
<file path=[Content_Types].xml><?xml version="1.0" encoding="utf-8"?>
<Types xmlns="http://schemas.openxmlformats.org/package/2006/content-types">
  <Override PartName="/ppt/slides/slide29.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notesSlides/notesSlide38.xml" ContentType="application/vnd.openxmlformats-officedocument.presentationml.notes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notesSlides/notesSlide23.xml" ContentType="application/vnd.openxmlformats-officedocument.presentationml.notesSlide+xml"/>
  <Override PartName="/ppt/notesSlides/notesSlide41.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Default Extension="png" ContentType="image/png"/>
  <Override PartName="/ppt/theme/theme4.xml" ContentType="application/vnd.openxmlformats-officedocument.theme+xml"/>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notesSlides/notesSlide3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Default Extension="jpeg" ContentType="image/jpeg"/>
  <Override PartName="/ppt/slideLayouts/slideLayout3.xml" ContentType="application/vnd.openxmlformats-officedocument.presentationml.slideLayout+xml"/>
  <Override PartName="/ppt/slideLayouts/slideLayout16.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3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slideLayouts/slideLayout10.xml" ContentType="application/vnd.openxmlformats-officedocument.presentationml.slideLayout+xml"/>
  <Default Extension="tiff" ContentType="image/tiff"/>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4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Layouts/slideLayout15.xml" ContentType="application/vnd.openxmlformats-officedocument.presentationml.slideLayout+xml"/>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Layouts/slideLayout22.xml" ContentType="application/vnd.openxmlformats-officedocument.presentationml.slideLayout+xml"/>
  <Override PartName="/ppt/notesSlides/notesSlide25.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96" r:id="rId1"/>
    <p:sldMasterId id="2147483709" r:id="rId2"/>
  </p:sldMasterIdLst>
  <p:notesMasterIdLst>
    <p:notesMasterId r:id="rId44"/>
  </p:notesMasterIdLst>
  <p:handoutMasterIdLst>
    <p:handoutMasterId r:id="rId45"/>
  </p:handoutMasterIdLst>
  <p:sldIdLst>
    <p:sldId id="368" r:id="rId3"/>
    <p:sldId id="378" r:id="rId4"/>
    <p:sldId id="369" r:id="rId5"/>
    <p:sldId id="371" r:id="rId6"/>
    <p:sldId id="372" r:id="rId7"/>
    <p:sldId id="374" r:id="rId8"/>
    <p:sldId id="375" r:id="rId9"/>
    <p:sldId id="266" r:id="rId10"/>
    <p:sldId id="291" r:id="rId11"/>
    <p:sldId id="268" r:id="rId12"/>
    <p:sldId id="271" r:id="rId13"/>
    <p:sldId id="269" r:id="rId14"/>
    <p:sldId id="305" r:id="rId15"/>
    <p:sldId id="270" r:id="rId16"/>
    <p:sldId id="355" r:id="rId17"/>
    <p:sldId id="356" r:id="rId18"/>
    <p:sldId id="364" r:id="rId19"/>
    <p:sldId id="365" r:id="rId20"/>
    <p:sldId id="366" r:id="rId21"/>
    <p:sldId id="367" r:id="rId22"/>
    <p:sldId id="361" r:id="rId23"/>
    <p:sldId id="362" r:id="rId24"/>
    <p:sldId id="353" r:id="rId25"/>
    <p:sldId id="320" r:id="rId26"/>
    <p:sldId id="274" r:id="rId27"/>
    <p:sldId id="338" r:id="rId28"/>
    <p:sldId id="342" r:id="rId29"/>
    <p:sldId id="315" r:id="rId30"/>
    <p:sldId id="377" r:id="rId31"/>
    <p:sldId id="324" r:id="rId32"/>
    <p:sldId id="325" r:id="rId33"/>
    <p:sldId id="326" r:id="rId34"/>
    <p:sldId id="327" r:id="rId35"/>
    <p:sldId id="328" r:id="rId36"/>
    <p:sldId id="329" r:id="rId37"/>
    <p:sldId id="330" r:id="rId38"/>
    <p:sldId id="331" r:id="rId39"/>
    <p:sldId id="332" r:id="rId40"/>
    <p:sldId id="333" r:id="rId41"/>
    <p:sldId id="334" r:id="rId42"/>
    <p:sldId id="335" r:id="rId43"/>
  </p:sldIdLst>
  <p:sldSz cx="9144000" cy="6858000" type="screen4x3"/>
  <p:notesSz cx="9866313" cy="6735763"/>
  <p:defaultTextStyle>
    <a:defPPr>
      <a:defRPr lang="ja-JP"/>
    </a:defPPr>
    <a:lvl1pPr algn="l" defTabSz="457200"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defTabSz="457200"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defTabSz="457200"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defTabSz="457200"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defTabSz="457200"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D5D5"/>
    <a:srgbClr val="FFC1C1"/>
    <a:srgbClr val="0B5395"/>
    <a:srgbClr val="F2FAF0"/>
    <a:srgbClr val="91C6F7"/>
    <a:srgbClr val="FF66FF"/>
    <a:srgbClr val="FF9900"/>
    <a:srgbClr val="A6A6A6"/>
    <a:srgbClr val="ADD5F9"/>
    <a:srgbClr val="FBECE9"/>
  </p:clrMru>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C89EF96-8CEA-46FF-86C4-4CE0E7609802}" styleName="淡色スタイル 3 - アクセント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2D5ABB26-0587-4C30-8999-92F81FD0307C}" styleName="スタイルなし、表のグリッド線なし">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B4B98B0-60AC-42C2-AFA5-B58CD77FA1E5}" styleName="淡色スタイル 1 - アクセント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284E427A-3D55-4303-BF80-6455036E1DE7}" styleName="テーマ スタイル 1 - アクセント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34615" autoAdjust="0"/>
    <p:restoredTop sz="86380" autoAdjust="0"/>
  </p:normalViewPr>
  <p:slideViewPr>
    <p:cSldViewPr snapToGrid="0" snapToObjects="1">
      <p:cViewPr varScale="1">
        <p:scale>
          <a:sx n="82" d="100"/>
          <a:sy n="82" d="100"/>
        </p:scale>
        <p:origin x="-78" y="-336"/>
      </p:cViewPr>
      <p:guideLst>
        <p:guide orient="horz" pos="2160"/>
        <p:guide pos="2880"/>
      </p:guideLst>
    </p:cSldViewPr>
  </p:slideViewPr>
  <p:outlineViewPr>
    <p:cViewPr>
      <p:scale>
        <a:sx n="33" d="100"/>
        <a:sy n="33" d="100"/>
      </p:scale>
      <p:origin x="0" y="0"/>
    </p:cViewPr>
    <p:sldLst>
      <p:sld r:id="rId1" collapse="1"/>
    </p:sldLst>
  </p:outlineViewPr>
  <p:notesTextViewPr>
    <p:cViewPr>
      <p:scale>
        <a:sx n="100" d="100"/>
        <a:sy n="100" d="100"/>
      </p:scale>
      <p:origin x="0" y="0"/>
    </p:cViewPr>
  </p:notesTextViewPr>
  <p:sorterViewPr>
    <p:cViewPr>
      <p:scale>
        <a:sx n="100" d="100"/>
        <a:sy n="100" d="100"/>
      </p:scale>
      <p:origin x="0" y="3072"/>
    </p:cViewPr>
  </p:sorterViewPr>
  <p:notesViewPr>
    <p:cSldViewPr snapToGrid="0" snapToObjects="1">
      <p:cViewPr varScale="1">
        <p:scale>
          <a:sx n="112" d="100"/>
          <a:sy n="112" d="100"/>
        </p:scale>
        <p:origin x="-300" y="-72"/>
      </p:cViewPr>
      <p:guideLst>
        <p:guide orient="horz" pos="2121"/>
        <p:guide pos="3107"/>
      </p:guideLst>
    </p:cSldViewPr>
  </p:notes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handoutMaster" Target="handoutMasters/handout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theme" Target="theme/theme1.xml"/><Relationship Id="rId8" Type="http://schemas.openxmlformats.org/officeDocument/2006/relationships/slide" Target="slides/slide6.xml"/></Relationships>
</file>

<file path=ppt/_rels/viewProps.xml.rels><?xml version="1.0" encoding="UTF-8" standalone="yes"?>
<Relationships xmlns="http://schemas.openxmlformats.org/package/2006/relationships"><Relationship Id="rId1"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 1"/>
          <p:cNvSpPr>
            <a:spLocks noGrp="1"/>
          </p:cNvSpPr>
          <p:nvPr>
            <p:ph type="hdr" sz="quarter"/>
          </p:nvPr>
        </p:nvSpPr>
        <p:spPr>
          <a:xfrm>
            <a:off x="4" y="2"/>
            <a:ext cx="4275403" cy="336788"/>
          </a:xfrm>
          <a:prstGeom prst="rect">
            <a:avLst/>
          </a:prstGeom>
        </p:spPr>
        <p:txBody>
          <a:bodyPr vert="horz" lIns="91409" tIns="45705" rIns="91409" bIns="45705" rtlCol="0"/>
          <a:lstStyle>
            <a:lvl1pPr algn="l">
              <a:defRPr sz="1200"/>
            </a:lvl1pPr>
          </a:lstStyle>
          <a:p>
            <a:endParaRPr kumimoji="1" lang="ja-JP" altLang="en-US"/>
          </a:p>
        </p:txBody>
      </p:sp>
      <p:sp>
        <p:nvSpPr>
          <p:cNvPr id="3" name="日付プレースホルダ 2"/>
          <p:cNvSpPr>
            <a:spLocks noGrp="1"/>
          </p:cNvSpPr>
          <p:nvPr>
            <p:ph type="dt" sz="quarter" idx="1"/>
          </p:nvPr>
        </p:nvSpPr>
        <p:spPr>
          <a:xfrm>
            <a:off x="5588635" y="2"/>
            <a:ext cx="4275403" cy="336788"/>
          </a:xfrm>
          <a:prstGeom prst="rect">
            <a:avLst/>
          </a:prstGeom>
        </p:spPr>
        <p:txBody>
          <a:bodyPr vert="horz" lIns="91409" tIns="45705" rIns="91409" bIns="45705" rtlCol="0"/>
          <a:lstStyle>
            <a:lvl1pPr algn="r">
              <a:defRPr sz="1200"/>
            </a:lvl1pPr>
          </a:lstStyle>
          <a:p>
            <a:fld id="{292F48DE-8B2D-4940-86CC-8FD3CA4E3F37}" type="datetimeFigureOut">
              <a:rPr kumimoji="1" lang="ja-JP" altLang="en-US" smtClean="0"/>
              <a:pPr/>
              <a:t>2014/3/26</a:t>
            </a:fld>
            <a:endParaRPr kumimoji="1" lang="ja-JP" altLang="en-US"/>
          </a:p>
        </p:txBody>
      </p:sp>
      <p:sp>
        <p:nvSpPr>
          <p:cNvPr id="4" name="フッター プレースホルダ 3"/>
          <p:cNvSpPr>
            <a:spLocks noGrp="1"/>
          </p:cNvSpPr>
          <p:nvPr>
            <p:ph type="ftr" sz="quarter" idx="2"/>
          </p:nvPr>
        </p:nvSpPr>
        <p:spPr>
          <a:xfrm>
            <a:off x="4" y="6397806"/>
            <a:ext cx="4275403" cy="336788"/>
          </a:xfrm>
          <a:prstGeom prst="rect">
            <a:avLst/>
          </a:prstGeom>
        </p:spPr>
        <p:txBody>
          <a:bodyPr vert="horz" lIns="91409" tIns="45705" rIns="91409" bIns="45705" rtlCol="0" anchor="b"/>
          <a:lstStyle>
            <a:lvl1pPr algn="l">
              <a:defRPr sz="1200"/>
            </a:lvl1pPr>
          </a:lstStyle>
          <a:p>
            <a:r>
              <a:rPr kumimoji="1" lang="en-US" altLang="ja-JP" smtClean="0"/>
              <a:t>Slide</a:t>
            </a:r>
            <a:endParaRPr kumimoji="1" lang="ja-JP" altLang="en-US"/>
          </a:p>
        </p:txBody>
      </p:sp>
      <p:sp>
        <p:nvSpPr>
          <p:cNvPr id="5" name="スライド番号プレースホルダ 4"/>
          <p:cNvSpPr>
            <a:spLocks noGrp="1"/>
          </p:cNvSpPr>
          <p:nvPr>
            <p:ph type="sldNum" sz="quarter" idx="3"/>
          </p:nvPr>
        </p:nvSpPr>
        <p:spPr>
          <a:xfrm>
            <a:off x="5588635" y="6397806"/>
            <a:ext cx="4275403" cy="336788"/>
          </a:xfrm>
          <a:prstGeom prst="rect">
            <a:avLst/>
          </a:prstGeom>
        </p:spPr>
        <p:txBody>
          <a:bodyPr vert="horz" lIns="91409" tIns="45705" rIns="91409" bIns="45705" rtlCol="0" anchor="b"/>
          <a:lstStyle>
            <a:lvl1pPr algn="r">
              <a:defRPr sz="1200"/>
            </a:lvl1pPr>
          </a:lstStyle>
          <a:p>
            <a:fld id="{F31212E1-CCDA-417E-8699-B85B1A77BA30}" type="slidenum">
              <a:rPr kumimoji="1" lang="ja-JP" altLang="en-US" smtClean="0"/>
              <a:pPr/>
              <a:t>&lt;#&gt;</a:t>
            </a:fld>
            <a:endParaRPr kumimoji="1" lang="ja-JP" altLang="en-US"/>
          </a:p>
        </p:txBody>
      </p:sp>
    </p:spTree>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スライド イメージ プレースホルダ 3"/>
          <p:cNvSpPr>
            <a:spLocks noGrp="1" noRot="1" noChangeAspect="1"/>
          </p:cNvSpPr>
          <p:nvPr>
            <p:ph type="sldImg" idx="2"/>
          </p:nvPr>
        </p:nvSpPr>
        <p:spPr>
          <a:xfrm>
            <a:off x="2468563" y="0"/>
            <a:ext cx="4529137" cy="3395663"/>
          </a:xfrm>
          <a:prstGeom prst="rect">
            <a:avLst/>
          </a:prstGeom>
          <a:noFill/>
          <a:ln w="12700">
            <a:solidFill>
              <a:prstClr val="black"/>
            </a:solidFill>
          </a:ln>
        </p:spPr>
        <p:txBody>
          <a:bodyPr vert="horz" lIns="91409" tIns="45705" rIns="91409" bIns="45705" rtlCol="0" anchor="ctr"/>
          <a:lstStyle/>
          <a:p>
            <a:endParaRPr lang="ja-JP" altLang="en-US"/>
          </a:p>
        </p:txBody>
      </p:sp>
      <p:sp>
        <p:nvSpPr>
          <p:cNvPr id="5" name="ノート プレースホルダ 4"/>
          <p:cNvSpPr>
            <a:spLocks noGrp="1"/>
          </p:cNvSpPr>
          <p:nvPr>
            <p:ph type="body" sz="quarter" idx="3"/>
          </p:nvPr>
        </p:nvSpPr>
        <p:spPr>
          <a:xfrm>
            <a:off x="1499712" y="3513668"/>
            <a:ext cx="7204021" cy="1693333"/>
          </a:xfrm>
          <a:prstGeom prst="rect">
            <a:avLst/>
          </a:prstGeom>
        </p:spPr>
        <p:txBody>
          <a:bodyPr vert="horz" lIns="91409" tIns="45705" rIns="91409" bIns="45705" rtlCol="0">
            <a:normAutofit/>
          </a:bodyPr>
          <a:lstStyle/>
          <a:p>
            <a:pPr lvl="0"/>
            <a:r>
              <a:rPr kumimoji="1" lang="ja-JP" altLang="en-US" dirty="0" smtClean="0"/>
              <a:t>マスタ テキストの書式設定</a:t>
            </a:r>
          </a:p>
          <a:p>
            <a:pPr lvl="1"/>
            <a:r>
              <a:rPr kumimoji="1" lang="ja-JP" altLang="en-US" dirty="0" smtClean="0"/>
              <a:t>第 </a:t>
            </a:r>
            <a:r>
              <a:rPr kumimoji="1" lang="en-US" altLang="ja-JP" dirty="0" smtClean="0"/>
              <a:t>2 </a:t>
            </a:r>
            <a:r>
              <a:rPr kumimoji="1" lang="ja-JP" altLang="en-US" dirty="0" smtClean="0"/>
              <a:t>レベル</a:t>
            </a:r>
          </a:p>
          <a:p>
            <a:pPr lvl="2"/>
            <a:r>
              <a:rPr kumimoji="1" lang="ja-JP" altLang="en-US" dirty="0" smtClean="0"/>
              <a:t>第 </a:t>
            </a:r>
            <a:r>
              <a:rPr kumimoji="1" lang="en-US" altLang="ja-JP" dirty="0" smtClean="0"/>
              <a:t>3 </a:t>
            </a:r>
            <a:r>
              <a:rPr kumimoji="1" lang="ja-JP" altLang="en-US" dirty="0" smtClean="0"/>
              <a:t>レベル</a:t>
            </a:r>
          </a:p>
          <a:p>
            <a:pPr lvl="3"/>
            <a:r>
              <a:rPr kumimoji="1" lang="ja-JP" altLang="en-US" dirty="0" smtClean="0"/>
              <a:t>第 </a:t>
            </a:r>
            <a:r>
              <a:rPr kumimoji="1" lang="en-US" altLang="ja-JP" dirty="0" smtClean="0"/>
              <a:t>4 </a:t>
            </a:r>
            <a:r>
              <a:rPr kumimoji="1" lang="ja-JP" altLang="en-US" dirty="0" smtClean="0"/>
              <a:t>レベル</a:t>
            </a:r>
          </a:p>
          <a:p>
            <a:pPr lvl="4"/>
            <a:r>
              <a:rPr kumimoji="1" lang="ja-JP" altLang="en-US" dirty="0" smtClean="0"/>
              <a:t>第 </a:t>
            </a:r>
            <a:r>
              <a:rPr kumimoji="1" lang="en-US" altLang="ja-JP" dirty="0" smtClean="0"/>
              <a:t>5 </a:t>
            </a:r>
            <a:r>
              <a:rPr kumimoji="1" lang="ja-JP" altLang="en-US" dirty="0" smtClean="0"/>
              <a:t>レベル</a:t>
            </a:r>
            <a:endParaRPr kumimoji="1" lang="ja-JP" altLang="en-US" dirty="0"/>
          </a:p>
        </p:txBody>
      </p:sp>
    </p:spTree>
  </p:cSld>
  <p:clrMap bg1="lt1" tx1="dk1" bg2="lt2" tx2="dk2" accent1="accent1" accent2="accent2" accent3="accent3" accent4="accent4" accent5="accent5" accent6="accent6" hlink="hlink" folHlink="folHlink"/>
  <p:hf hdr="0" ftr="0" dt="0"/>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3249613" y="504825"/>
            <a:ext cx="3367087" cy="2527300"/>
          </a:xfrm>
        </p:spPr>
      </p:sp>
      <p:sp>
        <p:nvSpPr>
          <p:cNvPr id="3" name="ノート プレースホルダ 2"/>
          <p:cNvSpPr>
            <a:spLocks noGrp="1"/>
          </p:cNvSpPr>
          <p:nvPr>
            <p:ph type="body" idx="1"/>
          </p:nvPr>
        </p:nvSpPr>
        <p:spPr/>
        <p:txBody>
          <a:bodyPr>
            <a:normAutofit/>
          </a:bodyPr>
          <a:lstStyle/>
          <a:p>
            <a:endParaRPr kumimoji="1" lang="ja-JP" alt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normAutofit/>
          </a:bodyPr>
          <a:lstStyle/>
          <a:p>
            <a:r>
              <a:rPr lang="ja-JP" altLang="en-US" sz="1000" dirty="0" smtClean="0">
                <a:solidFill>
                  <a:srgbClr val="0B5395"/>
                </a:solidFill>
                <a:latin typeface="メイリオ" pitchFamily="50" charset="-128"/>
                <a:ea typeface="メイリオ" pitchFamily="50" charset="-128"/>
                <a:cs typeface="メイリオ" pitchFamily="50" charset="-128"/>
              </a:rPr>
              <a:t>　</a:t>
            </a:r>
            <a:r>
              <a:rPr lang="ja-JP" altLang="ja-JP" sz="1000" dirty="0" err="1" smtClean="0">
                <a:solidFill>
                  <a:srgbClr val="0B5395"/>
                </a:solidFill>
                <a:latin typeface="メイリオ" pitchFamily="50" charset="-128"/>
                <a:ea typeface="メイリオ" pitchFamily="50" charset="-128"/>
                <a:cs typeface="メイリオ" pitchFamily="50" charset="-128"/>
              </a:rPr>
              <a:t>さい</a:t>
            </a:r>
            <a:r>
              <a:rPr lang="ja-JP" altLang="ja-JP" sz="1000" dirty="0" smtClean="0">
                <a:solidFill>
                  <a:srgbClr val="0B5395"/>
                </a:solidFill>
                <a:latin typeface="メイリオ" pitchFamily="50" charset="-128"/>
                <a:ea typeface="メイリオ" pitchFamily="50" charset="-128"/>
                <a:cs typeface="メイリオ" pitchFamily="50" charset="-128"/>
              </a:rPr>
              <a:t>帯血移植の普及に伴い、同種骨髄移植の割合は減少傾向にある。 </a:t>
            </a:r>
            <a:r>
              <a:rPr lang="ja-JP" altLang="en-US" sz="1000" dirty="0" smtClean="0">
                <a:solidFill>
                  <a:srgbClr val="0B5395"/>
                </a:solidFill>
                <a:latin typeface="メイリオ" pitchFamily="50" charset="-128"/>
                <a:ea typeface="メイリオ" pitchFamily="50" charset="-128"/>
                <a:cs typeface="メイリオ" pitchFamily="50" charset="-128"/>
              </a:rPr>
              <a:t>しかし、骨髄移植、</a:t>
            </a:r>
            <a:r>
              <a:rPr lang="ja-JP" altLang="en-US" sz="1000" dirty="0" err="1" smtClean="0">
                <a:solidFill>
                  <a:srgbClr val="0B5395"/>
                </a:solidFill>
                <a:latin typeface="メイリオ" pitchFamily="50" charset="-128"/>
                <a:ea typeface="メイリオ" pitchFamily="50" charset="-128"/>
                <a:cs typeface="メイリオ" pitchFamily="50" charset="-128"/>
              </a:rPr>
              <a:t>さい</a:t>
            </a:r>
            <a:r>
              <a:rPr lang="ja-JP" altLang="en-US" sz="1000" dirty="0" smtClean="0">
                <a:solidFill>
                  <a:srgbClr val="0B5395"/>
                </a:solidFill>
                <a:latin typeface="メイリオ" pitchFamily="50" charset="-128"/>
                <a:ea typeface="メイリオ" pitchFamily="50" charset="-128"/>
                <a:cs typeface="メイリオ" pitchFamily="50" charset="-128"/>
              </a:rPr>
              <a:t>帯血移植ともにその実施件数は近年なお増加している。</a:t>
            </a:r>
            <a:endParaRPr lang="ja-JP" altLang="ja-JP" sz="1000" dirty="0" smtClean="0">
              <a:solidFill>
                <a:srgbClr val="0B5395"/>
              </a:solidFill>
              <a:latin typeface="メイリオ" pitchFamily="50" charset="-128"/>
              <a:ea typeface="メイリオ" pitchFamily="50" charset="-128"/>
              <a:cs typeface="メイリオ" pitchFamily="50" charset="-128"/>
            </a:endParaRPr>
          </a:p>
          <a:p>
            <a:r>
              <a:rPr lang="ja-JP" altLang="ja-JP" sz="1000" dirty="0" smtClean="0">
                <a:solidFill>
                  <a:srgbClr val="0B5395"/>
                </a:solidFill>
                <a:latin typeface="メイリオ" pitchFamily="50" charset="-128"/>
                <a:ea typeface="メイリオ" pitchFamily="50" charset="-128"/>
                <a:cs typeface="メイリオ" pitchFamily="50" charset="-128"/>
              </a:rPr>
              <a:t>近年では、同種移植のおよそ</a:t>
            </a:r>
            <a:r>
              <a:rPr lang="en-US" altLang="ja-JP" sz="1000" dirty="0" smtClean="0">
                <a:solidFill>
                  <a:srgbClr val="0B5395"/>
                </a:solidFill>
                <a:latin typeface="メイリオ" pitchFamily="50" charset="-128"/>
                <a:ea typeface="メイリオ" pitchFamily="50" charset="-128"/>
                <a:cs typeface="メイリオ" pitchFamily="50" charset="-128"/>
              </a:rPr>
              <a:t>30</a:t>
            </a:r>
            <a:r>
              <a:rPr lang="ja-JP" altLang="ja-JP" sz="1000" dirty="0" smtClean="0">
                <a:solidFill>
                  <a:srgbClr val="0B5395"/>
                </a:solidFill>
                <a:latin typeface="メイリオ" pitchFamily="50" charset="-128"/>
                <a:ea typeface="メイリオ" pitchFamily="50" charset="-128"/>
                <a:cs typeface="メイリオ" pitchFamily="50" charset="-128"/>
              </a:rPr>
              <a:t>％が</a:t>
            </a:r>
            <a:r>
              <a:rPr lang="ja-JP" altLang="ja-JP" sz="1000" dirty="0" err="1" smtClean="0">
                <a:solidFill>
                  <a:srgbClr val="0B5395"/>
                </a:solidFill>
                <a:latin typeface="メイリオ" pitchFamily="50" charset="-128"/>
                <a:ea typeface="メイリオ" pitchFamily="50" charset="-128"/>
                <a:cs typeface="メイリオ" pitchFamily="50" charset="-128"/>
              </a:rPr>
              <a:t>さい</a:t>
            </a:r>
            <a:r>
              <a:rPr lang="ja-JP" altLang="ja-JP" sz="1000" dirty="0" smtClean="0">
                <a:solidFill>
                  <a:srgbClr val="0B5395"/>
                </a:solidFill>
                <a:latin typeface="メイリオ" pitchFamily="50" charset="-128"/>
                <a:ea typeface="メイリオ" pitchFamily="50" charset="-128"/>
                <a:cs typeface="メイリオ" pitchFamily="50" charset="-128"/>
              </a:rPr>
              <a:t>帯血による移植である。</a:t>
            </a:r>
            <a:endParaRPr lang="ja-JP" altLang="en-US" sz="1000" dirty="0" smtClean="0">
              <a:solidFill>
                <a:srgbClr val="0B5395"/>
              </a:solidFill>
              <a:latin typeface="メイリオ" pitchFamily="50" charset="-128"/>
              <a:ea typeface="メイリオ" pitchFamily="50" charset="-128"/>
              <a:cs typeface="メイリオ" pitchFamily="50" charset="-128"/>
            </a:endParaRPr>
          </a:p>
        </p:txBody>
      </p:sp>
      <p:sp>
        <p:nvSpPr>
          <p:cNvPr id="7" name="スライド イメージ プレースホルダ 6"/>
          <p:cNvSpPr>
            <a:spLocks noGrp="1" noRot="1" noChangeAspect="1"/>
          </p:cNvSpPr>
          <p:nvPr>
            <p:ph type="sldImg"/>
          </p:nvPr>
        </p:nvSpPr>
        <p:spPr>
          <a:xfrm>
            <a:off x="2468563" y="0"/>
            <a:ext cx="4529137" cy="3395663"/>
          </a:xfrm>
          <a:ln>
            <a:noFill/>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normAutofit/>
          </a:bodyPr>
          <a:lstStyle/>
          <a:p>
            <a:r>
              <a:rPr lang="ja-JP" altLang="en-US" sz="1000" dirty="0" smtClean="0">
                <a:solidFill>
                  <a:srgbClr val="0B5395"/>
                </a:solidFill>
                <a:latin typeface="メイリオ" pitchFamily="50" charset="-128"/>
                <a:ea typeface="メイリオ" pitchFamily="50" charset="-128"/>
                <a:cs typeface="メイリオ" pitchFamily="50" charset="-128"/>
              </a:rPr>
              <a:t>　</a:t>
            </a:r>
            <a:r>
              <a:rPr lang="ja-JP" altLang="ja-JP" sz="1000" dirty="0" smtClean="0">
                <a:solidFill>
                  <a:srgbClr val="0B5395"/>
                </a:solidFill>
                <a:latin typeface="メイリオ" pitchFamily="50" charset="-128"/>
                <a:ea typeface="メイリオ" pitchFamily="50" charset="-128"/>
                <a:cs typeface="メイリオ" pitchFamily="50" charset="-128"/>
              </a:rPr>
              <a:t>非血縁者間の移植においても</a:t>
            </a:r>
            <a:r>
              <a:rPr lang="ja-JP" altLang="en-US" sz="1000" dirty="0" smtClean="0">
                <a:solidFill>
                  <a:srgbClr val="0B5395"/>
                </a:solidFill>
                <a:latin typeface="メイリオ" pitchFamily="50" charset="-128"/>
                <a:ea typeface="メイリオ" pitchFamily="50" charset="-128"/>
                <a:cs typeface="メイリオ" pitchFamily="50" charset="-128"/>
              </a:rPr>
              <a:t>、</a:t>
            </a:r>
            <a:r>
              <a:rPr lang="ja-JP" altLang="ja-JP" sz="1000" dirty="0" err="1" smtClean="0">
                <a:solidFill>
                  <a:srgbClr val="0B5395"/>
                </a:solidFill>
                <a:latin typeface="メイリオ" pitchFamily="50" charset="-128"/>
                <a:ea typeface="メイリオ" pitchFamily="50" charset="-128"/>
                <a:cs typeface="メイリオ" pitchFamily="50" charset="-128"/>
              </a:rPr>
              <a:t>さい</a:t>
            </a:r>
            <a:r>
              <a:rPr lang="ja-JP" altLang="ja-JP" sz="1000" dirty="0" smtClean="0">
                <a:solidFill>
                  <a:srgbClr val="0B5395"/>
                </a:solidFill>
                <a:latin typeface="メイリオ" pitchFamily="50" charset="-128"/>
                <a:ea typeface="メイリオ" pitchFamily="50" charset="-128"/>
                <a:cs typeface="メイリオ" pitchFamily="50" charset="-128"/>
              </a:rPr>
              <a:t>帯血移植の増加に伴い、近年では骨髄移植と</a:t>
            </a:r>
            <a:r>
              <a:rPr lang="ja-JP" altLang="ja-JP" sz="1000" dirty="0" err="1" smtClean="0">
                <a:solidFill>
                  <a:srgbClr val="0B5395"/>
                </a:solidFill>
                <a:latin typeface="メイリオ" pitchFamily="50" charset="-128"/>
                <a:ea typeface="メイリオ" pitchFamily="50" charset="-128"/>
                <a:cs typeface="メイリオ" pitchFamily="50" charset="-128"/>
              </a:rPr>
              <a:t>さい</a:t>
            </a:r>
            <a:r>
              <a:rPr lang="ja-JP" altLang="ja-JP" sz="1000" dirty="0" smtClean="0">
                <a:solidFill>
                  <a:srgbClr val="0B5395"/>
                </a:solidFill>
                <a:latin typeface="メイリオ" pitchFamily="50" charset="-128"/>
                <a:ea typeface="メイリオ" pitchFamily="50" charset="-128"/>
                <a:cs typeface="メイリオ" pitchFamily="50" charset="-128"/>
              </a:rPr>
              <a:t>帯血移植の割合は同等である。</a:t>
            </a:r>
            <a:endParaRPr lang="ja-JP" altLang="en-US" sz="1000" dirty="0">
              <a:solidFill>
                <a:srgbClr val="0B5395"/>
              </a:solidFill>
              <a:latin typeface="メイリオ" pitchFamily="50" charset="-128"/>
              <a:ea typeface="メイリオ" pitchFamily="50" charset="-128"/>
              <a:cs typeface="メイリオ" pitchFamily="50" charset="-128"/>
            </a:endParaRPr>
          </a:p>
        </p:txBody>
      </p:sp>
      <p:sp>
        <p:nvSpPr>
          <p:cNvPr id="7" name="スライド イメージ プレースホルダ 6"/>
          <p:cNvSpPr>
            <a:spLocks noGrp="1" noRot="1" noChangeAspect="1"/>
          </p:cNvSpPr>
          <p:nvPr>
            <p:ph type="sldImg"/>
          </p:nvPr>
        </p:nvSpPr>
        <p:spPr>
          <a:xfrm>
            <a:off x="2468563" y="0"/>
            <a:ext cx="4529137" cy="3395663"/>
          </a:xfrm>
          <a:ln>
            <a:noFill/>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normAutofit/>
          </a:bodyPr>
          <a:lstStyle/>
          <a:p>
            <a:r>
              <a:rPr lang="ja-JP" altLang="en-US" sz="1000" dirty="0" smtClean="0">
                <a:solidFill>
                  <a:srgbClr val="0B5395"/>
                </a:solidFill>
                <a:latin typeface="メイリオ" pitchFamily="50" charset="-128"/>
                <a:ea typeface="メイリオ" pitchFamily="50" charset="-128"/>
                <a:cs typeface="メイリオ" pitchFamily="50" charset="-128"/>
              </a:rPr>
              <a:t>　</a:t>
            </a:r>
            <a:r>
              <a:rPr lang="ja-JP" altLang="ja-JP" sz="1000" dirty="0" smtClean="0">
                <a:solidFill>
                  <a:srgbClr val="0B5395"/>
                </a:solidFill>
                <a:latin typeface="メイリオ" pitchFamily="50" charset="-128"/>
                <a:ea typeface="メイリオ" pitchFamily="50" charset="-128"/>
                <a:cs typeface="メイリオ" pitchFamily="50" charset="-128"/>
              </a:rPr>
              <a:t>血縁者間移植に比較して非血縁者間移植の伸び率は高く、近年は血縁者間と非血縁者間の移植の割合は、</a:t>
            </a:r>
            <a:r>
              <a:rPr lang="en-US" altLang="ja-JP" sz="1000" dirty="0" smtClean="0">
                <a:solidFill>
                  <a:srgbClr val="0B5395"/>
                </a:solidFill>
                <a:latin typeface="メイリオ" pitchFamily="50" charset="-128"/>
                <a:ea typeface="メイリオ" pitchFamily="50" charset="-128"/>
                <a:cs typeface="メイリオ" pitchFamily="50" charset="-128"/>
              </a:rPr>
              <a:t>38</a:t>
            </a:r>
            <a:r>
              <a:rPr lang="ja-JP" altLang="ja-JP" sz="1000" dirty="0" smtClean="0">
                <a:solidFill>
                  <a:srgbClr val="0B5395"/>
                </a:solidFill>
                <a:latin typeface="メイリオ" pitchFamily="50" charset="-128"/>
                <a:ea typeface="メイリオ" pitchFamily="50" charset="-128"/>
                <a:cs typeface="メイリオ" pitchFamily="50" charset="-128"/>
              </a:rPr>
              <a:t>％、</a:t>
            </a:r>
            <a:r>
              <a:rPr lang="en-US" altLang="ja-JP" sz="1000" dirty="0" smtClean="0">
                <a:solidFill>
                  <a:srgbClr val="0B5395"/>
                </a:solidFill>
                <a:latin typeface="メイリオ" pitchFamily="50" charset="-128"/>
                <a:ea typeface="メイリオ" pitchFamily="50" charset="-128"/>
                <a:cs typeface="メイリオ" pitchFamily="50" charset="-128"/>
              </a:rPr>
              <a:t>62</a:t>
            </a:r>
            <a:r>
              <a:rPr lang="ja-JP" altLang="ja-JP" sz="1000" dirty="0" smtClean="0">
                <a:solidFill>
                  <a:srgbClr val="0B5395"/>
                </a:solidFill>
                <a:latin typeface="メイリオ" pitchFamily="50" charset="-128"/>
                <a:ea typeface="メイリオ" pitchFamily="50" charset="-128"/>
                <a:cs typeface="メイリオ" pitchFamily="50" charset="-128"/>
              </a:rPr>
              <a:t>％である。 </a:t>
            </a:r>
          </a:p>
        </p:txBody>
      </p:sp>
      <p:sp>
        <p:nvSpPr>
          <p:cNvPr id="9" name="スライド イメージ プレースホルダ 8"/>
          <p:cNvSpPr>
            <a:spLocks noGrp="1" noRot="1" noChangeAspect="1"/>
          </p:cNvSpPr>
          <p:nvPr>
            <p:ph type="sldImg"/>
          </p:nvPr>
        </p:nvSpPr>
        <p:spPr>
          <a:xfrm>
            <a:off x="2468563" y="0"/>
            <a:ext cx="4529137" cy="3395663"/>
          </a:xfrm>
          <a:ln>
            <a:noFill/>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ja-JP" altLang="en-US" sz="1000" dirty="0" smtClean="0">
                <a:solidFill>
                  <a:srgbClr val="0B5395"/>
                </a:solidFill>
                <a:latin typeface="メイリオ" pitchFamily="50" charset="-128"/>
                <a:ea typeface="メイリオ" pitchFamily="50" charset="-128"/>
                <a:cs typeface="メイリオ" pitchFamily="50" charset="-128"/>
              </a:rPr>
              <a:t>　血縁者間での</a:t>
            </a:r>
            <a:r>
              <a:rPr lang="ja-JP" altLang="ja-JP" sz="1000" dirty="0" smtClean="0">
                <a:solidFill>
                  <a:srgbClr val="0B5395"/>
                </a:solidFill>
                <a:latin typeface="メイリオ" pitchFamily="50" charset="-128"/>
                <a:ea typeface="メイリオ" pitchFamily="50" charset="-128"/>
                <a:cs typeface="メイリオ" pitchFamily="50" charset="-128"/>
              </a:rPr>
              <a:t>骨髄移植あるいは末梢血移植はほぼ横ばいで</a:t>
            </a:r>
            <a:r>
              <a:rPr lang="ja-JP" altLang="en-US" sz="1000" dirty="0" smtClean="0">
                <a:solidFill>
                  <a:srgbClr val="0B5395"/>
                </a:solidFill>
                <a:latin typeface="メイリオ" pitchFamily="50" charset="-128"/>
                <a:ea typeface="メイリオ" pitchFamily="50" charset="-128"/>
                <a:cs typeface="メイリオ" pitchFamily="50" charset="-128"/>
              </a:rPr>
              <a:t>あり、</a:t>
            </a:r>
            <a:r>
              <a:rPr lang="ja-JP" altLang="ja-JP" sz="1000" dirty="0" smtClean="0">
                <a:solidFill>
                  <a:srgbClr val="0B5395"/>
                </a:solidFill>
                <a:latin typeface="メイリオ" pitchFamily="50" charset="-128"/>
                <a:ea typeface="メイリオ" pitchFamily="50" charset="-128"/>
                <a:cs typeface="メイリオ" pitchFamily="50" charset="-128"/>
              </a:rPr>
              <a:t>非血縁者間での</a:t>
            </a:r>
            <a:r>
              <a:rPr lang="ja-JP" altLang="en-US" sz="1000" dirty="0" smtClean="0">
                <a:solidFill>
                  <a:srgbClr val="0B5395"/>
                </a:solidFill>
                <a:latin typeface="メイリオ" pitchFamily="50" charset="-128"/>
                <a:ea typeface="メイリオ" pitchFamily="50" charset="-128"/>
                <a:cs typeface="メイリオ" pitchFamily="50" charset="-128"/>
              </a:rPr>
              <a:t>骨髄移植、</a:t>
            </a:r>
            <a:r>
              <a:rPr lang="ja-JP" altLang="ja-JP" sz="1000" dirty="0" err="1" smtClean="0">
                <a:solidFill>
                  <a:srgbClr val="0B5395"/>
                </a:solidFill>
                <a:latin typeface="メイリオ" pitchFamily="50" charset="-128"/>
                <a:ea typeface="メイリオ" pitchFamily="50" charset="-128"/>
                <a:cs typeface="メイリオ" pitchFamily="50" charset="-128"/>
              </a:rPr>
              <a:t>さい</a:t>
            </a:r>
            <a:r>
              <a:rPr lang="ja-JP" altLang="ja-JP" sz="1000" dirty="0" smtClean="0">
                <a:solidFill>
                  <a:srgbClr val="0B5395"/>
                </a:solidFill>
                <a:latin typeface="メイリオ" pitchFamily="50" charset="-128"/>
                <a:ea typeface="メイリオ" pitchFamily="50" charset="-128"/>
                <a:cs typeface="メイリオ" pitchFamily="50" charset="-128"/>
              </a:rPr>
              <a:t>帯血移植の件数は増加傾向</a:t>
            </a:r>
            <a:r>
              <a:rPr lang="ja-JP" altLang="en-US" sz="1000" dirty="0" smtClean="0">
                <a:solidFill>
                  <a:srgbClr val="0B5395"/>
                </a:solidFill>
                <a:latin typeface="メイリオ" pitchFamily="50" charset="-128"/>
                <a:ea typeface="メイリオ" pitchFamily="50" charset="-128"/>
                <a:cs typeface="メイリオ" pitchFamily="50" charset="-128"/>
              </a:rPr>
              <a:t>である。</a:t>
            </a:r>
            <a:endParaRPr lang="ja-JP" altLang="ja-JP" sz="1000" dirty="0" smtClean="0">
              <a:solidFill>
                <a:srgbClr val="0B5395"/>
              </a:solidFill>
              <a:latin typeface="メイリオ" pitchFamily="50" charset="-128"/>
              <a:ea typeface="メイリオ" pitchFamily="50" charset="-128"/>
              <a:cs typeface="メイリオ" pitchFamily="50" charset="-128"/>
            </a:endParaRPr>
          </a:p>
        </p:txBody>
      </p:sp>
      <p:sp>
        <p:nvSpPr>
          <p:cNvPr id="7" name="スライド イメージ プレースホルダ 6"/>
          <p:cNvSpPr>
            <a:spLocks noGrp="1" noRot="1" noChangeAspect="1"/>
          </p:cNvSpPr>
          <p:nvPr>
            <p:ph type="sldImg"/>
          </p:nvPr>
        </p:nvSpPr>
        <p:spPr>
          <a:xfrm>
            <a:off x="2468563" y="0"/>
            <a:ext cx="4529137" cy="3395663"/>
          </a:xfrm>
          <a:ln>
            <a:noFill/>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normAutofit/>
          </a:bodyPr>
          <a:lstStyle/>
          <a:p>
            <a:r>
              <a:rPr lang="ja-JP" altLang="en-US" sz="1000" dirty="0" smtClean="0">
                <a:solidFill>
                  <a:srgbClr val="0B5395"/>
                </a:solidFill>
                <a:latin typeface="メイリオ" pitchFamily="50" charset="-128"/>
                <a:ea typeface="メイリオ" pitchFamily="50" charset="-128"/>
                <a:cs typeface="メイリオ" pitchFamily="50" charset="-128"/>
              </a:rPr>
              <a:t>　</a:t>
            </a:r>
            <a:r>
              <a:rPr lang="ja-JP" altLang="ja-JP" sz="1000" dirty="0" smtClean="0">
                <a:solidFill>
                  <a:srgbClr val="0B5395"/>
                </a:solidFill>
                <a:latin typeface="メイリオ" pitchFamily="50" charset="-128"/>
                <a:ea typeface="メイリオ" pitchFamily="50" charset="-128"/>
                <a:cs typeface="メイリオ" pitchFamily="50" charset="-128"/>
              </a:rPr>
              <a:t>移植前処置の強度を緩めたミニ移植の普及により、高齢者での同種移植件数は著しく増加している。 </a:t>
            </a:r>
            <a:endParaRPr lang="ja-JP" altLang="en-US" sz="1000" dirty="0">
              <a:solidFill>
                <a:srgbClr val="0B5395"/>
              </a:solidFill>
              <a:latin typeface="メイリオ" pitchFamily="50" charset="-128"/>
              <a:ea typeface="メイリオ" pitchFamily="50" charset="-128"/>
              <a:cs typeface="メイリオ" pitchFamily="50" charset="-128"/>
            </a:endParaRPr>
          </a:p>
        </p:txBody>
      </p:sp>
      <p:sp>
        <p:nvSpPr>
          <p:cNvPr id="7" name="スライド イメージ プレースホルダ 6"/>
          <p:cNvSpPr>
            <a:spLocks noGrp="1" noRot="1" noChangeAspect="1"/>
          </p:cNvSpPr>
          <p:nvPr>
            <p:ph type="sldImg"/>
          </p:nvPr>
        </p:nvSpPr>
        <p:spPr>
          <a:xfrm>
            <a:off x="2468563" y="0"/>
            <a:ext cx="4529137" cy="3395663"/>
          </a:xfrm>
          <a:ln>
            <a:noFill/>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normAutofit/>
          </a:bodyPr>
          <a:lstStyle/>
          <a:p>
            <a:r>
              <a:rPr lang="ja-JP" altLang="en-US" sz="1000" smtClean="0">
                <a:solidFill>
                  <a:srgbClr val="0B5395"/>
                </a:solidFill>
                <a:latin typeface="メイリオ" pitchFamily="50" charset="-128"/>
                <a:ea typeface="メイリオ" pitchFamily="50" charset="-128"/>
                <a:cs typeface="メイリオ" pitchFamily="50" charset="-128"/>
              </a:rPr>
              <a:t>　</a:t>
            </a:r>
            <a:r>
              <a:rPr lang="ja-JP" altLang="ja-JP" sz="1000" smtClean="0">
                <a:solidFill>
                  <a:srgbClr val="0B5395"/>
                </a:solidFill>
                <a:latin typeface="メイリオ" pitchFamily="50" charset="-128"/>
                <a:ea typeface="メイリオ" pitchFamily="50" charset="-128"/>
                <a:cs typeface="メイリオ" pitchFamily="50" charset="-128"/>
              </a:rPr>
              <a:t>治療困難とされる</a:t>
            </a:r>
            <a:r>
              <a:rPr lang="en-US" altLang="ja-JP" sz="1000" smtClean="0">
                <a:solidFill>
                  <a:srgbClr val="0B5395"/>
                </a:solidFill>
                <a:latin typeface="メイリオ" pitchFamily="50" charset="-128"/>
                <a:ea typeface="メイリオ" pitchFamily="50" charset="-128"/>
                <a:cs typeface="メイリオ" pitchFamily="50" charset="-128"/>
              </a:rPr>
              <a:t> </a:t>
            </a:r>
            <a:r>
              <a:rPr lang="ja-JP" altLang="ja-JP" sz="1000" smtClean="0">
                <a:solidFill>
                  <a:srgbClr val="0B5395"/>
                </a:solidFill>
                <a:latin typeface="メイリオ" pitchFamily="50" charset="-128"/>
                <a:ea typeface="メイリオ" pitchFamily="50" charset="-128"/>
                <a:cs typeface="メイリオ" pitchFamily="50" charset="-128"/>
              </a:rPr>
              <a:t>白血病の高リスク群においても、非血縁者間移植</a:t>
            </a:r>
            <a:r>
              <a:rPr lang="en-US" altLang="ja-JP" sz="1000" smtClean="0">
                <a:solidFill>
                  <a:srgbClr val="0B5395"/>
                </a:solidFill>
                <a:latin typeface="メイリオ" pitchFamily="50" charset="-128"/>
                <a:ea typeface="メイリオ" pitchFamily="50" charset="-128"/>
                <a:cs typeface="メイリオ" pitchFamily="50" charset="-128"/>
              </a:rPr>
              <a:t>(</a:t>
            </a:r>
            <a:r>
              <a:rPr lang="ja-JP" altLang="ja-JP" sz="1000" smtClean="0">
                <a:solidFill>
                  <a:srgbClr val="0B5395"/>
                </a:solidFill>
                <a:latin typeface="メイリオ" pitchFamily="50" charset="-128"/>
                <a:ea typeface="メイリオ" pitchFamily="50" charset="-128"/>
                <a:cs typeface="メイリオ" pitchFamily="50" charset="-128"/>
              </a:rPr>
              <a:t>骨髄移植、</a:t>
            </a:r>
            <a:r>
              <a:rPr lang="ja-JP" altLang="ja-JP" sz="1000" err="1" smtClean="0">
                <a:solidFill>
                  <a:srgbClr val="0B5395"/>
                </a:solidFill>
                <a:latin typeface="メイリオ" pitchFamily="50" charset="-128"/>
                <a:ea typeface="メイリオ" pitchFamily="50" charset="-128"/>
                <a:cs typeface="メイリオ" pitchFamily="50" charset="-128"/>
              </a:rPr>
              <a:t>さい</a:t>
            </a:r>
            <a:r>
              <a:rPr lang="ja-JP" altLang="ja-JP" sz="1000" smtClean="0">
                <a:solidFill>
                  <a:srgbClr val="0B5395"/>
                </a:solidFill>
                <a:latin typeface="メイリオ" pitchFamily="50" charset="-128"/>
                <a:ea typeface="メイリオ" pitchFamily="50" charset="-128"/>
                <a:cs typeface="メイリオ" pitchFamily="50" charset="-128"/>
              </a:rPr>
              <a:t>帯血移植</a:t>
            </a:r>
            <a:r>
              <a:rPr lang="en-US" altLang="ja-JP" sz="1000" smtClean="0">
                <a:solidFill>
                  <a:srgbClr val="0B5395"/>
                </a:solidFill>
                <a:latin typeface="メイリオ" pitchFamily="50" charset="-128"/>
                <a:ea typeface="メイリオ" pitchFamily="50" charset="-128"/>
                <a:cs typeface="メイリオ" pitchFamily="50" charset="-128"/>
              </a:rPr>
              <a:t>)</a:t>
            </a:r>
            <a:r>
              <a:rPr lang="ja-JP" altLang="ja-JP" sz="1000" smtClean="0">
                <a:solidFill>
                  <a:srgbClr val="0B5395"/>
                </a:solidFill>
                <a:latin typeface="メイリオ" pitchFamily="50" charset="-128"/>
                <a:ea typeface="メイリオ" pitchFamily="50" charset="-128"/>
                <a:cs typeface="メイリオ" pitchFamily="50" charset="-128"/>
              </a:rPr>
              <a:t>が行われるようになってきた。 </a:t>
            </a:r>
            <a:r>
              <a:rPr lang="en-US" altLang="ja-JP" sz="1000" smtClean="0">
                <a:solidFill>
                  <a:srgbClr val="0B5395"/>
                </a:solidFill>
                <a:latin typeface="メイリオ" pitchFamily="50" charset="-128"/>
                <a:ea typeface="メイリオ" pitchFamily="50" charset="-128"/>
                <a:cs typeface="メイリオ" pitchFamily="50" charset="-128"/>
              </a:rPr>
              <a:t> </a:t>
            </a:r>
          </a:p>
        </p:txBody>
      </p:sp>
      <p:sp>
        <p:nvSpPr>
          <p:cNvPr id="7" name="スライド イメージ プレースホルダ 6"/>
          <p:cNvSpPr>
            <a:spLocks noGrp="1" noRot="1" noChangeAspect="1"/>
          </p:cNvSpPr>
          <p:nvPr>
            <p:ph type="sldImg"/>
          </p:nvPr>
        </p:nvSpPr>
        <p:spPr>
          <a:xfrm>
            <a:off x="2468563" y="0"/>
            <a:ext cx="4529137" cy="3395663"/>
          </a:xfrm>
          <a:ln>
            <a:noFill/>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normAutofit/>
          </a:bodyPr>
          <a:lstStyle/>
          <a:p>
            <a:r>
              <a:rPr lang="ja-JP" altLang="en-US" sz="1000" smtClean="0">
                <a:solidFill>
                  <a:srgbClr val="0B5395"/>
                </a:solidFill>
                <a:latin typeface="メイリオ" pitchFamily="50" charset="-128"/>
                <a:ea typeface="メイリオ" pitchFamily="50" charset="-128"/>
                <a:cs typeface="メイリオ" pitchFamily="50" charset="-128"/>
              </a:rPr>
              <a:t>　</a:t>
            </a:r>
            <a:r>
              <a:rPr lang="ja-JP" altLang="ja-JP" sz="1000" smtClean="0">
                <a:solidFill>
                  <a:srgbClr val="0B5395"/>
                </a:solidFill>
                <a:latin typeface="メイリオ" pitchFamily="50" charset="-128"/>
                <a:ea typeface="メイリオ" pitchFamily="50" charset="-128"/>
                <a:cs typeface="メイリオ" pitchFamily="50" charset="-128"/>
              </a:rPr>
              <a:t>前処置による毒性の低い骨髄非破壊的移植の普及により、高齢者など移植適応が増大したことが全体の移植数の増加に大きく寄与している。</a:t>
            </a:r>
            <a:endParaRPr lang="ja-JP" altLang="en-US" sz="1000">
              <a:solidFill>
                <a:srgbClr val="0B5395"/>
              </a:solidFill>
              <a:latin typeface="メイリオ" pitchFamily="50" charset="-128"/>
              <a:ea typeface="メイリオ" pitchFamily="50" charset="-128"/>
              <a:cs typeface="メイリオ" pitchFamily="50" charset="-128"/>
            </a:endParaRPr>
          </a:p>
        </p:txBody>
      </p:sp>
      <p:sp>
        <p:nvSpPr>
          <p:cNvPr id="9" name="スライド イメージ プレースホルダ 8"/>
          <p:cNvSpPr>
            <a:spLocks noGrp="1" noRot="1" noChangeAspect="1"/>
          </p:cNvSpPr>
          <p:nvPr>
            <p:ph type="sldImg"/>
          </p:nvPr>
        </p:nvSpPr>
        <p:spPr>
          <a:xfrm>
            <a:off x="2468563" y="0"/>
            <a:ext cx="4529137" cy="3395663"/>
          </a:xfrm>
          <a:ln>
            <a:noFill/>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normAutofit/>
          </a:bodyPr>
          <a:lstStyle/>
          <a:p>
            <a:r>
              <a:rPr lang="ja-JP" altLang="en-US" sz="1000" smtClean="0">
                <a:solidFill>
                  <a:srgbClr val="0B5395"/>
                </a:solidFill>
                <a:latin typeface="メイリオ" pitchFamily="50" charset="-128"/>
                <a:ea typeface="メイリオ" pitchFamily="50" charset="-128"/>
                <a:cs typeface="メイリオ" pitchFamily="50" charset="-128"/>
              </a:rPr>
              <a:t>　</a:t>
            </a:r>
            <a:r>
              <a:rPr lang="ja-JP" altLang="ja-JP" sz="1000" smtClean="0">
                <a:solidFill>
                  <a:srgbClr val="0B5395"/>
                </a:solidFill>
                <a:latin typeface="メイリオ" pitchFamily="50" charset="-128"/>
                <a:ea typeface="メイリオ" pitchFamily="50" charset="-128"/>
                <a:cs typeface="メイリオ" pitchFamily="50" charset="-128"/>
              </a:rPr>
              <a:t>移植後</a:t>
            </a:r>
            <a:r>
              <a:rPr lang="en-US" altLang="ja-JP" sz="1000" smtClean="0">
                <a:solidFill>
                  <a:srgbClr val="0B5395"/>
                </a:solidFill>
                <a:latin typeface="メイリオ" pitchFamily="50" charset="-128"/>
                <a:ea typeface="メイリオ" pitchFamily="50" charset="-128"/>
                <a:cs typeface="メイリオ" pitchFamily="50" charset="-128"/>
              </a:rPr>
              <a:t>100</a:t>
            </a:r>
            <a:r>
              <a:rPr lang="ja-JP" altLang="ja-JP" sz="1000" smtClean="0">
                <a:solidFill>
                  <a:srgbClr val="0B5395"/>
                </a:solidFill>
                <a:latin typeface="メイリオ" pitchFamily="50" charset="-128"/>
                <a:ea typeface="メイリオ" pitchFamily="50" charset="-128"/>
                <a:cs typeface="メイリオ" pitchFamily="50" charset="-128"/>
              </a:rPr>
              <a:t>日での生存率は、自家移植、同種移植例ともにここ</a:t>
            </a:r>
            <a:r>
              <a:rPr lang="en-US" altLang="ja-JP" sz="1000" smtClean="0">
                <a:solidFill>
                  <a:srgbClr val="0B5395"/>
                </a:solidFill>
                <a:latin typeface="メイリオ" pitchFamily="50" charset="-128"/>
                <a:ea typeface="メイリオ" pitchFamily="50" charset="-128"/>
                <a:cs typeface="メイリオ" pitchFamily="50" charset="-128"/>
              </a:rPr>
              <a:t>10</a:t>
            </a:r>
            <a:r>
              <a:rPr lang="ja-JP" altLang="ja-JP" sz="1000" smtClean="0">
                <a:solidFill>
                  <a:srgbClr val="0B5395"/>
                </a:solidFill>
                <a:latin typeface="メイリオ" pitchFamily="50" charset="-128"/>
                <a:ea typeface="メイリオ" pitchFamily="50" charset="-128"/>
                <a:cs typeface="メイリオ" pitchFamily="50" charset="-128"/>
              </a:rPr>
              <a:t>年でわずかに向上している傾向がみられる。 </a:t>
            </a:r>
          </a:p>
          <a:p>
            <a:r>
              <a:rPr lang="ja-JP" altLang="en-US" sz="1000" smtClean="0">
                <a:solidFill>
                  <a:srgbClr val="0B5395"/>
                </a:solidFill>
                <a:latin typeface="メイリオ" pitchFamily="50" charset="-128"/>
                <a:ea typeface="メイリオ" pitchFamily="50" charset="-128"/>
                <a:cs typeface="メイリオ" pitchFamily="50" charset="-128"/>
              </a:rPr>
              <a:t>　</a:t>
            </a:r>
            <a:r>
              <a:rPr lang="ja-JP" altLang="ja-JP" sz="1000" smtClean="0">
                <a:solidFill>
                  <a:srgbClr val="0B5395"/>
                </a:solidFill>
                <a:latin typeface="メイリオ" pitchFamily="50" charset="-128"/>
                <a:ea typeface="メイリオ" pitchFamily="50" charset="-128"/>
                <a:cs typeface="メイリオ" pitchFamily="50" charset="-128"/>
              </a:rPr>
              <a:t>自家移植後の</a:t>
            </a:r>
            <a:r>
              <a:rPr lang="en-US" altLang="ja-JP" sz="1000" smtClean="0">
                <a:solidFill>
                  <a:srgbClr val="0B5395"/>
                </a:solidFill>
                <a:latin typeface="メイリオ" pitchFamily="50" charset="-128"/>
                <a:ea typeface="メイリオ" pitchFamily="50" charset="-128"/>
                <a:cs typeface="メイリオ" pitchFamily="50" charset="-128"/>
              </a:rPr>
              <a:t>100</a:t>
            </a:r>
            <a:r>
              <a:rPr lang="ja-JP" altLang="ja-JP" sz="1000" smtClean="0">
                <a:solidFill>
                  <a:srgbClr val="0B5395"/>
                </a:solidFill>
                <a:latin typeface="メイリオ" pitchFamily="50" charset="-128"/>
                <a:ea typeface="メイリオ" pitchFamily="50" charset="-128"/>
                <a:cs typeface="メイリオ" pitchFamily="50" charset="-128"/>
              </a:rPr>
              <a:t>日生存率は</a:t>
            </a:r>
            <a:r>
              <a:rPr lang="en-US" altLang="ja-JP" sz="1000" smtClean="0">
                <a:solidFill>
                  <a:srgbClr val="0B5395"/>
                </a:solidFill>
                <a:latin typeface="メイリオ" pitchFamily="50" charset="-128"/>
                <a:ea typeface="メイリオ" pitchFamily="50" charset="-128"/>
                <a:cs typeface="メイリオ" pitchFamily="50" charset="-128"/>
              </a:rPr>
              <a:t>50</a:t>
            </a:r>
            <a:r>
              <a:rPr lang="ja-JP" altLang="ja-JP" sz="1000" smtClean="0">
                <a:solidFill>
                  <a:srgbClr val="0B5395"/>
                </a:solidFill>
                <a:latin typeface="メイリオ" pitchFamily="50" charset="-128"/>
                <a:ea typeface="メイリオ" pitchFamily="50" charset="-128"/>
                <a:cs typeface="メイリオ" pitchFamily="50" charset="-128"/>
              </a:rPr>
              <a:t>歳未満、</a:t>
            </a:r>
            <a:r>
              <a:rPr lang="en-US" altLang="ja-JP" sz="1000" smtClean="0">
                <a:solidFill>
                  <a:srgbClr val="0B5395"/>
                </a:solidFill>
                <a:latin typeface="メイリオ" pitchFamily="50" charset="-128"/>
                <a:ea typeface="メイリオ" pitchFamily="50" charset="-128"/>
                <a:cs typeface="メイリオ" pitchFamily="50" charset="-128"/>
              </a:rPr>
              <a:t>50</a:t>
            </a:r>
            <a:r>
              <a:rPr lang="ja-JP" altLang="ja-JP" sz="1000" smtClean="0">
                <a:solidFill>
                  <a:srgbClr val="0B5395"/>
                </a:solidFill>
                <a:latin typeface="メイリオ" pitchFamily="50" charset="-128"/>
                <a:ea typeface="メイリオ" pitchFamily="50" charset="-128"/>
                <a:cs typeface="メイリオ" pitchFamily="50" charset="-128"/>
              </a:rPr>
              <a:t>歳以上で同等の成績が得られている。</a:t>
            </a:r>
          </a:p>
        </p:txBody>
      </p:sp>
      <p:sp>
        <p:nvSpPr>
          <p:cNvPr id="9" name="スライド イメージ プレースホルダ 8"/>
          <p:cNvSpPr>
            <a:spLocks noGrp="1" noRot="1" noChangeAspect="1"/>
          </p:cNvSpPr>
          <p:nvPr>
            <p:ph type="sldImg"/>
          </p:nvPr>
        </p:nvSpPr>
        <p:spPr>
          <a:xfrm>
            <a:off x="2468563" y="0"/>
            <a:ext cx="4529137" cy="3395663"/>
          </a:xfrm>
          <a:ln>
            <a:noFill/>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normAutofit/>
          </a:bodyPr>
          <a:lstStyle/>
          <a:p>
            <a:r>
              <a:rPr lang="ja-JP" altLang="en-US" sz="1000" smtClean="0">
                <a:solidFill>
                  <a:srgbClr val="0B5395"/>
                </a:solidFill>
                <a:latin typeface="メイリオ" pitchFamily="50" charset="-128"/>
                <a:ea typeface="メイリオ" pitchFamily="50" charset="-128"/>
                <a:cs typeface="メイリオ" pitchFamily="50" charset="-128"/>
              </a:rPr>
              <a:t>　</a:t>
            </a:r>
            <a:r>
              <a:rPr lang="ja-JP" altLang="ja-JP" sz="1000" smtClean="0">
                <a:solidFill>
                  <a:srgbClr val="0B5395"/>
                </a:solidFill>
                <a:latin typeface="メイリオ" pitchFamily="50" charset="-128"/>
                <a:ea typeface="メイリオ" pitchFamily="50" charset="-128"/>
                <a:cs typeface="メイリオ" pitchFamily="50" charset="-128"/>
              </a:rPr>
              <a:t>移植後</a:t>
            </a:r>
            <a:r>
              <a:rPr lang="en-US" altLang="ja-JP" sz="1000" smtClean="0">
                <a:solidFill>
                  <a:srgbClr val="0B5395"/>
                </a:solidFill>
                <a:latin typeface="メイリオ" pitchFamily="50" charset="-128"/>
                <a:ea typeface="メイリオ" pitchFamily="50" charset="-128"/>
                <a:cs typeface="メイリオ" pitchFamily="50" charset="-128"/>
              </a:rPr>
              <a:t>365</a:t>
            </a:r>
            <a:r>
              <a:rPr lang="ja-JP" altLang="ja-JP" sz="1000" smtClean="0">
                <a:solidFill>
                  <a:srgbClr val="0B5395"/>
                </a:solidFill>
                <a:latin typeface="メイリオ" pitchFamily="50" charset="-128"/>
                <a:ea typeface="メイリオ" pitchFamily="50" charset="-128"/>
                <a:cs typeface="メイリオ" pitchFamily="50" charset="-128"/>
              </a:rPr>
              <a:t>日</a:t>
            </a:r>
            <a:r>
              <a:rPr lang="en-US" altLang="ja-JP" sz="1000" smtClean="0">
                <a:solidFill>
                  <a:srgbClr val="0B5395"/>
                </a:solidFill>
                <a:latin typeface="メイリオ" pitchFamily="50" charset="-128"/>
                <a:ea typeface="メイリオ" pitchFamily="50" charset="-128"/>
                <a:cs typeface="メイリオ" pitchFamily="50" charset="-128"/>
              </a:rPr>
              <a:t>(1</a:t>
            </a:r>
            <a:r>
              <a:rPr lang="ja-JP" altLang="en-US" sz="1000" smtClean="0">
                <a:solidFill>
                  <a:srgbClr val="0B5395"/>
                </a:solidFill>
                <a:latin typeface="メイリオ" pitchFamily="50" charset="-128"/>
                <a:ea typeface="メイリオ" pitchFamily="50" charset="-128"/>
                <a:cs typeface="メイリオ" pitchFamily="50" charset="-128"/>
              </a:rPr>
              <a:t>年</a:t>
            </a:r>
            <a:r>
              <a:rPr lang="en-US" altLang="ja-JP" sz="1000" smtClean="0">
                <a:solidFill>
                  <a:srgbClr val="0B5395"/>
                </a:solidFill>
                <a:latin typeface="メイリオ" pitchFamily="50" charset="-128"/>
                <a:ea typeface="メイリオ" pitchFamily="50" charset="-128"/>
                <a:cs typeface="メイリオ" pitchFamily="50" charset="-128"/>
              </a:rPr>
              <a:t>)</a:t>
            </a:r>
            <a:r>
              <a:rPr lang="ja-JP" altLang="ja-JP" sz="1000" err="1" smtClean="0">
                <a:solidFill>
                  <a:srgbClr val="0B5395"/>
                </a:solidFill>
                <a:latin typeface="メイリオ" pitchFamily="50" charset="-128"/>
                <a:ea typeface="メイリオ" pitchFamily="50" charset="-128"/>
                <a:cs typeface="メイリオ" pitchFamily="50" charset="-128"/>
              </a:rPr>
              <a:t>での</a:t>
            </a:r>
            <a:r>
              <a:rPr lang="ja-JP" altLang="ja-JP" sz="1000" smtClean="0">
                <a:solidFill>
                  <a:srgbClr val="0B5395"/>
                </a:solidFill>
                <a:latin typeface="メイリオ" pitchFamily="50" charset="-128"/>
                <a:ea typeface="メイリオ" pitchFamily="50" charset="-128"/>
                <a:cs typeface="メイリオ" pitchFamily="50" charset="-128"/>
              </a:rPr>
              <a:t>生存率は、自家移植、</a:t>
            </a:r>
            <a:r>
              <a:rPr lang="en-US" altLang="ja-JP" sz="1000" smtClean="0">
                <a:solidFill>
                  <a:srgbClr val="0B5395"/>
                </a:solidFill>
                <a:latin typeface="メイリオ" pitchFamily="50" charset="-128"/>
                <a:ea typeface="メイリオ" pitchFamily="50" charset="-128"/>
                <a:cs typeface="メイリオ" pitchFamily="50" charset="-128"/>
              </a:rPr>
              <a:t>50</a:t>
            </a:r>
            <a:r>
              <a:rPr lang="ja-JP" altLang="ja-JP" sz="1000" smtClean="0">
                <a:solidFill>
                  <a:srgbClr val="0B5395"/>
                </a:solidFill>
                <a:latin typeface="メイリオ" pitchFamily="50" charset="-128"/>
                <a:ea typeface="メイリオ" pitchFamily="50" charset="-128"/>
                <a:cs typeface="メイリオ" pitchFamily="50" charset="-128"/>
              </a:rPr>
              <a:t>歳未満での同種移植例にて、ここ</a:t>
            </a:r>
            <a:r>
              <a:rPr lang="en-US" altLang="ja-JP" sz="1000" smtClean="0">
                <a:solidFill>
                  <a:srgbClr val="0B5395"/>
                </a:solidFill>
                <a:latin typeface="メイリオ" pitchFamily="50" charset="-128"/>
                <a:ea typeface="メイリオ" pitchFamily="50" charset="-128"/>
                <a:cs typeface="メイリオ" pitchFamily="50" charset="-128"/>
              </a:rPr>
              <a:t>10</a:t>
            </a:r>
            <a:r>
              <a:rPr lang="ja-JP" altLang="ja-JP" sz="1000" smtClean="0">
                <a:solidFill>
                  <a:srgbClr val="0B5395"/>
                </a:solidFill>
                <a:latin typeface="メイリオ" pitchFamily="50" charset="-128"/>
                <a:ea typeface="メイリオ" pitchFamily="50" charset="-128"/>
                <a:cs typeface="メイリオ" pitchFamily="50" charset="-128"/>
              </a:rPr>
              <a:t>年で向上している傾向がみられる。 </a:t>
            </a:r>
          </a:p>
          <a:p>
            <a:r>
              <a:rPr lang="ja-JP" altLang="en-US" sz="1000" smtClean="0">
                <a:solidFill>
                  <a:srgbClr val="0B5395"/>
                </a:solidFill>
                <a:latin typeface="メイリオ" pitchFamily="50" charset="-128"/>
                <a:ea typeface="メイリオ" pitchFamily="50" charset="-128"/>
                <a:cs typeface="メイリオ" pitchFamily="50" charset="-128"/>
              </a:rPr>
              <a:t>　</a:t>
            </a:r>
            <a:r>
              <a:rPr lang="ja-JP" altLang="ja-JP" sz="1000" smtClean="0">
                <a:solidFill>
                  <a:srgbClr val="0B5395"/>
                </a:solidFill>
                <a:latin typeface="メイリオ" pitchFamily="50" charset="-128"/>
                <a:ea typeface="メイリオ" pitchFamily="50" charset="-128"/>
                <a:cs typeface="メイリオ" pitchFamily="50" charset="-128"/>
              </a:rPr>
              <a:t>自家移植後</a:t>
            </a:r>
            <a:r>
              <a:rPr lang="en-US" altLang="ja-JP" sz="1000" smtClean="0">
                <a:solidFill>
                  <a:srgbClr val="0B5395"/>
                </a:solidFill>
                <a:latin typeface="メイリオ" pitchFamily="50" charset="-128"/>
                <a:ea typeface="メイリオ" pitchFamily="50" charset="-128"/>
                <a:cs typeface="メイリオ" pitchFamily="50" charset="-128"/>
              </a:rPr>
              <a:t>365</a:t>
            </a:r>
            <a:r>
              <a:rPr lang="ja-JP" altLang="ja-JP" sz="1000" smtClean="0">
                <a:solidFill>
                  <a:srgbClr val="0B5395"/>
                </a:solidFill>
                <a:latin typeface="メイリオ" pitchFamily="50" charset="-128"/>
                <a:ea typeface="メイリオ" pitchFamily="50" charset="-128"/>
                <a:cs typeface="メイリオ" pitchFamily="50" charset="-128"/>
              </a:rPr>
              <a:t>日生存率は</a:t>
            </a:r>
            <a:r>
              <a:rPr lang="en-US" altLang="ja-JP" sz="1000" smtClean="0">
                <a:solidFill>
                  <a:srgbClr val="0B5395"/>
                </a:solidFill>
                <a:latin typeface="メイリオ" pitchFamily="50" charset="-128"/>
                <a:ea typeface="メイリオ" pitchFamily="50" charset="-128"/>
                <a:cs typeface="メイリオ" pitchFamily="50" charset="-128"/>
              </a:rPr>
              <a:t>50</a:t>
            </a:r>
            <a:r>
              <a:rPr lang="ja-JP" altLang="ja-JP" sz="1000" smtClean="0">
                <a:solidFill>
                  <a:srgbClr val="0B5395"/>
                </a:solidFill>
                <a:latin typeface="メイリオ" pitchFamily="50" charset="-128"/>
                <a:ea typeface="メイリオ" pitchFamily="50" charset="-128"/>
                <a:cs typeface="メイリオ" pitchFamily="50" charset="-128"/>
              </a:rPr>
              <a:t>歳未満、</a:t>
            </a:r>
            <a:r>
              <a:rPr lang="en-US" altLang="ja-JP" sz="1000" smtClean="0">
                <a:solidFill>
                  <a:srgbClr val="0B5395"/>
                </a:solidFill>
                <a:latin typeface="メイリオ" pitchFamily="50" charset="-128"/>
                <a:ea typeface="メイリオ" pitchFamily="50" charset="-128"/>
                <a:cs typeface="メイリオ" pitchFamily="50" charset="-128"/>
              </a:rPr>
              <a:t>50</a:t>
            </a:r>
            <a:r>
              <a:rPr lang="ja-JP" altLang="ja-JP" sz="1000" smtClean="0">
                <a:solidFill>
                  <a:srgbClr val="0B5395"/>
                </a:solidFill>
                <a:latin typeface="メイリオ" pitchFamily="50" charset="-128"/>
                <a:ea typeface="メイリオ" pitchFamily="50" charset="-128"/>
                <a:cs typeface="メイリオ" pitchFamily="50" charset="-128"/>
              </a:rPr>
              <a:t>歳以上で同等の成績が得られている。</a:t>
            </a:r>
            <a:endParaRPr lang="en-US" altLang="ja-JP" sz="1000" smtClean="0">
              <a:solidFill>
                <a:srgbClr val="0B5395"/>
              </a:solidFill>
              <a:latin typeface="メイリオ" pitchFamily="50" charset="-128"/>
              <a:ea typeface="メイリオ" pitchFamily="50" charset="-128"/>
              <a:cs typeface="メイリオ" pitchFamily="50" charset="-128"/>
            </a:endParaRPr>
          </a:p>
        </p:txBody>
      </p:sp>
      <p:sp>
        <p:nvSpPr>
          <p:cNvPr id="9" name="スライド イメージ プレースホルダ 8"/>
          <p:cNvSpPr>
            <a:spLocks noGrp="1" noRot="1" noChangeAspect="1"/>
          </p:cNvSpPr>
          <p:nvPr>
            <p:ph type="sldImg"/>
          </p:nvPr>
        </p:nvSpPr>
        <p:spPr>
          <a:xfrm>
            <a:off x="2468563" y="0"/>
            <a:ext cx="4529137" cy="3395663"/>
          </a:xfrm>
          <a:ln>
            <a:noFill/>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normAutofit/>
          </a:bodyPr>
          <a:lstStyle/>
          <a:p>
            <a:r>
              <a:rPr kumimoji="1" lang="ja-JP" altLang="en-US" sz="1000" kern="1200" smtClean="0">
                <a:solidFill>
                  <a:srgbClr val="0B5395"/>
                </a:solidFill>
                <a:latin typeface="メイリオ" pitchFamily="50" charset="-128"/>
                <a:ea typeface="メイリオ" pitchFamily="50" charset="-128"/>
                <a:cs typeface="メイリオ" pitchFamily="50" charset="-128"/>
              </a:rPr>
              <a:t>　</a:t>
            </a:r>
            <a:r>
              <a:rPr kumimoji="1" lang="en-US" altLang="ja-JP" sz="1000" kern="1200" smtClean="0">
                <a:solidFill>
                  <a:srgbClr val="0B5395"/>
                </a:solidFill>
                <a:latin typeface="メイリオ" pitchFamily="50" charset="-128"/>
                <a:ea typeface="メイリオ" pitchFamily="50" charset="-128"/>
                <a:cs typeface="メイリオ" pitchFamily="50" charset="-128"/>
              </a:rPr>
              <a:t>50</a:t>
            </a:r>
            <a:r>
              <a:rPr kumimoji="1" lang="ja-JP" altLang="ja-JP" sz="1000" kern="1200" smtClean="0">
                <a:solidFill>
                  <a:srgbClr val="0B5395"/>
                </a:solidFill>
                <a:latin typeface="メイリオ" pitchFamily="50" charset="-128"/>
                <a:ea typeface="メイリオ" pitchFamily="50" charset="-128"/>
                <a:cs typeface="メイリオ" pitchFamily="50" charset="-128"/>
              </a:rPr>
              <a:t>歳未満での血縁者間、非血縁者間の同種移植後</a:t>
            </a:r>
            <a:r>
              <a:rPr kumimoji="1" lang="en-US" altLang="ja-JP" sz="1000" kern="1200" smtClean="0">
                <a:solidFill>
                  <a:srgbClr val="0B5395"/>
                </a:solidFill>
                <a:latin typeface="メイリオ" pitchFamily="50" charset="-128"/>
                <a:ea typeface="メイリオ" pitchFamily="50" charset="-128"/>
                <a:cs typeface="メイリオ" pitchFamily="50" charset="-128"/>
              </a:rPr>
              <a:t>100</a:t>
            </a:r>
            <a:r>
              <a:rPr kumimoji="1" lang="ja-JP" altLang="ja-JP" sz="1000" kern="1200" smtClean="0">
                <a:solidFill>
                  <a:srgbClr val="0B5395"/>
                </a:solidFill>
                <a:latin typeface="メイリオ" pitchFamily="50" charset="-128"/>
                <a:ea typeface="メイリオ" pitchFamily="50" charset="-128"/>
                <a:cs typeface="メイリオ" pitchFamily="50" charset="-128"/>
              </a:rPr>
              <a:t>日での生存率は、ともにここ</a:t>
            </a:r>
            <a:r>
              <a:rPr kumimoji="1" lang="en-US" altLang="ja-JP" sz="1000" kern="1200" smtClean="0">
                <a:solidFill>
                  <a:srgbClr val="0B5395"/>
                </a:solidFill>
                <a:latin typeface="メイリオ" pitchFamily="50" charset="-128"/>
                <a:ea typeface="メイリオ" pitchFamily="50" charset="-128"/>
                <a:cs typeface="メイリオ" pitchFamily="50" charset="-128"/>
              </a:rPr>
              <a:t>10</a:t>
            </a:r>
            <a:r>
              <a:rPr kumimoji="1" lang="ja-JP" altLang="ja-JP" sz="1000" kern="1200" smtClean="0">
                <a:solidFill>
                  <a:srgbClr val="0B5395"/>
                </a:solidFill>
                <a:latin typeface="メイリオ" pitchFamily="50" charset="-128"/>
                <a:ea typeface="メイリオ" pitchFamily="50" charset="-128"/>
                <a:cs typeface="メイリオ" pitchFamily="50" charset="-128"/>
              </a:rPr>
              <a:t>年で向上している傾向がみられる。</a:t>
            </a:r>
            <a:endParaRPr lang="en-US" altLang="ja-JP" sz="1000" smtClean="0">
              <a:solidFill>
                <a:srgbClr val="0B5395"/>
              </a:solidFill>
              <a:latin typeface="メイリオ" pitchFamily="50" charset="-128"/>
              <a:ea typeface="メイリオ" pitchFamily="50" charset="-128"/>
              <a:cs typeface="メイリオ" pitchFamily="50" charset="-128"/>
            </a:endParaRPr>
          </a:p>
        </p:txBody>
      </p:sp>
      <p:sp>
        <p:nvSpPr>
          <p:cNvPr id="7" name="スライド イメージ プレースホルダ 6"/>
          <p:cNvSpPr>
            <a:spLocks noGrp="1" noRot="1" noChangeAspect="1"/>
          </p:cNvSpPr>
          <p:nvPr>
            <p:ph type="sldImg"/>
          </p:nvPr>
        </p:nvSpPr>
        <p:spPr>
          <a:xfrm>
            <a:off x="2468563" y="0"/>
            <a:ext cx="4529137" cy="3395663"/>
          </a:xfrm>
          <a:ln>
            <a:noFill/>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ja-JP" altLang="en-US" smtClean="0"/>
              <a:t>　　　　　　　　　　　　　　　　　　　　　　　</a:t>
            </a:r>
            <a:endParaRPr kumimoji="1" lang="ja-JP"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normAutofit/>
          </a:bodyPr>
          <a:lstStyle/>
          <a:p>
            <a:r>
              <a:rPr lang="ja-JP" altLang="en-US" sz="1000" smtClean="0">
                <a:solidFill>
                  <a:srgbClr val="0B5395"/>
                </a:solidFill>
                <a:latin typeface="メイリオ" pitchFamily="50" charset="-128"/>
                <a:ea typeface="メイリオ" pitchFamily="50" charset="-128"/>
                <a:cs typeface="メイリオ" pitchFamily="50" charset="-128"/>
              </a:rPr>
              <a:t>　</a:t>
            </a:r>
            <a:r>
              <a:rPr lang="en-US" altLang="ja-JP" sz="1000" smtClean="0">
                <a:solidFill>
                  <a:srgbClr val="0B5395"/>
                </a:solidFill>
                <a:latin typeface="メイリオ" pitchFamily="50" charset="-128"/>
                <a:ea typeface="メイリオ" pitchFamily="50" charset="-128"/>
                <a:cs typeface="メイリオ" pitchFamily="50" charset="-128"/>
              </a:rPr>
              <a:t>50</a:t>
            </a:r>
            <a:r>
              <a:rPr lang="ja-JP" altLang="ja-JP" sz="1000" smtClean="0">
                <a:solidFill>
                  <a:srgbClr val="0B5395"/>
                </a:solidFill>
                <a:latin typeface="メイリオ" pitchFamily="50" charset="-128"/>
                <a:ea typeface="メイリオ" pitchFamily="50" charset="-128"/>
                <a:cs typeface="メイリオ" pitchFamily="50" charset="-128"/>
              </a:rPr>
              <a:t>歳未満での血縁者間、非血縁者間の同種移植後</a:t>
            </a:r>
            <a:r>
              <a:rPr lang="en-US" altLang="ja-JP" sz="1000" smtClean="0">
                <a:solidFill>
                  <a:srgbClr val="0B5395"/>
                </a:solidFill>
                <a:latin typeface="メイリオ" pitchFamily="50" charset="-128"/>
                <a:ea typeface="メイリオ" pitchFamily="50" charset="-128"/>
                <a:cs typeface="メイリオ" pitchFamily="50" charset="-128"/>
              </a:rPr>
              <a:t>365</a:t>
            </a:r>
            <a:r>
              <a:rPr lang="ja-JP" altLang="ja-JP" sz="1000" smtClean="0">
                <a:solidFill>
                  <a:srgbClr val="0B5395"/>
                </a:solidFill>
                <a:latin typeface="メイリオ" pitchFamily="50" charset="-128"/>
                <a:ea typeface="メイリオ" pitchFamily="50" charset="-128"/>
                <a:cs typeface="メイリオ" pitchFamily="50" charset="-128"/>
              </a:rPr>
              <a:t>日での生存率は、ともにここ</a:t>
            </a:r>
            <a:r>
              <a:rPr lang="en-US" altLang="ja-JP" sz="1000" smtClean="0">
                <a:solidFill>
                  <a:srgbClr val="0B5395"/>
                </a:solidFill>
                <a:latin typeface="メイリオ" pitchFamily="50" charset="-128"/>
                <a:ea typeface="メイリオ" pitchFamily="50" charset="-128"/>
                <a:cs typeface="メイリオ" pitchFamily="50" charset="-128"/>
              </a:rPr>
              <a:t>10</a:t>
            </a:r>
            <a:r>
              <a:rPr lang="ja-JP" altLang="ja-JP" sz="1000" smtClean="0">
                <a:solidFill>
                  <a:srgbClr val="0B5395"/>
                </a:solidFill>
                <a:latin typeface="メイリオ" pitchFamily="50" charset="-128"/>
                <a:ea typeface="メイリオ" pitchFamily="50" charset="-128"/>
                <a:cs typeface="メイリオ" pitchFamily="50" charset="-128"/>
              </a:rPr>
              <a:t>年で向上している傾向がみられる。 </a:t>
            </a:r>
            <a:endParaRPr lang="ja-JP" altLang="en-US" sz="1000">
              <a:solidFill>
                <a:srgbClr val="0B5395"/>
              </a:solidFill>
              <a:latin typeface="メイリオ" pitchFamily="50" charset="-128"/>
              <a:ea typeface="メイリオ" pitchFamily="50" charset="-128"/>
              <a:cs typeface="メイリオ" pitchFamily="50" charset="-128"/>
            </a:endParaRPr>
          </a:p>
        </p:txBody>
      </p:sp>
      <p:sp>
        <p:nvSpPr>
          <p:cNvPr id="7" name="スライド イメージ プレースホルダ 6"/>
          <p:cNvSpPr>
            <a:spLocks noGrp="1" noRot="1" noChangeAspect="1"/>
          </p:cNvSpPr>
          <p:nvPr>
            <p:ph type="sldImg"/>
          </p:nvPr>
        </p:nvSpPr>
        <p:spPr>
          <a:xfrm>
            <a:off x="2468563" y="0"/>
            <a:ext cx="4529137" cy="3395663"/>
          </a:xfrm>
          <a:ln>
            <a:noFill/>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normAutofit/>
          </a:bodyPr>
          <a:lstStyle/>
          <a:p>
            <a:r>
              <a:rPr lang="ja-JP" altLang="en-US" sz="1000" smtClean="0">
                <a:solidFill>
                  <a:srgbClr val="0B5395"/>
                </a:solidFill>
                <a:latin typeface="メイリオ" pitchFamily="50" charset="-128"/>
                <a:ea typeface="メイリオ" pitchFamily="50" charset="-128"/>
                <a:cs typeface="メイリオ" pitchFamily="50" charset="-128"/>
              </a:rPr>
              <a:t>　</a:t>
            </a:r>
            <a:r>
              <a:rPr lang="ja-JP" altLang="ja-JP" sz="1000" smtClean="0">
                <a:solidFill>
                  <a:srgbClr val="0B5395"/>
                </a:solidFill>
                <a:latin typeface="メイリオ" pitchFamily="50" charset="-128"/>
                <a:ea typeface="メイリオ" pitchFamily="50" charset="-128"/>
                <a:cs typeface="メイリオ" pitchFamily="50" charset="-128"/>
              </a:rPr>
              <a:t>白血病の高リスク群に対する移植後</a:t>
            </a:r>
            <a:r>
              <a:rPr lang="en-US" altLang="ja-JP" sz="1000" smtClean="0">
                <a:solidFill>
                  <a:srgbClr val="0B5395"/>
                </a:solidFill>
                <a:latin typeface="メイリオ" pitchFamily="50" charset="-128"/>
                <a:ea typeface="メイリオ" pitchFamily="50" charset="-128"/>
                <a:cs typeface="メイリオ" pitchFamily="50" charset="-128"/>
              </a:rPr>
              <a:t>100</a:t>
            </a:r>
            <a:r>
              <a:rPr lang="ja-JP" altLang="ja-JP" sz="1000" smtClean="0">
                <a:solidFill>
                  <a:srgbClr val="0B5395"/>
                </a:solidFill>
                <a:latin typeface="メイリオ" pitchFamily="50" charset="-128"/>
                <a:ea typeface="メイリオ" pitchFamily="50" charset="-128"/>
                <a:cs typeface="メイリオ" pitchFamily="50" charset="-128"/>
              </a:rPr>
              <a:t>日での生存率は、</a:t>
            </a:r>
            <a:r>
              <a:rPr lang="en-US" altLang="ja-JP" sz="1000" smtClean="0">
                <a:solidFill>
                  <a:srgbClr val="0B5395"/>
                </a:solidFill>
                <a:latin typeface="メイリオ" pitchFamily="50" charset="-128"/>
                <a:ea typeface="メイリオ" pitchFamily="50" charset="-128"/>
                <a:cs typeface="メイリオ" pitchFamily="50" charset="-128"/>
              </a:rPr>
              <a:t>50</a:t>
            </a:r>
            <a:r>
              <a:rPr lang="ja-JP" altLang="ja-JP" sz="1000" smtClean="0">
                <a:solidFill>
                  <a:srgbClr val="0B5395"/>
                </a:solidFill>
                <a:latin typeface="メイリオ" pitchFamily="50" charset="-128"/>
                <a:ea typeface="メイリオ" pitchFamily="50" charset="-128"/>
                <a:cs typeface="メイリオ" pitchFamily="50" charset="-128"/>
              </a:rPr>
              <a:t>歳未満で向上している。</a:t>
            </a:r>
          </a:p>
          <a:p>
            <a:r>
              <a:rPr lang="ja-JP" altLang="ja-JP" sz="1000" smtClean="0">
                <a:solidFill>
                  <a:srgbClr val="0B5395"/>
                </a:solidFill>
                <a:latin typeface="メイリオ" pitchFamily="50" charset="-128"/>
                <a:ea typeface="メイリオ" pitchFamily="50" charset="-128"/>
                <a:cs typeface="メイリオ" pitchFamily="50" charset="-128"/>
              </a:rPr>
              <a:t>また、</a:t>
            </a:r>
            <a:r>
              <a:rPr lang="en-US" altLang="ja-JP" sz="1000" smtClean="0">
                <a:solidFill>
                  <a:srgbClr val="0B5395"/>
                </a:solidFill>
                <a:latin typeface="メイリオ" pitchFamily="50" charset="-128"/>
                <a:ea typeface="メイリオ" pitchFamily="50" charset="-128"/>
                <a:cs typeface="メイリオ" pitchFamily="50" charset="-128"/>
              </a:rPr>
              <a:t>50</a:t>
            </a:r>
            <a:r>
              <a:rPr lang="ja-JP" altLang="ja-JP" sz="1000" smtClean="0">
                <a:solidFill>
                  <a:srgbClr val="0B5395"/>
                </a:solidFill>
                <a:latin typeface="メイリオ" pitchFamily="50" charset="-128"/>
                <a:ea typeface="メイリオ" pitchFamily="50" charset="-128"/>
                <a:cs typeface="メイリオ" pitchFamily="50" charset="-128"/>
              </a:rPr>
              <a:t>歳以上においても</a:t>
            </a:r>
            <a:r>
              <a:rPr lang="en-US" altLang="ja-JP" sz="1000" smtClean="0">
                <a:solidFill>
                  <a:srgbClr val="0B5395"/>
                </a:solidFill>
                <a:latin typeface="メイリオ" pitchFamily="50" charset="-128"/>
                <a:ea typeface="メイリオ" pitchFamily="50" charset="-128"/>
                <a:cs typeface="メイリオ" pitchFamily="50" charset="-128"/>
              </a:rPr>
              <a:t>10</a:t>
            </a:r>
            <a:r>
              <a:rPr lang="ja-JP" altLang="ja-JP" sz="1000" smtClean="0">
                <a:solidFill>
                  <a:srgbClr val="0B5395"/>
                </a:solidFill>
                <a:latin typeface="メイリオ" pitchFamily="50" charset="-128"/>
                <a:ea typeface="メイリオ" pitchFamily="50" charset="-128"/>
                <a:cs typeface="メイリオ" pitchFamily="50" charset="-128"/>
              </a:rPr>
              <a:t>年前と比較すると、移植件数も伸びているが移植成績の向上もみられる。</a:t>
            </a:r>
            <a:endParaRPr lang="ja-JP" altLang="en-US" sz="1000">
              <a:solidFill>
                <a:srgbClr val="0B5395"/>
              </a:solidFill>
              <a:latin typeface="メイリオ" pitchFamily="50" charset="-128"/>
              <a:ea typeface="メイリオ" pitchFamily="50" charset="-128"/>
              <a:cs typeface="メイリオ" pitchFamily="50" charset="-128"/>
            </a:endParaRPr>
          </a:p>
        </p:txBody>
      </p:sp>
      <p:sp>
        <p:nvSpPr>
          <p:cNvPr id="7" name="スライド イメージ プレースホルダ 6"/>
          <p:cNvSpPr>
            <a:spLocks noGrp="1" noRot="1" noChangeAspect="1"/>
          </p:cNvSpPr>
          <p:nvPr>
            <p:ph type="sldImg"/>
          </p:nvPr>
        </p:nvSpPr>
        <p:spPr>
          <a:xfrm>
            <a:off x="2468563" y="0"/>
            <a:ext cx="4529137" cy="3395663"/>
          </a:xfrm>
          <a:ln>
            <a:noFill/>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normAutofit/>
          </a:bodyPr>
          <a:lstStyle/>
          <a:p>
            <a:r>
              <a:rPr lang="ja-JP" altLang="en-US" sz="1000" smtClean="0">
                <a:solidFill>
                  <a:srgbClr val="0B5395"/>
                </a:solidFill>
                <a:latin typeface="メイリオ" pitchFamily="50" charset="-128"/>
                <a:ea typeface="メイリオ" pitchFamily="50" charset="-128"/>
                <a:cs typeface="メイリオ" pitchFamily="50" charset="-128"/>
              </a:rPr>
              <a:t>　</a:t>
            </a:r>
            <a:r>
              <a:rPr lang="ja-JP" altLang="ja-JP" sz="1000" smtClean="0">
                <a:solidFill>
                  <a:srgbClr val="0B5395"/>
                </a:solidFill>
                <a:latin typeface="メイリオ" pitchFamily="50" charset="-128"/>
                <a:ea typeface="メイリオ" pitchFamily="50" charset="-128"/>
                <a:cs typeface="メイリオ" pitchFamily="50" charset="-128"/>
              </a:rPr>
              <a:t>白血病に対する移植後</a:t>
            </a:r>
            <a:r>
              <a:rPr lang="en-US" altLang="ja-JP" sz="1000" smtClean="0">
                <a:solidFill>
                  <a:srgbClr val="0B5395"/>
                </a:solidFill>
                <a:latin typeface="メイリオ" pitchFamily="50" charset="-128"/>
                <a:ea typeface="メイリオ" pitchFamily="50" charset="-128"/>
                <a:cs typeface="メイリオ" pitchFamily="50" charset="-128"/>
              </a:rPr>
              <a:t>100</a:t>
            </a:r>
            <a:r>
              <a:rPr lang="ja-JP" altLang="ja-JP" sz="1000" smtClean="0">
                <a:solidFill>
                  <a:srgbClr val="0B5395"/>
                </a:solidFill>
                <a:latin typeface="メイリオ" pitchFamily="50" charset="-128"/>
                <a:ea typeface="メイリオ" pitchFamily="50" charset="-128"/>
                <a:cs typeface="メイリオ" pitchFamily="50" charset="-128"/>
              </a:rPr>
              <a:t>日での生存率は、過去</a:t>
            </a:r>
            <a:r>
              <a:rPr lang="en-US" altLang="ja-JP" sz="1000" smtClean="0">
                <a:solidFill>
                  <a:srgbClr val="0B5395"/>
                </a:solidFill>
                <a:latin typeface="メイリオ" pitchFamily="50" charset="-128"/>
                <a:ea typeface="メイリオ" pitchFamily="50" charset="-128"/>
                <a:cs typeface="メイリオ" pitchFamily="50" charset="-128"/>
              </a:rPr>
              <a:t>10</a:t>
            </a:r>
            <a:r>
              <a:rPr lang="ja-JP" altLang="ja-JP" sz="1000" smtClean="0">
                <a:solidFill>
                  <a:srgbClr val="0B5395"/>
                </a:solidFill>
                <a:latin typeface="メイリオ" pitchFamily="50" charset="-128"/>
                <a:ea typeface="メイリオ" pitchFamily="50" charset="-128"/>
                <a:cs typeface="メイリオ" pitchFamily="50" charset="-128"/>
              </a:rPr>
              <a:t>年をみると、ごくわずかに向上傾向あるいはほぼ横ばいである。 </a:t>
            </a:r>
          </a:p>
          <a:p>
            <a:r>
              <a:rPr lang="ja-JP" altLang="ja-JP" sz="1000" smtClean="0">
                <a:solidFill>
                  <a:srgbClr val="0B5395"/>
                </a:solidFill>
                <a:latin typeface="メイリオ" pitchFamily="50" charset="-128"/>
                <a:ea typeface="メイリオ" pitchFamily="50" charset="-128"/>
                <a:cs typeface="メイリオ" pitchFamily="50" charset="-128"/>
              </a:rPr>
              <a:t>また、各リスク群において若年者と高齢者を比較すると、若年者の移植成績が良好である。 </a:t>
            </a:r>
            <a:endParaRPr lang="ja-JP" altLang="en-US" sz="1000">
              <a:solidFill>
                <a:srgbClr val="0B5395"/>
              </a:solidFill>
              <a:latin typeface="メイリオ" pitchFamily="50" charset="-128"/>
              <a:ea typeface="メイリオ" pitchFamily="50" charset="-128"/>
              <a:cs typeface="メイリオ" pitchFamily="50" charset="-128"/>
            </a:endParaRPr>
          </a:p>
        </p:txBody>
      </p:sp>
      <p:sp>
        <p:nvSpPr>
          <p:cNvPr id="7" name="スライド イメージ プレースホルダ 6"/>
          <p:cNvSpPr>
            <a:spLocks noGrp="1" noRot="1" noChangeAspect="1"/>
          </p:cNvSpPr>
          <p:nvPr>
            <p:ph type="sldImg"/>
          </p:nvPr>
        </p:nvSpPr>
        <p:spPr>
          <a:xfrm>
            <a:off x="2468563" y="0"/>
            <a:ext cx="4529137" cy="3395663"/>
          </a:xfrm>
          <a:ln>
            <a:noFill/>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a:xfrm>
            <a:off x="1499712" y="3513668"/>
            <a:ext cx="7204021" cy="2074333"/>
          </a:xfrm>
        </p:spPr>
        <p:txBody>
          <a:bodyPr>
            <a:normAutofit lnSpcReduction="10000"/>
          </a:bodyPr>
          <a:lstStyle/>
          <a:p>
            <a:r>
              <a:rPr lang="ja-JP" altLang="en-US" sz="1000" dirty="0" smtClean="0">
                <a:solidFill>
                  <a:srgbClr val="0B5395"/>
                </a:solidFill>
                <a:latin typeface="メイリオ" pitchFamily="50" charset="-128"/>
                <a:ea typeface="メイリオ" pitchFamily="50" charset="-128"/>
                <a:cs typeface="メイリオ" pitchFamily="50" charset="-128"/>
              </a:rPr>
              <a:t>　</a:t>
            </a:r>
            <a:r>
              <a:rPr lang="ja-JP" altLang="ja-JP" sz="1000" dirty="0" smtClean="0">
                <a:solidFill>
                  <a:srgbClr val="0B5395"/>
                </a:solidFill>
                <a:latin typeface="メイリオ" pitchFamily="50" charset="-128"/>
                <a:ea typeface="メイリオ" pitchFamily="50" charset="-128"/>
                <a:cs typeface="メイリオ" pitchFamily="50" charset="-128"/>
              </a:rPr>
              <a:t>自家移植の生存率は、移植後</a:t>
            </a:r>
            <a:r>
              <a:rPr lang="en-US" altLang="ja-JP" sz="1000" dirty="0" smtClean="0">
                <a:solidFill>
                  <a:srgbClr val="0B5395"/>
                </a:solidFill>
                <a:latin typeface="メイリオ" pitchFamily="50" charset="-128"/>
                <a:ea typeface="メイリオ" pitchFamily="50" charset="-128"/>
                <a:cs typeface="メイリオ" pitchFamily="50" charset="-128"/>
              </a:rPr>
              <a:t>1</a:t>
            </a:r>
            <a:r>
              <a:rPr lang="ja-JP" altLang="ja-JP" sz="1000" dirty="0" smtClean="0">
                <a:solidFill>
                  <a:srgbClr val="0B5395"/>
                </a:solidFill>
                <a:latin typeface="メイリオ" pitchFamily="50" charset="-128"/>
                <a:ea typeface="メイリオ" pitchFamily="50" charset="-128"/>
                <a:cs typeface="メイリオ" pitchFamily="50" charset="-128"/>
              </a:rPr>
              <a:t>年で</a:t>
            </a:r>
            <a:r>
              <a:rPr lang="en-US" altLang="ja-JP" sz="1000" dirty="0" smtClean="0">
                <a:solidFill>
                  <a:srgbClr val="0B5395"/>
                </a:solidFill>
                <a:latin typeface="メイリオ" pitchFamily="50" charset="-128"/>
                <a:ea typeface="メイリオ" pitchFamily="50" charset="-128"/>
                <a:cs typeface="メイリオ" pitchFamily="50" charset="-128"/>
              </a:rPr>
              <a:t>81.3</a:t>
            </a:r>
            <a:r>
              <a:rPr lang="ja-JP" altLang="ja-JP" sz="1000" dirty="0" smtClean="0">
                <a:solidFill>
                  <a:srgbClr val="0B5395"/>
                </a:solidFill>
                <a:latin typeface="メイリオ" pitchFamily="50" charset="-128"/>
                <a:ea typeface="メイリオ" pitchFamily="50" charset="-128"/>
                <a:cs typeface="メイリオ" pitchFamily="50" charset="-128"/>
              </a:rPr>
              <a:t>％、移植後</a:t>
            </a:r>
            <a:r>
              <a:rPr lang="en-US" altLang="ja-JP" sz="1000" dirty="0" smtClean="0">
                <a:solidFill>
                  <a:srgbClr val="0B5395"/>
                </a:solidFill>
                <a:latin typeface="メイリオ" pitchFamily="50" charset="-128"/>
                <a:ea typeface="メイリオ" pitchFamily="50" charset="-128"/>
                <a:cs typeface="メイリオ" pitchFamily="50" charset="-128"/>
              </a:rPr>
              <a:t>5</a:t>
            </a:r>
            <a:r>
              <a:rPr lang="ja-JP" altLang="ja-JP" sz="1000" dirty="0" smtClean="0">
                <a:solidFill>
                  <a:srgbClr val="0B5395"/>
                </a:solidFill>
                <a:latin typeface="メイリオ" pitchFamily="50" charset="-128"/>
                <a:ea typeface="メイリオ" pitchFamily="50" charset="-128"/>
                <a:cs typeface="メイリオ" pitchFamily="50" charset="-128"/>
              </a:rPr>
              <a:t>年では</a:t>
            </a:r>
            <a:r>
              <a:rPr lang="en-US" altLang="ja-JP" sz="1000" dirty="0" smtClean="0">
                <a:solidFill>
                  <a:srgbClr val="0B5395"/>
                </a:solidFill>
                <a:latin typeface="メイリオ" pitchFamily="50" charset="-128"/>
                <a:ea typeface="メイリオ" pitchFamily="50" charset="-128"/>
                <a:cs typeface="メイリオ" pitchFamily="50" charset="-128"/>
              </a:rPr>
              <a:t>58.1</a:t>
            </a:r>
            <a:r>
              <a:rPr lang="ja-JP" altLang="ja-JP" sz="1000" dirty="0" smtClean="0">
                <a:solidFill>
                  <a:srgbClr val="0B5395"/>
                </a:solidFill>
                <a:latin typeface="メイリオ" pitchFamily="50" charset="-128"/>
                <a:ea typeface="メイリオ" pitchFamily="50" charset="-128"/>
                <a:cs typeface="メイリオ" pitchFamily="50" charset="-128"/>
              </a:rPr>
              <a:t>％であり、移植後</a:t>
            </a:r>
            <a:r>
              <a:rPr lang="en-US" altLang="ja-JP" sz="1000" dirty="0" smtClean="0">
                <a:solidFill>
                  <a:srgbClr val="0B5395"/>
                </a:solidFill>
                <a:latin typeface="メイリオ" pitchFamily="50" charset="-128"/>
                <a:ea typeface="メイリオ" pitchFamily="50" charset="-128"/>
                <a:cs typeface="メイリオ" pitchFamily="50" charset="-128"/>
              </a:rPr>
              <a:t>10</a:t>
            </a:r>
            <a:r>
              <a:rPr lang="ja-JP" altLang="ja-JP" sz="1000" dirty="0" smtClean="0">
                <a:solidFill>
                  <a:srgbClr val="0B5395"/>
                </a:solidFill>
                <a:latin typeface="メイリオ" pitchFamily="50" charset="-128"/>
                <a:ea typeface="メイリオ" pitchFamily="50" charset="-128"/>
                <a:cs typeface="メイリオ" pitchFamily="50" charset="-128"/>
              </a:rPr>
              <a:t>年後の生存率は</a:t>
            </a:r>
            <a:r>
              <a:rPr lang="en-US" altLang="ja-JP" sz="1000" dirty="0" smtClean="0">
                <a:solidFill>
                  <a:srgbClr val="0B5395"/>
                </a:solidFill>
                <a:latin typeface="メイリオ" pitchFamily="50" charset="-128"/>
                <a:ea typeface="メイリオ" pitchFamily="50" charset="-128"/>
                <a:cs typeface="メイリオ" pitchFamily="50" charset="-128"/>
              </a:rPr>
              <a:t>50</a:t>
            </a:r>
            <a:r>
              <a:rPr lang="ja-JP" altLang="ja-JP" sz="1000" dirty="0" smtClean="0">
                <a:solidFill>
                  <a:srgbClr val="0B5395"/>
                </a:solidFill>
                <a:latin typeface="メイリオ" pitchFamily="50" charset="-128"/>
                <a:ea typeface="メイリオ" pitchFamily="50" charset="-128"/>
                <a:cs typeface="メイリオ" pitchFamily="50" charset="-128"/>
              </a:rPr>
              <a:t>％をやや下回る程度である。 </a:t>
            </a:r>
          </a:p>
          <a:p>
            <a:r>
              <a:rPr lang="ja-JP" altLang="en-US" sz="1000" dirty="0" smtClean="0">
                <a:solidFill>
                  <a:srgbClr val="0B5395"/>
                </a:solidFill>
                <a:latin typeface="メイリオ" pitchFamily="50" charset="-128"/>
                <a:ea typeface="メイリオ" pitchFamily="50" charset="-128"/>
                <a:cs typeface="メイリオ" pitchFamily="50" charset="-128"/>
              </a:rPr>
              <a:t>　</a:t>
            </a:r>
            <a:r>
              <a:rPr lang="ja-JP" altLang="ja-JP" sz="1000" dirty="0" smtClean="0">
                <a:solidFill>
                  <a:srgbClr val="0B5395"/>
                </a:solidFill>
                <a:latin typeface="メイリオ" pitchFamily="50" charset="-128"/>
                <a:ea typeface="メイリオ" pitchFamily="50" charset="-128"/>
                <a:cs typeface="メイリオ" pitchFamily="50" charset="-128"/>
              </a:rPr>
              <a:t>血縁者からの骨髄移植の移植後</a:t>
            </a:r>
            <a:r>
              <a:rPr lang="en-US" altLang="ja-JP" sz="1000" dirty="0" smtClean="0">
                <a:solidFill>
                  <a:srgbClr val="0B5395"/>
                </a:solidFill>
                <a:latin typeface="メイリオ" pitchFamily="50" charset="-128"/>
                <a:ea typeface="メイリオ" pitchFamily="50" charset="-128"/>
                <a:cs typeface="メイリオ" pitchFamily="50" charset="-128"/>
              </a:rPr>
              <a:t>5</a:t>
            </a:r>
            <a:r>
              <a:rPr lang="ja-JP" altLang="ja-JP" sz="1000" dirty="0" smtClean="0">
                <a:solidFill>
                  <a:srgbClr val="0B5395"/>
                </a:solidFill>
                <a:latin typeface="メイリオ" pitchFamily="50" charset="-128"/>
                <a:ea typeface="メイリオ" pitchFamily="50" charset="-128"/>
                <a:cs typeface="メイリオ" pitchFamily="50" charset="-128"/>
              </a:rPr>
              <a:t>年の生存率は</a:t>
            </a:r>
            <a:r>
              <a:rPr lang="en-US" altLang="ja-JP" sz="1000" dirty="0" smtClean="0">
                <a:solidFill>
                  <a:srgbClr val="0B5395"/>
                </a:solidFill>
                <a:latin typeface="メイリオ" pitchFamily="50" charset="-128"/>
                <a:ea typeface="メイリオ" pitchFamily="50" charset="-128"/>
                <a:cs typeface="メイリオ" pitchFamily="50" charset="-128"/>
              </a:rPr>
              <a:t>57.0</a:t>
            </a:r>
            <a:r>
              <a:rPr lang="ja-JP" altLang="ja-JP" sz="1000" dirty="0" smtClean="0">
                <a:solidFill>
                  <a:srgbClr val="0B5395"/>
                </a:solidFill>
                <a:latin typeface="メイリオ" pitchFamily="50" charset="-128"/>
                <a:ea typeface="メイリオ" pitchFamily="50" charset="-128"/>
                <a:cs typeface="メイリオ" pitchFamily="50" charset="-128"/>
              </a:rPr>
              <a:t>％、移植後</a:t>
            </a:r>
            <a:r>
              <a:rPr lang="en-US" altLang="ja-JP" sz="1000" dirty="0" smtClean="0">
                <a:solidFill>
                  <a:srgbClr val="0B5395"/>
                </a:solidFill>
                <a:latin typeface="メイリオ" pitchFamily="50" charset="-128"/>
                <a:ea typeface="メイリオ" pitchFamily="50" charset="-128"/>
                <a:cs typeface="メイリオ" pitchFamily="50" charset="-128"/>
              </a:rPr>
              <a:t>10</a:t>
            </a:r>
            <a:r>
              <a:rPr lang="ja-JP" altLang="ja-JP" sz="1000" dirty="0" smtClean="0">
                <a:solidFill>
                  <a:srgbClr val="0B5395"/>
                </a:solidFill>
                <a:latin typeface="メイリオ" pitchFamily="50" charset="-128"/>
                <a:ea typeface="メイリオ" pitchFamily="50" charset="-128"/>
                <a:cs typeface="メイリオ" pitchFamily="50" charset="-128"/>
              </a:rPr>
              <a:t>年は</a:t>
            </a:r>
            <a:r>
              <a:rPr lang="en-US" altLang="ja-JP" sz="1000" dirty="0" smtClean="0">
                <a:solidFill>
                  <a:srgbClr val="0B5395"/>
                </a:solidFill>
                <a:latin typeface="メイリオ" pitchFamily="50" charset="-128"/>
                <a:ea typeface="メイリオ" pitchFamily="50" charset="-128"/>
                <a:cs typeface="メイリオ" pitchFamily="50" charset="-128"/>
              </a:rPr>
              <a:t>53.3</a:t>
            </a:r>
            <a:r>
              <a:rPr lang="ja-JP" altLang="ja-JP" sz="1000" dirty="0" smtClean="0">
                <a:solidFill>
                  <a:srgbClr val="0B5395"/>
                </a:solidFill>
                <a:latin typeface="メイリオ" pitchFamily="50" charset="-128"/>
                <a:ea typeface="メイリオ" pitchFamily="50" charset="-128"/>
                <a:cs typeface="メイリオ" pitchFamily="50" charset="-128"/>
              </a:rPr>
              <a:t>％、非血縁者からの骨髄移植の移植後</a:t>
            </a:r>
            <a:r>
              <a:rPr lang="en-US" altLang="ja-JP" sz="1000" dirty="0" smtClean="0">
                <a:solidFill>
                  <a:srgbClr val="0B5395"/>
                </a:solidFill>
                <a:latin typeface="メイリオ" pitchFamily="50" charset="-128"/>
                <a:ea typeface="メイリオ" pitchFamily="50" charset="-128"/>
                <a:cs typeface="メイリオ" pitchFamily="50" charset="-128"/>
              </a:rPr>
              <a:t>5</a:t>
            </a:r>
            <a:r>
              <a:rPr lang="ja-JP" altLang="ja-JP" sz="1000" dirty="0" smtClean="0">
                <a:solidFill>
                  <a:srgbClr val="0B5395"/>
                </a:solidFill>
                <a:latin typeface="メイリオ" pitchFamily="50" charset="-128"/>
                <a:ea typeface="メイリオ" pitchFamily="50" charset="-128"/>
                <a:cs typeface="メイリオ" pitchFamily="50" charset="-128"/>
              </a:rPr>
              <a:t>年生存率は</a:t>
            </a:r>
            <a:r>
              <a:rPr lang="en-US" altLang="ja-JP" sz="1000" dirty="0" smtClean="0">
                <a:solidFill>
                  <a:srgbClr val="0B5395"/>
                </a:solidFill>
                <a:latin typeface="メイリオ" pitchFamily="50" charset="-128"/>
                <a:ea typeface="メイリオ" pitchFamily="50" charset="-128"/>
                <a:cs typeface="メイリオ" pitchFamily="50" charset="-128"/>
              </a:rPr>
              <a:t>48.9</a:t>
            </a:r>
            <a:r>
              <a:rPr lang="ja-JP" altLang="ja-JP" sz="1000" dirty="0" smtClean="0">
                <a:solidFill>
                  <a:srgbClr val="0B5395"/>
                </a:solidFill>
                <a:latin typeface="メイリオ" pitchFamily="50" charset="-128"/>
                <a:ea typeface="メイリオ" pitchFamily="50" charset="-128"/>
                <a:cs typeface="メイリオ" pitchFamily="50" charset="-128"/>
              </a:rPr>
              <a:t>％、移植後</a:t>
            </a:r>
            <a:r>
              <a:rPr lang="en-US" altLang="ja-JP" sz="1000" dirty="0" smtClean="0">
                <a:solidFill>
                  <a:srgbClr val="0B5395"/>
                </a:solidFill>
                <a:latin typeface="メイリオ" pitchFamily="50" charset="-128"/>
                <a:ea typeface="メイリオ" pitchFamily="50" charset="-128"/>
                <a:cs typeface="メイリオ" pitchFamily="50" charset="-128"/>
              </a:rPr>
              <a:t>10</a:t>
            </a:r>
            <a:r>
              <a:rPr lang="ja-JP" altLang="ja-JP" sz="1000" dirty="0" smtClean="0">
                <a:solidFill>
                  <a:srgbClr val="0B5395"/>
                </a:solidFill>
                <a:latin typeface="メイリオ" pitchFamily="50" charset="-128"/>
                <a:ea typeface="メイリオ" pitchFamily="50" charset="-128"/>
                <a:cs typeface="メイリオ" pitchFamily="50" charset="-128"/>
              </a:rPr>
              <a:t>年生存率は</a:t>
            </a:r>
            <a:r>
              <a:rPr lang="en-US" altLang="ja-JP" sz="1000" dirty="0" smtClean="0">
                <a:solidFill>
                  <a:srgbClr val="0B5395"/>
                </a:solidFill>
                <a:latin typeface="メイリオ" pitchFamily="50" charset="-128"/>
                <a:ea typeface="メイリオ" pitchFamily="50" charset="-128"/>
                <a:cs typeface="メイリオ" pitchFamily="50" charset="-128"/>
              </a:rPr>
              <a:t>44.6</a:t>
            </a:r>
            <a:r>
              <a:rPr lang="ja-JP" altLang="ja-JP" sz="1000" dirty="0" smtClean="0">
                <a:solidFill>
                  <a:srgbClr val="0B5395"/>
                </a:solidFill>
                <a:latin typeface="メイリオ" pitchFamily="50" charset="-128"/>
                <a:ea typeface="メイリオ" pitchFamily="50" charset="-128"/>
                <a:cs typeface="メイリオ" pitchFamily="50" charset="-128"/>
              </a:rPr>
              <a:t>％であり、同種移植のいずれにおいても移植後</a:t>
            </a:r>
            <a:r>
              <a:rPr lang="en-US" altLang="ja-JP" sz="1000" dirty="0" smtClean="0">
                <a:solidFill>
                  <a:srgbClr val="0B5395"/>
                </a:solidFill>
                <a:latin typeface="メイリオ" pitchFamily="50" charset="-128"/>
                <a:ea typeface="メイリオ" pitchFamily="50" charset="-128"/>
                <a:cs typeface="メイリオ" pitchFamily="50" charset="-128"/>
              </a:rPr>
              <a:t>5</a:t>
            </a:r>
            <a:r>
              <a:rPr lang="ja-JP" altLang="ja-JP" sz="1000" dirty="0" smtClean="0">
                <a:solidFill>
                  <a:srgbClr val="0B5395"/>
                </a:solidFill>
                <a:latin typeface="メイリオ" pitchFamily="50" charset="-128"/>
                <a:ea typeface="メイリオ" pitchFamily="50" charset="-128"/>
                <a:cs typeface="メイリオ" pitchFamily="50" charset="-128"/>
              </a:rPr>
              <a:t>年以降の生存率の低下は緩やかである。 </a:t>
            </a:r>
            <a:r>
              <a:rPr lang="en-US" altLang="ja-JP" sz="1000" dirty="0" smtClean="0">
                <a:solidFill>
                  <a:srgbClr val="0B5395"/>
                </a:solidFill>
                <a:latin typeface="メイリオ" pitchFamily="50" charset="-128"/>
                <a:ea typeface="メイリオ" pitchFamily="50" charset="-128"/>
                <a:cs typeface="メイリオ" pitchFamily="50" charset="-128"/>
              </a:rPr>
              <a:t> </a:t>
            </a:r>
          </a:p>
        </p:txBody>
      </p:sp>
      <p:sp>
        <p:nvSpPr>
          <p:cNvPr id="7" name="スライド イメージ プレースホルダ 6"/>
          <p:cNvSpPr>
            <a:spLocks noGrp="1" noRot="1" noChangeAspect="1"/>
          </p:cNvSpPr>
          <p:nvPr>
            <p:ph type="sldImg"/>
          </p:nvPr>
        </p:nvSpPr>
        <p:spPr>
          <a:xfrm>
            <a:off x="2468563" y="0"/>
            <a:ext cx="4529137" cy="3395663"/>
          </a:xfrm>
          <a:ln>
            <a:noFill/>
          </a:ln>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normAutofit/>
          </a:bodyPr>
          <a:lstStyle/>
          <a:p>
            <a:r>
              <a:rPr lang="ja-JP" altLang="en-US" sz="1000" dirty="0" smtClean="0">
                <a:solidFill>
                  <a:srgbClr val="0B5395"/>
                </a:solidFill>
                <a:latin typeface="メイリオ" pitchFamily="50" charset="-128"/>
                <a:ea typeface="メイリオ" pitchFamily="50" charset="-128"/>
                <a:cs typeface="メイリオ" pitchFamily="50" charset="-128"/>
              </a:rPr>
              <a:t>　</a:t>
            </a:r>
            <a:r>
              <a:rPr lang="ja-JP" altLang="ja-JP" sz="1000" dirty="0" smtClean="0">
                <a:solidFill>
                  <a:srgbClr val="0B5395"/>
                </a:solidFill>
                <a:latin typeface="メイリオ" pitchFamily="50" charset="-128"/>
                <a:ea typeface="メイリオ" pitchFamily="50" charset="-128"/>
                <a:cs typeface="メイリオ" pitchFamily="50" charset="-128"/>
              </a:rPr>
              <a:t>急性白血病では、いずれも移植後</a:t>
            </a:r>
            <a:r>
              <a:rPr lang="en-US" altLang="ja-JP" sz="1000" dirty="0" smtClean="0">
                <a:solidFill>
                  <a:srgbClr val="0B5395"/>
                </a:solidFill>
                <a:latin typeface="メイリオ" pitchFamily="50" charset="-128"/>
                <a:ea typeface="メイリオ" pitchFamily="50" charset="-128"/>
                <a:cs typeface="メイリオ" pitchFamily="50" charset="-128"/>
              </a:rPr>
              <a:t>5</a:t>
            </a:r>
            <a:r>
              <a:rPr lang="ja-JP" altLang="ja-JP" sz="1000" dirty="0" smtClean="0">
                <a:solidFill>
                  <a:srgbClr val="0B5395"/>
                </a:solidFill>
                <a:latin typeface="メイリオ" pitchFamily="50" charset="-128"/>
                <a:ea typeface="メイリオ" pitchFamily="50" charset="-128"/>
                <a:cs typeface="メイリオ" pitchFamily="50" charset="-128"/>
              </a:rPr>
              <a:t>年の生存率は</a:t>
            </a:r>
            <a:r>
              <a:rPr lang="en-US" altLang="ja-JP" sz="1000" dirty="0" smtClean="0">
                <a:solidFill>
                  <a:srgbClr val="0B5395"/>
                </a:solidFill>
                <a:latin typeface="メイリオ" pitchFamily="50" charset="-128"/>
                <a:ea typeface="メイリオ" pitchFamily="50" charset="-128"/>
                <a:cs typeface="メイリオ" pitchFamily="50" charset="-128"/>
              </a:rPr>
              <a:t>45</a:t>
            </a:r>
            <a:r>
              <a:rPr lang="ja-JP" altLang="ja-JP" sz="1000" dirty="0" smtClean="0">
                <a:solidFill>
                  <a:srgbClr val="0B5395"/>
                </a:solidFill>
                <a:latin typeface="メイリオ" pitchFamily="50" charset="-128"/>
                <a:ea typeface="メイリオ" pitchFamily="50" charset="-128"/>
                <a:cs typeface="メイリオ" pitchFamily="50" charset="-128"/>
              </a:rPr>
              <a:t>％前後であり、移植後</a:t>
            </a:r>
            <a:r>
              <a:rPr lang="en-US" altLang="ja-JP" sz="1000" dirty="0" smtClean="0">
                <a:solidFill>
                  <a:srgbClr val="0B5395"/>
                </a:solidFill>
                <a:latin typeface="メイリオ" pitchFamily="50" charset="-128"/>
                <a:ea typeface="メイリオ" pitchFamily="50" charset="-128"/>
                <a:cs typeface="メイリオ" pitchFamily="50" charset="-128"/>
              </a:rPr>
              <a:t>10</a:t>
            </a:r>
            <a:r>
              <a:rPr lang="ja-JP" altLang="ja-JP" sz="1000" dirty="0" smtClean="0">
                <a:solidFill>
                  <a:srgbClr val="0B5395"/>
                </a:solidFill>
                <a:latin typeface="メイリオ" pitchFamily="50" charset="-128"/>
                <a:ea typeface="メイリオ" pitchFamily="50" charset="-128"/>
                <a:cs typeface="メイリオ" pitchFamily="50" charset="-128"/>
              </a:rPr>
              <a:t>年生存率はおよそ</a:t>
            </a:r>
            <a:r>
              <a:rPr lang="en-US" altLang="ja-JP" sz="1000" dirty="0" smtClean="0">
                <a:solidFill>
                  <a:srgbClr val="0B5395"/>
                </a:solidFill>
                <a:latin typeface="メイリオ" pitchFamily="50" charset="-128"/>
                <a:ea typeface="メイリオ" pitchFamily="50" charset="-128"/>
                <a:cs typeface="メイリオ" pitchFamily="50" charset="-128"/>
              </a:rPr>
              <a:t>40</a:t>
            </a:r>
            <a:r>
              <a:rPr lang="ja-JP" altLang="ja-JP" sz="1000" dirty="0" smtClean="0">
                <a:solidFill>
                  <a:srgbClr val="0B5395"/>
                </a:solidFill>
                <a:latin typeface="メイリオ" pitchFamily="50" charset="-128"/>
                <a:ea typeface="メイリオ" pitchFamily="50" charset="-128"/>
                <a:cs typeface="メイリオ" pitchFamily="50" charset="-128"/>
              </a:rPr>
              <a:t>％である。 また、慢性骨髄性白血病においては、治療薬の普及により移植件数は減少したが、移植後</a:t>
            </a:r>
            <a:r>
              <a:rPr lang="en-US" altLang="ja-JP" sz="1000" dirty="0" smtClean="0">
                <a:solidFill>
                  <a:srgbClr val="0B5395"/>
                </a:solidFill>
                <a:latin typeface="メイリオ" pitchFamily="50" charset="-128"/>
                <a:ea typeface="メイリオ" pitchFamily="50" charset="-128"/>
                <a:cs typeface="メイリオ" pitchFamily="50" charset="-128"/>
              </a:rPr>
              <a:t>5</a:t>
            </a:r>
            <a:r>
              <a:rPr lang="ja-JP" altLang="ja-JP" sz="1000" dirty="0" smtClean="0">
                <a:solidFill>
                  <a:srgbClr val="0B5395"/>
                </a:solidFill>
                <a:latin typeface="メイリオ" pitchFamily="50" charset="-128"/>
                <a:ea typeface="メイリオ" pitchFamily="50" charset="-128"/>
                <a:cs typeface="メイリオ" pitchFamily="50" charset="-128"/>
              </a:rPr>
              <a:t>年、移植後</a:t>
            </a:r>
            <a:r>
              <a:rPr lang="en-US" altLang="ja-JP" sz="1000" dirty="0" smtClean="0">
                <a:solidFill>
                  <a:srgbClr val="0B5395"/>
                </a:solidFill>
                <a:latin typeface="メイリオ" pitchFamily="50" charset="-128"/>
                <a:ea typeface="メイリオ" pitchFamily="50" charset="-128"/>
                <a:cs typeface="メイリオ" pitchFamily="50" charset="-128"/>
              </a:rPr>
              <a:t>10</a:t>
            </a:r>
            <a:r>
              <a:rPr lang="ja-JP" altLang="ja-JP" sz="1000" dirty="0" smtClean="0">
                <a:solidFill>
                  <a:srgbClr val="0B5395"/>
                </a:solidFill>
                <a:latin typeface="メイリオ" pitchFamily="50" charset="-128"/>
                <a:ea typeface="メイリオ" pitchFamily="50" charset="-128"/>
                <a:cs typeface="メイリオ" pitchFamily="50" charset="-128"/>
              </a:rPr>
              <a:t>年の生存率ともに</a:t>
            </a:r>
            <a:r>
              <a:rPr lang="en-US" altLang="ja-JP" sz="1000" dirty="0" smtClean="0">
                <a:solidFill>
                  <a:srgbClr val="0B5395"/>
                </a:solidFill>
                <a:latin typeface="メイリオ" pitchFamily="50" charset="-128"/>
                <a:ea typeface="メイリオ" pitchFamily="50" charset="-128"/>
                <a:cs typeface="メイリオ" pitchFamily="50" charset="-128"/>
              </a:rPr>
              <a:t>50</a:t>
            </a:r>
            <a:r>
              <a:rPr lang="ja-JP" altLang="ja-JP" sz="1000" dirty="0" smtClean="0">
                <a:solidFill>
                  <a:srgbClr val="0B5395"/>
                </a:solidFill>
                <a:latin typeface="メイリオ" pitchFamily="50" charset="-128"/>
                <a:ea typeface="メイリオ" pitchFamily="50" charset="-128"/>
                <a:cs typeface="メイリオ" pitchFamily="50" charset="-128"/>
              </a:rPr>
              <a:t>％を上回っている。 </a:t>
            </a:r>
          </a:p>
          <a:p>
            <a:r>
              <a:rPr lang="ja-JP" altLang="en-US" sz="1000" dirty="0" smtClean="0">
                <a:solidFill>
                  <a:srgbClr val="0B5395"/>
                </a:solidFill>
                <a:latin typeface="メイリオ" pitchFamily="50" charset="-128"/>
                <a:ea typeface="メイリオ" pitchFamily="50" charset="-128"/>
                <a:cs typeface="メイリオ" pitchFamily="50" charset="-128"/>
              </a:rPr>
              <a:t>　</a:t>
            </a:r>
            <a:r>
              <a:rPr lang="ja-JP" altLang="ja-JP" sz="1000" dirty="0" smtClean="0">
                <a:solidFill>
                  <a:srgbClr val="0B5395"/>
                </a:solidFill>
                <a:latin typeface="メイリオ" pitchFamily="50" charset="-128"/>
                <a:ea typeface="メイリオ" pitchFamily="50" charset="-128"/>
                <a:cs typeface="メイリオ" pitchFamily="50" charset="-128"/>
              </a:rPr>
              <a:t>成人</a:t>
            </a:r>
            <a:r>
              <a:rPr lang="en-US" altLang="ja-JP" sz="1000" dirty="0" smtClean="0">
                <a:solidFill>
                  <a:srgbClr val="0B5395"/>
                </a:solidFill>
                <a:latin typeface="メイリオ" pitchFamily="50" charset="-128"/>
                <a:ea typeface="メイリオ" pitchFamily="50" charset="-128"/>
                <a:cs typeface="メイリオ" pitchFamily="50" charset="-128"/>
              </a:rPr>
              <a:t>T</a:t>
            </a:r>
            <a:r>
              <a:rPr lang="ja-JP" altLang="ja-JP" sz="1000" dirty="0" smtClean="0">
                <a:solidFill>
                  <a:srgbClr val="0B5395"/>
                </a:solidFill>
                <a:latin typeface="メイリオ" pitchFamily="50" charset="-128"/>
                <a:ea typeface="メイリオ" pitchFamily="50" charset="-128"/>
                <a:cs typeface="メイリオ" pitchFamily="50" charset="-128"/>
              </a:rPr>
              <a:t>細胞性白血病では、移植後</a:t>
            </a:r>
            <a:r>
              <a:rPr lang="en-US" altLang="ja-JP" sz="1000" dirty="0" smtClean="0">
                <a:solidFill>
                  <a:srgbClr val="0B5395"/>
                </a:solidFill>
                <a:latin typeface="メイリオ" pitchFamily="50" charset="-128"/>
                <a:ea typeface="メイリオ" pitchFamily="50" charset="-128"/>
                <a:cs typeface="メイリオ" pitchFamily="50" charset="-128"/>
              </a:rPr>
              <a:t>1</a:t>
            </a:r>
            <a:r>
              <a:rPr lang="ja-JP" altLang="ja-JP" sz="1000" dirty="0" smtClean="0">
                <a:solidFill>
                  <a:srgbClr val="0B5395"/>
                </a:solidFill>
                <a:latin typeface="メイリオ" pitchFamily="50" charset="-128"/>
                <a:ea typeface="メイリオ" pitchFamily="50" charset="-128"/>
                <a:cs typeface="メイリオ" pitchFamily="50" charset="-128"/>
              </a:rPr>
              <a:t>年生存率が</a:t>
            </a:r>
            <a:r>
              <a:rPr lang="en-US" altLang="ja-JP" sz="1000" dirty="0" smtClean="0">
                <a:solidFill>
                  <a:srgbClr val="0B5395"/>
                </a:solidFill>
                <a:latin typeface="メイリオ" pitchFamily="50" charset="-128"/>
                <a:ea typeface="メイリオ" pitchFamily="50" charset="-128"/>
                <a:cs typeface="メイリオ" pitchFamily="50" charset="-128"/>
              </a:rPr>
              <a:t>43.5</a:t>
            </a:r>
            <a:r>
              <a:rPr lang="ja-JP" altLang="ja-JP" sz="1000" dirty="0" smtClean="0">
                <a:solidFill>
                  <a:srgbClr val="0B5395"/>
                </a:solidFill>
                <a:latin typeface="メイリオ" pitchFamily="50" charset="-128"/>
                <a:ea typeface="メイリオ" pitchFamily="50" charset="-128"/>
                <a:cs typeface="メイリオ" pitchFamily="50" charset="-128"/>
              </a:rPr>
              <a:t>％、移植後</a:t>
            </a:r>
            <a:r>
              <a:rPr lang="en-US" altLang="ja-JP" sz="1000" dirty="0" smtClean="0">
                <a:solidFill>
                  <a:srgbClr val="0B5395"/>
                </a:solidFill>
                <a:latin typeface="メイリオ" pitchFamily="50" charset="-128"/>
                <a:ea typeface="メイリオ" pitchFamily="50" charset="-128"/>
                <a:cs typeface="メイリオ" pitchFamily="50" charset="-128"/>
              </a:rPr>
              <a:t>10</a:t>
            </a:r>
            <a:r>
              <a:rPr lang="ja-JP" altLang="ja-JP" sz="1000" dirty="0" smtClean="0">
                <a:solidFill>
                  <a:srgbClr val="0B5395"/>
                </a:solidFill>
                <a:latin typeface="メイリオ" pitchFamily="50" charset="-128"/>
                <a:ea typeface="メイリオ" pitchFamily="50" charset="-128"/>
                <a:cs typeface="メイリオ" pitchFamily="50" charset="-128"/>
              </a:rPr>
              <a:t>年生存率が</a:t>
            </a:r>
            <a:r>
              <a:rPr lang="en-US" altLang="ja-JP" sz="1000" dirty="0" smtClean="0">
                <a:solidFill>
                  <a:srgbClr val="0B5395"/>
                </a:solidFill>
                <a:latin typeface="メイリオ" pitchFamily="50" charset="-128"/>
                <a:ea typeface="メイリオ" pitchFamily="50" charset="-128"/>
                <a:cs typeface="メイリオ" pitchFamily="50" charset="-128"/>
              </a:rPr>
              <a:t>25.2</a:t>
            </a:r>
            <a:r>
              <a:rPr lang="ja-JP" altLang="ja-JP" sz="1000" dirty="0" smtClean="0">
                <a:solidFill>
                  <a:srgbClr val="0B5395"/>
                </a:solidFill>
                <a:latin typeface="メイリオ" pitchFamily="50" charset="-128"/>
                <a:ea typeface="メイリオ" pitchFamily="50" charset="-128"/>
                <a:cs typeface="メイリオ" pitchFamily="50" charset="-128"/>
              </a:rPr>
              <a:t>％であり他の白血病の生存率を下回る。 </a:t>
            </a:r>
            <a:endParaRPr lang="en-US" altLang="ja-JP" sz="1000" dirty="0" smtClean="0">
              <a:solidFill>
                <a:srgbClr val="0B5395"/>
              </a:solidFill>
              <a:latin typeface="メイリオ" pitchFamily="50" charset="-128"/>
              <a:ea typeface="メイリオ" pitchFamily="50" charset="-128"/>
              <a:cs typeface="メイリオ" pitchFamily="50" charset="-128"/>
            </a:endParaRPr>
          </a:p>
        </p:txBody>
      </p:sp>
      <p:sp>
        <p:nvSpPr>
          <p:cNvPr id="7" name="スライド イメージ プレースホルダ 6"/>
          <p:cNvSpPr>
            <a:spLocks noGrp="1" noRot="1" noChangeAspect="1"/>
          </p:cNvSpPr>
          <p:nvPr>
            <p:ph type="sldImg"/>
          </p:nvPr>
        </p:nvSpPr>
        <p:spPr>
          <a:xfrm>
            <a:off x="2468563" y="0"/>
            <a:ext cx="4529137" cy="3395663"/>
          </a:xfrm>
          <a:ln>
            <a:noFill/>
          </a:ln>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normAutofit/>
          </a:bodyPr>
          <a:lstStyle/>
          <a:p>
            <a:r>
              <a:rPr lang="ja-JP" altLang="en-US" sz="1000" dirty="0" smtClean="0">
                <a:solidFill>
                  <a:srgbClr val="0B5395"/>
                </a:solidFill>
                <a:latin typeface="メイリオ" pitchFamily="50" charset="-128"/>
                <a:ea typeface="メイリオ" pitchFamily="50" charset="-128"/>
                <a:cs typeface="メイリオ" pitchFamily="50" charset="-128"/>
              </a:rPr>
              <a:t>　</a:t>
            </a:r>
            <a:r>
              <a:rPr lang="ja-JP" altLang="ja-JP" sz="1000" dirty="0" smtClean="0">
                <a:solidFill>
                  <a:srgbClr val="0B5395"/>
                </a:solidFill>
                <a:latin typeface="メイリオ" pitchFamily="50" charset="-128"/>
                <a:ea typeface="メイリオ" pitchFamily="50" charset="-128"/>
                <a:cs typeface="メイリオ" pitchFamily="50" charset="-128"/>
              </a:rPr>
              <a:t>非ホジキンリンパ腫、ホジキンリンパ腫の移植後</a:t>
            </a:r>
            <a:r>
              <a:rPr lang="en-US" altLang="ja-JP" sz="1000" dirty="0" smtClean="0">
                <a:solidFill>
                  <a:srgbClr val="0B5395"/>
                </a:solidFill>
                <a:latin typeface="メイリオ" pitchFamily="50" charset="-128"/>
                <a:ea typeface="メイリオ" pitchFamily="50" charset="-128"/>
                <a:cs typeface="メイリオ" pitchFamily="50" charset="-128"/>
              </a:rPr>
              <a:t>5</a:t>
            </a:r>
            <a:r>
              <a:rPr lang="ja-JP" altLang="ja-JP" sz="1000" dirty="0" smtClean="0">
                <a:solidFill>
                  <a:srgbClr val="0B5395"/>
                </a:solidFill>
                <a:latin typeface="メイリオ" pitchFamily="50" charset="-128"/>
                <a:ea typeface="メイリオ" pitchFamily="50" charset="-128"/>
                <a:cs typeface="メイリオ" pitchFamily="50" charset="-128"/>
              </a:rPr>
              <a:t>年の生存率はいずれも</a:t>
            </a:r>
            <a:r>
              <a:rPr lang="en-US" altLang="ja-JP" sz="1000" dirty="0" smtClean="0">
                <a:solidFill>
                  <a:srgbClr val="0B5395"/>
                </a:solidFill>
                <a:latin typeface="メイリオ" pitchFamily="50" charset="-128"/>
                <a:ea typeface="メイリオ" pitchFamily="50" charset="-128"/>
                <a:cs typeface="メイリオ" pitchFamily="50" charset="-128"/>
              </a:rPr>
              <a:t>60</a:t>
            </a:r>
            <a:r>
              <a:rPr lang="ja-JP" altLang="ja-JP" sz="1000" dirty="0" smtClean="0">
                <a:solidFill>
                  <a:srgbClr val="0B5395"/>
                </a:solidFill>
                <a:latin typeface="メイリオ" pitchFamily="50" charset="-128"/>
                <a:ea typeface="メイリオ" pitchFamily="50" charset="-128"/>
                <a:cs typeface="メイリオ" pitchFamily="50" charset="-128"/>
              </a:rPr>
              <a:t>％前後、移植後</a:t>
            </a:r>
            <a:r>
              <a:rPr lang="en-US" altLang="ja-JP" sz="1000" dirty="0" smtClean="0">
                <a:solidFill>
                  <a:srgbClr val="0B5395"/>
                </a:solidFill>
                <a:latin typeface="メイリオ" pitchFamily="50" charset="-128"/>
                <a:ea typeface="メイリオ" pitchFamily="50" charset="-128"/>
                <a:cs typeface="メイリオ" pitchFamily="50" charset="-128"/>
              </a:rPr>
              <a:t>10</a:t>
            </a:r>
            <a:r>
              <a:rPr lang="ja-JP" altLang="ja-JP" sz="1000" dirty="0" smtClean="0">
                <a:solidFill>
                  <a:srgbClr val="0B5395"/>
                </a:solidFill>
                <a:latin typeface="メイリオ" pitchFamily="50" charset="-128"/>
                <a:ea typeface="メイリオ" pitchFamily="50" charset="-128"/>
                <a:cs typeface="メイリオ" pitchFamily="50" charset="-128"/>
              </a:rPr>
              <a:t>年生存率は</a:t>
            </a:r>
            <a:r>
              <a:rPr lang="en-US" altLang="ja-JP" sz="1000" dirty="0" smtClean="0">
                <a:solidFill>
                  <a:srgbClr val="0B5395"/>
                </a:solidFill>
                <a:latin typeface="メイリオ" pitchFamily="50" charset="-128"/>
                <a:ea typeface="メイリオ" pitchFamily="50" charset="-128"/>
                <a:cs typeface="メイリオ" pitchFamily="50" charset="-128"/>
              </a:rPr>
              <a:t>50</a:t>
            </a:r>
            <a:r>
              <a:rPr lang="ja-JP" altLang="ja-JP" sz="1000" dirty="0" smtClean="0">
                <a:solidFill>
                  <a:srgbClr val="0B5395"/>
                </a:solidFill>
                <a:latin typeface="メイリオ" pitchFamily="50" charset="-128"/>
                <a:ea typeface="メイリオ" pitchFamily="50" charset="-128"/>
                <a:cs typeface="メイリオ" pitchFamily="50" charset="-128"/>
              </a:rPr>
              <a:t>％前後であり、</a:t>
            </a:r>
            <a:r>
              <a:rPr lang="en-US" altLang="ja-JP" sz="1000" dirty="0" smtClean="0">
                <a:solidFill>
                  <a:srgbClr val="0B5395"/>
                </a:solidFill>
                <a:latin typeface="メイリオ" pitchFamily="50" charset="-128"/>
                <a:ea typeface="メイリオ" pitchFamily="50" charset="-128"/>
                <a:cs typeface="メイリオ" pitchFamily="50" charset="-128"/>
              </a:rPr>
              <a:t>1</a:t>
            </a:r>
            <a:r>
              <a:rPr lang="ja-JP" altLang="ja-JP" sz="1000" dirty="0" smtClean="0">
                <a:solidFill>
                  <a:srgbClr val="0B5395"/>
                </a:solidFill>
                <a:latin typeface="メイリオ" pitchFamily="50" charset="-128"/>
                <a:ea typeface="メイリオ" pitchFamily="50" charset="-128"/>
                <a:cs typeface="メイリオ" pitchFamily="50" charset="-128"/>
              </a:rPr>
              <a:t>年生存率はホジキンリンパ腫のほうがやや高い。 </a:t>
            </a:r>
          </a:p>
          <a:p>
            <a:r>
              <a:rPr lang="ja-JP" altLang="en-US" sz="1000" dirty="0" smtClean="0">
                <a:solidFill>
                  <a:srgbClr val="0B5395"/>
                </a:solidFill>
                <a:latin typeface="メイリオ" pitchFamily="50" charset="-128"/>
                <a:ea typeface="メイリオ" pitchFamily="50" charset="-128"/>
                <a:cs typeface="メイリオ" pitchFamily="50" charset="-128"/>
              </a:rPr>
              <a:t>　</a:t>
            </a:r>
            <a:r>
              <a:rPr lang="ja-JP" altLang="ja-JP" sz="1000" dirty="0" smtClean="0">
                <a:solidFill>
                  <a:srgbClr val="0B5395"/>
                </a:solidFill>
                <a:latin typeface="メイリオ" pitchFamily="50" charset="-128"/>
                <a:ea typeface="メイリオ" pitchFamily="50" charset="-128"/>
                <a:cs typeface="メイリオ" pitchFamily="50" charset="-128"/>
              </a:rPr>
              <a:t>多発性骨髄腫を含む形質細胞性腫瘍における移植のおよそ</a:t>
            </a:r>
            <a:r>
              <a:rPr lang="en-US" altLang="ja-JP" sz="1000" dirty="0" smtClean="0">
                <a:solidFill>
                  <a:srgbClr val="0B5395"/>
                </a:solidFill>
                <a:latin typeface="メイリオ" pitchFamily="50" charset="-128"/>
                <a:ea typeface="メイリオ" pitchFamily="50" charset="-128"/>
                <a:cs typeface="メイリオ" pitchFamily="50" charset="-128"/>
              </a:rPr>
              <a:t>90</a:t>
            </a:r>
            <a:r>
              <a:rPr lang="ja-JP" altLang="ja-JP" sz="1000" dirty="0" smtClean="0">
                <a:solidFill>
                  <a:srgbClr val="0B5395"/>
                </a:solidFill>
                <a:latin typeface="メイリオ" pitchFamily="50" charset="-128"/>
                <a:ea typeface="メイリオ" pitchFamily="50" charset="-128"/>
                <a:cs typeface="メイリオ" pitchFamily="50" charset="-128"/>
              </a:rPr>
              <a:t>％は自家移植である。自家または同種の移植全体での移植後</a:t>
            </a:r>
            <a:r>
              <a:rPr lang="en-US" altLang="ja-JP" sz="1000" dirty="0" smtClean="0">
                <a:solidFill>
                  <a:srgbClr val="0B5395"/>
                </a:solidFill>
                <a:latin typeface="メイリオ" pitchFamily="50" charset="-128"/>
                <a:ea typeface="メイリオ" pitchFamily="50" charset="-128"/>
                <a:cs typeface="メイリオ" pitchFamily="50" charset="-128"/>
              </a:rPr>
              <a:t>1</a:t>
            </a:r>
            <a:r>
              <a:rPr lang="ja-JP" altLang="ja-JP" sz="1000" dirty="0" smtClean="0">
                <a:solidFill>
                  <a:srgbClr val="0B5395"/>
                </a:solidFill>
                <a:latin typeface="メイリオ" pitchFamily="50" charset="-128"/>
                <a:ea typeface="メイリオ" pitchFamily="50" charset="-128"/>
                <a:cs typeface="メイリオ" pitchFamily="50" charset="-128"/>
              </a:rPr>
              <a:t>年生存率は</a:t>
            </a:r>
            <a:r>
              <a:rPr lang="en-US" altLang="ja-JP" sz="1000" dirty="0" smtClean="0">
                <a:solidFill>
                  <a:srgbClr val="0B5395"/>
                </a:solidFill>
                <a:latin typeface="メイリオ" pitchFamily="50" charset="-128"/>
                <a:ea typeface="メイリオ" pitchFamily="50" charset="-128"/>
                <a:cs typeface="メイリオ" pitchFamily="50" charset="-128"/>
              </a:rPr>
              <a:t>89.6</a:t>
            </a:r>
            <a:r>
              <a:rPr lang="ja-JP" altLang="ja-JP" sz="1000" dirty="0" smtClean="0">
                <a:solidFill>
                  <a:srgbClr val="0B5395"/>
                </a:solidFill>
                <a:latin typeface="メイリオ" pitchFamily="50" charset="-128"/>
                <a:ea typeface="メイリオ" pitchFamily="50" charset="-128"/>
                <a:cs typeface="メイリオ" pitchFamily="50" charset="-128"/>
              </a:rPr>
              <a:t>％と良好であるが、移植後</a:t>
            </a:r>
            <a:r>
              <a:rPr lang="en-US" altLang="ja-JP" sz="1000" dirty="0" smtClean="0">
                <a:solidFill>
                  <a:srgbClr val="0B5395"/>
                </a:solidFill>
                <a:latin typeface="メイリオ" pitchFamily="50" charset="-128"/>
                <a:ea typeface="メイリオ" pitchFamily="50" charset="-128"/>
                <a:cs typeface="メイリオ" pitchFamily="50" charset="-128"/>
              </a:rPr>
              <a:t>10</a:t>
            </a:r>
            <a:r>
              <a:rPr lang="ja-JP" altLang="ja-JP" sz="1000" dirty="0" smtClean="0">
                <a:solidFill>
                  <a:srgbClr val="0B5395"/>
                </a:solidFill>
                <a:latin typeface="メイリオ" pitchFamily="50" charset="-128"/>
                <a:ea typeface="メイリオ" pitchFamily="50" charset="-128"/>
                <a:cs typeface="メイリオ" pitchFamily="50" charset="-128"/>
              </a:rPr>
              <a:t>年生存率は</a:t>
            </a:r>
            <a:r>
              <a:rPr lang="en-US" altLang="ja-JP" sz="1000" dirty="0" smtClean="0">
                <a:solidFill>
                  <a:srgbClr val="0B5395"/>
                </a:solidFill>
                <a:latin typeface="メイリオ" pitchFamily="50" charset="-128"/>
                <a:ea typeface="メイリオ" pitchFamily="50" charset="-128"/>
                <a:cs typeface="メイリオ" pitchFamily="50" charset="-128"/>
              </a:rPr>
              <a:t>32</a:t>
            </a:r>
            <a:r>
              <a:rPr lang="ja-JP" altLang="ja-JP" sz="1000" dirty="0" smtClean="0">
                <a:solidFill>
                  <a:srgbClr val="0B5395"/>
                </a:solidFill>
                <a:latin typeface="メイリオ" pitchFamily="50" charset="-128"/>
                <a:ea typeface="メイリオ" pitchFamily="50" charset="-128"/>
                <a:cs typeface="メイリオ" pitchFamily="50" charset="-128"/>
              </a:rPr>
              <a:t>％である。</a:t>
            </a:r>
          </a:p>
          <a:p>
            <a:endParaRPr lang="en-US" altLang="ja-JP" dirty="0" smtClean="0"/>
          </a:p>
        </p:txBody>
      </p:sp>
      <p:sp>
        <p:nvSpPr>
          <p:cNvPr id="7" name="スライド イメージ プレースホルダ 6"/>
          <p:cNvSpPr>
            <a:spLocks noGrp="1" noRot="1" noChangeAspect="1"/>
          </p:cNvSpPr>
          <p:nvPr>
            <p:ph type="sldImg"/>
          </p:nvPr>
        </p:nvSpPr>
        <p:spPr>
          <a:xfrm>
            <a:off x="2468563" y="0"/>
            <a:ext cx="4529137" cy="3395663"/>
          </a:xfrm>
          <a:ln>
            <a:noFill/>
          </a:ln>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normAutofit/>
          </a:bodyPr>
          <a:lstStyle/>
          <a:p>
            <a:r>
              <a:rPr lang="ja-JP" altLang="en-US" sz="1000" dirty="0" smtClean="0">
                <a:solidFill>
                  <a:srgbClr val="0B5395"/>
                </a:solidFill>
                <a:latin typeface="メイリオ" pitchFamily="50" charset="-128"/>
                <a:ea typeface="メイリオ" pitchFamily="50" charset="-128"/>
                <a:cs typeface="メイリオ" pitchFamily="50" charset="-128"/>
              </a:rPr>
              <a:t>　</a:t>
            </a:r>
            <a:r>
              <a:rPr lang="ja-JP" altLang="ja-JP" sz="1000" dirty="0" smtClean="0">
                <a:solidFill>
                  <a:srgbClr val="0B5395"/>
                </a:solidFill>
                <a:latin typeface="メイリオ" pitchFamily="50" charset="-128"/>
                <a:ea typeface="メイリオ" pitchFamily="50" charset="-128"/>
                <a:cs typeface="メイリオ" pitchFamily="50" charset="-128"/>
              </a:rPr>
              <a:t>急性骨髄性白血病においては、</a:t>
            </a:r>
            <a:r>
              <a:rPr lang="en-US" altLang="ja-JP" sz="1000" dirty="0" smtClean="0">
                <a:solidFill>
                  <a:srgbClr val="0B5395"/>
                </a:solidFill>
                <a:latin typeface="メイリオ" pitchFamily="50" charset="-128"/>
                <a:ea typeface="メイリオ" pitchFamily="50" charset="-128"/>
                <a:cs typeface="メイリオ" pitchFamily="50" charset="-128"/>
              </a:rPr>
              <a:t>0</a:t>
            </a:r>
            <a:r>
              <a:rPr lang="ja-JP" altLang="ja-JP" sz="1000" dirty="0" smtClean="0">
                <a:solidFill>
                  <a:srgbClr val="0B5395"/>
                </a:solidFill>
                <a:latin typeface="メイリオ" pitchFamily="50" charset="-128"/>
                <a:ea typeface="メイリオ" pitchFamily="50" charset="-128"/>
                <a:cs typeface="メイリオ" pitchFamily="50" charset="-128"/>
              </a:rPr>
              <a:t>～</a:t>
            </a:r>
            <a:r>
              <a:rPr lang="en-US" altLang="ja-JP" sz="1000" dirty="0" smtClean="0">
                <a:solidFill>
                  <a:srgbClr val="0B5395"/>
                </a:solidFill>
                <a:latin typeface="メイリオ" pitchFamily="50" charset="-128"/>
                <a:ea typeface="メイリオ" pitchFamily="50" charset="-128"/>
                <a:cs typeface="メイリオ" pitchFamily="50" charset="-128"/>
              </a:rPr>
              <a:t>15</a:t>
            </a:r>
            <a:r>
              <a:rPr lang="ja-JP" altLang="ja-JP" sz="1000" dirty="0" smtClean="0">
                <a:solidFill>
                  <a:srgbClr val="0B5395"/>
                </a:solidFill>
                <a:latin typeface="メイリオ" pitchFamily="50" charset="-128"/>
                <a:ea typeface="メイリオ" pitchFamily="50" charset="-128"/>
                <a:cs typeface="メイリオ" pitchFamily="50" charset="-128"/>
              </a:rPr>
              <a:t>歳と</a:t>
            </a:r>
            <a:r>
              <a:rPr lang="en-US" altLang="ja-JP" sz="1000" dirty="0" smtClean="0">
                <a:solidFill>
                  <a:srgbClr val="0B5395"/>
                </a:solidFill>
                <a:latin typeface="メイリオ" pitchFamily="50" charset="-128"/>
                <a:ea typeface="メイリオ" pitchFamily="50" charset="-128"/>
                <a:cs typeface="メイリオ" pitchFamily="50" charset="-128"/>
              </a:rPr>
              <a:t>16</a:t>
            </a:r>
            <a:r>
              <a:rPr lang="ja-JP" altLang="ja-JP" sz="1000" dirty="0" smtClean="0">
                <a:solidFill>
                  <a:srgbClr val="0B5395"/>
                </a:solidFill>
                <a:latin typeface="メイリオ" pitchFamily="50" charset="-128"/>
                <a:ea typeface="メイリオ" pitchFamily="50" charset="-128"/>
                <a:cs typeface="メイリオ" pitchFamily="50" charset="-128"/>
              </a:rPr>
              <a:t>歳以上で生存率はほぼ同率である。 </a:t>
            </a:r>
          </a:p>
          <a:p>
            <a:r>
              <a:rPr lang="ja-JP" altLang="en-US" sz="1000" dirty="0" smtClean="0">
                <a:solidFill>
                  <a:srgbClr val="0B5395"/>
                </a:solidFill>
                <a:latin typeface="メイリオ" pitchFamily="50" charset="-128"/>
                <a:ea typeface="メイリオ" pitchFamily="50" charset="-128"/>
                <a:cs typeface="メイリオ" pitchFamily="50" charset="-128"/>
              </a:rPr>
              <a:t>　</a:t>
            </a:r>
            <a:r>
              <a:rPr lang="ja-JP" altLang="ja-JP" sz="1000" dirty="0" smtClean="0">
                <a:solidFill>
                  <a:srgbClr val="0B5395"/>
                </a:solidFill>
                <a:latin typeface="メイリオ" pitchFamily="50" charset="-128"/>
                <a:ea typeface="メイリオ" pitchFamily="50" charset="-128"/>
                <a:cs typeface="メイリオ" pitchFamily="50" charset="-128"/>
              </a:rPr>
              <a:t>急性リンパ性白血病においては、</a:t>
            </a:r>
            <a:r>
              <a:rPr lang="en-US" altLang="ja-JP" sz="1000" dirty="0" smtClean="0">
                <a:solidFill>
                  <a:srgbClr val="0B5395"/>
                </a:solidFill>
                <a:latin typeface="メイリオ" pitchFamily="50" charset="-128"/>
                <a:ea typeface="メイリオ" pitchFamily="50" charset="-128"/>
                <a:cs typeface="メイリオ" pitchFamily="50" charset="-128"/>
              </a:rPr>
              <a:t>16</a:t>
            </a:r>
            <a:r>
              <a:rPr lang="ja-JP" altLang="ja-JP" sz="1000" dirty="0" smtClean="0">
                <a:solidFill>
                  <a:srgbClr val="0B5395"/>
                </a:solidFill>
                <a:latin typeface="メイリオ" pitchFamily="50" charset="-128"/>
                <a:ea typeface="メイリオ" pitchFamily="50" charset="-128"/>
                <a:cs typeface="メイリオ" pitchFamily="50" charset="-128"/>
              </a:rPr>
              <a:t>歳以上での自家移植後</a:t>
            </a:r>
            <a:r>
              <a:rPr lang="en-US" altLang="ja-JP" sz="1000" dirty="0" smtClean="0">
                <a:solidFill>
                  <a:srgbClr val="0B5395"/>
                </a:solidFill>
                <a:latin typeface="メイリオ" pitchFamily="50" charset="-128"/>
                <a:ea typeface="メイリオ" pitchFamily="50" charset="-128"/>
                <a:cs typeface="メイリオ" pitchFamily="50" charset="-128"/>
              </a:rPr>
              <a:t>5</a:t>
            </a:r>
            <a:r>
              <a:rPr lang="ja-JP" altLang="ja-JP" sz="1000" dirty="0" smtClean="0">
                <a:solidFill>
                  <a:srgbClr val="0B5395"/>
                </a:solidFill>
                <a:latin typeface="メイリオ" pitchFamily="50" charset="-128"/>
                <a:ea typeface="メイリオ" pitchFamily="50" charset="-128"/>
                <a:cs typeface="メイリオ" pitchFamily="50" charset="-128"/>
              </a:rPr>
              <a:t>年、</a:t>
            </a:r>
            <a:r>
              <a:rPr lang="en-US" altLang="ja-JP" sz="1000" dirty="0" smtClean="0">
                <a:solidFill>
                  <a:srgbClr val="0B5395"/>
                </a:solidFill>
                <a:latin typeface="メイリオ" pitchFamily="50" charset="-128"/>
                <a:ea typeface="メイリオ" pitchFamily="50" charset="-128"/>
                <a:cs typeface="メイリオ" pitchFamily="50" charset="-128"/>
              </a:rPr>
              <a:t>10</a:t>
            </a:r>
            <a:r>
              <a:rPr lang="ja-JP" altLang="ja-JP" sz="1000" dirty="0" smtClean="0">
                <a:solidFill>
                  <a:srgbClr val="0B5395"/>
                </a:solidFill>
                <a:latin typeface="メイリオ" pitchFamily="50" charset="-128"/>
                <a:ea typeface="メイリオ" pitchFamily="50" charset="-128"/>
                <a:cs typeface="メイリオ" pitchFamily="50" charset="-128"/>
              </a:rPr>
              <a:t>年生存率が</a:t>
            </a:r>
            <a:r>
              <a:rPr lang="en-US" altLang="ja-JP" sz="1000" dirty="0" smtClean="0">
                <a:solidFill>
                  <a:srgbClr val="0B5395"/>
                </a:solidFill>
                <a:latin typeface="メイリオ" pitchFamily="50" charset="-128"/>
                <a:ea typeface="メイリオ" pitchFamily="50" charset="-128"/>
                <a:cs typeface="メイリオ" pitchFamily="50" charset="-128"/>
              </a:rPr>
              <a:t>31.0</a:t>
            </a:r>
            <a:r>
              <a:rPr lang="ja-JP" altLang="ja-JP" sz="1000" dirty="0" smtClean="0">
                <a:solidFill>
                  <a:srgbClr val="0B5395"/>
                </a:solidFill>
                <a:latin typeface="メイリオ" pitchFamily="50" charset="-128"/>
                <a:ea typeface="メイリオ" pitchFamily="50" charset="-128"/>
                <a:cs typeface="メイリオ" pitchFamily="50" charset="-128"/>
              </a:rPr>
              <a:t>％、</a:t>
            </a:r>
            <a:r>
              <a:rPr lang="en-US" altLang="ja-JP" sz="1000" dirty="0" smtClean="0">
                <a:solidFill>
                  <a:srgbClr val="0B5395"/>
                </a:solidFill>
                <a:latin typeface="メイリオ" pitchFamily="50" charset="-128"/>
                <a:ea typeface="メイリオ" pitchFamily="50" charset="-128"/>
                <a:cs typeface="メイリオ" pitchFamily="50" charset="-128"/>
              </a:rPr>
              <a:t>26.3</a:t>
            </a:r>
            <a:r>
              <a:rPr lang="ja-JP" altLang="ja-JP" sz="1000" dirty="0" smtClean="0">
                <a:solidFill>
                  <a:srgbClr val="0B5395"/>
                </a:solidFill>
                <a:latin typeface="メイリオ" pitchFamily="50" charset="-128"/>
                <a:ea typeface="メイリオ" pitchFamily="50" charset="-128"/>
                <a:cs typeface="メイリオ" pitchFamily="50" charset="-128"/>
              </a:rPr>
              <a:t>％であり、小児に比較して長期生存率は低い。</a:t>
            </a:r>
          </a:p>
        </p:txBody>
      </p:sp>
      <p:sp>
        <p:nvSpPr>
          <p:cNvPr id="9" name="スライド イメージ プレースホルダ 8"/>
          <p:cNvSpPr>
            <a:spLocks noGrp="1" noRot="1" noChangeAspect="1"/>
          </p:cNvSpPr>
          <p:nvPr>
            <p:ph type="sldImg"/>
          </p:nvPr>
        </p:nvSpPr>
        <p:spPr>
          <a:xfrm>
            <a:off x="2468563" y="0"/>
            <a:ext cx="4529137" cy="3395663"/>
          </a:xfr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3248025" y="504825"/>
            <a:ext cx="3370263" cy="2527300"/>
          </a:xfrm>
        </p:spPr>
      </p:sp>
      <p:sp>
        <p:nvSpPr>
          <p:cNvPr id="3" name="ノート プレースホルダ 2"/>
          <p:cNvSpPr>
            <a:spLocks noGrp="1"/>
          </p:cNvSpPr>
          <p:nvPr>
            <p:ph type="body" idx="1"/>
          </p:nvPr>
        </p:nvSpPr>
        <p:spPr/>
        <p:txBody>
          <a:bodyPr>
            <a:normAutofit/>
          </a:bodyPr>
          <a:lstStyle/>
          <a:p>
            <a:r>
              <a:rPr kumimoji="1" lang="ja-JP" altLang="en-US" sz="1000" kern="1200" dirty="0" smtClean="0">
                <a:solidFill>
                  <a:srgbClr val="0B5395"/>
                </a:solidFill>
                <a:latin typeface="メイリオ" pitchFamily="50" charset="-128"/>
                <a:ea typeface="メイリオ" pitchFamily="50" charset="-128"/>
                <a:cs typeface="メイリオ" pitchFamily="50" charset="-128"/>
              </a:rPr>
              <a:t>　</a:t>
            </a:r>
            <a:r>
              <a:rPr kumimoji="1" lang="ja-JP" altLang="ja-JP" sz="1000" kern="1200" dirty="0" smtClean="0">
                <a:solidFill>
                  <a:srgbClr val="0B5395"/>
                </a:solidFill>
                <a:latin typeface="メイリオ" pitchFamily="50" charset="-128"/>
                <a:ea typeface="メイリオ" pitchFamily="50" charset="-128"/>
                <a:cs typeface="メイリオ" pitchFamily="50" charset="-128"/>
              </a:rPr>
              <a:t>悪性リンパ腫に対する初回移植のうち、移植件数の割合は、非ホジキンリンパ腫が</a:t>
            </a:r>
            <a:r>
              <a:rPr kumimoji="1" lang="en-US" altLang="ja-JP" sz="1000" kern="1200" dirty="0" smtClean="0">
                <a:solidFill>
                  <a:srgbClr val="0B5395"/>
                </a:solidFill>
                <a:latin typeface="メイリオ" pitchFamily="50" charset="-128"/>
                <a:ea typeface="メイリオ" pitchFamily="50" charset="-128"/>
                <a:cs typeface="メイリオ" pitchFamily="50" charset="-128"/>
              </a:rPr>
              <a:t>90</a:t>
            </a:r>
            <a:r>
              <a:rPr kumimoji="1" lang="ja-JP" altLang="ja-JP" sz="1000" kern="1200" dirty="0" smtClean="0">
                <a:solidFill>
                  <a:srgbClr val="0B5395"/>
                </a:solidFill>
                <a:latin typeface="メイリオ" pitchFamily="50" charset="-128"/>
                <a:ea typeface="メイリオ" pitchFamily="50" charset="-128"/>
                <a:cs typeface="メイリオ" pitchFamily="50" charset="-128"/>
              </a:rPr>
              <a:t>％、ホジキンリンパ腫における移植が</a:t>
            </a:r>
            <a:r>
              <a:rPr kumimoji="1" lang="en-US" altLang="ja-JP" sz="1000" kern="1200" dirty="0" smtClean="0">
                <a:solidFill>
                  <a:srgbClr val="0B5395"/>
                </a:solidFill>
                <a:latin typeface="メイリオ" pitchFamily="50" charset="-128"/>
                <a:ea typeface="メイリオ" pitchFamily="50" charset="-128"/>
                <a:cs typeface="メイリオ" pitchFamily="50" charset="-128"/>
              </a:rPr>
              <a:t>10</a:t>
            </a:r>
            <a:r>
              <a:rPr kumimoji="1" lang="ja-JP" altLang="ja-JP" sz="1000" kern="1200" dirty="0" smtClean="0">
                <a:solidFill>
                  <a:srgbClr val="0B5395"/>
                </a:solidFill>
                <a:latin typeface="メイリオ" pitchFamily="50" charset="-128"/>
                <a:ea typeface="メイリオ" pitchFamily="50" charset="-128"/>
                <a:cs typeface="メイリオ" pitchFamily="50" charset="-128"/>
              </a:rPr>
              <a:t>％未満である。これは、悪性リンパ腫の</a:t>
            </a:r>
            <a:r>
              <a:rPr kumimoji="1" lang="ja-JP" altLang="en-US" sz="1000" kern="1200" dirty="0" smtClean="0">
                <a:solidFill>
                  <a:srgbClr val="0B5395"/>
                </a:solidFill>
                <a:latin typeface="メイリオ" pitchFamily="50" charset="-128"/>
                <a:ea typeface="メイリオ" pitchFamily="50" charset="-128"/>
                <a:cs typeface="メイリオ" pitchFamily="50" charset="-128"/>
              </a:rPr>
              <a:t>発症頻度</a:t>
            </a:r>
            <a:r>
              <a:rPr kumimoji="1" lang="en-US" altLang="ja-JP" sz="1000" kern="1200" dirty="0" smtClean="0">
                <a:solidFill>
                  <a:srgbClr val="0B5395"/>
                </a:solidFill>
                <a:latin typeface="メイリオ" pitchFamily="50" charset="-128"/>
                <a:ea typeface="メイリオ" pitchFamily="50" charset="-128"/>
                <a:cs typeface="メイリオ" pitchFamily="50" charset="-128"/>
              </a:rPr>
              <a:t> </a:t>
            </a:r>
            <a:r>
              <a:rPr kumimoji="1" lang="ja-JP" altLang="ja-JP" sz="1000" kern="1200" dirty="0" smtClean="0">
                <a:solidFill>
                  <a:srgbClr val="0B5395"/>
                </a:solidFill>
                <a:latin typeface="メイリオ" pitchFamily="50" charset="-128"/>
                <a:ea typeface="メイリオ" pitchFamily="50" charset="-128"/>
                <a:cs typeface="メイリオ" pitchFamily="50" charset="-128"/>
              </a:rPr>
              <a:t>とほぼ同率で</a:t>
            </a:r>
            <a:r>
              <a:rPr kumimoji="1" lang="ja-JP" altLang="en-US" sz="1000" kern="1200" dirty="0" smtClean="0">
                <a:solidFill>
                  <a:srgbClr val="0B5395"/>
                </a:solidFill>
                <a:latin typeface="メイリオ" pitchFamily="50" charset="-128"/>
                <a:ea typeface="メイリオ" pitchFamily="50" charset="-128"/>
                <a:cs typeface="メイリオ" pitchFamily="50" charset="-128"/>
              </a:rPr>
              <a:t>あり、</a:t>
            </a:r>
            <a:r>
              <a:rPr kumimoji="1" lang="ja-JP" altLang="ja-JP" sz="1000" kern="1200" dirty="0" smtClean="0">
                <a:solidFill>
                  <a:srgbClr val="0B5395"/>
                </a:solidFill>
                <a:latin typeface="メイリオ" pitchFamily="50" charset="-128"/>
                <a:ea typeface="メイリオ" pitchFamily="50" charset="-128"/>
                <a:cs typeface="メイリオ" pitchFamily="50" charset="-128"/>
              </a:rPr>
              <a:t> 移植種類の大半は自家移植である。 </a:t>
            </a:r>
          </a:p>
          <a:p>
            <a:r>
              <a:rPr kumimoji="1" lang="ja-JP" altLang="en-US" sz="1000" kern="1200" dirty="0" smtClean="0">
                <a:solidFill>
                  <a:srgbClr val="0B5395"/>
                </a:solidFill>
                <a:latin typeface="メイリオ" pitchFamily="50" charset="-128"/>
                <a:ea typeface="メイリオ" pitchFamily="50" charset="-128"/>
                <a:cs typeface="メイリオ" pitchFamily="50" charset="-128"/>
              </a:rPr>
              <a:t>　</a:t>
            </a:r>
            <a:r>
              <a:rPr kumimoji="1" lang="ja-JP" altLang="ja-JP" sz="1000" kern="1200" dirty="0" smtClean="0">
                <a:solidFill>
                  <a:srgbClr val="0B5395"/>
                </a:solidFill>
                <a:latin typeface="メイリオ" pitchFamily="50" charset="-128"/>
                <a:ea typeface="メイリオ" pitchFamily="50" charset="-128"/>
                <a:cs typeface="メイリオ" pitchFamily="50" charset="-128"/>
              </a:rPr>
              <a:t>非ホジキンリンパ腫、ホジキンリンパ腫における</a:t>
            </a:r>
            <a:r>
              <a:rPr kumimoji="1" lang="en-US" altLang="ja-JP" sz="1000" kern="1200" dirty="0" smtClean="0">
                <a:solidFill>
                  <a:srgbClr val="0B5395"/>
                </a:solidFill>
                <a:latin typeface="メイリオ" pitchFamily="50" charset="-128"/>
                <a:ea typeface="メイリオ" pitchFamily="50" charset="-128"/>
                <a:cs typeface="メイリオ" pitchFamily="50" charset="-128"/>
              </a:rPr>
              <a:t>0</a:t>
            </a:r>
            <a:r>
              <a:rPr kumimoji="1" lang="ja-JP" altLang="ja-JP" sz="1000" kern="1200" dirty="0" smtClean="0">
                <a:solidFill>
                  <a:srgbClr val="0B5395"/>
                </a:solidFill>
                <a:latin typeface="メイリオ" pitchFamily="50" charset="-128"/>
                <a:ea typeface="メイリオ" pitchFamily="50" charset="-128"/>
                <a:cs typeface="メイリオ" pitchFamily="50" charset="-128"/>
              </a:rPr>
              <a:t>～</a:t>
            </a:r>
            <a:r>
              <a:rPr kumimoji="1" lang="en-US" altLang="ja-JP" sz="1000" kern="1200" dirty="0" smtClean="0">
                <a:solidFill>
                  <a:srgbClr val="0B5395"/>
                </a:solidFill>
                <a:latin typeface="メイリオ" pitchFamily="50" charset="-128"/>
                <a:ea typeface="メイリオ" pitchFamily="50" charset="-128"/>
                <a:cs typeface="メイリオ" pitchFamily="50" charset="-128"/>
              </a:rPr>
              <a:t>15</a:t>
            </a:r>
            <a:r>
              <a:rPr kumimoji="1" lang="ja-JP" altLang="ja-JP" sz="1000" kern="1200" dirty="0" smtClean="0">
                <a:solidFill>
                  <a:srgbClr val="0B5395"/>
                </a:solidFill>
                <a:latin typeface="メイリオ" pitchFamily="50" charset="-128"/>
                <a:ea typeface="メイリオ" pitchFamily="50" charset="-128"/>
                <a:cs typeface="メイリオ" pitchFamily="50" charset="-128"/>
              </a:rPr>
              <a:t>歳での自家移植後</a:t>
            </a:r>
            <a:r>
              <a:rPr kumimoji="1" lang="en-US" altLang="ja-JP" sz="1000" kern="1200" dirty="0" smtClean="0">
                <a:solidFill>
                  <a:srgbClr val="0B5395"/>
                </a:solidFill>
                <a:latin typeface="メイリオ" pitchFamily="50" charset="-128"/>
                <a:ea typeface="メイリオ" pitchFamily="50" charset="-128"/>
                <a:cs typeface="メイリオ" pitchFamily="50" charset="-128"/>
              </a:rPr>
              <a:t>5</a:t>
            </a:r>
            <a:r>
              <a:rPr kumimoji="1" lang="ja-JP" altLang="ja-JP" sz="1000" kern="1200" dirty="0" smtClean="0">
                <a:solidFill>
                  <a:srgbClr val="0B5395"/>
                </a:solidFill>
                <a:latin typeface="メイリオ" pitchFamily="50" charset="-128"/>
                <a:ea typeface="メイリオ" pitchFamily="50" charset="-128"/>
                <a:cs typeface="メイリオ" pitchFamily="50" charset="-128"/>
              </a:rPr>
              <a:t>年の生存率はいずれも</a:t>
            </a:r>
            <a:r>
              <a:rPr kumimoji="1" lang="en-US" altLang="ja-JP" sz="1000" kern="1200" dirty="0" smtClean="0">
                <a:solidFill>
                  <a:srgbClr val="0B5395"/>
                </a:solidFill>
                <a:latin typeface="メイリオ" pitchFamily="50" charset="-128"/>
                <a:ea typeface="メイリオ" pitchFamily="50" charset="-128"/>
                <a:cs typeface="メイリオ" pitchFamily="50" charset="-128"/>
              </a:rPr>
              <a:t>70</a:t>
            </a:r>
            <a:r>
              <a:rPr kumimoji="1" lang="ja-JP" altLang="ja-JP" sz="1000" kern="1200" dirty="0" smtClean="0">
                <a:solidFill>
                  <a:srgbClr val="0B5395"/>
                </a:solidFill>
                <a:latin typeface="メイリオ" pitchFamily="50" charset="-128"/>
                <a:ea typeface="メイリオ" pitchFamily="50" charset="-128"/>
                <a:cs typeface="メイリオ" pitchFamily="50" charset="-128"/>
              </a:rPr>
              <a:t>％前後であり、以降の生存率は低下しない。</a:t>
            </a:r>
          </a:p>
          <a:p>
            <a:r>
              <a:rPr kumimoji="1" lang="en-US" altLang="ja-JP" sz="1000" kern="1200" dirty="0" smtClean="0">
                <a:solidFill>
                  <a:srgbClr val="0B5395"/>
                </a:solidFill>
                <a:latin typeface="メイリオ" pitchFamily="50" charset="-128"/>
                <a:ea typeface="メイリオ" pitchFamily="50" charset="-128"/>
                <a:cs typeface="メイリオ" pitchFamily="50" charset="-128"/>
              </a:rPr>
              <a:t>16</a:t>
            </a:r>
            <a:r>
              <a:rPr kumimoji="1" lang="ja-JP" altLang="ja-JP" sz="1000" kern="1200" dirty="0" smtClean="0">
                <a:solidFill>
                  <a:srgbClr val="0B5395"/>
                </a:solidFill>
                <a:latin typeface="メイリオ" pitchFamily="50" charset="-128"/>
                <a:ea typeface="メイリオ" pitchFamily="50" charset="-128"/>
                <a:cs typeface="メイリオ" pitchFamily="50" charset="-128"/>
              </a:rPr>
              <a:t>歳上での自家移植後の生存率は、ホジキンリンパ腫において移植後</a:t>
            </a:r>
            <a:r>
              <a:rPr kumimoji="1" lang="en-US" altLang="ja-JP" sz="1000" kern="1200" dirty="0" smtClean="0">
                <a:solidFill>
                  <a:srgbClr val="0B5395"/>
                </a:solidFill>
                <a:latin typeface="メイリオ" pitchFamily="50" charset="-128"/>
                <a:ea typeface="メイリオ" pitchFamily="50" charset="-128"/>
                <a:cs typeface="メイリオ" pitchFamily="50" charset="-128"/>
              </a:rPr>
              <a:t>1</a:t>
            </a:r>
            <a:r>
              <a:rPr kumimoji="1" lang="ja-JP" altLang="ja-JP" sz="1000" kern="1200" dirty="0" smtClean="0">
                <a:solidFill>
                  <a:srgbClr val="0B5395"/>
                </a:solidFill>
                <a:latin typeface="メイリオ" pitchFamily="50" charset="-128"/>
                <a:ea typeface="メイリオ" pitchFamily="50" charset="-128"/>
                <a:cs typeface="メイリオ" pitchFamily="50" charset="-128"/>
              </a:rPr>
              <a:t>年生存率は</a:t>
            </a:r>
            <a:r>
              <a:rPr kumimoji="1" lang="en-US" altLang="ja-JP" sz="1000" kern="1200" dirty="0" smtClean="0">
                <a:solidFill>
                  <a:srgbClr val="0B5395"/>
                </a:solidFill>
                <a:latin typeface="メイリオ" pitchFamily="50" charset="-128"/>
                <a:ea typeface="メイリオ" pitchFamily="50" charset="-128"/>
                <a:cs typeface="メイリオ" pitchFamily="50" charset="-128"/>
              </a:rPr>
              <a:t>87</a:t>
            </a:r>
            <a:r>
              <a:rPr kumimoji="1" lang="ja-JP" altLang="ja-JP" sz="1000" kern="1200" dirty="0" smtClean="0">
                <a:solidFill>
                  <a:srgbClr val="0B5395"/>
                </a:solidFill>
                <a:latin typeface="メイリオ" pitchFamily="50" charset="-128"/>
                <a:ea typeface="メイリオ" pitchFamily="50" charset="-128"/>
                <a:cs typeface="メイリオ" pitchFamily="50" charset="-128"/>
              </a:rPr>
              <a:t>％と良好であり、移植後</a:t>
            </a:r>
            <a:r>
              <a:rPr kumimoji="1" lang="en-US" altLang="ja-JP" sz="1000" kern="1200" dirty="0" smtClean="0">
                <a:solidFill>
                  <a:srgbClr val="0B5395"/>
                </a:solidFill>
                <a:latin typeface="メイリオ" pitchFamily="50" charset="-128"/>
                <a:ea typeface="メイリオ" pitchFamily="50" charset="-128"/>
                <a:cs typeface="メイリオ" pitchFamily="50" charset="-128"/>
              </a:rPr>
              <a:t>10</a:t>
            </a:r>
            <a:r>
              <a:rPr kumimoji="1" lang="ja-JP" altLang="ja-JP" sz="1000" kern="1200" dirty="0" smtClean="0">
                <a:solidFill>
                  <a:srgbClr val="0B5395"/>
                </a:solidFill>
                <a:latin typeface="メイリオ" pitchFamily="50" charset="-128"/>
                <a:ea typeface="メイリオ" pitchFamily="50" charset="-128"/>
                <a:cs typeface="メイリオ" pitchFamily="50" charset="-128"/>
              </a:rPr>
              <a:t>年で</a:t>
            </a:r>
            <a:r>
              <a:rPr kumimoji="1" lang="en-US" altLang="ja-JP" sz="1000" kern="1200" dirty="0" smtClean="0">
                <a:solidFill>
                  <a:srgbClr val="0B5395"/>
                </a:solidFill>
                <a:latin typeface="メイリオ" pitchFamily="50" charset="-128"/>
                <a:ea typeface="メイリオ" pitchFamily="50" charset="-128"/>
                <a:cs typeface="メイリオ" pitchFamily="50" charset="-128"/>
              </a:rPr>
              <a:t>60</a:t>
            </a:r>
            <a:r>
              <a:rPr kumimoji="1" lang="ja-JP" altLang="ja-JP" sz="1000" kern="1200" dirty="0" smtClean="0">
                <a:solidFill>
                  <a:srgbClr val="0B5395"/>
                </a:solidFill>
                <a:latin typeface="メイリオ" pitchFamily="50" charset="-128"/>
                <a:ea typeface="メイリオ" pitchFamily="50" charset="-128"/>
                <a:cs typeface="メイリオ" pitchFamily="50" charset="-128"/>
              </a:rPr>
              <a:t>％をやや下回る程度である。 </a:t>
            </a:r>
            <a:endParaRPr kumimoji="1" lang="ja-JP" altLang="en-US" sz="1000" dirty="0">
              <a:solidFill>
                <a:srgbClr val="0B5395"/>
              </a:solidFill>
              <a:latin typeface="メイリオ" pitchFamily="50" charset="-128"/>
              <a:ea typeface="メイリオ" pitchFamily="50" charset="-128"/>
              <a:cs typeface="メイリオ" pitchFamily="50" charset="-128"/>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3248025" y="504825"/>
            <a:ext cx="3370263" cy="2527300"/>
          </a:xfrm>
        </p:spPr>
      </p:sp>
      <p:sp>
        <p:nvSpPr>
          <p:cNvPr id="3" name="ノート プレースホルダ 2"/>
          <p:cNvSpPr>
            <a:spLocks noGrp="1"/>
          </p:cNvSpPr>
          <p:nvPr>
            <p:ph type="body" idx="1"/>
          </p:nvPr>
        </p:nvSpPr>
        <p:spPr/>
        <p:txBody>
          <a:bodyPr>
            <a:normAutofit/>
          </a:bodyPr>
          <a:lstStyle/>
          <a:p>
            <a:r>
              <a:rPr kumimoji="1" lang="ja-JP" altLang="en-US" sz="1000" kern="1200" dirty="0" smtClean="0">
                <a:solidFill>
                  <a:srgbClr val="0B5395"/>
                </a:solidFill>
                <a:latin typeface="メイリオ" pitchFamily="50" charset="-128"/>
                <a:ea typeface="メイリオ" pitchFamily="50" charset="-128"/>
                <a:cs typeface="メイリオ" pitchFamily="50" charset="-128"/>
              </a:rPr>
              <a:t>　</a:t>
            </a:r>
            <a:r>
              <a:rPr kumimoji="1" lang="ja-JP" altLang="ja-JP" sz="1000" kern="1200" dirty="0" smtClean="0">
                <a:solidFill>
                  <a:srgbClr val="0B5395"/>
                </a:solidFill>
                <a:latin typeface="メイリオ" pitchFamily="50" charset="-128"/>
                <a:ea typeface="メイリオ" pitchFamily="50" charset="-128"/>
                <a:cs typeface="メイリオ" pitchFamily="50" charset="-128"/>
              </a:rPr>
              <a:t>多発性骨髄腫を含む形質細胞性腫瘍における移植件数のおよそ</a:t>
            </a:r>
            <a:r>
              <a:rPr kumimoji="1" lang="en-US" altLang="ja-JP" sz="1000" kern="1200" dirty="0" smtClean="0">
                <a:solidFill>
                  <a:srgbClr val="0B5395"/>
                </a:solidFill>
                <a:latin typeface="メイリオ" pitchFamily="50" charset="-128"/>
                <a:ea typeface="メイリオ" pitchFamily="50" charset="-128"/>
                <a:cs typeface="メイリオ" pitchFamily="50" charset="-128"/>
              </a:rPr>
              <a:t>95</a:t>
            </a:r>
            <a:r>
              <a:rPr kumimoji="1" lang="ja-JP" altLang="ja-JP" sz="1000" kern="1200" dirty="0" smtClean="0">
                <a:solidFill>
                  <a:srgbClr val="0B5395"/>
                </a:solidFill>
                <a:latin typeface="メイリオ" pitchFamily="50" charset="-128"/>
                <a:ea typeface="メイリオ" pitchFamily="50" charset="-128"/>
                <a:cs typeface="メイリオ" pitchFamily="50" charset="-128"/>
              </a:rPr>
              <a:t>％を自家移植が占める。 </a:t>
            </a:r>
          </a:p>
          <a:p>
            <a:r>
              <a:rPr kumimoji="1" lang="ja-JP" altLang="ja-JP" sz="1000" kern="1200" dirty="0" smtClean="0">
                <a:solidFill>
                  <a:srgbClr val="0B5395"/>
                </a:solidFill>
                <a:latin typeface="メイリオ" pitchFamily="50" charset="-128"/>
                <a:ea typeface="メイリオ" pitchFamily="50" charset="-128"/>
                <a:cs typeface="メイリオ" pitchFamily="50" charset="-128"/>
              </a:rPr>
              <a:t>移植後</a:t>
            </a:r>
            <a:r>
              <a:rPr kumimoji="1" lang="en-US" altLang="ja-JP" sz="1000" kern="1200" dirty="0" smtClean="0">
                <a:solidFill>
                  <a:srgbClr val="0B5395"/>
                </a:solidFill>
                <a:latin typeface="メイリオ" pitchFamily="50" charset="-128"/>
                <a:ea typeface="メイリオ" pitchFamily="50" charset="-128"/>
                <a:cs typeface="メイリオ" pitchFamily="50" charset="-128"/>
              </a:rPr>
              <a:t>1</a:t>
            </a:r>
            <a:r>
              <a:rPr kumimoji="1" lang="ja-JP" altLang="ja-JP" sz="1000" kern="1200" dirty="0" smtClean="0">
                <a:solidFill>
                  <a:srgbClr val="0B5395"/>
                </a:solidFill>
                <a:latin typeface="メイリオ" pitchFamily="50" charset="-128"/>
                <a:ea typeface="メイリオ" pitchFamily="50" charset="-128"/>
                <a:cs typeface="メイリオ" pitchFamily="50" charset="-128"/>
              </a:rPr>
              <a:t>年生存率は</a:t>
            </a:r>
            <a:r>
              <a:rPr kumimoji="1" lang="en-US" altLang="ja-JP" sz="1000" kern="1200" dirty="0" smtClean="0">
                <a:solidFill>
                  <a:srgbClr val="0B5395"/>
                </a:solidFill>
                <a:latin typeface="メイリオ" pitchFamily="50" charset="-128"/>
                <a:ea typeface="メイリオ" pitchFamily="50" charset="-128"/>
                <a:cs typeface="メイリオ" pitchFamily="50" charset="-128"/>
              </a:rPr>
              <a:t>90</a:t>
            </a:r>
            <a:r>
              <a:rPr kumimoji="1" lang="ja-JP" altLang="ja-JP" sz="1000" kern="1200" dirty="0" smtClean="0">
                <a:solidFill>
                  <a:srgbClr val="0B5395"/>
                </a:solidFill>
                <a:latin typeface="メイリオ" pitchFamily="50" charset="-128"/>
                <a:ea typeface="メイリオ" pitchFamily="50" charset="-128"/>
                <a:cs typeface="メイリオ" pitchFamily="50" charset="-128"/>
              </a:rPr>
              <a:t>％を上回り良好であるが、移植後</a:t>
            </a:r>
            <a:r>
              <a:rPr kumimoji="1" lang="en-US" altLang="ja-JP" sz="1000" kern="1200" dirty="0" smtClean="0">
                <a:solidFill>
                  <a:srgbClr val="0B5395"/>
                </a:solidFill>
                <a:latin typeface="メイリオ" pitchFamily="50" charset="-128"/>
                <a:ea typeface="メイリオ" pitchFamily="50" charset="-128"/>
                <a:cs typeface="メイリオ" pitchFamily="50" charset="-128"/>
              </a:rPr>
              <a:t>10</a:t>
            </a:r>
            <a:r>
              <a:rPr kumimoji="1" lang="ja-JP" altLang="ja-JP" sz="1000" kern="1200" dirty="0" smtClean="0">
                <a:solidFill>
                  <a:srgbClr val="0B5395"/>
                </a:solidFill>
                <a:latin typeface="メイリオ" pitchFamily="50" charset="-128"/>
                <a:ea typeface="メイリオ" pitchFamily="50" charset="-128"/>
                <a:cs typeface="メイリオ" pitchFamily="50" charset="-128"/>
              </a:rPr>
              <a:t>年生存率は</a:t>
            </a:r>
            <a:r>
              <a:rPr kumimoji="1" lang="en-US" altLang="ja-JP" sz="1000" kern="1200" dirty="0" smtClean="0">
                <a:solidFill>
                  <a:srgbClr val="0B5395"/>
                </a:solidFill>
                <a:latin typeface="メイリオ" pitchFamily="50" charset="-128"/>
                <a:ea typeface="メイリオ" pitchFamily="50" charset="-128"/>
                <a:cs typeface="メイリオ" pitchFamily="50" charset="-128"/>
              </a:rPr>
              <a:t>32</a:t>
            </a:r>
            <a:r>
              <a:rPr kumimoji="1" lang="ja-JP" altLang="ja-JP" sz="1000" kern="1200" dirty="0" smtClean="0">
                <a:solidFill>
                  <a:srgbClr val="0B5395"/>
                </a:solidFill>
                <a:latin typeface="メイリオ" pitchFamily="50" charset="-128"/>
                <a:ea typeface="メイリオ" pitchFamily="50" charset="-128"/>
                <a:cs typeface="メイリオ" pitchFamily="50" charset="-128"/>
              </a:rPr>
              <a:t>％</a:t>
            </a:r>
            <a:r>
              <a:rPr kumimoji="1" lang="ja-JP" altLang="en-US" sz="1000" kern="1200" dirty="0" smtClean="0">
                <a:solidFill>
                  <a:srgbClr val="0B5395"/>
                </a:solidFill>
                <a:latin typeface="メイリオ" pitchFamily="50" charset="-128"/>
                <a:ea typeface="メイリオ" pitchFamily="50" charset="-128"/>
                <a:cs typeface="メイリオ" pitchFamily="50" charset="-128"/>
              </a:rPr>
              <a:t>程度</a:t>
            </a:r>
            <a:r>
              <a:rPr kumimoji="1" lang="ja-JP" altLang="ja-JP" sz="1000" kern="1200" dirty="0" smtClean="0">
                <a:solidFill>
                  <a:srgbClr val="0B5395"/>
                </a:solidFill>
                <a:latin typeface="メイリオ" pitchFamily="50" charset="-128"/>
                <a:ea typeface="メイリオ" pitchFamily="50" charset="-128"/>
                <a:cs typeface="メイリオ" pitchFamily="50" charset="-128"/>
              </a:rPr>
              <a:t>まで低下する。 </a:t>
            </a:r>
            <a:endParaRPr kumimoji="1" lang="en-US" altLang="ja-JP" sz="1000" dirty="0" smtClean="0">
              <a:solidFill>
                <a:srgbClr val="0B5395"/>
              </a:solidFill>
              <a:latin typeface="メイリオ" pitchFamily="50" charset="-128"/>
              <a:ea typeface="メイリオ" pitchFamily="50" charset="-128"/>
              <a:cs typeface="メイリオ" pitchFamily="50" charset="-128"/>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3248025" y="504825"/>
            <a:ext cx="3370263" cy="2527300"/>
          </a:xfrm>
        </p:spPr>
      </p:sp>
      <p:sp>
        <p:nvSpPr>
          <p:cNvPr id="3" name="ノート プレースホルダ 2"/>
          <p:cNvSpPr>
            <a:spLocks noGrp="1"/>
          </p:cNvSpPr>
          <p:nvPr>
            <p:ph type="body" idx="1"/>
          </p:nvPr>
        </p:nvSpPr>
        <p:spPr/>
        <p:txBody>
          <a:bodyPr>
            <a:normAutofit/>
          </a:bodyPr>
          <a:lstStyle/>
          <a:p>
            <a:r>
              <a:rPr kumimoji="1" lang="ja-JP" altLang="en-US" sz="900" kern="1200" dirty="0" smtClean="0">
                <a:solidFill>
                  <a:srgbClr val="0B5395"/>
                </a:solidFill>
                <a:latin typeface="メイリオ" pitchFamily="50" charset="-128"/>
                <a:ea typeface="メイリオ" pitchFamily="50" charset="-128"/>
                <a:cs typeface="メイリオ" pitchFamily="50" charset="-128"/>
              </a:rPr>
              <a:t>　</a:t>
            </a:r>
            <a:r>
              <a:rPr kumimoji="1" lang="ja-JP" altLang="ja-JP" sz="900" kern="1200" dirty="0" smtClean="0">
                <a:solidFill>
                  <a:srgbClr val="0B5395"/>
                </a:solidFill>
                <a:latin typeface="メイリオ" pitchFamily="50" charset="-128"/>
                <a:ea typeface="メイリオ" pitchFamily="50" charset="-128"/>
                <a:cs typeface="メイリオ" pitchFamily="50" charset="-128"/>
              </a:rPr>
              <a:t>急性骨髄性白血病における移植の約</a:t>
            </a:r>
            <a:r>
              <a:rPr kumimoji="1" lang="en-US" altLang="ja-JP" sz="900" kern="1200" dirty="0" smtClean="0">
                <a:solidFill>
                  <a:srgbClr val="0B5395"/>
                </a:solidFill>
                <a:latin typeface="メイリオ" pitchFamily="50" charset="-128"/>
                <a:ea typeface="メイリオ" pitchFamily="50" charset="-128"/>
                <a:cs typeface="メイリオ" pitchFamily="50" charset="-128"/>
              </a:rPr>
              <a:t>90%</a:t>
            </a:r>
            <a:r>
              <a:rPr kumimoji="1" lang="ja-JP" altLang="ja-JP" sz="900" kern="1200" dirty="0" smtClean="0">
                <a:solidFill>
                  <a:srgbClr val="0B5395"/>
                </a:solidFill>
                <a:latin typeface="メイリオ" pitchFamily="50" charset="-128"/>
                <a:ea typeface="メイリオ" pitchFamily="50" charset="-128"/>
                <a:cs typeface="メイリオ" pitchFamily="50" charset="-128"/>
              </a:rPr>
              <a:t>は同種移植であり、</a:t>
            </a:r>
            <a:r>
              <a:rPr kumimoji="1" lang="en-US" altLang="ja-JP" sz="900" kern="1200" dirty="0" smtClean="0">
                <a:solidFill>
                  <a:srgbClr val="0B5395"/>
                </a:solidFill>
                <a:latin typeface="メイリオ" pitchFamily="50" charset="-128"/>
                <a:ea typeface="メイリオ" pitchFamily="50" charset="-128"/>
                <a:cs typeface="メイリオ" pitchFamily="50" charset="-128"/>
              </a:rPr>
              <a:t>15</a:t>
            </a:r>
            <a:r>
              <a:rPr kumimoji="1" lang="ja-JP" altLang="ja-JP" sz="900" kern="1200" dirty="0" smtClean="0">
                <a:solidFill>
                  <a:srgbClr val="0B5395"/>
                </a:solidFill>
                <a:latin typeface="メイリオ" pitchFamily="50" charset="-128"/>
                <a:ea typeface="メイリオ" pitchFamily="50" charset="-128"/>
                <a:cs typeface="メイリオ" pitchFamily="50" charset="-128"/>
              </a:rPr>
              <a:t>歳以下では血縁者間骨髄移植が多く行われている。</a:t>
            </a:r>
            <a:r>
              <a:rPr kumimoji="1" lang="en-US" altLang="ja-JP" sz="900" kern="1200" dirty="0" smtClean="0">
                <a:solidFill>
                  <a:srgbClr val="0B5395"/>
                </a:solidFill>
                <a:latin typeface="メイリオ" pitchFamily="50" charset="-128"/>
                <a:ea typeface="メイリオ" pitchFamily="50" charset="-128"/>
                <a:cs typeface="メイリオ" pitchFamily="50" charset="-128"/>
              </a:rPr>
              <a:t>1991</a:t>
            </a:r>
            <a:r>
              <a:rPr kumimoji="1" lang="ja-JP" altLang="ja-JP" sz="900" kern="1200" dirty="0" smtClean="0">
                <a:solidFill>
                  <a:srgbClr val="0B5395"/>
                </a:solidFill>
                <a:latin typeface="メイリオ" pitchFamily="50" charset="-128"/>
                <a:ea typeface="メイリオ" pitchFamily="50" charset="-128"/>
                <a:cs typeface="メイリオ" pitchFamily="50" charset="-128"/>
              </a:rPr>
              <a:t>年から</a:t>
            </a:r>
            <a:r>
              <a:rPr kumimoji="1" lang="en-US" altLang="ja-JP" sz="900" kern="1200" dirty="0" smtClean="0">
                <a:solidFill>
                  <a:srgbClr val="0B5395"/>
                </a:solidFill>
                <a:latin typeface="メイリオ" pitchFamily="50" charset="-128"/>
                <a:ea typeface="メイリオ" pitchFamily="50" charset="-128"/>
                <a:cs typeface="メイリオ" pitchFamily="50" charset="-128"/>
              </a:rPr>
              <a:t>2012</a:t>
            </a:r>
            <a:r>
              <a:rPr kumimoji="1" lang="ja-JP" altLang="ja-JP" sz="900" kern="1200" dirty="0" smtClean="0">
                <a:solidFill>
                  <a:srgbClr val="0B5395"/>
                </a:solidFill>
                <a:latin typeface="メイリオ" pitchFamily="50" charset="-128"/>
                <a:ea typeface="メイリオ" pitchFamily="50" charset="-128"/>
                <a:cs typeface="メイリオ" pitchFamily="50" charset="-128"/>
              </a:rPr>
              <a:t>年の間に初回同種移植が行われた登録例</a:t>
            </a:r>
            <a:r>
              <a:rPr kumimoji="1" lang="en-US" altLang="ja-JP" sz="900" kern="1200" dirty="0" smtClean="0">
                <a:solidFill>
                  <a:srgbClr val="0B5395"/>
                </a:solidFill>
                <a:latin typeface="メイリオ" pitchFamily="50" charset="-128"/>
                <a:ea typeface="メイリオ" pitchFamily="50" charset="-128"/>
                <a:cs typeface="メイリオ" pitchFamily="50" charset="-128"/>
              </a:rPr>
              <a:t>1,466</a:t>
            </a:r>
            <a:r>
              <a:rPr kumimoji="1" lang="ja-JP" altLang="ja-JP" sz="900" kern="1200" dirty="0" smtClean="0">
                <a:solidFill>
                  <a:srgbClr val="0B5395"/>
                </a:solidFill>
                <a:latin typeface="メイリオ" pitchFamily="50" charset="-128"/>
                <a:ea typeface="メイリオ" pitchFamily="50" charset="-128"/>
                <a:cs typeface="メイリオ" pitchFamily="50" charset="-128"/>
              </a:rPr>
              <a:t>件の移植後</a:t>
            </a:r>
            <a:r>
              <a:rPr kumimoji="1" lang="en-US" altLang="ja-JP" sz="900" kern="1200" dirty="0" smtClean="0">
                <a:solidFill>
                  <a:srgbClr val="0B5395"/>
                </a:solidFill>
                <a:latin typeface="メイリオ" pitchFamily="50" charset="-128"/>
                <a:ea typeface="メイリオ" pitchFamily="50" charset="-128"/>
                <a:cs typeface="メイリオ" pitchFamily="50" charset="-128"/>
              </a:rPr>
              <a:t>5</a:t>
            </a:r>
            <a:r>
              <a:rPr kumimoji="1" lang="ja-JP" altLang="ja-JP" sz="900" kern="1200" dirty="0" smtClean="0">
                <a:solidFill>
                  <a:srgbClr val="0B5395"/>
                </a:solidFill>
                <a:latin typeface="メイリオ" pitchFamily="50" charset="-128"/>
                <a:ea typeface="メイリオ" pitchFamily="50" charset="-128"/>
                <a:cs typeface="メイリオ" pitchFamily="50" charset="-128"/>
              </a:rPr>
              <a:t>年生存率は、血縁者間骨髄移植では</a:t>
            </a:r>
            <a:r>
              <a:rPr kumimoji="1" lang="en-US" altLang="ja-JP" sz="900" kern="1200" dirty="0" smtClean="0">
                <a:solidFill>
                  <a:srgbClr val="0B5395"/>
                </a:solidFill>
                <a:latin typeface="メイリオ" pitchFamily="50" charset="-128"/>
                <a:ea typeface="メイリオ" pitchFamily="50" charset="-128"/>
                <a:cs typeface="メイリオ" pitchFamily="50" charset="-128"/>
              </a:rPr>
              <a:t>60.1%</a:t>
            </a:r>
            <a:r>
              <a:rPr kumimoji="1" lang="ja-JP" altLang="ja-JP" sz="900" kern="1200" dirty="0" smtClean="0">
                <a:solidFill>
                  <a:srgbClr val="0B5395"/>
                </a:solidFill>
                <a:latin typeface="メイリオ" pitchFamily="50" charset="-128"/>
                <a:ea typeface="メイリオ" pitchFamily="50" charset="-128"/>
                <a:cs typeface="メイリオ" pitchFamily="50" charset="-128"/>
              </a:rPr>
              <a:t>であり、非血縁者間移植では</a:t>
            </a:r>
            <a:r>
              <a:rPr kumimoji="1" lang="en-US" altLang="ja-JP" sz="900" kern="1200" dirty="0" smtClean="0">
                <a:solidFill>
                  <a:srgbClr val="0B5395"/>
                </a:solidFill>
                <a:latin typeface="メイリオ" pitchFamily="50" charset="-128"/>
                <a:ea typeface="メイリオ" pitchFamily="50" charset="-128"/>
                <a:cs typeface="メイリオ" pitchFamily="50" charset="-128"/>
              </a:rPr>
              <a:t>50</a:t>
            </a:r>
            <a:r>
              <a:rPr kumimoji="1" lang="ja-JP" altLang="ja-JP" sz="900" kern="1200" dirty="0" smtClean="0">
                <a:solidFill>
                  <a:srgbClr val="0B5395"/>
                </a:solidFill>
                <a:latin typeface="メイリオ" pitchFamily="50" charset="-128"/>
                <a:ea typeface="メイリオ" pitchFamily="50" charset="-128"/>
                <a:cs typeface="メイリオ" pitchFamily="50" charset="-128"/>
              </a:rPr>
              <a:t>％前後である。</a:t>
            </a:r>
            <a:endParaRPr kumimoji="1" lang="ja-JP" altLang="en-US" sz="900" dirty="0">
              <a:solidFill>
                <a:srgbClr val="0B5395"/>
              </a:solidFill>
              <a:latin typeface="メイリオ" pitchFamily="50" charset="-128"/>
              <a:ea typeface="メイリオ" pitchFamily="50" charset="-128"/>
              <a:cs typeface="メイリオ" pitchFamily="50"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normAutofit/>
          </a:bodyPr>
          <a:lstStyle/>
          <a:p>
            <a:r>
              <a:rPr lang="ja-JP" altLang="en-US" sz="1000" dirty="0" smtClean="0">
                <a:solidFill>
                  <a:srgbClr val="0B5395"/>
                </a:solidFill>
                <a:latin typeface="メイリオ" pitchFamily="50" charset="-128"/>
                <a:ea typeface="メイリオ" pitchFamily="50" charset="-128"/>
                <a:cs typeface="メイリオ" pitchFamily="50" charset="-128"/>
              </a:rPr>
              <a:t>　</a:t>
            </a:r>
            <a:r>
              <a:rPr lang="ja-JP" altLang="ja-JP" sz="1000" dirty="0" smtClean="0">
                <a:solidFill>
                  <a:srgbClr val="0B5395"/>
                </a:solidFill>
                <a:latin typeface="メイリオ" pitchFamily="50" charset="-128"/>
                <a:ea typeface="メイリオ" pitchFamily="50" charset="-128"/>
                <a:cs typeface="メイリオ" pitchFamily="50" charset="-128"/>
              </a:rPr>
              <a:t>わが国において非血縁者間骨髄移植の登録が開始された</a:t>
            </a:r>
            <a:r>
              <a:rPr lang="en-US" altLang="ja-JP" sz="1000" dirty="0" smtClean="0">
                <a:solidFill>
                  <a:srgbClr val="0B5395"/>
                </a:solidFill>
                <a:latin typeface="メイリオ" pitchFamily="50" charset="-128"/>
                <a:ea typeface="メイリオ" pitchFamily="50" charset="-128"/>
                <a:cs typeface="メイリオ" pitchFamily="50" charset="-128"/>
              </a:rPr>
              <a:t>1993</a:t>
            </a:r>
            <a:r>
              <a:rPr lang="ja-JP" altLang="ja-JP" sz="1000" dirty="0" smtClean="0">
                <a:solidFill>
                  <a:srgbClr val="0B5395"/>
                </a:solidFill>
                <a:latin typeface="メイリオ" pitchFamily="50" charset="-128"/>
                <a:ea typeface="メイリオ" pitchFamily="50" charset="-128"/>
                <a:cs typeface="メイリオ" pitchFamily="50" charset="-128"/>
              </a:rPr>
              <a:t>年以降、また第一例目のさい帯血移植が行われた</a:t>
            </a:r>
            <a:r>
              <a:rPr lang="en-US" altLang="ja-JP" sz="1000" dirty="0" smtClean="0">
                <a:solidFill>
                  <a:srgbClr val="0B5395"/>
                </a:solidFill>
                <a:latin typeface="メイリオ" pitchFamily="50" charset="-128"/>
                <a:ea typeface="メイリオ" pitchFamily="50" charset="-128"/>
                <a:cs typeface="メイリオ" pitchFamily="50" charset="-128"/>
              </a:rPr>
              <a:t>1997</a:t>
            </a:r>
            <a:r>
              <a:rPr lang="ja-JP" altLang="ja-JP" sz="1000" dirty="0" smtClean="0">
                <a:solidFill>
                  <a:srgbClr val="0B5395"/>
                </a:solidFill>
                <a:latin typeface="メイリオ" pitchFamily="50" charset="-128"/>
                <a:ea typeface="メイリオ" pitchFamily="50" charset="-128"/>
                <a:cs typeface="メイリオ" pitchFamily="50" charset="-128"/>
              </a:rPr>
              <a:t>年以降、非血縁者間の移植の普及により移植を受ける患者の総数は増加しており、</a:t>
            </a:r>
            <a:r>
              <a:rPr lang="ja-JP" altLang="en-US" sz="1000" dirty="0" smtClean="0">
                <a:solidFill>
                  <a:srgbClr val="0B5395"/>
                </a:solidFill>
                <a:latin typeface="メイリオ" pitchFamily="50" charset="-128"/>
                <a:ea typeface="メイリオ" pitchFamily="50" charset="-128"/>
                <a:cs typeface="メイリオ" pitchFamily="50" charset="-128"/>
              </a:rPr>
              <a:t>特に</a:t>
            </a:r>
            <a:r>
              <a:rPr lang="ja-JP" altLang="ja-JP" sz="1000" dirty="0" err="1" smtClean="0">
                <a:solidFill>
                  <a:srgbClr val="0B5395"/>
                </a:solidFill>
                <a:latin typeface="メイリオ" pitchFamily="50" charset="-128"/>
                <a:ea typeface="メイリオ" pitchFamily="50" charset="-128"/>
                <a:cs typeface="メイリオ" pitchFamily="50" charset="-128"/>
              </a:rPr>
              <a:t>さい</a:t>
            </a:r>
            <a:r>
              <a:rPr lang="ja-JP" altLang="ja-JP" sz="1000" dirty="0" smtClean="0">
                <a:solidFill>
                  <a:srgbClr val="0B5395"/>
                </a:solidFill>
                <a:latin typeface="メイリオ" pitchFamily="50" charset="-128"/>
                <a:ea typeface="メイリオ" pitchFamily="50" charset="-128"/>
                <a:cs typeface="メイリオ" pitchFamily="50" charset="-128"/>
              </a:rPr>
              <a:t>帯血移植の増加は著しい。</a:t>
            </a:r>
            <a:endParaRPr lang="en-US" altLang="ja-JP" sz="1000" dirty="0" smtClean="0">
              <a:solidFill>
                <a:srgbClr val="0B5395"/>
              </a:solidFill>
              <a:latin typeface="メイリオ" pitchFamily="50" charset="-128"/>
              <a:ea typeface="メイリオ" pitchFamily="50" charset="-128"/>
              <a:cs typeface="メイリオ" pitchFamily="50" charset="-128"/>
            </a:endParaRPr>
          </a:p>
        </p:txBody>
      </p:sp>
      <p:sp>
        <p:nvSpPr>
          <p:cNvPr id="9" name="スライド イメージ プレースホルダ 8"/>
          <p:cNvSpPr>
            <a:spLocks noGrp="1" noRot="1" noChangeAspect="1"/>
          </p:cNvSpPr>
          <p:nvPr>
            <p:ph type="sldImg"/>
          </p:nvPr>
        </p:nvSpPr>
        <p:spPr>
          <a:xfrm>
            <a:off x="2468563" y="0"/>
            <a:ext cx="4529137" cy="3395663"/>
          </a:xfrm>
          <a:ln>
            <a:noFill/>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3248025" y="504825"/>
            <a:ext cx="3370263" cy="2527300"/>
          </a:xfrm>
        </p:spPr>
      </p:sp>
      <p:sp>
        <p:nvSpPr>
          <p:cNvPr id="3" name="ノート プレースホルダ 2"/>
          <p:cNvSpPr>
            <a:spLocks noGrp="1"/>
          </p:cNvSpPr>
          <p:nvPr>
            <p:ph type="body" idx="1"/>
          </p:nvPr>
        </p:nvSpPr>
        <p:spPr/>
        <p:txBody>
          <a:bodyPr>
            <a:normAutofit/>
          </a:bodyPr>
          <a:lstStyle/>
          <a:p>
            <a:r>
              <a:rPr kumimoji="1" lang="ja-JP" altLang="en-US" sz="1000" kern="1200" dirty="0" smtClean="0">
                <a:solidFill>
                  <a:srgbClr val="0B5395"/>
                </a:solidFill>
                <a:latin typeface="メイリオ" pitchFamily="50" charset="-128"/>
                <a:ea typeface="メイリオ" pitchFamily="50" charset="-128"/>
                <a:cs typeface="メイリオ" pitchFamily="50" charset="-128"/>
              </a:rPr>
              <a:t>　</a:t>
            </a:r>
            <a:r>
              <a:rPr kumimoji="1" lang="en-US" altLang="ja-JP" sz="1000" kern="1200" dirty="0" smtClean="0">
                <a:solidFill>
                  <a:srgbClr val="0B5395"/>
                </a:solidFill>
                <a:latin typeface="メイリオ" pitchFamily="50" charset="-128"/>
                <a:ea typeface="メイリオ" pitchFamily="50" charset="-128"/>
                <a:cs typeface="メイリオ" pitchFamily="50" charset="-128"/>
              </a:rPr>
              <a:t>16</a:t>
            </a:r>
            <a:r>
              <a:rPr kumimoji="1" lang="ja-JP" altLang="ja-JP" sz="1000" kern="1200" dirty="0" smtClean="0">
                <a:solidFill>
                  <a:srgbClr val="0B5395"/>
                </a:solidFill>
                <a:latin typeface="メイリオ" pitchFamily="50" charset="-128"/>
                <a:ea typeface="メイリオ" pitchFamily="50" charset="-128"/>
                <a:cs typeface="メイリオ" pitchFamily="50" charset="-128"/>
              </a:rPr>
              <a:t>歳以上の急性骨髄性白血病における同種移植では、非血縁者間骨髄移植が多く行われている。</a:t>
            </a:r>
            <a:r>
              <a:rPr kumimoji="1" lang="en-US" altLang="ja-JP" sz="1000" kern="1200" dirty="0" smtClean="0">
                <a:solidFill>
                  <a:srgbClr val="0B5395"/>
                </a:solidFill>
                <a:latin typeface="メイリオ" pitchFamily="50" charset="-128"/>
                <a:ea typeface="メイリオ" pitchFamily="50" charset="-128"/>
                <a:cs typeface="メイリオ" pitchFamily="50" charset="-128"/>
              </a:rPr>
              <a:t>1991</a:t>
            </a:r>
            <a:r>
              <a:rPr kumimoji="1" lang="ja-JP" altLang="ja-JP" sz="1000" kern="1200" dirty="0" smtClean="0">
                <a:solidFill>
                  <a:srgbClr val="0B5395"/>
                </a:solidFill>
                <a:latin typeface="メイリオ" pitchFamily="50" charset="-128"/>
                <a:ea typeface="メイリオ" pitchFamily="50" charset="-128"/>
                <a:cs typeface="メイリオ" pitchFamily="50" charset="-128"/>
              </a:rPr>
              <a:t>年から</a:t>
            </a:r>
            <a:r>
              <a:rPr kumimoji="1" lang="en-US" altLang="ja-JP" sz="1000" kern="1200" dirty="0" smtClean="0">
                <a:solidFill>
                  <a:srgbClr val="0B5395"/>
                </a:solidFill>
                <a:latin typeface="メイリオ" pitchFamily="50" charset="-128"/>
                <a:ea typeface="メイリオ" pitchFamily="50" charset="-128"/>
                <a:cs typeface="メイリオ" pitchFamily="50" charset="-128"/>
              </a:rPr>
              <a:t>2012</a:t>
            </a:r>
            <a:r>
              <a:rPr kumimoji="1" lang="ja-JP" altLang="ja-JP" sz="1000" kern="1200" dirty="0" smtClean="0">
                <a:solidFill>
                  <a:srgbClr val="0B5395"/>
                </a:solidFill>
                <a:latin typeface="メイリオ" pitchFamily="50" charset="-128"/>
                <a:ea typeface="メイリオ" pitchFamily="50" charset="-128"/>
                <a:cs typeface="メイリオ" pitchFamily="50" charset="-128"/>
              </a:rPr>
              <a:t>年の間に初回同種移植が行われた登録例</a:t>
            </a:r>
            <a:r>
              <a:rPr kumimoji="1" lang="en-US" altLang="ja-JP" sz="1000" kern="1200" dirty="0" smtClean="0">
                <a:solidFill>
                  <a:srgbClr val="0B5395"/>
                </a:solidFill>
                <a:latin typeface="メイリオ" pitchFamily="50" charset="-128"/>
                <a:ea typeface="メイリオ" pitchFamily="50" charset="-128"/>
                <a:cs typeface="メイリオ" pitchFamily="50" charset="-128"/>
              </a:rPr>
              <a:t>11,287</a:t>
            </a:r>
            <a:r>
              <a:rPr kumimoji="1" lang="ja-JP" altLang="ja-JP" sz="1000" kern="1200" dirty="0" smtClean="0">
                <a:solidFill>
                  <a:srgbClr val="0B5395"/>
                </a:solidFill>
                <a:latin typeface="メイリオ" pitchFamily="50" charset="-128"/>
                <a:ea typeface="メイリオ" pitchFamily="50" charset="-128"/>
                <a:cs typeface="メイリオ" pitchFamily="50" charset="-128"/>
              </a:rPr>
              <a:t>件の移植後</a:t>
            </a:r>
            <a:r>
              <a:rPr kumimoji="1" lang="en-US" altLang="ja-JP" sz="1000" kern="1200" dirty="0" smtClean="0">
                <a:solidFill>
                  <a:srgbClr val="0B5395"/>
                </a:solidFill>
                <a:latin typeface="メイリオ" pitchFamily="50" charset="-128"/>
                <a:ea typeface="メイリオ" pitchFamily="50" charset="-128"/>
                <a:cs typeface="メイリオ" pitchFamily="50" charset="-128"/>
              </a:rPr>
              <a:t>5</a:t>
            </a:r>
            <a:r>
              <a:rPr kumimoji="1" lang="ja-JP" altLang="ja-JP" sz="1000" kern="1200" dirty="0" smtClean="0">
                <a:solidFill>
                  <a:srgbClr val="0B5395"/>
                </a:solidFill>
                <a:latin typeface="メイリオ" pitchFamily="50" charset="-128"/>
                <a:ea typeface="メイリオ" pitchFamily="50" charset="-128"/>
                <a:cs typeface="メイリオ" pitchFamily="50" charset="-128"/>
              </a:rPr>
              <a:t>年生存率は、血縁、非血縁者間移植ともに</a:t>
            </a:r>
            <a:r>
              <a:rPr kumimoji="1" lang="en-US" altLang="ja-JP" sz="1000" kern="1200" dirty="0" smtClean="0">
                <a:solidFill>
                  <a:srgbClr val="0B5395"/>
                </a:solidFill>
                <a:latin typeface="メイリオ" pitchFamily="50" charset="-128"/>
                <a:ea typeface="メイリオ" pitchFamily="50" charset="-128"/>
                <a:cs typeface="メイリオ" pitchFamily="50" charset="-128"/>
              </a:rPr>
              <a:t>30</a:t>
            </a:r>
            <a:r>
              <a:rPr kumimoji="1" lang="ja-JP" altLang="en-US" sz="1000" kern="1200" dirty="0" smtClean="0">
                <a:solidFill>
                  <a:srgbClr val="0B5395"/>
                </a:solidFill>
                <a:latin typeface="メイリオ" pitchFamily="50" charset="-128"/>
                <a:ea typeface="メイリオ" pitchFamily="50" charset="-128"/>
                <a:cs typeface="メイリオ" pitchFamily="50" charset="-128"/>
              </a:rPr>
              <a:t>～</a:t>
            </a:r>
            <a:r>
              <a:rPr kumimoji="1" lang="en-US" altLang="ja-JP" sz="1000" kern="1200" dirty="0" smtClean="0">
                <a:solidFill>
                  <a:srgbClr val="0B5395"/>
                </a:solidFill>
                <a:latin typeface="メイリオ" pitchFamily="50" charset="-128"/>
                <a:ea typeface="メイリオ" pitchFamily="50" charset="-128"/>
                <a:cs typeface="メイリオ" pitchFamily="50" charset="-128"/>
              </a:rPr>
              <a:t>50</a:t>
            </a:r>
            <a:r>
              <a:rPr kumimoji="1" lang="ja-JP" altLang="en-US" sz="1000" kern="1200" dirty="0" smtClean="0">
                <a:solidFill>
                  <a:srgbClr val="0B5395"/>
                </a:solidFill>
                <a:latin typeface="メイリオ" pitchFamily="50" charset="-128"/>
                <a:ea typeface="メイリオ" pitchFamily="50" charset="-128"/>
                <a:cs typeface="メイリオ" pitchFamily="50" charset="-128"/>
              </a:rPr>
              <a:t>％である</a:t>
            </a:r>
            <a:r>
              <a:rPr kumimoji="1" lang="ja-JP" altLang="ja-JP" sz="1000" kern="1200" dirty="0" smtClean="0">
                <a:solidFill>
                  <a:srgbClr val="0B5395"/>
                </a:solidFill>
                <a:latin typeface="メイリオ" pitchFamily="50" charset="-128"/>
                <a:ea typeface="メイリオ" pitchFamily="50" charset="-128"/>
                <a:cs typeface="メイリオ" pitchFamily="50" charset="-128"/>
              </a:rPr>
              <a:t>。</a:t>
            </a:r>
            <a:endParaRPr kumimoji="1" lang="ja-JP" altLang="en-US" sz="1000" dirty="0">
              <a:solidFill>
                <a:srgbClr val="0B5395"/>
              </a:solidFill>
              <a:latin typeface="メイリオ" pitchFamily="50" charset="-128"/>
              <a:ea typeface="メイリオ" pitchFamily="50" charset="-128"/>
              <a:cs typeface="メイリオ" pitchFamily="50" charset="-128"/>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3248025" y="504825"/>
            <a:ext cx="3370263" cy="2527300"/>
          </a:xfrm>
        </p:spPr>
      </p:sp>
      <p:sp>
        <p:nvSpPr>
          <p:cNvPr id="3" name="ノート プレースホルダ 2"/>
          <p:cNvSpPr>
            <a:spLocks noGrp="1"/>
          </p:cNvSpPr>
          <p:nvPr>
            <p:ph type="body" idx="1"/>
          </p:nvPr>
        </p:nvSpPr>
        <p:spPr/>
        <p:txBody>
          <a:bodyPr>
            <a:normAutofit/>
          </a:bodyPr>
          <a:lstStyle/>
          <a:p>
            <a:r>
              <a:rPr kumimoji="1" lang="ja-JP" altLang="en-US" sz="900" kern="1200" dirty="0" smtClean="0">
                <a:solidFill>
                  <a:srgbClr val="0B5395"/>
                </a:solidFill>
                <a:latin typeface="メイリオ" pitchFamily="50" charset="-128"/>
                <a:ea typeface="メイリオ" pitchFamily="50" charset="-128"/>
                <a:cs typeface="メイリオ" pitchFamily="50" charset="-128"/>
              </a:rPr>
              <a:t>　</a:t>
            </a:r>
            <a:r>
              <a:rPr kumimoji="1" lang="ja-JP" altLang="ja-JP" sz="900" kern="1200" dirty="0" smtClean="0">
                <a:solidFill>
                  <a:srgbClr val="0B5395"/>
                </a:solidFill>
                <a:latin typeface="メイリオ" pitchFamily="50" charset="-128"/>
                <a:ea typeface="メイリオ" pitchFamily="50" charset="-128"/>
                <a:cs typeface="メイリオ" pitchFamily="50" charset="-128"/>
              </a:rPr>
              <a:t>急性リンパ性白血病における移植の約</a:t>
            </a:r>
            <a:r>
              <a:rPr kumimoji="1" lang="en-US" altLang="ja-JP" sz="900" kern="1200" dirty="0" smtClean="0">
                <a:solidFill>
                  <a:srgbClr val="0B5395"/>
                </a:solidFill>
                <a:latin typeface="メイリオ" pitchFamily="50" charset="-128"/>
                <a:ea typeface="メイリオ" pitchFamily="50" charset="-128"/>
                <a:cs typeface="メイリオ" pitchFamily="50" charset="-128"/>
              </a:rPr>
              <a:t>90%</a:t>
            </a:r>
            <a:r>
              <a:rPr kumimoji="1" lang="ja-JP" altLang="ja-JP" sz="900" kern="1200" dirty="0" smtClean="0">
                <a:solidFill>
                  <a:srgbClr val="0B5395"/>
                </a:solidFill>
                <a:latin typeface="メイリオ" pitchFamily="50" charset="-128"/>
                <a:ea typeface="メイリオ" pitchFamily="50" charset="-128"/>
                <a:cs typeface="メイリオ" pitchFamily="50" charset="-128"/>
              </a:rPr>
              <a:t>は、同種移植であり、</a:t>
            </a:r>
            <a:r>
              <a:rPr kumimoji="1" lang="en-US" altLang="ja-JP" sz="900" kern="1200" dirty="0" smtClean="0">
                <a:solidFill>
                  <a:srgbClr val="0B5395"/>
                </a:solidFill>
                <a:latin typeface="メイリオ" pitchFamily="50" charset="-128"/>
                <a:ea typeface="メイリオ" pitchFamily="50" charset="-128"/>
                <a:cs typeface="メイリオ" pitchFamily="50" charset="-128"/>
              </a:rPr>
              <a:t>15</a:t>
            </a:r>
            <a:r>
              <a:rPr kumimoji="1" lang="ja-JP" altLang="ja-JP" sz="900" kern="1200" dirty="0" smtClean="0">
                <a:solidFill>
                  <a:srgbClr val="0B5395"/>
                </a:solidFill>
                <a:latin typeface="メイリオ" pitchFamily="50" charset="-128"/>
                <a:ea typeface="メイリオ" pitchFamily="50" charset="-128"/>
                <a:cs typeface="メイリオ" pitchFamily="50" charset="-128"/>
              </a:rPr>
              <a:t>歳以下では血縁者間骨髄移植が多く行われている。</a:t>
            </a:r>
            <a:r>
              <a:rPr kumimoji="1" lang="en-US" altLang="ja-JP" sz="900" kern="1200" dirty="0" smtClean="0">
                <a:solidFill>
                  <a:srgbClr val="0B5395"/>
                </a:solidFill>
                <a:latin typeface="メイリオ" pitchFamily="50" charset="-128"/>
                <a:ea typeface="メイリオ" pitchFamily="50" charset="-128"/>
                <a:cs typeface="メイリオ" pitchFamily="50" charset="-128"/>
              </a:rPr>
              <a:t>1991</a:t>
            </a:r>
            <a:r>
              <a:rPr kumimoji="1" lang="ja-JP" altLang="ja-JP" sz="900" kern="1200" dirty="0" smtClean="0">
                <a:solidFill>
                  <a:srgbClr val="0B5395"/>
                </a:solidFill>
                <a:latin typeface="メイリオ" pitchFamily="50" charset="-128"/>
                <a:ea typeface="メイリオ" pitchFamily="50" charset="-128"/>
                <a:cs typeface="メイリオ" pitchFamily="50" charset="-128"/>
              </a:rPr>
              <a:t>年から</a:t>
            </a:r>
            <a:r>
              <a:rPr kumimoji="1" lang="en-US" altLang="ja-JP" sz="900" kern="1200" dirty="0" smtClean="0">
                <a:solidFill>
                  <a:srgbClr val="0B5395"/>
                </a:solidFill>
                <a:latin typeface="メイリオ" pitchFamily="50" charset="-128"/>
                <a:ea typeface="メイリオ" pitchFamily="50" charset="-128"/>
                <a:cs typeface="メイリオ" pitchFamily="50" charset="-128"/>
              </a:rPr>
              <a:t>2012</a:t>
            </a:r>
            <a:r>
              <a:rPr kumimoji="1" lang="ja-JP" altLang="ja-JP" sz="900" kern="1200" dirty="0" smtClean="0">
                <a:solidFill>
                  <a:srgbClr val="0B5395"/>
                </a:solidFill>
                <a:latin typeface="メイリオ" pitchFamily="50" charset="-128"/>
                <a:ea typeface="メイリオ" pitchFamily="50" charset="-128"/>
                <a:cs typeface="メイリオ" pitchFamily="50" charset="-128"/>
              </a:rPr>
              <a:t>年の間に初回同種移植が行われた登録例</a:t>
            </a:r>
            <a:r>
              <a:rPr kumimoji="1" lang="en-US" altLang="ja-JP" sz="900" kern="1200" dirty="0" smtClean="0">
                <a:solidFill>
                  <a:srgbClr val="0B5395"/>
                </a:solidFill>
                <a:latin typeface="メイリオ" pitchFamily="50" charset="-128"/>
                <a:ea typeface="メイリオ" pitchFamily="50" charset="-128"/>
                <a:cs typeface="メイリオ" pitchFamily="50" charset="-128"/>
              </a:rPr>
              <a:t>2,469</a:t>
            </a:r>
            <a:r>
              <a:rPr kumimoji="1" lang="ja-JP" altLang="ja-JP" sz="900" kern="1200" dirty="0" smtClean="0">
                <a:solidFill>
                  <a:srgbClr val="0B5395"/>
                </a:solidFill>
                <a:latin typeface="メイリオ" pitchFamily="50" charset="-128"/>
                <a:ea typeface="メイリオ" pitchFamily="50" charset="-128"/>
                <a:cs typeface="メイリオ" pitchFamily="50" charset="-128"/>
              </a:rPr>
              <a:t>件の移植後</a:t>
            </a:r>
            <a:r>
              <a:rPr kumimoji="1" lang="en-US" altLang="ja-JP" sz="900" kern="1200" dirty="0" smtClean="0">
                <a:solidFill>
                  <a:srgbClr val="0B5395"/>
                </a:solidFill>
                <a:latin typeface="メイリオ" pitchFamily="50" charset="-128"/>
                <a:ea typeface="メイリオ" pitchFamily="50" charset="-128"/>
                <a:cs typeface="メイリオ" pitchFamily="50" charset="-128"/>
              </a:rPr>
              <a:t>5</a:t>
            </a:r>
            <a:r>
              <a:rPr kumimoji="1" lang="ja-JP" altLang="ja-JP" sz="900" kern="1200" dirty="0" smtClean="0">
                <a:solidFill>
                  <a:srgbClr val="0B5395"/>
                </a:solidFill>
                <a:latin typeface="メイリオ" pitchFamily="50" charset="-128"/>
                <a:ea typeface="メイリオ" pitchFamily="50" charset="-128"/>
                <a:cs typeface="メイリオ" pitchFamily="50" charset="-128"/>
              </a:rPr>
              <a:t>年生存率は、血縁者間骨髄移植、非血縁間移植では</a:t>
            </a:r>
            <a:r>
              <a:rPr kumimoji="1" lang="en-US" altLang="ja-JP" sz="900" kern="1200" dirty="0" smtClean="0">
                <a:solidFill>
                  <a:srgbClr val="0B5395"/>
                </a:solidFill>
                <a:latin typeface="メイリオ" pitchFamily="50" charset="-128"/>
                <a:ea typeface="メイリオ" pitchFamily="50" charset="-128"/>
                <a:cs typeface="メイリオ" pitchFamily="50" charset="-128"/>
              </a:rPr>
              <a:t>55%</a:t>
            </a:r>
            <a:r>
              <a:rPr kumimoji="1" lang="ja-JP" altLang="ja-JP" sz="900" kern="1200" dirty="0" smtClean="0">
                <a:solidFill>
                  <a:srgbClr val="0B5395"/>
                </a:solidFill>
                <a:latin typeface="メイリオ" pitchFamily="50" charset="-128"/>
                <a:ea typeface="メイリオ" pitchFamily="50" charset="-128"/>
                <a:cs typeface="メイリオ" pitchFamily="50" charset="-128"/>
              </a:rPr>
              <a:t>前後であり、血縁者間末梢血移植では</a:t>
            </a:r>
            <a:r>
              <a:rPr kumimoji="1" lang="en-US" altLang="ja-JP" sz="900" kern="1200" dirty="0" smtClean="0">
                <a:solidFill>
                  <a:srgbClr val="0B5395"/>
                </a:solidFill>
                <a:latin typeface="メイリオ" pitchFamily="50" charset="-128"/>
                <a:ea typeface="メイリオ" pitchFamily="50" charset="-128"/>
                <a:cs typeface="メイリオ" pitchFamily="50" charset="-128"/>
              </a:rPr>
              <a:t>37.1</a:t>
            </a:r>
            <a:r>
              <a:rPr kumimoji="1" lang="ja-JP" altLang="ja-JP" sz="900" kern="1200" dirty="0" smtClean="0">
                <a:solidFill>
                  <a:srgbClr val="0B5395"/>
                </a:solidFill>
                <a:latin typeface="メイリオ" pitchFamily="50" charset="-128"/>
                <a:ea typeface="メイリオ" pitchFamily="50" charset="-128"/>
                <a:cs typeface="メイリオ" pitchFamily="50" charset="-128"/>
              </a:rPr>
              <a:t>％である。移植後</a:t>
            </a:r>
            <a:r>
              <a:rPr kumimoji="1" lang="en-US" altLang="ja-JP" sz="900" kern="1200" dirty="0" smtClean="0">
                <a:solidFill>
                  <a:srgbClr val="0B5395"/>
                </a:solidFill>
                <a:latin typeface="メイリオ" pitchFamily="50" charset="-128"/>
                <a:ea typeface="メイリオ" pitchFamily="50" charset="-128"/>
                <a:cs typeface="メイリオ" pitchFamily="50" charset="-128"/>
              </a:rPr>
              <a:t>5</a:t>
            </a:r>
            <a:r>
              <a:rPr kumimoji="1" lang="ja-JP" altLang="ja-JP" sz="900" kern="1200" dirty="0" smtClean="0">
                <a:solidFill>
                  <a:srgbClr val="0B5395"/>
                </a:solidFill>
                <a:latin typeface="メイリオ" pitchFamily="50" charset="-128"/>
                <a:ea typeface="メイリオ" pitchFamily="50" charset="-128"/>
                <a:cs typeface="メイリオ" pitchFamily="50" charset="-128"/>
              </a:rPr>
              <a:t>年以降の生存率の低下は、緩やかになり、移植後</a:t>
            </a:r>
            <a:r>
              <a:rPr kumimoji="1" lang="en-US" altLang="ja-JP" sz="900" kern="1200" dirty="0" smtClean="0">
                <a:solidFill>
                  <a:srgbClr val="0B5395"/>
                </a:solidFill>
                <a:latin typeface="メイリオ" pitchFamily="50" charset="-128"/>
                <a:ea typeface="メイリオ" pitchFamily="50" charset="-128"/>
                <a:cs typeface="メイリオ" pitchFamily="50" charset="-128"/>
              </a:rPr>
              <a:t>10</a:t>
            </a:r>
            <a:r>
              <a:rPr kumimoji="1" lang="ja-JP" altLang="ja-JP" sz="900" kern="1200" dirty="0" smtClean="0">
                <a:solidFill>
                  <a:srgbClr val="0B5395"/>
                </a:solidFill>
                <a:latin typeface="メイリオ" pitchFamily="50" charset="-128"/>
                <a:ea typeface="メイリオ" pitchFamily="50" charset="-128"/>
                <a:cs typeface="メイリオ" pitchFamily="50" charset="-128"/>
              </a:rPr>
              <a:t>年の生存率は、血縁、非血縁者間骨髄移植ともに</a:t>
            </a:r>
            <a:r>
              <a:rPr kumimoji="1" lang="en-US" altLang="ja-JP" sz="900" kern="1200" dirty="0" smtClean="0">
                <a:solidFill>
                  <a:srgbClr val="0B5395"/>
                </a:solidFill>
                <a:latin typeface="メイリオ" pitchFamily="50" charset="-128"/>
                <a:ea typeface="メイリオ" pitchFamily="50" charset="-128"/>
                <a:cs typeface="メイリオ" pitchFamily="50" charset="-128"/>
              </a:rPr>
              <a:t>50%</a:t>
            </a:r>
            <a:r>
              <a:rPr kumimoji="1" lang="ja-JP" altLang="ja-JP" sz="900" kern="1200" dirty="0" smtClean="0">
                <a:solidFill>
                  <a:srgbClr val="0B5395"/>
                </a:solidFill>
                <a:latin typeface="メイリオ" pitchFamily="50" charset="-128"/>
                <a:ea typeface="メイリオ" pitchFamily="50" charset="-128"/>
                <a:cs typeface="メイリオ" pitchFamily="50" charset="-128"/>
              </a:rPr>
              <a:t>以上である。</a:t>
            </a:r>
            <a:endParaRPr kumimoji="1" lang="ja-JP" altLang="en-US" sz="900" dirty="0">
              <a:solidFill>
                <a:srgbClr val="0B5395"/>
              </a:solidFill>
              <a:latin typeface="メイリオ" pitchFamily="50" charset="-128"/>
              <a:ea typeface="メイリオ" pitchFamily="50" charset="-128"/>
              <a:cs typeface="メイリオ" pitchFamily="50" charset="-128"/>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3248025" y="504825"/>
            <a:ext cx="3370263" cy="2527300"/>
          </a:xfrm>
        </p:spPr>
      </p:sp>
      <p:sp>
        <p:nvSpPr>
          <p:cNvPr id="3" name="ノート プレースホルダ 2"/>
          <p:cNvSpPr>
            <a:spLocks noGrp="1"/>
          </p:cNvSpPr>
          <p:nvPr>
            <p:ph type="body" idx="1"/>
          </p:nvPr>
        </p:nvSpPr>
        <p:spPr/>
        <p:txBody>
          <a:bodyPr>
            <a:normAutofit/>
          </a:bodyPr>
          <a:lstStyle/>
          <a:p>
            <a:r>
              <a:rPr kumimoji="1" lang="ja-JP" altLang="en-US" sz="900" kern="1200" dirty="0" smtClean="0">
                <a:solidFill>
                  <a:srgbClr val="0B5395"/>
                </a:solidFill>
                <a:latin typeface="メイリオ" pitchFamily="50" charset="-128"/>
                <a:ea typeface="メイリオ" pitchFamily="50" charset="-128"/>
                <a:cs typeface="メイリオ" pitchFamily="50" charset="-128"/>
              </a:rPr>
              <a:t>　</a:t>
            </a:r>
            <a:r>
              <a:rPr kumimoji="1" lang="en-US" altLang="ja-JP" sz="900" kern="1200" dirty="0" smtClean="0">
                <a:solidFill>
                  <a:srgbClr val="0B5395"/>
                </a:solidFill>
                <a:latin typeface="メイリオ" pitchFamily="50" charset="-128"/>
                <a:ea typeface="メイリオ" pitchFamily="50" charset="-128"/>
                <a:cs typeface="メイリオ" pitchFamily="50" charset="-128"/>
              </a:rPr>
              <a:t>16</a:t>
            </a:r>
            <a:r>
              <a:rPr kumimoji="1" lang="ja-JP" altLang="ja-JP" sz="900" kern="1200" dirty="0" smtClean="0">
                <a:solidFill>
                  <a:srgbClr val="0B5395"/>
                </a:solidFill>
                <a:latin typeface="メイリオ" pitchFamily="50" charset="-128"/>
                <a:ea typeface="メイリオ" pitchFamily="50" charset="-128"/>
                <a:cs typeface="メイリオ" pitchFamily="50" charset="-128"/>
              </a:rPr>
              <a:t>歳以上の急性リンパ性白血病における同種移植では、非血縁者間骨髄移植が多く行われている。</a:t>
            </a:r>
            <a:r>
              <a:rPr kumimoji="1" lang="en-US" altLang="ja-JP" sz="900" kern="1200" dirty="0" smtClean="0">
                <a:solidFill>
                  <a:srgbClr val="0B5395"/>
                </a:solidFill>
                <a:latin typeface="メイリオ" pitchFamily="50" charset="-128"/>
                <a:ea typeface="メイリオ" pitchFamily="50" charset="-128"/>
                <a:cs typeface="メイリオ" pitchFamily="50" charset="-128"/>
              </a:rPr>
              <a:t>1991</a:t>
            </a:r>
            <a:r>
              <a:rPr kumimoji="1" lang="ja-JP" altLang="ja-JP" sz="900" kern="1200" dirty="0" smtClean="0">
                <a:solidFill>
                  <a:srgbClr val="0B5395"/>
                </a:solidFill>
                <a:latin typeface="メイリオ" pitchFamily="50" charset="-128"/>
                <a:ea typeface="メイリオ" pitchFamily="50" charset="-128"/>
                <a:cs typeface="メイリオ" pitchFamily="50" charset="-128"/>
              </a:rPr>
              <a:t>年から</a:t>
            </a:r>
            <a:r>
              <a:rPr kumimoji="1" lang="en-US" altLang="ja-JP" sz="900" kern="1200" dirty="0" smtClean="0">
                <a:solidFill>
                  <a:srgbClr val="0B5395"/>
                </a:solidFill>
                <a:latin typeface="メイリオ" pitchFamily="50" charset="-128"/>
                <a:ea typeface="メイリオ" pitchFamily="50" charset="-128"/>
                <a:cs typeface="メイリオ" pitchFamily="50" charset="-128"/>
              </a:rPr>
              <a:t>2012</a:t>
            </a:r>
            <a:r>
              <a:rPr kumimoji="1" lang="ja-JP" altLang="ja-JP" sz="900" kern="1200" dirty="0" smtClean="0">
                <a:solidFill>
                  <a:srgbClr val="0B5395"/>
                </a:solidFill>
                <a:latin typeface="メイリオ" pitchFamily="50" charset="-128"/>
                <a:ea typeface="メイリオ" pitchFamily="50" charset="-128"/>
                <a:cs typeface="メイリオ" pitchFamily="50" charset="-128"/>
              </a:rPr>
              <a:t>年の間に初回同種移植が行われた登録例</a:t>
            </a:r>
            <a:r>
              <a:rPr kumimoji="1" lang="en-US" altLang="ja-JP" sz="900" kern="1200" dirty="0" smtClean="0">
                <a:solidFill>
                  <a:srgbClr val="0B5395"/>
                </a:solidFill>
                <a:latin typeface="メイリオ" pitchFamily="50" charset="-128"/>
                <a:ea typeface="メイリオ" pitchFamily="50" charset="-128"/>
                <a:cs typeface="メイリオ" pitchFamily="50" charset="-128"/>
              </a:rPr>
              <a:t>5,359</a:t>
            </a:r>
            <a:r>
              <a:rPr kumimoji="1" lang="ja-JP" altLang="ja-JP" sz="900" kern="1200" dirty="0" smtClean="0">
                <a:solidFill>
                  <a:srgbClr val="0B5395"/>
                </a:solidFill>
                <a:latin typeface="メイリオ" pitchFamily="50" charset="-128"/>
                <a:ea typeface="メイリオ" pitchFamily="50" charset="-128"/>
                <a:cs typeface="メイリオ" pitchFamily="50" charset="-128"/>
              </a:rPr>
              <a:t>件の移植後</a:t>
            </a:r>
            <a:r>
              <a:rPr kumimoji="1" lang="en-US" altLang="ja-JP" sz="900" kern="1200" dirty="0" smtClean="0">
                <a:solidFill>
                  <a:srgbClr val="0B5395"/>
                </a:solidFill>
                <a:latin typeface="メイリオ" pitchFamily="50" charset="-128"/>
                <a:ea typeface="メイリオ" pitchFamily="50" charset="-128"/>
                <a:cs typeface="メイリオ" pitchFamily="50" charset="-128"/>
              </a:rPr>
              <a:t>5</a:t>
            </a:r>
            <a:r>
              <a:rPr kumimoji="1" lang="ja-JP" altLang="ja-JP" sz="900" kern="1200" dirty="0" smtClean="0">
                <a:solidFill>
                  <a:srgbClr val="0B5395"/>
                </a:solidFill>
                <a:latin typeface="メイリオ" pitchFamily="50" charset="-128"/>
                <a:ea typeface="メイリオ" pitchFamily="50" charset="-128"/>
                <a:cs typeface="メイリオ" pitchFamily="50" charset="-128"/>
              </a:rPr>
              <a:t>年生存率は、血縁、非血縁移植ともに</a:t>
            </a:r>
            <a:r>
              <a:rPr kumimoji="1" lang="en-US" altLang="ja-JP" sz="900" kern="1200" dirty="0" smtClean="0">
                <a:solidFill>
                  <a:srgbClr val="0B5395"/>
                </a:solidFill>
                <a:latin typeface="メイリオ" pitchFamily="50" charset="-128"/>
                <a:ea typeface="メイリオ" pitchFamily="50" charset="-128"/>
                <a:cs typeface="メイリオ" pitchFamily="50" charset="-128"/>
              </a:rPr>
              <a:t>40</a:t>
            </a:r>
            <a:r>
              <a:rPr kumimoji="1" lang="ja-JP" altLang="en-US" sz="900" kern="1200" dirty="0" smtClean="0">
                <a:solidFill>
                  <a:srgbClr val="0B5395"/>
                </a:solidFill>
                <a:latin typeface="メイリオ" pitchFamily="50" charset="-128"/>
                <a:ea typeface="メイリオ" pitchFamily="50" charset="-128"/>
                <a:cs typeface="メイリオ" pitchFamily="50" charset="-128"/>
              </a:rPr>
              <a:t>％前後である</a:t>
            </a:r>
            <a:r>
              <a:rPr kumimoji="1" lang="ja-JP" altLang="ja-JP" sz="900" kern="1200" dirty="0" smtClean="0">
                <a:solidFill>
                  <a:srgbClr val="0B5395"/>
                </a:solidFill>
                <a:latin typeface="メイリオ" pitchFamily="50" charset="-128"/>
                <a:ea typeface="メイリオ" pitchFamily="50" charset="-128"/>
                <a:cs typeface="メイリオ" pitchFamily="50" charset="-128"/>
              </a:rPr>
              <a:t>。</a:t>
            </a:r>
            <a:endParaRPr kumimoji="1" lang="ja-JP" altLang="en-US" sz="900" dirty="0">
              <a:solidFill>
                <a:srgbClr val="0B5395"/>
              </a:solidFill>
              <a:latin typeface="メイリオ" pitchFamily="50" charset="-128"/>
              <a:ea typeface="メイリオ" pitchFamily="50" charset="-128"/>
              <a:cs typeface="メイリオ" pitchFamily="50" charset="-128"/>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3248025" y="504825"/>
            <a:ext cx="3370263" cy="2527300"/>
          </a:xfrm>
        </p:spPr>
      </p:sp>
      <p:sp>
        <p:nvSpPr>
          <p:cNvPr id="3" name="ノート プレースホルダ 2"/>
          <p:cNvSpPr>
            <a:spLocks noGrp="1"/>
          </p:cNvSpPr>
          <p:nvPr>
            <p:ph type="body" idx="1"/>
          </p:nvPr>
        </p:nvSpPr>
        <p:spPr/>
        <p:txBody>
          <a:bodyPr>
            <a:normAutofit fontScale="92500"/>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000" kern="1200" dirty="0" smtClean="0">
                <a:solidFill>
                  <a:srgbClr val="0B5395"/>
                </a:solidFill>
                <a:latin typeface="メイリオ" pitchFamily="50" charset="-128"/>
                <a:ea typeface="メイリオ" pitchFamily="50" charset="-128"/>
                <a:cs typeface="メイリオ" pitchFamily="50" charset="-128"/>
              </a:rPr>
              <a:t>　</a:t>
            </a:r>
            <a:r>
              <a:rPr kumimoji="1" lang="en-US" altLang="ja-JP" sz="1000" kern="1200" dirty="0" smtClean="0">
                <a:solidFill>
                  <a:srgbClr val="0B5395"/>
                </a:solidFill>
                <a:latin typeface="メイリオ" pitchFamily="50" charset="-128"/>
                <a:ea typeface="メイリオ" pitchFamily="50" charset="-128"/>
                <a:cs typeface="メイリオ" pitchFamily="50" charset="-128"/>
              </a:rPr>
              <a:t>15</a:t>
            </a:r>
            <a:r>
              <a:rPr kumimoji="1" lang="ja-JP" altLang="ja-JP" sz="1000" kern="1200" dirty="0" smtClean="0">
                <a:solidFill>
                  <a:srgbClr val="0B5395"/>
                </a:solidFill>
                <a:latin typeface="メイリオ" pitchFamily="50" charset="-128"/>
                <a:ea typeface="メイリオ" pitchFamily="50" charset="-128"/>
                <a:cs typeface="メイリオ" pitchFamily="50" charset="-128"/>
              </a:rPr>
              <a:t>歳以下の慢性骨髄性白血病は症例数が少ないが、その中で血縁または非血縁者間骨髄移植が多く行われ、非血縁者間</a:t>
            </a:r>
            <a:r>
              <a:rPr kumimoji="1" lang="ja-JP" altLang="ja-JP" sz="1000" kern="1200" dirty="0" err="1" smtClean="0">
                <a:solidFill>
                  <a:srgbClr val="0B5395"/>
                </a:solidFill>
                <a:latin typeface="メイリオ" pitchFamily="50" charset="-128"/>
                <a:ea typeface="メイリオ" pitchFamily="50" charset="-128"/>
                <a:cs typeface="メイリオ" pitchFamily="50" charset="-128"/>
              </a:rPr>
              <a:t>さい</a:t>
            </a:r>
            <a:r>
              <a:rPr kumimoji="1" lang="ja-JP" altLang="ja-JP" sz="1000" kern="1200" dirty="0" smtClean="0">
                <a:solidFill>
                  <a:srgbClr val="0B5395"/>
                </a:solidFill>
                <a:latin typeface="メイリオ" pitchFamily="50" charset="-128"/>
                <a:ea typeface="メイリオ" pitchFamily="50" charset="-128"/>
                <a:cs typeface="メイリオ" pitchFamily="50" charset="-128"/>
              </a:rPr>
              <a:t>帯血移植の登録例はない。</a:t>
            </a:r>
            <a:r>
              <a:rPr kumimoji="1" lang="en-US" altLang="ja-JP" sz="1000" kern="1200" dirty="0" smtClean="0">
                <a:solidFill>
                  <a:srgbClr val="0B5395"/>
                </a:solidFill>
                <a:latin typeface="メイリオ" pitchFamily="50" charset="-128"/>
                <a:ea typeface="メイリオ" pitchFamily="50" charset="-128"/>
                <a:cs typeface="メイリオ" pitchFamily="50" charset="-128"/>
              </a:rPr>
              <a:t>1991</a:t>
            </a:r>
            <a:r>
              <a:rPr kumimoji="1" lang="ja-JP" altLang="ja-JP" sz="1000" kern="1200" dirty="0" smtClean="0">
                <a:solidFill>
                  <a:srgbClr val="0B5395"/>
                </a:solidFill>
                <a:latin typeface="メイリオ" pitchFamily="50" charset="-128"/>
                <a:ea typeface="メイリオ" pitchFamily="50" charset="-128"/>
                <a:cs typeface="メイリオ" pitchFamily="50" charset="-128"/>
              </a:rPr>
              <a:t>年から</a:t>
            </a:r>
            <a:r>
              <a:rPr kumimoji="1" lang="en-US" altLang="ja-JP" sz="1000" kern="1200" dirty="0" smtClean="0">
                <a:solidFill>
                  <a:srgbClr val="0B5395"/>
                </a:solidFill>
                <a:latin typeface="メイリオ" pitchFamily="50" charset="-128"/>
                <a:ea typeface="メイリオ" pitchFamily="50" charset="-128"/>
                <a:cs typeface="メイリオ" pitchFamily="50" charset="-128"/>
              </a:rPr>
              <a:t>2012</a:t>
            </a:r>
            <a:r>
              <a:rPr kumimoji="1" lang="ja-JP" altLang="ja-JP" sz="1000" kern="1200" dirty="0" smtClean="0">
                <a:solidFill>
                  <a:srgbClr val="0B5395"/>
                </a:solidFill>
                <a:latin typeface="メイリオ" pitchFamily="50" charset="-128"/>
                <a:ea typeface="メイリオ" pitchFamily="50" charset="-128"/>
                <a:cs typeface="メイリオ" pitchFamily="50" charset="-128"/>
              </a:rPr>
              <a:t>年の間に初回同種移植が行われた登録例</a:t>
            </a:r>
            <a:r>
              <a:rPr kumimoji="1" lang="en-US" altLang="ja-JP" sz="1000" kern="1200" dirty="0" smtClean="0">
                <a:solidFill>
                  <a:srgbClr val="0B5395"/>
                </a:solidFill>
                <a:latin typeface="メイリオ" pitchFamily="50" charset="-128"/>
                <a:ea typeface="メイリオ" pitchFamily="50" charset="-128"/>
                <a:cs typeface="メイリオ" pitchFamily="50" charset="-128"/>
              </a:rPr>
              <a:t>230</a:t>
            </a:r>
            <a:r>
              <a:rPr kumimoji="1" lang="ja-JP" altLang="ja-JP" sz="1000" kern="1200" dirty="0" smtClean="0">
                <a:solidFill>
                  <a:srgbClr val="0B5395"/>
                </a:solidFill>
                <a:latin typeface="メイリオ" pitchFamily="50" charset="-128"/>
                <a:ea typeface="メイリオ" pitchFamily="50" charset="-128"/>
                <a:cs typeface="メイリオ" pitchFamily="50" charset="-128"/>
              </a:rPr>
              <a:t>件の移植後</a:t>
            </a:r>
            <a:r>
              <a:rPr kumimoji="1" lang="en-US" altLang="ja-JP" sz="1000" kern="1200" dirty="0" smtClean="0">
                <a:solidFill>
                  <a:srgbClr val="0B5395"/>
                </a:solidFill>
                <a:latin typeface="メイリオ" pitchFamily="50" charset="-128"/>
                <a:ea typeface="メイリオ" pitchFamily="50" charset="-128"/>
                <a:cs typeface="メイリオ" pitchFamily="50" charset="-128"/>
              </a:rPr>
              <a:t>5</a:t>
            </a:r>
            <a:r>
              <a:rPr kumimoji="1" lang="ja-JP" altLang="ja-JP" sz="1000" kern="1200" dirty="0" smtClean="0">
                <a:solidFill>
                  <a:srgbClr val="0B5395"/>
                </a:solidFill>
                <a:latin typeface="メイリオ" pitchFamily="50" charset="-128"/>
                <a:ea typeface="メイリオ" pitchFamily="50" charset="-128"/>
                <a:cs typeface="メイリオ" pitchFamily="50" charset="-128"/>
              </a:rPr>
              <a:t>年生存率は、血縁者間骨髄移植</a:t>
            </a:r>
            <a:r>
              <a:rPr kumimoji="1" lang="en-US" altLang="ja-JP" sz="1000" kern="1200" dirty="0" smtClean="0">
                <a:solidFill>
                  <a:srgbClr val="0B5395"/>
                </a:solidFill>
                <a:latin typeface="メイリオ" pitchFamily="50" charset="-128"/>
                <a:ea typeface="メイリオ" pitchFamily="50" charset="-128"/>
                <a:cs typeface="メイリオ" pitchFamily="50" charset="-128"/>
              </a:rPr>
              <a:t>76.9%</a:t>
            </a:r>
            <a:r>
              <a:rPr kumimoji="1" lang="ja-JP" altLang="ja-JP" sz="1000" kern="1200" dirty="0" err="1" smtClean="0">
                <a:solidFill>
                  <a:srgbClr val="0B5395"/>
                </a:solidFill>
                <a:latin typeface="メイリオ" pitchFamily="50" charset="-128"/>
                <a:ea typeface="メイリオ" pitchFamily="50" charset="-128"/>
                <a:cs typeface="メイリオ" pitchFamily="50" charset="-128"/>
              </a:rPr>
              <a:t>、</a:t>
            </a:r>
            <a:r>
              <a:rPr kumimoji="1" lang="ja-JP" altLang="ja-JP" sz="1000" kern="1200" dirty="0" smtClean="0">
                <a:solidFill>
                  <a:srgbClr val="0B5395"/>
                </a:solidFill>
                <a:latin typeface="メイリオ" pitchFamily="50" charset="-128"/>
                <a:ea typeface="メイリオ" pitchFamily="50" charset="-128"/>
                <a:cs typeface="メイリオ" pitchFamily="50" charset="-128"/>
              </a:rPr>
              <a:t>血縁者間末梢血移植</a:t>
            </a:r>
            <a:r>
              <a:rPr kumimoji="1" lang="en-US" altLang="ja-JP" sz="1000" kern="1200" dirty="0" smtClean="0">
                <a:solidFill>
                  <a:srgbClr val="0B5395"/>
                </a:solidFill>
                <a:latin typeface="メイリオ" pitchFamily="50" charset="-128"/>
                <a:ea typeface="メイリオ" pitchFamily="50" charset="-128"/>
                <a:cs typeface="メイリオ" pitchFamily="50" charset="-128"/>
              </a:rPr>
              <a:t>60.6%</a:t>
            </a:r>
            <a:r>
              <a:rPr kumimoji="1" lang="ja-JP" altLang="ja-JP" sz="1000" kern="1200" dirty="0" err="1" smtClean="0">
                <a:solidFill>
                  <a:srgbClr val="0B5395"/>
                </a:solidFill>
                <a:latin typeface="メイリオ" pitchFamily="50" charset="-128"/>
                <a:ea typeface="メイリオ" pitchFamily="50" charset="-128"/>
                <a:cs typeface="メイリオ" pitchFamily="50" charset="-128"/>
              </a:rPr>
              <a:t>、</a:t>
            </a:r>
            <a:r>
              <a:rPr kumimoji="1" lang="en-US" altLang="ja-JP" sz="1000" kern="1200" dirty="0" smtClean="0">
                <a:solidFill>
                  <a:srgbClr val="0B5395"/>
                </a:solidFill>
                <a:latin typeface="メイリオ" pitchFamily="50" charset="-128"/>
                <a:ea typeface="メイリオ" pitchFamily="50" charset="-128"/>
                <a:cs typeface="メイリオ" pitchFamily="50" charset="-128"/>
              </a:rPr>
              <a:t> </a:t>
            </a:r>
            <a:r>
              <a:rPr kumimoji="1" lang="ja-JP" altLang="ja-JP" sz="1000" kern="1200" dirty="0" smtClean="0">
                <a:solidFill>
                  <a:srgbClr val="0B5395"/>
                </a:solidFill>
                <a:latin typeface="メイリオ" pitchFamily="50" charset="-128"/>
                <a:ea typeface="メイリオ" pitchFamily="50" charset="-128"/>
                <a:cs typeface="メイリオ" pitchFamily="50" charset="-128"/>
              </a:rPr>
              <a:t>非血縁者間骨髄移植</a:t>
            </a:r>
            <a:r>
              <a:rPr kumimoji="1" lang="en-US" altLang="ja-JP" sz="1000" kern="1200" dirty="0" smtClean="0">
                <a:solidFill>
                  <a:srgbClr val="0B5395"/>
                </a:solidFill>
                <a:latin typeface="メイリオ" pitchFamily="50" charset="-128"/>
                <a:ea typeface="メイリオ" pitchFamily="50" charset="-128"/>
                <a:cs typeface="メイリオ" pitchFamily="50" charset="-128"/>
              </a:rPr>
              <a:t>67.9%</a:t>
            </a:r>
            <a:r>
              <a:rPr kumimoji="1" lang="ja-JP" altLang="ja-JP" sz="1000" kern="1200" dirty="0" smtClean="0">
                <a:solidFill>
                  <a:srgbClr val="0B5395"/>
                </a:solidFill>
                <a:latin typeface="メイリオ" pitchFamily="50" charset="-128"/>
                <a:ea typeface="メイリオ" pitchFamily="50" charset="-128"/>
                <a:cs typeface="メイリオ" pitchFamily="50" charset="-128"/>
              </a:rPr>
              <a:t>である。移植後</a:t>
            </a:r>
            <a:r>
              <a:rPr kumimoji="1" lang="en-US" altLang="ja-JP" sz="1000" kern="1200" dirty="0" smtClean="0">
                <a:solidFill>
                  <a:srgbClr val="0B5395"/>
                </a:solidFill>
                <a:latin typeface="メイリオ" pitchFamily="50" charset="-128"/>
                <a:ea typeface="メイリオ" pitchFamily="50" charset="-128"/>
                <a:cs typeface="メイリオ" pitchFamily="50" charset="-128"/>
              </a:rPr>
              <a:t>5</a:t>
            </a:r>
            <a:r>
              <a:rPr kumimoji="1" lang="ja-JP" altLang="ja-JP" sz="1000" kern="1200" dirty="0" smtClean="0">
                <a:solidFill>
                  <a:srgbClr val="0B5395"/>
                </a:solidFill>
                <a:latin typeface="メイリオ" pitchFamily="50" charset="-128"/>
                <a:ea typeface="メイリオ" pitchFamily="50" charset="-128"/>
                <a:cs typeface="メイリオ" pitchFamily="50" charset="-128"/>
              </a:rPr>
              <a:t>年以降の生存率の低下は、緩やかになっており、移植後</a:t>
            </a:r>
            <a:r>
              <a:rPr kumimoji="1" lang="en-US" altLang="ja-JP" sz="1000" kern="1200" dirty="0" smtClean="0">
                <a:solidFill>
                  <a:srgbClr val="0B5395"/>
                </a:solidFill>
                <a:latin typeface="メイリオ" pitchFamily="50" charset="-128"/>
                <a:ea typeface="メイリオ" pitchFamily="50" charset="-128"/>
                <a:cs typeface="メイリオ" pitchFamily="50" charset="-128"/>
              </a:rPr>
              <a:t>10</a:t>
            </a:r>
            <a:r>
              <a:rPr kumimoji="1" lang="ja-JP" altLang="ja-JP" sz="1000" kern="1200" dirty="0" smtClean="0">
                <a:solidFill>
                  <a:srgbClr val="0B5395"/>
                </a:solidFill>
                <a:latin typeface="メイリオ" pitchFamily="50" charset="-128"/>
                <a:ea typeface="メイリオ" pitchFamily="50" charset="-128"/>
                <a:cs typeface="メイリオ" pitchFamily="50" charset="-128"/>
              </a:rPr>
              <a:t>年での生存率は、血縁、非血縁者間移植ともに</a:t>
            </a:r>
            <a:r>
              <a:rPr kumimoji="1" lang="en-US" altLang="ja-JP" sz="1000" kern="1200" dirty="0" smtClean="0">
                <a:solidFill>
                  <a:srgbClr val="0B5395"/>
                </a:solidFill>
                <a:latin typeface="メイリオ" pitchFamily="50" charset="-128"/>
                <a:ea typeface="メイリオ" pitchFamily="50" charset="-128"/>
                <a:cs typeface="メイリオ" pitchFamily="50" charset="-128"/>
              </a:rPr>
              <a:t>60%</a:t>
            </a:r>
            <a:r>
              <a:rPr kumimoji="1" lang="ja-JP" altLang="ja-JP" sz="1000" kern="1200" dirty="0" smtClean="0">
                <a:solidFill>
                  <a:srgbClr val="0B5395"/>
                </a:solidFill>
                <a:latin typeface="メイリオ" pitchFamily="50" charset="-128"/>
                <a:ea typeface="メイリオ" pitchFamily="50" charset="-128"/>
                <a:cs typeface="メイリオ" pitchFamily="50" charset="-128"/>
              </a:rPr>
              <a:t>以上である。</a:t>
            </a:r>
            <a:r>
              <a:rPr lang="ja-JP" altLang="ja-JP" sz="1000" dirty="0" smtClean="0">
                <a:solidFill>
                  <a:srgbClr val="0B5395"/>
                </a:solidFill>
                <a:latin typeface="メイリオ" pitchFamily="50" charset="-128"/>
                <a:ea typeface="メイリオ" pitchFamily="50" charset="-128"/>
                <a:cs typeface="メイリオ" pitchFamily="50" charset="-128"/>
              </a:rPr>
              <a:t> </a:t>
            </a:r>
            <a:r>
              <a:rPr kumimoji="1" lang="en-US" altLang="ja-JP" sz="1000" kern="1200" dirty="0" smtClean="0">
                <a:solidFill>
                  <a:srgbClr val="0B5395"/>
                </a:solidFill>
                <a:latin typeface="メイリオ" pitchFamily="50" charset="-128"/>
                <a:ea typeface="メイリオ" pitchFamily="50" charset="-128"/>
                <a:cs typeface="メイリオ" pitchFamily="50" charset="-128"/>
              </a:rPr>
              <a:t> </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3248025" y="504825"/>
            <a:ext cx="3370263" cy="2527300"/>
          </a:xfrm>
        </p:spPr>
      </p:sp>
      <p:sp>
        <p:nvSpPr>
          <p:cNvPr id="3" name="ノート プレースホルダ 2"/>
          <p:cNvSpPr>
            <a:spLocks noGrp="1"/>
          </p:cNvSpPr>
          <p:nvPr>
            <p:ph type="body" idx="1"/>
          </p:nvPr>
        </p:nvSpPr>
        <p:spPr/>
        <p:txBody>
          <a:bodyPr>
            <a:normAutofit/>
          </a:bodyPr>
          <a:lstStyle/>
          <a:p>
            <a:r>
              <a:rPr kumimoji="1" lang="ja-JP" altLang="en-US" sz="1000" kern="1200" dirty="0" smtClean="0">
                <a:solidFill>
                  <a:srgbClr val="0B5395"/>
                </a:solidFill>
                <a:latin typeface="メイリオ" pitchFamily="50" charset="-128"/>
                <a:ea typeface="メイリオ" pitchFamily="50" charset="-128"/>
                <a:cs typeface="メイリオ" pitchFamily="50" charset="-128"/>
              </a:rPr>
              <a:t>　</a:t>
            </a:r>
            <a:r>
              <a:rPr kumimoji="1" lang="ja-JP" altLang="ja-JP" sz="1000" kern="1200" dirty="0" smtClean="0">
                <a:solidFill>
                  <a:srgbClr val="0B5395"/>
                </a:solidFill>
                <a:latin typeface="メイリオ" pitchFamily="50" charset="-128"/>
                <a:ea typeface="メイリオ" pitchFamily="50" charset="-128"/>
                <a:cs typeface="メイリオ" pitchFamily="50" charset="-128"/>
              </a:rPr>
              <a:t>慢性骨髄性白血病の移植のほとんどが同種移植であり、</a:t>
            </a:r>
            <a:r>
              <a:rPr kumimoji="1" lang="en-US" altLang="ja-JP" sz="1000" kern="1200" dirty="0" smtClean="0">
                <a:solidFill>
                  <a:srgbClr val="0B5395"/>
                </a:solidFill>
                <a:latin typeface="メイリオ" pitchFamily="50" charset="-128"/>
                <a:ea typeface="メイリオ" pitchFamily="50" charset="-128"/>
                <a:cs typeface="メイリオ" pitchFamily="50" charset="-128"/>
              </a:rPr>
              <a:t>16</a:t>
            </a:r>
            <a:r>
              <a:rPr kumimoji="1" lang="ja-JP" altLang="ja-JP" sz="1000" kern="1200" dirty="0" smtClean="0">
                <a:solidFill>
                  <a:srgbClr val="0B5395"/>
                </a:solidFill>
                <a:latin typeface="メイリオ" pitchFamily="50" charset="-128"/>
                <a:ea typeface="メイリオ" pitchFamily="50" charset="-128"/>
                <a:cs typeface="メイリオ" pitchFamily="50" charset="-128"/>
              </a:rPr>
              <a:t>歳以上では非血縁者間骨髄移植が多く行われている。</a:t>
            </a:r>
            <a:r>
              <a:rPr kumimoji="1" lang="en-US" altLang="ja-JP" sz="1000" kern="1200" dirty="0" smtClean="0">
                <a:solidFill>
                  <a:srgbClr val="0B5395"/>
                </a:solidFill>
                <a:latin typeface="メイリオ" pitchFamily="50" charset="-128"/>
                <a:ea typeface="メイリオ" pitchFamily="50" charset="-128"/>
                <a:cs typeface="メイリオ" pitchFamily="50" charset="-128"/>
              </a:rPr>
              <a:t>1991</a:t>
            </a:r>
            <a:r>
              <a:rPr kumimoji="1" lang="ja-JP" altLang="ja-JP" sz="1000" kern="1200" dirty="0" smtClean="0">
                <a:solidFill>
                  <a:srgbClr val="0B5395"/>
                </a:solidFill>
                <a:latin typeface="メイリオ" pitchFamily="50" charset="-128"/>
                <a:ea typeface="メイリオ" pitchFamily="50" charset="-128"/>
                <a:cs typeface="メイリオ" pitchFamily="50" charset="-128"/>
              </a:rPr>
              <a:t>年から</a:t>
            </a:r>
            <a:r>
              <a:rPr kumimoji="1" lang="en-US" altLang="ja-JP" sz="1000" kern="1200" dirty="0" smtClean="0">
                <a:solidFill>
                  <a:srgbClr val="0B5395"/>
                </a:solidFill>
                <a:latin typeface="メイリオ" pitchFamily="50" charset="-128"/>
                <a:ea typeface="メイリオ" pitchFamily="50" charset="-128"/>
                <a:cs typeface="メイリオ" pitchFamily="50" charset="-128"/>
              </a:rPr>
              <a:t>2012</a:t>
            </a:r>
            <a:r>
              <a:rPr kumimoji="1" lang="ja-JP" altLang="ja-JP" sz="1000" kern="1200" dirty="0" smtClean="0">
                <a:solidFill>
                  <a:srgbClr val="0B5395"/>
                </a:solidFill>
                <a:latin typeface="メイリオ" pitchFamily="50" charset="-128"/>
                <a:ea typeface="メイリオ" pitchFamily="50" charset="-128"/>
                <a:cs typeface="メイリオ" pitchFamily="50" charset="-128"/>
              </a:rPr>
              <a:t>年の間に初回同種移植が行われた登録例</a:t>
            </a:r>
            <a:r>
              <a:rPr kumimoji="1" lang="en-US" altLang="ja-JP" sz="1000" kern="1200" dirty="0" smtClean="0">
                <a:solidFill>
                  <a:srgbClr val="0B5395"/>
                </a:solidFill>
                <a:latin typeface="メイリオ" pitchFamily="50" charset="-128"/>
                <a:ea typeface="メイリオ" pitchFamily="50" charset="-128"/>
                <a:cs typeface="メイリオ" pitchFamily="50" charset="-128"/>
              </a:rPr>
              <a:t>2,866</a:t>
            </a:r>
            <a:r>
              <a:rPr kumimoji="1" lang="ja-JP" altLang="ja-JP" sz="1000" kern="1200" dirty="0" smtClean="0">
                <a:solidFill>
                  <a:srgbClr val="0B5395"/>
                </a:solidFill>
                <a:latin typeface="メイリオ" pitchFamily="50" charset="-128"/>
                <a:ea typeface="メイリオ" pitchFamily="50" charset="-128"/>
                <a:cs typeface="メイリオ" pitchFamily="50" charset="-128"/>
              </a:rPr>
              <a:t>件の移植後</a:t>
            </a:r>
            <a:r>
              <a:rPr kumimoji="1" lang="en-US" altLang="ja-JP" sz="1000" kern="1200" dirty="0" smtClean="0">
                <a:solidFill>
                  <a:srgbClr val="0B5395"/>
                </a:solidFill>
                <a:latin typeface="メイリオ" pitchFamily="50" charset="-128"/>
                <a:ea typeface="メイリオ" pitchFamily="50" charset="-128"/>
                <a:cs typeface="メイリオ" pitchFamily="50" charset="-128"/>
              </a:rPr>
              <a:t>5</a:t>
            </a:r>
            <a:r>
              <a:rPr kumimoji="1" lang="ja-JP" altLang="ja-JP" sz="1000" kern="1200" dirty="0" smtClean="0">
                <a:solidFill>
                  <a:srgbClr val="0B5395"/>
                </a:solidFill>
                <a:latin typeface="メイリオ" pitchFamily="50" charset="-128"/>
                <a:ea typeface="メイリオ" pitchFamily="50" charset="-128"/>
                <a:cs typeface="メイリオ" pitchFamily="50" charset="-128"/>
              </a:rPr>
              <a:t>年生存率は、血縁者間骨髄移植</a:t>
            </a:r>
            <a:r>
              <a:rPr kumimoji="1" lang="en-US" altLang="ja-JP" sz="1000" kern="1200" dirty="0" smtClean="0">
                <a:solidFill>
                  <a:srgbClr val="0B5395"/>
                </a:solidFill>
                <a:latin typeface="メイリオ" pitchFamily="50" charset="-128"/>
                <a:ea typeface="メイリオ" pitchFamily="50" charset="-128"/>
                <a:cs typeface="メイリオ" pitchFamily="50" charset="-128"/>
              </a:rPr>
              <a:t>65.7%</a:t>
            </a:r>
            <a:r>
              <a:rPr kumimoji="1" lang="ja-JP" altLang="ja-JP" sz="1000" kern="1200" dirty="0" err="1" smtClean="0">
                <a:solidFill>
                  <a:srgbClr val="0B5395"/>
                </a:solidFill>
                <a:latin typeface="メイリオ" pitchFamily="50" charset="-128"/>
                <a:ea typeface="メイリオ" pitchFamily="50" charset="-128"/>
                <a:cs typeface="メイリオ" pitchFamily="50" charset="-128"/>
              </a:rPr>
              <a:t>、</a:t>
            </a:r>
            <a:r>
              <a:rPr kumimoji="1" lang="ja-JP" altLang="ja-JP" sz="1000" kern="1200" dirty="0" smtClean="0">
                <a:solidFill>
                  <a:srgbClr val="0B5395"/>
                </a:solidFill>
                <a:latin typeface="メイリオ" pitchFamily="50" charset="-128"/>
                <a:ea typeface="メイリオ" pitchFamily="50" charset="-128"/>
                <a:cs typeface="メイリオ" pitchFamily="50" charset="-128"/>
              </a:rPr>
              <a:t>血縁者間末梢血移植</a:t>
            </a:r>
            <a:r>
              <a:rPr kumimoji="1" lang="en-US" altLang="ja-JP" sz="1000" kern="1200" dirty="0" smtClean="0">
                <a:solidFill>
                  <a:srgbClr val="0B5395"/>
                </a:solidFill>
                <a:latin typeface="メイリオ" pitchFamily="50" charset="-128"/>
                <a:ea typeface="メイリオ" pitchFamily="50" charset="-128"/>
                <a:cs typeface="メイリオ" pitchFamily="50" charset="-128"/>
              </a:rPr>
              <a:t>55.2%</a:t>
            </a:r>
            <a:r>
              <a:rPr kumimoji="1" lang="ja-JP" altLang="ja-JP" sz="1000" kern="1200" dirty="0" err="1" smtClean="0">
                <a:solidFill>
                  <a:srgbClr val="0B5395"/>
                </a:solidFill>
                <a:latin typeface="メイリオ" pitchFamily="50" charset="-128"/>
                <a:ea typeface="メイリオ" pitchFamily="50" charset="-128"/>
                <a:cs typeface="メイリオ" pitchFamily="50" charset="-128"/>
              </a:rPr>
              <a:t>、</a:t>
            </a:r>
            <a:r>
              <a:rPr kumimoji="1" lang="ja-JP" altLang="ja-JP" sz="1000" kern="1200" dirty="0" smtClean="0">
                <a:solidFill>
                  <a:srgbClr val="0B5395"/>
                </a:solidFill>
                <a:latin typeface="メイリオ" pitchFamily="50" charset="-128"/>
                <a:ea typeface="メイリオ" pitchFamily="50" charset="-128"/>
                <a:cs typeface="メイリオ" pitchFamily="50" charset="-128"/>
              </a:rPr>
              <a:t>非血縁者間骨髄移植</a:t>
            </a:r>
            <a:r>
              <a:rPr kumimoji="1" lang="en-US" altLang="ja-JP" sz="1000" kern="1200" dirty="0" smtClean="0">
                <a:solidFill>
                  <a:srgbClr val="0B5395"/>
                </a:solidFill>
                <a:latin typeface="メイリオ" pitchFamily="50" charset="-128"/>
                <a:ea typeface="メイリオ" pitchFamily="50" charset="-128"/>
                <a:cs typeface="メイリオ" pitchFamily="50" charset="-128"/>
              </a:rPr>
              <a:t>51.0%</a:t>
            </a:r>
            <a:r>
              <a:rPr kumimoji="1" lang="ja-JP" altLang="ja-JP" sz="1000" kern="1200" dirty="0" err="1" smtClean="0">
                <a:solidFill>
                  <a:srgbClr val="0B5395"/>
                </a:solidFill>
                <a:latin typeface="メイリオ" pitchFamily="50" charset="-128"/>
                <a:ea typeface="メイリオ" pitchFamily="50" charset="-128"/>
                <a:cs typeface="メイリオ" pitchFamily="50" charset="-128"/>
              </a:rPr>
              <a:t>、</a:t>
            </a:r>
            <a:r>
              <a:rPr kumimoji="1" lang="ja-JP" altLang="ja-JP" sz="1000" kern="1200" dirty="0" smtClean="0">
                <a:solidFill>
                  <a:srgbClr val="0B5395"/>
                </a:solidFill>
                <a:latin typeface="メイリオ" pitchFamily="50" charset="-128"/>
                <a:ea typeface="メイリオ" pitchFamily="50" charset="-128"/>
                <a:cs typeface="メイリオ" pitchFamily="50" charset="-128"/>
              </a:rPr>
              <a:t>非血縁者間</a:t>
            </a:r>
            <a:r>
              <a:rPr kumimoji="1" lang="ja-JP" altLang="ja-JP" sz="1000" kern="1200" dirty="0" err="1" smtClean="0">
                <a:solidFill>
                  <a:srgbClr val="0B5395"/>
                </a:solidFill>
                <a:latin typeface="メイリオ" pitchFamily="50" charset="-128"/>
                <a:ea typeface="メイリオ" pitchFamily="50" charset="-128"/>
                <a:cs typeface="メイリオ" pitchFamily="50" charset="-128"/>
              </a:rPr>
              <a:t>さい</a:t>
            </a:r>
            <a:r>
              <a:rPr kumimoji="1" lang="ja-JP" altLang="ja-JP" sz="1000" kern="1200" dirty="0" smtClean="0">
                <a:solidFill>
                  <a:srgbClr val="0B5395"/>
                </a:solidFill>
                <a:latin typeface="メイリオ" pitchFamily="50" charset="-128"/>
                <a:ea typeface="メイリオ" pitchFamily="50" charset="-128"/>
                <a:cs typeface="メイリオ" pitchFamily="50" charset="-128"/>
              </a:rPr>
              <a:t>帯血移植</a:t>
            </a:r>
            <a:r>
              <a:rPr kumimoji="1" lang="en-US" altLang="ja-JP" sz="1000" kern="1200" dirty="0" smtClean="0">
                <a:solidFill>
                  <a:srgbClr val="0B5395"/>
                </a:solidFill>
                <a:latin typeface="メイリオ" pitchFamily="50" charset="-128"/>
                <a:ea typeface="メイリオ" pitchFamily="50" charset="-128"/>
                <a:cs typeface="メイリオ" pitchFamily="50" charset="-128"/>
              </a:rPr>
              <a:t>40.1%</a:t>
            </a:r>
            <a:r>
              <a:rPr kumimoji="1" lang="ja-JP" altLang="ja-JP" sz="1000" kern="1200" dirty="0" smtClean="0">
                <a:solidFill>
                  <a:srgbClr val="0B5395"/>
                </a:solidFill>
                <a:latin typeface="メイリオ" pitchFamily="50" charset="-128"/>
                <a:ea typeface="メイリオ" pitchFamily="50" charset="-128"/>
                <a:cs typeface="メイリオ" pitchFamily="50" charset="-128"/>
              </a:rPr>
              <a:t>である。移植後</a:t>
            </a:r>
            <a:r>
              <a:rPr kumimoji="1" lang="en-US" altLang="ja-JP" sz="1000" kern="1200" dirty="0" smtClean="0">
                <a:solidFill>
                  <a:srgbClr val="0B5395"/>
                </a:solidFill>
                <a:latin typeface="メイリオ" pitchFamily="50" charset="-128"/>
                <a:ea typeface="メイリオ" pitchFamily="50" charset="-128"/>
                <a:cs typeface="メイリオ" pitchFamily="50" charset="-128"/>
              </a:rPr>
              <a:t>10</a:t>
            </a:r>
            <a:r>
              <a:rPr kumimoji="1" lang="ja-JP" altLang="ja-JP" sz="1000" kern="1200" dirty="0" smtClean="0">
                <a:solidFill>
                  <a:srgbClr val="0B5395"/>
                </a:solidFill>
                <a:latin typeface="メイリオ" pitchFamily="50" charset="-128"/>
                <a:ea typeface="メイリオ" pitchFamily="50" charset="-128"/>
                <a:cs typeface="メイリオ" pitchFamily="50" charset="-128"/>
              </a:rPr>
              <a:t>年では、非血縁者間移植において生存率が</a:t>
            </a:r>
            <a:r>
              <a:rPr kumimoji="1" lang="en-US" altLang="ja-JP" sz="1000" kern="1200" dirty="0" smtClean="0">
                <a:solidFill>
                  <a:srgbClr val="0B5395"/>
                </a:solidFill>
                <a:latin typeface="メイリオ" pitchFamily="50" charset="-128"/>
                <a:ea typeface="メイリオ" pitchFamily="50" charset="-128"/>
                <a:cs typeface="メイリオ" pitchFamily="50" charset="-128"/>
              </a:rPr>
              <a:t>50%</a:t>
            </a:r>
            <a:r>
              <a:rPr kumimoji="1" lang="ja-JP" altLang="ja-JP" sz="1000" kern="1200" dirty="0" smtClean="0">
                <a:solidFill>
                  <a:srgbClr val="0B5395"/>
                </a:solidFill>
                <a:latin typeface="メイリオ" pitchFamily="50" charset="-128"/>
                <a:ea typeface="メイリオ" pitchFamily="50" charset="-128"/>
                <a:cs typeface="メイリオ" pitchFamily="50" charset="-128"/>
              </a:rPr>
              <a:t>を下回っている。</a:t>
            </a:r>
            <a:endParaRPr kumimoji="1" lang="ja-JP" altLang="en-US" sz="1000" dirty="0">
              <a:solidFill>
                <a:srgbClr val="0B5395"/>
              </a:solidFill>
              <a:latin typeface="メイリオ" pitchFamily="50" charset="-128"/>
              <a:ea typeface="メイリオ" pitchFamily="50" charset="-128"/>
              <a:cs typeface="メイリオ" pitchFamily="50" charset="-128"/>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3248025" y="504825"/>
            <a:ext cx="3370263" cy="2527300"/>
          </a:xfrm>
        </p:spPr>
      </p:sp>
      <p:sp>
        <p:nvSpPr>
          <p:cNvPr id="3" name="ノート プレースホルダ 2"/>
          <p:cNvSpPr>
            <a:spLocks noGrp="1"/>
          </p:cNvSpPr>
          <p:nvPr>
            <p:ph type="body" idx="1"/>
          </p:nvPr>
        </p:nvSpPr>
        <p:spPr/>
        <p:txBody>
          <a:bodyPr>
            <a:normAutofit/>
          </a:bodyPr>
          <a:lstStyle/>
          <a:p>
            <a:r>
              <a:rPr kumimoji="1" lang="ja-JP" altLang="en-US" sz="1000" kern="1200" dirty="0" smtClean="0">
                <a:solidFill>
                  <a:srgbClr val="0B5395"/>
                </a:solidFill>
                <a:latin typeface="メイリオ" pitchFamily="50" charset="-128"/>
                <a:ea typeface="メイリオ" pitchFamily="50" charset="-128"/>
                <a:cs typeface="メイリオ" pitchFamily="50" charset="-128"/>
              </a:rPr>
              <a:t>　</a:t>
            </a:r>
            <a:r>
              <a:rPr kumimoji="1" lang="ja-JP" altLang="ja-JP" sz="1000" kern="1200" dirty="0" smtClean="0">
                <a:solidFill>
                  <a:srgbClr val="0B5395"/>
                </a:solidFill>
                <a:latin typeface="メイリオ" pitchFamily="50" charset="-128"/>
                <a:ea typeface="メイリオ" pitchFamily="50" charset="-128"/>
                <a:cs typeface="メイリオ" pitchFamily="50" charset="-128"/>
              </a:rPr>
              <a:t>骨髄異形成症候群の移植のほとんどが同種移植であり、</a:t>
            </a:r>
            <a:r>
              <a:rPr kumimoji="1" lang="en-US" altLang="ja-JP" sz="1000" kern="1200" dirty="0" smtClean="0">
                <a:solidFill>
                  <a:srgbClr val="0B5395"/>
                </a:solidFill>
                <a:latin typeface="メイリオ" pitchFamily="50" charset="-128"/>
                <a:ea typeface="メイリオ" pitchFamily="50" charset="-128"/>
                <a:cs typeface="メイリオ" pitchFamily="50" charset="-128"/>
              </a:rPr>
              <a:t>15</a:t>
            </a:r>
            <a:r>
              <a:rPr kumimoji="1" lang="ja-JP" altLang="ja-JP" sz="1000" kern="1200" dirty="0" smtClean="0">
                <a:solidFill>
                  <a:srgbClr val="0B5395"/>
                </a:solidFill>
                <a:latin typeface="メイリオ" pitchFamily="50" charset="-128"/>
                <a:ea typeface="メイリオ" pitchFamily="50" charset="-128"/>
                <a:cs typeface="メイリオ" pitchFamily="50" charset="-128"/>
              </a:rPr>
              <a:t>歳以下では血縁または非血縁者間骨髄移植が多く行われている。</a:t>
            </a:r>
            <a:r>
              <a:rPr kumimoji="1" lang="en-US" altLang="ja-JP" sz="1000" kern="1200" dirty="0" smtClean="0">
                <a:solidFill>
                  <a:srgbClr val="0B5395"/>
                </a:solidFill>
                <a:latin typeface="メイリオ" pitchFamily="50" charset="-128"/>
                <a:ea typeface="メイリオ" pitchFamily="50" charset="-128"/>
                <a:cs typeface="メイリオ" pitchFamily="50" charset="-128"/>
              </a:rPr>
              <a:t>1991</a:t>
            </a:r>
            <a:r>
              <a:rPr kumimoji="1" lang="ja-JP" altLang="ja-JP" sz="1000" kern="1200" dirty="0" smtClean="0">
                <a:solidFill>
                  <a:srgbClr val="0B5395"/>
                </a:solidFill>
                <a:latin typeface="メイリオ" pitchFamily="50" charset="-128"/>
                <a:ea typeface="メイリオ" pitchFamily="50" charset="-128"/>
                <a:cs typeface="メイリオ" pitchFamily="50" charset="-128"/>
              </a:rPr>
              <a:t>年から</a:t>
            </a:r>
            <a:r>
              <a:rPr kumimoji="1" lang="en-US" altLang="ja-JP" sz="1000" kern="1200" dirty="0" smtClean="0">
                <a:solidFill>
                  <a:srgbClr val="0B5395"/>
                </a:solidFill>
                <a:latin typeface="メイリオ" pitchFamily="50" charset="-128"/>
                <a:ea typeface="メイリオ" pitchFamily="50" charset="-128"/>
                <a:cs typeface="メイリオ" pitchFamily="50" charset="-128"/>
              </a:rPr>
              <a:t>2012</a:t>
            </a:r>
            <a:r>
              <a:rPr kumimoji="1" lang="ja-JP" altLang="ja-JP" sz="1000" kern="1200" dirty="0" smtClean="0">
                <a:solidFill>
                  <a:srgbClr val="0B5395"/>
                </a:solidFill>
                <a:latin typeface="メイリオ" pitchFamily="50" charset="-128"/>
                <a:ea typeface="メイリオ" pitchFamily="50" charset="-128"/>
                <a:cs typeface="メイリオ" pitchFamily="50" charset="-128"/>
              </a:rPr>
              <a:t>年の間に初回同種移植が行われた登録例</a:t>
            </a:r>
            <a:r>
              <a:rPr kumimoji="1" lang="en-US" altLang="ja-JP" sz="1000" kern="1200" dirty="0" smtClean="0">
                <a:solidFill>
                  <a:srgbClr val="0B5395"/>
                </a:solidFill>
                <a:latin typeface="メイリオ" pitchFamily="50" charset="-128"/>
                <a:ea typeface="メイリオ" pitchFamily="50" charset="-128"/>
                <a:cs typeface="メイリオ" pitchFamily="50" charset="-128"/>
              </a:rPr>
              <a:t>279</a:t>
            </a:r>
            <a:r>
              <a:rPr kumimoji="1" lang="ja-JP" altLang="ja-JP" sz="1000" kern="1200" dirty="0" smtClean="0">
                <a:solidFill>
                  <a:srgbClr val="0B5395"/>
                </a:solidFill>
                <a:latin typeface="メイリオ" pitchFamily="50" charset="-128"/>
                <a:ea typeface="メイリオ" pitchFamily="50" charset="-128"/>
                <a:cs typeface="メイリオ" pitchFamily="50" charset="-128"/>
              </a:rPr>
              <a:t>件の移植後</a:t>
            </a:r>
            <a:r>
              <a:rPr kumimoji="1" lang="en-US" altLang="ja-JP" sz="1000" kern="1200" dirty="0" smtClean="0">
                <a:solidFill>
                  <a:srgbClr val="0B5395"/>
                </a:solidFill>
                <a:latin typeface="メイリオ" pitchFamily="50" charset="-128"/>
                <a:ea typeface="メイリオ" pitchFamily="50" charset="-128"/>
                <a:cs typeface="メイリオ" pitchFamily="50" charset="-128"/>
              </a:rPr>
              <a:t>5</a:t>
            </a:r>
            <a:r>
              <a:rPr kumimoji="1" lang="ja-JP" altLang="ja-JP" sz="1000" kern="1200" dirty="0" smtClean="0">
                <a:solidFill>
                  <a:srgbClr val="0B5395"/>
                </a:solidFill>
                <a:latin typeface="メイリオ" pitchFamily="50" charset="-128"/>
                <a:ea typeface="メイリオ" pitchFamily="50" charset="-128"/>
                <a:cs typeface="メイリオ" pitchFamily="50" charset="-128"/>
              </a:rPr>
              <a:t>年生存率は、血縁者間骨髄移植</a:t>
            </a:r>
            <a:r>
              <a:rPr kumimoji="1" lang="en-US" altLang="ja-JP" sz="1000" kern="1200" dirty="0" smtClean="0">
                <a:solidFill>
                  <a:srgbClr val="0B5395"/>
                </a:solidFill>
                <a:latin typeface="メイリオ" pitchFamily="50" charset="-128"/>
                <a:ea typeface="メイリオ" pitchFamily="50" charset="-128"/>
                <a:cs typeface="メイリオ" pitchFamily="50" charset="-128"/>
              </a:rPr>
              <a:t>69.5%</a:t>
            </a:r>
            <a:r>
              <a:rPr kumimoji="1" lang="ja-JP" altLang="ja-JP" sz="1000" kern="1200" dirty="0" err="1" smtClean="0">
                <a:solidFill>
                  <a:srgbClr val="0B5395"/>
                </a:solidFill>
                <a:latin typeface="メイリオ" pitchFamily="50" charset="-128"/>
                <a:ea typeface="メイリオ" pitchFamily="50" charset="-128"/>
                <a:cs typeface="メイリオ" pitchFamily="50" charset="-128"/>
              </a:rPr>
              <a:t>、</a:t>
            </a:r>
            <a:r>
              <a:rPr kumimoji="1" lang="ja-JP" altLang="ja-JP" sz="1000" kern="1200" dirty="0" smtClean="0">
                <a:solidFill>
                  <a:srgbClr val="0B5395"/>
                </a:solidFill>
                <a:latin typeface="メイリオ" pitchFamily="50" charset="-128"/>
                <a:ea typeface="メイリオ" pitchFamily="50" charset="-128"/>
                <a:cs typeface="メイリオ" pitchFamily="50" charset="-128"/>
              </a:rPr>
              <a:t>血縁者間末梢血移植</a:t>
            </a:r>
            <a:r>
              <a:rPr kumimoji="1" lang="en-US" altLang="ja-JP" sz="1000" kern="1200" dirty="0" smtClean="0">
                <a:solidFill>
                  <a:srgbClr val="0B5395"/>
                </a:solidFill>
                <a:latin typeface="メイリオ" pitchFamily="50" charset="-128"/>
                <a:ea typeface="メイリオ" pitchFamily="50" charset="-128"/>
                <a:cs typeface="メイリオ" pitchFamily="50" charset="-128"/>
              </a:rPr>
              <a:t>50.0%</a:t>
            </a:r>
            <a:r>
              <a:rPr kumimoji="1" lang="ja-JP" altLang="ja-JP" sz="1000" kern="1200" dirty="0" err="1" smtClean="0">
                <a:solidFill>
                  <a:srgbClr val="0B5395"/>
                </a:solidFill>
                <a:latin typeface="メイリオ" pitchFamily="50" charset="-128"/>
                <a:ea typeface="メイリオ" pitchFamily="50" charset="-128"/>
                <a:cs typeface="メイリオ" pitchFamily="50" charset="-128"/>
              </a:rPr>
              <a:t>、</a:t>
            </a:r>
            <a:r>
              <a:rPr kumimoji="1" lang="ja-JP" altLang="ja-JP" sz="1000" kern="1200" dirty="0" smtClean="0">
                <a:solidFill>
                  <a:srgbClr val="0B5395"/>
                </a:solidFill>
                <a:latin typeface="メイリオ" pitchFamily="50" charset="-128"/>
                <a:ea typeface="メイリオ" pitchFamily="50" charset="-128"/>
                <a:cs typeface="メイリオ" pitchFamily="50" charset="-128"/>
              </a:rPr>
              <a:t>非血縁者間骨髄移植</a:t>
            </a:r>
            <a:r>
              <a:rPr kumimoji="1" lang="en-US" altLang="ja-JP" sz="1000" kern="1200" dirty="0" smtClean="0">
                <a:solidFill>
                  <a:srgbClr val="0B5395"/>
                </a:solidFill>
                <a:latin typeface="メイリオ" pitchFamily="50" charset="-128"/>
                <a:ea typeface="メイリオ" pitchFamily="50" charset="-128"/>
                <a:cs typeface="メイリオ" pitchFamily="50" charset="-128"/>
              </a:rPr>
              <a:t>68.3%</a:t>
            </a:r>
            <a:r>
              <a:rPr kumimoji="1" lang="ja-JP" altLang="ja-JP" sz="1000" kern="1200" dirty="0" err="1" smtClean="0">
                <a:solidFill>
                  <a:srgbClr val="0B5395"/>
                </a:solidFill>
                <a:latin typeface="メイリオ" pitchFamily="50" charset="-128"/>
                <a:ea typeface="メイリオ" pitchFamily="50" charset="-128"/>
                <a:cs typeface="メイリオ" pitchFamily="50" charset="-128"/>
              </a:rPr>
              <a:t>、</a:t>
            </a:r>
            <a:r>
              <a:rPr kumimoji="1" lang="ja-JP" altLang="ja-JP" sz="1000" kern="1200" dirty="0" smtClean="0">
                <a:solidFill>
                  <a:srgbClr val="0B5395"/>
                </a:solidFill>
                <a:latin typeface="メイリオ" pitchFamily="50" charset="-128"/>
                <a:ea typeface="メイリオ" pitchFamily="50" charset="-128"/>
                <a:cs typeface="メイリオ" pitchFamily="50" charset="-128"/>
              </a:rPr>
              <a:t>非血縁者間</a:t>
            </a:r>
            <a:r>
              <a:rPr kumimoji="1" lang="ja-JP" altLang="ja-JP" sz="1000" kern="1200" dirty="0" err="1" smtClean="0">
                <a:solidFill>
                  <a:srgbClr val="0B5395"/>
                </a:solidFill>
                <a:latin typeface="メイリオ" pitchFamily="50" charset="-128"/>
                <a:ea typeface="メイリオ" pitchFamily="50" charset="-128"/>
                <a:cs typeface="メイリオ" pitchFamily="50" charset="-128"/>
              </a:rPr>
              <a:t>さい</a:t>
            </a:r>
            <a:r>
              <a:rPr kumimoji="1" lang="ja-JP" altLang="ja-JP" sz="1000" kern="1200" dirty="0" smtClean="0">
                <a:solidFill>
                  <a:srgbClr val="0B5395"/>
                </a:solidFill>
                <a:latin typeface="メイリオ" pitchFamily="50" charset="-128"/>
                <a:ea typeface="メイリオ" pitchFamily="50" charset="-128"/>
                <a:cs typeface="メイリオ" pitchFamily="50" charset="-128"/>
              </a:rPr>
              <a:t>帯血移植</a:t>
            </a:r>
            <a:r>
              <a:rPr kumimoji="1" lang="en-US" altLang="ja-JP" sz="1000" kern="1200" dirty="0" smtClean="0">
                <a:solidFill>
                  <a:srgbClr val="0B5395"/>
                </a:solidFill>
                <a:latin typeface="メイリオ" pitchFamily="50" charset="-128"/>
                <a:ea typeface="メイリオ" pitchFamily="50" charset="-128"/>
                <a:cs typeface="メイリオ" pitchFamily="50" charset="-128"/>
              </a:rPr>
              <a:t>55.8%</a:t>
            </a:r>
            <a:r>
              <a:rPr kumimoji="1" lang="ja-JP" altLang="ja-JP" sz="1000" kern="1200" dirty="0" smtClean="0">
                <a:solidFill>
                  <a:srgbClr val="0B5395"/>
                </a:solidFill>
                <a:latin typeface="メイリオ" pitchFamily="50" charset="-128"/>
                <a:ea typeface="メイリオ" pitchFamily="50" charset="-128"/>
                <a:cs typeface="メイリオ" pitchFamily="50" charset="-128"/>
              </a:rPr>
              <a:t>である。移植後</a:t>
            </a:r>
            <a:r>
              <a:rPr kumimoji="1" lang="en-US" altLang="ja-JP" sz="1000" kern="1200" dirty="0" smtClean="0">
                <a:solidFill>
                  <a:srgbClr val="0B5395"/>
                </a:solidFill>
                <a:latin typeface="メイリオ" pitchFamily="50" charset="-128"/>
                <a:ea typeface="メイリオ" pitchFamily="50" charset="-128"/>
                <a:cs typeface="メイリオ" pitchFamily="50" charset="-128"/>
              </a:rPr>
              <a:t>5</a:t>
            </a:r>
            <a:r>
              <a:rPr kumimoji="1" lang="ja-JP" altLang="ja-JP" sz="1000" kern="1200" dirty="0" smtClean="0">
                <a:solidFill>
                  <a:srgbClr val="0B5395"/>
                </a:solidFill>
                <a:latin typeface="メイリオ" pitchFamily="50" charset="-128"/>
                <a:ea typeface="メイリオ" pitchFamily="50" charset="-128"/>
                <a:cs typeface="メイリオ" pitchFamily="50" charset="-128"/>
              </a:rPr>
              <a:t>年以降の生存率の低下は緩やかになり、血縁者間、非血縁者間移植ともに生存率が</a:t>
            </a:r>
            <a:r>
              <a:rPr kumimoji="1" lang="en-US" altLang="ja-JP" sz="1000" kern="1200" dirty="0" smtClean="0">
                <a:solidFill>
                  <a:srgbClr val="0B5395"/>
                </a:solidFill>
                <a:latin typeface="メイリオ" pitchFamily="50" charset="-128"/>
                <a:ea typeface="メイリオ" pitchFamily="50" charset="-128"/>
                <a:cs typeface="メイリオ" pitchFamily="50" charset="-128"/>
              </a:rPr>
              <a:t>50</a:t>
            </a:r>
            <a:r>
              <a:rPr kumimoji="1" lang="ja-JP" altLang="ja-JP" sz="1000" kern="1200" dirty="0" smtClean="0">
                <a:solidFill>
                  <a:srgbClr val="0B5395"/>
                </a:solidFill>
                <a:latin typeface="メイリオ" pitchFamily="50" charset="-128"/>
                <a:ea typeface="メイリオ" pitchFamily="50" charset="-128"/>
                <a:cs typeface="メイリオ" pitchFamily="50" charset="-128"/>
              </a:rPr>
              <a:t>％以上である。</a:t>
            </a:r>
            <a:endParaRPr kumimoji="1" lang="ja-JP" altLang="en-US" sz="1000" dirty="0">
              <a:solidFill>
                <a:srgbClr val="0B5395"/>
              </a:solidFill>
              <a:latin typeface="メイリオ" pitchFamily="50" charset="-128"/>
              <a:ea typeface="メイリオ" pitchFamily="50" charset="-128"/>
              <a:cs typeface="メイリオ" pitchFamily="50" charset="-128"/>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3248025" y="504825"/>
            <a:ext cx="3370263" cy="2527300"/>
          </a:xfrm>
        </p:spPr>
      </p:sp>
      <p:sp>
        <p:nvSpPr>
          <p:cNvPr id="3" name="ノート プレースホルダ 2"/>
          <p:cNvSpPr>
            <a:spLocks noGrp="1"/>
          </p:cNvSpPr>
          <p:nvPr>
            <p:ph type="body" idx="1"/>
          </p:nvPr>
        </p:nvSpPr>
        <p:spPr/>
        <p:txBody>
          <a:bodyPr>
            <a:normAutofit/>
          </a:bodyPr>
          <a:lstStyle/>
          <a:p>
            <a:r>
              <a:rPr kumimoji="1" lang="ja-JP" altLang="en-US" sz="1000" kern="1200" dirty="0" smtClean="0">
                <a:solidFill>
                  <a:srgbClr val="0B5395"/>
                </a:solidFill>
                <a:latin typeface="メイリオ" pitchFamily="50" charset="-128"/>
                <a:ea typeface="メイリオ" pitchFamily="50" charset="-128"/>
                <a:cs typeface="メイリオ" pitchFamily="50" charset="-128"/>
              </a:rPr>
              <a:t>　</a:t>
            </a:r>
            <a:r>
              <a:rPr kumimoji="1" lang="en-US" altLang="ja-JP" sz="1000" kern="1200" dirty="0" smtClean="0">
                <a:solidFill>
                  <a:srgbClr val="0B5395"/>
                </a:solidFill>
                <a:latin typeface="メイリオ" pitchFamily="50" charset="-128"/>
                <a:ea typeface="メイリオ" pitchFamily="50" charset="-128"/>
                <a:cs typeface="メイリオ" pitchFamily="50" charset="-128"/>
              </a:rPr>
              <a:t>16</a:t>
            </a:r>
            <a:r>
              <a:rPr kumimoji="1" lang="ja-JP" altLang="ja-JP" sz="1000" kern="1200" dirty="0" smtClean="0">
                <a:solidFill>
                  <a:srgbClr val="0B5395"/>
                </a:solidFill>
                <a:latin typeface="メイリオ" pitchFamily="50" charset="-128"/>
                <a:ea typeface="メイリオ" pitchFamily="50" charset="-128"/>
                <a:cs typeface="メイリオ" pitchFamily="50" charset="-128"/>
              </a:rPr>
              <a:t>歳以上の骨髄異形成症候群における同種移植では、非血縁者間骨髄移植が多く行われている。</a:t>
            </a:r>
            <a:r>
              <a:rPr kumimoji="1" lang="en-US" altLang="ja-JP" sz="1000" kern="1200" dirty="0" smtClean="0">
                <a:solidFill>
                  <a:srgbClr val="0B5395"/>
                </a:solidFill>
                <a:latin typeface="メイリオ" pitchFamily="50" charset="-128"/>
                <a:ea typeface="メイリオ" pitchFamily="50" charset="-128"/>
                <a:cs typeface="メイリオ" pitchFamily="50" charset="-128"/>
              </a:rPr>
              <a:t>1991</a:t>
            </a:r>
            <a:r>
              <a:rPr kumimoji="1" lang="ja-JP" altLang="ja-JP" sz="1000" kern="1200" dirty="0" smtClean="0">
                <a:solidFill>
                  <a:srgbClr val="0B5395"/>
                </a:solidFill>
                <a:latin typeface="メイリオ" pitchFamily="50" charset="-128"/>
                <a:ea typeface="メイリオ" pitchFamily="50" charset="-128"/>
                <a:cs typeface="メイリオ" pitchFamily="50" charset="-128"/>
              </a:rPr>
              <a:t>年から</a:t>
            </a:r>
            <a:r>
              <a:rPr kumimoji="1" lang="en-US" altLang="ja-JP" sz="1000" kern="1200" dirty="0" smtClean="0">
                <a:solidFill>
                  <a:srgbClr val="0B5395"/>
                </a:solidFill>
                <a:latin typeface="メイリオ" pitchFamily="50" charset="-128"/>
                <a:ea typeface="メイリオ" pitchFamily="50" charset="-128"/>
                <a:cs typeface="メイリオ" pitchFamily="50" charset="-128"/>
              </a:rPr>
              <a:t>2012</a:t>
            </a:r>
            <a:r>
              <a:rPr kumimoji="1" lang="ja-JP" altLang="ja-JP" sz="1000" kern="1200" dirty="0" smtClean="0">
                <a:solidFill>
                  <a:srgbClr val="0B5395"/>
                </a:solidFill>
                <a:latin typeface="メイリオ" pitchFamily="50" charset="-128"/>
                <a:ea typeface="メイリオ" pitchFamily="50" charset="-128"/>
                <a:cs typeface="メイリオ" pitchFamily="50" charset="-128"/>
              </a:rPr>
              <a:t>年の間に初回同種移植が行われた登録例</a:t>
            </a:r>
            <a:r>
              <a:rPr kumimoji="1" lang="en-US" altLang="ja-JP" sz="1000" kern="1200" dirty="0" smtClean="0">
                <a:solidFill>
                  <a:srgbClr val="0B5395"/>
                </a:solidFill>
                <a:latin typeface="メイリオ" pitchFamily="50" charset="-128"/>
                <a:ea typeface="メイリオ" pitchFamily="50" charset="-128"/>
                <a:cs typeface="メイリオ" pitchFamily="50" charset="-128"/>
              </a:rPr>
              <a:t>3,001</a:t>
            </a:r>
            <a:r>
              <a:rPr kumimoji="1" lang="ja-JP" altLang="ja-JP" sz="1000" kern="1200" dirty="0" smtClean="0">
                <a:solidFill>
                  <a:srgbClr val="0B5395"/>
                </a:solidFill>
                <a:latin typeface="メイリオ" pitchFamily="50" charset="-128"/>
                <a:ea typeface="メイリオ" pitchFamily="50" charset="-128"/>
                <a:cs typeface="メイリオ" pitchFamily="50" charset="-128"/>
              </a:rPr>
              <a:t>件の移植後</a:t>
            </a:r>
            <a:r>
              <a:rPr kumimoji="1" lang="en-US" altLang="ja-JP" sz="1000" kern="1200" dirty="0" smtClean="0">
                <a:solidFill>
                  <a:srgbClr val="0B5395"/>
                </a:solidFill>
                <a:latin typeface="メイリオ" pitchFamily="50" charset="-128"/>
                <a:ea typeface="メイリオ" pitchFamily="50" charset="-128"/>
                <a:cs typeface="メイリオ" pitchFamily="50" charset="-128"/>
              </a:rPr>
              <a:t>5</a:t>
            </a:r>
            <a:r>
              <a:rPr kumimoji="1" lang="ja-JP" altLang="ja-JP" sz="1000" kern="1200" dirty="0" smtClean="0">
                <a:solidFill>
                  <a:srgbClr val="0B5395"/>
                </a:solidFill>
                <a:latin typeface="メイリオ" pitchFamily="50" charset="-128"/>
                <a:ea typeface="メイリオ" pitchFamily="50" charset="-128"/>
                <a:cs typeface="メイリオ" pitchFamily="50" charset="-128"/>
              </a:rPr>
              <a:t>年生存率は、血縁者間骨髄移植では</a:t>
            </a:r>
            <a:r>
              <a:rPr kumimoji="1" lang="en-US" altLang="ja-JP" sz="1000" kern="1200" dirty="0" smtClean="0">
                <a:solidFill>
                  <a:srgbClr val="0B5395"/>
                </a:solidFill>
                <a:latin typeface="メイリオ" pitchFamily="50" charset="-128"/>
                <a:ea typeface="メイリオ" pitchFamily="50" charset="-128"/>
                <a:cs typeface="メイリオ" pitchFamily="50" charset="-128"/>
              </a:rPr>
              <a:t>57.1%</a:t>
            </a:r>
            <a:r>
              <a:rPr kumimoji="1" lang="ja-JP" altLang="ja-JP" sz="1000" kern="1200" dirty="0" smtClean="0">
                <a:solidFill>
                  <a:srgbClr val="0B5395"/>
                </a:solidFill>
                <a:latin typeface="メイリオ" pitchFamily="50" charset="-128"/>
                <a:ea typeface="メイリオ" pitchFamily="50" charset="-128"/>
                <a:cs typeface="メイリオ" pitchFamily="50" charset="-128"/>
              </a:rPr>
              <a:t>であり、血縁者間末梢血移植、非血縁者間移植では</a:t>
            </a:r>
            <a:r>
              <a:rPr kumimoji="1" lang="en-US" altLang="ja-JP" sz="1000" kern="1200" dirty="0" smtClean="0">
                <a:solidFill>
                  <a:srgbClr val="0B5395"/>
                </a:solidFill>
                <a:latin typeface="メイリオ" pitchFamily="50" charset="-128"/>
                <a:ea typeface="メイリオ" pitchFamily="50" charset="-128"/>
                <a:cs typeface="メイリオ" pitchFamily="50" charset="-128"/>
              </a:rPr>
              <a:t>50%</a:t>
            </a:r>
            <a:r>
              <a:rPr kumimoji="1" lang="ja-JP" altLang="ja-JP" sz="1000" kern="1200" dirty="0" smtClean="0">
                <a:solidFill>
                  <a:srgbClr val="0B5395"/>
                </a:solidFill>
                <a:latin typeface="メイリオ" pitchFamily="50" charset="-128"/>
                <a:ea typeface="メイリオ" pitchFamily="50" charset="-128"/>
                <a:cs typeface="メイリオ" pitchFamily="50" charset="-128"/>
              </a:rPr>
              <a:t>を下回っている。</a:t>
            </a:r>
            <a:endParaRPr kumimoji="1" lang="ja-JP" altLang="en-US" sz="1000" dirty="0">
              <a:solidFill>
                <a:srgbClr val="0B5395"/>
              </a:solidFill>
              <a:latin typeface="メイリオ" pitchFamily="50" charset="-128"/>
              <a:ea typeface="メイリオ" pitchFamily="50" charset="-128"/>
              <a:cs typeface="メイリオ" pitchFamily="50" charset="-128"/>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3248025" y="504825"/>
            <a:ext cx="3370263" cy="2527300"/>
          </a:xfrm>
        </p:spPr>
      </p:sp>
      <p:sp>
        <p:nvSpPr>
          <p:cNvPr id="3" name="ノート プレースホルダ 2"/>
          <p:cNvSpPr>
            <a:spLocks noGrp="1"/>
          </p:cNvSpPr>
          <p:nvPr>
            <p:ph type="body" idx="1"/>
          </p:nvPr>
        </p:nvSpPr>
        <p:spPr/>
        <p:txBody>
          <a:bodyPr>
            <a:normAutofit/>
          </a:bodyPr>
          <a:lstStyle/>
          <a:p>
            <a:r>
              <a:rPr kumimoji="1" lang="ja-JP" altLang="en-US" sz="1000" kern="1200" dirty="0" smtClean="0">
                <a:solidFill>
                  <a:srgbClr val="0B5395"/>
                </a:solidFill>
                <a:latin typeface="メイリオ" pitchFamily="50" charset="-128"/>
                <a:ea typeface="メイリオ" pitchFamily="50" charset="-128"/>
                <a:cs typeface="メイリオ" pitchFamily="50" charset="-128"/>
              </a:rPr>
              <a:t>　</a:t>
            </a:r>
            <a:r>
              <a:rPr kumimoji="1" lang="en-US" altLang="ja-JP" sz="1000" kern="1200" dirty="0" smtClean="0">
                <a:solidFill>
                  <a:srgbClr val="0B5395"/>
                </a:solidFill>
                <a:latin typeface="メイリオ" pitchFamily="50" charset="-128"/>
                <a:ea typeface="メイリオ" pitchFamily="50" charset="-128"/>
                <a:cs typeface="メイリオ" pitchFamily="50" charset="-128"/>
              </a:rPr>
              <a:t>15</a:t>
            </a:r>
            <a:r>
              <a:rPr kumimoji="1" lang="ja-JP" altLang="ja-JP" sz="1000" kern="1200" dirty="0" smtClean="0">
                <a:solidFill>
                  <a:srgbClr val="0B5395"/>
                </a:solidFill>
                <a:latin typeface="メイリオ" pitchFamily="50" charset="-128"/>
                <a:ea typeface="メイリオ" pitchFamily="50" charset="-128"/>
                <a:cs typeface="メイリオ" pitchFamily="50" charset="-128"/>
              </a:rPr>
              <a:t>歳以下の非ホジキンリンパ腫では、約半数が同種移植であり、血縁者間骨髄移植が多く行われている。</a:t>
            </a:r>
            <a:r>
              <a:rPr kumimoji="1" lang="en-US" altLang="ja-JP" sz="1000" kern="1200" dirty="0" smtClean="0">
                <a:solidFill>
                  <a:srgbClr val="0B5395"/>
                </a:solidFill>
                <a:latin typeface="メイリオ" pitchFamily="50" charset="-128"/>
                <a:ea typeface="メイリオ" pitchFamily="50" charset="-128"/>
                <a:cs typeface="メイリオ" pitchFamily="50" charset="-128"/>
              </a:rPr>
              <a:t>1991</a:t>
            </a:r>
            <a:r>
              <a:rPr kumimoji="1" lang="ja-JP" altLang="ja-JP" sz="1000" kern="1200" dirty="0" smtClean="0">
                <a:solidFill>
                  <a:srgbClr val="0B5395"/>
                </a:solidFill>
                <a:latin typeface="メイリオ" pitchFamily="50" charset="-128"/>
                <a:ea typeface="メイリオ" pitchFamily="50" charset="-128"/>
                <a:cs typeface="メイリオ" pitchFamily="50" charset="-128"/>
              </a:rPr>
              <a:t>年から</a:t>
            </a:r>
            <a:r>
              <a:rPr kumimoji="1" lang="en-US" altLang="ja-JP" sz="1000" kern="1200" dirty="0" smtClean="0">
                <a:solidFill>
                  <a:srgbClr val="0B5395"/>
                </a:solidFill>
                <a:latin typeface="メイリオ" pitchFamily="50" charset="-128"/>
                <a:ea typeface="メイリオ" pitchFamily="50" charset="-128"/>
                <a:cs typeface="メイリオ" pitchFamily="50" charset="-128"/>
              </a:rPr>
              <a:t>2012</a:t>
            </a:r>
            <a:r>
              <a:rPr kumimoji="1" lang="ja-JP" altLang="ja-JP" sz="1000" kern="1200" dirty="0" smtClean="0">
                <a:solidFill>
                  <a:srgbClr val="0B5395"/>
                </a:solidFill>
                <a:latin typeface="メイリオ" pitchFamily="50" charset="-128"/>
                <a:ea typeface="メイリオ" pitchFamily="50" charset="-128"/>
                <a:cs typeface="メイリオ" pitchFamily="50" charset="-128"/>
              </a:rPr>
              <a:t>年の間に初回同種移植が行われた登録例</a:t>
            </a:r>
            <a:r>
              <a:rPr kumimoji="1" lang="en-US" altLang="ja-JP" sz="1000" kern="1200" dirty="0" smtClean="0">
                <a:solidFill>
                  <a:srgbClr val="0B5395"/>
                </a:solidFill>
                <a:latin typeface="メイリオ" pitchFamily="50" charset="-128"/>
                <a:ea typeface="メイリオ" pitchFamily="50" charset="-128"/>
                <a:cs typeface="メイリオ" pitchFamily="50" charset="-128"/>
              </a:rPr>
              <a:t>255</a:t>
            </a:r>
            <a:r>
              <a:rPr kumimoji="1" lang="ja-JP" altLang="ja-JP" sz="1000" kern="1200" dirty="0" smtClean="0">
                <a:solidFill>
                  <a:srgbClr val="0B5395"/>
                </a:solidFill>
                <a:latin typeface="メイリオ" pitchFamily="50" charset="-128"/>
                <a:ea typeface="メイリオ" pitchFamily="50" charset="-128"/>
                <a:cs typeface="メイリオ" pitchFamily="50" charset="-128"/>
              </a:rPr>
              <a:t>件の移植後</a:t>
            </a:r>
            <a:r>
              <a:rPr kumimoji="1" lang="en-US" altLang="ja-JP" sz="1000" kern="1200" dirty="0" smtClean="0">
                <a:solidFill>
                  <a:srgbClr val="0B5395"/>
                </a:solidFill>
                <a:latin typeface="メイリオ" pitchFamily="50" charset="-128"/>
                <a:ea typeface="メイリオ" pitchFamily="50" charset="-128"/>
                <a:cs typeface="メイリオ" pitchFamily="50" charset="-128"/>
              </a:rPr>
              <a:t>5</a:t>
            </a:r>
            <a:r>
              <a:rPr kumimoji="1" lang="ja-JP" altLang="ja-JP" sz="1000" kern="1200" dirty="0" smtClean="0">
                <a:solidFill>
                  <a:srgbClr val="0B5395"/>
                </a:solidFill>
                <a:latin typeface="メイリオ" pitchFamily="50" charset="-128"/>
                <a:ea typeface="メイリオ" pitchFamily="50" charset="-128"/>
                <a:cs typeface="メイリオ" pitchFamily="50" charset="-128"/>
              </a:rPr>
              <a:t>年生存率は、血縁者間骨髄移植、非血縁者間移植では</a:t>
            </a:r>
            <a:r>
              <a:rPr kumimoji="1" lang="en-US" altLang="ja-JP" sz="1000" kern="1200" dirty="0" smtClean="0">
                <a:solidFill>
                  <a:srgbClr val="0B5395"/>
                </a:solidFill>
                <a:latin typeface="メイリオ" pitchFamily="50" charset="-128"/>
                <a:ea typeface="メイリオ" pitchFamily="50" charset="-128"/>
                <a:cs typeface="メイリオ" pitchFamily="50" charset="-128"/>
              </a:rPr>
              <a:t>50%</a:t>
            </a:r>
            <a:r>
              <a:rPr kumimoji="1" lang="ja-JP" altLang="ja-JP" sz="1000" kern="1200" dirty="0" smtClean="0">
                <a:solidFill>
                  <a:srgbClr val="0B5395"/>
                </a:solidFill>
                <a:latin typeface="メイリオ" pitchFamily="50" charset="-128"/>
                <a:ea typeface="メイリオ" pitchFamily="50" charset="-128"/>
                <a:cs typeface="メイリオ" pitchFamily="50" charset="-128"/>
              </a:rPr>
              <a:t>以上であり、移植後</a:t>
            </a:r>
            <a:r>
              <a:rPr kumimoji="1" lang="en-US" altLang="ja-JP" sz="1000" kern="1200" dirty="0" smtClean="0">
                <a:solidFill>
                  <a:srgbClr val="0B5395"/>
                </a:solidFill>
                <a:latin typeface="メイリオ" pitchFamily="50" charset="-128"/>
                <a:ea typeface="メイリオ" pitchFamily="50" charset="-128"/>
                <a:cs typeface="メイリオ" pitchFamily="50" charset="-128"/>
              </a:rPr>
              <a:t>5</a:t>
            </a:r>
            <a:r>
              <a:rPr kumimoji="1" lang="ja-JP" altLang="ja-JP" sz="1000" kern="1200" dirty="0" smtClean="0">
                <a:solidFill>
                  <a:srgbClr val="0B5395"/>
                </a:solidFill>
                <a:latin typeface="メイリオ" pitchFamily="50" charset="-128"/>
                <a:ea typeface="メイリオ" pitchFamily="50" charset="-128"/>
                <a:cs typeface="メイリオ" pitchFamily="50" charset="-128"/>
              </a:rPr>
              <a:t>年以降</a:t>
            </a:r>
            <a:r>
              <a:rPr kumimoji="1" lang="ja-JP" altLang="en-US" sz="1000" kern="1200" dirty="0" smtClean="0">
                <a:solidFill>
                  <a:srgbClr val="0B5395"/>
                </a:solidFill>
                <a:latin typeface="メイリオ" pitchFamily="50" charset="-128"/>
                <a:ea typeface="メイリオ" pitchFamily="50" charset="-128"/>
                <a:cs typeface="メイリオ" pitchFamily="50" charset="-128"/>
              </a:rPr>
              <a:t>の</a:t>
            </a:r>
            <a:r>
              <a:rPr kumimoji="1" lang="ja-JP" altLang="ja-JP" sz="1000" kern="1200" dirty="0" smtClean="0">
                <a:solidFill>
                  <a:srgbClr val="0B5395"/>
                </a:solidFill>
                <a:latin typeface="メイリオ" pitchFamily="50" charset="-128"/>
                <a:ea typeface="メイリオ" pitchFamily="50" charset="-128"/>
                <a:cs typeface="メイリオ" pitchFamily="50" charset="-128"/>
              </a:rPr>
              <a:t>生存率は、ほぼ横ばいである。</a:t>
            </a:r>
            <a:endParaRPr kumimoji="1" lang="ja-JP" altLang="en-US" sz="1000" dirty="0">
              <a:solidFill>
                <a:srgbClr val="0B5395"/>
              </a:solidFill>
              <a:latin typeface="メイリオ" pitchFamily="50" charset="-128"/>
              <a:ea typeface="メイリオ" pitchFamily="50" charset="-128"/>
              <a:cs typeface="メイリオ" pitchFamily="50" charset="-128"/>
            </a:endParaRPr>
          </a:p>
        </p:txBody>
      </p:sp>
      <p:sp>
        <p:nvSpPr>
          <p:cNvPr id="5" name="スライド番号プレースホルダ 4"/>
          <p:cNvSpPr>
            <a:spLocks noGrp="1"/>
          </p:cNvSpPr>
          <p:nvPr>
            <p:ph type="sldNum" sz="quarter" idx="11"/>
          </p:nvPr>
        </p:nvSpPr>
        <p:spPr>
          <a:xfrm>
            <a:off x="5401468" y="5723503"/>
            <a:ext cx="4276254" cy="337059"/>
          </a:xfrm>
          <a:prstGeom prst="rect">
            <a:avLst/>
          </a:prstGeom>
        </p:spPr>
        <p:txBody>
          <a:bodyPr/>
          <a:lstStyle/>
          <a:p>
            <a:fld id="{4A5EA106-F202-4762-9303-DAEA37EECEFA}" type="slidenum">
              <a:rPr kumimoji="1" lang="ja-JP" altLang="en-US" smtClean="0"/>
              <a:pPr/>
              <a:t>37</a:t>
            </a:fld>
            <a:endParaRPr kumimoji="1" lang="ja-JP" alt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3248025" y="504825"/>
            <a:ext cx="3370263" cy="2527300"/>
          </a:xfrm>
        </p:spPr>
      </p:sp>
      <p:sp>
        <p:nvSpPr>
          <p:cNvPr id="3" name="ノート プレースホルダ 2"/>
          <p:cNvSpPr>
            <a:spLocks noGrp="1"/>
          </p:cNvSpPr>
          <p:nvPr>
            <p:ph type="body" idx="1"/>
          </p:nvPr>
        </p:nvSpPr>
        <p:spPr/>
        <p:txBody>
          <a:bodyPr>
            <a:normAutofit/>
          </a:bodyPr>
          <a:lstStyle/>
          <a:p>
            <a:r>
              <a:rPr kumimoji="1" lang="ja-JP" altLang="en-US" sz="1000" kern="1200" dirty="0" smtClean="0">
                <a:solidFill>
                  <a:srgbClr val="0B5395"/>
                </a:solidFill>
                <a:latin typeface="メイリオ" pitchFamily="50" charset="-128"/>
                <a:ea typeface="メイリオ" pitchFamily="50" charset="-128"/>
                <a:cs typeface="メイリオ" pitchFamily="50" charset="-128"/>
              </a:rPr>
              <a:t>　</a:t>
            </a:r>
            <a:r>
              <a:rPr kumimoji="1" lang="en-US" altLang="ja-JP" sz="1000" kern="1200" dirty="0" smtClean="0">
                <a:solidFill>
                  <a:srgbClr val="0B5395"/>
                </a:solidFill>
                <a:latin typeface="メイリオ" pitchFamily="50" charset="-128"/>
                <a:ea typeface="メイリオ" pitchFamily="50" charset="-128"/>
                <a:cs typeface="メイリオ" pitchFamily="50" charset="-128"/>
              </a:rPr>
              <a:t>16</a:t>
            </a:r>
            <a:r>
              <a:rPr kumimoji="1" lang="ja-JP" altLang="ja-JP" sz="1000" kern="1200" dirty="0" smtClean="0">
                <a:solidFill>
                  <a:srgbClr val="0B5395"/>
                </a:solidFill>
                <a:latin typeface="メイリオ" pitchFamily="50" charset="-128"/>
                <a:ea typeface="メイリオ" pitchFamily="50" charset="-128"/>
                <a:cs typeface="メイリオ" pitchFamily="50" charset="-128"/>
              </a:rPr>
              <a:t>歳以上の非ホジキンリンパ腫における同種移植では、血縁者間末梢血移植が多く行われている。</a:t>
            </a:r>
            <a:r>
              <a:rPr kumimoji="1" lang="en-US" altLang="ja-JP" sz="1000" kern="1200" dirty="0" smtClean="0">
                <a:solidFill>
                  <a:srgbClr val="0B5395"/>
                </a:solidFill>
                <a:latin typeface="メイリオ" pitchFamily="50" charset="-128"/>
                <a:ea typeface="メイリオ" pitchFamily="50" charset="-128"/>
                <a:cs typeface="メイリオ" pitchFamily="50" charset="-128"/>
              </a:rPr>
              <a:t>1991</a:t>
            </a:r>
            <a:r>
              <a:rPr kumimoji="1" lang="ja-JP" altLang="ja-JP" sz="1000" kern="1200" dirty="0" smtClean="0">
                <a:solidFill>
                  <a:srgbClr val="0B5395"/>
                </a:solidFill>
                <a:latin typeface="メイリオ" pitchFamily="50" charset="-128"/>
                <a:ea typeface="メイリオ" pitchFamily="50" charset="-128"/>
                <a:cs typeface="メイリオ" pitchFamily="50" charset="-128"/>
              </a:rPr>
              <a:t>年から</a:t>
            </a:r>
            <a:r>
              <a:rPr kumimoji="1" lang="en-US" altLang="ja-JP" sz="1000" kern="1200" dirty="0" smtClean="0">
                <a:solidFill>
                  <a:srgbClr val="0B5395"/>
                </a:solidFill>
                <a:latin typeface="メイリオ" pitchFamily="50" charset="-128"/>
                <a:ea typeface="メイリオ" pitchFamily="50" charset="-128"/>
                <a:cs typeface="メイリオ" pitchFamily="50" charset="-128"/>
              </a:rPr>
              <a:t>2012</a:t>
            </a:r>
            <a:r>
              <a:rPr kumimoji="1" lang="ja-JP" altLang="ja-JP" sz="1000" kern="1200" dirty="0" smtClean="0">
                <a:solidFill>
                  <a:srgbClr val="0B5395"/>
                </a:solidFill>
                <a:latin typeface="メイリオ" pitchFamily="50" charset="-128"/>
                <a:ea typeface="メイリオ" pitchFamily="50" charset="-128"/>
                <a:cs typeface="メイリオ" pitchFamily="50" charset="-128"/>
              </a:rPr>
              <a:t>年の間に初回同種移植が行われた登録例</a:t>
            </a:r>
            <a:r>
              <a:rPr kumimoji="1" lang="en-US" altLang="ja-JP" sz="1000" kern="1200" dirty="0" smtClean="0">
                <a:solidFill>
                  <a:srgbClr val="0B5395"/>
                </a:solidFill>
                <a:latin typeface="メイリオ" pitchFamily="50" charset="-128"/>
                <a:ea typeface="メイリオ" pitchFamily="50" charset="-128"/>
                <a:cs typeface="メイリオ" pitchFamily="50" charset="-128"/>
              </a:rPr>
              <a:t>2,852</a:t>
            </a:r>
            <a:r>
              <a:rPr kumimoji="1" lang="ja-JP" altLang="ja-JP" sz="1000" kern="1200" dirty="0" smtClean="0">
                <a:solidFill>
                  <a:srgbClr val="0B5395"/>
                </a:solidFill>
                <a:latin typeface="メイリオ" pitchFamily="50" charset="-128"/>
                <a:ea typeface="メイリオ" pitchFamily="50" charset="-128"/>
                <a:cs typeface="メイリオ" pitchFamily="50" charset="-128"/>
              </a:rPr>
              <a:t>件の移植後</a:t>
            </a:r>
            <a:r>
              <a:rPr kumimoji="1" lang="en-US" altLang="ja-JP" sz="1000" kern="1200" dirty="0" smtClean="0">
                <a:solidFill>
                  <a:srgbClr val="0B5395"/>
                </a:solidFill>
                <a:latin typeface="メイリオ" pitchFamily="50" charset="-128"/>
                <a:ea typeface="メイリオ" pitchFamily="50" charset="-128"/>
                <a:cs typeface="メイリオ" pitchFamily="50" charset="-128"/>
              </a:rPr>
              <a:t>5</a:t>
            </a:r>
            <a:r>
              <a:rPr kumimoji="1" lang="ja-JP" altLang="ja-JP" sz="1000" kern="1200" dirty="0" smtClean="0">
                <a:solidFill>
                  <a:srgbClr val="0B5395"/>
                </a:solidFill>
                <a:latin typeface="メイリオ" pitchFamily="50" charset="-128"/>
                <a:ea typeface="メイリオ" pitchFamily="50" charset="-128"/>
                <a:cs typeface="メイリオ" pitchFamily="50" charset="-128"/>
              </a:rPr>
              <a:t>年生存率は、血縁、非血縁者間移植ともに</a:t>
            </a:r>
            <a:r>
              <a:rPr kumimoji="1" lang="en-US" altLang="ja-JP" sz="1000" kern="1200" dirty="0" smtClean="0">
                <a:solidFill>
                  <a:srgbClr val="0B5395"/>
                </a:solidFill>
                <a:latin typeface="メイリオ" pitchFamily="50" charset="-128"/>
                <a:ea typeface="メイリオ" pitchFamily="50" charset="-128"/>
                <a:cs typeface="メイリオ" pitchFamily="50" charset="-128"/>
              </a:rPr>
              <a:t>30</a:t>
            </a:r>
            <a:r>
              <a:rPr kumimoji="1" lang="ja-JP" altLang="en-US" sz="1000" kern="1200" dirty="0" smtClean="0">
                <a:solidFill>
                  <a:srgbClr val="0B5395"/>
                </a:solidFill>
                <a:latin typeface="メイリオ" pitchFamily="50" charset="-128"/>
                <a:ea typeface="メイリオ" pitchFamily="50" charset="-128"/>
                <a:cs typeface="メイリオ" pitchFamily="50" charset="-128"/>
              </a:rPr>
              <a:t>～</a:t>
            </a:r>
            <a:r>
              <a:rPr kumimoji="1" lang="en-US" altLang="ja-JP" sz="1000" kern="1200" dirty="0" smtClean="0">
                <a:solidFill>
                  <a:srgbClr val="0B5395"/>
                </a:solidFill>
                <a:latin typeface="メイリオ" pitchFamily="50" charset="-128"/>
                <a:ea typeface="メイリオ" pitchFamily="50" charset="-128"/>
                <a:cs typeface="メイリオ" pitchFamily="50" charset="-128"/>
              </a:rPr>
              <a:t>50</a:t>
            </a:r>
            <a:r>
              <a:rPr kumimoji="1" lang="ja-JP" altLang="en-US" sz="1000" kern="1200" dirty="0" smtClean="0">
                <a:solidFill>
                  <a:srgbClr val="0B5395"/>
                </a:solidFill>
                <a:latin typeface="メイリオ" pitchFamily="50" charset="-128"/>
                <a:ea typeface="メイリオ" pitchFamily="50" charset="-128"/>
                <a:cs typeface="メイリオ" pitchFamily="50" charset="-128"/>
              </a:rPr>
              <a:t>％である。</a:t>
            </a:r>
            <a:endParaRPr kumimoji="1" lang="ja-JP" altLang="en-US" sz="1000" dirty="0">
              <a:solidFill>
                <a:srgbClr val="0B5395"/>
              </a:solidFill>
              <a:latin typeface="メイリオ" pitchFamily="50" charset="-128"/>
              <a:ea typeface="メイリオ" pitchFamily="50" charset="-128"/>
              <a:cs typeface="メイリオ" pitchFamily="50" charset="-128"/>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3248025" y="504825"/>
            <a:ext cx="3370263" cy="2527300"/>
          </a:xfrm>
        </p:spPr>
      </p:sp>
      <p:sp>
        <p:nvSpPr>
          <p:cNvPr id="3" name="ノート プレースホルダ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000" kern="1200" dirty="0" smtClean="0">
                <a:solidFill>
                  <a:srgbClr val="0B5395"/>
                </a:solidFill>
                <a:latin typeface="メイリオ" pitchFamily="50" charset="-128"/>
                <a:ea typeface="メイリオ" pitchFamily="50" charset="-128"/>
                <a:cs typeface="メイリオ" pitchFamily="50" charset="-128"/>
              </a:rPr>
              <a:t>　</a:t>
            </a:r>
            <a:r>
              <a:rPr kumimoji="1" lang="ja-JP" altLang="ja-JP" sz="1000" kern="1200" dirty="0" smtClean="0">
                <a:solidFill>
                  <a:srgbClr val="0B5395"/>
                </a:solidFill>
                <a:latin typeface="メイリオ" pitchFamily="50" charset="-128"/>
                <a:ea typeface="メイリオ" pitchFamily="50" charset="-128"/>
                <a:cs typeface="メイリオ" pitchFamily="50" charset="-128"/>
              </a:rPr>
              <a:t>多発性骨髄腫は高齢者で多く発症し、</a:t>
            </a:r>
            <a:r>
              <a:rPr kumimoji="1" lang="en-US" altLang="ja-JP" sz="1000" kern="1200" dirty="0" smtClean="0">
                <a:solidFill>
                  <a:srgbClr val="0B5395"/>
                </a:solidFill>
                <a:latin typeface="メイリオ" pitchFamily="50" charset="-128"/>
                <a:ea typeface="メイリオ" pitchFamily="50" charset="-128"/>
                <a:cs typeface="メイリオ" pitchFamily="50" charset="-128"/>
              </a:rPr>
              <a:t>16</a:t>
            </a:r>
            <a:r>
              <a:rPr kumimoji="1" lang="ja-JP" altLang="en-US" sz="1000" kern="1200" dirty="0" smtClean="0">
                <a:solidFill>
                  <a:srgbClr val="0B5395"/>
                </a:solidFill>
                <a:latin typeface="メイリオ" pitchFamily="50" charset="-128"/>
                <a:ea typeface="メイリオ" pitchFamily="50" charset="-128"/>
                <a:cs typeface="メイリオ" pitchFamily="50" charset="-128"/>
              </a:rPr>
              <a:t>歳以上での</a:t>
            </a:r>
            <a:r>
              <a:rPr kumimoji="1" lang="ja-JP" altLang="ja-JP" sz="1000" kern="1200" dirty="0" smtClean="0">
                <a:solidFill>
                  <a:srgbClr val="0B5395"/>
                </a:solidFill>
                <a:latin typeface="メイリオ" pitchFamily="50" charset="-128"/>
                <a:ea typeface="メイリオ" pitchFamily="50" charset="-128"/>
                <a:cs typeface="メイリオ" pitchFamily="50" charset="-128"/>
              </a:rPr>
              <a:t>移植件数のおよそ</a:t>
            </a:r>
            <a:r>
              <a:rPr kumimoji="1" lang="en-US" altLang="ja-JP" sz="1000" kern="1200" dirty="0" smtClean="0">
                <a:solidFill>
                  <a:srgbClr val="0B5395"/>
                </a:solidFill>
                <a:latin typeface="メイリオ" pitchFamily="50" charset="-128"/>
                <a:ea typeface="メイリオ" pitchFamily="50" charset="-128"/>
                <a:cs typeface="メイリオ" pitchFamily="50" charset="-128"/>
              </a:rPr>
              <a:t>95</a:t>
            </a:r>
            <a:r>
              <a:rPr kumimoji="1" lang="ja-JP" altLang="ja-JP" sz="1000" kern="1200" dirty="0" smtClean="0">
                <a:solidFill>
                  <a:srgbClr val="0B5395"/>
                </a:solidFill>
                <a:latin typeface="メイリオ" pitchFamily="50" charset="-128"/>
                <a:ea typeface="メイリオ" pitchFamily="50" charset="-128"/>
                <a:cs typeface="メイリオ" pitchFamily="50" charset="-128"/>
              </a:rPr>
              <a:t>％を自家移植が占め</a:t>
            </a:r>
            <a:r>
              <a:rPr kumimoji="1" lang="ja-JP" altLang="en-US" sz="1000" kern="1200" dirty="0" smtClean="0">
                <a:solidFill>
                  <a:srgbClr val="0B5395"/>
                </a:solidFill>
                <a:latin typeface="メイリオ" pitchFamily="50" charset="-128"/>
                <a:ea typeface="メイリオ" pitchFamily="50" charset="-128"/>
                <a:cs typeface="メイリオ" pitchFamily="50" charset="-128"/>
              </a:rPr>
              <a:t>、同種移植では</a:t>
            </a:r>
            <a:r>
              <a:rPr kumimoji="1" lang="ja-JP" altLang="ja-JP" sz="1000" kern="1200" dirty="0" smtClean="0">
                <a:solidFill>
                  <a:srgbClr val="0B5395"/>
                </a:solidFill>
                <a:latin typeface="メイリオ" pitchFamily="50" charset="-128"/>
                <a:ea typeface="メイリオ" pitchFamily="50" charset="-128"/>
                <a:cs typeface="メイリオ" pitchFamily="50" charset="-128"/>
              </a:rPr>
              <a:t>血縁者間末梢血移植が多く行われている。移植後</a:t>
            </a:r>
            <a:r>
              <a:rPr kumimoji="1" lang="en-US" altLang="ja-JP" sz="1000" kern="1200" dirty="0" smtClean="0">
                <a:solidFill>
                  <a:srgbClr val="0B5395"/>
                </a:solidFill>
                <a:latin typeface="メイリオ" pitchFamily="50" charset="-128"/>
                <a:ea typeface="メイリオ" pitchFamily="50" charset="-128"/>
                <a:cs typeface="メイリオ" pitchFamily="50" charset="-128"/>
              </a:rPr>
              <a:t>5</a:t>
            </a:r>
            <a:r>
              <a:rPr kumimoji="1" lang="ja-JP" altLang="ja-JP" sz="1000" kern="1200" dirty="0" smtClean="0">
                <a:solidFill>
                  <a:srgbClr val="0B5395"/>
                </a:solidFill>
                <a:latin typeface="メイリオ" pitchFamily="50" charset="-128"/>
                <a:ea typeface="メイリオ" pitchFamily="50" charset="-128"/>
                <a:cs typeface="メイリオ" pitchFamily="50" charset="-128"/>
              </a:rPr>
              <a:t>年生存率は、血縁、非血縁者間移植ともに</a:t>
            </a:r>
            <a:r>
              <a:rPr kumimoji="1" lang="en-US" altLang="ja-JP" sz="1000" kern="1200" dirty="0" smtClean="0">
                <a:solidFill>
                  <a:srgbClr val="0B5395"/>
                </a:solidFill>
                <a:latin typeface="メイリオ" pitchFamily="50" charset="-128"/>
                <a:ea typeface="メイリオ" pitchFamily="50" charset="-128"/>
                <a:cs typeface="メイリオ" pitchFamily="50" charset="-128"/>
              </a:rPr>
              <a:t>40%</a:t>
            </a:r>
            <a:r>
              <a:rPr kumimoji="1" lang="ja-JP" altLang="ja-JP" sz="1000" kern="1200" dirty="0" smtClean="0">
                <a:solidFill>
                  <a:srgbClr val="0B5395"/>
                </a:solidFill>
                <a:latin typeface="メイリオ" pitchFamily="50" charset="-128"/>
                <a:ea typeface="メイリオ" pitchFamily="50" charset="-128"/>
                <a:cs typeface="メイリオ" pitchFamily="50" charset="-128"/>
              </a:rPr>
              <a:t>を下回っており、その後の生存率の低下も著しい。</a:t>
            </a:r>
            <a:endParaRPr kumimoji="1" lang="ja-JP" altLang="en-US" sz="1000" dirty="0">
              <a:solidFill>
                <a:srgbClr val="0B5395"/>
              </a:solidFill>
              <a:latin typeface="メイリオ" pitchFamily="50" charset="-128"/>
              <a:ea typeface="メイリオ" pitchFamily="50" charset="-128"/>
              <a:cs typeface="メイリオ" pitchFamily="50"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normAutofit/>
          </a:bodyPr>
          <a:lstStyle/>
          <a:p>
            <a:r>
              <a:rPr lang="ja-JP" altLang="en-US" sz="1000" dirty="0" smtClean="0">
                <a:solidFill>
                  <a:srgbClr val="0B5395"/>
                </a:solidFill>
                <a:latin typeface="メイリオ" pitchFamily="50" charset="-128"/>
                <a:ea typeface="メイリオ" pitchFamily="50" charset="-128"/>
                <a:cs typeface="メイリオ" pitchFamily="50" charset="-128"/>
              </a:rPr>
              <a:t>　</a:t>
            </a:r>
            <a:r>
              <a:rPr lang="ja-JP" altLang="ja-JP" sz="1000" dirty="0" smtClean="0">
                <a:solidFill>
                  <a:srgbClr val="0B5395"/>
                </a:solidFill>
                <a:latin typeface="メイリオ" pitchFamily="50" charset="-128"/>
                <a:ea typeface="メイリオ" pitchFamily="50" charset="-128"/>
                <a:cs typeface="メイリオ" pitchFamily="50" charset="-128"/>
              </a:rPr>
              <a:t>移植前処置の強度を緩めたミニ移植の普及により、移植の適応年齢が拡大し高齢者における移植件数が増加している。 </a:t>
            </a:r>
            <a:endParaRPr lang="en-US" altLang="ja-JP" sz="1000" dirty="0" smtClean="0">
              <a:solidFill>
                <a:srgbClr val="0B5395"/>
              </a:solidFill>
              <a:latin typeface="メイリオ" pitchFamily="50" charset="-128"/>
              <a:ea typeface="メイリオ" pitchFamily="50" charset="-128"/>
              <a:cs typeface="メイリオ" pitchFamily="50" charset="-128"/>
            </a:endParaRPr>
          </a:p>
        </p:txBody>
      </p:sp>
      <p:sp>
        <p:nvSpPr>
          <p:cNvPr id="9" name="スライド イメージ プレースホルダ 8"/>
          <p:cNvSpPr>
            <a:spLocks noGrp="1" noRot="1" noChangeAspect="1"/>
          </p:cNvSpPr>
          <p:nvPr>
            <p:ph type="sldImg"/>
          </p:nvPr>
        </p:nvSpPr>
        <p:spPr>
          <a:xfrm>
            <a:off x="2468563" y="0"/>
            <a:ext cx="4529137" cy="3395663"/>
          </a:xfrm>
          <a:ln>
            <a:noFill/>
          </a:ln>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3248025" y="504825"/>
            <a:ext cx="3370263" cy="2527300"/>
          </a:xfrm>
        </p:spPr>
      </p:sp>
      <p:sp>
        <p:nvSpPr>
          <p:cNvPr id="3" name="ノート プレースホルダ 2"/>
          <p:cNvSpPr>
            <a:spLocks noGrp="1"/>
          </p:cNvSpPr>
          <p:nvPr>
            <p:ph type="body" idx="1"/>
          </p:nvPr>
        </p:nvSpPr>
        <p:spPr/>
        <p:txBody>
          <a:bodyPr>
            <a:normAutofit/>
          </a:bodyPr>
          <a:lstStyle/>
          <a:p>
            <a:r>
              <a:rPr kumimoji="1" lang="ja-JP" altLang="en-US" sz="1000" kern="1200" dirty="0" smtClean="0">
                <a:solidFill>
                  <a:srgbClr val="0B5395"/>
                </a:solidFill>
                <a:latin typeface="メイリオ" pitchFamily="50" charset="-128"/>
                <a:ea typeface="メイリオ" pitchFamily="50" charset="-128"/>
                <a:cs typeface="メイリオ" pitchFamily="50" charset="-128"/>
              </a:rPr>
              <a:t>　</a:t>
            </a:r>
            <a:r>
              <a:rPr kumimoji="1" lang="ja-JP" altLang="ja-JP" sz="1000" kern="1200" dirty="0" smtClean="0">
                <a:solidFill>
                  <a:srgbClr val="0B5395"/>
                </a:solidFill>
                <a:latin typeface="メイリオ" pitchFamily="50" charset="-128"/>
                <a:ea typeface="メイリオ" pitchFamily="50" charset="-128"/>
                <a:cs typeface="メイリオ" pitchFamily="50" charset="-128"/>
              </a:rPr>
              <a:t>再生不良性貧血では同種移植が行われ、</a:t>
            </a:r>
            <a:r>
              <a:rPr kumimoji="1" lang="en-US" altLang="ja-JP" sz="1000" kern="1200" dirty="0" smtClean="0">
                <a:solidFill>
                  <a:srgbClr val="0B5395"/>
                </a:solidFill>
                <a:latin typeface="メイリオ" pitchFamily="50" charset="-128"/>
                <a:ea typeface="メイリオ" pitchFamily="50" charset="-128"/>
                <a:cs typeface="メイリオ" pitchFamily="50" charset="-128"/>
              </a:rPr>
              <a:t>15</a:t>
            </a:r>
            <a:r>
              <a:rPr kumimoji="1" lang="ja-JP" altLang="ja-JP" sz="1000" kern="1200" dirty="0" smtClean="0">
                <a:solidFill>
                  <a:srgbClr val="0B5395"/>
                </a:solidFill>
                <a:latin typeface="メイリオ" pitchFamily="50" charset="-128"/>
                <a:ea typeface="メイリオ" pitchFamily="50" charset="-128"/>
                <a:cs typeface="メイリオ" pitchFamily="50" charset="-128"/>
              </a:rPr>
              <a:t>歳以下では血縁者間骨髄移植が多く行われている。移植後</a:t>
            </a:r>
            <a:r>
              <a:rPr kumimoji="1" lang="en-US" altLang="ja-JP" sz="1000" kern="1200" dirty="0" smtClean="0">
                <a:solidFill>
                  <a:srgbClr val="0B5395"/>
                </a:solidFill>
                <a:latin typeface="メイリオ" pitchFamily="50" charset="-128"/>
                <a:ea typeface="メイリオ" pitchFamily="50" charset="-128"/>
                <a:cs typeface="メイリオ" pitchFamily="50" charset="-128"/>
              </a:rPr>
              <a:t>5</a:t>
            </a:r>
            <a:r>
              <a:rPr kumimoji="1" lang="ja-JP" altLang="ja-JP" sz="1000" kern="1200" dirty="0" smtClean="0">
                <a:solidFill>
                  <a:srgbClr val="0B5395"/>
                </a:solidFill>
                <a:latin typeface="メイリオ" pitchFamily="50" charset="-128"/>
                <a:ea typeface="メイリオ" pitchFamily="50" charset="-128"/>
                <a:cs typeface="メイリオ" pitchFamily="50" charset="-128"/>
              </a:rPr>
              <a:t>年生存率は、血縁者間骨髄移植</a:t>
            </a:r>
            <a:r>
              <a:rPr kumimoji="1" lang="en-US" altLang="ja-JP" sz="1000" kern="1200" dirty="0" smtClean="0">
                <a:solidFill>
                  <a:srgbClr val="0B5395"/>
                </a:solidFill>
                <a:latin typeface="メイリオ" pitchFamily="50" charset="-128"/>
                <a:ea typeface="メイリオ" pitchFamily="50" charset="-128"/>
                <a:cs typeface="メイリオ" pitchFamily="50" charset="-128"/>
              </a:rPr>
              <a:t>92.7%</a:t>
            </a:r>
            <a:r>
              <a:rPr kumimoji="1" lang="ja-JP" altLang="ja-JP" sz="1000" kern="1200" dirty="0" err="1" smtClean="0">
                <a:solidFill>
                  <a:srgbClr val="0B5395"/>
                </a:solidFill>
                <a:latin typeface="メイリオ" pitchFamily="50" charset="-128"/>
                <a:ea typeface="メイリオ" pitchFamily="50" charset="-128"/>
                <a:cs typeface="メイリオ" pitchFamily="50" charset="-128"/>
              </a:rPr>
              <a:t>、</a:t>
            </a:r>
            <a:r>
              <a:rPr kumimoji="1" lang="ja-JP" altLang="ja-JP" sz="1000" kern="1200" dirty="0" smtClean="0">
                <a:solidFill>
                  <a:srgbClr val="0B5395"/>
                </a:solidFill>
                <a:latin typeface="メイリオ" pitchFamily="50" charset="-128"/>
                <a:ea typeface="メイリオ" pitchFamily="50" charset="-128"/>
                <a:cs typeface="メイリオ" pitchFamily="50" charset="-128"/>
              </a:rPr>
              <a:t>血縁者間末梢血移植</a:t>
            </a:r>
            <a:r>
              <a:rPr kumimoji="1" lang="en-US" altLang="ja-JP" sz="1000" kern="1200" dirty="0" smtClean="0">
                <a:solidFill>
                  <a:srgbClr val="0B5395"/>
                </a:solidFill>
                <a:latin typeface="メイリオ" pitchFamily="50" charset="-128"/>
                <a:ea typeface="メイリオ" pitchFamily="50" charset="-128"/>
                <a:cs typeface="メイリオ" pitchFamily="50" charset="-128"/>
              </a:rPr>
              <a:t>73.3%</a:t>
            </a:r>
            <a:r>
              <a:rPr kumimoji="1" lang="ja-JP" altLang="ja-JP" sz="1000" kern="1200" dirty="0" err="1" smtClean="0">
                <a:solidFill>
                  <a:srgbClr val="0B5395"/>
                </a:solidFill>
                <a:latin typeface="メイリオ" pitchFamily="50" charset="-128"/>
                <a:ea typeface="メイリオ" pitchFamily="50" charset="-128"/>
                <a:cs typeface="メイリオ" pitchFamily="50" charset="-128"/>
              </a:rPr>
              <a:t>、</a:t>
            </a:r>
            <a:r>
              <a:rPr kumimoji="1" lang="ja-JP" altLang="ja-JP" sz="1000" kern="1200" dirty="0" smtClean="0">
                <a:solidFill>
                  <a:srgbClr val="0B5395"/>
                </a:solidFill>
                <a:latin typeface="メイリオ" pitchFamily="50" charset="-128"/>
                <a:ea typeface="メイリオ" pitchFamily="50" charset="-128"/>
                <a:cs typeface="メイリオ" pitchFamily="50" charset="-128"/>
              </a:rPr>
              <a:t>非血縁者間骨髄移植</a:t>
            </a:r>
            <a:r>
              <a:rPr kumimoji="1" lang="en-US" altLang="ja-JP" sz="1000" kern="1200" dirty="0" smtClean="0">
                <a:solidFill>
                  <a:srgbClr val="0B5395"/>
                </a:solidFill>
                <a:latin typeface="メイリオ" pitchFamily="50" charset="-128"/>
                <a:ea typeface="メイリオ" pitchFamily="50" charset="-128"/>
                <a:cs typeface="メイリオ" pitchFamily="50" charset="-128"/>
              </a:rPr>
              <a:t>86.9%</a:t>
            </a:r>
            <a:r>
              <a:rPr kumimoji="1" lang="ja-JP" altLang="ja-JP" sz="1000" kern="1200" dirty="0" err="1" smtClean="0">
                <a:solidFill>
                  <a:srgbClr val="0B5395"/>
                </a:solidFill>
                <a:latin typeface="メイリオ" pitchFamily="50" charset="-128"/>
                <a:ea typeface="メイリオ" pitchFamily="50" charset="-128"/>
                <a:cs typeface="メイリオ" pitchFamily="50" charset="-128"/>
              </a:rPr>
              <a:t>、</a:t>
            </a:r>
            <a:r>
              <a:rPr kumimoji="1" lang="ja-JP" altLang="ja-JP" sz="1000" kern="1200" dirty="0" smtClean="0">
                <a:solidFill>
                  <a:srgbClr val="0B5395"/>
                </a:solidFill>
                <a:latin typeface="メイリオ" pitchFamily="50" charset="-128"/>
                <a:ea typeface="メイリオ" pitchFamily="50" charset="-128"/>
                <a:cs typeface="メイリオ" pitchFamily="50" charset="-128"/>
              </a:rPr>
              <a:t>非血縁者間</a:t>
            </a:r>
            <a:r>
              <a:rPr kumimoji="1" lang="ja-JP" altLang="ja-JP" sz="1000" kern="1200" dirty="0" err="1" smtClean="0">
                <a:solidFill>
                  <a:srgbClr val="0B5395"/>
                </a:solidFill>
                <a:latin typeface="メイリオ" pitchFamily="50" charset="-128"/>
                <a:ea typeface="メイリオ" pitchFamily="50" charset="-128"/>
                <a:cs typeface="メイリオ" pitchFamily="50" charset="-128"/>
              </a:rPr>
              <a:t>さい</a:t>
            </a:r>
            <a:r>
              <a:rPr kumimoji="1" lang="ja-JP" altLang="ja-JP" sz="1000" kern="1200" dirty="0" smtClean="0">
                <a:solidFill>
                  <a:srgbClr val="0B5395"/>
                </a:solidFill>
                <a:latin typeface="メイリオ" pitchFamily="50" charset="-128"/>
                <a:ea typeface="メイリオ" pitchFamily="50" charset="-128"/>
                <a:cs typeface="メイリオ" pitchFamily="50" charset="-128"/>
              </a:rPr>
              <a:t>帯血移植</a:t>
            </a:r>
            <a:r>
              <a:rPr kumimoji="1" lang="en-US" altLang="ja-JP" sz="1000" kern="1200" dirty="0" smtClean="0">
                <a:solidFill>
                  <a:srgbClr val="0B5395"/>
                </a:solidFill>
                <a:latin typeface="メイリオ" pitchFamily="50" charset="-128"/>
                <a:ea typeface="メイリオ" pitchFamily="50" charset="-128"/>
                <a:cs typeface="メイリオ" pitchFamily="50" charset="-128"/>
              </a:rPr>
              <a:t>65.2%</a:t>
            </a:r>
            <a:r>
              <a:rPr kumimoji="1" lang="ja-JP" altLang="ja-JP" sz="1000" kern="1200" dirty="0" smtClean="0">
                <a:solidFill>
                  <a:srgbClr val="0B5395"/>
                </a:solidFill>
                <a:latin typeface="メイリオ" pitchFamily="50" charset="-128"/>
                <a:ea typeface="メイリオ" pitchFamily="50" charset="-128"/>
                <a:cs typeface="メイリオ" pitchFamily="50" charset="-128"/>
              </a:rPr>
              <a:t>である。</a:t>
            </a:r>
            <a:endParaRPr kumimoji="1" lang="ja-JP" altLang="en-US" sz="1000" dirty="0">
              <a:solidFill>
                <a:srgbClr val="0B5395"/>
              </a:solidFill>
              <a:latin typeface="メイリオ" pitchFamily="50" charset="-128"/>
              <a:ea typeface="メイリオ" pitchFamily="50" charset="-128"/>
              <a:cs typeface="メイリオ" pitchFamily="50" charset="-128"/>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3248025" y="504825"/>
            <a:ext cx="3370263" cy="2527300"/>
          </a:xfrm>
        </p:spPr>
      </p:sp>
      <p:sp>
        <p:nvSpPr>
          <p:cNvPr id="3" name="ノート プレースホルダ 2"/>
          <p:cNvSpPr>
            <a:spLocks noGrp="1"/>
          </p:cNvSpPr>
          <p:nvPr>
            <p:ph type="body" idx="1"/>
          </p:nvPr>
        </p:nvSpPr>
        <p:spPr/>
        <p:txBody>
          <a:bodyPr>
            <a:normAutofit/>
          </a:bodyPr>
          <a:lstStyle/>
          <a:p>
            <a:r>
              <a:rPr kumimoji="1" lang="ja-JP" altLang="en-US" sz="1000" kern="1200" dirty="0" smtClean="0">
                <a:solidFill>
                  <a:srgbClr val="0B5395"/>
                </a:solidFill>
                <a:latin typeface="メイリオ" pitchFamily="50" charset="-128"/>
                <a:ea typeface="メイリオ" pitchFamily="50" charset="-128"/>
                <a:cs typeface="メイリオ" pitchFamily="50" charset="-128"/>
              </a:rPr>
              <a:t>　</a:t>
            </a:r>
            <a:r>
              <a:rPr kumimoji="1" lang="en-US" altLang="ja-JP" sz="1000" kern="1200" dirty="0" smtClean="0">
                <a:solidFill>
                  <a:srgbClr val="0B5395"/>
                </a:solidFill>
                <a:latin typeface="メイリオ" pitchFamily="50" charset="-128"/>
                <a:ea typeface="メイリオ" pitchFamily="50" charset="-128"/>
                <a:cs typeface="メイリオ" pitchFamily="50" charset="-128"/>
              </a:rPr>
              <a:t>16</a:t>
            </a:r>
            <a:r>
              <a:rPr kumimoji="1" lang="ja-JP" altLang="ja-JP" sz="1000" kern="1200" dirty="0" smtClean="0">
                <a:solidFill>
                  <a:srgbClr val="0B5395"/>
                </a:solidFill>
                <a:latin typeface="メイリオ" pitchFamily="50" charset="-128"/>
                <a:ea typeface="メイリオ" pitchFamily="50" charset="-128"/>
                <a:cs typeface="メイリオ" pitchFamily="50" charset="-128"/>
              </a:rPr>
              <a:t>歳以上の再生不良性貧血において同種移植の約半数が、血縁者間骨髄移植である。移植後</a:t>
            </a:r>
            <a:r>
              <a:rPr kumimoji="1" lang="en-US" altLang="ja-JP" sz="1000" kern="1200" dirty="0" smtClean="0">
                <a:solidFill>
                  <a:srgbClr val="0B5395"/>
                </a:solidFill>
                <a:latin typeface="メイリオ" pitchFamily="50" charset="-128"/>
                <a:ea typeface="メイリオ" pitchFamily="50" charset="-128"/>
                <a:cs typeface="メイリオ" pitchFamily="50" charset="-128"/>
              </a:rPr>
              <a:t>5</a:t>
            </a:r>
            <a:r>
              <a:rPr kumimoji="1" lang="ja-JP" altLang="ja-JP" sz="1000" kern="1200" dirty="0" smtClean="0">
                <a:solidFill>
                  <a:srgbClr val="0B5395"/>
                </a:solidFill>
                <a:latin typeface="メイリオ" pitchFamily="50" charset="-128"/>
                <a:ea typeface="メイリオ" pitchFamily="50" charset="-128"/>
                <a:cs typeface="メイリオ" pitchFamily="50" charset="-128"/>
              </a:rPr>
              <a:t>年生存率は、血縁、非血縁者間移植ともに</a:t>
            </a:r>
            <a:r>
              <a:rPr kumimoji="1" lang="en-US" altLang="ja-JP" sz="1000" kern="1200" dirty="0" smtClean="0">
                <a:solidFill>
                  <a:srgbClr val="0B5395"/>
                </a:solidFill>
                <a:latin typeface="メイリオ" pitchFamily="50" charset="-128"/>
                <a:ea typeface="メイリオ" pitchFamily="50" charset="-128"/>
                <a:cs typeface="メイリオ" pitchFamily="50" charset="-128"/>
              </a:rPr>
              <a:t>50%</a:t>
            </a:r>
            <a:r>
              <a:rPr kumimoji="1" lang="ja-JP" altLang="ja-JP" sz="1000" kern="1200" dirty="0" smtClean="0">
                <a:solidFill>
                  <a:srgbClr val="0B5395"/>
                </a:solidFill>
                <a:latin typeface="メイリオ" pitchFamily="50" charset="-128"/>
                <a:ea typeface="メイリオ" pitchFamily="50" charset="-128"/>
                <a:cs typeface="メイリオ" pitchFamily="50" charset="-128"/>
              </a:rPr>
              <a:t>以上であり、血縁者間骨髄移植では</a:t>
            </a:r>
            <a:r>
              <a:rPr kumimoji="1" lang="en-US" altLang="ja-JP" sz="1000" kern="1200" dirty="0" smtClean="0">
                <a:solidFill>
                  <a:srgbClr val="0B5395"/>
                </a:solidFill>
                <a:latin typeface="メイリオ" pitchFamily="50" charset="-128"/>
                <a:ea typeface="メイリオ" pitchFamily="50" charset="-128"/>
                <a:cs typeface="メイリオ" pitchFamily="50" charset="-128"/>
              </a:rPr>
              <a:t>83.7%</a:t>
            </a:r>
            <a:r>
              <a:rPr kumimoji="1" lang="ja-JP" altLang="ja-JP" sz="1000" kern="1200" dirty="0" smtClean="0">
                <a:solidFill>
                  <a:srgbClr val="0B5395"/>
                </a:solidFill>
                <a:latin typeface="メイリオ" pitchFamily="50" charset="-128"/>
                <a:ea typeface="メイリオ" pitchFamily="50" charset="-128"/>
                <a:cs typeface="メイリオ" pitchFamily="50" charset="-128"/>
              </a:rPr>
              <a:t>である。</a:t>
            </a:r>
            <a:endParaRPr kumimoji="1" lang="ja-JP" altLang="en-US" sz="1000" dirty="0">
              <a:solidFill>
                <a:srgbClr val="0B5395"/>
              </a:solidFill>
              <a:latin typeface="メイリオ" pitchFamily="50" charset="-128"/>
              <a:ea typeface="メイリオ" pitchFamily="50" charset="-128"/>
              <a:cs typeface="メイリオ" pitchFamily="50" charset="-128"/>
            </a:endParaRPr>
          </a:p>
        </p:txBody>
      </p:sp>
      <p:sp>
        <p:nvSpPr>
          <p:cNvPr id="5" name="スライド番号プレースホルダ 4"/>
          <p:cNvSpPr>
            <a:spLocks noGrp="1"/>
          </p:cNvSpPr>
          <p:nvPr>
            <p:ph type="sldNum" sz="quarter" idx="11"/>
          </p:nvPr>
        </p:nvSpPr>
        <p:spPr>
          <a:xfrm>
            <a:off x="5401468" y="5723503"/>
            <a:ext cx="4276254" cy="337059"/>
          </a:xfrm>
          <a:prstGeom prst="rect">
            <a:avLst/>
          </a:prstGeom>
        </p:spPr>
        <p:txBody>
          <a:bodyPr/>
          <a:lstStyle/>
          <a:p>
            <a:fld id="{4A5EA106-F202-4762-9303-DAEA37EECEFA}" type="slidenum">
              <a:rPr kumimoji="1" lang="ja-JP" altLang="en-US" smtClean="0"/>
              <a:pPr/>
              <a:t>41</a:t>
            </a:fld>
            <a:endParaRPr kumimoji="1" lang="ja-JP"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normAutofit/>
          </a:bodyPr>
          <a:lstStyle/>
          <a:p>
            <a:r>
              <a:rPr lang="ja-JP" altLang="ja-JP" sz="1000" dirty="0" smtClean="0">
                <a:solidFill>
                  <a:srgbClr val="0B5395"/>
                </a:solidFill>
                <a:latin typeface="メイリオ" pitchFamily="50" charset="-128"/>
                <a:ea typeface="メイリオ" pitchFamily="50" charset="-128"/>
                <a:cs typeface="メイリオ" pitchFamily="50" charset="-128"/>
              </a:rPr>
              <a:t>移植前処置の強度を緩めたミニ移植の普及により、移植の適応年齢が拡大し</a:t>
            </a:r>
            <a:r>
              <a:rPr lang="ja-JP" altLang="en-US" sz="1000" dirty="0" smtClean="0">
                <a:solidFill>
                  <a:srgbClr val="0B5395"/>
                </a:solidFill>
                <a:latin typeface="メイリオ" pitchFamily="50" charset="-128"/>
                <a:ea typeface="メイリオ" pitchFamily="50" charset="-128"/>
                <a:cs typeface="メイリオ" pitchFamily="50" charset="-128"/>
              </a:rPr>
              <a:t>た。</a:t>
            </a:r>
            <a:r>
              <a:rPr lang="ja-JP" altLang="ja-JP" sz="1000" dirty="0" smtClean="0">
                <a:solidFill>
                  <a:srgbClr val="0B5395"/>
                </a:solidFill>
                <a:latin typeface="メイリオ" pitchFamily="50" charset="-128"/>
                <a:ea typeface="メイリオ" pitchFamily="50" charset="-128"/>
                <a:cs typeface="メイリオ" pitchFamily="50" charset="-128"/>
              </a:rPr>
              <a:t>非血縁者間移植</a:t>
            </a:r>
            <a:r>
              <a:rPr lang="en-US" altLang="ja-JP" sz="1000" dirty="0" smtClean="0">
                <a:solidFill>
                  <a:srgbClr val="0B5395"/>
                </a:solidFill>
                <a:latin typeface="メイリオ" pitchFamily="50" charset="-128"/>
                <a:ea typeface="メイリオ" pitchFamily="50" charset="-128"/>
                <a:cs typeface="メイリオ" pitchFamily="50" charset="-128"/>
              </a:rPr>
              <a:t>(</a:t>
            </a:r>
            <a:r>
              <a:rPr lang="ja-JP" altLang="ja-JP" sz="1000" dirty="0" smtClean="0">
                <a:solidFill>
                  <a:srgbClr val="0B5395"/>
                </a:solidFill>
                <a:latin typeface="メイリオ" pitchFamily="50" charset="-128"/>
                <a:ea typeface="メイリオ" pitchFamily="50" charset="-128"/>
                <a:cs typeface="メイリオ" pitchFamily="50" charset="-128"/>
              </a:rPr>
              <a:t>骨髄移植、</a:t>
            </a:r>
            <a:r>
              <a:rPr lang="ja-JP" altLang="ja-JP" sz="1000" dirty="0" err="1" smtClean="0">
                <a:solidFill>
                  <a:srgbClr val="0B5395"/>
                </a:solidFill>
                <a:latin typeface="メイリオ" pitchFamily="50" charset="-128"/>
                <a:ea typeface="メイリオ" pitchFamily="50" charset="-128"/>
                <a:cs typeface="メイリオ" pitchFamily="50" charset="-128"/>
              </a:rPr>
              <a:t>さい</a:t>
            </a:r>
            <a:r>
              <a:rPr lang="ja-JP" altLang="ja-JP" sz="1000" dirty="0" smtClean="0">
                <a:solidFill>
                  <a:srgbClr val="0B5395"/>
                </a:solidFill>
                <a:latin typeface="メイリオ" pitchFamily="50" charset="-128"/>
                <a:ea typeface="メイリオ" pitchFamily="50" charset="-128"/>
                <a:cs typeface="メイリオ" pitchFamily="50" charset="-128"/>
              </a:rPr>
              <a:t>帯血移植</a:t>
            </a:r>
            <a:r>
              <a:rPr lang="en-US" altLang="ja-JP" sz="1000" dirty="0" smtClean="0">
                <a:solidFill>
                  <a:srgbClr val="0B5395"/>
                </a:solidFill>
                <a:latin typeface="メイリオ" pitchFamily="50" charset="-128"/>
                <a:ea typeface="メイリオ" pitchFamily="50" charset="-128"/>
                <a:cs typeface="メイリオ" pitchFamily="50" charset="-128"/>
              </a:rPr>
              <a:t>) </a:t>
            </a:r>
            <a:r>
              <a:rPr lang="ja-JP" altLang="en-US" sz="1000" dirty="0" smtClean="0">
                <a:solidFill>
                  <a:srgbClr val="0B5395"/>
                </a:solidFill>
                <a:latin typeface="メイリオ" pitchFamily="50" charset="-128"/>
                <a:ea typeface="メイリオ" pitchFamily="50" charset="-128"/>
                <a:cs typeface="メイリオ" pitchFamily="50" charset="-128"/>
              </a:rPr>
              <a:t>はすべての年齢層において、殊に高齢者において</a:t>
            </a:r>
            <a:r>
              <a:rPr lang="ja-JP" altLang="ja-JP" sz="1000" dirty="0" smtClean="0">
                <a:solidFill>
                  <a:srgbClr val="0B5395"/>
                </a:solidFill>
                <a:latin typeface="メイリオ" pitchFamily="50" charset="-128"/>
                <a:ea typeface="メイリオ" pitchFamily="50" charset="-128"/>
                <a:cs typeface="メイリオ" pitchFamily="50" charset="-128"/>
              </a:rPr>
              <a:t>増加傾向にある。</a:t>
            </a:r>
            <a:endParaRPr lang="ja-JP" altLang="en-US" sz="1000" dirty="0" smtClean="0">
              <a:solidFill>
                <a:srgbClr val="0B5395"/>
              </a:solidFill>
              <a:latin typeface="メイリオ" pitchFamily="50" charset="-128"/>
              <a:ea typeface="メイリオ" pitchFamily="50" charset="-128"/>
              <a:cs typeface="メイリオ" pitchFamily="50" charset="-128"/>
            </a:endParaRPr>
          </a:p>
        </p:txBody>
      </p:sp>
      <p:sp>
        <p:nvSpPr>
          <p:cNvPr id="9" name="スライド イメージ プレースホルダ 8"/>
          <p:cNvSpPr>
            <a:spLocks noGrp="1" noRot="1" noChangeAspect="1"/>
          </p:cNvSpPr>
          <p:nvPr>
            <p:ph type="sldImg"/>
          </p:nvPr>
        </p:nvSpPr>
        <p:spPr>
          <a:xfrm>
            <a:off x="2468563" y="0"/>
            <a:ext cx="4529137" cy="3395663"/>
          </a:xfrm>
          <a:ln>
            <a:noFill/>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normAutofit/>
          </a:bodyPr>
          <a:lstStyle/>
          <a:p>
            <a:r>
              <a:rPr lang="ja-JP" altLang="en-US" sz="1000" dirty="0" smtClean="0">
                <a:solidFill>
                  <a:srgbClr val="0B5395"/>
                </a:solidFill>
                <a:latin typeface="メイリオ" pitchFamily="50" charset="-128"/>
                <a:ea typeface="メイリオ" pitchFamily="50" charset="-128"/>
                <a:cs typeface="メイリオ" pitchFamily="50" charset="-128"/>
              </a:rPr>
              <a:t>　</a:t>
            </a:r>
            <a:r>
              <a:rPr lang="en-US" altLang="ja-JP" sz="1000" dirty="0" smtClean="0">
                <a:solidFill>
                  <a:srgbClr val="0B5395"/>
                </a:solidFill>
                <a:latin typeface="メイリオ" pitchFamily="50" charset="-128"/>
                <a:ea typeface="メイリオ" pitchFamily="50" charset="-128"/>
                <a:cs typeface="メイリオ" pitchFamily="50" charset="-128"/>
              </a:rPr>
              <a:t>10</a:t>
            </a:r>
            <a:r>
              <a:rPr lang="ja-JP" altLang="ja-JP" sz="1000" dirty="0" smtClean="0">
                <a:solidFill>
                  <a:srgbClr val="0B5395"/>
                </a:solidFill>
                <a:latin typeface="メイリオ" pitchFamily="50" charset="-128"/>
                <a:ea typeface="メイリオ" pitchFamily="50" charset="-128"/>
                <a:cs typeface="メイリオ" pitchFamily="50" charset="-128"/>
              </a:rPr>
              <a:t>年前と比較して、白血病に対する移植件数は</a:t>
            </a:r>
            <a:r>
              <a:rPr lang="ja-JP" altLang="en-US" sz="1000" dirty="0" smtClean="0">
                <a:solidFill>
                  <a:srgbClr val="0B5395"/>
                </a:solidFill>
                <a:latin typeface="メイリオ" pitchFamily="50" charset="-128"/>
                <a:ea typeface="メイリオ" pitchFamily="50" charset="-128"/>
                <a:cs typeface="メイリオ" pitchFamily="50" charset="-128"/>
              </a:rPr>
              <a:t>およそ</a:t>
            </a:r>
            <a:r>
              <a:rPr lang="en-US" altLang="ja-JP" sz="1000" dirty="0" smtClean="0">
                <a:solidFill>
                  <a:srgbClr val="0B5395"/>
                </a:solidFill>
                <a:latin typeface="メイリオ" pitchFamily="50" charset="-128"/>
                <a:ea typeface="メイリオ" pitchFamily="50" charset="-128"/>
                <a:cs typeface="メイリオ" pitchFamily="50" charset="-128"/>
              </a:rPr>
              <a:t>50</a:t>
            </a:r>
            <a:r>
              <a:rPr lang="ja-JP" altLang="en-US" sz="1000" dirty="0" smtClean="0">
                <a:solidFill>
                  <a:srgbClr val="0B5395"/>
                </a:solidFill>
                <a:latin typeface="メイリオ" pitchFamily="50" charset="-128"/>
                <a:ea typeface="メイリオ" pitchFamily="50" charset="-128"/>
                <a:cs typeface="メイリオ" pitchFamily="50" charset="-128"/>
              </a:rPr>
              <a:t>％</a:t>
            </a:r>
            <a:r>
              <a:rPr lang="ja-JP" altLang="ja-JP" sz="1000" dirty="0" smtClean="0">
                <a:solidFill>
                  <a:srgbClr val="0B5395"/>
                </a:solidFill>
                <a:latin typeface="メイリオ" pitchFamily="50" charset="-128"/>
                <a:ea typeface="メイリオ" pitchFamily="50" charset="-128"/>
                <a:cs typeface="メイリオ" pitchFamily="50" charset="-128"/>
              </a:rPr>
              <a:t>増加し、悪性リンパ腫に対する移植件数は</a:t>
            </a:r>
            <a:r>
              <a:rPr lang="en-US" altLang="ja-JP" sz="1000" dirty="0" smtClean="0">
                <a:solidFill>
                  <a:srgbClr val="0B5395"/>
                </a:solidFill>
                <a:latin typeface="メイリオ" pitchFamily="50" charset="-128"/>
                <a:ea typeface="メイリオ" pitchFamily="50" charset="-128"/>
                <a:cs typeface="メイリオ" pitchFamily="50" charset="-128"/>
              </a:rPr>
              <a:t>35 </a:t>
            </a:r>
            <a:r>
              <a:rPr lang="ja-JP" altLang="ja-JP" sz="1000" dirty="0" smtClean="0">
                <a:solidFill>
                  <a:srgbClr val="0B5395"/>
                </a:solidFill>
                <a:latin typeface="メイリオ" pitchFamily="50" charset="-128"/>
                <a:ea typeface="メイリオ" pitchFamily="50" charset="-128"/>
                <a:cs typeface="メイリオ" pitchFamily="50" charset="-128"/>
              </a:rPr>
              <a:t>％増加した。 とくに高齢者を中心に移植件数が著しく増加している</a:t>
            </a:r>
            <a:r>
              <a:rPr lang="ja-JP" altLang="en-US" sz="1000" dirty="0" smtClean="0">
                <a:solidFill>
                  <a:srgbClr val="0B5395"/>
                </a:solidFill>
                <a:latin typeface="メイリオ" pitchFamily="50" charset="-128"/>
                <a:ea typeface="メイリオ" pitchFamily="50" charset="-128"/>
                <a:cs typeface="メイリオ" pitchFamily="50" charset="-128"/>
              </a:rPr>
              <a:t>。</a:t>
            </a:r>
            <a:endParaRPr lang="en-US" altLang="ja-JP" sz="1000" dirty="0" smtClean="0">
              <a:solidFill>
                <a:srgbClr val="0B5395"/>
              </a:solidFill>
              <a:latin typeface="メイリオ" pitchFamily="50" charset="-128"/>
              <a:ea typeface="メイリオ" pitchFamily="50" charset="-128"/>
              <a:cs typeface="メイリオ" pitchFamily="50" charset="-128"/>
            </a:endParaRPr>
          </a:p>
          <a:p>
            <a:r>
              <a:rPr lang="ja-JP" altLang="ja-JP" sz="1000" dirty="0" smtClean="0">
                <a:solidFill>
                  <a:srgbClr val="0B5395"/>
                </a:solidFill>
                <a:latin typeface="メイリオ" pitchFamily="50" charset="-128"/>
                <a:ea typeface="メイリオ" pitchFamily="50" charset="-128"/>
                <a:cs typeface="メイリオ" pitchFamily="50" charset="-128"/>
              </a:rPr>
              <a:t> </a:t>
            </a:r>
            <a:r>
              <a:rPr lang="en-US" altLang="ja-JP" sz="1000" dirty="0" smtClean="0">
                <a:solidFill>
                  <a:srgbClr val="0B5395"/>
                </a:solidFill>
                <a:latin typeface="メイリオ" pitchFamily="50" charset="-128"/>
                <a:ea typeface="メイリオ" pitchFamily="50" charset="-128"/>
                <a:cs typeface="メイリオ" pitchFamily="50" charset="-128"/>
              </a:rPr>
              <a:t>(50</a:t>
            </a:r>
            <a:r>
              <a:rPr lang="ja-JP" altLang="ja-JP" sz="1000" dirty="0" smtClean="0">
                <a:solidFill>
                  <a:srgbClr val="0B5395"/>
                </a:solidFill>
                <a:latin typeface="メイリオ" pitchFamily="50" charset="-128"/>
                <a:ea typeface="メイリオ" pitchFamily="50" charset="-128"/>
                <a:cs typeface="メイリオ" pitchFamily="50" charset="-128"/>
              </a:rPr>
              <a:t>歳以上において白血病で</a:t>
            </a:r>
            <a:r>
              <a:rPr lang="en-US" altLang="ja-JP" sz="1000" dirty="0" smtClean="0">
                <a:solidFill>
                  <a:srgbClr val="0B5395"/>
                </a:solidFill>
                <a:latin typeface="メイリオ" pitchFamily="50" charset="-128"/>
                <a:ea typeface="メイリオ" pitchFamily="50" charset="-128"/>
                <a:cs typeface="メイリオ" pitchFamily="50" charset="-128"/>
              </a:rPr>
              <a:t>123</a:t>
            </a:r>
            <a:r>
              <a:rPr lang="ja-JP" altLang="ja-JP" sz="1000" dirty="0" smtClean="0">
                <a:solidFill>
                  <a:srgbClr val="0B5395"/>
                </a:solidFill>
                <a:latin typeface="メイリオ" pitchFamily="50" charset="-128"/>
                <a:ea typeface="メイリオ" pitchFamily="50" charset="-128"/>
                <a:cs typeface="メイリオ" pitchFamily="50" charset="-128"/>
              </a:rPr>
              <a:t>％増加、悪性リンパ腫で</a:t>
            </a:r>
            <a:r>
              <a:rPr lang="en-US" altLang="ja-JP" sz="1000" dirty="0" smtClean="0">
                <a:solidFill>
                  <a:srgbClr val="0B5395"/>
                </a:solidFill>
                <a:latin typeface="メイリオ" pitchFamily="50" charset="-128"/>
                <a:ea typeface="メイリオ" pitchFamily="50" charset="-128"/>
                <a:cs typeface="メイリオ" pitchFamily="50" charset="-128"/>
              </a:rPr>
              <a:t>62</a:t>
            </a:r>
            <a:r>
              <a:rPr lang="ja-JP" altLang="ja-JP" sz="1000" dirty="0" smtClean="0">
                <a:solidFill>
                  <a:srgbClr val="0B5395"/>
                </a:solidFill>
                <a:latin typeface="メイリオ" pitchFamily="50" charset="-128"/>
                <a:ea typeface="メイリオ" pitchFamily="50" charset="-128"/>
                <a:cs typeface="メイリオ" pitchFamily="50" charset="-128"/>
              </a:rPr>
              <a:t>％増加</a:t>
            </a:r>
            <a:r>
              <a:rPr lang="en-US" altLang="ja-JP" sz="1000" dirty="0" smtClean="0">
                <a:solidFill>
                  <a:srgbClr val="0B5395"/>
                </a:solidFill>
                <a:latin typeface="メイリオ" pitchFamily="50" charset="-128"/>
                <a:ea typeface="メイリオ" pitchFamily="50" charset="-128"/>
                <a:cs typeface="メイリオ" pitchFamily="50" charset="-128"/>
              </a:rPr>
              <a:t>) </a:t>
            </a:r>
          </a:p>
          <a:p>
            <a:r>
              <a:rPr lang="en-US" altLang="ja-JP" sz="1000" dirty="0" smtClean="0">
                <a:solidFill>
                  <a:srgbClr val="0B5395"/>
                </a:solidFill>
                <a:latin typeface="メイリオ" pitchFamily="50" charset="-128"/>
                <a:ea typeface="メイリオ" pitchFamily="50" charset="-128"/>
                <a:cs typeface="メイリオ" pitchFamily="50" charset="-128"/>
              </a:rPr>
              <a:t>2006</a:t>
            </a:r>
            <a:r>
              <a:rPr lang="ja-JP" altLang="en-US" sz="1000" dirty="0" smtClean="0">
                <a:solidFill>
                  <a:srgbClr val="0B5395"/>
                </a:solidFill>
                <a:latin typeface="メイリオ" pitchFamily="50" charset="-128"/>
                <a:ea typeface="メイリオ" pitchFamily="50" charset="-128"/>
                <a:cs typeface="メイリオ" pitchFamily="50" charset="-128"/>
              </a:rPr>
              <a:t>年～</a:t>
            </a:r>
            <a:r>
              <a:rPr lang="en-US" altLang="ja-JP" sz="1000" dirty="0" smtClean="0">
                <a:solidFill>
                  <a:srgbClr val="0B5395"/>
                </a:solidFill>
                <a:latin typeface="メイリオ" pitchFamily="50" charset="-128"/>
                <a:ea typeface="メイリオ" pitchFamily="50" charset="-128"/>
                <a:cs typeface="メイリオ" pitchFamily="50" charset="-128"/>
              </a:rPr>
              <a:t>2012</a:t>
            </a:r>
            <a:r>
              <a:rPr lang="ja-JP" altLang="en-US" sz="1000" dirty="0" smtClean="0">
                <a:solidFill>
                  <a:srgbClr val="0B5395"/>
                </a:solidFill>
                <a:latin typeface="メイリオ" pitchFamily="50" charset="-128"/>
                <a:ea typeface="メイリオ" pitchFamily="50" charset="-128"/>
                <a:cs typeface="メイリオ" pitchFamily="50" charset="-128"/>
              </a:rPr>
              <a:t>年では、</a:t>
            </a:r>
            <a:r>
              <a:rPr lang="en-US" altLang="ja-JP" sz="1000" dirty="0" smtClean="0">
                <a:solidFill>
                  <a:srgbClr val="0B5395"/>
                </a:solidFill>
                <a:latin typeface="メイリオ" pitchFamily="50" charset="-128"/>
                <a:ea typeface="メイリオ" pitchFamily="50" charset="-128"/>
                <a:cs typeface="メイリオ" pitchFamily="50" charset="-128"/>
              </a:rPr>
              <a:t>50</a:t>
            </a:r>
            <a:r>
              <a:rPr lang="ja-JP" altLang="en-US" sz="1000" dirty="0" smtClean="0">
                <a:solidFill>
                  <a:srgbClr val="0B5395"/>
                </a:solidFill>
                <a:latin typeface="メイリオ" pitchFamily="50" charset="-128"/>
                <a:ea typeface="メイリオ" pitchFamily="50" charset="-128"/>
                <a:cs typeface="メイリオ" pitchFamily="50" charset="-128"/>
              </a:rPr>
              <a:t>歳以上の割合は白血病でおよそ</a:t>
            </a:r>
            <a:r>
              <a:rPr lang="en-US" altLang="ja-JP" sz="1000" dirty="0" smtClean="0">
                <a:solidFill>
                  <a:srgbClr val="0B5395"/>
                </a:solidFill>
                <a:latin typeface="メイリオ" pitchFamily="50" charset="-128"/>
                <a:ea typeface="メイリオ" pitchFamily="50" charset="-128"/>
                <a:cs typeface="メイリオ" pitchFamily="50" charset="-128"/>
              </a:rPr>
              <a:t>40</a:t>
            </a:r>
            <a:r>
              <a:rPr lang="ja-JP" altLang="en-US" sz="1000" dirty="0" smtClean="0">
                <a:solidFill>
                  <a:srgbClr val="0B5395"/>
                </a:solidFill>
                <a:latin typeface="メイリオ" pitchFamily="50" charset="-128"/>
                <a:ea typeface="メイリオ" pitchFamily="50" charset="-128"/>
                <a:cs typeface="メイリオ" pitchFamily="50" charset="-128"/>
              </a:rPr>
              <a:t>％、悪性リンパ腫で</a:t>
            </a:r>
            <a:r>
              <a:rPr lang="en-US" altLang="ja-JP" sz="1000" dirty="0" smtClean="0">
                <a:solidFill>
                  <a:srgbClr val="0B5395"/>
                </a:solidFill>
                <a:latin typeface="メイリオ" pitchFamily="50" charset="-128"/>
                <a:ea typeface="メイリオ" pitchFamily="50" charset="-128"/>
                <a:cs typeface="メイリオ" pitchFamily="50" charset="-128"/>
              </a:rPr>
              <a:t>60</a:t>
            </a:r>
            <a:r>
              <a:rPr lang="ja-JP" altLang="en-US" sz="1000" dirty="0" smtClean="0">
                <a:solidFill>
                  <a:srgbClr val="0B5395"/>
                </a:solidFill>
                <a:latin typeface="メイリオ" pitchFamily="50" charset="-128"/>
                <a:ea typeface="メイリオ" pitchFamily="50" charset="-128"/>
                <a:cs typeface="メイリオ" pitchFamily="50" charset="-128"/>
              </a:rPr>
              <a:t>％である。</a:t>
            </a:r>
            <a:endParaRPr lang="en-US" altLang="ja-JP" sz="1000" dirty="0" err="1" smtClean="0">
              <a:solidFill>
                <a:srgbClr val="0B5395"/>
              </a:solidFill>
              <a:latin typeface="メイリオ" pitchFamily="50" charset="-128"/>
              <a:ea typeface="メイリオ" pitchFamily="50" charset="-128"/>
              <a:cs typeface="メイリオ" pitchFamily="50" charset="-128"/>
            </a:endParaRPr>
          </a:p>
          <a:p>
            <a:endParaRPr lang="en-US" altLang="ja-JP" dirty="0" smtClean="0"/>
          </a:p>
        </p:txBody>
      </p:sp>
      <p:sp>
        <p:nvSpPr>
          <p:cNvPr id="7" name="スライド イメージ プレースホルダ 6"/>
          <p:cNvSpPr>
            <a:spLocks noGrp="1" noRot="1" noChangeAspect="1"/>
          </p:cNvSpPr>
          <p:nvPr>
            <p:ph type="sldImg"/>
          </p:nvPr>
        </p:nvSpPr>
        <p:spPr>
          <a:xfrm>
            <a:off x="2468563" y="0"/>
            <a:ext cx="4529137" cy="3395663"/>
          </a:xfrm>
          <a:ln>
            <a:noFill/>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normAutofit/>
          </a:bodyPr>
          <a:lstStyle/>
          <a:p>
            <a:r>
              <a:rPr lang="ja-JP" altLang="en-US" sz="1000" dirty="0" smtClean="0">
                <a:solidFill>
                  <a:srgbClr val="0B5395"/>
                </a:solidFill>
                <a:latin typeface="メイリオ" pitchFamily="50" charset="-128"/>
                <a:ea typeface="メイリオ" pitchFamily="50" charset="-128"/>
                <a:cs typeface="メイリオ" pitchFamily="50" charset="-128"/>
              </a:rPr>
              <a:t>　</a:t>
            </a:r>
            <a:r>
              <a:rPr lang="ja-JP" altLang="ja-JP" sz="1000" dirty="0" smtClean="0">
                <a:solidFill>
                  <a:srgbClr val="0B5395"/>
                </a:solidFill>
                <a:latin typeface="メイリオ" pitchFamily="50" charset="-128"/>
                <a:ea typeface="メイリオ" pitchFamily="50" charset="-128"/>
                <a:cs typeface="メイリオ" pitchFamily="50" charset="-128"/>
              </a:rPr>
              <a:t>小児における同種移植は、急性白血病</a:t>
            </a:r>
            <a:r>
              <a:rPr lang="en-US" altLang="ja-JP" sz="1000" dirty="0" smtClean="0">
                <a:solidFill>
                  <a:srgbClr val="0B5395"/>
                </a:solidFill>
                <a:latin typeface="メイリオ" pitchFamily="50" charset="-128"/>
                <a:ea typeface="メイリオ" pitchFamily="50" charset="-128"/>
                <a:cs typeface="メイリオ" pitchFamily="50" charset="-128"/>
              </a:rPr>
              <a:t>(</a:t>
            </a:r>
            <a:r>
              <a:rPr lang="ja-JP" altLang="ja-JP" sz="1000" dirty="0" smtClean="0">
                <a:solidFill>
                  <a:srgbClr val="0B5395"/>
                </a:solidFill>
                <a:latin typeface="メイリオ" pitchFamily="50" charset="-128"/>
                <a:ea typeface="メイリオ" pitchFamily="50" charset="-128"/>
                <a:cs typeface="メイリオ" pitchFamily="50" charset="-128"/>
              </a:rPr>
              <a:t>急性骨髄性白血病、急性リンパ性白血病</a:t>
            </a:r>
            <a:r>
              <a:rPr lang="en-US" altLang="ja-JP" sz="1000" dirty="0" smtClean="0">
                <a:solidFill>
                  <a:srgbClr val="0B5395"/>
                </a:solidFill>
                <a:latin typeface="メイリオ" pitchFamily="50" charset="-128"/>
                <a:ea typeface="メイリオ" pitchFamily="50" charset="-128"/>
                <a:cs typeface="メイリオ" pitchFamily="50" charset="-128"/>
              </a:rPr>
              <a:t>)</a:t>
            </a:r>
            <a:r>
              <a:rPr lang="ja-JP" altLang="ja-JP" sz="1000" dirty="0" smtClean="0">
                <a:solidFill>
                  <a:srgbClr val="0B5395"/>
                </a:solidFill>
                <a:latin typeface="メイリオ" pitchFamily="50" charset="-128"/>
                <a:ea typeface="メイリオ" pitchFamily="50" charset="-128"/>
                <a:cs typeface="メイリオ" pitchFamily="50" charset="-128"/>
              </a:rPr>
              <a:t>で最も多く、移植全体の</a:t>
            </a:r>
            <a:r>
              <a:rPr lang="ja-JP" altLang="en-US" sz="1000" dirty="0" smtClean="0">
                <a:solidFill>
                  <a:srgbClr val="0B5395"/>
                </a:solidFill>
                <a:latin typeface="メイリオ" pitchFamily="50" charset="-128"/>
                <a:ea typeface="メイリオ" pitchFamily="50" charset="-128"/>
                <a:cs typeface="メイリオ" pitchFamily="50" charset="-128"/>
              </a:rPr>
              <a:t>およそ</a:t>
            </a:r>
            <a:r>
              <a:rPr lang="en-US" altLang="ja-JP" sz="1000" dirty="0" smtClean="0">
                <a:solidFill>
                  <a:srgbClr val="0B5395"/>
                </a:solidFill>
                <a:latin typeface="メイリオ" pitchFamily="50" charset="-128"/>
                <a:ea typeface="メイリオ" pitchFamily="50" charset="-128"/>
                <a:cs typeface="メイリオ" pitchFamily="50" charset="-128"/>
              </a:rPr>
              <a:t>57</a:t>
            </a:r>
            <a:r>
              <a:rPr lang="ja-JP" altLang="ja-JP" sz="1000" dirty="0" smtClean="0">
                <a:solidFill>
                  <a:srgbClr val="0B5395"/>
                </a:solidFill>
                <a:latin typeface="メイリオ" pitchFamily="50" charset="-128"/>
                <a:ea typeface="メイリオ" pitchFamily="50" charset="-128"/>
                <a:cs typeface="メイリオ" pitchFamily="50" charset="-128"/>
              </a:rPr>
              <a:t>％を占める。 ついで、同種移植件数の多い小児の再生不良性貧血は希少疾患であるが、重症</a:t>
            </a:r>
            <a:r>
              <a:rPr lang="en-US" altLang="ja-JP" sz="1000" dirty="0" smtClean="0">
                <a:solidFill>
                  <a:srgbClr val="0B5395"/>
                </a:solidFill>
                <a:latin typeface="メイリオ" pitchFamily="50" charset="-128"/>
                <a:ea typeface="メイリオ" pitchFamily="50" charset="-128"/>
                <a:cs typeface="メイリオ" pitchFamily="50" charset="-128"/>
              </a:rPr>
              <a:t>/</a:t>
            </a:r>
            <a:r>
              <a:rPr lang="ja-JP" altLang="ja-JP" sz="1000" dirty="0" smtClean="0">
                <a:solidFill>
                  <a:srgbClr val="0B5395"/>
                </a:solidFill>
                <a:latin typeface="メイリオ" pitchFamily="50" charset="-128"/>
                <a:ea typeface="メイリオ" pitchFamily="50" charset="-128"/>
                <a:cs typeface="メイリオ" pitchFamily="50" charset="-128"/>
              </a:rPr>
              <a:t>最重症例では同種骨髄移植が第一選択とされるため小児の同種移植件数の</a:t>
            </a:r>
            <a:r>
              <a:rPr lang="en-US" altLang="ja-JP" sz="1000" dirty="0" smtClean="0">
                <a:solidFill>
                  <a:srgbClr val="0B5395"/>
                </a:solidFill>
                <a:latin typeface="メイリオ" pitchFamily="50" charset="-128"/>
                <a:ea typeface="メイリオ" pitchFamily="50" charset="-128"/>
                <a:cs typeface="メイリオ" pitchFamily="50" charset="-128"/>
              </a:rPr>
              <a:t>9</a:t>
            </a:r>
            <a:r>
              <a:rPr lang="ja-JP" altLang="ja-JP" sz="1000" dirty="0" smtClean="0">
                <a:solidFill>
                  <a:srgbClr val="0B5395"/>
                </a:solidFill>
                <a:latin typeface="メイリオ" pitchFamily="50" charset="-128"/>
                <a:ea typeface="メイリオ" pitchFamily="50" charset="-128"/>
                <a:cs typeface="メイリオ" pitchFamily="50" charset="-128"/>
              </a:rPr>
              <a:t>％程度を占める。 </a:t>
            </a:r>
          </a:p>
          <a:p>
            <a:r>
              <a:rPr lang="ja-JP" altLang="en-US" sz="1000" dirty="0" smtClean="0">
                <a:solidFill>
                  <a:srgbClr val="0B5395"/>
                </a:solidFill>
                <a:latin typeface="メイリオ" pitchFamily="50" charset="-128"/>
                <a:ea typeface="メイリオ" pitchFamily="50" charset="-128"/>
                <a:cs typeface="メイリオ" pitchFamily="50" charset="-128"/>
              </a:rPr>
              <a:t>　</a:t>
            </a:r>
            <a:r>
              <a:rPr lang="ja-JP" altLang="ja-JP" sz="1000" dirty="0" smtClean="0">
                <a:solidFill>
                  <a:srgbClr val="0B5395"/>
                </a:solidFill>
                <a:latin typeface="メイリオ" pitchFamily="50" charset="-128"/>
                <a:ea typeface="メイリオ" pitchFamily="50" charset="-128"/>
                <a:cs typeface="メイリオ" pitchFamily="50" charset="-128"/>
              </a:rPr>
              <a:t>小児の固形腫瘍においては、大量化学療法による造血機能不全を救済するために自家移植が行われるため、自家移植件数が</a:t>
            </a:r>
            <a:r>
              <a:rPr lang="en-US" altLang="ja-JP" sz="1000" dirty="0" smtClean="0">
                <a:solidFill>
                  <a:srgbClr val="0B5395"/>
                </a:solidFill>
                <a:latin typeface="メイリオ" pitchFamily="50" charset="-128"/>
                <a:ea typeface="メイリオ" pitchFamily="50" charset="-128"/>
                <a:cs typeface="メイリオ" pitchFamily="50" charset="-128"/>
              </a:rPr>
              <a:t>88</a:t>
            </a:r>
            <a:r>
              <a:rPr lang="ja-JP" altLang="ja-JP" sz="1000" dirty="0" smtClean="0">
                <a:solidFill>
                  <a:srgbClr val="0B5395"/>
                </a:solidFill>
                <a:latin typeface="メイリオ" pitchFamily="50" charset="-128"/>
                <a:ea typeface="メイリオ" pitchFamily="50" charset="-128"/>
                <a:cs typeface="メイリオ" pitchFamily="50" charset="-128"/>
              </a:rPr>
              <a:t>％を占める。 </a:t>
            </a:r>
            <a:endParaRPr lang="ja-JP" altLang="en-US" sz="1000" dirty="0" smtClean="0">
              <a:solidFill>
                <a:srgbClr val="0B5395"/>
              </a:solidFill>
              <a:latin typeface="メイリオ" pitchFamily="50" charset="-128"/>
              <a:ea typeface="メイリオ" pitchFamily="50" charset="-128"/>
              <a:cs typeface="メイリオ" pitchFamily="50" charset="-128"/>
            </a:endParaRPr>
          </a:p>
        </p:txBody>
      </p:sp>
      <p:sp>
        <p:nvSpPr>
          <p:cNvPr id="7" name="スライド イメージ プレースホルダ 6"/>
          <p:cNvSpPr>
            <a:spLocks noGrp="1" noRot="1" noChangeAspect="1"/>
          </p:cNvSpPr>
          <p:nvPr>
            <p:ph type="sldImg"/>
          </p:nvPr>
        </p:nvSpPr>
        <p:spPr>
          <a:xfrm>
            <a:off x="2468563" y="0"/>
            <a:ext cx="4529137" cy="3395663"/>
          </a:xfrm>
          <a:ln>
            <a:noFill/>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normAutofit lnSpcReduction="10000"/>
          </a:bodyPr>
          <a:lstStyle/>
          <a:p>
            <a:r>
              <a:rPr lang="ja-JP" altLang="en-US" sz="1000" dirty="0" smtClean="0">
                <a:latin typeface="メイリオ" pitchFamily="50" charset="-128"/>
                <a:ea typeface="メイリオ" pitchFamily="50" charset="-128"/>
                <a:cs typeface="メイリオ" pitchFamily="50" charset="-128"/>
              </a:rPr>
              <a:t>　</a:t>
            </a:r>
            <a:r>
              <a:rPr lang="en-US" altLang="ja-JP" sz="1000" dirty="0" smtClean="0">
                <a:latin typeface="メイリオ" pitchFamily="50" charset="-128"/>
                <a:ea typeface="メイリオ" pitchFamily="50" charset="-128"/>
                <a:cs typeface="メイリオ" pitchFamily="50" charset="-128"/>
              </a:rPr>
              <a:t>16</a:t>
            </a:r>
            <a:r>
              <a:rPr lang="ja-JP" altLang="ja-JP" sz="1000" dirty="0" smtClean="0">
                <a:latin typeface="メイリオ" pitchFamily="50" charset="-128"/>
                <a:ea typeface="メイリオ" pitchFamily="50" charset="-128"/>
                <a:cs typeface="メイリオ" pitchFamily="50" charset="-128"/>
              </a:rPr>
              <a:t>歳以上における同種移植は、急性白血病</a:t>
            </a:r>
            <a:r>
              <a:rPr lang="en-US" altLang="ja-JP" sz="1000" dirty="0" smtClean="0">
                <a:latin typeface="メイリオ" pitchFamily="50" charset="-128"/>
                <a:ea typeface="メイリオ" pitchFamily="50" charset="-128"/>
                <a:cs typeface="メイリオ" pitchFamily="50" charset="-128"/>
              </a:rPr>
              <a:t>(</a:t>
            </a:r>
            <a:r>
              <a:rPr lang="ja-JP" altLang="ja-JP" sz="1000" dirty="0" smtClean="0">
                <a:latin typeface="メイリオ" pitchFamily="50" charset="-128"/>
                <a:ea typeface="メイリオ" pitchFamily="50" charset="-128"/>
                <a:cs typeface="メイリオ" pitchFamily="50" charset="-128"/>
              </a:rPr>
              <a:t>急性骨髄性白血病、急性リンパ性白血病</a:t>
            </a:r>
            <a:r>
              <a:rPr lang="en-US" altLang="ja-JP" sz="1000" dirty="0" smtClean="0">
                <a:latin typeface="メイリオ" pitchFamily="50" charset="-128"/>
                <a:ea typeface="メイリオ" pitchFamily="50" charset="-128"/>
                <a:cs typeface="メイリオ" pitchFamily="50" charset="-128"/>
              </a:rPr>
              <a:t>)</a:t>
            </a:r>
            <a:r>
              <a:rPr lang="ja-JP" altLang="ja-JP" sz="1000" dirty="0" smtClean="0">
                <a:latin typeface="メイリオ" pitchFamily="50" charset="-128"/>
                <a:ea typeface="メイリオ" pitchFamily="50" charset="-128"/>
                <a:cs typeface="メイリオ" pitchFamily="50" charset="-128"/>
              </a:rPr>
              <a:t>で最も多く、移植全体の</a:t>
            </a:r>
            <a:r>
              <a:rPr lang="ja-JP" altLang="en-US" sz="1000" dirty="0" smtClean="0">
                <a:latin typeface="メイリオ" pitchFamily="50" charset="-128"/>
                <a:ea typeface="メイリオ" pitchFamily="50" charset="-128"/>
                <a:cs typeface="メイリオ" pitchFamily="50" charset="-128"/>
              </a:rPr>
              <a:t>およそ</a:t>
            </a:r>
            <a:r>
              <a:rPr lang="en-US" altLang="ja-JP" sz="1000" dirty="0" smtClean="0">
                <a:latin typeface="メイリオ" pitchFamily="50" charset="-128"/>
                <a:ea typeface="メイリオ" pitchFamily="50" charset="-128"/>
                <a:cs typeface="メイリオ" pitchFamily="50" charset="-128"/>
              </a:rPr>
              <a:t>56</a:t>
            </a:r>
            <a:r>
              <a:rPr lang="ja-JP" altLang="ja-JP" sz="1000" dirty="0" smtClean="0">
                <a:latin typeface="メイリオ" pitchFamily="50" charset="-128"/>
                <a:ea typeface="メイリオ" pitchFamily="50" charset="-128"/>
                <a:cs typeface="メイリオ" pitchFamily="50" charset="-128"/>
              </a:rPr>
              <a:t>％を占める。 ついで、骨髄異形成症候群、慢性骨髄性白血病で多く施行されている。 </a:t>
            </a:r>
          </a:p>
          <a:p>
            <a:r>
              <a:rPr lang="ja-JP" altLang="en-US" sz="1000" dirty="0" smtClean="0">
                <a:latin typeface="メイリオ" pitchFamily="50" charset="-128"/>
                <a:ea typeface="メイリオ" pitchFamily="50" charset="-128"/>
                <a:cs typeface="メイリオ" pitchFamily="50" charset="-128"/>
              </a:rPr>
              <a:t>　</a:t>
            </a:r>
            <a:r>
              <a:rPr lang="en-US" altLang="ja-JP" sz="1000" dirty="0" smtClean="0">
                <a:latin typeface="メイリオ" pitchFamily="50" charset="-128"/>
                <a:ea typeface="メイリオ" pitchFamily="50" charset="-128"/>
                <a:cs typeface="メイリオ" pitchFamily="50" charset="-128"/>
              </a:rPr>
              <a:t>2001</a:t>
            </a:r>
            <a:r>
              <a:rPr lang="ja-JP" altLang="ja-JP" sz="1000" dirty="0" smtClean="0">
                <a:latin typeface="メイリオ" pitchFamily="50" charset="-128"/>
                <a:ea typeface="メイリオ" pitchFamily="50" charset="-128"/>
                <a:cs typeface="メイリオ" pitchFamily="50" charset="-128"/>
              </a:rPr>
              <a:t>年にわが国において慢性骨髄性白血病の</a:t>
            </a:r>
            <a:r>
              <a:rPr lang="ja-JP" altLang="en-US" sz="1000" dirty="0" smtClean="0">
                <a:latin typeface="メイリオ" pitchFamily="50" charset="-128"/>
                <a:ea typeface="メイリオ" pitchFamily="50" charset="-128"/>
                <a:cs typeface="メイリオ" pitchFamily="50" charset="-128"/>
              </a:rPr>
              <a:t>分子標的</a:t>
            </a:r>
            <a:r>
              <a:rPr lang="ja-JP" altLang="ja-JP" sz="1000" dirty="0" smtClean="0">
                <a:latin typeface="メイリオ" pitchFamily="50" charset="-128"/>
                <a:ea typeface="メイリオ" pitchFamily="50" charset="-128"/>
                <a:cs typeface="メイリオ" pitchFamily="50" charset="-128"/>
              </a:rPr>
              <a:t>治療薬としてイマチニブが承認され、ついでニロチニブ、</a:t>
            </a:r>
            <a:r>
              <a:rPr lang="ja-JP" altLang="en-US" sz="1000" dirty="0" smtClean="0">
                <a:latin typeface="メイリオ" pitchFamily="50" charset="-128"/>
                <a:ea typeface="メイリオ" pitchFamily="50" charset="-128"/>
                <a:cs typeface="メイリオ" pitchFamily="50" charset="-128"/>
              </a:rPr>
              <a:t>ダサ</a:t>
            </a:r>
            <a:r>
              <a:rPr lang="ja-JP" altLang="ja-JP" sz="1000" dirty="0" smtClean="0">
                <a:latin typeface="メイリオ" pitchFamily="50" charset="-128"/>
                <a:ea typeface="メイリオ" pitchFamily="50" charset="-128"/>
                <a:cs typeface="メイリオ" pitchFamily="50" charset="-128"/>
              </a:rPr>
              <a:t>チニブが承認されて以降、慢性骨髄性白血病に対する移植は減少傾向にある。 </a:t>
            </a:r>
          </a:p>
          <a:p>
            <a:r>
              <a:rPr lang="ja-JP" altLang="en-US" sz="1000" dirty="0" smtClean="0">
                <a:latin typeface="メイリオ" pitchFamily="50" charset="-128"/>
                <a:ea typeface="メイリオ" pitchFamily="50" charset="-128"/>
                <a:cs typeface="メイリオ" pitchFamily="50" charset="-128"/>
              </a:rPr>
              <a:t>　</a:t>
            </a:r>
            <a:r>
              <a:rPr lang="ja-JP" altLang="ja-JP" sz="1000" dirty="0" smtClean="0">
                <a:latin typeface="メイリオ" pitchFamily="50" charset="-128"/>
                <a:ea typeface="メイリオ" pitchFamily="50" charset="-128"/>
                <a:cs typeface="メイリオ" pitchFamily="50" charset="-128"/>
              </a:rPr>
              <a:t>悪性リンパ腫では患者数は増加しているが、リツキシマブ、化学療法や放射線療法が有効なことが多いため、同種移植を第一治療として選択されることは多くない。 </a:t>
            </a:r>
          </a:p>
          <a:p>
            <a:r>
              <a:rPr lang="ja-JP" altLang="en-US" sz="1000" dirty="0" smtClean="0">
                <a:latin typeface="メイリオ" pitchFamily="50" charset="-128"/>
                <a:ea typeface="メイリオ" pitchFamily="50" charset="-128"/>
                <a:cs typeface="メイリオ" pitchFamily="50" charset="-128"/>
              </a:rPr>
              <a:t>　</a:t>
            </a:r>
            <a:r>
              <a:rPr lang="ja-JP" altLang="ja-JP" sz="1000" dirty="0" smtClean="0">
                <a:latin typeface="メイリオ" pitchFamily="50" charset="-128"/>
                <a:ea typeface="メイリオ" pitchFamily="50" charset="-128"/>
                <a:cs typeface="メイリオ" pitchFamily="50" charset="-128"/>
              </a:rPr>
              <a:t>多発性骨髄腫は高齢者に多く</a:t>
            </a:r>
            <a:r>
              <a:rPr lang="ja-JP" altLang="en-US" sz="1000" dirty="0" smtClean="0">
                <a:latin typeface="メイリオ" pitchFamily="50" charset="-128"/>
                <a:ea typeface="メイリオ" pitchFamily="50" charset="-128"/>
                <a:cs typeface="メイリオ" pitchFamily="50" charset="-128"/>
              </a:rPr>
              <a:t>、</a:t>
            </a:r>
            <a:r>
              <a:rPr lang="ja-JP" altLang="ja-JP" sz="1000" dirty="0" smtClean="0">
                <a:latin typeface="メイリオ" pitchFamily="50" charset="-128"/>
                <a:ea typeface="メイリオ" pitchFamily="50" charset="-128"/>
                <a:cs typeface="メイリオ" pitchFamily="50" charset="-128"/>
              </a:rPr>
              <a:t>悪性リンパ腫と同じく患者数は増加傾向にある。 自家移植を併用した大量化学療法が</a:t>
            </a:r>
            <a:r>
              <a:rPr lang="en-US" altLang="ja-JP" sz="1000" dirty="0" smtClean="0">
                <a:latin typeface="メイリオ" pitchFamily="50" charset="-128"/>
                <a:ea typeface="メイリオ" pitchFamily="50" charset="-128"/>
                <a:cs typeface="メイリオ" pitchFamily="50" charset="-128"/>
              </a:rPr>
              <a:t>65</a:t>
            </a:r>
            <a:r>
              <a:rPr lang="ja-JP" altLang="ja-JP" sz="1000" dirty="0" smtClean="0">
                <a:latin typeface="メイリオ" pitchFamily="50" charset="-128"/>
                <a:ea typeface="メイリオ" pitchFamily="50" charset="-128"/>
                <a:cs typeface="メイリオ" pitchFamily="50" charset="-128"/>
              </a:rPr>
              <a:t>歳以下での多発性骨髄腫の標準治療として確立しており、初回移植のおよそ</a:t>
            </a:r>
            <a:r>
              <a:rPr lang="en-US" altLang="ja-JP" sz="1000" dirty="0" smtClean="0">
                <a:latin typeface="メイリオ" pitchFamily="50" charset="-128"/>
                <a:ea typeface="メイリオ" pitchFamily="50" charset="-128"/>
                <a:cs typeface="メイリオ" pitchFamily="50" charset="-128"/>
              </a:rPr>
              <a:t>90</a:t>
            </a:r>
            <a:r>
              <a:rPr lang="ja-JP" altLang="ja-JP" sz="1000" dirty="0" smtClean="0">
                <a:latin typeface="メイリオ" pitchFamily="50" charset="-128"/>
                <a:ea typeface="メイリオ" pitchFamily="50" charset="-128"/>
                <a:cs typeface="メイリオ" pitchFamily="50" charset="-128"/>
              </a:rPr>
              <a:t>％が自家移植である。 </a:t>
            </a:r>
            <a:r>
              <a:rPr lang="en-US" altLang="ja-JP" sz="1000" dirty="0" smtClean="0">
                <a:latin typeface="メイリオ" pitchFamily="50" charset="-128"/>
                <a:ea typeface="メイリオ" pitchFamily="50" charset="-128"/>
                <a:cs typeface="メイリオ" pitchFamily="50" charset="-128"/>
              </a:rPr>
              <a:t> </a:t>
            </a:r>
            <a:endParaRPr lang="ja-JP" altLang="ja-JP" sz="1000" dirty="0">
              <a:latin typeface="メイリオ" pitchFamily="50" charset="-128"/>
              <a:ea typeface="メイリオ" pitchFamily="50" charset="-128"/>
              <a:cs typeface="メイリオ" pitchFamily="50" charset="-128"/>
            </a:endParaRPr>
          </a:p>
        </p:txBody>
      </p:sp>
      <p:sp>
        <p:nvSpPr>
          <p:cNvPr id="10" name="スライド イメージ プレースホルダ 9"/>
          <p:cNvSpPr>
            <a:spLocks noGrp="1" noRot="1" noChangeAspect="1"/>
          </p:cNvSpPr>
          <p:nvPr>
            <p:ph type="sldImg"/>
          </p:nvPr>
        </p:nvSpPr>
        <p:spPr>
          <a:xfrm>
            <a:off x="2468563" y="0"/>
            <a:ext cx="4529137" cy="3395663"/>
          </a:xfrm>
          <a:ln>
            <a:noFill/>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normAutofit/>
          </a:bodyPr>
          <a:lstStyle/>
          <a:p>
            <a:r>
              <a:rPr lang="ja-JP" altLang="en-US" sz="1000" dirty="0" smtClean="0">
                <a:solidFill>
                  <a:srgbClr val="0B5395"/>
                </a:solidFill>
              </a:rPr>
              <a:t>　</a:t>
            </a:r>
            <a:r>
              <a:rPr lang="ja-JP" altLang="ja-JP" sz="1000" dirty="0" smtClean="0">
                <a:solidFill>
                  <a:srgbClr val="0B5395"/>
                </a:solidFill>
              </a:rPr>
              <a:t>近年、</a:t>
            </a:r>
            <a:r>
              <a:rPr lang="en-US" altLang="ja-JP" sz="1000" dirty="0" smtClean="0">
                <a:solidFill>
                  <a:srgbClr val="0B5395"/>
                </a:solidFill>
              </a:rPr>
              <a:t>16</a:t>
            </a:r>
            <a:r>
              <a:rPr lang="ja-JP" altLang="ja-JP" sz="1000" dirty="0" smtClean="0">
                <a:solidFill>
                  <a:srgbClr val="0B5395"/>
                </a:solidFill>
              </a:rPr>
              <a:t>歳未満では自家移植のおよそ</a:t>
            </a:r>
            <a:r>
              <a:rPr lang="en-US" altLang="ja-JP" sz="1000" dirty="0" smtClean="0">
                <a:solidFill>
                  <a:srgbClr val="0B5395"/>
                </a:solidFill>
              </a:rPr>
              <a:t>87</a:t>
            </a:r>
            <a:r>
              <a:rPr lang="ja-JP" altLang="ja-JP" sz="1000" dirty="0" smtClean="0">
                <a:solidFill>
                  <a:srgbClr val="0B5395"/>
                </a:solidFill>
              </a:rPr>
              <a:t>％、成人では</a:t>
            </a:r>
            <a:r>
              <a:rPr lang="en-US" altLang="ja-JP" sz="1000" dirty="0" smtClean="0">
                <a:solidFill>
                  <a:srgbClr val="0B5395"/>
                </a:solidFill>
              </a:rPr>
              <a:t>99</a:t>
            </a:r>
            <a:r>
              <a:rPr lang="ja-JP" altLang="ja-JP" sz="1000" dirty="0" smtClean="0">
                <a:solidFill>
                  <a:srgbClr val="0B5395"/>
                </a:solidFill>
              </a:rPr>
              <a:t>％が末梢血による移植である。骨髄移植と比較して細胞採取において患者さんへの負担が少ないことや、顆粒球コロニー刺激因子</a:t>
            </a:r>
            <a:r>
              <a:rPr lang="en-US" altLang="ja-JP" sz="1000" dirty="0" smtClean="0">
                <a:solidFill>
                  <a:srgbClr val="0B5395"/>
                </a:solidFill>
              </a:rPr>
              <a:t>(G-CSF)</a:t>
            </a:r>
            <a:r>
              <a:rPr lang="ja-JP" altLang="ja-JP" sz="1000" dirty="0" smtClean="0">
                <a:solidFill>
                  <a:srgbClr val="0B5395"/>
                </a:solidFill>
              </a:rPr>
              <a:t>を使用して末梢血から移植細胞を採取する方法が</a:t>
            </a:r>
            <a:r>
              <a:rPr lang="en-US" altLang="ja-JP" sz="1000" dirty="0" smtClean="0">
                <a:solidFill>
                  <a:srgbClr val="0B5395"/>
                </a:solidFill>
              </a:rPr>
              <a:t>2000</a:t>
            </a:r>
            <a:r>
              <a:rPr lang="ja-JP" altLang="ja-JP" sz="1000" dirty="0" smtClean="0">
                <a:solidFill>
                  <a:srgbClr val="0B5395"/>
                </a:solidFill>
              </a:rPr>
              <a:t>年に保険適応となったことなどの理由により、自家末梢血移植件数が増加し、自家骨髄移植は減少傾向にある。 </a:t>
            </a:r>
            <a:r>
              <a:rPr lang="en-US" altLang="ja-JP" sz="1000" dirty="0" smtClean="0">
                <a:solidFill>
                  <a:srgbClr val="0B5395"/>
                </a:solidFill>
              </a:rPr>
              <a:t> </a:t>
            </a:r>
          </a:p>
        </p:txBody>
      </p:sp>
      <p:sp>
        <p:nvSpPr>
          <p:cNvPr id="7" name="スライド イメージ プレースホルダ 6"/>
          <p:cNvSpPr>
            <a:spLocks noGrp="1" noRot="1" noChangeAspect="1"/>
          </p:cNvSpPr>
          <p:nvPr>
            <p:ph type="sldImg"/>
          </p:nvPr>
        </p:nvSpPr>
        <p:spPr>
          <a:xfrm>
            <a:off x="2468563" y="0"/>
            <a:ext cx="4529137" cy="3395663"/>
          </a:xfrm>
          <a:ln>
            <a:noFill/>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bg>
      <p:bgRef idx="1002">
        <a:schemeClr val="bg2"/>
      </p:bgRef>
    </p:bg>
    <p:spTree>
      <p:nvGrpSpPr>
        <p:cNvPr id="1" name=""/>
        <p:cNvGrpSpPr/>
        <p:nvPr/>
      </p:nvGrpSpPr>
      <p:grpSpPr>
        <a:xfrm>
          <a:off x="0" y="0"/>
          <a:ext cx="0" cy="0"/>
          <a:chOff x="0" y="0"/>
          <a:chExt cx="0" cy="0"/>
        </a:xfrm>
      </p:grpSpPr>
      <p:sp>
        <p:nvSpPr>
          <p:cNvPr id="9" name="タイトル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ja-JP" altLang="en-US" smtClean="0"/>
              <a:t>マスタ タイトルの書式設定</a:t>
            </a:r>
            <a:endParaRPr kumimoji="0" lang="en-US"/>
          </a:p>
        </p:txBody>
      </p:sp>
      <p:sp>
        <p:nvSpPr>
          <p:cNvPr id="17" name="サブタイトル 16"/>
          <p:cNvSpPr>
            <a:spLocks noGrp="1"/>
          </p:cNvSpPr>
          <p:nvPr>
            <p:ph type="subTitle" idx="1"/>
          </p:nvPr>
        </p:nvSpPr>
        <p:spPr>
          <a:xfrm>
            <a:off x="533400" y="3228536"/>
            <a:ext cx="7854696" cy="1752600"/>
          </a:xfrm>
          <a:prstGeom prst="rect">
            <a:avLst/>
          </a:prstGeo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ja-JP" altLang="en-US" smtClean="0"/>
              <a:t>マスタ サブタイトルの書式設定</a:t>
            </a:r>
            <a:endParaRPr kumimoji="0" lang="en-US"/>
          </a:p>
        </p:txBody>
      </p:sp>
      <p:sp>
        <p:nvSpPr>
          <p:cNvPr id="30" name="日付プレースホルダ 29"/>
          <p:cNvSpPr>
            <a:spLocks noGrp="1"/>
          </p:cNvSpPr>
          <p:nvPr>
            <p:ph type="dt" sz="half" idx="10"/>
          </p:nvPr>
        </p:nvSpPr>
        <p:spPr>
          <a:xfrm>
            <a:off x="457201" y="6356356"/>
            <a:ext cx="2133600" cy="365125"/>
          </a:xfrm>
          <a:prstGeom prst="rect">
            <a:avLst/>
          </a:prstGeom>
        </p:spPr>
        <p:txBody>
          <a:bodyPr/>
          <a:lstStyle/>
          <a:p>
            <a:endParaRPr lang="ja-JP" altLang="en-US"/>
          </a:p>
        </p:txBody>
      </p:sp>
      <p:sp>
        <p:nvSpPr>
          <p:cNvPr id="19" name="フッター プレースホルダ 18"/>
          <p:cNvSpPr>
            <a:spLocks noGrp="1"/>
          </p:cNvSpPr>
          <p:nvPr>
            <p:ph type="ftr" sz="quarter" idx="11"/>
          </p:nvPr>
        </p:nvSpPr>
        <p:spPr>
          <a:xfrm>
            <a:off x="2667000" y="6356356"/>
            <a:ext cx="3352800" cy="365125"/>
          </a:xfrm>
          <a:prstGeom prst="rect">
            <a:avLst/>
          </a:prstGeom>
        </p:spPr>
        <p:txBody>
          <a:bodyPr/>
          <a:lstStyle/>
          <a:p>
            <a:pPr>
              <a:defRPr/>
            </a:pPr>
            <a:endParaRPr lang="ja-JP" altLang="en-US"/>
          </a:p>
        </p:txBody>
      </p:sp>
      <p:sp>
        <p:nvSpPr>
          <p:cNvPr id="27" name="スライド番号プレースホルダ 26"/>
          <p:cNvSpPr>
            <a:spLocks noGrp="1"/>
          </p:cNvSpPr>
          <p:nvPr>
            <p:ph type="sldNum" sz="quarter" idx="12"/>
          </p:nvPr>
        </p:nvSpPr>
        <p:spPr>
          <a:xfrm>
            <a:off x="8371721" y="6492881"/>
            <a:ext cx="762000" cy="365125"/>
          </a:xfrm>
          <a:prstGeom prst="rect">
            <a:avLst/>
          </a:prstGeom>
        </p:spPr>
        <p:txBody>
          <a:bodyPr/>
          <a:lstStyle/>
          <a:p>
            <a:fld id="{2FECD35A-6F14-4CA7-81FF-DADAB1564319}" type="slidenum">
              <a:rPr lang="ja-JP" altLang="en-US" smtClean="0"/>
              <a:pPr/>
              <a:t>&lt;#&gt;</a:t>
            </a:fld>
            <a:endParaRPr lang="ja-JP" altLang="en-US"/>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picTx" preserve="1">
  <p:cSld name="タイトル付きの図">
    <p:spTree>
      <p:nvGrpSpPr>
        <p:cNvPr id="1" name=""/>
        <p:cNvGrpSpPr/>
        <p:nvPr/>
      </p:nvGrpSpPr>
      <p:grpSpPr>
        <a:xfrm>
          <a:off x="0" y="0"/>
          <a:ext cx="0" cy="0"/>
          <a:chOff x="0" y="0"/>
          <a:chExt cx="0" cy="0"/>
        </a:xfrm>
      </p:grpSpPr>
      <p:sp>
        <p:nvSpPr>
          <p:cNvPr id="9" name="1 つの角を丸めた四角形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直角三角形 11"/>
          <p:cNvSpPr/>
          <p:nvPr/>
        </p:nvSpPr>
        <p:spPr>
          <a:xfrm rot="420000" flipV="1">
            <a:off x="8004135"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タイトル 1"/>
          <p:cNvSpPr>
            <a:spLocks noGrp="1"/>
          </p:cNvSpPr>
          <p:nvPr>
            <p:ph type="title"/>
          </p:nvPr>
        </p:nvSpPr>
        <p:spPr>
          <a:xfrm>
            <a:off x="609600" y="1177001"/>
            <a:ext cx="2212848" cy="1582621"/>
          </a:xfrm>
        </p:spPr>
        <p:txBody>
          <a:bodyPr vert="horz" lIns="45720" tIns="45720" rIns="45720" bIns="45720" anchor="b"/>
          <a:lstStyle>
            <a:lvl1pPr algn="l">
              <a:buNone/>
              <a:defRPr sz="2000" b="1">
                <a:solidFill>
                  <a:schemeClr val="tx2"/>
                </a:solidFill>
              </a:defRPr>
            </a:lvl1pPr>
          </a:lstStyle>
          <a:p>
            <a:r>
              <a:rPr kumimoji="0" lang="ja-JP" altLang="en-US" smtClean="0"/>
              <a:t>マスタ タイトルの書式設定</a:t>
            </a:r>
            <a:endParaRPr kumimoji="0" lang="en-US"/>
          </a:p>
        </p:txBody>
      </p:sp>
      <p:sp>
        <p:nvSpPr>
          <p:cNvPr id="4" name="テキスト プレースホルダ 3"/>
          <p:cNvSpPr>
            <a:spLocks noGrp="1"/>
          </p:cNvSpPr>
          <p:nvPr>
            <p:ph type="body" sz="half" idx="2"/>
          </p:nvPr>
        </p:nvSpPr>
        <p:spPr>
          <a:xfrm>
            <a:off x="609601" y="2828785"/>
            <a:ext cx="2209800" cy="2179320"/>
          </a:xfrm>
          <a:prstGeom prst="rect">
            <a:avLst/>
          </a:prstGeo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ja-JP" altLang="en-US" smtClean="0"/>
              <a:t>マスタ テキストの書式設定</a:t>
            </a:r>
          </a:p>
        </p:txBody>
      </p:sp>
      <p:sp>
        <p:nvSpPr>
          <p:cNvPr id="5" name="日付プレースホルダ 4"/>
          <p:cNvSpPr>
            <a:spLocks noGrp="1"/>
          </p:cNvSpPr>
          <p:nvPr>
            <p:ph type="dt" sz="half" idx="10"/>
          </p:nvPr>
        </p:nvSpPr>
        <p:spPr>
          <a:xfrm>
            <a:off x="457201" y="6356356"/>
            <a:ext cx="2133600" cy="365125"/>
          </a:xfrm>
          <a:prstGeom prst="rect">
            <a:avLst/>
          </a:prstGeom>
        </p:spPr>
        <p:txBody>
          <a:bodyPr/>
          <a:lstStyle/>
          <a:p>
            <a:endParaRPr lang="ja-JP" altLang="en-US"/>
          </a:p>
        </p:txBody>
      </p:sp>
      <p:sp>
        <p:nvSpPr>
          <p:cNvPr id="6" name="フッター プレースホルダ 5"/>
          <p:cNvSpPr>
            <a:spLocks noGrp="1"/>
          </p:cNvSpPr>
          <p:nvPr>
            <p:ph type="ftr" sz="quarter" idx="11"/>
          </p:nvPr>
        </p:nvSpPr>
        <p:spPr>
          <a:xfrm>
            <a:off x="2667000" y="6356356"/>
            <a:ext cx="3352800" cy="365125"/>
          </a:xfrm>
          <a:prstGeom prst="rect">
            <a:avLst/>
          </a:prstGeom>
        </p:spPr>
        <p:txBody>
          <a:bodyPr/>
          <a:lstStyle/>
          <a:p>
            <a:pPr>
              <a:defRPr/>
            </a:pPr>
            <a:endParaRPr lang="ja-JP" altLang="en-US"/>
          </a:p>
        </p:txBody>
      </p:sp>
      <p:sp>
        <p:nvSpPr>
          <p:cNvPr id="7" name="スライド番号プレースホルダ 6"/>
          <p:cNvSpPr>
            <a:spLocks noGrp="1"/>
          </p:cNvSpPr>
          <p:nvPr>
            <p:ph type="sldNum" sz="quarter" idx="12"/>
          </p:nvPr>
        </p:nvSpPr>
        <p:spPr>
          <a:xfrm>
            <a:off x="8077200" y="6356356"/>
            <a:ext cx="609600" cy="365125"/>
          </a:xfrm>
          <a:prstGeom prst="rect">
            <a:avLst/>
          </a:prstGeom>
        </p:spPr>
        <p:txBody>
          <a:bodyPr/>
          <a:lstStyle/>
          <a:p>
            <a:fld id="{A5534D94-DB4A-4A1A-8F4F-17055BCA9ECD}" type="slidenum">
              <a:rPr lang="ja-JP" altLang="en-US" smtClean="0"/>
              <a:pPr/>
              <a:t>&lt;#&gt;</a:t>
            </a:fld>
            <a:endParaRPr lang="ja-JP" altLang="en-US"/>
          </a:p>
        </p:txBody>
      </p:sp>
      <p:sp>
        <p:nvSpPr>
          <p:cNvPr id="3" name="図プレースホルダ 2"/>
          <p:cNvSpPr>
            <a:spLocks noGrp="1"/>
          </p:cNvSpPr>
          <p:nvPr>
            <p:ph type="pic" idx="1"/>
          </p:nvPr>
        </p:nvSpPr>
        <p:spPr>
          <a:xfrm rot="420000">
            <a:off x="3485795"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ja-JP" altLang="en-US" smtClean="0"/>
              <a:t>アイコンをクリックして図を追加</a:t>
            </a:r>
            <a:endParaRPr kumimoji="0" lang="en-US" dirty="0"/>
          </a:p>
        </p:txBody>
      </p:sp>
      <p:sp>
        <p:nvSpPr>
          <p:cNvPr id="10" name="フリーフォーム 9"/>
          <p:cNvSpPr>
            <a:spLocks/>
          </p:cNvSpPr>
          <p:nvPr/>
        </p:nvSpPr>
        <p:spPr bwMode="auto">
          <a:xfrm flipV="1">
            <a:off x="-9526" y="5816601"/>
            <a:ext cx="9163051"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フリーフォーム 10"/>
          <p:cNvSpPr>
            <a:spLocks/>
          </p:cNvSpPr>
          <p:nvPr/>
        </p:nvSpPr>
        <p:spPr bwMode="auto">
          <a:xfrm flipV="1">
            <a:off x="4381502" y="6219830"/>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0" lang="ja-JP" altLang="en-US" smtClean="0"/>
              <a:t>マスタ タイトルの書式設定</a:t>
            </a:r>
            <a:endParaRPr kumimoji="0" lang="en-US"/>
          </a:p>
        </p:txBody>
      </p:sp>
      <p:sp>
        <p:nvSpPr>
          <p:cNvPr id="3" name="縦書きテキスト プレースホルダ 2"/>
          <p:cNvSpPr>
            <a:spLocks noGrp="1"/>
          </p:cNvSpPr>
          <p:nvPr>
            <p:ph type="body" orient="vert" idx="1"/>
          </p:nvPr>
        </p:nvSpPr>
        <p:spPr>
          <a:xfrm>
            <a:off x="457200" y="1935480"/>
            <a:ext cx="8229600" cy="4389120"/>
          </a:xfrm>
          <a:prstGeom prst="rect">
            <a:avLst/>
          </a:prstGeom>
        </p:spPr>
        <p:txBody>
          <a:bodyPr vert="eaVert"/>
          <a:lstStyle/>
          <a:p>
            <a:pPr lvl="0" eaLnBrk="1" latinLnBrk="0" hangingPunct="1"/>
            <a:r>
              <a:rPr lang="ja-JP" altLang="en-US" smtClean="0"/>
              <a:t>マスタ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
        <p:nvSpPr>
          <p:cNvPr id="4" name="日付プレースホルダ 3"/>
          <p:cNvSpPr>
            <a:spLocks noGrp="1"/>
          </p:cNvSpPr>
          <p:nvPr>
            <p:ph type="dt" sz="half" idx="10"/>
          </p:nvPr>
        </p:nvSpPr>
        <p:spPr>
          <a:xfrm>
            <a:off x="457201" y="6356356"/>
            <a:ext cx="2133600" cy="365125"/>
          </a:xfrm>
          <a:prstGeom prst="rect">
            <a:avLst/>
          </a:prstGeom>
        </p:spPr>
        <p:txBody>
          <a:bodyPr/>
          <a:lstStyle/>
          <a:p>
            <a:endParaRPr lang="ja-JP" altLang="en-US"/>
          </a:p>
        </p:txBody>
      </p:sp>
      <p:sp>
        <p:nvSpPr>
          <p:cNvPr id="5" name="フッター プレースホルダ 4"/>
          <p:cNvSpPr>
            <a:spLocks noGrp="1"/>
          </p:cNvSpPr>
          <p:nvPr>
            <p:ph type="ftr" sz="quarter" idx="11"/>
          </p:nvPr>
        </p:nvSpPr>
        <p:spPr>
          <a:xfrm>
            <a:off x="2667000" y="6356356"/>
            <a:ext cx="3352800" cy="365125"/>
          </a:xfrm>
          <a:prstGeom prst="rect">
            <a:avLst/>
          </a:prstGeom>
        </p:spPr>
        <p:txBody>
          <a:bodyPr/>
          <a:lstStyle/>
          <a:p>
            <a:pPr>
              <a:defRPr/>
            </a:pPr>
            <a:endParaRPr lang="ja-JP" altLang="en-US"/>
          </a:p>
        </p:txBody>
      </p:sp>
      <p:sp>
        <p:nvSpPr>
          <p:cNvPr id="6" name="スライド番号プレースホルダ 5"/>
          <p:cNvSpPr>
            <a:spLocks noGrp="1"/>
          </p:cNvSpPr>
          <p:nvPr>
            <p:ph type="sldNum" sz="quarter" idx="12"/>
          </p:nvPr>
        </p:nvSpPr>
        <p:spPr>
          <a:xfrm>
            <a:off x="8371721" y="6492881"/>
            <a:ext cx="762000" cy="365125"/>
          </a:xfrm>
          <a:prstGeom prst="rect">
            <a:avLst/>
          </a:prstGeom>
        </p:spPr>
        <p:txBody>
          <a:bodyPr/>
          <a:lstStyle/>
          <a:p>
            <a:fld id="{1BFC93BA-7BCA-4A87-9DA5-35C96B5E23A6}" type="slidenum">
              <a:rPr lang="ja-JP" altLang="en-US" smtClean="0"/>
              <a:pPr/>
              <a:t>&lt;#&gt;</a:t>
            </a:fld>
            <a:endParaRPr lang="ja-JP"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914402"/>
            <a:ext cx="2057400" cy="5211763"/>
          </a:xfrm>
        </p:spPr>
        <p:txBody>
          <a:bodyPr vert="eaVert"/>
          <a:lstStyle/>
          <a:p>
            <a:r>
              <a:rPr kumimoji="0" lang="ja-JP" altLang="en-US" smtClean="0"/>
              <a:t>マスタ タイトルの書式設定</a:t>
            </a:r>
            <a:endParaRPr kumimoji="0" lang="en-US"/>
          </a:p>
        </p:txBody>
      </p:sp>
      <p:sp>
        <p:nvSpPr>
          <p:cNvPr id="3" name="縦書きテキスト プレースホルダ 2"/>
          <p:cNvSpPr>
            <a:spLocks noGrp="1"/>
          </p:cNvSpPr>
          <p:nvPr>
            <p:ph type="body" orient="vert" idx="1"/>
          </p:nvPr>
        </p:nvSpPr>
        <p:spPr>
          <a:xfrm>
            <a:off x="457201" y="914402"/>
            <a:ext cx="6019800" cy="5211763"/>
          </a:xfrm>
          <a:prstGeom prst="rect">
            <a:avLst/>
          </a:prstGeom>
        </p:spPr>
        <p:txBody>
          <a:bodyPr vert="eaVert"/>
          <a:lstStyle/>
          <a:p>
            <a:pPr lvl="0" eaLnBrk="1" latinLnBrk="0" hangingPunct="1"/>
            <a:r>
              <a:rPr lang="ja-JP" altLang="en-US" smtClean="0"/>
              <a:t>マスタ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
        <p:nvSpPr>
          <p:cNvPr id="4" name="日付プレースホルダ 3"/>
          <p:cNvSpPr>
            <a:spLocks noGrp="1"/>
          </p:cNvSpPr>
          <p:nvPr>
            <p:ph type="dt" sz="half" idx="10"/>
          </p:nvPr>
        </p:nvSpPr>
        <p:spPr>
          <a:xfrm>
            <a:off x="457201" y="6356356"/>
            <a:ext cx="2133600" cy="365125"/>
          </a:xfrm>
          <a:prstGeom prst="rect">
            <a:avLst/>
          </a:prstGeom>
        </p:spPr>
        <p:txBody>
          <a:bodyPr/>
          <a:lstStyle/>
          <a:p>
            <a:endParaRPr lang="ja-JP" altLang="en-US"/>
          </a:p>
        </p:txBody>
      </p:sp>
      <p:sp>
        <p:nvSpPr>
          <p:cNvPr id="5" name="フッター プレースホルダ 4"/>
          <p:cNvSpPr>
            <a:spLocks noGrp="1"/>
          </p:cNvSpPr>
          <p:nvPr>
            <p:ph type="ftr" sz="quarter" idx="11"/>
          </p:nvPr>
        </p:nvSpPr>
        <p:spPr>
          <a:xfrm>
            <a:off x="2667000" y="6356356"/>
            <a:ext cx="3352800" cy="365125"/>
          </a:xfrm>
          <a:prstGeom prst="rect">
            <a:avLst/>
          </a:prstGeom>
        </p:spPr>
        <p:txBody>
          <a:bodyPr/>
          <a:lstStyle/>
          <a:p>
            <a:pPr>
              <a:defRPr/>
            </a:pPr>
            <a:endParaRPr lang="ja-JP" altLang="en-US"/>
          </a:p>
        </p:txBody>
      </p:sp>
      <p:sp>
        <p:nvSpPr>
          <p:cNvPr id="6" name="スライド番号プレースホルダ 5"/>
          <p:cNvSpPr>
            <a:spLocks noGrp="1"/>
          </p:cNvSpPr>
          <p:nvPr>
            <p:ph type="sldNum" sz="quarter" idx="12"/>
          </p:nvPr>
        </p:nvSpPr>
        <p:spPr>
          <a:xfrm>
            <a:off x="8371721" y="6492881"/>
            <a:ext cx="762000" cy="365125"/>
          </a:xfrm>
          <a:prstGeom prst="rect">
            <a:avLst/>
          </a:prstGeom>
        </p:spPr>
        <p:txBody>
          <a:bodyPr/>
          <a:lstStyle/>
          <a:p>
            <a:fld id="{A5534D94-DB4A-4A1A-8F4F-17055BCA9ECD}" type="slidenum">
              <a:rPr lang="ja-JP" altLang="en-US" smtClean="0"/>
              <a:pPr/>
              <a:t>&lt;#&gt;</a:t>
            </a:fld>
            <a:endParaRPr lang="ja-JP"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31"/>
            <a:ext cx="7772400" cy="1470025"/>
          </a:xfrm>
        </p:spPr>
        <p:txBody>
          <a:bodyPr/>
          <a:lstStyle/>
          <a:p>
            <a:r>
              <a:rPr kumimoji="1" lang="ja-JP" altLang="en-US" smtClean="0"/>
              <a:t>マスタ タイトルの書式設定</a:t>
            </a:r>
            <a:endParaRPr kumimoji="1" lang="ja-JP" altLang="en-US"/>
          </a:p>
        </p:txBody>
      </p:sp>
      <p:sp>
        <p:nvSpPr>
          <p:cNvPr id="3" name="サブタイトル 2"/>
          <p:cNvSpPr>
            <a:spLocks noGrp="1"/>
          </p:cNvSpPr>
          <p:nvPr>
            <p:ph type="subTitle" idx="1"/>
          </p:nvPr>
        </p:nvSpPr>
        <p:spPr>
          <a:xfrm>
            <a:off x="1371601"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smtClean="0"/>
              <a:t>マスタ サブタイトルの書式設定</a:t>
            </a:r>
            <a:endParaRPr kumimoji="1" lang="ja-JP" altLang="en-US"/>
          </a:p>
        </p:txBody>
      </p:sp>
      <p:sp>
        <p:nvSpPr>
          <p:cNvPr id="4" name="日付プレースホルダ 3"/>
          <p:cNvSpPr>
            <a:spLocks noGrp="1"/>
          </p:cNvSpPr>
          <p:nvPr>
            <p:ph type="dt" sz="half" idx="10"/>
          </p:nvPr>
        </p:nvSpPr>
        <p:spPr/>
        <p:txBody>
          <a:bodyPr/>
          <a:lstStyle/>
          <a:p>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p>
            <a:fld id="{F1581E8E-5B2B-4971-BB38-49D73190ED4A}" type="slidenum">
              <a:rPr kumimoji="1" lang="ja-JP" altLang="en-US" smtClean="0"/>
              <a:pPr/>
              <a:t>&lt;#&gt;</a:t>
            </a:fld>
            <a:endParaRPr kumimoji="1" lang="ja-JP"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 タイトルの書式設定</a:t>
            </a:r>
            <a:endParaRPr kumimoji="1" lang="ja-JP" altLang="en-US"/>
          </a:p>
        </p:txBody>
      </p:sp>
      <p:sp>
        <p:nvSpPr>
          <p:cNvPr id="3" name="コンテンツ プレースホルダ 2"/>
          <p:cNvSpPr>
            <a:spLocks noGrp="1"/>
          </p:cNvSpPr>
          <p:nvPr>
            <p:ph idx="1"/>
          </p:nvPr>
        </p:nvSpPr>
        <p:spPr/>
        <p:txBody>
          <a:body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 3"/>
          <p:cNvSpPr>
            <a:spLocks noGrp="1"/>
          </p:cNvSpPr>
          <p:nvPr>
            <p:ph type="dt" sz="half" idx="10"/>
          </p:nvPr>
        </p:nvSpPr>
        <p:spPr/>
        <p:txBody>
          <a:bodyPr/>
          <a:lstStyle/>
          <a:p>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p>
            <a:fld id="{F1581E8E-5B2B-4971-BB38-49D73190ED4A}" type="slidenum">
              <a:rPr kumimoji="1" lang="ja-JP" altLang="en-US" smtClean="0"/>
              <a:pPr/>
              <a:t>&lt;#&gt;</a:t>
            </a:fld>
            <a:endParaRPr kumimoji="1" lang="ja-JP"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6"/>
            <a:ext cx="7772400" cy="1362075"/>
          </a:xfrm>
        </p:spPr>
        <p:txBody>
          <a:bodyPr anchor="t"/>
          <a:lstStyle>
            <a:lvl1pPr algn="l">
              <a:defRPr sz="4000" b="1" cap="all"/>
            </a:lvl1pPr>
          </a:lstStyle>
          <a:p>
            <a:r>
              <a:rPr kumimoji="1" lang="ja-JP" altLang="en-US" smtClean="0"/>
              <a:t>マスタ タイトルの書式設定</a:t>
            </a:r>
            <a:endParaRPr kumimoji="1" lang="ja-JP" altLang="en-US"/>
          </a:p>
        </p:txBody>
      </p:sp>
      <p:sp>
        <p:nvSpPr>
          <p:cNvPr id="3" name="テキスト プレースホルダ 2"/>
          <p:cNvSpPr>
            <a:spLocks noGrp="1"/>
          </p:cNvSpPr>
          <p:nvPr>
            <p:ph type="body" idx="1"/>
          </p:nvPr>
        </p:nvSpPr>
        <p:spPr>
          <a:xfrm>
            <a:off x="722313" y="2906715"/>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smtClean="0"/>
              <a:t>マスタ テキストの書式設定</a:t>
            </a:r>
          </a:p>
        </p:txBody>
      </p:sp>
      <p:sp>
        <p:nvSpPr>
          <p:cNvPr id="4" name="日付プレースホルダ 3"/>
          <p:cNvSpPr>
            <a:spLocks noGrp="1"/>
          </p:cNvSpPr>
          <p:nvPr>
            <p:ph type="dt" sz="half" idx="10"/>
          </p:nvPr>
        </p:nvSpPr>
        <p:spPr/>
        <p:txBody>
          <a:bodyPr/>
          <a:lstStyle/>
          <a:p>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p>
            <a:fld id="{F1581E8E-5B2B-4971-BB38-49D73190ED4A}" type="slidenum">
              <a:rPr kumimoji="1" lang="ja-JP" altLang="en-US" smtClean="0"/>
              <a:pPr/>
              <a:t>&lt;#&gt;</a:t>
            </a:fld>
            <a:endParaRPr kumimoji="1" lang="ja-JP"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 タイトルの書式設定</a:t>
            </a:r>
            <a:endParaRPr kumimoji="1" lang="ja-JP" altLang="en-US"/>
          </a:p>
        </p:txBody>
      </p:sp>
      <p:sp>
        <p:nvSpPr>
          <p:cNvPr id="3" name="コンテンツ プレースホルダ 2"/>
          <p:cNvSpPr>
            <a:spLocks noGrp="1"/>
          </p:cNvSpPr>
          <p:nvPr>
            <p:ph sz="half" idx="1"/>
          </p:nvPr>
        </p:nvSpPr>
        <p:spPr>
          <a:xfrm>
            <a:off x="457201" y="1600205"/>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 3"/>
          <p:cNvSpPr>
            <a:spLocks noGrp="1"/>
          </p:cNvSpPr>
          <p:nvPr>
            <p:ph sz="half" idx="2"/>
          </p:nvPr>
        </p:nvSpPr>
        <p:spPr>
          <a:xfrm>
            <a:off x="4648200" y="1600205"/>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 4"/>
          <p:cNvSpPr>
            <a:spLocks noGrp="1"/>
          </p:cNvSpPr>
          <p:nvPr>
            <p:ph type="dt" sz="half" idx="10"/>
          </p:nvPr>
        </p:nvSpPr>
        <p:spPr/>
        <p:txBody>
          <a:bodyPr/>
          <a:lstStyle/>
          <a:p>
            <a:endParaRPr kumimoji="1" lang="ja-JP" altLang="en-US"/>
          </a:p>
        </p:txBody>
      </p:sp>
      <p:sp>
        <p:nvSpPr>
          <p:cNvPr id="6" name="フッター プレースホルダ 5"/>
          <p:cNvSpPr>
            <a:spLocks noGrp="1"/>
          </p:cNvSpPr>
          <p:nvPr>
            <p:ph type="ftr" sz="quarter" idx="11"/>
          </p:nvPr>
        </p:nvSpPr>
        <p:spPr/>
        <p:txBody>
          <a:bodyPr/>
          <a:lstStyle/>
          <a:p>
            <a:endParaRPr kumimoji="1" lang="ja-JP" altLang="en-US"/>
          </a:p>
        </p:txBody>
      </p:sp>
      <p:sp>
        <p:nvSpPr>
          <p:cNvPr id="7" name="スライド番号プレースホルダ 6"/>
          <p:cNvSpPr>
            <a:spLocks noGrp="1"/>
          </p:cNvSpPr>
          <p:nvPr>
            <p:ph type="sldNum" sz="quarter" idx="12"/>
          </p:nvPr>
        </p:nvSpPr>
        <p:spPr/>
        <p:txBody>
          <a:bodyPr/>
          <a:lstStyle/>
          <a:p>
            <a:fld id="{F1581E8E-5B2B-4971-BB38-49D73190ED4A}" type="slidenum">
              <a:rPr kumimoji="1" lang="ja-JP" altLang="en-US" smtClean="0"/>
              <a:pPr/>
              <a:t>&lt;#&gt;</a:t>
            </a:fld>
            <a:endParaRPr kumimoji="1" lang="ja-JP" alt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smtClean="0"/>
              <a:t>マスタ タイトルの書式設定</a:t>
            </a:r>
            <a:endParaRPr kumimoji="1" lang="ja-JP" altLang="en-US"/>
          </a:p>
        </p:txBody>
      </p:sp>
      <p:sp>
        <p:nvSpPr>
          <p:cNvPr id="3" name="テキスト プレースホルダ 2"/>
          <p:cNvSpPr>
            <a:spLocks noGrp="1"/>
          </p:cNvSpPr>
          <p:nvPr>
            <p:ph type="body" idx="1"/>
          </p:nvPr>
        </p:nvSpPr>
        <p:spPr>
          <a:xfrm>
            <a:off x="457202"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 テキストの書式設定</a:t>
            </a:r>
          </a:p>
        </p:txBody>
      </p:sp>
      <p:sp>
        <p:nvSpPr>
          <p:cNvPr id="4" name="コンテンツ プレースホルダ 3"/>
          <p:cNvSpPr>
            <a:spLocks noGrp="1"/>
          </p:cNvSpPr>
          <p:nvPr>
            <p:ph sz="half" idx="2"/>
          </p:nvPr>
        </p:nvSpPr>
        <p:spPr>
          <a:xfrm>
            <a:off x="457202"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 4"/>
          <p:cNvSpPr>
            <a:spLocks noGrp="1"/>
          </p:cNvSpPr>
          <p:nvPr>
            <p:ph type="body" sz="quarter" idx="3"/>
          </p:nvPr>
        </p:nvSpPr>
        <p:spPr>
          <a:xfrm>
            <a:off x="4645030"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 テキストの書式設定</a:t>
            </a:r>
          </a:p>
        </p:txBody>
      </p:sp>
      <p:sp>
        <p:nvSpPr>
          <p:cNvPr id="6" name="コンテンツ プレースホルダ 5"/>
          <p:cNvSpPr>
            <a:spLocks noGrp="1"/>
          </p:cNvSpPr>
          <p:nvPr>
            <p:ph sz="quarter" idx="4"/>
          </p:nvPr>
        </p:nvSpPr>
        <p:spPr>
          <a:xfrm>
            <a:off x="4645030"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 6"/>
          <p:cNvSpPr>
            <a:spLocks noGrp="1"/>
          </p:cNvSpPr>
          <p:nvPr>
            <p:ph type="dt" sz="half" idx="10"/>
          </p:nvPr>
        </p:nvSpPr>
        <p:spPr/>
        <p:txBody>
          <a:bodyPr/>
          <a:lstStyle/>
          <a:p>
            <a:endParaRPr kumimoji="1" lang="ja-JP" altLang="en-US"/>
          </a:p>
        </p:txBody>
      </p:sp>
      <p:sp>
        <p:nvSpPr>
          <p:cNvPr id="8" name="フッター プレースホルダ 7"/>
          <p:cNvSpPr>
            <a:spLocks noGrp="1"/>
          </p:cNvSpPr>
          <p:nvPr>
            <p:ph type="ftr" sz="quarter" idx="11"/>
          </p:nvPr>
        </p:nvSpPr>
        <p:spPr/>
        <p:txBody>
          <a:bodyPr/>
          <a:lstStyle/>
          <a:p>
            <a:endParaRPr kumimoji="1" lang="ja-JP" altLang="en-US"/>
          </a:p>
        </p:txBody>
      </p:sp>
      <p:sp>
        <p:nvSpPr>
          <p:cNvPr id="9" name="スライド番号プレースホルダ 8"/>
          <p:cNvSpPr>
            <a:spLocks noGrp="1"/>
          </p:cNvSpPr>
          <p:nvPr>
            <p:ph type="sldNum" sz="quarter" idx="12"/>
          </p:nvPr>
        </p:nvSpPr>
        <p:spPr/>
        <p:txBody>
          <a:bodyPr/>
          <a:lstStyle/>
          <a:p>
            <a:fld id="{F1581E8E-5B2B-4971-BB38-49D73190ED4A}" type="slidenum">
              <a:rPr kumimoji="1" lang="ja-JP" altLang="en-US" smtClean="0"/>
              <a:pPr/>
              <a:t>&lt;#&gt;</a:t>
            </a:fld>
            <a:endParaRPr kumimoji="1" lang="ja-JP" alt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 タイトルの書式設定</a:t>
            </a:r>
            <a:endParaRPr kumimoji="1" lang="ja-JP" altLang="en-US"/>
          </a:p>
        </p:txBody>
      </p:sp>
      <p:sp>
        <p:nvSpPr>
          <p:cNvPr id="3" name="日付プレースホルダ 2"/>
          <p:cNvSpPr>
            <a:spLocks noGrp="1"/>
          </p:cNvSpPr>
          <p:nvPr>
            <p:ph type="dt" sz="half" idx="10"/>
          </p:nvPr>
        </p:nvSpPr>
        <p:spPr/>
        <p:txBody>
          <a:bodyPr/>
          <a:lstStyle/>
          <a:p>
            <a:endParaRPr kumimoji="1" lang="ja-JP" altLang="en-US"/>
          </a:p>
        </p:txBody>
      </p:sp>
      <p:sp>
        <p:nvSpPr>
          <p:cNvPr id="4" name="フッター プレースホルダ 3"/>
          <p:cNvSpPr>
            <a:spLocks noGrp="1"/>
          </p:cNvSpPr>
          <p:nvPr>
            <p:ph type="ftr" sz="quarter" idx="11"/>
          </p:nvPr>
        </p:nvSpPr>
        <p:spPr/>
        <p:txBody>
          <a:bodyPr/>
          <a:lstStyle/>
          <a:p>
            <a:endParaRPr kumimoji="1" lang="ja-JP" altLang="en-US"/>
          </a:p>
        </p:txBody>
      </p:sp>
      <p:sp>
        <p:nvSpPr>
          <p:cNvPr id="5" name="スライド番号プレースホルダ 4"/>
          <p:cNvSpPr>
            <a:spLocks noGrp="1"/>
          </p:cNvSpPr>
          <p:nvPr>
            <p:ph type="sldNum" sz="quarter" idx="12"/>
          </p:nvPr>
        </p:nvSpPr>
        <p:spPr/>
        <p:txBody>
          <a:bodyPr/>
          <a:lstStyle/>
          <a:p>
            <a:fld id="{F1581E8E-5B2B-4971-BB38-49D73190ED4A}" type="slidenum">
              <a:rPr kumimoji="1" lang="ja-JP" altLang="en-US" smtClean="0"/>
              <a:pPr/>
              <a:t>&lt;#&gt;</a:t>
            </a:fld>
            <a:endParaRPr kumimoji="1" lang="ja-JP" alt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1"/>
          <p:cNvSpPr>
            <a:spLocks noGrp="1"/>
          </p:cNvSpPr>
          <p:nvPr>
            <p:ph type="dt" sz="half" idx="10"/>
          </p:nvPr>
        </p:nvSpPr>
        <p:spPr/>
        <p:txBody>
          <a:bodyPr/>
          <a:lstStyle/>
          <a:p>
            <a:endParaRPr kumimoji="1" lang="ja-JP" altLang="en-US"/>
          </a:p>
        </p:txBody>
      </p:sp>
      <p:sp>
        <p:nvSpPr>
          <p:cNvPr id="3" name="フッター プレースホルダ 2"/>
          <p:cNvSpPr>
            <a:spLocks noGrp="1"/>
          </p:cNvSpPr>
          <p:nvPr>
            <p:ph type="ftr" sz="quarter" idx="11"/>
          </p:nvPr>
        </p:nvSpPr>
        <p:spPr/>
        <p:txBody>
          <a:bodyPr/>
          <a:lstStyle/>
          <a:p>
            <a:endParaRPr kumimoji="1" lang="ja-JP" altLang="en-US"/>
          </a:p>
        </p:txBody>
      </p:sp>
      <p:sp>
        <p:nvSpPr>
          <p:cNvPr id="4" name="スライド番号プレースホルダ 3"/>
          <p:cNvSpPr>
            <a:spLocks noGrp="1"/>
          </p:cNvSpPr>
          <p:nvPr>
            <p:ph type="sldNum" sz="quarter" idx="12"/>
          </p:nvPr>
        </p:nvSpPr>
        <p:spPr/>
        <p:txBody>
          <a:bodyPr/>
          <a:lstStyle/>
          <a:p>
            <a:fld id="{F1581E8E-5B2B-4971-BB38-49D73190ED4A}" type="slidenum">
              <a:rPr kumimoji="1" lang="ja-JP" altLang="en-US" smtClean="0"/>
              <a:pPr/>
              <a:t>&lt;#&gt;</a:t>
            </a:fld>
            <a:endParaRPr kumimoji="1" lang="ja-JP"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310896" y="0"/>
            <a:ext cx="8229600" cy="813816"/>
          </a:xfrm>
        </p:spPr>
        <p:txBody>
          <a:bodyPr/>
          <a:lstStyle/>
          <a:p>
            <a:r>
              <a:rPr kumimoji="0" lang="ja-JP" altLang="en-US" dirty="0" smtClean="0"/>
              <a:t>マスタ タイトルの書式設定</a:t>
            </a:r>
            <a:endParaRPr kumimoji="0" lang="en-US" dirty="0"/>
          </a:p>
        </p:txBody>
      </p:sp>
      <p:sp>
        <p:nvSpPr>
          <p:cNvPr id="3" name="コンテンツ プレースホルダ 2"/>
          <p:cNvSpPr>
            <a:spLocks noGrp="1"/>
          </p:cNvSpPr>
          <p:nvPr>
            <p:ph idx="1"/>
          </p:nvPr>
        </p:nvSpPr>
        <p:spPr>
          <a:xfrm>
            <a:off x="457200" y="1935480"/>
            <a:ext cx="8229600" cy="4389120"/>
          </a:xfrm>
          <a:prstGeom prst="rect">
            <a:avLst/>
          </a:prstGeom>
        </p:spPr>
        <p:txBody>
          <a:bodyPr/>
          <a:lstStyle>
            <a:lvl1pPr>
              <a:defRPr>
                <a:solidFill>
                  <a:schemeClr val="accent1">
                    <a:lumMod val="75000"/>
                  </a:schemeClr>
                </a:solidFill>
              </a:defRPr>
            </a:lvl1pPr>
            <a:lvl2pPr>
              <a:defRPr>
                <a:solidFill>
                  <a:schemeClr val="accent1">
                    <a:lumMod val="75000"/>
                  </a:schemeClr>
                </a:solidFill>
              </a:defRPr>
            </a:lvl2pPr>
            <a:lvl3pPr>
              <a:defRPr>
                <a:solidFill>
                  <a:schemeClr val="accent1">
                    <a:lumMod val="75000"/>
                  </a:schemeClr>
                </a:solidFill>
              </a:defRPr>
            </a:lvl3pPr>
            <a:lvl4pPr>
              <a:defRPr>
                <a:solidFill>
                  <a:schemeClr val="accent1">
                    <a:lumMod val="75000"/>
                  </a:schemeClr>
                </a:solidFill>
              </a:defRPr>
            </a:lvl4pPr>
            <a:lvl5pPr>
              <a:defRPr>
                <a:solidFill>
                  <a:schemeClr val="accent1">
                    <a:lumMod val="75000"/>
                  </a:schemeClr>
                </a:solidFill>
              </a:defRPr>
            </a:lvl5pPr>
          </a:lstStyle>
          <a:p>
            <a:pPr lvl="0" eaLnBrk="1" latinLnBrk="0" hangingPunct="1"/>
            <a:r>
              <a:rPr lang="ja-JP" altLang="en-US" dirty="0" smtClean="0"/>
              <a:t>マスタ テキストの書式設定</a:t>
            </a:r>
          </a:p>
          <a:p>
            <a:pPr lvl="1" eaLnBrk="1" latinLnBrk="0" hangingPunct="1"/>
            <a:r>
              <a:rPr lang="ja-JP" altLang="en-US" dirty="0" smtClean="0"/>
              <a:t>第 </a:t>
            </a:r>
            <a:r>
              <a:rPr lang="en-US" altLang="ja-JP" dirty="0" smtClean="0"/>
              <a:t>2 </a:t>
            </a:r>
            <a:r>
              <a:rPr lang="ja-JP" altLang="en-US" dirty="0" smtClean="0"/>
              <a:t>レベル</a:t>
            </a:r>
            <a:endParaRPr lang="en-US" altLang="ja-JP" dirty="0" smtClean="0"/>
          </a:p>
          <a:p>
            <a:pPr lvl="1" eaLnBrk="1" latinLnBrk="0" hangingPunct="1"/>
            <a:endParaRPr lang="ja-JP" altLang="en-US" dirty="0" smtClean="0"/>
          </a:p>
          <a:p>
            <a:pPr lvl="2" eaLnBrk="1" latinLnBrk="0" hangingPunct="1"/>
            <a:r>
              <a:rPr lang="ja-JP" altLang="en-US" dirty="0" smtClean="0"/>
              <a:t>第 </a:t>
            </a:r>
            <a:r>
              <a:rPr lang="en-US" altLang="ja-JP" dirty="0" smtClean="0"/>
              <a:t>3 </a:t>
            </a:r>
            <a:r>
              <a:rPr lang="ja-JP" altLang="en-US" dirty="0" smtClean="0"/>
              <a:t>レベル</a:t>
            </a:r>
          </a:p>
          <a:p>
            <a:pPr lvl="3" eaLnBrk="1" latinLnBrk="0" hangingPunct="1"/>
            <a:r>
              <a:rPr lang="ja-JP" altLang="en-US" dirty="0" smtClean="0"/>
              <a:t>第 </a:t>
            </a:r>
            <a:r>
              <a:rPr lang="en-US" altLang="ja-JP" dirty="0" smtClean="0"/>
              <a:t>4 </a:t>
            </a:r>
            <a:r>
              <a:rPr lang="ja-JP" altLang="en-US" dirty="0" smtClean="0"/>
              <a:t>レベル</a:t>
            </a:r>
          </a:p>
          <a:p>
            <a:pPr lvl="4" eaLnBrk="1" latinLnBrk="0" hangingPunct="1"/>
            <a:r>
              <a:rPr lang="ja-JP" altLang="en-US" dirty="0" smtClean="0"/>
              <a:t>第 </a:t>
            </a:r>
            <a:r>
              <a:rPr lang="en-US" altLang="ja-JP" dirty="0" smtClean="0"/>
              <a:t>5 </a:t>
            </a:r>
            <a:r>
              <a:rPr lang="ja-JP" altLang="en-US" dirty="0" smtClean="0"/>
              <a:t>レベル</a:t>
            </a:r>
            <a:endParaRPr kumimoji="0" lang="en-US" dirty="0"/>
          </a:p>
        </p:txBody>
      </p:sp>
      <p:sp>
        <p:nvSpPr>
          <p:cNvPr id="8" name="スライド番号プレースホルダ 26"/>
          <p:cNvSpPr>
            <a:spLocks noGrp="1"/>
          </p:cNvSpPr>
          <p:nvPr>
            <p:ph type="sldNum" sz="quarter" idx="12"/>
          </p:nvPr>
        </p:nvSpPr>
        <p:spPr>
          <a:xfrm>
            <a:off x="8901404" y="6699380"/>
            <a:ext cx="251092" cy="158620"/>
          </a:xfrm>
          <a:prstGeom prst="rect">
            <a:avLst/>
          </a:prstGeom>
        </p:spPr>
        <p:txBody>
          <a:bodyPr lIns="0" tIns="0" rIns="0" bIns="0"/>
          <a:lstStyle>
            <a:lvl1pPr>
              <a:defRPr sz="1100" b="1" i="0" baseline="0">
                <a:solidFill>
                  <a:schemeClr val="bg1">
                    <a:lumMod val="75000"/>
                  </a:schemeClr>
                </a:solidFill>
              </a:defRPr>
            </a:lvl1pPr>
          </a:lstStyle>
          <a:p>
            <a:fld id="{2FECD35A-6F14-4CA7-81FF-DADAB1564319}" type="slidenum">
              <a:rPr lang="ja-JP" altLang="en-US" smtClean="0"/>
              <a:pPr/>
              <a:t>&lt;#&gt;</a:t>
            </a:fld>
            <a:endParaRPr lang="ja-JP"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4" y="273050"/>
            <a:ext cx="3008313" cy="1162050"/>
          </a:xfrm>
        </p:spPr>
        <p:txBody>
          <a:bodyPr anchor="b"/>
          <a:lstStyle>
            <a:lvl1pPr algn="l">
              <a:defRPr sz="2000" b="1"/>
            </a:lvl1pPr>
          </a:lstStyle>
          <a:p>
            <a:r>
              <a:rPr kumimoji="1" lang="ja-JP" altLang="en-US" smtClean="0"/>
              <a:t>マスタ タイトルの書式設定</a:t>
            </a:r>
            <a:endParaRPr kumimoji="1" lang="ja-JP" altLang="en-US"/>
          </a:p>
        </p:txBody>
      </p:sp>
      <p:sp>
        <p:nvSpPr>
          <p:cNvPr id="3" name="コンテンツ プレースホルダ 2"/>
          <p:cNvSpPr>
            <a:spLocks noGrp="1"/>
          </p:cNvSpPr>
          <p:nvPr>
            <p:ph idx="1"/>
          </p:nvPr>
        </p:nvSpPr>
        <p:spPr>
          <a:xfrm>
            <a:off x="3575053" y="273054"/>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 3"/>
          <p:cNvSpPr>
            <a:spLocks noGrp="1"/>
          </p:cNvSpPr>
          <p:nvPr>
            <p:ph type="body" sz="half" idx="2"/>
          </p:nvPr>
        </p:nvSpPr>
        <p:spPr>
          <a:xfrm>
            <a:off x="457204"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 テキストの書式設定</a:t>
            </a:r>
          </a:p>
        </p:txBody>
      </p:sp>
      <p:sp>
        <p:nvSpPr>
          <p:cNvPr id="5" name="日付プレースホルダ 4"/>
          <p:cNvSpPr>
            <a:spLocks noGrp="1"/>
          </p:cNvSpPr>
          <p:nvPr>
            <p:ph type="dt" sz="half" idx="10"/>
          </p:nvPr>
        </p:nvSpPr>
        <p:spPr/>
        <p:txBody>
          <a:bodyPr/>
          <a:lstStyle/>
          <a:p>
            <a:endParaRPr kumimoji="1" lang="ja-JP" altLang="en-US"/>
          </a:p>
        </p:txBody>
      </p:sp>
      <p:sp>
        <p:nvSpPr>
          <p:cNvPr id="6" name="フッター プレースホルダ 5"/>
          <p:cNvSpPr>
            <a:spLocks noGrp="1"/>
          </p:cNvSpPr>
          <p:nvPr>
            <p:ph type="ftr" sz="quarter" idx="11"/>
          </p:nvPr>
        </p:nvSpPr>
        <p:spPr/>
        <p:txBody>
          <a:bodyPr/>
          <a:lstStyle/>
          <a:p>
            <a:endParaRPr kumimoji="1" lang="ja-JP" altLang="en-US"/>
          </a:p>
        </p:txBody>
      </p:sp>
      <p:sp>
        <p:nvSpPr>
          <p:cNvPr id="7" name="スライド番号プレースホルダ 6"/>
          <p:cNvSpPr>
            <a:spLocks noGrp="1"/>
          </p:cNvSpPr>
          <p:nvPr>
            <p:ph type="sldNum" sz="quarter" idx="12"/>
          </p:nvPr>
        </p:nvSpPr>
        <p:spPr/>
        <p:txBody>
          <a:bodyPr/>
          <a:lstStyle/>
          <a:p>
            <a:fld id="{F1581E8E-5B2B-4971-BB38-49D73190ED4A}" type="slidenum">
              <a:rPr kumimoji="1" lang="ja-JP" altLang="en-US" smtClean="0"/>
              <a:pPr/>
              <a:t>&lt;#&gt;</a:t>
            </a:fld>
            <a:endParaRPr kumimoji="1" lang="ja-JP" alt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9" y="4800601"/>
            <a:ext cx="5486400" cy="566738"/>
          </a:xfrm>
        </p:spPr>
        <p:txBody>
          <a:bodyPr anchor="b"/>
          <a:lstStyle>
            <a:lvl1pPr algn="l">
              <a:defRPr sz="2000" b="1"/>
            </a:lvl1pPr>
          </a:lstStyle>
          <a:p>
            <a:r>
              <a:rPr kumimoji="1" lang="ja-JP" altLang="en-US" smtClean="0"/>
              <a:t>マスタ タイトルの書式設定</a:t>
            </a:r>
            <a:endParaRPr kumimoji="1" lang="ja-JP" altLang="en-US"/>
          </a:p>
        </p:txBody>
      </p:sp>
      <p:sp>
        <p:nvSpPr>
          <p:cNvPr id="3" name="図プレースホルダ 2"/>
          <p:cNvSpPr>
            <a:spLocks noGrp="1"/>
          </p:cNvSpPr>
          <p:nvPr>
            <p:ph type="pic" idx="1"/>
          </p:nvPr>
        </p:nvSpPr>
        <p:spPr>
          <a:xfrm>
            <a:off x="1792289"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 3"/>
          <p:cNvSpPr>
            <a:spLocks noGrp="1"/>
          </p:cNvSpPr>
          <p:nvPr>
            <p:ph type="body" sz="half" idx="2"/>
          </p:nvPr>
        </p:nvSpPr>
        <p:spPr>
          <a:xfrm>
            <a:off x="1792289"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 テキストの書式設定</a:t>
            </a:r>
          </a:p>
        </p:txBody>
      </p:sp>
      <p:sp>
        <p:nvSpPr>
          <p:cNvPr id="5" name="日付プレースホルダ 4"/>
          <p:cNvSpPr>
            <a:spLocks noGrp="1"/>
          </p:cNvSpPr>
          <p:nvPr>
            <p:ph type="dt" sz="half" idx="10"/>
          </p:nvPr>
        </p:nvSpPr>
        <p:spPr/>
        <p:txBody>
          <a:bodyPr/>
          <a:lstStyle/>
          <a:p>
            <a:endParaRPr kumimoji="1" lang="ja-JP" altLang="en-US"/>
          </a:p>
        </p:txBody>
      </p:sp>
      <p:sp>
        <p:nvSpPr>
          <p:cNvPr id="6" name="フッター プレースホルダ 5"/>
          <p:cNvSpPr>
            <a:spLocks noGrp="1"/>
          </p:cNvSpPr>
          <p:nvPr>
            <p:ph type="ftr" sz="quarter" idx="11"/>
          </p:nvPr>
        </p:nvSpPr>
        <p:spPr/>
        <p:txBody>
          <a:bodyPr/>
          <a:lstStyle/>
          <a:p>
            <a:endParaRPr kumimoji="1" lang="ja-JP" altLang="en-US"/>
          </a:p>
        </p:txBody>
      </p:sp>
      <p:sp>
        <p:nvSpPr>
          <p:cNvPr id="7" name="スライド番号プレースホルダ 6"/>
          <p:cNvSpPr>
            <a:spLocks noGrp="1"/>
          </p:cNvSpPr>
          <p:nvPr>
            <p:ph type="sldNum" sz="quarter" idx="12"/>
          </p:nvPr>
        </p:nvSpPr>
        <p:spPr/>
        <p:txBody>
          <a:bodyPr/>
          <a:lstStyle/>
          <a:p>
            <a:fld id="{F1581E8E-5B2B-4971-BB38-49D73190ED4A}" type="slidenum">
              <a:rPr kumimoji="1" lang="ja-JP" altLang="en-US" smtClean="0"/>
              <a:pPr/>
              <a:t>&lt;#&gt;</a:t>
            </a:fld>
            <a:endParaRPr kumimoji="1" lang="ja-JP" alt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 タイトルの書式設定</a:t>
            </a:r>
            <a:endParaRPr kumimoji="1" lang="ja-JP" altLang="en-US"/>
          </a:p>
        </p:txBody>
      </p:sp>
      <p:sp>
        <p:nvSpPr>
          <p:cNvPr id="3" name="縦書きテキスト プレースホルダ 2"/>
          <p:cNvSpPr>
            <a:spLocks noGrp="1"/>
          </p:cNvSpPr>
          <p:nvPr>
            <p:ph type="body" orient="vert" idx="1"/>
          </p:nvPr>
        </p:nvSpPr>
        <p:spPr/>
        <p:txBody>
          <a:bodyPr vert="eaVert"/>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 3"/>
          <p:cNvSpPr>
            <a:spLocks noGrp="1"/>
          </p:cNvSpPr>
          <p:nvPr>
            <p:ph type="dt" sz="half" idx="10"/>
          </p:nvPr>
        </p:nvSpPr>
        <p:spPr/>
        <p:txBody>
          <a:bodyPr/>
          <a:lstStyle/>
          <a:p>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p>
            <a:fld id="{F1581E8E-5B2B-4971-BB38-49D73190ED4A}" type="slidenum">
              <a:rPr kumimoji="1" lang="ja-JP" altLang="en-US" smtClean="0"/>
              <a:pPr/>
              <a:t>&lt;#&gt;</a:t>
            </a:fld>
            <a:endParaRPr kumimoji="1" lang="ja-JP" alt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40"/>
            <a:ext cx="2057400" cy="5851525"/>
          </a:xfrm>
        </p:spPr>
        <p:txBody>
          <a:bodyPr vert="eaVert"/>
          <a:lstStyle/>
          <a:p>
            <a:r>
              <a:rPr kumimoji="1" lang="ja-JP" altLang="en-US" smtClean="0"/>
              <a:t>マスタ タイトルの書式設定</a:t>
            </a:r>
            <a:endParaRPr kumimoji="1" lang="ja-JP" altLang="en-US"/>
          </a:p>
        </p:txBody>
      </p:sp>
      <p:sp>
        <p:nvSpPr>
          <p:cNvPr id="3" name="縦書きテキスト プレースホルダ 2"/>
          <p:cNvSpPr>
            <a:spLocks noGrp="1"/>
          </p:cNvSpPr>
          <p:nvPr>
            <p:ph type="body" orient="vert" idx="1"/>
          </p:nvPr>
        </p:nvSpPr>
        <p:spPr>
          <a:xfrm>
            <a:off x="457201" y="274640"/>
            <a:ext cx="6019800" cy="5851525"/>
          </a:xfrm>
        </p:spPr>
        <p:txBody>
          <a:bodyPr vert="eaVert"/>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 3"/>
          <p:cNvSpPr>
            <a:spLocks noGrp="1"/>
          </p:cNvSpPr>
          <p:nvPr>
            <p:ph type="dt" sz="half" idx="10"/>
          </p:nvPr>
        </p:nvSpPr>
        <p:spPr/>
        <p:txBody>
          <a:bodyPr/>
          <a:lstStyle/>
          <a:p>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p>
            <a:fld id="{F1581E8E-5B2B-4971-BB38-49D73190ED4A}" type="slidenum">
              <a:rPr kumimoji="1" lang="ja-JP" altLang="en-US" smtClean="0"/>
              <a:pPr/>
              <a:t>&lt;#&gt;</a:t>
            </a:fld>
            <a:endParaRPr kumimoji="1" lang="ja-JP"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bg>
      <p:bgRef idx="1002">
        <a:schemeClr val="bg2"/>
      </p:bgRef>
    </p:bg>
    <p:spTree>
      <p:nvGrpSpPr>
        <p:cNvPr id="1" name=""/>
        <p:cNvGrpSpPr/>
        <p:nvPr/>
      </p:nvGrpSpPr>
      <p:grpSpPr>
        <a:xfrm>
          <a:off x="0" y="0"/>
          <a:ext cx="0" cy="0"/>
          <a:chOff x="0" y="0"/>
          <a:chExt cx="0" cy="0"/>
        </a:xfrm>
      </p:grpSpPr>
      <p:sp>
        <p:nvSpPr>
          <p:cNvPr id="2" name="タイトル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ja-JP" altLang="en-US" smtClean="0"/>
              <a:t>マスタ タイトルの書式設定</a:t>
            </a:r>
            <a:endParaRPr kumimoji="0" lang="en-US"/>
          </a:p>
        </p:txBody>
      </p:sp>
      <p:sp>
        <p:nvSpPr>
          <p:cNvPr id="3" name="テキスト プレースホルダ 2"/>
          <p:cNvSpPr>
            <a:spLocks noGrp="1"/>
          </p:cNvSpPr>
          <p:nvPr>
            <p:ph type="body" idx="1"/>
          </p:nvPr>
        </p:nvSpPr>
        <p:spPr>
          <a:xfrm>
            <a:off x="530352" y="2704665"/>
            <a:ext cx="7772400" cy="1509712"/>
          </a:xfrm>
          <a:prstGeom prst="rect">
            <a:avLst/>
          </a:prstGeo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ja-JP" altLang="en-US" smtClean="0"/>
              <a:t>マスタ テキストの書式設定</a:t>
            </a:r>
          </a:p>
        </p:txBody>
      </p:sp>
      <p:sp>
        <p:nvSpPr>
          <p:cNvPr id="4" name="日付プレースホルダ 3"/>
          <p:cNvSpPr>
            <a:spLocks noGrp="1"/>
          </p:cNvSpPr>
          <p:nvPr>
            <p:ph type="dt" sz="half" idx="10"/>
          </p:nvPr>
        </p:nvSpPr>
        <p:spPr>
          <a:xfrm>
            <a:off x="457201" y="6356356"/>
            <a:ext cx="2133600" cy="365125"/>
          </a:xfrm>
          <a:prstGeom prst="rect">
            <a:avLst/>
          </a:prstGeom>
        </p:spPr>
        <p:txBody>
          <a:bodyPr/>
          <a:lstStyle/>
          <a:p>
            <a:endParaRPr lang="ja-JP" altLang="en-US"/>
          </a:p>
        </p:txBody>
      </p:sp>
      <p:sp>
        <p:nvSpPr>
          <p:cNvPr id="5" name="フッター プレースホルダ 4"/>
          <p:cNvSpPr>
            <a:spLocks noGrp="1"/>
          </p:cNvSpPr>
          <p:nvPr>
            <p:ph type="ftr" sz="quarter" idx="11"/>
          </p:nvPr>
        </p:nvSpPr>
        <p:spPr>
          <a:xfrm>
            <a:off x="2667000" y="6356356"/>
            <a:ext cx="3352800" cy="365125"/>
          </a:xfrm>
          <a:prstGeom prst="rect">
            <a:avLst/>
          </a:prstGeom>
        </p:spPr>
        <p:txBody>
          <a:bodyPr/>
          <a:lstStyle/>
          <a:p>
            <a:pPr>
              <a:defRPr/>
            </a:pPr>
            <a:endParaRPr lang="ja-JP" altLang="en-US"/>
          </a:p>
        </p:txBody>
      </p:sp>
      <p:sp>
        <p:nvSpPr>
          <p:cNvPr id="6" name="スライド番号プレースホルダ 5"/>
          <p:cNvSpPr>
            <a:spLocks noGrp="1"/>
          </p:cNvSpPr>
          <p:nvPr>
            <p:ph type="sldNum" sz="quarter" idx="12"/>
          </p:nvPr>
        </p:nvSpPr>
        <p:spPr>
          <a:xfrm>
            <a:off x="8371721" y="6492881"/>
            <a:ext cx="762000" cy="365125"/>
          </a:xfrm>
          <a:prstGeom prst="rect">
            <a:avLst/>
          </a:prstGeom>
        </p:spPr>
        <p:txBody>
          <a:bodyPr/>
          <a:lstStyle/>
          <a:p>
            <a:fld id="{A5534D94-DB4A-4A1A-8F4F-17055BCA9ECD}" type="slidenum">
              <a:rPr lang="ja-JP" altLang="en-US" smtClean="0"/>
              <a:pPr/>
              <a:t>&lt;#&gt;</a:t>
            </a:fld>
            <a:endParaRPr lang="ja-JP" alt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704088"/>
            <a:ext cx="8229600" cy="1143000"/>
          </a:xfrm>
        </p:spPr>
        <p:txBody>
          <a:bodyPr/>
          <a:lstStyle/>
          <a:p>
            <a:r>
              <a:rPr kumimoji="0" lang="ja-JP" altLang="en-US" smtClean="0"/>
              <a:t>マスタ タイトルの書式設定</a:t>
            </a:r>
            <a:endParaRPr kumimoji="0" lang="en-US"/>
          </a:p>
        </p:txBody>
      </p:sp>
      <p:sp>
        <p:nvSpPr>
          <p:cNvPr id="3" name="コンテンツ プレースホルダ 2"/>
          <p:cNvSpPr>
            <a:spLocks noGrp="1"/>
          </p:cNvSpPr>
          <p:nvPr>
            <p:ph sz="half" idx="1"/>
          </p:nvPr>
        </p:nvSpPr>
        <p:spPr>
          <a:xfrm>
            <a:off x="457201" y="1920085"/>
            <a:ext cx="4038600" cy="4434840"/>
          </a:xfrm>
          <a:prstGeom prst="rect">
            <a:avLst/>
          </a:prstGeom>
        </p:spPr>
        <p:txBody>
          <a:bodyPr/>
          <a:lstStyle>
            <a:lvl1pPr>
              <a:defRPr sz="2600"/>
            </a:lvl1pPr>
            <a:lvl2pPr>
              <a:defRPr sz="2400"/>
            </a:lvl2pPr>
            <a:lvl3pPr>
              <a:defRPr sz="2000"/>
            </a:lvl3pPr>
            <a:lvl4pPr>
              <a:defRPr sz="1800"/>
            </a:lvl4pPr>
            <a:lvl5pPr>
              <a:defRPr sz="1800"/>
            </a:lvl5pPr>
          </a:lstStyle>
          <a:p>
            <a:pPr lvl="0" eaLnBrk="1" latinLnBrk="0" hangingPunct="1"/>
            <a:r>
              <a:rPr lang="ja-JP" altLang="en-US" smtClean="0"/>
              <a:t>マスタ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
        <p:nvSpPr>
          <p:cNvPr id="4" name="コンテンツ プレースホルダ 3"/>
          <p:cNvSpPr>
            <a:spLocks noGrp="1"/>
          </p:cNvSpPr>
          <p:nvPr>
            <p:ph sz="half" idx="2"/>
          </p:nvPr>
        </p:nvSpPr>
        <p:spPr>
          <a:xfrm>
            <a:off x="4648200" y="1920085"/>
            <a:ext cx="4038600" cy="4434840"/>
          </a:xfrm>
          <a:prstGeom prst="rect">
            <a:avLst/>
          </a:prstGeom>
        </p:spPr>
        <p:txBody>
          <a:bodyPr/>
          <a:lstStyle>
            <a:lvl1pPr>
              <a:defRPr sz="2600"/>
            </a:lvl1pPr>
            <a:lvl2pPr>
              <a:defRPr sz="2400"/>
            </a:lvl2pPr>
            <a:lvl3pPr>
              <a:defRPr sz="2000"/>
            </a:lvl3pPr>
            <a:lvl4pPr>
              <a:defRPr sz="1800"/>
            </a:lvl4pPr>
            <a:lvl5pPr>
              <a:defRPr sz="1800"/>
            </a:lvl5pPr>
          </a:lstStyle>
          <a:p>
            <a:pPr lvl="0" eaLnBrk="1" latinLnBrk="0" hangingPunct="1"/>
            <a:r>
              <a:rPr lang="ja-JP" altLang="en-US" smtClean="0"/>
              <a:t>マスタ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
        <p:nvSpPr>
          <p:cNvPr id="5" name="日付プレースホルダ 4"/>
          <p:cNvSpPr>
            <a:spLocks noGrp="1"/>
          </p:cNvSpPr>
          <p:nvPr>
            <p:ph type="dt" sz="half" idx="10"/>
          </p:nvPr>
        </p:nvSpPr>
        <p:spPr>
          <a:xfrm>
            <a:off x="457201" y="6356356"/>
            <a:ext cx="2133600" cy="365125"/>
          </a:xfrm>
          <a:prstGeom prst="rect">
            <a:avLst/>
          </a:prstGeom>
        </p:spPr>
        <p:txBody>
          <a:bodyPr/>
          <a:lstStyle/>
          <a:p>
            <a:endParaRPr lang="ja-JP" altLang="en-US"/>
          </a:p>
        </p:txBody>
      </p:sp>
      <p:sp>
        <p:nvSpPr>
          <p:cNvPr id="6" name="フッター プレースホルダ 5"/>
          <p:cNvSpPr>
            <a:spLocks noGrp="1"/>
          </p:cNvSpPr>
          <p:nvPr>
            <p:ph type="ftr" sz="quarter" idx="11"/>
          </p:nvPr>
        </p:nvSpPr>
        <p:spPr>
          <a:xfrm>
            <a:off x="2667000" y="6356356"/>
            <a:ext cx="3352800" cy="365125"/>
          </a:xfrm>
          <a:prstGeom prst="rect">
            <a:avLst/>
          </a:prstGeom>
        </p:spPr>
        <p:txBody>
          <a:bodyPr/>
          <a:lstStyle/>
          <a:p>
            <a:pPr>
              <a:defRPr/>
            </a:pPr>
            <a:endParaRPr lang="ja-JP" altLang="en-US"/>
          </a:p>
        </p:txBody>
      </p:sp>
      <p:sp>
        <p:nvSpPr>
          <p:cNvPr id="7" name="スライド番号プレースホルダ 6"/>
          <p:cNvSpPr>
            <a:spLocks noGrp="1"/>
          </p:cNvSpPr>
          <p:nvPr>
            <p:ph type="sldNum" sz="quarter" idx="12"/>
          </p:nvPr>
        </p:nvSpPr>
        <p:spPr>
          <a:xfrm>
            <a:off x="8371721" y="6492881"/>
            <a:ext cx="762000" cy="365125"/>
          </a:xfrm>
          <a:prstGeom prst="rect">
            <a:avLst/>
          </a:prstGeom>
        </p:spPr>
        <p:txBody>
          <a:bodyPr/>
          <a:lstStyle/>
          <a:p>
            <a:fld id="{AB42A063-0C19-407C-9FC0-C3FEB329E558}" type="slidenum">
              <a:rPr lang="ja-JP" altLang="en-US" smtClean="0"/>
              <a:pPr/>
              <a:t>&lt;#&gt;</a:t>
            </a:fld>
            <a:endParaRPr lang="ja-JP"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ユーザー設定レイアウ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 タイトルの書式設定</a:t>
            </a:r>
            <a:endParaRPr kumimoji="1" lang="ja-JP"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704088"/>
            <a:ext cx="8229600" cy="1143000"/>
          </a:xfrm>
        </p:spPr>
        <p:txBody>
          <a:bodyPr tIns="45720" anchor="b"/>
          <a:lstStyle>
            <a:lvl1pPr>
              <a:defRPr/>
            </a:lvl1pPr>
          </a:lstStyle>
          <a:p>
            <a:r>
              <a:rPr kumimoji="0" lang="ja-JP" altLang="en-US" smtClean="0"/>
              <a:t>マスタ タイトルの書式設定</a:t>
            </a:r>
            <a:endParaRPr kumimoji="0" lang="en-US"/>
          </a:p>
        </p:txBody>
      </p:sp>
      <p:sp>
        <p:nvSpPr>
          <p:cNvPr id="3" name="テキスト プレースホルダ 2"/>
          <p:cNvSpPr>
            <a:spLocks noGrp="1"/>
          </p:cNvSpPr>
          <p:nvPr>
            <p:ph type="body" idx="1"/>
          </p:nvPr>
        </p:nvSpPr>
        <p:spPr>
          <a:xfrm>
            <a:off x="457202" y="1855248"/>
            <a:ext cx="4040188" cy="659352"/>
          </a:xfrm>
          <a:prstGeom prst="rect">
            <a:avLst/>
          </a:prstGeo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ja-JP" altLang="en-US" smtClean="0"/>
              <a:t>マスタ テキストの書式設定</a:t>
            </a:r>
          </a:p>
        </p:txBody>
      </p:sp>
      <p:sp>
        <p:nvSpPr>
          <p:cNvPr id="4" name="テキスト プレースホルダ 3"/>
          <p:cNvSpPr>
            <a:spLocks noGrp="1"/>
          </p:cNvSpPr>
          <p:nvPr>
            <p:ph type="body" sz="half" idx="3"/>
          </p:nvPr>
        </p:nvSpPr>
        <p:spPr>
          <a:xfrm>
            <a:off x="4645030" y="1859761"/>
            <a:ext cx="4041775" cy="654843"/>
          </a:xfrm>
          <a:prstGeom prst="rect">
            <a:avLst/>
          </a:prstGeo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ja-JP" altLang="en-US" smtClean="0"/>
              <a:t>マスタ テキストの書式設定</a:t>
            </a:r>
          </a:p>
        </p:txBody>
      </p:sp>
      <p:sp>
        <p:nvSpPr>
          <p:cNvPr id="5" name="コンテンツ プレースホルダ 4"/>
          <p:cNvSpPr>
            <a:spLocks noGrp="1"/>
          </p:cNvSpPr>
          <p:nvPr>
            <p:ph sz="quarter" idx="2"/>
          </p:nvPr>
        </p:nvSpPr>
        <p:spPr>
          <a:xfrm>
            <a:off x="457202" y="2514601"/>
            <a:ext cx="4040188" cy="3845720"/>
          </a:xfrm>
          <a:prstGeom prst="rect">
            <a:avLst/>
          </a:prstGeom>
        </p:spPr>
        <p:txBody>
          <a:bodyPr tIns="0"/>
          <a:lstStyle>
            <a:lvl1pPr>
              <a:defRPr sz="2200"/>
            </a:lvl1pPr>
            <a:lvl2pPr>
              <a:defRPr sz="2000"/>
            </a:lvl2pPr>
            <a:lvl3pPr>
              <a:defRPr sz="1800"/>
            </a:lvl3pPr>
            <a:lvl4pPr>
              <a:defRPr sz="1600"/>
            </a:lvl4pPr>
            <a:lvl5pPr>
              <a:defRPr sz="1600"/>
            </a:lvl5pPr>
          </a:lstStyle>
          <a:p>
            <a:pPr lvl="0" eaLnBrk="1" latinLnBrk="0" hangingPunct="1"/>
            <a:r>
              <a:rPr lang="ja-JP" altLang="en-US" smtClean="0"/>
              <a:t>マスタ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
        <p:nvSpPr>
          <p:cNvPr id="6" name="コンテンツ プレースホルダ 5"/>
          <p:cNvSpPr>
            <a:spLocks noGrp="1"/>
          </p:cNvSpPr>
          <p:nvPr>
            <p:ph sz="quarter" idx="4"/>
          </p:nvPr>
        </p:nvSpPr>
        <p:spPr>
          <a:xfrm>
            <a:off x="4645030" y="2514601"/>
            <a:ext cx="4041775" cy="3845720"/>
          </a:xfrm>
          <a:prstGeom prst="rect">
            <a:avLst/>
          </a:prstGeom>
        </p:spPr>
        <p:txBody>
          <a:bodyPr tIns="0"/>
          <a:lstStyle>
            <a:lvl1pPr>
              <a:defRPr sz="2200"/>
            </a:lvl1pPr>
            <a:lvl2pPr>
              <a:defRPr sz="2000"/>
            </a:lvl2pPr>
            <a:lvl3pPr>
              <a:defRPr sz="1800"/>
            </a:lvl3pPr>
            <a:lvl4pPr>
              <a:defRPr sz="1600"/>
            </a:lvl4pPr>
            <a:lvl5pPr>
              <a:defRPr sz="1600"/>
            </a:lvl5pPr>
          </a:lstStyle>
          <a:p>
            <a:pPr lvl="0" eaLnBrk="1" latinLnBrk="0" hangingPunct="1"/>
            <a:r>
              <a:rPr lang="ja-JP" altLang="en-US" smtClean="0"/>
              <a:t>マスタ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
        <p:nvSpPr>
          <p:cNvPr id="7" name="日付プレースホルダ 6"/>
          <p:cNvSpPr>
            <a:spLocks noGrp="1"/>
          </p:cNvSpPr>
          <p:nvPr>
            <p:ph type="dt" sz="half" idx="10"/>
          </p:nvPr>
        </p:nvSpPr>
        <p:spPr>
          <a:xfrm>
            <a:off x="457201" y="6356356"/>
            <a:ext cx="2133600" cy="365125"/>
          </a:xfrm>
          <a:prstGeom prst="rect">
            <a:avLst/>
          </a:prstGeom>
        </p:spPr>
        <p:txBody>
          <a:bodyPr/>
          <a:lstStyle/>
          <a:p>
            <a:endParaRPr lang="ja-JP" altLang="en-US"/>
          </a:p>
        </p:txBody>
      </p:sp>
      <p:sp>
        <p:nvSpPr>
          <p:cNvPr id="8" name="フッター プレースホルダ 7"/>
          <p:cNvSpPr>
            <a:spLocks noGrp="1"/>
          </p:cNvSpPr>
          <p:nvPr>
            <p:ph type="ftr" sz="quarter" idx="11"/>
          </p:nvPr>
        </p:nvSpPr>
        <p:spPr>
          <a:xfrm>
            <a:off x="2667000" y="6356356"/>
            <a:ext cx="3352800" cy="365125"/>
          </a:xfrm>
          <a:prstGeom prst="rect">
            <a:avLst/>
          </a:prstGeom>
        </p:spPr>
        <p:txBody>
          <a:bodyPr/>
          <a:lstStyle/>
          <a:p>
            <a:pPr>
              <a:defRPr/>
            </a:pPr>
            <a:endParaRPr lang="ja-JP" altLang="en-US"/>
          </a:p>
        </p:txBody>
      </p:sp>
      <p:sp>
        <p:nvSpPr>
          <p:cNvPr id="9" name="スライド番号プレースホルダ 8"/>
          <p:cNvSpPr>
            <a:spLocks noGrp="1"/>
          </p:cNvSpPr>
          <p:nvPr>
            <p:ph type="sldNum" sz="quarter" idx="12"/>
          </p:nvPr>
        </p:nvSpPr>
        <p:spPr>
          <a:xfrm>
            <a:off x="8371721" y="6492881"/>
            <a:ext cx="762000" cy="365125"/>
          </a:xfrm>
          <a:prstGeom prst="rect">
            <a:avLst/>
          </a:prstGeom>
        </p:spPr>
        <p:txBody>
          <a:bodyPr/>
          <a:lstStyle/>
          <a:p>
            <a:fld id="{D68EC6C2-C245-4AC8-96E5-E9ACFF55E9A6}" type="slidenum">
              <a:rPr lang="ja-JP" altLang="en-US" smtClean="0"/>
              <a:pPr/>
              <a:t>&lt;#&gt;</a:t>
            </a:fld>
            <a:endParaRPr lang="ja-JP"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1"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ja-JP" altLang="en-US" smtClean="0"/>
              <a:t>マスタ タイトルの書式設定</a:t>
            </a:r>
            <a:endParaRPr kumimoji="0" lang="en-US"/>
          </a:p>
        </p:txBody>
      </p:sp>
      <p:sp>
        <p:nvSpPr>
          <p:cNvPr id="4" name="フッター プレースホルダ 3"/>
          <p:cNvSpPr>
            <a:spLocks noGrp="1"/>
          </p:cNvSpPr>
          <p:nvPr>
            <p:ph type="ftr" sz="quarter" idx="11"/>
          </p:nvPr>
        </p:nvSpPr>
        <p:spPr>
          <a:xfrm>
            <a:off x="2667000" y="6356356"/>
            <a:ext cx="3352800" cy="365125"/>
          </a:xfrm>
          <a:prstGeom prst="rect">
            <a:avLst/>
          </a:prstGeom>
        </p:spPr>
        <p:txBody>
          <a:bodyPr/>
          <a:lstStyle/>
          <a:p>
            <a:pPr>
              <a:defRPr/>
            </a:pPr>
            <a:endParaRPr lang="ja-JP" altLang="en-US"/>
          </a:p>
        </p:txBody>
      </p:sp>
      <p:sp>
        <p:nvSpPr>
          <p:cNvPr id="5" name="スライド番号プレースホルダ 4"/>
          <p:cNvSpPr>
            <a:spLocks noGrp="1"/>
          </p:cNvSpPr>
          <p:nvPr>
            <p:ph type="sldNum" sz="quarter" idx="12"/>
          </p:nvPr>
        </p:nvSpPr>
        <p:spPr>
          <a:xfrm>
            <a:off x="8371721" y="6492881"/>
            <a:ext cx="762000" cy="365125"/>
          </a:xfrm>
          <a:prstGeom prst="rect">
            <a:avLst/>
          </a:prstGeom>
        </p:spPr>
        <p:txBody>
          <a:bodyPr/>
          <a:lstStyle/>
          <a:p>
            <a:fld id="{9B52D966-DAA7-4BA8-8CE6-FAAE85EC4170}" type="slidenum">
              <a:rPr lang="ja-JP" altLang="en-US" smtClean="0"/>
              <a:pPr/>
              <a:t>&lt;#&gt;</a:t>
            </a:fld>
            <a:endParaRPr lang="ja-JP"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ja-JP" altLang="en-US" smtClean="0"/>
              <a:t>マスタ タイトルの書式設定</a:t>
            </a:r>
            <a:endParaRPr kumimoji="0" lang="en-US"/>
          </a:p>
        </p:txBody>
      </p:sp>
      <p:sp>
        <p:nvSpPr>
          <p:cNvPr id="3" name="テキスト プレースホルダ 2"/>
          <p:cNvSpPr>
            <a:spLocks noGrp="1"/>
          </p:cNvSpPr>
          <p:nvPr>
            <p:ph type="body" idx="2"/>
          </p:nvPr>
        </p:nvSpPr>
        <p:spPr>
          <a:xfrm>
            <a:off x="685800" y="1676400"/>
            <a:ext cx="2743200" cy="4572000"/>
          </a:xfrm>
          <a:prstGeom prst="rect">
            <a:avLst/>
          </a:prstGeo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ja-JP" altLang="en-US" smtClean="0"/>
              <a:t>マスタ テキストの書式設定</a:t>
            </a:r>
          </a:p>
        </p:txBody>
      </p:sp>
      <p:sp>
        <p:nvSpPr>
          <p:cNvPr id="4" name="コンテンツ プレースホルダ 3"/>
          <p:cNvSpPr>
            <a:spLocks noGrp="1"/>
          </p:cNvSpPr>
          <p:nvPr>
            <p:ph sz="half" idx="1"/>
          </p:nvPr>
        </p:nvSpPr>
        <p:spPr>
          <a:xfrm>
            <a:off x="3575053" y="1676400"/>
            <a:ext cx="5111751" cy="4572000"/>
          </a:xfrm>
          <a:prstGeom prst="rect">
            <a:avLst/>
          </a:prstGeom>
        </p:spPr>
        <p:txBody>
          <a:bodyPr tIns="0"/>
          <a:lstStyle>
            <a:lvl1pPr>
              <a:defRPr sz="2800"/>
            </a:lvl1pPr>
            <a:lvl2pPr>
              <a:defRPr sz="2600"/>
            </a:lvl2pPr>
            <a:lvl3pPr>
              <a:defRPr sz="2400"/>
            </a:lvl3pPr>
            <a:lvl4pPr>
              <a:defRPr sz="2000"/>
            </a:lvl4pPr>
            <a:lvl5pPr>
              <a:defRPr sz="1800"/>
            </a:lvl5pPr>
          </a:lstStyle>
          <a:p>
            <a:pPr lvl="0" eaLnBrk="1" latinLnBrk="0" hangingPunct="1"/>
            <a:r>
              <a:rPr lang="ja-JP" altLang="en-US" smtClean="0"/>
              <a:t>マスタ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
        <p:nvSpPr>
          <p:cNvPr id="5" name="日付プレースホルダ 4"/>
          <p:cNvSpPr>
            <a:spLocks noGrp="1"/>
          </p:cNvSpPr>
          <p:nvPr>
            <p:ph type="dt" sz="half" idx="10"/>
          </p:nvPr>
        </p:nvSpPr>
        <p:spPr>
          <a:xfrm>
            <a:off x="457201" y="6356356"/>
            <a:ext cx="2133600" cy="365125"/>
          </a:xfrm>
          <a:prstGeom prst="rect">
            <a:avLst/>
          </a:prstGeom>
        </p:spPr>
        <p:txBody>
          <a:bodyPr/>
          <a:lstStyle/>
          <a:p>
            <a:endParaRPr lang="ja-JP" altLang="en-US"/>
          </a:p>
        </p:txBody>
      </p:sp>
      <p:sp>
        <p:nvSpPr>
          <p:cNvPr id="6" name="フッター プレースホルダ 5"/>
          <p:cNvSpPr>
            <a:spLocks noGrp="1"/>
          </p:cNvSpPr>
          <p:nvPr>
            <p:ph type="ftr" sz="quarter" idx="11"/>
          </p:nvPr>
        </p:nvSpPr>
        <p:spPr>
          <a:xfrm>
            <a:off x="2667000" y="6356356"/>
            <a:ext cx="3352800" cy="365125"/>
          </a:xfrm>
          <a:prstGeom prst="rect">
            <a:avLst/>
          </a:prstGeom>
        </p:spPr>
        <p:txBody>
          <a:bodyPr/>
          <a:lstStyle/>
          <a:p>
            <a:pPr>
              <a:defRPr/>
            </a:pPr>
            <a:endParaRPr lang="ja-JP" altLang="en-US"/>
          </a:p>
        </p:txBody>
      </p:sp>
      <p:sp>
        <p:nvSpPr>
          <p:cNvPr id="7" name="スライド番号プレースホルダ 6"/>
          <p:cNvSpPr>
            <a:spLocks noGrp="1"/>
          </p:cNvSpPr>
          <p:nvPr>
            <p:ph type="sldNum" sz="quarter" idx="12"/>
          </p:nvPr>
        </p:nvSpPr>
        <p:spPr>
          <a:xfrm>
            <a:off x="8371721" y="6492881"/>
            <a:ext cx="762000" cy="365125"/>
          </a:xfrm>
          <a:prstGeom prst="rect">
            <a:avLst/>
          </a:prstGeom>
        </p:spPr>
        <p:txBody>
          <a:bodyPr/>
          <a:lstStyle/>
          <a:p>
            <a:fld id="{9F04A68B-FD0A-4D43-B87A-17B18190BC5D}" type="slidenum">
              <a:rPr lang="ja-JP" altLang="en-US" smtClean="0"/>
              <a:pPr/>
              <a:t>&lt;#&gt;</a:t>
            </a:fld>
            <a:endParaRPr lang="ja-JP"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2.pn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フリーフォーム 11"/>
          <p:cNvSpPr>
            <a:spLocks/>
          </p:cNvSpPr>
          <p:nvPr/>
        </p:nvSpPr>
        <p:spPr bwMode="auto">
          <a:xfrm rot="60000">
            <a:off x="1113" y="6329435"/>
            <a:ext cx="9144000" cy="360000"/>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0">
                  <a:schemeClr val="accent1">
                    <a:lumMod val="75000"/>
                  </a:schemeClr>
                </a:gs>
                <a:gs pos="50000">
                  <a:schemeClr val="accent1">
                    <a:tint val="44500"/>
                    <a:satMod val="160000"/>
                  </a:schemeClr>
                </a:gs>
                <a:gs pos="100000">
                  <a:schemeClr val="accent1">
                    <a:tint val="23500"/>
                    <a:satMod val="160000"/>
                  </a:schemeClr>
                </a:gs>
              </a:gsLst>
              <a:lin ang="0" scaled="0"/>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フリーフォーム 12"/>
          <p:cNvSpPr>
            <a:spLocks/>
          </p:cNvSpPr>
          <p:nvPr/>
        </p:nvSpPr>
        <p:spPr bwMode="auto">
          <a:xfrm rot="120000">
            <a:off x="-4511" y="6424523"/>
            <a:ext cx="9144000" cy="294084"/>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flip="none" rotWithShape="1">
              <a:gsLst>
                <a:gs pos="74000">
                  <a:schemeClr val="bg1">
                    <a:lumMod val="65000"/>
                  </a:schemeClr>
                </a:gs>
                <a:gs pos="44000">
                  <a:schemeClr val="accent1"/>
                </a:gs>
                <a:gs pos="33000">
                  <a:schemeClr val="accent2">
                    <a:alpha val="56000"/>
                  </a:schemeClr>
                </a:gs>
              </a:gsLst>
              <a:lin ang="270000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pic>
        <p:nvPicPr>
          <p:cNvPr id="15" name="図 14" descr="sample.png"/>
          <p:cNvPicPr>
            <a:picLocks noChangeAspect="1"/>
          </p:cNvPicPr>
          <p:nvPr userDrawn="1"/>
        </p:nvPicPr>
        <p:blipFill>
          <a:blip r:embed="rId14" cstate="print">
            <a:duotone>
              <a:schemeClr val="bg2">
                <a:shade val="45000"/>
                <a:satMod val="135000"/>
              </a:schemeClr>
              <a:prstClr val="white"/>
            </a:duotone>
          </a:blip>
          <a:stretch>
            <a:fillRect/>
          </a:stretch>
        </p:blipFill>
        <p:spPr>
          <a:xfrm>
            <a:off x="45722" y="6110732"/>
            <a:ext cx="674564" cy="747273"/>
          </a:xfrm>
          <a:prstGeom prst="rect">
            <a:avLst/>
          </a:prstGeom>
          <a:ln>
            <a:noFill/>
          </a:ln>
          <a:effectLst>
            <a:outerShdw dist="63500" dir="18180000" sx="143000" sy="143000" algn="bl" rotWithShape="0">
              <a:schemeClr val="bg1">
                <a:lumMod val="65000"/>
                <a:alpha val="25000"/>
              </a:schemeClr>
            </a:outerShdw>
            <a:softEdge rad="63500"/>
          </a:effectLst>
          <a:scene3d>
            <a:camera prst="perspectiveHeroicExtremeLeftFacing"/>
            <a:lightRig rig="glow" dir="t">
              <a:rot lat="0" lon="0" rev="4800000"/>
            </a:lightRig>
          </a:scene3d>
          <a:sp3d z="190500">
            <a:bevelT w="127000" h="63500"/>
          </a:sp3d>
        </p:spPr>
      </p:pic>
      <p:sp>
        <p:nvSpPr>
          <p:cNvPr id="9" name="タイトル プレースホルダ 8"/>
          <p:cNvSpPr>
            <a:spLocks noGrp="1"/>
          </p:cNvSpPr>
          <p:nvPr userDrawn="1">
            <p:ph type="title"/>
          </p:nvPr>
        </p:nvSpPr>
        <p:spPr>
          <a:xfrm>
            <a:off x="310896" y="0"/>
            <a:ext cx="8229600" cy="932688"/>
          </a:xfrm>
          <a:prstGeom prst="rect">
            <a:avLst/>
          </a:prstGeom>
        </p:spPr>
        <p:txBody>
          <a:bodyPr vert="horz" lIns="0" rIns="0" bIns="0" anchor="ctr">
            <a:normAutofit/>
          </a:bodyPr>
          <a:lstStyle/>
          <a:p>
            <a:r>
              <a:rPr kumimoji="0" lang="ja-JP" altLang="en-US" dirty="0" smtClean="0"/>
              <a:t>マスタ タイトルの書式設定</a:t>
            </a:r>
            <a:endParaRPr kumimoji="0" lang="en-US" dirty="0"/>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8" r:id="rId5"/>
    <p:sldLayoutId id="2147483701" r:id="rId6"/>
    <p:sldLayoutId id="2147483702" r:id="rId7"/>
    <p:sldLayoutId id="2147483703" r:id="rId8"/>
    <p:sldLayoutId id="2147483704" r:id="rId9"/>
    <p:sldLayoutId id="2147483705" r:id="rId10"/>
    <p:sldLayoutId id="2147483706" r:id="rId11"/>
    <p:sldLayoutId id="2147483707" r:id="rId12"/>
  </p:sldLayoutIdLst>
  <p:hf hdr="0" ftr="0" dt="0"/>
  <p:txStyles>
    <p:titleStyle>
      <a:lvl1pPr algn="l" rtl="0" eaLnBrk="1" latinLnBrk="0" hangingPunct="1">
        <a:spcBef>
          <a:spcPct val="0"/>
        </a:spcBef>
        <a:buNone/>
        <a:defRPr kumimoji="1" sz="2800" b="0" kern="1200">
          <a:ln>
            <a:noFill/>
          </a:ln>
          <a:solidFill>
            <a:schemeClr val="accent1">
              <a:lumMod val="75000"/>
            </a:schemeClr>
          </a:solidFill>
          <a:effectLst>
            <a:outerShdw blurRad="38100" dist="38100" dir="2700000" algn="tl">
              <a:srgbClr val="000000">
                <a:alpha val="43137"/>
              </a:srgbClr>
            </a:outerShdw>
          </a:effectLst>
          <a:latin typeface="+mn-ea"/>
          <a:ea typeface="+mn-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1"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1"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1"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1"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1"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1"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1"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1"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1" sz="1400" kern="1200" baseline="0">
          <a:solidFill>
            <a:schemeClr val="tx1"/>
          </a:solidFill>
          <a:latin typeface="+mn-lt"/>
          <a:ea typeface="+mn-ea"/>
          <a:cs typeface="+mn-cs"/>
        </a:defRPr>
      </a:lvl9pPr>
    </p:bodyStyle>
    <p:otherStyle>
      <a:lvl1pPr marL="0" algn="l" rtl="0" eaLnBrk="1" latinLnBrk="0" hangingPunct="1">
        <a:defRPr kumimoji="1" kern="1200">
          <a:solidFill>
            <a:schemeClr val="tx1"/>
          </a:solidFill>
          <a:latin typeface="+mn-lt"/>
          <a:ea typeface="+mn-ea"/>
          <a:cs typeface="+mn-cs"/>
        </a:defRPr>
      </a:lvl1pPr>
      <a:lvl2pPr marL="457200" algn="l" rtl="0" eaLnBrk="1" latinLnBrk="0" hangingPunct="1">
        <a:defRPr kumimoji="1" kern="1200">
          <a:solidFill>
            <a:schemeClr val="tx1"/>
          </a:solidFill>
          <a:latin typeface="+mn-lt"/>
          <a:ea typeface="+mn-ea"/>
          <a:cs typeface="+mn-cs"/>
        </a:defRPr>
      </a:lvl2pPr>
      <a:lvl3pPr marL="914400" algn="l" rtl="0" eaLnBrk="1" latinLnBrk="0" hangingPunct="1">
        <a:defRPr kumimoji="1" kern="1200">
          <a:solidFill>
            <a:schemeClr val="tx1"/>
          </a:solidFill>
          <a:latin typeface="+mn-lt"/>
          <a:ea typeface="+mn-ea"/>
          <a:cs typeface="+mn-cs"/>
        </a:defRPr>
      </a:lvl3pPr>
      <a:lvl4pPr marL="1371600" algn="l" rtl="0" eaLnBrk="1" latinLnBrk="0" hangingPunct="1">
        <a:defRPr kumimoji="1" kern="1200">
          <a:solidFill>
            <a:schemeClr val="tx1"/>
          </a:solidFill>
          <a:latin typeface="+mn-lt"/>
          <a:ea typeface="+mn-ea"/>
          <a:cs typeface="+mn-cs"/>
        </a:defRPr>
      </a:lvl4pPr>
      <a:lvl5pPr marL="1828800" algn="l" rtl="0" eaLnBrk="1" latinLnBrk="0" hangingPunct="1">
        <a:defRPr kumimoji="1" kern="1200">
          <a:solidFill>
            <a:schemeClr val="tx1"/>
          </a:solidFill>
          <a:latin typeface="+mn-lt"/>
          <a:ea typeface="+mn-ea"/>
          <a:cs typeface="+mn-cs"/>
        </a:defRPr>
      </a:lvl5pPr>
      <a:lvl6pPr marL="2286000" algn="l" rtl="0" eaLnBrk="1" latinLnBrk="0" hangingPunct="1">
        <a:defRPr kumimoji="1" kern="1200">
          <a:solidFill>
            <a:schemeClr val="tx1"/>
          </a:solidFill>
          <a:latin typeface="+mn-lt"/>
          <a:ea typeface="+mn-ea"/>
          <a:cs typeface="+mn-cs"/>
        </a:defRPr>
      </a:lvl6pPr>
      <a:lvl7pPr marL="2743200" algn="l" rtl="0" eaLnBrk="1" latinLnBrk="0" hangingPunct="1">
        <a:defRPr kumimoji="1" kern="1200">
          <a:solidFill>
            <a:schemeClr val="tx1"/>
          </a:solidFill>
          <a:latin typeface="+mn-lt"/>
          <a:ea typeface="+mn-ea"/>
          <a:cs typeface="+mn-cs"/>
        </a:defRPr>
      </a:lvl7pPr>
      <a:lvl8pPr marL="3200400" algn="l" rtl="0" eaLnBrk="1" latinLnBrk="0" hangingPunct="1">
        <a:defRPr kumimoji="1" kern="1200">
          <a:solidFill>
            <a:schemeClr val="tx1"/>
          </a:solidFill>
          <a:latin typeface="+mn-lt"/>
          <a:ea typeface="+mn-ea"/>
          <a:cs typeface="+mn-cs"/>
        </a:defRPr>
      </a:lvl8pPr>
      <a:lvl9pPr marL="3657600" algn="l" rtl="0" eaLnBrk="1" latinLnBrk="0" hangingPunct="1">
        <a:defRPr kumimoji="1"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タイトル プレースホル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smtClean="0"/>
              <a:t>マスタ タイトルの書式設定</a:t>
            </a:r>
            <a:endParaRPr kumimoji="1" lang="ja-JP" altLang="en-US"/>
          </a:p>
        </p:txBody>
      </p:sp>
      <p:sp>
        <p:nvSpPr>
          <p:cNvPr id="3" name="テキスト プレースホルダ 2"/>
          <p:cNvSpPr>
            <a:spLocks noGrp="1"/>
          </p:cNvSpPr>
          <p:nvPr>
            <p:ph type="body" idx="1"/>
          </p:nvPr>
        </p:nvSpPr>
        <p:spPr>
          <a:xfrm>
            <a:off x="457200" y="1600205"/>
            <a:ext cx="8229600" cy="4525963"/>
          </a:xfrm>
          <a:prstGeom prst="rect">
            <a:avLst/>
          </a:prstGeom>
        </p:spPr>
        <p:txBody>
          <a:bodyPr vert="horz" lIns="91440" tIns="45720" rIns="91440" bIns="45720" rtlCol="0">
            <a:normAutofit/>
          </a:body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 3"/>
          <p:cNvSpPr>
            <a:spLocks noGrp="1"/>
          </p:cNvSpPr>
          <p:nvPr>
            <p:ph type="dt" sz="half" idx="2"/>
          </p:nvPr>
        </p:nvSpPr>
        <p:spPr>
          <a:xfrm>
            <a:off x="457201" y="6356356"/>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kumimoji="1" lang="ja-JP" altLang="en-US"/>
          </a:p>
        </p:txBody>
      </p:sp>
      <p:sp>
        <p:nvSpPr>
          <p:cNvPr id="5" name="フッター プレースホルダ 4"/>
          <p:cNvSpPr>
            <a:spLocks noGrp="1"/>
          </p:cNvSpPr>
          <p:nvPr>
            <p:ph type="ftr" sz="quarter" idx="3"/>
          </p:nvPr>
        </p:nvSpPr>
        <p:spPr>
          <a:xfrm>
            <a:off x="3124200" y="6356356"/>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 5"/>
          <p:cNvSpPr>
            <a:spLocks noGrp="1"/>
          </p:cNvSpPr>
          <p:nvPr>
            <p:ph type="sldNum" sz="quarter" idx="4"/>
          </p:nvPr>
        </p:nvSpPr>
        <p:spPr>
          <a:xfrm>
            <a:off x="6553200" y="6356356"/>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1581E8E-5B2B-4971-BB38-49D73190ED4A}" type="slidenum">
              <a:rPr kumimoji="1" lang="ja-JP" altLang="en-US" smtClean="0"/>
              <a:pPr/>
              <a:t>&lt;#&gt;</a:t>
            </a:fld>
            <a:endParaRPr kumimoji="1" lang="ja-JP" altLang="en-US"/>
          </a:p>
        </p:txBody>
      </p:sp>
      <p:pic>
        <p:nvPicPr>
          <p:cNvPr id="7" name="図 6" descr="sample.png"/>
          <p:cNvPicPr>
            <a:picLocks noChangeAspect="1"/>
          </p:cNvPicPr>
          <p:nvPr userDrawn="1"/>
        </p:nvPicPr>
        <p:blipFill>
          <a:blip r:embed="rId13" cstate="print">
            <a:duotone>
              <a:schemeClr val="bg2">
                <a:shade val="45000"/>
                <a:satMod val="135000"/>
              </a:schemeClr>
              <a:prstClr val="white"/>
            </a:duotone>
          </a:blip>
          <a:stretch>
            <a:fillRect/>
          </a:stretch>
        </p:blipFill>
        <p:spPr>
          <a:xfrm>
            <a:off x="45722" y="6110732"/>
            <a:ext cx="674564" cy="747273"/>
          </a:xfrm>
          <a:prstGeom prst="rect">
            <a:avLst/>
          </a:prstGeom>
          <a:ln>
            <a:noFill/>
          </a:ln>
          <a:effectLst>
            <a:outerShdw dist="63500" dir="18180000" sx="143000" sy="143000" algn="bl" rotWithShape="0">
              <a:schemeClr val="bg1">
                <a:lumMod val="65000"/>
                <a:alpha val="25000"/>
              </a:schemeClr>
            </a:outerShdw>
            <a:softEdge rad="63500"/>
          </a:effectLst>
          <a:scene3d>
            <a:camera prst="perspectiveHeroicExtremeLeftFacing"/>
            <a:lightRig rig="glow" dir="t">
              <a:rot lat="0" lon="0" rev="4800000"/>
            </a:lightRig>
          </a:scene3d>
          <a:sp3d z="190500">
            <a:bevelT w="127000" h="63500"/>
          </a:sp3d>
        </p:spPr>
      </p:pic>
    </p:spTree>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Lst>
  <p:hf hdr="0" ftr="0" dt="0"/>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1.xml"/><Relationship Id="rId1" Type="http://schemas.openxmlformats.org/officeDocument/2006/relationships/slideLayout" Target="../slideLayouts/slideLayout19.xml"/></Relationships>
</file>

<file path=ppt/slides/_rels/slide10.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9.tiff"/><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0.tiff"/><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1.tiff"/><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3" Type="http://schemas.openxmlformats.org/officeDocument/2006/relationships/image" Target="../media/image22.tiff"/><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3.tiff"/><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4.tiff"/><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5.tiff"/><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6.tiff"/><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7.tiff"/><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8.tiff"/><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9.tiff"/><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0.tiff"/><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1.tiff"/><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2.tiff"/><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3.tiff"/><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4.tiff"/><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5.tiff"/><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6.tiff"/><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7.tiff"/><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8.tiff"/><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9.tiff"/><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0.tiff"/><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1.tiff"/><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2.tiff"/><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3.tiff"/><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タイトル 3"/>
          <p:cNvSpPr>
            <a:spLocks noGrp="1"/>
          </p:cNvSpPr>
          <p:nvPr>
            <p:ph type="title" idx="4294967295"/>
          </p:nvPr>
        </p:nvSpPr>
        <p:spPr/>
        <p:txBody>
          <a:bodyPr/>
          <a:lstStyle/>
          <a:p>
            <a:r>
              <a:rPr kumimoji="1" lang="ja-JP" altLang="en-US" sz="1200" b="0" smtClean="0">
                <a:solidFill>
                  <a:schemeClr val="bg1"/>
                </a:solidFill>
                <a:latin typeface="+mj-ea"/>
                <a:ea typeface="+mj-ea"/>
                <a:cs typeface="メイリオ" pitchFamily="50" charset="-128"/>
              </a:rPr>
              <a:t>移植施設の分布</a:t>
            </a:r>
            <a:endParaRPr kumimoji="1" lang="ja-JP" altLang="en-US" sz="1200" b="0">
              <a:solidFill>
                <a:schemeClr val="bg1"/>
              </a:solidFill>
              <a:latin typeface="+mj-ea"/>
              <a:ea typeface="+mj-ea"/>
              <a:cs typeface="メイリオ" pitchFamily="50" charset="-128"/>
            </a:endParaRPr>
          </a:p>
        </p:txBody>
      </p:sp>
      <p:pic>
        <p:nvPicPr>
          <p:cNvPr id="3" name="図 2" descr="スライド1.TIF"/>
          <p:cNvPicPr>
            <a:picLocks noChangeAspect="1"/>
          </p:cNvPicPr>
          <p:nvPr/>
        </p:nvPicPr>
        <p:blipFill>
          <a:blip r:embed="rId3"/>
          <a:stretch>
            <a:fillRect/>
          </a:stretch>
        </p:blipFill>
        <p:spPr>
          <a:xfrm>
            <a:off x="0" y="744"/>
            <a:ext cx="9144000" cy="6856511"/>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32000" y="0"/>
            <a:ext cx="8229600" cy="813816"/>
          </a:xfrm>
        </p:spPr>
        <p:txBody>
          <a:bodyPr anchor="ctr">
            <a:normAutofit/>
          </a:bodyPr>
          <a:lstStyle/>
          <a:p>
            <a:pPr lvl="0"/>
            <a:r>
              <a:rPr lang="ja-JP" altLang="en-US" sz="1200" b="0" dirty="0" smtClean="0">
                <a:solidFill>
                  <a:schemeClr val="bg1"/>
                </a:solidFill>
                <a:effectLst/>
                <a:latin typeface="+mj-ea"/>
                <a:ea typeface="+mj-ea"/>
                <a:cs typeface="メイリオ" pitchFamily="50" charset="-128"/>
              </a:rPr>
              <a:t>移植幹細胞種類</a:t>
            </a:r>
            <a:r>
              <a:rPr lang="ja-JP" altLang="en-US" sz="1200" b="0" smtClean="0">
                <a:solidFill>
                  <a:schemeClr val="bg1"/>
                </a:solidFill>
                <a:effectLst/>
                <a:latin typeface="+mj-ea"/>
                <a:ea typeface="+mj-ea"/>
                <a:cs typeface="メイリオ" pitchFamily="50" charset="-128"/>
              </a:rPr>
              <a:t>の推移　</a:t>
            </a:r>
            <a:r>
              <a:rPr lang="en-US" altLang="ja-JP" sz="1200" b="0" smtClean="0">
                <a:solidFill>
                  <a:schemeClr val="bg1"/>
                </a:solidFill>
                <a:effectLst/>
                <a:latin typeface="+mj-ea"/>
                <a:ea typeface="+mj-ea"/>
                <a:cs typeface="メイリオ" pitchFamily="50" charset="-128"/>
              </a:rPr>
              <a:t>(</a:t>
            </a:r>
            <a:r>
              <a:rPr lang="ja-JP" altLang="en-US" sz="1200" b="0" smtClean="0">
                <a:solidFill>
                  <a:schemeClr val="bg1"/>
                </a:solidFill>
                <a:effectLst/>
                <a:latin typeface="+mj-ea"/>
                <a:ea typeface="+mj-ea"/>
                <a:cs typeface="メイリオ" pitchFamily="50" charset="-128"/>
              </a:rPr>
              <a:t>同種移植</a:t>
            </a:r>
            <a:r>
              <a:rPr lang="en-US" altLang="ja-JP" sz="1200" b="0" smtClean="0">
                <a:solidFill>
                  <a:schemeClr val="bg1"/>
                </a:solidFill>
                <a:effectLst/>
                <a:latin typeface="+mj-ea"/>
                <a:ea typeface="+mj-ea"/>
                <a:cs typeface="メイリオ" pitchFamily="50" charset="-128"/>
              </a:rPr>
              <a:t>)</a:t>
            </a:r>
            <a:endParaRPr kumimoji="1" lang="ja-JP" altLang="en-US" sz="1200" b="0" dirty="0">
              <a:solidFill>
                <a:schemeClr val="bg1"/>
              </a:solidFill>
              <a:latin typeface="+mj-ea"/>
              <a:ea typeface="+mj-ea"/>
              <a:cs typeface="メイリオ" pitchFamily="50" charset="-128"/>
            </a:endParaRPr>
          </a:p>
        </p:txBody>
      </p:sp>
      <p:sp>
        <p:nvSpPr>
          <p:cNvPr id="15" name="スライド番号プレースホルダ 14"/>
          <p:cNvSpPr>
            <a:spLocks noGrp="1"/>
          </p:cNvSpPr>
          <p:nvPr>
            <p:ph type="sldNum" sz="quarter" idx="12"/>
          </p:nvPr>
        </p:nvSpPr>
        <p:spPr/>
        <p:txBody>
          <a:bodyPr/>
          <a:lstStyle/>
          <a:p>
            <a:fld id="{2FECD35A-6F14-4CA7-81FF-DADAB1564319}" type="slidenum">
              <a:rPr lang="ja-JP" altLang="en-US" smtClean="0"/>
              <a:pPr/>
              <a:t>10</a:t>
            </a:fld>
            <a:endParaRPr lang="ja-JP" altLang="en-US"/>
          </a:p>
        </p:txBody>
      </p:sp>
      <p:pic>
        <p:nvPicPr>
          <p:cNvPr id="5" name="図 4" descr="スライド10.TIF"/>
          <p:cNvPicPr>
            <a:picLocks noChangeAspect="1"/>
          </p:cNvPicPr>
          <p:nvPr/>
        </p:nvPicPr>
        <p:blipFill>
          <a:blip r:embed="rId3"/>
          <a:stretch>
            <a:fillRect/>
          </a:stretch>
        </p:blipFill>
        <p:spPr>
          <a:xfrm>
            <a:off x="0" y="744"/>
            <a:ext cx="9144000" cy="6856511"/>
          </a:xfrm>
          <a:prstGeom prst="rect">
            <a:avLst/>
          </a:prstGeom>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32000" y="0"/>
            <a:ext cx="8229600" cy="813816"/>
          </a:xfrm>
        </p:spPr>
        <p:txBody>
          <a:bodyPr anchor="ctr">
            <a:normAutofit/>
          </a:bodyPr>
          <a:lstStyle/>
          <a:p>
            <a:r>
              <a:rPr lang="ja-JP" altLang="en-US" sz="1200" b="0" dirty="0" smtClean="0">
                <a:solidFill>
                  <a:schemeClr val="bg1"/>
                </a:solidFill>
                <a:effectLst/>
                <a:latin typeface="+mj-ea"/>
                <a:ea typeface="+mj-ea"/>
                <a:cs typeface="メイリオ" pitchFamily="50" charset="-128"/>
              </a:rPr>
              <a:t>移植幹細胞種類</a:t>
            </a:r>
            <a:r>
              <a:rPr lang="ja-JP" altLang="en-US" sz="1200" b="0" smtClean="0">
                <a:solidFill>
                  <a:schemeClr val="bg1"/>
                </a:solidFill>
                <a:effectLst/>
                <a:latin typeface="+mj-ea"/>
                <a:ea typeface="+mj-ea"/>
                <a:cs typeface="メイリオ" pitchFamily="50" charset="-128"/>
              </a:rPr>
              <a:t>の推移　</a:t>
            </a:r>
            <a:r>
              <a:rPr lang="en-US" altLang="ja-JP" sz="1200" b="0" smtClean="0">
                <a:solidFill>
                  <a:schemeClr val="bg1"/>
                </a:solidFill>
                <a:effectLst/>
                <a:latin typeface="+mj-ea"/>
                <a:ea typeface="+mj-ea"/>
                <a:cs typeface="メイリオ" pitchFamily="50" charset="-128"/>
              </a:rPr>
              <a:t>(</a:t>
            </a:r>
            <a:r>
              <a:rPr lang="ja-JP" altLang="en-US" sz="1200" b="0" smtClean="0">
                <a:solidFill>
                  <a:schemeClr val="bg1"/>
                </a:solidFill>
                <a:effectLst/>
                <a:latin typeface="+mj-ea"/>
                <a:ea typeface="+mj-ea"/>
                <a:cs typeface="メイリオ" pitchFamily="50" charset="-128"/>
              </a:rPr>
              <a:t>同種移植</a:t>
            </a:r>
            <a:r>
              <a:rPr lang="en-US" altLang="ja-JP" sz="1200" b="0" smtClean="0">
                <a:solidFill>
                  <a:schemeClr val="bg1"/>
                </a:solidFill>
                <a:effectLst/>
                <a:latin typeface="+mj-ea"/>
                <a:ea typeface="+mj-ea"/>
                <a:cs typeface="メイリオ" pitchFamily="50" charset="-128"/>
              </a:rPr>
              <a:t>_</a:t>
            </a:r>
            <a:r>
              <a:rPr lang="ja-JP" altLang="en-US" sz="1200" b="0" smtClean="0">
                <a:solidFill>
                  <a:schemeClr val="bg1"/>
                </a:solidFill>
                <a:effectLst/>
                <a:latin typeface="+mj-ea"/>
                <a:ea typeface="+mj-ea"/>
                <a:cs typeface="メイリオ" pitchFamily="50" charset="-128"/>
              </a:rPr>
              <a:t>非血縁者間</a:t>
            </a:r>
            <a:r>
              <a:rPr lang="ja-JP" altLang="en-US" sz="1200" b="0" dirty="0" smtClean="0">
                <a:solidFill>
                  <a:schemeClr val="bg1"/>
                </a:solidFill>
                <a:effectLst/>
                <a:latin typeface="+mj-ea"/>
                <a:ea typeface="+mj-ea"/>
                <a:cs typeface="メイリオ" pitchFamily="50" charset="-128"/>
              </a:rPr>
              <a:t>移植</a:t>
            </a:r>
            <a:r>
              <a:rPr lang="en-US" altLang="ja-JP" sz="1200" b="0" dirty="0" smtClean="0">
                <a:solidFill>
                  <a:schemeClr val="bg1"/>
                </a:solidFill>
                <a:effectLst/>
                <a:latin typeface="+mj-ea"/>
                <a:ea typeface="+mj-ea"/>
                <a:cs typeface="メイリオ" pitchFamily="50" charset="-128"/>
              </a:rPr>
              <a:t>)</a:t>
            </a:r>
            <a:endParaRPr kumimoji="1" lang="ja-JP" altLang="en-US" sz="1200" b="0" dirty="0">
              <a:solidFill>
                <a:schemeClr val="bg1"/>
              </a:solidFill>
              <a:effectLst/>
              <a:latin typeface="+mj-ea"/>
              <a:ea typeface="+mj-ea"/>
              <a:cs typeface="メイリオ" pitchFamily="50" charset="-128"/>
            </a:endParaRPr>
          </a:p>
        </p:txBody>
      </p:sp>
      <p:sp>
        <p:nvSpPr>
          <p:cNvPr id="6" name="テキスト ボックス 5"/>
          <p:cNvSpPr txBox="1"/>
          <p:nvPr/>
        </p:nvSpPr>
        <p:spPr>
          <a:xfrm>
            <a:off x="1403649" y="2708920"/>
            <a:ext cx="6264696" cy="369332"/>
          </a:xfrm>
          <a:prstGeom prst="rect">
            <a:avLst/>
          </a:prstGeom>
          <a:noFill/>
        </p:spPr>
        <p:txBody>
          <a:bodyPr wrap="square" rtlCol="0">
            <a:spAutoFit/>
          </a:bodyPr>
          <a:lstStyle/>
          <a:p>
            <a:endParaRPr kumimoji="1" lang="ja-JP" altLang="en-US" dirty="0"/>
          </a:p>
        </p:txBody>
      </p:sp>
      <p:sp>
        <p:nvSpPr>
          <p:cNvPr id="31" name="スライド番号プレースホルダ 30"/>
          <p:cNvSpPr>
            <a:spLocks noGrp="1"/>
          </p:cNvSpPr>
          <p:nvPr>
            <p:ph type="sldNum" sz="quarter" idx="12"/>
          </p:nvPr>
        </p:nvSpPr>
        <p:spPr/>
        <p:txBody>
          <a:bodyPr/>
          <a:lstStyle/>
          <a:p>
            <a:fld id="{2FECD35A-6F14-4CA7-81FF-DADAB1564319}" type="slidenum">
              <a:rPr lang="ja-JP" altLang="en-US" smtClean="0"/>
              <a:pPr/>
              <a:t>11</a:t>
            </a:fld>
            <a:endParaRPr lang="ja-JP" altLang="en-US"/>
          </a:p>
        </p:txBody>
      </p:sp>
      <p:pic>
        <p:nvPicPr>
          <p:cNvPr id="8" name="図 7" descr="スライド11.TIF"/>
          <p:cNvPicPr>
            <a:picLocks noChangeAspect="1"/>
          </p:cNvPicPr>
          <p:nvPr/>
        </p:nvPicPr>
        <p:blipFill>
          <a:blip r:embed="rId3"/>
          <a:stretch>
            <a:fillRect/>
          </a:stretch>
        </p:blipFill>
        <p:spPr>
          <a:xfrm>
            <a:off x="0" y="744"/>
            <a:ext cx="9144000" cy="6856511"/>
          </a:xfrm>
          <a:prstGeom prst="rect">
            <a:avLst/>
          </a:prstGeom>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32000" y="0"/>
            <a:ext cx="8229600" cy="813816"/>
          </a:xfrm>
        </p:spPr>
        <p:txBody>
          <a:bodyPr anchor="ctr">
            <a:normAutofit/>
          </a:bodyPr>
          <a:lstStyle/>
          <a:p>
            <a:r>
              <a:rPr lang="ja-JP" altLang="en-US" sz="1200" b="0" dirty="0" smtClean="0">
                <a:solidFill>
                  <a:schemeClr val="bg1"/>
                </a:solidFill>
                <a:effectLst/>
                <a:latin typeface="+mj-ea"/>
                <a:ea typeface="+mj-ea"/>
                <a:cs typeface="メイリオ" pitchFamily="50" charset="-128"/>
              </a:rPr>
              <a:t>造血幹細胞移植件数</a:t>
            </a:r>
            <a:r>
              <a:rPr lang="ja-JP" altLang="en-US" sz="1200" b="0" smtClean="0">
                <a:solidFill>
                  <a:schemeClr val="bg1"/>
                </a:solidFill>
                <a:effectLst/>
                <a:latin typeface="+mj-ea"/>
                <a:ea typeface="+mj-ea"/>
                <a:cs typeface="メイリオ" pitchFamily="50" charset="-128"/>
              </a:rPr>
              <a:t>の推移　</a:t>
            </a:r>
            <a:r>
              <a:rPr lang="en-US" altLang="ja-JP" sz="1200" b="0" smtClean="0">
                <a:solidFill>
                  <a:schemeClr val="bg1"/>
                </a:solidFill>
                <a:effectLst/>
                <a:latin typeface="+mj-ea"/>
                <a:ea typeface="+mj-ea"/>
                <a:cs typeface="メイリオ" pitchFamily="50" charset="-128"/>
              </a:rPr>
              <a:t>(</a:t>
            </a:r>
            <a:r>
              <a:rPr lang="ja-JP" altLang="en-US" sz="1200" b="0" smtClean="0">
                <a:solidFill>
                  <a:schemeClr val="bg1"/>
                </a:solidFill>
                <a:effectLst/>
                <a:latin typeface="+mj-ea"/>
                <a:ea typeface="+mj-ea"/>
                <a:cs typeface="メイリオ" pitchFamily="50" charset="-128"/>
              </a:rPr>
              <a:t>同種移植　ドナー</a:t>
            </a:r>
            <a:r>
              <a:rPr lang="ja-JP" altLang="en-US" sz="1200" b="0" dirty="0" smtClean="0">
                <a:solidFill>
                  <a:schemeClr val="bg1"/>
                </a:solidFill>
                <a:effectLst/>
                <a:latin typeface="+mj-ea"/>
                <a:ea typeface="+mj-ea"/>
                <a:cs typeface="メイリオ" pitchFamily="50" charset="-128"/>
              </a:rPr>
              <a:t>種類</a:t>
            </a:r>
            <a:r>
              <a:rPr lang="ja-JP" altLang="en-US" sz="1200" b="0" smtClean="0">
                <a:solidFill>
                  <a:schemeClr val="bg1"/>
                </a:solidFill>
                <a:effectLst/>
                <a:latin typeface="+mj-ea"/>
                <a:ea typeface="+mj-ea"/>
                <a:cs typeface="メイリオ" pitchFamily="50" charset="-128"/>
              </a:rPr>
              <a:t>別</a:t>
            </a:r>
            <a:r>
              <a:rPr lang="en-US" altLang="ja-JP" sz="1200" b="0" smtClean="0">
                <a:solidFill>
                  <a:schemeClr val="bg1"/>
                </a:solidFill>
                <a:effectLst/>
                <a:latin typeface="+mj-ea"/>
                <a:ea typeface="+mj-ea"/>
                <a:cs typeface="メイリオ" pitchFamily="50" charset="-128"/>
              </a:rPr>
              <a:t>)</a:t>
            </a:r>
            <a:r>
              <a:rPr lang="ja-JP" altLang="en-US" sz="1200" b="0" smtClean="0">
                <a:solidFill>
                  <a:schemeClr val="bg1"/>
                </a:solidFill>
                <a:effectLst/>
                <a:latin typeface="+mj-ea"/>
                <a:ea typeface="+mj-ea"/>
                <a:cs typeface="メイリオ" pitchFamily="50" charset="-128"/>
              </a:rPr>
              <a:t>　</a:t>
            </a:r>
            <a:r>
              <a:rPr lang="en-US" altLang="ja-JP" sz="1200" b="0" smtClean="0">
                <a:solidFill>
                  <a:schemeClr val="bg1"/>
                </a:solidFill>
                <a:effectLst/>
                <a:latin typeface="+mj-ea"/>
                <a:ea typeface="+mj-ea"/>
                <a:cs typeface="メイリオ" pitchFamily="50" charset="-128"/>
              </a:rPr>
              <a:t>0</a:t>
            </a:r>
            <a:r>
              <a:rPr lang="ja-JP" altLang="en-US" sz="1200" b="0" smtClean="0">
                <a:solidFill>
                  <a:schemeClr val="bg1"/>
                </a:solidFill>
                <a:effectLst/>
                <a:latin typeface="+mj-ea"/>
                <a:ea typeface="+mj-ea"/>
                <a:cs typeface="メイリオ" pitchFamily="50" charset="-128"/>
              </a:rPr>
              <a:t>～</a:t>
            </a:r>
            <a:r>
              <a:rPr lang="en-US" altLang="ja-JP" sz="1200" b="0" smtClean="0">
                <a:solidFill>
                  <a:schemeClr val="bg1"/>
                </a:solidFill>
                <a:effectLst/>
                <a:latin typeface="+mj-ea"/>
                <a:ea typeface="+mj-ea"/>
                <a:cs typeface="メイリオ" pitchFamily="50" charset="-128"/>
              </a:rPr>
              <a:t>15</a:t>
            </a:r>
            <a:r>
              <a:rPr lang="ja-JP" altLang="en-US" sz="1200" b="0" smtClean="0">
                <a:solidFill>
                  <a:schemeClr val="bg1"/>
                </a:solidFill>
                <a:effectLst/>
                <a:latin typeface="+mj-ea"/>
                <a:ea typeface="+mj-ea"/>
                <a:cs typeface="メイリオ" pitchFamily="50" charset="-128"/>
              </a:rPr>
              <a:t>歳</a:t>
            </a:r>
            <a:endParaRPr kumimoji="1" lang="ja-JP" altLang="en-US" sz="1200" b="0" dirty="0">
              <a:solidFill>
                <a:schemeClr val="bg1"/>
              </a:solidFill>
              <a:effectLst/>
              <a:latin typeface="+mj-ea"/>
              <a:ea typeface="+mj-ea"/>
              <a:cs typeface="メイリオ" pitchFamily="50" charset="-128"/>
            </a:endParaRPr>
          </a:p>
        </p:txBody>
      </p:sp>
      <p:sp>
        <p:nvSpPr>
          <p:cNvPr id="8" name="スライド番号プレースホルダ 7"/>
          <p:cNvSpPr>
            <a:spLocks noGrp="1"/>
          </p:cNvSpPr>
          <p:nvPr>
            <p:ph type="sldNum" sz="quarter" idx="12"/>
          </p:nvPr>
        </p:nvSpPr>
        <p:spPr/>
        <p:txBody>
          <a:bodyPr/>
          <a:lstStyle/>
          <a:p>
            <a:fld id="{2FECD35A-6F14-4CA7-81FF-DADAB1564319}" type="slidenum">
              <a:rPr lang="ja-JP" altLang="en-US" smtClean="0"/>
              <a:pPr/>
              <a:t>12</a:t>
            </a:fld>
            <a:endParaRPr lang="ja-JP" altLang="en-US"/>
          </a:p>
        </p:txBody>
      </p:sp>
      <p:pic>
        <p:nvPicPr>
          <p:cNvPr id="5" name="図 4" descr="スライド12.TIF"/>
          <p:cNvPicPr>
            <a:picLocks noChangeAspect="1"/>
          </p:cNvPicPr>
          <p:nvPr/>
        </p:nvPicPr>
        <p:blipFill>
          <a:blip r:embed="rId3"/>
          <a:stretch>
            <a:fillRect/>
          </a:stretch>
        </p:blipFill>
        <p:spPr>
          <a:xfrm>
            <a:off x="0" y="744"/>
            <a:ext cx="9144000" cy="6856511"/>
          </a:xfrm>
          <a:prstGeom prst="rect">
            <a:avLst/>
          </a:prstGeom>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32000" y="0"/>
            <a:ext cx="8229600" cy="813816"/>
          </a:xfrm>
        </p:spPr>
        <p:txBody>
          <a:bodyPr anchor="ctr">
            <a:normAutofit/>
          </a:bodyPr>
          <a:lstStyle/>
          <a:p>
            <a:r>
              <a:rPr lang="ja-JP" altLang="en-US" sz="1200" b="0" dirty="0" smtClean="0">
                <a:solidFill>
                  <a:schemeClr val="bg1"/>
                </a:solidFill>
                <a:effectLst/>
                <a:latin typeface="+mj-ea"/>
                <a:ea typeface="+mj-ea"/>
                <a:cs typeface="メイリオ" pitchFamily="50" charset="-128"/>
              </a:rPr>
              <a:t>造血幹細胞移植件数</a:t>
            </a:r>
            <a:r>
              <a:rPr lang="ja-JP" altLang="en-US" sz="1200" b="0" smtClean="0">
                <a:solidFill>
                  <a:schemeClr val="bg1"/>
                </a:solidFill>
                <a:effectLst/>
                <a:latin typeface="+mj-ea"/>
                <a:ea typeface="+mj-ea"/>
                <a:cs typeface="メイリオ" pitchFamily="50" charset="-128"/>
              </a:rPr>
              <a:t>の推移　</a:t>
            </a:r>
            <a:r>
              <a:rPr lang="en-US" altLang="ja-JP" sz="1200" b="0" smtClean="0">
                <a:solidFill>
                  <a:schemeClr val="bg1"/>
                </a:solidFill>
                <a:effectLst/>
                <a:latin typeface="+mj-ea"/>
                <a:ea typeface="+mj-ea"/>
                <a:cs typeface="メイリオ" pitchFamily="50" charset="-128"/>
              </a:rPr>
              <a:t>(</a:t>
            </a:r>
            <a:r>
              <a:rPr lang="ja-JP" altLang="en-US" sz="1200" b="0" smtClean="0">
                <a:solidFill>
                  <a:schemeClr val="bg1"/>
                </a:solidFill>
                <a:effectLst/>
                <a:latin typeface="+mj-ea"/>
                <a:ea typeface="+mj-ea"/>
                <a:cs typeface="メイリオ" pitchFamily="50" charset="-128"/>
              </a:rPr>
              <a:t>同種移植　ドナー</a:t>
            </a:r>
            <a:r>
              <a:rPr lang="ja-JP" altLang="en-US" sz="1200" b="0" dirty="0" smtClean="0">
                <a:solidFill>
                  <a:schemeClr val="bg1"/>
                </a:solidFill>
                <a:effectLst/>
                <a:latin typeface="+mj-ea"/>
                <a:ea typeface="+mj-ea"/>
                <a:cs typeface="メイリオ" pitchFamily="50" charset="-128"/>
              </a:rPr>
              <a:t>種類</a:t>
            </a:r>
            <a:r>
              <a:rPr lang="ja-JP" altLang="en-US" sz="1200" b="0" smtClean="0">
                <a:solidFill>
                  <a:schemeClr val="bg1"/>
                </a:solidFill>
                <a:effectLst/>
                <a:latin typeface="+mj-ea"/>
                <a:ea typeface="+mj-ea"/>
                <a:cs typeface="メイリオ" pitchFamily="50" charset="-128"/>
              </a:rPr>
              <a:t>別</a:t>
            </a:r>
            <a:r>
              <a:rPr lang="en-US" altLang="ja-JP" sz="1200" b="0" smtClean="0">
                <a:solidFill>
                  <a:schemeClr val="bg1"/>
                </a:solidFill>
                <a:effectLst/>
                <a:latin typeface="+mj-ea"/>
                <a:ea typeface="+mj-ea"/>
                <a:cs typeface="メイリオ" pitchFamily="50" charset="-128"/>
              </a:rPr>
              <a:t>)</a:t>
            </a:r>
            <a:r>
              <a:rPr lang="ja-JP" altLang="en-US" sz="1200" b="0" smtClean="0">
                <a:solidFill>
                  <a:schemeClr val="bg1"/>
                </a:solidFill>
                <a:effectLst/>
                <a:latin typeface="+mj-ea"/>
                <a:ea typeface="+mj-ea"/>
                <a:cs typeface="メイリオ" pitchFamily="50" charset="-128"/>
              </a:rPr>
              <a:t>　</a:t>
            </a:r>
            <a:r>
              <a:rPr lang="en-US" altLang="ja-JP" sz="1200" b="0" smtClean="0">
                <a:solidFill>
                  <a:schemeClr val="bg1"/>
                </a:solidFill>
                <a:effectLst/>
                <a:latin typeface="+mj-ea"/>
                <a:ea typeface="+mj-ea"/>
                <a:cs typeface="メイリオ" pitchFamily="50" charset="-128"/>
              </a:rPr>
              <a:t>16</a:t>
            </a:r>
            <a:r>
              <a:rPr lang="ja-JP" altLang="en-US" sz="1200" b="0" smtClean="0">
                <a:solidFill>
                  <a:schemeClr val="bg1"/>
                </a:solidFill>
                <a:effectLst/>
                <a:latin typeface="+mj-ea"/>
                <a:ea typeface="+mj-ea"/>
                <a:cs typeface="メイリオ" pitchFamily="50" charset="-128"/>
              </a:rPr>
              <a:t>～</a:t>
            </a:r>
            <a:r>
              <a:rPr lang="en-US" altLang="ja-JP" sz="1200" b="0" smtClean="0">
                <a:solidFill>
                  <a:schemeClr val="bg1"/>
                </a:solidFill>
                <a:effectLst/>
                <a:latin typeface="+mj-ea"/>
                <a:ea typeface="+mj-ea"/>
                <a:cs typeface="メイリオ" pitchFamily="50" charset="-128"/>
              </a:rPr>
              <a:t>50</a:t>
            </a:r>
            <a:r>
              <a:rPr lang="ja-JP" altLang="en-US" sz="1200" b="0" smtClean="0">
                <a:solidFill>
                  <a:schemeClr val="bg1"/>
                </a:solidFill>
                <a:effectLst/>
                <a:latin typeface="+mj-ea"/>
                <a:ea typeface="+mj-ea"/>
                <a:cs typeface="メイリオ" pitchFamily="50" charset="-128"/>
              </a:rPr>
              <a:t>歳</a:t>
            </a:r>
            <a:endParaRPr kumimoji="1" lang="ja-JP" altLang="en-US" sz="1200" b="0" dirty="0">
              <a:solidFill>
                <a:schemeClr val="bg1"/>
              </a:solidFill>
              <a:effectLst/>
              <a:latin typeface="+mj-ea"/>
              <a:ea typeface="+mj-ea"/>
              <a:cs typeface="メイリオ" pitchFamily="50" charset="-128"/>
            </a:endParaRPr>
          </a:p>
        </p:txBody>
      </p:sp>
      <p:sp>
        <p:nvSpPr>
          <p:cNvPr id="9" name="スライド番号プレースホルダ 8"/>
          <p:cNvSpPr>
            <a:spLocks noGrp="1"/>
          </p:cNvSpPr>
          <p:nvPr>
            <p:ph type="sldNum" sz="quarter" idx="12"/>
          </p:nvPr>
        </p:nvSpPr>
        <p:spPr/>
        <p:txBody>
          <a:bodyPr/>
          <a:lstStyle/>
          <a:p>
            <a:fld id="{2FECD35A-6F14-4CA7-81FF-DADAB1564319}" type="slidenum">
              <a:rPr lang="ja-JP" altLang="en-US" smtClean="0"/>
              <a:pPr/>
              <a:t>13</a:t>
            </a:fld>
            <a:endParaRPr lang="ja-JP" altLang="en-US"/>
          </a:p>
        </p:txBody>
      </p:sp>
      <p:pic>
        <p:nvPicPr>
          <p:cNvPr id="5" name="図 4" descr="スライド13.TIF"/>
          <p:cNvPicPr>
            <a:picLocks noChangeAspect="1"/>
          </p:cNvPicPr>
          <p:nvPr/>
        </p:nvPicPr>
        <p:blipFill>
          <a:blip r:embed="rId3"/>
          <a:stretch>
            <a:fillRect/>
          </a:stretch>
        </p:blipFill>
        <p:spPr>
          <a:xfrm>
            <a:off x="0" y="744"/>
            <a:ext cx="9144000" cy="6856511"/>
          </a:xfrm>
          <a:prstGeom prst="rect">
            <a:avLst/>
          </a:prstGeom>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32000" y="0"/>
            <a:ext cx="8229600" cy="813816"/>
          </a:xfrm>
        </p:spPr>
        <p:txBody>
          <a:bodyPr anchor="ctr">
            <a:normAutofit/>
          </a:bodyPr>
          <a:lstStyle/>
          <a:p>
            <a:r>
              <a:rPr lang="ja-JP" altLang="en-US" sz="1200" b="0" dirty="0" smtClean="0">
                <a:solidFill>
                  <a:schemeClr val="bg1"/>
                </a:solidFill>
                <a:effectLst/>
                <a:latin typeface="+mj-ea"/>
                <a:ea typeface="+mj-ea"/>
                <a:cs typeface="メイリオ" pitchFamily="50" charset="-128"/>
              </a:rPr>
              <a:t>造血幹細胞移植件数</a:t>
            </a:r>
            <a:r>
              <a:rPr lang="ja-JP" altLang="en-US" sz="1200" b="0" smtClean="0">
                <a:solidFill>
                  <a:schemeClr val="bg1"/>
                </a:solidFill>
                <a:effectLst/>
                <a:latin typeface="+mj-ea"/>
                <a:ea typeface="+mj-ea"/>
                <a:cs typeface="メイリオ" pitchFamily="50" charset="-128"/>
              </a:rPr>
              <a:t>の推移　</a:t>
            </a:r>
            <a:r>
              <a:rPr lang="en-US" altLang="ja-JP" sz="1200" b="0" smtClean="0">
                <a:solidFill>
                  <a:schemeClr val="bg1"/>
                </a:solidFill>
                <a:effectLst/>
                <a:latin typeface="+mj-ea"/>
                <a:ea typeface="+mj-ea"/>
                <a:cs typeface="メイリオ" pitchFamily="50" charset="-128"/>
              </a:rPr>
              <a:t>(</a:t>
            </a:r>
            <a:r>
              <a:rPr lang="ja-JP" altLang="en-US" sz="1200" b="0" smtClean="0">
                <a:solidFill>
                  <a:schemeClr val="bg1"/>
                </a:solidFill>
                <a:effectLst/>
                <a:latin typeface="+mj-ea"/>
                <a:ea typeface="+mj-ea"/>
                <a:cs typeface="メイリオ" pitchFamily="50" charset="-128"/>
              </a:rPr>
              <a:t>同種移植　ドナー</a:t>
            </a:r>
            <a:r>
              <a:rPr lang="ja-JP" altLang="en-US" sz="1200" b="0" dirty="0" smtClean="0">
                <a:solidFill>
                  <a:schemeClr val="bg1"/>
                </a:solidFill>
                <a:effectLst/>
                <a:latin typeface="+mj-ea"/>
                <a:ea typeface="+mj-ea"/>
                <a:cs typeface="メイリオ" pitchFamily="50" charset="-128"/>
              </a:rPr>
              <a:t>種類</a:t>
            </a:r>
            <a:r>
              <a:rPr lang="ja-JP" altLang="en-US" sz="1200" b="0" smtClean="0">
                <a:solidFill>
                  <a:schemeClr val="bg1"/>
                </a:solidFill>
                <a:effectLst/>
                <a:latin typeface="+mj-ea"/>
                <a:ea typeface="+mj-ea"/>
                <a:cs typeface="メイリオ" pitchFamily="50" charset="-128"/>
              </a:rPr>
              <a:t>別</a:t>
            </a:r>
            <a:r>
              <a:rPr lang="en-US" altLang="ja-JP" sz="1200" b="0" smtClean="0">
                <a:solidFill>
                  <a:schemeClr val="bg1"/>
                </a:solidFill>
                <a:effectLst/>
                <a:latin typeface="+mj-ea"/>
                <a:ea typeface="+mj-ea"/>
                <a:cs typeface="メイリオ" pitchFamily="50" charset="-128"/>
              </a:rPr>
              <a:t>)</a:t>
            </a:r>
            <a:r>
              <a:rPr lang="ja-JP" altLang="en-US" sz="1200" b="0" smtClean="0">
                <a:solidFill>
                  <a:schemeClr val="bg1"/>
                </a:solidFill>
                <a:effectLst/>
                <a:latin typeface="+mj-ea"/>
                <a:ea typeface="+mj-ea"/>
                <a:cs typeface="メイリオ" pitchFamily="50" charset="-128"/>
              </a:rPr>
              <a:t>　</a:t>
            </a:r>
            <a:r>
              <a:rPr lang="en-US" altLang="ja-JP" sz="1200" b="0" smtClean="0">
                <a:solidFill>
                  <a:schemeClr val="bg1"/>
                </a:solidFill>
                <a:effectLst/>
                <a:latin typeface="+mj-ea"/>
                <a:ea typeface="+mj-ea"/>
                <a:cs typeface="メイリオ" pitchFamily="50" charset="-128"/>
              </a:rPr>
              <a:t>51</a:t>
            </a:r>
            <a:r>
              <a:rPr lang="ja-JP" altLang="en-US" sz="1200" b="0" smtClean="0">
                <a:solidFill>
                  <a:schemeClr val="bg1"/>
                </a:solidFill>
                <a:effectLst/>
                <a:latin typeface="+mj-ea"/>
                <a:ea typeface="+mj-ea"/>
                <a:cs typeface="メイリオ" pitchFamily="50" charset="-128"/>
              </a:rPr>
              <a:t>歳以上</a:t>
            </a:r>
            <a:endParaRPr kumimoji="1" lang="ja-JP" altLang="en-US" sz="1200" b="0" dirty="0">
              <a:solidFill>
                <a:schemeClr val="bg1"/>
              </a:solidFill>
              <a:effectLst/>
              <a:latin typeface="+mj-ea"/>
              <a:ea typeface="+mj-ea"/>
              <a:cs typeface="メイリオ" pitchFamily="50" charset="-128"/>
            </a:endParaRPr>
          </a:p>
        </p:txBody>
      </p:sp>
      <p:sp>
        <p:nvSpPr>
          <p:cNvPr id="9" name="スライド番号プレースホルダ 8"/>
          <p:cNvSpPr>
            <a:spLocks noGrp="1"/>
          </p:cNvSpPr>
          <p:nvPr>
            <p:ph type="sldNum" sz="quarter" idx="12"/>
          </p:nvPr>
        </p:nvSpPr>
        <p:spPr/>
        <p:txBody>
          <a:bodyPr/>
          <a:lstStyle/>
          <a:p>
            <a:fld id="{2FECD35A-6F14-4CA7-81FF-DADAB1564319}" type="slidenum">
              <a:rPr lang="ja-JP" altLang="en-US" smtClean="0"/>
              <a:pPr/>
              <a:t>14</a:t>
            </a:fld>
            <a:endParaRPr lang="ja-JP" altLang="en-US"/>
          </a:p>
        </p:txBody>
      </p:sp>
      <p:pic>
        <p:nvPicPr>
          <p:cNvPr id="5" name="図 4" descr="スライド14.TIF"/>
          <p:cNvPicPr>
            <a:picLocks noChangeAspect="1"/>
          </p:cNvPicPr>
          <p:nvPr/>
        </p:nvPicPr>
        <p:blipFill>
          <a:blip r:embed="rId3"/>
          <a:stretch>
            <a:fillRect/>
          </a:stretch>
        </p:blipFill>
        <p:spPr>
          <a:xfrm>
            <a:off x="0" y="744"/>
            <a:ext cx="9144000" cy="6856511"/>
          </a:xfrm>
          <a:prstGeom prst="rect">
            <a:avLst/>
          </a:prstGeom>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タイトル 1"/>
          <p:cNvSpPr>
            <a:spLocks noGrp="1"/>
          </p:cNvSpPr>
          <p:nvPr>
            <p:ph type="title"/>
          </p:nvPr>
        </p:nvSpPr>
        <p:spPr>
          <a:xfrm>
            <a:off x="432000" y="0"/>
            <a:ext cx="8229600" cy="813816"/>
          </a:xfrm>
        </p:spPr>
        <p:txBody>
          <a:bodyPr>
            <a:normAutofit/>
          </a:bodyPr>
          <a:lstStyle/>
          <a:p>
            <a:r>
              <a:rPr lang="ja-JP" altLang="en-US" sz="1200" b="0" smtClean="0">
                <a:solidFill>
                  <a:schemeClr val="bg1"/>
                </a:solidFill>
                <a:effectLst/>
                <a:latin typeface="+mj-ea"/>
                <a:ea typeface="+mj-ea"/>
                <a:cs typeface="メイリオ" pitchFamily="50" charset="-128"/>
              </a:rPr>
              <a:t>造血幹細胞移植件数の推移　</a:t>
            </a:r>
            <a:r>
              <a:rPr lang="en-US" altLang="ja-JP" sz="1200" b="0" smtClean="0">
                <a:solidFill>
                  <a:schemeClr val="bg1"/>
                </a:solidFill>
                <a:effectLst/>
                <a:latin typeface="+mj-ea"/>
                <a:ea typeface="+mj-ea"/>
                <a:cs typeface="メイリオ" pitchFamily="50" charset="-128"/>
              </a:rPr>
              <a:t>(</a:t>
            </a:r>
            <a:r>
              <a:rPr lang="ja-JP" altLang="en-US" sz="1200" b="0" smtClean="0">
                <a:solidFill>
                  <a:schemeClr val="bg1"/>
                </a:solidFill>
                <a:effectLst/>
                <a:latin typeface="+mj-ea"/>
                <a:ea typeface="+mj-ea"/>
                <a:cs typeface="メイリオ" pitchFamily="50" charset="-128"/>
              </a:rPr>
              <a:t>白血病リスク分類別</a:t>
            </a:r>
            <a:r>
              <a:rPr lang="en-US" altLang="ja-JP" sz="1200" b="0" smtClean="0">
                <a:solidFill>
                  <a:schemeClr val="bg1"/>
                </a:solidFill>
                <a:effectLst/>
                <a:latin typeface="+mj-ea"/>
                <a:ea typeface="+mj-ea"/>
                <a:cs typeface="メイリオ" pitchFamily="50" charset="-128"/>
              </a:rPr>
              <a:t>)</a:t>
            </a:r>
            <a:endParaRPr kumimoji="1" lang="ja-JP" altLang="en-US" sz="1200" b="0">
              <a:solidFill>
                <a:schemeClr val="bg1"/>
              </a:solidFill>
              <a:latin typeface="+mj-ea"/>
              <a:ea typeface="+mj-ea"/>
              <a:cs typeface="メイリオ" pitchFamily="50" charset="-128"/>
            </a:endParaRPr>
          </a:p>
        </p:txBody>
      </p:sp>
      <p:sp>
        <p:nvSpPr>
          <p:cNvPr id="16" name="スライド番号プレースホルダ 15"/>
          <p:cNvSpPr>
            <a:spLocks noGrp="1"/>
          </p:cNvSpPr>
          <p:nvPr>
            <p:ph type="sldNum" sz="quarter" idx="12"/>
          </p:nvPr>
        </p:nvSpPr>
        <p:spPr/>
        <p:txBody>
          <a:bodyPr/>
          <a:lstStyle/>
          <a:p>
            <a:fld id="{2FECD35A-6F14-4CA7-81FF-DADAB1564319}" type="slidenum">
              <a:rPr lang="ja-JP" altLang="en-US" smtClean="0"/>
              <a:pPr/>
              <a:t>15</a:t>
            </a:fld>
            <a:endParaRPr lang="ja-JP" altLang="en-US"/>
          </a:p>
        </p:txBody>
      </p:sp>
      <p:pic>
        <p:nvPicPr>
          <p:cNvPr id="5" name="図 4" descr="スライド15.TIF"/>
          <p:cNvPicPr>
            <a:picLocks noChangeAspect="1"/>
          </p:cNvPicPr>
          <p:nvPr/>
        </p:nvPicPr>
        <p:blipFill>
          <a:blip r:embed="rId3"/>
          <a:stretch>
            <a:fillRect/>
          </a:stretch>
        </p:blipFill>
        <p:spPr>
          <a:xfrm>
            <a:off x="0" y="744"/>
            <a:ext cx="9144000" cy="6856511"/>
          </a:xfrm>
          <a:prstGeom prst="rect">
            <a:avLst/>
          </a:prstGeom>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32000" y="0"/>
            <a:ext cx="8229600" cy="813816"/>
          </a:xfrm>
        </p:spPr>
        <p:txBody>
          <a:bodyPr>
            <a:normAutofit/>
          </a:bodyPr>
          <a:lstStyle/>
          <a:p>
            <a:r>
              <a:rPr lang="ja-JP" altLang="en-US" sz="1200" b="0" smtClean="0">
                <a:solidFill>
                  <a:schemeClr val="bg1"/>
                </a:solidFill>
                <a:effectLst/>
                <a:latin typeface="+mj-ea"/>
                <a:ea typeface="+mj-ea"/>
                <a:cs typeface="メイリオ" pitchFamily="50" charset="-128"/>
              </a:rPr>
              <a:t>造血幹細胞移植件数の推移　</a:t>
            </a:r>
            <a:r>
              <a:rPr lang="en-US" altLang="ja-JP" sz="1200" b="0" smtClean="0">
                <a:solidFill>
                  <a:schemeClr val="bg1"/>
                </a:solidFill>
                <a:effectLst/>
                <a:latin typeface="+mj-ea"/>
                <a:ea typeface="+mj-ea"/>
                <a:cs typeface="メイリオ" pitchFamily="50" charset="-128"/>
              </a:rPr>
              <a:t>(</a:t>
            </a:r>
            <a:r>
              <a:rPr lang="ja-JP" altLang="en-US" sz="1200" b="0" smtClean="0">
                <a:solidFill>
                  <a:schemeClr val="bg1"/>
                </a:solidFill>
                <a:effectLst/>
                <a:latin typeface="+mj-ea"/>
                <a:ea typeface="+mj-ea"/>
                <a:cs typeface="メイリオ" pitchFamily="50" charset="-128"/>
              </a:rPr>
              <a:t>移植前治療強度別</a:t>
            </a:r>
            <a:r>
              <a:rPr lang="en-US" altLang="ja-JP" sz="1200" b="0" smtClean="0">
                <a:solidFill>
                  <a:schemeClr val="bg1"/>
                </a:solidFill>
                <a:effectLst/>
                <a:latin typeface="+mj-ea"/>
                <a:ea typeface="+mj-ea"/>
                <a:cs typeface="メイリオ" pitchFamily="50" charset="-128"/>
              </a:rPr>
              <a:t>)</a:t>
            </a:r>
            <a:endParaRPr kumimoji="1" lang="ja-JP" altLang="en-US" sz="1200" b="0">
              <a:latin typeface="+mj-ea"/>
              <a:ea typeface="+mj-ea"/>
              <a:cs typeface="メイリオ" pitchFamily="50" charset="-128"/>
            </a:endParaRPr>
          </a:p>
        </p:txBody>
      </p:sp>
      <p:sp>
        <p:nvSpPr>
          <p:cNvPr id="15" name="スライド番号プレースホルダ 14"/>
          <p:cNvSpPr>
            <a:spLocks noGrp="1"/>
          </p:cNvSpPr>
          <p:nvPr>
            <p:ph type="sldNum" sz="quarter" idx="12"/>
          </p:nvPr>
        </p:nvSpPr>
        <p:spPr/>
        <p:txBody>
          <a:bodyPr/>
          <a:lstStyle/>
          <a:p>
            <a:fld id="{2FECD35A-6F14-4CA7-81FF-DADAB1564319}" type="slidenum">
              <a:rPr lang="ja-JP" altLang="en-US" smtClean="0"/>
              <a:pPr/>
              <a:t>16</a:t>
            </a:fld>
            <a:endParaRPr lang="ja-JP" altLang="en-US"/>
          </a:p>
        </p:txBody>
      </p:sp>
      <p:pic>
        <p:nvPicPr>
          <p:cNvPr id="5" name="図 4" descr="スライド16.TIF"/>
          <p:cNvPicPr>
            <a:picLocks noChangeAspect="1"/>
          </p:cNvPicPr>
          <p:nvPr/>
        </p:nvPicPr>
        <p:blipFill>
          <a:blip r:embed="rId3"/>
          <a:stretch>
            <a:fillRect/>
          </a:stretch>
        </p:blipFill>
        <p:spPr>
          <a:xfrm>
            <a:off x="0" y="744"/>
            <a:ext cx="9144000" cy="6856511"/>
          </a:xfrm>
          <a:prstGeom prst="rect">
            <a:avLst/>
          </a:prstGeom>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338" name="タイトル 1"/>
          <p:cNvSpPr>
            <a:spLocks noGrp="1"/>
          </p:cNvSpPr>
          <p:nvPr>
            <p:ph type="title"/>
          </p:nvPr>
        </p:nvSpPr>
        <p:spPr>
          <a:xfrm>
            <a:off x="432000" y="0"/>
            <a:ext cx="8229600" cy="803564"/>
          </a:xfrm>
        </p:spPr>
        <p:txBody>
          <a:bodyPr anchor="ctr">
            <a:normAutofit/>
          </a:bodyPr>
          <a:lstStyle/>
          <a:p>
            <a:r>
              <a:rPr lang="ja-JP" altLang="en-US" sz="1200" b="0" smtClean="0">
                <a:solidFill>
                  <a:schemeClr val="bg1"/>
                </a:solidFill>
                <a:effectLst/>
                <a:latin typeface="+mj-ea"/>
                <a:ea typeface="+mj-ea"/>
                <a:cs typeface="メイリオ" pitchFamily="50" charset="-128"/>
              </a:rPr>
              <a:t>移植後</a:t>
            </a:r>
            <a:r>
              <a:rPr lang="en-US" altLang="ja-JP" sz="1200" b="0" smtClean="0">
                <a:solidFill>
                  <a:schemeClr val="bg1"/>
                </a:solidFill>
                <a:effectLst/>
                <a:latin typeface="+mj-ea"/>
                <a:ea typeface="+mj-ea"/>
                <a:cs typeface="メイリオ" pitchFamily="50" charset="-128"/>
              </a:rPr>
              <a:t>100</a:t>
            </a:r>
            <a:r>
              <a:rPr lang="ja-JP" altLang="en-US" sz="1200" b="0" smtClean="0">
                <a:solidFill>
                  <a:schemeClr val="bg1"/>
                </a:solidFill>
                <a:effectLst/>
                <a:latin typeface="+mj-ea"/>
                <a:ea typeface="+mj-ea"/>
                <a:cs typeface="メイリオ" pitchFamily="50" charset="-128"/>
              </a:rPr>
              <a:t>日生存率の年次推移　</a:t>
            </a:r>
            <a:r>
              <a:rPr lang="en-US" altLang="ja-JP" sz="1200" b="0" smtClean="0">
                <a:solidFill>
                  <a:schemeClr val="bg1"/>
                </a:solidFill>
                <a:effectLst/>
                <a:latin typeface="+mj-ea"/>
                <a:ea typeface="+mj-ea"/>
                <a:cs typeface="メイリオ" pitchFamily="50" charset="-128"/>
              </a:rPr>
              <a:t>(</a:t>
            </a:r>
            <a:r>
              <a:rPr lang="ja-JP" altLang="en-US" sz="1200" b="0" smtClean="0">
                <a:solidFill>
                  <a:schemeClr val="bg1"/>
                </a:solidFill>
                <a:effectLst/>
                <a:latin typeface="+mj-ea"/>
                <a:ea typeface="+mj-ea"/>
                <a:cs typeface="メイリオ" pitchFamily="50" charset="-128"/>
              </a:rPr>
              <a:t>自家移植／同種移植</a:t>
            </a:r>
            <a:r>
              <a:rPr lang="en-US" altLang="ja-JP" sz="1200" b="0" smtClean="0">
                <a:solidFill>
                  <a:schemeClr val="bg1"/>
                </a:solidFill>
                <a:effectLst/>
                <a:latin typeface="+mj-ea"/>
                <a:ea typeface="+mj-ea"/>
                <a:cs typeface="メイリオ" pitchFamily="50" charset="-128"/>
              </a:rPr>
              <a:t>)</a:t>
            </a:r>
            <a:endParaRPr lang="ja-JP" altLang="en-US" sz="1200" b="0" smtClean="0">
              <a:solidFill>
                <a:schemeClr val="bg1"/>
              </a:solidFill>
              <a:effectLst/>
              <a:latin typeface="+mj-ea"/>
              <a:ea typeface="+mj-ea"/>
              <a:cs typeface="メイリオ" pitchFamily="50" charset="-128"/>
            </a:endParaRPr>
          </a:p>
        </p:txBody>
      </p:sp>
      <p:pic>
        <p:nvPicPr>
          <p:cNvPr id="6" name="図 5" descr="スライド17.TIF"/>
          <p:cNvPicPr>
            <a:picLocks noChangeAspect="1"/>
          </p:cNvPicPr>
          <p:nvPr/>
        </p:nvPicPr>
        <p:blipFill>
          <a:blip r:embed="rId3"/>
          <a:stretch>
            <a:fillRect/>
          </a:stretch>
        </p:blipFill>
        <p:spPr>
          <a:xfrm>
            <a:off x="0" y="744"/>
            <a:ext cx="9144000" cy="6856511"/>
          </a:xfrm>
          <a:prstGeom prst="rect">
            <a:avLst/>
          </a:prstGeom>
        </p:spPr>
      </p:pic>
      <p:sp>
        <p:nvSpPr>
          <p:cNvPr id="4" name="スライド番号プレースホルダ 3"/>
          <p:cNvSpPr>
            <a:spLocks noGrp="1"/>
          </p:cNvSpPr>
          <p:nvPr>
            <p:ph type="sldNum" sz="quarter" idx="12"/>
          </p:nvPr>
        </p:nvSpPr>
        <p:spPr/>
        <p:txBody>
          <a:bodyPr/>
          <a:lstStyle/>
          <a:p>
            <a:fld id="{2FECD35A-6F14-4CA7-81FF-DADAB1564319}" type="slidenum">
              <a:rPr lang="ja-JP" altLang="en-US" smtClean="0"/>
              <a:pPr/>
              <a:t>17</a:t>
            </a:fld>
            <a:endParaRPr lang="ja-JP" altLang="en-US"/>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338" name="タイトル 1"/>
          <p:cNvSpPr>
            <a:spLocks noGrp="1"/>
          </p:cNvSpPr>
          <p:nvPr>
            <p:ph type="title"/>
          </p:nvPr>
        </p:nvSpPr>
        <p:spPr>
          <a:xfrm>
            <a:off x="432000" y="0"/>
            <a:ext cx="8229600" cy="803564"/>
          </a:xfrm>
        </p:spPr>
        <p:txBody>
          <a:bodyPr anchor="ctr">
            <a:normAutofit/>
          </a:bodyPr>
          <a:lstStyle/>
          <a:p>
            <a:r>
              <a:rPr lang="ja-JP" altLang="en-US" sz="1200" b="0" smtClean="0">
                <a:solidFill>
                  <a:schemeClr val="bg1"/>
                </a:solidFill>
                <a:effectLst/>
                <a:latin typeface="+mj-ea"/>
                <a:ea typeface="+mj-ea"/>
                <a:cs typeface="メイリオ" pitchFamily="50" charset="-128"/>
              </a:rPr>
              <a:t>移植後</a:t>
            </a:r>
            <a:r>
              <a:rPr lang="en-US" altLang="ja-JP" sz="1200" b="0" smtClean="0">
                <a:solidFill>
                  <a:schemeClr val="bg1"/>
                </a:solidFill>
                <a:effectLst/>
                <a:latin typeface="+mj-ea"/>
                <a:ea typeface="+mj-ea"/>
                <a:cs typeface="メイリオ" pitchFamily="50" charset="-128"/>
              </a:rPr>
              <a:t>365</a:t>
            </a:r>
            <a:r>
              <a:rPr lang="ja-JP" altLang="en-US" sz="1200" b="0" smtClean="0">
                <a:solidFill>
                  <a:schemeClr val="bg1"/>
                </a:solidFill>
                <a:effectLst/>
                <a:latin typeface="+mj-ea"/>
                <a:ea typeface="+mj-ea"/>
                <a:cs typeface="メイリオ" pitchFamily="50" charset="-128"/>
              </a:rPr>
              <a:t>日生存率の年次推移　</a:t>
            </a:r>
            <a:r>
              <a:rPr lang="en-US" altLang="ja-JP" sz="1200" b="0" smtClean="0">
                <a:solidFill>
                  <a:schemeClr val="bg1"/>
                </a:solidFill>
                <a:effectLst/>
                <a:latin typeface="+mj-ea"/>
                <a:ea typeface="+mj-ea"/>
                <a:cs typeface="メイリオ" pitchFamily="50" charset="-128"/>
              </a:rPr>
              <a:t>(</a:t>
            </a:r>
            <a:r>
              <a:rPr lang="ja-JP" altLang="en-US" sz="1200" b="0" smtClean="0">
                <a:solidFill>
                  <a:schemeClr val="bg1"/>
                </a:solidFill>
                <a:effectLst/>
                <a:latin typeface="+mj-ea"/>
                <a:ea typeface="+mj-ea"/>
                <a:cs typeface="メイリオ" pitchFamily="50" charset="-128"/>
              </a:rPr>
              <a:t>自家移植／同種移植</a:t>
            </a:r>
            <a:r>
              <a:rPr lang="en-US" altLang="ja-JP" sz="1200" b="0" smtClean="0">
                <a:solidFill>
                  <a:schemeClr val="bg1"/>
                </a:solidFill>
                <a:effectLst/>
                <a:latin typeface="+mj-ea"/>
                <a:ea typeface="+mj-ea"/>
                <a:cs typeface="メイリオ" pitchFamily="50" charset="-128"/>
              </a:rPr>
              <a:t>)</a:t>
            </a:r>
            <a:endParaRPr lang="ja-JP" altLang="en-US" sz="1200" b="0" smtClean="0">
              <a:solidFill>
                <a:schemeClr val="bg1"/>
              </a:solidFill>
              <a:effectLst/>
              <a:latin typeface="+mj-ea"/>
              <a:ea typeface="+mj-ea"/>
              <a:cs typeface="メイリオ" pitchFamily="50" charset="-128"/>
            </a:endParaRPr>
          </a:p>
        </p:txBody>
      </p:sp>
      <p:pic>
        <p:nvPicPr>
          <p:cNvPr id="6" name="図 5" descr="スライド18.TIF"/>
          <p:cNvPicPr>
            <a:picLocks noChangeAspect="1"/>
          </p:cNvPicPr>
          <p:nvPr/>
        </p:nvPicPr>
        <p:blipFill>
          <a:blip r:embed="rId3"/>
          <a:stretch>
            <a:fillRect/>
          </a:stretch>
        </p:blipFill>
        <p:spPr>
          <a:xfrm>
            <a:off x="0" y="744"/>
            <a:ext cx="9144000" cy="6856511"/>
          </a:xfrm>
          <a:prstGeom prst="rect">
            <a:avLst/>
          </a:prstGeom>
        </p:spPr>
      </p:pic>
      <p:sp>
        <p:nvSpPr>
          <p:cNvPr id="4" name="スライド番号プレースホルダ 3"/>
          <p:cNvSpPr>
            <a:spLocks noGrp="1"/>
          </p:cNvSpPr>
          <p:nvPr>
            <p:ph type="sldNum" sz="quarter" idx="12"/>
          </p:nvPr>
        </p:nvSpPr>
        <p:spPr/>
        <p:txBody>
          <a:bodyPr/>
          <a:lstStyle/>
          <a:p>
            <a:fld id="{2FECD35A-6F14-4CA7-81FF-DADAB1564319}" type="slidenum">
              <a:rPr lang="ja-JP" altLang="en-US" smtClean="0"/>
              <a:pPr/>
              <a:t>18</a:t>
            </a:fld>
            <a:endParaRPr lang="ja-JP" altLang="en-US"/>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338" name="タイトル 1"/>
          <p:cNvSpPr>
            <a:spLocks noGrp="1"/>
          </p:cNvSpPr>
          <p:nvPr>
            <p:ph type="title"/>
          </p:nvPr>
        </p:nvSpPr>
        <p:spPr>
          <a:xfrm>
            <a:off x="432000" y="0"/>
            <a:ext cx="8229600" cy="803564"/>
          </a:xfrm>
        </p:spPr>
        <p:txBody>
          <a:bodyPr anchor="ctr">
            <a:normAutofit/>
          </a:bodyPr>
          <a:lstStyle/>
          <a:p>
            <a:r>
              <a:rPr lang="ja-JP" altLang="en-US" sz="1200" b="0" smtClean="0">
                <a:solidFill>
                  <a:schemeClr val="bg1"/>
                </a:solidFill>
                <a:effectLst/>
                <a:latin typeface="+mj-ea"/>
                <a:ea typeface="+mj-ea"/>
                <a:cs typeface="メイリオ" pitchFamily="50" charset="-128"/>
              </a:rPr>
              <a:t>移植後</a:t>
            </a:r>
            <a:r>
              <a:rPr lang="en-US" altLang="ja-JP" sz="1200" b="0" smtClean="0">
                <a:solidFill>
                  <a:schemeClr val="bg1"/>
                </a:solidFill>
                <a:effectLst/>
                <a:latin typeface="+mj-ea"/>
                <a:ea typeface="+mj-ea"/>
                <a:cs typeface="メイリオ" pitchFamily="50" charset="-128"/>
              </a:rPr>
              <a:t>100</a:t>
            </a:r>
            <a:r>
              <a:rPr lang="ja-JP" altLang="en-US" sz="1200" b="0" smtClean="0">
                <a:solidFill>
                  <a:schemeClr val="bg1"/>
                </a:solidFill>
                <a:effectLst/>
                <a:latin typeface="+mj-ea"/>
                <a:ea typeface="+mj-ea"/>
                <a:cs typeface="メイリオ" pitchFamily="50" charset="-128"/>
              </a:rPr>
              <a:t>日生存率の年次推移　</a:t>
            </a:r>
            <a:r>
              <a:rPr lang="en-US" altLang="ja-JP" sz="1200" b="0" smtClean="0">
                <a:solidFill>
                  <a:schemeClr val="bg1"/>
                </a:solidFill>
                <a:effectLst/>
                <a:latin typeface="+mj-ea"/>
                <a:ea typeface="+mj-ea"/>
                <a:cs typeface="メイリオ" pitchFamily="50" charset="-128"/>
              </a:rPr>
              <a:t>(</a:t>
            </a:r>
            <a:r>
              <a:rPr lang="ja-JP" altLang="en-US" sz="1200" b="0" smtClean="0">
                <a:solidFill>
                  <a:schemeClr val="bg1"/>
                </a:solidFill>
                <a:effectLst/>
                <a:latin typeface="+mj-ea"/>
                <a:ea typeface="+mj-ea"/>
                <a:cs typeface="メイリオ" pitchFamily="50" charset="-128"/>
              </a:rPr>
              <a:t>同種移植</a:t>
            </a:r>
            <a:r>
              <a:rPr lang="en-US" altLang="ja-JP" sz="1200" b="0" smtClean="0">
                <a:solidFill>
                  <a:schemeClr val="bg1"/>
                </a:solidFill>
                <a:effectLst/>
                <a:latin typeface="+mj-ea"/>
                <a:ea typeface="+mj-ea"/>
                <a:cs typeface="メイリオ" pitchFamily="50" charset="-128"/>
              </a:rPr>
              <a:t>)</a:t>
            </a:r>
            <a:endParaRPr lang="ja-JP" altLang="en-US" sz="1200" b="0" smtClean="0">
              <a:solidFill>
                <a:schemeClr val="bg1"/>
              </a:solidFill>
              <a:effectLst/>
              <a:latin typeface="+mj-ea"/>
              <a:ea typeface="+mj-ea"/>
              <a:cs typeface="メイリオ" pitchFamily="50" charset="-128"/>
            </a:endParaRPr>
          </a:p>
        </p:txBody>
      </p:sp>
      <p:pic>
        <p:nvPicPr>
          <p:cNvPr id="7" name="図 6" descr="スライド19.TIF"/>
          <p:cNvPicPr>
            <a:picLocks noChangeAspect="1"/>
          </p:cNvPicPr>
          <p:nvPr/>
        </p:nvPicPr>
        <p:blipFill>
          <a:blip r:embed="rId3"/>
          <a:stretch>
            <a:fillRect/>
          </a:stretch>
        </p:blipFill>
        <p:spPr>
          <a:xfrm>
            <a:off x="0" y="744"/>
            <a:ext cx="9144000" cy="6856511"/>
          </a:xfrm>
          <a:prstGeom prst="rect">
            <a:avLst/>
          </a:prstGeom>
        </p:spPr>
      </p:pic>
      <p:sp>
        <p:nvSpPr>
          <p:cNvPr id="5" name="スライド番号プレースホルダ 4"/>
          <p:cNvSpPr>
            <a:spLocks noGrp="1"/>
          </p:cNvSpPr>
          <p:nvPr>
            <p:ph type="sldNum" sz="quarter" idx="12"/>
          </p:nvPr>
        </p:nvSpPr>
        <p:spPr/>
        <p:txBody>
          <a:bodyPr/>
          <a:lstStyle/>
          <a:p>
            <a:fld id="{2FECD35A-6F14-4CA7-81FF-DADAB1564319}" type="slidenum">
              <a:rPr lang="ja-JP" altLang="en-US" smtClean="0"/>
              <a:pPr/>
              <a:t>19</a:t>
            </a:fld>
            <a:endParaRPr lang="ja-JP" altLang="en-US"/>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32000" y="0"/>
            <a:ext cx="8229600" cy="813816"/>
          </a:xfrm>
        </p:spPr>
        <p:txBody>
          <a:bodyPr>
            <a:normAutofit/>
          </a:bodyPr>
          <a:lstStyle/>
          <a:p>
            <a:r>
              <a:rPr kumimoji="1" lang="ja-JP" altLang="en-US" sz="1200" b="0" smtClean="0">
                <a:solidFill>
                  <a:schemeClr val="bg1"/>
                </a:solidFill>
                <a:effectLst/>
                <a:latin typeface="+mj-ea"/>
                <a:ea typeface="+mj-ea"/>
                <a:cs typeface="メイリオ" pitchFamily="50" charset="-128"/>
              </a:rPr>
              <a:t>はじめに</a:t>
            </a:r>
            <a:endParaRPr kumimoji="1" lang="ja-JP" altLang="en-US" sz="1200" b="0">
              <a:solidFill>
                <a:schemeClr val="bg1"/>
              </a:solidFill>
              <a:effectLst/>
              <a:latin typeface="+mj-ea"/>
              <a:ea typeface="+mj-ea"/>
              <a:cs typeface="メイリオ" pitchFamily="50" charset="-128"/>
            </a:endParaRPr>
          </a:p>
        </p:txBody>
      </p:sp>
      <p:sp>
        <p:nvSpPr>
          <p:cNvPr id="5" name="スライド番号プレースホルダ 4"/>
          <p:cNvSpPr>
            <a:spLocks noGrp="1"/>
          </p:cNvSpPr>
          <p:nvPr>
            <p:ph type="sldNum" sz="quarter" idx="12"/>
          </p:nvPr>
        </p:nvSpPr>
        <p:spPr/>
        <p:txBody>
          <a:bodyPr/>
          <a:lstStyle/>
          <a:p>
            <a:fld id="{2FECD35A-6F14-4CA7-81FF-DADAB1564319}" type="slidenum">
              <a:rPr lang="ja-JP" altLang="en-US" smtClean="0"/>
              <a:pPr/>
              <a:t>2</a:t>
            </a:fld>
            <a:endParaRPr lang="ja-JP" altLang="en-US"/>
          </a:p>
        </p:txBody>
      </p:sp>
      <p:pic>
        <p:nvPicPr>
          <p:cNvPr id="6" name="図 5" descr="スライド2.TIF"/>
          <p:cNvPicPr>
            <a:picLocks noChangeAspect="1"/>
          </p:cNvPicPr>
          <p:nvPr/>
        </p:nvPicPr>
        <p:blipFill>
          <a:blip r:embed="rId3"/>
          <a:stretch>
            <a:fillRect/>
          </a:stretch>
        </p:blipFill>
        <p:spPr>
          <a:xfrm>
            <a:off x="0" y="744"/>
            <a:ext cx="9144000" cy="6856511"/>
          </a:xfrm>
          <a:prstGeom prst="rect">
            <a:avLst/>
          </a:prstGeom>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338" name="タイトル 1"/>
          <p:cNvSpPr>
            <a:spLocks noGrp="1"/>
          </p:cNvSpPr>
          <p:nvPr>
            <p:ph type="title"/>
          </p:nvPr>
        </p:nvSpPr>
        <p:spPr>
          <a:xfrm>
            <a:off x="432000" y="0"/>
            <a:ext cx="8229600" cy="803564"/>
          </a:xfrm>
        </p:spPr>
        <p:txBody>
          <a:bodyPr anchor="ctr">
            <a:normAutofit/>
          </a:bodyPr>
          <a:lstStyle/>
          <a:p>
            <a:r>
              <a:rPr lang="ja-JP" altLang="en-US" sz="1200" b="0" smtClean="0">
                <a:solidFill>
                  <a:schemeClr val="bg1"/>
                </a:solidFill>
                <a:effectLst/>
                <a:latin typeface="+mj-ea"/>
                <a:ea typeface="+mj-ea"/>
                <a:cs typeface="メイリオ" pitchFamily="50" charset="-128"/>
              </a:rPr>
              <a:t>移植後</a:t>
            </a:r>
            <a:r>
              <a:rPr lang="en-US" altLang="ja-JP" sz="1200" b="0" smtClean="0">
                <a:solidFill>
                  <a:schemeClr val="bg1"/>
                </a:solidFill>
                <a:effectLst/>
                <a:latin typeface="+mj-ea"/>
                <a:ea typeface="+mj-ea"/>
                <a:cs typeface="メイリオ" pitchFamily="50" charset="-128"/>
              </a:rPr>
              <a:t>365</a:t>
            </a:r>
            <a:r>
              <a:rPr lang="ja-JP" altLang="en-US" sz="1200" b="0" smtClean="0">
                <a:solidFill>
                  <a:schemeClr val="bg1"/>
                </a:solidFill>
                <a:effectLst/>
                <a:latin typeface="+mj-ea"/>
                <a:ea typeface="+mj-ea"/>
                <a:cs typeface="メイリオ" pitchFamily="50" charset="-128"/>
              </a:rPr>
              <a:t>日生存率の年次推移　</a:t>
            </a:r>
            <a:r>
              <a:rPr lang="en-US" altLang="ja-JP" sz="1200" b="0" smtClean="0">
                <a:solidFill>
                  <a:schemeClr val="bg1"/>
                </a:solidFill>
                <a:effectLst/>
                <a:latin typeface="+mj-ea"/>
                <a:ea typeface="+mj-ea"/>
                <a:cs typeface="メイリオ" pitchFamily="50" charset="-128"/>
              </a:rPr>
              <a:t>(</a:t>
            </a:r>
            <a:r>
              <a:rPr lang="ja-JP" altLang="en-US" sz="1200" b="0" smtClean="0">
                <a:solidFill>
                  <a:schemeClr val="bg1"/>
                </a:solidFill>
                <a:effectLst/>
                <a:latin typeface="+mj-ea"/>
                <a:ea typeface="+mj-ea"/>
                <a:cs typeface="メイリオ" pitchFamily="50" charset="-128"/>
              </a:rPr>
              <a:t>同種移植</a:t>
            </a:r>
            <a:r>
              <a:rPr lang="en-US" altLang="ja-JP" sz="1200" b="0" smtClean="0">
                <a:solidFill>
                  <a:schemeClr val="bg1"/>
                </a:solidFill>
                <a:effectLst/>
                <a:latin typeface="+mj-ea"/>
                <a:ea typeface="+mj-ea"/>
                <a:cs typeface="メイリオ" pitchFamily="50" charset="-128"/>
              </a:rPr>
              <a:t>)</a:t>
            </a:r>
            <a:endParaRPr lang="ja-JP" altLang="en-US" sz="1200" b="0" smtClean="0">
              <a:solidFill>
                <a:schemeClr val="bg1"/>
              </a:solidFill>
              <a:effectLst/>
              <a:latin typeface="+mj-ea"/>
              <a:ea typeface="+mj-ea"/>
              <a:cs typeface="メイリオ" pitchFamily="50" charset="-128"/>
            </a:endParaRPr>
          </a:p>
        </p:txBody>
      </p:sp>
      <p:pic>
        <p:nvPicPr>
          <p:cNvPr id="6" name="図 5" descr="スライド20.TIF"/>
          <p:cNvPicPr>
            <a:picLocks noChangeAspect="1"/>
          </p:cNvPicPr>
          <p:nvPr/>
        </p:nvPicPr>
        <p:blipFill>
          <a:blip r:embed="rId3"/>
          <a:stretch>
            <a:fillRect/>
          </a:stretch>
        </p:blipFill>
        <p:spPr>
          <a:xfrm>
            <a:off x="0" y="744"/>
            <a:ext cx="9144000" cy="6856511"/>
          </a:xfrm>
          <a:prstGeom prst="rect">
            <a:avLst/>
          </a:prstGeom>
        </p:spPr>
      </p:pic>
      <p:sp>
        <p:nvSpPr>
          <p:cNvPr id="5" name="スライド番号プレースホルダ 4"/>
          <p:cNvSpPr>
            <a:spLocks noGrp="1"/>
          </p:cNvSpPr>
          <p:nvPr>
            <p:ph type="sldNum" sz="quarter" idx="12"/>
          </p:nvPr>
        </p:nvSpPr>
        <p:spPr/>
        <p:txBody>
          <a:bodyPr/>
          <a:lstStyle/>
          <a:p>
            <a:fld id="{2FECD35A-6F14-4CA7-81FF-DADAB1564319}" type="slidenum">
              <a:rPr lang="ja-JP" altLang="en-US" smtClean="0"/>
              <a:pPr/>
              <a:t>20</a:t>
            </a:fld>
            <a:endParaRPr lang="ja-JP" altLang="en-US"/>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338" name="タイトル 1"/>
          <p:cNvSpPr>
            <a:spLocks noGrp="1"/>
          </p:cNvSpPr>
          <p:nvPr>
            <p:ph type="title"/>
          </p:nvPr>
        </p:nvSpPr>
        <p:spPr>
          <a:xfrm>
            <a:off x="432000" y="24436"/>
            <a:ext cx="8380531" cy="803564"/>
          </a:xfrm>
        </p:spPr>
        <p:txBody>
          <a:bodyPr anchor="t">
            <a:normAutofit/>
          </a:bodyPr>
          <a:lstStyle/>
          <a:p>
            <a:r>
              <a:rPr lang="ja-JP" altLang="en-US" sz="1200" b="0" smtClean="0">
                <a:solidFill>
                  <a:schemeClr val="bg1"/>
                </a:solidFill>
                <a:effectLst/>
                <a:latin typeface="+mj-ea"/>
                <a:ea typeface="+mj-ea"/>
                <a:cs typeface="メイリオ" pitchFamily="50" charset="-128"/>
              </a:rPr>
              <a:t>移植後</a:t>
            </a:r>
            <a:r>
              <a:rPr lang="en-US" altLang="ja-JP" sz="1200" b="0" smtClean="0">
                <a:solidFill>
                  <a:schemeClr val="bg1"/>
                </a:solidFill>
                <a:effectLst/>
                <a:latin typeface="+mj-ea"/>
                <a:ea typeface="+mj-ea"/>
                <a:cs typeface="メイリオ" pitchFamily="50" charset="-128"/>
              </a:rPr>
              <a:t>100</a:t>
            </a:r>
            <a:r>
              <a:rPr lang="ja-JP" altLang="en-US" sz="1200" b="0" smtClean="0">
                <a:solidFill>
                  <a:schemeClr val="bg1"/>
                </a:solidFill>
                <a:effectLst/>
                <a:latin typeface="+mj-ea"/>
                <a:ea typeface="+mj-ea"/>
                <a:cs typeface="メイリオ" pitchFamily="50" charset="-128"/>
              </a:rPr>
              <a:t>日生存率の年次推移　</a:t>
            </a:r>
            <a:r>
              <a:rPr lang="en-US" altLang="ja-JP" sz="1200" b="0" smtClean="0">
                <a:solidFill>
                  <a:schemeClr val="bg1"/>
                </a:solidFill>
                <a:effectLst/>
                <a:latin typeface="+mj-ea"/>
                <a:ea typeface="+mj-ea"/>
                <a:cs typeface="メイリオ" pitchFamily="50" charset="-128"/>
              </a:rPr>
              <a:t>(</a:t>
            </a:r>
            <a:r>
              <a:rPr lang="ja-JP" altLang="en-US" sz="1200" b="0" smtClean="0">
                <a:solidFill>
                  <a:schemeClr val="bg1"/>
                </a:solidFill>
                <a:effectLst/>
                <a:latin typeface="+mj-ea"/>
                <a:ea typeface="+mj-ea"/>
                <a:cs typeface="メイリオ" pitchFamily="50" charset="-128"/>
              </a:rPr>
              <a:t>白血病リスク分類別</a:t>
            </a:r>
            <a:r>
              <a:rPr lang="en-US" altLang="ja-JP" sz="1200" b="0" smtClean="0">
                <a:solidFill>
                  <a:schemeClr val="bg1"/>
                </a:solidFill>
                <a:effectLst/>
                <a:latin typeface="+mj-ea"/>
                <a:ea typeface="+mj-ea"/>
                <a:cs typeface="メイリオ" pitchFamily="50" charset="-128"/>
              </a:rPr>
              <a:t>)</a:t>
            </a:r>
            <a:endParaRPr lang="ja-JP" altLang="en-US" sz="1200" b="0" smtClean="0">
              <a:solidFill>
                <a:schemeClr val="bg1"/>
              </a:solidFill>
              <a:effectLst/>
              <a:latin typeface="+mj-ea"/>
              <a:ea typeface="+mj-ea"/>
              <a:cs typeface="メイリオ" pitchFamily="50" charset="-128"/>
            </a:endParaRPr>
          </a:p>
        </p:txBody>
      </p:sp>
      <p:sp>
        <p:nvSpPr>
          <p:cNvPr id="7" name="スライド番号プレースホルダ 6"/>
          <p:cNvSpPr>
            <a:spLocks noGrp="1"/>
          </p:cNvSpPr>
          <p:nvPr>
            <p:ph type="sldNum" sz="quarter" idx="12"/>
          </p:nvPr>
        </p:nvSpPr>
        <p:spPr/>
        <p:txBody>
          <a:bodyPr/>
          <a:lstStyle/>
          <a:p>
            <a:fld id="{2FECD35A-6F14-4CA7-81FF-DADAB1564319}" type="slidenum">
              <a:rPr lang="ja-JP" altLang="en-US" smtClean="0"/>
              <a:pPr/>
              <a:t>21</a:t>
            </a:fld>
            <a:endParaRPr lang="ja-JP" altLang="en-US"/>
          </a:p>
        </p:txBody>
      </p:sp>
      <p:pic>
        <p:nvPicPr>
          <p:cNvPr id="6" name="図 5" descr="スライド21.TIF"/>
          <p:cNvPicPr>
            <a:picLocks noChangeAspect="1"/>
          </p:cNvPicPr>
          <p:nvPr/>
        </p:nvPicPr>
        <p:blipFill>
          <a:blip r:embed="rId3"/>
          <a:stretch>
            <a:fillRect/>
          </a:stretch>
        </p:blipFill>
        <p:spPr>
          <a:xfrm>
            <a:off x="0" y="744"/>
            <a:ext cx="9144000" cy="6856511"/>
          </a:xfrm>
          <a:prstGeom prst="rect">
            <a:avLst/>
          </a:prstGeom>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338" name="タイトル 1"/>
          <p:cNvSpPr>
            <a:spLocks noGrp="1"/>
          </p:cNvSpPr>
          <p:nvPr>
            <p:ph type="title"/>
          </p:nvPr>
        </p:nvSpPr>
        <p:spPr>
          <a:xfrm>
            <a:off x="432003" y="24436"/>
            <a:ext cx="8369100" cy="803564"/>
          </a:xfrm>
        </p:spPr>
        <p:txBody>
          <a:bodyPr anchor="t">
            <a:normAutofit/>
          </a:bodyPr>
          <a:lstStyle/>
          <a:p>
            <a:r>
              <a:rPr lang="ja-JP" altLang="en-US" sz="1200" b="0" smtClean="0">
                <a:solidFill>
                  <a:schemeClr val="bg1"/>
                </a:solidFill>
                <a:effectLst/>
                <a:latin typeface="+mj-ea"/>
                <a:ea typeface="+mj-ea"/>
                <a:cs typeface="メイリオ" pitchFamily="50" charset="-128"/>
              </a:rPr>
              <a:t>移植後</a:t>
            </a:r>
            <a:r>
              <a:rPr lang="en-US" altLang="ja-JP" sz="1200" b="0" smtClean="0">
                <a:solidFill>
                  <a:schemeClr val="bg1"/>
                </a:solidFill>
                <a:effectLst/>
                <a:latin typeface="+mj-ea"/>
                <a:ea typeface="+mj-ea"/>
                <a:cs typeface="メイリオ" pitchFamily="50" charset="-128"/>
              </a:rPr>
              <a:t>365</a:t>
            </a:r>
            <a:r>
              <a:rPr lang="ja-JP" altLang="en-US" sz="1200" b="0" smtClean="0">
                <a:solidFill>
                  <a:schemeClr val="bg1"/>
                </a:solidFill>
                <a:effectLst/>
                <a:latin typeface="+mj-ea"/>
                <a:ea typeface="+mj-ea"/>
                <a:cs typeface="メイリオ" pitchFamily="50" charset="-128"/>
              </a:rPr>
              <a:t>日生存率の年次推移　</a:t>
            </a:r>
            <a:r>
              <a:rPr lang="en-US" altLang="ja-JP" sz="1200" b="0" smtClean="0">
                <a:solidFill>
                  <a:schemeClr val="bg1"/>
                </a:solidFill>
                <a:effectLst/>
                <a:latin typeface="+mj-ea"/>
                <a:ea typeface="+mj-ea"/>
                <a:cs typeface="メイリオ" pitchFamily="50" charset="-128"/>
              </a:rPr>
              <a:t>(</a:t>
            </a:r>
            <a:r>
              <a:rPr lang="ja-JP" altLang="en-US" sz="1200" b="0" smtClean="0">
                <a:solidFill>
                  <a:schemeClr val="bg1"/>
                </a:solidFill>
                <a:effectLst/>
                <a:latin typeface="+mj-ea"/>
                <a:ea typeface="+mj-ea"/>
                <a:cs typeface="メイリオ" pitchFamily="50" charset="-128"/>
              </a:rPr>
              <a:t>白血病リスク分類別</a:t>
            </a:r>
            <a:r>
              <a:rPr lang="en-US" altLang="ja-JP" sz="1200" b="0" smtClean="0">
                <a:solidFill>
                  <a:schemeClr val="bg1"/>
                </a:solidFill>
                <a:effectLst/>
                <a:latin typeface="+mj-ea"/>
                <a:ea typeface="+mj-ea"/>
                <a:cs typeface="メイリオ" pitchFamily="50" charset="-128"/>
              </a:rPr>
              <a:t>)</a:t>
            </a:r>
            <a:endParaRPr lang="ja-JP" altLang="en-US" sz="1200" b="0" smtClean="0">
              <a:solidFill>
                <a:schemeClr val="bg1"/>
              </a:solidFill>
              <a:effectLst/>
              <a:latin typeface="+mj-ea"/>
              <a:ea typeface="+mj-ea"/>
              <a:cs typeface="メイリオ" pitchFamily="50" charset="-128"/>
            </a:endParaRPr>
          </a:p>
        </p:txBody>
      </p:sp>
      <p:sp>
        <p:nvSpPr>
          <p:cNvPr id="11" name="テキスト ボックス 10"/>
          <p:cNvSpPr txBox="1"/>
          <p:nvPr/>
        </p:nvSpPr>
        <p:spPr>
          <a:xfrm>
            <a:off x="4560715" y="1174044"/>
            <a:ext cx="3014133" cy="369332"/>
          </a:xfrm>
          <a:prstGeom prst="rect">
            <a:avLst/>
          </a:prstGeom>
          <a:noFill/>
        </p:spPr>
        <p:txBody>
          <a:bodyPr wrap="square" rtlCol="0">
            <a:spAutoFit/>
          </a:bodyPr>
          <a:lstStyle/>
          <a:p>
            <a:endParaRPr kumimoji="1" lang="ja-JP" altLang="en-US"/>
          </a:p>
        </p:txBody>
      </p:sp>
      <p:sp>
        <p:nvSpPr>
          <p:cNvPr id="10" name="スライド番号プレースホルダ 9"/>
          <p:cNvSpPr>
            <a:spLocks noGrp="1"/>
          </p:cNvSpPr>
          <p:nvPr>
            <p:ph type="sldNum" sz="quarter" idx="12"/>
          </p:nvPr>
        </p:nvSpPr>
        <p:spPr/>
        <p:txBody>
          <a:bodyPr/>
          <a:lstStyle/>
          <a:p>
            <a:fld id="{2FECD35A-6F14-4CA7-81FF-DADAB1564319}" type="slidenum">
              <a:rPr lang="ja-JP" altLang="en-US" smtClean="0"/>
              <a:pPr/>
              <a:t>22</a:t>
            </a:fld>
            <a:endParaRPr lang="ja-JP" altLang="en-US"/>
          </a:p>
        </p:txBody>
      </p:sp>
      <p:pic>
        <p:nvPicPr>
          <p:cNvPr id="6" name="図 5" descr="スライド22.tif"/>
          <p:cNvPicPr>
            <a:picLocks noChangeAspect="1"/>
          </p:cNvPicPr>
          <p:nvPr/>
        </p:nvPicPr>
        <p:blipFill>
          <a:blip r:embed="rId3"/>
          <a:stretch>
            <a:fillRect/>
          </a:stretch>
        </p:blipFill>
        <p:spPr>
          <a:xfrm>
            <a:off x="0" y="744"/>
            <a:ext cx="9144000" cy="6856511"/>
          </a:xfrm>
          <a:prstGeom prst="rect">
            <a:avLst/>
          </a:prstGeom>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32000" y="0"/>
            <a:ext cx="8229600" cy="813816"/>
          </a:xfrm>
        </p:spPr>
        <p:txBody>
          <a:bodyPr anchor="ctr">
            <a:normAutofit/>
          </a:bodyPr>
          <a:lstStyle/>
          <a:p>
            <a:pPr>
              <a:defRPr/>
            </a:pPr>
            <a:r>
              <a:rPr lang="ja-JP" altLang="en-US" sz="1200" b="0" dirty="0" smtClean="0">
                <a:solidFill>
                  <a:schemeClr val="bg1"/>
                </a:solidFill>
                <a:effectLst/>
                <a:latin typeface="+mj-ea"/>
                <a:ea typeface="+mj-ea"/>
                <a:cs typeface="メイリオ" pitchFamily="50" charset="-128"/>
              </a:rPr>
              <a:t>移植後</a:t>
            </a:r>
            <a:r>
              <a:rPr lang="ja-JP" altLang="en-US" sz="1200" b="0" smtClean="0">
                <a:solidFill>
                  <a:schemeClr val="bg1"/>
                </a:solidFill>
                <a:effectLst/>
                <a:latin typeface="+mj-ea"/>
                <a:ea typeface="+mj-ea"/>
                <a:cs typeface="メイリオ" pitchFamily="50" charset="-128"/>
              </a:rPr>
              <a:t>の成績</a:t>
            </a:r>
            <a:r>
              <a:rPr lang="ja-JP" altLang="en-US" sz="1200" b="0" dirty="0" smtClean="0">
                <a:solidFill>
                  <a:schemeClr val="bg1"/>
                </a:solidFill>
                <a:effectLst/>
                <a:latin typeface="+mj-ea"/>
                <a:ea typeface="+mj-ea"/>
                <a:cs typeface="メイリオ" pitchFamily="50" charset="-128"/>
              </a:rPr>
              <a:t>　</a:t>
            </a:r>
            <a:r>
              <a:rPr lang="en-US" altLang="ja-JP" sz="1200" b="0" smtClean="0">
                <a:solidFill>
                  <a:schemeClr val="bg1"/>
                </a:solidFill>
                <a:effectLst/>
                <a:latin typeface="+mj-ea"/>
                <a:ea typeface="+mj-ea"/>
                <a:cs typeface="メイリオ" pitchFamily="50" charset="-128"/>
              </a:rPr>
              <a:t>(</a:t>
            </a:r>
            <a:r>
              <a:rPr lang="ja-JP" altLang="en-US" sz="1200" b="0" dirty="0" smtClean="0">
                <a:solidFill>
                  <a:schemeClr val="bg1"/>
                </a:solidFill>
                <a:effectLst/>
                <a:latin typeface="+mj-ea"/>
                <a:ea typeface="+mj-ea"/>
                <a:cs typeface="メイリオ" pitchFamily="50" charset="-128"/>
              </a:rPr>
              <a:t>移植種類</a:t>
            </a:r>
            <a:r>
              <a:rPr lang="ja-JP" altLang="en-US" sz="1200" b="0" smtClean="0">
                <a:solidFill>
                  <a:schemeClr val="bg1"/>
                </a:solidFill>
                <a:effectLst/>
                <a:latin typeface="+mj-ea"/>
                <a:ea typeface="+mj-ea"/>
                <a:cs typeface="メイリオ" pitchFamily="50" charset="-128"/>
              </a:rPr>
              <a:t>別</a:t>
            </a:r>
            <a:r>
              <a:rPr lang="en-US" altLang="ja-JP" sz="1200" b="0" smtClean="0">
                <a:solidFill>
                  <a:schemeClr val="bg1"/>
                </a:solidFill>
                <a:effectLst/>
                <a:latin typeface="+mj-ea"/>
                <a:ea typeface="+mj-ea"/>
                <a:cs typeface="メイリオ" pitchFamily="50" charset="-128"/>
              </a:rPr>
              <a:t>) </a:t>
            </a:r>
            <a:endParaRPr lang="ja-JP" altLang="en-US" sz="1200" b="0" dirty="0">
              <a:solidFill>
                <a:schemeClr val="bg1"/>
              </a:solidFill>
              <a:effectLst/>
              <a:latin typeface="+mj-ea"/>
              <a:ea typeface="+mj-ea"/>
              <a:cs typeface="メイリオ" pitchFamily="50" charset="-128"/>
            </a:endParaRPr>
          </a:p>
        </p:txBody>
      </p:sp>
      <p:sp>
        <p:nvSpPr>
          <p:cNvPr id="15" name="スライド番号プレースホルダ 14"/>
          <p:cNvSpPr>
            <a:spLocks noGrp="1"/>
          </p:cNvSpPr>
          <p:nvPr>
            <p:ph type="sldNum" sz="quarter" idx="12"/>
          </p:nvPr>
        </p:nvSpPr>
        <p:spPr/>
        <p:txBody>
          <a:bodyPr/>
          <a:lstStyle/>
          <a:p>
            <a:fld id="{2FECD35A-6F14-4CA7-81FF-DADAB1564319}" type="slidenum">
              <a:rPr lang="ja-JP" altLang="en-US" smtClean="0"/>
              <a:pPr/>
              <a:t>23</a:t>
            </a:fld>
            <a:endParaRPr lang="ja-JP" altLang="en-US"/>
          </a:p>
        </p:txBody>
      </p:sp>
      <p:pic>
        <p:nvPicPr>
          <p:cNvPr id="5" name="図 4" descr="スライド23.TIF"/>
          <p:cNvPicPr>
            <a:picLocks noChangeAspect="1"/>
          </p:cNvPicPr>
          <p:nvPr/>
        </p:nvPicPr>
        <p:blipFill>
          <a:blip r:embed="rId3"/>
          <a:stretch>
            <a:fillRect/>
          </a:stretch>
        </p:blipFill>
        <p:spPr>
          <a:xfrm>
            <a:off x="0" y="744"/>
            <a:ext cx="9144000" cy="6856511"/>
          </a:xfrm>
          <a:prstGeom prst="rect">
            <a:avLst/>
          </a:prstGeom>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 name="タイトル 15"/>
          <p:cNvSpPr>
            <a:spLocks noGrp="1"/>
          </p:cNvSpPr>
          <p:nvPr>
            <p:ph type="title"/>
          </p:nvPr>
        </p:nvSpPr>
        <p:spPr>
          <a:xfrm>
            <a:off x="432000" y="0"/>
            <a:ext cx="8229600" cy="813816"/>
          </a:xfrm>
        </p:spPr>
        <p:txBody>
          <a:bodyPr/>
          <a:lstStyle/>
          <a:p>
            <a:pPr rtl="0" eaLnBrk="1" fontAlgn="base" latinLnBrk="0" hangingPunct="1"/>
            <a:r>
              <a:rPr kumimoji="1" lang="ja-JP" altLang="ja-JP" sz="1200" b="0" i="0" kern="1200" spc="0" baseline="0" smtClean="0">
                <a:solidFill>
                  <a:schemeClr val="bg1"/>
                </a:solidFill>
                <a:effectLst/>
                <a:latin typeface="+mj-ea"/>
                <a:ea typeface="+mj-ea"/>
                <a:cs typeface="メイリオ" pitchFamily="50" charset="-128"/>
              </a:rPr>
              <a:t>移植後の成績</a:t>
            </a:r>
            <a:r>
              <a:rPr kumimoji="1" lang="ja-JP" altLang="en-US" sz="1200" b="0" i="0" kern="1200" spc="0" baseline="0" smtClean="0">
                <a:solidFill>
                  <a:schemeClr val="bg1"/>
                </a:solidFill>
                <a:effectLst/>
                <a:latin typeface="+mj-ea"/>
                <a:ea typeface="+mj-ea"/>
                <a:cs typeface="メイリオ" pitchFamily="50" charset="-128"/>
              </a:rPr>
              <a:t>　</a:t>
            </a:r>
            <a:r>
              <a:rPr kumimoji="1" lang="en-US" altLang="ja-JP" sz="1200" b="0" i="0" kern="1200" spc="0" baseline="0" smtClean="0">
                <a:solidFill>
                  <a:schemeClr val="bg1"/>
                </a:solidFill>
                <a:effectLst/>
                <a:latin typeface="+mj-ea"/>
                <a:ea typeface="+mj-ea"/>
                <a:cs typeface="メイリオ" pitchFamily="50" charset="-128"/>
              </a:rPr>
              <a:t>- </a:t>
            </a:r>
            <a:r>
              <a:rPr kumimoji="1" lang="ja-JP" altLang="ja-JP" sz="1200" b="0" i="0" kern="1200" spc="0" baseline="0" smtClean="0">
                <a:solidFill>
                  <a:schemeClr val="bg1"/>
                </a:solidFill>
                <a:effectLst/>
                <a:latin typeface="+mj-ea"/>
                <a:ea typeface="+mj-ea"/>
                <a:cs typeface="メイリオ" pitchFamily="50" charset="-128"/>
              </a:rPr>
              <a:t>白血病 </a:t>
            </a:r>
            <a:r>
              <a:rPr kumimoji="1" lang="en-US" altLang="ja-JP" sz="1200" b="0" i="0" kern="1200" spc="0" baseline="0" smtClean="0">
                <a:solidFill>
                  <a:schemeClr val="bg1"/>
                </a:solidFill>
                <a:effectLst/>
                <a:latin typeface="+mj-ea"/>
                <a:ea typeface="+mj-ea"/>
                <a:cs typeface="メイリオ" pitchFamily="50" charset="-128"/>
              </a:rPr>
              <a:t>-</a:t>
            </a:r>
          </a:p>
        </p:txBody>
      </p:sp>
      <p:sp>
        <p:nvSpPr>
          <p:cNvPr id="17" name="スライド番号プレースホルダ 16"/>
          <p:cNvSpPr>
            <a:spLocks noGrp="1"/>
          </p:cNvSpPr>
          <p:nvPr>
            <p:ph type="sldNum" sz="quarter" idx="12"/>
          </p:nvPr>
        </p:nvSpPr>
        <p:spPr/>
        <p:txBody>
          <a:bodyPr/>
          <a:lstStyle/>
          <a:p>
            <a:fld id="{2FECD35A-6F14-4CA7-81FF-DADAB1564319}" type="slidenum">
              <a:rPr lang="ja-JP" altLang="en-US" smtClean="0"/>
              <a:pPr/>
              <a:t>24</a:t>
            </a:fld>
            <a:endParaRPr lang="ja-JP" altLang="en-US"/>
          </a:p>
        </p:txBody>
      </p:sp>
      <p:pic>
        <p:nvPicPr>
          <p:cNvPr id="5" name="図 4" descr="スライド24.TIF"/>
          <p:cNvPicPr>
            <a:picLocks noChangeAspect="1"/>
          </p:cNvPicPr>
          <p:nvPr/>
        </p:nvPicPr>
        <p:blipFill>
          <a:blip r:embed="rId3"/>
          <a:stretch>
            <a:fillRect/>
          </a:stretch>
        </p:blipFill>
        <p:spPr>
          <a:xfrm>
            <a:off x="0" y="744"/>
            <a:ext cx="9144000" cy="6856511"/>
          </a:xfrm>
          <a:prstGeom prst="rect">
            <a:avLst/>
          </a:prstGeom>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32003" y="0"/>
            <a:ext cx="8380717" cy="813816"/>
          </a:xfrm>
        </p:spPr>
        <p:txBody>
          <a:bodyPr>
            <a:normAutofit/>
          </a:bodyPr>
          <a:lstStyle/>
          <a:p>
            <a:r>
              <a:rPr lang="ja-JP" altLang="en-US" sz="1200" b="0" dirty="0" smtClean="0">
                <a:solidFill>
                  <a:schemeClr val="bg1"/>
                </a:solidFill>
                <a:effectLst/>
                <a:latin typeface="+mj-ea"/>
                <a:ea typeface="+mj-ea"/>
                <a:cs typeface="メイリオ" pitchFamily="50" charset="-128"/>
              </a:rPr>
              <a:t>移植後</a:t>
            </a:r>
            <a:r>
              <a:rPr lang="ja-JP" altLang="en-US" sz="1200" b="0" smtClean="0">
                <a:solidFill>
                  <a:schemeClr val="bg1"/>
                </a:solidFill>
                <a:effectLst/>
                <a:latin typeface="+mj-ea"/>
                <a:ea typeface="+mj-ea"/>
                <a:cs typeface="メイリオ" pitchFamily="50" charset="-128"/>
              </a:rPr>
              <a:t>の成績　</a:t>
            </a:r>
            <a:r>
              <a:rPr lang="en-US" altLang="ja-JP" sz="1200" b="0" smtClean="0">
                <a:solidFill>
                  <a:schemeClr val="bg1"/>
                </a:solidFill>
                <a:effectLst/>
                <a:latin typeface="+mj-ea"/>
                <a:ea typeface="+mj-ea"/>
                <a:cs typeface="メイリオ" pitchFamily="50" charset="-128"/>
              </a:rPr>
              <a:t>- </a:t>
            </a:r>
            <a:r>
              <a:rPr lang="ja-JP" altLang="en-US" sz="1200" b="0" dirty="0" smtClean="0">
                <a:solidFill>
                  <a:schemeClr val="bg1"/>
                </a:solidFill>
                <a:effectLst/>
                <a:latin typeface="+mj-ea"/>
                <a:ea typeface="+mj-ea"/>
                <a:cs typeface="メイリオ" pitchFamily="50" charset="-128"/>
              </a:rPr>
              <a:t>悪性リンパ腫</a:t>
            </a:r>
            <a:r>
              <a:rPr lang="en-US" altLang="ja-JP" sz="1200" b="0" dirty="0" smtClean="0">
                <a:solidFill>
                  <a:schemeClr val="bg1"/>
                </a:solidFill>
                <a:effectLst/>
                <a:latin typeface="+mj-ea"/>
                <a:ea typeface="+mj-ea"/>
                <a:cs typeface="メイリオ" pitchFamily="50" charset="-128"/>
              </a:rPr>
              <a:t>/</a:t>
            </a:r>
            <a:r>
              <a:rPr lang="ja-JP" altLang="en-US" sz="1200" b="0" dirty="0" smtClean="0">
                <a:solidFill>
                  <a:schemeClr val="bg1"/>
                </a:solidFill>
                <a:effectLst/>
                <a:latin typeface="+mj-ea"/>
                <a:ea typeface="+mj-ea"/>
                <a:cs typeface="メイリオ" pitchFamily="50" charset="-128"/>
              </a:rPr>
              <a:t>多発性骨髄腫を含む形質細胞性腫瘍 </a:t>
            </a:r>
            <a:r>
              <a:rPr lang="en-US" altLang="ja-JP" sz="1200" b="0" dirty="0" smtClean="0">
                <a:solidFill>
                  <a:schemeClr val="bg1"/>
                </a:solidFill>
                <a:effectLst/>
                <a:latin typeface="+mj-ea"/>
                <a:ea typeface="+mj-ea"/>
                <a:cs typeface="メイリオ" pitchFamily="50" charset="-128"/>
              </a:rPr>
              <a:t>-</a:t>
            </a:r>
            <a:endParaRPr kumimoji="1" lang="ja-JP" altLang="en-US" sz="1200" b="0" dirty="0">
              <a:solidFill>
                <a:schemeClr val="bg1"/>
              </a:solidFill>
              <a:effectLst/>
              <a:latin typeface="+mj-ea"/>
              <a:ea typeface="+mj-ea"/>
              <a:cs typeface="メイリオ" pitchFamily="50" charset="-128"/>
            </a:endParaRPr>
          </a:p>
        </p:txBody>
      </p:sp>
      <p:sp>
        <p:nvSpPr>
          <p:cNvPr id="24" name="スライド番号プレースホルダ 23"/>
          <p:cNvSpPr>
            <a:spLocks noGrp="1"/>
          </p:cNvSpPr>
          <p:nvPr>
            <p:ph type="sldNum" sz="quarter" idx="12"/>
          </p:nvPr>
        </p:nvSpPr>
        <p:spPr/>
        <p:txBody>
          <a:bodyPr/>
          <a:lstStyle/>
          <a:p>
            <a:fld id="{2FECD35A-6F14-4CA7-81FF-DADAB1564319}" type="slidenum">
              <a:rPr lang="ja-JP" altLang="en-US" smtClean="0"/>
              <a:pPr/>
              <a:t>25</a:t>
            </a:fld>
            <a:endParaRPr lang="ja-JP" altLang="en-US"/>
          </a:p>
        </p:txBody>
      </p:sp>
      <p:pic>
        <p:nvPicPr>
          <p:cNvPr id="5" name="図 4" descr="スライド25.TIF"/>
          <p:cNvPicPr>
            <a:picLocks noChangeAspect="1"/>
          </p:cNvPicPr>
          <p:nvPr/>
        </p:nvPicPr>
        <p:blipFill>
          <a:blip r:embed="rId3"/>
          <a:stretch>
            <a:fillRect/>
          </a:stretch>
        </p:blipFill>
        <p:spPr>
          <a:xfrm>
            <a:off x="0" y="744"/>
            <a:ext cx="9144000" cy="6856511"/>
          </a:xfrm>
          <a:prstGeom prst="rect">
            <a:avLst/>
          </a:prstGeom>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32003" y="0"/>
            <a:ext cx="8380717" cy="813816"/>
          </a:xfrm>
        </p:spPr>
        <p:txBody>
          <a:bodyPr>
            <a:normAutofit/>
          </a:bodyPr>
          <a:lstStyle/>
          <a:p>
            <a:r>
              <a:rPr lang="ja-JP" altLang="en-US" sz="1200" b="0" dirty="0" smtClean="0">
                <a:solidFill>
                  <a:schemeClr val="bg1"/>
                </a:solidFill>
                <a:effectLst/>
                <a:latin typeface="+mj-ea"/>
                <a:ea typeface="+mj-ea"/>
                <a:cs typeface="メイリオ" pitchFamily="50" charset="-128"/>
              </a:rPr>
              <a:t>年齢別</a:t>
            </a:r>
            <a:r>
              <a:rPr lang="ja-JP" altLang="en-US" sz="1200" b="0" smtClean="0">
                <a:solidFill>
                  <a:schemeClr val="bg1"/>
                </a:solidFill>
                <a:effectLst/>
                <a:latin typeface="+mj-ea"/>
                <a:ea typeface="+mj-ea"/>
                <a:cs typeface="メイリオ" pitchFamily="50" charset="-128"/>
              </a:rPr>
              <a:t>移植成績　</a:t>
            </a:r>
            <a:r>
              <a:rPr lang="en-US" altLang="ja-JP" sz="1200" b="0" smtClean="0">
                <a:solidFill>
                  <a:schemeClr val="bg1"/>
                </a:solidFill>
                <a:effectLst/>
                <a:latin typeface="+mj-ea"/>
                <a:ea typeface="+mj-ea"/>
                <a:cs typeface="メイリオ" pitchFamily="50" charset="-128"/>
              </a:rPr>
              <a:t>(</a:t>
            </a:r>
            <a:r>
              <a:rPr lang="ja-JP" altLang="en-US" sz="1200" b="0" smtClean="0">
                <a:solidFill>
                  <a:schemeClr val="bg1"/>
                </a:solidFill>
                <a:effectLst/>
                <a:latin typeface="+mj-ea"/>
                <a:ea typeface="+mj-ea"/>
                <a:cs typeface="メイリオ" pitchFamily="50" charset="-128"/>
              </a:rPr>
              <a:t>自家移植</a:t>
            </a:r>
            <a:r>
              <a:rPr lang="en-US" altLang="ja-JP" sz="1200" b="0" smtClean="0">
                <a:solidFill>
                  <a:schemeClr val="bg1"/>
                </a:solidFill>
                <a:effectLst/>
                <a:latin typeface="+mj-ea"/>
                <a:ea typeface="+mj-ea"/>
                <a:cs typeface="メイリオ" pitchFamily="50" charset="-128"/>
              </a:rPr>
              <a:t>) </a:t>
            </a:r>
            <a:r>
              <a:rPr lang="ja-JP" altLang="en-US" sz="1200" b="0" smtClean="0">
                <a:solidFill>
                  <a:schemeClr val="bg1"/>
                </a:solidFill>
                <a:effectLst/>
                <a:latin typeface="+mj-ea"/>
                <a:ea typeface="+mj-ea"/>
                <a:cs typeface="メイリオ" pitchFamily="50" charset="-128"/>
              </a:rPr>
              <a:t>　</a:t>
            </a:r>
            <a:r>
              <a:rPr lang="en-US" altLang="ja-JP" sz="1200" b="0" smtClean="0">
                <a:solidFill>
                  <a:schemeClr val="bg1"/>
                </a:solidFill>
                <a:effectLst/>
                <a:latin typeface="+mj-ea"/>
                <a:ea typeface="+mj-ea"/>
                <a:cs typeface="メイリオ" pitchFamily="50" charset="-128"/>
              </a:rPr>
              <a:t>- </a:t>
            </a:r>
            <a:r>
              <a:rPr lang="ja-JP" altLang="en-US" sz="1200" b="0" smtClean="0">
                <a:solidFill>
                  <a:schemeClr val="bg1"/>
                </a:solidFill>
                <a:effectLst/>
                <a:latin typeface="+mj-ea"/>
                <a:ea typeface="+mj-ea"/>
                <a:cs typeface="メイリオ" pitchFamily="50" charset="-128"/>
              </a:rPr>
              <a:t>急性白血病 </a:t>
            </a:r>
            <a:r>
              <a:rPr lang="en-US" altLang="ja-JP" sz="1200" b="0" smtClean="0">
                <a:solidFill>
                  <a:schemeClr val="bg1"/>
                </a:solidFill>
                <a:effectLst/>
                <a:latin typeface="+mj-ea"/>
                <a:ea typeface="+mj-ea"/>
                <a:cs typeface="メイリオ" pitchFamily="50" charset="-128"/>
              </a:rPr>
              <a:t>-</a:t>
            </a:r>
            <a:endParaRPr kumimoji="1" lang="ja-JP" altLang="en-US" sz="1200" b="0" dirty="0">
              <a:solidFill>
                <a:schemeClr val="bg1"/>
              </a:solidFill>
              <a:effectLst/>
              <a:latin typeface="+mj-ea"/>
              <a:ea typeface="+mj-ea"/>
              <a:cs typeface="メイリオ" pitchFamily="50" charset="-128"/>
            </a:endParaRPr>
          </a:p>
        </p:txBody>
      </p:sp>
      <p:sp>
        <p:nvSpPr>
          <p:cNvPr id="25" name="スライド番号プレースホルダ 24"/>
          <p:cNvSpPr>
            <a:spLocks noGrp="1"/>
          </p:cNvSpPr>
          <p:nvPr>
            <p:ph type="sldNum" sz="quarter" idx="12"/>
          </p:nvPr>
        </p:nvSpPr>
        <p:spPr/>
        <p:txBody>
          <a:bodyPr/>
          <a:lstStyle/>
          <a:p>
            <a:fld id="{2FECD35A-6F14-4CA7-81FF-DADAB1564319}" type="slidenum">
              <a:rPr lang="ja-JP" altLang="en-US" smtClean="0"/>
              <a:pPr/>
              <a:t>26</a:t>
            </a:fld>
            <a:endParaRPr lang="ja-JP" altLang="en-US"/>
          </a:p>
        </p:txBody>
      </p:sp>
      <p:pic>
        <p:nvPicPr>
          <p:cNvPr id="5" name="図 4" descr="スライド26.TIF"/>
          <p:cNvPicPr>
            <a:picLocks noChangeAspect="1"/>
          </p:cNvPicPr>
          <p:nvPr/>
        </p:nvPicPr>
        <p:blipFill>
          <a:blip r:embed="rId3"/>
          <a:stretch>
            <a:fillRect/>
          </a:stretch>
        </p:blipFill>
        <p:spPr>
          <a:xfrm>
            <a:off x="0" y="744"/>
            <a:ext cx="9144000" cy="6856511"/>
          </a:xfrm>
          <a:prstGeom prst="rect">
            <a:avLst/>
          </a:prstGeom>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32003" y="0"/>
            <a:ext cx="8380717" cy="813816"/>
          </a:xfrm>
        </p:spPr>
        <p:txBody>
          <a:bodyPr>
            <a:normAutofit/>
          </a:bodyPr>
          <a:lstStyle/>
          <a:p>
            <a:r>
              <a:rPr lang="ja-JP" altLang="en-US" sz="1200" b="0" dirty="0" smtClean="0">
                <a:solidFill>
                  <a:schemeClr val="bg1"/>
                </a:solidFill>
                <a:effectLst/>
                <a:latin typeface="+mj-ea"/>
                <a:ea typeface="+mj-ea"/>
                <a:cs typeface="メイリオ" pitchFamily="50" charset="-128"/>
              </a:rPr>
              <a:t>年齢別</a:t>
            </a:r>
            <a:r>
              <a:rPr lang="ja-JP" altLang="en-US" sz="1200" b="0" smtClean="0">
                <a:solidFill>
                  <a:schemeClr val="bg1"/>
                </a:solidFill>
                <a:effectLst/>
                <a:latin typeface="+mj-ea"/>
                <a:ea typeface="+mj-ea"/>
                <a:cs typeface="メイリオ" pitchFamily="50" charset="-128"/>
              </a:rPr>
              <a:t>移植成績　</a:t>
            </a:r>
            <a:r>
              <a:rPr lang="en-US" altLang="ja-JP" sz="1200" b="0" smtClean="0">
                <a:solidFill>
                  <a:schemeClr val="bg1"/>
                </a:solidFill>
                <a:effectLst/>
                <a:latin typeface="+mj-ea"/>
                <a:ea typeface="+mj-ea"/>
                <a:cs typeface="メイリオ" pitchFamily="50" charset="-128"/>
              </a:rPr>
              <a:t>(</a:t>
            </a:r>
            <a:r>
              <a:rPr lang="ja-JP" altLang="en-US" sz="1200" b="0" smtClean="0">
                <a:solidFill>
                  <a:schemeClr val="bg1"/>
                </a:solidFill>
                <a:effectLst/>
                <a:latin typeface="+mj-ea"/>
                <a:ea typeface="+mj-ea"/>
                <a:cs typeface="メイリオ" pitchFamily="50" charset="-128"/>
              </a:rPr>
              <a:t>自家移植</a:t>
            </a:r>
            <a:r>
              <a:rPr lang="en-US" altLang="ja-JP" sz="1200" b="0" smtClean="0">
                <a:solidFill>
                  <a:schemeClr val="bg1"/>
                </a:solidFill>
                <a:effectLst/>
                <a:latin typeface="+mj-ea"/>
                <a:ea typeface="+mj-ea"/>
                <a:cs typeface="メイリオ" pitchFamily="50" charset="-128"/>
              </a:rPr>
              <a:t>)  - </a:t>
            </a:r>
            <a:r>
              <a:rPr lang="ja-JP" altLang="en-US" sz="1200" b="0" dirty="0" smtClean="0">
                <a:solidFill>
                  <a:schemeClr val="bg1"/>
                </a:solidFill>
                <a:effectLst/>
                <a:latin typeface="+mj-ea"/>
                <a:ea typeface="+mj-ea"/>
                <a:cs typeface="メイリオ" pitchFamily="50" charset="-128"/>
              </a:rPr>
              <a:t>悪性リンパ</a:t>
            </a:r>
            <a:r>
              <a:rPr lang="ja-JP" altLang="en-US" sz="1200" b="0" smtClean="0">
                <a:solidFill>
                  <a:schemeClr val="bg1"/>
                </a:solidFill>
                <a:effectLst/>
                <a:latin typeface="+mj-ea"/>
                <a:ea typeface="+mj-ea"/>
                <a:cs typeface="メイリオ" pitchFamily="50" charset="-128"/>
              </a:rPr>
              <a:t>腫  </a:t>
            </a:r>
            <a:r>
              <a:rPr lang="en-US" altLang="ja-JP" sz="1200" b="0" dirty="0" smtClean="0">
                <a:solidFill>
                  <a:schemeClr val="bg1"/>
                </a:solidFill>
                <a:effectLst/>
                <a:latin typeface="+mj-ea"/>
                <a:ea typeface="+mj-ea"/>
                <a:cs typeface="メイリオ" pitchFamily="50" charset="-128"/>
              </a:rPr>
              <a:t>-</a:t>
            </a:r>
            <a:endParaRPr kumimoji="1" lang="ja-JP" altLang="en-US" sz="1200" b="0" dirty="0">
              <a:solidFill>
                <a:schemeClr val="bg1"/>
              </a:solidFill>
              <a:effectLst/>
              <a:latin typeface="+mj-ea"/>
              <a:ea typeface="+mj-ea"/>
              <a:cs typeface="メイリオ" pitchFamily="50" charset="-128"/>
            </a:endParaRPr>
          </a:p>
        </p:txBody>
      </p:sp>
      <p:sp>
        <p:nvSpPr>
          <p:cNvPr id="25" name="スライド番号プレースホルダ 24"/>
          <p:cNvSpPr>
            <a:spLocks noGrp="1"/>
          </p:cNvSpPr>
          <p:nvPr>
            <p:ph type="sldNum" sz="quarter" idx="12"/>
          </p:nvPr>
        </p:nvSpPr>
        <p:spPr/>
        <p:txBody>
          <a:bodyPr/>
          <a:lstStyle/>
          <a:p>
            <a:fld id="{2FECD35A-6F14-4CA7-81FF-DADAB1564319}" type="slidenum">
              <a:rPr lang="ja-JP" altLang="en-US" smtClean="0"/>
              <a:pPr/>
              <a:t>27</a:t>
            </a:fld>
            <a:endParaRPr lang="ja-JP" altLang="en-US"/>
          </a:p>
        </p:txBody>
      </p:sp>
      <p:pic>
        <p:nvPicPr>
          <p:cNvPr id="6" name="図 5" descr="スライド27.TIF"/>
          <p:cNvPicPr>
            <a:picLocks noChangeAspect="1"/>
          </p:cNvPicPr>
          <p:nvPr/>
        </p:nvPicPr>
        <p:blipFill>
          <a:blip r:embed="rId3"/>
          <a:stretch>
            <a:fillRect/>
          </a:stretch>
        </p:blipFill>
        <p:spPr>
          <a:xfrm>
            <a:off x="0" y="744"/>
            <a:ext cx="9144000" cy="6856511"/>
          </a:xfrm>
          <a:prstGeom prst="rect">
            <a:avLst/>
          </a:prstGeom>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 name="タイトル 16"/>
          <p:cNvSpPr>
            <a:spLocks noGrp="1"/>
          </p:cNvSpPr>
          <p:nvPr>
            <p:ph type="title"/>
          </p:nvPr>
        </p:nvSpPr>
        <p:spPr>
          <a:xfrm>
            <a:off x="432000" y="0"/>
            <a:ext cx="8229600" cy="813816"/>
          </a:xfrm>
        </p:spPr>
        <p:txBody>
          <a:bodyPr/>
          <a:lstStyle/>
          <a:p>
            <a:r>
              <a:rPr kumimoji="1" lang="ja-JP" altLang="ja-JP" sz="1200" b="0" i="0" kern="1200" spc="0" baseline="0" smtClean="0">
                <a:solidFill>
                  <a:schemeClr val="bg1"/>
                </a:solidFill>
                <a:effectLst/>
                <a:latin typeface="+mj-ea"/>
                <a:ea typeface="+mj-ea"/>
                <a:cs typeface="メイリオ" pitchFamily="50" charset="-128"/>
              </a:rPr>
              <a:t>移植後の成績</a:t>
            </a:r>
            <a:r>
              <a:rPr kumimoji="1" lang="ja-JP" altLang="en-US" sz="1200" b="0" i="0" kern="1200" spc="0" baseline="0" smtClean="0">
                <a:solidFill>
                  <a:schemeClr val="bg1"/>
                </a:solidFill>
                <a:effectLst/>
                <a:latin typeface="+mj-ea"/>
                <a:ea typeface="+mj-ea"/>
                <a:cs typeface="メイリオ" pitchFamily="50" charset="-128"/>
              </a:rPr>
              <a:t>　</a:t>
            </a:r>
            <a:r>
              <a:rPr kumimoji="1" lang="en-US" altLang="ja-JP" sz="1200" b="0" i="0" kern="1200" spc="0" smtClean="0">
                <a:solidFill>
                  <a:schemeClr val="bg1"/>
                </a:solidFill>
                <a:effectLst/>
                <a:latin typeface="+mj-ea"/>
                <a:ea typeface="+mj-ea"/>
                <a:cs typeface="メイリオ" pitchFamily="50" charset="-128"/>
              </a:rPr>
              <a:t>(</a:t>
            </a:r>
            <a:r>
              <a:rPr lang="ja-JP" altLang="en-US" sz="1200" b="0" smtClean="0">
                <a:solidFill>
                  <a:schemeClr val="bg1"/>
                </a:solidFill>
                <a:effectLst/>
                <a:latin typeface="+mj-ea"/>
                <a:ea typeface="+mj-ea"/>
                <a:cs typeface="メイリオ" pitchFamily="50" charset="-128"/>
              </a:rPr>
              <a:t>自家移植</a:t>
            </a:r>
            <a:r>
              <a:rPr lang="en-US" altLang="ja-JP" sz="1200" b="0" smtClean="0">
                <a:solidFill>
                  <a:schemeClr val="bg1"/>
                </a:solidFill>
                <a:effectLst/>
                <a:latin typeface="+mj-ea"/>
                <a:ea typeface="+mj-ea"/>
                <a:cs typeface="メイリオ" pitchFamily="50" charset="-128"/>
              </a:rPr>
              <a:t>)</a:t>
            </a:r>
            <a:r>
              <a:rPr lang="ja-JP" altLang="en-US" sz="1200" b="0" smtClean="0">
                <a:solidFill>
                  <a:schemeClr val="bg1"/>
                </a:solidFill>
                <a:effectLst/>
                <a:latin typeface="+mj-ea"/>
                <a:ea typeface="+mj-ea"/>
                <a:cs typeface="メイリオ" pitchFamily="50" charset="-128"/>
              </a:rPr>
              <a:t>　</a:t>
            </a:r>
            <a:r>
              <a:rPr kumimoji="1" lang="en-US" altLang="ja-JP" sz="1200" b="0" i="0" kern="1200" spc="0" baseline="0" smtClean="0">
                <a:solidFill>
                  <a:schemeClr val="bg1"/>
                </a:solidFill>
                <a:effectLst/>
                <a:latin typeface="+mj-ea"/>
                <a:ea typeface="+mj-ea"/>
                <a:cs typeface="メイリオ" pitchFamily="50" charset="-128"/>
              </a:rPr>
              <a:t>- </a:t>
            </a:r>
            <a:r>
              <a:rPr kumimoji="1" lang="ja-JP" altLang="ja-JP" sz="1200" b="0" i="0" kern="1200" spc="0" baseline="0" smtClean="0">
                <a:solidFill>
                  <a:schemeClr val="bg1"/>
                </a:solidFill>
                <a:effectLst/>
                <a:latin typeface="+mj-ea"/>
                <a:ea typeface="+mj-ea"/>
                <a:cs typeface="メイリオ" pitchFamily="50" charset="-128"/>
              </a:rPr>
              <a:t>多発性骨髄腫 </a:t>
            </a:r>
            <a:r>
              <a:rPr kumimoji="1" lang="en-US" altLang="ja-JP" sz="1200" b="0" i="0" kern="1200" spc="0" baseline="0" smtClean="0">
                <a:solidFill>
                  <a:schemeClr val="bg1"/>
                </a:solidFill>
                <a:effectLst/>
                <a:latin typeface="+mj-ea"/>
                <a:ea typeface="+mj-ea"/>
                <a:cs typeface="メイリオ" pitchFamily="50" charset="-128"/>
              </a:rPr>
              <a:t>–</a:t>
            </a:r>
            <a:r>
              <a:rPr kumimoji="1" lang="ja-JP" altLang="en-US" sz="1200" b="0" i="0" kern="1200" spc="0" baseline="0" smtClean="0">
                <a:solidFill>
                  <a:schemeClr val="bg1"/>
                </a:solidFill>
                <a:effectLst/>
                <a:latin typeface="+mj-ea"/>
                <a:ea typeface="+mj-ea"/>
                <a:cs typeface="メイリオ" pitchFamily="50" charset="-128"/>
              </a:rPr>
              <a:t>　       </a:t>
            </a:r>
            <a:r>
              <a:rPr kumimoji="1" lang="en-US" altLang="ja-JP" sz="1200" b="0" i="0" kern="1200" spc="0" baseline="0" smtClean="0">
                <a:solidFill>
                  <a:schemeClr val="bg1"/>
                </a:solidFill>
                <a:effectLst/>
                <a:latin typeface="+mj-ea"/>
                <a:ea typeface="+mj-ea"/>
                <a:cs typeface="メイリオ" pitchFamily="50" charset="-128"/>
              </a:rPr>
              <a:t>16</a:t>
            </a:r>
            <a:r>
              <a:rPr kumimoji="1" lang="ja-JP" altLang="en-US" sz="1200" b="0" i="0" kern="1200" spc="0" baseline="0" smtClean="0">
                <a:solidFill>
                  <a:schemeClr val="bg1"/>
                </a:solidFill>
                <a:effectLst/>
                <a:latin typeface="+mj-ea"/>
                <a:ea typeface="+mj-ea"/>
                <a:cs typeface="メイリオ" pitchFamily="50" charset="-128"/>
              </a:rPr>
              <a:t>歳以上</a:t>
            </a:r>
            <a:endParaRPr kumimoji="1" lang="ja-JP" altLang="en-US" sz="1200" b="0">
              <a:solidFill>
                <a:schemeClr val="bg1"/>
              </a:solidFill>
              <a:effectLst/>
              <a:latin typeface="+mj-ea"/>
              <a:ea typeface="+mj-ea"/>
              <a:cs typeface="メイリオ" pitchFamily="50" charset="-128"/>
            </a:endParaRPr>
          </a:p>
        </p:txBody>
      </p:sp>
      <p:sp>
        <p:nvSpPr>
          <p:cNvPr id="23" name="スライド番号プレースホルダ 22"/>
          <p:cNvSpPr>
            <a:spLocks noGrp="1"/>
          </p:cNvSpPr>
          <p:nvPr>
            <p:ph type="sldNum" sz="quarter" idx="12"/>
          </p:nvPr>
        </p:nvSpPr>
        <p:spPr/>
        <p:txBody>
          <a:bodyPr/>
          <a:lstStyle/>
          <a:p>
            <a:fld id="{2FECD35A-6F14-4CA7-81FF-DADAB1564319}" type="slidenum">
              <a:rPr lang="ja-JP" altLang="en-US" smtClean="0"/>
              <a:pPr/>
              <a:t>28</a:t>
            </a:fld>
            <a:endParaRPr lang="ja-JP" altLang="en-US"/>
          </a:p>
        </p:txBody>
      </p:sp>
      <p:pic>
        <p:nvPicPr>
          <p:cNvPr id="5" name="図 4" descr="スライド28.TIF"/>
          <p:cNvPicPr>
            <a:picLocks noChangeAspect="1"/>
          </p:cNvPicPr>
          <p:nvPr/>
        </p:nvPicPr>
        <p:blipFill>
          <a:blip r:embed="rId3"/>
          <a:stretch>
            <a:fillRect/>
          </a:stretch>
        </p:blipFill>
        <p:spPr>
          <a:xfrm>
            <a:off x="0" y="744"/>
            <a:ext cx="9144000" cy="6856511"/>
          </a:xfrm>
          <a:prstGeom prst="rect">
            <a:avLst/>
          </a:prstGeom>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6" name="タイトル 35"/>
          <p:cNvSpPr>
            <a:spLocks noGrp="1"/>
          </p:cNvSpPr>
          <p:nvPr>
            <p:ph type="title"/>
          </p:nvPr>
        </p:nvSpPr>
        <p:spPr>
          <a:xfrm>
            <a:off x="432000" y="14184"/>
            <a:ext cx="8229600" cy="813816"/>
          </a:xfrm>
        </p:spPr>
        <p:txBody>
          <a:bodyPr>
            <a:normAutofit/>
          </a:bodyPr>
          <a:lstStyle/>
          <a:p>
            <a:pPr fontAlgn="base"/>
            <a:r>
              <a:rPr kumimoji="1" lang="ja-JP" altLang="ja-JP" sz="1200" b="0" i="0" kern="1200" spc="0" baseline="0" smtClean="0">
                <a:solidFill>
                  <a:schemeClr val="bg1"/>
                </a:solidFill>
                <a:effectLst/>
                <a:latin typeface="+mj-ea"/>
                <a:ea typeface="+mj-ea"/>
                <a:cs typeface="メイリオ" pitchFamily="50" charset="-128"/>
              </a:rPr>
              <a:t>移植後の成績</a:t>
            </a:r>
            <a:r>
              <a:rPr kumimoji="1" lang="ja-JP" altLang="en-US" sz="1200" b="0" i="0" kern="1200" spc="0" baseline="0" smtClean="0">
                <a:solidFill>
                  <a:schemeClr val="bg1"/>
                </a:solidFill>
                <a:effectLst/>
                <a:latin typeface="+mj-ea"/>
                <a:ea typeface="+mj-ea"/>
                <a:cs typeface="メイリオ" pitchFamily="50" charset="-128"/>
              </a:rPr>
              <a:t>　</a:t>
            </a:r>
            <a:r>
              <a:rPr lang="en-US" altLang="ja-JP" sz="1200" b="0" smtClean="0">
                <a:solidFill>
                  <a:schemeClr val="bg1"/>
                </a:solidFill>
                <a:effectLst/>
                <a:latin typeface="+mj-ea"/>
                <a:ea typeface="+mj-ea"/>
                <a:cs typeface="メイリオ" pitchFamily="50" charset="-128"/>
              </a:rPr>
              <a:t>(</a:t>
            </a:r>
            <a:r>
              <a:rPr kumimoji="1" lang="ja-JP" altLang="ja-JP" sz="1200" b="0" kern="1200" smtClean="0">
                <a:solidFill>
                  <a:schemeClr val="bg1"/>
                </a:solidFill>
                <a:effectLst/>
                <a:latin typeface="+mj-ea"/>
                <a:ea typeface="+mj-ea"/>
                <a:cs typeface="メイリオ" pitchFamily="50" charset="-128"/>
              </a:rPr>
              <a:t>同種移植</a:t>
            </a:r>
            <a:r>
              <a:rPr kumimoji="1" lang="en-US" altLang="ja-JP" sz="1200" b="0" kern="1200" smtClean="0">
                <a:solidFill>
                  <a:schemeClr val="bg1"/>
                </a:solidFill>
                <a:effectLst/>
                <a:latin typeface="+mj-ea"/>
                <a:ea typeface="+mj-ea"/>
                <a:cs typeface="メイリオ" pitchFamily="50" charset="-128"/>
              </a:rPr>
              <a:t>)</a:t>
            </a:r>
            <a:r>
              <a:rPr kumimoji="1" lang="ja-JP" altLang="en-US" sz="1200" b="0" i="0" kern="1200" spc="0" baseline="0" smtClean="0">
                <a:solidFill>
                  <a:schemeClr val="bg1"/>
                </a:solidFill>
                <a:effectLst/>
                <a:latin typeface="+mj-ea"/>
                <a:ea typeface="+mj-ea"/>
                <a:cs typeface="メイリオ" pitchFamily="50" charset="-128"/>
              </a:rPr>
              <a:t>　</a:t>
            </a:r>
            <a:r>
              <a:rPr kumimoji="1" lang="en-US" altLang="ja-JP" sz="1200" b="0" i="0" kern="1200" spc="0" baseline="0" smtClean="0">
                <a:solidFill>
                  <a:schemeClr val="bg1"/>
                </a:solidFill>
                <a:effectLst/>
                <a:latin typeface="+mj-ea"/>
                <a:ea typeface="+mj-ea"/>
                <a:cs typeface="メイリオ" pitchFamily="50" charset="-128"/>
              </a:rPr>
              <a:t>-</a:t>
            </a:r>
            <a:r>
              <a:rPr kumimoji="1" lang="en-US" altLang="ja-JP" sz="1200" b="0" i="0" kern="1200" spc="0" smtClean="0">
                <a:solidFill>
                  <a:schemeClr val="bg1"/>
                </a:solidFill>
                <a:effectLst/>
                <a:latin typeface="+mj-ea"/>
                <a:ea typeface="+mj-ea"/>
                <a:cs typeface="メイリオ" pitchFamily="50" charset="-128"/>
              </a:rPr>
              <a:t> </a:t>
            </a:r>
            <a:r>
              <a:rPr kumimoji="1" lang="ja-JP" altLang="ja-JP" sz="1200" b="0" kern="1200" smtClean="0">
                <a:solidFill>
                  <a:schemeClr val="bg1"/>
                </a:solidFill>
                <a:effectLst/>
                <a:latin typeface="+mj-ea"/>
                <a:ea typeface="+mj-ea"/>
                <a:cs typeface="メイリオ" pitchFamily="50" charset="-128"/>
              </a:rPr>
              <a:t>急性骨髄性白血病</a:t>
            </a:r>
            <a:r>
              <a:rPr kumimoji="1" lang="ja-JP" altLang="ja-JP" sz="1200" b="0" i="0" kern="1200" spc="0" baseline="0" smtClean="0">
                <a:solidFill>
                  <a:schemeClr val="bg1"/>
                </a:solidFill>
                <a:effectLst/>
                <a:latin typeface="+mj-ea"/>
                <a:ea typeface="+mj-ea"/>
                <a:cs typeface="メイリオ" pitchFamily="50" charset="-128"/>
              </a:rPr>
              <a:t> </a:t>
            </a:r>
            <a:r>
              <a:rPr kumimoji="1" lang="en-US" altLang="ja-JP" sz="1200" b="0" i="0" kern="1200" spc="0" baseline="0" smtClean="0">
                <a:solidFill>
                  <a:schemeClr val="bg1"/>
                </a:solidFill>
                <a:effectLst/>
                <a:latin typeface="+mj-ea"/>
                <a:ea typeface="+mj-ea"/>
                <a:cs typeface="メイリオ" pitchFamily="50" charset="-128"/>
              </a:rPr>
              <a:t>–</a:t>
            </a:r>
            <a:r>
              <a:rPr kumimoji="1" lang="ja-JP" altLang="en-US" sz="1200" b="0" i="0" kern="1200" spc="0" baseline="0" smtClean="0">
                <a:solidFill>
                  <a:schemeClr val="bg1"/>
                </a:solidFill>
                <a:effectLst/>
                <a:latin typeface="+mj-ea"/>
                <a:ea typeface="+mj-ea"/>
                <a:cs typeface="メイリオ" pitchFamily="50" charset="-128"/>
              </a:rPr>
              <a:t>　 </a:t>
            </a:r>
            <a:r>
              <a:rPr kumimoji="1" lang="en-US" altLang="ja-JP" sz="1200" b="0" i="0" kern="1200" spc="0" baseline="0" smtClean="0">
                <a:solidFill>
                  <a:schemeClr val="bg1"/>
                </a:solidFill>
                <a:effectLst/>
                <a:latin typeface="+mj-ea"/>
                <a:ea typeface="+mj-ea"/>
                <a:cs typeface="メイリオ" pitchFamily="50" charset="-128"/>
              </a:rPr>
              <a:t>0</a:t>
            </a:r>
            <a:r>
              <a:rPr kumimoji="1" lang="ja-JP" altLang="en-US" sz="1200" b="0" i="0" kern="1200" spc="0" baseline="0" smtClean="0">
                <a:solidFill>
                  <a:schemeClr val="bg1"/>
                </a:solidFill>
                <a:effectLst/>
                <a:latin typeface="+mj-ea"/>
                <a:ea typeface="+mj-ea"/>
                <a:cs typeface="メイリオ" pitchFamily="50" charset="-128"/>
              </a:rPr>
              <a:t>～</a:t>
            </a:r>
            <a:r>
              <a:rPr kumimoji="1" lang="en-US" altLang="ja-JP" sz="1200" b="0" i="0" kern="1200" spc="0" baseline="0" smtClean="0">
                <a:solidFill>
                  <a:schemeClr val="bg1"/>
                </a:solidFill>
                <a:effectLst/>
                <a:latin typeface="+mj-ea"/>
                <a:ea typeface="+mj-ea"/>
                <a:cs typeface="メイリオ" pitchFamily="50" charset="-128"/>
              </a:rPr>
              <a:t>15</a:t>
            </a:r>
            <a:r>
              <a:rPr kumimoji="1" lang="ja-JP" altLang="en-US" sz="1200" b="0" i="0" kern="1200" spc="0" baseline="0" smtClean="0">
                <a:solidFill>
                  <a:schemeClr val="bg1"/>
                </a:solidFill>
                <a:effectLst/>
                <a:latin typeface="+mj-ea"/>
                <a:ea typeface="+mj-ea"/>
                <a:cs typeface="メイリオ" pitchFamily="50" charset="-128"/>
              </a:rPr>
              <a:t>歳</a:t>
            </a:r>
            <a:endParaRPr kumimoji="1" lang="ja-JP" altLang="ja-JP" sz="1200" b="0" i="0" kern="1200" spc="0" baseline="0" smtClean="0">
              <a:solidFill>
                <a:schemeClr val="bg1"/>
              </a:solidFill>
              <a:effectLst/>
              <a:latin typeface="+mj-ea"/>
              <a:ea typeface="+mj-ea"/>
              <a:cs typeface="メイリオ" pitchFamily="50" charset="-128"/>
            </a:endParaRPr>
          </a:p>
        </p:txBody>
      </p:sp>
      <p:sp>
        <p:nvSpPr>
          <p:cNvPr id="37" name="スライド番号プレースホルダ 36"/>
          <p:cNvSpPr>
            <a:spLocks noGrp="1"/>
          </p:cNvSpPr>
          <p:nvPr>
            <p:ph type="sldNum" sz="quarter" idx="12"/>
          </p:nvPr>
        </p:nvSpPr>
        <p:spPr/>
        <p:txBody>
          <a:bodyPr/>
          <a:lstStyle/>
          <a:p>
            <a:fld id="{2FECD35A-6F14-4CA7-81FF-DADAB1564319}" type="slidenum">
              <a:rPr lang="ja-JP" altLang="en-US" smtClean="0"/>
              <a:pPr/>
              <a:t>29</a:t>
            </a:fld>
            <a:endParaRPr lang="ja-JP" altLang="en-US"/>
          </a:p>
        </p:txBody>
      </p:sp>
      <p:pic>
        <p:nvPicPr>
          <p:cNvPr id="5" name="図 4" descr="スライド29.TIF"/>
          <p:cNvPicPr>
            <a:picLocks noChangeAspect="1"/>
          </p:cNvPicPr>
          <p:nvPr/>
        </p:nvPicPr>
        <p:blipFill>
          <a:blip r:embed="rId3"/>
          <a:stretch>
            <a:fillRect/>
          </a:stretch>
        </p:blipFill>
        <p:spPr>
          <a:xfrm>
            <a:off x="0" y="744"/>
            <a:ext cx="9144000" cy="6856511"/>
          </a:xfrm>
          <a:prstGeom prst="rect">
            <a:avLst/>
          </a:prstGeom>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338" name="タイトル 1"/>
          <p:cNvSpPr>
            <a:spLocks noGrp="1"/>
          </p:cNvSpPr>
          <p:nvPr>
            <p:ph type="title"/>
          </p:nvPr>
        </p:nvSpPr>
        <p:spPr/>
        <p:txBody>
          <a:bodyPr>
            <a:normAutofit/>
          </a:bodyPr>
          <a:lstStyle/>
          <a:p>
            <a:r>
              <a:rPr lang="ja-JP" altLang="en-US" sz="1200" b="0" smtClean="0">
                <a:solidFill>
                  <a:schemeClr val="bg1"/>
                </a:solidFill>
                <a:effectLst/>
                <a:latin typeface="+mj-ea"/>
                <a:ea typeface="+mj-ea"/>
                <a:cs typeface="メイリオ" pitchFamily="50" charset="-128"/>
              </a:rPr>
              <a:t>造血幹細胞移植件数の年次推移</a:t>
            </a:r>
            <a:r>
              <a:rPr lang="ja-JP" altLang="en-US" sz="1200" b="0" baseline="0" smtClean="0">
                <a:solidFill>
                  <a:schemeClr val="bg1"/>
                </a:solidFill>
                <a:effectLst/>
                <a:latin typeface="+mj-ea"/>
                <a:ea typeface="+mj-ea"/>
                <a:cs typeface="メイリオ" pitchFamily="50" charset="-128"/>
              </a:rPr>
              <a:t>　</a:t>
            </a:r>
            <a:r>
              <a:rPr lang="en-US" altLang="ja-JP" sz="1200" b="0" smtClean="0">
                <a:solidFill>
                  <a:schemeClr val="bg1"/>
                </a:solidFill>
                <a:effectLst/>
                <a:latin typeface="+mj-ea"/>
                <a:ea typeface="+mj-ea"/>
                <a:cs typeface="メイリオ" pitchFamily="50" charset="-128"/>
              </a:rPr>
              <a:t>(</a:t>
            </a:r>
            <a:r>
              <a:rPr lang="ja-JP" altLang="en-US" sz="1200" b="0" smtClean="0">
                <a:solidFill>
                  <a:schemeClr val="bg1"/>
                </a:solidFill>
                <a:effectLst/>
                <a:latin typeface="+mj-ea"/>
                <a:ea typeface="+mj-ea"/>
                <a:cs typeface="メイリオ" pitchFamily="50" charset="-128"/>
              </a:rPr>
              <a:t>移植種類別</a:t>
            </a:r>
            <a:r>
              <a:rPr lang="en-US" altLang="ja-JP" sz="1200" b="0" smtClean="0">
                <a:solidFill>
                  <a:schemeClr val="bg1"/>
                </a:solidFill>
                <a:effectLst/>
                <a:latin typeface="+mj-ea"/>
                <a:ea typeface="+mj-ea"/>
                <a:cs typeface="メイリオ" pitchFamily="50" charset="-128"/>
              </a:rPr>
              <a:t>)</a:t>
            </a:r>
            <a:endParaRPr lang="ja-JP" altLang="en-US" sz="1200" b="0" dirty="0" smtClean="0">
              <a:solidFill>
                <a:schemeClr val="bg1"/>
              </a:solidFill>
              <a:effectLst/>
              <a:latin typeface="+mj-ea"/>
              <a:ea typeface="+mj-ea"/>
              <a:cs typeface="メイリオ" pitchFamily="50" charset="-128"/>
            </a:endParaRPr>
          </a:p>
        </p:txBody>
      </p:sp>
      <p:sp>
        <p:nvSpPr>
          <p:cNvPr id="5" name="スライド番号プレースホルダ 4"/>
          <p:cNvSpPr>
            <a:spLocks noGrp="1"/>
          </p:cNvSpPr>
          <p:nvPr>
            <p:ph type="sldNum" sz="quarter" idx="12"/>
          </p:nvPr>
        </p:nvSpPr>
        <p:spPr/>
        <p:txBody>
          <a:bodyPr/>
          <a:lstStyle/>
          <a:p>
            <a:fld id="{2FECD35A-6F14-4CA7-81FF-DADAB1564319}" type="slidenum">
              <a:rPr lang="ja-JP" altLang="en-US" smtClean="0"/>
              <a:pPr/>
              <a:t>3</a:t>
            </a:fld>
            <a:endParaRPr lang="ja-JP" altLang="en-US"/>
          </a:p>
        </p:txBody>
      </p:sp>
      <p:pic>
        <p:nvPicPr>
          <p:cNvPr id="6" name="図 5" descr="スライド3.TIF"/>
          <p:cNvPicPr>
            <a:picLocks noChangeAspect="1"/>
          </p:cNvPicPr>
          <p:nvPr/>
        </p:nvPicPr>
        <p:blipFill>
          <a:blip r:embed="rId3"/>
          <a:stretch>
            <a:fillRect/>
          </a:stretch>
        </p:blipFill>
        <p:spPr>
          <a:xfrm>
            <a:off x="0" y="744"/>
            <a:ext cx="9144000" cy="6856511"/>
          </a:xfrm>
          <a:prstGeom prst="rect">
            <a:avLst/>
          </a:prstGeom>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2" name="タイトル 31"/>
          <p:cNvSpPr>
            <a:spLocks noGrp="1"/>
          </p:cNvSpPr>
          <p:nvPr>
            <p:ph type="title"/>
          </p:nvPr>
        </p:nvSpPr>
        <p:spPr>
          <a:xfrm>
            <a:off x="432000" y="14184"/>
            <a:ext cx="8229600" cy="813816"/>
          </a:xfrm>
        </p:spPr>
        <p:txBody>
          <a:bodyPr/>
          <a:lstStyle/>
          <a:p>
            <a:pPr fontAlgn="base"/>
            <a:r>
              <a:rPr kumimoji="1" lang="ja-JP" altLang="ja-JP" sz="1200" b="0" i="0" kern="1200" spc="0" baseline="0" smtClean="0">
                <a:solidFill>
                  <a:schemeClr val="bg1"/>
                </a:solidFill>
                <a:effectLst/>
                <a:latin typeface="+mj-ea"/>
                <a:ea typeface="+mj-ea"/>
                <a:cs typeface="メイリオ" pitchFamily="50" charset="-128"/>
              </a:rPr>
              <a:t>移植後の成績</a:t>
            </a:r>
            <a:r>
              <a:rPr kumimoji="1" lang="ja-JP" altLang="en-US" sz="1200" b="0" i="0" kern="1200" spc="0" baseline="0" smtClean="0">
                <a:solidFill>
                  <a:schemeClr val="bg1"/>
                </a:solidFill>
                <a:effectLst/>
                <a:latin typeface="+mj-ea"/>
                <a:ea typeface="+mj-ea"/>
                <a:cs typeface="メイリオ" pitchFamily="50" charset="-128"/>
              </a:rPr>
              <a:t>　</a:t>
            </a:r>
            <a:r>
              <a:rPr lang="en-US" altLang="ja-JP" sz="1200" b="0" smtClean="0">
                <a:solidFill>
                  <a:schemeClr val="bg1"/>
                </a:solidFill>
                <a:effectLst/>
                <a:latin typeface="+mj-ea"/>
                <a:ea typeface="+mj-ea"/>
                <a:cs typeface="メイリオ" pitchFamily="50" charset="-128"/>
              </a:rPr>
              <a:t>(</a:t>
            </a:r>
            <a:r>
              <a:rPr kumimoji="1" lang="ja-JP" altLang="ja-JP" sz="1200" b="0" kern="1200" smtClean="0">
                <a:solidFill>
                  <a:schemeClr val="bg1"/>
                </a:solidFill>
                <a:effectLst/>
                <a:latin typeface="+mj-ea"/>
                <a:ea typeface="+mj-ea"/>
                <a:cs typeface="メイリオ" pitchFamily="50" charset="-128"/>
              </a:rPr>
              <a:t>同種移植</a:t>
            </a:r>
            <a:r>
              <a:rPr kumimoji="1" lang="en-US" altLang="ja-JP" sz="1200" b="0" kern="1200" smtClean="0">
                <a:solidFill>
                  <a:schemeClr val="bg1"/>
                </a:solidFill>
                <a:effectLst/>
                <a:latin typeface="+mj-ea"/>
                <a:ea typeface="+mj-ea"/>
                <a:cs typeface="メイリオ" pitchFamily="50" charset="-128"/>
              </a:rPr>
              <a:t>)</a:t>
            </a:r>
            <a:r>
              <a:rPr kumimoji="1" lang="ja-JP" altLang="en-US" sz="1200" b="0" i="0" kern="1200" spc="0" baseline="0" smtClean="0">
                <a:solidFill>
                  <a:schemeClr val="bg1"/>
                </a:solidFill>
                <a:effectLst/>
                <a:latin typeface="+mj-ea"/>
                <a:ea typeface="+mj-ea"/>
                <a:cs typeface="メイリオ" pitchFamily="50" charset="-128"/>
              </a:rPr>
              <a:t>　</a:t>
            </a:r>
            <a:r>
              <a:rPr kumimoji="1" lang="en-US" altLang="ja-JP" sz="1200" b="0" i="0" kern="1200" spc="0" baseline="0" smtClean="0">
                <a:solidFill>
                  <a:schemeClr val="bg1"/>
                </a:solidFill>
                <a:effectLst/>
                <a:latin typeface="+mj-ea"/>
                <a:ea typeface="+mj-ea"/>
                <a:cs typeface="メイリオ" pitchFamily="50" charset="-128"/>
              </a:rPr>
              <a:t>- </a:t>
            </a:r>
            <a:r>
              <a:rPr kumimoji="1" lang="ja-JP" altLang="ja-JP" sz="1200" b="0" i="0" kern="1200" spc="0" baseline="0" smtClean="0">
                <a:solidFill>
                  <a:schemeClr val="bg1"/>
                </a:solidFill>
                <a:effectLst/>
                <a:latin typeface="+mj-ea"/>
                <a:ea typeface="+mj-ea"/>
                <a:cs typeface="メイリオ" pitchFamily="50" charset="-128"/>
              </a:rPr>
              <a:t>急性骨髄性白血病 </a:t>
            </a:r>
            <a:r>
              <a:rPr kumimoji="1" lang="en-US" altLang="ja-JP" sz="1200" b="0" i="0" kern="1200" spc="0" baseline="0" smtClean="0">
                <a:solidFill>
                  <a:schemeClr val="bg1"/>
                </a:solidFill>
                <a:effectLst/>
                <a:latin typeface="+mj-ea"/>
                <a:ea typeface="+mj-ea"/>
                <a:cs typeface="メイリオ" pitchFamily="50" charset="-128"/>
              </a:rPr>
              <a:t>–</a:t>
            </a:r>
            <a:r>
              <a:rPr kumimoji="1" lang="ja-JP" altLang="en-US" sz="1200" b="0" i="0" kern="1200" spc="0" baseline="0" smtClean="0">
                <a:solidFill>
                  <a:schemeClr val="bg1"/>
                </a:solidFill>
                <a:effectLst/>
                <a:latin typeface="+mj-ea"/>
                <a:ea typeface="+mj-ea"/>
                <a:cs typeface="メイリオ" pitchFamily="50" charset="-128"/>
              </a:rPr>
              <a:t>　</a:t>
            </a:r>
            <a:r>
              <a:rPr kumimoji="1" lang="en-US" altLang="ja-JP" sz="1200" b="0" i="0" kern="1200" spc="0" baseline="0" smtClean="0">
                <a:solidFill>
                  <a:schemeClr val="bg1"/>
                </a:solidFill>
                <a:effectLst/>
                <a:latin typeface="+mj-ea"/>
                <a:ea typeface="+mj-ea"/>
                <a:cs typeface="メイリオ" pitchFamily="50" charset="-128"/>
              </a:rPr>
              <a:t>16</a:t>
            </a:r>
            <a:r>
              <a:rPr kumimoji="1" lang="ja-JP" altLang="en-US" sz="1200" b="0" i="0" kern="1200" spc="0" baseline="0" smtClean="0">
                <a:solidFill>
                  <a:schemeClr val="bg1"/>
                </a:solidFill>
                <a:effectLst/>
                <a:latin typeface="+mj-ea"/>
                <a:ea typeface="+mj-ea"/>
                <a:cs typeface="メイリオ" pitchFamily="50" charset="-128"/>
              </a:rPr>
              <a:t>歳以上</a:t>
            </a:r>
            <a:r>
              <a:rPr kumimoji="1" lang="ja-JP" altLang="ja-JP" sz="1200" b="0" i="0" kern="1200" spc="0" baseline="0" smtClean="0">
                <a:solidFill>
                  <a:schemeClr val="bg1"/>
                </a:solidFill>
                <a:effectLst/>
                <a:latin typeface="+mj-ea"/>
                <a:ea typeface="+mj-ea"/>
                <a:cs typeface="メイリオ" pitchFamily="50" charset="-128"/>
              </a:rPr>
              <a:t>　　</a:t>
            </a:r>
          </a:p>
        </p:txBody>
      </p:sp>
      <p:sp>
        <p:nvSpPr>
          <p:cNvPr id="36" name="スライド番号プレースホルダ 35"/>
          <p:cNvSpPr>
            <a:spLocks noGrp="1"/>
          </p:cNvSpPr>
          <p:nvPr>
            <p:ph type="sldNum" sz="quarter" idx="12"/>
          </p:nvPr>
        </p:nvSpPr>
        <p:spPr/>
        <p:txBody>
          <a:bodyPr/>
          <a:lstStyle/>
          <a:p>
            <a:fld id="{2FECD35A-6F14-4CA7-81FF-DADAB1564319}" type="slidenum">
              <a:rPr lang="ja-JP" altLang="en-US" smtClean="0"/>
              <a:pPr/>
              <a:t>30</a:t>
            </a:fld>
            <a:endParaRPr lang="ja-JP" altLang="en-US"/>
          </a:p>
        </p:txBody>
      </p:sp>
      <p:pic>
        <p:nvPicPr>
          <p:cNvPr id="5" name="図 4" descr="スライド30.TIF"/>
          <p:cNvPicPr>
            <a:picLocks noChangeAspect="1"/>
          </p:cNvPicPr>
          <p:nvPr/>
        </p:nvPicPr>
        <p:blipFill>
          <a:blip r:embed="rId3"/>
          <a:stretch>
            <a:fillRect/>
          </a:stretch>
        </p:blipFill>
        <p:spPr>
          <a:xfrm>
            <a:off x="0" y="744"/>
            <a:ext cx="9144000" cy="6856511"/>
          </a:xfrm>
          <a:prstGeom prst="rect">
            <a:avLst/>
          </a:prstGeom>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2" name="タイトル 31"/>
          <p:cNvSpPr>
            <a:spLocks noGrp="1"/>
          </p:cNvSpPr>
          <p:nvPr>
            <p:ph type="title"/>
          </p:nvPr>
        </p:nvSpPr>
        <p:spPr>
          <a:xfrm>
            <a:off x="432000" y="11291"/>
            <a:ext cx="8229600" cy="813816"/>
          </a:xfrm>
        </p:spPr>
        <p:txBody>
          <a:bodyPr>
            <a:normAutofit/>
          </a:bodyPr>
          <a:lstStyle/>
          <a:p>
            <a:pPr fontAlgn="base"/>
            <a:r>
              <a:rPr kumimoji="1" lang="ja-JP" altLang="ja-JP" sz="1200" b="0" i="0" kern="1200" spc="0" baseline="0" smtClean="0">
                <a:solidFill>
                  <a:schemeClr val="bg1"/>
                </a:solidFill>
                <a:effectLst/>
                <a:latin typeface="+mj-ea"/>
                <a:ea typeface="+mj-ea"/>
                <a:cs typeface="メイリオ" pitchFamily="50" charset="-128"/>
              </a:rPr>
              <a:t>移植後の成績</a:t>
            </a:r>
            <a:r>
              <a:rPr kumimoji="1" lang="ja-JP" altLang="en-US" sz="1200" b="0" i="0" kern="1200" spc="0" baseline="0" smtClean="0">
                <a:solidFill>
                  <a:schemeClr val="bg1"/>
                </a:solidFill>
                <a:effectLst/>
                <a:latin typeface="+mj-ea"/>
                <a:ea typeface="+mj-ea"/>
                <a:cs typeface="メイリオ" pitchFamily="50" charset="-128"/>
              </a:rPr>
              <a:t>　</a:t>
            </a:r>
            <a:r>
              <a:rPr kumimoji="1" lang="en-US" altLang="ja-JP" sz="1200" b="0" i="0" kern="1200" spc="0" baseline="0" smtClean="0">
                <a:solidFill>
                  <a:schemeClr val="bg1"/>
                </a:solidFill>
                <a:effectLst/>
                <a:latin typeface="+mj-ea"/>
                <a:ea typeface="+mj-ea"/>
                <a:cs typeface="メイリオ" pitchFamily="50" charset="-128"/>
              </a:rPr>
              <a:t>(</a:t>
            </a:r>
            <a:r>
              <a:rPr lang="ja-JP" altLang="ja-JP" sz="1200" b="0" smtClean="0">
                <a:solidFill>
                  <a:schemeClr val="bg1"/>
                </a:solidFill>
                <a:effectLst/>
                <a:latin typeface="+mj-ea"/>
                <a:ea typeface="+mj-ea"/>
                <a:cs typeface="メイリオ" pitchFamily="50" charset="-128"/>
              </a:rPr>
              <a:t>同種移植</a:t>
            </a:r>
            <a:r>
              <a:rPr lang="en-US" altLang="ja-JP" sz="1200" b="0" smtClean="0">
                <a:solidFill>
                  <a:schemeClr val="bg1"/>
                </a:solidFill>
                <a:effectLst/>
                <a:latin typeface="+mj-ea"/>
                <a:ea typeface="+mj-ea"/>
                <a:cs typeface="メイリオ" pitchFamily="50" charset="-128"/>
              </a:rPr>
              <a:t>)</a:t>
            </a:r>
            <a:r>
              <a:rPr kumimoji="1" lang="ja-JP" altLang="en-US" sz="1200" b="0" i="0" kern="1200" spc="0" baseline="0" smtClean="0">
                <a:solidFill>
                  <a:schemeClr val="bg1"/>
                </a:solidFill>
                <a:effectLst/>
                <a:latin typeface="+mj-ea"/>
                <a:ea typeface="+mj-ea"/>
                <a:cs typeface="メイリオ" pitchFamily="50" charset="-128"/>
              </a:rPr>
              <a:t>　</a:t>
            </a:r>
            <a:r>
              <a:rPr kumimoji="1" lang="en-US" altLang="ja-JP" sz="1200" b="0" i="0" kern="1200" spc="0" baseline="0" smtClean="0">
                <a:solidFill>
                  <a:schemeClr val="bg1"/>
                </a:solidFill>
                <a:effectLst/>
                <a:latin typeface="+mj-ea"/>
                <a:ea typeface="+mj-ea"/>
                <a:cs typeface="メイリオ" pitchFamily="50" charset="-128"/>
              </a:rPr>
              <a:t>-</a:t>
            </a:r>
            <a:r>
              <a:rPr kumimoji="1" lang="en-US" altLang="ja-JP" sz="1200" b="0" i="0" kern="1200" spc="0" smtClean="0">
                <a:solidFill>
                  <a:schemeClr val="bg1"/>
                </a:solidFill>
                <a:effectLst/>
                <a:latin typeface="+mj-ea"/>
                <a:ea typeface="+mj-ea"/>
                <a:cs typeface="メイリオ" pitchFamily="50" charset="-128"/>
              </a:rPr>
              <a:t> </a:t>
            </a:r>
            <a:r>
              <a:rPr kumimoji="1" lang="ja-JP" altLang="ja-JP" sz="1200" b="0" kern="1200" smtClean="0">
                <a:solidFill>
                  <a:schemeClr val="bg1"/>
                </a:solidFill>
                <a:effectLst/>
                <a:latin typeface="+mj-ea"/>
                <a:ea typeface="+mj-ea"/>
                <a:cs typeface="メイリオ" pitchFamily="50" charset="-128"/>
              </a:rPr>
              <a:t>急性リンパ性白血病</a:t>
            </a:r>
            <a:r>
              <a:rPr kumimoji="1" lang="ja-JP" altLang="ja-JP" sz="1200" b="0" i="0" kern="1200" spc="0" baseline="0" smtClean="0">
                <a:solidFill>
                  <a:schemeClr val="bg1"/>
                </a:solidFill>
                <a:effectLst/>
                <a:latin typeface="+mj-ea"/>
                <a:ea typeface="+mj-ea"/>
                <a:cs typeface="メイリオ" pitchFamily="50" charset="-128"/>
              </a:rPr>
              <a:t> </a:t>
            </a:r>
            <a:r>
              <a:rPr kumimoji="1" lang="en-US" altLang="ja-JP" sz="1200" b="0" i="0" kern="1200" spc="0" baseline="0" smtClean="0">
                <a:solidFill>
                  <a:schemeClr val="bg1"/>
                </a:solidFill>
                <a:effectLst/>
                <a:latin typeface="+mj-ea"/>
                <a:ea typeface="+mj-ea"/>
                <a:cs typeface="メイリオ" pitchFamily="50" charset="-128"/>
              </a:rPr>
              <a:t>–</a:t>
            </a:r>
            <a:r>
              <a:rPr lang="ja-JP" altLang="en-US" sz="1200" b="0" smtClean="0">
                <a:solidFill>
                  <a:schemeClr val="bg1"/>
                </a:solidFill>
                <a:effectLst/>
                <a:latin typeface="+mj-ea"/>
                <a:ea typeface="+mj-ea"/>
                <a:cs typeface="メイリオ" pitchFamily="50" charset="-128"/>
              </a:rPr>
              <a:t>　</a:t>
            </a:r>
            <a:r>
              <a:rPr lang="en-US" altLang="ja-JP" sz="1200" b="0" smtClean="0">
                <a:solidFill>
                  <a:schemeClr val="bg1"/>
                </a:solidFill>
                <a:effectLst/>
                <a:latin typeface="+mj-ea"/>
                <a:ea typeface="+mj-ea"/>
                <a:cs typeface="メイリオ" pitchFamily="50" charset="-128"/>
              </a:rPr>
              <a:t>0</a:t>
            </a:r>
            <a:r>
              <a:rPr lang="ja-JP" altLang="en-US" sz="1200" b="0" smtClean="0">
                <a:solidFill>
                  <a:schemeClr val="bg1"/>
                </a:solidFill>
                <a:effectLst/>
                <a:latin typeface="+mj-ea"/>
                <a:ea typeface="+mj-ea"/>
                <a:cs typeface="メイリオ" pitchFamily="50" charset="-128"/>
              </a:rPr>
              <a:t>～</a:t>
            </a:r>
            <a:r>
              <a:rPr lang="en-US" altLang="ja-JP" sz="1200" b="0" smtClean="0">
                <a:solidFill>
                  <a:schemeClr val="bg1"/>
                </a:solidFill>
                <a:effectLst/>
                <a:latin typeface="+mj-ea"/>
                <a:ea typeface="+mj-ea"/>
                <a:cs typeface="メイリオ" pitchFamily="50" charset="-128"/>
              </a:rPr>
              <a:t>15</a:t>
            </a:r>
            <a:r>
              <a:rPr lang="ja-JP" altLang="en-US" sz="1200" b="0" smtClean="0">
                <a:solidFill>
                  <a:schemeClr val="bg1"/>
                </a:solidFill>
                <a:effectLst/>
                <a:latin typeface="+mj-ea"/>
                <a:ea typeface="+mj-ea"/>
                <a:cs typeface="メイリオ" pitchFamily="50" charset="-128"/>
              </a:rPr>
              <a:t>歳</a:t>
            </a:r>
            <a:endParaRPr kumimoji="1" lang="ja-JP" altLang="ja-JP" sz="1200" b="0" i="0" kern="1200" spc="0" baseline="0" smtClean="0">
              <a:solidFill>
                <a:schemeClr val="bg1"/>
              </a:solidFill>
              <a:effectLst/>
              <a:latin typeface="+mj-ea"/>
              <a:ea typeface="+mj-ea"/>
              <a:cs typeface="メイリオ" pitchFamily="50" charset="-128"/>
            </a:endParaRPr>
          </a:p>
        </p:txBody>
      </p:sp>
      <p:sp>
        <p:nvSpPr>
          <p:cNvPr id="37" name="スライド番号プレースホルダ 36"/>
          <p:cNvSpPr>
            <a:spLocks noGrp="1"/>
          </p:cNvSpPr>
          <p:nvPr>
            <p:ph type="sldNum" sz="quarter" idx="12"/>
          </p:nvPr>
        </p:nvSpPr>
        <p:spPr/>
        <p:txBody>
          <a:bodyPr/>
          <a:lstStyle/>
          <a:p>
            <a:fld id="{2FECD35A-6F14-4CA7-81FF-DADAB1564319}" type="slidenum">
              <a:rPr lang="ja-JP" altLang="en-US" smtClean="0"/>
              <a:pPr/>
              <a:t>31</a:t>
            </a:fld>
            <a:endParaRPr lang="ja-JP" altLang="en-US"/>
          </a:p>
        </p:txBody>
      </p:sp>
      <p:pic>
        <p:nvPicPr>
          <p:cNvPr id="5" name="図 4" descr="スライド31.TIF"/>
          <p:cNvPicPr>
            <a:picLocks noChangeAspect="1"/>
          </p:cNvPicPr>
          <p:nvPr/>
        </p:nvPicPr>
        <p:blipFill>
          <a:blip r:embed="rId3"/>
          <a:stretch>
            <a:fillRect/>
          </a:stretch>
        </p:blipFill>
        <p:spPr>
          <a:xfrm>
            <a:off x="0" y="744"/>
            <a:ext cx="9144000" cy="6856511"/>
          </a:xfrm>
          <a:prstGeom prst="rect">
            <a:avLst/>
          </a:prstGeom>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1" name="タイトル 60"/>
          <p:cNvSpPr>
            <a:spLocks noGrp="1"/>
          </p:cNvSpPr>
          <p:nvPr>
            <p:ph type="title"/>
          </p:nvPr>
        </p:nvSpPr>
        <p:spPr>
          <a:xfrm>
            <a:off x="432000" y="0"/>
            <a:ext cx="8229600" cy="813816"/>
          </a:xfrm>
        </p:spPr>
        <p:txBody>
          <a:bodyPr/>
          <a:lstStyle/>
          <a:p>
            <a:r>
              <a:rPr kumimoji="1" lang="ja-JP" altLang="ja-JP" sz="1200" b="0" i="0" kern="1200" spc="0" baseline="0" smtClean="0">
                <a:solidFill>
                  <a:schemeClr val="bg1"/>
                </a:solidFill>
                <a:effectLst/>
                <a:latin typeface="+mj-ea"/>
                <a:ea typeface="+mj-ea"/>
                <a:cs typeface="メイリオ" pitchFamily="50" charset="-128"/>
              </a:rPr>
              <a:t>移植後の成績</a:t>
            </a:r>
            <a:r>
              <a:rPr kumimoji="1" lang="ja-JP" altLang="en-US" sz="1200" b="0" i="0" kern="1200" spc="0" baseline="0" smtClean="0">
                <a:solidFill>
                  <a:schemeClr val="bg1"/>
                </a:solidFill>
                <a:effectLst/>
                <a:latin typeface="+mj-ea"/>
                <a:ea typeface="+mj-ea"/>
                <a:cs typeface="メイリオ" pitchFamily="50" charset="-128"/>
              </a:rPr>
              <a:t>　</a:t>
            </a:r>
            <a:r>
              <a:rPr kumimoji="1" lang="en-US" altLang="ja-JP" sz="1200" b="0" i="0" kern="1200" spc="0" baseline="0" smtClean="0">
                <a:solidFill>
                  <a:schemeClr val="bg1"/>
                </a:solidFill>
                <a:effectLst/>
                <a:latin typeface="+mj-ea"/>
                <a:ea typeface="+mj-ea"/>
                <a:cs typeface="メイリオ" pitchFamily="50" charset="-128"/>
              </a:rPr>
              <a:t>(</a:t>
            </a:r>
            <a:r>
              <a:rPr kumimoji="1" lang="ja-JP" altLang="ja-JP" sz="1200" b="0" kern="1200" smtClean="0">
                <a:solidFill>
                  <a:schemeClr val="bg1"/>
                </a:solidFill>
                <a:effectLst/>
                <a:latin typeface="+mj-ea"/>
                <a:ea typeface="+mj-ea"/>
                <a:cs typeface="メイリオ" pitchFamily="50" charset="-128"/>
              </a:rPr>
              <a:t>同種移植</a:t>
            </a:r>
            <a:r>
              <a:rPr kumimoji="1" lang="en-US" altLang="ja-JP" sz="1200" b="0" kern="1200" smtClean="0">
                <a:solidFill>
                  <a:schemeClr val="bg1"/>
                </a:solidFill>
                <a:effectLst/>
                <a:latin typeface="+mj-ea"/>
                <a:ea typeface="+mj-ea"/>
                <a:cs typeface="メイリオ" pitchFamily="50" charset="-128"/>
              </a:rPr>
              <a:t>)</a:t>
            </a:r>
            <a:r>
              <a:rPr kumimoji="1" lang="ja-JP" altLang="en-US" sz="1200" b="0" i="0" kern="1200" spc="0" baseline="0" smtClean="0">
                <a:solidFill>
                  <a:schemeClr val="bg1"/>
                </a:solidFill>
                <a:effectLst/>
                <a:latin typeface="+mj-ea"/>
                <a:ea typeface="+mj-ea"/>
                <a:cs typeface="メイリオ" pitchFamily="50" charset="-128"/>
              </a:rPr>
              <a:t>　</a:t>
            </a:r>
            <a:r>
              <a:rPr kumimoji="1" lang="en-US" altLang="ja-JP" sz="1200" b="0" i="0" kern="1200" spc="0" baseline="0" smtClean="0">
                <a:solidFill>
                  <a:schemeClr val="bg1"/>
                </a:solidFill>
                <a:effectLst/>
                <a:latin typeface="+mj-ea"/>
                <a:ea typeface="+mj-ea"/>
                <a:cs typeface="メイリオ" pitchFamily="50" charset="-128"/>
              </a:rPr>
              <a:t>-</a:t>
            </a:r>
            <a:r>
              <a:rPr kumimoji="1" lang="en-US" altLang="ja-JP" sz="1200" b="0" i="0" kern="1200" spc="0" smtClean="0">
                <a:solidFill>
                  <a:schemeClr val="bg1"/>
                </a:solidFill>
                <a:effectLst/>
                <a:latin typeface="+mj-ea"/>
                <a:ea typeface="+mj-ea"/>
                <a:cs typeface="メイリオ" pitchFamily="50" charset="-128"/>
              </a:rPr>
              <a:t> </a:t>
            </a:r>
            <a:r>
              <a:rPr kumimoji="1" lang="ja-JP" altLang="ja-JP" sz="1200" b="0" kern="1200" smtClean="0">
                <a:solidFill>
                  <a:schemeClr val="bg1"/>
                </a:solidFill>
                <a:effectLst/>
                <a:latin typeface="+mj-ea"/>
                <a:ea typeface="+mj-ea"/>
                <a:cs typeface="メイリオ" pitchFamily="50" charset="-128"/>
              </a:rPr>
              <a:t>急性リンパ性白血病</a:t>
            </a:r>
            <a:r>
              <a:rPr kumimoji="1" lang="ja-JP" altLang="ja-JP" sz="1200" b="0" i="0" kern="1200" spc="0" baseline="0" smtClean="0">
                <a:solidFill>
                  <a:schemeClr val="bg1"/>
                </a:solidFill>
                <a:effectLst/>
                <a:latin typeface="+mj-ea"/>
                <a:ea typeface="+mj-ea"/>
                <a:cs typeface="メイリオ" pitchFamily="50" charset="-128"/>
              </a:rPr>
              <a:t> </a:t>
            </a:r>
            <a:r>
              <a:rPr kumimoji="1" lang="en-US" altLang="ja-JP" sz="1200" b="0" i="0" kern="1200" spc="0" baseline="0" smtClean="0">
                <a:solidFill>
                  <a:schemeClr val="bg1"/>
                </a:solidFill>
                <a:effectLst/>
                <a:latin typeface="+mj-ea"/>
                <a:ea typeface="+mj-ea"/>
                <a:cs typeface="メイリオ" pitchFamily="50" charset="-128"/>
              </a:rPr>
              <a:t>–</a:t>
            </a:r>
            <a:r>
              <a:rPr kumimoji="1" lang="ja-JP" altLang="en-US" sz="1200" b="0" i="0" kern="1200" spc="0" baseline="0" smtClean="0">
                <a:solidFill>
                  <a:schemeClr val="bg1"/>
                </a:solidFill>
                <a:effectLst/>
                <a:latin typeface="+mj-ea"/>
                <a:ea typeface="+mj-ea"/>
                <a:cs typeface="メイリオ" pitchFamily="50" charset="-128"/>
              </a:rPr>
              <a:t> </a:t>
            </a:r>
            <a:r>
              <a:rPr lang="en-US" altLang="ja-JP" sz="1200" b="0" smtClean="0">
                <a:solidFill>
                  <a:schemeClr val="bg1"/>
                </a:solidFill>
                <a:effectLst/>
                <a:latin typeface="+mj-ea"/>
                <a:ea typeface="+mj-ea"/>
                <a:cs typeface="メイリオ" pitchFamily="50" charset="-128"/>
              </a:rPr>
              <a:t>16</a:t>
            </a:r>
            <a:r>
              <a:rPr lang="ja-JP" altLang="en-US" sz="1200" b="0" smtClean="0">
                <a:solidFill>
                  <a:schemeClr val="bg1"/>
                </a:solidFill>
                <a:effectLst/>
                <a:latin typeface="+mj-ea"/>
                <a:ea typeface="+mj-ea"/>
                <a:cs typeface="メイリオ" pitchFamily="50" charset="-128"/>
              </a:rPr>
              <a:t>歳以上</a:t>
            </a:r>
            <a:endParaRPr kumimoji="1" lang="ja-JP" altLang="en-US" sz="1200" b="0">
              <a:solidFill>
                <a:schemeClr val="bg1"/>
              </a:solidFill>
              <a:effectLst/>
              <a:latin typeface="+mj-ea"/>
              <a:ea typeface="+mj-ea"/>
              <a:cs typeface="メイリオ" pitchFamily="50" charset="-128"/>
            </a:endParaRPr>
          </a:p>
        </p:txBody>
      </p:sp>
      <p:sp>
        <p:nvSpPr>
          <p:cNvPr id="64" name="スライド番号プレースホルダ 63"/>
          <p:cNvSpPr>
            <a:spLocks noGrp="1"/>
          </p:cNvSpPr>
          <p:nvPr>
            <p:ph type="sldNum" sz="quarter" idx="12"/>
          </p:nvPr>
        </p:nvSpPr>
        <p:spPr/>
        <p:txBody>
          <a:bodyPr/>
          <a:lstStyle/>
          <a:p>
            <a:fld id="{2FECD35A-6F14-4CA7-81FF-DADAB1564319}" type="slidenum">
              <a:rPr lang="ja-JP" altLang="en-US" smtClean="0"/>
              <a:pPr/>
              <a:t>32</a:t>
            </a:fld>
            <a:endParaRPr lang="ja-JP" altLang="en-US"/>
          </a:p>
        </p:txBody>
      </p:sp>
      <p:pic>
        <p:nvPicPr>
          <p:cNvPr id="5" name="図 4" descr="スライド32.TIF"/>
          <p:cNvPicPr>
            <a:picLocks noChangeAspect="1"/>
          </p:cNvPicPr>
          <p:nvPr/>
        </p:nvPicPr>
        <p:blipFill>
          <a:blip r:embed="rId3"/>
          <a:stretch>
            <a:fillRect/>
          </a:stretch>
        </p:blipFill>
        <p:spPr>
          <a:xfrm>
            <a:off x="0" y="744"/>
            <a:ext cx="9144000" cy="6856511"/>
          </a:xfrm>
          <a:prstGeom prst="rect">
            <a:avLst/>
          </a:prstGeom>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6" name="タイトル 35"/>
          <p:cNvSpPr>
            <a:spLocks noGrp="1"/>
          </p:cNvSpPr>
          <p:nvPr>
            <p:ph type="title"/>
          </p:nvPr>
        </p:nvSpPr>
        <p:spPr>
          <a:xfrm>
            <a:off x="432000" y="0"/>
            <a:ext cx="8229600" cy="813816"/>
          </a:xfrm>
        </p:spPr>
        <p:txBody>
          <a:bodyPr/>
          <a:lstStyle/>
          <a:p>
            <a:pPr rtl="0" fontAlgn="base"/>
            <a:r>
              <a:rPr kumimoji="1" lang="ja-JP" altLang="ja-JP" sz="1200" b="0" i="0" kern="1200" spc="0" baseline="0" smtClean="0">
                <a:solidFill>
                  <a:schemeClr val="bg1"/>
                </a:solidFill>
                <a:effectLst/>
                <a:latin typeface="+mj-ea"/>
                <a:ea typeface="+mj-ea"/>
                <a:cs typeface="メイリオ" pitchFamily="50" charset="-128"/>
              </a:rPr>
              <a:t>移植後の成績</a:t>
            </a:r>
            <a:r>
              <a:rPr kumimoji="1" lang="ja-JP" altLang="en-US" sz="1200" b="0" i="0" kern="1200" spc="0" baseline="0" smtClean="0">
                <a:solidFill>
                  <a:schemeClr val="bg1"/>
                </a:solidFill>
                <a:effectLst/>
                <a:latin typeface="+mj-ea"/>
                <a:ea typeface="+mj-ea"/>
                <a:cs typeface="メイリオ" pitchFamily="50" charset="-128"/>
              </a:rPr>
              <a:t>　</a:t>
            </a:r>
            <a:r>
              <a:rPr kumimoji="1" lang="en-US" altLang="ja-JP" sz="1200" b="0" i="0" kern="1200" spc="0" baseline="0" smtClean="0">
                <a:solidFill>
                  <a:schemeClr val="bg1"/>
                </a:solidFill>
                <a:effectLst/>
                <a:latin typeface="+mj-ea"/>
                <a:ea typeface="+mj-ea"/>
                <a:cs typeface="メイリオ" pitchFamily="50" charset="-128"/>
              </a:rPr>
              <a:t>(</a:t>
            </a:r>
            <a:r>
              <a:rPr kumimoji="1" lang="ja-JP" altLang="ja-JP" sz="1200" b="0" kern="1200" smtClean="0">
                <a:solidFill>
                  <a:schemeClr val="bg1"/>
                </a:solidFill>
                <a:effectLst/>
                <a:latin typeface="+mj-ea"/>
                <a:ea typeface="+mj-ea"/>
                <a:cs typeface="メイリオ" pitchFamily="50" charset="-128"/>
              </a:rPr>
              <a:t>同種移植</a:t>
            </a:r>
            <a:r>
              <a:rPr kumimoji="1" lang="en-US" altLang="ja-JP" sz="1200" b="0" kern="1200" smtClean="0">
                <a:solidFill>
                  <a:schemeClr val="bg1"/>
                </a:solidFill>
                <a:effectLst/>
                <a:latin typeface="+mj-ea"/>
                <a:ea typeface="+mj-ea"/>
                <a:cs typeface="メイリオ" pitchFamily="50" charset="-128"/>
              </a:rPr>
              <a:t>)</a:t>
            </a:r>
            <a:r>
              <a:rPr kumimoji="1" lang="ja-JP" altLang="en-US" sz="1200" b="0" i="0" kern="1200" spc="0" baseline="0" smtClean="0">
                <a:solidFill>
                  <a:schemeClr val="bg1"/>
                </a:solidFill>
                <a:effectLst/>
                <a:latin typeface="+mj-ea"/>
                <a:ea typeface="+mj-ea"/>
                <a:cs typeface="メイリオ" pitchFamily="50" charset="-128"/>
              </a:rPr>
              <a:t>　</a:t>
            </a:r>
            <a:r>
              <a:rPr kumimoji="1" lang="en-US" altLang="ja-JP" sz="1200" b="0" i="0" kern="1200" spc="0" baseline="0" smtClean="0">
                <a:solidFill>
                  <a:schemeClr val="bg1"/>
                </a:solidFill>
                <a:effectLst/>
                <a:latin typeface="+mj-ea"/>
                <a:ea typeface="+mj-ea"/>
                <a:cs typeface="メイリオ" pitchFamily="50" charset="-128"/>
              </a:rPr>
              <a:t>-</a:t>
            </a:r>
            <a:r>
              <a:rPr kumimoji="1" lang="en-US" altLang="ja-JP" sz="1200" b="0" i="0" kern="1200" spc="0" smtClean="0">
                <a:solidFill>
                  <a:schemeClr val="bg1"/>
                </a:solidFill>
                <a:effectLst/>
                <a:latin typeface="+mj-ea"/>
                <a:ea typeface="+mj-ea"/>
                <a:cs typeface="メイリオ" pitchFamily="50" charset="-128"/>
              </a:rPr>
              <a:t> </a:t>
            </a:r>
            <a:r>
              <a:rPr kumimoji="1" lang="ja-JP" altLang="ja-JP" sz="1200" b="0" kern="1200" smtClean="0">
                <a:solidFill>
                  <a:schemeClr val="bg1"/>
                </a:solidFill>
                <a:effectLst/>
                <a:latin typeface="+mj-ea"/>
                <a:ea typeface="+mj-ea"/>
                <a:cs typeface="メイリオ" pitchFamily="50" charset="-128"/>
              </a:rPr>
              <a:t>慢性骨髄性白血病</a:t>
            </a:r>
            <a:r>
              <a:rPr kumimoji="1" lang="ja-JP" altLang="ja-JP" sz="1200" b="0" i="0" kern="1200" spc="0" baseline="0" smtClean="0">
                <a:solidFill>
                  <a:schemeClr val="bg1"/>
                </a:solidFill>
                <a:effectLst/>
                <a:latin typeface="+mj-ea"/>
                <a:ea typeface="+mj-ea"/>
                <a:cs typeface="メイリオ" pitchFamily="50" charset="-128"/>
              </a:rPr>
              <a:t> </a:t>
            </a:r>
            <a:r>
              <a:rPr kumimoji="1" lang="en-US" altLang="ja-JP" sz="1200" b="0" i="0" kern="1200" spc="0" baseline="0" smtClean="0">
                <a:solidFill>
                  <a:schemeClr val="bg1"/>
                </a:solidFill>
                <a:effectLst/>
                <a:latin typeface="+mj-ea"/>
                <a:ea typeface="+mj-ea"/>
                <a:cs typeface="メイリオ" pitchFamily="50" charset="-128"/>
              </a:rPr>
              <a:t>–</a:t>
            </a:r>
            <a:r>
              <a:rPr lang="ja-JP" altLang="en-US" sz="1200" b="0" smtClean="0">
                <a:solidFill>
                  <a:schemeClr val="bg1"/>
                </a:solidFill>
                <a:effectLst/>
                <a:latin typeface="+mj-ea"/>
                <a:ea typeface="+mj-ea"/>
                <a:cs typeface="メイリオ" pitchFamily="50" charset="-128"/>
              </a:rPr>
              <a:t>　</a:t>
            </a:r>
            <a:r>
              <a:rPr lang="en-US" altLang="ja-JP" sz="1200" b="0" smtClean="0">
                <a:solidFill>
                  <a:schemeClr val="bg1"/>
                </a:solidFill>
                <a:effectLst/>
                <a:latin typeface="+mj-ea"/>
                <a:ea typeface="+mj-ea"/>
                <a:cs typeface="メイリオ" pitchFamily="50" charset="-128"/>
              </a:rPr>
              <a:t>0</a:t>
            </a:r>
            <a:r>
              <a:rPr lang="ja-JP" altLang="en-US" sz="1200" b="0" smtClean="0">
                <a:solidFill>
                  <a:schemeClr val="bg1"/>
                </a:solidFill>
                <a:effectLst/>
                <a:latin typeface="+mj-ea"/>
                <a:ea typeface="+mj-ea"/>
                <a:cs typeface="メイリオ" pitchFamily="50" charset="-128"/>
              </a:rPr>
              <a:t>～</a:t>
            </a:r>
            <a:r>
              <a:rPr lang="en-US" altLang="ja-JP" sz="1200" b="0" smtClean="0">
                <a:solidFill>
                  <a:schemeClr val="bg1"/>
                </a:solidFill>
                <a:effectLst/>
                <a:latin typeface="+mj-ea"/>
                <a:ea typeface="+mj-ea"/>
                <a:cs typeface="メイリオ" pitchFamily="50" charset="-128"/>
              </a:rPr>
              <a:t>15</a:t>
            </a:r>
            <a:r>
              <a:rPr lang="ja-JP" altLang="en-US" sz="1200" b="0" smtClean="0">
                <a:solidFill>
                  <a:schemeClr val="bg1"/>
                </a:solidFill>
                <a:effectLst/>
                <a:latin typeface="+mj-ea"/>
                <a:ea typeface="+mj-ea"/>
                <a:cs typeface="メイリオ" pitchFamily="50" charset="-128"/>
              </a:rPr>
              <a:t>歳</a:t>
            </a:r>
            <a:endParaRPr kumimoji="1" lang="ja-JP" altLang="ja-JP" sz="1200" b="0" i="0" kern="1200" spc="0" baseline="0" smtClean="0">
              <a:solidFill>
                <a:schemeClr val="bg1"/>
              </a:solidFill>
              <a:effectLst/>
              <a:latin typeface="+mj-ea"/>
              <a:ea typeface="+mj-ea"/>
              <a:cs typeface="メイリオ" pitchFamily="50" charset="-128"/>
            </a:endParaRPr>
          </a:p>
        </p:txBody>
      </p:sp>
      <p:sp>
        <p:nvSpPr>
          <p:cNvPr id="40" name="スライド番号プレースホルダ 39"/>
          <p:cNvSpPr>
            <a:spLocks noGrp="1"/>
          </p:cNvSpPr>
          <p:nvPr>
            <p:ph type="sldNum" sz="quarter" idx="12"/>
          </p:nvPr>
        </p:nvSpPr>
        <p:spPr/>
        <p:txBody>
          <a:bodyPr/>
          <a:lstStyle/>
          <a:p>
            <a:fld id="{2FECD35A-6F14-4CA7-81FF-DADAB1564319}" type="slidenum">
              <a:rPr lang="ja-JP" altLang="en-US" smtClean="0"/>
              <a:pPr/>
              <a:t>33</a:t>
            </a:fld>
            <a:endParaRPr lang="ja-JP" altLang="en-US"/>
          </a:p>
        </p:txBody>
      </p:sp>
      <p:pic>
        <p:nvPicPr>
          <p:cNvPr id="5" name="図 4" descr="スライド33.TIF"/>
          <p:cNvPicPr>
            <a:picLocks noChangeAspect="1"/>
          </p:cNvPicPr>
          <p:nvPr/>
        </p:nvPicPr>
        <p:blipFill>
          <a:blip r:embed="rId3"/>
          <a:stretch>
            <a:fillRect/>
          </a:stretch>
        </p:blipFill>
        <p:spPr>
          <a:xfrm>
            <a:off x="0" y="744"/>
            <a:ext cx="9144000" cy="6856511"/>
          </a:xfrm>
          <a:prstGeom prst="rect">
            <a:avLst/>
          </a:prstGeom>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2" name="タイトル 31"/>
          <p:cNvSpPr>
            <a:spLocks noGrp="1"/>
          </p:cNvSpPr>
          <p:nvPr>
            <p:ph type="title"/>
          </p:nvPr>
        </p:nvSpPr>
        <p:spPr>
          <a:xfrm>
            <a:off x="432000" y="0"/>
            <a:ext cx="8229600" cy="813816"/>
          </a:xfrm>
        </p:spPr>
        <p:txBody>
          <a:bodyPr/>
          <a:lstStyle/>
          <a:p>
            <a:pPr rtl="0" fontAlgn="base"/>
            <a:r>
              <a:rPr kumimoji="1" lang="ja-JP" altLang="ja-JP" sz="1200" b="0" i="0" kern="1200" spc="0" baseline="0" smtClean="0">
                <a:solidFill>
                  <a:schemeClr val="bg1"/>
                </a:solidFill>
                <a:effectLst/>
                <a:latin typeface="+mj-ea"/>
                <a:ea typeface="+mj-ea"/>
                <a:cs typeface="メイリオ" pitchFamily="50" charset="-128"/>
              </a:rPr>
              <a:t>移植後の成績</a:t>
            </a:r>
            <a:r>
              <a:rPr kumimoji="1" lang="ja-JP" altLang="en-US" sz="1200" b="0" i="0" kern="1200" spc="0" baseline="0" smtClean="0">
                <a:solidFill>
                  <a:schemeClr val="bg1"/>
                </a:solidFill>
                <a:effectLst/>
                <a:latin typeface="+mj-ea"/>
                <a:ea typeface="+mj-ea"/>
                <a:cs typeface="メイリオ" pitchFamily="50" charset="-128"/>
              </a:rPr>
              <a:t>　</a:t>
            </a:r>
            <a:r>
              <a:rPr kumimoji="1" lang="en-US" altLang="ja-JP" sz="1200" b="0" i="0" kern="1200" spc="0" baseline="0" smtClean="0">
                <a:solidFill>
                  <a:schemeClr val="bg1"/>
                </a:solidFill>
                <a:effectLst/>
                <a:latin typeface="+mj-ea"/>
                <a:ea typeface="+mj-ea"/>
                <a:cs typeface="メイリオ" pitchFamily="50" charset="-128"/>
              </a:rPr>
              <a:t>(</a:t>
            </a:r>
            <a:r>
              <a:rPr kumimoji="1" lang="ja-JP" altLang="ja-JP" sz="1200" b="0" kern="1200" smtClean="0">
                <a:solidFill>
                  <a:schemeClr val="bg1"/>
                </a:solidFill>
                <a:effectLst/>
                <a:latin typeface="+mj-ea"/>
                <a:ea typeface="+mj-ea"/>
                <a:cs typeface="メイリオ" pitchFamily="50" charset="-128"/>
              </a:rPr>
              <a:t>同種移植</a:t>
            </a:r>
            <a:r>
              <a:rPr kumimoji="1" lang="en-US" altLang="ja-JP" sz="1200" b="0" kern="1200" smtClean="0">
                <a:solidFill>
                  <a:schemeClr val="bg1"/>
                </a:solidFill>
                <a:effectLst/>
                <a:latin typeface="+mj-ea"/>
                <a:ea typeface="+mj-ea"/>
                <a:cs typeface="メイリオ" pitchFamily="50" charset="-128"/>
              </a:rPr>
              <a:t>)</a:t>
            </a:r>
            <a:r>
              <a:rPr kumimoji="1" lang="en-US" altLang="ja-JP" sz="1200" b="0" i="0" kern="1200" spc="0" baseline="0" smtClean="0">
                <a:solidFill>
                  <a:schemeClr val="bg1"/>
                </a:solidFill>
                <a:effectLst/>
                <a:latin typeface="+mj-ea"/>
                <a:ea typeface="+mj-ea"/>
                <a:cs typeface="メイリオ" pitchFamily="50" charset="-128"/>
              </a:rPr>
              <a:t>  - </a:t>
            </a:r>
            <a:r>
              <a:rPr kumimoji="1" lang="ja-JP" altLang="ja-JP" sz="1200" b="0" kern="1200" smtClean="0">
                <a:solidFill>
                  <a:schemeClr val="bg1"/>
                </a:solidFill>
                <a:effectLst/>
                <a:latin typeface="+mj-ea"/>
                <a:ea typeface="+mj-ea"/>
                <a:cs typeface="メイリオ" pitchFamily="50" charset="-128"/>
              </a:rPr>
              <a:t>慢性骨髄</a:t>
            </a:r>
            <a:r>
              <a:rPr kumimoji="1" lang="ja-JP" altLang="ja-JP" sz="1200" b="0" i="0" kern="1200" spc="0" baseline="0" smtClean="0">
                <a:solidFill>
                  <a:schemeClr val="bg1"/>
                </a:solidFill>
                <a:effectLst/>
                <a:latin typeface="+mj-ea"/>
                <a:ea typeface="+mj-ea"/>
                <a:cs typeface="メイリオ" pitchFamily="50" charset="-128"/>
              </a:rPr>
              <a:t>性白血病 </a:t>
            </a:r>
            <a:r>
              <a:rPr kumimoji="1" lang="en-US" altLang="ja-JP" sz="1200" b="0" i="0" kern="1200" spc="0" baseline="0" smtClean="0">
                <a:solidFill>
                  <a:schemeClr val="bg1"/>
                </a:solidFill>
                <a:effectLst/>
                <a:latin typeface="+mj-ea"/>
                <a:ea typeface="+mj-ea"/>
                <a:cs typeface="メイリオ" pitchFamily="50" charset="-128"/>
              </a:rPr>
              <a:t>–</a:t>
            </a:r>
            <a:r>
              <a:rPr kumimoji="1" lang="ja-JP" altLang="en-US" sz="1200" b="0" i="0" kern="1200" spc="0" baseline="0" smtClean="0">
                <a:solidFill>
                  <a:schemeClr val="bg1"/>
                </a:solidFill>
                <a:effectLst/>
                <a:latin typeface="+mj-ea"/>
                <a:ea typeface="+mj-ea"/>
                <a:cs typeface="メイリオ" pitchFamily="50" charset="-128"/>
              </a:rPr>
              <a:t>　</a:t>
            </a:r>
            <a:r>
              <a:rPr kumimoji="1" lang="en-US" altLang="ja-JP" sz="1200" b="0" i="0" kern="1200" spc="0" baseline="0" smtClean="0">
                <a:solidFill>
                  <a:schemeClr val="bg1"/>
                </a:solidFill>
                <a:effectLst/>
                <a:latin typeface="+mj-ea"/>
                <a:ea typeface="+mj-ea"/>
                <a:cs typeface="メイリオ" pitchFamily="50" charset="-128"/>
              </a:rPr>
              <a:t>16</a:t>
            </a:r>
            <a:r>
              <a:rPr kumimoji="1" lang="ja-JP" altLang="en-US" sz="1200" b="0" i="0" kern="1200" spc="0" baseline="0" smtClean="0">
                <a:solidFill>
                  <a:schemeClr val="bg1"/>
                </a:solidFill>
                <a:effectLst/>
                <a:latin typeface="+mj-ea"/>
                <a:ea typeface="+mj-ea"/>
                <a:cs typeface="メイリオ" pitchFamily="50" charset="-128"/>
              </a:rPr>
              <a:t>歳以上</a:t>
            </a:r>
            <a:r>
              <a:rPr kumimoji="1" lang="ja-JP" altLang="ja-JP" sz="1200" b="0" i="0" kern="1200" spc="0" baseline="0" smtClean="0">
                <a:solidFill>
                  <a:schemeClr val="bg1"/>
                </a:solidFill>
                <a:effectLst/>
                <a:latin typeface="+mj-ea"/>
                <a:ea typeface="+mj-ea"/>
                <a:cs typeface="メイリオ" pitchFamily="50" charset="-128"/>
              </a:rPr>
              <a:t>　　</a:t>
            </a:r>
          </a:p>
        </p:txBody>
      </p:sp>
      <p:sp>
        <p:nvSpPr>
          <p:cNvPr id="57" name="スライド番号プレースホルダ 56"/>
          <p:cNvSpPr>
            <a:spLocks noGrp="1"/>
          </p:cNvSpPr>
          <p:nvPr>
            <p:ph type="sldNum" sz="quarter" idx="12"/>
          </p:nvPr>
        </p:nvSpPr>
        <p:spPr/>
        <p:txBody>
          <a:bodyPr/>
          <a:lstStyle/>
          <a:p>
            <a:fld id="{2FECD35A-6F14-4CA7-81FF-DADAB1564319}" type="slidenum">
              <a:rPr lang="ja-JP" altLang="en-US" smtClean="0"/>
              <a:pPr/>
              <a:t>34</a:t>
            </a:fld>
            <a:endParaRPr lang="ja-JP" altLang="en-US"/>
          </a:p>
        </p:txBody>
      </p:sp>
      <p:pic>
        <p:nvPicPr>
          <p:cNvPr id="5" name="図 4" descr="スライド34.TIF"/>
          <p:cNvPicPr>
            <a:picLocks noChangeAspect="1"/>
          </p:cNvPicPr>
          <p:nvPr/>
        </p:nvPicPr>
        <p:blipFill>
          <a:blip r:embed="rId3"/>
          <a:stretch>
            <a:fillRect/>
          </a:stretch>
        </p:blipFill>
        <p:spPr>
          <a:xfrm>
            <a:off x="0" y="744"/>
            <a:ext cx="9144000" cy="6856511"/>
          </a:xfrm>
          <a:prstGeom prst="rect">
            <a:avLst/>
          </a:prstGeom>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3" name="タイトル 32"/>
          <p:cNvSpPr>
            <a:spLocks noGrp="1"/>
          </p:cNvSpPr>
          <p:nvPr>
            <p:ph type="title"/>
          </p:nvPr>
        </p:nvSpPr>
        <p:spPr>
          <a:xfrm>
            <a:off x="432000" y="0"/>
            <a:ext cx="8229600" cy="813816"/>
          </a:xfrm>
        </p:spPr>
        <p:txBody>
          <a:bodyPr/>
          <a:lstStyle/>
          <a:p>
            <a:r>
              <a:rPr kumimoji="1" lang="ja-JP" altLang="ja-JP" sz="1200" b="0" i="0" kern="1200" spc="0" baseline="0" smtClean="0">
                <a:solidFill>
                  <a:schemeClr val="bg1"/>
                </a:solidFill>
                <a:effectLst/>
                <a:latin typeface="+mj-ea"/>
                <a:ea typeface="+mj-ea"/>
                <a:cs typeface="メイリオ" pitchFamily="50" charset="-128"/>
              </a:rPr>
              <a:t>移植後の成績</a:t>
            </a:r>
            <a:r>
              <a:rPr kumimoji="1" lang="ja-JP" altLang="en-US" sz="1200" b="0" i="0" kern="1200" spc="0" baseline="0" smtClean="0">
                <a:solidFill>
                  <a:schemeClr val="bg1"/>
                </a:solidFill>
                <a:effectLst/>
                <a:latin typeface="+mj-ea"/>
                <a:ea typeface="+mj-ea"/>
                <a:cs typeface="メイリオ" pitchFamily="50" charset="-128"/>
              </a:rPr>
              <a:t>　</a:t>
            </a:r>
            <a:r>
              <a:rPr kumimoji="1" lang="en-US" altLang="ja-JP" sz="1200" b="0" i="0" kern="1200" spc="0" baseline="0" smtClean="0">
                <a:solidFill>
                  <a:schemeClr val="bg1"/>
                </a:solidFill>
                <a:effectLst/>
                <a:latin typeface="+mj-ea"/>
                <a:ea typeface="+mj-ea"/>
                <a:cs typeface="メイリオ" pitchFamily="50" charset="-128"/>
              </a:rPr>
              <a:t>(</a:t>
            </a:r>
            <a:r>
              <a:rPr kumimoji="1" lang="ja-JP" altLang="ja-JP" sz="1200" b="0" kern="1200" smtClean="0">
                <a:solidFill>
                  <a:schemeClr val="bg1"/>
                </a:solidFill>
                <a:effectLst/>
                <a:latin typeface="+mj-ea"/>
                <a:ea typeface="+mj-ea"/>
                <a:cs typeface="メイリオ" pitchFamily="50" charset="-128"/>
              </a:rPr>
              <a:t>同種移植</a:t>
            </a:r>
            <a:r>
              <a:rPr kumimoji="1" lang="en-US" altLang="ja-JP" sz="1200" b="0" kern="1200" smtClean="0">
                <a:solidFill>
                  <a:schemeClr val="bg1"/>
                </a:solidFill>
                <a:effectLst/>
                <a:latin typeface="+mj-ea"/>
                <a:ea typeface="+mj-ea"/>
                <a:cs typeface="メイリオ" pitchFamily="50" charset="-128"/>
              </a:rPr>
              <a:t>)</a:t>
            </a:r>
            <a:r>
              <a:rPr kumimoji="1" lang="ja-JP" altLang="en-US" sz="1200" b="0" i="0" kern="1200" spc="0" baseline="0" smtClean="0">
                <a:solidFill>
                  <a:schemeClr val="bg1"/>
                </a:solidFill>
                <a:effectLst/>
                <a:latin typeface="+mj-ea"/>
                <a:ea typeface="+mj-ea"/>
                <a:cs typeface="メイリオ" pitchFamily="50" charset="-128"/>
              </a:rPr>
              <a:t>　</a:t>
            </a:r>
            <a:r>
              <a:rPr kumimoji="1" lang="en-US" altLang="ja-JP" sz="1200" b="0" i="0" kern="1200" spc="0" baseline="0" smtClean="0">
                <a:solidFill>
                  <a:schemeClr val="bg1"/>
                </a:solidFill>
                <a:effectLst/>
                <a:latin typeface="+mj-ea"/>
                <a:ea typeface="+mj-ea"/>
                <a:cs typeface="メイリオ" pitchFamily="50" charset="-128"/>
              </a:rPr>
              <a:t>-</a:t>
            </a:r>
            <a:r>
              <a:rPr kumimoji="1" lang="en-US" altLang="ja-JP" sz="1200" b="0" i="0" kern="1200" spc="0" smtClean="0">
                <a:solidFill>
                  <a:schemeClr val="bg1"/>
                </a:solidFill>
                <a:effectLst/>
                <a:latin typeface="+mj-ea"/>
                <a:ea typeface="+mj-ea"/>
                <a:cs typeface="メイリオ" pitchFamily="50" charset="-128"/>
              </a:rPr>
              <a:t> </a:t>
            </a:r>
            <a:r>
              <a:rPr kumimoji="1" lang="ja-JP" altLang="ja-JP" sz="1200" b="0" kern="1200" smtClean="0">
                <a:solidFill>
                  <a:schemeClr val="bg1"/>
                </a:solidFill>
                <a:effectLst/>
                <a:latin typeface="+mj-ea"/>
                <a:ea typeface="+mj-ea"/>
                <a:cs typeface="メイリオ" pitchFamily="50" charset="-128"/>
              </a:rPr>
              <a:t>骨髄異形成症候群</a:t>
            </a:r>
            <a:r>
              <a:rPr kumimoji="1" lang="ja-JP" altLang="ja-JP" sz="1200" b="0" i="0" kern="1200" spc="0" baseline="0" smtClean="0">
                <a:solidFill>
                  <a:schemeClr val="bg1"/>
                </a:solidFill>
                <a:effectLst/>
                <a:latin typeface="+mj-ea"/>
                <a:ea typeface="+mj-ea"/>
                <a:cs typeface="メイリオ" pitchFamily="50" charset="-128"/>
              </a:rPr>
              <a:t> </a:t>
            </a:r>
            <a:r>
              <a:rPr kumimoji="1" lang="en-US" altLang="ja-JP" sz="1200" b="0" i="0" kern="1200" spc="0" baseline="0" smtClean="0">
                <a:solidFill>
                  <a:schemeClr val="bg1"/>
                </a:solidFill>
                <a:effectLst/>
                <a:latin typeface="+mj-ea"/>
                <a:ea typeface="+mj-ea"/>
                <a:cs typeface="メイリオ" pitchFamily="50" charset="-128"/>
              </a:rPr>
              <a:t>–</a:t>
            </a:r>
            <a:r>
              <a:rPr kumimoji="1" lang="ja-JP" altLang="en-US" sz="1200" b="0" i="0" kern="1200" spc="0" baseline="0" smtClean="0">
                <a:solidFill>
                  <a:schemeClr val="bg1"/>
                </a:solidFill>
                <a:effectLst/>
                <a:latin typeface="+mj-ea"/>
                <a:ea typeface="+mj-ea"/>
                <a:cs typeface="メイリオ" pitchFamily="50" charset="-128"/>
              </a:rPr>
              <a:t>　</a:t>
            </a:r>
            <a:r>
              <a:rPr kumimoji="1" lang="en-US" altLang="ja-JP" sz="1200" b="0" i="0" kern="1200" spc="0" baseline="0" smtClean="0">
                <a:solidFill>
                  <a:schemeClr val="bg1"/>
                </a:solidFill>
                <a:effectLst/>
                <a:latin typeface="+mj-ea"/>
                <a:ea typeface="+mj-ea"/>
                <a:cs typeface="メイリオ" pitchFamily="50" charset="-128"/>
              </a:rPr>
              <a:t>0</a:t>
            </a:r>
            <a:r>
              <a:rPr kumimoji="1" lang="ja-JP" altLang="en-US" sz="1200" b="0" i="0" kern="1200" spc="0" baseline="0" smtClean="0">
                <a:solidFill>
                  <a:schemeClr val="bg1"/>
                </a:solidFill>
                <a:effectLst/>
                <a:latin typeface="+mj-ea"/>
                <a:ea typeface="+mj-ea"/>
                <a:cs typeface="メイリオ" pitchFamily="50" charset="-128"/>
              </a:rPr>
              <a:t>～</a:t>
            </a:r>
            <a:r>
              <a:rPr kumimoji="1" lang="en-US" altLang="ja-JP" sz="1200" b="0" i="0" kern="1200" spc="0" baseline="0" smtClean="0">
                <a:solidFill>
                  <a:schemeClr val="bg1"/>
                </a:solidFill>
                <a:effectLst/>
                <a:latin typeface="+mj-ea"/>
                <a:ea typeface="+mj-ea"/>
                <a:cs typeface="メイリオ" pitchFamily="50" charset="-128"/>
              </a:rPr>
              <a:t>15</a:t>
            </a:r>
            <a:r>
              <a:rPr kumimoji="1" lang="ja-JP" altLang="en-US" sz="1200" b="0" i="0" kern="1200" spc="0" baseline="0" smtClean="0">
                <a:solidFill>
                  <a:schemeClr val="bg1"/>
                </a:solidFill>
                <a:effectLst/>
                <a:latin typeface="+mj-ea"/>
                <a:ea typeface="+mj-ea"/>
                <a:cs typeface="メイリオ" pitchFamily="50" charset="-128"/>
              </a:rPr>
              <a:t>歳</a:t>
            </a:r>
            <a:endParaRPr kumimoji="1" lang="ja-JP" altLang="en-US" sz="1200" b="0">
              <a:solidFill>
                <a:schemeClr val="bg1"/>
              </a:solidFill>
              <a:effectLst/>
              <a:latin typeface="+mj-ea"/>
              <a:ea typeface="+mj-ea"/>
              <a:cs typeface="メイリオ" pitchFamily="50" charset="-128"/>
            </a:endParaRPr>
          </a:p>
        </p:txBody>
      </p:sp>
      <p:sp>
        <p:nvSpPr>
          <p:cNvPr id="34" name="スライド番号プレースホルダ 33"/>
          <p:cNvSpPr>
            <a:spLocks noGrp="1"/>
          </p:cNvSpPr>
          <p:nvPr>
            <p:ph type="sldNum" sz="quarter" idx="12"/>
          </p:nvPr>
        </p:nvSpPr>
        <p:spPr/>
        <p:txBody>
          <a:bodyPr/>
          <a:lstStyle/>
          <a:p>
            <a:fld id="{2FECD35A-6F14-4CA7-81FF-DADAB1564319}" type="slidenum">
              <a:rPr lang="ja-JP" altLang="en-US" smtClean="0"/>
              <a:pPr/>
              <a:t>35</a:t>
            </a:fld>
            <a:endParaRPr lang="ja-JP" altLang="en-US"/>
          </a:p>
        </p:txBody>
      </p:sp>
      <p:pic>
        <p:nvPicPr>
          <p:cNvPr id="5" name="図 4" descr="スライド35.TIF"/>
          <p:cNvPicPr>
            <a:picLocks noChangeAspect="1"/>
          </p:cNvPicPr>
          <p:nvPr/>
        </p:nvPicPr>
        <p:blipFill>
          <a:blip r:embed="rId3"/>
          <a:stretch>
            <a:fillRect/>
          </a:stretch>
        </p:blipFill>
        <p:spPr>
          <a:xfrm>
            <a:off x="0" y="744"/>
            <a:ext cx="9144000" cy="6856511"/>
          </a:xfrm>
          <a:prstGeom prst="rect">
            <a:avLst/>
          </a:prstGeom>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2" name="タイトル 31"/>
          <p:cNvSpPr>
            <a:spLocks noGrp="1"/>
          </p:cNvSpPr>
          <p:nvPr>
            <p:ph type="title"/>
          </p:nvPr>
        </p:nvSpPr>
        <p:spPr>
          <a:xfrm>
            <a:off x="432000" y="0"/>
            <a:ext cx="8229600" cy="813816"/>
          </a:xfrm>
        </p:spPr>
        <p:txBody>
          <a:bodyPr/>
          <a:lstStyle/>
          <a:p>
            <a:pPr rtl="0" fontAlgn="base"/>
            <a:r>
              <a:rPr kumimoji="1" lang="ja-JP" altLang="ja-JP" sz="1200" b="0" i="0" kern="1200" spc="0" baseline="0" smtClean="0">
                <a:solidFill>
                  <a:schemeClr val="bg1"/>
                </a:solidFill>
                <a:effectLst/>
                <a:latin typeface="+mj-ea"/>
                <a:ea typeface="+mj-ea"/>
                <a:cs typeface="メイリオ" pitchFamily="50" charset="-128"/>
              </a:rPr>
              <a:t>移植後の成績</a:t>
            </a:r>
            <a:r>
              <a:rPr kumimoji="1" lang="ja-JP" altLang="en-US" sz="1200" b="0" i="0" kern="1200" spc="0" baseline="0" smtClean="0">
                <a:solidFill>
                  <a:schemeClr val="bg1"/>
                </a:solidFill>
                <a:effectLst/>
                <a:latin typeface="+mj-ea"/>
                <a:ea typeface="+mj-ea"/>
                <a:cs typeface="メイリオ" pitchFamily="50" charset="-128"/>
              </a:rPr>
              <a:t>　</a:t>
            </a:r>
            <a:r>
              <a:rPr kumimoji="1" lang="en-US" altLang="ja-JP" sz="1200" b="0" i="0" kern="1200" spc="0" baseline="0" smtClean="0">
                <a:solidFill>
                  <a:schemeClr val="bg1"/>
                </a:solidFill>
                <a:effectLst/>
                <a:latin typeface="+mj-ea"/>
                <a:ea typeface="+mj-ea"/>
                <a:cs typeface="メイリオ" pitchFamily="50" charset="-128"/>
              </a:rPr>
              <a:t>(</a:t>
            </a:r>
            <a:r>
              <a:rPr kumimoji="1" lang="ja-JP" altLang="ja-JP" sz="1200" b="0" kern="1200" smtClean="0">
                <a:solidFill>
                  <a:schemeClr val="bg1"/>
                </a:solidFill>
                <a:effectLst/>
                <a:latin typeface="+mj-ea"/>
                <a:ea typeface="+mj-ea"/>
                <a:cs typeface="メイリオ" pitchFamily="50" charset="-128"/>
              </a:rPr>
              <a:t>同種移植</a:t>
            </a:r>
            <a:r>
              <a:rPr kumimoji="1" lang="en-US" altLang="ja-JP" sz="1200" b="0" kern="1200" smtClean="0">
                <a:solidFill>
                  <a:schemeClr val="bg1"/>
                </a:solidFill>
                <a:effectLst/>
                <a:latin typeface="+mj-ea"/>
                <a:ea typeface="+mj-ea"/>
                <a:cs typeface="メイリオ" pitchFamily="50" charset="-128"/>
              </a:rPr>
              <a:t>)</a:t>
            </a:r>
            <a:r>
              <a:rPr kumimoji="1" lang="ja-JP" altLang="en-US" sz="1200" b="0" i="0" kern="1200" spc="0" baseline="0" smtClean="0">
                <a:solidFill>
                  <a:schemeClr val="bg1"/>
                </a:solidFill>
                <a:effectLst/>
                <a:latin typeface="+mj-ea"/>
                <a:ea typeface="+mj-ea"/>
                <a:cs typeface="メイリオ" pitchFamily="50" charset="-128"/>
              </a:rPr>
              <a:t>　</a:t>
            </a:r>
            <a:r>
              <a:rPr kumimoji="1" lang="en-US" altLang="ja-JP" sz="1200" b="0" i="0" kern="1200" spc="0" baseline="0" smtClean="0">
                <a:solidFill>
                  <a:schemeClr val="bg1"/>
                </a:solidFill>
                <a:effectLst/>
                <a:latin typeface="+mj-ea"/>
                <a:ea typeface="+mj-ea"/>
                <a:cs typeface="メイリオ" pitchFamily="50" charset="-128"/>
              </a:rPr>
              <a:t>- </a:t>
            </a:r>
            <a:r>
              <a:rPr kumimoji="1" lang="ja-JP" altLang="ja-JP" sz="1200" b="0" kern="1200" smtClean="0">
                <a:solidFill>
                  <a:schemeClr val="bg1"/>
                </a:solidFill>
                <a:effectLst/>
                <a:latin typeface="+mj-ea"/>
                <a:ea typeface="+mj-ea"/>
                <a:cs typeface="メイリオ" pitchFamily="50" charset="-128"/>
              </a:rPr>
              <a:t>骨髄異形成症候群</a:t>
            </a:r>
            <a:r>
              <a:rPr kumimoji="1" lang="ja-JP" altLang="ja-JP" sz="1200" b="0" i="0" kern="1200" spc="0" baseline="0" smtClean="0">
                <a:solidFill>
                  <a:schemeClr val="bg1"/>
                </a:solidFill>
                <a:effectLst/>
                <a:latin typeface="+mj-ea"/>
                <a:ea typeface="+mj-ea"/>
                <a:cs typeface="メイリオ" pitchFamily="50" charset="-128"/>
              </a:rPr>
              <a:t> </a:t>
            </a:r>
            <a:r>
              <a:rPr kumimoji="1" lang="en-US" altLang="ja-JP" sz="1200" b="0" i="0" kern="1200" spc="0" baseline="0" smtClean="0">
                <a:solidFill>
                  <a:schemeClr val="bg1"/>
                </a:solidFill>
                <a:effectLst/>
                <a:latin typeface="+mj-ea"/>
                <a:ea typeface="+mj-ea"/>
                <a:cs typeface="メイリオ" pitchFamily="50" charset="-128"/>
              </a:rPr>
              <a:t>–</a:t>
            </a:r>
            <a:r>
              <a:rPr kumimoji="1" lang="ja-JP" altLang="en-US" sz="1200" b="0" i="0" kern="1200" spc="0" baseline="0" smtClean="0">
                <a:solidFill>
                  <a:schemeClr val="bg1"/>
                </a:solidFill>
                <a:effectLst/>
                <a:latin typeface="+mj-ea"/>
                <a:ea typeface="+mj-ea"/>
                <a:cs typeface="メイリオ" pitchFamily="50" charset="-128"/>
              </a:rPr>
              <a:t>　</a:t>
            </a:r>
            <a:r>
              <a:rPr kumimoji="1" lang="en-US" altLang="ja-JP" sz="1200" b="0" i="0" kern="1200" spc="0" baseline="0" smtClean="0">
                <a:solidFill>
                  <a:schemeClr val="bg1"/>
                </a:solidFill>
                <a:effectLst/>
                <a:latin typeface="+mj-ea"/>
                <a:ea typeface="+mj-ea"/>
                <a:cs typeface="メイリオ" pitchFamily="50" charset="-128"/>
              </a:rPr>
              <a:t>16</a:t>
            </a:r>
            <a:r>
              <a:rPr kumimoji="1" lang="ja-JP" altLang="en-US" sz="1200" b="0" i="0" kern="1200" spc="0" baseline="0" smtClean="0">
                <a:solidFill>
                  <a:schemeClr val="bg1"/>
                </a:solidFill>
                <a:effectLst/>
                <a:latin typeface="+mj-ea"/>
                <a:ea typeface="+mj-ea"/>
                <a:cs typeface="メイリオ" pitchFamily="50" charset="-128"/>
              </a:rPr>
              <a:t>歳以上</a:t>
            </a:r>
            <a:r>
              <a:rPr kumimoji="1" lang="ja-JP" altLang="ja-JP" sz="1200" b="0" i="0" kern="1200" spc="0" baseline="0" smtClean="0">
                <a:solidFill>
                  <a:schemeClr val="bg1"/>
                </a:solidFill>
                <a:effectLst/>
                <a:latin typeface="+mj-ea"/>
                <a:ea typeface="+mj-ea"/>
                <a:cs typeface="メイリオ" pitchFamily="50" charset="-128"/>
              </a:rPr>
              <a:t>　　</a:t>
            </a:r>
          </a:p>
        </p:txBody>
      </p:sp>
      <p:sp>
        <p:nvSpPr>
          <p:cNvPr id="47" name="スライド番号プレースホルダ 46"/>
          <p:cNvSpPr>
            <a:spLocks noGrp="1"/>
          </p:cNvSpPr>
          <p:nvPr>
            <p:ph type="sldNum" sz="quarter" idx="12"/>
          </p:nvPr>
        </p:nvSpPr>
        <p:spPr/>
        <p:txBody>
          <a:bodyPr/>
          <a:lstStyle/>
          <a:p>
            <a:fld id="{2FECD35A-6F14-4CA7-81FF-DADAB1564319}" type="slidenum">
              <a:rPr lang="ja-JP" altLang="en-US" smtClean="0"/>
              <a:pPr/>
              <a:t>36</a:t>
            </a:fld>
            <a:endParaRPr lang="ja-JP" altLang="en-US"/>
          </a:p>
        </p:txBody>
      </p:sp>
      <p:pic>
        <p:nvPicPr>
          <p:cNvPr id="5" name="図 4" descr="スライド36.TIF"/>
          <p:cNvPicPr>
            <a:picLocks noChangeAspect="1"/>
          </p:cNvPicPr>
          <p:nvPr/>
        </p:nvPicPr>
        <p:blipFill>
          <a:blip r:embed="rId3"/>
          <a:stretch>
            <a:fillRect/>
          </a:stretch>
        </p:blipFill>
        <p:spPr>
          <a:xfrm>
            <a:off x="0" y="744"/>
            <a:ext cx="9144000" cy="6856511"/>
          </a:xfrm>
          <a:prstGeom prst="rect">
            <a:avLst/>
          </a:prstGeom>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6" name="タイトル 35"/>
          <p:cNvSpPr>
            <a:spLocks noGrp="1"/>
          </p:cNvSpPr>
          <p:nvPr>
            <p:ph type="title"/>
          </p:nvPr>
        </p:nvSpPr>
        <p:spPr>
          <a:xfrm>
            <a:off x="432000" y="0"/>
            <a:ext cx="8229600" cy="813816"/>
          </a:xfrm>
        </p:spPr>
        <p:txBody>
          <a:bodyPr/>
          <a:lstStyle/>
          <a:p>
            <a:pPr rtl="0" fontAlgn="base"/>
            <a:r>
              <a:rPr kumimoji="1" lang="ja-JP" altLang="ja-JP" sz="1200" b="0" i="0" kern="1200" spc="0" baseline="0" smtClean="0">
                <a:solidFill>
                  <a:schemeClr val="bg1"/>
                </a:solidFill>
                <a:effectLst/>
                <a:latin typeface="+mj-ea"/>
                <a:ea typeface="+mj-ea"/>
                <a:cs typeface="メイリオ" pitchFamily="50" charset="-128"/>
              </a:rPr>
              <a:t>移植後の成績</a:t>
            </a:r>
            <a:r>
              <a:rPr kumimoji="1" lang="ja-JP" altLang="en-US" sz="1200" b="0" i="0" kern="1200" spc="0" baseline="0" smtClean="0">
                <a:solidFill>
                  <a:schemeClr val="bg1"/>
                </a:solidFill>
                <a:effectLst/>
                <a:latin typeface="+mj-ea"/>
                <a:ea typeface="+mj-ea"/>
                <a:cs typeface="メイリオ" pitchFamily="50" charset="-128"/>
              </a:rPr>
              <a:t>　</a:t>
            </a:r>
            <a:r>
              <a:rPr kumimoji="1" lang="en-US" altLang="ja-JP" sz="1200" b="0" i="0" kern="1200" spc="0" baseline="0" smtClean="0">
                <a:solidFill>
                  <a:schemeClr val="bg1"/>
                </a:solidFill>
                <a:effectLst/>
                <a:latin typeface="+mj-ea"/>
                <a:ea typeface="+mj-ea"/>
                <a:cs typeface="メイリオ" pitchFamily="50" charset="-128"/>
              </a:rPr>
              <a:t>(</a:t>
            </a:r>
            <a:r>
              <a:rPr kumimoji="1" lang="ja-JP" altLang="ja-JP" sz="1200" b="0" kern="1200" smtClean="0">
                <a:solidFill>
                  <a:schemeClr val="bg1"/>
                </a:solidFill>
                <a:effectLst/>
                <a:latin typeface="+mj-ea"/>
                <a:ea typeface="+mj-ea"/>
                <a:cs typeface="メイリオ" pitchFamily="50" charset="-128"/>
              </a:rPr>
              <a:t>同種移植</a:t>
            </a:r>
            <a:r>
              <a:rPr kumimoji="1" lang="en-US" altLang="ja-JP" sz="1200" b="0" kern="1200" smtClean="0">
                <a:solidFill>
                  <a:schemeClr val="bg1"/>
                </a:solidFill>
                <a:effectLst/>
                <a:latin typeface="+mj-ea"/>
                <a:ea typeface="+mj-ea"/>
                <a:cs typeface="メイリオ" pitchFamily="50" charset="-128"/>
              </a:rPr>
              <a:t>)</a:t>
            </a:r>
            <a:r>
              <a:rPr kumimoji="1" lang="ja-JP" altLang="en-US" sz="1200" b="0" kern="1200" smtClean="0">
                <a:solidFill>
                  <a:schemeClr val="bg1"/>
                </a:solidFill>
                <a:effectLst/>
                <a:latin typeface="+mj-ea"/>
                <a:ea typeface="+mj-ea"/>
                <a:cs typeface="メイリオ" pitchFamily="50" charset="-128"/>
              </a:rPr>
              <a:t>　</a:t>
            </a:r>
            <a:r>
              <a:rPr kumimoji="1" lang="en-US" altLang="ja-JP" sz="1200" b="0" i="0" kern="1200" spc="0" baseline="0" smtClean="0">
                <a:solidFill>
                  <a:schemeClr val="bg1"/>
                </a:solidFill>
                <a:effectLst/>
                <a:latin typeface="+mj-ea"/>
                <a:ea typeface="+mj-ea"/>
                <a:cs typeface="メイリオ" pitchFamily="50" charset="-128"/>
              </a:rPr>
              <a:t>-</a:t>
            </a:r>
            <a:r>
              <a:rPr kumimoji="1" lang="en-US" altLang="ja-JP" sz="1200" b="0" i="0" kern="1200" spc="0" smtClean="0">
                <a:solidFill>
                  <a:schemeClr val="bg1"/>
                </a:solidFill>
                <a:effectLst/>
                <a:latin typeface="+mj-ea"/>
                <a:ea typeface="+mj-ea"/>
                <a:cs typeface="メイリオ" pitchFamily="50" charset="-128"/>
              </a:rPr>
              <a:t> </a:t>
            </a:r>
            <a:r>
              <a:rPr kumimoji="1" lang="ja-JP" altLang="ja-JP" sz="1200" b="0" kern="1200" smtClean="0">
                <a:solidFill>
                  <a:schemeClr val="bg1"/>
                </a:solidFill>
                <a:effectLst/>
                <a:latin typeface="+mj-ea"/>
                <a:ea typeface="+mj-ea"/>
                <a:cs typeface="メイリオ" pitchFamily="50" charset="-128"/>
              </a:rPr>
              <a:t>非ホジキンリンパ腫</a:t>
            </a:r>
            <a:r>
              <a:rPr kumimoji="1" lang="ja-JP" altLang="ja-JP" sz="1200" b="0" i="0" kern="1200" spc="0" baseline="0" smtClean="0">
                <a:solidFill>
                  <a:schemeClr val="bg1"/>
                </a:solidFill>
                <a:effectLst/>
                <a:latin typeface="+mj-ea"/>
                <a:ea typeface="+mj-ea"/>
                <a:cs typeface="メイリオ" pitchFamily="50" charset="-128"/>
              </a:rPr>
              <a:t> </a:t>
            </a:r>
            <a:r>
              <a:rPr kumimoji="1" lang="en-US" altLang="ja-JP" sz="1200" b="0" i="0" kern="1200" spc="0" baseline="0" smtClean="0">
                <a:solidFill>
                  <a:schemeClr val="bg1"/>
                </a:solidFill>
                <a:effectLst/>
                <a:latin typeface="+mj-ea"/>
                <a:ea typeface="+mj-ea"/>
                <a:cs typeface="メイリオ" pitchFamily="50" charset="-128"/>
              </a:rPr>
              <a:t>–</a:t>
            </a:r>
            <a:r>
              <a:rPr lang="ja-JP" altLang="en-US" sz="1200" b="0" smtClean="0">
                <a:solidFill>
                  <a:schemeClr val="bg1"/>
                </a:solidFill>
                <a:effectLst/>
                <a:latin typeface="+mj-ea"/>
                <a:ea typeface="+mj-ea"/>
                <a:cs typeface="メイリオ" pitchFamily="50" charset="-128"/>
              </a:rPr>
              <a:t>　  </a:t>
            </a:r>
            <a:r>
              <a:rPr lang="en-US" altLang="ja-JP" sz="1200" b="0" smtClean="0">
                <a:solidFill>
                  <a:schemeClr val="bg1"/>
                </a:solidFill>
                <a:effectLst/>
                <a:latin typeface="+mj-ea"/>
                <a:ea typeface="+mj-ea"/>
                <a:cs typeface="メイリオ" pitchFamily="50" charset="-128"/>
              </a:rPr>
              <a:t>0</a:t>
            </a:r>
            <a:r>
              <a:rPr lang="ja-JP" altLang="en-US" sz="1200" b="0" smtClean="0">
                <a:solidFill>
                  <a:schemeClr val="bg1"/>
                </a:solidFill>
                <a:effectLst/>
                <a:latin typeface="+mj-ea"/>
                <a:ea typeface="+mj-ea"/>
                <a:cs typeface="メイリオ" pitchFamily="50" charset="-128"/>
              </a:rPr>
              <a:t>～</a:t>
            </a:r>
            <a:r>
              <a:rPr lang="en-US" altLang="ja-JP" sz="1200" b="0" smtClean="0">
                <a:solidFill>
                  <a:schemeClr val="bg1"/>
                </a:solidFill>
                <a:effectLst/>
                <a:latin typeface="+mj-ea"/>
                <a:ea typeface="+mj-ea"/>
                <a:cs typeface="メイリオ" pitchFamily="50" charset="-128"/>
              </a:rPr>
              <a:t>15</a:t>
            </a:r>
            <a:r>
              <a:rPr lang="ja-JP" altLang="en-US" sz="1200" b="0" smtClean="0">
                <a:solidFill>
                  <a:schemeClr val="bg1"/>
                </a:solidFill>
                <a:effectLst/>
                <a:latin typeface="+mj-ea"/>
                <a:ea typeface="+mj-ea"/>
                <a:cs typeface="メイリオ" pitchFamily="50" charset="-128"/>
              </a:rPr>
              <a:t>歳</a:t>
            </a:r>
            <a:r>
              <a:rPr kumimoji="1" lang="ja-JP" altLang="ja-JP" sz="1200" b="0" i="0" kern="1200" spc="0" baseline="0" smtClean="0">
                <a:solidFill>
                  <a:schemeClr val="bg1"/>
                </a:solidFill>
                <a:effectLst/>
                <a:latin typeface="+mj-ea"/>
                <a:ea typeface="+mj-ea"/>
                <a:cs typeface="メイリオ" pitchFamily="50" charset="-128"/>
              </a:rPr>
              <a:t>　</a:t>
            </a:r>
          </a:p>
        </p:txBody>
      </p:sp>
      <p:sp>
        <p:nvSpPr>
          <p:cNvPr id="39" name="スライド番号プレースホルダ 38"/>
          <p:cNvSpPr>
            <a:spLocks noGrp="1"/>
          </p:cNvSpPr>
          <p:nvPr>
            <p:ph type="sldNum" sz="quarter" idx="12"/>
          </p:nvPr>
        </p:nvSpPr>
        <p:spPr/>
        <p:txBody>
          <a:bodyPr/>
          <a:lstStyle/>
          <a:p>
            <a:fld id="{2FECD35A-6F14-4CA7-81FF-DADAB1564319}" type="slidenum">
              <a:rPr lang="ja-JP" altLang="en-US" smtClean="0"/>
              <a:pPr/>
              <a:t>37</a:t>
            </a:fld>
            <a:endParaRPr lang="ja-JP" altLang="en-US"/>
          </a:p>
        </p:txBody>
      </p:sp>
      <p:pic>
        <p:nvPicPr>
          <p:cNvPr id="5" name="図 4" descr="スライド37.TIF"/>
          <p:cNvPicPr>
            <a:picLocks noChangeAspect="1"/>
          </p:cNvPicPr>
          <p:nvPr/>
        </p:nvPicPr>
        <p:blipFill>
          <a:blip r:embed="rId3"/>
          <a:stretch>
            <a:fillRect/>
          </a:stretch>
        </p:blipFill>
        <p:spPr>
          <a:xfrm>
            <a:off x="0" y="744"/>
            <a:ext cx="9144000" cy="6856511"/>
          </a:xfrm>
          <a:prstGeom prst="rect">
            <a:avLst/>
          </a:prstGeom>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5" name="タイトル 34"/>
          <p:cNvSpPr>
            <a:spLocks noGrp="1"/>
          </p:cNvSpPr>
          <p:nvPr>
            <p:ph type="title"/>
          </p:nvPr>
        </p:nvSpPr>
        <p:spPr>
          <a:xfrm>
            <a:off x="432000" y="0"/>
            <a:ext cx="8229600" cy="813816"/>
          </a:xfrm>
        </p:spPr>
        <p:txBody>
          <a:bodyPr/>
          <a:lstStyle/>
          <a:p>
            <a:r>
              <a:rPr kumimoji="1" lang="ja-JP" altLang="ja-JP" sz="1200" b="0" i="0" kern="1200" spc="0" baseline="0" smtClean="0">
                <a:solidFill>
                  <a:schemeClr val="bg1"/>
                </a:solidFill>
                <a:effectLst/>
                <a:latin typeface="+mj-ea"/>
                <a:ea typeface="+mj-ea"/>
                <a:cs typeface="メイリオ" pitchFamily="50" charset="-128"/>
              </a:rPr>
              <a:t>移植後の成績</a:t>
            </a:r>
            <a:r>
              <a:rPr kumimoji="1" lang="ja-JP" altLang="en-US" sz="1200" b="0" i="0" kern="1200" spc="0" baseline="0" smtClean="0">
                <a:solidFill>
                  <a:schemeClr val="bg1"/>
                </a:solidFill>
                <a:effectLst/>
                <a:latin typeface="+mj-ea"/>
                <a:ea typeface="+mj-ea"/>
                <a:cs typeface="メイリオ" pitchFamily="50" charset="-128"/>
              </a:rPr>
              <a:t>　</a:t>
            </a:r>
            <a:r>
              <a:rPr kumimoji="1" lang="en-US" altLang="ja-JP" sz="1200" b="0" i="0" kern="1200" spc="0" baseline="0" smtClean="0">
                <a:solidFill>
                  <a:schemeClr val="bg1"/>
                </a:solidFill>
                <a:effectLst/>
                <a:latin typeface="+mj-ea"/>
                <a:ea typeface="+mj-ea"/>
                <a:cs typeface="メイリオ" pitchFamily="50" charset="-128"/>
              </a:rPr>
              <a:t>(</a:t>
            </a:r>
            <a:r>
              <a:rPr kumimoji="1" lang="ja-JP" altLang="ja-JP" sz="1200" b="0" kern="1200" smtClean="0">
                <a:solidFill>
                  <a:schemeClr val="bg1"/>
                </a:solidFill>
                <a:effectLst/>
                <a:latin typeface="+mj-ea"/>
                <a:ea typeface="+mj-ea"/>
                <a:cs typeface="メイリオ" pitchFamily="50" charset="-128"/>
              </a:rPr>
              <a:t>同種移植</a:t>
            </a:r>
            <a:r>
              <a:rPr kumimoji="1" lang="en-US" altLang="ja-JP" sz="1200" b="0" kern="1200" smtClean="0">
                <a:solidFill>
                  <a:schemeClr val="bg1"/>
                </a:solidFill>
                <a:effectLst/>
                <a:latin typeface="+mj-ea"/>
                <a:ea typeface="+mj-ea"/>
                <a:cs typeface="メイリオ" pitchFamily="50" charset="-128"/>
              </a:rPr>
              <a:t>)</a:t>
            </a:r>
            <a:r>
              <a:rPr kumimoji="1" lang="ja-JP" altLang="en-US" sz="1200" b="0" i="0" kern="1200" spc="0" baseline="0" smtClean="0">
                <a:solidFill>
                  <a:schemeClr val="bg1"/>
                </a:solidFill>
                <a:effectLst/>
                <a:latin typeface="+mj-ea"/>
                <a:ea typeface="+mj-ea"/>
                <a:cs typeface="メイリオ" pitchFamily="50" charset="-128"/>
              </a:rPr>
              <a:t>　</a:t>
            </a:r>
            <a:r>
              <a:rPr kumimoji="1" lang="en-US" altLang="ja-JP" sz="1200" b="0" i="0" kern="1200" spc="0" baseline="0" smtClean="0">
                <a:solidFill>
                  <a:schemeClr val="bg1"/>
                </a:solidFill>
                <a:effectLst/>
                <a:latin typeface="+mj-ea"/>
                <a:ea typeface="+mj-ea"/>
                <a:cs typeface="メイリオ" pitchFamily="50" charset="-128"/>
              </a:rPr>
              <a:t>- </a:t>
            </a:r>
            <a:r>
              <a:rPr kumimoji="1" lang="ja-JP" altLang="ja-JP" sz="1200" b="0" kern="1200" smtClean="0">
                <a:solidFill>
                  <a:schemeClr val="bg1"/>
                </a:solidFill>
                <a:effectLst/>
                <a:latin typeface="+mj-ea"/>
                <a:ea typeface="+mj-ea"/>
                <a:cs typeface="メイリオ" pitchFamily="50" charset="-128"/>
              </a:rPr>
              <a:t>非ホジキンリンパ腫</a:t>
            </a:r>
            <a:r>
              <a:rPr kumimoji="1" lang="ja-JP" altLang="ja-JP" sz="1200" b="0" i="0" kern="1200" spc="0" baseline="0" smtClean="0">
                <a:solidFill>
                  <a:schemeClr val="bg1"/>
                </a:solidFill>
                <a:effectLst/>
                <a:latin typeface="+mj-ea"/>
                <a:ea typeface="+mj-ea"/>
                <a:cs typeface="メイリオ" pitchFamily="50" charset="-128"/>
              </a:rPr>
              <a:t> </a:t>
            </a:r>
            <a:r>
              <a:rPr kumimoji="1" lang="en-US" altLang="ja-JP" sz="1200" b="0" i="0" kern="1200" spc="0" baseline="0" smtClean="0">
                <a:solidFill>
                  <a:schemeClr val="bg1"/>
                </a:solidFill>
                <a:effectLst/>
                <a:latin typeface="+mj-ea"/>
                <a:ea typeface="+mj-ea"/>
                <a:cs typeface="メイリオ" pitchFamily="50" charset="-128"/>
              </a:rPr>
              <a:t>–</a:t>
            </a:r>
            <a:r>
              <a:rPr kumimoji="1" lang="ja-JP" altLang="en-US" sz="1200" b="0" i="0" kern="1200" spc="0" baseline="0" smtClean="0">
                <a:solidFill>
                  <a:schemeClr val="bg1"/>
                </a:solidFill>
                <a:effectLst/>
                <a:latin typeface="+mj-ea"/>
                <a:ea typeface="+mj-ea"/>
                <a:cs typeface="メイリオ" pitchFamily="50" charset="-128"/>
              </a:rPr>
              <a:t>　 </a:t>
            </a:r>
            <a:r>
              <a:rPr kumimoji="1" lang="en-US" altLang="ja-JP" sz="1200" b="0" i="0" kern="1200" spc="0" baseline="0" smtClean="0">
                <a:solidFill>
                  <a:schemeClr val="bg1"/>
                </a:solidFill>
                <a:effectLst/>
                <a:latin typeface="+mj-ea"/>
                <a:ea typeface="+mj-ea"/>
                <a:cs typeface="メイリオ" pitchFamily="50" charset="-128"/>
              </a:rPr>
              <a:t>16</a:t>
            </a:r>
            <a:r>
              <a:rPr kumimoji="1" lang="ja-JP" altLang="en-US" sz="1200" b="0" i="0" kern="1200" spc="0" baseline="0" smtClean="0">
                <a:solidFill>
                  <a:schemeClr val="bg1"/>
                </a:solidFill>
                <a:effectLst/>
                <a:latin typeface="+mj-ea"/>
                <a:ea typeface="+mj-ea"/>
                <a:cs typeface="メイリオ" pitchFamily="50" charset="-128"/>
              </a:rPr>
              <a:t>歳以上</a:t>
            </a:r>
            <a:endParaRPr kumimoji="1" lang="ja-JP" altLang="en-US" sz="1200" b="0">
              <a:solidFill>
                <a:schemeClr val="bg1"/>
              </a:solidFill>
              <a:effectLst/>
              <a:latin typeface="+mj-ea"/>
              <a:ea typeface="+mj-ea"/>
              <a:cs typeface="メイリオ" pitchFamily="50" charset="-128"/>
            </a:endParaRPr>
          </a:p>
        </p:txBody>
      </p:sp>
      <p:sp>
        <p:nvSpPr>
          <p:cNvPr id="39" name="スライド番号プレースホルダ 38"/>
          <p:cNvSpPr>
            <a:spLocks noGrp="1"/>
          </p:cNvSpPr>
          <p:nvPr>
            <p:ph type="sldNum" sz="quarter" idx="12"/>
          </p:nvPr>
        </p:nvSpPr>
        <p:spPr/>
        <p:txBody>
          <a:bodyPr/>
          <a:lstStyle/>
          <a:p>
            <a:fld id="{2FECD35A-6F14-4CA7-81FF-DADAB1564319}" type="slidenum">
              <a:rPr lang="ja-JP" altLang="en-US" smtClean="0"/>
              <a:pPr/>
              <a:t>38</a:t>
            </a:fld>
            <a:endParaRPr lang="ja-JP" altLang="en-US"/>
          </a:p>
        </p:txBody>
      </p:sp>
      <p:pic>
        <p:nvPicPr>
          <p:cNvPr id="5" name="図 4" descr="スライド38.TIF"/>
          <p:cNvPicPr>
            <a:picLocks noChangeAspect="1"/>
          </p:cNvPicPr>
          <p:nvPr/>
        </p:nvPicPr>
        <p:blipFill>
          <a:blip r:embed="rId3"/>
          <a:stretch>
            <a:fillRect/>
          </a:stretch>
        </p:blipFill>
        <p:spPr>
          <a:xfrm>
            <a:off x="0" y="744"/>
            <a:ext cx="9144000" cy="6856511"/>
          </a:xfrm>
          <a:prstGeom prst="rect">
            <a:avLst/>
          </a:prstGeom>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2" name="タイトル 31"/>
          <p:cNvSpPr>
            <a:spLocks noGrp="1"/>
          </p:cNvSpPr>
          <p:nvPr>
            <p:ph type="title"/>
          </p:nvPr>
        </p:nvSpPr>
        <p:spPr>
          <a:xfrm>
            <a:off x="432000" y="0"/>
            <a:ext cx="8229600" cy="813816"/>
          </a:xfrm>
        </p:spPr>
        <p:txBody>
          <a:bodyPr/>
          <a:lstStyle/>
          <a:p>
            <a:r>
              <a:rPr kumimoji="1" lang="ja-JP" altLang="ja-JP" sz="1200" b="0" i="0" kern="1200" spc="0" baseline="0" smtClean="0">
                <a:solidFill>
                  <a:schemeClr val="bg1"/>
                </a:solidFill>
                <a:effectLst/>
                <a:latin typeface="+mj-ea"/>
                <a:ea typeface="+mj-ea"/>
                <a:cs typeface="メイリオ" pitchFamily="50" charset="-128"/>
              </a:rPr>
              <a:t>移植後の成績</a:t>
            </a:r>
            <a:r>
              <a:rPr kumimoji="1" lang="ja-JP" altLang="en-US" sz="1200" b="0" i="0" kern="1200" spc="0" baseline="0" smtClean="0">
                <a:solidFill>
                  <a:schemeClr val="bg1"/>
                </a:solidFill>
                <a:effectLst/>
                <a:latin typeface="+mj-ea"/>
                <a:ea typeface="+mj-ea"/>
                <a:cs typeface="メイリオ" pitchFamily="50" charset="-128"/>
              </a:rPr>
              <a:t>　</a:t>
            </a:r>
            <a:r>
              <a:rPr kumimoji="1" lang="en-US" altLang="ja-JP" sz="1200" b="0" i="0" kern="1200" spc="0" baseline="0" smtClean="0">
                <a:solidFill>
                  <a:schemeClr val="bg1"/>
                </a:solidFill>
                <a:effectLst/>
                <a:latin typeface="+mj-ea"/>
                <a:ea typeface="+mj-ea"/>
                <a:cs typeface="メイリオ" pitchFamily="50" charset="-128"/>
              </a:rPr>
              <a:t>(</a:t>
            </a:r>
            <a:r>
              <a:rPr kumimoji="1" lang="ja-JP" altLang="ja-JP" sz="1200" b="0" kern="1200" smtClean="0">
                <a:solidFill>
                  <a:schemeClr val="bg1"/>
                </a:solidFill>
                <a:effectLst/>
                <a:latin typeface="+mj-ea"/>
                <a:ea typeface="+mj-ea"/>
                <a:cs typeface="メイリオ" pitchFamily="50" charset="-128"/>
              </a:rPr>
              <a:t>同種移植</a:t>
            </a:r>
            <a:r>
              <a:rPr kumimoji="1" lang="en-US" altLang="ja-JP" sz="1200" b="0" kern="1200" smtClean="0">
                <a:solidFill>
                  <a:schemeClr val="bg1"/>
                </a:solidFill>
                <a:effectLst/>
                <a:latin typeface="+mj-ea"/>
                <a:ea typeface="+mj-ea"/>
                <a:cs typeface="メイリオ" pitchFamily="50" charset="-128"/>
              </a:rPr>
              <a:t>)</a:t>
            </a:r>
            <a:r>
              <a:rPr kumimoji="1" lang="ja-JP" altLang="en-US" sz="1200" b="0" i="0" kern="1200" spc="0" baseline="0" smtClean="0">
                <a:solidFill>
                  <a:schemeClr val="bg1"/>
                </a:solidFill>
                <a:effectLst/>
                <a:latin typeface="+mj-ea"/>
                <a:ea typeface="+mj-ea"/>
                <a:cs typeface="メイリオ" pitchFamily="50" charset="-128"/>
              </a:rPr>
              <a:t>　</a:t>
            </a:r>
            <a:r>
              <a:rPr kumimoji="1" lang="en-US" altLang="ja-JP" sz="1200" b="0" i="0" kern="1200" spc="0" baseline="0" smtClean="0">
                <a:solidFill>
                  <a:schemeClr val="bg1"/>
                </a:solidFill>
                <a:effectLst/>
                <a:latin typeface="+mj-ea"/>
                <a:ea typeface="+mj-ea"/>
                <a:cs typeface="メイリオ" pitchFamily="50" charset="-128"/>
              </a:rPr>
              <a:t>- </a:t>
            </a:r>
            <a:r>
              <a:rPr kumimoji="1" lang="ja-JP" altLang="ja-JP" sz="1200" b="0" kern="1200" smtClean="0">
                <a:solidFill>
                  <a:schemeClr val="bg1"/>
                </a:solidFill>
                <a:effectLst/>
                <a:latin typeface="+mj-ea"/>
                <a:ea typeface="+mj-ea"/>
                <a:cs typeface="メイリオ" pitchFamily="50" charset="-128"/>
              </a:rPr>
              <a:t>多発性骨髄腫を含む形質細胞性腫瘍</a:t>
            </a:r>
            <a:r>
              <a:rPr kumimoji="1" lang="ja-JP" altLang="ja-JP" sz="1200" b="0" i="0" kern="1200" spc="0" baseline="0" smtClean="0">
                <a:solidFill>
                  <a:schemeClr val="bg1"/>
                </a:solidFill>
                <a:effectLst/>
                <a:latin typeface="+mj-ea"/>
                <a:ea typeface="+mj-ea"/>
                <a:cs typeface="メイリオ" pitchFamily="50" charset="-128"/>
              </a:rPr>
              <a:t> </a:t>
            </a:r>
            <a:r>
              <a:rPr kumimoji="1" lang="en-US" altLang="ja-JP" sz="1200" b="0" i="0" kern="1200" spc="0" baseline="0" smtClean="0">
                <a:solidFill>
                  <a:schemeClr val="bg1"/>
                </a:solidFill>
                <a:effectLst/>
                <a:latin typeface="+mj-ea"/>
                <a:ea typeface="+mj-ea"/>
                <a:cs typeface="メイリオ" pitchFamily="50" charset="-128"/>
              </a:rPr>
              <a:t>–</a:t>
            </a:r>
            <a:r>
              <a:rPr kumimoji="1" lang="ja-JP" altLang="en-US" sz="1200" b="0" i="0" kern="1200" spc="0" baseline="0" smtClean="0">
                <a:solidFill>
                  <a:schemeClr val="bg1"/>
                </a:solidFill>
                <a:effectLst/>
                <a:latin typeface="+mj-ea"/>
                <a:ea typeface="+mj-ea"/>
                <a:cs typeface="メイリオ" pitchFamily="50" charset="-128"/>
              </a:rPr>
              <a:t>　</a:t>
            </a:r>
            <a:r>
              <a:rPr kumimoji="1" lang="en-US" altLang="ja-JP" sz="1200" b="0" i="0" kern="1200" spc="0" baseline="0" smtClean="0">
                <a:solidFill>
                  <a:schemeClr val="bg1"/>
                </a:solidFill>
                <a:effectLst/>
                <a:latin typeface="+mj-ea"/>
                <a:ea typeface="+mj-ea"/>
                <a:cs typeface="メイリオ" pitchFamily="50" charset="-128"/>
              </a:rPr>
              <a:t>16</a:t>
            </a:r>
            <a:r>
              <a:rPr kumimoji="1" lang="ja-JP" altLang="en-US" sz="1200" b="0" i="0" kern="1200" spc="0" baseline="0" smtClean="0">
                <a:solidFill>
                  <a:schemeClr val="bg1"/>
                </a:solidFill>
                <a:effectLst/>
                <a:latin typeface="+mj-ea"/>
                <a:ea typeface="+mj-ea"/>
                <a:cs typeface="メイリオ" pitchFamily="50" charset="-128"/>
              </a:rPr>
              <a:t>歳以上</a:t>
            </a:r>
            <a:endParaRPr kumimoji="1" lang="ja-JP" altLang="en-US" sz="1200" b="0">
              <a:solidFill>
                <a:schemeClr val="bg1"/>
              </a:solidFill>
              <a:effectLst/>
              <a:latin typeface="+mj-ea"/>
              <a:ea typeface="+mj-ea"/>
              <a:cs typeface="メイリオ" pitchFamily="50" charset="-128"/>
            </a:endParaRPr>
          </a:p>
        </p:txBody>
      </p:sp>
      <p:sp>
        <p:nvSpPr>
          <p:cNvPr id="34" name="スライド番号プレースホルダ 33"/>
          <p:cNvSpPr>
            <a:spLocks noGrp="1"/>
          </p:cNvSpPr>
          <p:nvPr>
            <p:ph type="sldNum" sz="quarter" idx="12"/>
          </p:nvPr>
        </p:nvSpPr>
        <p:spPr/>
        <p:txBody>
          <a:bodyPr/>
          <a:lstStyle/>
          <a:p>
            <a:fld id="{2FECD35A-6F14-4CA7-81FF-DADAB1564319}" type="slidenum">
              <a:rPr lang="ja-JP" altLang="en-US" smtClean="0"/>
              <a:pPr/>
              <a:t>39</a:t>
            </a:fld>
            <a:endParaRPr lang="ja-JP" altLang="en-US"/>
          </a:p>
        </p:txBody>
      </p:sp>
      <p:pic>
        <p:nvPicPr>
          <p:cNvPr id="5" name="図 4" descr="スライド39.TIF"/>
          <p:cNvPicPr>
            <a:picLocks noChangeAspect="1"/>
          </p:cNvPicPr>
          <p:nvPr/>
        </p:nvPicPr>
        <p:blipFill>
          <a:blip r:embed="rId3"/>
          <a:stretch>
            <a:fillRect/>
          </a:stretch>
        </p:blipFill>
        <p:spPr>
          <a:xfrm>
            <a:off x="0" y="744"/>
            <a:ext cx="9144000" cy="6856511"/>
          </a:xfrm>
          <a:prstGeom prst="rect">
            <a:avLst/>
          </a:prstGeom>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32000" y="0"/>
            <a:ext cx="8229600" cy="813816"/>
          </a:xfrm>
        </p:spPr>
        <p:txBody>
          <a:bodyPr>
            <a:normAutofit/>
          </a:bodyPr>
          <a:lstStyle/>
          <a:p>
            <a:r>
              <a:rPr lang="ja-JP" altLang="en-US" sz="1200" b="0" smtClean="0">
                <a:solidFill>
                  <a:schemeClr val="bg1"/>
                </a:solidFill>
                <a:effectLst/>
                <a:latin typeface="+mj-ea"/>
                <a:ea typeface="+mj-ea"/>
                <a:cs typeface="メイリオ" pitchFamily="50" charset="-128"/>
              </a:rPr>
              <a:t>造血幹</a:t>
            </a:r>
            <a:r>
              <a:rPr lang="ja-JP" altLang="en-US" sz="1200" b="0" dirty="0" smtClean="0">
                <a:solidFill>
                  <a:schemeClr val="bg1"/>
                </a:solidFill>
                <a:effectLst/>
                <a:latin typeface="+mj-ea"/>
                <a:ea typeface="+mj-ea"/>
                <a:cs typeface="メイリオ" pitchFamily="50" charset="-128"/>
              </a:rPr>
              <a:t>細胞移植件数の</a:t>
            </a:r>
            <a:r>
              <a:rPr lang="ja-JP" altLang="en-US" sz="1200" b="0" smtClean="0">
                <a:solidFill>
                  <a:schemeClr val="bg1"/>
                </a:solidFill>
                <a:effectLst/>
                <a:latin typeface="+mj-ea"/>
                <a:ea typeface="+mj-ea"/>
                <a:cs typeface="メイリオ" pitchFamily="50" charset="-128"/>
              </a:rPr>
              <a:t>年次推移</a:t>
            </a:r>
            <a:r>
              <a:rPr lang="ja-JP" altLang="en-US" sz="1200" b="0" dirty="0" smtClean="0">
                <a:solidFill>
                  <a:schemeClr val="bg1"/>
                </a:solidFill>
                <a:effectLst/>
                <a:latin typeface="+mj-ea"/>
                <a:ea typeface="+mj-ea"/>
                <a:cs typeface="メイリオ" pitchFamily="50" charset="-128"/>
              </a:rPr>
              <a:t>　</a:t>
            </a:r>
            <a:r>
              <a:rPr lang="en-US" altLang="ja-JP" sz="1200" b="0" smtClean="0">
                <a:solidFill>
                  <a:schemeClr val="bg1"/>
                </a:solidFill>
                <a:effectLst/>
                <a:latin typeface="+mj-ea"/>
                <a:ea typeface="+mj-ea"/>
                <a:cs typeface="メイリオ" pitchFamily="50" charset="-128"/>
              </a:rPr>
              <a:t>(</a:t>
            </a:r>
            <a:r>
              <a:rPr lang="ja-JP" altLang="en-US" sz="1200" b="0" dirty="0" smtClean="0">
                <a:solidFill>
                  <a:schemeClr val="bg1"/>
                </a:solidFill>
                <a:effectLst/>
                <a:latin typeface="+mj-ea"/>
                <a:ea typeface="+mj-ea"/>
                <a:cs typeface="メイリオ" pitchFamily="50" charset="-128"/>
              </a:rPr>
              <a:t>患者年齢階級別</a:t>
            </a:r>
            <a:r>
              <a:rPr lang="en-US" altLang="ja-JP" sz="1200" b="0" dirty="0" smtClean="0">
                <a:solidFill>
                  <a:schemeClr val="bg1"/>
                </a:solidFill>
                <a:effectLst/>
                <a:latin typeface="+mj-ea"/>
                <a:ea typeface="+mj-ea"/>
                <a:cs typeface="メイリオ" pitchFamily="50" charset="-128"/>
              </a:rPr>
              <a:t>)</a:t>
            </a:r>
            <a:endParaRPr kumimoji="1" lang="ja-JP" altLang="en-US" sz="1200" b="0" dirty="0">
              <a:solidFill>
                <a:schemeClr val="bg1"/>
              </a:solidFill>
              <a:latin typeface="+mj-ea"/>
              <a:ea typeface="+mj-ea"/>
              <a:cs typeface="メイリオ" pitchFamily="50" charset="-128"/>
            </a:endParaRPr>
          </a:p>
        </p:txBody>
      </p:sp>
      <p:sp>
        <p:nvSpPr>
          <p:cNvPr id="7" name="スライド番号プレースホルダ 6"/>
          <p:cNvSpPr>
            <a:spLocks noGrp="1"/>
          </p:cNvSpPr>
          <p:nvPr>
            <p:ph type="sldNum" sz="quarter" idx="12"/>
          </p:nvPr>
        </p:nvSpPr>
        <p:spPr/>
        <p:txBody>
          <a:bodyPr/>
          <a:lstStyle/>
          <a:p>
            <a:fld id="{2FECD35A-6F14-4CA7-81FF-DADAB1564319}" type="slidenum">
              <a:rPr lang="ja-JP" altLang="en-US" smtClean="0"/>
              <a:pPr/>
              <a:t>4</a:t>
            </a:fld>
            <a:endParaRPr lang="ja-JP" altLang="en-US"/>
          </a:p>
        </p:txBody>
      </p:sp>
      <p:pic>
        <p:nvPicPr>
          <p:cNvPr id="5" name="図 4" descr="スライド4.TIF"/>
          <p:cNvPicPr>
            <a:picLocks noChangeAspect="1"/>
          </p:cNvPicPr>
          <p:nvPr/>
        </p:nvPicPr>
        <p:blipFill>
          <a:blip r:embed="rId3"/>
          <a:stretch>
            <a:fillRect/>
          </a:stretch>
        </p:blipFill>
        <p:spPr>
          <a:xfrm>
            <a:off x="0" y="744"/>
            <a:ext cx="9144000" cy="6856511"/>
          </a:xfrm>
          <a:prstGeom prst="rect">
            <a:avLst/>
          </a:prstGeom>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2" name="タイトル 31"/>
          <p:cNvSpPr>
            <a:spLocks noGrp="1"/>
          </p:cNvSpPr>
          <p:nvPr>
            <p:ph type="title"/>
          </p:nvPr>
        </p:nvSpPr>
        <p:spPr>
          <a:xfrm>
            <a:off x="432000" y="0"/>
            <a:ext cx="8229600" cy="813816"/>
          </a:xfrm>
        </p:spPr>
        <p:txBody>
          <a:bodyPr/>
          <a:lstStyle/>
          <a:p>
            <a:pPr rtl="0" fontAlgn="base"/>
            <a:r>
              <a:rPr kumimoji="1" lang="ja-JP" altLang="ja-JP" sz="1200" b="0" i="0" kern="1200" spc="0" baseline="0" smtClean="0">
                <a:solidFill>
                  <a:schemeClr val="bg1"/>
                </a:solidFill>
                <a:effectLst/>
                <a:latin typeface="+mj-ea"/>
                <a:ea typeface="+mj-ea"/>
                <a:cs typeface="メイリオ" pitchFamily="50" charset="-128"/>
              </a:rPr>
              <a:t>移植後の成績</a:t>
            </a:r>
            <a:r>
              <a:rPr kumimoji="1" lang="ja-JP" altLang="en-US" sz="1200" b="0" i="0" kern="1200" spc="0" baseline="0" smtClean="0">
                <a:solidFill>
                  <a:schemeClr val="bg1"/>
                </a:solidFill>
                <a:effectLst/>
                <a:latin typeface="+mj-ea"/>
                <a:ea typeface="+mj-ea"/>
                <a:cs typeface="メイリオ" pitchFamily="50" charset="-128"/>
              </a:rPr>
              <a:t>　</a:t>
            </a:r>
            <a:r>
              <a:rPr kumimoji="1" lang="en-US" altLang="ja-JP" sz="1200" b="0" i="0" kern="1200" spc="0" baseline="0" smtClean="0">
                <a:solidFill>
                  <a:schemeClr val="bg1"/>
                </a:solidFill>
                <a:effectLst/>
                <a:latin typeface="+mj-ea"/>
                <a:ea typeface="+mj-ea"/>
                <a:cs typeface="メイリオ" pitchFamily="50" charset="-128"/>
              </a:rPr>
              <a:t>(</a:t>
            </a:r>
            <a:r>
              <a:rPr kumimoji="1" lang="ja-JP" altLang="ja-JP" sz="1200" b="0" kern="1200" smtClean="0">
                <a:solidFill>
                  <a:schemeClr val="bg1"/>
                </a:solidFill>
                <a:effectLst/>
                <a:latin typeface="+mj-ea"/>
                <a:ea typeface="+mj-ea"/>
                <a:cs typeface="メイリオ" pitchFamily="50" charset="-128"/>
              </a:rPr>
              <a:t>同種移植</a:t>
            </a:r>
            <a:r>
              <a:rPr kumimoji="1" lang="en-US" altLang="ja-JP" sz="1200" b="0" kern="1200" smtClean="0">
                <a:solidFill>
                  <a:schemeClr val="bg1"/>
                </a:solidFill>
                <a:effectLst/>
                <a:latin typeface="+mj-ea"/>
                <a:ea typeface="+mj-ea"/>
                <a:cs typeface="メイリオ" pitchFamily="50" charset="-128"/>
              </a:rPr>
              <a:t>)</a:t>
            </a:r>
            <a:r>
              <a:rPr kumimoji="1" lang="ja-JP" altLang="en-US" sz="1200" b="0" i="0" kern="1200" spc="0" baseline="0" smtClean="0">
                <a:solidFill>
                  <a:schemeClr val="bg1"/>
                </a:solidFill>
                <a:effectLst/>
                <a:latin typeface="+mj-ea"/>
                <a:ea typeface="+mj-ea"/>
                <a:cs typeface="メイリオ" pitchFamily="50" charset="-128"/>
              </a:rPr>
              <a:t>　</a:t>
            </a:r>
            <a:r>
              <a:rPr kumimoji="1" lang="en-US" altLang="ja-JP" sz="1200" b="0" i="0" kern="1200" spc="0" baseline="0" smtClean="0">
                <a:solidFill>
                  <a:schemeClr val="bg1"/>
                </a:solidFill>
                <a:effectLst/>
                <a:latin typeface="+mj-ea"/>
                <a:ea typeface="+mj-ea"/>
                <a:cs typeface="メイリオ" pitchFamily="50" charset="-128"/>
              </a:rPr>
              <a:t>-</a:t>
            </a:r>
            <a:r>
              <a:rPr kumimoji="1" lang="en-US" altLang="ja-JP" sz="1200" b="0" i="0" kern="1200" spc="0" smtClean="0">
                <a:solidFill>
                  <a:schemeClr val="bg1"/>
                </a:solidFill>
                <a:effectLst/>
                <a:latin typeface="+mj-ea"/>
                <a:ea typeface="+mj-ea"/>
                <a:cs typeface="メイリオ" pitchFamily="50" charset="-128"/>
              </a:rPr>
              <a:t> </a:t>
            </a:r>
            <a:r>
              <a:rPr kumimoji="1" lang="ja-JP" altLang="ja-JP" sz="1200" b="0" kern="1200" smtClean="0">
                <a:solidFill>
                  <a:schemeClr val="bg1"/>
                </a:solidFill>
                <a:effectLst/>
                <a:latin typeface="+mj-ea"/>
                <a:ea typeface="+mj-ea"/>
                <a:cs typeface="メイリオ" pitchFamily="50" charset="-128"/>
              </a:rPr>
              <a:t>再生不良性貧血</a:t>
            </a:r>
            <a:r>
              <a:rPr kumimoji="1" lang="ja-JP" altLang="ja-JP" sz="1200" b="0" i="0" kern="1200" spc="0" baseline="0" smtClean="0">
                <a:solidFill>
                  <a:schemeClr val="bg1"/>
                </a:solidFill>
                <a:effectLst/>
                <a:latin typeface="+mj-ea"/>
                <a:ea typeface="+mj-ea"/>
                <a:cs typeface="メイリオ" pitchFamily="50" charset="-128"/>
              </a:rPr>
              <a:t> </a:t>
            </a:r>
            <a:r>
              <a:rPr kumimoji="1" lang="en-US" altLang="ja-JP" sz="1200" b="0" i="0" kern="1200" spc="0" baseline="0" smtClean="0">
                <a:solidFill>
                  <a:schemeClr val="bg1"/>
                </a:solidFill>
                <a:effectLst/>
                <a:latin typeface="+mj-ea"/>
                <a:ea typeface="+mj-ea"/>
                <a:cs typeface="メイリオ" pitchFamily="50" charset="-128"/>
              </a:rPr>
              <a:t>–</a:t>
            </a:r>
            <a:r>
              <a:rPr lang="ja-JP" altLang="en-US" sz="1200" b="0" smtClean="0">
                <a:solidFill>
                  <a:schemeClr val="bg1"/>
                </a:solidFill>
                <a:effectLst/>
                <a:latin typeface="+mj-ea"/>
                <a:ea typeface="+mj-ea"/>
                <a:cs typeface="メイリオ" pitchFamily="50" charset="-128"/>
              </a:rPr>
              <a:t>　　</a:t>
            </a:r>
            <a:r>
              <a:rPr lang="en-US" altLang="ja-JP" sz="1200" b="0" smtClean="0">
                <a:solidFill>
                  <a:schemeClr val="bg1"/>
                </a:solidFill>
                <a:effectLst/>
                <a:latin typeface="+mj-ea"/>
                <a:ea typeface="+mj-ea"/>
                <a:cs typeface="メイリオ" pitchFamily="50" charset="-128"/>
              </a:rPr>
              <a:t>0</a:t>
            </a:r>
            <a:r>
              <a:rPr lang="ja-JP" altLang="en-US" sz="1200" b="0" smtClean="0">
                <a:solidFill>
                  <a:schemeClr val="bg1"/>
                </a:solidFill>
                <a:effectLst/>
                <a:latin typeface="+mj-ea"/>
                <a:ea typeface="+mj-ea"/>
                <a:cs typeface="メイリオ" pitchFamily="50" charset="-128"/>
              </a:rPr>
              <a:t>～</a:t>
            </a:r>
            <a:r>
              <a:rPr lang="en-US" altLang="ja-JP" sz="1200" b="0" smtClean="0">
                <a:solidFill>
                  <a:schemeClr val="bg1"/>
                </a:solidFill>
                <a:effectLst/>
                <a:latin typeface="+mj-ea"/>
                <a:ea typeface="+mj-ea"/>
                <a:cs typeface="メイリオ" pitchFamily="50" charset="-128"/>
              </a:rPr>
              <a:t>15</a:t>
            </a:r>
            <a:r>
              <a:rPr lang="ja-JP" altLang="en-US" sz="1200" b="0" smtClean="0">
                <a:solidFill>
                  <a:schemeClr val="bg1"/>
                </a:solidFill>
                <a:effectLst/>
                <a:latin typeface="+mj-ea"/>
                <a:ea typeface="+mj-ea"/>
                <a:cs typeface="メイリオ" pitchFamily="50" charset="-128"/>
              </a:rPr>
              <a:t>歳</a:t>
            </a:r>
            <a:r>
              <a:rPr kumimoji="1" lang="ja-JP" altLang="ja-JP" sz="1200" b="0" i="0" kern="1200" spc="0" baseline="0" smtClean="0">
                <a:solidFill>
                  <a:schemeClr val="bg1"/>
                </a:solidFill>
                <a:effectLst/>
                <a:latin typeface="+mj-ea"/>
                <a:ea typeface="+mj-ea"/>
                <a:cs typeface="メイリオ" pitchFamily="50" charset="-128"/>
              </a:rPr>
              <a:t>　</a:t>
            </a:r>
          </a:p>
        </p:txBody>
      </p:sp>
      <p:sp>
        <p:nvSpPr>
          <p:cNvPr id="35" name="スライド番号プレースホルダ 34"/>
          <p:cNvSpPr>
            <a:spLocks noGrp="1"/>
          </p:cNvSpPr>
          <p:nvPr>
            <p:ph type="sldNum" sz="quarter" idx="12"/>
          </p:nvPr>
        </p:nvSpPr>
        <p:spPr/>
        <p:txBody>
          <a:bodyPr/>
          <a:lstStyle/>
          <a:p>
            <a:fld id="{2FECD35A-6F14-4CA7-81FF-DADAB1564319}" type="slidenum">
              <a:rPr lang="ja-JP" altLang="en-US" smtClean="0"/>
              <a:pPr/>
              <a:t>40</a:t>
            </a:fld>
            <a:endParaRPr lang="ja-JP" altLang="en-US"/>
          </a:p>
        </p:txBody>
      </p:sp>
      <p:pic>
        <p:nvPicPr>
          <p:cNvPr id="5" name="図 4" descr="スライド40.TIF"/>
          <p:cNvPicPr>
            <a:picLocks noChangeAspect="1"/>
          </p:cNvPicPr>
          <p:nvPr/>
        </p:nvPicPr>
        <p:blipFill>
          <a:blip r:embed="rId3"/>
          <a:stretch>
            <a:fillRect/>
          </a:stretch>
        </p:blipFill>
        <p:spPr>
          <a:xfrm>
            <a:off x="0" y="744"/>
            <a:ext cx="9144000" cy="6856511"/>
          </a:xfrm>
          <a:prstGeom prst="rect">
            <a:avLst/>
          </a:prstGeom>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0" name="タイトル 29"/>
          <p:cNvSpPr>
            <a:spLocks noGrp="1"/>
          </p:cNvSpPr>
          <p:nvPr>
            <p:ph type="title"/>
          </p:nvPr>
        </p:nvSpPr>
        <p:spPr>
          <a:xfrm>
            <a:off x="432000" y="0"/>
            <a:ext cx="8229600" cy="813816"/>
          </a:xfrm>
        </p:spPr>
        <p:txBody>
          <a:bodyPr>
            <a:normAutofit/>
          </a:bodyPr>
          <a:lstStyle/>
          <a:p>
            <a:r>
              <a:rPr kumimoji="1" lang="ja-JP" altLang="ja-JP" sz="1200" b="0" i="0" kern="1200" spc="0" baseline="0" smtClean="0">
                <a:solidFill>
                  <a:schemeClr val="bg1"/>
                </a:solidFill>
                <a:effectLst/>
                <a:latin typeface="+mj-ea"/>
                <a:ea typeface="+mj-ea"/>
                <a:cs typeface="メイリオ" pitchFamily="50" charset="-128"/>
              </a:rPr>
              <a:t>移植後の成績</a:t>
            </a:r>
            <a:r>
              <a:rPr kumimoji="1" lang="ja-JP" altLang="en-US" sz="1200" b="0" i="0" kern="1200" spc="0" baseline="0" smtClean="0">
                <a:solidFill>
                  <a:schemeClr val="bg1"/>
                </a:solidFill>
                <a:effectLst/>
                <a:latin typeface="+mj-ea"/>
                <a:ea typeface="+mj-ea"/>
                <a:cs typeface="メイリオ" pitchFamily="50" charset="-128"/>
              </a:rPr>
              <a:t>　</a:t>
            </a:r>
            <a:r>
              <a:rPr kumimoji="1" lang="en-US" altLang="ja-JP" sz="1200" b="0" i="0" kern="1200" spc="0" baseline="0" smtClean="0">
                <a:solidFill>
                  <a:schemeClr val="bg1"/>
                </a:solidFill>
                <a:effectLst/>
                <a:latin typeface="+mj-ea"/>
                <a:ea typeface="+mj-ea"/>
                <a:cs typeface="メイリオ" pitchFamily="50" charset="-128"/>
              </a:rPr>
              <a:t>(</a:t>
            </a:r>
            <a:r>
              <a:rPr kumimoji="1" lang="ja-JP" altLang="ja-JP" sz="1200" b="0" kern="1200" smtClean="0">
                <a:solidFill>
                  <a:schemeClr val="bg1"/>
                </a:solidFill>
                <a:effectLst/>
                <a:latin typeface="+mj-ea"/>
                <a:ea typeface="+mj-ea"/>
                <a:cs typeface="メイリオ" pitchFamily="50" charset="-128"/>
              </a:rPr>
              <a:t>同種移植</a:t>
            </a:r>
            <a:r>
              <a:rPr kumimoji="1" lang="en-US" altLang="ja-JP" sz="1200" b="0" kern="1200" smtClean="0">
                <a:solidFill>
                  <a:schemeClr val="bg1"/>
                </a:solidFill>
                <a:effectLst/>
                <a:latin typeface="+mj-ea"/>
                <a:ea typeface="+mj-ea"/>
                <a:cs typeface="メイリオ" pitchFamily="50" charset="-128"/>
              </a:rPr>
              <a:t>)</a:t>
            </a:r>
            <a:r>
              <a:rPr kumimoji="1" lang="ja-JP" altLang="en-US" sz="1200" b="0" i="0" kern="1200" spc="0" baseline="0" smtClean="0">
                <a:solidFill>
                  <a:schemeClr val="bg1"/>
                </a:solidFill>
                <a:effectLst/>
                <a:latin typeface="+mj-ea"/>
                <a:ea typeface="+mj-ea"/>
                <a:cs typeface="メイリオ" pitchFamily="50" charset="-128"/>
              </a:rPr>
              <a:t>　</a:t>
            </a:r>
            <a:r>
              <a:rPr kumimoji="1" lang="en-US" altLang="ja-JP" sz="1200" b="0" i="0" kern="1200" spc="0" baseline="0" smtClean="0">
                <a:solidFill>
                  <a:schemeClr val="bg1"/>
                </a:solidFill>
                <a:effectLst/>
                <a:latin typeface="+mj-ea"/>
                <a:ea typeface="+mj-ea"/>
                <a:cs typeface="メイリオ" pitchFamily="50" charset="-128"/>
              </a:rPr>
              <a:t>- </a:t>
            </a:r>
            <a:r>
              <a:rPr kumimoji="1" lang="ja-JP" altLang="ja-JP" sz="1200" b="0" kern="1200" smtClean="0">
                <a:solidFill>
                  <a:schemeClr val="bg1"/>
                </a:solidFill>
                <a:effectLst/>
                <a:latin typeface="+mj-ea"/>
                <a:ea typeface="+mj-ea"/>
                <a:cs typeface="メイリオ" pitchFamily="50" charset="-128"/>
              </a:rPr>
              <a:t>再生不良性貧血</a:t>
            </a:r>
            <a:r>
              <a:rPr kumimoji="1" lang="ja-JP" altLang="ja-JP" sz="1200" b="0" i="0" kern="1200" spc="0" baseline="0" smtClean="0">
                <a:solidFill>
                  <a:schemeClr val="bg1"/>
                </a:solidFill>
                <a:effectLst/>
                <a:latin typeface="+mj-ea"/>
                <a:ea typeface="+mj-ea"/>
                <a:cs typeface="メイリオ" pitchFamily="50" charset="-128"/>
              </a:rPr>
              <a:t> </a:t>
            </a:r>
            <a:r>
              <a:rPr kumimoji="1" lang="en-US" altLang="ja-JP" sz="1200" b="0" i="0" kern="1200" spc="0" baseline="0" smtClean="0">
                <a:solidFill>
                  <a:schemeClr val="bg1"/>
                </a:solidFill>
                <a:effectLst/>
                <a:latin typeface="+mj-ea"/>
                <a:ea typeface="+mj-ea"/>
                <a:cs typeface="メイリオ" pitchFamily="50" charset="-128"/>
              </a:rPr>
              <a:t>–</a:t>
            </a:r>
            <a:r>
              <a:rPr kumimoji="1" lang="ja-JP" altLang="en-US" sz="1200" b="0" i="0" kern="1200" spc="0" baseline="0" smtClean="0">
                <a:solidFill>
                  <a:schemeClr val="bg1"/>
                </a:solidFill>
                <a:effectLst/>
                <a:latin typeface="+mj-ea"/>
                <a:ea typeface="+mj-ea"/>
                <a:cs typeface="メイリオ" pitchFamily="50" charset="-128"/>
              </a:rPr>
              <a:t>　 </a:t>
            </a:r>
            <a:r>
              <a:rPr kumimoji="1" lang="en-US" altLang="ja-JP" sz="1200" b="0" i="0" kern="1200" spc="0" baseline="0" smtClean="0">
                <a:solidFill>
                  <a:schemeClr val="bg1"/>
                </a:solidFill>
                <a:effectLst/>
                <a:latin typeface="+mj-ea"/>
                <a:ea typeface="+mj-ea"/>
                <a:cs typeface="メイリオ" pitchFamily="50" charset="-128"/>
              </a:rPr>
              <a:t>16</a:t>
            </a:r>
            <a:r>
              <a:rPr kumimoji="1" lang="ja-JP" altLang="en-US" sz="1200" b="0" i="0" kern="1200" spc="0" baseline="0" smtClean="0">
                <a:solidFill>
                  <a:schemeClr val="bg1"/>
                </a:solidFill>
                <a:effectLst/>
                <a:latin typeface="+mj-ea"/>
                <a:ea typeface="+mj-ea"/>
                <a:cs typeface="メイリオ" pitchFamily="50" charset="-128"/>
              </a:rPr>
              <a:t>歳以上</a:t>
            </a:r>
            <a:endParaRPr kumimoji="1" lang="ja-JP" altLang="en-US" sz="1200" b="0">
              <a:solidFill>
                <a:schemeClr val="bg1"/>
              </a:solidFill>
              <a:effectLst/>
              <a:latin typeface="+mj-ea"/>
              <a:ea typeface="+mj-ea"/>
              <a:cs typeface="メイリオ" pitchFamily="50" charset="-128"/>
            </a:endParaRPr>
          </a:p>
        </p:txBody>
      </p:sp>
      <p:sp>
        <p:nvSpPr>
          <p:cNvPr id="34" name="スライド番号プレースホルダ 33"/>
          <p:cNvSpPr>
            <a:spLocks noGrp="1"/>
          </p:cNvSpPr>
          <p:nvPr>
            <p:ph type="sldNum" sz="quarter" idx="12"/>
          </p:nvPr>
        </p:nvSpPr>
        <p:spPr/>
        <p:txBody>
          <a:bodyPr/>
          <a:lstStyle/>
          <a:p>
            <a:fld id="{2FECD35A-6F14-4CA7-81FF-DADAB1564319}" type="slidenum">
              <a:rPr lang="ja-JP" altLang="en-US" smtClean="0"/>
              <a:pPr/>
              <a:t>41</a:t>
            </a:fld>
            <a:endParaRPr lang="ja-JP" altLang="en-US"/>
          </a:p>
        </p:txBody>
      </p:sp>
      <p:pic>
        <p:nvPicPr>
          <p:cNvPr id="5" name="図 4" descr="スライド41.TIF"/>
          <p:cNvPicPr>
            <a:picLocks noChangeAspect="1"/>
          </p:cNvPicPr>
          <p:nvPr/>
        </p:nvPicPr>
        <p:blipFill>
          <a:blip r:embed="rId3"/>
          <a:stretch>
            <a:fillRect/>
          </a:stretch>
        </p:blipFill>
        <p:spPr>
          <a:xfrm>
            <a:off x="0" y="744"/>
            <a:ext cx="9144000" cy="6856511"/>
          </a:xfrm>
          <a:prstGeom prst="rect">
            <a:avLst/>
          </a:prstGeom>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32000" y="0"/>
            <a:ext cx="8229600" cy="813816"/>
          </a:xfrm>
        </p:spPr>
        <p:txBody>
          <a:bodyPr>
            <a:normAutofit/>
          </a:bodyPr>
          <a:lstStyle/>
          <a:p>
            <a:r>
              <a:rPr lang="ja-JP" altLang="en-US" sz="1200" b="0" dirty="0" smtClean="0">
                <a:solidFill>
                  <a:schemeClr val="bg1"/>
                </a:solidFill>
                <a:effectLst/>
                <a:latin typeface="+mj-ea"/>
                <a:ea typeface="+mj-ea"/>
                <a:cs typeface="メイリオ" pitchFamily="50" charset="-128"/>
              </a:rPr>
              <a:t>造血幹細胞移植件数</a:t>
            </a:r>
            <a:r>
              <a:rPr lang="ja-JP" altLang="en-US" sz="1200" b="0" smtClean="0">
                <a:solidFill>
                  <a:schemeClr val="bg1"/>
                </a:solidFill>
                <a:effectLst/>
                <a:latin typeface="+mj-ea"/>
                <a:ea typeface="+mj-ea"/>
                <a:cs typeface="メイリオ" pitchFamily="50" charset="-128"/>
              </a:rPr>
              <a:t>の推移　</a:t>
            </a:r>
            <a:r>
              <a:rPr lang="en-US" altLang="ja-JP" sz="1200" b="0" smtClean="0">
                <a:solidFill>
                  <a:schemeClr val="bg1"/>
                </a:solidFill>
                <a:effectLst/>
                <a:latin typeface="+mj-ea"/>
                <a:ea typeface="+mj-ea"/>
                <a:cs typeface="メイリオ" pitchFamily="50" charset="-128"/>
              </a:rPr>
              <a:t>(</a:t>
            </a:r>
            <a:r>
              <a:rPr lang="ja-JP" altLang="en-US" sz="1200" b="0" dirty="0" smtClean="0">
                <a:solidFill>
                  <a:schemeClr val="bg1"/>
                </a:solidFill>
                <a:effectLst/>
                <a:latin typeface="+mj-ea"/>
                <a:ea typeface="+mj-ea"/>
                <a:cs typeface="メイリオ" pitchFamily="50" charset="-128"/>
              </a:rPr>
              <a:t>患者年齢階級別</a:t>
            </a:r>
            <a:r>
              <a:rPr lang="en-US" altLang="ja-JP" sz="1200" b="0" dirty="0" smtClean="0">
                <a:solidFill>
                  <a:schemeClr val="bg1"/>
                </a:solidFill>
                <a:effectLst/>
                <a:latin typeface="+mj-ea"/>
                <a:ea typeface="+mj-ea"/>
                <a:cs typeface="メイリオ" pitchFamily="50" charset="-128"/>
              </a:rPr>
              <a:t>)</a:t>
            </a:r>
            <a:endParaRPr kumimoji="1" lang="ja-JP" altLang="en-US" sz="1200" b="0" dirty="0">
              <a:solidFill>
                <a:schemeClr val="bg1"/>
              </a:solidFill>
              <a:latin typeface="+mj-ea"/>
              <a:ea typeface="+mj-ea"/>
              <a:cs typeface="メイリオ" pitchFamily="50" charset="-128"/>
            </a:endParaRPr>
          </a:p>
        </p:txBody>
      </p:sp>
      <p:sp>
        <p:nvSpPr>
          <p:cNvPr id="15" name="スライド番号プレースホルダ 14"/>
          <p:cNvSpPr>
            <a:spLocks noGrp="1"/>
          </p:cNvSpPr>
          <p:nvPr>
            <p:ph type="sldNum" sz="quarter" idx="12"/>
          </p:nvPr>
        </p:nvSpPr>
        <p:spPr/>
        <p:txBody>
          <a:bodyPr/>
          <a:lstStyle/>
          <a:p>
            <a:fld id="{2FECD35A-6F14-4CA7-81FF-DADAB1564319}" type="slidenum">
              <a:rPr lang="ja-JP" altLang="en-US" smtClean="0"/>
              <a:pPr/>
              <a:t>5</a:t>
            </a:fld>
            <a:endParaRPr lang="ja-JP" altLang="en-US"/>
          </a:p>
        </p:txBody>
      </p:sp>
      <p:pic>
        <p:nvPicPr>
          <p:cNvPr id="18" name="図 17" descr="スライド5.TIF"/>
          <p:cNvPicPr>
            <a:picLocks noChangeAspect="1"/>
          </p:cNvPicPr>
          <p:nvPr/>
        </p:nvPicPr>
        <p:blipFill>
          <a:blip r:embed="rId3"/>
          <a:stretch>
            <a:fillRect/>
          </a:stretch>
        </p:blipFill>
        <p:spPr>
          <a:xfrm>
            <a:off x="0" y="744"/>
            <a:ext cx="9144000" cy="6856511"/>
          </a:xfrm>
          <a:prstGeom prst="rect">
            <a:avLst/>
          </a:prstGeom>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32000" y="0"/>
            <a:ext cx="8229600" cy="813816"/>
          </a:xfrm>
        </p:spPr>
        <p:txBody>
          <a:bodyPr>
            <a:normAutofit/>
          </a:bodyPr>
          <a:lstStyle/>
          <a:p>
            <a:r>
              <a:rPr lang="ja-JP" altLang="en-US" sz="1200" b="0" dirty="0" smtClean="0">
                <a:solidFill>
                  <a:schemeClr val="bg1"/>
                </a:solidFill>
                <a:effectLst/>
                <a:latin typeface="+mj-ea"/>
                <a:ea typeface="+mj-ea"/>
                <a:cs typeface="メイリオ" pitchFamily="50" charset="-128"/>
              </a:rPr>
              <a:t>造血幹細胞移植件数の</a:t>
            </a:r>
            <a:r>
              <a:rPr lang="ja-JP" altLang="en-US" sz="1200" b="0" smtClean="0">
                <a:solidFill>
                  <a:schemeClr val="bg1"/>
                </a:solidFill>
                <a:effectLst/>
                <a:latin typeface="+mj-ea"/>
                <a:ea typeface="+mj-ea"/>
                <a:cs typeface="メイリオ" pitchFamily="50" charset="-128"/>
              </a:rPr>
              <a:t>年次推移</a:t>
            </a:r>
            <a:r>
              <a:rPr lang="ja-JP" altLang="en-US" sz="1200" b="0" dirty="0" smtClean="0">
                <a:solidFill>
                  <a:schemeClr val="bg1"/>
                </a:solidFill>
                <a:effectLst/>
                <a:latin typeface="+mj-ea"/>
                <a:ea typeface="+mj-ea"/>
                <a:cs typeface="メイリオ" pitchFamily="50" charset="-128"/>
              </a:rPr>
              <a:t>　</a:t>
            </a:r>
            <a:r>
              <a:rPr lang="en-US" altLang="ja-JP" sz="1200" b="0" smtClean="0">
                <a:solidFill>
                  <a:schemeClr val="bg1"/>
                </a:solidFill>
                <a:effectLst/>
                <a:latin typeface="+mj-ea"/>
                <a:ea typeface="+mj-ea"/>
                <a:cs typeface="メイリオ" pitchFamily="50" charset="-128"/>
              </a:rPr>
              <a:t>(</a:t>
            </a:r>
            <a:r>
              <a:rPr lang="ja-JP" altLang="en-US" sz="1200" b="0" dirty="0" smtClean="0">
                <a:solidFill>
                  <a:schemeClr val="bg1"/>
                </a:solidFill>
                <a:effectLst/>
                <a:latin typeface="+mj-ea"/>
                <a:ea typeface="+mj-ea"/>
                <a:cs typeface="メイリオ" pitchFamily="50" charset="-128"/>
              </a:rPr>
              <a:t>白血病・悪性リンパ腫</a:t>
            </a:r>
            <a:r>
              <a:rPr lang="en-US" altLang="ja-JP" sz="1200" b="0" dirty="0" smtClean="0">
                <a:solidFill>
                  <a:schemeClr val="bg1"/>
                </a:solidFill>
                <a:effectLst/>
                <a:latin typeface="+mj-ea"/>
                <a:ea typeface="+mj-ea"/>
                <a:cs typeface="メイリオ" pitchFamily="50" charset="-128"/>
              </a:rPr>
              <a:t>)</a:t>
            </a:r>
            <a:endParaRPr kumimoji="1" lang="ja-JP" altLang="en-US" sz="1200" b="0" dirty="0">
              <a:solidFill>
                <a:schemeClr val="bg1"/>
              </a:solidFill>
              <a:latin typeface="+mj-ea"/>
              <a:ea typeface="+mj-ea"/>
              <a:cs typeface="メイリオ" pitchFamily="50" charset="-128"/>
            </a:endParaRPr>
          </a:p>
        </p:txBody>
      </p:sp>
      <p:sp>
        <p:nvSpPr>
          <p:cNvPr id="8" name="スライド番号プレースホルダ 7"/>
          <p:cNvSpPr>
            <a:spLocks noGrp="1"/>
          </p:cNvSpPr>
          <p:nvPr>
            <p:ph type="sldNum" sz="quarter" idx="12"/>
          </p:nvPr>
        </p:nvSpPr>
        <p:spPr/>
        <p:txBody>
          <a:bodyPr/>
          <a:lstStyle/>
          <a:p>
            <a:fld id="{2FECD35A-6F14-4CA7-81FF-DADAB1564319}" type="slidenum">
              <a:rPr lang="ja-JP" altLang="en-US" smtClean="0"/>
              <a:pPr/>
              <a:t>6</a:t>
            </a:fld>
            <a:endParaRPr lang="ja-JP" altLang="en-US"/>
          </a:p>
        </p:txBody>
      </p:sp>
      <p:pic>
        <p:nvPicPr>
          <p:cNvPr id="5" name="図 4" descr="スライド6.TIF"/>
          <p:cNvPicPr>
            <a:picLocks noChangeAspect="1"/>
          </p:cNvPicPr>
          <p:nvPr/>
        </p:nvPicPr>
        <p:blipFill>
          <a:blip r:embed="rId3"/>
          <a:stretch>
            <a:fillRect/>
          </a:stretch>
        </p:blipFill>
        <p:spPr>
          <a:xfrm>
            <a:off x="0" y="744"/>
            <a:ext cx="9144000" cy="6856511"/>
          </a:xfrm>
          <a:prstGeom prst="rect">
            <a:avLst/>
          </a:prstGeom>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32000" y="0"/>
            <a:ext cx="8229600" cy="813816"/>
          </a:xfrm>
        </p:spPr>
        <p:txBody>
          <a:bodyPr>
            <a:normAutofit/>
          </a:bodyPr>
          <a:lstStyle/>
          <a:p>
            <a:pPr lvl="0"/>
            <a:r>
              <a:rPr lang="ja-JP" altLang="en-US" sz="1200" b="0" dirty="0" smtClean="0">
                <a:solidFill>
                  <a:schemeClr val="bg1"/>
                </a:solidFill>
                <a:effectLst/>
                <a:latin typeface="+mj-ea"/>
                <a:ea typeface="+mj-ea"/>
                <a:cs typeface="メイリオ" pitchFamily="50" charset="-128"/>
              </a:rPr>
              <a:t>造血幹細胞移植</a:t>
            </a:r>
            <a:r>
              <a:rPr lang="ja-JP" altLang="en-US" sz="1200" b="0" smtClean="0">
                <a:solidFill>
                  <a:schemeClr val="bg1"/>
                </a:solidFill>
                <a:effectLst/>
                <a:latin typeface="+mj-ea"/>
                <a:ea typeface="+mj-ea"/>
                <a:cs typeface="メイリオ" pitchFamily="50" charset="-128"/>
              </a:rPr>
              <a:t>件数 </a:t>
            </a:r>
            <a:r>
              <a:rPr lang="ja-JP" altLang="en-US" sz="1200" b="0" dirty="0" smtClean="0">
                <a:solidFill>
                  <a:schemeClr val="bg1"/>
                </a:solidFill>
                <a:effectLst/>
                <a:latin typeface="+mj-ea"/>
                <a:ea typeface="+mj-ea"/>
                <a:cs typeface="メイリオ" pitchFamily="50" charset="-128"/>
              </a:rPr>
              <a:t>　</a:t>
            </a:r>
            <a:r>
              <a:rPr lang="en-US" altLang="ja-JP" sz="1200" b="0" smtClean="0">
                <a:solidFill>
                  <a:schemeClr val="bg1"/>
                </a:solidFill>
                <a:effectLst/>
                <a:latin typeface="+mj-ea"/>
                <a:ea typeface="+mj-ea"/>
                <a:cs typeface="メイリオ" pitchFamily="50" charset="-128"/>
              </a:rPr>
              <a:t>(</a:t>
            </a:r>
            <a:r>
              <a:rPr lang="ja-JP" altLang="en-US" sz="1200" b="0" dirty="0" smtClean="0">
                <a:solidFill>
                  <a:schemeClr val="bg1"/>
                </a:solidFill>
                <a:effectLst/>
                <a:latin typeface="+mj-ea"/>
                <a:ea typeface="+mj-ea"/>
                <a:cs typeface="メイリオ" pitchFamily="50" charset="-128"/>
              </a:rPr>
              <a:t>疾患</a:t>
            </a:r>
            <a:r>
              <a:rPr lang="ja-JP" altLang="en-US" sz="1200" b="0" smtClean="0">
                <a:solidFill>
                  <a:schemeClr val="bg1"/>
                </a:solidFill>
                <a:effectLst/>
                <a:latin typeface="+mj-ea"/>
                <a:ea typeface="+mj-ea"/>
                <a:cs typeface="メイリオ" pitchFamily="50" charset="-128"/>
              </a:rPr>
              <a:t>別</a:t>
            </a:r>
            <a:r>
              <a:rPr lang="en-US" altLang="ja-JP" sz="1200" b="0" smtClean="0">
                <a:solidFill>
                  <a:schemeClr val="bg1"/>
                </a:solidFill>
                <a:effectLst/>
                <a:latin typeface="+mj-ea"/>
                <a:ea typeface="+mj-ea"/>
                <a:cs typeface="メイリオ" pitchFamily="50" charset="-128"/>
              </a:rPr>
              <a:t>)</a:t>
            </a:r>
            <a:r>
              <a:rPr lang="ja-JP" altLang="en-US" sz="1200" b="0" smtClean="0">
                <a:solidFill>
                  <a:schemeClr val="bg1"/>
                </a:solidFill>
                <a:effectLst/>
                <a:latin typeface="+mj-ea"/>
                <a:ea typeface="+mj-ea"/>
                <a:cs typeface="メイリオ" pitchFamily="50" charset="-128"/>
              </a:rPr>
              <a:t>　</a:t>
            </a:r>
            <a:r>
              <a:rPr lang="en-US" altLang="ja-JP" sz="1200" b="0" smtClean="0">
                <a:solidFill>
                  <a:schemeClr val="bg1"/>
                </a:solidFill>
                <a:effectLst/>
                <a:latin typeface="+mj-ea"/>
                <a:ea typeface="+mj-ea"/>
                <a:cs typeface="メイリオ" pitchFamily="50" charset="-128"/>
              </a:rPr>
              <a:t>0</a:t>
            </a:r>
            <a:r>
              <a:rPr lang="ja-JP" altLang="en-US" sz="1200" b="0" smtClean="0">
                <a:solidFill>
                  <a:schemeClr val="bg1"/>
                </a:solidFill>
                <a:effectLst/>
                <a:latin typeface="+mj-ea"/>
                <a:ea typeface="+mj-ea"/>
                <a:cs typeface="メイリオ" pitchFamily="50" charset="-128"/>
              </a:rPr>
              <a:t>～</a:t>
            </a:r>
            <a:r>
              <a:rPr lang="en-US" altLang="ja-JP" sz="1200" b="0" smtClean="0">
                <a:solidFill>
                  <a:schemeClr val="bg1"/>
                </a:solidFill>
                <a:effectLst/>
                <a:latin typeface="+mj-ea"/>
                <a:ea typeface="+mj-ea"/>
                <a:cs typeface="メイリオ" pitchFamily="50" charset="-128"/>
              </a:rPr>
              <a:t>15</a:t>
            </a:r>
            <a:r>
              <a:rPr lang="ja-JP" altLang="en-US" sz="1200" b="0" smtClean="0">
                <a:solidFill>
                  <a:schemeClr val="bg1"/>
                </a:solidFill>
                <a:effectLst/>
                <a:latin typeface="+mj-ea"/>
                <a:ea typeface="+mj-ea"/>
                <a:cs typeface="メイリオ" pitchFamily="50" charset="-128"/>
              </a:rPr>
              <a:t>歳</a:t>
            </a:r>
            <a:endParaRPr kumimoji="1" lang="ja-JP" altLang="en-US" sz="1200" b="0" dirty="0">
              <a:solidFill>
                <a:schemeClr val="bg1">
                  <a:lumMod val="50000"/>
                </a:schemeClr>
              </a:solidFill>
              <a:effectLst/>
              <a:latin typeface="+mj-ea"/>
              <a:ea typeface="+mj-ea"/>
              <a:cs typeface="メイリオ" pitchFamily="50" charset="-128"/>
            </a:endParaRPr>
          </a:p>
        </p:txBody>
      </p:sp>
      <p:sp>
        <p:nvSpPr>
          <p:cNvPr id="7" name="スライド番号プレースホルダ 6"/>
          <p:cNvSpPr>
            <a:spLocks noGrp="1"/>
          </p:cNvSpPr>
          <p:nvPr>
            <p:ph type="sldNum" sz="quarter" idx="12"/>
          </p:nvPr>
        </p:nvSpPr>
        <p:spPr/>
        <p:txBody>
          <a:bodyPr/>
          <a:lstStyle/>
          <a:p>
            <a:fld id="{2FECD35A-6F14-4CA7-81FF-DADAB1564319}" type="slidenum">
              <a:rPr lang="ja-JP" altLang="en-US" smtClean="0"/>
              <a:pPr/>
              <a:t>7</a:t>
            </a:fld>
            <a:endParaRPr lang="ja-JP" altLang="en-US"/>
          </a:p>
        </p:txBody>
      </p:sp>
      <p:pic>
        <p:nvPicPr>
          <p:cNvPr id="5" name="図 4" descr="スライド7.TIF"/>
          <p:cNvPicPr>
            <a:picLocks noChangeAspect="1"/>
          </p:cNvPicPr>
          <p:nvPr/>
        </p:nvPicPr>
        <p:blipFill>
          <a:blip r:embed="rId3"/>
          <a:stretch>
            <a:fillRect/>
          </a:stretch>
        </p:blipFill>
        <p:spPr>
          <a:xfrm>
            <a:off x="0" y="744"/>
            <a:ext cx="9144000" cy="6856511"/>
          </a:xfrm>
          <a:prstGeom prst="rect">
            <a:avLst/>
          </a:prstGeom>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タイトル 1"/>
          <p:cNvSpPr txBox="1">
            <a:spLocks/>
          </p:cNvSpPr>
          <p:nvPr/>
        </p:nvSpPr>
        <p:spPr>
          <a:xfrm>
            <a:off x="432000" y="0"/>
            <a:ext cx="8229600" cy="813816"/>
          </a:xfrm>
          <a:prstGeom prst="rect">
            <a:avLst/>
          </a:prstGeom>
        </p:spPr>
        <p:txBody>
          <a:bodyPr vert="horz" lIns="0" rIns="0" bIns="0" anchor="ct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1" lang="ja-JP" altLang="en-US" sz="1800" b="0" i="0" u="none" strike="noStrike" kern="1200" cap="none" spc="0" normalizeH="0" baseline="0" noProof="0" dirty="0">
              <a:ln>
                <a:noFill/>
              </a:ln>
              <a:solidFill>
                <a:schemeClr val="bg1">
                  <a:lumMod val="50000"/>
                </a:schemeClr>
              </a:solidFill>
              <a:effectLst/>
              <a:uLnTx/>
              <a:uFillTx/>
              <a:latin typeface="+mn-ea"/>
              <a:ea typeface="+mn-ea"/>
              <a:cs typeface="+mj-cs"/>
            </a:endParaRPr>
          </a:p>
        </p:txBody>
      </p:sp>
      <p:sp>
        <p:nvSpPr>
          <p:cNvPr id="8" name="タイトル 7"/>
          <p:cNvSpPr>
            <a:spLocks noGrp="1"/>
          </p:cNvSpPr>
          <p:nvPr>
            <p:ph type="title"/>
          </p:nvPr>
        </p:nvSpPr>
        <p:spPr>
          <a:xfrm>
            <a:off x="310896" y="14184"/>
            <a:ext cx="8229600" cy="813816"/>
          </a:xfrm>
        </p:spPr>
        <p:txBody>
          <a:bodyPr>
            <a:normAutofit/>
          </a:bodyPr>
          <a:lstStyle/>
          <a:p>
            <a:pPr lvl="0">
              <a:defRPr/>
            </a:pPr>
            <a:r>
              <a:rPr lang="ja-JP" altLang="en-US" sz="1200" b="0" smtClean="0">
                <a:solidFill>
                  <a:schemeClr val="bg1"/>
                </a:solidFill>
                <a:effectLst/>
                <a:latin typeface="+mj-ea"/>
                <a:ea typeface="+mj-ea"/>
                <a:cs typeface="メイリオ" pitchFamily="50" charset="-128"/>
              </a:rPr>
              <a:t>造血幹細胞移植件数　</a:t>
            </a:r>
            <a:r>
              <a:rPr lang="en-US" altLang="ja-JP" sz="1200" b="0" smtClean="0">
                <a:solidFill>
                  <a:schemeClr val="bg1"/>
                </a:solidFill>
                <a:effectLst/>
                <a:latin typeface="+mj-ea"/>
                <a:ea typeface="+mj-ea"/>
                <a:cs typeface="メイリオ" pitchFamily="50" charset="-128"/>
              </a:rPr>
              <a:t>(</a:t>
            </a:r>
            <a:r>
              <a:rPr lang="ja-JP" altLang="en-US" sz="1200" b="0" smtClean="0">
                <a:solidFill>
                  <a:schemeClr val="bg1"/>
                </a:solidFill>
                <a:effectLst/>
                <a:latin typeface="+mj-ea"/>
                <a:ea typeface="+mj-ea"/>
                <a:cs typeface="メイリオ" pitchFamily="50" charset="-128"/>
              </a:rPr>
              <a:t>疾患別</a:t>
            </a:r>
            <a:r>
              <a:rPr lang="en-US" altLang="ja-JP" sz="1200" b="0" smtClean="0">
                <a:solidFill>
                  <a:schemeClr val="bg1"/>
                </a:solidFill>
                <a:effectLst/>
                <a:latin typeface="+mj-ea"/>
                <a:ea typeface="+mj-ea"/>
                <a:cs typeface="メイリオ" pitchFamily="50" charset="-128"/>
              </a:rPr>
              <a:t>)</a:t>
            </a:r>
            <a:r>
              <a:rPr lang="ja-JP" altLang="en-US" sz="1200" b="0" smtClean="0">
                <a:solidFill>
                  <a:schemeClr val="bg1"/>
                </a:solidFill>
                <a:effectLst/>
                <a:latin typeface="+mj-ea"/>
                <a:ea typeface="+mj-ea"/>
                <a:cs typeface="メイリオ" pitchFamily="50" charset="-128"/>
              </a:rPr>
              <a:t>　</a:t>
            </a:r>
            <a:r>
              <a:rPr lang="en-US" altLang="ja-JP" sz="1200" b="0" smtClean="0">
                <a:solidFill>
                  <a:schemeClr val="bg1"/>
                </a:solidFill>
                <a:effectLst/>
                <a:latin typeface="+mj-ea"/>
                <a:ea typeface="+mj-ea"/>
                <a:cs typeface="メイリオ" pitchFamily="50" charset="-128"/>
              </a:rPr>
              <a:t>16</a:t>
            </a:r>
            <a:r>
              <a:rPr lang="ja-JP" altLang="en-US" sz="1200" b="0" smtClean="0">
                <a:solidFill>
                  <a:schemeClr val="bg1"/>
                </a:solidFill>
                <a:effectLst/>
                <a:latin typeface="+mj-ea"/>
                <a:ea typeface="+mj-ea"/>
                <a:cs typeface="メイリオ" pitchFamily="50" charset="-128"/>
              </a:rPr>
              <a:t>歳以上</a:t>
            </a:r>
            <a:endParaRPr kumimoji="1" lang="ja-JP" altLang="en-US" sz="1200" b="0">
              <a:latin typeface="+mj-ea"/>
              <a:ea typeface="+mj-ea"/>
              <a:cs typeface="メイリオ" pitchFamily="50" charset="-128"/>
            </a:endParaRPr>
          </a:p>
        </p:txBody>
      </p:sp>
      <p:sp>
        <p:nvSpPr>
          <p:cNvPr id="10" name="スライド番号プレースホルダ 9"/>
          <p:cNvSpPr>
            <a:spLocks noGrp="1"/>
          </p:cNvSpPr>
          <p:nvPr>
            <p:ph type="sldNum" sz="quarter" idx="12"/>
          </p:nvPr>
        </p:nvSpPr>
        <p:spPr/>
        <p:txBody>
          <a:bodyPr/>
          <a:lstStyle/>
          <a:p>
            <a:fld id="{2FECD35A-6F14-4CA7-81FF-DADAB1564319}" type="slidenum">
              <a:rPr lang="ja-JP" altLang="en-US" smtClean="0"/>
              <a:pPr/>
              <a:t>8</a:t>
            </a:fld>
            <a:endParaRPr lang="ja-JP" altLang="en-US"/>
          </a:p>
        </p:txBody>
      </p:sp>
      <p:pic>
        <p:nvPicPr>
          <p:cNvPr id="6" name="図 5" descr="スライド8.TIF"/>
          <p:cNvPicPr>
            <a:picLocks noChangeAspect="1"/>
          </p:cNvPicPr>
          <p:nvPr/>
        </p:nvPicPr>
        <p:blipFill>
          <a:blip r:embed="rId3"/>
          <a:stretch>
            <a:fillRect/>
          </a:stretch>
        </p:blipFill>
        <p:spPr>
          <a:xfrm>
            <a:off x="0" y="744"/>
            <a:ext cx="9144000" cy="6856511"/>
          </a:xfrm>
          <a:prstGeom prst="rect">
            <a:avLst/>
          </a:prstGeom>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32000" y="0"/>
            <a:ext cx="8229600" cy="813816"/>
          </a:xfrm>
        </p:spPr>
        <p:txBody>
          <a:bodyPr anchor="ctr">
            <a:normAutofit/>
          </a:bodyPr>
          <a:lstStyle/>
          <a:p>
            <a:pPr lvl="0"/>
            <a:r>
              <a:rPr lang="ja-JP" altLang="en-US" sz="1200" b="0" dirty="0" smtClean="0">
                <a:solidFill>
                  <a:schemeClr val="bg1"/>
                </a:solidFill>
                <a:effectLst/>
                <a:latin typeface="+mj-ea"/>
                <a:ea typeface="+mj-ea"/>
                <a:cs typeface="メイリオ" pitchFamily="50" charset="-128"/>
              </a:rPr>
              <a:t>移植幹細胞種類</a:t>
            </a:r>
            <a:r>
              <a:rPr lang="ja-JP" altLang="en-US" sz="1200" b="0" smtClean="0">
                <a:solidFill>
                  <a:schemeClr val="bg1"/>
                </a:solidFill>
                <a:effectLst/>
                <a:latin typeface="+mj-ea"/>
                <a:ea typeface="+mj-ea"/>
                <a:cs typeface="メイリオ" pitchFamily="50" charset="-128"/>
              </a:rPr>
              <a:t>の推移　</a:t>
            </a:r>
            <a:r>
              <a:rPr lang="en-US" altLang="ja-JP" sz="1200" b="0" smtClean="0">
                <a:solidFill>
                  <a:schemeClr val="bg1"/>
                </a:solidFill>
                <a:effectLst/>
                <a:latin typeface="+mj-ea"/>
                <a:ea typeface="+mj-ea"/>
                <a:cs typeface="メイリオ" pitchFamily="50" charset="-128"/>
              </a:rPr>
              <a:t>(</a:t>
            </a:r>
            <a:r>
              <a:rPr lang="ja-JP" altLang="en-US" sz="1200" b="0" smtClean="0">
                <a:solidFill>
                  <a:schemeClr val="bg1"/>
                </a:solidFill>
                <a:effectLst/>
                <a:latin typeface="+mj-ea"/>
                <a:ea typeface="+mj-ea"/>
                <a:cs typeface="メイリオ" pitchFamily="50" charset="-128"/>
              </a:rPr>
              <a:t>自家移植</a:t>
            </a:r>
            <a:r>
              <a:rPr lang="en-US" altLang="ja-JP" sz="1200" b="0" smtClean="0">
                <a:solidFill>
                  <a:schemeClr val="bg1"/>
                </a:solidFill>
                <a:effectLst/>
                <a:latin typeface="+mj-ea"/>
                <a:ea typeface="+mj-ea"/>
                <a:cs typeface="メイリオ" pitchFamily="50" charset="-128"/>
              </a:rPr>
              <a:t>)</a:t>
            </a:r>
            <a:endParaRPr kumimoji="1" lang="ja-JP" altLang="en-US" sz="1200" b="0" dirty="0">
              <a:solidFill>
                <a:schemeClr val="bg1"/>
              </a:solidFill>
              <a:latin typeface="+mj-ea"/>
              <a:ea typeface="+mj-ea"/>
              <a:cs typeface="メイリオ" pitchFamily="50" charset="-128"/>
            </a:endParaRPr>
          </a:p>
        </p:txBody>
      </p:sp>
      <p:sp>
        <p:nvSpPr>
          <p:cNvPr id="14" name="スライド番号プレースホルダ 13"/>
          <p:cNvSpPr>
            <a:spLocks noGrp="1"/>
          </p:cNvSpPr>
          <p:nvPr>
            <p:ph type="sldNum" sz="quarter" idx="12"/>
          </p:nvPr>
        </p:nvSpPr>
        <p:spPr/>
        <p:txBody>
          <a:bodyPr/>
          <a:lstStyle/>
          <a:p>
            <a:fld id="{2FECD35A-6F14-4CA7-81FF-DADAB1564319}" type="slidenum">
              <a:rPr lang="ja-JP" altLang="en-US" smtClean="0"/>
              <a:pPr/>
              <a:t>9</a:t>
            </a:fld>
            <a:endParaRPr lang="ja-JP" altLang="en-US"/>
          </a:p>
        </p:txBody>
      </p:sp>
      <p:pic>
        <p:nvPicPr>
          <p:cNvPr id="5" name="図 4" descr="スライド9.TIF"/>
          <p:cNvPicPr>
            <a:picLocks noChangeAspect="1"/>
          </p:cNvPicPr>
          <p:nvPr/>
        </p:nvPicPr>
        <p:blipFill>
          <a:blip r:embed="rId3"/>
          <a:stretch>
            <a:fillRect/>
          </a:stretch>
        </p:blipFill>
        <p:spPr>
          <a:xfrm>
            <a:off x="0" y="744"/>
            <a:ext cx="9144000" cy="6856511"/>
          </a:xfrm>
          <a:prstGeom prst="rect">
            <a:avLst/>
          </a:prstGeom>
        </p:spPr>
      </p:pic>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リゾート">
  <a:themeElements>
    <a:clrScheme name="ユーザー定義 6">
      <a:dk1>
        <a:srgbClr val="000000"/>
      </a:dk1>
      <a:lt1>
        <a:sysClr val="window" lastClr="FFFFFF"/>
      </a:lt1>
      <a:dk2>
        <a:srgbClr val="DBF5F9"/>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リゾート">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リゾート">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spDef>
      <a:spPr>
        <a:noFill/>
        <a:ln w="15875">
          <a:solidFill>
            <a:schemeClr val="accent1">
              <a:lumMod val="75000"/>
            </a:schemeClr>
          </a:solidFill>
        </a:ln>
        <a:effectLst/>
      </a:spPr>
      <a:bodyPr rtlCol="0" anchor="ctr"/>
      <a:lstStyle>
        <a:defPPr algn="ctr">
          <a:defRPr kumimoji="1"/>
        </a:defPPr>
      </a:lstStyle>
      <a:style>
        <a:lnRef idx="2">
          <a:schemeClr val="accent1">
            <a:shade val="50000"/>
          </a:schemeClr>
        </a:lnRef>
        <a:fillRef idx="1">
          <a:schemeClr val="accent1"/>
        </a:fillRef>
        <a:effectRef idx="0">
          <a:schemeClr val="accent1"/>
        </a:effectRef>
        <a:fontRef idx="minor">
          <a:schemeClr val="lt1"/>
        </a:fontRef>
      </a:style>
    </a:spDef>
    <a:txDef>
      <a:spPr/>
      <a:bodyPr vert="horz" lIns="0" rIns="0" bIns="0" anchor="ctr">
        <a:normAutofit fontScale="97500"/>
      </a:bodyPr>
      <a:lstStyle>
        <a:defPPr marL="0" marR="0" indent="0" algn="l" defTabSz="914400" rtl="0" eaLnBrk="1" fontAlgn="auto" latinLnBrk="0" hangingPunct="1">
          <a:lnSpc>
            <a:spcPct val="100000"/>
          </a:lnSpc>
          <a:spcBef>
            <a:spcPct val="0"/>
          </a:spcBef>
          <a:spcAft>
            <a:spcPts val="0"/>
          </a:spcAft>
          <a:buClrTx/>
          <a:buSzTx/>
          <a:buFontTx/>
          <a:buNone/>
          <a:tabLst/>
          <a:defRPr kumimoji="1" sz="2600" b="0" i="0" u="none" strike="noStrike" kern="1200" cap="none" spc="0" normalizeH="0" baseline="0" noProof="0" dirty="0" smtClean="0">
            <a:ln>
              <a:noFill/>
            </a:ln>
            <a:solidFill>
              <a:schemeClr val="accent1">
                <a:lumMod val="75000"/>
              </a:schemeClr>
            </a:solidFill>
            <a:effectLst/>
            <a:uLnTx/>
            <a:uFillTx/>
            <a:latin typeface="+mn-ea"/>
            <a:ea typeface="+mn-ea"/>
            <a:cs typeface="+mj-cs"/>
          </a:defRPr>
        </a:defPPr>
      </a:lstStyle>
    </a:txDef>
  </a:objectDefaults>
  <a:extraClrSchemeLst/>
</a:theme>
</file>

<file path=ppt/theme/theme2.xml><?xml version="1.0" encoding="utf-8"?>
<a:theme xmlns:a="http://schemas.openxmlformats.org/drawingml/2006/main" name="デザインの設定">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12879</TotalTime>
  <Words>297</Words>
  <Application>Microsoft Office PowerPoint</Application>
  <PresentationFormat>画面に合わせる (4:3)</PresentationFormat>
  <Paragraphs>141</Paragraphs>
  <Slides>41</Slides>
  <Notes>41</Notes>
  <HiddenSlides>0</HiddenSlides>
  <MMClips>0</MMClips>
  <ScaleCrop>false</ScaleCrop>
  <HeadingPairs>
    <vt:vector size="4" baseType="variant">
      <vt:variant>
        <vt:lpstr>テーマ</vt:lpstr>
      </vt:variant>
      <vt:variant>
        <vt:i4>2</vt:i4>
      </vt:variant>
      <vt:variant>
        <vt:lpstr>スライド タイトル</vt:lpstr>
      </vt:variant>
      <vt:variant>
        <vt:i4>41</vt:i4>
      </vt:variant>
    </vt:vector>
  </HeadingPairs>
  <TitlesOfParts>
    <vt:vector size="43" baseType="lpstr">
      <vt:lpstr>リゾート</vt:lpstr>
      <vt:lpstr>デザインの設定</vt:lpstr>
      <vt:lpstr>移植施設の分布</vt:lpstr>
      <vt:lpstr>はじめに</vt:lpstr>
      <vt:lpstr>造血幹細胞移植件数の年次推移　(移植種類別)</vt:lpstr>
      <vt:lpstr>造血幹細胞移植件数の年次推移　(患者年齢階級別)</vt:lpstr>
      <vt:lpstr>造血幹細胞移植件数の推移　(患者年齢階級別)</vt:lpstr>
      <vt:lpstr>造血幹細胞移植件数の年次推移　(白血病・悪性リンパ腫)</vt:lpstr>
      <vt:lpstr>造血幹細胞移植件数 　(疾患別)　0～15歳</vt:lpstr>
      <vt:lpstr>造血幹細胞移植件数　(疾患別)　16歳以上</vt:lpstr>
      <vt:lpstr>移植幹細胞種類の推移　(自家移植)</vt:lpstr>
      <vt:lpstr>移植幹細胞種類の推移　(同種移植)</vt:lpstr>
      <vt:lpstr>移植幹細胞種類の推移　(同種移植_非血縁者間移植)</vt:lpstr>
      <vt:lpstr>造血幹細胞移植件数の推移　(同種移植　ドナー種類別)　0～15歳</vt:lpstr>
      <vt:lpstr>造血幹細胞移植件数の推移　(同種移植　ドナー種類別)　16～50歳</vt:lpstr>
      <vt:lpstr>造血幹細胞移植件数の推移　(同種移植　ドナー種類別)　51歳以上</vt:lpstr>
      <vt:lpstr>造血幹細胞移植件数の推移　(白血病リスク分類別)</vt:lpstr>
      <vt:lpstr>造血幹細胞移植件数の推移　(移植前治療強度別)</vt:lpstr>
      <vt:lpstr>移植後100日生存率の年次推移　(自家移植／同種移植)</vt:lpstr>
      <vt:lpstr>移植後365日生存率の年次推移　(自家移植／同種移植)</vt:lpstr>
      <vt:lpstr>移植後100日生存率の年次推移　(同種移植)</vt:lpstr>
      <vt:lpstr>移植後365日生存率の年次推移　(同種移植)</vt:lpstr>
      <vt:lpstr>移植後100日生存率の年次推移　(白血病リスク分類別)</vt:lpstr>
      <vt:lpstr>移植後365日生存率の年次推移　(白血病リスク分類別)</vt:lpstr>
      <vt:lpstr>移植後の成績　(移植種類別) </vt:lpstr>
      <vt:lpstr>移植後の成績　- 白血病 -</vt:lpstr>
      <vt:lpstr>移植後の成績　- 悪性リンパ腫/多発性骨髄腫を含む形質細胞性腫瘍 -</vt:lpstr>
      <vt:lpstr>年齢別移植成績　(自家移植) 　- 急性白血病 -</vt:lpstr>
      <vt:lpstr>年齢別移植成績　(自家移植)  - 悪性リンパ腫  -</vt:lpstr>
      <vt:lpstr>移植後の成績　(自家移植)　- 多発性骨髄腫 –　       16歳以上</vt:lpstr>
      <vt:lpstr>移植後の成績　(同種移植)　- 急性骨髄性白血病 –　 0～15歳</vt:lpstr>
      <vt:lpstr>移植後の成績　(同種移植)　- 急性骨髄性白血病 –　16歳以上　　</vt:lpstr>
      <vt:lpstr>移植後の成績　(同種移植)　- 急性リンパ性白血病 –　0～15歳</vt:lpstr>
      <vt:lpstr>移植後の成績　(同種移植)　- 急性リンパ性白血病 – 16歳以上</vt:lpstr>
      <vt:lpstr>移植後の成績　(同種移植)　- 慢性骨髄性白血病 –　0～15歳</vt:lpstr>
      <vt:lpstr>移植後の成績　(同種移植)  - 慢性骨髄性白血病 –　16歳以上　　</vt:lpstr>
      <vt:lpstr>移植後の成績　(同種移植)　- 骨髄異形成症候群 –　0～15歳</vt:lpstr>
      <vt:lpstr>移植後の成績　(同種移植)　- 骨髄異形成症候群 –　16歳以上　　</vt:lpstr>
      <vt:lpstr>移植後の成績　(同種移植)　- 非ホジキンリンパ腫 –　  0～15歳　</vt:lpstr>
      <vt:lpstr>移植後の成績　(同種移植)　- 非ホジキンリンパ腫 –　 16歳以上</vt:lpstr>
      <vt:lpstr>移植後の成績　(同種移植)　- 多発性骨髄腫を含む形質細胞性腫瘍 –　16歳以上</vt:lpstr>
      <vt:lpstr>移植後の成績　(同種移植)　- 再生不良性貧血 –　　0～15歳　</vt:lpstr>
      <vt:lpstr>移植後の成績　(同種移植)　- 再生不良性貧血 –　 16歳以上</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クリックしてタイトルを入力</dc:title>
  <dc:creator>P-ralay.com</dc:creator>
  <cp:lastModifiedBy>kurata</cp:lastModifiedBy>
  <cp:revision>1373</cp:revision>
  <dcterms:created xsi:type="dcterms:W3CDTF">2010-11-02T16:02:47Z</dcterms:created>
  <dcterms:modified xsi:type="dcterms:W3CDTF">2014-03-26T07:20:29Z</dcterms:modified>
</cp:coreProperties>
</file>