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9" r:id="rId2"/>
  </p:sldMasterIdLst>
  <p:notesMasterIdLst>
    <p:notesMasterId r:id="rId45"/>
  </p:notesMasterIdLst>
  <p:handoutMasterIdLst>
    <p:handoutMasterId r:id="rId46"/>
  </p:handoutMasterIdLst>
  <p:sldIdLst>
    <p:sldId id="445" r:id="rId3"/>
    <p:sldId id="363" r:id="rId4"/>
    <p:sldId id="400" r:id="rId5"/>
    <p:sldId id="446" r:id="rId6"/>
    <p:sldId id="395" r:id="rId7"/>
    <p:sldId id="397" r:id="rId8"/>
    <p:sldId id="398" r:id="rId9"/>
    <p:sldId id="399" r:id="rId10"/>
    <p:sldId id="266" r:id="rId11"/>
    <p:sldId id="291" r:id="rId12"/>
    <p:sldId id="268" r:id="rId13"/>
    <p:sldId id="271" r:id="rId14"/>
    <p:sldId id="269" r:id="rId15"/>
    <p:sldId id="401" r:id="rId16"/>
    <p:sldId id="270" r:id="rId17"/>
    <p:sldId id="442" r:id="rId18"/>
    <p:sldId id="443" r:id="rId19"/>
    <p:sldId id="405" r:id="rId20"/>
    <p:sldId id="404" r:id="rId21"/>
    <p:sldId id="407" r:id="rId22"/>
    <p:sldId id="409" r:id="rId23"/>
    <p:sldId id="411" r:id="rId24"/>
    <p:sldId id="414" r:id="rId25"/>
    <p:sldId id="422" r:id="rId26"/>
    <p:sldId id="388" r:id="rId27"/>
    <p:sldId id="389" r:id="rId28"/>
    <p:sldId id="338" r:id="rId29"/>
    <p:sldId id="342" r:id="rId30"/>
    <p:sldId id="315" r:id="rId31"/>
    <p:sldId id="323" r:id="rId32"/>
    <p:sldId id="324" r:id="rId33"/>
    <p:sldId id="430" r:id="rId34"/>
    <p:sldId id="326" r:id="rId35"/>
    <p:sldId id="327" r:id="rId36"/>
    <p:sldId id="328" r:id="rId37"/>
    <p:sldId id="329" r:id="rId38"/>
    <p:sldId id="330" r:id="rId39"/>
    <p:sldId id="331" r:id="rId40"/>
    <p:sldId id="332" r:id="rId41"/>
    <p:sldId id="333" r:id="rId42"/>
    <p:sldId id="334" r:id="rId43"/>
    <p:sldId id="441" r:id="rId44"/>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E7"/>
    <a:srgbClr val="FCF0EE"/>
    <a:srgbClr val="F0FEDE"/>
    <a:srgbClr val="E9F3FD"/>
    <a:srgbClr val="A6A6A6"/>
    <a:srgbClr val="FFCC00"/>
    <a:srgbClr val="FFB48F"/>
    <a:srgbClr val="FF9900"/>
    <a:srgbClr val="FF7C80"/>
    <a:srgbClr val="59AAF2"/>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p:scale>
          <a:sx n="80" d="100"/>
          <a:sy n="80" d="100"/>
        </p:scale>
        <p:origin x="-138" y="-378"/>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8" d="100"/>
          <a:sy n="108" d="100"/>
        </p:scale>
        <p:origin x="-390" y="-84"/>
      </p:cViewPr>
      <p:guideLst>
        <p:guide orient="horz" pos="2121"/>
        <p:guide pos="310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BB41ADB0-2A89-4271-8FE3-DA7ABD891728}"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2015/3/23</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smtClean="0"/>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lang="ja-JP" altLang="en-US" sz="1000" smtClean="0">
                <a:solidFill>
                  <a:schemeClr val="tx2">
                    <a:lumMod val="75000"/>
                  </a:schemeClr>
                </a:solidFill>
                <a:latin typeface="HGS教科書体" pitchFamily="18" charset="-128"/>
                <a:ea typeface="HGS教科書体" pitchFamily="18" charset="-128"/>
              </a:rPr>
              <a:t>　</a:t>
            </a:r>
            <a:r>
              <a:rPr lang="en-US" altLang="ja-JP" sz="1000" smtClean="0">
                <a:solidFill>
                  <a:schemeClr val="tx2">
                    <a:lumMod val="75000"/>
                  </a:schemeClr>
                </a:solidFill>
                <a:latin typeface="HGS教科書体" pitchFamily="18" charset="-128"/>
                <a:ea typeface="HGS教科書体" pitchFamily="18" charset="-128"/>
              </a:rPr>
              <a:t>2009</a:t>
            </a:r>
            <a:r>
              <a:rPr lang="ja-JP" altLang="en-US" sz="1000" smtClean="0">
                <a:solidFill>
                  <a:schemeClr val="tx2">
                    <a:lumMod val="75000"/>
                  </a:schemeClr>
                </a:solidFill>
                <a:latin typeface="HGS教科書体" pitchFamily="18" charset="-128"/>
                <a:ea typeface="HGS教科書体" pitchFamily="18" charset="-128"/>
              </a:rPr>
              <a:t>～</a:t>
            </a:r>
            <a:r>
              <a:rPr lang="en-US" altLang="ja-JP" sz="1000" smtClean="0">
                <a:solidFill>
                  <a:schemeClr val="tx2">
                    <a:lumMod val="75000"/>
                  </a:schemeClr>
                </a:solidFill>
                <a:latin typeface="HGS教科書体" pitchFamily="18" charset="-128"/>
                <a:ea typeface="HGS教科書体" pitchFamily="18" charset="-128"/>
              </a:rPr>
              <a:t>2013</a:t>
            </a:r>
            <a:r>
              <a:rPr lang="ja-JP" altLang="en-US" sz="1000" smtClean="0">
                <a:solidFill>
                  <a:schemeClr val="tx2">
                    <a:lumMod val="75000"/>
                  </a:schemeClr>
                </a:solidFill>
                <a:latin typeface="HGS教科書体" pitchFamily="18" charset="-128"/>
                <a:ea typeface="HGS教科書体" pitchFamily="18" charset="-128"/>
              </a:rPr>
              <a:t>年では、</a:t>
            </a:r>
            <a:r>
              <a:rPr lang="en-US" altLang="ja-JP" sz="1000" smtClean="0">
                <a:solidFill>
                  <a:schemeClr val="tx2">
                    <a:lumMod val="75000"/>
                  </a:schemeClr>
                </a:solidFill>
                <a:latin typeface="HGS教科書体" pitchFamily="18" charset="-128"/>
                <a:ea typeface="HGS教科書体" pitchFamily="18" charset="-128"/>
              </a:rPr>
              <a:t>0</a:t>
            </a:r>
            <a:r>
              <a:rPr lang="ja-JP" altLang="en-US" sz="1000" smtClean="0">
                <a:solidFill>
                  <a:schemeClr val="tx2">
                    <a:lumMod val="75000"/>
                  </a:schemeClr>
                </a:solidFill>
                <a:latin typeface="HGS教科書体" pitchFamily="18" charset="-128"/>
                <a:ea typeface="HGS教科書体" pitchFamily="18" charset="-128"/>
              </a:rPr>
              <a:t>～</a:t>
            </a:r>
            <a:r>
              <a:rPr lang="en-US" altLang="ja-JP" sz="1000" smtClean="0">
                <a:solidFill>
                  <a:schemeClr val="tx2">
                    <a:lumMod val="75000"/>
                  </a:schemeClr>
                </a:solidFill>
                <a:latin typeface="HGS教科書体" pitchFamily="18" charset="-128"/>
                <a:ea typeface="HGS教科書体" pitchFamily="18" charset="-128"/>
              </a:rPr>
              <a:t>15</a:t>
            </a:r>
            <a:r>
              <a:rPr lang="ja-JP" altLang="en-US" sz="1000" smtClean="0">
                <a:solidFill>
                  <a:schemeClr val="tx2">
                    <a:lumMod val="75000"/>
                  </a:schemeClr>
                </a:solidFill>
                <a:latin typeface="HGS教科書体" pitchFamily="18" charset="-128"/>
                <a:ea typeface="HGS教科書体" pitchFamily="18" charset="-128"/>
              </a:rPr>
              <a:t>歳での</a:t>
            </a:r>
            <a:r>
              <a:rPr lang="ja-JP" altLang="ja-JP" sz="1000" smtClean="0">
                <a:solidFill>
                  <a:schemeClr val="tx2">
                    <a:lumMod val="75000"/>
                  </a:schemeClr>
                </a:solidFill>
                <a:latin typeface="HGS教科書体" pitchFamily="18" charset="-128"/>
                <a:ea typeface="HGS教科書体" pitchFamily="18" charset="-128"/>
              </a:rPr>
              <a:t>自家移植のおよそ</a:t>
            </a:r>
            <a:r>
              <a:rPr lang="en-US" altLang="ja-JP" sz="1000" smtClean="0">
                <a:solidFill>
                  <a:schemeClr val="tx2">
                    <a:lumMod val="75000"/>
                  </a:schemeClr>
                </a:solidFill>
                <a:latin typeface="HGS教科書体" pitchFamily="18" charset="-128"/>
                <a:ea typeface="HGS教科書体" pitchFamily="18" charset="-128"/>
              </a:rPr>
              <a:t>93</a:t>
            </a:r>
            <a:r>
              <a:rPr lang="ja-JP" altLang="ja-JP" sz="1000" smtClean="0">
                <a:solidFill>
                  <a:schemeClr val="tx2">
                    <a:lumMod val="75000"/>
                  </a:schemeClr>
                </a:solidFill>
                <a:latin typeface="HGS教科書体" pitchFamily="18" charset="-128"/>
                <a:ea typeface="HGS教科書体" pitchFamily="18" charset="-128"/>
              </a:rPr>
              <a:t>％、</a:t>
            </a:r>
            <a:r>
              <a:rPr lang="en-US" altLang="ja-JP" sz="1000" smtClean="0">
                <a:solidFill>
                  <a:schemeClr val="tx2">
                    <a:lumMod val="75000"/>
                  </a:schemeClr>
                </a:solidFill>
                <a:latin typeface="HGS教科書体" pitchFamily="18" charset="-128"/>
                <a:ea typeface="HGS教科書体" pitchFamily="18" charset="-128"/>
              </a:rPr>
              <a:t>16</a:t>
            </a:r>
            <a:r>
              <a:rPr lang="ja-JP" altLang="en-US" sz="1000" smtClean="0">
                <a:solidFill>
                  <a:schemeClr val="tx2">
                    <a:lumMod val="75000"/>
                  </a:schemeClr>
                </a:solidFill>
                <a:latin typeface="HGS教科書体" pitchFamily="18" charset="-128"/>
                <a:ea typeface="HGS教科書体" pitchFamily="18" charset="-128"/>
              </a:rPr>
              <a:t>歳以上</a:t>
            </a:r>
            <a:r>
              <a:rPr lang="ja-JP" altLang="ja-JP" sz="1000" smtClean="0">
                <a:solidFill>
                  <a:schemeClr val="tx2">
                    <a:lumMod val="75000"/>
                  </a:schemeClr>
                </a:solidFill>
                <a:latin typeface="HGS教科書体" pitchFamily="18" charset="-128"/>
                <a:ea typeface="HGS教科書体" pitchFamily="18" charset="-128"/>
              </a:rPr>
              <a:t>では</a:t>
            </a:r>
            <a:r>
              <a:rPr lang="en-US" altLang="ja-JP" sz="1000" smtClean="0">
                <a:solidFill>
                  <a:schemeClr val="tx2">
                    <a:lumMod val="75000"/>
                  </a:schemeClr>
                </a:solidFill>
                <a:latin typeface="HGS教科書体" pitchFamily="18" charset="-128"/>
                <a:ea typeface="HGS教科書体" pitchFamily="18" charset="-128"/>
              </a:rPr>
              <a:t>99</a:t>
            </a:r>
            <a:r>
              <a:rPr lang="ja-JP" altLang="ja-JP" sz="1000" smtClean="0">
                <a:solidFill>
                  <a:schemeClr val="tx2">
                    <a:lumMod val="75000"/>
                  </a:schemeClr>
                </a:solidFill>
                <a:latin typeface="HGS教科書体" pitchFamily="18" charset="-128"/>
                <a:ea typeface="HGS教科書体" pitchFamily="18" charset="-128"/>
              </a:rPr>
              <a:t>％が末梢血</a:t>
            </a:r>
            <a:r>
              <a:rPr lang="ja-JP" altLang="en-US" sz="1000" smtClean="0">
                <a:solidFill>
                  <a:schemeClr val="tx2">
                    <a:lumMod val="75000"/>
                  </a:schemeClr>
                </a:solidFill>
                <a:latin typeface="HGS教科書体" pitchFamily="18" charset="-128"/>
                <a:ea typeface="HGS教科書体" pitchFamily="18" charset="-128"/>
              </a:rPr>
              <a:t>幹細胞</a:t>
            </a:r>
            <a:r>
              <a:rPr lang="ja-JP" altLang="ja-JP" sz="1000" smtClean="0">
                <a:solidFill>
                  <a:schemeClr val="tx2">
                    <a:lumMod val="75000"/>
                  </a:schemeClr>
                </a:solidFill>
                <a:latin typeface="HGS教科書体" pitchFamily="18" charset="-128"/>
                <a:ea typeface="HGS教科書体" pitchFamily="18" charset="-128"/>
              </a:rPr>
              <a:t>による移植である。骨髄移植と比較して細胞採取において患者さんへの負担が少ないことや、顆粒球コロニー刺激因子</a:t>
            </a:r>
            <a:r>
              <a:rPr lang="en-US" altLang="ja-JP" sz="1000" smtClean="0">
                <a:solidFill>
                  <a:schemeClr val="tx2">
                    <a:lumMod val="75000"/>
                  </a:schemeClr>
                </a:solidFill>
                <a:latin typeface="HGS教科書体" pitchFamily="18" charset="-128"/>
                <a:ea typeface="HGS教科書体" pitchFamily="18" charset="-128"/>
              </a:rPr>
              <a:t>(G-CSF)</a:t>
            </a:r>
            <a:r>
              <a:rPr lang="ja-JP" altLang="ja-JP" sz="1000" smtClean="0">
                <a:solidFill>
                  <a:schemeClr val="tx2">
                    <a:lumMod val="75000"/>
                  </a:schemeClr>
                </a:solidFill>
                <a:latin typeface="HGS教科書体" pitchFamily="18" charset="-128"/>
                <a:ea typeface="HGS教科書体" pitchFamily="18" charset="-128"/>
              </a:rPr>
              <a:t>を使用して末梢血から移植細胞を採取する方法が</a:t>
            </a:r>
            <a:r>
              <a:rPr lang="en-US" altLang="ja-JP" sz="1000" smtClean="0">
                <a:solidFill>
                  <a:schemeClr val="tx2">
                    <a:lumMod val="75000"/>
                  </a:schemeClr>
                </a:solidFill>
                <a:latin typeface="HGS教科書体" pitchFamily="18" charset="-128"/>
                <a:ea typeface="HGS教科書体" pitchFamily="18" charset="-128"/>
              </a:rPr>
              <a:t>2000</a:t>
            </a:r>
            <a:r>
              <a:rPr lang="ja-JP" altLang="ja-JP" sz="1000" smtClean="0">
                <a:solidFill>
                  <a:schemeClr val="tx2">
                    <a:lumMod val="75000"/>
                  </a:schemeClr>
                </a:solidFill>
                <a:latin typeface="HGS教科書体" pitchFamily="18" charset="-128"/>
                <a:ea typeface="HGS教科書体" pitchFamily="18" charset="-128"/>
              </a:rPr>
              <a:t>年に保険適応となったことなどの理由により、自家末梢血</a:t>
            </a:r>
            <a:r>
              <a:rPr lang="ja-JP" altLang="en-US" sz="1000" smtClean="0">
                <a:solidFill>
                  <a:schemeClr val="tx2">
                    <a:lumMod val="75000"/>
                  </a:schemeClr>
                </a:solidFill>
                <a:latin typeface="HGS教科書体" pitchFamily="18" charset="-128"/>
                <a:ea typeface="HGS教科書体" pitchFamily="18" charset="-128"/>
              </a:rPr>
              <a:t>幹細胞</a:t>
            </a:r>
            <a:r>
              <a:rPr lang="ja-JP" altLang="ja-JP" sz="1000" smtClean="0">
                <a:solidFill>
                  <a:schemeClr val="tx2">
                    <a:lumMod val="75000"/>
                  </a:schemeClr>
                </a:solidFill>
                <a:latin typeface="HGS教科書体" pitchFamily="18" charset="-128"/>
                <a:ea typeface="HGS教科書体" pitchFamily="18" charset="-128"/>
              </a:rPr>
              <a:t>移植件数が増加し、自家骨髄移植は減少傾向にある。 </a:t>
            </a:r>
            <a:r>
              <a:rPr lang="en-US" altLang="ja-JP" sz="1000" smtClean="0">
                <a:solidFill>
                  <a:schemeClr val="tx2">
                    <a:lumMod val="75000"/>
                  </a:schemeClr>
                </a:solidFill>
                <a:latin typeface="HGS教科書体" pitchFamily="18" charset="-128"/>
                <a:ea typeface="HGS教科書体" pitchFamily="18" charset="-128"/>
              </a:rPr>
              <a:t> </a:t>
            </a:r>
            <a:endParaRPr lang="en-US" altLang="ja-JP" sz="1000" dirty="0" smtClean="0">
              <a:solidFill>
                <a:schemeClr val="tx2">
                  <a:lumMod val="75000"/>
                </a:schemeClr>
              </a:solidFill>
              <a:latin typeface="HGS教科書体" pitchFamily="18" charset="-128"/>
              <a:ea typeface="HGS教科書体" pitchFamily="18"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さい帯血移植の普及に伴い、同種骨髄移植の割合は減少傾向にある。 </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しかし、骨髄移植、さい帯血移植ともに、その実施件数は近年においても増加傾向を示している。</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近年では、同種移植のおよそ</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％がさい帯血による移植である。</a:t>
            </a:r>
            <a:endParaRPr lang="ja-JP" altLang="en-US"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P教科書体" pitchFamily="18" charset="-128"/>
                <a:ea typeface="HGP教科書体" pitchFamily="18" charset="-128"/>
                <a:cs typeface="メイリオ" pitchFamily="50" charset="-128"/>
              </a:rPr>
              <a:t>非血縁者間の移植においても</a:t>
            </a:r>
            <a:r>
              <a:rPr lang="ja-JP" altLang="en-US" sz="1000" smtClean="0">
                <a:solidFill>
                  <a:schemeClr val="tx2">
                    <a:lumMod val="75000"/>
                  </a:schemeClr>
                </a:solidFill>
                <a:latin typeface="HGP教科書体" pitchFamily="18" charset="-128"/>
                <a:ea typeface="HGP教科書体" pitchFamily="18" charset="-128"/>
                <a:cs typeface="メイリオ" pitchFamily="50" charset="-128"/>
              </a:rPr>
              <a:t>、</a:t>
            </a:r>
            <a:r>
              <a:rPr lang="ja-JP" altLang="ja-JP" sz="1000" smtClean="0">
                <a:solidFill>
                  <a:schemeClr val="tx2">
                    <a:lumMod val="75000"/>
                  </a:schemeClr>
                </a:solidFill>
                <a:latin typeface="HGP教科書体" pitchFamily="18" charset="-128"/>
                <a:ea typeface="HGP教科書体" pitchFamily="18" charset="-128"/>
                <a:cs typeface="メイリオ" pitchFamily="50" charset="-128"/>
              </a:rPr>
              <a:t>さい帯血移植の増加に伴い、近年では骨髄移植とさい帯血移植の割合は同等である。</a:t>
            </a:r>
            <a:endParaRPr lang="ja-JP" altLang="en-US" sz="1000" dirty="0">
              <a:solidFill>
                <a:schemeClr val="tx2">
                  <a:lumMod val="75000"/>
                </a:schemeClr>
              </a:solidFill>
              <a:latin typeface="HGP教科書体" pitchFamily="18" charset="-128"/>
              <a:ea typeface="HGP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血縁者間移植に比較して非血縁者間移植の伸び率は高く、近年は血縁者間と非血縁者間の移植の割合は、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37</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63</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％である。 </a:t>
            </a:r>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血縁者間での</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骨髄移植あるいは末梢血</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幹細胞</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移植はほぼ横ばいで</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あり、</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非血縁者間での</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骨髄移植、</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さい帯血移植の件数は増加傾向</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である。</a:t>
            </a:r>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移植前処置の強度を緩めたミニ移植の普及により、高齢者での同種移植件数は著しく増加している。 </a:t>
            </a:r>
            <a:endParaRPr lang="ja-JP" altLang="en-US"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lang="ja-JP" altLang="en-US" sz="1000" smtClean="0">
                <a:solidFill>
                  <a:srgbClr val="0B5395"/>
                </a:solidFill>
                <a:latin typeface="+mn-ea"/>
                <a:ea typeface="+mn-ea"/>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治療困難とされる</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白血病の高リスク群においても、非血縁者間移植</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骨髄移植、さい帯血移植</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が行われるようになってきた。 </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 </a:t>
            </a:r>
          </a:p>
          <a:p>
            <a:pPr>
              <a:lnSpc>
                <a:spcPts val="1400"/>
              </a:lnSpc>
            </a:pPr>
            <a:endParaRPr lang="en-US" altLang="ja-JP" sz="1000" b="0" smtClean="0">
              <a:solidFill>
                <a:srgbClr val="0B5395"/>
              </a:solidFill>
              <a:latin typeface="+mn-ea"/>
              <a:ea typeface="+mn-ea"/>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0" smtClean="0">
                <a:solidFill>
                  <a:schemeClr val="tx1">
                    <a:lumMod val="65000"/>
                    <a:lumOff val="35000"/>
                  </a:schemeClr>
                </a:solidFill>
                <a:latin typeface="+mn-ea"/>
                <a:ea typeface="+mn-ea"/>
                <a:cs typeface="メイリオ" pitchFamily="50" charset="-128"/>
              </a:rPr>
              <a:t>―</a:t>
            </a:r>
            <a:r>
              <a:rPr lang="ja-JP" altLang="en-US" sz="1000" b="0" smtClean="0">
                <a:solidFill>
                  <a:schemeClr val="tx1">
                    <a:lumMod val="65000"/>
                    <a:lumOff val="35000"/>
                  </a:schemeClr>
                </a:solidFill>
                <a:latin typeface="+mn-ea"/>
                <a:ea typeface="+mn-ea"/>
                <a:cs typeface="メイリオ" pitchFamily="50" charset="-128"/>
              </a:rPr>
              <a:t>≪白血病のリスク分類≫</a:t>
            </a:r>
            <a:r>
              <a:rPr lang="en-US" altLang="ja-JP" sz="1000" b="0" smtClean="0">
                <a:solidFill>
                  <a:schemeClr val="tx1">
                    <a:lumMod val="65000"/>
                    <a:lumOff val="35000"/>
                  </a:schemeClr>
                </a:solidFill>
                <a:latin typeface="+mn-ea"/>
                <a:ea typeface="+mn-ea"/>
                <a:cs typeface="メイリオ" pitchFamily="50" charset="-128"/>
              </a:rPr>
              <a:t>――――――――――――――――――――――――――</a:t>
            </a:r>
          </a:p>
          <a:p>
            <a:pPr>
              <a:lnSpc>
                <a:spcPts val="1400"/>
              </a:lnSpc>
            </a:pPr>
            <a:r>
              <a:rPr lang="ja-JP" altLang="en-US" sz="1000" b="1" smtClean="0">
                <a:ln>
                  <a:solidFill>
                    <a:schemeClr val="bg1"/>
                  </a:solidFill>
                </a:ln>
                <a:solidFill>
                  <a:srgbClr val="8ADFFF"/>
                </a:solidFill>
                <a:latin typeface="+mn-ea"/>
                <a:ea typeface="+mn-ea"/>
                <a:cs typeface="メイリオ" pitchFamily="50" charset="-128"/>
              </a:rPr>
              <a:t>■</a:t>
            </a:r>
            <a:r>
              <a:rPr lang="ja-JP" altLang="en-US" sz="1000" b="1" smtClean="0">
                <a:latin typeface="+mn-ea"/>
                <a:ea typeface="+mn-ea"/>
                <a:cs typeface="メイリオ" pitchFamily="50" charset="-128"/>
              </a:rPr>
              <a:t>標準リスク群</a:t>
            </a:r>
            <a:endParaRPr lang="en-US" altLang="ja-JP" sz="1000" smtClean="0">
              <a:latin typeface="+mn-ea"/>
              <a:ea typeface="+mn-ea"/>
              <a:cs typeface="メイリオ" pitchFamily="50" charset="-128"/>
            </a:endParaRPr>
          </a:p>
          <a:p>
            <a:pPr>
              <a:lnSpc>
                <a:spcPts val="1400"/>
              </a:lnSpc>
            </a:pPr>
            <a:r>
              <a:rPr lang="ja-JP" altLang="en-US" sz="1000" smtClean="0">
                <a:latin typeface="+mn-ea"/>
                <a:ea typeface="+mn-ea"/>
                <a:cs typeface="メイリオ" pitchFamily="50" charset="-128"/>
              </a:rPr>
              <a:t>    </a:t>
            </a:r>
            <a:r>
              <a:rPr lang="ja-JP" altLang="en-US" sz="1000" smtClean="0">
                <a:solidFill>
                  <a:schemeClr val="tx1"/>
                </a:solidFill>
                <a:latin typeface="+mn-ea"/>
                <a:ea typeface="+mn-ea"/>
                <a:cs typeface="メイリオ" pitchFamily="50" charset="-128"/>
              </a:rPr>
              <a:t>・急性骨髄性白血病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初回寛解期／第二寛解期</a:t>
            </a:r>
            <a:r>
              <a:rPr lang="en-US" altLang="ja-JP" sz="1000" smtClean="0">
                <a:solidFill>
                  <a:schemeClr val="tx1"/>
                </a:solidFill>
                <a:latin typeface="+mn-ea"/>
                <a:ea typeface="+mn-ea"/>
                <a:cs typeface="メイリオ" pitchFamily="50" charset="-128"/>
              </a:rPr>
              <a:t>)</a:t>
            </a:r>
          </a:p>
          <a:p>
            <a:pPr>
              <a:lnSpc>
                <a:spcPts val="1400"/>
              </a:lnSpc>
            </a:pPr>
            <a:r>
              <a:rPr lang="ja-JP" altLang="en-US" sz="1000" smtClean="0">
                <a:solidFill>
                  <a:schemeClr val="tx1"/>
                </a:solidFill>
                <a:latin typeface="+mn-ea"/>
                <a:ea typeface="+mn-ea"/>
                <a:cs typeface="メイリオ" pitchFamily="50" charset="-128"/>
              </a:rPr>
              <a:t>    ・急性リンパ性白血病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初回寛解期</a:t>
            </a:r>
            <a:r>
              <a:rPr lang="en-US" altLang="ja-JP" sz="1000" smtClean="0">
                <a:solidFill>
                  <a:schemeClr val="tx1"/>
                </a:solidFill>
                <a:latin typeface="+mn-ea"/>
                <a:ea typeface="+mn-ea"/>
                <a:cs typeface="メイリオ" pitchFamily="50" charset="-128"/>
              </a:rPr>
              <a:t>)</a:t>
            </a:r>
          </a:p>
          <a:p>
            <a:pPr>
              <a:lnSpc>
                <a:spcPts val="1400"/>
              </a:lnSpc>
            </a:pPr>
            <a:r>
              <a:rPr lang="ja-JP" altLang="en-US" sz="1000" smtClean="0">
                <a:solidFill>
                  <a:schemeClr val="tx1"/>
                </a:solidFill>
                <a:latin typeface="+mn-ea"/>
                <a:ea typeface="+mn-ea"/>
                <a:cs typeface="メイリオ" pitchFamily="50" charset="-128"/>
              </a:rPr>
              <a:t>    ・慢性骨髄性白血病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初回慢性期</a:t>
            </a:r>
            <a:r>
              <a:rPr lang="en-US" altLang="ja-JP" sz="1000" smtClean="0">
                <a:solidFill>
                  <a:schemeClr val="tx1"/>
                </a:solidFill>
                <a:latin typeface="+mn-ea"/>
                <a:ea typeface="+mn-ea"/>
                <a:cs typeface="メイリオ" pitchFamily="50" charset="-128"/>
              </a:rPr>
              <a:t>)</a:t>
            </a:r>
          </a:p>
          <a:p>
            <a:pPr>
              <a:lnSpc>
                <a:spcPts val="1400"/>
              </a:lnSpc>
            </a:pPr>
            <a:r>
              <a:rPr lang="ja-JP" altLang="en-US" sz="1000" smtClean="0">
                <a:solidFill>
                  <a:schemeClr val="tx1"/>
                </a:solidFill>
                <a:latin typeface="+mn-ea"/>
                <a:ea typeface="+mn-ea"/>
                <a:cs typeface="メイリオ" pitchFamily="50" charset="-128"/>
              </a:rPr>
              <a:t>    ・骨髄異形成症候群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不応性貧血／環状鉄芽球を伴う不応性貧血</a:t>
            </a:r>
            <a:r>
              <a:rPr lang="en-US" altLang="ja-JP" sz="1000" smtClean="0">
                <a:solidFill>
                  <a:schemeClr val="tx1"/>
                </a:solidFill>
                <a:latin typeface="+mn-ea"/>
                <a:ea typeface="+mn-ea"/>
                <a:cs typeface="メイリオ" pitchFamily="50" charset="-128"/>
              </a:rPr>
              <a:t>)</a:t>
            </a:r>
            <a:endParaRPr lang="en-US" altLang="ja-JP" sz="1000" smtClean="0">
              <a:ln>
                <a:solidFill>
                  <a:schemeClr val="bg1"/>
                </a:solidFill>
              </a:ln>
              <a:latin typeface="+mn-ea"/>
              <a:ea typeface="+mn-ea"/>
              <a:cs typeface="メイリオ" pitchFamily="50" charset="-128"/>
            </a:endParaRPr>
          </a:p>
          <a:p>
            <a:pPr>
              <a:lnSpc>
                <a:spcPts val="1400"/>
              </a:lnSpc>
            </a:pPr>
            <a:r>
              <a:rPr lang="ja-JP" altLang="en-US" sz="1000" b="1" smtClean="0">
                <a:ln>
                  <a:solidFill>
                    <a:schemeClr val="bg1"/>
                  </a:solidFill>
                </a:ln>
                <a:solidFill>
                  <a:srgbClr val="59AAF2"/>
                </a:solidFill>
                <a:latin typeface="+mn-ea"/>
                <a:ea typeface="+mn-ea"/>
                <a:cs typeface="メイリオ" pitchFamily="50" charset="-128"/>
              </a:rPr>
              <a:t>■</a:t>
            </a:r>
            <a:r>
              <a:rPr lang="ja-JP" altLang="en-US" sz="1000" b="1" smtClean="0">
                <a:latin typeface="+mn-ea"/>
                <a:ea typeface="+mn-ea"/>
                <a:cs typeface="メイリオ" pitchFamily="50" charset="-128"/>
              </a:rPr>
              <a:t>高リスク群</a:t>
            </a:r>
            <a:endParaRPr lang="en-US" altLang="ja-JP" sz="1000" smtClean="0">
              <a:latin typeface="+mn-ea"/>
              <a:ea typeface="+mn-ea"/>
              <a:cs typeface="メイリオ" pitchFamily="50" charset="-128"/>
            </a:endParaRPr>
          </a:p>
          <a:p>
            <a:pPr>
              <a:lnSpc>
                <a:spcPts val="1400"/>
              </a:lnSpc>
            </a:pPr>
            <a:r>
              <a:rPr lang="en-US" altLang="ja-JP" sz="1000" b="1" u="sng" smtClean="0">
                <a:solidFill>
                  <a:schemeClr val="accent2">
                    <a:lumMod val="75000"/>
                  </a:schemeClr>
                </a:solidFill>
                <a:latin typeface="+mn-ea"/>
                <a:ea typeface="+mn-ea"/>
                <a:cs typeface="メイリオ" pitchFamily="50" charset="-128"/>
              </a:rPr>
              <a:t>    </a:t>
            </a:r>
            <a:r>
              <a:rPr lang="ja-JP" altLang="en-US" sz="1000" u="sng" smtClean="0">
                <a:solidFill>
                  <a:schemeClr val="tx1"/>
                </a:solidFill>
                <a:latin typeface="+mn-ea"/>
                <a:ea typeface="+mn-ea"/>
                <a:cs typeface="メイリオ" pitchFamily="50" charset="-128"/>
              </a:rPr>
              <a:t>・上記以外＿＿＿＿＿＿＿＿＿＿＿＿＿＿＿＿＿＿＿＿＿＿＿＿＿＿＿＿＿＿＿</a:t>
            </a:r>
            <a:endParaRPr lang="en-US" altLang="ja-JP" sz="1000" u="sng" smtClean="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lang="ja-JP" altLang="en-US" sz="1000" smtClean="0">
                <a:solidFill>
                  <a:srgbClr val="0B5395"/>
                </a:solidFill>
                <a:latin typeface="ＭＳ Ｐゴシック" pitchFamily="50" charset="-128"/>
                <a:ea typeface="ＭＳ Ｐゴシック" pitchFamily="50" charset="-128"/>
                <a:cs typeface="メイリオ" pitchFamily="50" charset="-128"/>
              </a:rPr>
              <a:t>　</a:t>
            </a:r>
            <a:r>
              <a:rPr lang="ja-JP" altLang="ja-JP" sz="1000" smtClean="0">
                <a:solidFill>
                  <a:srgbClr val="0B5395"/>
                </a:solidFill>
                <a:latin typeface="HGS教科書体" pitchFamily="18" charset="-128"/>
                <a:ea typeface="HGS教科書体" pitchFamily="18" charset="-128"/>
                <a:cs typeface="メイリオ" pitchFamily="50" charset="-128"/>
              </a:rPr>
              <a:t>前処置による毒性の低い骨髄非破壊的移植の普及により、高齢者など移植適応が増大したことが全体の移植数の増加に大きく寄与している。</a:t>
            </a:r>
            <a:endParaRPr lang="en-US" altLang="ja-JP" sz="1000" smtClean="0">
              <a:solidFill>
                <a:srgbClr val="0B5395"/>
              </a:solidFill>
              <a:latin typeface="HGS教科書体" pitchFamily="18" charset="-128"/>
              <a:ea typeface="HGS教科書体" pitchFamily="18" charset="-128"/>
              <a:cs typeface="メイリオ" pitchFamily="50" charset="-128"/>
            </a:endParaRPr>
          </a:p>
          <a:p>
            <a:endParaRPr lang="en-US" altLang="ja-JP" sz="1000" smtClean="0">
              <a:solidFill>
                <a:srgbClr val="0B5395"/>
              </a:solidFill>
              <a:latin typeface="ＭＳ Ｐゴシック" pitchFamily="50" charset="-128"/>
              <a:ea typeface="ＭＳ Ｐゴシック" pitchFamily="50" charset="-128"/>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1" smtClean="0">
                <a:solidFill>
                  <a:schemeClr val="tx1">
                    <a:lumMod val="65000"/>
                    <a:lumOff val="35000"/>
                  </a:schemeClr>
                </a:solidFill>
                <a:latin typeface="ＭＳ Ｐゴシック" pitchFamily="50" charset="-128"/>
                <a:ea typeface="ＭＳ Ｐゴシック" pitchFamily="50" charset="-128"/>
                <a:cs typeface="メイリオ" pitchFamily="50" charset="-128"/>
              </a:rPr>
              <a:t>―</a:t>
            </a:r>
            <a:r>
              <a:rPr lang="ja-JP" altLang="en-US" sz="1000" b="0" smtClean="0">
                <a:solidFill>
                  <a:schemeClr val="tx1">
                    <a:lumMod val="65000"/>
                    <a:lumOff val="35000"/>
                  </a:schemeClr>
                </a:solidFill>
                <a:latin typeface="ＭＳ Ｐゴシック" pitchFamily="50" charset="-128"/>
                <a:ea typeface="ＭＳ Ｐゴシック" pitchFamily="50" charset="-128"/>
                <a:cs typeface="メイリオ" pitchFamily="50" charset="-128"/>
              </a:rPr>
              <a:t>≪移植前治療≫</a:t>
            </a:r>
            <a:r>
              <a:rPr lang="en-US" altLang="ja-JP" sz="1000" b="1" smtClean="0">
                <a:solidFill>
                  <a:schemeClr val="tx1">
                    <a:lumMod val="65000"/>
                    <a:lumOff val="35000"/>
                  </a:schemeClr>
                </a:solidFill>
                <a:latin typeface="ＭＳ Ｐゴシック" pitchFamily="50" charset="-128"/>
                <a:ea typeface="ＭＳ Ｐゴシック" pitchFamily="50" charset="-128"/>
                <a:cs typeface="メイリオ" pitchFamily="50" charset="-128"/>
              </a:rPr>
              <a:t>―――――――――――――――――――――――――――――――――――――――――――――――</a:t>
            </a:r>
          </a:p>
          <a:p>
            <a:pPr>
              <a:lnSpc>
                <a:spcPts val="1400"/>
              </a:lnSpc>
            </a:pPr>
            <a:r>
              <a:rPr lang="ja-JP" altLang="en-US" sz="1000" b="1" smtClean="0">
                <a:ln>
                  <a:solidFill>
                    <a:schemeClr val="bg1"/>
                  </a:solidFill>
                </a:ln>
                <a:solidFill>
                  <a:srgbClr val="59AAF2"/>
                </a:solidFill>
                <a:latin typeface="ＭＳ Ｐゴシック" pitchFamily="50" charset="-128"/>
                <a:ea typeface="ＭＳ Ｐゴシック" pitchFamily="50" charset="-128"/>
                <a:cs typeface="メイリオ" pitchFamily="50" charset="-128"/>
              </a:rPr>
              <a:t>■</a:t>
            </a:r>
            <a:r>
              <a:rPr lang="ja-JP" altLang="en-US" sz="1000" b="1" smtClean="0">
                <a:latin typeface="ＭＳ Ｐゴシック" pitchFamily="50" charset="-128"/>
                <a:ea typeface="ＭＳ Ｐゴシック" pitchFamily="50" charset="-128"/>
                <a:cs typeface="メイリオ" pitchFamily="50" charset="-128"/>
              </a:rPr>
              <a:t>骨髄非破壊的前治療</a:t>
            </a:r>
            <a:endParaRPr lang="en-US" altLang="ja-JP" sz="1000" b="1" smtClean="0">
              <a:latin typeface="ＭＳ Ｐゴシック" pitchFamily="50" charset="-128"/>
              <a:ea typeface="ＭＳ Ｐゴシック" pitchFamily="50" charset="-128"/>
              <a:cs typeface="メイリオ" pitchFamily="50" charset="-128"/>
            </a:endParaRPr>
          </a:p>
          <a:p>
            <a:pPr>
              <a:lnSpc>
                <a:spcPts val="1400"/>
              </a:lnSpc>
            </a:pPr>
            <a:r>
              <a:rPr lang="ja-JP" altLang="en-US" sz="1000" smtClean="0">
                <a:solidFill>
                  <a:schemeClr val="tx1"/>
                </a:solidFill>
                <a:latin typeface="ＭＳ Ｐゴシック" pitchFamily="50" charset="-128"/>
                <a:ea typeface="ＭＳ Ｐゴシック" pitchFamily="50" charset="-128"/>
                <a:cs typeface="メイリオ" pitchFamily="50" charset="-128"/>
              </a:rPr>
              <a:t>　  免疫抑制を主な目的とする骨髄抑制の強くない薬剤による移植前治療</a:t>
            </a:r>
            <a:endParaRPr lang="en-US" altLang="ja-JP" sz="1000" smtClean="0">
              <a:solidFill>
                <a:schemeClr val="tx1"/>
              </a:solidFill>
              <a:latin typeface="ＭＳ Ｐゴシック" pitchFamily="50" charset="-128"/>
              <a:ea typeface="ＭＳ Ｐゴシック" pitchFamily="50" charset="-128"/>
              <a:cs typeface="メイリオ" pitchFamily="50" charset="-128"/>
            </a:endParaRPr>
          </a:p>
          <a:p>
            <a:pPr>
              <a:lnSpc>
                <a:spcPts val="1400"/>
              </a:lnSpc>
            </a:pPr>
            <a:endParaRPr lang="en-US" altLang="ja-JP" sz="1000" b="1" smtClean="0">
              <a:ln>
                <a:solidFill>
                  <a:schemeClr val="bg1"/>
                </a:solidFill>
              </a:ln>
              <a:solidFill>
                <a:srgbClr val="8ADFFF"/>
              </a:solidFill>
              <a:effectLst>
                <a:outerShdw blurRad="38100" dist="38100" dir="2700000" algn="tl">
                  <a:srgbClr val="000000">
                    <a:alpha val="43137"/>
                  </a:srgbClr>
                </a:outerShdw>
              </a:effectLst>
              <a:latin typeface="ＭＳ Ｐゴシック" pitchFamily="50" charset="-128"/>
              <a:ea typeface="ＭＳ Ｐゴシック" pitchFamily="50" charset="-128"/>
              <a:cs typeface="メイリオ" pitchFamily="50" charset="-128"/>
            </a:endParaRPr>
          </a:p>
          <a:p>
            <a:pPr>
              <a:lnSpc>
                <a:spcPts val="1400"/>
              </a:lnSpc>
            </a:pPr>
            <a:r>
              <a:rPr lang="ja-JP" altLang="en-US" sz="1000" b="1" smtClean="0">
                <a:ln>
                  <a:solidFill>
                    <a:schemeClr val="bg1"/>
                  </a:solidFill>
                </a:ln>
                <a:solidFill>
                  <a:srgbClr val="8ADFFF"/>
                </a:solidFill>
                <a:latin typeface="ＭＳ Ｐゴシック" pitchFamily="50" charset="-128"/>
                <a:ea typeface="ＭＳ Ｐゴシック" pitchFamily="50" charset="-128"/>
                <a:cs typeface="メイリオ" pitchFamily="50" charset="-128"/>
              </a:rPr>
              <a:t>■</a:t>
            </a:r>
            <a:r>
              <a:rPr lang="ja-JP" altLang="en-US" sz="1000" b="1" smtClean="0">
                <a:latin typeface="ＭＳ Ｐゴシック" pitchFamily="50" charset="-128"/>
                <a:ea typeface="ＭＳ Ｐゴシック" pitchFamily="50" charset="-128"/>
                <a:cs typeface="メイリオ" pitchFamily="50" charset="-128"/>
              </a:rPr>
              <a:t>骨髄破壊的前治療</a:t>
            </a:r>
            <a:endParaRPr lang="en-US" altLang="ja-JP" sz="1000" b="1" smtClean="0">
              <a:latin typeface="ＭＳ Ｐゴシック" pitchFamily="50" charset="-128"/>
              <a:ea typeface="ＭＳ Ｐゴシック" pitchFamily="50" charset="-128"/>
              <a:cs typeface="メイリオ" pitchFamily="50" charset="-128"/>
            </a:endParaRPr>
          </a:p>
          <a:p>
            <a:pPr>
              <a:lnSpc>
                <a:spcPts val="1400"/>
              </a:lnSpc>
            </a:pPr>
            <a:r>
              <a:rPr lang="ja-JP" altLang="en-US" sz="1000" u="sng" smtClean="0">
                <a:latin typeface="ＭＳ Ｐゴシック" pitchFamily="50" charset="-128"/>
                <a:ea typeface="ＭＳ Ｐゴシック" pitchFamily="50" charset="-128"/>
                <a:cs typeface="メイリオ" pitchFamily="50" charset="-128"/>
              </a:rPr>
              <a:t>　  </a:t>
            </a:r>
            <a:r>
              <a:rPr lang="ja-JP" altLang="en-US" sz="1000" u="sng" smtClean="0">
                <a:solidFill>
                  <a:schemeClr val="tx1"/>
                </a:solidFill>
                <a:latin typeface="ＭＳ Ｐゴシック" pitchFamily="50" charset="-128"/>
                <a:ea typeface="ＭＳ Ｐゴシック" pitchFamily="50" charset="-128"/>
                <a:cs typeface="メイリオ" pitchFamily="50" charset="-128"/>
              </a:rPr>
              <a:t>全身放射線照射や大量抗がん剤治療により、骨髄中のがん細胞を正常な血液細胞とともに全滅させることを主な目的とする移植前治療＿</a:t>
            </a:r>
            <a:endParaRPr lang="en-US" altLang="ja-JP" sz="1000" u="sng" smtClean="0">
              <a:solidFill>
                <a:schemeClr val="tx1"/>
              </a:solidFill>
              <a:latin typeface="ＭＳ Ｐゴシック" pitchFamily="50" charset="-128"/>
              <a:ea typeface="ＭＳ Ｐゴシック" pitchFamily="50" charset="-128"/>
              <a:cs typeface="メイリオ" pitchFamily="50" charset="-128"/>
            </a:endParaRPr>
          </a:p>
          <a:p>
            <a:endParaRPr lang="ja-JP" altLang="en-US" sz="1000">
              <a:solidFill>
                <a:srgbClr val="0B5395"/>
              </a:solidFill>
              <a:latin typeface="ＭＳ Ｐゴシック" pitchFamily="50" charset="-128"/>
              <a:ea typeface="ＭＳ Ｐゴシック"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日での生存率は、</a:t>
            </a:r>
            <a:r>
              <a:rPr lang="ja-JP" altLang="ja-JP" sz="1000" u="none" smtClean="0">
                <a:solidFill>
                  <a:schemeClr val="tx2">
                    <a:lumMod val="75000"/>
                  </a:schemeClr>
                </a:solidFill>
                <a:latin typeface="HGS教科書体" pitchFamily="18" charset="-128"/>
                <a:ea typeface="HGS教科書体" pitchFamily="18" charset="-128"/>
                <a:cs typeface="メイリオ" pitchFamily="50" charset="-128"/>
              </a:rPr>
              <a:t>自家移植、同種移植例ともにここ</a:t>
            </a:r>
            <a:r>
              <a:rPr lang="en-US" altLang="ja-JP" sz="1000" u="none"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u="none" smtClean="0">
                <a:solidFill>
                  <a:schemeClr val="tx2">
                    <a:lumMod val="75000"/>
                  </a:schemeClr>
                </a:solidFill>
                <a:latin typeface="HGS教科書体" pitchFamily="18" charset="-128"/>
                <a:ea typeface="HGS教科書体" pitchFamily="18" charset="-128"/>
                <a:cs typeface="メイリオ" pitchFamily="50" charset="-128"/>
              </a:rPr>
              <a:t>年でわずかに向上している傾向がみられる。</a:t>
            </a:r>
            <a:endParaRPr lang="ja-JP"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u="none" smtClean="0">
                <a:solidFill>
                  <a:schemeClr val="tx2">
                    <a:lumMod val="75000"/>
                  </a:schemeClr>
                </a:solidFill>
                <a:latin typeface="HGS教科書体" pitchFamily="18" charset="-128"/>
                <a:ea typeface="HGS教科書体" pitchFamily="18" charset="-128"/>
                <a:cs typeface="メイリオ" pitchFamily="50" charset="-128"/>
              </a:rPr>
              <a:t>自家移植後の</a:t>
            </a:r>
            <a:r>
              <a:rPr lang="en-US" altLang="ja-JP" sz="1000" u="none" smtClean="0">
                <a:solidFill>
                  <a:schemeClr val="tx2">
                    <a:lumMod val="75000"/>
                  </a:schemeClr>
                </a:solidFill>
                <a:latin typeface="HGS教科書体" pitchFamily="18" charset="-128"/>
                <a:ea typeface="HGS教科書体" pitchFamily="18" charset="-128"/>
                <a:cs typeface="メイリオ" pitchFamily="50" charset="-128"/>
              </a:rPr>
              <a:t>100</a:t>
            </a:r>
            <a:r>
              <a:rPr lang="ja-JP" altLang="ja-JP" sz="1000" u="none" smtClean="0">
                <a:solidFill>
                  <a:schemeClr val="tx2">
                    <a:lumMod val="75000"/>
                  </a:schemeClr>
                </a:solidFill>
                <a:latin typeface="HGS教科書体" pitchFamily="18" charset="-128"/>
                <a:ea typeface="HGS教科書体" pitchFamily="18" charset="-128"/>
                <a:cs typeface="メイリオ" pitchFamily="50" charset="-128"/>
              </a:rPr>
              <a:t>日生存率は</a:t>
            </a:r>
            <a:r>
              <a:rPr lang="en-US" altLang="ja-JP" sz="1000" u="none"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u="none" smtClean="0">
                <a:solidFill>
                  <a:schemeClr val="tx2">
                    <a:lumMod val="75000"/>
                  </a:schemeClr>
                </a:solidFill>
                <a:latin typeface="HGS教科書体" pitchFamily="18" charset="-128"/>
                <a:ea typeface="HGS教科書体" pitchFamily="18" charset="-128"/>
                <a:cs typeface="メイリオ" pitchFamily="50" charset="-128"/>
              </a:rPr>
              <a:t>歳未満、</a:t>
            </a:r>
            <a:r>
              <a:rPr lang="en-US" altLang="ja-JP" sz="1000" u="none"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u="none" smtClean="0">
                <a:solidFill>
                  <a:schemeClr val="tx2">
                    <a:lumMod val="75000"/>
                  </a:schemeClr>
                </a:solidFill>
                <a:latin typeface="HGS教科書体" pitchFamily="18" charset="-128"/>
                <a:ea typeface="HGS教科書体" pitchFamily="18" charset="-128"/>
                <a:cs typeface="メイリオ" pitchFamily="50" charset="-128"/>
              </a:rPr>
              <a:t>歳以上で同等の成績が得られている。</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5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100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365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日</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年</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での生存率は、</a:t>
            </a:r>
            <a:r>
              <a:rPr lang="ja-JP" altLang="ja-JP" sz="1000" u="none" smtClean="0">
                <a:solidFill>
                  <a:schemeClr val="tx2">
                    <a:lumMod val="75000"/>
                  </a:schemeClr>
                </a:solidFill>
                <a:latin typeface="HGS教科書体" pitchFamily="18" charset="-128"/>
                <a:ea typeface="HGS教科書体" pitchFamily="18" charset="-128"/>
                <a:cs typeface="メイリオ" pitchFamily="50" charset="-128"/>
              </a:rPr>
              <a:t>自家移植</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歳未満での同種移植例にて、ここ</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年で向上している傾向がみられる。</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自家移植後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365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日生存率は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歳未満、</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歳以上で同等の成績が得られている。</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5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100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smtClean="0"/>
              <a:t>　　　　　　　　　　　　　　　　　　　　　　　</a:t>
            </a:r>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2673"/>
            <a:ext cx="7204021" cy="1693333"/>
          </a:xfrm>
        </p:spPr>
        <p:txBody>
          <a:bodyPr>
            <a:normAutofit/>
          </a:bodyPr>
          <a:lstStyle/>
          <a:p>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　</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歳未満での血縁者間、非血縁者間の同種移植後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100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日での生存率は、</a:t>
            </a:r>
            <a:r>
              <a:rPr kumimoji="1" lang="ja-JP" altLang="ja-JP" sz="1000" u="none" kern="1200" smtClean="0">
                <a:solidFill>
                  <a:schemeClr val="tx2">
                    <a:lumMod val="75000"/>
                  </a:schemeClr>
                </a:solidFill>
                <a:latin typeface="HGS教科書体" pitchFamily="18" charset="-128"/>
                <a:ea typeface="HGS教科書体" pitchFamily="18" charset="-128"/>
                <a:cs typeface="メイリオ" pitchFamily="50" charset="-128"/>
              </a:rPr>
              <a:t>ともにここ</a:t>
            </a:r>
            <a:r>
              <a:rPr kumimoji="1" lang="en-US" altLang="ja-JP" sz="1000" u="none" kern="1200" smtClean="0">
                <a:solidFill>
                  <a:schemeClr val="tx2">
                    <a:lumMod val="75000"/>
                  </a:schemeClr>
                </a:solidFill>
                <a:latin typeface="HGS教科書体" pitchFamily="18" charset="-128"/>
                <a:ea typeface="HGS教科書体" pitchFamily="18" charset="-128"/>
                <a:cs typeface="メイリオ" pitchFamily="50" charset="-128"/>
              </a:rPr>
              <a:t>10</a:t>
            </a:r>
            <a:r>
              <a:rPr kumimoji="1" lang="ja-JP" altLang="ja-JP" sz="1000" u="none" kern="1200" smtClean="0">
                <a:solidFill>
                  <a:schemeClr val="tx2">
                    <a:lumMod val="75000"/>
                  </a:schemeClr>
                </a:solidFill>
                <a:latin typeface="HGS教科書体" pitchFamily="18" charset="-128"/>
                <a:ea typeface="HGS教科書体" pitchFamily="18" charset="-128"/>
                <a:cs typeface="メイリオ" pitchFamily="50" charset="-128"/>
              </a:rPr>
              <a:t>年で向上している傾向がみられる。</a:t>
            </a:r>
            <a:endParaRPr kumimoji="1" lang="en-US" altLang="ja-JP" sz="1000" u="none" kern="120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100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51513" cy="431323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歳未満での血縁者間、非血縁者間の同種移植後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365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日での生存率は、ともにここ</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年で向上している傾向がみられる。 </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100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rmAutofit fontScale="25000" lnSpcReduction="20000"/>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白血病の高リスク群に対する移植後</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日での生存率は、</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この</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年間で</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歳未満において向上している傾向がみられる</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a:t>
            </a:r>
          </a:p>
          <a:p>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また、</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歳以上においても</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年前と比較すると、移植件数も伸びているが移植成績の向上もみられる。</a:t>
            </a:r>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4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00" baseline="0" smtClean="0">
              <a:solidFill>
                <a:srgbClr val="0B5395"/>
              </a:solidFill>
              <a:latin typeface="メイリオ" pitchFamily="50" charset="-128"/>
              <a:ea typeface="メイリオ" pitchFamily="50" charset="-128"/>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4000" b="0" smtClean="0">
                <a:solidFill>
                  <a:schemeClr val="tx1">
                    <a:lumMod val="65000"/>
                    <a:lumOff val="35000"/>
                  </a:schemeClr>
                </a:solidFill>
                <a:latin typeface="+mn-ea"/>
                <a:ea typeface="+mn-ea"/>
                <a:cs typeface="メイリオ" pitchFamily="50" charset="-128"/>
              </a:rPr>
              <a:t>―</a:t>
            </a:r>
            <a:r>
              <a:rPr lang="ja-JP" altLang="en-US" sz="4000" b="0" smtClean="0">
                <a:solidFill>
                  <a:schemeClr val="tx1">
                    <a:lumMod val="65000"/>
                    <a:lumOff val="35000"/>
                  </a:schemeClr>
                </a:solidFill>
                <a:latin typeface="+mn-ea"/>
                <a:ea typeface="+mn-ea"/>
                <a:cs typeface="メイリオ" pitchFamily="50" charset="-128"/>
              </a:rPr>
              <a:t>≪白血病のリスク分類≫</a:t>
            </a:r>
            <a:r>
              <a:rPr lang="en-US" altLang="ja-JP" sz="4000" b="0" smtClean="0">
                <a:solidFill>
                  <a:schemeClr val="tx1">
                    <a:lumMod val="65000"/>
                    <a:lumOff val="35000"/>
                  </a:schemeClr>
                </a:solidFill>
                <a:latin typeface="+mn-ea"/>
                <a:ea typeface="+mn-ea"/>
                <a:cs typeface="メイリオ" pitchFamily="50" charset="-128"/>
              </a:rPr>
              <a:t>――――――――――――――――――――――――――</a:t>
            </a:r>
          </a:p>
          <a:p>
            <a:pPr>
              <a:lnSpc>
                <a:spcPts val="1400"/>
              </a:lnSpc>
            </a:pPr>
            <a:r>
              <a:rPr lang="ja-JP" altLang="en-US" sz="4000" b="1" smtClean="0">
                <a:ln>
                  <a:solidFill>
                    <a:schemeClr val="bg1"/>
                  </a:solidFill>
                </a:ln>
                <a:solidFill>
                  <a:srgbClr val="8ADFFF"/>
                </a:solidFill>
                <a:latin typeface="+mn-ea"/>
                <a:ea typeface="+mn-ea"/>
                <a:cs typeface="メイリオ" pitchFamily="50" charset="-128"/>
              </a:rPr>
              <a:t>■</a:t>
            </a:r>
            <a:r>
              <a:rPr lang="ja-JP" altLang="en-US" sz="4000" b="1" smtClean="0">
                <a:latin typeface="+mn-ea"/>
                <a:ea typeface="+mn-ea"/>
                <a:cs typeface="メイリオ" pitchFamily="50" charset="-128"/>
              </a:rPr>
              <a:t>標準リスク群</a:t>
            </a:r>
            <a:endParaRPr lang="en-US" altLang="ja-JP" sz="4000" smtClean="0">
              <a:latin typeface="+mn-ea"/>
              <a:ea typeface="+mn-ea"/>
              <a:cs typeface="メイリオ" pitchFamily="50" charset="-128"/>
            </a:endParaRPr>
          </a:p>
          <a:p>
            <a:pPr>
              <a:lnSpc>
                <a:spcPts val="1400"/>
              </a:lnSpc>
            </a:pPr>
            <a:r>
              <a:rPr lang="ja-JP" altLang="en-US" sz="4000" smtClean="0">
                <a:latin typeface="+mn-ea"/>
                <a:ea typeface="+mn-ea"/>
                <a:cs typeface="メイリオ" pitchFamily="50" charset="-128"/>
              </a:rPr>
              <a:t>    </a:t>
            </a:r>
            <a:r>
              <a:rPr lang="ja-JP" altLang="en-US" sz="4000" smtClean="0">
                <a:solidFill>
                  <a:schemeClr val="tx1"/>
                </a:solidFill>
                <a:latin typeface="+mn-ea"/>
                <a:ea typeface="+mn-ea"/>
                <a:cs typeface="メイリオ" pitchFamily="50" charset="-128"/>
              </a:rPr>
              <a:t>・急性骨髄性白血病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初回寛解期／第二寛解期</a:t>
            </a:r>
            <a:r>
              <a:rPr lang="en-US" altLang="ja-JP" sz="4000" smtClean="0">
                <a:solidFill>
                  <a:schemeClr val="tx1"/>
                </a:solidFill>
                <a:latin typeface="+mn-ea"/>
                <a:ea typeface="+mn-ea"/>
                <a:cs typeface="メイリオ" pitchFamily="50" charset="-128"/>
              </a:rPr>
              <a:t>)</a:t>
            </a:r>
          </a:p>
          <a:p>
            <a:pPr>
              <a:lnSpc>
                <a:spcPts val="1400"/>
              </a:lnSpc>
            </a:pPr>
            <a:r>
              <a:rPr lang="ja-JP" altLang="en-US" sz="4000" smtClean="0">
                <a:solidFill>
                  <a:schemeClr val="tx1"/>
                </a:solidFill>
                <a:latin typeface="+mn-ea"/>
                <a:ea typeface="+mn-ea"/>
                <a:cs typeface="メイリオ" pitchFamily="50" charset="-128"/>
              </a:rPr>
              <a:t>    ・急性リンパ性白血病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初回寛解期</a:t>
            </a:r>
            <a:r>
              <a:rPr lang="en-US" altLang="ja-JP" sz="4000" smtClean="0">
                <a:solidFill>
                  <a:schemeClr val="tx1"/>
                </a:solidFill>
                <a:latin typeface="+mn-ea"/>
                <a:ea typeface="+mn-ea"/>
                <a:cs typeface="メイリオ" pitchFamily="50" charset="-128"/>
              </a:rPr>
              <a:t>)</a:t>
            </a:r>
          </a:p>
          <a:p>
            <a:pPr>
              <a:lnSpc>
                <a:spcPts val="1400"/>
              </a:lnSpc>
            </a:pPr>
            <a:r>
              <a:rPr lang="ja-JP" altLang="en-US" sz="4000" smtClean="0">
                <a:solidFill>
                  <a:schemeClr val="tx1"/>
                </a:solidFill>
                <a:latin typeface="+mn-ea"/>
                <a:ea typeface="+mn-ea"/>
                <a:cs typeface="メイリオ" pitchFamily="50" charset="-128"/>
              </a:rPr>
              <a:t>    ・慢性骨髄性白血病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初回慢性期</a:t>
            </a:r>
            <a:r>
              <a:rPr lang="en-US" altLang="ja-JP" sz="4000" smtClean="0">
                <a:solidFill>
                  <a:schemeClr val="tx1"/>
                </a:solidFill>
                <a:latin typeface="+mn-ea"/>
                <a:ea typeface="+mn-ea"/>
                <a:cs typeface="メイリオ" pitchFamily="50" charset="-128"/>
              </a:rPr>
              <a:t>)</a:t>
            </a:r>
          </a:p>
          <a:p>
            <a:pPr>
              <a:lnSpc>
                <a:spcPts val="1400"/>
              </a:lnSpc>
            </a:pPr>
            <a:r>
              <a:rPr lang="ja-JP" altLang="en-US" sz="4000" smtClean="0">
                <a:solidFill>
                  <a:schemeClr val="tx1"/>
                </a:solidFill>
                <a:latin typeface="+mn-ea"/>
                <a:ea typeface="+mn-ea"/>
                <a:cs typeface="メイリオ" pitchFamily="50" charset="-128"/>
              </a:rPr>
              <a:t>    ・骨髄異形成症候群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不応性貧血／環状鉄芽球を伴う不応性貧血</a:t>
            </a:r>
            <a:r>
              <a:rPr lang="en-US" altLang="ja-JP" sz="4000" smtClean="0">
                <a:solidFill>
                  <a:schemeClr val="tx1"/>
                </a:solidFill>
                <a:latin typeface="+mn-ea"/>
                <a:ea typeface="+mn-ea"/>
                <a:cs typeface="メイリオ" pitchFamily="50" charset="-128"/>
              </a:rPr>
              <a:t>)</a:t>
            </a:r>
            <a:endParaRPr lang="en-US" altLang="ja-JP" sz="4000" smtClean="0">
              <a:ln>
                <a:solidFill>
                  <a:schemeClr val="bg1"/>
                </a:solidFill>
              </a:ln>
              <a:latin typeface="+mn-ea"/>
              <a:ea typeface="+mn-ea"/>
              <a:cs typeface="メイリオ" pitchFamily="50" charset="-128"/>
            </a:endParaRPr>
          </a:p>
          <a:p>
            <a:pPr>
              <a:lnSpc>
                <a:spcPts val="1400"/>
              </a:lnSpc>
            </a:pPr>
            <a:r>
              <a:rPr lang="ja-JP" altLang="en-US" sz="4000" b="1" smtClean="0">
                <a:ln>
                  <a:solidFill>
                    <a:schemeClr val="bg1"/>
                  </a:solidFill>
                </a:ln>
                <a:solidFill>
                  <a:srgbClr val="59AAF2"/>
                </a:solidFill>
                <a:latin typeface="+mn-ea"/>
                <a:ea typeface="+mn-ea"/>
                <a:cs typeface="メイリオ" pitchFamily="50" charset="-128"/>
              </a:rPr>
              <a:t>■</a:t>
            </a:r>
            <a:r>
              <a:rPr lang="ja-JP" altLang="en-US" sz="4000" b="1" smtClean="0">
                <a:latin typeface="+mn-ea"/>
                <a:ea typeface="+mn-ea"/>
                <a:cs typeface="メイリオ" pitchFamily="50" charset="-128"/>
              </a:rPr>
              <a:t>高リスク群</a:t>
            </a:r>
            <a:endParaRPr lang="en-US" altLang="ja-JP" sz="4000" smtClean="0">
              <a:latin typeface="+mn-ea"/>
              <a:ea typeface="+mn-ea"/>
              <a:cs typeface="メイリオ" pitchFamily="50" charset="-128"/>
            </a:endParaRPr>
          </a:p>
          <a:p>
            <a:pPr>
              <a:lnSpc>
                <a:spcPts val="1400"/>
              </a:lnSpc>
            </a:pPr>
            <a:r>
              <a:rPr lang="en-US" altLang="ja-JP" sz="4000" b="0" u="sng" smtClean="0">
                <a:solidFill>
                  <a:schemeClr val="tx1"/>
                </a:solidFill>
                <a:latin typeface="+mn-ea"/>
                <a:ea typeface="+mn-ea"/>
                <a:cs typeface="メイリオ" pitchFamily="50" charset="-128"/>
              </a:rPr>
              <a:t>    </a:t>
            </a:r>
            <a:r>
              <a:rPr lang="ja-JP" altLang="en-US" sz="4000" u="sng" smtClean="0">
                <a:solidFill>
                  <a:schemeClr val="tx1"/>
                </a:solidFill>
                <a:latin typeface="+mn-ea"/>
                <a:ea typeface="+mn-ea"/>
                <a:cs typeface="メイリオ" pitchFamily="50" charset="-128"/>
              </a:rPr>
              <a:t>・上記以外＿＿＿＿＿＿＿＿＿＿＿＿＿＿＿＿＿＿＿＿＿＿＿＿＿＿＿＿＿＿＿</a:t>
            </a:r>
            <a:endParaRPr lang="ja-JP" altLang="en-US" sz="400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fontScale="25000" lnSpcReduction="20000"/>
          </a:bodyPr>
          <a:lstStyle/>
          <a:p>
            <a:r>
              <a:rPr lang="ja-JP" altLang="en-US" sz="4000" smtClean="0">
                <a:solidFill>
                  <a:srgbClr val="0B5395"/>
                </a:solidFill>
                <a:latin typeface="HGS教科書体" pitchFamily="18" charset="-128"/>
                <a:ea typeface="HGS教科書体" pitchFamily="18" charset="-128"/>
                <a:cs typeface="メイリオ" pitchFamily="50" charset="-128"/>
              </a:rPr>
              <a:t>　</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白血病に対する移植後</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365</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日での生存率は、過去</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年をみると、ごくわずかに向上傾向あるいはほぼ横ばいである。 </a:t>
            </a:r>
          </a:p>
          <a:p>
            <a:r>
              <a:rPr lang="ja-JP" altLang="ja-JP" sz="4000" smtClean="0">
                <a:solidFill>
                  <a:schemeClr val="tx2">
                    <a:lumMod val="75000"/>
                  </a:schemeClr>
                </a:solidFill>
                <a:latin typeface="HGS教科書体" pitchFamily="18" charset="-128"/>
                <a:ea typeface="HGS教科書体" pitchFamily="18" charset="-128"/>
                <a:cs typeface="メイリオ" pitchFamily="50" charset="-128"/>
              </a:rPr>
              <a:t>また、各リスク群において若年者と高齢者を比較すると、若年者の移植成績が良好である。 </a:t>
            </a:r>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400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400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400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4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00" baseline="0" smtClean="0">
              <a:solidFill>
                <a:srgbClr val="0B5395"/>
              </a:solidFill>
              <a:latin typeface="メイリオ" pitchFamily="50" charset="-128"/>
              <a:ea typeface="メイリオ" pitchFamily="50" charset="-128"/>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4000" b="0" smtClean="0">
                <a:solidFill>
                  <a:schemeClr val="tx1">
                    <a:lumMod val="65000"/>
                    <a:lumOff val="35000"/>
                  </a:schemeClr>
                </a:solidFill>
                <a:latin typeface="+mn-ea"/>
                <a:ea typeface="+mn-ea"/>
                <a:cs typeface="メイリオ" pitchFamily="50" charset="-128"/>
              </a:rPr>
              <a:t>―</a:t>
            </a:r>
            <a:r>
              <a:rPr lang="ja-JP" altLang="en-US" sz="4000" b="0" smtClean="0">
                <a:solidFill>
                  <a:schemeClr val="tx1">
                    <a:lumMod val="65000"/>
                    <a:lumOff val="35000"/>
                  </a:schemeClr>
                </a:solidFill>
                <a:latin typeface="+mn-ea"/>
                <a:ea typeface="+mn-ea"/>
                <a:cs typeface="メイリオ" pitchFamily="50" charset="-128"/>
              </a:rPr>
              <a:t>≪白血病のリスク分類≫</a:t>
            </a:r>
            <a:r>
              <a:rPr lang="en-US" altLang="ja-JP" sz="4000" b="0" smtClean="0">
                <a:solidFill>
                  <a:schemeClr val="tx1">
                    <a:lumMod val="65000"/>
                    <a:lumOff val="35000"/>
                  </a:schemeClr>
                </a:solidFill>
                <a:latin typeface="+mn-ea"/>
                <a:ea typeface="+mn-ea"/>
                <a:cs typeface="メイリオ" pitchFamily="50" charset="-128"/>
              </a:rPr>
              <a:t>――――――――――――――――――――――――――</a:t>
            </a:r>
          </a:p>
          <a:p>
            <a:pPr>
              <a:lnSpc>
                <a:spcPts val="1400"/>
              </a:lnSpc>
            </a:pPr>
            <a:r>
              <a:rPr lang="ja-JP" altLang="en-US" sz="4000" b="1" smtClean="0">
                <a:ln>
                  <a:solidFill>
                    <a:schemeClr val="bg1"/>
                  </a:solidFill>
                </a:ln>
                <a:solidFill>
                  <a:srgbClr val="8ADFFF"/>
                </a:solidFill>
                <a:latin typeface="+mn-ea"/>
                <a:ea typeface="+mn-ea"/>
                <a:cs typeface="メイリオ" pitchFamily="50" charset="-128"/>
              </a:rPr>
              <a:t>■</a:t>
            </a:r>
            <a:r>
              <a:rPr lang="ja-JP" altLang="en-US" sz="4000" b="1" smtClean="0">
                <a:latin typeface="+mn-ea"/>
                <a:ea typeface="+mn-ea"/>
                <a:cs typeface="メイリオ" pitchFamily="50" charset="-128"/>
              </a:rPr>
              <a:t>標準リスク群</a:t>
            </a:r>
            <a:endParaRPr lang="en-US" altLang="ja-JP" sz="4000" smtClean="0">
              <a:latin typeface="+mn-ea"/>
              <a:ea typeface="+mn-ea"/>
              <a:cs typeface="メイリオ" pitchFamily="50" charset="-128"/>
            </a:endParaRPr>
          </a:p>
          <a:p>
            <a:pPr>
              <a:lnSpc>
                <a:spcPts val="1400"/>
              </a:lnSpc>
            </a:pPr>
            <a:r>
              <a:rPr lang="ja-JP" altLang="en-US" sz="4000" smtClean="0">
                <a:latin typeface="+mn-ea"/>
                <a:ea typeface="+mn-ea"/>
                <a:cs typeface="メイリオ" pitchFamily="50" charset="-128"/>
              </a:rPr>
              <a:t>    </a:t>
            </a:r>
            <a:r>
              <a:rPr lang="ja-JP" altLang="en-US" sz="4000" smtClean="0">
                <a:solidFill>
                  <a:schemeClr val="tx1"/>
                </a:solidFill>
                <a:latin typeface="+mn-ea"/>
                <a:ea typeface="+mn-ea"/>
                <a:cs typeface="メイリオ" pitchFamily="50" charset="-128"/>
              </a:rPr>
              <a:t>・急性骨髄性白血病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初回寛解期／第二寛解期</a:t>
            </a:r>
            <a:r>
              <a:rPr lang="en-US" altLang="ja-JP" sz="4000" smtClean="0">
                <a:solidFill>
                  <a:schemeClr val="tx1"/>
                </a:solidFill>
                <a:latin typeface="+mn-ea"/>
                <a:ea typeface="+mn-ea"/>
                <a:cs typeface="メイリオ" pitchFamily="50" charset="-128"/>
              </a:rPr>
              <a:t>)</a:t>
            </a:r>
          </a:p>
          <a:p>
            <a:pPr>
              <a:lnSpc>
                <a:spcPts val="1400"/>
              </a:lnSpc>
            </a:pPr>
            <a:r>
              <a:rPr lang="ja-JP" altLang="en-US" sz="4000" smtClean="0">
                <a:solidFill>
                  <a:schemeClr val="tx1"/>
                </a:solidFill>
                <a:latin typeface="+mn-ea"/>
                <a:ea typeface="+mn-ea"/>
                <a:cs typeface="メイリオ" pitchFamily="50" charset="-128"/>
              </a:rPr>
              <a:t>    ・急性リンパ性白血病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初回寛解期</a:t>
            </a:r>
            <a:r>
              <a:rPr lang="en-US" altLang="ja-JP" sz="4000" smtClean="0">
                <a:solidFill>
                  <a:schemeClr val="tx1"/>
                </a:solidFill>
                <a:latin typeface="+mn-ea"/>
                <a:ea typeface="+mn-ea"/>
                <a:cs typeface="メイリオ" pitchFamily="50" charset="-128"/>
              </a:rPr>
              <a:t>)</a:t>
            </a:r>
          </a:p>
          <a:p>
            <a:pPr>
              <a:lnSpc>
                <a:spcPts val="1400"/>
              </a:lnSpc>
            </a:pPr>
            <a:r>
              <a:rPr lang="ja-JP" altLang="en-US" sz="4000" smtClean="0">
                <a:solidFill>
                  <a:schemeClr val="tx1"/>
                </a:solidFill>
                <a:latin typeface="+mn-ea"/>
                <a:ea typeface="+mn-ea"/>
                <a:cs typeface="メイリオ" pitchFamily="50" charset="-128"/>
              </a:rPr>
              <a:t>    ・慢性骨髄性白血病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初回慢性期</a:t>
            </a:r>
            <a:r>
              <a:rPr lang="en-US" altLang="ja-JP" sz="4000" smtClean="0">
                <a:solidFill>
                  <a:schemeClr val="tx1"/>
                </a:solidFill>
                <a:latin typeface="+mn-ea"/>
                <a:ea typeface="+mn-ea"/>
                <a:cs typeface="メイリオ" pitchFamily="50" charset="-128"/>
              </a:rPr>
              <a:t>)</a:t>
            </a:r>
          </a:p>
          <a:p>
            <a:pPr>
              <a:lnSpc>
                <a:spcPts val="1400"/>
              </a:lnSpc>
            </a:pPr>
            <a:r>
              <a:rPr lang="ja-JP" altLang="en-US" sz="4000" smtClean="0">
                <a:solidFill>
                  <a:schemeClr val="tx1"/>
                </a:solidFill>
                <a:latin typeface="+mn-ea"/>
                <a:ea typeface="+mn-ea"/>
                <a:cs typeface="メイリオ" pitchFamily="50" charset="-128"/>
              </a:rPr>
              <a:t>    ・骨髄異形成症候群 </a:t>
            </a:r>
            <a:r>
              <a:rPr lang="en-US" altLang="ja-JP" sz="4000" smtClean="0">
                <a:solidFill>
                  <a:schemeClr val="tx1"/>
                </a:solidFill>
                <a:latin typeface="+mn-ea"/>
                <a:ea typeface="+mn-ea"/>
                <a:cs typeface="メイリオ" pitchFamily="50" charset="-128"/>
              </a:rPr>
              <a:t>(</a:t>
            </a:r>
            <a:r>
              <a:rPr lang="ja-JP" altLang="en-US" sz="4000" smtClean="0">
                <a:solidFill>
                  <a:schemeClr val="tx1"/>
                </a:solidFill>
                <a:latin typeface="+mn-ea"/>
                <a:ea typeface="+mn-ea"/>
                <a:cs typeface="メイリオ" pitchFamily="50" charset="-128"/>
              </a:rPr>
              <a:t>不応性貧血／環状鉄芽球を伴う不応性貧血</a:t>
            </a:r>
            <a:r>
              <a:rPr lang="en-US" altLang="ja-JP" sz="4000" smtClean="0">
                <a:solidFill>
                  <a:schemeClr val="tx1"/>
                </a:solidFill>
                <a:latin typeface="+mn-ea"/>
                <a:ea typeface="+mn-ea"/>
                <a:cs typeface="メイリオ" pitchFamily="50" charset="-128"/>
              </a:rPr>
              <a:t>)</a:t>
            </a:r>
            <a:endParaRPr lang="en-US" altLang="ja-JP" sz="4000" smtClean="0">
              <a:ln>
                <a:solidFill>
                  <a:schemeClr val="bg1"/>
                </a:solidFill>
              </a:ln>
              <a:latin typeface="+mn-ea"/>
              <a:ea typeface="+mn-ea"/>
              <a:cs typeface="メイリオ" pitchFamily="50" charset="-128"/>
            </a:endParaRPr>
          </a:p>
          <a:p>
            <a:pPr>
              <a:lnSpc>
                <a:spcPts val="1400"/>
              </a:lnSpc>
            </a:pPr>
            <a:r>
              <a:rPr lang="ja-JP" altLang="en-US" sz="4000" b="1" smtClean="0">
                <a:ln>
                  <a:solidFill>
                    <a:schemeClr val="bg1"/>
                  </a:solidFill>
                </a:ln>
                <a:solidFill>
                  <a:srgbClr val="59AAF2"/>
                </a:solidFill>
                <a:latin typeface="+mn-ea"/>
                <a:ea typeface="+mn-ea"/>
                <a:cs typeface="メイリオ" pitchFamily="50" charset="-128"/>
              </a:rPr>
              <a:t>■</a:t>
            </a:r>
            <a:r>
              <a:rPr lang="ja-JP" altLang="en-US" sz="4000" b="1" smtClean="0">
                <a:latin typeface="+mn-ea"/>
                <a:ea typeface="+mn-ea"/>
                <a:cs typeface="メイリオ" pitchFamily="50" charset="-128"/>
              </a:rPr>
              <a:t>高リスク群</a:t>
            </a:r>
            <a:endParaRPr lang="en-US" altLang="ja-JP" sz="4000" smtClean="0">
              <a:latin typeface="+mn-ea"/>
              <a:ea typeface="+mn-ea"/>
              <a:cs typeface="メイリオ" pitchFamily="50" charset="-128"/>
            </a:endParaRPr>
          </a:p>
          <a:p>
            <a:pPr>
              <a:lnSpc>
                <a:spcPts val="1400"/>
              </a:lnSpc>
            </a:pPr>
            <a:r>
              <a:rPr lang="en-US" altLang="ja-JP" sz="4000" b="0" u="sng" smtClean="0">
                <a:solidFill>
                  <a:schemeClr val="tx1"/>
                </a:solidFill>
                <a:latin typeface="+mn-ea"/>
                <a:ea typeface="+mn-ea"/>
                <a:cs typeface="メイリオ" pitchFamily="50" charset="-128"/>
              </a:rPr>
              <a:t>    </a:t>
            </a:r>
            <a:r>
              <a:rPr lang="ja-JP" altLang="en-US" sz="4000" u="sng" smtClean="0">
                <a:solidFill>
                  <a:schemeClr val="tx1"/>
                </a:solidFill>
                <a:latin typeface="+mn-ea"/>
                <a:ea typeface="+mn-ea"/>
                <a:cs typeface="メイリオ" pitchFamily="50" charset="-128"/>
              </a:rPr>
              <a:t>・上記以外＿＿＿＿＿＿＿＿＿＿＿＿＿＿＿＿＿＿＿＿＿＿＿＿＿＿＿＿＿＿＿</a:t>
            </a:r>
            <a:endParaRPr lang="ja-JP" altLang="en-US" sz="4000" smtClean="0">
              <a:solidFill>
                <a:srgbClr val="0B5395"/>
              </a:solidFill>
              <a:latin typeface="メイリオ" pitchFamily="50" charset="-128"/>
              <a:ea typeface="メイリオ" pitchFamily="50" charset="-128"/>
              <a:cs typeface="メイリオ" pitchFamily="50" charset="-128"/>
            </a:endParaRPr>
          </a:p>
          <a:p>
            <a:endParaRPr lang="en-US" altLang="ja-JP" sz="1000" smtClean="0">
              <a:solidFill>
                <a:srgbClr val="0B5395"/>
              </a:solidFill>
              <a:latin typeface="メイリオ" pitchFamily="50" charset="-128"/>
              <a:ea typeface="メイリオ" pitchFamily="50" charset="-128"/>
              <a:cs typeface="メイリオ" pitchFamily="50" charset="-128"/>
            </a:endParaRPr>
          </a:p>
          <a:p>
            <a:endParaRPr lang="ja-JP" altLang="en-US" sz="100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649181" y="4319264"/>
            <a:ext cx="7204021" cy="2074333"/>
          </a:xfrm>
        </p:spPr>
        <p:txBody>
          <a:bodyPr>
            <a:normAutofit/>
          </a:bodyPr>
          <a:lstStyle/>
          <a:p>
            <a:r>
              <a:rPr lang="ja-JP" altLang="en-US" sz="1000" smtClean="0">
                <a:solidFill>
                  <a:srgbClr val="0B5395"/>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自家移植の生存率は、移植後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年で</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81.7</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年では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58.6</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％であり、移植後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年後の生存率は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％をやや下回る程度である。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血縁者からの骨髄移植の移植後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年の生存率は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57.2</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53.5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％、非血縁者からの骨髄移植の移植後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49.1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44.8</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％であり、同種移植のいずれにおいても移植後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年以降の生存率の低下は緩やかである。 </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lang="en-US" altLang="ja-JP" sz="10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ja-JP" altLang="en-US"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smtClean="0">
                <a:solidFill>
                  <a:schemeClr val="tx1"/>
                </a:solidFill>
                <a:latin typeface="+mj-ea"/>
                <a:ea typeface="+mj-ea"/>
                <a:cs typeface="メイリオ" pitchFamily="50" charset="-128"/>
              </a:rPr>
              <a:t> </a:t>
            </a:r>
            <a:endParaRPr kumimoji="1" lang="en-US" altLang="ja-JP" sz="1000" b="0" i="0" u="none" strike="noStrike" kern="1200" smtClean="0">
              <a:solidFill>
                <a:schemeClr val="tx1"/>
              </a:solidFill>
              <a:latin typeface="+mj-ea"/>
              <a:ea typeface="+mj-ea"/>
              <a:cs typeface="メイリオ" pitchFamily="50" charset="-128"/>
            </a:endParaRPr>
          </a:p>
          <a:p>
            <a:r>
              <a:rPr kumimoji="1" lang="ja-JP" altLang="en-US" sz="1000" b="1" i="0" u="none" strike="noStrike" kern="1200" smtClean="0">
                <a:solidFill>
                  <a:schemeClr val="tx1"/>
                </a:solidFill>
                <a:latin typeface="+mj-ea"/>
                <a:ea typeface="+mj-ea"/>
                <a:cs typeface="メイリオ" pitchFamily="50" charset="-128"/>
              </a:rPr>
              <a:t>自家移植 </a:t>
            </a:r>
            <a:r>
              <a:rPr lang="ja-JP" altLang="en-US" sz="1000" b="1" smtClean="0">
                <a:latin typeface="+mj-ea"/>
                <a:ea typeface="+mj-ea"/>
                <a:cs typeface="メイリオ" pitchFamily="50" charset="-128"/>
              </a:rPr>
              <a:t>                             </a:t>
            </a:r>
            <a:r>
              <a:rPr kumimoji="1" lang="en-US" altLang="ja-JP" sz="1000" b="0" i="0" u="none" strike="noStrike" kern="1200" smtClean="0">
                <a:solidFill>
                  <a:schemeClr val="tx1"/>
                </a:solidFill>
                <a:latin typeface="+mj-ea"/>
                <a:ea typeface="+mj-ea"/>
                <a:cs typeface="メイリオ" pitchFamily="50" charset="-128"/>
              </a:rPr>
              <a:t>23,744</a:t>
            </a:r>
            <a:r>
              <a:rPr kumimoji="1" lang="ja-JP" altLang="en-US" sz="1000" b="0" i="0" u="none" strike="noStrike" kern="1200" smtClean="0">
                <a:solidFill>
                  <a:schemeClr val="tx1"/>
                </a:solidFill>
                <a:latin typeface="+mj-ea"/>
                <a:ea typeface="+mj-ea"/>
                <a:cs typeface="メイリオ" pitchFamily="50" charset="-128"/>
              </a:rPr>
              <a:t>件</a:t>
            </a:r>
            <a:r>
              <a:rPr kumimoji="1" lang="ja-JP" altLang="en-US" sz="1000" b="0" i="0" u="none" strike="noStrike" kern="1200" baseline="0" smtClean="0">
                <a:solidFill>
                  <a:schemeClr val="tx1"/>
                </a:solidFill>
                <a:latin typeface="+mj-ea"/>
                <a:ea typeface="+mj-ea"/>
                <a:cs typeface="メイリオ" pitchFamily="50" charset="-128"/>
              </a:rPr>
              <a:t>        </a:t>
            </a:r>
            <a:r>
              <a:rPr kumimoji="1" lang="en-US" altLang="ja-JP" sz="1000" b="1" i="0" u="none" strike="noStrike" kern="1200" smtClean="0">
                <a:solidFill>
                  <a:schemeClr val="tx1"/>
                </a:solidFill>
                <a:latin typeface="+mj-ea"/>
                <a:ea typeface="+mj-ea"/>
                <a:cs typeface="メイリオ" pitchFamily="50" charset="-128"/>
              </a:rPr>
              <a:t>81.7%</a:t>
            </a:r>
            <a:r>
              <a:rPr kumimoji="1" lang="ja-JP" altLang="en-US" sz="1000" b="1" i="0" u="none" strike="noStrike" kern="1200" baseline="0" smtClean="0">
                <a:solidFill>
                  <a:schemeClr val="tx1"/>
                </a:solidFill>
                <a:latin typeface="+mj-ea"/>
                <a:ea typeface="+mj-ea"/>
                <a:cs typeface="メイリオ" pitchFamily="50" charset="-128"/>
              </a:rPr>
              <a:t>        </a:t>
            </a:r>
            <a:r>
              <a:rPr kumimoji="1" lang="en-US" altLang="ja-JP" sz="1000" b="1" i="0" u="none" strike="noStrike" kern="1200" smtClean="0">
                <a:solidFill>
                  <a:schemeClr val="tx1"/>
                </a:solidFill>
                <a:latin typeface="+mj-ea"/>
                <a:ea typeface="+mj-ea"/>
                <a:cs typeface="メイリオ" pitchFamily="50" charset="-128"/>
              </a:rPr>
              <a:t>58.6%</a:t>
            </a:r>
            <a:r>
              <a:rPr kumimoji="1" lang="en-US" altLang="ja-JP" sz="1000" b="1" i="0" u="none" strike="noStrike" kern="1200" baseline="0" smtClean="0">
                <a:solidFill>
                  <a:schemeClr val="tx1"/>
                </a:solidFill>
                <a:latin typeface="+mj-ea"/>
                <a:ea typeface="+mj-ea"/>
                <a:cs typeface="メイリオ" pitchFamily="50" charset="-128"/>
              </a:rPr>
              <a:t>        </a:t>
            </a:r>
            <a:r>
              <a:rPr kumimoji="1" lang="en-US" altLang="ja-JP" sz="1000" b="1" i="0" u="none" strike="noStrike" kern="1200" smtClean="0">
                <a:solidFill>
                  <a:schemeClr val="tx1"/>
                </a:solidFill>
                <a:latin typeface="+mj-ea"/>
                <a:ea typeface="+mj-ea"/>
                <a:cs typeface="メイリオ" pitchFamily="50" charset="-128"/>
              </a:rPr>
              <a:t>49.2%</a:t>
            </a:r>
            <a:r>
              <a:rPr lang="ja-JP" altLang="en-US" sz="1000" b="1" smtClean="0">
                <a:latin typeface="+mj-ea"/>
                <a:ea typeface="+mj-ea"/>
                <a:cs typeface="メイリオ" pitchFamily="50" charset="-128"/>
              </a:rPr>
              <a:t> </a:t>
            </a:r>
            <a:endParaRPr kumimoji="1" lang="en-US" altLang="ja-JP" sz="1000" b="1" i="0" u="none" strike="noStrike" kern="1200" smtClean="0">
              <a:solidFill>
                <a:schemeClr val="tx1"/>
              </a:solidFill>
              <a:latin typeface="+mj-ea"/>
              <a:ea typeface="+mj-ea"/>
              <a:cs typeface="メイリオ" pitchFamily="50" charset="-128"/>
            </a:endParaRPr>
          </a:p>
          <a:p>
            <a:r>
              <a:rPr kumimoji="1" lang="zh-TW" altLang="en-US" sz="1000" b="1" i="0" u="none" strike="noStrike" kern="1200" smtClean="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1000" b="1" smtClean="0">
                <a:latin typeface="ＭＳ Ｐゴシック" pitchFamily="50" charset="-128"/>
                <a:ea typeface="ＭＳ Ｐゴシック" pitchFamily="50" charset="-128"/>
                <a:cs typeface="メイリオ" pitchFamily="50" charset="-128"/>
              </a:rPr>
              <a:t>             </a:t>
            </a:r>
            <a:r>
              <a:rPr lang="zh-TW" altLang="en-US" sz="1000" b="1" baseline="0" smtClean="0">
                <a:latin typeface="ＭＳ Ｐゴシック" pitchFamily="50" charset="-128"/>
                <a:ea typeface="ＭＳ Ｐゴシック" pitchFamily="50" charset="-128"/>
                <a:cs typeface="メイリオ" pitchFamily="50" charset="-128"/>
              </a:rPr>
              <a:t> </a:t>
            </a:r>
            <a:r>
              <a:rPr kumimoji="1" lang="en-US" altLang="zh-TW" sz="1000" b="0" i="0" u="none" strike="noStrike" kern="1200" smtClean="0">
                <a:solidFill>
                  <a:schemeClr val="tx1"/>
                </a:solidFill>
                <a:latin typeface="ＭＳ Ｐゴシック" pitchFamily="50" charset="-128"/>
                <a:ea typeface="ＭＳ Ｐゴシック" pitchFamily="50" charset="-128"/>
                <a:cs typeface="メイリオ" pitchFamily="50" charset="-128"/>
              </a:rPr>
              <a:t>10,249</a:t>
            </a:r>
            <a:r>
              <a:rPr kumimoji="1" lang="zh-TW" altLang="en-US" sz="1000" b="0" i="0" u="none"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メイリオ" pitchFamily="50" charset="-128"/>
              </a:rPr>
              <a:t>72.9%</a:t>
            </a:r>
            <a:r>
              <a:rPr kumimoji="1" lang="zh-TW" altLang="en-US" sz="10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メイリオ" pitchFamily="50" charset="-128"/>
              </a:rPr>
              <a:t>57.2%</a:t>
            </a:r>
            <a:r>
              <a:rPr kumimoji="1" lang="zh-TW" altLang="en-US" sz="10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メイリオ" pitchFamily="50" charset="-128"/>
              </a:rPr>
              <a:t>53.5%</a:t>
            </a:r>
            <a:r>
              <a:rPr lang="zh-TW" altLang="en-US" sz="1000" b="1" smtClean="0">
                <a:latin typeface="ＭＳ Ｐゴシック" pitchFamily="50" charset="-128"/>
                <a:ea typeface="ＭＳ Ｐゴシック" pitchFamily="50" charset="-128"/>
                <a:cs typeface="メイリオ" pitchFamily="50" charset="-128"/>
              </a:rPr>
              <a:t> </a:t>
            </a:r>
            <a:endParaRPr lang="en-US" altLang="zh-TW" sz="1000" b="1" smtClean="0">
              <a:latin typeface="ＭＳ Ｐゴシック" pitchFamily="50" charset="-128"/>
              <a:ea typeface="ＭＳ Ｐゴシック" pitchFamily="50" charset="-128"/>
              <a:cs typeface="メイリオ" pitchFamily="50" charset="-128"/>
            </a:endParaRPr>
          </a:p>
          <a:p>
            <a:r>
              <a:rPr kumimoji="1" lang="zh-TW" altLang="en-US" sz="1000" b="1" i="0" u="none" strike="noStrike" kern="1200" smtClean="0">
                <a:solidFill>
                  <a:schemeClr val="tx1"/>
                </a:solidFill>
                <a:latin typeface="ＭＳ Ｐゴシック" pitchFamily="50" charset="-128"/>
                <a:ea typeface="ＭＳ Ｐゴシック" pitchFamily="50" charset="-128"/>
                <a:cs typeface="メイリオ" pitchFamily="50" charset="-128"/>
              </a:rPr>
              <a:t>血縁者     末梢血幹細胞移植</a:t>
            </a:r>
            <a:r>
              <a:rPr kumimoji="1" lang="zh-TW" altLang="en-US" sz="10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1000" b="0" i="0" u="none" strike="noStrike" kern="1200" smtClean="0">
                <a:solidFill>
                  <a:schemeClr val="tx1"/>
                </a:solidFill>
                <a:latin typeface="ＭＳ Ｐゴシック" pitchFamily="50" charset="-128"/>
                <a:ea typeface="ＭＳ Ｐゴシック" pitchFamily="50" charset="-128"/>
                <a:cs typeface="メイリオ" pitchFamily="50" charset="-128"/>
              </a:rPr>
              <a:t>7,118</a:t>
            </a:r>
            <a:r>
              <a:rPr kumimoji="1" lang="zh-TW" altLang="en-US" sz="1000" b="0" i="0" u="none"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メイリオ" pitchFamily="50" charset="-128"/>
              </a:rPr>
              <a:t>58.1%</a:t>
            </a:r>
            <a:r>
              <a:rPr kumimoji="1" lang="zh-TW" altLang="en-US" sz="10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メイリオ" pitchFamily="50" charset="-128"/>
              </a:rPr>
              <a:t>38.8%</a:t>
            </a:r>
            <a:r>
              <a:rPr kumimoji="1" lang="zh-TW" altLang="en-US" sz="10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メイリオ" pitchFamily="50" charset="-128"/>
              </a:rPr>
              <a:t>34.0%</a:t>
            </a:r>
            <a:r>
              <a:rPr lang="zh-TW" altLang="en-US" sz="1000" b="1" smtClean="0">
                <a:latin typeface="ＭＳ Ｐゴシック" pitchFamily="50" charset="-128"/>
                <a:ea typeface="ＭＳ Ｐゴシック" pitchFamily="50" charset="-128"/>
                <a:cs typeface="メイリオ" pitchFamily="50" charset="-128"/>
              </a:rPr>
              <a:t> </a:t>
            </a:r>
            <a:endParaRPr lang="en-US" altLang="zh-TW" sz="1000" b="1" smtClean="0">
              <a:latin typeface="ＭＳ Ｐゴシック" pitchFamily="50" charset="-128"/>
              <a:ea typeface="ＭＳ Ｐゴシック" pitchFamily="50" charset="-128"/>
              <a:cs typeface="メイリオ" pitchFamily="50" charset="-128"/>
            </a:endParaRPr>
          </a:p>
          <a:p>
            <a:r>
              <a:rPr kumimoji="1" lang="ja-JP" altLang="en-US" sz="1000" b="1" i="0" u="none" strike="noStrike" kern="1200" smtClean="0">
                <a:solidFill>
                  <a:schemeClr val="tx1"/>
                </a:solidFill>
                <a:latin typeface="+mj-ea"/>
                <a:ea typeface="+mj-ea"/>
                <a:cs typeface="メイリオ" pitchFamily="50" charset="-128"/>
              </a:rPr>
              <a:t>非血縁者  骨髄移植 </a:t>
            </a:r>
            <a:r>
              <a:rPr lang="ja-JP" altLang="en-US" sz="1000" b="1" smtClean="0">
                <a:latin typeface="+mj-ea"/>
                <a:ea typeface="+mj-ea"/>
                <a:cs typeface="メイリオ" pitchFamily="50" charset="-128"/>
              </a:rPr>
              <a:t>              </a:t>
            </a:r>
            <a:r>
              <a:rPr kumimoji="1" lang="en-US" altLang="ja-JP" sz="1000" b="0" i="0" u="none" strike="noStrike" kern="1200" smtClean="0">
                <a:solidFill>
                  <a:schemeClr val="tx1"/>
                </a:solidFill>
                <a:latin typeface="ＭＳ Ｐゴシック" pitchFamily="50" charset="-128"/>
                <a:ea typeface="ＭＳ Ｐゴシック" pitchFamily="50" charset="-128"/>
                <a:cs typeface="メイリオ" pitchFamily="50" charset="-128"/>
              </a:rPr>
              <a:t>14,415</a:t>
            </a:r>
            <a:r>
              <a:rPr kumimoji="1" lang="ja-JP" altLang="en-US" sz="1000" b="0" i="0" u="none"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ja-JP" altLang="en-US" sz="1000" b="0"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1000" b="1" i="0" u="none" strike="noStrike" kern="1200" smtClean="0">
                <a:solidFill>
                  <a:schemeClr val="tx1"/>
                </a:solidFill>
                <a:latin typeface="ＭＳ Ｐゴシック" pitchFamily="50" charset="-128"/>
                <a:ea typeface="ＭＳ Ｐゴシック" pitchFamily="50" charset="-128"/>
                <a:cs typeface="メイリオ" pitchFamily="50" charset="-128"/>
              </a:rPr>
              <a:t>64.7%</a:t>
            </a:r>
            <a:r>
              <a:rPr kumimoji="1" lang="ja-JP" altLang="en-US" sz="10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1000" b="1" i="0" u="none" strike="noStrike" kern="1200" smtClean="0">
                <a:solidFill>
                  <a:schemeClr val="tx1"/>
                </a:solidFill>
                <a:latin typeface="ＭＳ Ｐゴシック" pitchFamily="50" charset="-128"/>
                <a:ea typeface="ＭＳ Ｐゴシック" pitchFamily="50" charset="-128"/>
                <a:cs typeface="メイリオ" pitchFamily="50" charset="-128"/>
              </a:rPr>
              <a:t>49.1%</a:t>
            </a:r>
            <a:r>
              <a:rPr kumimoji="1" lang="en-US" altLang="ja-JP" sz="10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1000" b="1" i="0" u="none" strike="noStrike" kern="1200" smtClean="0">
                <a:solidFill>
                  <a:schemeClr val="tx1"/>
                </a:solidFill>
                <a:latin typeface="ＭＳ Ｐゴシック" pitchFamily="50" charset="-128"/>
                <a:ea typeface="ＭＳ Ｐゴシック" pitchFamily="50" charset="-128"/>
                <a:cs typeface="メイリオ" pitchFamily="50" charset="-128"/>
              </a:rPr>
              <a:t>44.8%</a:t>
            </a:r>
            <a:r>
              <a:rPr lang="ja-JP" altLang="en-US" sz="1000" b="1" smtClean="0">
                <a:latin typeface="ＭＳ Ｐゴシック" pitchFamily="50" charset="-128"/>
                <a:ea typeface="ＭＳ Ｐゴシック" pitchFamily="50" charset="-128"/>
                <a:cs typeface="メイリオ" pitchFamily="50" charset="-128"/>
              </a:rPr>
              <a:t> </a:t>
            </a:r>
            <a:endParaRPr lang="en-US" altLang="ja-JP" sz="1000" b="1" smtClean="0">
              <a:latin typeface="ＭＳ Ｐゴシック" pitchFamily="50" charset="-128"/>
              <a:ea typeface="ＭＳ Ｐゴシック" pitchFamily="50" charset="-128"/>
              <a:cs typeface="メイリオ" pitchFamily="50" charset="-128"/>
            </a:endParaRPr>
          </a:p>
          <a:p>
            <a:r>
              <a:rPr kumimoji="1" lang="ja-JP" altLang="en-US" sz="1000" b="1" i="0" u="sng" strike="noStrike" kern="1200" smtClean="0">
                <a:solidFill>
                  <a:schemeClr val="tx1"/>
                </a:solidFill>
                <a:latin typeface="+mj-ea"/>
                <a:ea typeface="+mj-ea"/>
                <a:cs typeface="メイリオ" pitchFamily="50" charset="-128"/>
              </a:rPr>
              <a:t>非血縁者  さい帯血</a:t>
            </a:r>
            <a:r>
              <a:rPr kumimoji="1" lang="ja-JP" altLang="en-US" sz="1000" b="1" i="0" u="sng" strike="noStrike" kern="1200" smtClean="0">
                <a:solidFill>
                  <a:schemeClr val="tx1"/>
                </a:solidFill>
                <a:latin typeface="ＭＳ Ｐゴシック" pitchFamily="50" charset="-128"/>
                <a:ea typeface="ＭＳ Ｐゴシック" pitchFamily="50" charset="-128"/>
                <a:cs typeface="メイリオ" pitchFamily="50" charset="-128"/>
              </a:rPr>
              <a:t>移植 </a:t>
            </a:r>
            <a:r>
              <a:rPr lang="ja-JP" altLang="en-US" sz="1000" b="1" u="sng" smtClean="0">
                <a:latin typeface="ＭＳ Ｐゴシック" pitchFamily="50" charset="-128"/>
                <a:ea typeface="ＭＳ Ｐゴシック" pitchFamily="50" charset="-128"/>
                <a:cs typeface="メイリオ" pitchFamily="50" charset="-128"/>
              </a:rPr>
              <a:t>           </a:t>
            </a:r>
            <a:r>
              <a:rPr kumimoji="1" lang="en-US" altLang="ja-JP" sz="1000" b="0" i="0" u="sng" strike="noStrike" kern="1200" smtClean="0">
                <a:solidFill>
                  <a:schemeClr val="tx1"/>
                </a:solidFill>
                <a:latin typeface="ＭＳ Ｐゴシック" pitchFamily="50" charset="-128"/>
                <a:ea typeface="ＭＳ Ｐゴシック" pitchFamily="50" charset="-128"/>
                <a:cs typeface="メイリオ" pitchFamily="50" charset="-128"/>
              </a:rPr>
              <a:t>7,659</a:t>
            </a:r>
            <a:r>
              <a:rPr kumimoji="1" lang="ja-JP" altLang="en-US" sz="1000" b="0" i="0" u="sng"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ja-JP" altLang="en-US" sz="1000" b="0"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1000" b="1" i="0" u="sng" strike="noStrike" kern="1200" smtClean="0">
                <a:solidFill>
                  <a:schemeClr val="tx1"/>
                </a:solidFill>
                <a:latin typeface="ＭＳ Ｐゴシック" pitchFamily="50" charset="-128"/>
                <a:ea typeface="ＭＳ Ｐゴシック" pitchFamily="50" charset="-128"/>
                <a:cs typeface="メイリオ" pitchFamily="50" charset="-128"/>
              </a:rPr>
              <a:t>53.1%</a:t>
            </a:r>
            <a:r>
              <a:rPr kumimoji="1" lang="ja-JP" altLang="en-US" sz="10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1000" b="1" i="0" u="sng" strike="noStrike" kern="1200" smtClean="0">
                <a:solidFill>
                  <a:schemeClr val="tx1"/>
                </a:solidFill>
                <a:latin typeface="ＭＳ Ｐゴシック" pitchFamily="50" charset="-128"/>
                <a:ea typeface="ＭＳ Ｐゴシック" pitchFamily="50" charset="-128"/>
                <a:cs typeface="メイリオ" pitchFamily="50" charset="-128"/>
              </a:rPr>
              <a:t>39.4%</a:t>
            </a:r>
            <a:r>
              <a:rPr kumimoji="1" lang="en-US" altLang="ja-JP" sz="10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1000" b="1" i="0" u="sng" strike="noStrike" kern="1200" smtClean="0">
                <a:solidFill>
                  <a:schemeClr val="tx1"/>
                </a:solidFill>
                <a:latin typeface="ＭＳ Ｐゴシック" pitchFamily="50" charset="-128"/>
                <a:ea typeface="ＭＳ Ｐゴシック" pitchFamily="50" charset="-128"/>
                <a:cs typeface="メイリオ" pitchFamily="50" charset="-128"/>
              </a:rPr>
              <a:t>36.4%</a:t>
            </a:r>
            <a:r>
              <a:rPr kumimoji="1" lang="ja-JP" altLang="en-US" sz="1000" b="1" i="0" u="sng" strike="noStrike" kern="1200" smtClean="0">
                <a:solidFill>
                  <a:schemeClr val="tx1"/>
                </a:solidFill>
                <a:latin typeface="ＭＳ Ｐゴシック" pitchFamily="50" charset="-128"/>
                <a:ea typeface="ＭＳ Ｐゴシック" pitchFamily="50" charset="-128"/>
                <a:cs typeface="メイリオ" pitchFamily="50" charset="-128"/>
              </a:rPr>
              <a:t>＿＿　　　　</a:t>
            </a:r>
            <a:endParaRPr lang="en-US" altLang="ja-JP" sz="1000" b="1" u="sng" smtClean="0">
              <a:latin typeface="ＭＳ Ｐゴシック" pitchFamily="50" charset="-128"/>
              <a:ea typeface="ＭＳ Ｐゴシック"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17022"/>
            <a:ext cx="7204021" cy="2074333"/>
          </a:xfrm>
        </p:spPr>
        <p:txBody>
          <a:bodyPr>
            <a:normAutofit/>
          </a:bodyPr>
          <a:lstStyle/>
          <a:p>
            <a:r>
              <a:rPr lang="ja-JP" altLang="en-US" sz="1000" smtClean="0">
                <a:solidFill>
                  <a:schemeClr val="tx2">
                    <a:lumMod val="75000"/>
                  </a:schemeClr>
                </a:solidFill>
                <a:latin typeface="+mj-ea"/>
                <a:ea typeface="+mj-ea"/>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急性白血病では、いずれも移植後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年の生存率は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45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％前後であり、移植後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年生存率はおよそ</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40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％である。 また、慢性骨髄性白血病においては、治療薬の普及により移植件数は減少したが、移植後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年の生存率ともに</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％を上回っている。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成人</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細胞性白血病では、移植後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43.2</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25.3</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％であり他の白血病の生存率を下回る。</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lang="en-US" altLang="ja-JP" sz="10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ja-JP" altLang="en-US"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ja-JP" altLang="en-US"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smtClean="0">
                <a:solidFill>
                  <a:schemeClr val="tx1"/>
                </a:solidFill>
                <a:latin typeface="+mj-ea"/>
                <a:ea typeface="+mj-ea"/>
                <a:cs typeface="メイリオ" pitchFamily="50" charset="-128"/>
              </a:rPr>
              <a:t> </a:t>
            </a:r>
            <a:endParaRPr kumimoji="1" lang="en-US" altLang="ja-JP" sz="1000" b="0" i="0" u="none" strike="noStrike" kern="1200" smtClean="0">
              <a:solidFill>
                <a:schemeClr val="tx1"/>
              </a:solidFill>
              <a:latin typeface="+mj-ea"/>
              <a:ea typeface="+mj-ea"/>
              <a:cs typeface="+mn-cs"/>
            </a:endParaRPr>
          </a:p>
          <a:p>
            <a:r>
              <a:rPr kumimoji="1" lang="ja-JP" altLang="en-US" sz="1000" b="1" i="0" u="none" strike="noStrike" kern="1200" smtClean="0">
                <a:solidFill>
                  <a:schemeClr val="tx1"/>
                </a:solidFill>
                <a:latin typeface="+mj-ea"/>
                <a:ea typeface="+mj-ea"/>
                <a:cs typeface="+mn-cs"/>
              </a:rPr>
              <a:t>急性骨髄性白血病</a:t>
            </a:r>
            <a:r>
              <a:rPr kumimoji="1" lang="en-US" altLang="ja-JP" sz="1000" b="0"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15,369</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62.2%</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44.4%</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40.3%</a:t>
            </a:r>
            <a:r>
              <a:rPr lang="ja-JP" altLang="en-US" sz="1000" smtClean="0">
                <a:latin typeface="+mj-ea"/>
                <a:ea typeface="+mj-ea"/>
              </a:rPr>
              <a:t> </a:t>
            </a:r>
            <a:endParaRPr lang="en-US" altLang="ja-JP" sz="1000" smtClean="0">
              <a:latin typeface="+mj-ea"/>
              <a:ea typeface="+mj-ea"/>
            </a:endParaRPr>
          </a:p>
          <a:p>
            <a:r>
              <a:rPr kumimoji="1" lang="ja-JP" altLang="en-US" sz="1000" b="1" i="0" u="none" strike="noStrike" kern="1200" smtClean="0">
                <a:solidFill>
                  <a:schemeClr val="tx1"/>
                </a:solidFill>
                <a:latin typeface="+mj-ea"/>
                <a:ea typeface="+mj-ea"/>
                <a:cs typeface="+mn-cs"/>
              </a:rPr>
              <a:t>急性リンパ性白血病    </a:t>
            </a:r>
            <a:r>
              <a:rPr kumimoji="1" lang="en-US" altLang="ja-JP" sz="1000" b="0" i="0" u="none" strike="noStrike" kern="1200" smtClean="0">
                <a:solidFill>
                  <a:schemeClr val="tx1"/>
                </a:solidFill>
                <a:latin typeface="+mj-ea"/>
                <a:ea typeface="+mj-ea"/>
                <a:cs typeface="+mn-cs"/>
              </a:rPr>
              <a:t>9,051</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67.8%</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47.5%</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43.6%</a:t>
            </a:r>
            <a:r>
              <a:rPr lang="ja-JP" altLang="en-US" sz="1000" smtClean="0">
                <a:latin typeface="+mj-ea"/>
                <a:ea typeface="+mj-ea"/>
              </a:rPr>
              <a:t> </a:t>
            </a:r>
            <a:endParaRPr lang="en-US" altLang="ja-JP" sz="1000" smtClean="0">
              <a:latin typeface="+mj-ea"/>
              <a:ea typeface="+mj-ea"/>
            </a:endParaRPr>
          </a:p>
          <a:p>
            <a:r>
              <a:rPr kumimoji="1" lang="ja-JP" altLang="en-US" sz="1000" b="1" i="0" u="none" strike="noStrike" kern="1200" smtClean="0">
                <a:solidFill>
                  <a:schemeClr val="tx1"/>
                </a:solidFill>
                <a:latin typeface="+mj-ea"/>
                <a:ea typeface="+mj-ea"/>
                <a:cs typeface="+mn-cs"/>
              </a:rPr>
              <a:t>成人</a:t>
            </a:r>
            <a:r>
              <a:rPr kumimoji="1" lang="en-US" altLang="ja-JP" sz="1000" b="1" i="0" u="none" strike="noStrike" kern="1200" smtClean="0">
                <a:solidFill>
                  <a:schemeClr val="tx1"/>
                </a:solidFill>
                <a:latin typeface="+mj-ea"/>
                <a:ea typeface="+mj-ea"/>
                <a:cs typeface="+mn-cs"/>
              </a:rPr>
              <a:t>T</a:t>
            </a:r>
            <a:r>
              <a:rPr kumimoji="1" lang="ja-JP" altLang="en-US" sz="1000" b="1" i="0" u="none" strike="noStrike" kern="1200" smtClean="0">
                <a:solidFill>
                  <a:schemeClr val="tx1"/>
                </a:solidFill>
                <a:latin typeface="+mj-ea"/>
                <a:ea typeface="+mj-ea"/>
                <a:cs typeface="+mn-cs"/>
              </a:rPr>
              <a:t>細胞性白血病</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1,526</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43.2%</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28.9%</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25.3%</a:t>
            </a:r>
            <a:r>
              <a:rPr lang="ja-JP" altLang="en-US" sz="1000" smtClean="0">
                <a:latin typeface="+mj-ea"/>
                <a:ea typeface="+mj-ea"/>
              </a:rPr>
              <a:t> </a:t>
            </a:r>
            <a:endParaRPr lang="en-US" altLang="ja-JP" sz="1000" smtClean="0">
              <a:latin typeface="+mj-ea"/>
              <a:ea typeface="+mj-ea"/>
            </a:endParaRPr>
          </a:p>
          <a:p>
            <a:r>
              <a:rPr kumimoji="1" lang="ja-JP" altLang="en-US" sz="1000" b="1" i="0" u="none" strike="noStrike" kern="1200" smtClean="0">
                <a:solidFill>
                  <a:schemeClr val="tx1"/>
                </a:solidFill>
                <a:latin typeface="+mj-ea"/>
                <a:ea typeface="+mj-ea"/>
                <a:cs typeface="+mn-cs"/>
              </a:rPr>
              <a:t>慢性骨髄性白血病</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3,209</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70.0%</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57.6%</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53.9%</a:t>
            </a:r>
            <a:r>
              <a:rPr lang="ja-JP" altLang="en-US" sz="1000" smtClean="0">
                <a:latin typeface="+mj-ea"/>
                <a:ea typeface="+mj-ea"/>
              </a:rPr>
              <a:t> </a:t>
            </a:r>
            <a:endParaRPr lang="en-US" altLang="ja-JP" sz="1000" smtClean="0">
              <a:latin typeface="+mj-ea"/>
              <a:ea typeface="+mj-ea"/>
            </a:endParaRPr>
          </a:p>
          <a:p>
            <a:r>
              <a:rPr kumimoji="1" lang="ja-JP" altLang="en-US" sz="1000" b="1" i="0" u="sng" strike="noStrike" kern="1200" smtClean="0">
                <a:solidFill>
                  <a:schemeClr val="tx1"/>
                </a:solidFill>
                <a:latin typeface="+mj-ea"/>
                <a:ea typeface="+mj-ea"/>
                <a:cs typeface="+mn-cs"/>
              </a:rPr>
              <a:t>骨髄異形成症候群</a:t>
            </a:r>
            <a:r>
              <a:rPr kumimoji="1" lang="ja-JP" altLang="en-US" sz="1000" b="1" i="0" u="sng" strike="noStrike" kern="1200" baseline="0" smtClean="0">
                <a:solidFill>
                  <a:schemeClr val="tx1"/>
                </a:solidFill>
                <a:latin typeface="+mj-ea"/>
                <a:ea typeface="+mj-ea"/>
                <a:cs typeface="+mn-cs"/>
              </a:rPr>
              <a:t>     </a:t>
            </a:r>
            <a:r>
              <a:rPr kumimoji="1" lang="en-US" altLang="ja-JP" sz="1000" b="0" i="0" u="sng" strike="noStrike" kern="1200" smtClean="0">
                <a:solidFill>
                  <a:schemeClr val="tx1"/>
                </a:solidFill>
                <a:latin typeface="+mj-ea"/>
                <a:ea typeface="+mj-ea"/>
                <a:cs typeface="+mn-cs"/>
              </a:rPr>
              <a:t>3,658</a:t>
            </a:r>
            <a:r>
              <a:rPr kumimoji="1" lang="ja-JP" altLang="en-US" sz="1000" b="0" i="0" u="sng" strike="noStrike" kern="1200" smtClean="0">
                <a:solidFill>
                  <a:schemeClr val="tx1"/>
                </a:solidFill>
                <a:latin typeface="+mj-ea"/>
                <a:ea typeface="+mj-ea"/>
                <a:cs typeface="+mn-cs"/>
              </a:rPr>
              <a:t>件</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64.1%</a:t>
            </a:r>
            <a:r>
              <a:rPr kumimoji="1" lang="en-US" altLang="ja-JP" sz="1000" b="1"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48.2%        42.8%</a:t>
            </a:r>
            <a:r>
              <a:rPr lang="ja-JP" altLang="en-US" sz="1000" u="sng" smtClean="0">
                <a:latin typeface="+mj-ea"/>
                <a:ea typeface="+mj-ea"/>
              </a:rPr>
              <a:t> ＿＿</a:t>
            </a:r>
            <a:endParaRPr lang="en-US" altLang="ja-JP" sz="1000" u="sng" dirty="0" smtClean="0">
              <a:solidFill>
                <a:srgbClr val="0B5395"/>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25815"/>
            <a:ext cx="7204021" cy="2074333"/>
          </a:xfrm>
        </p:spPr>
        <p:txBody>
          <a:bodyPr>
            <a:normAutofit/>
          </a:bodyPr>
          <a:lstStyle/>
          <a:p>
            <a:r>
              <a:rPr lang="ja-JP" altLang="en-US" sz="1000" smtClean="0">
                <a:solidFill>
                  <a:schemeClr val="tx2">
                    <a:lumMod val="75000"/>
                  </a:schemeClr>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非ホジキンリンパ腫、ホジキンリンパ腫の移植後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年の生存率はいずれも</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60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％前後、移植後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％前後であり、</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年生存率はホジキンリンパ腫のほうがやや高い。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多発性骨髄腫を含む形質細胞性腫瘍における移植のおよそ</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90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％は自家移植である。自家または同種の移植全体での移植後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90.1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％と良好であるが、移植後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32.9</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％である。</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00" smtClean="0">
              <a:solidFill>
                <a:srgbClr val="0B5395"/>
              </a:solidFill>
              <a:latin typeface="メイリオ" pitchFamily="50" charset="-128"/>
              <a:ea typeface="メイリオ" pitchFamily="50" charset="-128"/>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kumimoji="1" lang="en-US" altLang="ja-JP" sz="1000" kern="12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ja-JP" altLang="en-US"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ja-JP" altLang="en-US"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smtClean="0">
                <a:solidFill>
                  <a:schemeClr val="tx1"/>
                </a:solidFill>
                <a:latin typeface="+mj-ea"/>
                <a:ea typeface="+mj-ea"/>
                <a:cs typeface="メイリオ" pitchFamily="50" charset="-128"/>
              </a:rPr>
              <a:t> </a:t>
            </a:r>
            <a:endParaRPr kumimoji="1" lang="en-US" altLang="ja-JP" sz="1000" b="0" i="0" u="none" strike="noStrike" kern="1200" smtClean="0">
              <a:solidFill>
                <a:schemeClr val="tx1"/>
              </a:solidFill>
              <a:latin typeface="+mj-ea"/>
              <a:ea typeface="+mj-ea"/>
              <a:cs typeface="+mn-cs"/>
            </a:endParaRPr>
          </a:p>
          <a:p>
            <a:r>
              <a:rPr kumimoji="1" lang="ja-JP" altLang="en-US" sz="1000" b="1" i="0" u="none" strike="noStrike" kern="1200" smtClean="0">
                <a:solidFill>
                  <a:schemeClr val="tx1"/>
                </a:solidFill>
                <a:latin typeface="+mj-ea"/>
                <a:ea typeface="+mj-ea"/>
                <a:cs typeface="+mn-cs"/>
              </a:rPr>
              <a:t>非ホジキンリンパ腫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13,551</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72.1%</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56.4%</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49.2%</a:t>
            </a:r>
            <a:r>
              <a:rPr lang="ja-JP" altLang="en-US" sz="1000" smtClean="0">
                <a:latin typeface="+mj-ea"/>
                <a:ea typeface="+mj-ea"/>
              </a:rPr>
              <a:t> </a:t>
            </a:r>
            <a:endParaRPr lang="en-US" altLang="ja-JP" sz="1000" smtClean="0">
              <a:latin typeface="+mj-ea"/>
              <a:ea typeface="+mj-ea"/>
            </a:endParaRPr>
          </a:p>
          <a:p>
            <a:r>
              <a:rPr kumimoji="1" lang="ja-JP" altLang="en-US" sz="1000" b="1" i="0" u="none" strike="noStrike" kern="1200" smtClean="0">
                <a:solidFill>
                  <a:schemeClr val="tx1"/>
                </a:solidFill>
                <a:latin typeface="+mj-ea"/>
                <a:ea typeface="+mj-ea"/>
                <a:cs typeface="+mn-cs"/>
              </a:rPr>
              <a:t>ホジキンリンパ腫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1,066</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84.4%</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64.5%</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56.5%</a:t>
            </a:r>
            <a:r>
              <a:rPr lang="ja-JP" altLang="en-US" sz="1000" smtClean="0">
                <a:latin typeface="+mj-ea"/>
                <a:ea typeface="+mj-ea"/>
              </a:rPr>
              <a:t> </a:t>
            </a:r>
            <a:endParaRPr lang="en-US" altLang="ja-JP" sz="1000" smtClean="0">
              <a:latin typeface="+mj-ea"/>
              <a:ea typeface="+mj-ea"/>
            </a:endParaRPr>
          </a:p>
          <a:p>
            <a:r>
              <a:rPr kumimoji="1" lang="ja-JP" altLang="en-US" sz="1000" b="1" i="0" u="none" strike="noStrike" kern="1200" smtClean="0">
                <a:solidFill>
                  <a:schemeClr val="tx1"/>
                </a:solidFill>
                <a:latin typeface="+mj-ea"/>
                <a:ea typeface="+mj-ea"/>
                <a:cs typeface="+mn-cs"/>
              </a:rPr>
              <a:t>上記以外のリンパ腫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635</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67.8%</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51.9%</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44.0%</a:t>
            </a:r>
            <a:r>
              <a:rPr lang="ja-JP" altLang="en-US" sz="1000" smtClean="0">
                <a:latin typeface="+mj-ea"/>
                <a:ea typeface="+mj-ea"/>
              </a:rPr>
              <a:t> </a:t>
            </a:r>
            <a:endParaRPr lang="en-US" altLang="ja-JP" sz="1000" smtClean="0">
              <a:latin typeface="+mj-ea"/>
              <a:ea typeface="+mj-ea"/>
            </a:endParaRPr>
          </a:p>
          <a:p>
            <a:r>
              <a:rPr kumimoji="1" lang="ja-JP" altLang="en-US" sz="1000" b="1" i="0" u="sng" strike="noStrike" kern="1200" smtClean="0">
                <a:solidFill>
                  <a:schemeClr val="tx1"/>
                </a:solidFill>
                <a:latin typeface="+mj-ea"/>
                <a:ea typeface="+mj-ea"/>
                <a:cs typeface="+mn-cs"/>
              </a:rPr>
              <a:t>多発性骨髄腫を含む形質細胞性腫瘍</a:t>
            </a:r>
            <a:r>
              <a:rPr kumimoji="1" lang="ja-JP" altLang="en-US" sz="1000" b="1" i="0" u="sng" strike="noStrike" kern="1200" baseline="0" smtClean="0">
                <a:solidFill>
                  <a:schemeClr val="tx1"/>
                </a:solidFill>
                <a:latin typeface="+mj-ea"/>
                <a:ea typeface="+mj-ea"/>
                <a:cs typeface="+mn-cs"/>
              </a:rPr>
              <a:t>   </a:t>
            </a:r>
            <a:r>
              <a:rPr kumimoji="1" lang="en-US" altLang="ja-JP" sz="1000" b="0" i="0" u="sng" strike="noStrike" kern="1200" smtClean="0">
                <a:solidFill>
                  <a:schemeClr val="tx1"/>
                </a:solidFill>
                <a:latin typeface="+mj-ea"/>
                <a:ea typeface="+mj-ea"/>
                <a:cs typeface="+mn-cs"/>
              </a:rPr>
              <a:t>5,806</a:t>
            </a:r>
            <a:r>
              <a:rPr kumimoji="1" lang="ja-JP" altLang="en-US" sz="1000" b="0" i="0" u="sng" strike="noStrike" kern="1200" smtClean="0">
                <a:solidFill>
                  <a:schemeClr val="tx1"/>
                </a:solidFill>
                <a:latin typeface="+mj-ea"/>
                <a:ea typeface="+mj-ea"/>
                <a:cs typeface="+mn-cs"/>
              </a:rPr>
              <a:t>件</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90.1%</a:t>
            </a:r>
            <a:r>
              <a:rPr kumimoji="1" lang="en-US" altLang="ja-JP" sz="1000" b="1"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56.8%</a:t>
            </a:r>
            <a:r>
              <a:rPr kumimoji="1" lang="en-US" altLang="ja-JP" sz="1000" b="1"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32.9%</a:t>
            </a:r>
            <a:r>
              <a:rPr lang="ja-JP" altLang="en-US" sz="1000" u="sng" smtClean="0">
                <a:latin typeface="+mj-ea"/>
                <a:ea typeface="+mj-ea"/>
              </a:rPr>
              <a:t> ＿＿</a:t>
            </a:r>
            <a:endParaRPr lang="ja-JP" altLang="ja-JP" sz="1000" u="sng" dirty="0" smtClean="0">
              <a:solidFill>
                <a:srgbClr val="0B5395"/>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15"/>
            <a:ext cx="7204021" cy="1693333"/>
          </a:xfrm>
        </p:spPr>
        <p:txBody>
          <a:bodyPr>
            <a:normAutofit/>
          </a:bodyPr>
          <a:lstStyle/>
          <a:p>
            <a:r>
              <a:rPr lang="ja-JP" altLang="en-US" sz="1000" smtClean="0">
                <a:solidFill>
                  <a:srgbClr val="0B5395"/>
                </a:solidFill>
                <a:latin typeface="+mn-ea"/>
                <a:ea typeface="+mn-ea"/>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急性骨髄性白血病においては、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歳と</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16</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歳以上で生存率はほぼ同率である。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急性リンパ性白血病においては、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16</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歳以上での自家移植後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年生存率が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31.1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26.3</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％であり、小児に比較して長期生存率は低い。</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10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en-US" sz="1000" b="0" i="0" u="sng" strike="noStrike" kern="120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ja-JP" altLang="en-US"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ja-JP" altLang="en-US"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smtClean="0">
                <a:solidFill>
                  <a:schemeClr val="tx1"/>
                </a:solidFill>
                <a:latin typeface="+mn-ea"/>
                <a:ea typeface="+mn-ea"/>
                <a:cs typeface="メイリオ" pitchFamily="50" charset="-128"/>
              </a:rPr>
              <a:t> </a:t>
            </a:r>
            <a:endParaRPr kumimoji="1" lang="en-US" altLang="ja-JP" sz="1000" b="0" i="0" u="none" strike="noStrike" kern="1200" smtClean="0">
              <a:solidFill>
                <a:schemeClr val="tx1"/>
              </a:solidFill>
              <a:latin typeface="+mn-ea"/>
              <a:ea typeface="+mn-ea"/>
              <a:cs typeface="+mn-cs"/>
            </a:endParaRPr>
          </a:p>
          <a:p>
            <a:r>
              <a:rPr kumimoji="1" lang="ja-JP" altLang="en-US" sz="1000" b="1" i="0" u="none" strike="noStrike" kern="1200" smtClean="0">
                <a:solidFill>
                  <a:schemeClr val="tx1"/>
                </a:solidFill>
                <a:latin typeface="+mn-ea"/>
                <a:ea typeface="+mn-ea"/>
                <a:cs typeface="+mn-cs"/>
              </a:rPr>
              <a:t>急性骨髄性白血病 </a:t>
            </a:r>
            <a:r>
              <a:rPr lang="ja-JP" altLang="en-US" sz="1000" smtClean="0">
                <a:latin typeface="+mn-ea"/>
                <a:ea typeface="+mn-ea"/>
              </a:rPr>
              <a:t>  </a:t>
            </a:r>
            <a:r>
              <a:rPr kumimoji="1" lang="ja-JP" altLang="en-US" sz="1000" b="0" i="0" u="none" strike="noStrike" kern="1200" smtClean="0">
                <a:solidFill>
                  <a:schemeClr val="tx1"/>
                </a:solidFill>
                <a:latin typeface="+mn-ea"/>
                <a:ea typeface="+mn-ea"/>
                <a:cs typeface="+mn-cs"/>
              </a:rPr>
              <a:t>移植時年齢 </a:t>
            </a:r>
            <a:r>
              <a:rPr kumimoji="1" lang="en-US" altLang="ja-JP" sz="1000" b="0" i="0" u="none" strike="noStrike" kern="1200" smtClean="0">
                <a:solidFill>
                  <a:schemeClr val="tx1"/>
                </a:solidFill>
                <a:latin typeface="+mn-ea"/>
                <a:ea typeface="+mn-ea"/>
                <a:cs typeface="+mn-cs"/>
              </a:rPr>
              <a:t>0</a:t>
            </a:r>
            <a:r>
              <a:rPr kumimoji="1" lang="ja-JP" altLang="en-US" sz="1000" b="0" i="0" u="none" strike="noStrike" kern="1200" smtClean="0">
                <a:solidFill>
                  <a:schemeClr val="tx1"/>
                </a:solidFill>
                <a:latin typeface="+mn-ea"/>
                <a:ea typeface="+mn-ea"/>
                <a:cs typeface="+mn-cs"/>
              </a:rPr>
              <a:t>～</a:t>
            </a:r>
            <a:r>
              <a:rPr kumimoji="1" lang="en-US" altLang="ja-JP" sz="1000" b="0" i="0" u="none" strike="noStrike" kern="1200" smtClean="0">
                <a:solidFill>
                  <a:schemeClr val="tx1"/>
                </a:solidFill>
                <a:latin typeface="+mn-ea"/>
                <a:ea typeface="+mn-ea"/>
                <a:cs typeface="+mn-cs"/>
              </a:rPr>
              <a:t>15</a:t>
            </a:r>
            <a:r>
              <a:rPr kumimoji="1" lang="ja-JP" altLang="en-US" sz="1000" b="0" i="0" u="none" strike="noStrike" kern="1200" smtClean="0">
                <a:solidFill>
                  <a:schemeClr val="tx1"/>
                </a:solidFill>
                <a:latin typeface="+mn-ea"/>
                <a:ea typeface="+mn-ea"/>
                <a:cs typeface="+mn-cs"/>
              </a:rPr>
              <a:t>歳</a:t>
            </a:r>
            <a:r>
              <a:rPr kumimoji="1" lang="ja-JP" altLang="en-US" sz="1000" b="0"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234</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86.8%</a:t>
            </a:r>
            <a:r>
              <a:rPr kumimoji="1" lang="en-US" altLang="ja-JP" sz="1000" b="1"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63.9%</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61.1%</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　</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　　　　　　　　　　　　　</a:t>
            </a:r>
            <a:r>
              <a:rPr kumimoji="1" lang="ja-JP" altLang="en-US" sz="1000" b="0" i="0" u="none" strike="noStrike" kern="1200" baseline="0" smtClean="0">
                <a:solidFill>
                  <a:schemeClr val="tx1"/>
                </a:solidFill>
                <a:latin typeface="+mn-ea"/>
                <a:ea typeface="+mn-ea"/>
                <a:cs typeface="+mn-cs"/>
              </a:rPr>
              <a:t> </a:t>
            </a:r>
            <a:r>
              <a:rPr kumimoji="1" lang="ja-JP" altLang="en-US" sz="1000" b="0" i="0" u="none" strike="noStrike" kern="1200" smtClean="0">
                <a:solidFill>
                  <a:schemeClr val="tx1"/>
                </a:solidFill>
                <a:latin typeface="+mn-ea"/>
                <a:ea typeface="+mn-ea"/>
                <a:cs typeface="+mn-cs"/>
              </a:rPr>
              <a:t>移植時年齢</a:t>
            </a:r>
            <a:r>
              <a:rPr kumimoji="1" lang="en-US" altLang="ja-JP" sz="1000" b="0" i="0" u="none" strike="noStrike" kern="1200" smtClean="0">
                <a:solidFill>
                  <a:schemeClr val="tx1"/>
                </a:solidFill>
                <a:latin typeface="+mn-ea"/>
                <a:ea typeface="+mn-ea"/>
                <a:cs typeface="+mn-cs"/>
              </a:rPr>
              <a:t>16</a:t>
            </a:r>
            <a:r>
              <a:rPr kumimoji="1" lang="ja-JP" altLang="en-US" sz="1000" b="0" i="0" u="none" strike="noStrike" kern="1200" smtClean="0">
                <a:solidFill>
                  <a:schemeClr val="tx1"/>
                </a:solidFill>
                <a:latin typeface="+mn-ea"/>
                <a:ea typeface="+mn-ea"/>
                <a:cs typeface="+mn-cs"/>
              </a:rPr>
              <a:t>歳～ </a:t>
            </a:r>
            <a:r>
              <a:rPr lang="ja-JP" altLang="en-US" sz="1000" smtClean="0">
                <a:latin typeface="+mn-ea"/>
                <a:ea typeface="+mn-ea"/>
              </a:rPr>
              <a:t> </a:t>
            </a:r>
            <a:r>
              <a:rPr lang="ja-JP" altLang="en-US" sz="1000" baseline="0" smtClean="0">
                <a:latin typeface="+mn-ea"/>
                <a:ea typeface="+mn-ea"/>
              </a:rPr>
              <a:t>   </a:t>
            </a:r>
            <a:r>
              <a:rPr kumimoji="1" lang="en-US" altLang="ja-JP" sz="1000" b="0" i="0" u="none" strike="noStrike" kern="1200" smtClean="0">
                <a:solidFill>
                  <a:schemeClr val="tx1"/>
                </a:solidFill>
                <a:latin typeface="+mn-ea"/>
                <a:ea typeface="+mn-ea"/>
                <a:cs typeface="+mn-cs"/>
              </a:rPr>
              <a:t>1,223</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80.9%</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63.7%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60.5%</a:t>
            </a:r>
            <a:r>
              <a:rPr lang="ja-JP" altLang="en-US" sz="1000" smtClean="0">
                <a:latin typeface="+mn-ea"/>
                <a:ea typeface="+mn-ea"/>
              </a:rPr>
              <a:t> </a:t>
            </a:r>
            <a:endParaRPr lang="en-US" altLang="ja-JP" sz="1000" smtClean="0">
              <a:latin typeface="+mn-ea"/>
              <a:ea typeface="+mn-ea"/>
            </a:endParaRPr>
          </a:p>
          <a:p>
            <a:r>
              <a:rPr kumimoji="1" lang="ja-JP" altLang="en-US" sz="1000" b="1" i="0" u="none" strike="noStrike" kern="1200" smtClean="0">
                <a:solidFill>
                  <a:schemeClr val="tx1"/>
                </a:solidFill>
                <a:latin typeface="+mn-ea"/>
                <a:ea typeface="+mn-ea"/>
                <a:cs typeface="+mn-cs"/>
              </a:rPr>
              <a:t>急性リンパ性白血病 </a:t>
            </a:r>
            <a:r>
              <a:rPr lang="ja-JP" altLang="en-US" sz="1000" smtClean="0">
                <a:latin typeface="+mn-ea"/>
                <a:ea typeface="+mn-ea"/>
              </a:rPr>
              <a:t> </a:t>
            </a:r>
            <a:r>
              <a:rPr kumimoji="1" lang="ja-JP" altLang="en-US" sz="1000" b="0" i="0" u="none" strike="noStrike" kern="1200" smtClean="0">
                <a:solidFill>
                  <a:schemeClr val="tx1"/>
                </a:solidFill>
                <a:latin typeface="+mn-ea"/>
                <a:ea typeface="+mn-ea"/>
                <a:cs typeface="+mn-cs"/>
              </a:rPr>
              <a:t>移植時年齢 </a:t>
            </a:r>
            <a:r>
              <a:rPr kumimoji="1" lang="en-US" altLang="ja-JP" sz="1000" b="0" i="0" u="none" strike="noStrike" kern="1200" smtClean="0">
                <a:solidFill>
                  <a:schemeClr val="tx1"/>
                </a:solidFill>
                <a:latin typeface="+mn-ea"/>
                <a:ea typeface="+mn-ea"/>
                <a:cs typeface="+mn-cs"/>
              </a:rPr>
              <a:t>0</a:t>
            </a:r>
            <a:r>
              <a:rPr kumimoji="1" lang="ja-JP" altLang="en-US" sz="1000" b="0" i="0" u="none" strike="noStrike" kern="1200" smtClean="0">
                <a:solidFill>
                  <a:schemeClr val="tx1"/>
                </a:solidFill>
                <a:latin typeface="+mn-ea"/>
                <a:ea typeface="+mn-ea"/>
                <a:cs typeface="+mn-cs"/>
              </a:rPr>
              <a:t>～</a:t>
            </a:r>
            <a:r>
              <a:rPr kumimoji="1" lang="en-US" altLang="ja-JP" sz="1000" b="0" i="0" u="none" strike="noStrike" kern="1200" smtClean="0">
                <a:solidFill>
                  <a:schemeClr val="tx1"/>
                </a:solidFill>
                <a:latin typeface="+mn-ea"/>
                <a:ea typeface="+mn-ea"/>
                <a:cs typeface="+mn-cs"/>
              </a:rPr>
              <a:t>15</a:t>
            </a:r>
            <a:r>
              <a:rPr kumimoji="1" lang="ja-JP" altLang="en-US" sz="1000" b="0" i="0" u="none" strike="noStrike" kern="1200" smtClean="0">
                <a:solidFill>
                  <a:schemeClr val="tx1"/>
                </a:solidFill>
                <a:latin typeface="+mn-ea"/>
                <a:ea typeface="+mn-ea"/>
                <a:cs typeface="+mn-cs"/>
              </a:rPr>
              <a:t>歳 </a:t>
            </a:r>
            <a:r>
              <a:rPr lang="ja-JP" altLang="en-US" sz="1000" smtClean="0">
                <a:latin typeface="+mn-ea"/>
                <a:ea typeface="+mn-ea"/>
              </a:rPr>
              <a:t>    </a:t>
            </a:r>
            <a:r>
              <a:rPr kumimoji="1" lang="en-US" altLang="ja-JP" sz="1000" b="0" i="0" u="none" strike="noStrike" kern="1200" smtClean="0">
                <a:solidFill>
                  <a:schemeClr val="tx1"/>
                </a:solidFill>
                <a:latin typeface="+mn-ea"/>
                <a:ea typeface="+mn-ea"/>
                <a:cs typeface="+mn-cs"/>
              </a:rPr>
              <a:t>395</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81.3%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59.6%</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55.7%</a:t>
            </a:r>
            <a:r>
              <a:rPr lang="ja-JP" altLang="en-US" sz="1000" smtClean="0">
                <a:latin typeface="+mn-ea"/>
                <a:ea typeface="+mn-ea"/>
              </a:rPr>
              <a:t> </a:t>
            </a:r>
            <a:endParaRPr kumimoji="1" lang="en-US" altLang="ja-JP" sz="1000" b="1" i="0" u="none" strike="noStrike" kern="1200" smtClean="0">
              <a:solidFill>
                <a:schemeClr val="tx1"/>
              </a:solidFill>
              <a:latin typeface="+mn-ea"/>
              <a:ea typeface="+mn-ea"/>
              <a:cs typeface="+mn-cs"/>
            </a:endParaRPr>
          </a:p>
          <a:p>
            <a:r>
              <a:rPr kumimoji="1" lang="ja-JP" altLang="en-US" sz="1000" b="1" i="0" u="sng" strike="noStrike" kern="1200" smtClean="0">
                <a:solidFill>
                  <a:schemeClr val="tx1"/>
                </a:solidFill>
                <a:latin typeface="+mn-ea"/>
                <a:ea typeface="+mn-ea"/>
                <a:cs typeface="+mn-cs"/>
              </a:rPr>
              <a:t>　　　　　　　　　　　　　 </a:t>
            </a:r>
            <a:r>
              <a:rPr kumimoji="1" lang="ja-JP" altLang="en-US" sz="1000" b="0" i="0" u="sng" strike="noStrike" kern="1200" smtClean="0">
                <a:solidFill>
                  <a:schemeClr val="tx1"/>
                </a:solidFill>
                <a:latin typeface="+mn-ea"/>
                <a:ea typeface="+mn-ea"/>
                <a:cs typeface="+mn-cs"/>
              </a:rPr>
              <a:t>移植時年齢</a:t>
            </a:r>
            <a:r>
              <a:rPr kumimoji="1" lang="en-US" altLang="ja-JP" sz="1000" b="0" i="0" u="sng" strike="noStrike" kern="1200" smtClean="0">
                <a:solidFill>
                  <a:schemeClr val="tx1"/>
                </a:solidFill>
                <a:latin typeface="+mn-ea"/>
                <a:ea typeface="+mn-ea"/>
                <a:cs typeface="+mn-cs"/>
              </a:rPr>
              <a:t>16</a:t>
            </a:r>
            <a:r>
              <a:rPr kumimoji="1" lang="ja-JP" altLang="en-US" sz="1000" b="0" i="0" u="sng" strike="noStrike" kern="1200" smtClean="0">
                <a:solidFill>
                  <a:schemeClr val="tx1"/>
                </a:solidFill>
                <a:latin typeface="+mn-ea"/>
                <a:ea typeface="+mn-ea"/>
                <a:cs typeface="+mn-cs"/>
              </a:rPr>
              <a:t>歳～</a:t>
            </a:r>
            <a:r>
              <a:rPr lang="ja-JP" altLang="en-US" sz="1000" u="sng" smtClean="0">
                <a:latin typeface="+mn-ea"/>
                <a:ea typeface="+mn-ea"/>
              </a:rPr>
              <a:t>       </a:t>
            </a:r>
            <a:r>
              <a:rPr kumimoji="1" lang="en-US" altLang="ja-JP" sz="1000" b="0" i="0" u="sng" strike="noStrike" kern="1200" smtClean="0">
                <a:solidFill>
                  <a:schemeClr val="tx1"/>
                </a:solidFill>
                <a:latin typeface="+mn-ea"/>
                <a:ea typeface="+mn-ea"/>
                <a:cs typeface="+mn-cs"/>
              </a:rPr>
              <a:t>328</a:t>
            </a:r>
            <a:r>
              <a:rPr kumimoji="1" lang="ja-JP" altLang="en-US" sz="1000" b="0" i="0" u="sng" strike="noStrike" kern="1200" smtClean="0">
                <a:solidFill>
                  <a:schemeClr val="tx1"/>
                </a:solidFill>
                <a:latin typeface="+mn-ea"/>
                <a:ea typeface="+mn-ea"/>
                <a:cs typeface="+mn-cs"/>
              </a:rPr>
              <a:t>件</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61.0%</a:t>
            </a:r>
            <a:r>
              <a:rPr kumimoji="1" lang="en-US" altLang="ja-JP" sz="1000" b="1"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31.1%</a:t>
            </a:r>
            <a:r>
              <a:rPr kumimoji="1" lang="en-US" altLang="ja-JP" sz="1000" b="1"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26.3%</a:t>
            </a:r>
            <a:r>
              <a:rPr kumimoji="1" lang="ja-JP" altLang="en-US" sz="1000" b="1" i="0" u="sng" strike="noStrike" kern="120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_</a:t>
            </a:r>
            <a:r>
              <a:rPr kumimoji="1" lang="ja-JP" altLang="en-US" sz="1000" b="1" i="0" u="sng" strike="noStrike" kern="1200" smtClean="0">
                <a:solidFill>
                  <a:schemeClr val="tx1"/>
                </a:solidFill>
                <a:latin typeface="+mn-ea"/>
                <a:ea typeface="+mn-ea"/>
                <a:cs typeface="+mn-cs"/>
              </a:rPr>
              <a:t>　　　</a:t>
            </a:r>
            <a:r>
              <a:rPr lang="ja-JP" altLang="en-US" sz="1000" u="sng" smtClean="0">
                <a:latin typeface="+mn-ea"/>
                <a:ea typeface="+mn-ea"/>
              </a:rPr>
              <a:t> 　　</a:t>
            </a:r>
            <a:endParaRPr lang="ja-JP" altLang="ja-JP" sz="1000" u="sng" dirty="0" smtClean="0">
              <a:solidFill>
                <a:srgbClr val="0B5395"/>
              </a:solidFill>
              <a:latin typeface="+mn-ea"/>
              <a:ea typeface="+mn-ea"/>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1473335" y="4317023"/>
            <a:ext cx="7204021" cy="1693333"/>
          </a:xfrm>
        </p:spPr>
        <p:txBody>
          <a:bodyPr>
            <a:normAutofit fontScale="92500" lnSpcReduction="20000"/>
          </a:bodyPr>
          <a:lstStyle/>
          <a:p>
            <a:r>
              <a:rPr kumimoji="1" lang="ja-JP" altLang="en-US" sz="1000" kern="1200" smtClean="0">
                <a:solidFill>
                  <a:srgbClr val="0B5395"/>
                </a:solidFill>
                <a:latin typeface="HGS教科書体" pitchFamily="18" charset="-128"/>
                <a:ea typeface="HGS教科書体" pitchFamily="18" charset="-128"/>
                <a:cs typeface="メイリオ" pitchFamily="50" charset="-128"/>
              </a:rPr>
              <a:t>　</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悪性リンパ腫に対する初回移植のうち、移植件数の割合は、非ホジキンリンパ腫が</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90</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％、ホジキンリンパ腫における移植が</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10</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％未満である。これは、悪性リンパ腫の</a:t>
            </a:r>
            <a:r>
              <a:rPr kumimoji="1" lang="ja-JP" altLang="en-US" sz="1100" kern="1200" smtClean="0">
                <a:solidFill>
                  <a:schemeClr val="tx2">
                    <a:lumMod val="75000"/>
                  </a:schemeClr>
                </a:solidFill>
                <a:latin typeface="HGS教科書体" pitchFamily="18" charset="-128"/>
                <a:ea typeface="HGS教科書体" pitchFamily="18" charset="-128"/>
                <a:cs typeface="メイリオ" pitchFamily="50" charset="-128"/>
              </a:rPr>
              <a:t>発症頻度</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 </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とほぼ同率で</a:t>
            </a:r>
            <a:r>
              <a:rPr kumimoji="1" lang="ja-JP" altLang="en-US" sz="1100" kern="1200" smtClean="0">
                <a:solidFill>
                  <a:schemeClr val="tx2">
                    <a:lumMod val="75000"/>
                  </a:schemeClr>
                </a:solidFill>
                <a:latin typeface="HGS教科書体" pitchFamily="18" charset="-128"/>
                <a:ea typeface="HGS教科書体" pitchFamily="18" charset="-128"/>
                <a:cs typeface="メイリオ" pitchFamily="50" charset="-128"/>
              </a:rPr>
              <a:t>あり、</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 移植種類の大半は自家移植である。 </a:t>
            </a:r>
          </a:p>
          <a:p>
            <a:r>
              <a:rPr kumimoji="1" lang="ja-JP" altLang="en-US" sz="1100" kern="1200" smtClean="0">
                <a:solidFill>
                  <a:schemeClr val="tx2">
                    <a:lumMod val="75000"/>
                  </a:schemeClr>
                </a:solidFill>
                <a:latin typeface="HGS教科書体" pitchFamily="18" charset="-128"/>
                <a:ea typeface="HGS教科書体" pitchFamily="18" charset="-128"/>
                <a:cs typeface="メイリオ" pitchFamily="50" charset="-128"/>
              </a:rPr>
              <a:t>　</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非ホジキンリンパ腫、ホジキンリンパ腫における</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0</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15</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歳での自家移植後</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年の生存率はいずれも</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70</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％前後であり、以降の生存率は低下しない。</a:t>
            </a:r>
          </a:p>
          <a:p>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16</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歳上での自家移植後の生存率は、ホジキンリンパ腫において移植後</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1</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年生存率は</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87</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％と良好であり、移植後</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10</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年で</a:t>
            </a:r>
            <a:r>
              <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rPr>
              <a:t>60</a:t>
            </a:r>
            <a:r>
              <a:rPr kumimoji="1" lang="ja-JP" altLang="ja-JP" sz="1100" kern="1200" smtClean="0">
                <a:solidFill>
                  <a:schemeClr val="tx2">
                    <a:lumMod val="75000"/>
                  </a:schemeClr>
                </a:solidFill>
                <a:latin typeface="HGS教科書体" pitchFamily="18" charset="-128"/>
                <a:ea typeface="HGS教科書体" pitchFamily="18" charset="-128"/>
                <a:cs typeface="メイリオ" pitchFamily="50" charset="-128"/>
              </a:rPr>
              <a:t>％をやや下回る程度である。 </a:t>
            </a:r>
            <a:endParaRPr kumimoji="1" lang="en-US" altLang="ja-JP" sz="11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100" kern="1200" smtClean="0">
              <a:solidFill>
                <a:srgbClr val="0B5395"/>
              </a:solidFill>
              <a:latin typeface="ＭＳ Ｐゴシック" pitchFamily="50" charset="-128"/>
              <a:ea typeface="ＭＳ Ｐゴシック" pitchFamily="50" charset="-128"/>
              <a:cs typeface="メイリオ" pitchFamily="50" charset="-128"/>
            </a:endParaRPr>
          </a:p>
          <a:p>
            <a:pPr rtl="0" eaLnBrk="1" fontAlgn="b" latinLnBrk="0" hangingPunct="1"/>
            <a:r>
              <a:rPr kumimoji="1" lang="ja-JP" altLang="en-US" sz="1100" b="0" i="0" u="none" strike="noStrike" kern="1200" smtClean="0">
                <a:solidFill>
                  <a:schemeClr val="tx1"/>
                </a:solidFill>
                <a:latin typeface="ＭＳ Ｐゴシック" pitchFamily="50" charset="-128"/>
                <a:ea typeface="ＭＳ Ｐゴシック" pitchFamily="50" charset="-128"/>
                <a:cs typeface="メイリオ" pitchFamily="50" charset="-128"/>
              </a:rPr>
              <a:t>≪移植後生存率≫</a:t>
            </a:r>
            <a:endParaRPr kumimoji="1" lang="en-US" altLang="ja-JP" sz="1100" kern="1200" smtClean="0">
              <a:solidFill>
                <a:srgbClr val="0B5395"/>
              </a:solidFill>
              <a:latin typeface="ＭＳ Ｐゴシック" pitchFamily="50" charset="-128"/>
              <a:ea typeface="ＭＳ Ｐゴシック" pitchFamily="50" charset="-128"/>
              <a:cs typeface="メイリオ" pitchFamily="50" charset="-128"/>
            </a:endParaRPr>
          </a:p>
          <a:p>
            <a:r>
              <a:rPr kumimoji="1" lang="ja-JP" altLang="en-US" sz="1100" b="0" i="0" u="sng" strike="noStrike" kern="1200" smtClean="0">
                <a:solidFill>
                  <a:schemeClr val="tx1"/>
                </a:solidFill>
                <a:latin typeface="ＭＳ Ｐゴシック" pitchFamily="50" charset="-128"/>
                <a:ea typeface="ＭＳ Ｐゴシック" pitchFamily="50" charset="-128"/>
                <a:cs typeface="メイリオ" pitchFamily="50" charset="-128"/>
              </a:rPr>
              <a:t>＿＿＿＿＿＿＿＿＿＿＿＿＿＿＿＿</a:t>
            </a:r>
            <a:r>
              <a:rPr kumimoji="1" lang="ja-JP" altLang="en-US" sz="1100" b="0"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1100" b="0" i="0" u="sng" strike="noStrike" kern="1200" smtClean="0">
                <a:solidFill>
                  <a:schemeClr val="tx1"/>
                </a:solidFill>
                <a:latin typeface="ＭＳ Ｐゴシック" pitchFamily="50" charset="-128"/>
                <a:ea typeface="ＭＳ Ｐゴシック" pitchFamily="50" charset="-128"/>
                <a:cs typeface="メイリオ" pitchFamily="50" charset="-128"/>
              </a:rPr>
              <a:t>移植件数</a:t>
            </a:r>
            <a:r>
              <a:rPr kumimoji="1" lang="en-US" altLang="ja-JP" sz="1100" b="0"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1100" b="0" i="0" u="sng" strike="noStrike" kern="120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1100" b="1" i="0" u="sng" strike="noStrike" kern="1200" smtClean="0">
                <a:solidFill>
                  <a:schemeClr val="tx1"/>
                </a:solidFill>
                <a:latin typeface="ＭＳ Ｐゴシック" pitchFamily="50" charset="-128"/>
                <a:ea typeface="ＭＳ Ｐゴシック" pitchFamily="50" charset="-128"/>
                <a:cs typeface="メイリオ" pitchFamily="50" charset="-128"/>
              </a:rPr>
              <a:t>1</a:t>
            </a:r>
            <a:r>
              <a:rPr kumimoji="1" lang="ja-JP" altLang="ja-JP" sz="1100" b="1" i="0" u="sng" strike="noStrike" kern="1200" smtClean="0">
                <a:solidFill>
                  <a:schemeClr val="tx1"/>
                </a:solidFill>
                <a:latin typeface="ＭＳ Ｐゴシック" pitchFamily="50" charset="-128"/>
                <a:ea typeface="ＭＳ Ｐゴシック" pitchFamily="50" charset="-128"/>
                <a:cs typeface="メイリオ" pitchFamily="50" charset="-128"/>
              </a:rPr>
              <a:t>年</a:t>
            </a:r>
            <a:r>
              <a:rPr kumimoji="1" lang="ja-JP" altLang="en-US" sz="11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1100" b="0" i="0" u="sng" strike="noStrike" kern="120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1100" b="1" i="0" u="sng" strike="noStrike" kern="1200" smtClean="0">
                <a:solidFill>
                  <a:schemeClr val="tx1"/>
                </a:solidFill>
                <a:latin typeface="ＭＳ Ｐゴシック" pitchFamily="50" charset="-128"/>
                <a:ea typeface="ＭＳ Ｐゴシック" pitchFamily="50" charset="-128"/>
                <a:cs typeface="メイリオ" pitchFamily="50" charset="-128"/>
              </a:rPr>
              <a:t>5</a:t>
            </a:r>
            <a:r>
              <a:rPr kumimoji="1" lang="ja-JP" altLang="ja-JP" sz="1100" b="1" i="0" u="sng" strike="noStrike" kern="1200" smtClean="0">
                <a:solidFill>
                  <a:schemeClr val="tx1"/>
                </a:solidFill>
                <a:latin typeface="ＭＳ Ｐゴシック" pitchFamily="50" charset="-128"/>
                <a:ea typeface="ＭＳ Ｐゴシック" pitchFamily="50" charset="-128"/>
                <a:cs typeface="メイリオ" pitchFamily="50" charset="-128"/>
              </a:rPr>
              <a:t>年</a:t>
            </a:r>
            <a:r>
              <a:rPr kumimoji="1" lang="ja-JP" altLang="en-US" sz="11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1100" b="0" i="0" u="sng" strike="noStrike" kern="120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1100" b="1" i="0" u="sng" strike="noStrike" kern="1200" smtClean="0">
                <a:solidFill>
                  <a:schemeClr val="tx1"/>
                </a:solidFill>
                <a:latin typeface="ＭＳ Ｐゴシック" pitchFamily="50" charset="-128"/>
                <a:ea typeface="ＭＳ Ｐゴシック" pitchFamily="50" charset="-128"/>
                <a:cs typeface="メイリオ" pitchFamily="50" charset="-128"/>
              </a:rPr>
              <a:t>10</a:t>
            </a:r>
            <a:r>
              <a:rPr kumimoji="1" lang="ja-JP" altLang="ja-JP" sz="1100" b="1" i="0" u="sng" strike="noStrike" kern="1200" smtClean="0">
                <a:solidFill>
                  <a:schemeClr val="tx1"/>
                </a:solidFill>
                <a:latin typeface="ＭＳ Ｐゴシック" pitchFamily="50" charset="-128"/>
                <a:ea typeface="ＭＳ Ｐゴシック" pitchFamily="50" charset="-128"/>
                <a:cs typeface="メイリオ" pitchFamily="50" charset="-128"/>
              </a:rPr>
              <a:t>年</a:t>
            </a:r>
            <a:endParaRPr kumimoji="1" lang="en-US" altLang="ja-JP" sz="1100" b="1" i="0" u="sng" strike="noStrike" kern="1200" smtClean="0">
              <a:solidFill>
                <a:schemeClr val="tx1"/>
              </a:solidFill>
              <a:latin typeface="ＭＳ Ｐゴシック" pitchFamily="50" charset="-128"/>
              <a:ea typeface="ＭＳ Ｐゴシック" pitchFamily="50" charset="-128"/>
              <a:cs typeface="メイリオ" pitchFamily="50" charset="-128"/>
            </a:endParaRPr>
          </a:p>
          <a:p>
            <a:r>
              <a:rPr kumimoji="1" lang="ja-JP" altLang="en-US" sz="1100" b="1" i="0" u="none" strike="noStrike" kern="1200" smtClean="0">
                <a:solidFill>
                  <a:schemeClr val="tx1"/>
                </a:solidFill>
                <a:latin typeface="ＭＳ Ｐゴシック" pitchFamily="50" charset="-128"/>
                <a:ea typeface="ＭＳ Ｐゴシック" pitchFamily="50" charset="-128"/>
                <a:cs typeface="+mn-cs"/>
              </a:rPr>
              <a:t>非ホジキンリンパ腫 </a:t>
            </a:r>
            <a:r>
              <a:rPr lang="ja-JP" altLang="en-US" sz="1100" smtClean="0">
                <a:latin typeface="ＭＳ Ｐゴシック" pitchFamily="50" charset="-128"/>
                <a:ea typeface="ＭＳ Ｐゴシック" pitchFamily="50" charset="-128"/>
              </a:rPr>
              <a:t> </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移植時年齢</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0</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15</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歳</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206</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件</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76.9%</a:t>
            </a:r>
            <a:r>
              <a:rPr kumimoji="1" lang="en-US" altLang="ja-JP" sz="1100" b="1"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69.9%</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69.2%</a:t>
            </a:r>
            <a:r>
              <a:rPr lang="ja-JP" altLang="en-US" sz="1100" smtClean="0">
                <a:latin typeface="ＭＳ Ｐゴシック" pitchFamily="50" charset="-128"/>
                <a:ea typeface="ＭＳ Ｐゴシック" pitchFamily="50" charset="-128"/>
              </a:rPr>
              <a:t> </a:t>
            </a:r>
            <a:r>
              <a:rPr kumimoji="1" lang="ja-JP" altLang="en-US" sz="1100" b="1" i="0" u="none" strike="noStrike" kern="1200" smtClean="0">
                <a:solidFill>
                  <a:schemeClr val="tx1"/>
                </a:solidFill>
                <a:latin typeface="ＭＳ Ｐゴシック" pitchFamily="50" charset="-128"/>
                <a:ea typeface="ＭＳ Ｐゴシック" pitchFamily="50" charset="-128"/>
                <a:cs typeface="+mn-cs"/>
              </a:rPr>
              <a:t>　</a:t>
            </a:r>
            <a:r>
              <a:rPr lang="ja-JP" altLang="en-US" sz="1100" smtClean="0">
                <a:latin typeface="ＭＳ Ｐゴシック" pitchFamily="50" charset="-128"/>
                <a:ea typeface="ＭＳ Ｐゴシック" pitchFamily="50" charset="-128"/>
              </a:rPr>
              <a:t> </a:t>
            </a:r>
            <a:endParaRPr lang="en-US" altLang="ja-JP" sz="1100" smtClean="0">
              <a:latin typeface="ＭＳ Ｐゴシック" pitchFamily="50" charset="-128"/>
              <a:ea typeface="ＭＳ Ｐゴシック" pitchFamily="50" charset="-128"/>
            </a:endParaRPr>
          </a:p>
          <a:p>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                           移植時年齢</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16</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歳～</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9,991</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件</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78.1%</a:t>
            </a:r>
            <a:r>
              <a:rPr kumimoji="1" lang="en-US" altLang="ja-JP" sz="1100" b="1"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60.9%</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51.8%</a:t>
            </a:r>
            <a:r>
              <a:rPr lang="ja-JP" altLang="en-US" sz="1100" smtClean="0">
                <a:latin typeface="ＭＳ Ｐゴシック" pitchFamily="50" charset="-128"/>
                <a:ea typeface="ＭＳ Ｐゴシック" pitchFamily="50" charset="-128"/>
              </a:rPr>
              <a:t> </a:t>
            </a:r>
            <a:endParaRPr lang="en-US" altLang="ja-JP" sz="1100" smtClean="0">
              <a:latin typeface="ＭＳ Ｐゴシック" pitchFamily="50" charset="-128"/>
              <a:ea typeface="ＭＳ Ｐゴシック" pitchFamily="50" charset="-128"/>
            </a:endParaRPr>
          </a:p>
          <a:p>
            <a:r>
              <a:rPr kumimoji="1" lang="ja-JP" altLang="en-US" sz="1100" b="1" i="0" u="none" strike="noStrike" kern="1200" smtClean="0">
                <a:solidFill>
                  <a:schemeClr val="tx1"/>
                </a:solidFill>
                <a:latin typeface="ＭＳ Ｐゴシック" pitchFamily="50" charset="-128"/>
                <a:ea typeface="ＭＳ Ｐゴシック" pitchFamily="50" charset="-128"/>
                <a:cs typeface="+mn-cs"/>
              </a:rPr>
              <a:t>ホジキンリンパ腫 </a:t>
            </a:r>
            <a:r>
              <a:rPr lang="ja-JP" altLang="en-US" sz="1100" smtClean="0">
                <a:latin typeface="ＭＳ Ｐゴシック" pitchFamily="50" charset="-128"/>
                <a:ea typeface="ＭＳ Ｐゴシック" pitchFamily="50" charset="-128"/>
              </a:rPr>
              <a:t>    </a:t>
            </a:r>
            <a:r>
              <a:rPr lang="ja-JP" altLang="en-US" sz="1100" baseline="0" smtClean="0">
                <a:latin typeface="ＭＳ Ｐゴシック" pitchFamily="50" charset="-128"/>
                <a:ea typeface="ＭＳ Ｐゴシック" pitchFamily="50" charset="-128"/>
              </a:rPr>
              <a:t> </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移植時年齢</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0</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15</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歳 </a:t>
            </a:r>
            <a:r>
              <a:rPr lang="ja-JP" altLang="en-US" sz="1100" smtClean="0">
                <a:latin typeface="ＭＳ Ｐゴシック" pitchFamily="50" charset="-128"/>
                <a:ea typeface="ＭＳ Ｐゴシック" pitchFamily="50" charset="-128"/>
              </a:rPr>
              <a:t>      </a:t>
            </a:r>
            <a:r>
              <a:rPr kumimoji="1" lang="en-US" altLang="ja-JP" sz="1100" b="0" i="0" u="none" strike="noStrike" kern="1200" smtClean="0">
                <a:solidFill>
                  <a:schemeClr val="tx1"/>
                </a:solidFill>
                <a:latin typeface="ＭＳ Ｐゴシック" pitchFamily="50" charset="-128"/>
                <a:ea typeface="ＭＳ Ｐゴシック" pitchFamily="50" charset="-128"/>
                <a:cs typeface="+mn-cs"/>
              </a:rPr>
              <a:t>28</a:t>
            </a:r>
            <a:r>
              <a:rPr kumimoji="1" lang="ja-JP" altLang="en-US" sz="1100" b="0" i="0" u="none" strike="noStrike" kern="1200" smtClean="0">
                <a:solidFill>
                  <a:schemeClr val="tx1"/>
                </a:solidFill>
                <a:latin typeface="ＭＳ Ｐゴシック" pitchFamily="50" charset="-128"/>
                <a:ea typeface="ＭＳ Ｐゴシック" pitchFamily="50" charset="-128"/>
                <a:cs typeface="+mn-cs"/>
              </a:rPr>
              <a:t>件</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82.1%</a:t>
            </a:r>
            <a:r>
              <a:rPr kumimoji="1" lang="en-US" altLang="ja-JP" sz="1100" b="1"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70.1%</a:t>
            </a:r>
            <a:r>
              <a:rPr kumimoji="1" lang="ja-JP" altLang="en-US" sz="11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none" strike="noStrike" kern="1200" smtClean="0">
                <a:solidFill>
                  <a:schemeClr val="tx1"/>
                </a:solidFill>
                <a:latin typeface="ＭＳ Ｐゴシック" pitchFamily="50" charset="-128"/>
                <a:ea typeface="ＭＳ Ｐゴシック" pitchFamily="50" charset="-128"/>
                <a:cs typeface="+mn-cs"/>
              </a:rPr>
              <a:t>70.1%</a:t>
            </a:r>
            <a:r>
              <a:rPr lang="ja-JP" altLang="en-US" sz="1100" smtClean="0">
                <a:latin typeface="ＭＳ Ｐゴシック" pitchFamily="50" charset="-128"/>
                <a:ea typeface="ＭＳ Ｐゴシック" pitchFamily="50" charset="-128"/>
              </a:rPr>
              <a:t> </a:t>
            </a:r>
            <a:r>
              <a:rPr kumimoji="1" lang="ja-JP" altLang="en-US" sz="1100" b="1" i="0" u="none" strike="noStrike" kern="1200" smtClean="0">
                <a:solidFill>
                  <a:schemeClr val="tx1"/>
                </a:solidFill>
                <a:latin typeface="ＭＳ Ｐゴシック" pitchFamily="50" charset="-128"/>
                <a:ea typeface="ＭＳ Ｐゴシック" pitchFamily="50" charset="-128"/>
                <a:cs typeface="+mn-cs"/>
              </a:rPr>
              <a:t>　</a:t>
            </a:r>
            <a:r>
              <a:rPr lang="ja-JP" altLang="en-US" sz="1100" smtClean="0">
                <a:latin typeface="ＭＳ Ｐゴシック" pitchFamily="50" charset="-128"/>
                <a:ea typeface="ＭＳ Ｐゴシック" pitchFamily="50" charset="-128"/>
              </a:rPr>
              <a:t> </a:t>
            </a:r>
            <a:endParaRPr lang="en-US" altLang="ja-JP" sz="1100" smtClean="0">
              <a:latin typeface="ＭＳ Ｐゴシック" pitchFamily="50" charset="-128"/>
              <a:ea typeface="ＭＳ Ｐゴシック" pitchFamily="50" charset="-128"/>
            </a:endParaRPr>
          </a:p>
          <a:p>
            <a:r>
              <a:rPr kumimoji="1" lang="ja-JP" altLang="en-US" sz="1100" b="0" i="0" u="sng" strike="noStrike" kern="1200" smtClean="0">
                <a:solidFill>
                  <a:schemeClr val="tx1"/>
                </a:solidFill>
                <a:latin typeface="ＭＳ Ｐゴシック" pitchFamily="50" charset="-128"/>
                <a:ea typeface="ＭＳ Ｐゴシック" pitchFamily="50" charset="-128"/>
                <a:cs typeface="+mn-cs"/>
              </a:rPr>
              <a:t>                           移植時年齢</a:t>
            </a:r>
            <a:r>
              <a:rPr kumimoji="1" lang="en-US" altLang="ja-JP" sz="1100" b="0" i="0" u="sng" strike="noStrike" kern="1200" smtClean="0">
                <a:solidFill>
                  <a:schemeClr val="tx1"/>
                </a:solidFill>
                <a:latin typeface="ＭＳ Ｐゴシック" pitchFamily="50" charset="-128"/>
                <a:ea typeface="ＭＳ Ｐゴシック" pitchFamily="50" charset="-128"/>
                <a:cs typeface="+mn-cs"/>
              </a:rPr>
              <a:t>16</a:t>
            </a:r>
            <a:r>
              <a:rPr kumimoji="1" lang="ja-JP" altLang="en-US" sz="1100" b="0" i="0" u="sng" strike="noStrike" kern="1200" smtClean="0">
                <a:solidFill>
                  <a:schemeClr val="tx1"/>
                </a:solidFill>
                <a:latin typeface="ＭＳ Ｐゴシック" pitchFamily="50" charset="-128"/>
                <a:ea typeface="ＭＳ Ｐゴシック" pitchFamily="50" charset="-128"/>
                <a:cs typeface="+mn-cs"/>
              </a:rPr>
              <a:t>歳～  </a:t>
            </a:r>
            <a:r>
              <a:rPr lang="ja-JP" altLang="en-US" sz="1100" u="sng" smtClean="0">
                <a:latin typeface="ＭＳ Ｐゴシック" pitchFamily="50" charset="-128"/>
                <a:ea typeface="ＭＳ Ｐゴシック" pitchFamily="50" charset="-128"/>
              </a:rPr>
              <a:t>     </a:t>
            </a:r>
            <a:r>
              <a:rPr kumimoji="1" lang="en-US" altLang="ja-JP" sz="1100" b="0" i="0" u="sng" strike="noStrike" kern="1200" smtClean="0">
                <a:solidFill>
                  <a:schemeClr val="tx1"/>
                </a:solidFill>
                <a:latin typeface="ＭＳ Ｐゴシック" pitchFamily="50" charset="-128"/>
                <a:ea typeface="ＭＳ Ｐゴシック" pitchFamily="50" charset="-128"/>
                <a:cs typeface="+mn-cs"/>
              </a:rPr>
              <a:t>928</a:t>
            </a:r>
            <a:r>
              <a:rPr kumimoji="1" lang="ja-JP" altLang="en-US" sz="1100" b="0" i="0" u="sng" strike="noStrike" kern="1200" smtClean="0">
                <a:solidFill>
                  <a:schemeClr val="tx1"/>
                </a:solidFill>
                <a:latin typeface="ＭＳ Ｐゴシック" pitchFamily="50" charset="-128"/>
                <a:ea typeface="ＭＳ Ｐゴシック" pitchFamily="50" charset="-128"/>
                <a:cs typeface="+mn-cs"/>
              </a:rPr>
              <a:t>件</a:t>
            </a:r>
            <a:r>
              <a:rPr kumimoji="1" lang="ja-JP" altLang="en-US" sz="11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sng" strike="noStrike" kern="1200" smtClean="0">
                <a:solidFill>
                  <a:schemeClr val="tx1"/>
                </a:solidFill>
                <a:latin typeface="ＭＳ Ｐゴシック" pitchFamily="50" charset="-128"/>
                <a:ea typeface="ＭＳ Ｐゴシック" pitchFamily="50" charset="-128"/>
                <a:cs typeface="+mn-cs"/>
              </a:rPr>
              <a:t>87.3%</a:t>
            </a:r>
            <a:r>
              <a:rPr kumimoji="1" lang="en-US" altLang="ja-JP" sz="1100" b="1"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sng" strike="noStrike" kern="1200" smtClean="0">
                <a:solidFill>
                  <a:schemeClr val="tx1"/>
                </a:solidFill>
                <a:latin typeface="ＭＳ Ｐゴシック" pitchFamily="50" charset="-128"/>
                <a:ea typeface="ＭＳ Ｐゴシック" pitchFamily="50" charset="-128"/>
                <a:cs typeface="+mn-cs"/>
              </a:rPr>
              <a:t>67.1%</a:t>
            </a:r>
            <a:r>
              <a:rPr kumimoji="1" lang="ja-JP" altLang="en-US" sz="11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1100" b="1" i="0" u="sng" strike="noStrike" kern="1200" smtClean="0">
                <a:solidFill>
                  <a:schemeClr val="tx1"/>
                </a:solidFill>
                <a:latin typeface="ＭＳ Ｐゴシック" pitchFamily="50" charset="-128"/>
                <a:ea typeface="ＭＳ Ｐゴシック" pitchFamily="50" charset="-128"/>
                <a:cs typeface="+mn-cs"/>
              </a:rPr>
              <a:t>58.3%</a:t>
            </a:r>
            <a:r>
              <a:rPr lang="ja-JP" altLang="en-US" sz="1100" u="sng" smtClean="0">
                <a:latin typeface="ＭＳ Ｐゴシック" pitchFamily="50" charset="-128"/>
                <a:ea typeface="ＭＳ Ｐゴシック" pitchFamily="50" charset="-128"/>
              </a:rPr>
              <a:t> ＿＿</a:t>
            </a:r>
            <a:r>
              <a:rPr lang="en-US" altLang="ja-JP" sz="1100" u="sng" smtClean="0">
                <a:latin typeface="ＭＳ Ｐゴシック" pitchFamily="50" charset="-128"/>
                <a:ea typeface="ＭＳ Ｐゴシック" pitchFamily="50" charset="-128"/>
              </a:rPr>
              <a:t>_</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ja-JP" altLang="en-US" sz="1000" kern="1200" smtClean="0">
                <a:solidFill>
                  <a:srgbClr val="0B5395"/>
                </a:solidFill>
                <a:latin typeface="HGS教科書体" pitchFamily="18" charset="-128"/>
                <a:ea typeface="HGS教科書体" pitchFamily="18" charset="-128"/>
                <a:cs typeface="メイリオ" pitchFamily="50" charset="-128"/>
              </a:rPr>
              <a:t>　</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多発性骨髄腫を含む形質細胞性腫瘍における移植件数のおよそ</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90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％を自家移植が占める。 </a:t>
            </a:r>
          </a:p>
          <a:p>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90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％を上回り良好であるが、移植後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33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程度</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まで低下する。 </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cs typeface="メイリオ" pitchFamily="50" charset="-128"/>
              </a:rPr>
              <a:t>≪移植後生存率≫</a:t>
            </a:r>
            <a:endParaRPr kumimoji="1" lang="en-US" altLang="ja-JP" sz="1000" kern="1200" smtClean="0">
              <a:solidFill>
                <a:srgbClr val="0B5395"/>
              </a:solidFill>
              <a:latin typeface="+mn-ea"/>
              <a:cs typeface="メイリオ" pitchFamily="50" charset="-128"/>
            </a:endParaRPr>
          </a:p>
          <a:p>
            <a:r>
              <a:rPr kumimoji="1" lang="ja-JP" altLang="en-US" sz="1000" b="0" i="0" u="sng" strike="noStrike" kern="1200" smtClean="0">
                <a:solidFill>
                  <a:schemeClr val="tx1"/>
                </a:solidFill>
                <a:latin typeface="+mn-ea"/>
                <a:cs typeface="メイリオ" pitchFamily="50" charset="-128"/>
              </a:rPr>
              <a:t>＿＿＿＿</a:t>
            </a:r>
            <a:r>
              <a:rPr kumimoji="1" lang="ja-JP" altLang="en-US" sz="1000" b="0" i="0" u="sng" strike="noStrike" kern="1200" baseline="0" smtClean="0">
                <a:solidFill>
                  <a:schemeClr val="tx1"/>
                </a:solidFill>
                <a:latin typeface="+mn-ea"/>
                <a:cs typeface="メイリオ" pitchFamily="50" charset="-128"/>
              </a:rPr>
              <a:t> </a:t>
            </a:r>
            <a:r>
              <a:rPr kumimoji="1" lang="ja-JP" altLang="ja-JP" sz="1000" b="0" i="0" u="sng" strike="noStrike" kern="1200" smtClean="0">
                <a:solidFill>
                  <a:schemeClr val="tx1"/>
                </a:solidFill>
                <a:latin typeface="+mn-ea"/>
                <a:cs typeface="メイリオ" pitchFamily="50" charset="-128"/>
              </a:rPr>
              <a:t>移植件数</a:t>
            </a:r>
            <a:r>
              <a:rPr kumimoji="1" lang="en-US" altLang="ja-JP" sz="1000" b="0" i="0" u="sng" strike="noStrike" kern="1200" baseline="0" smtClean="0">
                <a:solidFill>
                  <a:schemeClr val="tx1"/>
                </a:solidFill>
                <a:latin typeface="+mn-ea"/>
                <a:cs typeface="メイリオ" pitchFamily="50" charset="-128"/>
              </a:rPr>
              <a:t>   </a:t>
            </a:r>
            <a:r>
              <a:rPr kumimoji="1" lang="ja-JP" altLang="ja-JP" sz="1000" b="0" i="0" u="sng" strike="noStrike" kern="1200" smtClean="0">
                <a:solidFill>
                  <a:schemeClr val="tx1"/>
                </a:solidFill>
                <a:latin typeface="+mn-ea"/>
                <a:cs typeface="メイリオ" pitchFamily="50" charset="-128"/>
              </a:rPr>
              <a:t>移植後</a:t>
            </a:r>
            <a:r>
              <a:rPr kumimoji="1" lang="en-US" altLang="ja-JP" sz="1000" b="1" i="0" u="sng" strike="noStrike" kern="1200" smtClean="0">
                <a:solidFill>
                  <a:schemeClr val="tx1"/>
                </a:solidFill>
                <a:latin typeface="+mn-ea"/>
                <a:cs typeface="メイリオ" pitchFamily="50" charset="-128"/>
              </a:rPr>
              <a:t>1</a:t>
            </a:r>
            <a:r>
              <a:rPr kumimoji="1" lang="ja-JP" altLang="ja-JP" sz="1000" b="1" i="0" u="sng" strike="noStrike" kern="1200" smtClean="0">
                <a:solidFill>
                  <a:schemeClr val="tx1"/>
                </a:solidFill>
                <a:latin typeface="+mn-ea"/>
                <a:cs typeface="メイリオ" pitchFamily="50" charset="-128"/>
              </a:rPr>
              <a:t>年</a:t>
            </a:r>
            <a:r>
              <a:rPr kumimoji="1" lang="ja-JP" altLang="en-US" sz="1000" b="1" i="0" u="sng" strike="noStrike" kern="1200" baseline="0" smtClean="0">
                <a:solidFill>
                  <a:schemeClr val="tx1"/>
                </a:solidFill>
                <a:latin typeface="+mn-ea"/>
                <a:cs typeface="メイリオ" pitchFamily="50" charset="-128"/>
              </a:rPr>
              <a:t>  </a:t>
            </a:r>
            <a:r>
              <a:rPr kumimoji="1" lang="ja-JP" altLang="ja-JP" sz="1000" b="0" i="0" u="sng" strike="noStrike" kern="1200" smtClean="0">
                <a:solidFill>
                  <a:schemeClr val="tx1"/>
                </a:solidFill>
                <a:latin typeface="+mn-ea"/>
                <a:cs typeface="メイリオ" pitchFamily="50" charset="-128"/>
              </a:rPr>
              <a:t>移植後</a:t>
            </a:r>
            <a:r>
              <a:rPr kumimoji="1" lang="en-US" altLang="ja-JP" sz="1000" b="1" i="0" u="sng" strike="noStrike" kern="1200" smtClean="0">
                <a:solidFill>
                  <a:schemeClr val="tx1"/>
                </a:solidFill>
                <a:latin typeface="+mn-ea"/>
                <a:cs typeface="メイリオ" pitchFamily="50" charset="-128"/>
              </a:rPr>
              <a:t>5</a:t>
            </a:r>
            <a:r>
              <a:rPr kumimoji="1" lang="ja-JP" altLang="ja-JP" sz="1000" b="1" i="0" u="sng" strike="noStrike" kern="1200" smtClean="0">
                <a:solidFill>
                  <a:schemeClr val="tx1"/>
                </a:solidFill>
                <a:latin typeface="+mn-ea"/>
                <a:cs typeface="メイリオ" pitchFamily="50" charset="-128"/>
              </a:rPr>
              <a:t>年</a:t>
            </a:r>
            <a:r>
              <a:rPr kumimoji="1" lang="en-US" altLang="ja-JP" sz="1000" b="1" i="0" u="sng" strike="noStrike" kern="1200" baseline="0" smtClean="0">
                <a:solidFill>
                  <a:schemeClr val="tx1"/>
                </a:solidFill>
                <a:latin typeface="+mn-ea"/>
                <a:cs typeface="メイリオ" pitchFamily="50" charset="-128"/>
              </a:rPr>
              <a:t>  </a:t>
            </a:r>
            <a:r>
              <a:rPr kumimoji="1" lang="ja-JP" altLang="ja-JP" sz="1000" b="0" i="0" u="sng" strike="noStrike" kern="1200" smtClean="0">
                <a:solidFill>
                  <a:schemeClr val="tx1"/>
                </a:solidFill>
                <a:latin typeface="+mn-ea"/>
                <a:cs typeface="メイリオ" pitchFamily="50" charset="-128"/>
              </a:rPr>
              <a:t>移植後</a:t>
            </a:r>
            <a:r>
              <a:rPr kumimoji="1" lang="en-US" altLang="ja-JP" sz="1000" b="1" i="0" u="sng" strike="noStrike" kern="1200" smtClean="0">
                <a:solidFill>
                  <a:schemeClr val="tx1"/>
                </a:solidFill>
                <a:latin typeface="+mn-ea"/>
                <a:cs typeface="メイリオ" pitchFamily="50" charset="-128"/>
              </a:rPr>
              <a:t>10</a:t>
            </a:r>
            <a:r>
              <a:rPr kumimoji="1" lang="ja-JP" altLang="ja-JP" sz="1000" b="1" i="0" u="sng" strike="noStrike" kern="1200" smtClean="0">
                <a:solidFill>
                  <a:schemeClr val="tx1"/>
                </a:solidFill>
                <a:latin typeface="+mn-ea"/>
                <a:cs typeface="メイリオ" pitchFamily="50" charset="-128"/>
              </a:rPr>
              <a:t>年</a:t>
            </a:r>
            <a:endParaRPr kumimoji="1" lang="en-US" altLang="ja-JP" sz="1000" b="1" i="0" u="sng" strike="noStrike" kern="1200" smtClean="0">
              <a:solidFill>
                <a:schemeClr val="tx1"/>
              </a:solidFill>
              <a:latin typeface="+mn-ea"/>
              <a:cs typeface="メイリオ" pitchFamily="50" charset="-128"/>
            </a:endParaRPr>
          </a:p>
          <a:p>
            <a:r>
              <a:rPr kumimoji="1" lang="ja-JP" altLang="en-US" sz="1000" b="1" i="0" u="sng" strike="noStrike" kern="1200" smtClean="0">
                <a:solidFill>
                  <a:schemeClr val="tx1"/>
                </a:solidFill>
                <a:latin typeface="+mn-ea"/>
                <a:cs typeface="+mn-cs"/>
              </a:rPr>
              <a:t>自家移植</a:t>
            </a:r>
            <a:r>
              <a:rPr kumimoji="1" lang="ja-JP" altLang="en-US" sz="1000" b="1" i="0" u="sng" strike="noStrike" kern="1200" baseline="0" smtClean="0">
                <a:solidFill>
                  <a:schemeClr val="tx1"/>
                </a:solidFill>
                <a:latin typeface="+mn-ea"/>
                <a:cs typeface="+mn-cs"/>
              </a:rPr>
              <a:t>   </a:t>
            </a:r>
            <a:r>
              <a:rPr kumimoji="1" lang="en-US" altLang="ja-JP" sz="1000" b="0" i="0" u="sng" strike="noStrike" kern="1200" smtClean="0">
                <a:solidFill>
                  <a:schemeClr val="tx1"/>
                </a:solidFill>
                <a:latin typeface="+mn-ea"/>
                <a:cs typeface="+mn-cs"/>
              </a:rPr>
              <a:t>5,523</a:t>
            </a:r>
            <a:r>
              <a:rPr kumimoji="1" lang="ja-JP" altLang="en-US" sz="1000" b="0" i="0" u="sng" strike="noStrike" kern="1200" smtClean="0">
                <a:solidFill>
                  <a:schemeClr val="tx1"/>
                </a:solidFill>
                <a:latin typeface="+mn-ea"/>
                <a:cs typeface="+mn-cs"/>
              </a:rPr>
              <a:t>件</a:t>
            </a:r>
            <a:r>
              <a:rPr kumimoji="1" lang="ja-JP" altLang="en-US" sz="1000" b="0" i="0" u="sng" strike="noStrike" kern="1200" baseline="0" smtClean="0">
                <a:solidFill>
                  <a:schemeClr val="tx1"/>
                </a:solidFill>
                <a:latin typeface="+mn-ea"/>
                <a:cs typeface="+mn-cs"/>
              </a:rPr>
              <a:t>        </a:t>
            </a:r>
            <a:r>
              <a:rPr kumimoji="1" lang="en-US" altLang="ja-JP" sz="1000" b="1" i="0" u="sng" strike="noStrike" kern="1200" smtClean="0">
                <a:solidFill>
                  <a:schemeClr val="tx1"/>
                </a:solidFill>
                <a:latin typeface="+mn-ea"/>
                <a:cs typeface="+mn-cs"/>
              </a:rPr>
              <a:t>92.0%</a:t>
            </a:r>
            <a:r>
              <a:rPr kumimoji="1" lang="ja-JP" altLang="en-US" sz="1000" b="0" i="0" u="sng" strike="noStrike" kern="1200" baseline="0" smtClean="0">
                <a:solidFill>
                  <a:schemeClr val="tx1"/>
                </a:solidFill>
                <a:latin typeface="+mn-ea"/>
                <a:cs typeface="+mn-cs"/>
              </a:rPr>
              <a:t>        </a:t>
            </a:r>
            <a:r>
              <a:rPr kumimoji="1" lang="en-US" altLang="ja-JP" sz="1000" b="1" i="0" u="sng" strike="noStrike" kern="1200" smtClean="0">
                <a:solidFill>
                  <a:schemeClr val="tx1"/>
                </a:solidFill>
                <a:latin typeface="+mn-ea"/>
                <a:cs typeface="+mn-cs"/>
              </a:rPr>
              <a:t>58.4%</a:t>
            </a:r>
            <a:r>
              <a:rPr kumimoji="1" lang="ja-JP" altLang="en-US" sz="1000" b="0" i="0" u="sng" strike="noStrike" kern="1200" baseline="0" smtClean="0">
                <a:solidFill>
                  <a:schemeClr val="tx1"/>
                </a:solidFill>
                <a:latin typeface="+mn-ea"/>
                <a:cs typeface="+mn-cs"/>
              </a:rPr>
              <a:t>        </a:t>
            </a:r>
            <a:r>
              <a:rPr kumimoji="1" lang="en-US" altLang="ja-JP" sz="1000" b="1" i="0" u="sng" strike="noStrike" kern="1200" smtClean="0">
                <a:solidFill>
                  <a:schemeClr val="tx1"/>
                </a:solidFill>
                <a:latin typeface="+mn-ea"/>
                <a:cs typeface="+mn-cs"/>
              </a:rPr>
              <a:t>33.1%</a:t>
            </a:r>
            <a:r>
              <a:rPr kumimoji="1" lang="ja-JP" altLang="en-US" sz="1200" b="0" i="0" u="sng" strike="noStrike" kern="1200" smtClean="0">
                <a:solidFill>
                  <a:schemeClr val="tx1"/>
                </a:solidFill>
                <a:latin typeface="+mn-ea"/>
                <a:cs typeface="+mn-cs"/>
              </a:rPr>
              <a:t>＿＿</a:t>
            </a:r>
            <a:endParaRPr kumimoji="1" lang="en-US" altLang="ja-JP" sz="1000" b="0" u="sng" dirty="0" smtClean="0">
              <a:solidFill>
                <a:srgbClr val="0B5395"/>
              </a:solidFill>
              <a:latin typeface="+mn-ea"/>
              <a:cs typeface="メイリオ"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lang="ja-JP" altLang="en-US" sz="1000" smtClean="0">
                <a:solidFill>
                  <a:srgbClr val="FF3300"/>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わが国において非血縁者間骨髄移植の登録が開始された</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1993</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年以降、また第一例目のさい帯血移植が行われた</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1997</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年以降、非血縁者間の移植の普及により</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同種</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移植を受ける患者の総数は増加して</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いる</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a:t>
            </a:r>
            <a:endParaRPr lang="en-US"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ja-JP" altLang="en-US" sz="1000" kern="1200" smtClean="0">
                <a:solidFill>
                  <a:srgbClr val="0B5395"/>
                </a:solidFill>
                <a:latin typeface="HGS教科書体" pitchFamily="18" charset="-128"/>
                <a:ea typeface="HGS教科書体" pitchFamily="18" charset="-128"/>
                <a:cs typeface="メイリオ" pitchFamily="50" charset="-128"/>
              </a:rPr>
              <a:t>　</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急性骨髄性白血病における移植の約</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90%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は同種移植であり、</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歳以下では血縁者間骨髄移植が多く行われている。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1991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年から</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2013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1,527</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件の移植後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年生存率は、血縁者間骨髄移植では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60.0%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であり、非血縁者間移植では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程度</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である。</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kumimoji="1" lang="en-US" altLang="ja-JP" sz="1000" kern="12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endParaRPr kumimoji="1" lang="en-US" altLang="ja-JP" sz="1000" b="1" i="0" u="sng" strike="noStrike" kern="1200" smtClean="0">
              <a:solidFill>
                <a:schemeClr val="tx1"/>
              </a:solidFill>
              <a:latin typeface="+mj-ea"/>
              <a:ea typeface="+mj-ea"/>
              <a:cs typeface="メイリオ" pitchFamily="50" charset="-128"/>
            </a:endParaRPr>
          </a:p>
          <a:p>
            <a:r>
              <a:rPr kumimoji="1" lang="ja-JP" altLang="en-US" sz="1000" b="0" i="0" u="none" strike="noStrike" kern="1200" smtClean="0">
                <a:solidFill>
                  <a:schemeClr val="tx1"/>
                </a:solidFill>
                <a:latin typeface="+mj-ea"/>
                <a:ea typeface="+mj-ea"/>
                <a:cs typeface="+mn-cs"/>
              </a:rPr>
              <a:t>血縁者 </a:t>
            </a:r>
            <a:r>
              <a:rPr lang="ja-JP" altLang="en-US" sz="1000" smtClean="0">
                <a:latin typeface="+mj-ea"/>
                <a:ea typeface="+mj-ea"/>
              </a:rPr>
              <a:t>    </a:t>
            </a:r>
            <a:r>
              <a:rPr kumimoji="1" lang="ja-JP" altLang="en-US" sz="1000" b="1" i="0" u="none" strike="noStrike" kern="1200" smtClean="0">
                <a:solidFill>
                  <a:schemeClr val="tx1"/>
                </a:solidFill>
                <a:latin typeface="+mj-ea"/>
                <a:ea typeface="+mj-ea"/>
                <a:cs typeface="+mn-cs"/>
              </a:rPr>
              <a:t>骨髄移植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648</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77.9%</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60.0%</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58.4%</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血縁者 </a:t>
            </a:r>
            <a:r>
              <a:rPr lang="ja-JP" altLang="en-US" sz="1000" smtClean="0">
                <a:latin typeface="+mj-ea"/>
                <a:ea typeface="+mj-ea"/>
              </a:rPr>
              <a:t>    </a:t>
            </a:r>
            <a:r>
              <a:rPr kumimoji="1" lang="ja-JP" altLang="en-US" sz="1000" b="1" i="0" u="none" strike="noStrike" kern="1200" smtClean="0">
                <a:solidFill>
                  <a:schemeClr val="tx1"/>
                </a:solidFill>
                <a:latin typeface="+mj-ea"/>
                <a:ea typeface="+mj-ea"/>
                <a:cs typeface="+mn-cs"/>
              </a:rPr>
              <a:t>末梢血幹細胞移植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129</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57.8%</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44.4%</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41.4%</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非血縁者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骨髄移植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404</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70.7%</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52.7%</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50.3%</a:t>
            </a:r>
            <a:r>
              <a:rPr lang="ja-JP" altLang="en-US" sz="1000" smtClean="0">
                <a:latin typeface="+mj-ea"/>
                <a:ea typeface="+mj-ea"/>
              </a:rPr>
              <a:t> </a:t>
            </a:r>
            <a:endParaRPr lang="en-US" altLang="ja-JP" sz="1000" smtClean="0">
              <a:latin typeface="+mj-ea"/>
              <a:ea typeface="+mj-ea"/>
            </a:endParaRPr>
          </a:p>
          <a:p>
            <a:r>
              <a:rPr kumimoji="1" lang="ja-JP" altLang="en-US" sz="1000" b="0" i="0" u="sng" strike="noStrike" kern="1200" smtClean="0">
                <a:solidFill>
                  <a:schemeClr val="tx1"/>
                </a:solidFill>
                <a:latin typeface="+mj-ea"/>
                <a:ea typeface="+mj-ea"/>
                <a:cs typeface="+mn-cs"/>
              </a:rPr>
              <a:t>非血縁者 </a:t>
            </a:r>
            <a:r>
              <a:rPr lang="ja-JP" altLang="en-US" sz="1000" u="sng" smtClean="0">
                <a:latin typeface="+mj-ea"/>
                <a:ea typeface="+mj-ea"/>
              </a:rPr>
              <a:t> </a:t>
            </a:r>
            <a:r>
              <a:rPr kumimoji="1" lang="ja-JP" altLang="en-US" sz="1000" b="1" i="0" u="sng" strike="noStrike" kern="1200" smtClean="0">
                <a:solidFill>
                  <a:schemeClr val="tx1"/>
                </a:solidFill>
                <a:latin typeface="+mj-ea"/>
                <a:ea typeface="+mj-ea"/>
                <a:cs typeface="+mn-cs"/>
              </a:rPr>
              <a:t>さい帯血移植 </a:t>
            </a:r>
            <a:r>
              <a:rPr lang="ja-JP" altLang="en-US" sz="1000" u="sng" smtClean="0">
                <a:latin typeface="+mj-ea"/>
                <a:ea typeface="+mj-ea"/>
              </a:rPr>
              <a:t>            </a:t>
            </a:r>
            <a:r>
              <a:rPr kumimoji="1" lang="en-US" altLang="ja-JP" sz="1000" b="0" i="0" u="sng" strike="noStrike" kern="1200" smtClean="0">
                <a:solidFill>
                  <a:schemeClr val="tx1"/>
                </a:solidFill>
                <a:latin typeface="+mj-ea"/>
                <a:ea typeface="+mj-ea"/>
                <a:cs typeface="+mn-cs"/>
              </a:rPr>
              <a:t>346</a:t>
            </a:r>
            <a:r>
              <a:rPr kumimoji="1" lang="ja-JP" altLang="en-US" sz="1000" b="0" i="0" u="sng" strike="noStrike" kern="1200" smtClean="0">
                <a:solidFill>
                  <a:schemeClr val="tx1"/>
                </a:solidFill>
                <a:latin typeface="+mj-ea"/>
                <a:ea typeface="+mj-ea"/>
                <a:cs typeface="+mn-cs"/>
              </a:rPr>
              <a:t>件</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68.4%</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51.9%</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50.0%</a:t>
            </a:r>
            <a:r>
              <a:rPr lang="ja-JP" altLang="en-US" sz="1000" u="sng" smtClean="0">
                <a:latin typeface="+mj-ea"/>
                <a:ea typeface="+mj-ea"/>
              </a:rPr>
              <a:t> ＿＿</a:t>
            </a:r>
            <a:endParaRPr kumimoji="1" lang="ja-JP" altLang="en-US" sz="1000" u="sng" dirty="0">
              <a:solidFill>
                <a:srgbClr val="0B5395"/>
              </a:solidFill>
              <a:latin typeface="+mj-ea"/>
              <a:ea typeface="+mj-ea"/>
              <a:cs typeface="メイリオ"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1350243" y="4360984"/>
            <a:ext cx="7204021" cy="1693333"/>
          </a:xfrm>
        </p:spPr>
        <p:txBody>
          <a:bodyPr>
            <a:normAutofit/>
          </a:bodyPr>
          <a:lstStyle/>
          <a:p>
            <a:r>
              <a:rPr kumimoji="1" lang="ja-JP" altLang="en-US" sz="1000" kern="1200" smtClean="0">
                <a:solidFill>
                  <a:srgbClr val="0B5395"/>
                </a:solidFill>
                <a:latin typeface="+mj-ea"/>
                <a:ea typeface="+mj-ea"/>
                <a:cs typeface="メイリオ" pitchFamily="50" charset="-128"/>
              </a:rPr>
              <a:t>　</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歳以上の急性骨髄性白血病における同種移植では、非血縁者間骨髄移植が多く行われている。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1991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年から</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2013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12,381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件の移植後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年生存率は、血縁、非血縁者間移植ともに</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30</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％程度である</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kumimoji="1" lang="en-US" altLang="ja-JP" sz="1000" kern="12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endParaRPr kumimoji="1" lang="en-US" altLang="ja-JP" sz="1000" b="1" i="0" u="sng" strike="noStrike" kern="1200" smtClean="0">
              <a:solidFill>
                <a:schemeClr val="tx1"/>
              </a:solidFill>
              <a:latin typeface="+mj-ea"/>
              <a:ea typeface="+mj-ea"/>
              <a:cs typeface="メイリオ" pitchFamily="50" charset="-128"/>
            </a:endParaRPr>
          </a:p>
          <a:p>
            <a:r>
              <a:rPr kumimoji="1" lang="ja-JP" altLang="en-US" sz="1000" b="0" i="0" u="none" strike="noStrike" kern="1200" smtClean="0">
                <a:solidFill>
                  <a:schemeClr val="tx1"/>
                </a:solidFill>
                <a:latin typeface="+mj-ea"/>
                <a:ea typeface="+mj-ea"/>
                <a:cs typeface="+mn-cs"/>
              </a:rPr>
              <a:t>血縁者 </a:t>
            </a:r>
            <a:r>
              <a:rPr lang="ja-JP" altLang="en-US" sz="1000" smtClean="0">
                <a:latin typeface="+mj-ea"/>
                <a:ea typeface="+mj-ea"/>
              </a:rPr>
              <a:t>    </a:t>
            </a:r>
            <a:r>
              <a:rPr kumimoji="1" lang="ja-JP" altLang="en-US" sz="1000" b="1" i="0" u="none" strike="noStrike" kern="1200" smtClean="0">
                <a:solidFill>
                  <a:schemeClr val="tx1"/>
                </a:solidFill>
                <a:latin typeface="+mj-ea"/>
                <a:ea typeface="+mj-ea"/>
                <a:cs typeface="+mn-cs"/>
              </a:rPr>
              <a:t>骨髄移植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2,448</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67.1%</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48.1%</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43.6%</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血縁者 </a:t>
            </a:r>
            <a:r>
              <a:rPr lang="ja-JP" altLang="en-US" sz="1000" smtClean="0">
                <a:latin typeface="+mj-ea"/>
                <a:ea typeface="+mj-ea"/>
              </a:rPr>
              <a:t>    </a:t>
            </a:r>
            <a:r>
              <a:rPr kumimoji="1" lang="ja-JP" altLang="en-US" sz="1000" b="1" i="0" u="none" strike="noStrike" kern="1200" smtClean="0">
                <a:solidFill>
                  <a:schemeClr val="tx1"/>
                </a:solidFill>
                <a:latin typeface="+mj-ea"/>
                <a:ea typeface="+mj-ea"/>
                <a:cs typeface="+mn-cs"/>
              </a:rPr>
              <a:t>末梢血幹細胞移植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2,503</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57.7%</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36.4%</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30.1%</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非血縁者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骨髄移植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4,575</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61.3%</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43.4%</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38.5%</a:t>
            </a:r>
            <a:r>
              <a:rPr lang="ja-JP" altLang="en-US" sz="1000" smtClean="0">
                <a:latin typeface="+mj-ea"/>
                <a:ea typeface="+mj-ea"/>
              </a:rPr>
              <a:t> </a:t>
            </a:r>
            <a:endParaRPr lang="en-US" altLang="ja-JP" sz="1000" smtClean="0">
              <a:latin typeface="+mj-ea"/>
              <a:ea typeface="+mj-ea"/>
            </a:endParaRPr>
          </a:p>
          <a:p>
            <a:r>
              <a:rPr kumimoji="1" lang="ja-JP" altLang="en-US" sz="1000" b="0" i="0" u="sng" strike="noStrike" kern="1200" smtClean="0">
                <a:solidFill>
                  <a:schemeClr val="tx1"/>
                </a:solidFill>
                <a:latin typeface="+mj-ea"/>
                <a:ea typeface="+mj-ea"/>
                <a:cs typeface="+mn-cs"/>
              </a:rPr>
              <a:t>非血縁者 </a:t>
            </a:r>
            <a:r>
              <a:rPr lang="ja-JP" altLang="en-US" sz="1000" u="sng" smtClean="0">
                <a:latin typeface="+mj-ea"/>
                <a:ea typeface="+mj-ea"/>
              </a:rPr>
              <a:t> </a:t>
            </a:r>
            <a:r>
              <a:rPr kumimoji="1" lang="ja-JP" altLang="en-US" sz="1000" b="1" i="0" u="sng" strike="noStrike" kern="1200" smtClean="0">
                <a:solidFill>
                  <a:schemeClr val="tx1"/>
                </a:solidFill>
                <a:latin typeface="+mj-ea"/>
                <a:ea typeface="+mj-ea"/>
                <a:cs typeface="+mn-cs"/>
              </a:rPr>
              <a:t>さい帯血移植 </a:t>
            </a:r>
            <a:r>
              <a:rPr lang="ja-JP" altLang="en-US" sz="1000" u="sng" smtClean="0">
                <a:latin typeface="+mj-ea"/>
                <a:ea typeface="+mj-ea"/>
              </a:rPr>
              <a:t>          </a:t>
            </a:r>
            <a:r>
              <a:rPr kumimoji="1" lang="en-US" altLang="ja-JP" sz="1000" b="0" i="0" u="sng" strike="noStrike" kern="1200" smtClean="0">
                <a:solidFill>
                  <a:schemeClr val="tx1"/>
                </a:solidFill>
                <a:latin typeface="+mj-ea"/>
                <a:ea typeface="+mj-ea"/>
                <a:cs typeface="+mn-cs"/>
              </a:rPr>
              <a:t>2,855</a:t>
            </a:r>
            <a:r>
              <a:rPr kumimoji="1" lang="ja-JP" altLang="en-US" sz="1000" b="0" i="0" u="sng" strike="noStrike" kern="1200" smtClean="0">
                <a:solidFill>
                  <a:schemeClr val="tx1"/>
                </a:solidFill>
                <a:latin typeface="+mj-ea"/>
                <a:ea typeface="+mj-ea"/>
                <a:cs typeface="+mn-cs"/>
              </a:rPr>
              <a:t>件</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48.0%</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33.4%</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29.0%</a:t>
            </a:r>
            <a:r>
              <a:rPr lang="ja-JP" altLang="en-US" sz="1000" u="sng" smtClean="0">
                <a:latin typeface="+mj-ea"/>
                <a:ea typeface="+mj-ea"/>
              </a:rPr>
              <a:t> ＿＿</a:t>
            </a:r>
            <a:endParaRPr kumimoji="1" lang="ja-JP" altLang="en-US" sz="1000" u="sng" dirty="0">
              <a:solidFill>
                <a:srgbClr val="0B5395"/>
              </a:solidFill>
              <a:latin typeface="+mj-ea"/>
              <a:ea typeface="+mj-ea"/>
              <a:cs typeface="メイリオ"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1350243" y="4328982"/>
            <a:ext cx="7204021" cy="1693333"/>
          </a:xfrm>
        </p:spPr>
        <p:txBody>
          <a:bodyPr>
            <a:normAutofit lnSpcReduction="10000"/>
          </a:bodyPr>
          <a:lstStyle/>
          <a:p>
            <a:r>
              <a:rPr kumimoji="1" lang="ja-JP" altLang="en-US" sz="1000" kern="1200" smtClean="0">
                <a:solidFill>
                  <a:srgbClr val="0B5395"/>
                </a:solidFill>
                <a:latin typeface="+mn-ea"/>
                <a:ea typeface="+mn-ea"/>
                <a:cs typeface="メイリオ" pitchFamily="50" charset="-128"/>
              </a:rPr>
              <a:t>　</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急性リンパ性白血病における移植の約</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90%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は、同種移植であり、</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歳以下では血縁者間骨髄移植が多く行われている。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1991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年から</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2013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2,564</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件の移植後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年生存率は、血縁者間骨髄移植、非血縁間移植では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前後であり、血縁者間末梢血</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幹細胞</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移植では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37.3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％である。移植後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年以降の生存率の低下は、緩やかになり、移植後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年の生存率は、血縁、非血縁者間骨髄移植ともに</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以上である。</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en-US" altLang="ja-JP"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endParaRPr kumimoji="1" lang="en-US" altLang="ja-JP" sz="1000" b="1" i="0" u="sng" strike="noStrike" kern="1200" smtClean="0">
              <a:solidFill>
                <a:schemeClr val="tx1"/>
              </a:solidFill>
              <a:latin typeface="+mn-ea"/>
              <a:ea typeface="+mn-ea"/>
              <a:cs typeface="メイリオ" pitchFamily="50" charset="-128"/>
            </a:endParaRPr>
          </a:p>
          <a:p>
            <a:r>
              <a:rPr kumimoji="1" lang="ja-JP" altLang="en-US" sz="1000" b="0" i="0" u="none" strike="noStrike" kern="1200" smtClean="0">
                <a:solidFill>
                  <a:schemeClr val="tx1"/>
                </a:solidFill>
                <a:latin typeface="+mn-ea"/>
                <a:ea typeface="+mn-ea"/>
                <a:cs typeface="+mn-cs"/>
              </a:rPr>
              <a:t>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骨髄移植   </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1,011</a:t>
            </a:r>
            <a:r>
              <a:rPr kumimoji="1" lang="ja-JP" altLang="en-US" sz="1000" b="0" i="0" u="none" strike="noStrike" kern="1200" smtClean="0">
                <a:solidFill>
                  <a:schemeClr val="tx1"/>
                </a:solidFill>
                <a:latin typeface="+mn-ea"/>
                <a:ea typeface="+mn-ea"/>
                <a:cs typeface="+mn-cs"/>
              </a:rPr>
              <a:t>件        </a:t>
            </a:r>
            <a:r>
              <a:rPr kumimoji="1" lang="en-US" altLang="ja-JP" sz="1000" b="1" i="0" u="none" strike="noStrike" kern="1200" smtClean="0">
                <a:solidFill>
                  <a:schemeClr val="tx1"/>
                </a:solidFill>
                <a:latin typeface="+mn-ea"/>
                <a:ea typeface="+mn-ea"/>
                <a:cs typeface="+mn-cs"/>
              </a:rPr>
              <a:t>72.8%</a:t>
            </a:r>
            <a:r>
              <a:rPr kumimoji="1" lang="en-US" altLang="ja-JP" sz="1000" b="1"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55.0%</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52.2%</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末梢血幹細胞移植</a:t>
            </a:r>
            <a:r>
              <a:rPr kumimoji="1" lang="ja-JP" altLang="en-US" sz="1000" b="1" i="0" u="none" strike="noStrike" kern="1200" baseline="0" smtClean="0">
                <a:solidFill>
                  <a:schemeClr val="tx1"/>
                </a:solidFill>
                <a:latin typeface="+mn-ea"/>
                <a:ea typeface="+mn-ea"/>
                <a:cs typeface="+mn-cs"/>
              </a:rPr>
              <a:t>    </a:t>
            </a:r>
            <a:r>
              <a:rPr kumimoji="1" lang="ja-JP" altLang="en-US" sz="1000" b="0" i="0" u="none" strike="noStrike" kern="1200" baseline="0" smtClean="0">
                <a:solidFill>
                  <a:schemeClr val="tx1"/>
                </a:solidFill>
                <a:latin typeface="+mn-ea"/>
                <a:ea typeface="+mn-ea"/>
                <a:cs typeface="+mn-cs"/>
              </a:rPr>
              <a:t> </a:t>
            </a:r>
            <a:r>
              <a:rPr kumimoji="1" lang="en-US" altLang="ja-JP" sz="1000" b="0" i="0" u="none" strike="noStrike" kern="1200" baseline="0" smtClean="0">
                <a:solidFill>
                  <a:schemeClr val="tx1"/>
                </a:solidFill>
                <a:latin typeface="+mn-ea"/>
                <a:ea typeface="+mn-ea"/>
                <a:cs typeface="+mn-cs"/>
              </a:rPr>
              <a:t>1</a:t>
            </a:r>
            <a:r>
              <a:rPr kumimoji="1" lang="en-US" altLang="ja-JP" sz="1000" b="0" i="0" u="none" strike="noStrike" kern="1200" smtClean="0">
                <a:solidFill>
                  <a:schemeClr val="tx1"/>
                </a:solidFill>
                <a:latin typeface="+mn-ea"/>
                <a:ea typeface="+mn-ea"/>
                <a:cs typeface="+mn-cs"/>
              </a:rPr>
              <a:t>65</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63.2%</a:t>
            </a:r>
            <a:r>
              <a:rPr kumimoji="1" lang="en-US" altLang="ja-JP" sz="1000" b="1"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37.3%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34.2%</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非血縁者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814</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73.7%</a:t>
            </a:r>
            <a:r>
              <a:rPr kumimoji="1" lang="en-US" altLang="ja-JP" sz="1000" b="1"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57.8%</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54.5%</a:t>
            </a:r>
            <a:r>
              <a:rPr lang="ja-JP" altLang="en-US" sz="1000" smtClean="0">
                <a:latin typeface="+mn-ea"/>
                <a:ea typeface="+mn-ea"/>
              </a:rPr>
              <a:t> </a:t>
            </a:r>
            <a:endParaRPr lang="en-US" altLang="ja-JP" sz="1000" smtClean="0">
              <a:latin typeface="+mn-ea"/>
              <a:ea typeface="+mn-ea"/>
            </a:endParaRPr>
          </a:p>
          <a:p>
            <a:r>
              <a:rPr kumimoji="1" lang="ja-JP" altLang="en-US" sz="1000" b="0" i="0" u="sng" strike="noStrike" kern="1200" smtClean="0">
                <a:solidFill>
                  <a:schemeClr val="tx1"/>
                </a:solidFill>
                <a:latin typeface="+mn-ea"/>
                <a:ea typeface="+mn-ea"/>
                <a:cs typeface="+mn-cs"/>
              </a:rPr>
              <a:t>非血縁者</a:t>
            </a:r>
            <a:r>
              <a:rPr kumimoji="1" lang="ja-JP" altLang="en-US" sz="1000" b="0" i="0" u="sng" strike="noStrike" kern="1200" baseline="0" smtClean="0">
                <a:solidFill>
                  <a:schemeClr val="tx1"/>
                </a:solidFill>
                <a:latin typeface="+mn-ea"/>
                <a:ea typeface="+mn-ea"/>
                <a:cs typeface="+mn-cs"/>
              </a:rPr>
              <a:t>  </a:t>
            </a:r>
            <a:r>
              <a:rPr kumimoji="1" lang="ja-JP" altLang="en-US" sz="1000" b="1" i="0" u="sng" strike="noStrike" kern="1200" smtClean="0">
                <a:solidFill>
                  <a:schemeClr val="tx1"/>
                </a:solidFill>
                <a:latin typeface="+mn-ea"/>
                <a:ea typeface="+mn-ea"/>
                <a:cs typeface="+mn-cs"/>
              </a:rPr>
              <a:t>さい帯血移植</a:t>
            </a:r>
            <a:r>
              <a:rPr kumimoji="1" lang="ja-JP" altLang="en-US" sz="1000" b="1" i="0" u="sng" strike="noStrike" kern="1200" baseline="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574</a:t>
            </a:r>
            <a:r>
              <a:rPr kumimoji="1" lang="ja-JP" altLang="en-US" sz="1000" b="0" i="0" u="sng" strike="noStrike" kern="1200" smtClean="0">
                <a:solidFill>
                  <a:schemeClr val="tx1"/>
                </a:solidFill>
                <a:latin typeface="+mn-ea"/>
                <a:ea typeface="+mn-ea"/>
                <a:cs typeface="+mn-cs"/>
              </a:rPr>
              <a:t>件</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72.4%</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53.0%</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50.8%</a:t>
            </a:r>
            <a:r>
              <a:rPr lang="ja-JP" altLang="en-US" sz="1000" u="sng" smtClean="0">
                <a:latin typeface="+mn-ea"/>
                <a:ea typeface="+mn-ea"/>
              </a:rPr>
              <a:t> ＿＿</a:t>
            </a:r>
            <a:r>
              <a:rPr lang="en-US" altLang="ja-JP" sz="1000" u="sng" smtClean="0">
                <a:latin typeface="+mn-ea"/>
                <a:ea typeface="+mn-ea"/>
              </a:rPr>
              <a:t>_</a:t>
            </a:r>
            <a:endParaRPr kumimoji="1" lang="ja-JP" altLang="en-US" sz="1000" u="sng" dirty="0">
              <a:solidFill>
                <a:srgbClr val="0B5395"/>
              </a:solidFill>
              <a:latin typeface="+mn-ea"/>
              <a:ea typeface="+mn-ea"/>
              <a:cs typeface="メイリオ"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000" kern="1200" smtClean="0">
                <a:solidFill>
                  <a:schemeClr val="tx2">
                    <a:lumMod val="75000"/>
                  </a:schemeClr>
                </a:solidFill>
                <a:latin typeface="+mj-ea"/>
                <a:ea typeface="+mj-ea"/>
                <a:cs typeface="メイリオ" pitchFamily="50" charset="-128"/>
              </a:rPr>
              <a:t>　</a:t>
            </a:r>
            <a:r>
              <a:rPr kumimoji="1" lang="en-US" altLang="ja-JP" sz="1000" kern="1200" smtClean="0">
                <a:solidFill>
                  <a:schemeClr val="tx2">
                    <a:lumMod val="75000"/>
                  </a:schemeClr>
                </a:solidFill>
                <a:latin typeface="HGP教科書体" pitchFamily="18" charset="-128"/>
                <a:ea typeface="HGP教科書体" pitchFamily="18" charset="-128"/>
                <a:cs typeface="メイリオ" pitchFamily="50" charset="-128"/>
              </a:rPr>
              <a:t>16</a:t>
            </a:r>
            <a:r>
              <a:rPr kumimoji="1" lang="ja-JP" altLang="ja-JP" sz="1000" kern="1200" smtClean="0">
                <a:solidFill>
                  <a:schemeClr val="tx2">
                    <a:lumMod val="75000"/>
                  </a:schemeClr>
                </a:solidFill>
                <a:latin typeface="HGP教科書体" pitchFamily="18" charset="-128"/>
                <a:ea typeface="HGP教科書体" pitchFamily="18" charset="-128"/>
                <a:cs typeface="メイリオ" pitchFamily="50" charset="-128"/>
              </a:rPr>
              <a:t>歳以上の急性リンパ性白血病における同種移植では、非血縁者間骨髄移植が多く行われている。</a:t>
            </a:r>
            <a:r>
              <a:rPr kumimoji="1" lang="en-US" altLang="ja-JP" sz="1000" kern="1200" smtClean="0">
                <a:solidFill>
                  <a:schemeClr val="tx2">
                    <a:lumMod val="75000"/>
                  </a:schemeClr>
                </a:solidFill>
                <a:latin typeface="HGP教科書体" pitchFamily="18" charset="-128"/>
                <a:ea typeface="HGP教科書体" pitchFamily="18" charset="-128"/>
                <a:cs typeface="メイリオ" pitchFamily="50" charset="-128"/>
              </a:rPr>
              <a:t>1991</a:t>
            </a:r>
            <a:r>
              <a:rPr kumimoji="1" lang="ja-JP" altLang="ja-JP" sz="1000" kern="1200" smtClean="0">
                <a:solidFill>
                  <a:schemeClr val="tx2">
                    <a:lumMod val="75000"/>
                  </a:schemeClr>
                </a:solidFill>
                <a:latin typeface="HGP教科書体" pitchFamily="18" charset="-128"/>
                <a:ea typeface="HGP教科書体" pitchFamily="18" charset="-128"/>
                <a:cs typeface="メイリオ" pitchFamily="50" charset="-128"/>
              </a:rPr>
              <a:t>年から</a:t>
            </a:r>
            <a:r>
              <a:rPr kumimoji="1" lang="en-US" altLang="ja-JP" sz="1000" kern="1200" smtClean="0">
                <a:solidFill>
                  <a:schemeClr val="tx2">
                    <a:lumMod val="75000"/>
                  </a:schemeClr>
                </a:solidFill>
                <a:latin typeface="HGP教科書体" pitchFamily="18" charset="-128"/>
                <a:ea typeface="HGP教科書体" pitchFamily="18" charset="-128"/>
                <a:cs typeface="メイリオ" pitchFamily="50" charset="-128"/>
              </a:rPr>
              <a:t>2013</a:t>
            </a:r>
            <a:r>
              <a:rPr kumimoji="1" lang="ja-JP" altLang="ja-JP" sz="1000" kern="1200" smtClean="0">
                <a:solidFill>
                  <a:schemeClr val="tx2">
                    <a:lumMod val="75000"/>
                  </a:schemeClr>
                </a:solidFill>
                <a:latin typeface="HGP教科書体" pitchFamily="18" charset="-128"/>
                <a:ea typeface="HGP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P教科書体" pitchFamily="18" charset="-128"/>
                <a:ea typeface="HGP教科書体" pitchFamily="18" charset="-128"/>
                <a:cs typeface="メイリオ" pitchFamily="50" charset="-128"/>
              </a:rPr>
              <a:t>5,762</a:t>
            </a:r>
            <a:r>
              <a:rPr kumimoji="1" lang="ja-JP" altLang="ja-JP" sz="1000" kern="1200" smtClean="0">
                <a:solidFill>
                  <a:schemeClr val="tx2">
                    <a:lumMod val="75000"/>
                  </a:schemeClr>
                </a:solidFill>
                <a:latin typeface="HGP教科書体" pitchFamily="18" charset="-128"/>
                <a:ea typeface="HGP教科書体" pitchFamily="18" charset="-128"/>
                <a:cs typeface="メイリオ" pitchFamily="50" charset="-128"/>
              </a:rPr>
              <a:t>件の移植後</a:t>
            </a:r>
            <a:r>
              <a:rPr kumimoji="1" lang="en-US" altLang="ja-JP" sz="1000" kern="1200" smtClean="0">
                <a:solidFill>
                  <a:schemeClr val="tx2">
                    <a:lumMod val="75000"/>
                  </a:schemeClr>
                </a:solidFill>
                <a:latin typeface="HGP教科書体" pitchFamily="18" charset="-128"/>
                <a:ea typeface="HGP教科書体" pitchFamily="18" charset="-128"/>
                <a:cs typeface="メイリオ" pitchFamily="50" charset="-128"/>
              </a:rPr>
              <a:t>5</a:t>
            </a:r>
            <a:r>
              <a:rPr kumimoji="1" lang="ja-JP" altLang="ja-JP" sz="1000" kern="1200" smtClean="0">
                <a:solidFill>
                  <a:schemeClr val="tx2">
                    <a:lumMod val="75000"/>
                  </a:schemeClr>
                </a:solidFill>
                <a:latin typeface="HGP教科書体" pitchFamily="18" charset="-128"/>
                <a:ea typeface="HGP教科書体" pitchFamily="18" charset="-128"/>
                <a:cs typeface="メイリオ" pitchFamily="50" charset="-128"/>
              </a:rPr>
              <a:t>年生存率は、血縁、非血縁移植ともに</a:t>
            </a:r>
            <a:r>
              <a:rPr kumimoji="1" lang="en-US" altLang="ja-JP" sz="1000" kern="1200" smtClean="0">
                <a:solidFill>
                  <a:schemeClr val="tx2">
                    <a:lumMod val="75000"/>
                  </a:schemeClr>
                </a:solidFill>
                <a:latin typeface="HGP教科書体" pitchFamily="18" charset="-128"/>
                <a:ea typeface="HGP教科書体" pitchFamily="18" charset="-128"/>
                <a:cs typeface="メイリオ" pitchFamily="50" charset="-128"/>
              </a:rPr>
              <a:t>44</a:t>
            </a:r>
            <a:r>
              <a:rPr kumimoji="1" lang="ja-JP" altLang="en-US" sz="1000" kern="1200" smtClean="0">
                <a:solidFill>
                  <a:schemeClr val="tx2">
                    <a:lumMod val="75000"/>
                  </a:schemeClr>
                </a:solidFill>
                <a:latin typeface="HGP教科書体" pitchFamily="18" charset="-128"/>
                <a:ea typeface="HGP教科書体" pitchFamily="18" charset="-128"/>
                <a:cs typeface="メイリオ" pitchFamily="50" charset="-128"/>
              </a:rPr>
              <a:t>％前後である</a:t>
            </a:r>
            <a:r>
              <a:rPr kumimoji="1" lang="ja-JP" altLang="ja-JP" sz="1000" kern="1200" smtClean="0">
                <a:solidFill>
                  <a:schemeClr val="tx2">
                    <a:lumMod val="75000"/>
                  </a:schemeClr>
                </a:solidFill>
                <a:latin typeface="HGP教科書体" pitchFamily="18" charset="-128"/>
                <a:ea typeface="HGP教科書体" pitchFamily="18" charset="-128"/>
                <a:cs typeface="メイリオ" pitchFamily="50" charset="-128"/>
              </a:rPr>
              <a:t>。</a:t>
            </a:r>
            <a:endParaRPr kumimoji="1" lang="en-US" altLang="ja-JP" sz="1000" kern="1200" smtClean="0">
              <a:solidFill>
                <a:schemeClr val="tx2">
                  <a:lumMod val="75000"/>
                </a:schemeClr>
              </a:solidFill>
              <a:latin typeface="HGP教科書体" pitchFamily="18" charset="-128"/>
              <a:ea typeface="HGP教科書体" pitchFamily="18" charset="-128"/>
              <a:cs typeface="メイリオ" pitchFamily="50" charset="-128"/>
            </a:endParaRP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kumimoji="1" lang="en-US" altLang="ja-JP" sz="1000" kern="12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endParaRPr kumimoji="1" lang="en-US" altLang="ja-JP" sz="1000" b="1" i="0" u="sng" strike="noStrike" kern="1200" smtClean="0">
              <a:solidFill>
                <a:schemeClr val="tx1"/>
              </a:solidFill>
              <a:latin typeface="+mj-ea"/>
              <a:ea typeface="+mj-ea"/>
              <a:cs typeface="メイリオ" pitchFamily="50" charset="-128"/>
            </a:endParaRPr>
          </a:p>
          <a:p>
            <a:r>
              <a:rPr kumimoji="1" lang="ja-JP" altLang="en-US" sz="1000" b="0" i="0" u="none" strike="noStrike" kern="1200" smtClean="0">
                <a:solidFill>
                  <a:schemeClr val="tx1"/>
                </a:solidFill>
                <a:latin typeface="+mj-ea"/>
                <a:ea typeface="+mj-ea"/>
                <a:cs typeface="+mn-cs"/>
              </a:rPr>
              <a:t>血縁者 </a:t>
            </a:r>
            <a:r>
              <a:rPr lang="ja-JP" altLang="en-US" sz="1000" smtClean="0">
                <a:latin typeface="+mj-ea"/>
                <a:ea typeface="+mj-ea"/>
              </a:rPr>
              <a:t>    </a:t>
            </a:r>
            <a:r>
              <a:rPr kumimoji="1" lang="ja-JP" altLang="en-US" sz="1000" b="1" i="0" u="none" strike="noStrike" kern="1200" smtClean="0">
                <a:solidFill>
                  <a:schemeClr val="tx1"/>
                </a:solidFill>
                <a:latin typeface="+mj-ea"/>
                <a:ea typeface="+mj-ea"/>
                <a:cs typeface="+mn-cs"/>
              </a:rPr>
              <a:t>骨髄移植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1,451</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69.8%</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47.3%</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42.0%</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血縁者 </a:t>
            </a:r>
            <a:r>
              <a:rPr lang="ja-JP" altLang="en-US" sz="1000" smtClean="0">
                <a:latin typeface="+mj-ea"/>
                <a:ea typeface="+mj-ea"/>
              </a:rPr>
              <a:t>    </a:t>
            </a:r>
            <a:r>
              <a:rPr kumimoji="1" lang="ja-JP" altLang="en-US" sz="1000" b="1" i="0" u="none" strike="noStrike" kern="1200" smtClean="0">
                <a:solidFill>
                  <a:schemeClr val="tx1"/>
                </a:solidFill>
                <a:latin typeface="+mj-ea"/>
                <a:ea typeface="+mj-ea"/>
                <a:cs typeface="+mn-cs"/>
              </a:rPr>
              <a:t>末梢血幹細胞移植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1,005</a:t>
            </a:r>
            <a:r>
              <a:rPr kumimoji="1" lang="ja-JP" altLang="en-US" sz="1000" b="0" i="0" u="none" strike="noStrike" kern="1200" smtClean="0">
                <a:solidFill>
                  <a:schemeClr val="tx1"/>
                </a:solidFill>
                <a:latin typeface="+mj-ea"/>
                <a:ea typeface="+mj-ea"/>
                <a:cs typeface="+mn-cs"/>
              </a:rPr>
              <a:t>件        </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62.6%</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37.9%</a:t>
            </a:r>
            <a:r>
              <a:rPr kumimoji="1" lang="en-US" altLang="ja-JP" sz="1000" b="1"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33.1%</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非血縁者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骨髄移植 </a:t>
            </a:r>
            <a:r>
              <a:rPr lang="ja-JP" altLang="en-US" sz="1000" smtClean="0">
                <a:latin typeface="+mj-ea"/>
                <a:ea typeface="+mj-ea"/>
              </a:rPr>
              <a:t>                </a:t>
            </a:r>
            <a:r>
              <a:rPr kumimoji="1" lang="en-US" altLang="ja-JP" sz="1000" b="0" i="0" u="none" strike="noStrike" kern="1200" smtClean="0">
                <a:solidFill>
                  <a:schemeClr val="tx1"/>
                </a:solidFill>
                <a:latin typeface="+mj-ea"/>
                <a:ea typeface="+mj-ea"/>
                <a:cs typeface="+mn-cs"/>
              </a:rPr>
              <a:t>2,347</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65.6%</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45.9%</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41.2%</a:t>
            </a:r>
            <a:r>
              <a:rPr lang="ja-JP" altLang="en-US" sz="1000" smtClean="0">
                <a:latin typeface="+mj-ea"/>
                <a:ea typeface="+mj-ea"/>
              </a:rPr>
              <a:t> </a:t>
            </a:r>
            <a:endParaRPr lang="en-US" altLang="ja-JP" sz="1000" smtClean="0">
              <a:latin typeface="+mj-ea"/>
              <a:ea typeface="+mj-ea"/>
            </a:endParaRPr>
          </a:p>
          <a:p>
            <a:pPr algn="l"/>
            <a:r>
              <a:rPr kumimoji="1" lang="ja-JP" altLang="en-US" sz="1000" b="0" i="0" u="sng" strike="noStrike" kern="1200" smtClean="0">
                <a:solidFill>
                  <a:schemeClr val="tx1"/>
                </a:solidFill>
                <a:latin typeface="+mj-ea"/>
                <a:ea typeface="+mj-ea"/>
                <a:cs typeface="+mn-cs"/>
              </a:rPr>
              <a:t>非血縁者</a:t>
            </a:r>
            <a:r>
              <a:rPr kumimoji="1" lang="ja-JP" altLang="en-US" sz="1000" b="0" i="0" u="sng" strike="noStrike" kern="1200" baseline="0" smtClean="0">
                <a:solidFill>
                  <a:schemeClr val="tx1"/>
                </a:solidFill>
                <a:latin typeface="+mj-ea"/>
                <a:ea typeface="+mj-ea"/>
                <a:cs typeface="+mn-cs"/>
              </a:rPr>
              <a:t>  </a:t>
            </a:r>
            <a:r>
              <a:rPr kumimoji="1" lang="ja-JP" altLang="en-US" sz="1000" b="1" i="0" u="sng" strike="noStrike" kern="1200" smtClean="0">
                <a:solidFill>
                  <a:schemeClr val="tx1"/>
                </a:solidFill>
                <a:latin typeface="+mj-ea"/>
                <a:ea typeface="+mj-ea"/>
                <a:cs typeface="+mn-cs"/>
              </a:rPr>
              <a:t>さい帯血移植 </a:t>
            </a:r>
            <a:r>
              <a:rPr lang="ja-JP" altLang="en-US" sz="1000" u="sng" smtClean="0">
                <a:latin typeface="+mj-ea"/>
                <a:ea typeface="+mj-ea"/>
              </a:rPr>
              <a:t>             </a:t>
            </a:r>
            <a:r>
              <a:rPr lang="en-US" altLang="ja-JP" sz="1000" u="sng" smtClean="0">
                <a:latin typeface="+mj-ea"/>
                <a:ea typeface="+mj-ea"/>
              </a:rPr>
              <a:t>9</a:t>
            </a:r>
            <a:r>
              <a:rPr kumimoji="1" lang="en-US" altLang="ja-JP" sz="1000" b="0" i="0" u="sng" strike="noStrike" kern="1200" smtClean="0">
                <a:solidFill>
                  <a:schemeClr val="tx1"/>
                </a:solidFill>
                <a:latin typeface="+mj-ea"/>
                <a:ea typeface="+mj-ea"/>
                <a:cs typeface="+mn-cs"/>
              </a:rPr>
              <a:t>59</a:t>
            </a:r>
            <a:r>
              <a:rPr kumimoji="1" lang="ja-JP" altLang="en-US" sz="1000" b="0" i="0" u="sng" strike="noStrike" kern="1200" smtClean="0">
                <a:solidFill>
                  <a:schemeClr val="tx1"/>
                </a:solidFill>
                <a:latin typeface="+mj-ea"/>
                <a:ea typeface="+mj-ea"/>
                <a:cs typeface="+mn-cs"/>
              </a:rPr>
              <a:t>件</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60.5%</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43.2%</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41.4%</a:t>
            </a:r>
            <a:r>
              <a:rPr kumimoji="1" lang="ja-JP" altLang="en-US" sz="1000" b="1" i="0" u="sng" strike="noStrike" kern="1200" smtClean="0">
                <a:solidFill>
                  <a:schemeClr val="tx1"/>
                </a:solidFill>
                <a:latin typeface="+mj-ea"/>
                <a:ea typeface="+mj-ea"/>
                <a:cs typeface="+mn-cs"/>
              </a:rPr>
              <a:t> ＿＿</a:t>
            </a:r>
            <a:r>
              <a:rPr lang="ja-JP" altLang="en-US" sz="1000" u="sng" smtClean="0">
                <a:latin typeface="+mj-ea"/>
                <a:ea typeface="+mj-ea"/>
              </a:rPr>
              <a:t> </a:t>
            </a:r>
            <a:endParaRPr kumimoji="1" lang="ja-JP" altLang="en-US" sz="1000" u="sng" dirty="0">
              <a:solidFill>
                <a:srgbClr val="0B5395"/>
              </a:solidFill>
              <a:latin typeface="+mj-ea"/>
              <a:ea typeface="+mj-ea"/>
              <a:cs typeface="メイリオ" pitchFamily="5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1471692" y="4343400"/>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smtClean="0">
                <a:solidFill>
                  <a:srgbClr val="0B5395"/>
                </a:solidFill>
                <a:latin typeface="+mj-ea"/>
                <a:ea typeface="+mj-ea"/>
                <a:cs typeface="メイリオ" pitchFamily="50" charset="-128"/>
              </a:rPr>
              <a:t>　</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歳以下の慢性骨髄性白血病は症例数が少ないが、その中で血縁または非血縁者間骨髄移植が多く行われ</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ている</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1991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年から</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2013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234</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件の移植後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年生存率は、血縁者間骨髄移植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77.5%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、血縁者間末梢血</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幹細胞</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61.1%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 </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非血縁者間骨髄移植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68.3%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である。移植後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年以降の生存率の低下は、緩やかになっており、移植後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年での生存率は、血縁、非血縁者間移植ともに</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60%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以上である。</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 </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kumimoji="1" lang="en-US" altLang="ja-JP" sz="1000" kern="12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endParaRPr kumimoji="1" lang="en-US" altLang="ja-JP" sz="1000" b="1" i="0" u="sng" strike="noStrike" kern="1200" smtClean="0">
              <a:solidFill>
                <a:schemeClr val="tx1"/>
              </a:solidFill>
              <a:latin typeface="+mj-ea"/>
              <a:ea typeface="+mj-ea"/>
              <a:cs typeface="メイリオ" pitchFamily="50" charset="-128"/>
            </a:endParaRPr>
          </a:p>
          <a:p>
            <a:r>
              <a:rPr kumimoji="1" lang="zh-TW" altLang="en-US" sz="1000" b="0" i="0" u="none" strike="noStrike" kern="1200" smtClean="0">
                <a:solidFill>
                  <a:schemeClr val="tx1"/>
                </a:solidFill>
                <a:latin typeface="ＭＳ Ｐゴシック" pitchFamily="50" charset="-128"/>
                <a:ea typeface="ＭＳ Ｐゴシック" pitchFamily="50" charset="-128"/>
                <a:cs typeface="+mn-cs"/>
              </a:rPr>
              <a:t>血縁者</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zh-TW" altLang="en-US" sz="1000" b="1" i="0" u="none" strike="noStrike" kern="1200" smtClean="0">
                <a:solidFill>
                  <a:schemeClr val="tx1"/>
                </a:solidFill>
                <a:latin typeface="ＭＳ Ｐゴシック" pitchFamily="50" charset="-128"/>
                <a:ea typeface="ＭＳ Ｐゴシック" pitchFamily="50" charset="-128"/>
                <a:cs typeface="+mn-cs"/>
              </a:rPr>
              <a:t>骨髄移植 </a:t>
            </a:r>
            <a:r>
              <a:rPr lang="zh-TW" altLang="en-US" sz="1000" smtClean="0">
                <a:latin typeface="ＭＳ Ｐゴシック" pitchFamily="50" charset="-128"/>
                <a:ea typeface="ＭＳ Ｐゴシック" pitchFamily="50" charset="-128"/>
              </a:rPr>
              <a:t>         </a:t>
            </a:r>
            <a:r>
              <a:rPr lang="zh-TW" altLang="en-US" sz="1000" baseline="0" smtClean="0">
                <a:latin typeface="ＭＳ Ｐゴシック" pitchFamily="50" charset="-128"/>
                <a:ea typeface="ＭＳ Ｐゴシック" pitchFamily="50" charset="-128"/>
              </a:rPr>
              <a:t>        </a:t>
            </a:r>
            <a:r>
              <a:rPr kumimoji="1" lang="en-US" altLang="zh-TW" sz="1000" b="0" i="0" u="none" strike="noStrike" kern="1200" smtClean="0">
                <a:solidFill>
                  <a:schemeClr val="tx1"/>
                </a:solidFill>
                <a:latin typeface="ＭＳ Ｐゴシック" pitchFamily="50" charset="-128"/>
                <a:ea typeface="ＭＳ Ｐゴシック" pitchFamily="50" charset="-128"/>
                <a:cs typeface="+mn-cs"/>
              </a:rPr>
              <a:t>104</a:t>
            </a:r>
            <a:r>
              <a:rPr kumimoji="1" lang="zh-TW" altLang="en-US" sz="1000" b="0" i="0" u="none" strike="noStrike" kern="1200" smtClean="0">
                <a:solidFill>
                  <a:schemeClr val="tx1"/>
                </a:solidFill>
                <a:latin typeface="ＭＳ Ｐゴシック" pitchFamily="50" charset="-128"/>
                <a:ea typeface="ＭＳ Ｐゴシック" pitchFamily="50" charset="-128"/>
                <a:cs typeface="+mn-cs"/>
              </a:rPr>
              <a:t>件</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mn-cs"/>
              </a:rPr>
              <a:t>84.6%</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mn-cs"/>
              </a:rPr>
              <a:t>77.5%</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mn-cs"/>
              </a:rPr>
              <a:t>75.1%</a:t>
            </a:r>
            <a:r>
              <a:rPr lang="zh-TW" altLang="en-US" sz="1000" smtClean="0">
                <a:latin typeface="ＭＳ Ｐゴシック" pitchFamily="50" charset="-128"/>
                <a:ea typeface="ＭＳ Ｐゴシック" pitchFamily="50" charset="-128"/>
              </a:rPr>
              <a:t> </a:t>
            </a:r>
            <a:endParaRPr lang="en-US" altLang="zh-TW" sz="1000" smtClean="0">
              <a:latin typeface="ＭＳ Ｐゴシック" pitchFamily="50" charset="-128"/>
              <a:ea typeface="ＭＳ Ｐゴシック" pitchFamily="50" charset="-128"/>
            </a:endParaRPr>
          </a:p>
          <a:p>
            <a:r>
              <a:rPr kumimoji="1" lang="zh-TW" altLang="en-US" sz="1000" b="0" i="0" u="none" strike="noStrike" kern="1200" smtClean="0">
                <a:solidFill>
                  <a:schemeClr val="tx1"/>
                </a:solidFill>
                <a:latin typeface="ＭＳ Ｐゴシック" pitchFamily="50" charset="-128"/>
                <a:ea typeface="ＭＳ Ｐゴシック" pitchFamily="50" charset="-128"/>
                <a:cs typeface="+mn-cs"/>
              </a:rPr>
              <a:t>血縁者</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zh-TW" altLang="en-US" sz="1000" b="1" i="0" u="none" strike="noStrike" kern="1200" smtClean="0">
                <a:solidFill>
                  <a:schemeClr val="tx1"/>
                </a:solidFill>
                <a:latin typeface="ＭＳ Ｐゴシック" pitchFamily="50" charset="-128"/>
                <a:ea typeface="ＭＳ Ｐゴシック" pitchFamily="50" charset="-128"/>
                <a:cs typeface="+mn-cs"/>
              </a:rPr>
              <a:t>末梢血幹細胞移植</a:t>
            </a:r>
            <a:r>
              <a:rPr kumimoji="1" lang="zh-TW" altLang="en-US" sz="1000" b="1"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0" i="0" u="none" strike="noStrike" kern="1200" smtClean="0">
                <a:solidFill>
                  <a:schemeClr val="tx1"/>
                </a:solidFill>
                <a:latin typeface="ＭＳ Ｐゴシック" pitchFamily="50" charset="-128"/>
                <a:ea typeface="ＭＳ Ｐゴシック" pitchFamily="50" charset="-128"/>
                <a:cs typeface="+mn-cs"/>
              </a:rPr>
              <a:t>18</a:t>
            </a:r>
            <a:r>
              <a:rPr kumimoji="1" lang="zh-TW" altLang="en-US" sz="1000" b="0" i="0" u="none" strike="noStrike" kern="1200" smtClean="0">
                <a:solidFill>
                  <a:schemeClr val="tx1"/>
                </a:solidFill>
                <a:latin typeface="ＭＳ Ｐゴシック" pitchFamily="50" charset="-128"/>
                <a:ea typeface="ＭＳ Ｐゴシック" pitchFamily="50" charset="-128"/>
                <a:cs typeface="+mn-cs"/>
              </a:rPr>
              <a:t>件</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mn-cs"/>
              </a:rPr>
              <a:t>77.8%</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mn-cs"/>
              </a:rPr>
              <a:t>61.1%</a:t>
            </a:r>
            <a:r>
              <a:rPr kumimoji="1" lang="zh-TW" altLang="en-US" sz="10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none" strike="noStrike" kern="1200" smtClean="0">
                <a:solidFill>
                  <a:schemeClr val="tx1"/>
                </a:solidFill>
                <a:latin typeface="ＭＳ Ｐゴシック" pitchFamily="50" charset="-128"/>
                <a:ea typeface="ＭＳ Ｐゴシック" pitchFamily="50" charset="-128"/>
                <a:cs typeface="+mn-cs"/>
              </a:rPr>
              <a:t>61.1%</a:t>
            </a:r>
            <a:r>
              <a:rPr lang="zh-TW" altLang="en-US" sz="1000" smtClean="0">
                <a:latin typeface="ＭＳ Ｐゴシック" pitchFamily="50" charset="-128"/>
                <a:ea typeface="ＭＳ Ｐゴシック" pitchFamily="50" charset="-128"/>
              </a:rPr>
              <a:t> </a:t>
            </a:r>
            <a:endParaRPr lang="en-US" altLang="zh-TW" sz="1000" smtClean="0">
              <a:latin typeface="ＭＳ Ｐゴシック" pitchFamily="50" charset="-128"/>
              <a:ea typeface="ＭＳ Ｐゴシック" pitchFamily="50" charset="-128"/>
            </a:endParaRPr>
          </a:p>
          <a:p>
            <a:r>
              <a:rPr kumimoji="1" lang="zh-TW" altLang="en-US" sz="1000" b="0" i="0" u="sng" strike="noStrike" kern="1200" smtClean="0">
                <a:solidFill>
                  <a:schemeClr val="tx1"/>
                </a:solidFill>
                <a:latin typeface="ＭＳ Ｐゴシック" pitchFamily="50" charset="-128"/>
                <a:ea typeface="ＭＳ Ｐゴシック" pitchFamily="50" charset="-128"/>
                <a:cs typeface="+mn-cs"/>
              </a:rPr>
              <a:t>非血縁者</a:t>
            </a:r>
            <a:r>
              <a:rPr kumimoji="1" lang="zh-TW" altLang="en-US" sz="1000" b="0" i="0" u="sng" strike="noStrike" kern="1200" baseline="0" smtClean="0">
                <a:solidFill>
                  <a:schemeClr val="tx1"/>
                </a:solidFill>
                <a:latin typeface="ＭＳ Ｐゴシック" pitchFamily="50" charset="-128"/>
                <a:ea typeface="ＭＳ Ｐゴシック" pitchFamily="50" charset="-128"/>
                <a:cs typeface="+mn-cs"/>
              </a:rPr>
              <a:t>  </a:t>
            </a:r>
            <a:r>
              <a:rPr kumimoji="1" lang="zh-TW" altLang="en-US" sz="1000" b="1" i="0" u="sng" strike="noStrike" kern="1200" smtClean="0">
                <a:solidFill>
                  <a:schemeClr val="tx1"/>
                </a:solidFill>
                <a:latin typeface="ＭＳ Ｐゴシック" pitchFamily="50" charset="-128"/>
                <a:ea typeface="ＭＳ Ｐゴシック" pitchFamily="50" charset="-128"/>
                <a:cs typeface="+mn-cs"/>
              </a:rPr>
              <a:t>骨髄移植 </a:t>
            </a:r>
            <a:r>
              <a:rPr lang="zh-TW" altLang="en-US" sz="1000" u="sng" smtClean="0">
                <a:latin typeface="ＭＳ Ｐゴシック" pitchFamily="50" charset="-128"/>
                <a:ea typeface="ＭＳ Ｐゴシック" pitchFamily="50" charset="-128"/>
              </a:rPr>
              <a:t>            </a:t>
            </a:r>
            <a:r>
              <a:rPr lang="zh-TW" altLang="en-US" sz="1000" u="sng" baseline="0" smtClean="0">
                <a:latin typeface="ＭＳ Ｐゴシック" pitchFamily="50" charset="-128"/>
                <a:ea typeface="ＭＳ Ｐゴシック" pitchFamily="50" charset="-128"/>
              </a:rPr>
              <a:t>     </a:t>
            </a:r>
            <a:r>
              <a:rPr kumimoji="1" lang="en-US" altLang="zh-TW" sz="1000" b="0" i="0" u="sng" strike="noStrike" kern="1200" smtClean="0">
                <a:solidFill>
                  <a:schemeClr val="tx1"/>
                </a:solidFill>
                <a:latin typeface="ＭＳ Ｐゴシック" pitchFamily="50" charset="-128"/>
                <a:ea typeface="ＭＳ Ｐゴシック" pitchFamily="50" charset="-128"/>
                <a:cs typeface="+mn-cs"/>
              </a:rPr>
              <a:t>112</a:t>
            </a:r>
            <a:r>
              <a:rPr kumimoji="1" lang="zh-TW" altLang="en-US" sz="1000" b="0" i="0" u="sng" strike="noStrike" kern="1200" smtClean="0">
                <a:solidFill>
                  <a:schemeClr val="tx1"/>
                </a:solidFill>
                <a:latin typeface="ＭＳ Ｐゴシック" pitchFamily="50" charset="-128"/>
                <a:ea typeface="ＭＳ Ｐゴシック" pitchFamily="50" charset="-128"/>
                <a:cs typeface="+mn-cs"/>
              </a:rPr>
              <a:t>件</a:t>
            </a:r>
            <a:r>
              <a:rPr kumimoji="1" lang="zh-TW" altLang="en-US" sz="10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sng" strike="noStrike" kern="1200" smtClean="0">
                <a:solidFill>
                  <a:schemeClr val="tx1"/>
                </a:solidFill>
                <a:latin typeface="ＭＳ Ｐゴシック" pitchFamily="50" charset="-128"/>
                <a:ea typeface="ＭＳ Ｐゴシック" pitchFamily="50" charset="-128"/>
                <a:cs typeface="+mn-cs"/>
              </a:rPr>
              <a:t>75.7%</a:t>
            </a:r>
            <a:r>
              <a:rPr kumimoji="1" lang="zh-TW" altLang="en-US" sz="10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sng" strike="noStrike" kern="1200" smtClean="0">
                <a:solidFill>
                  <a:schemeClr val="tx1"/>
                </a:solidFill>
                <a:latin typeface="ＭＳ Ｐゴシック" pitchFamily="50" charset="-128"/>
                <a:ea typeface="ＭＳ Ｐゴシック" pitchFamily="50" charset="-128"/>
                <a:cs typeface="+mn-cs"/>
              </a:rPr>
              <a:t>68.3%</a:t>
            </a:r>
            <a:r>
              <a:rPr kumimoji="1" lang="zh-TW" altLang="en-US" sz="10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1000" b="1" i="0" u="sng" strike="noStrike" kern="1200" smtClean="0">
                <a:solidFill>
                  <a:schemeClr val="tx1"/>
                </a:solidFill>
                <a:latin typeface="ＭＳ Ｐゴシック" pitchFamily="50" charset="-128"/>
                <a:ea typeface="ＭＳ Ｐゴシック" pitchFamily="50" charset="-128"/>
                <a:cs typeface="+mn-cs"/>
              </a:rPr>
              <a:t>67.1%</a:t>
            </a:r>
            <a:r>
              <a:rPr lang="zh-TW" altLang="en-US" sz="1000" u="sng" smtClean="0">
                <a:latin typeface="ＭＳ Ｐゴシック" pitchFamily="50" charset="-128"/>
                <a:ea typeface="ＭＳ Ｐゴシック" pitchFamily="50" charset="-128"/>
              </a:rPr>
              <a:t> </a:t>
            </a:r>
            <a:r>
              <a:rPr lang="ja-JP" altLang="en-US" sz="1000" u="sng" smtClean="0">
                <a:latin typeface="ＭＳ Ｐゴシック" pitchFamily="50" charset="-128"/>
                <a:ea typeface="ＭＳ Ｐゴシック" pitchFamily="50" charset="-128"/>
              </a:rPr>
              <a:t>＿＿</a:t>
            </a:r>
            <a:endParaRPr kumimoji="1" lang="en-US" altLang="ja-JP" sz="1000" u="sng" kern="1200" dirty="0" smtClean="0">
              <a:solidFill>
                <a:srgbClr val="0B5395"/>
              </a:solidFill>
              <a:latin typeface="ＭＳ Ｐゴシック" pitchFamily="50" charset="-128"/>
              <a:ea typeface="ＭＳ Ｐゴシック" pitchFamily="50" charset="-128"/>
              <a:cs typeface="メイリオ"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1350243" y="4322388"/>
            <a:ext cx="7204021" cy="1693333"/>
          </a:xfrm>
        </p:spPr>
        <p:txBody>
          <a:bodyPr>
            <a:normAutofit lnSpcReduction="10000"/>
          </a:bodyPr>
          <a:lstStyle/>
          <a:p>
            <a:r>
              <a:rPr kumimoji="1" lang="ja-JP" altLang="en-US" sz="1000" kern="1200" smtClean="0">
                <a:solidFill>
                  <a:srgbClr val="0B5395"/>
                </a:solidFill>
                <a:latin typeface="+mj-ea"/>
                <a:ea typeface="+mj-ea"/>
                <a:cs typeface="メイリオ" pitchFamily="50" charset="-128"/>
              </a:rPr>
              <a:t>　</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慢性骨髄性白血病の移植のほとんどが同種移植であり、</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歳以上では非血縁者間骨髄移植が多く行われている。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1991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年から</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2013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2,931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件の移植後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年生存率は、血縁者間骨髄移植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65.9%</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、血縁者間末梢血</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幹細胞</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55.6%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、非血縁者間骨髄移植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51.2%</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、非血縁者間さい帯血移植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42.9%</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である。移植後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年では、非血縁者間移植において生存率が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を下回っている。</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kumimoji="1" lang="en-US" altLang="ja-JP" sz="1000" kern="12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endParaRPr kumimoji="1" lang="en-US" altLang="ja-JP" sz="1000" b="1" i="0" u="sng" strike="noStrike" kern="1200" smtClean="0">
              <a:solidFill>
                <a:schemeClr val="tx1"/>
              </a:solidFill>
              <a:latin typeface="+mj-ea"/>
              <a:ea typeface="+mj-ea"/>
              <a:cs typeface="メイリオ" pitchFamily="50" charset="-128"/>
            </a:endParaRPr>
          </a:p>
          <a:p>
            <a:r>
              <a:rPr kumimoji="1" lang="ja-JP" altLang="en-US" sz="1000" b="0" i="0" u="none" strike="noStrike" kern="1200" smtClean="0">
                <a:solidFill>
                  <a:schemeClr val="tx1"/>
                </a:solidFill>
                <a:latin typeface="+mj-ea"/>
                <a:ea typeface="+mj-ea"/>
                <a:cs typeface="+mn-cs"/>
              </a:rPr>
              <a:t>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骨髄移植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1,080</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77.7%</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65.9%</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62.0%</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末梢血幹細胞移植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403</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67.5%</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55.6%</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52.6%</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非血縁者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骨髄移植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1,234</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64.1%</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51.2%</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46.9%</a:t>
            </a:r>
            <a:r>
              <a:rPr lang="ja-JP" altLang="en-US" sz="1000" smtClean="0">
                <a:latin typeface="+mj-ea"/>
                <a:ea typeface="+mj-ea"/>
              </a:rPr>
              <a:t> </a:t>
            </a:r>
            <a:endParaRPr lang="en-US" altLang="ja-JP" sz="1000" smtClean="0">
              <a:latin typeface="+mj-ea"/>
              <a:ea typeface="+mj-ea"/>
            </a:endParaRPr>
          </a:p>
          <a:p>
            <a:r>
              <a:rPr kumimoji="1" lang="ja-JP" altLang="en-US" sz="1000" b="0" i="0" u="sng" strike="noStrike" kern="1200" smtClean="0">
                <a:solidFill>
                  <a:schemeClr val="tx1"/>
                </a:solidFill>
                <a:latin typeface="+mj-ea"/>
                <a:ea typeface="+mj-ea"/>
                <a:cs typeface="+mn-cs"/>
              </a:rPr>
              <a:t>非血縁者</a:t>
            </a:r>
            <a:r>
              <a:rPr kumimoji="1" lang="ja-JP" altLang="en-US" sz="1000" b="0" i="0" u="sng" strike="noStrike" kern="1200" baseline="0" smtClean="0">
                <a:solidFill>
                  <a:schemeClr val="tx1"/>
                </a:solidFill>
                <a:latin typeface="+mj-ea"/>
                <a:ea typeface="+mj-ea"/>
                <a:cs typeface="+mn-cs"/>
              </a:rPr>
              <a:t>  </a:t>
            </a:r>
            <a:r>
              <a:rPr kumimoji="1" lang="ja-JP" altLang="en-US" sz="1000" b="1" i="0" u="sng" strike="noStrike" kern="1200" smtClean="0">
                <a:solidFill>
                  <a:schemeClr val="tx1"/>
                </a:solidFill>
                <a:latin typeface="+mj-ea"/>
                <a:ea typeface="+mj-ea"/>
                <a:cs typeface="+mn-cs"/>
              </a:rPr>
              <a:t>さい帯血移植</a:t>
            </a:r>
            <a:r>
              <a:rPr kumimoji="1" lang="ja-JP" altLang="en-US" sz="1000" b="1" i="0" u="sng" strike="noStrike" kern="1200" baseline="0" smtClean="0">
                <a:solidFill>
                  <a:schemeClr val="tx1"/>
                </a:solidFill>
                <a:latin typeface="+mj-ea"/>
                <a:ea typeface="+mj-ea"/>
                <a:cs typeface="+mn-cs"/>
              </a:rPr>
              <a:t>            </a:t>
            </a:r>
            <a:r>
              <a:rPr kumimoji="1" lang="en-US" altLang="ja-JP" sz="1000" b="0" i="0" u="sng" strike="noStrike" kern="1200" smtClean="0">
                <a:solidFill>
                  <a:schemeClr val="tx1"/>
                </a:solidFill>
                <a:latin typeface="+mj-ea"/>
                <a:ea typeface="+mj-ea"/>
                <a:cs typeface="+mn-cs"/>
              </a:rPr>
              <a:t>214</a:t>
            </a:r>
            <a:r>
              <a:rPr kumimoji="1" lang="ja-JP" altLang="en-US" sz="1000" b="0" i="0" u="sng" strike="noStrike" kern="1200" smtClean="0">
                <a:solidFill>
                  <a:schemeClr val="tx1"/>
                </a:solidFill>
                <a:latin typeface="+mj-ea"/>
                <a:ea typeface="+mj-ea"/>
                <a:cs typeface="+mn-cs"/>
              </a:rPr>
              <a:t>件</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61.7%</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42.9%</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37.1%</a:t>
            </a:r>
            <a:r>
              <a:rPr lang="ja-JP" altLang="en-US" sz="1000" u="sng" smtClean="0">
                <a:latin typeface="+mj-ea"/>
                <a:ea typeface="+mj-ea"/>
              </a:rPr>
              <a:t> ＿＿</a:t>
            </a:r>
            <a:r>
              <a:rPr lang="en-US" altLang="ja-JP" sz="1000" u="sng" smtClean="0">
                <a:latin typeface="+mj-ea"/>
                <a:ea typeface="+mj-ea"/>
              </a:rPr>
              <a:t>_</a:t>
            </a:r>
            <a:endParaRPr kumimoji="1" lang="ja-JP" altLang="en-US" sz="1000" u="sng" dirty="0">
              <a:solidFill>
                <a:srgbClr val="0B5395"/>
              </a:solidFill>
              <a:latin typeface="+mj-ea"/>
              <a:ea typeface="+mj-ea"/>
              <a:cs typeface="メイリオ" pitchFamily="5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1350243" y="4335576"/>
            <a:ext cx="7204021" cy="1693333"/>
          </a:xfrm>
        </p:spPr>
        <p:txBody>
          <a:bodyPr>
            <a:normAutofit lnSpcReduction="10000"/>
          </a:bodyPr>
          <a:lstStyle/>
          <a:p>
            <a:pPr>
              <a:lnSpc>
                <a:spcPct val="110000"/>
              </a:lnSpc>
            </a:pPr>
            <a:r>
              <a:rPr kumimoji="1" lang="ja-JP" altLang="en-US" sz="1000" kern="1200" smtClean="0">
                <a:solidFill>
                  <a:srgbClr val="0B5395"/>
                </a:solidFill>
                <a:latin typeface="+mj-ea"/>
                <a:ea typeface="+mj-ea"/>
                <a:cs typeface="メイリオ" pitchFamily="50" charset="-128"/>
              </a:rPr>
              <a:t>　</a:t>
            </a:r>
            <a:r>
              <a:rPr kumimoji="1" lang="ja-JP" altLang="ja-JP" sz="1000" kern="1200" smtClean="0">
                <a:solidFill>
                  <a:srgbClr val="0B5395"/>
                </a:solidFill>
                <a:latin typeface="HGP教科書体" pitchFamily="18" charset="-128"/>
                <a:ea typeface="HGP教科書体" pitchFamily="18" charset="-128"/>
                <a:cs typeface="メイリオ" pitchFamily="50" charset="-128"/>
              </a:rPr>
              <a:t>骨髄異形成症候群の移植のほとんどが同種移植であり、</a:t>
            </a:r>
            <a:r>
              <a:rPr kumimoji="1" lang="en-US" altLang="ja-JP" sz="1000" kern="1200" smtClean="0">
                <a:solidFill>
                  <a:srgbClr val="0B5395"/>
                </a:solidFill>
                <a:latin typeface="HGP教科書体" pitchFamily="18" charset="-128"/>
                <a:ea typeface="HGP教科書体" pitchFamily="18" charset="-128"/>
                <a:cs typeface="メイリオ" pitchFamily="50" charset="-128"/>
              </a:rPr>
              <a:t>15</a:t>
            </a:r>
            <a:r>
              <a:rPr kumimoji="1" lang="ja-JP" altLang="ja-JP" sz="1000" kern="1200" smtClean="0">
                <a:solidFill>
                  <a:srgbClr val="0B5395"/>
                </a:solidFill>
                <a:latin typeface="HGP教科書体" pitchFamily="18" charset="-128"/>
                <a:ea typeface="HGP教科書体" pitchFamily="18" charset="-128"/>
                <a:cs typeface="メイリオ" pitchFamily="50" charset="-128"/>
              </a:rPr>
              <a:t>歳以下では血縁または非血縁者間骨髄移植が多く行われている。</a:t>
            </a:r>
            <a:r>
              <a:rPr kumimoji="1" lang="en-US" altLang="ja-JP" sz="1000" kern="1200" smtClean="0">
                <a:solidFill>
                  <a:srgbClr val="0B5395"/>
                </a:solidFill>
                <a:latin typeface="HGP教科書体" pitchFamily="18" charset="-128"/>
                <a:ea typeface="HGP教科書体" pitchFamily="18" charset="-128"/>
                <a:cs typeface="メイリオ" pitchFamily="50" charset="-128"/>
              </a:rPr>
              <a:t>1991</a:t>
            </a:r>
            <a:r>
              <a:rPr kumimoji="1" lang="ja-JP" altLang="ja-JP" sz="1000" kern="1200" smtClean="0">
                <a:solidFill>
                  <a:srgbClr val="0B5395"/>
                </a:solidFill>
                <a:latin typeface="HGP教科書体" pitchFamily="18" charset="-128"/>
                <a:ea typeface="HGP教科書体" pitchFamily="18" charset="-128"/>
                <a:cs typeface="メイリオ" pitchFamily="50" charset="-128"/>
              </a:rPr>
              <a:t>年から</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2013</a:t>
            </a:r>
            <a:r>
              <a:rPr kumimoji="1" lang="ja-JP" altLang="ja-JP" sz="1000" kern="1200" smtClean="0">
                <a:solidFill>
                  <a:schemeClr val="accent4">
                    <a:lumMod val="75000"/>
                  </a:schemeClr>
                </a:solidFill>
                <a:latin typeface="HGP教科書体" pitchFamily="18" charset="-128"/>
                <a:ea typeface="HGP教科書体" pitchFamily="18" charset="-128"/>
                <a:cs typeface="メイリオ" pitchFamily="50" charset="-128"/>
              </a:rPr>
              <a:t>年</a:t>
            </a:r>
            <a:r>
              <a:rPr kumimoji="1" lang="ja-JP" altLang="ja-JP" sz="1000" kern="1200" smtClean="0">
                <a:solidFill>
                  <a:srgbClr val="0B5395"/>
                </a:solidFill>
                <a:latin typeface="HGP教科書体" pitchFamily="18" charset="-128"/>
                <a:ea typeface="HGP教科書体" pitchFamily="18" charset="-128"/>
                <a:cs typeface="メイリオ" pitchFamily="50" charset="-128"/>
              </a:rPr>
              <a:t>の間に初回同種移植が行われた登録例</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301</a:t>
            </a:r>
            <a:r>
              <a:rPr kumimoji="1" lang="ja-JP" altLang="ja-JP" sz="1000" kern="1200" smtClean="0">
                <a:solidFill>
                  <a:schemeClr val="accent4">
                    <a:lumMod val="75000"/>
                  </a:schemeClr>
                </a:solidFill>
                <a:latin typeface="HGP教科書体" pitchFamily="18" charset="-128"/>
                <a:ea typeface="HGP教科書体" pitchFamily="18" charset="-128"/>
                <a:cs typeface="メイリオ" pitchFamily="50" charset="-128"/>
              </a:rPr>
              <a:t>件</a:t>
            </a:r>
            <a:r>
              <a:rPr kumimoji="1" lang="ja-JP" altLang="ja-JP" sz="1000" kern="1200" smtClean="0">
                <a:solidFill>
                  <a:srgbClr val="0B5395"/>
                </a:solidFill>
                <a:latin typeface="HGP教科書体" pitchFamily="18" charset="-128"/>
                <a:ea typeface="HGP教科書体" pitchFamily="18" charset="-128"/>
                <a:cs typeface="メイリオ" pitchFamily="50" charset="-128"/>
              </a:rPr>
              <a:t>の移植後</a:t>
            </a:r>
            <a:r>
              <a:rPr kumimoji="1" lang="en-US" altLang="ja-JP" sz="1000" kern="1200" smtClean="0">
                <a:solidFill>
                  <a:srgbClr val="0B5395"/>
                </a:solidFill>
                <a:latin typeface="HGP教科書体" pitchFamily="18" charset="-128"/>
                <a:ea typeface="HGP教科書体" pitchFamily="18" charset="-128"/>
                <a:cs typeface="メイリオ" pitchFamily="50" charset="-128"/>
              </a:rPr>
              <a:t>5</a:t>
            </a:r>
            <a:r>
              <a:rPr kumimoji="1" lang="ja-JP" altLang="ja-JP" sz="1000" kern="1200" smtClean="0">
                <a:solidFill>
                  <a:srgbClr val="0B5395"/>
                </a:solidFill>
                <a:latin typeface="HGP教科書体" pitchFamily="18" charset="-128"/>
                <a:ea typeface="HGP教科書体" pitchFamily="18" charset="-128"/>
                <a:cs typeface="メイリオ" pitchFamily="50" charset="-128"/>
              </a:rPr>
              <a:t>年生存率は、血縁者間骨髄移植</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69.7%</a:t>
            </a:r>
            <a:r>
              <a:rPr kumimoji="1" lang="ja-JP" altLang="ja-JP" sz="1000" kern="1200" smtClean="0">
                <a:solidFill>
                  <a:srgbClr val="0B5395"/>
                </a:solidFill>
                <a:latin typeface="HGP教科書体" pitchFamily="18" charset="-128"/>
                <a:ea typeface="HGP教科書体" pitchFamily="18" charset="-128"/>
                <a:cs typeface="メイリオ" pitchFamily="50" charset="-128"/>
              </a:rPr>
              <a:t>、血縁者間末梢血</a:t>
            </a:r>
            <a:r>
              <a:rPr kumimoji="1" lang="ja-JP" altLang="en-US" sz="1000" kern="1200" smtClean="0">
                <a:solidFill>
                  <a:srgbClr val="0B5395"/>
                </a:solidFill>
                <a:latin typeface="HGP教科書体" pitchFamily="18" charset="-128"/>
                <a:ea typeface="HGP教科書体" pitchFamily="18" charset="-128"/>
                <a:cs typeface="メイリオ" pitchFamily="50" charset="-128"/>
              </a:rPr>
              <a:t>幹細胞</a:t>
            </a:r>
            <a:r>
              <a:rPr kumimoji="1" lang="ja-JP" altLang="ja-JP" sz="1000" kern="1200" smtClean="0">
                <a:solidFill>
                  <a:srgbClr val="0B5395"/>
                </a:solidFill>
                <a:latin typeface="HGP教科書体" pitchFamily="18" charset="-128"/>
                <a:ea typeface="HGP教科書体" pitchFamily="18" charset="-128"/>
                <a:cs typeface="メイリオ" pitchFamily="50" charset="-128"/>
              </a:rPr>
              <a:t>移植</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50.0%</a:t>
            </a:r>
            <a:r>
              <a:rPr kumimoji="1" lang="ja-JP" altLang="ja-JP" sz="1000" kern="1200" smtClean="0">
                <a:solidFill>
                  <a:srgbClr val="0B5395"/>
                </a:solidFill>
                <a:latin typeface="HGP教科書体" pitchFamily="18" charset="-128"/>
                <a:ea typeface="HGP教科書体" pitchFamily="18" charset="-128"/>
                <a:cs typeface="メイリオ" pitchFamily="50" charset="-128"/>
              </a:rPr>
              <a:t>、非血縁者間骨髄移植</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69.6%</a:t>
            </a:r>
            <a:r>
              <a:rPr kumimoji="1" lang="ja-JP" altLang="ja-JP" sz="1000" kern="1200" smtClean="0">
                <a:solidFill>
                  <a:srgbClr val="0B5395"/>
                </a:solidFill>
                <a:latin typeface="HGP教科書体" pitchFamily="18" charset="-128"/>
                <a:ea typeface="HGP教科書体" pitchFamily="18" charset="-128"/>
                <a:cs typeface="メイリオ" pitchFamily="50" charset="-128"/>
              </a:rPr>
              <a:t>、非血縁者間さい帯血移植</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56.3%</a:t>
            </a:r>
            <a:r>
              <a:rPr kumimoji="1" lang="ja-JP" altLang="ja-JP" sz="1000" kern="1200" smtClean="0">
                <a:solidFill>
                  <a:srgbClr val="0B5395"/>
                </a:solidFill>
                <a:latin typeface="HGP教科書体" pitchFamily="18" charset="-128"/>
                <a:ea typeface="HGP教科書体" pitchFamily="18" charset="-128"/>
                <a:cs typeface="メイリオ" pitchFamily="50" charset="-128"/>
              </a:rPr>
              <a:t>である。移植後</a:t>
            </a:r>
            <a:r>
              <a:rPr kumimoji="1" lang="en-US" altLang="ja-JP" sz="1000" kern="1200" smtClean="0">
                <a:solidFill>
                  <a:srgbClr val="0B5395"/>
                </a:solidFill>
                <a:latin typeface="HGP教科書体" pitchFamily="18" charset="-128"/>
                <a:ea typeface="HGP教科書体" pitchFamily="18" charset="-128"/>
                <a:cs typeface="メイリオ" pitchFamily="50" charset="-128"/>
              </a:rPr>
              <a:t>5</a:t>
            </a:r>
            <a:r>
              <a:rPr kumimoji="1" lang="ja-JP" altLang="ja-JP" sz="1000" kern="1200" smtClean="0">
                <a:solidFill>
                  <a:srgbClr val="0B5395"/>
                </a:solidFill>
                <a:latin typeface="HGP教科書体" pitchFamily="18" charset="-128"/>
                <a:ea typeface="HGP教科書体" pitchFamily="18" charset="-128"/>
                <a:cs typeface="メイリオ" pitchFamily="50" charset="-128"/>
              </a:rPr>
              <a:t>年以降の生存率の低下は緩やかになり、血縁者間、非血縁者間移植ともに生存率が</a:t>
            </a:r>
            <a:r>
              <a:rPr kumimoji="1" lang="en-US" altLang="ja-JP" sz="1000" kern="1200" smtClean="0">
                <a:solidFill>
                  <a:srgbClr val="0B5395"/>
                </a:solidFill>
                <a:latin typeface="HGP教科書体" pitchFamily="18" charset="-128"/>
                <a:ea typeface="HGP教科書体" pitchFamily="18" charset="-128"/>
                <a:cs typeface="メイリオ" pitchFamily="50" charset="-128"/>
              </a:rPr>
              <a:t>50</a:t>
            </a:r>
            <a:r>
              <a:rPr kumimoji="1" lang="ja-JP" altLang="ja-JP" sz="1000" kern="1200" smtClean="0">
                <a:solidFill>
                  <a:srgbClr val="0B5395"/>
                </a:solidFill>
                <a:latin typeface="HGP教科書体" pitchFamily="18" charset="-128"/>
                <a:ea typeface="HGP教科書体" pitchFamily="18" charset="-128"/>
                <a:cs typeface="メイリオ" pitchFamily="50" charset="-128"/>
              </a:rPr>
              <a:t>％以上である。</a:t>
            </a:r>
            <a:endParaRPr kumimoji="1" lang="en-US" altLang="ja-JP" sz="1000" kern="1200" smtClean="0">
              <a:solidFill>
                <a:srgbClr val="0B5395"/>
              </a:solidFill>
              <a:latin typeface="HGP教科書体" pitchFamily="18" charset="-128"/>
              <a:ea typeface="HGP教科書体" pitchFamily="18" charset="-128"/>
              <a:cs typeface="メイリオ" pitchFamily="50" charset="-128"/>
            </a:endParaRPr>
          </a:p>
          <a:p>
            <a:endParaRPr kumimoji="1" lang="en-US" altLang="ja-JP" sz="1000" kern="12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mj-ea"/>
                <a:ea typeface="+mj-ea"/>
                <a:cs typeface="メイリオ" pitchFamily="50" charset="-128"/>
              </a:rPr>
              <a:t>≪移植後生存率≫</a:t>
            </a:r>
            <a:endParaRPr kumimoji="1" lang="en-US" altLang="ja-JP" sz="1000" kern="1200" smtClean="0">
              <a:solidFill>
                <a:srgbClr val="0B5395"/>
              </a:solidFill>
              <a:latin typeface="+mj-ea"/>
              <a:ea typeface="+mj-ea"/>
              <a:cs typeface="メイリオ" pitchFamily="50" charset="-128"/>
            </a:endParaRPr>
          </a:p>
          <a:p>
            <a:r>
              <a:rPr kumimoji="1" lang="ja-JP" altLang="en-US" sz="1000" b="0" i="0" u="sng" strike="noStrike" kern="1200" smtClean="0">
                <a:solidFill>
                  <a:schemeClr val="tx1"/>
                </a:solidFill>
                <a:latin typeface="+mj-ea"/>
                <a:ea typeface="+mj-ea"/>
                <a:cs typeface="メイリオ" pitchFamily="50" charset="-128"/>
              </a:rPr>
              <a:t>＿＿＿＿＿＿＿＿＿＿</a:t>
            </a:r>
            <a:r>
              <a:rPr kumimoji="1" lang="ja-JP" altLang="en-US"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移植件数</a:t>
            </a:r>
            <a:r>
              <a:rPr kumimoji="1" lang="en-US" altLang="ja-JP" sz="1000" b="0"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5</a:t>
            </a:r>
            <a:r>
              <a:rPr kumimoji="1" lang="ja-JP" altLang="ja-JP" sz="1000" b="1" i="0" u="sng" strike="noStrike" kern="1200" smtClean="0">
                <a:solidFill>
                  <a:schemeClr val="tx1"/>
                </a:solidFill>
                <a:latin typeface="+mj-ea"/>
                <a:ea typeface="+mj-ea"/>
                <a:cs typeface="メイリオ" pitchFamily="50" charset="-128"/>
              </a:rPr>
              <a:t>年</a:t>
            </a:r>
            <a:r>
              <a:rPr kumimoji="1" lang="en-US" altLang="ja-JP" sz="1000" b="1" i="0" u="sng" strike="noStrike" kern="1200" baseline="0" smtClean="0">
                <a:solidFill>
                  <a:schemeClr val="tx1"/>
                </a:solidFill>
                <a:latin typeface="+mj-ea"/>
                <a:ea typeface="+mj-ea"/>
                <a:cs typeface="メイリオ" pitchFamily="50" charset="-128"/>
              </a:rPr>
              <a:t>  </a:t>
            </a:r>
            <a:r>
              <a:rPr kumimoji="1" lang="ja-JP" altLang="ja-JP" sz="1000" b="0" i="0" u="sng" strike="noStrike" kern="1200" smtClean="0">
                <a:solidFill>
                  <a:schemeClr val="tx1"/>
                </a:solidFill>
                <a:latin typeface="+mj-ea"/>
                <a:ea typeface="+mj-ea"/>
                <a:cs typeface="メイリオ" pitchFamily="50" charset="-128"/>
              </a:rPr>
              <a:t>移植後</a:t>
            </a:r>
            <a:r>
              <a:rPr kumimoji="1" lang="en-US" altLang="ja-JP" sz="1000" b="1" i="0" u="sng" strike="noStrike" kern="1200" smtClean="0">
                <a:solidFill>
                  <a:schemeClr val="tx1"/>
                </a:solidFill>
                <a:latin typeface="+mj-ea"/>
                <a:ea typeface="+mj-ea"/>
                <a:cs typeface="メイリオ" pitchFamily="50" charset="-128"/>
              </a:rPr>
              <a:t>10</a:t>
            </a:r>
            <a:r>
              <a:rPr kumimoji="1" lang="ja-JP" altLang="ja-JP" sz="1000" b="1" i="0" u="sng" strike="noStrike" kern="1200" smtClean="0">
                <a:solidFill>
                  <a:schemeClr val="tx1"/>
                </a:solidFill>
                <a:latin typeface="+mj-ea"/>
                <a:ea typeface="+mj-ea"/>
                <a:cs typeface="メイリオ" pitchFamily="50" charset="-128"/>
              </a:rPr>
              <a:t>年</a:t>
            </a:r>
            <a:endParaRPr kumimoji="1" lang="en-US" altLang="ja-JP" sz="1000" b="1" i="0" u="sng" strike="noStrike" kern="1200" smtClean="0">
              <a:solidFill>
                <a:schemeClr val="tx1"/>
              </a:solidFill>
              <a:latin typeface="+mj-ea"/>
              <a:ea typeface="+mj-ea"/>
              <a:cs typeface="メイリオ" pitchFamily="50" charset="-128"/>
            </a:endParaRPr>
          </a:p>
          <a:p>
            <a:r>
              <a:rPr kumimoji="1" lang="ja-JP" altLang="en-US" sz="1000" b="0" i="0" u="none" strike="noStrike" kern="1200" smtClean="0">
                <a:solidFill>
                  <a:schemeClr val="tx1"/>
                </a:solidFill>
                <a:latin typeface="+mj-ea"/>
                <a:ea typeface="+mj-ea"/>
                <a:cs typeface="+mn-cs"/>
              </a:rPr>
              <a:t>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骨髄移植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109</a:t>
            </a:r>
            <a:r>
              <a:rPr kumimoji="1" lang="ja-JP" altLang="en-US" sz="1000" b="0" i="0" u="none" strike="noStrike" kern="1200" smtClean="0">
                <a:solidFill>
                  <a:schemeClr val="tx1"/>
                </a:solidFill>
                <a:latin typeface="+mj-ea"/>
                <a:ea typeface="+mj-ea"/>
                <a:cs typeface="+mn-cs"/>
              </a:rPr>
              <a:t>件</a:t>
            </a:r>
            <a:r>
              <a:rPr kumimoji="1" lang="en-US" altLang="ja-JP"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81.6%</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69.7%</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66.5%</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末梢血幹細胞移植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14</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71.4%</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50.0%</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50.0%</a:t>
            </a:r>
            <a:r>
              <a:rPr lang="ja-JP" altLang="en-US" sz="1000" smtClean="0">
                <a:latin typeface="+mj-ea"/>
                <a:ea typeface="+mj-ea"/>
              </a:rPr>
              <a:t> </a:t>
            </a:r>
            <a:endParaRPr lang="en-US" altLang="ja-JP" sz="1000" smtClean="0">
              <a:latin typeface="+mj-ea"/>
              <a:ea typeface="+mj-ea"/>
            </a:endParaRPr>
          </a:p>
          <a:p>
            <a:r>
              <a:rPr kumimoji="1" lang="ja-JP" altLang="en-US" sz="1000" b="0" i="0" u="none" strike="noStrike" kern="1200" smtClean="0">
                <a:solidFill>
                  <a:schemeClr val="tx1"/>
                </a:solidFill>
                <a:latin typeface="+mj-ea"/>
                <a:ea typeface="+mj-ea"/>
                <a:cs typeface="+mn-cs"/>
              </a:rPr>
              <a:t>非血縁者</a:t>
            </a:r>
            <a:r>
              <a:rPr kumimoji="1" lang="ja-JP" altLang="en-US" sz="1000" b="0" i="0" u="none" strike="noStrike" kern="1200" baseline="0" smtClean="0">
                <a:solidFill>
                  <a:schemeClr val="tx1"/>
                </a:solidFill>
                <a:latin typeface="+mj-ea"/>
                <a:ea typeface="+mj-ea"/>
                <a:cs typeface="+mn-cs"/>
              </a:rPr>
              <a:t>  </a:t>
            </a:r>
            <a:r>
              <a:rPr kumimoji="1" lang="ja-JP" altLang="en-US" sz="1000" b="1" i="0" u="none" strike="noStrike" kern="1200" smtClean="0">
                <a:solidFill>
                  <a:schemeClr val="tx1"/>
                </a:solidFill>
                <a:latin typeface="+mj-ea"/>
                <a:ea typeface="+mj-ea"/>
                <a:cs typeface="+mn-cs"/>
              </a:rPr>
              <a:t>骨髄移植</a:t>
            </a:r>
            <a:r>
              <a:rPr kumimoji="1" lang="ja-JP" altLang="en-US" sz="1000" b="1" i="0" u="none" strike="noStrike" kern="1200" baseline="0" smtClean="0">
                <a:solidFill>
                  <a:schemeClr val="tx1"/>
                </a:solidFill>
                <a:latin typeface="+mj-ea"/>
                <a:ea typeface="+mj-ea"/>
                <a:cs typeface="+mn-cs"/>
              </a:rPr>
              <a:t>                 </a:t>
            </a:r>
            <a:r>
              <a:rPr kumimoji="1" lang="en-US" altLang="ja-JP" sz="1000" b="0" i="0" u="none" strike="noStrike" kern="1200" smtClean="0">
                <a:solidFill>
                  <a:schemeClr val="tx1"/>
                </a:solidFill>
                <a:latin typeface="+mj-ea"/>
                <a:ea typeface="+mj-ea"/>
                <a:cs typeface="+mn-cs"/>
              </a:rPr>
              <a:t>113</a:t>
            </a:r>
            <a:r>
              <a:rPr kumimoji="1" lang="ja-JP" altLang="en-US" sz="1000" b="0" i="0" u="none" strike="noStrike" kern="1200" smtClean="0">
                <a:solidFill>
                  <a:schemeClr val="tx1"/>
                </a:solidFill>
                <a:latin typeface="+mj-ea"/>
                <a:ea typeface="+mj-ea"/>
                <a:cs typeface="+mn-cs"/>
              </a:rPr>
              <a:t>件</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80.1%</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69.6%</a:t>
            </a:r>
            <a:r>
              <a:rPr kumimoji="1" lang="ja-JP" altLang="en-US" sz="1000" b="0" i="0" u="none" strike="noStrike" kern="1200" baseline="0" smtClean="0">
                <a:solidFill>
                  <a:schemeClr val="tx1"/>
                </a:solidFill>
                <a:latin typeface="+mj-ea"/>
                <a:ea typeface="+mj-ea"/>
                <a:cs typeface="+mn-cs"/>
              </a:rPr>
              <a:t>        </a:t>
            </a:r>
            <a:r>
              <a:rPr kumimoji="1" lang="en-US" altLang="ja-JP" sz="1000" b="1" i="0" u="none" strike="noStrike" kern="1200" smtClean="0">
                <a:solidFill>
                  <a:schemeClr val="tx1"/>
                </a:solidFill>
                <a:latin typeface="+mj-ea"/>
                <a:ea typeface="+mj-ea"/>
                <a:cs typeface="+mn-cs"/>
              </a:rPr>
              <a:t>64.9%</a:t>
            </a:r>
            <a:r>
              <a:rPr lang="ja-JP" altLang="en-US" sz="1000" smtClean="0">
                <a:latin typeface="+mj-ea"/>
                <a:ea typeface="+mj-ea"/>
              </a:rPr>
              <a:t> </a:t>
            </a:r>
            <a:endParaRPr lang="en-US" altLang="ja-JP" sz="1000" smtClean="0">
              <a:latin typeface="+mj-ea"/>
              <a:ea typeface="+mj-ea"/>
            </a:endParaRPr>
          </a:p>
          <a:p>
            <a:r>
              <a:rPr kumimoji="1" lang="ja-JP" altLang="en-US" sz="1000" b="0" i="0" u="sng" strike="noStrike" kern="1200" smtClean="0">
                <a:solidFill>
                  <a:schemeClr val="tx1"/>
                </a:solidFill>
                <a:latin typeface="+mj-ea"/>
                <a:ea typeface="+mj-ea"/>
                <a:cs typeface="+mn-cs"/>
              </a:rPr>
              <a:t>非血縁者 </a:t>
            </a:r>
            <a:r>
              <a:rPr lang="ja-JP" altLang="en-US" sz="1000" u="sng" smtClean="0">
                <a:latin typeface="+mj-ea"/>
                <a:ea typeface="+mj-ea"/>
              </a:rPr>
              <a:t> </a:t>
            </a:r>
            <a:r>
              <a:rPr kumimoji="1" lang="ja-JP" altLang="en-US" sz="1000" b="1" i="0" u="sng" strike="noStrike" kern="1200" smtClean="0">
                <a:solidFill>
                  <a:schemeClr val="tx1"/>
                </a:solidFill>
                <a:latin typeface="+mj-ea"/>
                <a:ea typeface="+mj-ea"/>
                <a:cs typeface="+mn-cs"/>
              </a:rPr>
              <a:t>さい帯血移植</a:t>
            </a:r>
            <a:r>
              <a:rPr kumimoji="1" lang="ja-JP" altLang="en-US" sz="1000" b="1" i="0" u="sng" strike="noStrike" kern="1200" baseline="0" smtClean="0">
                <a:solidFill>
                  <a:schemeClr val="tx1"/>
                </a:solidFill>
                <a:latin typeface="+mj-ea"/>
                <a:ea typeface="+mj-ea"/>
                <a:cs typeface="+mn-cs"/>
              </a:rPr>
              <a:t>              </a:t>
            </a:r>
            <a:r>
              <a:rPr kumimoji="1" lang="en-US" altLang="ja-JP" sz="1000" b="0" i="0" u="sng" strike="noStrike" kern="1200" smtClean="0">
                <a:solidFill>
                  <a:schemeClr val="tx1"/>
                </a:solidFill>
                <a:latin typeface="+mj-ea"/>
                <a:ea typeface="+mj-ea"/>
                <a:cs typeface="+mn-cs"/>
              </a:rPr>
              <a:t>65</a:t>
            </a:r>
            <a:r>
              <a:rPr kumimoji="1" lang="ja-JP" altLang="en-US" sz="1000" b="0" i="0" u="sng" strike="noStrike" kern="1200" smtClean="0">
                <a:solidFill>
                  <a:schemeClr val="tx1"/>
                </a:solidFill>
                <a:latin typeface="+mj-ea"/>
                <a:ea typeface="+mj-ea"/>
                <a:cs typeface="+mn-cs"/>
              </a:rPr>
              <a:t>件</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69.0%</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56.3%</a:t>
            </a:r>
            <a:r>
              <a:rPr kumimoji="1" lang="ja-JP" altLang="en-US" sz="1000" b="0" i="0" u="sng" strike="noStrike" kern="1200" baseline="0" smtClean="0">
                <a:solidFill>
                  <a:schemeClr val="tx1"/>
                </a:solidFill>
                <a:latin typeface="+mj-ea"/>
                <a:ea typeface="+mj-ea"/>
                <a:cs typeface="+mn-cs"/>
              </a:rPr>
              <a:t>        </a:t>
            </a:r>
            <a:r>
              <a:rPr kumimoji="1" lang="en-US" altLang="ja-JP" sz="1000" b="1" i="0" u="sng" strike="noStrike" kern="1200" smtClean="0">
                <a:solidFill>
                  <a:schemeClr val="tx1"/>
                </a:solidFill>
                <a:latin typeface="+mj-ea"/>
                <a:ea typeface="+mj-ea"/>
                <a:cs typeface="+mn-cs"/>
              </a:rPr>
              <a:t>56.3%</a:t>
            </a:r>
            <a:r>
              <a:rPr kumimoji="1" lang="ja-JP" altLang="en-US" sz="1000" b="0" i="0" u="sng" strike="noStrike" kern="1200" smtClean="0">
                <a:solidFill>
                  <a:schemeClr val="tx1"/>
                </a:solidFill>
                <a:latin typeface="+mj-ea"/>
                <a:ea typeface="+mj-ea"/>
                <a:cs typeface="+mn-cs"/>
              </a:rPr>
              <a:t>＿＿</a:t>
            </a:r>
            <a:endParaRPr kumimoji="1" lang="ja-JP" altLang="en-US" sz="1000" u="sng" dirty="0">
              <a:solidFill>
                <a:srgbClr val="0B5395"/>
              </a:solidFill>
              <a:latin typeface="+mj-ea"/>
              <a:ea typeface="+mj-ea"/>
              <a:cs typeface="メイリオ"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ja-JP" altLang="en-US" sz="1000" kern="1200" smtClean="0">
                <a:solidFill>
                  <a:srgbClr val="0B5395"/>
                </a:solidFill>
                <a:latin typeface="+mn-ea"/>
                <a:ea typeface="+mn-ea"/>
                <a:cs typeface="メイリオ" pitchFamily="50" charset="-128"/>
              </a:rPr>
              <a:t>　</a:t>
            </a:r>
            <a:r>
              <a:rPr kumimoji="1" lang="en-US" altLang="ja-JP" sz="1000" kern="1200" smtClean="0">
                <a:solidFill>
                  <a:srgbClr val="0B5395"/>
                </a:solidFill>
                <a:latin typeface="HGP教科書体" pitchFamily="18" charset="-128"/>
                <a:ea typeface="HGP教科書体" pitchFamily="18" charset="-128"/>
                <a:cs typeface="メイリオ" pitchFamily="50" charset="-128"/>
              </a:rPr>
              <a:t>16</a:t>
            </a:r>
            <a:r>
              <a:rPr kumimoji="1" lang="ja-JP" altLang="ja-JP" sz="1000" kern="1200" smtClean="0">
                <a:solidFill>
                  <a:srgbClr val="0B5395"/>
                </a:solidFill>
                <a:latin typeface="HGP教科書体" pitchFamily="18" charset="-128"/>
                <a:ea typeface="HGP教科書体" pitchFamily="18" charset="-128"/>
                <a:cs typeface="メイリオ" pitchFamily="50" charset="-128"/>
              </a:rPr>
              <a:t>歳以上の骨髄異形成症候群における同種移植では、非血縁者間骨髄移植が多く行われている。</a:t>
            </a:r>
            <a:r>
              <a:rPr kumimoji="1" lang="en-US" altLang="ja-JP" sz="1000" kern="1200" smtClean="0">
                <a:solidFill>
                  <a:srgbClr val="0B5395"/>
                </a:solidFill>
                <a:latin typeface="HGP教科書体" pitchFamily="18" charset="-128"/>
                <a:ea typeface="HGP教科書体" pitchFamily="18" charset="-128"/>
                <a:cs typeface="メイリオ" pitchFamily="50" charset="-128"/>
              </a:rPr>
              <a:t>1991</a:t>
            </a:r>
            <a:r>
              <a:rPr kumimoji="1" lang="ja-JP" altLang="ja-JP" sz="1000" kern="1200" smtClean="0">
                <a:solidFill>
                  <a:srgbClr val="0B5395"/>
                </a:solidFill>
                <a:latin typeface="HGP教科書体" pitchFamily="18" charset="-128"/>
                <a:ea typeface="HGP教科書体" pitchFamily="18" charset="-128"/>
                <a:cs typeface="メイリオ" pitchFamily="50" charset="-128"/>
              </a:rPr>
              <a:t>年から</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2013</a:t>
            </a:r>
            <a:r>
              <a:rPr kumimoji="1" lang="ja-JP" altLang="ja-JP" sz="1000" kern="1200" smtClean="0">
                <a:solidFill>
                  <a:schemeClr val="accent4">
                    <a:lumMod val="75000"/>
                  </a:schemeClr>
                </a:solidFill>
                <a:latin typeface="HGP教科書体" pitchFamily="18" charset="-128"/>
                <a:ea typeface="HGP教科書体" pitchFamily="18" charset="-128"/>
                <a:cs typeface="メイリオ" pitchFamily="50" charset="-128"/>
              </a:rPr>
              <a:t>年</a:t>
            </a:r>
            <a:r>
              <a:rPr kumimoji="1" lang="ja-JP" altLang="ja-JP" sz="1000" kern="1200" smtClean="0">
                <a:solidFill>
                  <a:srgbClr val="0B5395"/>
                </a:solidFill>
                <a:latin typeface="HGP教科書体" pitchFamily="18" charset="-128"/>
                <a:ea typeface="HGP教科書体" pitchFamily="18" charset="-128"/>
                <a:cs typeface="メイリオ" pitchFamily="50" charset="-128"/>
              </a:rPr>
              <a:t>の間に初回同種移植が行われた登録例</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3,336</a:t>
            </a:r>
            <a:r>
              <a:rPr kumimoji="1" lang="ja-JP" altLang="ja-JP" sz="1000" kern="1200" smtClean="0">
                <a:solidFill>
                  <a:schemeClr val="accent4">
                    <a:lumMod val="75000"/>
                  </a:schemeClr>
                </a:solidFill>
                <a:latin typeface="HGP教科書体" pitchFamily="18" charset="-128"/>
                <a:ea typeface="HGP教科書体" pitchFamily="18" charset="-128"/>
                <a:cs typeface="メイリオ" pitchFamily="50" charset="-128"/>
              </a:rPr>
              <a:t>件</a:t>
            </a:r>
            <a:r>
              <a:rPr kumimoji="1" lang="ja-JP" altLang="ja-JP" sz="1000" kern="1200" smtClean="0">
                <a:solidFill>
                  <a:srgbClr val="0B5395"/>
                </a:solidFill>
                <a:latin typeface="HGP教科書体" pitchFamily="18" charset="-128"/>
                <a:ea typeface="HGP教科書体" pitchFamily="18" charset="-128"/>
                <a:cs typeface="メイリオ" pitchFamily="50" charset="-128"/>
              </a:rPr>
              <a:t>の移植後</a:t>
            </a:r>
            <a:r>
              <a:rPr kumimoji="1" lang="en-US" altLang="ja-JP" sz="1000" kern="1200" smtClean="0">
                <a:solidFill>
                  <a:srgbClr val="0B5395"/>
                </a:solidFill>
                <a:latin typeface="HGP教科書体" pitchFamily="18" charset="-128"/>
                <a:ea typeface="HGP教科書体" pitchFamily="18" charset="-128"/>
                <a:cs typeface="メイリオ" pitchFamily="50" charset="-128"/>
              </a:rPr>
              <a:t>5</a:t>
            </a:r>
            <a:r>
              <a:rPr kumimoji="1" lang="ja-JP" altLang="ja-JP" sz="1000" kern="1200" smtClean="0">
                <a:solidFill>
                  <a:srgbClr val="0B5395"/>
                </a:solidFill>
                <a:latin typeface="HGP教科書体" pitchFamily="18" charset="-128"/>
                <a:ea typeface="HGP教科書体" pitchFamily="18" charset="-128"/>
                <a:cs typeface="メイリオ" pitchFamily="50" charset="-128"/>
              </a:rPr>
              <a:t>年生存率は、血縁者間骨髄移植では</a:t>
            </a:r>
            <a:r>
              <a:rPr kumimoji="1" lang="en-US" altLang="ja-JP" sz="1000" kern="1200" smtClean="0">
                <a:solidFill>
                  <a:schemeClr val="accent4">
                    <a:lumMod val="75000"/>
                  </a:schemeClr>
                </a:solidFill>
                <a:latin typeface="HGP教科書体" pitchFamily="18" charset="-128"/>
                <a:ea typeface="HGP教科書体" pitchFamily="18" charset="-128"/>
                <a:cs typeface="メイリオ" pitchFamily="50" charset="-128"/>
              </a:rPr>
              <a:t>57.2%</a:t>
            </a:r>
            <a:r>
              <a:rPr kumimoji="1" lang="ja-JP" altLang="ja-JP" sz="1000" kern="1200" smtClean="0">
                <a:solidFill>
                  <a:srgbClr val="0B5395"/>
                </a:solidFill>
                <a:latin typeface="HGP教科書体" pitchFamily="18" charset="-128"/>
                <a:ea typeface="HGP教科書体" pitchFamily="18" charset="-128"/>
                <a:cs typeface="メイリオ" pitchFamily="50" charset="-128"/>
              </a:rPr>
              <a:t>であり、血縁者間末梢血</a:t>
            </a:r>
            <a:r>
              <a:rPr kumimoji="1" lang="ja-JP" altLang="en-US" sz="1000" kern="1200" smtClean="0">
                <a:solidFill>
                  <a:srgbClr val="0B5395"/>
                </a:solidFill>
                <a:latin typeface="HGP教科書体" pitchFamily="18" charset="-128"/>
                <a:ea typeface="HGP教科書体" pitchFamily="18" charset="-128"/>
                <a:cs typeface="メイリオ" pitchFamily="50" charset="-128"/>
              </a:rPr>
              <a:t>幹細胞</a:t>
            </a:r>
            <a:r>
              <a:rPr kumimoji="1" lang="ja-JP" altLang="ja-JP" sz="1000" kern="1200" smtClean="0">
                <a:solidFill>
                  <a:srgbClr val="0B5395"/>
                </a:solidFill>
                <a:latin typeface="HGP教科書体" pitchFamily="18" charset="-128"/>
                <a:ea typeface="HGP教科書体" pitchFamily="18" charset="-128"/>
                <a:cs typeface="メイリオ" pitchFamily="50" charset="-128"/>
              </a:rPr>
              <a:t>移植、非血縁者間移植では</a:t>
            </a:r>
            <a:r>
              <a:rPr kumimoji="1" lang="en-US" altLang="ja-JP" sz="1000" kern="1200" smtClean="0">
                <a:solidFill>
                  <a:srgbClr val="0B5395"/>
                </a:solidFill>
                <a:latin typeface="HGP教科書体" pitchFamily="18" charset="-128"/>
                <a:ea typeface="HGP教科書体" pitchFamily="18" charset="-128"/>
                <a:cs typeface="メイリオ" pitchFamily="50" charset="-128"/>
              </a:rPr>
              <a:t>50%</a:t>
            </a:r>
            <a:r>
              <a:rPr kumimoji="1" lang="ja-JP" altLang="ja-JP" sz="1000" kern="1200" smtClean="0">
                <a:solidFill>
                  <a:srgbClr val="0B5395"/>
                </a:solidFill>
                <a:latin typeface="HGP教科書体" pitchFamily="18" charset="-128"/>
                <a:ea typeface="HGP教科書体" pitchFamily="18" charset="-128"/>
                <a:cs typeface="メイリオ" pitchFamily="50" charset="-128"/>
              </a:rPr>
              <a:t>を下回っている。</a:t>
            </a:r>
            <a:endParaRPr kumimoji="1" lang="en-US" altLang="ja-JP" sz="1000" kern="1200" smtClean="0">
              <a:solidFill>
                <a:srgbClr val="0B5395"/>
              </a:solidFill>
              <a:latin typeface="HGP教科書体" pitchFamily="18" charset="-128"/>
              <a:ea typeface="HGP教科書体" pitchFamily="18" charset="-128"/>
              <a:cs typeface="メイリオ" pitchFamily="50" charset="-128"/>
            </a:endParaRP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en-US" altLang="ja-JP"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endParaRPr kumimoji="1" lang="en-US" altLang="ja-JP" sz="1000" b="1" i="0" u="sng" strike="noStrike" kern="1200" smtClean="0">
              <a:solidFill>
                <a:schemeClr val="tx1"/>
              </a:solidFill>
              <a:latin typeface="+mn-ea"/>
              <a:ea typeface="+mn-ea"/>
              <a:cs typeface="メイリオ" pitchFamily="50" charset="-128"/>
            </a:endParaRPr>
          </a:p>
          <a:p>
            <a:r>
              <a:rPr kumimoji="1" lang="ja-JP" altLang="en-US" sz="1000" b="0" i="0" u="none" strike="noStrike" kern="1200" smtClean="0">
                <a:solidFill>
                  <a:schemeClr val="tx1"/>
                </a:solidFill>
                <a:latin typeface="+mn-ea"/>
                <a:ea typeface="+mn-ea"/>
                <a:cs typeface="+mn-cs"/>
              </a:rPr>
              <a:t>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骨髄移植 </a:t>
            </a:r>
            <a:r>
              <a:rPr lang="ja-JP" altLang="en-US" sz="1000" smtClean="0">
                <a:latin typeface="+mn-ea"/>
                <a:ea typeface="+mn-ea"/>
              </a:rPr>
              <a:t>                  </a:t>
            </a:r>
            <a:r>
              <a:rPr kumimoji="1" lang="en-US" altLang="ja-JP" sz="1000" b="0" i="0" u="none" strike="noStrike" kern="1200" smtClean="0">
                <a:solidFill>
                  <a:schemeClr val="tx1"/>
                </a:solidFill>
                <a:latin typeface="+mn-ea"/>
                <a:ea typeface="+mn-ea"/>
                <a:cs typeface="+mn-cs"/>
              </a:rPr>
              <a:t>658</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73.7%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57.2%</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53.6%</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末梢血幹細胞移植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630</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65.1%</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43.9%</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36.4%</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非血縁者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骨髄移植 </a:t>
            </a:r>
            <a:r>
              <a:rPr lang="ja-JP" altLang="en-US" sz="1000" smtClean="0">
                <a:latin typeface="+mn-ea"/>
                <a:ea typeface="+mn-ea"/>
              </a:rPr>
              <a:t>             </a:t>
            </a:r>
            <a:r>
              <a:rPr kumimoji="1" lang="en-US" altLang="ja-JP" sz="1000" b="0" i="0" u="none" strike="noStrike" kern="1200" smtClean="0">
                <a:solidFill>
                  <a:schemeClr val="tx1"/>
                </a:solidFill>
                <a:latin typeface="+mn-ea"/>
                <a:ea typeface="+mn-ea"/>
                <a:cs typeface="+mn-cs"/>
              </a:rPr>
              <a:t>1,412</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62.3%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48.3%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41.0%</a:t>
            </a:r>
            <a:r>
              <a:rPr lang="ja-JP" altLang="en-US" sz="1000" smtClean="0">
                <a:latin typeface="+mn-ea"/>
                <a:ea typeface="+mn-ea"/>
              </a:rPr>
              <a:t> </a:t>
            </a:r>
            <a:endParaRPr lang="en-US" altLang="ja-JP" sz="1000" smtClean="0">
              <a:latin typeface="+mn-ea"/>
              <a:ea typeface="+mn-ea"/>
            </a:endParaRPr>
          </a:p>
          <a:p>
            <a:r>
              <a:rPr kumimoji="1" lang="ja-JP" altLang="en-US" sz="1000" b="0" i="0" u="sng" strike="noStrike" kern="1200" smtClean="0">
                <a:solidFill>
                  <a:schemeClr val="tx1"/>
                </a:solidFill>
                <a:latin typeface="+mn-ea"/>
                <a:ea typeface="+mn-ea"/>
                <a:cs typeface="+mn-cs"/>
              </a:rPr>
              <a:t>非血縁者 </a:t>
            </a:r>
            <a:r>
              <a:rPr lang="ja-JP" altLang="en-US" sz="1000" u="sng" smtClean="0">
                <a:latin typeface="+mn-ea"/>
                <a:ea typeface="+mn-ea"/>
              </a:rPr>
              <a:t> </a:t>
            </a:r>
            <a:r>
              <a:rPr kumimoji="1" lang="ja-JP" altLang="en-US" sz="1000" b="1" i="0" u="sng" strike="noStrike" kern="1200" smtClean="0">
                <a:solidFill>
                  <a:schemeClr val="tx1"/>
                </a:solidFill>
                <a:latin typeface="+mn-ea"/>
                <a:ea typeface="+mn-ea"/>
                <a:cs typeface="+mn-cs"/>
              </a:rPr>
              <a:t>さい帯血移植 </a:t>
            </a:r>
            <a:r>
              <a:rPr kumimoji="1" lang="ja-JP" altLang="en-US" sz="1000" b="0" i="0" u="sng" strike="noStrike" kern="1200" baseline="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636</a:t>
            </a:r>
            <a:r>
              <a:rPr kumimoji="1" lang="ja-JP" altLang="en-US" sz="1000" b="0" i="0" u="sng" strike="noStrike" kern="1200" smtClean="0">
                <a:solidFill>
                  <a:schemeClr val="tx1"/>
                </a:solidFill>
                <a:latin typeface="+mn-ea"/>
                <a:ea typeface="+mn-ea"/>
                <a:cs typeface="+mn-cs"/>
              </a:rPr>
              <a:t>件 </a:t>
            </a:r>
            <a:r>
              <a:rPr lang="ja-JP" altLang="en-US" sz="1000" u="sng" smtClean="0">
                <a:latin typeface="+mn-ea"/>
                <a:ea typeface="+mn-ea"/>
              </a:rPr>
              <a:t>      </a:t>
            </a:r>
            <a:r>
              <a:rPr kumimoji="1" lang="en-US" altLang="ja-JP" sz="1000" b="1" i="0" u="sng" strike="noStrike" kern="1200" smtClean="0">
                <a:solidFill>
                  <a:schemeClr val="tx1"/>
                </a:solidFill>
                <a:latin typeface="+mn-ea"/>
                <a:ea typeface="+mn-ea"/>
                <a:cs typeface="+mn-cs"/>
              </a:rPr>
              <a:t>50.2%</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35.0%</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30.2%</a:t>
            </a:r>
            <a:r>
              <a:rPr lang="ja-JP" altLang="en-US" sz="1000" u="sng" smtClean="0">
                <a:latin typeface="+mn-ea"/>
                <a:ea typeface="+mn-ea"/>
              </a:rPr>
              <a:t> ＿＿</a:t>
            </a:r>
            <a:r>
              <a:rPr lang="en-US" altLang="ja-JP" sz="1000" u="sng" smtClean="0">
                <a:latin typeface="+mn-ea"/>
                <a:ea typeface="+mn-ea"/>
              </a:rPr>
              <a:t>_</a:t>
            </a:r>
            <a:endParaRPr kumimoji="1" lang="ja-JP" altLang="en-US" sz="1000" u="sng" dirty="0">
              <a:solidFill>
                <a:srgbClr val="0B5395"/>
              </a:solidFill>
              <a:latin typeface="+mn-ea"/>
              <a:ea typeface="+mn-ea"/>
              <a:cs typeface="メイリオ" pitchFamily="5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1350243" y="4315794"/>
            <a:ext cx="7204021" cy="1693333"/>
          </a:xfrm>
        </p:spPr>
        <p:txBody>
          <a:bodyPr>
            <a:normAutofit/>
          </a:bodyPr>
          <a:lstStyle/>
          <a:p>
            <a:r>
              <a:rPr kumimoji="1" lang="ja-JP" altLang="en-US" sz="1000" kern="1200" smtClean="0">
                <a:solidFill>
                  <a:srgbClr val="0B5395"/>
                </a:solidFill>
                <a:latin typeface="+mn-ea"/>
                <a:ea typeface="+mn-ea"/>
                <a:cs typeface="メイリオ" pitchFamily="50" charset="-128"/>
              </a:rPr>
              <a:t>　</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歳以下の非ホジキンリンパ腫では、約半数が同種移植であり、血縁者間骨髄移植が多く行われている。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1991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年から</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2013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265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件の移植後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年生存率は、血縁者間骨髄移植、非血縁者間移植では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以上であり、移植後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年以降</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の</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生存率は、ほぼ横ばいである。</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en-US" altLang="ja-JP"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endParaRPr kumimoji="1" lang="en-US" altLang="ja-JP" sz="1000" b="1" i="0" u="sng" strike="noStrike" kern="1200" smtClean="0">
              <a:solidFill>
                <a:schemeClr val="tx1"/>
              </a:solidFill>
              <a:latin typeface="+mn-ea"/>
              <a:ea typeface="+mn-ea"/>
              <a:cs typeface="メイリオ" pitchFamily="50" charset="-128"/>
            </a:endParaRPr>
          </a:p>
          <a:p>
            <a:r>
              <a:rPr kumimoji="1" lang="ja-JP" altLang="en-US" sz="1000" b="0" i="0" u="none" strike="noStrike" kern="1200" smtClean="0">
                <a:solidFill>
                  <a:schemeClr val="tx1"/>
                </a:solidFill>
                <a:latin typeface="+mn-ea"/>
                <a:ea typeface="+mn-ea"/>
                <a:cs typeface="+mn-cs"/>
              </a:rPr>
              <a:t>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骨髄移植 </a:t>
            </a:r>
            <a:r>
              <a:rPr lang="ja-JP" altLang="en-US" sz="1000" smtClean="0">
                <a:latin typeface="+mn-ea"/>
                <a:ea typeface="+mn-ea"/>
              </a:rPr>
              <a:t>           </a:t>
            </a:r>
            <a:r>
              <a:rPr lang="ja-JP" altLang="en-US" sz="1000" baseline="0" smtClean="0">
                <a:latin typeface="+mn-ea"/>
                <a:ea typeface="+mn-ea"/>
              </a:rPr>
              <a:t>      </a:t>
            </a:r>
            <a:r>
              <a:rPr kumimoji="1" lang="en-US" altLang="ja-JP" sz="1000" b="0" i="0" u="none" strike="noStrike" kern="1200" smtClean="0">
                <a:solidFill>
                  <a:schemeClr val="tx1"/>
                </a:solidFill>
                <a:latin typeface="+mn-ea"/>
                <a:ea typeface="+mn-ea"/>
                <a:cs typeface="+mn-cs"/>
              </a:rPr>
              <a:t>107</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67.1%</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59.3%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56.7%</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末梢血幹細胞移植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30</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26.7%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19.1%</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19.1%</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非血縁者 </a:t>
            </a:r>
            <a:r>
              <a:rPr lang="ja-JP" altLang="en-US" sz="1000" smtClean="0">
                <a:latin typeface="+mn-ea"/>
                <a:ea typeface="+mn-ea"/>
              </a:rPr>
              <a:t> </a:t>
            </a:r>
            <a:r>
              <a:rPr kumimoji="1" lang="ja-JP" altLang="en-US" sz="1000" b="1" i="0" u="none" strike="noStrike" kern="1200" smtClean="0">
                <a:solidFill>
                  <a:schemeClr val="tx1"/>
                </a:solidFill>
                <a:latin typeface="+mn-ea"/>
                <a:ea typeface="+mn-ea"/>
                <a:cs typeface="+mn-cs"/>
              </a:rPr>
              <a:t>骨髄移植 </a:t>
            </a:r>
            <a:r>
              <a:rPr lang="ja-JP" altLang="en-US" sz="1000" smtClean="0">
                <a:latin typeface="+mn-ea"/>
                <a:ea typeface="+mn-ea"/>
              </a:rPr>
              <a:t>               </a:t>
            </a:r>
            <a:r>
              <a:rPr kumimoji="1" lang="en-US" altLang="ja-JP" sz="1000" b="0" i="0" u="none" strike="noStrike" kern="1200" smtClean="0">
                <a:solidFill>
                  <a:schemeClr val="tx1"/>
                </a:solidFill>
                <a:latin typeface="+mn-ea"/>
                <a:ea typeface="+mn-ea"/>
                <a:cs typeface="+mn-cs"/>
              </a:rPr>
              <a:t>65</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69.0%</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56.7%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56.7%</a:t>
            </a:r>
            <a:r>
              <a:rPr lang="ja-JP" altLang="en-US" sz="1000" smtClean="0">
                <a:latin typeface="+mn-ea"/>
                <a:ea typeface="+mn-ea"/>
              </a:rPr>
              <a:t> </a:t>
            </a:r>
            <a:endParaRPr lang="en-US" altLang="ja-JP" sz="1000" smtClean="0">
              <a:latin typeface="+mn-ea"/>
              <a:ea typeface="+mn-ea"/>
            </a:endParaRPr>
          </a:p>
          <a:p>
            <a:r>
              <a:rPr kumimoji="1" lang="ja-JP" altLang="en-US" sz="1000" b="0" i="0" u="sng" strike="noStrike" kern="1200" smtClean="0">
                <a:solidFill>
                  <a:schemeClr val="tx1"/>
                </a:solidFill>
                <a:latin typeface="+mn-ea"/>
                <a:ea typeface="+mn-ea"/>
                <a:cs typeface="+mn-cs"/>
              </a:rPr>
              <a:t>非血縁者 </a:t>
            </a:r>
            <a:r>
              <a:rPr lang="ja-JP" altLang="en-US" sz="1000" u="sng" smtClean="0">
                <a:latin typeface="+mn-ea"/>
                <a:ea typeface="+mn-ea"/>
              </a:rPr>
              <a:t> </a:t>
            </a:r>
            <a:r>
              <a:rPr kumimoji="1" lang="ja-JP" altLang="en-US" sz="1000" b="1" i="0" u="sng" strike="noStrike" kern="1200" smtClean="0">
                <a:solidFill>
                  <a:schemeClr val="tx1"/>
                </a:solidFill>
                <a:latin typeface="+mn-ea"/>
                <a:ea typeface="+mn-ea"/>
                <a:cs typeface="+mn-cs"/>
              </a:rPr>
              <a:t>さい帯血移植 </a:t>
            </a:r>
            <a:r>
              <a:rPr lang="ja-JP" altLang="en-US" sz="1000" u="sng" smtClean="0">
                <a:latin typeface="+mn-ea"/>
                <a:ea typeface="+mn-ea"/>
              </a:rPr>
              <a:t>          </a:t>
            </a:r>
            <a:r>
              <a:rPr kumimoji="1" lang="en-US" altLang="ja-JP" sz="1000" b="0" i="0" u="sng" strike="noStrike" kern="1200" smtClean="0">
                <a:solidFill>
                  <a:schemeClr val="tx1"/>
                </a:solidFill>
                <a:latin typeface="+mn-ea"/>
                <a:ea typeface="+mn-ea"/>
                <a:cs typeface="+mn-cs"/>
              </a:rPr>
              <a:t>63</a:t>
            </a:r>
            <a:r>
              <a:rPr kumimoji="1" lang="ja-JP" altLang="en-US" sz="1000" b="0" i="0" u="sng" strike="noStrike" kern="1200" smtClean="0">
                <a:solidFill>
                  <a:schemeClr val="tx1"/>
                </a:solidFill>
                <a:latin typeface="+mn-ea"/>
                <a:ea typeface="+mn-ea"/>
                <a:cs typeface="+mn-cs"/>
              </a:rPr>
              <a:t>件</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53.2%</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53.2%</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53.2%</a:t>
            </a:r>
            <a:r>
              <a:rPr lang="ja-JP" altLang="en-US" sz="1000" u="sng" smtClean="0">
                <a:latin typeface="+mn-ea"/>
                <a:ea typeface="+mn-ea"/>
              </a:rPr>
              <a:t> ＿＿</a:t>
            </a:r>
            <a:r>
              <a:rPr lang="en-US" altLang="ja-JP" sz="1000" u="sng" smtClean="0">
                <a:latin typeface="+mn-ea"/>
                <a:ea typeface="+mn-ea"/>
              </a:rPr>
              <a:t>_</a:t>
            </a:r>
            <a:endParaRPr kumimoji="1" lang="en-US" altLang="ja-JP" sz="1000" u="sng" kern="1200" smtClean="0">
              <a:solidFill>
                <a:srgbClr val="0B5395"/>
              </a:solidFill>
              <a:latin typeface="+mn-ea"/>
              <a:ea typeface="+mn-ea"/>
              <a:cs typeface="メイリオ" pitchFamily="50" charset="-128"/>
            </a:endParaRPr>
          </a:p>
          <a:p>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ja-JP" altLang="en-US" sz="1000" kern="1200" smtClean="0">
                <a:solidFill>
                  <a:srgbClr val="0B5395"/>
                </a:solidFill>
                <a:latin typeface="+mn-ea"/>
                <a:ea typeface="+mn-ea"/>
                <a:cs typeface="メイリオ" pitchFamily="50" charset="-128"/>
              </a:rPr>
              <a:t>　</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歳以上の非ホジキンリンパ腫における同種移植では、血縁者間末梢血</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幹細胞</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移植が多く行われている。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1991</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年から</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2013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年の間に初回同種移植が行われた登録例</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3,084</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件の移植後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年生存率は、血縁、非血縁者間移植ともに</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30</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％程度である。</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en-US" altLang="ja-JP"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endParaRPr kumimoji="1" lang="en-US" altLang="ja-JP" sz="1000" b="1" i="0" u="sng" strike="noStrike" kern="1200" smtClean="0">
              <a:solidFill>
                <a:schemeClr val="tx1"/>
              </a:solidFill>
              <a:latin typeface="+mn-ea"/>
              <a:ea typeface="+mn-ea"/>
              <a:cs typeface="メイリオ" pitchFamily="50" charset="-128"/>
            </a:endParaRPr>
          </a:p>
          <a:p>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525</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57.8%</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45.4%</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41.9%</a:t>
            </a:r>
            <a:endParaRPr kumimoji="1" lang="en-US" altLang="ja-JP" sz="1000" b="0" i="0" u="none" strike="noStrike" kern="1200" smtClean="0">
              <a:solidFill>
                <a:schemeClr val="tx1"/>
              </a:solidFill>
              <a:latin typeface="+mn-ea"/>
              <a:ea typeface="+mn-ea"/>
              <a:cs typeface="+mn-cs"/>
            </a:endParaRPr>
          </a:p>
          <a:p>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末梢血幹細胞移植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954</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51.5%</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37.7%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35.5%</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非血縁者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940</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61.3%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47.9%</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42.5%</a:t>
            </a:r>
            <a:r>
              <a:rPr lang="ja-JP" altLang="en-US" sz="1000" smtClean="0">
                <a:latin typeface="+mn-ea"/>
                <a:ea typeface="+mn-ea"/>
              </a:rPr>
              <a:t> </a:t>
            </a:r>
            <a:endParaRPr lang="en-US" altLang="ja-JP" sz="1000" smtClean="0">
              <a:latin typeface="+mn-ea"/>
              <a:ea typeface="+mn-ea"/>
            </a:endParaRPr>
          </a:p>
          <a:p>
            <a:r>
              <a:rPr kumimoji="1" lang="ja-JP" altLang="en-US" sz="1000" b="0" i="0" u="sng" strike="noStrike" kern="1200" smtClean="0">
                <a:solidFill>
                  <a:schemeClr val="tx1"/>
                </a:solidFill>
                <a:latin typeface="+mn-ea"/>
                <a:ea typeface="+mn-ea"/>
                <a:cs typeface="+mn-cs"/>
              </a:rPr>
              <a:t>非血縁者</a:t>
            </a:r>
            <a:r>
              <a:rPr kumimoji="1" lang="ja-JP" altLang="en-US" sz="1000" b="0" i="0" u="sng" strike="noStrike" kern="1200" baseline="0" smtClean="0">
                <a:solidFill>
                  <a:schemeClr val="tx1"/>
                </a:solidFill>
                <a:latin typeface="+mn-ea"/>
                <a:ea typeface="+mn-ea"/>
                <a:cs typeface="+mn-cs"/>
              </a:rPr>
              <a:t>  </a:t>
            </a:r>
            <a:r>
              <a:rPr kumimoji="1" lang="ja-JP" altLang="en-US" sz="1000" b="1" i="0" u="sng" strike="noStrike" kern="1200" smtClean="0">
                <a:solidFill>
                  <a:schemeClr val="tx1"/>
                </a:solidFill>
                <a:latin typeface="+mn-ea"/>
                <a:ea typeface="+mn-ea"/>
                <a:cs typeface="+mn-cs"/>
              </a:rPr>
              <a:t>さい帯血移植</a:t>
            </a:r>
            <a:r>
              <a:rPr kumimoji="1" lang="ja-JP" altLang="en-US" sz="1000" b="1" i="0" u="sng" strike="noStrike" kern="1200" baseline="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665</a:t>
            </a:r>
            <a:r>
              <a:rPr kumimoji="1" lang="ja-JP" altLang="en-US" sz="1000" b="0" i="0" u="sng" strike="noStrike" kern="1200" smtClean="0">
                <a:solidFill>
                  <a:schemeClr val="tx1"/>
                </a:solidFill>
                <a:latin typeface="+mn-ea"/>
                <a:ea typeface="+mn-ea"/>
                <a:cs typeface="+mn-cs"/>
              </a:rPr>
              <a:t>件</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41.2%</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34.1%</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31.0%</a:t>
            </a:r>
            <a:r>
              <a:rPr lang="ja-JP" altLang="en-US" sz="1000" u="sng" smtClean="0">
                <a:latin typeface="+mn-ea"/>
                <a:ea typeface="+mn-ea"/>
              </a:rPr>
              <a:t> ＿＿</a:t>
            </a:r>
            <a:endParaRPr kumimoji="1" lang="en-US" altLang="ja-JP" sz="1000" b="1" i="0" u="sng" strike="noStrike" kern="1200" smtClean="0">
              <a:solidFill>
                <a:schemeClr val="tx1"/>
              </a:solidFill>
              <a:latin typeface="+mn-ea"/>
              <a:ea typeface="+mn-ea"/>
              <a:cs typeface="メイリオ" pitchFamily="50" charset="-128"/>
            </a:endParaRPr>
          </a:p>
          <a:p>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lang="ja-JP" altLang="en-US" sz="1000" dirty="0" smtClean="0">
                <a:solidFill>
                  <a:srgbClr val="0B5395"/>
                </a:solidFill>
                <a:latin typeface="メイリオ" pitchFamily="50" charset="-128"/>
                <a:ea typeface="メイリオ" pitchFamily="50" charset="-128"/>
                <a:cs typeface="メイリオ" pitchFamily="50" charset="-128"/>
              </a:rPr>
              <a:t>　</a:t>
            </a:r>
            <a:r>
              <a:rPr lang="ja-JP" altLang="ja-JP" sz="1000" dirty="0" smtClean="0">
                <a:solidFill>
                  <a:schemeClr val="tx2">
                    <a:lumMod val="75000"/>
                  </a:schemeClr>
                </a:solidFill>
                <a:latin typeface="HGS教科書体" pitchFamily="18" charset="-128"/>
                <a:ea typeface="HGS教科書体" pitchFamily="18" charset="-128"/>
                <a:cs typeface="メイリオ" pitchFamily="50" charset="-128"/>
              </a:rPr>
              <a:t>わが国において非血縁者間骨髄移植の登録が開始された</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1993</a:t>
            </a:r>
            <a:r>
              <a:rPr lang="ja-JP" altLang="ja-JP" sz="1000" dirty="0" smtClean="0">
                <a:solidFill>
                  <a:schemeClr val="tx2">
                    <a:lumMod val="75000"/>
                  </a:schemeClr>
                </a:solidFill>
                <a:latin typeface="HGS教科書体" pitchFamily="18" charset="-128"/>
                <a:ea typeface="HGS教科書体" pitchFamily="18" charset="-128"/>
                <a:cs typeface="メイリオ" pitchFamily="50" charset="-128"/>
              </a:rPr>
              <a:t>年以降、また第一例目のさい帯血移植が行われた</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1997</a:t>
            </a:r>
            <a:r>
              <a:rPr lang="ja-JP" altLang="ja-JP" sz="1000" dirty="0" smtClean="0">
                <a:solidFill>
                  <a:schemeClr val="tx2">
                    <a:lumMod val="75000"/>
                  </a:schemeClr>
                </a:solidFill>
                <a:latin typeface="HGS教科書体" pitchFamily="18" charset="-128"/>
                <a:ea typeface="HGS教科書体" pitchFamily="18" charset="-128"/>
                <a:cs typeface="メイリオ" pitchFamily="50" charset="-128"/>
              </a:rPr>
              <a:t>年以降、非血縁者間の移植の普及により移植を受ける患者の総数は増加しており、</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特に</a:t>
            </a:r>
            <a:r>
              <a:rPr lang="ja-JP" altLang="ja-JP" sz="1000" dirty="0" err="1" smtClean="0">
                <a:solidFill>
                  <a:schemeClr val="tx2">
                    <a:lumMod val="75000"/>
                  </a:schemeClr>
                </a:solidFill>
                <a:latin typeface="HGS教科書体" pitchFamily="18" charset="-128"/>
                <a:ea typeface="HGS教科書体" pitchFamily="18" charset="-128"/>
                <a:cs typeface="メイリオ" pitchFamily="50" charset="-128"/>
              </a:rPr>
              <a:t>さい</a:t>
            </a:r>
            <a:r>
              <a:rPr lang="ja-JP" altLang="ja-JP" sz="1000" dirty="0" smtClean="0">
                <a:solidFill>
                  <a:schemeClr val="tx2">
                    <a:lumMod val="75000"/>
                  </a:schemeClr>
                </a:solidFill>
                <a:latin typeface="HGS教科書体" pitchFamily="18" charset="-128"/>
                <a:ea typeface="HGS教科書体" pitchFamily="18" charset="-128"/>
                <a:cs typeface="メイリオ" pitchFamily="50" charset="-128"/>
              </a:rPr>
              <a:t>帯血移植の増加は</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著しい。</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自家移植は、近年年間約</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1,500</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例の登録がなされており、その幹細胞ソースとしては末梢血幹細胞が主に用いられている。</a:t>
            </a:r>
            <a:endParaRPr lang="en-US"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　</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多発性骨髄腫は高齢者で多く発症し、</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16</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歳以上での</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移植件数のおよそ</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90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％を自家移植が占め</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、同種移植では</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血縁者間末梢血</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幹細胞</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移植が多く行われている。移植後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年生存率は、血縁、非血縁者間移植ともに</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35%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を下回っており、その後の生存率の低下も著しい。</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en-US" altLang="ja-JP"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endParaRPr kumimoji="1" lang="en-US" altLang="ja-JP" sz="1000" b="1" i="0" u="sng" strike="noStrike" kern="1200" smtClean="0">
              <a:solidFill>
                <a:schemeClr val="tx1"/>
              </a:solidFill>
              <a:latin typeface="+mn-ea"/>
              <a:ea typeface="+mn-ea"/>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 </a:t>
            </a:r>
            <a:r>
              <a:rPr lang="ja-JP" altLang="en-US" sz="1000" smtClean="0">
                <a:latin typeface="+mn-ea"/>
                <a:ea typeface="+mn-ea"/>
              </a:rPr>
              <a:t>            </a:t>
            </a:r>
            <a:r>
              <a:rPr lang="ja-JP" altLang="en-US" sz="1000" baseline="0" smtClean="0">
                <a:latin typeface="+mn-ea"/>
                <a:ea typeface="+mn-ea"/>
              </a:rPr>
              <a:t>       </a:t>
            </a:r>
            <a:r>
              <a:rPr kumimoji="1" lang="en-US" altLang="ja-JP" sz="1000" b="0" i="0" u="none" strike="noStrike" kern="1200" smtClean="0">
                <a:solidFill>
                  <a:schemeClr val="tx1"/>
                </a:solidFill>
                <a:latin typeface="+mn-ea"/>
                <a:ea typeface="+mn-ea"/>
                <a:cs typeface="+mn-cs"/>
              </a:rPr>
              <a:t>70</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63.6%</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28.7%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19.6%</a:t>
            </a:r>
            <a:r>
              <a:rPr lang="ja-JP" altLang="en-US" sz="1000" smtClean="0">
                <a:latin typeface="+mn-ea"/>
                <a:ea typeface="+mn-ea"/>
              </a:rPr>
              <a:t> </a:t>
            </a:r>
            <a:endParaRPr lang="en-US" altLang="ja-JP" sz="100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末梢血幹細胞移植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124</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55.4%</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28.2%</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24.6%</a:t>
            </a:r>
            <a:r>
              <a:rPr lang="ja-JP" altLang="en-US" sz="1000" smtClean="0">
                <a:latin typeface="+mn-ea"/>
                <a:ea typeface="+mn-ea"/>
              </a:rPr>
              <a:t> </a:t>
            </a:r>
            <a:endParaRPr lang="en-US" altLang="ja-JP" sz="100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smtClean="0">
                <a:solidFill>
                  <a:schemeClr val="tx1"/>
                </a:solidFill>
                <a:latin typeface="+mn-ea"/>
                <a:ea typeface="+mn-ea"/>
                <a:cs typeface="+mn-cs"/>
              </a:rPr>
              <a:t>非血縁者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 </a:t>
            </a:r>
            <a:r>
              <a:rPr lang="ja-JP" altLang="en-US" sz="1000" smtClean="0">
                <a:latin typeface="+mn-ea"/>
                <a:ea typeface="+mn-ea"/>
              </a:rPr>
              <a:t>                   </a:t>
            </a:r>
            <a:r>
              <a:rPr kumimoji="1" lang="en-US" altLang="ja-JP" sz="1000" b="0" i="0" u="none" strike="noStrike" kern="1200" smtClean="0">
                <a:solidFill>
                  <a:schemeClr val="tx1"/>
                </a:solidFill>
                <a:latin typeface="+mn-ea"/>
                <a:ea typeface="+mn-ea"/>
                <a:cs typeface="+mn-cs"/>
              </a:rPr>
              <a:t>54</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59.1%</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31.3%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19.1%</a:t>
            </a:r>
            <a:r>
              <a:rPr lang="ja-JP" altLang="en-US" sz="1000" smtClean="0">
                <a:latin typeface="+mn-ea"/>
                <a:ea typeface="+mn-ea"/>
              </a:rPr>
              <a:t> </a:t>
            </a:r>
            <a:endParaRPr lang="en-US" altLang="ja-JP" sz="100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smtClean="0">
                <a:solidFill>
                  <a:schemeClr val="tx1"/>
                </a:solidFill>
                <a:latin typeface="+mn-ea"/>
                <a:ea typeface="+mn-ea"/>
                <a:cs typeface="+mn-cs"/>
              </a:rPr>
              <a:t>非血縁者</a:t>
            </a:r>
            <a:r>
              <a:rPr kumimoji="1" lang="ja-JP" altLang="en-US" sz="1000" b="0" i="0" u="sng" strike="noStrike" kern="1200" baseline="0" smtClean="0">
                <a:solidFill>
                  <a:schemeClr val="tx1"/>
                </a:solidFill>
                <a:latin typeface="+mn-ea"/>
                <a:ea typeface="+mn-ea"/>
                <a:cs typeface="+mn-cs"/>
              </a:rPr>
              <a:t>  </a:t>
            </a:r>
            <a:r>
              <a:rPr kumimoji="1" lang="ja-JP" altLang="en-US" sz="1000" b="1" i="0" u="sng" strike="noStrike" kern="1200" smtClean="0">
                <a:solidFill>
                  <a:schemeClr val="tx1"/>
                </a:solidFill>
                <a:latin typeface="+mn-ea"/>
                <a:ea typeface="+mn-ea"/>
                <a:cs typeface="+mn-cs"/>
              </a:rPr>
              <a:t>さい帯血移植</a:t>
            </a:r>
            <a:r>
              <a:rPr kumimoji="1" lang="ja-JP" altLang="en-US" sz="1000" b="1" i="0" u="sng" strike="noStrike" kern="1200" baseline="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33</a:t>
            </a:r>
            <a:r>
              <a:rPr kumimoji="1" lang="ja-JP" altLang="en-US" sz="1000" b="0" i="0" u="sng" strike="noStrike" kern="1200" smtClean="0">
                <a:solidFill>
                  <a:schemeClr val="tx1"/>
                </a:solidFill>
                <a:latin typeface="+mn-ea"/>
                <a:ea typeface="+mn-ea"/>
                <a:cs typeface="+mn-cs"/>
              </a:rPr>
              <a:t>件</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4.0%</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4.0%</a:t>
            </a:r>
            <a:r>
              <a:rPr kumimoji="1" lang="ja-JP" altLang="en-US" sz="1000" b="0" i="0" u="sng" strike="noStrike" kern="1200" baseline="0" smtClean="0">
                <a:solidFill>
                  <a:schemeClr val="tx1"/>
                </a:solidFill>
                <a:latin typeface="+mn-ea"/>
                <a:ea typeface="+mn-ea"/>
                <a:cs typeface="+mn-cs"/>
              </a:rPr>
              <a:t>          </a:t>
            </a:r>
            <a:r>
              <a:rPr lang="en-US" altLang="ja-JP" sz="1000" u="sng" smtClean="0">
                <a:latin typeface="+mn-ea"/>
                <a:ea typeface="+mn-ea"/>
              </a:rPr>
              <a:t>―</a:t>
            </a:r>
            <a:r>
              <a:rPr kumimoji="1" lang="ja-JP" altLang="en-US" sz="1000" b="0" i="0" u="sng" strike="noStrike" kern="1200" smtClean="0">
                <a:solidFill>
                  <a:schemeClr val="tx1"/>
                </a:solidFill>
                <a:latin typeface="+mn-ea"/>
                <a:ea typeface="+mn-ea"/>
                <a:cs typeface="+mn-cs"/>
              </a:rPr>
              <a:t> ＿＿＿</a:t>
            </a:r>
            <a:endParaRPr kumimoji="1" lang="ja-JP" altLang="en-US" sz="1000" u="sng" dirty="0">
              <a:solidFill>
                <a:srgbClr val="0B5395"/>
              </a:solidFill>
              <a:latin typeface="+mn-ea"/>
              <a:ea typeface="+mn-ea"/>
              <a:cs typeface="メイリオ" pitchFamily="5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　</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再生不良性貧血では同種移植が行われ、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歳以下では血縁者間骨髄移植が多く行われている。移植後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年生存率は、血縁者間骨髄移植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92.6%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、血縁者間末梢血</a:t>
            </a:r>
            <a:r>
              <a:rPr kumimoji="1" lang="ja-JP" altLang="en-US" sz="1000" kern="1200" smtClean="0">
                <a:solidFill>
                  <a:schemeClr val="tx2">
                    <a:lumMod val="75000"/>
                  </a:schemeClr>
                </a:solidFill>
                <a:latin typeface="HGS教科書体" pitchFamily="18" charset="-128"/>
                <a:ea typeface="HGS教科書体" pitchFamily="18" charset="-128"/>
                <a:cs typeface="メイリオ" pitchFamily="50" charset="-128"/>
              </a:rPr>
              <a:t>幹細胞</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73.3%</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、非血縁者間骨髄移植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87.6%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、非血縁者間さい帯血移植</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68.4%</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である。</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en-US" altLang="ja-JP"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endParaRPr kumimoji="1" lang="en-US" altLang="ja-JP" sz="1000" b="1" i="0" u="sng" strike="noStrike" kern="1200" smtClean="0">
              <a:solidFill>
                <a:schemeClr val="tx1"/>
              </a:solidFill>
              <a:latin typeface="+mn-ea"/>
              <a:ea typeface="+mn-ea"/>
              <a:cs typeface="メイリオ" pitchFamily="50" charset="-128"/>
            </a:endParaRPr>
          </a:p>
          <a:p>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421</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95.0%</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92.6%</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91.2%</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末梢血幹細胞移植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15</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80.0%</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73.3%</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73.3%</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非血縁者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 </a:t>
            </a:r>
            <a:r>
              <a:rPr lang="ja-JP" altLang="en-US" sz="1000" smtClean="0">
                <a:latin typeface="+mn-ea"/>
                <a:ea typeface="+mn-ea"/>
              </a:rPr>
              <a:t>                 </a:t>
            </a:r>
            <a:r>
              <a:rPr kumimoji="1" lang="en-US" altLang="ja-JP" sz="1000" b="0" i="0" u="none" strike="noStrike" kern="1200" smtClean="0">
                <a:solidFill>
                  <a:schemeClr val="tx1"/>
                </a:solidFill>
                <a:latin typeface="+mn-ea"/>
                <a:ea typeface="+mn-ea"/>
                <a:cs typeface="+mn-cs"/>
              </a:rPr>
              <a:t>283</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89.7%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87.6%</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86.5%</a:t>
            </a:r>
            <a:r>
              <a:rPr lang="ja-JP" altLang="en-US" sz="1000" smtClean="0">
                <a:latin typeface="+mn-ea"/>
                <a:ea typeface="+mn-ea"/>
              </a:rPr>
              <a:t> </a:t>
            </a:r>
            <a:endParaRPr lang="en-US" altLang="ja-JP" sz="1000" smtClean="0">
              <a:latin typeface="+mn-ea"/>
              <a:ea typeface="+mn-ea"/>
            </a:endParaRPr>
          </a:p>
          <a:p>
            <a:r>
              <a:rPr kumimoji="1" lang="ja-JP" altLang="en-US" sz="1000" b="0" i="0" u="sng" strike="noStrike" kern="1200" smtClean="0">
                <a:solidFill>
                  <a:schemeClr val="tx1"/>
                </a:solidFill>
                <a:latin typeface="+mn-ea"/>
                <a:ea typeface="+mn-ea"/>
                <a:cs typeface="+mn-cs"/>
              </a:rPr>
              <a:t>非血縁者 </a:t>
            </a:r>
            <a:r>
              <a:rPr lang="ja-JP" altLang="en-US" sz="1000" u="sng" smtClean="0">
                <a:latin typeface="+mn-ea"/>
                <a:ea typeface="+mn-ea"/>
              </a:rPr>
              <a:t> </a:t>
            </a:r>
            <a:r>
              <a:rPr kumimoji="1" lang="ja-JP" altLang="en-US" sz="1000" b="1" i="0" u="sng" strike="noStrike" kern="1200" smtClean="0">
                <a:solidFill>
                  <a:schemeClr val="tx1"/>
                </a:solidFill>
                <a:latin typeface="+mn-ea"/>
                <a:ea typeface="+mn-ea"/>
                <a:cs typeface="+mn-cs"/>
              </a:rPr>
              <a:t>さい帯血移植</a:t>
            </a:r>
            <a:r>
              <a:rPr kumimoji="1" lang="ja-JP" altLang="en-US" sz="1000" b="1" i="0" u="sng" strike="noStrike" kern="1200" baseline="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23</a:t>
            </a:r>
            <a:r>
              <a:rPr kumimoji="1" lang="ja-JP" altLang="en-US" sz="1000" b="0" i="0" u="sng" strike="noStrike" kern="1200" smtClean="0">
                <a:solidFill>
                  <a:schemeClr val="tx1"/>
                </a:solidFill>
                <a:latin typeface="+mn-ea"/>
                <a:ea typeface="+mn-ea"/>
                <a:cs typeface="+mn-cs"/>
              </a:rPr>
              <a:t>件</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73.7%</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68.4%</a:t>
            </a:r>
            <a:r>
              <a:rPr kumimoji="1" lang="ja-JP" altLang="en-US" sz="1000" b="0" i="0" u="sng" strike="noStrike" kern="1200" smtClean="0">
                <a:solidFill>
                  <a:schemeClr val="tx1"/>
                </a:solidFill>
                <a:latin typeface="+mn-ea"/>
                <a:ea typeface="+mn-ea"/>
                <a:cs typeface="+mn-cs"/>
              </a:rPr>
              <a:t>　　　　　</a:t>
            </a:r>
            <a:r>
              <a:rPr lang="en-US" altLang="ja-JP" sz="1000" u="sng" smtClean="0">
                <a:latin typeface="+mn-ea"/>
                <a:ea typeface="+mn-ea"/>
              </a:rPr>
              <a:t>―</a:t>
            </a:r>
            <a:r>
              <a:rPr kumimoji="1" lang="ja-JP" altLang="en-US" sz="1000" b="0" i="0" u="sng" strike="noStrike" kern="120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_</a:t>
            </a:r>
            <a:endParaRPr kumimoji="1" lang="ja-JP" altLang="en-US" sz="1000" u="sng" dirty="0">
              <a:solidFill>
                <a:srgbClr val="0B5395"/>
              </a:solidFill>
              <a:latin typeface="+mn-ea"/>
              <a:ea typeface="+mn-ea"/>
              <a:cs typeface="メイリオ" pitchFamily="5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000" kern="1200" smtClean="0">
                <a:solidFill>
                  <a:srgbClr val="0B5395"/>
                </a:solidFill>
                <a:latin typeface="+mn-ea"/>
                <a:ea typeface="+mn-ea"/>
                <a:cs typeface="メイリオ" pitchFamily="50" charset="-128"/>
              </a:rPr>
              <a:t>　</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16</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歳以上の再生不良性貧血において同種移植の約半数が、血縁者間骨髄移植である。移植後</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年生存率は、血縁、非血縁者間移植ともに</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50%</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以上であり、血縁者間骨髄移植では</a:t>
            </a:r>
            <a:r>
              <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rPr>
              <a:t>83.7%</a:t>
            </a:r>
            <a:r>
              <a:rPr kumimoji="1" lang="ja-JP" altLang="ja-JP" sz="1000" kern="1200" smtClean="0">
                <a:solidFill>
                  <a:schemeClr val="tx2">
                    <a:lumMod val="75000"/>
                  </a:schemeClr>
                </a:solidFill>
                <a:latin typeface="HGS教科書体" pitchFamily="18" charset="-128"/>
                <a:ea typeface="HGS教科書体" pitchFamily="18" charset="-128"/>
                <a:cs typeface="メイリオ" pitchFamily="50" charset="-128"/>
              </a:rPr>
              <a:t>である。</a:t>
            </a:r>
            <a:endParaRPr kumimoji="1" lang="en-US" altLang="ja-JP" sz="1000" kern="1200" smtClean="0">
              <a:solidFill>
                <a:schemeClr val="tx2">
                  <a:lumMod val="75000"/>
                </a:schemeClr>
              </a:solidFill>
              <a:latin typeface="HGS教科書体" pitchFamily="18" charset="-128"/>
              <a:ea typeface="HGS教科書体" pitchFamily="18" charset="-128"/>
              <a:cs typeface="メイリオ" pitchFamily="50" charset="-128"/>
            </a:endParaRPr>
          </a:p>
          <a:p>
            <a:endParaRPr kumimoji="1" lang="en-US" altLang="ja-JP" sz="1000" kern="1200" smtClean="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smtClean="0">
                <a:solidFill>
                  <a:schemeClr val="tx1"/>
                </a:solidFill>
                <a:latin typeface="+mn-ea"/>
                <a:ea typeface="+mn-ea"/>
                <a:cs typeface="メイリオ" pitchFamily="50" charset="-128"/>
              </a:rPr>
              <a:t>≪移植後生存率≫</a:t>
            </a:r>
            <a:endParaRPr kumimoji="1" lang="en-US" altLang="ja-JP" sz="1000" kern="1200" smtClean="0">
              <a:solidFill>
                <a:srgbClr val="0B5395"/>
              </a:solidFill>
              <a:latin typeface="+mn-ea"/>
              <a:ea typeface="+mn-ea"/>
              <a:cs typeface="メイリオ" pitchFamily="50" charset="-128"/>
            </a:endParaRPr>
          </a:p>
          <a:p>
            <a:r>
              <a:rPr kumimoji="1" lang="ja-JP" altLang="en-US" sz="1000" b="0" i="0" u="sng" strike="noStrike" kern="1200" smtClean="0">
                <a:solidFill>
                  <a:schemeClr val="tx1"/>
                </a:solidFill>
                <a:latin typeface="+mn-ea"/>
                <a:ea typeface="+mn-ea"/>
                <a:cs typeface="メイリオ" pitchFamily="50" charset="-128"/>
              </a:rPr>
              <a:t>＿＿＿＿＿＿＿＿＿＿</a:t>
            </a:r>
            <a:r>
              <a:rPr kumimoji="1" lang="ja-JP" altLang="en-US"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移植件数</a:t>
            </a:r>
            <a:r>
              <a:rPr kumimoji="1" lang="en-US" altLang="ja-JP" sz="1000" b="0"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5</a:t>
            </a:r>
            <a:r>
              <a:rPr kumimoji="1" lang="ja-JP" altLang="ja-JP" sz="1000" b="1" i="0" u="sng" strike="noStrike" kern="1200" smtClean="0">
                <a:solidFill>
                  <a:schemeClr val="tx1"/>
                </a:solidFill>
                <a:latin typeface="+mn-ea"/>
                <a:ea typeface="+mn-ea"/>
                <a:cs typeface="メイリオ" pitchFamily="50" charset="-128"/>
              </a:rPr>
              <a:t>年</a:t>
            </a:r>
            <a:r>
              <a:rPr kumimoji="1" lang="en-US" altLang="ja-JP" sz="1000" b="1" i="0" u="sng" strike="noStrike" kern="1200" baseline="0" smtClean="0">
                <a:solidFill>
                  <a:schemeClr val="tx1"/>
                </a:solidFill>
                <a:latin typeface="+mn-ea"/>
                <a:ea typeface="+mn-ea"/>
                <a:cs typeface="メイリオ" pitchFamily="50" charset="-128"/>
              </a:rPr>
              <a:t>  </a:t>
            </a:r>
            <a:r>
              <a:rPr kumimoji="1" lang="ja-JP" altLang="ja-JP" sz="1000" b="0" i="0" u="sng" strike="noStrike" kern="1200" smtClean="0">
                <a:solidFill>
                  <a:schemeClr val="tx1"/>
                </a:solidFill>
                <a:latin typeface="+mn-ea"/>
                <a:ea typeface="+mn-ea"/>
                <a:cs typeface="メイリオ" pitchFamily="50" charset="-128"/>
              </a:rPr>
              <a:t>移植後</a:t>
            </a:r>
            <a:r>
              <a:rPr kumimoji="1" lang="en-US" altLang="ja-JP" sz="1000" b="1" i="0" u="sng" strike="noStrike" kern="1200" smtClean="0">
                <a:solidFill>
                  <a:schemeClr val="tx1"/>
                </a:solidFill>
                <a:latin typeface="+mn-ea"/>
                <a:ea typeface="+mn-ea"/>
                <a:cs typeface="メイリオ" pitchFamily="50" charset="-128"/>
              </a:rPr>
              <a:t>10</a:t>
            </a:r>
            <a:r>
              <a:rPr kumimoji="1" lang="ja-JP" altLang="ja-JP" sz="1000" b="1" i="0" u="sng" strike="noStrike" kern="1200" smtClean="0">
                <a:solidFill>
                  <a:schemeClr val="tx1"/>
                </a:solidFill>
                <a:latin typeface="+mn-ea"/>
                <a:ea typeface="+mn-ea"/>
                <a:cs typeface="メイリオ" pitchFamily="50" charset="-128"/>
              </a:rPr>
              <a:t>年</a:t>
            </a:r>
            <a:endParaRPr kumimoji="1" lang="en-US" altLang="ja-JP" sz="1000" b="1" i="0" u="sng" strike="noStrike" kern="1200" smtClean="0">
              <a:solidFill>
                <a:schemeClr val="tx1"/>
              </a:solidFill>
              <a:latin typeface="+mn-ea"/>
              <a:ea typeface="+mn-ea"/>
              <a:cs typeface="メイリオ" pitchFamily="50" charset="-128"/>
            </a:endParaRPr>
          </a:p>
          <a:p>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572</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87.7%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83.7%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82.9%</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末梢血幹細胞移植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131</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74.6%</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60.7%</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51.3%</a:t>
            </a:r>
            <a:r>
              <a:rPr lang="ja-JP" altLang="en-US" sz="1000" smtClean="0">
                <a:latin typeface="+mn-ea"/>
                <a:ea typeface="+mn-ea"/>
              </a:rPr>
              <a:t> </a:t>
            </a:r>
            <a:endParaRPr lang="en-US" altLang="ja-JP" sz="1000" smtClean="0">
              <a:latin typeface="+mn-ea"/>
              <a:ea typeface="+mn-ea"/>
            </a:endParaRPr>
          </a:p>
          <a:p>
            <a:r>
              <a:rPr kumimoji="1" lang="ja-JP" altLang="en-US" sz="1000" b="0" i="0" u="none" strike="noStrike" kern="1200" smtClean="0">
                <a:solidFill>
                  <a:schemeClr val="tx1"/>
                </a:solidFill>
                <a:latin typeface="+mn-ea"/>
                <a:ea typeface="+mn-ea"/>
                <a:cs typeface="+mn-cs"/>
              </a:rPr>
              <a:t>非血縁者</a:t>
            </a:r>
            <a:r>
              <a:rPr kumimoji="1" lang="ja-JP" altLang="en-US" sz="1000" b="0" i="0" u="none" strike="noStrike" kern="1200" baseline="0" smtClean="0">
                <a:solidFill>
                  <a:schemeClr val="tx1"/>
                </a:solidFill>
                <a:latin typeface="+mn-ea"/>
                <a:ea typeface="+mn-ea"/>
                <a:cs typeface="+mn-cs"/>
              </a:rPr>
              <a:t>  </a:t>
            </a:r>
            <a:r>
              <a:rPr kumimoji="1" lang="ja-JP" altLang="en-US" sz="1000" b="1" i="0" u="none" strike="noStrike" kern="1200" smtClean="0">
                <a:solidFill>
                  <a:schemeClr val="tx1"/>
                </a:solidFill>
                <a:latin typeface="+mn-ea"/>
                <a:ea typeface="+mn-ea"/>
                <a:cs typeface="+mn-cs"/>
              </a:rPr>
              <a:t>骨髄移植</a:t>
            </a:r>
            <a:r>
              <a:rPr kumimoji="1" lang="ja-JP" altLang="en-US" sz="1000" b="1" i="0" u="none" strike="noStrike" kern="1200" baseline="0" smtClean="0">
                <a:solidFill>
                  <a:schemeClr val="tx1"/>
                </a:solidFill>
                <a:latin typeface="+mn-ea"/>
                <a:ea typeface="+mn-ea"/>
                <a:cs typeface="+mn-cs"/>
              </a:rPr>
              <a:t>                  </a:t>
            </a:r>
            <a:r>
              <a:rPr kumimoji="1" lang="en-US" altLang="ja-JP" sz="1000" b="0" i="0" u="none" strike="noStrike" kern="1200" smtClean="0">
                <a:solidFill>
                  <a:schemeClr val="tx1"/>
                </a:solidFill>
                <a:latin typeface="+mn-ea"/>
                <a:ea typeface="+mn-ea"/>
                <a:cs typeface="+mn-cs"/>
              </a:rPr>
              <a:t>437</a:t>
            </a:r>
            <a:r>
              <a:rPr kumimoji="1" lang="ja-JP" altLang="en-US" sz="1000" b="0" i="0" u="none" strike="noStrike" kern="1200" smtClean="0">
                <a:solidFill>
                  <a:schemeClr val="tx1"/>
                </a:solidFill>
                <a:latin typeface="+mn-ea"/>
                <a:ea typeface="+mn-ea"/>
                <a:cs typeface="+mn-cs"/>
              </a:rPr>
              <a:t>件</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74.0%</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66.1%</a:t>
            </a:r>
            <a:r>
              <a:rPr kumimoji="1" lang="ja-JP" altLang="en-US" sz="1000" b="0" i="0" u="none" strike="noStrike" kern="1200" baseline="0" smtClean="0">
                <a:solidFill>
                  <a:schemeClr val="tx1"/>
                </a:solidFill>
                <a:latin typeface="+mn-ea"/>
                <a:ea typeface="+mn-ea"/>
                <a:cs typeface="+mn-cs"/>
              </a:rPr>
              <a:t>        </a:t>
            </a:r>
            <a:r>
              <a:rPr kumimoji="1" lang="en-US" altLang="ja-JP" sz="1000" b="1" i="0" u="none" strike="noStrike" kern="1200" smtClean="0">
                <a:solidFill>
                  <a:schemeClr val="tx1"/>
                </a:solidFill>
                <a:latin typeface="+mn-ea"/>
                <a:ea typeface="+mn-ea"/>
                <a:cs typeface="+mn-cs"/>
              </a:rPr>
              <a:t>61.8%</a:t>
            </a:r>
            <a:r>
              <a:rPr lang="ja-JP" altLang="en-US" sz="1000" smtClean="0">
                <a:latin typeface="+mn-ea"/>
                <a:ea typeface="+mn-ea"/>
              </a:rPr>
              <a:t> </a:t>
            </a:r>
            <a:endParaRPr lang="en-US" altLang="ja-JP" sz="1000" smtClean="0">
              <a:latin typeface="+mn-ea"/>
              <a:ea typeface="+mn-ea"/>
            </a:endParaRPr>
          </a:p>
          <a:p>
            <a:r>
              <a:rPr kumimoji="1" lang="ja-JP" altLang="en-US" sz="1000" b="0" i="0" u="sng" strike="noStrike" kern="1200" smtClean="0">
                <a:solidFill>
                  <a:schemeClr val="tx1"/>
                </a:solidFill>
                <a:latin typeface="+mn-ea"/>
                <a:ea typeface="+mn-ea"/>
                <a:cs typeface="+mn-cs"/>
              </a:rPr>
              <a:t>非血縁者</a:t>
            </a:r>
            <a:r>
              <a:rPr kumimoji="1" lang="ja-JP" altLang="en-US" sz="1000" b="0" i="0" u="sng" strike="noStrike" kern="1200" baseline="0" smtClean="0">
                <a:solidFill>
                  <a:schemeClr val="tx1"/>
                </a:solidFill>
                <a:latin typeface="+mn-ea"/>
                <a:ea typeface="+mn-ea"/>
                <a:cs typeface="+mn-cs"/>
              </a:rPr>
              <a:t>  </a:t>
            </a:r>
            <a:r>
              <a:rPr kumimoji="1" lang="ja-JP" altLang="en-US" sz="1000" b="1" i="0" u="sng" strike="noStrike" kern="1200" smtClean="0">
                <a:solidFill>
                  <a:schemeClr val="tx1"/>
                </a:solidFill>
                <a:latin typeface="+mn-ea"/>
                <a:ea typeface="+mn-ea"/>
                <a:cs typeface="+mn-cs"/>
              </a:rPr>
              <a:t>さい帯血移植</a:t>
            </a:r>
            <a:r>
              <a:rPr kumimoji="1" lang="ja-JP" altLang="en-US" sz="1000" b="1" i="0" u="sng" strike="noStrike" kern="1200" baseline="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93</a:t>
            </a:r>
            <a:r>
              <a:rPr kumimoji="1" lang="ja-JP" altLang="en-US" sz="1000" b="0" i="0" u="sng" strike="noStrike" kern="1200" smtClean="0">
                <a:solidFill>
                  <a:schemeClr val="tx1"/>
                </a:solidFill>
                <a:latin typeface="+mn-ea"/>
                <a:ea typeface="+mn-ea"/>
                <a:cs typeface="+mn-cs"/>
              </a:rPr>
              <a:t>件</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60.7%</a:t>
            </a:r>
            <a:r>
              <a:rPr kumimoji="1" lang="ja-JP" altLang="en-US" sz="1000" b="0" i="0" u="sng" strike="noStrike" kern="1200" baseline="0" smtClean="0">
                <a:solidFill>
                  <a:schemeClr val="tx1"/>
                </a:solidFill>
                <a:latin typeface="+mn-ea"/>
                <a:ea typeface="+mn-ea"/>
                <a:cs typeface="+mn-cs"/>
              </a:rPr>
              <a:t>        </a:t>
            </a:r>
            <a:r>
              <a:rPr kumimoji="1" lang="en-US" altLang="ja-JP" sz="1000" b="1" i="0" u="sng" strike="noStrike" kern="1200" smtClean="0">
                <a:solidFill>
                  <a:schemeClr val="tx1"/>
                </a:solidFill>
                <a:latin typeface="+mn-ea"/>
                <a:ea typeface="+mn-ea"/>
                <a:cs typeface="+mn-cs"/>
              </a:rPr>
              <a:t>57.0%</a:t>
            </a:r>
            <a:r>
              <a:rPr kumimoji="1" lang="ja-JP" altLang="en-US" sz="1000" b="0" i="0" u="sng" strike="noStrike" kern="1200" smtClean="0">
                <a:solidFill>
                  <a:schemeClr val="tx1"/>
                </a:solidFill>
                <a:latin typeface="+mn-ea"/>
                <a:ea typeface="+mn-ea"/>
                <a:cs typeface="+mn-cs"/>
              </a:rPr>
              <a:t>　　　　</a:t>
            </a:r>
            <a:r>
              <a:rPr kumimoji="1" lang="en-US" altLang="ja-JP" sz="1000" b="0" i="0" u="sng" strike="noStrike" kern="1200" smtClean="0">
                <a:solidFill>
                  <a:schemeClr val="tx1"/>
                </a:solidFill>
                <a:latin typeface="+mn-ea"/>
                <a:ea typeface="+mn-ea"/>
                <a:cs typeface="+mn-cs"/>
              </a:rPr>
              <a:t>―</a:t>
            </a:r>
            <a:r>
              <a:rPr kumimoji="1" lang="ja-JP" altLang="en-US" sz="1000" b="0" i="0" u="none" strike="noStrike" kern="1200" smtClean="0">
                <a:solidFill>
                  <a:schemeClr val="tx1"/>
                </a:solidFill>
                <a:latin typeface="+mn-ea"/>
                <a:ea typeface="+mn-ea"/>
                <a:cs typeface="+mn-cs"/>
              </a:rPr>
              <a:t>＿＿＿</a:t>
            </a:r>
            <a:r>
              <a:rPr kumimoji="1" lang="en-US" altLang="ja-JP" sz="1000" b="0" i="0" u="none" strike="noStrike" kern="1200" smtClean="0">
                <a:solidFill>
                  <a:schemeClr val="tx1"/>
                </a:solidFill>
                <a:latin typeface="+mn-ea"/>
                <a:ea typeface="+mn-ea"/>
                <a:cs typeface="+mn-cs"/>
              </a:rPr>
              <a:t>_</a:t>
            </a:r>
            <a:endParaRPr kumimoji="1" lang="ja-JP" altLang="en-US" sz="1000" dirty="0">
              <a:solidFill>
                <a:srgbClr val="0B5395"/>
              </a:solidFill>
              <a:latin typeface="+mn-ea"/>
              <a:ea typeface="+mn-ea"/>
              <a:cs typeface="メイリオ"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移植前処置の強度を緩めたミニ移植の普及により、移植の適応年齢が拡大し高齢者における移植件数が増加している。 </a:t>
            </a:r>
            <a:endParaRPr lang="en-US"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移植前処置の強度を緩めたミニ移植の普及により、移植の適応年齢が拡大し</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た。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非血縁者間移植</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骨髄移植、さい帯血移植</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はすべての年齢層において、殊に高齢者において</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増加傾向にある。</a:t>
            </a:r>
            <a:endParaRPr lang="ja-JP" altLang="en-US"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lang="ja-JP" altLang="en-US" sz="1000" smtClean="0">
                <a:solidFill>
                  <a:srgbClr val="0B5395"/>
                </a:solidFill>
                <a:latin typeface="メイリオ" pitchFamily="50" charset="-128"/>
                <a:ea typeface="メイリオ" pitchFamily="50" charset="-128"/>
                <a:cs typeface="メイリオ" pitchFamily="50" charset="-128"/>
              </a:rPr>
              <a:t>　</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年前と比較して、白血病に対する移植件数は</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およそ</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増加し、悪性リンパ腫に対する移植件数は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34</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％増加した。 とくに高齢者を中心に移植件数が著しく増加している</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a:t>
            </a:r>
            <a:endParaRPr lang="en-US" altLang="ja-JP" sz="1000" smtClean="0">
              <a:solidFill>
                <a:schemeClr val="tx2">
                  <a:lumMod val="75000"/>
                </a:schemeClr>
              </a:solidFill>
              <a:latin typeface="HGS教科書体" pitchFamily="18" charset="-128"/>
              <a:ea typeface="HGS教科書体" pitchFamily="18" charset="-128"/>
              <a:cs typeface="メイリオ" pitchFamily="50" charset="-128"/>
            </a:endParaRPr>
          </a:p>
          <a:p>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 </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歳以上において白血病で</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％増加、悪性リンパ腫で</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62</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％増加</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 </a:t>
            </a:r>
          </a:p>
          <a:p>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2009</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年～</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2013</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年では、</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50</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歳以上の割合は白血病で</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45</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％、悪性リンパ腫で</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62</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％である。</a:t>
            </a:r>
            <a:endParaRPr lang="en-US" altLang="ja-JP" sz="1000" dirty="0" err="1"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小児における同種移植は、急性白血病</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急性骨髄性白血病、急性リンパ性白血病</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で最も多く、</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同種</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移植全体の</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およそ</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56</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％を占める。 ついで、同種移植件数の多い小児の再生不良性貧血は希少疾患であるが、重症</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最重症例では同種骨髄移植が第一選択とされるため小児の同種移植件数の</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％程度を占める。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小児の固形腫瘍においては、大量化学療法による造血機能不全を救済するために自家移植が行われるため、自家移植件数が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87</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％を占める。 </a:t>
            </a:r>
            <a:endParaRPr lang="ja-JP" altLang="en-US"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smtClean="0">
                <a:latin typeface="メイリオ" pitchFamily="50" charset="-128"/>
                <a:ea typeface="メイリオ" pitchFamily="50" charset="-128"/>
                <a:cs typeface="メイリオ" pitchFamily="50" charset="-128"/>
              </a:rPr>
              <a:t>　</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16</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歳以上における同種移植は、急性白血病</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急性骨髄性白血病、急性リンパ性白血病</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で最も多く、</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同種</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移植全体の</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およそ</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56</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％を占める。 ついで、骨髄異形成症候群、慢性骨髄性白血病で多く施行されている。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2001</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年にわが国において慢性骨髄性白血病の</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分子標的</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治療薬としてイマチニブが承認され、ついでニロチニブ、</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ダサ</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チニブが承認されて以降、慢性骨髄性白血病に対する移植は減少傾向にある。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悪性リンパ腫では患者数は増加しているが、リツキシマブ、化学療法や放射線療法が有効なことが多いため、同種移植を第一治療として選択されることは多くない。 </a:t>
            </a:r>
          </a:p>
          <a:p>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　</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多発性骨髄腫は高齢者に多く</a:t>
            </a:r>
            <a:r>
              <a:rPr lang="ja-JP" altLang="en-US" sz="1000" smtClean="0">
                <a:solidFill>
                  <a:schemeClr val="tx2">
                    <a:lumMod val="75000"/>
                  </a:schemeClr>
                </a:solidFill>
                <a:latin typeface="HGS教科書体" pitchFamily="18" charset="-128"/>
                <a:ea typeface="HGS教科書体" pitchFamily="18" charset="-128"/>
                <a:cs typeface="メイリオ" pitchFamily="50" charset="-128"/>
              </a:rPr>
              <a:t>、</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悪性リンパ腫と同じく患者数は増加傾向にある。 自家移植を併用した大量化学療法が</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65</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歳以下での多発性骨髄腫の標準治療として確立しており、初回移植のおよそ</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90</a:t>
            </a:r>
            <a:r>
              <a:rPr lang="ja-JP" altLang="ja-JP" sz="1000" smtClean="0">
                <a:solidFill>
                  <a:schemeClr val="tx2">
                    <a:lumMod val="75000"/>
                  </a:schemeClr>
                </a:solidFill>
                <a:latin typeface="HGS教科書体" pitchFamily="18" charset="-128"/>
                <a:ea typeface="HGS教科書体" pitchFamily="18" charset="-128"/>
                <a:cs typeface="メイリオ" pitchFamily="50" charset="-128"/>
              </a:rPr>
              <a:t>％が自家移植である。 </a:t>
            </a:r>
            <a:r>
              <a:rPr lang="en-US" altLang="ja-JP" sz="1000" smtClean="0">
                <a:solidFill>
                  <a:schemeClr val="tx2">
                    <a:lumMod val="75000"/>
                  </a:schemeClr>
                </a:solidFill>
                <a:latin typeface="HGS教科書体" pitchFamily="18" charset="-128"/>
                <a:ea typeface="HGS教科書体" pitchFamily="18" charset="-128"/>
                <a:cs typeface="メイリオ" pitchFamily="50" charset="-128"/>
              </a:rPr>
              <a:t> </a:t>
            </a:r>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pic>
        <p:nvPicPr>
          <p:cNvPr id="6" name="図 5" descr="jdchct_logo_only_131104.png"/>
          <p:cNvPicPr>
            <a:picLocks noChangeAspect="1"/>
          </p:cNvPicPr>
          <p:nvPr userDrawn="1"/>
        </p:nvPicPr>
        <p:blipFill>
          <a:blip r:embed="rId14"/>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tx1"/>
            </a:gs>
            <a:gs pos="0">
              <a:schemeClr val="accent1">
                <a:lumMod val="20000"/>
                <a:lumOff val="80000"/>
              </a:schemeClr>
            </a:gs>
            <a:gs pos="0">
              <a:schemeClr val="accent1">
                <a:lumMod val="20000"/>
                <a:lumOff val="80000"/>
              </a:schemeClr>
            </a:gs>
            <a:gs pos="0">
              <a:schemeClr val="tx1"/>
            </a:gs>
            <a:gs pos="0">
              <a:schemeClr val="tx1">
                <a:alpha val="44000"/>
              </a:schemeClr>
            </a:gs>
            <a:gs pos="0">
              <a:schemeClr val="tx1">
                <a:alpha val="44000"/>
              </a:schemeClr>
            </a:gs>
            <a:gs pos="0">
              <a:schemeClr val="tx1">
                <a:alpha val="44000"/>
              </a:schemeClr>
            </a:gs>
            <a:gs pos="0">
              <a:schemeClr val="tx1">
                <a:alpha val="44000"/>
              </a:schemeClr>
            </a:gs>
            <a:gs pos="0">
              <a:schemeClr val="tx1">
                <a:alpha val="0"/>
              </a:schemeClr>
            </a:gs>
            <a:gs pos="70000">
              <a:schemeClr val="bg2">
                <a:lumMod val="9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タイトル 7"/>
          <p:cNvSpPr>
            <a:spLocks noGrp="1"/>
          </p:cNvSpPr>
          <p:nvPr>
            <p:ph type="ctrTitle"/>
          </p:nvPr>
        </p:nvSpPr>
        <p:spPr>
          <a:xfrm rot="19245051">
            <a:off x="5786826" y="3537399"/>
            <a:ext cx="1139295" cy="179407"/>
          </a:xfrm>
        </p:spPr>
        <p:txBody>
          <a:bodyPr/>
          <a:lstStyle/>
          <a:p>
            <a:r>
              <a:rPr kumimoji="1" lang="ja-JP" altLang="en-US" sz="800" b="0" smtClean="0">
                <a:solidFill>
                  <a:schemeClr val="bg1"/>
                </a:solidFill>
              </a:rPr>
              <a:t>移植登録施設の分布</a:t>
            </a:r>
            <a:endParaRPr kumimoji="1" lang="ja-JP" altLang="en-US" sz="800" b="0">
              <a:solidFill>
                <a:schemeClr val="bg1"/>
              </a:solidFill>
            </a:endParaRPr>
          </a:p>
        </p:txBody>
      </p:sp>
      <p:pic>
        <p:nvPicPr>
          <p:cNvPr id="11265" name="Picture 1" descr="C:\JDCHCT_PP\2014\Slide_jpn\PP_JDCHCT_Slide2014_PP_jpn_20150219_Fig\スライド1.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ja-JP" altLang="en-US" sz="2500" b="0" dirty="0" smtClean="0">
                <a:solidFill>
                  <a:schemeClr val="bg1"/>
                </a:solidFill>
                <a:effectLst/>
              </a:rPr>
              <a:t>移植幹細胞種類</a:t>
            </a:r>
            <a:r>
              <a:rPr lang="ja-JP" altLang="en-US" sz="2500" b="0" smtClean="0">
                <a:solidFill>
                  <a:schemeClr val="bg1"/>
                </a:solidFill>
                <a:effectLst/>
              </a:rPr>
              <a:t>の推移 </a:t>
            </a:r>
            <a:r>
              <a:rPr lang="en-US" altLang="ja-JP" sz="2500" b="0" smtClean="0">
                <a:solidFill>
                  <a:schemeClr val="bg1"/>
                </a:solidFill>
                <a:effectLst/>
              </a:rPr>
              <a:t>&lt;</a:t>
            </a:r>
            <a:r>
              <a:rPr lang="ja-JP" altLang="en-US" sz="2500" b="0" smtClean="0">
                <a:solidFill>
                  <a:schemeClr val="bg1"/>
                </a:solidFill>
                <a:effectLst/>
              </a:rPr>
              <a:t>自家</a:t>
            </a:r>
            <a:r>
              <a:rPr lang="en-US" altLang="ja-JP" sz="2500" b="0" smtClean="0">
                <a:solidFill>
                  <a:schemeClr val="bg1"/>
                </a:solidFill>
                <a:effectLst/>
              </a:rPr>
              <a:t>&gt;</a:t>
            </a:r>
            <a:endParaRPr kumimoji="1" lang="ja-JP" altLang="en-US" sz="2200" b="0" dirty="0">
              <a:solidFill>
                <a:schemeClr val="bg1"/>
              </a:solidFill>
            </a:endParaRPr>
          </a:p>
        </p:txBody>
      </p:sp>
      <p:sp>
        <p:nvSpPr>
          <p:cNvPr id="1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39937" name="Picture 1" descr="C:\JDCHCT_PP\2014\Slide_jpn\PP_JDCHCT_Slide2014_PP_jpn_20150219_Fig\スライド10.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ja-JP" altLang="en-US" b="0" dirty="0" smtClean="0">
                <a:solidFill>
                  <a:schemeClr val="bg1"/>
                </a:solidFill>
                <a:effectLst/>
              </a:rPr>
              <a:t>移植幹細胞種類</a:t>
            </a:r>
            <a:r>
              <a:rPr lang="ja-JP" altLang="en-US" b="0" smtClean="0">
                <a:solidFill>
                  <a:schemeClr val="bg1"/>
                </a:solidFill>
                <a:effectLst/>
              </a:rPr>
              <a:t>の推移 </a:t>
            </a:r>
            <a:r>
              <a:rPr lang="en-US" altLang="ja-JP" b="0" smtClean="0">
                <a:solidFill>
                  <a:schemeClr val="bg1"/>
                </a:solidFill>
                <a:effectLst/>
              </a:rPr>
              <a:t>&lt;</a:t>
            </a:r>
            <a:r>
              <a:rPr lang="ja-JP" altLang="en-US" b="0" smtClean="0">
                <a:solidFill>
                  <a:schemeClr val="bg1"/>
                </a:solidFill>
                <a:effectLst/>
              </a:rPr>
              <a:t>同種</a:t>
            </a:r>
            <a:r>
              <a:rPr lang="en-US" altLang="ja-JP" b="0" smtClean="0">
                <a:solidFill>
                  <a:schemeClr val="bg1"/>
                </a:solidFill>
                <a:effectLst/>
              </a:rPr>
              <a:t>&gt;</a:t>
            </a:r>
            <a:endParaRPr kumimoji="1" lang="ja-JP" altLang="en-US" sz="2400" b="0" dirty="0">
              <a:solidFill>
                <a:schemeClr val="bg1"/>
              </a:solidFill>
            </a:endParaRPr>
          </a:p>
        </p:txBody>
      </p:sp>
      <p:sp>
        <p:nvSpPr>
          <p:cNvPr id="1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5" name="図 14"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6"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37889" name="Picture 1" descr="C:\JDCHCT_PP\2014\Slide_jpn\PP_JDCHCT_Slide2014_PP_jpn_20150219_Fig\スライド11.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2500" b="0" dirty="0" smtClean="0">
                <a:solidFill>
                  <a:schemeClr val="bg1"/>
                </a:solidFill>
                <a:effectLst/>
              </a:rPr>
              <a:t>移植幹細胞種類</a:t>
            </a:r>
            <a:r>
              <a:rPr lang="ja-JP" altLang="en-US" sz="2500" b="0" smtClean="0">
                <a:solidFill>
                  <a:schemeClr val="bg1"/>
                </a:solidFill>
                <a:effectLst/>
              </a:rPr>
              <a:t>の推移</a:t>
            </a:r>
            <a:r>
              <a:rPr lang="ja-JP" altLang="en-US" sz="2400" b="0" smtClean="0">
                <a:solidFill>
                  <a:schemeClr val="bg1"/>
                </a:solidFill>
                <a:effectLst/>
              </a:rPr>
              <a:t>　　</a:t>
            </a:r>
            <a:r>
              <a:rPr lang="en-US" altLang="ja-JP" sz="3100" b="0" smtClean="0">
                <a:solidFill>
                  <a:schemeClr val="bg1"/>
                </a:solidFill>
                <a:effectLst/>
              </a:rPr>
              <a:t/>
            </a:r>
            <a:br>
              <a:rPr lang="en-US" altLang="ja-JP" sz="3100" b="0" smtClean="0">
                <a:solidFill>
                  <a:schemeClr val="bg1"/>
                </a:solidFill>
                <a:effectLst/>
              </a:rPr>
            </a:br>
            <a:r>
              <a:rPr lang="en-US" altLang="ja-JP" sz="1800" b="0" spc="-150" smtClean="0">
                <a:solidFill>
                  <a:schemeClr val="bg1"/>
                </a:solidFill>
                <a:effectLst/>
                <a:latin typeface="Arial" pitchFamily="34" charset="0"/>
                <a:ea typeface="ＭＳ Ｐゴシック"/>
                <a:cs typeface="Arial" pitchFamily="34" charset="0"/>
              </a:rPr>
              <a:t>●●●</a:t>
            </a:r>
            <a:r>
              <a:rPr lang="ja-JP" altLang="en-US" sz="2200" b="0" smtClean="0">
                <a:solidFill>
                  <a:schemeClr val="bg1"/>
                </a:solidFill>
                <a:effectLst/>
              </a:rPr>
              <a:t>非血縁者間移植</a:t>
            </a:r>
            <a:r>
              <a:rPr lang="en-US" altLang="ja-JP" sz="1800" b="0" spc="-150" smtClean="0">
                <a:solidFill>
                  <a:schemeClr val="bg1"/>
                </a:solidFill>
                <a:effectLst/>
                <a:latin typeface="Arial" pitchFamily="34" charset="0"/>
                <a:ea typeface="ＭＳ Ｐゴシック"/>
                <a:cs typeface="Arial" pitchFamily="34" charset="0"/>
              </a:rPr>
              <a:t>●●●</a:t>
            </a:r>
            <a:endParaRPr kumimoji="1" lang="ja-JP" altLang="en-US" sz="1800" b="0" dirty="0">
              <a:solidFill>
                <a:schemeClr val="bg1"/>
              </a:solidFill>
              <a:effectLst/>
            </a:endParaRPr>
          </a:p>
        </p:txBody>
      </p:sp>
      <p:sp>
        <p:nvSpPr>
          <p:cNvPr id="6" name="テキスト ボックス 5"/>
          <p:cNvSpPr txBox="1"/>
          <p:nvPr/>
        </p:nvSpPr>
        <p:spPr>
          <a:xfrm>
            <a:off x="1403649" y="2708920"/>
            <a:ext cx="6264696" cy="369332"/>
          </a:xfrm>
          <a:prstGeom prst="rect">
            <a:avLst/>
          </a:prstGeom>
          <a:noFill/>
        </p:spPr>
        <p:txBody>
          <a:bodyPr wrap="square" rtlCol="0">
            <a:spAutoFit/>
          </a:bodyPr>
          <a:lstStyle/>
          <a:p>
            <a:endParaRPr kumimoji="1" lang="ja-JP" altLang="en-US" dirty="0"/>
          </a:p>
        </p:txBody>
      </p:sp>
      <p:sp>
        <p:nvSpPr>
          <p:cNvPr id="1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7" name="グループ化 16"/>
          <p:cNvGrpSpPr/>
          <p:nvPr/>
        </p:nvGrpSpPr>
        <p:grpSpPr>
          <a:xfrm>
            <a:off x="62552" y="6357600"/>
            <a:ext cx="3749040" cy="499982"/>
            <a:chOff x="62552" y="6357600"/>
            <a:chExt cx="3749040" cy="499982"/>
          </a:xfrm>
        </p:grpSpPr>
        <p:pic>
          <p:nvPicPr>
            <p:cNvPr id="18" name="図 17"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35841" name="Picture 1" descr="C:\JDCHCT_PP\2014\Slide_jpn\PP_JDCHCT_Slide2014_PP_jpn_20150219_Fig\スライド12.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smtClean="0">
                <a:solidFill>
                  <a:schemeClr val="bg1"/>
                </a:solidFill>
                <a:effectLst/>
              </a:rPr>
              <a:t>造血幹細胞移植件数の推移</a:t>
            </a:r>
            <a:r>
              <a:rPr lang="en-US" altLang="ja-JP" sz="3100" b="0" smtClean="0">
                <a:solidFill>
                  <a:schemeClr val="bg1"/>
                </a:solidFill>
                <a:effectLst/>
              </a:rPr>
              <a:t/>
            </a:r>
            <a:br>
              <a:rPr lang="en-US" altLang="ja-JP" sz="31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rPr>
              <a:t>ドナー種類別</a:t>
            </a:r>
            <a:r>
              <a:rPr lang="en-US" altLang="ja-JP" sz="2000" b="0" spc="-150" smtClean="0">
                <a:solidFill>
                  <a:schemeClr val="bg1"/>
                </a:solidFill>
                <a:effectLst/>
                <a:latin typeface="Arial" pitchFamily="34" charset="0"/>
                <a:ea typeface="ＭＳ Ｐゴシック"/>
                <a:cs typeface="Arial" pitchFamily="34" charset="0"/>
              </a:rPr>
              <a:t>●●● &lt;</a:t>
            </a:r>
            <a:r>
              <a:rPr lang="ja-JP" altLang="en-US" sz="2000" b="0" spc="-150" smtClean="0">
                <a:solidFill>
                  <a:schemeClr val="bg1"/>
                </a:solidFill>
                <a:effectLst/>
                <a:latin typeface="Arial" pitchFamily="34" charset="0"/>
                <a:ea typeface="ＭＳ Ｐゴシック"/>
                <a:cs typeface="Arial" pitchFamily="34" charset="0"/>
              </a:rPr>
              <a:t>同種</a:t>
            </a:r>
            <a:r>
              <a:rPr lang="en-US" altLang="ja-JP" sz="2000" b="0" spc="-150" smtClean="0">
                <a:solidFill>
                  <a:schemeClr val="bg1"/>
                </a:solidFill>
                <a:effectLst/>
                <a:latin typeface="Arial" pitchFamily="34" charset="0"/>
                <a:ea typeface="ＭＳ Ｐゴシック"/>
                <a:cs typeface="Arial" pitchFamily="34" charset="0"/>
              </a:rPr>
              <a:t>&gt; &lt;0-15</a:t>
            </a:r>
            <a:r>
              <a:rPr lang="ja-JP" altLang="en-US" sz="2000" b="0" spc="-150" smtClean="0">
                <a:solidFill>
                  <a:schemeClr val="bg1"/>
                </a:solidFill>
                <a:effectLst/>
                <a:latin typeface="Arial" pitchFamily="34" charset="0"/>
                <a:ea typeface="ＭＳ Ｐゴシック"/>
                <a:cs typeface="Arial" pitchFamily="34" charset="0"/>
              </a:rPr>
              <a:t>歳</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3793" name="Picture 1" descr="C:\JDCHCT_PP\2014\Slide_jpn\PP_JDCHCT_Slide2014_PP_jpn_20150219_Fig\スライド1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ja-JP" altLang="en-US" b="0" smtClean="0">
                <a:solidFill>
                  <a:schemeClr val="bg1"/>
                </a:solidFill>
                <a:effectLst/>
              </a:rPr>
              <a:t>造血幹細胞移植件数の推移</a:t>
            </a:r>
            <a:r>
              <a:rPr lang="en-US" altLang="ja-JP" sz="3100" b="0" smtClean="0">
                <a:solidFill>
                  <a:schemeClr val="bg1"/>
                </a:solidFill>
                <a:effectLst/>
              </a:rPr>
              <a:t/>
            </a:r>
            <a:br>
              <a:rPr lang="en-US" altLang="ja-JP" sz="31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rPr>
              <a:t>ドナー種類別</a:t>
            </a:r>
            <a:r>
              <a:rPr lang="en-US" altLang="ja-JP" sz="2000" b="0" spc="-150" smtClean="0">
                <a:solidFill>
                  <a:schemeClr val="bg1"/>
                </a:solidFill>
                <a:effectLst/>
                <a:latin typeface="Arial" pitchFamily="34" charset="0"/>
                <a:ea typeface="ＭＳ Ｐゴシック"/>
                <a:cs typeface="Arial" pitchFamily="34" charset="0"/>
              </a:rPr>
              <a:t>●●●&lt;</a:t>
            </a:r>
            <a:r>
              <a:rPr lang="ja-JP" altLang="en-US" sz="2000" b="0" spc="-150" smtClean="0">
                <a:solidFill>
                  <a:schemeClr val="bg1"/>
                </a:solidFill>
                <a:effectLst/>
                <a:latin typeface="Arial" pitchFamily="34" charset="0"/>
                <a:ea typeface="ＭＳ Ｐゴシック"/>
                <a:cs typeface="Arial" pitchFamily="34" charset="0"/>
              </a:rPr>
              <a:t>同種</a:t>
            </a:r>
            <a:r>
              <a:rPr lang="en-US" altLang="ja-JP" sz="2000" b="0" spc="-150" smtClean="0">
                <a:solidFill>
                  <a:schemeClr val="bg1"/>
                </a:solidFill>
                <a:effectLst/>
                <a:latin typeface="Arial" pitchFamily="34" charset="0"/>
                <a:ea typeface="ＭＳ Ｐゴシック"/>
                <a:cs typeface="Arial" pitchFamily="34" charset="0"/>
              </a:rPr>
              <a:t>&gt;</a:t>
            </a:r>
            <a:r>
              <a:rPr lang="en-US" altLang="ja-JP" sz="2000" b="0" spc="-150" baseline="0" smtClean="0">
                <a:solidFill>
                  <a:schemeClr val="bg1"/>
                </a:solidFill>
                <a:effectLst/>
                <a:latin typeface="Arial" pitchFamily="34" charset="0"/>
                <a:ea typeface="ＭＳ Ｐゴシック"/>
                <a:cs typeface="Arial" pitchFamily="34" charset="0"/>
              </a:rPr>
              <a:t> &lt;16-50</a:t>
            </a:r>
            <a:r>
              <a:rPr lang="ja-JP" altLang="en-US" sz="2000" b="0" spc="-150" baseline="0" smtClean="0">
                <a:solidFill>
                  <a:schemeClr val="bg1"/>
                </a:solidFill>
                <a:effectLst/>
                <a:latin typeface="Arial" pitchFamily="34" charset="0"/>
                <a:ea typeface="ＭＳ Ｐゴシック"/>
                <a:cs typeface="Arial" pitchFamily="34" charset="0"/>
              </a:rPr>
              <a:t>歳</a:t>
            </a:r>
            <a:r>
              <a:rPr lang="en-US" altLang="ja-JP" sz="2000" b="0" spc="-150" baseline="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11"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1745" name="Picture 1" descr="C:\JDCHCT_PP\2014\Slide_jpn\PP_JDCHCT_Slide2014_PP_jpn_20150219_Fig\スライド14.JPG"/>
          <p:cNvPicPr>
            <a:picLocks noChangeAspect="1" noChangeArrowheads="1"/>
          </p:cNvPicPr>
          <p:nvPr/>
        </p:nvPicPr>
        <p:blipFill>
          <a:blip r:embed="rId8"/>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smtClean="0">
                <a:solidFill>
                  <a:schemeClr val="bg1"/>
                </a:solidFill>
                <a:effectLst/>
              </a:rPr>
              <a:t>造血幹細胞移植件数</a:t>
            </a:r>
            <a:r>
              <a:rPr lang="ja-JP" altLang="en-US" b="0" smtClean="0">
                <a:solidFill>
                  <a:schemeClr val="bg1"/>
                </a:solidFill>
                <a:effectLst/>
              </a:rPr>
              <a:t>の推移</a:t>
            </a:r>
            <a:r>
              <a:rPr lang="en-US" altLang="ja-JP" sz="3100" b="0" smtClean="0">
                <a:solidFill>
                  <a:schemeClr val="bg1"/>
                </a:solidFill>
                <a:effectLst/>
              </a:rPr>
              <a:t/>
            </a:r>
            <a:br>
              <a:rPr lang="en-US" altLang="ja-JP" sz="31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rPr>
              <a:t>ドナー種類別</a:t>
            </a:r>
            <a:r>
              <a:rPr lang="en-US" altLang="ja-JP" sz="2000" b="0" spc="-150" smtClean="0">
                <a:solidFill>
                  <a:schemeClr val="bg1"/>
                </a:solidFill>
                <a:effectLst/>
                <a:latin typeface="Arial" pitchFamily="34" charset="0"/>
                <a:ea typeface="ＭＳ Ｐゴシック"/>
                <a:cs typeface="Arial" pitchFamily="34" charset="0"/>
              </a:rPr>
              <a:t>●●● &lt;</a:t>
            </a:r>
            <a:r>
              <a:rPr lang="ja-JP" altLang="en-US" sz="2000" b="0" spc="-150" smtClean="0">
                <a:solidFill>
                  <a:schemeClr val="bg1"/>
                </a:solidFill>
                <a:effectLst/>
                <a:latin typeface="Arial" pitchFamily="34" charset="0"/>
                <a:ea typeface="ＭＳ Ｐゴシック"/>
                <a:cs typeface="Arial" pitchFamily="34" charset="0"/>
              </a:rPr>
              <a:t>同種</a:t>
            </a:r>
            <a:r>
              <a:rPr lang="en-US" altLang="ja-JP" sz="2000" b="0" spc="-150" smtClean="0">
                <a:solidFill>
                  <a:schemeClr val="bg1"/>
                </a:solidFill>
                <a:effectLst/>
                <a:latin typeface="Arial" pitchFamily="34" charset="0"/>
                <a:ea typeface="ＭＳ Ｐゴシック"/>
                <a:cs typeface="Arial" pitchFamily="34" charset="0"/>
              </a:rPr>
              <a:t>&gt; &lt;51</a:t>
            </a:r>
            <a:r>
              <a:rPr lang="ja-JP" altLang="en-US" sz="2000" b="0" spc="-150" smtClean="0">
                <a:solidFill>
                  <a:schemeClr val="bg1"/>
                </a:solidFill>
                <a:effectLst/>
                <a:latin typeface="Arial" pitchFamily="34" charset="0"/>
                <a:ea typeface="ＭＳ Ｐゴシック"/>
                <a:cs typeface="Arial" pitchFamily="34" charset="0"/>
              </a:rPr>
              <a:t>歳以上</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10"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29697" name="Picture 1" descr="C:\JDCHCT_PP\2014\Slide_jpn\PP_JDCHCT_Slide2014_PP_jpn_20150219_Fig\スライド15.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432000" y="0"/>
            <a:ext cx="8469404" cy="813816"/>
          </a:xfrm>
        </p:spPr>
        <p:txBody>
          <a:bodyPr>
            <a:normAutofit fontScale="90000"/>
          </a:bodyPr>
          <a:lstStyle/>
          <a:p>
            <a:pPr rtl="0" fontAlgn="base"/>
            <a:r>
              <a:rPr kumimoji="1" lang="ja-JP" altLang="ja-JP" b="0" i="0" kern="1200" spc="0" baseline="0" smtClean="0">
                <a:solidFill>
                  <a:schemeClr val="bg1"/>
                </a:solidFill>
                <a:effectLst/>
                <a:latin typeface="HGP明朝E"/>
                <a:ea typeface="HGP明朝E"/>
                <a:cs typeface="+mn-cs"/>
              </a:rPr>
              <a:t>造血幹細胞移植件数の推移</a:t>
            </a:r>
            <a:r>
              <a:rPr kumimoji="1" lang="en-US" altLang="ja-JP" sz="2500" b="0" i="0" kern="1200" spc="0" baseline="0" smtClean="0">
                <a:solidFill>
                  <a:schemeClr val="bg1"/>
                </a:solidFill>
                <a:effectLst/>
                <a:latin typeface="HGP明朝E"/>
                <a:ea typeface="HGP明朝E"/>
                <a:cs typeface="+mn-cs"/>
              </a:rPr>
              <a:t/>
            </a:r>
            <a:br>
              <a:rPr kumimoji="1" lang="en-US" altLang="ja-JP" sz="2500" b="0" i="0" kern="1200" spc="0" baseline="0" smtClean="0">
                <a:solidFill>
                  <a:schemeClr val="bg1"/>
                </a:solidFill>
                <a:effectLst/>
                <a:latin typeface="HGP明朝E"/>
                <a:ea typeface="HGP明朝E"/>
                <a:cs typeface="+mn-cs"/>
              </a:rPr>
            </a:br>
            <a:r>
              <a:rPr kumimoji="1" lang="en-US" altLang="ja-JP" sz="2000" b="0" i="0" kern="1200" spc="-150" baseline="0" smtClean="0">
                <a:solidFill>
                  <a:schemeClr val="bg1"/>
                </a:solidFill>
                <a:effectLst/>
                <a:latin typeface="ＭＳ Ｐゴシック"/>
                <a:ea typeface="ＭＳ Ｐゴシック"/>
                <a:cs typeface="Arial"/>
              </a:rPr>
              <a:t>●●●</a:t>
            </a:r>
            <a:r>
              <a:rPr kumimoji="1" lang="ja-JP" altLang="ja-JP" sz="2400" b="0" kern="1200" smtClean="0">
                <a:solidFill>
                  <a:schemeClr val="bg1"/>
                </a:solidFill>
                <a:effectLst/>
                <a:latin typeface="HGP明朝E"/>
                <a:ea typeface="HGP明朝E"/>
                <a:cs typeface="Arial Unicode MS"/>
              </a:rPr>
              <a:t>白血病リスク分類</a:t>
            </a:r>
            <a:r>
              <a:rPr kumimoji="1" lang="ja-JP" altLang="ja-JP" sz="2400" b="0" i="0" kern="1200" spc="0" baseline="0" smtClean="0">
                <a:solidFill>
                  <a:schemeClr val="bg1"/>
                </a:solidFill>
                <a:effectLst/>
                <a:latin typeface="HGP明朝E"/>
                <a:ea typeface="HGP明朝E"/>
                <a:cs typeface="Arial Unicode MS"/>
              </a:rPr>
              <a:t>別</a:t>
            </a:r>
            <a:r>
              <a:rPr kumimoji="1" lang="en-US" altLang="ja-JP" sz="2000" b="0" kern="1200" spc="-150" smtClean="0">
                <a:solidFill>
                  <a:schemeClr val="bg1"/>
                </a:solidFill>
                <a:effectLst/>
                <a:latin typeface="ＭＳ Ｐゴシック"/>
                <a:ea typeface="ＭＳ Ｐゴシック"/>
                <a:cs typeface="Arial"/>
              </a:rPr>
              <a:t>●●●</a:t>
            </a:r>
            <a:r>
              <a:rPr kumimoji="1" lang="en-US" altLang="ja-JP" sz="1000" b="0" kern="1200" spc="-150" smtClean="0">
                <a:solidFill>
                  <a:schemeClr val="bg1"/>
                </a:solidFill>
                <a:effectLst/>
                <a:latin typeface="ＭＳ Ｐゴシック"/>
                <a:ea typeface="ＭＳ Ｐゴシック"/>
                <a:cs typeface="Arial"/>
              </a:rPr>
              <a:t>&lt;</a:t>
            </a:r>
            <a:r>
              <a:rPr kumimoji="1" lang="ja-JP" altLang="ja-JP" sz="1200" b="0" kern="1200" smtClean="0">
                <a:solidFill>
                  <a:schemeClr val="bg1"/>
                </a:solidFill>
                <a:effectLst/>
                <a:latin typeface="HGP明朝E"/>
                <a:ea typeface="HGP明朝E"/>
                <a:cs typeface="メイリオ"/>
              </a:rPr>
              <a:t>急性骨髄性白血病</a:t>
            </a:r>
            <a:r>
              <a:rPr kumimoji="1" lang="en-US" altLang="ja-JP" sz="1200" b="0" kern="1200" smtClean="0">
                <a:solidFill>
                  <a:schemeClr val="bg1"/>
                </a:solidFill>
                <a:effectLst/>
                <a:latin typeface="HGP明朝E"/>
                <a:ea typeface="HGP明朝E"/>
                <a:cs typeface="メイリオ"/>
              </a:rPr>
              <a:t>/</a:t>
            </a:r>
            <a:r>
              <a:rPr kumimoji="1" lang="ja-JP" altLang="ja-JP" sz="1200" b="0" kern="1200" smtClean="0">
                <a:solidFill>
                  <a:schemeClr val="bg1"/>
                </a:solidFill>
                <a:effectLst/>
                <a:latin typeface="HGP明朝E"/>
                <a:ea typeface="HGP明朝E"/>
                <a:cs typeface="メイリオ"/>
              </a:rPr>
              <a:t>急性リンパ性白血病</a:t>
            </a:r>
            <a:r>
              <a:rPr kumimoji="1" lang="en-US" altLang="ja-JP" sz="1200" b="0" kern="1200" smtClean="0">
                <a:solidFill>
                  <a:schemeClr val="bg1"/>
                </a:solidFill>
                <a:effectLst/>
                <a:latin typeface="HGP明朝E"/>
                <a:ea typeface="HGP明朝E"/>
                <a:cs typeface="メイリオ"/>
              </a:rPr>
              <a:t>/</a:t>
            </a:r>
            <a:r>
              <a:rPr kumimoji="1" lang="ja-JP" altLang="ja-JP" sz="1200" b="0" kern="1200" smtClean="0">
                <a:solidFill>
                  <a:schemeClr val="bg1"/>
                </a:solidFill>
                <a:effectLst/>
                <a:latin typeface="HGP明朝E"/>
                <a:ea typeface="HGP明朝E"/>
                <a:cs typeface="メイリオ"/>
              </a:rPr>
              <a:t>慢性骨髄性白血病</a:t>
            </a:r>
            <a:r>
              <a:rPr kumimoji="1" lang="en-US" altLang="ja-JP" sz="1200" b="0" kern="1200" smtClean="0">
                <a:solidFill>
                  <a:schemeClr val="bg1"/>
                </a:solidFill>
                <a:effectLst/>
                <a:latin typeface="HGP明朝E"/>
                <a:ea typeface="HGP明朝E"/>
                <a:cs typeface="メイリオ"/>
              </a:rPr>
              <a:t>/</a:t>
            </a:r>
            <a:r>
              <a:rPr kumimoji="1" lang="ja-JP" altLang="ja-JP" sz="1200" b="0" kern="1200" smtClean="0">
                <a:solidFill>
                  <a:schemeClr val="bg1"/>
                </a:solidFill>
                <a:effectLst/>
                <a:latin typeface="HGP明朝E"/>
                <a:ea typeface="HGP明朝E"/>
                <a:cs typeface="メイリオ"/>
              </a:rPr>
              <a:t>骨髄異形成症候群</a:t>
            </a:r>
            <a:r>
              <a:rPr kumimoji="1" lang="en-US" altLang="ja-JP" sz="1200" b="0" kern="1200" smtClean="0">
                <a:solidFill>
                  <a:schemeClr val="bg1"/>
                </a:solidFill>
                <a:effectLst/>
                <a:latin typeface="HGP明朝E"/>
                <a:ea typeface="HGP明朝E"/>
                <a:cs typeface="メイリオ"/>
              </a:rPr>
              <a:t>&gt;</a:t>
            </a:r>
            <a:endParaRPr kumimoji="1" lang="ja-JP" altLang="ja-JP" sz="1200" b="0" i="0" kern="1200" spc="0" baseline="0" smtClean="0">
              <a:solidFill>
                <a:schemeClr val="bg1"/>
              </a:solidFill>
              <a:effectLst/>
              <a:latin typeface="HGP明朝E"/>
              <a:ea typeface="HGP明朝E"/>
              <a:cs typeface="+mn-cs"/>
            </a:endParaRPr>
          </a:p>
        </p:txBody>
      </p:sp>
      <p:sp>
        <p:nvSpPr>
          <p:cNvPr id="10"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5" name="グループ化 14"/>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27649" name="Picture 1" descr="C:\JDCHCT_PP\2014\Slide_jpn\PP_JDCHCT_Slide2014_PP_jpn_20150219_Fig\スライド16.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432000" y="0"/>
            <a:ext cx="8229600" cy="813816"/>
          </a:xfrm>
        </p:spPr>
        <p:txBody>
          <a:bodyPr/>
          <a:lstStyle/>
          <a:p>
            <a:pPr rtl="0" fontAlgn="base"/>
            <a:r>
              <a:rPr kumimoji="1" lang="ja-JP" altLang="ja-JP" sz="2500" b="0" i="0" kern="1200" spc="0" baseline="0" smtClean="0">
                <a:solidFill>
                  <a:schemeClr val="bg1"/>
                </a:solidFill>
                <a:effectLst/>
                <a:latin typeface="HGP明朝E"/>
                <a:ea typeface="HGP明朝E"/>
                <a:cs typeface="+mn-cs"/>
              </a:rPr>
              <a:t>造血幹細胞移植件数の推移</a:t>
            </a:r>
            <a:r>
              <a:rPr kumimoji="1" lang="en-US" altLang="ja-JP" sz="2500" b="0" i="0" kern="1200" spc="0" baseline="0" smtClean="0">
                <a:solidFill>
                  <a:schemeClr val="bg1"/>
                </a:solidFill>
                <a:effectLst/>
                <a:latin typeface="HGP明朝E"/>
                <a:ea typeface="HGP明朝E"/>
                <a:cs typeface="+mn-cs"/>
              </a:rPr>
              <a:t/>
            </a:r>
            <a:br>
              <a:rPr kumimoji="1" lang="en-US" altLang="ja-JP" sz="2500" b="0" i="0" kern="1200" spc="0" baseline="0" smtClean="0">
                <a:solidFill>
                  <a:schemeClr val="bg1"/>
                </a:solidFill>
                <a:effectLst/>
                <a:latin typeface="HGP明朝E"/>
                <a:ea typeface="HGP明朝E"/>
                <a:cs typeface="+mn-cs"/>
              </a:rPr>
            </a:br>
            <a:r>
              <a:rPr kumimoji="1" lang="en-US" altLang="ja-JP" sz="1800" b="0" i="0" kern="1200" spc="-150" baseline="0" smtClean="0">
                <a:solidFill>
                  <a:schemeClr val="bg1"/>
                </a:solidFill>
                <a:effectLst/>
                <a:latin typeface="ＭＳ Ｐゴシック"/>
                <a:ea typeface="ＭＳ Ｐゴシック"/>
                <a:cs typeface="Arial"/>
              </a:rPr>
              <a:t>●●●</a:t>
            </a:r>
            <a:r>
              <a:rPr kumimoji="1" lang="ja-JP" altLang="ja-JP" sz="2200" b="0" kern="1200" smtClean="0">
                <a:solidFill>
                  <a:schemeClr val="bg1"/>
                </a:solidFill>
                <a:effectLst/>
                <a:latin typeface="HGP明朝E"/>
                <a:ea typeface="HGP明朝E"/>
                <a:cs typeface="Arial Unicode MS"/>
              </a:rPr>
              <a:t>移植前治療強度</a:t>
            </a:r>
            <a:r>
              <a:rPr kumimoji="1" lang="ja-JP" altLang="ja-JP" sz="2200" b="0" i="0" kern="1200" spc="0" baseline="0" smtClean="0">
                <a:solidFill>
                  <a:schemeClr val="bg1"/>
                </a:solidFill>
                <a:effectLst/>
                <a:latin typeface="HGP明朝E"/>
                <a:ea typeface="HGP明朝E"/>
                <a:cs typeface="Arial Unicode MS"/>
              </a:rPr>
              <a:t>別</a:t>
            </a:r>
            <a:r>
              <a:rPr kumimoji="1" lang="en-US" altLang="ja-JP" sz="1800" b="0" kern="1200" spc="-150" smtClean="0">
                <a:solidFill>
                  <a:schemeClr val="bg1"/>
                </a:solidFill>
                <a:effectLst/>
                <a:latin typeface="ＭＳ Ｐゴシック"/>
                <a:ea typeface="ＭＳ Ｐゴシック"/>
                <a:cs typeface="Arial"/>
              </a:rPr>
              <a:t>●●●</a:t>
            </a:r>
            <a:endParaRPr kumimoji="1" lang="ja-JP" altLang="ja-JP" sz="1800" b="0" i="0" kern="1200" spc="0" baseline="0" smtClean="0">
              <a:solidFill>
                <a:schemeClr val="bg1"/>
              </a:solidFill>
              <a:effectLst/>
              <a:latin typeface="HGP明朝E"/>
              <a:ea typeface="HGP明朝E"/>
              <a:cs typeface="+mn-cs"/>
            </a:endParaRPr>
          </a:p>
        </p:txBody>
      </p:sp>
      <p:sp>
        <p:nvSpPr>
          <p:cNvPr id="1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3" name="グループ化 12"/>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25601" name="Picture 1" descr="C:\JDCHCT_PP\2014\Slide_jpn\PP_JDCHCT_Slide2014_PP_jpn_20150219_Fig\スライド17.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E9F3FD"/>
          </a:solid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229600" cy="803564"/>
          </a:xfrm>
        </p:spPr>
        <p:txBody>
          <a:bodyPr anchor="ctr">
            <a:normAutofit/>
          </a:bodyPr>
          <a:lstStyle/>
          <a:p>
            <a:r>
              <a:rPr lang="ja-JP" altLang="en-US" sz="2500" b="0" smtClean="0">
                <a:solidFill>
                  <a:schemeClr val="accent1">
                    <a:lumMod val="75000"/>
                  </a:schemeClr>
                </a:solidFill>
                <a:effectLst/>
                <a:latin typeface="+mn-ea"/>
                <a:ea typeface="+mn-ea"/>
                <a:cs typeface="Arial Unicode MS" pitchFamily="50" charset="-128"/>
              </a:rPr>
              <a:t>移植後</a:t>
            </a:r>
            <a:r>
              <a:rPr lang="en-US" altLang="ja-JP" sz="2500" b="1" smtClean="0">
                <a:solidFill>
                  <a:schemeClr val="accent1">
                    <a:lumMod val="75000"/>
                  </a:schemeClr>
                </a:solidFill>
                <a:effectLst/>
                <a:latin typeface="Century" pitchFamily="18" charset="0"/>
                <a:ea typeface="HG明朝E" pitchFamily="17" charset="-128"/>
                <a:cs typeface="Arial Unicode MS" pitchFamily="50" charset="-128"/>
              </a:rPr>
              <a:t>100</a:t>
            </a:r>
            <a:r>
              <a:rPr lang="ja-JP" altLang="en-US" sz="2500" b="0" smtClean="0">
                <a:solidFill>
                  <a:schemeClr val="accent1">
                    <a:lumMod val="75000"/>
                  </a:schemeClr>
                </a:solidFill>
                <a:effectLst/>
                <a:latin typeface="+mn-ea"/>
                <a:ea typeface="+mn-ea"/>
                <a:cs typeface="Arial Unicode MS" pitchFamily="50" charset="-128"/>
              </a:rPr>
              <a:t>日生存率の年次推移</a:t>
            </a:r>
            <a:r>
              <a:rPr lang="en-US" altLang="ja-JP" sz="2500" b="0" smtClean="0">
                <a:solidFill>
                  <a:schemeClr val="accent1">
                    <a:lumMod val="75000"/>
                  </a:schemeClr>
                </a:solidFill>
                <a:effectLst/>
                <a:latin typeface="+mn-ea"/>
                <a:ea typeface="+mn-ea"/>
                <a:cs typeface="Arial Unicode MS" pitchFamily="50" charset="-128"/>
              </a:rPr>
              <a:t/>
            </a:r>
            <a:br>
              <a:rPr lang="en-US" altLang="ja-JP" sz="2500" b="0" smtClean="0">
                <a:solidFill>
                  <a:schemeClr val="accent1">
                    <a:lumMod val="75000"/>
                  </a:schemeClr>
                </a:solidFill>
                <a:effectLst/>
                <a:latin typeface="+mn-ea"/>
                <a:ea typeface="+mn-ea"/>
                <a:cs typeface="Arial Unicode MS" pitchFamily="50" charset="-128"/>
              </a:rPr>
            </a:br>
            <a:r>
              <a:rPr lang="ja-JP" altLang="en-US" sz="2000" b="0" smtClean="0">
                <a:solidFill>
                  <a:srgbClr val="E9F3FD"/>
                </a:solidFill>
                <a:effectLst/>
                <a:latin typeface="+mn-ea"/>
                <a:ea typeface="+mn-ea"/>
                <a:cs typeface="Arial Unicode MS" pitchFamily="50" charset="-128"/>
              </a:rPr>
              <a:t>　</a:t>
            </a:r>
            <a:r>
              <a:rPr lang="en-US" altLang="ja-JP" sz="2000" b="0" smtClean="0">
                <a:solidFill>
                  <a:srgbClr val="E9F3FD"/>
                </a:solidFill>
                <a:effectLst/>
                <a:latin typeface="+mn-ea"/>
                <a:ea typeface="+mn-ea"/>
                <a:cs typeface="Arial Unicode MS" pitchFamily="50" charset="-128"/>
              </a:rPr>
              <a:t>&lt;</a:t>
            </a:r>
            <a:r>
              <a:rPr lang="ja-JP" altLang="en-US" sz="2000" b="0" smtClean="0">
                <a:solidFill>
                  <a:srgbClr val="E9F3FD"/>
                </a:solidFill>
                <a:effectLst/>
                <a:latin typeface="+mn-ea"/>
                <a:ea typeface="+mn-ea"/>
                <a:cs typeface="Arial Unicode MS" pitchFamily="50" charset="-128"/>
              </a:rPr>
              <a:t>自家</a:t>
            </a:r>
            <a:r>
              <a:rPr lang="en-US" altLang="ja-JP" sz="2000" b="0" smtClean="0">
                <a:solidFill>
                  <a:srgbClr val="E9F3FD"/>
                </a:solidFill>
                <a:effectLst/>
                <a:latin typeface="+mn-ea"/>
                <a:ea typeface="+mn-ea"/>
                <a:cs typeface="Arial Unicode MS" pitchFamily="50" charset="-128"/>
              </a:rPr>
              <a:t>/</a:t>
            </a:r>
            <a:r>
              <a:rPr lang="ja-JP" altLang="en-US" sz="2000" b="0" smtClean="0">
                <a:solidFill>
                  <a:srgbClr val="E9F3FD"/>
                </a:solidFill>
                <a:effectLst/>
                <a:latin typeface="+mn-ea"/>
                <a:ea typeface="+mn-ea"/>
                <a:cs typeface="Arial Unicode MS" pitchFamily="50" charset="-128"/>
              </a:rPr>
              <a:t>同種</a:t>
            </a:r>
            <a:r>
              <a:rPr lang="en-US" altLang="ja-JP" sz="2000" b="0" smtClean="0">
                <a:solidFill>
                  <a:srgbClr val="E9F3FD"/>
                </a:solidFill>
                <a:effectLst/>
                <a:latin typeface="+mn-ea"/>
                <a:ea typeface="+mn-ea"/>
                <a:cs typeface="Arial Unicode MS" pitchFamily="50" charset="-128"/>
              </a:rPr>
              <a:t>&gt; &lt;50</a:t>
            </a:r>
            <a:r>
              <a:rPr lang="ja-JP" altLang="en-US" sz="2000" b="0" smtClean="0">
                <a:solidFill>
                  <a:srgbClr val="E9F3FD"/>
                </a:solidFill>
                <a:effectLst/>
                <a:latin typeface="+mn-ea"/>
                <a:ea typeface="+mn-ea"/>
                <a:cs typeface="Arial Unicode MS" pitchFamily="50" charset="-128"/>
              </a:rPr>
              <a:t>歳未満</a:t>
            </a:r>
            <a:r>
              <a:rPr lang="en-US" altLang="ja-JP" sz="2000" b="0" smtClean="0">
                <a:solidFill>
                  <a:srgbClr val="E9F3FD"/>
                </a:solidFill>
                <a:effectLst/>
                <a:latin typeface="+mn-ea"/>
                <a:ea typeface="+mn-ea"/>
                <a:cs typeface="Arial Unicode MS" pitchFamily="50" charset="-128"/>
              </a:rPr>
              <a:t>/50</a:t>
            </a:r>
            <a:r>
              <a:rPr lang="ja-JP" altLang="en-US" sz="2000" b="0" smtClean="0">
                <a:solidFill>
                  <a:srgbClr val="E9F3FD"/>
                </a:solidFill>
                <a:effectLst/>
                <a:latin typeface="+mn-ea"/>
                <a:ea typeface="+mn-ea"/>
                <a:cs typeface="Arial Unicode MS" pitchFamily="50" charset="-128"/>
              </a:rPr>
              <a:t>歳以上</a:t>
            </a:r>
            <a:r>
              <a:rPr lang="en-US" altLang="ja-JP" sz="2000" b="0" smtClean="0">
                <a:solidFill>
                  <a:srgbClr val="E9F3FD"/>
                </a:solidFill>
                <a:effectLst/>
                <a:latin typeface="+mn-ea"/>
                <a:ea typeface="+mn-ea"/>
                <a:cs typeface="Arial Unicode MS" pitchFamily="50" charset="-128"/>
              </a:rPr>
              <a:t>&gt;</a:t>
            </a:r>
            <a:endParaRPr lang="ja-JP" altLang="en-US" sz="1600" b="0" smtClean="0">
              <a:solidFill>
                <a:srgbClr val="E9F3FD"/>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2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8" name="グループ化 17"/>
          <p:cNvGrpSpPr/>
          <p:nvPr/>
        </p:nvGrpSpPr>
        <p:grpSpPr>
          <a:xfrm>
            <a:off x="62552" y="6357600"/>
            <a:ext cx="3749040" cy="499982"/>
            <a:chOff x="62552" y="6357600"/>
            <a:chExt cx="3749040" cy="499982"/>
          </a:xfrm>
        </p:grpSpPr>
        <p:pic>
          <p:nvPicPr>
            <p:cNvPr id="24" name="図 23"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23553" name="Picture 1" descr="C:\JDCHCT_PP\2014\Slide_jpn\PP_JDCHCT_Slide2014_PP_jpn_20150219_Fig\スライド18.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mtClean="0">
                <a:solidFill>
                  <a:schemeClr val="bg1"/>
                </a:solidFill>
                <a:effectLst/>
                <a:latin typeface="+mn-ea"/>
                <a:ea typeface="+mn-ea"/>
                <a:cs typeface="Arial Unicode MS" pitchFamily="50" charset="-128"/>
              </a:rPr>
              <a:t>移植後</a:t>
            </a:r>
            <a:r>
              <a:rPr lang="en-US" altLang="ja-JP" b="1" smtClean="0">
                <a:solidFill>
                  <a:schemeClr val="bg1"/>
                </a:solidFill>
                <a:effectLst/>
                <a:latin typeface="Century" pitchFamily="18" charset="0"/>
                <a:ea typeface="HG明朝E" pitchFamily="17" charset="-128"/>
                <a:cs typeface="Arial Unicode MS" pitchFamily="50" charset="-128"/>
              </a:rPr>
              <a:t>365</a:t>
            </a:r>
            <a:r>
              <a:rPr lang="ja-JP" altLang="en-US" smtClean="0">
                <a:solidFill>
                  <a:schemeClr val="bg1"/>
                </a:solidFill>
                <a:effectLst/>
                <a:latin typeface="+mn-ea"/>
                <a:ea typeface="+mn-ea"/>
                <a:cs typeface="Arial Unicode MS" pitchFamily="50" charset="-128"/>
              </a:rPr>
              <a:t>日生存率の年次推移</a:t>
            </a:r>
            <a:r>
              <a:rPr lang="en-US" altLang="ja-JP" sz="2500" smtClean="0">
                <a:solidFill>
                  <a:schemeClr val="bg1"/>
                </a:solidFill>
                <a:effectLst/>
                <a:latin typeface="+mn-ea"/>
                <a:ea typeface="+mn-ea"/>
                <a:cs typeface="Arial Unicode MS" pitchFamily="50" charset="-128"/>
              </a:rPr>
              <a:t/>
            </a:r>
            <a:br>
              <a:rPr lang="en-US" altLang="ja-JP" sz="2500" smtClean="0">
                <a:solidFill>
                  <a:schemeClr val="bg1"/>
                </a:solidFill>
                <a:effectLst/>
                <a:latin typeface="+mn-ea"/>
                <a:ea typeface="+mn-ea"/>
                <a:cs typeface="Arial Unicode MS" pitchFamily="50" charset="-128"/>
              </a:rPr>
            </a:br>
            <a:r>
              <a:rPr lang="ja-JP" altLang="en-US" sz="2500" smtClean="0">
                <a:solidFill>
                  <a:schemeClr val="bg1"/>
                </a:solidFill>
                <a:effectLst/>
                <a:latin typeface="+mn-ea"/>
                <a:ea typeface="+mn-ea"/>
                <a:cs typeface="Arial Unicode MS" pitchFamily="50" charset="-128"/>
              </a:rPr>
              <a:t>　</a:t>
            </a:r>
            <a:r>
              <a:rPr lang="en-US" altLang="ja-JP" sz="2400" smtClean="0">
                <a:solidFill>
                  <a:schemeClr val="bg1"/>
                </a:solidFill>
                <a:effectLst/>
                <a:cs typeface="Arial Unicode MS" pitchFamily="50" charset="-128"/>
              </a:rPr>
              <a:t>&lt;</a:t>
            </a:r>
            <a:r>
              <a:rPr lang="ja-JP" altLang="en-US" sz="2000" smtClean="0">
                <a:solidFill>
                  <a:schemeClr val="bg1"/>
                </a:solidFill>
                <a:effectLst/>
                <a:cs typeface="Arial Unicode MS" pitchFamily="50" charset="-128"/>
              </a:rPr>
              <a:t>自家</a:t>
            </a:r>
            <a:r>
              <a:rPr lang="en-US" altLang="ja-JP" sz="2000" smtClean="0">
                <a:solidFill>
                  <a:schemeClr val="bg1"/>
                </a:solidFill>
                <a:effectLst/>
                <a:cs typeface="Arial Unicode MS" pitchFamily="50" charset="-128"/>
              </a:rPr>
              <a:t>/</a:t>
            </a:r>
            <a:r>
              <a:rPr lang="ja-JP" altLang="en-US" sz="2000" smtClean="0">
                <a:solidFill>
                  <a:schemeClr val="bg1"/>
                </a:solidFill>
                <a:effectLst/>
                <a:cs typeface="Arial Unicode MS" pitchFamily="50" charset="-128"/>
              </a:rPr>
              <a:t>同種</a:t>
            </a:r>
            <a:r>
              <a:rPr lang="en-US" altLang="ja-JP" sz="2000" smtClean="0">
                <a:solidFill>
                  <a:schemeClr val="bg1"/>
                </a:solidFill>
                <a:effectLst/>
                <a:cs typeface="Arial Unicode MS" pitchFamily="50" charset="-128"/>
              </a:rPr>
              <a:t>&gt; &lt;50</a:t>
            </a:r>
            <a:r>
              <a:rPr lang="ja-JP" altLang="en-US" sz="2000" smtClean="0">
                <a:solidFill>
                  <a:schemeClr val="bg1"/>
                </a:solidFill>
                <a:effectLst/>
                <a:cs typeface="Arial Unicode MS" pitchFamily="50" charset="-128"/>
              </a:rPr>
              <a:t>歳未満</a:t>
            </a:r>
            <a:r>
              <a:rPr lang="en-US" altLang="ja-JP" sz="2000" smtClean="0">
                <a:solidFill>
                  <a:schemeClr val="bg1"/>
                </a:solidFill>
                <a:effectLst/>
                <a:cs typeface="Arial Unicode MS" pitchFamily="50" charset="-128"/>
              </a:rPr>
              <a:t>/50</a:t>
            </a:r>
            <a:r>
              <a:rPr lang="ja-JP" altLang="en-US" sz="2000" smtClean="0">
                <a:solidFill>
                  <a:schemeClr val="bg1"/>
                </a:solidFill>
                <a:effectLst/>
                <a:cs typeface="Arial Unicode MS" pitchFamily="50" charset="-128"/>
              </a:rPr>
              <a:t>歳以上</a:t>
            </a:r>
            <a:r>
              <a:rPr lang="en-US" altLang="ja-JP" sz="2000" smtClean="0">
                <a:solidFill>
                  <a:schemeClr val="bg1"/>
                </a:solidFill>
                <a:effectLst/>
                <a:cs typeface="Arial Unicode MS" pitchFamily="50" charset="-128"/>
              </a:rPr>
              <a:t>&gt;</a:t>
            </a:r>
            <a:endParaRPr lang="ja-JP" altLang="en-US" sz="2000" smtClean="0">
              <a:solidFill>
                <a:schemeClr val="bg1"/>
              </a:solidFill>
              <a:effectLst/>
              <a:cs typeface="メイリオ" pitchFamily="50" charset="-128"/>
            </a:endParaRPr>
          </a:p>
        </p:txBody>
      </p:sp>
      <p:sp>
        <p:nvSpPr>
          <p:cNvPr id="2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8" name="グループ化 17"/>
          <p:cNvGrpSpPr/>
          <p:nvPr/>
        </p:nvGrpSpPr>
        <p:grpSpPr>
          <a:xfrm>
            <a:off x="62552" y="6357600"/>
            <a:ext cx="3749040" cy="499982"/>
            <a:chOff x="62552" y="6357600"/>
            <a:chExt cx="3749040" cy="499982"/>
          </a:xfrm>
        </p:grpSpPr>
        <p:pic>
          <p:nvPicPr>
            <p:cNvPr id="25" name="図 24"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6"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21505" name="Picture 1" descr="C:\JDCHCT_PP\2014\Slide_jpn\PP_JDCHCT_Slide2014_PP_jpn_20150219_Fig\スライド19.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smtClean="0">
                <a:solidFill>
                  <a:schemeClr val="bg1"/>
                </a:solidFill>
                <a:effectLst/>
              </a:rPr>
              <a:t>はじめに</a:t>
            </a:r>
            <a:endParaRPr kumimoji="1" lang="ja-JP" altLang="en-US" sz="2500" b="0">
              <a:solidFill>
                <a:schemeClr val="bg1"/>
              </a:solidFill>
              <a:effectLst/>
            </a:endParaRPr>
          </a:p>
        </p:txBody>
      </p:sp>
      <p:sp>
        <p:nvSpPr>
          <p:cNvPr id="6" name="スライド番号プレースホルダ 4"/>
          <p:cNvSpPr>
            <a:spLocks noGrp="1"/>
          </p:cNvSpPr>
          <p:nvPr>
            <p:ph type="sldNum" sz="quarter" idx="4294967295"/>
          </p:nvPr>
        </p:nvSpPr>
        <p:spPr>
          <a:xfrm>
            <a:off x="8874454" y="6650650"/>
            <a:ext cx="251092" cy="158620"/>
          </a:xfrm>
          <a:prstGeom prst="rect">
            <a:avLst/>
          </a:prstGeom>
        </p:spPr>
        <p:txBody>
          <a:bodyPr/>
          <a:lstStyle/>
          <a:p>
            <a:pPr algn="r"/>
            <a:fld id="{2FECD35A-6F14-4CA7-81FF-DADAB1564319}" type="slidenum">
              <a:rPr lang="ja-JP" altLang="en-US" sz="1100" b="1" smtClean="0">
                <a:solidFill>
                  <a:schemeClr val="bg1">
                    <a:lumMod val="75000"/>
                  </a:schemeClr>
                </a:solidFill>
              </a:rPr>
              <a:pPr algn="r"/>
              <a:t>2</a:t>
            </a:fld>
            <a:endParaRPr lang="ja-JP" altLang="en-US" sz="1100" b="1">
              <a:solidFill>
                <a:schemeClr val="bg1">
                  <a:lumMod val="75000"/>
                </a:schemeClr>
              </a:solidFill>
            </a:endParaRPr>
          </a:p>
        </p:txBody>
      </p:sp>
      <p:sp>
        <p:nvSpPr>
          <p:cNvPr id="7" name="コンテンツ プレースホルダ 6"/>
          <p:cNvSpPr>
            <a:spLocks noGrp="1"/>
          </p:cNvSpPr>
          <p:nvPr>
            <p:ph idx="1"/>
          </p:nvPr>
        </p:nvSpPr>
        <p:spPr/>
        <p:txBody>
          <a:bodyPr/>
          <a:lstStyle/>
          <a:p>
            <a:endParaRPr kumimoji="1" lang="ja-JP" altLang="en-US"/>
          </a:p>
        </p:txBody>
      </p:sp>
      <p:pic>
        <p:nvPicPr>
          <p:cNvPr id="9217" name="Picture 1" descr="C:\JDCHCT_PP\2014\Slide_jpn\PP_JDCHCT_Slide2014_PP_jpn_20150219_Fig\スライド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mtClean="0">
                <a:solidFill>
                  <a:schemeClr val="bg1"/>
                </a:solidFill>
                <a:effectLst/>
                <a:latin typeface="+mn-ea"/>
                <a:ea typeface="+mn-ea"/>
                <a:cs typeface="Arial Unicode MS" pitchFamily="50" charset="-128"/>
              </a:rPr>
              <a:t>移植後</a:t>
            </a:r>
            <a:r>
              <a:rPr lang="en-US" altLang="ja-JP" b="1" smtClean="0">
                <a:solidFill>
                  <a:schemeClr val="bg1"/>
                </a:solidFill>
                <a:effectLst/>
                <a:latin typeface="Century" pitchFamily="18" charset="0"/>
                <a:ea typeface="HG明朝E" pitchFamily="17" charset="-128"/>
                <a:cs typeface="Arial Unicode MS" pitchFamily="50" charset="-128"/>
              </a:rPr>
              <a:t>100</a:t>
            </a:r>
            <a:r>
              <a:rPr lang="ja-JP" altLang="en-US" smtClean="0">
                <a:solidFill>
                  <a:schemeClr val="bg1"/>
                </a:solidFill>
                <a:effectLst/>
                <a:latin typeface="+mn-ea"/>
                <a:ea typeface="+mn-ea"/>
                <a:cs typeface="Arial Unicode MS" pitchFamily="50" charset="-128"/>
              </a:rPr>
              <a:t>日生存率の年次推移</a:t>
            </a:r>
            <a:r>
              <a:rPr lang="en-US" altLang="ja-JP" sz="2500" smtClean="0">
                <a:solidFill>
                  <a:schemeClr val="bg1"/>
                </a:solidFill>
                <a:effectLst/>
                <a:latin typeface="+mn-ea"/>
                <a:ea typeface="+mn-ea"/>
                <a:cs typeface="Arial Unicode MS" pitchFamily="50" charset="-128"/>
              </a:rPr>
              <a:t/>
            </a:r>
            <a:br>
              <a:rPr lang="en-US" altLang="ja-JP" sz="2500" smtClean="0">
                <a:solidFill>
                  <a:schemeClr val="bg1"/>
                </a:solidFill>
                <a:effectLst/>
                <a:latin typeface="+mn-ea"/>
                <a:ea typeface="+mn-ea"/>
                <a:cs typeface="Arial Unicode MS" pitchFamily="50" charset="-128"/>
              </a:rPr>
            </a:br>
            <a:r>
              <a:rPr lang="en-US" altLang="ja-JP" sz="2500" smtClean="0">
                <a:solidFill>
                  <a:schemeClr val="bg1"/>
                </a:solidFill>
                <a:effectLst/>
                <a:cs typeface="Arial Unicode MS" pitchFamily="50" charset="-128"/>
              </a:rPr>
              <a:t> &lt;</a:t>
            </a:r>
            <a:r>
              <a:rPr lang="ja-JP" altLang="en-US" sz="2500" smtClean="0">
                <a:solidFill>
                  <a:schemeClr val="bg1"/>
                </a:solidFill>
                <a:effectLst/>
                <a:cs typeface="Arial Unicode MS" pitchFamily="50" charset="-128"/>
              </a:rPr>
              <a:t>同種</a:t>
            </a:r>
            <a:r>
              <a:rPr lang="en-US" altLang="ja-JP" sz="2500" smtClean="0">
                <a:solidFill>
                  <a:schemeClr val="bg1"/>
                </a:solidFill>
                <a:effectLst/>
                <a:cs typeface="Arial Unicode MS" pitchFamily="50" charset="-128"/>
              </a:rPr>
              <a:t>&gt; &lt;50</a:t>
            </a:r>
            <a:r>
              <a:rPr lang="ja-JP" altLang="en-US" sz="2500" smtClean="0">
                <a:solidFill>
                  <a:schemeClr val="bg1"/>
                </a:solidFill>
                <a:effectLst/>
                <a:cs typeface="Arial Unicode MS" pitchFamily="50" charset="-128"/>
              </a:rPr>
              <a:t>歳未満</a:t>
            </a:r>
            <a:r>
              <a:rPr lang="en-US" altLang="ja-JP" sz="2500" smtClean="0">
                <a:solidFill>
                  <a:schemeClr val="bg1"/>
                </a:solidFill>
                <a:effectLst/>
                <a:cs typeface="Arial Unicode MS" pitchFamily="50" charset="-128"/>
              </a:rPr>
              <a:t>/50</a:t>
            </a:r>
            <a:r>
              <a:rPr lang="ja-JP" altLang="en-US" sz="2500" smtClean="0">
                <a:solidFill>
                  <a:schemeClr val="bg1"/>
                </a:solidFill>
                <a:effectLst/>
                <a:cs typeface="Arial Unicode MS" pitchFamily="50" charset="-128"/>
              </a:rPr>
              <a:t>歳以上</a:t>
            </a:r>
            <a:r>
              <a:rPr lang="en-US" altLang="ja-JP" sz="2500" smtClean="0">
                <a:solidFill>
                  <a:schemeClr val="bg1"/>
                </a:solidFill>
                <a:effectLst/>
                <a:cs typeface="Arial Unicode MS" pitchFamily="50" charset="-128"/>
              </a:rPr>
              <a:t>&gt;</a:t>
            </a:r>
            <a:endParaRPr lang="ja-JP" altLang="en-US" sz="1600" b="1" smtClean="0">
              <a:solidFill>
                <a:schemeClr val="bg1"/>
              </a:solidFill>
              <a:effectLst/>
              <a:cs typeface="Arial Unicode MS" pitchFamily="50" charset="-128"/>
            </a:endParaRPr>
          </a:p>
        </p:txBody>
      </p:sp>
      <p:sp>
        <p:nvSpPr>
          <p:cNvPr id="2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8" name="グループ化 17"/>
          <p:cNvGrpSpPr/>
          <p:nvPr/>
        </p:nvGrpSpPr>
        <p:grpSpPr>
          <a:xfrm>
            <a:off x="62552" y="6357600"/>
            <a:ext cx="3749040" cy="499982"/>
            <a:chOff x="62552" y="6357600"/>
            <a:chExt cx="3749040" cy="499982"/>
          </a:xfrm>
        </p:grpSpPr>
        <p:pic>
          <p:nvPicPr>
            <p:cNvPr id="23" name="図 22"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19458" name="Picture 2" descr="C:\JDCHCT_PP\2014\Slide_jpn\PP_JDCHCT_Slide2014_PP_jpn_20150219_Fig\スライド20.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mtClean="0">
                <a:solidFill>
                  <a:schemeClr val="bg1"/>
                </a:solidFill>
                <a:effectLst/>
                <a:latin typeface="+mn-ea"/>
                <a:ea typeface="+mn-ea"/>
                <a:cs typeface="Arial Unicode MS" pitchFamily="50" charset="-128"/>
              </a:rPr>
              <a:t>移植後</a:t>
            </a:r>
            <a:r>
              <a:rPr lang="en-US" altLang="ja-JP" b="1" smtClean="0">
                <a:solidFill>
                  <a:schemeClr val="bg1"/>
                </a:solidFill>
                <a:effectLst/>
                <a:latin typeface="Century" pitchFamily="18" charset="0"/>
                <a:ea typeface="HG明朝E" pitchFamily="17" charset="-128"/>
                <a:cs typeface="Arial Unicode MS" pitchFamily="50" charset="-128"/>
              </a:rPr>
              <a:t>365</a:t>
            </a:r>
            <a:r>
              <a:rPr lang="ja-JP" altLang="en-US" smtClean="0">
                <a:solidFill>
                  <a:schemeClr val="bg1"/>
                </a:solidFill>
                <a:effectLst/>
                <a:latin typeface="+mn-ea"/>
                <a:ea typeface="+mn-ea"/>
                <a:cs typeface="Arial Unicode MS" pitchFamily="50" charset="-128"/>
              </a:rPr>
              <a:t>日生存率の年次推移</a:t>
            </a:r>
            <a:r>
              <a:rPr lang="en-US" altLang="ja-JP" smtClean="0">
                <a:solidFill>
                  <a:schemeClr val="bg1"/>
                </a:solidFill>
                <a:effectLst/>
                <a:latin typeface="+mn-ea"/>
                <a:ea typeface="+mn-ea"/>
                <a:cs typeface="Arial Unicode MS" pitchFamily="50" charset="-128"/>
              </a:rPr>
              <a:t/>
            </a:r>
            <a:br>
              <a:rPr lang="en-US" altLang="ja-JP" smtClean="0">
                <a:solidFill>
                  <a:schemeClr val="bg1"/>
                </a:solidFill>
                <a:effectLst/>
                <a:latin typeface="+mn-ea"/>
                <a:ea typeface="+mn-ea"/>
                <a:cs typeface="Arial Unicode MS" pitchFamily="50" charset="-128"/>
              </a:rPr>
            </a:br>
            <a:r>
              <a:rPr kumimoji="1" lang="en-US" altLang="ja-JP" sz="2800" b="0" kern="1200" smtClean="0">
                <a:ln>
                  <a:noFill/>
                </a:ln>
                <a:solidFill>
                  <a:schemeClr val="bg1"/>
                </a:solidFill>
                <a:effectLst>
                  <a:outerShdw blurRad="38100" dist="38100" dir="2700000" algn="tl">
                    <a:srgbClr val="000000">
                      <a:alpha val="43137"/>
                    </a:srgbClr>
                  </a:outerShdw>
                </a:effectLst>
                <a:latin typeface="+mn-ea"/>
                <a:ea typeface="+mn-ea"/>
                <a:cs typeface="+mj-cs"/>
              </a:rPr>
              <a:t> </a:t>
            </a:r>
            <a:r>
              <a:rPr kumimoji="1" lang="en-US" altLang="ja-JP" sz="2000" b="0" kern="1200" smtClean="0">
                <a:ln>
                  <a:noFill/>
                </a:ln>
                <a:solidFill>
                  <a:schemeClr val="bg1"/>
                </a:solidFill>
                <a:effectLst/>
                <a:latin typeface="+mn-ea"/>
                <a:ea typeface="+mn-ea"/>
                <a:cs typeface="+mj-cs"/>
              </a:rPr>
              <a:t>&lt;</a:t>
            </a:r>
            <a:r>
              <a:rPr kumimoji="1" lang="ja-JP" altLang="ja-JP" sz="2000" b="0" kern="1200" smtClean="0">
                <a:ln>
                  <a:noFill/>
                </a:ln>
                <a:solidFill>
                  <a:schemeClr val="bg1"/>
                </a:solidFill>
                <a:effectLst/>
                <a:latin typeface="+mn-ea"/>
                <a:ea typeface="+mn-ea"/>
                <a:cs typeface="+mj-cs"/>
              </a:rPr>
              <a:t>同種</a:t>
            </a:r>
            <a:r>
              <a:rPr kumimoji="1" lang="en-US" altLang="ja-JP" sz="2000" b="0" kern="1200" smtClean="0">
                <a:ln>
                  <a:noFill/>
                </a:ln>
                <a:solidFill>
                  <a:schemeClr val="bg1"/>
                </a:solidFill>
                <a:effectLst/>
                <a:latin typeface="+mn-ea"/>
                <a:ea typeface="+mn-ea"/>
                <a:cs typeface="+mj-cs"/>
              </a:rPr>
              <a:t>&gt; &lt;50</a:t>
            </a:r>
            <a:r>
              <a:rPr kumimoji="1" lang="ja-JP" altLang="ja-JP" sz="2000" b="0" kern="1200" smtClean="0">
                <a:ln>
                  <a:noFill/>
                </a:ln>
                <a:solidFill>
                  <a:schemeClr val="bg1"/>
                </a:solidFill>
                <a:effectLst/>
                <a:latin typeface="+mn-ea"/>
                <a:ea typeface="+mn-ea"/>
                <a:cs typeface="+mj-cs"/>
              </a:rPr>
              <a:t>歳未満</a:t>
            </a:r>
            <a:r>
              <a:rPr kumimoji="1" lang="en-US" altLang="ja-JP" sz="2000" b="0" kern="1200" smtClean="0">
                <a:ln>
                  <a:noFill/>
                </a:ln>
                <a:solidFill>
                  <a:schemeClr val="bg1"/>
                </a:solidFill>
                <a:effectLst/>
                <a:latin typeface="+mn-ea"/>
                <a:ea typeface="+mn-ea"/>
                <a:cs typeface="+mj-cs"/>
              </a:rPr>
              <a:t>/50</a:t>
            </a:r>
            <a:r>
              <a:rPr kumimoji="1" lang="ja-JP" altLang="ja-JP" sz="2000" b="0" kern="1200" smtClean="0">
                <a:ln>
                  <a:noFill/>
                </a:ln>
                <a:solidFill>
                  <a:schemeClr val="bg1"/>
                </a:solidFill>
                <a:effectLst/>
                <a:latin typeface="+mn-ea"/>
                <a:ea typeface="+mn-ea"/>
                <a:cs typeface="+mj-cs"/>
              </a:rPr>
              <a:t>歳以上</a:t>
            </a:r>
            <a:r>
              <a:rPr kumimoji="1" lang="en-US" altLang="ja-JP" sz="2000" b="0" kern="1200" smtClean="0">
                <a:ln>
                  <a:noFill/>
                </a:ln>
                <a:solidFill>
                  <a:schemeClr val="bg1"/>
                </a:solidFill>
                <a:effectLst/>
                <a:latin typeface="+mn-ea"/>
                <a:ea typeface="+mn-ea"/>
                <a:cs typeface="+mj-cs"/>
              </a:rPr>
              <a:t>&gt;</a:t>
            </a:r>
            <a:endParaRPr lang="ja-JP" altLang="en-US" sz="2000" b="1" smtClean="0">
              <a:solidFill>
                <a:schemeClr val="bg1"/>
              </a:solidFill>
              <a:effectLst/>
              <a:cs typeface="Arial Unicode MS" pitchFamily="50" charset="-128"/>
            </a:endParaRPr>
          </a:p>
        </p:txBody>
      </p:sp>
      <p:sp>
        <p:nvSpPr>
          <p:cNvPr id="1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5" name="図 24"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6"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17409" name="Picture 1" descr="C:\JDCHCT_PP\2014\Slide_jpn\PP_JDCHCT_Slide2014_PP_jpn_20150219_Fig\スライド21.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p:spPr>
        <p:txBody>
          <a:bodyPr anchor="t">
            <a:normAutofit fontScale="90000"/>
          </a:bodyPr>
          <a:lstStyle/>
          <a:p>
            <a:pPr defTabSz="914400" fontAlgn="auto">
              <a:lnSpc>
                <a:spcPts val="3000"/>
              </a:lnSpc>
              <a:spcAft>
                <a:spcPts val="0"/>
              </a:spcAft>
            </a:pPr>
            <a:r>
              <a:rPr lang="ja-JP" altLang="en-US" smtClean="0">
                <a:solidFill>
                  <a:schemeClr val="bg1"/>
                </a:solidFill>
                <a:effectLst/>
                <a:cs typeface="Arial Unicode MS" pitchFamily="50" charset="-128"/>
              </a:rPr>
              <a:t>移植後</a:t>
            </a:r>
            <a:r>
              <a:rPr lang="en-US" altLang="ja-JP" b="1" smtClean="0">
                <a:solidFill>
                  <a:schemeClr val="bg1"/>
                </a:solidFill>
                <a:effectLst/>
                <a:latin typeface="Century" pitchFamily="18" charset="0"/>
                <a:ea typeface="HG明朝E" pitchFamily="17" charset="-128"/>
                <a:cs typeface="Arial Unicode MS" pitchFamily="50" charset="-128"/>
              </a:rPr>
              <a:t>100</a:t>
            </a:r>
            <a:r>
              <a:rPr lang="ja-JP" altLang="en-US" smtClean="0">
                <a:solidFill>
                  <a:schemeClr val="bg1"/>
                </a:solidFill>
                <a:effectLst/>
                <a:cs typeface="Arial Unicode MS" pitchFamily="50" charset="-128"/>
              </a:rPr>
              <a:t>日生存率の年次推移</a:t>
            </a:r>
            <a:r>
              <a:rPr lang="en-US" altLang="ja-JP" sz="2500" smtClean="0">
                <a:solidFill>
                  <a:schemeClr val="bg1"/>
                </a:solidFill>
                <a:effectLst/>
                <a:cs typeface="Arial Unicode MS" pitchFamily="50" charset="-128"/>
              </a:rPr>
              <a:t/>
            </a:r>
            <a:br>
              <a:rPr lang="en-US" altLang="ja-JP" sz="2500" smtClean="0">
                <a:solidFill>
                  <a:schemeClr val="bg1"/>
                </a:solidFill>
                <a:effectLst/>
                <a:cs typeface="Arial Unicode MS" pitchFamily="50" charset="-128"/>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spc="-150" smtClean="0">
                <a:solidFill>
                  <a:schemeClr val="bg1"/>
                </a:solidFill>
                <a:effectLst/>
                <a:latin typeface="Arial" pitchFamily="34" charset="0"/>
                <a:ea typeface="ＭＳ Ｐゴシック"/>
                <a:cs typeface="Arial" pitchFamily="34" charset="0"/>
              </a:rPr>
              <a:t>●●●</a:t>
            </a:r>
            <a:r>
              <a:rPr lang="en-US" altLang="ja-JP" sz="1200" spc="-150" smtClean="0">
                <a:solidFill>
                  <a:schemeClr val="bg1"/>
                </a:solidFill>
                <a:effectLst/>
                <a:latin typeface="Arial" pitchFamily="34" charset="0"/>
                <a:ea typeface="ＭＳ Ｐゴシック"/>
                <a:cs typeface="Arial" pitchFamily="34" charset="0"/>
              </a:rPr>
              <a:t>&lt;</a:t>
            </a:r>
            <a:r>
              <a:rPr lang="ja-JP" altLang="en-US" sz="1200" smtClean="0">
                <a:solidFill>
                  <a:schemeClr val="bg1"/>
                </a:solidFill>
                <a:effectLst/>
                <a:cs typeface="メイリオ" pitchFamily="50" charset="-128"/>
              </a:rPr>
              <a:t>急性骨髄性白血病</a:t>
            </a:r>
            <a:r>
              <a:rPr lang="en-US" altLang="ja-JP" sz="1200" smtClean="0">
                <a:solidFill>
                  <a:schemeClr val="bg1"/>
                </a:solidFill>
                <a:effectLst/>
                <a:cs typeface="メイリオ" pitchFamily="50" charset="-128"/>
              </a:rPr>
              <a:t>/</a:t>
            </a:r>
            <a:r>
              <a:rPr lang="ja-JP" altLang="en-US" sz="1200" smtClean="0">
                <a:solidFill>
                  <a:schemeClr val="bg1"/>
                </a:solidFill>
                <a:effectLst/>
                <a:cs typeface="メイリオ" pitchFamily="50" charset="-128"/>
              </a:rPr>
              <a:t>急性リンパ性白血病</a:t>
            </a:r>
            <a:r>
              <a:rPr lang="en-US" altLang="ja-JP" sz="1200" smtClean="0">
                <a:solidFill>
                  <a:schemeClr val="bg1"/>
                </a:solidFill>
                <a:effectLst/>
                <a:cs typeface="メイリオ" pitchFamily="50" charset="-128"/>
              </a:rPr>
              <a:t>/</a:t>
            </a:r>
            <a:r>
              <a:rPr lang="ja-JP" altLang="en-US" sz="1200" smtClean="0">
                <a:solidFill>
                  <a:schemeClr val="bg1"/>
                </a:solidFill>
                <a:effectLst/>
                <a:cs typeface="メイリオ" pitchFamily="50" charset="-128"/>
              </a:rPr>
              <a:t>慢性骨髄性白血病</a:t>
            </a:r>
            <a:r>
              <a:rPr lang="en-US" altLang="ja-JP" sz="1200" smtClean="0">
                <a:solidFill>
                  <a:schemeClr val="bg1"/>
                </a:solidFill>
                <a:effectLst/>
                <a:cs typeface="メイリオ" pitchFamily="50" charset="-128"/>
              </a:rPr>
              <a:t>/</a:t>
            </a:r>
            <a:r>
              <a:rPr lang="ja-JP" altLang="en-US" sz="1200" smtClean="0">
                <a:solidFill>
                  <a:schemeClr val="bg1"/>
                </a:solidFill>
                <a:effectLst/>
                <a:cs typeface="メイリオ" pitchFamily="50" charset="-128"/>
              </a:rPr>
              <a:t>骨髄異形成症候群</a:t>
            </a:r>
            <a:r>
              <a:rPr lang="en-US" altLang="ja-JP" sz="1200" smtClean="0">
                <a:solidFill>
                  <a:schemeClr val="bg1"/>
                </a:solidFill>
                <a:effectLst/>
                <a:cs typeface="メイリオ" pitchFamily="50" charset="-128"/>
              </a:rPr>
              <a:t>&gt;</a:t>
            </a:r>
            <a:endParaRPr lang="ja-JP" altLang="en-US" sz="1200" dirty="0">
              <a:solidFill>
                <a:schemeClr val="bg1"/>
              </a:solidFill>
              <a:effectLst/>
            </a:endParaRPr>
          </a:p>
        </p:txBody>
      </p:sp>
      <p:sp>
        <p:nvSpPr>
          <p:cNvPr id="2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26" name="グループ化 25"/>
          <p:cNvGrpSpPr/>
          <p:nvPr/>
        </p:nvGrpSpPr>
        <p:grpSpPr>
          <a:xfrm>
            <a:off x="62552" y="6357600"/>
            <a:ext cx="3749040" cy="499982"/>
            <a:chOff x="62552" y="6357600"/>
            <a:chExt cx="3749040" cy="499982"/>
          </a:xfrm>
        </p:grpSpPr>
        <p:pic>
          <p:nvPicPr>
            <p:cNvPr id="27" name="図 26"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15361" name="Picture 1" descr="C:\JDCHCT_PP\2014\Slide_jpn\PP_JDCHCT_Slide2014_PP_jpn_20150219_Fig\スライド22.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p:spPr>
        <p:txBody>
          <a:bodyPr anchor="b">
            <a:normAutofit fontScale="90000"/>
          </a:bodyPr>
          <a:lstStyle/>
          <a:p>
            <a:pPr defTabSz="914400" fontAlgn="auto">
              <a:lnSpc>
                <a:spcPts val="3000"/>
              </a:lnSpc>
              <a:spcAft>
                <a:spcPts val="0"/>
              </a:spcAft>
            </a:pPr>
            <a:r>
              <a:rPr lang="ja-JP" altLang="en-US" smtClean="0">
                <a:solidFill>
                  <a:schemeClr val="bg1"/>
                </a:solidFill>
                <a:effectLst/>
                <a:cs typeface="Arial Unicode MS" pitchFamily="50" charset="-128"/>
              </a:rPr>
              <a:t>移植後</a:t>
            </a:r>
            <a:r>
              <a:rPr lang="en-US" altLang="ja-JP" b="1" smtClean="0">
                <a:solidFill>
                  <a:schemeClr val="bg1"/>
                </a:solidFill>
                <a:effectLst/>
                <a:latin typeface="Century" pitchFamily="18" charset="0"/>
                <a:cs typeface="Arial Unicode MS" pitchFamily="50" charset="-128"/>
              </a:rPr>
              <a:t>365</a:t>
            </a:r>
            <a:r>
              <a:rPr lang="ja-JP" altLang="en-US" smtClean="0">
                <a:solidFill>
                  <a:schemeClr val="bg1"/>
                </a:solidFill>
                <a:effectLst/>
                <a:cs typeface="Arial Unicode MS" pitchFamily="50" charset="-128"/>
              </a:rPr>
              <a:t>日生存率の年次推移</a:t>
            </a:r>
            <a:r>
              <a:rPr lang="en-US" altLang="ja-JP" sz="2500" smtClean="0">
                <a:solidFill>
                  <a:schemeClr val="bg1"/>
                </a:solidFill>
                <a:effectLst/>
                <a:cs typeface="Arial Unicode MS" pitchFamily="50" charset="-128"/>
              </a:rPr>
              <a:t/>
            </a:r>
            <a:br>
              <a:rPr lang="en-US" altLang="ja-JP" sz="2500" smtClean="0">
                <a:solidFill>
                  <a:schemeClr val="bg1"/>
                </a:solidFill>
                <a:effectLst/>
                <a:cs typeface="Arial Unicode MS" pitchFamily="50" charset="-128"/>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spc="-150" smtClean="0">
                <a:solidFill>
                  <a:schemeClr val="bg1"/>
                </a:solidFill>
                <a:effectLst/>
                <a:latin typeface="Arial" pitchFamily="34" charset="0"/>
                <a:ea typeface="ＭＳ Ｐゴシック"/>
                <a:cs typeface="Arial" pitchFamily="34" charset="0"/>
              </a:rPr>
              <a:t>●●●</a:t>
            </a:r>
            <a:r>
              <a:rPr lang="en-US" altLang="ja-JP" sz="1200" spc="-150" smtClean="0">
                <a:solidFill>
                  <a:schemeClr val="bg1"/>
                </a:solidFill>
                <a:effectLst/>
                <a:latin typeface="Arial" pitchFamily="34" charset="0"/>
                <a:ea typeface="ＭＳ Ｐゴシック"/>
                <a:cs typeface="Arial" pitchFamily="34" charset="0"/>
              </a:rPr>
              <a:t>&lt;</a:t>
            </a:r>
            <a:r>
              <a:rPr lang="ja-JP" altLang="en-US" sz="1200" smtClean="0">
                <a:solidFill>
                  <a:schemeClr val="bg1"/>
                </a:solidFill>
                <a:effectLst/>
                <a:cs typeface="メイリオ" pitchFamily="50" charset="-128"/>
              </a:rPr>
              <a:t>急性骨髄性白血病</a:t>
            </a:r>
            <a:r>
              <a:rPr lang="en-US" altLang="ja-JP" sz="1200" smtClean="0">
                <a:solidFill>
                  <a:schemeClr val="bg1"/>
                </a:solidFill>
                <a:effectLst/>
                <a:cs typeface="メイリオ" pitchFamily="50" charset="-128"/>
              </a:rPr>
              <a:t>/</a:t>
            </a:r>
            <a:r>
              <a:rPr lang="ja-JP" altLang="en-US" sz="1200" smtClean="0">
                <a:solidFill>
                  <a:schemeClr val="bg1"/>
                </a:solidFill>
                <a:effectLst/>
                <a:cs typeface="メイリオ" pitchFamily="50" charset="-128"/>
              </a:rPr>
              <a:t>急性リンパ性白血病</a:t>
            </a:r>
            <a:r>
              <a:rPr lang="en-US" altLang="ja-JP" sz="1200" smtClean="0">
                <a:solidFill>
                  <a:schemeClr val="bg1"/>
                </a:solidFill>
                <a:effectLst/>
                <a:cs typeface="メイリオ" pitchFamily="50" charset="-128"/>
              </a:rPr>
              <a:t>/</a:t>
            </a:r>
            <a:r>
              <a:rPr lang="ja-JP" altLang="en-US" sz="1200" smtClean="0">
                <a:solidFill>
                  <a:schemeClr val="bg1"/>
                </a:solidFill>
                <a:effectLst/>
                <a:cs typeface="メイリオ" pitchFamily="50" charset="-128"/>
              </a:rPr>
              <a:t>慢性骨髄性白血病</a:t>
            </a:r>
            <a:r>
              <a:rPr lang="en-US" altLang="ja-JP" sz="1200" smtClean="0">
                <a:solidFill>
                  <a:schemeClr val="bg1"/>
                </a:solidFill>
                <a:effectLst/>
                <a:cs typeface="メイリオ" pitchFamily="50" charset="-128"/>
              </a:rPr>
              <a:t>/</a:t>
            </a:r>
            <a:r>
              <a:rPr lang="ja-JP" altLang="en-US" sz="1200" smtClean="0">
                <a:solidFill>
                  <a:schemeClr val="bg1"/>
                </a:solidFill>
                <a:effectLst/>
                <a:cs typeface="メイリオ" pitchFamily="50" charset="-128"/>
              </a:rPr>
              <a:t>骨髄異形成症候群</a:t>
            </a:r>
            <a:r>
              <a:rPr lang="en-US" altLang="ja-JP" sz="1200" smtClean="0">
                <a:solidFill>
                  <a:schemeClr val="bg1"/>
                </a:solidFill>
                <a:effectLst/>
                <a:cs typeface="メイリオ" pitchFamily="50" charset="-128"/>
              </a:rPr>
              <a:t>&gt;</a:t>
            </a:r>
            <a:endParaRPr lang="ja-JP" altLang="en-US" sz="1200" dirty="0">
              <a:solidFill>
                <a:schemeClr val="bg1"/>
              </a:solidFill>
              <a:effectLst/>
            </a:endParaRPr>
          </a:p>
        </p:txBody>
      </p:sp>
      <p:sp>
        <p:nvSpPr>
          <p:cNvPr id="1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23" name="グループ化 22"/>
          <p:cNvGrpSpPr/>
          <p:nvPr/>
        </p:nvGrpSpPr>
        <p:grpSpPr>
          <a:xfrm>
            <a:off x="62552" y="6357600"/>
            <a:ext cx="3749040" cy="499982"/>
            <a:chOff x="62552" y="6357600"/>
            <a:chExt cx="3749040" cy="499982"/>
          </a:xfrm>
        </p:grpSpPr>
        <p:pic>
          <p:nvPicPr>
            <p:cNvPr id="24" name="図 23"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13313" name="Picture 1" descr="C:\JDCHCT_PP\2014\Slide_jpn\PP_JDCHCT_Slide2014_PP_jpn_20150219_Fig\スライド23.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dirty="0" smtClean="0">
                <a:solidFill>
                  <a:schemeClr val="bg1"/>
                </a:solidFill>
                <a:effectLst/>
              </a:rPr>
              <a:t>移植後の成績</a:t>
            </a:r>
            <a:r>
              <a:rPr lang="en-US" altLang="ja-JP" smtClean="0">
                <a:solidFill>
                  <a:schemeClr val="bg1"/>
                </a:solidFill>
                <a:effectLst/>
              </a:rPr>
              <a:t/>
            </a:r>
            <a:br>
              <a:rPr lang="en-US" altLang="ja-JP"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移植種類別</a:t>
            </a:r>
            <a:r>
              <a:rPr lang="en-US" altLang="ja-JP" sz="2000" spc="-150" smtClean="0">
                <a:solidFill>
                  <a:schemeClr val="bg1"/>
                </a:solidFill>
                <a:effectLst/>
                <a:latin typeface="Arial" pitchFamily="34" charset="0"/>
                <a:ea typeface="ＭＳ Ｐゴシック"/>
                <a:cs typeface="Arial" pitchFamily="34" charset="0"/>
              </a:rPr>
              <a:t>●●●</a:t>
            </a:r>
            <a:r>
              <a:rPr lang="en-US" altLang="ja-JP" sz="2400" smtClean="0">
                <a:solidFill>
                  <a:schemeClr val="bg1"/>
                </a:solidFill>
                <a:effectLst/>
              </a:rPr>
              <a:t> </a:t>
            </a:r>
            <a:endParaRPr lang="ja-JP" altLang="en-US" sz="2000" b="1" dirty="0">
              <a:solidFill>
                <a:schemeClr val="bg1"/>
              </a:solidFill>
              <a:effectLst/>
            </a:endParaRPr>
          </a:p>
        </p:txBody>
      </p:sp>
      <p:sp>
        <p:nvSpPr>
          <p:cNvPr id="8957"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7169" name="Picture 1" descr="C:\JDCHCT_PP\2014\Slide_jpn\PP_JDCHCT_Slide2014_PP_jpn_20150219_Fig\スライド24.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dirty="0" smtClean="0">
                <a:solidFill>
                  <a:schemeClr val="bg1"/>
                </a:solidFill>
                <a:effectLst/>
              </a:rPr>
              <a:t>移植後の成績</a:t>
            </a:r>
            <a:r>
              <a:rPr lang="en-US" altLang="ja-JP" smtClean="0">
                <a:solidFill>
                  <a:schemeClr val="bg1"/>
                </a:solidFill>
                <a:effectLst/>
              </a:rPr>
              <a:t/>
            </a:r>
            <a:br>
              <a:rPr lang="en-US" altLang="ja-JP"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白血病</a:t>
            </a:r>
            <a:r>
              <a:rPr lang="en-US" altLang="ja-JP" sz="2000" spc="-150" smtClean="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sp>
        <p:nvSpPr>
          <p:cNvPr id="5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121" name="Picture 1" descr="C:\JDCHCT_PP\2014\Slide_jpn\PP_JDCHCT_Slide2014_PP_jpn_20150219_Fig\スライド25.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dirty="0" smtClean="0">
                <a:solidFill>
                  <a:schemeClr val="bg1"/>
                </a:solidFill>
                <a:effectLst/>
              </a:rPr>
              <a:t>移植後の成績</a:t>
            </a:r>
            <a:r>
              <a:rPr lang="en-US" altLang="ja-JP" smtClean="0">
                <a:solidFill>
                  <a:schemeClr val="bg1"/>
                </a:solidFill>
                <a:effectLst/>
              </a:rPr>
              <a:t/>
            </a:r>
            <a:br>
              <a:rPr lang="en-US" altLang="ja-JP"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悪性リンパ腫</a:t>
            </a:r>
            <a:r>
              <a:rPr lang="en-US" altLang="ja-JP" sz="2400" smtClean="0">
                <a:solidFill>
                  <a:schemeClr val="bg1"/>
                </a:solidFill>
                <a:effectLst/>
              </a:rPr>
              <a:t>/</a:t>
            </a:r>
            <a:r>
              <a:rPr lang="ja-JP" altLang="en-US" sz="2400" smtClean="0">
                <a:solidFill>
                  <a:schemeClr val="bg1"/>
                </a:solidFill>
                <a:effectLst/>
              </a:rPr>
              <a:t>多発性骨髄腫を含む形質細胞性腫瘍</a:t>
            </a:r>
            <a:r>
              <a:rPr lang="en-US" altLang="ja-JP" sz="2000" spc="-150" smtClean="0">
                <a:solidFill>
                  <a:schemeClr val="bg1"/>
                </a:solidFill>
                <a:effectLst/>
                <a:latin typeface="Arial" pitchFamily="34" charset="0"/>
                <a:ea typeface="ＭＳ Ｐゴシック"/>
                <a:cs typeface="Arial" pitchFamily="34" charset="0"/>
              </a:rPr>
              <a:t>●●●</a:t>
            </a:r>
            <a:r>
              <a:rPr lang="en-US" altLang="ja-JP" sz="2400" smtClean="0">
                <a:solidFill>
                  <a:schemeClr val="bg1"/>
                </a:solidFill>
                <a:effectLst/>
              </a:rPr>
              <a:t> </a:t>
            </a:r>
            <a:endParaRPr lang="ja-JP" altLang="en-US" sz="2000" b="1" dirty="0">
              <a:solidFill>
                <a:schemeClr val="bg1"/>
              </a:solidFill>
              <a:effectLst/>
            </a:endParaRPr>
          </a:p>
        </p:txBody>
      </p:sp>
      <p:sp>
        <p:nvSpPr>
          <p:cNvPr id="5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076" name="Picture 4" descr="C:\JDCHCT_PP\2014\Slide_jpn\PP_JDCHCT_Slide2014_PP_jpn_20150219_Fig\スライド26.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ja-JP" altLang="en-US" smtClean="0">
                <a:solidFill>
                  <a:schemeClr val="bg1"/>
                </a:solidFill>
                <a:effectLst/>
              </a:rPr>
              <a:t>移植後の成績 年齢別</a:t>
            </a:r>
            <a:r>
              <a:rPr lang="en-US" altLang="ja-JP" sz="2700" smtClean="0">
                <a:solidFill>
                  <a:schemeClr val="bg1"/>
                </a:solidFill>
                <a:effectLst/>
              </a:rPr>
              <a:t/>
            </a:r>
            <a:br>
              <a:rPr lang="en-US" altLang="ja-JP" sz="2700"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白血病</a:t>
            </a:r>
            <a:r>
              <a:rPr lang="en-US" altLang="ja-JP" sz="1300" smtClean="0">
                <a:solidFill>
                  <a:schemeClr val="bg1"/>
                </a:solidFill>
                <a:effectLst/>
              </a:rPr>
              <a:t>(</a:t>
            </a:r>
            <a:r>
              <a:rPr lang="ja-JP" altLang="en-US" sz="1300" smtClean="0">
                <a:solidFill>
                  <a:schemeClr val="bg1"/>
                </a:solidFill>
                <a:effectLst/>
              </a:rPr>
              <a:t>急性骨髄性白血病</a:t>
            </a:r>
            <a:r>
              <a:rPr lang="en-US" altLang="ja-JP" sz="1300" dirty="0" smtClean="0">
                <a:solidFill>
                  <a:schemeClr val="bg1"/>
                </a:solidFill>
                <a:effectLst/>
              </a:rPr>
              <a:t>/</a:t>
            </a:r>
            <a:r>
              <a:rPr lang="ja-JP" altLang="en-US" sz="1300" dirty="0" smtClean="0">
                <a:solidFill>
                  <a:schemeClr val="bg1"/>
                </a:solidFill>
                <a:effectLst/>
              </a:rPr>
              <a:t>急性リンパ性</a:t>
            </a:r>
            <a:r>
              <a:rPr lang="ja-JP" altLang="en-US" sz="1300" smtClean="0">
                <a:solidFill>
                  <a:schemeClr val="bg1"/>
                </a:solidFill>
                <a:effectLst/>
              </a:rPr>
              <a:t>白血病</a:t>
            </a:r>
            <a:r>
              <a:rPr lang="en-US" altLang="ja-JP" sz="1300" smtClean="0">
                <a:solidFill>
                  <a:schemeClr val="bg1"/>
                </a:solidFill>
                <a:effectLst/>
              </a:rPr>
              <a:t>)</a:t>
            </a:r>
            <a:r>
              <a:rPr lang="en-US" altLang="ja-JP" sz="2000" spc="-150" smtClean="0">
                <a:solidFill>
                  <a:schemeClr val="bg1"/>
                </a:solidFill>
                <a:effectLst/>
                <a:latin typeface="Arial" pitchFamily="34" charset="0"/>
                <a:ea typeface="ＭＳ Ｐゴシック"/>
                <a:cs typeface="Arial" pitchFamily="34" charset="0"/>
              </a:rPr>
              <a:t>●●●</a:t>
            </a:r>
            <a:r>
              <a:rPr lang="ja-JP" altLang="en-US" sz="2000" spc="-150" baseline="0" smtClean="0">
                <a:solidFill>
                  <a:schemeClr val="bg1"/>
                </a:solidFill>
                <a:effectLst/>
                <a:latin typeface="Arial" pitchFamily="34" charset="0"/>
                <a:ea typeface="ＭＳ Ｐゴシック"/>
                <a:cs typeface="Arial" pitchFamily="34" charset="0"/>
              </a:rPr>
              <a:t> </a:t>
            </a:r>
            <a:r>
              <a:rPr lang="en-US" altLang="ja-JP" sz="2000" spc="-150" baseline="0" smtClean="0">
                <a:solidFill>
                  <a:schemeClr val="bg1"/>
                </a:solidFill>
                <a:effectLst/>
                <a:latin typeface="Arial" pitchFamily="34" charset="0"/>
                <a:ea typeface="ＭＳ Ｐゴシック"/>
                <a:cs typeface="Arial" pitchFamily="34" charset="0"/>
              </a:rPr>
              <a:t>&lt;</a:t>
            </a:r>
            <a:r>
              <a:rPr lang="ja-JP" altLang="en-US" sz="2000" spc="-150" baseline="0" smtClean="0">
                <a:solidFill>
                  <a:schemeClr val="bg1"/>
                </a:solidFill>
                <a:effectLst/>
                <a:latin typeface="Arial" pitchFamily="34" charset="0"/>
                <a:ea typeface="ＭＳ Ｐゴシック"/>
                <a:cs typeface="Arial" pitchFamily="34" charset="0"/>
              </a:rPr>
              <a:t>自家</a:t>
            </a:r>
            <a:r>
              <a:rPr lang="en-US" altLang="ja-JP" sz="2000" spc="-150" baseline="0" smtClean="0">
                <a:solidFill>
                  <a:schemeClr val="bg1"/>
                </a:solidFill>
                <a:effectLst/>
                <a:latin typeface="Arial" pitchFamily="34" charset="0"/>
                <a:ea typeface="ＭＳ Ｐゴシック"/>
                <a:cs typeface="Arial" pitchFamily="34" charset="0"/>
              </a:rPr>
              <a:t>&gt; &lt;0-15</a:t>
            </a:r>
            <a:r>
              <a:rPr lang="ja-JP" altLang="en-US" sz="2000" spc="-150" baseline="0" smtClean="0">
                <a:solidFill>
                  <a:schemeClr val="bg1"/>
                </a:solidFill>
                <a:effectLst/>
                <a:latin typeface="Arial" pitchFamily="34" charset="0"/>
                <a:ea typeface="ＭＳ Ｐゴシック"/>
                <a:cs typeface="Arial" pitchFamily="34" charset="0"/>
              </a:rPr>
              <a:t>歳</a:t>
            </a:r>
            <a:r>
              <a:rPr lang="en-US" altLang="ja-JP" sz="2000" spc="-150" baseline="0" smtClean="0">
                <a:solidFill>
                  <a:schemeClr val="bg1"/>
                </a:solidFill>
                <a:effectLst/>
                <a:latin typeface="Arial" pitchFamily="34" charset="0"/>
                <a:ea typeface="ＭＳ Ｐゴシック"/>
                <a:cs typeface="Arial" pitchFamily="34" charset="0"/>
              </a:rPr>
              <a:t>/16</a:t>
            </a:r>
            <a:r>
              <a:rPr lang="ja-JP" altLang="en-US" sz="2000" spc="-150" baseline="0" smtClean="0">
                <a:solidFill>
                  <a:schemeClr val="bg1"/>
                </a:solidFill>
                <a:effectLst/>
                <a:latin typeface="Arial" pitchFamily="34" charset="0"/>
                <a:ea typeface="ＭＳ Ｐゴシック"/>
                <a:cs typeface="Arial" pitchFamily="34" charset="0"/>
              </a:rPr>
              <a:t>歳以上</a:t>
            </a:r>
            <a:r>
              <a:rPr lang="en-US" altLang="ja-JP" sz="2000" spc="-150" baseline="0" smtClean="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sp>
        <p:nvSpPr>
          <p:cNvPr id="106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1922" name="Picture 2" descr="C:\JDCHCT_PP\2014\Slide_jpn\PP_JDCHCT_Slide2014_PP_jpn_20150219_Fig\スライド27.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ja-JP" altLang="en-US" smtClean="0">
                <a:solidFill>
                  <a:schemeClr val="bg1"/>
                </a:solidFill>
                <a:effectLst/>
              </a:rPr>
              <a:t>移植後の成績 年齢別</a:t>
            </a:r>
            <a:r>
              <a:rPr lang="en-US" altLang="ja-JP" sz="2700" smtClean="0">
                <a:solidFill>
                  <a:schemeClr val="bg1"/>
                </a:solidFill>
                <a:effectLst/>
              </a:rPr>
              <a:t/>
            </a:r>
            <a:br>
              <a:rPr lang="en-US" altLang="ja-JP" sz="2700"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悪性リンパ腫</a:t>
            </a:r>
            <a:r>
              <a:rPr lang="en-US" altLang="ja-JP" sz="1300" smtClean="0">
                <a:solidFill>
                  <a:schemeClr val="bg1"/>
                </a:solidFill>
                <a:effectLst/>
              </a:rPr>
              <a:t>(</a:t>
            </a:r>
            <a:r>
              <a:rPr lang="ja-JP" altLang="en-US" sz="1300" dirty="0" smtClean="0">
                <a:solidFill>
                  <a:schemeClr val="bg1"/>
                </a:solidFill>
                <a:effectLst/>
              </a:rPr>
              <a:t>非ホジキンリンパ腫</a:t>
            </a:r>
            <a:r>
              <a:rPr lang="en-US" altLang="ja-JP" sz="1300" dirty="0" smtClean="0">
                <a:solidFill>
                  <a:schemeClr val="bg1"/>
                </a:solidFill>
                <a:effectLst/>
              </a:rPr>
              <a:t>/</a:t>
            </a:r>
            <a:r>
              <a:rPr lang="ja-JP" altLang="en-US" sz="1300" dirty="0" smtClean="0">
                <a:solidFill>
                  <a:schemeClr val="bg1"/>
                </a:solidFill>
                <a:effectLst/>
              </a:rPr>
              <a:t>ホジキンリンパ</a:t>
            </a:r>
            <a:r>
              <a:rPr lang="ja-JP" altLang="en-US" sz="1300" smtClean="0">
                <a:solidFill>
                  <a:schemeClr val="bg1"/>
                </a:solidFill>
                <a:effectLst/>
              </a:rPr>
              <a:t>腫</a:t>
            </a:r>
            <a:r>
              <a:rPr lang="en-US" altLang="ja-JP" sz="1300" smtClean="0">
                <a:solidFill>
                  <a:schemeClr val="bg1"/>
                </a:solidFill>
                <a:effectLst/>
              </a:rPr>
              <a:t>)</a:t>
            </a:r>
            <a:r>
              <a:rPr lang="en-US" altLang="ja-JP" sz="2000" spc="-150" smtClean="0">
                <a:solidFill>
                  <a:schemeClr val="bg1"/>
                </a:solidFill>
                <a:effectLst/>
                <a:latin typeface="Arial" pitchFamily="34" charset="0"/>
                <a:ea typeface="ＭＳ Ｐゴシック"/>
                <a:cs typeface="Arial" pitchFamily="34" charset="0"/>
              </a:rPr>
              <a:t>●●● &lt;</a:t>
            </a:r>
            <a:r>
              <a:rPr lang="ja-JP" altLang="en-US" sz="2000" spc="-150" smtClean="0">
                <a:solidFill>
                  <a:schemeClr val="bg1"/>
                </a:solidFill>
                <a:effectLst/>
                <a:latin typeface="Arial" pitchFamily="34" charset="0"/>
                <a:ea typeface="ＭＳ Ｐゴシック"/>
                <a:cs typeface="Arial" pitchFamily="34" charset="0"/>
              </a:rPr>
              <a:t>自家</a:t>
            </a:r>
            <a:r>
              <a:rPr lang="en-US" altLang="ja-JP" sz="2000" spc="-150" smtClean="0">
                <a:solidFill>
                  <a:schemeClr val="bg1"/>
                </a:solidFill>
                <a:effectLst/>
                <a:latin typeface="Arial" pitchFamily="34" charset="0"/>
                <a:ea typeface="ＭＳ Ｐゴシック"/>
                <a:cs typeface="Arial" pitchFamily="34" charset="0"/>
              </a:rPr>
              <a:t>&gt;</a:t>
            </a:r>
            <a:r>
              <a:rPr lang="en-US" altLang="ja-JP" sz="2000" spc="-150" baseline="0" smtClean="0">
                <a:solidFill>
                  <a:schemeClr val="bg1"/>
                </a:solidFill>
                <a:effectLst/>
                <a:latin typeface="Arial" pitchFamily="34" charset="0"/>
                <a:ea typeface="ＭＳ Ｐゴシック"/>
                <a:cs typeface="Arial" pitchFamily="34" charset="0"/>
              </a:rPr>
              <a:t> &lt;0-15</a:t>
            </a:r>
            <a:r>
              <a:rPr lang="ja-JP" altLang="en-US" sz="2000" spc="-150" baseline="0" smtClean="0">
                <a:solidFill>
                  <a:schemeClr val="bg1"/>
                </a:solidFill>
                <a:effectLst/>
                <a:latin typeface="Arial" pitchFamily="34" charset="0"/>
                <a:ea typeface="ＭＳ Ｐゴシック"/>
                <a:cs typeface="Arial" pitchFamily="34" charset="0"/>
              </a:rPr>
              <a:t>歳</a:t>
            </a:r>
            <a:r>
              <a:rPr lang="en-US" altLang="ja-JP" sz="2000" spc="-150" baseline="0" smtClean="0">
                <a:solidFill>
                  <a:schemeClr val="bg1"/>
                </a:solidFill>
                <a:effectLst/>
                <a:latin typeface="Arial" pitchFamily="34" charset="0"/>
                <a:ea typeface="ＭＳ Ｐゴシック"/>
                <a:cs typeface="Arial" pitchFamily="34" charset="0"/>
              </a:rPr>
              <a:t>/16</a:t>
            </a:r>
            <a:r>
              <a:rPr lang="ja-JP" altLang="en-US" sz="2000" spc="-150" baseline="0" smtClean="0">
                <a:solidFill>
                  <a:schemeClr val="bg1"/>
                </a:solidFill>
                <a:effectLst/>
                <a:latin typeface="Arial" pitchFamily="34" charset="0"/>
                <a:ea typeface="ＭＳ Ｐゴシック"/>
                <a:cs typeface="Arial" pitchFamily="34" charset="0"/>
              </a:rPr>
              <a:t>歳以上</a:t>
            </a:r>
            <a:r>
              <a:rPr lang="en-US" altLang="ja-JP" sz="2000" spc="-150" baseline="0" smtClean="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sp>
        <p:nvSpPr>
          <p:cNvPr id="1287"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2946" name="Picture 2" descr="C:\JDCHCT_PP\2014\Slide_jpn\PP_JDCHCT_Slide2014_PP_jpn_20150219_Fig\スライド28.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normAutofit/>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1800" b="1" i="0" kern="1200" spc="0" baseline="0" smtClean="0">
                <a:solidFill>
                  <a:schemeClr val="bg1"/>
                </a:solidFill>
                <a:effectLst/>
                <a:latin typeface="HGP明朝E"/>
                <a:ea typeface="HGP明朝E"/>
                <a:cs typeface="+mn-cs"/>
              </a:rPr>
              <a:t/>
            </a:r>
            <a:br>
              <a:rPr kumimoji="1" lang="en-US" altLang="ja-JP" sz="1800" b="1"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i="0" kern="1200" spc="0" baseline="0" smtClean="0">
                <a:solidFill>
                  <a:schemeClr val="bg1"/>
                </a:solidFill>
                <a:effectLst/>
                <a:latin typeface="HGP明朝E"/>
                <a:ea typeface="HGP明朝E"/>
                <a:cs typeface="+mn-cs"/>
              </a:rPr>
              <a:t>多発性骨髄腫</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自家</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en-US" sz="1800">
              <a:solidFill>
                <a:schemeClr val="bg1"/>
              </a:solidFill>
              <a:effectLst/>
            </a:endParaRPr>
          </a:p>
        </p:txBody>
      </p:sp>
      <p:sp>
        <p:nvSpPr>
          <p:cNvPr id="4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3970" name="Picture 2" descr="C:\JDCHCT_PP\2014\Slide_jpn\PP_JDCHCT_Slide2014_PP_jpn_20150219_Fig\スライド29.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b="0" dirty="0" smtClean="0">
                <a:solidFill>
                  <a:schemeClr val="bg1"/>
                </a:solidFill>
                <a:effectLst/>
                <a:cs typeface="Arial Unicode MS" pitchFamily="50" charset="-128"/>
              </a:rPr>
              <a:t>造血幹細胞</a:t>
            </a:r>
            <a:r>
              <a:rPr lang="ja-JP" altLang="en-US" sz="2800" b="0" dirty="0" smtClean="0">
                <a:solidFill>
                  <a:schemeClr val="bg1"/>
                </a:solidFill>
                <a:effectLst/>
                <a:latin typeface="+mn-ea"/>
                <a:ea typeface="+mn-ea"/>
                <a:cs typeface="Arial Unicode MS" pitchFamily="50" charset="-128"/>
              </a:rPr>
              <a:t>移植件数の年次推移</a:t>
            </a:r>
            <a:r>
              <a:rPr lang="en-US" altLang="ja-JP" sz="2800" b="0" smtClean="0">
                <a:solidFill>
                  <a:schemeClr val="bg1"/>
                </a:solidFill>
                <a:effectLst/>
                <a:latin typeface="+mn-ea"/>
                <a:ea typeface="+mn-ea"/>
                <a:cs typeface="Arial Unicode MS" pitchFamily="50" charset="-128"/>
              </a:rPr>
              <a:t/>
            </a:r>
            <a:br>
              <a:rPr lang="en-US" altLang="ja-JP" sz="2800" b="0" smtClean="0">
                <a:solidFill>
                  <a:schemeClr val="bg1"/>
                </a:solidFill>
                <a:effectLst/>
                <a:latin typeface="+mn-ea"/>
                <a:ea typeface="+mn-ea"/>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mn-ea"/>
                <a:ea typeface="+mn-ea"/>
                <a:cs typeface="Arial Unicode MS" pitchFamily="50" charset="-128"/>
              </a:rPr>
              <a:t>ドナー別</a:t>
            </a:r>
            <a:r>
              <a:rPr lang="en-US" altLang="ja-JP" sz="2000" b="0" spc="-150" smtClean="0">
                <a:solidFill>
                  <a:schemeClr val="bg1"/>
                </a:solidFill>
                <a:effectLst/>
                <a:latin typeface="Arial" pitchFamily="34" charset="0"/>
                <a:ea typeface="ＭＳ Ｐゴシック"/>
                <a:cs typeface="Arial" pitchFamily="34" charset="0"/>
              </a:rPr>
              <a:t>●●●</a:t>
            </a:r>
            <a:endParaRPr lang="ja-JP" altLang="en-US" sz="2000" b="0" spc="-300" dirty="0" smtClean="0">
              <a:solidFill>
                <a:schemeClr val="bg1"/>
              </a:solidFill>
              <a:effectLst/>
              <a:latin typeface="+mn-ea"/>
              <a:ea typeface="+mn-ea"/>
              <a:cs typeface="Arial Unicode MS" pitchFamily="50" charset="-128"/>
            </a:endParaRPr>
          </a:p>
        </p:txBody>
      </p:sp>
      <p:sp>
        <p:nvSpPr>
          <p:cNvPr id="9"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4273" name="Picture 1" descr="C:\JDCHCT_PP\2014\Slide_jpn\PP_JDCHCT_Slide2014_PP_jpn_20150219_Fig\スライド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normAutofit fontScale="90000"/>
          </a:bodyPr>
          <a:lstStyle/>
          <a:p>
            <a:pPr fontAlgn="base"/>
            <a:r>
              <a:rPr kumimoji="1" lang="ja-JP" altLang="ja-JP" b="0" i="0" kern="1200" spc="0" baseline="0" smtClean="0">
                <a:solidFill>
                  <a:schemeClr val="bg1"/>
                </a:solidFill>
                <a:effectLst/>
                <a:latin typeface="HGP明朝E"/>
                <a:ea typeface="HGP明朝E"/>
                <a:cs typeface="+mn-cs"/>
              </a:rPr>
              <a:t>移植後の成績</a:t>
            </a:r>
            <a:r>
              <a:rPr kumimoji="1" lang="en-US" altLang="ja-JP" sz="1800" b="0" i="0" kern="1200" spc="0" baseline="0" smtClean="0">
                <a:solidFill>
                  <a:schemeClr val="bg1"/>
                </a:solidFill>
                <a:effectLst/>
                <a:latin typeface="HGP明朝E"/>
                <a:ea typeface="HGP明朝E"/>
                <a:cs typeface="+mn-cs"/>
              </a:rPr>
              <a:t/>
            </a:r>
            <a:br>
              <a:rPr kumimoji="1" lang="en-US" altLang="ja-JP" sz="1800" b="0" i="0" kern="1200" spc="0" baseline="0" smtClean="0">
                <a:solidFill>
                  <a:schemeClr val="bg1"/>
                </a:solidFill>
                <a:effectLst/>
                <a:latin typeface="HGP明朝E"/>
                <a:ea typeface="HGP明朝E"/>
                <a:cs typeface="+mn-cs"/>
              </a:rPr>
            </a:br>
            <a:r>
              <a:rPr lang="en-US" altLang="ja-JP" sz="2000" spc="-150" smtClean="0">
                <a:solidFill>
                  <a:schemeClr val="bg1"/>
                </a:solidFill>
                <a:effectLst/>
                <a:latin typeface="Arial" pitchFamily="34" charset="0"/>
                <a:ea typeface="ＭＳ Ｐゴシック"/>
                <a:cs typeface="Arial" pitchFamily="34" charset="0"/>
              </a:rPr>
              <a:t>●●●</a:t>
            </a:r>
            <a:r>
              <a:rPr kumimoji="1" lang="ja-JP" altLang="ja-JP" sz="2400" kern="1200" smtClean="0">
                <a:solidFill>
                  <a:schemeClr val="bg1"/>
                </a:solidFill>
                <a:effectLst/>
                <a:latin typeface="HGP明朝E"/>
                <a:ea typeface="HGP明朝E"/>
                <a:cs typeface="+mn-cs"/>
              </a:rPr>
              <a:t>急性骨髄性白血病</a:t>
            </a:r>
            <a:r>
              <a:rPr lang="en-US" altLang="ja-JP" sz="2000" spc="-150" smtClean="0">
                <a:solidFill>
                  <a:schemeClr val="bg1"/>
                </a:solidFill>
                <a:effectLst/>
                <a:latin typeface="Arial" pitchFamily="34" charset="0"/>
                <a:ea typeface="ＭＳ Ｐゴシック"/>
                <a:cs typeface="Arial" pitchFamily="34" charset="0"/>
              </a:rPr>
              <a:t>●●● &lt;</a:t>
            </a:r>
            <a:r>
              <a:rPr lang="ja-JP" altLang="en-US" sz="2000" spc="-150" smtClean="0">
                <a:solidFill>
                  <a:schemeClr val="bg1"/>
                </a:solidFill>
                <a:effectLst/>
                <a:latin typeface="Arial" pitchFamily="34" charset="0"/>
                <a:ea typeface="ＭＳ Ｐゴシック"/>
                <a:cs typeface="Arial" pitchFamily="34" charset="0"/>
              </a:rPr>
              <a:t>同種</a:t>
            </a:r>
            <a:r>
              <a:rPr lang="en-US" altLang="ja-JP" sz="2000" spc="-150" smtClean="0">
                <a:solidFill>
                  <a:schemeClr val="bg1"/>
                </a:solidFill>
                <a:effectLst/>
                <a:latin typeface="Arial" pitchFamily="34" charset="0"/>
                <a:ea typeface="ＭＳ Ｐゴシック"/>
                <a:cs typeface="Arial" pitchFamily="34" charset="0"/>
              </a:rPr>
              <a:t>&gt; </a:t>
            </a:r>
            <a:r>
              <a:rPr lang="en-US" altLang="ja-JP" sz="2000" spc="-150" baseline="0" smtClean="0">
                <a:solidFill>
                  <a:schemeClr val="bg1"/>
                </a:solidFill>
                <a:effectLst/>
                <a:latin typeface="Arial" pitchFamily="34" charset="0"/>
                <a:ea typeface="ＭＳ Ｐゴシック"/>
                <a:cs typeface="Arial" pitchFamily="34" charset="0"/>
              </a:rPr>
              <a:t> &lt;0-15</a:t>
            </a:r>
            <a:r>
              <a:rPr lang="ja-JP" altLang="en-US" sz="2000" spc="-150" baseline="0" smtClean="0">
                <a:solidFill>
                  <a:schemeClr val="bg1"/>
                </a:solidFill>
                <a:effectLst/>
                <a:latin typeface="Arial" pitchFamily="34" charset="0"/>
                <a:ea typeface="ＭＳ Ｐゴシック"/>
                <a:cs typeface="Arial" pitchFamily="34" charset="0"/>
              </a:rPr>
              <a:t>歳</a:t>
            </a:r>
            <a:r>
              <a:rPr lang="en-US" altLang="ja-JP" sz="2000" spc="-150" baseline="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108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4994" name="Picture 2" descr="C:\JDCHCT_PP\2014\Slide_jpn\PP_JDCHCT_Slide2014_PP_jpn_20150219_Fig\スライド30.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i="0" kern="1200" spc="0" baseline="0" smtClean="0">
                <a:solidFill>
                  <a:schemeClr val="bg1"/>
                </a:solidFill>
                <a:effectLst/>
                <a:latin typeface="HGP明朝E"/>
                <a:ea typeface="HGP明朝E"/>
                <a:cs typeface="+mn-cs"/>
              </a:rPr>
              <a:t>急性骨髄性白血病</a:t>
            </a:r>
            <a:r>
              <a:rPr lang="en-US" altLang="ja-JP" sz="1800" spc="-150" smtClean="0">
                <a:solidFill>
                  <a:schemeClr val="bg1"/>
                </a:solidFill>
                <a:effectLst/>
                <a:latin typeface="Arial" pitchFamily="34" charset="0"/>
                <a:ea typeface="ＭＳ Ｐゴシック"/>
                <a:cs typeface="Arial" pitchFamily="34" charset="0"/>
              </a:rPr>
              <a:t>●●●</a:t>
            </a:r>
            <a:r>
              <a:rPr kumimoji="1" lang="en-US" altLang="ja-JP" sz="2300" b="0" i="0" kern="1200" spc="0" baseline="0" smtClean="0">
                <a:solidFill>
                  <a:schemeClr val="bg1"/>
                </a:solidFill>
                <a:effectLst/>
                <a:latin typeface="HGP明朝E"/>
                <a:ea typeface="HGP明朝E"/>
                <a:cs typeface="+mn-cs"/>
              </a:rPr>
              <a:t> </a:t>
            </a:r>
            <a:r>
              <a:rPr kumimoji="1" lang="en-US" altLang="ja-JP" sz="1800" b="0" i="0" kern="1200" spc="0" baseline="0" smtClean="0">
                <a:solidFill>
                  <a:schemeClr val="bg1"/>
                </a:solidFill>
                <a:effectLst/>
                <a:latin typeface="HGP明朝E"/>
                <a:ea typeface="HGP明朝E"/>
                <a:cs typeface="+mn-cs"/>
              </a:rPr>
              <a:t>&lt;</a:t>
            </a:r>
            <a:r>
              <a:rPr kumimoji="1" lang="ja-JP" altLang="en-US" sz="1800" b="0" i="0" kern="1200" spc="0" baseline="0" smtClean="0">
                <a:solidFill>
                  <a:schemeClr val="bg1"/>
                </a:solidFill>
                <a:effectLst/>
                <a:latin typeface="HGP明朝E"/>
                <a:ea typeface="HGP明朝E"/>
                <a:cs typeface="+mn-cs"/>
              </a:rPr>
              <a:t>同種</a:t>
            </a:r>
            <a:r>
              <a:rPr kumimoji="1" lang="en-US" altLang="ja-JP" sz="1800" b="0" i="0" kern="1200" spc="0" baseline="0" smtClean="0">
                <a:solidFill>
                  <a:schemeClr val="bg1"/>
                </a:solidFill>
                <a:effectLst/>
                <a:latin typeface="HGP明朝E"/>
                <a:ea typeface="HGP明朝E"/>
                <a:cs typeface="+mn-cs"/>
              </a:rPr>
              <a:t>&gt; &lt;16</a:t>
            </a:r>
            <a:r>
              <a:rPr kumimoji="1" lang="ja-JP" altLang="en-US" sz="1800" b="0" i="0" kern="1200" spc="0" baseline="0" smtClean="0">
                <a:solidFill>
                  <a:schemeClr val="bg1"/>
                </a:solidFill>
                <a:effectLst/>
                <a:latin typeface="HGP明朝E"/>
                <a:ea typeface="HGP明朝E"/>
                <a:cs typeface="+mn-cs"/>
              </a:rPr>
              <a:t>歳以上</a:t>
            </a:r>
            <a:r>
              <a:rPr kumimoji="1" lang="en-US" altLang="ja-JP" sz="1800" b="0" i="0" kern="1200" spc="0" baseline="0" smtClean="0">
                <a:solidFill>
                  <a:schemeClr val="bg1"/>
                </a:solidFill>
                <a:effectLst/>
                <a:latin typeface="HGP明朝E"/>
                <a:ea typeface="HGP明朝E"/>
                <a:cs typeface="+mn-cs"/>
              </a:rPr>
              <a:t>&gt;</a:t>
            </a:r>
            <a:endParaRPr kumimoji="1" lang="ja-JP" altLang="ja-JP" sz="1800" b="1" i="0" kern="1200" spc="0" baseline="0" smtClean="0">
              <a:solidFill>
                <a:schemeClr val="bg1"/>
              </a:solidFill>
              <a:effectLst/>
              <a:latin typeface="HGP明朝E"/>
              <a:ea typeface="HGP明朝E"/>
              <a:cs typeface="+mn-cs"/>
            </a:endParaRPr>
          </a:p>
        </p:txBody>
      </p:sp>
      <p:sp>
        <p:nvSpPr>
          <p:cNvPr id="469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6018" name="Picture 2" descr="C:\JDCHCT_PP\2014\Slide_jpn\PP_JDCHCT_Slide2014_PP_jpn_20150219_Fig\スライド3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F0FEDE"/>
          </a:solid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31"/>
          <p:cNvSpPr>
            <a:spLocks noGrp="1"/>
          </p:cNvSpPr>
          <p:nvPr>
            <p:ph type="title"/>
          </p:nvPr>
        </p:nvSpPr>
        <p:spPr>
          <a:xfrm>
            <a:off x="432000" y="0"/>
            <a:ext cx="8229600" cy="813816"/>
          </a:xfrm>
        </p:spPr>
        <p:txBody>
          <a:bodyPr>
            <a:normAutofit/>
          </a:bodyPr>
          <a:lstStyle/>
          <a:p>
            <a:pPr fontAlgn="base"/>
            <a:r>
              <a:rPr kumimoji="1" lang="ja-JP" altLang="ja-JP" sz="2500" b="0" i="0" kern="1200" spc="0" baseline="0" smtClean="0">
                <a:effectLst/>
                <a:latin typeface="HGP明朝E"/>
                <a:ea typeface="HGP明朝E"/>
                <a:cs typeface="+mn-cs"/>
              </a:rPr>
              <a:t>移植後の成績</a:t>
            </a:r>
            <a:r>
              <a:rPr kumimoji="1" lang="en-US" altLang="ja-JP" sz="2600" b="0" i="0" kern="1200" spc="0" baseline="0" smtClean="0">
                <a:effectLst/>
                <a:latin typeface="HGP明朝E"/>
                <a:ea typeface="HGP明朝E"/>
                <a:cs typeface="+mn-cs"/>
              </a:rPr>
              <a:t/>
            </a:r>
            <a:br>
              <a:rPr kumimoji="1" lang="en-US" altLang="ja-JP" sz="2600" b="0" i="0" kern="1200" spc="0" baseline="0" smtClean="0">
                <a:effectLst/>
                <a:latin typeface="HGP明朝E"/>
                <a:ea typeface="HGP明朝E"/>
                <a:cs typeface="+mn-cs"/>
              </a:rPr>
            </a:br>
            <a:r>
              <a:rPr lang="en-US" altLang="ja-JP" sz="1800" spc="-150" smtClean="0">
                <a:solidFill>
                  <a:schemeClr val="accent5">
                    <a:lumMod val="60000"/>
                    <a:lumOff val="40000"/>
                  </a:schemeClr>
                </a:solidFill>
                <a:latin typeface="Arial" pitchFamily="34" charset="0"/>
                <a:ea typeface="ＭＳ Ｐゴシック"/>
                <a:cs typeface="Arial" pitchFamily="34" charset="0"/>
              </a:rPr>
              <a:t>●</a:t>
            </a:r>
            <a:r>
              <a:rPr lang="en-US" altLang="ja-JP" sz="1800" spc="-150" smtClean="0">
                <a:solidFill>
                  <a:schemeClr val="accent6">
                    <a:lumMod val="40000"/>
                    <a:lumOff val="60000"/>
                  </a:schemeClr>
                </a:solidFill>
                <a:latin typeface="Arial" pitchFamily="34" charset="0"/>
                <a:ea typeface="ＭＳ Ｐゴシック"/>
                <a:cs typeface="Arial" pitchFamily="34" charset="0"/>
              </a:rPr>
              <a:t>●</a:t>
            </a:r>
            <a:r>
              <a:rPr lang="en-US" altLang="ja-JP" sz="1800" spc="-150" smtClean="0">
                <a:solidFill>
                  <a:schemeClr val="accent5">
                    <a:lumMod val="60000"/>
                    <a:lumOff val="40000"/>
                  </a:schemeClr>
                </a:solidFill>
                <a:latin typeface="Arial" pitchFamily="34" charset="0"/>
                <a:ea typeface="ＭＳ Ｐゴシック"/>
                <a:cs typeface="Arial" pitchFamily="34" charset="0"/>
              </a:rPr>
              <a:t>●</a:t>
            </a:r>
            <a:r>
              <a:rPr kumimoji="1" lang="ja-JP" altLang="ja-JP" sz="2200" kern="1200" smtClean="0">
                <a:effectLst/>
                <a:latin typeface="HGP明朝E"/>
                <a:ea typeface="HGP明朝E"/>
                <a:cs typeface="+mn-cs"/>
              </a:rPr>
              <a:t>急性リンパ性白血病</a:t>
            </a:r>
            <a:r>
              <a:rPr lang="en-US" altLang="ja-JP" sz="1800" spc="-150" smtClean="0">
                <a:solidFill>
                  <a:schemeClr val="accent5">
                    <a:lumMod val="60000"/>
                    <a:lumOff val="40000"/>
                  </a:schemeClr>
                </a:solidFill>
                <a:latin typeface="Arial" pitchFamily="34" charset="0"/>
                <a:ea typeface="ＭＳ Ｐゴシック"/>
                <a:cs typeface="Arial" pitchFamily="34" charset="0"/>
              </a:rPr>
              <a:t>●</a:t>
            </a:r>
            <a:r>
              <a:rPr lang="en-US" altLang="ja-JP" sz="1800" spc="-150" smtClean="0">
                <a:solidFill>
                  <a:schemeClr val="accent6">
                    <a:lumMod val="40000"/>
                    <a:lumOff val="60000"/>
                  </a:schemeClr>
                </a:solidFill>
                <a:latin typeface="Arial" pitchFamily="34" charset="0"/>
                <a:ea typeface="ＭＳ Ｐゴシック"/>
                <a:cs typeface="Arial" pitchFamily="34" charset="0"/>
              </a:rPr>
              <a:t>●</a:t>
            </a:r>
            <a:r>
              <a:rPr lang="en-US" altLang="ja-JP" sz="1800" spc="-150" smtClean="0">
                <a:solidFill>
                  <a:schemeClr val="accent5">
                    <a:lumMod val="60000"/>
                    <a:lumOff val="40000"/>
                  </a:schemeClr>
                </a:solidFill>
                <a:latin typeface="Arial" pitchFamily="34" charset="0"/>
                <a:ea typeface="ＭＳ Ｐゴシック"/>
                <a:cs typeface="Arial" pitchFamily="34" charset="0"/>
              </a:rPr>
              <a:t>●</a:t>
            </a:r>
            <a:r>
              <a:rPr lang="en-US" altLang="ja-JP" sz="1800" spc="-150" smtClean="0">
                <a:solidFill>
                  <a:schemeClr val="accent5">
                    <a:lumMod val="60000"/>
                    <a:lumOff val="40000"/>
                  </a:schemeClr>
                </a:solidFill>
                <a:effectLst/>
                <a:latin typeface="Arial" pitchFamily="34" charset="0"/>
                <a:ea typeface="ＭＳ Ｐゴシック"/>
                <a:cs typeface="Arial" pitchFamily="34" charset="0"/>
              </a:rPr>
              <a:t> </a:t>
            </a:r>
            <a:r>
              <a:rPr kumimoji="1" lang="en-US" altLang="ja-JP" sz="1800" b="0" i="0" kern="1200" spc="0" baseline="0" smtClean="0">
                <a:solidFill>
                  <a:srgbClr val="F0FEDE"/>
                </a:solidFill>
                <a:effectLst/>
                <a:latin typeface="HGP明朝E"/>
                <a:ea typeface="HGP明朝E"/>
                <a:cs typeface="+mn-cs"/>
              </a:rPr>
              <a:t> &lt;</a:t>
            </a:r>
            <a:r>
              <a:rPr kumimoji="1" lang="ja-JP" altLang="en-US" sz="1800" b="0" i="0" kern="1200" spc="0" baseline="0" smtClean="0">
                <a:solidFill>
                  <a:srgbClr val="F0FEDE"/>
                </a:solidFill>
                <a:effectLst/>
                <a:latin typeface="HGP明朝E"/>
                <a:ea typeface="HGP明朝E"/>
                <a:cs typeface="+mn-cs"/>
              </a:rPr>
              <a:t>同種</a:t>
            </a:r>
            <a:r>
              <a:rPr kumimoji="1" lang="en-US" altLang="ja-JP" sz="1800" b="0" i="0" kern="1200" spc="0" baseline="0" smtClean="0">
                <a:solidFill>
                  <a:srgbClr val="F0FEDE"/>
                </a:solidFill>
                <a:effectLst/>
                <a:latin typeface="HGP明朝E"/>
                <a:ea typeface="HGP明朝E"/>
                <a:cs typeface="+mn-cs"/>
              </a:rPr>
              <a:t>&gt; &lt;0-15</a:t>
            </a:r>
            <a:r>
              <a:rPr kumimoji="1" lang="ja-JP" altLang="en-US" sz="1800" b="0" i="0" kern="1200" spc="0" baseline="0" smtClean="0">
                <a:solidFill>
                  <a:srgbClr val="F0FEDE"/>
                </a:solidFill>
                <a:effectLst/>
                <a:latin typeface="HGP明朝E"/>
                <a:ea typeface="HGP明朝E"/>
                <a:cs typeface="+mn-cs"/>
              </a:rPr>
              <a:t>歳</a:t>
            </a:r>
            <a:r>
              <a:rPr kumimoji="1" lang="en-US" altLang="ja-JP" sz="1800" b="0" i="0" kern="1200" spc="0" baseline="0" smtClean="0">
                <a:solidFill>
                  <a:srgbClr val="F0FEDE"/>
                </a:solidFill>
                <a:effectLst/>
                <a:latin typeface="HGP明朝E"/>
                <a:ea typeface="HGP明朝E"/>
                <a:cs typeface="+mn-cs"/>
              </a:rPr>
              <a:t>&gt;</a:t>
            </a:r>
            <a:endParaRPr kumimoji="1" lang="ja-JP" altLang="ja-JP" sz="1800" b="1" i="0" kern="1200" spc="0" baseline="0" smtClean="0">
              <a:solidFill>
                <a:srgbClr val="F0FEDE"/>
              </a:solidFill>
              <a:effectLst/>
              <a:latin typeface="HGP明朝E"/>
              <a:ea typeface="HGP明朝E"/>
              <a:cs typeface="+mn-cs"/>
            </a:endParaRPr>
          </a:p>
        </p:txBody>
      </p:sp>
      <p:sp>
        <p:nvSpPr>
          <p:cNvPr id="177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7042" name="Picture 2" descr="C:\JDCHCT_PP\2014\Slide_jpn\PP_JDCHCT_Slide2014_PP_jpn_20150219_Fig\スライド3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kumimoji="1" lang="ja-JP" altLang="ja-JP" sz="2500" b="0" i="0" kern="1200" spc="0" baseline="0" smtClean="0">
                <a:solidFill>
                  <a:schemeClr val="bg1"/>
                </a:solidFill>
                <a:effectLst/>
                <a:latin typeface="HGP明朝E"/>
                <a:ea typeface="HGP明朝E"/>
                <a:cs typeface="+mj-cs"/>
              </a:rPr>
              <a:t>移植後の成績</a:t>
            </a:r>
            <a:r>
              <a:rPr kumimoji="1" lang="en-US" altLang="ja-JP" sz="2600" b="0" i="0" kern="1200" spc="0" baseline="0" smtClean="0">
                <a:solidFill>
                  <a:schemeClr val="bg1"/>
                </a:solidFill>
                <a:effectLst/>
                <a:latin typeface="HGP明朝E"/>
                <a:ea typeface="HGP明朝E"/>
                <a:cs typeface="+mj-cs"/>
              </a:rPr>
              <a:t/>
            </a:r>
            <a:br>
              <a:rPr kumimoji="1" lang="en-US" altLang="ja-JP" sz="2600" b="0" i="0" kern="1200" spc="0" baseline="0" smtClean="0">
                <a:solidFill>
                  <a:schemeClr val="bg1"/>
                </a:solidFill>
                <a:effectLst/>
                <a:latin typeface="HGP明朝E"/>
                <a:ea typeface="HGP明朝E"/>
                <a:cs typeface="+mj-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j-cs"/>
              </a:rPr>
              <a:t>急性リンパ性白血病</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a:t>
            </a:r>
            <a:r>
              <a:rPr lang="en-US" altLang="ja-JP" sz="1800" spc="-150" baseline="0" smtClean="0">
                <a:solidFill>
                  <a:schemeClr val="bg1"/>
                </a:solidFill>
                <a:effectLst/>
                <a:latin typeface="Arial" pitchFamily="34" charset="0"/>
                <a:ea typeface="ＭＳ Ｐゴシック"/>
                <a:cs typeface="Arial" pitchFamily="34" charset="0"/>
              </a:rPr>
              <a:t> &lt;16</a:t>
            </a:r>
            <a:r>
              <a:rPr lang="ja-JP" altLang="en-US" sz="1800" spc="-150" baseline="0" smtClean="0">
                <a:solidFill>
                  <a:schemeClr val="bg1"/>
                </a:solidFill>
                <a:effectLst/>
                <a:latin typeface="Arial" pitchFamily="34" charset="0"/>
                <a:ea typeface="ＭＳ Ｐゴシック"/>
                <a:cs typeface="Arial" pitchFamily="34" charset="0"/>
              </a:rPr>
              <a:t>歳以上</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en-US">
              <a:solidFill>
                <a:schemeClr val="bg1"/>
              </a:solidFill>
              <a:effectLst/>
            </a:endParaRPr>
          </a:p>
        </p:txBody>
      </p:sp>
      <p:sp>
        <p:nvSpPr>
          <p:cNvPr id="303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8066" name="Picture 2" descr="C:\JDCHCT_PP\2014\Slide_jpn\PP_JDCHCT_Slide2014_PP_jpn_20150219_Fig\スライド3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ja-JP" altLang="ja-JP" sz="2500" kern="1200" smtClean="0">
                <a:solidFill>
                  <a:schemeClr val="bg1"/>
                </a:solidFill>
                <a:effectLst/>
                <a:latin typeface="HGP明朝E"/>
                <a:ea typeface="HGP明朝E"/>
                <a:cs typeface="+mn-cs"/>
              </a:rPr>
              <a:t>　　 　</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慢性骨髄性白血病</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a:t>
            </a:r>
            <a:r>
              <a:rPr lang="en-US" altLang="ja-JP" sz="1800" spc="-150" baseline="0" smtClean="0">
                <a:solidFill>
                  <a:schemeClr val="bg1"/>
                </a:solidFill>
                <a:effectLst/>
                <a:latin typeface="Arial" pitchFamily="34" charset="0"/>
                <a:ea typeface="ＭＳ Ｐゴシック"/>
                <a:cs typeface="Arial" pitchFamily="34" charset="0"/>
              </a:rPr>
              <a:t> &lt;0-15</a:t>
            </a:r>
            <a:r>
              <a:rPr lang="ja-JP" altLang="en-US" sz="1800" spc="-150" baseline="0" smtClean="0">
                <a:solidFill>
                  <a:schemeClr val="bg1"/>
                </a:solidFill>
                <a:effectLst/>
                <a:latin typeface="Arial" pitchFamily="34" charset="0"/>
                <a:ea typeface="ＭＳ Ｐゴシック"/>
                <a:cs typeface="Arial" pitchFamily="34" charset="0"/>
              </a:rPr>
              <a:t>歳</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24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9090" name="Picture 2" descr="C:\JDCHCT_PP\2014\Slide_jpn\PP_JDCHCT_Slide2014_PP_jpn_20150219_Fig\スライド34.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慢性骨髄</a:t>
            </a:r>
            <a:r>
              <a:rPr kumimoji="1" lang="ja-JP" altLang="ja-JP" sz="2200" i="0" kern="1200" spc="0" baseline="0" smtClean="0">
                <a:solidFill>
                  <a:schemeClr val="bg1"/>
                </a:solidFill>
                <a:effectLst/>
                <a:latin typeface="HGP明朝E"/>
                <a:ea typeface="HGP明朝E"/>
                <a:cs typeface="+mn-cs"/>
              </a:rPr>
              <a:t>性白血病</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167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0114" name="Picture 2" descr="C:\JDCHCT_PP\2014\Slide_jpn\PP_JDCHCT_Slide2014_PP_jpn_20150219_Fig\スライド35.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骨髄異形成症候群</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&lt;0-15</a:t>
            </a:r>
            <a:r>
              <a:rPr lang="ja-JP" altLang="en-US" sz="1800" spc="-150" smtClean="0">
                <a:solidFill>
                  <a:schemeClr val="bg1"/>
                </a:solidFill>
                <a:effectLst/>
                <a:latin typeface="Arial" pitchFamily="34" charset="0"/>
                <a:ea typeface="ＭＳ Ｐゴシック"/>
                <a:cs typeface="Arial" pitchFamily="34" charset="0"/>
              </a:rPr>
              <a:t>歳</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en-US">
              <a:solidFill>
                <a:schemeClr val="bg1"/>
              </a:solidFill>
              <a:effectLst/>
            </a:endParaRPr>
          </a:p>
        </p:txBody>
      </p:sp>
      <p:sp>
        <p:nvSpPr>
          <p:cNvPr id="38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1138" name="Picture 2" descr="C:\JDCHCT_PP\2014\Slide_jpn\PP_JDCHCT_Slide2014_PP_jpn_20150219_Fig\スライド36.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1800" b="0" i="0" kern="1200" spc="0" baseline="0" smtClean="0">
                <a:solidFill>
                  <a:schemeClr val="bg1"/>
                </a:solidFill>
                <a:effectLst/>
                <a:latin typeface="HGP明朝E"/>
                <a:ea typeface="HGP明朝E"/>
                <a:cs typeface="+mn-cs"/>
              </a:rPr>
              <a:t/>
            </a:r>
            <a:br>
              <a:rPr kumimoji="1" lang="en-US" altLang="ja-JP" sz="18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骨髄異形成症候群</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ja-JP" sz="1800" b="1" i="0" kern="1200" spc="0" baseline="0" smtClean="0">
              <a:solidFill>
                <a:schemeClr val="bg1"/>
              </a:solidFill>
              <a:effectLst/>
              <a:latin typeface="HGP明朝E"/>
              <a:ea typeface="HGP明朝E"/>
              <a:cs typeface="+mn-cs"/>
            </a:endParaRPr>
          </a:p>
        </p:txBody>
      </p:sp>
      <p:sp>
        <p:nvSpPr>
          <p:cNvPr id="208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2162" name="Picture 2" descr="C:\JDCHCT_PP\2014\Slide_jpn\PP_JDCHCT_Slide2014_PP_jpn_20150219_Fig\スライド37.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1800" kern="1200" smtClean="0">
                <a:solidFill>
                  <a:schemeClr val="bg1"/>
                </a:solidFill>
                <a:effectLst/>
                <a:latin typeface="HGP明朝E"/>
                <a:ea typeface="HGP明朝E"/>
                <a:cs typeface="+mn-cs"/>
              </a:rPr>
              <a:t/>
            </a:r>
            <a:br>
              <a:rPr kumimoji="1" lang="en-US" altLang="ja-JP" sz="1800" kern="120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非ホジキンリンパ腫</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&lt;0-15</a:t>
            </a:r>
            <a:r>
              <a:rPr lang="ja-JP" altLang="en-US" sz="1800" spc="-150" smtClean="0">
                <a:solidFill>
                  <a:schemeClr val="bg1"/>
                </a:solidFill>
                <a:effectLst/>
                <a:latin typeface="Arial" pitchFamily="34" charset="0"/>
                <a:ea typeface="ＭＳ Ｐゴシック"/>
                <a:cs typeface="Arial" pitchFamily="34" charset="0"/>
              </a:rPr>
              <a:t>歳</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29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3186" name="Picture 2" descr="C:\JDCHCT_PP\2014\Slide_jpn\PP_JDCHCT_Slide2014_PP_jpn_20150219_Fig\スライド38.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FFF5E7"/>
          </a:solid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タイトル 34"/>
          <p:cNvSpPr>
            <a:spLocks noGrp="1"/>
          </p:cNvSpPr>
          <p:nvPr>
            <p:ph type="title"/>
          </p:nvPr>
        </p:nvSpPr>
        <p:spPr>
          <a:xfrm>
            <a:off x="432000" y="0"/>
            <a:ext cx="8229600" cy="813816"/>
          </a:xfrm>
        </p:spPr>
        <p:txBody>
          <a:bodyPr>
            <a:normAutofit/>
          </a:bodyPr>
          <a:lstStyle/>
          <a:p>
            <a:r>
              <a:rPr kumimoji="1" lang="ja-JP" altLang="ja-JP" sz="2500" b="0" i="0" kern="1200" spc="0" baseline="0" smtClean="0">
                <a:effectLst/>
                <a:latin typeface="HGP明朝E"/>
                <a:ea typeface="HGP明朝E"/>
                <a:cs typeface="+mn-cs"/>
              </a:rPr>
              <a:t>移植後の成績</a:t>
            </a:r>
            <a:r>
              <a:rPr kumimoji="1" lang="en-US" altLang="ja-JP" sz="2600" b="0" i="0" kern="1200" spc="0" baseline="0" smtClean="0">
                <a:effectLst/>
                <a:latin typeface="HGP明朝E"/>
                <a:ea typeface="HGP明朝E"/>
                <a:cs typeface="+mn-cs"/>
              </a:rPr>
              <a:t/>
            </a:r>
            <a:br>
              <a:rPr kumimoji="1" lang="en-US" altLang="ja-JP" sz="2600" b="0" i="0" kern="1200" spc="0" baseline="0" smtClean="0">
                <a:effectLst/>
                <a:latin typeface="HGP明朝E"/>
                <a:ea typeface="HGP明朝E"/>
                <a:cs typeface="+mn-cs"/>
              </a:rPr>
            </a:br>
            <a:r>
              <a:rPr lang="en-US" altLang="ja-JP" sz="1800" spc="-150" smtClean="0">
                <a:solidFill>
                  <a:srgbClr val="FFCC66"/>
                </a:solidFill>
                <a:latin typeface="Arial" pitchFamily="34" charset="0"/>
                <a:ea typeface="ＭＳ Ｐゴシック"/>
                <a:cs typeface="Arial" pitchFamily="34" charset="0"/>
              </a:rPr>
              <a:t>●</a:t>
            </a:r>
            <a:r>
              <a:rPr lang="en-US" altLang="ja-JP" sz="1800" spc="-150" smtClean="0">
                <a:solidFill>
                  <a:srgbClr val="FFE0A3"/>
                </a:solidFill>
                <a:latin typeface="Arial" pitchFamily="34" charset="0"/>
                <a:ea typeface="ＭＳ Ｐゴシック"/>
                <a:cs typeface="Arial" pitchFamily="34" charset="0"/>
              </a:rPr>
              <a:t>●</a:t>
            </a:r>
            <a:r>
              <a:rPr lang="en-US" altLang="ja-JP" sz="1800" spc="-150" smtClean="0">
                <a:solidFill>
                  <a:srgbClr val="FFCC66"/>
                </a:solidFill>
                <a:latin typeface="Arial" pitchFamily="34" charset="0"/>
                <a:ea typeface="ＭＳ Ｐゴシック"/>
                <a:cs typeface="Arial" pitchFamily="34" charset="0"/>
              </a:rPr>
              <a:t>●</a:t>
            </a:r>
            <a:r>
              <a:rPr kumimoji="1" lang="ja-JP" altLang="ja-JP" sz="2200" kern="1200" smtClean="0">
                <a:effectLst/>
                <a:latin typeface="HGP明朝E"/>
                <a:ea typeface="HGP明朝E"/>
                <a:cs typeface="+mn-cs"/>
              </a:rPr>
              <a:t>非ホジキンリンパ腫</a:t>
            </a:r>
            <a:r>
              <a:rPr lang="en-US" altLang="ja-JP" sz="1800" spc="-150" smtClean="0">
                <a:solidFill>
                  <a:srgbClr val="FFCC66"/>
                </a:solidFill>
                <a:latin typeface="Arial" pitchFamily="34" charset="0"/>
                <a:ea typeface="ＭＳ Ｐゴシック"/>
                <a:cs typeface="Arial" pitchFamily="34" charset="0"/>
              </a:rPr>
              <a:t>●</a:t>
            </a:r>
            <a:r>
              <a:rPr lang="en-US" altLang="ja-JP" sz="1800" spc="-150" smtClean="0">
                <a:solidFill>
                  <a:srgbClr val="FFE0A3"/>
                </a:solidFill>
                <a:latin typeface="Arial" pitchFamily="34" charset="0"/>
                <a:ea typeface="ＭＳ Ｐゴシック"/>
                <a:cs typeface="Arial" pitchFamily="34" charset="0"/>
              </a:rPr>
              <a:t>●</a:t>
            </a:r>
            <a:r>
              <a:rPr lang="en-US" altLang="ja-JP" sz="1800" spc="-150" smtClean="0">
                <a:solidFill>
                  <a:srgbClr val="FFCC66"/>
                </a:solidFill>
                <a:latin typeface="Arial" pitchFamily="34" charset="0"/>
                <a:ea typeface="ＭＳ Ｐゴシック"/>
                <a:cs typeface="Arial" pitchFamily="34" charset="0"/>
              </a:rPr>
              <a:t>●</a:t>
            </a:r>
            <a:r>
              <a:rPr lang="en-US" altLang="ja-JP" sz="1800" spc="-150" baseline="0" smtClean="0">
                <a:solidFill>
                  <a:srgbClr val="FFF5E7"/>
                </a:solidFill>
                <a:effectLst/>
                <a:latin typeface="Arial" pitchFamily="34" charset="0"/>
                <a:ea typeface="ＭＳ Ｐゴシック"/>
                <a:cs typeface="Arial" pitchFamily="34" charset="0"/>
              </a:rPr>
              <a:t> &lt;</a:t>
            </a:r>
            <a:r>
              <a:rPr lang="ja-JP" altLang="en-US" sz="1800" spc="-150" baseline="0" smtClean="0">
                <a:solidFill>
                  <a:srgbClr val="FFF5E7"/>
                </a:solidFill>
                <a:effectLst/>
                <a:latin typeface="Arial" pitchFamily="34" charset="0"/>
                <a:ea typeface="ＭＳ Ｐゴシック"/>
                <a:cs typeface="Arial" pitchFamily="34" charset="0"/>
              </a:rPr>
              <a:t>同種</a:t>
            </a:r>
            <a:r>
              <a:rPr lang="en-US" altLang="ja-JP" sz="1800" spc="-150" baseline="0" smtClean="0">
                <a:solidFill>
                  <a:srgbClr val="FFF5E7"/>
                </a:solidFill>
                <a:effectLst/>
                <a:latin typeface="Arial" pitchFamily="34" charset="0"/>
                <a:ea typeface="ＭＳ Ｐゴシック"/>
                <a:cs typeface="Arial" pitchFamily="34" charset="0"/>
              </a:rPr>
              <a:t>&gt; &lt;16</a:t>
            </a:r>
            <a:r>
              <a:rPr lang="ja-JP" altLang="en-US" sz="1800" spc="-150" baseline="0" smtClean="0">
                <a:solidFill>
                  <a:srgbClr val="FFF5E7"/>
                </a:solidFill>
                <a:effectLst/>
                <a:latin typeface="Arial" pitchFamily="34" charset="0"/>
                <a:ea typeface="ＭＳ Ｐゴシック"/>
                <a:cs typeface="Arial" pitchFamily="34" charset="0"/>
              </a:rPr>
              <a:t>歳以上</a:t>
            </a:r>
            <a:r>
              <a:rPr lang="en-US" altLang="ja-JP" sz="1800" spc="-150" baseline="0" smtClean="0">
                <a:solidFill>
                  <a:srgbClr val="FFF5E7"/>
                </a:solidFill>
                <a:effectLst/>
                <a:latin typeface="Arial" pitchFamily="34" charset="0"/>
                <a:ea typeface="ＭＳ Ｐゴシック"/>
                <a:cs typeface="Arial" pitchFamily="34" charset="0"/>
              </a:rPr>
              <a:t>&gt;</a:t>
            </a:r>
            <a:endParaRPr kumimoji="1" lang="ja-JP" altLang="en-US" sz="1800">
              <a:solidFill>
                <a:srgbClr val="FFF5E7"/>
              </a:solidFill>
              <a:effectLst/>
            </a:endParaRPr>
          </a:p>
        </p:txBody>
      </p:sp>
      <p:sp>
        <p:nvSpPr>
          <p:cNvPr id="167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4210" name="Picture 2" descr="C:\JDCHCT_PP\2014\Slide_jpn\PP_JDCHCT_Slide2014_PP_jpn_20150219_Fig\スライド39.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smtClean="0">
                <a:solidFill>
                  <a:schemeClr val="bg1"/>
                </a:solidFill>
                <a:effectLst/>
                <a:latin typeface="HGP明朝E" pitchFamily="18" charset="-128"/>
                <a:ea typeface="HGP明朝E" pitchFamily="18" charset="-128"/>
                <a:cs typeface="Arial Unicode MS" pitchFamily="50" charset="-128"/>
              </a:rPr>
              <a:t>造血幹細胞移植件数の年次推移</a:t>
            </a:r>
            <a:r>
              <a:rPr lang="en-US" altLang="ja-JP" sz="2800" b="0" smtClean="0">
                <a:solidFill>
                  <a:schemeClr val="bg1"/>
                </a:solidFill>
                <a:effectLst/>
                <a:latin typeface="HGP明朝E" pitchFamily="18" charset="-128"/>
                <a:ea typeface="HGP明朝E" pitchFamily="18" charset="-128"/>
                <a:cs typeface="Arial Unicode MS" pitchFamily="50" charset="-128"/>
              </a:rPr>
              <a:t/>
            </a:r>
            <a:br>
              <a:rPr lang="en-US" altLang="ja-JP" sz="2800" b="0" smtClean="0">
                <a:solidFill>
                  <a:schemeClr val="bg1"/>
                </a:solidFill>
                <a:effectLst/>
                <a:latin typeface="HGP明朝E" pitchFamily="18" charset="-128"/>
                <a:ea typeface="HGP明朝E" pitchFamily="18" charset="-128"/>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移植種類別</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baseline="0" smtClean="0">
                <a:solidFill>
                  <a:schemeClr val="bg1"/>
                </a:solidFill>
                <a:effectLst/>
                <a:latin typeface="Arial" pitchFamily="34" charset="0"/>
                <a:ea typeface="ＭＳ Ｐゴシック"/>
                <a:cs typeface="Arial" pitchFamily="34" charset="0"/>
              </a:rPr>
              <a:t> </a:t>
            </a:r>
            <a:r>
              <a:rPr lang="en-US" altLang="ja-JP" sz="2000" b="0" spc="-150" baseline="0" smtClean="0">
                <a:solidFill>
                  <a:schemeClr val="bg1"/>
                </a:solidFill>
                <a:effectLst/>
                <a:latin typeface="Arial" pitchFamily="34" charset="0"/>
                <a:ea typeface="ＭＳ Ｐゴシック"/>
                <a:cs typeface="Arial" pitchFamily="34" charset="0"/>
              </a:rPr>
              <a:t>&lt;</a:t>
            </a:r>
            <a:r>
              <a:rPr lang="ja-JP" altLang="en-US" sz="2000" b="0" spc="-150" baseline="0" smtClean="0">
                <a:solidFill>
                  <a:schemeClr val="bg1"/>
                </a:solidFill>
                <a:effectLst/>
                <a:latin typeface="Arial" pitchFamily="34" charset="0"/>
                <a:ea typeface="ＭＳ Ｐゴシック"/>
                <a:cs typeface="Arial" pitchFamily="34" charset="0"/>
              </a:rPr>
              <a:t>自家</a:t>
            </a:r>
            <a:r>
              <a:rPr lang="en-US" altLang="ja-JP" sz="2000" b="0" spc="-150" baseline="0" smtClean="0">
                <a:solidFill>
                  <a:schemeClr val="bg1"/>
                </a:solidFill>
                <a:effectLst/>
                <a:latin typeface="Arial" pitchFamily="34" charset="0"/>
                <a:ea typeface="ＭＳ Ｐゴシック"/>
                <a:cs typeface="Arial" pitchFamily="34" charset="0"/>
              </a:rPr>
              <a:t>/</a:t>
            </a:r>
            <a:r>
              <a:rPr lang="ja-JP" altLang="en-US" sz="2000" b="0" spc="-150" baseline="0" smtClean="0">
                <a:solidFill>
                  <a:schemeClr val="bg1"/>
                </a:solidFill>
                <a:effectLst/>
                <a:latin typeface="Arial" pitchFamily="34" charset="0"/>
                <a:ea typeface="ＭＳ Ｐゴシック"/>
                <a:cs typeface="Arial" pitchFamily="34" charset="0"/>
              </a:rPr>
              <a:t>同種</a:t>
            </a:r>
            <a:r>
              <a:rPr lang="en-US" altLang="ja-JP" sz="2000" b="0" spc="-150" baseline="0" smtClean="0">
                <a:solidFill>
                  <a:schemeClr val="bg1"/>
                </a:solidFill>
                <a:effectLst/>
                <a:latin typeface="Arial" pitchFamily="34" charset="0"/>
                <a:ea typeface="ＭＳ Ｐゴシック"/>
                <a:cs typeface="Arial" pitchFamily="34" charset="0"/>
              </a:rPr>
              <a:t>&gt;</a:t>
            </a:r>
            <a:endParaRPr lang="ja-JP" altLang="en-US" sz="2000" b="0" dirty="0" smtClean="0">
              <a:solidFill>
                <a:schemeClr val="bg1"/>
              </a:solidFill>
              <a:effectLst/>
              <a:latin typeface="HGP明朝E" pitchFamily="18" charset="-128"/>
              <a:ea typeface="HGP明朝E" pitchFamily="18" charset="-128"/>
              <a:cs typeface="Arial Unicode MS" pitchFamily="50" charset="-128"/>
            </a:endParaRPr>
          </a:p>
        </p:txBody>
      </p:sp>
      <p:grpSp>
        <p:nvGrpSpPr>
          <p:cNvPr id="18"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1" name="スライド番号プレースホルダ 4"/>
          <p:cNvSpPr>
            <a:spLocks noGrp="1"/>
          </p:cNvSpPr>
          <p:nvPr>
            <p:ph type="sldNum" sz="quarter" idx="4294967295"/>
          </p:nvPr>
        </p:nvSpPr>
        <p:spPr>
          <a:xfrm>
            <a:off x="8874454" y="6650650"/>
            <a:ext cx="251092" cy="158620"/>
          </a:xfrm>
          <a:prstGeom prst="rect">
            <a:avLst/>
          </a:prstGeom>
        </p:spPr>
        <p:txBody>
          <a:bodyPr/>
          <a:lstStyle/>
          <a:p>
            <a:pPr algn="r"/>
            <a:fld id="{2FECD35A-6F14-4CA7-81FF-DADAB1564319}" type="slidenum">
              <a:rPr lang="ja-JP" altLang="en-US" sz="1100" b="1" smtClean="0">
                <a:solidFill>
                  <a:schemeClr val="bg1">
                    <a:lumMod val="75000"/>
                  </a:schemeClr>
                </a:solidFill>
              </a:rPr>
              <a:pPr algn="r"/>
              <a:t>4</a:t>
            </a:fld>
            <a:endParaRPr lang="ja-JP" altLang="en-US" sz="1100" b="1">
              <a:solidFill>
                <a:schemeClr val="bg1">
                  <a:lumMod val="75000"/>
                </a:schemeClr>
              </a:solidFill>
            </a:endParaRPr>
          </a:p>
        </p:txBody>
      </p:sp>
      <p:pic>
        <p:nvPicPr>
          <p:cNvPr id="52225" name="Picture 1" descr="C:\JDCHCT_PP\2014\Slide_jpn\PP_JDCHCT_Slide2014_PP_jpn_20150219_Fig\スライド4.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ransition advClick="0"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1600" kern="1200" smtClean="0">
                <a:solidFill>
                  <a:schemeClr val="bg1"/>
                </a:solidFill>
                <a:effectLst/>
                <a:latin typeface="HGP明朝E"/>
                <a:ea typeface="HGP明朝E"/>
                <a:cs typeface="+mn-cs"/>
              </a:rPr>
              <a:t>多発性骨髄腫を含む</a:t>
            </a:r>
            <a:r>
              <a:rPr kumimoji="1" lang="ja-JP" altLang="ja-JP" sz="2000" kern="1200" smtClean="0">
                <a:solidFill>
                  <a:schemeClr val="bg1"/>
                </a:solidFill>
                <a:effectLst/>
                <a:latin typeface="HGP明朝E"/>
                <a:ea typeface="HGP明朝E"/>
                <a:cs typeface="+mn-cs"/>
              </a:rPr>
              <a:t>形質細胞性腫瘍</a:t>
            </a:r>
            <a:r>
              <a:rPr lang="en-US" altLang="ja-JP" sz="1800" spc="-150" smtClean="0">
                <a:solidFill>
                  <a:schemeClr val="bg1"/>
                </a:solidFill>
                <a:effectLst/>
                <a:latin typeface="Arial" pitchFamily="34" charset="0"/>
                <a:ea typeface="ＭＳ Ｐゴシック"/>
                <a:cs typeface="Arial" pitchFamily="34" charset="0"/>
              </a:rPr>
              <a:t>●●● &lt;h</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en-US" sz="1800">
              <a:solidFill>
                <a:schemeClr val="bg1"/>
              </a:solidFill>
              <a:effectLst/>
            </a:endParaRPr>
          </a:p>
        </p:txBody>
      </p:sp>
      <p:sp>
        <p:nvSpPr>
          <p:cNvPr id="22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5234" name="Picture 2" descr="C:\JDCHCT_PP\2014\Slide_jpn\PP_JDCHCT_Slide2014_PP_jpn_20150219_Fig\スライド40.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再生不良性貧血</a:t>
            </a:r>
            <a:r>
              <a:rPr lang="en-US" altLang="ja-JP" sz="1800" spc="-150" smtClean="0">
                <a:solidFill>
                  <a:schemeClr val="bg1"/>
                </a:solidFill>
                <a:effectLst/>
                <a:latin typeface="Arial" pitchFamily="34" charset="0"/>
                <a:ea typeface="ＭＳ Ｐゴシック"/>
                <a:cs typeface="Arial" pitchFamily="34" charset="0"/>
              </a:rPr>
              <a:t>●●●</a:t>
            </a:r>
            <a:r>
              <a:rPr lang="ja-JP" altLang="en-US" sz="1800" spc="-150" baseline="0" smtClean="0">
                <a:solidFill>
                  <a:schemeClr val="bg1"/>
                </a:solidFill>
                <a:effectLst/>
                <a:latin typeface="Arial" pitchFamily="34" charset="0"/>
                <a:ea typeface="ＭＳ Ｐゴシック"/>
                <a:cs typeface="Arial" pitchFamily="34" charset="0"/>
              </a:rPr>
              <a:t> </a:t>
            </a:r>
            <a:r>
              <a:rPr lang="en-US" altLang="ja-JP" sz="1800" spc="-150" baseline="0" smtClean="0">
                <a:solidFill>
                  <a:schemeClr val="bg1"/>
                </a:solidFill>
                <a:effectLst/>
                <a:latin typeface="Arial" pitchFamily="34" charset="0"/>
                <a:ea typeface="ＭＳ Ｐゴシック"/>
                <a:cs typeface="Arial" pitchFamily="34" charset="0"/>
              </a:rPr>
              <a:t>&lt;</a:t>
            </a:r>
            <a:r>
              <a:rPr lang="ja-JP" altLang="en-US" sz="1800" spc="-150" baseline="0" smtClean="0">
                <a:solidFill>
                  <a:schemeClr val="bg1"/>
                </a:solidFill>
                <a:effectLst/>
                <a:latin typeface="Arial" pitchFamily="34" charset="0"/>
                <a:ea typeface="ＭＳ Ｐゴシック"/>
                <a:cs typeface="Arial" pitchFamily="34" charset="0"/>
              </a:rPr>
              <a:t>同種</a:t>
            </a:r>
            <a:r>
              <a:rPr lang="en-US" altLang="ja-JP" sz="1800" spc="-150" baseline="0" smtClean="0">
                <a:solidFill>
                  <a:schemeClr val="bg1"/>
                </a:solidFill>
                <a:effectLst/>
                <a:latin typeface="Arial" pitchFamily="34" charset="0"/>
                <a:ea typeface="ＭＳ Ｐゴシック"/>
                <a:cs typeface="Arial" pitchFamily="34" charset="0"/>
              </a:rPr>
              <a:t>&gt; &lt;0-15</a:t>
            </a:r>
            <a:r>
              <a:rPr lang="ja-JP" altLang="en-US" sz="1800" spc="-150" baseline="0" smtClean="0">
                <a:solidFill>
                  <a:schemeClr val="bg1"/>
                </a:solidFill>
                <a:effectLst/>
                <a:latin typeface="Arial" pitchFamily="34" charset="0"/>
                <a:ea typeface="ＭＳ Ｐゴシック"/>
                <a:cs typeface="Arial" pitchFamily="34" charset="0"/>
              </a:rPr>
              <a:t>歳</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53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6259" name="Picture 3" descr="C:\JDCHCT_PP\2014\Slide_jpn\PP_JDCHCT_Slide2014_PP_jpn_20150219_Fig\スライド4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再生不良性貧血</a:t>
            </a:r>
            <a:r>
              <a:rPr lang="en-US" altLang="ja-JP" sz="1800" spc="-150" smtClean="0">
                <a:solidFill>
                  <a:schemeClr val="bg1"/>
                </a:solidFill>
                <a:effectLst/>
                <a:latin typeface="Arial" pitchFamily="34" charset="0"/>
                <a:ea typeface="ＭＳ Ｐゴシック"/>
                <a:cs typeface="Arial" pitchFamily="34" charset="0"/>
              </a:rPr>
              <a:t>●●●</a:t>
            </a:r>
            <a:r>
              <a:rPr lang="ja-JP" altLang="en-US" sz="1800" spc="-150" baseline="0" smtClean="0">
                <a:solidFill>
                  <a:schemeClr val="bg1"/>
                </a:solidFill>
                <a:effectLst/>
                <a:latin typeface="Arial" pitchFamily="34" charset="0"/>
                <a:ea typeface="ＭＳ Ｐゴシック"/>
                <a:cs typeface="Arial" pitchFamily="34" charset="0"/>
              </a:rPr>
              <a:t> </a:t>
            </a:r>
            <a:r>
              <a:rPr lang="en-US" altLang="ja-JP" sz="1800" spc="-150" baseline="0" smtClean="0">
                <a:solidFill>
                  <a:schemeClr val="bg1"/>
                </a:solidFill>
                <a:effectLst/>
                <a:latin typeface="Arial" pitchFamily="34" charset="0"/>
                <a:ea typeface="ＭＳ Ｐゴシック"/>
                <a:cs typeface="Arial" pitchFamily="34" charset="0"/>
              </a:rPr>
              <a:t>&lt;</a:t>
            </a:r>
            <a:r>
              <a:rPr lang="ja-JP" altLang="en-US" sz="1800" spc="-150" baseline="0" smtClean="0">
                <a:solidFill>
                  <a:schemeClr val="bg1"/>
                </a:solidFill>
                <a:effectLst/>
                <a:latin typeface="Arial" pitchFamily="34" charset="0"/>
                <a:ea typeface="ＭＳ Ｐゴシック"/>
                <a:cs typeface="Arial" pitchFamily="34" charset="0"/>
              </a:rPr>
              <a:t>同種</a:t>
            </a:r>
            <a:r>
              <a:rPr lang="en-US" altLang="ja-JP" sz="1800" spc="-150" baseline="0" smtClean="0">
                <a:solidFill>
                  <a:schemeClr val="bg1"/>
                </a:solidFill>
                <a:effectLst/>
                <a:latin typeface="Arial" pitchFamily="34" charset="0"/>
                <a:ea typeface="ＭＳ Ｐゴシック"/>
                <a:cs typeface="Arial" pitchFamily="34" charset="0"/>
              </a:rPr>
              <a:t>&gt;  &lt;16</a:t>
            </a:r>
            <a:r>
              <a:rPr lang="ja-JP" altLang="en-US" sz="1800" spc="-150" baseline="0" smtClean="0">
                <a:solidFill>
                  <a:schemeClr val="bg1"/>
                </a:solidFill>
                <a:effectLst/>
                <a:latin typeface="Arial" pitchFamily="34" charset="0"/>
                <a:ea typeface="ＭＳ Ｐゴシック"/>
                <a:cs typeface="Arial" pitchFamily="34" charset="0"/>
              </a:rPr>
              <a:t>歳以上</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en-US" sz="1800">
              <a:solidFill>
                <a:schemeClr val="bg1"/>
              </a:solidFill>
              <a:effectLst/>
            </a:endParaRPr>
          </a:p>
        </p:txBody>
      </p:sp>
      <p:sp>
        <p:nvSpPr>
          <p:cNvPr id="74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7282" name="Picture 2" descr="C:\JDCHCT_PP\2014\Slide_jpn\PP_JDCHCT_Slide2014_PP_jpn_20150219_Fig\スライド4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smtClean="0">
                <a:solidFill>
                  <a:schemeClr val="bg1"/>
                </a:solidFill>
                <a:effectLst/>
              </a:rPr>
              <a:t>造血幹細胞移植件数の年次推移</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患者年齢階級別</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smtClean="0">
                <a:solidFill>
                  <a:schemeClr val="bg1"/>
                </a:solidFill>
                <a:effectLst/>
                <a:latin typeface="ＭＳ ゴシック" pitchFamily="49" charset="-128"/>
                <a:ea typeface="ＭＳ ゴシック" pitchFamily="49" charset="-128"/>
                <a:cs typeface="Arial" pitchFamily="34" charset="0"/>
              </a:rPr>
              <a:t> </a:t>
            </a:r>
            <a:r>
              <a:rPr lang="en-US" altLang="ja-JP" sz="2000" b="0" spc="-150" smtClean="0">
                <a:solidFill>
                  <a:schemeClr val="bg1"/>
                </a:solidFill>
                <a:effectLst/>
                <a:latin typeface="ＭＳ ゴシック" pitchFamily="49" charset="-128"/>
                <a:ea typeface="ＭＳ ゴシック" pitchFamily="49" charset="-128"/>
                <a:cs typeface="Arial" pitchFamily="34" charset="0"/>
              </a:rPr>
              <a:t>&lt;</a:t>
            </a:r>
            <a:r>
              <a:rPr kumimoji="1" lang="ja-JP" altLang="ja-JP" sz="2000" b="0" kern="1200" smtClean="0">
                <a:ln>
                  <a:noFill/>
                </a:ln>
                <a:solidFill>
                  <a:schemeClr val="bg1"/>
                </a:solidFill>
                <a:effectLst/>
                <a:latin typeface="ＭＳ ゴシック" pitchFamily="49" charset="-128"/>
                <a:ea typeface="ＭＳ ゴシック" pitchFamily="49" charset="-128"/>
              </a:rPr>
              <a:t>自家</a:t>
            </a:r>
            <a:r>
              <a:rPr kumimoji="1" lang="en-US" altLang="ja-JP" sz="2000" b="0" kern="1200" smtClean="0">
                <a:ln>
                  <a:noFill/>
                </a:ln>
                <a:solidFill>
                  <a:schemeClr val="bg1"/>
                </a:solidFill>
                <a:effectLst/>
                <a:latin typeface="ＭＳ ゴシック" pitchFamily="49" charset="-128"/>
                <a:ea typeface="ＭＳ ゴシック" pitchFamily="49" charset="-128"/>
              </a:rPr>
              <a:t>/</a:t>
            </a:r>
            <a:r>
              <a:rPr kumimoji="1" lang="ja-JP" altLang="ja-JP" sz="2000" b="0" kern="1200" smtClean="0">
                <a:ln>
                  <a:noFill/>
                </a:ln>
                <a:solidFill>
                  <a:schemeClr val="bg1"/>
                </a:solidFill>
                <a:effectLst/>
                <a:latin typeface="ＭＳ ゴシック" pitchFamily="49" charset="-128"/>
                <a:ea typeface="ＭＳ ゴシック" pitchFamily="49" charset="-128"/>
              </a:rPr>
              <a:t>同種</a:t>
            </a:r>
            <a:r>
              <a:rPr kumimoji="1" lang="en-US" altLang="ja-JP" sz="2000" b="0" kern="1200" smtClean="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15" name="図 14"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 name="スライド番号プレースホルダ 4"/>
          <p:cNvSpPr txBox="1">
            <a:spLocks/>
          </p:cNvSpPr>
          <p:nvPr/>
        </p:nvSpPr>
        <p:spPr>
          <a:xfrm>
            <a:off x="8874454" y="6650650"/>
            <a:ext cx="251092"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0177" name="Picture 1" descr="C:\JDCHCT_PP\2014\Slide_jpn\PP_JDCHCT_Slide2014_PP_jpn_20150219_Fig\スライド5.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smtClean="0">
                <a:solidFill>
                  <a:schemeClr val="bg1"/>
                </a:solidFill>
                <a:effectLst/>
              </a:rPr>
              <a:t>造血幹細胞移植件数の推移</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患者年齢階級別</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baseline="0" smtClean="0">
                <a:solidFill>
                  <a:schemeClr val="bg1"/>
                </a:solidFill>
                <a:effectLst/>
                <a:latin typeface="Arial" pitchFamily="34" charset="0"/>
                <a:ea typeface="ＭＳ Ｐゴシック"/>
                <a:cs typeface="Arial" pitchFamily="34" charset="0"/>
              </a:rPr>
              <a:t> </a:t>
            </a:r>
            <a:r>
              <a:rPr lang="en-US" altLang="ja-JP" sz="2000" b="0" spc="-150" baseline="0" smtClean="0">
                <a:solidFill>
                  <a:schemeClr val="bg1"/>
                </a:solidFill>
                <a:effectLst/>
                <a:latin typeface="Arial" pitchFamily="34" charset="0"/>
                <a:ea typeface="ＭＳ Ｐゴシック"/>
                <a:cs typeface="Arial" pitchFamily="34" charset="0"/>
              </a:rPr>
              <a:t>&lt;</a:t>
            </a:r>
            <a:r>
              <a:rPr lang="ja-JP" altLang="en-US" sz="2000" b="0" spc="-150" smtClean="0">
                <a:solidFill>
                  <a:schemeClr val="bg1"/>
                </a:solidFill>
                <a:effectLst/>
                <a:latin typeface="Arial" pitchFamily="34" charset="0"/>
                <a:ea typeface="ＭＳ Ｐゴシック"/>
                <a:cs typeface="Arial" pitchFamily="34" charset="0"/>
              </a:rPr>
              <a:t>移植細胞種類</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grpSp>
        <p:nvGrpSpPr>
          <p:cNvPr id="12" name="グループ化 11"/>
          <p:cNvGrpSpPr/>
          <p:nvPr/>
        </p:nvGrpSpPr>
        <p:grpSpPr>
          <a:xfrm>
            <a:off x="62552" y="6357600"/>
            <a:ext cx="3749040" cy="499982"/>
            <a:chOff x="62552" y="6357600"/>
            <a:chExt cx="3749040" cy="499982"/>
          </a:xfrm>
        </p:grpSpPr>
        <p:pic>
          <p:nvPicPr>
            <p:cNvPr id="9" name="図 8"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3"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48129" name="Picture 1" descr="C:\JDCHCT_PP\2014\Slide_jpn\PP_JDCHCT_Slide2014_PP_jpn_20150219_Fig\スライド6.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smtClean="0">
                <a:solidFill>
                  <a:schemeClr val="bg1"/>
                </a:solidFill>
                <a:effectLst/>
                <a:cs typeface="Arial Unicode MS" pitchFamily="50" charset="-128"/>
              </a:rPr>
              <a:t>造血幹細胞移植件数の年次推移</a:t>
            </a:r>
            <a:r>
              <a:rPr lang="en-US" altLang="ja-JP" b="0" smtClean="0">
                <a:solidFill>
                  <a:schemeClr val="bg1"/>
                </a:solidFill>
                <a:effectLst/>
                <a:cs typeface="Arial Unicode MS" pitchFamily="50" charset="-128"/>
              </a:rPr>
              <a:t/>
            </a:r>
            <a:br>
              <a:rPr lang="en-US" altLang="ja-JP" b="0" smtClean="0">
                <a:solidFill>
                  <a:schemeClr val="bg1"/>
                </a:solidFill>
                <a:effectLst/>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患者年齢階級別</a:t>
            </a:r>
            <a:r>
              <a:rPr lang="en-US" altLang="ja-JP" sz="2000" b="0" spc="-150" smtClean="0">
                <a:solidFill>
                  <a:schemeClr val="bg1"/>
                </a:solidFill>
                <a:effectLst/>
                <a:latin typeface="Arial" pitchFamily="34" charset="0"/>
                <a:ea typeface="ＭＳ Ｐゴシック"/>
                <a:cs typeface="Arial" pitchFamily="34" charset="0"/>
              </a:rPr>
              <a:t>●●● &lt;</a:t>
            </a:r>
            <a:r>
              <a:rPr lang="ja-JP" altLang="en-US" sz="2000" b="0" spc="-150" smtClean="0">
                <a:solidFill>
                  <a:schemeClr val="bg1"/>
                </a:solidFill>
                <a:effectLst/>
                <a:latin typeface="Arial" pitchFamily="34" charset="0"/>
                <a:ea typeface="ＭＳ Ｐゴシック"/>
                <a:cs typeface="Arial" pitchFamily="34" charset="0"/>
              </a:rPr>
              <a:t>白血病</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smtClean="0">
                <a:solidFill>
                  <a:schemeClr val="bg1"/>
                </a:solidFill>
                <a:effectLst/>
                <a:latin typeface="Arial" pitchFamily="34" charset="0"/>
                <a:ea typeface="ＭＳ Ｐゴシック"/>
                <a:cs typeface="Arial" pitchFamily="34" charset="0"/>
              </a:rPr>
              <a:t>リンパ腫</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grpSp>
        <p:nvGrpSpPr>
          <p:cNvPr id="16" name="グループ化 15"/>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1"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46081" name="Picture 1" descr="C:\JDCHCT_PP\2014\Slide_jpn\PP_JDCHCT_Slide2014_PP_jpn_20150219_Fig\スライド7.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smtClean="0">
                <a:solidFill>
                  <a:schemeClr val="bg1"/>
                </a:solidFill>
                <a:effectLst/>
              </a:rPr>
              <a:t>造血幹細胞移植件数 </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疾患別</a:t>
            </a:r>
            <a:r>
              <a:rPr lang="en-US" altLang="ja-JP" sz="2000" b="0" spc="-150" smtClean="0">
                <a:solidFill>
                  <a:schemeClr val="bg1"/>
                </a:solidFill>
                <a:effectLst/>
                <a:latin typeface="Arial" pitchFamily="34" charset="0"/>
                <a:ea typeface="ＭＳ Ｐゴシック"/>
                <a:cs typeface="Arial" pitchFamily="34" charset="0"/>
              </a:rPr>
              <a:t>●●● &lt;0-15</a:t>
            </a:r>
            <a:r>
              <a:rPr lang="ja-JP" altLang="en-US" sz="2000" b="0" spc="-150" smtClean="0">
                <a:solidFill>
                  <a:schemeClr val="bg1"/>
                </a:solidFill>
                <a:effectLst/>
                <a:latin typeface="Arial" pitchFamily="34" charset="0"/>
                <a:ea typeface="ＭＳ Ｐゴシック"/>
                <a:cs typeface="Arial" pitchFamily="34" charset="0"/>
              </a:rPr>
              <a:t>歳</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16"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44033" name="Picture 1" descr="C:\JDCHCT_PP\2014\Slide_jpn\PP_JDCHCT_Slide2014_PP_jpn_20150219_Fig\スライド8.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smtClean="0">
                <a:solidFill>
                  <a:schemeClr val="bg1"/>
                </a:solidFill>
                <a:effectLst/>
              </a:rPr>
              <a:t>造血幹細胞移植件数</a:t>
            </a:r>
            <a:r>
              <a:rPr lang="en-US" altLang="ja-JP" sz="4000" b="0" smtClean="0">
                <a:solidFill>
                  <a:schemeClr val="bg1"/>
                </a:solidFill>
                <a:effectLst/>
              </a:rPr>
              <a:t/>
            </a:r>
            <a:br>
              <a:rPr lang="en-US" altLang="ja-JP" sz="40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疾患別</a:t>
            </a:r>
            <a:r>
              <a:rPr lang="en-US" altLang="ja-JP" sz="2000" b="0" spc="-150" smtClean="0">
                <a:solidFill>
                  <a:schemeClr val="bg1"/>
                </a:solidFill>
                <a:effectLst/>
                <a:latin typeface="Arial" pitchFamily="34" charset="0"/>
                <a:ea typeface="ＭＳ Ｐゴシック"/>
                <a:cs typeface="Arial" pitchFamily="34" charset="0"/>
              </a:rPr>
              <a:t>●●● &lt;16</a:t>
            </a:r>
            <a:r>
              <a:rPr lang="ja-JP" altLang="en-US" sz="2000" b="0" spc="-150" smtClean="0">
                <a:solidFill>
                  <a:schemeClr val="bg1"/>
                </a:solidFill>
                <a:effectLst/>
                <a:latin typeface="Arial" pitchFamily="34" charset="0"/>
                <a:ea typeface="ＭＳ Ｐゴシック"/>
                <a:cs typeface="Arial" pitchFamily="34" charset="0"/>
              </a:rPr>
              <a:t>歳以上</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a:solidFill>
                <a:schemeClr val="bg1"/>
              </a:solidFill>
              <a:effectLst/>
            </a:endParaRPr>
          </a:p>
        </p:txBody>
      </p:sp>
      <p:sp>
        <p:nvSpPr>
          <p:cNvPr id="12"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41985" name="Picture 1" descr="C:\JDCHCT_PP\2014\Slide_jpn\PP_JDCHCT_Slide2014_PP_jpn_20150219_Fig\スライド9.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bodyPr vert="horz" lIns="0" rIns="0" bIns="0" anchor="ctr">
        <a:normAutofit fontScale="97500"/>
      </a:bodyPr>
      <a:lstStyle>
        <a:defPPr marL="0" marR="0" indent="0" algn="l" defTabSz="914400" rtl="0" eaLnBrk="1" fontAlgn="auto" latinLnBrk="0" hangingPunct="1">
          <a:lnSpc>
            <a:spcPct val="100000"/>
          </a:lnSpc>
          <a:spcBef>
            <a:spcPct val="0"/>
          </a:spcBef>
          <a:spcAft>
            <a:spcPts val="0"/>
          </a:spcAft>
          <a:buClrTx/>
          <a:buSzTx/>
          <a:buFontTx/>
          <a:buNone/>
          <a:tabLst/>
          <a:defRPr kumimoji="1" sz="2600" b="0" i="0" u="none" strike="noStrike" kern="1200" cap="none" spc="0" normalizeH="0" baseline="0" noProof="0" dirty="0" smtClean="0">
            <a:ln>
              <a:noFill/>
            </a:ln>
            <a:solidFill>
              <a:schemeClr val="accent1">
                <a:lumMod val="75000"/>
              </a:schemeClr>
            </a:solidFill>
            <a:effectLst/>
            <a:uLnTx/>
            <a:uFillTx/>
            <a:latin typeface="+mn-ea"/>
            <a:ea typeface="+mn-ea"/>
            <a:cs typeface="+mj-cs"/>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24445</TotalTime>
  <Words>393</Words>
  <Application>Microsoft Office PowerPoint</Application>
  <PresentationFormat>画面に合わせる (4:3)</PresentationFormat>
  <Paragraphs>348</Paragraphs>
  <Slides>42</Slides>
  <Notes>42</Notes>
  <HiddenSlides>0</HiddenSlides>
  <MMClips>0</MMClips>
  <ScaleCrop>false</ScaleCrop>
  <HeadingPairs>
    <vt:vector size="4" baseType="variant">
      <vt:variant>
        <vt:lpstr>テーマ</vt:lpstr>
      </vt:variant>
      <vt:variant>
        <vt:i4>2</vt:i4>
      </vt:variant>
      <vt:variant>
        <vt:lpstr>スライド タイトル</vt:lpstr>
      </vt:variant>
      <vt:variant>
        <vt:i4>42</vt:i4>
      </vt:variant>
    </vt:vector>
  </HeadingPairs>
  <TitlesOfParts>
    <vt:vector size="44" baseType="lpstr">
      <vt:lpstr>リゾート</vt:lpstr>
      <vt:lpstr>デザインの設定</vt:lpstr>
      <vt:lpstr>移植登録施設の分布</vt:lpstr>
      <vt:lpstr>はじめに</vt:lpstr>
      <vt:lpstr>造血幹細胞移植件数の年次推移 ●●●ドナー別●●●</vt:lpstr>
      <vt:lpstr>造血幹細胞移植件数の年次推移 ●●●移植種類別●●● &lt;自家/同種&gt;</vt:lpstr>
      <vt:lpstr>造血幹細胞移植件数の年次推移 ●●●患者年齢階級別●●● &lt;自家/同種&gt;</vt:lpstr>
      <vt:lpstr>造血幹細胞移植件数の推移 ●●●患者年齢階級別●●● &lt;移植細胞種類&gt;</vt:lpstr>
      <vt:lpstr>造血幹細胞移植件数の年次推移 ●●●患者年齢階級別●●● &lt;白血病/リンパ腫&gt;</vt:lpstr>
      <vt:lpstr>造血幹細胞移植件数  ●●●疾患別●●● &lt;0-15歳&gt;</vt:lpstr>
      <vt:lpstr>造血幹細胞移植件数 ●●●疾患別●●● &lt;16歳以上&gt;</vt:lpstr>
      <vt:lpstr>移植幹細胞種類の推移 &lt;自家&gt;</vt:lpstr>
      <vt:lpstr>移植幹細胞種類の推移 &lt;同種&gt;</vt:lpstr>
      <vt:lpstr>移植幹細胞種類の推移　　 ●●●非血縁者間移植●●●</vt:lpstr>
      <vt:lpstr>造血幹細胞移植件数の推移 ●●●ドナー種類別●●● &lt;同種&gt; &lt;0-15歳&gt;</vt:lpstr>
      <vt:lpstr>造血幹細胞移植件数の推移 ●●●ドナー種類別●●●&lt;同種&gt; &lt;16-50歳&gt;</vt:lpstr>
      <vt:lpstr>造血幹細胞移植件数の推移 ●●●ドナー種類別●●● &lt;同種&gt; &lt;51歳以上&gt;</vt:lpstr>
      <vt:lpstr>造血幹細胞移植件数の推移 ●●●白血病リスク分類別●●●&lt;急性骨髄性白血病/急性リンパ性白血病/慢性骨髄性白血病/骨髄異形成症候群&gt;</vt:lpstr>
      <vt:lpstr>造血幹細胞移植件数の推移 ●●●移植前治療強度別●●●</vt:lpstr>
      <vt:lpstr>移植後100日生存率の年次推移 　&lt;自家/同種&gt; &lt;50歳未満/50歳以上&gt;</vt:lpstr>
      <vt:lpstr>移植後365日生存率の年次推移 　&lt;自家/同種&gt; &lt;50歳未満/50歳以上&gt;</vt:lpstr>
      <vt:lpstr>移植後100日生存率の年次推移  &lt;同種&gt; &lt;50歳未満/50歳以上&gt;</vt:lpstr>
      <vt:lpstr>移植後365日生存率の年次推移  &lt;同種&gt; &lt;50歳未満/50歳以上&gt;</vt:lpstr>
      <vt:lpstr>移植後100日生存率の年次推移 ●●●白血病リスク分類別●●●&lt;急性骨髄性白血病/急性リンパ性白血病/慢性骨髄性白血病/骨髄異形成症候群&gt;</vt:lpstr>
      <vt:lpstr>移植後365日生存率の年次推移 ●●●白血病リスク分類別●●●&lt;急性骨髄性白血病/急性リンパ性白血病/慢性骨髄性白血病/骨髄異形成症候群&gt;</vt:lpstr>
      <vt:lpstr>移植後の成績 ●●●移植種類別●●● </vt:lpstr>
      <vt:lpstr>移植後の成績 ●●●白血病●●● </vt:lpstr>
      <vt:lpstr>移植後の成績 ●●●悪性リンパ腫/多発性骨髄腫を含む形質細胞性腫瘍●●● </vt:lpstr>
      <vt:lpstr>移植後の成績 年齢別 ●●●白血病(急性骨髄性白血病/急性リンパ性白血病)●●● &lt;自家&gt; &lt;0-15歳/16歳以上&gt;</vt:lpstr>
      <vt:lpstr>移植後の成績 年齢別 ●●●悪性リンパ腫(非ホジキンリンパ腫/ホジキンリンパ腫)●●● &lt;自家&gt; &lt;0-15歳/16歳以上&gt;</vt:lpstr>
      <vt:lpstr>移植後の成績 ●●●多発性骨髄腫●●● &lt;自家&gt; &lt;16歳以上&gt;</vt:lpstr>
      <vt:lpstr>移植後の成績 ●●●急性骨髄性白血病●●● &lt;同種&gt;  &lt;0-15歳&gt;</vt:lpstr>
      <vt:lpstr>移植後の成績 ●●●急性骨髄性白血病●●● &lt;同種&gt; &lt;16歳以上&gt;</vt:lpstr>
      <vt:lpstr>移植後の成績 ●●●急性リンパ性白血病●●●  &lt;同種&gt; &lt;0-15歳&gt;</vt:lpstr>
      <vt:lpstr>移植後の成績 ●●●急性リンパ性白血病●●● &lt;同種&gt; &lt;16歳以上&gt;</vt:lpstr>
      <vt:lpstr>移植後の成績　　 　 ●●●慢性骨髄性白血病●●● &lt;同種&gt; &lt;0-15歳&gt;</vt:lpstr>
      <vt:lpstr>移植後の成績 ●●●慢性骨髄性白血病●●● &lt;同種&gt; &lt;16歳以上&gt;</vt:lpstr>
      <vt:lpstr>移植後の成績 ●●●骨髄異形成症候群●●● &lt;同種&gt; &lt;0-15歳&gt;</vt:lpstr>
      <vt:lpstr>移植後の成績 ●●●骨髄異形成症候群●●● &lt;同種&gt; &lt;16歳以上&gt;</vt:lpstr>
      <vt:lpstr>移植後の成績 ●●●非ホジキンリンパ腫●●● &lt;同種&gt; &lt;0-15歳&gt;</vt:lpstr>
      <vt:lpstr>移植後の成績 ●●●非ホジキンリンパ腫●●● &lt;同種&gt; &lt;16歳以上&gt;</vt:lpstr>
      <vt:lpstr>移植後の成績 ●●●多発性骨髄腫を含む形質細胞性腫瘍●●● &lt;h同種&gt; &lt;16歳以上&gt;</vt:lpstr>
      <vt:lpstr>移植後の成績 ●●●再生不良性貧血●●● &lt;同種&gt; &lt;0-15歳&gt;</vt:lpstr>
      <vt:lpstr>移植後の成績 ●●●再生不良性貧血●●● &lt;同種&gt;  &lt;16歳以上&gt;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P-ralay.com</dc:creator>
  <cp:lastModifiedBy>kurata</cp:lastModifiedBy>
  <cp:revision>2629</cp:revision>
  <dcterms:created xsi:type="dcterms:W3CDTF">2010-11-02T16:02:47Z</dcterms:created>
  <dcterms:modified xsi:type="dcterms:W3CDTF">2015-03-23T05:27:13Z</dcterms:modified>
</cp:coreProperties>
</file>