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diagrams/quickStyle1.xml" ContentType="application/vnd.openxmlformats-officedocument.drawingml.diagramStyl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 id="2147483709" r:id="rId2"/>
  </p:sldMasterIdLst>
  <p:notesMasterIdLst>
    <p:notesMasterId r:id="rId47"/>
  </p:notesMasterIdLst>
  <p:handoutMasterIdLst>
    <p:handoutMasterId r:id="rId48"/>
  </p:handoutMasterIdLst>
  <p:sldIdLst>
    <p:sldId id="478" r:id="rId3"/>
    <p:sldId id="363" r:id="rId4"/>
    <p:sldId id="400" r:id="rId5"/>
    <p:sldId id="463" r:id="rId6"/>
    <p:sldId id="395" r:id="rId7"/>
    <p:sldId id="397" r:id="rId8"/>
    <p:sldId id="398" r:id="rId9"/>
    <p:sldId id="399" r:id="rId10"/>
    <p:sldId id="465" r:id="rId11"/>
    <p:sldId id="291" r:id="rId12"/>
    <p:sldId id="268" r:id="rId13"/>
    <p:sldId id="271" r:id="rId14"/>
    <p:sldId id="269" r:id="rId15"/>
    <p:sldId id="401" r:id="rId16"/>
    <p:sldId id="270" r:id="rId17"/>
    <p:sldId id="442" r:id="rId18"/>
    <p:sldId id="443" r:id="rId19"/>
    <p:sldId id="475" r:id="rId20"/>
    <p:sldId id="479" r:id="rId21"/>
    <p:sldId id="473" r:id="rId22"/>
    <p:sldId id="474" r:id="rId23"/>
    <p:sldId id="470" r:id="rId24"/>
    <p:sldId id="476" r:id="rId25"/>
    <p:sldId id="411" r:id="rId26"/>
    <p:sldId id="477" r:id="rId27"/>
    <p:sldId id="422" r:id="rId28"/>
    <p:sldId id="388" r:id="rId29"/>
    <p:sldId id="389" r:id="rId30"/>
    <p:sldId id="338" r:id="rId31"/>
    <p:sldId id="342" r:id="rId32"/>
    <p:sldId id="315" r:id="rId33"/>
    <p:sldId id="323" r:id="rId34"/>
    <p:sldId id="324" r:id="rId35"/>
    <p:sldId id="430" r:id="rId36"/>
    <p:sldId id="326" r:id="rId37"/>
    <p:sldId id="327" r:id="rId38"/>
    <p:sldId id="328" r:id="rId39"/>
    <p:sldId id="329" r:id="rId40"/>
    <p:sldId id="330" r:id="rId41"/>
    <p:sldId id="331" r:id="rId42"/>
    <p:sldId id="332" r:id="rId43"/>
    <p:sldId id="333" r:id="rId44"/>
    <p:sldId id="334" r:id="rId45"/>
    <p:sldId id="441" r:id="rId46"/>
  </p:sldIdLst>
  <p:sldSz cx="9144000" cy="6858000" type="screen4x3"/>
  <p:notesSz cx="9866313" cy="6735763"/>
  <p:defaultTextStyle>
    <a:defPPr>
      <a:defRPr lang="ja-JP"/>
    </a:defPPr>
    <a:lvl1pPr algn="l" defTabSz="457200"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clrMru>
    <a:srgbClr val="FFFBF7"/>
    <a:srgbClr val="FCF5FD"/>
    <a:srgbClr val="E5EFFD"/>
    <a:srgbClr val="F0F7FE"/>
    <a:srgbClr val="A6A6A6"/>
    <a:srgbClr val="FF5050"/>
    <a:srgbClr val="FF7C80"/>
    <a:srgbClr val="FEF4DE"/>
    <a:srgbClr val="FEF7E8"/>
    <a:srgbClr val="FEF8EC"/>
  </p:clrMru>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15" autoAdjust="0"/>
    <p:restoredTop sz="86380" autoAdjust="0"/>
  </p:normalViewPr>
  <p:slideViewPr>
    <p:cSldViewPr snapToGrid="0" snapToObjects="1">
      <p:cViewPr>
        <p:scale>
          <a:sx n="80" d="100"/>
          <a:sy n="80" d="100"/>
        </p:scale>
        <p:origin x="-510" y="-294"/>
      </p:cViewPr>
      <p:guideLst>
        <p:guide orient="horz" pos="2160"/>
        <p:guide pos="2880"/>
      </p:guideLst>
    </p:cSldViewPr>
  </p:slideViewPr>
  <p:outlineViewPr>
    <p:cViewPr>
      <p:scale>
        <a:sx n="25" d="100"/>
        <a:sy n="25" d="100"/>
      </p:scale>
      <p:origin x="0" y="0"/>
    </p:cViewPr>
    <p:sldLst>
      <p:sld r:id="rId1" collapse="1"/>
    </p:sldLst>
  </p:outlineViewPr>
  <p:notesTextViewPr>
    <p:cViewPr>
      <p:scale>
        <a:sx n="100" d="100"/>
        <a:sy n="100" d="100"/>
      </p:scale>
      <p:origin x="0" y="0"/>
    </p:cViewPr>
  </p:notesTextViewPr>
  <p:sorterViewPr>
    <p:cViewPr>
      <p:scale>
        <a:sx n="100" d="100"/>
        <a:sy n="100" d="100"/>
      </p:scale>
      <p:origin x="0" y="1674"/>
    </p:cViewPr>
  </p:sorterViewPr>
  <p:notesViewPr>
    <p:cSldViewPr snapToGrid="0" snapToObjects="1">
      <p:cViewPr varScale="1">
        <p:scale>
          <a:sx n="108" d="100"/>
          <a:sy n="108" d="100"/>
        </p:scale>
        <p:origin x="-342" y="-84"/>
      </p:cViewPr>
      <p:guideLst>
        <p:guide orient="horz" pos="2121"/>
        <p:guide pos="3107"/>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A8BF0B-C132-4AF9-8411-2453CFE9AB4F}" type="doc">
      <dgm:prSet loTypeId="urn:microsoft.com/office/officeart/2005/8/layout/hierarchy2" loCatId="hierarchy" qsTypeId="urn:microsoft.com/office/officeart/2005/8/quickstyle/simple1" qsCatId="simple" csTypeId="urn:microsoft.com/office/officeart/2005/8/colors/accent2_3" csCatId="accent2" phldr="1"/>
      <dgm:spPr/>
      <dgm:t>
        <a:bodyPr/>
        <a:lstStyle/>
        <a:p>
          <a:endParaRPr kumimoji="1" lang="ja-JP" altLang="en-US"/>
        </a:p>
      </dgm:t>
    </dgm:pt>
    <dgm:pt modelId="{A1485D54-1D7A-45A8-94CC-CC7E155A3662}" type="pres">
      <dgm:prSet presAssocID="{41A8BF0B-C132-4AF9-8411-2453CFE9AB4F}" presName="diagram" presStyleCnt="0">
        <dgm:presLayoutVars>
          <dgm:chPref val="1"/>
          <dgm:dir/>
          <dgm:animOne val="branch"/>
          <dgm:animLvl val="lvl"/>
          <dgm:resizeHandles val="exact"/>
        </dgm:presLayoutVars>
      </dgm:prSet>
      <dgm:spPr/>
      <dgm:t>
        <a:bodyPr/>
        <a:lstStyle/>
        <a:p>
          <a:endParaRPr kumimoji="1" lang="ja-JP" altLang="en-US"/>
        </a:p>
      </dgm:t>
    </dgm:pt>
  </dgm:ptLst>
  <dgm:cxnLst>
    <dgm:cxn modelId="{BB41ADB0-2A89-4271-8FE3-DA7ABD891728}" type="presOf" srcId="{41A8BF0B-C132-4AF9-8411-2453CFE9AB4F}" destId="{A1485D54-1D7A-45A8-94CC-CC7E155A3662}" srcOrd="0" destOrd="0" presId="urn:microsoft.com/office/officeart/2005/8/layout/hierarchy2"/>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4" y="2"/>
            <a:ext cx="4275403" cy="336788"/>
          </a:xfrm>
          <a:prstGeom prst="rect">
            <a:avLst/>
          </a:prstGeom>
        </p:spPr>
        <p:txBody>
          <a:bodyPr vert="horz" lIns="91409" tIns="45705" rIns="91409" bIns="45705"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5588635" y="2"/>
            <a:ext cx="4275403" cy="336788"/>
          </a:xfrm>
          <a:prstGeom prst="rect">
            <a:avLst/>
          </a:prstGeom>
        </p:spPr>
        <p:txBody>
          <a:bodyPr vert="horz" lIns="91409" tIns="45705" rIns="91409" bIns="45705" rtlCol="0"/>
          <a:lstStyle>
            <a:lvl1pPr algn="r">
              <a:defRPr sz="1200"/>
            </a:lvl1pPr>
          </a:lstStyle>
          <a:p>
            <a:fld id="{292F48DE-8B2D-4940-86CC-8FD3CA4E3F37}" type="datetimeFigureOut">
              <a:rPr kumimoji="1" lang="ja-JP" altLang="en-US" smtClean="0"/>
              <a:pPr/>
              <a:t>2016/6/13</a:t>
            </a:fld>
            <a:endParaRPr kumimoji="1" lang="ja-JP" altLang="en-US"/>
          </a:p>
        </p:txBody>
      </p:sp>
      <p:sp>
        <p:nvSpPr>
          <p:cNvPr id="4" name="フッター プレースホルダ 3"/>
          <p:cNvSpPr>
            <a:spLocks noGrp="1"/>
          </p:cNvSpPr>
          <p:nvPr>
            <p:ph type="ftr" sz="quarter" idx="2"/>
          </p:nvPr>
        </p:nvSpPr>
        <p:spPr>
          <a:xfrm>
            <a:off x="4" y="6397806"/>
            <a:ext cx="4275403" cy="336788"/>
          </a:xfrm>
          <a:prstGeom prst="rect">
            <a:avLst/>
          </a:prstGeom>
        </p:spPr>
        <p:txBody>
          <a:bodyPr vert="horz" lIns="91409" tIns="45705" rIns="91409" bIns="45705" rtlCol="0" anchor="b"/>
          <a:lstStyle>
            <a:lvl1pPr algn="l">
              <a:defRPr sz="1200"/>
            </a:lvl1pPr>
          </a:lstStyle>
          <a:p>
            <a:r>
              <a:rPr kumimoji="1" lang="en-US" altLang="ja-JP" smtClean="0"/>
              <a:t>Slide</a:t>
            </a:r>
            <a:endParaRPr kumimoji="1" lang="ja-JP" altLang="en-US"/>
          </a:p>
        </p:txBody>
      </p:sp>
      <p:sp>
        <p:nvSpPr>
          <p:cNvPr id="5" name="スライド番号プレースホルダ 4"/>
          <p:cNvSpPr>
            <a:spLocks noGrp="1"/>
          </p:cNvSpPr>
          <p:nvPr>
            <p:ph type="sldNum" sz="quarter" idx="3"/>
          </p:nvPr>
        </p:nvSpPr>
        <p:spPr>
          <a:xfrm>
            <a:off x="5588635" y="6397806"/>
            <a:ext cx="4275403" cy="336788"/>
          </a:xfrm>
          <a:prstGeom prst="rect">
            <a:avLst/>
          </a:prstGeom>
        </p:spPr>
        <p:txBody>
          <a:bodyPr vert="horz" lIns="91409" tIns="45705" rIns="91409" bIns="45705" rtlCol="0" anchor="b"/>
          <a:lstStyle>
            <a:lvl1pPr algn="r">
              <a:defRPr sz="1200"/>
            </a:lvl1pPr>
          </a:lstStyle>
          <a:p>
            <a:fld id="{F31212E1-CCDA-417E-8699-B85B1A77BA30}"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スライド イメージ プレースホルダ 3"/>
          <p:cNvSpPr>
            <a:spLocks noGrp="1" noRot="1" noChangeAspect="1"/>
          </p:cNvSpPr>
          <p:nvPr>
            <p:ph type="sldImg" idx="2"/>
          </p:nvPr>
        </p:nvSpPr>
        <p:spPr>
          <a:xfrm>
            <a:off x="1881555" y="0"/>
            <a:ext cx="5633826" cy="4223890"/>
          </a:xfrm>
          <a:prstGeom prst="rect">
            <a:avLst/>
          </a:prstGeom>
          <a:noFill/>
          <a:ln w="12700">
            <a:solidFill>
              <a:prstClr val="black"/>
            </a:solidFill>
          </a:ln>
        </p:spPr>
        <p:txBody>
          <a:bodyPr vert="horz" lIns="91409" tIns="45705" rIns="91409" bIns="45705" rtlCol="0" anchor="ctr"/>
          <a:lstStyle/>
          <a:p>
            <a:endParaRPr lang="ja-JP" altLang="en-US"/>
          </a:p>
        </p:txBody>
      </p:sp>
      <p:sp>
        <p:nvSpPr>
          <p:cNvPr id="5" name="ノート プレースホルダ 4"/>
          <p:cNvSpPr>
            <a:spLocks noGrp="1"/>
          </p:cNvSpPr>
          <p:nvPr>
            <p:ph type="body" sz="quarter" idx="3"/>
          </p:nvPr>
        </p:nvSpPr>
        <p:spPr>
          <a:xfrm>
            <a:off x="1350243" y="4223890"/>
            <a:ext cx="7204021" cy="1693333"/>
          </a:xfrm>
          <a:prstGeom prst="rect">
            <a:avLst/>
          </a:prstGeom>
        </p:spPr>
        <p:txBody>
          <a:bodyPr vert="horz" lIns="91409" tIns="45705" rIns="91409" bIns="45705" rtlCol="0">
            <a:normAutofit/>
          </a:body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75325" cy="4330700"/>
          </a:xfrm>
        </p:spPr>
      </p:sp>
      <p:sp>
        <p:nvSpPr>
          <p:cNvPr id="3" name="ノート プレースホルダ 2"/>
          <p:cNvSpPr>
            <a:spLocks noGrp="1"/>
          </p:cNvSpPr>
          <p:nvPr>
            <p:ph type="body" idx="1"/>
          </p:nvPr>
        </p:nvSpPr>
        <p:spPr>
          <a:xfrm>
            <a:off x="1350243" y="4330800"/>
            <a:ext cx="7204021" cy="1693333"/>
          </a:xfrm>
        </p:spPr>
        <p:txBody>
          <a:bodyPr>
            <a:normAutofit/>
          </a:bodyPr>
          <a:lstStyle/>
          <a:p>
            <a:endParaRPr kumimoji="1" lang="ja-JP"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25856"/>
            <a:ext cx="7204021" cy="1693333"/>
          </a:xfrm>
        </p:spPr>
        <p:txBody>
          <a:bodyPr>
            <a:normAutofit/>
          </a:bodyPr>
          <a:lstStyle/>
          <a:p>
            <a:r>
              <a:rPr kumimoji="1" lang="ja-JP" altLang="ja-JP" sz="1200" b="0" kern="1200" smtClean="0">
                <a:solidFill>
                  <a:schemeClr val="tx1"/>
                </a:solidFill>
                <a:latin typeface="+mn-lt"/>
                <a:ea typeface="+mn-ea"/>
                <a:cs typeface="+mn-cs"/>
              </a:rPr>
              <a:t>　</a:t>
            </a:r>
            <a:r>
              <a:rPr kumimoji="1" lang="en-US" altLang="ja-JP" sz="1200" b="0" kern="1200" smtClean="0">
                <a:solidFill>
                  <a:schemeClr val="tx1"/>
                </a:solidFill>
                <a:latin typeface="+mn-lt"/>
                <a:ea typeface="+mn-ea"/>
                <a:cs typeface="+mn-cs"/>
              </a:rPr>
              <a:t>2010</a:t>
            </a:r>
            <a:r>
              <a:rPr kumimoji="1" lang="ja-JP" altLang="ja-JP" sz="1200" b="0" kern="1200" smtClean="0">
                <a:solidFill>
                  <a:schemeClr val="tx1"/>
                </a:solidFill>
                <a:latin typeface="+mn-lt"/>
                <a:ea typeface="+mn-ea"/>
                <a:cs typeface="+mn-cs"/>
              </a:rPr>
              <a:t>～</a:t>
            </a:r>
            <a:r>
              <a:rPr kumimoji="1" lang="en-US" altLang="ja-JP" sz="1200" b="0" kern="1200" smtClean="0">
                <a:solidFill>
                  <a:schemeClr val="tx1"/>
                </a:solidFill>
                <a:latin typeface="+mn-lt"/>
                <a:ea typeface="+mn-ea"/>
                <a:cs typeface="+mn-cs"/>
              </a:rPr>
              <a:t>2014</a:t>
            </a:r>
            <a:r>
              <a:rPr kumimoji="1" lang="ja-JP" altLang="ja-JP" sz="1200" b="0" kern="1200" smtClean="0">
                <a:solidFill>
                  <a:schemeClr val="tx1"/>
                </a:solidFill>
                <a:latin typeface="+mn-lt"/>
                <a:ea typeface="+mn-ea"/>
                <a:cs typeface="+mn-cs"/>
              </a:rPr>
              <a:t>年では、</a:t>
            </a:r>
            <a:r>
              <a:rPr kumimoji="1" lang="en-US" altLang="ja-JP" sz="1200" b="0" kern="1200" smtClean="0">
                <a:solidFill>
                  <a:schemeClr val="tx1"/>
                </a:solidFill>
                <a:latin typeface="+mn-lt"/>
                <a:ea typeface="+mn-ea"/>
                <a:cs typeface="+mn-cs"/>
              </a:rPr>
              <a:t>0</a:t>
            </a:r>
            <a:r>
              <a:rPr kumimoji="1" lang="ja-JP" altLang="ja-JP" sz="1200" b="0" kern="1200" smtClean="0">
                <a:solidFill>
                  <a:schemeClr val="tx1"/>
                </a:solidFill>
                <a:latin typeface="+mn-lt"/>
                <a:ea typeface="+mn-ea"/>
                <a:cs typeface="+mn-cs"/>
              </a:rPr>
              <a:t>～</a:t>
            </a:r>
            <a:r>
              <a:rPr kumimoji="1" lang="en-US" altLang="ja-JP" sz="1200" b="0" kern="1200" smtClean="0">
                <a:solidFill>
                  <a:schemeClr val="tx1"/>
                </a:solidFill>
                <a:latin typeface="+mn-lt"/>
                <a:ea typeface="+mn-ea"/>
                <a:cs typeface="+mn-cs"/>
              </a:rPr>
              <a:t>15</a:t>
            </a:r>
            <a:r>
              <a:rPr kumimoji="1" lang="ja-JP" altLang="ja-JP" sz="1200" b="0" kern="1200" smtClean="0">
                <a:solidFill>
                  <a:schemeClr val="tx1"/>
                </a:solidFill>
                <a:latin typeface="+mn-lt"/>
                <a:ea typeface="+mn-ea"/>
                <a:cs typeface="+mn-cs"/>
              </a:rPr>
              <a:t>歳での自家移植のおよそ</a:t>
            </a:r>
            <a:r>
              <a:rPr kumimoji="1" lang="en-US" altLang="ja-JP" sz="1200" b="0" kern="1200" smtClean="0">
                <a:solidFill>
                  <a:schemeClr val="tx1"/>
                </a:solidFill>
                <a:latin typeface="+mn-lt"/>
                <a:ea typeface="+mn-ea"/>
                <a:cs typeface="+mn-cs"/>
              </a:rPr>
              <a:t>93</a:t>
            </a:r>
            <a:r>
              <a:rPr kumimoji="1" lang="ja-JP" altLang="ja-JP" sz="1200" b="0" kern="1200" smtClean="0">
                <a:solidFill>
                  <a:schemeClr val="tx1"/>
                </a:solidFill>
                <a:latin typeface="+mn-lt"/>
                <a:ea typeface="+mn-ea"/>
                <a:cs typeface="+mn-cs"/>
              </a:rPr>
              <a:t>％、</a:t>
            </a:r>
            <a:r>
              <a:rPr kumimoji="1" lang="en-US" altLang="ja-JP" sz="1200" b="0" kern="1200" smtClean="0">
                <a:solidFill>
                  <a:schemeClr val="tx1"/>
                </a:solidFill>
                <a:latin typeface="+mn-lt"/>
                <a:ea typeface="+mn-ea"/>
                <a:cs typeface="+mn-cs"/>
              </a:rPr>
              <a:t>16</a:t>
            </a:r>
            <a:r>
              <a:rPr kumimoji="1" lang="ja-JP" altLang="ja-JP" sz="1200" b="0" kern="1200" smtClean="0">
                <a:solidFill>
                  <a:schemeClr val="tx1"/>
                </a:solidFill>
                <a:latin typeface="+mn-lt"/>
                <a:ea typeface="+mn-ea"/>
                <a:cs typeface="+mn-cs"/>
              </a:rPr>
              <a:t>歳以上では</a:t>
            </a:r>
            <a:r>
              <a:rPr kumimoji="1" lang="en-US" altLang="ja-JP" sz="1200" b="0" kern="1200" smtClean="0">
                <a:solidFill>
                  <a:schemeClr val="tx1"/>
                </a:solidFill>
                <a:latin typeface="+mn-lt"/>
                <a:ea typeface="+mn-ea"/>
                <a:cs typeface="+mn-cs"/>
              </a:rPr>
              <a:t>99</a:t>
            </a:r>
            <a:r>
              <a:rPr kumimoji="1" lang="ja-JP" altLang="ja-JP" sz="1200" b="0" kern="1200" smtClean="0">
                <a:solidFill>
                  <a:schemeClr val="tx1"/>
                </a:solidFill>
                <a:latin typeface="+mn-lt"/>
                <a:ea typeface="+mn-ea"/>
                <a:cs typeface="+mn-cs"/>
              </a:rPr>
              <a:t>％が末梢血幹細胞による移植である。骨髄移植と比較して細胞採取において患者さんへの負担が少ないことや、顆粒球コロニー刺激因子</a:t>
            </a:r>
            <a:r>
              <a:rPr kumimoji="1" lang="en-US" altLang="ja-JP" sz="1200" b="0" kern="1200" smtClean="0">
                <a:solidFill>
                  <a:schemeClr val="tx1"/>
                </a:solidFill>
                <a:latin typeface="+mn-lt"/>
                <a:ea typeface="+mn-ea"/>
                <a:cs typeface="+mn-cs"/>
              </a:rPr>
              <a:t>(G-CSF)</a:t>
            </a:r>
            <a:r>
              <a:rPr kumimoji="1" lang="ja-JP" altLang="ja-JP" sz="1200" b="0" kern="1200" smtClean="0">
                <a:solidFill>
                  <a:schemeClr val="tx1"/>
                </a:solidFill>
                <a:latin typeface="+mn-lt"/>
                <a:ea typeface="+mn-ea"/>
                <a:cs typeface="+mn-cs"/>
              </a:rPr>
              <a:t>を使用して末梢血から移植細胞を採取する方法が</a:t>
            </a:r>
            <a:r>
              <a:rPr kumimoji="1" lang="en-US" altLang="ja-JP" sz="1200" b="0" kern="1200" smtClean="0">
                <a:solidFill>
                  <a:schemeClr val="tx1"/>
                </a:solidFill>
                <a:latin typeface="+mn-lt"/>
                <a:ea typeface="+mn-ea"/>
                <a:cs typeface="+mn-cs"/>
              </a:rPr>
              <a:t>2000</a:t>
            </a:r>
            <a:r>
              <a:rPr kumimoji="1" lang="ja-JP" altLang="ja-JP" sz="1200" b="0" kern="1200" smtClean="0">
                <a:solidFill>
                  <a:schemeClr val="tx1"/>
                </a:solidFill>
                <a:latin typeface="+mn-lt"/>
                <a:ea typeface="+mn-ea"/>
                <a:cs typeface="+mn-cs"/>
              </a:rPr>
              <a:t>年に保険適応となったことなどの理由により、自家末梢血幹細胞移植件数が増加し、自家骨髄移植は減少傾向にある。</a:t>
            </a:r>
            <a:endParaRPr kumimoji="1" lang="ja-JP" altLang="ja-JP" sz="1200" b="0" kern="1200">
              <a:solidFill>
                <a:schemeClr val="tx1"/>
              </a:solidFill>
              <a:latin typeface="+mn-lt"/>
              <a:ea typeface="+mn-ea"/>
              <a:cs typeface="+mn-cs"/>
            </a:endParaRPr>
          </a:p>
        </p:txBody>
      </p:sp>
      <p:sp>
        <p:nvSpPr>
          <p:cNvPr id="7" name="スライド イメージ プレースホルダ 6"/>
          <p:cNvSpPr>
            <a:spLocks noGrp="1" noRot="1" noChangeAspect="1"/>
          </p:cNvSpPr>
          <p:nvPr>
            <p:ph type="sldImg"/>
          </p:nvPr>
        </p:nvSpPr>
        <p:spPr>
          <a:xfrm>
            <a:off x="2038350" y="0"/>
            <a:ext cx="5768975" cy="4325938"/>
          </a:xfrm>
          <a:ln>
            <a:solidFill>
              <a:prstClr val="black"/>
            </a:solid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ja-JP" altLang="en-US" sz="1200" b="0" kern="1200" smtClean="0">
                <a:solidFill>
                  <a:schemeClr val="tx1"/>
                </a:solidFill>
                <a:latin typeface="+mn-lt"/>
                <a:ea typeface="+mn-ea"/>
                <a:cs typeface="+mn-cs"/>
              </a:rPr>
              <a:t>　</a:t>
            </a:r>
            <a:r>
              <a:rPr kumimoji="1" lang="ja-JP" altLang="ja-JP" sz="1200" b="0" kern="1200" smtClean="0">
                <a:solidFill>
                  <a:schemeClr val="tx1"/>
                </a:solidFill>
                <a:latin typeface="+mn-lt"/>
                <a:ea typeface="+mn-ea"/>
                <a:cs typeface="+mn-cs"/>
              </a:rPr>
              <a:t>さい帯血移植の普及に伴い、同種骨髄移植の割合は減少傾向にある。 しかし、骨髄移植、さい帯血移植ともに、その実施件数は近年においても増加傾向を示している。</a:t>
            </a:r>
          </a:p>
          <a:p>
            <a:r>
              <a:rPr kumimoji="1" lang="ja-JP" altLang="ja-JP" sz="1200" b="0" kern="1200" smtClean="0">
                <a:solidFill>
                  <a:schemeClr val="tx1"/>
                </a:solidFill>
                <a:latin typeface="+mn-lt"/>
                <a:ea typeface="+mn-ea"/>
                <a:cs typeface="+mn-cs"/>
              </a:rPr>
              <a:t>近年では、同種移植のおよそ</a:t>
            </a:r>
            <a:r>
              <a:rPr kumimoji="1" lang="en-US" altLang="ja-JP" sz="1200" b="0" kern="1200" smtClean="0">
                <a:solidFill>
                  <a:schemeClr val="tx1"/>
                </a:solidFill>
                <a:latin typeface="+mn-lt"/>
                <a:ea typeface="+mn-ea"/>
                <a:cs typeface="+mn-cs"/>
              </a:rPr>
              <a:t>30</a:t>
            </a:r>
            <a:r>
              <a:rPr kumimoji="1" lang="ja-JP" altLang="ja-JP" sz="1200" b="0" kern="1200" smtClean="0">
                <a:solidFill>
                  <a:schemeClr val="tx1"/>
                </a:solidFill>
                <a:latin typeface="+mn-lt"/>
                <a:ea typeface="+mn-ea"/>
                <a:cs typeface="+mn-cs"/>
              </a:rPr>
              <a:t>％がさい帯血による移植である。</a:t>
            </a:r>
            <a:endParaRPr kumimoji="1" lang="ja-JP" altLang="ja-JP" sz="1200" b="0" kern="1200">
              <a:solidFill>
                <a:schemeClr val="tx1"/>
              </a:solidFill>
              <a:latin typeface="+mn-lt"/>
              <a:ea typeface="+mn-ea"/>
              <a:cs typeface="+mn-cs"/>
            </a:endParaRPr>
          </a:p>
        </p:txBody>
      </p:sp>
      <p:sp>
        <p:nvSpPr>
          <p:cNvPr id="7" name="スライド イメージ プレースホルダ 6"/>
          <p:cNvSpPr>
            <a:spLocks noGrp="1" noRot="1" noChangeAspect="1"/>
          </p:cNvSpPr>
          <p:nvPr>
            <p:ph type="sldImg"/>
          </p:nvPr>
        </p:nvSpPr>
        <p:spPr>
          <a:xfrm>
            <a:off x="2038350" y="0"/>
            <a:ext cx="5761038" cy="4319588"/>
          </a:xfrm>
          <a:ln>
            <a:solidFill>
              <a:prstClr val="black"/>
            </a:solid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2449"/>
            <a:ext cx="7204021" cy="1693333"/>
          </a:xfrm>
        </p:spPr>
        <p:txBody>
          <a:bodyPr>
            <a:normAutofit/>
          </a:bodyPr>
          <a:lstStyle/>
          <a:p>
            <a:r>
              <a:rPr kumimoji="1" lang="ja-JP" altLang="ja-JP" sz="1200" b="0" kern="1200" smtClean="0">
                <a:solidFill>
                  <a:schemeClr val="tx1"/>
                </a:solidFill>
                <a:latin typeface="+mn-lt"/>
                <a:ea typeface="+mn-ea"/>
                <a:cs typeface="+mn-cs"/>
              </a:rPr>
              <a:t>　非血縁者間の移植においても、さい帯血移植の増加に伴い、近年では骨髄移植とさい帯血移植の割合は同等である。</a:t>
            </a:r>
            <a:endParaRPr lang="ja-JP" altLang="en-US" sz="1000" b="0" dirty="0">
              <a:solidFill>
                <a:schemeClr val="tx2">
                  <a:lumMod val="75000"/>
                </a:schemeClr>
              </a:solidFill>
              <a:latin typeface="HGP教科書体" pitchFamily="18" charset="-128"/>
              <a:ea typeface="HGP教科書体" pitchFamily="18" charset="-128"/>
              <a:cs typeface="メイリオ" pitchFamily="50" charset="-128"/>
            </a:endParaRPr>
          </a:p>
        </p:txBody>
      </p:sp>
      <p:sp>
        <p:nvSpPr>
          <p:cNvPr id="7" name="スライド イメージ プレースホルダ 6"/>
          <p:cNvSpPr>
            <a:spLocks noGrp="1" noRot="1" noChangeAspect="1"/>
          </p:cNvSpPr>
          <p:nvPr>
            <p:ph type="sldImg"/>
          </p:nvPr>
        </p:nvSpPr>
        <p:spPr>
          <a:xfrm>
            <a:off x="2039938" y="0"/>
            <a:ext cx="5775325" cy="4332288"/>
          </a:xfrm>
          <a:ln>
            <a:solidFill>
              <a:prstClr val="black"/>
            </a:solid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2449"/>
            <a:ext cx="7204021" cy="1693333"/>
          </a:xfrm>
        </p:spPr>
        <p:txBody>
          <a:bodyPr>
            <a:normAutofit/>
          </a:bodyPr>
          <a:lstStyle/>
          <a:p>
            <a:r>
              <a:rPr kumimoji="1" lang="ja-JP" altLang="en-US" sz="1200" b="1" kern="1200" smtClean="0">
                <a:solidFill>
                  <a:schemeClr val="tx1"/>
                </a:solidFill>
                <a:latin typeface="+mn-lt"/>
                <a:ea typeface="+mn-ea"/>
                <a:cs typeface="+mn-cs"/>
              </a:rPr>
              <a:t>　</a:t>
            </a:r>
            <a:r>
              <a:rPr kumimoji="1" lang="ja-JP" altLang="ja-JP" sz="1200" kern="1200" smtClean="0">
                <a:solidFill>
                  <a:schemeClr val="tx1"/>
                </a:solidFill>
                <a:latin typeface="+mn-lt"/>
                <a:ea typeface="+mn-ea"/>
                <a:cs typeface="+mn-cs"/>
              </a:rPr>
              <a:t>血縁者間移植に比較して非血縁者間移植の伸び率は高く、近年は血縁者間と非血縁者間の移植の割合は、</a:t>
            </a:r>
            <a:r>
              <a:rPr kumimoji="1" lang="en-US" altLang="ja-JP" sz="1200" kern="1200" smtClean="0">
                <a:solidFill>
                  <a:schemeClr val="tx1"/>
                </a:solidFill>
                <a:latin typeface="+mn-lt"/>
                <a:ea typeface="+mn-ea"/>
                <a:cs typeface="+mn-cs"/>
              </a:rPr>
              <a:t>37</a:t>
            </a:r>
            <a:r>
              <a:rPr kumimoji="1" lang="ja-JP" altLang="ja-JP" sz="1200" kern="1200" smtClean="0">
                <a:solidFill>
                  <a:schemeClr val="tx1"/>
                </a:solidFill>
                <a:latin typeface="+mn-lt"/>
                <a:ea typeface="+mn-ea"/>
                <a:cs typeface="+mn-cs"/>
              </a:rPr>
              <a:t>％、</a:t>
            </a:r>
            <a:r>
              <a:rPr kumimoji="1" lang="en-US" altLang="ja-JP" sz="1200" kern="1200" smtClean="0">
                <a:solidFill>
                  <a:schemeClr val="tx1"/>
                </a:solidFill>
                <a:latin typeface="+mn-lt"/>
                <a:ea typeface="+mn-ea"/>
                <a:cs typeface="+mn-cs"/>
              </a:rPr>
              <a:t>63</a:t>
            </a:r>
            <a:r>
              <a:rPr kumimoji="1" lang="ja-JP" altLang="ja-JP" sz="1200" kern="1200" smtClean="0">
                <a:solidFill>
                  <a:schemeClr val="tx1"/>
                </a:solidFill>
                <a:latin typeface="+mn-lt"/>
                <a:ea typeface="+mn-ea"/>
                <a:cs typeface="+mn-cs"/>
              </a:rPr>
              <a:t>％である。</a:t>
            </a:r>
            <a:endParaRPr kumimoji="1" lang="ja-JP" altLang="ja-JP" sz="1200" kern="1200">
              <a:solidFill>
                <a:schemeClr val="tx1"/>
              </a:solidFill>
              <a:latin typeface="+mn-lt"/>
              <a:ea typeface="+mn-ea"/>
              <a:cs typeface="+mn-cs"/>
            </a:endParaRPr>
          </a:p>
        </p:txBody>
      </p:sp>
      <p:sp>
        <p:nvSpPr>
          <p:cNvPr id="9" name="スライド イメージ プレースホルダ 8"/>
          <p:cNvSpPr>
            <a:spLocks noGrp="1" noRot="1" noChangeAspect="1"/>
          </p:cNvSpPr>
          <p:nvPr>
            <p:ph type="sldImg"/>
          </p:nvPr>
        </p:nvSpPr>
        <p:spPr>
          <a:xfrm>
            <a:off x="2039938" y="0"/>
            <a:ext cx="5775325" cy="4332288"/>
          </a:xfrm>
          <a:ln>
            <a:solidFill>
              <a:prstClr val="black"/>
            </a:solid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25856"/>
            <a:ext cx="7204021" cy="1693333"/>
          </a:xfrm>
        </p:spPr>
        <p:txBody>
          <a:bodyPr>
            <a:normAutofit/>
          </a:bodyPr>
          <a:lstStyle/>
          <a:p>
            <a:r>
              <a:rPr kumimoji="1" lang="ja-JP" altLang="en-US" sz="1200" b="0" kern="1200" smtClean="0">
                <a:solidFill>
                  <a:schemeClr val="tx1"/>
                </a:solidFill>
                <a:latin typeface="+mn-lt"/>
                <a:ea typeface="+mn-ea"/>
                <a:cs typeface="+mn-cs"/>
              </a:rPr>
              <a:t>　</a:t>
            </a:r>
            <a:r>
              <a:rPr kumimoji="1" lang="ja-JP" altLang="ja-JP" sz="1200" b="0" kern="1200" smtClean="0">
                <a:solidFill>
                  <a:schemeClr val="tx1"/>
                </a:solidFill>
                <a:latin typeface="+mn-lt"/>
                <a:ea typeface="+mn-ea"/>
                <a:cs typeface="+mn-cs"/>
              </a:rPr>
              <a:t>血縁者間での骨髄移植あるいは末梢血幹細胞移植はほぼ横ばいであり、非血縁者間での骨髄移植、さい帯血移植の件数は増加傾向である。</a:t>
            </a:r>
            <a:endParaRPr kumimoji="1" lang="ja-JP" altLang="ja-JP" sz="1200" b="0" kern="1200">
              <a:solidFill>
                <a:schemeClr val="tx1"/>
              </a:solidFill>
              <a:latin typeface="+mn-lt"/>
              <a:ea typeface="+mn-ea"/>
              <a:cs typeface="+mn-cs"/>
            </a:endParaRPr>
          </a:p>
        </p:txBody>
      </p:sp>
      <p:sp>
        <p:nvSpPr>
          <p:cNvPr id="7" name="スライド イメージ プレースホルダ 6"/>
          <p:cNvSpPr>
            <a:spLocks noGrp="1" noRot="1" noChangeAspect="1"/>
          </p:cNvSpPr>
          <p:nvPr>
            <p:ph type="sldImg"/>
          </p:nvPr>
        </p:nvSpPr>
        <p:spPr>
          <a:xfrm>
            <a:off x="2038350" y="0"/>
            <a:ext cx="5768975" cy="4325938"/>
          </a:xfrm>
          <a:ln>
            <a:solidFill>
              <a:prstClr val="black"/>
            </a:solid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ja-JP" altLang="en-US" sz="1200" b="0" kern="1200" smtClean="0">
                <a:solidFill>
                  <a:schemeClr val="tx1"/>
                </a:solidFill>
                <a:latin typeface="+mn-lt"/>
                <a:ea typeface="+mn-ea"/>
                <a:cs typeface="+mn-cs"/>
              </a:rPr>
              <a:t>　</a:t>
            </a:r>
            <a:r>
              <a:rPr kumimoji="1" lang="ja-JP" altLang="ja-JP" sz="1200" b="0" kern="1200" smtClean="0">
                <a:solidFill>
                  <a:schemeClr val="tx1"/>
                </a:solidFill>
                <a:latin typeface="+mn-lt"/>
                <a:ea typeface="+mn-ea"/>
                <a:cs typeface="+mn-cs"/>
              </a:rPr>
              <a:t>移植前処置の強度を緩めたミニ移植の普及により、高齢者での同種移植件数はいずれの移植細胞種類においても著しく増加している。</a:t>
            </a:r>
            <a:endParaRPr kumimoji="1" lang="ja-JP" altLang="ja-JP" sz="1200" b="0" kern="1200">
              <a:solidFill>
                <a:schemeClr val="tx1"/>
              </a:solidFill>
              <a:latin typeface="+mn-lt"/>
              <a:ea typeface="+mn-ea"/>
              <a:cs typeface="+mn-cs"/>
            </a:endParaRPr>
          </a:p>
        </p:txBody>
      </p:sp>
      <p:sp>
        <p:nvSpPr>
          <p:cNvPr id="7" name="スライド イメージ プレースホルダ 6"/>
          <p:cNvSpPr>
            <a:spLocks noGrp="1" noRot="1" noChangeAspect="1"/>
          </p:cNvSpPr>
          <p:nvPr>
            <p:ph type="sldImg"/>
          </p:nvPr>
        </p:nvSpPr>
        <p:spPr>
          <a:xfrm>
            <a:off x="2046288" y="0"/>
            <a:ext cx="5761037" cy="4319588"/>
          </a:xfrm>
          <a:ln>
            <a:solidFill>
              <a:prstClr val="black"/>
            </a:solid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4608"/>
            <a:ext cx="7204021" cy="2401155"/>
          </a:xfrm>
        </p:spPr>
        <p:txBody>
          <a:bodyPr>
            <a:noAutofit/>
          </a:bodyPr>
          <a:lstStyle/>
          <a:p>
            <a:r>
              <a:rPr kumimoji="1" lang="ja-JP" altLang="en-US" sz="1200" b="0" kern="1200" smtClean="0">
                <a:solidFill>
                  <a:schemeClr val="tx1"/>
                </a:solidFill>
                <a:latin typeface="+mn-lt"/>
                <a:ea typeface="+mn-ea"/>
                <a:cs typeface="+mn-cs"/>
              </a:rPr>
              <a:t>　</a:t>
            </a:r>
            <a:r>
              <a:rPr kumimoji="1" lang="ja-JP" altLang="ja-JP" sz="1200" b="0" kern="1200" smtClean="0">
                <a:solidFill>
                  <a:schemeClr val="tx1"/>
                </a:solidFill>
                <a:latin typeface="+mn-lt"/>
                <a:ea typeface="+mn-ea"/>
                <a:cs typeface="+mn-cs"/>
              </a:rPr>
              <a:t>治療困難とされる白血病の高リスク群においても、非血縁者間移植</a:t>
            </a:r>
            <a:r>
              <a:rPr kumimoji="1" lang="en-US" altLang="ja-JP" sz="1200" b="0" kern="1200" smtClean="0">
                <a:solidFill>
                  <a:schemeClr val="tx1"/>
                </a:solidFill>
                <a:latin typeface="+mn-lt"/>
                <a:ea typeface="+mn-ea"/>
                <a:cs typeface="+mn-cs"/>
              </a:rPr>
              <a:t>(</a:t>
            </a:r>
            <a:r>
              <a:rPr kumimoji="1" lang="ja-JP" altLang="ja-JP" sz="1200" b="0" kern="1200" smtClean="0">
                <a:solidFill>
                  <a:schemeClr val="tx1"/>
                </a:solidFill>
                <a:latin typeface="+mn-lt"/>
                <a:ea typeface="+mn-ea"/>
                <a:cs typeface="+mn-cs"/>
              </a:rPr>
              <a:t>骨髄移植、さい帯血移植</a:t>
            </a:r>
            <a:r>
              <a:rPr kumimoji="1" lang="en-US" altLang="ja-JP" sz="1200" b="0" kern="1200" smtClean="0">
                <a:solidFill>
                  <a:schemeClr val="tx1"/>
                </a:solidFill>
                <a:latin typeface="+mn-lt"/>
                <a:ea typeface="+mn-ea"/>
                <a:cs typeface="+mn-cs"/>
              </a:rPr>
              <a:t>)</a:t>
            </a:r>
            <a:r>
              <a:rPr kumimoji="1" lang="ja-JP" altLang="ja-JP" sz="1200" b="0" kern="1200" smtClean="0">
                <a:solidFill>
                  <a:schemeClr val="tx1"/>
                </a:solidFill>
                <a:latin typeface="+mn-lt"/>
                <a:ea typeface="+mn-ea"/>
                <a:cs typeface="+mn-cs"/>
              </a:rPr>
              <a:t>が行われるようになってきた。</a:t>
            </a:r>
            <a:r>
              <a:rPr lang="en-US" altLang="ja-JP" sz="1000" b="0" smtClean="0">
                <a:solidFill>
                  <a:schemeClr val="tx2">
                    <a:lumMod val="75000"/>
                  </a:schemeClr>
                </a:solidFill>
                <a:latin typeface="HGS教科書体" pitchFamily="18" charset="-128"/>
                <a:ea typeface="HGS教科書体" pitchFamily="18" charset="-128"/>
                <a:cs typeface="メイリオ" pitchFamily="50" charset="-128"/>
              </a:rPr>
              <a:t> </a:t>
            </a:r>
          </a:p>
          <a:p>
            <a:pPr>
              <a:lnSpc>
                <a:spcPts val="1400"/>
              </a:lnSpc>
            </a:pPr>
            <a:endParaRPr lang="en-US" altLang="ja-JP" sz="1000" b="0" smtClean="0">
              <a:solidFill>
                <a:srgbClr val="0B5395"/>
              </a:solidFill>
              <a:latin typeface="+mn-ea"/>
              <a:ea typeface="+mn-ea"/>
              <a:cs typeface="メイリオ" pitchFamily="50" charset="-128"/>
            </a:endParaRPr>
          </a:p>
          <a:p>
            <a:pPr marL="0" marR="0" indent="0" algn="l" defTabSz="914400" rtl="0" eaLnBrk="1" fontAlgn="auto" latinLnBrk="0" hangingPunct="1">
              <a:lnSpc>
                <a:spcPts val="1400"/>
              </a:lnSpc>
              <a:spcBef>
                <a:spcPts val="0"/>
              </a:spcBef>
              <a:spcAft>
                <a:spcPts val="0"/>
              </a:spcAft>
              <a:buClrTx/>
              <a:buSzTx/>
              <a:buFontTx/>
              <a:buNone/>
              <a:tabLst/>
              <a:defRPr/>
            </a:pPr>
            <a:r>
              <a:rPr lang="en-US" altLang="ja-JP" sz="1000" b="0" smtClean="0">
                <a:solidFill>
                  <a:schemeClr val="tx1">
                    <a:lumMod val="65000"/>
                    <a:lumOff val="35000"/>
                  </a:schemeClr>
                </a:solidFill>
                <a:latin typeface="+mn-ea"/>
                <a:ea typeface="+mn-ea"/>
                <a:cs typeface="メイリオ" pitchFamily="50" charset="-128"/>
              </a:rPr>
              <a:t>―</a:t>
            </a:r>
            <a:r>
              <a:rPr lang="ja-JP" altLang="en-US" sz="1000" b="0" smtClean="0">
                <a:solidFill>
                  <a:schemeClr val="tx1">
                    <a:lumMod val="65000"/>
                    <a:lumOff val="35000"/>
                  </a:schemeClr>
                </a:solidFill>
                <a:latin typeface="+mn-ea"/>
                <a:ea typeface="+mn-ea"/>
                <a:cs typeface="メイリオ" pitchFamily="50" charset="-128"/>
              </a:rPr>
              <a:t>≪白血病のリスク分類≫</a:t>
            </a:r>
            <a:r>
              <a:rPr lang="en-US" altLang="ja-JP" sz="1000" b="0" smtClean="0">
                <a:solidFill>
                  <a:schemeClr val="tx1">
                    <a:lumMod val="65000"/>
                    <a:lumOff val="35000"/>
                  </a:schemeClr>
                </a:solidFill>
                <a:latin typeface="+mn-ea"/>
                <a:ea typeface="+mn-ea"/>
                <a:cs typeface="メイリオ" pitchFamily="50" charset="-128"/>
              </a:rPr>
              <a:t>―――――――――――――――――――</a:t>
            </a:r>
          </a:p>
          <a:p>
            <a:pPr>
              <a:lnSpc>
                <a:spcPts val="1400"/>
              </a:lnSpc>
            </a:pPr>
            <a:r>
              <a:rPr lang="ja-JP" altLang="en-US" sz="1000" b="1" smtClean="0">
                <a:ln>
                  <a:solidFill>
                    <a:schemeClr val="bg1"/>
                  </a:solidFill>
                </a:ln>
                <a:solidFill>
                  <a:srgbClr val="8ADFFF"/>
                </a:solidFill>
                <a:latin typeface="+mn-ea"/>
                <a:ea typeface="+mn-ea"/>
                <a:cs typeface="メイリオ" pitchFamily="50" charset="-128"/>
              </a:rPr>
              <a:t>■</a:t>
            </a:r>
            <a:r>
              <a:rPr lang="ja-JP" altLang="en-US" sz="1000" b="1" smtClean="0">
                <a:latin typeface="+mn-ea"/>
                <a:ea typeface="+mn-ea"/>
                <a:cs typeface="メイリオ" pitchFamily="50" charset="-128"/>
              </a:rPr>
              <a:t>標準リスク群</a:t>
            </a:r>
            <a:endParaRPr lang="en-US" altLang="ja-JP" sz="1000" smtClean="0">
              <a:latin typeface="+mn-ea"/>
              <a:ea typeface="+mn-ea"/>
              <a:cs typeface="メイリオ" pitchFamily="50" charset="-128"/>
            </a:endParaRPr>
          </a:p>
          <a:p>
            <a:pPr>
              <a:lnSpc>
                <a:spcPts val="1400"/>
              </a:lnSpc>
            </a:pPr>
            <a:r>
              <a:rPr lang="ja-JP" altLang="en-US" sz="1000" smtClean="0">
                <a:latin typeface="+mn-ea"/>
                <a:ea typeface="+mn-ea"/>
                <a:cs typeface="メイリオ" pitchFamily="50" charset="-128"/>
              </a:rPr>
              <a:t>    </a:t>
            </a:r>
            <a:r>
              <a:rPr lang="ja-JP" altLang="en-US" sz="1000" smtClean="0">
                <a:solidFill>
                  <a:schemeClr val="tx1"/>
                </a:solidFill>
                <a:latin typeface="+mn-ea"/>
                <a:ea typeface="+mn-ea"/>
                <a:cs typeface="メイリオ" pitchFamily="50" charset="-128"/>
              </a:rPr>
              <a:t>・急性骨髄性白血病 </a:t>
            </a:r>
            <a:r>
              <a:rPr lang="en-US" altLang="ja-JP" sz="1000" smtClean="0">
                <a:solidFill>
                  <a:schemeClr val="tx1"/>
                </a:solidFill>
                <a:latin typeface="+mn-ea"/>
                <a:ea typeface="+mn-ea"/>
                <a:cs typeface="メイリオ" pitchFamily="50" charset="-128"/>
              </a:rPr>
              <a:t>(</a:t>
            </a:r>
            <a:r>
              <a:rPr lang="ja-JP" altLang="en-US" sz="1000" smtClean="0">
                <a:solidFill>
                  <a:schemeClr val="tx1"/>
                </a:solidFill>
                <a:latin typeface="+mn-ea"/>
                <a:ea typeface="+mn-ea"/>
                <a:cs typeface="メイリオ" pitchFamily="50" charset="-128"/>
              </a:rPr>
              <a:t>初回寛解期／第二寛解期</a:t>
            </a:r>
            <a:r>
              <a:rPr lang="en-US" altLang="ja-JP" sz="1000" smtClean="0">
                <a:solidFill>
                  <a:schemeClr val="tx1"/>
                </a:solidFill>
                <a:latin typeface="+mn-ea"/>
                <a:ea typeface="+mn-ea"/>
                <a:cs typeface="メイリオ" pitchFamily="50" charset="-128"/>
              </a:rPr>
              <a:t>)</a:t>
            </a:r>
          </a:p>
          <a:p>
            <a:pPr>
              <a:lnSpc>
                <a:spcPts val="1400"/>
              </a:lnSpc>
            </a:pPr>
            <a:r>
              <a:rPr lang="ja-JP" altLang="en-US" sz="1000" smtClean="0">
                <a:solidFill>
                  <a:schemeClr val="tx1"/>
                </a:solidFill>
                <a:latin typeface="+mn-ea"/>
                <a:ea typeface="+mn-ea"/>
                <a:cs typeface="メイリオ" pitchFamily="50" charset="-128"/>
              </a:rPr>
              <a:t>    ・急性リンパ性白血病 </a:t>
            </a:r>
            <a:r>
              <a:rPr lang="en-US" altLang="ja-JP" sz="1000" smtClean="0">
                <a:solidFill>
                  <a:schemeClr val="tx1"/>
                </a:solidFill>
                <a:latin typeface="+mn-ea"/>
                <a:ea typeface="+mn-ea"/>
                <a:cs typeface="メイリオ" pitchFamily="50" charset="-128"/>
              </a:rPr>
              <a:t>(</a:t>
            </a:r>
            <a:r>
              <a:rPr lang="ja-JP" altLang="en-US" sz="1000" smtClean="0">
                <a:solidFill>
                  <a:schemeClr val="tx1"/>
                </a:solidFill>
                <a:latin typeface="+mn-ea"/>
                <a:ea typeface="+mn-ea"/>
                <a:cs typeface="メイリオ" pitchFamily="50" charset="-128"/>
              </a:rPr>
              <a:t>初回寛解期</a:t>
            </a:r>
            <a:r>
              <a:rPr lang="en-US" altLang="ja-JP" sz="1000" smtClean="0">
                <a:solidFill>
                  <a:schemeClr val="tx1"/>
                </a:solidFill>
                <a:latin typeface="+mn-ea"/>
                <a:ea typeface="+mn-ea"/>
                <a:cs typeface="メイリオ" pitchFamily="50" charset="-128"/>
              </a:rPr>
              <a:t>)</a:t>
            </a:r>
          </a:p>
          <a:p>
            <a:pPr>
              <a:lnSpc>
                <a:spcPts val="1400"/>
              </a:lnSpc>
            </a:pPr>
            <a:r>
              <a:rPr lang="ja-JP" altLang="en-US" sz="1000" smtClean="0">
                <a:solidFill>
                  <a:schemeClr val="tx1"/>
                </a:solidFill>
                <a:latin typeface="+mn-ea"/>
                <a:ea typeface="+mn-ea"/>
                <a:cs typeface="メイリオ" pitchFamily="50" charset="-128"/>
              </a:rPr>
              <a:t>    ・慢性骨髄性白血病 </a:t>
            </a:r>
            <a:r>
              <a:rPr lang="en-US" altLang="ja-JP" sz="1000" smtClean="0">
                <a:solidFill>
                  <a:schemeClr val="tx1"/>
                </a:solidFill>
                <a:latin typeface="+mn-ea"/>
                <a:ea typeface="+mn-ea"/>
                <a:cs typeface="メイリオ" pitchFamily="50" charset="-128"/>
              </a:rPr>
              <a:t>(</a:t>
            </a:r>
            <a:r>
              <a:rPr lang="ja-JP" altLang="en-US" sz="1000" smtClean="0">
                <a:solidFill>
                  <a:schemeClr val="tx1"/>
                </a:solidFill>
                <a:latin typeface="+mn-ea"/>
                <a:ea typeface="+mn-ea"/>
                <a:cs typeface="メイリオ" pitchFamily="50" charset="-128"/>
              </a:rPr>
              <a:t>初回慢性期</a:t>
            </a:r>
            <a:r>
              <a:rPr lang="en-US" altLang="ja-JP" sz="1000" smtClean="0">
                <a:solidFill>
                  <a:schemeClr val="tx1"/>
                </a:solidFill>
                <a:latin typeface="+mn-ea"/>
                <a:ea typeface="+mn-ea"/>
                <a:cs typeface="メイリオ" pitchFamily="50" charset="-128"/>
              </a:rPr>
              <a:t>)</a:t>
            </a:r>
          </a:p>
          <a:p>
            <a:pPr>
              <a:lnSpc>
                <a:spcPts val="1400"/>
              </a:lnSpc>
            </a:pPr>
            <a:r>
              <a:rPr lang="ja-JP" altLang="en-US" sz="1000" smtClean="0">
                <a:solidFill>
                  <a:schemeClr val="tx1"/>
                </a:solidFill>
                <a:latin typeface="+mn-ea"/>
                <a:ea typeface="+mn-ea"/>
                <a:cs typeface="メイリオ" pitchFamily="50" charset="-128"/>
              </a:rPr>
              <a:t>    ・骨髄異形成症候群 </a:t>
            </a:r>
            <a:r>
              <a:rPr lang="en-US" altLang="ja-JP" sz="1000" smtClean="0">
                <a:solidFill>
                  <a:schemeClr val="tx1"/>
                </a:solidFill>
                <a:latin typeface="+mn-ea"/>
                <a:ea typeface="+mn-ea"/>
                <a:cs typeface="メイリオ" pitchFamily="50" charset="-128"/>
              </a:rPr>
              <a:t>(</a:t>
            </a:r>
            <a:r>
              <a:rPr lang="ja-JP" altLang="en-US" sz="1000" smtClean="0">
                <a:solidFill>
                  <a:schemeClr val="tx1"/>
                </a:solidFill>
                <a:latin typeface="+mn-ea"/>
                <a:ea typeface="+mn-ea"/>
                <a:cs typeface="メイリオ" pitchFamily="50" charset="-128"/>
              </a:rPr>
              <a:t>不応性貧血／環状鉄芽球を伴う不応性貧血</a:t>
            </a:r>
            <a:r>
              <a:rPr lang="en-US" altLang="ja-JP" sz="1000" smtClean="0">
                <a:solidFill>
                  <a:schemeClr val="tx1"/>
                </a:solidFill>
                <a:latin typeface="+mn-ea"/>
                <a:ea typeface="+mn-ea"/>
                <a:cs typeface="メイリオ" pitchFamily="50" charset="-128"/>
              </a:rPr>
              <a:t>)</a:t>
            </a:r>
            <a:endParaRPr lang="en-US" altLang="ja-JP" sz="1000" smtClean="0">
              <a:ln>
                <a:solidFill>
                  <a:schemeClr val="bg1"/>
                </a:solidFill>
              </a:ln>
              <a:latin typeface="+mn-ea"/>
              <a:ea typeface="+mn-ea"/>
              <a:cs typeface="メイリオ" pitchFamily="50" charset="-128"/>
            </a:endParaRPr>
          </a:p>
          <a:p>
            <a:pPr>
              <a:lnSpc>
                <a:spcPts val="1400"/>
              </a:lnSpc>
            </a:pPr>
            <a:r>
              <a:rPr lang="ja-JP" altLang="en-US" sz="1000" b="1" smtClean="0">
                <a:ln>
                  <a:solidFill>
                    <a:schemeClr val="bg1"/>
                  </a:solidFill>
                </a:ln>
                <a:solidFill>
                  <a:srgbClr val="59AAF2"/>
                </a:solidFill>
                <a:latin typeface="+mn-ea"/>
                <a:ea typeface="+mn-ea"/>
                <a:cs typeface="メイリオ" pitchFamily="50" charset="-128"/>
              </a:rPr>
              <a:t>■</a:t>
            </a:r>
            <a:r>
              <a:rPr lang="ja-JP" altLang="en-US" sz="1000" b="1" smtClean="0">
                <a:latin typeface="+mn-ea"/>
                <a:ea typeface="+mn-ea"/>
                <a:cs typeface="メイリオ" pitchFamily="50" charset="-128"/>
              </a:rPr>
              <a:t>高リスク群</a:t>
            </a:r>
            <a:endParaRPr lang="en-US" altLang="ja-JP" sz="1000" smtClean="0">
              <a:latin typeface="+mn-ea"/>
              <a:ea typeface="+mn-ea"/>
              <a:cs typeface="メイリオ" pitchFamily="50" charset="-128"/>
            </a:endParaRPr>
          </a:p>
          <a:p>
            <a:pPr>
              <a:lnSpc>
                <a:spcPts val="1400"/>
              </a:lnSpc>
            </a:pPr>
            <a:r>
              <a:rPr lang="en-US" altLang="ja-JP" sz="1000" b="1" u="none" smtClean="0">
                <a:solidFill>
                  <a:schemeClr val="accent2">
                    <a:lumMod val="75000"/>
                  </a:schemeClr>
                </a:solidFill>
                <a:latin typeface="+mn-ea"/>
                <a:ea typeface="+mn-ea"/>
                <a:cs typeface="メイリオ" pitchFamily="50" charset="-128"/>
              </a:rPr>
              <a:t>    </a:t>
            </a:r>
            <a:r>
              <a:rPr lang="ja-JP" altLang="en-US" sz="1000" u="none" smtClean="0">
                <a:solidFill>
                  <a:schemeClr val="tx1"/>
                </a:solidFill>
                <a:latin typeface="+mn-ea"/>
                <a:ea typeface="+mn-ea"/>
                <a:cs typeface="メイリオ" pitchFamily="50" charset="-128"/>
              </a:rPr>
              <a:t>・上記以外</a:t>
            </a:r>
            <a:endParaRPr lang="en-US" altLang="ja-JP" sz="1000" u="none" smtClean="0">
              <a:solidFill>
                <a:schemeClr val="tx1"/>
              </a:solidFill>
              <a:latin typeface="+mn-ea"/>
              <a:ea typeface="+mn-ea"/>
              <a:cs typeface="メイリオ" pitchFamily="50" charset="-128"/>
            </a:endParaRPr>
          </a:p>
          <a:p>
            <a:pPr>
              <a:lnSpc>
                <a:spcPts val="1400"/>
              </a:lnSpc>
            </a:pPr>
            <a:r>
              <a:rPr lang="ja-JP" altLang="en-US" sz="1000" u="sng" smtClean="0">
                <a:solidFill>
                  <a:schemeClr val="tx1"/>
                </a:solidFill>
                <a:latin typeface="+mn-ea"/>
                <a:ea typeface="+mn-ea"/>
                <a:cs typeface="メイリオ" pitchFamily="50" charset="-128"/>
              </a:rPr>
              <a:t>＿＿＿＿＿＿＿＿＿＿＿＿＿＿＿＿＿＿＿＿＿＿　　　　　　　　　＿＿</a:t>
            </a:r>
            <a:endParaRPr lang="en-US" altLang="ja-JP" sz="1000" u="sng" smtClean="0">
              <a:solidFill>
                <a:schemeClr val="tx1"/>
              </a:solidFill>
              <a:latin typeface="+mn-ea"/>
              <a:ea typeface="+mn-ea"/>
              <a:cs typeface="メイリオ" pitchFamily="50" charset="-128"/>
            </a:endParaRPr>
          </a:p>
        </p:txBody>
      </p:sp>
      <p:sp>
        <p:nvSpPr>
          <p:cNvPr id="7" name="スライド イメージ プレースホルダ 6"/>
          <p:cNvSpPr>
            <a:spLocks noGrp="1" noRot="1" noChangeAspect="1"/>
          </p:cNvSpPr>
          <p:nvPr>
            <p:ph type="sldImg"/>
          </p:nvPr>
        </p:nvSpPr>
        <p:spPr>
          <a:xfrm>
            <a:off x="2047875" y="0"/>
            <a:ext cx="5778500" cy="4333875"/>
          </a:xfrm>
          <a:ln>
            <a:solidFill>
              <a:prstClr val="black"/>
            </a:solid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43400"/>
            <a:ext cx="7872888" cy="1693333"/>
          </a:xfrm>
        </p:spPr>
        <p:txBody>
          <a:bodyPr>
            <a:noAutofit/>
          </a:bodyPr>
          <a:lstStyle/>
          <a:p>
            <a:r>
              <a:rPr kumimoji="1" lang="ja-JP" altLang="ja-JP" sz="1200" b="0" kern="1200" smtClean="0">
                <a:solidFill>
                  <a:schemeClr val="tx1"/>
                </a:solidFill>
                <a:latin typeface="+mn-lt"/>
                <a:ea typeface="+mn-ea"/>
                <a:cs typeface="+mn-cs"/>
              </a:rPr>
              <a:t>　前治療による毒性の低い骨髄非破壊的移植の普及により、高齢者など移植適応が増大したことが全体の移植件数の増加に大きく寄与している。</a:t>
            </a:r>
          </a:p>
          <a:p>
            <a:endParaRPr lang="en-US" altLang="ja-JP" sz="1000" smtClean="0">
              <a:solidFill>
                <a:srgbClr val="0B5395"/>
              </a:solidFill>
              <a:latin typeface="ＭＳ Ｐゴシック" pitchFamily="50" charset="-128"/>
              <a:ea typeface="ＭＳ Ｐゴシック" pitchFamily="50" charset="-128"/>
              <a:cs typeface="メイリオ" pitchFamily="50" charset="-128"/>
            </a:endParaRPr>
          </a:p>
          <a:p>
            <a:pPr marL="0" marR="0" indent="0" algn="l" defTabSz="914400" rtl="0" eaLnBrk="1" fontAlgn="auto" latinLnBrk="0" hangingPunct="1">
              <a:lnSpc>
                <a:spcPts val="1400"/>
              </a:lnSpc>
              <a:spcBef>
                <a:spcPts val="0"/>
              </a:spcBef>
              <a:spcAft>
                <a:spcPts val="0"/>
              </a:spcAft>
              <a:buClrTx/>
              <a:buSzTx/>
              <a:buFontTx/>
              <a:buNone/>
              <a:tabLst/>
              <a:defRPr/>
            </a:pPr>
            <a:r>
              <a:rPr lang="en-US" altLang="ja-JP" sz="1000" b="1" smtClean="0">
                <a:solidFill>
                  <a:schemeClr val="tx1">
                    <a:lumMod val="65000"/>
                    <a:lumOff val="35000"/>
                  </a:schemeClr>
                </a:solidFill>
                <a:latin typeface="ＭＳ Ｐゴシック" pitchFamily="50" charset="-128"/>
                <a:ea typeface="ＭＳ Ｐゴシック" pitchFamily="50" charset="-128"/>
                <a:cs typeface="メイリオ" pitchFamily="50" charset="-128"/>
              </a:rPr>
              <a:t>―</a:t>
            </a:r>
            <a:r>
              <a:rPr lang="ja-JP" altLang="en-US" sz="1000" b="0" smtClean="0">
                <a:solidFill>
                  <a:schemeClr val="tx1">
                    <a:lumMod val="65000"/>
                    <a:lumOff val="35000"/>
                  </a:schemeClr>
                </a:solidFill>
                <a:latin typeface="ＭＳ Ｐゴシック" pitchFamily="50" charset="-128"/>
                <a:ea typeface="ＭＳ Ｐゴシック" pitchFamily="50" charset="-128"/>
                <a:cs typeface="メイリオ" pitchFamily="50" charset="-128"/>
              </a:rPr>
              <a:t>≪移植前治療≫</a:t>
            </a:r>
            <a:r>
              <a:rPr lang="en-US" altLang="ja-JP" sz="1000" b="1" smtClean="0">
                <a:solidFill>
                  <a:schemeClr val="tx1">
                    <a:lumMod val="65000"/>
                    <a:lumOff val="35000"/>
                  </a:schemeClr>
                </a:solidFill>
                <a:latin typeface="ＭＳ Ｐゴシック" pitchFamily="50" charset="-128"/>
                <a:ea typeface="ＭＳ Ｐゴシック" pitchFamily="50" charset="-128"/>
                <a:cs typeface="メイリオ" pitchFamily="50" charset="-128"/>
              </a:rPr>
              <a:t>―――――――――――――――――――――――――――――――――――――――――――――――</a:t>
            </a:r>
          </a:p>
          <a:p>
            <a:pPr>
              <a:lnSpc>
                <a:spcPts val="1400"/>
              </a:lnSpc>
            </a:pPr>
            <a:r>
              <a:rPr lang="ja-JP" altLang="en-US" sz="1000" b="1" smtClean="0">
                <a:ln>
                  <a:solidFill>
                    <a:schemeClr val="bg1"/>
                  </a:solidFill>
                </a:ln>
                <a:solidFill>
                  <a:srgbClr val="8ADFFF"/>
                </a:solidFill>
                <a:latin typeface="ＭＳ Ｐゴシック" pitchFamily="50" charset="-128"/>
                <a:ea typeface="ＭＳ Ｐゴシック" pitchFamily="50" charset="-128"/>
                <a:cs typeface="メイリオ" pitchFamily="50" charset="-128"/>
              </a:rPr>
              <a:t>■</a:t>
            </a:r>
            <a:r>
              <a:rPr lang="ja-JP" altLang="en-US" sz="1000" b="1" smtClean="0">
                <a:latin typeface="ＭＳ Ｐゴシック" pitchFamily="50" charset="-128"/>
                <a:ea typeface="ＭＳ Ｐゴシック" pitchFamily="50" charset="-128"/>
                <a:cs typeface="メイリオ" pitchFamily="50" charset="-128"/>
              </a:rPr>
              <a:t>骨髄破壊的前治療</a:t>
            </a:r>
            <a:endParaRPr lang="en-US" altLang="ja-JP" sz="1000" b="1" smtClean="0">
              <a:latin typeface="ＭＳ Ｐゴシック" pitchFamily="50" charset="-128"/>
              <a:ea typeface="ＭＳ Ｐゴシック" pitchFamily="50" charset="-128"/>
              <a:cs typeface="メイリオ" pitchFamily="50" charset="-128"/>
            </a:endParaRPr>
          </a:p>
          <a:p>
            <a:pPr>
              <a:lnSpc>
                <a:spcPts val="1400"/>
              </a:lnSpc>
            </a:pPr>
            <a:r>
              <a:rPr lang="ja-JP" altLang="en-US" sz="1000" u="none" smtClean="0">
                <a:latin typeface="ＭＳ Ｐゴシック" pitchFamily="50" charset="-128"/>
                <a:ea typeface="ＭＳ Ｐゴシック" pitchFamily="50" charset="-128"/>
                <a:cs typeface="メイリオ" pitchFamily="50" charset="-128"/>
              </a:rPr>
              <a:t>　  </a:t>
            </a:r>
            <a:r>
              <a:rPr lang="ja-JP" altLang="en-US" sz="1000" u="none" smtClean="0">
                <a:solidFill>
                  <a:schemeClr val="tx1"/>
                </a:solidFill>
                <a:latin typeface="ＭＳ Ｐゴシック" pitchFamily="50" charset="-128"/>
                <a:ea typeface="ＭＳ Ｐゴシック" pitchFamily="50" charset="-128"/>
                <a:cs typeface="メイリオ" pitchFamily="50" charset="-128"/>
              </a:rPr>
              <a:t>全身放射線照射や大量抗がん剤治療により、骨髄中のがん細胞を正常な血液細胞とともに全滅させることを主な目的とする移植前治療</a:t>
            </a:r>
            <a:endParaRPr lang="en-US" altLang="ja-JP" sz="1000" b="1" u="none" smtClean="0">
              <a:ln>
                <a:solidFill>
                  <a:schemeClr val="bg1"/>
                </a:solidFill>
              </a:ln>
              <a:solidFill>
                <a:srgbClr val="59AAF2"/>
              </a:solidFill>
              <a:latin typeface="ＭＳ Ｐゴシック" pitchFamily="50" charset="-128"/>
              <a:ea typeface="ＭＳ Ｐゴシック" pitchFamily="50" charset="-128"/>
              <a:cs typeface="メイリオ" pitchFamily="50" charset="-128"/>
            </a:endParaRPr>
          </a:p>
          <a:p>
            <a:pPr>
              <a:lnSpc>
                <a:spcPts val="1400"/>
              </a:lnSpc>
            </a:pPr>
            <a:endParaRPr lang="en-US" altLang="ja-JP" sz="1000" b="1" smtClean="0">
              <a:ln>
                <a:solidFill>
                  <a:schemeClr val="bg1"/>
                </a:solidFill>
              </a:ln>
              <a:solidFill>
                <a:srgbClr val="59AAF2"/>
              </a:solidFill>
              <a:latin typeface="ＭＳ Ｐゴシック" pitchFamily="50" charset="-128"/>
              <a:ea typeface="ＭＳ Ｐゴシック" pitchFamily="50" charset="-128"/>
              <a:cs typeface="メイリオ" pitchFamily="50" charset="-128"/>
            </a:endParaRPr>
          </a:p>
          <a:p>
            <a:pPr>
              <a:lnSpc>
                <a:spcPts val="1400"/>
              </a:lnSpc>
            </a:pPr>
            <a:r>
              <a:rPr lang="ja-JP" altLang="en-US" sz="1000" b="1" smtClean="0">
                <a:ln>
                  <a:solidFill>
                    <a:schemeClr val="bg1"/>
                  </a:solidFill>
                </a:ln>
                <a:solidFill>
                  <a:srgbClr val="59AAF2"/>
                </a:solidFill>
                <a:latin typeface="ＭＳ Ｐゴシック" pitchFamily="50" charset="-128"/>
                <a:ea typeface="ＭＳ Ｐゴシック" pitchFamily="50" charset="-128"/>
                <a:cs typeface="メイリオ" pitchFamily="50" charset="-128"/>
              </a:rPr>
              <a:t>■</a:t>
            </a:r>
            <a:r>
              <a:rPr lang="ja-JP" altLang="en-US" sz="1000" b="1" smtClean="0">
                <a:latin typeface="ＭＳ Ｐゴシック" pitchFamily="50" charset="-128"/>
                <a:ea typeface="ＭＳ Ｐゴシック" pitchFamily="50" charset="-128"/>
                <a:cs typeface="メイリオ" pitchFamily="50" charset="-128"/>
              </a:rPr>
              <a:t>骨髄非破壊的前治療</a:t>
            </a:r>
            <a:endParaRPr lang="en-US" altLang="ja-JP" sz="1000" b="1" smtClean="0">
              <a:latin typeface="ＭＳ Ｐゴシック" pitchFamily="50" charset="-128"/>
              <a:ea typeface="ＭＳ Ｐゴシック" pitchFamily="50" charset="-128"/>
              <a:cs typeface="メイリオ" pitchFamily="50" charset="-128"/>
            </a:endParaRPr>
          </a:p>
          <a:p>
            <a:pPr>
              <a:lnSpc>
                <a:spcPts val="1400"/>
              </a:lnSpc>
            </a:pPr>
            <a:r>
              <a:rPr lang="ja-JP" altLang="en-US" sz="1000" u="none" smtClean="0">
                <a:solidFill>
                  <a:schemeClr val="tx1"/>
                </a:solidFill>
                <a:latin typeface="ＭＳ Ｐゴシック" pitchFamily="50" charset="-128"/>
                <a:ea typeface="ＭＳ Ｐゴシック" pitchFamily="50" charset="-128"/>
                <a:cs typeface="メイリオ" pitchFamily="50" charset="-128"/>
              </a:rPr>
              <a:t>　  免疫抑制を主な目的とする骨髄抑制の強くない薬剤による移植前治療</a:t>
            </a:r>
            <a:endParaRPr lang="en-US" altLang="ja-JP" sz="1000" u="sng" smtClean="0">
              <a:solidFill>
                <a:schemeClr val="tx1"/>
              </a:solidFill>
              <a:latin typeface="ＭＳ Ｐゴシック" pitchFamily="50" charset="-128"/>
              <a:ea typeface="ＭＳ Ｐゴシック" pitchFamily="50" charset="-128"/>
              <a:cs typeface="メイリオ" pitchFamily="50" charset="-128"/>
            </a:endParaRPr>
          </a:p>
          <a:p>
            <a:pPr>
              <a:lnSpc>
                <a:spcPts val="1400"/>
              </a:lnSpc>
            </a:pPr>
            <a:r>
              <a:rPr lang="en-US" altLang="ja-JP" sz="1000" u="none" smtClean="0">
                <a:solidFill>
                  <a:schemeClr val="tx1"/>
                </a:solidFill>
                <a:latin typeface="ＭＳ Ｐゴシック" pitchFamily="50" charset="-128"/>
                <a:ea typeface="ＭＳ Ｐゴシック" pitchFamily="50" charset="-128"/>
                <a:cs typeface="メイリオ" pitchFamily="50" charset="-128"/>
              </a:rPr>
              <a:t>―――――――――――――――――――――――――――――――――――――――――――――――――――――――</a:t>
            </a:r>
          </a:p>
        </p:txBody>
      </p:sp>
      <p:sp>
        <p:nvSpPr>
          <p:cNvPr id="9" name="スライド イメージ プレースホルダ 8"/>
          <p:cNvSpPr>
            <a:spLocks noGrp="1" noRot="1" noChangeAspect="1"/>
          </p:cNvSpPr>
          <p:nvPr>
            <p:ph type="sldImg"/>
          </p:nvPr>
        </p:nvSpPr>
        <p:spPr>
          <a:xfrm>
            <a:off x="2038350" y="0"/>
            <a:ext cx="5792788" cy="4343400"/>
          </a:xfrm>
          <a:ln>
            <a:solidFill>
              <a:prstClr val="black"/>
            </a:solid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ja-JP" altLang="en-US" b="0" kern="1200" smtClean="0">
                <a:solidFill>
                  <a:schemeClr val="tx1"/>
                </a:solidFill>
                <a:latin typeface="ＭＳ ゴシック" pitchFamily="49" charset="-128"/>
                <a:ea typeface="ＭＳ ゴシック" pitchFamily="49" charset="-128"/>
              </a:rPr>
              <a:t>　</a:t>
            </a:r>
            <a:r>
              <a:rPr kumimoji="1" lang="ja-JP" altLang="ja-JP" b="0" kern="1200" smtClean="0">
                <a:solidFill>
                  <a:schemeClr val="tx1"/>
                </a:solidFill>
                <a:latin typeface="ＭＳ ゴシック" pitchFamily="49" charset="-128"/>
                <a:ea typeface="ＭＳ ゴシック" pitchFamily="49" charset="-128"/>
              </a:rPr>
              <a:t>移植後</a:t>
            </a:r>
            <a:r>
              <a:rPr kumimoji="1" lang="en-US" altLang="ja-JP" b="0" kern="1200" smtClean="0">
                <a:solidFill>
                  <a:schemeClr val="tx1"/>
                </a:solidFill>
                <a:latin typeface="ＭＳ ゴシック" pitchFamily="49" charset="-128"/>
                <a:ea typeface="ＭＳ ゴシック" pitchFamily="49" charset="-128"/>
              </a:rPr>
              <a:t>100</a:t>
            </a:r>
            <a:r>
              <a:rPr kumimoji="1" lang="ja-JP" altLang="ja-JP" b="0" kern="1200" smtClean="0">
                <a:solidFill>
                  <a:schemeClr val="tx1"/>
                </a:solidFill>
                <a:latin typeface="ＭＳ ゴシック" pitchFamily="49" charset="-128"/>
                <a:ea typeface="ＭＳ ゴシック" pitchFamily="49" charset="-128"/>
              </a:rPr>
              <a:t>日での生存率は、自家移植、同種移植例ともにここ</a:t>
            </a:r>
            <a:r>
              <a:rPr kumimoji="1" lang="en-US" altLang="ja-JP" b="0" kern="1200" smtClean="0">
                <a:solidFill>
                  <a:schemeClr val="tx1"/>
                </a:solidFill>
                <a:latin typeface="ＭＳ ゴシック" pitchFamily="49" charset="-128"/>
                <a:ea typeface="ＭＳ ゴシック" pitchFamily="49" charset="-128"/>
              </a:rPr>
              <a:t>10</a:t>
            </a:r>
            <a:r>
              <a:rPr kumimoji="1" lang="ja-JP" altLang="ja-JP" b="0" kern="1200" smtClean="0">
                <a:solidFill>
                  <a:schemeClr val="tx1"/>
                </a:solidFill>
                <a:latin typeface="ＭＳ ゴシック" pitchFamily="49" charset="-128"/>
                <a:ea typeface="ＭＳ ゴシック" pitchFamily="49" charset="-128"/>
              </a:rPr>
              <a:t>年でわずかに向上している傾向がみられる。</a:t>
            </a:r>
          </a:p>
          <a:p>
            <a:r>
              <a:rPr kumimoji="1" lang="ja-JP" altLang="ja-JP" b="0" kern="1200" smtClean="0">
                <a:solidFill>
                  <a:schemeClr val="tx1"/>
                </a:solidFill>
                <a:latin typeface="ＭＳ ゴシック" pitchFamily="49" charset="-128"/>
                <a:ea typeface="ＭＳ ゴシック" pitchFamily="49" charset="-128"/>
              </a:rPr>
              <a:t>　自家移植後の</a:t>
            </a:r>
            <a:r>
              <a:rPr kumimoji="1" lang="en-US" altLang="ja-JP" b="0" kern="1200" smtClean="0">
                <a:solidFill>
                  <a:schemeClr val="tx1"/>
                </a:solidFill>
                <a:latin typeface="ＭＳ ゴシック" pitchFamily="49" charset="-128"/>
                <a:ea typeface="ＭＳ ゴシック" pitchFamily="49" charset="-128"/>
              </a:rPr>
              <a:t>100</a:t>
            </a:r>
            <a:r>
              <a:rPr kumimoji="1" lang="ja-JP" altLang="ja-JP" b="0" kern="1200" smtClean="0">
                <a:solidFill>
                  <a:schemeClr val="tx1"/>
                </a:solidFill>
                <a:latin typeface="ＭＳ ゴシック" pitchFamily="49" charset="-128"/>
                <a:ea typeface="ＭＳ ゴシック" pitchFamily="49" charset="-128"/>
              </a:rPr>
              <a:t>日生存率は</a:t>
            </a:r>
            <a:r>
              <a:rPr kumimoji="1" lang="en-US" altLang="ja-JP" b="0" kern="1200" smtClean="0">
                <a:solidFill>
                  <a:schemeClr val="tx1"/>
                </a:solidFill>
                <a:latin typeface="ＭＳ ゴシック" pitchFamily="49" charset="-128"/>
                <a:ea typeface="ＭＳ ゴシック" pitchFamily="49" charset="-128"/>
              </a:rPr>
              <a:t>50</a:t>
            </a:r>
            <a:r>
              <a:rPr kumimoji="1" lang="ja-JP" altLang="ja-JP" b="0" kern="1200" smtClean="0">
                <a:solidFill>
                  <a:schemeClr val="tx1"/>
                </a:solidFill>
                <a:latin typeface="ＭＳ ゴシック" pitchFamily="49" charset="-128"/>
                <a:ea typeface="ＭＳ ゴシック" pitchFamily="49" charset="-128"/>
              </a:rPr>
              <a:t>歳未満、</a:t>
            </a:r>
            <a:r>
              <a:rPr kumimoji="1" lang="en-US" altLang="ja-JP" b="0" kern="1200" smtClean="0">
                <a:solidFill>
                  <a:schemeClr val="tx1"/>
                </a:solidFill>
                <a:latin typeface="ＭＳ ゴシック" pitchFamily="49" charset="-128"/>
                <a:ea typeface="ＭＳ ゴシック" pitchFamily="49" charset="-128"/>
              </a:rPr>
              <a:t>50</a:t>
            </a:r>
            <a:r>
              <a:rPr kumimoji="1" lang="ja-JP" altLang="ja-JP" b="0" kern="1200" smtClean="0">
                <a:solidFill>
                  <a:schemeClr val="tx1"/>
                </a:solidFill>
                <a:latin typeface="ＭＳ ゴシック" pitchFamily="49" charset="-128"/>
                <a:ea typeface="ＭＳ ゴシック" pitchFamily="49" charset="-128"/>
              </a:rPr>
              <a:t>歳以上で同等の成績が得られている。</a:t>
            </a:r>
          </a:p>
          <a:p>
            <a:endParaRPr lang="en-US" altLang="ja-JP" smtClean="0">
              <a:solidFill>
                <a:schemeClr val="tx2">
                  <a:lumMod val="75000"/>
                </a:schemeClr>
              </a:solidFill>
              <a:latin typeface="ＭＳ ゴシック" pitchFamily="49" charset="-128"/>
              <a:ea typeface="ＭＳ ゴシック" pitchFamily="49" charset="-128"/>
              <a:cs typeface="メイリオ" pitchFamily="50" charset="-128"/>
            </a:endParaRPr>
          </a:p>
          <a:p>
            <a:r>
              <a:rPr lang="en-US" altLang="ja-JP" sz="1100" smtClean="0">
                <a:solidFill>
                  <a:schemeClr val="tx2">
                    <a:lumMod val="75000"/>
                  </a:schemeClr>
                </a:solidFill>
                <a:latin typeface="ＭＳ ゴシック" pitchFamily="49" charset="-128"/>
                <a:ea typeface="ＭＳ ゴシック" pitchFamily="49" charset="-128"/>
                <a:cs typeface="メイリオ" pitchFamily="50" charset="-128"/>
              </a:rPr>
              <a:t>※</a:t>
            </a:r>
            <a:r>
              <a:rPr lang="ja-JP" altLang="en-US" sz="1100" smtClean="0">
                <a:solidFill>
                  <a:schemeClr val="tx2">
                    <a:lumMod val="75000"/>
                  </a:schemeClr>
                </a:solidFill>
                <a:latin typeface="ＭＳ ゴシック" pitchFamily="49" charset="-128"/>
                <a:ea typeface="ＭＳ ゴシック" pitchFamily="49" charset="-128"/>
                <a:cs typeface="メイリオ" pitchFamily="50" charset="-128"/>
              </a:rPr>
              <a:t>初回の移植例を対象とした解析結果です。</a:t>
            </a:r>
            <a:endParaRPr lang="en-US" altLang="ja-JP" sz="1100" smtClean="0">
              <a:solidFill>
                <a:schemeClr val="tx2">
                  <a:lumMod val="75000"/>
                </a:schemeClr>
              </a:solidFill>
              <a:latin typeface="ＭＳ ゴシック" pitchFamily="49" charset="-128"/>
              <a:ea typeface="ＭＳ ゴシック" pitchFamily="49" charset="-128"/>
              <a:cs typeface="メイリオ" pitchFamily="50" charset="-128"/>
            </a:endParaRPr>
          </a:p>
          <a:p>
            <a:r>
              <a:rPr lang="en-US" altLang="ja-JP" sz="1100" smtClean="0">
                <a:solidFill>
                  <a:schemeClr val="tx2">
                    <a:lumMod val="75000"/>
                  </a:schemeClr>
                </a:solidFill>
                <a:latin typeface="ＭＳ ゴシック" pitchFamily="49" charset="-128"/>
                <a:ea typeface="ＭＳ ゴシック" pitchFamily="49" charset="-128"/>
                <a:cs typeface="メイリオ" pitchFamily="50" charset="-128"/>
              </a:rPr>
              <a:t>※</a:t>
            </a:r>
            <a:r>
              <a:rPr lang="ja-JP" altLang="en-US" sz="1100" smtClean="0">
                <a:solidFill>
                  <a:schemeClr val="tx2">
                    <a:lumMod val="75000"/>
                  </a:schemeClr>
                </a:solidFill>
                <a:latin typeface="ＭＳ ゴシック" pitchFamily="49" charset="-128"/>
                <a:ea typeface="ＭＳ ゴシック" pitchFamily="49" charset="-128"/>
                <a:cs typeface="メイリオ" pitchFamily="50" charset="-128"/>
              </a:rPr>
              <a:t>非血縁者間末梢血幹細胞移植例は解析対象に含めておりません。</a:t>
            </a:r>
            <a:endParaRPr lang="en-US" altLang="ja-JP" sz="1100" smtClean="0">
              <a:solidFill>
                <a:schemeClr val="tx2">
                  <a:lumMod val="75000"/>
                </a:schemeClr>
              </a:solidFill>
              <a:latin typeface="ＭＳ ゴシック" pitchFamily="49" charset="-128"/>
              <a:ea typeface="ＭＳ ゴシック" pitchFamily="49" charset="-128"/>
              <a:cs typeface="メイリオ" pitchFamily="50" charset="-128"/>
            </a:endParaRPr>
          </a:p>
          <a:p>
            <a:r>
              <a:rPr lang="en-US" altLang="ja-JP" sz="1100" smtClean="0">
                <a:solidFill>
                  <a:schemeClr val="tx2">
                    <a:lumMod val="75000"/>
                  </a:schemeClr>
                </a:solidFill>
                <a:latin typeface="ＭＳ ゴシック" pitchFamily="49" charset="-128"/>
                <a:ea typeface="ＭＳ ゴシック" pitchFamily="49" charset="-128"/>
                <a:cs typeface="メイリオ" pitchFamily="50" charset="-128"/>
              </a:rPr>
              <a:t>※</a:t>
            </a:r>
            <a:r>
              <a:rPr lang="ja-JP" altLang="en-US" sz="1100" smtClean="0">
                <a:solidFill>
                  <a:schemeClr val="tx2">
                    <a:lumMod val="75000"/>
                  </a:schemeClr>
                </a:solidFill>
                <a:latin typeface="ＭＳ ゴシック" pitchFamily="49" charset="-128"/>
                <a:ea typeface="ＭＳ ゴシック" pitchFamily="49" charset="-128"/>
                <a:cs typeface="メイリオ" pitchFamily="50" charset="-128"/>
              </a:rPr>
              <a:t>破線</a:t>
            </a:r>
            <a:r>
              <a:rPr lang="en-US" altLang="ja-JP" sz="1100" smtClean="0">
                <a:solidFill>
                  <a:schemeClr val="tx2">
                    <a:lumMod val="75000"/>
                  </a:schemeClr>
                </a:solidFill>
                <a:latin typeface="ＭＳ ゴシック" pitchFamily="49" charset="-128"/>
                <a:ea typeface="ＭＳ ゴシック" pitchFamily="49" charset="-128"/>
                <a:cs typeface="メイリオ" pitchFamily="50" charset="-128"/>
              </a:rPr>
              <a:t>(---)</a:t>
            </a:r>
            <a:r>
              <a:rPr lang="ja-JP" altLang="en-US" sz="1100" smtClean="0">
                <a:solidFill>
                  <a:schemeClr val="tx2">
                    <a:lumMod val="75000"/>
                  </a:schemeClr>
                </a:solidFill>
                <a:latin typeface="ＭＳ ゴシック" pitchFamily="49" charset="-128"/>
                <a:ea typeface="ＭＳ ゴシック" pitchFamily="49" charset="-128"/>
                <a:cs typeface="メイリオ" pitchFamily="50" charset="-128"/>
              </a:rPr>
              <a:t>は、移植件数が</a:t>
            </a:r>
            <a:r>
              <a:rPr lang="en-US" altLang="ja-JP" sz="1100" smtClean="0">
                <a:solidFill>
                  <a:schemeClr val="tx2">
                    <a:lumMod val="75000"/>
                  </a:schemeClr>
                </a:solidFill>
                <a:latin typeface="ＭＳ ゴシック" pitchFamily="49" charset="-128"/>
                <a:ea typeface="ＭＳ ゴシック" pitchFamily="49" charset="-128"/>
                <a:cs typeface="メイリオ" pitchFamily="50" charset="-128"/>
              </a:rPr>
              <a:t>100</a:t>
            </a:r>
            <a:r>
              <a:rPr lang="ja-JP" altLang="en-US" sz="1100" smtClean="0">
                <a:solidFill>
                  <a:schemeClr val="tx2">
                    <a:lumMod val="75000"/>
                  </a:schemeClr>
                </a:solidFill>
                <a:latin typeface="ＭＳ ゴシック" pitchFamily="49" charset="-128"/>
                <a:ea typeface="ＭＳ ゴシック" pitchFamily="49" charset="-128"/>
                <a:cs typeface="メイリオ" pitchFamily="50" charset="-128"/>
              </a:rPr>
              <a:t>件未満で算出した生存率を示しております。</a:t>
            </a:r>
            <a:endParaRPr lang="ja-JP" altLang="ja-JP" sz="1100" smtClean="0">
              <a:solidFill>
                <a:schemeClr val="tx2">
                  <a:lumMod val="75000"/>
                </a:schemeClr>
              </a:solidFill>
              <a:latin typeface="ＭＳ ゴシック" pitchFamily="49" charset="-128"/>
              <a:ea typeface="ＭＳ ゴシック" pitchFamily="49" charset="-128"/>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4608"/>
            <a:ext cx="7204021" cy="1693333"/>
          </a:xfrm>
        </p:spPr>
        <p:txBody>
          <a:bodyPr>
            <a:normAutofit/>
          </a:bodyPr>
          <a:lstStyle/>
          <a:p>
            <a:r>
              <a:rPr kumimoji="1" lang="ja-JP" altLang="en-US" sz="1200" b="0" kern="1200" smtClean="0">
                <a:solidFill>
                  <a:schemeClr val="tx1"/>
                </a:solidFill>
                <a:latin typeface="+mn-lt"/>
                <a:ea typeface="+mn-ea"/>
                <a:cs typeface="+mn-cs"/>
              </a:rPr>
              <a:t>　</a:t>
            </a:r>
            <a:r>
              <a:rPr kumimoji="1" lang="ja-JP" altLang="ja-JP" b="0" kern="1200" smtClean="0">
                <a:solidFill>
                  <a:schemeClr val="tx1"/>
                </a:solidFill>
                <a:latin typeface="ＭＳ ゴシック" pitchFamily="49" charset="-128"/>
                <a:ea typeface="ＭＳ ゴシック" pitchFamily="49" charset="-128"/>
              </a:rPr>
              <a:t>移植後</a:t>
            </a:r>
            <a:r>
              <a:rPr kumimoji="1" lang="en-US" altLang="ja-JP" b="0" kern="1200" smtClean="0">
                <a:solidFill>
                  <a:schemeClr val="tx1"/>
                </a:solidFill>
                <a:latin typeface="ＭＳ ゴシック" pitchFamily="49" charset="-128"/>
                <a:ea typeface="ＭＳ ゴシック" pitchFamily="49" charset="-128"/>
              </a:rPr>
              <a:t>365</a:t>
            </a:r>
            <a:r>
              <a:rPr kumimoji="1" lang="ja-JP" altLang="ja-JP" b="0" kern="1200" smtClean="0">
                <a:solidFill>
                  <a:schemeClr val="tx1"/>
                </a:solidFill>
                <a:latin typeface="ＭＳ ゴシック" pitchFamily="49" charset="-128"/>
                <a:ea typeface="ＭＳ ゴシック" pitchFamily="49" charset="-128"/>
              </a:rPr>
              <a:t>日</a:t>
            </a:r>
            <a:r>
              <a:rPr kumimoji="1" lang="en-US" altLang="ja-JP" b="0" kern="1200" smtClean="0">
                <a:solidFill>
                  <a:schemeClr val="tx1"/>
                </a:solidFill>
                <a:latin typeface="ＭＳ ゴシック" pitchFamily="49" charset="-128"/>
                <a:ea typeface="ＭＳ ゴシック" pitchFamily="49" charset="-128"/>
              </a:rPr>
              <a:t>(1</a:t>
            </a:r>
            <a:r>
              <a:rPr kumimoji="1" lang="ja-JP" altLang="ja-JP" b="0" kern="1200" smtClean="0">
                <a:solidFill>
                  <a:schemeClr val="tx1"/>
                </a:solidFill>
                <a:latin typeface="ＭＳ ゴシック" pitchFamily="49" charset="-128"/>
                <a:ea typeface="ＭＳ ゴシック" pitchFamily="49" charset="-128"/>
              </a:rPr>
              <a:t>年</a:t>
            </a:r>
            <a:r>
              <a:rPr kumimoji="1" lang="en-US" altLang="ja-JP" b="0" kern="1200" smtClean="0">
                <a:solidFill>
                  <a:schemeClr val="tx1"/>
                </a:solidFill>
                <a:latin typeface="ＭＳ ゴシック" pitchFamily="49" charset="-128"/>
                <a:ea typeface="ＭＳ ゴシック" pitchFamily="49" charset="-128"/>
              </a:rPr>
              <a:t>)</a:t>
            </a:r>
            <a:r>
              <a:rPr kumimoji="1" lang="ja-JP" altLang="ja-JP" b="0" kern="1200" smtClean="0">
                <a:solidFill>
                  <a:schemeClr val="tx1"/>
                </a:solidFill>
                <a:latin typeface="ＭＳ ゴシック" pitchFamily="49" charset="-128"/>
                <a:ea typeface="ＭＳ ゴシック" pitchFamily="49" charset="-128"/>
              </a:rPr>
              <a:t>での生存率は、自家移植、</a:t>
            </a:r>
            <a:r>
              <a:rPr kumimoji="1" lang="en-US" altLang="ja-JP" b="0" kern="1200" smtClean="0">
                <a:solidFill>
                  <a:schemeClr val="tx1"/>
                </a:solidFill>
                <a:latin typeface="ＭＳ ゴシック" pitchFamily="49" charset="-128"/>
                <a:ea typeface="ＭＳ ゴシック" pitchFamily="49" charset="-128"/>
              </a:rPr>
              <a:t>50</a:t>
            </a:r>
            <a:r>
              <a:rPr kumimoji="1" lang="ja-JP" altLang="ja-JP" b="0" kern="1200" smtClean="0">
                <a:solidFill>
                  <a:schemeClr val="tx1"/>
                </a:solidFill>
                <a:latin typeface="ＭＳ ゴシック" pitchFamily="49" charset="-128"/>
                <a:ea typeface="ＭＳ ゴシック" pitchFamily="49" charset="-128"/>
              </a:rPr>
              <a:t>歳未満での同種移植例にて、ここ</a:t>
            </a:r>
            <a:r>
              <a:rPr kumimoji="1" lang="en-US" altLang="ja-JP" b="0" kern="1200" smtClean="0">
                <a:solidFill>
                  <a:schemeClr val="tx1"/>
                </a:solidFill>
                <a:latin typeface="ＭＳ ゴシック" pitchFamily="49" charset="-128"/>
                <a:ea typeface="ＭＳ ゴシック" pitchFamily="49" charset="-128"/>
              </a:rPr>
              <a:t>10</a:t>
            </a:r>
            <a:r>
              <a:rPr kumimoji="1" lang="ja-JP" altLang="ja-JP" b="0" kern="1200" smtClean="0">
                <a:solidFill>
                  <a:schemeClr val="tx1"/>
                </a:solidFill>
                <a:latin typeface="ＭＳ ゴシック" pitchFamily="49" charset="-128"/>
                <a:ea typeface="ＭＳ ゴシック" pitchFamily="49" charset="-128"/>
              </a:rPr>
              <a:t>年で向上している傾向がみられる。</a:t>
            </a:r>
          </a:p>
          <a:p>
            <a:r>
              <a:rPr kumimoji="1" lang="ja-JP" altLang="ja-JP" b="0" kern="1200" smtClean="0">
                <a:solidFill>
                  <a:schemeClr val="tx1"/>
                </a:solidFill>
                <a:latin typeface="ＭＳ ゴシック" pitchFamily="49" charset="-128"/>
                <a:ea typeface="ＭＳ ゴシック" pitchFamily="49" charset="-128"/>
              </a:rPr>
              <a:t>　自家移植後</a:t>
            </a:r>
            <a:r>
              <a:rPr kumimoji="1" lang="en-US" altLang="ja-JP" b="0" kern="1200" smtClean="0">
                <a:solidFill>
                  <a:schemeClr val="tx1"/>
                </a:solidFill>
                <a:latin typeface="ＭＳ ゴシック" pitchFamily="49" charset="-128"/>
                <a:ea typeface="ＭＳ ゴシック" pitchFamily="49" charset="-128"/>
              </a:rPr>
              <a:t>365</a:t>
            </a:r>
            <a:r>
              <a:rPr kumimoji="1" lang="ja-JP" altLang="ja-JP" b="0" kern="1200" smtClean="0">
                <a:solidFill>
                  <a:schemeClr val="tx1"/>
                </a:solidFill>
                <a:latin typeface="ＭＳ ゴシック" pitchFamily="49" charset="-128"/>
                <a:ea typeface="ＭＳ ゴシック" pitchFamily="49" charset="-128"/>
              </a:rPr>
              <a:t>日生存率は</a:t>
            </a:r>
            <a:r>
              <a:rPr kumimoji="1" lang="en-US" altLang="ja-JP" b="0" kern="1200" smtClean="0">
                <a:solidFill>
                  <a:schemeClr val="tx1"/>
                </a:solidFill>
                <a:latin typeface="ＭＳ ゴシック" pitchFamily="49" charset="-128"/>
                <a:ea typeface="ＭＳ ゴシック" pitchFamily="49" charset="-128"/>
              </a:rPr>
              <a:t>50</a:t>
            </a:r>
            <a:r>
              <a:rPr kumimoji="1" lang="ja-JP" altLang="ja-JP" b="0" kern="1200" smtClean="0">
                <a:solidFill>
                  <a:schemeClr val="tx1"/>
                </a:solidFill>
                <a:latin typeface="ＭＳ ゴシック" pitchFamily="49" charset="-128"/>
                <a:ea typeface="ＭＳ ゴシック" pitchFamily="49" charset="-128"/>
              </a:rPr>
              <a:t>歳未満、</a:t>
            </a:r>
            <a:r>
              <a:rPr kumimoji="1" lang="en-US" altLang="ja-JP" b="0" kern="1200" smtClean="0">
                <a:solidFill>
                  <a:schemeClr val="tx1"/>
                </a:solidFill>
                <a:latin typeface="ＭＳ ゴシック" pitchFamily="49" charset="-128"/>
                <a:ea typeface="ＭＳ ゴシック" pitchFamily="49" charset="-128"/>
              </a:rPr>
              <a:t>50</a:t>
            </a:r>
            <a:r>
              <a:rPr kumimoji="1" lang="ja-JP" altLang="ja-JP" b="0" kern="1200" smtClean="0">
                <a:solidFill>
                  <a:schemeClr val="tx1"/>
                </a:solidFill>
                <a:latin typeface="ＭＳ ゴシック" pitchFamily="49" charset="-128"/>
                <a:ea typeface="ＭＳ ゴシック" pitchFamily="49" charset="-128"/>
              </a:rPr>
              <a:t>歳以上で同等の成績が得られている。</a:t>
            </a:r>
          </a:p>
          <a:p>
            <a:endParaRPr lang="en-US" altLang="ja-JP" smtClean="0">
              <a:solidFill>
                <a:schemeClr val="tx2">
                  <a:lumMod val="75000"/>
                </a:schemeClr>
              </a:solidFill>
              <a:latin typeface="ＭＳ ゴシック" pitchFamily="49" charset="-128"/>
              <a:ea typeface="ＭＳ ゴシック" pitchFamily="49" charset="-128"/>
              <a:cs typeface="メイリオ" pitchFamily="50" charset="-128"/>
            </a:endParaRPr>
          </a:p>
          <a:p>
            <a:r>
              <a:rPr lang="en-US" altLang="ja-JP" sz="1100" smtClean="0">
                <a:solidFill>
                  <a:schemeClr val="tx2">
                    <a:lumMod val="75000"/>
                  </a:schemeClr>
                </a:solidFill>
                <a:latin typeface="ＭＳ ゴシック" pitchFamily="49" charset="-128"/>
                <a:ea typeface="ＭＳ ゴシック" pitchFamily="49" charset="-128"/>
                <a:cs typeface="メイリオ" pitchFamily="50" charset="-128"/>
              </a:rPr>
              <a:t>※</a:t>
            </a:r>
            <a:r>
              <a:rPr lang="ja-JP" altLang="en-US" sz="1100" smtClean="0">
                <a:solidFill>
                  <a:schemeClr val="tx2">
                    <a:lumMod val="75000"/>
                  </a:schemeClr>
                </a:solidFill>
                <a:latin typeface="ＭＳ ゴシック" pitchFamily="49" charset="-128"/>
                <a:ea typeface="ＭＳ ゴシック" pitchFamily="49" charset="-128"/>
                <a:cs typeface="メイリオ" pitchFamily="50" charset="-128"/>
              </a:rPr>
              <a:t>初回の移植例を対象とした解析結果です。</a:t>
            </a:r>
            <a:endParaRPr lang="en-US" altLang="ja-JP" sz="1100" smtClean="0">
              <a:solidFill>
                <a:schemeClr val="tx2">
                  <a:lumMod val="75000"/>
                </a:schemeClr>
              </a:solidFill>
              <a:latin typeface="ＭＳ ゴシック" pitchFamily="49" charset="-128"/>
              <a:ea typeface="ＭＳ ゴシック" pitchFamily="49" charset="-128"/>
              <a:cs typeface="メイリオ" pitchFamily="50" charset="-128"/>
            </a:endParaRPr>
          </a:p>
          <a:p>
            <a:r>
              <a:rPr lang="en-US" altLang="ja-JP" sz="1100" smtClean="0">
                <a:solidFill>
                  <a:schemeClr val="tx2">
                    <a:lumMod val="75000"/>
                  </a:schemeClr>
                </a:solidFill>
                <a:latin typeface="ＭＳ ゴシック" pitchFamily="49" charset="-128"/>
                <a:ea typeface="ＭＳ ゴシック" pitchFamily="49" charset="-128"/>
                <a:cs typeface="メイリオ" pitchFamily="50" charset="-128"/>
              </a:rPr>
              <a:t>※</a:t>
            </a:r>
            <a:r>
              <a:rPr lang="ja-JP" altLang="en-US" sz="1100" smtClean="0">
                <a:solidFill>
                  <a:schemeClr val="tx2">
                    <a:lumMod val="75000"/>
                  </a:schemeClr>
                </a:solidFill>
                <a:latin typeface="ＭＳ ゴシック" pitchFamily="49" charset="-128"/>
                <a:ea typeface="ＭＳ ゴシック" pitchFamily="49" charset="-128"/>
                <a:cs typeface="メイリオ" pitchFamily="50" charset="-128"/>
              </a:rPr>
              <a:t>非血縁者間末梢血幹細胞移植例は解析対象に含めておりません。</a:t>
            </a:r>
            <a:endParaRPr lang="en-US" altLang="ja-JP" sz="1100" smtClean="0">
              <a:solidFill>
                <a:schemeClr val="tx2">
                  <a:lumMod val="75000"/>
                </a:schemeClr>
              </a:solidFill>
              <a:latin typeface="ＭＳ ゴシック" pitchFamily="49" charset="-128"/>
              <a:ea typeface="ＭＳ ゴシック" pitchFamily="49" charset="-128"/>
              <a:cs typeface="メイリオ" pitchFamily="50" charset="-128"/>
            </a:endParaRPr>
          </a:p>
          <a:p>
            <a:r>
              <a:rPr lang="en-US" altLang="ja-JP" sz="1100" smtClean="0">
                <a:solidFill>
                  <a:schemeClr val="tx2">
                    <a:lumMod val="75000"/>
                  </a:schemeClr>
                </a:solidFill>
                <a:latin typeface="ＭＳ ゴシック" pitchFamily="49" charset="-128"/>
                <a:ea typeface="ＭＳ ゴシック" pitchFamily="49" charset="-128"/>
                <a:cs typeface="メイリオ" pitchFamily="50" charset="-128"/>
              </a:rPr>
              <a:t>※</a:t>
            </a:r>
            <a:r>
              <a:rPr lang="ja-JP" altLang="en-US" sz="1100" smtClean="0">
                <a:solidFill>
                  <a:schemeClr val="tx2">
                    <a:lumMod val="75000"/>
                  </a:schemeClr>
                </a:solidFill>
                <a:latin typeface="ＭＳ ゴシック" pitchFamily="49" charset="-128"/>
                <a:ea typeface="ＭＳ ゴシック" pitchFamily="49" charset="-128"/>
                <a:cs typeface="メイリオ" pitchFamily="50" charset="-128"/>
              </a:rPr>
              <a:t>破線</a:t>
            </a:r>
            <a:r>
              <a:rPr lang="en-US" altLang="ja-JP" sz="1100" smtClean="0">
                <a:solidFill>
                  <a:schemeClr val="tx2">
                    <a:lumMod val="75000"/>
                  </a:schemeClr>
                </a:solidFill>
                <a:latin typeface="ＭＳ ゴシック" pitchFamily="49" charset="-128"/>
                <a:ea typeface="ＭＳ ゴシック" pitchFamily="49" charset="-128"/>
                <a:cs typeface="メイリオ" pitchFamily="50" charset="-128"/>
              </a:rPr>
              <a:t>(---)</a:t>
            </a:r>
            <a:r>
              <a:rPr lang="ja-JP" altLang="en-US" sz="1100" smtClean="0">
                <a:solidFill>
                  <a:schemeClr val="tx2">
                    <a:lumMod val="75000"/>
                  </a:schemeClr>
                </a:solidFill>
                <a:latin typeface="ＭＳ ゴシック" pitchFamily="49" charset="-128"/>
                <a:ea typeface="ＭＳ ゴシック" pitchFamily="49" charset="-128"/>
                <a:cs typeface="メイリオ" pitchFamily="50" charset="-128"/>
              </a:rPr>
              <a:t>は、移植件数が</a:t>
            </a:r>
            <a:r>
              <a:rPr lang="en-US" altLang="ja-JP" sz="1100" smtClean="0">
                <a:solidFill>
                  <a:schemeClr val="tx2">
                    <a:lumMod val="75000"/>
                  </a:schemeClr>
                </a:solidFill>
                <a:latin typeface="ＭＳ ゴシック" pitchFamily="49" charset="-128"/>
                <a:ea typeface="ＭＳ ゴシック" pitchFamily="49" charset="-128"/>
                <a:cs typeface="メイリオ" pitchFamily="50" charset="-128"/>
              </a:rPr>
              <a:t>100</a:t>
            </a:r>
            <a:r>
              <a:rPr lang="ja-JP" altLang="en-US" sz="1100" smtClean="0">
                <a:solidFill>
                  <a:schemeClr val="tx2">
                    <a:lumMod val="75000"/>
                  </a:schemeClr>
                </a:solidFill>
                <a:latin typeface="ＭＳ ゴシック" pitchFamily="49" charset="-128"/>
                <a:ea typeface="ＭＳ ゴシック" pitchFamily="49" charset="-128"/>
                <a:cs typeface="メイリオ" pitchFamily="50" charset="-128"/>
              </a:rPr>
              <a:t>件未満で算出した生存率を示しております。</a:t>
            </a:r>
            <a:endParaRPr lang="ja-JP" altLang="ja-JP" sz="1100" smtClean="0">
              <a:solidFill>
                <a:schemeClr val="tx2">
                  <a:lumMod val="75000"/>
                </a:schemeClr>
              </a:solidFill>
              <a:latin typeface="ＭＳ ゴシック" pitchFamily="49" charset="-128"/>
              <a:ea typeface="ＭＳ ゴシック" pitchFamily="49" charset="-128"/>
              <a:cs typeface="メイリオ" pitchFamily="50" charset="-128"/>
            </a:endParaRPr>
          </a:p>
        </p:txBody>
      </p:sp>
      <p:sp>
        <p:nvSpPr>
          <p:cNvPr id="9" name="スライド イメージ プレースホルダ 8"/>
          <p:cNvSpPr>
            <a:spLocks noGrp="1" noRot="1" noChangeAspect="1"/>
          </p:cNvSpPr>
          <p:nvPr>
            <p:ph type="sldImg"/>
          </p:nvPr>
        </p:nvSpPr>
        <p:spPr>
          <a:xfrm>
            <a:off x="2047875" y="0"/>
            <a:ext cx="5778500" cy="4333875"/>
          </a:xfrm>
          <a:ln>
            <a:solidFill>
              <a:prstClr val="black"/>
            </a:solid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54687" cy="4316413"/>
          </a:xfrm>
        </p:spPr>
      </p:sp>
      <p:sp>
        <p:nvSpPr>
          <p:cNvPr id="3" name="ノート プレースホルダ 2"/>
          <p:cNvSpPr>
            <a:spLocks noGrp="1"/>
          </p:cNvSpPr>
          <p:nvPr>
            <p:ph type="body" idx="1"/>
          </p:nvPr>
        </p:nvSpPr>
        <p:spPr/>
        <p:txBody>
          <a:bodyPr>
            <a:normAutofit/>
          </a:bodyPr>
          <a:lstStyle/>
          <a:p>
            <a:r>
              <a:rPr kumimoji="1" lang="ja-JP" altLang="en-US" smtClean="0"/>
              <a:t>　　　　　　　　　　　　　　　　　　　　　　　</a:t>
            </a:r>
            <a:endParaRPr kumimoji="1"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ja-JP" altLang="en-US" sz="1200" b="0" kern="1200" smtClean="0">
                <a:solidFill>
                  <a:schemeClr val="tx1"/>
                </a:solidFill>
                <a:latin typeface="ＭＳ ゴシック" pitchFamily="49" charset="-128"/>
                <a:ea typeface="ＭＳ ゴシック" pitchFamily="49" charset="-128"/>
              </a:rPr>
              <a:t>　</a:t>
            </a:r>
            <a:r>
              <a:rPr kumimoji="1" lang="en-US" altLang="ja-JP" b="0" kern="1200" smtClean="0">
                <a:solidFill>
                  <a:schemeClr val="tx1"/>
                </a:solidFill>
                <a:latin typeface="ＭＳ ゴシック" pitchFamily="49" charset="-128"/>
                <a:ea typeface="ＭＳ ゴシック" pitchFamily="49" charset="-128"/>
              </a:rPr>
              <a:t>50</a:t>
            </a:r>
            <a:r>
              <a:rPr kumimoji="1" lang="ja-JP" altLang="ja-JP" b="0" kern="1200" smtClean="0">
                <a:solidFill>
                  <a:schemeClr val="tx1"/>
                </a:solidFill>
                <a:latin typeface="ＭＳ ゴシック" pitchFamily="49" charset="-128"/>
                <a:ea typeface="ＭＳ ゴシック" pitchFamily="49" charset="-128"/>
              </a:rPr>
              <a:t>歳未満での血縁者間、非血縁者間の同種移植後</a:t>
            </a:r>
            <a:r>
              <a:rPr kumimoji="1" lang="en-US" altLang="ja-JP" b="0" kern="1200" smtClean="0">
                <a:solidFill>
                  <a:schemeClr val="tx1"/>
                </a:solidFill>
                <a:latin typeface="ＭＳ ゴシック" pitchFamily="49" charset="-128"/>
                <a:ea typeface="ＭＳ ゴシック" pitchFamily="49" charset="-128"/>
              </a:rPr>
              <a:t>100</a:t>
            </a:r>
            <a:r>
              <a:rPr kumimoji="1" lang="ja-JP" altLang="ja-JP" b="0" kern="1200" smtClean="0">
                <a:solidFill>
                  <a:schemeClr val="tx1"/>
                </a:solidFill>
                <a:latin typeface="ＭＳ ゴシック" pitchFamily="49" charset="-128"/>
                <a:ea typeface="ＭＳ ゴシック" pitchFamily="49" charset="-128"/>
              </a:rPr>
              <a:t>日での生存率は、ここ</a:t>
            </a:r>
            <a:r>
              <a:rPr kumimoji="1" lang="en-US" altLang="ja-JP" b="0" kern="1200" smtClean="0">
                <a:solidFill>
                  <a:schemeClr val="tx1"/>
                </a:solidFill>
                <a:latin typeface="ＭＳ ゴシック" pitchFamily="49" charset="-128"/>
                <a:ea typeface="ＭＳ ゴシック" pitchFamily="49" charset="-128"/>
              </a:rPr>
              <a:t>10</a:t>
            </a:r>
            <a:r>
              <a:rPr kumimoji="1" lang="ja-JP" altLang="ja-JP" b="0" kern="1200" smtClean="0">
                <a:solidFill>
                  <a:schemeClr val="tx1"/>
                </a:solidFill>
                <a:latin typeface="ＭＳ ゴシック" pitchFamily="49" charset="-128"/>
                <a:ea typeface="ＭＳ ゴシック" pitchFamily="49" charset="-128"/>
              </a:rPr>
              <a:t>年で向上している傾向がみられる。</a:t>
            </a:r>
          </a:p>
          <a:p>
            <a:r>
              <a:rPr kumimoji="1" lang="ja-JP" altLang="ja-JP" b="0" kern="1200" smtClean="0">
                <a:solidFill>
                  <a:schemeClr val="tx1"/>
                </a:solidFill>
                <a:latin typeface="ＭＳ ゴシック" pitchFamily="49" charset="-128"/>
                <a:ea typeface="ＭＳ ゴシック" pitchFamily="49" charset="-128"/>
              </a:rPr>
              <a:t>近年、骨髄移植においては血縁者間、非血縁者間の移植で同等の成績が得られている。</a:t>
            </a:r>
          </a:p>
          <a:p>
            <a:pPr>
              <a:lnSpc>
                <a:spcPts val="1400"/>
              </a:lnSpc>
            </a:pPr>
            <a:endParaRPr kumimoji="1" lang="ja-JP" altLang="en-US" b="0" i="0" u="none" strike="noStrike" kern="1200" cap="none" spc="0" normalizeH="0" baseline="0" noProof="0" smtClean="0">
              <a:ln>
                <a:noFill/>
              </a:ln>
              <a:solidFill>
                <a:schemeClr val="accent1">
                  <a:lumMod val="75000"/>
                </a:schemeClr>
              </a:solidFill>
              <a:effectLst/>
              <a:uLnTx/>
              <a:uFillTx/>
              <a:latin typeface="ＭＳ ゴシック" pitchFamily="49" charset="-128"/>
              <a:ea typeface="ＭＳ ゴシック" pitchFamily="49" charset="-128"/>
            </a:endParaRPr>
          </a:p>
          <a:p>
            <a:r>
              <a:rPr lang="en-US" altLang="ja-JP" sz="1100" smtClean="0">
                <a:solidFill>
                  <a:schemeClr val="tx2">
                    <a:lumMod val="75000"/>
                  </a:schemeClr>
                </a:solidFill>
                <a:latin typeface="ＭＳ ゴシック" pitchFamily="49" charset="-128"/>
                <a:ea typeface="ＭＳ ゴシック" pitchFamily="49" charset="-128"/>
                <a:cs typeface="メイリオ" pitchFamily="50" charset="-128"/>
              </a:rPr>
              <a:t>※</a:t>
            </a:r>
            <a:r>
              <a:rPr lang="ja-JP" altLang="en-US" sz="1100" smtClean="0">
                <a:solidFill>
                  <a:schemeClr val="tx2">
                    <a:lumMod val="75000"/>
                  </a:schemeClr>
                </a:solidFill>
                <a:latin typeface="ＭＳ ゴシック" pitchFamily="49" charset="-128"/>
                <a:ea typeface="ＭＳ ゴシック" pitchFamily="49" charset="-128"/>
                <a:cs typeface="メイリオ" pitchFamily="50" charset="-128"/>
              </a:rPr>
              <a:t>初回の移植例を対象とした解析結果です。</a:t>
            </a:r>
            <a:endParaRPr lang="en-US" altLang="ja-JP" sz="1100" smtClean="0">
              <a:solidFill>
                <a:schemeClr val="tx2">
                  <a:lumMod val="75000"/>
                </a:schemeClr>
              </a:solidFill>
              <a:latin typeface="ＭＳ ゴシック" pitchFamily="49" charset="-128"/>
              <a:ea typeface="ＭＳ ゴシック" pitchFamily="49" charset="-128"/>
              <a:cs typeface="メイリオ" pitchFamily="50" charset="-128"/>
            </a:endParaRPr>
          </a:p>
          <a:p>
            <a:r>
              <a:rPr lang="en-US" altLang="ja-JP" sz="1100" smtClean="0">
                <a:solidFill>
                  <a:schemeClr val="tx2">
                    <a:lumMod val="75000"/>
                  </a:schemeClr>
                </a:solidFill>
                <a:latin typeface="ＭＳ ゴシック" pitchFamily="49" charset="-128"/>
                <a:ea typeface="ＭＳ ゴシック" pitchFamily="49" charset="-128"/>
                <a:cs typeface="メイリオ" pitchFamily="50" charset="-128"/>
              </a:rPr>
              <a:t>※</a:t>
            </a:r>
            <a:r>
              <a:rPr lang="ja-JP" altLang="en-US" sz="1100" smtClean="0">
                <a:solidFill>
                  <a:schemeClr val="tx2">
                    <a:lumMod val="75000"/>
                  </a:schemeClr>
                </a:solidFill>
                <a:latin typeface="ＭＳ ゴシック" pitchFamily="49" charset="-128"/>
                <a:ea typeface="ＭＳ ゴシック" pitchFamily="49" charset="-128"/>
                <a:cs typeface="メイリオ" pitchFamily="50" charset="-128"/>
              </a:rPr>
              <a:t>破線</a:t>
            </a:r>
            <a:r>
              <a:rPr lang="en-US" altLang="ja-JP" sz="1100" smtClean="0">
                <a:solidFill>
                  <a:schemeClr val="tx2">
                    <a:lumMod val="75000"/>
                  </a:schemeClr>
                </a:solidFill>
                <a:latin typeface="ＭＳ ゴシック" pitchFamily="49" charset="-128"/>
                <a:ea typeface="ＭＳ ゴシック" pitchFamily="49" charset="-128"/>
                <a:cs typeface="メイリオ" pitchFamily="50" charset="-128"/>
              </a:rPr>
              <a:t>(---)</a:t>
            </a:r>
            <a:r>
              <a:rPr lang="ja-JP" altLang="en-US" sz="1100" smtClean="0">
                <a:solidFill>
                  <a:schemeClr val="tx2">
                    <a:lumMod val="75000"/>
                  </a:schemeClr>
                </a:solidFill>
                <a:latin typeface="ＭＳ ゴシック" pitchFamily="49" charset="-128"/>
                <a:ea typeface="ＭＳ ゴシック" pitchFamily="49" charset="-128"/>
                <a:cs typeface="メイリオ" pitchFamily="50" charset="-128"/>
              </a:rPr>
              <a:t>は、移植件数が</a:t>
            </a:r>
            <a:r>
              <a:rPr lang="en-US" altLang="ja-JP" sz="1100" smtClean="0">
                <a:solidFill>
                  <a:schemeClr val="tx2">
                    <a:lumMod val="75000"/>
                  </a:schemeClr>
                </a:solidFill>
                <a:latin typeface="ＭＳ ゴシック" pitchFamily="49" charset="-128"/>
                <a:ea typeface="ＭＳ ゴシック" pitchFamily="49" charset="-128"/>
                <a:cs typeface="メイリオ" pitchFamily="50" charset="-128"/>
              </a:rPr>
              <a:t>100</a:t>
            </a:r>
            <a:r>
              <a:rPr lang="ja-JP" altLang="en-US" sz="1100" smtClean="0">
                <a:solidFill>
                  <a:schemeClr val="tx2">
                    <a:lumMod val="75000"/>
                  </a:schemeClr>
                </a:solidFill>
                <a:latin typeface="ＭＳ ゴシック" pitchFamily="49" charset="-128"/>
                <a:ea typeface="ＭＳ ゴシック" pitchFamily="49" charset="-128"/>
                <a:cs typeface="メイリオ" pitchFamily="50" charset="-128"/>
              </a:rPr>
              <a:t>件未満で算出した生存率を示しております。</a:t>
            </a:r>
            <a:endParaRPr lang="ja-JP" altLang="ja-JP" sz="1100" smtClean="0">
              <a:solidFill>
                <a:schemeClr val="tx2">
                  <a:lumMod val="75000"/>
                </a:schemeClr>
              </a:solidFill>
              <a:latin typeface="ＭＳ ゴシック" pitchFamily="49" charset="-128"/>
              <a:ea typeface="ＭＳ ゴシック" pitchFamily="49" charset="-128"/>
              <a:cs typeface="メイリオ" pitchFamily="50" charset="-128"/>
            </a:endParaRPr>
          </a:p>
          <a:p>
            <a:endParaRPr lang="ja-JP" altLang="ja-JP" sz="1100" smtClean="0">
              <a:solidFill>
                <a:schemeClr val="tx2">
                  <a:lumMod val="75000"/>
                </a:schemeClr>
              </a:solidFill>
              <a:latin typeface="ＭＳ ゴシック" pitchFamily="49" charset="-128"/>
              <a:ea typeface="ＭＳ ゴシック" pitchFamily="49" charset="-128"/>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ja-JP" altLang="en-US" sz="1200" b="0" kern="1200" smtClean="0">
                <a:solidFill>
                  <a:schemeClr val="tx1"/>
                </a:solidFill>
                <a:latin typeface="+mn-lt"/>
                <a:ea typeface="+mn-ea"/>
                <a:cs typeface="+mn-cs"/>
              </a:rPr>
              <a:t>　</a:t>
            </a:r>
            <a:r>
              <a:rPr kumimoji="1" lang="en-US" altLang="ja-JP" b="0" kern="1200" smtClean="0">
                <a:solidFill>
                  <a:schemeClr val="tx1"/>
                </a:solidFill>
                <a:latin typeface="ＭＳ ゴシック" pitchFamily="49" charset="-128"/>
                <a:ea typeface="ＭＳ ゴシック" pitchFamily="49" charset="-128"/>
              </a:rPr>
              <a:t>50</a:t>
            </a:r>
            <a:r>
              <a:rPr kumimoji="1" lang="ja-JP" altLang="ja-JP" b="0" kern="1200" smtClean="0">
                <a:solidFill>
                  <a:schemeClr val="tx1"/>
                </a:solidFill>
                <a:latin typeface="ＭＳ ゴシック" pitchFamily="49" charset="-128"/>
                <a:ea typeface="ＭＳ ゴシック" pitchFamily="49" charset="-128"/>
              </a:rPr>
              <a:t>歳未満での血縁者間、非血縁者間の同種移植後</a:t>
            </a:r>
            <a:r>
              <a:rPr kumimoji="1" lang="en-US" altLang="ja-JP" b="0" kern="1200" smtClean="0">
                <a:solidFill>
                  <a:schemeClr val="tx1"/>
                </a:solidFill>
                <a:latin typeface="ＭＳ ゴシック" pitchFamily="49" charset="-128"/>
                <a:ea typeface="ＭＳ ゴシック" pitchFamily="49" charset="-128"/>
              </a:rPr>
              <a:t>365</a:t>
            </a:r>
            <a:r>
              <a:rPr kumimoji="1" lang="ja-JP" altLang="ja-JP" b="0" kern="1200" smtClean="0">
                <a:solidFill>
                  <a:schemeClr val="tx1"/>
                </a:solidFill>
                <a:latin typeface="ＭＳ ゴシック" pitchFamily="49" charset="-128"/>
                <a:ea typeface="ＭＳ ゴシック" pitchFamily="49" charset="-128"/>
              </a:rPr>
              <a:t>日での生存率は、ここ</a:t>
            </a:r>
            <a:r>
              <a:rPr kumimoji="1" lang="en-US" altLang="ja-JP" b="0" kern="1200" smtClean="0">
                <a:solidFill>
                  <a:schemeClr val="tx1"/>
                </a:solidFill>
                <a:latin typeface="ＭＳ ゴシック" pitchFamily="49" charset="-128"/>
                <a:ea typeface="ＭＳ ゴシック" pitchFamily="49" charset="-128"/>
              </a:rPr>
              <a:t>10</a:t>
            </a:r>
            <a:r>
              <a:rPr kumimoji="1" lang="ja-JP" altLang="ja-JP" b="0" kern="1200" smtClean="0">
                <a:solidFill>
                  <a:schemeClr val="tx1"/>
                </a:solidFill>
                <a:latin typeface="ＭＳ ゴシック" pitchFamily="49" charset="-128"/>
                <a:ea typeface="ＭＳ ゴシック" pitchFamily="49" charset="-128"/>
              </a:rPr>
              <a:t>年で向上している傾向がみられる。</a:t>
            </a:r>
          </a:p>
          <a:p>
            <a:pPr>
              <a:lnSpc>
                <a:spcPts val="1400"/>
              </a:lnSpc>
            </a:pPr>
            <a:endParaRPr kumimoji="1" lang="ja-JP" altLang="en-US" b="0" i="0" u="none" strike="noStrike" kern="1200" cap="none" spc="0" normalizeH="0" baseline="0" noProof="0" smtClean="0">
              <a:ln>
                <a:noFill/>
              </a:ln>
              <a:solidFill>
                <a:schemeClr val="accent1">
                  <a:lumMod val="75000"/>
                </a:schemeClr>
              </a:solidFill>
              <a:effectLst/>
              <a:uLnTx/>
              <a:uFillTx/>
              <a:latin typeface="ＭＳ ゴシック" pitchFamily="49" charset="-128"/>
              <a:ea typeface="ＭＳ ゴシック" pitchFamily="49" charset="-128"/>
            </a:endParaRPr>
          </a:p>
          <a:p>
            <a:r>
              <a:rPr lang="en-US" altLang="ja-JP" sz="1100" smtClean="0">
                <a:solidFill>
                  <a:schemeClr val="tx2">
                    <a:lumMod val="75000"/>
                  </a:schemeClr>
                </a:solidFill>
                <a:latin typeface="ＭＳ ゴシック" pitchFamily="49" charset="-128"/>
                <a:ea typeface="ＭＳ ゴシック" pitchFamily="49" charset="-128"/>
                <a:cs typeface="メイリオ" pitchFamily="50" charset="-128"/>
              </a:rPr>
              <a:t>※</a:t>
            </a:r>
            <a:r>
              <a:rPr lang="ja-JP" altLang="en-US" sz="1100" smtClean="0">
                <a:solidFill>
                  <a:schemeClr val="tx2">
                    <a:lumMod val="75000"/>
                  </a:schemeClr>
                </a:solidFill>
                <a:latin typeface="ＭＳ ゴシック" pitchFamily="49" charset="-128"/>
                <a:ea typeface="ＭＳ ゴシック" pitchFamily="49" charset="-128"/>
                <a:cs typeface="メイリオ" pitchFamily="50" charset="-128"/>
              </a:rPr>
              <a:t>初回の移植例を対象とした解析結果です。</a:t>
            </a:r>
            <a:endParaRPr lang="en-US" altLang="ja-JP" sz="1100" smtClean="0">
              <a:solidFill>
                <a:schemeClr val="tx2">
                  <a:lumMod val="75000"/>
                </a:schemeClr>
              </a:solidFill>
              <a:latin typeface="ＭＳ ゴシック" pitchFamily="49" charset="-128"/>
              <a:ea typeface="ＭＳ ゴシック" pitchFamily="49" charset="-128"/>
              <a:cs typeface="メイリオ" pitchFamily="50" charset="-128"/>
            </a:endParaRPr>
          </a:p>
          <a:p>
            <a:r>
              <a:rPr lang="en-US" altLang="ja-JP" sz="1100" smtClean="0">
                <a:solidFill>
                  <a:schemeClr val="tx2">
                    <a:lumMod val="75000"/>
                  </a:schemeClr>
                </a:solidFill>
                <a:latin typeface="ＭＳ ゴシック" pitchFamily="49" charset="-128"/>
                <a:ea typeface="ＭＳ ゴシック" pitchFamily="49" charset="-128"/>
                <a:cs typeface="メイリオ" pitchFamily="50" charset="-128"/>
              </a:rPr>
              <a:t>※</a:t>
            </a:r>
            <a:r>
              <a:rPr lang="ja-JP" altLang="en-US" sz="1100" smtClean="0">
                <a:solidFill>
                  <a:schemeClr val="tx2">
                    <a:lumMod val="75000"/>
                  </a:schemeClr>
                </a:solidFill>
                <a:latin typeface="ＭＳ ゴシック" pitchFamily="49" charset="-128"/>
                <a:ea typeface="ＭＳ ゴシック" pitchFamily="49" charset="-128"/>
                <a:cs typeface="メイリオ" pitchFamily="50" charset="-128"/>
              </a:rPr>
              <a:t>破線</a:t>
            </a:r>
            <a:r>
              <a:rPr lang="en-US" altLang="ja-JP" sz="1100" smtClean="0">
                <a:solidFill>
                  <a:schemeClr val="tx2">
                    <a:lumMod val="75000"/>
                  </a:schemeClr>
                </a:solidFill>
                <a:latin typeface="ＭＳ ゴシック" pitchFamily="49" charset="-128"/>
                <a:ea typeface="ＭＳ ゴシック" pitchFamily="49" charset="-128"/>
                <a:cs typeface="メイリオ" pitchFamily="50" charset="-128"/>
              </a:rPr>
              <a:t>(---)</a:t>
            </a:r>
            <a:r>
              <a:rPr lang="ja-JP" altLang="en-US" sz="1100" smtClean="0">
                <a:solidFill>
                  <a:schemeClr val="tx2">
                    <a:lumMod val="75000"/>
                  </a:schemeClr>
                </a:solidFill>
                <a:latin typeface="ＭＳ ゴシック" pitchFamily="49" charset="-128"/>
                <a:ea typeface="ＭＳ ゴシック" pitchFamily="49" charset="-128"/>
                <a:cs typeface="メイリオ" pitchFamily="50" charset="-128"/>
              </a:rPr>
              <a:t>は、移植件数が</a:t>
            </a:r>
            <a:r>
              <a:rPr lang="en-US" altLang="ja-JP" sz="1100" smtClean="0">
                <a:solidFill>
                  <a:schemeClr val="tx2">
                    <a:lumMod val="75000"/>
                  </a:schemeClr>
                </a:solidFill>
                <a:latin typeface="ＭＳ ゴシック" pitchFamily="49" charset="-128"/>
                <a:ea typeface="ＭＳ ゴシック" pitchFamily="49" charset="-128"/>
                <a:cs typeface="メイリオ" pitchFamily="50" charset="-128"/>
              </a:rPr>
              <a:t>100</a:t>
            </a:r>
            <a:r>
              <a:rPr lang="ja-JP" altLang="en-US" sz="1100" smtClean="0">
                <a:solidFill>
                  <a:schemeClr val="tx2">
                    <a:lumMod val="75000"/>
                  </a:schemeClr>
                </a:solidFill>
                <a:latin typeface="ＭＳ ゴシック" pitchFamily="49" charset="-128"/>
                <a:ea typeface="ＭＳ ゴシック" pitchFamily="49" charset="-128"/>
                <a:cs typeface="メイリオ" pitchFamily="50" charset="-128"/>
              </a:rPr>
              <a:t>件未満で算出した生存率を示しております。</a:t>
            </a:r>
            <a:endParaRPr lang="ja-JP" altLang="ja-JP" sz="1100" smtClean="0">
              <a:solidFill>
                <a:schemeClr val="tx2">
                  <a:lumMod val="75000"/>
                </a:schemeClr>
              </a:solidFill>
              <a:latin typeface="ＭＳ ゴシック" pitchFamily="49" charset="-128"/>
              <a:ea typeface="ＭＳ ゴシック" pitchFamily="49" charset="-128"/>
              <a:cs typeface="メイリオ" pitchFamily="50" charset="-128"/>
            </a:endParaRPr>
          </a:p>
          <a:p>
            <a:endParaRPr lang="ja-JP" altLang="ja-JP" sz="1100" smtClean="0">
              <a:solidFill>
                <a:schemeClr val="tx2">
                  <a:lumMod val="75000"/>
                </a:schemeClr>
              </a:solidFill>
              <a:latin typeface="ＭＳ ゴシック" pitchFamily="49" charset="-128"/>
              <a:ea typeface="ＭＳ ゴシック" pitchFamily="49" charset="-128"/>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ja-JP" altLang="en-US" sz="1200" b="0" kern="1200" smtClean="0">
                <a:solidFill>
                  <a:schemeClr val="tx1"/>
                </a:solidFill>
                <a:latin typeface="+mn-lt"/>
                <a:ea typeface="+mn-ea"/>
                <a:cs typeface="+mn-cs"/>
              </a:rPr>
              <a:t>　</a:t>
            </a:r>
            <a:r>
              <a:rPr kumimoji="1" lang="en-US" altLang="ja-JP" b="0" kern="1200" smtClean="0">
                <a:solidFill>
                  <a:schemeClr val="tx1"/>
                </a:solidFill>
                <a:latin typeface="+mn-lt"/>
                <a:ea typeface="+mn-ea"/>
                <a:cs typeface="+mn-cs"/>
              </a:rPr>
              <a:t>50</a:t>
            </a:r>
            <a:r>
              <a:rPr kumimoji="1" lang="ja-JP" altLang="ja-JP" b="0" kern="1200" smtClean="0">
                <a:solidFill>
                  <a:schemeClr val="tx1"/>
                </a:solidFill>
                <a:latin typeface="+mn-lt"/>
                <a:ea typeface="+mn-ea"/>
                <a:cs typeface="+mn-cs"/>
              </a:rPr>
              <a:t>歳以上での非血縁者間の同種移植後</a:t>
            </a:r>
            <a:r>
              <a:rPr kumimoji="1" lang="en-US" altLang="ja-JP" b="0" kern="1200" smtClean="0">
                <a:solidFill>
                  <a:schemeClr val="tx1"/>
                </a:solidFill>
                <a:latin typeface="+mn-lt"/>
                <a:ea typeface="+mn-ea"/>
                <a:cs typeface="+mn-cs"/>
              </a:rPr>
              <a:t>100</a:t>
            </a:r>
            <a:r>
              <a:rPr kumimoji="1" lang="ja-JP" altLang="ja-JP" b="0" kern="1200" smtClean="0">
                <a:solidFill>
                  <a:schemeClr val="tx1"/>
                </a:solidFill>
                <a:latin typeface="+mn-lt"/>
                <a:ea typeface="+mn-ea"/>
                <a:cs typeface="+mn-cs"/>
              </a:rPr>
              <a:t>日での生存率は、ここ</a:t>
            </a:r>
            <a:r>
              <a:rPr kumimoji="1" lang="en-US" altLang="ja-JP" b="0" kern="1200" smtClean="0">
                <a:solidFill>
                  <a:schemeClr val="tx1"/>
                </a:solidFill>
                <a:latin typeface="+mn-lt"/>
                <a:ea typeface="+mn-ea"/>
                <a:cs typeface="+mn-cs"/>
              </a:rPr>
              <a:t>10</a:t>
            </a:r>
            <a:r>
              <a:rPr kumimoji="1" lang="ja-JP" altLang="ja-JP" b="0" kern="1200" smtClean="0">
                <a:solidFill>
                  <a:schemeClr val="tx1"/>
                </a:solidFill>
                <a:latin typeface="+mn-lt"/>
                <a:ea typeface="+mn-ea"/>
                <a:cs typeface="+mn-cs"/>
              </a:rPr>
              <a:t>年で向上している傾向がみられる。</a:t>
            </a:r>
          </a:p>
          <a:p>
            <a:pPr>
              <a:lnSpc>
                <a:spcPts val="1400"/>
              </a:lnSpc>
            </a:pPr>
            <a:endParaRPr kumimoji="1" lang="ja-JP" altLang="en-US" b="0" i="0" u="none" strike="noStrike" kern="1200" cap="none" spc="0" normalizeH="0" baseline="0" noProof="0" smtClean="0">
              <a:ln>
                <a:noFill/>
              </a:ln>
              <a:solidFill>
                <a:schemeClr val="accent1">
                  <a:lumMod val="75000"/>
                </a:schemeClr>
              </a:solidFill>
              <a:effectLst/>
              <a:uLnTx/>
              <a:uFillTx/>
              <a:latin typeface="+mn-ea"/>
              <a:ea typeface="+mn-ea"/>
              <a:cs typeface="+mn-cs"/>
            </a:endParaRPr>
          </a:p>
          <a:p>
            <a:r>
              <a:rPr lang="en-US" altLang="ja-JP" sz="1100" smtClean="0">
                <a:solidFill>
                  <a:schemeClr val="tx2">
                    <a:lumMod val="75000"/>
                  </a:schemeClr>
                </a:solidFill>
                <a:latin typeface="ＭＳ ゴシック" pitchFamily="49" charset="-128"/>
                <a:ea typeface="ＭＳ ゴシック" pitchFamily="49" charset="-128"/>
                <a:cs typeface="メイリオ" pitchFamily="50" charset="-128"/>
              </a:rPr>
              <a:t>※</a:t>
            </a:r>
            <a:r>
              <a:rPr lang="ja-JP" altLang="en-US" sz="1100" smtClean="0">
                <a:solidFill>
                  <a:schemeClr val="tx2">
                    <a:lumMod val="75000"/>
                  </a:schemeClr>
                </a:solidFill>
                <a:latin typeface="ＭＳ ゴシック" pitchFamily="49" charset="-128"/>
                <a:ea typeface="ＭＳ ゴシック" pitchFamily="49" charset="-128"/>
                <a:cs typeface="メイリオ" pitchFamily="50" charset="-128"/>
              </a:rPr>
              <a:t>初回の移植例を対象とした解析結果です。</a:t>
            </a:r>
            <a:endParaRPr lang="en-US" altLang="ja-JP" sz="1100" smtClean="0">
              <a:solidFill>
                <a:schemeClr val="tx2">
                  <a:lumMod val="75000"/>
                </a:schemeClr>
              </a:solidFill>
              <a:latin typeface="ＭＳ ゴシック" pitchFamily="49" charset="-128"/>
              <a:ea typeface="ＭＳ ゴシック" pitchFamily="49" charset="-128"/>
              <a:cs typeface="メイリオ" pitchFamily="50" charset="-128"/>
            </a:endParaRPr>
          </a:p>
          <a:p>
            <a:r>
              <a:rPr lang="en-US" altLang="ja-JP" sz="1100" smtClean="0">
                <a:solidFill>
                  <a:schemeClr val="tx2">
                    <a:lumMod val="75000"/>
                  </a:schemeClr>
                </a:solidFill>
                <a:latin typeface="ＭＳ ゴシック" pitchFamily="49" charset="-128"/>
                <a:ea typeface="ＭＳ ゴシック" pitchFamily="49" charset="-128"/>
                <a:cs typeface="メイリオ" pitchFamily="50" charset="-128"/>
              </a:rPr>
              <a:t>※</a:t>
            </a:r>
            <a:r>
              <a:rPr lang="ja-JP" altLang="en-US" sz="1100" smtClean="0">
                <a:solidFill>
                  <a:schemeClr val="tx2">
                    <a:lumMod val="75000"/>
                  </a:schemeClr>
                </a:solidFill>
                <a:latin typeface="ＭＳ ゴシック" pitchFamily="49" charset="-128"/>
                <a:ea typeface="ＭＳ ゴシック" pitchFamily="49" charset="-128"/>
                <a:cs typeface="メイリオ" pitchFamily="50" charset="-128"/>
              </a:rPr>
              <a:t>破線</a:t>
            </a:r>
            <a:r>
              <a:rPr lang="en-US" altLang="ja-JP" sz="1100" smtClean="0">
                <a:solidFill>
                  <a:schemeClr val="tx2">
                    <a:lumMod val="75000"/>
                  </a:schemeClr>
                </a:solidFill>
                <a:latin typeface="ＭＳ ゴシック" pitchFamily="49" charset="-128"/>
                <a:ea typeface="ＭＳ ゴシック" pitchFamily="49" charset="-128"/>
                <a:cs typeface="メイリオ" pitchFamily="50" charset="-128"/>
              </a:rPr>
              <a:t>(---)</a:t>
            </a:r>
            <a:r>
              <a:rPr lang="ja-JP" altLang="en-US" sz="1100" smtClean="0">
                <a:solidFill>
                  <a:schemeClr val="tx2">
                    <a:lumMod val="75000"/>
                  </a:schemeClr>
                </a:solidFill>
                <a:latin typeface="ＭＳ ゴシック" pitchFamily="49" charset="-128"/>
                <a:ea typeface="ＭＳ ゴシック" pitchFamily="49" charset="-128"/>
                <a:cs typeface="メイリオ" pitchFamily="50" charset="-128"/>
              </a:rPr>
              <a:t>は、移植件数が</a:t>
            </a:r>
            <a:r>
              <a:rPr lang="en-US" altLang="ja-JP" sz="1100" smtClean="0">
                <a:solidFill>
                  <a:schemeClr val="tx2">
                    <a:lumMod val="75000"/>
                  </a:schemeClr>
                </a:solidFill>
                <a:latin typeface="ＭＳ ゴシック" pitchFamily="49" charset="-128"/>
                <a:ea typeface="ＭＳ ゴシック" pitchFamily="49" charset="-128"/>
                <a:cs typeface="メイリオ" pitchFamily="50" charset="-128"/>
              </a:rPr>
              <a:t>100</a:t>
            </a:r>
            <a:r>
              <a:rPr lang="ja-JP" altLang="en-US" sz="1100" smtClean="0">
                <a:solidFill>
                  <a:schemeClr val="tx2">
                    <a:lumMod val="75000"/>
                  </a:schemeClr>
                </a:solidFill>
                <a:latin typeface="ＭＳ ゴシック" pitchFamily="49" charset="-128"/>
                <a:ea typeface="ＭＳ ゴシック" pitchFamily="49" charset="-128"/>
                <a:cs typeface="メイリオ" pitchFamily="50" charset="-128"/>
              </a:rPr>
              <a:t>件未満で算出した生存率を示しております。</a:t>
            </a:r>
            <a:endParaRPr lang="ja-JP" altLang="ja-JP" sz="1100" smtClean="0">
              <a:solidFill>
                <a:schemeClr val="tx2">
                  <a:lumMod val="75000"/>
                </a:schemeClr>
              </a:solidFill>
              <a:latin typeface="ＭＳ ゴシック" pitchFamily="49" charset="-128"/>
              <a:ea typeface="ＭＳ ゴシック" pitchFamily="49" charset="-128"/>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ja-JP" altLang="en-US" sz="1200" b="0" kern="1200" smtClean="0">
                <a:solidFill>
                  <a:schemeClr val="tx1"/>
                </a:solidFill>
                <a:latin typeface="+mn-lt"/>
                <a:ea typeface="+mn-ea"/>
                <a:cs typeface="+mn-cs"/>
              </a:rPr>
              <a:t>　</a:t>
            </a:r>
            <a:r>
              <a:rPr kumimoji="1" lang="en-US" altLang="ja-JP" b="0" kern="1200" smtClean="0">
                <a:solidFill>
                  <a:schemeClr val="tx1"/>
                </a:solidFill>
                <a:latin typeface="ＭＳ ゴシック" pitchFamily="49" charset="-128"/>
                <a:ea typeface="ＭＳ ゴシック" pitchFamily="49" charset="-128"/>
              </a:rPr>
              <a:t>50</a:t>
            </a:r>
            <a:r>
              <a:rPr kumimoji="1" lang="ja-JP" altLang="ja-JP" b="0" kern="1200" smtClean="0">
                <a:solidFill>
                  <a:schemeClr val="tx1"/>
                </a:solidFill>
                <a:latin typeface="ＭＳ ゴシック" pitchFamily="49" charset="-128"/>
                <a:ea typeface="ＭＳ ゴシック" pitchFamily="49" charset="-128"/>
              </a:rPr>
              <a:t>歳以上での非血縁者間の同種移植後</a:t>
            </a:r>
            <a:r>
              <a:rPr kumimoji="1" lang="en-US" altLang="ja-JP" b="0" kern="1200" smtClean="0">
                <a:solidFill>
                  <a:schemeClr val="tx1"/>
                </a:solidFill>
                <a:latin typeface="ＭＳ ゴシック" pitchFamily="49" charset="-128"/>
                <a:ea typeface="ＭＳ ゴシック" pitchFamily="49" charset="-128"/>
              </a:rPr>
              <a:t>365</a:t>
            </a:r>
            <a:r>
              <a:rPr kumimoji="1" lang="ja-JP" altLang="ja-JP" b="0" kern="1200" smtClean="0">
                <a:solidFill>
                  <a:schemeClr val="tx1"/>
                </a:solidFill>
                <a:latin typeface="ＭＳ ゴシック" pitchFamily="49" charset="-128"/>
                <a:ea typeface="ＭＳ ゴシック" pitchFamily="49" charset="-128"/>
              </a:rPr>
              <a:t>日での生存率は、ここ</a:t>
            </a:r>
            <a:r>
              <a:rPr kumimoji="1" lang="en-US" altLang="ja-JP" b="0" kern="1200" smtClean="0">
                <a:solidFill>
                  <a:schemeClr val="tx1"/>
                </a:solidFill>
                <a:latin typeface="ＭＳ ゴシック" pitchFamily="49" charset="-128"/>
                <a:ea typeface="ＭＳ ゴシック" pitchFamily="49" charset="-128"/>
              </a:rPr>
              <a:t>10</a:t>
            </a:r>
            <a:r>
              <a:rPr kumimoji="1" lang="ja-JP" altLang="ja-JP" b="0" kern="1200" smtClean="0">
                <a:solidFill>
                  <a:schemeClr val="tx1"/>
                </a:solidFill>
                <a:latin typeface="ＭＳ ゴシック" pitchFamily="49" charset="-128"/>
                <a:ea typeface="ＭＳ ゴシック" pitchFamily="49" charset="-128"/>
              </a:rPr>
              <a:t>年で向上している傾向がみられる。</a:t>
            </a:r>
          </a:p>
          <a:p>
            <a:pPr>
              <a:lnSpc>
                <a:spcPts val="1400"/>
              </a:lnSpc>
            </a:pPr>
            <a:endParaRPr kumimoji="1" lang="ja-JP" altLang="en-US" b="0" i="0" u="none" strike="noStrike" kern="1200" cap="none" spc="0" normalizeH="0" baseline="0" noProof="0" smtClean="0">
              <a:ln>
                <a:noFill/>
              </a:ln>
              <a:solidFill>
                <a:schemeClr val="accent1">
                  <a:lumMod val="75000"/>
                </a:schemeClr>
              </a:solidFill>
              <a:effectLst/>
              <a:uLnTx/>
              <a:uFillTx/>
              <a:latin typeface="ＭＳ ゴシック" pitchFamily="49" charset="-128"/>
              <a:ea typeface="ＭＳ ゴシック" pitchFamily="49" charset="-128"/>
            </a:endParaRPr>
          </a:p>
          <a:p>
            <a:r>
              <a:rPr lang="en-US" altLang="ja-JP" sz="1100" smtClean="0">
                <a:solidFill>
                  <a:schemeClr val="tx2">
                    <a:lumMod val="75000"/>
                  </a:schemeClr>
                </a:solidFill>
                <a:latin typeface="ＭＳ ゴシック" pitchFamily="49" charset="-128"/>
                <a:ea typeface="ＭＳ ゴシック" pitchFamily="49" charset="-128"/>
                <a:cs typeface="メイリオ" pitchFamily="50" charset="-128"/>
              </a:rPr>
              <a:t>※</a:t>
            </a:r>
            <a:r>
              <a:rPr lang="ja-JP" altLang="en-US" sz="1100" smtClean="0">
                <a:solidFill>
                  <a:schemeClr val="tx2">
                    <a:lumMod val="75000"/>
                  </a:schemeClr>
                </a:solidFill>
                <a:latin typeface="ＭＳ ゴシック" pitchFamily="49" charset="-128"/>
                <a:ea typeface="ＭＳ ゴシック" pitchFamily="49" charset="-128"/>
                <a:cs typeface="メイリオ" pitchFamily="50" charset="-128"/>
              </a:rPr>
              <a:t>初回の移植例を対象とした解析結果です。</a:t>
            </a:r>
            <a:endParaRPr lang="en-US" altLang="ja-JP" sz="1100" smtClean="0">
              <a:solidFill>
                <a:schemeClr val="tx2">
                  <a:lumMod val="75000"/>
                </a:schemeClr>
              </a:solidFill>
              <a:latin typeface="ＭＳ ゴシック" pitchFamily="49" charset="-128"/>
              <a:ea typeface="ＭＳ ゴシック" pitchFamily="49" charset="-128"/>
              <a:cs typeface="メイリオ" pitchFamily="50" charset="-128"/>
            </a:endParaRPr>
          </a:p>
          <a:p>
            <a:r>
              <a:rPr lang="en-US" altLang="ja-JP" sz="1100" smtClean="0">
                <a:solidFill>
                  <a:schemeClr val="tx2">
                    <a:lumMod val="75000"/>
                  </a:schemeClr>
                </a:solidFill>
                <a:latin typeface="ＭＳ ゴシック" pitchFamily="49" charset="-128"/>
                <a:ea typeface="ＭＳ ゴシック" pitchFamily="49" charset="-128"/>
                <a:cs typeface="メイリオ" pitchFamily="50" charset="-128"/>
              </a:rPr>
              <a:t>※</a:t>
            </a:r>
            <a:r>
              <a:rPr lang="ja-JP" altLang="en-US" sz="1100" smtClean="0">
                <a:solidFill>
                  <a:schemeClr val="tx2">
                    <a:lumMod val="75000"/>
                  </a:schemeClr>
                </a:solidFill>
                <a:latin typeface="ＭＳ ゴシック" pitchFamily="49" charset="-128"/>
                <a:ea typeface="ＭＳ ゴシック" pitchFamily="49" charset="-128"/>
                <a:cs typeface="メイリオ" pitchFamily="50" charset="-128"/>
              </a:rPr>
              <a:t>破線</a:t>
            </a:r>
            <a:r>
              <a:rPr lang="en-US" altLang="ja-JP" sz="1100" smtClean="0">
                <a:solidFill>
                  <a:schemeClr val="tx2">
                    <a:lumMod val="75000"/>
                  </a:schemeClr>
                </a:solidFill>
                <a:latin typeface="ＭＳ ゴシック" pitchFamily="49" charset="-128"/>
                <a:ea typeface="ＭＳ ゴシック" pitchFamily="49" charset="-128"/>
                <a:cs typeface="メイリオ" pitchFamily="50" charset="-128"/>
              </a:rPr>
              <a:t>(---)</a:t>
            </a:r>
            <a:r>
              <a:rPr lang="ja-JP" altLang="en-US" sz="1100" smtClean="0">
                <a:solidFill>
                  <a:schemeClr val="tx2">
                    <a:lumMod val="75000"/>
                  </a:schemeClr>
                </a:solidFill>
                <a:latin typeface="ＭＳ ゴシック" pitchFamily="49" charset="-128"/>
                <a:ea typeface="ＭＳ ゴシック" pitchFamily="49" charset="-128"/>
                <a:cs typeface="メイリオ" pitchFamily="50" charset="-128"/>
              </a:rPr>
              <a:t>は、移植件数が</a:t>
            </a:r>
            <a:r>
              <a:rPr lang="en-US" altLang="ja-JP" sz="1100" smtClean="0">
                <a:solidFill>
                  <a:schemeClr val="tx2">
                    <a:lumMod val="75000"/>
                  </a:schemeClr>
                </a:solidFill>
                <a:latin typeface="ＭＳ ゴシック" pitchFamily="49" charset="-128"/>
                <a:ea typeface="ＭＳ ゴシック" pitchFamily="49" charset="-128"/>
                <a:cs typeface="メイリオ" pitchFamily="50" charset="-128"/>
              </a:rPr>
              <a:t>100</a:t>
            </a:r>
            <a:r>
              <a:rPr lang="ja-JP" altLang="en-US" sz="1100" smtClean="0">
                <a:solidFill>
                  <a:schemeClr val="tx2">
                    <a:lumMod val="75000"/>
                  </a:schemeClr>
                </a:solidFill>
                <a:latin typeface="ＭＳ ゴシック" pitchFamily="49" charset="-128"/>
                <a:ea typeface="ＭＳ ゴシック" pitchFamily="49" charset="-128"/>
                <a:cs typeface="メイリオ" pitchFamily="50" charset="-128"/>
              </a:rPr>
              <a:t>件未満で算出した生存率を示しております。</a:t>
            </a:r>
            <a:endParaRPr lang="ja-JP" altLang="ja-JP" sz="1100" smtClean="0">
              <a:solidFill>
                <a:schemeClr val="tx2">
                  <a:lumMod val="75000"/>
                </a:schemeClr>
              </a:solidFill>
              <a:latin typeface="ＭＳ ゴシック" pitchFamily="49" charset="-128"/>
              <a:ea typeface="ＭＳ ゴシック" pitchFamily="49" charset="-128"/>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589085" y="4339040"/>
            <a:ext cx="8651630" cy="1693333"/>
          </a:xfrm>
        </p:spPr>
        <p:txBody>
          <a:bodyPr>
            <a:noAutofit/>
          </a:bodyPr>
          <a:lstStyle/>
          <a:p>
            <a:pPr>
              <a:lnSpc>
                <a:spcPts val="1100"/>
              </a:lnSpc>
            </a:pPr>
            <a:r>
              <a:rPr kumimoji="1" lang="ja-JP" altLang="en-US" b="1" kern="1200" smtClean="0">
                <a:solidFill>
                  <a:schemeClr val="tx1"/>
                </a:solidFill>
                <a:latin typeface="+mn-lt"/>
                <a:ea typeface="+mn-ea"/>
                <a:cs typeface="+mn-cs"/>
              </a:rPr>
              <a:t>　</a:t>
            </a:r>
            <a:r>
              <a:rPr kumimoji="1" lang="ja-JP" altLang="ja-JP" b="0" kern="1200" smtClean="0">
                <a:solidFill>
                  <a:schemeClr val="tx1"/>
                </a:solidFill>
                <a:latin typeface="ＭＳ ゴシック" pitchFamily="49" charset="-128"/>
                <a:ea typeface="ＭＳ ゴシック" pitchFamily="49" charset="-128"/>
              </a:rPr>
              <a:t>白血病の高リスク群に対する移植後</a:t>
            </a:r>
            <a:r>
              <a:rPr kumimoji="1" lang="en-US" altLang="ja-JP" b="0" kern="1200" smtClean="0">
                <a:solidFill>
                  <a:schemeClr val="tx1"/>
                </a:solidFill>
                <a:latin typeface="ＭＳ ゴシック" pitchFamily="49" charset="-128"/>
                <a:ea typeface="ＭＳ ゴシック" pitchFamily="49" charset="-128"/>
              </a:rPr>
              <a:t>100</a:t>
            </a:r>
            <a:r>
              <a:rPr kumimoji="1" lang="ja-JP" altLang="ja-JP" b="0" kern="1200" smtClean="0">
                <a:solidFill>
                  <a:schemeClr val="tx1"/>
                </a:solidFill>
                <a:latin typeface="ＭＳ ゴシック" pitchFamily="49" charset="-128"/>
                <a:ea typeface="ＭＳ ゴシック" pitchFamily="49" charset="-128"/>
              </a:rPr>
              <a:t>日での生存率は、この</a:t>
            </a:r>
            <a:r>
              <a:rPr kumimoji="1" lang="en-US" altLang="ja-JP" b="0" kern="1200" smtClean="0">
                <a:solidFill>
                  <a:schemeClr val="tx1"/>
                </a:solidFill>
                <a:latin typeface="ＭＳ ゴシック" pitchFamily="49" charset="-128"/>
                <a:ea typeface="ＭＳ ゴシック" pitchFamily="49" charset="-128"/>
              </a:rPr>
              <a:t>10</a:t>
            </a:r>
            <a:r>
              <a:rPr kumimoji="1" lang="ja-JP" altLang="ja-JP" b="0" kern="1200" smtClean="0">
                <a:solidFill>
                  <a:schemeClr val="tx1"/>
                </a:solidFill>
                <a:latin typeface="ＭＳ ゴシック" pitchFamily="49" charset="-128"/>
                <a:ea typeface="ＭＳ ゴシック" pitchFamily="49" charset="-128"/>
              </a:rPr>
              <a:t>年間で</a:t>
            </a:r>
            <a:r>
              <a:rPr kumimoji="1" lang="en-US" altLang="ja-JP" b="0" kern="1200" smtClean="0">
                <a:solidFill>
                  <a:schemeClr val="tx1"/>
                </a:solidFill>
                <a:latin typeface="ＭＳ ゴシック" pitchFamily="49" charset="-128"/>
                <a:ea typeface="ＭＳ ゴシック" pitchFamily="49" charset="-128"/>
              </a:rPr>
              <a:t>50</a:t>
            </a:r>
            <a:r>
              <a:rPr kumimoji="1" lang="ja-JP" altLang="ja-JP" b="0" kern="1200" smtClean="0">
                <a:solidFill>
                  <a:schemeClr val="tx1"/>
                </a:solidFill>
                <a:latin typeface="ＭＳ ゴシック" pitchFamily="49" charset="-128"/>
                <a:ea typeface="ＭＳ ゴシック" pitchFamily="49" charset="-128"/>
              </a:rPr>
              <a:t>歳未満において向上している傾向がみられる。また、</a:t>
            </a:r>
            <a:r>
              <a:rPr kumimoji="1" lang="en-US" altLang="ja-JP" b="0" kern="1200" smtClean="0">
                <a:solidFill>
                  <a:schemeClr val="tx1"/>
                </a:solidFill>
                <a:latin typeface="ＭＳ ゴシック" pitchFamily="49" charset="-128"/>
                <a:ea typeface="ＭＳ ゴシック" pitchFamily="49" charset="-128"/>
              </a:rPr>
              <a:t>50</a:t>
            </a:r>
            <a:r>
              <a:rPr kumimoji="1" lang="ja-JP" altLang="ja-JP" b="0" kern="1200" smtClean="0">
                <a:solidFill>
                  <a:schemeClr val="tx1"/>
                </a:solidFill>
                <a:latin typeface="ＭＳ ゴシック" pitchFamily="49" charset="-128"/>
                <a:ea typeface="ＭＳ ゴシック" pitchFamily="49" charset="-128"/>
              </a:rPr>
              <a:t>歳以上においても</a:t>
            </a:r>
            <a:r>
              <a:rPr kumimoji="1" lang="en-US" altLang="ja-JP" b="0" kern="1200" smtClean="0">
                <a:solidFill>
                  <a:schemeClr val="tx1"/>
                </a:solidFill>
                <a:latin typeface="ＭＳ ゴシック" pitchFamily="49" charset="-128"/>
                <a:ea typeface="ＭＳ ゴシック" pitchFamily="49" charset="-128"/>
              </a:rPr>
              <a:t>10</a:t>
            </a:r>
            <a:r>
              <a:rPr kumimoji="1" lang="ja-JP" altLang="ja-JP" b="0" kern="1200" smtClean="0">
                <a:solidFill>
                  <a:schemeClr val="tx1"/>
                </a:solidFill>
                <a:latin typeface="ＭＳ ゴシック" pitchFamily="49" charset="-128"/>
                <a:ea typeface="ＭＳ ゴシック" pitchFamily="49" charset="-128"/>
              </a:rPr>
              <a:t>年前と比較すると、移植件数も伸びているが移植成績の向上もみられる。</a:t>
            </a:r>
          </a:p>
          <a:p>
            <a:pPr>
              <a:lnSpc>
                <a:spcPts val="1100"/>
              </a:lnSpc>
            </a:pPr>
            <a:endParaRPr lang="en-US" altLang="ja-JP" sz="1100" smtClean="0">
              <a:solidFill>
                <a:schemeClr val="tx2">
                  <a:lumMod val="75000"/>
                </a:schemeClr>
              </a:solidFill>
              <a:latin typeface="ＭＳ ゴシック" pitchFamily="49" charset="-128"/>
              <a:ea typeface="ＭＳ ゴシック" pitchFamily="49" charset="-128"/>
              <a:cs typeface="メイリオ" pitchFamily="50" charset="-128"/>
            </a:endParaRPr>
          </a:p>
          <a:p>
            <a:pPr>
              <a:lnSpc>
                <a:spcPts val="1100"/>
              </a:lnSpc>
            </a:pPr>
            <a:r>
              <a:rPr lang="en-US" altLang="ja-JP" sz="1000" smtClean="0">
                <a:latin typeface="ＭＳ ゴシック" pitchFamily="49" charset="-128"/>
                <a:ea typeface="ＭＳ ゴシック" pitchFamily="49" charset="-128"/>
                <a:cs typeface="メイリオ" pitchFamily="50" charset="-128"/>
              </a:rPr>
              <a:t>※</a:t>
            </a:r>
            <a:r>
              <a:rPr lang="ja-JP" altLang="en-US" sz="1000" smtClean="0">
                <a:latin typeface="ＭＳ ゴシック" pitchFamily="49" charset="-128"/>
                <a:ea typeface="ＭＳ ゴシック" pitchFamily="49" charset="-128"/>
                <a:cs typeface="メイリオ" pitchFamily="50" charset="-128"/>
              </a:rPr>
              <a:t>初回の移植例を対象とした解析結果です。</a:t>
            </a:r>
            <a:endParaRPr lang="en-US" altLang="ja-JP" sz="1000" smtClean="0">
              <a:latin typeface="ＭＳ ゴシック" pitchFamily="49" charset="-128"/>
              <a:ea typeface="ＭＳ ゴシック" pitchFamily="49" charset="-128"/>
              <a:cs typeface="メイリオ" pitchFamily="50" charset="-128"/>
            </a:endParaRPr>
          </a:p>
          <a:p>
            <a:pPr>
              <a:lnSpc>
                <a:spcPts val="1100"/>
              </a:lnSpc>
            </a:pPr>
            <a:r>
              <a:rPr lang="en-US" altLang="ja-JP" sz="1000" smtClean="0">
                <a:latin typeface="ＭＳ ゴシック" pitchFamily="49" charset="-128"/>
                <a:ea typeface="ＭＳ ゴシック" pitchFamily="49" charset="-128"/>
                <a:cs typeface="メイリオ" pitchFamily="50" charset="-128"/>
              </a:rPr>
              <a:t>※</a:t>
            </a:r>
            <a:r>
              <a:rPr lang="ja-JP" altLang="en-US" sz="1000" smtClean="0">
                <a:latin typeface="ＭＳ ゴシック" pitchFamily="49" charset="-128"/>
                <a:ea typeface="ＭＳ ゴシック" pitchFamily="49" charset="-128"/>
                <a:cs typeface="メイリオ" pitchFamily="50" charset="-128"/>
              </a:rPr>
              <a:t>非血縁者間末梢血幹細胞移植例は解析対象に含めておりません。</a:t>
            </a:r>
            <a:endParaRPr lang="en-US" altLang="ja-JP" sz="1000" smtClean="0">
              <a:latin typeface="ＭＳ ゴシック" pitchFamily="49" charset="-128"/>
              <a:ea typeface="ＭＳ ゴシック" pitchFamily="49" charset="-128"/>
              <a:cs typeface="メイリオ" pitchFamily="50" charset="-128"/>
            </a:endParaRPr>
          </a:p>
          <a:p>
            <a:pPr>
              <a:lnSpc>
                <a:spcPts val="1100"/>
              </a:lnSpc>
            </a:pPr>
            <a:r>
              <a:rPr lang="en-US" altLang="ja-JP" sz="1000" smtClean="0">
                <a:latin typeface="ＭＳ ゴシック" pitchFamily="49" charset="-128"/>
                <a:ea typeface="ＭＳ ゴシック" pitchFamily="49" charset="-128"/>
                <a:cs typeface="メイリオ" pitchFamily="50" charset="-128"/>
              </a:rPr>
              <a:t>※</a:t>
            </a:r>
            <a:r>
              <a:rPr lang="ja-JP" altLang="en-US" sz="1000" smtClean="0">
                <a:latin typeface="ＭＳ ゴシック" pitchFamily="49" charset="-128"/>
                <a:ea typeface="ＭＳ ゴシック" pitchFamily="49" charset="-128"/>
                <a:cs typeface="メイリオ" pitchFamily="50" charset="-128"/>
              </a:rPr>
              <a:t>破線</a:t>
            </a:r>
            <a:r>
              <a:rPr lang="en-US" altLang="ja-JP" sz="1000" smtClean="0">
                <a:latin typeface="ＭＳ ゴシック" pitchFamily="49" charset="-128"/>
                <a:ea typeface="ＭＳ ゴシック" pitchFamily="49" charset="-128"/>
                <a:cs typeface="メイリオ" pitchFamily="50" charset="-128"/>
              </a:rPr>
              <a:t>(---)</a:t>
            </a:r>
            <a:r>
              <a:rPr lang="ja-JP" altLang="en-US" sz="1000" smtClean="0">
                <a:latin typeface="ＭＳ ゴシック" pitchFamily="49" charset="-128"/>
                <a:ea typeface="ＭＳ ゴシック" pitchFamily="49" charset="-128"/>
                <a:cs typeface="メイリオ" pitchFamily="50" charset="-128"/>
              </a:rPr>
              <a:t>は、移植件数が</a:t>
            </a:r>
            <a:r>
              <a:rPr lang="en-US" altLang="ja-JP" sz="1000" smtClean="0">
                <a:latin typeface="ＭＳ ゴシック" pitchFamily="49" charset="-128"/>
                <a:ea typeface="ＭＳ ゴシック" pitchFamily="49" charset="-128"/>
                <a:cs typeface="メイリオ" pitchFamily="50" charset="-128"/>
              </a:rPr>
              <a:t>100</a:t>
            </a:r>
            <a:r>
              <a:rPr lang="ja-JP" altLang="en-US" sz="1000" smtClean="0">
                <a:latin typeface="ＭＳ ゴシック" pitchFamily="49" charset="-128"/>
                <a:ea typeface="ＭＳ ゴシック" pitchFamily="49" charset="-128"/>
                <a:cs typeface="メイリオ" pitchFamily="50" charset="-128"/>
              </a:rPr>
              <a:t>件未満で算出した生存率を示しております。</a:t>
            </a:r>
            <a:endParaRPr lang="ja-JP" altLang="ja-JP" sz="1000" smtClean="0">
              <a:latin typeface="ＭＳ ゴシック" pitchFamily="49" charset="-128"/>
              <a:ea typeface="ＭＳ ゴシック" pitchFamily="49" charset="-128"/>
              <a:cs typeface="メイリオ" pitchFamily="50" charset="-128"/>
            </a:endParaRPr>
          </a:p>
          <a:p>
            <a:pPr>
              <a:lnSpc>
                <a:spcPts val="1100"/>
              </a:lnSpc>
            </a:pPr>
            <a:endParaRPr lang="en-US" altLang="ja-JP" sz="1000" baseline="0" smtClean="0">
              <a:latin typeface="ＭＳ ゴシック" pitchFamily="49" charset="-128"/>
              <a:ea typeface="ＭＳ ゴシック" pitchFamily="49" charset="-128"/>
              <a:cs typeface="メイリオ" pitchFamily="50" charset="-128"/>
            </a:endParaRPr>
          </a:p>
          <a:p>
            <a:pPr marL="0" marR="0" indent="0" algn="l" defTabSz="914400" rtl="0" eaLnBrk="1" fontAlgn="auto" latinLnBrk="0" hangingPunct="1">
              <a:lnSpc>
                <a:spcPts val="1100"/>
              </a:lnSpc>
              <a:spcBef>
                <a:spcPts val="0"/>
              </a:spcBef>
              <a:spcAft>
                <a:spcPts val="0"/>
              </a:spcAft>
              <a:buClrTx/>
              <a:buSzTx/>
              <a:buFontTx/>
              <a:buNone/>
              <a:tabLst/>
              <a:defRPr/>
            </a:pPr>
            <a:r>
              <a:rPr lang="en-US" altLang="ja-JP" sz="1000" b="0" smtClean="0">
                <a:latin typeface="ＭＳ ゴシック" pitchFamily="49" charset="-128"/>
                <a:ea typeface="ＭＳ ゴシック" pitchFamily="49" charset="-128"/>
                <a:cs typeface="メイリオ" pitchFamily="50" charset="-128"/>
              </a:rPr>
              <a:t>―</a:t>
            </a:r>
            <a:r>
              <a:rPr lang="ja-JP" altLang="en-US" sz="1000" b="0" smtClean="0">
                <a:latin typeface="ＭＳ ゴシック" pitchFamily="49" charset="-128"/>
                <a:ea typeface="ＭＳ ゴシック" pitchFamily="49" charset="-128"/>
                <a:cs typeface="メイリオ" pitchFamily="50" charset="-128"/>
              </a:rPr>
              <a:t>≪白血病のリスク分類≫</a:t>
            </a:r>
            <a:r>
              <a:rPr lang="en-US" altLang="ja-JP" sz="1000" b="0" smtClean="0">
                <a:latin typeface="ＭＳ ゴシック" pitchFamily="49" charset="-128"/>
                <a:ea typeface="ＭＳ ゴシック" pitchFamily="49" charset="-128"/>
                <a:cs typeface="メイリオ" pitchFamily="50" charset="-128"/>
              </a:rPr>
              <a:t>―――――――――――――――――――</a:t>
            </a:r>
          </a:p>
          <a:p>
            <a:pPr>
              <a:lnSpc>
                <a:spcPts val="1100"/>
              </a:lnSpc>
            </a:pPr>
            <a:r>
              <a:rPr lang="ja-JP" altLang="en-US" sz="1000" b="1" smtClean="0">
                <a:ln>
                  <a:solidFill>
                    <a:schemeClr val="bg1"/>
                  </a:solidFill>
                </a:ln>
                <a:solidFill>
                  <a:srgbClr val="8ADFFF"/>
                </a:solidFill>
                <a:latin typeface="ＭＳ ゴシック" pitchFamily="49" charset="-128"/>
                <a:ea typeface="ＭＳ ゴシック" pitchFamily="49" charset="-128"/>
                <a:cs typeface="メイリオ" pitchFamily="50" charset="-128"/>
              </a:rPr>
              <a:t>■</a:t>
            </a:r>
            <a:r>
              <a:rPr lang="ja-JP" altLang="en-US" sz="1000" b="1" smtClean="0">
                <a:latin typeface="ＭＳ ゴシック" pitchFamily="49" charset="-128"/>
                <a:ea typeface="ＭＳ ゴシック" pitchFamily="49" charset="-128"/>
                <a:cs typeface="メイリオ" pitchFamily="50" charset="-128"/>
              </a:rPr>
              <a:t>標準リスク群</a:t>
            </a:r>
            <a:endParaRPr lang="en-US" altLang="ja-JP" sz="1000" smtClean="0">
              <a:latin typeface="ＭＳ ゴシック" pitchFamily="49" charset="-128"/>
              <a:ea typeface="ＭＳ ゴシック" pitchFamily="49" charset="-128"/>
              <a:cs typeface="メイリオ" pitchFamily="50" charset="-128"/>
            </a:endParaRPr>
          </a:p>
          <a:p>
            <a:pPr>
              <a:lnSpc>
                <a:spcPts val="1100"/>
              </a:lnSpc>
            </a:pPr>
            <a:r>
              <a:rPr lang="ja-JP" altLang="en-US" sz="1000" smtClean="0">
                <a:latin typeface="ＭＳ ゴシック" pitchFamily="49" charset="-128"/>
                <a:ea typeface="ＭＳ ゴシック" pitchFamily="49" charset="-128"/>
                <a:cs typeface="メイリオ" pitchFamily="50" charset="-128"/>
              </a:rPr>
              <a:t>    </a:t>
            </a:r>
            <a:r>
              <a:rPr lang="ja-JP" altLang="en-US" sz="1000" smtClean="0">
                <a:solidFill>
                  <a:schemeClr val="tx1"/>
                </a:solidFill>
                <a:latin typeface="ＭＳ ゴシック" pitchFamily="49" charset="-128"/>
                <a:ea typeface="ＭＳ ゴシック" pitchFamily="49" charset="-128"/>
                <a:cs typeface="メイリオ" pitchFamily="50" charset="-128"/>
              </a:rPr>
              <a:t>・急性骨髄性白血病 </a:t>
            </a:r>
            <a:r>
              <a:rPr lang="en-US" altLang="ja-JP" sz="1000" smtClean="0">
                <a:solidFill>
                  <a:schemeClr val="tx1"/>
                </a:solidFill>
                <a:latin typeface="ＭＳ ゴシック" pitchFamily="49" charset="-128"/>
                <a:ea typeface="ＭＳ ゴシック" pitchFamily="49" charset="-128"/>
                <a:cs typeface="メイリオ" pitchFamily="50" charset="-128"/>
              </a:rPr>
              <a:t>(</a:t>
            </a:r>
            <a:r>
              <a:rPr lang="ja-JP" altLang="en-US" sz="1000" smtClean="0">
                <a:solidFill>
                  <a:schemeClr val="tx1"/>
                </a:solidFill>
                <a:latin typeface="ＭＳ ゴシック" pitchFamily="49" charset="-128"/>
                <a:ea typeface="ＭＳ ゴシック" pitchFamily="49" charset="-128"/>
                <a:cs typeface="メイリオ" pitchFamily="50" charset="-128"/>
              </a:rPr>
              <a:t>初回寛解期／第二寛解期</a:t>
            </a:r>
            <a:r>
              <a:rPr lang="en-US" altLang="ja-JP" sz="1000" smtClean="0">
                <a:solidFill>
                  <a:schemeClr val="tx1"/>
                </a:solidFill>
                <a:latin typeface="ＭＳ ゴシック" pitchFamily="49" charset="-128"/>
                <a:ea typeface="ＭＳ ゴシック" pitchFamily="49" charset="-128"/>
                <a:cs typeface="メイリオ" pitchFamily="50" charset="-128"/>
              </a:rPr>
              <a:t>)</a:t>
            </a:r>
          </a:p>
          <a:p>
            <a:pPr>
              <a:lnSpc>
                <a:spcPts val="1100"/>
              </a:lnSpc>
            </a:pPr>
            <a:r>
              <a:rPr lang="ja-JP" altLang="en-US" sz="1000" smtClean="0">
                <a:solidFill>
                  <a:schemeClr val="tx1"/>
                </a:solidFill>
                <a:latin typeface="ＭＳ ゴシック" pitchFamily="49" charset="-128"/>
                <a:ea typeface="ＭＳ ゴシック" pitchFamily="49" charset="-128"/>
                <a:cs typeface="メイリオ" pitchFamily="50" charset="-128"/>
              </a:rPr>
              <a:t>    ・急性リンパ性白血病 </a:t>
            </a:r>
            <a:r>
              <a:rPr lang="en-US" altLang="ja-JP" sz="1000" smtClean="0">
                <a:solidFill>
                  <a:schemeClr val="tx1"/>
                </a:solidFill>
                <a:latin typeface="ＭＳ ゴシック" pitchFamily="49" charset="-128"/>
                <a:ea typeface="ＭＳ ゴシック" pitchFamily="49" charset="-128"/>
                <a:cs typeface="メイリオ" pitchFamily="50" charset="-128"/>
              </a:rPr>
              <a:t>(</a:t>
            </a:r>
            <a:r>
              <a:rPr lang="ja-JP" altLang="en-US" sz="1000" smtClean="0">
                <a:solidFill>
                  <a:schemeClr val="tx1"/>
                </a:solidFill>
                <a:latin typeface="ＭＳ ゴシック" pitchFamily="49" charset="-128"/>
                <a:ea typeface="ＭＳ ゴシック" pitchFamily="49" charset="-128"/>
                <a:cs typeface="メイリオ" pitchFamily="50" charset="-128"/>
              </a:rPr>
              <a:t>初回寛解期</a:t>
            </a:r>
            <a:r>
              <a:rPr lang="en-US" altLang="ja-JP" sz="1000" smtClean="0">
                <a:solidFill>
                  <a:schemeClr val="tx1"/>
                </a:solidFill>
                <a:latin typeface="ＭＳ ゴシック" pitchFamily="49" charset="-128"/>
                <a:ea typeface="ＭＳ ゴシック" pitchFamily="49" charset="-128"/>
                <a:cs typeface="メイリオ" pitchFamily="50" charset="-128"/>
              </a:rPr>
              <a:t>)</a:t>
            </a:r>
          </a:p>
          <a:p>
            <a:pPr>
              <a:lnSpc>
                <a:spcPts val="1100"/>
              </a:lnSpc>
            </a:pPr>
            <a:r>
              <a:rPr lang="ja-JP" altLang="en-US" sz="1000" smtClean="0">
                <a:solidFill>
                  <a:schemeClr val="tx1"/>
                </a:solidFill>
                <a:latin typeface="ＭＳ ゴシック" pitchFamily="49" charset="-128"/>
                <a:ea typeface="ＭＳ ゴシック" pitchFamily="49" charset="-128"/>
                <a:cs typeface="メイリオ" pitchFamily="50" charset="-128"/>
              </a:rPr>
              <a:t>    ・慢性骨髄性白血病 </a:t>
            </a:r>
            <a:r>
              <a:rPr lang="en-US" altLang="ja-JP" sz="1000" smtClean="0">
                <a:solidFill>
                  <a:schemeClr val="tx1"/>
                </a:solidFill>
                <a:latin typeface="ＭＳ ゴシック" pitchFamily="49" charset="-128"/>
                <a:ea typeface="ＭＳ ゴシック" pitchFamily="49" charset="-128"/>
                <a:cs typeface="メイリオ" pitchFamily="50" charset="-128"/>
              </a:rPr>
              <a:t>(</a:t>
            </a:r>
            <a:r>
              <a:rPr lang="ja-JP" altLang="en-US" sz="1000" smtClean="0">
                <a:solidFill>
                  <a:schemeClr val="tx1"/>
                </a:solidFill>
                <a:latin typeface="ＭＳ ゴシック" pitchFamily="49" charset="-128"/>
                <a:ea typeface="ＭＳ ゴシック" pitchFamily="49" charset="-128"/>
                <a:cs typeface="メイリオ" pitchFamily="50" charset="-128"/>
              </a:rPr>
              <a:t>初回慢性期</a:t>
            </a:r>
            <a:r>
              <a:rPr lang="en-US" altLang="ja-JP" sz="1000" smtClean="0">
                <a:solidFill>
                  <a:schemeClr val="tx1"/>
                </a:solidFill>
                <a:latin typeface="ＭＳ ゴシック" pitchFamily="49" charset="-128"/>
                <a:ea typeface="ＭＳ ゴシック" pitchFamily="49" charset="-128"/>
                <a:cs typeface="メイリオ" pitchFamily="50" charset="-128"/>
              </a:rPr>
              <a:t>)</a:t>
            </a:r>
          </a:p>
          <a:p>
            <a:pPr>
              <a:lnSpc>
                <a:spcPts val="1100"/>
              </a:lnSpc>
            </a:pPr>
            <a:r>
              <a:rPr lang="ja-JP" altLang="en-US" sz="1000" smtClean="0">
                <a:solidFill>
                  <a:schemeClr val="tx1"/>
                </a:solidFill>
                <a:latin typeface="ＭＳ ゴシック" pitchFamily="49" charset="-128"/>
                <a:ea typeface="ＭＳ ゴシック" pitchFamily="49" charset="-128"/>
                <a:cs typeface="メイリオ" pitchFamily="50" charset="-128"/>
              </a:rPr>
              <a:t>    ・骨髄異形成症候群 </a:t>
            </a:r>
            <a:r>
              <a:rPr lang="en-US" altLang="ja-JP" sz="1000" smtClean="0">
                <a:solidFill>
                  <a:schemeClr val="tx1"/>
                </a:solidFill>
                <a:latin typeface="ＭＳ ゴシック" pitchFamily="49" charset="-128"/>
                <a:ea typeface="ＭＳ ゴシック" pitchFamily="49" charset="-128"/>
                <a:cs typeface="メイリオ" pitchFamily="50" charset="-128"/>
              </a:rPr>
              <a:t>(</a:t>
            </a:r>
            <a:r>
              <a:rPr lang="ja-JP" altLang="en-US" sz="1000" smtClean="0">
                <a:solidFill>
                  <a:schemeClr val="tx1"/>
                </a:solidFill>
                <a:latin typeface="ＭＳ ゴシック" pitchFamily="49" charset="-128"/>
                <a:ea typeface="ＭＳ ゴシック" pitchFamily="49" charset="-128"/>
                <a:cs typeface="メイリオ" pitchFamily="50" charset="-128"/>
              </a:rPr>
              <a:t>不応性貧血／環状鉄芽球を伴う不応性貧血</a:t>
            </a:r>
            <a:r>
              <a:rPr lang="en-US" altLang="ja-JP" sz="1000" smtClean="0">
                <a:solidFill>
                  <a:schemeClr val="tx1"/>
                </a:solidFill>
                <a:latin typeface="ＭＳ ゴシック" pitchFamily="49" charset="-128"/>
                <a:ea typeface="ＭＳ ゴシック" pitchFamily="49" charset="-128"/>
                <a:cs typeface="メイリオ" pitchFamily="50" charset="-128"/>
              </a:rPr>
              <a:t>)</a:t>
            </a:r>
            <a:endParaRPr lang="en-US" altLang="ja-JP" sz="1000" smtClean="0">
              <a:ln>
                <a:solidFill>
                  <a:schemeClr val="bg1"/>
                </a:solidFill>
              </a:ln>
              <a:latin typeface="ＭＳ ゴシック" pitchFamily="49" charset="-128"/>
              <a:ea typeface="ＭＳ ゴシック" pitchFamily="49" charset="-128"/>
              <a:cs typeface="メイリオ" pitchFamily="50" charset="-128"/>
            </a:endParaRPr>
          </a:p>
          <a:p>
            <a:pPr>
              <a:lnSpc>
                <a:spcPts val="1100"/>
              </a:lnSpc>
            </a:pPr>
            <a:r>
              <a:rPr lang="ja-JP" altLang="en-US" sz="1000" b="1" smtClean="0">
                <a:ln>
                  <a:solidFill>
                    <a:schemeClr val="bg1"/>
                  </a:solidFill>
                </a:ln>
                <a:solidFill>
                  <a:srgbClr val="59AAF2"/>
                </a:solidFill>
                <a:latin typeface="ＭＳ ゴシック" pitchFamily="49" charset="-128"/>
                <a:ea typeface="ＭＳ ゴシック" pitchFamily="49" charset="-128"/>
                <a:cs typeface="メイリオ" pitchFamily="50" charset="-128"/>
              </a:rPr>
              <a:t>■</a:t>
            </a:r>
            <a:r>
              <a:rPr lang="ja-JP" altLang="en-US" sz="1000" b="1" smtClean="0">
                <a:latin typeface="ＭＳ ゴシック" pitchFamily="49" charset="-128"/>
                <a:ea typeface="ＭＳ ゴシック" pitchFamily="49" charset="-128"/>
                <a:cs typeface="メイリオ" pitchFamily="50" charset="-128"/>
              </a:rPr>
              <a:t>高リスク群</a:t>
            </a:r>
            <a:endParaRPr lang="en-US" altLang="ja-JP" sz="1000" smtClean="0">
              <a:latin typeface="ＭＳ ゴシック" pitchFamily="49" charset="-128"/>
              <a:ea typeface="ＭＳ ゴシック" pitchFamily="49" charset="-128"/>
              <a:cs typeface="メイリオ" pitchFamily="50" charset="-128"/>
            </a:endParaRPr>
          </a:p>
          <a:p>
            <a:pPr>
              <a:lnSpc>
                <a:spcPts val="1100"/>
              </a:lnSpc>
            </a:pPr>
            <a:r>
              <a:rPr lang="en-US" altLang="ja-JP" sz="1000" b="0" u="none" smtClean="0">
                <a:solidFill>
                  <a:schemeClr val="tx1"/>
                </a:solidFill>
                <a:latin typeface="ＭＳ ゴシック" pitchFamily="49" charset="-128"/>
                <a:ea typeface="ＭＳ ゴシック" pitchFamily="49" charset="-128"/>
                <a:cs typeface="メイリオ" pitchFamily="50" charset="-128"/>
              </a:rPr>
              <a:t>    </a:t>
            </a:r>
            <a:r>
              <a:rPr lang="ja-JP" altLang="en-US" sz="1000" u="none" smtClean="0">
                <a:solidFill>
                  <a:schemeClr val="tx1"/>
                </a:solidFill>
                <a:latin typeface="ＭＳ ゴシック" pitchFamily="49" charset="-128"/>
                <a:ea typeface="ＭＳ ゴシック" pitchFamily="49" charset="-128"/>
                <a:cs typeface="メイリオ" pitchFamily="50" charset="-128"/>
              </a:rPr>
              <a:t>・上記以外</a:t>
            </a:r>
            <a:endParaRPr lang="en-US" altLang="ja-JP" sz="1000" u="none" smtClean="0">
              <a:solidFill>
                <a:schemeClr val="tx1"/>
              </a:solidFill>
              <a:latin typeface="ＭＳ ゴシック" pitchFamily="49" charset="-128"/>
              <a:ea typeface="ＭＳ ゴシック" pitchFamily="49" charset="-128"/>
              <a:cs typeface="メイリオ" pitchFamily="50" charset="-128"/>
            </a:endParaRPr>
          </a:p>
          <a:p>
            <a:pPr>
              <a:lnSpc>
                <a:spcPts val="1100"/>
              </a:lnSpc>
            </a:pPr>
            <a:r>
              <a:rPr lang="en-US" altLang="ja-JP" sz="1000" u="none" smtClean="0">
                <a:solidFill>
                  <a:schemeClr val="tx1"/>
                </a:solidFill>
                <a:latin typeface="ＭＳ ゴシック" pitchFamily="49" charset="-128"/>
                <a:ea typeface="ＭＳ ゴシック" pitchFamily="49" charset="-128"/>
                <a:cs typeface="メイリオ" pitchFamily="50" charset="-128"/>
              </a:rPr>
              <a:t>――――――――――――――――――――――――――――――</a:t>
            </a:r>
          </a:p>
        </p:txBody>
      </p:sp>
      <p:sp>
        <p:nvSpPr>
          <p:cNvPr id="7" name="スライド イメージ プレースホルダ 6"/>
          <p:cNvSpPr>
            <a:spLocks noGrp="1" noRot="1" noChangeAspect="1"/>
          </p:cNvSpPr>
          <p:nvPr>
            <p:ph type="sldImg"/>
          </p:nvPr>
        </p:nvSpPr>
        <p:spPr>
          <a:xfrm>
            <a:off x="2030413" y="0"/>
            <a:ext cx="5784850" cy="4338638"/>
          </a:xfrm>
          <a:ln>
            <a:solidFill>
              <a:prstClr val="black"/>
            </a:solid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571500" y="4339040"/>
            <a:ext cx="8678007" cy="2290360"/>
          </a:xfrm>
        </p:spPr>
        <p:txBody>
          <a:bodyPr>
            <a:normAutofit fontScale="25000" lnSpcReduction="20000"/>
          </a:bodyPr>
          <a:lstStyle/>
          <a:p>
            <a:r>
              <a:rPr kumimoji="1" lang="ja-JP" altLang="en-US" sz="4800" b="0" kern="1200" smtClean="0">
                <a:solidFill>
                  <a:schemeClr val="tx1"/>
                </a:solidFill>
                <a:latin typeface="+mn-lt"/>
                <a:ea typeface="+mn-ea"/>
                <a:cs typeface="+mn-cs"/>
              </a:rPr>
              <a:t>　</a:t>
            </a:r>
            <a:r>
              <a:rPr kumimoji="1" lang="ja-JP" altLang="ja-JP" sz="4800" b="0" kern="1200" smtClean="0">
                <a:solidFill>
                  <a:schemeClr val="tx1"/>
                </a:solidFill>
                <a:latin typeface="+mn-lt"/>
                <a:ea typeface="+mn-ea"/>
                <a:cs typeface="+mn-cs"/>
              </a:rPr>
              <a:t>白血病に対する移植後</a:t>
            </a:r>
            <a:r>
              <a:rPr kumimoji="1" lang="en-US" altLang="ja-JP" sz="4800" b="0" kern="1200" smtClean="0">
                <a:solidFill>
                  <a:schemeClr val="tx1"/>
                </a:solidFill>
                <a:latin typeface="+mn-lt"/>
                <a:ea typeface="+mn-ea"/>
                <a:cs typeface="+mn-cs"/>
              </a:rPr>
              <a:t>365</a:t>
            </a:r>
            <a:r>
              <a:rPr kumimoji="1" lang="ja-JP" altLang="ja-JP" sz="4800" b="0" kern="1200" smtClean="0">
                <a:solidFill>
                  <a:schemeClr val="tx1"/>
                </a:solidFill>
                <a:latin typeface="+mn-lt"/>
                <a:ea typeface="+mn-ea"/>
                <a:cs typeface="+mn-cs"/>
              </a:rPr>
              <a:t>日での生存率は、過去</a:t>
            </a:r>
            <a:r>
              <a:rPr kumimoji="1" lang="en-US" altLang="ja-JP" sz="4800" b="0" kern="1200" smtClean="0">
                <a:solidFill>
                  <a:schemeClr val="tx1"/>
                </a:solidFill>
                <a:latin typeface="+mn-lt"/>
                <a:ea typeface="+mn-ea"/>
                <a:cs typeface="+mn-cs"/>
              </a:rPr>
              <a:t>10</a:t>
            </a:r>
            <a:r>
              <a:rPr kumimoji="1" lang="ja-JP" altLang="ja-JP" sz="4800" b="0" kern="1200" smtClean="0">
                <a:solidFill>
                  <a:schemeClr val="tx1"/>
                </a:solidFill>
                <a:latin typeface="+mn-lt"/>
                <a:ea typeface="+mn-ea"/>
                <a:cs typeface="+mn-cs"/>
              </a:rPr>
              <a:t>年をみると、ごくわずかに向上傾向あるいはほぼ横ばいである。 また、各リスク群において若年者と高齢者を比較すると、若年者の移植成績が良好である。</a:t>
            </a:r>
            <a:endParaRPr kumimoji="1" lang="en-US" altLang="ja-JP" sz="4800" b="0" kern="1200" smtClean="0">
              <a:solidFill>
                <a:schemeClr val="tx1"/>
              </a:solidFill>
              <a:latin typeface="+mn-lt"/>
              <a:ea typeface="+mn-ea"/>
              <a:cs typeface="+mn-cs"/>
            </a:endParaRPr>
          </a:p>
          <a:p>
            <a:endParaRPr lang="en-US" altLang="ja-JP" sz="4800" smtClean="0">
              <a:solidFill>
                <a:schemeClr val="tx2">
                  <a:lumMod val="75000"/>
                </a:schemeClr>
              </a:solidFill>
              <a:latin typeface="HGS教科書体" pitchFamily="18" charset="-128"/>
              <a:ea typeface="HGS教科書体" pitchFamily="18" charset="-128"/>
              <a:cs typeface="メイリオ" pitchFamily="50" charset="-128"/>
            </a:endParaRPr>
          </a:p>
          <a:p>
            <a:pPr>
              <a:lnSpc>
                <a:spcPts val="1100"/>
              </a:lnSpc>
            </a:pPr>
            <a:r>
              <a:rPr lang="en-US" altLang="ja-JP" sz="4000" smtClean="0">
                <a:latin typeface="ＭＳ ゴシック" pitchFamily="49" charset="-128"/>
                <a:ea typeface="ＭＳ ゴシック" pitchFamily="49" charset="-128"/>
                <a:cs typeface="メイリオ" pitchFamily="50" charset="-128"/>
              </a:rPr>
              <a:t>※</a:t>
            </a:r>
            <a:r>
              <a:rPr lang="ja-JP" altLang="en-US" sz="4000" smtClean="0">
                <a:latin typeface="ＭＳ ゴシック" pitchFamily="49" charset="-128"/>
                <a:ea typeface="ＭＳ ゴシック" pitchFamily="49" charset="-128"/>
                <a:cs typeface="メイリオ" pitchFamily="50" charset="-128"/>
              </a:rPr>
              <a:t>初回の移植例を対象とした解析結果です。</a:t>
            </a:r>
            <a:endParaRPr lang="en-US" altLang="ja-JP" sz="4000" smtClean="0">
              <a:latin typeface="ＭＳ ゴシック" pitchFamily="49" charset="-128"/>
              <a:ea typeface="ＭＳ ゴシック" pitchFamily="49" charset="-128"/>
              <a:cs typeface="メイリオ" pitchFamily="50" charset="-128"/>
            </a:endParaRPr>
          </a:p>
          <a:p>
            <a:pPr>
              <a:lnSpc>
                <a:spcPts val="1100"/>
              </a:lnSpc>
            </a:pPr>
            <a:r>
              <a:rPr lang="en-US" altLang="ja-JP" sz="4000" smtClean="0">
                <a:latin typeface="ＭＳ ゴシック" pitchFamily="49" charset="-128"/>
                <a:ea typeface="ＭＳ ゴシック" pitchFamily="49" charset="-128"/>
                <a:cs typeface="メイリオ" pitchFamily="50" charset="-128"/>
              </a:rPr>
              <a:t>※</a:t>
            </a:r>
            <a:r>
              <a:rPr lang="ja-JP" altLang="en-US" sz="4000" smtClean="0">
                <a:latin typeface="ＭＳ ゴシック" pitchFamily="49" charset="-128"/>
                <a:ea typeface="ＭＳ ゴシック" pitchFamily="49" charset="-128"/>
                <a:cs typeface="メイリオ" pitchFamily="50" charset="-128"/>
              </a:rPr>
              <a:t>非血縁者間末梢血幹細胞移植例は解析対象に含めておりません。</a:t>
            </a:r>
            <a:endParaRPr lang="en-US" altLang="ja-JP" sz="4000" smtClean="0">
              <a:latin typeface="ＭＳ ゴシック" pitchFamily="49" charset="-128"/>
              <a:ea typeface="ＭＳ ゴシック" pitchFamily="49" charset="-128"/>
              <a:cs typeface="メイリオ" pitchFamily="50" charset="-128"/>
            </a:endParaRPr>
          </a:p>
          <a:p>
            <a:pPr>
              <a:lnSpc>
                <a:spcPts val="1100"/>
              </a:lnSpc>
            </a:pPr>
            <a:r>
              <a:rPr lang="en-US" altLang="ja-JP" sz="4000" smtClean="0">
                <a:latin typeface="ＭＳ ゴシック" pitchFamily="49" charset="-128"/>
                <a:ea typeface="ＭＳ ゴシック" pitchFamily="49" charset="-128"/>
                <a:cs typeface="メイリオ" pitchFamily="50" charset="-128"/>
              </a:rPr>
              <a:t>※</a:t>
            </a:r>
            <a:r>
              <a:rPr lang="ja-JP" altLang="en-US" sz="4000" smtClean="0">
                <a:latin typeface="ＭＳ ゴシック" pitchFamily="49" charset="-128"/>
                <a:ea typeface="ＭＳ ゴシック" pitchFamily="49" charset="-128"/>
                <a:cs typeface="メイリオ" pitchFamily="50" charset="-128"/>
              </a:rPr>
              <a:t>破線</a:t>
            </a:r>
            <a:r>
              <a:rPr lang="en-US" altLang="ja-JP" sz="4000" smtClean="0">
                <a:latin typeface="ＭＳ ゴシック" pitchFamily="49" charset="-128"/>
                <a:ea typeface="ＭＳ ゴシック" pitchFamily="49" charset="-128"/>
                <a:cs typeface="メイリオ" pitchFamily="50" charset="-128"/>
              </a:rPr>
              <a:t>(---)</a:t>
            </a:r>
            <a:r>
              <a:rPr lang="ja-JP" altLang="en-US" sz="4000" smtClean="0">
                <a:latin typeface="ＭＳ ゴシック" pitchFamily="49" charset="-128"/>
                <a:ea typeface="ＭＳ ゴシック" pitchFamily="49" charset="-128"/>
                <a:cs typeface="メイリオ" pitchFamily="50" charset="-128"/>
              </a:rPr>
              <a:t>は、移植件数が</a:t>
            </a:r>
            <a:r>
              <a:rPr lang="en-US" altLang="ja-JP" sz="4000" smtClean="0">
                <a:latin typeface="ＭＳ ゴシック" pitchFamily="49" charset="-128"/>
                <a:ea typeface="ＭＳ ゴシック" pitchFamily="49" charset="-128"/>
                <a:cs typeface="メイリオ" pitchFamily="50" charset="-128"/>
              </a:rPr>
              <a:t>100</a:t>
            </a:r>
            <a:r>
              <a:rPr lang="ja-JP" altLang="en-US" sz="4000" smtClean="0">
                <a:latin typeface="ＭＳ ゴシック" pitchFamily="49" charset="-128"/>
                <a:ea typeface="ＭＳ ゴシック" pitchFamily="49" charset="-128"/>
                <a:cs typeface="メイリオ" pitchFamily="50" charset="-128"/>
              </a:rPr>
              <a:t>件未満で算出した生存率を示しております。</a:t>
            </a:r>
            <a:endParaRPr lang="ja-JP" altLang="ja-JP" sz="4000" smtClean="0">
              <a:latin typeface="ＭＳ ゴシック" pitchFamily="49" charset="-128"/>
              <a:ea typeface="ＭＳ ゴシック" pitchFamily="49" charset="-128"/>
              <a:cs typeface="メイリオ" pitchFamily="50" charset="-128"/>
            </a:endParaRPr>
          </a:p>
          <a:p>
            <a:pPr>
              <a:lnSpc>
                <a:spcPts val="1100"/>
              </a:lnSpc>
            </a:pPr>
            <a:endParaRPr lang="en-US" altLang="ja-JP" sz="4000" baseline="0" smtClean="0">
              <a:solidFill>
                <a:srgbClr val="0B5395"/>
              </a:solidFill>
              <a:latin typeface="ＭＳ ゴシック" pitchFamily="49" charset="-128"/>
              <a:ea typeface="ＭＳ ゴシック" pitchFamily="49" charset="-128"/>
              <a:cs typeface="メイリオ" pitchFamily="50" charset="-128"/>
            </a:endParaRPr>
          </a:p>
          <a:p>
            <a:pPr marL="0" marR="0" indent="0" algn="l" defTabSz="914400" rtl="0" eaLnBrk="1" fontAlgn="auto" latinLnBrk="0" hangingPunct="1">
              <a:lnSpc>
                <a:spcPts val="1100"/>
              </a:lnSpc>
              <a:spcBef>
                <a:spcPts val="0"/>
              </a:spcBef>
              <a:spcAft>
                <a:spcPts val="0"/>
              </a:spcAft>
              <a:buClrTx/>
              <a:buSzTx/>
              <a:buFontTx/>
              <a:buNone/>
              <a:tabLst/>
              <a:defRPr/>
            </a:pPr>
            <a:r>
              <a:rPr lang="en-US" altLang="ja-JP" sz="4000" b="0" smtClean="0">
                <a:solidFill>
                  <a:schemeClr val="tx1">
                    <a:lumMod val="65000"/>
                    <a:lumOff val="35000"/>
                  </a:schemeClr>
                </a:solidFill>
                <a:latin typeface="ＭＳ ゴシック" pitchFamily="49" charset="-128"/>
                <a:ea typeface="ＭＳ ゴシック" pitchFamily="49" charset="-128"/>
                <a:cs typeface="メイリオ" pitchFamily="50" charset="-128"/>
              </a:rPr>
              <a:t>―</a:t>
            </a:r>
            <a:r>
              <a:rPr lang="ja-JP" altLang="en-US" sz="4000" b="0" smtClean="0">
                <a:solidFill>
                  <a:schemeClr val="tx1">
                    <a:lumMod val="65000"/>
                    <a:lumOff val="35000"/>
                  </a:schemeClr>
                </a:solidFill>
                <a:latin typeface="ＭＳ ゴシック" pitchFamily="49" charset="-128"/>
                <a:ea typeface="ＭＳ ゴシック" pitchFamily="49" charset="-128"/>
                <a:cs typeface="メイリオ" pitchFamily="50" charset="-128"/>
              </a:rPr>
              <a:t>≪白血病のリスク分類≫</a:t>
            </a:r>
            <a:r>
              <a:rPr lang="en-US" altLang="ja-JP" sz="4000" b="0" smtClean="0">
                <a:solidFill>
                  <a:schemeClr val="tx1">
                    <a:lumMod val="65000"/>
                    <a:lumOff val="35000"/>
                  </a:schemeClr>
                </a:solidFill>
                <a:latin typeface="ＭＳ ゴシック" pitchFamily="49" charset="-128"/>
                <a:ea typeface="ＭＳ ゴシック" pitchFamily="49" charset="-128"/>
                <a:cs typeface="メイリオ" pitchFamily="50" charset="-128"/>
              </a:rPr>
              <a:t>―――――――――――――――――――</a:t>
            </a:r>
          </a:p>
          <a:p>
            <a:pPr>
              <a:lnSpc>
                <a:spcPts val="1100"/>
              </a:lnSpc>
            </a:pPr>
            <a:r>
              <a:rPr lang="ja-JP" altLang="en-US" sz="4000" b="1" smtClean="0">
                <a:ln>
                  <a:solidFill>
                    <a:schemeClr val="bg1"/>
                  </a:solidFill>
                </a:ln>
                <a:solidFill>
                  <a:srgbClr val="8ADFFF"/>
                </a:solidFill>
                <a:latin typeface="ＭＳ ゴシック" pitchFamily="49" charset="-128"/>
                <a:ea typeface="ＭＳ ゴシック" pitchFamily="49" charset="-128"/>
                <a:cs typeface="メイリオ" pitchFamily="50" charset="-128"/>
              </a:rPr>
              <a:t>■</a:t>
            </a:r>
            <a:r>
              <a:rPr lang="ja-JP" altLang="en-US" sz="4000" b="1" smtClean="0">
                <a:latin typeface="ＭＳ ゴシック" pitchFamily="49" charset="-128"/>
                <a:ea typeface="ＭＳ ゴシック" pitchFamily="49" charset="-128"/>
                <a:cs typeface="メイリオ" pitchFamily="50" charset="-128"/>
              </a:rPr>
              <a:t>標準リスク群</a:t>
            </a:r>
            <a:endParaRPr lang="en-US" altLang="ja-JP" sz="4000" smtClean="0">
              <a:latin typeface="ＭＳ ゴシック" pitchFamily="49" charset="-128"/>
              <a:ea typeface="ＭＳ ゴシック" pitchFamily="49" charset="-128"/>
              <a:cs typeface="メイリオ" pitchFamily="50" charset="-128"/>
            </a:endParaRPr>
          </a:p>
          <a:p>
            <a:pPr>
              <a:lnSpc>
                <a:spcPts val="1100"/>
              </a:lnSpc>
            </a:pPr>
            <a:r>
              <a:rPr lang="ja-JP" altLang="en-US" sz="4000" smtClean="0">
                <a:latin typeface="ＭＳ ゴシック" pitchFamily="49" charset="-128"/>
                <a:ea typeface="ＭＳ ゴシック" pitchFamily="49" charset="-128"/>
                <a:cs typeface="メイリオ" pitchFamily="50" charset="-128"/>
              </a:rPr>
              <a:t>    </a:t>
            </a:r>
            <a:r>
              <a:rPr lang="ja-JP" altLang="en-US" sz="4000" smtClean="0">
                <a:solidFill>
                  <a:schemeClr val="tx1"/>
                </a:solidFill>
                <a:latin typeface="ＭＳ ゴシック" pitchFamily="49" charset="-128"/>
                <a:ea typeface="ＭＳ ゴシック" pitchFamily="49" charset="-128"/>
                <a:cs typeface="メイリオ" pitchFamily="50" charset="-128"/>
              </a:rPr>
              <a:t>・急性骨髄性白血病 </a:t>
            </a:r>
            <a:r>
              <a:rPr lang="en-US" altLang="ja-JP" sz="4000" smtClean="0">
                <a:solidFill>
                  <a:schemeClr val="tx1"/>
                </a:solidFill>
                <a:latin typeface="ＭＳ ゴシック" pitchFamily="49" charset="-128"/>
                <a:ea typeface="ＭＳ ゴシック" pitchFamily="49" charset="-128"/>
                <a:cs typeface="メイリオ" pitchFamily="50" charset="-128"/>
              </a:rPr>
              <a:t>(</a:t>
            </a:r>
            <a:r>
              <a:rPr lang="ja-JP" altLang="en-US" sz="4000" smtClean="0">
                <a:solidFill>
                  <a:schemeClr val="tx1"/>
                </a:solidFill>
                <a:latin typeface="ＭＳ ゴシック" pitchFamily="49" charset="-128"/>
                <a:ea typeface="ＭＳ ゴシック" pitchFamily="49" charset="-128"/>
                <a:cs typeface="メイリオ" pitchFamily="50" charset="-128"/>
              </a:rPr>
              <a:t>初回寛解期／第二寛解期</a:t>
            </a:r>
            <a:r>
              <a:rPr lang="en-US" altLang="ja-JP" sz="4000" smtClean="0">
                <a:solidFill>
                  <a:schemeClr val="tx1"/>
                </a:solidFill>
                <a:latin typeface="ＭＳ ゴシック" pitchFamily="49" charset="-128"/>
                <a:ea typeface="ＭＳ ゴシック" pitchFamily="49" charset="-128"/>
                <a:cs typeface="メイリオ" pitchFamily="50" charset="-128"/>
              </a:rPr>
              <a:t>)</a:t>
            </a:r>
          </a:p>
          <a:p>
            <a:pPr>
              <a:lnSpc>
                <a:spcPts val="1100"/>
              </a:lnSpc>
            </a:pPr>
            <a:r>
              <a:rPr lang="ja-JP" altLang="en-US" sz="4000" smtClean="0">
                <a:solidFill>
                  <a:schemeClr val="tx1"/>
                </a:solidFill>
                <a:latin typeface="ＭＳ ゴシック" pitchFamily="49" charset="-128"/>
                <a:ea typeface="ＭＳ ゴシック" pitchFamily="49" charset="-128"/>
                <a:cs typeface="メイリオ" pitchFamily="50" charset="-128"/>
              </a:rPr>
              <a:t>    ・急性リンパ性白血病 </a:t>
            </a:r>
            <a:r>
              <a:rPr lang="en-US" altLang="ja-JP" sz="4000" smtClean="0">
                <a:solidFill>
                  <a:schemeClr val="tx1"/>
                </a:solidFill>
                <a:latin typeface="ＭＳ ゴシック" pitchFamily="49" charset="-128"/>
                <a:ea typeface="ＭＳ ゴシック" pitchFamily="49" charset="-128"/>
                <a:cs typeface="メイリオ" pitchFamily="50" charset="-128"/>
              </a:rPr>
              <a:t>(</a:t>
            </a:r>
            <a:r>
              <a:rPr lang="ja-JP" altLang="en-US" sz="4000" smtClean="0">
                <a:solidFill>
                  <a:schemeClr val="tx1"/>
                </a:solidFill>
                <a:latin typeface="ＭＳ ゴシック" pitchFamily="49" charset="-128"/>
                <a:ea typeface="ＭＳ ゴシック" pitchFamily="49" charset="-128"/>
                <a:cs typeface="メイリオ" pitchFamily="50" charset="-128"/>
              </a:rPr>
              <a:t>初回寛解期</a:t>
            </a:r>
            <a:r>
              <a:rPr lang="en-US" altLang="ja-JP" sz="4000" smtClean="0">
                <a:solidFill>
                  <a:schemeClr val="tx1"/>
                </a:solidFill>
                <a:latin typeface="ＭＳ ゴシック" pitchFamily="49" charset="-128"/>
                <a:ea typeface="ＭＳ ゴシック" pitchFamily="49" charset="-128"/>
                <a:cs typeface="メイリオ" pitchFamily="50" charset="-128"/>
              </a:rPr>
              <a:t>)</a:t>
            </a:r>
          </a:p>
          <a:p>
            <a:pPr>
              <a:lnSpc>
                <a:spcPts val="1100"/>
              </a:lnSpc>
            </a:pPr>
            <a:r>
              <a:rPr lang="ja-JP" altLang="en-US" sz="4000" smtClean="0">
                <a:solidFill>
                  <a:schemeClr val="tx1"/>
                </a:solidFill>
                <a:latin typeface="ＭＳ ゴシック" pitchFamily="49" charset="-128"/>
                <a:ea typeface="ＭＳ ゴシック" pitchFamily="49" charset="-128"/>
                <a:cs typeface="メイリオ" pitchFamily="50" charset="-128"/>
              </a:rPr>
              <a:t>    ・慢性骨髄性白血病 </a:t>
            </a:r>
            <a:r>
              <a:rPr lang="en-US" altLang="ja-JP" sz="4000" smtClean="0">
                <a:solidFill>
                  <a:schemeClr val="tx1"/>
                </a:solidFill>
                <a:latin typeface="ＭＳ ゴシック" pitchFamily="49" charset="-128"/>
                <a:ea typeface="ＭＳ ゴシック" pitchFamily="49" charset="-128"/>
                <a:cs typeface="メイリオ" pitchFamily="50" charset="-128"/>
              </a:rPr>
              <a:t>(</a:t>
            </a:r>
            <a:r>
              <a:rPr lang="ja-JP" altLang="en-US" sz="4000" smtClean="0">
                <a:solidFill>
                  <a:schemeClr val="tx1"/>
                </a:solidFill>
                <a:latin typeface="ＭＳ ゴシック" pitchFamily="49" charset="-128"/>
                <a:ea typeface="ＭＳ ゴシック" pitchFamily="49" charset="-128"/>
                <a:cs typeface="メイリオ" pitchFamily="50" charset="-128"/>
              </a:rPr>
              <a:t>初回慢性期</a:t>
            </a:r>
            <a:r>
              <a:rPr lang="en-US" altLang="ja-JP" sz="4000" smtClean="0">
                <a:solidFill>
                  <a:schemeClr val="tx1"/>
                </a:solidFill>
                <a:latin typeface="ＭＳ ゴシック" pitchFamily="49" charset="-128"/>
                <a:ea typeface="ＭＳ ゴシック" pitchFamily="49" charset="-128"/>
                <a:cs typeface="メイリオ" pitchFamily="50" charset="-128"/>
              </a:rPr>
              <a:t>)</a:t>
            </a:r>
          </a:p>
          <a:p>
            <a:pPr>
              <a:lnSpc>
                <a:spcPts val="1100"/>
              </a:lnSpc>
            </a:pPr>
            <a:r>
              <a:rPr lang="ja-JP" altLang="en-US" sz="4000" smtClean="0">
                <a:solidFill>
                  <a:schemeClr val="tx1"/>
                </a:solidFill>
                <a:latin typeface="ＭＳ ゴシック" pitchFamily="49" charset="-128"/>
                <a:ea typeface="ＭＳ ゴシック" pitchFamily="49" charset="-128"/>
                <a:cs typeface="メイリオ" pitchFamily="50" charset="-128"/>
              </a:rPr>
              <a:t>    ・骨髄異形成症候群 </a:t>
            </a:r>
            <a:r>
              <a:rPr lang="en-US" altLang="ja-JP" sz="4000" smtClean="0">
                <a:solidFill>
                  <a:schemeClr val="tx1"/>
                </a:solidFill>
                <a:latin typeface="ＭＳ ゴシック" pitchFamily="49" charset="-128"/>
                <a:ea typeface="ＭＳ ゴシック" pitchFamily="49" charset="-128"/>
                <a:cs typeface="メイリオ" pitchFamily="50" charset="-128"/>
              </a:rPr>
              <a:t>(</a:t>
            </a:r>
            <a:r>
              <a:rPr lang="ja-JP" altLang="en-US" sz="4000" smtClean="0">
                <a:solidFill>
                  <a:schemeClr val="tx1"/>
                </a:solidFill>
                <a:latin typeface="ＭＳ ゴシック" pitchFamily="49" charset="-128"/>
                <a:ea typeface="ＭＳ ゴシック" pitchFamily="49" charset="-128"/>
                <a:cs typeface="メイリオ" pitchFamily="50" charset="-128"/>
              </a:rPr>
              <a:t>不応性貧血／環状鉄芽球を伴う不応性貧血</a:t>
            </a:r>
            <a:r>
              <a:rPr lang="en-US" altLang="ja-JP" sz="4000" smtClean="0">
                <a:solidFill>
                  <a:schemeClr val="tx1"/>
                </a:solidFill>
                <a:latin typeface="ＭＳ ゴシック" pitchFamily="49" charset="-128"/>
                <a:ea typeface="ＭＳ ゴシック" pitchFamily="49" charset="-128"/>
                <a:cs typeface="メイリオ" pitchFamily="50" charset="-128"/>
              </a:rPr>
              <a:t>)</a:t>
            </a:r>
            <a:endParaRPr lang="en-US" altLang="ja-JP" sz="4000" smtClean="0">
              <a:ln>
                <a:solidFill>
                  <a:schemeClr val="bg1"/>
                </a:solidFill>
              </a:ln>
              <a:latin typeface="ＭＳ ゴシック" pitchFamily="49" charset="-128"/>
              <a:ea typeface="ＭＳ ゴシック" pitchFamily="49" charset="-128"/>
              <a:cs typeface="メイリオ" pitchFamily="50" charset="-128"/>
            </a:endParaRPr>
          </a:p>
          <a:p>
            <a:pPr>
              <a:lnSpc>
                <a:spcPts val="1100"/>
              </a:lnSpc>
            </a:pPr>
            <a:r>
              <a:rPr lang="ja-JP" altLang="en-US" sz="4000" b="1" smtClean="0">
                <a:ln>
                  <a:solidFill>
                    <a:schemeClr val="bg1"/>
                  </a:solidFill>
                </a:ln>
                <a:solidFill>
                  <a:srgbClr val="59AAF2"/>
                </a:solidFill>
                <a:latin typeface="ＭＳ ゴシック" pitchFamily="49" charset="-128"/>
                <a:ea typeface="ＭＳ ゴシック" pitchFamily="49" charset="-128"/>
                <a:cs typeface="メイリオ" pitchFamily="50" charset="-128"/>
              </a:rPr>
              <a:t>■</a:t>
            </a:r>
            <a:r>
              <a:rPr lang="ja-JP" altLang="en-US" sz="4000" b="1" smtClean="0">
                <a:latin typeface="ＭＳ ゴシック" pitchFamily="49" charset="-128"/>
                <a:ea typeface="ＭＳ ゴシック" pitchFamily="49" charset="-128"/>
                <a:cs typeface="メイリオ" pitchFamily="50" charset="-128"/>
              </a:rPr>
              <a:t>高リスク群</a:t>
            </a:r>
            <a:endParaRPr lang="en-US" altLang="ja-JP" sz="4000" smtClean="0">
              <a:latin typeface="ＭＳ ゴシック" pitchFamily="49" charset="-128"/>
              <a:ea typeface="ＭＳ ゴシック" pitchFamily="49" charset="-128"/>
              <a:cs typeface="メイリオ" pitchFamily="50" charset="-128"/>
            </a:endParaRPr>
          </a:p>
          <a:p>
            <a:pPr>
              <a:lnSpc>
                <a:spcPts val="1100"/>
              </a:lnSpc>
            </a:pPr>
            <a:r>
              <a:rPr lang="en-US" altLang="ja-JP" sz="4000" b="0" u="none" smtClean="0">
                <a:solidFill>
                  <a:schemeClr val="tx1"/>
                </a:solidFill>
                <a:latin typeface="ＭＳ ゴシック" pitchFamily="49" charset="-128"/>
                <a:ea typeface="ＭＳ ゴシック" pitchFamily="49" charset="-128"/>
                <a:cs typeface="メイリオ" pitchFamily="50" charset="-128"/>
              </a:rPr>
              <a:t>    </a:t>
            </a:r>
            <a:r>
              <a:rPr lang="ja-JP" altLang="en-US" sz="4000" u="none" smtClean="0">
                <a:solidFill>
                  <a:schemeClr val="tx1"/>
                </a:solidFill>
                <a:latin typeface="ＭＳ ゴシック" pitchFamily="49" charset="-128"/>
                <a:ea typeface="ＭＳ ゴシック" pitchFamily="49" charset="-128"/>
                <a:cs typeface="メイリオ" pitchFamily="50" charset="-128"/>
              </a:rPr>
              <a:t>・上記以外</a:t>
            </a:r>
            <a:endParaRPr lang="ja-JP" altLang="en-US" sz="4000" smtClean="0">
              <a:solidFill>
                <a:srgbClr val="0B5395"/>
              </a:solidFill>
              <a:latin typeface="ＭＳ ゴシック" pitchFamily="49" charset="-128"/>
              <a:ea typeface="ＭＳ ゴシック" pitchFamily="49" charset="-128"/>
              <a:cs typeface="メイリオ" pitchFamily="50" charset="-128"/>
            </a:endParaRPr>
          </a:p>
          <a:p>
            <a:pPr>
              <a:lnSpc>
                <a:spcPts val="1100"/>
              </a:lnSpc>
            </a:pPr>
            <a:r>
              <a:rPr lang="en-US" altLang="ja-JP" sz="4000" u="none" smtClean="0">
                <a:solidFill>
                  <a:schemeClr val="tx1"/>
                </a:solidFill>
                <a:latin typeface="ＭＳ ゴシック" pitchFamily="49" charset="-128"/>
                <a:ea typeface="ＭＳ ゴシック" pitchFamily="49" charset="-128"/>
                <a:cs typeface="メイリオ" pitchFamily="50" charset="-128"/>
              </a:rPr>
              <a:t>――――――――――――――――――――――――――――――</a:t>
            </a:r>
          </a:p>
        </p:txBody>
      </p:sp>
      <p:sp>
        <p:nvSpPr>
          <p:cNvPr id="7" name="スライド イメージ プレースホルダ 6"/>
          <p:cNvSpPr>
            <a:spLocks noGrp="1" noRot="1" noChangeAspect="1"/>
          </p:cNvSpPr>
          <p:nvPr>
            <p:ph type="sldImg"/>
          </p:nvPr>
        </p:nvSpPr>
        <p:spPr>
          <a:xfrm>
            <a:off x="2030413" y="0"/>
            <a:ext cx="5784850" cy="4338638"/>
          </a:xfrm>
          <a:ln>
            <a:solidFill>
              <a:prstClr val="black"/>
            </a:solid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649181" y="4319264"/>
            <a:ext cx="7204021" cy="2074333"/>
          </a:xfrm>
        </p:spPr>
        <p:txBody>
          <a:bodyPr>
            <a:normAutofit/>
          </a:bodyPr>
          <a:lstStyle/>
          <a:p>
            <a:r>
              <a:rPr kumimoji="1" lang="ja-JP" altLang="en-US" sz="1000" b="0" kern="1200" smtClean="0">
                <a:solidFill>
                  <a:schemeClr val="tx1"/>
                </a:solidFill>
                <a:latin typeface="+mn-lt"/>
                <a:ea typeface="+mn-ea"/>
                <a:cs typeface="+mn-cs"/>
              </a:rPr>
              <a:t>　</a:t>
            </a:r>
            <a:r>
              <a:rPr kumimoji="1" lang="ja-JP" altLang="ja-JP" sz="1000" b="0" kern="1200" smtClean="0">
                <a:solidFill>
                  <a:schemeClr val="tx1"/>
                </a:solidFill>
                <a:latin typeface="+mn-lt"/>
                <a:ea typeface="+mn-ea"/>
                <a:cs typeface="+mn-cs"/>
              </a:rPr>
              <a:t>自家移植の生存率は、移植後</a:t>
            </a:r>
            <a:r>
              <a:rPr kumimoji="1" lang="en-US" altLang="ja-JP" sz="1000" b="0" kern="1200" smtClean="0">
                <a:solidFill>
                  <a:schemeClr val="tx1"/>
                </a:solidFill>
                <a:latin typeface="+mn-lt"/>
                <a:ea typeface="+mn-ea"/>
                <a:cs typeface="+mn-cs"/>
              </a:rPr>
              <a:t>1</a:t>
            </a:r>
            <a:r>
              <a:rPr kumimoji="1" lang="ja-JP" altLang="ja-JP" sz="1000" b="0" kern="1200" smtClean="0">
                <a:solidFill>
                  <a:schemeClr val="tx1"/>
                </a:solidFill>
                <a:latin typeface="+mn-lt"/>
                <a:ea typeface="+mn-ea"/>
                <a:cs typeface="+mn-cs"/>
              </a:rPr>
              <a:t>年で</a:t>
            </a:r>
            <a:r>
              <a:rPr kumimoji="1" lang="en-US" altLang="ja-JP" sz="1000" b="0" kern="1200" smtClean="0">
                <a:solidFill>
                  <a:schemeClr val="tx1"/>
                </a:solidFill>
                <a:latin typeface="+mn-lt"/>
                <a:ea typeface="+mn-ea"/>
                <a:cs typeface="+mn-cs"/>
              </a:rPr>
              <a:t>82.0</a:t>
            </a:r>
            <a:r>
              <a:rPr kumimoji="1" lang="ja-JP" altLang="ja-JP" sz="1000" b="0" kern="1200" smtClean="0">
                <a:solidFill>
                  <a:schemeClr val="tx1"/>
                </a:solidFill>
                <a:latin typeface="+mn-lt"/>
                <a:ea typeface="+mn-ea"/>
                <a:cs typeface="+mn-cs"/>
              </a:rPr>
              <a:t>％、移植後</a:t>
            </a:r>
            <a:r>
              <a:rPr kumimoji="1" lang="en-US" altLang="ja-JP" sz="1000" b="0" kern="1200" smtClean="0">
                <a:solidFill>
                  <a:schemeClr val="tx1"/>
                </a:solidFill>
                <a:latin typeface="+mn-lt"/>
                <a:ea typeface="+mn-ea"/>
                <a:cs typeface="+mn-cs"/>
              </a:rPr>
              <a:t>5</a:t>
            </a:r>
            <a:r>
              <a:rPr kumimoji="1" lang="ja-JP" altLang="ja-JP" sz="1000" b="0" kern="1200" smtClean="0">
                <a:solidFill>
                  <a:schemeClr val="tx1"/>
                </a:solidFill>
                <a:latin typeface="+mn-lt"/>
                <a:ea typeface="+mn-ea"/>
                <a:cs typeface="+mn-cs"/>
              </a:rPr>
              <a:t>年では</a:t>
            </a:r>
            <a:r>
              <a:rPr kumimoji="1" lang="en-US" altLang="ja-JP" sz="1000" b="0" kern="1200" smtClean="0">
                <a:solidFill>
                  <a:schemeClr val="tx1"/>
                </a:solidFill>
                <a:latin typeface="+mn-lt"/>
                <a:ea typeface="+mn-ea"/>
                <a:cs typeface="+mn-cs"/>
              </a:rPr>
              <a:t>58.9</a:t>
            </a:r>
            <a:r>
              <a:rPr kumimoji="1" lang="ja-JP" altLang="ja-JP" sz="1000" b="0" kern="1200" smtClean="0">
                <a:solidFill>
                  <a:schemeClr val="tx1"/>
                </a:solidFill>
                <a:latin typeface="+mn-lt"/>
                <a:ea typeface="+mn-ea"/>
                <a:cs typeface="+mn-cs"/>
              </a:rPr>
              <a:t>％であり、移植後</a:t>
            </a:r>
            <a:r>
              <a:rPr kumimoji="1" lang="en-US" altLang="ja-JP" sz="1000" b="0" kern="1200" smtClean="0">
                <a:solidFill>
                  <a:schemeClr val="tx1"/>
                </a:solidFill>
                <a:latin typeface="+mn-lt"/>
                <a:ea typeface="+mn-ea"/>
                <a:cs typeface="+mn-cs"/>
              </a:rPr>
              <a:t>10</a:t>
            </a:r>
            <a:r>
              <a:rPr kumimoji="1" lang="ja-JP" altLang="ja-JP" sz="1000" b="0" kern="1200" smtClean="0">
                <a:solidFill>
                  <a:schemeClr val="tx1"/>
                </a:solidFill>
                <a:latin typeface="+mn-lt"/>
                <a:ea typeface="+mn-ea"/>
                <a:cs typeface="+mn-cs"/>
              </a:rPr>
              <a:t>年後の生存率は</a:t>
            </a:r>
            <a:r>
              <a:rPr kumimoji="1" lang="en-US" altLang="ja-JP" sz="1000" b="0" kern="1200" smtClean="0">
                <a:solidFill>
                  <a:schemeClr val="tx1"/>
                </a:solidFill>
                <a:latin typeface="+mn-lt"/>
                <a:ea typeface="+mn-ea"/>
                <a:cs typeface="+mn-cs"/>
              </a:rPr>
              <a:t>50</a:t>
            </a:r>
            <a:r>
              <a:rPr kumimoji="1" lang="ja-JP" altLang="ja-JP" sz="1000" b="0" kern="1200" smtClean="0">
                <a:solidFill>
                  <a:schemeClr val="tx1"/>
                </a:solidFill>
                <a:latin typeface="+mn-lt"/>
                <a:ea typeface="+mn-ea"/>
                <a:cs typeface="+mn-cs"/>
              </a:rPr>
              <a:t>％をやや下回る程度である。 </a:t>
            </a:r>
          </a:p>
          <a:p>
            <a:r>
              <a:rPr kumimoji="1" lang="ja-JP" altLang="ja-JP" sz="1000" b="0" kern="1200" smtClean="0">
                <a:solidFill>
                  <a:schemeClr val="tx1"/>
                </a:solidFill>
                <a:latin typeface="+mn-lt"/>
                <a:ea typeface="+mn-ea"/>
                <a:cs typeface="+mn-cs"/>
              </a:rPr>
              <a:t>　血縁者からの骨髄移植の移植後</a:t>
            </a:r>
            <a:r>
              <a:rPr kumimoji="1" lang="en-US" altLang="ja-JP" sz="1000" b="0" kern="1200" smtClean="0">
                <a:solidFill>
                  <a:schemeClr val="tx1"/>
                </a:solidFill>
                <a:latin typeface="+mn-lt"/>
                <a:ea typeface="+mn-ea"/>
                <a:cs typeface="+mn-cs"/>
              </a:rPr>
              <a:t>5</a:t>
            </a:r>
            <a:r>
              <a:rPr kumimoji="1" lang="ja-JP" altLang="ja-JP" sz="1000" b="0" kern="1200" smtClean="0">
                <a:solidFill>
                  <a:schemeClr val="tx1"/>
                </a:solidFill>
                <a:latin typeface="+mn-lt"/>
                <a:ea typeface="+mn-ea"/>
                <a:cs typeface="+mn-cs"/>
              </a:rPr>
              <a:t>年の生存率は</a:t>
            </a:r>
            <a:r>
              <a:rPr kumimoji="1" lang="en-US" altLang="ja-JP" sz="1000" b="0" kern="1200" smtClean="0">
                <a:solidFill>
                  <a:schemeClr val="tx1"/>
                </a:solidFill>
                <a:latin typeface="+mn-lt"/>
                <a:ea typeface="+mn-ea"/>
                <a:cs typeface="+mn-cs"/>
              </a:rPr>
              <a:t>57.4</a:t>
            </a:r>
            <a:r>
              <a:rPr kumimoji="1" lang="ja-JP" altLang="ja-JP" sz="1000" b="0" kern="1200" smtClean="0">
                <a:solidFill>
                  <a:schemeClr val="tx1"/>
                </a:solidFill>
                <a:latin typeface="+mn-lt"/>
                <a:ea typeface="+mn-ea"/>
                <a:cs typeface="+mn-cs"/>
              </a:rPr>
              <a:t>％、移植後</a:t>
            </a:r>
            <a:r>
              <a:rPr kumimoji="1" lang="en-US" altLang="ja-JP" sz="1000" b="0" kern="1200" smtClean="0">
                <a:solidFill>
                  <a:schemeClr val="tx1"/>
                </a:solidFill>
                <a:latin typeface="+mn-lt"/>
                <a:ea typeface="+mn-ea"/>
                <a:cs typeface="+mn-cs"/>
              </a:rPr>
              <a:t>10</a:t>
            </a:r>
            <a:r>
              <a:rPr kumimoji="1" lang="ja-JP" altLang="ja-JP" sz="1000" b="0" kern="1200" smtClean="0">
                <a:solidFill>
                  <a:schemeClr val="tx1"/>
                </a:solidFill>
                <a:latin typeface="+mn-lt"/>
                <a:ea typeface="+mn-ea"/>
                <a:cs typeface="+mn-cs"/>
              </a:rPr>
              <a:t>年は</a:t>
            </a:r>
            <a:r>
              <a:rPr kumimoji="1" lang="en-US" altLang="ja-JP" sz="1000" b="0" kern="1200" smtClean="0">
                <a:solidFill>
                  <a:schemeClr val="tx1"/>
                </a:solidFill>
                <a:latin typeface="+mn-lt"/>
                <a:ea typeface="+mn-ea"/>
                <a:cs typeface="+mn-cs"/>
              </a:rPr>
              <a:t>53.6</a:t>
            </a:r>
            <a:r>
              <a:rPr kumimoji="1" lang="ja-JP" altLang="ja-JP" sz="1000" b="0" kern="1200" smtClean="0">
                <a:solidFill>
                  <a:schemeClr val="tx1"/>
                </a:solidFill>
                <a:latin typeface="+mn-lt"/>
                <a:ea typeface="+mn-ea"/>
                <a:cs typeface="+mn-cs"/>
              </a:rPr>
              <a:t>％、非血縁者からの骨髄移植の移植後</a:t>
            </a:r>
            <a:r>
              <a:rPr kumimoji="1" lang="en-US" altLang="ja-JP" sz="1000" b="0" kern="1200" smtClean="0">
                <a:solidFill>
                  <a:schemeClr val="tx1"/>
                </a:solidFill>
                <a:latin typeface="+mn-lt"/>
                <a:ea typeface="+mn-ea"/>
                <a:cs typeface="+mn-cs"/>
              </a:rPr>
              <a:t>5</a:t>
            </a:r>
            <a:r>
              <a:rPr kumimoji="1" lang="ja-JP" altLang="ja-JP" sz="1000" b="0" kern="1200" smtClean="0">
                <a:solidFill>
                  <a:schemeClr val="tx1"/>
                </a:solidFill>
                <a:latin typeface="+mn-lt"/>
                <a:ea typeface="+mn-ea"/>
                <a:cs typeface="+mn-cs"/>
              </a:rPr>
              <a:t>年生存率は</a:t>
            </a:r>
            <a:r>
              <a:rPr kumimoji="1" lang="en-US" altLang="ja-JP" sz="1000" b="0" kern="1200" smtClean="0">
                <a:solidFill>
                  <a:schemeClr val="tx1"/>
                </a:solidFill>
                <a:latin typeface="+mn-lt"/>
                <a:ea typeface="+mn-ea"/>
                <a:cs typeface="+mn-cs"/>
              </a:rPr>
              <a:t>49.5</a:t>
            </a:r>
            <a:r>
              <a:rPr kumimoji="1" lang="ja-JP" altLang="ja-JP" sz="1000" b="0" kern="1200" smtClean="0">
                <a:solidFill>
                  <a:schemeClr val="tx1"/>
                </a:solidFill>
                <a:latin typeface="+mn-lt"/>
                <a:ea typeface="+mn-ea"/>
                <a:cs typeface="+mn-cs"/>
              </a:rPr>
              <a:t>％、移植後</a:t>
            </a:r>
            <a:r>
              <a:rPr kumimoji="1" lang="en-US" altLang="ja-JP" sz="1000" b="0" kern="1200" smtClean="0">
                <a:solidFill>
                  <a:schemeClr val="tx1"/>
                </a:solidFill>
                <a:latin typeface="+mn-lt"/>
                <a:ea typeface="+mn-ea"/>
                <a:cs typeface="+mn-cs"/>
              </a:rPr>
              <a:t>10</a:t>
            </a:r>
            <a:r>
              <a:rPr kumimoji="1" lang="ja-JP" altLang="ja-JP" sz="1000" b="0" kern="1200" smtClean="0">
                <a:solidFill>
                  <a:schemeClr val="tx1"/>
                </a:solidFill>
                <a:latin typeface="+mn-lt"/>
                <a:ea typeface="+mn-ea"/>
                <a:cs typeface="+mn-cs"/>
              </a:rPr>
              <a:t>年生存率は</a:t>
            </a:r>
            <a:r>
              <a:rPr kumimoji="1" lang="en-US" altLang="ja-JP" sz="1000" b="0" kern="1200" smtClean="0">
                <a:solidFill>
                  <a:schemeClr val="tx1"/>
                </a:solidFill>
                <a:latin typeface="+mn-lt"/>
                <a:ea typeface="+mn-ea"/>
                <a:cs typeface="+mn-cs"/>
              </a:rPr>
              <a:t>45.0</a:t>
            </a:r>
            <a:r>
              <a:rPr kumimoji="1" lang="ja-JP" altLang="ja-JP" sz="1000" b="0" kern="1200" smtClean="0">
                <a:solidFill>
                  <a:schemeClr val="tx1"/>
                </a:solidFill>
                <a:latin typeface="+mn-lt"/>
                <a:ea typeface="+mn-ea"/>
                <a:cs typeface="+mn-cs"/>
              </a:rPr>
              <a:t>％であり、同種移植のいずれにおいても移植後</a:t>
            </a:r>
            <a:r>
              <a:rPr kumimoji="1" lang="en-US" altLang="ja-JP" sz="1000" b="0" kern="1200" smtClean="0">
                <a:solidFill>
                  <a:schemeClr val="tx1"/>
                </a:solidFill>
                <a:latin typeface="+mn-lt"/>
                <a:ea typeface="+mn-ea"/>
                <a:cs typeface="+mn-cs"/>
              </a:rPr>
              <a:t>5</a:t>
            </a:r>
            <a:r>
              <a:rPr kumimoji="1" lang="ja-JP" altLang="ja-JP" sz="1000" b="0" kern="1200" smtClean="0">
                <a:solidFill>
                  <a:schemeClr val="tx1"/>
                </a:solidFill>
                <a:latin typeface="+mn-lt"/>
                <a:ea typeface="+mn-ea"/>
                <a:cs typeface="+mn-cs"/>
              </a:rPr>
              <a:t>年以降の生存率の低下は緩やかである。</a:t>
            </a:r>
          </a:p>
          <a:p>
            <a:endParaRPr kumimoji="1" lang="en-US" altLang="ja-JP" sz="800" kern="1200" smtClean="0">
              <a:solidFill>
                <a:srgbClr val="0B5395"/>
              </a:solidFill>
              <a:latin typeface="+mj-ea"/>
              <a:ea typeface="+mn-ea"/>
              <a:cs typeface="メイリオ" pitchFamily="50" charset="-128"/>
            </a:endParaRPr>
          </a:p>
          <a:p>
            <a:pPr rtl="0" eaLnBrk="1" fontAlgn="b" latinLnBrk="0" hangingPunct="1"/>
            <a:r>
              <a:rPr kumimoji="1" lang="ja-JP" altLang="en-US" sz="800" b="0" i="0" u="none" strike="noStrike" kern="1200" smtClean="0">
                <a:solidFill>
                  <a:schemeClr val="tx1"/>
                </a:solidFill>
                <a:latin typeface="+mj-ea"/>
                <a:ea typeface="+mn-ea"/>
                <a:cs typeface="メイリオ" pitchFamily="50" charset="-128"/>
              </a:rPr>
              <a:t>≪移植後生存率≫</a:t>
            </a:r>
            <a:endParaRPr kumimoji="1" lang="en-US" altLang="ja-JP" sz="800" kern="1200" smtClean="0">
              <a:solidFill>
                <a:srgbClr val="0B5395"/>
              </a:solidFill>
              <a:latin typeface="+mj-ea"/>
              <a:ea typeface="+mn-ea"/>
              <a:cs typeface="メイリオ" pitchFamily="50" charset="-128"/>
            </a:endParaRPr>
          </a:p>
          <a:p>
            <a:r>
              <a:rPr kumimoji="1" lang="ja-JP" altLang="en-US" sz="800" b="0" i="0" u="sng" strike="noStrike" kern="1200" smtClean="0">
                <a:solidFill>
                  <a:schemeClr val="tx1"/>
                </a:solidFill>
                <a:latin typeface="+mj-ea"/>
                <a:ea typeface="+mn-ea"/>
                <a:cs typeface="メイリオ" pitchFamily="50" charset="-128"/>
              </a:rPr>
              <a:t>＿＿＿＿＿＿＿＿＿＿＿＿</a:t>
            </a:r>
            <a:r>
              <a:rPr kumimoji="1" lang="ja-JP" altLang="en-US" sz="800" b="0" i="0" u="sng" strike="noStrike" kern="1200" baseline="0" smtClean="0">
                <a:solidFill>
                  <a:schemeClr val="tx1"/>
                </a:solidFill>
                <a:latin typeface="+mj-ea"/>
                <a:ea typeface="+mn-ea"/>
                <a:cs typeface="メイリオ" pitchFamily="50" charset="-128"/>
              </a:rPr>
              <a:t>    </a:t>
            </a:r>
            <a:r>
              <a:rPr kumimoji="1" lang="ja-JP" altLang="ja-JP" sz="800" b="0" i="0" u="sng" strike="noStrike" kern="1200" smtClean="0">
                <a:solidFill>
                  <a:schemeClr val="tx1"/>
                </a:solidFill>
                <a:latin typeface="+mj-ea"/>
                <a:ea typeface="+mn-ea"/>
                <a:cs typeface="メイリオ" pitchFamily="50" charset="-128"/>
              </a:rPr>
              <a:t>移植件数</a:t>
            </a:r>
            <a:r>
              <a:rPr kumimoji="1" lang="en-US" altLang="ja-JP" sz="800" b="0" i="0" u="sng" strike="noStrike" kern="1200" baseline="0" smtClean="0">
                <a:solidFill>
                  <a:schemeClr val="tx1"/>
                </a:solidFill>
                <a:latin typeface="+mj-ea"/>
                <a:ea typeface="+mn-ea"/>
                <a:cs typeface="メイリオ" pitchFamily="50" charset="-128"/>
              </a:rPr>
              <a:t>   </a:t>
            </a:r>
            <a:r>
              <a:rPr kumimoji="1" lang="ja-JP" altLang="ja-JP" sz="800" b="0" i="0" u="sng" strike="noStrike" kern="1200" smtClean="0">
                <a:solidFill>
                  <a:schemeClr val="tx1"/>
                </a:solidFill>
                <a:latin typeface="+mj-ea"/>
                <a:ea typeface="+mn-ea"/>
                <a:cs typeface="メイリオ" pitchFamily="50" charset="-128"/>
              </a:rPr>
              <a:t>移植後</a:t>
            </a:r>
            <a:r>
              <a:rPr kumimoji="1" lang="en-US" altLang="ja-JP" sz="800" b="1" i="0" u="sng" strike="noStrike" kern="1200" smtClean="0">
                <a:solidFill>
                  <a:schemeClr val="tx1"/>
                </a:solidFill>
                <a:latin typeface="+mj-ea"/>
                <a:ea typeface="+mn-ea"/>
                <a:cs typeface="メイリオ" pitchFamily="50" charset="-128"/>
              </a:rPr>
              <a:t>1</a:t>
            </a:r>
            <a:r>
              <a:rPr kumimoji="1" lang="ja-JP" altLang="ja-JP" sz="800" b="1" i="0" u="sng" strike="noStrike" kern="1200" smtClean="0">
                <a:solidFill>
                  <a:schemeClr val="tx1"/>
                </a:solidFill>
                <a:latin typeface="+mj-ea"/>
                <a:ea typeface="+mn-ea"/>
                <a:cs typeface="メイリオ" pitchFamily="50" charset="-128"/>
              </a:rPr>
              <a:t>年</a:t>
            </a:r>
            <a:r>
              <a:rPr kumimoji="1" lang="en-US" altLang="ja-JP" sz="800" b="1" i="0" u="sng" strike="noStrike" kern="1200" baseline="0" smtClean="0">
                <a:solidFill>
                  <a:schemeClr val="tx1"/>
                </a:solidFill>
                <a:latin typeface="+mj-ea"/>
                <a:ea typeface="+mn-ea"/>
                <a:cs typeface="メイリオ" pitchFamily="50" charset="-128"/>
              </a:rPr>
              <a:t>  </a:t>
            </a:r>
            <a:r>
              <a:rPr kumimoji="1" lang="ja-JP" altLang="ja-JP" sz="800" b="0" i="0" u="sng" strike="noStrike" kern="1200" smtClean="0">
                <a:solidFill>
                  <a:schemeClr val="tx1"/>
                </a:solidFill>
                <a:latin typeface="+mj-ea"/>
                <a:ea typeface="+mn-ea"/>
                <a:cs typeface="メイリオ" pitchFamily="50" charset="-128"/>
              </a:rPr>
              <a:t>移植後</a:t>
            </a:r>
            <a:r>
              <a:rPr kumimoji="1" lang="en-US" altLang="ja-JP" sz="800" b="1" i="0" u="sng" strike="noStrike" kern="1200" smtClean="0">
                <a:solidFill>
                  <a:schemeClr val="tx1"/>
                </a:solidFill>
                <a:latin typeface="+mj-ea"/>
                <a:ea typeface="+mn-ea"/>
                <a:cs typeface="メイリオ" pitchFamily="50" charset="-128"/>
              </a:rPr>
              <a:t>5</a:t>
            </a:r>
            <a:r>
              <a:rPr kumimoji="1" lang="ja-JP" altLang="ja-JP" sz="800" b="1" i="0" u="sng" strike="noStrike" kern="1200" smtClean="0">
                <a:solidFill>
                  <a:schemeClr val="tx1"/>
                </a:solidFill>
                <a:latin typeface="+mj-ea"/>
                <a:ea typeface="+mn-ea"/>
                <a:cs typeface="メイリオ" pitchFamily="50" charset="-128"/>
              </a:rPr>
              <a:t>年</a:t>
            </a:r>
            <a:r>
              <a:rPr kumimoji="1" lang="ja-JP" altLang="en-US" sz="800" b="1" i="0" u="sng" strike="noStrike" kern="1200" baseline="0" smtClean="0">
                <a:solidFill>
                  <a:schemeClr val="tx1"/>
                </a:solidFill>
                <a:latin typeface="+mj-ea"/>
                <a:ea typeface="+mn-ea"/>
                <a:cs typeface="メイリオ" pitchFamily="50" charset="-128"/>
              </a:rPr>
              <a:t>  </a:t>
            </a:r>
            <a:r>
              <a:rPr kumimoji="1" lang="ja-JP" altLang="ja-JP" sz="800" b="0" i="0" u="sng" strike="noStrike" kern="1200" smtClean="0">
                <a:solidFill>
                  <a:schemeClr val="tx1"/>
                </a:solidFill>
                <a:latin typeface="+mj-ea"/>
                <a:ea typeface="+mn-ea"/>
                <a:cs typeface="メイリオ" pitchFamily="50" charset="-128"/>
              </a:rPr>
              <a:t>移植後</a:t>
            </a:r>
            <a:r>
              <a:rPr kumimoji="1" lang="en-US" altLang="ja-JP" sz="800" b="1" i="0" u="sng" strike="noStrike" kern="1200" smtClean="0">
                <a:solidFill>
                  <a:schemeClr val="tx1"/>
                </a:solidFill>
                <a:latin typeface="+mj-ea"/>
                <a:ea typeface="+mn-ea"/>
                <a:cs typeface="メイリオ" pitchFamily="50" charset="-128"/>
              </a:rPr>
              <a:t>10</a:t>
            </a:r>
            <a:r>
              <a:rPr kumimoji="1" lang="ja-JP" altLang="ja-JP" sz="800" b="1" i="0" u="sng" strike="noStrike" kern="1200" smtClean="0">
                <a:solidFill>
                  <a:schemeClr val="tx1"/>
                </a:solidFill>
                <a:latin typeface="+mj-ea"/>
                <a:ea typeface="+mn-ea"/>
                <a:cs typeface="メイリオ" pitchFamily="50" charset="-128"/>
              </a:rPr>
              <a:t>年</a:t>
            </a:r>
            <a:r>
              <a:rPr kumimoji="1" lang="en-US" altLang="ja-JP" sz="800" b="1" i="0" u="sng" strike="noStrike" kern="1200" smtClean="0">
                <a:solidFill>
                  <a:schemeClr val="tx1"/>
                </a:solidFill>
                <a:latin typeface="+mj-ea"/>
                <a:ea typeface="+mn-ea"/>
                <a:cs typeface="メイリオ" pitchFamily="50" charset="-128"/>
              </a:rPr>
              <a:t> </a:t>
            </a:r>
            <a:endParaRPr kumimoji="1" lang="en-US" altLang="ja-JP" sz="800" b="0" i="0" u="none" strike="noStrike" kern="1200" smtClean="0">
              <a:solidFill>
                <a:schemeClr val="tx1"/>
              </a:solidFill>
              <a:latin typeface="+mj-ea"/>
              <a:ea typeface="+mn-ea"/>
              <a:cs typeface="メイリオ" pitchFamily="50" charset="-128"/>
            </a:endParaRPr>
          </a:p>
          <a:p>
            <a:r>
              <a:rPr kumimoji="1" lang="ja-JP" altLang="en-US" sz="800" b="1" i="0" u="none" strike="noStrike" kern="1200" smtClean="0">
                <a:solidFill>
                  <a:schemeClr val="tx1"/>
                </a:solidFill>
                <a:latin typeface="+mj-ea"/>
                <a:ea typeface="+mn-ea"/>
                <a:cs typeface="メイリオ" pitchFamily="50" charset="-128"/>
              </a:rPr>
              <a:t>自家移植 </a:t>
            </a:r>
            <a:r>
              <a:rPr kumimoji="1" lang="ja-JP" altLang="en-US" sz="800" b="1" kern="1200" smtClean="0">
                <a:solidFill>
                  <a:schemeClr val="tx1"/>
                </a:solidFill>
                <a:latin typeface="+mj-ea"/>
                <a:ea typeface="+mn-ea"/>
                <a:cs typeface="メイリオ" pitchFamily="50" charset="-128"/>
              </a:rPr>
              <a:t>                             </a:t>
            </a:r>
            <a:r>
              <a:rPr kumimoji="1" lang="en-US" altLang="ja-JP" sz="800" b="0" i="0" u="none" strike="noStrike" kern="1200" smtClean="0">
                <a:solidFill>
                  <a:schemeClr val="tx1"/>
                </a:solidFill>
                <a:latin typeface="+mj-ea"/>
                <a:ea typeface="+mn-ea"/>
                <a:cs typeface="メイリオ" pitchFamily="50" charset="-128"/>
              </a:rPr>
              <a:t>25,469</a:t>
            </a:r>
            <a:r>
              <a:rPr kumimoji="1" lang="ja-JP" altLang="en-US" sz="800" b="0" i="0" u="none" strike="noStrike" kern="1200" smtClean="0">
                <a:solidFill>
                  <a:schemeClr val="tx1"/>
                </a:solidFill>
                <a:latin typeface="+mj-ea"/>
                <a:ea typeface="+mn-ea"/>
                <a:cs typeface="メイリオ" pitchFamily="50" charset="-128"/>
              </a:rPr>
              <a:t>件</a:t>
            </a:r>
            <a:r>
              <a:rPr kumimoji="1" lang="ja-JP" altLang="en-US" sz="800" b="0" i="0" u="none" strike="noStrike" kern="1200" baseline="0" smtClean="0">
                <a:solidFill>
                  <a:schemeClr val="tx1"/>
                </a:solidFill>
                <a:latin typeface="+mj-ea"/>
                <a:ea typeface="+mn-ea"/>
                <a:cs typeface="メイリオ" pitchFamily="50" charset="-128"/>
              </a:rPr>
              <a:t>        </a:t>
            </a:r>
            <a:r>
              <a:rPr kumimoji="1" lang="en-US" altLang="ja-JP" sz="800" b="1" i="0" u="none" strike="noStrike" kern="1200" smtClean="0">
                <a:solidFill>
                  <a:schemeClr val="tx1"/>
                </a:solidFill>
                <a:latin typeface="+mj-ea"/>
                <a:ea typeface="+mn-ea"/>
                <a:cs typeface="メイリオ" pitchFamily="50" charset="-128"/>
              </a:rPr>
              <a:t>82.0%</a:t>
            </a:r>
            <a:r>
              <a:rPr kumimoji="1" lang="ja-JP" altLang="en-US" sz="800" b="1" i="0" u="none" strike="noStrike" kern="1200" baseline="0" smtClean="0">
                <a:solidFill>
                  <a:schemeClr val="tx1"/>
                </a:solidFill>
                <a:latin typeface="+mj-ea"/>
                <a:ea typeface="+mn-ea"/>
                <a:cs typeface="メイリオ" pitchFamily="50" charset="-128"/>
              </a:rPr>
              <a:t>        </a:t>
            </a:r>
            <a:r>
              <a:rPr kumimoji="1" lang="en-US" altLang="ja-JP" sz="800" b="1" i="0" u="none" strike="noStrike" kern="1200" smtClean="0">
                <a:solidFill>
                  <a:schemeClr val="tx1"/>
                </a:solidFill>
                <a:latin typeface="+mj-ea"/>
                <a:ea typeface="+mn-ea"/>
                <a:cs typeface="メイリオ" pitchFamily="50" charset="-128"/>
              </a:rPr>
              <a:t>58.9%</a:t>
            </a:r>
            <a:r>
              <a:rPr kumimoji="1" lang="en-US" altLang="ja-JP" sz="800" b="1" i="0" u="none" strike="noStrike" kern="1200" baseline="0" smtClean="0">
                <a:solidFill>
                  <a:schemeClr val="tx1"/>
                </a:solidFill>
                <a:latin typeface="+mj-ea"/>
                <a:ea typeface="+mn-ea"/>
                <a:cs typeface="メイリオ" pitchFamily="50" charset="-128"/>
              </a:rPr>
              <a:t>        </a:t>
            </a:r>
            <a:r>
              <a:rPr kumimoji="1" lang="en-US" altLang="ja-JP" sz="800" b="1" i="0" u="none" strike="noStrike" kern="1200" smtClean="0">
                <a:solidFill>
                  <a:schemeClr val="tx1"/>
                </a:solidFill>
                <a:latin typeface="+mj-ea"/>
                <a:ea typeface="+mn-ea"/>
                <a:cs typeface="メイリオ" pitchFamily="50" charset="-128"/>
              </a:rPr>
              <a:t>49.2%</a:t>
            </a:r>
            <a:r>
              <a:rPr kumimoji="1" lang="ja-JP" altLang="en-US" sz="800" b="1" kern="1200" smtClean="0">
                <a:solidFill>
                  <a:schemeClr val="tx1"/>
                </a:solidFill>
                <a:latin typeface="+mj-ea"/>
                <a:ea typeface="+mn-ea"/>
                <a:cs typeface="メイリオ" pitchFamily="50" charset="-128"/>
              </a:rPr>
              <a:t> </a:t>
            </a:r>
            <a:endParaRPr kumimoji="1" lang="en-US" altLang="ja-JP" sz="800" b="1" i="0" u="none" strike="noStrike" kern="1200" smtClean="0">
              <a:solidFill>
                <a:schemeClr val="tx1"/>
              </a:solidFill>
              <a:latin typeface="+mj-ea"/>
              <a:ea typeface="+mn-ea"/>
              <a:cs typeface="メイリオ" pitchFamily="50" charset="-128"/>
            </a:endParaRPr>
          </a:p>
          <a:p>
            <a:r>
              <a:rPr kumimoji="1" lang="zh-TW" altLang="en-US" sz="800" b="1" i="0" u="none" strike="noStrike" kern="1200" smtClean="0">
                <a:solidFill>
                  <a:schemeClr val="tx1"/>
                </a:solidFill>
                <a:latin typeface="ＭＳ Ｐゴシック" pitchFamily="50" charset="-128"/>
                <a:ea typeface="ＭＳ Ｐゴシック" pitchFamily="50" charset="-128"/>
                <a:cs typeface="メイリオ" pitchFamily="50" charset="-128"/>
              </a:rPr>
              <a:t>血縁者     骨髄移植 </a:t>
            </a:r>
            <a:r>
              <a:rPr lang="zh-TW" altLang="en-US" sz="800" b="1" smtClean="0">
                <a:latin typeface="ＭＳ Ｐゴシック" pitchFamily="50" charset="-128"/>
                <a:ea typeface="ＭＳ Ｐゴシック" pitchFamily="50" charset="-128"/>
                <a:cs typeface="メイリオ" pitchFamily="50" charset="-128"/>
              </a:rPr>
              <a:t>             </a:t>
            </a:r>
            <a:r>
              <a:rPr lang="zh-TW" altLang="en-US" sz="800" b="1" baseline="0" smtClean="0">
                <a:latin typeface="ＭＳ Ｐゴシック" pitchFamily="50" charset="-128"/>
                <a:ea typeface="ＭＳ Ｐゴシック" pitchFamily="50" charset="-128"/>
                <a:cs typeface="メイリオ" pitchFamily="50" charset="-128"/>
              </a:rPr>
              <a:t> </a:t>
            </a:r>
            <a:r>
              <a:rPr kumimoji="1" lang="en-US" altLang="zh-TW" sz="800" b="0" i="0" u="none" strike="noStrike" kern="1200" smtClean="0">
                <a:solidFill>
                  <a:schemeClr val="tx1"/>
                </a:solidFill>
                <a:latin typeface="ＭＳ Ｐゴシック" pitchFamily="50" charset="-128"/>
                <a:ea typeface="ＭＳ Ｐゴシック" pitchFamily="50" charset="-128"/>
                <a:cs typeface="メイリオ" pitchFamily="50" charset="-128"/>
              </a:rPr>
              <a:t>10,509</a:t>
            </a:r>
            <a:r>
              <a:rPr kumimoji="1" lang="zh-TW" altLang="en-US" sz="800" b="0" i="0" u="none" strike="noStrike" kern="1200" smtClean="0">
                <a:solidFill>
                  <a:schemeClr val="tx1"/>
                </a:solidFill>
                <a:latin typeface="ＭＳ Ｐゴシック" pitchFamily="50" charset="-128"/>
                <a:ea typeface="ＭＳ Ｐゴシック" pitchFamily="50" charset="-128"/>
                <a:cs typeface="メイリオ" pitchFamily="50" charset="-128"/>
              </a:rPr>
              <a:t>件</a:t>
            </a:r>
            <a:r>
              <a:rPr kumimoji="1" lang="zh-TW" altLang="en-US" sz="800" b="0" i="0" u="none" strike="noStrike" kern="1200" baseline="0" smtClean="0">
                <a:solidFill>
                  <a:schemeClr val="tx1"/>
                </a:solidFill>
                <a:latin typeface="ＭＳ Ｐゴシック" pitchFamily="50" charset="-128"/>
                <a:ea typeface="ＭＳ Ｐゴシック" pitchFamily="50" charset="-128"/>
                <a:cs typeface="メイリオ" pitchFamily="50" charset="-128"/>
              </a:rPr>
              <a:t>        </a:t>
            </a:r>
            <a:r>
              <a:rPr kumimoji="1" lang="en-US" altLang="zh-TW" sz="800" b="1" i="0" u="none" strike="noStrike" kern="1200" smtClean="0">
                <a:solidFill>
                  <a:schemeClr val="tx1"/>
                </a:solidFill>
                <a:latin typeface="ＭＳ Ｐゴシック" pitchFamily="50" charset="-128"/>
                <a:ea typeface="ＭＳ Ｐゴシック" pitchFamily="50" charset="-128"/>
                <a:cs typeface="メイリオ" pitchFamily="50" charset="-128"/>
              </a:rPr>
              <a:t>73.0%</a:t>
            </a:r>
            <a:r>
              <a:rPr kumimoji="1" lang="zh-TW" altLang="en-US" sz="800" b="1" i="0" u="none" strike="noStrike" kern="1200" baseline="0" smtClean="0">
                <a:solidFill>
                  <a:schemeClr val="tx1"/>
                </a:solidFill>
                <a:latin typeface="ＭＳ Ｐゴシック" pitchFamily="50" charset="-128"/>
                <a:ea typeface="ＭＳ Ｐゴシック" pitchFamily="50" charset="-128"/>
                <a:cs typeface="メイリオ" pitchFamily="50" charset="-128"/>
              </a:rPr>
              <a:t>        </a:t>
            </a:r>
            <a:r>
              <a:rPr kumimoji="1" lang="en-US" altLang="zh-TW" sz="800" b="1" i="0" u="none" strike="noStrike" kern="1200" smtClean="0">
                <a:solidFill>
                  <a:schemeClr val="tx1"/>
                </a:solidFill>
                <a:latin typeface="ＭＳ Ｐゴシック" pitchFamily="50" charset="-128"/>
                <a:ea typeface="ＭＳ Ｐゴシック" pitchFamily="50" charset="-128"/>
                <a:cs typeface="メイリオ" pitchFamily="50" charset="-128"/>
              </a:rPr>
              <a:t>57.4%</a:t>
            </a:r>
            <a:r>
              <a:rPr kumimoji="1" lang="zh-TW" altLang="en-US" sz="800" b="1" i="0" u="none" strike="noStrike" kern="1200" baseline="0" smtClean="0">
                <a:solidFill>
                  <a:schemeClr val="tx1"/>
                </a:solidFill>
                <a:latin typeface="ＭＳ Ｐゴシック" pitchFamily="50" charset="-128"/>
                <a:ea typeface="ＭＳ Ｐゴシック" pitchFamily="50" charset="-128"/>
                <a:cs typeface="メイリオ" pitchFamily="50" charset="-128"/>
              </a:rPr>
              <a:t>        </a:t>
            </a:r>
            <a:r>
              <a:rPr kumimoji="1" lang="en-US" altLang="zh-TW" sz="800" b="1" i="0" u="none" strike="noStrike" kern="1200" smtClean="0">
                <a:solidFill>
                  <a:schemeClr val="tx1"/>
                </a:solidFill>
                <a:latin typeface="ＭＳ Ｐゴシック" pitchFamily="50" charset="-128"/>
                <a:ea typeface="ＭＳ Ｐゴシック" pitchFamily="50" charset="-128"/>
                <a:cs typeface="メイリオ" pitchFamily="50" charset="-128"/>
              </a:rPr>
              <a:t>53.6%</a:t>
            </a:r>
            <a:r>
              <a:rPr lang="zh-TW" altLang="en-US" sz="800" b="1" smtClean="0">
                <a:latin typeface="ＭＳ Ｐゴシック" pitchFamily="50" charset="-128"/>
                <a:ea typeface="ＭＳ Ｐゴシック" pitchFamily="50" charset="-128"/>
                <a:cs typeface="メイリオ" pitchFamily="50" charset="-128"/>
              </a:rPr>
              <a:t> </a:t>
            </a:r>
            <a:endParaRPr lang="en-US" altLang="zh-TW" sz="800" b="1" smtClean="0">
              <a:latin typeface="ＭＳ Ｐゴシック" pitchFamily="50" charset="-128"/>
              <a:ea typeface="ＭＳ Ｐゴシック" pitchFamily="50" charset="-128"/>
              <a:cs typeface="メイリオ" pitchFamily="50" charset="-128"/>
            </a:endParaRPr>
          </a:p>
          <a:p>
            <a:r>
              <a:rPr kumimoji="1" lang="zh-TW" altLang="en-US" sz="800" b="1" i="0" u="none" strike="noStrike" kern="1200" smtClean="0">
                <a:solidFill>
                  <a:schemeClr val="tx1"/>
                </a:solidFill>
                <a:latin typeface="ＭＳ Ｐゴシック" pitchFamily="50" charset="-128"/>
                <a:ea typeface="ＭＳ Ｐゴシック" pitchFamily="50" charset="-128"/>
                <a:cs typeface="メイリオ" pitchFamily="50" charset="-128"/>
              </a:rPr>
              <a:t>血縁者     末梢血幹細胞移植</a:t>
            </a:r>
            <a:r>
              <a:rPr kumimoji="1" lang="zh-TW" altLang="en-US" sz="800" b="1" i="0" u="none" strike="noStrike" kern="1200" baseline="0" smtClean="0">
                <a:solidFill>
                  <a:schemeClr val="tx1"/>
                </a:solidFill>
                <a:latin typeface="ＭＳ Ｐゴシック" pitchFamily="50" charset="-128"/>
                <a:ea typeface="ＭＳ Ｐゴシック" pitchFamily="50" charset="-128"/>
                <a:cs typeface="メイリオ" pitchFamily="50" charset="-128"/>
              </a:rPr>
              <a:t>    </a:t>
            </a:r>
            <a:r>
              <a:rPr kumimoji="1" lang="en-US" altLang="zh-TW" sz="800" b="0" i="0" u="none" strike="noStrike" kern="1200" smtClean="0">
                <a:solidFill>
                  <a:schemeClr val="tx1"/>
                </a:solidFill>
                <a:latin typeface="ＭＳ Ｐゴシック" pitchFamily="50" charset="-128"/>
                <a:ea typeface="ＭＳ Ｐゴシック" pitchFamily="50" charset="-128"/>
                <a:cs typeface="メイリオ" pitchFamily="50" charset="-128"/>
              </a:rPr>
              <a:t>7,762</a:t>
            </a:r>
            <a:r>
              <a:rPr kumimoji="1" lang="zh-TW" altLang="en-US" sz="800" b="0" i="0" u="none" strike="noStrike" kern="1200" smtClean="0">
                <a:solidFill>
                  <a:schemeClr val="tx1"/>
                </a:solidFill>
                <a:latin typeface="ＭＳ Ｐゴシック" pitchFamily="50" charset="-128"/>
                <a:ea typeface="ＭＳ Ｐゴシック" pitchFamily="50" charset="-128"/>
                <a:cs typeface="メイリオ" pitchFamily="50" charset="-128"/>
              </a:rPr>
              <a:t>件</a:t>
            </a:r>
            <a:r>
              <a:rPr kumimoji="1" lang="zh-TW" altLang="en-US" sz="800" b="0" i="0" u="none" strike="noStrike" kern="1200" baseline="0" smtClean="0">
                <a:solidFill>
                  <a:schemeClr val="tx1"/>
                </a:solidFill>
                <a:latin typeface="ＭＳ Ｐゴシック" pitchFamily="50" charset="-128"/>
                <a:ea typeface="ＭＳ Ｐゴシック" pitchFamily="50" charset="-128"/>
                <a:cs typeface="メイリオ" pitchFamily="50" charset="-128"/>
              </a:rPr>
              <a:t>        </a:t>
            </a:r>
            <a:r>
              <a:rPr kumimoji="1" lang="en-US" altLang="zh-TW" sz="800" b="1" i="0" u="none" strike="noStrike" kern="1200" smtClean="0">
                <a:solidFill>
                  <a:schemeClr val="tx1"/>
                </a:solidFill>
                <a:latin typeface="ＭＳ Ｐゴシック" pitchFamily="50" charset="-128"/>
                <a:ea typeface="ＭＳ Ｐゴシック" pitchFamily="50" charset="-128"/>
                <a:cs typeface="メイリオ" pitchFamily="50" charset="-128"/>
              </a:rPr>
              <a:t>57.9%</a:t>
            </a:r>
            <a:r>
              <a:rPr kumimoji="1" lang="zh-TW" altLang="en-US" sz="800" b="1" i="0" u="none" strike="noStrike" kern="1200" baseline="0" smtClean="0">
                <a:solidFill>
                  <a:schemeClr val="tx1"/>
                </a:solidFill>
                <a:latin typeface="ＭＳ Ｐゴシック" pitchFamily="50" charset="-128"/>
                <a:ea typeface="ＭＳ Ｐゴシック" pitchFamily="50" charset="-128"/>
                <a:cs typeface="メイリオ" pitchFamily="50" charset="-128"/>
              </a:rPr>
              <a:t>        </a:t>
            </a:r>
            <a:r>
              <a:rPr kumimoji="1" lang="en-US" altLang="zh-TW" sz="800" b="1" i="0" u="none" strike="noStrike" kern="1200" smtClean="0">
                <a:solidFill>
                  <a:schemeClr val="tx1"/>
                </a:solidFill>
                <a:latin typeface="ＭＳ Ｐゴシック" pitchFamily="50" charset="-128"/>
                <a:ea typeface="ＭＳ Ｐゴシック" pitchFamily="50" charset="-128"/>
                <a:cs typeface="メイリオ" pitchFamily="50" charset="-128"/>
              </a:rPr>
              <a:t>38.7%</a:t>
            </a:r>
            <a:r>
              <a:rPr kumimoji="1" lang="zh-TW" altLang="en-US" sz="800" b="1" i="0" u="none" strike="noStrike" kern="1200" baseline="0" smtClean="0">
                <a:solidFill>
                  <a:schemeClr val="tx1"/>
                </a:solidFill>
                <a:latin typeface="ＭＳ Ｐゴシック" pitchFamily="50" charset="-128"/>
                <a:ea typeface="ＭＳ Ｐゴシック" pitchFamily="50" charset="-128"/>
                <a:cs typeface="メイリオ" pitchFamily="50" charset="-128"/>
              </a:rPr>
              <a:t>        </a:t>
            </a:r>
            <a:r>
              <a:rPr kumimoji="1" lang="en-US" altLang="zh-TW" sz="800" b="1" i="0" u="none" strike="noStrike" kern="1200" smtClean="0">
                <a:solidFill>
                  <a:schemeClr val="tx1"/>
                </a:solidFill>
                <a:latin typeface="ＭＳ Ｐゴシック" pitchFamily="50" charset="-128"/>
                <a:ea typeface="ＭＳ Ｐゴシック" pitchFamily="50" charset="-128"/>
                <a:cs typeface="メイリオ" pitchFamily="50" charset="-128"/>
              </a:rPr>
              <a:t>34.0%</a:t>
            </a:r>
            <a:r>
              <a:rPr lang="zh-TW" altLang="en-US" sz="800" b="1" smtClean="0">
                <a:latin typeface="ＭＳ Ｐゴシック" pitchFamily="50" charset="-128"/>
                <a:ea typeface="ＭＳ Ｐゴシック" pitchFamily="50" charset="-128"/>
                <a:cs typeface="メイリオ" pitchFamily="50" charset="-128"/>
              </a:rPr>
              <a:t> </a:t>
            </a:r>
            <a:endParaRPr lang="en-US" altLang="zh-TW" sz="800" b="1" smtClean="0">
              <a:latin typeface="ＭＳ Ｐゴシック" pitchFamily="50" charset="-128"/>
              <a:ea typeface="ＭＳ Ｐゴシック" pitchFamily="50" charset="-128"/>
              <a:cs typeface="メイリオ" pitchFamily="50" charset="-128"/>
            </a:endParaRPr>
          </a:p>
          <a:p>
            <a:r>
              <a:rPr kumimoji="1" lang="ja-JP" altLang="en-US" sz="800" b="1" i="0" u="none" strike="noStrike" kern="1200" smtClean="0">
                <a:solidFill>
                  <a:schemeClr val="tx1"/>
                </a:solidFill>
                <a:latin typeface="+mj-ea"/>
                <a:ea typeface="+mn-ea"/>
                <a:cs typeface="メイリオ" pitchFamily="50" charset="-128"/>
              </a:rPr>
              <a:t>非血縁者  骨髄移植 </a:t>
            </a:r>
            <a:r>
              <a:rPr kumimoji="1" lang="ja-JP" altLang="en-US" sz="800" b="1" kern="1200" smtClean="0">
                <a:solidFill>
                  <a:schemeClr val="tx1"/>
                </a:solidFill>
                <a:latin typeface="+mj-ea"/>
                <a:ea typeface="+mn-ea"/>
                <a:cs typeface="メイリオ" pitchFamily="50" charset="-128"/>
              </a:rPr>
              <a:t>              </a:t>
            </a:r>
            <a:r>
              <a:rPr kumimoji="1" lang="en-US" altLang="ja-JP" sz="800" b="0" i="0" u="none" strike="noStrike" kern="1200" smtClean="0">
                <a:solidFill>
                  <a:schemeClr val="tx1"/>
                </a:solidFill>
                <a:latin typeface="ＭＳ Ｐゴシック" pitchFamily="50" charset="-128"/>
                <a:ea typeface="ＭＳ Ｐゴシック" pitchFamily="50" charset="-128"/>
                <a:cs typeface="メイリオ" pitchFamily="50" charset="-128"/>
              </a:rPr>
              <a:t>15,512</a:t>
            </a:r>
            <a:r>
              <a:rPr kumimoji="1" lang="ja-JP" altLang="en-US" sz="800" b="0" i="0" u="none" strike="noStrike" kern="1200" smtClean="0">
                <a:solidFill>
                  <a:schemeClr val="tx1"/>
                </a:solidFill>
                <a:latin typeface="ＭＳ Ｐゴシック" pitchFamily="50" charset="-128"/>
                <a:ea typeface="ＭＳ Ｐゴシック" pitchFamily="50" charset="-128"/>
                <a:cs typeface="メイリオ" pitchFamily="50" charset="-128"/>
              </a:rPr>
              <a:t>件</a:t>
            </a:r>
            <a:r>
              <a:rPr kumimoji="1" lang="ja-JP" altLang="en-US" sz="800" b="0" i="0" u="none" strike="noStrike" kern="1200" baseline="0" smtClean="0">
                <a:solidFill>
                  <a:schemeClr val="tx1"/>
                </a:solidFill>
                <a:latin typeface="ＭＳ Ｐゴシック" pitchFamily="50" charset="-128"/>
                <a:ea typeface="ＭＳ Ｐゴシック" pitchFamily="50" charset="-128"/>
                <a:cs typeface="メイリオ" pitchFamily="50" charset="-128"/>
              </a:rPr>
              <a:t>        </a:t>
            </a:r>
            <a:r>
              <a:rPr kumimoji="1" lang="en-US" altLang="ja-JP" sz="800" b="1" i="0" u="none" strike="noStrike" kern="1200" smtClean="0">
                <a:solidFill>
                  <a:schemeClr val="tx1"/>
                </a:solidFill>
                <a:latin typeface="ＭＳ Ｐゴシック" pitchFamily="50" charset="-128"/>
                <a:ea typeface="ＭＳ Ｐゴシック" pitchFamily="50" charset="-128"/>
                <a:cs typeface="メイリオ" pitchFamily="50" charset="-128"/>
              </a:rPr>
              <a:t>64.9%</a:t>
            </a:r>
            <a:r>
              <a:rPr kumimoji="1" lang="ja-JP" altLang="en-US" sz="800" b="1" i="0" u="none" strike="noStrike" kern="1200" baseline="0" smtClean="0">
                <a:solidFill>
                  <a:schemeClr val="tx1"/>
                </a:solidFill>
                <a:latin typeface="ＭＳ Ｐゴシック" pitchFamily="50" charset="-128"/>
                <a:ea typeface="ＭＳ Ｐゴシック" pitchFamily="50" charset="-128"/>
                <a:cs typeface="メイリオ" pitchFamily="50" charset="-128"/>
              </a:rPr>
              <a:t>        </a:t>
            </a:r>
            <a:r>
              <a:rPr kumimoji="1" lang="en-US" altLang="ja-JP" sz="800" b="1" i="0" u="none" strike="noStrike" kern="1200" smtClean="0">
                <a:solidFill>
                  <a:schemeClr val="tx1"/>
                </a:solidFill>
                <a:latin typeface="ＭＳ Ｐゴシック" pitchFamily="50" charset="-128"/>
                <a:ea typeface="ＭＳ Ｐゴシック" pitchFamily="50" charset="-128"/>
                <a:cs typeface="メイリオ" pitchFamily="50" charset="-128"/>
              </a:rPr>
              <a:t>49.5%</a:t>
            </a:r>
            <a:r>
              <a:rPr kumimoji="1" lang="en-US" altLang="ja-JP" sz="800" b="1" i="0" u="none" strike="noStrike" kern="1200" baseline="0" smtClean="0">
                <a:solidFill>
                  <a:schemeClr val="tx1"/>
                </a:solidFill>
                <a:latin typeface="ＭＳ Ｐゴシック" pitchFamily="50" charset="-128"/>
                <a:ea typeface="ＭＳ Ｐゴシック" pitchFamily="50" charset="-128"/>
                <a:cs typeface="メイリオ" pitchFamily="50" charset="-128"/>
              </a:rPr>
              <a:t>        </a:t>
            </a:r>
            <a:r>
              <a:rPr kumimoji="1" lang="en-US" altLang="ja-JP" sz="800" b="1" i="0" u="none" strike="noStrike" kern="1200" smtClean="0">
                <a:solidFill>
                  <a:schemeClr val="tx1"/>
                </a:solidFill>
                <a:latin typeface="ＭＳ Ｐゴシック" pitchFamily="50" charset="-128"/>
                <a:ea typeface="ＭＳ Ｐゴシック" pitchFamily="50" charset="-128"/>
                <a:cs typeface="メイリオ" pitchFamily="50" charset="-128"/>
              </a:rPr>
              <a:t>45.0%</a:t>
            </a:r>
            <a:r>
              <a:rPr lang="ja-JP" altLang="en-US" sz="800" b="1" smtClean="0">
                <a:latin typeface="ＭＳ Ｐゴシック" pitchFamily="50" charset="-128"/>
                <a:ea typeface="ＭＳ Ｐゴシック" pitchFamily="50" charset="-128"/>
                <a:cs typeface="メイリオ" pitchFamily="50" charset="-128"/>
              </a:rPr>
              <a:t> </a:t>
            </a:r>
            <a:endParaRPr lang="en-US" altLang="ja-JP" sz="800" b="1" smtClean="0">
              <a:latin typeface="ＭＳ Ｐゴシック" pitchFamily="50" charset="-128"/>
              <a:ea typeface="ＭＳ Ｐゴシック" pitchFamily="50" charset="-128"/>
              <a:cs typeface="メイリオ" pitchFamily="50" charset="-128"/>
            </a:endParaRPr>
          </a:p>
          <a:p>
            <a:r>
              <a:rPr kumimoji="1" lang="ja-JP" altLang="en-US" sz="800" b="1" i="0" u="sng" strike="noStrike" kern="1200" smtClean="0">
                <a:solidFill>
                  <a:schemeClr val="tx1"/>
                </a:solidFill>
                <a:latin typeface="+mj-ea"/>
                <a:ea typeface="+mn-ea"/>
                <a:cs typeface="メイリオ" pitchFamily="50" charset="-128"/>
              </a:rPr>
              <a:t>非血縁者  さい帯血</a:t>
            </a:r>
            <a:r>
              <a:rPr kumimoji="1" lang="ja-JP" altLang="en-US" sz="800" b="1" i="0" u="sng" strike="noStrike" kern="1200" smtClean="0">
                <a:solidFill>
                  <a:schemeClr val="tx1"/>
                </a:solidFill>
                <a:latin typeface="ＭＳ Ｐゴシック" pitchFamily="50" charset="-128"/>
                <a:ea typeface="ＭＳ Ｐゴシック" pitchFamily="50" charset="-128"/>
                <a:cs typeface="メイリオ" pitchFamily="50" charset="-128"/>
              </a:rPr>
              <a:t>移植 </a:t>
            </a:r>
            <a:r>
              <a:rPr lang="ja-JP" altLang="en-US" sz="800" b="1" u="sng" smtClean="0">
                <a:latin typeface="ＭＳ Ｐゴシック" pitchFamily="50" charset="-128"/>
                <a:ea typeface="ＭＳ Ｐゴシック" pitchFamily="50" charset="-128"/>
                <a:cs typeface="メイリオ" pitchFamily="50" charset="-128"/>
              </a:rPr>
              <a:t>           </a:t>
            </a:r>
            <a:r>
              <a:rPr kumimoji="1" lang="en-US" altLang="ja-JP" sz="800" b="0" i="0" u="sng" strike="noStrike" kern="1200" smtClean="0">
                <a:solidFill>
                  <a:schemeClr val="tx1"/>
                </a:solidFill>
                <a:latin typeface="ＭＳ Ｐゴシック" pitchFamily="50" charset="-128"/>
                <a:ea typeface="ＭＳ Ｐゴシック" pitchFamily="50" charset="-128"/>
                <a:cs typeface="メイリオ" pitchFamily="50" charset="-128"/>
              </a:rPr>
              <a:t>8,551</a:t>
            </a:r>
            <a:r>
              <a:rPr kumimoji="1" lang="ja-JP" altLang="en-US" sz="800" b="0" i="0" u="sng" strike="noStrike" kern="1200" smtClean="0">
                <a:solidFill>
                  <a:schemeClr val="tx1"/>
                </a:solidFill>
                <a:latin typeface="ＭＳ Ｐゴシック" pitchFamily="50" charset="-128"/>
                <a:ea typeface="ＭＳ Ｐゴシック" pitchFamily="50" charset="-128"/>
                <a:cs typeface="メイリオ" pitchFamily="50" charset="-128"/>
              </a:rPr>
              <a:t>件</a:t>
            </a:r>
            <a:r>
              <a:rPr kumimoji="1" lang="ja-JP" altLang="en-US" sz="800" b="0" i="0" u="sng" strike="noStrike" kern="1200" baseline="0" smtClean="0">
                <a:solidFill>
                  <a:schemeClr val="tx1"/>
                </a:solidFill>
                <a:latin typeface="ＭＳ Ｐゴシック" pitchFamily="50" charset="-128"/>
                <a:ea typeface="ＭＳ Ｐゴシック" pitchFamily="50" charset="-128"/>
                <a:cs typeface="メイリオ" pitchFamily="50" charset="-128"/>
              </a:rPr>
              <a:t>        </a:t>
            </a:r>
            <a:r>
              <a:rPr kumimoji="1" lang="en-US" altLang="ja-JP" sz="800" b="1" i="0" u="sng" strike="noStrike" kern="1200" smtClean="0">
                <a:solidFill>
                  <a:schemeClr val="tx1"/>
                </a:solidFill>
                <a:latin typeface="ＭＳ Ｐゴシック" pitchFamily="50" charset="-128"/>
                <a:ea typeface="ＭＳ Ｐゴシック" pitchFamily="50" charset="-128"/>
                <a:cs typeface="メイリオ" pitchFamily="50" charset="-128"/>
              </a:rPr>
              <a:t>53.8%</a:t>
            </a:r>
            <a:r>
              <a:rPr kumimoji="1" lang="ja-JP" altLang="en-US" sz="800" b="1" i="0" u="sng" strike="noStrike" kern="1200" baseline="0" smtClean="0">
                <a:solidFill>
                  <a:schemeClr val="tx1"/>
                </a:solidFill>
                <a:latin typeface="ＭＳ Ｐゴシック" pitchFamily="50" charset="-128"/>
                <a:ea typeface="ＭＳ Ｐゴシック" pitchFamily="50" charset="-128"/>
                <a:cs typeface="メイリオ" pitchFamily="50" charset="-128"/>
              </a:rPr>
              <a:t>        </a:t>
            </a:r>
            <a:r>
              <a:rPr kumimoji="1" lang="en-US" altLang="ja-JP" sz="800" b="1" i="0" u="sng" strike="noStrike" kern="1200" baseline="0" smtClean="0">
                <a:solidFill>
                  <a:schemeClr val="tx1"/>
                </a:solidFill>
                <a:latin typeface="ＭＳ Ｐゴシック" pitchFamily="50" charset="-128"/>
                <a:ea typeface="ＭＳ Ｐゴシック" pitchFamily="50" charset="-128"/>
                <a:cs typeface="メイリオ" pitchFamily="50" charset="-128"/>
              </a:rPr>
              <a:t>40</a:t>
            </a:r>
            <a:r>
              <a:rPr kumimoji="1" lang="en-US" altLang="ja-JP" sz="800" b="1" i="0" u="sng" strike="noStrike" kern="1200" smtClean="0">
                <a:solidFill>
                  <a:schemeClr val="tx1"/>
                </a:solidFill>
                <a:latin typeface="ＭＳ Ｐゴシック" pitchFamily="50" charset="-128"/>
                <a:ea typeface="ＭＳ Ｐゴシック" pitchFamily="50" charset="-128"/>
                <a:cs typeface="メイリオ" pitchFamily="50" charset="-128"/>
              </a:rPr>
              <a:t>.1%</a:t>
            </a:r>
            <a:r>
              <a:rPr kumimoji="1" lang="en-US" altLang="ja-JP" sz="800" b="1" i="0" u="sng" strike="noStrike" kern="1200" baseline="0" smtClean="0">
                <a:solidFill>
                  <a:schemeClr val="tx1"/>
                </a:solidFill>
                <a:latin typeface="ＭＳ Ｐゴシック" pitchFamily="50" charset="-128"/>
                <a:ea typeface="ＭＳ Ｐゴシック" pitchFamily="50" charset="-128"/>
                <a:cs typeface="メイリオ" pitchFamily="50" charset="-128"/>
              </a:rPr>
              <a:t>        </a:t>
            </a:r>
            <a:r>
              <a:rPr kumimoji="1" lang="en-US" altLang="ja-JP" sz="800" b="1" i="0" u="sng" strike="noStrike" kern="1200" smtClean="0">
                <a:solidFill>
                  <a:schemeClr val="tx1"/>
                </a:solidFill>
                <a:latin typeface="ＭＳ Ｐゴシック" pitchFamily="50" charset="-128"/>
                <a:ea typeface="ＭＳ Ｐゴシック" pitchFamily="50" charset="-128"/>
                <a:cs typeface="メイリオ" pitchFamily="50" charset="-128"/>
              </a:rPr>
              <a:t>36.9%</a:t>
            </a:r>
            <a:r>
              <a:rPr kumimoji="1" lang="ja-JP" altLang="en-US" sz="800" b="1" i="0" u="sng" strike="noStrike" kern="1200" smtClean="0">
                <a:solidFill>
                  <a:schemeClr val="tx1"/>
                </a:solidFill>
                <a:latin typeface="ＭＳ Ｐゴシック" pitchFamily="50" charset="-128"/>
                <a:ea typeface="ＭＳ Ｐゴシック" pitchFamily="50" charset="-128"/>
                <a:cs typeface="メイリオ" pitchFamily="50" charset="-128"/>
              </a:rPr>
              <a:t>＿＿　　　　</a:t>
            </a:r>
            <a:endParaRPr lang="en-US" altLang="ja-JP" sz="800" b="1" u="sng" smtClean="0">
              <a:latin typeface="ＭＳ Ｐゴシック" pitchFamily="50" charset="-128"/>
              <a:ea typeface="ＭＳ Ｐゴシック" pitchFamily="50" charset="-128"/>
              <a:cs typeface="メイリオ" pitchFamily="50" charset="-128"/>
            </a:endParaRPr>
          </a:p>
        </p:txBody>
      </p:sp>
      <p:sp>
        <p:nvSpPr>
          <p:cNvPr id="7" name="スライド イメージ プレースホルダ 6"/>
          <p:cNvSpPr>
            <a:spLocks noGrp="1" noRot="1" noChangeAspect="1"/>
          </p:cNvSpPr>
          <p:nvPr>
            <p:ph type="sldImg"/>
          </p:nvPr>
        </p:nvSpPr>
        <p:spPr>
          <a:xfrm>
            <a:off x="2055813" y="0"/>
            <a:ext cx="5761037" cy="4319588"/>
          </a:xfrm>
          <a:ln>
            <a:solidFill>
              <a:schemeClr val="accent1"/>
            </a:solidFill>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499712" y="4317022"/>
            <a:ext cx="7204021" cy="2074333"/>
          </a:xfrm>
        </p:spPr>
        <p:txBody>
          <a:bodyPr>
            <a:normAutofit/>
          </a:bodyPr>
          <a:lstStyle/>
          <a:p>
            <a:r>
              <a:rPr lang="ja-JP" altLang="en-US" sz="1000" smtClean="0">
                <a:solidFill>
                  <a:schemeClr val="tx2">
                    <a:lumMod val="75000"/>
                  </a:schemeClr>
                </a:solidFill>
                <a:latin typeface="+mj-ea"/>
                <a:ea typeface="+mj-ea"/>
                <a:cs typeface="メイリオ" pitchFamily="50" charset="-128"/>
              </a:rPr>
              <a:t>　</a:t>
            </a:r>
            <a:r>
              <a:rPr kumimoji="1" lang="ja-JP" altLang="en-US" sz="1000" b="0" kern="1200" smtClean="0">
                <a:solidFill>
                  <a:schemeClr val="tx1"/>
                </a:solidFill>
                <a:latin typeface="+mn-lt"/>
                <a:ea typeface="+mn-ea"/>
                <a:cs typeface="+mn-cs"/>
              </a:rPr>
              <a:t>　</a:t>
            </a:r>
            <a:r>
              <a:rPr kumimoji="1" lang="ja-JP" altLang="ja-JP" sz="1000" b="0" kern="1200" smtClean="0">
                <a:solidFill>
                  <a:schemeClr val="tx1"/>
                </a:solidFill>
                <a:latin typeface="+mn-lt"/>
                <a:ea typeface="+mn-ea"/>
                <a:cs typeface="+mn-cs"/>
              </a:rPr>
              <a:t>急性白血病では、いずれも移植後</a:t>
            </a:r>
            <a:r>
              <a:rPr kumimoji="1" lang="en-US" altLang="ja-JP" sz="1000" b="0" kern="1200" smtClean="0">
                <a:solidFill>
                  <a:schemeClr val="tx1"/>
                </a:solidFill>
                <a:latin typeface="+mn-lt"/>
                <a:ea typeface="+mn-ea"/>
                <a:cs typeface="+mn-cs"/>
              </a:rPr>
              <a:t>5</a:t>
            </a:r>
            <a:r>
              <a:rPr kumimoji="1" lang="ja-JP" altLang="ja-JP" sz="1000" b="0" kern="1200" smtClean="0">
                <a:solidFill>
                  <a:schemeClr val="tx1"/>
                </a:solidFill>
                <a:latin typeface="+mn-lt"/>
                <a:ea typeface="+mn-ea"/>
                <a:cs typeface="+mn-cs"/>
              </a:rPr>
              <a:t>年の生存率は</a:t>
            </a:r>
            <a:r>
              <a:rPr kumimoji="1" lang="en-US" altLang="ja-JP" sz="1000" b="0" kern="1200" smtClean="0">
                <a:solidFill>
                  <a:schemeClr val="tx1"/>
                </a:solidFill>
                <a:latin typeface="+mn-lt"/>
                <a:ea typeface="+mn-ea"/>
                <a:cs typeface="+mn-cs"/>
              </a:rPr>
              <a:t>45</a:t>
            </a:r>
            <a:r>
              <a:rPr kumimoji="1" lang="ja-JP" altLang="ja-JP" sz="1000" b="0" kern="1200" smtClean="0">
                <a:solidFill>
                  <a:schemeClr val="tx1"/>
                </a:solidFill>
                <a:latin typeface="+mn-lt"/>
                <a:ea typeface="+mn-ea"/>
                <a:cs typeface="+mn-cs"/>
              </a:rPr>
              <a:t>％前後であり、移植後</a:t>
            </a:r>
            <a:r>
              <a:rPr kumimoji="1" lang="en-US" altLang="ja-JP" sz="1000" b="0" kern="1200" smtClean="0">
                <a:solidFill>
                  <a:schemeClr val="tx1"/>
                </a:solidFill>
                <a:latin typeface="+mn-lt"/>
                <a:ea typeface="+mn-ea"/>
                <a:cs typeface="+mn-cs"/>
              </a:rPr>
              <a:t>10</a:t>
            </a:r>
            <a:r>
              <a:rPr kumimoji="1" lang="ja-JP" altLang="ja-JP" sz="1000" b="0" kern="1200" smtClean="0">
                <a:solidFill>
                  <a:schemeClr val="tx1"/>
                </a:solidFill>
                <a:latin typeface="+mn-lt"/>
                <a:ea typeface="+mn-ea"/>
                <a:cs typeface="+mn-cs"/>
              </a:rPr>
              <a:t>年生存率はおよそ</a:t>
            </a:r>
            <a:r>
              <a:rPr kumimoji="1" lang="en-US" altLang="ja-JP" sz="1000" b="0" kern="1200" smtClean="0">
                <a:solidFill>
                  <a:schemeClr val="tx1"/>
                </a:solidFill>
                <a:latin typeface="+mn-lt"/>
                <a:ea typeface="+mn-ea"/>
                <a:cs typeface="+mn-cs"/>
              </a:rPr>
              <a:t>40</a:t>
            </a:r>
            <a:r>
              <a:rPr kumimoji="1" lang="ja-JP" altLang="ja-JP" sz="1000" b="0" kern="1200" smtClean="0">
                <a:solidFill>
                  <a:schemeClr val="tx1"/>
                </a:solidFill>
                <a:latin typeface="+mn-lt"/>
                <a:ea typeface="+mn-ea"/>
                <a:cs typeface="+mn-cs"/>
              </a:rPr>
              <a:t>％である。 </a:t>
            </a:r>
          </a:p>
          <a:p>
            <a:r>
              <a:rPr kumimoji="1" lang="ja-JP" altLang="ja-JP" sz="1000" b="0" kern="1200" smtClean="0">
                <a:solidFill>
                  <a:schemeClr val="tx1"/>
                </a:solidFill>
                <a:latin typeface="+mn-lt"/>
                <a:ea typeface="+mn-ea"/>
                <a:cs typeface="+mn-cs"/>
              </a:rPr>
              <a:t>また、慢性骨髄性白血病においては、治療薬の普及により移植件数は減少したが、移植後</a:t>
            </a:r>
            <a:r>
              <a:rPr kumimoji="1" lang="en-US" altLang="ja-JP" sz="1000" b="0" kern="1200" smtClean="0">
                <a:solidFill>
                  <a:schemeClr val="tx1"/>
                </a:solidFill>
                <a:latin typeface="+mn-lt"/>
                <a:ea typeface="+mn-ea"/>
                <a:cs typeface="+mn-cs"/>
              </a:rPr>
              <a:t>5</a:t>
            </a:r>
            <a:r>
              <a:rPr kumimoji="1" lang="ja-JP" altLang="ja-JP" sz="1000" b="0" kern="1200" smtClean="0">
                <a:solidFill>
                  <a:schemeClr val="tx1"/>
                </a:solidFill>
                <a:latin typeface="+mn-lt"/>
                <a:ea typeface="+mn-ea"/>
                <a:cs typeface="+mn-cs"/>
              </a:rPr>
              <a:t>年、移植後</a:t>
            </a:r>
            <a:r>
              <a:rPr kumimoji="1" lang="en-US" altLang="ja-JP" sz="1000" b="0" kern="1200" smtClean="0">
                <a:solidFill>
                  <a:schemeClr val="tx1"/>
                </a:solidFill>
                <a:latin typeface="+mn-lt"/>
                <a:ea typeface="+mn-ea"/>
                <a:cs typeface="+mn-cs"/>
              </a:rPr>
              <a:t>10</a:t>
            </a:r>
            <a:r>
              <a:rPr kumimoji="1" lang="ja-JP" altLang="ja-JP" sz="1000" b="0" kern="1200" smtClean="0">
                <a:solidFill>
                  <a:schemeClr val="tx1"/>
                </a:solidFill>
                <a:latin typeface="+mn-lt"/>
                <a:ea typeface="+mn-ea"/>
                <a:cs typeface="+mn-cs"/>
              </a:rPr>
              <a:t>年の生存率ともに</a:t>
            </a:r>
            <a:r>
              <a:rPr kumimoji="1" lang="en-US" altLang="ja-JP" sz="1000" b="0" kern="1200" smtClean="0">
                <a:solidFill>
                  <a:schemeClr val="tx1"/>
                </a:solidFill>
                <a:latin typeface="+mn-lt"/>
                <a:ea typeface="+mn-ea"/>
                <a:cs typeface="+mn-cs"/>
              </a:rPr>
              <a:t>50</a:t>
            </a:r>
            <a:r>
              <a:rPr kumimoji="1" lang="ja-JP" altLang="ja-JP" sz="1000" b="0" kern="1200" smtClean="0">
                <a:solidFill>
                  <a:schemeClr val="tx1"/>
                </a:solidFill>
                <a:latin typeface="+mn-lt"/>
                <a:ea typeface="+mn-ea"/>
                <a:cs typeface="+mn-cs"/>
              </a:rPr>
              <a:t>％を上回っている。 成人</a:t>
            </a:r>
            <a:r>
              <a:rPr kumimoji="1" lang="en-US" altLang="ja-JP" sz="1000" b="0" kern="1200" smtClean="0">
                <a:solidFill>
                  <a:schemeClr val="tx1"/>
                </a:solidFill>
                <a:latin typeface="+mn-lt"/>
                <a:ea typeface="+mn-ea"/>
                <a:cs typeface="+mn-cs"/>
              </a:rPr>
              <a:t>T</a:t>
            </a:r>
            <a:r>
              <a:rPr kumimoji="1" lang="ja-JP" altLang="ja-JP" sz="1000" b="0" kern="1200" smtClean="0">
                <a:solidFill>
                  <a:schemeClr val="tx1"/>
                </a:solidFill>
                <a:latin typeface="+mn-lt"/>
                <a:ea typeface="+mn-ea"/>
                <a:cs typeface="+mn-cs"/>
              </a:rPr>
              <a:t>細胞性白血病では、移植後</a:t>
            </a:r>
            <a:r>
              <a:rPr kumimoji="1" lang="en-US" altLang="ja-JP" sz="1000" b="0" kern="1200" smtClean="0">
                <a:solidFill>
                  <a:schemeClr val="tx1"/>
                </a:solidFill>
                <a:latin typeface="+mn-lt"/>
                <a:ea typeface="+mn-ea"/>
                <a:cs typeface="+mn-cs"/>
              </a:rPr>
              <a:t>1</a:t>
            </a:r>
            <a:r>
              <a:rPr kumimoji="1" lang="ja-JP" altLang="ja-JP" sz="1000" b="0" kern="1200" smtClean="0">
                <a:solidFill>
                  <a:schemeClr val="tx1"/>
                </a:solidFill>
                <a:latin typeface="+mn-lt"/>
                <a:ea typeface="+mn-ea"/>
                <a:cs typeface="+mn-cs"/>
              </a:rPr>
              <a:t>年生存率が</a:t>
            </a:r>
            <a:r>
              <a:rPr kumimoji="1" lang="en-US" altLang="ja-JP" sz="1000" b="0" kern="1200" smtClean="0">
                <a:solidFill>
                  <a:schemeClr val="tx1"/>
                </a:solidFill>
                <a:latin typeface="+mn-lt"/>
                <a:ea typeface="+mn-ea"/>
                <a:cs typeface="+mn-cs"/>
              </a:rPr>
              <a:t>44.0</a:t>
            </a:r>
            <a:r>
              <a:rPr kumimoji="1" lang="ja-JP" altLang="ja-JP" sz="1000" b="0" kern="1200" smtClean="0">
                <a:solidFill>
                  <a:schemeClr val="tx1"/>
                </a:solidFill>
                <a:latin typeface="+mn-lt"/>
                <a:ea typeface="+mn-ea"/>
                <a:cs typeface="+mn-cs"/>
              </a:rPr>
              <a:t>％、移植後</a:t>
            </a:r>
            <a:r>
              <a:rPr kumimoji="1" lang="en-US" altLang="ja-JP" sz="1000" b="0" kern="1200" smtClean="0">
                <a:solidFill>
                  <a:schemeClr val="tx1"/>
                </a:solidFill>
                <a:latin typeface="+mn-lt"/>
                <a:ea typeface="+mn-ea"/>
                <a:cs typeface="+mn-cs"/>
              </a:rPr>
              <a:t>10</a:t>
            </a:r>
            <a:r>
              <a:rPr kumimoji="1" lang="ja-JP" altLang="ja-JP" sz="1000" b="0" kern="1200" smtClean="0">
                <a:solidFill>
                  <a:schemeClr val="tx1"/>
                </a:solidFill>
                <a:latin typeface="+mn-lt"/>
                <a:ea typeface="+mn-ea"/>
                <a:cs typeface="+mn-cs"/>
              </a:rPr>
              <a:t>年生存率が</a:t>
            </a:r>
            <a:r>
              <a:rPr kumimoji="1" lang="en-US" altLang="ja-JP" sz="1000" b="0" kern="1200" smtClean="0">
                <a:solidFill>
                  <a:schemeClr val="tx1"/>
                </a:solidFill>
                <a:latin typeface="+mn-lt"/>
                <a:ea typeface="+mn-ea"/>
                <a:cs typeface="+mn-cs"/>
              </a:rPr>
              <a:t>26.4</a:t>
            </a:r>
            <a:r>
              <a:rPr kumimoji="1" lang="ja-JP" altLang="ja-JP" sz="1000" b="0" kern="1200" smtClean="0">
                <a:solidFill>
                  <a:schemeClr val="tx1"/>
                </a:solidFill>
                <a:latin typeface="+mn-lt"/>
                <a:ea typeface="+mn-ea"/>
                <a:cs typeface="+mn-cs"/>
              </a:rPr>
              <a:t>％であり他の白血病の生存率を下回る。</a:t>
            </a:r>
          </a:p>
          <a:p>
            <a:endParaRPr kumimoji="1" lang="en-US" altLang="ja-JP" sz="800" kern="1200" smtClean="0">
              <a:solidFill>
                <a:srgbClr val="0B5395"/>
              </a:solidFill>
              <a:latin typeface="+mj-ea"/>
              <a:ea typeface="+mn-ea"/>
              <a:cs typeface="メイリオ" pitchFamily="50" charset="-128"/>
            </a:endParaRPr>
          </a:p>
          <a:p>
            <a:pPr rtl="0" eaLnBrk="1" fontAlgn="b" latinLnBrk="0" hangingPunct="1"/>
            <a:r>
              <a:rPr kumimoji="1" lang="ja-JP" altLang="en-US" sz="800" b="0" i="0" u="none" strike="noStrike" kern="1200" smtClean="0">
                <a:solidFill>
                  <a:schemeClr val="tx1"/>
                </a:solidFill>
                <a:latin typeface="+mj-ea"/>
                <a:ea typeface="+mn-ea"/>
                <a:cs typeface="メイリオ" pitchFamily="50" charset="-128"/>
              </a:rPr>
              <a:t>≪移植後生存率≫</a:t>
            </a:r>
            <a:endParaRPr kumimoji="1" lang="en-US" altLang="ja-JP" sz="800" kern="1200" smtClean="0">
              <a:solidFill>
                <a:srgbClr val="0B5395"/>
              </a:solidFill>
              <a:latin typeface="+mj-ea"/>
              <a:ea typeface="+mn-ea"/>
              <a:cs typeface="メイリオ" pitchFamily="50" charset="-128"/>
            </a:endParaRPr>
          </a:p>
          <a:p>
            <a:r>
              <a:rPr kumimoji="1" lang="ja-JP" altLang="en-US" sz="800" b="0" i="0" u="sng" strike="noStrike" kern="1200" smtClean="0">
                <a:solidFill>
                  <a:schemeClr val="tx1"/>
                </a:solidFill>
                <a:latin typeface="+mj-ea"/>
                <a:ea typeface="+mn-ea"/>
                <a:cs typeface="メイリオ" pitchFamily="50" charset="-128"/>
              </a:rPr>
              <a:t>＿＿＿＿＿＿＿＿</a:t>
            </a:r>
            <a:r>
              <a:rPr kumimoji="1" lang="ja-JP" altLang="en-US" sz="800" b="0" i="0" u="sng" strike="noStrike" kern="1200" baseline="0" smtClean="0">
                <a:solidFill>
                  <a:schemeClr val="tx1"/>
                </a:solidFill>
                <a:latin typeface="+mj-ea"/>
                <a:ea typeface="+mn-ea"/>
                <a:cs typeface="メイリオ" pitchFamily="50" charset="-128"/>
              </a:rPr>
              <a:t>   </a:t>
            </a:r>
            <a:r>
              <a:rPr kumimoji="1" lang="ja-JP" altLang="ja-JP" sz="800" b="0" i="0" u="sng" strike="noStrike" kern="1200" smtClean="0">
                <a:solidFill>
                  <a:schemeClr val="tx1"/>
                </a:solidFill>
                <a:latin typeface="+mj-ea"/>
                <a:ea typeface="+mn-ea"/>
                <a:cs typeface="メイリオ" pitchFamily="50" charset="-128"/>
              </a:rPr>
              <a:t>移植件数</a:t>
            </a:r>
            <a:r>
              <a:rPr kumimoji="1" lang="en-US" altLang="ja-JP" sz="800" b="0" i="0" u="sng" strike="noStrike" kern="1200" baseline="0" smtClean="0">
                <a:solidFill>
                  <a:schemeClr val="tx1"/>
                </a:solidFill>
                <a:latin typeface="+mj-ea"/>
                <a:ea typeface="+mn-ea"/>
                <a:cs typeface="メイリオ" pitchFamily="50" charset="-128"/>
              </a:rPr>
              <a:t>   </a:t>
            </a:r>
            <a:r>
              <a:rPr kumimoji="1" lang="ja-JP" altLang="ja-JP" sz="800" b="0" i="0" u="sng" strike="noStrike" kern="1200" smtClean="0">
                <a:solidFill>
                  <a:schemeClr val="tx1"/>
                </a:solidFill>
                <a:latin typeface="+mj-ea"/>
                <a:ea typeface="+mn-ea"/>
                <a:cs typeface="メイリオ" pitchFamily="50" charset="-128"/>
              </a:rPr>
              <a:t>移植後</a:t>
            </a:r>
            <a:r>
              <a:rPr kumimoji="1" lang="en-US" altLang="ja-JP" sz="800" b="1" i="0" u="sng" strike="noStrike" kern="1200" smtClean="0">
                <a:solidFill>
                  <a:schemeClr val="tx1"/>
                </a:solidFill>
                <a:latin typeface="+mj-ea"/>
                <a:ea typeface="+mn-ea"/>
                <a:cs typeface="メイリオ" pitchFamily="50" charset="-128"/>
              </a:rPr>
              <a:t>1</a:t>
            </a:r>
            <a:r>
              <a:rPr kumimoji="1" lang="ja-JP" altLang="ja-JP" sz="800" b="1" i="0" u="sng" strike="noStrike" kern="1200" smtClean="0">
                <a:solidFill>
                  <a:schemeClr val="tx1"/>
                </a:solidFill>
                <a:latin typeface="+mj-ea"/>
                <a:ea typeface="+mn-ea"/>
                <a:cs typeface="メイリオ" pitchFamily="50" charset="-128"/>
              </a:rPr>
              <a:t>年</a:t>
            </a:r>
            <a:r>
              <a:rPr kumimoji="1" lang="ja-JP" altLang="en-US" sz="800" b="1" i="0" u="sng" strike="noStrike" kern="1200" baseline="0" smtClean="0">
                <a:solidFill>
                  <a:schemeClr val="tx1"/>
                </a:solidFill>
                <a:latin typeface="+mj-ea"/>
                <a:ea typeface="+mn-ea"/>
                <a:cs typeface="メイリオ" pitchFamily="50" charset="-128"/>
              </a:rPr>
              <a:t>  </a:t>
            </a:r>
            <a:r>
              <a:rPr kumimoji="1" lang="ja-JP" altLang="ja-JP" sz="800" b="0" i="0" u="sng" strike="noStrike" kern="1200" smtClean="0">
                <a:solidFill>
                  <a:schemeClr val="tx1"/>
                </a:solidFill>
                <a:latin typeface="+mj-ea"/>
                <a:ea typeface="+mn-ea"/>
                <a:cs typeface="メイリオ" pitchFamily="50" charset="-128"/>
              </a:rPr>
              <a:t>移植後</a:t>
            </a:r>
            <a:r>
              <a:rPr kumimoji="1" lang="en-US" altLang="ja-JP" sz="800" b="1" i="0" u="sng" strike="noStrike" kern="1200" smtClean="0">
                <a:solidFill>
                  <a:schemeClr val="tx1"/>
                </a:solidFill>
                <a:latin typeface="+mj-ea"/>
                <a:ea typeface="+mn-ea"/>
                <a:cs typeface="メイリオ" pitchFamily="50" charset="-128"/>
              </a:rPr>
              <a:t>5</a:t>
            </a:r>
            <a:r>
              <a:rPr kumimoji="1" lang="ja-JP" altLang="ja-JP" sz="800" b="1" i="0" u="sng" strike="noStrike" kern="1200" smtClean="0">
                <a:solidFill>
                  <a:schemeClr val="tx1"/>
                </a:solidFill>
                <a:latin typeface="+mj-ea"/>
                <a:ea typeface="+mn-ea"/>
                <a:cs typeface="メイリオ" pitchFamily="50" charset="-128"/>
              </a:rPr>
              <a:t>年</a:t>
            </a:r>
            <a:r>
              <a:rPr kumimoji="1" lang="ja-JP" altLang="en-US" sz="800" b="1" i="0" u="sng" strike="noStrike" kern="1200" baseline="0" smtClean="0">
                <a:solidFill>
                  <a:schemeClr val="tx1"/>
                </a:solidFill>
                <a:latin typeface="+mj-ea"/>
                <a:ea typeface="+mn-ea"/>
                <a:cs typeface="メイリオ" pitchFamily="50" charset="-128"/>
              </a:rPr>
              <a:t>  </a:t>
            </a:r>
            <a:r>
              <a:rPr kumimoji="1" lang="ja-JP" altLang="ja-JP" sz="800" b="0" i="0" u="sng" strike="noStrike" kern="1200" smtClean="0">
                <a:solidFill>
                  <a:schemeClr val="tx1"/>
                </a:solidFill>
                <a:latin typeface="+mj-ea"/>
                <a:ea typeface="+mn-ea"/>
                <a:cs typeface="メイリオ" pitchFamily="50" charset="-128"/>
              </a:rPr>
              <a:t>移植後</a:t>
            </a:r>
            <a:r>
              <a:rPr kumimoji="1" lang="en-US" altLang="ja-JP" sz="800" b="1" i="0" u="sng" strike="noStrike" kern="1200" smtClean="0">
                <a:solidFill>
                  <a:schemeClr val="tx1"/>
                </a:solidFill>
                <a:latin typeface="+mj-ea"/>
                <a:ea typeface="+mn-ea"/>
                <a:cs typeface="メイリオ" pitchFamily="50" charset="-128"/>
              </a:rPr>
              <a:t>10</a:t>
            </a:r>
            <a:r>
              <a:rPr kumimoji="1" lang="ja-JP" altLang="ja-JP" sz="800" b="1" i="0" u="sng" strike="noStrike" kern="1200" smtClean="0">
                <a:solidFill>
                  <a:schemeClr val="tx1"/>
                </a:solidFill>
                <a:latin typeface="+mj-ea"/>
                <a:ea typeface="+mn-ea"/>
                <a:cs typeface="メイリオ" pitchFamily="50" charset="-128"/>
              </a:rPr>
              <a:t>年</a:t>
            </a:r>
            <a:r>
              <a:rPr kumimoji="1" lang="en-US" altLang="ja-JP" sz="800" b="1" i="0" u="sng" strike="noStrike" kern="1200" smtClean="0">
                <a:solidFill>
                  <a:schemeClr val="tx1"/>
                </a:solidFill>
                <a:latin typeface="+mj-ea"/>
                <a:ea typeface="+mn-ea"/>
                <a:cs typeface="メイリオ" pitchFamily="50" charset="-128"/>
              </a:rPr>
              <a:t> </a:t>
            </a:r>
            <a:endParaRPr kumimoji="1" lang="en-US" altLang="ja-JP" sz="800" b="0" i="0" u="none" strike="noStrike" kern="1200" smtClean="0">
              <a:solidFill>
                <a:schemeClr val="tx1"/>
              </a:solidFill>
              <a:latin typeface="+mj-ea"/>
              <a:ea typeface="+mn-ea"/>
              <a:cs typeface="+mn-cs"/>
            </a:endParaRPr>
          </a:p>
          <a:p>
            <a:r>
              <a:rPr kumimoji="1" lang="ja-JP" altLang="en-US" sz="800" b="1" i="0" u="none" strike="noStrike" kern="1200" smtClean="0">
                <a:solidFill>
                  <a:schemeClr val="tx1"/>
                </a:solidFill>
                <a:latin typeface="+mj-ea"/>
                <a:ea typeface="+mn-ea"/>
                <a:cs typeface="+mn-cs"/>
              </a:rPr>
              <a:t>急性骨髄性白血病</a:t>
            </a:r>
            <a:r>
              <a:rPr kumimoji="1" lang="en-US" altLang="ja-JP" sz="800" b="0" i="0" u="none" strike="noStrike" kern="1200" baseline="0" smtClean="0">
                <a:solidFill>
                  <a:schemeClr val="tx1"/>
                </a:solidFill>
                <a:latin typeface="+mj-ea"/>
                <a:ea typeface="+mn-ea"/>
                <a:cs typeface="+mn-cs"/>
              </a:rPr>
              <a:t>    16,570</a:t>
            </a:r>
            <a:r>
              <a:rPr kumimoji="1" lang="ja-JP" altLang="en-US" sz="800" b="0" i="0" u="none" strike="noStrike" kern="1200" smtClean="0">
                <a:solidFill>
                  <a:schemeClr val="tx1"/>
                </a:solidFill>
                <a:latin typeface="+mj-ea"/>
                <a:ea typeface="+mn-ea"/>
                <a:cs typeface="+mn-cs"/>
              </a:rPr>
              <a:t>件</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62.2%</a:t>
            </a:r>
            <a:r>
              <a:rPr kumimoji="1" lang="en-US" altLang="ja-JP" sz="800" b="1"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44.4%</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40.2%</a:t>
            </a:r>
            <a:r>
              <a:rPr kumimoji="1" lang="ja-JP" altLang="en-US" sz="800" kern="1200" smtClean="0">
                <a:solidFill>
                  <a:schemeClr val="tx1"/>
                </a:solidFill>
                <a:latin typeface="+mj-ea"/>
                <a:ea typeface="+mn-ea"/>
                <a:cs typeface="+mn-cs"/>
              </a:rPr>
              <a:t> </a:t>
            </a:r>
            <a:endParaRPr kumimoji="1" lang="en-US" altLang="ja-JP" sz="800" kern="1200" smtClean="0">
              <a:solidFill>
                <a:schemeClr val="tx1"/>
              </a:solidFill>
              <a:latin typeface="+mj-ea"/>
              <a:ea typeface="+mn-ea"/>
              <a:cs typeface="+mn-cs"/>
            </a:endParaRPr>
          </a:p>
          <a:p>
            <a:r>
              <a:rPr kumimoji="1" lang="ja-JP" altLang="en-US" sz="800" b="1" i="0" u="none" strike="noStrike" kern="1200" smtClean="0">
                <a:solidFill>
                  <a:schemeClr val="tx1"/>
                </a:solidFill>
                <a:latin typeface="+mj-ea"/>
                <a:ea typeface="+mn-ea"/>
                <a:cs typeface="+mn-cs"/>
              </a:rPr>
              <a:t>急性リンパ性白血病    </a:t>
            </a:r>
            <a:r>
              <a:rPr kumimoji="1" lang="en-US" altLang="ja-JP" sz="800" b="0" i="0" u="none" strike="noStrike" kern="1200" smtClean="0">
                <a:solidFill>
                  <a:schemeClr val="tx1"/>
                </a:solidFill>
                <a:latin typeface="+mj-ea"/>
                <a:ea typeface="+mn-ea"/>
                <a:cs typeface="+mn-cs"/>
              </a:rPr>
              <a:t>9,584</a:t>
            </a:r>
            <a:r>
              <a:rPr kumimoji="1" lang="ja-JP" altLang="en-US" sz="800" b="0" i="0" u="none" strike="noStrike" kern="1200" smtClean="0">
                <a:solidFill>
                  <a:schemeClr val="tx1"/>
                </a:solidFill>
                <a:latin typeface="+mj-ea"/>
                <a:ea typeface="+mn-ea"/>
                <a:cs typeface="+mn-cs"/>
              </a:rPr>
              <a:t>件</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68.0%</a:t>
            </a:r>
            <a:r>
              <a:rPr kumimoji="1" lang="en-US" altLang="ja-JP" sz="800" b="1"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48.0%</a:t>
            </a:r>
            <a:r>
              <a:rPr kumimoji="1" lang="en-US" altLang="ja-JP" sz="800" b="1" i="0" u="none" strike="noStrike" kern="1200" baseline="0" smtClean="0">
                <a:solidFill>
                  <a:schemeClr val="tx1"/>
                </a:solidFill>
                <a:latin typeface="+mj-ea"/>
                <a:ea typeface="+mn-ea"/>
                <a:cs typeface="+mn-cs"/>
              </a:rPr>
              <a:t>        44.0</a:t>
            </a:r>
            <a:r>
              <a:rPr kumimoji="1" lang="en-US" altLang="ja-JP" sz="800" b="1" i="0" u="none" strike="noStrike" kern="1200" smtClean="0">
                <a:solidFill>
                  <a:schemeClr val="tx1"/>
                </a:solidFill>
                <a:latin typeface="+mj-ea"/>
                <a:ea typeface="+mn-ea"/>
                <a:cs typeface="+mn-cs"/>
              </a:rPr>
              <a:t>%</a:t>
            </a:r>
            <a:r>
              <a:rPr kumimoji="1" lang="ja-JP" altLang="en-US" sz="800" kern="1200" smtClean="0">
                <a:solidFill>
                  <a:schemeClr val="tx1"/>
                </a:solidFill>
                <a:latin typeface="+mj-ea"/>
                <a:ea typeface="+mn-ea"/>
                <a:cs typeface="+mn-cs"/>
              </a:rPr>
              <a:t> </a:t>
            </a:r>
            <a:endParaRPr kumimoji="1" lang="en-US" altLang="ja-JP" sz="800" kern="1200" smtClean="0">
              <a:solidFill>
                <a:schemeClr val="tx1"/>
              </a:solidFill>
              <a:latin typeface="+mj-ea"/>
              <a:ea typeface="+mn-ea"/>
              <a:cs typeface="+mn-cs"/>
            </a:endParaRPr>
          </a:p>
          <a:p>
            <a:r>
              <a:rPr kumimoji="1" lang="ja-JP" altLang="en-US" sz="800" b="1" i="0" u="none" strike="noStrike" kern="1200" smtClean="0">
                <a:solidFill>
                  <a:schemeClr val="tx1"/>
                </a:solidFill>
                <a:latin typeface="+mj-ea"/>
                <a:ea typeface="+mn-ea"/>
                <a:cs typeface="+mn-cs"/>
              </a:rPr>
              <a:t>成人</a:t>
            </a:r>
            <a:r>
              <a:rPr kumimoji="1" lang="en-US" altLang="ja-JP" sz="800" b="1" i="0" u="none" strike="noStrike" kern="1200" smtClean="0">
                <a:solidFill>
                  <a:schemeClr val="tx1"/>
                </a:solidFill>
                <a:latin typeface="+mj-ea"/>
                <a:ea typeface="+mn-ea"/>
                <a:cs typeface="+mn-cs"/>
              </a:rPr>
              <a:t>T</a:t>
            </a:r>
            <a:r>
              <a:rPr kumimoji="1" lang="ja-JP" altLang="en-US" sz="800" b="1" i="0" u="none" strike="noStrike" kern="1200" smtClean="0">
                <a:solidFill>
                  <a:schemeClr val="tx1"/>
                </a:solidFill>
                <a:latin typeface="+mj-ea"/>
                <a:ea typeface="+mn-ea"/>
                <a:cs typeface="+mn-cs"/>
              </a:rPr>
              <a:t>細胞性白血病</a:t>
            </a:r>
            <a:r>
              <a:rPr kumimoji="1" lang="ja-JP" altLang="en-US" sz="800" b="1" i="0" u="none" strike="noStrike" kern="1200" baseline="0" smtClean="0">
                <a:solidFill>
                  <a:schemeClr val="tx1"/>
                </a:solidFill>
                <a:latin typeface="+mj-ea"/>
                <a:ea typeface="+mn-ea"/>
                <a:cs typeface="+mn-cs"/>
              </a:rPr>
              <a:t>   </a:t>
            </a:r>
            <a:r>
              <a:rPr kumimoji="1" lang="en-US" altLang="ja-JP" sz="800" b="0" i="0" u="none" strike="noStrike" kern="1200" smtClean="0">
                <a:solidFill>
                  <a:schemeClr val="tx1"/>
                </a:solidFill>
                <a:latin typeface="+mj-ea"/>
                <a:ea typeface="+mn-ea"/>
                <a:cs typeface="+mn-cs"/>
              </a:rPr>
              <a:t>1,697</a:t>
            </a:r>
            <a:r>
              <a:rPr kumimoji="1" lang="ja-JP" altLang="en-US" sz="800" b="0" i="0" u="none" strike="noStrike" kern="1200" smtClean="0">
                <a:solidFill>
                  <a:schemeClr val="tx1"/>
                </a:solidFill>
                <a:latin typeface="+mj-ea"/>
                <a:ea typeface="+mn-ea"/>
                <a:cs typeface="+mn-cs"/>
              </a:rPr>
              <a:t>件</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baseline="0" smtClean="0">
                <a:solidFill>
                  <a:schemeClr val="tx1"/>
                </a:solidFill>
                <a:latin typeface="+mj-ea"/>
                <a:ea typeface="+mn-ea"/>
                <a:cs typeface="+mn-cs"/>
              </a:rPr>
              <a:t>44.0</a:t>
            </a:r>
            <a:r>
              <a:rPr kumimoji="1" lang="en-US" altLang="ja-JP" sz="800" b="1" i="0" u="none" strike="noStrike" kern="1200" smtClean="0">
                <a:solidFill>
                  <a:schemeClr val="tx1"/>
                </a:solidFill>
                <a:latin typeface="+mj-ea"/>
                <a:ea typeface="+mn-ea"/>
                <a:cs typeface="+mn-cs"/>
              </a:rPr>
              <a:t>%</a:t>
            </a:r>
            <a:r>
              <a:rPr kumimoji="1" lang="en-US" altLang="ja-JP" sz="800" b="1" i="0" u="none" strike="noStrike" kern="1200" baseline="0" smtClean="0">
                <a:solidFill>
                  <a:schemeClr val="tx1"/>
                </a:solidFill>
                <a:latin typeface="+mj-ea"/>
                <a:ea typeface="+mn-ea"/>
                <a:cs typeface="+mn-cs"/>
              </a:rPr>
              <a:t>        29.9</a:t>
            </a:r>
            <a:r>
              <a:rPr kumimoji="1" lang="en-US" altLang="ja-JP" sz="800" b="1" i="0" u="none" strike="noStrike" kern="1200" smtClean="0">
                <a:solidFill>
                  <a:schemeClr val="tx1"/>
                </a:solidFill>
                <a:latin typeface="+mj-ea"/>
                <a:ea typeface="+mn-ea"/>
                <a:cs typeface="+mn-cs"/>
              </a:rPr>
              <a:t>%</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baseline="0" smtClean="0">
                <a:solidFill>
                  <a:schemeClr val="tx1"/>
                </a:solidFill>
                <a:latin typeface="+mj-ea"/>
                <a:ea typeface="+mn-ea"/>
                <a:cs typeface="+mn-cs"/>
              </a:rPr>
              <a:t>26.4</a:t>
            </a:r>
            <a:r>
              <a:rPr kumimoji="1" lang="en-US" altLang="ja-JP" sz="800" b="1" i="0" u="none" strike="noStrike" kern="1200" smtClean="0">
                <a:solidFill>
                  <a:schemeClr val="tx1"/>
                </a:solidFill>
                <a:latin typeface="+mj-ea"/>
                <a:ea typeface="+mn-ea"/>
                <a:cs typeface="+mn-cs"/>
              </a:rPr>
              <a:t>%</a:t>
            </a:r>
            <a:r>
              <a:rPr kumimoji="1" lang="ja-JP" altLang="en-US" sz="800" kern="1200" smtClean="0">
                <a:solidFill>
                  <a:schemeClr val="tx1"/>
                </a:solidFill>
                <a:latin typeface="+mj-ea"/>
                <a:ea typeface="+mn-ea"/>
                <a:cs typeface="+mn-cs"/>
              </a:rPr>
              <a:t> </a:t>
            </a:r>
            <a:endParaRPr kumimoji="1" lang="en-US" altLang="ja-JP" sz="800" kern="1200" smtClean="0">
              <a:solidFill>
                <a:schemeClr val="tx1"/>
              </a:solidFill>
              <a:latin typeface="+mj-ea"/>
              <a:ea typeface="+mn-ea"/>
              <a:cs typeface="+mn-cs"/>
            </a:endParaRPr>
          </a:p>
          <a:p>
            <a:r>
              <a:rPr kumimoji="1" lang="ja-JP" altLang="en-US" sz="800" b="1" i="0" u="none" strike="noStrike" kern="1200" smtClean="0">
                <a:solidFill>
                  <a:schemeClr val="tx1"/>
                </a:solidFill>
                <a:latin typeface="+mj-ea"/>
                <a:ea typeface="+mn-ea"/>
                <a:cs typeface="+mn-cs"/>
              </a:rPr>
              <a:t>慢性骨髄性白血病</a:t>
            </a:r>
            <a:r>
              <a:rPr kumimoji="1" lang="ja-JP" altLang="en-US" sz="800" b="1" i="0" u="none" strike="noStrike" kern="1200" baseline="0" smtClean="0">
                <a:solidFill>
                  <a:schemeClr val="tx1"/>
                </a:solidFill>
                <a:latin typeface="+mj-ea"/>
                <a:ea typeface="+mn-ea"/>
                <a:cs typeface="+mn-cs"/>
              </a:rPr>
              <a:t>     </a:t>
            </a:r>
            <a:r>
              <a:rPr kumimoji="1" lang="en-US" altLang="ja-JP" sz="800" b="0" i="0" u="none" strike="noStrike" kern="1200" smtClean="0">
                <a:solidFill>
                  <a:schemeClr val="tx1"/>
                </a:solidFill>
                <a:latin typeface="+mj-ea"/>
                <a:ea typeface="+mn-ea"/>
                <a:cs typeface="+mn-cs"/>
              </a:rPr>
              <a:t>3,284</a:t>
            </a:r>
            <a:r>
              <a:rPr kumimoji="1" lang="ja-JP" altLang="en-US" sz="800" b="0" i="0" u="none" strike="noStrike" kern="1200" smtClean="0">
                <a:solidFill>
                  <a:schemeClr val="tx1"/>
                </a:solidFill>
                <a:latin typeface="+mj-ea"/>
                <a:ea typeface="+mn-ea"/>
                <a:cs typeface="+mn-cs"/>
              </a:rPr>
              <a:t>件</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baseline="0" smtClean="0">
                <a:solidFill>
                  <a:schemeClr val="tx1"/>
                </a:solidFill>
                <a:latin typeface="+mj-ea"/>
                <a:ea typeface="+mn-ea"/>
                <a:cs typeface="+mn-cs"/>
              </a:rPr>
              <a:t>69.9</a:t>
            </a:r>
            <a:r>
              <a:rPr kumimoji="1" lang="en-US" altLang="ja-JP" sz="800" b="1" i="0" u="none" strike="noStrike" kern="1200" smtClean="0">
                <a:solidFill>
                  <a:schemeClr val="tx1"/>
                </a:solidFill>
                <a:latin typeface="+mj-ea"/>
                <a:ea typeface="+mn-ea"/>
                <a:cs typeface="+mn-cs"/>
              </a:rPr>
              <a:t>%</a:t>
            </a:r>
            <a:r>
              <a:rPr kumimoji="1" lang="en-US" altLang="ja-JP" sz="800" b="1"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57.7%</a:t>
            </a:r>
            <a:r>
              <a:rPr kumimoji="1" lang="en-US" altLang="ja-JP" sz="800" b="1" i="0" u="none" strike="noStrike" kern="1200" baseline="0" smtClean="0">
                <a:solidFill>
                  <a:schemeClr val="tx1"/>
                </a:solidFill>
                <a:latin typeface="+mj-ea"/>
                <a:ea typeface="+mn-ea"/>
                <a:cs typeface="+mn-cs"/>
              </a:rPr>
              <a:t>        54.0</a:t>
            </a:r>
            <a:r>
              <a:rPr kumimoji="1" lang="en-US" altLang="ja-JP" sz="800" b="1" i="0" u="none" strike="noStrike" kern="1200" smtClean="0">
                <a:solidFill>
                  <a:schemeClr val="tx1"/>
                </a:solidFill>
                <a:latin typeface="+mj-ea"/>
                <a:ea typeface="+mn-ea"/>
                <a:cs typeface="+mn-cs"/>
              </a:rPr>
              <a:t>%</a:t>
            </a:r>
            <a:r>
              <a:rPr kumimoji="1" lang="ja-JP" altLang="en-US" sz="800" kern="1200" smtClean="0">
                <a:solidFill>
                  <a:schemeClr val="tx1"/>
                </a:solidFill>
                <a:latin typeface="+mj-ea"/>
                <a:ea typeface="+mn-ea"/>
                <a:cs typeface="+mn-cs"/>
              </a:rPr>
              <a:t> </a:t>
            </a:r>
            <a:endParaRPr kumimoji="1" lang="en-US" altLang="ja-JP" sz="800" kern="1200" smtClean="0">
              <a:solidFill>
                <a:schemeClr val="tx1"/>
              </a:solidFill>
              <a:latin typeface="+mj-ea"/>
              <a:ea typeface="+mn-ea"/>
              <a:cs typeface="+mn-cs"/>
            </a:endParaRPr>
          </a:p>
          <a:p>
            <a:r>
              <a:rPr kumimoji="1" lang="ja-JP" altLang="en-US" sz="800" b="1" i="0" u="sng" strike="noStrike" kern="1200" smtClean="0">
                <a:solidFill>
                  <a:schemeClr val="tx1"/>
                </a:solidFill>
                <a:latin typeface="+mj-ea"/>
                <a:ea typeface="+mn-ea"/>
                <a:cs typeface="+mn-cs"/>
              </a:rPr>
              <a:t>骨髄異形成症候群</a:t>
            </a:r>
            <a:r>
              <a:rPr kumimoji="1" lang="ja-JP" altLang="en-US" sz="800" b="1" i="0" u="sng" strike="noStrike" kern="1200" baseline="0" smtClean="0">
                <a:solidFill>
                  <a:schemeClr val="tx1"/>
                </a:solidFill>
                <a:latin typeface="+mj-ea"/>
                <a:ea typeface="+mn-ea"/>
                <a:cs typeface="+mn-cs"/>
              </a:rPr>
              <a:t>     </a:t>
            </a:r>
            <a:r>
              <a:rPr kumimoji="1" lang="en-US" altLang="ja-JP" sz="800" b="0" i="0" u="sng" strike="noStrike" kern="1200" baseline="0" smtClean="0">
                <a:solidFill>
                  <a:schemeClr val="tx1"/>
                </a:solidFill>
                <a:latin typeface="+mj-ea"/>
                <a:ea typeface="+mn-ea"/>
                <a:cs typeface="+mn-cs"/>
              </a:rPr>
              <a:t>4,016</a:t>
            </a:r>
            <a:r>
              <a:rPr kumimoji="1" lang="ja-JP" altLang="en-US" sz="800" b="0" i="0" u="sng" strike="noStrike" kern="1200" smtClean="0">
                <a:solidFill>
                  <a:schemeClr val="tx1"/>
                </a:solidFill>
                <a:latin typeface="+mj-ea"/>
                <a:ea typeface="+mn-ea"/>
                <a:cs typeface="+mn-cs"/>
              </a:rPr>
              <a:t>件</a:t>
            </a:r>
            <a:r>
              <a:rPr kumimoji="1" lang="ja-JP" altLang="en-US" sz="800" b="0" i="0" u="sng" strike="noStrike" kern="1200" baseline="0" smtClean="0">
                <a:solidFill>
                  <a:schemeClr val="tx1"/>
                </a:solidFill>
                <a:latin typeface="+mj-ea"/>
                <a:ea typeface="+mn-ea"/>
                <a:cs typeface="+mn-cs"/>
              </a:rPr>
              <a:t>        </a:t>
            </a:r>
            <a:r>
              <a:rPr kumimoji="1" lang="en-US" altLang="ja-JP" sz="800" b="1" i="0" u="sng" strike="noStrike" kern="1200" smtClean="0">
                <a:solidFill>
                  <a:schemeClr val="tx1"/>
                </a:solidFill>
                <a:latin typeface="+mj-ea"/>
                <a:ea typeface="+mn-ea"/>
                <a:cs typeface="+mn-cs"/>
              </a:rPr>
              <a:t>64.0%</a:t>
            </a:r>
            <a:r>
              <a:rPr kumimoji="1" lang="en-US" altLang="ja-JP" sz="800" b="1" i="0" u="sng" strike="noStrike" kern="1200" baseline="0" smtClean="0">
                <a:solidFill>
                  <a:schemeClr val="tx1"/>
                </a:solidFill>
                <a:latin typeface="+mj-ea"/>
                <a:ea typeface="+mn-ea"/>
                <a:cs typeface="+mn-cs"/>
              </a:rPr>
              <a:t>        </a:t>
            </a:r>
            <a:r>
              <a:rPr kumimoji="1" lang="en-US" altLang="ja-JP" sz="800" b="1" i="0" u="sng" strike="noStrike" kern="1200" smtClean="0">
                <a:solidFill>
                  <a:schemeClr val="tx1"/>
                </a:solidFill>
                <a:latin typeface="+mj-ea"/>
                <a:ea typeface="+mn-ea"/>
                <a:cs typeface="+mn-cs"/>
              </a:rPr>
              <a:t>48.2%        42.6%</a:t>
            </a:r>
            <a:r>
              <a:rPr kumimoji="1" lang="ja-JP" altLang="en-US" sz="800" u="sng" kern="1200" smtClean="0">
                <a:solidFill>
                  <a:schemeClr val="tx1"/>
                </a:solidFill>
                <a:latin typeface="+mj-ea"/>
                <a:ea typeface="+mn-ea"/>
                <a:cs typeface="+mn-cs"/>
              </a:rPr>
              <a:t> ＿＿</a:t>
            </a:r>
            <a:endParaRPr kumimoji="1" lang="en-US" altLang="ja-JP" sz="800" u="sng" kern="1200" dirty="0" smtClean="0">
              <a:solidFill>
                <a:srgbClr val="0B5395"/>
              </a:solidFill>
              <a:latin typeface="+mj-ea"/>
              <a:ea typeface="+mn-ea"/>
              <a:cs typeface="メイリオ" pitchFamily="50" charset="-128"/>
            </a:endParaRPr>
          </a:p>
        </p:txBody>
      </p:sp>
      <p:sp>
        <p:nvSpPr>
          <p:cNvPr id="7" name="スライド イメージ プレースホルダ 6"/>
          <p:cNvSpPr>
            <a:spLocks noGrp="1" noRot="1" noChangeAspect="1"/>
          </p:cNvSpPr>
          <p:nvPr>
            <p:ph type="sldImg"/>
          </p:nvPr>
        </p:nvSpPr>
        <p:spPr>
          <a:xfrm>
            <a:off x="2039938" y="0"/>
            <a:ext cx="5754687" cy="4316413"/>
          </a:xfrm>
          <a:ln>
            <a:solidFill>
              <a:schemeClr val="tx1"/>
            </a:solidFill>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499712" y="4325938"/>
            <a:ext cx="7204021" cy="2074333"/>
          </a:xfrm>
        </p:spPr>
        <p:txBody>
          <a:bodyPr>
            <a:normAutofit/>
          </a:bodyPr>
          <a:lstStyle/>
          <a:p>
            <a:r>
              <a:rPr kumimoji="1" lang="en-US" altLang="ja-JP" sz="1200" b="0" kern="1200" smtClean="0">
                <a:solidFill>
                  <a:schemeClr val="tx1"/>
                </a:solidFill>
                <a:latin typeface="+mn-lt"/>
                <a:ea typeface="+mn-ea"/>
                <a:cs typeface="+mn-cs"/>
              </a:rPr>
              <a:t> </a:t>
            </a:r>
            <a:r>
              <a:rPr kumimoji="1" lang="ja-JP" altLang="ja-JP" sz="1200" b="0" kern="1200" smtClean="0">
                <a:solidFill>
                  <a:schemeClr val="tx1"/>
                </a:solidFill>
                <a:latin typeface="+mn-lt"/>
                <a:ea typeface="+mn-ea"/>
                <a:cs typeface="+mn-cs"/>
              </a:rPr>
              <a:t>非ホジキンリンパ腫、ホジキンリンパ腫の移植後</a:t>
            </a:r>
            <a:r>
              <a:rPr kumimoji="1" lang="en-US" altLang="ja-JP" sz="1200" b="0" kern="1200" smtClean="0">
                <a:solidFill>
                  <a:schemeClr val="tx1"/>
                </a:solidFill>
                <a:latin typeface="+mn-lt"/>
                <a:ea typeface="+mn-ea"/>
                <a:cs typeface="+mn-cs"/>
              </a:rPr>
              <a:t>5</a:t>
            </a:r>
            <a:r>
              <a:rPr kumimoji="1" lang="ja-JP" altLang="ja-JP" sz="1200" b="0" kern="1200" smtClean="0">
                <a:solidFill>
                  <a:schemeClr val="tx1"/>
                </a:solidFill>
                <a:latin typeface="+mn-lt"/>
                <a:ea typeface="+mn-ea"/>
                <a:cs typeface="+mn-cs"/>
              </a:rPr>
              <a:t>年の生存率はいずれも</a:t>
            </a:r>
            <a:r>
              <a:rPr kumimoji="1" lang="en-US" altLang="ja-JP" sz="1200" b="0" kern="1200" smtClean="0">
                <a:solidFill>
                  <a:schemeClr val="tx1"/>
                </a:solidFill>
                <a:latin typeface="+mn-lt"/>
                <a:ea typeface="+mn-ea"/>
                <a:cs typeface="+mn-cs"/>
              </a:rPr>
              <a:t>60</a:t>
            </a:r>
            <a:r>
              <a:rPr kumimoji="1" lang="ja-JP" altLang="ja-JP" sz="1200" b="0" kern="1200" smtClean="0">
                <a:solidFill>
                  <a:schemeClr val="tx1"/>
                </a:solidFill>
                <a:latin typeface="+mn-lt"/>
                <a:ea typeface="+mn-ea"/>
                <a:cs typeface="+mn-cs"/>
              </a:rPr>
              <a:t>％前後、移植後</a:t>
            </a:r>
            <a:r>
              <a:rPr kumimoji="1" lang="en-US" altLang="ja-JP" sz="1200" b="0" kern="1200" smtClean="0">
                <a:solidFill>
                  <a:schemeClr val="tx1"/>
                </a:solidFill>
                <a:latin typeface="+mn-lt"/>
                <a:ea typeface="+mn-ea"/>
                <a:cs typeface="+mn-cs"/>
              </a:rPr>
              <a:t>10</a:t>
            </a:r>
            <a:r>
              <a:rPr kumimoji="1" lang="ja-JP" altLang="ja-JP" sz="1200" b="0" kern="1200" smtClean="0">
                <a:solidFill>
                  <a:schemeClr val="tx1"/>
                </a:solidFill>
                <a:latin typeface="+mn-lt"/>
                <a:ea typeface="+mn-ea"/>
                <a:cs typeface="+mn-cs"/>
              </a:rPr>
              <a:t>年生存率は</a:t>
            </a:r>
            <a:r>
              <a:rPr kumimoji="1" lang="en-US" altLang="ja-JP" sz="1200" b="0" kern="1200" smtClean="0">
                <a:solidFill>
                  <a:schemeClr val="tx1"/>
                </a:solidFill>
                <a:latin typeface="+mn-lt"/>
                <a:ea typeface="+mn-ea"/>
                <a:cs typeface="+mn-cs"/>
              </a:rPr>
              <a:t>50</a:t>
            </a:r>
            <a:r>
              <a:rPr kumimoji="1" lang="ja-JP" altLang="ja-JP" sz="1200" b="0" kern="1200" smtClean="0">
                <a:solidFill>
                  <a:schemeClr val="tx1"/>
                </a:solidFill>
                <a:latin typeface="+mn-lt"/>
                <a:ea typeface="+mn-ea"/>
                <a:cs typeface="+mn-cs"/>
              </a:rPr>
              <a:t>％前後であり、</a:t>
            </a:r>
            <a:r>
              <a:rPr kumimoji="1" lang="en-US" altLang="ja-JP" sz="1200" b="0" kern="1200" smtClean="0">
                <a:solidFill>
                  <a:schemeClr val="tx1"/>
                </a:solidFill>
                <a:latin typeface="+mn-lt"/>
                <a:ea typeface="+mn-ea"/>
                <a:cs typeface="+mn-cs"/>
              </a:rPr>
              <a:t>1</a:t>
            </a:r>
            <a:r>
              <a:rPr kumimoji="1" lang="ja-JP" altLang="ja-JP" sz="1200" b="0" kern="1200" smtClean="0">
                <a:solidFill>
                  <a:schemeClr val="tx1"/>
                </a:solidFill>
                <a:latin typeface="+mn-lt"/>
                <a:ea typeface="+mn-ea"/>
                <a:cs typeface="+mn-cs"/>
              </a:rPr>
              <a:t>年生存率はホジキンリンパ腫のほうがやや高い。 </a:t>
            </a:r>
          </a:p>
          <a:p>
            <a:r>
              <a:rPr kumimoji="1" lang="ja-JP" altLang="ja-JP" sz="1200" b="0" kern="1200" smtClean="0">
                <a:solidFill>
                  <a:schemeClr val="tx1"/>
                </a:solidFill>
                <a:latin typeface="+mn-lt"/>
                <a:ea typeface="+mn-ea"/>
                <a:cs typeface="+mn-cs"/>
              </a:rPr>
              <a:t>多発性骨髄腫を含む形質細胞性腫瘍における初回移植のおよそ</a:t>
            </a:r>
            <a:r>
              <a:rPr kumimoji="1" lang="en-US" altLang="ja-JP" sz="1200" b="0" kern="1200" smtClean="0">
                <a:solidFill>
                  <a:schemeClr val="tx1"/>
                </a:solidFill>
                <a:latin typeface="+mn-lt"/>
                <a:ea typeface="+mn-ea"/>
                <a:cs typeface="+mn-cs"/>
              </a:rPr>
              <a:t>96</a:t>
            </a:r>
            <a:r>
              <a:rPr kumimoji="1" lang="ja-JP" altLang="ja-JP" sz="1200" b="0" kern="1200" smtClean="0">
                <a:solidFill>
                  <a:schemeClr val="tx1"/>
                </a:solidFill>
                <a:latin typeface="+mn-lt"/>
                <a:ea typeface="+mn-ea"/>
                <a:cs typeface="+mn-cs"/>
              </a:rPr>
              <a:t>％は自家移植である。自家または同種の移植全体での移植後</a:t>
            </a:r>
            <a:r>
              <a:rPr kumimoji="1" lang="en-US" altLang="ja-JP" sz="1200" b="0" kern="1200" smtClean="0">
                <a:solidFill>
                  <a:schemeClr val="tx1"/>
                </a:solidFill>
                <a:latin typeface="+mn-lt"/>
                <a:ea typeface="+mn-ea"/>
                <a:cs typeface="+mn-cs"/>
              </a:rPr>
              <a:t>1</a:t>
            </a:r>
            <a:r>
              <a:rPr kumimoji="1" lang="ja-JP" altLang="ja-JP" sz="1200" b="0" kern="1200" smtClean="0">
                <a:solidFill>
                  <a:schemeClr val="tx1"/>
                </a:solidFill>
                <a:latin typeface="+mn-lt"/>
                <a:ea typeface="+mn-ea"/>
                <a:cs typeface="+mn-cs"/>
              </a:rPr>
              <a:t>年生存率は</a:t>
            </a:r>
            <a:r>
              <a:rPr kumimoji="1" lang="en-US" altLang="ja-JP" sz="1200" b="0" kern="1200" smtClean="0">
                <a:solidFill>
                  <a:schemeClr val="tx1"/>
                </a:solidFill>
                <a:latin typeface="+mn-lt"/>
                <a:ea typeface="+mn-ea"/>
                <a:cs typeface="+mn-cs"/>
              </a:rPr>
              <a:t>90.2</a:t>
            </a:r>
            <a:r>
              <a:rPr kumimoji="1" lang="ja-JP" altLang="ja-JP" sz="1200" b="0" kern="1200" smtClean="0">
                <a:solidFill>
                  <a:schemeClr val="tx1"/>
                </a:solidFill>
                <a:latin typeface="+mn-lt"/>
                <a:ea typeface="+mn-ea"/>
                <a:cs typeface="+mn-cs"/>
              </a:rPr>
              <a:t>％と良好であるが、移植後</a:t>
            </a:r>
            <a:r>
              <a:rPr kumimoji="1" lang="en-US" altLang="ja-JP" sz="1200" b="0" kern="1200" smtClean="0">
                <a:solidFill>
                  <a:schemeClr val="tx1"/>
                </a:solidFill>
                <a:latin typeface="+mn-lt"/>
                <a:ea typeface="+mn-ea"/>
                <a:cs typeface="+mn-cs"/>
              </a:rPr>
              <a:t>10</a:t>
            </a:r>
            <a:r>
              <a:rPr kumimoji="1" lang="ja-JP" altLang="ja-JP" sz="1200" b="0" kern="1200" smtClean="0">
                <a:solidFill>
                  <a:schemeClr val="tx1"/>
                </a:solidFill>
                <a:latin typeface="+mn-lt"/>
                <a:ea typeface="+mn-ea"/>
                <a:cs typeface="+mn-cs"/>
              </a:rPr>
              <a:t>年生存率は</a:t>
            </a:r>
            <a:r>
              <a:rPr kumimoji="1" lang="en-US" altLang="ja-JP" sz="1200" b="0" kern="1200" smtClean="0">
                <a:solidFill>
                  <a:schemeClr val="tx1"/>
                </a:solidFill>
                <a:latin typeface="+mn-lt"/>
                <a:ea typeface="+mn-ea"/>
                <a:cs typeface="+mn-cs"/>
              </a:rPr>
              <a:t>34.0</a:t>
            </a:r>
            <a:r>
              <a:rPr kumimoji="1" lang="ja-JP" altLang="ja-JP" sz="1200" b="0" kern="1200" smtClean="0">
                <a:solidFill>
                  <a:schemeClr val="tx1"/>
                </a:solidFill>
                <a:latin typeface="+mn-lt"/>
                <a:ea typeface="+mn-ea"/>
                <a:cs typeface="+mn-cs"/>
              </a:rPr>
              <a:t>％である。</a:t>
            </a:r>
            <a:endParaRPr kumimoji="1" lang="en-US" altLang="ja-JP" sz="1200" b="0" kern="1200" smtClean="0">
              <a:solidFill>
                <a:schemeClr val="tx1"/>
              </a:solidFill>
              <a:latin typeface="+mn-lt"/>
              <a:ea typeface="+mn-ea"/>
              <a:cs typeface="+mn-cs"/>
            </a:endParaRPr>
          </a:p>
          <a:p>
            <a:endParaRPr lang="en-US" altLang="ja-JP" sz="1200" smtClean="0">
              <a:solidFill>
                <a:srgbClr val="0B5395"/>
              </a:solidFill>
              <a:latin typeface="メイリオ" pitchFamily="50" charset="-128"/>
              <a:ea typeface="メイリオ" pitchFamily="50" charset="-128"/>
              <a:cs typeface="メイリオ" pitchFamily="50" charset="-128"/>
            </a:endParaRPr>
          </a:p>
          <a:p>
            <a:pPr rtl="0" eaLnBrk="1" fontAlgn="b" latinLnBrk="0" hangingPunct="1"/>
            <a:r>
              <a:rPr kumimoji="1" lang="ja-JP" altLang="en-US" sz="800" b="0" i="0" u="none" strike="noStrike" kern="1200" smtClean="0">
                <a:solidFill>
                  <a:schemeClr val="tx1"/>
                </a:solidFill>
                <a:latin typeface="+mj-ea"/>
                <a:ea typeface="+mn-ea"/>
                <a:cs typeface="メイリオ" pitchFamily="50" charset="-128"/>
              </a:rPr>
              <a:t>≪移植後生存率≫</a:t>
            </a:r>
            <a:endParaRPr kumimoji="1" lang="en-US" altLang="ja-JP" sz="800" kern="1200" smtClean="0">
              <a:solidFill>
                <a:srgbClr val="0B5395"/>
              </a:solidFill>
              <a:latin typeface="+mj-ea"/>
              <a:ea typeface="+mn-ea"/>
              <a:cs typeface="メイリオ" pitchFamily="50" charset="-128"/>
            </a:endParaRPr>
          </a:p>
          <a:p>
            <a:r>
              <a:rPr kumimoji="1" lang="ja-JP" altLang="en-US" sz="800" b="0" i="0" u="sng" strike="noStrike" kern="1200" smtClean="0">
                <a:solidFill>
                  <a:schemeClr val="tx1"/>
                </a:solidFill>
                <a:latin typeface="+mj-ea"/>
                <a:ea typeface="+mn-ea"/>
                <a:cs typeface="メイリオ" pitchFamily="50" charset="-128"/>
              </a:rPr>
              <a:t>＿＿＿＿＿＿＿＿＿＿＿＿＿＿＿</a:t>
            </a:r>
            <a:r>
              <a:rPr kumimoji="1" lang="ja-JP" altLang="en-US" sz="800" b="0" i="0" u="sng" strike="noStrike" kern="1200" baseline="0" smtClean="0">
                <a:solidFill>
                  <a:schemeClr val="tx1"/>
                </a:solidFill>
                <a:latin typeface="+mj-ea"/>
                <a:ea typeface="+mn-ea"/>
                <a:cs typeface="メイリオ" pitchFamily="50" charset="-128"/>
              </a:rPr>
              <a:t>   </a:t>
            </a:r>
            <a:r>
              <a:rPr kumimoji="1" lang="ja-JP" altLang="ja-JP" sz="800" b="0" i="0" u="sng" strike="noStrike" kern="1200" smtClean="0">
                <a:solidFill>
                  <a:schemeClr val="tx1"/>
                </a:solidFill>
                <a:latin typeface="+mj-ea"/>
                <a:ea typeface="+mn-ea"/>
                <a:cs typeface="メイリオ" pitchFamily="50" charset="-128"/>
              </a:rPr>
              <a:t>移植件数</a:t>
            </a:r>
            <a:r>
              <a:rPr kumimoji="1" lang="ja-JP" altLang="en-US" sz="800" b="0" i="0" u="sng" strike="noStrike" kern="1200" baseline="0" smtClean="0">
                <a:solidFill>
                  <a:schemeClr val="tx1"/>
                </a:solidFill>
                <a:latin typeface="+mj-ea"/>
                <a:ea typeface="+mn-ea"/>
                <a:cs typeface="メイリオ" pitchFamily="50" charset="-128"/>
              </a:rPr>
              <a:t>   </a:t>
            </a:r>
            <a:r>
              <a:rPr kumimoji="1" lang="ja-JP" altLang="ja-JP" sz="800" b="0" i="0" u="sng" strike="noStrike" kern="1200" smtClean="0">
                <a:solidFill>
                  <a:schemeClr val="tx1"/>
                </a:solidFill>
                <a:latin typeface="+mj-ea"/>
                <a:ea typeface="+mn-ea"/>
                <a:cs typeface="メイリオ" pitchFamily="50" charset="-128"/>
              </a:rPr>
              <a:t>移植後</a:t>
            </a:r>
            <a:r>
              <a:rPr kumimoji="1" lang="en-US" altLang="ja-JP" sz="800" b="1" i="0" u="sng" strike="noStrike" kern="1200" smtClean="0">
                <a:solidFill>
                  <a:schemeClr val="tx1"/>
                </a:solidFill>
                <a:latin typeface="+mj-ea"/>
                <a:ea typeface="+mn-ea"/>
                <a:cs typeface="メイリオ" pitchFamily="50" charset="-128"/>
              </a:rPr>
              <a:t>1</a:t>
            </a:r>
            <a:r>
              <a:rPr kumimoji="1" lang="ja-JP" altLang="ja-JP" sz="800" b="1" i="0" u="sng" strike="noStrike" kern="1200" smtClean="0">
                <a:solidFill>
                  <a:schemeClr val="tx1"/>
                </a:solidFill>
                <a:latin typeface="+mj-ea"/>
                <a:ea typeface="+mn-ea"/>
                <a:cs typeface="メイリオ" pitchFamily="50" charset="-128"/>
              </a:rPr>
              <a:t>年</a:t>
            </a:r>
            <a:r>
              <a:rPr kumimoji="1" lang="ja-JP" altLang="en-US" sz="800" b="1" i="0" u="sng" strike="noStrike" kern="1200" baseline="0" smtClean="0">
                <a:solidFill>
                  <a:schemeClr val="tx1"/>
                </a:solidFill>
                <a:latin typeface="+mj-ea"/>
                <a:ea typeface="+mn-ea"/>
                <a:cs typeface="メイリオ" pitchFamily="50" charset="-128"/>
              </a:rPr>
              <a:t>  </a:t>
            </a:r>
            <a:r>
              <a:rPr kumimoji="1" lang="ja-JP" altLang="ja-JP" sz="800" b="0" i="0" u="sng" strike="noStrike" kern="1200" smtClean="0">
                <a:solidFill>
                  <a:schemeClr val="tx1"/>
                </a:solidFill>
                <a:latin typeface="+mj-ea"/>
                <a:ea typeface="+mn-ea"/>
                <a:cs typeface="メイリオ" pitchFamily="50" charset="-128"/>
              </a:rPr>
              <a:t>移植後</a:t>
            </a:r>
            <a:r>
              <a:rPr kumimoji="1" lang="en-US" altLang="ja-JP" sz="800" b="1" i="0" u="sng" strike="noStrike" kern="1200" smtClean="0">
                <a:solidFill>
                  <a:schemeClr val="tx1"/>
                </a:solidFill>
                <a:latin typeface="+mj-ea"/>
                <a:ea typeface="+mn-ea"/>
                <a:cs typeface="メイリオ" pitchFamily="50" charset="-128"/>
              </a:rPr>
              <a:t>5</a:t>
            </a:r>
            <a:r>
              <a:rPr kumimoji="1" lang="ja-JP" altLang="ja-JP" sz="800" b="1" i="0" u="sng" strike="noStrike" kern="1200" smtClean="0">
                <a:solidFill>
                  <a:schemeClr val="tx1"/>
                </a:solidFill>
                <a:latin typeface="+mj-ea"/>
                <a:ea typeface="+mn-ea"/>
                <a:cs typeface="メイリオ" pitchFamily="50" charset="-128"/>
              </a:rPr>
              <a:t>年</a:t>
            </a:r>
            <a:r>
              <a:rPr kumimoji="1" lang="ja-JP" altLang="en-US" sz="800" b="1" i="0" u="sng" strike="noStrike" kern="1200" baseline="0" smtClean="0">
                <a:solidFill>
                  <a:schemeClr val="tx1"/>
                </a:solidFill>
                <a:latin typeface="+mj-ea"/>
                <a:ea typeface="+mn-ea"/>
                <a:cs typeface="メイリオ" pitchFamily="50" charset="-128"/>
              </a:rPr>
              <a:t>  </a:t>
            </a:r>
            <a:r>
              <a:rPr kumimoji="1" lang="ja-JP" altLang="ja-JP" sz="800" b="0" i="0" u="sng" strike="noStrike" kern="1200" smtClean="0">
                <a:solidFill>
                  <a:schemeClr val="tx1"/>
                </a:solidFill>
                <a:latin typeface="+mj-ea"/>
                <a:ea typeface="+mn-ea"/>
                <a:cs typeface="メイリオ" pitchFamily="50" charset="-128"/>
              </a:rPr>
              <a:t>移植後</a:t>
            </a:r>
            <a:r>
              <a:rPr kumimoji="1" lang="en-US" altLang="ja-JP" sz="800" b="1" i="0" u="sng" strike="noStrike" kern="1200" smtClean="0">
                <a:solidFill>
                  <a:schemeClr val="tx1"/>
                </a:solidFill>
                <a:latin typeface="+mj-ea"/>
                <a:ea typeface="+mn-ea"/>
                <a:cs typeface="メイリオ" pitchFamily="50" charset="-128"/>
              </a:rPr>
              <a:t>10</a:t>
            </a:r>
            <a:r>
              <a:rPr kumimoji="1" lang="ja-JP" altLang="ja-JP" sz="800" b="1" i="0" u="sng" strike="noStrike" kern="1200" smtClean="0">
                <a:solidFill>
                  <a:schemeClr val="tx1"/>
                </a:solidFill>
                <a:latin typeface="+mj-ea"/>
                <a:ea typeface="+mn-ea"/>
                <a:cs typeface="メイリオ" pitchFamily="50" charset="-128"/>
              </a:rPr>
              <a:t>年</a:t>
            </a:r>
            <a:r>
              <a:rPr kumimoji="1" lang="en-US" altLang="ja-JP" sz="800" b="1" i="0" u="sng" strike="noStrike" kern="1200" smtClean="0">
                <a:solidFill>
                  <a:schemeClr val="tx1"/>
                </a:solidFill>
                <a:latin typeface="+mj-ea"/>
                <a:ea typeface="+mn-ea"/>
                <a:cs typeface="メイリオ" pitchFamily="50" charset="-128"/>
              </a:rPr>
              <a:t> </a:t>
            </a:r>
            <a:endParaRPr kumimoji="1" lang="en-US" altLang="ja-JP" sz="800" b="0" i="0" u="none" strike="noStrike" kern="1200" smtClean="0">
              <a:solidFill>
                <a:schemeClr val="tx1"/>
              </a:solidFill>
              <a:latin typeface="+mj-ea"/>
              <a:ea typeface="+mn-ea"/>
              <a:cs typeface="+mn-cs"/>
            </a:endParaRPr>
          </a:p>
          <a:p>
            <a:r>
              <a:rPr kumimoji="1" lang="ja-JP" altLang="en-US" sz="800" b="1" i="0" u="none" strike="noStrike" kern="1200" smtClean="0">
                <a:solidFill>
                  <a:schemeClr val="tx1"/>
                </a:solidFill>
                <a:latin typeface="+mj-ea"/>
                <a:ea typeface="+mn-ea"/>
                <a:cs typeface="+mn-cs"/>
              </a:rPr>
              <a:t>非ホジキンリンパ腫 </a:t>
            </a:r>
            <a:r>
              <a:rPr kumimoji="1" lang="ja-JP" altLang="en-US" sz="800" kern="1200" smtClean="0">
                <a:solidFill>
                  <a:schemeClr val="tx1"/>
                </a:solidFill>
                <a:latin typeface="+mj-ea"/>
                <a:ea typeface="+mn-ea"/>
                <a:cs typeface="+mn-cs"/>
              </a:rPr>
              <a:t>                            </a:t>
            </a:r>
            <a:r>
              <a:rPr kumimoji="1" lang="en-US" altLang="ja-JP" sz="800" b="0" i="0" u="none" strike="noStrike" kern="1200" smtClean="0">
                <a:solidFill>
                  <a:schemeClr val="tx1"/>
                </a:solidFill>
                <a:latin typeface="+mj-ea"/>
                <a:ea typeface="+mn-ea"/>
                <a:cs typeface="+mn-cs"/>
              </a:rPr>
              <a:t>14,523</a:t>
            </a:r>
            <a:r>
              <a:rPr kumimoji="1" lang="ja-JP" altLang="en-US" sz="800" b="0" i="0" u="none" strike="noStrike" kern="1200" smtClean="0">
                <a:solidFill>
                  <a:schemeClr val="tx1"/>
                </a:solidFill>
                <a:latin typeface="+mj-ea"/>
                <a:ea typeface="+mn-ea"/>
                <a:cs typeface="+mn-cs"/>
              </a:rPr>
              <a:t>件</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72.2%</a:t>
            </a:r>
            <a:r>
              <a:rPr kumimoji="1" lang="en-US" altLang="ja-JP" sz="800" b="1"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56.5%</a:t>
            </a:r>
            <a:r>
              <a:rPr kumimoji="1" lang="en-US" altLang="ja-JP" sz="800" b="1"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49.2%</a:t>
            </a:r>
            <a:r>
              <a:rPr kumimoji="1" lang="ja-JP" altLang="en-US" sz="800" kern="1200" smtClean="0">
                <a:solidFill>
                  <a:schemeClr val="tx1"/>
                </a:solidFill>
                <a:latin typeface="+mj-ea"/>
                <a:ea typeface="+mn-ea"/>
                <a:cs typeface="+mn-cs"/>
              </a:rPr>
              <a:t> </a:t>
            </a:r>
            <a:endParaRPr kumimoji="1" lang="en-US" altLang="ja-JP" sz="800" kern="1200" smtClean="0">
              <a:solidFill>
                <a:schemeClr val="tx1"/>
              </a:solidFill>
              <a:latin typeface="+mj-ea"/>
              <a:ea typeface="+mn-ea"/>
              <a:cs typeface="+mn-cs"/>
            </a:endParaRPr>
          </a:p>
          <a:p>
            <a:r>
              <a:rPr kumimoji="1" lang="ja-JP" altLang="en-US" sz="800" b="1" i="0" u="none" strike="noStrike" kern="1200" smtClean="0">
                <a:solidFill>
                  <a:schemeClr val="tx1"/>
                </a:solidFill>
                <a:latin typeface="+mj-ea"/>
                <a:ea typeface="+mn-ea"/>
                <a:cs typeface="+mn-cs"/>
              </a:rPr>
              <a:t>ホジキンリンパ腫 </a:t>
            </a:r>
            <a:r>
              <a:rPr kumimoji="1" lang="ja-JP" altLang="en-US" sz="800" kern="1200" smtClean="0">
                <a:solidFill>
                  <a:schemeClr val="tx1"/>
                </a:solidFill>
                <a:latin typeface="+mj-ea"/>
                <a:ea typeface="+mn-ea"/>
                <a:cs typeface="+mn-cs"/>
              </a:rPr>
              <a:t>                                 </a:t>
            </a:r>
            <a:r>
              <a:rPr kumimoji="1" lang="en-US" altLang="ja-JP" sz="800" b="0" i="0" u="none" strike="noStrike" kern="1200" smtClean="0">
                <a:solidFill>
                  <a:schemeClr val="tx1"/>
                </a:solidFill>
                <a:latin typeface="+mj-ea"/>
                <a:ea typeface="+mn-ea"/>
                <a:cs typeface="+mn-cs"/>
              </a:rPr>
              <a:t>1,146</a:t>
            </a:r>
            <a:r>
              <a:rPr kumimoji="1" lang="ja-JP" altLang="en-US" sz="800" b="0" i="0" u="none" strike="noStrike" kern="1200" smtClean="0">
                <a:solidFill>
                  <a:schemeClr val="tx1"/>
                </a:solidFill>
                <a:latin typeface="+mj-ea"/>
                <a:ea typeface="+mn-ea"/>
                <a:cs typeface="+mn-cs"/>
              </a:rPr>
              <a:t>件</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84.4%</a:t>
            </a:r>
            <a:r>
              <a:rPr kumimoji="1" lang="en-US" altLang="ja-JP" sz="800" b="1"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65.1%</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56.6%</a:t>
            </a:r>
            <a:r>
              <a:rPr kumimoji="1" lang="ja-JP" altLang="en-US" sz="800" kern="1200" smtClean="0">
                <a:solidFill>
                  <a:schemeClr val="tx1"/>
                </a:solidFill>
                <a:latin typeface="+mj-ea"/>
                <a:ea typeface="+mn-ea"/>
                <a:cs typeface="+mn-cs"/>
              </a:rPr>
              <a:t> </a:t>
            </a:r>
            <a:endParaRPr kumimoji="1" lang="en-US" altLang="ja-JP" sz="800" kern="1200" smtClean="0">
              <a:solidFill>
                <a:schemeClr val="tx1"/>
              </a:solidFill>
              <a:latin typeface="+mj-ea"/>
              <a:ea typeface="+mn-ea"/>
              <a:cs typeface="+mn-cs"/>
            </a:endParaRPr>
          </a:p>
          <a:p>
            <a:r>
              <a:rPr kumimoji="1" lang="ja-JP" altLang="en-US" sz="800" b="1" i="0" u="none" strike="noStrike" kern="1200" smtClean="0">
                <a:solidFill>
                  <a:schemeClr val="tx1"/>
                </a:solidFill>
                <a:latin typeface="+mj-ea"/>
                <a:ea typeface="+mn-ea"/>
                <a:cs typeface="+mn-cs"/>
              </a:rPr>
              <a:t>上記以外のリンパ腫 </a:t>
            </a:r>
            <a:r>
              <a:rPr kumimoji="1" lang="ja-JP" altLang="en-US" sz="800" kern="1200" smtClean="0">
                <a:solidFill>
                  <a:schemeClr val="tx1"/>
                </a:solidFill>
                <a:latin typeface="+mj-ea"/>
                <a:ea typeface="+mn-ea"/>
                <a:cs typeface="+mn-cs"/>
              </a:rPr>
              <a:t>                              </a:t>
            </a:r>
            <a:r>
              <a:rPr kumimoji="1" lang="en-US" altLang="ja-JP" sz="800" b="0" i="0" u="none" strike="noStrike" kern="1200" smtClean="0">
                <a:solidFill>
                  <a:schemeClr val="tx1"/>
                </a:solidFill>
                <a:latin typeface="+mj-ea"/>
                <a:ea typeface="+mn-ea"/>
                <a:cs typeface="+mn-cs"/>
              </a:rPr>
              <a:t>654</a:t>
            </a:r>
            <a:r>
              <a:rPr kumimoji="1" lang="ja-JP" altLang="en-US" sz="800" b="0" i="0" u="none" strike="noStrike" kern="1200" smtClean="0">
                <a:solidFill>
                  <a:schemeClr val="tx1"/>
                </a:solidFill>
                <a:latin typeface="+mj-ea"/>
                <a:ea typeface="+mn-ea"/>
                <a:cs typeface="+mn-cs"/>
              </a:rPr>
              <a:t>件</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67.7%</a:t>
            </a:r>
            <a:r>
              <a:rPr kumimoji="1" lang="en-US" altLang="ja-JP" sz="800" b="1"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51.5%</a:t>
            </a:r>
            <a:r>
              <a:rPr kumimoji="1" lang="en-US" altLang="ja-JP" sz="800" b="1"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43.9%</a:t>
            </a:r>
            <a:r>
              <a:rPr kumimoji="1" lang="ja-JP" altLang="en-US" sz="800" kern="1200" smtClean="0">
                <a:solidFill>
                  <a:schemeClr val="tx1"/>
                </a:solidFill>
                <a:latin typeface="+mj-ea"/>
                <a:ea typeface="+mn-ea"/>
                <a:cs typeface="+mn-cs"/>
              </a:rPr>
              <a:t> </a:t>
            </a:r>
            <a:endParaRPr kumimoji="1" lang="en-US" altLang="ja-JP" sz="800" kern="1200" smtClean="0">
              <a:solidFill>
                <a:schemeClr val="tx1"/>
              </a:solidFill>
              <a:latin typeface="+mj-ea"/>
              <a:ea typeface="+mn-ea"/>
              <a:cs typeface="+mn-cs"/>
            </a:endParaRPr>
          </a:p>
          <a:p>
            <a:r>
              <a:rPr kumimoji="1" lang="ja-JP" altLang="en-US" sz="800" b="1" i="0" u="sng" strike="noStrike" kern="1200" smtClean="0">
                <a:solidFill>
                  <a:schemeClr val="tx1"/>
                </a:solidFill>
                <a:latin typeface="+mj-ea"/>
                <a:ea typeface="+mn-ea"/>
                <a:cs typeface="+mn-cs"/>
              </a:rPr>
              <a:t>多発性骨髄腫を含む形質細胞性腫瘍</a:t>
            </a:r>
            <a:r>
              <a:rPr kumimoji="1" lang="ja-JP" altLang="en-US" sz="800" b="1" i="0" u="sng" strike="noStrike" kern="1200" baseline="0" smtClean="0">
                <a:solidFill>
                  <a:schemeClr val="tx1"/>
                </a:solidFill>
                <a:latin typeface="+mj-ea"/>
                <a:ea typeface="+mn-ea"/>
                <a:cs typeface="+mn-cs"/>
              </a:rPr>
              <a:t>   </a:t>
            </a:r>
            <a:r>
              <a:rPr kumimoji="1" lang="en-US" altLang="ja-JP" sz="800" b="0" i="0" u="sng" strike="noStrike" kern="1200" baseline="0" smtClean="0">
                <a:solidFill>
                  <a:schemeClr val="tx1"/>
                </a:solidFill>
                <a:latin typeface="+mj-ea"/>
                <a:ea typeface="+mn-ea"/>
                <a:cs typeface="+mn-cs"/>
              </a:rPr>
              <a:t>6,534</a:t>
            </a:r>
            <a:r>
              <a:rPr kumimoji="1" lang="ja-JP" altLang="en-US" sz="800" b="0" i="0" u="sng" strike="noStrike" kern="1200" smtClean="0">
                <a:solidFill>
                  <a:schemeClr val="tx1"/>
                </a:solidFill>
                <a:latin typeface="+mj-ea"/>
                <a:ea typeface="+mn-ea"/>
                <a:cs typeface="+mn-cs"/>
              </a:rPr>
              <a:t>件</a:t>
            </a:r>
            <a:r>
              <a:rPr kumimoji="1" lang="ja-JP" altLang="en-US" sz="800" b="0" i="0" u="sng" strike="noStrike" kern="1200" baseline="0" smtClean="0">
                <a:solidFill>
                  <a:schemeClr val="tx1"/>
                </a:solidFill>
                <a:latin typeface="+mj-ea"/>
                <a:ea typeface="+mn-ea"/>
                <a:cs typeface="+mn-cs"/>
              </a:rPr>
              <a:t>        </a:t>
            </a:r>
            <a:r>
              <a:rPr kumimoji="1" lang="en-US" altLang="ja-JP" sz="800" b="1" i="0" u="sng" strike="noStrike" kern="1200" smtClean="0">
                <a:solidFill>
                  <a:schemeClr val="tx1"/>
                </a:solidFill>
                <a:latin typeface="+mj-ea"/>
                <a:ea typeface="+mn-ea"/>
                <a:cs typeface="+mn-cs"/>
              </a:rPr>
              <a:t>90.2%</a:t>
            </a:r>
            <a:r>
              <a:rPr kumimoji="1" lang="en-US" altLang="ja-JP" sz="800" b="1" i="0" u="sng" strike="noStrike" kern="1200" baseline="0" smtClean="0">
                <a:solidFill>
                  <a:schemeClr val="tx1"/>
                </a:solidFill>
                <a:latin typeface="+mj-ea"/>
                <a:ea typeface="+mn-ea"/>
                <a:cs typeface="+mn-cs"/>
              </a:rPr>
              <a:t>        </a:t>
            </a:r>
            <a:r>
              <a:rPr kumimoji="1" lang="en-US" altLang="ja-JP" sz="800" b="1" i="0" u="sng" strike="noStrike" kern="1200" smtClean="0">
                <a:solidFill>
                  <a:schemeClr val="tx1"/>
                </a:solidFill>
                <a:latin typeface="+mj-ea"/>
                <a:ea typeface="+mn-ea"/>
                <a:cs typeface="+mn-cs"/>
              </a:rPr>
              <a:t>57.4%</a:t>
            </a:r>
            <a:r>
              <a:rPr kumimoji="1" lang="en-US" altLang="ja-JP" sz="800" b="1" i="0" u="sng" strike="noStrike" kern="1200" baseline="0" smtClean="0">
                <a:solidFill>
                  <a:schemeClr val="tx1"/>
                </a:solidFill>
                <a:latin typeface="+mj-ea"/>
                <a:ea typeface="+mn-ea"/>
                <a:cs typeface="+mn-cs"/>
              </a:rPr>
              <a:t>        </a:t>
            </a:r>
            <a:r>
              <a:rPr kumimoji="1" lang="en-US" altLang="ja-JP" sz="800" b="1" i="0" u="sng" strike="noStrike" kern="1200" smtClean="0">
                <a:solidFill>
                  <a:schemeClr val="tx1"/>
                </a:solidFill>
                <a:latin typeface="+mj-ea"/>
                <a:ea typeface="+mn-ea"/>
                <a:cs typeface="+mn-cs"/>
              </a:rPr>
              <a:t>34.0%</a:t>
            </a:r>
            <a:r>
              <a:rPr kumimoji="1" lang="ja-JP" altLang="en-US" sz="800" u="sng" kern="1200" smtClean="0">
                <a:solidFill>
                  <a:schemeClr val="tx1"/>
                </a:solidFill>
                <a:latin typeface="+mj-ea"/>
                <a:ea typeface="+mn-ea"/>
                <a:cs typeface="+mn-cs"/>
              </a:rPr>
              <a:t> ＿＿</a:t>
            </a:r>
            <a:endParaRPr kumimoji="1" lang="ja-JP" altLang="ja-JP" sz="800" u="sng" kern="1200" dirty="0" smtClean="0">
              <a:solidFill>
                <a:srgbClr val="0B5395"/>
              </a:solidFill>
              <a:latin typeface="+mj-ea"/>
              <a:ea typeface="+mn-ea"/>
              <a:cs typeface="メイリオ" pitchFamily="50" charset="-128"/>
            </a:endParaRPr>
          </a:p>
        </p:txBody>
      </p:sp>
      <p:sp>
        <p:nvSpPr>
          <p:cNvPr id="7" name="スライド イメージ プレースホルダ 6"/>
          <p:cNvSpPr>
            <a:spLocks noGrp="1" noRot="1" noChangeAspect="1"/>
          </p:cNvSpPr>
          <p:nvPr>
            <p:ph type="sldImg"/>
          </p:nvPr>
        </p:nvSpPr>
        <p:spPr>
          <a:xfrm>
            <a:off x="2038350" y="0"/>
            <a:ext cx="5768975" cy="4325938"/>
          </a:xfrm>
          <a:ln>
            <a:solidFill>
              <a:schemeClr val="tx1"/>
            </a:solidFill>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25815"/>
            <a:ext cx="7204021" cy="1693333"/>
          </a:xfrm>
        </p:spPr>
        <p:txBody>
          <a:bodyPr>
            <a:normAutofit/>
          </a:bodyPr>
          <a:lstStyle/>
          <a:p>
            <a:r>
              <a:rPr kumimoji="1" lang="ja-JP" altLang="en-US" sz="1000" b="0" kern="1200" smtClean="0">
                <a:solidFill>
                  <a:schemeClr val="tx1"/>
                </a:solidFill>
                <a:latin typeface="+mn-lt"/>
                <a:ea typeface="+mn-ea"/>
                <a:cs typeface="+mn-cs"/>
              </a:rPr>
              <a:t>　</a:t>
            </a:r>
            <a:r>
              <a:rPr kumimoji="1" lang="ja-JP" altLang="ja-JP" sz="1000" b="0" kern="1200" smtClean="0">
                <a:solidFill>
                  <a:schemeClr val="tx1"/>
                </a:solidFill>
                <a:latin typeface="+mn-lt"/>
                <a:ea typeface="+mn-ea"/>
                <a:cs typeface="+mn-cs"/>
              </a:rPr>
              <a:t>急性骨髄性白血病においては、</a:t>
            </a:r>
            <a:r>
              <a:rPr kumimoji="1" lang="en-US" altLang="ja-JP" sz="1000" b="0" kern="1200" smtClean="0">
                <a:solidFill>
                  <a:schemeClr val="tx1"/>
                </a:solidFill>
                <a:latin typeface="+mn-lt"/>
                <a:ea typeface="+mn-ea"/>
                <a:cs typeface="+mn-cs"/>
              </a:rPr>
              <a:t>0</a:t>
            </a:r>
            <a:r>
              <a:rPr kumimoji="1" lang="ja-JP" altLang="ja-JP" sz="1000" b="0" kern="1200" smtClean="0">
                <a:solidFill>
                  <a:schemeClr val="tx1"/>
                </a:solidFill>
                <a:latin typeface="+mn-lt"/>
                <a:ea typeface="+mn-ea"/>
                <a:cs typeface="+mn-cs"/>
              </a:rPr>
              <a:t>～</a:t>
            </a:r>
            <a:r>
              <a:rPr kumimoji="1" lang="en-US" altLang="ja-JP" sz="1000" b="0" kern="1200" smtClean="0">
                <a:solidFill>
                  <a:schemeClr val="tx1"/>
                </a:solidFill>
                <a:latin typeface="+mn-lt"/>
                <a:ea typeface="+mn-ea"/>
                <a:cs typeface="+mn-cs"/>
              </a:rPr>
              <a:t>15</a:t>
            </a:r>
            <a:r>
              <a:rPr kumimoji="1" lang="ja-JP" altLang="ja-JP" sz="1000" b="0" kern="1200" smtClean="0">
                <a:solidFill>
                  <a:schemeClr val="tx1"/>
                </a:solidFill>
                <a:latin typeface="+mn-lt"/>
                <a:ea typeface="+mn-ea"/>
                <a:cs typeface="+mn-cs"/>
              </a:rPr>
              <a:t>歳と</a:t>
            </a:r>
            <a:r>
              <a:rPr kumimoji="1" lang="en-US" altLang="ja-JP" sz="1000" b="0" kern="1200" smtClean="0">
                <a:solidFill>
                  <a:schemeClr val="tx1"/>
                </a:solidFill>
                <a:latin typeface="+mn-lt"/>
                <a:ea typeface="+mn-ea"/>
                <a:cs typeface="+mn-cs"/>
              </a:rPr>
              <a:t>16</a:t>
            </a:r>
            <a:r>
              <a:rPr kumimoji="1" lang="ja-JP" altLang="ja-JP" sz="1000" b="0" kern="1200" smtClean="0">
                <a:solidFill>
                  <a:schemeClr val="tx1"/>
                </a:solidFill>
                <a:latin typeface="+mn-lt"/>
                <a:ea typeface="+mn-ea"/>
                <a:cs typeface="+mn-cs"/>
              </a:rPr>
              <a:t>歳以上で生存率はほぼ同率である。 </a:t>
            </a:r>
          </a:p>
          <a:p>
            <a:r>
              <a:rPr kumimoji="1" lang="ja-JP" altLang="ja-JP" sz="1000" b="0" kern="1200" smtClean="0">
                <a:solidFill>
                  <a:schemeClr val="tx1"/>
                </a:solidFill>
                <a:latin typeface="+mn-lt"/>
                <a:ea typeface="+mn-ea"/>
                <a:cs typeface="+mn-cs"/>
              </a:rPr>
              <a:t>急性リンパ性白血病においては、</a:t>
            </a:r>
            <a:r>
              <a:rPr kumimoji="1" lang="en-US" altLang="ja-JP" sz="1000" b="0" kern="1200" smtClean="0">
                <a:solidFill>
                  <a:schemeClr val="tx1"/>
                </a:solidFill>
                <a:latin typeface="+mn-lt"/>
                <a:ea typeface="+mn-ea"/>
                <a:cs typeface="+mn-cs"/>
              </a:rPr>
              <a:t>16</a:t>
            </a:r>
            <a:r>
              <a:rPr kumimoji="1" lang="ja-JP" altLang="ja-JP" sz="1000" b="0" kern="1200" smtClean="0">
                <a:solidFill>
                  <a:schemeClr val="tx1"/>
                </a:solidFill>
                <a:latin typeface="+mn-lt"/>
                <a:ea typeface="+mn-ea"/>
                <a:cs typeface="+mn-cs"/>
              </a:rPr>
              <a:t>歳以上での自家移植後</a:t>
            </a:r>
            <a:r>
              <a:rPr kumimoji="1" lang="en-US" altLang="ja-JP" sz="1000" b="0" kern="1200" smtClean="0">
                <a:solidFill>
                  <a:schemeClr val="tx1"/>
                </a:solidFill>
                <a:latin typeface="+mn-lt"/>
                <a:ea typeface="+mn-ea"/>
                <a:cs typeface="+mn-cs"/>
              </a:rPr>
              <a:t>5</a:t>
            </a:r>
            <a:r>
              <a:rPr kumimoji="1" lang="ja-JP" altLang="ja-JP" sz="1000" b="0" kern="1200" smtClean="0">
                <a:solidFill>
                  <a:schemeClr val="tx1"/>
                </a:solidFill>
                <a:latin typeface="+mn-lt"/>
                <a:ea typeface="+mn-ea"/>
                <a:cs typeface="+mn-cs"/>
              </a:rPr>
              <a:t>年、</a:t>
            </a:r>
            <a:r>
              <a:rPr kumimoji="1" lang="en-US" altLang="ja-JP" sz="1000" b="0" kern="1200" smtClean="0">
                <a:solidFill>
                  <a:schemeClr val="tx1"/>
                </a:solidFill>
                <a:latin typeface="+mn-lt"/>
                <a:ea typeface="+mn-ea"/>
                <a:cs typeface="+mn-cs"/>
              </a:rPr>
              <a:t>10</a:t>
            </a:r>
            <a:r>
              <a:rPr kumimoji="1" lang="ja-JP" altLang="ja-JP" sz="1000" b="0" kern="1200" smtClean="0">
                <a:solidFill>
                  <a:schemeClr val="tx1"/>
                </a:solidFill>
                <a:latin typeface="+mn-lt"/>
                <a:ea typeface="+mn-ea"/>
                <a:cs typeface="+mn-cs"/>
              </a:rPr>
              <a:t>年生存率が</a:t>
            </a:r>
            <a:r>
              <a:rPr kumimoji="1" lang="en-US" altLang="ja-JP" sz="1000" b="0" kern="1200" smtClean="0">
                <a:solidFill>
                  <a:schemeClr val="tx1"/>
                </a:solidFill>
                <a:latin typeface="+mn-lt"/>
                <a:ea typeface="+mn-ea"/>
                <a:cs typeface="+mn-cs"/>
              </a:rPr>
              <a:t>30.9</a:t>
            </a:r>
            <a:r>
              <a:rPr kumimoji="1" lang="ja-JP" altLang="ja-JP" sz="1000" b="0" kern="1200" smtClean="0">
                <a:solidFill>
                  <a:schemeClr val="tx1"/>
                </a:solidFill>
                <a:latin typeface="+mn-lt"/>
                <a:ea typeface="+mn-ea"/>
                <a:cs typeface="+mn-cs"/>
              </a:rPr>
              <a:t>％、</a:t>
            </a:r>
            <a:r>
              <a:rPr kumimoji="1" lang="en-US" altLang="ja-JP" sz="1000" b="0" kern="1200" smtClean="0">
                <a:solidFill>
                  <a:schemeClr val="tx1"/>
                </a:solidFill>
                <a:latin typeface="+mn-lt"/>
                <a:ea typeface="+mn-ea"/>
                <a:cs typeface="+mn-cs"/>
              </a:rPr>
              <a:t>26.2</a:t>
            </a:r>
            <a:r>
              <a:rPr kumimoji="1" lang="ja-JP" altLang="ja-JP" sz="1000" b="0" kern="1200" smtClean="0">
                <a:solidFill>
                  <a:schemeClr val="tx1"/>
                </a:solidFill>
                <a:latin typeface="+mn-lt"/>
                <a:ea typeface="+mn-ea"/>
                <a:cs typeface="+mn-cs"/>
              </a:rPr>
              <a:t>％であり、小児に比較して長期生存率は低い。</a:t>
            </a:r>
          </a:p>
          <a:p>
            <a:endParaRPr lang="en-US" altLang="ja-JP" sz="800" smtClean="0">
              <a:solidFill>
                <a:srgbClr val="0B5395"/>
              </a:solidFill>
              <a:latin typeface="+mn-ea"/>
              <a:ea typeface="+mn-ea"/>
              <a:cs typeface="メイリオ" pitchFamily="50" charset="-128"/>
            </a:endParaRPr>
          </a:p>
          <a:p>
            <a:pPr rtl="0" eaLnBrk="1" fontAlgn="b" latinLnBrk="0" hangingPunct="1"/>
            <a:r>
              <a:rPr kumimoji="1" lang="ja-JP" altLang="en-US" sz="800" b="0" i="0" u="none" strike="noStrike" kern="1200" smtClean="0">
                <a:solidFill>
                  <a:schemeClr val="tx1"/>
                </a:solidFill>
                <a:latin typeface="+mn-ea"/>
                <a:ea typeface="+mn-ea"/>
                <a:cs typeface="メイリオ" pitchFamily="50" charset="-128"/>
              </a:rPr>
              <a:t>≪移植後生存率≫</a:t>
            </a:r>
            <a:endParaRPr kumimoji="1" lang="en-US" altLang="ja-JP" sz="800" kern="1200" smtClean="0">
              <a:solidFill>
                <a:srgbClr val="0B5395"/>
              </a:solidFill>
              <a:latin typeface="+mn-ea"/>
              <a:ea typeface="+mn-ea"/>
              <a:cs typeface="メイリオ" pitchFamily="50" charset="-128"/>
            </a:endParaRPr>
          </a:p>
          <a:p>
            <a:r>
              <a:rPr kumimoji="1" lang="ja-JP" altLang="en-US" sz="800" b="0" i="0" u="sng" strike="noStrike" kern="1200" smtClean="0">
                <a:solidFill>
                  <a:schemeClr val="tx1"/>
                </a:solidFill>
                <a:latin typeface="+mn-ea"/>
                <a:ea typeface="+mn-ea"/>
                <a:cs typeface="メイリオ" pitchFamily="50" charset="-128"/>
              </a:rPr>
              <a:t>＿＿＿＿＿＿＿＿＿＿＿＿＿＿＿＿</a:t>
            </a:r>
            <a:r>
              <a:rPr kumimoji="1" lang="ja-JP" altLang="en-US" sz="800" b="0" i="0" u="sng" strike="noStrike" kern="1200" baseline="0" smtClean="0">
                <a:solidFill>
                  <a:schemeClr val="tx1"/>
                </a:solidFill>
                <a:latin typeface="+mn-ea"/>
                <a:ea typeface="+mn-ea"/>
                <a:cs typeface="メイリオ" pitchFamily="50" charset="-128"/>
              </a:rPr>
              <a:t>     </a:t>
            </a:r>
            <a:r>
              <a:rPr kumimoji="1" lang="ja-JP" altLang="en-US" sz="800" b="0" i="0" u="sng" strike="noStrike" kern="1200" smtClean="0">
                <a:solidFill>
                  <a:schemeClr val="tx1"/>
                </a:solidFill>
                <a:latin typeface="+mn-ea"/>
                <a:ea typeface="+mn-ea"/>
                <a:cs typeface="メイリオ" pitchFamily="50" charset="-128"/>
              </a:rPr>
              <a:t> </a:t>
            </a:r>
            <a:r>
              <a:rPr kumimoji="1" lang="ja-JP" altLang="ja-JP" sz="800" b="0" i="0" u="sng" strike="noStrike" kern="1200" smtClean="0">
                <a:solidFill>
                  <a:schemeClr val="tx1"/>
                </a:solidFill>
                <a:latin typeface="+mn-ea"/>
                <a:ea typeface="+mn-ea"/>
                <a:cs typeface="メイリオ" pitchFamily="50" charset="-128"/>
              </a:rPr>
              <a:t>移植件数</a:t>
            </a:r>
            <a:r>
              <a:rPr kumimoji="1" lang="ja-JP" altLang="en-US" sz="800" b="0" i="0" u="sng" strike="noStrike" kern="1200" baseline="0" smtClean="0">
                <a:solidFill>
                  <a:schemeClr val="tx1"/>
                </a:solidFill>
                <a:latin typeface="+mn-ea"/>
                <a:ea typeface="+mn-ea"/>
                <a:cs typeface="メイリオ" pitchFamily="50" charset="-128"/>
              </a:rPr>
              <a:t>   </a:t>
            </a:r>
            <a:r>
              <a:rPr kumimoji="1" lang="ja-JP" altLang="ja-JP" sz="800" b="0" i="0" u="sng" strike="noStrike" kern="1200" smtClean="0">
                <a:solidFill>
                  <a:schemeClr val="tx1"/>
                </a:solidFill>
                <a:latin typeface="+mn-ea"/>
                <a:ea typeface="+mn-ea"/>
                <a:cs typeface="メイリオ" pitchFamily="50" charset="-128"/>
              </a:rPr>
              <a:t>移植後</a:t>
            </a:r>
            <a:r>
              <a:rPr kumimoji="1" lang="en-US" altLang="ja-JP" sz="800" b="1" i="0" u="sng" strike="noStrike" kern="1200" smtClean="0">
                <a:solidFill>
                  <a:schemeClr val="tx1"/>
                </a:solidFill>
                <a:latin typeface="+mn-ea"/>
                <a:ea typeface="+mn-ea"/>
                <a:cs typeface="メイリオ" pitchFamily="50" charset="-128"/>
              </a:rPr>
              <a:t>1</a:t>
            </a:r>
            <a:r>
              <a:rPr kumimoji="1" lang="ja-JP" altLang="ja-JP" sz="800" b="1" i="0" u="sng" strike="noStrike" kern="1200" smtClean="0">
                <a:solidFill>
                  <a:schemeClr val="tx1"/>
                </a:solidFill>
                <a:latin typeface="+mn-ea"/>
                <a:ea typeface="+mn-ea"/>
                <a:cs typeface="メイリオ" pitchFamily="50" charset="-128"/>
              </a:rPr>
              <a:t>年</a:t>
            </a:r>
            <a:r>
              <a:rPr kumimoji="1" lang="ja-JP" altLang="en-US" sz="800" b="1" i="0" u="sng" strike="noStrike" kern="1200" baseline="0" smtClean="0">
                <a:solidFill>
                  <a:schemeClr val="tx1"/>
                </a:solidFill>
                <a:latin typeface="+mn-ea"/>
                <a:ea typeface="+mn-ea"/>
                <a:cs typeface="メイリオ" pitchFamily="50" charset="-128"/>
              </a:rPr>
              <a:t>  </a:t>
            </a:r>
            <a:r>
              <a:rPr kumimoji="1" lang="ja-JP" altLang="ja-JP" sz="800" b="0" i="0" u="sng" strike="noStrike" kern="1200" smtClean="0">
                <a:solidFill>
                  <a:schemeClr val="tx1"/>
                </a:solidFill>
                <a:latin typeface="+mn-ea"/>
                <a:ea typeface="+mn-ea"/>
                <a:cs typeface="メイリオ" pitchFamily="50" charset="-128"/>
              </a:rPr>
              <a:t>移植後</a:t>
            </a:r>
            <a:r>
              <a:rPr kumimoji="1" lang="en-US" altLang="ja-JP" sz="800" b="1" i="0" u="sng" strike="noStrike" kern="1200" smtClean="0">
                <a:solidFill>
                  <a:schemeClr val="tx1"/>
                </a:solidFill>
                <a:latin typeface="+mn-ea"/>
                <a:ea typeface="+mn-ea"/>
                <a:cs typeface="メイリオ" pitchFamily="50" charset="-128"/>
              </a:rPr>
              <a:t>5</a:t>
            </a:r>
            <a:r>
              <a:rPr kumimoji="1" lang="ja-JP" altLang="ja-JP" sz="800" b="1" i="0" u="sng" strike="noStrike" kern="1200" smtClean="0">
                <a:solidFill>
                  <a:schemeClr val="tx1"/>
                </a:solidFill>
                <a:latin typeface="+mn-ea"/>
                <a:ea typeface="+mn-ea"/>
                <a:cs typeface="メイリオ" pitchFamily="50" charset="-128"/>
              </a:rPr>
              <a:t>年</a:t>
            </a:r>
            <a:r>
              <a:rPr kumimoji="1" lang="ja-JP" altLang="en-US" sz="800" b="1" i="0" u="sng" strike="noStrike" kern="1200" baseline="0" smtClean="0">
                <a:solidFill>
                  <a:schemeClr val="tx1"/>
                </a:solidFill>
                <a:latin typeface="+mn-ea"/>
                <a:ea typeface="+mn-ea"/>
                <a:cs typeface="メイリオ" pitchFamily="50" charset="-128"/>
              </a:rPr>
              <a:t>  </a:t>
            </a:r>
            <a:r>
              <a:rPr kumimoji="1" lang="ja-JP" altLang="ja-JP" sz="800" b="0" i="0" u="sng" strike="noStrike" kern="1200" smtClean="0">
                <a:solidFill>
                  <a:schemeClr val="tx1"/>
                </a:solidFill>
                <a:latin typeface="+mn-ea"/>
                <a:ea typeface="+mn-ea"/>
                <a:cs typeface="メイリオ" pitchFamily="50" charset="-128"/>
              </a:rPr>
              <a:t>移植後</a:t>
            </a:r>
            <a:r>
              <a:rPr kumimoji="1" lang="en-US" altLang="ja-JP" sz="800" b="1" i="0" u="sng" strike="noStrike" kern="1200" smtClean="0">
                <a:solidFill>
                  <a:schemeClr val="tx1"/>
                </a:solidFill>
                <a:latin typeface="+mn-ea"/>
                <a:ea typeface="+mn-ea"/>
                <a:cs typeface="メイリオ" pitchFamily="50" charset="-128"/>
              </a:rPr>
              <a:t>10</a:t>
            </a:r>
            <a:r>
              <a:rPr kumimoji="1" lang="ja-JP" altLang="ja-JP" sz="800" b="1" i="0" u="sng" strike="noStrike" kern="1200" smtClean="0">
                <a:solidFill>
                  <a:schemeClr val="tx1"/>
                </a:solidFill>
                <a:latin typeface="+mn-ea"/>
                <a:ea typeface="+mn-ea"/>
                <a:cs typeface="メイリオ" pitchFamily="50" charset="-128"/>
              </a:rPr>
              <a:t>年</a:t>
            </a:r>
            <a:r>
              <a:rPr kumimoji="1" lang="en-US" altLang="ja-JP" sz="800" b="1" i="0" u="sng" strike="noStrike" kern="1200" smtClean="0">
                <a:solidFill>
                  <a:schemeClr val="tx1"/>
                </a:solidFill>
                <a:latin typeface="+mn-ea"/>
                <a:ea typeface="+mn-ea"/>
                <a:cs typeface="メイリオ" pitchFamily="50" charset="-128"/>
              </a:rPr>
              <a:t> </a:t>
            </a:r>
            <a:endParaRPr kumimoji="1" lang="en-US" altLang="ja-JP" sz="800" b="0" i="0" u="none" strike="noStrike" kern="1200" smtClean="0">
              <a:solidFill>
                <a:schemeClr val="tx1"/>
              </a:solidFill>
              <a:latin typeface="+mn-ea"/>
              <a:ea typeface="+mn-ea"/>
              <a:cs typeface="+mn-cs"/>
            </a:endParaRPr>
          </a:p>
          <a:p>
            <a:r>
              <a:rPr kumimoji="1" lang="ja-JP" altLang="en-US" sz="800" b="1" i="0" u="none" strike="noStrike" kern="1200" smtClean="0">
                <a:solidFill>
                  <a:schemeClr val="tx1"/>
                </a:solidFill>
                <a:latin typeface="+mn-ea"/>
                <a:ea typeface="+mn-ea"/>
                <a:cs typeface="+mn-cs"/>
              </a:rPr>
              <a:t>急性骨髄性白血病 </a:t>
            </a:r>
            <a:r>
              <a:rPr lang="ja-JP" altLang="en-US" sz="800" smtClean="0">
                <a:latin typeface="+mn-ea"/>
                <a:ea typeface="+mn-ea"/>
              </a:rPr>
              <a:t>  </a:t>
            </a:r>
            <a:r>
              <a:rPr kumimoji="1" lang="ja-JP" altLang="en-US" sz="800" b="0" i="0" u="none" strike="noStrike" kern="1200" smtClean="0">
                <a:solidFill>
                  <a:schemeClr val="tx1"/>
                </a:solidFill>
                <a:latin typeface="+mn-ea"/>
                <a:ea typeface="+mn-ea"/>
                <a:cs typeface="+mn-cs"/>
              </a:rPr>
              <a:t>移植時年齢 </a:t>
            </a:r>
            <a:r>
              <a:rPr kumimoji="1" lang="en-US" altLang="ja-JP" sz="800" b="0" i="0" u="none" strike="noStrike" kern="1200" smtClean="0">
                <a:solidFill>
                  <a:schemeClr val="tx1"/>
                </a:solidFill>
                <a:latin typeface="+mn-ea"/>
                <a:ea typeface="+mn-ea"/>
                <a:cs typeface="+mn-cs"/>
              </a:rPr>
              <a:t>0</a:t>
            </a:r>
            <a:r>
              <a:rPr kumimoji="1" lang="ja-JP" altLang="en-US" sz="800" b="0" i="0" u="none" strike="noStrike" kern="1200" smtClean="0">
                <a:solidFill>
                  <a:schemeClr val="tx1"/>
                </a:solidFill>
                <a:latin typeface="+mn-ea"/>
                <a:ea typeface="+mn-ea"/>
                <a:cs typeface="+mn-cs"/>
              </a:rPr>
              <a:t>～</a:t>
            </a:r>
            <a:r>
              <a:rPr kumimoji="1" lang="en-US" altLang="ja-JP" sz="800" b="0" i="0" u="none" strike="noStrike" kern="1200" smtClean="0">
                <a:solidFill>
                  <a:schemeClr val="tx1"/>
                </a:solidFill>
                <a:latin typeface="+mn-ea"/>
                <a:ea typeface="+mn-ea"/>
                <a:cs typeface="+mn-cs"/>
              </a:rPr>
              <a:t>15</a:t>
            </a:r>
            <a:r>
              <a:rPr kumimoji="1" lang="ja-JP" altLang="en-US" sz="800" b="0" i="0" u="none" strike="noStrike" kern="1200" smtClean="0">
                <a:solidFill>
                  <a:schemeClr val="tx1"/>
                </a:solidFill>
                <a:latin typeface="+mn-ea"/>
                <a:ea typeface="+mn-ea"/>
                <a:cs typeface="+mn-cs"/>
              </a:rPr>
              <a:t>歳</a:t>
            </a:r>
            <a:r>
              <a:rPr kumimoji="1" lang="ja-JP" altLang="en-US" sz="800" b="0" i="0" u="none" strike="noStrike" kern="1200" baseline="0" smtClean="0">
                <a:solidFill>
                  <a:schemeClr val="tx1"/>
                </a:solidFill>
                <a:latin typeface="+mn-ea"/>
                <a:ea typeface="+mn-ea"/>
                <a:cs typeface="+mn-cs"/>
              </a:rPr>
              <a:t>     </a:t>
            </a:r>
            <a:r>
              <a:rPr kumimoji="1" lang="en-US" altLang="ja-JP" sz="800" b="0" i="0" u="none" strike="noStrike" kern="1200" smtClean="0">
                <a:solidFill>
                  <a:schemeClr val="tx1"/>
                </a:solidFill>
                <a:latin typeface="+mn-ea"/>
                <a:ea typeface="+mn-ea"/>
                <a:cs typeface="+mn-cs"/>
              </a:rPr>
              <a:t>235</a:t>
            </a:r>
            <a:r>
              <a:rPr kumimoji="1" lang="ja-JP" altLang="en-US" sz="800" b="0" i="0" u="none" strike="noStrike" kern="1200" smtClean="0">
                <a:solidFill>
                  <a:schemeClr val="tx1"/>
                </a:solidFill>
                <a:latin typeface="+mn-ea"/>
                <a:ea typeface="+mn-ea"/>
                <a:cs typeface="+mn-cs"/>
              </a:rPr>
              <a:t>件</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86.8%</a:t>
            </a:r>
            <a:r>
              <a:rPr kumimoji="1" lang="en-US" altLang="ja-JP" sz="800" b="1"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64.1%</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61.3%</a:t>
            </a:r>
            <a:r>
              <a:rPr lang="ja-JP" altLang="en-US" sz="800" smtClean="0">
                <a:latin typeface="+mn-ea"/>
                <a:ea typeface="+mn-ea"/>
              </a:rPr>
              <a:t> </a:t>
            </a:r>
            <a:r>
              <a:rPr kumimoji="1" lang="ja-JP" altLang="en-US" sz="800" b="1" i="0" u="none" strike="noStrike" kern="1200" smtClean="0">
                <a:solidFill>
                  <a:schemeClr val="tx1"/>
                </a:solidFill>
                <a:latin typeface="+mn-ea"/>
                <a:ea typeface="+mn-ea"/>
                <a:cs typeface="+mn-cs"/>
              </a:rPr>
              <a:t>　</a:t>
            </a:r>
            <a:r>
              <a:rPr lang="ja-JP" altLang="en-US" sz="800" smtClean="0">
                <a:latin typeface="+mn-ea"/>
                <a:ea typeface="+mn-ea"/>
              </a:rPr>
              <a:t> </a:t>
            </a:r>
            <a:endParaRPr lang="en-US" altLang="ja-JP" sz="800" smtClean="0">
              <a:latin typeface="+mn-ea"/>
              <a:ea typeface="+mn-ea"/>
            </a:endParaRPr>
          </a:p>
          <a:p>
            <a:r>
              <a:rPr kumimoji="1" lang="ja-JP" altLang="en-US" sz="800" b="0" i="0" u="none" strike="noStrike" kern="1200" smtClean="0">
                <a:solidFill>
                  <a:schemeClr val="tx1"/>
                </a:solidFill>
                <a:latin typeface="+mn-ea"/>
                <a:ea typeface="+mn-ea"/>
                <a:cs typeface="+mn-cs"/>
              </a:rPr>
              <a:t>　　　　　　　　　　　　　</a:t>
            </a:r>
            <a:r>
              <a:rPr kumimoji="1" lang="ja-JP" altLang="en-US" sz="800" b="0" i="0" u="none" strike="noStrike" kern="1200" baseline="0" smtClean="0">
                <a:solidFill>
                  <a:schemeClr val="tx1"/>
                </a:solidFill>
                <a:latin typeface="+mn-ea"/>
                <a:ea typeface="+mn-ea"/>
                <a:cs typeface="+mn-cs"/>
              </a:rPr>
              <a:t> </a:t>
            </a:r>
            <a:r>
              <a:rPr kumimoji="1" lang="ja-JP" altLang="en-US" sz="800" b="0" i="0" u="none" strike="noStrike" kern="1200" smtClean="0">
                <a:solidFill>
                  <a:schemeClr val="tx1"/>
                </a:solidFill>
                <a:latin typeface="+mn-ea"/>
                <a:ea typeface="+mn-ea"/>
                <a:cs typeface="+mn-cs"/>
              </a:rPr>
              <a:t>移植時年齢</a:t>
            </a:r>
            <a:r>
              <a:rPr kumimoji="1" lang="en-US" altLang="ja-JP" sz="800" b="0" i="0" u="none" strike="noStrike" kern="1200" smtClean="0">
                <a:solidFill>
                  <a:schemeClr val="tx1"/>
                </a:solidFill>
                <a:latin typeface="+mn-ea"/>
                <a:ea typeface="+mn-ea"/>
                <a:cs typeface="+mn-cs"/>
              </a:rPr>
              <a:t>16</a:t>
            </a:r>
            <a:r>
              <a:rPr kumimoji="1" lang="ja-JP" altLang="en-US" sz="800" b="0" i="0" u="none" strike="noStrike" kern="1200" smtClean="0">
                <a:solidFill>
                  <a:schemeClr val="tx1"/>
                </a:solidFill>
                <a:latin typeface="+mn-ea"/>
                <a:ea typeface="+mn-ea"/>
                <a:cs typeface="+mn-cs"/>
              </a:rPr>
              <a:t>歳～ </a:t>
            </a:r>
            <a:r>
              <a:rPr lang="ja-JP" altLang="en-US" sz="800" smtClean="0">
                <a:latin typeface="+mn-ea"/>
                <a:ea typeface="+mn-ea"/>
              </a:rPr>
              <a:t> </a:t>
            </a:r>
            <a:r>
              <a:rPr lang="ja-JP" altLang="en-US" sz="800" baseline="0" smtClean="0">
                <a:latin typeface="+mn-ea"/>
                <a:ea typeface="+mn-ea"/>
              </a:rPr>
              <a:t>   </a:t>
            </a:r>
            <a:r>
              <a:rPr kumimoji="1" lang="en-US" altLang="ja-JP" sz="800" b="0" i="0" u="none" strike="noStrike" kern="1200" smtClean="0">
                <a:solidFill>
                  <a:schemeClr val="tx1"/>
                </a:solidFill>
                <a:latin typeface="+mn-ea"/>
                <a:ea typeface="+mn-ea"/>
                <a:cs typeface="+mn-cs"/>
              </a:rPr>
              <a:t>1,270</a:t>
            </a:r>
            <a:r>
              <a:rPr kumimoji="1" lang="ja-JP" altLang="en-US" sz="800" b="0" i="0" u="none" strike="noStrike" kern="1200" smtClean="0">
                <a:solidFill>
                  <a:schemeClr val="tx1"/>
                </a:solidFill>
                <a:latin typeface="+mn-ea"/>
                <a:ea typeface="+mn-ea"/>
                <a:cs typeface="+mn-cs"/>
              </a:rPr>
              <a:t>件</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81.2%</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63.9%</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60.6%</a:t>
            </a:r>
            <a:r>
              <a:rPr lang="ja-JP" altLang="en-US" sz="800" smtClean="0">
                <a:latin typeface="+mn-ea"/>
                <a:ea typeface="+mn-ea"/>
              </a:rPr>
              <a:t> </a:t>
            </a:r>
            <a:endParaRPr lang="en-US" altLang="ja-JP" sz="800" smtClean="0">
              <a:latin typeface="+mn-ea"/>
              <a:ea typeface="+mn-ea"/>
            </a:endParaRPr>
          </a:p>
          <a:p>
            <a:r>
              <a:rPr kumimoji="1" lang="ja-JP" altLang="en-US" sz="800" b="1" i="0" u="none" strike="noStrike" kern="1200" smtClean="0">
                <a:solidFill>
                  <a:schemeClr val="tx1"/>
                </a:solidFill>
                <a:latin typeface="+mn-ea"/>
                <a:ea typeface="+mn-ea"/>
                <a:cs typeface="+mn-cs"/>
              </a:rPr>
              <a:t>急性リンパ性白血病 </a:t>
            </a:r>
            <a:r>
              <a:rPr lang="ja-JP" altLang="en-US" sz="800" smtClean="0">
                <a:latin typeface="+mn-ea"/>
                <a:ea typeface="+mn-ea"/>
              </a:rPr>
              <a:t> </a:t>
            </a:r>
            <a:r>
              <a:rPr kumimoji="1" lang="ja-JP" altLang="en-US" sz="800" b="0" i="0" u="none" strike="noStrike" kern="1200" smtClean="0">
                <a:solidFill>
                  <a:schemeClr val="tx1"/>
                </a:solidFill>
                <a:latin typeface="+mn-ea"/>
                <a:ea typeface="+mn-ea"/>
                <a:cs typeface="+mn-cs"/>
              </a:rPr>
              <a:t>移植時年齢 </a:t>
            </a:r>
            <a:r>
              <a:rPr kumimoji="1" lang="en-US" altLang="ja-JP" sz="800" b="0" i="0" u="none" strike="noStrike" kern="1200" smtClean="0">
                <a:solidFill>
                  <a:schemeClr val="tx1"/>
                </a:solidFill>
                <a:latin typeface="+mn-ea"/>
                <a:ea typeface="+mn-ea"/>
                <a:cs typeface="+mn-cs"/>
              </a:rPr>
              <a:t>0</a:t>
            </a:r>
            <a:r>
              <a:rPr kumimoji="1" lang="ja-JP" altLang="en-US" sz="800" b="0" i="0" u="none" strike="noStrike" kern="1200" smtClean="0">
                <a:solidFill>
                  <a:schemeClr val="tx1"/>
                </a:solidFill>
                <a:latin typeface="+mn-ea"/>
                <a:ea typeface="+mn-ea"/>
                <a:cs typeface="+mn-cs"/>
              </a:rPr>
              <a:t>～</a:t>
            </a:r>
            <a:r>
              <a:rPr kumimoji="1" lang="en-US" altLang="ja-JP" sz="800" b="0" i="0" u="none" strike="noStrike" kern="1200" smtClean="0">
                <a:solidFill>
                  <a:schemeClr val="tx1"/>
                </a:solidFill>
                <a:latin typeface="+mn-ea"/>
                <a:ea typeface="+mn-ea"/>
                <a:cs typeface="+mn-cs"/>
              </a:rPr>
              <a:t>15</a:t>
            </a:r>
            <a:r>
              <a:rPr kumimoji="1" lang="ja-JP" altLang="en-US" sz="800" b="0" i="0" u="none" strike="noStrike" kern="1200" smtClean="0">
                <a:solidFill>
                  <a:schemeClr val="tx1"/>
                </a:solidFill>
                <a:latin typeface="+mn-ea"/>
                <a:ea typeface="+mn-ea"/>
                <a:cs typeface="+mn-cs"/>
              </a:rPr>
              <a:t>歳 </a:t>
            </a:r>
            <a:r>
              <a:rPr lang="ja-JP" altLang="en-US" sz="800" smtClean="0">
                <a:latin typeface="+mn-ea"/>
                <a:ea typeface="+mn-ea"/>
              </a:rPr>
              <a:t>    </a:t>
            </a:r>
            <a:r>
              <a:rPr kumimoji="1" lang="en-US" altLang="ja-JP" sz="800" b="0" i="0" u="none" strike="noStrike" kern="1200" smtClean="0">
                <a:solidFill>
                  <a:schemeClr val="tx1"/>
                </a:solidFill>
                <a:latin typeface="+mn-ea"/>
                <a:ea typeface="+mn-ea"/>
                <a:cs typeface="+mn-cs"/>
              </a:rPr>
              <a:t>395</a:t>
            </a:r>
            <a:r>
              <a:rPr kumimoji="1" lang="ja-JP" altLang="en-US" sz="800" b="0" i="0" u="none" strike="noStrike" kern="1200" smtClean="0">
                <a:solidFill>
                  <a:schemeClr val="tx1"/>
                </a:solidFill>
                <a:latin typeface="+mn-ea"/>
                <a:ea typeface="+mn-ea"/>
                <a:cs typeface="+mn-cs"/>
              </a:rPr>
              <a:t>件</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81.3%</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59.6%</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55.7%</a:t>
            </a:r>
            <a:r>
              <a:rPr lang="ja-JP" altLang="en-US" sz="800" smtClean="0">
                <a:latin typeface="+mn-ea"/>
                <a:ea typeface="+mn-ea"/>
              </a:rPr>
              <a:t> </a:t>
            </a:r>
            <a:endParaRPr kumimoji="1" lang="en-US" altLang="ja-JP" sz="800" b="1" i="0" u="none" strike="noStrike" kern="1200" smtClean="0">
              <a:solidFill>
                <a:schemeClr val="tx1"/>
              </a:solidFill>
              <a:latin typeface="+mn-ea"/>
              <a:ea typeface="+mn-ea"/>
              <a:cs typeface="+mn-cs"/>
            </a:endParaRPr>
          </a:p>
          <a:p>
            <a:r>
              <a:rPr kumimoji="1" lang="ja-JP" altLang="en-US" sz="800" b="1" i="0" u="sng" strike="noStrike" kern="1200" smtClean="0">
                <a:solidFill>
                  <a:schemeClr val="tx1"/>
                </a:solidFill>
                <a:latin typeface="+mn-ea"/>
                <a:ea typeface="+mn-ea"/>
                <a:cs typeface="+mn-cs"/>
              </a:rPr>
              <a:t>　　　　　　　　　　　　　 </a:t>
            </a:r>
            <a:r>
              <a:rPr kumimoji="1" lang="ja-JP" altLang="en-US" sz="800" b="0" i="0" u="sng" strike="noStrike" kern="1200" smtClean="0">
                <a:solidFill>
                  <a:schemeClr val="tx1"/>
                </a:solidFill>
                <a:latin typeface="+mn-ea"/>
                <a:ea typeface="+mn-ea"/>
                <a:cs typeface="+mn-cs"/>
              </a:rPr>
              <a:t>移植時年齢</a:t>
            </a:r>
            <a:r>
              <a:rPr kumimoji="1" lang="en-US" altLang="ja-JP" sz="800" b="0" i="0" u="sng" strike="noStrike" kern="1200" smtClean="0">
                <a:solidFill>
                  <a:schemeClr val="tx1"/>
                </a:solidFill>
                <a:latin typeface="+mn-ea"/>
                <a:ea typeface="+mn-ea"/>
                <a:cs typeface="+mn-cs"/>
              </a:rPr>
              <a:t>16</a:t>
            </a:r>
            <a:r>
              <a:rPr kumimoji="1" lang="ja-JP" altLang="en-US" sz="800" b="0" i="0" u="sng" strike="noStrike" kern="1200" smtClean="0">
                <a:solidFill>
                  <a:schemeClr val="tx1"/>
                </a:solidFill>
                <a:latin typeface="+mn-ea"/>
                <a:ea typeface="+mn-ea"/>
                <a:cs typeface="+mn-cs"/>
              </a:rPr>
              <a:t>歳～</a:t>
            </a:r>
            <a:r>
              <a:rPr lang="ja-JP" altLang="en-US" sz="800" u="sng" smtClean="0">
                <a:latin typeface="+mn-ea"/>
                <a:ea typeface="+mn-ea"/>
              </a:rPr>
              <a:t>       </a:t>
            </a:r>
            <a:r>
              <a:rPr kumimoji="1" lang="en-US" altLang="ja-JP" sz="800" b="0" i="0" u="sng" strike="noStrike" kern="1200" smtClean="0">
                <a:solidFill>
                  <a:schemeClr val="tx1"/>
                </a:solidFill>
                <a:latin typeface="+mn-ea"/>
                <a:ea typeface="+mn-ea"/>
                <a:cs typeface="+mn-cs"/>
              </a:rPr>
              <a:t>328</a:t>
            </a:r>
            <a:r>
              <a:rPr kumimoji="1" lang="ja-JP" altLang="en-US" sz="800" b="0" i="0" u="sng" strike="noStrike" kern="1200" smtClean="0">
                <a:solidFill>
                  <a:schemeClr val="tx1"/>
                </a:solidFill>
                <a:latin typeface="+mn-ea"/>
                <a:ea typeface="+mn-ea"/>
                <a:cs typeface="+mn-cs"/>
              </a:rPr>
              <a:t>件</a:t>
            </a:r>
            <a:r>
              <a:rPr kumimoji="1" lang="ja-JP" altLang="en-US" sz="800" b="0" i="0" u="sng" strike="noStrike" kern="1200" baseline="0" smtClean="0">
                <a:solidFill>
                  <a:schemeClr val="tx1"/>
                </a:solidFill>
                <a:latin typeface="+mn-ea"/>
                <a:ea typeface="+mn-ea"/>
                <a:cs typeface="+mn-cs"/>
              </a:rPr>
              <a:t>        </a:t>
            </a:r>
            <a:r>
              <a:rPr kumimoji="1" lang="en-US" altLang="ja-JP" sz="800" b="1" i="0" u="sng" strike="noStrike" kern="1200" smtClean="0">
                <a:solidFill>
                  <a:schemeClr val="tx1"/>
                </a:solidFill>
                <a:latin typeface="+mn-ea"/>
                <a:ea typeface="+mn-ea"/>
                <a:cs typeface="+mn-cs"/>
              </a:rPr>
              <a:t>61.1%</a:t>
            </a:r>
            <a:r>
              <a:rPr kumimoji="1" lang="en-US" altLang="ja-JP" sz="800" b="1" i="0" u="sng" strike="noStrike" kern="1200" baseline="0" smtClean="0">
                <a:solidFill>
                  <a:schemeClr val="tx1"/>
                </a:solidFill>
                <a:latin typeface="+mn-ea"/>
                <a:ea typeface="+mn-ea"/>
                <a:cs typeface="+mn-cs"/>
              </a:rPr>
              <a:t>        </a:t>
            </a:r>
            <a:r>
              <a:rPr kumimoji="1" lang="en-US" altLang="ja-JP" sz="800" b="1" i="0" u="sng" strike="noStrike" kern="1200" smtClean="0">
                <a:solidFill>
                  <a:schemeClr val="tx1"/>
                </a:solidFill>
                <a:latin typeface="+mn-ea"/>
                <a:ea typeface="+mn-ea"/>
                <a:cs typeface="+mn-cs"/>
              </a:rPr>
              <a:t>30.9%</a:t>
            </a:r>
            <a:r>
              <a:rPr kumimoji="1" lang="en-US" altLang="ja-JP" sz="800" b="1" i="0" u="sng" strike="noStrike" kern="1200" baseline="0" smtClean="0">
                <a:solidFill>
                  <a:schemeClr val="tx1"/>
                </a:solidFill>
                <a:latin typeface="+mn-ea"/>
                <a:ea typeface="+mn-ea"/>
                <a:cs typeface="+mn-cs"/>
              </a:rPr>
              <a:t>        </a:t>
            </a:r>
            <a:r>
              <a:rPr kumimoji="1" lang="en-US" altLang="ja-JP" sz="800" b="1" i="0" u="sng" strike="noStrike" kern="1200" smtClean="0">
                <a:solidFill>
                  <a:schemeClr val="tx1"/>
                </a:solidFill>
                <a:latin typeface="+mn-ea"/>
                <a:ea typeface="+mn-ea"/>
                <a:cs typeface="+mn-cs"/>
              </a:rPr>
              <a:t>26.2%</a:t>
            </a:r>
            <a:r>
              <a:rPr kumimoji="1" lang="ja-JP" altLang="en-US" sz="800" b="1" i="0" u="sng" strike="noStrike" kern="1200" smtClean="0">
                <a:solidFill>
                  <a:schemeClr val="tx1"/>
                </a:solidFill>
                <a:latin typeface="+mn-ea"/>
                <a:ea typeface="+mn-ea"/>
                <a:cs typeface="+mn-cs"/>
              </a:rPr>
              <a:t>　　　　</a:t>
            </a:r>
            <a:r>
              <a:rPr kumimoji="1" lang="en-US" altLang="ja-JP" sz="800" b="1" i="0" u="sng" strike="noStrike" kern="1200" smtClean="0">
                <a:solidFill>
                  <a:schemeClr val="tx1"/>
                </a:solidFill>
                <a:latin typeface="+mn-ea"/>
                <a:ea typeface="+mn-ea"/>
                <a:cs typeface="+mn-cs"/>
              </a:rPr>
              <a:t>_</a:t>
            </a:r>
            <a:r>
              <a:rPr kumimoji="1" lang="ja-JP" altLang="en-US" sz="800" b="1" i="0" u="sng" strike="noStrike" kern="1200" smtClean="0">
                <a:solidFill>
                  <a:schemeClr val="tx1"/>
                </a:solidFill>
                <a:latin typeface="+mn-ea"/>
                <a:ea typeface="+mn-ea"/>
                <a:cs typeface="+mn-cs"/>
              </a:rPr>
              <a:t>　　　</a:t>
            </a:r>
            <a:r>
              <a:rPr lang="ja-JP" altLang="en-US" sz="800" u="sng" smtClean="0">
                <a:latin typeface="+mn-ea"/>
                <a:ea typeface="+mn-ea"/>
              </a:rPr>
              <a:t> 　　</a:t>
            </a:r>
            <a:endParaRPr lang="ja-JP" altLang="ja-JP" sz="800" u="sng" dirty="0" smtClean="0">
              <a:solidFill>
                <a:srgbClr val="0B5395"/>
              </a:solidFill>
              <a:latin typeface="+mn-ea"/>
              <a:ea typeface="+mn-ea"/>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68975" cy="4325938"/>
          </a:xfrm>
          <a:ln>
            <a:solidFill>
              <a:schemeClr val="tx1"/>
            </a:solid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2449"/>
            <a:ext cx="7204021" cy="1693333"/>
          </a:xfrm>
        </p:spPr>
        <p:txBody>
          <a:bodyPr>
            <a:normAutofit/>
          </a:bodyPr>
          <a:lstStyle/>
          <a:p>
            <a:r>
              <a:rPr kumimoji="1" lang="ja-JP" altLang="en-US" sz="1200" b="0" kern="1200" smtClean="0">
                <a:solidFill>
                  <a:schemeClr val="tx1"/>
                </a:solidFill>
                <a:latin typeface="+mn-lt"/>
                <a:ea typeface="+mn-ea"/>
                <a:cs typeface="+mn-cs"/>
              </a:rPr>
              <a:t>　</a:t>
            </a:r>
            <a:r>
              <a:rPr kumimoji="1" lang="ja-JP" altLang="ja-JP" sz="1200" b="0" kern="1200" smtClean="0">
                <a:solidFill>
                  <a:schemeClr val="tx1"/>
                </a:solidFill>
                <a:latin typeface="+mn-lt"/>
                <a:ea typeface="+mn-ea"/>
                <a:cs typeface="+mn-cs"/>
              </a:rPr>
              <a:t>わが国において非血縁者間骨髄移植の登録が開始された</a:t>
            </a:r>
            <a:r>
              <a:rPr kumimoji="1" lang="en-US" altLang="ja-JP" sz="1200" b="0" kern="1200" smtClean="0">
                <a:solidFill>
                  <a:schemeClr val="tx1"/>
                </a:solidFill>
                <a:latin typeface="+mn-lt"/>
                <a:ea typeface="+mn-ea"/>
                <a:cs typeface="+mn-cs"/>
              </a:rPr>
              <a:t>1993</a:t>
            </a:r>
            <a:r>
              <a:rPr kumimoji="1" lang="ja-JP" altLang="ja-JP" sz="1200" b="0" kern="1200" smtClean="0">
                <a:solidFill>
                  <a:schemeClr val="tx1"/>
                </a:solidFill>
                <a:latin typeface="+mn-lt"/>
                <a:ea typeface="+mn-ea"/>
                <a:cs typeface="+mn-cs"/>
              </a:rPr>
              <a:t>年以降、また第一例目のさい帯血移植が行われた</a:t>
            </a:r>
            <a:r>
              <a:rPr kumimoji="1" lang="en-US" altLang="ja-JP" sz="1200" b="0" kern="1200" smtClean="0">
                <a:solidFill>
                  <a:schemeClr val="tx1"/>
                </a:solidFill>
                <a:latin typeface="+mn-lt"/>
                <a:ea typeface="+mn-ea"/>
                <a:cs typeface="+mn-cs"/>
              </a:rPr>
              <a:t>1997</a:t>
            </a:r>
            <a:r>
              <a:rPr kumimoji="1" lang="ja-JP" altLang="ja-JP" sz="1200" b="0" kern="1200" smtClean="0">
                <a:solidFill>
                  <a:schemeClr val="tx1"/>
                </a:solidFill>
                <a:latin typeface="+mn-lt"/>
                <a:ea typeface="+mn-ea"/>
                <a:cs typeface="+mn-cs"/>
              </a:rPr>
              <a:t>年以降、非血縁者間の移植の普及により同種移植を受ける患者の総数は増加している。近年では、自家と同種を合わせた年間の移植登録総件数は約</a:t>
            </a:r>
            <a:r>
              <a:rPr kumimoji="1" lang="en-US" altLang="ja-JP" sz="1200" b="0" kern="1200" smtClean="0">
                <a:solidFill>
                  <a:schemeClr val="tx1"/>
                </a:solidFill>
                <a:latin typeface="+mn-lt"/>
                <a:ea typeface="+mn-ea"/>
                <a:cs typeface="+mn-cs"/>
              </a:rPr>
              <a:t>5,400</a:t>
            </a:r>
            <a:r>
              <a:rPr kumimoji="1" lang="ja-JP" altLang="ja-JP" sz="1200" b="0" kern="1200" smtClean="0">
                <a:solidFill>
                  <a:schemeClr val="tx1"/>
                </a:solidFill>
                <a:latin typeface="+mn-lt"/>
                <a:ea typeface="+mn-ea"/>
                <a:cs typeface="+mn-cs"/>
              </a:rPr>
              <a:t>件に及ぶ。</a:t>
            </a:r>
            <a:endParaRPr kumimoji="1" lang="ja-JP" altLang="ja-JP" sz="1200" b="0" kern="1200">
              <a:solidFill>
                <a:schemeClr val="tx1"/>
              </a:solidFill>
              <a:latin typeface="+mn-lt"/>
              <a:ea typeface="+mn-ea"/>
              <a:cs typeface="+mn-cs"/>
            </a:endParaRPr>
          </a:p>
        </p:txBody>
      </p:sp>
      <p:sp>
        <p:nvSpPr>
          <p:cNvPr id="9" name="スライド イメージ プレースホルダ 8"/>
          <p:cNvSpPr>
            <a:spLocks noGrp="1" noRot="1" noChangeAspect="1"/>
          </p:cNvSpPr>
          <p:nvPr>
            <p:ph type="sldImg"/>
          </p:nvPr>
        </p:nvSpPr>
        <p:spPr>
          <a:xfrm>
            <a:off x="2030413" y="0"/>
            <a:ext cx="5775325" cy="4332288"/>
          </a:xfrm>
          <a:ln>
            <a:solidFill>
              <a:prstClr val="black"/>
            </a:solid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4700" y="0"/>
            <a:ext cx="5754688" cy="4316413"/>
          </a:xfrm>
        </p:spPr>
      </p:sp>
      <p:sp>
        <p:nvSpPr>
          <p:cNvPr id="3" name="ノート プレースホルダ 2"/>
          <p:cNvSpPr>
            <a:spLocks noGrp="1"/>
          </p:cNvSpPr>
          <p:nvPr>
            <p:ph type="body" idx="1"/>
          </p:nvPr>
        </p:nvSpPr>
        <p:spPr>
          <a:xfrm>
            <a:off x="1473335" y="4317023"/>
            <a:ext cx="7204021" cy="1693333"/>
          </a:xfrm>
        </p:spPr>
        <p:txBody>
          <a:bodyPr>
            <a:normAutofit fontScale="92500"/>
          </a:bodyPr>
          <a:lstStyle/>
          <a:p>
            <a:r>
              <a:rPr kumimoji="1" lang="ja-JP" altLang="en-US" sz="1000" b="0" kern="1200" smtClean="0">
                <a:solidFill>
                  <a:schemeClr val="tx1"/>
                </a:solidFill>
                <a:latin typeface="+mn-lt"/>
                <a:ea typeface="+mn-ea"/>
                <a:cs typeface="+mn-cs"/>
              </a:rPr>
              <a:t>　</a:t>
            </a:r>
            <a:r>
              <a:rPr kumimoji="1" lang="ja-JP" altLang="ja-JP" sz="1000" b="0" kern="1200" smtClean="0">
                <a:solidFill>
                  <a:schemeClr val="tx1"/>
                </a:solidFill>
                <a:latin typeface="+mn-lt"/>
                <a:ea typeface="+mn-ea"/>
                <a:cs typeface="+mn-cs"/>
              </a:rPr>
              <a:t>悪性リンパ腫に対する初回移植のうち、移植件数の割合は、非ホジキンリンパ腫が</a:t>
            </a:r>
            <a:r>
              <a:rPr kumimoji="1" lang="en-US" altLang="ja-JP" sz="1000" b="0" kern="1200" smtClean="0">
                <a:solidFill>
                  <a:schemeClr val="tx1"/>
                </a:solidFill>
                <a:latin typeface="+mn-lt"/>
                <a:ea typeface="+mn-ea"/>
                <a:cs typeface="+mn-cs"/>
              </a:rPr>
              <a:t>90</a:t>
            </a:r>
            <a:r>
              <a:rPr kumimoji="1" lang="ja-JP" altLang="ja-JP" sz="1000" b="0" kern="1200" smtClean="0">
                <a:solidFill>
                  <a:schemeClr val="tx1"/>
                </a:solidFill>
                <a:latin typeface="+mn-lt"/>
                <a:ea typeface="+mn-ea"/>
                <a:cs typeface="+mn-cs"/>
              </a:rPr>
              <a:t>％、ホジキンリンパ腫における移植が</a:t>
            </a:r>
            <a:r>
              <a:rPr kumimoji="1" lang="en-US" altLang="ja-JP" sz="1000" b="0" kern="1200" smtClean="0">
                <a:solidFill>
                  <a:schemeClr val="tx1"/>
                </a:solidFill>
                <a:latin typeface="+mn-lt"/>
                <a:ea typeface="+mn-ea"/>
                <a:cs typeface="+mn-cs"/>
              </a:rPr>
              <a:t>10</a:t>
            </a:r>
            <a:r>
              <a:rPr kumimoji="1" lang="ja-JP" altLang="ja-JP" sz="1000" b="0" kern="1200" smtClean="0">
                <a:solidFill>
                  <a:schemeClr val="tx1"/>
                </a:solidFill>
                <a:latin typeface="+mn-lt"/>
                <a:ea typeface="+mn-ea"/>
                <a:cs typeface="+mn-cs"/>
              </a:rPr>
              <a:t>％未満である。これは、悪性リンパ腫の発症頻度</a:t>
            </a:r>
            <a:r>
              <a:rPr kumimoji="1" lang="en-US" altLang="ja-JP" sz="1000" b="0" kern="1200" smtClean="0">
                <a:solidFill>
                  <a:schemeClr val="tx1"/>
                </a:solidFill>
                <a:latin typeface="+mn-lt"/>
                <a:ea typeface="+mn-ea"/>
                <a:cs typeface="+mn-cs"/>
              </a:rPr>
              <a:t> </a:t>
            </a:r>
            <a:r>
              <a:rPr kumimoji="1" lang="ja-JP" altLang="ja-JP" sz="1000" b="0" kern="1200" smtClean="0">
                <a:solidFill>
                  <a:schemeClr val="tx1"/>
                </a:solidFill>
                <a:latin typeface="+mn-lt"/>
                <a:ea typeface="+mn-ea"/>
                <a:cs typeface="+mn-cs"/>
              </a:rPr>
              <a:t>とほぼ同率であり、</a:t>
            </a:r>
            <a:r>
              <a:rPr kumimoji="1" lang="en-US" altLang="ja-JP" sz="1000" b="0" kern="1200" smtClean="0">
                <a:solidFill>
                  <a:schemeClr val="tx1"/>
                </a:solidFill>
                <a:latin typeface="+mn-lt"/>
                <a:ea typeface="+mn-ea"/>
                <a:cs typeface="+mn-cs"/>
              </a:rPr>
              <a:t> 16</a:t>
            </a:r>
            <a:r>
              <a:rPr kumimoji="1" lang="ja-JP" altLang="ja-JP" sz="1000" b="0" kern="1200" smtClean="0">
                <a:solidFill>
                  <a:schemeClr val="tx1"/>
                </a:solidFill>
                <a:latin typeface="+mn-lt"/>
                <a:ea typeface="+mn-ea"/>
                <a:cs typeface="+mn-cs"/>
              </a:rPr>
              <a:t>歳以上での移植種類の大半は自家移植である。 </a:t>
            </a:r>
          </a:p>
          <a:p>
            <a:r>
              <a:rPr kumimoji="1" lang="ja-JP" altLang="ja-JP" sz="1000" b="0" kern="1200" smtClean="0">
                <a:solidFill>
                  <a:schemeClr val="tx1"/>
                </a:solidFill>
                <a:latin typeface="+mn-lt"/>
                <a:ea typeface="+mn-ea"/>
                <a:cs typeface="+mn-cs"/>
              </a:rPr>
              <a:t>　非ホジキンリンパ腫、ホジキンリンパ腫における</a:t>
            </a:r>
            <a:r>
              <a:rPr kumimoji="1" lang="en-US" altLang="ja-JP" sz="1000" b="0" kern="1200" smtClean="0">
                <a:solidFill>
                  <a:schemeClr val="tx1"/>
                </a:solidFill>
                <a:latin typeface="+mn-lt"/>
                <a:ea typeface="+mn-ea"/>
                <a:cs typeface="+mn-cs"/>
              </a:rPr>
              <a:t>0</a:t>
            </a:r>
            <a:r>
              <a:rPr kumimoji="1" lang="ja-JP" altLang="ja-JP" sz="1000" b="0" kern="1200" smtClean="0">
                <a:solidFill>
                  <a:schemeClr val="tx1"/>
                </a:solidFill>
                <a:latin typeface="+mn-lt"/>
                <a:ea typeface="+mn-ea"/>
                <a:cs typeface="+mn-cs"/>
              </a:rPr>
              <a:t>～</a:t>
            </a:r>
            <a:r>
              <a:rPr kumimoji="1" lang="en-US" altLang="ja-JP" sz="1000" b="0" kern="1200" smtClean="0">
                <a:solidFill>
                  <a:schemeClr val="tx1"/>
                </a:solidFill>
                <a:latin typeface="+mn-lt"/>
                <a:ea typeface="+mn-ea"/>
                <a:cs typeface="+mn-cs"/>
              </a:rPr>
              <a:t>15</a:t>
            </a:r>
            <a:r>
              <a:rPr kumimoji="1" lang="ja-JP" altLang="ja-JP" sz="1000" b="0" kern="1200" smtClean="0">
                <a:solidFill>
                  <a:schemeClr val="tx1"/>
                </a:solidFill>
                <a:latin typeface="+mn-lt"/>
                <a:ea typeface="+mn-ea"/>
                <a:cs typeface="+mn-cs"/>
              </a:rPr>
              <a:t>歳での自家移植後</a:t>
            </a:r>
            <a:r>
              <a:rPr kumimoji="1" lang="en-US" altLang="ja-JP" sz="1000" b="0" kern="1200" smtClean="0">
                <a:solidFill>
                  <a:schemeClr val="tx1"/>
                </a:solidFill>
                <a:latin typeface="+mn-lt"/>
                <a:ea typeface="+mn-ea"/>
                <a:cs typeface="+mn-cs"/>
              </a:rPr>
              <a:t>5</a:t>
            </a:r>
            <a:r>
              <a:rPr kumimoji="1" lang="ja-JP" altLang="ja-JP" sz="1000" b="0" kern="1200" smtClean="0">
                <a:solidFill>
                  <a:schemeClr val="tx1"/>
                </a:solidFill>
                <a:latin typeface="+mn-lt"/>
                <a:ea typeface="+mn-ea"/>
                <a:cs typeface="+mn-cs"/>
              </a:rPr>
              <a:t>年の生存率はいずれも</a:t>
            </a:r>
            <a:r>
              <a:rPr kumimoji="1" lang="en-US" altLang="ja-JP" sz="1000" b="0" kern="1200" smtClean="0">
                <a:solidFill>
                  <a:schemeClr val="tx1"/>
                </a:solidFill>
                <a:latin typeface="+mn-lt"/>
                <a:ea typeface="+mn-ea"/>
                <a:cs typeface="+mn-cs"/>
              </a:rPr>
              <a:t>70</a:t>
            </a:r>
            <a:r>
              <a:rPr kumimoji="1" lang="ja-JP" altLang="ja-JP" sz="1000" b="0" kern="1200" smtClean="0">
                <a:solidFill>
                  <a:schemeClr val="tx1"/>
                </a:solidFill>
                <a:latin typeface="+mn-lt"/>
                <a:ea typeface="+mn-ea"/>
                <a:cs typeface="+mn-cs"/>
              </a:rPr>
              <a:t>％であり、以降の生存率は低下しない。</a:t>
            </a:r>
          </a:p>
          <a:p>
            <a:r>
              <a:rPr kumimoji="1" lang="en-US" altLang="ja-JP" sz="1000" b="0" kern="1200" smtClean="0">
                <a:solidFill>
                  <a:schemeClr val="tx1"/>
                </a:solidFill>
                <a:latin typeface="+mn-lt"/>
                <a:ea typeface="+mn-ea"/>
                <a:cs typeface="+mn-cs"/>
              </a:rPr>
              <a:t>16</a:t>
            </a:r>
            <a:r>
              <a:rPr kumimoji="1" lang="ja-JP" altLang="ja-JP" sz="1000" b="0" kern="1200" smtClean="0">
                <a:solidFill>
                  <a:schemeClr val="tx1"/>
                </a:solidFill>
                <a:latin typeface="+mn-lt"/>
                <a:ea typeface="+mn-ea"/>
                <a:cs typeface="+mn-cs"/>
              </a:rPr>
              <a:t>歳上での自家移植後の生存率は、ホジキンリンパ腫において移植後</a:t>
            </a:r>
            <a:r>
              <a:rPr kumimoji="1" lang="en-US" altLang="ja-JP" sz="1000" b="0" kern="1200" smtClean="0">
                <a:solidFill>
                  <a:schemeClr val="tx1"/>
                </a:solidFill>
                <a:latin typeface="+mn-lt"/>
                <a:ea typeface="+mn-ea"/>
                <a:cs typeface="+mn-cs"/>
              </a:rPr>
              <a:t>1</a:t>
            </a:r>
            <a:r>
              <a:rPr kumimoji="1" lang="ja-JP" altLang="ja-JP" sz="1000" b="0" kern="1200" smtClean="0">
                <a:solidFill>
                  <a:schemeClr val="tx1"/>
                </a:solidFill>
                <a:latin typeface="+mn-lt"/>
                <a:ea typeface="+mn-ea"/>
                <a:cs typeface="+mn-cs"/>
              </a:rPr>
              <a:t>年生存率は</a:t>
            </a:r>
            <a:r>
              <a:rPr kumimoji="1" lang="en-US" altLang="ja-JP" sz="1000" b="0" kern="1200" smtClean="0">
                <a:solidFill>
                  <a:schemeClr val="tx1"/>
                </a:solidFill>
                <a:latin typeface="+mn-lt"/>
                <a:ea typeface="+mn-ea"/>
                <a:cs typeface="+mn-cs"/>
              </a:rPr>
              <a:t>87.2</a:t>
            </a:r>
            <a:r>
              <a:rPr kumimoji="1" lang="ja-JP" altLang="ja-JP" sz="1000" b="0" kern="1200" smtClean="0">
                <a:solidFill>
                  <a:schemeClr val="tx1"/>
                </a:solidFill>
                <a:latin typeface="+mn-lt"/>
                <a:ea typeface="+mn-ea"/>
                <a:cs typeface="+mn-cs"/>
              </a:rPr>
              <a:t>％と良好であり、移植後</a:t>
            </a:r>
            <a:r>
              <a:rPr kumimoji="1" lang="en-US" altLang="ja-JP" sz="1000" b="0" kern="1200" smtClean="0">
                <a:solidFill>
                  <a:schemeClr val="tx1"/>
                </a:solidFill>
                <a:latin typeface="+mn-lt"/>
                <a:ea typeface="+mn-ea"/>
                <a:cs typeface="+mn-cs"/>
              </a:rPr>
              <a:t>10</a:t>
            </a:r>
            <a:r>
              <a:rPr kumimoji="1" lang="ja-JP" altLang="ja-JP" sz="1000" b="0" kern="1200" smtClean="0">
                <a:solidFill>
                  <a:schemeClr val="tx1"/>
                </a:solidFill>
                <a:latin typeface="+mn-lt"/>
                <a:ea typeface="+mn-ea"/>
                <a:cs typeface="+mn-cs"/>
              </a:rPr>
              <a:t>年で</a:t>
            </a:r>
            <a:r>
              <a:rPr kumimoji="1" lang="en-US" altLang="ja-JP" sz="1000" b="0" kern="1200" smtClean="0">
                <a:solidFill>
                  <a:schemeClr val="tx1"/>
                </a:solidFill>
                <a:latin typeface="+mn-lt"/>
                <a:ea typeface="+mn-ea"/>
                <a:cs typeface="+mn-cs"/>
              </a:rPr>
              <a:t>60</a:t>
            </a:r>
            <a:r>
              <a:rPr kumimoji="1" lang="ja-JP" altLang="ja-JP" sz="1000" b="0" kern="1200" smtClean="0">
                <a:solidFill>
                  <a:schemeClr val="tx1"/>
                </a:solidFill>
                <a:latin typeface="+mn-lt"/>
                <a:ea typeface="+mn-ea"/>
                <a:cs typeface="+mn-cs"/>
              </a:rPr>
              <a:t>％をやや下回る程度である。</a:t>
            </a:r>
          </a:p>
          <a:p>
            <a:r>
              <a:rPr kumimoji="1" lang="ja-JP" altLang="ja-JP" sz="900" kern="1200" smtClean="0">
                <a:solidFill>
                  <a:schemeClr val="tx2">
                    <a:lumMod val="75000"/>
                  </a:schemeClr>
                </a:solidFill>
                <a:latin typeface="HGS教科書体" pitchFamily="18" charset="-128"/>
                <a:ea typeface="HGS教科書体" pitchFamily="18" charset="-128"/>
                <a:cs typeface="メイリオ" pitchFamily="50" charset="-128"/>
              </a:rPr>
              <a:t> </a:t>
            </a:r>
            <a:endParaRPr kumimoji="1" lang="en-US" altLang="ja-JP" sz="900" kern="1200" smtClean="0">
              <a:solidFill>
                <a:srgbClr val="0B5395"/>
              </a:solidFill>
              <a:latin typeface="ＭＳ Ｐゴシック" pitchFamily="50" charset="-128"/>
              <a:ea typeface="ＭＳ Ｐゴシック" pitchFamily="50" charset="-128"/>
              <a:cs typeface="メイリオ" pitchFamily="50" charset="-128"/>
            </a:endParaRPr>
          </a:p>
          <a:p>
            <a:pPr rtl="0" eaLnBrk="1" fontAlgn="b" latinLnBrk="0" hangingPunct="1"/>
            <a:r>
              <a:rPr kumimoji="1" lang="ja-JP" altLang="en-US" sz="900" b="0" i="0" u="none" strike="noStrike" kern="1200" smtClean="0">
                <a:solidFill>
                  <a:schemeClr val="tx1"/>
                </a:solidFill>
                <a:latin typeface="ＭＳ Ｐゴシック" pitchFamily="50" charset="-128"/>
                <a:ea typeface="ＭＳ Ｐゴシック" pitchFamily="50" charset="-128"/>
                <a:cs typeface="メイリオ" pitchFamily="50" charset="-128"/>
              </a:rPr>
              <a:t>≪移植後生存率≫</a:t>
            </a:r>
            <a:endParaRPr kumimoji="1" lang="en-US" altLang="ja-JP" sz="900" kern="1200" smtClean="0">
              <a:solidFill>
                <a:srgbClr val="0B5395"/>
              </a:solidFill>
              <a:latin typeface="ＭＳ Ｐゴシック" pitchFamily="50" charset="-128"/>
              <a:ea typeface="ＭＳ Ｐゴシック" pitchFamily="50" charset="-128"/>
              <a:cs typeface="メイリオ" pitchFamily="50" charset="-128"/>
            </a:endParaRPr>
          </a:p>
          <a:p>
            <a:r>
              <a:rPr kumimoji="1" lang="ja-JP" altLang="en-US" sz="900" b="0" i="0" u="sng" strike="noStrike" kern="1200" smtClean="0">
                <a:solidFill>
                  <a:schemeClr val="tx1"/>
                </a:solidFill>
                <a:latin typeface="ＭＳ Ｐゴシック" pitchFamily="50" charset="-128"/>
                <a:ea typeface="ＭＳ Ｐゴシック" pitchFamily="50" charset="-128"/>
                <a:cs typeface="メイリオ" pitchFamily="50" charset="-128"/>
              </a:rPr>
              <a:t>＿＿＿＿＿＿＿＿＿＿＿＿＿＿＿＿</a:t>
            </a:r>
            <a:r>
              <a:rPr kumimoji="1" lang="ja-JP" altLang="en-US" sz="900" b="0" i="0" u="sng" strike="noStrike" kern="1200" baseline="0" smtClean="0">
                <a:solidFill>
                  <a:schemeClr val="tx1"/>
                </a:solidFill>
                <a:latin typeface="ＭＳ Ｐゴシック" pitchFamily="50" charset="-128"/>
                <a:ea typeface="ＭＳ Ｐゴシック" pitchFamily="50" charset="-128"/>
                <a:cs typeface="メイリオ" pitchFamily="50" charset="-128"/>
              </a:rPr>
              <a:t>   </a:t>
            </a:r>
            <a:r>
              <a:rPr kumimoji="1" lang="ja-JP" altLang="ja-JP" sz="900" b="0" i="0" u="sng" strike="noStrike" kern="1200" smtClean="0">
                <a:solidFill>
                  <a:schemeClr val="tx1"/>
                </a:solidFill>
                <a:latin typeface="ＭＳ Ｐゴシック" pitchFamily="50" charset="-128"/>
                <a:ea typeface="ＭＳ Ｐゴシック" pitchFamily="50" charset="-128"/>
                <a:cs typeface="メイリオ" pitchFamily="50" charset="-128"/>
              </a:rPr>
              <a:t>移植件数</a:t>
            </a:r>
            <a:r>
              <a:rPr kumimoji="1" lang="en-US" altLang="ja-JP" sz="900" b="0" i="0" u="sng" strike="noStrike" kern="1200" baseline="0" smtClean="0">
                <a:solidFill>
                  <a:schemeClr val="tx1"/>
                </a:solidFill>
                <a:latin typeface="ＭＳ Ｐゴシック" pitchFamily="50" charset="-128"/>
                <a:ea typeface="ＭＳ Ｐゴシック" pitchFamily="50" charset="-128"/>
                <a:cs typeface="メイリオ" pitchFamily="50" charset="-128"/>
              </a:rPr>
              <a:t>   </a:t>
            </a:r>
            <a:r>
              <a:rPr kumimoji="1" lang="ja-JP" altLang="ja-JP" sz="900" b="0" i="0" u="sng" strike="noStrike" kern="1200" smtClean="0">
                <a:solidFill>
                  <a:schemeClr val="tx1"/>
                </a:solidFill>
                <a:latin typeface="ＭＳ Ｐゴシック" pitchFamily="50" charset="-128"/>
                <a:ea typeface="ＭＳ Ｐゴシック" pitchFamily="50" charset="-128"/>
                <a:cs typeface="メイリオ" pitchFamily="50" charset="-128"/>
              </a:rPr>
              <a:t>移植後</a:t>
            </a:r>
            <a:r>
              <a:rPr kumimoji="1" lang="en-US" altLang="ja-JP" sz="900" b="1" i="0" u="sng" strike="noStrike" kern="1200" smtClean="0">
                <a:solidFill>
                  <a:schemeClr val="tx1"/>
                </a:solidFill>
                <a:latin typeface="ＭＳ Ｐゴシック" pitchFamily="50" charset="-128"/>
                <a:ea typeface="ＭＳ Ｐゴシック" pitchFamily="50" charset="-128"/>
                <a:cs typeface="メイリオ" pitchFamily="50" charset="-128"/>
              </a:rPr>
              <a:t>1</a:t>
            </a:r>
            <a:r>
              <a:rPr kumimoji="1" lang="ja-JP" altLang="ja-JP" sz="900" b="1" i="0" u="sng" strike="noStrike" kern="1200" smtClean="0">
                <a:solidFill>
                  <a:schemeClr val="tx1"/>
                </a:solidFill>
                <a:latin typeface="ＭＳ Ｐゴシック" pitchFamily="50" charset="-128"/>
                <a:ea typeface="ＭＳ Ｐゴシック" pitchFamily="50" charset="-128"/>
                <a:cs typeface="メイリオ" pitchFamily="50" charset="-128"/>
              </a:rPr>
              <a:t>年</a:t>
            </a:r>
            <a:r>
              <a:rPr kumimoji="1" lang="ja-JP" altLang="en-US" sz="900" b="1" i="0" u="sng" strike="noStrike" kern="1200" baseline="0" smtClean="0">
                <a:solidFill>
                  <a:schemeClr val="tx1"/>
                </a:solidFill>
                <a:latin typeface="ＭＳ Ｐゴシック" pitchFamily="50" charset="-128"/>
                <a:ea typeface="ＭＳ Ｐゴシック" pitchFamily="50" charset="-128"/>
                <a:cs typeface="メイリオ" pitchFamily="50" charset="-128"/>
              </a:rPr>
              <a:t>  </a:t>
            </a:r>
            <a:r>
              <a:rPr kumimoji="1" lang="ja-JP" altLang="ja-JP" sz="900" b="0" i="0" u="sng" strike="noStrike" kern="1200" smtClean="0">
                <a:solidFill>
                  <a:schemeClr val="tx1"/>
                </a:solidFill>
                <a:latin typeface="ＭＳ Ｐゴシック" pitchFamily="50" charset="-128"/>
                <a:ea typeface="ＭＳ Ｐゴシック" pitchFamily="50" charset="-128"/>
                <a:cs typeface="メイリオ" pitchFamily="50" charset="-128"/>
              </a:rPr>
              <a:t>移植後</a:t>
            </a:r>
            <a:r>
              <a:rPr kumimoji="1" lang="en-US" altLang="ja-JP" sz="900" b="1" i="0" u="sng" strike="noStrike" kern="1200" smtClean="0">
                <a:solidFill>
                  <a:schemeClr val="tx1"/>
                </a:solidFill>
                <a:latin typeface="ＭＳ Ｐゴシック" pitchFamily="50" charset="-128"/>
                <a:ea typeface="ＭＳ Ｐゴシック" pitchFamily="50" charset="-128"/>
                <a:cs typeface="メイリオ" pitchFamily="50" charset="-128"/>
              </a:rPr>
              <a:t>5</a:t>
            </a:r>
            <a:r>
              <a:rPr kumimoji="1" lang="ja-JP" altLang="ja-JP" sz="900" b="1" i="0" u="sng" strike="noStrike" kern="1200" smtClean="0">
                <a:solidFill>
                  <a:schemeClr val="tx1"/>
                </a:solidFill>
                <a:latin typeface="ＭＳ Ｐゴシック" pitchFamily="50" charset="-128"/>
                <a:ea typeface="ＭＳ Ｐゴシック" pitchFamily="50" charset="-128"/>
                <a:cs typeface="メイリオ" pitchFamily="50" charset="-128"/>
              </a:rPr>
              <a:t>年</a:t>
            </a:r>
            <a:r>
              <a:rPr kumimoji="1" lang="ja-JP" altLang="en-US" sz="900" b="1" i="0" u="sng" strike="noStrike" kern="1200" baseline="0" smtClean="0">
                <a:solidFill>
                  <a:schemeClr val="tx1"/>
                </a:solidFill>
                <a:latin typeface="ＭＳ Ｐゴシック" pitchFamily="50" charset="-128"/>
                <a:ea typeface="ＭＳ Ｐゴシック" pitchFamily="50" charset="-128"/>
                <a:cs typeface="メイリオ" pitchFamily="50" charset="-128"/>
              </a:rPr>
              <a:t>  </a:t>
            </a:r>
            <a:r>
              <a:rPr kumimoji="1" lang="ja-JP" altLang="ja-JP" sz="900" b="0" i="0" u="sng" strike="noStrike" kern="1200" smtClean="0">
                <a:solidFill>
                  <a:schemeClr val="tx1"/>
                </a:solidFill>
                <a:latin typeface="ＭＳ Ｐゴシック" pitchFamily="50" charset="-128"/>
                <a:ea typeface="ＭＳ Ｐゴシック" pitchFamily="50" charset="-128"/>
                <a:cs typeface="メイリオ" pitchFamily="50" charset="-128"/>
              </a:rPr>
              <a:t>移植後</a:t>
            </a:r>
            <a:r>
              <a:rPr kumimoji="1" lang="en-US" altLang="ja-JP" sz="900" b="1" i="0" u="sng" strike="noStrike" kern="1200" smtClean="0">
                <a:solidFill>
                  <a:schemeClr val="tx1"/>
                </a:solidFill>
                <a:latin typeface="ＭＳ Ｐゴシック" pitchFamily="50" charset="-128"/>
                <a:ea typeface="ＭＳ Ｐゴシック" pitchFamily="50" charset="-128"/>
                <a:cs typeface="メイリオ" pitchFamily="50" charset="-128"/>
              </a:rPr>
              <a:t>10</a:t>
            </a:r>
            <a:r>
              <a:rPr kumimoji="1" lang="ja-JP" altLang="ja-JP" sz="900" b="1" i="0" u="sng" strike="noStrike" kern="1200" smtClean="0">
                <a:solidFill>
                  <a:schemeClr val="tx1"/>
                </a:solidFill>
                <a:latin typeface="ＭＳ Ｐゴシック" pitchFamily="50" charset="-128"/>
                <a:ea typeface="ＭＳ Ｐゴシック" pitchFamily="50" charset="-128"/>
                <a:cs typeface="メイリオ" pitchFamily="50" charset="-128"/>
              </a:rPr>
              <a:t>年</a:t>
            </a:r>
            <a:endParaRPr kumimoji="1" lang="en-US" altLang="ja-JP" sz="900" b="1" i="0" u="sng" strike="noStrike" kern="1200" smtClean="0">
              <a:solidFill>
                <a:schemeClr val="tx1"/>
              </a:solidFill>
              <a:latin typeface="ＭＳ Ｐゴシック" pitchFamily="50" charset="-128"/>
              <a:ea typeface="ＭＳ Ｐゴシック" pitchFamily="50" charset="-128"/>
              <a:cs typeface="メイリオ" pitchFamily="50" charset="-128"/>
            </a:endParaRPr>
          </a:p>
          <a:p>
            <a:r>
              <a:rPr kumimoji="1" lang="ja-JP" altLang="en-US" sz="900" b="1" i="0" u="none" strike="noStrike" kern="1200" smtClean="0">
                <a:solidFill>
                  <a:schemeClr val="tx1"/>
                </a:solidFill>
                <a:latin typeface="ＭＳ Ｐゴシック" pitchFamily="50" charset="-128"/>
                <a:ea typeface="ＭＳ Ｐゴシック" pitchFamily="50" charset="-128"/>
                <a:cs typeface="+mn-cs"/>
              </a:rPr>
              <a:t>非ホジキンリンパ腫 </a:t>
            </a:r>
            <a:r>
              <a:rPr lang="ja-JP" altLang="en-US" sz="900" smtClean="0">
                <a:latin typeface="ＭＳ Ｐゴシック" pitchFamily="50" charset="-128"/>
                <a:ea typeface="ＭＳ Ｐゴシック" pitchFamily="50" charset="-128"/>
              </a:rPr>
              <a:t> </a:t>
            </a:r>
            <a:r>
              <a:rPr kumimoji="1" lang="ja-JP" altLang="en-US" sz="900" b="0" i="0" u="none" strike="noStrike" kern="1200" smtClean="0">
                <a:solidFill>
                  <a:schemeClr val="tx1"/>
                </a:solidFill>
                <a:latin typeface="ＭＳ Ｐゴシック" pitchFamily="50" charset="-128"/>
                <a:ea typeface="ＭＳ Ｐゴシック" pitchFamily="50" charset="-128"/>
                <a:cs typeface="+mn-cs"/>
              </a:rPr>
              <a:t>移植時年齢</a:t>
            </a:r>
            <a:r>
              <a:rPr kumimoji="1" lang="en-US" altLang="ja-JP" sz="900" b="0" i="0" u="none" strike="noStrike" kern="1200" smtClean="0">
                <a:solidFill>
                  <a:schemeClr val="tx1"/>
                </a:solidFill>
                <a:latin typeface="ＭＳ Ｐゴシック" pitchFamily="50" charset="-128"/>
                <a:ea typeface="ＭＳ Ｐゴシック" pitchFamily="50" charset="-128"/>
                <a:cs typeface="+mn-cs"/>
              </a:rPr>
              <a:t>0</a:t>
            </a:r>
            <a:r>
              <a:rPr kumimoji="1" lang="ja-JP" altLang="en-US" sz="900" b="0" i="0" u="none" strike="noStrike" kern="1200" smtClean="0">
                <a:solidFill>
                  <a:schemeClr val="tx1"/>
                </a:solidFill>
                <a:latin typeface="ＭＳ Ｐゴシック" pitchFamily="50" charset="-128"/>
                <a:ea typeface="ＭＳ Ｐゴシック" pitchFamily="50" charset="-128"/>
                <a:cs typeface="+mn-cs"/>
              </a:rPr>
              <a:t>～</a:t>
            </a:r>
            <a:r>
              <a:rPr kumimoji="1" lang="en-US" altLang="ja-JP" sz="900" b="0" i="0" u="none" strike="noStrike" kern="1200" smtClean="0">
                <a:solidFill>
                  <a:schemeClr val="tx1"/>
                </a:solidFill>
                <a:latin typeface="ＭＳ Ｐゴシック" pitchFamily="50" charset="-128"/>
                <a:ea typeface="ＭＳ Ｐゴシック" pitchFamily="50" charset="-128"/>
                <a:cs typeface="+mn-cs"/>
              </a:rPr>
              <a:t>15</a:t>
            </a:r>
            <a:r>
              <a:rPr kumimoji="1" lang="ja-JP" altLang="en-US" sz="900" b="0" i="0" u="none" strike="noStrike" kern="1200" smtClean="0">
                <a:solidFill>
                  <a:schemeClr val="tx1"/>
                </a:solidFill>
                <a:latin typeface="ＭＳ Ｐゴシック" pitchFamily="50" charset="-128"/>
                <a:ea typeface="ＭＳ Ｐゴシック" pitchFamily="50" charset="-128"/>
                <a:cs typeface="+mn-cs"/>
              </a:rPr>
              <a:t>歳</a:t>
            </a:r>
            <a:r>
              <a:rPr kumimoji="1" lang="ja-JP" altLang="en-US" sz="900" b="0" i="0" u="none" strike="noStrike" kern="1200" baseline="0" smtClean="0">
                <a:solidFill>
                  <a:schemeClr val="tx1"/>
                </a:solidFill>
                <a:latin typeface="ＭＳ Ｐゴシック" pitchFamily="50" charset="-128"/>
                <a:ea typeface="ＭＳ Ｐゴシック" pitchFamily="50" charset="-128"/>
                <a:cs typeface="+mn-cs"/>
              </a:rPr>
              <a:t>      </a:t>
            </a:r>
            <a:r>
              <a:rPr kumimoji="1" lang="en-US" altLang="ja-JP" sz="900" b="0" i="0" u="none" strike="noStrike" kern="1200" smtClean="0">
                <a:solidFill>
                  <a:schemeClr val="tx1"/>
                </a:solidFill>
                <a:latin typeface="ＭＳ Ｐゴシック" pitchFamily="50" charset="-128"/>
                <a:ea typeface="ＭＳ Ｐゴシック" pitchFamily="50" charset="-128"/>
                <a:cs typeface="+mn-cs"/>
              </a:rPr>
              <a:t>208</a:t>
            </a:r>
            <a:r>
              <a:rPr kumimoji="1" lang="ja-JP" altLang="en-US" sz="900" b="0" i="0" u="none" strike="noStrike" kern="1200" smtClean="0">
                <a:solidFill>
                  <a:schemeClr val="tx1"/>
                </a:solidFill>
                <a:latin typeface="ＭＳ Ｐゴシック" pitchFamily="50" charset="-128"/>
                <a:ea typeface="ＭＳ Ｐゴシック" pitchFamily="50" charset="-128"/>
                <a:cs typeface="+mn-cs"/>
              </a:rPr>
              <a:t>件</a:t>
            </a:r>
            <a:r>
              <a:rPr kumimoji="1" lang="ja-JP" altLang="en-US" sz="900" b="0" i="0" u="none" strike="noStrike" kern="1200" baseline="0" smtClean="0">
                <a:solidFill>
                  <a:schemeClr val="tx1"/>
                </a:solidFill>
                <a:latin typeface="ＭＳ Ｐゴシック" pitchFamily="50" charset="-128"/>
                <a:ea typeface="ＭＳ Ｐゴシック" pitchFamily="50" charset="-128"/>
                <a:cs typeface="+mn-cs"/>
              </a:rPr>
              <a:t>        </a:t>
            </a:r>
            <a:r>
              <a:rPr kumimoji="1" lang="en-US" altLang="ja-JP" sz="900" b="1" i="0" u="none" strike="noStrike" kern="1200" smtClean="0">
                <a:solidFill>
                  <a:schemeClr val="tx1"/>
                </a:solidFill>
                <a:latin typeface="ＭＳ Ｐゴシック" pitchFamily="50" charset="-128"/>
                <a:ea typeface="ＭＳ Ｐゴシック" pitchFamily="50" charset="-128"/>
                <a:cs typeface="+mn-cs"/>
              </a:rPr>
              <a:t>77.1%</a:t>
            </a:r>
            <a:r>
              <a:rPr kumimoji="1" lang="en-US" altLang="ja-JP" sz="900" b="1" i="0" u="none" strike="noStrike" kern="1200" baseline="0" smtClean="0">
                <a:solidFill>
                  <a:schemeClr val="tx1"/>
                </a:solidFill>
                <a:latin typeface="ＭＳ Ｐゴシック" pitchFamily="50" charset="-128"/>
                <a:ea typeface="ＭＳ Ｐゴシック" pitchFamily="50" charset="-128"/>
                <a:cs typeface="+mn-cs"/>
              </a:rPr>
              <a:t>        70.1</a:t>
            </a:r>
            <a:r>
              <a:rPr kumimoji="1" lang="en-US" altLang="ja-JP" sz="900" b="1" i="0" u="none" strike="noStrike" kern="1200" smtClean="0">
                <a:solidFill>
                  <a:schemeClr val="tx1"/>
                </a:solidFill>
                <a:latin typeface="ＭＳ Ｐゴシック" pitchFamily="50" charset="-128"/>
                <a:ea typeface="ＭＳ Ｐゴシック" pitchFamily="50" charset="-128"/>
                <a:cs typeface="+mn-cs"/>
              </a:rPr>
              <a:t>%</a:t>
            </a:r>
            <a:r>
              <a:rPr kumimoji="1" lang="ja-JP" altLang="en-US" sz="900" b="0" i="0" u="none" strike="noStrike" kern="1200" baseline="0" smtClean="0">
                <a:solidFill>
                  <a:schemeClr val="tx1"/>
                </a:solidFill>
                <a:latin typeface="ＭＳ Ｐゴシック" pitchFamily="50" charset="-128"/>
                <a:ea typeface="ＭＳ Ｐゴシック" pitchFamily="50" charset="-128"/>
                <a:cs typeface="+mn-cs"/>
              </a:rPr>
              <a:t>        </a:t>
            </a:r>
            <a:r>
              <a:rPr kumimoji="1" lang="en-US" altLang="ja-JP" sz="900" b="1" i="0" u="none" strike="noStrike" kern="1200" smtClean="0">
                <a:solidFill>
                  <a:schemeClr val="tx1"/>
                </a:solidFill>
                <a:latin typeface="ＭＳ Ｐゴシック" pitchFamily="50" charset="-128"/>
                <a:ea typeface="ＭＳ Ｐゴシック" pitchFamily="50" charset="-128"/>
                <a:cs typeface="+mn-cs"/>
              </a:rPr>
              <a:t>69.4%</a:t>
            </a:r>
            <a:r>
              <a:rPr lang="ja-JP" altLang="en-US" sz="900" smtClean="0">
                <a:latin typeface="ＭＳ Ｐゴシック" pitchFamily="50" charset="-128"/>
                <a:ea typeface="ＭＳ Ｐゴシック" pitchFamily="50" charset="-128"/>
              </a:rPr>
              <a:t> </a:t>
            </a:r>
            <a:r>
              <a:rPr kumimoji="1" lang="ja-JP" altLang="en-US" sz="900" b="1" i="0" u="none" strike="noStrike" kern="1200" smtClean="0">
                <a:solidFill>
                  <a:schemeClr val="tx1"/>
                </a:solidFill>
                <a:latin typeface="ＭＳ Ｐゴシック" pitchFamily="50" charset="-128"/>
                <a:ea typeface="ＭＳ Ｐゴシック" pitchFamily="50" charset="-128"/>
                <a:cs typeface="+mn-cs"/>
              </a:rPr>
              <a:t>　</a:t>
            </a:r>
            <a:r>
              <a:rPr lang="ja-JP" altLang="en-US" sz="900" smtClean="0">
                <a:latin typeface="ＭＳ Ｐゴシック" pitchFamily="50" charset="-128"/>
                <a:ea typeface="ＭＳ Ｐゴシック" pitchFamily="50" charset="-128"/>
              </a:rPr>
              <a:t> </a:t>
            </a:r>
            <a:endParaRPr lang="en-US" altLang="ja-JP" sz="900" smtClean="0">
              <a:latin typeface="ＭＳ Ｐゴシック" pitchFamily="50" charset="-128"/>
              <a:ea typeface="ＭＳ Ｐゴシック" pitchFamily="50" charset="-128"/>
            </a:endParaRPr>
          </a:p>
          <a:p>
            <a:r>
              <a:rPr kumimoji="1" lang="ja-JP" altLang="en-US" sz="900" b="0" i="0" u="none" strike="noStrike" kern="1200" smtClean="0">
                <a:solidFill>
                  <a:schemeClr val="tx1"/>
                </a:solidFill>
                <a:latin typeface="ＭＳ Ｐゴシック" pitchFamily="50" charset="-128"/>
                <a:ea typeface="ＭＳ Ｐゴシック" pitchFamily="50" charset="-128"/>
                <a:cs typeface="+mn-cs"/>
              </a:rPr>
              <a:t>                           移植時年齢</a:t>
            </a:r>
            <a:r>
              <a:rPr kumimoji="1" lang="en-US" altLang="ja-JP" sz="900" b="0" i="0" u="none" strike="noStrike" kern="1200" smtClean="0">
                <a:solidFill>
                  <a:schemeClr val="tx1"/>
                </a:solidFill>
                <a:latin typeface="ＭＳ Ｐゴシック" pitchFamily="50" charset="-128"/>
                <a:ea typeface="ＭＳ Ｐゴシック" pitchFamily="50" charset="-128"/>
                <a:cs typeface="+mn-cs"/>
              </a:rPr>
              <a:t>16</a:t>
            </a:r>
            <a:r>
              <a:rPr kumimoji="1" lang="ja-JP" altLang="en-US" sz="900" b="0" i="0" u="none" strike="noStrike" kern="1200" smtClean="0">
                <a:solidFill>
                  <a:schemeClr val="tx1"/>
                </a:solidFill>
                <a:latin typeface="ＭＳ Ｐゴシック" pitchFamily="50" charset="-128"/>
                <a:ea typeface="ＭＳ Ｐゴシック" pitchFamily="50" charset="-128"/>
                <a:cs typeface="+mn-cs"/>
              </a:rPr>
              <a:t>歳～</a:t>
            </a:r>
            <a:r>
              <a:rPr kumimoji="1" lang="ja-JP" altLang="en-US" sz="900" b="0" i="0" u="none" strike="noStrike" kern="1200" baseline="0" smtClean="0">
                <a:solidFill>
                  <a:schemeClr val="tx1"/>
                </a:solidFill>
                <a:latin typeface="ＭＳ Ｐゴシック" pitchFamily="50" charset="-128"/>
                <a:ea typeface="ＭＳ Ｐゴシック" pitchFamily="50" charset="-128"/>
                <a:cs typeface="+mn-cs"/>
              </a:rPr>
              <a:t>    </a:t>
            </a:r>
            <a:r>
              <a:rPr kumimoji="1" lang="en-US" altLang="ja-JP" sz="900" b="0" i="0" u="none" strike="noStrike" kern="1200" baseline="0" smtClean="0">
                <a:solidFill>
                  <a:schemeClr val="tx1"/>
                </a:solidFill>
                <a:latin typeface="ＭＳ Ｐゴシック" pitchFamily="50" charset="-128"/>
                <a:ea typeface="ＭＳ Ｐゴシック" pitchFamily="50" charset="-128"/>
                <a:cs typeface="+mn-cs"/>
              </a:rPr>
              <a:t>10,694</a:t>
            </a:r>
            <a:r>
              <a:rPr kumimoji="1" lang="ja-JP" altLang="en-US" sz="900" b="0" i="0" u="none" strike="noStrike" kern="1200" smtClean="0">
                <a:solidFill>
                  <a:schemeClr val="tx1"/>
                </a:solidFill>
                <a:latin typeface="ＭＳ Ｐゴシック" pitchFamily="50" charset="-128"/>
                <a:ea typeface="ＭＳ Ｐゴシック" pitchFamily="50" charset="-128"/>
                <a:cs typeface="+mn-cs"/>
              </a:rPr>
              <a:t>件</a:t>
            </a:r>
            <a:r>
              <a:rPr kumimoji="1" lang="ja-JP" altLang="en-US" sz="900" b="0" i="0" u="none" strike="noStrike" kern="1200" baseline="0" smtClean="0">
                <a:solidFill>
                  <a:schemeClr val="tx1"/>
                </a:solidFill>
                <a:latin typeface="ＭＳ Ｐゴシック" pitchFamily="50" charset="-128"/>
                <a:ea typeface="ＭＳ Ｐゴシック" pitchFamily="50" charset="-128"/>
                <a:cs typeface="+mn-cs"/>
              </a:rPr>
              <a:t>        </a:t>
            </a:r>
            <a:r>
              <a:rPr kumimoji="1" lang="en-US" altLang="ja-JP" sz="900" b="1" i="0" u="none" strike="noStrike" kern="1200" smtClean="0">
                <a:solidFill>
                  <a:schemeClr val="tx1"/>
                </a:solidFill>
                <a:latin typeface="ＭＳ Ｐゴシック" pitchFamily="50" charset="-128"/>
                <a:ea typeface="ＭＳ Ｐゴシック" pitchFamily="50" charset="-128"/>
                <a:cs typeface="+mn-cs"/>
              </a:rPr>
              <a:t>78.3%</a:t>
            </a:r>
            <a:r>
              <a:rPr kumimoji="1" lang="en-US" altLang="ja-JP" sz="900" b="1" i="0" u="none" strike="noStrike" kern="1200" baseline="0" smtClean="0">
                <a:solidFill>
                  <a:schemeClr val="tx1"/>
                </a:solidFill>
                <a:latin typeface="ＭＳ Ｐゴシック" pitchFamily="50" charset="-128"/>
                <a:ea typeface="ＭＳ Ｐゴシック" pitchFamily="50" charset="-128"/>
                <a:cs typeface="+mn-cs"/>
              </a:rPr>
              <a:t>        </a:t>
            </a:r>
            <a:r>
              <a:rPr kumimoji="1" lang="en-US" altLang="ja-JP" sz="900" b="1" i="0" u="none" strike="noStrike" kern="1200" smtClean="0">
                <a:solidFill>
                  <a:schemeClr val="tx1"/>
                </a:solidFill>
                <a:latin typeface="ＭＳ Ｐゴシック" pitchFamily="50" charset="-128"/>
                <a:ea typeface="ＭＳ Ｐゴシック" pitchFamily="50" charset="-128"/>
                <a:cs typeface="+mn-cs"/>
              </a:rPr>
              <a:t>61.0%</a:t>
            </a:r>
            <a:r>
              <a:rPr kumimoji="1" lang="ja-JP" altLang="en-US" sz="900" b="0" i="0" u="none" strike="noStrike" kern="1200" baseline="0" smtClean="0">
                <a:solidFill>
                  <a:schemeClr val="tx1"/>
                </a:solidFill>
                <a:latin typeface="ＭＳ Ｐゴシック" pitchFamily="50" charset="-128"/>
                <a:ea typeface="ＭＳ Ｐゴシック" pitchFamily="50" charset="-128"/>
                <a:cs typeface="+mn-cs"/>
              </a:rPr>
              <a:t>        </a:t>
            </a:r>
            <a:r>
              <a:rPr kumimoji="1" lang="en-US" altLang="ja-JP" sz="900" b="1" i="0" u="none" strike="noStrike" kern="1200" smtClean="0">
                <a:solidFill>
                  <a:schemeClr val="tx1"/>
                </a:solidFill>
                <a:latin typeface="ＭＳ Ｐゴシック" pitchFamily="50" charset="-128"/>
                <a:ea typeface="ＭＳ Ｐゴシック" pitchFamily="50" charset="-128"/>
                <a:cs typeface="+mn-cs"/>
              </a:rPr>
              <a:t>51.8%</a:t>
            </a:r>
            <a:r>
              <a:rPr lang="ja-JP" altLang="en-US" sz="900" smtClean="0">
                <a:latin typeface="ＭＳ Ｐゴシック" pitchFamily="50" charset="-128"/>
                <a:ea typeface="ＭＳ Ｐゴシック" pitchFamily="50" charset="-128"/>
              </a:rPr>
              <a:t> </a:t>
            </a:r>
            <a:endParaRPr lang="en-US" altLang="ja-JP" sz="900" smtClean="0">
              <a:latin typeface="ＭＳ Ｐゴシック" pitchFamily="50" charset="-128"/>
              <a:ea typeface="ＭＳ Ｐゴシック" pitchFamily="50" charset="-128"/>
            </a:endParaRPr>
          </a:p>
          <a:p>
            <a:r>
              <a:rPr kumimoji="1" lang="ja-JP" altLang="en-US" sz="900" b="1" i="0" u="none" strike="noStrike" kern="1200" smtClean="0">
                <a:solidFill>
                  <a:schemeClr val="tx1"/>
                </a:solidFill>
                <a:latin typeface="ＭＳ Ｐゴシック" pitchFamily="50" charset="-128"/>
                <a:ea typeface="ＭＳ Ｐゴシック" pitchFamily="50" charset="-128"/>
                <a:cs typeface="+mn-cs"/>
              </a:rPr>
              <a:t>ホジキンリンパ腫 </a:t>
            </a:r>
            <a:r>
              <a:rPr lang="ja-JP" altLang="en-US" sz="900" smtClean="0">
                <a:latin typeface="ＭＳ Ｐゴシック" pitchFamily="50" charset="-128"/>
                <a:ea typeface="ＭＳ Ｐゴシック" pitchFamily="50" charset="-128"/>
              </a:rPr>
              <a:t>    </a:t>
            </a:r>
            <a:r>
              <a:rPr lang="ja-JP" altLang="en-US" sz="900" baseline="0" smtClean="0">
                <a:latin typeface="ＭＳ Ｐゴシック" pitchFamily="50" charset="-128"/>
                <a:ea typeface="ＭＳ Ｐゴシック" pitchFamily="50" charset="-128"/>
              </a:rPr>
              <a:t> </a:t>
            </a:r>
            <a:r>
              <a:rPr kumimoji="1" lang="ja-JP" altLang="en-US" sz="900" b="0" i="0" u="none" strike="noStrike" kern="1200" smtClean="0">
                <a:solidFill>
                  <a:schemeClr val="tx1"/>
                </a:solidFill>
                <a:latin typeface="ＭＳ Ｐゴシック" pitchFamily="50" charset="-128"/>
                <a:ea typeface="ＭＳ Ｐゴシック" pitchFamily="50" charset="-128"/>
                <a:cs typeface="+mn-cs"/>
              </a:rPr>
              <a:t>移植時年齢</a:t>
            </a:r>
            <a:r>
              <a:rPr kumimoji="1" lang="en-US" altLang="ja-JP" sz="900" b="0" i="0" u="none" strike="noStrike" kern="1200" smtClean="0">
                <a:solidFill>
                  <a:schemeClr val="tx1"/>
                </a:solidFill>
                <a:latin typeface="ＭＳ Ｐゴシック" pitchFamily="50" charset="-128"/>
                <a:ea typeface="ＭＳ Ｐゴシック" pitchFamily="50" charset="-128"/>
                <a:cs typeface="+mn-cs"/>
              </a:rPr>
              <a:t>0</a:t>
            </a:r>
            <a:r>
              <a:rPr kumimoji="1" lang="ja-JP" altLang="en-US" sz="900" b="0" i="0" u="none" strike="noStrike" kern="1200" smtClean="0">
                <a:solidFill>
                  <a:schemeClr val="tx1"/>
                </a:solidFill>
                <a:latin typeface="ＭＳ Ｐゴシック" pitchFamily="50" charset="-128"/>
                <a:ea typeface="ＭＳ Ｐゴシック" pitchFamily="50" charset="-128"/>
                <a:cs typeface="+mn-cs"/>
              </a:rPr>
              <a:t>～</a:t>
            </a:r>
            <a:r>
              <a:rPr kumimoji="1" lang="en-US" altLang="ja-JP" sz="900" b="0" i="0" u="none" strike="noStrike" kern="1200" smtClean="0">
                <a:solidFill>
                  <a:schemeClr val="tx1"/>
                </a:solidFill>
                <a:latin typeface="ＭＳ Ｐゴシック" pitchFamily="50" charset="-128"/>
                <a:ea typeface="ＭＳ Ｐゴシック" pitchFamily="50" charset="-128"/>
                <a:cs typeface="+mn-cs"/>
              </a:rPr>
              <a:t>15</a:t>
            </a:r>
            <a:r>
              <a:rPr kumimoji="1" lang="ja-JP" altLang="en-US" sz="900" b="0" i="0" u="none" strike="noStrike" kern="1200" smtClean="0">
                <a:solidFill>
                  <a:schemeClr val="tx1"/>
                </a:solidFill>
                <a:latin typeface="ＭＳ Ｐゴシック" pitchFamily="50" charset="-128"/>
                <a:ea typeface="ＭＳ Ｐゴシック" pitchFamily="50" charset="-128"/>
                <a:cs typeface="+mn-cs"/>
              </a:rPr>
              <a:t>歳 </a:t>
            </a:r>
            <a:r>
              <a:rPr lang="ja-JP" altLang="en-US" sz="900" smtClean="0">
                <a:latin typeface="ＭＳ Ｐゴシック" pitchFamily="50" charset="-128"/>
                <a:ea typeface="ＭＳ Ｐゴシック" pitchFamily="50" charset="-128"/>
              </a:rPr>
              <a:t>      </a:t>
            </a:r>
            <a:r>
              <a:rPr kumimoji="1" lang="en-US" altLang="ja-JP" sz="900" b="0" i="0" u="none" strike="noStrike" kern="1200" smtClean="0">
                <a:solidFill>
                  <a:schemeClr val="tx1"/>
                </a:solidFill>
                <a:latin typeface="ＭＳ Ｐゴシック" pitchFamily="50" charset="-128"/>
                <a:ea typeface="ＭＳ Ｐゴシック" pitchFamily="50" charset="-128"/>
                <a:cs typeface="+mn-cs"/>
              </a:rPr>
              <a:t>28</a:t>
            </a:r>
            <a:r>
              <a:rPr kumimoji="1" lang="ja-JP" altLang="en-US" sz="900" b="0" i="0" u="none" strike="noStrike" kern="1200" smtClean="0">
                <a:solidFill>
                  <a:schemeClr val="tx1"/>
                </a:solidFill>
                <a:latin typeface="ＭＳ Ｐゴシック" pitchFamily="50" charset="-128"/>
                <a:ea typeface="ＭＳ Ｐゴシック" pitchFamily="50" charset="-128"/>
                <a:cs typeface="+mn-cs"/>
              </a:rPr>
              <a:t>件</a:t>
            </a:r>
            <a:r>
              <a:rPr kumimoji="1" lang="ja-JP" altLang="en-US" sz="900" b="0" i="0" u="none" strike="noStrike" kern="1200" baseline="0" smtClean="0">
                <a:solidFill>
                  <a:schemeClr val="tx1"/>
                </a:solidFill>
                <a:latin typeface="ＭＳ Ｐゴシック" pitchFamily="50" charset="-128"/>
                <a:ea typeface="ＭＳ Ｐゴシック" pitchFamily="50" charset="-128"/>
                <a:cs typeface="+mn-cs"/>
              </a:rPr>
              <a:t>        </a:t>
            </a:r>
            <a:r>
              <a:rPr kumimoji="1" lang="en-US" altLang="ja-JP" sz="900" b="1" i="0" u="none" strike="noStrike" kern="1200" smtClean="0">
                <a:solidFill>
                  <a:schemeClr val="tx1"/>
                </a:solidFill>
                <a:latin typeface="ＭＳ Ｐゴシック" pitchFamily="50" charset="-128"/>
                <a:ea typeface="ＭＳ Ｐゴシック" pitchFamily="50" charset="-128"/>
                <a:cs typeface="+mn-cs"/>
              </a:rPr>
              <a:t>82.1%</a:t>
            </a:r>
            <a:r>
              <a:rPr kumimoji="1" lang="en-US" altLang="ja-JP" sz="900" b="1" i="0" u="none" strike="noStrike" kern="1200" baseline="0" smtClean="0">
                <a:solidFill>
                  <a:schemeClr val="tx1"/>
                </a:solidFill>
                <a:latin typeface="ＭＳ Ｐゴシック" pitchFamily="50" charset="-128"/>
                <a:ea typeface="ＭＳ Ｐゴシック" pitchFamily="50" charset="-128"/>
                <a:cs typeface="+mn-cs"/>
              </a:rPr>
              <a:t>        </a:t>
            </a:r>
            <a:r>
              <a:rPr kumimoji="1" lang="en-US" altLang="ja-JP" sz="900" b="1" i="0" u="none" strike="noStrike" kern="1200" smtClean="0">
                <a:solidFill>
                  <a:schemeClr val="tx1"/>
                </a:solidFill>
                <a:latin typeface="ＭＳ Ｐゴシック" pitchFamily="50" charset="-128"/>
                <a:ea typeface="ＭＳ Ｐゴシック" pitchFamily="50" charset="-128"/>
                <a:cs typeface="+mn-cs"/>
              </a:rPr>
              <a:t>70.1%</a:t>
            </a:r>
            <a:r>
              <a:rPr kumimoji="1" lang="ja-JP" altLang="en-US" sz="900" b="0" i="0" u="none" strike="noStrike" kern="1200" baseline="0" smtClean="0">
                <a:solidFill>
                  <a:schemeClr val="tx1"/>
                </a:solidFill>
                <a:latin typeface="ＭＳ Ｐゴシック" pitchFamily="50" charset="-128"/>
                <a:ea typeface="ＭＳ Ｐゴシック" pitchFamily="50" charset="-128"/>
                <a:cs typeface="+mn-cs"/>
              </a:rPr>
              <a:t>        </a:t>
            </a:r>
            <a:r>
              <a:rPr kumimoji="1" lang="en-US" altLang="ja-JP" sz="900" b="1" i="0" u="none" strike="noStrike" kern="1200" smtClean="0">
                <a:solidFill>
                  <a:schemeClr val="tx1"/>
                </a:solidFill>
                <a:latin typeface="ＭＳ Ｐゴシック" pitchFamily="50" charset="-128"/>
                <a:ea typeface="ＭＳ Ｐゴシック" pitchFamily="50" charset="-128"/>
                <a:cs typeface="+mn-cs"/>
              </a:rPr>
              <a:t>70.1%</a:t>
            </a:r>
            <a:r>
              <a:rPr lang="ja-JP" altLang="en-US" sz="900" smtClean="0">
                <a:latin typeface="ＭＳ Ｐゴシック" pitchFamily="50" charset="-128"/>
                <a:ea typeface="ＭＳ Ｐゴシック" pitchFamily="50" charset="-128"/>
              </a:rPr>
              <a:t> </a:t>
            </a:r>
            <a:r>
              <a:rPr kumimoji="1" lang="ja-JP" altLang="en-US" sz="900" b="1" i="0" u="none" strike="noStrike" kern="1200" smtClean="0">
                <a:solidFill>
                  <a:schemeClr val="tx1"/>
                </a:solidFill>
                <a:latin typeface="ＭＳ Ｐゴシック" pitchFamily="50" charset="-128"/>
                <a:ea typeface="ＭＳ Ｐゴシック" pitchFamily="50" charset="-128"/>
                <a:cs typeface="+mn-cs"/>
              </a:rPr>
              <a:t>　</a:t>
            </a:r>
            <a:r>
              <a:rPr lang="ja-JP" altLang="en-US" sz="900" smtClean="0">
                <a:latin typeface="ＭＳ Ｐゴシック" pitchFamily="50" charset="-128"/>
                <a:ea typeface="ＭＳ Ｐゴシック" pitchFamily="50" charset="-128"/>
              </a:rPr>
              <a:t> </a:t>
            </a:r>
            <a:endParaRPr lang="en-US" altLang="ja-JP" sz="900" smtClean="0">
              <a:latin typeface="ＭＳ Ｐゴシック" pitchFamily="50" charset="-128"/>
              <a:ea typeface="ＭＳ Ｐゴシック" pitchFamily="50" charset="-128"/>
            </a:endParaRPr>
          </a:p>
          <a:p>
            <a:r>
              <a:rPr kumimoji="1" lang="ja-JP" altLang="en-US" sz="900" b="0" i="0" u="sng" strike="noStrike" kern="1200" smtClean="0">
                <a:solidFill>
                  <a:schemeClr val="tx1"/>
                </a:solidFill>
                <a:latin typeface="ＭＳ Ｐゴシック" pitchFamily="50" charset="-128"/>
                <a:ea typeface="ＭＳ Ｐゴシック" pitchFamily="50" charset="-128"/>
                <a:cs typeface="+mn-cs"/>
              </a:rPr>
              <a:t>                           移植時年齢</a:t>
            </a:r>
            <a:r>
              <a:rPr kumimoji="1" lang="en-US" altLang="ja-JP" sz="900" b="0" i="0" u="sng" strike="noStrike" kern="1200" smtClean="0">
                <a:solidFill>
                  <a:schemeClr val="tx1"/>
                </a:solidFill>
                <a:latin typeface="ＭＳ Ｐゴシック" pitchFamily="50" charset="-128"/>
                <a:ea typeface="ＭＳ Ｐゴシック" pitchFamily="50" charset="-128"/>
                <a:cs typeface="+mn-cs"/>
              </a:rPr>
              <a:t>16</a:t>
            </a:r>
            <a:r>
              <a:rPr kumimoji="1" lang="ja-JP" altLang="en-US" sz="900" b="0" i="0" u="sng" strike="noStrike" kern="1200" smtClean="0">
                <a:solidFill>
                  <a:schemeClr val="tx1"/>
                </a:solidFill>
                <a:latin typeface="ＭＳ Ｐゴシック" pitchFamily="50" charset="-128"/>
                <a:ea typeface="ＭＳ Ｐゴシック" pitchFamily="50" charset="-128"/>
                <a:cs typeface="+mn-cs"/>
              </a:rPr>
              <a:t>歳～  </a:t>
            </a:r>
            <a:r>
              <a:rPr lang="ja-JP" altLang="en-US" sz="900" u="sng" smtClean="0">
                <a:latin typeface="ＭＳ Ｐゴシック" pitchFamily="50" charset="-128"/>
                <a:ea typeface="ＭＳ Ｐゴシック" pitchFamily="50" charset="-128"/>
              </a:rPr>
              <a:t>    </a:t>
            </a:r>
            <a:r>
              <a:rPr lang="en-US" altLang="ja-JP" sz="900" u="sng" smtClean="0">
                <a:latin typeface="ＭＳ Ｐゴシック" pitchFamily="50" charset="-128"/>
                <a:ea typeface="ＭＳ Ｐゴシック" pitchFamily="50" charset="-128"/>
              </a:rPr>
              <a:t>1,004</a:t>
            </a:r>
            <a:r>
              <a:rPr kumimoji="1" lang="ja-JP" altLang="en-US" sz="900" b="0" i="0" u="sng" strike="noStrike" kern="1200" smtClean="0">
                <a:solidFill>
                  <a:schemeClr val="tx1"/>
                </a:solidFill>
                <a:latin typeface="ＭＳ Ｐゴシック" pitchFamily="50" charset="-128"/>
                <a:ea typeface="ＭＳ Ｐゴシック" pitchFamily="50" charset="-128"/>
                <a:cs typeface="+mn-cs"/>
              </a:rPr>
              <a:t>件</a:t>
            </a:r>
            <a:r>
              <a:rPr kumimoji="1" lang="ja-JP" altLang="en-US" sz="900" b="0" i="0" u="sng" strike="noStrike" kern="1200" baseline="0" smtClean="0">
                <a:solidFill>
                  <a:schemeClr val="tx1"/>
                </a:solidFill>
                <a:latin typeface="ＭＳ Ｐゴシック" pitchFamily="50" charset="-128"/>
                <a:ea typeface="ＭＳ Ｐゴシック" pitchFamily="50" charset="-128"/>
                <a:cs typeface="+mn-cs"/>
              </a:rPr>
              <a:t>        </a:t>
            </a:r>
            <a:r>
              <a:rPr kumimoji="1" lang="en-US" altLang="ja-JP" sz="900" b="1" i="0" u="sng" strike="noStrike" kern="1200" smtClean="0">
                <a:solidFill>
                  <a:schemeClr val="tx1"/>
                </a:solidFill>
                <a:latin typeface="ＭＳ Ｐゴシック" pitchFamily="50" charset="-128"/>
                <a:ea typeface="ＭＳ Ｐゴシック" pitchFamily="50" charset="-128"/>
                <a:cs typeface="+mn-cs"/>
              </a:rPr>
              <a:t>87.2%</a:t>
            </a:r>
            <a:r>
              <a:rPr kumimoji="1" lang="en-US" altLang="ja-JP" sz="900" b="1" i="0" u="sng" strike="noStrike" kern="1200" baseline="0" smtClean="0">
                <a:solidFill>
                  <a:schemeClr val="tx1"/>
                </a:solidFill>
                <a:latin typeface="ＭＳ Ｐゴシック" pitchFamily="50" charset="-128"/>
                <a:ea typeface="ＭＳ Ｐゴシック" pitchFamily="50" charset="-128"/>
                <a:cs typeface="+mn-cs"/>
              </a:rPr>
              <a:t>        </a:t>
            </a:r>
            <a:r>
              <a:rPr kumimoji="1" lang="en-US" altLang="ja-JP" sz="900" b="1" i="0" u="sng" strike="noStrike" kern="1200" smtClean="0">
                <a:solidFill>
                  <a:schemeClr val="tx1"/>
                </a:solidFill>
                <a:latin typeface="ＭＳ Ｐゴシック" pitchFamily="50" charset="-128"/>
                <a:ea typeface="ＭＳ Ｐゴシック" pitchFamily="50" charset="-128"/>
                <a:cs typeface="+mn-cs"/>
              </a:rPr>
              <a:t>67.6%</a:t>
            </a:r>
            <a:r>
              <a:rPr kumimoji="1" lang="ja-JP" altLang="en-US" sz="900" b="0" i="0" u="sng" strike="noStrike" kern="1200" baseline="0" smtClean="0">
                <a:solidFill>
                  <a:schemeClr val="tx1"/>
                </a:solidFill>
                <a:latin typeface="ＭＳ Ｐゴシック" pitchFamily="50" charset="-128"/>
                <a:ea typeface="ＭＳ Ｐゴシック" pitchFamily="50" charset="-128"/>
                <a:cs typeface="+mn-cs"/>
              </a:rPr>
              <a:t>        </a:t>
            </a:r>
            <a:r>
              <a:rPr kumimoji="1" lang="en-US" altLang="ja-JP" sz="900" b="1" i="0" u="sng" strike="noStrike" kern="1200" smtClean="0">
                <a:solidFill>
                  <a:schemeClr val="tx1"/>
                </a:solidFill>
                <a:latin typeface="ＭＳ Ｐゴシック" pitchFamily="50" charset="-128"/>
                <a:ea typeface="ＭＳ Ｐゴシック" pitchFamily="50" charset="-128"/>
                <a:cs typeface="+mn-cs"/>
              </a:rPr>
              <a:t>58.7%</a:t>
            </a:r>
            <a:r>
              <a:rPr lang="ja-JP" altLang="en-US" sz="900" u="sng" smtClean="0">
                <a:latin typeface="ＭＳ Ｐゴシック" pitchFamily="50" charset="-128"/>
                <a:ea typeface="ＭＳ Ｐゴシック" pitchFamily="50" charset="-128"/>
              </a:rPr>
              <a:t> ＿＿</a:t>
            </a:r>
            <a:r>
              <a:rPr lang="en-US" altLang="ja-JP" sz="900" u="sng" smtClean="0">
                <a:latin typeface="ＭＳ Ｐゴシック" pitchFamily="50" charset="-128"/>
                <a:ea typeface="ＭＳ Ｐゴシック" pitchFamily="50" charset="-128"/>
              </a:rPr>
              <a:t>_</a:t>
            </a:r>
            <a:endParaRPr lang="en-US" altLang="ja-JP" sz="900" u="sng" dirty="0" smtClean="0">
              <a:latin typeface="ＭＳ Ｐゴシック" pitchFamily="50" charset="-128"/>
              <a:ea typeface="ＭＳ Ｐゴシック" pitchFamily="50"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4700" y="0"/>
            <a:ext cx="5788025" cy="4341813"/>
          </a:xfrm>
        </p:spPr>
      </p:sp>
      <p:sp>
        <p:nvSpPr>
          <p:cNvPr id="3" name="ノート プレースホルダ 2"/>
          <p:cNvSpPr>
            <a:spLocks noGrp="1"/>
          </p:cNvSpPr>
          <p:nvPr>
            <p:ph type="body" idx="1"/>
          </p:nvPr>
        </p:nvSpPr>
        <p:spPr>
          <a:xfrm>
            <a:off x="1350243" y="4342168"/>
            <a:ext cx="7204021" cy="1693333"/>
          </a:xfrm>
        </p:spPr>
        <p:txBody>
          <a:bodyPr>
            <a:normAutofit/>
          </a:bodyPr>
          <a:lstStyle/>
          <a:p>
            <a:r>
              <a:rPr kumimoji="1" lang="ja-JP" altLang="ja-JP" sz="1000" b="0" kern="1200" smtClean="0">
                <a:solidFill>
                  <a:schemeClr val="tx1"/>
                </a:solidFill>
                <a:latin typeface="+mn-lt"/>
                <a:ea typeface="+mn-ea"/>
                <a:cs typeface="+mn-cs"/>
              </a:rPr>
              <a:t>　多発性骨髄腫を含む形質細胞性腫瘍における移植件数のおよそ</a:t>
            </a:r>
            <a:r>
              <a:rPr kumimoji="1" lang="en-US" altLang="ja-JP" sz="1000" b="0" kern="1200" smtClean="0">
                <a:solidFill>
                  <a:schemeClr val="tx1"/>
                </a:solidFill>
                <a:latin typeface="+mn-lt"/>
                <a:ea typeface="+mn-ea"/>
                <a:cs typeface="+mn-cs"/>
              </a:rPr>
              <a:t>96</a:t>
            </a:r>
            <a:r>
              <a:rPr kumimoji="1" lang="ja-JP" altLang="ja-JP" sz="1000" b="0" kern="1200" smtClean="0">
                <a:solidFill>
                  <a:schemeClr val="tx1"/>
                </a:solidFill>
                <a:latin typeface="+mn-lt"/>
                <a:ea typeface="+mn-ea"/>
                <a:cs typeface="+mn-cs"/>
              </a:rPr>
              <a:t>％を自家移植が占める。</a:t>
            </a:r>
          </a:p>
          <a:p>
            <a:r>
              <a:rPr kumimoji="1" lang="ja-JP" altLang="ja-JP" sz="1000" b="0" kern="1200" smtClean="0">
                <a:solidFill>
                  <a:schemeClr val="tx1"/>
                </a:solidFill>
                <a:latin typeface="+mn-lt"/>
                <a:ea typeface="+mn-ea"/>
                <a:cs typeface="+mn-cs"/>
              </a:rPr>
              <a:t>移植後</a:t>
            </a:r>
            <a:r>
              <a:rPr kumimoji="1" lang="en-US" altLang="ja-JP" sz="1000" b="0" kern="1200" smtClean="0">
                <a:solidFill>
                  <a:schemeClr val="tx1"/>
                </a:solidFill>
                <a:latin typeface="+mn-lt"/>
                <a:ea typeface="+mn-ea"/>
                <a:cs typeface="+mn-cs"/>
              </a:rPr>
              <a:t>1</a:t>
            </a:r>
            <a:r>
              <a:rPr kumimoji="1" lang="ja-JP" altLang="ja-JP" sz="1000" b="0" kern="1200" smtClean="0">
                <a:solidFill>
                  <a:schemeClr val="tx1"/>
                </a:solidFill>
                <a:latin typeface="+mn-lt"/>
                <a:ea typeface="+mn-ea"/>
                <a:cs typeface="+mn-cs"/>
              </a:rPr>
              <a:t>年生存率は</a:t>
            </a:r>
            <a:r>
              <a:rPr kumimoji="1" lang="en-US" altLang="ja-JP" sz="1000" b="0" kern="1200" smtClean="0">
                <a:solidFill>
                  <a:schemeClr val="tx1"/>
                </a:solidFill>
                <a:latin typeface="+mn-lt"/>
                <a:ea typeface="+mn-ea"/>
                <a:cs typeface="+mn-cs"/>
              </a:rPr>
              <a:t>90</a:t>
            </a:r>
            <a:r>
              <a:rPr kumimoji="1" lang="ja-JP" altLang="ja-JP" sz="1000" b="0" kern="1200" smtClean="0">
                <a:solidFill>
                  <a:schemeClr val="tx1"/>
                </a:solidFill>
                <a:latin typeface="+mn-lt"/>
                <a:ea typeface="+mn-ea"/>
                <a:cs typeface="+mn-cs"/>
              </a:rPr>
              <a:t>％を上回り良好であるが、移植後</a:t>
            </a:r>
            <a:r>
              <a:rPr kumimoji="1" lang="en-US" altLang="ja-JP" sz="1000" b="0" kern="1200" smtClean="0">
                <a:solidFill>
                  <a:schemeClr val="tx1"/>
                </a:solidFill>
                <a:latin typeface="+mn-lt"/>
                <a:ea typeface="+mn-ea"/>
                <a:cs typeface="+mn-cs"/>
              </a:rPr>
              <a:t>10</a:t>
            </a:r>
            <a:r>
              <a:rPr kumimoji="1" lang="ja-JP" altLang="ja-JP" sz="1000" b="0" kern="1200" smtClean="0">
                <a:solidFill>
                  <a:schemeClr val="tx1"/>
                </a:solidFill>
                <a:latin typeface="+mn-lt"/>
                <a:ea typeface="+mn-ea"/>
                <a:cs typeface="+mn-cs"/>
              </a:rPr>
              <a:t>年生存率は</a:t>
            </a:r>
            <a:r>
              <a:rPr kumimoji="1" lang="en-US" altLang="ja-JP" sz="1000" b="0" kern="1200" smtClean="0">
                <a:solidFill>
                  <a:schemeClr val="tx1"/>
                </a:solidFill>
                <a:latin typeface="+mn-lt"/>
                <a:ea typeface="+mn-ea"/>
                <a:cs typeface="+mn-cs"/>
              </a:rPr>
              <a:t>34</a:t>
            </a:r>
            <a:r>
              <a:rPr kumimoji="1" lang="ja-JP" altLang="ja-JP" sz="1000" b="0" kern="1200" smtClean="0">
                <a:solidFill>
                  <a:schemeClr val="tx1"/>
                </a:solidFill>
                <a:latin typeface="+mn-lt"/>
                <a:ea typeface="+mn-ea"/>
                <a:cs typeface="+mn-cs"/>
              </a:rPr>
              <a:t>％程度まで低下する。</a:t>
            </a:r>
          </a:p>
          <a:p>
            <a:endParaRPr kumimoji="1" lang="en-US" altLang="ja-JP" sz="800" kern="1200" smtClean="0">
              <a:solidFill>
                <a:srgbClr val="0B5395"/>
              </a:solidFill>
              <a:latin typeface="+mn-ea"/>
              <a:cs typeface="メイリオ" pitchFamily="50" charset="-128"/>
            </a:endParaRPr>
          </a:p>
          <a:p>
            <a:pPr rtl="0" eaLnBrk="1" fontAlgn="b" latinLnBrk="0" hangingPunct="1"/>
            <a:r>
              <a:rPr kumimoji="1" lang="ja-JP" altLang="en-US" sz="800" b="0" i="0" u="none" strike="noStrike" kern="1200" smtClean="0">
                <a:solidFill>
                  <a:schemeClr val="tx1"/>
                </a:solidFill>
                <a:latin typeface="+mn-ea"/>
                <a:cs typeface="メイリオ" pitchFamily="50" charset="-128"/>
              </a:rPr>
              <a:t>≪移植後生存率≫</a:t>
            </a:r>
            <a:endParaRPr kumimoji="1" lang="en-US" altLang="ja-JP" sz="800" kern="1200" smtClean="0">
              <a:solidFill>
                <a:srgbClr val="0B5395"/>
              </a:solidFill>
              <a:latin typeface="+mn-ea"/>
              <a:cs typeface="メイリオ" pitchFamily="50" charset="-128"/>
            </a:endParaRPr>
          </a:p>
          <a:p>
            <a:r>
              <a:rPr kumimoji="1" lang="ja-JP" altLang="en-US" sz="800" b="0" i="0" u="sng" strike="noStrike" kern="1200" smtClean="0">
                <a:solidFill>
                  <a:schemeClr val="tx1"/>
                </a:solidFill>
                <a:latin typeface="+mn-ea"/>
                <a:cs typeface="メイリオ" pitchFamily="50" charset="-128"/>
              </a:rPr>
              <a:t>＿＿＿＿</a:t>
            </a:r>
            <a:r>
              <a:rPr kumimoji="1" lang="ja-JP" altLang="en-US" sz="800" b="0" i="0" u="sng" strike="noStrike" kern="1200" baseline="0" smtClean="0">
                <a:solidFill>
                  <a:schemeClr val="tx1"/>
                </a:solidFill>
                <a:latin typeface="+mn-ea"/>
                <a:cs typeface="メイリオ" pitchFamily="50" charset="-128"/>
              </a:rPr>
              <a:t> </a:t>
            </a:r>
            <a:r>
              <a:rPr kumimoji="1" lang="ja-JP" altLang="ja-JP" sz="800" b="0" i="0" u="sng" strike="noStrike" kern="1200" smtClean="0">
                <a:solidFill>
                  <a:schemeClr val="tx1"/>
                </a:solidFill>
                <a:latin typeface="+mn-ea"/>
                <a:cs typeface="メイリオ" pitchFamily="50" charset="-128"/>
              </a:rPr>
              <a:t>移植件数</a:t>
            </a:r>
            <a:r>
              <a:rPr kumimoji="1" lang="en-US" altLang="ja-JP" sz="800" b="0" i="0" u="sng" strike="noStrike" kern="1200" baseline="0" smtClean="0">
                <a:solidFill>
                  <a:schemeClr val="tx1"/>
                </a:solidFill>
                <a:latin typeface="+mn-ea"/>
                <a:cs typeface="メイリオ" pitchFamily="50" charset="-128"/>
              </a:rPr>
              <a:t>   </a:t>
            </a:r>
            <a:r>
              <a:rPr kumimoji="1" lang="ja-JP" altLang="ja-JP" sz="800" b="0" i="0" u="sng" strike="noStrike" kern="1200" smtClean="0">
                <a:solidFill>
                  <a:schemeClr val="tx1"/>
                </a:solidFill>
                <a:latin typeface="+mn-ea"/>
                <a:cs typeface="メイリオ" pitchFamily="50" charset="-128"/>
              </a:rPr>
              <a:t>移植後</a:t>
            </a:r>
            <a:r>
              <a:rPr kumimoji="1" lang="en-US" altLang="ja-JP" sz="800" b="1" i="0" u="sng" strike="noStrike" kern="1200" smtClean="0">
                <a:solidFill>
                  <a:schemeClr val="tx1"/>
                </a:solidFill>
                <a:latin typeface="+mn-ea"/>
                <a:cs typeface="メイリオ" pitchFamily="50" charset="-128"/>
              </a:rPr>
              <a:t>1</a:t>
            </a:r>
            <a:r>
              <a:rPr kumimoji="1" lang="ja-JP" altLang="ja-JP" sz="800" b="1" i="0" u="sng" strike="noStrike" kern="1200" smtClean="0">
                <a:solidFill>
                  <a:schemeClr val="tx1"/>
                </a:solidFill>
                <a:latin typeface="+mn-ea"/>
                <a:cs typeface="メイリオ" pitchFamily="50" charset="-128"/>
              </a:rPr>
              <a:t>年</a:t>
            </a:r>
            <a:r>
              <a:rPr kumimoji="1" lang="ja-JP" altLang="en-US" sz="800" b="1" i="0" u="sng" strike="noStrike" kern="1200" baseline="0" smtClean="0">
                <a:solidFill>
                  <a:schemeClr val="tx1"/>
                </a:solidFill>
                <a:latin typeface="+mn-ea"/>
                <a:cs typeface="メイリオ" pitchFamily="50" charset="-128"/>
              </a:rPr>
              <a:t>  </a:t>
            </a:r>
            <a:r>
              <a:rPr kumimoji="1" lang="ja-JP" altLang="ja-JP" sz="800" b="0" i="0" u="sng" strike="noStrike" kern="1200" smtClean="0">
                <a:solidFill>
                  <a:schemeClr val="tx1"/>
                </a:solidFill>
                <a:latin typeface="+mn-ea"/>
                <a:cs typeface="メイリオ" pitchFamily="50" charset="-128"/>
              </a:rPr>
              <a:t>移植後</a:t>
            </a:r>
            <a:r>
              <a:rPr kumimoji="1" lang="en-US" altLang="ja-JP" sz="800" b="1" i="0" u="sng" strike="noStrike" kern="1200" smtClean="0">
                <a:solidFill>
                  <a:schemeClr val="tx1"/>
                </a:solidFill>
                <a:latin typeface="+mn-ea"/>
                <a:cs typeface="メイリオ" pitchFamily="50" charset="-128"/>
              </a:rPr>
              <a:t>5</a:t>
            </a:r>
            <a:r>
              <a:rPr kumimoji="1" lang="ja-JP" altLang="ja-JP" sz="800" b="1" i="0" u="sng" strike="noStrike" kern="1200" smtClean="0">
                <a:solidFill>
                  <a:schemeClr val="tx1"/>
                </a:solidFill>
                <a:latin typeface="+mn-ea"/>
                <a:cs typeface="メイリオ" pitchFamily="50" charset="-128"/>
              </a:rPr>
              <a:t>年</a:t>
            </a:r>
            <a:r>
              <a:rPr kumimoji="1" lang="en-US" altLang="ja-JP" sz="800" b="1" i="0" u="sng" strike="noStrike" kern="1200" baseline="0" smtClean="0">
                <a:solidFill>
                  <a:schemeClr val="tx1"/>
                </a:solidFill>
                <a:latin typeface="+mn-ea"/>
                <a:cs typeface="メイリオ" pitchFamily="50" charset="-128"/>
              </a:rPr>
              <a:t>  </a:t>
            </a:r>
            <a:r>
              <a:rPr kumimoji="1" lang="ja-JP" altLang="ja-JP" sz="800" b="0" i="0" u="sng" strike="noStrike" kern="1200" smtClean="0">
                <a:solidFill>
                  <a:schemeClr val="tx1"/>
                </a:solidFill>
                <a:latin typeface="+mn-ea"/>
                <a:cs typeface="メイリオ" pitchFamily="50" charset="-128"/>
              </a:rPr>
              <a:t>移植後</a:t>
            </a:r>
            <a:r>
              <a:rPr kumimoji="1" lang="en-US" altLang="ja-JP" sz="800" b="1" i="0" u="sng" strike="noStrike" kern="1200" smtClean="0">
                <a:solidFill>
                  <a:schemeClr val="tx1"/>
                </a:solidFill>
                <a:latin typeface="+mn-ea"/>
                <a:cs typeface="メイリオ" pitchFamily="50" charset="-128"/>
              </a:rPr>
              <a:t>10</a:t>
            </a:r>
            <a:r>
              <a:rPr kumimoji="1" lang="ja-JP" altLang="ja-JP" sz="800" b="1" i="0" u="sng" strike="noStrike" kern="1200" smtClean="0">
                <a:solidFill>
                  <a:schemeClr val="tx1"/>
                </a:solidFill>
                <a:latin typeface="+mn-ea"/>
                <a:cs typeface="メイリオ" pitchFamily="50" charset="-128"/>
              </a:rPr>
              <a:t>年</a:t>
            </a:r>
            <a:endParaRPr kumimoji="1" lang="en-US" altLang="ja-JP" sz="800" b="1" i="0" u="sng" strike="noStrike" kern="1200" smtClean="0">
              <a:solidFill>
                <a:schemeClr val="tx1"/>
              </a:solidFill>
              <a:latin typeface="+mn-ea"/>
              <a:cs typeface="メイリオ" pitchFamily="50" charset="-128"/>
            </a:endParaRPr>
          </a:p>
          <a:p>
            <a:r>
              <a:rPr kumimoji="1" lang="ja-JP" altLang="en-US" sz="800" b="1" i="0" u="sng" strike="noStrike" kern="1200" smtClean="0">
                <a:solidFill>
                  <a:schemeClr val="tx1"/>
                </a:solidFill>
                <a:latin typeface="+mn-ea"/>
                <a:cs typeface="+mn-cs"/>
              </a:rPr>
              <a:t>自家移植</a:t>
            </a:r>
            <a:r>
              <a:rPr kumimoji="1" lang="ja-JP" altLang="en-US" sz="800" b="1" i="0" u="sng" strike="noStrike" kern="1200" baseline="0" smtClean="0">
                <a:solidFill>
                  <a:schemeClr val="tx1"/>
                </a:solidFill>
                <a:latin typeface="+mn-ea"/>
                <a:cs typeface="+mn-cs"/>
              </a:rPr>
              <a:t>   </a:t>
            </a:r>
            <a:r>
              <a:rPr kumimoji="1" lang="en-US" altLang="ja-JP" sz="800" b="0" i="0" u="sng" strike="noStrike" kern="1200" smtClean="0">
                <a:solidFill>
                  <a:schemeClr val="tx1"/>
                </a:solidFill>
                <a:latin typeface="+mn-ea"/>
                <a:cs typeface="+mn-cs"/>
              </a:rPr>
              <a:t>6,241</a:t>
            </a:r>
            <a:r>
              <a:rPr kumimoji="1" lang="ja-JP" altLang="en-US" sz="800" b="0" i="0" u="sng" strike="noStrike" kern="1200" smtClean="0">
                <a:solidFill>
                  <a:schemeClr val="tx1"/>
                </a:solidFill>
                <a:latin typeface="+mn-ea"/>
                <a:cs typeface="+mn-cs"/>
              </a:rPr>
              <a:t>件</a:t>
            </a:r>
            <a:r>
              <a:rPr kumimoji="1" lang="ja-JP" altLang="en-US" sz="800" b="0" i="0" u="sng" strike="noStrike" kern="1200" baseline="0" smtClean="0">
                <a:solidFill>
                  <a:schemeClr val="tx1"/>
                </a:solidFill>
                <a:latin typeface="+mn-ea"/>
                <a:cs typeface="+mn-cs"/>
              </a:rPr>
              <a:t>        </a:t>
            </a:r>
            <a:r>
              <a:rPr kumimoji="1" lang="en-US" altLang="ja-JP" sz="800" b="1" i="0" u="sng" strike="noStrike" kern="1200" smtClean="0">
                <a:solidFill>
                  <a:schemeClr val="tx1"/>
                </a:solidFill>
                <a:latin typeface="+mn-ea"/>
                <a:cs typeface="+mn-cs"/>
              </a:rPr>
              <a:t>92.0%</a:t>
            </a:r>
            <a:r>
              <a:rPr kumimoji="1" lang="ja-JP" altLang="en-US" sz="800" b="0" i="0" u="sng" strike="noStrike" kern="1200" baseline="0" smtClean="0">
                <a:solidFill>
                  <a:schemeClr val="tx1"/>
                </a:solidFill>
                <a:latin typeface="+mn-ea"/>
                <a:cs typeface="+mn-cs"/>
              </a:rPr>
              <a:t>        </a:t>
            </a:r>
            <a:r>
              <a:rPr kumimoji="1" lang="en-US" altLang="ja-JP" sz="800" b="1" i="0" u="sng" strike="noStrike" kern="1200" smtClean="0">
                <a:solidFill>
                  <a:schemeClr val="tx1"/>
                </a:solidFill>
                <a:latin typeface="+mn-ea"/>
                <a:cs typeface="+mn-cs"/>
              </a:rPr>
              <a:t>59.0%</a:t>
            </a:r>
            <a:r>
              <a:rPr kumimoji="1" lang="ja-JP" altLang="en-US" sz="800" b="0" i="0" u="sng" strike="noStrike" kern="1200" baseline="0" smtClean="0">
                <a:solidFill>
                  <a:schemeClr val="tx1"/>
                </a:solidFill>
                <a:latin typeface="+mn-ea"/>
                <a:cs typeface="+mn-cs"/>
              </a:rPr>
              <a:t>        </a:t>
            </a:r>
            <a:r>
              <a:rPr kumimoji="1" lang="en-US" altLang="ja-JP" sz="800" b="1" i="0" u="sng" strike="noStrike" kern="1200" smtClean="0">
                <a:solidFill>
                  <a:schemeClr val="tx1"/>
                </a:solidFill>
                <a:latin typeface="+mn-ea"/>
                <a:cs typeface="+mn-cs"/>
              </a:rPr>
              <a:t>34.4%</a:t>
            </a:r>
            <a:r>
              <a:rPr kumimoji="1" lang="ja-JP" altLang="en-US" sz="1000" b="0" i="0" u="sng" strike="noStrike" kern="1200" smtClean="0">
                <a:solidFill>
                  <a:schemeClr val="tx1"/>
                </a:solidFill>
                <a:latin typeface="+mn-ea"/>
                <a:cs typeface="+mn-cs"/>
              </a:rPr>
              <a:t>＿＿</a:t>
            </a:r>
            <a:endParaRPr kumimoji="1" lang="en-US" altLang="ja-JP" sz="800" b="0" u="sng" dirty="0" smtClean="0">
              <a:solidFill>
                <a:srgbClr val="0B5395"/>
              </a:solidFill>
              <a:latin typeface="+mn-ea"/>
              <a:cs typeface="メイリオ" pitchFamily="50"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4700" y="0"/>
            <a:ext cx="5788025" cy="4341813"/>
          </a:xfrm>
        </p:spPr>
      </p:sp>
      <p:sp>
        <p:nvSpPr>
          <p:cNvPr id="3" name="ノート プレースホルダ 2"/>
          <p:cNvSpPr>
            <a:spLocks noGrp="1"/>
          </p:cNvSpPr>
          <p:nvPr>
            <p:ph type="body" idx="1"/>
          </p:nvPr>
        </p:nvSpPr>
        <p:spPr>
          <a:xfrm>
            <a:off x="1350243" y="4342168"/>
            <a:ext cx="7204021" cy="1693333"/>
          </a:xfrm>
        </p:spPr>
        <p:txBody>
          <a:bodyPr>
            <a:normAutofit/>
          </a:bodyPr>
          <a:lstStyle/>
          <a:p>
            <a:r>
              <a:rPr kumimoji="1" lang="ja-JP" altLang="ja-JP" sz="1000" b="0" kern="1200" smtClean="0">
                <a:solidFill>
                  <a:schemeClr val="tx1"/>
                </a:solidFill>
                <a:latin typeface="+mn-lt"/>
                <a:ea typeface="+mn-ea"/>
                <a:cs typeface="+mn-cs"/>
              </a:rPr>
              <a:t>　急性骨髄性白血病における移植の約</a:t>
            </a:r>
            <a:r>
              <a:rPr kumimoji="1" lang="en-US" altLang="ja-JP" sz="1000" b="0" kern="1200" smtClean="0">
                <a:solidFill>
                  <a:schemeClr val="tx1"/>
                </a:solidFill>
                <a:latin typeface="+mn-lt"/>
                <a:ea typeface="+mn-ea"/>
                <a:cs typeface="+mn-cs"/>
              </a:rPr>
              <a:t>90</a:t>
            </a:r>
            <a:r>
              <a:rPr kumimoji="1" lang="ja-JP" altLang="ja-JP" sz="1000" b="0" kern="1200" smtClean="0">
                <a:solidFill>
                  <a:schemeClr val="tx1"/>
                </a:solidFill>
                <a:latin typeface="+mn-lt"/>
                <a:ea typeface="+mn-ea"/>
                <a:cs typeface="+mn-cs"/>
              </a:rPr>
              <a:t>％は同種移植であり、</a:t>
            </a:r>
            <a:r>
              <a:rPr kumimoji="1" lang="en-US" altLang="ja-JP" sz="1000" b="0" kern="1200" smtClean="0">
                <a:solidFill>
                  <a:schemeClr val="tx1"/>
                </a:solidFill>
                <a:latin typeface="+mn-lt"/>
                <a:ea typeface="+mn-ea"/>
                <a:cs typeface="+mn-cs"/>
              </a:rPr>
              <a:t>15</a:t>
            </a:r>
            <a:r>
              <a:rPr kumimoji="1" lang="ja-JP" altLang="ja-JP" sz="1000" b="0" kern="1200" smtClean="0">
                <a:solidFill>
                  <a:schemeClr val="tx1"/>
                </a:solidFill>
                <a:latin typeface="+mn-lt"/>
                <a:ea typeface="+mn-ea"/>
                <a:cs typeface="+mn-cs"/>
              </a:rPr>
              <a:t>歳以下では血縁者間骨髄移植が多く行われている。</a:t>
            </a:r>
            <a:r>
              <a:rPr kumimoji="1" lang="en-US" altLang="ja-JP" sz="1000" b="0" kern="1200" smtClean="0">
                <a:solidFill>
                  <a:schemeClr val="tx1"/>
                </a:solidFill>
                <a:latin typeface="+mn-lt"/>
                <a:ea typeface="+mn-ea"/>
                <a:cs typeface="+mn-cs"/>
              </a:rPr>
              <a:t>1991</a:t>
            </a:r>
            <a:r>
              <a:rPr kumimoji="1" lang="ja-JP" altLang="ja-JP" sz="1000" b="0" kern="1200" smtClean="0">
                <a:solidFill>
                  <a:schemeClr val="tx1"/>
                </a:solidFill>
                <a:latin typeface="+mn-lt"/>
                <a:ea typeface="+mn-ea"/>
                <a:cs typeface="+mn-cs"/>
              </a:rPr>
              <a:t>年から</a:t>
            </a:r>
            <a:r>
              <a:rPr kumimoji="1" lang="en-US" altLang="ja-JP" sz="1000" b="0" kern="1200" smtClean="0">
                <a:solidFill>
                  <a:schemeClr val="tx1"/>
                </a:solidFill>
                <a:latin typeface="+mn-lt"/>
                <a:ea typeface="+mn-ea"/>
                <a:cs typeface="+mn-cs"/>
              </a:rPr>
              <a:t>2014</a:t>
            </a:r>
            <a:r>
              <a:rPr kumimoji="1" lang="ja-JP" altLang="ja-JP" sz="1000" b="0" kern="1200" smtClean="0">
                <a:solidFill>
                  <a:schemeClr val="tx1"/>
                </a:solidFill>
                <a:latin typeface="+mn-lt"/>
                <a:ea typeface="+mn-ea"/>
                <a:cs typeface="+mn-cs"/>
              </a:rPr>
              <a:t>年の間に初回同種移植が行われた登録例</a:t>
            </a:r>
            <a:r>
              <a:rPr kumimoji="1" lang="en-US" altLang="ja-JP" sz="1000" b="0" kern="1200" smtClean="0">
                <a:solidFill>
                  <a:schemeClr val="tx1"/>
                </a:solidFill>
                <a:latin typeface="+mn-lt"/>
                <a:ea typeface="+mn-ea"/>
                <a:cs typeface="+mn-cs"/>
              </a:rPr>
              <a:t>1,600</a:t>
            </a:r>
            <a:r>
              <a:rPr kumimoji="1" lang="ja-JP" altLang="ja-JP" sz="1000" b="0" kern="1200" smtClean="0">
                <a:solidFill>
                  <a:schemeClr val="tx1"/>
                </a:solidFill>
                <a:latin typeface="+mn-lt"/>
                <a:ea typeface="+mn-ea"/>
                <a:cs typeface="+mn-cs"/>
              </a:rPr>
              <a:t>件の移植後</a:t>
            </a:r>
            <a:r>
              <a:rPr kumimoji="1" lang="en-US" altLang="ja-JP" sz="1000" b="0" kern="1200" smtClean="0">
                <a:solidFill>
                  <a:schemeClr val="tx1"/>
                </a:solidFill>
                <a:latin typeface="+mn-lt"/>
                <a:ea typeface="+mn-ea"/>
                <a:cs typeface="+mn-cs"/>
              </a:rPr>
              <a:t>5</a:t>
            </a:r>
            <a:r>
              <a:rPr kumimoji="1" lang="ja-JP" altLang="ja-JP" sz="1000" b="0" kern="1200" smtClean="0">
                <a:solidFill>
                  <a:schemeClr val="tx1"/>
                </a:solidFill>
                <a:latin typeface="+mn-lt"/>
                <a:ea typeface="+mn-ea"/>
                <a:cs typeface="+mn-cs"/>
              </a:rPr>
              <a:t>年生存率は、血縁者間骨髄移植では</a:t>
            </a:r>
            <a:r>
              <a:rPr kumimoji="1" lang="en-US" altLang="ja-JP" sz="1000" b="0" kern="1200" smtClean="0">
                <a:solidFill>
                  <a:schemeClr val="tx1"/>
                </a:solidFill>
                <a:latin typeface="+mn-lt"/>
                <a:ea typeface="+mn-ea"/>
                <a:cs typeface="+mn-cs"/>
              </a:rPr>
              <a:t>60.4</a:t>
            </a:r>
            <a:r>
              <a:rPr kumimoji="1" lang="ja-JP" altLang="ja-JP" sz="1000" b="0" kern="1200" smtClean="0">
                <a:solidFill>
                  <a:schemeClr val="tx1"/>
                </a:solidFill>
                <a:latin typeface="+mn-lt"/>
                <a:ea typeface="+mn-ea"/>
                <a:cs typeface="+mn-cs"/>
              </a:rPr>
              <a:t>％であり、非血縁者間移植では</a:t>
            </a:r>
            <a:r>
              <a:rPr kumimoji="1" lang="en-US" altLang="ja-JP" sz="1000" b="0" kern="1200" smtClean="0">
                <a:solidFill>
                  <a:schemeClr val="tx1"/>
                </a:solidFill>
                <a:latin typeface="+mn-lt"/>
                <a:ea typeface="+mn-ea"/>
                <a:cs typeface="+mn-cs"/>
              </a:rPr>
              <a:t>50</a:t>
            </a:r>
            <a:r>
              <a:rPr kumimoji="1" lang="ja-JP" altLang="ja-JP" sz="1000" b="0" kern="1200" smtClean="0">
                <a:solidFill>
                  <a:schemeClr val="tx1"/>
                </a:solidFill>
                <a:latin typeface="+mn-lt"/>
                <a:ea typeface="+mn-ea"/>
                <a:cs typeface="+mn-cs"/>
              </a:rPr>
              <a:t>％程度である。</a:t>
            </a:r>
          </a:p>
          <a:p>
            <a:endParaRPr kumimoji="1" lang="en-US" altLang="ja-JP" sz="800" kern="1200" smtClean="0">
              <a:solidFill>
                <a:srgbClr val="0B5395"/>
              </a:solidFill>
              <a:latin typeface="+mj-ea"/>
              <a:ea typeface="+mn-ea"/>
              <a:cs typeface="メイリオ" pitchFamily="50" charset="-128"/>
            </a:endParaRPr>
          </a:p>
          <a:p>
            <a:pPr rtl="0" eaLnBrk="1" fontAlgn="b" latinLnBrk="0" hangingPunct="1"/>
            <a:r>
              <a:rPr kumimoji="1" lang="ja-JP" altLang="en-US" sz="800" b="0" i="0" u="none" strike="noStrike" kern="1200" smtClean="0">
                <a:solidFill>
                  <a:schemeClr val="tx1"/>
                </a:solidFill>
                <a:latin typeface="+mj-ea"/>
                <a:ea typeface="+mn-ea"/>
                <a:cs typeface="メイリオ" pitchFamily="50" charset="-128"/>
              </a:rPr>
              <a:t>≪移植後生存率≫</a:t>
            </a:r>
            <a:endParaRPr kumimoji="1" lang="en-US" altLang="ja-JP" sz="800" kern="1200" smtClean="0">
              <a:solidFill>
                <a:srgbClr val="0B5395"/>
              </a:solidFill>
              <a:latin typeface="+mj-ea"/>
              <a:ea typeface="+mn-ea"/>
              <a:cs typeface="メイリオ" pitchFamily="50" charset="-128"/>
            </a:endParaRPr>
          </a:p>
          <a:p>
            <a:r>
              <a:rPr kumimoji="1" lang="ja-JP" altLang="en-US" sz="800" b="0" i="0" u="sng" strike="noStrike" kern="1200" smtClean="0">
                <a:solidFill>
                  <a:schemeClr val="tx1"/>
                </a:solidFill>
                <a:latin typeface="+mj-ea"/>
                <a:ea typeface="+mn-ea"/>
                <a:cs typeface="メイリオ" pitchFamily="50" charset="-128"/>
              </a:rPr>
              <a:t>＿＿＿＿＿＿＿＿＿＿＿＿</a:t>
            </a:r>
            <a:r>
              <a:rPr kumimoji="1" lang="ja-JP" altLang="en-US" sz="800" b="0" i="0" u="sng" strike="noStrike" kern="1200" baseline="0" smtClean="0">
                <a:solidFill>
                  <a:schemeClr val="tx1"/>
                </a:solidFill>
                <a:latin typeface="+mj-ea"/>
                <a:ea typeface="+mn-ea"/>
                <a:cs typeface="メイリオ" pitchFamily="50" charset="-128"/>
              </a:rPr>
              <a:t>  </a:t>
            </a:r>
            <a:r>
              <a:rPr kumimoji="1" lang="ja-JP" altLang="ja-JP" sz="800" b="0" i="0" u="sng" strike="noStrike" kern="1200" smtClean="0">
                <a:solidFill>
                  <a:schemeClr val="tx1"/>
                </a:solidFill>
                <a:latin typeface="+mj-ea"/>
                <a:ea typeface="+mn-ea"/>
                <a:cs typeface="メイリオ" pitchFamily="50" charset="-128"/>
              </a:rPr>
              <a:t>移植件数</a:t>
            </a:r>
            <a:r>
              <a:rPr kumimoji="1" lang="en-US" altLang="ja-JP" sz="800" b="0" i="0" u="sng" strike="noStrike" kern="1200" baseline="0" smtClean="0">
                <a:solidFill>
                  <a:schemeClr val="tx1"/>
                </a:solidFill>
                <a:latin typeface="+mj-ea"/>
                <a:ea typeface="+mn-ea"/>
                <a:cs typeface="メイリオ" pitchFamily="50" charset="-128"/>
              </a:rPr>
              <a:t>   </a:t>
            </a:r>
            <a:r>
              <a:rPr kumimoji="1" lang="ja-JP" altLang="ja-JP" sz="800" b="0" i="0" u="sng" strike="noStrike" kern="1200" smtClean="0">
                <a:solidFill>
                  <a:schemeClr val="tx1"/>
                </a:solidFill>
                <a:latin typeface="+mj-ea"/>
                <a:ea typeface="+mn-ea"/>
                <a:cs typeface="メイリオ" pitchFamily="50" charset="-128"/>
              </a:rPr>
              <a:t>移植後</a:t>
            </a:r>
            <a:r>
              <a:rPr kumimoji="1" lang="en-US" altLang="ja-JP" sz="800" b="1" i="0" u="sng" strike="noStrike" kern="1200" smtClean="0">
                <a:solidFill>
                  <a:schemeClr val="tx1"/>
                </a:solidFill>
                <a:latin typeface="+mj-ea"/>
                <a:ea typeface="+mn-ea"/>
                <a:cs typeface="メイリオ" pitchFamily="50" charset="-128"/>
              </a:rPr>
              <a:t>1</a:t>
            </a:r>
            <a:r>
              <a:rPr kumimoji="1" lang="ja-JP" altLang="ja-JP" sz="800" b="1" i="0" u="sng" strike="noStrike" kern="1200" smtClean="0">
                <a:solidFill>
                  <a:schemeClr val="tx1"/>
                </a:solidFill>
                <a:latin typeface="+mj-ea"/>
                <a:ea typeface="+mn-ea"/>
                <a:cs typeface="メイリオ" pitchFamily="50" charset="-128"/>
              </a:rPr>
              <a:t>年</a:t>
            </a:r>
            <a:r>
              <a:rPr kumimoji="1" lang="en-US" altLang="ja-JP" sz="800" b="1" i="0" u="sng" strike="noStrike" kern="1200" baseline="0" smtClean="0">
                <a:solidFill>
                  <a:schemeClr val="tx1"/>
                </a:solidFill>
                <a:latin typeface="+mj-ea"/>
                <a:ea typeface="+mn-ea"/>
                <a:cs typeface="メイリオ" pitchFamily="50" charset="-128"/>
              </a:rPr>
              <a:t>  </a:t>
            </a:r>
            <a:r>
              <a:rPr kumimoji="1" lang="ja-JP" altLang="ja-JP" sz="800" b="0" i="0" u="sng" strike="noStrike" kern="1200" smtClean="0">
                <a:solidFill>
                  <a:schemeClr val="tx1"/>
                </a:solidFill>
                <a:latin typeface="+mj-ea"/>
                <a:ea typeface="+mn-ea"/>
                <a:cs typeface="メイリオ" pitchFamily="50" charset="-128"/>
              </a:rPr>
              <a:t>移植後</a:t>
            </a:r>
            <a:r>
              <a:rPr kumimoji="1" lang="en-US" altLang="ja-JP" sz="800" b="1" i="0" u="sng" strike="noStrike" kern="1200" smtClean="0">
                <a:solidFill>
                  <a:schemeClr val="tx1"/>
                </a:solidFill>
                <a:latin typeface="+mj-ea"/>
                <a:ea typeface="+mn-ea"/>
                <a:cs typeface="メイリオ" pitchFamily="50" charset="-128"/>
              </a:rPr>
              <a:t>5</a:t>
            </a:r>
            <a:r>
              <a:rPr kumimoji="1" lang="ja-JP" altLang="ja-JP" sz="800" b="1" i="0" u="sng" strike="noStrike" kern="1200" smtClean="0">
                <a:solidFill>
                  <a:schemeClr val="tx1"/>
                </a:solidFill>
                <a:latin typeface="+mj-ea"/>
                <a:ea typeface="+mn-ea"/>
                <a:cs typeface="メイリオ" pitchFamily="50" charset="-128"/>
              </a:rPr>
              <a:t>年</a:t>
            </a:r>
            <a:r>
              <a:rPr kumimoji="1" lang="en-US" altLang="ja-JP" sz="800" b="1" i="0" u="sng" strike="noStrike" kern="1200" baseline="0" smtClean="0">
                <a:solidFill>
                  <a:schemeClr val="tx1"/>
                </a:solidFill>
                <a:latin typeface="+mj-ea"/>
                <a:ea typeface="+mn-ea"/>
                <a:cs typeface="メイリオ" pitchFamily="50" charset="-128"/>
              </a:rPr>
              <a:t>  </a:t>
            </a:r>
            <a:r>
              <a:rPr kumimoji="1" lang="ja-JP" altLang="ja-JP" sz="800" b="0" i="0" u="sng" strike="noStrike" kern="1200" smtClean="0">
                <a:solidFill>
                  <a:schemeClr val="tx1"/>
                </a:solidFill>
                <a:latin typeface="+mj-ea"/>
                <a:ea typeface="+mn-ea"/>
                <a:cs typeface="メイリオ" pitchFamily="50" charset="-128"/>
              </a:rPr>
              <a:t>移植後</a:t>
            </a:r>
            <a:r>
              <a:rPr kumimoji="1" lang="en-US" altLang="ja-JP" sz="800" b="1" i="0" u="sng" strike="noStrike" kern="1200" smtClean="0">
                <a:solidFill>
                  <a:schemeClr val="tx1"/>
                </a:solidFill>
                <a:latin typeface="+mj-ea"/>
                <a:ea typeface="+mn-ea"/>
                <a:cs typeface="メイリオ" pitchFamily="50" charset="-128"/>
              </a:rPr>
              <a:t>10</a:t>
            </a:r>
            <a:r>
              <a:rPr kumimoji="1" lang="ja-JP" altLang="ja-JP" sz="800" b="1" i="0" u="sng" strike="noStrike" kern="1200" smtClean="0">
                <a:solidFill>
                  <a:schemeClr val="tx1"/>
                </a:solidFill>
                <a:latin typeface="+mj-ea"/>
                <a:ea typeface="+mn-ea"/>
                <a:cs typeface="メイリオ" pitchFamily="50" charset="-128"/>
              </a:rPr>
              <a:t>年</a:t>
            </a:r>
            <a:endParaRPr kumimoji="1" lang="en-US" altLang="ja-JP" sz="800" b="1" i="0" u="sng" strike="noStrike" kern="1200" smtClean="0">
              <a:solidFill>
                <a:schemeClr val="tx1"/>
              </a:solidFill>
              <a:latin typeface="+mj-ea"/>
              <a:ea typeface="+mn-ea"/>
              <a:cs typeface="メイリオ" pitchFamily="50" charset="-128"/>
            </a:endParaRPr>
          </a:p>
          <a:p>
            <a:r>
              <a:rPr kumimoji="1" lang="ja-JP" altLang="en-US" sz="800" b="0" i="0" u="none" strike="noStrike" kern="1200" smtClean="0">
                <a:solidFill>
                  <a:schemeClr val="tx1"/>
                </a:solidFill>
                <a:latin typeface="+mj-ea"/>
                <a:ea typeface="+mn-ea"/>
                <a:cs typeface="+mn-cs"/>
              </a:rPr>
              <a:t>血縁者 </a:t>
            </a:r>
            <a:r>
              <a:rPr kumimoji="1" lang="ja-JP" altLang="en-US" sz="800" kern="1200" smtClean="0">
                <a:solidFill>
                  <a:schemeClr val="tx1"/>
                </a:solidFill>
                <a:latin typeface="+mj-ea"/>
                <a:ea typeface="+mn-ea"/>
                <a:cs typeface="+mn-cs"/>
              </a:rPr>
              <a:t>    </a:t>
            </a:r>
            <a:r>
              <a:rPr kumimoji="1" lang="ja-JP" altLang="en-US" sz="800" b="1" i="0" u="none" strike="noStrike" kern="1200" smtClean="0">
                <a:solidFill>
                  <a:schemeClr val="tx1"/>
                </a:solidFill>
                <a:latin typeface="+mj-ea"/>
                <a:ea typeface="+mn-ea"/>
                <a:cs typeface="+mn-cs"/>
              </a:rPr>
              <a:t>骨髄移植 </a:t>
            </a:r>
            <a:r>
              <a:rPr kumimoji="1" lang="ja-JP" altLang="en-US" sz="800" kern="1200" smtClean="0">
                <a:solidFill>
                  <a:schemeClr val="tx1"/>
                </a:solidFill>
                <a:latin typeface="+mj-ea"/>
                <a:ea typeface="+mn-ea"/>
                <a:cs typeface="+mn-cs"/>
              </a:rPr>
              <a:t>                  </a:t>
            </a:r>
            <a:r>
              <a:rPr kumimoji="1" lang="en-US" altLang="ja-JP" sz="800" b="0" i="0" u="none" strike="noStrike" kern="1200" smtClean="0">
                <a:solidFill>
                  <a:schemeClr val="tx1"/>
                </a:solidFill>
                <a:latin typeface="+mj-ea"/>
                <a:ea typeface="+mn-ea"/>
                <a:cs typeface="+mn-cs"/>
              </a:rPr>
              <a:t>664</a:t>
            </a:r>
            <a:r>
              <a:rPr kumimoji="1" lang="ja-JP" altLang="en-US" sz="800" b="0" i="0" u="none" strike="noStrike" kern="1200" smtClean="0">
                <a:solidFill>
                  <a:schemeClr val="tx1"/>
                </a:solidFill>
                <a:latin typeface="+mj-ea"/>
                <a:ea typeface="+mn-ea"/>
                <a:cs typeface="+mn-cs"/>
              </a:rPr>
              <a:t>件</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78.2%</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60.4%</a:t>
            </a:r>
            <a:r>
              <a:rPr kumimoji="1" lang="en-US" altLang="ja-JP" sz="800" b="1"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58.2%</a:t>
            </a:r>
            <a:r>
              <a:rPr kumimoji="1" lang="ja-JP" altLang="en-US" sz="800" kern="1200" smtClean="0">
                <a:solidFill>
                  <a:schemeClr val="tx1"/>
                </a:solidFill>
                <a:latin typeface="+mj-ea"/>
                <a:ea typeface="+mn-ea"/>
                <a:cs typeface="+mn-cs"/>
              </a:rPr>
              <a:t> </a:t>
            </a:r>
            <a:endParaRPr kumimoji="1" lang="en-US" altLang="ja-JP" sz="800" kern="1200" smtClean="0">
              <a:solidFill>
                <a:schemeClr val="tx1"/>
              </a:solidFill>
              <a:latin typeface="+mj-ea"/>
              <a:ea typeface="+mn-ea"/>
              <a:cs typeface="+mn-cs"/>
            </a:endParaRPr>
          </a:p>
          <a:p>
            <a:r>
              <a:rPr kumimoji="1" lang="ja-JP" altLang="en-US" sz="800" b="0" i="0" u="none" strike="noStrike" kern="1200" smtClean="0">
                <a:solidFill>
                  <a:schemeClr val="tx1"/>
                </a:solidFill>
                <a:latin typeface="+mj-ea"/>
                <a:ea typeface="+mn-ea"/>
                <a:cs typeface="+mn-cs"/>
              </a:rPr>
              <a:t>血縁者 </a:t>
            </a:r>
            <a:r>
              <a:rPr kumimoji="1" lang="ja-JP" altLang="en-US" sz="800" kern="1200" smtClean="0">
                <a:solidFill>
                  <a:schemeClr val="tx1"/>
                </a:solidFill>
                <a:latin typeface="+mj-ea"/>
                <a:ea typeface="+mn-ea"/>
                <a:cs typeface="+mn-cs"/>
              </a:rPr>
              <a:t>    </a:t>
            </a:r>
            <a:r>
              <a:rPr kumimoji="1" lang="ja-JP" altLang="en-US" sz="800" b="1" i="0" u="none" strike="noStrike" kern="1200" smtClean="0">
                <a:solidFill>
                  <a:schemeClr val="tx1"/>
                </a:solidFill>
                <a:latin typeface="+mj-ea"/>
                <a:ea typeface="+mn-ea"/>
                <a:cs typeface="+mn-cs"/>
              </a:rPr>
              <a:t>末梢血幹細胞移植</a:t>
            </a:r>
            <a:r>
              <a:rPr kumimoji="1" lang="ja-JP" altLang="en-US" sz="800" b="1" i="0" u="none" strike="noStrike" kern="1200" baseline="0" smtClean="0">
                <a:solidFill>
                  <a:schemeClr val="tx1"/>
                </a:solidFill>
                <a:latin typeface="+mj-ea"/>
                <a:ea typeface="+mn-ea"/>
                <a:cs typeface="+mn-cs"/>
              </a:rPr>
              <a:t>     </a:t>
            </a:r>
            <a:r>
              <a:rPr kumimoji="1" lang="en-US" altLang="ja-JP" sz="800" b="0" i="0" u="none" strike="noStrike" kern="1200" smtClean="0">
                <a:solidFill>
                  <a:schemeClr val="tx1"/>
                </a:solidFill>
                <a:latin typeface="+mj-ea"/>
                <a:ea typeface="+mn-ea"/>
                <a:cs typeface="+mn-cs"/>
              </a:rPr>
              <a:t>135</a:t>
            </a:r>
            <a:r>
              <a:rPr kumimoji="1" lang="ja-JP" altLang="en-US" sz="800" b="0" i="0" u="none" strike="noStrike" kern="1200" smtClean="0">
                <a:solidFill>
                  <a:schemeClr val="tx1"/>
                </a:solidFill>
                <a:latin typeface="+mj-ea"/>
                <a:ea typeface="+mn-ea"/>
                <a:cs typeface="+mn-cs"/>
              </a:rPr>
              <a:t>件</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58.9%</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45.3%</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42.3%</a:t>
            </a:r>
            <a:r>
              <a:rPr kumimoji="1" lang="ja-JP" altLang="en-US" sz="800" kern="1200" smtClean="0">
                <a:solidFill>
                  <a:schemeClr val="tx1"/>
                </a:solidFill>
                <a:latin typeface="+mj-ea"/>
                <a:ea typeface="+mn-ea"/>
                <a:cs typeface="+mn-cs"/>
              </a:rPr>
              <a:t> </a:t>
            </a:r>
            <a:endParaRPr kumimoji="1" lang="en-US" altLang="ja-JP" sz="800" kern="1200" smtClean="0">
              <a:solidFill>
                <a:schemeClr val="tx1"/>
              </a:solidFill>
              <a:latin typeface="+mj-ea"/>
              <a:ea typeface="+mn-ea"/>
              <a:cs typeface="+mn-cs"/>
            </a:endParaRPr>
          </a:p>
          <a:p>
            <a:r>
              <a:rPr kumimoji="1" lang="ja-JP" altLang="en-US" sz="800" b="0" i="0" u="none" strike="noStrike" kern="1200" smtClean="0">
                <a:solidFill>
                  <a:schemeClr val="tx1"/>
                </a:solidFill>
                <a:latin typeface="+mj-ea"/>
                <a:ea typeface="+mn-ea"/>
                <a:cs typeface="+mn-cs"/>
              </a:rPr>
              <a:t>非血縁者</a:t>
            </a:r>
            <a:r>
              <a:rPr kumimoji="1" lang="ja-JP" altLang="en-US" sz="800" b="0" i="0" u="none" strike="noStrike" kern="1200" baseline="0" smtClean="0">
                <a:solidFill>
                  <a:schemeClr val="tx1"/>
                </a:solidFill>
                <a:latin typeface="+mj-ea"/>
                <a:ea typeface="+mn-ea"/>
                <a:cs typeface="+mn-cs"/>
              </a:rPr>
              <a:t>  </a:t>
            </a:r>
            <a:r>
              <a:rPr kumimoji="1" lang="ja-JP" altLang="en-US" sz="800" b="1" i="0" u="none" strike="noStrike" kern="1200" smtClean="0">
                <a:solidFill>
                  <a:schemeClr val="tx1"/>
                </a:solidFill>
                <a:latin typeface="+mj-ea"/>
                <a:ea typeface="+mn-ea"/>
                <a:cs typeface="+mn-cs"/>
              </a:rPr>
              <a:t>骨髄移植 </a:t>
            </a:r>
            <a:r>
              <a:rPr kumimoji="1" lang="ja-JP" altLang="en-US" sz="800" kern="1200" smtClean="0">
                <a:solidFill>
                  <a:schemeClr val="tx1"/>
                </a:solidFill>
                <a:latin typeface="+mj-ea"/>
                <a:ea typeface="+mn-ea"/>
                <a:cs typeface="+mn-cs"/>
              </a:rPr>
              <a:t>                 </a:t>
            </a:r>
            <a:r>
              <a:rPr kumimoji="1" lang="en-US" altLang="ja-JP" sz="800" b="0" i="0" u="none" strike="noStrike" kern="1200" smtClean="0">
                <a:solidFill>
                  <a:schemeClr val="tx1"/>
                </a:solidFill>
                <a:latin typeface="+mj-ea"/>
                <a:ea typeface="+mn-ea"/>
                <a:cs typeface="+mn-cs"/>
              </a:rPr>
              <a:t>420</a:t>
            </a:r>
            <a:r>
              <a:rPr kumimoji="1" lang="ja-JP" altLang="en-US" sz="800" b="0" i="0" u="none" strike="noStrike" kern="1200" smtClean="0">
                <a:solidFill>
                  <a:schemeClr val="tx1"/>
                </a:solidFill>
                <a:latin typeface="+mj-ea"/>
                <a:ea typeface="+mn-ea"/>
                <a:cs typeface="+mn-cs"/>
              </a:rPr>
              <a:t>件</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71.1%</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52.9%</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50.1%</a:t>
            </a:r>
            <a:r>
              <a:rPr kumimoji="1" lang="ja-JP" altLang="en-US" sz="800" kern="1200" smtClean="0">
                <a:solidFill>
                  <a:schemeClr val="tx1"/>
                </a:solidFill>
                <a:latin typeface="+mj-ea"/>
                <a:ea typeface="+mn-ea"/>
                <a:cs typeface="+mn-cs"/>
              </a:rPr>
              <a:t> </a:t>
            </a:r>
            <a:endParaRPr kumimoji="1" lang="en-US" altLang="ja-JP" sz="800" kern="1200" smtClean="0">
              <a:solidFill>
                <a:schemeClr val="tx1"/>
              </a:solidFill>
              <a:latin typeface="+mj-ea"/>
              <a:ea typeface="+mn-ea"/>
              <a:cs typeface="+mn-cs"/>
            </a:endParaRPr>
          </a:p>
          <a:p>
            <a:r>
              <a:rPr kumimoji="1" lang="ja-JP" altLang="en-US" sz="800" b="0" i="0" u="sng" strike="noStrike" kern="1200" smtClean="0">
                <a:solidFill>
                  <a:schemeClr val="tx1"/>
                </a:solidFill>
                <a:latin typeface="+mj-ea"/>
                <a:ea typeface="+mn-ea"/>
                <a:cs typeface="+mn-cs"/>
              </a:rPr>
              <a:t>非血縁者 </a:t>
            </a:r>
            <a:r>
              <a:rPr kumimoji="1" lang="ja-JP" altLang="en-US" sz="800" u="sng" kern="1200" smtClean="0">
                <a:solidFill>
                  <a:schemeClr val="tx1"/>
                </a:solidFill>
                <a:latin typeface="+mj-ea"/>
                <a:ea typeface="+mn-ea"/>
                <a:cs typeface="+mn-cs"/>
              </a:rPr>
              <a:t> </a:t>
            </a:r>
            <a:r>
              <a:rPr kumimoji="1" lang="ja-JP" altLang="en-US" sz="800" b="1" i="0" u="sng" strike="noStrike" kern="1200" smtClean="0">
                <a:solidFill>
                  <a:schemeClr val="tx1"/>
                </a:solidFill>
                <a:latin typeface="+mj-ea"/>
                <a:ea typeface="+mn-ea"/>
                <a:cs typeface="+mn-cs"/>
              </a:rPr>
              <a:t>さい帯血移植 </a:t>
            </a:r>
            <a:r>
              <a:rPr kumimoji="1" lang="ja-JP" altLang="en-US" sz="800" u="sng" kern="1200" smtClean="0">
                <a:solidFill>
                  <a:schemeClr val="tx1"/>
                </a:solidFill>
                <a:latin typeface="+mj-ea"/>
                <a:ea typeface="+mn-ea"/>
                <a:cs typeface="+mn-cs"/>
              </a:rPr>
              <a:t>            </a:t>
            </a:r>
            <a:r>
              <a:rPr kumimoji="1" lang="en-US" altLang="ja-JP" sz="800" b="0" i="0" u="sng" strike="noStrike" kern="1200" smtClean="0">
                <a:solidFill>
                  <a:schemeClr val="tx1"/>
                </a:solidFill>
                <a:latin typeface="+mj-ea"/>
                <a:ea typeface="+mn-ea"/>
                <a:cs typeface="+mn-cs"/>
              </a:rPr>
              <a:t>381</a:t>
            </a:r>
            <a:r>
              <a:rPr kumimoji="1" lang="ja-JP" altLang="en-US" sz="800" b="0" i="0" u="sng" strike="noStrike" kern="1200" smtClean="0">
                <a:solidFill>
                  <a:schemeClr val="tx1"/>
                </a:solidFill>
                <a:latin typeface="+mj-ea"/>
                <a:ea typeface="+mn-ea"/>
                <a:cs typeface="+mn-cs"/>
              </a:rPr>
              <a:t>件</a:t>
            </a:r>
            <a:r>
              <a:rPr kumimoji="1" lang="ja-JP" altLang="en-US" sz="800" b="0" i="0" u="sng" strike="noStrike" kern="1200" baseline="0" smtClean="0">
                <a:solidFill>
                  <a:schemeClr val="tx1"/>
                </a:solidFill>
                <a:latin typeface="+mj-ea"/>
                <a:ea typeface="+mn-ea"/>
                <a:cs typeface="+mn-cs"/>
              </a:rPr>
              <a:t>        </a:t>
            </a:r>
            <a:r>
              <a:rPr kumimoji="1" lang="en-US" altLang="ja-JP" sz="800" b="1" i="0" u="sng" strike="noStrike" kern="1200" smtClean="0">
                <a:solidFill>
                  <a:schemeClr val="tx1"/>
                </a:solidFill>
                <a:latin typeface="+mj-ea"/>
                <a:ea typeface="+mn-ea"/>
                <a:cs typeface="+mn-cs"/>
              </a:rPr>
              <a:t>69.2%</a:t>
            </a:r>
            <a:r>
              <a:rPr kumimoji="1" lang="ja-JP" altLang="en-US" sz="800" b="0" i="0" u="sng" strike="noStrike" kern="1200" baseline="0" smtClean="0">
                <a:solidFill>
                  <a:schemeClr val="tx1"/>
                </a:solidFill>
                <a:latin typeface="+mj-ea"/>
                <a:ea typeface="+mn-ea"/>
                <a:cs typeface="+mn-cs"/>
              </a:rPr>
              <a:t>        </a:t>
            </a:r>
            <a:r>
              <a:rPr kumimoji="1" lang="en-US" altLang="ja-JP" sz="800" b="1" i="0" u="sng" strike="noStrike" kern="1200" smtClean="0">
                <a:solidFill>
                  <a:schemeClr val="tx1"/>
                </a:solidFill>
                <a:latin typeface="+mj-ea"/>
                <a:ea typeface="+mn-ea"/>
                <a:cs typeface="+mn-cs"/>
              </a:rPr>
              <a:t>52.8%</a:t>
            </a:r>
            <a:r>
              <a:rPr kumimoji="1" lang="ja-JP" altLang="en-US" sz="800" b="0" i="0" u="sng" strike="noStrike" kern="1200" baseline="0" smtClean="0">
                <a:solidFill>
                  <a:schemeClr val="tx1"/>
                </a:solidFill>
                <a:latin typeface="+mj-ea"/>
                <a:ea typeface="+mn-ea"/>
                <a:cs typeface="+mn-cs"/>
              </a:rPr>
              <a:t>        </a:t>
            </a:r>
            <a:r>
              <a:rPr kumimoji="1" lang="en-US" altLang="ja-JP" sz="800" b="1" i="0" u="sng" strike="noStrike" kern="1200" smtClean="0">
                <a:solidFill>
                  <a:schemeClr val="tx1"/>
                </a:solidFill>
                <a:latin typeface="+mj-ea"/>
                <a:ea typeface="+mn-ea"/>
                <a:cs typeface="+mn-cs"/>
              </a:rPr>
              <a:t>51.1%</a:t>
            </a:r>
            <a:r>
              <a:rPr kumimoji="1" lang="ja-JP" altLang="en-US" sz="800" u="sng" kern="1200" smtClean="0">
                <a:solidFill>
                  <a:schemeClr val="tx1"/>
                </a:solidFill>
                <a:latin typeface="+mj-ea"/>
                <a:ea typeface="+mn-ea"/>
                <a:cs typeface="+mn-cs"/>
              </a:rPr>
              <a:t> ＿＿</a:t>
            </a:r>
            <a:endParaRPr kumimoji="1" lang="ja-JP" altLang="en-US" sz="800" u="sng" kern="1200" dirty="0">
              <a:solidFill>
                <a:srgbClr val="0B5395"/>
              </a:solidFill>
              <a:latin typeface="+mj-ea"/>
              <a:ea typeface="+mn-ea"/>
              <a:cs typeface="メイリオ" pitchFamily="50"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4700" y="0"/>
            <a:ext cx="5813425" cy="4360863"/>
          </a:xfrm>
        </p:spPr>
      </p:sp>
      <p:sp>
        <p:nvSpPr>
          <p:cNvPr id="3" name="ノート プレースホルダ 2"/>
          <p:cNvSpPr>
            <a:spLocks noGrp="1"/>
          </p:cNvSpPr>
          <p:nvPr>
            <p:ph type="body" idx="1"/>
          </p:nvPr>
        </p:nvSpPr>
        <p:spPr>
          <a:xfrm>
            <a:off x="1350243" y="4360984"/>
            <a:ext cx="7204021" cy="1693333"/>
          </a:xfrm>
        </p:spPr>
        <p:txBody>
          <a:bodyPr>
            <a:normAutofit/>
          </a:bodyPr>
          <a:lstStyle/>
          <a:p>
            <a:r>
              <a:rPr kumimoji="1" lang="ja-JP" altLang="en-US" sz="1000" b="0" kern="1200" smtClean="0">
                <a:solidFill>
                  <a:schemeClr val="tx1"/>
                </a:solidFill>
                <a:latin typeface="+mn-lt"/>
                <a:ea typeface="+mn-ea"/>
                <a:cs typeface="+mn-cs"/>
              </a:rPr>
              <a:t>　</a:t>
            </a:r>
            <a:r>
              <a:rPr kumimoji="1" lang="en-US" altLang="ja-JP" sz="1000" b="0" kern="1200" smtClean="0">
                <a:solidFill>
                  <a:schemeClr val="tx1"/>
                </a:solidFill>
                <a:latin typeface="+mn-lt"/>
                <a:ea typeface="+mn-ea"/>
                <a:cs typeface="+mn-cs"/>
              </a:rPr>
              <a:t>16</a:t>
            </a:r>
            <a:r>
              <a:rPr kumimoji="1" lang="ja-JP" altLang="ja-JP" sz="1000" b="0" kern="1200" smtClean="0">
                <a:solidFill>
                  <a:schemeClr val="tx1"/>
                </a:solidFill>
                <a:latin typeface="+mn-lt"/>
                <a:ea typeface="+mn-ea"/>
                <a:cs typeface="+mn-cs"/>
              </a:rPr>
              <a:t>歳以上の急性骨髄性白血病における同種移植では、非血縁者間骨髄移植が多く行われている。</a:t>
            </a:r>
            <a:r>
              <a:rPr kumimoji="1" lang="en-US" altLang="ja-JP" sz="1000" b="0" kern="1200" smtClean="0">
                <a:solidFill>
                  <a:schemeClr val="tx1"/>
                </a:solidFill>
                <a:latin typeface="+mn-lt"/>
                <a:ea typeface="+mn-ea"/>
                <a:cs typeface="+mn-cs"/>
              </a:rPr>
              <a:t>1991</a:t>
            </a:r>
            <a:r>
              <a:rPr kumimoji="1" lang="ja-JP" altLang="ja-JP" sz="1000" b="0" kern="1200" smtClean="0">
                <a:solidFill>
                  <a:schemeClr val="tx1"/>
                </a:solidFill>
                <a:latin typeface="+mn-lt"/>
                <a:ea typeface="+mn-ea"/>
                <a:cs typeface="+mn-cs"/>
              </a:rPr>
              <a:t>年から</a:t>
            </a:r>
            <a:r>
              <a:rPr kumimoji="1" lang="en-US" altLang="ja-JP" sz="1000" b="0" kern="1200" smtClean="0">
                <a:solidFill>
                  <a:schemeClr val="tx1"/>
                </a:solidFill>
                <a:latin typeface="+mn-lt"/>
                <a:ea typeface="+mn-ea"/>
                <a:cs typeface="+mn-cs"/>
              </a:rPr>
              <a:t>2014</a:t>
            </a:r>
            <a:r>
              <a:rPr kumimoji="1" lang="ja-JP" altLang="ja-JP" sz="1000" b="0" kern="1200" smtClean="0">
                <a:solidFill>
                  <a:schemeClr val="tx1"/>
                </a:solidFill>
                <a:latin typeface="+mn-lt"/>
                <a:ea typeface="+mn-ea"/>
                <a:cs typeface="+mn-cs"/>
              </a:rPr>
              <a:t>年の間に初回同種移植が行われた登録例</a:t>
            </a:r>
            <a:r>
              <a:rPr kumimoji="1" lang="en-US" altLang="ja-JP" sz="1000" b="0" kern="1200" smtClean="0">
                <a:solidFill>
                  <a:schemeClr val="tx1"/>
                </a:solidFill>
                <a:latin typeface="+mn-lt"/>
                <a:ea typeface="+mn-ea"/>
                <a:cs typeface="+mn-cs"/>
              </a:rPr>
              <a:t>13,462</a:t>
            </a:r>
            <a:r>
              <a:rPr kumimoji="1" lang="ja-JP" altLang="ja-JP" sz="1000" b="0" kern="1200" smtClean="0">
                <a:solidFill>
                  <a:schemeClr val="tx1"/>
                </a:solidFill>
                <a:latin typeface="+mn-lt"/>
                <a:ea typeface="+mn-ea"/>
                <a:cs typeface="+mn-cs"/>
              </a:rPr>
              <a:t>件の移植後</a:t>
            </a:r>
            <a:r>
              <a:rPr kumimoji="1" lang="en-US" altLang="ja-JP" sz="1000" b="0" kern="1200" smtClean="0">
                <a:solidFill>
                  <a:schemeClr val="tx1"/>
                </a:solidFill>
                <a:latin typeface="+mn-lt"/>
                <a:ea typeface="+mn-ea"/>
                <a:cs typeface="+mn-cs"/>
              </a:rPr>
              <a:t>5</a:t>
            </a:r>
            <a:r>
              <a:rPr kumimoji="1" lang="ja-JP" altLang="ja-JP" sz="1000" b="0" kern="1200" smtClean="0">
                <a:solidFill>
                  <a:schemeClr val="tx1"/>
                </a:solidFill>
                <a:latin typeface="+mn-lt"/>
                <a:ea typeface="+mn-ea"/>
                <a:cs typeface="+mn-cs"/>
              </a:rPr>
              <a:t>年生存率は、血縁、非血縁者間移植ともに</a:t>
            </a:r>
            <a:r>
              <a:rPr kumimoji="1" lang="en-US" altLang="ja-JP" sz="1000" b="0" kern="1200" smtClean="0">
                <a:solidFill>
                  <a:schemeClr val="tx1"/>
                </a:solidFill>
                <a:latin typeface="+mn-lt"/>
                <a:ea typeface="+mn-ea"/>
                <a:cs typeface="+mn-cs"/>
              </a:rPr>
              <a:t>30</a:t>
            </a:r>
            <a:r>
              <a:rPr kumimoji="1" lang="ja-JP" altLang="ja-JP" sz="1000" b="0" kern="1200" smtClean="0">
                <a:solidFill>
                  <a:schemeClr val="tx1"/>
                </a:solidFill>
                <a:latin typeface="+mn-lt"/>
                <a:ea typeface="+mn-ea"/>
                <a:cs typeface="+mn-cs"/>
              </a:rPr>
              <a:t>～</a:t>
            </a:r>
            <a:r>
              <a:rPr kumimoji="1" lang="en-US" altLang="ja-JP" sz="1000" b="0" kern="1200" smtClean="0">
                <a:solidFill>
                  <a:schemeClr val="tx1"/>
                </a:solidFill>
                <a:latin typeface="+mn-lt"/>
                <a:ea typeface="+mn-ea"/>
                <a:cs typeface="+mn-cs"/>
              </a:rPr>
              <a:t>50</a:t>
            </a:r>
            <a:r>
              <a:rPr kumimoji="1" lang="ja-JP" altLang="ja-JP" sz="1000" b="0" kern="1200" smtClean="0">
                <a:solidFill>
                  <a:schemeClr val="tx1"/>
                </a:solidFill>
                <a:latin typeface="+mn-lt"/>
                <a:ea typeface="+mn-ea"/>
                <a:cs typeface="+mn-cs"/>
              </a:rPr>
              <a:t>％程度である。</a:t>
            </a:r>
            <a:endParaRPr kumimoji="1" lang="en-US" altLang="ja-JP" sz="1000" b="0" kern="1200" smtClean="0">
              <a:solidFill>
                <a:schemeClr val="tx1"/>
              </a:solidFill>
              <a:latin typeface="+mn-lt"/>
              <a:ea typeface="+mn-ea"/>
              <a:cs typeface="+mn-cs"/>
            </a:endParaRPr>
          </a:p>
          <a:p>
            <a:endParaRPr kumimoji="1" lang="en-US" altLang="ja-JP" sz="800" b="0" kern="1200" smtClean="0">
              <a:solidFill>
                <a:srgbClr val="0B5395"/>
              </a:solidFill>
              <a:latin typeface="+mj-ea"/>
              <a:ea typeface="+mn-ea"/>
              <a:cs typeface="メイリオ" pitchFamily="50" charset="-128"/>
            </a:endParaRPr>
          </a:p>
          <a:p>
            <a:pPr rtl="0" eaLnBrk="1" fontAlgn="b" latinLnBrk="0" hangingPunct="1"/>
            <a:r>
              <a:rPr kumimoji="1" lang="ja-JP" altLang="en-US" sz="800" b="0" i="0" u="none" strike="noStrike" kern="1200" smtClean="0">
                <a:solidFill>
                  <a:schemeClr val="tx1"/>
                </a:solidFill>
                <a:latin typeface="+mj-ea"/>
                <a:ea typeface="+mn-ea"/>
                <a:cs typeface="メイリオ" pitchFamily="50" charset="-128"/>
              </a:rPr>
              <a:t>≪移植後生存率≫</a:t>
            </a:r>
            <a:endParaRPr kumimoji="1" lang="en-US" altLang="ja-JP" sz="800" kern="1200" smtClean="0">
              <a:solidFill>
                <a:srgbClr val="0B5395"/>
              </a:solidFill>
              <a:latin typeface="+mj-ea"/>
              <a:ea typeface="+mn-ea"/>
              <a:cs typeface="メイリオ" pitchFamily="50" charset="-128"/>
            </a:endParaRPr>
          </a:p>
          <a:p>
            <a:r>
              <a:rPr kumimoji="1" lang="ja-JP" altLang="en-US" sz="800" b="0" i="0" u="sng" strike="noStrike" kern="1200" smtClean="0">
                <a:solidFill>
                  <a:schemeClr val="tx1"/>
                </a:solidFill>
                <a:latin typeface="+mj-ea"/>
                <a:ea typeface="+mn-ea"/>
                <a:cs typeface="メイリオ" pitchFamily="50" charset="-128"/>
              </a:rPr>
              <a:t>＿＿＿＿＿＿＿＿＿＿＿＿</a:t>
            </a:r>
            <a:r>
              <a:rPr kumimoji="1" lang="ja-JP" altLang="en-US" sz="800" b="0" i="0" u="sng" strike="noStrike" kern="1200" baseline="0" smtClean="0">
                <a:solidFill>
                  <a:schemeClr val="tx1"/>
                </a:solidFill>
                <a:latin typeface="+mj-ea"/>
                <a:ea typeface="+mn-ea"/>
                <a:cs typeface="メイリオ" pitchFamily="50" charset="-128"/>
              </a:rPr>
              <a:t>  </a:t>
            </a:r>
            <a:r>
              <a:rPr kumimoji="1" lang="ja-JP" altLang="ja-JP" sz="800" b="0" i="0" u="sng" strike="noStrike" kern="1200" smtClean="0">
                <a:solidFill>
                  <a:schemeClr val="tx1"/>
                </a:solidFill>
                <a:latin typeface="+mj-ea"/>
                <a:ea typeface="+mn-ea"/>
                <a:cs typeface="メイリオ" pitchFamily="50" charset="-128"/>
              </a:rPr>
              <a:t>移植件数</a:t>
            </a:r>
            <a:r>
              <a:rPr kumimoji="1" lang="en-US" altLang="ja-JP" sz="800" b="0" i="0" u="sng" strike="noStrike" kern="1200" baseline="0" smtClean="0">
                <a:solidFill>
                  <a:schemeClr val="tx1"/>
                </a:solidFill>
                <a:latin typeface="+mj-ea"/>
                <a:ea typeface="+mn-ea"/>
                <a:cs typeface="メイリオ" pitchFamily="50" charset="-128"/>
              </a:rPr>
              <a:t>   </a:t>
            </a:r>
            <a:r>
              <a:rPr kumimoji="1" lang="ja-JP" altLang="ja-JP" sz="800" b="0" i="0" u="sng" strike="noStrike" kern="1200" smtClean="0">
                <a:solidFill>
                  <a:schemeClr val="tx1"/>
                </a:solidFill>
                <a:latin typeface="+mj-ea"/>
                <a:ea typeface="+mn-ea"/>
                <a:cs typeface="メイリオ" pitchFamily="50" charset="-128"/>
              </a:rPr>
              <a:t>移植後</a:t>
            </a:r>
            <a:r>
              <a:rPr kumimoji="1" lang="en-US" altLang="ja-JP" sz="800" b="1" i="0" u="sng" strike="noStrike" kern="1200" smtClean="0">
                <a:solidFill>
                  <a:schemeClr val="tx1"/>
                </a:solidFill>
                <a:latin typeface="+mj-ea"/>
                <a:ea typeface="+mn-ea"/>
                <a:cs typeface="メイリオ" pitchFamily="50" charset="-128"/>
              </a:rPr>
              <a:t>1</a:t>
            </a:r>
            <a:r>
              <a:rPr kumimoji="1" lang="ja-JP" altLang="ja-JP" sz="800" b="1" i="0" u="sng" strike="noStrike" kern="1200" smtClean="0">
                <a:solidFill>
                  <a:schemeClr val="tx1"/>
                </a:solidFill>
                <a:latin typeface="+mj-ea"/>
                <a:ea typeface="+mn-ea"/>
                <a:cs typeface="メイリオ" pitchFamily="50" charset="-128"/>
              </a:rPr>
              <a:t>年</a:t>
            </a:r>
            <a:r>
              <a:rPr kumimoji="1" lang="en-US" altLang="ja-JP" sz="800" b="1" i="0" u="sng" strike="noStrike" kern="1200" baseline="0" smtClean="0">
                <a:solidFill>
                  <a:schemeClr val="tx1"/>
                </a:solidFill>
                <a:latin typeface="+mj-ea"/>
                <a:ea typeface="+mn-ea"/>
                <a:cs typeface="メイリオ" pitchFamily="50" charset="-128"/>
              </a:rPr>
              <a:t>  </a:t>
            </a:r>
            <a:r>
              <a:rPr kumimoji="1" lang="ja-JP" altLang="ja-JP" sz="800" b="0" i="0" u="sng" strike="noStrike" kern="1200" smtClean="0">
                <a:solidFill>
                  <a:schemeClr val="tx1"/>
                </a:solidFill>
                <a:latin typeface="+mj-ea"/>
                <a:ea typeface="+mn-ea"/>
                <a:cs typeface="メイリオ" pitchFamily="50" charset="-128"/>
              </a:rPr>
              <a:t>移植後</a:t>
            </a:r>
            <a:r>
              <a:rPr kumimoji="1" lang="en-US" altLang="ja-JP" sz="800" b="1" i="0" u="sng" strike="noStrike" kern="1200" smtClean="0">
                <a:solidFill>
                  <a:schemeClr val="tx1"/>
                </a:solidFill>
                <a:latin typeface="+mj-ea"/>
                <a:ea typeface="+mn-ea"/>
                <a:cs typeface="メイリオ" pitchFamily="50" charset="-128"/>
              </a:rPr>
              <a:t>5</a:t>
            </a:r>
            <a:r>
              <a:rPr kumimoji="1" lang="ja-JP" altLang="ja-JP" sz="800" b="1" i="0" u="sng" strike="noStrike" kern="1200" smtClean="0">
                <a:solidFill>
                  <a:schemeClr val="tx1"/>
                </a:solidFill>
                <a:latin typeface="+mj-ea"/>
                <a:ea typeface="+mn-ea"/>
                <a:cs typeface="メイリオ" pitchFamily="50" charset="-128"/>
              </a:rPr>
              <a:t>年</a:t>
            </a:r>
            <a:r>
              <a:rPr kumimoji="1" lang="en-US" altLang="ja-JP" sz="800" b="1" i="0" u="sng" strike="noStrike" kern="1200" baseline="0" smtClean="0">
                <a:solidFill>
                  <a:schemeClr val="tx1"/>
                </a:solidFill>
                <a:latin typeface="+mj-ea"/>
                <a:ea typeface="+mn-ea"/>
                <a:cs typeface="メイリオ" pitchFamily="50" charset="-128"/>
              </a:rPr>
              <a:t>  </a:t>
            </a:r>
            <a:r>
              <a:rPr kumimoji="1" lang="ja-JP" altLang="ja-JP" sz="800" b="0" i="0" u="sng" strike="noStrike" kern="1200" smtClean="0">
                <a:solidFill>
                  <a:schemeClr val="tx1"/>
                </a:solidFill>
                <a:latin typeface="+mj-ea"/>
                <a:ea typeface="+mn-ea"/>
                <a:cs typeface="メイリオ" pitchFamily="50" charset="-128"/>
              </a:rPr>
              <a:t>移植後</a:t>
            </a:r>
            <a:r>
              <a:rPr kumimoji="1" lang="en-US" altLang="ja-JP" sz="800" b="1" i="0" u="sng" strike="noStrike" kern="1200" smtClean="0">
                <a:solidFill>
                  <a:schemeClr val="tx1"/>
                </a:solidFill>
                <a:latin typeface="+mj-ea"/>
                <a:ea typeface="+mn-ea"/>
                <a:cs typeface="メイリオ" pitchFamily="50" charset="-128"/>
              </a:rPr>
              <a:t>10</a:t>
            </a:r>
            <a:r>
              <a:rPr kumimoji="1" lang="ja-JP" altLang="ja-JP" sz="800" b="1" i="0" u="sng" strike="noStrike" kern="1200" smtClean="0">
                <a:solidFill>
                  <a:schemeClr val="tx1"/>
                </a:solidFill>
                <a:latin typeface="+mj-ea"/>
                <a:ea typeface="+mn-ea"/>
                <a:cs typeface="メイリオ" pitchFamily="50" charset="-128"/>
              </a:rPr>
              <a:t>年</a:t>
            </a:r>
            <a:endParaRPr kumimoji="1" lang="en-US" altLang="ja-JP" sz="800" b="1" i="0" u="sng" strike="noStrike" kern="1200" smtClean="0">
              <a:solidFill>
                <a:schemeClr val="tx1"/>
              </a:solidFill>
              <a:latin typeface="+mj-ea"/>
              <a:ea typeface="+mn-ea"/>
              <a:cs typeface="メイリオ" pitchFamily="50" charset="-128"/>
            </a:endParaRPr>
          </a:p>
          <a:p>
            <a:r>
              <a:rPr kumimoji="1" lang="ja-JP" altLang="en-US" sz="800" b="0" i="0" u="none" strike="noStrike" kern="1200" smtClean="0">
                <a:solidFill>
                  <a:schemeClr val="tx1"/>
                </a:solidFill>
                <a:latin typeface="+mj-ea"/>
                <a:ea typeface="+mn-ea"/>
                <a:cs typeface="+mn-cs"/>
              </a:rPr>
              <a:t>血縁者 </a:t>
            </a:r>
            <a:r>
              <a:rPr kumimoji="1" lang="ja-JP" altLang="en-US" sz="800" kern="1200" smtClean="0">
                <a:solidFill>
                  <a:schemeClr val="tx1"/>
                </a:solidFill>
                <a:latin typeface="+mj-ea"/>
                <a:ea typeface="+mn-ea"/>
                <a:cs typeface="+mn-cs"/>
              </a:rPr>
              <a:t>    </a:t>
            </a:r>
            <a:r>
              <a:rPr kumimoji="1" lang="ja-JP" altLang="en-US" sz="800" b="1" i="0" u="none" strike="noStrike" kern="1200" smtClean="0">
                <a:solidFill>
                  <a:schemeClr val="tx1"/>
                </a:solidFill>
                <a:latin typeface="+mj-ea"/>
                <a:ea typeface="+mn-ea"/>
                <a:cs typeface="+mn-cs"/>
              </a:rPr>
              <a:t>骨髄移植</a:t>
            </a:r>
            <a:r>
              <a:rPr kumimoji="1" lang="ja-JP" altLang="en-US" sz="800" b="1" i="0" u="none" strike="noStrike" kern="1200" baseline="0" smtClean="0">
                <a:solidFill>
                  <a:schemeClr val="tx1"/>
                </a:solidFill>
                <a:latin typeface="+mj-ea"/>
                <a:ea typeface="+mn-ea"/>
                <a:cs typeface="+mn-cs"/>
              </a:rPr>
              <a:t>                </a:t>
            </a:r>
            <a:r>
              <a:rPr kumimoji="1" lang="en-US" altLang="ja-JP" sz="800" b="0" i="0" u="none" strike="noStrike" kern="1200" smtClean="0">
                <a:solidFill>
                  <a:schemeClr val="tx1"/>
                </a:solidFill>
                <a:latin typeface="+mj-ea"/>
                <a:ea typeface="+mn-ea"/>
                <a:cs typeface="+mn-cs"/>
              </a:rPr>
              <a:t>2,526</a:t>
            </a:r>
            <a:r>
              <a:rPr kumimoji="1" lang="ja-JP" altLang="en-US" sz="800" b="0" i="0" u="none" strike="noStrike" kern="1200" smtClean="0">
                <a:solidFill>
                  <a:schemeClr val="tx1"/>
                </a:solidFill>
                <a:latin typeface="+mj-ea"/>
                <a:ea typeface="+mn-ea"/>
                <a:cs typeface="+mn-cs"/>
              </a:rPr>
              <a:t>件</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67.2%</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48.3%</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43.6%</a:t>
            </a:r>
            <a:r>
              <a:rPr kumimoji="1" lang="ja-JP" altLang="en-US" sz="800" kern="1200" smtClean="0">
                <a:solidFill>
                  <a:schemeClr val="tx1"/>
                </a:solidFill>
                <a:latin typeface="+mj-ea"/>
                <a:ea typeface="+mn-ea"/>
                <a:cs typeface="+mn-cs"/>
              </a:rPr>
              <a:t> </a:t>
            </a:r>
            <a:endParaRPr kumimoji="1" lang="en-US" altLang="ja-JP" sz="800" kern="1200" smtClean="0">
              <a:solidFill>
                <a:schemeClr val="tx1"/>
              </a:solidFill>
              <a:latin typeface="+mj-ea"/>
              <a:ea typeface="+mn-ea"/>
              <a:cs typeface="+mn-cs"/>
            </a:endParaRPr>
          </a:p>
          <a:p>
            <a:r>
              <a:rPr kumimoji="1" lang="ja-JP" altLang="en-US" sz="800" b="0" i="0" u="none" strike="noStrike" kern="1200" smtClean="0">
                <a:solidFill>
                  <a:schemeClr val="tx1"/>
                </a:solidFill>
                <a:latin typeface="+mj-ea"/>
                <a:ea typeface="+mn-ea"/>
                <a:cs typeface="+mn-cs"/>
              </a:rPr>
              <a:t>血縁者 </a:t>
            </a:r>
            <a:r>
              <a:rPr kumimoji="1" lang="ja-JP" altLang="en-US" sz="800" kern="1200" smtClean="0">
                <a:solidFill>
                  <a:schemeClr val="tx1"/>
                </a:solidFill>
                <a:latin typeface="+mj-ea"/>
                <a:ea typeface="+mn-ea"/>
                <a:cs typeface="+mn-cs"/>
              </a:rPr>
              <a:t>    </a:t>
            </a:r>
            <a:r>
              <a:rPr kumimoji="1" lang="ja-JP" altLang="en-US" sz="800" b="1" i="0" u="none" strike="noStrike" kern="1200" smtClean="0">
                <a:solidFill>
                  <a:schemeClr val="tx1"/>
                </a:solidFill>
                <a:latin typeface="+mj-ea"/>
                <a:ea typeface="+mn-ea"/>
                <a:cs typeface="+mn-cs"/>
              </a:rPr>
              <a:t>末梢血幹細胞移植</a:t>
            </a:r>
            <a:r>
              <a:rPr kumimoji="1" lang="ja-JP" altLang="en-US" sz="800" b="1" i="0" u="none" strike="noStrike" kern="1200" baseline="0" smtClean="0">
                <a:solidFill>
                  <a:schemeClr val="tx1"/>
                </a:solidFill>
                <a:latin typeface="+mj-ea"/>
                <a:ea typeface="+mn-ea"/>
                <a:cs typeface="+mn-cs"/>
              </a:rPr>
              <a:t>   </a:t>
            </a:r>
            <a:r>
              <a:rPr kumimoji="1" lang="en-US" altLang="ja-JP" sz="800" b="0" i="0" u="none" strike="noStrike" kern="1200" smtClean="0">
                <a:solidFill>
                  <a:schemeClr val="tx1"/>
                </a:solidFill>
                <a:latin typeface="+mj-ea"/>
                <a:ea typeface="+mn-ea"/>
                <a:cs typeface="+mn-cs"/>
              </a:rPr>
              <a:t>2,786</a:t>
            </a:r>
            <a:r>
              <a:rPr kumimoji="1" lang="ja-JP" altLang="en-US" sz="800" b="0" i="0" u="none" strike="noStrike" kern="1200" smtClean="0">
                <a:solidFill>
                  <a:schemeClr val="tx1"/>
                </a:solidFill>
                <a:latin typeface="+mj-ea"/>
                <a:ea typeface="+mn-ea"/>
                <a:cs typeface="+mn-cs"/>
              </a:rPr>
              <a:t>件</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57.8%</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36.2%</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baseline="0" smtClean="0">
                <a:solidFill>
                  <a:schemeClr val="tx1"/>
                </a:solidFill>
                <a:latin typeface="+mj-ea"/>
                <a:ea typeface="+mn-ea"/>
                <a:cs typeface="+mn-cs"/>
              </a:rPr>
              <a:t>29.8</a:t>
            </a:r>
            <a:r>
              <a:rPr kumimoji="1" lang="en-US" altLang="ja-JP" sz="800" b="1" i="0" u="none" strike="noStrike" kern="1200" smtClean="0">
                <a:solidFill>
                  <a:schemeClr val="tx1"/>
                </a:solidFill>
                <a:latin typeface="+mj-ea"/>
                <a:ea typeface="+mn-ea"/>
                <a:cs typeface="+mn-cs"/>
              </a:rPr>
              <a:t>%</a:t>
            </a:r>
            <a:r>
              <a:rPr kumimoji="1" lang="ja-JP" altLang="en-US" sz="800" kern="1200" smtClean="0">
                <a:solidFill>
                  <a:schemeClr val="tx1"/>
                </a:solidFill>
                <a:latin typeface="+mj-ea"/>
                <a:ea typeface="+mn-ea"/>
                <a:cs typeface="+mn-cs"/>
              </a:rPr>
              <a:t> </a:t>
            </a:r>
            <a:endParaRPr kumimoji="1" lang="en-US" altLang="ja-JP" sz="800" kern="1200" smtClean="0">
              <a:solidFill>
                <a:schemeClr val="tx1"/>
              </a:solidFill>
              <a:latin typeface="+mj-ea"/>
              <a:ea typeface="+mn-ea"/>
              <a:cs typeface="+mn-cs"/>
            </a:endParaRPr>
          </a:p>
          <a:p>
            <a:r>
              <a:rPr kumimoji="1" lang="ja-JP" altLang="en-US" sz="800" b="0" i="0" u="none" strike="noStrike" kern="1200" smtClean="0">
                <a:solidFill>
                  <a:schemeClr val="tx1"/>
                </a:solidFill>
                <a:latin typeface="+mj-ea"/>
                <a:ea typeface="+mn-ea"/>
                <a:cs typeface="+mn-cs"/>
              </a:rPr>
              <a:t>非血縁者</a:t>
            </a:r>
            <a:r>
              <a:rPr kumimoji="1" lang="ja-JP" altLang="en-US" sz="800" b="0" i="0" u="none" strike="noStrike" kern="1200" baseline="0" smtClean="0">
                <a:solidFill>
                  <a:schemeClr val="tx1"/>
                </a:solidFill>
                <a:latin typeface="+mj-ea"/>
                <a:ea typeface="+mn-ea"/>
                <a:cs typeface="+mn-cs"/>
              </a:rPr>
              <a:t>  </a:t>
            </a:r>
            <a:r>
              <a:rPr kumimoji="1" lang="ja-JP" altLang="en-US" sz="800" b="1" i="0" u="none" strike="noStrike" kern="1200" smtClean="0">
                <a:solidFill>
                  <a:schemeClr val="tx1"/>
                </a:solidFill>
                <a:latin typeface="+mj-ea"/>
                <a:ea typeface="+mn-ea"/>
                <a:cs typeface="+mn-cs"/>
              </a:rPr>
              <a:t>骨髄移植 </a:t>
            </a:r>
            <a:r>
              <a:rPr kumimoji="1" lang="ja-JP" altLang="en-US" sz="800" kern="1200" smtClean="0">
                <a:solidFill>
                  <a:schemeClr val="tx1"/>
                </a:solidFill>
                <a:latin typeface="+mj-ea"/>
                <a:ea typeface="+mn-ea"/>
                <a:cs typeface="+mn-cs"/>
              </a:rPr>
              <a:t>               </a:t>
            </a:r>
            <a:r>
              <a:rPr kumimoji="1" lang="en-US" altLang="ja-JP" sz="800" b="0" i="0" u="none" strike="noStrike" kern="1200" smtClean="0">
                <a:solidFill>
                  <a:schemeClr val="tx1"/>
                </a:solidFill>
                <a:latin typeface="+mj-ea"/>
                <a:ea typeface="+mn-ea"/>
                <a:cs typeface="+mn-cs"/>
              </a:rPr>
              <a:t>4,954</a:t>
            </a:r>
            <a:r>
              <a:rPr kumimoji="1" lang="ja-JP" altLang="en-US" sz="800" b="0" i="0" u="none" strike="noStrike" kern="1200" smtClean="0">
                <a:solidFill>
                  <a:schemeClr val="tx1"/>
                </a:solidFill>
                <a:latin typeface="+mj-ea"/>
                <a:ea typeface="+mn-ea"/>
                <a:cs typeface="+mn-cs"/>
              </a:rPr>
              <a:t>件</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61.6%</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43.6%</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38.6%</a:t>
            </a:r>
            <a:r>
              <a:rPr kumimoji="1" lang="ja-JP" altLang="en-US" sz="800" kern="1200" smtClean="0">
                <a:solidFill>
                  <a:schemeClr val="tx1"/>
                </a:solidFill>
                <a:latin typeface="+mj-ea"/>
                <a:ea typeface="+mn-ea"/>
                <a:cs typeface="+mn-cs"/>
              </a:rPr>
              <a:t> </a:t>
            </a:r>
            <a:endParaRPr kumimoji="1" lang="en-US" altLang="ja-JP" sz="800" kern="1200" smtClean="0">
              <a:solidFill>
                <a:schemeClr val="tx1"/>
              </a:solidFill>
              <a:latin typeface="+mj-ea"/>
              <a:ea typeface="+mn-ea"/>
              <a:cs typeface="+mn-cs"/>
            </a:endParaRPr>
          </a:p>
          <a:p>
            <a:r>
              <a:rPr kumimoji="1" lang="ja-JP" altLang="en-US" sz="800" b="0" i="0" u="sng" strike="noStrike" kern="1200" smtClean="0">
                <a:solidFill>
                  <a:schemeClr val="tx1"/>
                </a:solidFill>
                <a:latin typeface="+mj-ea"/>
                <a:ea typeface="+mn-ea"/>
                <a:cs typeface="+mn-cs"/>
              </a:rPr>
              <a:t>非血縁者 </a:t>
            </a:r>
            <a:r>
              <a:rPr kumimoji="1" lang="ja-JP" altLang="en-US" sz="800" u="sng" kern="1200" smtClean="0">
                <a:solidFill>
                  <a:schemeClr val="tx1"/>
                </a:solidFill>
                <a:latin typeface="+mj-ea"/>
                <a:ea typeface="+mn-ea"/>
                <a:cs typeface="+mn-cs"/>
              </a:rPr>
              <a:t> </a:t>
            </a:r>
            <a:r>
              <a:rPr kumimoji="1" lang="ja-JP" altLang="en-US" sz="800" b="1" i="0" u="sng" strike="noStrike" kern="1200" smtClean="0">
                <a:solidFill>
                  <a:schemeClr val="tx1"/>
                </a:solidFill>
                <a:latin typeface="+mj-ea"/>
                <a:ea typeface="+mn-ea"/>
                <a:cs typeface="+mn-cs"/>
              </a:rPr>
              <a:t>さい帯血移植 </a:t>
            </a:r>
            <a:r>
              <a:rPr kumimoji="1" lang="ja-JP" altLang="en-US" sz="800" u="sng" kern="1200" smtClean="0">
                <a:solidFill>
                  <a:schemeClr val="tx1"/>
                </a:solidFill>
                <a:latin typeface="+mj-ea"/>
                <a:ea typeface="+mn-ea"/>
                <a:cs typeface="+mn-cs"/>
              </a:rPr>
              <a:t>          </a:t>
            </a:r>
            <a:r>
              <a:rPr kumimoji="1" lang="en-US" altLang="ja-JP" sz="800" b="0" i="0" u="sng" strike="noStrike" kern="1200" smtClean="0">
                <a:solidFill>
                  <a:schemeClr val="tx1"/>
                </a:solidFill>
                <a:latin typeface="+mj-ea"/>
                <a:ea typeface="+mn-ea"/>
                <a:cs typeface="+mn-cs"/>
              </a:rPr>
              <a:t>3,196</a:t>
            </a:r>
            <a:r>
              <a:rPr kumimoji="1" lang="ja-JP" altLang="en-US" sz="800" b="0" i="0" u="sng" strike="noStrike" kern="1200" smtClean="0">
                <a:solidFill>
                  <a:schemeClr val="tx1"/>
                </a:solidFill>
                <a:latin typeface="+mj-ea"/>
                <a:ea typeface="+mn-ea"/>
                <a:cs typeface="+mn-cs"/>
              </a:rPr>
              <a:t>件</a:t>
            </a:r>
            <a:r>
              <a:rPr kumimoji="1" lang="ja-JP" altLang="en-US" sz="800" b="0" i="0" u="sng" strike="noStrike" kern="1200" baseline="0" smtClean="0">
                <a:solidFill>
                  <a:schemeClr val="tx1"/>
                </a:solidFill>
                <a:latin typeface="+mj-ea"/>
                <a:ea typeface="+mn-ea"/>
                <a:cs typeface="+mn-cs"/>
              </a:rPr>
              <a:t>        </a:t>
            </a:r>
            <a:r>
              <a:rPr kumimoji="1" lang="en-US" altLang="ja-JP" sz="800" b="1" i="0" u="sng" strike="noStrike" kern="1200" smtClean="0">
                <a:solidFill>
                  <a:schemeClr val="tx1"/>
                </a:solidFill>
                <a:latin typeface="+mj-ea"/>
                <a:ea typeface="+mn-ea"/>
                <a:cs typeface="+mn-cs"/>
              </a:rPr>
              <a:t>48.6%</a:t>
            </a:r>
            <a:r>
              <a:rPr kumimoji="1" lang="ja-JP" altLang="en-US" sz="800" b="0" i="0" u="sng" strike="noStrike" kern="1200" baseline="0" smtClean="0">
                <a:solidFill>
                  <a:schemeClr val="tx1"/>
                </a:solidFill>
                <a:latin typeface="+mj-ea"/>
                <a:ea typeface="+mn-ea"/>
                <a:cs typeface="+mn-cs"/>
              </a:rPr>
              <a:t>        </a:t>
            </a:r>
            <a:r>
              <a:rPr kumimoji="1" lang="en-US" altLang="ja-JP" sz="800" b="1" i="0" u="sng" strike="noStrike" kern="1200" smtClean="0">
                <a:solidFill>
                  <a:schemeClr val="tx1"/>
                </a:solidFill>
                <a:latin typeface="+mj-ea"/>
                <a:ea typeface="+mn-ea"/>
                <a:cs typeface="+mn-cs"/>
              </a:rPr>
              <a:t>34.0%</a:t>
            </a:r>
            <a:r>
              <a:rPr kumimoji="1" lang="ja-JP" altLang="en-US" sz="800" b="0" i="0" u="sng" strike="noStrike" kern="1200" baseline="0" smtClean="0">
                <a:solidFill>
                  <a:schemeClr val="tx1"/>
                </a:solidFill>
                <a:latin typeface="+mj-ea"/>
                <a:ea typeface="+mn-ea"/>
                <a:cs typeface="+mn-cs"/>
              </a:rPr>
              <a:t>        </a:t>
            </a:r>
            <a:r>
              <a:rPr kumimoji="1" lang="en-US" altLang="ja-JP" sz="800" b="1" i="0" u="sng" strike="noStrike" kern="1200" smtClean="0">
                <a:solidFill>
                  <a:schemeClr val="tx1"/>
                </a:solidFill>
                <a:latin typeface="+mj-ea"/>
                <a:ea typeface="+mn-ea"/>
                <a:cs typeface="+mn-cs"/>
              </a:rPr>
              <a:t>29.5%</a:t>
            </a:r>
            <a:r>
              <a:rPr kumimoji="1" lang="ja-JP" altLang="en-US" sz="800" u="sng" kern="1200" smtClean="0">
                <a:solidFill>
                  <a:schemeClr val="tx1"/>
                </a:solidFill>
                <a:latin typeface="+mj-ea"/>
                <a:ea typeface="+mn-ea"/>
                <a:cs typeface="+mn-cs"/>
              </a:rPr>
              <a:t> ＿＿</a:t>
            </a:r>
            <a:endParaRPr kumimoji="1" lang="ja-JP" altLang="en-US" sz="800" u="sng" kern="1200" dirty="0">
              <a:solidFill>
                <a:srgbClr val="0B5395"/>
              </a:solidFill>
              <a:latin typeface="+mj-ea"/>
              <a:ea typeface="+mn-ea"/>
              <a:cs typeface="メイリオ" pitchFamily="50"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73737" cy="4329113"/>
          </a:xfrm>
        </p:spPr>
      </p:sp>
      <p:sp>
        <p:nvSpPr>
          <p:cNvPr id="3" name="ノート プレースホルダ 2"/>
          <p:cNvSpPr>
            <a:spLocks noGrp="1"/>
          </p:cNvSpPr>
          <p:nvPr>
            <p:ph type="body" idx="1"/>
          </p:nvPr>
        </p:nvSpPr>
        <p:spPr>
          <a:xfrm>
            <a:off x="1350243" y="4328982"/>
            <a:ext cx="7204021" cy="1693333"/>
          </a:xfrm>
        </p:spPr>
        <p:txBody>
          <a:bodyPr>
            <a:normAutofit/>
          </a:bodyPr>
          <a:lstStyle/>
          <a:p>
            <a:r>
              <a:rPr kumimoji="1" lang="ja-JP" altLang="en-US" sz="1000" b="0" kern="1200" smtClean="0">
                <a:solidFill>
                  <a:schemeClr val="tx1"/>
                </a:solidFill>
                <a:latin typeface="+mn-lt"/>
                <a:ea typeface="+mn-ea"/>
                <a:cs typeface="+mn-cs"/>
              </a:rPr>
              <a:t>　</a:t>
            </a:r>
            <a:r>
              <a:rPr kumimoji="1" lang="ja-JP" altLang="ja-JP" sz="1000" b="0" kern="1200" smtClean="0">
                <a:solidFill>
                  <a:schemeClr val="tx1"/>
                </a:solidFill>
                <a:latin typeface="+mn-lt"/>
                <a:ea typeface="+mn-ea"/>
                <a:cs typeface="+mn-cs"/>
              </a:rPr>
              <a:t>急性リンパ性白血病における移植の約</a:t>
            </a:r>
            <a:r>
              <a:rPr kumimoji="1" lang="en-US" altLang="ja-JP" sz="1000" b="0" kern="1200" smtClean="0">
                <a:solidFill>
                  <a:schemeClr val="tx1"/>
                </a:solidFill>
                <a:latin typeface="+mn-lt"/>
                <a:ea typeface="+mn-ea"/>
                <a:cs typeface="+mn-cs"/>
              </a:rPr>
              <a:t>90</a:t>
            </a:r>
            <a:r>
              <a:rPr kumimoji="1" lang="ja-JP" altLang="ja-JP" sz="1000" b="0" kern="1200" smtClean="0">
                <a:solidFill>
                  <a:schemeClr val="tx1"/>
                </a:solidFill>
                <a:latin typeface="+mn-lt"/>
                <a:ea typeface="+mn-ea"/>
                <a:cs typeface="+mn-cs"/>
              </a:rPr>
              <a:t>％は、同種移植であり、</a:t>
            </a:r>
            <a:r>
              <a:rPr kumimoji="1" lang="en-US" altLang="ja-JP" sz="1000" b="0" kern="1200" smtClean="0">
                <a:solidFill>
                  <a:schemeClr val="tx1"/>
                </a:solidFill>
                <a:latin typeface="+mn-lt"/>
                <a:ea typeface="+mn-ea"/>
                <a:cs typeface="+mn-cs"/>
              </a:rPr>
              <a:t>15</a:t>
            </a:r>
            <a:r>
              <a:rPr kumimoji="1" lang="ja-JP" altLang="ja-JP" sz="1000" b="0" kern="1200" smtClean="0">
                <a:solidFill>
                  <a:schemeClr val="tx1"/>
                </a:solidFill>
                <a:latin typeface="+mn-lt"/>
                <a:ea typeface="+mn-ea"/>
                <a:cs typeface="+mn-cs"/>
              </a:rPr>
              <a:t>歳以下では血縁者間骨髄移植が多く行われている。</a:t>
            </a:r>
            <a:r>
              <a:rPr kumimoji="1" lang="en-US" altLang="ja-JP" sz="1000" b="0" kern="1200" smtClean="0">
                <a:solidFill>
                  <a:schemeClr val="tx1"/>
                </a:solidFill>
                <a:latin typeface="+mn-lt"/>
                <a:ea typeface="+mn-ea"/>
                <a:cs typeface="+mn-cs"/>
              </a:rPr>
              <a:t>1991</a:t>
            </a:r>
            <a:r>
              <a:rPr kumimoji="1" lang="ja-JP" altLang="ja-JP" sz="1000" b="0" kern="1200" smtClean="0">
                <a:solidFill>
                  <a:schemeClr val="tx1"/>
                </a:solidFill>
                <a:latin typeface="+mn-lt"/>
                <a:ea typeface="+mn-ea"/>
                <a:cs typeface="+mn-cs"/>
              </a:rPr>
              <a:t>年から</a:t>
            </a:r>
            <a:r>
              <a:rPr kumimoji="1" lang="en-US" altLang="ja-JP" sz="1000" b="0" kern="1200" smtClean="0">
                <a:solidFill>
                  <a:schemeClr val="tx1"/>
                </a:solidFill>
                <a:latin typeface="+mn-lt"/>
                <a:ea typeface="+mn-ea"/>
                <a:cs typeface="+mn-cs"/>
              </a:rPr>
              <a:t>2014</a:t>
            </a:r>
            <a:r>
              <a:rPr kumimoji="1" lang="ja-JP" altLang="ja-JP" sz="1000" b="0" kern="1200" smtClean="0">
                <a:solidFill>
                  <a:schemeClr val="tx1"/>
                </a:solidFill>
                <a:latin typeface="+mn-lt"/>
                <a:ea typeface="+mn-ea"/>
                <a:cs typeface="+mn-cs"/>
              </a:rPr>
              <a:t>年の間に初回同種移植が行われた登録例</a:t>
            </a:r>
            <a:r>
              <a:rPr kumimoji="1" lang="en-US" altLang="ja-JP" sz="1000" b="0" kern="1200" smtClean="0">
                <a:solidFill>
                  <a:schemeClr val="tx1"/>
                </a:solidFill>
                <a:latin typeface="+mn-lt"/>
                <a:ea typeface="+mn-ea"/>
                <a:cs typeface="+mn-cs"/>
              </a:rPr>
              <a:t>2,667</a:t>
            </a:r>
            <a:r>
              <a:rPr kumimoji="1" lang="ja-JP" altLang="ja-JP" sz="1000" b="0" kern="1200" smtClean="0">
                <a:solidFill>
                  <a:schemeClr val="tx1"/>
                </a:solidFill>
                <a:latin typeface="+mn-lt"/>
                <a:ea typeface="+mn-ea"/>
                <a:cs typeface="+mn-cs"/>
              </a:rPr>
              <a:t>件の移植後</a:t>
            </a:r>
            <a:r>
              <a:rPr kumimoji="1" lang="en-US" altLang="ja-JP" sz="1000" b="0" kern="1200" smtClean="0">
                <a:solidFill>
                  <a:schemeClr val="tx1"/>
                </a:solidFill>
                <a:latin typeface="+mn-lt"/>
                <a:ea typeface="+mn-ea"/>
                <a:cs typeface="+mn-cs"/>
              </a:rPr>
              <a:t>5</a:t>
            </a:r>
            <a:r>
              <a:rPr kumimoji="1" lang="ja-JP" altLang="ja-JP" sz="1000" b="0" kern="1200" smtClean="0">
                <a:solidFill>
                  <a:schemeClr val="tx1"/>
                </a:solidFill>
                <a:latin typeface="+mn-lt"/>
                <a:ea typeface="+mn-ea"/>
                <a:cs typeface="+mn-cs"/>
              </a:rPr>
              <a:t>年生存率は、血縁者間骨髄移植、非血縁間移植では</a:t>
            </a:r>
            <a:r>
              <a:rPr kumimoji="1" lang="en-US" altLang="ja-JP" sz="1000" b="0" kern="1200" smtClean="0">
                <a:solidFill>
                  <a:schemeClr val="tx1"/>
                </a:solidFill>
                <a:latin typeface="+mn-lt"/>
                <a:ea typeface="+mn-ea"/>
                <a:cs typeface="+mn-cs"/>
              </a:rPr>
              <a:t>56</a:t>
            </a:r>
            <a:r>
              <a:rPr kumimoji="1" lang="ja-JP" altLang="ja-JP" sz="1000" b="0" kern="1200" smtClean="0">
                <a:solidFill>
                  <a:schemeClr val="tx1"/>
                </a:solidFill>
                <a:latin typeface="+mn-lt"/>
                <a:ea typeface="+mn-ea"/>
                <a:cs typeface="+mn-cs"/>
              </a:rPr>
              <a:t>％前後であり、血縁者間末梢血幹細胞移植では</a:t>
            </a:r>
            <a:r>
              <a:rPr kumimoji="1" lang="en-US" altLang="ja-JP" sz="1000" b="0" kern="1200" smtClean="0">
                <a:solidFill>
                  <a:schemeClr val="tx1"/>
                </a:solidFill>
                <a:latin typeface="+mn-lt"/>
                <a:ea typeface="+mn-ea"/>
                <a:cs typeface="+mn-cs"/>
              </a:rPr>
              <a:t>37.2</a:t>
            </a:r>
            <a:r>
              <a:rPr kumimoji="1" lang="ja-JP" altLang="ja-JP" sz="1000" b="0" kern="1200" smtClean="0">
                <a:solidFill>
                  <a:schemeClr val="tx1"/>
                </a:solidFill>
                <a:latin typeface="+mn-lt"/>
                <a:ea typeface="+mn-ea"/>
                <a:cs typeface="+mn-cs"/>
              </a:rPr>
              <a:t>％である。移植後</a:t>
            </a:r>
            <a:r>
              <a:rPr kumimoji="1" lang="en-US" altLang="ja-JP" sz="1000" b="0" kern="1200" smtClean="0">
                <a:solidFill>
                  <a:schemeClr val="tx1"/>
                </a:solidFill>
                <a:latin typeface="+mn-lt"/>
                <a:ea typeface="+mn-ea"/>
                <a:cs typeface="+mn-cs"/>
              </a:rPr>
              <a:t>5</a:t>
            </a:r>
            <a:r>
              <a:rPr kumimoji="1" lang="ja-JP" altLang="ja-JP" sz="1000" b="0" kern="1200" smtClean="0">
                <a:solidFill>
                  <a:schemeClr val="tx1"/>
                </a:solidFill>
                <a:latin typeface="+mn-lt"/>
                <a:ea typeface="+mn-ea"/>
                <a:cs typeface="+mn-cs"/>
              </a:rPr>
              <a:t>年以降の生存率の低下は、緩やかになり、移植後</a:t>
            </a:r>
            <a:r>
              <a:rPr kumimoji="1" lang="en-US" altLang="ja-JP" sz="1000" b="0" kern="1200" smtClean="0">
                <a:solidFill>
                  <a:schemeClr val="tx1"/>
                </a:solidFill>
                <a:latin typeface="+mn-lt"/>
                <a:ea typeface="+mn-ea"/>
                <a:cs typeface="+mn-cs"/>
              </a:rPr>
              <a:t>10</a:t>
            </a:r>
            <a:r>
              <a:rPr kumimoji="1" lang="ja-JP" altLang="ja-JP" sz="1000" b="0" kern="1200" smtClean="0">
                <a:solidFill>
                  <a:schemeClr val="tx1"/>
                </a:solidFill>
                <a:latin typeface="+mn-lt"/>
                <a:ea typeface="+mn-ea"/>
                <a:cs typeface="+mn-cs"/>
              </a:rPr>
              <a:t>年の生存率は、血縁、非血縁者間骨髄移植ともに</a:t>
            </a:r>
            <a:r>
              <a:rPr kumimoji="1" lang="en-US" altLang="ja-JP" sz="1000" b="0" kern="1200" smtClean="0">
                <a:solidFill>
                  <a:schemeClr val="tx1"/>
                </a:solidFill>
                <a:latin typeface="+mn-lt"/>
                <a:ea typeface="+mn-ea"/>
                <a:cs typeface="+mn-cs"/>
              </a:rPr>
              <a:t>50</a:t>
            </a:r>
            <a:r>
              <a:rPr kumimoji="1" lang="ja-JP" altLang="ja-JP" sz="1000" b="0" kern="1200" smtClean="0">
                <a:solidFill>
                  <a:schemeClr val="tx1"/>
                </a:solidFill>
                <a:latin typeface="+mn-lt"/>
                <a:ea typeface="+mn-ea"/>
                <a:cs typeface="+mn-cs"/>
              </a:rPr>
              <a:t>％以上である。</a:t>
            </a:r>
          </a:p>
          <a:p>
            <a:endParaRPr kumimoji="1" lang="en-US" altLang="ja-JP" sz="800" kern="1200" smtClean="0">
              <a:solidFill>
                <a:srgbClr val="0B5395"/>
              </a:solidFill>
              <a:latin typeface="+mn-ea"/>
              <a:ea typeface="+mn-ea"/>
              <a:cs typeface="メイリオ" pitchFamily="50" charset="-128"/>
            </a:endParaRPr>
          </a:p>
          <a:p>
            <a:pPr rtl="0" eaLnBrk="1" fontAlgn="b" latinLnBrk="0" hangingPunct="1"/>
            <a:r>
              <a:rPr kumimoji="1" lang="ja-JP" altLang="en-US" sz="800" b="0" i="0" u="none" strike="noStrike" kern="1200" smtClean="0">
                <a:solidFill>
                  <a:schemeClr val="tx1"/>
                </a:solidFill>
                <a:latin typeface="+mn-ea"/>
                <a:ea typeface="+mn-ea"/>
                <a:cs typeface="メイリオ" pitchFamily="50" charset="-128"/>
              </a:rPr>
              <a:t>≪移植後生存率≫</a:t>
            </a:r>
            <a:endParaRPr kumimoji="1" lang="en-US" altLang="ja-JP" sz="800" kern="1200" smtClean="0">
              <a:solidFill>
                <a:srgbClr val="0B5395"/>
              </a:solidFill>
              <a:latin typeface="+mn-ea"/>
              <a:ea typeface="+mn-ea"/>
              <a:cs typeface="メイリオ" pitchFamily="50" charset="-128"/>
            </a:endParaRPr>
          </a:p>
          <a:p>
            <a:r>
              <a:rPr kumimoji="1" lang="ja-JP" altLang="en-US" sz="800" b="0" i="0" u="sng" strike="noStrike" kern="1200" smtClean="0">
                <a:solidFill>
                  <a:schemeClr val="tx1"/>
                </a:solidFill>
                <a:latin typeface="+mn-ea"/>
                <a:ea typeface="+mn-ea"/>
                <a:cs typeface="メイリオ" pitchFamily="50" charset="-128"/>
              </a:rPr>
              <a:t>＿＿＿＿＿＿＿＿＿＿</a:t>
            </a:r>
            <a:r>
              <a:rPr kumimoji="1" lang="ja-JP" altLang="en-US" sz="800" b="0" i="0" u="sng" strike="noStrike" kern="1200" baseline="0" smtClean="0">
                <a:solidFill>
                  <a:schemeClr val="tx1"/>
                </a:solidFill>
                <a:latin typeface="+mn-ea"/>
                <a:ea typeface="+mn-ea"/>
                <a:cs typeface="メイリオ" pitchFamily="50" charset="-128"/>
              </a:rPr>
              <a:t>  　　　</a:t>
            </a:r>
            <a:r>
              <a:rPr kumimoji="1" lang="ja-JP" altLang="ja-JP" sz="800" b="0" i="0" u="sng" strike="noStrike" kern="1200" smtClean="0">
                <a:solidFill>
                  <a:schemeClr val="tx1"/>
                </a:solidFill>
                <a:latin typeface="+mn-ea"/>
                <a:ea typeface="+mn-ea"/>
                <a:cs typeface="メイリオ" pitchFamily="50" charset="-128"/>
              </a:rPr>
              <a:t>移植件数</a:t>
            </a:r>
            <a:r>
              <a:rPr kumimoji="1" lang="en-US" altLang="ja-JP" sz="800" b="0" i="0" u="sng" strike="noStrike" kern="1200" baseline="0" smtClean="0">
                <a:solidFill>
                  <a:schemeClr val="tx1"/>
                </a:solidFill>
                <a:latin typeface="+mn-ea"/>
                <a:ea typeface="+mn-ea"/>
                <a:cs typeface="メイリオ" pitchFamily="50" charset="-128"/>
              </a:rPr>
              <a:t>   </a:t>
            </a:r>
            <a:r>
              <a:rPr kumimoji="1" lang="ja-JP" altLang="ja-JP" sz="800" b="0" i="0" u="sng" strike="noStrike" kern="1200" smtClean="0">
                <a:solidFill>
                  <a:schemeClr val="tx1"/>
                </a:solidFill>
                <a:latin typeface="+mn-ea"/>
                <a:ea typeface="+mn-ea"/>
                <a:cs typeface="メイリオ" pitchFamily="50" charset="-128"/>
              </a:rPr>
              <a:t>移植後</a:t>
            </a:r>
            <a:r>
              <a:rPr kumimoji="1" lang="en-US" altLang="ja-JP" sz="800" b="1" i="0" u="sng" strike="noStrike" kern="1200" smtClean="0">
                <a:solidFill>
                  <a:schemeClr val="tx1"/>
                </a:solidFill>
                <a:latin typeface="+mn-ea"/>
                <a:ea typeface="+mn-ea"/>
                <a:cs typeface="メイリオ" pitchFamily="50" charset="-128"/>
              </a:rPr>
              <a:t>1</a:t>
            </a:r>
            <a:r>
              <a:rPr kumimoji="1" lang="ja-JP" altLang="ja-JP" sz="800" b="1" i="0" u="sng" strike="noStrike" kern="1200" smtClean="0">
                <a:solidFill>
                  <a:schemeClr val="tx1"/>
                </a:solidFill>
                <a:latin typeface="+mn-ea"/>
                <a:ea typeface="+mn-ea"/>
                <a:cs typeface="メイリオ" pitchFamily="50" charset="-128"/>
              </a:rPr>
              <a:t>年</a:t>
            </a:r>
            <a:r>
              <a:rPr kumimoji="1" lang="en-US" altLang="ja-JP" sz="800" b="1" i="0" u="sng" strike="noStrike" kern="1200" baseline="0" smtClean="0">
                <a:solidFill>
                  <a:schemeClr val="tx1"/>
                </a:solidFill>
                <a:latin typeface="+mn-ea"/>
                <a:ea typeface="+mn-ea"/>
                <a:cs typeface="メイリオ" pitchFamily="50" charset="-128"/>
              </a:rPr>
              <a:t>  </a:t>
            </a:r>
            <a:r>
              <a:rPr kumimoji="1" lang="ja-JP" altLang="ja-JP" sz="800" b="0" i="0" u="sng" strike="noStrike" kern="1200" smtClean="0">
                <a:solidFill>
                  <a:schemeClr val="tx1"/>
                </a:solidFill>
                <a:latin typeface="+mn-ea"/>
                <a:ea typeface="+mn-ea"/>
                <a:cs typeface="メイリオ" pitchFamily="50" charset="-128"/>
              </a:rPr>
              <a:t>移植後</a:t>
            </a:r>
            <a:r>
              <a:rPr kumimoji="1" lang="en-US" altLang="ja-JP" sz="800" b="1" i="0" u="sng" strike="noStrike" kern="1200" smtClean="0">
                <a:solidFill>
                  <a:schemeClr val="tx1"/>
                </a:solidFill>
                <a:latin typeface="+mn-ea"/>
                <a:ea typeface="+mn-ea"/>
                <a:cs typeface="メイリオ" pitchFamily="50" charset="-128"/>
              </a:rPr>
              <a:t>5</a:t>
            </a:r>
            <a:r>
              <a:rPr kumimoji="1" lang="ja-JP" altLang="ja-JP" sz="800" b="1" i="0" u="sng" strike="noStrike" kern="1200" smtClean="0">
                <a:solidFill>
                  <a:schemeClr val="tx1"/>
                </a:solidFill>
                <a:latin typeface="+mn-ea"/>
                <a:ea typeface="+mn-ea"/>
                <a:cs typeface="メイリオ" pitchFamily="50" charset="-128"/>
              </a:rPr>
              <a:t>年</a:t>
            </a:r>
            <a:r>
              <a:rPr kumimoji="1" lang="en-US" altLang="ja-JP" sz="800" b="1" i="0" u="sng" strike="noStrike" kern="1200" baseline="0" smtClean="0">
                <a:solidFill>
                  <a:schemeClr val="tx1"/>
                </a:solidFill>
                <a:latin typeface="+mn-ea"/>
                <a:ea typeface="+mn-ea"/>
                <a:cs typeface="メイリオ" pitchFamily="50" charset="-128"/>
              </a:rPr>
              <a:t>  </a:t>
            </a:r>
            <a:r>
              <a:rPr kumimoji="1" lang="ja-JP" altLang="ja-JP" sz="800" b="0" i="0" u="sng" strike="noStrike" kern="1200" smtClean="0">
                <a:solidFill>
                  <a:schemeClr val="tx1"/>
                </a:solidFill>
                <a:latin typeface="+mn-ea"/>
                <a:ea typeface="+mn-ea"/>
                <a:cs typeface="メイリオ" pitchFamily="50" charset="-128"/>
              </a:rPr>
              <a:t>移植後</a:t>
            </a:r>
            <a:r>
              <a:rPr kumimoji="1" lang="en-US" altLang="ja-JP" sz="800" b="1" i="0" u="sng" strike="noStrike" kern="1200" smtClean="0">
                <a:solidFill>
                  <a:schemeClr val="tx1"/>
                </a:solidFill>
                <a:latin typeface="+mn-ea"/>
                <a:ea typeface="+mn-ea"/>
                <a:cs typeface="メイリオ" pitchFamily="50" charset="-128"/>
              </a:rPr>
              <a:t>10</a:t>
            </a:r>
            <a:r>
              <a:rPr kumimoji="1" lang="ja-JP" altLang="ja-JP" sz="800" b="1" i="0" u="sng" strike="noStrike" kern="1200" smtClean="0">
                <a:solidFill>
                  <a:schemeClr val="tx1"/>
                </a:solidFill>
                <a:latin typeface="+mn-ea"/>
                <a:ea typeface="+mn-ea"/>
                <a:cs typeface="メイリオ" pitchFamily="50" charset="-128"/>
              </a:rPr>
              <a:t>年</a:t>
            </a:r>
            <a:endParaRPr kumimoji="1" lang="en-US" altLang="ja-JP" sz="800" b="1" i="0" u="sng" strike="noStrike" kern="1200" smtClean="0">
              <a:solidFill>
                <a:schemeClr val="tx1"/>
              </a:solidFill>
              <a:latin typeface="+mn-ea"/>
              <a:ea typeface="+mn-ea"/>
              <a:cs typeface="メイリオ" pitchFamily="50" charset="-128"/>
            </a:endParaRPr>
          </a:p>
          <a:p>
            <a:r>
              <a:rPr kumimoji="1" lang="ja-JP" altLang="en-US" sz="800" b="0" i="0" u="none" strike="noStrike" kern="1200" smtClean="0">
                <a:solidFill>
                  <a:schemeClr val="tx1"/>
                </a:solidFill>
                <a:latin typeface="+mn-ea"/>
                <a:ea typeface="+mn-ea"/>
                <a:cs typeface="+mn-cs"/>
              </a:rPr>
              <a:t>血縁者 </a:t>
            </a:r>
            <a:r>
              <a:rPr lang="ja-JP" altLang="en-US" sz="800" smtClean="0">
                <a:latin typeface="+mn-ea"/>
                <a:ea typeface="+mn-ea"/>
              </a:rPr>
              <a:t>    </a:t>
            </a:r>
            <a:r>
              <a:rPr kumimoji="1" lang="ja-JP" altLang="en-US" sz="800" b="1" i="0" u="none" strike="noStrike" kern="1200" smtClean="0">
                <a:solidFill>
                  <a:schemeClr val="tx1"/>
                </a:solidFill>
                <a:latin typeface="+mn-ea"/>
                <a:ea typeface="+mn-ea"/>
                <a:cs typeface="+mn-cs"/>
              </a:rPr>
              <a:t>骨髄移植   </a:t>
            </a:r>
            <a:r>
              <a:rPr kumimoji="1" lang="ja-JP" altLang="en-US" sz="800" b="1" i="0" u="none" strike="noStrike" kern="1200" baseline="0" smtClean="0">
                <a:solidFill>
                  <a:schemeClr val="tx1"/>
                </a:solidFill>
                <a:latin typeface="+mn-ea"/>
                <a:ea typeface="+mn-ea"/>
                <a:cs typeface="+mn-cs"/>
              </a:rPr>
              <a:t>      　　　</a:t>
            </a:r>
            <a:r>
              <a:rPr kumimoji="1" lang="en-US" altLang="ja-JP" sz="800" b="0" i="0" u="none" strike="noStrike" kern="1200" smtClean="0">
                <a:solidFill>
                  <a:schemeClr val="tx1"/>
                </a:solidFill>
                <a:latin typeface="+mn-ea"/>
                <a:ea typeface="+mn-ea"/>
                <a:cs typeface="+mn-cs"/>
              </a:rPr>
              <a:t>1,037</a:t>
            </a:r>
            <a:r>
              <a:rPr kumimoji="1" lang="ja-JP" altLang="en-US" sz="800" b="0" i="0" u="none" strike="noStrike" kern="1200" smtClean="0">
                <a:solidFill>
                  <a:schemeClr val="tx1"/>
                </a:solidFill>
                <a:latin typeface="+mn-ea"/>
                <a:ea typeface="+mn-ea"/>
                <a:cs typeface="+mn-cs"/>
              </a:rPr>
              <a:t>件        </a:t>
            </a:r>
            <a:r>
              <a:rPr kumimoji="1" lang="en-US" altLang="ja-JP" sz="800" b="1" i="0" u="none" strike="noStrike" kern="1200" smtClean="0">
                <a:solidFill>
                  <a:schemeClr val="tx1"/>
                </a:solidFill>
                <a:latin typeface="+mn-ea"/>
                <a:ea typeface="+mn-ea"/>
                <a:cs typeface="+mn-cs"/>
              </a:rPr>
              <a:t>72.7%</a:t>
            </a:r>
            <a:r>
              <a:rPr kumimoji="1" lang="en-US" altLang="ja-JP" sz="800" b="1"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55.1%</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52.1%</a:t>
            </a:r>
            <a:r>
              <a:rPr lang="ja-JP" altLang="en-US" sz="800" smtClean="0">
                <a:latin typeface="+mn-ea"/>
                <a:ea typeface="+mn-ea"/>
              </a:rPr>
              <a:t> </a:t>
            </a:r>
            <a:endParaRPr lang="en-US" altLang="ja-JP" sz="800" smtClean="0">
              <a:latin typeface="+mn-ea"/>
              <a:ea typeface="+mn-ea"/>
            </a:endParaRPr>
          </a:p>
          <a:p>
            <a:r>
              <a:rPr kumimoji="1" lang="ja-JP" altLang="en-US" sz="800" b="0" i="0" u="none" strike="noStrike" kern="1200" smtClean="0">
                <a:solidFill>
                  <a:schemeClr val="tx1"/>
                </a:solidFill>
                <a:latin typeface="+mn-ea"/>
                <a:ea typeface="+mn-ea"/>
                <a:cs typeface="+mn-cs"/>
              </a:rPr>
              <a:t>血縁者 </a:t>
            </a:r>
            <a:r>
              <a:rPr lang="ja-JP" altLang="en-US" sz="800" smtClean="0">
                <a:latin typeface="+mn-ea"/>
                <a:ea typeface="+mn-ea"/>
              </a:rPr>
              <a:t>    </a:t>
            </a:r>
            <a:r>
              <a:rPr kumimoji="1" lang="ja-JP" altLang="en-US" sz="800" b="1" i="0" u="none" strike="noStrike" kern="1200" smtClean="0">
                <a:solidFill>
                  <a:schemeClr val="tx1"/>
                </a:solidFill>
                <a:latin typeface="+mn-ea"/>
                <a:ea typeface="+mn-ea"/>
                <a:cs typeface="+mn-cs"/>
              </a:rPr>
              <a:t>末梢血幹細胞移植</a:t>
            </a:r>
            <a:r>
              <a:rPr kumimoji="1" lang="ja-JP" altLang="en-US" sz="800" b="1" i="0" u="none" strike="noStrike" kern="1200" baseline="0" smtClean="0">
                <a:solidFill>
                  <a:schemeClr val="tx1"/>
                </a:solidFill>
                <a:latin typeface="+mn-ea"/>
                <a:ea typeface="+mn-ea"/>
                <a:cs typeface="+mn-cs"/>
              </a:rPr>
              <a:t>    </a:t>
            </a:r>
            <a:r>
              <a:rPr kumimoji="1" lang="ja-JP" altLang="en-US" sz="800" b="0" i="0" u="none" strike="noStrike" kern="1200" baseline="0" smtClean="0">
                <a:solidFill>
                  <a:schemeClr val="tx1"/>
                </a:solidFill>
                <a:latin typeface="+mn-ea"/>
                <a:ea typeface="+mn-ea"/>
                <a:cs typeface="+mn-cs"/>
              </a:rPr>
              <a:t> </a:t>
            </a:r>
            <a:r>
              <a:rPr kumimoji="1" lang="en-US" altLang="ja-JP" sz="800" b="0" i="0" u="none" strike="noStrike" kern="1200" baseline="0" smtClean="0">
                <a:solidFill>
                  <a:schemeClr val="tx1"/>
                </a:solidFill>
                <a:latin typeface="+mn-ea"/>
                <a:ea typeface="+mn-ea"/>
                <a:cs typeface="+mn-cs"/>
              </a:rPr>
              <a:t>185</a:t>
            </a:r>
            <a:r>
              <a:rPr kumimoji="1" lang="ja-JP" altLang="en-US" sz="800" b="0" i="0" u="none" strike="noStrike" kern="1200" smtClean="0">
                <a:solidFill>
                  <a:schemeClr val="tx1"/>
                </a:solidFill>
                <a:latin typeface="+mn-ea"/>
                <a:ea typeface="+mn-ea"/>
                <a:cs typeface="+mn-cs"/>
              </a:rPr>
              <a:t>件</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60.9%</a:t>
            </a:r>
            <a:r>
              <a:rPr kumimoji="1" lang="en-US" altLang="ja-JP" sz="800" b="1"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37.2%</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34.2%</a:t>
            </a:r>
            <a:r>
              <a:rPr lang="ja-JP" altLang="en-US" sz="800" smtClean="0">
                <a:latin typeface="+mn-ea"/>
                <a:ea typeface="+mn-ea"/>
              </a:rPr>
              <a:t> </a:t>
            </a:r>
            <a:endParaRPr lang="en-US" altLang="ja-JP" sz="800" smtClean="0">
              <a:latin typeface="+mn-ea"/>
              <a:ea typeface="+mn-ea"/>
            </a:endParaRPr>
          </a:p>
          <a:p>
            <a:r>
              <a:rPr kumimoji="1" lang="ja-JP" altLang="en-US" sz="800" b="0" i="0" u="none" strike="noStrike" kern="1200" smtClean="0">
                <a:solidFill>
                  <a:schemeClr val="tx1"/>
                </a:solidFill>
                <a:latin typeface="+mn-ea"/>
                <a:ea typeface="+mn-ea"/>
                <a:cs typeface="+mn-cs"/>
              </a:rPr>
              <a:t>非血縁者</a:t>
            </a:r>
            <a:r>
              <a:rPr kumimoji="1" lang="ja-JP" altLang="en-US" sz="800" b="0" i="0" u="none" strike="noStrike" kern="1200" baseline="0" smtClean="0">
                <a:solidFill>
                  <a:schemeClr val="tx1"/>
                </a:solidFill>
                <a:latin typeface="+mn-ea"/>
                <a:ea typeface="+mn-ea"/>
                <a:cs typeface="+mn-cs"/>
              </a:rPr>
              <a:t>  </a:t>
            </a:r>
            <a:r>
              <a:rPr kumimoji="1" lang="ja-JP" altLang="en-US" sz="800" b="1" i="0" u="none" strike="noStrike" kern="1200" smtClean="0">
                <a:solidFill>
                  <a:schemeClr val="tx1"/>
                </a:solidFill>
                <a:latin typeface="+mn-ea"/>
                <a:ea typeface="+mn-ea"/>
                <a:cs typeface="+mn-cs"/>
              </a:rPr>
              <a:t>骨髄移植</a:t>
            </a:r>
            <a:r>
              <a:rPr kumimoji="1" lang="ja-JP" altLang="en-US" sz="800" b="1" i="0" u="none" strike="noStrike" kern="1200" baseline="0" smtClean="0">
                <a:solidFill>
                  <a:schemeClr val="tx1"/>
                </a:solidFill>
                <a:latin typeface="+mn-ea"/>
                <a:ea typeface="+mn-ea"/>
                <a:cs typeface="+mn-cs"/>
              </a:rPr>
              <a:t>           　　　</a:t>
            </a:r>
            <a:r>
              <a:rPr kumimoji="1" lang="en-US" altLang="ja-JP" sz="800" b="0" i="0" u="none" strike="noStrike" kern="1200" smtClean="0">
                <a:solidFill>
                  <a:schemeClr val="tx1"/>
                </a:solidFill>
                <a:latin typeface="+mn-ea"/>
                <a:ea typeface="+mn-ea"/>
                <a:cs typeface="+mn-cs"/>
              </a:rPr>
              <a:t>832</a:t>
            </a:r>
            <a:r>
              <a:rPr kumimoji="1" lang="ja-JP" altLang="en-US" sz="800" b="0" i="0" u="none" strike="noStrike" kern="1200" smtClean="0">
                <a:solidFill>
                  <a:schemeClr val="tx1"/>
                </a:solidFill>
                <a:latin typeface="+mn-ea"/>
                <a:ea typeface="+mn-ea"/>
                <a:cs typeface="+mn-cs"/>
              </a:rPr>
              <a:t>件</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74.1%</a:t>
            </a:r>
            <a:r>
              <a:rPr kumimoji="1" lang="en-US" altLang="ja-JP" sz="800" b="1"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58.4%</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55.1%</a:t>
            </a:r>
            <a:r>
              <a:rPr lang="ja-JP" altLang="en-US" sz="800" smtClean="0">
                <a:latin typeface="+mn-ea"/>
                <a:ea typeface="+mn-ea"/>
              </a:rPr>
              <a:t> </a:t>
            </a:r>
            <a:endParaRPr lang="en-US" altLang="ja-JP" sz="800" smtClean="0">
              <a:latin typeface="+mn-ea"/>
              <a:ea typeface="+mn-ea"/>
            </a:endParaRPr>
          </a:p>
          <a:p>
            <a:r>
              <a:rPr kumimoji="1" lang="ja-JP" altLang="en-US" sz="800" b="0" i="0" u="sng" strike="noStrike" kern="1200" smtClean="0">
                <a:solidFill>
                  <a:schemeClr val="tx1"/>
                </a:solidFill>
                <a:latin typeface="+mn-ea"/>
                <a:ea typeface="+mn-ea"/>
                <a:cs typeface="+mn-cs"/>
              </a:rPr>
              <a:t>非血縁者</a:t>
            </a:r>
            <a:r>
              <a:rPr kumimoji="1" lang="ja-JP" altLang="en-US" sz="800" b="0" i="0" u="sng" strike="noStrike" kern="1200" baseline="0" smtClean="0">
                <a:solidFill>
                  <a:schemeClr val="tx1"/>
                </a:solidFill>
                <a:latin typeface="+mn-ea"/>
                <a:ea typeface="+mn-ea"/>
                <a:cs typeface="+mn-cs"/>
              </a:rPr>
              <a:t>  </a:t>
            </a:r>
            <a:r>
              <a:rPr kumimoji="1" lang="ja-JP" altLang="en-US" sz="800" b="1" i="0" u="sng" strike="noStrike" kern="1200" smtClean="0">
                <a:solidFill>
                  <a:schemeClr val="tx1"/>
                </a:solidFill>
                <a:latin typeface="+mn-ea"/>
                <a:ea typeface="+mn-ea"/>
                <a:cs typeface="+mn-cs"/>
              </a:rPr>
              <a:t>さい帯血移植</a:t>
            </a:r>
            <a:r>
              <a:rPr kumimoji="1" lang="ja-JP" altLang="en-US" sz="800" b="1" i="0" u="sng" strike="noStrike" kern="1200" baseline="0" smtClean="0">
                <a:solidFill>
                  <a:schemeClr val="tx1"/>
                </a:solidFill>
                <a:latin typeface="+mn-ea"/>
                <a:ea typeface="+mn-ea"/>
                <a:cs typeface="+mn-cs"/>
              </a:rPr>
              <a:t>      　　　</a:t>
            </a:r>
            <a:r>
              <a:rPr kumimoji="1" lang="en-US" altLang="ja-JP" sz="800" b="0" i="0" u="sng" strike="noStrike" kern="1200" baseline="0" smtClean="0">
                <a:solidFill>
                  <a:schemeClr val="tx1"/>
                </a:solidFill>
                <a:latin typeface="+mn-ea"/>
                <a:ea typeface="+mn-ea"/>
                <a:cs typeface="+mn-cs"/>
              </a:rPr>
              <a:t>613</a:t>
            </a:r>
            <a:r>
              <a:rPr kumimoji="1" lang="ja-JP" altLang="en-US" sz="800" b="0" i="0" u="sng" strike="noStrike" kern="1200" smtClean="0">
                <a:solidFill>
                  <a:schemeClr val="tx1"/>
                </a:solidFill>
                <a:latin typeface="+mn-ea"/>
                <a:ea typeface="+mn-ea"/>
                <a:cs typeface="+mn-cs"/>
              </a:rPr>
              <a:t>件</a:t>
            </a:r>
            <a:r>
              <a:rPr kumimoji="1" lang="ja-JP" altLang="en-US" sz="800" b="0" i="0" u="sng" strike="noStrike" kern="1200" baseline="0" smtClean="0">
                <a:solidFill>
                  <a:schemeClr val="tx1"/>
                </a:solidFill>
                <a:latin typeface="+mn-ea"/>
                <a:ea typeface="+mn-ea"/>
                <a:cs typeface="+mn-cs"/>
              </a:rPr>
              <a:t>        </a:t>
            </a:r>
            <a:r>
              <a:rPr kumimoji="1" lang="en-US" altLang="ja-JP" sz="800" b="1" i="0" u="sng" strike="noStrike" kern="1200" smtClean="0">
                <a:solidFill>
                  <a:schemeClr val="tx1"/>
                </a:solidFill>
                <a:latin typeface="+mn-ea"/>
                <a:ea typeface="+mn-ea"/>
                <a:cs typeface="+mn-cs"/>
              </a:rPr>
              <a:t>73.2%</a:t>
            </a:r>
            <a:r>
              <a:rPr kumimoji="1" lang="ja-JP" altLang="en-US" sz="800" b="0" i="0" u="sng" strike="noStrike" kern="1200" baseline="0" smtClean="0">
                <a:solidFill>
                  <a:schemeClr val="tx1"/>
                </a:solidFill>
                <a:latin typeface="+mn-ea"/>
                <a:ea typeface="+mn-ea"/>
                <a:cs typeface="+mn-cs"/>
              </a:rPr>
              <a:t>        </a:t>
            </a:r>
            <a:r>
              <a:rPr kumimoji="1" lang="en-US" altLang="ja-JP" sz="800" b="1" i="0" u="sng" strike="noStrike" kern="1200" smtClean="0">
                <a:solidFill>
                  <a:schemeClr val="tx1"/>
                </a:solidFill>
                <a:latin typeface="+mn-ea"/>
                <a:ea typeface="+mn-ea"/>
                <a:cs typeface="+mn-cs"/>
              </a:rPr>
              <a:t>54.2%</a:t>
            </a:r>
            <a:r>
              <a:rPr kumimoji="1" lang="ja-JP" altLang="en-US" sz="800" b="0" i="0" u="sng" strike="noStrike" kern="1200" baseline="0" smtClean="0">
                <a:solidFill>
                  <a:schemeClr val="tx1"/>
                </a:solidFill>
                <a:latin typeface="+mn-ea"/>
                <a:ea typeface="+mn-ea"/>
                <a:cs typeface="+mn-cs"/>
              </a:rPr>
              <a:t>        </a:t>
            </a:r>
            <a:r>
              <a:rPr kumimoji="1" lang="en-US" altLang="ja-JP" sz="800" b="1" i="0" u="sng" strike="noStrike" kern="1200" smtClean="0">
                <a:solidFill>
                  <a:schemeClr val="tx1"/>
                </a:solidFill>
                <a:latin typeface="+mn-ea"/>
                <a:ea typeface="+mn-ea"/>
                <a:cs typeface="+mn-cs"/>
              </a:rPr>
              <a:t>51.8%</a:t>
            </a:r>
            <a:r>
              <a:rPr lang="ja-JP" altLang="en-US" sz="800" u="sng" smtClean="0">
                <a:latin typeface="+mn-ea"/>
                <a:ea typeface="+mn-ea"/>
              </a:rPr>
              <a:t> ＿＿</a:t>
            </a:r>
            <a:r>
              <a:rPr lang="en-US" altLang="ja-JP" sz="800" u="sng" smtClean="0">
                <a:latin typeface="+mn-ea"/>
                <a:ea typeface="+mn-ea"/>
              </a:rPr>
              <a:t>_</a:t>
            </a:r>
            <a:endParaRPr kumimoji="1" lang="ja-JP" altLang="en-US" sz="800" u="sng" dirty="0">
              <a:solidFill>
                <a:srgbClr val="0B5395"/>
              </a:solidFill>
              <a:latin typeface="+mn-ea"/>
              <a:ea typeface="+mn-ea"/>
              <a:cs typeface="メイリオ" pitchFamily="50"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35175" y="0"/>
            <a:ext cx="5780088" cy="4333875"/>
          </a:xfrm>
        </p:spPr>
      </p:sp>
      <p:sp>
        <p:nvSpPr>
          <p:cNvPr id="3" name="ノート プレースホルダ 2"/>
          <p:cNvSpPr>
            <a:spLocks noGrp="1"/>
          </p:cNvSpPr>
          <p:nvPr>
            <p:ph type="body" idx="1"/>
          </p:nvPr>
        </p:nvSpPr>
        <p:spPr>
          <a:xfrm>
            <a:off x="1350243" y="4334608"/>
            <a:ext cx="7204021" cy="1693333"/>
          </a:xfrm>
        </p:spPr>
        <p:txBody>
          <a:bodyPr>
            <a:normAutofit/>
          </a:bodyPr>
          <a:lstStyle/>
          <a:p>
            <a:r>
              <a:rPr kumimoji="1" lang="ja-JP" altLang="en-US" sz="1000" b="0" kern="1200" smtClean="0">
                <a:solidFill>
                  <a:schemeClr val="tx1"/>
                </a:solidFill>
                <a:latin typeface="+mn-lt"/>
                <a:ea typeface="+mn-ea"/>
                <a:cs typeface="+mn-cs"/>
              </a:rPr>
              <a:t>　</a:t>
            </a:r>
            <a:r>
              <a:rPr kumimoji="1" lang="en-US" altLang="ja-JP" sz="1000" b="0" kern="1200" smtClean="0">
                <a:solidFill>
                  <a:schemeClr val="tx1"/>
                </a:solidFill>
                <a:latin typeface="+mn-lt"/>
                <a:ea typeface="+mn-ea"/>
                <a:cs typeface="+mn-cs"/>
              </a:rPr>
              <a:t>16</a:t>
            </a:r>
            <a:r>
              <a:rPr kumimoji="1" lang="ja-JP" altLang="ja-JP" sz="1000" b="0" kern="1200" smtClean="0">
                <a:solidFill>
                  <a:schemeClr val="tx1"/>
                </a:solidFill>
                <a:latin typeface="+mn-lt"/>
                <a:ea typeface="+mn-ea"/>
                <a:cs typeface="+mn-cs"/>
              </a:rPr>
              <a:t>歳以上の急性リンパ性白血病における同種移植では、非血縁者間骨髄移植が多く行われている。</a:t>
            </a:r>
            <a:r>
              <a:rPr kumimoji="1" lang="en-US" altLang="ja-JP" sz="1000" b="0" kern="1200" smtClean="0">
                <a:solidFill>
                  <a:schemeClr val="tx1"/>
                </a:solidFill>
                <a:latin typeface="+mn-lt"/>
                <a:ea typeface="+mn-ea"/>
                <a:cs typeface="+mn-cs"/>
              </a:rPr>
              <a:t>1991</a:t>
            </a:r>
            <a:r>
              <a:rPr kumimoji="1" lang="ja-JP" altLang="ja-JP" sz="1000" b="0" kern="1200" smtClean="0">
                <a:solidFill>
                  <a:schemeClr val="tx1"/>
                </a:solidFill>
                <a:latin typeface="+mn-lt"/>
                <a:ea typeface="+mn-ea"/>
                <a:cs typeface="+mn-cs"/>
              </a:rPr>
              <a:t>年から</a:t>
            </a:r>
            <a:r>
              <a:rPr kumimoji="1" lang="en-US" altLang="ja-JP" sz="1000" b="0" kern="1200" smtClean="0">
                <a:solidFill>
                  <a:schemeClr val="tx1"/>
                </a:solidFill>
                <a:latin typeface="+mn-lt"/>
                <a:ea typeface="+mn-ea"/>
                <a:cs typeface="+mn-cs"/>
              </a:rPr>
              <a:t>2014</a:t>
            </a:r>
            <a:r>
              <a:rPr kumimoji="1" lang="ja-JP" altLang="ja-JP" sz="1000" b="0" kern="1200" smtClean="0">
                <a:solidFill>
                  <a:schemeClr val="tx1"/>
                </a:solidFill>
                <a:latin typeface="+mn-lt"/>
                <a:ea typeface="+mn-ea"/>
                <a:cs typeface="+mn-cs"/>
              </a:rPr>
              <a:t>年の間に初回同種移植が行われた登録例</a:t>
            </a:r>
            <a:r>
              <a:rPr kumimoji="1" lang="en-US" altLang="ja-JP" sz="1000" b="0" kern="1200" smtClean="0">
                <a:solidFill>
                  <a:schemeClr val="tx1"/>
                </a:solidFill>
                <a:latin typeface="+mn-lt"/>
                <a:ea typeface="+mn-ea"/>
                <a:cs typeface="+mn-cs"/>
              </a:rPr>
              <a:t>6,193</a:t>
            </a:r>
            <a:r>
              <a:rPr kumimoji="1" lang="ja-JP" altLang="ja-JP" sz="1000" b="0" kern="1200" smtClean="0">
                <a:solidFill>
                  <a:schemeClr val="tx1"/>
                </a:solidFill>
                <a:latin typeface="+mn-lt"/>
                <a:ea typeface="+mn-ea"/>
                <a:cs typeface="+mn-cs"/>
              </a:rPr>
              <a:t>件の移植後</a:t>
            </a:r>
            <a:r>
              <a:rPr kumimoji="1" lang="en-US" altLang="ja-JP" sz="1000" b="0" kern="1200" smtClean="0">
                <a:solidFill>
                  <a:schemeClr val="tx1"/>
                </a:solidFill>
                <a:latin typeface="+mn-lt"/>
                <a:ea typeface="+mn-ea"/>
                <a:cs typeface="+mn-cs"/>
              </a:rPr>
              <a:t>5</a:t>
            </a:r>
            <a:r>
              <a:rPr kumimoji="1" lang="ja-JP" altLang="ja-JP" sz="1000" b="0" kern="1200" smtClean="0">
                <a:solidFill>
                  <a:schemeClr val="tx1"/>
                </a:solidFill>
                <a:latin typeface="+mn-lt"/>
                <a:ea typeface="+mn-ea"/>
                <a:cs typeface="+mn-cs"/>
              </a:rPr>
              <a:t>年生存率は、血縁、非血縁者間移植ともに</a:t>
            </a:r>
            <a:r>
              <a:rPr kumimoji="1" lang="en-US" altLang="ja-JP" sz="1000" b="0" kern="1200" smtClean="0">
                <a:solidFill>
                  <a:schemeClr val="tx1"/>
                </a:solidFill>
                <a:latin typeface="+mn-lt"/>
                <a:ea typeface="+mn-ea"/>
                <a:cs typeface="+mn-cs"/>
              </a:rPr>
              <a:t>44</a:t>
            </a:r>
            <a:r>
              <a:rPr kumimoji="1" lang="ja-JP" altLang="ja-JP" sz="1000" b="0" kern="1200" smtClean="0">
                <a:solidFill>
                  <a:schemeClr val="tx1"/>
                </a:solidFill>
                <a:latin typeface="+mn-lt"/>
                <a:ea typeface="+mn-ea"/>
                <a:cs typeface="+mn-cs"/>
              </a:rPr>
              <a:t>％前後である。</a:t>
            </a:r>
          </a:p>
          <a:p>
            <a:endParaRPr kumimoji="1" lang="en-US" altLang="ja-JP" sz="800" kern="1200" smtClean="0">
              <a:solidFill>
                <a:srgbClr val="0B5395"/>
              </a:solidFill>
              <a:latin typeface="+mj-ea"/>
              <a:ea typeface="+mn-ea"/>
              <a:cs typeface="メイリオ" pitchFamily="50" charset="-128"/>
            </a:endParaRPr>
          </a:p>
          <a:p>
            <a:pPr rtl="0" eaLnBrk="1" fontAlgn="b" latinLnBrk="0" hangingPunct="1"/>
            <a:r>
              <a:rPr kumimoji="1" lang="ja-JP" altLang="en-US" sz="800" b="0" i="0" u="none" strike="noStrike" kern="1200" smtClean="0">
                <a:solidFill>
                  <a:schemeClr val="tx1"/>
                </a:solidFill>
                <a:latin typeface="+mj-ea"/>
                <a:ea typeface="+mn-ea"/>
                <a:cs typeface="メイリオ" pitchFamily="50" charset="-128"/>
              </a:rPr>
              <a:t>≪移植後生存率≫</a:t>
            </a:r>
            <a:endParaRPr kumimoji="1" lang="en-US" altLang="ja-JP" sz="800" kern="1200" smtClean="0">
              <a:solidFill>
                <a:srgbClr val="0B5395"/>
              </a:solidFill>
              <a:latin typeface="+mj-ea"/>
              <a:ea typeface="+mn-ea"/>
              <a:cs typeface="メイリオ" pitchFamily="50" charset="-128"/>
            </a:endParaRPr>
          </a:p>
          <a:p>
            <a:r>
              <a:rPr kumimoji="1" lang="ja-JP" altLang="en-US" sz="800" b="0" i="0" u="sng" strike="noStrike" kern="1200" smtClean="0">
                <a:solidFill>
                  <a:schemeClr val="tx1"/>
                </a:solidFill>
                <a:latin typeface="+mj-ea"/>
                <a:ea typeface="+mn-ea"/>
                <a:cs typeface="メイリオ" pitchFamily="50" charset="-128"/>
              </a:rPr>
              <a:t>＿＿＿＿＿＿＿＿＿＿</a:t>
            </a:r>
            <a:r>
              <a:rPr kumimoji="1" lang="ja-JP" altLang="en-US" sz="800" b="0" i="0" u="sng" strike="noStrike" kern="1200" baseline="0" smtClean="0">
                <a:solidFill>
                  <a:schemeClr val="tx1"/>
                </a:solidFill>
                <a:latin typeface="+mj-ea"/>
                <a:ea typeface="+mn-ea"/>
                <a:cs typeface="メイリオ" pitchFamily="50" charset="-128"/>
              </a:rPr>
              <a:t>          </a:t>
            </a:r>
            <a:r>
              <a:rPr kumimoji="1" lang="ja-JP" altLang="ja-JP" sz="800" b="0" i="0" u="sng" strike="noStrike" kern="1200" smtClean="0">
                <a:solidFill>
                  <a:schemeClr val="tx1"/>
                </a:solidFill>
                <a:latin typeface="+mj-ea"/>
                <a:ea typeface="+mn-ea"/>
                <a:cs typeface="メイリオ" pitchFamily="50" charset="-128"/>
              </a:rPr>
              <a:t>移植件数</a:t>
            </a:r>
            <a:r>
              <a:rPr kumimoji="1" lang="en-US" altLang="ja-JP" sz="800" b="0" i="0" u="sng" strike="noStrike" kern="1200" baseline="0" smtClean="0">
                <a:solidFill>
                  <a:schemeClr val="tx1"/>
                </a:solidFill>
                <a:latin typeface="+mj-ea"/>
                <a:ea typeface="+mn-ea"/>
                <a:cs typeface="メイリオ" pitchFamily="50" charset="-128"/>
              </a:rPr>
              <a:t>   </a:t>
            </a:r>
            <a:r>
              <a:rPr kumimoji="1" lang="ja-JP" altLang="ja-JP" sz="800" b="0" i="0" u="sng" strike="noStrike" kern="1200" smtClean="0">
                <a:solidFill>
                  <a:schemeClr val="tx1"/>
                </a:solidFill>
                <a:latin typeface="+mj-ea"/>
                <a:ea typeface="+mn-ea"/>
                <a:cs typeface="メイリオ" pitchFamily="50" charset="-128"/>
              </a:rPr>
              <a:t>移植後</a:t>
            </a:r>
            <a:r>
              <a:rPr kumimoji="1" lang="en-US" altLang="ja-JP" sz="800" b="1" i="0" u="sng" strike="noStrike" kern="1200" smtClean="0">
                <a:solidFill>
                  <a:schemeClr val="tx1"/>
                </a:solidFill>
                <a:latin typeface="+mj-ea"/>
                <a:ea typeface="+mn-ea"/>
                <a:cs typeface="メイリオ" pitchFamily="50" charset="-128"/>
              </a:rPr>
              <a:t>1</a:t>
            </a:r>
            <a:r>
              <a:rPr kumimoji="1" lang="ja-JP" altLang="ja-JP" sz="800" b="1" i="0" u="sng" strike="noStrike" kern="1200" smtClean="0">
                <a:solidFill>
                  <a:schemeClr val="tx1"/>
                </a:solidFill>
                <a:latin typeface="+mj-ea"/>
                <a:ea typeface="+mn-ea"/>
                <a:cs typeface="メイリオ" pitchFamily="50" charset="-128"/>
              </a:rPr>
              <a:t>年</a:t>
            </a:r>
            <a:r>
              <a:rPr kumimoji="1" lang="en-US" altLang="ja-JP" sz="800" b="1" i="0" u="sng" strike="noStrike" kern="1200" baseline="0" smtClean="0">
                <a:solidFill>
                  <a:schemeClr val="tx1"/>
                </a:solidFill>
                <a:latin typeface="+mj-ea"/>
                <a:ea typeface="+mn-ea"/>
                <a:cs typeface="メイリオ" pitchFamily="50" charset="-128"/>
              </a:rPr>
              <a:t>  </a:t>
            </a:r>
            <a:r>
              <a:rPr kumimoji="1" lang="ja-JP" altLang="ja-JP" sz="800" b="0" i="0" u="sng" strike="noStrike" kern="1200" smtClean="0">
                <a:solidFill>
                  <a:schemeClr val="tx1"/>
                </a:solidFill>
                <a:latin typeface="+mj-ea"/>
                <a:ea typeface="+mn-ea"/>
                <a:cs typeface="メイリオ" pitchFamily="50" charset="-128"/>
              </a:rPr>
              <a:t>移植後</a:t>
            </a:r>
            <a:r>
              <a:rPr kumimoji="1" lang="en-US" altLang="ja-JP" sz="800" b="1" i="0" u="sng" strike="noStrike" kern="1200" smtClean="0">
                <a:solidFill>
                  <a:schemeClr val="tx1"/>
                </a:solidFill>
                <a:latin typeface="+mj-ea"/>
                <a:ea typeface="+mn-ea"/>
                <a:cs typeface="メイリオ" pitchFamily="50" charset="-128"/>
              </a:rPr>
              <a:t>5</a:t>
            </a:r>
            <a:r>
              <a:rPr kumimoji="1" lang="ja-JP" altLang="ja-JP" sz="800" b="1" i="0" u="sng" strike="noStrike" kern="1200" smtClean="0">
                <a:solidFill>
                  <a:schemeClr val="tx1"/>
                </a:solidFill>
                <a:latin typeface="+mj-ea"/>
                <a:ea typeface="+mn-ea"/>
                <a:cs typeface="メイリオ" pitchFamily="50" charset="-128"/>
              </a:rPr>
              <a:t>年</a:t>
            </a:r>
            <a:r>
              <a:rPr kumimoji="1" lang="en-US" altLang="ja-JP" sz="800" b="1" i="0" u="sng" strike="noStrike" kern="1200" baseline="0" smtClean="0">
                <a:solidFill>
                  <a:schemeClr val="tx1"/>
                </a:solidFill>
                <a:latin typeface="+mj-ea"/>
                <a:ea typeface="+mn-ea"/>
                <a:cs typeface="メイリオ" pitchFamily="50" charset="-128"/>
              </a:rPr>
              <a:t>  </a:t>
            </a:r>
            <a:r>
              <a:rPr kumimoji="1" lang="ja-JP" altLang="ja-JP" sz="800" b="0" i="0" u="sng" strike="noStrike" kern="1200" smtClean="0">
                <a:solidFill>
                  <a:schemeClr val="tx1"/>
                </a:solidFill>
                <a:latin typeface="+mj-ea"/>
                <a:ea typeface="+mn-ea"/>
                <a:cs typeface="メイリオ" pitchFamily="50" charset="-128"/>
              </a:rPr>
              <a:t>移植後</a:t>
            </a:r>
            <a:r>
              <a:rPr kumimoji="1" lang="en-US" altLang="ja-JP" sz="800" b="1" i="0" u="sng" strike="noStrike" kern="1200" smtClean="0">
                <a:solidFill>
                  <a:schemeClr val="tx1"/>
                </a:solidFill>
                <a:latin typeface="+mj-ea"/>
                <a:ea typeface="+mn-ea"/>
                <a:cs typeface="メイリオ" pitchFamily="50" charset="-128"/>
              </a:rPr>
              <a:t>10</a:t>
            </a:r>
            <a:r>
              <a:rPr kumimoji="1" lang="ja-JP" altLang="ja-JP" sz="800" b="1" i="0" u="sng" strike="noStrike" kern="1200" smtClean="0">
                <a:solidFill>
                  <a:schemeClr val="tx1"/>
                </a:solidFill>
                <a:latin typeface="+mj-ea"/>
                <a:ea typeface="+mn-ea"/>
                <a:cs typeface="メイリオ" pitchFamily="50" charset="-128"/>
              </a:rPr>
              <a:t>年</a:t>
            </a:r>
            <a:endParaRPr kumimoji="1" lang="en-US" altLang="ja-JP" sz="800" b="1" i="0" u="sng" strike="noStrike" kern="1200" smtClean="0">
              <a:solidFill>
                <a:schemeClr val="tx1"/>
              </a:solidFill>
              <a:latin typeface="+mj-ea"/>
              <a:ea typeface="+mn-ea"/>
              <a:cs typeface="メイリオ" pitchFamily="50" charset="-128"/>
            </a:endParaRPr>
          </a:p>
          <a:p>
            <a:r>
              <a:rPr kumimoji="1" lang="ja-JP" altLang="en-US" sz="800" b="0" i="0" u="none" strike="noStrike" kern="1200" smtClean="0">
                <a:solidFill>
                  <a:schemeClr val="tx1"/>
                </a:solidFill>
                <a:latin typeface="+mj-ea"/>
                <a:ea typeface="+mn-ea"/>
                <a:cs typeface="+mn-cs"/>
              </a:rPr>
              <a:t>血縁者 </a:t>
            </a:r>
            <a:r>
              <a:rPr kumimoji="1" lang="ja-JP" altLang="en-US" sz="800" kern="1200" smtClean="0">
                <a:solidFill>
                  <a:schemeClr val="tx1"/>
                </a:solidFill>
                <a:latin typeface="+mj-ea"/>
                <a:ea typeface="+mn-ea"/>
                <a:cs typeface="+mn-cs"/>
              </a:rPr>
              <a:t>    </a:t>
            </a:r>
            <a:r>
              <a:rPr kumimoji="1" lang="ja-JP" altLang="en-US" sz="800" b="1" i="0" u="none" strike="noStrike" kern="1200" smtClean="0">
                <a:solidFill>
                  <a:schemeClr val="tx1"/>
                </a:solidFill>
                <a:latin typeface="+mj-ea"/>
                <a:ea typeface="+mn-ea"/>
                <a:cs typeface="+mn-cs"/>
              </a:rPr>
              <a:t>骨髄移植 </a:t>
            </a:r>
            <a:r>
              <a:rPr kumimoji="1" lang="ja-JP" altLang="en-US" sz="800" kern="1200" smtClean="0">
                <a:solidFill>
                  <a:schemeClr val="tx1"/>
                </a:solidFill>
                <a:latin typeface="+mj-ea"/>
                <a:ea typeface="+mn-ea"/>
                <a:cs typeface="+mn-cs"/>
              </a:rPr>
              <a:t>                </a:t>
            </a:r>
            <a:r>
              <a:rPr kumimoji="1" lang="en-US" altLang="ja-JP" sz="800" b="0" i="0" u="none" strike="noStrike" kern="1200" smtClean="0">
                <a:solidFill>
                  <a:schemeClr val="tx1"/>
                </a:solidFill>
                <a:latin typeface="+mj-ea"/>
                <a:ea typeface="+mn-ea"/>
                <a:cs typeface="+mn-cs"/>
              </a:rPr>
              <a:t>1,481</a:t>
            </a:r>
            <a:r>
              <a:rPr kumimoji="1" lang="ja-JP" altLang="en-US" sz="800" b="0" i="0" u="none" strike="noStrike" kern="1200" smtClean="0">
                <a:solidFill>
                  <a:schemeClr val="tx1"/>
                </a:solidFill>
                <a:latin typeface="+mj-ea"/>
                <a:ea typeface="+mn-ea"/>
                <a:cs typeface="+mn-cs"/>
              </a:rPr>
              <a:t>件</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69.7%</a:t>
            </a:r>
            <a:r>
              <a:rPr kumimoji="1" lang="en-US" altLang="ja-JP" sz="800" b="1"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47.6%</a:t>
            </a:r>
            <a:r>
              <a:rPr kumimoji="1" lang="en-US" altLang="ja-JP" sz="800" b="1"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42.4%</a:t>
            </a:r>
            <a:r>
              <a:rPr kumimoji="1" lang="ja-JP" altLang="en-US" sz="800" kern="1200" smtClean="0">
                <a:solidFill>
                  <a:schemeClr val="tx1"/>
                </a:solidFill>
                <a:latin typeface="+mj-ea"/>
                <a:ea typeface="+mn-ea"/>
                <a:cs typeface="+mn-cs"/>
              </a:rPr>
              <a:t> </a:t>
            </a:r>
            <a:endParaRPr kumimoji="1" lang="en-US" altLang="ja-JP" sz="800" kern="1200" smtClean="0">
              <a:solidFill>
                <a:schemeClr val="tx1"/>
              </a:solidFill>
              <a:latin typeface="+mj-ea"/>
              <a:ea typeface="+mn-ea"/>
              <a:cs typeface="+mn-cs"/>
            </a:endParaRPr>
          </a:p>
          <a:p>
            <a:r>
              <a:rPr kumimoji="1" lang="ja-JP" altLang="en-US" sz="800" b="0" i="0" u="none" strike="noStrike" kern="1200" smtClean="0">
                <a:solidFill>
                  <a:schemeClr val="tx1"/>
                </a:solidFill>
                <a:latin typeface="+mj-ea"/>
                <a:ea typeface="+mn-ea"/>
                <a:cs typeface="+mn-cs"/>
              </a:rPr>
              <a:t>血縁者 </a:t>
            </a:r>
            <a:r>
              <a:rPr kumimoji="1" lang="ja-JP" altLang="en-US" sz="800" kern="1200" smtClean="0">
                <a:solidFill>
                  <a:schemeClr val="tx1"/>
                </a:solidFill>
                <a:latin typeface="+mj-ea"/>
                <a:ea typeface="+mn-ea"/>
                <a:cs typeface="+mn-cs"/>
              </a:rPr>
              <a:t>    </a:t>
            </a:r>
            <a:r>
              <a:rPr kumimoji="1" lang="ja-JP" altLang="en-US" sz="800" b="1" i="0" u="none" strike="noStrike" kern="1200" smtClean="0">
                <a:solidFill>
                  <a:schemeClr val="tx1"/>
                </a:solidFill>
                <a:latin typeface="+mj-ea"/>
                <a:ea typeface="+mn-ea"/>
                <a:cs typeface="+mn-cs"/>
              </a:rPr>
              <a:t>末梢血幹細胞移植</a:t>
            </a:r>
            <a:r>
              <a:rPr kumimoji="1" lang="ja-JP" altLang="en-US" sz="800" b="1" i="0" u="none" strike="noStrike" kern="1200" baseline="0" smtClean="0">
                <a:solidFill>
                  <a:schemeClr val="tx1"/>
                </a:solidFill>
                <a:latin typeface="+mj-ea"/>
                <a:ea typeface="+mn-ea"/>
                <a:cs typeface="+mn-cs"/>
              </a:rPr>
              <a:t>   </a:t>
            </a:r>
            <a:r>
              <a:rPr kumimoji="1" lang="en-US" altLang="ja-JP" sz="800" b="0" i="0" u="none" strike="noStrike" kern="1200" smtClean="0">
                <a:solidFill>
                  <a:schemeClr val="tx1"/>
                </a:solidFill>
                <a:latin typeface="+mj-ea"/>
                <a:ea typeface="+mn-ea"/>
                <a:cs typeface="+mn-cs"/>
              </a:rPr>
              <a:t>1,097</a:t>
            </a:r>
            <a:r>
              <a:rPr kumimoji="1" lang="ja-JP" altLang="en-US" sz="800" b="0" i="0" u="none" strike="noStrike" kern="1200" smtClean="0">
                <a:solidFill>
                  <a:schemeClr val="tx1"/>
                </a:solidFill>
                <a:latin typeface="+mj-ea"/>
                <a:ea typeface="+mn-ea"/>
                <a:cs typeface="+mn-cs"/>
              </a:rPr>
              <a:t>件        </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63.1%</a:t>
            </a:r>
            <a:r>
              <a:rPr kumimoji="1" lang="en-US" altLang="ja-JP" sz="800" b="1"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39.0%</a:t>
            </a:r>
            <a:r>
              <a:rPr kumimoji="1" lang="en-US" altLang="ja-JP" sz="800" b="1"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34.4%</a:t>
            </a:r>
            <a:r>
              <a:rPr kumimoji="1" lang="ja-JP" altLang="en-US" sz="800" kern="1200" smtClean="0">
                <a:solidFill>
                  <a:schemeClr val="tx1"/>
                </a:solidFill>
                <a:latin typeface="+mj-ea"/>
                <a:ea typeface="+mn-ea"/>
                <a:cs typeface="+mn-cs"/>
              </a:rPr>
              <a:t> </a:t>
            </a:r>
            <a:endParaRPr kumimoji="1" lang="en-US" altLang="ja-JP" sz="800" kern="1200" smtClean="0">
              <a:solidFill>
                <a:schemeClr val="tx1"/>
              </a:solidFill>
              <a:latin typeface="+mj-ea"/>
              <a:ea typeface="+mn-ea"/>
              <a:cs typeface="+mn-cs"/>
            </a:endParaRPr>
          </a:p>
          <a:p>
            <a:r>
              <a:rPr kumimoji="1" lang="ja-JP" altLang="en-US" sz="800" b="0" i="0" u="none" strike="noStrike" kern="1200" smtClean="0">
                <a:solidFill>
                  <a:schemeClr val="tx1"/>
                </a:solidFill>
                <a:latin typeface="+mj-ea"/>
                <a:ea typeface="+mn-ea"/>
                <a:cs typeface="+mn-cs"/>
              </a:rPr>
              <a:t>非血縁者</a:t>
            </a:r>
            <a:r>
              <a:rPr kumimoji="1" lang="ja-JP" altLang="en-US" sz="800" b="0" i="0" u="none" strike="noStrike" kern="1200" baseline="0" smtClean="0">
                <a:solidFill>
                  <a:schemeClr val="tx1"/>
                </a:solidFill>
                <a:latin typeface="+mj-ea"/>
                <a:ea typeface="+mn-ea"/>
                <a:cs typeface="+mn-cs"/>
              </a:rPr>
              <a:t>  </a:t>
            </a:r>
            <a:r>
              <a:rPr kumimoji="1" lang="ja-JP" altLang="en-US" sz="800" b="1" i="0" u="none" strike="noStrike" kern="1200" smtClean="0">
                <a:solidFill>
                  <a:schemeClr val="tx1"/>
                </a:solidFill>
                <a:latin typeface="+mj-ea"/>
                <a:ea typeface="+mn-ea"/>
                <a:cs typeface="+mn-cs"/>
              </a:rPr>
              <a:t>骨髄移植 </a:t>
            </a:r>
            <a:r>
              <a:rPr kumimoji="1" lang="ja-JP" altLang="en-US" sz="800" kern="1200" smtClean="0">
                <a:solidFill>
                  <a:schemeClr val="tx1"/>
                </a:solidFill>
                <a:latin typeface="+mj-ea"/>
                <a:ea typeface="+mn-ea"/>
                <a:cs typeface="+mn-cs"/>
              </a:rPr>
              <a:t>                </a:t>
            </a:r>
            <a:r>
              <a:rPr kumimoji="1" lang="en-US" altLang="ja-JP" sz="800" b="0" i="0" u="none" strike="noStrike" kern="1200" smtClean="0">
                <a:solidFill>
                  <a:schemeClr val="tx1"/>
                </a:solidFill>
                <a:latin typeface="+mj-ea"/>
                <a:ea typeface="+mn-ea"/>
                <a:cs typeface="+mn-cs"/>
              </a:rPr>
              <a:t>2,534</a:t>
            </a:r>
            <a:r>
              <a:rPr kumimoji="1" lang="ja-JP" altLang="en-US" sz="800" b="0" i="0" u="none" strike="noStrike" kern="1200" smtClean="0">
                <a:solidFill>
                  <a:schemeClr val="tx1"/>
                </a:solidFill>
                <a:latin typeface="+mj-ea"/>
                <a:ea typeface="+mn-ea"/>
                <a:cs typeface="+mn-cs"/>
              </a:rPr>
              <a:t>件</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66.1%</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47.0%</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41.8%</a:t>
            </a:r>
            <a:r>
              <a:rPr kumimoji="1" lang="ja-JP" altLang="en-US" sz="800" kern="1200" smtClean="0">
                <a:solidFill>
                  <a:schemeClr val="tx1"/>
                </a:solidFill>
                <a:latin typeface="+mj-ea"/>
                <a:ea typeface="+mn-ea"/>
                <a:cs typeface="+mn-cs"/>
              </a:rPr>
              <a:t> </a:t>
            </a:r>
            <a:endParaRPr kumimoji="1" lang="en-US" altLang="ja-JP" sz="800" kern="1200" smtClean="0">
              <a:solidFill>
                <a:schemeClr val="tx1"/>
              </a:solidFill>
              <a:latin typeface="+mj-ea"/>
              <a:ea typeface="+mn-ea"/>
              <a:cs typeface="+mn-cs"/>
            </a:endParaRPr>
          </a:p>
          <a:p>
            <a:pPr algn="l"/>
            <a:r>
              <a:rPr kumimoji="1" lang="ja-JP" altLang="en-US" sz="800" b="0" i="0" u="sng" strike="noStrike" kern="1200" smtClean="0">
                <a:solidFill>
                  <a:schemeClr val="tx1"/>
                </a:solidFill>
                <a:latin typeface="+mj-ea"/>
                <a:ea typeface="+mn-ea"/>
                <a:cs typeface="+mn-cs"/>
              </a:rPr>
              <a:t>非血縁者</a:t>
            </a:r>
            <a:r>
              <a:rPr kumimoji="1" lang="ja-JP" altLang="en-US" sz="800" b="0" i="0" u="sng" strike="noStrike" kern="1200" baseline="0" smtClean="0">
                <a:solidFill>
                  <a:schemeClr val="tx1"/>
                </a:solidFill>
                <a:latin typeface="+mj-ea"/>
                <a:ea typeface="+mn-ea"/>
                <a:cs typeface="+mn-cs"/>
              </a:rPr>
              <a:t>  </a:t>
            </a:r>
            <a:r>
              <a:rPr kumimoji="1" lang="ja-JP" altLang="en-US" sz="800" b="1" i="0" u="sng" strike="noStrike" kern="1200" smtClean="0">
                <a:solidFill>
                  <a:schemeClr val="tx1"/>
                </a:solidFill>
                <a:latin typeface="+mj-ea"/>
                <a:ea typeface="+mn-ea"/>
                <a:cs typeface="+mn-cs"/>
              </a:rPr>
              <a:t>さい帯血移植 </a:t>
            </a:r>
            <a:r>
              <a:rPr kumimoji="1" lang="ja-JP" altLang="en-US" sz="800" u="sng" kern="1200" smtClean="0">
                <a:solidFill>
                  <a:schemeClr val="tx1"/>
                </a:solidFill>
                <a:latin typeface="+mj-ea"/>
                <a:ea typeface="+mn-ea"/>
                <a:cs typeface="+mn-cs"/>
              </a:rPr>
              <a:t>           </a:t>
            </a:r>
            <a:r>
              <a:rPr kumimoji="1" lang="en-US" altLang="ja-JP" sz="800" u="sng" kern="1200" smtClean="0">
                <a:solidFill>
                  <a:schemeClr val="tx1"/>
                </a:solidFill>
                <a:latin typeface="+mj-ea"/>
                <a:ea typeface="+mn-ea"/>
                <a:cs typeface="+mn-cs"/>
              </a:rPr>
              <a:t>1,081</a:t>
            </a:r>
            <a:r>
              <a:rPr kumimoji="1" lang="ja-JP" altLang="en-US" sz="800" b="0" i="0" u="sng" strike="noStrike" kern="1200" smtClean="0">
                <a:solidFill>
                  <a:schemeClr val="tx1"/>
                </a:solidFill>
                <a:latin typeface="+mj-ea"/>
                <a:ea typeface="+mn-ea"/>
                <a:cs typeface="+mn-cs"/>
              </a:rPr>
              <a:t>件</a:t>
            </a:r>
            <a:r>
              <a:rPr kumimoji="1" lang="ja-JP" altLang="en-US" sz="800" b="0" i="0" u="sng" strike="noStrike" kern="1200" baseline="0" smtClean="0">
                <a:solidFill>
                  <a:schemeClr val="tx1"/>
                </a:solidFill>
                <a:latin typeface="+mj-ea"/>
                <a:ea typeface="+mn-ea"/>
                <a:cs typeface="+mn-cs"/>
              </a:rPr>
              <a:t>        </a:t>
            </a:r>
            <a:r>
              <a:rPr kumimoji="1" lang="en-US" altLang="ja-JP" sz="800" b="1" i="0" u="sng" strike="noStrike" kern="1200" smtClean="0">
                <a:solidFill>
                  <a:schemeClr val="tx1"/>
                </a:solidFill>
                <a:latin typeface="+mj-ea"/>
                <a:ea typeface="+mn-ea"/>
                <a:cs typeface="+mn-cs"/>
              </a:rPr>
              <a:t>61.0%</a:t>
            </a:r>
            <a:r>
              <a:rPr kumimoji="1" lang="ja-JP" altLang="en-US" sz="800" b="0" i="0" u="sng" strike="noStrike" kern="1200" baseline="0" smtClean="0">
                <a:solidFill>
                  <a:schemeClr val="tx1"/>
                </a:solidFill>
                <a:latin typeface="+mj-ea"/>
                <a:ea typeface="+mn-ea"/>
                <a:cs typeface="+mn-cs"/>
              </a:rPr>
              <a:t>        </a:t>
            </a:r>
            <a:r>
              <a:rPr kumimoji="1" lang="en-US" altLang="ja-JP" sz="800" b="1" i="0" u="sng" strike="noStrike" kern="1200" smtClean="0">
                <a:solidFill>
                  <a:schemeClr val="tx1"/>
                </a:solidFill>
                <a:latin typeface="+mj-ea"/>
                <a:ea typeface="+mn-ea"/>
                <a:cs typeface="+mn-cs"/>
              </a:rPr>
              <a:t>43.8%</a:t>
            </a:r>
            <a:r>
              <a:rPr kumimoji="1" lang="ja-JP" altLang="en-US" sz="800" b="0" i="0" u="sng" strike="noStrike" kern="1200" baseline="0" smtClean="0">
                <a:solidFill>
                  <a:schemeClr val="tx1"/>
                </a:solidFill>
                <a:latin typeface="+mj-ea"/>
                <a:ea typeface="+mn-ea"/>
                <a:cs typeface="+mn-cs"/>
              </a:rPr>
              <a:t>        </a:t>
            </a:r>
            <a:r>
              <a:rPr kumimoji="1" lang="en-US" altLang="ja-JP" sz="800" b="1" i="0" u="sng" strike="noStrike" kern="1200" smtClean="0">
                <a:solidFill>
                  <a:schemeClr val="tx1"/>
                </a:solidFill>
                <a:latin typeface="+mj-ea"/>
                <a:ea typeface="+mn-ea"/>
                <a:cs typeface="+mn-cs"/>
              </a:rPr>
              <a:t>41.4%</a:t>
            </a:r>
            <a:r>
              <a:rPr kumimoji="1" lang="ja-JP" altLang="en-US" sz="800" b="1" i="0" u="sng" strike="noStrike" kern="1200" smtClean="0">
                <a:solidFill>
                  <a:schemeClr val="tx1"/>
                </a:solidFill>
                <a:latin typeface="+mj-ea"/>
                <a:ea typeface="+mn-ea"/>
                <a:cs typeface="+mn-cs"/>
              </a:rPr>
              <a:t> ＿＿</a:t>
            </a:r>
            <a:r>
              <a:rPr kumimoji="1" lang="ja-JP" altLang="en-US" sz="800" u="sng" kern="1200" smtClean="0">
                <a:solidFill>
                  <a:schemeClr val="tx1"/>
                </a:solidFill>
                <a:latin typeface="+mj-ea"/>
                <a:ea typeface="+mn-ea"/>
                <a:cs typeface="+mn-cs"/>
              </a:rPr>
              <a:t> </a:t>
            </a:r>
            <a:endParaRPr kumimoji="1" lang="ja-JP" altLang="en-US" sz="800" u="sng" kern="1200" dirty="0">
              <a:solidFill>
                <a:srgbClr val="0B5395"/>
              </a:solidFill>
              <a:latin typeface="+mj-ea"/>
              <a:ea typeface="+mn-ea"/>
              <a:cs typeface="メイリオ" pitchFamily="50"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92787" cy="4343400"/>
          </a:xfrm>
        </p:spPr>
      </p:sp>
      <p:sp>
        <p:nvSpPr>
          <p:cNvPr id="3" name="ノート プレースホルダ 2"/>
          <p:cNvSpPr>
            <a:spLocks noGrp="1"/>
          </p:cNvSpPr>
          <p:nvPr>
            <p:ph type="body" idx="1"/>
          </p:nvPr>
        </p:nvSpPr>
        <p:spPr>
          <a:xfrm>
            <a:off x="1471692" y="4343400"/>
            <a:ext cx="7204021" cy="1693333"/>
          </a:xfrm>
        </p:spPr>
        <p:txBody>
          <a:bodyPr>
            <a:normAutofit/>
          </a:bodyPr>
          <a:lstStyle/>
          <a:p>
            <a:r>
              <a:rPr kumimoji="1" lang="ja-JP" altLang="en-US" sz="1000" b="0" kern="1200" smtClean="0">
                <a:solidFill>
                  <a:schemeClr val="tx1"/>
                </a:solidFill>
                <a:latin typeface="+mn-lt"/>
                <a:ea typeface="+mn-ea"/>
                <a:cs typeface="+mn-cs"/>
              </a:rPr>
              <a:t>　</a:t>
            </a:r>
            <a:r>
              <a:rPr kumimoji="1" lang="en-US" altLang="ja-JP" sz="1000" b="0" kern="1200" smtClean="0">
                <a:solidFill>
                  <a:schemeClr val="tx1"/>
                </a:solidFill>
                <a:latin typeface="+mn-lt"/>
                <a:ea typeface="+mn-ea"/>
                <a:cs typeface="+mn-cs"/>
              </a:rPr>
              <a:t>15</a:t>
            </a:r>
            <a:r>
              <a:rPr kumimoji="1" lang="ja-JP" altLang="ja-JP" sz="1000" b="0" kern="1200" smtClean="0">
                <a:solidFill>
                  <a:schemeClr val="tx1"/>
                </a:solidFill>
                <a:latin typeface="+mn-lt"/>
                <a:ea typeface="+mn-ea"/>
                <a:cs typeface="+mn-cs"/>
              </a:rPr>
              <a:t>歳以下の慢性骨髄性白血病は症例数が少ないが、その中で血縁または非血縁者間骨髄移植が多く行われている。</a:t>
            </a:r>
            <a:r>
              <a:rPr kumimoji="1" lang="en-US" altLang="ja-JP" sz="1000" b="0" kern="1200" smtClean="0">
                <a:solidFill>
                  <a:schemeClr val="tx1"/>
                </a:solidFill>
                <a:latin typeface="+mn-lt"/>
                <a:ea typeface="+mn-ea"/>
                <a:cs typeface="+mn-cs"/>
              </a:rPr>
              <a:t>1991</a:t>
            </a:r>
            <a:r>
              <a:rPr kumimoji="1" lang="ja-JP" altLang="ja-JP" sz="1000" b="0" kern="1200" smtClean="0">
                <a:solidFill>
                  <a:schemeClr val="tx1"/>
                </a:solidFill>
                <a:latin typeface="+mn-lt"/>
                <a:ea typeface="+mn-ea"/>
                <a:cs typeface="+mn-cs"/>
              </a:rPr>
              <a:t>年から</a:t>
            </a:r>
            <a:r>
              <a:rPr kumimoji="1" lang="en-US" altLang="ja-JP" sz="1000" b="0" kern="1200" smtClean="0">
                <a:solidFill>
                  <a:schemeClr val="tx1"/>
                </a:solidFill>
                <a:latin typeface="+mn-lt"/>
                <a:ea typeface="+mn-ea"/>
                <a:cs typeface="+mn-cs"/>
              </a:rPr>
              <a:t>2014</a:t>
            </a:r>
            <a:r>
              <a:rPr kumimoji="1" lang="ja-JP" altLang="ja-JP" sz="1000" b="0" kern="1200" smtClean="0">
                <a:solidFill>
                  <a:schemeClr val="tx1"/>
                </a:solidFill>
                <a:latin typeface="+mn-lt"/>
                <a:ea typeface="+mn-ea"/>
                <a:cs typeface="+mn-cs"/>
              </a:rPr>
              <a:t>年の間に初回同種移植が行われた登録例</a:t>
            </a:r>
            <a:r>
              <a:rPr kumimoji="1" lang="en-US" altLang="ja-JP" sz="1000" b="0" kern="1200" smtClean="0">
                <a:solidFill>
                  <a:schemeClr val="tx1"/>
                </a:solidFill>
                <a:latin typeface="+mn-lt"/>
                <a:ea typeface="+mn-ea"/>
                <a:cs typeface="+mn-cs"/>
              </a:rPr>
              <a:t>249</a:t>
            </a:r>
            <a:r>
              <a:rPr kumimoji="1" lang="ja-JP" altLang="ja-JP" sz="1000" b="0" kern="1200" smtClean="0">
                <a:solidFill>
                  <a:schemeClr val="tx1"/>
                </a:solidFill>
                <a:latin typeface="+mn-lt"/>
                <a:ea typeface="+mn-ea"/>
                <a:cs typeface="+mn-cs"/>
              </a:rPr>
              <a:t>件の移植後</a:t>
            </a:r>
            <a:r>
              <a:rPr kumimoji="1" lang="en-US" altLang="ja-JP" sz="1000" b="0" kern="1200" smtClean="0">
                <a:solidFill>
                  <a:schemeClr val="tx1"/>
                </a:solidFill>
                <a:latin typeface="+mn-lt"/>
                <a:ea typeface="+mn-ea"/>
                <a:cs typeface="+mn-cs"/>
              </a:rPr>
              <a:t>5</a:t>
            </a:r>
            <a:r>
              <a:rPr kumimoji="1" lang="ja-JP" altLang="ja-JP" sz="1000" b="0" kern="1200" smtClean="0">
                <a:solidFill>
                  <a:schemeClr val="tx1"/>
                </a:solidFill>
                <a:latin typeface="+mn-lt"/>
                <a:ea typeface="+mn-ea"/>
                <a:cs typeface="+mn-cs"/>
              </a:rPr>
              <a:t>年生存率は、血縁者間骨髄移植</a:t>
            </a:r>
            <a:r>
              <a:rPr kumimoji="1" lang="en-US" altLang="ja-JP" sz="1000" b="0" kern="1200" smtClean="0">
                <a:solidFill>
                  <a:schemeClr val="tx1"/>
                </a:solidFill>
                <a:latin typeface="+mn-lt"/>
                <a:ea typeface="+mn-ea"/>
                <a:cs typeface="+mn-cs"/>
              </a:rPr>
              <a:t>75.9</a:t>
            </a:r>
            <a:r>
              <a:rPr kumimoji="1" lang="ja-JP" altLang="ja-JP" sz="1000" b="0" kern="1200" smtClean="0">
                <a:solidFill>
                  <a:schemeClr val="tx1"/>
                </a:solidFill>
                <a:latin typeface="+mn-lt"/>
                <a:ea typeface="+mn-ea"/>
                <a:cs typeface="+mn-cs"/>
              </a:rPr>
              <a:t>％、血縁者間末梢血幹細胞移植</a:t>
            </a:r>
            <a:r>
              <a:rPr kumimoji="1" lang="en-US" altLang="ja-JP" sz="1000" b="0" kern="1200" smtClean="0">
                <a:solidFill>
                  <a:schemeClr val="tx1"/>
                </a:solidFill>
                <a:latin typeface="+mn-lt"/>
                <a:ea typeface="+mn-ea"/>
                <a:cs typeface="+mn-cs"/>
              </a:rPr>
              <a:t>61.1</a:t>
            </a:r>
            <a:r>
              <a:rPr kumimoji="1" lang="ja-JP" altLang="ja-JP" sz="1000" b="0" kern="1200" smtClean="0">
                <a:solidFill>
                  <a:schemeClr val="tx1"/>
                </a:solidFill>
                <a:latin typeface="+mn-lt"/>
                <a:ea typeface="+mn-ea"/>
                <a:cs typeface="+mn-cs"/>
              </a:rPr>
              <a:t>％、非血縁者間骨髄移植</a:t>
            </a:r>
            <a:r>
              <a:rPr kumimoji="1" lang="en-US" altLang="ja-JP" sz="1000" b="0" kern="1200" smtClean="0">
                <a:solidFill>
                  <a:schemeClr val="tx1"/>
                </a:solidFill>
                <a:latin typeface="+mn-lt"/>
                <a:ea typeface="+mn-ea"/>
                <a:cs typeface="+mn-cs"/>
              </a:rPr>
              <a:t>69.6</a:t>
            </a:r>
            <a:r>
              <a:rPr kumimoji="1" lang="ja-JP" altLang="ja-JP" sz="1000" b="0" kern="1200" smtClean="0">
                <a:solidFill>
                  <a:schemeClr val="tx1"/>
                </a:solidFill>
                <a:latin typeface="+mn-lt"/>
                <a:ea typeface="+mn-ea"/>
                <a:cs typeface="+mn-cs"/>
              </a:rPr>
              <a:t>％である。移植後</a:t>
            </a:r>
            <a:r>
              <a:rPr kumimoji="1" lang="en-US" altLang="ja-JP" sz="1000" b="0" kern="1200" smtClean="0">
                <a:solidFill>
                  <a:schemeClr val="tx1"/>
                </a:solidFill>
                <a:latin typeface="+mn-lt"/>
                <a:ea typeface="+mn-ea"/>
                <a:cs typeface="+mn-cs"/>
              </a:rPr>
              <a:t>5</a:t>
            </a:r>
            <a:r>
              <a:rPr kumimoji="1" lang="ja-JP" altLang="ja-JP" sz="1000" b="0" kern="1200" smtClean="0">
                <a:solidFill>
                  <a:schemeClr val="tx1"/>
                </a:solidFill>
                <a:latin typeface="+mn-lt"/>
                <a:ea typeface="+mn-ea"/>
                <a:cs typeface="+mn-cs"/>
              </a:rPr>
              <a:t>年以降の生存率の低下は、緩やかになっており、移植後</a:t>
            </a:r>
            <a:r>
              <a:rPr kumimoji="1" lang="en-US" altLang="ja-JP" sz="1000" b="0" kern="1200" smtClean="0">
                <a:solidFill>
                  <a:schemeClr val="tx1"/>
                </a:solidFill>
                <a:latin typeface="+mn-lt"/>
                <a:ea typeface="+mn-ea"/>
                <a:cs typeface="+mn-cs"/>
              </a:rPr>
              <a:t>10</a:t>
            </a:r>
            <a:r>
              <a:rPr kumimoji="1" lang="ja-JP" altLang="ja-JP" sz="1000" b="0" kern="1200" smtClean="0">
                <a:solidFill>
                  <a:schemeClr val="tx1"/>
                </a:solidFill>
                <a:latin typeface="+mn-lt"/>
                <a:ea typeface="+mn-ea"/>
                <a:cs typeface="+mn-cs"/>
              </a:rPr>
              <a:t>年での生存率は、血縁、非血縁者間移植ともに</a:t>
            </a:r>
            <a:r>
              <a:rPr kumimoji="1" lang="en-US" altLang="ja-JP" sz="1000" b="0" kern="1200" smtClean="0">
                <a:solidFill>
                  <a:schemeClr val="tx1"/>
                </a:solidFill>
                <a:latin typeface="+mn-lt"/>
                <a:ea typeface="+mn-ea"/>
                <a:cs typeface="+mn-cs"/>
              </a:rPr>
              <a:t>60</a:t>
            </a:r>
            <a:r>
              <a:rPr kumimoji="1" lang="ja-JP" altLang="ja-JP" sz="1000" b="0" kern="1200" smtClean="0">
                <a:solidFill>
                  <a:schemeClr val="tx1"/>
                </a:solidFill>
                <a:latin typeface="+mn-lt"/>
                <a:ea typeface="+mn-ea"/>
                <a:cs typeface="+mn-cs"/>
              </a:rPr>
              <a:t>％以上である。</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800" kern="1200" smtClean="0">
              <a:solidFill>
                <a:srgbClr val="0B5395"/>
              </a:solidFill>
              <a:latin typeface="+mj-ea"/>
              <a:ea typeface="+mn-ea"/>
              <a:cs typeface="メイリオ" pitchFamily="50" charset="-128"/>
            </a:endParaRPr>
          </a:p>
          <a:p>
            <a:pPr rtl="0" eaLnBrk="1" fontAlgn="b" latinLnBrk="0" hangingPunct="1"/>
            <a:r>
              <a:rPr kumimoji="1" lang="ja-JP" altLang="en-US" sz="800" b="0" i="0" u="none" strike="noStrike" kern="1200" smtClean="0">
                <a:solidFill>
                  <a:schemeClr val="tx1"/>
                </a:solidFill>
                <a:latin typeface="+mj-ea"/>
                <a:ea typeface="+mn-ea"/>
                <a:cs typeface="メイリオ" pitchFamily="50" charset="-128"/>
              </a:rPr>
              <a:t>≪移植後生存率≫</a:t>
            </a:r>
            <a:endParaRPr kumimoji="1" lang="en-US" altLang="ja-JP" sz="800" kern="1200" smtClean="0">
              <a:solidFill>
                <a:srgbClr val="0B5395"/>
              </a:solidFill>
              <a:latin typeface="+mj-ea"/>
              <a:ea typeface="+mn-ea"/>
              <a:cs typeface="メイリオ" pitchFamily="50" charset="-128"/>
            </a:endParaRPr>
          </a:p>
          <a:p>
            <a:r>
              <a:rPr kumimoji="1" lang="ja-JP" altLang="en-US" sz="800" b="0" i="0" u="sng" strike="noStrike" kern="1200" smtClean="0">
                <a:solidFill>
                  <a:schemeClr val="tx1"/>
                </a:solidFill>
                <a:latin typeface="+mj-ea"/>
                <a:ea typeface="+mn-ea"/>
                <a:cs typeface="メイリオ" pitchFamily="50" charset="-128"/>
              </a:rPr>
              <a:t>＿＿＿＿＿＿＿＿＿＿</a:t>
            </a:r>
            <a:r>
              <a:rPr kumimoji="1" lang="ja-JP" altLang="en-US" sz="800" b="0" i="0" u="sng" strike="noStrike" kern="1200" baseline="0" smtClean="0">
                <a:solidFill>
                  <a:schemeClr val="tx1"/>
                </a:solidFill>
                <a:latin typeface="+mj-ea"/>
                <a:ea typeface="+mn-ea"/>
                <a:cs typeface="メイリオ" pitchFamily="50" charset="-128"/>
              </a:rPr>
              <a:t>        </a:t>
            </a:r>
            <a:r>
              <a:rPr kumimoji="1" lang="ja-JP" altLang="ja-JP" sz="800" b="0" i="0" u="sng" strike="noStrike" kern="1200" smtClean="0">
                <a:solidFill>
                  <a:schemeClr val="tx1"/>
                </a:solidFill>
                <a:latin typeface="+mj-ea"/>
                <a:ea typeface="+mn-ea"/>
                <a:cs typeface="メイリオ" pitchFamily="50" charset="-128"/>
              </a:rPr>
              <a:t>移植件数</a:t>
            </a:r>
            <a:r>
              <a:rPr kumimoji="1" lang="en-US" altLang="ja-JP" sz="800" b="0" i="0" u="sng" strike="noStrike" kern="1200" baseline="0" smtClean="0">
                <a:solidFill>
                  <a:schemeClr val="tx1"/>
                </a:solidFill>
                <a:latin typeface="+mj-ea"/>
                <a:ea typeface="+mn-ea"/>
                <a:cs typeface="メイリオ" pitchFamily="50" charset="-128"/>
              </a:rPr>
              <a:t>   </a:t>
            </a:r>
            <a:r>
              <a:rPr kumimoji="1" lang="ja-JP" altLang="ja-JP" sz="800" b="0" i="0" u="sng" strike="noStrike" kern="1200" smtClean="0">
                <a:solidFill>
                  <a:schemeClr val="tx1"/>
                </a:solidFill>
                <a:latin typeface="+mj-ea"/>
                <a:ea typeface="+mn-ea"/>
                <a:cs typeface="メイリオ" pitchFamily="50" charset="-128"/>
              </a:rPr>
              <a:t>移植後</a:t>
            </a:r>
            <a:r>
              <a:rPr kumimoji="1" lang="en-US" altLang="ja-JP" sz="800" b="1" i="0" u="sng" strike="noStrike" kern="1200" smtClean="0">
                <a:solidFill>
                  <a:schemeClr val="tx1"/>
                </a:solidFill>
                <a:latin typeface="+mj-ea"/>
                <a:ea typeface="+mn-ea"/>
                <a:cs typeface="メイリオ" pitchFamily="50" charset="-128"/>
              </a:rPr>
              <a:t>1</a:t>
            </a:r>
            <a:r>
              <a:rPr kumimoji="1" lang="ja-JP" altLang="ja-JP" sz="800" b="1" i="0" u="sng" strike="noStrike" kern="1200" smtClean="0">
                <a:solidFill>
                  <a:schemeClr val="tx1"/>
                </a:solidFill>
                <a:latin typeface="+mj-ea"/>
                <a:ea typeface="+mn-ea"/>
                <a:cs typeface="メイリオ" pitchFamily="50" charset="-128"/>
              </a:rPr>
              <a:t>年</a:t>
            </a:r>
            <a:r>
              <a:rPr kumimoji="1" lang="en-US" altLang="ja-JP" sz="800" b="1" i="0" u="sng" strike="noStrike" kern="1200" baseline="0" smtClean="0">
                <a:solidFill>
                  <a:schemeClr val="tx1"/>
                </a:solidFill>
                <a:latin typeface="+mj-ea"/>
                <a:ea typeface="+mn-ea"/>
                <a:cs typeface="メイリオ" pitchFamily="50" charset="-128"/>
              </a:rPr>
              <a:t>  </a:t>
            </a:r>
            <a:r>
              <a:rPr kumimoji="1" lang="ja-JP" altLang="ja-JP" sz="800" b="0" i="0" u="sng" strike="noStrike" kern="1200" smtClean="0">
                <a:solidFill>
                  <a:schemeClr val="tx1"/>
                </a:solidFill>
                <a:latin typeface="+mj-ea"/>
                <a:ea typeface="+mn-ea"/>
                <a:cs typeface="メイリオ" pitchFamily="50" charset="-128"/>
              </a:rPr>
              <a:t>移植後</a:t>
            </a:r>
            <a:r>
              <a:rPr kumimoji="1" lang="en-US" altLang="ja-JP" sz="800" b="1" i="0" u="sng" strike="noStrike" kern="1200" smtClean="0">
                <a:solidFill>
                  <a:schemeClr val="tx1"/>
                </a:solidFill>
                <a:latin typeface="+mj-ea"/>
                <a:ea typeface="+mn-ea"/>
                <a:cs typeface="メイリオ" pitchFamily="50" charset="-128"/>
              </a:rPr>
              <a:t>5</a:t>
            </a:r>
            <a:r>
              <a:rPr kumimoji="1" lang="ja-JP" altLang="ja-JP" sz="800" b="1" i="0" u="sng" strike="noStrike" kern="1200" smtClean="0">
                <a:solidFill>
                  <a:schemeClr val="tx1"/>
                </a:solidFill>
                <a:latin typeface="+mj-ea"/>
                <a:ea typeface="+mn-ea"/>
                <a:cs typeface="メイリオ" pitchFamily="50" charset="-128"/>
              </a:rPr>
              <a:t>年</a:t>
            </a:r>
            <a:r>
              <a:rPr kumimoji="1" lang="en-US" altLang="ja-JP" sz="800" b="1" i="0" u="sng" strike="noStrike" kern="1200" baseline="0" smtClean="0">
                <a:solidFill>
                  <a:schemeClr val="tx1"/>
                </a:solidFill>
                <a:latin typeface="+mj-ea"/>
                <a:ea typeface="+mn-ea"/>
                <a:cs typeface="メイリオ" pitchFamily="50" charset="-128"/>
              </a:rPr>
              <a:t>  </a:t>
            </a:r>
            <a:r>
              <a:rPr kumimoji="1" lang="ja-JP" altLang="ja-JP" sz="800" b="0" i="0" u="sng" strike="noStrike" kern="1200" smtClean="0">
                <a:solidFill>
                  <a:schemeClr val="tx1"/>
                </a:solidFill>
                <a:latin typeface="+mj-ea"/>
                <a:ea typeface="+mn-ea"/>
                <a:cs typeface="メイリオ" pitchFamily="50" charset="-128"/>
              </a:rPr>
              <a:t>移植後</a:t>
            </a:r>
            <a:r>
              <a:rPr kumimoji="1" lang="en-US" altLang="ja-JP" sz="800" b="1" i="0" u="sng" strike="noStrike" kern="1200" smtClean="0">
                <a:solidFill>
                  <a:schemeClr val="tx1"/>
                </a:solidFill>
                <a:latin typeface="+mj-ea"/>
                <a:ea typeface="+mn-ea"/>
                <a:cs typeface="メイリオ" pitchFamily="50" charset="-128"/>
              </a:rPr>
              <a:t>10</a:t>
            </a:r>
            <a:r>
              <a:rPr kumimoji="1" lang="ja-JP" altLang="ja-JP" sz="800" b="1" i="0" u="sng" strike="noStrike" kern="1200" smtClean="0">
                <a:solidFill>
                  <a:schemeClr val="tx1"/>
                </a:solidFill>
                <a:latin typeface="+mj-ea"/>
                <a:ea typeface="+mn-ea"/>
                <a:cs typeface="メイリオ" pitchFamily="50" charset="-128"/>
              </a:rPr>
              <a:t>年</a:t>
            </a:r>
            <a:endParaRPr kumimoji="1" lang="en-US" altLang="ja-JP" sz="800" b="1" i="0" u="sng" strike="noStrike" kern="1200" smtClean="0">
              <a:solidFill>
                <a:schemeClr val="tx1"/>
              </a:solidFill>
              <a:latin typeface="+mj-ea"/>
              <a:ea typeface="+mn-ea"/>
              <a:cs typeface="メイリオ" pitchFamily="50" charset="-128"/>
            </a:endParaRPr>
          </a:p>
          <a:p>
            <a:r>
              <a:rPr kumimoji="1" lang="zh-TW" altLang="en-US" sz="800" b="0" i="0" u="none" strike="noStrike" kern="1200" smtClean="0">
                <a:solidFill>
                  <a:schemeClr val="tx1"/>
                </a:solidFill>
                <a:latin typeface="ＭＳ Ｐゴシック" pitchFamily="50" charset="-128"/>
                <a:ea typeface="ＭＳ Ｐゴシック" pitchFamily="50" charset="-128"/>
                <a:cs typeface="+mn-cs"/>
              </a:rPr>
              <a:t>血縁者</a:t>
            </a:r>
            <a:r>
              <a:rPr kumimoji="1" lang="zh-TW" altLang="en-US" sz="800" b="0" i="0" u="none" strike="noStrike" kern="1200" baseline="0" smtClean="0">
                <a:solidFill>
                  <a:schemeClr val="tx1"/>
                </a:solidFill>
                <a:latin typeface="ＭＳ Ｐゴシック" pitchFamily="50" charset="-128"/>
                <a:ea typeface="ＭＳ Ｐゴシック" pitchFamily="50" charset="-128"/>
                <a:cs typeface="+mn-cs"/>
              </a:rPr>
              <a:t>     </a:t>
            </a:r>
            <a:r>
              <a:rPr kumimoji="1" lang="zh-TW" altLang="en-US" sz="800" b="1" i="0" u="none" strike="noStrike" kern="1200" smtClean="0">
                <a:solidFill>
                  <a:schemeClr val="tx1"/>
                </a:solidFill>
                <a:latin typeface="ＭＳ Ｐゴシック" pitchFamily="50" charset="-128"/>
                <a:ea typeface="ＭＳ Ｐゴシック" pitchFamily="50" charset="-128"/>
                <a:cs typeface="+mn-cs"/>
              </a:rPr>
              <a:t>骨髄移植 </a:t>
            </a:r>
            <a:r>
              <a:rPr lang="zh-TW" altLang="en-US" sz="800" smtClean="0">
                <a:latin typeface="ＭＳ Ｐゴシック" pitchFamily="50" charset="-128"/>
                <a:ea typeface="ＭＳ Ｐゴシック" pitchFamily="50" charset="-128"/>
              </a:rPr>
              <a:t>         </a:t>
            </a:r>
            <a:r>
              <a:rPr lang="zh-TW" altLang="en-US" sz="800" baseline="0" smtClean="0">
                <a:latin typeface="ＭＳ Ｐゴシック" pitchFamily="50" charset="-128"/>
                <a:ea typeface="ＭＳ Ｐゴシック" pitchFamily="50" charset="-128"/>
              </a:rPr>
              <a:t>        </a:t>
            </a:r>
            <a:r>
              <a:rPr kumimoji="1" lang="en-US" altLang="zh-TW" sz="800" b="0" i="0" u="none" strike="noStrike" kern="1200" smtClean="0">
                <a:solidFill>
                  <a:schemeClr val="tx1"/>
                </a:solidFill>
                <a:latin typeface="ＭＳ Ｐゴシック" pitchFamily="50" charset="-128"/>
                <a:ea typeface="ＭＳ Ｐゴシック" pitchFamily="50" charset="-128"/>
                <a:cs typeface="+mn-cs"/>
              </a:rPr>
              <a:t>105</a:t>
            </a:r>
            <a:r>
              <a:rPr kumimoji="1" lang="zh-TW" altLang="en-US" sz="800" b="0" i="0" u="none" strike="noStrike" kern="1200" smtClean="0">
                <a:solidFill>
                  <a:schemeClr val="tx1"/>
                </a:solidFill>
                <a:latin typeface="ＭＳ Ｐゴシック" pitchFamily="50" charset="-128"/>
                <a:ea typeface="ＭＳ Ｐゴシック" pitchFamily="50" charset="-128"/>
                <a:cs typeface="+mn-cs"/>
              </a:rPr>
              <a:t>件</a:t>
            </a:r>
            <a:r>
              <a:rPr kumimoji="1" lang="zh-TW" altLang="en-US" sz="800" b="0" i="0" u="none" strike="noStrike" kern="1200" baseline="0" smtClean="0">
                <a:solidFill>
                  <a:schemeClr val="tx1"/>
                </a:solidFill>
                <a:latin typeface="ＭＳ Ｐゴシック" pitchFamily="50" charset="-128"/>
                <a:ea typeface="ＭＳ Ｐゴシック" pitchFamily="50" charset="-128"/>
                <a:cs typeface="+mn-cs"/>
              </a:rPr>
              <a:t>        </a:t>
            </a:r>
            <a:r>
              <a:rPr kumimoji="1" lang="en-US" altLang="zh-TW" sz="800" b="1" i="0" u="none" strike="noStrike" kern="1200" smtClean="0">
                <a:solidFill>
                  <a:schemeClr val="tx1"/>
                </a:solidFill>
                <a:latin typeface="ＭＳ Ｐゴシック" pitchFamily="50" charset="-128"/>
                <a:ea typeface="ＭＳ Ｐゴシック" pitchFamily="50" charset="-128"/>
                <a:cs typeface="+mn-cs"/>
              </a:rPr>
              <a:t>83.8%</a:t>
            </a:r>
            <a:r>
              <a:rPr kumimoji="1" lang="zh-TW" altLang="en-US" sz="800" b="0" i="0" u="none" strike="noStrike" kern="1200" baseline="0" smtClean="0">
                <a:solidFill>
                  <a:schemeClr val="tx1"/>
                </a:solidFill>
                <a:latin typeface="ＭＳ Ｐゴシック" pitchFamily="50" charset="-128"/>
                <a:ea typeface="ＭＳ Ｐゴシック" pitchFamily="50" charset="-128"/>
                <a:cs typeface="+mn-cs"/>
              </a:rPr>
              <a:t>        </a:t>
            </a:r>
            <a:r>
              <a:rPr kumimoji="1" lang="en-US" altLang="zh-TW" sz="800" b="1" i="0" u="none" strike="noStrike" kern="1200" smtClean="0">
                <a:solidFill>
                  <a:schemeClr val="tx1"/>
                </a:solidFill>
                <a:latin typeface="ＭＳ Ｐゴシック" pitchFamily="50" charset="-128"/>
                <a:ea typeface="ＭＳ Ｐゴシック" pitchFamily="50" charset="-128"/>
                <a:cs typeface="+mn-cs"/>
              </a:rPr>
              <a:t>75.9%</a:t>
            </a:r>
            <a:r>
              <a:rPr kumimoji="1" lang="zh-TW" altLang="en-US" sz="800" b="0" i="0" u="none" strike="noStrike" kern="1200" baseline="0" smtClean="0">
                <a:solidFill>
                  <a:schemeClr val="tx1"/>
                </a:solidFill>
                <a:latin typeface="ＭＳ Ｐゴシック" pitchFamily="50" charset="-128"/>
                <a:ea typeface="ＭＳ Ｐゴシック" pitchFamily="50" charset="-128"/>
                <a:cs typeface="+mn-cs"/>
              </a:rPr>
              <a:t>        </a:t>
            </a:r>
            <a:r>
              <a:rPr kumimoji="1" lang="en-US" altLang="zh-TW" sz="800" b="1" i="0" u="none" strike="noStrike" kern="1200" smtClean="0">
                <a:solidFill>
                  <a:schemeClr val="tx1"/>
                </a:solidFill>
                <a:latin typeface="ＭＳ Ｐゴシック" pitchFamily="50" charset="-128"/>
                <a:ea typeface="ＭＳ Ｐゴシック" pitchFamily="50" charset="-128"/>
                <a:cs typeface="+mn-cs"/>
              </a:rPr>
              <a:t>73.6%</a:t>
            </a:r>
            <a:r>
              <a:rPr lang="zh-TW" altLang="en-US" sz="800" smtClean="0">
                <a:latin typeface="ＭＳ Ｐゴシック" pitchFamily="50" charset="-128"/>
                <a:ea typeface="ＭＳ Ｐゴシック" pitchFamily="50" charset="-128"/>
              </a:rPr>
              <a:t> </a:t>
            </a:r>
            <a:endParaRPr lang="en-US" altLang="zh-TW" sz="800" smtClean="0">
              <a:latin typeface="ＭＳ Ｐゴシック" pitchFamily="50" charset="-128"/>
              <a:ea typeface="ＭＳ Ｐゴシック" pitchFamily="50" charset="-128"/>
            </a:endParaRPr>
          </a:p>
          <a:p>
            <a:r>
              <a:rPr kumimoji="1" lang="zh-TW" altLang="en-US" sz="800" b="0" i="0" u="none" strike="noStrike" kern="1200" smtClean="0">
                <a:solidFill>
                  <a:schemeClr val="tx1"/>
                </a:solidFill>
                <a:latin typeface="ＭＳ Ｐゴシック" pitchFamily="50" charset="-128"/>
                <a:ea typeface="ＭＳ Ｐゴシック" pitchFamily="50" charset="-128"/>
                <a:cs typeface="+mn-cs"/>
              </a:rPr>
              <a:t>血縁者</a:t>
            </a:r>
            <a:r>
              <a:rPr kumimoji="1" lang="zh-TW" altLang="en-US" sz="800" b="0" i="0" u="none" strike="noStrike" kern="1200" baseline="0" smtClean="0">
                <a:solidFill>
                  <a:schemeClr val="tx1"/>
                </a:solidFill>
                <a:latin typeface="ＭＳ Ｐゴシック" pitchFamily="50" charset="-128"/>
                <a:ea typeface="ＭＳ Ｐゴシック" pitchFamily="50" charset="-128"/>
                <a:cs typeface="+mn-cs"/>
              </a:rPr>
              <a:t>     </a:t>
            </a:r>
            <a:r>
              <a:rPr kumimoji="1" lang="zh-TW" altLang="en-US" sz="800" b="1" i="0" u="none" strike="noStrike" kern="1200" smtClean="0">
                <a:solidFill>
                  <a:schemeClr val="tx1"/>
                </a:solidFill>
                <a:latin typeface="ＭＳ Ｐゴシック" pitchFamily="50" charset="-128"/>
                <a:ea typeface="ＭＳ Ｐゴシック" pitchFamily="50" charset="-128"/>
                <a:cs typeface="+mn-cs"/>
              </a:rPr>
              <a:t>末梢血幹細胞移植</a:t>
            </a:r>
            <a:r>
              <a:rPr kumimoji="1" lang="zh-TW" altLang="en-US" sz="800" b="1" i="0" u="none" strike="noStrike" kern="1200" baseline="0" smtClean="0">
                <a:solidFill>
                  <a:schemeClr val="tx1"/>
                </a:solidFill>
                <a:latin typeface="ＭＳ Ｐゴシック" pitchFamily="50" charset="-128"/>
                <a:ea typeface="ＭＳ Ｐゴシック" pitchFamily="50" charset="-128"/>
                <a:cs typeface="+mn-cs"/>
              </a:rPr>
              <a:t>      </a:t>
            </a:r>
            <a:r>
              <a:rPr kumimoji="1" lang="en-US" altLang="zh-TW" sz="800" b="0" i="0" u="none" strike="noStrike" kern="1200" smtClean="0">
                <a:solidFill>
                  <a:schemeClr val="tx1"/>
                </a:solidFill>
                <a:latin typeface="ＭＳ Ｐゴシック" pitchFamily="50" charset="-128"/>
                <a:ea typeface="ＭＳ Ｐゴシック" pitchFamily="50" charset="-128"/>
                <a:cs typeface="+mn-cs"/>
              </a:rPr>
              <a:t>18</a:t>
            </a:r>
            <a:r>
              <a:rPr kumimoji="1" lang="zh-TW" altLang="en-US" sz="800" b="0" i="0" u="none" strike="noStrike" kern="1200" smtClean="0">
                <a:solidFill>
                  <a:schemeClr val="tx1"/>
                </a:solidFill>
                <a:latin typeface="ＭＳ Ｐゴシック" pitchFamily="50" charset="-128"/>
                <a:ea typeface="ＭＳ Ｐゴシック" pitchFamily="50" charset="-128"/>
                <a:cs typeface="+mn-cs"/>
              </a:rPr>
              <a:t>件</a:t>
            </a:r>
            <a:r>
              <a:rPr kumimoji="1" lang="zh-TW" altLang="en-US" sz="800" b="0" i="0" u="none" strike="noStrike" kern="1200" baseline="0" smtClean="0">
                <a:solidFill>
                  <a:schemeClr val="tx1"/>
                </a:solidFill>
                <a:latin typeface="ＭＳ Ｐゴシック" pitchFamily="50" charset="-128"/>
                <a:ea typeface="ＭＳ Ｐゴシック" pitchFamily="50" charset="-128"/>
                <a:cs typeface="+mn-cs"/>
              </a:rPr>
              <a:t>        </a:t>
            </a:r>
            <a:r>
              <a:rPr kumimoji="1" lang="en-US" altLang="zh-TW" sz="800" b="1" i="0" u="none" strike="noStrike" kern="1200" smtClean="0">
                <a:solidFill>
                  <a:schemeClr val="tx1"/>
                </a:solidFill>
                <a:latin typeface="ＭＳ Ｐゴシック" pitchFamily="50" charset="-128"/>
                <a:ea typeface="ＭＳ Ｐゴシック" pitchFamily="50" charset="-128"/>
                <a:cs typeface="+mn-cs"/>
              </a:rPr>
              <a:t>77.8%</a:t>
            </a:r>
            <a:r>
              <a:rPr kumimoji="1" lang="zh-TW" altLang="en-US" sz="800" b="0" i="0" u="none" strike="noStrike" kern="1200" baseline="0" smtClean="0">
                <a:solidFill>
                  <a:schemeClr val="tx1"/>
                </a:solidFill>
                <a:latin typeface="ＭＳ Ｐゴシック" pitchFamily="50" charset="-128"/>
                <a:ea typeface="ＭＳ Ｐゴシック" pitchFamily="50" charset="-128"/>
                <a:cs typeface="+mn-cs"/>
              </a:rPr>
              <a:t>        </a:t>
            </a:r>
            <a:r>
              <a:rPr kumimoji="1" lang="en-US" altLang="zh-TW" sz="800" b="1" i="0" u="none" strike="noStrike" kern="1200" smtClean="0">
                <a:solidFill>
                  <a:schemeClr val="tx1"/>
                </a:solidFill>
                <a:latin typeface="ＭＳ Ｐゴシック" pitchFamily="50" charset="-128"/>
                <a:ea typeface="ＭＳ Ｐゴシック" pitchFamily="50" charset="-128"/>
                <a:cs typeface="+mn-cs"/>
              </a:rPr>
              <a:t>61.1%</a:t>
            </a:r>
            <a:r>
              <a:rPr kumimoji="1" lang="zh-TW" altLang="en-US" sz="800" b="0" i="0" u="none" strike="noStrike" kern="1200" baseline="0" smtClean="0">
                <a:solidFill>
                  <a:schemeClr val="tx1"/>
                </a:solidFill>
                <a:latin typeface="ＭＳ Ｐゴシック" pitchFamily="50" charset="-128"/>
                <a:ea typeface="ＭＳ Ｐゴシック" pitchFamily="50" charset="-128"/>
                <a:cs typeface="+mn-cs"/>
              </a:rPr>
              <a:t>        </a:t>
            </a:r>
            <a:r>
              <a:rPr kumimoji="1" lang="en-US" altLang="zh-TW" sz="800" b="1" i="0" u="none" strike="noStrike" kern="1200" smtClean="0">
                <a:solidFill>
                  <a:schemeClr val="tx1"/>
                </a:solidFill>
                <a:latin typeface="ＭＳ Ｐゴシック" pitchFamily="50" charset="-128"/>
                <a:ea typeface="ＭＳ Ｐゴシック" pitchFamily="50" charset="-128"/>
                <a:cs typeface="+mn-cs"/>
              </a:rPr>
              <a:t>61.1%</a:t>
            </a:r>
            <a:r>
              <a:rPr lang="zh-TW" altLang="en-US" sz="800" smtClean="0">
                <a:latin typeface="ＭＳ Ｐゴシック" pitchFamily="50" charset="-128"/>
                <a:ea typeface="ＭＳ Ｐゴシック" pitchFamily="50" charset="-128"/>
              </a:rPr>
              <a:t> </a:t>
            </a:r>
            <a:endParaRPr lang="en-US" altLang="zh-TW" sz="800" smtClean="0">
              <a:latin typeface="ＭＳ Ｐゴシック" pitchFamily="50" charset="-128"/>
              <a:ea typeface="ＭＳ Ｐゴシック" pitchFamily="50" charset="-128"/>
            </a:endParaRPr>
          </a:p>
          <a:p>
            <a:r>
              <a:rPr kumimoji="1" lang="zh-TW" altLang="en-US" sz="800" b="0" i="0" u="sng" strike="noStrike" kern="1200" smtClean="0">
                <a:solidFill>
                  <a:schemeClr val="tx1"/>
                </a:solidFill>
                <a:latin typeface="ＭＳ Ｐゴシック" pitchFamily="50" charset="-128"/>
                <a:ea typeface="ＭＳ Ｐゴシック" pitchFamily="50" charset="-128"/>
                <a:cs typeface="+mn-cs"/>
              </a:rPr>
              <a:t>非血縁者</a:t>
            </a:r>
            <a:r>
              <a:rPr kumimoji="1" lang="zh-TW" altLang="en-US" sz="800" b="0" i="0" u="sng" strike="noStrike" kern="1200" baseline="0" smtClean="0">
                <a:solidFill>
                  <a:schemeClr val="tx1"/>
                </a:solidFill>
                <a:latin typeface="ＭＳ Ｐゴシック" pitchFamily="50" charset="-128"/>
                <a:ea typeface="ＭＳ Ｐゴシック" pitchFamily="50" charset="-128"/>
                <a:cs typeface="+mn-cs"/>
              </a:rPr>
              <a:t>  </a:t>
            </a:r>
            <a:r>
              <a:rPr kumimoji="1" lang="zh-TW" altLang="en-US" sz="800" b="1" i="0" u="sng" strike="noStrike" kern="1200" smtClean="0">
                <a:solidFill>
                  <a:schemeClr val="tx1"/>
                </a:solidFill>
                <a:latin typeface="ＭＳ Ｐゴシック" pitchFamily="50" charset="-128"/>
                <a:ea typeface="ＭＳ Ｐゴシック" pitchFamily="50" charset="-128"/>
                <a:cs typeface="+mn-cs"/>
              </a:rPr>
              <a:t>骨髄移植 </a:t>
            </a:r>
            <a:r>
              <a:rPr lang="zh-TW" altLang="en-US" sz="800" u="sng" smtClean="0">
                <a:latin typeface="ＭＳ Ｐゴシック" pitchFamily="50" charset="-128"/>
                <a:ea typeface="ＭＳ Ｐゴシック" pitchFamily="50" charset="-128"/>
              </a:rPr>
              <a:t>            </a:t>
            </a:r>
            <a:r>
              <a:rPr lang="zh-TW" altLang="en-US" sz="800" u="sng" baseline="0" smtClean="0">
                <a:latin typeface="ＭＳ Ｐゴシック" pitchFamily="50" charset="-128"/>
                <a:ea typeface="ＭＳ Ｐゴシック" pitchFamily="50" charset="-128"/>
              </a:rPr>
              <a:t>     </a:t>
            </a:r>
            <a:r>
              <a:rPr kumimoji="1" lang="en-US" altLang="zh-TW" sz="800" b="0" i="0" u="sng" strike="noStrike" kern="1200" smtClean="0">
                <a:solidFill>
                  <a:schemeClr val="tx1"/>
                </a:solidFill>
                <a:latin typeface="ＭＳ Ｐゴシック" pitchFamily="50" charset="-128"/>
                <a:ea typeface="ＭＳ Ｐゴシック" pitchFamily="50" charset="-128"/>
                <a:cs typeface="+mn-cs"/>
              </a:rPr>
              <a:t>113</a:t>
            </a:r>
            <a:r>
              <a:rPr kumimoji="1" lang="zh-TW" altLang="en-US" sz="800" b="0" i="0" u="sng" strike="noStrike" kern="1200" smtClean="0">
                <a:solidFill>
                  <a:schemeClr val="tx1"/>
                </a:solidFill>
                <a:latin typeface="ＭＳ Ｐゴシック" pitchFamily="50" charset="-128"/>
                <a:ea typeface="ＭＳ Ｐゴシック" pitchFamily="50" charset="-128"/>
                <a:cs typeface="+mn-cs"/>
              </a:rPr>
              <a:t>件</a:t>
            </a:r>
            <a:r>
              <a:rPr kumimoji="1" lang="zh-TW" altLang="en-US" sz="800" b="0" i="0" u="sng" strike="noStrike" kern="1200" baseline="0" smtClean="0">
                <a:solidFill>
                  <a:schemeClr val="tx1"/>
                </a:solidFill>
                <a:latin typeface="ＭＳ Ｐゴシック" pitchFamily="50" charset="-128"/>
                <a:ea typeface="ＭＳ Ｐゴシック" pitchFamily="50" charset="-128"/>
                <a:cs typeface="+mn-cs"/>
              </a:rPr>
              <a:t>        </a:t>
            </a:r>
            <a:r>
              <a:rPr kumimoji="1" lang="en-US" altLang="zh-TW" sz="800" b="1" i="0" u="sng" strike="noStrike" kern="1200" smtClean="0">
                <a:solidFill>
                  <a:schemeClr val="tx1"/>
                </a:solidFill>
                <a:latin typeface="ＭＳ Ｐゴシック" pitchFamily="50" charset="-128"/>
                <a:ea typeface="ＭＳ Ｐゴシック" pitchFamily="50" charset="-128"/>
                <a:cs typeface="+mn-cs"/>
              </a:rPr>
              <a:t>76.9%</a:t>
            </a:r>
            <a:r>
              <a:rPr kumimoji="1" lang="zh-TW" altLang="en-US" sz="800" b="0" i="0" u="sng" strike="noStrike" kern="1200" baseline="0" smtClean="0">
                <a:solidFill>
                  <a:schemeClr val="tx1"/>
                </a:solidFill>
                <a:latin typeface="ＭＳ Ｐゴシック" pitchFamily="50" charset="-128"/>
                <a:ea typeface="ＭＳ Ｐゴシック" pitchFamily="50" charset="-128"/>
                <a:cs typeface="+mn-cs"/>
              </a:rPr>
              <a:t>        </a:t>
            </a:r>
            <a:r>
              <a:rPr kumimoji="1" lang="en-US" altLang="zh-TW" sz="800" b="1" i="0" u="sng" strike="noStrike" kern="1200" smtClean="0">
                <a:solidFill>
                  <a:schemeClr val="tx1"/>
                </a:solidFill>
                <a:latin typeface="ＭＳ Ｐゴシック" pitchFamily="50" charset="-128"/>
                <a:ea typeface="ＭＳ Ｐゴシック" pitchFamily="50" charset="-128"/>
                <a:cs typeface="+mn-cs"/>
              </a:rPr>
              <a:t>69.6%</a:t>
            </a:r>
            <a:r>
              <a:rPr kumimoji="1" lang="zh-TW" altLang="en-US" sz="800" b="0" i="0" u="sng" strike="noStrike" kern="1200" baseline="0" smtClean="0">
                <a:solidFill>
                  <a:schemeClr val="tx1"/>
                </a:solidFill>
                <a:latin typeface="ＭＳ Ｐゴシック" pitchFamily="50" charset="-128"/>
                <a:ea typeface="ＭＳ Ｐゴシック" pitchFamily="50" charset="-128"/>
                <a:cs typeface="+mn-cs"/>
              </a:rPr>
              <a:t>        </a:t>
            </a:r>
            <a:r>
              <a:rPr kumimoji="1" lang="en-US" altLang="zh-TW" sz="800" b="1" i="0" u="sng" strike="noStrike" kern="1200" smtClean="0">
                <a:solidFill>
                  <a:schemeClr val="tx1"/>
                </a:solidFill>
                <a:latin typeface="ＭＳ Ｐゴシック" pitchFamily="50" charset="-128"/>
                <a:ea typeface="ＭＳ Ｐゴシック" pitchFamily="50" charset="-128"/>
                <a:cs typeface="+mn-cs"/>
              </a:rPr>
              <a:t>68.4%</a:t>
            </a:r>
            <a:r>
              <a:rPr lang="zh-TW" altLang="en-US" sz="800" u="sng" smtClean="0">
                <a:latin typeface="ＭＳ Ｐゴシック" pitchFamily="50" charset="-128"/>
                <a:ea typeface="ＭＳ Ｐゴシック" pitchFamily="50" charset="-128"/>
              </a:rPr>
              <a:t> </a:t>
            </a:r>
            <a:r>
              <a:rPr lang="ja-JP" altLang="en-US" sz="800" u="sng" smtClean="0">
                <a:latin typeface="ＭＳ Ｐゴシック" pitchFamily="50" charset="-128"/>
                <a:ea typeface="ＭＳ Ｐゴシック" pitchFamily="50" charset="-128"/>
              </a:rPr>
              <a:t>＿＿</a:t>
            </a:r>
            <a:endParaRPr kumimoji="1" lang="en-US" altLang="ja-JP" sz="800" u="sng" kern="1200" dirty="0" smtClean="0">
              <a:solidFill>
                <a:srgbClr val="0B5395"/>
              </a:solidFill>
              <a:latin typeface="ＭＳ Ｐゴシック" pitchFamily="50" charset="-128"/>
              <a:ea typeface="ＭＳ Ｐゴシック" pitchFamily="50" charset="-128"/>
              <a:cs typeface="メイリオ" pitchFamily="50"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35175" y="0"/>
            <a:ext cx="5764213" cy="4322763"/>
          </a:xfrm>
        </p:spPr>
      </p:sp>
      <p:sp>
        <p:nvSpPr>
          <p:cNvPr id="3" name="ノート プレースホルダ 2"/>
          <p:cNvSpPr>
            <a:spLocks noGrp="1"/>
          </p:cNvSpPr>
          <p:nvPr>
            <p:ph type="body" idx="1"/>
          </p:nvPr>
        </p:nvSpPr>
        <p:spPr>
          <a:xfrm>
            <a:off x="1350243" y="4322388"/>
            <a:ext cx="7204021" cy="1693333"/>
          </a:xfrm>
        </p:spPr>
        <p:txBody>
          <a:bodyPr>
            <a:normAutofit/>
          </a:bodyPr>
          <a:lstStyle/>
          <a:p>
            <a:r>
              <a:rPr kumimoji="1" lang="ja-JP" altLang="en-US" sz="1000" kern="1200" smtClean="0">
                <a:solidFill>
                  <a:srgbClr val="0B5395"/>
                </a:solidFill>
                <a:latin typeface="+mj-ea"/>
                <a:ea typeface="+mj-ea"/>
                <a:cs typeface="メイリオ" pitchFamily="50" charset="-128"/>
              </a:rPr>
              <a:t>　</a:t>
            </a:r>
            <a:r>
              <a:rPr kumimoji="1" lang="ja-JP" altLang="en-US" sz="1000" b="0" kern="1200" smtClean="0">
                <a:solidFill>
                  <a:schemeClr val="tx1"/>
                </a:solidFill>
                <a:latin typeface="+mn-lt"/>
                <a:ea typeface="+mn-ea"/>
                <a:cs typeface="+mn-cs"/>
              </a:rPr>
              <a:t>　</a:t>
            </a:r>
            <a:r>
              <a:rPr kumimoji="1" lang="ja-JP" altLang="ja-JP" sz="1000" b="0" kern="1200" smtClean="0">
                <a:solidFill>
                  <a:schemeClr val="tx1"/>
                </a:solidFill>
                <a:latin typeface="+mn-lt"/>
                <a:ea typeface="+mn-ea"/>
                <a:cs typeface="+mn-cs"/>
              </a:rPr>
              <a:t>慢性骨髄性白血病の移植のほとんどが同種移植であり、</a:t>
            </a:r>
            <a:r>
              <a:rPr kumimoji="1" lang="en-US" altLang="ja-JP" sz="1000" b="0" kern="1200" smtClean="0">
                <a:solidFill>
                  <a:schemeClr val="tx1"/>
                </a:solidFill>
                <a:latin typeface="+mn-lt"/>
                <a:ea typeface="+mn-ea"/>
                <a:cs typeface="+mn-cs"/>
              </a:rPr>
              <a:t>16</a:t>
            </a:r>
            <a:r>
              <a:rPr kumimoji="1" lang="ja-JP" altLang="ja-JP" sz="1000" b="0" kern="1200" smtClean="0">
                <a:solidFill>
                  <a:schemeClr val="tx1"/>
                </a:solidFill>
                <a:latin typeface="+mn-lt"/>
                <a:ea typeface="+mn-ea"/>
                <a:cs typeface="+mn-cs"/>
              </a:rPr>
              <a:t>歳以上では非血縁者間骨髄移植が多く行われている。</a:t>
            </a:r>
            <a:r>
              <a:rPr kumimoji="1" lang="en-US" altLang="ja-JP" sz="1000" b="0" kern="1200" smtClean="0">
                <a:solidFill>
                  <a:schemeClr val="tx1"/>
                </a:solidFill>
                <a:latin typeface="+mn-lt"/>
                <a:ea typeface="+mn-ea"/>
                <a:cs typeface="+mn-cs"/>
              </a:rPr>
              <a:t>1991</a:t>
            </a:r>
            <a:r>
              <a:rPr kumimoji="1" lang="ja-JP" altLang="ja-JP" sz="1000" b="0" kern="1200" smtClean="0">
                <a:solidFill>
                  <a:schemeClr val="tx1"/>
                </a:solidFill>
                <a:latin typeface="+mn-lt"/>
                <a:ea typeface="+mn-ea"/>
                <a:cs typeface="+mn-cs"/>
              </a:rPr>
              <a:t>年から</a:t>
            </a:r>
            <a:r>
              <a:rPr kumimoji="1" lang="en-US" altLang="ja-JP" sz="1000" b="0" kern="1200" smtClean="0">
                <a:solidFill>
                  <a:schemeClr val="tx1"/>
                </a:solidFill>
                <a:latin typeface="+mn-lt"/>
                <a:ea typeface="+mn-ea"/>
                <a:cs typeface="+mn-cs"/>
              </a:rPr>
              <a:t>2014</a:t>
            </a:r>
            <a:r>
              <a:rPr kumimoji="1" lang="ja-JP" altLang="ja-JP" sz="1000" b="0" kern="1200" smtClean="0">
                <a:solidFill>
                  <a:schemeClr val="tx1"/>
                </a:solidFill>
                <a:latin typeface="+mn-lt"/>
                <a:ea typeface="+mn-ea"/>
                <a:cs typeface="+mn-cs"/>
              </a:rPr>
              <a:t>年の間に初回同種移植が行われた登録例</a:t>
            </a:r>
            <a:r>
              <a:rPr kumimoji="1" lang="en-US" altLang="ja-JP" sz="1000" b="0" kern="1200" smtClean="0">
                <a:solidFill>
                  <a:schemeClr val="tx1"/>
                </a:solidFill>
                <a:latin typeface="+mn-lt"/>
                <a:ea typeface="+mn-ea"/>
                <a:cs typeface="+mn-cs"/>
              </a:rPr>
              <a:t>3,005</a:t>
            </a:r>
            <a:r>
              <a:rPr kumimoji="1" lang="ja-JP" altLang="ja-JP" sz="1000" b="0" kern="1200" smtClean="0">
                <a:solidFill>
                  <a:schemeClr val="tx1"/>
                </a:solidFill>
                <a:latin typeface="+mn-lt"/>
                <a:ea typeface="+mn-ea"/>
                <a:cs typeface="+mn-cs"/>
              </a:rPr>
              <a:t>件の移植後</a:t>
            </a:r>
            <a:r>
              <a:rPr kumimoji="1" lang="en-US" altLang="ja-JP" sz="1000" b="0" kern="1200" smtClean="0">
                <a:solidFill>
                  <a:schemeClr val="tx1"/>
                </a:solidFill>
                <a:latin typeface="+mn-lt"/>
                <a:ea typeface="+mn-ea"/>
                <a:cs typeface="+mn-cs"/>
              </a:rPr>
              <a:t>5</a:t>
            </a:r>
            <a:r>
              <a:rPr kumimoji="1" lang="ja-JP" altLang="ja-JP" sz="1000" b="0" kern="1200" smtClean="0">
                <a:solidFill>
                  <a:schemeClr val="tx1"/>
                </a:solidFill>
                <a:latin typeface="+mn-lt"/>
                <a:ea typeface="+mn-ea"/>
                <a:cs typeface="+mn-cs"/>
              </a:rPr>
              <a:t>年生存率は、血縁者間骨髄移植</a:t>
            </a:r>
            <a:r>
              <a:rPr kumimoji="1" lang="en-US" altLang="ja-JP" sz="1000" b="0" kern="1200" smtClean="0">
                <a:solidFill>
                  <a:schemeClr val="tx1"/>
                </a:solidFill>
                <a:latin typeface="+mn-lt"/>
                <a:ea typeface="+mn-ea"/>
                <a:cs typeface="+mn-cs"/>
              </a:rPr>
              <a:t>65.9</a:t>
            </a:r>
            <a:r>
              <a:rPr kumimoji="1" lang="ja-JP" altLang="ja-JP" sz="1000" b="0" kern="1200" smtClean="0">
                <a:solidFill>
                  <a:schemeClr val="tx1"/>
                </a:solidFill>
                <a:latin typeface="+mn-lt"/>
                <a:ea typeface="+mn-ea"/>
                <a:cs typeface="+mn-cs"/>
              </a:rPr>
              <a:t>％、血縁者間末梢血幹細胞移植</a:t>
            </a:r>
            <a:r>
              <a:rPr kumimoji="1" lang="en-US" altLang="ja-JP" sz="1000" b="0" kern="1200" smtClean="0">
                <a:solidFill>
                  <a:schemeClr val="tx1"/>
                </a:solidFill>
                <a:latin typeface="+mn-lt"/>
                <a:ea typeface="+mn-ea"/>
                <a:cs typeface="+mn-cs"/>
              </a:rPr>
              <a:t>55.4</a:t>
            </a:r>
            <a:r>
              <a:rPr kumimoji="1" lang="ja-JP" altLang="ja-JP" sz="1000" b="0" kern="1200" smtClean="0">
                <a:solidFill>
                  <a:schemeClr val="tx1"/>
                </a:solidFill>
                <a:latin typeface="+mn-lt"/>
                <a:ea typeface="+mn-ea"/>
                <a:cs typeface="+mn-cs"/>
              </a:rPr>
              <a:t>％、非血縁者間骨髄移植</a:t>
            </a:r>
            <a:r>
              <a:rPr kumimoji="1" lang="en-US" altLang="ja-JP" sz="1000" b="0" kern="1200" smtClean="0">
                <a:solidFill>
                  <a:schemeClr val="tx1"/>
                </a:solidFill>
                <a:latin typeface="+mn-lt"/>
                <a:ea typeface="+mn-ea"/>
                <a:cs typeface="+mn-cs"/>
              </a:rPr>
              <a:t>51.7</a:t>
            </a:r>
            <a:r>
              <a:rPr kumimoji="1" lang="ja-JP" altLang="ja-JP" sz="1000" b="0" kern="1200" smtClean="0">
                <a:solidFill>
                  <a:schemeClr val="tx1"/>
                </a:solidFill>
                <a:latin typeface="+mn-lt"/>
                <a:ea typeface="+mn-ea"/>
                <a:cs typeface="+mn-cs"/>
              </a:rPr>
              <a:t>％、非血縁者間さい帯血移植</a:t>
            </a:r>
            <a:r>
              <a:rPr kumimoji="1" lang="en-US" altLang="ja-JP" sz="1000" b="0" kern="1200" smtClean="0">
                <a:solidFill>
                  <a:schemeClr val="tx1"/>
                </a:solidFill>
                <a:latin typeface="+mn-lt"/>
                <a:ea typeface="+mn-ea"/>
                <a:cs typeface="+mn-cs"/>
              </a:rPr>
              <a:t>44.5</a:t>
            </a:r>
            <a:r>
              <a:rPr kumimoji="1" lang="ja-JP" altLang="ja-JP" sz="1000" b="0" kern="1200" smtClean="0">
                <a:solidFill>
                  <a:schemeClr val="tx1"/>
                </a:solidFill>
                <a:latin typeface="+mn-lt"/>
                <a:ea typeface="+mn-ea"/>
                <a:cs typeface="+mn-cs"/>
              </a:rPr>
              <a:t>％である。移植後</a:t>
            </a:r>
            <a:r>
              <a:rPr kumimoji="1" lang="en-US" altLang="ja-JP" sz="1000" b="0" kern="1200" smtClean="0">
                <a:solidFill>
                  <a:schemeClr val="tx1"/>
                </a:solidFill>
                <a:latin typeface="+mn-lt"/>
                <a:ea typeface="+mn-ea"/>
                <a:cs typeface="+mn-cs"/>
              </a:rPr>
              <a:t>10</a:t>
            </a:r>
            <a:r>
              <a:rPr kumimoji="1" lang="ja-JP" altLang="ja-JP" sz="1000" b="0" kern="1200" smtClean="0">
                <a:solidFill>
                  <a:schemeClr val="tx1"/>
                </a:solidFill>
                <a:latin typeface="+mn-lt"/>
                <a:ea typeface="+mn-ea"/>
                <a:cs typeface="+mn-cs"/>
              </a:rPr>
              <a:t>年では、非血縁者間移植において生存率が</a:t>
            </a:r>
            <a:r>
              <a:rPr kumimoji="1" lang="en-US" altLang="ja-JP" sz="1000" b="0" kern="1200" smtClean="0">
                <a:solidFill>
                  <a:schemeClr val="tx1"/>
                </a:solidFill>
                <a:latin typeface="+mn-lt"/>
                <a:ea typeface="+mn-ea"/>
                <a:cs typeface="+mn-cs"/>
              </a:rPr>
              <a:t>50</a:t>
            </a:r>
            <a:r>
              <a:rPr kumimoji="1" lang="ja-JP" altLang="ja-JP" sz="1000" b="0" kern="1200" smtClean="0">
                <a:solidFill>
                  <a:schemeClr val="tx1"/>
                </a:solidFill>
                <a:latin typeface="+mn-lt"/>
                <a:ea typeface="+mn-ea"/>
                <a:cs typeface="+mn-cs"/>
              </a:rPr>
              <a:t>％を下回っている。 </a:t>
            </a:r>
          </a:p>
          <a:p>
            <a:endParaRPr kumimoji="1" lang="en-US" altLang="ja-JP" sz="800" kern="1200" smtClean="0">
              <a:solidFill>
                <a:srgbClr val="0B5395"/>
              </a:solidFill>
              <a:latin typeface="+mj-ea"/>
              <a:ea typeface="+mn-ea"/>
              <a:cs typeface="メイリオ" pitchFamily="50" charset="-128"/>
            </a:endParaRPr>
          </a:p>
          <a:p>
            <a:pPr rtl="0" eaLnBrk="1" fontAlgn="b" latinLnBrk="0" hangingPunct="1"/>
            <a:r>
              <a:rPr kumimoji="1" lang="ja-JP" altLang="en-US" sz="800" b="0" i="0" u="none" strike="noStrike" kern="1200" smtClean="0">
                <a:solidFill>
                  <a:schemeClr val="tx1"/>
                </a:solidFill>
                <a:latin typeface="+mj-ea"/>
                <a:ea typeface="+mn-ea"/>
                <a:cs typeface="メイリオ" pitchFamily="50" charset="-128"/>
              </a:rPr>
              <a:t>≪移植後生存率≫</a:t>
            </a:r>
            <a:endParaRPr kumimoji="1" lang="en-US" altLang="ja-JP" sz="800" kern="1200" smtClean="0">
              <a:solidFill>
                <a:srgbClr val="0B5395"/>
              </a:solidFill>
              <a:latin typeface="+mj-ea"/>
              <a:ea typeface="+mn-ea"/>
              <a:cs typeface="メイリオ" pitchFamily="50" charset="-128"/>
            </a:endParaRPr>
          </a:p>
          <a:p>
            <a:r>
              <a:rPr kumimoji="1" lang="ja-JP" altLang="en-US" sz="800" b="0" i="0" u="sng" strike="noStrike" kern="1200" smtClean="0">
                <a:solidFill>
                  <a:schemeClr val="tx1"/>
                </a:solidFill>
                <a:latin typeface="+mj-ea"/>
                <a:ea typeface="+mn-ea"/>
                <a:cs typeface="メイリオ" pitchFamily="50" charset="-128"/>
              </a:rPr>
              <a:t>＿＿＿＿＿＿＿＿＿＿</a:t>
            </a:r>
            <a:r>
              <a:rPr kumimoji="1" lang="ja-JP" altLang="en-US" sz="800" b="0" i="0" u="sng" strike="noStrike" kern="1200" baseline="0" smtClean="0">
                <a:solidFill>
                  <a:schemeClr val="tx1"/>
                </a:solidFill>
                <a:latin typeface="+mj-ea"/>
                <a:ea typeface="+mn-ea"/>
                <a:cs typeface="メイリオ" pitchFamily="50" charset="-128"/>
              </a:rPr>
              <a:t>         </a:t>
            </a:r>
            <a:r>
              <a:rPr kumimoji="1" lang="ja-JP" altLang="ja-JP" sz="800" b="0" i="0" u="sng" strike="noStrike" kern="1200" smtClean="0">
                <a:solidFill>
                  <a:schemeClr val="tx1"/>
                </a:solidFill>
                <a:latin typeface="+mj-ea"/>
                <a:ea typeface="+mn-ea"/>
                <a:cs typeface="メイリオ" pitchFamily="50" charset="-128"/>
              </a:rPr>
              <a:t>移植件数</a:t>
            </a:r>
            <a:r>
              <a:rPr kumimoji="1" lang="en-US" altLang="ja-JP" sz="800" b="0" i="0" u="sng" strike="noStrike" kern="1200" baseline="0" smtClean="0">
                <a:solidFill>
                  <a:schemeClr val="tx1"/>
                </a:solidFill>
                <a:latin typeface="+mj-ea"/>
                <a:ea typeface="+mn-ea"/>
                <a:cs typeface="メイリオ" pitchFamily="50" charset="-128"/>
              </a:rPr>
              <a:t>   </a:t>
            </a:r>
            <a:r>
              <a:rPr kumimoji="1" lang="ja-JP" altLang="ja-JP" sz="800" b="0" i="0" u="sng" strike="noStrike" kern="1200" smtClean="0">
                <a:solidFill>
                  <a:schemeClr val="tx1"/>
                </a:solidFill>
                <a:latin typeface="+mj-ea"/>
                <a:ea typeface="+mn-ea"/>
                <a:cs typeface="メイリオ" pitchFamily="50" charset="-128"/>
              </a:rPr>
              <a:t>移植後</a:t>
            </a:r>
            <a:r>
              <a:rPr kumimoji="1" lang="en-US" altLang="ja-JP" sz="800" b="1" i="0" u="sng" strike="noStrike" kern="1200" smtClean="0">
                <a:solidFill>
                  <a:schemeClr val="tx1"/>
                </a:solidFill>
                <a:latin typeface="+mj-ea"/>
                <a:ea typeface="+mn-ea"/>
                <a:cs typeface="メイリオ" pitchFamily="50" charset="-128"/>
              </a:rPr>
              <a:t>1</a:t>
            </a:r>
            <a:r>
              <a:rPr kumimoji="1" lang="ja-JP" altLang="ja-JP" sz="800" b="1" i="0" u="sng" strike="noStrike" kern="1200" smtClean="0">
                <a:solidFill>
                  <a:schemeClr val="tx1"/>
                </a:solidFill>
                <a:latin typeface="+mj-ea"/>
                <a:ea typeface="+mn-ea"/>
                <a:cs typeface="メイリオ" pitchFamily="50" charset="-128"/>
              </a:rPr>
              <a:t>年</a:t>
            </a:r>
            <a:r>
              <a:rPr kumimoji="1" lang="en-US" altLang="ja-JP" sz="800" b="1" i="0" u="sng" strike="noStrike" kern="1200" baseline="0" smtClean="0">
                <a:solidFill>
                  <a:schemeClr val="tx1"/>
                </a:solidFill>
                <a:latin typeface="+mj-ea"/>
                <a:ea typeface="+mn-ea"/>
                <a:cs typeface="メイリオ" pitchFamily="50" charset="-128"/>
              </a:rPr>
              <a:t>  </a:t>
            </a:r>
            <a:r>
              <a:rPr kumimoji="1" lang="ja-JP" altLang="ja-JP" sz="800" b="0" i="0" u="sng" strike="noStrike" kern="1200" smtClean="0">
                <a:solidFill>
                  <a:schemeClr val="tx1"/>
                </a:solidFill>
                <a:latin typeface="+mj-ea"/>
                <a:ea typeface="+mn-ea"/>
                <a:cs typeface="メイリオ" pitchFamily="50" charset="-128"/>
              </a:rPr>
              <a:t>移植後</a:t>
            </a:r>
            <a:r>
              <a:rPr kumimoji="1" lang="en-US" altLang="ja-JP" sz="800" b="1" i="0" u="sng" strike="noStrike" kern="1200" smtClean="0">
                <a:solidFill>
                  <a:schemeClr val="tx1"/>
                </a:solidFill>
                <a:latin typeface="+mj-ea"/>
                <a:ea typeface="+mn-ea"/>
                <a:cs typeface="メイリオ" pitchFamily="50" charset="-128"/>
              </a:rPr>
              <a:t>5</a:t>
            </a:r>
            <a:r>
              <a:rPr kumimoji="1" lang="ja-JP" altLang="ja-JP" sz="800" b="1" i="0" u="sng" strike="noStrike" kern="1200" smtClean="0">
                <a:solidFill>
                  <a:schemeClr val="tx1"/>
                </a:solidFill>
                <a:latin typeface="+mj-ea"/>
                <a:ea typeface="+mn-ea"/>
                <a:cs typeface="メイリオ" pitchFamily="50" charset="-128"/>
              </a:rPr>
              <a:t>年</a:t>
            </a:r>
            <a:r>
              <a:rPr kumimoji="1" lang="en-US" altLang="ja-JP" sz="800" b="1" i="0" u="sng" strike="noStrike" kern="1200" baseline="0" smtClean="0">
                <a:solidFill>
                  <a:schemeClr val="tx1"/>
                </a:solidFill>
                <a:latin typeface="+mj-ea"/>
                <a:ea typeface="+mn-ea"/>
                <a:cs typeface="メイリオ" pitchFamily="50" charset="-128"/>
              </a:rPr>
              <a:t>  </a:t>
            </a:r>
            <a:r>
              <a:rPr kumimoji="1" lang="ja-JP" altLang="ja-JP" sz="800" b="0" i="0" u="sng" strike="noStrike" kern="1200" smtClean="0">
                <a:solidFill>
                  <a:schemeClr val="tx1"/>
                </a:solidFill>
                <a:latin typeface="+mj-ea"/>
                <a:ea typeface="+mn-ea"/>
                <a:cs typeface="メイリオ" pitchFamily="50" charset="-128"/>
              </a:rPr>
              <a:t>移植後</a:t>
            </a:r>
            <a:r>
              <a:rPr kumimoji="1" lang="en-US" altLang="ja-JP" sz="800" b="1" i="0" u="sng" strike="noStrike" kern="1200" smtClean="0">
                <a:solidFill>
                  <a:schemeClr val="tx1"/>
                </a:solidFill>
                <a:latin typeface="+mj-ea"/>
                <a:ea typeface="+mn-ea"/>
                <a:cs typeface="メイリオ" pitchFamily="50" charset="-128"/>
              </a:rPr>
              <a:t>10</a:t>
            </a:r>
            <a:r>
              <a:rPr kumimoji="1" lang="ja-JP" altLang="ja-JP" sz="800" b="1" i="0" u="sng" strike="noStrike" kern="1200" smtClean="0">
                <a:solidFill>
                  <a:schemeClr val="tx1"/>
                </a:solidFill>
                <a:latin typeface="+mj-ea"/>
                <a:ea typeface="+mn-ea"/>
                <a:cs typeface="メイリオ" pitchFamily="50" charset="-128"/>
              </a:rPr>
              <a:t>年</a:t>
            </a:r>
            <a:endParaRPr kumimoji="1" lang="en-US" altLang="ja-JP" sz="800" b="1" i="0" u="sng" strike="noStrike" kern="1200" smtClean="0">
              <a:solidFill>
                <a:schemeClr val="tx1"/>
              </a:solidFill>
              <a:latin typeface="+mj-ea"/>
              <a:ea typeface="+mn-ea"/>
              <a:cs typeface="メイリオ" pitchFamily="50" charset="-128"/>
            </a:endParaRPr>
          </a:p>
          <a:p>
            <a:r>
              <a:rPr kumimoji="1" lang="ja-JP" altLang="en-US" sz="800" b="0" i="0" u="none" strike="noStrike" kern="1200" smtClean="0">
                <a:solidFill>
                  <a:schemeClr val="tx1"/>
                </a:solidFill>
                <a:latin typeface="+mj-ea"/>
                <a:ea typeface="+mn-ea"/>
                <a:cs typeface="+mn-cs"/>
              </a:rPr>
              <a:t>血縁者</a:t>
            </a:r>
            <a:r>
              <a:rPr kumimoji="1" lang="ja-JP" altLang="en-US" sz="800" b="0" i="0" u="none" strike="noStrike" kern="1200" baseline="0" smtClean="0">
                <a:solidFill>
                  <a:schemeClr val="tx1"/>
                </a:solidFill>
                <a:latin typeface="+mj-ea"/>
                <a:ea typeface="+mn-ea"/>
                <a:cs typeface="+mn-cs"/>
              </a:rPr>
              <a:t>     </a:t>
            </a:r>
            <a:r>
              <a:rPr kumimoji="1" lang="ja-JP" altLang="en-US" sz="800" b="1" i="0" u="none" strike="noStrike" kern="1200" smtClean="0">
                <a:solidFill>
                  <a:schemeClr val="tx1"/>
                </a:solidFill>
                <a:latin typeface="+mj-ea"/>
                <a:ea typeface="+mn-ea"/>
                <a:cs typeface="+mn-cs"/>
              </a:rPr>
              <a:t>骨髄移植</a:t>
            </a:r>
            <a:r>
              <a:rPr kumimoji="1" lang="ja-JP" altLang="en-US" sz="800" b="1" i="0" u="none" strike="noStrike" kern="1200" baseline="0" smtClean="0">
                <a:solidFill>
                  <a:schemeClr val="tx1"/>
                </a:solidFill>
                <a:latin typeface="+mj-ea"/>
                <a:ea typeface="+mn-ea"/>
                <a:cs typeface="+mn-cs"/>
              </a:rPr>
              <a:t>                </a:t>
            </a:r>
            <a:r>
              <a:rPr kumimoji="1" lang="en-US" altLang="ja-JP" sz="800" b="0" i="0" u="none" strike="noStrike" kern="1200" smtClean="0">
                <a:solidFill>
                  <a:schemeClr val="tx1"/>
                </a:solidFill>
                <a:latin typeface="+mj-ea"/>
                <a:ea typeface="+mn-ea"/>
                <a:cs typeface="+mn-cs"/>
              </a:rPr>
              <a:t>1,084</a:t>
            </a:r>
            <a:r>
              <a:rPr kumimoji="1" lang="ja-JP" altLang="en-US" sz="800" b="0" i="0" u="none" strike="noStrike" kern="1200" smtClean="0">
                <a:solidFill>
                  <a:schemeClr val="tx1"/>
                </a:solidFill>
                <a:latin typeface="+mj-ea"/>
                <a:ea typeface="+mn-ea"/>
                <a:cs typeface="+mn-cs"/>
              </a:rPr>
              <a:t>件</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77.8%</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65.9%</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61.9%</a:t>
            </a:r>
            <a:r>
              <a:rPr kumimoji="1" lang="ja-JP" altLang="en-US" sz="800" kern="1200" smtClean="0">
                <a:solidFill>
                  <a:schemeClr val="tx1"/>
                </a:solidFill>
                <a:latin typeface="+mj-ea"/>
                <a:ea typeface="+mn-ea"/>
                <a:cs typeface="+mn-cs"/>
              </a:rPr>
              <a:t> </a:t>
            </a:r>
            <a:endParaRPr kumimoji="1" lang="en-US" altLang="ja-JP" sz="800" kern="1200" smtClean="0">
              <a:solidFill>
                <a:schemeClr val="tx1"/>
              </a:solidFill>
              <a:latin typeface="+mj-ea"/>
              <a:ea typeface="+mn-ea"/>
              <a:cs typeface="+mn-cs"/>
            </a:endParaRPr>
          </a:p>
          <a:p>
            <a:r>
              <a:rPr kumimoji="1" lang="ja-JP" altLang="en-US" sz="800" b="0" i="0" u="none" strike="noStrike" kern="1200" smtClean="0">
                <a:solidFill>
                  <a:schemeClr val="tx1"/>
                </a:solidFill>
                <a:latin typeface="+mj-ea"/>
                <a:ea typeface="+mn-ea"/>
                <a:cs typeface="+mn-cs"/>
              </a:rPr>
              <a:t>血縁者</a:t>
            </a:r>
            <a:r>
              <a:rPr kumimoji="1" lang="ja-JP" altLang="en-US" sz="800" b="0" i="0" u="none" strike="noStrike" kern="1200" baseline="0" smtClean="0">
                <a:solidFill>
                  <a:schemeClr val="tx1"/>
                </a:solidFill>
                <a:latin typeface="+mj-ea"/>
                <a:ea typeface="+mn-ea"/>
                <a:cs typeface="+mn-cs"/>
              </a:rPr>
              <a:t>     </a:t>
            </a:r>
            <a:r>
              <a:rPr kumimoji="1" lang="ja-JP" altLang="en-US" sz="800" b="1" i="0" u="none" strike="noStrike" kern="1200" smtClean="0">
                <a:solidFill>
                  <a:schemeClr val="tx1"/>
                </a:solidFill>
                <a:latin typeface="+mj-ea"/>
                <a:ea typeface="+mn-ea"/>
                <a:cs typeface="+mn-cs"/>
              </a:rPr>
              <a:t>末梢血幹細胞移植</a:t>
            </a:r>
            <a:r>
              <a:rPr kumimoji="1" lang="ja-JP" altLang="en-US" sz="800" b="1" i="0" u="none" strike="noStrike" kern="1200" baseline="0" smtClean="0">
                <a:solidFill>
                  <a:schemeClr val="tx1"/>
                </a:solidFill>
                <a:latin typeface="+mj-ea"/>
                <a:ea typeface="+mn-ea"/>
                <a:cs typeface="+mn-cs"/>
              </a:rPr>
              <a:t>     </a:t>
            </a:r>
            <a:r>
              <a:rPr kumimoji="1" lang="en-US" altLang="ja-JP" sz="800" b="0" i="0" u="none" strike="noStrike" kern="1200" smtClean="0">
                <a:solidFill>
                  <a:schemeClr val="tx1"/>
                </a:solidFill>
                <a:latin typeface="+mj-ea"/>
                <a:ea typeface="+mn-ea"/>
                <a:cs typeface="+mn-cs"/>
              </a:rPr>
              <a:t>420</a:t>
            </a:r>
            <a:r>
              <a:rPr kumimoji="1" lang="ja-JP" altLang="en-US" sz="800" b="0" i="0" u="none" strike="noStrike" kern="1200" smtClean="0">
                <a:solidFill>
                  <a:schemeClr val="tx1"/>
                </a:solidFill>
                <a:latin typeface="+mj-ea"/>
                <a:ea typeface="+mn-ea"/>
                <a:cs typeface="+mn-cs"/>
              </a:rPr>
              <a:t>件</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67.1%</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55.4%</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52.5%</a:t>
            </a:r>
            <a:r>
              <a:rPr kumimoji="1" lang="ja-JP" altLang="en-US" sz="800" kern="1200" smtClean="0">
                <a:solidFill>
                  <a:schemeClr val="tx1"/>
                </a:solidFill>
                <a:latin typeface="+mj-ea"/>
                <a:ea typeface="+mn-ea"/>
                <a:cs typeface="+mn-cs"/>
              </a:rPr>
              <a:t> </a:t>
            </a:r>
            <a:endParaRPr kumimoji="1" lang="en-US" altLang="ja-JP" sz="800" kern="1200" smtClean="0">
              <a:solidFill>
                <a:schemeClr val="tx1"/>
              </a:solidFill>
              <a:latin typeface="+mj-ea"/>
              <a:ea typeface="+mn-ea"/>
              <a:cs typeface="+mn-cs"/>
            </a:endParaRPr>
          </a:p>
          <a:p>
            <a:r>
              <a:rPr kumimoji="1" lang="ja-JP" altLang="en-US" sz="800" b="0" i="0" u="none" strike="noStrike" kern="1200" smtClean="0">
                <a:solidFill>
                  <a:schemeClr val="tx1"/>
                </a:solidFill>
                <a:latin typeface="+mj-ea"/>
                <a:ea typeface="+mn-ea"/>
                <a:cs typeface="+mn-cs"/>
              </a:rPr>
              <a:t>非血縁者</a:t>
            </a:r>
            <a:r>
              <a:rPr kumimoji="1" lang="ja-JP" altLang="en-US" sz="800" b="0" i="0" u="none" strike="noStrike" kern="1200" baseline="0" smtClean="0">
                <a:solidFill>
                  <a:schemeClr val="tx1"/>
                </a:solidFill>
                <a:latin typeface="+mj-ea"/>
                <a:ea typeface="+mn-ea"/>
                <a:cs typeface="+mn-cs"/>
              </a:rPr>
              <a:t>  </a:t>
            </a:r>
            <a:r>
              <a:rPr kumimoji="1" lang="ja-JP" altLang="en-US" sz="800" b="1" i="0" u="none" strike="noStrike" kern="1200" smtClean="0">
                <a:solidFill>
                  <a:schemeClr val="tx1"/>
                </a:solidFill>
                <a:latin typeface="+mj-ea"/>
                <a:ea typeface="+mn-ea"/>
                <a:cs typeface="+mn-cs"/>
              </a:rPr>
              <a:t>骨髄移植</a:t>
            </a:r>
            <a:r>
              <a:rPr kumimoji="1" lang="ja-JP" altLang="en-US" sz="800" b="1" i="0" u="none" strike="noStrike" kern="1200" baseline="0" smtClean="0">
                <a:solidFill>
                  <a:schemeClr val="tx1"/>
                </a:solidFill>
                <a:latin typeface="+mj-ea"/>
                <a:ea typeface="+mn-ea"/>
                <a:cs typeface="+mn-cs"/>
              </a:rPr>
              <a:t>               </a:t>
            </a:r>
            <a:r>
              <a:rPr kumimoji="1" lang="en-US" altLang="ja-JP" sz="800" b="0" i="0" u="none" strike="noStrike" kern="1200" smtClean="0">
                <a:solidFill>
                  <a:schemeClr val="tx1"/>
                </a:solidFill>
                <a:latin typeface="+mj-ea"/>
                <a:ea typeface="+mn-ea"/>
                <a:cs typeface="+mn-cs"/>
              </a:rPr>
              <a:t>1,258</a:t>
            </a:r>
            <a:r>
              <a:rPr kumimoji="1" lang="ja-JP" altLang="en-US" sz="800" b="0" i="0" u="none" strike="noStrike" kern="1200" smtClean="0">
                <a:solidFill>
                  <a:schemeClr val="tx1"/>
                </a:solidFill>
                <a:latin typeface="+mj-ea"/>
                <a:ea typeface="+mn-ea"/>
                <a:cs typeface="+mn-cs"/>
              </a:rPr>
              <a:t>件</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64.3%</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51.7%</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47.4%</a:t>
            </a:r>
            <a:r>
              <a:rPr kumimoji="1" lang="ja-JP" altLang="en-US" sz="800" kern="1200" smtClean="0">
                <a:solidFill>
                  <a:schemeClr val="tx1"/>
                </a:solidFill>
                <a:latin typeface="+mj-ea"/>
                <a:ea typeface="+mn-ea"/>
                <a:cs typeface="+mn-cs"/>
              </a:rPr>
              <a:t> </a:t>
            </a:r>
            <a:endParaRPr kumimoji="1" lang="en-US" altLang="ja-JP" sz="800" kern="1200" smtClean="0">
              <a:solidFill>
                <a:schemeClr val="tx1"/>
              </a:solidFill>
              <a:latin typeface="+mj-ea"/>
              <a:ea typeface="+mn-ea"/>
              <a:cs typeface="+mn-cs"/>
            </a:endParaRPr>
          </a:p>
          <a:p>
            <a:r>
              <a:rPr kumimoji="1" lang="ja-JP" altLang="en-US" sz="800" b="0" i="0" u="sng" strike="noStrike" kern="1200" smtClean="0">
                <a:solidFill>
                  <a:schemeClr val="tx1"/>
                </a:solidFill>
                <a:latin typeface="+mj-ea"/>
                <a:ea typeface="+mn-ea"/>
                <a:cs typeface="+mn-cs"/>
              </a:rPr>
              <a:t>非血縁者</a:t>
            </a:r>
            <a:r>
              <a:rPr kumimoji="1" lang="ja-JP" altLang="en-US" sz="800" b="0" i="0" u="sng" strike="noStrike" kern="1200" baseline="0" smtClean="0">
                <a:solidFill>
                  <a:schemeClr val="tx1"/>
                </a:solidFill>
                <a:latin typeface="+mj-ea"/>
                <a:ea typeface="+mn-ea"/>
                <a:cs typeface="+mn-cs"/>
              </a:rPr>
              <a:t>  </a:t>
            </a:r>
            <a:r>
              <a:rPr kumimoji="1" lang="ja-JP" altLang="en-US" sz="800" b="1" i="0" u="sng" strike="noStrike" kern="1200" smtClean="0">
                <a:solidFill>
                  <a:schemeClr val="tx1"/>
                </a:solidFill>
                <a:latin typeface="+mj-ea"/>
                <a:ea typeface="+mn-ea"/>
                <a:cs typeface="+mn-cs"/>
              </a:rPr>
              <a:t>さい帯血移植</a:t>
            </a:r>
            <a:r>
              <a:rPr kumimoji="1" lang="ja-JP" altLang="en-US" sz="800" b="1" i="0" u="sng" strike="noStrike" kern="1200" baseline="0" smtClean="0">
                <a:solidFill>
                  <a:schemeClr val="tx1"/>
                </a:solidFill>
                <a:latin typeface="+mj-ea"/>
                <a:ea typeface="+mn-ea"/>
                <a:cs typeface="+mn-cs"/>
              </a:rPr>
              <a:t>             </a:t>
            </a:r>
            <a:r>
              <a:rPr kumimoji="1" lang="en-US" altLang="ja-JP" sz="800" b="0" i="0" u="sng" strike="noStrike" kern="1200" smtClean="0">
                <a:solidFill>
                  <a:schemeClr val="tx1"/>
                </a:solidFill>
                <a:latin typeface="+mj-ea"/>
                <a:ea typeface="+mn-ea"/>
                <a:cs typeface="+mn-cs"/>
              </a:rPr>
              <a:t>243</a:t>
            </a:r>
            <a:r>
              <a:rPr kumimoji="1" lang="ja-JP" altLang="en-US" sz="800" b="0" i="0" u="sng" strike="noStrike" kern="1200" smtClean="0">
                <a:solidFill>
                  <a:schemeClr val="tx1"/>
                </a:solidFill>
                <a:latin typeface="+mj-ea"/>
                <a:ea typeface="+mn-ea"/>
                <a:cs typeface="+mn-cs"/>
              </a:rPr>
              <a:t>件</a:t>
            </a:r>
            <a:r>
              <a:rPr kumimoji="1" lang="ja-JP" altLang="en-US" sz="800" b="0" i="0" u="sng" strike="noStrike" kern="1200" baseline="0" smtClean="0">
                <a:solidFill>
                  <a:schemeClr val="tx1"/>
                </a:solidFill>
                <a:latin typeface="+mj-ea"/>
                <a:ea typeface="+mn-ea"/>
                <a:cs typeface="+mn-cs"/>
              </a:rPr>
              <a:t>        </a:t>
            </a:r>
            <a:r>
              <a:rPr kumimoji="1" lang="en-US" altLang="ja-JP" sz="800" b="1" i="0" u="sng" strike="noStrike" kern="1200" smtClean="0">
                <a:solidFill>
                  <a:schemeClr val="tx1"/>
                </a:solidFill>
                <a:latin typeface="+mj-ea"/>
                <a:ea typeface="+mn-ea"/>
                <a:cs typeface="+mn-cs"/>
              </a:rPr>
              <a:t>61.7%</a:t>
            </a:r>
            <a:r>
              <a:rPr kumimoji="1" lang="ja-JP" altLang="en-US" sz="800" b="0" i="0" u="sng" strike="noStrike" kern="1200" baseline="0" smtClean="0">
                <a:solidFill>
                  <a:schemeClr val="tx1"/>
                </a:solidFill>
                <a:latin typeface="+mj-ea"/>
                <a:ea typeface="+mn-ea"/>
                <a:cs typeface="+mn-cs"/>
              </a:rPr>
              <a:t>        </a:t>
            </a:r>
            <a:r>
              <a:rPr kumimoji="1" lang="en-US" altLang="ja-JP" sz="800" b="1" i="0" u="sng" strike="noStrike" kern="1200" smtClean="0">
                <a:solidFill>
                  <a:schemeClr val="tx1"/>
                </a:solidFill>
                <a:latin typeface="+mj-ea"/>
                <a:ea typeface="+mn-ea"/>
                <a:cs typeface="+mn-cs"/>
              </a:rPr>
              <a:t>44.5%</a:t>
            </a:r>
            <a:r>
              <a:rPr kumimoji="1" lang="ja-JP" altLang="en-US" sz="800" b="0" i="0" u="sng" strike="noStrike" kern="1200" baseline="0" smtClean="0">
                <a:solidFill>
                  <a:schemeClr val="tx1"/>
                </a:solidFill>
                <a:latin typeface="+mj-ea"/>
                <a:ea typeface="+mn-ea"/>
                <a:cs typeface="+mn-cs"/>
              </a:rPr>
              <a:t>        </a:t>
            </a:r>
            <a:r>
              <a:rPr kumimoji="1" lang="en-US" altLang="ja-JP" sz="800" b="1" i="0" u="sng" strike="noStrike" kern="1200" smtClean="0">
                <a:solidFill>
                  <a:schemeClr val="tx1"/>
                </a:solidFill>
                <a:latin typeface="+mj-ea"/>
                <a:ea typeface="+mn-ea"/>
                <a:cs typeface="+mn-cs"/>
              </a:rPr>
              <a:t>39.5%</a:t>
            </a:r>
            <a:r>
              <a:rPr kumimoji="1" lang="ja-JP" altLang="en-US" sz="800" u="sng" kern="1200" smtClean="0">
                <a:solidFill>
                  <a:schemeClr val="tx1"/>
                </a:solidFill>
                <a:latin typeface="+mj-ea"/>
                <a:ea typeface="+mn-ea"/>
                <a:cs typeface="+mn-cs"/>
              </a:rPr>
              <a:t> ＿＿</a:t>
            </a:r>
            <a:r>
              <a:rPr kumimoji="1" lang="en-US" altLang="ja-JP" sz="800" u="sng" kern="1200" smtClean="0">
                <a:solidFill>
                  <a:schemeClr val="tx1"/>
                </a:solidFill>
                <a:latin typeface="+mj-ea"/>
                <a:ea typeface="+mn-ea"/>
                <a:cs typeface="+mn-cs"/>
              </a:rPr>
              <a:t>_</a:t>
            </a:r>
            <a:endParaRPr kumimoji="1" lang="ja-JP" altLang="en-US" sz="800" u="sng" kern="1200" dirty="0">
              <a:solidFill>
                <a:srgbClr val="0B5395"/>
              </a:solidFill>
              <a:latin typeface="+mj-ea"/>
              <a:ea typeface="+mn-ea"/>
              <a:cs typeface="メイリオ" pitchFamily="50"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35175" y="0"/>
            <a:ext cx="5781675" cy="4335463"/>
          </a:xfrm>
        </p:spPr>
      </p:sp>
      <p:sp>
        <p:nvSpPr>
          <p:cNvPr id="3" name="ノート プレースホルダ 2"/>
          <p:cNvSpPr>
            <a:spLocks noGrp="1"/>
          </p:cNvSpPr>
          <p:nvPr>
            <p:ph type="body" idx="1"/>
          </p:nvPr>
        </p:nvSpPr>
        <p:spPr>
          <a:xfrm>
            <a:off x="1350243" y="4335576"/>
            <a:ext cx="7204021" cy="1693333"/>
          </a:xfrm>
        </p:spPr>
        <p:txBody>
          <a:bodyPr>
            <a:normAutofit/>
          </a:bodyPr>
          <a:lstStyle/>
          <a:p>
            <a:pPr marL="0" marR="0" indent="0" algn="l" defTabSz="914400" rtl="0" eaLnBrk="1" fontAlgn="auto" latinLnBrk="0" hangingPunct="1">
              <a:lnSpc>
                <a:spcPct val="110000"/>
              </a:lnSpc>
              <a:spcBef>
                <a:spcPts val="0"/>
              </a:spcBef>
              <a:spcAft>
                <a:spcPts val="0"/>
              </a:spcAft>
              <a:buClrTx/>
              <a:buSzTx/>
              <a:buFontTx/>
              <a:buNone/>
              <a:tabLst/>
              <a:defRPr/>
            </a:pPr>
            <a:r>
              <a:rPr kumimoji="1" lang="ja-JP" altLang="en-US" sz="1000" b="1" kern="1200" smtClean="0">
                <a:solidFill>
                  <a:schemeClr val="tx1"/>
                </a:solidFill>
                <a:latin typeface="+mn-lt"/>
                <a:ea typeface="+mn-ea"/>
                <a:cs typeface="+mn-cs"/>
              </a:rPr>
              <a:t>　</a:t>
            </a:r>
            <a:r>
              <a:rPr kumimoji="1" lang="ja-JP" altLang="ja-JP" sz="1000" b="0" kern="1200" smtClean="0">
                <a:solidFill>
                  <a:schemeClr val="tx1"/>
                </a:solidFill>
                <a:latin typeface="+mn-lt"/>
                <a:ea typeface="+mn-ea"/>
                <a:cs typeface="+mn-cs"/>
              </a:rPr>
              <a:t>骨髄異形成症候群の移植のほとんどが同種移植であり、</a:t>
            </a:r>
            <a:r>
              <a:rPr kumimoji="1" lang="en-US" altLang="ja-JP" sz="1000" b="0" kern="1200" smtClean="0">
                <a:solidFill>
                  <a:schemeClr val="tx1"/>
                </a:solidFill>
                <a:latin typeface="+mn-lt"/>
                <a:ea typeface="+mn-ea"/>
                <a:cs typeface="+mn-cs"/>
              </a:rPr>
              <a:t>15</a:t>
            </a:r>
            <a:r>
              <a:rPr kumimoji="1" lang="ja-JP" altLang="ja-JP" sz="1000" b="0" kern="1200" smtClean="0">
                <a:solidFill>
                  <a:schemeClr val="tx1"/>
                </a:solidFill>
                <a:latin typeface="+mn-lt"/>
                <a:ea typeface="+mn-ea"/>
                <a:cs typeface="+mn-cs"/>
              </a:rPr>
              <a:t>歳以下では血縁または非血縁者間骨髄移植が多く行われている。</a:t>
            </a:r>
            <a:r>
              <a:rPr kumimoji="1" lang="en-US" altLang="ja-JP" sz="1000" b="0" kern="1200" smtClean="0">
                <a:solidFill>
                  <a:schemeClr val="tx1"/>
                </a:solidFill>
                <a:latin typeface="+mn-lt"/>
                <a:ea typeface="+mn-ea"/>
                <a:cs typeface="+mn-cs"/>
              </a:rPr>
              <a:t>1991</a:t>
            </a:r>
            <a:r>
              <a:rPr kumimoji="1" lang="ja-JP" altLang="ja-JP" sz="1000" b="0" kern="1200" smtClean="0">
                <a:solidFill>
                  <a:schemeClr val="tx1"/>
                </a:solidFill>
                <a:latin typeface="+mn-lt"/>
                <a:ea typeface="+mn-ea"/>
                <a:cs typeface="+mn-cs"/>
              </a:rPr>
              <a:t>年から</a:t>
            </a:r>
            <a:r>
              <a:rPr kumimoji="1" lang="en-US" altLang="ja-JP" sz="1000" b="0" kern="1200" smtClean="0">
                <a:solidFill>
                  <a:schemeClr val="tx1"/>
                </a:solidFill>
                <a:latin typeface="+mn-lt"/>
                <a:ea typeface="+mn-ea"/>
                <a:cs typeface="+mn-cs"/>
              </a:rPr>
              <a:t>2014</a:t>
            </a:r>
            <a:r>
              <a:rPr kumimoji="1" lang="ja-JP" altLang="ja-JP" sz="1000" b="0" kern="1200" smtClean="0">
                <a:solidFill>
                  <a:schemeClr val="tx1"/>
                </a:solidFill>
                <a:latin typeface="+mn-lt"/>
                <a:ea typeface="+mn-ea"/>
                <a:cs typeface="+mn-cs"/>
              </a:rPr>
              <a:t>年の間に初回同種移植が行われた登録例</a:t>
            </a:r>
            <a:r>
              <a:rPr kumimoji="1" lang="en-US" altLang="ja-JP" sz="1000" b="0" kern="1200" smtClean="0">
                <a:solidFill>
                  <a:schemeClr val="tx1"/>
                </a:solidFill>
                <a:latin typeface="+mn-lt"/>
                <a:ea typeface="+mn-ea"/>
                <a:cs typeface="+mn-cs"/>
              </a:rPr>
              <a:t>333</a:t>
            </a:r>
            <a:r>
              <a:rPr kumimoji="1" lang="ja-JP" altLang="ja-JP" sz="1000" b="0" kern="1200" smtClean="0">
                <a:solidFill>
                  <a:schemeClr val="tx1"/>
                </a:solidFill>
                <a:latin typeface="+mn-lt"/>
                <a:ea typeface="+mn-ea"/>
                <a:cs typeface="+mn-cs"/>
              </a:rPr>
              <a:t>件の移植後</a:t>
            </a:r>
            <a:r>
              <a:rPr kumimoji="1" lang="en-US" altLang="ja-JP" sz="1000" b="0" kern="1200" smtClean="0">
                <a:solidFill>
                  <a:schemeClr val="tx1"/>
                </a:solidFill>
                <a:latin typeface="+mn-lt"/>
                <a:ea typeface="+mn-ea"/>
                <a:cs typeface="+mn-cs"/>
              </a:rPr>
              <a:t>5</a:t>
            </a:r>
            <a:r>
              <a:rPr kumimoji="1" lang="ja-JP" altLang="ja-JP" sz="1000" b="0" kern="1200" smtClean="0">
                <a:solidFill>
                  <a:schemeClr val="tx1"/>
                </a:solidFill>
                <a:latin typeface="+mn-lt"/>
                <a:ea typeface="+mn-ea"/>
                <a:cs typeface="+mn-cs"/>
              </a:rPr>
              <a:t>年生存率は、血縁者間骨髄移植</a:t>
            </a:r>
            <a:r>
              <a:rPr kumimoji="1" lang="en-US" altLang="ja-JP" sz="1000" b="0" kern="1200" smtClean="0">
                <a:solidFill>
                  <a:schemeClr val="tx1"/>
                </a:solidFill>
                <a:latin typeface="+mn-lt"/>
                <a:ea typeface="+mn-ea"/>
                <a:cs typeface="+mn-cs"/>
              </a:rPr>
              <a:t>71.3</a:t>
            </a:r>
            <a:r>
              <a:rPr kumimoji="1" lang="ja-JP" altLang="ja-JP" sz="1000" b="0" kern="1200" smtClean="0">
                <a:solidFill>
                  <a:schemeClr val="tx1"/>
                </a:solidFill>
                <a:latin typeface="+mn-lt"/>
                <a:ea typeface="+mn-ea"/>
                <a:cs typeface="+mn-cs"/>
              </a:rPr>
              <a:t>％、血縁者間末梢血幹細胞移植</a:t>
            </a:r>
            <a:r>
              <a:rPr kumimoji="1" lang="en-US" altLang="ja-JP" sz="1000" b="0" kern="1200" smtClean="0">
                <a:solidFill>
                  <a:schemeClr val="tx1"/>
                </a:solidFill>
                <a:latin typeface="+mn-lt"/>
                <a:ea typeface="+mn-ea"/>
                <a:cs typeface="+mn-cs"/>
              </a:rPr>
              <a:t>50.5</a:t>
            </a:r>
            <a:r>
              <a:rPr kumimoji="1" lang="ja-JP" altLang="ja-JP" sz="1000" b="0" kern="1200" smtClean="0">
                <a:solidFill>
                  <a:schemeClr val="tx1"/>
                </a:solidFill>
                <a:latin typeface="+mn-lt"/>
                <a:ea typeface="+mn-ea"/>
                <a:cs typeface="+mn-cs"/>
              </a:rPr>
              <a:t>％、非血縁者間骨髄移植</a:t>
            </a:r>
            <a:r>
              <a:rPr kumimoji="1" lang="en-US" altLang="ja-JP" sz="1000" b="0" kern="1200" smtClean="0">
                <a:solidFill>
                  <a:schemeClr val="tx1"/>
                </a:solidFill>
                <a:latin typeface="+mn-lt"/>
                <a:ea typeface="+mn-ea"/>
                <a:cs typeface="+mn-cs"/>
              </a:rPr>
              <a:t>71.0</a:t>
            </a:r>
            <a:r>
              <a:rPr kumimoji="1" lang="ja-JP" altLang="ja-JP" sz="1000" b="0" kern="1200" smtClean="0">
                <a:solidFill>
                  <a:schemeClr val="tx1"/>
                </a:solidFill>
                <a:latin typeface="+mn-lt"/>
                <a:ea typeface="+mn-ea"/>
                <a:cs typeface="+mn-cs"/>
              </a:rPr>
              <a:t>％、非血縁者間さい帯血移植</a:t>
            </a:r>
            <a:r>
              <a:rPr kumimoji="1" lang="en-US" altLang="ja-JP" sz="1000" b="0" kern="1200" smtClean="0">
                <a:solidFill>
                  <a:schemeClr val="tx1"/>
                </a:solidFill>
                <a:latin typeface="+mn-lt"/>
                <a:ea typeface="+mn-ea"/>
                <a:cs typeface="+mn-cs"/>
              </a:rPr>
              <a:t>57.9</a:t>
            </a:r>
            <a:r>
              <a:rPr kumimoji="1" lang="ja-JP" altLang="ja-JP" sz="1000" b="0" kern="1200" smtClean="0">
                <a:solidFill>
                  <a:schemeClr val="tx1"/>
                </a:solidFill>
                <a:latin typeface="+mn-lt"/>
                <a:ea typeface="+mn-ea"/>
                <a:cs typeface="+mn-cs"/>
              </a:rPr>
              <a:t>％である。移植後</a:t>
            </a:r>
            <a:r>
              <a:rPr kumimoji="1" lang="en-US" altLang="ja-JP" sz="1000" b="0" kern="1200" smtClean="0">
                <a:solidFill>
                  <a:schemeClr val="tx1"/>
                </a:solidFill>
                <a:latin typeface="+mn-lt"/>
                <a:ea typeface="+mn-ea"/>
                <a:cs typeface="+mn-cs"/>
              </a:rPr>
              <a:t>5</a:t>
            </a:r>
            <a:r>
              <a:rPr kumimoji="1" lang="ja-JP" altLang="ja-JP" sz="1000" b="0" kern="1200" smtClean="0">
                <a:solidFill>
                  <a:schemeClr val="tx1"/>
                </a:solidFill>
                <a:latin typeface="+mn-lt"/>
                <a:ea typeface="+mn-ea"/>
                <a:cs typeface="+mn-cs"/>
              </a:rPr>
              <a:t>年以降の生存率の低下は緩やかになり、血縁者間、非血縁者間移植ともに生存率が</a:t>
            </a:r>
            <a:r>
              <a:rPr kumimoji="1" lang="en-US" altLang="ja-JP" sz="1000" b="0" kern="1200" smtClean="0">
                <a:solidFill>
                  <a:schemeClr val="tx1"/>
                </a:solidFill>
                <a:latin typeface="+mn-lt"/>
                <a:ea typeface="+mn-ea"/>
                <a:cs typeface="+mn-cs"/>
              </a:rPr>
              <a:t>50</a:t>
            </a:r>
            <a:r>
              <a:rPr kumimoji="1" lang="ja-JP" altLang="ja-JP" sz="1000" b="0" kern="1200" smtClean="0">
                <a:solidFill>
                  <a:schemeClr val="tx1"/>
                </a:solidFill>
                <a:latin typeface="+mn-lt"/>
                <a:ea typeface="+mn-ea"/>
                <a:cs typeface="+mn-cs"/>
              </a:rPr>
              <a:t>％以上である。</a:t>
            </a:r>
          </a:p>
          <a:p>
            <a:endParaRPr kumimoji="1" lang="en-US" altLang="ja-JP" sz="800" kern="1200" smtClean="0">
              <a:solidFill>
                <a:srgbClr val="0B5395"/>
              </a:solidFill>
              <a:latin typeface="+mj-ea"/>
              <a:ea typeface="+mn-ea"/>
              <a:cs typeface="メイリオ" pitchFamily="50" charset="-128"/>
            </a:endParaRPr>
          </a:p>
          <a:p>
            <a:pPr rtl="0" eaLnBrk="1" fontAlgn="b" latinLnBrk="0" hangingPunct="1"/>
            <a:r>
              <a:rPr kumimoji="1" lang="ja-JP" altLang="en-US" sz="800" b="0" i="0" u="none" strike="noStrike" kern="1200" smtClean="0">
                <a:solidFill>
                  <a:schemeClr val="tx1"/>
                </a:solidFill>
                <a:latin typeface="+mj-ea"/>
                <a:ea typeface="+mn-ea"/>
                <a:cs typeface="メイリオ" pitchFamily="50" charset="-128"/>
              </a:rPr>
              <a:t>≪移植後生存率≫</a:t>
            </a:r>
            <a:endParaRPr kumimoji="1" lang="en-US" altLang="ja-JP" sz="800" kern="1200" smtClean="0">
              <a:solidFill>
                <a:srgbClr val="0B5395"/>
              </a:solidFill>
              <a:latin typeface="+mj-ea"/>
              <a:ea typeface="+mn-ea"/>
              <a:cs typeface="メイリオ" pitchFamily="50" charset="-128"/>
            </a:endParaRPr>
          </a:p>
          <a:p>
            <a:r>
              <a:rPr kumimoji="1" lang="ja-JP" altLang="en-US" sz="800" b="0" i="0" u="sng" strike="noStrike" kern="1200" smtClean="0">
                <a:solidFill>
                  <a:schemeClr val="tx1"/>
                </a:solidFill>
                <a:latin typeface="+mj-ea"/>
                <a:ea typeface="+mn-ea"/>
                <a:cs typeface="メイリオ" pitchFamily="50" charset="-128"/>
              </a:rPr>
              <a:t>＿＿＿＿＿＿＿＿＿＿</a:t>
            </a:r>
            <a:r>
              <a:rPr kumimoji="1" lang="ja-JP" altLang="en-US" sz="800" b="0" i="0" u="sng" strike="noStrike" kern="1200" baseline="0" smtClean="0">
                <a:solidFill>
                  <a:schemeClr val="tx1"/>
                </a:solidFill>
                <a:latin typeface="+mj-ea"/>
                <a:ea typeface="+mn-ea"/>
                <a:cs typeface="メイリオ" pitchFamily="50" charset="-128"/>
              </a:rPr>
              <a:t>        </a:t>
            </a:r>
            <a:r>
              <a:rPr kumimoji="1" lang="ja-JP" altLang="ja-JP" sz="800" b="0" i="0" u="sng" strike="noStrike" kern="1200" smtClean="0">
                <a:solidFill>
                  <a:schemeClr val="tx1"/>
                </a:solidFill>
                <a:latin typeface="+mj-ea"/>
                <a:ea typeface="+mn-ea"/>
                <a:cs typeface="メイリオ" pitchFamily="50" charset="-128"/>
              </a:rPr>
              <a:t>移植件数</a:t>
            </a:r>
            <a:r>
              <a:rPr kumimoji="1" lang="en-US" altLang="ja-JP" sz="800" b="0" i="0" u="sng" strike="noStrike" kern="1200" baseline="0" smtClean="0">
                <a:solidFill>
                  <a:schemeClr val="tx1"/>
                </a:solidFill>
                <a:latin typeface="+mj-ea"/>
                <a:ea typeface="+mn-ea"/>
                <a:cs typeface="メイリオ" pitchFamily="50" charset="-128"/>
              </a:rPr>
              <a:t>   </a:t>
            </a:r>
            <a:r>
              <a:rPr kumimoji="1" lang="ja-JP" altLang="ja-JP" sz="800" b="0" i="0" u="sng" strike="noStrike" kern="1200" smtClean="0">
                <a:solidFill>
                  <a:schemeClr val="tx1"/>
                </a:solidFill>
                <a:latin typeface="+mj-ea"/>
                <a:ea typeface="+mn-ea"/>
                <a:cs typeface="メイリオ" pitchFamily="50" charset="-128"/>
              </a:rPr>
              <a:t>移植後</a:t>
            </a:r>
            <a:r>
              <a:rPr kumimoji="1" lang="en-US" altLang="ja-JP" sz="800" b="1" i="0" u="sng" strike="noStrike" kern="1200" smtClean="0">
                <a:solidFill>
                  <a:schemeClr val="tx1"/>
                </a:solidFill>
                <a:latin typeface="+mj-ea"/>
                <a:ea typeface="+mn-ea"/>
                <a:cs typeface="メイリオ" pitchFamily="50" charset="-128"/>
              </a:rPr>
              <a:t>1</a:t>
            </a:r>
            <a:r>
              <a:rPr kumimoji="1" lang="ja-JP" altLang="ja-JP" sz="800" b="1" i="0" u="sng" strike="noStrike" kern="1200" smtClean="0">
                <a:solidFill>
                  <a:schemeClr val="tx1"/>
                </a:solidFill>
                <a:latin typeface="+mj-ea"/>
                <a:ea typeface="+mn-ea"/>
                <a:cs typeface="メイリオ" pitchFamily="50" charset="-128"/>
              </a:rPr>
              <a:t>年</a:t>
            </a:r>
            <a:r>
              <a:rPr kumimoji="1" lang="en-US" altLang="ja-JP" sz="800" b="1" i="0" u="sng" strike="noStrike" kern="1200" baseline="0" smtClean="0">
                <a:solidFill>
                  <a:schemeClr val="tx1"/>
                </a:solidFill>
                <a:latin typeface="+mj-ea"/>
                <a:ea typeface="+mn-ea"/>
                <a:cs typeface="メイリオ" pitchFamily="50" charset="-128"/>
              </a:rPr>
              <a:t>  </a:t>
            </a:r>
            <a:r>
              <a:rPr kumimoji="1" lang="ja-JP" altLang="ja-JP" sz="800" b="0" i="0" u="sng" strike="noStrike" kern="1200" smtClean="0">
                <a:solidFill>
                  <a:schemeClr val="tx1"/>
                </a:solidFill>
                <a:latin typeface="+mj-ea"/>
                <a:ea typeface="+mn-ea"/>
                <a:cs typeface="メイリオ" pitchFamily="50" charset="-128"/>
              </a:rPr>
              <a:t>移植後</a:t>
            </a:r>
            <a:r>
              <a:rPr kumimoji="1" lang="en-US" altLang="ja-JP" sz="800" b="1" i="0" u="sng" strike="noStrike" kern="1200" smtClean="0">
                <a:solidFill>
                  <a:schemeClr val="tx1"/>
                </a:solidFill>
                <a:latin typeface="+mj-ea"/>
                <a:ea typeface="+mn-ea"/>
                <a:cs typeface="メイリオ" pitchFamily="50" charset="-128"/>
              </a:rPr>
              <a:t>5</a:t>
            </a:r>
            <a:r>
              <a:rPr kumimoji="1" lang="ja-JP" altLang="ja-JP" sz="800" b="1" i="0" u="sng" strike="noStrike" kern="1200" smtClean="0">
                <a:solidFill>
                  <a:schemeClr val="tx1"/>
                </a:solidFill>
                <a:latin typeface="+mj-ea"/>
                <a:ea typeface="+mn-ea"/>
                <a:cs typeface="メイリオ" pitchFamily="50" charset="-128"/>
              </a:rPr>
              <a:t>年</a:t>
            </a:r>
            <a:r>
              <a:rPr kumimoji="1" lang="en-US" altLang="ja-JP" sz="800" b="1" i="0" u="sng" strike="noStrike" kern="1200" baseline="0" smtClean="0">
                <a:solidFill>
                  <a:schemeClr val="tx1"/>
                </a:solidFill>
                <a:latin typeface="+mj-ea"/>
                <a:ea typeface="+mn-ea"/>
                <a:cs typeface="メイリオ" pitchFamily="50" charset="-128"/>
              </a:rPr>
              <a:t>  </a:t>
            </a:r>
            <a:r>
              <a:rPr kumimoji="1" lang="ja-JP" altLang="ja-JP" sz="800" b="0" i="0" u="sng" strike="noStrike" kern="1200" smtClean="0">
                <a:solidFill>
                  <a:schemeClr val="tx1"/>
                </a:solidFill>
                <a:latin typeface="+mj-ea"/>
                <a:ea typeface="+mn-ea"/>
                <a:cs typeface="メイリオ" pitchFamily="50" charset="-128"/>
              </a:rPr>
              <a:t>移植後</a:t>
            </a:r>
            <a:r>
              <a:rPr kumimoji="1" lang="en-US" altLang="ja-JP" sz="800" b="1" i="0" u="sng" strike="noStrike" kern="1200" smtClean="0">
                <a:solidFill>
                  <a:schemeClr val="tx1"/>
                </a:solidFill>
                <a:latin typeface="+mj-ea"/>
                <a:ea typeface="+mn-ea"/>
                <a:cs typeface="メイリオ" pitchFamily="50" charset="-128"/>
              </a:rPr>
              <a:t>10</a:t>
            </a:r>
            <a:r>
              <a:rPr kumimoji="1" lang="ja-JP" altLang="ja-JP" sz="800" b="1" i="0" u="sng" strike="noStrike" kern="1200" smtClean="0">
                <a:solidFill>
                  <a:schemeClr val="tx1"/>
                </a:solidFill>
                <a:latin typeface="+mj-ea"/>
                <a:ea typeface="+mn-ea"/>
                <a:cs typeface="メイリオ" pitchFamily="50" charset="-128"/>
              </a:rPr>
              <a:t>年</a:t>
            </a:r>
            <a:endParaRPr kumimoji="1" lang="en-US" altLang="ja-JP" sz="800" b="1" i="0" u="sng" strike="noStrike" kern="1200" smtClean="0">
              <a:solidFill>
                <a:schemeClr val="tx1"/>
              </a:solidFill>
              <a:latin typeface="+mj-ea"/>
              <a:ea typeface="+mn-ea"/>
              <a:cs typeface="メイリオ" pitchFamily="50" charset="-128"/>
            </a:endParaRPr>
          </a:p>
          <a:p>
            <a:r>
              <a:rPr kumimoji="1" lang="ja-JP" altLang="en-US" sz="800" b="0" i="0" u="none" strike="noStrike" kern="1200" smtClean="0">
                <a:solidFill>
                  <a:schemeClr val="tx1"/>
                </a:solidFill>
                <a:latin typeface="+mj-ea"/>
                <a:ea typeface="+mn-ea"/>
                <a:cs typeface="+mn-cs"/>
              </a:rPr>
              <a:t>血縁者</a:t>
            </a:r>
            <a:r>
              <a:rPr kumimoji="1" lang="ja-JP" altLang="en-US" sz="800" b="0" i="0" u="none" strike="noStrike" kern="1200" baseline="0" smtClean="0">
                <a:solidFill>
                  <a:schemeClr val="tx1"/>
                </a:solidFill>
                <a:latin typeface="+mj-ea"/>
                <a:ea typeface="+mn-ea"/>
                <a:cs typeface="+mn-cs"/>
              </a:rPr>
              <a:t>     </a:t>
            </a:r>
            <a:r>
              <a:rPr kumimoji="1" lang="ja-JP" altLang="en-US" sz="800" b="1" i="0" u="none" strike="noStrike" kern="1200" smtClean="0">
                <a:solidFill>
                  <a:schemeClr val="tx1"/>
                </a:solidFill>
                <a:latin typeface="+mj-ea"/>
                <a:ea typeface="+mn-ea"/>
                <a:cs typeface="+mn-cs"/>
              </a:rPr>
              <a:t>骨髄移植</a:t>
            </a:r>
            <a:r>
              <a:rPr kumimoji="1" lang="ja-JP" altLang="en-US" sz="800" b="1" i="0" u="none" strike="noStrike" kern="1200" baseline="0" smtClean="0">
                <a:solidFill>
                  <a:schemeClr val="tx1"/>
                </a:solidFill>
                <a:latin typeface="+mj-ea"/>
                <a:ea typeface="+mn-ea"/>
                <a:cs typeface="+mn-cs"/>
              </a:rPr>
              <a:t>                 </a:t>
            </a:r>
            <a:r>
              <a:rPr kumimoji="1" lang="en-US" altLang="ja-JP" sz="800" b="0" i="0" u="none" strike="noStrike" kern="1200" smtClean="0">
                <a:solidFill>
                  <a:schemeClr val="tx1"/>
                </a:solidFill>
                <a:latin typeface="+mj-ea"/>
                <a:ea typeface="+mn-ea"/>
                <a:cs typeface="+mn-cs"/>
              </a:rPr>
              <a:t>115</a:t>
            </a:r>
            <a:r>
              <a:rPr kumimoji="1" lang="ja-JP" altLang="en-US" sz="800" b="0" i="0" u="none" strike="noStrike" kern="1200" smtClean="0">
                <a:solidFill>
                  <a:schemeClr val="tx1"/>
                </a:solidFill>
                <a:latin typeface="+mj-ea"/>
                <a:ea typeface="+mn-ea"/>
                <a:cs typeface="+mn-cs"/>
              </a:rPr>
              <a:t>件</a:t>
            </a:r>
            <a:r>
              <a:rPr kumimoji="1" lang="en-US" altLang="ja-JP" sz="800" b="0"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82.5%</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baseline="0" smtClean="0">
                <a:solidFill>
                  <a:schemeClr val="tx1"/>
                </a:solidFill>
                <a:latin typeface="+mj-ea"/>
                <a:ea typeface="+mn-ea"/>
                <a:cs typeface="+mn-cs"/>
              </a:rPr>
              <a:t>71.3</a:t>
            </a:r>
            <a:r>
              <a:rPr kumimoji="1" lang="en-US" altLang="ja-JP" sz="800" b="1" i="0" u="none" strike="noStrike" kern="1200" smtClean="0">
                <a:solidFill>
                  <a:schemeClr val="tx1"/>
                </a:solidFill>
                <a:latin typeface="+mj-ea"/>
                <a:ea typeface="+mn-ea"/>
                <a:cs typeface="+mn-cs"/>
              </a:rPr>
              <a:t>%</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baseline="0" smtClean="0">
                <a:solidFill>
                  <a:schemeClr val="tx1"/>
                </a:solidFill>
                <a:latin typeface="+mj-ea"/>
                <a:ea typeface="+mn-ea"/>
                <a:cs typeface="+mn-cs"/>
              </a:rPr>
              <a:t>68.2</a:t>
            </a:r>
            <a:r>
              <a:rPr kumimoji="1" lang="en-US" altLang="ja-JP" sz="800" b="1" i="0" u="none" strike="noStrike" kern="1200" smtClean="0">
                <a:solidFill>
                  <a:schemeClr val="tx1"/>
                </a:solidFill>
                <a:latin typeface="+mj-ea"/>
                <a:ea typeface="+mn-ea"/>
                <a:cs typeface="+mn-cs"/>
              </a:rPr>
              <a:t>%</a:t>
            </a:r>
            <a:r>
              <a:rPr kumimoji="1" lang="ja-JP" altLang="en-US" sz="800" kern="1200" smtClean="0">
                <a:solidFill>
                  <a:schemeClr val="tx1"/>
                </a:solidFill>
                <a:latin typeface="+mj-ea"/>
                <a:ea typeface="+mn-ea"/>
                <a:cs typeface="+mn-cs"/>
              </a:rPr>
              <a:t> </a:t>
            </a:r>
            <a:endParaRPr kumimoji="1" lang="en-US" altLang="ja-JP" sz="800" kern="1200" smtClean="0">
              <a:solidFill>
                <a:schemeClr val="tx1"/>
              </a:solidFill>
              <a:latin typeface="+mj-ea"/>
              <a:ea typeface="+mn-ea"/>
              <a:cs typeface="+mn-cs"/>
            </a:endParaRPr>
          </a:p>
          <a:p>
            <a:r>
              <a:rPr kumimoji="1" lang="ja-JP" altLang="en-US" sz="800" b="0" i="0" u="none" strike="noStrike" kern="1200" smtClean="0">
                <a:solidFill>
                  <a:schemeClr val="tx1"/>
                </a:solidFill>
                <a:latin typeface="+mj-ea"/>
                <a:ea typeface="+mn-ea"/>
                <a:cs typeface="+mn-cs"/>
              </a:rPr>
              <a:t>血縁者</a:t>
            </a:r>
            <a:r>
              <a:rPr kumimoji="1" lang="ja-JP" altLang="en-US" sz="800" b="0" i="0" u="none" strike="noStrike" kern="1200" baseline="0" smtClean="0">
                <a:solidFill>
                  <a:schemeClr val="tx1"/>
                </a:solidFill>
                <a:latin typeface="+mj-ea"/>
                <a:ea typeface="+mn-ea"/>
                <a:cs typeface="+mn-cs"/>
              </a:rPr>
              <a:t>     </a:t>
            </a:r>
            <a:r>
              <a:rPr kumimoji="1" lang="ja-JP" altLang="en-US" sz="800" b="1" i="0" u="none" strike="noStrike" kern="1200" smtClean="0">
                <a:solidFill>
                  <a:schemeClr val="tx1"/>
                </a:solidFill>
                <a:latin typeface="+mj-ea"/>
                <a:ea typeface="+mn-ea"/>
                <a:cs typeface="+mn-cs"/>
              </a:rPr>
              <a:t>末梢血幹細胞移植</a:t>
            </a:r>
            <a:r>
              <a:rPr kumimoji="1" lang="ja-JP" altLang="en-US" sz="800" b="1" i="0" u="none" strike="noStrike" kern="1200" baseline="0" smtClean="0">
                <a:solidFill>
                  <a:schemeClr val="tx1"/>
                </a:solidFill>
                <a:latin typeface="+mj-ea"/>
                <a:ea typeface="+mn-ea"/>
                <a:cs typeface="+mn-cs"/>
              </a:rPr>
              <a:t>      </a:t>
            </a:r>
            <a:r>
              <a:rPr kumimoji="1" lang="en-US" altLang="ja-JP" sz="800" b="0" i="0" u="none" strike="noStrike" kern="1200" smtClean="0">
                <a:solidFill>
                  <a:schemeClr val="tx1"/>
                </a:solidFill>
                <a:latin typeface="+mj-ea"/>
                <a:ea typeface="+mn-ea"/>
                <a:cs typeface="+mn-cs"/>
              </a:rPr>
              <a:t>18</a:t>
            </a:r>
            <a:r>
              <a:rPr kumimoji="1" lang="ja-JP" altLang="en-US" sz="800" b="0" i="0" u="none" strike="noStrike" kern="1200" smtClean="0">
                <a:solidFill>
                  <a:schemeClr val="tx1"/>
                </a:solidFill>
                <a:latin typeface="+mj-ea"/>
                <a:ea typeface="+mn-ea"/>
                <a:cs typeface="+mn-cs"/>
              </a:rPr>
              <a:t>件</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71.4%</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50.5%</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50.5%</a:t>
            </a:r>
            <a:r>
              <a:rPr kumimoji="1" lang="ja-JP" altLang="en-US" sz="800" kern="1200" smtClean="0">
                <a:solidFill>
                  <a:schemeClr val="tx1"/>
                </a:solidFill>
                <a:latin typeface="+mj-ea"/>
                <a:ea typeface="+mn-ea"/>
                <a:cs typeface="+mn-cs"/>
              </a:rPr>
              <a:t> </a:t>
            </a:r>
            <a:endParaRPr kumimoji="1" lang="en-US" altLang="ja-JP" sz="800" kern="1200" smtClean="0">
              <a:solidFill>
                <a:schemeClr val="tx1"/>
              </a:solidFill>
              <a:latin typeface="+mj-ea"/>
              <a:ea typeface="+mn-ea"/>
              <a:cs typeface="+mn-cs"/>
            </a:endParaRPr>
          </a:p>
          <a:p>
            <a:r>
              <a:rPr kumimoji="1" lang="ja-JP" altLang="en-US" sz="800" b="0" i="0" u="none" strike="noStrike" kern="1200" smtClean="0">
                <a:solidFill>
                  <a:schemeClr val="tx1"/>
                </a:solidFill>
                <a:latin typeface="+mj-ea"/>
                <a:ea typeface="+mn-ea"/>
                <a:cs typeface="+mn-cs"/>
              </a:rPr>
              <a:t>非血縁者</a:t>
            </a:r>
            <a:r>
              <a:rPr kumimoji="1" lang="ja-JP" altLang="en-US" sz="800" b="0" i="0" u="none" strike="noStrike" kern="1200" baseline="0" smtClean="0">
                <a:solidFill>
                  <a:schemeClr val="tx1"/>
                </a:solidFill>
                <a:latin typeface="+mj-ea"/>
                <a:ea typeface="+mn-ea"/>
                <a:cs typeface="+mn-cs"/>
              </a:rPr>
              <a:t>  </a:t>
            </a:r>
            <a:r>
              <a:rPr kumimoji="1" lang="ja-JP" altLang="en-US" sz="800" b="1" i="0" u="none" strike="noStrike" kern="1200" smtClean="0">
                <a:solidFill>
                  <a:schemeClr val="tx1"/>
                </a:solidFill>
                <a:latin typeface="+mj-ea"/>
                <a:ea typeface="+mn-ea"/>
                <a:cs typeface="+mn-cs"/>
              </a:rPr>
              <a:t>骨髄移植</a:t>
            </a:r>
            <a:r>
              <a:rPr kumimoji="1" lang="ja-JP" altLang="en-US" sz="800" b="1" i="0" u="none" strike="noStrike" kern="1200" baseline="0" smtClean="0">
                <a:solidFill>
                  <a:schemeClr val="tx1"/>
                </a:solidFill>
                <a:latin typeface="+mj-ea"/>
                <a:ea typeface="+mn-ea"/>
                <a:cs typeface="+mn-cs"/>
              </a:rPr>
              <a:t>                 </a:t>
            </a:r>
            <a:r>
              <a:rPr kumimoji="1" lang="en-US" altLang="ja-JP" sz="800" b="0" i="0" u="none" strike="noStrike" kern="1200" smtClean="0">
                <a:solidFill>
                  <a:schemeClr val="tx1"/>
                </a:solidFill>
                <a:latin typeface="+mj-ea"/>
                <a:ea typeface="+mn-ea"/>
                <a:cs typeface="+mn-cs"/>
              </a:rPr>
              <a:t>130</a:t>
            </a:r>
            <a:r>
              <a:rPr kumimoji="1" lang="ja-JP" altLang="en-US" sz="800" b="0" i="0" u="none" strike="noStrike" kern="1200" smtClean="0">
                <a:solidFill>
                  <a:schemeClr val="tx1"/>
                </a:solidFill>
                <a:latin typeface="+mj-ea"/>
                <a:ea typeface="+mn-ea"/>
                <a:cs typeface="+mn-cs"/>
              </a:rPr>
              <a:t>件</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81.8%</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baseline="0" smtClean="0">
                <a:solidFill>
                  <a:schemeClr val="tx1"/>
                </a:solidFill>
                <a:latin typeface="+mj-ea"/>
                <a:ea typeface="+mn-ea"/>
                <a:cs typeface="+mn-cs"/>
              </a:rPr>
              <a:t>71.0</a:t>
            </a:r>
            <a:r>
              <a:rPr kumimoji="1" lang="en-US" altLang="ja-JP" sz="800" b="1" i="0" u="none" strike="noStrike" kern="1200" smtClean="0">
                <a:solidFill>
                  <a:schemeClr val="tx1"/>
                </a:solidFill>
                <a:latin typeface="+mj-ea"/>
                <a:ea typeface="+mn-ea"/>
                <a:cs typeface="+mn-cs"/>
              </a:rPr>
              <a:t>%</a:t>
            </a:r>
            <a:r>
              <a:rPr kumimoji="1" lang="ja-JP" altLang="en-US" sz="800" b="0" i="0" u="none" strike="noStrike" kern="1200" baseline="0" smtClean="0">
                <a:solidFill>
                  <a:schemeClr val="tx1"/>
                </a:solidFill>
                <a:latin typeface="+mj-ea"/>
                <a:ea typeface="+mn-ea"/>
                <a:cs typeface="+mn-cs"/>
              </a:rPr>
              <a:t>        </a:t>
            </a:r>
            <a:r>
              <a:rPr kumimoji="1" lang="en-US" altLang="ja-JP" sz="800" b="1" i="0" u="none" strike="noStrike" kern="1200" smtClean="0">
                <a:solidFill>
                  <a:schemeClr val="tx1"/>
                </a:solidFill>
                <a:latin typeface="+mj-ea"/>
                <a:ea typeface="+mn-ea"/>
                <a:cs typeface="+mn-cs"/>
              </a:rPr>
              <a:t>66.6%</a:t>
            </a:r>
            <a:r>
              <a:rPr kumimoji="1" lang="ja-JP" altLang="en-US" sz="800" kern="1200" smtClean="0">
                <a:solidFill>
                  <a:schemeClr val="tx1"/>
                </a:solidFill>
                <a:latin typeface="+mj-ea"/>
                <a:ea typeface="+mn-ea"/>
                <a:cs typeface="+mn-cs"/>
              </a:rPr>
              <a:t> </a:t>
            </a:r>
            <a:endParaRPr kumimoji="1" lang="en-US" altLang="ja-JP" sz="800" kern="1200" smtClean="0">
              <a:solidFill>
                <a:schemeClr val="tx1"/>
              </a:solidFill>
              <a:latin typeface="+mj-ea"/>
              <a:ea typeface="+mn-ea"/>
              <a:cs typeface="+mn-cs"/>
            </a:endParaRPr>
          </a:p>
          <a:p>
            <a:r>
              <a:rPr kumimoji="1" lang="ja-JP" altLang="en-US" sz="800" b="0" i="0" u="sng" strike="noStrike" kern="1200" smtClean="0">
                <a:solidFill>
                  <a:schemeClr val="tx1"/>
                </a:solidFill>
                <a:latin typeface="+mj-ea"/>
                <a:ea typeface="+mn-ea"/>
                <a:cs typeface="+mn-cs"/>
              </a:rPr>
              <a:t>非血縁者 </a:t>
            </a:r>
            <a:r>
              <a:rPr kumimoji="1" lang="ja-JP" altLang="en-US" sz="800" u="sng" kern="1200" smtClean="0">
                <a:solidFill>
                  <a:schemeClr val="tx1"/>
                </a:solidFill>
                <a:latin typeface="+mj-ea"/>
                <a:ea typeface="+mn-ea"/>
                <a:cs typeface="+mn-cs"/>
              </a:rPr>
              <a:t> </a:t>
            </a:r>
            <a:r>
              <a:rPr kumimoji="1" lang="ja-JP" altLang="en-US" sz="800" b="1" i="0" u="sng" strike="noStrike" kern="1200" smtClean="0">
                <a:solidFill>
                  <a:schemeClr val="tx1"/>
                </a:solidFill>
                <a:latin typeface="+mj-ea"/>
                <a:ea typeface="+mn-ea"/>
                <a:cs typeface="+mn-cs"/>
              </a:rPr>
              <a:t>さい帯血移植</a:t>
            </a:r>
            <a:r>
              <a:rPr kumimoji="1" lang="ja-JP" altLang="en-US" sz="800" b="1" i="0" u="sng" strike="noStrike" kern="1200" baseline="0" smtClean="0">
                <a:solidFill>
                  <a:schemeClr val="tx1"/>
                </a:solidFill>
                <a:latin typeface="+mj-ea"/>
                <a:ea typeface="+mn-ea"/>
                <a:cs typeface="+mn-cs"/>
              </a:rPr>
              <a:t>              </a:t>
            </a:r>
            <a:r>
              <a:rPr kumimoji="1" lang="en-US" altLang="ja-JP" sz="800" b="0" i="0" u="sng" strike="noStrike" kern="1200" baseline="0" smtClean="0">
                <a:solidFill>
                  <a:schemeClr val="tx1"/>
                </a:solidFill>
                <a:latin typeface="+mj-ea"/>
                <a:ea typeface="+mn-ea"/>
                <a:cs typeface="+mn-cs"/>
              </a:rPr>
              <a:t>70</a:t>
            </a:r>
            <a:r>
              <a:rPr kumimoji="1" lang="ja-JP" altLang="en-US" sz="800" b="0" i="0" u="sng" strike="noStrike" kern="1200" smtClean="0">
                <a:solidFill>
                  <a:schemeClr val="tx1"/>
                </a:solidFill>
                <a:latin typeface="+mj-ea"/>
                <a:ea typeface="+mn-ea"/>
                <a:cs typeface="+mn-cs"/>
              </a:rPr>
              <a:t>件</a:t>
            </a:r>
            <a:r>
              <a:rPr kumimoji="1" lang="ja-JP" altLang="en-US" sz="800" b="0" i="0" u="sng" strike="noStrike" kern="1200" baseline="0" smtClean="0">
                <a:solidFill>
                  <a:schemeClr val="tx1"/>
                </a:solidFill>
                <a:latin typeface="+mj-ea"/>
                <a:ea typeface="+mn-ea"/>
                <a:cs typeface="+mn-cs"/>
              </a:rPr>
              <a:t>        </a:t>
            </a:r>
            <a:r>
              <a:rPr kumimoji="1" lang="en-US" altLang="ja-JP" sz="800" b="1" i="0" u="sng" strike="noStrike" kern="1200" baseline="0" smtClean="0">
                <a:solidFill>
                  <a:schemeClr val="tx1"/>
                </a:solidFill>
                <a:latin typeface="+mj-ea"/>
                <a:ea typeface="+mn-ea"/>
                <a:cs typeface="+mn-cs"/>
              </a:rPr>
              <a:t>71.3</a:t>
            </a:r>
            <a:r>
              <a:rPr kumimoji="1" lang="en-US" altLang="ja-JP" sz="800" b="1" i="0" u="sng" strike="noStrike" kern="1200" smtClean="0">
                <a:solidFill>
                  <a:schemeClr val="tx1"/>
                </a:solidFill>
                <a:latin typeface="+mj-ea"/>
                <a:ea typeface="+mn-ea"/>
                <a:cs typeface="+mn-cs"/>
              </a:rPr>
              <a:t>%</a:t>
            </a:r>
            <a:r>
              <a:rPr kumimoji="1" lang="ja-JP" altLang="en-US" sz="800" b="0" i="0" u="sng" strike="noStrike" kern="1200" baseline="0" smtClean="0">
                <a:solidFill>
                  <a:schemeClr val="tx1"/>
                </a:solidFill>
                <a:latin typeface="+mj-ea"/>
                <a:ea typeface="+mn-ea"/>
                <a:cs typeface="+mn-cs"/>
              </a:rPr>
              <a:t>        </a:t>
            </a:r>
            <a:r>
              <a:rPr kumimoji="1" lang="en-US" altLang="ja-JP" sz="800" b="1" i="0" u="sng" strike="noStrike" kern="1200" smtClean="0">
                <a:solidFill>
                  <a:schemeClr val="tx1"/>
                </a:solidFill>
                <a:latin typeface="+mj-ea"/>
                <a:ea typeface="+mn-ea"/>
                <a:cs typeface="+mn-cs"/>
              </a:rPr>
              <a:t>57.9%</a:t>
            </a:r>
            <a:r>
              <a:rPr kumimoji="1" lang="ja-JP" altLang="en-US" sz="800" b="0" i="0" u="sng" strike="noStrike" kern="1200" baseline="0" smtClean="0">
                <a:solidFill>
                  <a:schemeClr val="tx1"/>
                </a:solidFill>
                <a:latin typeface="+mj-ea"/>
                <a:ea typeface="+mn-ea"/>
                <a:cs typeface="+mn-cs"/>
              </a:rPr>
              <a:t>        </a:t>
            </a:r>
            <a:r>
              <a:rPr kumimoji="1" lang="en-US" altLang="ja-JP" sz="800" b="1" i="0" u="sng" strike="noStrike" kern="1200" smtClean="0">
                <a:solidFill>
                  <a:schemeClr val="tx1"/>
                </a:solidFill>
                <a:latin typeface="+mj-ea"/>
                <a:ea typeface="+mn-ea"/>
                <a:cs typeface="+mn-cs"/>
              </a:rPr>
              <a:t>57.9%</a:t>
            </a:r>
            <a:r>
              <a:rPr kumimoji="1" lang="ja-JP" altLang="en-US" sz="800" b="0" i="0" u="sng" strike="noStrike" kern="1200" smtClean="0">
                <a:solidFill>
                  <a:schemeClr val="tx1"/>
                </a:solidFill>
                <a:latin typeface="+mj-ea"/>
                <a:ea typeface="+mn-ea"/>
                <a:cs typeface="+mn-cs"/>
              </a:rPr>
              <a:t>＿＿</a:t>
            </a:r>
            <a:endParaRPr kumimoji="1" lang="ja-JP" altLang="en-US" sz="800" u="sng" kern="1200" dirty="0">
              <a:solidFill>
                <a:srgbClr val="0B5395"/>
              </a:solidFill>
              <a:latin typeface="+mj-ea"/>
              <a:ea typeface="+mn-ea"/>
              <a:cs typeface="メイリオ" pitchFamily="50"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64212" cy="4322763"/>
          </a:xfrm>
        </p:spPr>
      </p:sp>
      <p:sp>
        <p:nvSpPr>
          <p:cNvPr id="3" name="ノート プレースホルダ 2"/>
          <p:cNvSpPr>
            <a:spLocks noGrp="1"/>
          </p:cNvSpPr>
          <p:nvPr>
            <p:ph type="body" idx="1"/>
          </p:nvPr>
        </p:nvSpPr>
        <p:spPr>
          <a:xfrm>
            <a:off x="1350243" y="4322388"/>
            <a:ext cx="7204021" cy="1693333"/>
          </a:xfrm>
        </p:spPr>
        <p:txBody>
          <a:bodyPr>
            <a:normAutofit/>
          </a:bodyPr>
          <a:lstStyle/>
          <a:p>
            <a:r>
              <a:rPr kumimoji="1" lang="en-US" altLang="ja-JP" sz="1000" b="0" kern="1200" smtClean="0">
                <a:solidFill>
                  <a:schemeClr val="tx1"/>
                </a:solidFill>
                <a:latin typeface="+mn-lt"/>
                <a:ea typeface="+mn-ea"/>
                <a:cs typeface="+mn-cs"/>
              </a:rPr>
              <a:t>16</a:t>
            </a:r>
            <a:r>
              <a:rPr kumimoji="1" lang="ja-JP" altLang="ja-JP" sz="1000" b="0" kern="1200" smtClean="0">
                <a:solidFill>
                  <a:schemeClr val="tx1"/>
                </a:solidFill>
                <a:latin typeface="+mn-lt"/>
                <a:ea typeface="+mn-ea"/>
                <a:cs typeface="+mn-cs"/>
              </a:rPr>
              <a:t>歳以上の骨髄異形成症候群における同種移植では、非血縁者間骨髄移植が多く行われている。</a:t>
            </a:r>
            <a:r>
              <a:rPr kumimoji="1" lang="en-US" altLang="ja-JP" sz="1000" b="0" kern="1200" smtClean="0">
                <a:solidFill>
                  <a:schemeClr val="tx1"/>
                </a:solidFill>
                <a:latin typeface="+mn-lt"/>
                <a:ea typeface="+mn-ea"/>
                <a:cs typeface="+mn-cs"/>
              </a:rPr>
              <a:t>1991</a:t>
            </a:r>
            <a:r>
              <a:rPr kumimoji="1" lang="ja-JP" altLang="ja-JP" sz="1000" b="0" kern="1200" smtClean="0">
                <a:solidFill>
                  <a:schemeClr val="tx1"/>
                </a:solidFill>
                <a:latin typeface="+mn-lt"/>
                <a:ea typeface="+mn-ea"/>
                <a:cs typeface="+mn-cs"/>
              </a:rPr>
              <a:t>年から</a:t>
            </a:r>
            <a:r>
              <a:rPr kumimoji="1" lang="en-US" altLang="ja-JP" sz="1000" b="0" kern="1200" smtClean="0">
                <a:solidFill>
                  <a:schemeClr val="tx1"/>
                </a:solidFill>
                <a:latin typeface="+mn-lt"/>
                <a:ea typeface="+mn-ea"/>
                <a:cs typeface="+mn-cs"/>
              </a:rPr>
              <a:t>2014</a:t>
            </a:r>
            <a:r>
              <a:rPr kumimoji="1" lang="ja-JP" altLang="ja-JP" sz="1000" b="0" kern="1200" smtClean="0">
                <a:solidFill>
                  <a:schemeClr val="tx1"/>
                </a:solidFill>
                <a:latin typeface="+mn-lt"/>
                <a:ea typeface="+mn-ea"/>
                <a:cs typeface="+mn-cs"/>
              </a:rPr>
              <a:t>年の間に初回同種移植が行われた登録例</a:t>
            </a:r>
            <a:r>
              <a:rPr kumimoji="1" lang="en-US" altLang="ja-JP" sz="1000" b="0" kern="1200" smtClean="0">
                <a:solidFill>
                  <a:schemeClr val="tx1"/>
                </a:solidFill>
                <a:latin typeface="+mn-lt"/>
                <a:ea typeface="+mn-ea"/>
                <a:cs typeface="+mn-cs"/>
              </a:rPr>
              <a:t>3,662</a:t>
            </a:r>
            <a:r>
              <a:rPr kumimoji="1" lang="ja-JP" altLang="ja-JP" sz="1000" b="0" kern="1200" smtClean="0">
                <a:solidFill>
                  <a:schemeClr val="tx1"/>
                </a:solidFill>
                <a:latin typeface="+mn-lt"/>
                <a:ea typeface="+mn-ea"/>
                <a:cs typeface="+mn-cs"/>
              </a:rPr>
              <a:t>件の移植後</a:t>
            </a:r>
            <a:r>
              <a:rPr kumimoji="1" lang="en-US" altLang="ja-JP" sz="1000" b="0" kern="1200" smtClean="0">
                <a:solidFill>
                  <a:schemeClr val="tx1"/>
                </a:solidFill>
                <a:latin typeface="+mn-lt"/>
                <a:ea typeface="+mn-ea"/>
                <a:cs typeface="+mn-cs"/>
              </a:rPr>
              <a:t>5</a:t>
            </a:r>
            <a:r>
              <a:rPr kumimoji="1" lang="ja-JP" altLang="ja-JP" sz="1000" b="0" kern="1200" smtClean="0">
                <a:solidFill>
                  <a:schemeClr val="tx1"/>
                </a:solidFill>
                <a:latin typeface="+mn-lt"/>
                <a:ea typeface="+mn-ea"/>
                <a:cs typeface="+mn-cs"/>
              </a:rPr>
              <a:t>年生存率は、血縁者間骨髄移植では</a:t>
            </a:r>
            <a:r>
              <a:rPr kumimoji="1" lang="en-US" altLang="ja-JP" sz="1000" b="0" kern="1200" smtClean="0">
                <a:solidFill>
                  <a:schemeClr val="tx1"/>
                </a:solidFill>
                <a:latin typeface="+mn-lt"/>
                <a:ea typeface="+mn-ea"/>
                <a:cs typeface="+mn-cs"/>
              </a:rPr>
              <a:t>57.1</a:t>
            </a:r>
            <a:r>
              <a:rPr kumimoji="1" lang="ja-JP" altLang="ja-JP" sz="1000" b="0" kern="1200" smtClean="0">
                <a:solidFill>
                  <a:schemeClr val="tx1"/>
                </a:solidFill>
                <a:latin typeface="+mn-lt"/>
                <a:ea typeface="+mn-ea"/>
                <a:cs typeface="+mn-cs"/>
              </a:rPr>
              <a:t>％であり、血縁者間末梢血幹細胞移植、非血縁者間移植では</a:t>
            </a:r>
            <a:r>
              <a:rPr kumimoji="1" lang="en-US" altLang="ja-JP" sz="1000" b="0" kern="1200" smtClean="0">
                <a:solidFill>
                  <a:schemeClr val="tx1"/>
                </a:solidFill>
                <a:latin typeface="+mn-lt"/>
                <a:ea typeface="+mn-ea"/>
                <a:cs typeface="+mn-cs"/>
              </a:rPr>
              <a:t>50%</a:t>
            </a:r>
            <a:r>
              <a:rPr kumimoji="1" lang="ja-JP" altLang="ja-JP" sz="1000" b="0" kern="1200" smtClean="0">
                <a:solidFill>
                  <a:schemeClr val="tx1"/>
                </a:solidFill>
                <a:latin typeface="+mn-lt"/>
                <a:ea typeface="+mn-ea"/>
                <a:cs typeface="+mn-cs"/>
              </a:rPr>
              <a:t>を下回っている。</a:t>
            </a:r>
          </a:p>
          <a:p>
            <a:endParaRPr kumimoji="1" lang="en-US" altLang="ja-JP" sz="800" kern="1200" smtClean="0">
              <a:solidFill>
                <a:srgbClr val="0B5395"/>
              </a:solidFill>
              <a:latin typeface="+mn-ea"/>
              <a:ea typeface="+mn-ea"/>
              <a:cs typeface="メイリオ" pitchFamily="50" charset="-128"/>
            </a:endParaRPr>
          </a:p>
          <a:p>
            <a:pPr rtl="0" eaLnBrk="1" fontAlgn="b" latinLnBrk="0" hangingPunct="1"/>
            <a:r>
              <a:rPr kumimoji="1" lang="ja-JP" altLang="en-US" sz="800" b="0" i="0" u="none" strike="noStrike" kern="1200" smtClean="0">
                <a:solidFill>
                  <a:schemeClr val="tx1"/>
                </a:solidFill>
                <a:latin typeface="+mn-ea"/>
                <a:ea typeface="+mn-ea"/>
                <a:cs typeface="メイリオ" pitchFamily="50" charset="-128"/>
              </a:rPr>
              <a:t>≪移植後生存率≫</a:t>
            </a:r>
            <a:endParaRPr kumimoji="1" lang="en-US" altLang="ja-JP" sz="800" kern="1200" smtClean="0">
              <a:solidFill>
                <a:srgbClr val="0B5395"/>
              </a:solidFill>
              <a:latin typeface="+mn-ea"/>
              <a:ea typeface="+mn-ea"/>
              <a:cs typeface="メイリオ" pitchFamily="50" charset="-128"/>
            </a:endParaRPr>
          </a:p>
          <a:p>
            <a:r>
              <a:rPr kumimoji="1" lang="ja-JP" altLang="en-US" sz="800" b="0" i="0" u="sng" strike="noStrike" kern="1200" smtClean="0">
                <a:solidFill>
                  <a:schemeClr val="tx1"/>
                </a:solidFill>
                <a:latin typeface="+mn-ea"/>
                <a:ea typeface="+mn-ea"/>
                <a:cs typeface="メイリオ" pitchFamily="50" charset="-128"/>
              </a:rPr>
              <a:t>＿＿＿＿＿＿＿＿＿＿</a:t>
            </a:r>
            <a:r>
              <a:rPr kumimoji="1" lang="ja-JP" altLang="en-US" sz="800" b="0" i="0" u="sng" strike="noStrike" kern="1200" baseline="0" smtClean="0">
                <a:solidFill>
                  <a:schemeClr val="tx1"/>
                </a:solidFill>
                <a:latin typeface="+mn-ea"/>
                <a:ea typeface="+mn-ea"/>
                <a:cs typeface="メイリオ" pitchFamily="50" charset="-128"/>
              </a:rPr>
              <a:t>      </a:t>
            </a:r>
            <a:r>
              <a:rPr kumimoji="1" lang="ja-JP" altLang="ja-JP" sz="800" b="0" i="0" u="sng" strike="noStrike" kern="1200" smtClean="0">
                <a:solidFill>
                  <a:schemeClr val="tx1"/>
                </a:solidFill>
                <a:latin typeface="+mn-ea"/>
                <a:ea typeface="+mn-ea"/>
                <a:cs typeface="メイリオ" pitchFamily="50" charset="-128"/>
              </a:rPr>
              <a:t>移植件数</a:t>
            </a:r>
            <a:r>
              <a:rPr kumimoji="1" lang="en-US" altLang="ja-JP" sz="800" b="0" i="0" u="sng" strike="noStrike" kern="1200" baseline="0" smtClean="0">
                <a:solidFill>
                  <a:schemeClr val="tx1"/>
                </a:solidFill>
                <a:latin typeface="+mn-ea"/>
                <a:ea typeface="+mn-ea"/>
                <a:cs typeface="メイリオ" pitchFamily="50" charset="-128"/>
              </a:rPr>
              <a:t>   </a:t>
            </a:r>
            <a:r>
              <a:rPr kumimoji="1" lang="ja-JP" altLang="ja-JP" sz="800" b="0" i="0" u="sng" strike="noStrike" kern="1200" smtClean="0">
                <a:solidFill>
                  <a:schemeClr val="tx1"/>
                </a:solidFill>
                <a:latin typeface="+mn-ea"/>
                <a:ea typeface="+mn-ea"/>
                <a:cs typeface="メイリオ" pitchFamily="50" charset="-128"/>
              </a:rPr>
              <a:t>移植後</a:t>
            </a:r>
            <a:r>
              <a:rPr kumimoji="1" lang="en-US" altLang="ja-JP" sz="800" b="1" i="0" u="sng" strike="noStrike" kern="1200" smtClean="0">
                <a:solidFill>
                  <a:schemeClr val="tx1"/>
                </a:solidFill>
                <a:latin typeface="+mn-ea"/>
                <a:ea typeface="+mn-ea"/>
                <a:cs typeface="メイリオ" pitchFamily="50" charset="-128"/>
              </a:rPr>
              <a:t>1</a:t>
            </a:r>
            <a:r>
              <a:rPr kumimoji="1" lang="ja-JP" altLang="ja-JP" sz="800" b="1" i="0" u="sng" strike="noStrike" kern="1200" smtClean="0">
                <a:solidFill>
                  <a:schemeClr val="tx1"/>
                </a:solidFill>
                <a:latin typeface="+mn-ea"/>
                <a:ea typeface="+mn-ea"/>
                <a:cs typeface="メイリオ" pitchFamily="50" charset="-128"/>
              </a:rPr>
              <a:t>年</a:t>
            </a:r>
            <a:r>
              <a:rPr kumimoji="1" lang="en-US" altLang="ja-JP" sz="800" b="1" i="0" u="sng" strike="noStrike" kern="1200" baseline="0" smtClean="0">
                <a:solidFill>
                  <a:schemeClr val="tx1"/>
                </a:solidFill>
                <a:latin typeface="+mn-ea"/>
                <a:ea typeface="+mn-ea"/>
                <a:cs typeface="メイリオ" pitchFamily="50" charset="-128"/>
              </a:rPr>
              <a:t>  </a:t>
            </a:r>
            <a:r>
              <a:rPr kumimoji="1" lang="ja-JP" altLang="ja-JP" sz="800" b="0" i="0" u="sng" strike="noStrike" kern="1200" smtClean="0">
                <a:solidFill>
                  <a:schemeClr val="tx1"/>
                </a:solidFill>
                <a:latin typeface="+mn-ea"/>
                <a:ea typeface="+mn-ea"/>
                <a:cs typeface="メイリオ" pitchFamily="50" charset="-128"/>
              </a:rPr>
              <a:t>移植後</a:t>
            </a:r>
            <a:r>
              <a:rPr kumimoji="1" lang="en-US" altLang="ja-JP" sz="800" b="1" i="0" u="sng" strike="noStrike" kern="1200" smtClean="0">
                <a:solidFill>
                  <a:schemeClr val="tx1"/>
                </a:solidFill>
                <a:latin typeface="+mn-ea"/>
                <a:ea typeface="+mn-ea"/>
                <a:cs typeface="メイリオ" pitchFamily="50" charset="-128"/>
              </a:rPr>
              <a:t>5</a:t>
            </a:r>
            <a:r>
              <a:rPr kumimoji="1" lang="ja-JP" altLang="ja-JP" sz="800" b="1" i="0" u="sng" strike="noStrike" kern="1200" smtClean="0">
                <a:solidFill>
                  <a:schemeClr val="tx1"/>
                </a:solidFill>
                <a:latin typeface="+mn-ea"/>
                <a:ea typeface="+mn-ea"/>
                <a:cs typeface="メイリオ" pitchFamily="50" charset="-128"/>
              </a:rPr>
              <a:t>年</a:t>
            </a:r>
            <a:r>
              <a:rPr kumimoji="1" lang="en-US" altLang="ja-JP" sz="800" b="1" i="0" u="sng" strike="noStrike" kern="1200" baseline="0" smtClean="0">
                <a:solidFill>
                  <a:schemeClr val="tx1"/>
                </a:solidFill>
                <a:latin typeface="+mn-ea"/>
                <a:ea typeface="+mn-ea"/>
                <a:cs typeface="メイリオ" pitchFamily="50" charset="-128"/>
              </a:rPr>
              <a:t>  </a:t>
            </a:r>
            <a:r>
              <a:rPr kumimoji="1" lang="ja-JP" altLang="ja-JP" sz="800" b="0" i="0" u="sng" strike="noStrike" kern="1200" smtClean="0">
                <a:solidFill>
                  <a:schemeClr val="tx1"/>
                </a:solidFill>
                <a:latin typeface="+mn-ea"/>
                <a:ea typeface="+mn-ea"/>
                <a:cs typeface="メイリオ" pitchFamily="50" charset="-128"/>
              </a:rPr>
              <a:t>移植後</a:t>
            </a:r>
            <a:r>
              <a:rPr kumimoji="1" lang="en-US" altLang="ja-JP" sz="800" b="1" i="0" u="sng" strike="noStrike" kern="1200" smtClean="0">
                <a:solidFill>
                  <a:schemeClr val="tx1"/>
                </a:solidFill>
                <a:latin typeface="+mn-ea"/>
                <a:ea typeface="+mn-ea"/>
                <a:cs typeface="メイリオ" pitchFamily="50" charset="-128"/>
              </a:rPr>
              <a:t>10</a:t>
            </a:r>
            <a:r>
              <a:rPr kumimoji="1" lang="ja-JP" altLang="ja-JP" sz="800" b="1" i="0" u="sng" strike="noStrike" kern="1200" smtClean="0">
                <a:solidFill>
                  <a:schemeClr val="tx1"/>
                </a:solidFill>
                <a:latin typeface="+mn-ea"/>
                <a:ea typeface="+mn-ea"/>
                <a:cs typeface="メイリオ" pitchFamily="50" charset="-128"/>
              </a:rPr>
              <a:t>年</a:t>
            </a:r>
            <a:endParaRPr kumimoji="1" lang="en-US" altLang="ja-JP" sz="800" b="1" i="0" u="sng" strike="noStrike" kern="1200" smtClean="0">
              <a:solidFill>
                <a:schemeClr val="tx1"/>
              </a:solidFill>
              <a:latin typeface="+mn-ea"/>
              <a:ea typeface="+mn-ea"/>
              <a:cs typeface="メイリオ" pitchFamily="50" charset="-128"/>
            </a:endParaRPr>
          </a:p>
          <a:p>
            <a:r>
              <a:rPr kumimoji="1" lang="ja-JP" altLang="en-US" sz="800" b="0" i="0" u="none" strike="noStrike" kern="1200" smtClean="0">
                <a:solidFill>
                  <a:schemeClr val="tx1"/>
                </a:solidFill>
                <a:latin typeface="+mn-ea"/>
                <a:ea typeface="+mn-ea"/>
                <a:cs typeface="+mn-cs"/>
              </a:rPr>
              <a:t>血縁者 </a:t>
            </a:r>
            <a:r>
              <a:rPr lang="ja-JP" altLang="en-US" sz="800" smtClean="0">
                <a:latin typeface="+mn-ea"/>
                <a:ea typeface="+mn-ea"/>
              </a:rPr>
              <a:t> </a:t>
            </a:r>
            <a:r>
              <a:rPr kumimoji="1" lang="ja-JP" altLang="en-US" sz="800" b="1" i="0" u="none" strike="noStrike" kern="1200" smtClean="0">
                <a:solidFill>
                  <a:schemeClr val="tx1"/>
                </a:solidFill>
                <a:latin typeface="+mn-ea"/>
                <a:ea typeface="+mn-ea"/>
                <a:cs typeface="+mn-cs"/>
              </a:rPr>
              <a:t>骨髄移植 </a:t>
            </a:r>
            <a:r>
              <a:rPr lang="ja-JP" altLang="en-US" sz="800" smtClean="0">
                <a:latin typeface="+mn-ea"/>
                <a:ea typeface="+mn-ea"/>
              </a:rPr>
              <a:t>                  </a:t>
            </a:r>
            <a:r>
              <a:rPr kumimoji="1" lang="en-US" altLang="ja-JP" sz="800" b="0" i="0" u="none" strike="noStrike" kern="1200" smtClean="0">
                <a:solidFill>
                  <a:schemeClr val="tx1"/>
                </a:solidFill>
                <a:latin typeface="+mn-ea"/>
                <a:ea typeface="+mn-ea"/>
                <a:cs typeface="+mn-cs"/>
              </a:rPr>
              <a:t>673</a:t>
            </a:r>
            <a:r>
              <a:rPr kumimoji="1" lang="ja-JP" altLang="en-US" sz="800" b="0" i="0" u="none" strike="noStrike" kern="1200" smtClean="0">
                <a:solidFill>
                  <a:schemeClr val="tx1"/>
                </a:solidFill>
                <a:latin typeface="+mn-ea"/>
                <a:ea typeface="+mn-ea"/>
                <a:cs typeface="+mn-cs"/>
              </a:rPr>
              <a:t>件</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73.4%</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57.1%</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53.0%</a:t>
            </a:r>
            <a:r>
              <a:rPr lang="ja-JP" altLang="en-US" sz="800" smtClean="0">
                <a:latin typeface="+mn-ea"/>
                <a:ea typeface="+mn-ea"/>
              </a:rPr>
              <a:t> </a:t>
            </a:r>
            <a:endParaRPr lang="en-US" altLang="ja-JP" sz="800" smtClean="0">
              <a:latin typeface="+mn-ea"/>
              <a:ea typeface="+mn-ea"/>
            </a:endParaRPr>
          </a:p>
          <a:p>
            <a:r>
              <a:rPr kumimoji="1" lang="ja-JP" altLang="en-US" sz="800" b="0" i="0" u="none" strike="noStrike" kern="1200" smtClean="0">
                <a:solidFill>
                  <a:schemeClr val="tx1"/>
                </a:solidFill>
                <a:latin typeface="+mn-ea"/>
                <a:ea typeface="+mn-ea"/>
                <a:cs typeface="+mn-cs"/>
              </a:rPr>
              <a:t>血縁者 </a:t>
            </a:r>
            <a:r>
              <a:rPr lang="ja-JP" altLang="en-US" sz="800" smtClean="0">
                <a:latin typeface="+mn-ea"/>
                <a:ea typeface="+mn-ea"/>
              </a:rPr>
              <a:t> </a:t>
            </a:r>
            <a:r>
              <a:rPr kumimoji="1" lang="ja-JP" altLang="en-US" sz="800" b="1" i="0" u="none" strike="noStrike" kern="1200" smtClean="0">
                <a:solidFill>
                  <a:schemeClr val="tx1"/>
                </a:solidFill>
                <a:latin typeface="+mn-ea"/>
                <a:ea typeface="+mn-ea"/>
                <a:cs typeface="+mn-cs"/>
              </a:rPr>
              <a:t>末梢血幹細胞移植</a:t>
            </a:r>
            <a:r>
              <a:rPr kumimoji="1" lang="ja-JP" altLang="en-US" sz="800" b="1" i="0" u="none" strike="noStrike" kern="1200" baseline="0" smtClean="0">
                <a:solidFill>
                  <a:schemeClr val="tx1"/>
                </a:solidFill>
                <a:latin typeface="+mn-ea"/>
                <a:ea typeface="+mn-ea"/>
                <a:cs typeface="+mn-cs"/>
              </a:rPr>
              <a:t>     </a:t>
            </a:r>
            <a:r>
              <a:rPr kumimoji="1" lang="en-US" altLang="ja-JP" sz="800" b="0" i="0" u="none" strike="noStrike" kern="1200" smtClean="0">
                <a:solidFill>
                  <a:schemeClr val="tx1"/>
                </a:solidFill>
                <a:latin typeface="+mn-ea"/>
                <a:ea typeface="+mn-ea"/>
                <a:cs typeface="+mn-cs"/>
              </a:rPr>
              <a:t>684</a:t>
            </a:r>
            <a:r>
              <a:rPr kumimoji="1" lang="ja-JP" altLang="en-US" sz="800" b="0" i="0" u="none" strike="noStrike" kern="1200" smtClean="0">
                <a:solidFill>
                  <a:schemeClr val="tx1"/>
                </a:solidFill>
                <a:latin typeface="+mn-ea"/>
                <a:ea typeface="+mn-ea"/>
                <a:cs typeface="+mn-cs"/>
              </a:rPr>
              <a:t>件</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63.8%</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43.1%</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36.0%</a:t>
            </a:r>
            <a:r>
              <a:rPr lang="ja-JP" altLang="en-US" sz="800" smtClean="0">
                <a:latin typeface="+mn-ea"/>
                <a:ea typeface="+mn-ea"/>
              </a:rPr>
              <a:t> </a:t>
            </a:r>
            <a:endParaRPr lang="en-US" altLang="ja-JP" sz="800" smtClean="0">
              <a:latin typeface="+mn-ea"/>
              <a:ea typeface="+mn-ea"/>
            </a:endParaRPr>
          </a:p>
          <a:p>
            <a:r>
              <a:rPr kumimoji="1" lang="ja-JP" altLang="en-US" sz="800" b="0" i="0" u="none" strike="noStrike" kern="1200" smtClean="0">
                <a:solidFill>
                  <a:schemeClr val="tx1"/>
                </a:solidFill>
                <a:latin typeface="+mn-ea"/>
                <a:ea typeface="+mn-ea"/>
                <a:cs typeface="+mn-cs"/>
              </a:rPr>
              <a:t>非血縁者 </a:t>
            </a:r>
            <a:r>
              <a:rPr lang="ja-JP" altLang="en-US" sz="800" smtClean="0">
                <a:latin typeface="+mn-ea"/>
                <a:ea typeface="+mn-ea"/>
              </a:rPr>
              <a:t> </a:t>
            </a:r>
            <a:r>
              <a:rPr kumimoji="1" lang="ja-JP" altLang="en-US" sz="800" b="1" i="0" u="none" strike="noStrike" kern="1200" smtClean="0">
                <a:solidFill>
                  <a:schemeClr val="tx1"/>
                </a:solidFill>
                <a:latin typeface="+mn-ea"/>
                <a:ea typeface="+mn-ea"/>
                <a:cs typeface="+mn-cs"/>
              </a:rPr>
              <a:t>骨髄移植 </a:t>
            </a:r>
            <a:r>
              <a:rPr lang="ja-JP" altLang="en-US" sz="800" smtClean="0">
                <a:latin typeface="+mn-ea"/>
                <a:ea typeface="+mn-ea"/>
              </a:rPr>
              <a:t>             </a:t>
            </a:r>
            <a:r>
              <a:rPr kumimoji="1" lang="en-US" altLang="ja-JP" sz="800" b="0" i="0" u="none" strike="noStrike" kern="1200" smtClean="0">
                <a:solidFill>
                  <a:schemeClr val="tx1"/>
                </a:solidFill>
                <a:latin typeface="+mn-ea"/>
                <a:ea typeface="+mn-ea"/>
                <a:cs typeface="+mn-cs"/>
              </a:rPr>
              <a:t>1,582</a:t>
            </a:r>
            <a:r>
              <a:rPr kumimoji="1" lang="ja-JP" altLang="en-US" sz="800" b="0" i="0" u="none" strike="noStrike" kern="1200" smtClean="0">
                <a:solidFill>
                  <a:schemeClr val="tx1"/>
                </a:solidFill>
                <a:latin typeface="+mn-ea"/>
                <a:ea typeface="+mn-ea"/>
                <a:cs typeface="+mn-cs"/>
              </a:rPr>
              <a:t>件</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62.7%</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48.4%</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41.3%</a:t>
            </a:r>
            <a:r>
              <a:rPr lang="ja-JP" altLang="en-US" sz="800" smtClean="0">
                <a:latin typeface="+mn-ea"/>
                <a:ea typeface="+mn-ea"/>
              </a:rPr>
              <a:t> </a:t>
            </a:r>
            <a:endParaRPr lang="en-US" altLang="ja-JP" sz="800" smtClean="0">
              <a:latin typeface="+mn-ea"/>
              <a:ea typeface="+mn-ea"/>
            </a:endParaRPr>
          </a:p>
          <a:p>
            <a:r>
              <a:rPr kumimoji="1" lang="ja-JP" altLang="en-US" sz="800" b="0" i="0" u="sng" strike="noStrike" kern="1200" smtClean="0">
                <a:solidFill>
                  <a:schemeClr val="tx1"/>
                </a:solidFill>
                <a:latin typeface="+mn-ea"/>
                <a:ea typeface="+mn-ea"/>
                <a:cs typeface="+mn-cs"/>
              </a:rPr>
              <a:t>非血縁者 </a:t>
            </a:r>
            <a:r>
              <a:rPr lang="ja-JP" altLang="en-US" sz="800" u="sng" smtClean="0">
                <a:latin typeface="+mn-ea"/>
                <a:ea typeface="+mn-ea"/>
              </a:rPr>
              <a:t> </a:t>
            </a:r>
            <a:r>
              <a:rPr kumimoji="1" lang="ja-JP" altLang="en-US" sz="800" b="1" i="0" u="sng" strike="noStrike" kern="1200" smtClean="0">
                <a:solidFill>
                  <a:schemeClr val="tx1"/>
                </a:solidFill>
                <a:latin typeface="+mn-ea"/>
                <a:ea typeface="+mn-ea"/>
                <a:cs typeface="+mn-cs"/>
              </a:rPr>
              <a:t>さい帯血移植 </a:t>
            </a:r>
            <a:r>
              <a:rPr kumimoji="1" lang="ja-JP" altLang="en-US" sz="800" b="0" i="0" u="sng" strike="noStrike" kern="1200" baseline="0" smtClean="0">
                <a:solidFill>
                  <a:schemeClr val="tx1"/>
                </a:solidFill>
                <a:latin typeface="+mn-ea"/>
                <a:ea typeface="+mn-ea"/>
                <a:cs typeface="+mn-cs"/>
              </a:rPr>
              <a:t>          </a:t>
            </a:r>
            <a:r>
              <a:rPr kumimoji="1" lang="en-US" altLang="ja-JP" sz="800" b="0" i="0" u="sng" strike="noStrike" kern="1200" baseline="0" smtClean="0">
                <a:solidFill>
                  <a:schemeClr val="tx1"/>
                </a:solidFill>
                <a:latin typeface="+mn-ea"/>
                <a:ea typeface="+mn-ea"/>
                <a:cs typeface="+mn-cs"/>
              </a:rPr>
              <a:t>723</a:t>
            </a:r>
            <a:r>
              <a:rPr kumimoji="1" lang="ja-JP" altLang="en-US" sz="800" b="0" i="0" u="sng" strike="noStrike" kern="1200" smtClean="0">
                <a:solidFill>
                  <a:schemeClr val="tx1"/>
                </a:solidFill>
                <a:latin typeface="+mn-ea"/>
                <a:ea typeface="+mn-ea"/>
                <a:cs typeface="+mn-cs"/>
              </a:rPr>
              <a:t>件 </a:t>
            </a:r>
            <a:r>
              <a:rPr lang="ja-JP" altLang="en-US" sz="800" u="sng" smtClean="0">
                <a:latin typeface="+mn-ea"/>
                <a:ea typeface="+mn-ea"/>
              </a:rPr>
              <a:t>      </a:t>
            </a:r>
            <a:r>
              <a:rPr kumimoji="1" lang="en-US" altLang="ja-JP" sz="800" b="1" i="0" u="sng" strike="noStrike" kern="1200" smtClean="0">
                <a:solidFill>
                  <a:schemeClr val="tx1"/>
                </a:solidFill>
                <a:latin typeface="+mn-ea"/>
                <a:ea typeface="+mn-ea"/>
                <a:cs typeface="+mn-cs"/>
              </a:rPr>
              <a:t>51.2%</a:t>
            </a:r>
            <a:r>
              <a:rPr kumimoji="1" lang="ja-JP" altLang="en-US" sz="800" b="0" i="0" u="sng" strike="noStrike" kern="1200" baseline="0" smtClean="0">
                <a:solidFill>
                  <a:schemeClr val="tx1"/>
                </a:solidFill>
                <a:latin typeface="+mn-ea"/>
                <a:ea typeface="+mn-ea"/>
                <a:cs typeface="+mn-cs"/>
              </a:rPr>
              <a:t>        </a:t>
            </a:r>
            <a:r>
              <a:rPr kumimoji="1" lang="en-US" altLang="ja-JP" sz="800" b="1" i="0" u="sng" strike="noStrike" kern="1200" smtClean="0">
                <a:solidFill>
                  <a:schemeClr val="tx1"/>
                </a:solidFill>
                <a:latin typeface="+mn-ea"/>
                <a:ea typeface="+mn-ea"/>
                <a:cs typeface="+mn-cs"/>
              </a:rPr>
              <a:t>35.9%</a:t>
            </a:r>
            <a:r>
              <a:rPr kumimoji="1" lang="ja-JP" altLang="en-US" sz="800" b="0" i="0" u="sng" strike="noStrike" kern="1200" baseline="0" smtClean="0">
                <a:solidFill>
                  <a:schemeClr val="tx1"/>
                </a:solidFill>
                <a:latin typeface="+mn-ea"/>
                <a:ea typeface="+mn-ea"/>
                <a:cs typeface="+mn-cs"/>
              </a:rPr>
              <a:t>        </a:t>
            </a:r>
            <a:r>
              <a:rPr kumimoji="1" lang="en-US" altLang="ja-JP" sz="800" b="1" i="0" u="sng" strike="noStrike" kern="1200" smtClean="0">
                <a:solidFill>
                  <a:schemeClr val="tx1"/>
                </a:solidFill>
                <a:latin typeface="+mn-ea"/>
                <a:ea typeface="+mn-ea"/>
                <a:cs typeface="+mn-cs"/>
              </a:rPr>
              <a:t>30.3%</a:t>
            </a:r>
            <a:r>
              <a:rPr lang="ja-JP" altLang="en-US" sz="800" u="sng" smtClean="0">
                <a:latin typeface="+mn-ea"/>
                <a:ea typeface="+mn-ea"/>
              </a:rPr>
              <a:t> ＿＿</a:t>
            </a:r>
            <a:r>
              <a:rPr lang="en-US" altLang="ja-JP" sz="800" u="sng" smtClean="0">
                <a:latin typeface="+mn-ea"/>
                <a:ea typeface="+mn-ea"/>
              </a:rPr>
              <a:t>_</a:t>
            </a:r>
            <a:endParaRPr kumimoji="1" lang="ja-JP" altLang="en-US" sz="800" u="sng" dirty="0">
              <a:solidFill>
                <a:srgbClr val="0B5395"/>
              </a:solidFill>
              <a:latin typeface="+mn-ea"/>
              <a:ea typeface="+mn-ea"/>
              <a:cs typeface="メイリオ"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517297" y="4330799"/>
            <a:ext cx="7204021" cy="1693333"/>
          </a:xfrm>
        </p:spPr>
        <p:txBody>
          <a:bodyPr>
            <a:normAutofit/>
          </a:bodyPr>
          <a:lstStyle/>
          <a:p>
            <a:r>
              <a:rPr kumimoji="1" lang="ja-JP" altLang="ja-JP" sz="1200" b="0" kern="1200" smtClean="0">
                <a:solidFill>
                  <a:schemeClr val="tx1"/>
                </a:solidFill>
                <a:latin typeface="+mn-lt"/>
                <a:ea typeface="+mn-ea"/>
                <a:cs typeface="+mn-cs"/>
              </a:rPr>
              <a:t>　わが国において非血縁者間骨髄移植の登録が開始された</a:t>
            </a:r>
            <a:r>
              <a:rPr kumimoji="1" lang="en-US" altLang="ja-JP" sz="1200" b="0" kern="1200" smtClean="0">
                <a:solidFill>
                  <a:schemeClr val="tx1"/>
                </a:solidFill>
                <a:latin typeface="+mn-lt"/>
                <a:ea typeface="+mn-ea"/>
                <a:cs typeface="+mn-cs"/>
              </a:rPr>
              <a:t>1993</a:t>
            </a:r>
            <a:r>
              <a:rPr kumimoji="1" lang="ja-JP" altLang="ja-JP" sz="1200" b="0" kern="1200" smtClean="0">
                <a:solidFill>
                  <a:schemeClr val="tx1"/>
                </a:solidFill>
                <a:latin typeface="+mn-lt"/>
                <a:ea typeface="+mn-ea"/>
                <a:cs typeface="+mn-cs"/>
              </a:rPr>
              <a:t>年以降、また第一例目のさい帯血移植が行われた</a:t>
            </a:r>
            <a:r>
              <a:rPr kumimoji="1" lang="en-US" altLang="ja-JP" sz="1200" b="0" kern="1200" smtClean="0">
                <a:solidFill>
                  <a:schemeClr val="tx1"/>
                </a:solidFill>
                <a:latin typeface="+mn-lt"/>
                <a:ea typeface="+mn-ea"/>
                <a:cs typeface="+mn-cs"/>
              </a:rPr>
              <a:t>1997</a:t>
            </a:r>
            <a:r>
              <a:rPr kumimoji="1" lang="ja-JP" altLang="ja-JP" sz="1200" b="0" kern="1200" smtClean="0">
                <a:solidFill>
                  <a:schemeClr val="tx1"/>
                </a:solidFill>
                <a:latin typeface="+mn-lt"/>
                <a:ea typeface="+mn-ea"/>
                <a:cs typeface="+mn-cs"/>
              </a:rPr>
              <a:t>年以降、非血縁者間の移植の普及により移植を受ける患者の総数は増加しており、特にさい帯血移植の増加は著しい。 自家移植は、近年年間約</a:t>
            </a:r>
            <a:r>
              <a:rPr kumimoji="1" lang="en-US" altLang="ja-JP" sz="1200" b="0" kern="1200" smtClean="0">
                <a:solidFill>
                  <a:schemeClr val="tx1"/>
                </a:solidFill>
                <a:latin typeface="+mn-lt"/>
                <a:ea typeface="+mn-ea"/>
                <a:cs typeface="+mn-cs"/>
              </a:rPr>
              <a:t>1,800</a:t>
            </a:r>
            <a:r>
              <a:rPr kumimoji="1" lang="ja-JP" altLang="ja-JP" sz="1200" b="0" kern="1200" smtClean="0">
                <a:solidFill>
                  <a:schemeClr val="tx1"/>
                </a:solidFill>
                <a:latin typeface="+mn-lt"/>
                <a:ea typeface="+mn-ea"/>
                <a:cs typeface="+mn-cs"/>
              </a:rPr>
              <a:t>例の登録がなされており、その幹細胞源としては末梢血幹細胞が主に用いられている。</a:t>
            </a:r>
            <a:endParaRPr kumimoji="1" lang="ja-JP" altLang="ja-JP" sz="1200" b="0" kern="1200">
              <a:solidFill>
                <a:schemeClr val="tx1"/>
              </a:solidFill>
              <a:latin typeface="+mn-lt"/>
              <a:ea typeface="+mn-ea"/>
              <a:cs typeface="+mn-cs"/>
            </a:endParaRPr>
          </a:p>
        </p:txBody>
      </p:sp>
      <p:sp>
        <p:nvSpPr>
          <p:cNvPr id="9" name="スライド イメージ プレースホルダ 8"/>
          <p:cNvSpPr>
            <a:spLocks noGrp="1" noRot="1" noChangeAspect="1"/>
          </p:cNvSpPr>
          <p:nvPr>
            <p:ph type="sldImg"/>
          </p:nvPr>
        </p:nvSpPr>
        <p:spPr>
          <a:xfrm>
            <a:off x="2470150" y="0"/>
            <a:ext cx="5773738" cy="4330700"/>
          </a:xfrm>
          <a:ln>
            <a:noFill/>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56275" cy="4316413"/>
          </a:xfrm>
        </p:spPr>
      </p:sp>
      <p:sp>
        <p:nvSpPr>
          <p:cNvPr id="3" name="ノート プレースホルダ 2"/>
          <p:cNvSpPr>
            <a:spLocks noGrp="1"/>
          </p:cNvSpPr>
          <p:nvPr>
            <p:ph type="body" idx="1"/>
          </p:nvPr>
        </p:nvSpPr>
        <p:spPr>
          <a:xfrm>
            <a:off x="1350243" y="4315794"/>
            <a:ext cx="7204021" cy="1693333"/>
          </a:xfrm>
        </p:spPr>
        <p:txBody>
          <a:bodyPr>
            <a:normAutofit/>
          </a:bodyPr>
          <a:lstStyle/>
          <a:p>
            <a:r>
              <a:rPr kumimoji="1" lang="ja-JP" altLang="en-US" sz="1000" b="1" kern="1200" smtClean="0">
                <a:solidFill>
                  <a:schemeClr val="tx1"/>
                </a:solidFill>
                <a:latin typeface="+mn-lt"/>
                <a:ea typeface="+mn-ea"/>
                <a:cs typeface="+mn-cs"/>
              </a:rPr>
              <a:t>　</a:t>
            </a:r>
            <a:r>
              <a:rPr kumimoji="1" lang="en-US" altLang="ja-JP" sz="1000" b="0" kern="1200" smtClean="0">
                <a:solidFill>
                  <a:schemeClr val="tx1"/>
                </a:solidFill>
                <a:latin typeface="+mn-lt"/>
                <a:ea typeface="+mn-ea"/>
                <a:cs typeface="+mn-cs"/>
              </a:rPr>
              <a:t>15</a:t>
            </a:r>
            <a:r>
              <a:rPr kumimoji="1" lang="ja-JP" altLang="ja-JP" sz="1000" b="0" kern="1200" smtClean="0">
                <a:solidFill>
                  <a:schemeClr val="tx1"/>
                </a:solidFill>
                <a:latin typeface="+mn-lt"/>
                <a:ea typeface="+mn-ea"/>
                <a:cs typeface="+mn-cs"/>
              </a:rPr>
              <a:t>歳以下の非ホジキンリンパ腫では、約半数が同種移植であり、血縁者間骨髄移植が多く行われている。</a:t>
            </a:r>
            <a:r>
              <a:rPr kumimoji="1" lang="en-US" altLang="ja-JP" sz="1000" b="0" kern="1200" smtClean="0">
                <a:solidFill>
                  <a:schemeClr val="tx1"/>
                </a:solidFill>
                <a:latin typeface="+mn-lt"/>
                <a:ea typeface="+mn-ea"/>
                <a:cs typeface="+mn-cs"/>
              </a:rPr>
              <a:t>1991</a:t>
            </a:r>
            <a:r>
              <a:rPr kumimoji="1" lang="ja-JP" altLang="ja-JP" sz="1000" b="0" kern="1200" smtClean="0">
                <a:solidFill>
                  <a:schemeClr val="tx1"/>
                </a:solidFill>
                <a:latin typeface="+mn-lt"/>
                <a:ea typeface="+mn-ea"/>
                <a:cs typeface="+mn-cs"/>
              </a:rPr>
              <a:t>年から</a:t>
            </a:r>
            <a:r>
              <a:rPr kumimoji="1" lang="en-US" altLang="ja-JP" sz="1000" b="0" kern="1200" smtClean="0">
                <a:solidFill>
                  <a:schemeClr val="tx1"/>
                </a:solidFill>
                <a:latin typeface="+mn-lt"/>
                <a:ea typeface="+mn-ea"/>
                <a:cs typeface="+mn-cs"/>
              </a:rPr>
              <a:t>2014</a:t>
            </a:r>
            <a:r>
              <a:rPr kumimoji="1" lang="ja-JP" altLang="ja-JP" sz="1000" b="0" kern="1200" smtClean="0">
                <a:solidFill>
                  <a:schemeClr val="tx1"/>
                </a:solidFill>
                <a:latin typeface="+mn-lt"/>
                <a:ea typeface="+mn-ea"/>
                <a:cs typeface="+mn-cs"/>
              </a:rPr>
              <a:t>年の間に初回同種移植が行われた登録例</a:t>
            </a:r>
            <a:r>
              <a:rPr kumimoji="1" lang="en-US" altLang="ja-JP" sz="1000" b="0" kern="1200" smtClean="0">
                <a:solidFill>
                  <a:schemeClr val="tx1"/>
                </a:solidFill>
                <a:latin typeface="+mn-lt"/>
                <a:ea typeface="+mn-ea"/>
                <a:cs typeface="+mn-cs"/>
              </a:rPr>
              <a:t>272</a:t>
            </a:r>
            <a:r>
              <a:rPr kumimoji="1" lang="ja-JP" altLang="ja-JP" sz="1000" b="0" kern="1200" smtClean="0">
                <a:solidFill>
                  <a:schemeClr val="tx1"/>
                </a:solidFill>
                <a:latin typeface="+mn-lt"/>
                <a:ea typeface="+mn-ea"/>
                <a:cs typeface="+mn-cs"/>
              </a:rPr>
              <a:t>件の移植後</a:t>
            </a:r>
            <a:r>
              <a:rPr kumimoji="1" lang="en-US" altLang="ja-JP" sz="1000" b="0" kern="1200" smtClean="0">
                <a:solidFill>
                  <a:schemeClr val="tx1"/>
                </a:solidFill>
                <a:latin typeface="+mn-lt"/>
                <a:ea typeface="+mn-ea"/>
                <a:cs typeface="+mn-cs"/>
              </a:rPr>
              <a:t>5</a:t>
            </a:r>
            <a:r>
              <a:rPr kumimoji="1" lang="ja-JP" altLang="ja-JP" sz="1000" b="0" kern="1200" smtClean="0">
                <a:solidFill>
                  <a:schemeClr val="tx1"/>
                </a:solidFill>
                <a:latin typeface="+mn-lt"/>
                <a:ea typeface="+mn-ea"/>
                <a:cs typeface="+mn-cs"/>
              </a:rPr>
              <a:t>年生存率は、血縁者間骨髄移植、非血縁者間移植では</a:t>
            </a:r>
            <a:r>
              <a:rPr kumimoji="1" lang="en-US" altLang="ja-JP" sz="1000" b="0" kern="1200" smtClean="0">
                <a:solidFill>
                  <a:schemeClr val="tx1"/>
                </a:solidFill>
                <a:latin typeface="+mn-lt"/>
                <a:ea typeface="+mn-ea"/>
                <a:cs typeface="+mn-cs"/>
              </a:rPr>
              <a:t>50</a:t>
            </a:r>
            <a:r>
              <a:rPr kumimoji="1" lang="ja-JP" altLang="ja-JP" sz="1000" b="0" kern="1200" smtClean="0">
                <a:solidFill>
                  <a:schemeClr val="tx1"/>
                </a:solidFill>
                <a:latin typeface="+mn-lt"/>
                <a:ea typeface="+mn-ea"/>
                <a:cs typeface="+mn-cs"/>
              </a:rPr>
              <a:t>％以上であり、移植後</a:t>
            </a:r>
            <a:r>
              <a:rPr kumimoji="1" lang="en-US" altLang="ja-JP" sz="1000" b="0" kern="1200" smtClean="0">
                <a:solidFill>
                  <a:schemeClr val="tx1"/>
                </a:solidFill>
                <a:latin typeface="+mn-lt"/>
                <a:ea typeface="+mn-ea"/>
                <a:cs typeface="+mn-cs"/>
              </a:rPr>
              <a:t>5</a:t>
            </a:r>
            <a:r>
              <a:rPr kumimoji="1" lang="ja-JP" altLang="ja-JP" sz="1000" b="0" kern="1200" smtClean="0">
                <a:solidFill>
                  <a:schemeClr val="tx1"/>
                </a:solidFill>
                <a:latin typeface="+mn-lt"/>
                <a:ea typeface="+mn-ea"/>
                <a:cs typeface="+mn-cs"/>
              </a:rPr>
              <a:t>年以降の生存率は、ほぼ横ばいである。</a:t>
            </a:r>
          </a:p>
          <a:p>
            <a:endParaRPr kumimoji="1" lang="en-US" altLang="ja-JP" sz="800" kern="1200" smtClean="0">
              <a:solidFill>
                <a:srgbClr val="0B5395"/>
              </a:solidFill>
              <a:latin typeface="+mn-ea"/>
              <a:ea typeface="+mn-ea"/>
              <a:cs typeface="メイリオ" pitchFamily="50" charset="-128"/>
            </a:endParaRPr>
          </a:p>
          <a:p>
            <a:pPr rtl="0" eaLnBrk="1" fontAlgn="b" latinLnBrk="0" hangingPunct="1"/>
            <a:r>
              <a:rPr kumimoji="1" lang="ja-JP" altLang="en-US" sz="800" b="0" i="0" u="none" strike="noStrike" kern="1200" smtClean="0">
                <a:solidFill>
                  <a:schemeClr val="tx1"/>
                </a:solidFill>
                <a:latin typeface="+mn-ea"/>
                <a:ea typeface="+mn-ea"/>
                <a:cs typeface="メイリオ" pitchFamily="50" charset="-128"/>
              </a:rPr>
              <a:t>≪移植後生存率≫</a:t>
            </a:r>
            <a:endParaRPr kumimoji="1" lang="en-US" altLang="ja-JP" sz="800" kern="1200" smtClean="0">
              <a:solidFill>
                <a:srgbClr val="0B5395"/>
              </a:solidFill>
              <a:latin typeface="+mn-ea"/>
              <a:ea typeface="+mn-ea"/>
              <a:cs typeface="メイリオ" pitchFamily="50" charset="-128"/>
            </a:endParaRPr>
          </a:p>
          <a:p>
            <a:r>
              <a:rPr kumimoji="1" lang="ja-JP" altLang="en-US" sz="800" b="0" i="0" u="sng" strike="noStrike" kern="1200" smtClean="0">
                <a:solidFill>
                  <a:schemeClr val="tx1"/>
                </a:solidFill>
                <a:latin typeface="+mn-ea"/>
                <a:ea typeface="+mn-ea"/>
                <a:cs typeface="メイリオ" pitchFamily="50" charset="-128"/>
              </a:rPr>
              <a:t>＿＿＿＿＿＿＿＿＿＿</a:t>
            </a:r>
            <a:r>
              <a:rPr kumimoji="1" lang="ja-JP" altLang="en-US" sz="800" b="0" i="0" u="sng" strike="noStrike" kern="1200" baseline="0" smtClean="0">
                <a:solidFill>
                  <a:schemeClr val="tx1"/>
                </a:solidFill>
                <a:latin typeface="+mn-ea"/>
                <a:ea typeface="+mn-ea"/>
                <a:cs typeface="メイリオ" pitchFamily="50" charset="-128"/>
              </a:rPr>
              <a:t>      </a:t>
            </a:r>
            <a:r>
              <a:rPr kumimoji="1" lang="ja-JP" altLang="ja-JP" sz="800" b="0" i="0" u="sng" strike="noStrike" kern="1200" smtClean="0">
                <a:solidFill>
                  <a:schemeClr val="tx1"/>
                </a:solidFill>
                <a:latin typeface="+mn-ea"/>
                <a:ea typeface="+mn-ea"/>
                <a:cs typeface="メイリオ" pitchFamily="50" charset="-128"/>
              </a:rPr>
              <a:t>移植件数</a:t>
            </a:r>
            <a:r>
              <a:rPr kumimoji="1" lang="en-US" altLang="ja-JP" sz="800" b="0" i="0" u="sng" strike="noStrike" kern="1200" baseline="0" smtClean="0">
                <a:solidFill>
                  <a:schemeClr val="tx1"/>
                </a:solidFill>
                <a:latin typeface="+mn-ea"/>
                <a:ea typeface="+mn-ea"/>
                <a:cs typeface="メイリオ" pitchFamily="50" charset="-128"/>
              </a:rPr>
              <a:t>   </a:t>
            </a:r>
            <a:r>
              <a:rPr kumimoji="1" lang="ja-JP" altLang="ja-JP" sz="800" b="0" i="0" u="sng" strike="noStrike" kern="1200" smtClean="0">
                <a:solidFill>
                  <a:schemeClr val="tx1"/>
                </a:solidFill>
                <a:latin typeface="+mn-ea"/>
                <a:ea typeface="+mn-ea"/>
                <a:cs typeface="メイリオ" pitchFamily="50" charset="-128"/>
              </a:rPr>
              <a:t>移植後</a:t>
            </a:r>
            <a:r>
              <a:rPr kumimoji="1" lang="en-US" altLang="ja-JP" sz="800" b="1" i="0" u="sng" strike="noStrike" kern="1200" smtClean="0">
                <a:solidFill>
                  <a:schemeClr val="tx1"/>
                </a:solidFill>
                <a:latin typeface="+mn-ea"/>
                <a:ea typeface="+mn-ea"/>
                <a:cs typeface="メイリオ" pitchFamily="50" charset="-128"/>
              </a:rPr>
              <a:t>1</a:t>
            </a:r>
            <a:r>
              <a:rPr kumimoji="1" lang="ja-JP" altLang="ja-JP" sz="800" b="1" i="0" u="sng" strike="noStrike" kern="1200" smtClean="0">
                <a:solidFill>
                  <a:schemeClr val="tx1"/>
                </a:solidFill>
                <a:latin typeface="+mn-ea"/>
                <a:ea typeface="+mn-ea"/>
                <a:cs typeface="メイリオ" pitchFamily="50" charset="-128"/>
              </a:rPr>
              <a:t>年</a:t>
            </a:r>
            <a:r>
              <a:rPr kumimoji="1" lang="en-US" altLang="ja-JP" sz="800" b="1" i="0" u="sng" strike="noStrike" kern="1200" baseline="0" smtClean="0">
                <a:solidFill>
                  <a:schemeClr val="tx1"/>
                </a:solidFill>
                <a:latin typeface="+mn-ea"/>
                <a:ea typeface="+mn-ea"/>
                <a:cs typeface="メイリオ" pitchFamily="50" charset="-128"/>
              </a:rPr>
              <a:t>  </a:t>
            </a:r>
            <a:r>
              <a:rPr kumimoji="1" lang="ja-JP" altLang="ja-JP" sz="800" b="0" i="0" u="sng" strike="noStrike" kern="1200" smtClean="0">
                <a:solidFill>
                  <a:schemeClr val="tx1"/>
                </a:solidFill>
                <a:latin typeface="+mn-ea"/>
                <a:ea typeface="+mn-ea"/>
                <a:cs typeface="メイリオ" pitchFamily="50" charset="-128"/>
              </a:rPr>
              <a:t>移植後</a:t>
            </a:r>
            <a:r>
              <a:rPr kumimoji="1" lang="en-US" altLang="ja-JP" sz="800" b="1" i="0" u="sng" strike="noStrike" kern="1200" smtClean="0">
                <a:solidFill>
                  <a:schemeClr val="tx1"/>
                </a:solidFill>
                <a:latin typeface="+mn-ea"/>
                <a:ea typeface="+mn-ea"/>
                <a:cs typeface="メイリオ" pitchFamily="50" charset="-128"/>
              </a:rPr>
              <a:t>5</a:t>
            </a:r>
            <a:r>
              <a:rPr kumimoji="1" lang="ja-JP" altLang="ja-JP" sz="800" b="1" i="0" u="sng" strike="noStrike" kern="1200" smtClean="0">
                <a:solidFill>
                  <a:schemeClr val="tx1"/>
                </a:solidFill>
                <a:latin typeface="+mn-ea"/>
                <a:ea typeface="+mn-ea"/>
                <a:cs typeface="メイリオ" pitchFamily="50" charset="-128"/>
              </a:rPr>
              <a:t>年</a:t>
            </a:r>
            <a:r>
              <a:rPr kumimoji="1" lang="en-US" altLang="ja-JP" sz="800" b="1" i="0" u="sng" strike="noStrike" kern="1200" baseline="0" smtClean="0">
                <a:solidFill>
                  <a:schemeClr val="tx1"/>
                </a:solidFill>
                <a:latin typeface="+mn-ea"/>
                <a:ea typeface="+mn-ea"/>
                <a:cs typeface="メイリオ" pitchFamily="50" charset="-128"/>
              </a:rPr>
              <a:t>  </a:t>
            </a:r>
            <a:r>
              <a:rPr kumimoji="1" lang="ja-JP" altLang="ja-JP" sz="800" b="0" i="0" u="sng" strike="noStrike" kern="1200" smtClean="0">
                <a:solidFill>
                  <a:schemeClr val="tx1"/>
                </a:solidFill>
                <a:latin typeface="+mn-ea"/>
                <a:ea typeface="+mn-ea"/>
                <a:cs typeface="メイリオ" pitchFamily="50" charset="-128"/>
              </a:rPr>
              <a:t>移植後</a:t>
            </a:r>
            <a:r>
              <a:rPr kumimoji="1" lang="en-US" altLang="ja-JP" sz="800" b="1" i="0" u="sng" strike="noStrike" kern="1200" smtClean="0">
                <a:solidFill>
                  <a:schemeClr val="tx1"/>
                </a:solidFill>
                <a:latin typeface="+mn-ea"/>
                <a:ea typeface="+mn-ea"/>
                <a:cs typeface="メイリオ" pitchFamily="50" charset="-128"/>
              </a:rPr>
              <a:t>10</a:t>
            </a:r>
            <a:r>
              <a:rPr kumimoji="1" lang="ja-JP" altLang="ja-JP" sz="800" b="1" i="0" u="sng" strike="noStrike" kern="1200" smtClean="0">
                <a:solidFill>
                  <a:schemeClr val="tx1"/>
                </a:solidFill>
                <a:latin typeface="+mn-ea"/>
                <a:ea typeface="+mn-ea"/>
                <a:cs typeface="メイリオ" pitchFamily="50" charset="-128"/>
              </a:rPr>
              <a:t>年</a:t>
            </a:r>
            <a:endParaRPr kumimoji="1" lang="en-US" altLang="ja-JP" sz="800" b="1" i="0" u="sng" strike="noStrike" kern="1200" smtClean="0">
              <a:solidFill>
                <a:schemeClr val="tx1"/>
              </a:solidFill>
              <a:latin typeface="+mn-ea"/>
              <a:ea typeface="+mn-ea"/>
              <a:cs typeface="メイリオ" pitchFamily="50" charset="-128"/>
            </a:endParaRPr>
          </a:p>
          <a:p>
            <a:r>
              <a:rPr kumimoji="1" lang="ja-JP" altLang="en-US" sz="800" b="0" i="0" u="none" strike="noStrike" kern="1200" smtClean="0">
                <a:solidFill>
                  <a:schemeClr val="tx1"/>
                </a:solidFill>
                <a:latin typeface="+mn-ea"/>
                <a:ea typeface="+mn-ea"/>
                <a:cs typeface="+mn-cs"/>
              </a:rPr>
              <a:t>血縁者 </a:t>
            </a:r>
            <a:r>
              <a:rPr lang="ja-JP" altLang="en-US" sz="800" smtClean="0">
                <a:latin typeface="+mn-ea"/>
                <a:ea typeface="+mn-ea"/>
              </a:rPr>
              <a:t> </a:t>
            </a:r>
            <a:r>
              <a:rPr kumimoji="1" lang="ja-JP" altLang="en-US" sz="800" b="1" i="0" u="none" strike="noStrike" kern="1200" smtClean="0">
                <a:solidFill>
                  <a:schemeClr val="tx1"/>
                </a:solidFill>
                <a:latin typeface="+mn-ea"/>
                <a:ea typeface="+mn-ea"/>
                <a:cs typeface="+mn-cs"/>
              </a:rPr>
              <a:t>骨髄移植 </a:t>
            </a:r>
            <a:r>
              <a:rPr lang="ja-JP" altLang="en-US" sz="800" smtClean="0">
                <a:latin typeface="+mn-ea"/>
                <a:ea typeface="+mn-ea"/>
              </a:rPr>
              <a:t>           </a:t>
            </a:r>
            <a:r>
              <a:rPr lang="ja-JP" altLang="en-US" sz="800" baseline="0" smtClean="0">
                <a:latin typeface="+mn-ea"/>
                <a:ea typeface="+mn-ea"/>
              </a:rPr>
              <a:t>      </a:t>
            </a:r>
            <a:r>
              <a:rPr kumimoji="1" lang="en-US" altLang="ja-JP" sz="800" b="0" i="0" u="none" strike="noStrike" kern="1200" smtClean="0">
                <a:solidFill>
                  <a:schemeClr val="tx1"/>
                </a:solidFill>
                <a:latin typeface="+mn-ea"/>
                <a:ea typeface="+mn-ea"/>
                <a:cs typeface="+mn-cs"/>
              </a:rPr>
              <a:t>109</a:t>
            </a:r>
            <a:r>
              <a:rPr kumimoji="1" lang="ja-JP" altLang="en-US" sz="800" b="0" i="0" u="none" strike="noStrike" kern="1200" smtClean="0">
                <a:solidFill>
                  <a:schemeClr val="tx1"/>
                </a:solidFill>
                <a:latin typeface="+mn-ea"/>
                <a:ea typeface="+mn-ea"/>
                <a:cs typeface="+mn-cs"/>
              </a:rPr>
              <a:t>件</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67.6%</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59.9%</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57.3%</a:t>
            </a:r>
            <a:r>
              <a:rPr lang="ja-JP" altLang="en-US" sz="800" smtClean="0">
                <a:latin typeface="+mn-ea"/>
                <a:ea typeface="+mn-ea"/>
              </a:rPr>
              <a:t> </a:t>
            </a:r>
            <a:endParaRPr lang="en-US" altLang="ja-JP" sz="800" smtClean="0">
              <a:latin typeface="+mn-ea"/>
              <a:ea typeface="+mn-ea"/>
            </a:endParaRPr>
          </a:p>
          <a:p>
            <a:r>
              <a:rPr kumimoji="1" lang="ja-JP" altLang="en-US" sz="800" b="0" i="0" u="none" strike="noStrike" kern="1200" smtClean="0">
                <a:solidFill>
                  <a:schemeClr val="tx1"/>
                </a:solidFill>
                <a:latin typeface="+mn-ea"/>
                <a:ea typeface="+mn-ea"/>
                <a:cs typeface="+mn-cs"/>
              </a:rPr>
              <a:t>血縁者 </a:t>
            </a:r>
            <a:r>
              <a:rPr lang="ja-JP" altLang="en-US" sz="800" smtClean="0">
                <a:latin typeface="+mn-ea"/>
                <a:ea typeface="+mn-ea"/>
              </a:rPr>
              <a:t> </a:t>
            </a:r>
            <a:r>
              <a:rPr kumimoji="1" lang="ja-JP" altLang="en-US" sz="800" b="1" i="0" u="none" strike="noStrike" kern="1200" smtClean="0">
                <a:solidFill>
                  <a:schemeClr val="tx1"/>
                </a:solidFill>
                <a:latin typeface="+mn-ea"/>
                <a:ea typeface="+mn-ea"/>
                <a:cs typeface="+mn-cs"/>
              </a:rPr>
              <a:t>末梢血幹細胞移植</a:t>
            </a:r>
            <a:r>
              <a:rPr kumimoji="1" lang="ja-JP" altLang="en-US" sz="800" b="1" i="0" u="none" strike="noStrike" kern="1200" baseline="0" smtClean="0">
                <a:solidFill>
                  <a:schemeClr val="tx1"/>
                </a:solidFill>
                <a:latin typeface="+mn-ea"/>
                <a:ea typeface="+mn-ea"/>
                <a:cs typeface="+mn-cs"/>
              </a:rPr>
              <a:t>      </a:t>
            </a:r>
            <a:r>
              <a:rPr kumimoji="1" lang="en-US" altLang="ja-JP" sz="800" b="0" i="0" u="none" strike="noStrike" kern="1200" smtClean="0">
                <a:solidFill>
                  <a:schemeClr val="tx1"/>
                </a:solidFill>
                <a:latin typeface="+mn-ea"/>
                <a:ea typeface="+mn-ea"/>
                <a:cs typeface="+mn-cs"/>
              </a:rPr>
              <a:t>31</a:t>
            </a:r>
            <a:r>
              <a:rPr kumimoji="1" lang="ja-JP" altLang="en-US" sz="800" b="0" i="0" u="none" strike="noStrike" kern="1200" smtClean="0">
                <a:solidFill>
                  <a:schemeClr val="tx1"/>
                </a:solidFill>
                <a:latin typeface="+mn-ea"/>
                <a:ea typeface="+mn-ea"/>
                <a:cs typeface="+mn-cs"/>
              </a:rPr>
              <a:t>件</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25.8%</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18.4%</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18.4%</a:t>
            </a:r>
            <a:r>
              <a:rPr lang="ja-JP" altLang="en-US" sz="800" smtClean="0">
                <a:latin typeface="+mn-ea"/>
                <a:ea typeface="+mn-ea"/>
              </a:rPr>
              <a:t> </a:t>
            </a:r>
            <a:endParaRPr lang="en-US" altLang="ja-JP" sz="800" smtClean="0">
              <a:latin typeface="+mn-ea"/>
              <a:ea typeface="+mn-ea"/>
            </a:endParaRPr>
          </a:p>
          <a:p>
            <a:r>
              <a:rPr kumimoji="1" lang="ja-JP" altLang="en-US" sz="800" b="0" i="0" u="none" strike="noStrike" kern="1200" smtClean="0">
                <a:solidFill>
                  <a:schemeClr val="tx1"/>
                </a:solidFill>
                <a:latin typeface="+mn-ea"/>
                <a:ea typeface="+mn-ea"/>
                <a:cs typeface="+mn-cs"/>
              </a:rPr>
              <a:t>非血縁者 </a:t>
            </a:r>
            <a:r>
              <a:rPr lang="ja-JP" altLang="en-US" sz="800" smtClean="0">
                <a:latin typeface="+mn-ea"/>
                <a:ea typeface="+mn-ea"/>
              </a:rPr>
              <a:t> </a:t>
            </a:r>
            <a:r>
              <a:rPr kumimoji="1" lang="ja-JP" altLang="en-US" sz="800" b="1" i="0" u="none" strike="noStrike" kern="1200" smtClean="0">
                <a:solidFill>
                  <a:schemeClr val="tx1"/>
                </a:solidFill>
                <a:latin typeface="+mn-ea"/>
                <a:ea typeface="+mn-ea"/>
                <a:cs typeface="+mn-cs"/>
              </a:rPr>
              <a:t>骨髄移植 </a:t>
            </a:r>
            <a:r>
              <a:rPr lang="ja-JP" altLang="en-US" sz="800" smtClean="0">
                <a:latin typeface="+mn-ea"/>
                <a:ea typeface="+mn-ea"/>
              </a:rPr>
              <a:t>               </a:t>
            </a:r>
            <a:r>
              <a:rPr kumimoji="1" lang="en-US" altLang="ja-JP" sz="800" b="0" i="0" u="none" strike="noStrike" kern="1200" smtClean="0">
                <a:solidFill>
                  <a:schemeClr val="tx1"/>
                </a:solidFill>
                <a:latin typeface="+mn-ea"/>
                <a:ea typeface="+mn-ea"/>
                <a:cs typeface="+mn-cs"/>
              </a:rPr>
              <a:t>66</a:t>
            </a:r>
            <a:r>
              <a:rPr kumimoji="1" lang="ja-JP" altLang="en-US" sz="800" b="0" i="0" u="none" strike="noStrike" kern="1200" smtClean="0">
                <a:solidFill>
                  <a:schemeClr val="tx1"/>
                </a:solidFill>
                <a:latin typeface="+mn-ea"/>
                <a:ea typeface="+mn-ea"/>
                <a:cs typeface="+mn-cs"/>
              </a:rPr>
              <a:t>件</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68.1%</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56.4%</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56.4%</a:t>
            </a:r>
            <a:r>
              <a:rPr lang="ja-JP" altLang="en-US" sz="800" smtClean="0">
                <a:latin typeface="+mn-ea"/>
                <a:ea typeface="+mn-ea"/>
              </a:rPr>
              <a:t> </a:t>
            </a:r>
            <a:endParaRPr lang="en-US" altLang="ja-JP" sz="800" smtClean="0">
              <a:latin typeface="+mn-ea"/>
              <a:ea typeface="+mn-ea"/>
            </a:endParaRPr>
          </a:p>
          <a:p>
            <a:r>
              <a:rPr kumimoji="1" lang="ja-JP" altLang="en-US" sz="800" b="0" i="0" u="sng" strike="noStrike" kern="1200" smtClean="0">
                <a:solidFill>
                  <a:schemeClr val="tx1"/>
                </a:solidFill>
                <a:latin typeface="+mn-ea"/>
                <a:ea typeface="+mn-ea"/>
                <a:cs typeface="+mn-cs"/>
              </a:rPr>
              <a:t>非血縁者 </a:t>
            </a:r>
            <a:r>
              <a:rPr lang="ja-JP" altLang="en-US" sz="800" u="sng" smtClean="0">
                <a:latin typeface="+mn-ea"/>
                <a:ea typeface="+mn-ea"/>
              </a:rPr>
              <a:t> </a:t>
            </a:r>
            <a:r>
              <a:rPr kumimoji="1" lang="ja-JP" altLang="en-US" sz="800" b="1" i="0" u="sng" strike="noStrike" kern="1200" smtClean="0">
                <a:solidFill>
                  <a:schemeClr val="tx1"/>
                </a:solidFill>
                <a:latin typeface="+mn-ea"/>
                <a:ea typeface="+mn-ea"/>
                <a:cs typeface="+mn-cs"/>
              </a:rPr>
              <a:t>さい帯血移植 </a:t>
            </a:r>
            <a:r>
              <a:rPr lang="ja-JP" altLang="en-US" sz="800" u="sng" smtClean="0">
                <a:latin typeface="+mn-ea"/>
                <a:ea typeface="+mn-ea"/>
              </a:rPr>
              <a:t>          </a:t>
            </a:r>
            <a:r>
              <a:rPr kumimoji="1" lang="en-US" altLang="ja-JP" sz="800" b="0" i="0" u="sng" strike="noStrike" kern="1200" smtClean="0">
                <a:solidFill>
                  <a:schemeClr val="tx1"/>
                </a:solidFill>
                <a:latin typeface="+mn-ea"/>
                <a:ea typeface="+mn-ea"/>
                <a:cs typeface="+mn-cs"/>
              </a:rPr>
              <a:t>66</a:t>
            </a:r>
            <a:r>
              <a:rPr kumimoji="1" lang="ja-JP" altLang="en-US" sz="800" b="0" i="0" u="sng" strike="noStrike" kern="1200" smtClean="0">
                <a:solidFill>
                  <a:schemeClr val="tx1"/>
                </a:solidFill>
                <a:latin typeface="+mn-ea"/>
                <a:ea typeface="+mn-ea"/>
                <a:cs typeface="+mn-cs"/>
              </a:rPr>
              <a:t>件</a:t>
            </a:r>
            <a:r>
              <a:rPr kumimoji="1" lang="ja-JP" altLang="en-US" sz="800" b="0" i="0" u="sng" strike="noStrike" kern="1200" baseline="0" smtClean="0">
                <a:solidFill>
                  <a:schemeClr val="tx1"/>
                </a:solidFill>
                <a:latin typeface="+mn-ea"/>
                <a:ea typeface="+mn-ea"/>
                <a:cs typeface="+mn-cs"/>
              </a:rPr>
              <a:t>        </a:t>
            </a:r>
            <a:r>
              <a:rPr kumimoji="1" lang="en-US" altLang="ja-JP" sz="800" b="1" i="0" u="sng" strike="noStrike" kern="1200" smtClean="0">
                <a:solidFill>
                  <a:schemeClr val="tx1"/>
                </a:solidFill>
                <a:latin typeface="+mn-ea"/>
                <a:ea typeface="+mn-ea"/>
                <a:cs typeface="+mn-cs"/>
              </a:rPr>
              <a:t>52.2%</a:t>
            </a:r>
            <a:r>
              <a:rPr kumimoji="1" lang="ja-JP" altLang="en-US" sz="800" b="0" i="0" u="sng" strike="noStrike" kern="1200" baseline="0" smtClean="0">
                <a:solidFill>
                  <a:schemeClr val="tx1"/>
                </a:solidFill>
                <a:latin typeface="+mn-ea"/>
                <a:ea typeface="+mn-ea"/>
                <a:cs typeface="+mn-cs"/>
              </a:rPr>
              <a:t>        </a:t>
            </a:r>
            <a:r>
              <a:rPr kumimoji="1" lang="en-US" altLang="ja-JP" sz="800" b="1" i="0" u="sng" strike="noStrike" kern="1200" smtClean="0">
                <a:solidFill>
                  <a:schemeClr val="tx1"/>
                </a:solidFill>
                <a:latin typeface="+mn-ea"/>
                <a:ea typeface="+mn-ea"/>
                <a:cs typeface="+mn-cs"/>
              </a:rPr>
              <a:t>52.2%</a:t>
            </a:r>
            <a:r>
              <a:rPr kumimoji="1" lang="ja-JP" altLang="en-US" sz="800" b="0" i="0" u="sng" strike="noStrike" kern="1200" baseline="0" smtClean="0">
                <a:solidFill>
                  <a:schemeClr val="tx1"/>
                </a:solidFill>
                <a:latin typeface="+mn-ea"/>
                <a:ea typeface="+mn-ea"/>
                <a:cs typeface="+mn-cs"/>
              </a:rPr>
              <a:t>        </a:t>
            </a:r>
            <a:r>
              <a:rPr kumimoji="1" lang="en-US" altLang="ja-JP" sz="800" b="1" i="0" u="sng" strike="noStrike" kern="1200" smtClean="0">
                <a:solidFill>
                  <a:schemeClr val="tx1"/>
                </a:solidFill>
                <a:latin typeface="+mn-ea"/>
                <a:ea typeface="+mn-ea"/>
                <a:cs typeface="+mn-cs"/>
              </a:rPr>
              <a:t>52.2%</a:t>
            </a:r>
            <a:r>
              <a:rPr lang="ja-JP" altLang="en-US" sz="800" u="sng" smtClean="0">
                <a:latin typeface="+mn-ea"/>
                <a:ea typeface="+mn-ea"/>
              </a:rPr>
              <a:t> ＿＿</a:t>
            </a:r>
            <a:r>
              <a:rPr lang="en-US" altLang="ja-JP" sz="800" u="sng" smtClean="0">
                <a:latin typeface="+mn-ea"/>
                <a:ea typeface="+mn-ea"/>
              </a:rPr>
              <a:t>_</a:t>
            </a:r>
            <a:endParaRPr kumimoji="1" lang="en-US" altLang="ja-JP" sz="800" u="sng" kern="1200" smtClean="0">
              <a:solidFill>
                <a:srgbClr val="0B5395"/>
              </a:solidFill>
              <a:latin typeface="+mn-ea"/>
              <a:ea typeface="+mn-ea"/>
              <a:cs typeface="メイリオ" pitchFamily="50" charset="-128"/>
            </a:endParaRPr>
          </a:p>
          <a:p>
            <a:endParaRPr kumimoji="1" lang="ja-JP" altLang="en-US" sz="800" dirty="0">
              <a:solidFill>
                <a:srgbClr val="0B5395"/>
              </a:solidFill>
              <a:latin typeface="メイリオ" pitchFamily="50" charset="-128"/>
              <a:ea typeface="メイリオ" pitchFamily="50" charset="-128"/>
              <a:cs typeface="メイリオ" pitchFamily="50"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52638" y="0"/>
            <a:ext cx="5764212" cy="4322763"/>
          </a:xfrm>
        </p:spPr>
      </p:sp>
      <p:sp>
        <p:nvSpPr>
          <p:cNvPr id="3" name="ノート プレースホルダ 2"/>
          <p:cNvSpPr>
            <a:spLocks noGrp="1"/>
          </p:cNvSpPr>
          <p:nvPr>
            <p:ph type="body" idx="1"/>
          </p:nvPr>
        </p:nvSpPr>
        <p:spPr>
          <a:xfrm>
            <a:off x="1350243" y="4322388"/>
            <a:ext cx="7204021" cy="1693333"/>
          </a:xfrm>
        </p:spPr>
        <p:txBody>
          <a:bodyPr>
            <a:normAutofit/>
          </a:bodyPr>
          <a:lstStyle/>
          <a:p>
            <a:r>
              <a:rPr kumimoji="1" lang="en-US" altLang="ja-JP" sz="1000" b="0" kern="1200" smtClean="0">
                <a:solidFill>
                  <a:schemeClr val="tx1"/>
                </a:solidFill>
                <a:latin typeface="+mn-lt"/>
                <a:ea typeface="+mn-ea"/>
                <a:cs typeface="+mn-cs"/>
              </a:rPr>
              <a:t>16</a:t>
            </a:r>
            <a:r>
              <a:rPr kumimoji="1" lang="ja-JP" altLang="ja-JP" sz="1000" b="0" kern="1200" smtClean="0">
                <a:solidFill>
                  <a:schemeClr val="tx1"/>
                </a:solidFill>
                <a:latin typeface="+mn-lt"/>
                <a:ea typeface="+mn-ea"/>
                <a:cs typeface="+mn-cs"/>
              </a:rPr>
              <a:t>歳以上の非ホジキンリンパ腫における同種移植では、血縁者間末梢血幹細胞移植と非血縁者間骨髄移植が多く行われている。</a:t>
            </a:r>
            <a:r>
              <a:rPr kumimoji="1" lang="en-US" altLang="ja-JP" sz="1000" b="0" kern="1200" smtClean="0">
                <a:solidFill>
                  <a:schemeClr val="tx1"/>
                </a:solidFill>
                <a:latin typeface="+mn-lt"/>
                <a:ea typeface="+mn-ea"/>
                <a:cs typeface="+mn-cs"/>
              </a:rPr>
              <a:t>1991</a:t>
            </a:r>
            <a:r>
              <a:rPr kumimoji="1" lang="ja-JP" altLang="ja-JP" sz="1000" b="0" kern="1200" smtClean="0">
                <a:solidFill>
                  <a:schemeClr val="tx1"/>
                </a:solidFill>
                <a:latin typeface="+mn-lt"/>
                <a:ea typeface="+mn-ea"/>
                <a:cs typeface="+mn-cs"/>
              </a:rPr>
              <a:t>年から</a:t>
            </a:r>
            <a:r>
              <a:rPr kumimoji="1" lang="en-US" altLang="ja-JP" sz="1000" b="0" kern="1200" smtClean="0">
                <a:solidFill>
                  <a:schemeClr val="tx1"/>
                </a:solidFill>
                <a:latin typeface="+mn-lt"/>
                <a:ea typeface="+mn-ea"/>
                <a:cs typeface="+mn-cs"/>
              </a:rPr>
              <a:t>2014</a:t>
            </a:r>
            <a:r>
              <a:rPr kumimoji="1" lang="ja-JP" altLang="ja-JP" sz="1000" b="0" kern="1200" smtClean="0">
                <a:solidFill>
                  <a:schemeClr val="tx1"/>
                </a:solidFill>
                <a:latin typeface="+mn-lt"/>
                <a:ea typeface="+mn-ea"/>
                <a:cs typeface="+mn-cs"/>
              </a:rPr>
              <a:t>年の間に初回同種移植が行われた登録例</a:t>
            </a:r>
            <a:r>
              <a:rPr kumimoji="1" lang="en-US" altLang="ja-JP" sz="1000" b="0" kern="1200" smtClean="0">
                <a:solidFill>
                  <a:schemeClr val="tx1"/>
                </a:solidFill>
                <a:latin typeface="+mn-lt"/>
                <a:ea typeface="+mn-ea"/>
                <a:cs typeface="+mn-cs"/>
              </a:rPr>
              <a:t>3,345</a:t>
            </a:r>
            <a:r>
              <a:rPr kumimoji="1" lang="ja-JP" altLang="ja-JP" sz="1000" b="0" kern="1200" smtClean="0">
                <a:solidFill>
                  <a:schemeClr val="tx1"/>
                </a:solidFill>
                <a:latin typeface="+mn-lt"/>
                <a:ea typeface="+mn-ea"/>
                <a:cs typeface="+mn-cs"/>
              </a:rPr>
              <a:t>件の移植後</a:t>
            </a:r>
            <a:r>
              <a:rPr kumimoji="1" lang="en-US" altLang="ja-JP" sz="1000" b="0" kern="1200" smtClean="0">
                <a:solidFill>
                  <a:schemeClr val="tx1"/>
                </a:solidFill>
                <a:latin typeface="+mn-lt"/>
                <a:ea typeface="+mn-ea"/>
                <a:cs typeface="+mn-cs"/>
              </a:rPr>
              <a:t>5</a:t>
            </a:r>
            <a:r>
              <a:rPr kumimoji="1" lang="ja-JP" altLang="ja-JP" sz="1000" b="0" kern="1200" smtClean="0">
                <a:solidFill>
                  <a:schemeClr val="tx1"/>
                </a:solidFill>
                <a:latin typeface="+mn-lt"/>
                <a:ea typeface="+mn-ea"/>
                <a:cs typeface="+mn-cs"/>
              </a:rPr>
              <a:t>年生存率は、血縁、非血縁者間移植ともに</a:t>
            </a:r>
            <a:r>
              <a:rPr kumimoji="1" lang="en-US" altLang="ja-JP" sz="1000" b="0" kern="1200" smtClean="0">
                <a:solidFill>
                  <a:schemeClr val="tx1"/>
                </a:solidFill>
                <a:latin typeface="+mn-lt"/>
                <a:ea typeface="+mn-ea"/>
                <a:cs typeface="+mn-cs"/>
              </a:rPr>
              <a:t>30</a:t>
            </a:r>
            <a:r>
              <a:rPr kumimoji="1" lang="ja-JP" altLang="ja-JP" sz="1000" b="0" kern="1200" smtClean="0">
                <a:solidFill>
                  <a:schemeClr val="tx1"/>
                </a:solidFill>
                <a:latin typeface="+mn-lt"/>
                <a:ea typeface="+mn-ea"/>
                <a:cs typeface="+mn-cs"/>
              </a:rPr>
              <a:t>～</a:t>
            </a:r>
            <a:r>
              <a:rPr kumimoji="1" lang="en-US" altLang="ja-JP" sz="1000" b="0" kern="1200" smtClean="0">
                <a:solidFill>
                  <a:schemeClr val="tx1"/>
                </a:solidFill>
                <a:latin typeface="+mn-lt"/>
                <a:ea typeface="+mn-ea"/>
                <a:cs typeface="+mn-cs"/>
              </a:rPr>
              <a:t>50</a:t>
            </a:r>
            <a:r>
              <a:rPr kumimoji="1" lang="ja-JP" altLang="ja-JP" sz="1000" b="0" kern="1200" smtClean="0">
                <a:solidFill>
                  <a:schemeClr val="tx1"/>
                </a:solidFill>
                <a:latin typeface="+mn-lt"/>
                <a:ea typeface="+mn-ea"/>
                <a:cs typeface="+mn-cs"/>
              </a:rPr>
              <a:t>％程度である。</a:t>
            </a:r>
          </a:p>
          <a:p>
            <a:endParaRPr kumimoji="1" lang="en-US" altLang="ja-JP" sz="800" kern="1200" smtClean="0">
              <a:solidFill>
                <a:srgbClr val="0B5395"/>
              </a:solidFill>
              <a:latin typeface="+mn-ea"/>
              <a:ea typeface="+mn-ea"/>
              <a:cs typeface="メイリオ" pitchFamily="50" charset="-128"/>
            </a:endParaRPr>
          </a:p>
          <a:p>
            <a:pPr rtl="0" eaLnBrk="1" fontAlgn="b" latinLnBrk="0" hangingPunct="1"/>
            <a:r>
              <a:rPr kumimoji="1" lang="ja-JP" altLang="en-US" sz="800" b="0" i="0" u="none" strike="noStrike" kern="1200" smtClean="0">
                <a:solidFill>
                  <a:schemeClr val="tx1"/>
                </a:solidFill>
                <a:latin typeface="+mn-ea"/>
                <a:ea typeface="+mn-ea"/>
                <a:cs typeface="メイリオ" pitchFamily="50" charset="-128"/>
              </a:rPr>
              <a:t>≪移植後生存率≫</a:t>
            </a:r>
            <a:endParaRPr kumimoji="1" lang="en-US" altLang="ja-JP" sz="800" kern="1200" smtClean="0">
              <a:solidFill>
                <a:srgbClr val="0B5395"/>
              </a:solidFill>
              <a:latin typeface="+mn-ea"/>
              <a:ea typeface="+mn-ea"/>
              <a:cs typeface="メイリオ" pitchFamily="50" charset="-128"/>
            </a:endParaRPr>
          </a:p>
          <a:p>
            <a:r>
              <a:rPr kumimoji="1" lang="ja-JP" altLang="en-US" sz="800" b="0" i="0" u="sng" strike="noStrike" kern="1200" smtClean="0">
                <a:solidFill>
                  <a:schemeClr val="tx1"/>
                </a:solidFill>
                <a:latin typeface="+mn-ea"/>
                <a:ea typeface="+mn-ea"/>
                <a:cs typeface="メイリオ" pitchFamily="50" charset="-128"/>
              </a:rPr>
              <a:t>＿＿＿＿＿＿＿＿＿＿</a:t>
            </a:r>
            <a:r>
              <a:rPr kumimoji="1" lang="ja-JP" altLang="en-US" sz="800" b="0" i="0" u="sng" strike="noStrike" kern="1200" baseline="0" smtClean="0">
                <a:solidFill>
                  <a:schemeClr val="tx1"/>
                </a:solidFill>
                <a:latin typeface="+mn-ea"/>
                <a:ea typeface="+mn-ea"/>
                <a:cs typeface="メイリオ" pitchFamily="50" charset="-128"/>
              </a:rPr>
              <a:t>         </a:t>
            </a:r>
            <a:r>
              <a:rPr kumimoji="1" lang="ja-JP" altLang="ja-JP" sz="800" b="0" i="0" u="sng" strike="noStrike" kern="1200" smtClean="0">
                <a:solidFill>
                  <a:schemeClr val="tx1"/>
                </a:solidFill>
                <a:latin typeface="+mn-ea"/>
                <a:ea typeface="+mn-ea"/>
                <a:cs typeface="メイリオ" pitchFamily="50" charset="-128"/>
              </a:rPr>
              <a:t>移植件数</a:t>
            </a:r>
            <a:r>
              <a:rPr kumimoji="1" lang="en-US" altLang="ja-JP" sz="800" b="0" i="0" u="sng" strike="noStrike" kern="1200" baseline="0" smtClean="0">
                <a:solidFill>
                  <a:schemeClr val="tx1"/>
                </a:solidFill>
                <a:latin typeface="+mn-ea"/>
                <a:ea typeface="+mn-ea"/>
                <a:cs typeface="メイリオ" pitchFamily="50" charset="-128"/>
              </a:rPr>
              <a:t>   </a:t>
            </a:r>
            <a:r>
              <a:rPr kumimoji="1" lang="ja-JP" altLang="ja-JP" sz="800" b="0" i="0" u="sng" strike="noStrike" kern="1200" smtClean="0">
                <a:solidFill>
                  <a:schemeClr val="tx1"/>
                </a:solidFill>
                <a:latin typeface="+mn-ea"/>
                <a:ea typeface="+mn-ea"/>
                <a:cs typeface="メイリオ" pitchFamily="50" charset="-128"/>
              </a:rPr>
              <a:t>移植後</a:t>
            </a:r>
            <a:r>
              <a:rPr kumimoji="1" lang="en-US" altLang="ja-JP" sz="800" b="1" i="0" u="sng" strike="noStrike" kern="1200" smtClean="0">
                <a:solidFill>
                  <a:schemeClr val="tx1"/>
                </a:solidFill>
                <a:latin typeface="+mn-ea"/>
                <a:ea typeface="+mn-ea"/>
                <a:cs typeface="メイリオ" pitchFamily="50" charset="-128"/>
              </a:rPr>
              <a:t>1</a:t>
            </a:r>
            <a:r>
              <a:rPr kumimoji="1" lang="ja-JP" altLang="ja-JP" sz="800" b="1" i="0" u="sng" strike="noStrike" kern="1200" smtClean="0">
                <a:solidFill>
                  <a:schemeClr val="tx1"/>
                </a:solidFill>
                <a:latin typeface="+mn-ea"/>
                <a:ea typeface="+mn-ea"/>
                <a:cs typeface="メイリオ" pitchFamily="50" charset="-128"/>
              </a:rPr>
              <a:t>年</a:t>
            </a:r>
            <a:r>
              <a:rPr kumimoji="1" lang="en-US" altLang="ja-JP" sz="800" b="1" i="0" u="sng" strike="noStrike" kern="1200" baseline="0" smtClean="0">
                <a:solidFill>
                  <a:schemeClr val="tx1"/>
                </a:solidFill>
                <a:latin typeface="+mn-ea"/>
                <a:ea typeface="+mn-ea"/>
                <a:cs typeface="メイリオ" pitchFamily="50" charset="-128"/>
              </a:rPr>
              <a:t>  </a:t>
            </a:r>
            <a:r>
              <a:rPr kumimoji="1" lang="ja-JP" altLang="ja-JP" sz="800" b="0" i="0" u="sng" strike="noStrike" kern="1200" smtClean="0">
                <a:solidFill>
                  <a:schemeClr val="tx1"/>
                </a:solidFill>
                <a:latin typeface="+mn-ea"/>
                <a:ea typeface="+mn-ea"/>
                <a:cs typeface="メイリオ" pitchFamily="50" charset="-128"/>
              </a:rPr>
              <a:t>移植後</a:t>
            </a:r>
            <a:r>
              <a:rPr kumimoji="1" lang="en-US" altLang="ja-JP" sz="800" b="1" i="0" u="sng" strike="noStrike" kern="1200" smtClean="0">
                <a:solidFill>
                  <a:schemeClr val="tx1"/>
                </a:solidFill>
                <a:latin typeface="+mn-ea"/>
                <a:ea typeface="+mn-ea"/>
                <a:cs typeface="メイリオ" pitchFamily="50" charset="-128"/>
              </a:rPr>
              <a:t>5</a:t>
            </a:r>
            <a:r>
              <a:rPr kumimoji="1" lang="ja-JP" altLang="ja-JP" sz="800" b="1" i="0" u="sng" strike="noStrike" kern="1200" smtClean="0">
                <a:solidFill>
                  <a:schemeClr val="tx1"/>
                </a:solidFill>
                <a:latin typeface="+mn-ea"/>
                <a:ea typeface="+mn-ea"/>
                <a:cs typeface="メイリオ" pitchFamily="50" charset="-128"/>
              </a:rPr>
              <a:t>年</a:t>
            </a:r>
            <a:r>
              <a:rPr kumimoji="1" lang="en-US" altLang="ja-JP" sz="800" b="1" i="0" u="sng" strike="noStrike" kern="1200" baseline="0" smtClean="0">
                <a:solidFill>
                  <a:schemeClr val="tx1"/>
                </a:solidFill>
                <a:latin typeface="+mn-ea"/>
                <a:ea typeface="+mn-ea"/>
                <a:cs typeface="メイリオ" pitchFamily="50" charset="-128"/>
              </a:rPr>
              <a:t>  </a:t>
            </a:r>
            <a:r>
              <a:rPr kumimoji="1" lang="ja-JP" altLang="ja-JP" sz="800" b="0" i="0" u="sng" strike="noStrike" kern="1200" smtClean="0">
                <a:solidFill>
                  <a:schemeClr val="tx1"/>
                </a:solidFill>
                <a:latin typeface="+mn-ea"/>
                <a:ea typeface="+mn-ea"/>
                <a:cs typeface="メイリオ" pitchFamily="50" charset="-128"/>
              </a:rPr>
              <a:t>移植後</a:t>
            </a:r>
            <a:r>
              <a:rPr kumimoji="1" lang="en-US" altLang="ja-JP" sz="800" b="1" i="0" u="sng" strike="noStrike" kern="1200" smtClean="0">
                <a:solidFill>
                  <a:schemeClr val="tx1"/>
                </a:solidFill>
                <a:latin typeface="+mn-ea"/>
                <a:ea typeface="+mn-ea"/>
                <a:cs typeface="メイリオ" pitchFamily="50" charset="-128"/>
              </a:rPr>
              <a:t>10</a:t>
            </a:r>
            <a:r>
              <a:rPr kumimoji="1" lang="ja-JP" altLang="ja-JP" sz="800" b="1" i="0" u="sng" strike="noStrike" kern="1200" smtClean="0">
                <a:solidFill>
                  <a:schemeClr val="tx1"/>
                </a:solidFill>
                <a:latin typeface="+mn-ea"/>
                <a:ea typeface="+mn-ea"/>
                <a:cs typeface="メイリオ" pitchFamily="50" charset="-128"/>
              </a:rPr>
              <a:t>年</a:t>
            </a:r>
            <a:endParaRPr kumimoji="1" lang="en-US" altLang="ja-JP" sz="800" b="1" i="0" u="sng" strike="noStrike" kern="1200" smtClean="0">
              <a:solidFill>
                <a:schemeClr val="tx1"/>
              </a:solidFill>
              <a:latin typeface="+mn-ea"/>
              <a:ea typeface="+mn-ea"/>
              <a:cs typeface="メイリオ" pitchFamily="50" charset="-128"/>
            </a:endParaRPr>
          </a:p>
          <a:p>
            <a:r>
              <a:rPr kumimoji="1" lang="ja-JP" altLang="en-US" sz="800" b="0" i="0" u="none" strike="noStrike" kern="1200" smtClean="0">
                <a:solidFill>
                  <a:schemeClr val="tx1"/>
                </a:solidFill>
                <a:latin typeface="+mn-ea"/>
                <a:ea typeface="+mn-ea"/>
                <a:cs typeface="+mn-cs"/>
              </a:rPr>
              <a:t>血縁者</a:t>
            </a:r>
            <a:r>
              <a:rPr kumimoji="1" lang="ja-JP" altLang="en-US" sz="800" b="0" i="0" u="none" strike="noStrike" kern="1200" baseline="0" smtClean="0">
                <a:solidFill>
                  <a:schemeClr val="tx1"/>
                </a:solidFill>
                <a:latin typeface="+mn-ea"/>
                <a:ea typeface="+mn-ea"/>
                <a:cs typeface="+mn-cs"/>
              </a:rPr>
              <a:t>     </a:t>
            </a:r>
            <a:r>
              <a:rPr kumimoji="1" lang="ja-JP" altLang="en-US" sz="800" b="1" i="0" u="none" strike="noStrike" kern="1200" smtClean="0">
                <a:solidFill>
                  <a:schemeClr val="tx1"/>
                </a:solidFill>
                <a:latin typeface="+mn-ea"/>
                <a:ea typeface="+mn-ea"/>
                <a:cs typeface="+mn-cs"/>
              </a:rPr>
              <a:t>骨髄移植</a:t>
            </a:r>
            <a:r>
              <a:rPr kumimoji="1" lang="ja-JP" altLang="en-US" sz="800" b="1" i="0" u="none" strike="noStrike" kern="1200" baseline="0" smtClean="0">
                <a:solidFill>
                  <a:schemeClr val="tx1"/>
                </a:solidFill>
                <a:latin typeface="+mn-ea"/>
                <a:ea typeface="+mn-ea"/>
                <a:cs typeface="+mn-cs"/>
              </a:rPr>
              <a:t>                  </a:t>
            </a:r>
            <a:r>
              <a:rPr kumimoji="1" lang="en-US" altLang="ja-JP" sz="800" b="0" i="0" u="none" strike="noStrike" kern="1200" smtClean="0">
                <a:solidFill>
                  <a:schemeClr val="tx1"/>
                </a:solidFill>
                <a:latin typeface="+mn-ea"/>
                <a:ea typeface="+mn-ea"/>
                <a:cs typeface="+mn-cs"/>
              </a:rPr>
              <a:t>539</a:t>
            </a:r>
            <a:r>
              <a:rPr kumimoji="1" lang="ja-JP" altLang="en-US" sz="800" b="0" i="0" u="none" strike="noStrike" kern="1200" smtClean="0">
                <a:solidFill>
                  <a:schemeClr val="tx1"/>
                </a:solidFill>
                <a:latin typeface="+mn-ea"/>
                <a:ea typeface="+mn-ea"/>
                <a:cs typeface="+mn-cs"/>
              </a:rPr>
              <a:t>件</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57.9%</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45.9%</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42.6%</a:t>
            </a:r>
            <a:endParaRPr kumimoji="1" lang="en-US" altLang="ja-JP" sz="800" b="0" i="0" u="none" strike="noStrike" kern="1200" smtClean="0">
              <a:solidFill>
                <a:schemeClr val="tx1"/>
              </a:solidFill>
              <a:latin typeface="+mn-ea"/>
              <a:ea typeface="+mn-ea"/>
              <a:cs typeface="+mn-cs"/>
            </a:endParaRPr>
          </a:p>
          <a:p>
            <a:r>
              <a:rPr kumimoji="1" lang="ja-JP" altLang="en-US" sz="800" b="0" i="0" u="none" strike="noStrike" kern="1200" smtClean="0">
                <a:solidFill>
                  <a:schemeClr val="tx1"/>
                </a:solidFill>
                <a:latin typeface="+mn-ea"/>
                <a:ea typeface="+mn-ea"/>
                <a:cs typeface="+mn-cs"/>
              </a:rPr>
              <a:t>血縁者</a:t>
            </a:r>
            <a:r>
              <a:rPr kumimoji="1" lang="ja-JP" altLang="en-US" sz="800" b="0" i="0" u="none" strike="noStrike" kern="1200" baseline="0" smtClean="0">
                <a:solidFill>
                  <a:schemeClr val="tx1"/>
                </a:solidFill>
                <a:latin typeface="+mn-ea"/>
                <a:ea typeface="+mn-ea"/>
                <a:cs typeface="+mn-cs"/>
              </a:rPr>
              <a:t>     </a:t>
            </a:r>
            <a:r>
              <a:rPr kumimoji="1" lang="ja-JP" altLang="en-US" sz="800" b="1" i="0" u="none" strike="noStrike" kern="1200" smtClean="0">
                <a:solidFill>
                  <a:schemeClr val="tx1"/>
                </a:solidFill>
                <a:latin typeface="+mn-ea"/>
                <a:ea typeface="+mn-ea"/>
                <a:cs typeface="+mn-cs"/>
              </a:rPr>
              <a:t>末梢血幹細胞移植</a:t>
            </a:r>
            <a:r>
              <a:rPr kumimoji="1" lang="ja-JP" altLang="en-US" sz="800" b="1" i="0" u="none" strike="noStrike" kern="1200" baseline="0" smtClean="0">
                <a:solidFill>
                  <a:schemeClr val="tx1"/>
                </a:solidFill>
                <a:latin typeface="+mn-ea"/>
                <a:ea typeface="+mn-ea"/>
                <a:cs typeface="+mn-cs"/>
              </a:rPr>
              <a:t>   </a:t>
            </a:r>
            <a:r>
              <a:rPr kumimoji="1" lang="en-US" altLang="ja-JP" sz="800" b="0" i="0" u="none" strike="noStrike" kern="1200" baseline="0" smtClean="0">
                <a:solidFill>
                  <a:schemeClr val="tx1"/>
                </a:solidFill>
                <a:latin typeface="+mn-ea"/>
                <a:ea typeface="+mn-ea"/>
                <a:cs typeface="+mn-cs"/>
              </a:rPr>
              <a:t>1,041</a:t>
            </a:r>
            <a:r>
              <a:rPr kumimoji="1" lang="ja-JP" altLang="en-US" sz="800" b="0" i="0" u="none" strike="noStrike" kern="1200" smtClean="0">
                <a:solidFill>
                  <a:schemeClr val="tx1"/>
                </a:solidFill>
                <a:latin typeface="+mn-ea"/>
                <a:ea typeface="+mn-ea"/>
                <a:cs typeface="+mn-cs"/>
              </a:rPr>
              <a:t>件</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50.8%</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37.5%</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35.2%</a:t>
            </a:r>
            <a:r>
              <a:rPr lang="ja-JP" altLang="en-US" sz="800" smtClean="0">
                <a:latin typeface="+mn-ea"/>
                <a:ea typeface="+mn-ea"/>
              </a:rPr>
              <a:t> </a:t>
            </a:r>
            <a:endParaRPr lang="en-US" altLang="ja-JP" sz="800" smtClean="0">
              <a:latin typeface="+mn-ea"/>
              <a:ea typeface="+mn-ea"/>
            </a:endParaRPr>
          </a:p>
          <a:p>
            <a:r>
              <a:rPr kumimoji="1" lang="ja-JP" altLang="en-US" sz="800" b="0" i="0" u="none" strike="noStrike" kern="1200" smtClean="0">
                <a:solidFill>
                  <a:schemeClr val="tx1"/>
                </a:solidFill>
                <a:latin typeface="+mn-ea"/>
                <a:ea typeface="+mn-ea"/>
                <a:cs typeface="+mn-cs"/>
              </a:rPr>
              <a:t>非血縁者</a:t>
            </a:r>
            <a:r>
              <a:rPr kumimoji="1" lang="ja-JP" altLang="en-US" sz="800" b="0" i="0" u="none" strike="noStrike" kern="1200" baseline="0" smtClean="0">
                <a:solidFill>
                  <a:schemeClr val="tx1"/>
                </a:solidFill>
                <a:latin typeface="+mn-ea"/>
                <a:ea typeface="+mn-ea"/>
                <a:cs typeface="+mn-cs"/>
              </a:rPr>
              <a:t>  </a:t>
            </a:r>
            <a:r>
              <a:rPr kumimoji="1" lang="ja-JP" altLang="en-US" sz="800" b="1" i="0" u="none" strike="noStrike" kern="1200" smtClean="0">
                <a:solidFill>
                  <a:schemeClr val="tx1"/>
                </a:solidFill>
                <a:latin typeface="+mn-ea"/>
                <a:ea typeface="+mn-ea"/>
                <a:cs typeface="+mn-cs"/>
              </a:rPr>
              <a:t>骨髄移植</a:t>
            </a:r>
            <a:r>
              <a:rPr kumimoji="1" lang="ja-JP" altLang="en-US" sz="800" b="1" i="0" u="none" strike="noStrike" kern="1200" baseline="0" smtClean="0">
                <a:solidFill>
                  <a:schemeClr val="tx1"/>
                </a:solidFill>
                <a:latin typeface="+mn-ea"/>
                <a:ea typeface="+mn-ea"/>
                <a:cs typeface="+mn-cs"/>
              </a:rPr>
              <a:t>                </a:t>
            </a:r>
            <a:r>
              <a:rPr kumimoji="1" lang="en-US" altLang="ja-JP" sz="800" b="0" i="0" u="none" strike="noStrike" kern="1200" baseline="0" smtClean="0">
                <a:solidFill>
                  <a:schemeClr val="tx1"/>
                </a:solidFill>
                <a:latin typeface="+mn-ea"/>
                <a:ea typeface="+mn-ea"/>
                <a:cs typeface="+mn-cs"/>
              </a:rPr>
              <a:t>1,020</a:t>
            </a:r>
            <a:r>
              <a:rPr kumimoji="1" lang="ja-JP" altLang="en-US" sz="800" b="0" i="0" u="none" strike="noStrike" kern="1200" smtClean="0">
                <a:solidFill>
                  <a:schemeClr val="tx1"/>
                </a:solidFill>
                <a:latin typeface="+mn-ea"/>
                <a:ea typeface="+mn-ea"/>
                <a:cs typeface="+mn-cs"/>
              </a:rPr>
              <a:t>件</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61.3%</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48.5%</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42.9%</a:t>
            </a:r>
            <a:r>
              <a:rPr lang="ja-JP" altLang="en-US" sz="800" smtClean="0">
                <a:latin typeface="+mn-ea"/>
                <a:ea typeface="+mn-ea"/>
              </a:rPr>
              <a:t> </a:t>
            </a:r>
            <a:endParaRPr lang="en-US" altLang="ja-JP" sz="800" smtClean="0">
              <a:latin typeface="+mn-ea"/>
              <a:ea typeface="+mn-ea"/>
            </a:endParaRPr>
          </a:p>
          <a:p>
            <a:r>
              <a:rPr kumimoji="1" lang="ja-JP" altLang="en-US" sz="800" b="0" i="0" u="sng" strike="noStrike" kern="1200" smtClean="0">
                <a:solidFill>
                  <a:schemeClr val="tx1"/>
                </a:solidFill>
                <a:latin typeface="+mn-ea"/>
                <a:ea typeface="+mn-ea"/>
                <a:cs typeface="+mn-cs"/>
              </a:rPr>
              <a:t>非血縁者</a:t>
            </a:r>
            <a:r>
              <a:rPr kumimoji="1" lang="ja-JP" altLang="en-US" sz="800" b="0" i="0" u="sng" strike="noStrike" kern="1200" baseline="0" smtClean="0">
                <a:solidFill>
                  <a:schemeClr val="tx1"/>
                </a:solidFill>
                <a:latin typeface="+mn-ea"/>
                <a:ea typeface="+mn-ea"/>
                <a:cs typeface="+mn-cs"/>
              </a:rPr>
              <a:t>  </a:t>
            </a:r>
            <a:r>
              <a:rPr kumimoji="1" lang="ja-JP" altLang="en-US" sz="800" b="1" i="0" u="sng" strike="noStrike" kern="1200" smtClean="0">
                <a:solidFill>
                  <a:schemeClr val="tx1"/>
                </a:solidFill>
                <a:latin typeface="+mn-ea"/>
                <a:ea typeface="+mn-ea"/>
                <a:cs typeface="+mn-cs"/>
              </a:rPr>
              <a:t>さい帯血移植</a:t>
            </a:r>
            <a:r>
              <a:rPr kumimoji="1" lang="ja-JP" altLang="en-US" sz="800" b="1" i="0" u="sng" strike="noStrike" kern="1200" baseline="0" smtClean="0">
                <a:solidFill>
                  <a:schemeClr val="tx1"/>
                </a:solidFill>
                <a:latin typeface="+mn-ea"/>
                <a:ea typeface="+mn-ea"/>
                <a:cs typeface="+mn-cs"/>
              </a:rPr>
              <a:t>             </a:t>
            </a:r>
            <a:r>
              <a:rPr kumimoji="1" lang="en-US" altLang="ja-JP" sz="800" b="0" i="0" u="sng" strike="noStrike" kern="1200" baseline="0" smtClean="0">
                <a:solidFill>
                  <a:schemeClr val="tx1"/>
                </a:solidFill>
                <a:latin typeface="+mn-ea"/>
                <a:ea typeface="+mn-ea"/>
                <a:cs typeface="+mn-cs"/>
              </a:rPr>
              <a:t>745</a:t>
            </a:r>
            <a:r>
              <a:rPr kumimoji="1" lang="ja-JP" altLang="en-US" sz="800" b="0" i="0" u="sng" strike="noStrike" kern="1200" smtClean="0">
                <a:solidFill>
                  <a:schemeClr val="tx1"/>
                </a:solidFill>
                <a:latin typeface="+mn-ea"/>
                <a:ea typeface="+mn-ea"/>
                <a:cs typeface="+mn-cs"/>
              </a:rPr>
              <a:t>件</a:t>
            </a:r>
            <a:r>
              <a:rPr kumimoji="1" lang="ja-JP" altLang="en-US" sz="800" b="0" i="0" u="sng" strike="noStrike" kern="1200" baseline="0" smtClean="0">
                <a:solidFill>
                  <a:schemeClr val="tx1"/>
                </a:solidFill>
                <a:latin typeface="+mn-ea"/>
                <a:ea typeface="+mn-ea"/>
                <a:cs typeface="+mn-cs"/>
              </a:rPr>
              <a:t>        </a:t>
            </a:r>
            <a:r>
              <a:rPr kumimoji="1" lang="en-US" altLang="ja-JP" sz="800" b="1" i="0" u="sng" strike="noStrike" kern="1200" smtClean="0">
                <a:solidFill>
                  <a:schemeClr val="tx1"/>
                </a:solidFill>
                <a:latin typeface="+mn-ea"/>
                <a:ea typeface="+mn-ea"/>
                <a:cs typeface="+mn-cs"/>
              </a:rPr>
              <a:t>42.7%</a:t>
            </a:r>
            <a:r>
              <a:rPr kumimoji="1" lang="ja-JP" altLang="en-US" sz="800" b="0" i="0" u="sng" strike="noStrike" kern="1200" baseline="0" smtClean="0">
                <a:solidFill>
                  <a:schemeClr val="tx1"/>
                </a:solidFill>
                <a:latin typeface="+mn-ea"/>
                <a:ea typeface="+mn-ea"/>
                <a:cs typeface="+mn-cs"/>
              </a:rPr>
              <a:t>        </a:t>
            </a:r>
            <a:r>
              <a:rPr kumimoji="1" lang="en-US" altLang="ja-JP" sz="800" b="1" i="0" u="sng" strike="noStrike" kern="1200" smtClean="0">
                <a:solidFill>
                  <a:schemeClr val="tx1"/>
                </a:solidFill>
                <a:latin typeface="+mn-ea"/>
                <a:ea typeface="+mn-ea"/>
                <a:cs typeface="+mn-cs"/>
              </a:rPr>
              <a:t>35.0%</a:t>
            </a:r>
            <a:r>
              <a:rPr kumimoji="1" lang="ja-JP" altLang="en-US" sz="800" b="0" i="0" u="sng" strike="noStrike" kern="1200" baseline="0" smtClean="0">
                <a:solidFill>
                  <a:schemeClr val="tx1"/>
                </a:solidFill>
                <a:latin typeface="+mn-ea"/>
                <a:ea typeface="+mn-ea"/>
                <a:cs typeface="+mn-cs"/>
              </a:rPr>
              <a:t>        </a:t>
            </a:r>
            <a:r>
              <a:rPr kumimoji="1" lang="en-US" altLang="ja-JP" sz="800" b="1" i="0" u="sng" strike="noStrike" kern="1200" smtClean="0">
                <a:solidFill>
                  <a:schemeClr val="tx1"/>
                </a:solidFill>
                <a:latin typeface="+mn-ea"/>
                <a:ea typeface="+mn-ea"/>
                <a:cs typeface="+mn-cs"/>
              </a:rPr>
              <a:t>32.2%</a:t>
            </a:r>
            <a:r>
              <a:rPr lang="ja-JP" altLang="en-US" sz="800" u="sng" smtClean="0">
                <a:latin typeface="+mn-ea"/>
                <a:ea typeface="+mn-ea"/>
              </a:rPr>
              <a:t> ＿＿</a:t>
            </a:r>
            <a:endParaRPr kumimoji="1" lang="en-US" altLang="ja-JP" sz="800" b="1" i="0" u="sng" strike="noStrike" kern="1200" smtClean="0">
              <a:solidFill>
                <a:schemeClr val="tx1"/>
              </a:solidFill>
              <a:latin typeface="+mn-ea"/>
              <a:ea typeface="+mn-ea"/>
              <a:cs typeface="メイリオ" pitchFamily="50" charset="-128"/>
            </a:endParaRPr>
          </a:p>
          <a:p>
            <a:endParaRPr kumimoji="1" lang="ja-JP" altLang="en-US" sz="1000" dirty="0">
              <a:solidFill>
                <a:srgbClr val="0B5395"/>
              </a:solidFill>
              <a:latin typeface="メイリオ" pitchFamily="50" charset="-128"/>
              <a:ea typeface="メイリオ" pitchFamily="50" charset="-128"/>
              <a:cs typeface="メイリオ" pitchFamily="50"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64212" cy="4322763"/>
          </a:xfrm>
        </p:spPr>
      </p:sp>
      <p:sp>
        <p:nvSpPr>
          <p:cNvPr id="3" name="ノート プレースホルダ 2"/>
          <p:cNvSpPr>
            <a:spLocks noGrp="1"/>
          </p:cNvSpPr>
          <p:nvPr>
            <p:ph type="body" idx="1"/>
          </p:nvPr>
        </p:nvSpPr>
        <p:spPr>
          <a:xfrm>
            <a:off x="1350243" y="4322388"/>
            <a:ext cx="7204021" cy="1693333"/>
          </a:xfrm>
        </p:spPr>
        <p:txBody>
          <a:bodyPr>
            <a:normAutofit/>
          </a:bodyPr>
          <a:lstStyle/>
          <a:p>
            <a:r>
              <a:rPr kumimoji="1" lang="ja-JP" altLang="en-US" sz="1000" b="1" kern="1200" smtClean="0">
                <a:solidFill>
                  <a:schemeClr val="tx1"/>
                </a:solidFill>
                <a:latin typeface="+mn-lt"/>
                <a:ea typeface="+mn-ea"/>
                <a:cs typeface="+mn-cs"/>
              </a:rPr>
              <a:t>　</a:t>
            </a:r>
            <a:r>
              <a:rPr kumimoji="1" lang="ja-JP" altLang="ja-JP" sz="1000" b="0" kern="1200" smtClean="0">
                <a:solidFill>
                  <a:schemeClr val="tx1"/>
                </a:solidFill>
                <a:latin typeface="+mn-lt"/>
                <a:ea typeface="+mn-ea"/>
                <a:cs typeface="+mn-cs"/>
              </a:rPr>
              <a:t>多発性骨髄腫は高齢者で多く発症し、</a:t>
            </a:r>
            <a:r>
              <a:rPr kumimoji="1" lang="en-US" altLang="ja-JP" sz="1000" b="0" kern="1200" smtClean="0">
                <a:solidFill>
                  <a:schemeClr val="tx1"/>
                </a:solidFill>
                <a:latin typeface="+mn-lt"/>
                <a:ea typeface="+mn-ea"/>
                <a:cs typeface="+mn-cs"/>
              </a:rPr>
              <a:t>16</a:t>
            </a:r>
            <a:r>
              <a:rPr kumimoji="1" lang="ja-JP" altLang="ja-JP" sz="1000" b="0" kern="1200" smtClean="0">
                <a:solidFill>
                  <a:schemeClr val="tx1"/>
                </a:solidFill>
                <a:latin typeface="+mn-lt"/>
                <a:ea typeface="+mn-ea"/>
                <a:cs typeface="+mn-cs"/>
              </a:rPr>
              <a:t>歳以上での移植件数のおよそ</a:t>
            </a:r>
            <a:r>
              <a:rPr kumimoji="1" lang="en-US" altLang="ja-JP" sz="1000" b="0" kern="1200" smtClean="0">
                <a:solidFill>
                  <a:schemeClr val="tx1"/>
                </a:solidFill>
                <a:latin typeface="+mn-lt"/>
                <a:ea typeface="+mn-ea"/>
                <a:cs typeface="+mn-cs"/>
              </a:rPr>
              <a:t>96</a:t>
            </a:r>
            <a:r>
              <a:rPr kumimoji="1" lang="ja-JP" altLang="ja-JP" sz="1000" b="0" kern="1200" smtClean="0">
                <a:solidFill>
                  <a:schemeClr val="tx1"/>
                </a:solidFill>
                <a:latin typeface="+mn-lt"/>
                <a:ea typeface="+mn-ea"/>
                <a:cs typeface="+mn-cs"/>
              </a:rPr>
              <a:t>％を自家移植が占め、同種移植では血縁者間末梢血幹細胞移植が多く行われている。移植後</a:t>
            </a:r>
            <a:r>
              <a:rPr kumimoji="1" lang="en-US" altLang="ja-JP" sz="1000" b="0" kern="1200" smtClean="0">
                <a:solidFill>
                  <a:schemeClr val="tx1"/>
                </a:solidFill>
                <a:latin typeface="+mn-lt"/>
                <a:ea typeface="+mn-ea"/>
                <a:cs typeface="+mn-cs"/>
              </a:rPr>
              <a:t>5</a:t>
            </a:r>
            <a:r>
              <a:rPr kumimoji="1" lang="ja-JP" altLang="ja-JP" sz="1000" b="0" kern="1200" smtClean="0">
                <a:solidFill>
                  <a:schemeClr val="tx1"/>
                </a:solidFill>
                <a:latin typeface="+mn-lt"/>
                <a:ea typeface="+mn-ea"/>
                <a:cs typeface="+mn-cs"/>
              </a:rPr>
              <a:t>年生存率は、血縁、非血縁者間移植ともに</a:t>
            </a:r>
            <a:r>
              <a:rPr kumimoji="1" lang="en-US" altLang="ja-JP" sz="1000" b="0" kern="1200" smtClean="0">
                <a:solidFill>
                  <a:schemeClr val="tx1"/>
                </a:solidFill>
                <a:latin typeface="+mn-lt"/>
                <a:ea typeface="+mn-ea"/>
                <a:cs typeface="+mn-cs"/>
              </a:rPr>
              <a:t>35</a:t>
            </a:r>
            <a:r>
              <a:rPr kumimoji="1" lang="ja-JP" altLang="ja-JP" sz="1000" b="0" kern="1200" smtClean="0">
                <a:solidFill>
                  <a:schemeClr val="tx1"/>
                </a:solidFill>
                <a:latin typeface="+mn-lt"/>
                <a:ea typeface="+mn-ea"/>
                <a:cs typeface="+mn-cs"/>
              </a:rPr>
              <a:t>％を下回っており、その後の生存率の低下も著しい。</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800" kern="1200" smtClean="0">
              <a:solidFill>
                <a:srgbClr val="0B5395"/>
              </a:solidFill>
              <a:latin typeface="+mn-ea"/>
              <a:ea typeface="+mn-ea"/>
              <a:cs typeface="メイリオ" pitchFamily="50" charset="-128"/>
            </a:endParaRPr>
          </a:p>
          <a:p>
            <a:pPr rtl="0" eaLnBrk="1" fontAlgn="b" latinLnBrk="0" hangingPunct="1"/>
            <a:r>
              <a:rPr kumimoji="1" lang="ja-JP" altLang="en-US" sz="800" b="0" i="0" u="none" strike="noStrike" kern="1200" smtClean="0">
                <a:solidFill>
                  <a:schemeClr val="tx1"/>
                </a:solidFill>
                <a:latin typeface="+mn-ea"/>
                <a:ea typeface="+mn-ea"/>
                <a:cs typeface="メイリオ" pitchFamily="50" charset="-128"/>
              </a:rPr>
              <a:t>≪移植後生存率≫</a:t>
            </a:r>
            <a:endParaRPr kumimoji="1" lang="en-US" altLang="ja-JP" sz="800" kern="1200" smtClean="0">
              <a:solidFill>
                <a:srgbClr val="0B5395"/>
              </a:solidFill>
              <a:latin typeface="+mn-ea"/>
              <a:ea typeface="+mn-ea"/>
              <a:cs typeface="メイリオ" pitchFamily="50" charset="-128"/>
            </a:endParaRPr>
          </a:p>
          <a:p>
            <a:r>
              <a:rPr kumimoji="1" lang="ja-JP" altLang="en-US" sz="800" b="0" i="0" u="sng" strike="noStrike" kern="1200" smtClean="0">
                <a:solidFill>
                  <a:schemeClr val="tx1"/>
                </a:solidFill>
                <a:latin typeface="+mn-ea"/>
                <a:ea typeface="+mn-ea"/>
                <a:cs typeface="メイリオ" pitchFamily="50" charset="-128"/>
              </a:rPr>
              <a:t>＿＿＿＿＿＿＿＿＿＿</a:t>
            </a:r>
            <a:r>
              <a:rPr kumimoji="1" lang="ja-JP" altLang="en-US" sz="800" b="0" i="0" u="sng" strike="noStrike" kern="1200" baseline="0" smtClean="0">
                <a:solidFill>
                  <a:schemeClr val="tx1"/>
                </a:solidFill>
                <a:latin typeface="+mn-ea"/>
                <a:ea typeface="+mn-ea"/>
                <a:cs typeface="メイリオ" pitchFamily="50" charset="-128"/>
              </a:rPr>
              <a:t>        </a:t>
            </a:r>
            <a:r>
              <a:rPr kumimoji="1" lang="ja-JP" altLang="ja-JP" sz="800" b="0" i="0" u="sng" strike="noStrike" kern="1200" smtClean="0">
                <a:solidFill>
                  <a:schemeClr val="tx1"/>
                </a:solidFill>
                <a:latin typeface="+mn-ea"/>
                <a:ea typeface="+mn-ea"/>
                <a:cs typeface="メイリオ" pitchFamily="50" charset="-128"/>
              </a:rPr>
              <a:t>移植件数</a:t>
            </a:r>
            <a:r>
              <a:rPr kumimoji="1" lang="en-US" altLang="ja-JP" sz="800" b="0" i="0" u="sng" strike="noStrike" kern="1200" baseline="0" smtClean="0">
                <a:solidFill>
                  <a:schemeClr val="tx1"/>
                </a:solidFill>
                <a:latin typeface="+mn-ea"/>
                <a:ea typeface="+mn-ea"/>
                <a:cs typeface="メイリオ" pitchFamily="50" charset="-128"/>
              </a:rPr>
              <a:t>   </a:t>
            </a:r>
            <a:r>
              <a:rPr kumimoji="1" lang="ja-JP" altLang="ja-JP" sz="800" b="0" i="0" u="sng" strike="noStrike" kern="1200" smtClean="0">
                <a:solidFill>
                  <a:schemeClr val="tx1"/>
                </a:solidFill>
                <a:latin typeface="+mn-ea"/>
                <a:ea typeface="+mn-ea"/>
                <a:cs typeface="メイリオ" pitchFamily="50" charset="-128"/>
              </a:rPr>
              <a:t>移植後</a:t>
            </a:r>
            <a:r>
              <a:rPr kumimoji="1" lang="en-US" altLang="ja-JP" sz="800" b="1" i="0" u="sng" strike="noStrike" kern="1200" smtClean="0">
                <a:solidFill>
                  <a:schemeClr val="tx1"/>
                </a:solidFill>
                <a:latin typeface="+mn-ea"/>
                <a:ea typeface="+mn-ea"/>
                <a:cs typeface="メイリオ" pitchFamily="50" charset="-128"/>
              </a:rPr>
              <a:t>1</a:t>
            </a:r>
            <a:r>
              <a:rPr kumimoji="1" lang="ja-JP" altLang="ja-JP" sz="800" b="1" i="0" u="sng" strike="noStrike" kern="1200" smtClean="0">
                <a:solidFill>
                  <a:schemeClr val="tx1"/>
                </a:solidFill>
                <a:latin typeface="+mn-ea"/>
                <a:ea typeface="+mn-ea"/>
                <a:cs typeface="メイリオ" pitchFamily="50" charset="-128"/>
              </a:rPr>
              <a:t>年</a:t>
            </a:r>
            <a:r>
              <a:rPr kumimoji="1" lang="en-US" altLang="ja-JP" sz="800" b="1" i="0" u="sng" strike="noStrike" kern="1200" baseline="0" smtClean="0">
                <a:solidFill>
                  <a:schemeClr val="tx1"/>
                </a:solidFill>
                <a:latin typeface="+mn-ea"/>
                <a:ea typeface="+mn-ea"/>
                <a:cs typeface="メイリオ" pitchFamily="50" charset="-128"/>
              </a:rPr>
              <a:t>  </a:t>
            </a:r>
            <a:r>
              <a:rPr kumimoji="1" lang="ja-JP" altLang="ja-JP" sz="800" b="0" i="0" u="sng" strike="noStrike" kern="1200" smtClean="0">
                <a:solidFill>
                  <a:schemeClr val="tx1"/>
                </a:solidFill>
                <a:latin typeface="+mn-ea"/>
                <a:ea typeface="+mn-ea"/>
                <a:cs typeface="メイリオ" pitchFamily="50" charset="-128"/>
              </a:rPr>
              <a:t>移植後</a:t>
            </a:r>
            <a:r>
              <a:rPr kumimoji="1" lang="en-US" altLang="ja-JP" sz="800" b="1" i="0" u="sng" strike="noStrike" kern="1200" smtClean="0">
                <a:solidFill>
                  <a:schemeClr val="tx1"/>
                </a:solidFill>
                <a:latin typeface="+mn-ea"/>
                <a:ea typeface="+mn-ea"/>
                <a:cs typeface="メイリオ" pitchFamily="50" charset="-128"/>
              </a:rPr>
              <a:t>5</a:t>
            </a:r>
            <a:r>
              <a:rPr kumimoji="1" lang="ja-JP" altLang="ja-JP" sz="800" b="1" i="0" u="sng" strike="noStrike" kern="1200" smtClean="0">
                <a:solidFill>
                  <a:schemeClr val="tx1"/>
                </a:solidFill>
                <a:latin typeface="+mn-ea"/>
                <a:ea typeface="+mn-ea"/>
                <a:cs typeface="メイリオ" pitchFamily="50" charset="-128"/>
              </a:rPr>
              <a:t>年</a:t>
            </a:r>
            <a:r>
              <a:rPr kumimoji="1" lang="en-US" altLang="ja-JP" sz="800" b="1" i="0" u="sng" strike="noStrike" kern="1200" baseline="0" smtClean="0">
                <a:solidFill>
                  <a:schemeClr val="tx1"/>
                </a:solidFill>
                <a:latin typeface="+mn-ea"/>
                <a:ea typeface="+mn-ea"/>
                <a:cs typeface="メイリオ" pitchFamily="50" charset="-128"/>
              </a:rPr>
              <a:t>  </a:t>
            </a:r>
            <a:r>
              <a:rPr kumimoji="1" lang="ja-JP" altLang="ja-JP" sz="800" b="0" i="0" u="sng" strike="noStrike" kern="1200" smtClean="0">
                <a:solidFill>
                  <a:schemeClr val="tx1"/>
                </a:solidFill>
                <a:latin typeface="+mn-ea"/>
                <a:ea typeface="+mn-ea"/>
                <a:cs typeface="メイリオ" pitchFamily="50" charset="-128"/>
              </a:rPr>
              <a:t>移植後</a:t>
            </a:r>
            <a:r>
              <a:rPr kumimoji="1" lang="en-US" altLang="ja-JP" sz="800" b="1" i="0" u="sng" strike="noStrike" kern="1200" smtClean="0">
                <a:solidFill>
                  <a:schemeClr val="tx1"/>
                </a:solidFill>
                <a:latin typeface="+mn-ea"/>
                <a:ea typeface="+mn-ea"/>
                <a:cs typeface="メイリオ" pitchFamily="50" charset="-128"/>
              </a:rPr>
              <a:t>10</a:t>
            </a:r>
            <a:r>
              <a:rPr kumimoji="1" lang="ja-JP" altLang="ja-JP" sz="800" b="1" i="0" u="sng" strike="noStrike" kern="1200" smtClean="0">
                <a:solidFill>
                  <a:schemeClr val="tx1"/>
                </a:solidFill>
                <a:latin typeface="+mn-ea"/>
                <a:ea typeface="+mn-ea"/>
                <a:cs typeface="メイリオ" pitchFamily="50" charset="-128"/>
              </a:rPr>
              <a:t>年</a:t>
            </a:r>
            <a:endParaRPr kumimoji="1" lang="en-US" altLang="ja-JP" sz="800" b="1" i="0" u="sng" strike="noStrike" kern="1200" smtClean="0">
              <a:solidFill>
                <a:schemeClr val="tx1"/>
              </a:solidFill>
              <a:latin typeface="+mn-ea"/>
              <a:ea typeface="+mn-ea"/>
              <a:cs typeface="メイリオ"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smtClean="0">
                <a:solidFill>
                  <a:schemeClr val="tx1"/>
                </a:solidFill>
                <a:latin typeface="+mn-ea"/>
                <a:ea typeface="+mn-ea"/>
                <a:cs typeface="+mn-cs"/>
              </a:rPr>
              <a:t>血縁者</a:t>
            </a:r>
            <a:r>
              <a:rPr kumimoji="1" lang="ja-JP" altLang="en-US" sz="800" b="0" i="0" u="none" strike="noStrike" kern="1200" baseline="0" smtClean="0">
                <a:solidFill>
                  <a:schemeClr val="tx1"/>
                </a:solidFill>
                <a:latin typeface="+mn-ea"/>
                <a:ea typeface="+mn-ea"/>
                <a:cs typeface="+mn-cs"/>
              </a:rPr>
              <a:t>     </a:t>
            </a:r>
            <a:r>
              <a:rPr kumimoji="1" lang="ja-JP" altLang="en-US" sz="800" b="1" i="0" u="none" strike="noStrike" kern="1200" smtClean="0">
                <a:solidFill>
                  <a:schemeClr val="tx1"/>
                </a:solidFill>
                <a:latin typeface="+mn-ea"/>
                <a:ea typeface="+mn-ea"/>
                <a:cs typeface="+mn-cs"/>
              </a:rPr>
              <a:t>骨髄移植 </a:t>
            </a:r>
            <a:r>
              <a:rPr lang="ja-JP" altLang="en-US" sz="800" smtClean="0">
                <a:latin typeface="+mn-ea"/>
                <a:ea typeface="+mn-ea"/>
              </a:rPr>
              <a:t>            </a:t>
            </a:r>
            <a:r>
              <a:rPr lang="ja-JP" altLang="en-US" sz="800" baseline="0" smtClean="0">
                <a:latin typeface="+mn-ea"/>
                <a:ea typeface="+mn-ea"/>
              </a:rPr>
              <a:t>       </a:t>
            </a:r>
            <a:r>
              <a:rPr kumimoji="1" lang="en-US" altLang="ja-JP" sz="800" b="0" i="0" u="none" strike="noStrike" kern="1200" smtClean="0">
                <a:solidFill>
                  <a:schemeClr val="tx1"/>
                </a:solidFill>
                <a:latin typeface="+mn-ea"/>
                <a:ea typeface="+mn-ea"/>
                <a:cs typeface="+mn-cs"/>
              </a:rPr>
              <a:t>70</a:t>
            </a:r>
            <a:r>
              <a:rPr kumimoji="1" lang="ja-JP" altLang="en-US" sz="800" b="0" i="0" u="none" strike="noStrike" kern="1200" smtClean="0">
                <a:solidFill>
                  <a:schemeClr val="tx1"/>
                </a:solidFill>
                <a:latin typeface="+mn-ea"/>
                <a:ea typeface="+mn-ea"/>
                <a:cs typeface="+mn-cs"/>
              </a:rPr>
              <a:t>件</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64.0%</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28.1%</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19.2%</a:t>
            </a:r>
            <a:r>
              <a:rPr lang="ja-JP" altLang="en-US" sz="800" smtClean="0">
                <a:latin typeface="+mn-ea"/>
                <a:ea typeface="+mn-ea"/>
              </a:rPr>
              <a:t> </a:t>
            </a:r>
            <a:endParaRPr lang="en-US" altLang="ja-JP" sz="800" smtClean="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smtClean="0">
                <a:solidFill>
                  <a:schemeClr val="tx1"/>
                </a:solidFill>
                <a:latin typeface="+mn-ea"/>
                <a:ea typeface="+mn-ea"/>
                <a:cs typeface="+mn-cs"/>
              </a:rPr>
              <a:t>血縁者</a:t>
            </a:r>
            <a:r>
              <a:rPr kumimoji="1" lang="ja-JP" altLang="en-US" sz="800" b="0" i="0" u="none" strike="noStrike" kern="1200" baseline="0" smtClean="0">
                <a:solidFill>
                  <a:schemeClr val="tx1"/>
                </a:solidFill>
                <a:latin typeface="+mn-ea"/>
                <a:ea typeface="+mn-ea"/>
                <a:cs typeface="+mn-cs"/>
              </a:rPr>
              <a:t>     </a:t>
            </a:r>
            <a:r>
              <a:rPr kumimoji="1" lang="ja-JP" altLang="en-US" sz="800" b="1" i="0" u="none" strike="noStrike" kern="1200" smtClean="0">
                <a:solidFill>
                  <a:schemeClr val="tx1"/>
                </a:solidFill>
                <a:latin typeface="+mn-ea"/>
                <a:ea typeface="+mn-ea"/>
                <a:cs typeface="+mn-cs"/>
              </a:rPr>
              <a:t>末梢血幹細胞移植</a:t>
            </a:r>
            <a:r>
              <a:rPr kumimoji="1" lang="ja-JP" altLang="en-US" sz="800" b="1" i="0" u="none" strike="noStrike" kern="1200" baseline="0" smtClean="0">
                <a:solidFill>
                  <a:schemeClr val="tx1"/>
                </a:solidFill>
                <a:latin typeface="+mn-ea"/>
                <a:ea typeface="+mn-ea"/>
                <a:cs typeface="+mn-cs"/>
              </a:rPr>
              <a:t>     </a:t>
            </a:r>
            <a:r>
              <a:rPr kumimoji="1" lang="en-US" altLang="ja-JP" sz="800" b="0" i="0" u="none" strike="noStrike" kern="1200" smtClean="0">
                <a:solidFill>
                  <a:schemeClr val="tx1"/>
                </a:solidFill>
                <a:latin typeface="+mn-ea"/>
                <a:ea typeface="+mn-ea"/>
                <a:cs typeface="+mn-cs"/>
              </a:rPr>
              <a:t>124</a:t>
            </a:r>
            <a:r>
              <a:rPr kumimoji="1" lang="ja-JP" altLang="en-US" sz="800" b="0" i="0" u="none" strike="noStrike" kern="1200" smtClean="0">
                <a:solidFill>
                  <a:schemeClr val="tx1"/>
                </a:solidFill>
                <a:latin typeface="+mn-ea"/>
                <a:ea typeface="+mn-ea"/>
                <a:cs typeface="+mn-cs"/>
              </a:rPr>
              <a:t>件</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55.5%</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28.6%</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25.0%</a:t>
            </a:r>
            <a:r>
              <a:rPr lang="ja-JP" altLang="en-US" sz="800" smtClean="0">
                <a:latin typeface="+mn-ea"/>
                <a:ea typeface="+mn-ea"/>
              </a:rPr>
              <a:t> </a:t>
            </a:r>
            <a:endParaRPr lang="en-US" altLang="ja-JP" sz="800" smtClean="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smtClean="0">
                <a:solidFill>
                  <a:schemeClr val="tx1"/>
                </a:solidFill>
                <a:latin typeface="+mn-ea"/>
                <a:ea typeface="+mn-ea"/>
                <a:cs typeface="+mn-cs"/>
              </a:rPr>
              <a:t>非血縁者</a:t>
            </a:r>
            <a:r>
              <a:rPr kumimoji="1" lang="ja-JP" altLang="en-US" sz="800" b="0" i="0" u="none" strike="noStrike" kern="1200" baseline="0" smtClean="0">
                <a:solidFill>
                  <a:schemeClr val="tx1"/>
                </a:solidFill>
                <a:latin typeface="+mn-ea"/>
                <a:ea typeface="+mn-ea"/>
                <a:cs typeface="+mn-cs"/>
              </a:rPr>
              <a:t>  </a:t>
            </a:r>
            <a:r>
              <a:rPr kumimoji="1" lang="ja-JP" altLang="en-US" sz="800" b="1" i="0" u="none" strike="noStrike" kern="1200" smtClean="0">
                <a:solidFill>
                  <a:schemeClr val="tx1"/>
                </a:solidFill>
                <a:latin typeface="+mn-ea"/>
                <a:ea typeface="+mn-ea"/>
                <a:cs typeface="+mn-cs"/>
              </a:rPr>
              <a:t>骨髄移植 </a:t>
            </a:r>
            <a:r>
              <a:rPr lang="ja-JP" altLang="en-US" sz="800" smtClean="0">
                <a:latin typeface="+mn-ea"/>
                <a:ea typeface="+mn-ea"/>
              </a:rPr>
              <a:t>                   </a:t>
            </a:r>
            <a:r>
              <a:rPr kumimoji="1" lang="en-US" altLang="ja-JP" sz="800" b="0" i="0" u="none" strike="noStrike" kern="1200" smtClean="0">
                <a:solidFill>
                  <a:schemeClr val="tx1"/>
                </a:solidFill>
                <a:latin typeface="+mn-ea"/>
                <a:ea typeface="+mn-ea"/>
                <a:cs typeface="+mn-cs"/>
              </a:rPr>
              <a:t>60</a:t>
            </a:r>
            <a:r>
              <a:rPr kumimoji="1" lang="ja-JP" altLang="en-US" sz="800" b="0" i="0" u="none" strike="noStrike" kern="1200" smtClean="0">
                <a:solidFill>
                  <a:schemeClr val="tx1"/>
                </a:solidFill>
                <a:latin typeface="+mn-ea"/>
                <a:ea typeface="+mn-ea"/>
                <a:cs typeface="+mn-cs"/>
              </a:rPr>
              <a:t>件</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56.1%</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30.7%</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baseline="0" smtClean="0">
                <a:solidFill>
                  <a:schemeClr val="tx1"/>
                </a:solidFill>
                <a:latin typeface="+mn-ea"/>
                <a:ea typeface="+mn-ea"/>
                <a:cs typeface="+mn-cs"/>
              </a:rPr>
              <a:t>20</a:t>
            </a:r>
            <a:r>
              <a:rPr kumimoji="1" lang="en-US" altLang="ja-JP" sz="800" b="1" i="0" u="none" strike="noStrike" kern="1200" smtClean="0">
                <a:solidFill>
                  <a:schemeClr val="tx1"/>
                </a:solidFill>
                <a:latin typeface="+mn-ea"/>
                <a:ea typeface="+mn-ea"/>
                <a:cs typeface="+mn-cs"/>
              </a:rPr>
              <a:t>.1%</a:t>
            </a:r>
            <a:r>
              <a:rPr lang="ja-JP" altLang="en-US" sz="800" smtClean="0">
                <a:latin typeface="+mn-ea"/>
                <a:ea typeface="+mn-ea"/>
              </a:rPr>
              <a:t> </a:t>
            </a:r>
            <a:endParaRPr lang="en-US" altLang="ja-JP" sz="800" smtClean="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sng" strike="noStrike" kern="1200" smtClean="0">
                <a:solidFill>
                  <a:schemeClr val="tx1"/>
                </a:solidFill>
                <a:latin typeface="+mn-ea"/>
                <a:ea typeface="+mn-ea"/>
                <a:cs typeface="+mn-cs"/>
              </a:rPr>
              <a:t>非血縁者</a:t>
            </a:r>
            <a:r>
              <a:rPr kumimoji="1" lang="ja-JP" altLang="en-US" sz="800" b="0" i="0" u="sng" strike="noStrike" kern="1200" baseline="0" smtClean="0">
                <a:solidFill>
                  <a:schemeClr val="tx1"/>
                </a:solidFill>
                <a:latin typeface="+mn-ea"/>
                <a:ea typeface="+mn-ea"/>
                <a:cs typeface="+mn-cs"/>
              </a:rPr>
              <a:t>  </a:t>
            </a:r>
            <a:r>
              <a:rPr kumimoji="1" lang="ja-JP" altLang="en-US" sz="800" b="1" i="0" u="sng" strike="noStrike" kern="1200" smtClean="0">
                <a:solidFill>
                  <a:schemeClr val="tx1"/>
                </a:solidFill>
                <a:latin typeface="+mn-ea"/>
                <a:ea typeface="+mn-ea"/>
                <a:cs typeface="+mn-cs"/>
              </a:rPr>
              <a:t>さい帯血移植</a:t>
            </a:r>
            <a:r>
              <a:rPr kumimoji="1" lang="ja-JP" altLang="en-US" sz="800" b="1" i="0" u="sng" strike="noStrike" kern="1200" baseline="0" smtClean="0">
                <a:solidFill>
                  <a:schemeClr val="tx1"/>
                </a:solidFill>
                <a:latin typeface="+mn-ea"/>
                <a:ea typeface="+mn-ea"/>
                <a:cs typeface="+mn-cs"/>
              </a:rPr>
              <a:t>              </a:t>
            </a:r>
            <a:r>
              <a:rPr kumimoji="1" lang="en-US" altLang="ja-JP" sz="800" b="0" i="0" u="sng" strike="noStrike" kern="1200" smtClean="0">
                <a:solidFill>
                  <a:schemeClr val="tx1"/>
                </a:solidFill>
                <a:latin typeface="+mn-ea"/>
                <a:ea typeface="+mn-ea"/>
                <a:cs typeface="+mn-cs"/>
              </a:rPr>
              <a:t>36</a:t>
            </a:r>
            <a:r>
              <a:rPr kumimoji="1" lang="ja-JP" altLang="en-US" sz="800" b="0" i="0" u="sng" strike="noStrike" kern="1200" smtClean="0">
                <a:solidFill>
                  <a:schemeClr val="tx1"/>
                </a:solidFill>
                <a:latin typeface="+mn-ea"/>
                <a:ea typeface="+mn-ea"/>
                <a:cs typeface="+mn-cs"/>
              </a:rPr>
              <a:t>件</a:t>
            </a:r>
            <a:r>
              <a:rPr kumimoji="1" lang="ja-JP" altLang="en-US" sz="800" b="0" i="0" u="sng" strike="noStrike" kern="1200" baseline="0" smtClean="0">
                <a:solidFill>
                  <a:schemeClr val="tx1"/>
                </a:solidFill>
                <a:latin typeface="+mn-ea"/>
                <a:ea typeface="+mn-ea"/>
                <a:cs typeface="+mn-cs"/>
              </a:rPr>
              <a:t>          </a:t>
            </a:r>
            <a:r>
              <a:rPr kumimoji="1" lang="en-US" altLang="ja-JP" sz="800" b="1" i="0" u="sng" strike="noStrike" kern="1200" baseline="0" smtClean="0">
                <a:solidFill>
                  <a:schemeClr val="tx1"/>
                </a:solidFill>
                <a:latin typeface="+mn-ea"/>
                <a:ea typeface="+mn-ea"/>
                <a:cs typeface="+mn-cs"/>
              </a:rPr>
              <a:t>6.9</a:t>
            </a:r>
            <a:r>
              <a:rPr kumimoji="1" lang="en-US" altLang="ja-JP" sz="800" b="1" i="0" u="sng" strike="noStrike" kern="1200" smtClean="0">
                <a:solidFill>
                  <a:schemeClr val="tx1"/>
                </a:solidFill>
                <a:latin typeface="+mn-ea"/>
                <a:ea typeface="+mn-ea"/>
                <a:cs typeface="+mn-cs"/>
              </a:rPr>
              <a:t>%</a:t>
            </a:r>
            <a:r>
              <a:rPr kumimoji="1" lang="ja-JP" altLang="en-US" sz="800" b="0" i="0" u="sng" strike="noStrike" kern="1200" baseline="0" smtClean="0">
                <a:solidFill>
                  <a:schemeClr val="tx1"/>
                </a:solidFill>
                <a:latin typeface="+mn-ea"/>
                <a:ea typeface="+mn-ea"/>
                <a:cs typeface="+mn-cs"/>
              </a:rPr>
              <a:t>          </a:t>
            </a:r>
            <a:r>
              <a:rPr kumimoji="1" lang="en-US" altLang="ja-JP" sz="800" b="1" i="0" u="sng" strike="noStrike" kern="1200" baseline="0" smtClean="0">
                <a:solidFill>
                  <a:schemeClr val="tx1"/>
                </a:solidFill>
                <a:latin typeface="+mn-ea"/>
                <a:ea typeface="+mn-ea"/>
                <a:cs typeface="+mn-cs"/>
              </a:rPr>
              <a:t>6.9</a:t>
            </a:r>
            <a:r>
              <a:rPr kumimoji="1" lang="en-US" altLang="ja-JP" sz="800" b="1" i="0" u="sng" strike="noStrike" kern="1200" smtClean="0">
                <a:solidFill>
                  <a:schemeClr val="tx1"/>
                </a:solidFill>
                <a:latin typeface="+mn-ea"/>
                <a:ea typeface="+mn-ea"/>
                <a:cs typeface="+mn-cs"/>
              </a:rPr>
              <a:t>%</a:t>
            </a:r>
            <a:r>
              <a:rPr kumimoji="1" lang="ja-JP" altLang="en-US" sz="800" b="0" i="0" u="sng" strike="noStrike" kern="1200" baseline="0" smtClean="0">
                <a:solidFill>
                  <a:schemeClr val="tx1"/>
                </a:solidFill>
                <a:latin typeface="+mn-ea"/>
                <a:ea typeface="+mn-ea"/>
                <a:cs typeface="+mn-cs"/>
              </a:rPr>
              <a:t>          </a:t>
            </a:r>
            <a:r>
              <a:rPr lang="en-US" altLang="ja-JP" sz="800" u="sng" smtClean="0">
                <a:latin typeface="+mn-ea"/>
                <a:ea typeface="+mn-ea"/>
              </a:rPr>
              <a:t>―</a:t>
            </a:r>
            <a:r>
              <a:rPr kumimoji="1" lang="ja-JP" altLang="en-US" sz="800" b="0" i="0" u="sng" strike="noStrike" kern="1200" smtClean="0">
                <a:solidFill>
                  <a:schemeClr val="tx1"/>
                </a:solidFill>
                <a:latin typeface="+mn-ea"/>
                <a:ea typeface="+mn-ea"/>
                <a:cs typeface="+mn-cs"/>
              </a:rPr>
              <a:t> ＿＿＿</a:t>
            </a:r>
            <a:endParaRPr kumimoji="1" lang="ja-JP" altLang="en-US" sz="800" u="sng" dirty="0">
              <a:solidFill>
                <a:srgbClr val="0B5395"/>
              </a:solidFill>
              <a:latin typeface="+mn-ea"/>
              <a:ea typeface="+mn-ea"/>
              <a:cs typeface="メイリオ" pitchFamily="50"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52638" y="0"/>
            <a:ext cx="5780087" cy="4333875"/>
          </a:xfrm>
        </p:spPr>
      </p:sp>
      <p:sp>
        <p:nvSpPr>
          <p:cNvPr id="3" name="ノート プレースホルダ 2"/>
          <p:cNvSpPr>
            <a:spLocks noGrp="1"/>
          </p:cNvSpPr>
          <p:nvPr>
            <p:ph type="body" idx="1"/>
          </p:nvPr>
        </p:nvSpPr>
        <p:spPr>
          <a:xfrm>
            <a:off x="1350243" y="4334608"/>
            <a:ext cx="7204021" cy="1693333"/>
          </a:xfrm>
        </p:spPr>
        <p:txBody>
          <a:bodyPr>
            <a:normAutofit/>
          </a:bodyPr>
          <a:lstStyle/>
          <a:p>
            <a:r>
              <a:rPr kumimoji="1" lang="ja-JP" altLang="en-US" sz="1000" b="0" kern="1200" smtClean="0">
                <a:solidFill>
                  <a:schemeClr val="tx1"/>
                </a:solidFill>
                <a:latin typeface="+mn-lt"/>
                <a:ea typeface="+mn-ea"/>
                <a:cs typeface="+mn-cs"/>
              </a:rPr>
              <a:t>　</a:t>
            </a:r>
            <a:r>
              <a:rPr kumimoji="1" lang="ja-JP" altLang="ja-JP" sz="1000" b="0" kern="1200" smtClean="0">
                <a:solidFill>
                  <a:schemeClr val="tx1"/>
                </a:solidFill>
                <a:latin typeface="+mn-lt"/>
                <a:ea typeface="+mn-ea"/>
                <a:cs typeface="+mn-cs"/>
              </a:rPr>
              <a:t>再生不良性貧血では同種移植が行われ、</a:t>
            </a:r>
            <a:r>
              <a:rPr kumimoji="1" lang="en-US" altLang="ja-JP" sz="1000" b="0" kern="1200" smtClean="0">
                <a:solidFill>
                  <a:schemeClr val="tx1"/>
                </a:solidFill>
                <a:latin typeface="+mn-lt"/>
                <a:ea typeface="+mn-ea"/>
                <a:cs typeface="+mn-cs"/>
              </a:rPr>
              <a:t>15</a:t>
            </a:r>
            <a:r>
              <a:rPr kumimoji="1" lang="ja-JP" altLang="ja-JP" sz="1000" b="0" kern="1200" smtClean="0">
                <a:solidFill>
                  <a:schemeClr val="tx1"/>
                </a:solidFill>
                <a:latin typeface="+mn-lt"/>
                <a:ea typeface="+mn-ea"/>
                <a:cs typeface="+mn-cs"/>
              </a:rPr>
              <a:t>歳以下では血縁者間骨髄移植が多く行われている。移植後</a:t>
            </a:r>
            <a:r>
              <a:rPr kumimoji="1" lang="en-US" altLang="ja-JP" sz="1000" b="0" kern="1200" smtClean="0">
                <a:solidFill>
                  <a:schemeClr val="tx1"/>
                </a:solidFill>
                <a:latin typeface="+mn-lt"/>
                <a:ea typeface="+mn-ea"/>
                <a:cs typeface="+mn-cs"/>
              </a:rPr>
              <a:t>5</a:t>
            </a:r>
            <a:r>
              <a:rPr kumimoji="1" lang="ja-JP" altLang="ja-JP" sz="1000" b="0" kern="1200" smtClean="0">
                <a:solidFill>
                  <a:schemeClr val="tx1"/>
                </a:solidFill>
                <a:latin typeface="+mn-lt"/>
                <a:ea typeface="+mn-ea"/>
                <a:cs typeface="+mn-cs"/>
              </a:rPr>
              <a:t>年生存率は、血縁者間骨髄移植</a:t>
            </a:r>
            <a:r>
              <a:rPr kumimoji="1" lang="en-US" altLang="ja-JP" sz="1000" b="0" kern="1200" smtClean="0">
                <a:solidFill>
                  <a:schemeClr val="tx1"/>
                </a:solidFill>
                <a:latin typeface="+mn-lt"/>
                <a:ea typeface="+mn-ea"/>
                <a:cs typeface="+mn-cs"/>
              </a:rPr>
              <a:t>92.6</a:t>
            </a:r>
            <a:r>
              <a:rPr kumimoji="1" lang="ja-JP" altLang="ja-JP" sz="1000" b="0" kern="1200" smtClean="0">
                <a:solidFill>
                  <a:schemeClr val="tx1"/>
                </a:solidFill>
                <a:latin typeface="+mn-lt"/>
                <a:ea typeface="+mn-ea"/>
                <a:cs typeface="+mn-cs"/>
              </a:rPr>
              <a:t>％、血縁者間末梢血幹細胞移植</a:t>
            </a:r>
            <a:r>
              <a:rPr kumimoji="1" lang="en-US" altLang="ja-JP" sz="1000" b="0" kern="1200" smtClean="0">
                <a:solidFill>
                  <a:schemeClr val="tx1"/>
                </a:solidFill>
                <a:latin typeface="+mn-lt"/>
                <a:ea typeface="+mn-ea"/>
                <a:cs typeface="+mn-cs"/>
              </a:rPr>
              <a:t>75.0</a:t>
            </a:r>
            <a:r>
              <a:rPr kumimoji="1" lang="ja-JP" altLang="ja-JP" sz="1000" b="0" kern="1200" smtClean="0">
                <a:solidFill>
                  <a:schemeClr val="tx1"/>
                </a:solidFill>
                <a:latin typeface="+mn-lt"/>
                <a:ea typeface="+mn-ea"/>
                <a:cs typeface="+mn-cs"/>
              </a:rPr>
              <a:t>％、非血縁者間骨髄移植</a:t>
            </a:r>
            <a:r>
              <a:rPr kumimoji="1" lang="en-US" altLang="ja-JP" sz="1000" b="0" kern="1200" smtClean="0">
                <a:solidFill>
                  <a:schemeClr val="tx1"/>
                </a:solidFill>
                <a:latin typeface="+mn-lt"/>
                <a:ea typeface="+mn-ea"/>
                <a:cs typeface="+mn-cs"/>
              </a:rPr>
              <a:t>87.5</a:t>
            </a:r>
            <a:r>
              <a:rPr kumimoji="1" lang="ja-JP" altLang="ja-JP" sz="1000" b="0" kern="1200" smtClean="0">
                <a:solidFill>
                  <a:schemeClr val="tx1"/>
                </a:solidFill>
                <a:latin typeface="+mn-lt"/>
                <a:ea typeface="+mn-ea"/>
                <a:cs typeface="+mn-cs"/>
              </a:rPr>
              <a:t>％、非血縁者間さい帯血移植</a:t>
            </a:r>
            <a:r>
              <a:rPr kumimoji="1" lang="en-US" altLang="ja-JP" sz="1000" b="0" kern="1200" smtClean="0">
                <a:solidFill>
                  <a:schemeClr val="tx1"/>
                </a:solidFill>
                <a:latin typeface="+mn-lt"/>
                <a:ea typeface="+mn-ea"/>
                <a:cs typeface="+mn-cs"/>
              </a:rPr>
              <a:t>72.5</a:t>
            </a:r>
            <a:r>
              <a:rPr kumimoji="1" lang="ja-JP" altLang="ja-JP" sz="1000" b="0" kern="1200" smtClean="0">
                <a:solidFill>
                  <a:schemeClr val="tx1"/>
                </a:solidFill>
                <a:latin typeface="+mn-lt"/>
                <a:ea typeface="+mn-ea"/>
                <a:cs typeface="+mn-cs"/>
              </a:rPr>
              <a:t>％である。</a:t>
            </a:r>
          </a:p>
          <a:p>
            <a:endParaRPr kumimoji="1" lang="en-US" altLang="ja-JP" sz="800" kern="1200" smtClean="0">
              <a:solidFill>
                <a:srgbClr val="0B5395"/>
              </a:solidFill>
              <a:latin typeface="+mn-ea"/>
              <a:ea typeface="+mn-ea"/>
              <a:cs typeface="メイリオ" pitchFamily="50" charset="-128"/>
            </a:endParaRPr>
          </a:p>
          <a:p>
            <a:pPr rtl="0" eaLnBrk="1" fontAlgn="b" latinLnBrk="0" hangingPunct="1"/>
            <a:r>
              <a:rPr kumimoji="1" lang="ja-JP" altLang="en-US" sz="800" b="0" i="0" u="none" strike="noStrike" kern="1200" smtClean="0">
                <a:solidFill>
                  <a:schemeClr val="tx1"/>
                </a:solidFill>
                <a:latin typeface="+mn-ea"/>
                <a:ea typeface="+mn-ea"/>
                <a:cs typeface="メイリオ" pitchFamily="50" charset="-128"/>
              </a:rPr>
              <a:t>≪移植後生存率≫</a:t>
            </a:r>
            <a:endParaRPr kumimoji="1" lang="en-US" altLang="ja-JP" sz="800" kern="1200" smtClean="0">
              <a:solidFill>
                <a:srgbClr val="0B5395"/>
              </a:solidFill>
              <a:latin typeface="+mn-ea"/>
              <a:ea typeface="+mn-ea"/>
              <a:cs typeface="メイリオ" pitchFamily="50" charset="-128"/>
            </a:endParaRPr>
          </a:p>
          <a:p>
            <a:r>
              <a:rPr kumimoji="1" lang="ja-JP" altLang="en-US" sz="800" b="0" i="0" u="sng" strike="noStrike" kern="1200" smtClean="0">
                <a:solidFill>
                  <a:schemeClr val="tx1"/>
                </a:solidFill>
                <a:latin typeface="+mn-ea"/>
                <a:ea typeface="+mn-ea"/>
                <a:cs typeface="メイリオ" pitchFamily="50" charset="-128"/>
              </a:rPr>
              <a:t>＿＿＿＿＿＿＿＿＿＿</a:t>
            </a:r>
            <a:r>
              <a:rPr kumimoji="1" lang="ja-JP" altLang="en-US" sz="800" b="0" i="0" u="sng" strike="noStrike" kern="1200" baseline="0" smtClean="0">
                <a:solidFill>
                  <a:schemeClr val="tx1"/>
                </a:solidFill>
                <a:latin typeface="+mn-ea"/>
                <a:ea typeface="+mn-ea"/>
                <a:cs typeface="メイリオ" pitchFamily="50" charset="-128"/>
              </a:rPr>
              <a:t>        </a:t>
            </a:r>
            <a:r>
              <a:rPr kumimoji="1" lang="ja-JP" altLang="ja-JP" sz="800" b="0" i="0" u="sng" strike="noStrike" kern="1200" smtClean="0">
                <a:solidFill>
                  <a:schemeClr val="tx1"/>
                </a:solidFill>
                <a:latin typeface="+mn-ea"/>
                <a:ea typeface="+mn-ea"/>
                <a:cs typeface="メイリオ" pitchFamily="50" charset="-128"/>
              </a:rPr>
              <a:t>移植件数</a:t>
            </a:r>
            <a:r>
              <a:rPr kumimoji="1" lang="en-US" altLang="ja-JP" sz="800" b="0" i="0" u="sng" strike="noStrike" kern="1200" baseline="0" smtClean="0">
                <a:solidFill>
                  <a:schemeClr val="tx1"/>
                </a:solidFill>
                <a:latin typeface="+mn-ea"/>
                <a:ea typeface="+mn-ea"/>
                <a:cs typeface="メイリオ" pitchFamily="50" charset="-128"/>
              </a:rPr>
              <a:t>   </a:t>
            </a:r>
            <a:r>
              <a:rPr kumimoji="1" lang="ja-JP" altLang="ja-JP" sz="800" b="0" i="0" u="sng" strike="noStrike" kern="1200" smtClean="0">
                <a:solidFill>
                  <a:schemeClr val="tx1"/>
                </a:solidFill>
                <a:latin typeface="+mn-ea"/>
                <a:ea typeface="+mn-ea"/>
                <a:cs typeface="メイリオ" pitchFamily="50" charset="-128"/>
              </a:rPr>
              <a:t>移植後</a:t>
            </a:r>
            <a:r>
              <a:rPr kumimoji="1" lang="en-US" altLang="ja-JP" sz="800" b="1" i="0" u="sng" strike="noStrike" kern="1200" smtClean="0">
                <a:solidFill>
                  <a:schemeClr val="tx1"/>
                </a:solidFill>
                <a:latin typeface="+mn-ea"/>
                <a:ea typeface="+mn-ea"/>
                <a:cs typeface="メイリオ" pitchFamily="50" charset="-128"/>
              </a:rPr>
              <a:t>1</a:t>
            </a:r>
            <a:r>
              <a:rPr kumimoji="1" lang="ja-JP" altLang="ja-JP" sz="800" b="1" i="0" u="sng" strike="noStrike" kern="1200" smtClean="0">
                <a:solidFill>
                  <a:schemeClr val="tx1"/>
                </a:solidFill>
                <a:latin typeface="+mn-ea"/>
                <a:ea typeface="+mn-ea"/>
                <a:cs typeface="メイリオ" pitchFamily="50" charset="-128"/>
              </a:rPr>
              <a:t>年</a:t>
            </a:r>
            <a:r>
              <a:rPr kumimoji="1" lang="en-US" altLang="ja-JP" sz="800" b="1" i="0" u="sng" strike="noStrike" kern="1200" baseline="0" smtClean="0">
                <a:solidFill>
                  <a:schemeClr val="tx1"/>
                </a:solidFill>
                <a:latin typeface="+mn-ea"/>
                <a:ea typeface="+mn-ea"/>
                <a:cs typeface="メイリオ" pitchFamily="50" charset="-128"/>
              </a:rPr>
              <a:t>  </a:t>
            </a:r>
            <a:r>
              <a:rPr kumimoji="1" lang="ja-JP" altLang="ja-JP" sz="800" b="0" i="0" u="sng" strike="noStrike" kern="1200" smtClean="0">
                <a:solidFill>
                  <a:schemeClr val="tx1"/>
                </a:solidFill>
                <a:latin typeface="+mn-ea"/>
                <a:ea typeface="+mn-ea"/>
                <a:cs typeface="メイリオ" pitchFamily="50" charset="-128"/>
              </a:rPr>
              <a:t>移植後</a:t>
            </a:r>
            <a:r>
              <a:rPr kumimoji="1" lang="en-US" altLang="ja-JP" sz="800" b="1" i="0" u="sng" strike="noStrike" kern="1200" smtClean="0">
                <a:solidFill>
                  <a:schemeClr val="tx1"/>
                </a:solidFill>
                <a:latin typeface="+mn-ea"/>
                <a:ea typeface="+mn-ea"/>
                <a:cs typeface="メイリオ" pitchFamily="50" charset="-128"/>
              </a:rPr>
              <a:t>5</a:t>
            </a:r>
            <a:r>
              <a:rPr kumimoji="1" lang="ja-JP" altLang="ja-JP" sz="800" b="1" i="0" u="sng" strike="noStrike" kern="1200" smtClean="0">
                <a:solidFill>
                  <a:schemeClr val="tx1"/>
                </a:solidFill>
                <a:latin typeface="+mn-ea"/>
                <a:ea typeface="+mn-ea"/>
                <a:cs typeface="メイリオ" pitchFamily="50" charset="-128"/>
              </a:rPr>
              <a:t>年</a:t>
            </a:r>
            <a:r>
              <a:rPr kumimoji="1" lang="en-US" altLang="ja-JP" sz="800" b="1" i="0" u="sng" strike="noStrike" kern="1200" baseline="0" smtClean="0">
                <a:solidFill>
                  <a:schemeClr val="tx1"/>
                </a:solidFill>
                <a:latin typeface="+mn-ea"/>
                <a:ea typeface="+mn-ea"/>
                <a:cs typeface="メイリオ" pitchFamily="50" charset="-128"/>
              </a:rPr>
              <a:t>  </a:t>
            </a:r>
            <a:r>
              <a:rPr kumimoji="1" lang="ja-JP" altLang="ja-JP" sz="800" b="0" i="0" u="sng" strike="noStrike" kern="1200" smtClean="0">
                <a:solidFill>
                  <a:schemeClr val="tx1"/>
                </a:solidFill>
                <a:latin typeface="+mn-ea"/>
                <a:ea typeface="+mn-ea"/>
                <a:cs typeface="メイリオ" pitchFamily="50" charset="-128"/>
              </a:rPr>
              <a:t>移植後</a:t>
            </a:r>
            <a:r>
              <a:rPr kumimoji="1" lang="en-US" altLang="ja-JP" sz="800" b="1" i="0" u="sng" strike="noStrike" kern="1200" smtClean="0">
                <a:solidFill>
                  <a:schemeClr val="tx1"/>
                </a:solidFill>
                <a:latin typeface="+mn-ea"/>
                <a:ea typeface="+mn-ea"/>
                <a:cs typeface="メイリオ" pitchFamily="50" charset="-128"/>
              </a:rPr>
              <a:t>10</a:t>
            </a:r>
            <a:r>
              <a:rPr kumimoji="1" lang="ja-JP" altLang="ja-JP" sz="800" b="1" i="0" u="sng" strike="noStrike" kern="1200" smtClean="0">
                <a:solidFill>
                  <a:schemeClr val="tx1"/>
                </a:solidFill>
                <a:latin typeface="+mn-ea"/>
                <a:ea typeface="+mn-ea"/>
                <a:cs typeface="メイリオ" pitchFamily="50" charset="-128"/>
              </a:rPr>
              <a:t>年</a:t>
            </a:r>
            <a:endParaRPr kumimoji="1" lang="en-US" altLang="ja-JP" sz="800" b="1" i="0" u="sng" strike="noStrike" kern="1200" smtClean="0">
              <a:solidFill>
                <a:schemeClr val="tx1"/>
              </a:solidFill>
              <a:latin typeface="+mn-ea"/>
              <a:ea typeface="+mn-ea"/>
              <a:cs typeface="メイリオ" pitchFamily="50" charset="-128"/>
            </a:endParaRPr>
          </a:p>
          <a:p>
            <a:r>
              <a:rPr kumimoji="1" lang="ja-JP" altLang="en-US" sz="800" b="0" i="0" u="none" strike="noStrike" kern="1200" smtClean="0">
                <a:solidFill>
                  <a:schemeClr val="tx1"/>
                </a:solidFill>
                <a:latin typeface="+mn-ea"/>
                <a:ea typeface="+mn-ea"/>
                <a:cs typeface="+mn-cs"/>
              </a:rPr>
              <a:t>血縁者</a:t>
            </a:r>
            <a:r>
              <a:rPr kumimoji="1" lang="ja-JP" altLang="en-US" sz="800" b="0" i="0" u="none" strike="noStrike" kern="1200" baseline="0" smtClean="0">
                <a:solidFill>
                  <a:schemeClr val="tx1"/>
                </a:solidFill>
                <a:latin typeface="+mn-ea"/>
                <a:ea typeface="+mn-ea"/>
                <a:cs typeface="+mn-cs"/>
              </a:rPr>
              <a:t>     </a:t>
            </a:r>
            <a:r>
              <a:rPr kumimoji="1" lang="ja-JP" altLang="en-US" sz="800" b="1" i="0" u="none" strike="noStrike" kern="1200" smtClean="0">
                <a:solidFill>
                  <a:schemeClr val="tx1"/>
                </a:solidFill>
                <a:latin typeface="+mn-ea"/>
                <a:ea typeface="+mn-ea"/>
                <a:cs typeface="+mn-cs"/>
              </a:rPr>
              <a:t>骨髄移植</a:t>
            </a:r>
            <a:r>
              <a:rPr kumimoji="1" lang="ja-JP" altLang="en-US" sz="800" b="1" i="0" u="none" strike="noStrike" kern="1200" baseline="0" smtClean="0">
                <a:solidFill>
                  <a:schemeClr val="tx1"/>
                </a:solidFill>
                <a:latin typeface="+mn-ea"/>
                <a:ea typeface="+mn-ea"/>
                <a:cs typeface="+mn-cs"/>
              </a:rPr>
              <a:t>                 </a:t>
            </a:r>
            <a:r>
              <a:rPr kumimoji="1" lang="en-US" altLang="ja-JP" sz="800" b="0" i="0" u="none" strike="noStrike" kern="1200" smtClean="0">
                <a:solidFill>
                  <a:schemeClr val="tx1"/>
                </a:solidFill>
                <a:latin typeface="+mn-ea"/>
                <a:ea typeface="+mn-ea"/>
                <a:cs typeface="+mn-cs"/>
              </a:rPr>
              <a:t>434</a:t>
            </a:r>
            <a:r>
              <a:rPr kumimoji="1" lang="ja-JP" altLang="en-US" sz="800" b="0" i="0" u="none" strike="noStrike" kern="1200" smtClean="0">
                <a:solidFill>
                  <a:schemeClr val="tx1"/>
                </a:solidFill>
                <a:latin typeface="+mn-ea"/>
                <a:ea typeface="+mn-ea"/>
                <a:cs typeface="+mn-cs"/>
              </a:rPr>
              <a:t>件</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94.9%</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92.6%</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91.3%</a:t>
            </a:r>
            <a:r>
              <a:rPr lang="ja-JP" altLang="en-US" sz="800" smtClean="0">
                <a:latin typeface="+mn-ea"/>
                <a:ea typeface="+mn-ea"/>
              </a:rPr>
              <a:t> </a:t>
            </a:r>
            <a:endParaRPr lang="en-US" altLang="ja-JP" sz="800" smtClean="0">
              <a:latin typeface="+mn-ea"/>
              <a:ea typeface="+mn-ea"/>
            </a:endParaRPr>
          </a:p>
          <a:p>
            <a:r>
              <a:rPr kumimoji="1" lang="ja-JP" altLang="en-US" sz="800" b="0" i="0" u="none" strike="noStrike" kern="1200" smtClean="0">
                <a:solidFill>
                  <a:schemeClr val="tx1"/>
                </a:solidFill>
                <a:latin typeface="+mn-ea"/>
                <a:ea typeface="+mn-ea"/>
                <a:cs typeface="+mn-cs"/>
              </a:rPr>
              <a:t>血縁者</a:t>
            </a:r>
            <a:r>
              <a:rPr kumimoji="1" lang="ja-JP" altLang="en-US" sz="800" b="0" i="0" u="none" strike="noStrike" kern="1200" baseline="0" smtClean="0">
                <a:solidFill>
                  <a:schemeClr val="tx1"/>
                </a:solidFill>
                <a:latin typeface="+mn-ea"/>
                <a:ea typeface="+mn-ea"/>
                <a:cs typeface="+mn-cs"/>
              </a:rPr>
              <a:t>     </a:t>
            </a:r>
            <a:r>
              <a:rPr kumimoji="1" lang="ja-JP" altLang="en-US" sz="800" b="1" i="0" u="none" strike="noStrike" kern="1200" smtClean="0">
                <a:solidFill>
                  <a:schemeClr val="tx1"/>
                </a:solidFill>
                <a:latin typeface="+mn-ea"/>
                <a:ea typeface="+mn-ea"/>
                <a:cs typeface="+mn-cs"/>
              </a:rPr>
              <a:t>末梢血幹細胞移植</a:t>
            </a:r>
            <a:r>
              <a:rPr kumimoji="1" lang="ja-JP" altLang="en-US" sz="800" b="1" i="0" u="none" strike="noStrike" kern="1200" baseline="0" smtClean="0">
                <a:solidFill>
                  <a:schemeClr val="tx1"/>
                </a:solidFill>
                <a:latin typeface="+mn-ea"/>
                <a:ea typeface="+mn-ea"/>
                <a:cs typeface="+mn-cs"/>
              </a:rPr>
              <a:t>      </a:t>
            </a:r>
            <a:r>
              <a:rPr kumimoji="1" lang="en-US" altLang="ja-JP" sz="800" b="0" i="0" u="none" strike="noStrike" kern="1200" smtClean="0">
                <a:solidFill>
                  <a:schemeClr val="tx1"/>
                </a:solidFill>
                <a:latin typeface="+mn-ea"/>
                <a:ea typeface="+mn-ea"/>
                <a:cs typeface="+mn-cs"/>
              </a:rPr>
              <a:t>16</a:t>
            </a:r>
            <a:r>
              <a:rPr kumimoji="1" lang="ja-JP" altLang="en-US" sz="800" b="0" i="0" u="none" strike="noStrike" kern="1200" smtClean="0">
                <a:solidFill>
                  <a:schemeClr val="tx1"/>
                </a:solidFill>
                <a:latin typeface="+mn-ea"/>
                <a:ea typeface="+mn-ea"/>
                <a:cs typeface="+mn-cs"/>
              </a:rPr>
              <a:t>件</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81.3%</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75.0%</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75.0%</a:t>
            </a:r>
            <a:r>
              <a:rPr lang="ja-JP" altLang="en-US" sz="800" smtClean="0">
                <a:latin typeface="+mn-ea"/>
                <a:ea typeface="+mn-ea"/>
              </a:rPr>
              <a:t> </a:t>
            </a:r>
            <a:endParaRPr lang="en-US" altLang="ja-JP" sz="800" smtClean="0">
              <a:latin typeface="+mn-ea"/>
              <a:ea typeface="+mn-ea"/>
            </a:endParaRPr>
          </a:p>
          <a:p>
            <a:r>
              <a:rPr kumimoji="1" lang="ja-JP" altLang="en-US" sz="800" b="0" i="0" u="none" strike="noStrike" kern="1200" smtClean="0">
                <a:solidFill>
                  <a:schemeClr val="tx1"/>
                </a:solidFill>
                <a:latin typeface="+mn-ea"/>
                <a:ea typeface="+mn-ea"/>
                <a:cs typeface="+mn-cs"/>
              </a:rPr>
              <a:t>非血縁者</a:t>
            </a:r>
            <a:r>
              <a:rPr kumimoji="1" lang="ja-JP" altLang="en-US" sz="800" b="0" i="0" u="none" strike="noStrike" kern="1200" baseline="0" smtClean="0">
                <a:solidFill>
                  <a:schemeClr val="tx1"/>
                </a:solidFill>
                <a:latin typeface="+mn-ea"/>
                <a:ea typeface="+mn-ea"/>
                <a:cs typeface="+mn-cs"/>
              </a:rPr>
              <a:t>  </a:t>
            </a:r>
            <a:r>
              <a:rPr kumimoji="1" lang="ja-JP" altLang="en-US" sz="800" b="1" i="0" u="none" strike="noStrike" kern="1200" smtClean="0">
                <a:solidFill>
                  <a:schemeClr val="tx1"/>
                </a:solidFill>
                <a:latin typeface="+mn-ea"/>
                <a:ea typeface="+mn-ea"/>
                <a:cs typeface="+mn-cs"/>
              </a:rPr>
              <a:t>骨髄移植 </a:t>
            </a:r>
            <a:r>
              <a:rPr lang="ja-JP" altLang="en-US" sz="800" smtClean="0">
                <a:latin typeface="+mn-ea"/>
                <a:ea typeface="+mn-ea"/>
              </a:rPr>
              <a:t>                 </a:t>
            </a:r>
            <a:r>
              <a:rPr kumimoji="1" lang="en-US" altLang="ja-JP" sz="800" b="0" i="0" u="none" strike="noStrike" kern="1200" smtClean="0">
                <a:solidFill>
                  <a:schemeClr val="tx1"/>
                </a:solidFill>
                <a:latin typeface="+mn-ea"/>
                <a:ea typeface="+mn-ea"/>
                <a:cs typeface="+mn-cs"/>
              </a:rPr>
              <a:t>298</a:t>
            </a:r>
            <a:r>
              <a:rPr kumimoji="1" lang="ja-JP" altLang="en-US" sz="800" b="0" i="0" u="none" strike="noStrike" kern="1200" smtClean="0">
                <a:solidFill>
                  <a:schemeClr val="tx1"/>
                </a:solidFill>
                <a:latin typeface="+mn-ea"/>
                <a:ea typeface="+mn-ea"/>
                <a:cs typeface="+mn-cs"/>
              </a:rPr>
              <a:t>件</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89.5%</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87.5%</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86.6%</a:t>
            </a:r>
            <a:r>
              <a:rPr lang="ja-JP" altLang="en-US" sz="800" smtClean="0">
                <a:latin typeface="+mn-ea"/>
                <a:ea typeface="+mn-ea"/>
              </a:rPr>
              <a:t> </a:t>
            </a:r>
            <a:endParaRPr lang="en-US" altLang="ja-JP" sz="800" smtClean="0">
              <a:latin typeface="+mn-ea"/>
              <a:ea typeface="+mn-ea"/>
            </a:endParaRPr>
          </a:p>
          <a:p>
            <a:r>
              <a:rPr kumimoji="1" lang="ja-JP" altLang="en-US" sz="800" b="0" i="0" u="sng" strike="noStrike" kern="1200" smtClean="0">
                <a:solidFill>
                  <a:schemeClr val="tx1"/>
                </a:solidFill>
                <a:latin typeface="+mn-ea"/>
                <a:ea typeface="+mn-ea"/>
                <a:cs typeface="+mn-cs"/>
              </a:rPr>
              <a:t>非血縁者 </a:t>
            </a:r>
            <a:r>
              <a:rPr lang="ja-JP" altLang="en-US" sz="800" u="sng" smtClean="0">
                <a:latin typeface="+mn-ea"/>
                <a:ea typeface="+mn-ea"/>
              </a:rPr>
              <a:t> </a:t>
            </a:r>
            <a:r>
              <a:rPr kumimoji="1" lang="ja-JP" altLang="en-US" sz="800" b="1" i="0" u="sng" strike="noStrike" kern="1200" smtClean="0">
                <a:solidFill>
                  <a:schemeClr val="tx1"/>
                </a:solidFill>
                <a:latin typeface="+mn-ea"/>
                <a:ea typeface="+mn-ea"/>
                <a:cs typeface="+mn-cs"/>
              </a:rPr>
              <a:t>さい帯血移植</a:t>
            </a:r>
            <a:r>
              <a:rPr kumimoji="1" lang="ja-JP" altLang="en-US" sz="800" b="1" i="0" u="sng" strike="noStrike" kern="1200" baseline="0" smtClean="0">
                <a:solidFill>
                  <a:schemeClr val="tx1"/>
                </a:solidFill>
                <a:latin typeface="+mn-ea"/>
                <a:ea typeface="+mn-ea"/>
                <a:cs typeface="+mn-cs"/>
              </a:rPr>
              <a:t>             </a:t>
            </a:r>
            <a:r>
              <a:rPr kumimoji="1" lang="en-US" altLang="ja-JP" sz="800" b="0" i="0" u="sng" strike="noStrike" kern="1200" smtClean="0">
                <a:solidFill>
                  <a:schemeClr val="tx1"/>
                </a:solidFill>
                <a:latin typeface="+mn-ea"/>
                <a:ea typeface="+mn-ea"/>
                <a:cs typeface="+mn-cs"/>
              </a:rPr>
              <a:t>26</a:t>
            </a:r>
            <a:r>
              <a:rPr kumimoji="1" lang="ja-JP" altLang="en-US" sz="800" b="0" i="0" u="sng" strike="noStrike" kern="1200" smtClean="0">
                <a:solidFill>
                  <a:schemeClr val="tx1"/>
                </a:solidFill>
                <a:latin typeface="+mn-ea"/>
                <a:ea typeface="+mn-ea"/>
                <a:cs typeface="+mn-cs"/>
              </a:rPr>
              <a:t>件</a:t>
            </a:r>
            <a:r>
              <a:rPr kumimoji="1" lang="ja-JP" altLang="en-US" sz="800" b="0" i="0" u="sng" strike="noStrike" kern="1200" baseline="0" smtClean="0">
                <a:solidFill>
                  <a:schemeClr val="tx1"/>
                </a:solidFill>
                <a:latin typeface="+mn-ea"/>
                <a:ea typeface="+mn-ea"/>
                <a:cs typeface="+mn-cs"/>
              </a:rPr>
              <a:t>         </a:t>
            </a:r>
            <a:r>
              <a:rPr kumimoji="1" lang="en-US" altLang="ja-JP" sz="800" b="1" i="0" u="sng" strike="noStrike" kern="1200" smtClean="0">
                <a:solidFill>
                  <a:schemeClr val="tx1"/>
                </a:solidFill>
                <a:latin typeface="+mn-ea"/>
                <a:ea typeface="+mn-ea"/>
                <a:cs typeface="+mn-cs"/>
              </a:rPr>
              <a:t>76.7%</a:t>
            </a:r>
            <a:r>
              <a:rPr kumimoji="1" lang="ja-JP" altLang="en-US" sz="800" b="0" i="0" u="sng" strike="noStrike" kern="1200" baseline="0" smtClean="0">
                <a:solidFill>
                  <a:schemeClr val="tx1"/>
                </a:solidFill>
                <a:latin typeface="+mn-ea"/>
                <a:ea typeface="+mn-ea"/>
                <a:cs typeface="+mn-cs"/>
              </a:rPr>
              <a:t>        </a:t>
            </a:r>
            <a:r>
              <a:rPr kumimoji="1" lang="en-US" altLang="ja-JP" sz="800" b="1" i="0" u="sng" strike="noStrike" kern="1200" baseline="0" smtClean="0">
                <a:solidFill>
                  <a:schemeClr val="tx1"/>
                </a:solidFill>
                <a:latin typeface="+mn-ea"/>
                <a:ea typeface="+mn-ea"/>
                <a:cs typeface="+mn-cs"/>
              </a:rPr>
              <a:t>72.5</a:t>
            </a:r>
            <a:r>
              <a:rPr kumimoji="1" lang="en-US" altLang="ja-JP" sz="800" b="1" i="0" u="sng" strike="noStrike" kern="1200" smtClean="0">
                <a:solidFill>
                  <a:schemeClr val="tx1"/>
                </a:solidFill>
                <a:latin typeface="+mn-ea"/>
                <a:ea typeface="+mn-ea"/>
                <a:cs typeface="+mn-cs"/>
              </a:rPr>
              <a:t>%</a:t>
            </a:r>
            <a:r>
              <a:rPr kumimoji="1" lang="ja-JP" altLang="en-US" sz="800" b="1" i="0" u="sng" strike="noStrike" kern="1200" smtClean="0">
                <a:solidFill>
                  <a:schemeClr val="tx1"/>
                </a:solidFill>
                <a:latin typeface="+mn-ea"/>
                <a:ea typeface="+mn-ea"/>
                <a:cs typeface="+mn-cs"/>
              </a:rPr>
              <a:t>　　　　</a:t>
            </a:r>
            <a:r>
              <a:rPr kumimoji="1" lang="en-US" altLang="ja-JP" sz="800" b="1" i="0" u="sng" strike="noStrike" kern="1200" smtClean="0">
                <a:solidFill>
                  <a:schemeClr val="tx1"/>
                </a:solidFill>
                <a:latin typeface="+mn-ea"/>
                <a:ea typeface="+mn-ea"/>
                <a:cs typeface="+mn-cs"/>
              </a:rPr>
              <a:t>72.5%</a:t>
            </a:r>
            <a:r>
              <a:rPr kumimoji="1" lang="ja-JP" altLang="en-US" sz="800" b="1" i="0" u="sng" strike="noStrike" kern="1200" smtClean="0">
                <a:solidFill>
                  <a:schemeClr val="tx1"/>
                </a:solidFill>
                <a:latin typeface="+mn-ea"/>
                <a:ea typeface="+mn-ea"/>
                <a:cs typeface="+mn-cs"/>
              </a:rPr>
              <a:t> </a:t>
            </a:r>
            <a:r>
              <a:rPr kumimoji="1" lang="ja-JP" altLang="en-US" sz="800" b="0" i="0" u="sng" strike="noStrike" kern="1200" smtClean="0">
                <a:solidFill>
                  <a:schemeClr val="tx1"/>
                </a:solidFill>
                <a:latin typeface="+mn-ea"/>
                <a:ea typeface="+mn-ea"/>
                <a:cs typeface="+mn-cs"/>
              </a:rPr>
              <a:t>＿＿</a:t>
            </a:r>
            <a:r>
              <a:rPr kumimoji="1" lang="en-US" altLang="ja-JP" sz="800" b="0" i="0" u="sng" strike="noStrike" kern="1200" smtClean="0">
                <a:solidFill>
                  <a:schemeClr val="tx1"/>
                </a:solidFill>
                <a:latin typeface="+mn-ea"/>
                <a:ea typeface="+mn-ea"/>
                <a:cs typeface="+mn-cs"/>
              </a:rPr>
              <a:t>_</a:t>
            </a:r>
            <a:endParaRPr kumimoji="1" lang="ja-JP" altLang="en-US" sz="800" u="sng" dirty="0">
              <a:solidFill>
                <a:srgbClr val="0B5395"/>
              </a:solidFill>
              <a:latin typeface="+mn-ea"/>
              <a:ea typeface="+mn-ea"/>
              <a:cs typeface="メイリオ" pitchFamily="50"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32000" y="0"/>
            <a:ext cx="5778500" cy="4333875"/>
          </a:xfrm>
        </p:spPr>
      </p:sp>
      <p:sp>
        <p:nvSpPr>
          <p:cNvPr id="3" name="ノート プレースホルダ 2"/>
          <p:cNvSpPr>
            <a:spLocks noGrp="1"/>
          </p:cNvSpPr>
          <p:nvPr>
            <p:ph type="body" idx="1"/>
          </p:nvPr>
        </p:nvSpPr>
        <p:spPr>
          <a:xfrm>
            <a:off x="1350243" y="4334608"/>
            <a:ext cx="7204021" cy="1693333"/>
          </a:xfrm>
        </p:spPr>
        <p:txBody>
          <a:bodyPr>
            <a:normAutofit/>
          </a:bodyPr>
          <a:lstStyle/>
          <a:p>
            <a:r>
              <a:rPr kumimoji="1" lang="ja-JP" altLang="ja-JP" sz="1000" b="0" kern="1200" smtClean="0">
                <a:solidFill>
                  <a:schemeClr val="tx1"/>
                </a:solidFill>
                <a:latin typeface="+mn-lt"/>
                <a:ea typeface="+mn-ea"/>
                <a:cs typeface="+mn-cs"/>
              </a:rPr>
              <a:t>　</a:t>
            </a:r>
            <a:r>
              <a:rPr kumimoji="1" lang="en-US" altLang="ja-JP" sz="1000" b="0" kern="1200" smtClean="0">
                <a:solidFill>
                  <a:schemeClr val="tx1"/>
                </a:solidFill>
                <a:latin typeface="+mn-lt"/>
                <a:ea typeface="+mn-ea"/>
                <a:cs typeface="+mn-cs"/>
              </a:rPr>
              <a:t>16</a:t>
            </a:r>
            <a:r>
              <a:rPr kumimoji="1" lang="ja-JP" altLang="ja-JP" sz="1000" b="0" kern="1200" smtClean="0">
                <a:solidFill>
                  <a:schemeClr val="tx1"/>
                </a:solidFill>
                <a:latin typeface="+mn-lt"/>
                <a:ea typeface="+mn-ea"/>
                <a:cs typeface="+mn-cs"/>
              </a:rPr>
              <a:t>歳以上の再生不良性貧血において同種移植の約半数が、血縁者間骨髄移植である。移植後</a:t>
            </a:r>
            <a:r>
              <a:rPr kumimoji="1" lang="en-US" altLang="ja-JP" sz="1000" b="0" kern="1200" smtClean="0">
                <a:solidFill>
                  <a:schemeClr val="tx1"/>
                </a:solidFill>
                <a:latin typeface="+mn-lt"/>
                <a:ea typeface="+mn-ea"/>
                <a:cs typeface="+mn-cs"/>
              </a:rPr>
              <a:t>5</a:t>
            </a:r>
            <a:r>
              <a:rPr kumimoji="1" lang="ja-JP" altLang="ja-JP" sz="1000" b="0" kern="1200" smtClean="0">
                <a:solidFill>
                  <a:schemeClr val="tx1"/>
                </a:solidFill>
                <a:latin typeface="+mn-lt"/>
                <a:ea typeface="+mn-ea"/>
                <a:cs typeface="+mn-cs"/>
              </a:rPr>
              <a:t>年生存率は、血縁、非血縁者間移植ともに</a:t>
            </a:r>
            <a:r>
              <a:rPr kumimoji="1" lang="en-US" altLang="ja-JP" sz="1000" b="0" kern="1200" smtClean="0">
                <a:solidFill>
                  <a:schemeClr val="tx1"/>
                </a:solidFill>
                <a:latin typeface="+mn-lt"/>
                <a:ea typeface="+mn-ea"/>
                <a:cs typeface="+mn-cs"/>
              </a:rPr>
              <a:t>50</a:t>
            </a:r>
            <a:r>
              <a:rPr kumimoji="1" lang="ja-JP" altLang="ja-JP" sz="1000" b="0" kern="1200" smtClean="0">
                <a:solidFill>
                  <a:schemeClr val="tx1"/>
                </a:solidFill>
                <a:latin typeface="+mn-lt"/>
                <a:ea typeface="+mn-ea"/>
                <a:cs typeface="+mn-cs"/>
              </a:rPr>
              <a:t>％以上であり、血縁者間骨髄移植では</a:t>
            </a:r>
            <a:r>
              <a:rPr kumimoji="1" lang="en-US" altLang="ja-JP" sz="1000" b="0" kern="1200" smtClean="0">
                <a:solidFill>
                  <a:schemeClr val="tx1"/>
                </a:solidFill>
                <a:latin typeface="+mn-lt"/>
                <a:ea typeface="+mn-ea"/>
                <a:cs typeface="+mn-cs"/>
              </a:rPr>
              <a:t>84.3</a:t>
            </a:r>
            <a:r>
              <a:rPr kumimoji="1" lang="ja-JP" altLang="ja-JP" sz="1000" b="0" kern="1200" smtClean="0">
                <a:solidFill>
                  <a:schemeClr val="tx1"/>
                </a:solidFill>
                <a:latin typeface="+mn-lt"/>
                <a:ea typeface="+mn-ea"/>
                <a:cs typeface="+mn-cs"/>
              </a:rPr>
              <a:t>％である。</a:t>
            </a:r>
          </a:p>
          <a:p>
            <a:endParaRPr kumimoji="1" lang="en-US" altLang="ja-JP" sz="800" kern="1200" smtClean="0">
              <a:solidFill>
                <a:srgbClr val="0B5395"/>
              </a:solidFill>
              <a:latin typeface="+mn-ea"/>
              <a:ea typeface="+mn-ea"/>
              <a:cs typeface="メイリオ" pitchFamily="50" charset="-128"/>
            </a:endParaRPr>
          </a:p>
          <a:p>
            <a:pPr rtl="0" eaLnBrk="1" fontAlgn="b" latinLnBrk="0" hangingPunct="1"/>
            <a:r>
              <a:rPr kumimoji="1" lang="ja-JP" altLang="en-US" sz="800" b="0" i="0" u="none" strike="noStrike" kern="1200" smtClean="0">
                <a:solidFill>
                  <a:schemeClr val="tx1"/>
                </a:solidFill>
                <a:latin typeface="+mn-ea"/>
                <a:ea typeface="+mn-ea"/>
                <a:cs typeface="メイリオ" pitchFamily="50" charset="-128"/>
              </a:rPr>
              <a:t>≪移植後生存率≫</a:t>
            </a:r>
            <a:endParaRPr kumimoji="1" lang="en-US" altLang="ja-JP" sz="800" kern="1200" smtClean="0">
              <a:solidFill>
                <a:srgbClr val="0B5395"/>
              </a:solidFill>
              <a:latin typeface="+mn-ea"/>
              <a:ea typeface="+mn-ea"/>
              <a:cs typeface="メイリオ" pitchFamily="50" charset="-128"/>
            </a:endParaRPr>
          </a:p>
          <a:p>
            <a:r>
              <a:rPr kumimoji="1" lang="ja-JP" altLang="en-US" sz="800" b="0" i="0" u="sng" strike="noStrike" kern="1200" smtClean="0">
                <a:solidFill>
                  <a:schemeClr val="tx1"/>
                </a:solidFill>
                <a:latin typeface="+mn-ea"/>
                <a:ea typeface="+mn-ea"/>
                <a:cs typeface="メイリオ" pitchFamily="50" charset="-128"/>
              </a:rPr>
              <a:t>＿＿＿＿＿＿＿＿＿＿</a:t>
            </a:r>
            <a:r>
              <a:rPr kumimoji="1" lang="ja-JP" altLang="en-US" sz="800" b="0" i="0" u="sng" strike="noStrike" kern="1200" baseline="0" smtClean="0">
                <a:solidFill>
                  <a:schemeClr val="tx1"/>
                </a:solidFill>
                <a:latin typeface="+mn-ea"/>
                <a:ea typeface="+mn-ea"/>
                <a:cs typeface="メイリオ" pitchFamily="50" charset="-128"/>
              </a:rPr>
              <a:t>         </a:t>
            </a:r>
            <a:r>
              <a:rPr kumimoji="1" lang="ja-JP" altLang="ja-JP" sz="800" b="0" i="0" u="sng" strike="noStrike" kern="1200" smtClean="0">
                <a:solidFill>
                  <a:schemeClr val="tx1"/>
                </a:solidFill>
                <a:latin typeface="+mn-ea"/>
                <a:ea typeface="+mn-ea"/>
                <a:cs typeface="メイリオ" pitchFamily="50" charset="-128"/>
              </a:rPr>
              <a:t>移植件数</a:t>
            </a:r>
            <a:r>
              <a:rPr kumimoji="1" lang="en-US" altLang="ja-JP" sz="800" b="0" i="0" u="sng" strike="noStrike" kern="1200" baseline="0" smtClean="0">
                <a:solidFill>
                  <a:schemeClr val="tx1"/>
                </a:solidFill>
                <a:latin typeface="+mn-ea"/>
                <a:ea typeface="+mn-ea"/>
                <a:cs typeface="メイリオ" pitchFamily="50" charset="-128"/>
              </a:rPr>
              <a:t>   </a:t>
            </a:r>
            <a:r>
              <a:rPr kumimoji="1" lang="ja-JP" altLang="ja-JP" sz="800" b="0" i="0" u="sng" strike="noStrike" kern="1200" smtClean="0">
                <a:solidFill>
                  <a:schemeClr val="tx1"/>
                </a:solidFill>
                <a:latin typeface="+mn-ea"/>
                <a:ea typeface="+mn-ea"/>
                <a:cs typeface="メイリオ" pitchFamily="50" charset="-128"/>
              </a:rPr>
              <a:t>移植後</a:t>
            </a:r>
            <a:r>
              <a:rPr kumimoji="1" lang="en-US" altLang="ja-JP" sz="800" b="1" i="0" u="sng" strike="noStrike" kern="1200" smtClean="0">
                <a:solidFill>
                  <a:schemeClr val="tx1"/>
                </a:solidFill>
                <a:latin typeface="+mn-ea"/>
                <a:ea typeface="+mn-ea"/>
                <a:cs typeface="メイリオ" pitchFamily="50" charset="-128"/>
              </a:rPr>
              <a:t>1</a:t>
            </a:r>
            <a:r>
              <a:rPr kumimoji="1" lang="ja-JP" altLang="ja-JP" sz="800" b="1" i="0" u="sng" strike="noStrike" kern="1200" smtClean="0">
                <a:solidFill>
                  <a:schemeClr val="tx1"/>
                </a:solidFill>
                <a:latin typeface="+mn-ea"/>
                <a:ea typeface="+mn-ea"/>
                <a:cs typeface="メイリオ" pitchFamily="50" charset="-128"/>
              </a:rPr>
              <a:t>年</a:t>
            </a:r>
            <a:r>
              <a:rPr kumimoji="1" lang="en-US" altLang="ja-JP" sz="800" b="1" i="0" u="sng" strike="noStrike" kern="1200" baseline="0" smtClean="0">
                <a:solidFill>
                  <a:schemeClr val="tx1"/>
                </a:solidFill>
                <a:latin typeface="+mn-ea"/>
                <a:ea typeface="+mn-ea"/>
                <a:cs typeface="メイリオ" pitchFamily="50" charset="-128"/>
              </a:rPr>
              <a:t>  </a:t>
            </a:r>
            <a:r>
              <a:rPr kumimoji="1" lang="ja-JP" altLang="ja-JP" sz="800" b="0" i="0" u="sng" strike="noStrike" kern="1200" smtClean="0">
                <a:solidFill>
                  <a:schemeClr val="tx1"/>
                </a:solidFill>
                <a:latin typeface="+mn-ea"/>
                <a:ea typeface="+mn-ea"/>
                <a:cs typeface="メイリオ" pitchFamily="50" charset="-128"/>
              </a:rPr>
              <a:t>移植後</a:t>
            </a:r>
            <a:r>
              <a:rPr kumimoji="1" lang="en-US" altLang="ja-JP" sz="800" b="1" i="0" u="sng" strike="noStrike" kern="1200" smtClean="0">
                <a:solidFill>
                  <a:schemeClr val="tx1"/>
                </a:solidFill>
                <a:latin typeface="+mn-ea"/>
                <a:ea typeface="+mn-ea"/>
                <a:cs typeface="メイリオ" pitchFamily="50" charset="-128"/>
              </a:rPr>
              <a:t>5</a:t>
            </a:r>
            <a:r>
              <a:rPr kumimoji="1" lang="ja-JP" altLang="ja-JP" sz="800" b="1" i="0" u="sng" strike="noStrike" kern="1200" smtClean="0">
                <a:solidFill>
                  <a:schemeClr val="tx1"/>
                </a:solidFill>
                <a:latin typeface="+mn-ea"/>
                <a:ea typeface="+mn-ea"/>
                <a:cs typeface="メイリオ" pitchFamily="50" charset="-128"/>
              </a:rPr>
              <a:t>年</a:t>
            </a:r>
            <a:r>
              <a:rPr kumimoji="1" lang="en-US" altLang="ja-JP" sz="800" b="1" i="0" u="sng" strike="noStrike" kern="1200" baseline="0" smtClean="0">
                <a:solidFill>
                  <a:schemeClr val="tx1"/>
                </a:solidFill>
                <a:latin typeface="+mn-ea"/>
                <a:ea typeface="+mn-ea"/>
                <a:cs typeface="メイリオ" pitchFamily="50" charset="-128"/>
              </a:rPr>
              <a:t>  </a:t>
            </a:r>
            <a:r>
              <a:rPr kumimoji="1" lang="ja-JP" altLang="ja-JP" sz="800" b="0" i="0" u="sng" strike="noStrike" kern="1200" smtClean="0">
                <a:solidFill>
                  <a:schemeClr val="tx1"/>
                </a:solidFill>
                <a:latin typeface="+mn-ea"/>
                <a:ea typeface="+mn-ea"/>
                <a:cs typeface="メイリオ" pitchFamily="50" charset="-128"/>
              </a:rPr>
              <a:t>移植後</a:t>
            </a:r>
            <a:r>
              <a:rPr kumimoji="1" lang="en-US" altLang="ja-JP" sz="800" b="1" i="0" u="sng" strike="noStrike" kern="1200" smtClean="0">
                <a:solidFill>
                  <a:schemeClr val="tx1"/>
                </a:solidFill>
                <a:latin typeface="+mn-ea"/>
                <a:ea typeface="+mn-ea"/>
                <a:cs typeface="メイリオ" pitchFamily="50" charset="-128"/>
              </a:rPr>
              <a:t>10</a:t>
            </a:r>
            <a:r>
              <a:rPr kumimoji="1" lang="ja-JP" altLang="ja-JP" sz="800" b="1" i="0" u="sng" strike="noStrike" kern="1200" smtClean="0">
                <a:solidFill>
                  <a:schemeClr val="tx1"/>
                </a:solidFill>
                <a:latin typeface="+mn-ea"/>
                <a:ea typeface="+mn-ea"/>
                <a:cs typeface="メイリオ" pitchFamily="50" charset="-128"/>
              </a:rPr>
              <a:t>年</a:t>
            </a:r>
            <a:endParaRPr kumimoji="1" lang="en-US" altLang="ja-JP" sz="800" b="1" i="0" u="sng" strike="noStrike" kern="1200" smtClean="0">
              <a:solidFill>
                <a:schemeClr val="tx1"/>
              </a:solidFill>
              <a:latin typeface="+mn-ea"/>
              <a:ea typeface="+mn-ea"/>
              <a:cs typeface="メイリオ" pitchFamily="50" charset="-128"/>
            </a:endParaRPr>
          </a:p>
          <a:p>
            <a:r>
              <a:rPr kumimoji="1" lang="ja-JP" altLang="en-US" sz="800" b="0" i="0" u="none" strike="noStrike" kern="1200" smtClean="0">
                <a:solidFill>
                  <a:schemeClr val="tx1"/>
                </a:solidFill>
                <a:latin typeface="+mn-ea"/>
                <a:ea typeface="+mn-ea"/>
                <a:cs typeface="+mn-cs"/>
              </a:rPr>
              <a:t>血縁者</a:t>
            </a:r>
            <a:r>
              <a:rPr kumimoji="1" lang="ja-JP" altLang="en-US" sz="800" b="0" i="0" u="none" strike="noStrike" kern="1200" baseline="0" smtClean="0">
                <a:solidFill>
                  <a:schemeClr val="tx1"/>
                </a:solidFill>
                <a:latin typeface="+mn-ea"/>
                <a:ea typeface="+mn-ea"/>
                <a:cs typeface="+mn-cs"/>
              </a:rPr>
              <a:t>     </a:t>
            </a:r>
            <a:r>
              <a:rPr kumimoji="1" lang="ja-JP" altLang="en-US" sz="800" b="1" i="0" u="none" strike="noStrike" kern="1200" smtClean="0">
                <a:solidFill>
                  <a:schemeClr val="tx1"/>
                </a:solidFill>
                <a:latin typeface="+mn-ea"/>
                <a:ea typeface="+mn-ea"/>
                <a:cs typeface="+mn-cs"/>
              </a:rPr>
              <a:t>骨髄移植</a:t>
            </a:r>
            <a:r>
              <a:rPr kumimoji="1" lang="ja-JP" altLang="en-US" sz="800" b="1" i="0" u="none" strike="noStrike" kern="1200" baseline="0" smtClean="0">
                <a:solidFill>
                  <a:schemeClr val="tx1"/>
                </a:solidFill>
                <a:latin typeface="+mn-ea"/>
                <a:ea typeface="+mn-ea"/>
                <a:cs typeface="+mn-cs"/>
              </a:rPr>
              <a:t>                  </a:t>
            </a:r>
            <a:r>
              <a:rPr kumimoji="1" lang="en-US" altLang="ja-JP" sz="800" b="0" i="0" u="none" strike="noStrike" kern="1200" smtClean="0">
                <a:solidFill>
                  <a:schemeClr val="tx1"/>
                </a:solidFill>
                <a:latin typeface="+mn-ea"/>
                <a:ea typeface="+mn-ea"/>
                <a:cs typeface="+mn-cs"/>
              </a:rPr>
              <a:t>593</a:t>
            </a:r>
            <a:r>
              <a:rPr kumimoji="1" lang="ja-JP" altLang="en-US" sz="800" b="0" i="0" u="none" strike="noStrike" kern="1200" smtClean="0">
                <a:solidFill>
                  <a:schemeClr val="tx1"/>
                </a:solidFill>
                <a:latin typeface="+mn-ea"/>
                <a:ea typeface="+mn-ea"/>
                <a:cs typeface="+mn-cs"/>
              </a:rPr>
              <a:t>件</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88.1%</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84.3%</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83.5%</a:t>
            </a:r>
            <a:r>
              <a:rPr lang="ja-JP" altLang="en-US" sz="800" smtClean="0">
                <a:latin typeface="+mn-ea"/>
                <a:ea typeface="+mn-ea"/>
              </a:rPr>
              <a:t> </a:t>
            </a:r>
            <a:endParaRPr lang="en-US" altLang="ja-JP" sz="800" smtClean="0">
              <a:latin typeface="+mn-ea"/>
              <a:ea typeface="+mn-ea"/>
            </a:endParaRPr>
          </a:p>
          <a:p>
            <a:r>
              <a:rPr kumimoji="1" lang="ja-JP" altLang="en-US" sz="800" b="0" i="0" u="none" strike="noStrike" kern="1200" smtClean="0">
                <a:solidFill>
                  <a:schemeClr val="tx1"/>
                </a:solidFill>
                <a:latin typeface="+mn-ea"/>
                <a:ea typeface="+mn-ea"/>
                <a:cs typeface="+mn-cs"/>
              </a:rPr>
              <a:t>血縁者</a:t>
            </a:r>
            <a:r>
              <a:rPr kumimoji="1" lang="ja-JP" altLang="en-US" sz="800" b="0" i="0" u="none" strike="noStrike" kern="1200" baseline="0" smtClean="0">
                <a:solidFill>
                  <a:schemeClr val="tx1"/>
                </a:solidFill>
                <a:latin typeface="+mn-ea"/>
                <a:ea typeface="+mn-ea"/>
                <a:cs typeface="+mn-cs"/>
              </a:rPr>
              <a:t>     </a:t>
            </a:r>
            <a:r>
              <a:rPr kumimoji="1" lang="ja-JP" altLang="en-US" sz="800" b="1" i="0" u="none" strike="noStrike" kern="1200" smtClean="0">
                <a:solidFill>
                  <a:schemeClr val="tx1"/>
                </a:solidFill>
                <a:latin typeface="+mn-ea"/>
                <a:ea typeface="+mn-ea"/>
                <a:cs typeface="+mn-cs"/>
              </a:rPr>
              <a:t>末梢血幹細胞移植</a:t>
            </a:r>
            <a:r>
              <a:rPr kumimoji="1" lang="ja-JP" altLang="en-US" sz="800" b="1" i="0" u="none" strike="noStrike" kern="1200" baseline="0" smtClean="0">
                <a:solidFill>
                  <a:schemeClr val="tx1"/>
                </a:solidFill>
                <a:latin typeface="+mn-ea"/>
                <a:ea typeface="+mn-ea"/>
                <a:cs typeface="+mn-cs"/>
              </a:rPr>
              <a:t>     </a:t>
            </a:r>
            <a:r>
              <a:rPr kumimoji="1" lang="en-US" altLang="ja-JP" sz="800" b="0" i="0" u="none" strike="noStrike" kern="1200" smtClean="0">
                <a:solidFill>
                  <a:schemeClr val="tx1"/>
                </a:solidFill>
                <a:latin typeface="+mn-ea"/>
                <a:ea typeface="+mn-ea"/>
                <a:cs typeface="+mn-cs"/>
              </a:rPr>
              <a:t>136</a:t>
            </a:r>
            <a:r>
              <a:rPr kumimoji="1" lang="ja-JP" altLang="en-US" sz="800" b="0" i="0" u="none" strike="noStrike" kern="1200" smtClean="0">
                <a:solidFill>
                  <a:schemeClr val="tx1"/>
                </a:solidFill>
                <a:latin typeface="+mn-ea"/>
                <a:ea typeface="+mn-ea"/>
                <a:cs typeface="+mn-cs"/>
              </a:rPr>
              <a:t>件</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74.0%</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61.0%</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52.7%</a:t>
            </a:r>
            <a:r>
              <a:rPr lang="ja-JP" altLang="en-US" sz="800" smtClean="0">
                <a:latin typeface="+mn-ea"/>
                <a:ea typeface="+mn-ea"/>
              </a:rPr>
              <a:t> </a:t>
            </a:r>
            <a:endParaRPr lang="en-US" altLang="ja-JP" sz="800" smtClean="0">
              <a:latin typeface="+mn-ea"/>
              <a:ea typeface="+mn-ea"/>
            </a:endParaRPr>
          </a:p>
          <a:p>
            <a:r>
              <a:rPr kumimoji="1" lang="ja-JP" altLang="en-US" sz="800" b="0" i="0" u="none" strike="noStrike" kern="1200" smtClean="0">
                <a:solidFill>
                  <a:schemeClr val="tx1"/>
                </a:solidFill>
                <a:latin typeface="+mn-ea"/>
                <a:ea typeface="+mn-ea"/>
                <a:cs typeface="+mn-cs"/>
              </a:rPr>
              <a:t>非血縁者</a:t>
            </a:r>
            <a:r>
              <a:rPr kumimoji="1" lang="ja-JP" altLang="en-US" sz="800" b="0" i="0" u="none" strike="noStrike" kern="1200" baseline="0" smtClean="0">
                <a:solidFill>
                  <a:schemeClr val="tx1"/>
                </a:solidFill>
                <a:latin typeface="+mn-ea"/>
                <a:ea typeface="+mn-ea"/>
                <a:cs typeface="+mn-cs"/>
              </a:rPr>
              <a:t>  </a:t>
            </a:r>
            <a:r>
              <a:rPr kumimoji="1" lang="ja-JP" altLang="en-US" sz="800" b="1" i="0" u="none" strike="noStrike" kern="1200" smtClean="0">
                <a:solidFill>
                  <a:schemeClr val="tx1"/>
                </a:solidFill>
                <a:latin typeface="+mn-ea"/>
                <a:ea typeface="+mn-ea"/>
                <a:cs typeface="+mn-cs"/>
              </a:rPr>
              <a:t>骨髄移植</a:t>
            </a:r>
            <a:r>
              <a:rPr kumimoji="1" lang="ja-JP" altLang="en-US" sz="800" b="1" i="0" u="none" strike="noStrike" kern="1200" baseline="0" smtClean="0">
                <a:solidFill>
                  <a:schemeClr val="tx1"/>
                </a:solidFill>
                <a:latin typeface="+mn-ea"/>
                <a:ea typeface="+mn-ea"/>
                <a:cs typeface="+mn-cs"/>
              </a:rPr>
              <a:t>                  </a:t>
            </a:r>
            <a:r>
              <a:rPr kumimoji="1" lang="en-US" altLang="ja-JP" sz="800" b="0" i="0" u="none" strike="noStrike" kern="1200" smtClean="0">
                <a:solidFill>
                  <a:schemeClr val="tx1"/>
                </a:solidFill>
                <a:latin typeface="+mn-ea"/>
                <a:ea typeface="+mn-ea"/>
                <a:cs typeface="+mn-cs"/>
              </a:rPr>
              <a:t>462</a:t>
            </a:r>
            <a:r>
              <a:rPr kumimoji="1" lang="ja-JP" altLang="en-US" sz="800" b="0" i="0" u="none" strike="noStrike" kern="1200" smtClean="0">
                <a:solidFill>
                  <a:schemeClr val="tx1"/>
                </a:solidFill>
                <a:latin typeface="+mn-ea"/>
                <a:ea typeface="+mn-ea"/>
                <a:cs typeface="+mn-cs"/>
              </a:rPr>
              <a:t>件</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73.7%</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66.0%</a:t>
            </a:r>
            <a:r>
              <a:rPr kumimoji="1" lang="ja-JP" altLang="en-US" sz="800" b="0" i="0" u="none" strike="noStrike" kern="1200" baseline="0" smtClean="0">
                <a:solidFill>
                  <a:schemeClr val="tx1"/>
                </a:solidFill>
                <a:latin typeface="+mn-ea"/>
                <a:ea typeface="+mn-ea"/>
                <a:cs typeface="+mn-cs"/>
              </a:rPr>
              <a:t>        </a:t>
            </a:r>
            <a:r>
              <a:rPr kumimoji="1" lang="en-US" altLang="ja-JP" sz="800" b="1" i="0" u="none" strike="noStrike" kern="1200" smtClean="0">
                <a:solidFill>
                  <a:schemeClr val="tx1"/>
                </a:solidFill>
                <a:latin typeface="+mn-ea"/>
                <a:ea typeface="+mn-ea"/>
                <a:cs typeface="+mn-cs"/>
              </a:rPr>
              <a:t>62.2%</a:t>
            </a:r>
            <a:r>
              <a:rPr lang="ja-JP" altLang="en-US" sz="800" smtClean="0">
                <a:latin typeface="+mn-ea"/>
                <a:ea typeface="+mn-ea"/>
              </a:rPr>
              <a:t> </a:t>
            </a:r>
            <a:endParaRPr lang="en-US" altLang="ja-JP" sz="800" smtClean="0">
              <a:latin typeface="+mn-ea"/>
              <a:ea typeface="+mn-ea"/>
            </a:endParaRPr>
          </a:p>
          <a:p>
            <a:r>
              <a:rPr kumimoji="1" lang="ja-JP" altLang="en-US" sz="800" b="0" i="0" u="sng" strike="noStrike" kern="1200" smtClean="0">
                <a:solidFill>
                  <a:schemeClr val="tx1"/>
                </a:solidFill>
                <a:latin typeface="+mn-ea"/>
                <a:ea typeface="+mn-ea"/>
                <a:cs typeface="+mn-cs"/>
              </a:rPr>
              <a:t>非血縁者</a:t>
            </a:r>
            <a:r>
              <a:rPr kumimoji="1" lang="ja-JP" altLang="en-US" sz="800" b="0" i="0" u="sng" strike="noStrike" kern="1200" baseline="0" smtClean="0">
                <a:solidFill>
                  <a:schemeClr val="tx1"/>
                </a:solidFill>
                <a:latin typeface="+mn-ea"/>
                <a:ea typeface="+mn-ea"/>
                <a:cs typeface="+mn-cs"/>
              </a:rPr>
              <a:t>  </a:t>
            </a:r>
            <a:r>
              <a:rPr kumimoji="1" lang="ja-JP" altLang="en-US" sz="800" b="1" i="0" u="sng" strike="noStrike" kern="1200" smtClean="0">
                <a:solidFill>
                  <a:schemeClr val="tx1"/>
                </a:solidFill>
                <a:latin typeface="+mn-ea"/>
                <a:ea typeface="+mn-ea"/>
                <a:cs typeface="+mn-cs"/>
              </a:rPr>
              <a:t>さい帯血移植</a:t>
            </a:r>
            <a:r>
              <a:rPr kumimoji="1" lang="ja-JP" altLang="en-US" sz="800" b="1" i="0" u="sng" strike="noStrike" kern="1200" baseline="0" smtClean="0">
                <a:solidFill>
                  <a:schemeClr val="tx1"/>
                </a:solidFill>
                <a:latin typeface="+mn-ea"/>
                <a:ea typeface="+mn-ea"/>
                <a:cs typeface="+mn-cs"/>
              </a:rPr>
              <a:t>              </a:t>
            </a:r>
            <a:r>
              <a:rPr kumimoji="1" lang="en-US" altLang="ja-JP" sz="800" b="0" i="0" u="sng" strike="noStrike" kern="1200" baseline="0" smtClean="0">
                <a:solidFill>
                  <a:schemeClr val="tx1"/>
                </a:solidFill>
                <a:latin typeface="+mn-ea"/>
                <a:ea typeface="+mn-ea"/>
                <a:cs typeface="+mn-cs"/>
              </a:rPr>
              <a:t>110</a:t>
            </a:r>
            <a:r>
              <a:rPr kumimoji="1" lang="ja-JP" altLang="en-US" sz="800" b="0" i="0" u="sng" strike="noStrike" kern="1200" smtClean="0">
                <a:solidFill>
                  <a:schemeClr val="tx1"/>
                </a:solidFill>
                <a:latin typeface="+mn-ea"/>
                <a:ea typeface="+mn-ea"/>
                <a:cs typeface="+mn-cs"/>
              </a:rPr>
              <a:t>件</a:t>
            </a:r>
            <a:r>
              <a:rPr kumimoji="1" lang="ja-JP" altLang="en-US" sz="800" b="0" i="0" u="sng" strike="noStrike" kern="1200" baseline="0" smtClean="0">
                <a:solidFill>
                  <a:schemeClr val="tx1"/>
                </a:solidFill>
                <a:latin typeface="+mn-ea"/>
                <a:ea typeface="+mn-ea"/>
                <a:cs typeface="+mn-cs"/>
              </a:rPr>
              <a:t>       </a:t>
            </a:r>
            <a:r>
              <a:rPr kumimoji="1" lang="en-US" altLang="ja-JP" sz="800" b="1" i="0" u="sng" strike="noStrike" kern="1200" smtClean="0">
                <a:solidFill>
                  <a:schemeClr val="tx1"/>
                </a:solidFill>
                <a:latin typeface="+mn-ea"/>
                <a:ea typeface="+mn-ea"/>
                <a:cs typeface="+mn-cs"/>
              </a:rPr>
              <a:t>60.0%</a:t>
            </a:r>
            <a:r>
              <a:rPr kumimoji="1" lang="ja-JP" altLang="en-US" sz="800" b="0" i="0" u="sng" strike="noStrike" kern="1200" baseline="0" smtClean="0">
                <a:solidFill>
                  <a:schemeClr val="tx1"/>
                </a:solidFill>
                <a:latin typeface="+mn-ea"/>
                <a:ea typeface="+mn-ea"/>
                <a:cs typeface="+mn-cs"/>
              </a:rPr>
              <a:t>        </a:t>
            </a:r>
            <a:r>
              <a:rPr kumimoji="1" lang="en-US" altLang="ja-JP" sz="800" b="1" i="0" u="sng" strike="noStrike" kern="1200" smtClean="0">
                <a:solidFill>
                  <a:schemeClr val="tx1"/>
                </a:solidFill>
                <a:latin typeface="+mn-ea"/>
                <a:ea typeface="+mn-ea"/>
                <a:cs typeface="+mn-cs"/>
              </a:rPr>
              <a:t>56.9%</a:t>
            </a:r>
            <a:r>
              <a:rPr kumimoji="1" lang="ja-JP" altLang="en-US" sz="800" b="0" i="0" u="sng" strike="noStrike" kern="1200" smtClean="0">
                <a:solidFill>
                  <a:schemeClr val="tx1"/>
                </a:solidFill>
                <a:latin typeface="+mn-ea"/>
                <a:ea typeface="+mn-ea"/>
                <a:cs typeface="+mn-cs"/>
              </a:rPr>
              <a:t>　　　　</a:t>
            </a:r>
            <a:r>
              <a:rPr kumimoji="1" lang="en-US" altLang="ja-JP" sz="800" b="0" i="0" u="sng" strike="noStrike" kern="1200" smtClean="0">
                <a:solidFill>
                  <a:schemeClr val="tx1"/>
                </a:solidFill>
                <a:latin typeface="+mn-ea"/>
                <a:ea typeface="+mn-ea"/>
                <a:cs typeface="+mn-cs"/>
              </a:rPr>
              <a:t>―</a:t>
            </a:r>
            <a:r>
              <a:rPr kumimoji="1" lang="ja-JP" altLang="en-US" sz="800" b="0" i="0" u="none" strike="noStrike" kern="1200" smtClean="0">
                <a:solidFill>
                  <a:schemeClr val="tx1"/>
                </a:solidFill>
                <a:latin typeface="+mn-ea"/>
                <a:ea typeface="+mn-ea"/>
                <a:cs typeface="+mn-cs"/>
              </a:rPr>
              <a:t>＿＿＿</a:t>
            </a:r>
            <a:r>
              <a:rPr kumimoji="1" lang="en-US" altLang="ja-JP" sz="800" b="0" i="0" u="none" strike="noStrike" kern="1200" smtClean="0">
                <a:solidFill>
                  <a:schemeClr val="tx1"/>
                </a:solidFill>
                <a:latin typeface="+mn-ea"/>
                <a:ea typeface="+mn-ea"/>
                <a:cs typeface="+mn-cs"/>
              </a:rPr>
              <a:t>_</a:t>
            </a:r>
            <a:endParaRPr kumimoji="1" lang="ja-JP" altLang="en-US" sz="800" dirty="0">
              <a:solidFill>
                <a:srgbClr val="0B5395"/>
              </a:solidFill>
              <a:latin typeface="+mn-ea"/>
              <a:ea typeface="+mn-ea"/>
              <a:cs typeface="メイリオ"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ja-JP" altLang="ja-JP" sz="1200" b="0" kern="1200" smtClean="0">
                <a:solidFill>
                  <a:schemeClr val="tx1"/>
                </a:solidFill>
                <a:latin typeface="+mn-lt"/>
                <a:ea typeface="+mn-ea"/>
                <a:cs typeface="+mn-cs"/>
              </a:rPr>
              <a:t>　移植前処置の強度を緩めたミニ移植の普及により、移植の適応年齢が拡大し高齢者における移植件数が増加している。</a:t>
            </a:r>
            <a:endParaRPr kumimoji="1" lang="ja-JP" altLang="ja-JP" sz="1200" b="0" kern="1200">
              <a:solidFill>
                <a:schemeClr val="tx1"/>
              </a:solidFill>
              <a:latin typeface="+mn-lt"/>
              <a:ea typeface="+mn-ea"/>
              <a:cs typeface="+mn-cs"/>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25856"/>
            <a:ext cx="7204021" cy="1693333"/>
          </a:xfrm>
        </p:spPr>
        <p:txBody>
          <a:bodyPr>
            <a:normAutofit/>
          </a:bodyPr>
          <a:lstStyle/>
          <a:p>
            <a:r>
              <a:rPr kumimoji="1" lang="en-US" altLang="ja-JP" sz="1200" b="0" kern="1200" smtClean="0">
                <a:solidFill>
                  <a:schemeClr val="tx1"/>
                </a:solidFill>
                <a:latin typeface="+mn-lt"/>
                <a:ea typeface="+mn-ea"/>
                <a:cs typeface="+mn-cs"/>
              </a:rPr>
              <a:t>  </a:t>
            </a:r>
            <a:r>
              <a:rPr kumimoji="1" lang="ja-JP" altLang="ja-JP" sz="1200" b="0" kern="1200" smtClean="0">
                <a:solidFill>
                  <a:schemeClr val="tx1"/>
                </a:solidFill>
                <a:latin typeface="+mn-lt"/>
                <a:ea typeface="+mn-ea"/>
                <a:cs typeface="+mn-cs"/>
              </a:rPr>
              <a:t>移植前処置の強度を緩めたミニ移植の普及により、移植の適応年齢が拡大した。</a:t>
            </a:r>
          </a:p>
          <a:p>
            <a:r>
              <a:rPr kumimoji="1" lang="ja-JP" altLang="ja-JP" sz="1200" b="0" kern="1200" smtClean="0">
                <a:solidFill>
                  <a:schemeClr val="tx1"/>
                </a:solidFill>
                <a:latin typeface="+mn-lt"/>
                <a:ea typeface="+mn-ea"/>
                <a:cs typeface="+mn-cs"/>
              </a:rPr>
              <a:t>非血縁者間移植</a:t>
            </a:r>
            <a:r>
              <a:rPr kumimoji="1" lang="en-US" altLang="ja-JP" sz="1200" b="0" kern="1200" smtClean="0">
                <a:solidFill>
                  <a:schemeClr val="tx1"/>
                </a:solidFill>
                <a:latin typeface="+mn-lt"/>
                <a:ea typeface="+mn-ea"/>
                <a:cs typeface="+mn-cs"/>
              </a:rPr>
              <a:t>(</a:t>
            </a:r>
            <a:r>
              <a:rPr kumimoji="1" lang="ja-JP" altLang="ja-JP" sz="1200" b="0" kern="1200" smtClean="0">
                <a:solidFill>
                  <a:schemeClr val="tx1"/>
                </a:solidFill>
                <a:latin typeface="+mn-lt"/>
                <a:ea typeface="+mn-ea"/>
                <a:cs typeface="+mn-cs"/>
              </a:rPr>
              <a:t>骨髄移植、さい帯血移植</a:t>
            </a:r>
            <a:r>
              <a:rPr kumimoji="1" lang="en-US" altLang="ja-JP" sz="1200" b="0" kern="1200" smtClean="0">
                <a:solidFill>
                  <a:schemeClr val="tx1"/>
                </a:solidFill>
                <a:latin typeface="+mn-lt"/>
                <a:ea typeface="+mn-ea"/>
                <a:cs typeface="+mn-cs"/>
              </a:rPr>
              <a:t>)</a:t>
            </a:r>
            <a:r>
              <a:rPr kumimoji="1" lang="ja-JP" altLang="ja-JP" sz="1200" b="0" kern="1200" smtClean="0">
                <a:solidFill>
                  <a:schemeClr val="tx1"/>
                </a:solidFill>
                <a:latin typeface="+mn-lt"/>
                <a:ea typeface="+mn-ea"/>
                <a:cs typeface="+mn-cs"/>
              </a:rPr>
              <a:t>はすべての年齢層において、殊に高齢者において増加傾向にある。</a:t>
            </a:r>
            <a:endParaRPr kumimoji="1" lang="ja-JP" altLang="ja-JP" sz="1200" b="0" kern="1200">
              <a:solidFill>
                <a:schemeClr val="tx1"/>
              </a:solidFill>
              <a:latin typeface="+mn-lt"/>
              <a:ea typeface="+mn-ea"/>
              <a:cs typeface="+mn-cs"/>
            </a:endParaRPr>
          </a:p>
        </p:txBody>
      </p:sp>
      <p:sp>
        <p:nvSpPr>
          <p:cNvPr id="9" name="スライド イメージ プレースホルダ 8"/>
          <p:cNvSpPr>
            <a:spLocks noGrp="1" noRot="1" noChangeAspect="1"/>
          </p:cNvSpPr>
          <p:nvPr>
            <p:ph type="sldImg"/>
          </p:nvPr>
        </p:nvSpPr>
        <p:spPr>
          <a:xfrm>
            <a:off x="2038350" y="0"/>
            <a:ext cx="5768975" cy="4325938"/>
          </a:xfrm>
          <a:ln>
            <a:solidFill>
              <a:prstClr val="black"/>
            </a:solid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4608"/>
            <a:ext cx="7204021" cy="1693333"/>
          </a:xfrm>
        </p:spPr>
        <p:txBody>
          <a:bodyPr>
            <a:normAutofit/>
          </a:bodyPr>
          <a:lstStyle/>
          <a:p>
            <a:r>
              <a:rPr kumimoji="1" lang="en-US" altLang="ja-JP" sz="1200" b="0" kern="1200" baseline="0" smtClean="0">
                <a:solidFill>
                  <a:schemeClr val="tx1"/>
                </a:solidFill>
                <a:latin typeface="+mn-lt"/>
                <a:ea typeface="+mn-ea"/>
                <a:cs typeface="+mn-cs"/>
              </a:rPr>
              <a:t>  </a:t>
            </a:r>
            <a:r>
              <a:rPr kumimoji="1" lang="en-US" altLang="ja-JP" sz="1200" b="0" kern="1200" smtClean="0">
                <a:solidFill>
                  <a:schemeClr val="tx1"/>
                </a:solidFill>
                <a:latin typeface="+mn-lt"/>
                <a:ea typeface="+mn-ea"/>
                <a:cs typeface="+mn-cs"/>
              </a:rPr>
              <a:t>10</a:t>
            </a:r>
            <a:r>
              <a:rPr kumimoji="1" lang="ja-JP" altLang="ja-JP" sz="1200" b="0" kern="1200" smtClean="0">
                <a:solidFill>
                  <a:schemeClr val="tx1"/>
                </a:solidFill>
                <a:latin typeface="+mn-lt"/>
                <a:ea typeface="+mn-ea"/>
                <a:cs typeface="+mn-cs"/>
              </a:rPr>
              <a:t>年前と比較して、白血病に対する移植件数はおよそ</a:t>
            </a:r>
            <a:r>
              <a:rPr kumimoji="1" lang="en-US" altLang="ja-JP" sz="1200" b="0" kern="1200" smtClean="0">
                <a:solidFill>
                  <a:schemeClr val="tx1"/>
                </a:solidFill>
                <a:latin typeface="+mn-lt"/>
                <a:ea typeface="+mn-ea"/>
                <a:cs typeface="+mn-cs"/>
              </a:rPr>
              <a:t>40</a:t>
            </a:r>
            <a:r>
              <a:rPr kumimoji="1" lang="ja-JP" altLang="ja-JP" sz="1200" b="0" kern="1200" smtClean="0">
                <a:solidFill>
                  <a:schemeClr val="tx1"/>
                </a:solidFill>
                <a:latin typeface="+mn-lt"/>
                <a:ea typeface="+mn-ea"/>
                <a:cs typeface="+mn-cs"/>
              </a:rPr>
              <a:t>％増加し、悪性リンパ腫に対する移植件数は</a:t>
            </a:r>
            <a:r>
              <a:rPr kumimoji="1" lang="en-US" altLang="ja-JP" sz="1200" b="0" kern="1200" smtClean="0">
                <a:solidFill>
                  <a:schemeClr val="tx1"/>
                </a:solidFill>
                <a:latin typeface="+mn-lt"/>
                <a:ea typeface="+mn-ea"/>
                <a:cs typeface="+mn-cs"/>
              </a:rPr>
              <a:t>19</a:t>
            </a:r>
            <a:r>
              <a:rPr kumimoji="1" lang="ja-JP" altLang="ja-JP" sz="1200" b="0" kern="1200" smtClean="0">
                <a:solidFill>
                  <a:schemeClr val="tx1"/>
                </a:solidFill>
                <a:latin typeface="+mn-lt"/>
                <a:ea typeface="+mn-ea"/>
                <a:cs typeface="+mn-cs"/>
              </a:rPr>
              <a:t>％増加した。 特に高齢者を中心に移植件数が著しく増加している。</a:t>
            </a:r>
            <a:r>
              <a:rPr kumimoji="1" lang="en-US" altLang="ja-JP" sz="1200" b="0" kern="1200" smtClean="0">
                <a:solidFill>
                  <a:schemeClr val="tx1"/>
                </a:solidFill>
                <a:latin typeface="+mn-lt"/>
                <a:ea typeface="+mn-ea"/>
                <a:cs typeface="+mn-cs"/>
              </a:rPr>
              <a:t> (50</a:t>
            </a:r>
            <a:r>
              <a:rPr kumimoji="1" lang="ja-JP" altLang="ja-JP" sz="1200" b="0" kern="1200" smtClean="0">
                <a:solidFill>
                  <a:schemeClr val="tx1"/>
                </a:solidFill>
                <a:latin typeface="+mn-lt"/>
                <a:ea typeface="+mn-ea"/>
                <a:cs typeface="+mn-cs"/>
              </a:rPr>
              <a:t>歳以上において白血病で</a:t>
            </a:r>
            <a:r>
              <a:rPr kumimoji="1" lang="en-US" altLang="ja-JP" sz="1200" b="0" kern="1200" smtClean="0">
                <a:solidFill>
                  <a:schemeClr val="tx1"/>
                </a:solidFill>
                <a:latin typeface="+mn-lt"/>
                <a:ea typeface="+mn-ea"/>
                <a:cs typeface="+mn-cs"/>
              </a:rPr>
              <a:t>101</a:t>
            </a:r>
            <a:r>
              <a:rPr kumimoji="1" lang="ja-JP" altLang="ja-JP" sz="1200" b="0" kern="1200" smtClean="0">
                <a:solidFill>
                  <a:schemeClr val="tx1"/>
                </a:solidFill>
                <a:latin typeface="+mn-lt"/>
                <a:ea typeface="+mn-ea"/>
                <a:cs typeface="+mn-cs"/>
              </a:rPr>
              <a:t>％増加、悪性リンパ腫で</a:t>
            </a:r>
            <a:r>
              <a:rPr kumimoji="1" lang="en-US" altLang="ja-JP" sz="1200" b="0" kern="1200" smtClean="0">
                <a:solidFill>
                  <a:schemeClr val="tx1"/>
                </a:solidFill>
                <a:latin typeface="+mn-lt"/>
                <a:ea typeface="+mn-ea"/>
                <a:cs typeface="+mn-cs"/>
              </a:rPr>
              <a:t>31</a:t>
            </a:r>
            <a:r>
              <a:rPr kumimoji="1" lang="ja-JP" altLang="ja-JP" sz="1200" b="0" kern="1200" smtClean="0">
                <a:solidFill>
                  <a:schemeClr val="tx1"/>
                </a:solidFill>
                <a:latin typeface="+mn-lt"/>
                <a:ea typeface="+mn-ea"/>
                <a:cs typeface="+mn-cs"/>
              </a:rPr>
              <a:t>％増加</a:t>
            </a:r>
            <a:r>
              <a:rPr kumimoji="1" lang="en-US" altLang="ja-JP" sz="1200" b="0" kern="1200" smtClean="0">
                <a:solidFill>
                  <a:schemeClr val="tx1"/>
                </a:solidFill>
                <a:latin typeface="+mn-lt"/>
                <a:ea typeface="+mn-ea"/>
                <a:cs typeface="+mn-cs"/>
              </a:rPr>
              <a:t>) </a:t>
            </a:r>
            <a:endParaRPr kumimoji="1" lang="ja-JP" altLang="ja-JP" sz="1200" b="0" kern="1200" smtClean="0">
              <a:solidFill>
                <a:schemeClr val="tx1"/>
              </a:solidFill>
              <a:latin typeface="+mn-lt"/>
              <a:ea typeface="+mn-ea"/>
              <a:cs typeface="+mn-cs"/>
            </a:endParaRPr>
          </a:p>
          <a:p>
            <a:r>
              <a:rPr kumimoji="1" lang="en-US" altLang="ja-JP" sz="1200" b="0" kern="1200" smtClean="0">
                <a:solidFill>
                  <a:schemeClr val="tx1"/>
                </a:solidFill>
                <a:latin typeface="+mn-lt"/>
                <a:ea typeface="+mn-ea"/>
                <a:cs typeface="+mn-cs"/>
              </a:rPr>
              <a:t>2010</a:t>
            </a:r>
            <a:r>
              <a:rPr kumimoji="1" lang="ja-JP" altLang="ja-JP" sz="1200" b="0" kern="1200" smtClean="0">
                <a:solidFill>
                  <a:schemeClr val="tx1"/>
                </a:solidFill>
                <a:latin typeface="+mn-lt"/>
                <a:ea typeface="+mn-ea"/>
                <a:cs typeface="+mn-cs"/>
              </a:rPr>
              <a:t>年～</a:t>
            </a:r>
            <a:r>
              <a:rPr kumimoji="1" lang="en-US" altLang="ja-JP" sz="1200" b="0" kern="1200" smtClean="0">
                <a:solidFill>
                  <a:schemeClr val="tx1"/>
                </a:solidFill>
                <a:latin typeface="+mn-lt"/>
                <a:ea typeface="+mn-ea"/>
                <a:cs typeface="+mn-cs"/>
              </a:rPr>
              <a:t>2014</a:t>
            </a:r>
            <a:r>
              <a:rPr kumimoji="1" lang="ja-JP" altLang="ja-JP" sz="1200" b="0" kern="1200" smtClean="0">
                <a:solidFill>
                  <a:schemeClr val="tx1"/>
                </a:solidFill>
                <a:latin typeface="+mn-lt"/>
                <a:ea typeface="+mn-ea"/>
                <a:cs typeface="+mn-cs"/>
              </a:rPr>
              <a:t>年では、</a:t>
            </a:r>
            <a:r>
              <a:rPr kumimoji="1" lang="en-US" altLang="ja-JP" sz="1200" b="0" kern="1200" smtClean="0">
                <a:solidFill>
                  <a:schemeClr val="tx1"/>
                </a:solidFill>
                <a:latin typeface="+mn-lt"/>
                <a:ea typeface="+mn-ea"/>
                <a:cs typeface="+mn-cs"/>
              </a:rPr>
              <a:t>50</a:t>
            </a:r>
            <a:r>
              <a:rPr kumimoji="1" lang="ja-JP" altLang="ja-JP" sz="1200" b="0" kern="1200" smtClean="0">
                <a:solidFill>
                  <a:schemeClr val="tx1"/>
                </a:solidFill>
                <a:latin typeface="+mn-lt"/>
                <a:ea typeface="+mn-ea"/>
                <a:cs typeface="+mn-cs"/>
              </a:rPr>
              <a:t>歳以上の割合は白血病で</a:t>
            </a:r>
            <a:r>
              <a:rPr kumimoji="1" lang="en-US" altLang="ja-JP" sz="1200" b="0" kern="1200" smtClean="0">
                <a:solidFill>
                  <a:schemeClr val="tx1"/>
                </a:solidFill>
                <a:latin typeface="+mn-lt"/>
                <a:ea typeface="+mn-ea"/>
                <a:cs typeface="+mn-cs"/>
              </a:rPr>
              <a:t>46</a:t>
            </a:r>
            <a:r>
              <a:rPr kumimoji="1" lang="ja-JP" altLang="ja-JP" sz="1200" b="0" kern="1200" smtClean="0">
                <a:solidFill>
                  <a:schemeClr val="tx1"/>
                </a:solidFill>
                <a:latin typeface="+mn-lt"/>
                <a:ea typeface="+mn-ea"/>
                <a:cs typeface="+mn-cs"/>
              </a:rPr>
              <a:t>％、悪性リンパ腫で</a:t>
            </a:r>
            <a:r>
              <a:rPr kumimoji="1" lang="en-US" altLang="ja-JP" sz="1200" b="0" kern="1200" smtClean="0">
                <a:solidFill>
                  <a:schemeClr val="tx1"/>
                </a:solidFill>
                <a:latin typeface="+mn-lt"/>
                <a:ea typeface="+mn-ea"/>
                <a:cs typeface="+mn-cs"/>
              </a:rPr>
              <a:t>61</a:t>
            </a:r>
            <a:r>
              <a:rPr kumimoji="1" lang="ja-JP" altLang="ja-JP" sz="1200" b="0" kern="1200" smtClean="0">
                <a:solidFill>
                  <a:schemeClr val="tx1"/>
                </a:solidFill>
                <a:latin typeface="+mn-lt"/>
                <a:ea typeface="+mn-ea"/>
                <a:cs typeface="+mn-cs"/>
              </a:rPr>
              <a:t>％である。</a:t>
            </a:r>
            <a:endParaRPr kumimoji="1" lang="ja-JP" altLang="ja-JP" sz="1200" b="0" kern="1200">
              <a:solidFill>
                <a:schemeClr val="tx1"/>
              </a:solidFill>
              <a:latin typeface="+mn-lt"/>
              <a:ea typeface="+mn-ea"/>
              <a:cs typeface="+mn-cs"/>
            </a:endParaRPr>
          </a:p>
        </p:txBody>
      </p:sp>
      <p:sp>
        <p:nvSpPr>
          <p:cNvPr id="7" name="スライド イメージ プレースホルダ 6"/>
          <p:cNvSpPr>
            <a:spLocks noGrp="1" noRot="1" noChangeAspect="1"/>
          </p:cNvSpPr>
          <p:nvPr>
            <p:ph type="sldImg"/>
          </p:nvPr>
        </p:nvSpPr>
        <p:spPr>
          <a:xfrm>
            <a:off x="2039938" y="0"/>
            <a:ext cx="5778500" cy="4333875"/>
          </a:xfrm>
          <a:ln>
            <a:solidFill>
              <a:prstClr val="black"/>
            </a:solid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ja-JP" altLang="ja-JP" sz="1200" b="0" kern="1200" smtClean="0">
                <a:solidFill>
                  <a:schemeClr val="tx1"/>
                </a:solidFill>
                <a:latin typeface="+mn-lt"/>
                <a:ea typeface="+mn-ea"/>
                <a:cs typeface="+mn-cs"/>
              </a:rPr>
              <a:t>　小児における同種移植は、急性白血病</a:t>
            </a:r>
            <a:r>
              <a:rPr kumimoji="1" lang="en-US" altLang="ja-JP" sz="1200" b="0" kern="1200" smtClean="0">
                <a:solidFill>
                  <a:schemeClr val="tx1"/>
                </a:solidFill>
                <a:latin typeface="+mn-lt"/>
                <a:ea typeface="+mn-ea"/>
                <a:cs typeface="+mn-cs"/>
              </a:rPr>
              <a:t>(</a:t>
            </a:r>
            <a:r>
              <a:rPr kumimoji="1" lang="ja-JP" altLang="ja-JP" sz="1200" b="0" kern="1200" smtClean="0">
                <a:solidFill>
                  <a:schemeClr val="tx1"/>
                </a:solidFill>
                <a:latin typeface="+mn-lt"/>
                <a:ea typeface="+mn-ea"/>
                <a:cs typeface="+mn-cs"/>
              </a:rPr>
              <a:t>急性骨髄性白血病、急性リンパ性白血病</a:t>
            </a:r>
            <a:r>
              <a:rPr kumimoji="1" lang="en-US" altLang="ja-JP" sz="1200" b="0" kern="1200" smtClean="0">
                <a:solidFill>
                  <a:schemeClr val="tx1"/>
                </a:solidFill>
                <a:latin typeface="+mn-lt"/>
                <a:ea typeface="+mn-ea"/>
                <a:cs typeface="+mn-cs"/>
              </a:rPr>
              <a:t>)</a:t>
            </a:r>
            <a:r>
              <a:rPr kumimoji="1" lang="ja-JP" altLang="ja-JP" sz="1200" b="0" kern="1200" smtClean="0">
                <a:solidFill>
                  <a:schemeClr val="tx1"/>
                </a:solidFill>
                <a:latin typeface="+mn-lt"/>
                <a:ea typeface="+mn-ea"/>
                <a:cs typeface="+mn-cs"/>
              </a:rPr>
              <a:t>で最も多く、同種移植全体のおよそ</a:t>
            </a:r>
            <a:r>
              <a:rPr kumimoji="1" lang="en-US" altLang="ja-JP" sz="1200" b="0" kern="1200" smtClean="0">
                <a:solidFill>
                  <a:schemeClr val="tx1"/>
                </a:solidFill>
                <a:latin typeface="+mn-lt"/>
                <a:ea typeface="+mn-ea"/>
                <a:cs typeface="+mn-cs"/>
              </a:rPr>
              <a:t>56</a:t>
            </a:r>
            <a:r>
              <a:rPr kumimoji="1" lang="ja-JP" altLang="ja-JP" sz="1200" b="0" kern="1200" smtClean="0">
                <a:solidFill>
                  <a:schemeClr val="tx1"/>
                </a:solidFill>
                <a:latin typeface="+mn-lt"/>
                <a:ea typeface="+mn-ea"/>
                <a:cs typeface="+mn-cs"/>
              </a:rPr>
              <a:t>％を占める。 ついで、同種移植件数の多い小児の再生不良性貧血は希少疾患であるが、重症</a:t>
            </a:r>
            <a:r>
              <a:rPr kumimoji="1" lang="en-US" altLang="ja-JP" sz="1200" b="0" kern="1200" smtClean="0">
                <a:solidFill>
                  <a:schemeClr val="tx1"/>
                </a:solidFill>
                <a:latin typeface="+mn-lt"/>
                <a:ea typeface="+mn-ea"/>
                <a:cs typeface="+mn-cs"/>
              </a:rPr>
              <a:t>/</a:t>
            </a:r>
            <a:r>
              <a:rPr kumimoji="1" lang="ja-JP" altLang="ja-JP" sz="1200" b="0" kern="1200" smtClean="0">
                <a:solidFill>
                  <a:schemeClr val="tx1"/>
                </a:solidFill>
                <a:latin typeface="+mn-lt"/>
                <a:ea typeface="+mn-ea"/>
                <a:cs typeface="+mn-cs"/>
              </a:rPr>
              <a:t>最重症例では同種骨髄移植が第一選択とされるため小児の同種移植件数の</a:t>
            </a:r>
            <a:r>
              <a:rPr kumimoji="1" lang="en-US" altLang="ja-JP" sz="1200" b="0" kern="1200" smtClean="0">
                <a:solidFill>
                  <a:schemeClr val="tx1"/>
                </a:solidFill>
                <a:latin typeface="+mn-lt"/>
                <a:ea typeface="+mn-ea"/>
                <a:cs typeface="+mn-cs"/>
              </a:rPr>
              <a:t>10</a:t>
            </a:r>
            <a:r>
              <a:rPr kumimoji="1" lang="ja-JP" altLang="ja-JP" sz="1200" b="0" kern="1200" smtClean="0">
                <a:solidFill>
                  <a:schemeClr val="tx1"/>
                </a:solidFill>
                <a:latin typeface="+mn-lt"/>
                <a:ea typeface="+mn-ea"/>
                <a:cs typeface="+mn-cs"/>
              </a:rPr>
              <a:t>％程度を占める。</a:t>
            </a:r>
          </a:p>
          <a:p>
            <a:r>
              <a:rPr kumimoji="1" lang="ja-JP" altLang="ja-JP" sz="1200" b="0" kern="1200" smtClean="0">
                <a:solidFill>
                  <a:schemeClr val="tx1"/>
                </a:solidFill>
                <a:latin typeface="+mn-lt"/>
                <a:ea typeface="+mn-ea"/>
                <a:cs typeface="+mn-cs"/>
              </a:rPr>
              <a:t>　小児の固形腫瘍においては、大量化学療法による造血機能不全を救済するために自家移植が行われるため、自家移植件数が</a:t>
            </a:r>
            <a:r>
              <a:rPr kumimoji="1" lang="en-US" altLang="ja-JP" sz="1200" b="0" kern="1200" smtClean="0">
                <a:solidFill>
                  <a:schemeClr val="tx1"/>
                </a:solidFill>
                <a:latin typeface="+mn-lt"/>
                <a:ea typeface="+mn-ea"/>
                <a:cs typeface="+mn-cs"/>
              </a:rPr>
              <a:t>87</a:t>
            </a:r>
            <a:r>
              <a:rPr kumimoji="1" lang="ja-JP" altLang="ja-JP" sz="1200" b="0" kern="1200" smtClean="0">
                <a:solidFill>
                  <a:schemeClr val="tx1"/>
                </a:solidFill>
                <a:latin typeface="+mn-lt"/>
                <a:ea typeface="+mn-ea"/>
                <a:cs typeface="+mn-cs"/>
              </a:rPr>
              <a:t>％を占める。</a:t>
            </a:r>
            <a:endParaRPr kumimoji="1" lang="ja-JP" altLang="ja-JP" sz="1200" b="0" kern="1200">
              <a:solidFill>
                <a:schemeClr val="tx1"/>
              </a:solidFill>
              <a:latin typeface="+mn-lt"/>
              <a:ea typeface="+mn-ea"/>
              <a:cs typeface="+mn-cs"/>
            </a:endParaRPr>
          </a:p>
        </p:txBody>
      </p:sp>
      <p:sp>
        <p:nvSpPr>
          <p:cNvPr id="7" name="スライド イメージ プレースホルダ 6"/>
          <p:cNvSpPr>
            <a:spLocks noGrp="1" noRot="1" noChangeAspect="1"/>
          </p:cNvSpPr>
          <p:nvPr>
            <p:ph type="sldImg"/>
          </p:nvPr>
        </p:nvSpPr>
        <p:spPr>
          <a:xfrm>
            <a:off x="2046288" y="0"/>
            <a:ext cx="5761037" cy="4319588"/>
          </a:xfrm>
          <a:ln>
            <a:solidFill>
              <a:prstClr val="black"/>
            </a:solid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fontScale="92500"/>
          </a:bodyPr>
          <a:lstStyle/>
          <a:p>
            <a:r>
              <a:rPr kumimoji="1" lang="ja-JP" altLang="en-US" sz="1000" b="0" kern="1200" smtClean="0">
                <a:solidFill>
                  <a:schemeClr val="tx1"/>
                </a:solidFill>
                <a:latin typeface="メイリオ" pitchFamily="50" charset="-128"/>
                <a:ea typeface="メイリオ" pitchFamily="50" charset="-128"/>
                <a:cs typeface="+mn-cs"/>
              </a:rPr>
              <a:t>　</a:t>
            </a:r>
            <a:r>
              <a:rPr kumimoji="1" lang="en-US" altLang="ja-JP" sz="1200" b="0" kern="1200" smtClean="0">
                <a:solidFill>
                  <a:schemeClr val="tx1"/>
                </a:solidFill>
                <a:latin typeface="+mn-lt"/>
                <a:ea typeface="+mn-ea"/>
                <a:cs typeface="+mn-cs"/>
              </a:rPr>
              <a:t>16</a:t>
            </a:r>
            <a:r>
              <a:rPr kumimoji="1" lang="ja-JP" altLang="ja-JP" sz="1200" b="0" kern="1200" smtClean="0">
                <a:solidFill>
                  <a:schemeClr val="tx1"/>
                </a:solidFill>
                <a:latin typeface="+mn-lt"/>
                <a:ea typeface="+mn-ea"/>
                <a:cs typeface="+mn-cs"/>
              </a:rPr>
              <a:t>歳以上における同種移植は、急性白血病</a:t>
            </a:r>
            <a:r>
              <a:rPr kumimoji="1" lang="en-US" altLang="ja-JP" sz="1200" b="0" kern="1200" smtClean="0">
                <a:solidFill>
                  <a:schemeClr val="tx1"/>
                </a:solidFill>
                <a:latin typeface="+mn-lt"/>
                <a:ea typeface="+mn-ea"/>
                <a:cs typeface="+mn-cs"/>
              </a:rPr>
              <a:t>(</a:t>
            </a:r>
            <a:r>
              <a:rPr kumimoji="1" lang="ja-JP" altLang="ja-JP" sz="1200" b="0" kern="1200" smtClean="0">
                <a:solidFill>
                  <a:schemeClr val="tx1"/>
                </a:solidFill>
                <a:latin typeface="+mn-lt"/>
                <a:ea typeface="+mn-ea"/>
                <a:cs typeface="+mn-cs"/>
              </a:rPr>
              <a:t>急性骨髄性白血病、急性リンパ性白血病</a:t>
            </a:r>
            <a:r>
              <a:rPr kumimoji="1" lang="en-US" altLang="ja-JP" sz="1200" b="0" kern="1200" smtClean="0">
                <a:solidFill>
                  <a:schemeClr val="tx1"/>
                </a:solidFill>
                <a:latin typeface="+mn-lt"/>
                <a:ea typeface="+mn-ea"/>
                <a:cs typeface="+mn-cs"/>
              </a:rPr>
              <a:t>)</a:t>
            </a:r>
            <a:r>
              <a:rPr kumimoji="1" lang="ja-JP" altLang="ja-JP" sz="1200" b="0" kern="1200" smtClean="0">
                <a:solidFill>
                  <a:schemeClr val="tx1"/>
                </a:solidFill>
                <a:latin typeface="+mn-lt"/>
                <a:ea typeface="+mn-ea"/>
                <a:cs typeface="+mn-cs"/>
              </a:rPr>
              <a:t>で最も多く、同種移植全体のおよそ</a:t>
            </a:r>
            <a:r>
              <a:rPr kumimoji="1" lang="en-US" altLang="ja-JP" sz="1200" b="0" kern="1200" smtClean="0">
                <a:solidFill>
                  <a:schemeClr val="tx1"/>
                </a:solidFill>
                <a:latin typeface="+mn-lt"/>
                <a:ea typeface="+mn-ea"/>
                <a:cs typeface="+mn-cs"/>
              </a:rPr>
              <a:t>56</a:t>
            </a:r>
            <a:r>
              <a:rPr kumimoji="1" lang="ja-JP" altLang="ja-JP" sz="1200" b="0" kern="1200" smtClean="0">
                <a:solidFill>
                  <a:schemeClr val="tx1"/>
                </a:solidFill>
                <a:latin typeface="+mn-lt"/>
                <a:ea typeface="+mn-ea"/>
                <a:cs typeface="+mn-cs"/>
              </a:rPr>
              <a:t>％を占める。 ついで、非ホジキンリンパ腫、骨髄異形成症候群、慢性骨髄性白血病で多く施行されている。</a:t>
            </a:r>
          </a:p>
          <a:p>
            <a:r>
              <a:rPr kumimoji="1" lang="ja-JP" altLang="ja-JP" sz="1200" b="0" kern="1200" smtClean="0">
                <a:solidFill>
                  <a:schemeClr val="tx1"/>
                </a:solidFill>
                <a:latin typeface="+mn-lt"/>
                <a:ea typeface="+mn-ea"/>
                <a:cs typeface="+mn-cs"/>
              </a:rPr>
              <a:t>　</a:t>
            </a:r>
            <a:r>
              <a:rPr kumimoji="1" lang="en-US" altLang="ja-JP" sz="1200" b="0" kern="1200" smtClean="0">
                <a:solidFill>
                  <a:schemeClr val="tx1"/>
                </a:solidFill>
                <a:latin typeface="+mn-lt"/>
                <a:ea typeface="+mn-ea"/>
                <a:cs typeface="+mn-cs"/>
              </a:rPr>
              <a:t>2001</a:t>
            </a:r>
            <a:r>
              <a:rPr kumimoji="1" lang="ja-JP" altLang="ja-JP" sz="1200" b="0" kern="1200" smtClean="0">
                <a:solidFill>
                  <a:schemeClr val="tx1"/>
                </a:solidFill>
                <a:latin typeface="+mn-lt"/>
                <a:ea typeface="+mn-ea"/>
                <a:cs typeface="+mn-cs"/>
              </a:rPr>
              <a:t>年にわが国において慢性骨髄性白血病の分子標的治療薬としてイマチニブが承認され、ついでニロチニブ、ダサチニブが承認されて以降、慢性骨髄性白血病に対する移植は減少傾向にある。</a:t>
            </a:r>
          </a:p>
          <a:p>
            <a:r>
              <a:rPr kumimoji="1" lang="ja-JP" altLang="ja-JP" sz="1200" b="0" kern="1200" smtClean="0">
                <a:solidFill>
                  <a:schemeClr val="tx1"/>
                </a:solidFill>
                <a:latin typeface="+mn-lt"/>
                <a:ea typeface="+mn-ea"/>
                <a:cs typeface="+mn-cs"/>
              </a:rPr>
              <a:t>　悪性リンパ腫では患者数は増加しているが、リツキシマブ、化学療法や放射線療法が有効なことが多いため、同種移植を第一治療として選択されることは多くない。</a:t>
            </a:r>
          </a:p>
          <a:p>
            <a:r>
              <a:rPr kumimoji="1" lang="ja-JP" altLang="ja-JP" sz="1200" b="0" kern="1200" smtClean="0">
                <a:solidFill>
                  <a:schemeClr val="tx1"/>
                </a:solidFill>
                <a:latin typeface="+mn-lt"/>
                <a:ea typeface="+mn-ea"/>
                <a:cs typeface="+mn-cs"/>
              </a:rPr>
              <a:t>　多発性骨髄腫は高齢者に多く、悪性リンパ腫と同じく患者数は増加傾向にある。</a:t>
            </a:r>
          </a:p>
          <a:p>
            <a:r>
              <a:rPr kumimoji="1" lang="ja-JP" altLang="ja-JP" sz="1200" b="0" kern="1200" smtClean="0">
                <a:solidFill>
                  <a:schemeClr val="tx1"/>
                </a:solidFill>
                <a:latin typeface="+mn-lt"/>
                <a:ea typeface="+mn-ea"/>
                <a:cs typeface="+mn-cs"/>
              </a:rPr>
              <a:t>自家移植を併用した大量化学療法が</a:t>
            </a:r>
            <a:r>
              <a:rPr kumimoji="1" lang="en-US" altLang="ja-JP" sz="1200" b="0" kern="1200" smtClean="0">
                <a:solidFill>
                  <a:schemeClr val="tx1"/>
                </a:solidFill>
                <a:latin typeface="+mn-lt"/>
                <a:ea typeface="+mn-ea"/>
                <a:cs typeface="+mn-cs"/>
              </a:rPr>
              <a:t>65</a:t>
            </a:r>
            <a:r>
              <a:rPr kumimoji="1" lang="ja-JP" altLang="ja-JP" sz="1200" b="0" kern="1200" smtClean="0">
                <a:solidFill>
                  <a:schemeClr val="tx1"/>
                </a:solidFill>
                <a:latin typeface="+mn-lt"/>
                <a:ea typeface="+mn-ea"/>
                <a:cs typeface="+mn-cs"/>
              </a:rPr>
              <a:t>歳以下での多発性骨髄腫の標準治療として確立しており、初回移植のおよそ</a:t>
            </a:r>
            <a:r>
              <a:rPr kumimoji="1" lang="en-US" altLang="ja-JP" sz="1200" b="0" kern="1200" smtClean="0">
                <a:solidFill>
                  <a:schemeClr val="tx1"/>
                </a:solidFill>
                <a:latin typeface="+mn-lt"/>
                <a:ea typeface="+mn-ea"/>
                <a:cs typeface="+mn-cs"/>
              </a:rPr>
              <a:t>95</a:t>
            </a:r>
            <a:r>
              <a:rPr kumimoji="1" lang="ja-JP" altLang="ja-JP" sz="1200" b="0" kern="1200" smtClean="0">
                <a:solidFill>
                  <a:schemeClr val="tx1"/>
                </a:solidFill>
                <a:latin typeface="+mn-lt"/>
                <a:ea typeface="+mn-ea"/>
                <a:cs typeface="+mn-cs"/>
              </a:rPr>
              <a:t>％が自家移植である。</a:t>
            </a:r>
            <a:endParaRPr lang="ja-JP" altLang="ja-JP" sz="1000" b="0" dirty="0">
              <a:solidFill>
                <a:schemeClr val="tx2">
                  <a:lumMod val="75000"/>
                </a:schemeClr>
              </a:solidFill>
              <a:latin typeface="HGS教科書体" pitchFamily="18" charset="-128"/>
              <a:ea typeface="HGS教科書体" pitchFamily="18" charset="-128"/>
              <a:cs typeface="メイリオ" pitchFamily="50" charset="-128"/>
            </a:endParaRPr>
          </a:p>
        </p:txBody>
      </p:sp>
      <p:sp>
        <p:nvSpPr>
          <p:cNvPr id="10" name="スライド イメージ プレースホルダ 9"/>
          <p:cNvSpPr>
            <a:spLocks noGrp="1" noRot="1" noChangeAspect="1"/>
          </p:cNvSpPr>
          <p:nvPr>
            <p:ph type="sldImg"/>
          </p:nvPr>
        </p:nvSpPr>
        <p:spPr>
          <a:xfrm>
            <a:off x="2046288" y="0"/>
            <a:ext cx="5761037" cy="4319588"/>
          </a:xfrm>
          <a:ln>
            <a:solidFill>
              <a:prstClr val="black"/>
            </a:solid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9" name="タイトル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 タイトルの書式設定</a:t>
            </a:r>
            <a:endParaRPr kumimoji="0" lang="en-US"/>
          </a:p>
        </p:txBody>
      </p:sp>
      <p:sp>
        <p:nvSpPr>
          <p:cNvPr id="17" name="サブタイトル 16"/>
          <p:cNvSpPr>
            <a:spLocks noGrp="1"/>
          </p:cNvSpPr>
          <p:nvPr>
            <p:ph type="subTitle" idx="1"/>
          </p:nvPr>
        </p:nvSpPr>
        <p:spPr>
          <a:xfrm>
            <a:off x="533400" y="3228536"/>
            <a:ext cx="7854696" cy="1752600"/>
          </a:xfrm>
          <a:prstGeom prst="rect">
            <a:avLst/>
          </a:prstGeo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 サブタイトルの書式設定</a:t>
            </a:r>
            <a:endParaRPr kumimoji="0" lang="en-US"/>
          </a:p>
        </p:txBody>
      </p:sp>
      <p:sp>
        <p:nvSpPr>
          <p:cNvPr id="30" name="日付プレースホルダ 29"/>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19" name="フッター プレースホルダ 18"/>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9" name="1 つの角を丸めた四角形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直角三角形 11"/>
          <p:cNvSpPr/>
          <p:nvPr/>
        </p:nvSpPr>
        <p:spPr>
          <a:xfrm rot="420000" flipV="1">
            <a:off x="8004135"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タイトル 1"/>
          <p:cNvSpPr>
            <a:spLocks noGrp="1"/>
          </p:cNvSpPr>
          <p:nvPr>
            <p:ph type="title"/>
          </p:nvPr>
        </p:nvSpPr>
        <p:spPr>
          <a:xfrm>
            <a:off x="609600" y="1177001"/>
            <a:ext cx="2212848" cy="1582621"/>
          </a:xfrm>
        </p:spPr>
        <p:txBody>
          <a:bodyPr vert="horz" lIns="45720" tIns="45720" rIns="45720" bIns="45720" anchor="b"/>
          <a:lstStyle>
            <a:lvl1pPr algn="l">
              <a:buNone/>
              <a:defRPr sz="2000" b="1">
                <a:solidFill>
                  <a:schemeClr val="tx2"/>
                </a:solidFill>
              </a:defRPr>
            </a:lvl1pPr>
          </a:lstStyle>
          <a:p>
            <a:r>
              <a:rPr kumimoji="0" lang="ja-JP" altLang="en-US" smtClean="0"/>
              <a:t>マスタ タイトルの書式設定</a:t>
            </a:r>
            <a:endParaRPr kumimoji="0" lang="en-US"/>
          </a:p>
        </p:txBody>
      </p:sp>
      <p:sp>
        <p:nvSpPr>
          <p:cNvPr id="4" name="テキスト プレースホルダ 3"/>
          <p:cNvSpPr>
            <a:spLocks noGrp="1"/>
          </p:cNvSpPr>
          <p:nvPr>
            <p:ph type="body" sz="half" idx="2"/>
          </p:nvPr>
        </p:nvSpPr>
        <p:spPr>
          <a:xfrm>
            <a:off x="609601" y="2828785"/>
            <a:ext cx="2209800" cy="2179320"/>
          </a:xfrm>
          <a:prstGeom prst="rect">
            <a:avLst/>
          </a:prstGeo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ja-JP" altLang="en-US" smtClean="0"/>
              <a:t>マスタ テキストの書式設定</a:t>
            </a:r>
          </a:p>
        </p:txBody>
      </p:sp>
      <p:sp>
        <p:nvSpPr>
          <p:cNvPr id="5" name="日付プレースホルダ 4"/>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6" name="フッター プレースホルダ 5"/>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
        <p:nvSpPr>
          <p:cNvPr id="3" name="図プレースホルダ 2"/>
          <p:cNvSpPr>
            <a:spLocks noGrp="1"/>
          </p:cNvSpPr>
          <p:nvPr>
            <p:ph type="pic" idx="1"/>
          </p:nvPr>
        </p:nvSpPr>
        <p:spPr>
          <a:xfrm rot="420000">
            <a:off x="3485795"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ja-JP" altLang="en-US" smtClean="0"/>
              <a:t>アイコンをクリックして図を追加</a:t>
            </a:r>
            <a:endParaRPr kumimoji="0" lang="en-US" dirty="0"/>
          </a:p>
        </p:txBody>
      </p:sp>
      <p:sp>
        <p:nvSpPr>
          <p:cNvPr id="13" name="スライド番号プレースホルダ 26"/>
          <p:cNvSpPr txBox="1">
            <a:spLocks/>
          </p:cNvSpPr>
          <p:nvPr userDrawn="1"/>
        </p:nvSpPr>
        <p:spPr>
          <a:xfrm>
            <a:off x="8874000" y="6674400"/>
            <a:ext cx="251092" cy="158620"/>
          </a:xfrm>
          <a:prstGeom prst="rect">
            <a:avLst/>
          </a:prstGeom>
        </p:spPr>
        <p:txBody>
          <a:bodyPr lIns="0" tIns="0" rIns="0" bIns="0"/>
          <a:lstStyle>
            <a:lvl1pPr>
              <a:defRPr sz="1100" b="1" i="0" baseline="0">
                <a:solidFill>
                  <a:schemeClr val="bg1">
                    <a:lumMod val="75000"/>
                  </a:schemeClr>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&lt;#&gt;</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a:xfrm>
            <a:off x="457200" y="1935480"/>
            <a:ext cx="8229600" cy="4389120"/>
          </a:xfrm>
          <a:prstGeom prst="rect">
            <a:avLst/>
          </a:prstGeom>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5" name="フッター プレースホルダ 4"/>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914402"/>
            <a:ext cx="2057400" cy="5211763"/>
          </a:xfrm>
        </p:spPr>
        <p:txBody>
          <a:bodyPr vert="eaVert"/>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a:xfrm>
            <a:off x="457201" y="914402"/>
            <a:ext cx="6019800" cy="5211763"/>
          </a:xfrm>
          <a:prstGeom prst="rect">
            <a:avLst/>
          </a:prstGeom>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5" name="フッター プレースホルダ 4"/>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1"/>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grpSp>
        <p:nvGrpSpPr>
          <p:cNvPr id="6" name="グループ化 5"/>
          <p:cNvGrpSpPr/>
          <p:nvPr userDrawn="1"/>
        </p:nvGrpSpPr>
        <p:grpSpPr>
          <a:xfrm>
            <a:off x="0" y="6357600"/>
            <a:ext cx="9149624" cy="428108"/>
            <a:chOff x="0" y="6357600"/>
            <a:chExt cx="9149624" cy="428108"/>
          </a:xfrm>
        </p:grpSpPr>
        <p:grpSp>
          <p:nvGrpSpPr>
            <p:cNvPr id="7" name="グループ化 7"/>
            <p:cNvGrpSpPr/>
            <p:nvPr userDrawn="1"/>
          </p:nvGrpSpPr>
          <p:grpSpPr>
            <a:xfrm>
              <a:off x="0" y="6396536"/>
              <a:ext cx="9149624" cy="389172"/>
              <a:chOff x="-4511" y="6329435"/>
              <a:chExt cx="9149625" cy="389172"/>
            </a:xfrm>
          </p:grpSpPr>
          <p:sp>
            <p:nvSpPr>
              <p:cNvPr id="9" name="フリーフォーム 8"/>
              <p:cNvSpPr>
                <a:spLocks/>
              </p:cNvSpPr>
              <p:nvPr/>
            </p:nvSpPr>
            <p:spPr bwMode="auto">
              <a:xfrm rot="60000">
                <a:off x="1113" y="6329435"/>
                <a:ext cx="9144001" cy="360000"/>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0">
                      <a:schemeClr val="accent1">
                        <a:lumMod val="75000"/>
                      </a:schemeClr>
                    </a:gs>
                    <a:gs pos="50000">
                      <a:schemeClr val="accent1">
                        <a:tint val="44500"/>
                        <a:satMod val="160000"/>
                      </a:schemeClr>
                    </a:gs>
                    <a:gs pos="100000">
                      <a:schemeClr val="accent1">
                        <a:tint val="23500"/>
                        <a:satMod val="160000"/>
                      </a:schemeClr>
                    </a:gs>
                  </a:gsLst>
                  <a:lin ang="0" scaled="0"/>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フリーフォーム 9"/>
              <p:cNvSpPr>
                <a:spLocks/>
              </p:cNvSpPr>
              <p:nvPr/>
            </p:nvSpPr>
            <p:spPr bwMode="auto">
              <a:xfrm rot="120000">
                <a:off x="-4511" y="6424523"/>
                <a:ext cx="9144000" cy="294084"/>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flip="none" rotWithShape="1">
                  <a:gsLst>
                    <a:gs pos="74000">
                      <a:schemeClr val="bg1">
                        <a:lumMod val="65000"/>
                      </a:schemeClr>
                    </a:gs>
                    <a:gs pos="44000">
                      <a:schemeClr val="accent1"/>
                    </a:gs>
                    <a:gs pos="33000">
                      <a:schemeClr val="accent2">
                        <a:alpha val="56000"/>
                      </a:schemeClr>
                    </a:gs>
                  </a:gsLst>
                  <a:lin ang="270000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pic>
          <p:nvPicPr>
            <p:cNvPr id="8" name="図 7" descr="jdchct_logo_only_131104.png"/>
            <p:cNvPicPr>
              <a:picLocks noChangeAspect="1"/>
            </p:cNvPicPr>
            <p:nvPr userDrawn="1"/>
          </p:nvPicPr>
          <p:blipFill>
            <a:blip r:embed="rId2"/>
            <a:stretch>
              <a:fillRect/>
            </a:stretch>
          </p:blipFill>
          <p:spPr>
            <a:xfrm>
              <a:off x="65531" y="6357600"/>
              <a:ext cx="350521" cy="386487"/>
            </a:xfrm>
            <a:prstGeom prst="rect">
              <a:avLst/>
            </a:prstGeom>
            <a:effectLst>
              <a:outerShdw blurRad="76200" dir="18900000" sy="23000" kx="-1200000" algn="bl" rotWithShape="0">
                <a:prstClr val="black">
                  <a:alpha val="20000"/>
                </a:prstClr>
              </a:outerShdw>
            </a:effectLst>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6"/>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1"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10896" y="0"/>
            <a:ext cx="8229600" cy="813816"/>
          </a:xfrm>
        </p:spPr>
        <p:txBody>
          <a:bodyPr/>
          <a:lstStyle/>
          <a:p>
            <a:r>
              <a:rPr kumimoji="0" lang="ja-JP" altLang="en-US" dirty="0" smtClean="0"/>
              <a:t>マスタ タイトルの書式設定</a:t>
            </a:r>
            <a:endParaRPr kumimoji="0" lang="en-US" dirty="0"/>
          </a:p>
        </p:txBody>
      </p:sp>
      <p:sp>
        <p:nvSpPr>
          <p:cNvPr id="3" name="コンテンツ プレースホルダ 2"/>
          <p:cNvSpPr>
            <a:spLocks noGrp="1"/>
          </p:cNvSpPr>
          <p:nvPr>
            <p:ph idx="1"/>
          </p:nvPr>
        </p:nvSpPr>
        <p:spPr>
          <a:xfrm>
            <a:off x="457200" y="1935480"/>
            <a:ext cx="8229600" cy="4389120"/>
          </a:xfrm>
          <a:prstGeom prst="rect">
            <a:avLst/>
          </a:prstGeom>
        </p:spPr>
        <p:txBody>
          <a:bodyPr/>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eaLnBrk="1" latinLnBrk="0" hangingPunct="1"/>
            <a:r>
              <a:rPr lang="ja-JP" altLang="en-US" dirty="0" smtClean="0"/>
              <a:t>マスタ テキストの書式設定</a:t>
            </a:r>
          </a:p>
          <a:p>
            <a:pPr lvl="1" eaLnBrk="1" latinLnBrk="0" hangingPunct="1"/>
            <a:r>
              <a:rPr lang="ja-JP" altLang="en-US" dirty="0" smtClean="0"/>
              <a:t>第 </a:t>
            </a:r>
            <a:r>
              <a:rPr lang="en-US" altLang="ja-JP" dirty="0" smtClean="0"/>
              <a:t>2 </a:t>
            </a:r>
            <a:r>
              <a:rPr lang="ja-JP" altLang="en-US" dirty="0" smtClean="0"/>
              <a:t>レベル</a:t>
            </a:r>
            <a:endParaRPr lang="en-US" altLang="ja-JP" dirty="0" smtClean="0"/>
          </a:p>
          <a:p>
            <a:pPr lvl="1" eaLnBrk="1" latinLnBrk="0" hangingPunct="1"/>
            <a:endParaRPr lang="ja-JP" altLang="en-US" dirty="0" smtClean="0"/>
          </a:p>
          <a:p>
            <a:pPr lvl="2" eaLnBrk="1" latinLnBrk="0" hangingPunct="1"/>
            <a:r>
              <a:rPr lang="ja-JP" altLang="en-US" dirty="0" smtClean="0"/>
              <a:t>第 </a:t>
            </a:r>
            <a:r>
              <a:rPr lang="en-US" altLang="ja-JP" dirty="0" smtClean="0"/>
              <a:t>3 </a:t>
            </a:r>
            <a:r>
              <a:rPr lang="ja-JP" altLang="en-US" dirty="0" smtClean="0"/>
              <a:t>レベル</a:t>
            </a:r>
          </a:p>
          <a:p>
            <a:pPr lvl="3" eaLnBrk="1" latinLnBrk="0" hangingPunct="1"/>
            <a:r>
              <a:rPr lang="ja-JP" altLang="en-US" dirty="0" smtClean="0"/>
              <a:t>第 </a:t>
            </a:r>
            <a:r>
              <a:rPr lang="en-US" altLang="ja-JP" dirty="0" smtClean="0"/>
              <a:t>4 </a:t>
            </a:r>
            <a:r>
              <a:rPr lang="ja-JP" altLang="en-US" dirty="0" smtClean="0"/>
              <a:t>レベル</a:t>
            </a:r>
          </a:p>
          <a:p>
            <a:pPr lvl="4" eaLnBrk="1" latinLnBrk="0" hangingPunct="1"/>
            <a:r>
              <a:rPr lang="ja-JP" altLang="en-US" dirty="0" smtClean="0"/>
              <a:t>第 </a:t>
            </a:r>
            <a:r>
              <a:rPr lang="en-US" altLang="ja-JP" dirty="0" smtClean="0"/>
              <a:t>5 </a:t>
            </a:r>
            <a:r>
              <a:rPr lang="ja-JP" altLang="en-US" dirty="0" smtClean="0"/>
              <a:t>レベル</a:t>
            </a:r>
            <a:endParaRPr kumimoji="0"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4"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3" y="273054"/>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9" y="4800601"/>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9"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9"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1" y="274640"/>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530352" y="2704665"/>
            <a:ext cx="7772400" cy="1509712"/>
          </a:xfrm>
          <a:prstGeom prst="rect">
            <a:avLst/>
          </a:prstGeo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 テキストの書式設定</a:t>
            </a:r>
          </a:p>
        </p:txBody>
      </p:sp>
      <p:sp>
        <p:nvSpPr>
          <p:cNvPr id="4" name="日付プレースホルダ 3"/>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5" name="フッター プレースホルダ 4"/>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a:lstStyle/>
          <a:p>
            <a:r>
              <a:rPr kumimoji="0" lang="ja-JP" altLang="en-US" smtClean="0"/>
              <a:t>マスタ タイトルの書式設定</a:t>
            </a:r>
            <a:endParaRPr kumimoji="0" lang="en-US"/>
          </a:p>
        </p:txBody>
      </p:sp>
      <p:sp>
        <p:nvSpPr>
          <p:cNvPr id="3" name="コンテンツ プレースホルダ 2"/>
          <p:cNvSpPr>
            <a:spLocks noGrp="1"/>
          </p:cNvSpPr>
          <p:nvPr>
            <p:ph sz="half" idx="1"/>
          </p:nvPr>
        </p:nvSpPr>
        <p:spPr>
          <a:xfrm>
            <a:off x="457201"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コンテンツ プレースホルダ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6" name="フッター プレースホルダ 5"/>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
        <p:nvSpPr>
          <p:cNvPr id="8" name="スライド番号プレースホルダ 26"/>
          <p:cNvSpPr txBox="1">
            <a:spLocks/>
          </p:cNvSpPr>
          <p:nvPr userDrawn="1"/>
        </p:nvSpPr>
        <p:spPr>
          <a:xfrm>
            <a:off x="8901404" y="6699380"/>
            <a:ext cx="251092" cy="158620"/>
          </a:xfrm>
          <a:prstGeom prst="rect">
            <a:avLst/>
          </a:prstGeom>
        </p:spPr>
        <p:txBody>
          <a:bodyPr lIns="0" tIns="0" rIns="0" bIns="0"/>
          <a:lstStyle>
            <a:lvl1pPr>
              <a:defRPr sz="1100" b="1" i="0" baseline="0">
                <a:solidFill>
                  <a:schemeClr val="bg1">
                    <a:lumMod val="75000"/>
                  </a:schemeClr>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スライド番号プレースホルダ 26"/>
          <p:cNvSpPr txBox="1">
            <a:spLocks/>
          </p:cNvSpPr>
          <p:nvPr userDrawn="1"/>
        </p:nvSpPr>
        <p:spPr>
          <a:xfrm>
            <a:off x="8901404" y="6699380"/>
            <a:ext cx="251092" cy="158620"/>
          </a:xfrm>
          <a:prstGeom prst="rect">
            <a:avLst/>
          </a:prstGeom>
        </p:spPr>
        <p:txBody>
          <a:bodyPr lIns="0" tIns="0" rIns="0" bIns="0"/>
          <a:lstStyle>
            <a:lvl1pPr>
              <a:defRPr sz="1100" b="1" i="0" baseline="0">
                <a:solidFill>
                  <a:schemeClr val="bg1">
                    <a:lumMod val="75000"/>
                  </a:schemeClr>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tIns="45720" anchor="b"/>
          <a:lstStyle>
            <a:lvl1pPr>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457202"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 テキストの書式設定</a:t>
            </a:r>
          </a:p>
        </p:txBody>
      </p:sp>
      <p:sp>
        <p:nvSpPr>
          <p:cNvPr id="4" name="テキスト プレースホルダ 3"/>
          <p:cNvSpPr>
            <a:spLocks noGrp="1"/>
          </p:cNvSpPr>
          <p:nvPr>
            <p:ph type="body" sz="half" idx="3"/>
          </p:nvPr>
        </p:nvSpPr>
        <p:spPr>
          <a:xfrm>
            <a:off x="4645030" y="1859761"/>
            <a:ext cx="4041775"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 テキストの書式設定</a:t>
            </a:r>
          </a:p>
        </p:txBody>
      </p:sp>
      <p:sp>
        <p:nvSpPr>
          <p:cNvPr id="5" name="コンテンツ プレースホルダ 4"/>
          <p:cNvSpPr>
            <a:spLocks noGrp="1"/>
          </p:cNvSpPr>
          <p:nvPr>
            <p:ph sz="quarter" idx="2"/>
          </p:nvPr>
        </p:nvSpPr>
        <p:spPr>
          <a:xfrm>
            <a:off x="457202" y="2514601"/>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6" name="コンテンツ プレースホルダ 5"/>
          <p:cNvSpPr>
            <a:spLocks noGrp="1"/>
          </p:cNvSpPr>
          <p:nvPr>
            <p:ph sz="quarter" idx="4"/>
          </p:nvPr>
        </p:nvSpPr>
        <p:spPr>
          <a:xfrm>
            <a:off x="4645030" y="2514601"/>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7" name="日付プレースホルダ 6"/>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8" name="フッター プレースホルダ 7"/>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ja-JP" altLang="en-US" smtClean="0"/>
              <a:t>マスタ タイトルの書式設定</a:t>
            </a:r>
            <a:endParaRPr kumimoji="0" lang="en-US"/>
          </a:p>
        </p:txBody>
      </p:sp>
      <p:sp>
        <p:nvSpPr>
          <p:cNvPr id="4" name="フッター プレースホルダ 3"/>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grpSp>
        <p:nvGrpSpPr>
          <p:cNvPr id="2" name="グループ化 1"/>
          <p:cNvGrpSpPr/>
          <p:nvPr userDrawn="1"/>
        </p:nvGrpSpPr>
        <p:grpSpPr>
          <a:xfrm>
            <a:off x="0" y="6357600"/>
            <a:ext cx="9149624" cy="428108"/>
            <a:chOff x="0" y="6357600"/>
            <a:chExt cx="9149624" cy="428108"/>
          </a:xfrm>
        </p:grpSpPr>
        <p:grpSp>
          <p:nvGrpSpPr>
            <p:cNvPr id="3" name="グループ化 7"/>
            <p:cNvGrpSpPr/>
            <p:nvPr userDrawn="1"/>
          </p:nvGrpSpPr>
          <p:grpSpPr>
            <a:xfrm>
              <a:off x="0" y="6396536"/>
              <a:ext cx="9149624" cy="389172"/>
              <a:chOff x="-4511" y="6329435"/>
              <a:chExt cx="9149625" cy="389172"/>
            </a:xfrm>
          </p:grpSpPr>
          <p:sp>
            <p:nvSpPr>
              <p:cNvPr id="5" name="フリーフォーム 4"/>
              <p:cNvSpPr>
                <a:spLocks/>
              </p:cNvSpPr>
              <p:nvPr/>
            </p:nvSpPr>
            <p:spPr bwMode="auto">
              <a:xfrm rot="60000">
                <a:off x="1113" y="6329435"/>
                <a:ext cx="9144001" cy="360000"/>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0">
                      <a:schemeClr val="accent1">
                        <a:lumMod val="75000"/>
                      </a:schemeClr>
                    </a:gs>
                    <a:gs pos="50000">
                      <a:schemeClr val="accent1">
                        <a:tint val="44500"/>
                        <a:satMod val="160000"/>
                      </a:schemeClr>
                    </a:gs>
                    <a:gs pos="100000">
                      <a:schemeClr val="accent1">
                        <a:tint val="23500"/>
                        <a:satMod val="160000"/>
                      </a:schemeClr>
                    </a:gs>
                  </a:gsLst>
                  <a:lin ang="0" scaled="0"/>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フリーフォーム 5"/>
              <p:cNvSpPr>
                <a:spLocks/>
              </p:cNvSpPr>
              <p:nvPr/>
            </p:nvSpPr>
            <p:spPr bwMode="auto">
              <a:xfrm rot="120000">
                <a:off x="-4511" y="6424523"/>
                <a:ext cx="9144000" cy="294084"/>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flip="none" rotWithShape="1">
                  <a:gsLst>
                    <a:gs pos="74000">
                      <a:schemeClr val="bg1">
                        <a:lumMod val="65000"/>
                      </a:schemeClr>
                    </a:gs>
                    <a:gs pos="44000">
                      <a:schemeClr val="accent1"/>
                    </a:gs>
                    <a:gs pos="33000">
                      <a:schemeClr val="accent2">
                        <a:alpha val="56000"/>
                      </a:schemeClr>
                    </a:gs>
                  </a:gsLst>
                  <a:lin ang="270000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pic>
          <p:nvPicPr>
            <p:cNvPr id="4" name="図 3" descr="jdchct_logo_only_131104.png"/>
            <p:cNvPicPr>
              <a:picLocks noChangeAspect="1"/>
            </p:cNvPicPr>
            <p:nvPr userDrawn="1"/>
          </p:nvPicPr>
          <p:blipFill>
            <a:blip r:embed="rId2"/>
            <a:stretch>
              <a:fillRect/>
            </a:stretch>
          </p:blipFill>
          <p:spPr>
            <a:xfrm>
              <a:off x="65531" y="6357600"/>
              <a:ext cx="350521" cy="386487"/>
            </a:xfrm>
            <a:prstGeom prst="rect">
              <a:avLst/>
            </a:prstGeom>
            <a:effectLst>
              <a:outerShdw blurRad="76200" dir="18900000" sy="23000" kx="-1200000" algn="bl" rotWithShape="0">
                <a:prstClr val="black">
                  <a:alpha val="20000"/>
                </a:prstClr>
              </a:outerShdw>
            </a:effectLst>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ja-JP" altLang="en-US" smtClean="0"/>
              <a:t>マスタ テキストの書式設定</a:t>
            </a:r>
          </a:p>
        </p:txBody>
      </p:sp>
      <p:sp>
        <p:nvSpPr>
          <p:cNvPr id="4" name="コンテンツ プレースホルダ 3"/>
          <p:cNvSpPr>
            <a:spLocks noGrp="1"/>
          </p:cNvSpPr>
          <p:nvPr>
            <p:ph sz="half" idx="1"/>
          </p:nvPr>
        </p:nvSpPr>
        <p:spPr>
          <a:xfrm>
            <a:off x="3575053" y="1676400"/>
            <a:ext cx="5111751" cy="4572000"/>
          </a:xfrm>
          <a:prstGeom prst="rect">
            <a:avLst/>
          </a:prstGeom>
        </p:spPr>
        <p:txBody>
          <a:bodyPr tIns="0"/>
          <a:lstStyle>
            <a:lvl1pPr>
              <a:defRPr sz="2800"/>
            </a:lvl1pPr>
            <a:lvl2pPr>
              <a:defRPr sz="2600"/>
            </a:lvl2pPr>
            <a:lvl3pPr>
              <a:defRPr sz="2400"/>
            </a:lvl3pPr>
            <a:lvl4pPr>
              <a:defRPr sz="20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6" name="フッター プレースホルダ 5"/>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タイトル プレースホルダ 8"/>
          <p:cNvSpPr>
            <a:spLocks noGrp="1"/>
          </p:cNvSpPr>
          <p:nvPr userDrawn="1">
            <p:ph type="title"/>
          </p:nvPr>
        </p:nvSpPr>
        <p:spPr>
          <a:xfrm>
            <a:off x="310896" y="0"/>
            <a:ext cx="8229600" cy="932688"/>
          </a:xfrm>
          <a:prstGeom prst="rect">
            <a:avLst/>
          </a:prstGeom>
        </p:spPr>
        <p:txBody>
          <a:bodyPr vert="horz" lIns="0" rIns="0" bIns="0" anchor="ctr">
            <a:normAutofit/>
          </a:bodyPr>
          <a:lstStyle/>
          <a:p>
            <a:r>
              <a:rPr kumimoji="0" lang="ja-JP" altLang="en-US" dirty="0" smtClean="0"/>
              <a:t>マスタ タイトルの書式設定</a:t>
            </a:r>
            <a:endParaRPr kumimoji="0" lang="en-US" dirty="0"/>
          </a:p>
        </p:txBody>
      </p:sp>
      <p:grpSp>
        <p:nvGrpSpPr>
          <p:cNvPr id="10" name="グループ化 9"/>
          <p:cNvGrpSpPr/>
          <p:nvPr userDrawn="1"/>
        </p:nvGrpSpPr>
        <p:grpSpPr>
          <a:xfrm>
            <a:off x="0" y="6357600"/>
            <a:ext cx="9149624" cy="428108"/>
            <a:chOff x="0" y="6357600"/>
            <a:chExt cx="9149624" cy="428108"/>
          </a:xfrm>
        </p:grpSpPr>
        <p:grpSp>
          <p:nvGrpSpPr>
            <p:cNvPr id="8" name="グループ化 7"/>
            <p:cNvGrpSpPr/>
            <p:nvPr userDrawn="1"/>
          </p:nvGrpSpPr>
          <p:grpSpPr>
            <a:xfrm>
              <a:off x="0" y="6396536"/>
              <a:ext cx="9149624" cy="389172"/>
              <a:chOff x="-4511" y="6329435"/>
              <a:chExt cx="9149625" cy="389172"/>
            </a:xfrm>
          </p:grpSpPr>
          <p:sp>
            <p:nvSpPr>
              <p:cNvPr id="12" name="フリーフォーム 11"/>
              <p:cNvSpPr>
                <a:spLocks/>
              </p:cNvSpPr>
              <p:nvPr/>
            </p:nvSpPr>
            <p:spPr bwMode="auto">
              <a:xfrm rot="60000">
                <a:off x="1113" y="6329435"/>
                <a:ext cx="9144001" cy="360000"/>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0">
                      <a:schemeClr val="accent1">
                        <a:lumMod val="75000"/>
                      </a:schemeClr>
                    </a:gs>
                    <a:gs pos="50000">
                      <a:schemeClr val="accent1">
                        <a:tint val="44500"/>
                        <a:satMod val="160000"/>
                      </a:schemeClr>
                    </a:gs>
                    <a:gs pos="100000">
                      <a:schemeClr val="accent1">
                        <a:tint val="23500"/>
                        <a:satMod val="160000"/>
                      </a:schemeClr>
                    </a:gs>
                  </a:gsLst>
                  <a:lin ang="0" scaled="0"/>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フリーフォーム 12"/>
              <p:cNvSpPr>
                <a:spLocks/>
              </p:cNvSpPr>
              <p:nvPr/>
            </p:nvSpPr>
            <p:spPr bwMode="auto">
              <a:xfrm rot="120000">
                <a:off x="-4511" y="6424523"/>
                <a:ext cx="9144000" cy="294084"/>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flip="none" rotWithShape="1">
                  <a:gsLst>
                    <a:gs pos="74000">
                      <a:schemeClr val="bg1">
                        <a:lumMod val="65000"/>
                      </a:schemeClr>
                    </a:gs>
                    <a:gs pos="44000">
                      <a:schemeClr val="accent1"/>
                    </a:gs>
                    <a:gs pos="33000">
                      <a:schemeClr val="accent2">
                        <a:alpha val="56000"/>
                      </a:schemeClr>
                    </a:gs>
                  </a:gsLst>
                  <a:lin ang="270000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pic>
          <p:nvPicPr>
            <p:cNvPr id="6" name="図 5" descr="jdchct_logo_only_131104.png"/>
            <p:cNvPicPr>
              <a:picLocks noChangeAspect="1"/>
            </p:cNvPicPr>
            <p:nvPr userDrawn="1"/>
          </p:nvPicPr>
          <p:blipFill>
            <a:blip r:embed="rId14"/>
            <a:stretch>
              <a:fillRect/>
            </a:stretch>
          </p:blipFill>
          <p:spPr>
            <a:xfrm>
              <a:off x="65531" y="6357600"/>
              <a:ext cx="350521" cy="386487"/>
            </a:xfrm>
            <a:prstGeom prst="rect">
              <a:avLst/>
            </a:prstGeom>
            <a:effectLst>
              <a:outerShdw blurRad="76200" dir="18900000" sy="23000" kx="-1200000" algn="bl" rotWithShape="0">
                <a:prstClr val="black">
                  <a:alpha val="20000"/>
                </a:prstClr>
              </a:outerShdw>
            </a:effectLst>
          </p:spPr>
        </p:pic>
      </p:grpSp>
      <p:sp>
        <p:nvSpPr>
          <p:cNvPr id="7" name="テキスト ボックス 6"/>
          <p:cNvSpPr txBox="1"/>
          <p:nvPr userDrawn="1"/>
        </p:nvSpPr>
        <p:spPr>
          <a:xfrm>
            <a:off x="54864" y="6676479"/>
            <a:ext cx="3749040" cy="180000"/>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mn-ea"/>
              <a:cs typeface="+mj-cs"/>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8" r:id="rId5"/>
    <p:sldLayoutId id="2147483701" r:id="rId6"/>
    <p:sldLayoutId id="2147483702" r:id="rId7"/>
    <p:sldLayoutId id="2147483703" r:id="rId8"/>
    <p:sldLayoutId id="2147483704" r:id="rId9"/>
    <p:sldLayoutId id="2147483705" r:id="rId10"/>
    <p:sldLayoutId id="2147483706" r:id="rId11"/>
    <p:sldLayoutId id="2147483707" r:id="rId12"/>
  </p:sldLayoutIdLst>
  <p:hf hdr="0" ftr="0" dt="0"/>
  <p:txStyles>
    <p:titleStyle>
      <a:lvl1pPr algn="l" rtl="0" eaLnBrk="1" latinLnBrk="0" hangingPunct="1">
        <a:spcBef>
          <a:spcPct val="0"/>
        </a:spcBef>
        <a:buNone/>
        <a:defRPr kumimoji="1" sz="2800" b="0" kern="1200">
          <a:ln>
            <a:noFill/>
          </a:ln>
          <a:solidFill>
            <a:schemeClr val="accent1">
              <a:lumMod val="75000"/>
            </a:schemeClr>
          </a:solidFill>
          <a:effectLst>
            <a:outerShdw blurRad="38100" dist="38100" dir="2700000" algn="tl">
              <a:srgbClr val="000000">
                <a:alpha val="43137"/>
              </a:srgbClr>
            </a:outerShdw>
          </a:effectLst>
          <a:latin typeface="+mn-ea"/>
          <a:ea typeface="+mn-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5"/>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1"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grpSp>
        <p:nvGrpSpPr>
          <p:cNvPr id="8" name="グループ化 7"/>
          <p:cNvGrpSpPr/>
          <p:nvPr userDrawn="1"/>
        </p:nvGrpSpPr>
        <p:grpSpPr>
          <a:xfrm>
            <a:off x="29718" y="6245040"/>
            <a:ext cx="3758947" cy="580923"/>
            <a:chOff x="10667" y="6265053"/>
            <a:chExt cx="3758947" cy="580923"/>
          </a:xfrm>
        </p:grpSpPr>
        <p:pic>
          <p:nvPicPr>
            <p:cNvPr id="9" name="図 8" descr="jdchct_logo_only_131104.png"/>
            <p:cNvPicPr>
              <a:picLocks noChangeAspect="1"/>
            </p:cNvPicPr>
            <p:nvPr userDrawn="1"/>
          </p:nvPicPr>
          <p:blipFill>
            <a:blip r:embed="rId13"/>
            <a:stretch>
              <a:fillRect/>
            </a:stretch>
          </p:blipFill>
          <p:spPr>
            <a:xfrm>
              <a:off x="10667" y="6265053"/>
              <a:ext cx="420625" cy="463785"/>
            </a:xfrm>
            <a:prstGeom prst="rect">
              <a:avLst/>
            </a:prstGeom>
            <a:effectLst>
              <a:outerShdw blurRad="76200" dir="18900000" sy="23000" kx="-1200000" algn="bl" rotWithShape="0">
                <a:prstClr val="black">
                  <a:alpha val="20000"/>
                </a:prstClr>
              </a:outerShdw>
            </a:effectLst>
          </p:spPr>
        </p:pic>
        <p:sp>
          <p:nvSpPr>
            <p:cNvPr id="10" name="テキスト ボックス 9"/>
            <p:cNvSpPr txBox="1"/>
            <p:nvPr userDrawn="1"/>
          </p:nvSpPr>
          <p:spPr>
            <a:xfrm>
              <a:off x="20574" y="6665976"/>
              <a:ext cx="3749040" cy="180000"/>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mn-ea"/>
                <a:cs typeface="+mj-cs"/>
              </a:endParaRPr>
            </a:p>
          </p:txBody>
        </p:sp>
      </p:grpSp>
      <p:sp>
        <p:nvSpPr>
          <p:cNvPr id="11" name="スライド番号プレースホルダ 26"/>
          <p:cNvSpPr txBox="1">
            <a:spLocks/>
          </p:cNvSpPr>
          <p:nvPr userDrawn="1"/>
        </p:nvSpPr>
        <p:spPr>
          <a:xfrm>
            <a:off x="8874000" y="6674400"/>
            <a:ext cx="251092" cy="158620"/>
          </a:xfrm>
          <a:prstGeom prst="rect">
            <a:avLst/>
          </a:prstGeom>
        </p:spPr>
        <p:txBody>
          <a:bodyPr lIns="0" tIns="0" rIns="0" bIns="0"/>
          <a:lstStyle>
            <a:lvl1pPr>
              <a:defRPr sz="1100" b="1" i="0" baseline="0">
                <a:solidFill>
                  <a:schemeClr val="bg1">
                    <a:lumMod val="75000"/>
                  </a:schemeClr>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&lt;#&gt;</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0.jpeg"/></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10" name="正方形/長方形 9"/>
          <p:cNvSpPr>
            <a:spLocks/>
          </p:cNvSpPr>
          <p:nvPr/>
        </p:nvSpPr>
        <p:spPr>
          <a:xfrm>
            <a:off x="498760" y="263245"/>
            <a:ext cx="8134598" cy="3170099"/>
          </a:xfrm>
          <a:prstGeom prst="rect">
            <a:avLst/>
          </a:prstGeom>
          <a:noFill/>
          <a:ln>
            <a:noFill/>
          </a:ln>
        </p:spPr>
        <p:txBody>
          <a:bodyPr wrap="square" lIns="91440" tIns="45720" rIns="91440" bIns="45720">
            <a:spAutoFit/>
          </a:bodyPr>
          <a:lstStyle/>
          <a:p>
            <a:pPr>
              <a:lnSpc>
                <a:spcPts val="6000"/>
              </a:lnSpc>
            </a:pPr>
            <a:r>
              <a:rPr lang="ja-JP" altLang="en-US" sz="6000" b="1" spc="300" smtClean="0">
                <a:ln w="18415" cmpd="sng">
                  <a:noFill/>
                  <a:prstDash val="solid"/>
                </a:ln>
                <a:solidFill>
                  <a:srgbClr val="FF7C80"/>
                </a:solidFill>
                <a:latin typeface="+mn-ea"/>
                <a:ea typeface="+mn-ea"/>
              </a:rPr>
              <a:t>日本</a:t>
            </a:r>
            <a:r>
              <a:rPr lang="ja-JP" altLang="en-US" sz="800" b="1" spc="300" smtClean="0">
                <a:ln w="18415" cmpd="sng">
                  <a:noFill/>
                  <a:prstDash val="solid"/>
                </a:ln>
                <a:solidFill>
                  <a:srgbClr val="FF5050"/>
                </a:solidFill>
                <a:latin typeface="+mn-ea"/>
                <a:ea typeface="+mn-ea"/>
              </a:rPr>
              <a:t>　</a:t>
            </a:r>
            <a:r>
              <a:rPr lang="ja-JP" altLang="en-US" sz="4400" b="1" spc="300" smtClean="0">
                <a:ln w="18415" cmpd="sng">
                  <a:noFill/>
                  <a:prstDash val="solid"/>
                </a:ln>
                <a:solidFill>
                  <a:srgbClr val="FFFFFF"/>
                </a:solidFill>
                <a:latin typeface="+mn-ea"/>
                <a:ea typeface="+mn-ea"/>
              </a:rPr>
              <a:t>における</a:t>
            </a:r>
            <a:endParaRPr lang="en-US" altLang="ja-JP" sz="4400" b="1" spc="300" smtClean="0">
              <a:ln w="18415" cmpd="sng">
                <a:noFill/>
                <a:prstDash val="solid"/>
              </a:ln>
              <a:solidFill>
                <a:srgbClr val="FFFFFF"/>
              </a:solidFill>
              <a:latin typeface="+mn-ea"/>
              <a:ea typeface="+mn-ea"/>
            </a:endParaRPr>
          </a:p>
          <a:p>
            <a:pPr>
              <a:lnSpc>
                <a:spcPts val="6000"/>
              </a:lnSpc>
            </a:pPr>
            <a:r>
              <a:rPr lang="ja-JP" altLang="en-US" sz="6000" b="1" spc="300" smtClean="0">
                <a:ln w="18415" cmpd="sng">
                  <a:noFill/>
                  <a:prstDash val="solid"/>
                </a:ln>
                <a:solidFill>
                  <a:srgbClr val="FF7C80"/>
                </a:solidFill>
                <a:latin typeface="+mn-ea"/>
                <a:ea typeface="+mn-ea"/>
              </a:rPr>
              <a:t>造血幹細胞移植</a:t>
            </a:r>
            <a:r>
              <a:rPr lang="ja-JP" altLang="en-US" sz="4400" b="1" spc="300" smtClean="0">
                <a:ln w="18415" cmpd="sng">
                  <a:noFill/>
                  <a:prstDash val="solid"/>
                </a:ln>
                <a:solidFill>
                  <a:srgbClr val="FFFFFF"/>
                </a:solidFill>
                <a:latin typeface="+mn-ea"/>
                <a:ea typeface="+mn-ea"/>
              </a:rPr>
              <a:t>の</a:t>
            </a:r>
            <a:r>
              <a:rPr lang="ja-JP" altLang="en-US" sz="6000" b="1" spc="300" smtClean="0">
                <a:ln w="18415" cmpd="sng">
                  <a:noFill/>
                  <a:prstDash val="solid"/>
                </a:ln>
                <a:solidFill>
                  <a:srgbClr val="FFFFFF"/>
                </a:solidFill>
                <a:latin typeface="+mn-ea"/>
                <a:ea typeface="+mn-ea"/>
              </a:rPr>
              <a:t>実績</a:t>
            </a:r>
            <a:endParaRPr lang="en-US" altLang="ja-JP" sz="6000" b="1" spc="300" smtClean="0">
              <a:ln w="18415" cmpd="sng">
                <a:noFill/>
                <a:prstDash val="solid"/>
              </a:ln>
              <a:solidFill>
                <a:srgbClr val="FFFFFF"/>
              </a:solidFill>
              <a:latin typeface="+mn-ea"/>
              <a:ea typeface="+mn-ea"/>
            </a:endParaRPr>
          </a:p>
          <a:p>
            <a:pPr>
              <a:lnSpc>
                <a:spcPts val="4000"/>
              </a:lnSpc>
            </a:pPr>
            <a:endParaRPr lang="en-US" altLang="ja-JP" sz="1100" b="1" dirty="0" smtClean="0">
              <a:ln w="18415" cmpd="sng">
                <a:noFill/>
                <a:prstDash val="solid"/>
              </a:ln>
              <a:solidFill>
                <a:srgbClr val="FFFFFF"/>
              </a:solidFill>
              <a:effectLst>
                <a:outerShdw blurRad="38100" dist="38100" dir="2700000" algn="tl">
                  <a:srgbClr val="000000">
                    <a:alpha val="43137"/>
                  </a:srgbClr>
                </a:outerShdw>
              </a:effectLst>
              <a:latin typeface="HGPｺﾞｼｯｸE" pitchFamily="50" charset="-128"/>
              <a:ea typeface="HGPｺﾞｼｯｸE" pitchFamily="50" charset="-128"/>
            </a:endParaRPr>
          </a:p>
          <a:p>
            <a:pPr>
              <a:lnSpc>
                <a:spcPts val="4000"/>
              </a:lnSpc>
            </a:pPr>
            <a:r>
              <a:rPr lang="ja-JP" altLang="en-US" sz="1400" b="1" smtClean="0">
                <a:ln w="18415" cmpd="sng">
                  <a:solidFill>
                    <a:srgbClr val="FFFFFF"/>
                  </a:solidFill>
                  <a:prstDash val="solid"/>
                </a:ln>
                <a:solidFill>
                  <a:srgbClr val="FFFFFF"/>
                </a:solidFill>
                <a:effectLst>
                  <a:outerShdw blurRad="38100" dist="38100" dir="2700000" algn="tl">
                    <a:srgbClr val="000000">
                      <a:alpha val="43137"/>
                    </a:srgbClr>
                  </a:outerShdw>
                </a:effectLst>
                <a:latin typeface="HGPｺﾞｼｯｸE" pitchFamily="50" charset="-128"/>
                <a:ea typeface="HGPｺﾞｼｯｸE" pitchFamily="50" charset="-128"/>
                <a:cs typeface="Arial" pitchFamily="34" charset="0"/>
              </a:rPr>
              <a:t>　</a:t>
            </a:r>
            <a:endParaRPr lang="en-US" altLang="ja-JP" sz="1400" b="1" smtClean="0">
              <a:ln w="18415" cmpd="sng">
                <a:solidFill>
                  <a:srgbClr val="FFFFFF"/>
                </a:solidFill>
                <a:prstDash val="solid"/>
              </a:ln>
              <a:solidFill>
                <a:srgbClr val="FFFFFF"/>
              </a:solidFill>
              <a:effectLst>
                <a:outerShdw blurRad="38100" dist="38100" dir="2700000" algn="tl">
                  <a:srgbClr val="000000">
                    <a:alpha val="43137"/>
                  </a:srgbClr>
                </a:outerShdw>
              </a:effectLst>
              <a:latin typeface="HGPｺﾞｼｯｸE" pitchFamily="50" charset="-128"/>
              <a:ea typeface="HGPｺﾞｼｯｸE" pitchFamily="50" charset="-128"/>
              <a:cs typeface="Arial" pitchFamily="34" charset="0"/>
            </a:endParaRPr>
          </a:p>
          <a:p>
            <a:pPr>
              <a:lnSpc>
                <a:spcPts val="4000"/>
              </a:lnSpc>
            </a:pPr>
            <a:r>
              <a:rPr lang="ja-JP" altLang="en-US" sz="3600" b="1" smtClean="0">
                <a:ln w="18415" cmpd="sng">
                  <a:noFill/>
                  <a:prstDash val="solid"/>
                </a:ln>
                <a:solidFill>
                  <a:srgbClr val="FF9999"/>
                </a:solidFill>
                <a:effectLst>
                  <a:outerShdw blurRad="50800" dist="38100" dir="2700000" algn="tl" rotWithShape="0">
                    <a:prstClr val="black">
                      <a:alpha val="40000"/>
                    </a:prstClr>
                  </a:outerShdw>
                </a:effectLst>
                <a:latin typeface="Arial" pitchFamily="34" charset="0"/>
                <a:ea typeface="HGPｺﾞｼｯｸE" pitchFamily="50" charset="-128"/>
                <a:cs typeface="Arial" pitchFamily="34" charset="0"/>
              </a:rPr>
              <a:t> </a:t>
            </a:r>
            <a:r>
              <a:rPr lang="ja-JP" altLang="en-US" b="1" smtClean="0">
                <a:ln w="18415" cmpd="sng">
                  <a:noFill/>
                  <a:prstDash val="solid"/>
                </a:ln>
                <a:solidFill>
                  <a:srgbClr val="FF9999"/>
                </a:solidFill>
                <a:effectLst>
                  <a:outerShdw blurRad="50800" dist="38100" dir="2700000" algn="tl" rotWithShape="0">
                    <a:prstClr val="black">
                      <a:alpha val="40000"/>
                    </a:prstClr>
                  </a:outerShdw>
                </a:effectLst>
                <a:latin typeface="Arial" pitchFamily="34" charset="0"/>
                <a:ea typeface="HGPｺﾞｼｯｸE" pitchFamily="50" charset="-128"/>
                <a:cs typeface="Arial" pitchFamily="34" charset="0"/>
              </a:rPr>
              <a:t> </a:t>
            </a:r>
            <a:endParaRPr lang="en-US" altLang="ja-JP" sz="4000" b="1" dirty="0" smtClean="0">
              <a:ln w="18415" cmpd="sng">
                <a:noFill/>
                <a:prstDash val="solid"/>
              </a:ln>
              <a:solidFill>
                <a:srgbClr val="FF9999"/>
              </a:solidFill>
              <a:effectLst>
                <a:outerShdw blurRad="50800" dist="38100" dir="2700000" algn="tl" rotWithShape="0">
                  <a:prstClr val="black">
                    <a:alpha val="40000"/>
                  </a:prstClr>
                </a:outerShdw>
              </a:effectLst>
              <a:latin typeface="HGPｺﾞｼｯｸE" pitchFamily="50" charset="-128"/>
              <a:ea typeface="HGPｺﾞｼｯｸE" pitchFamily="50" charset="-128"/>
            </a:endParaRPr>
          </a:p>
        </p:txBody>
      </p:sp>
      <p:pic>
        <p:nvPicPr>
          <p:cNvPr id="11265" name="Picture 1" descr="C:\JDCHCT_PP\PP2015\Slide_2015\PP_JDCHCT_Slide2015_20160414\スライド1.JPG"/>
          <p:cNvPicPr>
            <a:picLocks noChangeAspect="1" noChangeArrowheads="1"/>
          </p:cNvPicPr>
          <p:nvPr/>
        </p:nvPicPr>
        <p:blipFill>
          <a:blip r:embed="rId3"/>
          <a:srcRect/>
          <a:stretch>
            <a:fillRect/>
          </a:stretch>
        </p:blipFill>
        <p:spPr bwMode="auto">
          <a:xfrm>
            <a:off x="0" y="5137"/>
            <a:ext cx="9144000" cy="6856413"/>
          </a:xfrm>
          <a:prstGeom prst="rect">
            <a:avLst/>
          </a:prstGeom>
          <a:noFill/>
        </p:spPr>
      </p:pic>
    </p:spTree>
  </p:cSld>
  <p:clrMapOvr>
    <a:masterClrMapping/>
  </p:clrMapOvr>
  <p:transition advTm="5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対角する 2 つの角を丸めた四角形 5"/>
          <p:cNvSpPr/>
          <p:nvPr/>
        </p:nvSpPr>
        <p:spPr>
          <a:xfrm>
            <a:off x="72000" y="0"/>
            <a:ext cx="8928000" cy="828000"/>
          </a:xfrm>
          <a:prstGeom prst="round2DiagRect">
            <a:avLst>
              <a:gd name="adj1" fmla="val 50000"/>
              <a:gd name="adj2" fmla="val 0"/>
            </a:avLst>
          </a:prstGeom>
          <a:noFill/>
          <a:ln w="28575">
            <a:noFill/>
          </a:ln>
          <a:effectLst>
            <a:outerShdw blurRad="50800" dist="88900" dir="2220000" algn="tl" rotWithShape="0">
              <a:schemeClr val="tx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p:nvPr>
        </p:nvSpPr>
        <p:spPr>
          <a:xfrm>
            <a:off x="432000" y="0"/>
            <a:ext cx="8229600" cy="813816"/>
          </a:xfrm>
        </p:spPr>
        <p:txBody>
          <a:bodyPr anchor="ctr">
            <a:normAutofit/>
          </a:bodyPr>
          <a:lstStyle/>
          <a:p>
            <a:pPr lvl="0"/>
            <a:r>
              <a:rPr lang="ja-JP" altLang="en-US" sz="2500" b="0" dirty="0" smtClean="0">
                <a:solidFill>
                  <a:schemeClr val="bg1"/>
                </a:solidFill>
                <a:effectLst/>
              </a:rPr>
              <a:t>移植幹細胞種類</a:t>
            </a:r>
            <a:r>
              <a:rPr lang="ja-JP" altLang="en-US" sz="2500" b="0" smtClean="0">
                <a:solidFill>
                  <a:schemeClr val="bg1"/>
                </a:solidFill>
                <a:effectLst/>
              </a:rPr>
              <a:t>の推移 </a:t>
            </a:r>
            <a:r>
              <a:rPr lang="en-US" altLang="ja-JP" sz="2500" b="0" smtClean="0">
                <a:solidFill>
                  <a:schemeClr val="bg1"/>
                </a:solidFill>
                <a:effectLst/>
              </a:rPr>
              <a:t>&lt;</a:t>
            </a:r>
            <a:r>
              <a:rPr lang="ja-JP" altLang="en-US" sz="2500" b="0" smtClean="0">
                <a:solidFill>
                  <a:schemeClr val="bg1"/>
                </a:solidFill>
                <a:effectLst/>
              </a:rPr>
              <a:t>自家</a:t>
            </a:r>
            <a:r>
              <a:rPr lang="en-US" altLang="ja-JP" sz="2500" b="0" smtClean="0">
                <a:solidFill>
                  <a:schemeClr val="bg1"/>
                </a:solidFill>
                <a:effectLst/>
              </a:rPr>
              <a:t>&gt;</a:t>
            </a:r>
            <a:r>
              <a:rPr lang="en-US" altLang="ja-JP" sz="3100" b="0" dirty="0" smtClean="0">
                <a:solidFill>
                  <a:schemeClr val="tx2">
                    <a:lumMod val="25000"/>
                  </a:schemeClr>
                </a:solidFill>
                <a:effectLst/>
              </a:rPr>
              <a:t/>
            </a:r>
            <a:br>
              <a:rPr lang="en-US" altLang="ja-JP" sz="3100" b="0" dirty="0" smtClean="0">
                <a:solidFill>
                  <a:schemeClr val="tx2">
                    <a:lumMod val="25000"/>
                  </a:schemeClr>
                </a:solidFill>
                <a:effectLst/>
              </a:rPr>
            </a:br>
            <a:endParaRPr kumimoji="1" lang="ja-JP" altLang="en-US" sz="2200" b="0" dirty="0">
              <a:solidFill>
                <a:schemeClr val="tx2">
                  <a:lumMod val="25000"/>
                </a:schemeClr>
              </a:solidFill>
            </a:endParaRPr>
          </a:p>
        </p:txBody>
      </p:sp>
      <p:sp>
        <p:nvSpPr>
          <p:cNvPr id="18" name="対角する 2 つの角を丸めた四角形 17"/>
          <p:cNvSpPr/>
          <p:nvPr/>
        </p:nvSpPr>
        <p:spPr>
          <a:xfrm>
            <a:off x="6940804" y="104400"/>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mtClean="0">
                <a:solidFill>
                  <a:schemeClr val="bg1"/>
                </a:solidFill>
                <a:latin typeface="+mn-ea"/>
                <a:cs typeface="Arial Unicode MS" pitchFamily="50" charset="-128"/>
              </a:rPr>
              <a:t>自家移植</a:t>
            </a:r>
            <a:endParaRPr kumimoji="1" lang="en-US" altLang="ja-JP" dirty="0" smtClean="0">
              <a:solidFill>
                <a:schemeClr val="bg1"/>
              </a:solidFill>
              <a:latin typeface="+mn-ea"/>
              <a:cs typeface="Arial Unicode MS" pitchFamily="50" charset="-128"/>
            </a:endParaRPr>
          </a:p>
        </p:txBody>
      </p:sp>
      <p:sp>
        <p:nvSpPr>
          <p:cNvPr id="15"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10</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44033" name="Picture 1" descr="C:\JDCHCT_PP\PP2015\Slide_2015\PP_JDCHCT_Slide2015_20160414\スライド10.JPG"/>
          <p:cNvPicPr>
            <a:picLocks noChangeAspect="1" noChangeArrowheads="1"/>
          </p:cNvPicPr>
          <p:nvPr/>
        </p:nvPicPr>
        <p:blipFill>
          <a:blip r:embed="rId3"/>
          <a:srcRect/>
          <a:stretch>
            <a:fillRect/>
          </a:stretch>
        </p:blipFill>
        <p:spPr bwMode="auto">
          <a:xfrm>
            <a:off x="0" y="1587"/>
            <a:ext cx="9144000" cy="6856413"/>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対角する 2 つの角を丸めた四角形 5"/>
          <p:cNvSpPr/>
          <p:nvPr/>
        </p:nvSpPr>
        <p:spPr>
          <a:xfrm>
            <a:off x="72000" y="0"/>
            <a:ext cx="8928000" cy="828000"/>
          </a:xfrm>
          <a:prstGeom prst="round2DiagRect">
            <a:avLst>
              <a:gd name="adj1" fmla="val 50000"/>
              <a:gd name="adj2" fmla="val 0"/>
            </a:avLst>
          </a:prstGeom>
          <a:noFill/>
          <a:ln w="28575">
            <a:noFill/>
          </a:ln>
          <a:effectLst>
            <a:outerShdw blurRad="50800" dist="88900" dir="2220000" algn="tl" rotWithShape="0">
              <a:schemeClr val="tx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p:nvPr>
        </p:nvSpPr>
        <p:spPr>
          <a:xfrm>
            <a:off x="432000" y="0"/>
            <a:ext cx="8229600" cy="813816"/>
          </a:xfrm>
        </p:spPr>
        <p:txBody>
          <a:bodyPr anchor="ctr">
            <a:normAutofit fontScale="90000"/>
          </a:bodyPr>
          <a:lstStyle/>
          <a:p>
            <a:pPr lvl="0"/>
            <a:r>
              <a:rPr lang="ja-JP" altLang="en-US" b="0" dirty="0" smtClean="0">
                <a:solidFill>
                  <a:schemeClr val="bg1"/>
                </a:solidFill>
                <a:effectLst/>
              </a:rPr>
              <a:t>移植幹細胞種類</a:t>
            </a:r>
            <a:r>
              <a:rPr lang="ja-JP" altLang="en-US" b="0" smtClean="0">
                <a:solidFill>
                  <a:schemeClr val="bg1"/>
                </a:solidFill>
                <a:effectLst/>
              </a:rPr>
              <a:t>の推移 </a:t>
            </a:r>
            <a:r>
              <a:rPr lang="en-US" altLang="ja-JP" b="0" smtClean="0">
                <a:solidFill>
                  <a:schemeClr val="bg1"/>
                </a:solidFill>
                <a:effectLst/>
              </a:rPr>
              <a:t>&lt;</a:t>
            </a:r>
            <a:r>
              <a:rPr lang="ja-JP" altLang="en-US" b="0" smtClean="0">
                <a:solidFill>
                  <a:schemeClr val="bg1"/>
                </a:solidFill>
                <a:effectLst/>
              </a:rPr>
              <a:t>同種</a:t>
            </a:r>
            <a:r>
              <a:rPr lang="en-US" altLang="ja-JP" b="0" smtClean="0">
                <a:solidFill>
                  <a:schemeClr val="bg1"/>
                </a:solidFill>
                <a:effectLst/>
              </a:rPr>
              <a:t>&gt;</a:t>
            </a:r>
            <a:r>
              <a:rPr lang="en-US" altLang="ja-JP" sz="3100" b="0" smtClean="0">
                <a:solidFill>
                  <a:schemeClr val="bg1"/>
                </a:solidFill>
                <a:effectLst/>
              </a:rPr>
              <a:t/>
            </a:r>
            <a:br>
              <a:rPr lang="en-US" altLang="ja-JP" sz="3100" b="0" smtClean="0">
                <a:solidFill>
                  <a:schemeClr val="bg1"/>
                </a:solidFill>
                <a:effectLst/>
              </a:rPr>
            </a:br>
            <a:endParaRPr kumimoji="1" lang="ja-JP" altLang="en-US" sz="2400" b="0" dirty="0">
              <a:solidFill>
                <a:schemeClr val="bg1"/>
              </a:solidFill>
            </a:endParaRPr>
          </a:p>
        </p:txBody>
      </p:sp>
      <p:sp>
        <p:nvSpPr>
          <p:cNvPr id="9" name="対角する 2 つの角を丸めた四角形 8"/>
          <p:cNvSpPr/>
          <p:nvPr/>
        </p:nvSpPr>
        <p:spPr>
          <a:xfrm>
            <a:off x="6940804" y="104400"/>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mtClean="0">
                <a:solidFill>
                  <a:schemeClr val="bg1"/>
                </a:solidFill>
                <a:latin typeface="+mn-ea"/>
                <a:cs typeface="Arial Unicode MS" pitchFamily="50" charset="-128"/>
              </a:rPr>
              <a:t>同種移植</a:t>
            </a:r>
            <a:endParaRPr kumimoji="1" lang="en-US" altLang="ja-JP" dirty="0" smtClean="0">
              <a:solidFill>
                <a:schemeClr val="bg1"/>
              </a:solidFill>
              <a:latin typeface="+mn-ea"/>
              <a:cs typeface="Arial Unicode MS" pitchFamily="50" charset="-128"/>
            </a:endParaRPr>
          </a:p>
        </p:txBody>
      </p:sp>
      <p:sp>
        <p:nvSpPr>
          <p:cNvPr id="18"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11</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41985" name="Picture 1" descr="C:\JDCHCT_PP\PP2015\Slide_2015\PP_JDCHCT_Slide2015_20160414\スライド11.JPG"/>
          <p:cNvPicPr>
            <a:picLocks noChangeAspect="1" noChangeArrowheads="1"/>
          </p:cNvPicPr>
          <p:nvPr/>
        </p:nvPicPr>
        <p:blipFill>
          <a:blip r:embed="rId3"/>
          <a:srcRect/>
          <a:stretch>
            <a:fillRect/>
          </a:stretch>
        </p:blipFill>
        <p:spPr bwMode="auto">
          <a:xfrm>
            <a:off x="0" y="1587"/>
            <a:ext cx="9144000" cy="6856413"/>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対角する 2 つの角を丸めた四角形 14"/>
          <p:cNvSpPr/>
          <p:nvPr/>
        </p:nvSpPr>
        <p:spPr>
          <a:xfrm>
            <a:off x="72003" y="0"/>
            <a:ext cx="8928000" cy="828000"/>
          </a:xfrm>
          <a:prstGeom prst="round2DiagRect">
            <a:avLst>
              <a:gd name="adj1" fmla="val 50000"/>
              <a:gd name="adj2" fmla="val 0"/>
            </a:avLst>
          </a:prstGeom>
          <a:noFill/>
          <a:ln w="28575">
            <a:noFill/>
          </a:ln>
          <a:effectLst>
            <a:outerShdw blurRad="50800" dist="88900" dir="2220000" algn="tl" rotWithShape="0">
              <a:schemeClr val="tx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432000" y="0"/>
            <a:ext cx="8229600" cy="813816"/>
          </a:xfrm>
        </p:spPr>
        <p:txBody>
          <a:bodyPr anchor="ctr">
            <a:normAutofit/>
          </a:bodyPr>
          <a:lstStyle/>
          <a:p>
            <a:r>
              <a:rPr lang="ja-JP" altLang="en-US" sz="2500" b="0" dirty="0" smtClean="0">
                <a:solidFill>
                  <a:schemeClr val="bg1"/>
                </a:solidFill>
                <a:effectLst/>
              </a:rPr>
              <a:t>移植幹細胞種類</a:t>
            </a:r>
            <a:r>
              <a:rPr lang="ja-JP" altLang="en-US" sz="2500" b="0" smtClean="0">
                <a:solidFill>
                  <a:schemeClr val="bg1"/>
                </a:solidFill>
                <a:effectLst/>
              </a:rPr>
              <a:t>の推移</a:t>
            </a:r>
            <a:r>
              <a:rPr lang="ja-JP" altLang="en-US" sz="2400" b="0" smtClean="0">
                <a:solidFill>
                  <a:schemeClr val="bg1"/>
                </a:solidFill>
                <a:effectLst/>
              </a:rPr>
              <a:t>　　</a:t>
            </a:r>
            <a:r>
              <a:rPr lang="en-US" altLang="ja-JP" sz="3100" b="0" smtClean="0">
                <a:solidFill>
                  <a:schemeClr val="bg1"/>
                </a:solidFill>
                <a:effectLst/>
              </a:rPr>
              <a:t/>
            </a:r>
            <a:br>
              <a:rPr lang="en-US" altLang="ja-JP" sz="3100" b="0" smtClean="0">
                <a:solidFill>
                  <a:schemeClr val="bg1"/>
                </a:solidFill>
                <a:effectLst/>
              </a:rPr>
            </a:br>
            <a:r>
              <a:rPr lang="en-US" altLang="ja-JP" sz="1800" b="0" spc="-150" smtClean="0">
                <a:solidFill>
                  <a:schemeClr val="bg1"/>
                </a:solidFill>
                <a:effectLst/>
                <a:latin typeface="Arial" pitchFamily="34" charset="0"/>
                <a:ea typeface="ＭＳ Ｐゴシック"/>
                <a:cs typeface="Arial" pitchFamily="34" charset="0"/>
              </a:rPr>
              <a:t>●●●</a:t>
            </a:r>
            <a:r>
              <a:rPr lang="ja-JP" altLang="en-US" sz="2200" b="0" smtClean="0">
                <a:solidFill>
                  <a:schemeClr val="bg1"/>
                </a:solidFill>
                <a:effectLst/>
              </a:rPr>
              <a:t>非血縁者間移植</a:t>
            </a:r>
            <a:r>
              <a:rPr lang="en-US" altLang="ja-JP" sz="1800" b="0" spc="-150" smtClean="0">
                <a:solidFill>
                  <a:schemeClr val="bg1"/>
                </a:solidFill>
                <a:effectLst/>
                <a:latin typeface="Arial" pitchFamily="34" charset="0"/>
                <a:ea typeface="ＭＳ Ｐゴシック"/>
                <a:cs typeface="Arial" pitchFamily="34" charset="0"/>
              </a:rPr>
              <a:t>●●●</a:t>
            </a:r>
            <a:endParaRPr kumimoji="1" lang="ja-JP" altLang="en-US" sz="1800" b="0" dirty="0">
              <a:solidFill>
                <a:schemeClr val="bg1"/>
              </a:solidFill>
              <a:effectLst/>
            </a:endParaRPr>
          </a:p>
        </p:txBody>
      </p:sp>
      <p:sp>
        <p:nvSpPr>
          <p:cNvPr id="6" name="テキスト ボックス 5"/>
          <p:cNvSpPr txBox="1"/>
          <p:nvPr/>
        </p:nvSpPr>
        <p:spPr>
          <a:xfrm>
            <a:off x="1403649" y="2708920"/>
            <a:ext cx="6264696" cy="369332"/>
          </a:xfrm>
          <a:prstGeom prst="rect">
            <a:avLst/>
          </a:prstGeom>
          <a:noFill/>
        </p:spPr>
        <p:txBody>
          <a:bodyPr wrap="square" rtlCol="0">
            <a:spAutoFit/>
          </a:bodyPr>
          <a:lstStyle/>
          <a:p>
            <a:endParaRPr kumimoji="1" lang="ja-JP" altLang="en-US" dirty="0"/>
          </a:p>
        </p:txBody>
      </p:sp>
      <p:sp>
        <p:nvSpPr>
          <p:cNvPr id="23" name="対角する 2 つの角を丸めた四角形 22"/>
          <p:cNvSpPr/>
          <p:nvPr/>
        </p:nvSpPr>
        <p:spPr>
          <a:xfrm>
            <a:off x="6940804" y="104400"/>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mtClean="0">
                <a:solidFill>
                  <a:schemeClr val="bg1"/>
                </a:solidFill>
                <a:latin typeface="+mn-ea"/>
                <a:cs typeface="Arial Unicode MS" pitchFamily="50" charset="-128"/>
              </a:rPr>
              <a:t>同種移植</a:t>
            </a:r>
            <a:endParaRPr kumimoji="1" lang="en-US" altLang="ja-JP" dirty="0" smtClean="0">
              <a:solidFill>
                <a:schemeClr val="bg1"/>
              </a:solidFill>
              <a:latin typeface="+mn-ea"/>
              <a:cs typeface="Arial Unicode MS" pitchFamily="50" charset="-128"/>
            </a:endParaRPr>
          </a:p>
        </p:txBody>
      </p:sp>
      <p:sp>
        <p:nvSpPr>
          <p:cNvPr id="16"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12</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39937" name="Picture 1" descr="C:\JDCHCT_PP\PP2015\Slide_2015\PP_JDCHCT_Slide2015_20160414\スライド12.JPG"/>
          <p:cNvPicPr>
            <a:picLocks noChangeAspect="1" noChangeArrowheads="1"/>
          </p:cNvPicPr>
          <p:nvPr/>
        </p:nvPicPr>
        <p:blipFill>
          <a:blip r:embed="rId3"/>
          <a:srcRect/>
          <a:stretch>
            <a:fillRect/>
          </a:stretch>
        </p:blipFill>
        <p:spPr bwMode="auto">
          <a:xfrm>
            <a:off x="0" y="1593"/>
            <a:ext cx="9144000" cy="6856413"/>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対角する 2 つの角を丸めた四角形 5"/>
          <p:cNvSpPr/>
          <p:nvPr/>
        </p:nvSpPr>
        <p:spPr>
          <a:xfrm>
            <a:off x="72000" y="0"/>
            <a:ext cx="8928000" cy="828000"/>
          </a:xfrm>
          <a:prstGeom prst="round2DiagRect">
            <a:avLst>
              <a:gd name="adj1" fmla="val 50000"/>
              <a:gd name="adj2" fmla="val 0"/>
            </a:avLst>
          </a:prstGeom>
          <a:noFill/>
          <a:ln w="28575">
            <a:noFill/>
          </a:ln>
          <a:effectLst>
            <a:outerShdw blurRad="50800" dist="88900" dir="2220000" algn="tl" rotWithShape="0">
              <a:schemeClr val="tx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432000" y="0"/>
            <a:ext cx="8229600" cy="813816"/>
          </a:xfrm>
        </p:spPr>
        <p:txBody>
          <a:bodyPr anchor="ctr">
            <a:normAutofit fontScale="90000"/>
          </a:bodyPr>
          <a:lstStyle/>
          <a:p>
            <a:r>
              <a:rPr lang="ja-JP" altLang="en-US" b="0" smtClean="0">
                <a:solidFill>
                  <a:schemeClr val="bg1"/>
                </a:solidFill>
                <a:effectLst/>
              </a:rPr>
              <a:t>造血幹細胞移植件数の推移</a:t>
            </a:r>
            <a:r>
              <a:rPr lang="en-US" altLang="ja-JP" sz="3100" b="0" smtClean="0">
                <a:solidFill>
                  <a:schemeClr val="bg1"/>
                </a:solidFill>
                <a:effectLst/>
              </a:rPr>
              <a:t/>
            </a:r>
            <a:br>
              <a:rPr lang="en-US" altLang="ja-JP" sz="3100" b="0" smtClean="0">
                <a:solidFill>
                  <a:schemeClr val="bg1"/>
                </a:solidFill>
                <a:effectLst/>
              </a:rPr>
            </a:br>
            <a:r>
              <a:rPr lang="en-US" altLang="ja-JP" sz="2000" b="0" spc="-150" smtClean="0">
                <a:solidFill>
                  <a:schemeClr val="bg1"/>
                </a:solidFill>
                <a:effectLst/>
                <a:latin typeface="Arial" pitchFamily="34" charset="0"/>
                <a:ea typeface="ＭＳ Ｐゴシック"/>
                <a:cs typeface="Arial" pitchFamily="34" charset="0"/>
              </a:rPr>
              <a:t>●●●</a:t>
            </a:r>
            <a:r>
              <a:rPr lang="ja-JP" altLang="en-US" sz="2400" b="0" spc="0" smtClean="0">
                <a:solidFill>
                  <a:schemeClr val="bg1"/>
                </a:solidFill>
                <a:effectLst/>
                <a:latin typeface="+mn-ea"/>
                <a:ea typeface="+mn-ea"/>
                <a:cs typeface="+mj-cs"/>
              </a:rPr>
              <a:t>移植</a:t>
            </a:r>
            <a:r>
              <a:rPr lang="ja-JP" altLang="en-US" sz="2400" b="0" smtClean="0">
                <a:solidFill>
                  <a:schemeClr val="bg1"/>
                </a:solidFill>
                <a:effectLst/>
              </a:rPr>
              <a:t>種類別</a:t>
            </a:r>
            <a:r>
              <a:rPr lang="en-US" altLang="ja-JP" sz="2000" b="0" spc="-150" smtClean="0">
                <a:solidFill>
                  <a:schemeClr val="bg1"/>
                </a:solidFill>
                <a:effectLst/>
                <a:latin typeface="Arial" pitchFamily="34" charset="0"/>
                <a:ea typeface="ＭＳ Ｐゴシック"/>
                <a:cs typeface="Arial" pitchFamily="34" charset="0"/>
              </a:rPr>
              <a:t>●●● &lt;</a:t>
            </a:r>
            <a:r>
              <a:rPr lang="ja-JP" altLang="en-US" sz="2000" b="0" spc="-150" smtClean="0">
                <a:solidFill>
                  <a:schemeClr val="bg1"/>
                </a:solidFill>
                <a:effectLst/>
                <a:latin typeface="Arial" pitchFamily="34" charset="0"/>
                <a:ea typeface="ＭＳ Ｐゴシック"/>
                <a:cs typeface="Arial" pitchFamily="34" charset="0"/>
              </a:rPr>
              <a:t>同種</a:t>
            </a:r>
            <a:r>
              <a:rPr lang="en-US" altLang="ja-JP" sz="2000" b="0" spc="-150" smtClean="0">
                <a:solidFill>
                  <a:schemeClr val="bg1"/>
                </a:solidFill>
                <a:effectLst/>
                <a:latin typeface="Arial" pitchFamily="34" charset="0"/>
                <a:ea typeface="ＭＳ Ｐゴシック"/>
                <a:cs typeface="Arial" pitchFamily="34" charset="0"/>
              </a:rPr>
              <a:t>&gt; &lt;0-15</a:t>
            </a:r>
            <a:r>
              <a:rPr lang="ja-JP" altLang="en-US" sz="2000" b="0" spc="-150" smtClean="0">
                <a:solidFill>
                  <a:schemeClr val="bg1"/>
                </a:solidFill>
                <a:effectLst/>
                <a:latin typeface="Arial" pitchFamily="34" charset="0"/>
                <a:ea typeface="ＭＳ Ｐゴシック"/>
                <a:cs typeface="Arial" pitchFamily="34" charset="0"/>
              </a:rPr>
              <a:t>歳</a:t>
            </a:r>
            <a:r>
              <a:rPr lang="en-US" altLang="ja-JP" sz="2000" b="0" spc="-150" smtClean="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sp>
        <p:nvSpPr>
          <p:cNvPr id="7" name="対角する 2 つの角を丸めた四角形 6"/>
          <p:cNvSpPr/>
          <p:nvPr/>
        </p:nvSpPr>
        <p:spPr>
          <a:xfrm>
            <a:off x="6940804" y="172318"/>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bg1"/>
                </a:solidFill>
                <a:latin typeface="+mn-ea"/>
                <a:cs typeface="Arial Unicode MS" pitchFamily="50" charset="-128"/>
              </a:rPr>
              <a:t>移植時年齢</a:t>
            </a:r>
            <a:endParaRPr kumimoji="1" lang="en-US" altLang="ja-JP" dirty="0" smtClean="0">
              <a:solidFill>
                <a:schemeClr val="bg1"/>
              </a:solidFill>
              <a:latin typeface="+mn-ea"/>
              <a:cs typeface="Arial Unicode MS" pitchFamily="50" charset="-128"/>
            </a:endParaRPr>
          </a:p>
          <a:p>
            <a:pPr algn="ctr"/>
            <a:r>
              <a:rPr kumimoji="1" lang="en-US" altLang="ja-JP" b="1" dirty="0" smtClean="0">
                <a:solidFill>
                  <a:schemeClr val="bg1"/>
                </a:solidFill>
                <a:latin typeface="Century" pitchFamily="18" charset="0"/>
                <a:ea typeface="Arial Unicode MS" pitchFamily="50" charset="-128"/>
                <a:cs typeface="Arial Unicode MS" pitchFamily="50" charset="-128"/>
              </a:rPr>
              <a:t>0</a:t>
            </a:r>
            <a:r>
              <a:rPr kumimoji="1" lang="ja-JP" altLang="en-US" b="1" dirty="0" smtClean="0">
                <a:solidFill>
                  <a:schemeClr val="bg1"/>
                </a:solidFill>
                <a:latin typeface="Century" pitchFamily="18" charset="0"/>
                <a:ea typeface="Arial Unicode MS" pitchFamily="50" charset="-128"/>
                <a:cs typeface="Arial Unicode MS" pitchFamily="50" charset="-128"/>
              </a:rPr>
              <a:t>～</a:t>
            </a:r>
            <a:r>
              <a:rPr kumimoji="1" lang="en-US" altLang="ja-JP" b="1" dirty="0" smtClean="0">
                <a:solidFill>
                  <a:schemeClr val="bg1"/>
                </a:solidFill>
                <a:latin typeface="Century" pitchFamily="18" charset="0"/>
                <a:ea typeface="Arial Unicode MS" pitchFamily="50" charset="-128"/>
                <a:cs typeface="Arial Unicode MS" pitchFamily="50" charset="-128"/>
              </a:rPr>
              <a:t>15</a:t>
            </a:r>
            <a:r>
              <a:rPr kumimoji="1" lang="ja-JP" altLang="en-US" dirty="0" smtClean="0">
                <a:solidFill>
                  <a:schemeClr val="bg1"/>
                </a:solidFill>
                <a:latin typeface="+mn-ea"/>
                <a:cs typeface="Arial Unicode MS" pitchFamily="50" charset="-128"/>
              </a:rPr>
              <a:t>歳</a:t>
            </a:r>
            <a:endParaRPr kumimoji="1" lang="ja-JP" altLang="en-US" dirty="0">
              <a:solidFill>
                <a:schemeClr val="bg1"/>
              </a:solidFill>
              <a:latin typeface="+mn-ea"/>
              <a:cs typeface="Arial Unicode MS" pitchFamily="50" charset="-128"/>
            </a:endParaRPr>
          </a:p>
        </p:txBody>
      </p:sp>
      <p:sp>
        <p:nvSpPr>
          <p:cNvPr id="12" name="対角する 2 つの角を丸めた四角形 11"/>
          <p:cNvSpPr/>
          <p:nvPr/>
        </p:nvSpPr>
        <p:spPr>
          <a:xfrm>
            <a:off x="5429504" y="96118"/>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mtClean="0">
                <a:solidFill>
                  <a:schemeClr val="bg1"/>
                </a:solidFill>
                <a:latin typeface="+mn-ea"/>
                <a:cs typeface="Arial Unicode MS" pitchFamily="50" charset="-128"/>
              </a:rPr>
              <a:t>同種移植</a:t>
            </a:r>
            <a:endParaRPr kumimoji="1" lang="en-US" altLang="ja-JP" dirty="0" smtClean="0">
              <a:solidFill>
                <a:schemeClr val="bg1"/>
              </a:solidFill>
              <a:latin typeface="+mn-ea"/>
              <a:cs typeface="Arial Unicode MS" pitchFamily="50" charset="-128"/>
            </a:endParaRPr>
          </a:p>
        </p:txBody>
      </p:sp>
      <p:sp>
        <p:nvSpPr>
          <p:cNvPr id="9"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13</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33793" name="Picture 1" descr="C:\JDCHCT_PP\PP2015\Slide_2015\PP_JDCHCT_Slide2015_jpn_20160414\スライド13.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対角する 2 つの角を丸めた四角形 12"/>
          <p:cNvSpPr/>
          <p:nvPr/>
        </p:nvSpPr>
        <p:spPr>
          <a:xfrm>
            <a:off x="72000" y="0"/>
            <a:ext cx="8928000" cy="828000"/>
          </a:xfrm>
          <a:prstGeom prst="round2DiagRect">
            <a:avLst>
              <a:gd name="adj1" fmla="val 50000"/>
              <a:gd name="adj2" fmla="val 0"/>
            </a:avLst>
          </a:prstGeom>
          <a:no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8" name="図表 7"/>
          <p:cNvGraphicFramePr/>
          <p:nvPr/>
        </p:nvGraphicFramePr>
        <p:xfrm>
          <a:off x="7966802" y="48128"/>
          <a:ext cx="1068404" cy="250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タイトル 1"/>
          <p:cNvSpPr>
            <a:spLocks noGrp="1"/>
          </p:cNvSpPr>
          <p:nvPr>
            <p:ph type="title"/>
          </p:nvPr>
        </p:nvSpPr>
        <p:spPr>
          <a:xfrm>
            <a:off x="432000" y="0"/>
            <a:ext cx="8229600" cy="813816"/>
          </a:xfrm>
        </p:spPr>
        <p:txBody>
          <a:bodyPr anchor="ctr">
            <a:normAutofit fontScale="90000"/>
          </a:bodyPr>
          <a:lstStyle/>
          <a:p>
            <a:r>
              <a:rPr lang="ja-JP" altLang="en-US" b="0" smtClean="0">
                <a:solidFill>
                  <a:schemeClr val="bg1"/>
                </a:solidFill>
                <a:effectLst/>
              </a:rPr>
              <a:t>造血幹細胞移植件数の推移</a:t>
            </a:r>
            <a:r>
              <a:rPr lang="en-US" altLang="ja-JP" sz="3100" b="0" smtClean="0">
                <a:solidFill>
                  <a:schemeClr val="bg1"/>
                </a:solidFill>
                <a:effectLst/>
              </a:rPr>
              <a:t/>
            </a:r>
            <a:br>
              <a:rPr lang="en-US" altLang="ja-JP" sz="3100" b="0" smtClean="0">
                <a:solidFill>
                  <a:schemeClr val="bg1"/>
                </a:solidFill>
                <a:effectLst/>
              </a:rPr>
            </a:br>
            <a:r>
              <a:rPr lang="en-US" altLang="ja-JP" sz="2000" b="0" spc="-150" smtClean="0">
                <a:solidFill>
                  <a:schemeClr val="bg1"/>
                </a:solidFill>
                <a:effectLst/>
                <a:latin typeface="Arial" pitchFamily="34" charset="0"/>
                <a:ea typeface="ＭＳ Ｐゴシック"/>
                <a:cs typeface="Arial" pitchFamily="34" charset="0"/>
              </a:rPr>
              <a:t>●●●</a:t>
            </a:r>
            <a:r>
              <a:rPr lang="ja-JP" altLang="en-US" sz="2400" b="0" spc="0" smtClean="0">
                <a:solidFill>
                  <a:schemeClr val="bg1"/>
                </a:solidFill>
                <a:effectLst/>
                <a:latin typeface="+mn-ea"/>
                <a:ea typeface="+mn-ea"/>
                <a:cs typeface="+mj-cs"/>
              </a:rPr>
              <a:t>移植</a:t>
            </a:r>
            <a:r>
              <a:rPr lang="ja-JP" altLang="en-US" sz="2400" b="0" smtClean="0">
                <a:solidFill>
                  <a:schemeClr val="bg1"/>
                </a:solidFill>
                <a:effectLst/>
              </a:rPr>
              <a:t>種類別</a:t>
            </a:r>
            <a:r>
              <a:rPr lang="en-US" altLang="ja-JP" sz="2000" b="0" spc="-150" smtClean="0">
                <a:solidFill>
                  <a:schemeClr val="bg1"/>
                </a:solidFill>
                <a:effectLst/>
                <a:latin typeface="Arial" pitchFamily="34" charset="0"/>
                <a:ea typeface="ＭＳ Ｐゴシック"/>
                <a:cs typeface="Arial" pitchFamily="34" charset="0"/>
              </a:rPr>
              <a:t>●●●&lt;</a:t>
            </a:r>
            <a:r>
              <a:rPr lang="ja-JP" altLang="en-US" sz="2000" b="0" spc="-150" smtClean="0">
                <a:solidFill>
                  <a:schemeClr val="bg1"/>
                </a:solidFill>
                <a:effectLst/>
                <a:latin typeface="Arial" pitchFamily="34" charset="0"/>
                <a:ea typeface="ＭＳ Ｐゴシック"/>
                <a:cs typeface="Arial" pitchFamily="34" charset="0"/>
              </a:rPr>
              <a:t>同種</a:t>
            </a:r>
            <a:r>
              <a:rPr lang="en-US" altLang="ja-JP" sz="2000" b="0" spc="-150" smtClean="0">
                <a:solidFill>
                  <a:schemeClr val="bg1"/>
                </a:solidFill>
                <a:effectLst/>
                <a:latin typeface="Arial" pitchFamily="34" charset="0"/>
                <a:ea typeface="ＭＳ Ｐゴシック"/>
                <a:cs typeface="Arial" pitchFamily="34" charset="0"/>
              </a:rPr>
              <a:t>&gt;</a:t>
            </a:r>
            <a:r>
              <a:rPr lang="en-US" altLang="ja-JP" sz="2000" b="0" spc="-150" baseline="0" smtClean="0">
                <a:solidFill>
                  <a:schemeClr val="bg1"/>
                </a:solidFill>
                <a:effectLst/>
                <a:latin typeface="Arial" pitchFamily="34" charset="0"/>
                <a:ea typeface="ＭＳ Ｐゴシック"/>
                <a:cs typeface="Arial" pitchFamily="34" charset="0"/>
              </a:rPr>
              <a:t> &lt;16-50</a:t>
            </a:r>
            <a:r>
              <a:rPr lang="ja-JP" altLang="en-US" sz="2000" b="0" spc="-150" baseline="0" smtClean="0">
                <a:solidFill>
                  <a:schemeClr val="bg1"/>
                </a:solidFill>
                <a:effectLst/>
                <a:latin typeface="Arial" pitchFamily="34" charset="0"/>
                <a:ea typeface="ＭＳ Ｐゴシック"/>
                <a:cs typeface="Arial" pitchFamily="34" charset="0"/>
              </a:rPr>
              <a:t>歳</a:t>
            </a:r>
            <a:r>
              <a:rPr lang="en-US" altLang="ja-JP" sz="2000" b="0" spc="-150" baseline="0" smtClean="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sp>
        <p:nvSpPr>
          <p:cNvPr id="10" name="対角する 2 つの角を丸めた四角形 9"/>
          <p:cNvSpPr/>
          <p:nvPr/>
        </p:nvSpPr>
        <p:spPr>
          <a:xfrm>
            <a:off x="6940800" y="172800"/>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bg1"/>
                </a:solidFill>
                <a:latin typeface="+mn-ea"/>
                <a:cs typeface="Arial Unicode MS" pitchFamily="50" charset="-128"/>
              </a:rPr>
              <a:t>移植時年齢</a:t>
            </a:r>
            <a:endParaRPr kumimoji="1" lang="en-US" altLang="ja-JP" dirty="0" smtClean="0">
              <a:solidFill>
                <a:schemeClr val="bg1"/>
              </a:solidFill>
              <a:latin typeface="+mn-ea"/>
              <a:cs typeface="Arial Unicode MS" pitchFamily="50" charset="-128"/>
            </a:endParaRPr>
          </a:p>
          <a:p>
            <a:pPr algn="ctr"/>
            <a:r>
              <a:rPr kumimoji="1" lang="en-US" altLang="ja-JP" b="1" dirty="0" smtClean="0">
                <a:solidFill>
                  <a:schemeClr val="bg1"/>
                </a:solidFill>
                <a:latin typeface="Century" pitchFamily="18" charset="0"/>
                <a:ea typeface="Arial Unicode MS" pitchFamily="50" charset="-128"/>
                <a:cs typeface="Arial Unicode MS" pitchFamily="50" charset="-128"/>
              </a:rPr>
              <a:t>16</a:t>
            </a:r>
            <a:r>
              <a:rPr kumimoji="1" lang="ja-JP" altLang="en-US" b="1" dirty="0" smtClean="0">
                <a:solidFill>
                  <a:schemeClr val="bg1"/>
                </a:solidFill>
                <a:latin typeface="Century" pitchFamily="18" charset="0"/>
                <a:ea typeface="Arial Unicode MS" pitchFamily="50" charset="-128"/>
                <a:cs typeface="Arial Unicode MS" pitchFamily="50" charset="-128"/>
              </a:rPr>
              <a:t>～</a:t>
            </a:r>
            <a:r>
              <a:rPr lang="en-US" altLang="ja-JP" b="1" dirty="0" smtClean="0">
                <a:solidFill>
                  <a:schemeClr val="bg1"/>
                </a:solidFill>
                <a:latin typeface="Century" pitchFamily="18" charset="0"/>
                <a:ea typeface="Arial Unicode MS" pitchFamily="50" charset="-128"/>
                <a:cs typeface="Arial Unicode MS" pitchFamily="50" charset="-128"/>
              </a:rPr>
              <a:t>50</a:t>
            </a:r>
            <a:r>
              <a:rPr kumimoji="1" lang="ja-JP" altLang="en-US" dirty="0" smtClean="0">
                <a:solidFill>
                  <a:schemeClr val="bg1"/>
                </a:solidFill>
                <a:latin typeface="+mn-ea"/>
                <a:cs typeface="Arial Unicode MS" pitchFamily="50" charset="-128"/>
              </a:rPr>
              <a:t>歳</a:t>
            </a:r>
            <a:endParaRPr kumimoji="1" lang="ja-JP" altLang="en-US" dirty="0">
              <a:solidFill>
                <a:schemeClr val="bg1"/>
              </a:solidFill>
              <a:latin typeface="+mn-ea"/>
              <a:cs typeface="Arial Unicode MS" pitchFamily="50" charset="-128"/>
            </a:endParaRPr>
          </a:p>
        </p:txBody>
      </p:sp>
      <p:sp>
        <p:nvSpPr>
          <p:cNvPr id="19" name="対角する 2 つの角を丸めた四角形 18"/>
          <p:cNvSpPr/>
          <p:nvPr/>
        </p:nvSpPr>
        <p:spPr>
          <a:xfrm>
            <a:off x="5429504" y="96118"/>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mtClean="0">
                <a:solidFill>
                  <a:schemeClr val="bg1"/>
                </a:solidFill>
                <a:latin typeface="+mn-ea"/>
                <a:cs typeface="Arial Unicode MS" pitchFamily="50" charset="-128"/>
              </a:rPr>
              <a:t>同種移植</a:t>
            </a:r>
            <a:endParaRPr kumimoji="1" lang="en-US" altLang="ja-JP" dirty="0" smtClean="0">
              <a:solidFill>
                <a:schemeClr val="bg1"/>
              </a:solidFill>
              <a:latin typeface="+mn-ea"/>
              <a:cs typeface="Arial Unicode MS" pitchFamily="50" charset="-128"/>
            </a:endParaRPr>
          </a:p>
        </p:txBody>
      </p:sp>
      <p:sp>
        <p:nvSpPr>
          <p:cNvPr id="11"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14</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31745" name="Picture 1" descr="C:\JDCHCT_PP\PP2015\Slide_2015\PP_JDCHCT_Slide2015_jpn_20160414\スライド14.JPG"/>
          <p:cNvPicPr>
            <a:picLocks noChangeAspect="1" noChangeArrowheads="1"/>
          </p:cNvPicPr>
          <p:nvPr/>
        </p:nvPicPr>
        <p:blipFill>
          <a:blip r:embed="rId8"/>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対角する 2 つの角を丸めた四角形 5"/>
          <p:cNvSpPr/>
          <p:nvPr/>
        </p:nvSpPr>
        <p:spPr>
          <a:xfrm>
            <a:off x="72000" y="0"/>
            <a:ext cx="8928000" cy="828000"/>
          </a:xfrm>
          <a:prstGeom prst="round2DiagRect">
            <a:avLst>
              <a:gd name="adj1" fmla="val 50000"/>
              <a:gd name="adj2" fmla="val 0"/>
            </a:avLst>
          </a:prstGeom>
          <a:noFill/>
          <a:ln w="28575">
            <a:noFill/>
          </a:ln>
          <a:effectLst>
            <a:outerShdw blurRad="50800" dist="88900" dir="2220000" algn="tl" rotWithShape="0">
              <a:schemeClr val="tx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432000" y="0"/>
            <a:ext cx="8229600" cy="813816"/>
          </a:xfrm>
        </p:spPr>
        <p:txBody>
          <a:bodyPr anchor="ctr">
            <a:normAutofit fontScale="90000"/>
          </a:bodyPr>
          <a:lstStyle/>
          <a:p>
            <a:r>
              <a:rPr lang="ja-JP" altLang="en-US" b="0" dirty="0" smtClean="0">
                <a:solidFill>
                  <a:schemeClr val="bg1"/>
                </a:solidFill>
                <a:effectLst/>
              </a:rPr>
              <a:t>造血幹細胞移植件数</a:t>
            </a:r>
            <a:r>
              <a:rPr lang="ja-JP" altLang="en-US" b="0" smtClean="0">
                <a:solidFill>
                  <a:schemeClr val="bg1"/>
                </a:solidFill>
                <a:effectLst/>
              </a:rPr>
              <a:t>の推移</a:t>
            </a:r>
            <a:r>
              <a:rPr lang="en-US" altLang="ja-JP" sz="3100" b="0" smtClean="0">
                <a:solidFill>
                  <a:schemeClr val="bg1"/>
                </a:solidFill>
                <a:effectLst/>
              </a:rPr>
              <a:t/>
            </a:r>
            <a:br>
              <a:rPr lang="en-US" altLang="ja-JP" sz="3100" b="0" smtClean="0">
                <a:solidFill>
                  <a:schemeClr val="bg1"/>
                </a:solidFill>
                <a:effectLst/>
              </a:rPr>
            </a:br>
            <a:r>
              <a:rPr lang="en-US" altLang="ja-JP" sz="2000" b="0" spc="-150" smtClean="0">
                <a:solidFill>
                  <a:schemeClr val="bg1"/>
                </a:solidFill>
                <a:effectLst/>
                <a:latin typeface="Arial" pitchFamily="34" charset="0"/>
                <a:ea typeface="ＭＳ Ｐゴシック"/>
                <a:cs typeface="Arial" pitchFamily="34" charset="0"/>
              </a:rPr>
              <a:t>●●●</a:t>
            </a:r>
            <a:r>
              <a:rPr lang="ja-JP" altLang="en-US" sz="2400" b="0" spc="0" smtClean="0">
                <a:solidFill>
                  <a:schemeClr val="bg1"/>
                </a:solidFill>
                <a:effectLst/>
                <a:latin typeface="+mn-ea"/>
                <a:ea typeface="+mn-ea"/>
                <a:cs typeface="+mj-cs"/>
              </a:rPr>
              <a:t>移植</a:t>
            </a:r>
            <a:r>
              <a:rPr lang="ja-JP" altLang="en-US" sz="2400" b="0" smtClean="0">
                <a:solidFill>
                  <a:schemeClr val="bg1"/>
                </a:solidFill>
                <a:effectLst/>
              </a:rPr>
              <a:t>種類別</a:t>
            </a:r>
            <a:r>
              <a:rPr lang="en-US" altLang="ja-JP" sz="2000" b="0" spc="-150" smtClean="0">
                <a:solidFill>
                  <a:schemeClr val="bg1"/>
                </a:solidFill>
                <a:effectLst/>
                <a:latin typeface="Arial" pitchFamily="34" charset="0"/>
                <a:ea typeface="ＭＳ Ｐゴシック"/>
                <a:cs typeface="Arial" pitchFamily="34" charset="0"/>
              </a:rPr>
              <a:t>●●● &lt;</a:t>
            </a:r>
            <a:r>
              <a:rPr lang="ja-JP" altLang="en-US" sz="2000" b="0" spc="-150" smtClean="0">
                <a:solidFill>
                  <a:schemeClr val="bg1"/>
                </a:solidFill>
                <a:effectLst/>
                <a:latin typeface="Arial" pitchFamily="34" charset="0"/>
                <a:ea typeface="ＭＳ Ｐゴシック"/>
                <a:cs typeface="Arial" pitchFamily="34" charset="0"/>
              </a:rPr>
              <a:t>同種</a:t>
            </a:r>
            <a:r>
              <a:rPr lang="en-US" altLang="ja-JP" sz="2000" b="0" spc="-150" smtClean="0">
                <a:solidFill>
                  <a:schemeClr val="bg1"/>
                </a:solidFill>
                <a:effectLst/>
                <a:latin typeface="Arial" pitchFamily="34" charset="0"/>
                <a:ea typeface="ＭＳ Ｐゴシック"/>
                <a:cs typeface="Arial" pitchFamily="34" charset="0"/>
              </a:rPr>
              <a:t>&gt; &lt;51</a:t>
            </a:r>
            <a:r>
              <a:rPr lang="ja-JP" altLang="en-US" sz="2000" b="0" spc="-150" smtClean="0">
                <a:solidFill>
                  <a:schemeClr val="bg1"/>
                </a:solidFill>
                <a:effectLst/>
                <a:latin typeface="Arial" pitchFamily="34" charset="0"/>
                <a:ea typeface="ＭＳ Ｐゴシック"/>
                <a:cs typeface="Arial" pitchFamily="34" charset="0"/>
              </a:rPr>
              <a:t>歳以上</a:t>
            </a:r>
            <a:r>
              <a:rPr lang="en-US" altLang="ja-JP" sz="2000" b="0" spc="-150" smtClean="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sp>
        <p:nvSpPr>
          <p:cNvPr id="7" name="対角する 2 つの角を丸めた四角形 6"/>
          <p:cNvSpPr/>
          <p:nvPr/>
        </p:nvSpPr>
        <p:spPr>
          <a:xfrm>
            <a:off x="6940804" y="172800"/>
            <a:ext cx="1906941" cy="577998"/>
          </a:xfrm>
          <a:prstGeom prst="round2DiagRect">
            <a:avLst>
              <a:gd name="adj1" fmla="val 50000"/>
              <a:gd name="adj2" fmla="val 0"/>
            </a:avLst>
          </a:prstGeom>
          <a:noFill/>
          <a:ln w="15875" cap="flat">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bg1"/>
                </a:solidFill>
                <a:latin typeface="+mn-ea"/>
                <a:cs typeface="Arial Unicode MS" pitchFamily="50" charset="-128"/>
              </a:rPr>
              <a:t>移植時年齢</a:t>
            </a:r>
            <a:endParaRPr kumimoji="1" lang="en-US" altLang="ja-JP" dirty="0" smtClean="0">
              <a:solidFill>
                <a:schemeClr val="bg1"/>
              </a:solidFill>
              <a:latin typeface="+mn-ea"/>
              <a:cs typeface="Arial Unicode MS" pitchFamily="50" charset="-128"/>
            </a:endParaRPr>
          </a:p>
          <a:p>
            <a:pPr algn="ctr"/>
            <a:r>
              <a:rPr kumimoji="1" lang="en-US" altLang="ja-JP" b="1" dirty="0" smtClean="0">
                <a:solidFill>
                  <a:schemeClr val="bg1"/>
                </a:solidFill>
                <a:latin typeface="Century" pitchFamily="18" charset="0"/>
                <a:ea typeface="Arial Unicode MS" pitchFamily="50" charset="-128"/>
                <a:cs typeface="Arial Unicode MS" pitchFamily="50" charset="-128"/>
              </a:rPr>
              <a:t>51</a:t>
            </a:r>
            <a:r>
              <a:rPr kumimoji="1" lang="ja-JP" altLang="en-US" dirty="0" smtClean="0">
                <a:solidFill>
                  <a:schemeClr val="bg1"/>
                </a:solidFill>
                <a:latin typeface="Century" pitchFamily="18" charset="0"/>
                <a:cs typeface="Arial Unicode MS" pitchFamily="50" charset="-128"/>
              </a:rPr>
              <a:t>歳以上</a:t>
            </a:r>
            <a:endParaRPr kumimoji="1" lang="ja-JP" altLang="en-US" dirty="0">
              <a:solidFill>
                <a:schemeClr val="bg1"/>
              </a:solidFill>
              <a:latin typeface="Century" pitchFamily="18" charset="0"/>
              <a:cs typeface="Arial Unicode MS" pitchFamily="50" charset="-128"/>
            </a:endParaRPr>
          </a:p>
        </p:txBody>
      </p:sp>
      <p:sp>
        <p:nvSpPr>
          <p:cNvPr id="8" name="対角する 2 つの角を丸めた四角形 7"/>
          <p:cNvSpPr/>
          <p:nvPr/>
        </p:nvSpPr>
        <p:spPr>
          <a:xfrm>
            <a:off x="5429504" y="96118"/>
            <a:ext cx="1906941" cy="577998"/>
          </a:xfrm>
          <a:prstGeom prst="round2DiagRect">
            <a:avLst>
              <a:gd name="adj1" fmla="val 50000"/>
              <a:gd name="adj2" fmla="val 0"/>
            </a:avLst>
          </a:prstGeom>
          <a:noFill/>
          <a:ln w="15875" cap="flat">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mtClean="0">
                <a:solidFill>
                  <a:schemeClr val="bg1"/>
                </a:solidFill>
                <a:latin typeface="+mn-ea"/>
                <a:cs typeface="Arial Unicode MS" pitchFamily="50" charset="-128"/>
              </a:rPr>
              <a:t>同種移植</a:t>
            </a:r>
            <a:endParaRPr kumimoji="1" lang="en-US" altLang="ja-JP" dirty="0" smtClean="0">
              <a:solidFill>
                <a:schemeClr val="bg1"/>
              </a:solidFill>
              <a:latin typeface="+mn-ea"/>
              <a:cs typeface="Arial Unicode MS" pitchFamily="50" charset="-128"/>
            </a:endParaRPr>
          </a:p>
        </p:txBody>
      </p:sp>
      <p:sp>
        <p:nvSpPr>
          <p:cNvPr id="10"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15</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29697" name="Picture 1" descr="C:\JDCHCT_PP\PP2015\Slide_2015\PP_JDCHCT_Slide2015_jpn_20160414\スライド15.JPG"/>
          <p:cNvPicPr>
            <a:picLocks noChangeAspect="1" noChangeArrowheads="1"/>
          </p:cNvPicPr>
          <p:nvPr/>
        </p:nvPicPr>
        <p:blipFill>
          <a:blip r:embed="rId3"/>
          <a:srcRect/>
          <a:stretch>
            <a:fillRect/>
          </a:stretch>
        </p:blipFill>
        <p:spPr bwMode="auto">
          <a:xfrm>
            <a:off x="0" y="0"/>
            <a:ext cx="9144001" cy="6856413"/>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対角する 2 つの角を丸めた四角形 8"/>
          <p:cNvSpPr/>
          <p:nvPr/>
        </p:nvSpPr>
        <p:spPr>
          <a:xfrm>
            <a:off x="72000" y="0"/>
            <a:ext cx="8928000" cy="828000"/>
          </a:xfrm>
          <a:prstGeom prst="round2DiagRect">
            <a:avLst>
              <a:gd name="adj1" fmla="val 50000"/>
              <a:gd name="adj2" fmla="val 0"/>
            </a:avLst>
          </a:prstGeom>
          <a:noFill/>
          <a:ln w="28575">
            <a:noFill/>
          </a:ln>
          <a:effectLst>
            <a:outerShdw blurRad="50800" dist="88900" dir="2220000" algn="tl" rotWithShape="0">
              <a:schemeClr val="tx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タイトル 13"/>
          <p:cNvSpPr>
            <a:spLocks noGrp="1"/>
          </p:cNvSpPr>
          <p:nvPr>
            <p:ph type="title"/>
          </p:nvPr>
        </p:nvSpPr>
        <p:spPr>
          <a:xfrm>
            <a:off x="432000" y="0"/>
            <a:ext cx="8469404" cy="813816"/>
          </a:xfrm>
        </p:spPr>
        <p:txBody>
          <a:bodyPr>
            <a:normAutofit fontScale="90000"/>
          </a:bodyPr>
          <a:lstStyle/>
          <a:p>
            <a:pPr rtl="0" fontAlgn="base"/>
            <a:r>
              <a:rPr kumimoji="1" lang="ja-JP" altLang="ja-JP" b="0" i="0" kern="1200" spc="0" baseline="0" smtClean="0">
                <a:solidFill>
                  <a:schemeClr val="bg1"/>
                </a:solidFill>
                <a:effectLst/>
                <a:latin typeface="HGP明朝E"/>
                <a:ea typeface="HGP明朝E"/>
                <a:cs typeface="+mn-cs"/>
              </a:rPr>
              <a:t>造血幹細胞移植件数の推移</a:t>
            </a:r>
            <a:r>
              <a:rPr kumimoji="1" lang="en-US" altLang="ja-JP" sz="2500" b="0" i="0" kern="1200" spc="0" baseline="0" smtClean="0">
                <a:solidFill>
                  <a:schemeClr val="bg1"/>
                </a:solidFill>
                <a:effectLst/>
                <a:latin typeface="HGP明朝E"/>
                <a:ea typeface="HGP明朝E"/>
                <a:cs typeface="+mn-cs"/>
              </a:rPr>
              <a:t/>
            </a:r>
            <a:br>
              <a:rPr kumimoji="1" lang="en-US" altLang="ja-JP" sz="2500" b="0" i="0" kern="1200" spc="0" baseline="0" smtClean="0">
                <a:solidFill>
                  <a:schemeClr val="bg1"/>
                </a:solidFill>
                <a:effectLst/>
                <a:latin typeface="HGP明朝E"/>
                <a:ea typeface="HGP明朝E"/>
                <a:cs typeface="+mn-cs"/>
              </a:rPr>
            </a:br>
            <a:r>
              <a:rPr kumimoji="1" lang="en-US" altLang="ja-JP" sz="2000" b="0" i="0" kern="1200" spc="-150" baseline="0" smtClean="0">
                <a:solidFill>
                  <a:schemeClr val="bg1"/>
                </a:solidFill>
                <a:effectLst/>
                <a:latin typeface="ＭＳ Ｐゴシック"/>
                <a:ea typeface="ＭＳ Ｐゴシック"/>
                <a:cs typeface="Arial"/>
              </a:rPr>
              <a:t>●●●</a:t>
            </a:r>
            <a:r>
              <a:rPr kumimoji="1" lang="ja-JP" altLang="ja-JP" sz="2400" b="0" kern="1200" smtClean="0">
                <a:solidFill>
                  <a:schemeClr val="bg1"/>
                </a:solidFill>
                <a:effectLst/>
                <a:latin typeface="HGP明朝E"/>
                <a:ea typeface="HGP明朝E"/>
                <a:cs typeface="Arial Unicode MS"/>
              </a:rPr>
              <a:t>白血病リスク分類</a:t>
            </a:r>
            <a:r>
              <a:rPr kumimoji="1" lang="ja-JP" altLang="ja-JP" sz="2400" b="0" i="0" kern="1200" spc="0" baseline="0" smtClean="0">
                <a:solidFill>
                  <a:schemeClr val="bg1"/>
                </a:solidFill>
                <a:effectLst/>
                <a:latin typeface="HGP明朝E"/>
                <a:ea typeface="HGP明朝E"/>
                <a:cs typeface="Arial Unicode MS"/>
              </a:rPr>
              <a:t>別</a:t>
            </a:r>
            <a:r>
              <a:rPr kumimoji="1" lang="en-US" altLang="ja-JP" sz="2000" b="0" kern="1200" spc="-150" smtClean="0">
                <a:solidFill>
                  <a:schemeClr val="bg1"/>
                </a:solidFill>
                <a:effectLst/>
                <a:latin typeface="ＭＳ Ｐゴシック"/>
                <a:ea typeface="ＭＳ Ｐゴシック"/>
                <a:cs typeface="Arial"/>
              </a:rPr>
              <a:t>●●●</a:t>
            </a:r>
            <a:r>
              <a:rPr kumimoji="1" lang="en-US" altLang="ja-JP" sz="1000" b="0" kern="1200" spc="-150" smtClean="0">
                <a:solidFill>
                  <a:schemeClr val="bg1"/>
                </a:solidFill>
                <a:effectLst/>
                <a:latin typeface="ＭＳ Ｐゴシック"/>
                <a:ea typeface="ＭＳ Ｐゴシック"/>
                <a:cs typeface="Arial"/>
              </a:rPr>
              <a:t>&lt;</a:t>
            </a:r>
            <a:r>
              <a:rPr kumimoji="1" lang="ja-JP" altLang="ja-JP" sz="1200" b="0" kern="1200" smtClean="0">
                <a:solidFill>
                  <a:schemeClr val="bg1"/>
                </a:solidFill>
                <a:effectLst/>
                <a:latin typeface="HGP明朝E"/>
                <a:ea typeface="HGP明朝E"/>
                <a:cs typeface="メイリオ"/>
              </a:rPr>
              <a:t>急性骨髄性白血病</a:t>
            </a:r>
            <a:r>
              <a:rPr kumimoji="1" lang="en-US" altLang="ja-JP" sz="1200" b="0" kern="1200" smtClean="0">
                <a:solidFill>
                  <a:schemeClr val="bg1"/>
                </a:solidFill>
                <a:effectLst/>
                <a:latin typeface="HGP明朝E"/>
                <a:ea typeface="HGP明朝E"/>
                <a:cs typeface="メイリオ"/>
              </a:rPr>
              <a:t>/</a:t>
            </a:r>
            <a:r>
              <a:rPr kumimoji="1" lang="ja-JP" altLang="ja-JP" sz="1200" b="0" kern="1200" smtClean="0">
                <a:solidFill>
                  <a:schemeClr val="bg1"/>
                </a:solidFill>
                <a:effectLst/>
                <a:latin typeface="HGP明朝E"/>
                <a:ea typeface="HGP明朝E"/>
                <a:cs typeface="メイリオ"/>
              </a:rPr>
              <a:t>急性リンパ性白血病</a:t>
            </a:r>
            <a:r>
              <a:rPr kumimoji="1" lang="en-US" altLang="ja-JP" sz="1200" b="0" kern="1200" smtClean="0">
                <a:solidFill>
                  <a:schemeClr val="bg1"/>
                </a:solidFill>
                <a:effectLst/>
                <a:latin typeface="HGP明朝E"/>
                <a:ea typeface="HGP明朝E"/>
                <a:cs typeface="メイリオ"/>
              </a:rPr>
              <a:t>/</a:t>
            </a:r>
            <a:r>
              <a:rPr kumimoji="1" lang="ja-JP" altLang="ja-JP" sz="1200" b="0" kern="1200" smtClean="0">
                <a:solidFill>
                  <a:schemeClr val="bg1"/>
                </a:solidFill>
                <a:effectLst/>
                <a:latin typeface="HGP明朝E"/>
                <a:ea typeface="HGP明朝E"/>
                <a:cs typeface="メイリオ"/>
              </a:rPr>
              <a:t>慢性骨髄性白血病</a:t>
            </a:r>
            <a:r>
              <a:rPr kumimoji="1" lang="en-US" altLang="ja-JP" sz="1200" b="0" kern="1200" smtClean="0">
                <a:solidFill>
                  <a:schemeClr val="bg1"/>
                </a:solidFill>
                <a:effectLst/>
                <a:latin typeface="HGP明朝E"/>
                <a:ea typeface="HGP明朝E"/>
                <a:cs typeface="メイリオ"/>
              </a:rPr>
              <a:t>/</a:t>
            </a:r>
            <a:r>
              <a:rPr kumimoji="1" lang="ja-JP" altLang="ja-JP" sz="1200" b="0" kern="1200" smtClean="0">
                <a:solidFill>
                  <a:schemeClr val="bg1"/>
                </a:solidFill>
                <a:effectLst/>
                <a:latin typeface="HGP明朝E"/>
                <a:ea typeface="HGP明朝E"/>
                <a:cs typeface="メイリオ"/>
              </a:rPr>
              <a:t>骨髄異形成症候群</a:t>
            </a:r>
            <a:r>
              <a:rPr kumimoji="1" lang="en-US" altLang="ja-JP" sz="1200" b="0" kern="1200" smtClean="0">
                <a:solidFill>
                  <a:schemeClr val="bg1"/>
                </a:solidFill>
                <a:effectLst/>
                <a:latin typeface="HGP明朝E"/>
                <a:ea typeface="HGP明朝E"/>
                <a:cs typeface="メイリオ"/>
              </a:rPr>
              <a:t>&gt;</a:t>
            </a:r>
            <a:endParaRPr kumimoji="1" lang="ja-JP" altLang="ja-JP" sz="1200" b="0" i="0" kern="1200" spc="0" baseline="0" smtClean="0">
              <a:solidFill>
                <a:schemeClr val="bg1"/>
              </a:solidFill>
              <a:effectLst/>
              <a:latin typeface="HGP明朝E"/>
              <a:ea typeface="HGP明朝E"/>
              <a:cs typeface="+mn-cs"/>
            </a:endParaRPr>
          </a:p>
        </p:txBody>
      </p:sp>
      <p:sp>
        <p:nvSpPr>
          <p:cNvPr id="10"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16</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27649" name="Picture 1" descr="C:\JDCHCT_PP\PP2015\Slide_2015\PP_JDCHCT_Slide2015_jpn_20160414\スライド16.JPG"/>
          <p:cNvPicPr>
            <a:picLocks noChangeAspect="1" noChangeArrowheads="1"/>
          </p:cNvPicPr>
          <p:nvPr/>
        </p:nvPicPr>
        <p:blipFill>
          <a:blip r:embed="rId3"/>
          <a:srcRect/>
          <a:stretch>
            <a:fillRect/>
          </a:stretch>
        </p:blipFill>
        <p:spPr bwMode="auto">
          <a:xfrm>
            <a:off x="0" y="0"/>
            <a:ext cx="9144001" cy="6856413"/>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対角する 2 つの角を丸めた四角形 5"/>
          <p:cNvSpPr/>
          <p:nvPr/>
        </p:nvSpPr>
        <p:spPr>
          <a:xfrm>
            <a:off x="72000" y="0"/>
            <a:ext cx="8928000" cy="828000"/>
          </a:xfrm>
          <a:prstGeom prst="round2DiagRect">
            <a:avLst>
              <a:gd name="adj1" fmla="val 50000"/>
              <a:gd name="adj2" fmla="val 0"/>
            </a:avLst>
          </a:prstGeom>
          <a:noFill/>
          <a:ln w="28575">
            <a:noFill/>
          </a:ln>
          <a:effectLst>
            <a:outerShdw blurRad="50800" dist="88900" dir="2220000" algn="tl" rotWithShape="0">
              <a:schemeClr val="tx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タイトル 10"/>
          <p:cNvSpPr>
            <a:spLocks noGrp="1"/>
          </p:cNvSpPr>
          <p:nvPr>
            <p:ph type="title"/>
          </p:nvPr>
        </p:nvSpPr>
        <p:spPr>
          <a:xfrm>
            <a:off x="432000" y="0"/>
            <a:ext cx="8229600" cy="813816"/>
          </a:xfrm>
        </p:spPr>
        <p:txBody>
          <a:bodyPr/>
          <a:lstStyle/>
          <a:p>
            <a:pPr rtl="0" fontAlgn="base"/>
            <a:r>
              <a:rPr kumimoji="1" lang="ja-JP" altLang="ja-JP" sz="2500" b="0" i="0" kern="1200" spc="0" baseline="0" smtClean="0">
                <a:solidFill>
                  <a:schemeClr val="bg1"/>
                </a:solidFill>
                <a:effectLst/>
                <a:latin typeface="HGP明朝E"/>
                <a:ea typeface="HGP明朝E"/>
                <a:cs typeface="+mn-cs"/>
              </a:rPr>
              <a:t>造血幹細胞移植件数の推移</a:t>
            </a:r>
            <a:r>
              <a:rPr kumimoji="1" lang="en-US" altLang="ja-JP" sz="2500" b="0" i="0" kern="1200" spc="0" baseline="0" smtClean="0">
                <a:solidFill>
                  <a:schemeClr val="bg1"/>
                </a:solidFill>
                <a:effectLst/>
                <a:latin typeface="HGP明朝E"/>
                <a:ea typeface="HGP明朝E"/>
                <a:cs typeface="+mn-cs"/>
              </a:rPr>
              <a:t/>
            </a:r>
            <a:br>
              <a:rPr kumimoji="1" lang="en-US" altLang="ja-JP" sz="2500" b="0" i="0" kern="1200" spc="0" baseline="0" smtClean="0">
                <a:solidFill>
                  <a:schemeClr val="bg1"/>
                </a:solidFill>
                <a:effectLst/>
                <a:latin typeface="HGP明朝E"/>
                <a:ea typeface="HGP明朝E"/>
                <a:cs typeface="+mn-cs"/>
              </a:rPr>
            </a:br>
            <a:r>
              <a:rPr kumimoji="1" lang="en-US" altLang="ja-JP" sz="1800" b="0" i="0" kern="1200" spc="-150" baseline="0" smtClean="0">
                <a:solidFill>
                  <a:schemeClr val="bg1"/>
                </a:solidFill>
                <a:effectLst/>
                <a:latin typeface="ＭＳ Ｐゴシック"/>
                <a:ea typeface="ＭＳ Ｐゴシック"/>
                <a:cs typeface="Arial"/>
              </a:rPr>
              <a:t>●●●</a:t>
            </a:r>
            <a:r>
              <a:rPr kumimoji="1" lang="ja-JP" altLang="ja-JP" sz="2200" b="0" kern="1200" smtClean="0">
                <a:solidFill>
                  <a:schemeClr val="bg1"/>
                </a:solidFill>
                <a:effectLst/>
                <a:latin typeface="HGP明朝E"/>
                <a:ea typeface="HGP明朝E"/>
                <a:cs typeface="Arial Unicode MS"/>
              </a:rPr>
              <a:t>移植前治療強度</a:t>
            </a:r>
            <a:r>
              <a:rPr kumimoji="1" lang="ja-JP" altLang="ja-JP" sz="2200" b="0" i="0" kern="1200" spc="0" baseline="0" smtClean="0">
                <a:solidFill>
                  <a:schemeClr val="bg1"/>
                </a:solidFill>
                <a:effectLst/>
                <a:latin typeface="HGP明朝E"/>
                <a:ea typeface="HGP明朝E"/>
                <a:cs typeface="Arial Unicode MS"/>
              </a:rPr>
              <a:t>別</a:t>
            </a:r>
            <a:r>
              <a:rPr kumimoji="1" lang="en-US" altLang="ja-JP" sz="1800" b="0" kern="1200" spc="-150" smtClean="0">
                <a:solidFill>
                  <a:schemeClr val="bg1"/>
                </a:solidFill>
                <a:effectLst/>
                <a:latin typeface="ＭＳ Ｐゴシック"/>
                <a:ea typeface="ＭＳ Ｐゴシック"/>
                <a:cs typeface="Arial"/>
              </a:rPr>
              <a:t>●●●</a:t>
            </a:r>
            <a:endParaRPr kumimoji="1" lang="ja-JP" altLang="ja-JP" sz="1800" b="0" i="0" kern="1200" spc="0" baseline="0" smtClean="0">
              <a:solidFill>
                <a:schemeClr val="bg1"/>
              </a:solidFill>
              <a:effectLst/>
              <a:latin typeface="HGP明朝E"/>
              <a:ea typeface="HGP明朝E"/>
              <a:cs typeface="+mn-cs"/>
            </a:endParaRPr>
          </a:p>
        </p:txBody>
      </p:sp>
      <p:sp>
        <p:nvSpPr>
          <p:cNvPr id="12"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17</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25601" name="Picture 1" descr="C:\JDCHCT_PP\PP2015\Slide_2015\PP_JDCHCT_Slide2015_jpn_20160414\スライド17.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対角する 2 つの角を丸めた四角形 5"/>
          <p:cNvSpPr/>
          <p:nvPr/>
        </p:nvSpPr>
        <p:spPr>
          <a:xfrm>
            <a:off x="72000" y="0"/>
            <a:ext cx="8928000" cy="828000"/>
          </a:xfrm>
          <a:prstGeom prst="round2DiagRect">
            <a:avLst>
              <a:gd name="adj1" fmla="val 50000"/>
              <a:gd name="adj2" fmla="val 0"/>
            </a:avLst>
          </a:prstGeom>
          <a:no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38" name="タイトル 1"/>
          <p:cNvSpPr>
            <a:spLocks noGrp="1"/>
          </p:cNvSpPr>
          <p:nvPr>
            <p:ph type="title"/>
          </p:nvPr>
        </p:nvSpPr>
        <p:spPr>
          <a:xfrm>
            <a:off x="432000" y="0"/>
            <a:ext cx="8229600" cy="803564"/>
          </a:xfrm>
        </p:spPr>
        <p:txBody>
          <a:bodyPr anchor="ctr">
            <a:normAutofit/>
          </a:bodyPr>
          <a:lstStyle/>
          <a:p>
            <a:r>
              <a:rPr lang="ja-JP" altLang="en-US" sz="2500" b="0" smtClean="0">
                <a:solidFill>
                  <a:schemeClr val="bg1"/>
                </a:solidFill>
                <a:effectLst/>
                <a:latin typeface="+mn-ea"/>
                <a:ea typeface="+mn-ea"/>
                <a:cs typeface="Arial Unicode MS" pitchFamily="50" charset="-128"/>
              </a:rPr>
              <a:t>移植後</a:t>
            </a:r>
            <a:r>
              <a:rPr lang="en-US" altLang="ja-JP" sz="2500" b="0" smtClean="0">
                <a:solidFill>
                  <a:schemeClr val="bg1"/>
                </a:solidFill>
                <a:effectLst/>
                <a:latin typeface="Century" pitchFamily="18" charset="0"/>
                <a:ea typeface="HG明朝E" pitchFamily="17" charset="-128"/>
                <a:cs typeface="Arial Unicode MS" pitchFamily="50" charset="-128"/>
              </a:rPr>
              <a:t>100</a:t>
            </a:r>
            <a:r>
              <a:rPr lang="ja-JP" altLang="en-US" sz="2500" b="0" smtClean="0">
                <a:solidFill>
                  <a:schemeClr val="bg1"/>
                </a:solidFill>
                <a:effectLst/>
                <a:latin typeface="+mn-ea"/>
                <a:ea typeface="+mn-ea"/>
                <a:cs typeface="Arial Unicode MS" pitchFamily="50" charset="-128"/>
              </a:rPr>
              <a:t>日生存率の年次推移</a:t>
            </a:r>
            <a:r>
              <a:rPr lang="en-US" altLang="ja-JP" sz="2500" b="0" smtClean="0">
                <a:solidFill>
                  <a:schemeClr val="bg1"/>
                </a:solidFill>
                <a:effectLst/>
                <a:latin typeface="+mn-ea"/>
                <a:ea typeface="+mn-ea"/>
                <a:cs typeface="Arial Unicode MS" pitchFamily="50" charset="-128"/>
              </a:rPr>
              <a:t/>
            </a:r>
            <a:br>
              <a:rPr lang="en-US" altLang="ja-JP" sz="2500" b="0" smtClean="0">
                <a:solidFill>
                  <a:schemeClr val="bg1"/>
                </a:solidFill>
                <a:effectLst/>
                <a:latin typeface="+mn-ea"/>
                <a:ea typeface="+mn-ea"/>
                <a:cs typeface="Arial Unicode MS" pitchFamily="50" charset="-128"/>
              </a:rPr>
            </a:br>
            <a:r>
              <a:rPr lang="ja-JP" altLang="en-US" sz="2000" b="0" smtClean="0">
                <a:solidFill>
                  <a:srgbClr val="E9F3FD"/>
                </a:solidFill>
                <a:effectLst/>
                <a:latin typeface="+mn-ea"/>
                <a:ea typeface="+mn-ea"/>
                <a:cs typeface="Arial Unicode MS" pitchFamily="50" charset="-128"/>
              </a:rPr>
              <a:t>　</a:t>
            </a:r>
            <a:r>
              <a:rPr lang="en-US" altLang="ja-JP" sz="2000" b="0" smtClean="0">
                <a:solidFill>
                  <a:schemeClr val="bg1"/>
                </a:solidFill>
                <a:effectLst/>
                <a:latin typeface="+mn-ea"/>
                <a:ea typeface="+mn-ea"/>
                <a:cs typeface="Arial Unicode MS" pitchFamily="50" charset="-128"/>
              </a:rPr>
              <a:t>&lt;</a:t>
            </a:r>
            <a:r>
              <a:rPr lang="ja-JP" altLang="en-US" sz="2000" b="0" smtClean="0">
                <a:solidFill>
                  <a:schemeClr val="bg1"/>
                </a:solidFill>
                <a:effectLst/>
                <a:latin typeface="+mn-ea"/>
                <a:ea typeface="+mn-ea"/>
                <a:cs typeface="Arial Unicode MS" pitchFamily="50" charset="-128"/>
              </a:rPr>
              <a:t>自家</a:t>
            </a:r>
            <a:r>
              <a:rPr lang="en-US" altLang="ja-JP" sz="2000" b="0" smtClean="0">
                <a:solidFill>
                  <a:schemeClr val="bg1"/>
                </a:solidFill>
                <a:effectLst/>
                <a:latin typeface="+mn-ea"/>
                <a:ea typeface="+mn-ea"/>
                <a:cs typeface="Arial Unicode MS" pitchFamily="50" charset="-128"/>
              </a:rPr>
              <a:t>/</a:t>
            </a:r>
            <a:r>
              <a:rPr lang="ja-JP" altLang="en-US" sz="2000" b="0" smtClean="0">
                <a:solidFill>
                  <a:schemeClr val="bg1"/>
                </a:solidFill>
                <a:effectLst/>
                <a:latin typeface="+mn-ea"/>
                <a:ea typeface="+mn-ea"/>
                <a:cs typeface="Arial Unicode MS" pitchFamily="50" charset="-128"/>
              </a:rPr>
              <a:t>同種</a:t>
            </a:r>
            <a:r>
              <a:rPr lang="en-US" altLang="ja-JP" sz="2000" b="0" smtClean="0">
                <a:solidFill>
                  <a:schemeClr val="bg1"/>
                </a:solidFill>
                <a:effectLst/>
                <a:latin typeface="+mn-ea"/>
                <a:ea typeface="+mn-ea"/>
                <a:cs typeface="Arial Unicode MS" pitchFamily="50" charset="-128"/>
              </a:rPr>
              <a:t>&gt; &lt;50</a:t>
            </a:r>
            <a:r>
              <a:rPr lang="ja-JP" altLang="en-US" sz="2000" b="0" smtClean="0">
                <a:solidFill>
                  <a:schemeClr val="bg1"/>
                </a:solidFill>
                <a:effectLst/>
                <a:latin typeface="+mn-ea"/>
                <a:ea typeface="+mn-ea"/>
                <a:cs typeface="Arial Unicode MS" pitchFamily="50" charset="-128"/>
              </a:rPr>
              <a:t>歳未満</a:t>
            </a:r>
            <a:r>
              <a:rPr lang="en-US" altLang="ja-JP" sz="2000" b="0" smtClean="0">
                <a:solidFill>
                  <a:schemeClr val="bg1"/>
                </a:solidFill>
                <a:effectLst/>
                <a:latin typeface="+mn-ea"/>
                <a:ea typeface="+mn-ea"/>
                <a:cs typeface="Arial Unicode MS" pitchFamily="50" charset="-128"/>
              </a:rPr>
              <a:t>/50</a:t>
            </a:r>
            <a:r>
              <a:rPr lang="ja-JP" altLang="en-US" sz="2000" b="0" smtClean="0">
                <a:solidFill>
                  <a:schemeClr val="bg1"/>
                </a:solidFill>
                <a:effectLst/>
                <a:latin typeface="+mn-ea"/>
                <a:ea typeface="+mn-ea"/>
                <a:cs typeface="Arial Unicode MS" pitchFamily="50" charset="-128"/>
              </a:rPr>
              <a:t>歳以上</a:t>
            </a:r>
            <a:r>
              <a:rPr lang="en-US" altLang="ja-JP" sz="2000" b="0" smtClean="0">
                <a:solidFill>
                  <a:schemeClr val="bg1"/>
                </a:solidFill>
                <a:effectLst/>
                <a:latin typeface="+mn-ea"/>
                <a:ea typeface="+mn-ea"/>
                <a:cs typeface="Arial Unicode MS" pitchFamily="50" charset="-128"/>
              </a:rPr>
              <a:t>&gt;</a:t>
            </a:r>
            <a:endParaRPr lang="ja-JP" altLang="en-US" sz="1600" b="0" smtClean="0">
              <a:solidFill>
                <a:schemeClr val="bg1"/>
              </a:solidFill>
              <a:effectLst/>
              <a:cs typeface="メイリオ" pitchFamily="50" charset="-128"/>
            </a:endParaRPr>
          </a:p>
        </p:txBody>
      </p:sp>
      <p:sp>
        <p:nvSpPr>
          <p:cNvPr id="9" name="対角する 2 つの角を丸めた四角形 8"/>
          <p:cNvSpPr/>
          <p:nvPr/>
        </p:nvSpPr>
        <p:spPr>
          <a:xfrm>
            <a:off x="6940804" y="104400"/>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mtClean="0">
                <a:solidFill>
                  <a:schemeClr val="bg1"/>
                </a:solidFill>
                <a:latin typeface="+mn-ea"/>
                <a:cs typeface="Arial Unicode MS" pitchFamily="50" charset="-128"/>
              </a:rPr>
              <a:t>自家移植</a:t>
            </a:r>
            <a:endParaRPr lang="en-US" altLang="ja-JP" smtClean="0">
              <a:solidFill>
                <a:schemeClr val="bg1"/>
              </a:solidFill>
              <a:latin typeface="+mn-ea"/>
              <a:cs typeface="Arial Unicode MS" pitchFamily="50" charset="-128"/>
            </a:endParaRPr>
          </a:p>
          <a:p>
            <a:pPr algn="ctr"/>
            <a:r>
              <a:rPr lang="ja-JP" altLang="en-US" smtClean="0">
                <a:solidFill>
                  <a:schemeClr val="bg1"/>
                </a:solidFill>
                <a:latin typeface="+mn-ea"/>
                <a:cs typeface="Arial Unicode MS" pitchFamily="50" charset="-128"/>
              </a:rPr>
              <a:t>同種移植</a:t>
            </a:r>
            <a:endParaRPr kumimoji="1" lang="en-US" altLang="ja-JP" dirty="0" smtClean="0">
              <a:solidFill>
                <a:schemeClr val="bg1"/>
              </a:solidFill>
              <a:latin typeface="+mn-ea"/>
              <a:cs typeface="Arial Unicode MS" pitchFamily="50" charset="-128"/>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smtClean="0">
              <a:ln>
                <a:noFill/>
              </a:ln>
              <a:solidFill>
                <a:schemeClr val="accent1">
                  <a:lumMod val="75000"/>
                </a:schemeClr>
              </a:solidFill>
              <a:effectLst/>
              <a:uLnTx/>
              <a:uFillTx/>
              <a:latin typeface="+mn-ea"/>
              <a:ea typeface="+mn-ea"/>
              <a:cs typeface="+mj-cs"/>
            </a:endParaRPr>
          </a:p>
        </p:txBody>
      </p:sp>
      <p:sp>
        <p:nvSpPr>
          <p:cNvPr id="22"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18</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23555" name="Picture 3" descr="C:\JDCHCT_PP\PP2015\Slide_2015\PP_JDCHCT_Slide2015_jpn_20160414\スライド18.JPG"/>
          <p:cNvPicPr>
            <a:picLocks noChangeAspect="1" noChangeArrowheads="1"/>
          </p:cNvPicPr>
          <p:nvPr/>
        </p:nvPicPr>
        <p:blipFill>
          <a:blip r:embed="rId3"/>
          <a:srcRect/>
          <a:stretch>
            <a:fillRect/>
          </a:stretch>
        </p:blipFill>
        <p:spPr bwMode="auto">
          <a:xfrm>
            <a:off x="0" y="0"/>
            <a:ext cx="9144001" cy="6856413"/>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対角する 2 つの角を丸めた四角形 5"/>
          <p:cNvSpPr/>
          <p:nvPr/>
        </p:nvSpPr>
        <p:spPr>
          <a:xfrm>
            <a:off x="72000" y="0"/>
            <a:ext cx="8928000" cy="828000"/>
          </a:xfrm>
          <a:prstGeom prst="round2DiagRect">
            <a:avLst>
              <a:gd name="adj1" fmla="val 50000"/>
              <a:gd name="adj2" fmla="val 0"/>
            </a:avLst>
          </a:prstGeom>
          <a:noFill/>
          <a:ln w="28575">
            <a:noFill/>
          </a:ln>
          <a:effectLst>
            <a:outerShdw blurRad="50800" dist="88900" dir="2220000" algn="tl" rotWithShape="0">
              <a:schemeClr val="tx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38" name="タイトル 1"/>
          <p:cNvSpPr>
            <a:spLocks noGrp="1"/>
          </p:cNvSpPr>
          <p:nvPr>
            <p:ph type="title"/>
          </p:nvPr>
        </p:nvSpPr>
        <p:spPr>
          <a:xfrm>
            <a:off x="432000" y="0"/>
            <a:ext cx="8229600" cy="803564"/>
          </a:xfrm>
          <a:noFill/>
          <a:effectLst/>
        </p:spPr>
        <p:txBody>
          <a:bodyPr anchor="ctr">
            <a:normAutofit fontScale="90000"/>
          </a:bodyPr>
          <a:lstStyle/>
          <a:p>
            <a:r>
              <a:rPr lang="ja-JP" altLang="en-US" b="0" smtClean="0">
                <a:solidFill>
                  <a:schemeClr val="bg1"/>
                </a:solidFill>
                <a:effectLst/>
                <a:latin typeface="+mn-ea"/>
                <a:ea typeface="+mn-ea"/>
                <a:cs typeface="Arial Unicode MS" pitchFamily="50" charset="-128"/>
              </a:rPr>
              <a:t>移植後</a:t>
            </a:r>
            <a:r>
              <a:rPr lang="en-US" altLang="ja-JP" b="0" smtClean="0">
                <a:solidFill>
                  <a:schemeClr val="bg1"/>
                </a:solidFill>
                <a:effectLst/>
                <a:latin typeface="Century" pitchFamily="18" charset="0"/>
                <a:ea typeface="HG明朝E" pitchFamily="17" charset="-128"/>
                <a:cs typeface="Arial Unicode MS" pitchFamily="50" charset="-128"/>
              </a:rPr>
              <a:t>365</a:t>
            </a:r>
            <a:r>
              <a:rPr lang="ja-JP" altLang="en-US" b="0" smtClean="0">
                <a:solidFill>
                  <a:schemeClr val="bg1"/>
                </a:solidFill>
                <a:effectLst/>
                <a:latin typeface="+mn-ea"/>
                <a:ea typeface="+mn-ea"/>
                <a:cs typeface="Arial Unicode MS" pitchFamily="50" charset="-128"/>
              </a:rPr>
              <a:t>日生存率の年次推移</a:t>
            </a:r>
            <a:r>
              <a:rPr lang="en-US" altLang="ja-JP" sz="2500" b="0" smtClean="0">
                <a:solidFill>
                  <a:schemeClr val="bg1"/>
                </a:solidFill>
                <a:effectLst/>
                <a:latin typeface="+mn-ea"/>
                <a:ea typeface="+mn-ea"/>
                <a:cs typeface="Arial Unicode MS" pitchFamily="50" charset="-128"/>
              </a:rPr>
              <a:t/>
            </a:r>
            <a:br>
              <a:rPr lang="en-US" altLang="ja-JP" sz="2500" b="0" smtClean="0">
                <a:solidFill>
                  <a:schemeClr val="bg1"/>
                </a:solidFill>
                <a:effectLst/>
                <a:latin typeface="+mn-ea"/>
                <a:ea typeface="+mn-ea"/>
                <a:cs typeface="Arial Unicode MS" pitchFamily="50" charset="-128"/>
              </a:rPr>
            </a:br>
            <a:r>
              <a:rPr lang="ja-JP" altLang="en-US" sz="2200" b="0" smtClean="0">
                <a:solidFill>
                  <a:schemeClr val="accent1">
                    <a:lumMod val="75000"/>
                  </a:schemeClr>
                </a:solidFill>
                <a:effectLst/>
                <a:latin typeface="+mn-ea"/>
                <a:ea typeface="+mn-ea"/>
                <a:cs typeface="Arial Unicode MS" pitchFamily="50" charset="-128"/>
              </a:rPr>
              <a:t>　</a:t>
            </a:r>
            <a:r>
              <a:rPr lang="en-US" altLang="ja-JP" sz="2200" b="0" smtClean="0">
                <a:solidFill>
                  <a:schemeClr val="bg1"/>
                </a:solidFill>
                <a:effectLst/>
                <a:cs typeface="Arial Unicode MS" pitchFamily="50" charset="-128"/>
              </a:rPr>
              <a:t>&lt;</a:t>
            </a:r>
            <a:r>
              <a:rPr lang="ja-JP" altLang="en-US" sz="2200" b="0" smtClean="0">
                <a:solidFill>
                  <a:schemeClr val="bg1"/>
                </a:solidFill>
                <a:effectLst/>
                <a:cs typeface="Arial Unicode MS" pitchFamily="50" charset="-128"/>
              </a:rPr>
              <a:t>自家</a:t>
            </a:r>
            <a:r>
              <a:rPr lang="en-US" altLang="ja-JP" sz="2200" b="0" smtClean="0">
                <a:solidFill>
                  <a:schemeClr val="bg1"/>
                </a:solidFill>
                <a:effectLst/>
                <a:cs typeface="Arial Unicode MS" pitchFamily="50" charset="-128"/>
              </a:rPr>
              <a:t>/</a:t>
            </a:r>
            <a:r>
              <a:rPr lang="ja-JP" altLang="en-US" sz="2200" b="0" smtClean="0">
                <a:solidFill>
                  <a:schemeClr val="bg1"/>
                </a:solidFill>
                <a:effectLst/>
                <a:cs typeface="Arial Unicode MS" pitchFamily="50" charset="-128"/>
              </a:rPr>
              <a:t>同種</a:t>
            </a:r>
            <a:r>
              <a:rPr lang="en-US" altLang="ja-JP" sz="2200" b="0" smtClean="0">
                <a:solidFill>
                  <a:schemeClr val="bg1"/>
                </a:solidFill>
                <a:effectLst/>
                <a:cs typeface="Arial Unicode MS" pitchFamily="50" charset="-128"/>
              </a:rPr>
              <a:t>&gt; &lt;50</a:t>
            </a:r>
            <a:r>
              <a:rPr lang="ja-JP" altLang="en-US" sz="2200" b="0" smtClean="0">
                <a:solidFill>
                  <a:schemeClr val="bg1"/>
                </a:solidFill>
                <a:effectLst/>
                <a:cs typeface="Arial Unicode MS" pitchFamily="50" charset="-128"/>
              </a:rPr>
              <a:t>歳未満</a:t>
            </a:r>
            <a:r>
              <a:rPr lang="en-US" altLang="ja-JP" sz="2200" b="0" smtClean="0">
                <a:solidFill>
                  <a:schemeClr val="bg1"/>
                </a:solidFill>
                <a:effectLst/>
                <a:cs typeface="Arial Unicode MS" pitchFamily="50" charset="-128"/>
              </a:rPr>
              <a:t>/50</a:t>
            </a:r>
            <a:r>
              <a:rPr lang="ja-JP" altLang="en-US" sz="2200" b="0" smtClean="0">
                <a:solidFill>
                  <a:schemeClr val="bg1"/>
                </a:solidFill>
                <a:effectLst/>
                <a:cs typeface="Arial Unicode MS" pitchFamily="50" charset="-128"/>
              </a:rPr>
              <a:t>歳以上</a:t>
            </a:r>
            <a:r>
              <a:rPr lang="en-US" altLang="ja-JP" sz="2200" b="0" smtClean="0">
                <a:solidFill>
                  <a:schemeClr val="bg1"/>
                </a:solidFill>
                <a:effectLst/>
                <a:cs typeface="Arial Unicode MS" pitchFamily="50" charset="-128"/>
              </a:rPr>
              <a:t>&gt;</a:t>
            </a:r>
            <a:endParaRPr lang="ja-JP" altLang="en-US" sz="2200" b="0" smtClean="0">
              <a:solidFill>
                <a:schemeClr val="bg1"/>
              </a:solidFill>
              <a:effectLst/>
              <a:cs typeface="メイリオ" pitchFamily="50" charset="-128"/>
            </a:endParaRPr>
          </a:p>
        </p:txBody>
      </p:sp>
      <p:sp>
        <p:nvSpPr>
          <p:cNvPr id="9" name="対角する 2 つの角を丸めた四角形 8"/>
          <p:cNvSpPr/>
          <p:nvPr/>
        </p:nvSpPr>
        <p:spPr>
          <a:xfrm>
            <a:off x="6940804" y="104400"/>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mtClean="0">
                <a:solidFill>
                  <a:schemeClr val="bg1"/>
                </a:solidFill>
                <a:latin typeface="+mn-ea"/>
                <a:cs typeface="Arial Unicode MS" pitchFamily="50" charset="-128"/>
              </a:rPr>
              <a:t>自家移植</a:t>
            </a:r>
            <a:endParaRPr lang="en-US" altLang="ja-JP" smtClean="0">
              <a:solidFill>
                <a:schemeClr val="bg1"/>
              </a:solidFill>
              <a:latin typeface="+mn-ea"/>
              <a:cs typeface="Arial Unicode MS" pitchFamily="50" charset="-128"/>
            </a:endParaRPr>
          </a:p>
          <a:p>
            <a:pPr algn="ctr"/>
            <a:r>
              <a:rPr lang="ja-JP" altLang="en-US" smtClean="0">
                <a:solidFill>
                  <a:schemeClr val="bg1"/>
                </a:solidFill>
                <a:latin typeface="+mn-ea"/>
                <a:cs typeface="Arial Unicode MS" pitchFamily="50" charset="-128"/>
              </a:rPr>
              <a:t>同種移植</a:t>
            </a:r>
            <a:endParaRPr kumimoji="1" lang="en-US" altLang="ja-JP" dirty="0" smtClean="0">
              <a:solidFill>
                <a:schemeClr val="bg1"/>
              </a:solidFill>
              <a:latin typeface="+mn-ea"/>
              <a:cs typeface="Arial Unicode MS" pitchFamily="50" charset="-128"/>
            </a:endParaRPr>
          </a:p>
        </p:txBody>
      </p:sp>
      <p:sp>
        <p:nvSpPr>
          <p:cNvPr id="23"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19</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21506" name="Picture 2" descr="C:\JDCHCT_PP\PP2015\Slide_2015\PP_JDCHCT_Slide2015_jpn_20160414\スライド19.JPG"/>
          <p:cNvPicPr>
            <a:picLocks noChangeAspect="1" noChangeArrowheads="1"/>
          </p:cNvPicPr>
          <p:nvPr/>
        </p:nvPicPr>
        <p:blipFill>
          <a:blip r:embed="rId3"/>
          <a:srcRect/>
          <a:stretch>
            <a:fillRect/>
          </a:stretch>
        </p:blipFill>
        <p:spPr bwMode="auto">
          <a:xfrm>
            <a:off x="0" y="0"/>
            <a:ext cx="9144001" cy="6856413"/>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対角する 2 つの角を丸めた四角形 3"/>
          <p:cNvSpPr/>
          <p:nvPr/>
        </p:nvSpPr>
        <p:spPr>
          <a:xfrm>
            <a:off x="72000" y="0"/>
            <a:ext cx="8928000" cy="828000"/>
          </a:xfrm>
          <a:prstGeom prst="round2DiagRect">
            <a:avLst>
              <a:gd name="adj1" fmla="val 50000"/>
              <a:gd name="adj2" fmla="val 0"/>
            </a:avLst>
          </a:prstGeom>
          <a:no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タイトル 1"/>
          <p:cNvSpPr>
            <a:spLocks noGrp="1"/>
          </p:cNvSpPr>
          <p:nvPr>
            <p:ph type="title"/>
          </p:nvPr>
        </p:nvSpPr>
        <p:spPr>
          <a:xfrm>
            <a:off x="432000" y="0"/>
            <a:ext cx="8229600" cy="813816"/>
          </a:xfrm>
        </p:spPr>
        <p:txBody>
          <a:bodyPr>
            <a:normAutofit/>
          </a:bodyPr>
          <a:lstStyle/>
          <a:p>
            <a:r>
              <a:rPr kumimoji="1" lang="ja-JP" altLang="en-US" sz="2500" b="0" smtClean="0">
                <a:solidFill>
                  <a:schemeClr val="bg1"/>
                </a:solidFill>
                <a:effectLst/>
              </a:rPr>
              <a:t>はじめに</a:t>
            </a:r>
            <a:endParaRPr kumimoji="1" lang="ja-JP" altLang="en-US" sz="2500" b="0">
              <a:solidFill>
                <a:schemeClr val="bg1"/>
              </a:solidFill>
              <a:effectLst/>
            </a:endParaRPr>
          </a:p>
        </p:txBody>
      </p:sp>
      <p:sp>
        <p:nvSpPr>
          <p:cNvPr id="6" name="スライド番号プレースホルダ 4"/>
          <p:cNvSpPr>
            <a:spLocks noGrp="1"/>
          </p:cNvSpPr>
          <p:nvPr>
            <p:ph type="sldNum" sz="quarter" idx="4294967295"/>
          </p:nvPr>
        </p:nvSpPr>
        <p:spPr>
          <a:xfrm>
            <a:off x="8874454" y="6650650"/>
            <a:ext cx="251092" cy="158620"/>
          </a:xfrm>
          <a:prstGeom prst="rect">
            <a:avLst/>
          </a:prstGeom>
        </p:spPr>
        <p:txBody>
          <a:bodyPr/>
          <a:lstStyle/>
          <a:p>
            <a:pPr algn="r"/>
            <a:fld id="{2FECD35A-6F14-4CA7-81FF-DADAB1564319}" type="slidenum">
              <a:rPr lang="ja-JP" altLang="en-US" sz="1100" b="1" smtClean="0">
                <a:solidFill>
                  <a:schemeClr val="bg1">
                    <a:lumMod val="75000"/>
                  </a:schemeClr>
                </a:solidFill>
              </a:rPr>
              <a:pPr algn="r"/>
              <a:t>2</a:t>
            </a:fld>
            <a:endParaRPr lang="ja-JP" altLang="en-US" sz="1100" b="1">
              <a:solidFill>
                <a:schemeClr val="bg1">
                  <a:lumMod val="75000"/>
                </a:schemeClr>
              </a:solidFill>
            </a:endParaRPr>
          </a:p>
        </p:txBody>
      </p:sp>
      <p:sp>
        <p:nvSpPr>
          <p:cNvPr id="7" name="コンテンツ プレースホルダ 6"/>
          <p:cNvSpPr>
            <a:spLocks noGrp="1"/>
          </p:cNvSpPr>
          <p:nvPr>
            <p:ph idx="1"/>
          </p:nvPr>
        </p:nvSpPr>
        <p:spPr/>
        <p:txBody>
          <a:bodyPr/>
          <a:lstStyle/>
          <a:p>
            <a:endParaRPr kumimoji="1" lang="ja-JP" altLang="en-US"/>
          </a:p>
        </p:txBody>
      </p:sp>
      <p:pic>
        <p:nvPicPr>
          <p:cNvPr id="9218" name="Picture 2" descr="C:\JDCHCT_PP\PP2015\Slide_2015\PP_JDCHCT_Slide2015_20160414\スライド2.JPG"/>
          <p:cNvPicPr>
            <a:picLocks noChangeAspect="1" noChangeArrowheads="1"/>
          </p:cNvPicPr>
          <p:nvPr/>
        </p:nvPicPr>
        <p:blipFill>
          <a:blip r:embed="rId3"/>
          <a:srcRect/>
          <a:stretch>
            <a:fillRect/>
          </a:stretch>
        </p:blipFill>
        <p:spPr bwMode="auto">
          <a:xfrm>
            <a:off x="0" y="1587"/>
            <a:ext cx="9144000" cy="6856413"/>
          </a:xfrm>
          <a:prstGeom prst="rect">
            <a:avLst/>
          </a:prstGeom>
          <a:noFill/>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対角する 2 つの角を丸めた四角形 5"/>
          <p:cNvSpPr/>
          <p:nvPr/>
        </p:nvSpPr>
        <p:spPr>
          <a:xfrm>
            <a:off x="62552" y="0"/>
            <a:ext cx="8928000" cy="828000"/>
          </a:xfrm>
          <a:prstGeom prst="round2DiagRect">
            <a:avLst>
              <a:gd name="adj1" fmla="val 50000"/>
              <a:gd name="adj2" fmla="val 0"/>
            </a:avLst>
          </a:prstGeom>
          <a:no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38" name="タイトル 1"/>
          <p:cNvSpPr>
            <a:spLocks noGrp="1"/>
          </p:cNvSpPr>
          <p:nvPr>
            <p:ph type="title"/>
          </p:nvPr>
        </p:nvSpPr>
        <p:spPr>
          <a:xfrm>
            <a:off x="432000" y="0"/>
            <a:ext cx="8229600" cy="803564"/>
          </a:xfrm>
        </p:spPr>
        <p:txBody>
          <a:bodyPr anchor="ctr">
            <a:normAutofit fontScale="90000"/>
          </a:bodyPr>
          <a:lstStyle/>
          <a:p>
            <a:r>
              <a:rPr lang="ja-JP" altLang="en-US" sz="2500" b="0" smtClean="0">
                <a:solidFill>
                  <a:schemeClr val="bg1"/>
                </a:solidFill>
                <a:effectLst/>
                <a:latin typeface="+mn-ea"/>
                <a:ea typeface="+mn-ea"/>
                <a:cs typeface="Arial Unicode MS" pitchFamily="50" charset="-128"/>
              </a:rPr>
              <a:t>移植</a:t>
            </a:r>
            <a:r>
              <a:rPr lang="ja-JP" altLang="en-US" sz="2500" b="0" smtClean="0">
                <a:solidFill>
                  <a:schemeClr val="bg1"/>
                </a:solidFill>
                <a:effectLst/>
                <a:cs typeface="Arial Unicode MS" pitchFamily="50" charset="-128"/>
              </a:rPr>
              <a:t>後１００日</a:t>
            </a:r>
            <a:r>
              <a:rPr lang="ja-JP" altLang="en-US" sz="2500" b="0" smtClean="0">
                <a:solidFill>
                  <a:schemeClr val="bg1"/>
                </a:solidFill>
                <a:effectLst/>
                <a:latin typeface="+mn-ea"/>
                <a:ea typeface="+mn-ea"/>
                <a:cs typeface="Arial Unicode MS" pitchFamily="50" charset="-128"/>
              </a:rPr>
              <a:t>生存率の年次推移</a:t>
            </a:r>
            <a:r>
              <a:rPr lang="en-US" altLang="ja-JP" sz="2500" b="0" smtClean="0">
                <a:solidFill>
                  <a:schemeClr val="bg1"/>
                </a:solidFill>
                <a:effectLst/>
                <a:latin typeface="+mn-ea"/>
                <a:ea typeface="+mn-ea"/>
                <a:cs typeface="Arial Unicode MS" pitchFamily="50" charset="-128"/>
              </a:rPr>
              <a:t/>
            </a:r>
            <a:br>
              <a:rPr lang="en-US" altLang="ja-JP" sz="2500" b="0" smtClean="0">
                <a:solidFill>
                  <a:schemeClr val="bg1"/>
                </a:solidFill>
                <a:effectLst/>
                <a:latin typeface="+mn-ea"/>
                <a:ea typeface="+mn-ea"/>
                <a:cs typeface="Arial Unicode MS" pitchFamily="50" charset="-128"/>
              </a:rPr>
            </a:br>
            <a:r>
              <a:rPr lang="ja-JP" altLang="en-US" sz="2000" b="0" smtClean="0">
                <a:solidFill>
                  <a:srgbClr val="E9F3FD"/>
                </a:solidFill>
                <a:effectLst/>
                <a:latin typeface="+mn-ea"/>
                <a:ea typeface="+mn-ea"/>
                <a:cs typeface="Arial Unicode MS" pitchFamily="50" charset="-128"/>
              </a:rPr>
              <a:t>　</a:t>
            </a:r>
            <a:r>
              <a:rPr kumimoji="1" lang="en-US" altLang="ja-JP" sz="2800" b="0" kern="1200" smtClean="0">
                <a:ln>
                  <a:noFill/>
                </a:ln>
                <a:solidFill>
                  <a:schemeClr val="bg1"/>
                </a:solidFill>
                <a:effectLst/>
                <a:latin typeface="+mn-ea"/>
                <a:ea typeface="+mn-ea"/>
                <a:cs typeface="+mj-cs"/>
              </a:rPr>
              <a:t>&lt;</a:t>
            </a:r>
            <a:r>
              <a:rPr kumimoji="1" lang="ja-JP" altLang="ja-JP" sz="2800" b="0" kern="1200" smtClean="0">
                <a:ln>
                  <a:noFill/>
                </a:ln>
                <a:solidFill>
                  <a:schemeClr val="bg1"/>
                </a:solidFill>
                <a:effectLst/>
                <a:latin typeface="+mn-ea"/>
                <a:ea typeface="+mn-ea"/>
                <a:cs typeface="+mj-cs"/>
              </a:rPr>
              <a:t>同種</a:t>
            </a:r>
            <a:r>
              <a:rPr kumimoji="1" lang="ja-JP" altLang="en-US" sz="2800" b="0" kern="1200" smtClean="0">
                <a:ln>
                  <a:noFill/>
                </a:ln>
                <a:solidFill>
                  <a:schemeClr val="bg1"/>
                </a:solidFill>
                <a:effectLst/>
                <a:latin typeface="+mn-ea"/>
                <a:ea typeface="+mn-ea"/>
                <a:cs typeface="+mj-cs"/>
              </a:rPr>
              <a:t>　移植幹細胞種類</a:t>
            </a:r>
            <a:r>
              <a:rPr kumimoji="1" lang="en-US" altLang="ja-JP" sz="2800" b="0" kern="1200" smtClean="0">
                <a:ln>
                  <a:noFill/>
                </a:ln>
                <a:solidFill>
                  <a:schemeClr val="bg1"/>
                </a:solidFill>
                <a:effectLst/>
                <a:latin typeface="+mn-ea"/>
                <a:ea typeface="+mn-ea"/>
                <a:cs typeface="+mj-cs"/>
              </a:rPr>
              <a:t>&gt; &lt;50</a:t>
            </a:r>
            <a:r>
              <a:rPr kumimoji="1" lang="ja-JP" altLang="ja-JP" sz="2800" b="0" kern="1200" smtClean="0">
                <a:ln>
                  <a:noFill/>
                </a:ln>
                <a:solidFill>
                  <a:schemeClr val="bg1"/>
                </a:solidFill>
                <a:effectLst/>
                <a:latin typeface="+mn-ea"/>
                <a:ea typeface="+mn-ea"/>
                <a:cs typeface="+mj-cs"/>
              </a:rPr>
              <a:t>歳未満</a:t>
            </a:r>
            <a:r>
              <a:rPr kumimoji="1" lang="en-US" altLang="ja-JP" sz="2800" b="0" kern="1200" smtClean="0">
                <a:ln>
                  <a:noFill/>
                </a:ln>
                <a:solidFill>
                  <a:schemeClr val="bg1"/>
                </a:solidFill>
                <a:effectLst/>
                <a:latin typeface="+mn-ea"/>
                <a:ea typeface="+mn-ea"/>
                <a:cs typeface="+mj-cs"/>
              </a:rPr>
              <a:t>&gt;</a:t>
            </a:r>
            <a:endParaRPr lang="ja-JP" altLang="en-US" sz="2000" b="0" smtClean="0">
              <a:solidFill>
                <a:schemeClr val="bg1"/>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smtClean="0">
              <a:ln>
                <a:noFill/>
              </a:ln>
              <a:solidFill>
                <a:schemeClr val="accent1">
                  <a:lumMod val="75000"/>
                </a:schemeClr>
              </a:solidFill>
              <a:effectLst/>
              <a:uLnTx/>
              <a:uFillTx/>
              <a:latin typeface="+mn-ea"/>
              <a:ea typeface="+mn-ea"/>
              <a:cs typeface="+mj-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smtClean="0">
              <a:ln>
                <a:noFill/>
              </a:ln>
              <a:solidFill>
                <a:schemeClr val="accent1">
                  <a:lumMod val="75000"/>
                </a:schemeClr>
              </a:solidFill>
              <a:effectLst/>
              <a:uLnTx/>
              <a:uFillTx/>
              <a:latin typeface="+mn-ea"/>
              <a:ea typeface="+mn-ea"/>
              <a:cs typeface="+mj-cs"/>
            </a:endParaRPr>
          </a:p>
        </p:txBody>
      </p:sp>
      <p:sp>
        <p:nvSpPr>
          <p:cNvPr id="38" name="対角する 2 つの角を丸めた四角形 37"/>
          <p:cNvSpPr/>
          <p:nvPr/>
        </p:nvSpPr>
        <p:spPr>
          <a:xfrm>
            <a:off x="6940800" y="172800"/>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bg1"/>
                </a:solidFill>
                <a:latin typeface="+mn-ea"/>
                <a:cs typeface="Arial Unicode MS" pitchFamily="50" charset="-128"/>
              </a:rPr>
              <a:t>移植時年齢</a:t>
            </a:r>
            <a:endParaRPr kumimoji="1" lang="en-US" altLang="ja-JP" dirty="0" smtClean="0">
              <a:solidFill>
                <a:schemeClr val="bg1"/>
              </a:solidFill>
              <a:latin typeface="+mn-ea"/>
              <a:cs typeface="Arial Unicode MS" pitchFamily="50" charset="-128"/>
            </a:endParaRPr>
          </a:p>
          <a:p>
            <a:pPr algn="ctr"/>
            <a:r>
              <a:rPr lang="en-US" altLang="ja-JP" b="1" smtClean="0">
                <a:solidFill>
                  <a:schemeClr val="bg1"/>
                </a:solidFill>
                <a:latin typeface="Century" pitchFamily="18" charset="0"/>
                <a:ea typeface="Arial Unicode MS" pitchFamily="50" charset="-128"/>
                <a:cs typeface="Arial Unicode MS" pitchFamily="50" charset="-128"/>
              </a:rPr>
              <a:t>50</a:t>
            </a:r>
            <a:r>
              <a:rPr kumimoji="1" lang="ja-JP" altLang="en-US" smtClean="0">
                <a:solidFill>
                  <a:schemeClr val="bg1"/>
                </a:solidFill>
                <a:latin typeface="+mn-ea"/>
                <a:cs typeface="Arial Unicode MS" pitchFamily="50" charset="-128"/>
              </a:rPr>
              <a:t>歳未満</a:t>
            </a:r>
            <a:endParaRPr kumimoji="1" lang="ja-JP" altLang="en-US" dirty="0">
              <a:solidFill>
                <a:schemeClr val="bg1"/>
              </a:solidFill>
              <a:latin typeface="+mn-ea"/>
              <a:cs typeface="Arial Unicode MS" pitchFamily="50" charset="-128"/>
            </a:endParaRPr>
          </a:p>
        </p:txBody>
      </p:sp>
      <p:sp>
        <p:nvSpPr>
          <p:cNvPr id="39" name="対角する 2 つの角を丸めた四角形 38"/>
          <p:cNvSpPr/>
          <p:nvPr/>
        </p:nvSpPr>
        <p:spPr>
          <a:xfrm>
            <a:off x="5429504" y="96118"/>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mtClean="0">
                <a:solidFill>
                  <a:schemeClr val="bg1"/>
                </a:solidFill>
                <a:latin typeface="+mn-ea"/>
                <a:cs typeface="Arial Unicode MS" pitchFamily="50" charset="-128"/>
              </a:rPr>
              <a:t>同種移植</a:t>
            </a:r>
            <a:endParaRPr kumimoji="1" lang="en-US" altLang="ja-JP" dirty="0" smtClean="0">
              <a:solidFill>
                <a:schemeClr val="bg1"/>
              </a:solidFill>
              <a:latin typeface="+mn-ea"/>
              <a:cs typeface="Arial Unicode MS" pitchFamily="50" charset="-128"/>
            </a:endParaRPr>
          </a:p>
        </p:txBody>
      </p:sp>
      <p:sp>
        <p:nvSpPr>
          <p:cNvPr id="28" name="テキスト ボックス 1"/>
          <p:cNvSpPr txBox="1"/>
          <p:nvPr/>
        </p:nvSpPr>
        <p:spPr>
          <a:xfrm>
            <a:off x="4676242" y="6174000"/>
            <a:ext cx="4467758" cy="669235"/>
          </a:xfrm>
          <a:prstGeom prst="rect">
            <a:avLst/>
          </a:prstGeom>
        </p:spPr>
        <p:txBody>
          <a:bodyPr vert="horz" wrap="none" lIns="0" rIns="0" bIns="0" rtlCol="0" anchor="b">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400"/>
              </a:lnSpc>
            </a:pPr>
            <a:endParaRPr kumimoji="1" lang="ja-JP" altLang="en-US" sz="2600" b="0" i="0" u="none" strike="noStrike" kern="1200" cap="none" spc="0" normalizeH="0" baseline="0" noProof="0" dirty="0" smtClean="0">
              <a:ln>
                <a:noFill/>
              </a:ln>
              <a:solidFill>
                <a:schemeClr val="accent1">
                  <a:lumMod val="75000"/>
                </a:schemeClr>
              </a:solidFill>
              <a:effectLst/>
              <a:uLnTx/>
              <a:uFillTx/>
              <a:latin typeface="+mn-ea"/>
              <a:ea typeface="+mn-ea"/>
              <a:cs typeface="+mj-cs"/>
            </a:endParaRPr>
          </a:p>
        </p:txBody>
      </p:sp>
      <p:sp>
        <p:nvSpPr>
          <p:cNvPr id="26"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20</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19458" name="Picture 2" descr="C:\JDCHCT_PP\PP2015\Slide_2015\PP_JDCHCT_Slide2015_jpn_20160414\スライド20.JPG"/>
          <p:cNvPicPr>
            <a:picLocks noChangeAspect="1" noChangeArrowheads="1"/>
          </p:cNvPicPr>
          <p:nvPr/>
        </p:nvPicPr>
        <p:blipFill>
          <a:blip r:embed="rId3"/>
          <a:srcRect/>
          <a:stretch>
            <a:fillRect/>
          </a:stretch>
        </p:blipFill>
        <p:spPr bwMode="auto">
          <a:xfrm>
            <a:off x="0" y="0"/>
            <a:ext cx="9144001" cy="6856413"/>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対角する 2 つの角を丸めた四角形 5"/>
          <p:cNvSpPr/>
          <p:nvPr/>
        </p:nvSpPr>
        <p:spPr>
          <a:xfrm>
            <a:off x="62552" y="0"/>
            <a:ext cx="8928000" cy="828000"/>
          </a:xfrm>
          <a:prstGeom prst="round2DiagRect">
            <a:avLst>
              <a:gd name="adj1" fmla="val 50000"/>
              <a:gd name="adj2" fmla="val 0"/>
            </a:avLst>
          </a:prstGeom>
          <a:noFill/>
          <a:ln w="28575">
            <a:noFill/>
          </a:ln>
          <a:effectLst>
            <a:outerShdw blurRad="50800" dist="88900" dir="2220000" algn="tl" rotWithShape="0">
              <a:schemeClr val="tx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smtClean="0">
              <a:ln>
                <a:noFill/>
              </a:ln>
              <a:solidFill>
                <a:schemeClr val="accent1">
                  <a:lumMod val="75000"/>
                </a:schemeClr>
              </a:solidFill>
              <a:effectLst/>
              <a:uLnTx/>
              <a:uFillTx/>
              <a:latin typeface="+mn-ea"/>
              <a:ea typeface="+mn-ea"/>
              <a:cs typeface="+mj-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smtClean="0">
              <a:ln>
                <a:noFill/>
              </a:ln>
              <a:solidFill>
                <a:schemeClr val="accent1">
                  <a:lumMod val="75000"/>
                </a:schemeClr>
              </a:solidFill>
              <a:effectLst/>
              <a:uLnTx/>
              <a:uFillTx/>
              <a:latin typeface="+mn-ea"/>
              <a:ea typeface="+mn-ea"/>
              <a:cs typeface="+mj-cs"/>
            </a:endParaRPr>
          </a:p>
        </p:txBody>
      </p:sp>
      <p:sp>
        <p:nvSpPr>
          <p:cNvPr id="21" name="タイトル 1"/>
          <p:cNvSpPr>
            <a:spLocks noGrp="1"/>
          </p:cNvSpPr>
          <p:nvPr>
            <p:ph type="title"/>
          </p:nvPr>
        </p:nvSpPr>
        <p:spPr>
          <a:xfrm>
            <a:off x="561600" y="96118"/>
            <a:ext cx="8229600" cy="803564"/>
          </a:xfrm>
        </p:spPr>
        <p:txBody>
          <a:bodyPr anchor="ctr">
            <a:normAutofit fontScale="90000"/>
          </a:bodyPr>
          <a:lstStyle/>
          <a:p>
            <a:r>
              <a:rPr lang="ja-JP" altLang="en-US" sz="2500" b="0" smtClean="0">
                <a:solidFill>
                  <a:schemeClr val="bg1"/>
                </a:solidFill>
                <a:latin typeface="+mn-ea"/>
                <a:ea typeface="+mn-ea"/>
                <a:cs typeface="Arial Unicode MS" pitchFamily="50" charset="-128"/>
              </a:rPr>
              <a:t>移植後３６５日生存率の年次推移</a:t>
            </a:r>
            <a:r>
              <a:rPr lang="en-US" altLang="ja-JP" sz="2500" b="0" smtClean="0">
                <a:solidFill>
                  <a:schemeClr val="bg1"/>
                </a:solidFill>
                <a:latin typeface="+mn-ea"/>
                <a:ea typeface="+mn-ea"/>
                <a:cs typeface="Arial Unicode MS" pitchFamily="50" charset="-128"/>
              </a:rPr>
              <a:t/>
            </a:r>
            <a:br>
              <a:rPr lang="en-US" altLang="ja-JP" sz="2500" b="0" smtClean="0">
                <a:solidFill>
                  <a:schemeClr val="bg1"/>
                </a:solidFill>
                <a:latin typeface="+mn-ea"/>
                <a:ea typeface="+mn-ea"/>
                <a:cs typeface="Arial Unicode MS" pitchFamily="50" charset="-128"/>
              </a:rPr>
            </a:br>
            <a:r>
              <a:rPr lang="ja-JP" altLang="en-US" sz="2000" b="0" smtClean="0">
                <a:solidFill>
                  <a:schemeClr val="bg1"/>
                </a:solidFill>
                <a:latin typeface="+mn-ea"/>
                <a:ea typeface="+mn-ea"/>
                <a:cs typeface="Arial Unicode MS" pitchFamily="50" charset="-128"/>
              </a:rPr>
              <a:t>　</a:t>
            </a:r>
            <a:r>
              <a:rPr kumimoji="1" lang="en-US" altLang="ja-JP" sz="2800" b="0" kern="1200" smtClean="0">
                <a:ln>
                  <a:noFill/>
                </a:ln>
                <a:solidFill>
                  <a:schemeClr val="bg1"/>
                </a:solidFill>
                <a:effectLst>
                  <a:outerShdw blurRad="38100" dist="38100" dir="2700000" algn="tl" rotWithShape="0">
                    <a:srgbClr val="000000">
                      <a:alpha val="43137"/>
                    </a:srgbClr>
                  </a:outerShdw>
                </a:effectLst>
                <a:latin typeface="+mn-ea"/>
                <a:ea typeface="+mn-ea"/>
                <a:cs typeface="+mj-cs"/>
              </a:rPr>
              <a:t>&lt;</a:t>
            </a:r>
            <a:r>
              <a:rPr kumimoji="1" lang="ja-JP" altLang="ja-JP" sz="2800" b="0" kern="1200" smtClean="0">
                <a:ln>
                  <a:noFill/>
                </a:ln>
                <a:solidFill>
                  <a:schemeClr val="bg1"/>
                </a:solidFill>
                <a:effectLst>
                  <a:outerShdw blurRad="38100" dist="38100" dir="2700000" algn="tl" rotWithShape="0">
                    <a:srgbClr val="000000">
                      <a:alpha val="43137"/>
                    </a:srgbClr>
                  </a:outerShdw>
                </a:effectLst>
                <a:latin typeface="+mn-ea"/>
                <a:ea typeface="+mn-ea"/>
                <a:cs typeface="+mj-cs"/>
              </a:rPr>
              <a:t>同種　移植幹細胞種類</a:t>
            </a:r>
            <a:r>
              <a:rPr kumimoji="1" lang="en-US" altLang="ja-JP" sz="2800" b="0" kern="1200" smtClean="0">
                <a:ln>
                  <a:noFill/>
                </a:ln>
                <a:solidFill>
                  <a:schemeClr val="bg1"/>
                </a:solidFill>
                <a:effectLst>
                  <a:outerShdw blurRad="38100" dist="38100" dir="2700000" algn="tl" rotWithShape="0">
                    <a:srgbClr val="000000">
                      <a:alpha val="43137"/>
                    </a:srgbClr>
                  </a:outerShdw>
                </a:effectLst>
                <a:latin typeface="+mn-ea"/>
                <a:ea typeface="+mn-ea"/>
                <a:cs typeface="+mj-cs"/>
              </a:rPr>
              <a:t>&gt; &lt;50</a:t>
            </a:r>
            <a:r>
              <a:rPr kumimoji="1" lang="ja-JP" altLang="ja-JP" sz="2800" b="0" kern="1200" smtClean="0">
                <a:ln>
                  <a:noFill/>
                </a:ln>
                <a:solidFill>
                  <a:schemeClr val="bg1"/>
                </a:solidFill>
                <a:effectLst>
                  <a:outerShdw blurRad="38100" dist="38100" dir="2700000" algn="tl" rotWithShape="0">
                    <a:srgbClr val="000000">
                      <a:alpha val="43137"/>
                    </a:srgbClr>
                  </a:outerShdw>
                </a:effectLst>
                <a:latin typeface="+mn-ea"/>
                <a:ea typeface="+mn-ea"/>
                <a:cs typeface="+mj-cs"/>
              </a:rPr>
              <a:t>歳未満</a:t>
            </a:r>
            <a:r>
              <a:rPr kumimoji="1" lang="en-US" altLang="ja-JP" sz="2800" b="0" kern="1200" smtClean="0">
                <a:ln>
                  <a:noFill/>
                </a:ln>
                <a:solidFill>
                  <a:schemeClr val="bg1"/>
                </a:solidFill>
                <a:effectLst>
                  <a:outerShdw blurRad="38100" dist="38100" dir="2700000" algn="tl" rotWithShape="0">
                    <a:srgbClr val="000000">
                      <a:alpha val="43137"/>
                    </a:srgbClr>
                  </a:outerShdw>
                </a:effectLst>
                <a:latin typeface="+mn-ea"/>
                <a:ea typeface="+mn-ea"/>
                <a:cs typeface="+mj-cs"/>
              </a:rPr>
              <a:t>&gt;</a:t>
            </a:r>
            <a:endParaRPr lang="ja-JP" altLang="en-US" sz="1600" b="0" smtClean="0">
              <a:solidFill>
                <a:schemeClr val="bg1"/>
              </a:solidFill>
              <a:effectLst>
                <a:outerShdw blurRad="38100" dist="38100" dir="2700000" algn="tl" rotWithShape="0">
                  <a:srgbClr val="000000">
                    <a:alpha val="43137"/>
                  </a:srgbClr>
                </a:outerShdw>
              </a:effectLst>
              <a:cs typeface="メイリオ" pitchFamily="50" charset="-128"/>
            </a:endParaRPr>
          </a:p>
        </p:txBody>
      </p:sp>
      <p:sp>
        <p:nvSpPr>
          <p:cNvPr id="22" name="対角する 2 つの角を丸めた四角形 21"/>
          <p:cNvSpPr/>
          <p:nvPr/>
        </p:nvSpPr>
        <p:spPr>
          <a:xfrm>
            <a:off x="6940800" y="172800"/>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bg1"/>
                </a:solidFill>
                <a:latin typeface="+mn-ea"/>
                <a:cs typeface="Arial Unicode MS" pitchFamily="50" charset="-128"/>
              </a:rPr>
              <a:t>移植時年齢</a:t>
            </a:r>
            <a:endParaRPr kumimoji="1" lang="en-US" altLang="ja-JP" dirty="0" smtClean="0">
              <a:solidFill>
                <a:schemeClr val="bg1"/>
              </a:solidFill>
              <a:latin typeface="+mn-ea"/>
              <a:cs typeface="Arial Unicode MS" pitchFamily="50" charset="-128"/>
            </a:endParaRPr>
          </a:p>
          <a:p>
            <a:pPr algn="ctr"/>
            <a:r>
              <a:rPr lang="en-US" altLang="ja-JP" b="1" smtClean="0">
                <a:solidFill>
                  <a:schemeClr val="bg1"/>
                </a:solidFill>
                <a:latin typeface="Century" pitchFamily="18" charset="0"/>
                <a:ea typeface="Arial Unicode MS" pitchFamily="50" charset="-128"/>
                <a:cs typeface="Arial Unicode MS" pitchFamily="50" charset="-128"/>
              </a:rPr>
              <a:t>50</a:t>
            </a:r>
            <a:r>
              <a:rPr kumimoji="1" lang="ja-JP" altLang="en-US" smtClean="0">
                <a:solidFill>
                  <a:schemeClr val="bg1"/>
                </a:solidFill>
                <a:latin typeface="+mn-ea"/>
                <a:cs typeface="Arial Unicode MS" pitchFamily="50" charset="-128"/>
              </a:rPr>
              <a:t>歳未満</a:t>
            </a:r>
            <a:endParaRPr kumimoji="1" lang="ja-JP" altLang="en-US" dirty="0">
              <a:solidFill>
                <a:schemeClr val="bg1"/>
              </a:solidFill>
              <a:latin typeface="+mn-ea"/>
              <a:cs typeface="Arial Unicode MS" pitchFamily="50" charset="-128"/>
            </a:endParaRPr>
          </a:p>
        </p:txBody>
      </p:sp>
      <p:sp>
        <p:nvSpPr>
          <p:cNvPr id="26" name="対角する 2 つの角を丸めた四角形 25"/>
          <p:cNvSpPr/>
          <p:nvPr/>
        </p:nvSpPr>
        <p:spPr>
          <a:xfrm>
            <a:off x="5429504" y="96118"/>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mtClean="0">
                <a:solidFill>
                  <a:schemeClr val="bg1"/>
                </a:solidFill>
                <a:latin typeface="+mn-ea"/>
                <a:cs typeface="Arial Unicode MS" pitchFamily="50" charset="-128"/>
              </a:rPr>
              <a:t>同種移植</a:t>
            </a:r>
            <a:endParaRPr kumimoji="1" lang="en-US" altLang="ja-JP" dirty="0" smtClean="0">
              <a:solidFill>
                <a:schemeClr val="bg1"/>
              </a:solidFill>
              <a:latin typeface="+mn-ea"/>
              <a:cs typeface="Arial Unicode MS" pitchFamily="50" charset="-128"/>
            </a:endParaRPr>
          </a:p>
        </p:txBody>
      </p:sp>
      <p:sp>
        <p:nvSpPr>
          <p:cNvPr id="36"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21</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17410" name="Picture 2" descr="C:\JDCHCT_PP\PP2015\Slide_2015\PP_JDCHCT_Slide2015_jpn_20160414\スライド21.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対角する 2 つの角を丸めた四角形 5"/>
          <p:cNvSpPr/>
          <p:nvPr/>
        </p:nvSpPr>
        <p:spPr>
          <a:xfrm>
            <a:off x="62552" y="0"/>
            <a:ext cx="8928000" cy="828000"/>
          </a:xfrm>
          <a:prstGeom prst="round2DiagRect">
            <a:avLst>
              <a:gd name="adj1" fmla="val 50000"/>
              <a:gd name="adj2" fmla="val 0"/>
            </a:avLst>
          </a:prstGeom>
          <a:noFill/>
          <a:ln w="28575">
            <a:noFill/>
          </a:ln>
          <a:effectLst>
            <a:outerShdw blurRad="50800" dist="88900" dir="2220000" algn="tl" rotWithShape="0">
              <a:schemeClr val="tx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38" name="タイトル 1"/>
          <p:cNvSpPr>
            <a:spLocks noGrp="1"/>
          </p:cNvSpPr>
          <p:nvPr>
            <p:ph type="title"/>
          </p:nvPr>
        </p:nvSpPr>
        <p:spPr>
          <a:xfrm>
            <a:off x="432000" y="0"/>
            <a:ext cx="8229600" cy="803564"/>
          </a:xfrm>
        </p:spPr>
        <p:txBody>
          <a:bodyPr anchor="ctr">
            <a:normAutofit fontScale="90000"/>
          </a:bodyPr>
          <a:lstStyle/>
          <a:p>
            <a:r>
              <a:rPr lang="ja-JP" altLang="en-US" sz="2500" b="0" smtClean="0">
                <a:solidFill>
                  <a:schemeClr val="bg1"/>
                </a:solidFill>
                <a:effectLst/>
                <a:latin typeface="+mn-ea"/>
                <a:ea typeface="+mn-ea"/>
                <a:cs typeface="Arial Unicode MS" pitchFamily="50" charset="-128"/>
              </a:rPr>
              <a:t>移植後１００日生存率の年次推移</a:t>
            </a:r>
            <a:r>
              <a:rPr lang="en-US" altLang="ja-JP" sz="2500" b="0" smtClean="0">
                <a:solidFill>
                  <a:schemeClr val="bg1"/>
                </a:solidFill>
                <a:effectLst/>
                <a:latin typeface="+mn-ea"/>
                <a:ea typeface="+mn-ea"/>
                <a:cs typeface="Arial Unicode MS" pitchFamily="50" charset="-128"/>
              </a:rPr>
              <a:t/>
            </a:r>
            <a:br>
              <a:rPr lang="en-US" altLang="ja-JP" sz="2500" b="0" smtClean="0">
                <a:solidFill>
                  <a:schemeClr val="bg1"/>
                </a:solidFill>
                <a:effectLst/>
                <a:latin typeface="+mn-ea"/>
                <a:ea typeface="+mn-ea"/>
                <a:cs typeface="Arial Unicode MS" pitchFamily="50" charset="-128"/>
              </a:rPr>
            </a:br>
            <a:r>
              <a:rPr kumimoji="1" lang="ja-JP" altLang="ja-JP" sz="2800" b="0" kern="1200" smtClean="0">
                <a:ln>
                  <a:noFill/>
                </a:ln>
                <a:solidFill>
                  <a:schemeClr val="accent1">
                    <a:lumMod val="75000"/>
                  </a:schemeClr>
                </a:solidFill>
                <a:effectLst>
                  <a:outerShdw blurRad="38100" dist="38100" dir="2700000" algn="tl">
                    <a:srgbClr val="000000">
                      <a:alpha val="43137"/>
                    </a:srgbClr>
                  </a:outerShdw>
                </a:effectLst>
                <a:latin typeface="+mn-ea"/>
                <a:ea typeface="+mn-ea"/>
                <a:cs typeface="+mj-cs"/>
              </a:rPr>
              <a:t>　</a:t>
            </a:r>
            <a:r>
              <a:rPr kumimoji="1" lang="en-US" altLang="ja-JP" sz="2800" b="0" kern="1200" smtClean="0">
                <a:ln>
                  <a:noFill/>
                </a:ln>
                <a:solidFill>
                  <a:schemeClr val="bg1"/>
                </a:solidFill>
                <a:effectLst/>
                <a:latin typeface="+mn-ea"/>
                <a:ea typeface="+mn-ea"/>
                <a:cs typeface="+mj-cs"/>
              </a:rPr>
              <a:t>&lt;</a:t>
            </a:r>
            <a:r>
              <a:rPr kumimoji="1" lang="ja-JP" altLang="ja-JP" sz="2800" b="0" kern="1200" smtClean="0">
                <a:ln>
                  <a:noFill/>
                </a:ln>
                <a:solidFill>
                  <a:schemeClr val="bg1"/>
                </a:solidFill>
                <a:effectLst/>
                <a:latin typeface="+mn-ea"/>
                <a:ea typeface="+mn-ea"/>
                <a:cs typeface="+mj-cs"/>
              </a:rPr>
              <a:t>同種　移植幹細胞種類</a:t>
            </a:r>
            <a:r>
              <a:rPr kumimoji="1" lang="en-US" altLang="ja-JP" sz="2800" b="0" kern="1200" smtClean="0">
                <a:ln>
                  <a:noFill/>
                </a:ln>
                <a:solidFill>
                  <a:schemeClr val="bg1"/>
                </a:solidFill>
                <a:effectLst/>
                <a:latin typeface="+mn-ea"/>
                <a:ea typeface="+mn-ea"/>
                <a:cs typeface="+mj-cs"/>
              </a:rPr>
              <a:t>&gt; &lt;50</a:t>
            </a:r>
            <a:r>
              <a:rPr kumimoji="1" lang="ja-JP" altLang="ja-JP" sz="2800" b="0" kern="1200" smtClean="0">
                <a:ln>
                  <a:noFill/>
                </a:ln>
                <a:solidFill>
                  <a:schemeClr val="bg1"/>
                </a:solidFill>
                <a:effectLst/>
                <a:latin typeface="+mn-ea"/>
                <a:ea typeface="+mn-ea"/>
                <a:cs typeface="+mj-cs"/>
              </a:rPr>
              <a:t>歳</a:t>
            </a:r>
            <a:r>
              <a:rPr kumimoji="1" lang="ja-JP" altLang="en-US" sz="2800" b="0" kern="1200" smtClean="0">
                <a:ln>
                  <a:noFill/>
                </a:ln>
                <a:solidFill>
                  <a:schemeClr val="bg1"/>
                </a:solidFill>
                <a:effectLst/>
                <a:latin typeface="+mn-ea"/>
                <a:ea typeface="+mn-ea"/>
                <a:cs typeface="+mj-cs"/>
              </a:rPr>
              <a:t>以上</a:t>
            </a:r>
            <a:r>
              <a:rPr kumimoji="1" lang="en-US" altLang="ja-JP" sz="2800" b="0" kern="1200" smtClean="0">
                <a:ln>
                  <a:noFill/>
                </a:ln>
                <a:solidFill>
                  <a:schemeClr val="bg1"/>
                </a:solidFill>
                <a:effectLst/>
                <a:latin typeface="+mn-ea"/>
                <a:ea typeface="+mn-ea"/>
                <a:cs typeface="+mj-cs"/>
              </a:rPr>
              <a:t>&gt;</a:t>
            </a:r>
            <a:r>
              <a:rPr lang="ja-JP" altLang="en-US" sz="2000" b="0" smtClean="0">
                <a:solidFill>
                  <a:schemeClr val="bg1"/>
                </a:solidFill>
                <a:effectLst/>
                <a:latin typeface="+mn-ea"/>
                <a:ea typeface="+mn-ea"/>
                <a:cs typeface="Arial Unicode MS" pitchFamily="50" charset="-128"/>
              </a:rPr>
              <a:t>　</a:t>
            </a:r>
            <a:endParaRPr lang="ja-JP" altLang="en-US" sz="1600" b="0" smtClean="0">
              <a:solidFill>
                <a:schemeClr val="bg1"/>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smtClean="0">
              <a:ln>
                <a:noFill/>
              </a:ln>
              <a:solidFill>
                <a:schemeClr val="accent1">
                  <a:lumMod val="75000"/>
                </a:schemeClr>
              </a:solidFill>
              <a:effectLst/>
              <a:uLnTx/>
              <a:uFillTx/>
              <a:latin typeface="+mn-ea"/>
              <a:ea typeface="+mn-ea"/>
              <a:cs typeface="+mj-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smtClean="0">
              <a:ln>
                <a:noFill/>
              </a:ln>
              <a:solidFill>
                <a:schemeClr val="accent1">
                  <a:lumMod val="75000"/>
                </a:schemeClr>
              </a:solidFill>
              <a:effectLst/>
              <a:uLnTx/>
              <a:uFillTx/>
              <a:latin typeface="+mn-ea"/>
              <a:ea typeface="+mn-ea"/>
              <a:cs typeface="+mj-cs"/>
            </a:endParaRPr>
          </a:p>
        </p:txBody>
      </p:sp>
      <p:sp>
        <p:nvSpPr>
          <p:cNvPr id="38" name="対角する 2 つの角を丸めた四角形 37"/>
          <p:cNvSpPr/>
          <p:nvPr/>
        </p:nvSpPr>
        <p:spPr>
          <a:xfrm>
            <a:off x="6940800" y="172800"/>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bg1"/>
                </a:solidFill>
                <a:latin typeface="+mn-ea"/>
                <a:cs typeface="Arial Unicode MS" pitchFamily="50" charset="-128"/>
              </a:rPr>
              <a:t>移植時年齢</a:t>
            </a:r>
            <a:endParaRPr kumimoji="1" lang="en-US" altLang="ja-JP" dirty="0" smtClean="0">
              <a:solidFill>
                <a:schemeClr val="bg1"/>
              </a:solidFill>
              <a:latin typeface="+mn-ea"/>
              <a:cs typeface="Arial Unicode MS" pitchFamily="50" charset="-128"/>
            </a:endParaRPr>
          </a:p>
          <a:p>
            <a:pPr algn="ctr"/>
            <a:r>
              <a:rPr lang="en-US" altLang="ja-JP" b="1" smtClean="0">
                <a:solidFill>
                  <a:schemeClr val="bg1"/>
                </a:solidFill>
                <a:latin typeface="Century" pitchFamily="18" charset="0"/>
                <a:ea typeface="Arial Unicode MS" pitchFamily="50" charset="-128"/>
                <a:cs typeface="Arial Unicode MS" pitchFamily="50" charset="-128"/>
              </a:rPr>
              <a:t>50</a:t>
            </a:r>
            <a:r>
              <a:rPr kumimoji="1" lang="ja-JP" altLang="en-US" smtClean="0">
                <a:solidFill>
                  <a:schemeClr val="bg1"/>
                </a:solidFill>
                <a:latin typeface="+mn-ea"/>
                <a:cs typeface="Arial Unicode MS" pitchFamily="50" charset="-128"/>
              </a:rPr>
              <a:t>歳</a:t>
            </a:r>
            <a:r>
              <a:rPr lang="ja-JP" altLang="en-US" smtClean="0">
                <a:solidFill>
                  <a:schemeClr val="bg1"/>
                </a:solidFill>
                <a:latin typeface="+mn-ea"/>
                <a:cs typeface="Arial Unicode MS" pitchFamily="50" charset="-128"/>
              </a:rPr>
              <a:t>以上</a:t>
            </a:r>
            <a:endParaRPr kumimoji="1" lang="ja-JP" altLang="en-US" dirty="0">
              <a:solidFill>
                <a:schemeClr val="bg1"/>
              </a:solidFill>
              <a:latin typeface="+mn-ea"/>
              <a:cs typeface="Arial Unicode MS" pitchFamily="50" charset="-128"/>
            </a:endParaRPr>
          </a:p>
        </p:txBody>
      </p:sp>
      <p:sp>
        <p:nvSpPr>
          <p:cNvPr id="39" name="対角する 2 つの角を丸めた四角形 38"/>
          <p:cNvSpPr/>
          <p:nvPr/>
        </p:nvSpPr>
        <p:spPr>
          <a:xfrm>
            <a:off x="5429504" y="96118"/>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mtClean="0">
                <a:solidFill>
                  <a:schemeClr val="bg1"/>
                </a:solidFill>
                <a:latin typeface="+mn-ea"/>
                <a:cs typeface="Arial Unicode MS" pitchFamily="50" charset="-128"/>
              </a:rPr>
              <a:t>同種移植</a:t>
            </a:r>
            <a:endParaRPr kumimoji="1" lang="en-US" altLang="ja-JP" dirty="0" smtClean="0">
              <a:solidFill>
                <a:schemeClr val="bg1"/>
              </a:solidFill>
              <a:latin typeface="+mn-ea"/>
              <a:cs typeface="Arial Unicode MS" pitchFamily="50" charset="-128"/>
            </a:endParaRPr>
          </a:p>
        </p:txBody>
      </p:sp>
      <p:sp>
        <p:nvSpPr>
          <p:cNvPr id="29"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22</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15364" name="Picture 4" descr="C:\JDCHCT_PP\PP2015\Slide_2015\PP_JDCHCT_Slide2015_jpn_20160414\スライド22.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対角する 2 つの角を丸めた四角形 5"/>
          <p:cNvSpPr/>
          <p:nvPr/>
        </p:nvSpPr>
        <p:spPr>
          <a:xfrm>
            <a:off x="62552" y="0"/>
            <a:ext cx="8928000" cy="828000"/>
          </a:xfrm>
          <a:prstGeom prst="round2DiagRect">
            <a:avLst>
              <a:gd name="adj1" fmla="val 50000"/>
              <a:gd name="adj2" fmla="val 0"/>
            </a:avLst>
          </a:prstGeom>
          <a:noFill/>
          <a:ln w="28575">
            <a:noFill/>
          </a:ln>
          <a:effectLst>
            <a:outerShdw blurRad="50800" dist="88900" dir="2220000" algn="tl" rotWithShape="0">
              <a:schemeClr val="tx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38" name="タイトル 1"/>
          <p:cNvSpPr>
            <a:spLocks noGrp="1"/>
          </p:cNvSpPr>
          <p:nvPr>
            <p:ph type="title"/>
          </p:nvPr>
        </p:nvSpPr>
        <p:spPr>
          <a:xfrm>
            <a:off x="432000" y="0"/>
            <a:ext cx="8229600" cy="803564"/>
          </a:xfrm>
        </p:spPr>
        <p:txBody>
          <a:bodyPr anchor="ctr">
            <a:normAutofit fontScale="90000"/>
          </a:bodyPr>
          <a:lstStyle/>
          <a:p>
            <a:r>
              <a:rPr lang="ja-JP" altLang="en-US" sz="2500" b="0" smtClean="0">
                <a:solidFill>
                  <a:schemeClr val="bg1"/>
                </a:solidFill>
                <a:effectLst/>
                <a:latin typeface="+mn-ea"/>
                <a:ea typeface="+mn-ea"/>
                <a:cs typeface="Arial Unicode MS" pitchFamily="50" charset="-128"/>
              </a:rPr>
              <a:t>移植後３６５日生存率の年次推移</a:t>
            </a:r>
            <a:r>
              <a:rPr lang="en-US" altLang="ja-JP" sz="2500" b="0" smtClean="0">
                <a:solidFill>
                  <a:schemeClr val="bg1"/>
                </a:solidFill>
                <a:effectLst/>
                <a:latin typeface="+mn-ea"/>
                <a:ea typeface="+mn-ea"/>
                <a:cs typeface="Arial Unicode MS" pitchFamily="50" charset="-128"/>
              </a:rPr>
              <a:t/>
            </a:r>
            <a:br>
              <a:rPr lang="en-US" altLang="ja-JP" sz="2500" b="0" smtClean="0">
                <a:solidFill>
                  <a:schemeClr val="bg1"/>
                </a:solidFill>
                <a:effectLst/>
                <a:latin typeface="+mn-ea"/>
                <a:ea typeface="+mn-ea"/>
                <a:cs typeface="Arial Unicode MS" pitchFamily="50" charset="-128"/>
              </a:rPr>
            </a:br>
            <a:r>
              <a:rPr kumimoji="1" lang="ja-JP" altLang="ja-JP" sz="2800" b="0" kern="1200" smtClean="0">
                <a:ln>
                  <a:noFill/>
                </a:ln>
                <a:solidFill>
                  <a:schemeClr val="accent1">
                    <a:lumMod val="75000"/>
                  </a:schemeClr>
                </a:solidFill>
                <a:effectLst>
                  <a:outerShdw blurRad="38100" dist="38100" dir="2700000" algn="tl">
                    <a:srgbClr val="000000">
                      <a:alpha val="43137"/>
                    </a:srgbClr>
                  </a:outerShdw>
                </a:effectLst>
                <a:latin typeface="+mn-ea"/>
                <a:ea typeface="+mn-ea"/>
                <a:cs typeface="+mj-cs"/>
              </a:rPr>
              <a:t>　</a:t>
            </a:r>
            <a:r>
              <a:rPr kumimoji="1" lang="en-US" altLang="ja-JP" sz="2800" b="0" kern="1200" smtClean="0">
                <a:ln>
                  <a:noFill/>
                </a:ln>
                <a:solidFill>
                  <a:schemeClr val="bg1"/>
                </a:solidFill>
                <a:effectLst/>
                <a:latin typeface="+mn-ea"/>
                <a:ea typeface="+mn-ea"/>
                <a:cs typeface="+mj-cs"/>
              </a:rPr>
              <a:t>&lt;</a:t>
            </a:r>
            <a:r>
              <a:rPr kumimoji="1" lang="ja-JP" altLang="ja-JP" sz="2800" b="0" kern="1200" smtClean="0">
                <a:ln>
                  <a:noFill/>
                </a:ln>
                <a:solidFill>
                  <a:schemeClr val="bg1"/>
                </a:solidFill>
                <a:effectLst/>
                <a:latin typeface="+mn-ea"/>
                <a:ea typeface="+mn-ea"/>
                <a:cs typeface="+mj-cs"/>
              </a:rPr>
              <a:t>同種　移植幹細胞種類</a:t>
            </a:r>
            <a:r>
              <a:rPr kumimoji="1" lang="en-US" altLang="ja-JP" sz="2800" b="0" kern="1200" smtClean="0">
                <a:ln>
                  <a:noFill/>
                </a:ln>
                <a:solidFill>
                  <a:schemeClr val="bg1"/>
                </a:solidFill>
                <a:effectLst/>
                <a:latin typeface="+mn-ea"/>
                <a:ea typeface="+mn-ea"/>
                <a:cs typeface="+mj-cs"/>
              </a:rPr>
              <a:t>&gt; &lt;50</a:t>
            </a:r>
            <a:r>
              <a:rPr kumimoji="1" lang="ja-JP" altLang="en-US" sz="2800" b="0" kern="1200" smtClean="0">
                <a:ln>
                  <a:noFill/>
                </a:ln>
                <a:solidFill>
                  <a:schemeClr val="bg1"/>
                </a:solidFill>
                <a:effectLst/>
                <a:latin typeface="+mn-ea"/>
                <a:ea typeface="+mn-ea"/>
                <a:cs typeface="+mj-cs"/>
              </a:rPr>
              <a:t>歳以上</a:t>
            </a:r>
            <a:r>
              <a:rPr kumimoji="1" lang="en-US" altLang="ja-JP" sz="2800" b="0" kern="1200" smtClean="0">
                <a:ln>
                  <a:noFill/>
                </a:ln>
                <a:solidFill>
                  <a:schemeClr val="bg1"/>
                </a:solidFill>
                <a:effectLst/>
                <a:latin typeface="+mn-ea"/>
                <a:ea typeface="+mn-ea"/>
                <a:cs typeface="+mj-cs"/>
              </a:rPr>
              <a:t>&gt;</a:t>
            </a:r>
            <a:r>
              <a:rPr lang="ja-JP" altLang="en-US" sz="2000" b="0" smtClean="0">
                <a:solidFill>
                  <a:schemeClr val="bg1"/>
                </a:solidFill>
                <a:effectLst/>
                <a:latin typeface="+mn-ea"/>
                <a:ea typeface="+mn-ea"/>
                <a:cs typeface="Arial Unicode MS" pitchFamily="50" charset="-128"/>
              </a:rPr>
              <a:t>　</a:t>
            </a:r>
            <a:endParaRPr lang="ja-JP" altLang="en-US" sz="1600" b="0" smtClean="0">
              <a:solidFill>
                <a:schemeClr val="bg1"/>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smtClean="0">
              <a:ln>
                <a:noFill/>
              </a:ln>
              <a:solidFill>
                <a:schemeClr val="accent1">
                  <a:lumMod val="75000"/>
                </a:schemeClr>
              </a:solidFill>
              <a:effectLst/>
              <a:uLnTx/>
              <a:uFillTx/>
              <a:latin typeface="+mn-ea"/>
              <a:ea typeface="+mn-ea"/>
              <a:cs typeface="+mj-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smtClean="0">
              <a:ln>
                <a:noFill/>
              </a:ln>
              <a:solidFill>
                <a:schemeClr val="accent1">
                  <a:lumMod val="75000"/>
                </a:schemeClr>
              </a:solidFill>
              <a:effectLst/>
              <a:uLnTx/>
              <a:uFillTx/>
              <a:latin typeface="+mn-ea"/>
              <a:ea typeface="+mn-ea"/>
              <a:cs typeface="+mj-cs"/>
            </a:endParaRPr>
          </a:p>
        </p:txBody>
      </p:sp>
      <p:sp>
        <p:nvSpPr>
          <p:cNvPr id="38" name="対角する 2 つの角を丸めた四角形 37"/>
          <p:cNvSpPr/>
          <p:nvPr/>
        </p:nvSpPr>
        <p:spPr>
          <a:xfrm>
            <a:off x="6940800" y="172800"/>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bg1"/>
                </a:solidFill>
                <a:latin typeface="+mn-ea"/>
                <a:cs typeface="Arial Unicode MS" pitchFamily="50" charset="-128"/>
              </a:rPr>
              <a:t>移植時年齢</a:t>
            </a:r>
            <a:endParaRPr kumimoji="1" lang="en-US" altLang="ja-JP" dirty="0" smtClean="0">
              <a:solidFill>
                <a:schemeClr val="bg1"/>
              </a:solidFill>
              <a:latin typeface="+mn-ea"/>
              <a:cs typeface="Arial Unicode MS" pitchFamily="50" charset="-128"/>
            </a:endParaRPr>
          </a:p>
          <a:p>
            <a:pPr algn="ctr"/>
            <a:r>
              <a:rPr lang="en-US" altLang="ja-JP" b="1" smtClean="0">
                <a:solidFill>
                  <a:schemeClr val="bg1"/>
                </a:solidFill>
                <a:latin typeface="Century" pitchFamily="18" charset="0"/>
                <a:ea typeface="Arial Unicode MS" pitchFamily="50" charset="-128"/>
                <a:cs typeface="Arial Unicode MS" pitchFamily="50" charset="-128"/>
              </a:rPr>
              <a:t>50</a:t>
            </a:r>
            <a:r>
              <a:rPr kumimoji="1" lang="ja-JP" altLang="en-US" smtClean="0">
                <a:solidFill>
                  <a:schemeClr val="bg1"/>
                </a:solidFill>
                <a:latin typeface="+mn-ea"/>
                <a:cs typeface="Arial Unicode MS" pitchFamily="50" charset="-128"/>
              </a:rPr>
              <a:t>歳</a:t>
            </a:r>
            <a:r>
              <a:rPr lang="ja-JP" altLang="en-US" smtClean="0">
                <a:solidFill>
                  <a:schemeClr val="bg1"/>
                </a:solidFill>
                <a:latin typeface="+mn-ea"/>
                <a:cs typeface="Arial Unicode MS" pitchFamily="50" charset="-128"/>
              </a:rPr>
              <a:t>以上</a:t>
            </a:r>
            <a:endParaRPr kumimoji="1" lang="ja-JP" altLang="en-US" dirty="0">
              <a:solidFill>
                <a:schemeClr val="bg1"/>
              </a:solidFill>
              <a:latin typeface="+mn-ea"/>
              <a:cs typeface="Arial Unicode MS" pitchFamily="50" charset="-128"/>
            </a:endParaRPr>
          </a:p>
        </p:txBody>
      </p:sp>
      <p:sp>
        <p:nvSpPr>
          <p:cNvPr id="39" name="対角する 2 つの角を丸めた四角形 38"/>
          <p:cNvSpPr/>
          <p:nvPr/>
        </p:nvSpPr>
        <p:spPr>
          <a:xfrm>
            <a:off x="5429504" y="96118"/>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mtClean="0">
                <a:solidFill>
                  <a:schemeClr val="bg1"/>
                </a:solidFill>
                <a:latin typeface="+mn-ea"/>
                <a:cs typeface="Arial Unicode MS" pitchFamily="50" charset="-128"/>
              </a:rPr>
              <a:t>同種移植</a:t>
            </a:r>
            <a:endParaRPr kumimoji="1" lang="en-US" altLang="ja-JP" dirty="0" smtClean="0">
              <a:solidFill>
                <a:schemeClr val="bg1"/>
              </a:solidFill>
              <a:latin typeface="+mn-ea"/>
              <a:cs typeface="Arial Unicode MS" pitchFamily="50" charset="-128"/>
            </a:endParaRPr>
          </a:p>
        </p:txBody>
      </p:sp>
      <p:sp>
        <p:nvSpPr>
          <p:cNvPr id="26" name="テキスト ボックス 1"/>
          <p:cNvSpPr txBox="1"/>
          <p:nvPr/>
        </p:nvSpPr>
        <p:spPr>
          <a:xfrm>
            <a:off x="4676242" y="6174000"/>
            <a:ext cx="4467758" cy="669235"/>
          </a:xfrm>
          <a:prstGeom prst="rect">
            <a:avLst/>
          </a:prstGeom>
        </p:spPr>
        <p:txBody>
          <a:bodyPr vert="horz" wrap="none" lIns="0" rIns="0" bIns="0" rtlCol="0" anchor="b">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1400"/>
              </a:lnSpc>
            </a:pPr>
            <a:endParaRPr kumimoji="1" lang="ja-JP" altLang="en-US" sz="2600" b="0" i="0" u="none" strike="noStrike" kern="1200" cap="none" spc="0" normalizeH="0" baseline="0" noProof="0" dirty="0" smtClean="0">
              <a:ln>
                <a:noFill/>
              </a:ln>
              <a:solidFill>
                <a:schemeClr val="accent1">
                  <a:lumMod val="75000"/>
                </a:schemeClr>
              </a:solidFill>
              <a:effectLst/>
              <a:uLnTx/>
              <a:uFillTx/>
              <a:latin typeface="+mn-ea"/>
              <a:ea typeface="+mn-ea"/>
              <a:cs typeface="+mj-cs"/>
            </a:endParaRPr>
          </a:p>
        </p:txBody>
      </p:sp>
      <p:sp>
        <p:nvSpPr>
          <p:cNvPr id="32"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23</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13315" name="Picture 3" descr="C:\JDCHCT_PP\PP2015\Slide_2015\PP_JDCHCT_Slide2015_jpn_20160414\スライド23.JPG"/>
          <p:cNvPicPr>
            <a:picLocks noChangeAspect="1" noChangeArrowheads="1"/>
          </p:cNvPicPr>
          <p:nvPr/>
        </p:nvPicPr>
        <p:blipFill>
          <a:blip r:embed="rId3"/>
          <a:srcRect/>
          <a:stretch>
            <a:fillRect/>
          </a:stretch>
        </p:blipFill>
        <p:spPr bwMode="auto">
          <a:xfrm>
            <a:off x="0" y="0"/>
            <a:ext cx="9144001" cy="6856413"/>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対角する 2 つの角を丸めた四角形 5"/>
          <p:cNvSpPr/>
          <p:nvPr/>
        </p:nvSpPr>
        <p:spPr>
          <a:xfrm>
            <a:off x="72000" y="0"/>
            <a:ext cx="8928000" cy="828000"/>
          </a:xfrm>
          <a:prstGeom prst="round2DiagRect">
            <a:avLst>
              <a:gd name="adj1" fmla="val 50000"/>
              <a:gd name="adj2" fmla="val 0"/>
            </a:avLst>
          </a:prstGeom>
          <a:noFill/>
          <a:ln w="28575">
            <a:noFill/>
          </a:ln>
          <a:effectLst>
            <a:outerShdw blurRad="50800" dist="88900" dir="2220000" algn="tl" rotWithShape="0">
              <a:schemeClr val="tx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38" name="タイトル 1"/>
          <p:cNvSpPr>
            <a:spLocks noGrp="1"/>
          </p:cNvSpPr>
          <p:nvPr>
            <p:ph type="title"/>
          </p:nvPr>
        </p:nvSpPr>
        <p:spPr>
          <a:xfrm>
            <a:off x="432000" y="0"/>
            <a:ext cx="8568000" cy="803564"/>
          </a:xfrm>
        </p:spPr>
        <p:txBody>
          <a:bodyPr anchor="t">
            <a:normAutofit fontScale="90000"/>
          </a:bodyPr>
          <a:lstStyle/>
          <a:p>
            <a:pPr defTabSz="914400" fontAlgn="auto">
              <a:lnSpc>
                <a:spcPts val="3000"/>
              </a:lnSpc>
              <a:spcAft>
                <a:spcPts val="0"/>
              </a:spcAft>
            </a:pPr>
            <a:r>
              <a:rPr lang="ja-JP" altLang="en-US" b="0" smtClean="0">
                <a:solidFill>
                  <a:schemeClr val="bg1"/>
                </a:solidFill>
                <a:effectLst/>
                <a:cs typeface="Arial Unicode MS" pitchFamily="50" charset="-128"/>
              </a:rPr>
              <a:t>移植後１００日生存率の年次推移</a:t>
            </a:r>
            <a:r>
              <a:rPr lang="en-US" altLang="ja-JP" sz="2500" b="0" smtClean="0">
                <a:solidFill>
                  <a:schemeClr val="bg1"/>
                </a:solidFill>
                <a:effectLst/>
                <a:cs typeface="Arial Unicode MS" pitchFamily="50" charset="-128"/>
              </a:rPr>
              <a:t/>
            </a:r>
            <a:br>
              <a:rPr lang="en-US" altLang="ja-JP" sz="2500" b="0" smtClean="0">
                <a:solidFill>
                  <a:schemeClr val="bg1"/>
                </a:solidFill>
                <a:effectLst/>
                <a:cs typeface="Arial Unicode MS" pitchFamily="50" charset="-128"/>
              </a:rPr>
            </a:br>
            <a:r>
              <a:rPr lang="en-US" altLang="ja-JP" sz="2000" b="0" spc="-150" smtClean="0">
                <a:solidFill>
                  <a:schemeClr val="bg1"/>
                </a:solidFill>
                <a:effectLst/>
                <a:latin typeface="Arial" pitchFamily="34" charset="0"/>
                <a:ea typeface="ＭＳ Ｐゴシック"/>
                <a:cs typeface="Arial" pitchFamily="34" charset="0"/>
              </a:rPr>
              <a:t>●●●</a:t>
            </a:r>
            <a:r>
              <a:rPr lang="ja-JP" altLang="en-US" sz="2400" b="0" smtClean="0">
                <a:solidFill>
                  <a:schemeClr val="bg1"/>
                </a:solidFill>
                <a:effectLst/>
                <a:latin typeface="HGP明朝E" pitchFamily="18" charset="-128"/>
                <a:ea typeface="HGP明朝E" pitchFamily="18" charset="-128"/>
                <a:cs typeface="Arial Unicode MS" pitchFamily="50" charset="-128"/>
              </a:rPr>
              <a:t>白血病リスク分類別</a:t>
            </a:r>
            <a:r>
              <a:rPr lang="en-US" altLang="ja-JP" sz="2000" b="0" spc="-150" smtClean="0">
                <a:solidFill>
                  <a:schemeClr val="bg1"/>
                </a:solidFill>
                <a:effectLst/>
                <a:latin typeface="Arial" pitchFamily="34" charset="0"/>
                <a:ea typeface="ＭＳ Ｐゴシック"/>
                <a:cs typeface="Arial" pitchFamily="34" charset="0"/>
              </a:rPr>
              <a:t>●●●</a:t>
            </a:r>
            <a:r>
              <a:rPr lang="en-US" altLang="ja-JP" sz="1200" b="0" spc="-150" smtClean="0">
                <a:solidFill>
                  <a:schemeClr val="bg1"/>
                </a:solidFill>
                <a:effectLst/>
                <a:latin typeface="Arial" pitchFamily="34" charset="0"/>
                <a:ea typeface="ＭＳ Ｐゴシック"/>
                <a:cs typeface="Arial" pitchFamily="34" charset="0"/>
              </a:rPr>
              <a:t>&lt;</a:t>
            </a:r>
            <a:r>
              <a:rPr lang="ja-JP" altLang="en-US" sz="1200" b="0" smtClean="0">
                <a:solidFill>
                  <a:schemeClr val="bg1"/>
                </a:solidFill>
                <a:effectLst/>
                <a:cs typeface="メイリオ" pitchFamily="50" charset="-128"/>
              </a:rPr>
              <a:t>急性骨髄性白血病</a:t>
            </a:r>
            <a:r>
              <a:rPr lang="en-US" altLang="ja-JP" sz="1200" b="0" smtClean="0">
                <a:solidFill>
                  <a:schemeClr val="bg1"/>
                </a:solidFill>
                <a:effectLst/>
                <a:cs typeface="メイリオ" pitchFamily="50" charset="-128"/>
              </a:rPr>
              <a:t>/</a:t>
            </a:r>
            <a:r>
              <a:rPr lang="ja-JP" altLang="en-US" sz="1200" b="0" smtClean="0">
                <a:solidFill>
                  <a:schemeClr val="bg1"/>
                </a:solidFill>
                <a:effectLst/>
                <a:cs typeface="メイリオ" pitchFamily="50" charset="-128"/>
              </a:rPr>
              <a:t>急性リンパ性白血病</a:t>
            </a:r>
            <a:r>
              <a:rPr lang="en-US" altLang="ja-JP" sz="1200" b="0" smtClean="0">
                <a:solidFill>
                  <a:schemeClr val="bg1"/>
                </a:solidFill>
                <a:effectLst/>
                <a:cs typeface="メイリオ" pitchFamily="50" charset="-128"/>
              </a:rPr>
              <a:t>/</a:t>
            </a:r>
            <a:r>
              <a:rPr lang="ja-JP" altLang="en-US" sz="1200" b="0" smtClean="0">
                <a:solidFill>
                  <a:schemeClr val="bg1"/>
                </a:solidFill>
                <a:effectLst/>
                <a:cs typeface="メイリオ" pitchFamily="50" charset="-128"/>
              </a:rPr>
              <a:t>慢性骨髄性白血病</a:t>
            </a:r>
            <a:r>
              <a:rPr lang="en-US" altLang="ja-JP" sz="1200" b="0" smtClean="0">
                <a:solidFill>
                  <a:schemeClr val="bg1"/>
                </a:solidFill>
                <a:effectLst/>
                <a:cs typeface="メイリオ" pitchFamily="50" charset="-128"/>
              </a:rPr>
              <a:t>/</a:t>
            </a:r>
            <a:r>
              <a:rPr lang="ja-JP" altLang="en-US" sz="1200" b="0" smtClean="0">
                <a:solidFill>
                  <a:schemeClr val="bg1"/>
                </a:solidFill>
                <a:effectLst/>
                <a:cs typeface="メイリオ" pitchFamily="50" charset="-128"/>
              </a:rPr>
              <a:t>骨髄異形成症候群</a:t>
            </a:r>
            <a:r>
              <a:rPr lang="en-US" altLang="ja-JP" sz="1200" b="0" smtClean="0">
                <a:solidFill>
                  <a:schemeClr val="bg1"/>
                </a:solidFill>
                <a:effectLst/>
                <a:cs typeface="メイリオ" pitchFamily="50" charset="-128"/>
              </a:rPr>
              <a:t>&gt;</a:t>
            </a:r>
            <a:endParaRPr lang="ja-JP" altLang="en-US" sz="1200" b="0" dirty="0">
              <a:solidFill>
                <a:schemeClr val="bg1"/>
              </a:solidFill>
              <a:effectLst/>
            </a:endParaRPr>
          </a:p>
        </p:txBody>
      </p:sp>
      <p:sp>
        <p:nvSpPr>
          <p:cNvPr id="24"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24</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11267" name="Picture 3" descr="C:\JDCHCT_PP\PP2015\Slide_2015\PP_JDCHCT_Slide2015_jpn_20160414\スライド24.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対角する 2 つの角を丸めた四角形 5"/>
          <p:cNvSpPr/>
          <p:nvPr/>
        </p:nvSpPr>
        <p:spPr>
          <a:xfrm>
            <a:off x="72000" y="0"/>
            <a:ext cx="8928000" cy="828000"/>
          </a:xfrm>
          <a:prstGeom prst="round2DiagRect">
            <a:avLst>
              <a:gd name="adj1" fmla="val 50000"/>
              <a:gd name="adj2" fmla="val 0"/>
            </a:avLst>
          </a:prstGeom>
          <a:noFill/>
          <a:ln w="28575">
            <a:noFill/>
          </a:ln>
          <a:effectLst>
            <a:outerShdw blurRad="50800" dist="88900" dir="2220000" algn="tl" rotWithShape="0">
              <a:schemeClr val="tx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38" name="タイトル 1"/>
          <p:cNvSpPr>
            <a:spLocks noGrp="1"/>
          </p:cNvSpPr>
          <p:nvPr>
            <p:ph type="title"/>
          </p:nvPr>
        </p:nvSpPr>
        <p:spPr>
          <a:xfrm>
            <a:off x="432000" y="0"/>
            <a:ext cx="8568000" cy="803564"/>
          </a:xfrm>
        </p:spPr>
        <p:txBody>
          <a:bodyPr anchor="t">
            <a:normAutofit fontScale="90000"/>
          </a:bodyPr>
          <a:lstStyle/>
          <a:p>
            <a:pPr defTabSz="914400" fontAlgn="auto">
              <a:lnSpc>
                <a:spcPts val="3000"/>
              </a:lnSpc>
              <a:spcAft>
                <a:spcPts val="0"/>
              </a:spcAft>
            </a:pPr>
            <a:r>
              <a:rPr lang="ja-JP" altLang="en-US" b="0" smtClean="0">
                <a:solidFill>
                  <a:schemeClr val="bg1"/>
                </a:solidFill>
                <a:effectLst/>
                <a:cs typeface="Arial Unicode MS" pitchFamily="50" charset="-128"/>
              </a:rPr>
              <a:t>移植後３６５日生存率の年次推移</a:t>
            </a:r>
            <a:r>
              <a:rPr lang="en-US" altLang="ja-JP" sz="2500" b="0" smtClean="0">
                <a:solidFill>
                  <a:schemeClr val="bg1"/>
                </a:solidFill>
                <a:effectLst/>
                <a:cs typeface="Arial Unicode MS" pitchFamily="50" charset="-128"/>
              </a:rPr>
              <a:t/>
            </a:r>
            <a:br>
              <a:rPr lang="en-US" altLang="ja-JP" sz="2500" b="0" smtClean="0">
                <a:solidFill>
                  <a:schemeClr val="bg1"/>
                </a:solidFill>
                <a:effectLst/>
                <a:cs typeface="Arial Unicode MS" pitchFamily="50" charset="-128"/>
              </a:rPr>
            </a:br>
            <a:r>
              <a:rPr lang="en-US" altLang="ja-JP" sz="2000" b="0" spc="-150" smtClean="0">
                <a:solidFill>
                  <a:schemeClr val="bg1"/>
                </a:solidFill>
                <a:effectLst/>
                <a:latin typeface="Arial" pitchFamily="34" charset="0"/>
                <a:ea typeface="ＭＳ Ｐゴシック"/>
                <a:cs typeface="Arial" pitchFamily="34" charset="0"/>
              </a:rPr>
              <a:t>●●●</a:t>
            </a:r>
            <a:r>
              <a:rPr lang="ja-JP" altLang="en-US" sz="2400" b="0" smtClean="0">
                <a:solidFill>
                  <a:schemeClr val="bg1"/>
                </a:solidFill>
                <a:effectLst/>
                <a:latin typeface="HGP明朝E" pitchFamily="18" charset="-128"/>
                <a:ea typeface="HGP明朝E" pitchFamily="18" charset="-128"/>
                <a:cs typeface="Arial Unicode MS" pitchFamily="50" charset="-128"/>
              </a:rPr>
              <a:t>白血病リスク分類別</a:t>
            </a:r>
            <a:r>
              <a:rPr lang="en-US" altLang="ja-JP" sz="2000" b="0" spc="-150" smtClean="0">
                <a:solidFill>
                  <a:schemeClr val="bg1"/>
                </a:solidFill>
                <a:effectLst/>
                <a:latin typeface="Arial" pitchFamily="34" charset="0"/>
                <a:ea typeface="ＭＳ Ｐゴシック"/>
                <a:cs typeface="Arial" pitchFamily="34" charset="0"/>
              </a:rPr>
              <a:t>●●●</a:t>
            </a:r>
            <a:r>
              <a:rPr lang="en-US" altLang="ja-JP" sz="1200" b="0" spc="-150" smtClean="0">
                <a:solidFill>
                  <a:schemeClr val="bg1"/>
                </a:solidFill>
                <a:effectLst/>
                <a:latin typeface="Arial" pitchFamily="34" charset="0"/>
                <a:ea typeface="ＭＳ Ｐゴシック"/>
                <a:cs typeface="Arial" pitchFamily="34" charset="0"/>
              </a:rPr>
              <a:t>&lt;</a:t>
            </a:r>
            <a:r>
              <a:rPr lang="ja-JP" altLang="en-US" sz="1200" b="0" smtClean="0">
                <a:solidFill>
                  <a:schemeClr val="bg1"/>
                </a:solidFill>
                <a:effectLst/>
                <a:cs typeface="メイリオ" pitchFamily="50" charset="-128"/>
              </a:rPr>
              <a:t>急性骨髄性白血病</a:t>
            </a:r>
            <a:r>
              <a:rPr lang="en-US" altLang="ja-JP" sz="1200" b="0" smtClean="0">
                <a:solidFill>
                  <a:schemeClr val="bg1"/>
                </a:solidFill>
                <a:effectLst/>
                <a:cs typeface="メイリオ" pitchFamily="50" charset="-128"/>
              </a:rPr>
              <a:t>/</a:t>
            </a:r>
            <a:r>
              <a:rPr lang="ja-JP" altLang="en-US" sz="1200" b="0" smtClean="0">
                <a:solidFill>
                  <a:schemeClr val="bg1"/>
                </a:solidFill>
                <a:effectLst/>
                <a:cs typeface="メイリオ" pitchFamily="50" charset="-128"/>
              </a:rPr>
              <a:t>急性リンパ性白血病</a:t>
            </a:r>
            <a:r>
              <a:rPr lang="en-US" altLang="ja-JP" sz="1200" b="0" smtClean="0">
                <a:solidFill>
                  <a:schemeClr val="bg1"/>
                </a:solidFill>
                <a:effectLst/>
                <a:cs typeface="メイリオ" pitchFamily="50" charset="-128"/>
              </a:rPr>
              <a:t>/</a:t>
            </a:r>
            <a:r>
              <a:rPr lang="ja-JP" altLang="en-US" sz="1200" b="0" smtClean="0">
                <a:solidFill>
                  <a:schemeClr val="bg1"/>
                </a:solidFill>
                <a:effectLst/>
                <a:cs typeface="メイリオ" pitchFamily="50" charset="-128"/>
              </a:rPr>
              <a:t>慢性骨髄性白血病</a:t>
            </a:r>
            <a:r>
              <a:rPr lang="en-US" altLang="ja-JP" sz="1200" b="0" smtClean="0">
                <a:solidFill>
                  <a:schemeClr val="bg1"/>
                </a:solidFill>
                <a:effectLst/>
                <a:cs typeface="メイリオ" pitchFamily="50" charset="-128"/>
              </a:rPr>
              <a:t>/</a:t>
            </a:r>
            <a:r>
              <a:rPr lang="ja-JP" altLang="en-US" sz="1200" b="0" smtClean="0">
                <a:solidFill>
                  <a:schemeClr val="bg1"/>
                </a:solidFill>
                <a:effectLst/>
                <a:cs typeface="メイリオ" pitchFamily="50" charset="-128"/>
              </a:rPr>
              <a:t>骨髄異形成症候群</a:t>
            </a:r>
            <a:r>
              <a:rPr lang="en-US" altLang="ja-JP" sz="1200" b="0" smtClean="0">
                <a:solidFill>
                  <a:srgbClr val="E9F3FD"/>
                </a:solidFill>
                <a:effectLst/>
                <a:cs typeface="メイリオ" pitchFamily="50" charset="-128"/>
              </a:rPr>
              <a:t>&gt;</a:t>
            </a:r>
            <a:endParaRPr lang="ja-JP" altLang="en-US" sz="1200" b="0" dirty="0">
              <a:solidFill>
                <a:srgbClr val="E9F3FD"/>
              </a:solidFill>
              <a:effectLst/>
            </a:endParaRPr>
          </a:p>
        </p:txBody>
      </p:sp>
      <p:sp>
        <p:nvSpPr>
          <p:cNvPr id="24"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25</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9218" name="Picture 2" descr="C:\JDCHCT_PP\PP2015\Slide_2015\PP_JDCHCT_Slide2015_jpn_20160414\スライド25.JPG"/>
          <p:cNvPicPr>
            <a:picLocks noChangeAspect="1" noChangeArrowheads="1"/>
          </p:cNvPicPr>
          <p:nvPr/>
        </p:nvPicPr>
        <p:blipFill>
          <a:blip r:embed="rId3"/>
          <a:srcRect/>
          <a:stretch>
            <a:fillRect/>
          </a:stretch>
        </p:blipFill>
        <p:spPr bwMode="auto">
          <a:xfrm>
            <a:off x="0" y="0"/>
            <a:ext cx="9144001" cy="6856413"/>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対角する 2 つの角を丸めた四角形 9"/>
          <p:cNvSpPr/>
          <p:nvPr/>
        </p:nvSpPr>
        <p:spPr>
          <a:xfrm>
            <a:off x="72000" y="0"/>
            <a:ext cx="8928000" cy="828000"/>
          </a:xfrm>
          <a:prstGeom prst="round2DiagRect">
            <a:avLst>
              <a:gd name="adj1" fmla="val 50000"/>
              <a:gd name="adj2" fmla="val 0"/>
            </a:avLst>
          </a:prstGeom>
          <a:no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432000" y="0"/>
            <a:ext cx="8229600" cy="813816"/>
          </a:xfrm>
        </p:spPr>
        <p:txBody>
          <a:bodyPr anchor="ctr">
            <a:normAutofit fontScale="90000"/>
          </a:bodyPr>
          <a:lstStyle/>
          <a:p>
            <a:pPr>
              <a:defRPr/>
            </a:pPr>
            <a:r>
              <a:rPr lang="ja-JP" altLang="en-US" b="0" dirty="0" smtClean="0">
                <a:solidFill>
                  <a:schemeClr val="bg1"/>
                </a:solidFill>
                <a:effectLst/>
              </a:rPr>
              <a:t>移植後</a:t>
            </a:r>
            <a:r>
              <a:rPr lang="ja-JP" altLang="en-US" b="0" smtClean="0">
                <a:solidFill>
                  <a:schemeClr val="bg1"/>
                </a:solidFill>
                <a:effectLst/>
              </a:rPr>
              <a:t>の成績</a:t>
            </a:r>
            <a:r>
              <a:rPr lang="en-US" altLang="ja-JP" b="0" smtClean="0">
                <a:solidFill>
                  <a:schemeClr val="bg1"/>
                </a:solidFill>
                <a:effectLst/>
              </a:rPr>
              <a:t/>
            </a:r>
            <a:br>
              <a:rPr lang="en-US" altLang="ja-JP" b="0" smtClean="0">
                <a:solidFill>
                  <a:schemeClr val="bg1"/>
                </a:solidFill>
                <a:effectLst/>
              </a:rPr>
            </a:br>
            <a:r>
              <a:rPr lang="en-US" altLang="ja-JP" sz="2000" b="0" spc="-150" smtClean="0">
                <a:solidFill>
                  <a:schemeClr val="bg1"/>
                </a:solidFill>
                <a:effectLst/>
                <a:latin typeface="Arial" pitchFamily="34" charset="0"/>
                <a:ea typeface="ＭＳ Ｐゴシック"/>
                <a:cs typeface="Arial" pitchFamily="34" charset="0"/>
              </a:rPr>
              <a:t>●●●</a:t>
            </a:r>
            <a:r>
              <a:rPr lang="ja-JP" altLang="en-US" sz="2400" b="0" smtClean="0">
                <a:solidFill>
                  <a:schemeClr val="bg1"/>
                </a:solidFill>
                <a:effectLst/>
              </a:rPr>
              <a:t>移植種類別</a:t>
            </a:r>
            <a:r>
              <a:rPr lang="en-US" altLang="ja-JP" sz="2000" b="0" spc="-150" smtClean="0">
                <a:solidFill>
                  <a:schemeClr val="bg1"/>
                </a:solidFill>
                <a:effectLst/>
                <a:latin typeface="Arial" pitchFamily="34" charset="0"/>
                <a:ea typeface="ＭＳ Ｐゴシック"/>
                <a:cs typeface="Arial" pitchFamily="34" charset="0"/>
              </a:rPr>
              <a:t>●●●</a:t>
            </a:r>
            <a:r>
              <a:rPr lang="en-US" altLang="ja-JP" sz="2400" b="0" smtClean="0">
                <a:solidFill>
                  <a:schemeClr val="bg1"/>
                </a:solidFill>
                <a:effectLst/>
              </a:rPr>
              <a:t> </a:t>
            </a:r>
            <a:endParaRPr lang="ja-JP" altLang="en-US" sz="2000" b="0" dirty="0">
              <a:solidFill>
                <a:schemeClr val="bg1"/>
              </a:solidFill>
              <a:effectLst/>
            </a:endParaRPr>
          </a:p>
        </p:txBody>
      </p:sp>
      <p:sp>
        <p:nvSpPr>
          <p:cNvPr id="8957"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26</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7169" name="Picture 1" descr="C:\JDCHCT_PP\PP2015\Slide_2015\PP_JDCHCT_Slide2015_20160414\スライド26.JPG"/>
          <p:cNvPicPr>
            <a:picLocks noChangeAspect="1" noChangeArrowheads="1"/>
          </p:cNvPicPr>
          <p:nvPr/>
        </p:nvPicPr>
        <p:blipFill>
          <a:blip r:embed="rId3"/>
          <a:srcRect/>
          <a:stretch>
            <a:fillRect/>
          </a:stretch>
        </p:blipFill>
        <p:spPr bwMode="auto">
          <a:xfrm>
            <a:off x="0" y="1588"/>
            <a:ext cx="9144000" cy="6856412"/>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対角する 2 つの角を丸めた四角形 9"/>
          <p:cNvSpPr/>
          <p:nvPr/>
        </p:nvSpPr>
        <p:spPr>
          <a:xfrm>
            <a:off x="72000" y="0"/>
            <a:ext cx="8928000" cy="828000"/>
          </a:xfrm>
          <a:prstGeom prst="round2DiagRect">
            <a:avLst>
              <a:gd name="adj1" fmla="val 50000"/>
              <a:gd name="adj2" fmla="val 0"/>
            </a:avLst>
          </a:prstGeom>
          <a:noFill/>
          <a:ln w="28575">
            <a:noFill/>
          </a:ln>
          <a:effectLst>
            <a:outerShdw blurRad="50800" dist="88900" dir="2220000" algn="tl" rotWithShape="0">
              <a:schemeClr val="tx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432000" y="0"/>
            <a:ext cx="8229600" cy="813816"/>
          </a:xfrm>
        </p:spPr>
        <p:txBody>
          <a:bodyPr anchor="ctr">
            <a:normAutofit fontScale="90000"/>
          </a:bodyPr>
          <a:lstStyle/>
          <a:p>
            <a:pPr>
              <a:defRPr/>
            </a:pPr>
            <a:r>
              <a:rPr lang="ja-JP" altLang="en-US" b="0" dirty="0" smtClean="0">
                <a:solidFill>
                  <a:schemeClr val="bg1"/>
                </a:solidFill>
                <a:effectLst/>
              </a:rPr>
              <a:t>移植後</a:t>
            </a:r>
            <a:r>
              <a:rPr lang="ja-JP" altLang="en-US" b="0" smtClean="0">
                <a:solidFill>
                  <a:schemeClr val="bg1"/>
                </a:solidFill>
                <a:effectLst/>
              </a:rPr>
              <a:t>の成績</a:t>
            </a:r>
            <a:r>
              <a:rPr lang="en-US" altLang="ja-JP" b="0" smtClean="0">
                <a:solidFill>
                  <a:schemeClr val="bg1"/>
                </a:solidFill>
                <a:effectLst/>
              </a:rPr>
              <a:t/>
            </a:r>
            <a:br>
              <a:rPr lang="en-US" altLang="ja-JP" b="0" smtClean="0">
                <a:solidFill>
                  <a:schemeClr val="bg1"/>
                </a:solidFill>
                <a:effectLst/>
              </a:rPr>
            </a:br>
            <a:r>
              <a:rPr lang="en-US" altLang="ja-JP" sz="2000" b="0" spc="-150" smtClean="0">
                <a:solidFill>
                  <a:schemeClr val="bg1"/>
                </a:solidFill>
                <a:effectLst/>
                <a:latin typeface="Arial" pitchFamily="34" charset="0"/>
                <a:ea typeface="ＭＳ Ｐゴシック"/>
                <a:cs typeface="Arial" pitchFamily="34" charset="0"/>
              </a:rPr>
              <a:t>●●●</a:t>
            </a:r>
            <a:r>
              <a:rPr lang="ja-JP" altLang="en-US" sz="2400" b="0" smtClean="0">
                <a:solidFill>
                  <a:schemeClr val="bg1"/>
                </a:solidFill>
                <a:effectLst/>
              </a:rPr>
              <a:t>白血病</a:t>
            </a:r>
            <a:r>
              <a:rPr lang="en-US" altLang="ja-JP" sz="2000" b="0" spc="-150" smtClean="0">
                <a:solidFill>
                  <a:schemeClr val="bg1"/>
                </a:solidFill>
                <a:effectLst/>
                <a:latin typeface="Arial" pitchFamily="34" charset="0"/>
                <a:ea typeface="ＭＳ Ｐゴシック"/>
                <a:cs typeface="Arial" pitchFamily="34" charset="0"/>
              </a:rPr>
              <a:t>●●● </a:t>
            </a:r>
            <a:endParaRPr lang="ja-JP" altLang="en-US" sz="2000" b="0" dirty="0">
              <a:solidFill>
                <a:schemeClr val="bg1"/>
              </a:solidFill>
              <a:effectLst/>
            </a:endParaRPr>
          </a:p>
        </p:txBody>
      </p:sp>
      <p:sp>
        <p:nvSpPr>
          <p:cNvPr id="56"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27</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5121" name="Picture 1" descr="C:\JDCHCT_PP\PP2015\Slide_2015\PP_JDCHCT_Slide2015_20160414\スライド27.JPG"/>
          <p:cNvPicPr>
            <a:picLocks noChangeAspect="1" noChangeArrowheads="1"/>
          </p:cNvPicPr>
          <p:nvPr/>
        </p:nvPicPr>
        <p:blipFill>
          <a:blip r:embed="rId3"/>
          <a:srcRect/>
          <a:stretch>
            <a:fillRect/>
          </a:stretch>
        </p:blipFill>
        <p:spPr bwMode="auto">
          <a:xfrm>
            <a:off x="0" y="1587"/>
            <a:ext cx="9144000" cy="6856413"/>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対角する 2 つの角を丸めた四角形 9"/>
          <p:cNvSpPr/>
          <p:nvPr/>
        </p:nvSpPr>
        <p:spPr>
          <a:xfrm>
            <a:off x="72000" y="0"/>
            <a:ext cx="8928000" cy="828000"/>
          </a:xfrm>
          <a:prstGeom prst="round2DiagRect">
            <a:avLst>
              <a:gd name="adj1" fmla="val 50000"/>
              <a:gd name="adj2" fmla="val 0"/>
            </a:avLst>
          </a:prstGeom>
          <a:noFill/>
          <a:ln w="28575">
            <a:noFill/>
          </a:ln>
          <a:effectLst>
            <a:outerShdw blurRad="50800" dist="88900" dir="2220000" algn="tl" rotWithShape="0">
              <a:schemeClr val="tx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432000" y="0"/>
            <a:ext cx="8229600" cy="813816"/>
          </a:xfrm>
        </p:spPr>
        <p:txBody>
          <a:bodyPr anchor="ctr">
            <a:normAutofit fontScale="90000"/>
          </a:bodyPr>
          <a:lstStyle/>
          <a:p>
            <a:pPr>
              <a:defRPr/>
            </a:pPr>
            <a:r>
              <a:rPr lang="ja-JP" altLang="en-US" dirty="0" smtClean="0">
                <a:solidFill>
                  <a:schemeClr val="bg1"/>
                </a:solidFill>
                <a:effectLst/>
              </a:rPr>
              <a:t>移植後</a:t>
            </a:r>
            <a:r>
              <a:rPr lang="ja-JP" altLang="en-US" smtClean="0">
                <a:solidFill>
                  <a:schemeClr val="bg1"/>
                </a:solidFill>
                <a:effectLst/>
              </a:rPr>
              <a:t>の成績</a:t>
            </a:r>
            <a:r>
              <a:rPr lang="en-US" altLang="ja-JP" smtClean="0">
                <a:solidFill>
                  <a:schemeClr val="bg1"/>
                </a:solidFill>
                <a:effectLst/>
              </a:rPr>
              <a:t/>
            </a:r>
            <a:br>
              <a:rPr lang="en-US" altLang="ja-JP" smtClean="0">
                <a:solidFill>
                  <a:schemeClr val="bg1"/>
                </a:solidFill>
                <a:effectLst/>
              </a:rPr>
            </a:br>
            <a:r>
              <a:rPr lang="en-US" altLang="ja-JP" sz="2000" spc="-150" smtClean="0">
                <a:solidFill>
                  <a:schemeClr val="bg1"/>
                </a:solidFill>
                <a:effectLst/>
                <a:latin typeface="Arial" pitchFamily="34" charset="0"/>
                <a:ea typeface="ＭＳ Ｐゴシック"/>
                <a:cs typeface="Arial" pitchFamily="34" charset="0"/>
              </a:rPr>
              <a:t>●●●</a:t>
            </a:r>
            <a:r>
              <a:rPr lang="ja-JP" altLang="en-US" sz="2400" smtClean="0">
                <a:solidFill>
                  <a:schemeClr val="bg1"/>
                </a:solidFill>
                <a:effectLst/>
              </a:rPr>
              <a:t>悪性リンパ腫</a:t>
            </a:r>
            <a:r>
              <a:rPr lang="en-US" altLang="ja-JP" sz="2400" smtClean="0">
                <a:solidFill>
                  <a:schemeClr val="bg1"/>
                </a:solidFill>
                <a:effectLst/>
              </a:rPr>
              <a:t>/</a:t>
            </a:r>
            <a:r>
              <a:rPr lang="ja-JP" altLang="en-US" sz="2400" smtClean="0">
                <a:solidFill>
                  <a:schemeClr val="bg1"/>
                </a:solidFill>
                <a:effectLst/>
              </a:rPr>
              <a:t>多発性骨髄腫を含む形質細胞性腫瘍</a:t>
            </a:r>
            <a:r>
              <a:rPr lang="en-US" altLang="ja-JP" sz="2000" spc="-150" smtClean="0">
                <a:solidFill>
                  <a:schemeClr val="bg1"/>
                </a:solidFill>
                <a:effectLst/>
                <a:latin typeface="Arial" pitchFamily="34" charset="0"/>
                <a:ea typeface="ＭＳ Ｐゴシック"/>
                <a:cs typeface="Arial" pitchFamily="34" charset="0"/>
              </a:rPr>
              <a:t>●●●</a:t>
            </a:r>
            <a:r>
              <a:rPr lang="en-US" altLang="ja-JP" sz="2400" smtClean="0">
                <a:solidFill>
                  <a:schemeClr val="bg1"/>
                </a:solidFill>
                <a:effectLst/>
              </a:rPr>
              <a:t> </a:t>
            </a:r>
            <a:endParaRPr lang="ja-JP" altLang="en-US" sz="2000" b="1" dirty="0">
              <a:solidFill>
                <a:schemeClr val="bg1"/>
              </a:solidFill>
              <a:effectLst/>
            </a:endParaRPr>
          </a:p>
        </p:txBody>
      </p:sp>
      <p:sp>
        <p:nvSpPr>
          <p:cNvPr id="8" name="テキスト ボックス 7"/>
          <p:cNvSpPr txBox="1"/>
          <p:nvPr/>
        </p:nvSpPr>
        <p:spPr>
          <a:xfrm>
            <a:off x="0" y="885600"/>
            <a:ext cx="9144000" cy="307777"/>
          </a:xfrm>
          <a:prstGeom prst="rect">
            <a:avLst/>
          </a:prstGeom>
          <a:noFill/>
        </p:spPr>
        <p:txBody>
          <a:bodyPr wrap="square" rtlCol="0">
            <a:spAutoFit/>
          </a:bodyPr>
          <a:lstStyle/>
          <a:p>
            <a:r>
              <a:rPr lang="ja-JP" altLang="en-US" sz="1400" smtClean="0">
                <a:latin typeface="Arial Unicode MS" pitchFamily="50" charset="-128"/>
                <a:ea typeface="Arial Unicode MS" pitchFamily="50" charset="-128"/>
                <a:cs typeface="Arial Unicode MS" pitchFamily="50" charset="-128"/>
              </a:rPr>
              <a:t>      </a:t>
            </a:r>
            <a:r>
              <a:rPr lang="en-US" altLang="ja-JP" sz="1400" smtClean="0">
                <a:solidFill>
                  <a:schemeClr val="bg1"/>
                </a:solidFill>
                <a:latin typeface="Arial Unicode MS" pitchFamily="50" charset="-128"/>
                <a:ea typeface="Arial Unicode MS" pitchFamily="50" charset="-128"/>
                <a:cs typeface="Arial Unicode MS" pitchFamily="50" charset="-128"/>
              </a:rPr>
              <a:t>1991</a:t>
            </a:r>
            <a:r>
              <a:rPr lang="ja-JP" altLang="en-US" sz="1400" dirty="0" smtClean="0">
                <a:solidFill>
                  <a:schemeClr val="bg1"/>
                </a:solidFill>
                <a:latin typeface="Arial Unicode MS" pitchFamily="50" charset="-128"/>
                <a:ea typeface="Arial Unicode MS" pitchFamily="50" charset="-128"/>
                <a:cs typeface="Arial Unicode MS" pitchFamily="50" charset="-128"/>
              </a:rPr>
              <a:t>年</a:t>
            </a:r>
            <a:r>
              <a:rPr lang="ja-JP" altLang="en-US" sz="1400" smtClean="0">
                <a:solidFill>
                  <a:schemeClr val="bg1"/>
                </a:solidFill>
                <a:latin typeface="Arial Unicode MS" pitchFamily="50" charset="-128"/>
                <a:ea typeface="Arial Unicode MS" pitchFamily="50" charset="-128"/>
                <a:cs typeface="Arial Unicode MS" pitchFamily="50" charset="-128"/>
              </a:rPr>
              <a:t>～</a:t>
            </a:r>
            <a:r>
              <a:rPr lang="en-US" altLang="ja-JP" sz="1400" smtClean="0">
                <a:solidFill>
                  <a:schemeClr val="bg1"/>
                </a:solidFill>
                <a:latin typeface="Arial Unicode MS" pitchFamily="50" charset="-128"/>
                <a:ea typeface="Arial Unicode MS" pitchFamily="50" charset="-128"/>
                <a:cs typeface="Arial Unicode MS" pitchFamily="50" charset="-128"/>
              </a:rPr>
              <a:t>2014</a:t>
            </a:r>
            <a:r>
              <a:rPr lang="ja-JP" altLang="en-US" sz="1400" smtClean="0">
                <a:solidFill>
                  <a:schemeClr val="bg1"/>
                </a:solidFill>
                <a:latin typeface="Arial Unicode MS" pitchFamily="50" charset="-128"/>
                <a:ea typeface="Arial Unicode MS" pitchFamily="50" charset="-128"/>
                <a:cs typeface="Arial Unicode MS" pitchFamily="50" charset="-128"/>
              </a:rPr>
              <a:t>年</a:t>
            </a:r>
            <a:r>
              <a:rPr lang="ja-JP" altLang="en-US" sz="1400" dirty="0" smtClean="0">
                <a:solidFill>
                  <a:schemeClr val="bg1"/>
                </a:solidFill>
                <a:latin typeface="Arial Unicode MS" pitchFamily="50" charset="-128"/>
                <a:ea typeface="Arial Unicode MS" pitchFamily="50" charset="-128"/>
                <a:cs typeface="Arial Unicode MS" pitchFamily="50" charset="-128"/>
              </a:rPr>
              <a:t>に移植された登録例</a:t>
            </a:r>
            <a:r>
              <a:rPr lang="ja-JP" altLang="en-US" sz="1400" smtClean="0">
                <a:solidFill>
                  <a:schemeClr val="bg1"/>
                </a:solidFill>
                <a:latin typeface="Arial Unicode MS" pitchFamily="50" charset="-128"/>
                <a:ea typeface="Arial Unicode MS" pitchFamily="50" charset="-128"/>
                <a:cs typeface="Arial Unicode MS" pitchFamily="50" charset="-128"/>
              </a:rPr>
              <a:t>の生存率　</a:t>
            </a:r>
            <a:r>
              <a:rPr lang="en-US" altLang="ja-JP" sz="1400" smtClean="0">
                <a:solidFill>
                  <a:schemeClr val="bg1"/>
                </a:solidFill>
                <a:latin typeface="Arial Unicode MS" pitchFamily="50" charset="-128"/>
                <a:ea typeface="Arial Unicode MS" pitchFamily="50" charset="-128"/>
                <a:cs typeface="Arial Unicode MS" pitchFamily="50" charset="-128"/>
              </a:rPr>
              <a:t>(</a:t>
            </a:r>
            <a:r>
              <a:rPr lang="ja-JP" altLang="en-US" sz="1400" smtClean="0">
                <a:solidFill>
                  <a:schemeClr val="bg1"/>
                </a:solidFill>
                <a:latin typeface="Arial Unicode MS" pitchFamily="50" charset="-128"/>
                <a:ea typeface="Arial Unicode MS" pitchFamily="50" charset="-128"/>
                <a:cs typeface="Arial Unicode MS" pitchFamily="50" charset="-128"/>
              </a:rPr>
              <a:t>初回移植</a:t>
            </a:r>
            <a:r>
              <a:rPr lang="en-US" altLang="ja-JP" sz="1400" smtClean="0">
                <a:solidFill>
                  <a:schemeClr val="bg1"/>
                </a:solidFill>
                <a:latin typeface="Arial Unicode MS" pitchFamily="50" charset="-128"/>
                <a:ea typeface="Arial Unicode MS" pitchFamily="50" charset="-128"/>
                <a:cs typeface="Arial Unicode MS" pitchFamily="50" charset="-128"/>
              </a:rPr>
              <a:t>)</a:t>
            </a:r>
            <a:endParaRPr kumimoji="1" lang="ja-JP" altLang="en-US" sz="1400" dirty="0">
              <a:solidFill>
                <a:schemeClr val="bg1"/>
              </a:solidFill>
              <a:latin typeface="Arial Unicode MS" pitchFamily="50" charset="-128"/>
              <a:ea typeface="Arial Unicode MS" pitchFamily="50" charset="-128"/>
              <a:cs typeface="Arial Unicode MS" pitchFamily="50" charset="-128"/>
            </a:endParaRPr>
          </a:p>
        </p:txBody>
      </p:sp>
      <p:sp>
        <p:nvSpPr>
          <p:cNvPr id="55"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28</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3" name="Picture 4" descr="C:\JDCHCT_PP\PP2015\Slide_2015\PP_JDCHCT_Slide2015_jpn_20160414\スライド28.JPG"/>
          <p:cNvPicPr>
            <a:picLocks noChangeAspect="1" noChangeArrowheads="1"/>
          </p:cNvPicPr>
          <p:nvPr/>
        </p:nvPicPr>
        <p:blipFill>
          <a:blip r:embed="rId4"/>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対角する 2 つの角を丸めた四角形 8"/>
          <p:cNvSpPr/>
          <p:nvPr/>
        </p:nvSpPr>
        <p:spPr>
          <a:xfrm>
            <a:off x="72000" y="0"/>
            <a:ext cx="8928000" cy="828000"/>
          </a:xfrm>
          <a:prstGeom prst="round2DiagRect">
            <a:avLst>
              <a:gd name="adj1" fmla="val 50000"/>
              <a:gd name="adj2" fmla="val 0"/>
            </a:avLst>
          </a:prstGeom>
          <a:no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432003" y="0"/>
            <a:ext cx="8380717" cy="813816"/>
          </a:xfrm>
        </p:spPr>
        <p:txBody>
          <a:bodyPr>
            <a:normAutofit fontScale="90000"/>
          </a:bodyPr>
          <a:lstStyle/>
          <a:p>
            <a:r>
              <a:rPr lang="ja-JP" altLang="en-US" smtClean="0">
                <a:solidFill>
                  <a:schemeClr val="bg1"/>
                </a:solidFill>
                <a:effectLst/>
              </a:rPr>
              <a:t>移植後の成績 年齢別</a:t>
            </a:r>
            <a:r>
              <a:rPr lang="en-US" altLang="ja-JP" sz="2700" smtClean="0">
                <a:solidFill>
                  <a:schemeClr val="bg1"/>
                </a:solidFill>
                <a:effectLst/>
              </a:rPr>
              <a:t/>
            </a:r>
            <a:br>
              <a:rPr lang="en-US" altLang="ja-JP" sz="2700" smtClean="0">
                <a:solidFill>
                  <a:schemeClr val="bg1"/>
                </a:solidFill>
                <a:effectLst/>
              </a:rPr>
            </a:br>
            <a:r>
              <a:rPr lang="en-US" altLang="ja-JP" sz="2000" spc="-150" smtClean="0">
                <a:solidFill>
                  <a:schemeClr val="bg1"/>
                </a:solidFill>
                <a:effectLst/>
                <a:latin typeface="Arial" pitchFamily="34" charset="0"/>
                <a:ea typeface="ＭＳ Ｐゴシック"/>
                <a:cs typeface="Arial" pitchFamily="34" charset="0"/>
              </a:rPr>
              <a:t>●●●</a:t>
            </a:r>
            <a:r>
              <a:rPr lang="ja-JP" altLang="en-US" sz="2400" smtClean="0">
                <a:solidFill>
                  <a:schemeClr val="bg1"/>
                </a:solidFill>
                <a:effectLst/>
              </a:rPr>
              <a:t>白血病</a:t>
            </a:r>
            <a:r>
              <a:rPr lang="en-US" altLang="ja-JP" sz="1300" smtClean="0">
                <a:solidFill>
                  <a:schemeClr val="bg1"/>
                </a:solidFill>
                <a:effectLst/>
              </a:rPr>
              <a:t>(</a:t>
            </a:r>
            <a:r>
              <a:rPr lang="ja-JP" altLang="en-US" sz="1300" smtClean="0">
                <a:solidFill>
                  <a:schemeClr val="bg1"/>
                </a:solidFill>
                <a:effectLst/>
              </a:rPr>
              <a:t>急性骨髄性白血病</a:t>
            </a:r>
            <a:r>
              <a:rPr lang="en-US" altLang="ja-JP" sz="1300" dirty="0" smtClean="0">
                <a:solidFill>
                  <a:schemeClr val="bg1"/>
                </a:solidFill>
                <a:effectLst/>
              </a:rPr>
              <a:t>/</a:t>
            </a:r>
            <a:r>
              <a:rPr lang="ja-JP" altLang="en-US" sz="1300" dirty="0" smtClean="0">
                <a:solidFill>
                  <a:schemeClr val="bg1"/>
                </a:solidFill>
                <a:effectLst/>
              </a:rPr>
              <a:t>急性リンパ性</a:t>
            </a:r>
            <a:r>
              <a:rPr lang="ja-JP" altLang="en-US" sz="1300" smtClean="0">
                <a:solidFill>
                  <a:schemeClr val="bg1"/>
                </a:solidFill>
                <a:effectLst/>
              </a:rPr>
              <a:t>白血病</a:t>
            </a:r>
            <a:r>
              <a:rPr lang="en-US" altLang="ja-JP" sz="1300" smtClean="0">
                <a:solidFill>
                  <a:schemeClr val="bg1"/>
                </a:solidFill>
                <a:effectLst/>
              </a:rPr>
              <a:t>)</a:t>
            </a:r>
            <a:r>
              <a:rPr lang="en-US" altLang="ja-JP" sz="2000" spc="-150" smtClean="0">
                <a:solidFill>
                  <a:schemeClr val="bg1"/>
                </a:solidFill>
                <a:effectLst/>
                <a:latin typeface="Arial" pitchFamily="34" charset="0"/>
                <a:ea typeface="ＭＳ Ｐゴシック"/>
                <a:cs typeface="Arial" pitchFamily="34" charset="0"/>
              </a:rPr>
              <a:t>●●●</a:t>
            </a:r>
            <a:r>
              <a:rPr lang="ja-JP" altLang="en-US" sz="2000" spc="-150" baseline="0" smtClean="0">
                <a:solidFill>
                  <a:schemeClr val="bg1"/>
                </a:solidFill>
                <a:effectLst/>
                <a:latin typeface="Arial" pitchFamily="34" charset="0"/>
                <a:ea typeface="ＭＳ Ｐゴシック"/>
                <a:cs typeface="Arial" pitchFamily="34" charset="0"/>
              </a:rPr>
              <a:t> </a:t>
            </a:r>
            <a:r>
              <a:rPr lang="en-US" altLang="ja-JP" sz="2000" spc="-150" baseline="0" smtClean="0">
                <a:solidFill>
                  <a:schemeClr val="bg1"/>
                </a:solidFill>
                <a:effectLst/>
                <a:latin typeface="Arial" pitchFamily="34" charset="0"/>
                <a:ea typeface="ＭＳ Ｐゴシック"/>
                <a:cs typeface="Arial" pitchFamily="34" charset="0"/>
              </a:rPr>
              <a:t>&lt;</a:t>
            </a:r>
            <a:r>
              <a:rPr lang="ja-JP" altLang="en-US" sz="2000" spc="-150" baseline="0" smtClean="0">
                <a:solidFill>
                  <a:schemeClr val="bg1"/>
                </a:solidFill>
                <a:effectLst/>
                <a:latin typeface="Arial" pitchFamily="34" charset="0"/>
                <a:ea typeface="ＭＳ Ｐゴシック"/>
                <a:cs typeface="Arial" pitchFamily="34" charset="0"/>
              </a:rPr>
              <a:t>自家</a:t>
            </a:r>
            <a:r>
              <a:rPr lang="en-US" altLang="ja-JP" sz="2000" spc="-150" baseline="0" smtClean="0">
                <a:solidFill>
                  <a:schemeClr val="bg1"/>
                </a:solidFill>
                <a:effectLst/>
                <a:latin typeface="Arial" pitchFamily="34" charset="0"/>
                <a:ea typeface="ＭＳ Ｐゴシック"/>
                <a:cs typeface="Arial" pitchFamily="34" charset="0"/>
              </a:rPr>
              <a:t>&gt; &lt;0-15</a:t>
            </a:r>
            <a:r>
              <a:rPr lang="ja-JP" altLang="en-US" sz="2000" spc="-150" baseline="0" smtClean="0">
                <a:solidFill>
                  <a:schemeClr val="bg1"/>
                </a:solidFill>
                <a:effectLst/>
                <a:latin typeface="Arial" pitchFamily="34" charset="0"/>
                <a:ea typeface="ＭＳ Ｐゴシック"/>
                <a:cs typeface="Arial" pitchFamily="34" charset="0"/>
              </a:rPr>
              <a:t>歳</a:t>
            </a:r>
            <a:r>
              <a:rPr lang="en-US" altLang="ja-JP" sz="2000" spc="-150" baseline="0" smtClean="0">
                <a:solidFill>
                  <a:schemeClr val="bg1"/>
                </a:solidFill>
                <a:effectLst/>
                <a:latin typeface="Arial" pitchFamily="34" charset="0"/>
                <a:ea typeface="ＭＳ Ｐゴシック"/>
                <a:cs typeface="Arial" pitchFamily="34" charset="0"/>
              </a:rPr>
              <a:t>/16</a:t>
            </a:r>
            <a:r>
              <a:rPr lang="ja-JP" altLang="en-US" sz="2000" spc="-150" baseline="0" smtClean="0">
                <a:solidFill>
                  <a:schemeClr val="bg1"/>
                </a:solidFill>
                <a:effectLst/>
                <a:latin typeface="Arial" pitchFamily="34" charset="0"/>
                <a:ea typeface="ＭＳ Ｐゴシック"/>
                <a:cs typeface="Arial" pitchFamily="34" charset="0"/>
              </a:rPr>
              <a:t>歳以上</a:t>
            </a:r>
            <a:r>
              <a:rPr lang="en-US" altLang="ja-JP" sz="2000" spc="-150" baseline="0" smtClean="0">
                <a:solidFill>
                  <a:schemeClr val="bg1"/>
                </a:solidFill>
                <a:effectLst/>
                <a:latin typeface="Arial" pitchFamily="34" charset="0"/>
                <a:ea typeface="ＭＳ Ｐゴシック"/>
                <a:cs typeface="Arial" pitchFamily="34" charset="0"/>
              </a:rPr>
              <a:t>&gt;</a:t>
            </a:r>
            <a:endParaRPr kumimoji="1" lang="ja-JP" altLang="en-US" sz="2000" dirty="0">
              <a:solidFill>
                <a:schemeClr val="bg1"/>
              </a:solidFill>
              <a:effectLst/>
            </a:endParaRPr>
          </a:p>
        </p:txBody>
      </p:sp>
      <p:grpSp>
        <p:nvGrpSpPr>
          <p:cNvPr id="14" name="グループ化 13"/>
          <p:cNvGrpSpPr/>
          <p:nvPr/>
        </p:nvGrpSpPr>
        <p:grpSpPr>
          <a:xfrm>
            <a:off x="5775452" y="25951"/>
            <a:ext cx="3152525" cy="756999"/>
            <a:chOff x="5702300" y="25951"/>
            <a:chExt cx="3152525" cy="756999"/>
          </a:xfrm>
        </p:grpSpPr>
        <p:sp>
          <p:nvSpPr>
            <p:cNvPr id="15" name="対角する 2 つの角を丸めた四角形 14"/>
            <p:cNvSpPr/>
            <p:nvPr/>
          </p:nvSpPr>
          <p:spPr>
            <a:xfrm>
              <a:off x="7245625" y="314950"/>
              <a:ext cx="1609200" cy="468000"/>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600" b="1" dirty="0" smtClean="0">
                <a:solidFill>
                  <a:schemeClr val="accent1">
                    <a:lumMod val="75000"/>
                  </a:schemeClr>
                </a:solidFill>
                <a:latin typeface="Arial Unicode MS" pitchFamily="50" charset="-128"/>
                <a:ea typeface="Arial Unicode MS" pitchFamily="50" charset="-128"/>
                <a:cs typeface="Arial Unicode MS" pitchFamily="50" charset="-128"/>
              </a:endParaRPr>
            </a:p>
            <a:p>
              <a:r>
                <a:rPr kumimoji="1" lang="en-US" altLang="ja-JP" b="1" dirty="0" smtClean="0">
                  <a:solidFill>
                    <a:schemeClr val="bg1"/>
                  </a:solidFill>
                  <a:latin typeface="Arial Unicode MS" pitchFamily="50" charset="-128"/>
                  <a:ea typeface="Arial Unicode MS" pitchFamily="50" charset="-128"/>
                  <a:cs typeface="Arial Unicode MS" pitchFamily="50" charset="-128"/>
                </a:rPr>
                <a:t>   </a:t>
              </a:r>
              <a:r>
                <a:rPr kumimoji="1" lang="en-US" altLang="ja-JP" b="1" dirty="0" smtClean="0">
                  <a:solidFill>
                    <a:schemeClr val="bg1"/>
                  </a:solidFill>
                  <a:latin typeface="Century" pitchFamily="18" charset="0"/>
                  <a:ea typeface="Arial Unicode MS" pitchFamily="50" charset="-128"/>
                  <a:cs typeface="Arial Unicode MS" pitchFamily="50" charset="-128"/>
                </a:rPr>
                <a:t>16</a:t>
              </a:r>
              <a:r>
                <a:rPr kumimoji="1" lang="ja-JP" altLang="en-US" dirty="0" smtClean="0">
                  <a:solidFill>
                    <a:schemeClr val="bg1"/>
                  </a:solidFill>
                  <a:latin typeface="Century" pitchFamily="18" charset="0"/>
                  <a:cs typeface="Arial Unicode MS" pitchFamily="50" charset="-128"/>
                </a:rPr>
                <a:t>歳</a:t>
              </a:r>
              <a:r>
                <a:rPr lang="ja-JP" altLang="en-US" dirty="0" smtClean="0">
                  <a:solidFill>
                    <a:schemeClr val="bg1"/>
                  </a:solidFill>
                  <a:latin typeface="Century" pitchFamily="18" charset="0"/>
                  <a:cs typeface="Arial Unicode MS" pitchFamily="50" charset="-128"/>
                </a:rPr>
                <a:t>以上</a:t>
              </a:r>
              <a:endParaRPr kumimoji="1" lang="ja-JP" altLang="en-US" dirty="0">
                <a:solidFill>
                  <a:schemeClr val="bg1"/>
                </a:solidFill>
                <a:latin typeface="Century" pitchFamily="18" charset="0"/>
                <a:cs typeface="Arial Unicode MS" pitchFamily="50" charset="-128"/>
              </a:endParaRPr>
            </a:p>
          </p:txBody>
        </p:sp>
        <p:sp>
          <p:nvSpPr>
            <p:cNvPr id="17" name="対角する 2 つの角を丸めた四角形 16"/>
            <p:cNvSpPr/>
            <p:nvPr/>
          </p:nvSpPr>
          <p:spPr>
            <a:xfrm>
              <a:off x="7097972" y="95850"/>
              <a:ext cx="1609149" cy="468000"/>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smtClean="0">
                  <a:solidFill>
                    <a:schemeClr val="accent1">
                      <a:lumMod val="75000"/>
                    </a:schemeClr>
                  </a:solidFill>
                  <a:latin typeface="+mn-ea"/>
                  <a:cs typeface="Arial Unicode MS" pitchFamily="50" charset="-128"/>
                </a:rPr>
                <a:t>  </a:t>
              </a:r>
              <a:r>
                <a:rPr kumimoji="1" lang="ja-JP" altLang="en-US" sz="1600" dirty="0" smtClean="0">
                  <a:solidFill>
                    <a:schemeClr val="bg1"/>
                  </a:solidFill>
                  <a:latin typeface="+mn-ea"/>
                  <a:cs typeface="Arial Unicode MS" pitchFamily="50" charset="-128"/>
                </a:rPr>
                <a:t>移植時年齢</a:t>
              </a:r>
              <a:endParaRPr kumimoji="1" lang="en-US" altLang="ja-JP" dirty="0" smtClean="0">
                <a:solidFill>
                  <a:schemeClr val="bg1"/>
                </a:solidFill>
                <a:latin typeface="+mn-ea"/>
                <a:cs typeface="Arial Unicode MS" pitchFamily="50" charset="-128"/>
              </a:endParaRPr>
            </a:p>
            <a:p>
              <a:r>
                <a:rPr lang="en-US" altLang="ja-JP" b="1" smtClean="0">
                  <a:solidFill>
                    <a:schemeClr val="bg1"/>
                  </a:solidFill>
                  <a:latin typeface="Century" pitchFamily="18" charset="0"/>
                  <a:ea typeface="Arial Unicode MS" pitchFamily="50" charset="-128"/>
                  <a:cs typeface="Arial Unicode MS" pitchFamily="50" charset="-128"/>
                </a:rPr>
                <a:t>   0</a:t>
              </a:r>
              <a:r>
                <a:rPr kumimoji="1" lang="ja-JP" altLang="en-US" b="1" dirty="0" smtClean="0">
                  <a:solidFill>
                    <a:schemeClr val="bg1"/>
                  </a:solidFill>
                  <a:latin typeface="Century" pitchFamily="18" charset="0"/>
                  <a:ea typeface="Arial Unicode MS" pitchFamily="50" charset="-128"/>
                  <a:cs typeface="Arial Unicode MS" pitchFamily="50" charset="-128"/>
                </a:rPr>
                <a:t>～</a:t>
              </a:r>
              <a:r>
                <a:rPr kumimoji="1" lang="en-US" altLang="ja-JP" b="1" dirty="0" smtClean="0">
                  <a:solidFill>
                    <a:schemeClr val="bg1"/>
                  </a:solidFill>
                  <a:latin typeface="Century" pitchFamily="18" charset="0"/>
                  <a:ea typeface="Arial Unicode MS" pitchFamily="50" charset="-128"/>
                  <a:cs typeface="Arial Unicode MS" pitchFamily="50" charset="-128"/>
                </a:rPr>
                <a:t>15</a:t>
              </a:r>
              <a:r>
                <a:rPr kumimoji="1" lang="ja-JP" altLang="en-US" dirty="0" smtClean="0">
                  <a:solidFill>
                    <a:schemeClr val="bg1"/>
                  </a:solidFill>
                  <a:latin typeface="+mn-ea"/>
                  <a:cs typeface="Arial Unicode MS" pitchFamily="50" charset="-128"/>
                </a:rPr>
                <a:t>歳</a:t>
              </a:r>
              <a:endParaRPr kumimoji="1" lang="ja-JP" altLang="en-US" dirty="0">
                <a:solidFill>
                  <a:schemeClr val="bg1"/>
                </a:solidFill>
                <a:latin typeface="+mn-ea"/>
                <a:cs typeface="Arial Unicode MS" pitchFamily="50" charset="-128"/>
              </a:endParaRPr>
            </a:p>
          </p:txBody>
        </p:sp>
        <p:sp>
          <p:nvSpPr>
            <p:cNvPr id="18" name="対角する 2 つの角を丸めた四角形 17"/>
            <p:cNvSpPr/>
            <p:nvPr/>
          </p:nvSpPr>
          <p:spPr>
            <a:xfrm>
              <a:off x="5702300" y="25951"/>
              <a:ext cx="1632225"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mtClean="0">
                  <a:solidFill>
                    <a:schemeClr val="bg1"/>
                  </a:solidFill>
                  <a:latin typeface="+mn-ea"/>
                  <a:cs typeface="Arial Unicode MS" pitchFamily="50" charset="-128"/>
                </a:rPr>
                <a:t>自家移植</a:t>
              </a:r>
              <a:endParaRPr lang="en-US" altLang="ja-JP" smtClean="0">
                <a:solidFill>
                  <a:schemeClr val="bg1"/>
                </a:solidFill>
                <a:latin typeface="+mn-ea"/>
                <a:cs typeface="Arial Unicode MS" pitchFamily="50" charset="-128"/>
              </a:endParaRPr>
            </a:p>
          </p:txBody>
        </p:sp>
      </p:grpSp>
      <p:sp>
        <p:nvSpPr>
          <p:cNvPr id="1069"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29</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87042" name="Picture 2" descr="C:\JDCHCT_PP\PP2015\Slide_2015\PP_JDCHCT_Slide2015_jpn_20160414\スライド29.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対角する 2 つの角を丸めた四角形 5"/>
          <p:cNvSpPr/>
          <p:nvPr/>
        </p:nvSpPr>
        <p:spPr>
          <a:xfrm>
            <a:off x="72000" y="0"/>
            <a:ext cx="8928000" cy="828000"/>
          </a:xfrm>
          <a:prstGeom prst="round2DiagRect">
            <a:avLst>
              <a:gd name="adj1" fmla="val 50000"/>
              <a:gd name="adj2" fmla="val 0"/>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338" name="タイトル 1"/>
          <p:cNvSpPr>
            <a:spLocks noGrp="1"/>
          </p:cNvSpPr>
          <p:nvPr>
            <p:ph type="title"/>
          </p:nvPr>
        </p:nvSpPr>
        <p:spPr>
          <a:xfrm>
            <a:off x="432000" y="0"/>
            <a:ext cx="8229600" cy="803564"/>
          </a:xfrm>
        </p:spPr>
        <p:txBody>
          <a:bodyPr anchor="ctr">
            <a:normAutofit fontScale="90000"/>
          </a:bodyPr>
          <a:lstStyle/>
          <a:p>
            <a:r>
              <a:rPr lang="ja-JP" altLang="en-US" b="0" dirty="0" smtClean="0">
                <a:solidFill>
                  <a:schemeClr val="bg1"/>
                </a:solidFill>
                <a:effectLst/>
                <a:cs typeface="Arial Unicode MS" pitchFamily="50" charset="-128"/>
              </a:rPr>
              <a:t>造血幹細胞</a:t>
            </a:r>
            <a:r>
              <a:rPr lang="ja-JP" altLang="en-US" sz="2800" b="0" dirty="0" smtClean="0">
                <a:solidFill>
                  <a:schemeClr val="bg1"/>
                </a:solidFill>
                <a:effectLst/>
                <a:latin typeface="+mn-ea"/>
                <a:ea typeface="+mn-ea"/>
                <a:cs typeface="Arial Unicode MS" pitchFamily="50" charset="-128"/>
              </a:rPr>
              <a:t>移植件数の</a:t>
            </a:r>
            <a:r>
              <a:rPr lang="ja-JP" altLang="en-US" sz="2800" b="0" smtClean="0">
                <a:solidFill>
                  <a:schemeClr val="bg1"/>
                </a:solidFill>
                <a:effectLst/>
                <a:latin typeface="+mn-ea"/>
                <a:ea typeface="+mn-ea"/>
                <a:cs typeface="Arial Unicode MS" pitchFamily="50" charset="-128"/>
              </a:rPr>
              <a:t>年次推移</a:t>
            </a:r>
            <a:r>
              <a:rPr lang="en-US" altLang="ja-JP" sz="2800" b="0" smtClean="0">
                <a:solidFill>
                  <a:schemeClr val="bg1"/>
                </a:solidFill>
                <a:effectLst/>
                <a:latin typeface="+mn-ea"/>
                <a:ea typeface="+mn-ea"/>
                <a:cs typeface="Arial Unicode MS" pitchFamily="50" charset="-128"/>
              </a:rPr>
              <a:t/>
            </a:r>
            <a:br>
              <a:rPr lang="en-US" altLang="ja-JP" sz="2800" b="0" smtClean="0">
                <a:solidFill>
                  <a:schemeClr val="bg1"/>
                </a:solidFill>
                <a:effectLst/>
                <a:latin typeface="+mn-ea"/>
                <a:ea typeface="+mn-ea"/>
                <a:cs typeface="Arial Unicode MS" pitchFamily="50" charset="-128"/>
              </a:rPr>
            </a:br>
            <a:r>
              <a:rPr lang="en-US" altLang="ja-JP" sz="2000" b="0" spc="-150" smtClean="0">
                <a:solidFill>
                  <a:schemeClr val="bg1"/>
                </a:solidFill>
                <a:effectLst/>
                <a:latin typeface="Arial" pitchFamily="34" charset="0"/>
                <a:ea typeface="ＭＳ Ｐゴシック"/>
                <a:cs typeface="Arial" pitchFamily="34" charset="0"/>
              </a:rPr>
              <a:t>●●●</a:t>
            </a:r>
            <a:r>
              <a:rPr lang="ja-JP" altLang="en-US" sz="2400" b="0" smtClean="0">
                <a:solidFill>
                  <a:schemeClr val="bg1"/>
                </a:solidFill>
                <a:effectLst/>
                <a:latin typeface="+mn-ea"/>
                <a:ea typeface="+mn-ea"/>
                <a:cs typeface="Arial Unicode MS" pitchFamily="50" charset="-128"/>
              </a:rPr>
              <a:t>ドナー別</a:t>
            </a:r>
            <a:r>
              <a:rPr lang="en-US" altLang="ja-JP" sz="2000" b="0" spc="-150" smtClean="0">
                <a:solidFill>
                  <a:schemeClr val="bg1"/>
                </a:solidFill>
                <a:effectLst/>
                <a:latin typeface="Arial" pitchFamily="34" charset="0"/>
                <a:ea typeface="ＭＳ Ｐゴシック"/>
                <a:cs typeface="Arial" pitchFamily="34" charset="0"/>
              </a:rPr>
              <a:t>●●●</a:t>
            </a:r>
            <a:endParaRPr lang="ja-JP" altLang="en-US" sz="2000" b="0" spc="-300" dirty="0" smtClean="0">
              <a:solidFill>
                <a:schemeClr val="bg1"/>
              </a:solidFill>
              <a:effectLst/>
              <a:latin typeface="+mn-ea"/>
              <a:ea typeface="+mn-ea"/>
              <a:cs typeface="Arial Unicode MS" pitchFamily="50" charset="-128"/>
            </a:endParaRPr>
          </a:p>
        </p:txBody>
      </p:sp>
      <p:sp>
        <p:nvSpPr>
          <p:cNvPr id="9" name="スライド番号プレースホルダ 4"/>
          <p:cNvSpPr txBox="1">
            <a:spLocks/>
          </p:cNvSpPr>
          <p:nvPr/>
        </p:nvSpPr>
        <p:spPr>
          <a:xfrm>
            <a:off x="8874000" y="6651880"/>
            <a:ext cx="251092"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58369" name="Picture 1" descr="C:\JDCHCT_PP\PP2015\Slide_2015\PP_JDCHCT_Slide2015_20160414\スライド3.JPG"/>
          <p:cNvPicPr>
            <a:picLocks noChangeAspect="1" noChangeArrowheads="1"/>
          </p:cNvPicPr>
          <p:nvPr/>
        </p:nvPicPr>
        <p:blipFill>
          <a:blip r:embed="rId3"/>
          <a:srcRect/>
          <a:stretch>
            <a:fillRect/>
          </a:stretch>
        </p:blipFill>
        <p:spPr bwMode="auto">
          <a:xfrm>
            <a:off x="0" y="1587"/>
            <a:ext cx="9144000" cy="6856413"/>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対角する 2 つの角を丸めた四角形 8"/>
          <p:cNvSpPr/>
          <p:nvPr/>
        </p:nvSpPr>
        <p:spPr>
          <a:xfrm>
            <a:off x="72000" y="0"/>
            <a:ext cx="8928000" cy="828000"/>
          </a:xfrm>
          <a:prstGeom prst="round2DiagRect">
            <a:avLst>
              <a:gd name="adj1" fmla="val 50000"/>
              <a:gd name="adj2" fmla="val 0"/>
            </a:avLst>
          </a:prstGeom>
          <a:noFill/>
          <a:ln w="28575">
            <a:noFill/>
          </a:ln>
          <a:effectLst>
            <a:outerShdw blurRad="50800" dist="88900" dir="2220000" algn="tl" rotWithShape="0">
              <a:schemeClr val="tx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432003" y="0"/>
            <a:ext cx="8380717" cy="813816"/>
          </a:xfrm>
          <a:effectLst/>
        </p:spPr>
        <p:txBody>
          <a:bodyPr>
            <a:normAutofit fontScale="90000"/>
          </a:bodyPr>
          <a:lstStyle/>
          <a:p>
            <a:r>
              <a:rPr lang="ja-JP" altLang="en-US" smtClean="0">
                <a:solidFill>
                  <a:schemeClr val="bg1"/>
                </a:solidFill>
                <a:effectLst/>
              </a:rPr>
              <a:t>移植後の成績 年齢別</a:t>
            </a:r>
            <a:r>
              <a:rPr lang="en-US" altLang="ja-JP" sz="2700" smtClean="0">
                <a:solidFill>
                  <a:schemeClr val="bg1"/>
                </a:solidFill>
                <a:effectLst/>
              </a:rPr>
              <a:t/>
            </a:r>
            <a:br>
              <a:rPr lang="en-US" altLang="ja-JP" sz="2700" smtClean="0">
                <a:solidFill>
                  <a:schemeClr val="bg1"/>
                </a:solidFill>
                <a:effectLst/>
              </a:rPr>
            </a:br>
            <a:r>
              <a:rPr lang="en-US" altLang="ja-JP" sz="2000" spc="-150" smtClean="0">
                <a:solidFill>
                  <a:schemeClr val="bg1"/>
                </a:solidFill>
                <a:effectLst/>
                <a:latin typeface="Arial" pitchFamily="34" charset="0"/>
                <a:ea typeface="ＭＳ Ｐゴシック"/>
                <a:cs typeface="Arial" pitchFamily="34" charset="0"/>
              </a:rPr>
              <a:t>●●●</a:t>
            </a:r>
            <a:r>
              <a:rPr lang="ja-JP" altLang="en-US" sz="2400" smtClean="0">
                <a:solidFill>
                  <a:schemeClr val="bg1"/>
                </a:solidFill>
                <a:effectLst/>
              </a:rPr>
              <a:t>悪性リンパ腫</a:t>
            </a:r>
            <a:r>
              <a:rPr lang="en-US" altLang="ja-JP" sz="1300" smtClean="0">
                <a:solidFill>
                  <a:schemeClr val="bg1"/>
                </a:solidFill>
                <a:effectLst/>
              </a:rPr>
              <a:t>(</a:t>
            </a:r>
            <a:r>
              <a:rPr lang="ja-JP" altLang="en-US" sz="1300" dirty="0" smtClean="0">
                <a:solidFill>
                  <a:schemeClr val="bg1"/>
                </a:solidFill>
                <a:effectLst/>
              </a:rPr>
              <a:t>非ホジキンリンパ腫</a:t>
            </a:r>
            <a:r>
              <a:rPr lang="en-US" altLang="ja-JP" sz="1300" dirty="0" smtClean="0">
                <a:solidFill>
                  <a:schemeClr val="bg1"/>
                </a:solidFill>
                <a:effectLst/>
              </a:rPr>
              <a:t>/</a:t>
            </a:r>
            <a:r>
              <a:rPr lang="ja-JP" altLang="en-US" sz="1300" dirty="0" smtClean="0">
                <a:solidFill>
                  <a:schemeClr val="bg1"/>
                </a:solidFill>
                <a:effectLst/>
              </a:rPr>
              <a:t>ホジキンリンパ</a:t>
            </a:r>
            <a:r>
              <a:rPr lang="ja-JP" altLang="en-US" sz="1300" smtClean="0">
                <a:solidFill>
                  <a:schemeClr val="bg1"/>
                </a:solidFill>
                <a:effectLst/>
              </a:rPr>
              <a:t>腫</a:t>
            </a:r>
            <a:r>
              <a:rPr lang="en-US" altLang="ja-JP" sz="1300" smtClean="0">
                <a:solidFill>
                  <a:schemeClr val="bg1"/>
                </a:solidFill>
                <a:effectLst/>
              </a:rPr>
              <a:t>)</a:t>
            </a:r>
            <a:r>
              <a:rPr lang="en-US" altLang="ja-JP" sz="2000" spc="-150" smtClean="0">
                <a:solidFill>
                  <a:schemeClr val="bg1"/>
                </a:solidFill>
                <a:effectLst/>
                <a:latin typeface="Arial" pitchFamily="34" charset="0"/>
                <a:ea typeface="ＭＳ Ｐゴシック"/>
                <a:cs typeface="Arial" pitchFamily="34" charset="0"/>
              </a:rPr>
              <a:t>●●● &lt;</a:t>
            </a:r>
            <a:r>
              <a:rPr lang="ja-JP" altLang="en-US" sz="2000" spc="-150" smtClean="0">
                <a:solidFill>
                  <a:schemeClr val="bg1"/>
                </a:solidFill>
                <a:effectLst/>
                <a:latin typeface="Arial" pitchFamily="34" charset="0"/>
                <a:ea typeface="ＭＳ Ｐゴシック"/>
                <a:cs typeface="Arial" pitchFamily="34" charset="0"/>
              </a:rPr>
              <a:t>自家</a:t>
            </a:r>
            <a:r>
              <a:rPr lang="en-US" altLang="ja-JP" sz="2000" spc="-150" smtClean="0">
                <a:solidFill>
                  <a:schemeClr val="bg1"/>
                </a:solidFill>
                <a:effectLst/>
                <a:latin typeface="Arial" pitchFamily="34" charset="0"/>
                <a:ea typeface="ＭＳ Ｐゴシック"/>
                <a:cs typeface="Arial" pitchFamily="34" charset="0"/>
              </a:rPr>
              <a:t>&gt;</a:t>
            </a:r>
            <a:r>
              <a:rPr lang="en-US" altLang="ja-JP" sz="2000" spc="-150" baseline="0" smtClean="0">
                <a:solidFill>
                  <a:schemeClr val="bg1"/>
                </a:solidFill>
                <a:effectLst/>
                <a:latin typeface="Arial" pitchFamily="34" charset="0"/>
                <a:ea typeface="ＭＳ Ｐゴシック"/>
                <a:cs typeface="Arial" pitchFamily="34" charset="0"/>
              </a:rPr>
              <a:t> &lt;0-15</a:t>
            </a:r>
            <a:r>
              <a:rPr lang="ja-JP" altLang="en-US" sz="2000" spc="-150" baseline="0" smtClean="0">
                <a:solidFill>
                  <a:schemeClr val="bg1"/>
                </a:solidFill>
                <a:effectLst/>
                <a:latin typeface="Arial" pitchFamily="34" charset="0"/>
                <a:ea typeface="ＭＳ Ｐゴシック"/>
                <a:cs typeface="Arial" pitchFamily="34" charset="0"/>
              </a:rPr>
              <a:t>歳</a:t>
            </a:r>
            <a:r>
              <a:rPr lang="en-US" altLang="ja-JP" sz="2000" spc="-150" baseline="0" smtClean="0">
                <a:solidFill>
                  <a:schemeClr val="bg1"/>
                </a:solidFill>
                <a:effectLst/>
                <a:latin typeface="Arial" pitchFamily="34" charset="0"/>
                <a:ea typeface="ＭＳ Ｐゴシック"/>
                <a:cs typeface="Arial" pitchFamily="34" charset="0"/>
              </a:rPr>
              <a:t>/16</a:t>
            </a:r>
            <a:r>
              <a:rPr lang="ja-JP" altLang="en-US" sz="2000" spc="-150" baseline="0" smtClean="0">
                <a:solidFill>
                  <a:schemeClr val="bg1"/>
                </a:solidFill>
                <a:effectLst/>
                <a:latin typeface="Arial" pitchFamily="34" charset="0"/>
                <a:ea typeface="ＭＳ Ｐゴシック"/>
                <a:cs typeface="Arial" pitchFamily="34" charset="0"/>
              </a:rPr>
              <a:t>歳以上</a:t>
            </a:r>
            <a:r>
              <a:rPr lang="en-US" altLang="ja-JP" sz="2000" spc="-150" baseline="0" smtClean="0">
                <a:solidFill>
                  <a:schemeClr val="bg1"/>
                </a:solidFill>
                <a:effectLst/>
                <a:latin typeface="Arial" pitchFamily="34" charset="0"/>
                <a:ea typeface="ＭＳ Ｐゴシック"/>
                <a:cs typeface="Arial" pitchFamily="34" charset="0"/>
              </a:rPr>
              <a:t>&gt;</a:t>
            </a:r>
            <a:endParaRPr kumimoji="1" lang="ja-JP" altLang="en-US" sz="2000" dirty="0">
              <a:solidFill>
                <a:schemeClr val="bg1"/>
              </a:solidFill>
              <a:effectLst/>
            </a:endParaRPr>
          </a:p>
        </p:txBody>
      </p:sp>
      <p:grpSp>
        <p:nvGrpSpPr>
          <p:cNvPr id="13" name="グループ化 12"/>
          <p:cNvGrpSpPr/>
          <p:nvPr/>
        </p:nvGrpSpPr>
        <p:grpSpPr>
          <a:xfrm>
            <a:off x="5775452" y="25951"/>
            <a:ext cx="3152525" cy="756999"/>
            <a:chOff x="5702300" y="25951"/>
            <a:chExt cx="3152525" cy="756999"/>
          </a:xfrm>
        </p:grpSpPr>
        <p:sp>
          <p:nvSpPr>
            <p:cNvPr id="14" name="対角する 2 つの角を丸めた四角形 13"/>
            <p:cNvSpPr/>
            <p:nvPr/>
          </p:nvSpPr>
          <p:spPr>
            <a:xfrm>
              <a:off x="7245625" y="314950"/>
              <a:ext cx="1609200" cy="468000"/>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600" b="1" dirty="0" smtClean="0">
                <a:solidFill>
                  <a:schemeClr val="accent1">
                    <a:lumMod val="75000"/>
                  </a:schemeClr>
                </a:solidFill>
                <a:latin typeface="Arial Unicode MS" pitchFamily="50" charset="-128"/>
                <a:ea typeface="Arial Unicode MS" pitchFamily="50" charset="-128"/>
                <a:cs typeface="Arial Unicode MS" pitchFamily="50" charset="-128"/>
              </a:endParaRPr>
            </a:p>
            <a:p>
              <a:r>
                <a:rPr kumimoji="1" lang="en-US" altLang="ja-JP" b="1" dirty="0" smtClean="0">
                  <a:solidFill>
                    <a:schemeClr val="accent1">
                      <a:lumMod val="75000"/>
                    </a:schemeClr>
                  </a:solidFill>
                  <a:latin typeface="Arial Unicode MS" pitchFamily="50" charset="-128"/>
                  <a:ea typeface="Arial Unicode MS" pitchFamily="50" charset="-128"/>
                  <a:cs typeface="Arial Unicode MS" pitchFamily="50" charset="-128"/>
                </a:rPr>
                <a:t>   </a:t>
              </a:r>
              <a:r>
                <a:rPr kumimoji="1" lang="en-US" altLang="ja-JP" b="1" dirty="0" smtClean="0">
                  <a:solidFill>
                    <a:schemeClr val="bg1"/>
                  </a:solidFill>
                  <a:latin typeface="Century" pitchFamily="18" charset="0"/>
                  <a:ea typeface="Arial Unicode MS" pitchFamily="50" charset="-128"/>
                  <a:cs typeface="Arial Unicode MS" pitchFamily="50" charset="-128"/>
                </a:rPr>
                <a:t>16</a:t>
              </a:r>
              <a:r>
                <a:rPr kumimoji="1" lang="ja-JP" altLang="en-US" dirty="0" smtClean="0">
                  <a:solidFill>
                    <a:schemeClr val="bg1"/>
                  </a:solidFill>
                  <a:latin typeface="Century" pitchFamily="18" charset="0"/>
                  <a:cs typeface="Arial Unicode MS" pitchFamily="50" charset="-128"/>
                </a:rPr>
                <a:t>歳</a:t>
              </a:r>
              <a:r>
                <a:rPr lang="ja-JP" altLang="en-US" dirty="0" smtClean="0">
                  <a:solidFill>
                    <a:schemeClr val="bg1"/>
                  </a:solidFill>
                  <a:latin typeface="Century" pitchFamily="18" charset="0"/>
                  <a:cs typeface="Arial Unicode MS" pitchFamily="50" charset="-128"/>
                </a:rPr>
                <a:t>以上</a:t>
              </a:r>
              <a:endParaRPr kumimoji="1" lang="ja-JP" altLang="en-US" dirty="0">
                <a:solidFill>
                  <a:schemeClr val="bg1"/>
                </a:solidFill>
                <a:latin typeface="Century" pitchFamily="18" charset="0"/>
                <a:cs typeface="Arial Unicode MS" pitchFamily="50" charset="-128"/>
              </a:endParaRPr>
            </a:p>
          </p:txBody>
        </p:sp>
        <p:sp>
          <p:nvSpPr>
            <p:cNvPr id="15" name="対角する 2 つの角を丸めた四角形 14"/>
            <p:cNvSpPr/>
            <p:nvPr/>
          </p:nvSpPr>
          <p:spPr>
            <a:xfrm>
              <a:off x="7097972" y="95850"/>
              <a:ext cx="1609149" cy="468000"/>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dirty="0" smtClean="0">
                  <a:solidFill>
                    <a:schemeClr val="accent1">
                      <a:lumMod val="75000"/>
                    </a:schemeClr>
                  </a:solidFill>
                  <a:latin typeface="+mn-ea"/>
                  <a:cs typeface="Arial Unicode MS" pitchFamily="50" charset="-128"/>
                </a:rPr>
                <a:t>  </a:t>
              </a:r>
              <a:r>
                <a:rPr kumimoji="1" lang="ja-JP" altLang="en-US" sz="1600" dirty="0" smtClean="0">
                  <a:solidFill>
                    <a:schemeClr val="bg1"/>
                  </a:solidFill>
                  <a:latin typeface="+mn-ea"/>
                  <a:cs typeface="Arial Unicode MS" pitchFamily="50" charset="-128"/>
                </a:rPr>
                <a:t>移植時年齢</a:t>
              </a:r>
              <a:endParaRPr kumimoji="1" lang="en-US" altLang="ja-JP" dirty="0" smtClean="0">
                <a:solidFill>
                  <a:schemeClr val="bg1"/>
                </a:solidFill>
                <a:latin typeface="+mn-ea"/>
                <a:cs typeface="Arial Unicode MS" pitchFamily="50" charset="-128"/>
              </a:endParaRPr>
            </a:p>
            <a:p>
              <a:r>
                <a:rPr kumimoji="1" lang="en-US" altLang="ja-JP" b="1" smtClean="0">
                  <a:solidFill>
                    <a:schemeClr val="bg1"/>
                  </a:solidFill>
                  <a:latin typeface="Century" pitchFamily="18" charset="0"/>
                  <a:ea typeface="Arial Unicode MS" pitchFamily="50" charset="-128"/>
                  <a:cs typeface="Arial Unicode MS" pitchFamily="50" charset="-128"/>
                </a:rPr>
                <a:t>   0</a:t>
              </a:r>
              <a:r>
                <a:rPr kumimoji="1" lang="ja-JP" altLang="en-US" b="1" dirty="0" smtClean="0">
                  <a:solidFill>
                    <a:schemeClr val="bg1"/>
                  </a:solidFill>
                  <a:latin typeface="Century" pitchFamily="18" charset="0"/>
                  <a:ea typeface="Arial Unicode MS" pitchFamily="50" charset="-128"/>
                  <a:cs typeface="Arial Unicode MS" pitchFamily="50" charset="-128"/>
                </a:rPr>
                <a:t>～</a:t>
              </a:r>
              <a:r>
                <a:rPr kumimoji="1" lang="en-US" altLang="ja-JP" b="1" dirty="0" smtClean="0">
                  <a:solidFill>
                    <a:schemeClr val="bg1"/>
                  </a:solidFill>
                  <a:latin typeface="Century" pitchFamily="18" charset="0"/>
                  <a:ea typeface="Arial Unicode MS" pitchFamily="50" charset="-128"/>
                  <a:cs typeface="Arial Unicode MS" pitchFamily="50" charset="-128"/>
                </a:rPr>
                <a:t>15</a:t>
              </a:r>
              <a:r>
                <a:rPr kumimoji="1" lang="ja-JP" altLang="en-US" dirty="0" smtClean="0">
                  <a:solidFill>
                    <a:schemeClr val="bg1"/>
                  </a:solidFill>
                  <a:latin typeface="+mn-ea"/>
                  <a:cs typeface="Arial Unicode MS" pitchFamily="50" charset="-128"/>
                </a:rPr>
                <a:t>歳</a:t>
              </a:r>
              <a:endParaRPr kumimoji="1" lang="ja-JP" altLang="en-US" dirty="0">
                <a:solidFill>
                  <a:schemeClr val="bg1"/>
                </a:solidFill>
                <a:latin typeface="+mn-ea"/>
                <a:cs typeface="Arial Unicode MS" pitchFamily="50" charset="-128"/>
              </a:endParaRPr>
            </a:p>
          </p:txBody>
        </p:sp>
        <p:sp>
          <p:nvSpPr>
            <p:cNvPr id="16" name="対角する 2 つの角を丸めた四角形 15"/>
            <p:cNvSpPr/>
            <p:nvPr/>
          </p:nvSpPr>
          <p:spPr>
            <a:xfrm>
              <a:off x="5702300" y="25951"/>
              <a:ext cx="1632225"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mtClean="0">
                  <a:solidFill>
                    <a:schemeClr val="bg1"/>
                  </a:solidFill>
                  <a:latin typeface="+mn-ea"/>
                  <a:cs typeface="Arial Unicode MS" pitchFamily="50" charset="-128"/>
                </a:rPr>
                <a:t>自家移植</a:t>
              </a:r>
              <a:endParaRPr lang="en-US" altLang="ja-JP" smtClean="0">
                <a:solidFill>
                  <a:schemeClr val="bg1"/>
                </a:solidFill>
                <a:latin typeface="+mn-ea"/>
                <a:cs typeface="Arial Unicode MS" pitchFamily="50" charset="-128"/>
              </a:endParaRPr>
            </a:p>
          </p:txBody>
        </p:sp>
      </p:grpSp>
      <p:sp>
        <p:nvSpPr>
          <p:cNvPr id="1287"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30</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87042" name="Picture 2" descr="C:\JDCHCT_PP\PP2015\Slide_2015\PP_JDCHCT_Slide2015_20160414\スライド30.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対角する 2 つの角を丸めた四角形 5"/>
          <p:cNvSpPr/>
          <p:nvPr/>
        </p:nvSpPr>
        <p:spPr>
          <a:xfrm>
            <a:off x="72000" y="0"/>
            <a:ext cx="8928000" cy="828000"/>
          </a:xfrm>
          <a:prstGeom prst="round2DiagRect">
            <a:avLst>
              <a:gd name="adj1" fmla="val 50000"/>
              <a:gd name="adj2" fmla="val 0"/>
            </a:avLst>
          </a:prstGeom>
          <a:no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タイトル 16"/>
          <p:cNvSpPr>
            <a:spLocks noGrp="1"/>
          </p:cNvSpPr>
          <p:nvPr>
            <p:ph type="title"/>
          </p:nvPr>
        </p:nvSpPr>
        <p:spPr>
          <a:xfrm>
            <a:off x="432000" y="0"/>
            <a:ext cx="8229600" cy="813816"/>
          </a:xfrm>
        </p:spPr>
        <p:txBody>
          <a:bodyPr>
            <a:normAutofit/>
          </a:bodyPr>
          <a:lstStyle/>
          <a:p>
            <a:r>
              <a:rPr kumimoji="1" lang="ja-JP" altLang="ja-JP" sz="2500" b="0" i="0" kern="1200" spc="0" baseline="0" smtClean="0">
                <a:solidFill>
                  <a:schemeClr val="bg1"/>
                </a:solidFill>
                <a:effectLst/>
                <a:latin typeface="HGP明朝E"/>
                <a:ea typeface="HGP明朝E"/>
                <a:cs typeface="+mn-cs"/>
              </a:rPr>
              <a:t>移植後の成績</a:t>
            </a:r>
            <a:r>
              <a:rPr kumimoji="1" lang="en-US" altLang="ja-JP" sz="1800" b="1" i="0" kern="1200" spc="0" baseline="0" smtClean="0">
                <a:solidFill>
                  <a:schemeClr val="bg1"/>
                </a:solidFill>
                <a:effectLst/>
                <a:latin typeface="HGP明朝E"/>
                <a:ea typeface="HGP明朝E"/>
                <a:cs typeface="+mn-cs"/>
              </a:rPr>
              <a:t/>
            </a:r>
            <a:br>
              <a:rPr kumimoji="1" lang="en-US" altLang="ja-JP" sz="1800" b="1" i="0" kern="1200" spc="0" baseline="0" smtClean="0">
                <a:solidFill>
                  <a:schemeClr val="bg1"/>
                </a:solidFill>
                <a:effectLst/>
                <a:latin typeface="HGP明朝E"/>
                <a:ea typeface="HGP明朝E"/>
                <a:cs typeface="+mn-cs"/>
              </a:rPr>
            </a:br>
            <a:r>
              <a:rPr lang="en-US" altLang="ja-JP" sz="1800" spc="-150" smtClean="0">
                <a:solidFill>
                  <a:schemeClr val="bg1"/>
                </a:solidFill>
                <a:effectLst/>
                <a:latin typeface="Arial" pitchFamily="34" charset="0"/>
                <a:ea typeface="ＭＳ Ｐゴシック"/>
                <a:cs typeface="Arial" pitchFamily="34" charset="0"/>
              </a:rPr>
              <a:t>●●●</a:t>
            </a:r>
            <a:r>
              <a:rPr kumimoji="1" lang="ja-JP" altLang="ja-JP" sz="2200" i="0" kern="1200" spc="0" baseline="0" smtClean="0">
                <a:solidFill>
                  <a:schemeClr val="bg1"/>
                </a:solidFill>
                <a:effectLst/>
                <a:latin typeface="HGP明朝E"/>
                <a:ea typeface="HGP明朝E"/>
                <a:cs typeface="+mn-cs"/>
              </a:rPr>
              <a:t>多発性骨髄腫</a:t>
            </a:r>
            <a:r>
              <a:rPr lang="en-US" altLang="ja-JP" sz="1800" spc="-150" smtClean="0">
                <a:solidFill>
                  <a:schemeClr val="bg1"/>
                </a:solidFill>
                <a:effectLst/>
                <a:latin typeface="Arial" pitchFamily="34" charset="0"/>
                <a:ea typeface="ＭＳ Ｐゴシック"/>
                <a:cs typeface="Arial" pitchFamily="34" charset="0"/>
              </a:rPr>
              <a:t>●●● &lt;</a:t>
            </a:r>
            <a:r>
              <a:rPr lang="ja-JP" altLang="en-US" sz="1800" spc="-150" smtClean="0">
                <a:solidFill>
                  <a:schemeClr val="bg1"/>
                </a:solidFill>
                <a:effectLst/>
                <a:latin typeface="Arial" pitchFamily="34" charset="0"/>
                <a:ea typeface="ＭＳ Ｐゴシック"/>
                <a:cs typeface="Arial" pitchFamily="34" charset="0"/>
              </a:rPr>
              <a:t>自家</a:t>
            </a:r>
            <a:r>
              <a:rPr lang="en-US" altLang="ja-JP" sz="1800" spc="-150" smtClean="0">
                <a:solidFill>
                  <a:schemeClr val="bg1"/>
                </a:solidFill>
                <a:effectLst/>
                <a:latin typeface="Arial" pitchFamily="34" charset="0"/>
                <a:ea typeface="ＭＳ Ｐゴシック"/>
                <a:cs typeface="Arial" pitchFamily="34" charset="0"/>
              </a:rPr>
              <a:t>&gt; &lt;16</a:t>
            </a:r>
            <a:r>
              <a:rPr lang="ja-JP" altLang="en-US" sz="1800" spc="-150" smtClean="0">
                <a:solidFill>
                  <a:schemeClr val="bg1"/>
                </a:solidFill>
                <a:effectLst/>
                <a:latin typeface="Arial" pitchFamily="34" charset="0"/>
                <a:ea typeface="ＭＳ Ｐゴシック"/>
                <a:cs typeface="Arial" pitchFamily="34" charset="0"/>
              </a:rPr>
              <a:t>歳以上</a:t>
            </a:r>
            <a:r>
              <a:rPr lang="en-US" altLang="ja-JP" sz="1800" spc="-150" smtClean="0">
                <a:solidFill>
                  <a:schemeClr val="bg1"/>
                </a:solidFill>
                <a:effectLst/>
                <a:latin typeface="Arial" pitchFamily="34" charset="0"/>
                <a:ea typeface="ＭＳ Ｐゴシック"/>
                <a:cs typeface="Arial" pitchFamily="34" charset="0"/>
              </a:rPr>
              <a:t>&gt;</a:t>
            </a:r>
            <a:endParaRPr kumimoji="1" lang="ja-JP" altLang="en-US" sz="1800">
              <a:solidFill>
                <a:schemeClr val="bg1"/>
              </a:solidFill>
              <a:effectLst/>
            </a:endParaRPr>
          </a:p>
        </p:txBody>
      </p:sp>
      <p:sp>
        <p:nvSpPr>
          <p:cNvPr id="10" name="対角する 2 つの角を丸めた四角形 9"/>
          <p:cNvSpPr/>
          <p:nvPr/>
        </p:nvSpPr>
        <p:spPr>
          <a:xfrm>
            <a:off x="6940804" y="172800"/>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bg1"/>
                </a:solidFill>
                <a:latin typeface="Century" pitchFamily="18" charset="0"/>
                <a:cs typeface="Arial Unicode MS" pitchFamily="50" charset="-128"/>
              </a:rPr>
              <a:t>移植時年齢</a:t>
            </a:r>
            <a:endParaRPr kumimoji="1" lang="en-US" altLang="ja-JP" dirty="0" smtClean="0">
              <a:solidFill>
                <a:schemeClr val="bg1"/>
              </a:solidFill>
              <a:latin typeface="Century" pitchFamily="18" charset="0"/>
              <a:cs typeface="Arial Unicode MS" pitchFamily="50" charset="-128"/>
            </a:endParaRPr>
          </a:p>
          <a:p>
            <a:pPr algn="ctr"/>
            <a:r>
              <a:rPr lang="en-US" altLang="ja-JP" b="1" smtClean="0">
                <a:solidFill>
                  <a:schemeClr val="bg1"/>
                </a:solidFill>
                <a:latin typeface="Century" pitchFamily="18" charset="0"/>
                <a:ea typeface="Arial Unicode MS" pitchFamily="50" charset="-128"/>
                <a:cs typeface="Arial Unicode MS" pitchFamily="50" charset="-128"/>
              </a:rPr>
              <a:t>16</a:t>
            </a:r>
            <a:r>
              <a:rPr kumimoji="1" lang="ja-JP" altLang="en-US" smtClean="0">
                <a:solidFill>
                  <a:schemeClr val="bg1"/>
                </a:solidFill>
                <a:latin typeface="Century" pitchFamily="18" charset="0"/>
                <a:cs typeface="Arial Unicode MS" pitchFamily="50" charset="-128"/>
              </a:rPr>
              <a:t>歳</a:t>
            </a:r>
            <a:r>
              <a:rPr kumimoji="1" lang="ja-JP" altLang="en-US" dirty="0" smtClean="0">
                <a:solidFill>
                  <a:schemeClr val="bg1"/>
                </a:solidFill>
                <a:latin typeface="Century" pitchFamily="18" charset="0"/>
                <a:cs typeface="Arial Unicode MS" pitchFamily="50" charset="-128"/>
              </a:rPr>
              <a:t>以上</a:t>
            </a:r>
            <a:endParaRPr kumimoji="1" lang="ja-JP" altLang="en-US" dirty="0">
              <a:solidFill>
                <a:schemeClr val="bg1"/>
              </a:solidFill>
              <a:latin typeface="Century" pitchFamily="18" charset="0"/>
              <a:cs typeface="Arial Unicode MS" pitchFamily="50" charset="-128"/>
            </a:endParaRPr>
          </a:p>
        </p:txBody>
      </p:sp>
      <p:sp>
        <p:nvSpPr>
          <p:cNvPr id="11" name="対角する 2 つの角を丸めた四角形 10"/>
          <p:cNvSpPr/>
          <p:nvPr/>
        </p:nvSpPr>
        <p:spPr>
          <a:xfrm>
            <a:off x="5429504" y="96118"/>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mtClean="0">
                <a:solidFill>
                  <a:schemeClr val="bg1"/>
                </a:solidFill>
                <a:latin typeface="+mn-ea"/>
                <a:cs typeface="Arial Unicode MS" pitchFamily="50" charset="-128"/>
              </a:rPr>
              <a:t>自家移植</a:t>
            </a:r>
            <a:endParaRPr kumimoji="1" lang="en-US" altLang="ja-JP" dirty="0" smtClean="0">
              <a:solidFill>
                <a:schemeClr val="bg1"/>
              </a:solidFill>
              <a:latin typeface="+mn-ea"/>
              <a:cs typeface="Arial Unicode MS" pitchFamily="50" charset="-128"/>
            </a:endParaRPr>
          </a:p>
        </p:txBody>
      </p:sp>
      <p:sp>
        <p:nvSpPr>
          <p:cNvPr id="45"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31</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13" name="グループ化 25"/>
          <p:cNvGrpSpPr/>
          <p:nvPr/>
        </p:nvGrpSpPr>
        <p:grpSpPr>
          <a:xfrm>
            <a:off x="62552" y="6357600"/>
            <a:ext cx="3749040" cy="499982"/>
            <a:chOff x="62552" y="6357600"/>
            <a:chExt cx="3749040" cy="499982"/>
          </a:xfrm>
        </p:grpSpPr>
        <p:pic>
          <p:nvPicPr>
            <p:cNvPr id="14" name="図 13" descr="jdchct_logo_only_131104.png"/>
            <p:cNvPicPr>
              <a:picLocks/>
            </p:cNvPicPr>
            <p:nvPr/>
          </p:nvPicPr>
          <p:blipFill>
            <a:blip r:embed="rId3"/>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5"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pic>
        <p:nvPicPr>
          <p:cNvPr id="88066" name="Picture 2" descr="C:\JDCHCT_PP\PP2015\Slide_2015\PP_JDCHCT_Slide2015_20160414\スライド31.JPG"/>
          <p:cNvPicPr>
            <a:picLocks noChangeAspect="1" noChangeArrowheads="1"/>
          </p:cNvPicPr>
          <p:nvPr/>
        </p:nvPicPr>
        <p:blipFill>
          <a:blip r:embed="rId4"/>
          <a:srcRect/>
          <a:stretch>
            <a:fillRect/>
          </a:stretch>
        </p:blipFill>
        <p:spPr bwMode="auto">
          <a:xfrm>
            <a:off x="0" y="1588"/>
            <a:ext cx="9144000" cy="6856412"/>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対角する 2 つの角を丸めた四角形 5"/>
          <p:cNvSpPr/>
          <p:nvPr/>
        </p:nvSpPr>
        <p:spPr>
          <a:xfrm>
            <a:off x="72000" y="0"/>
            <a:ext cx="8928000" cy="828000"/>
          </a:xfrm>
          <a:prstGeom prst="round2DiagRect">
            <a:avLst>
              <a:gd name="adj1" fmla="val 50000"/>
              <a:gd name="adj2" fmla="val 0"/>
            </a:avLst>
          </a:prstGeom>
          <a:noFill/>
          <a:ln w="28575">
            <a:noFill/>
          </a:ln>
          <a:effectLst>
            <a:outerShdw blurRad="50800" dist="88900" dir="2220000" algn="tl" rotWithShape="0">
              <a:schemeClr val="tx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タイトル 35"/>
          <p:cNvSpPr>
            <a:spLocks noGrp="1"/>
          </p:cNvSpPr>
          <p:nvPr>
            <p:ph type="title"/>
          </p:nvPr>
        </p:nvSpPr>
        <p:spPr>
          <a:xfrm>
            <a:off x="432000" y="0"/>
            <a:ext cx="8229600" cy="813816"/>
          </a:xfrm>
        </p:spPr>
        <p:txBody>
          <a:bodyPr>
            <a:normAutofit fontScale="90000"/>
          </a:bodyPr>
          <a:lstStyle/>
          <a:p>
            <a:pPr fontAlgn="base"/>
            <a:r>
              <a:rPr kumimoji="1" lang="ja-JP" altLang="ja-JP" b="0" i="0" kern="1200" spc="0" baseline="0" smtClean="0">
                <a:solidFill>
                  <a:schemeClr val="bg1"/>
                </a:solidFill>
                <a:effectLst/>
                <a:latin typeface="HGP明朝E"/>
                <a:ea typeface="HGP明朝E"/>
                <a:cs typeface="+mn-cs"/>
              </a:rPr>
              <a:t>移植後の成績</a:t>
            </a:r>
            <a:r>
              <a:rPr kumimoji="1" lang="en-US" altLang="ja-JP" sz="1800" b="0" i="0" kern="1200" spc="0" baseline="0" smtClean="0">
                <a:solidFill>
                  <a:schemeClr val="bg1"/>
                </a:solidFill>
                <a:effectLst/>
                <a:latin typeface="HGP明朝E"/>
                <a:ea typeface="HGP明朝E"/>
                <a:cs typeface="+mn-cs"/>
              </a:rPr>
              <a:t/>
            </a:r>
            <a:br>
              <a:rPr kumimoji="1" lang="en-US" altLang="ja-JP" sz="1800" b="0" i="0" kern="1200" spc="0" baseline="0" smtClean="0">
                <a:solidFill>
                  <a:schemeClr val="bg1"/>
                </a:solidFill>
                <a:effectLst/>
                <a:latin typeface="HGP明朝E"/>
                <a:ea typeface="HGP明朝E"/>
                <a:cs typeface="+mn-cs"/>
              </a:rPr>
            </a:br>
            <a:r>
              <a:rPr lang="en-US" altLang="ja-JP" sz="2000" spc="-150" smtClean="0">
                <a:solidFill>
                  <a:schemeClr val="bg1"/>
                </a:solidFill>
                <a:effectLst/>
                <a:latin typeface="Arial" pitchFamily="34" charset="0"/>
                <a:ea typeface="ＭＳ Ｐゴシック"/>
                <a:cs typeface="Arial" pitchFamily="34" charset="0"/>
              </a:rPr>
              <a:t>●●●</a:t>
            </a:r>
            <a:r>
              <a:rPr kumimoji="1" lang="ja-JP" altLang="ja-JP" sz="2400" kern="1200" smtClean="0">
                <a:solidFill>
                  <a:schemeClr val="bg1"/>
                </a:solidFill>
                <a:effectLst/>
                <a:latin typeface="HGP明朝E"/>
                <a:ea typeface="HGP明朝E"/>
                <a:cs typeface="+mn-cs"/>
              </a:rPr>
              <a:t>急性骨髄性白血病</a:t>
            </a:r>
            <a:r>
              <a:rPr lang="en-US" altLang="ja-JP" sz="2000" spc="-150" smtClean="0">
                <a:solidFill>
                  <a:schemeClr val="bg1"/>
                </a:solidFill>
                <a:effectLst/>
                <a:latin typeface="Arial" pitchFamily="34" charset="0"/>
                <a:ea typeface="ＭＳ Ｐゴシック"/>
                <a:cs typeface="Arial" pitchFamily="34" charset="0"/>
              </a:rPr>
              <a:t>●●● &lt;</a:t>
            </a:r>
            <a:r>
              <a:rPr lang="ja-JP" altLang="en-US" sz="2000" spc="-150" smtClean="0">
                <a:solidFill>
                  <a:schemeClr val="bg1"/>
                </a:solidFill>
                <a:effectLst/>
                <a:latin typeface="Arial" pitchFamily="34" charset="0"/>
                <a:ea typeface="ＭＳ Ｐゴシック"/>
                <a:cs typeface="Arial" pitchFamily="34" charset="0"/>
              </a:rPr>
              <a:t>同種</a:t>
            </a:r>
            <a:r>
              <a:rPr lang="en-US" altLang="ja-JP" sz="2000" spc="-150" smtClean="0">
                <a:solidFill>
                  <a:schemeClr val="bg1"/>
                </a:solidFill>
                <a:effectLst/>
                <a:latin typeface="Arial" pitchFamily="34" charset="0"/>
                <a:ea typeface="ＭＳ Ｐゴシック"/>
                <a:cs typeface="Arial" pitchFamily="34" charset="0"/>
              </a:rPr>
              <a:t>&gt; </a:t>
            </a:r>
            <a:r>
              <a:rPr lang="en-US" altLang="ja-JP" sz="2000" spc="-150" baseline="0" smtClean="0">
                <a:solidFill>
                  <a:schemeClr val="bg1"/>
                </a:solidFill>
                <a:effectLst/>
                <a:latin typeface="Arial" pitchFamily="34" charset="0"/>
                <a:ea typeface="ＭＳ Ｐゴシック"/>
                <a:cs typeface="Arial" pitchFamily="34" charset="0"/>
              </a:rPr>
              <a:t> &lt;0-15</a:t>
            </a:r>
            <a:r>
              <a:rPr lang="ja-JP" altLang="en-US" sz="2000" spc="-150" baseline="0" smtClean="0">
                <a:solidFill>
                  <a:schemeClr val="bg1"/>
                </a:solidFill>
                <a:effectLst/>
                <a:latin typeface="Arial" pitchFamily="34" charset="0"/>
                <a:ea typeface="ＭＳ Ｐゴシック"/>
                <a:cs typeface="Arial" pitchFamily="34" charset="0"/>
              </a:rPr>
              <a:t>歳</a:t>
            </a:r>
            <a:r>
              <a:rPr lang="en-US" altLang="ja-JP" sz="2000" spc="-150" baseline="0" smtClean="0">
                <a:solidFill>
                  <a:schemeClr val="bg1"/>
                </a:solidFill>
                <a:effectLst/>
                <a:latin typeface="Arial" pitchFamily="34" charset="0"/>
                <a:ea typeface="ＭＳ Ｐゴシック"/>
                <a:cs typeface="Arial" pitchFamily="34" charset="0"/>
              </a:rPr>
              <a:t>&gt;</a:t>
            </a:r>
            <a:endParaRPr kumimoji="1" lang="ja-JP" altLang="ja-JP" sz="2000" b="1" i="0" kern="1200" spc="0" baseline="0" smtClean="0">
              <a:solidFill>
                <a:schemeClr val="bg1"/>
              </a:solidFill>
              <a:effectLst/>
              <a:latin typeface="HGP明朝E"/>
              <a:ea typeface="HGP明朝E"/>
              <a:cs typeface="+mn-cs"/>
            </a:endParaRPr>
          </a:p>
        </p:txBody>
      </p:sp>
      <p:sp>
        <p:nvSpPr>
          <p:cNvPr id="11" name="対角する 2 つの角を丸めた四角形 10"/>
          <p:cNvSpPr/>
          <p:nvPr/>
        </p:nvSpPr>
        <p:spPr>
          <a:xfrm>
            <a:off x="6940804" y="172318"/>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bg1"/>
                </a:solidFill>
                <a:latin typeface="+mn-ea"/>
                <a:cs typeface="Arial Unicode MS" pitchFamily="50" charset="-128"/>
              </a:rPr>
              <a:t>移植時年齢</a:t>
            </a:r>
            <a:endParaRPr kumimoji="1" lang="en-US" altLang="ja-JP" dirty="0" smtClean="0">
              <a:solidFill>
                <a:schemeClr val="bg1"/>
              </a:solidFill>
              <a:latin typeface="+mn-ea"/>
              <a:cs typeface="Arial Unicode MS" pitchFamily="50" charset="-128"/>
            </a:endParaRPr>
          </a:p>
          <a:p>
            <a:pPr algn="ctr"/>
            <a:r>
              <a:rPr kumimoji="1" lang="en-US" altLang="ja-JP" b="1" dirty="0" smtClean="0">
                <a:solidFill>
                  <a:schemeClr val="bg1"/>
                </a:solidFill>
                <a:latin typeface="Century" pitchFamily="18" charset="0"/>
                <a:ea typeface="Arial Unicode MS" pitchFamily="50" charset="-128"/>
                <a:cs typeface="Arial Unicode MS" pitchFamily="50" charset="-128"/>
              </a:rPr>
              <a:t>0</a:t>
            </a:r>
            <a:r>
              <a:rPr kumimoji="1" lang="ja-JP" altLang="en-US" b="1" dirty="0" smtClean="0">
                <a:solidFill>
                  <a:schemeClr val="bg1"/>
                </a:solidFill>
                <a:latin typeface="Century" pitchFamily="18" charset="0"/>
                <a:ea typeface="Arial Unicode MS" pitchFamily="50" charset="-128"/>
                <a:cs typeface="Arial Unicode MS" pitchFamily="50" charset="-128"/>
              </a:rPr>
              <a:t>～</a:t>
            </a:r>
            <a:r>
              <a:rPr kumimoji="1" lang="en-US" altLang="ja-JP" b="1" dirty="0" smtClean="0">
                <a:solidFill>
                  <a:schemeClr val="bg1"/>
                </a:solidFill>
                <a:latin typeface="Century" pitchFamily="18" charset="0"/>
                <a:ea typeface="Arial Unicode MS" pitchFamily="50" charset="-128"/>
                <a:cs typeface="Arial Unicode MS" pitchFamily="50" charset="-128"/>
              </a:rPr>
              <a:t>15</a:t>
            </a:r>
            <a:r>
              <a:rPr kumimoji="1" lang="ja-JP" altLang="en-US" dirty="0" smtClean="0">
                <a:solidFill>
                  <a:schemeClr val="bg1"/>
                </a:solidFill>
                <a:latin typeface="+mn-ea"/>
                <a:cs typeface="Arial Unicode MS" pitchFamily="50" charset="-128"/>
              </a:rPr>
              <a:t>歳</a:t>
            </a:r>
            <a:endParaRPr kumimoji="1" lang="ja-JP" altLang="en-US" dirty="0">
              <a:solidFill>
                <a:schemeClr val="bg1"/>
              </a:solidFill>
              <a:latin typeface="+mn-ea"/>
              <a:cs typeface="Arial Unicode MS" pitchFamily="50" charset="-128"/>
            </a:endParaRPr>
          </a:p>
        </p:txBody>
      </p:sp>
      <p:sp>
        <p:nvSpPr>
          <p:cNvPr id="13" name="対角する 2 つの角を丸めた四角形 12"/>
          <p:cNvSpPr/>
          <p:nvPr/>
        </p:nvSpPr>
        <p:spPr>
          <a:xfrm>
            <a:off x="5429504" y="96118"/>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mtClean="0">
                <a:solidFill>
                  <a:schemeClr val="bg1"/>
                </a:solidFill>
                <a:latin typeface="+mn-ea"/>
                <a:cs typeface="Arial Unicode MS" pitchFamily="50" charset="-128"/>
              </a:rPr>
              <a:t>同種移植</a:t>
            </a:r>
            <a:endParaRPr kumimoji="1" lang="en-US" altLang="ja-JP" dirty="0" smtClean="0">
              <a:solidFill>
                <a:schemeClr val="bg1"/>
              </a:solidFill>
              <a:latin typeface="+mn-ea"/>
              <a:cs typeface="Arial Unicode MS" pitchFamily="50" charset="-128"/>
            </a:endParaRPr>
          </a:p>
        </p:txBody>
      </p:sp>
      <p:sp>
        <p:nvSpPr>
          <p:cNvPr id="1089"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32</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89090" name="Picture 2" descr="C:\JDCHCT_PP\PP2015\Slide_2015\PP_JDCHCT_Slide2015_20160414\スライド32.JPG"/>
          <p:cNvPicPr>
            <a:picLocks noChangeAspect="1" noChangeArrowheads="1"/>
          </p:cNvPicPr>
          <p:nvPr/>
        </p:nvPicPr>
        <p:blipFill>
          <a:blip r:embed="rId3"/>
          <a:srcRect/>
          <a:stretch>
            <a:fillRect/>
          </a:stretch>
        </p:blipFill>
        <p:spPr bwMode="auto">
          <a:xfrm>
            <a:off x="0" y="1588"/>
            <a:ext cx="9144000" cy="6856412"/>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対角する 2 つの角を丸めた四角形 5"/>
          <p:cNvSpPr/>
          <p:nvPr/>
        </p:nvSpPr>
        <p:spPr>
          <a:xfrm>
            <a:off x="72000" y="0"/>
            <a:ext cx="8928000" cy="828000"/>
          </a:xfrm>
          <a:prstGeom prst="round2DiagRect">
            <a:avLst>
              <a:gd name="adj1" fmla="val 50000"/>
              <a:gd name="adj2" fmla="val 0"/>
            </a:avLst>
          </a:prstGeom>
          <a:noFill/>
          <a:ln w="28575">
            <a:noFill/>
          </a:ln>
          <a:effectLst>
            <a:outerShdw blurRad="50800" dist="88900" dir="2220000" algn="tl" rotWithShape="0">
              <a:schemeClr val="tx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タイトル 31"/>
          <p:cNvSpPr>
            <a:spLocks noGrp="1"/>
          </p:cNvSpPr>
          <p:nvPr>
            <p:ph type="title"/>
          </p:nvPr>
        </p:nvSpPr>
        <p:spPr>
          <a:xfrm>
            <a:off x="432000" y="0"/>
            <a:ext cx="8229600" cy="813816"/>
          </a:xfrm>
        </p:spPr>
        <p:txBody>
          <a:bodyPr/>
          <a:lstStyle/>
          <a:p>
            <a:pPr fontAlgn="base"/>
            <a:r>
              <a:rPr kumimoji="1" lang="ja-JP" altLang="ja-JP" sz="2500" b="0" i="0" kern="1200" spc="0" baseline="0" smtClean="0">
                <a:solidFill>
                  <a:schemeClr val="bg1"/>
                </a:solidFill>
                <a:effectLst/>
                <a:latin typeface="HGP明朝E"/>
                <a:ea typeface="HGP明朝E"/>
                <a:cs typeface="+mn-cs"/>
              </a:rPr>
              <a:t>移植後の成績</a:t>
            </a:r>
            <a:r>
              <a:rPr kumimoji="1" lang="en-US" altLang="ja-JP" sz="2600" b="0" i="0" kern="1200" spc="0" baseline="0" smtClean="0">
                <a:solidFill>
                  <a:schemeClr val="bg1"/>
                </a:solidFill>
                <a:effectLst/>
                <a:latin typeface="HGP明朝E"/>
                <a:ea typeface="HGP明朝E"/>
                <a:cs typeface="+mn-cs"/>
              </a:rPr>
              <a:t/>
            </a:r>
            <a:br>
              <a:rPr kumimoji="1" lang="en-US" altLang="ja-JP" sz="2600" b="0" i="0" kern="1200" spc="0" baseline="0" smtClean="0">
                <a:solidFill>
                  <a:schemeClr val="bg1"/>
                </a:solidFill>
                <a:effectLst/>
                <a:latin typeface="HGP明朝E"/>
                <a:ea typeface="HGP明朝E"/>
                <a:cs typeface="+mn-cs"/>
              </a:rPr>
            </a:br>
            <a:r>
              <a:rPr lang="en-US" altLang="ja-JP" sz="1800" spc="-150" smtClean="0">
                <a:solidFill>
                  <a:schemeClr val="bg1"/>
                </a:solidFill>
                <a:effectLst/>
                <a:latin typeface="Arial" pitchFamily="34" charset="0"/>
                <a:ea typeface="ＭＳ Ｐゴシック"/>
                <a:cs typeface="Arial" pitchFamily="34" charset="0"/>
              </a:rPr>
              <a:t>●●●</a:t>
            </a:r>
            <a:r>
              <a:rPr kumimoji="1" lang="ja-JP" altLang="ja-JP" sz="2200" i="0" kern="1200" spc="0" baseline="0" smtClean="0">
                <a:solidFill>
                  <a:schemeClr val="bg1"/>
                </a:solidFill>
                <a:effectLst/>
                <a:latin typeface="HGP明朝E"/>
                <a:ea typeface="HGP明朝E"/>
                <a:cs typeface="+mn-cs"/>
              </a:rPr>
              <a:t>急性骨髄性白血病</a:t>
            </a:r>
            <a:r>
              <a:rPr lang="en-US" altLang="ja-JP" sz="1800" spc="-150" smtClean="0">
                <a:solidFill>
                  <a:schemeClr val="bg1"/>
                </a:solidFill>
                <a:effectLst/>
                <a:latin typeface="Arial" pitchFamily="34" charset="0"/>
                <a:ea typeface="ＭＳ Ｐゴシック"/>
                <a:cs typeface="Arial" pitchFamily="34" charset="0"/>
              </a:rPr>
              <a:t>●●●</a:t>
            </a:r>
            <a:r>
              <a:rPr kumimoji="1" lang="en-US" altLang="ja-JP" sz="1800" b="0" i="0" kern="1200" spc="0" baseline="0" smtClean="0">
                <a:solidFill>
                  <a:schemeClr val="bg1"/>
                </a:solidFill>
                <a:effectLst/>
                <a:latin typeface="HGP明朝E"/>
                <a:ea typeface="HGP明朝E"/>
                <a:cs typeface="+mn-cs"/>
              </a:rPr>
              <a:t>&lt;</a:t>
            </a:r>
            <a:r>
              <a:rPr kumimoji="1" lang="ja-JP" altLang="en-US" sz="1800" b="0" i="0" kern="1200" spc="0" baseline="0" smtClean="0">
                <a:solidFill>
                  <a:schemeClr val="bg1"/>
                </a:solidFill>
                <a:effectLst/>
                <a:latin typeface="HGP明朝E"/>
                <a:ea typeface="HGP明朝E"/>
                <a:cs typeface="+mn-cs"/>
              </a:rPr>
              <a:t>同種</a:t>
            </a:r>
            <a:r>
              <a:rPr kumimoji="1" lang="en-US" altLang="ja-JP" sz="1800" b="0" i="0" kern="1200" spc="0" baseline="0" smtClean="0">
                <a:solidFill>
                  <a:schemeClr val="bg1"/>
                </a:solidFill>
                <a:effectLst/>
                <a:latin typeface="HGP明朝E"/>
                <a:ea typeface="HGP明朝E"/>
                <a:cs typeface="+mn-cs"/>
              </a:rPr>
              <a:t>&gt; &lt;16</a:t>
            </a:r>
            <a:r>
              <a:rPr kumimoji="1" lang="ja-JP" altLang="en-US" sz="1800" b="0" i="0" kern="1200" spc="0" baseline="0" smtClean="0">
                <a:solidFill>
                  <a:schemeClr val="bg1"/>
                </a:solidFill>
                <a:effectLst/>
                <a:latin typeface="HGP明朝E"/>
                <a:ea typeface="HGP明朝E"/>
                <a:cs typeface="+mn-cs"/>
              </a:rPr>
              <a:t>歳以上</a:t>
            </a:r>
            <a:r>
              <a:rPr kumimoji="1" lang="en-US" altLang="ja-JP" sz="1800" b="0" i="0" kern="1200" spc="0" baseline="0" smtClean="0">
                <a:solidFill>
                  <a:schemeClr val="bg1"/>
                </a:solidFill>
                <a:effectLst/>
                <a:latin typeface="HGP明朝E"/>
                <a:ea typeface="HGP明朝E"/>
                <a:cs typeface="+mn-cs"/>
              </a:rPr>
              <a:t>&gt;</a:t>
            </a:r>
            <a:endParaRPr kumimoji="1" lang="ja-JP" altLang="ja-JP" sz="1800" b="1" i="0" kern="1200" spc="0" baseline="0" smtClean="0">
              <a:solidFill>
                <a:schemeClr val="bg1"/>
              </a:solidFill>
              <a:effectLst/>
              <a:latin typeface="HGP明朝E"/>
              <a:ea typeface="HGP明朝E"/>
              <a:cs typeface="+mn-cs"/>
            </a:endParaRPr>
          </a:p>
        </p:txBody>
      </p:sp>
      <p:sp>
        <p:nvSpPr>
          <p:cNvPr id="10" name="対角する 2 つの角を丸めた四角形 9"/>
          <p:cNvSpPr/>
          <p:nvPr/>
        </p:nvSpPr>
        <p:spPr>
          <a:xfrm>
            <a:off x="6940804" y="172800"/>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bg1"/>
                </a:solidFill>
                <a:latin typeface="+mn-ea"/>
                <a:cs typeface="Arial Unicode MS" pitchFamily="50" charset="-128"/>
              </a:rPr>
              <a:t>移植時年齢</a:t>
            </a:r>
            <a:endParaRPr kumimoji="1" lang="en-US" altLang="ja-JP" dirty="0" smtClean="0">
              <a:solidFill>
                <a:schemeClr val="bg1"/>
              </a:solidFill>
              <a:latin typeface="+mn-ea"/>
              <a:cs typeface="Arial Unicode MS" pitchFamily="50" charset="-128"/>
            </a:endParaRPr>
          </a:p>
          <a:p>
            <a:pPr algn="ctr"/>
            <a:r>
              <a:rPr lang="en-US" altLang="ja-JP" b="1" smtClean="0">
                <a:solidFill>
                  <a:schemeClr val="bg1"/>
                </a:solidFill>
                <a:latin typeface="Century" pitchFamily="18" charset="0"/>
                <a:ea typeface="Arial Unicode MS" pitchFamily="50" charset="-128"/>
                <a:cs typeface="Arial Unicode MS" pitchFamily="50" charset="-128"/>
              </a:rPr>
              <a:t>16</a:t>
            </a:r>
            <a:r>
              <a:rPr kumimoji="1" lang="ja-JP" altLang="en-US" smtClean="0">
                <a:solidFill>
                  <a:schemeClr val="bg1"/>
                </a:solidFill>
                <a:latin typeface="+mn-ea"/>
                <a:cs typeface="Arial Unicode MS" pitchFamily="50" charset="-128"/>
              </a:rPr>
              <a:t>歳</a:t>
            </a:r>
            <a:r>
              <a:rPr kumimoji="1" lang="ja-JP" altLang="en-US" dirty="0" smtClean="0">
                <a:solidFill>
                  <a:schemeClr val="bg1"/>
                </a:solidFill>
                <a:latin typeface="+mn-ea"/>
                <a:cs typeface="Arial Unicode MS" pitchFamily="50" charset="-128"/>
              </a:rPr>
              <a:t>以上</a:t>
            </a:r>
            <a:endParaRPr kumimoji="1" lang="ja-JP" altLang="en-US" dirty="0">
              <a:solidFill>
                <a:schemeClr val="bg1"/>
              </a:solidFill>
              <a:latin typeface="+mn-ea"/>
              <a:cs typeface="Arial Unicode MS" pitchFamily="50" charset="-128"/>
            </a:endParaRPr>
          </a:p>
        </p:txBody>
      </p:sp>
      <p:sp>
        <p:nvSpPr>
          <p:cNvPr id="11" name="対角する 2 つの角を丸めた四角形 10"/>
          <p:cNvSpPr/>
          <p:nvPr/>
        </p:nvSpPr>
        <p:spPr>
          <a:xfrm>
            <a:off x="5429504" y="96118"/>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mtClean="0">
                <a:solidFill>
                  <a:schemeClr val="bg1"/>
                </a:solidFill>
                <a:latin typeface="+mn-ea"/>
                <a:cs typeface="Arial Unicode MS" pitchFamily="50" charset="-128"/>
              </a:rPr>
              <a:t>同種移植</a:t>
            </a:r>
            <a:endParaRPr kumimoji="1" lang="en-US" altLang="ja-JP" dirty="0" smtClean="0">
              <a:solidFill>
                <a:schemeClr val="bg1"/>
              </a:solidFill>
              <a:latin typeface="+mn-ea"/>
              <a:cs typeface="Arial Unicode MS" pitchFamily="50" charset="-128"/>
            </a:endParaRPr>
          </a:p>
        </p:txBody>
      </p:sp>
      <p:sp>
        <p:nvSpPr>
          <p:cNvPr id="4698"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33</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90114" name="Picture 2" descr="C:\JDCHCT_PP\PP2015\Slide_2015\PP_JDCHCT_Slide2015_20160414\スライド33.JPG"/>
          <p:cNvPicPr>
            <a:picLocks noChangeAspect="1" noChangeArrowheads="1"/>
          </p:cNvPicPr>
          <p:nvPr/>
        </p:nvPicPr>
        <p:blipFill>
          <a:blip r:embed="rId3"/>
          <a:srcRect/>
          <a:stretch>
            <a:fillRect/>
          </a:stretch>
        </p:blipFill>
        <p:spPr bwMode="auto">
          <a:xfrm>
            <a:off x="0" y="1588"/>
            <a:ext cx="9144000" cy="6856412"/>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対角する 2 つの角を丸めた四角形 5"/>
          <p:cNvSpPr/>
          <p:nvPr/>
        </p:nvSpPr>
        <p:spPr>
          <a:xfrm>
            <a:off x="72000" y="0"/>
            <a:ext cx="8928000" cy="828000"/>
          </a:xfrm>
          <a:prstGeom prst="round2DiagRect">
            <a:avLst>
              <a:gd name="adj1" fmla="val 50000"/>
              <a:gd name="adj2" fmla="val 0"/>
            </a:avLst>
          </a:prstGeom>
          <a:noFill/>
          <a:ln w="28575">
            <a:noFill/>
          </a:ln>
          <a:effectLst>
            <a:outerShdw blurRad="50800" dist="88900" dir="2220000" algn="tl" rotWithShape="0">
              <a:schemeClr val="tx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タイトル 31"/>
          <p:cNvSpPr>
            <a:spLocks noGrp="1"/>
          </p:cNvSpPr>
          <p:nvPr>
            <p:ph type="title"/>
          </p:nvPr>
        </p:nvSpPr>
        <p:spPr>
          <a:xfrm>
            <a:off x="432000" y="0"/>
            <a:ext cx="8229600" cy="813816"/>
          </a:xfrm>
        </p:spPr>
        <p:txBody>
          <a:bodyPr>
            <a:normAutofit/>
          </a:bodyPr>
          <a:lstStyle/>
          <a:p>
            <a:pPr fontAlgn="base"/>
            <a:r>
              <a:rPr kumimoji="1" lang="ja-JP" altLang="ja-JP" sz="2500" b="0" i="0" kern="1200" spc="0" baseline="0" smtClean="0">
                <a:solidFill>
                  <a:schemeClr val="bg1"/>
                </a:solidFill>
                <a:effectLst/>
                <a:latin typeface="HGP明朝E"/>
                <a:ea typeface="HGP明朝E"/>
                <a:cs typeface="+mn-cs"/>
              </a:rPr>
              <a:t>移植後の成績</a:t>
            </a:r>
            <a:r>
              <a:rPr kumimoji="1" lang="en-US" altLang="ja-JP" sz="2600" b="0" i="0" kern="1200" spc="0" baseline="0" smtClean="0">
                <a:solidFill>
                  <a:schemeClr val="bg1"/>
                </a:solidFill>
                <a:effectLst/>
                <a:latin typeface="HGP明朝E"/>
                <a:ea typeface="HGP明朝E"/>
                <a:cs typeface="+mn-cs"/>
              </a:rPr>
              <a:t/>
            </a:r>
            <a:br>
              <a:rPr kumimoji="1" lang="en-US" altLang="ja-JP" sz="2600" b="0" i="0" kern="1200" spc="0" baseline="0" smtClean="0">
                <a:solidFill>
                  <a:schemeClr val="bg1"/>
                </a:solidFill>
                <a:effectLst/>
                <a:latin typeface="HGP明朝E"/>
                <a:ea typeface="HGP明朝E"/>
                <a:cs typeface="+mn-cs"/>
              </a:rPr>
            </a:br>
            <a:r>
              <a:rPr lang="en-US" altLang="ja-JP" sz="1800" spc="-150" smtClean="0">
                <a:solidFill>
                  <a:schemeClr val="bg1"/>
                </a:solidFill>
                <a:effectLst/>
                <a:latin typeface="Arial" pitchFamily="34" charset="0"/>
                <a:ea typeface="ＭＳ Ｐゴシック"/>
                <a:cs typeface="Arial" pitchFamily="34" charset="0"/>
              </a:rPr>
              <a:t>●●●</a:t>
            </a:r>
            <a:r>
              <a:rPr kumimoji="1" lang="ja-JP" altLang="ja-JP" sz="2200" kern="1200" smtClean="0">
                <a:solidFill>
                  <a:schemeClr val="bg1"/>
                </a:solidFill>
                <a:effectLst/>
                <a:latin typeface="HGP明朝E"/>
                <a:ea typeface="HGP明朝E"/>
                <a:cs typeface="+mn-cs"/>
              </a:rPr>
              <a:t>急性リンパ性白血病</a:t>
            </a:r>
            <a:r>
              <a:rPr lang="en-US" altLang="ja-JP" sz="1800" spc="-150" smtClean="0">
                <a:solidFill>
                  <a:schemeClr val="bg1"/>
                </a:solidFill>
                <a:effectLst/>
                <a:latin typeface="Arial" pitchFamily="34" charset="0"/>
                <a:ea typeface="ＭＳ Ｐゴシック"/>
                <a:cs typeface="Arial" pitchFamily="34" charset="0"/>
              </a:rPr>
              <a:t>●●● </a:t>
            </a:r>
            <a:r>
              <a:rPr kumimoji="1" lang="en-US" altLang="ja-JP" sz="1800" b="0" i="0" kern="1200" spc="0" baseline="0" smtClean="0">
                <a:solidFill>
                  <a:schemeClr val="bg1"/>
                </a:solidFill>
                <a:effectLst/>
                <a:latin typeface="HGP明朝E"/>
                <a:ea typeface="HGP明朝E"/>
                <a:cs typeface="+mn-cs"/>
              </a:rPr>
              <a:t> &lt;</a:t>
            </a:r>
            <a:r>
              <a:rPr kumimoji="1" lang="ja-JP" altLang="en-US" sz="1800" b="0" i="0" kern="1200" spc="0" baseline="0" smtClean="0">
                <a:solidFill>
                  <a:schemeClr val="bg1"/>
                </a:solidFill>
                <a:effectLst/>
                <a:latin typeface="HGP明朝E"/>
                <a:ea typeface="HGP明朝E"/>
                <a:cs typeface="+mn-cs"/>
              </a:rPr>
              <a:t>同種</a:t>
            </a:r>
            <a:r>
              <a:rPr kumimoji="1" lang="en-US" altLang="ja-JP" sz="1800" b="0" i="0" kern="1200" spc="0" baseline="0" smtClean="0">
                <a:solidFill>
                  <a:schemeClr val="bg1"/>
                </a:solidFill>
                <a:effectLst/>
                <a:latin typeface="HGP明朝E"/>
                <a:ea typeface="HGP明朝E"/>
                <a:cs typeface="+mn-cs"/>
              </a:rPr>
              <a:t>&gt; &lt;0-15</a:t>
            </a:r>
            <a:r>
              <a:rPr kumimoji="1" lang="ja-JP" altLang="en-US" sz="1800" b="0" i="0" kern="1200" spc="0" baseline="0" smtClean="0">
                <a:solidFill>
                  <a:schemeClr val="bg1"/>
                </a:solidFill>
                <a:effectLst/>
                <a:latin typeface="HGP明朝E"/>
                <a:ea typeface="HGP明朝E"/>
                <a:cs typeface="+mn-cs"/>
              </a:rPr>
              <a:t>歳</a:t>
            </a:r>
            <a:r>
              <a:rPr kumimoji="1" lang="en-US" altLang="ja-JP" sz="1800" b="0" i="0" kern="1200" spc="0" baseline="0" smtClean="0">
                <a:solidFill>
                  <a:schemeClr val="bg1"/>
                </a:solidFill>
                <a:effectLst/>
                <a:latin typeface="HGP明朝E"/>
                <a:ea typeface="HGP明朝E"/>
                <a:cs typeface="+mn-cs"/>
              </a:rPr>
              <a:t>&gt;</a:t>
            </a:r>
            <a:endParaRPr kumimoji="1" lang="ja-JP" altLang="ja-JP" sz="1800" b="1" i="0" kern="1200" spc="0" baseline="0" smtClean="0">
              <a:solidFill>
                <a:schemeClr val="bg1"/>
              </a:solidFill>
              <a:effectLst/>
              <a:latin typeface="HGP明朝E"/>
              <a:ea typeface="HGP明朝E"/>
              <a:cs typeface="+mn-cs"/>
            </a:endParaRPr>
          </a:p>
        </p:txBody>
      </p:sp>
      <p:sp>
        <p:nvSpPr>
          <p:cNvPr id="10" name="対角する 2 つの角を丸めた四角形 9"/>
          <p:cNvSpPr/>
          <p:nvPr/>
        </p:nvSpPr>
        <p:spPr>
          <a:xfrm>
            <a:off x="6940804" y="172318"/>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bg1"/>
                </a:solidFill>
                <a:latin typeface="+mn-ea"/>
                <a:cs typeface="Arial Unicode MS" pitchFamily="50" charset="-128"/>
              </a:rPr>
              <a:t>移植時年齢</a:t>
            </a:r>
            <a:endParaRPr kumimoji="1" lang="en-US" altLang="ja-JP" dirty="0" smtClean="0">
              <a:solidFill>
                <a:schemeClr val="bg1"/>
              </a:solidFill>
              <a:latin typeface="+mn-ea"/>
              <a:cs typeface="Arial Unicode MS" pitchFamily="50" charset="-128"/>
            </a:endParaRPr>
          </a:p>
          <a:p>
            <a:pPr algn="ctr"/>
            <a:r>
              <a:rPr kumimoji="1" lang="en-US" altLang="ja-JP" b="1" dirty="0" smtClean="0">
                <a:solidFill>
                  <a:schemeClr val="bg1"/>
                </a:solidFill>
                <a:latin typeface="Century" pitchFamily="18" charset="0"/>
                <a:ea typeface="Arial Unicode MS" pitchFamily="50" charset="-128"/>
                <a:cs typeface="Arial Unicode MS" pitchFamily="50" charset="-128"/>
              </a:rPr>
              <a:t>0</a:t>
            </a:r>
            <a:r>
              <a:rPr kumimoji="1" lang="ja-JP" altLang="en-US" b="1" dirty="0" smtClean="0">
                <a:solidFill>
                  <a:schemeClr val="bg1"/>
                </a:solidFill>
                <a:latin typeface="Century" pitchFamily="18" charset="0"/>
                <a:ea typeface="Arial Unicode MS" pitchFamily="50" charset="-128"/>
                <a:cs typeface="Arial Unicode MS" pitchFamily="50" charset="-128"/>
              </a:rPr>
              <a:t>～</a:t>
            </a:r>
            <a:r>
              <a:rPr kumimoji="1" lang="en-US" altLang="ja-JP" b="1" dirty="0" smtClean="0">
                <a:solidFill>
                  <a:schemeClr val="bg1"/>
                </a:solidFill>
                <a:latin typeface="Century" pitchFamily="18" charset="0"/>
                <a:ea typeface="Arial Unicode MS" pitchFamily="50" charset="-128"/>
                <a:cs typeface="Arial Unicode MS" pitchFamily="50" charset="-128"/>
              </a:rPr>
              <a:t>15</a:t>
            </a:r>
            <a:r>
              <a:rPr kumimoji="1" lang="ja-JP" altLang="en-US" dirty="0" smtClean="0">
                <a:solidFill>
                  <a:schemeClr val="bg1"/>
                </a:solidFill>
                <a:latin typeface="+mn-ea"/>
                <a:cs typeface="Arial Unicode MS" pitchFamily="50" charset="-128"/>
              </a:rPr>
              <a:t>歳</a:t>
            </a:r>
            <a:endParaRPr kumimoji="1" lang="ja-JP" altLang="en-US" dirty="0">
              <a:solidFill>
                <a:schemeClr val="bg1"/>
              </a:solidFill>
              <a:latin typeface="+mn-ea"/>
              <a:cs typeface="Arial Unicode MS" pitchFamily="50" charset="-128"/>
            </a:endParaRPr>
          </a:p>
        </p:txBody>
      </p:sp>
      <p:sp>
        <p:nvSpPr>
          <p:cNvPr id="11" name="対角する 2 つの角を丸めた四角形 10"/>
          <p:cNvSpPr/>
          <p:nvPr/>
        </p:nvSpPr>
        <p:spPr>
          <a:xfrm>
            <a:off x="5429504" y="96118"/>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mtClean="0">
                <a:solidFill>
                  <a:schemeClr val="bg1"/>
                </a:solidFill>
                <a:latin typeface="+mn-ea"/>
                <a:cs typeface="Arial Unicode MS" pitchFamily="50" charset="-128"/>
              </a:rPr>
              <a:t>同種移植</a:t>
            </a:r>
            <a:endParaRPr kumimoji="1" lang="en-US" altLang="ja-JP" dirty="0" smtClean="0">
              <a:solidFill>
                <a:schemeClr val="bg1"/>
              </a:solidFill>
              <a:latin typeface="+mn-ea"/>
              <a:cs typeface="Arial Unicode MS" pitchFamily="50" charset="-128"/>
            </a:endParaRPr>
          </a:p>
        </p:txBody>
      </p:sp>
      <p:sp>
        <p:nvSpPr>
          <p:cNvPr id="1774"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34</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86018" name="Picture 2" descr="C:\JDCHCT_PP\PP2015\Slide_2015\PP_JDCHCT_Slide2015_jpn_20160414\スライド34.JPG"/>
          <p:cNvPicPr>
            <a:picLocks noChangeAspect="1" noChangeArrowheads="1"/>
          </p:cNvPicPr>
          <p:nvPr/>
        </p:nvPicPr>
        <p:blipFill>
          <a:blip r:embed="rId3"/>
          <a:srcRect/>
          <a:stretch>
            <a:fillRect/>
          </a:stretch>
        </p:blipFill>
        <p:spPr bwMode="auto">
          <a:xfrm>
            <a:off x="0" y="0"/>
            <a:ext cx="9144001" cy="6856413"/>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対角する 2 つの角を丸めた四角形 5"/>
          <p:cNvSpPr/>
          <p:nvPr/>
        </p:nvSpPr>
        <p:spPr>
          <a:xfrm>
            <a:off x="72000" y="0"/>
            <a:ext cx="8928000" cy="828000"/>
          </a:xfrm>
          <a:prstGeom prst="round2DiagRect">
            <a:avLst>
              <a:gd name="adj1" fmla="val 50000"/>
              <a:gd name="adj2" fmla="val 0"/>
            </a:avLst>
          </a:prstGeom>
          <a:no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タイトル 60"/>
          <p:cNvSpPr>
            <a:spLocks noGrp="1"/>
          </p:cNvSpPr>
          <p:nvPr>
            <p:ph type="title"/>
          </p:nvPr>
        </p:nvSpPr>
        <p:spPr>
          <a:xfrm>
            <a:off x="432000" y="0"/>
            <a:ext cx="8229600" cy="813816"/>
          </a:xfrm>
        </p:spPr>
        <p:txBody>
          <a:bodyPr/>
          <a:lstStyle/>
          <a:p>
            <a:r>
              <a:rPr kumimoji="1" lang="ja-JP" altLang="ja-JP" sz="2500" b="0" i="0" kern="1200" spc="0" baseline="0" smtClean="0">
                <a:solidFill>
                  <a:schemeClr val="bg1"/>
                </a:solidFill>
                <a:effectLst/>
                <a:latin typeface="HGP明朝E"/>
                <a:ea typeface="HGP明朝E"/>
                <a:cs typeface="+mj-cs"/>
              </a:rPr>
              <a:t>移植後の成績</a:t>
            </a:r>
            <a:r>
              <a:rPr kumimoji="1" lang="en-US" altLang="ja-JP" sz="2600" b="0" i="0" kern="1200" spc="0" baseline="0" smtClean="0">
                <a:solidFill>
                  <a:schemeClr val="bg1"/>
                </a:solidFill>
                <a:effectLst/>
                <a:latin typeface="HGP明朝E"/>
                <a:ea typeface="HGP明朝E"/>
                <a:cs typeface="+mj-cs"/>
              </a:rPr>
              <a:t/>
            </a:r>
            <a:br>
              <a:rPr kumimoji="1" lang="en-US" altLang="ja-JP" sz="2600" b="0" i="0" kern="1200" spc="0" baseline="0" smtClean="0">
                <a:solidFill>
                  <a:schemeClr val="bg1"/>
                </a:solidFill>
                <a:effectLst/>
                <a:latin typeface="HGP明朝E"/>
                <a:ea typeface="HGP明朝E"/>
                <a:cs typeface="+mj-cs"/>
              </a:rPr>
            </a:br>
            <a:r>
              <a:rPr lang="en-US" altLang="ja-JP" sz="1800" spc="-150" smtClean="0">
                <a:solidFill>
                  <a:schemeClr val="bg1"/>
                </a:solidFill>
                <a:effectLst/>
                <a:latin typeface="Arial" pitchFamily="34" charset="0"/>
                <a:ea typeface="ＭＳ Ｐゴシック"/>
                <a:cs typeface="Arial" pitchFamily="34" charset="0"/>
              </a:rPr>
              <a:t>●●●</a:t>
            </a:r>
            <a:r>
              <a:rPr kumimoji="1" lang="ja-JP" altLang="ja-JP" sz="2200" kern="1200" smtClean="0">
                <a:solidFill>
                  <a:schemeClr val="bg1"/>
                </a:solidFill>
                <a:effectLst/>
                <a:latin typeface="HGP明朝E"/>
                <a:ea typeface="HGP明朝E"/>
                <a:cs typeface="+mj-cs"/>
              </a:rPr>
              <a:t>急性リンパ性白血病</a:t>
            </a:r>
            <a:r>
              <a:rPr lang="en-US" altLang="ja-JP" sz="1800" spc="-150" smtClean="0">
                <a:solidFill>
                  <a:schemeClr val="bg1"/>
                </a:solidFill>
                <a:effectLst/>
                <a:latin typeface="Arial" pitchFamily="34" charset="0"/>
                <a:ea typeface="ＭＳ Ｐゴシック"/>
                <a:cs typeface="Arial" pitchFamily="34" charset="0"/>
              </a:rPr>
              <a:t>●●● &lt;</a:t>
            </a:r>
            <a:r>
              <a:rPr lang="ja-JP" altLang="en-US" sz="1800" spc="-150" smtClean="0">
                <a:solidFill>
                  <a:schemeClr val="bg1"/>
                </a:solidFill>
                <a:effectLst/>
                <a:latin typeface="Arial" pitchFamily="34" charset="0"/>
                <a:ea typeface="ＭＳ Ｐゴシック"/>
                <a:cs typeface="Arial" pitchFamily="34" charset="0"/>
              </a:rPr>
              <a:t>同種</a:t>
            </a:r>
            <a:r>
              <a:rPr lang="en-US" altLang="ja-JP" sz="1800" spc="-150" smtClean="0">
                <a:solidFill>
                  <a:schemeClr val="bg1"/>
                </a:solidFill>
                <a:effectLst/>
                <a:latin typeface="Arial" pitchFamily="34" charset="0"/>
                <a:ea typeface="ＭＳ Ｐゴシック"/>
                <a:cs typeface="Arial" pitchFamily="34" charset="0"/>
              </a:rPr>
              <a:t>&gt;</a:t>
            </a:r>
            <a:r>
              <a:rPr lang="en-US" altLang="ja-JP" sz="1800" spc="-150" baseline="0" smtClean="0">
                <a:solidFill>
                  <a:schemeClr val="bg1"/>
                </a:solidFill>
                <a:effectLst/>
                <a:latin typeface="Arial" pitchFamily="34" charset="0"/>
                <a:ea typeface="ＭＳ Ｐゴシック"/>
                <a:cs typeface="Arial" pitchFamily="34" charset="0"/>
              </a:rPr>
              <a:t> &lt;16</a:t>
            </a:r>
            <a:r>
              <a:rPr lang="ja-JP" altLang="en-US" sz="1800" spc="-150" baseline="0" smtClean="0">
                <a:solidFill>
                  <a:schemeClr val="bg1"/>
                </a:solidFill>
                <a:effectLst/>
                <a:latin typeface="Arial" pitchFamily="34" charset="0"/>
                <a:ea typeface="ＭＳ Ｐゴシック"/>
                <a:cs typeface="Arial" pitchFamily="34" charset="0"/>
              </a:rPr>
              <a:t>歳以上</a:t>
            </a:r>
            <a:r>
              <a:rPr lang="en-US" altLang="ja-JP" sz="1800" spc="-150" baseline="0" smtClean="0">
                <a:solidFill>
                  <a:schemeClr val="bg1"/>
                </a:solidFill>
                <a:effectLst/>
                <a:latin typeface="Arial" pitchFamily="34" charset="0"/>
                <a:ea typeface="ＭＳ Ｐゴシック"/>
                <a:cs typeface="Arial" pitchFamily="34" charset="0"/>
              </a:rPr>
              <a:t>&gt;</a:t>
            </a:r>
            <a:endParaRPr kumimoji="1" lang="ja-JP" altLang="en-US">
              <a:solidFill>
                <a:schemeClr val="bg1"/>
              </a:solidFill>
              <a:effectLst/>
            </a:endParaRPr>
          </a:p>
        </p:txBody>
      </p:sp>
      <p:sp>
        <p:nvSpPr>
          <p:cNvPr id="10" name="対角する 2 つの角を丸めた四角形 9"/>
          <p:cNvSpPr/>
          <p:nvPr/>
        </p:nvSpPr>
        <p:spPr>
          <a:xfrm>
            <a:off x="6940804" y="172800"/>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bg1"/>
                </a:solidFill>
                <a:latin typeface="+mn-ea"/>
                <a:cs typeface="Arial Unicode MS" pitchFamily="50" charset="-128"/>
              </a:rPr>
              <a:t>移植時年齢</a:t>
            </a:r>
            <a:endParaRPr kumimoji="1" lang="en-US" altLang="ja-JP" dirty="0" smtClean="0">
              <a:solidFill>
                <a:schemeClr val="bg1"/>
              </a:solidFill>
              <a:latin typeface="+mn-ea"/>
              <a:cs typeface="Arial Unicode MS" pitchFamily="50" charset="-128"/>
            </a:endParaRPr>
          </a:p>
          <a:p>
            <a:pPr algn="ctr"/>
            <a:r>
              <a:rPr lang="en-US" altLang="ja-JP" b="1" smtClean="0">
                <a:solidFill>
                  <a:schemeClr val="bg1"/>
                </a:solidFill>
                <a:latin typeface="Century" pitchFamily="18" charset="0"/>
                <a:ea typeface="Arial Unicode MS" pitchFamily="50" charset="-128"/>
                <a:cs typeface="Arial Unicode MS" pitchFamily="50" charset="-128"/>
              </a:rPr>
              <a:t>16</a:t>
            </a:r>
            <a:r>
              <a:rPr kumimoji="1" lang="ja-JP" altLang="en-US" smtClean="0">
                <a:solidFill>
                  <a:schemeClr val="bg1"/>
                </a:solidFill>
                <a:latin typeface="+mn-ea"/>
                <a:cs typeface="Arial Unicode MS" pitchFamily="50" charset="-128"/>
              </a:rPr>
              <a:t>歳</a:t>
            </a:r>
            <a:r>
              <a:rPr kumimoji="1" lang="ja-JP" altLang="en-US" dirty="0" smtClean="0">
                <a:solidFill>
                  <a:schemeClr val="bg1"/>
                </a:solidFill>
                <a:latin typeface="+mn-ea"/>
                <a:cs typeface="Arial Unicode MS" pitchFamily="50" charset="-128"/>
              </a:rPr>
              <a:t>以上</a:t>
            </a:r>
            <a:endParaRPr kumimoji="1" lang="ja-JP" altLang="en-US" dirty="0">
              <a:solidFill>
                <a:schemeClr val="bg1"/>
              </a:solidFill>
              <a:latin typeface="+mn-ea"/>
              <a:cs typeface="Arial Unicode MS" pitchFamily="50" charset="-128"/>
            </a:endParaRPr>
          </a:p>
        </p:txBody>
      </p:sp>
      <p:sp>
        <p:nvSpPr>
          <p:cNvPr id="11" name="対角する 2 つの角を丸めた四角形 10"/>
          <p:cNvSpPr/>
          <p:nvPr/>
        </p:nvSpPr>
        <p:spPr>
          <a:xfrm>
            <a:off x="5429504" y="96118"/>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mtClean="0">
                <a:solidFill>
                  <a:schemeClr val="bg1"/>
                </a:solidFill>
                <a:latin typeface="+mn-ea"/>
                <a:cs typeface="Arial Unicode MS" pitchFamily="50" charset="-128"/>
              </a:rPr>
              <a:t>同種移植</a:t>
            </a:r>
            <a:endParaRPr kumimoji="1" lang="en-US" altLang="ja-JP" dirty="0" smtClean="0">
              <a:solidFill>
                <a:schemeClr val="bg1"/>
              </a:solidFill>
              <a:latin typeface="+mn-ea"/>
              <a:cs typeface="Arial Unicode MS" pitchFamily="50" charset="-128"/>
            </a:endParaRPr>
          </a:p>
        </p:txBody>
      </p:sp>
      <p:sp>
        <p:nvSpPr>
          <p:cNvPr id="3039"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35</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92162" name="Picture 2" descr="C:\JDCHCT_PP\PP2015\Slide_2015\PP_JDCHCT_Slide2015_20160414\スライド35.JPG"/>
          <p:cNvPicPr>
            <a:picLocks noChangeAspect="1" noChangeArrowheads="1"/>
          </p:cNvPicPr>
          <p:nvPr/>
        </p:nvPicPr>
        <p:blipFill>
          <a:blip r:embed="rId3"/>
          <a:srcRect/>
          <a:stretch>
            <a:fillRect/>
          </a:stretch>
        </p:blipFill>
        <p:spPr bwMode="auto">
          <a:xfrm>
            <a:off x="0" y="0"/>
            <a:ext cx="9144000" cy="6856412"/>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対角する 2 つの角を丸めた四角形 5"/>
          <p:cNvSpPr/>
          <p:nvPr/>
        </p:nvSpPr>
        <p:spPr>
          <a:xfrm>
            <a:off x="72000" y="0"/>
            <a:ext cx="8928000" cy="828000"/>
          </a:xfrm>
          <a:prstGeom prst="round2DiagRect">
            <a:avLst>
              <a:gd name="adj1" fmla="val 50000"/>
              <a:gd name="adj2" fmla="val 0"/>
            </a:avLst>
          </a:prstGeom>
          <a:noFill/>
          <a:ln w="28575">
            <a:noFill/>
          </a:ln>
          <a:effectLst>
            <a:outerShdw blurRad="50800" dist="88900" dir="2220000" algn="tl" rotWithShape="0">
              <a:schemeClr val="tx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タイトル 35"/>
          <p:cNvSpPr>
            <a:spLocks noGrp="1"/>
          </p:cNvSpPr>
          <p:nvPr>
            <p:ph type="title"/>
          </p:nvPr>
        </p:nvSpPr>
        <p:spPr>
          <a:xfrm>
            <a:off x="432000" y="0"/>
            <a:ext cx="8229600" cy="813816"/>
          </a:xfrm>
        </p:spPr>
        <p:txBody>
          <a:bodyPr/>
          <a:lstStyle/>
          <a:p>
            <a:pPr fontAlgn="base"/>
            <a:r>
              <a:rPr kumimoji="1" lang="ja-JP" altLang="ja-JP" sz="2500" b="0" i="0" kern="1200" spc="0" baseline="0" smtClean="0">
                <a:solidFill>
                  <a:schemeClr val="bg1"/>
                </a:solidFill>
                <a:effectLst/>
                <a:latin typeface="HGP明朝E"/>
                <a:ea typeface="HGP明朝E"/>
                <a:cs typeface="+mn-cs"/>
              </a:rPr>
              <a:t>移植後の成績</a:t>
            </a:r>
            <a:r>
              <a:rPr kumimoji="1" lang="ja-JP" altLang="ja-JP" sz="2500" kern="1200" smtClean="0">
                <a:solidFill>
                  <a:schemeClr val="bg1"/>
                </a:solidFill>
                <a:effectLst/>
                <a:latin typeface="HGP明朝E"/>
                <a:ea typeface="HGP明朝E"/>
                <a:cs typeface="+mn-cs"/>
              </a:rPr>
              <a:t>　　 　</a:t>
            </a:r>
            <a:r>
              <a:rPr kumimoji="1" lang="en-US" altLang="ja-JP" sz="2600" b="0" i="0" kern="1200" spc="0" baseline="0" smtClean="0">
                <a:solidFill>
                  <a:schemeClr val="bg1"/>
                </a:solidFill>
                <a:effectLst/>
                <a:latin typeface="HGP明朝E"/>
                <a:ea typeface="HGP明朝E"/>
                <a:cs typeface="+mn-cs"/>
              </a:rPr>
              <a:t/>
            </a:r>
            <a:br>
              <a:rPr kumimoji="1" lang="en-US" altLang="ja-JP" sz="2600" b="0" i="0" kern="1200" spc="0" baseline="0" smtClean="0">
                <a:solidFill>
                  <a:schemeClr val="bg1"/>
                </a:solidFill>
                <a:effectLst/>
                <a:latin typeface="HGP明朝E"/>
                <a:ea typeface="HGP明朝E"/>
                <a:cs typeface="+mn-cs"/>
              </a:rPr>
            </a:br>
            <a:r>
              <a:rPr lang="en-US" altLang="ja-JP" sz="1800" spc="-150" smtClean="0">
                <a:solidFill>
                  <a:schemeClr val="bg1"/>
                </a:solidFill>
                <a:effectLst/>
                <a:latin typeface="Arial" pitchFamily="34" charset="0"/>
                <a:ea typeface="ＭＳ Ｐゴシック"/>
                <a:cs typeface="Arial" pitchFamily="34" charset="0"/>
              </a:rPr>
              <a:t>●●●</a:t>
            </a:r>
            <a:r>
              <a:rPr kumimoji="1" lang="ja-JP" altLang="ja-JP" sz="2200" kern="1200" smtClean="0">
                <a:solidFill>
                  <a:schemeClr val="bg1"/>
                </a:solidFill>
                <a:effectLst/>
                <a:latin typeface="HGP明朝E"/>
                <a:ea typeface="HGP明朝E"/>
                <a:cs typeface="+mn-cs"/>
              </a:rPr>
              <a:t>慢性骨髄性白血病</a:t>
            </a:r>
            <a:r>
              <a:rPr lang="en-US" altLang="ja-JP" sz="1800" spc="-150" smtClean="0">
                <a:solidFill>
                  <a:schemeClr val="bg1"/>
                </a:solidFill>
                <a:effectLst/>
                <a:latin typeface="Arial" pitchFamily="34" charset="0"/>
                <a:ea typeface="ＭＳ Ｐゴシック"/>
                <a:cs typeface="Arial" pitchFamily="34" charset="0"/>
              </a:rPr>
              <a:t>●●● &lt;</a:t>
            </a:r>
            <a:r>
              <a:rPr lang="ja-JP" altLang="en-US" sz="1800" spc="-150" smtClean="0">
                <a:solidFill>
                  <a:schemeClr val="bg1"/>
                </a:solidFill>
                <a:effectLst/>
                <a:latin typeface="Arial" pitchFamily="34" charset="0"/>
                <a:ea typeface="ＭＳ Ｐゴシック"/>
                <a:cs typeface="Arial" pitchFamily="34" charset="0"/>
              </a:rPr>
              <a:t>同種</a:t>
            </a:r>
            <a:r>
              <a:rPr lang="en-US" altLang="ja-JP" sz="1800" spc="-150" smtClean="0">
                <a:solidFill>
                  <a:schemeClr val="bg1"/>
                </a:solidFill>
                <a:effectLst/>
                <a:latin typeface="Arial" pitchFamily="34" charset="0"/>
                <a:ea typeface="ＭＳ Ｐゴシック"/>
                <a:cs typeface="Arial" pitchFamily="34" charset="0"/>
              </a:rPr>
              <a:t>&gt;</a:t>
            </a:r>
            <a:r>
              <a:rPr lang="en-US" altLang="ja-JP" sz="1800" spc="-150" baseline="0" smtClean="0">
                <a:solidFill>
                  <a:schemeClr val="bg1"/>
                </a:solidFill>
                <a:effectLst/>
                <a:latin typeface="Arial" pitchFamily="34" charset="0"/>
                <a:ea typeface="ＭＳ Ｐゴシック"/>
                <a:cs typeface="Arial" pitchFamily="34" charset="0"/>
              </a:rPr>
              <a:t> &lt;0-15</a:t>
            </a:r>
            <a:r>
              <a:rPr lang="ja-JP" altLang="en-US" sz="1800" spc="-150" baseline="0" smtClean="0">
                <a:solidFill>
                  <a:schemeClr val="bg1"/>
                </a:solidFill>
                <a:effectLst/>
                <a:latin typeface="Arial" pitchFamily="34" charset="0"/>
                <a:ea typeface="ＭＳ Ｐゴシック"/>
                <a:cs typeface="Arial" pitchFamily="34" charset="0"/>
              </a:rPr>
              <a:t>歳</a:t>
            </a:r>
            <a:r>
              <a:rPr lang="en-US" altLang="ja-JP" sz="1800" spc="-150" baseline="0" smtClean="0">
                <a:solidFill>
                  <a:schemeClr val="bg1"/>
                </a:solidFill>
                <a:effectLst/>
                <a:latin typeface="Arial" pitchFamily="34" charset="0"/>
                <a:ea typeface="ＭＳ Ｐゴシック"/>
                <a:cs typeface="Arial" pitchFamily="34" charset="0"/>
              </a:rPr>
              <a:t>&gt;</a:t>
            </a:r>
            <a:endParaRPr kumimoji="1" lang="ja-JP" altLang="ja-JP" sz="2000" b="1" i="0" kern="1200" spc="0" baseline="0" smtClean="0">
              <a:solidFill>
                <a:schemeClr val="bg1"/>
              </a:solidFill>
              <a:effectLst/>
              <a:latin typeface="HGP明朝E"/>
              <a:ea typeface="HGP明朝E"/>
              <a:cs typeface="+mn-cs"/>
            </a:endParaRPr>
          </a:p>
        </p:txBody>
      </p:sp>
      <p:sp>
        <p:nvSpPr>
          <p:cNvPr id="11" name="対角する 2 つの角を丸めた四角形 10"/>
          <p:cNvSpPr/>
          <p:nvPr/>
        </p:nvSpPr>
        <p:spPr>
          <a:xfrm>
            <a:off x="6940804" y="172318"/>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bg1"/>
                </a:solidFill>
                <a:latin typeface="+mn-ea"/>
                <a:cs typeface="Arial Unicode MS" pitchFamily="50" charset="-128"/>
              </a:rPr>
              <a:t>移植時年齢</a:t>
            </a:r>
            <a:endParaRPr kumimoji="1" lang="en-US" altLang="ja-JP" dirty="0" smtClean="0">
              <a:solidFill>
                <a:schemeClr val="bg1"/>
              </a:solidFill>
              <a:latin typeface="+mn-ea"/>
              <a:cs typeface="Arial Unicode MS" pitchFamily="50" charset="-128"/>
            </a:endParaRPr>
          </a:p>
          <a:p>
            <a:pPr algn="ctr"/>
            <a:r>
              <a:rPr kumimoji="1" lang="en-US" altLang="ja-JP" b="1" dirty="0" smtClean="0">
                <a:solidFill>
                  <a:schemeClr val="bg1"/>
                </a:solidFill>
                <a:latin typeface="Century" pitchFamily="18" charset="0"/>
                <a:ea typeface="Arial Unicode MS" pitchFamily="50" charset="-128"/>
                <a:cs typeface="Arial Unicode MS" pitchFamily="50" charset="-128"/>
              </a:rPr>
              <a:t>0</a:t>
            </a:r>
            <a:r>
              <a:rPr kumimoji="1" lang="ja-JP" altLang="en-US" b="1" dirty="0" smtClean="0">
                <a:solidFill>
                  <a:schemeClr val="bg1"/>
                </a:solidFill>
                <a:latin typeface="Century" pitchFamily="18" charset="0"/>
                <a:ea typeface="Arial Unicode MS" pitchFamily="50" charset="-128"/>
                <a:cs typeface="Arial Unicode MS" pitchFamily="50" charset="-128"/>
              </a:rPr>
              <a:t>～</a:t>
            </a:r>
            <a:r>
              <a:rPr kumimoji="1" lang="en-US" altLang="ja-JP" b="1" dirty="0" smtClean="0">
                <a:solidFill>
                  <a:schemeClr val="bg1"/>
                </a:solidFill>
                <a:latin typeface="Century" pitchFamily="18" charset="0"/>
                <a:ea typeface="Arial Unicode MS" pitchFamily="50" charset="-128"/>
                <a:cs typeface="Arial Unicode MS" pitchFamily="50" charset="-128"/>
              </a:rPr>
              <a:t>15</a:t>
            </a:r>
            <a:r>
              <a:rPr kumimoji="1" lang="ja-JP" altLang="en-US" dirty="0" smtClean="0">
                <a:solidFill>
                  <a:schemeClr val="bg1"/>
                </a:solidFill>
                <a:latin typeface="+mn-ea"/>
                <a:cs typeface="Arial Unicode MS" pitchFamily="50" charset="-128"/>
              </a:rPr>
              <a:t>歳</a:t>
            </a:r>
            <a:endParaRPr kumimoji="1" lang="ja-JP" altLang="en-US" dirty="0">
              <a:solidFill>
                <a:schemeClr val="bg1"/>
              </a:solidFill>
              <a:latin typeface="+mn-ea"/>
              <a:cs typeface="Arial Unicode MS" pitchFamily="50" charset="-128"/>
            </a:endParaRPr>
          </a:p>
        </p:txBody>
      </p:sp>
      <p:sp>
        <p:nvSpPr>
          <p:cNvPr id="13" name="対角する 2 つの角を丸めた四角形 12"/>
          <p:cNvSpPr/>
          <p:nvPr/>
        </p:nvSpPr>
        <p:spPr>
          <a:xfrm>
            <a:off x="5429504" y="96118"/>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mtClean="0">
                <a:solidFill>
                  <a:schemeClr val="bg1"/>
                </a:solidFill>
                <a:latin typeface="+mn-ea"/>
                <a:cs typeface="Arial Unicode MS" pitchFamily="50" charset="-128"/>
              </a:rPr>
              <a:t>同種移植</a:t>
            </a:r>
            <a:endParaRPr kumimoji="1" lang="en-US" altLang="ja-JP" dirty="0" smtClean="0">
              <a:solidFill>
                <a:schemeClr val="bg1"/>
              </a:solidFill>
              <a:latin typeface="+mn-ea"/>
              <a:cs typeface="Arial Unicode MS" pitchFamily="50" charset="-128"/>
            </a:endParaRPr>
          </a:p>
        </p:txBody>
      </p:sp>
      <p:sp>
        <p:nvSpPr>
          <p:cNvPr id="243"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36</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93186" name="Picture 2" descr="C:\JDCHCT_PP\PP2015\Slide_2015\PP_JDCHCT_Slide2015_20160414\スライド36.JPG"/>
          <p:cNvPicPr>
            <a:picLocks noChangeAspect="1" noChangeArrowheads="1"/>
          </p:cNvPicPr>
          <p:nvPr/>
        </p:nvPicPr>
        <p:blipFill>
          <a:blip r:embed="rId3"/>
          <a:srcRect/>
          <a:stretch>
            <a:fillRect/>
          </a:stretch>
        </p:blipFill>
        <p:spPr bwMode="auto">
          <a:xfrm>
            <a:off x="0" y="1587"/>
            <a:ext cx="9144000" cy="6856413"/>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対角する 2 つの角を丸めた四角形 5"/>
          <p:cNvSpPr/>
          <p:nvPr/>
        </p:nvSpPr>
        <p:spPr>
          <a:xfrm>
            <a:off x="72000" y="0"/>
            <a:ext cx="8928000" cy="828000"/>
          </a:xfrm>
          <a:prstGeom prst="round2DiagRect">
            <a:avLst>
              <a:gd name="adj1" fmla="val 50000"/>
              <a:gd name="adj2" fmla="val 0"/>
            </a:avLst>
          </a:prstGeom>
          <a:no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タイトル 31"/>
          <p:cNvSpPr>
            <a:spLocks noGrp="1"/>
          </p:cNvSpPr>
          <p:nvPr>
            <p:ph type="title"/>
          </p:nvPr>
        </p:nvSpPr>
        <p:spPr>
          <a:xfrm>
            <a:off x="432000" y="0"/>
            <a:ext cx="8229600" cy="813816"/>
          </a:xfrm>
        </p:spPr>
        <p:txBody>
          <a:bodyPr/>
          <a:lstStyle/>
          <a:p>
            <a:pPr fontAlgn="base"/>
            <a:r>
              <a:rPr kumimoji="1" lang="ja-JP" altLang="ja-JP" sz="2500" b="0" i="0" kern="1200" spc="0" baseline="0" smtClean="0">
                <a:solidFill>
                  <a:schemeClr val="bg1"/>
                </a:solidFill>
                <a:effectLst/>
                <a:latin typeface="HGP明朝E"/>
                <a:ea typeface="HGP明朝E"/>
                <a:cs typeface="+mn-cs"/>
              </a:rPr>
              <a:t>移植後の成績</a:t>
            </a:r>
            <a:r>
              <a:rPr kumimoji="1" lang="en-US" altLang="ja-JP" sz="2600" b="0" i="0" kern="1200" spc="0" baseline="0" smtClean="0">
                <a:solidFill>
                  <a:schemeClr val="bg1"/>
                </a:solidFill>
                <a:effectLst/>
                <a:latin typeface="HGP明朝E"/>
                <a:ea typeface="HGP明朝E"/>
                <a:cs typeface="+mn-cs"/>
              </a:rPr>
              <a:t/>
            </a:r>
            <a:br>
              <a:rPr kumimoji="1" lang="en-US" altLang="ja-JP" sz="2600" b="0" i="0" kern="1200" spc="0" baseline="0" smtClean="0">
                <a:solidFill>
                  <a:schemeClr val="bg1"/>
                </a:solidFill>
                <a:effectLst/>
                <a:latin typeface="HGP明朝E"/>
                <a:ea typeface="HGP明朝E"/>
                <a:cs typeface="+mn-cs"/>
              </a:rPr>
            </a:br>
            <a:r>
              <a:rPr lang="en-US" altLang="ja-JP" sz="1800" spc="-150" smtClean="0">
                <a:solidFill>
                  <a:schemeClr val="bg1"/>
                </a:solidFill>
                <a:effectLst/>
                <a:latin typeface="Arial" pitchFamily="34" charset="0"/>
                <a:ea typeface="ＭＳ Ｐゴシック"/>
                <a:cs typeface="Arial" pitchFamily="34" charset="0"/>
              </a:rPr>
              <a:t>●●●</a:t>
            </a:r>
            <a:r>
              <a:rPr kumimoji="1" lang="ja-JP" altLang="ja-JP" sz="2200" kern="1200" smtClean="0">
                <a:solidFill>
                  <a:schemeClr val="bg1"/>
                </a:solidFill>
                <a:effectLst/>
                <a:latin typeface="HGP明朝E"/>
                <a:ea typeface="HGP明朝E"/>
                <a:cs typeface="+mn-cs"/>
              </a:rPr>
              <a:t>慢性骨髄</a:t>
            </a:r>
            <a:r>
              <a:rPr kumimoji="1" lang="ja-JP" altLang="ja-JP" sz="2200" i="0" kern="1200" spc="0" baseline="0" smtClean="0">
                <a:solidFill>
                  <a:schemeClr val="bg1"/>
                </a:solidFill>
                <a:effectLst/>
                <a:latin typeface="HGP明朝E"/>
                <a:ea typeface="HGP明朝E"/>
                <a:cs typeface="+mn-cs"/>
              </a:rPr>
              <a:t>性白血病</a:t>
            </a:r>
            <a:r>
              <a:rPr lang="en-US" altLang="ja-JP" sz="1800" spc="-150" smtClean="0">
                <a:solidFill>
                  <a:schemeClr val="bg1"/>
                </a:solidFill>
                <a:effectLst/>
                <a:latin typeface="Arial" pitchFamily="34" charset="0"/>
                <a:ea typeface="ＭＳ Ｐゴシック"/>
                <a:cs typeface="Arial" pitchFamily="34" charset="0"/>
              </a:rPr>
              <a:t>●●● &lt;</a:t>
            </a:r>
            <a:r>
              <a:rPr lang="ja-JP" altLang="en-US" sz="1800" spc="-150" smtClean="0">
                <a:solidFill>
                  <a:schemeClr val="bg1"/>
                </a:solidFill>
                <a:effectLst/>
                <a:latin typeface="Arial" pitchFamily="34" charset="0"/>
                <a:ea typeface="ＭＳ Ｐゴシック"/>
                <a:cs typeface="Arial" pitchFamily="34" charset="0"/>
              </a:rPr>
              <a:t>同種</a:t>
            </a:r>
            <a:r>
              <a:rPr lang="en-US" altLang="ja-JP" sz="1800" spc="-150" smtClean="0">
                <a:solidFill>
                  <a:schemeClr val="bg1"/>
                </a:solidFill>
                <a:effectLst/>
                <a:latin typeface="Arial" pitchFamily="34" charset="0"/>
                <a:ea typeface="ＭＳ Ｐゴシック"/>
                <a:cs typeface="Arial" pitchFamily="34" charset="0"/>
              </a:rPr>
              <a:t>&gt; &lt;16</a:t>
            </a:r>
            <a:r>
              <a:rPr lang="ja-JP" altLang="en-US" sz="1800" spc="-150" smtClean="0">
                <a:solidFill>
                  <a:schemeClr val="bg1"/>
                </a:solidFill>
                <a:effectLst/>
                <a:latin typeface="Arial" pitchFamily="34" charset="0"/>
                <a:ea typeface="ＭＳ Ｐゴシック"/>
                <a:cs typeface="Arial" pitchFamily="34" charset="0"/>
              </a:rPr>
              <a:t>歳以上</a:t>
            </a:r>
            <a:r>
              <a:rPr lang="en-US" altLang="ja-JP" sz="1800" spc="-150" smtClean="0">
                <a:solidFill>
                  <a:schemeClr val="bg1"/>
                </a:solidFill>
                <a:effectLst/>
                <a:latin typeface="Arial" pitchFamily="34" charset="0"/>
                <a:ea typeface="ＭＳ Ｐゴシック"/>
                <a:cs typeface="Arial" pitchFamily="34" charset="0"/>
              </a:rPr>
              <a:t>&gt;</a:t>
            </a:r>
            <a:endParaRPr kumimoji="1" lang="ja-JP" altLang="ja-JP" sz="2000" b="1" i="0" kern="1200" spc="0" baseline="0" smtClean="0">
              <a:solidFill>
                <a:schemeClr val="bg1"/>
              </a:solidFill>
              <a:effectLst/>
              <a:latin typeface="HGP明朝E"/>
              <a:ea typeface="HGP明朝E"/>
              <a:cs typeface="+mn-cs"/>
            </a:endParaRPr>
          </a:p>
        </p:txBody>
      </p:sp>
      <p:sp>
        <p:nvSpPr>
          <p:cNvPr id="13" name="対角する 2 つの角を丸めた四角形 12"/>
          <p:cNvSpPr/>
          <p:nvPr/>
        </p:nvSpPr>
        <p:spPr>
          <a:xfrm>
            <a:off x="6940804" y="172800"/>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bg1"/>
                </a:solidFill>
                <a:latin typeface="+mn-ea"/>
                <a:cs typeface="Arial Unicode MS" pitchFamily="50" charset="-128"/>
              </a:rPr>
              <a:t>移植時年齢</a:t>
            </a:r>
            <a:endParaRPr kumimoji="1" lang="en-US" altLang="ja-JP" dirty="0" smtClean="0">
              <a:solidFill>
                <a:schemeClr val="bg1"/>
              </a:solidFill>
              <a:latin typeface="+mn-ea"/>
              <a:cs typeface="Arial Unicode MS" pitchFamily="50" charset="-128"/>
            </a:endParaRPr>
          </a:p>
          <a:p>
            <a:pPr algn="ctr"/>
            <a:r>
              <a:rPr lang="en-US" altLang="ja-JP" b="1" smtClean="0">
                <a:solidFill>
                  <a:schemeClr val="bg1"/>
                </a:solidFill>
                <a:latin typeface="Century" pitchFamily="18" charset="0"/>
                <a:ea typeface="Arial Unicode MS" pitchFamily="50" charset="-128"/>
                <a:cs typeface="Arial Unicode MS" pitchFamily="50" charset="-128"/>
              </a:rPr>
              <a:t>16</a:t>
            </a:r>
            <a:r>
              <a:rPr kumimoji="1" lang="ja-JP" altLang="en-US" smtClean="0">
                <a:solidFill>
                  <a:schemeClr val="bg1"/>
                </a:solidFill>
                <a:latin typeface="+mn-ea"/>
                <a:cs typeface="Arial Unicode MS" pitchFamily="50" charset="-128"/>
              </a:rPr>
              <a:t>歳</a:t>
            </a:r>
            <a:r>
              <a:rPr kumimoji="1" lang="ja-JP" altLang="en-US" dirty="0" smtClean="0">
                <a:solidFill>
                  <a:schemeClr val="bg1"/>
                </a:solidFill>
                <a:latin typeface="+mn-ea"/>
                <a:cs typeface="Arial Unicode MS" pitchFamily="50" charset="-128"/>
              </a:rPr>
              <a:t>以上</a:t>
            </a:r>
            <a:endParaRPr kumimoji="1" lang="ja-JP" altLang="en-US" dirty="0">
              <a:solidFill>
                <a:schemeClr val="bg1"/>
              </a:solidFill>
              <a:latin typeface="+mn-ea"/>
              <a:cs typeface="Arial Unicode MS" pitchFamily="50" charset="-128"/>
            </a:endParaRPr>
          </a:p>
        </p:txBody>
      </p:sp>
      <p:sp>
        <p:nvSpPr>
          <p:cNvPr id="14" name="対角する 2 つの角を丸めた四角形 13"/>
          <p:cNvSpPr/>
          <p:nvPr/>
        </p:nvSpPr>
        <p:spPr>
          <a:xfrm>
            <a:off x="5429504" y="96118"/>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mtClean="0">
                <a:solidFill>
                  <a:schemeClr val="bg1"/>
                </a:solidFill>
                <a:latin typeface="+mn-ea"/>
                <a:cs typeface="Arial Unicode MS" pitchFamily="50" charset="-128"/>
              </a:rPr>
              <a:t>同種移植</a:t>
            </a:r>
            <a:endParaRPr kumimoji="1" lang="en-US" altLang="ja-JP" dirty="0" smtClean="0">
              <a:solidFill>
                <a:schemeClr val="bg1"/>
              </a:solidFill>
              <a:latin typeface="+mn-ea"/>
              <a:cs typeface="Arial Unicode MS" pitchFamily="50" charset="-128"/>
            </a:endParaRPr>
          </a:p>
        </p:txBody>
      </p:sp>
      <p:sp>
        <p:nvSpPr>
          <p:cNvPr id="1678"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37</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18" name="グループ化 25"/>
          <p:cNvGrpSpPr/>
          <p:nvPr/>
        </p:nvGrpSpPr>
        <p:grpSpPr>
          <a:xfrm>
            <a:off x="62552" y="6357600"/>
            <a:ext cx="3749040" cy="499982"/>
            <a:chOff x="62552" y="6357600"/>
            <a:chExt cx="3749040" cy="499982"/>
          </a:xfrm>
        </p:grpSpPr>
        <p:pic>
          <p:nvPicPr>
            <p:cNvPr id="19" name="図 18" descr="jdchct_logo_only_131104.png"/>
            <p:cNvPicPr>
              <a:picLocks/>
            </p:cNvPicPr>
            <p:nvPr/>
          </p:nvPicPr>
          <p:blipFill>
            <a:blip r:embed="rId3"/>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0"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pic>
        <p:nvPicPr>
          <p:cNvPr id="94210" name="Picture 2" descr="C:\JDCHCT_PP\PP2015\Slide_2015\PP_JDCHCT_Slide2015_20160414\スライド37.JPG"/>
          <p:cNvPicPr>
            <a:picLocks noChangeAspect="1" noChangeArrowheads="1"/>
          </p:cNvPicPr>
          <p:nvPr/>
        </p:nvPicPr>
        <p:blipFill>
          <a:blip r:embed="rId4"/>
          <a:srcRect/>
          <a:stretch>
            <a:fillRect/>
          </a:stretch>
        </p:blipFill>
        <p:spPr bwMode="auto">
          <a:xfrm>
            <a:off x="0" y="1587"/>
            <a:ext cx="9144000" cy="6856413"/>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対角する 2 つの角を丸めた四角形 5"/>
          <p:cNvSpPr/>
          <p:nvPr/>
        </p:nvSpPr>
        <p:spPr>
          <a:xfrm>
            <a:off x="72000" y="0"/>
            <a:ext cx="8928000" cy="828000"/>
          </a:xfrm>
          <a:prstGeom prst="round2DiagRect">
            <a:avLst>
              <a:gd name="adj1" fmla="val 50000"/>
              <a:gd name="adj2" fmla="val 0"/>
            </a:avLst>
          </a:prstGeom>
          <a:no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タイトル 32"/>
          <p:cNvSpPr>
            <a:spLocks noGrp="1"/>
          </p:cNvSpPr>
          <p:nvPr>
            <p:ph type="title"/>
          </p:nvPr>
        </p:nvSpPr>
        <p:spPr>
          <a:xfrm>
            <a:off x="432000" y="0"/>
            <a:ext cx="8229600" cy="813816"/>
          </a:xfrm>
          <a:noFill/>
          <a:effectLst/>
        </p:spPr>
        <p:txBody>
          <a:bodyPr/>
          <a:lstStyle/>
          <a:p>
            <a:r>
              <a:rPr kumimoji="1" lang="ja-JP" altLang="ja-JP" sz="2500" b="0" i="0" kern="1200" spc="0" baseline="0" smtClean="0">
                <a:solidFill>
                  <a:schemeClr val="bg1"/>
                </a:solidFill>
                <a:effectLst/>
                <a:latin typeface="HGP明朝E"/>
                <a:ea typeface="HGP明朝E"/>
                <a:cs typeface="+mn-cs"/>
              </a:rPr>
              <a:t>移植後の成績</a:t>
            </a:r>
            <a:r>
              <a:rPr kumimoji="1" lang="en-US" altLang="ja-JP" sz="2600" b="0" i="0" kern="1200" spc="0" baseline="0" smtClean="0">
                <a:solidFill>
                  <a:schemeClr val="bg1"/>
                </a:solidFill>
                <a:effectLst/>
                <a:latin typeface="HGP明朝E"/>
                <a:ea typeface="HGP明朝E"/>
                <a:cs typeface="+mn-cs"/>
              </a:rPr>
              <a:t/>
            </a:r>
            <a:br>
              <a:rPr kumimoji="1" lang="en-US" altLang="ja-JP" sz="2600" b="0" i="0" kern="1200" spc="0" baseline="0" smtClean="0">
                <a:solidFill>
                  <a:schemeClr val="bg1"/>
                </a:solidFill>
                <a:effectLst/>
                <a:latin typeface="HGP明朝E"/>
                <a:ea typeface="HGP明朝E"/>
                <a:cs typeface="+mn-cs"/>
              </a:rPr>
            </a:br>
            <a:r>
              <a:rPr lang="en-US" altLang="ja-JP" sz="1800" spc="-150" smtClean="0">
                <a:solidFill>
                  <a:schemeClr val="bg1"/>
                </a:solidFill>
                <a:effectLst/>
                <a:latin typeface="Arial" pitchFamily="34" charset="0"/>
                <a:ea typeface="ＭＳ Ｐゴシック"/>
                <a:cs typeface="Arial" pitchFamily="34" charset="0"/>
              </a:rPr>
              <a:t>●●●</a:t>
            </a:r>
            <a:r>
              <a:rPr kumimoji="1" lang="ja-JP" altLang="ja-JP" sz="2200" kern="1200" smtClean="0">
                <a:solidFill>
                  <a:schemeClr val="bg1"/>
                </a:solidFill>
                <a:effectLst/>
                <a:latin typeface="HGP明朝E"/>
                <a:ea typeface="HGP明朝E"/>
                <a:cs typeface="+mn-cs"/>
              </a:rPr>
              <a:t>骨髄異形成症候群</a:t>
            </a:r>
            <a:r>
              <a:rPr lang="en-US" altLang="ja-JP" sz="1800" spc="-150" smtClean="0">
                <a:solidFill>
                  <a:schemeClr val="bg1"/>
                </a:solidFill>
                <a:effectLst/>
                <a:latin typeface="Arial" pitchFamily="34" charset="0"/>
                <a:ea typeface="ＭＳ Ｐゴシック"/>
                <a:cs typeface="Arial" pitchFamily="34" charset="0"/>
              </a:rPr>
              <a:t>●●● &lt;</a:t>
            </a:r>
            <a:r>
              <a:rPr lang="ja-JP" altLang="en-US" sz="1800" spc="-150" smtClean="0">
                <a:solidFill>
                  <a:schemeClr val="bg1"/>
                </a:solidFill>
                <a:effectLst/>
                <a:latin typeface="Arial" pitchFamily="34" charset="0"/>
                <a:ea typeface="ＭＳ Ｐゴシック"/>
                <a:cs typeface="Arial" pitchFamily="34" charset="0"/>
              </a:rPr>
              <a:t>同種</a:t>
            </a:r>
            <a:r>
              <a:rPr lang="en-US" altLang="ja-JP" sz="1800" spc="-150" smtClean="0">
                <a:solidFill>
                  <a:schemeClr val="bg1"/>
                </a:solidFill>
                <a:effectLst/>
                <a:latin typeface="Arial" pitchFamily="34" charset="0"/>
                <a:ea typeface="ＭＳ Ｐゴシック"/>
                <a:cs typeface="Arial" pitchFamily="34" charset="0"/>
              </a:rPr>
              <a:t>&gt; &lt;0-15</a:t>
            </a:r>
            <a:r>
              <a:rPr lang="ja-JP" altLang="en-US" sz="1800" spc="-150" smtClean="0">
                <a:solidFill>
                  <a:schemeClr val="bg1"/>
                </a:solidFill>
                <a:effectLst/>
                <a:latin typeface="Arial" pitchFamily="34" charset="0"/>
                <a:ea typeface="ＭＳ Ｐゴシック"/>
                <a:cs typeface="Arial" pitchFamily="34" charset="0"/>
              </a:rPr>
              <a:t>歳</a:t>
            </a:r>
            <a:r>
              <a:rPr lang="en-US" altLang="ja-JP" sz="1800" spc="-150" smtClean="0">
                <a:solidFill>
                  <a:schemeClr val="bg1"/>
                </a:solidFill>
                <a:effectLst/>
                <a:latin typeface="Arial" pitchFamily="34" charset="0"/>
                <a:ea typeface="ＭＳ Ｐゴシック"/>
                <a:cs typeface="Arial" pitchFamily="34" charset="0"/>
              </a:rPr>
              <a:t>&gt;</a:t>
            </a:r>
            <a:endParaRPr kumimoji="1" lang="ja-JP" altLang="en-US">
              <a:solidFill>
                <a:schemeClr val="bg1"/>
              </a:solidFill>
              <a:effectLst/>
            </a:endParaRPr>
          </a:p>
        </p:txBody>
      </p:sp>
      <p:sp>
        <p:nvSpPr>
          <p:cNvPr id="10" name="対角する 2 つの角を丸めた四角形 9"/>
          <p:cNvSpPr/>
          <p:nvPr/>
        </p:nvSpPr>
        <p:spPr>
          <a:xfrm>
            <a:off x="6940804" y="172318"/>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bg1"/>
                </a:solidFill>
                <a:latin typeface="+mn-ea"/>
                <a:cs typeface="Arial Unicode MS" pitchFamily="50" charset="-128"/>
              </a:rPr>
              <a:t>移植時年齢</a:t>
            </a:r>
            <a:endParaRPr kumimoji="1" lang="en-US" altLang="ja-JP" dirty="0" smtClean="0">
              <a:solidFill>
                <a:schemeClr val="bg1"/>
              </a:solidFill>
              <a:latin typeface="+mn-ea"/>
              <a:cs typeface="Arial Unicode MS" pitchFamily="50" charset="-128"/>
            </a:endParaRPr>
          </a:p>
          <a:p>
            <a:pPr algn="ctr"/>
            <a:r>
              <a:rPr kumimoji="1" lang="en-US" altLang="ja-JP" b="1" dirty="0" smtClean="0">
                <a:solidFill>
                  <a:schemeClr val="bg1"/>
                </a:solidFill>
                <a:latin typeface="Century" pitchFamily="18" charset="0"/>
                <a:ea typeface="Arial Unicode MS" pitchFamily="50" charset="-128"/>
                <a:cs typeface="Arial Unicode MS" pitchFamily="50" charset="-128"/>
              </a:rPr>
              <a:t>0</a:t>
            </a:r>
            <a:r>
              <a:rPr kumimoji="1" lang="ja-JP" altLang="en-US" b="1" dirty="0" smtClean="0">
                <a:solidFill>
                  <a:schemeClr val="bg1"/>
                </a:solidFill>
                <a:latin typeface="Century" pitchFamily="18" charset="0"/>
                <a:ea typeface="Arial Unicode MS" pitchFamily="50" charset="-128"/>
                <a:cs typeface="Arial Unicode MS" pitchFamily="50" charset="-128"/>
              </a:rPr>
              <a:t>～</a:t>
            </a:r>
            <a:r>
              <a:rPr kumimoji="1" lang="en-US" altLang="ja-JP" b="1" dirty="0" smtClean="0">
                <a:solidFill>
                  <a:schemeClr val="bg1"/>
                </a:solidFill>
                <a:latin typeface="Century" pitchFamily="18" charset="0"/>
                <a:ea typeface="Arial Unicode MS" pitchFamily="50" charset="-128"/>
                <a:cs typeface="Arial Unicode MS" pitchFamily="50" charset="-128"/>
              </a:rPr>
              <a:t>15</a:t>
            </a:r>
            <a:r>
              <a:rPr kumimoji="1" lang="ja-JP" altLang="en-US" dirty="0" smtClean="0">
                <a:solidFill>
                  <a:schemeClr val="bg1"/>
                </a:solidFill>
                <a:latin typeface="+mn-ea"/>
                <a:cs typeface="Arial Unicode MS" pitchFamily="50" charset="-128"/>
              </a:rPr>
              <a:t>歳</a:t>
            </a:r>
            <a:endParaRPr kumimoji="1" lang="ja-JP" altLang="en-US" dirty="0">
              <a:solidFill>
                <a:schemeClr val="bg1"/>
              </a:solidFill>
              <a:latin typeface="+mn-ea"/>
              <a:cs typeface="Arial Unicode MS" pitchFamily="50" charset="-128"/>
            </a:endParaRPr>
          </a:p>
        </p:txBody>
      </p:sp>
      <p:sp>
        <p:nvSpPr>
          <p:cNvPr id="11" name="対角する 2 つの角を丸めた四角形 10"/>
          <p:cNvSpPr/>
          <p:nvPr/>
        </p:nvSpPr>
        <p:spPr>
          <a:xfrm>
            <a:off x="5429504" y="96118"/>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mtClean="0">
                <a:solidFill>
                  <a:schemeClr val="bg1"/>
                </a:solidFill>
                <a:latin typeface="+mn-ea"/>
                <a:cs typeface="Arial Unicode MS" pitchFamily="50" charset="-128"/>
              </a:rPr>
              <a:t>同種移植</a:t>
            </a:r>
            <a:endParaRPr kumimoji="1" lang="en-US" altLang="ja-JP" dirty="0" smtClean="0">
              <a:solidFill>
                <a:schemeClr val="bg1"/>
              </a:solidFill>
              <a:latin typeface="+mn-ea"/>
              <a:cs typeface="Arial Unicode MS" pitchFamily="50" charset="-128"/>
            </a:endParaRPr>
          </a:p>
        </p:txBody>
      </p:sp>
      <p:sp>
        <p:nvSpPr>
          <p:cNvPr id="382"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38</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95234" name="Picture 2" descr="C:\JDCHCT_PP\PP2015\Slide_2015\PP_JDCHCT_Slide2015_20160414\スライド38.JPG"/>
          <p:cNvPicPr>
            <a:picLocks noChangeAspect="1" noChangeArrowheads="1"/>
          </p:cNvPicPr>
          <p:nvPr/>
        </p:nvPicPr>
        <p:blipFill>
          <a:blip r:embed="rId3"/>
          <a:srcRect/>
          <a:stretch>
            <a:fillRect/>
          </a:stretch>
        </p:blipFill>
        <p:spPr bwMode="auto">
          <a:xfrm>
            <a:off x="0" y="0"/>
            <a:ext cx="9144000" cy="6856412"/>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対角する 2 つの角を丸めた四角形 5"/>
          <p:cNvSpPr/>
          <p:nvPr/>
        </p:nvSpPr>
        <p:spPr>
          <a:xfrm>
            <a:off x="72000" y="0"/>
            <a:ext cx="8928000" cy="828000"/>
          </a:xfrm>
          <a:prstGeom prst="round2DiagRect">
            <a:avLst>
              <a:gd name="adj1" fmla="val 50000"/>
              <a:gd name="adj2" fmla="val 0"/>
            </a:avLst>
          </a:prstGeom>
          <a:noFill/>
          <a:ln w="28575">
            <a:noFill/>
          </a:ln>
          <a:effectLst>
            <a:outerShdw blurRad="50800" dist="88900" dir="2220000" algn="tl" rotWithShape="0">
              <a:schemeClr val="tx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タイトル 31"/>
          <p:cNvSpPr>
            <a:spLocks noGrp="1"/>
          </p:cNvSpPr>
          <p:nvPr>
            <p:ph type="title"/>
          </p:nvPr>
        </p:nvSpPr>
        <p:spPr>
          <a:xfrm>
            <a:off x="432000" y="0"/>
            <a:ext cx="8229600" cy="813816"/>
          </a:xfrm>
        </p:spPr>
        <p:txBody>
          <a:bodyPr/>
          <a:lstStyle/>
          <a:p>
            <a:pPr fontAlgn="base"/>
            <a:r>
              <a:rPr kumimoji="1" lang="ja-JP" altLang="ja-JP" sz="2500" b="0" i="0" kern="1200" spc="0" baseline="0" smtClean="0">
                <a:solidFill>
                  <a:schemeClr val="bg1"/>
                </a:solidFill>
                <a:effectLst/>
                <a:latin typeface="HGP明朝E"/>
                <a:ea typeface="HGP明朝E"/>
                <a:cs typeface="+mn-cs"/>
              </a:rPr>
              <a:t>移植後の成績</a:t>
            </a:r>
            <a:r>
              <a:rPr kumimoji="1" lang="en-US" altLang="ja-JP" sz="1800" b="0" i="0" kern="1200" spc="0" baseline="0" smtClean="0">
                <a:solidFill>
                  <a:schemeClr val="bg1"/>
                </a:solidFill>
                <a:effectLst/>
                <a:latin typeface="HGP明朝E"/>
                <a:ea typeface="HGP明朝E"/>
                <a:cs typeface="+mn-cs"/>
              </a:rPr>
              <a:t/>
            </a:r>
            <a:br>
              <a:rPr kumimoji="1" lang="en-US" altLang="ja-JP" sz="1800" b="0" i="0" kern="1200" spc="0" baseline="0" smtClean="0">
                <a:solidFill>
                  <a:schemeClr val="bg1"/>
                </a:solidFill>
                <a:effectLst/>
                <a:latin typeface="HGP明朝E"/>
                <a:ea typeface="HGP明朝E"/>
                <a:cs typeface="+mn-cs"/>
              </a:rPr>
            </a:br>
            <a:r>
              <a:rPr lang="en-US" altLang="ja-JP" sz="1800" spc="-150" smtClean="0">
                <a:solidFill>
                  <a:schemeClr val="bg1"/>
                </a:solidFill>
                <a:effectLst/>
                <a:latin typeface="Arial" pitchFamily="34" charset="0"/>
                <a:ea typeface="ＭＳ Ｐゴシック"/>
                <a:cs typeface="Arial" pitchFamily="34" charset="0"/>
              </a:rPr>
              <a:t>●●●</a:t>
            </a:r>
            <a:r>
              <a:rPr kumimoji="1" lang="ja-JP" altLang="ja-JP" sz="2200" kern="1200" smtClean="0">
                <a:solidFill>
                  <a:schemeClr val="bg1"/>
                </a:solidFill>
                <a:effectLst/>
                <a:latin typeface="HGP明朝E"/>
                <a:ea typeface="HGP明朝E"/>
                <a:cs typeface="+mn-cs"/>
              </a:rPr>
              <a:t>骨髄異形成症候群</a:t>
            </a:r>
            <a:r>
              <a:rPr lang="en-US" altLang="ja-JP" sz="1800" spc="-150" smtClean="0">
                <a:solidFill>
                  <a:schemeClr val="bg1"/>
                </a:solidFill>
                <a:effectLst/>
                <a:latin typeface="Arial" pitchFamily="34" charset="0"/>
                <a:ea typeface="ＭＳ Ｐゴシック"/>
                <a:cs typeface="Arial" pitchFamily="34" charset="0"/>
              </a:rPr>
              <a:t>●●● &lt;</a:t>
            </a:r>
            <a:r>
              <a:rPr lang="ja-JP" altLang="en-US" sz="1800" spc="-150" smtClean="0">
                <a:solidFill>
                  <a:schemeClr val="bg1"/>
                </a:solidFill>
                <a:effectLst/>
                <a:latin typeface="Arial" pitchFamily="34" charset="0"/>
                <a:ea typeface="ＭＳ Ｐゴシック"/>
                <a:cs typeface="Arial" pitchFamily="34" charset="0"/>
              </a:rPr>
              <a:t>同種</a:t>
            </a:r>
            <a:r>
              <a:rPr lang="en-US" altLang="ja-JP" sz="1800" spc="-150" smtClean="0">
                <a:solidFill>
                  <a:schemeClr val="bg1"/>
                </a:solidFill>
                <a:effectLst/>
                <a:latin typeface="Arial" pitchFamily="34" charset="0"/>
                <a:ea typeface="ＭＳ Ｐゴシック"/>
                <a:cs typeface="Arial" pitchFamily="34" charset="0"/>
              </a:rPr>
              <a:t>&gt; &lt;16</a:t>
            </a:r>
            <a:r>
              <a:rPr lang="ja-JP" altLang="en-US" sz="1800" spc="-150" smtClean="0">
                <a:solidFill>
                  <a:schemeClr val="bg1"/>
                </a:solidFill>
                <a:effectLst/>
                <a:latin typeface="Arial" pitchFamily="34" charset="0"/>
                <a:ea typeface="ＭＳ Ｐゴシック"/>
                <a:cs typeface="Arial" pitchFamily="34" charset="0"/>
              </a:rPr>
              <a:t>歳以上</a:t>
            </a:r>
            <a:r>
              <a:rPr lang="en-US" altLang="ja-JP" sz="1800" spc="-150" smtClean="0">
                <a:solidFill>
                  <a:schemeClr val="bg1"/>
                </a:solidFill>
                <a:effectLst/>
                <a:latin typeface="Arial" pitchFamily="34" charset="0"/>
                <a:ea typeface="ＭＳ Ｐゴシック"/>
                <a:cs typeface="Arial" pitchFamily="34" charset="0"/>
              </a:rPr>
              <a:t>&gt;</a:t>
            </a:r>
            <a:endParaRPr kumimoji="1" lang="ja-JP" altLang="ja-JP" sz="1800" b="1" i="0" kern="1200" spc="0" baseline="0" smtClean="0">
              <a:solidFill>
                <a:schemeClr val="bg1"/>
              </a:solidFill>
              <a:effectLst/>
              <a:latin typeface="HGP明朝E"/>
              <a:ea typeface="HGP明朝E"/>
              <a:cs typeface="+mn-cs"/>
            </a:endParaRPr>
          </a:p>
        </p:txBody>
      </p:sp>
      <p:sp>
        <p:nvSpPr>
          <p:cNvPr id="10" name="対角する 2 つの角を丸めた四角形 9"/>
          <p:cNvSpPr/>
          <p:nvPr/>
        </p:nvSpPr>
        <p:spPr>
          <a:xfrm>
            <a:off x="6940804" y="172800"/>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bg1"/>
                </a:solidFill>
                <a:latin typeface="+mn-ea"/>
                <a:cs typeface="Arial Unicode MS" pitchFamily="50" charset="-128"/>
              </a:rPr>
              <a:t>移植時年齢</a:t>
            </a:r>
            <a:endParaRPr kumimoji="1" lang="en-US" altLang="ja-JP" dirty="0" smtClean="0">
              <a:solidFill>
                <a:schemeClr val="bg1"/>
              </a:solidFill>
              <a:latin typeface="+mn-ea"/>
              <a:cs typeface="Arial Unicode MS" pitchFamily="50" charset="-128"/>
            </a:endParaRPr>
          </a:p>
          <a:p>
            <a:pPr algn="ctr"/>
            <a:r>
              <a:rPr lang="en-US" altLang="ja-JP" b="1" smtClean="0">
                <a:solidFill>
                  <a:schemeClr val="bg1"/>
                </a:solidFill>
                <a:latin typeface="Century" pitchFamily="18" charset="0"/>
                <a:ea typeface="Arial Unicode MS" pitchFamily="50" charset="-128"/>
                <a:cs typeface="Arial Unicode MS" pitchFamily="50" charset="-128"/>
              </a:rPr>
              <a:t>16</a:t>
            </a:r>
            <a:r>
              <a:rPr kumimoji="1" lang="ja-JP" altLang="en-US" smtClean="0">
                <a:solidFill>
                  <a:schemeClr val="bg1"/>
                </a:solidFill>
                <a:latin typeface="+mn-ea"/>
                <a:cs typeface="Arial Unicode MS" pitchFamily="50" charset="-128"/>
              </a:rPr>
              <a:t>歳</a:t>
            </a:r>
            <a:r>
              <a:rPr kumimoji="1" lang="ja-JP" altLang="en-US" dirty="0" smtClean="0">
                <a:solidFill>
                  <a:schemeClr val="bg1"/>
                </a:solidFill>
                <a:latin typeface="+mn-ea"/>
                <a:cs typeface="Arial Unicode MS" pitchFamily="50" charset="-128"/>
              </a:rPr>
              <a:t>以上</a:t>
            </a:r>
            <a:endParaRPr kumimoji="1" lang="ja-JP" altLang="en-US" dirty="0">
              <a:solidFill>
                <a:schemeClr val="bg1"/>
              </a:solidFill>
              <a:latin typeface="+mn-ea"/>
              <a:cs typeface="Arial Unicode MS" pitchFamily="50" charset="-128"/>
            </a:endParaRPr>
          </a:p>
        </p:txBody>
      </p:sp>
      <p:sp>
        <p:nvSpPr>
          <p:cNvPr id="11" name="対角する 2 つの角を丸めた四角形 10"/>
          <p:cNvSpPr/>
          <p:nvPr/>
        </p:nvSpPr>
        <p:spPr>
          <a:xfrm>
            <a:off x="5429504" y="96118"/>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mtClean="0">
                <a:solidFill>
                  <a:schemeClr val="bg1"/>
                </a:solidFill>
                <a:latin typeface="+mn-ea"/>
                <a:cs typeface="Arial Unicode MS" pitchFamily="50" charset="-128"/>
              </a:rPr>
              <a:t>同種移植</a:t>
            </a:r>
            <a:endParaRPr kumimoji="1" lang="en-US" altLang="ja-JP" dirty="0" smtClean="0">
              <a:solidFill>
                <a:schemeClr val="bg1"/>
              </a:solidFill>
              <a:latin typeface="+mn-ea"/>
              <a:cs typeface="Arial Unicode MS" pitchFamily="50" charset="-128"/>
            </a:endParaRPr>
          </a:p>
        </p:txBody>
      </p:sp>
      <p:sp>
        <p:nvSpPr>
          <p:cNvPr id="2083"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39</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96258" name="Picture 2" descr="C:\JDCHCT_PP\PP2015\Slide_2015\PP_JDCHCT_Slide2015_20160414\スライド39.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対角する 2 つの角を丸めた四角形 5"/>
          <p:cNvSpPr/>
          <p:nvPr/>
        </p:nvSpPr>
        <p:spPr>
          <a:xfrm>
            <a:off x="72000" y="2068"/>
            <a:ext cx="8928000" cy="828000"/>
          </a:xfrm>
          <a:prstGeom prst="round2DiagRect">
            <a:avLst>
              <a:gd name="adj1" fmla="val 50000"/>
              <a:gd name="adj2" fmla="val 0"/>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5" name="タイトル 1"/>
          <p:cNvSpPr>
            <a:spLocks noGrp="1"/>
          </p:cNvSpPr>
          <p:nvPr>
            <p:ph type="title"/>
          </p:nvPr>
        </p:nvSpPr>
        <p:spPr>
          <a:xfrm>
            <a:off x="432000" y="0"/>
            <a:ext cx="8229600" cy="803564"/>
          </a:xfrm>
        </p:spPr>
        <p:txBody>
          <a:bodyPr anchor="ctr">
            <a:normAutofit fontScale="90000"/>
          </a:bodyPr>
          <a:lstStyle/>
          <a:p>
            <a:r>
              <a:rPr lang="ja-JP" altLang="en-US" sz="2800" b="0" dirty="0" smtClean="0">
                <a:solidFill>
                  <a:schemeClr val="bg1"/>
                </a:solidFill>
                <a:effectLst/>
                <a:latin typeface="HGP明朝E" pitchFamily="18" charset="-128"/>
                <a:ea typeface="HGP明朝E" pitchFamily="18" charset="-128"/>
                <a:cs typeface="Arial Unicode MS" pitchFamily="50" charset="-128"/>
              </a:rPr>
              <a:t>造血幹細胞移植件数の</a:t>
            </a:r>
            <a:r>
              <a:rPr lang="ja-JP" altLang="en-US" sz="2800" b="0" smtClean="0">
                <a:solidFill>
                  <a:schemeClr val="bg1"/>
                </a:solidFill>
                <a:effectLst/>
                <a:latin typeface="HGP明朝E" pitchFamily="18" charset="-128"/>
                <a:ea typeface="HGP明朝E" pitchFamily="18" charset="-128"/>
                <a:cs typeface="Arial Unicode MS" pitchFamily="50" charset="-128"/>
              </a:rPr>
              <a:t>年次推移</a:t>
            </a:r>
            <a:r>
              <a:rPr lang="en-US" altLang="ja-JP" sz="2800" b="0" smtClean="0">
                <a:solidFill>
                  <a:schemeClr val="bg1"/>
                </a:solidFill>
                <a:effectLst/>
                <a:latin typeface="HGP明朝E" pitchFamily="18" charset="-128"/>
                <a:ea typeface="HGP明朝E" pitchFamily="18" charset="-128"/>
                <a:cs typeface="Arial Unicode MS" pitchFamily="50" charset="-128"/>
              </a:rPr>
              <a:t/>
            </a:r>
            <a:br>
              <a:rPr lang="en-US" altLang="ja-JP" sz="2800" b="0" smtClean="0">
                <a:solidFill>
                  <a:schemeClr val="bg1"/>
                </a:solidFill>
                <a:effectLst/>
                <a:latin typeface="HGP明朝E" pitchFamily="18" charset="-128"/>
                <a:ea typeface="HGP明朝E" pitchFamily="18" charset="-128"/>
                <a:cs typeface="Arial Unicode MS" pitchFamily="50" charset="-128"/>
              </a:rPr>
            </a:br>
            <a:r>
              <a:rPr lang="en-US" altLang="ja-JP" sz="2000" b="0" spc="-150" smtClean="0">
                <a:solidFill>
                  <a:schemeClr val="bg1"/>
                </a:solidFill>
                <a:effectLst/>
                <a:latin typeface="Arial" pitchFamily="34" charset="0"/>
                <a:ea typeface="ＭＳ Ｐゴシック"/>
                <a:cs typeface="Arial" pitchFamily="34" charset="0"/>
              </a:rPr>
              <a:t>●●●</a:t>
            </a:r>
            <a:r>
              <a:rPr lang="ja-JP" altLang="en-US" sz="2400" b="0" smtClean="0">
                <a:solidFill>
                  <a:schemeClr val="bg1"/>
                </a:solidFill>
                <a:effectLst/>
                <a:latin typeface="HGP明朝E" pitchFamily="18" charset="-128"/>
                <a:ea typeface="HGP明朝E" pitchFamily="18" charset="-128"/>
                <a:cs typeface="Arial Unicode MS" pitchFamily="50" charset="-128"/>
              </a:rPr>
              <a:t>移植種類別</a:t>
            </a:r>
            <a:r>
              <a:rPr lang="en-US" altLang="ja-JP" sz="2000" b="0" spc="-150" smtClean="0">
                <a:solidFill>
                  <a:schemeClr val="bg1"/>
                </a:solidFill>
                <a:effectLst/>
                <a:latin typeface="Arial" pitchFamily="34" charset="0"/>
                <a:ea typeface="ＭＳ Ｐゴシック"/>
                <a:cs typeface="Arial" pitchFamily="34" charset="0"/>
              </a:rPr>
              <a:t>●●●</a:t>
            </a:r>
            <a:r>
              <a:rPr lang="ja-JP" altLang="en-US" sz="2000" b="0" spc="-150" baseline="0" smtClean="0">
                <a:solidFill>
                  <a:schemeClr val="bg1"/>
                </a:solidFill>
                <a:effectLst/>
                <a:latin typeface="Arial" pitchFamily="34" charset="0"/>
                <a:ea typeface="ＭＳ Ｐゴシック"/>
                <a:cs typeface="Arial" pitchFamily="34" charset="0"/>
              </a:rPr>
              <a:t> </a:t>
            </a:r>
            <a:r>
              <a:rPr lang="en-US" altLang="ja-JP" sz="2000" b="0" spc="-150" baseline="0" smtClean="0">
                <a:solidFill>
                  <a:schemeClr val="bg1"/>
                </a:solidFill>
                <a:effectLst/>
                <a:latin typeface="Arial" pitchFamily="34" charset="0"/>
                <a:ea typeface="ＭＳ Ｐゴシック"/>
                <a:cs typeface="Arial" pitchFamily="34" charset="0"/>
              </a:rPr>
              <a:t>&lt;</a:t>
            </a:r>
            <a:r>
              <a:rPr lang="ja-JP" altLang="en-US" sz="2000" b="0" spc="-150" baseline="0" smtClean="0">
                <a:solidFill>
                  <a:schemeClr val="bg1"/>
                </a:solidFill>
                <a:effectLst/>
                <a:latin typeface="Arial" pitchFamily="34" charset="0"/>
                <a:ea typeface="ＭＳ Ｐゴシック"/>
                <a:cs typeface="Arial" pitchFamily="34" charset="0"/>
              </a:rPr>
              <a:t>自家</a:t>
            </a:r>
            <a:r>
              <a:rPr lang="en-US" altLang="ja-JP" sz="2000" b="0" spc="-150" baseline="0" smtClean="0">
                <a:solidFill>
                  <a:schemeClr val="bg1"/>
                </a:solidFill>
                <a:effectLst/>
                <a:latin typeface="Arial" pitchFamily="34" charset="0"/>
                <a:ea typeface="ＭＳ Ｐゴシック"/>
                <a:cs typeface="Arial" pitchFamily="34" charset="0"/>
              </a:rPr>
              <a:t>/</a:t>
            </a:r>
            <a:r>
              <a:rPr lang="ja-JP" altLang="en-US" sz="2000" b="0" spc="-150" baseline="0" smtClean="0">
                <a:solidFill>
                  <a:schemeClr val="bg1"/>
                </a:solidFill>
                <a:effectLst/>
                <a:latin typeface="Arial" pitchFamily="34" charset="0"/>
                <a:ea typeface="ＭＳ Ｐゴシック"/>
                <a:cs typeface="Arial" pitchFamily="34" charset="0"/>
              </a:rPr>
              <a:t>同種</a:t>
            </a:r>
            <a:r>
              <a:rPr lang="en-US" altLang="ja-JP" sz="2000" b="0" spc="-150" baseline="0" smtClean="0">
                <a:solidFill>
                  <a:schemeClr val="bg1"/>
                </a:solidFill>
                <a:effectLst/>
                <a:latin typeface="Arial" pitchFamily="34" charset="0"/>
                <a:ea typeface="ＭＳ Ｐゴシック"/>
                <a:cs typeface="Arial" pitchFamily="34" charset="0"/>
              </a:rPr>
              <a:t>&gt;</a:t>
            </a:r>
            <a:endParaRPr lang="ja-JP" altLang="en-US" sz="2000" b="0" dirty="0" smtClean="0">
              <a:solidFill>
                <a:schemeClr val="bg1"/>
              </a:solidFill>
              <a:effectLst/>
              <a:latin typeface="HGP明朝E" pitchFamily="18" charset="-128"/>
              <a:ea typeface="HGP明朝E" pitchFamily="18" charset="-128"/>
              <a:cs typeface="Arial Unicode MS" pitchFamily="50" charset="-128"/>
            </a:endParaRPr>
          </a:p>
        </p:txBody>
      </p:sp>
      <p:sp>
        <p:nvSpPr>
          <p:cNvPr id="12" name="対角する 2 つの角を丸めた四角形 11"/>
          <p:cNvSpPr/>
          <p:nvPr/>
        </p:nvSpPr>
        <p:spPr>
          <a:xfrm>
            <a:off x="6940804" y="104400"/>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mtClean="0">
                <a:solidFill>
                  <a:schemeClr val="bg1"/>
                </a:solidFill>
                <a:latin typeface="+mn-ea"/>
                <a:cs typeface="Arial Unicode MS" pitchFamily="50" charset="-128"/>
              </a:rPr>
              <a:t>自家移植</a:t>
            </a:r>
            <a:endParaRPr lang="en-US" altLang="ja-JP" smtClean="0">
              <a:solidFill>
                <a:schemeClr val="bg1"/>
              </a:solidFill>
              <a:latin typeface="+mn-ea"/>
              <a:cs typeface="Arial Unicode MS" pitchFamily="50" charset="-128"/>
            </a:endParaRPr>
          </a:p>
          <a:p>
            <a:pPr algn="ctr"/>
            <a:r>
              <a:rPr lang="ja-JP" altLang="en-US" smtClean="0">
                <a:solidFill>
                  <a:schemeClr val="bg1"/>
                </a:solidFill>
                <a:latin typeface="+mn-ea"/>
                <a:cs typeface="Arial Unicode MS" pitchFamily="50" charset="-128"/>
              </a:rPr>
              <a:t>同種移植</a:t>
            </a:r>
            <a:endParaRPr kumimoji="1" lang="en-US" altLang="ja-JP" dirty="0" smtClean="0">
              <a:solidFill>
                <a:schemeClr val="bg1"/>
              </a:solidFill>
              <a:latin typeface="+mn-ea"/>
              <a:cs typeface="Arial Unicode MS" pitchFamily="50" charset="-128"/>
            </a:endParaRPr>
          </a:p>
        </p:txBody>
      </p:sp>
      <p:sp>
        <p:nvSpPr>
          <p:cNvPr id="21" name="スライド番号プレースホルダ 4"/>
          <p:cNvSpPr>
            <a:spLocks noGrp="1"/>
          </p:cNvSpPr>
          <p:nvPr>
            <p:ph type="sldNum" sz="quarter" idx="4294967295"/>
          </p:nvPr>
        </p:nvSpPr>
        <p:spPr>
          <a:xfrm>
            <a:off x="8874454" y="6650650"/>
            <a:ext cx="251092" cy="158620"/>
          </a:xfrm>
          <a:prstGeom prst="rect">
            <a:avLst/>
          </a:prstGeom>
        </p:spPr>
        <p:txBody>
          <a:bodyPr/>
          <a:lstStyle/>
          <a:p>
            <a:pPr algn="r"/>
            <a:fld id="{2FECD35A-6F14-4CA7-81FF-DADAB1564319}" type="slidenum">
              <a:rPr lang="ja-JP" altLang="en-US" sz="1100" b="1" smtClean="0">
                <a:solidFill>
                  <a:schemeClr val="bg1">
                    <a:lumMod val="75000"/>
                  </a:schemeClr>
                </a:solidFill>
              </a:rPr>
              <a:pPr algn="r"/>
              <a:t>4</a:t>
            </a:fld>
            <a:endParaRPr lang="ja-JP" altLang="en-US" sz="1100" b="1">
              <a:solidFill>
                <a:schemeClr val="bg1">
                  <a:lumMod val="75000"/>
                </a:schemeClr>
              </a:solidFill>
            </a:endParaRPr>
          </a:p>
        </p:txBody>
      </p:sp>
      <p:sp>
        <p:nvSpPr>
          <p:cNvPr id="10" name="テキスト ボックス 9"/>
          <p:cNvSpPr txBox="1"/>
          <p:nvPr/>
        </p:nvSpPr>
        <p:spPr>
          <a:xfrm>
            <a:off x="317700" y="972000"/>
            <a:ext cx="914400" cy="330200"/>
          </a:xfrm>
          <a:prstGeom prst="rect">
            <a:avLst/>
          </a:prstGeom>
        </p:spPr>
        <p:txBody>
          <a:bodyPr vert="horz" wrap="non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r>
              <a:rPr kumimoji="1" lang="ja-JP" altLang="en-US" b="1" i="0" u="none" strike="noStrike" kern="1200" cap="none" spc="0" normalizeH="0" baseline="0" noProof="0" smtClean="0">
                <a:ln>
                  <a:noFill/>
                </a:ln>
                <a:solidFill>
                  <a:schemeClr val="bg1"/>
                </a:solidFill>
                <a:effectLst/>
                <a:uLnTx/>
                <a:uFillTx/>
                <a:latin typeface="メイリオ" pitchFamily="50" charset="-128"/>
                <a:ea typeface="メイリオ" pitchFamily="50" charset="-128"/>
                <a:cs typeface="メイリオ" pitchFamily="50" charset="-128"/>
              </a:rPr>
              <a:t>自家移植</a:t>
            </a:r>
            <a:endParaRPr kumimoji="1" lang="ja-JP" altLang="en-US" b="1" i="0" u="none" strike="noStrike" kern="1200" cap="none" spc="0" normalizeH="0" baseline="0" noProof="0" dirty="0" smtClean="0">
              <a:ln>
                <a:noFill/>
              </a:ln>
              <a:solidFill>
                <a:schemeClr val="bg1"/>
              </a:solidFill>
              <a:effectLst/>
              <a:uLnTx/>
              <a:uFillTx/>
              <a:latin typeface="メイリオ" pitchFamily="50" charset="-128"/>
              <a:ea typeface="メイリオ" pitchFamily="50" charset="-128"/>
              <a:cs typeface="メイリオ" pitchFamily="50" charset="-128"/>
            </a:endParaRPr>
          </a:p>
        </p:txBody>
      </p:sp>
      <p:sp>
        <p:nvSpPr>
          <p:cNvPr id="11" name="テキスト ボックス 10"/>
          <p:cNvSpPr txBox="1"/>
          <p:nvPr/>
        </p:nvSpPr>
        <p:spPr>
          <a:xfrm>
            <a:off x="5328000" y="972000"/>
            <a:ext cx="769060" cy="330200"/>
          </a:xfrm>
          <a:prstGeom prst="rect">
            <a:avLst/>
          </a:prstGeom>
        </p:spPr>
        <p:txBody>
          <a:bodyPr vert="horz" wrap="non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r>
              <a:rPr kumimoji="1" lang="ja-JP" altLang="en-US" b="1" i="0" u="none" strike="noStrike" kern="1200" cap="none" spc="0" normalizeH="0" baseline="0" noProof="0" smtClean="0">
                <a:ln>
                  <a:noFill/>
                </a:ln>
                <a:solidFill>
                  <a:schemeClr val="bg1"/>
                </a:solidFill>
                <a:effectLst/>
                <a:uLnTx/>
                <a:uFillTx/>
                <a:latin typeface="メイリオ" pitchFamily="50" charset="-128"/>
                <a:ea typeface="メイリオ" pitchFamily="50" charset="-128"/>
                <a:cs typeface="メイリオ" pitchFamily="50" charset="-128"/>
              </a:rPr>
              <a:t>同種移植</a:t>
            </a:r>
            <a:endParaRPr kumimoji="1" lang="ja-JP" altLang="en-US" b="1" i="0" u="none" strike="noStrike" kern="1200" cap="none" spc="0" normalizeH="0" baseline="0" noProof="0" dirty="0" smtClean="0">
              <a:ln>
                <a:noFill/>
              </a:ln>
              <a:solidFill>
                <a:schemeClr val="bg1"/>
              </a:solidFill>
              <a:effectLst/>
              <a:uLnTx/>
              <a:uFillTx/>
              <a:latin typeface="メイリオ" pitchFamily="50" charset="-128"/>
              <a:ea typeface="メイリオ" pitchFamily="50" charset="-128"/>
              <a:cs typeface="メイリオ" pitchFamily="50" charset="-128"/>
            </a:endParaRPr>
          </a:p>
        </p:txBody>
      </p:sp>
      <p:pic>
        <p:nvPicPr>
          <p:cNvPr id="52225" name="Picture 1" descr="C:\JDCHCT_PP\PP2015\Slide_2015\PP_JDCHCT_Slide2015_jpn_20160414\スライド4.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対角する 2 つの角を丸めた四角形 5"/>
          <p:cNvSpPr/>
          <p:nvPr/>
        </p:nvSpPr>
        <p:spPr>
          <a:xfrm>
            <a:off x="72000" y="0"/>
            <a:ext cx="8928000" cy="828000"/>
          </a:xfrm>
          <a:prstGeom prst="round2DiagRect">
            <a:avLst>
              <a:gd name="adj1" fmla="val 50000"/>
              <a:gd name="adj2" fmla="val 0"/>
            </a:avLst>
          </a:prstGeom>
          <a:noFill/>
          <a:ln w="28575">
            <a:noFill/>
          </a:ln>
          <a:effectLst>
            <a:outerShdw blurRad="50800" dist="88900" dir="2220000" algn="tl" rotWithShape="0">
              <a:schemeClr val="tx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タイトル 35"/>
          <p:cNvSpPr>
            <a:spLocks noGrp="1"/>
          </p:cNvSpPr>
          <p:nvPr>
            <p:ph type="title"/>
          </p:nvPr>
        </p:nvSpPr>
        <p:spPr>
          <a:xfrm>
            <a:off x="432000" y="0"/>
            <a:ext cx="8229600" cy="813816"/>
          </a:xfrm>
        </p:spPr>
        <p:txBody>
          <a:bodyPr/>
          <a:lstStyle/>
          <a:p>
            <a:pPr fontAlgn="base"/>
            <a:r>
              <a:rPr kumimoji="1" lang="ja-JP" altLang="ja-JP" sz="2500" b="0" i="0" kern="1200" spc="0" baseline="0" smtClean="0">
                <a:solidFill>
                  <a:schemeClr val="bg1"/>
                </a:solidFill>
                <a:effectLst/>
                <a:latin typeface="HGP明朝E"/>
                <a:ea typeface="HGP明朝E"/>
                <a:cs typeface="+mn-cs"/>
              </a:rPr>
              <a:t>移植後の成績</a:t>
            </a:r>
            <a:r>
              <a:rPr kumimoji="1" lang="en-US" altLang="ja-JP" sz="1800" kern="1200" smtClean="0">
                <a:solidFill>
                  <a:schemeClr val="bg1"/>
                </a:solidFill>
                <a:effectLst/>
                <a:latin typeface="HGP明朝E"/>
                <a:ea typeface="HGP明朝E"/>
                <a:cs typeface="+mn-cs"/>
              </a:rPr>
              <a:t/>
            </a:r>
            <a:br>
              <a:rPr kumimoji="1" lang="en-US" altLang="ja-JP" sz="1800" kern="1200" smtClean="0">
                <a:solidFill>
                  <a:schemeClr val="bg1"/>
                </a:solidFill>
                <a:effectLst/>
                <a:latin typeface="HGP明朝E"/>
                <a:ea typeface="HGP明朝E"/>
                <a:cs typeface="+mn-cs"/>
              </a:rPr>
            </a:br>
            <a:r>
              <a:rPr lang="en-US" altLang="ja-JP" sz="1800" spc="-150" smtClean="0">
                <a:solidFill>
                  <a:schemeClr val="bg1"/>
                </a:solidFill>
                <a:effectLst/>
                <a:latin typeface="Arial" pitchFamily="34" charset="0"/>
                <a:ea typeface="ＭＳ Ｐゴシック"/>
                <a:cs typeface="Arial" pitchFamily="34" charset="0"/>
              </a:rPr>
              <a:t>●●●</a:t>
            </a:r>
            <a:r>
              <a:rPr kumimoji="1" lang="ja-JP" altLang="ja-JP" sz="2200" kern="1200" smtClean="0">
                <a:solidFill>
                  <a:schemeClr val="bg1"/>
                </a:solidFill>
                <a:effectLst/>
                <a:latin typeface="HGP明朝E"/>
                <a:ea typeface="HGP明朝E"/>
                <a:cs typeface="+mn-cs"/>
              </a:rPr>
              <a:t>非ホジキンリンパ腫</a:t>
            </a:r>
            <a:r>
              <a:rPr lang="en-US" altLang="ja-JP" sz="1800" spc="-150" smtClean="0">
                <a:solidFill>
                  <a:schemeClr val="bg1"/>
                </a:solidFill>
                <a:effectLst/>
                <a:latin typeface="Arial" pitchFamily="34" charset="0"/>
                <a:ea typeface="ＭＳ Ｐゴシック"/>
                <a:cs typeface="Arial" pitchFamily="34" charset="0"/>
              </a:rPr>
              <a:t>●●● &lt;</a:t>
            </a:r>
            <a:r>
              <a:rPr lang="ja-JP" altLang="en-US" sz="1800" spc="-150" smtClean="0">
                <a:solidFill>
                  <a:schemeClr val="bg1"/>
                </a:solidFill>
                <a:effectLst/>
                <a:latin typeface="Arial" pitchFamily="34" charset="0"/>
                <a:ea typeface="ＭＳ Ｐゴシック"/>
                <a:cs typeface="Arial" pitchFamily="34" charset="0"/>
              </a:rPr>
              <a:t>同種</a:t>
            </a:r>
            <a:r>
              <a:rPr lang="en-US" altLang="ja-JP" sz="1800" spc="-150" smtClean="0">
                <a:solidFill>
                  <a:schemeClr val="bg1"/>
                </a:solidFill>
                <a:effectLst/>
                <a:latin typeface="Arial" pitchFamily="34" charset="0"/>
                <a:ea typeface="ＭＳ Ｐゴシック"/>
                <a:cs typeface="Arial" pitchFamily="34" charset="0"/>
              </a:rPr>
              <a:t>&gt; &lt;0-15</a:t>
            </a:r>
            <a:r>
              <a:rPr lang="ja-JP" altLang="en-US" sz="1800" spc="-150" smtClean="0">
                <a:solidFill>
                  <a:schemeClr val="bg1"/>
                </a:solidFill>
                <a:effectLst/>
                <a:latin typeface="Arial" pitchFamily="34" charset="0"/>
                <a:ea typeface="ＭＳ Ｐゴシック"/>
                <a:cs typeface="Arial" pitchFamily="34" charset="0"/>
              </a:rPr>
              <a:t>歳</a:t>
            </a:r>
            <a:r>
              <a:rPr lang="en-US" altLang="ja-JP" sz="1800" spc="-150" smtClean="0">
                <a:solidFill>
                  <a:schemeClr val="bg1"/>
                </a:solidFill>
                <a:effectLst/>
                <a:latin typeface="Arial" pitchFamily="34" charset="0"/>
                <a:ea typeface="ＭＳ Ｐゴシック"/>
                <a:cs typeface="Arial" pitchFamily="34" charset="0"/>
              </a:rPr>
              <a:t>&gt;</a:t>
            </a:r>
            <a:endParaRPr kumimoji="1" lang="ja-JP" altLang="ja-JP" sz="2000" b="1" i="0" kern="1200" spc="0" baseline="0" smtClean="0">
              <a:solidFill>
                <a:schemeClr val="bg1"/>
              </a:solidFill>
              <a:effectLst/>
              <a:latin typeface="HGP明朝E"/>
              <a:ea typeface="HGP明朝E"/>
              <a:cs typeface="+mn-cs"/>
            </a:endParaRPr>
          </a:p>
        </p:txBody>
      </p:sp>
      <p:sp>
        <p:nvSpPr>
          <p:cNvPr id="11" name="対角する 2 つの角を丸めた四角形 10"/>
          <p:cNvSpPr/>
          <p:nvPr/>
        </p:nvSpPr>
        <p:spPr>
          <a:xfrm>
            <a:off x="6940804" y="172318"/>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bg1"/>
                </a:solidFill>
                <a:latin typeface="+mn-ea"/>
                <a:cs typeface="Arial Unicode MS" pitchFamily="50" charset="-128"/>
              </a:rPr>
              <a:t>移植時年齢</a:t>
            </a:r>
            <a:endParaRPr kumimoji="1" lang="en-US" altLang="ja-JP" dirty="0" smtClean="0">
              <a:solidFill>
                <a:schemeClr val="bg1"/>
              </a:solidFill>
              <a:latin typeface="+mn-ea"/>
              <a:cs typeface="Arial Unicode MS" pitchFamily="50" charset="-128"/>
            </a:endParaRPr>
          </a:p>
          <a:p>
            <a:pPr algn="ctr"/>
            <a:r>
              <a:rPr kumimoji="1" lang="en-US" altLang="ja-JP" b="1" dirty="0" smtClean="0">
                <a:solidFill>
                  <a:schemeClr val="bg1"/>
                </a:solidFill>
                <a:latin typeface="Century" pitchFamily="18" charset="0"/>
                <a:ea typeface="Arial Unicode MS" pitchFamily="50" charset="-128"/>
                <a:cs typeface="Arial Unicode MS" pitchFamily="50" charset="-128"/>
              </a:rPr>
              <a:t>0</a:t>
            </a:r>
            <a:r>
              <a:rPr kumimoji="1" lang="ja-JP" altLang="en-US" b="1" dirty="0" smtClean="0">
                <a:solidFill>
                  <a:schemeClr val="bg1"/>
                </a:solidFill>
                <a:latin typeface="Century" pitchFamily="18" charset="0"/>
                <a:ea typeface="Arial Unicode MS" pitchFamily="50" charset="-128"/>
                <a:cs typeface="Arial Unicode MS" pitchFamily="50" charset="-128"/>
              </a:rPr>
              <a:t>～</a:t>
            </a:r>
            <a:r>
              <a:rPr kumimoji="1" lang="en-US" altLang="ja-JP" b="1" dirty="0" smtClean="0">
                <a:solidFill>
                  <a:schemeClr val="bg1"/>
                </a:solidFill>
                <a:latin typeface="Century" pitchFamily="18" charset="0"/>
                <a:ea typeface="Arial Unicode MS" pitchFamily="50" charset="-128"/>
                <a:cs typeface="Arial Unicode MS" pitchFamily="50" charset="-128"/>
              </a:rPr>
              <a:t>15</a:t>
            </a:r>
            <a:r>
              <a:rPr kumimoji="1" lang="ja-JP" altLang="en-US" dirty="0" smtClean="0">
                <a:solidFill>
                  <a:schemeClr val="bg1"/>
                </a:solidFill>
                <a:latin typeface="+mn-ea"/>
                <a:cs typeface="Arial Unicode MS" pitchFamily="50" charset="-128"/>
              </a:rPr>
              <a:t>歳</a:t>
            </a:r>
            <a:endParaRPr kumimoji="1" lang="ja-JP" altLang="en-US" dirty="0">
              <a:solidFill>
                <a:schemeClr val="bg1"/>
              </a:solidFill>
              <a:latin typeface="+mn-ea"/>
              <a:cs typeface="Arial Unicode MS" pitchFamily="50" charset="-128"/>
            </a:endParaRPr>
          </a:p>
        </p:txBody>
      </p:sp>
      <p:sp>
        <p:nvSpPr>
          <p:cNvPr id="13" name="対角する 2 つの角を丸めた四角形 12"/>
          <p:cNvSpPr/>
          <p:nvPr/>
        </p:nvSpPr>
        <p:spPr>
          <a:xfrm>
            <a:off x="5429504" y="96118"/>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mtClean="0">
                <a:solidFill>
                  <a:schemeClr val="bg1"/>
                </a:solidFill>
                <a:latin typeface="+mn-ea"/>
                <a:cs typeface="Arial Unicode MS" pitchFamily="50" charset="-128"/>
              </a:rPr>
              <a:t>同種移植</a:t>
            </a:r>
            <a:endParaRPr kumimoji="1" lang="en-US" altLang="ja-JP" dirty="0" smtClean="0">
              <a:solidFill>
                <a:schemeClr val="bg1"/>
              </a:solidFill>
              <a:latin typeface="+mn-ea"/>
              <a:cs typeface="Arial Unicode MS" pitchFamily="50" charset="-128"/>
            </a:endParaRPr>
          </a:p>
        </p:txBody>
      </p:sp>
      <p:sp>
        <p:nvSpPr>
          <p:cNvPr id="295"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40</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97282" name="Picture 2" descr="C:\JDCHCT_PP\PP2015\Slide_2015\PP_JDCHCT_Slide2015_20160414\スライド40.JPG"/>
          <p:cNvPicPr>
            <a:picLocks noChangeAspect="1" noChangeArrowheads="1"/>
          </p:cNvPicPr>
          <p:nvPr/>
        </p:nvPicPr>
        <p:blipFill>
          <a:blip r:embed="rId3"/>
          <a:srcRect/>
          <a:stretch>
            <a:fillRect/>
          </a:stretch>
        </p:blipFill>
        <p:spPr bwMode="auto">
          <a:xfrm>
            <a:off x="0" y="1587"/>
            <a:ext cx="9144000" cy="6856413"/>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対角する 2 つの角を丸めた四角形 5"/>
          <p:cNvSpPr/>
          <p:nvPr/>
        </p:nvSpPr>
        <p:spPr>
          <a:xfrm>
            <a:off x="72000" y="0"/>
            <a:ext cx="8928000" cy="828000"/>
          </a:xfrm>
          <a:prstGeom prst="round2DiagRect">
            <a:avLst>
              <a:gd name="adj1" fmla="val 50000"/>
              <a:gd name="adj2" fmla="val 0"/>
            </a:avLst>
          </a:prstGeom>
          <a:noFill/>
          <a:ln w="28575">
            <a:noFill/>
          </a:ln>
          <a:effectLst>
            <a:outerShdw blurRad="50800" dist="88900" dir="2220000" algn="tl" rotWithShape="0">
              <a:schemeClr val="tx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タイトル 34"/>
          <p:cNvSpPr>
            <a:spLocks noGrp="1"/>
          </p:cNvSpPr>
          <p:nvPr>
            <p:ph type="title"/>
          </p:nvPr>
        </p:nvSpPr>
        <p:spPr>
          <a:xfrm>
            <a:off x="432000" y="0"/>
            <a:ext cx="8229600" cy="813816"/>
          </a:xfrm>
          <a:noFill/>
        </p:spPr>
        <p:txBody>
          <a:bodyPr>
            <a:normAutofit/>
          </a:bodyPr>
          <a:lstStyle/>
          <a:p>
            <a:r>
              <a:rPr kumimoji="1" lang="ja-JP" altLang="ja-JP" sz="2500" b="0" i="0" kern="1200" spc="0" baseline="0" smtClean="0">
                <a:solidFill>
                  <a:schemeClr val="bg1"/>
                </a:solidFill>
                <a:effectLst/>
                <a:latin typeface="HGP明朝E"/>
                <a:ea typeface="HGP明朝E"/>
                <a:cs typeface="+mn-cs"/>
              </a:rPr>
              <a:t>移植後の成績</a:t>
            </a:r>
            <a:r>
              <a:rPr kumimoji="1" lang="en-US" altLang="ja-JP" sz="2600" b="0" i="0" kern="1200" spc="0" baseline="0" smtClean="0">
                <a:solidFill>
                  <a:schemeClr val="bg1"/>
                </a:solidFill>
                <a:effectLst/>
                <a:latin typeface="HGP明朝E"/>
                <a:ea typeface="HGP明朝E"/>
                <a:cs typeface="+mn-cs"/>
              </a:rPr>
              <a:t/>
            </a:r>
            <a:br>
              <a:rPr kumimoji="1" lang="en-US" altLang="ja-JP" sz="2600" b="0" i="0" kern="1200" spc="0" baseline="0" smtClean="0">
                <a:solidFill>
                  <a:schemeClr val="bg1"/>
                </a:solidFill>
                <a:effectLst/>
                <a:latin typeface="HGP明朝E"/>
                <a:ea typeface="HGP明朝E"/>
                <a:cs typeface="+mn-cs"/>
              </a:rPr>
            </a:br>
            <a:r>
              <a:rPr lang="en-US" altLang="ja-JP" sz="1800" spc="-150" smtClean="0">
                <a:solidFill>
                  <a:schemeClr val="bg1"/>
                </a:solidFill>
                <a:effectLst/>
                <a:latin typeface="Arial" pitchFamily="34" charset="0"/>
                <a:ea typeface="ＭＳ Ｐゴシック"/>
                <a:cs typeface="Arial" pitchFamily="34" charset="0"/>
              </a:rPr>
              <a:t>●●●</a:t>
            </a:r>
            <a:r>
              <a:rPr kumimoji="1" lang="ja-JP" altLang="ja-JP" sz="2200" kern="1200" smtClean="0">
                <a:solidFill>
                  <a:schemeClr val="bg1"/>
                </a:solidFill>
                <a:effectLst/>
                <a:latin typeface="HGP明朝E"/>
                <a:ea typeface="HGP明朝E"/>
                <a:cs typeface="+mn-cs"/>
              </a:rPr>
              <a:t>非ホジキンリンパ腫</a:t>
            </a:r>
            <a:r>
              <a:rPr lang="en-US" altLang="ja-JP" sz="1800" spc="-150" smtClean="0">
                <a:solidFill>
                  <a:schemeClr val="bg1"/>
                </a:solidFill>
                <a:effectLst/>
                <a:latin typeface="Arial" pitchFamily="34" charset="0"/>
                <a:ea typeface="ＭＳ Ｐゴシック"/>
                <a:cs typeface="Arial" pitchFamily="34" charset="0"/>
              </a:rPr>
              <a:t>●●●</a:t>
            </a:r>
            <a:r>
              <a:rPr lang="en-US" altLang="ja-JP" sz="1800" spc="-150" baseline="0" smtClean="0">
                <a:solidFill>
                  <a:schemeClr val="bg1"/>
                </a:solidFill>
                <a:effectLst/>
                <a:latin typeface="Arial" pitchFamily="34" charset="0"/>
                <a:ea typeface="ＭＳ Ｐゴシック"/>
                <a:cs typeface="Arial" pitchFamily="34" charset="0"/>
              </a:rPr>
              <a:t> &lt;</a:t>
            </a:r>
            <a:r>
              <a:rPr lang="ja-JP" altLang="en-US" sz="1800" spc="-150" baseline="0" smtClean="0">
                <a:solidFill>
                  <a:schemeClr val="bg1"/>
                </a:solidFill>
                <a:effectLst/>
                <a:latin typeface="Arial" pitchFamily="34" charset="0"/>
                <a:ea typeface="ＭＳ Ｐゴシック"/>
                <a:cs typeface="Arial" pitchFamily="34" charset="0"/>
              </a:rPr>
              <a:t>同種</a:t>
            </a:r>
            <a:r>
              <a:rPr lang="en-US" altLang="ja-JP" sz="1800" spc="-150" baseline="0" smtClean="0">
                <a:solidFill>
                  <a:schemeClr val="bg1"/>
                </a:solidFill>
                <a:effectLst/>
                <a:latin typeface="Arial" pitchFamily="34" charset="0"/>
                <a:ea typeface="ＭＳ Ｐゴシック"/>
                <a:cs typeface="Arial" pitchFamily="34" charset="0"/>
              </a:rPr>
              <a:t>&gt; &lt;16</a:t>
            </a:r>
            <a:r>
              <a:rPr lang="ja-JP" altLang="en-US" sz="1800" spc="-150" baseline="0" smtClean="0">
                <a:solidFill>
                  <a:schemeClr val="bg1"/>
                </a:solidFill>
                <a:effectLst/>
                <a:latin typeface="Arial" pitchFamily="34" charset="0"/>
                <a:ea typeface="ＭＳ Ｐゴシック"/>
                <a:cs typeface="Arial" pitchFamily="34" charset="0"/>
              </a:rPr>
              <a:t>歳以上</a:t>
            </a:r>
            <a:r>
              <a:rPr lang="en-US" altLang="ja-JP" sz="1800" spc="-150" baseline="0" smtClean="0">
                <a:solidFill>
                  <a:schemeClr val="bg1"/>
                </a:solidFill>
                <a:effectLst/>
                <a:latin typeface="Arial" pitchFamily="34" charset="0"/>
                <a:ea typeface="ＭＳ Ｐゴシック"/>
                <a:cs typeface="Arial" pitchFamily="34" charset="0"/>
              </a:rPr>
              <a:t>&gt;</a:t>
            </a:r>
            <a:endParaRPr kumimoji="1" lang="ja-JP" altLang="en-US" sz="1800">
              <a:solidFill>
                <a:schemeClr val="bg1"/>
              </a:solidFill>
              <a:effectLst/>
            </a:endParaRPr>
          </a:p>
        </p:txBody>
      </p:sp>
      <p:sp>
        <p:nvSpPr>
          <p:cNvPr id="10" name="対角する 2 つの角を丸めた四角形 9"/>
          <p:cNvSpPr/>
          <p:nvPr/>
        </p:nvSpPr>
        <p:spPr>
          <a:xfrm>
            <a:off x="6940804" y="172800"/>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bg1"/>
                </a:solidFill>
                <a:latin typeface="+mn-ea"/>
                <a:cs typeface="Arial Unicode MS" pitchFamily="50" charset="-128"/>
              </a:rPr>
              <a:t>移植時年齢</a:t>
            </a:r>
            <a:endParaRPr kumimoji="1" lang="en-US" altLang="ja-JP" dirty="0" smtClean="0">
              <a:solidFill>
                <a:schemeClr val="bg1"/>
              </a:solidFill>
              <a:latin typeface="+mn-ea"/>
              <a:cs typeface="Arial Unicode MS" pitchFamily="50" charset="-128"/>
            </a:endParaRPr>
          </a:p>
          <a:p>
            <a:pPr algn="ctr"/>
            <a:r>
              <a:rPr lang="en-US" altLang="ja-JP" b="1" smtClean="0">
                <a:solidFill>
                  <a:schemeClr val="bg1"/>
                </a:solidFill>
                <a:latin typeface="Century" pitchFamily="18" charset="0"/>
                <a:ea typeface="Arial Unicode MS" pitchFamily="50" charset="-128"/>
                <a:cs typeface="Arial Unicode MS" pitchFamily="50" charset="-128"/>
              </a:rPr>
              <a:t>16</a:t>
            </a:r>
            <a:r>
              <a:rPr kumimoji="1" lang="ja-JP" altLang="en-US" smtClean="0">
                <a:solidFill>
                  <a:schemeClr val="bg1"/>
                </a:solidFill>
                <a:latin typeface="+mn-ea"/>
                <a:cs typeface="Arial Unicode MS" pitchFamily="50" charset="-128"/>
              </a:rPr>
              <a:t>歳</a:t>
            </a:r>
            <a:r>
              <a:rPr kumimoji="1" lang="ja-JP" altLang="en-US" dirty="0" smtClean="0">
                <a:solidFill>
                  <a:schemeClr val="bg1"/>
                </a:solidFill>
                <a:latin typeface="+mn-ea"/>
                <a:cs typeface="Arial Unicode MS" pitchFamily="50" charset="-128"/>
              </a:rPr>
              <a:t>以上</a:t>
            </a:r>
            <a:endParaRPr kumimoji="1" lang="ja-JP" altLang="en-US" dirty="0">
              <a:solidFill>
                <a:schemeClr val="bg1"/>
              </a:solidFill>
              <a:latin typeface="+mn-ea"/>
              <a:cs typeface="Arial Unicode MS" pitchFamily="50" charset="-128"/>
            </a:endParaRPr>
          </a:p>
        </p:txBody>
      </p:sp>
      <p:sp>
        <p:nvSpPr>
          <p:cNvPr id="11" name="対角する 2 つの角を丸めた四角形 10"/>
          <p:cNvSpPr/>
          <p:nvPr/>
        </p:nvSpPr>
        <p:spPr>
          <a:xfrm>
            <a:off x="5429504" y="96118"/>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mtClean="0">
                <a:solidFill>
                  <a:schemeClr val="bg1"/>
                </a:solidFill>
                <a:latin typeface="+mn-ea"/>
                <a:cs typeface="Arial Unicode MS" pitchFamily="50" charset="-128"/>
              </a:rPr>
              <a:t>同種移植</a:t>
            </a:r>
            <a:endParaRPr kumimoji="1" lang="en-US" altLang="ja-JP" dirty="0" smtClean="0">
              <a:solidFill>
                <a:schemeClr val="bg1"/>
              </a:solidFill>
              <a:latin typeface="+mn-ea"/>
              <a:cs typeface="Arial Unicode MS" pitchFamily="50" charset="-128"/>
            </a:endParaRPr>
          </a:p>
        </p:txBody>
      </p:sp>
      <p:sp>
        <p:nvSpPr>
          <p:cNvPr id="1678"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41</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98306" name="Picture 2" descr="C:\JDCHCT_PP\PP2015\Slide_2015\PP_JDCHCT_Slide2015_20160414\スライド41.JPG"/>
          <p:cNvPicPr>
            <a:picLocks noChangeAspect="1" noChangeArrowheads="1"/>
          </p:cNvPicPr>
          <p:nvPr/>
        </p:nvPicPr>
        <p:blipFill>
          <a:blip r:embed="rId3"/>
          <a:srcRect/>
          <a:stretch>
            <a:fillRect/>
          </a:stretch>
        </p:blipFill>
        <p:spPr bwMode="auto">
          <a:xfrm>
            <a:off x="0" y="0"/>
            <a:ext cx="9144000" cy="6856413"/>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対角する 2 つの角を丸めた四角形 5"/>
          <p:cNvSpPr/>
          <p:nvPr/>
        </p:nvSpPr>
        <p:spPr>
          <a:xfrm>
            <a:off x="72000" y="0"/>
            <a:ext cx="8928000" cy="828000"/>
          </a:xfrm>
          <a:prstGeom prst="round2DiagRect">
            <a:avLst>
              <a:gd name="adj1" fmla="val 50000"/>
              <a:gd name="adj2" fmla="val 0"/>
            </a:avLst>
          </a:prstGeom>
          <a:noFill/>
          <a:ln w="28575">
            <a:noFill/>
          </a:ln>
          <a:effectLst>
            <a:outerShdw blurRad="50800" dist="88900" dir="2220000" algn="tl" rotWithShape="0">
              <a:schemeClr val="tx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タイトル 31"/>
          <p:cNvSpPr>
            <a:spLocks noGrp="1"/>
          </p:cNvSpPr>
          <p:nvPr>
            <p:ph type="title"/>
          </p:nvPr>
        </p:nvSpPr>
        <p:spPr>
          <a:xfrm>
            <a:off x="432000" y="0"/>
            <a:ext cx="8229600" cy="813816"/>
          </a:xfrm>
        </p:spPr>
        <p:txBody>
          <a:bodyPr>
            <a:normAutofit/>
          </a:bodyPr>
          <a:lstStyle/>
          <a:p>
            <a:r>
              <a:rPr kumimoji="1" lang="ja-JP" altLang="ja-JP" sz="2500" b="0" i="0" kern="1200" spc="0" baseline="0" smtClean="0">
                <a:solidFill>
                  <a:schemeClr val="bg1"/>
                </a:solidFill>
                <a:effectLst/>
                <a:latin typeface="HGP明朝E"/>
                <a:ea typeface="HGP明朝E"/>
                <a:cs typeface="+mn-cs"/>
              </a:rPr>
              <a:t>移植後の成績</a:t>
            </a:r>
            <a:r>
              <a:rPr kumimoji="1" lang="en-US" altLang="ja-JP" sz="2600" b="0" i="0" kern="1200" spc="0" baseline="0" smtClean="0">
                <a:solidFill>
                  <a:schemeClr val="bg1"/>
                </a:solidFill>
                <a:effectLst/>
                <a:latin typeface="HGP明朝E"/>
                <a:ea typeface="HGP明朝E"/>
                <a:cs typeface="+mn-cs"/>
              </a:rPr>
              <a:t/>
            </a:r>
            <a:br>
              <a:rPr kumimoji="1" lang="en-US" altLang="ja-JP" sz="2600" b="0" i="0" kern="1200" spc="0" baseline="0" smtClean="0">
                <a:solidFill>
                  <a:schemeClr val="bg1"/>
                </a:solidFill>
                <a:effectLst/>
                <a:latin typeface="HGP明朝E"/>
                <a:ea typeface="HGP明朝E"/>
                <a:cs typeface="+mn-cs"/>
              </a:rPr>
            </a:br>
            <a:r>
              <a:rPr lang="en-US" altLang="ja-JP" sz="1800" spc="-150" smtClean="0">
                <a:solidFill>
                  <a:schemeClr val="bg1"/>
                </a:solidFill>
                <a:effectLst/>
                <a:latin typeface="Arial" pitchFamily="34" charset="0"/>
                <a:ea typeface="ＭＳ Ｐゴシック"/>
                <a:cs typeface="Arial" pitchFamily="34" charset="0"/>
              </a:rPr>
              <a:t>●●●</a:t>
            </a:r>
            <a:r>
              <a:rPr kumimoji="1" lang="ja-JP" altLang="ja-JP" sz="1600" kern="1200" smtClean="0">
                <a:solidFill>
                  <a:schemeClr val="bg1"/>
                </a:solidFill>
                <a:effectLst/>
                <a:latin typeface="HGP明朝E"/>
                <a:ea typeface="HGP明朝E"/>
                <a:cs typeface="+mn-cs"/>
              </a:rPr>
              <a:t>多発性骨髄腫を含む</a:t>
            </a:r>
            <a:r>
              <a:rPr kumimoji="1" lang="ja-JP" altLang="ja-JP" sz="2000" kern="1200" smtClean="0">
                <a:solidFill>
                  <a:schemeClr val="bg1"/>
                </a:solidFill>
                <a:effectLst/>
                <a:latin typeface="HGP明朝E"/>
                <a:ea typeface="HGP明朝E"/>
                <a:cs typeface="+mn-cs"/>
              </a:rPr>
              <a:t>形質細胞性腫瘍</a:t>
            </a:r>
            <a:r>
              <a:rPr lang="en-US" altLang="ja-JP" sz="1800" spc="-150" smtClean="0">
                <a:solidFill>
                  <a:schemeClr val="bg1"/>
                </a:solidFill>
                <a:effectLst/>
                <a:latin typeface="Arial" pitchFamily="34" charset="0"/>
                <a:ea typeface="ＭＳ Ｐゴシック"/>
                <a:cs typeface="Arial" pitchFamily="34" charset="0"/>
              </a:rPr>
              <a:t>●●● &lt;</a:t>
            </a:r>
            <a:r>
              <a:rPr lang="ja-JP" altLang="en-US" sz="1800" spc="-150" smtClean="0">
                <a:solidFill>
                  <a:schemeClr val="bg1"/>
                </a:solidFill>
                <a:effectLst/>
                <a:latin typeface="Arial" pitchFamily="34" charset="0"/>
                <a:ea typeface="ＭＳ Ｐゴシック"/>
                <a:cs typeface="Arial" pitchFamily="34" charset="0"/>
              </a:rPr>
              <a:t>同種</a:t>
            </a:r>
            <a:r>
              <a:rPr lang="en-US" altLang="ja-JP" sz="1800" spc="-150" smtClean="0">
                <a:solidFill>
                  <a:schemeClr val="bg1"/>
                </a:solidFill>
                <a:effectLst/>
                <a:latin typeface="Arial" pitchFamily="34" charset="0"/>
                <a:ea typeface="ＭＳ Ｐゴシック"/>
                <a:cs typeface="Arial" pitchFamily="34" charset="0"/>
              </a:rPr>
              <a:t>&gt; &lt;16</a:t>
            </a:r>
            <a:r>
              <a:rPr lang="ja-JP" altLang="en-US" sz="1800" spc="-150" smtClean="0">
                <a:solidFill>
                  <a:schemeClr val="bg1"/>
                </a:solidFill>
                <a:effectLst/>
                <a:latin typeface="Arial" pitchFamily="34" charset="0"/>
                <a:ea typeface="ＭＳ Ｐゴシック"/>
                <a:cs typeface="Arial" pitchFamily="34" charset="0"/>
              </a:rPr>
              <a:t>歳以上</a:t>
            </a:r>
            <a:r>
              <a:rPr lang="en-US" altLang="ja-JP" sz="1800" spc="-150" smtClean="0">
                <a:solidFill>
                  <a:schemeClr val="bg1"/>
                </a:solidFill>
                <a:effectLst/>
                <a:latin typeface="Arial" pitchFamily="34" charset="0"/>
                <a:ea typeface="ＭＳ Ｐゴシック"/>
                <a:cs typeface="Arial" pitchFamily="34" charset="0"/>
              </a:rPr>
              <a:t>&gt;</a:t>
            </a:r>
            <a:endParaRPr kumimoji="1" lang="ja-JP" altLang="en-US" sz="1800">
              <a:solidFill>
                <a:schemeClr val="bg1"/>
              </a:solidFill>
              <a:effectLst/>
            </a:endParaRPr>
          </a:p>
        </p:txBody>
      </p:sp>
      <p:sp>
        <p:nvSpPr>
          <p:cNvPr id="10" name="対角する 2 つの角を丸めた四角形 9"/>
          <p:cNvSpPr/>
          <p:nvPr/>
        </p:nvSpPr>
        <p:spPr>
          <a:xfrm>
            <a:off x="6940804" y="172800"/>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bg1"/>
                </a:solidFill>
                <a:latin typeface="+mn-ea"/>
                <a:cs typeface="Arial Unicode MS" pitchFamily="50" charset="-128"/>
              </a:rPr>
              <a:t>移植時年齢</a:t>
            </a:r>
            <a:endParaRPr kumimoji="1" lang="en-US" altLang="ja-JP" dirty="0" smtClean="0">
              <a:solidFill>
                <a:schemeClr val="bg1"/>
              </a:solidFill>
              <a:latin typeface="+mn-ea"/>
              <a:cs typeface="Arial Unicode MS" pitchFamily="50" charset="-128"/>
            </a:endParaRPr>
          </a:p>
          <a:p>
            <a:pPr algn="ctr"/>
            <a:r>
              <a:rPr lang="en-US" altLang="ja-JP" b="1" smtClean="0">
                <a:solidFill>
                  <a:schemeClr val="bg1"/>
                </a:solidFill>
                <a:latin typeface="Century" pitchFamily="18" charset="0"/>
                <a:ea typeface="Arial Unicode MS" pitchFamily="50" charset="-128"/>
                <a:cs typeface="Arial Unicode MS" pitchFamily="50" charset="-128"/>
              </a:rPr>
              <a:t>16</a:t>
            </a:r>
            <a:r>
              <a:rPr kumimoji="1" lang="ja-JP" altLang="en-US" smtClean="0">
                <a:solidFill>
                  <a:schemeClr val="bg1"/>
                </a:solidFill>
                <a:latin typeface="+mn-ea"/>
                <a:cs typeface="Arial Unicode MS" pitchFamily="50" charset="-128"/>
              </a:rPr>
              <a:t>歳</a:t>
            </a:r>
            <a:r>
              <a:rPr kumimoji="1" lang="ja-JP" altLang="en-US" dirty="0" smtClean="0">
                <a:solidFill>
                  <a:schemeClr val="bg1"/>
                </a:solidFill>
                <a:latin typeface="+mn-ea"/>
                <a:cs typeface="Arial Unicode MS" pitchFamily="50" charset="-128"/>
              </a:rPr>
              <a:t>以上</a:t>
            </a:r>
            <a:endParaRPr kumimoji="1" lang="ja-JP" altLang="en-US" dirty="0">
              <a:solidFill>
                <a:schemeClr val="bg1"/>
              </a:solidFill>
              <a:latin typeface="+mn-ea"/>
              <a:cs typeface="Arial Unicode MS" pitchFamily="50" charset="-128"/>
            </a:endParaRPr>
          </a:p>
        </p:txBody>
      </p:sp>
      <p:sp>
        <p:nvSpPr>
          <p:cNvPr id="11" name="対角する 2 つの角を丸めた四角形 10"/>
          <p:cNvSpPr/>
          <p:nvPr/>
        </p:nvSpPr>
        <p:spPr>
          <a:xfrm>
            <a:off x="5429504" y="96118"/>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mtClean="0">
                <a:solidFill>
                  <a:schemeClr val="bg1"/>
                </a:solidFill>
                <a:latin typeface="+mn-ea"/>
                <a:cs typeface="Arial Unicode MS" pitchFamily="50" charset="-128"/>
              </a:rPr>
              <a:t>同種移植</a:t>
            </a:r>
            <a:endParaRPr kumimoji="1" lang="en-US" altLang="ja-JP" dirty="0" smtClean="0">
              <a:solidFill>
                <a:schemeClr val="bg1"/>
              </a:solidFill>
              <a:latin typeface="+mn-ea"/>
              <a:cs typeface="Arial Unicode MS" pitchFamily="50" charset="-128"/>
            </a:endParaRPr>
          </a:p>
        </p:txBody>
      </p:sp>
      <p:sp>
        <p:nvSpPr>
          <p:cNvPr id="224"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42</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99330" name="Picture 2" descr="C:\JDCHCT_PP\PP2015\Slide_2015\PP_JDCHCT_Slide2015_20160414\スライド42.JPG"/>
          <p:cNvPicPr>
            <a:picLocks noChangeAspect="1" noChangeArrowheads="1"/>
          </p:cNvPicPr>
          <p:nvPr/>
        </p:nvPicPr>
        <p:blipFill>
          <a:blip r:embed="rId3"/>
          <a:srcRect/>
          <a:stretch>
            <a:fillRect/>
          </a:stretch>
        </p:blipFill>
        <p:spPr bwMode="auto">
          <a:xfrm>
            <a:off x="0" y="1588"/>
            <a:ext cx="9144000" cy="6856412"/>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対角する 2 つの角を丸めた四角形 5"/>
          <p:cNvSpPr/>
          <p:nvPr/>
        </p:nvSpPr>
        <p:spPr>
          <a:xfrm>
            <a:off x="72000" y="0"/>
            <a:ext cx="8928000" cy="828000"/>
          </a:xfrm>
          <a:prstGeom prst="round2DiagRect">
            <a:avLst>
              <a:gd name="adj1" fmla="val 50000"/>
              <a:gd name="adj2" fmla="val 0"/>
            </a:avLst>
          </a:prstGeom>
          <a:noFill/>
          <a:ln w="28575">
            <a:noFill/>
          </a:ln>
          <a:effectLst>
            <a:outerShdw blurRad="50800" dist="88900" dir="2220000" algn="tl" rotWithShape="0">
              <a:schemeClr val="tx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タイトル 31"/>
          <p:cNvSpPr>
            <a:spLocks noGrp="1"/>
          </p:cNvSpPr>
          <p:nvPr>
            <p:ph type="title"/>
          </p:nvPr>
        </p:nvSpPr>
        <p:spPr>
          <a:xfrm>
            <a:off x="432000" y="0"/>
            <a:ext cx="8229600" cy="813816"/>
          </a:xfrm>
        </p:spPr>
        <p:txBody>
          <a:bodyPr/>
          <a:lstStyle/>
          <a:p>
            <a:pPr fontAlgn="base"/>
            <a:r>
              <a:rPr kumimoji="1" lang="ja-JP" altLang="ja-JP" sz="2500" b="0" i="0" kern="1200" spc="0" baseline="0" smtClean="0">
                <a:solidFill>
                  <a:schemeClr val="bg1"/>
                </a:solidFill>
                <a:effectLst/>
                <a:latin typeface="HGP明朝E"/>
                <a:ea typeface="HGP明朝E"/>
                <a:cs typeface="+mn-cs"/>
              </a:rPr>
              <a:t>移植後の成績</a:t>
            </a:r>
            <a:r>
              <a:rPr kumimoji="1" lang="en-US" altLang="ja-JP" sz="2600" b="0" i="0" kern="1200" spc="0" baseline="0" smtClean="0">
                <a:solidFill>
                  <a:schemeClr val="bg1"/>
                </a:solidFill>
                <a:effectLst/>
                <a:latin typeface="HGP明朝E"/>
                <a:ea typeface="HGP明朝E"/>
                <a:cs typeface="+mn-cs"/>
              </a:rPr>
              <a:t/>
            </a:r>
            <a:br>
              <a:rPr kumimoji="1" lang="en-US" altLang="ja-JP" sz="2600" b="0" i="0" kern="1200" spc="0" baseline="0" smtClean="0">
                <a:solidFill>
                  <a:schemeClr val="bg1"/>
                </a:solidFill>
                <a:effectLst/>
                <a:latin typeface="HGP明朝E"/>
                <a:ea typeface="HGP明朝E"/>
                <a:cs typeface="+mn-cs"/>
              </a:rPr>
            </a:br>
            <a:r>
              <a:rPr lang="en-US" altLang="ja-JP" sz="1800" spc="-150" smtClean="0">
                <a:solidFill>
                  <a:schemeClr val="bg1"/>
                </a:solidFill>
                <a:effectLst/>
                <a:latin typeface="Arial" pitchFamily="34" charset="0"/>
                <a:ea typeface="ＭＳ Ｐゴシック"/>
                <a:cs typeface="Arial" pitchFamily="34" charset="0"/>
              </a:rPr>
              <a:t>●●●</a:t>
            </a:r>
            <a:r>
              <a:rPr kumimoji="1" lang="ja-JP" altLang="ja-JP" sz="2200" kern="1200" smtClean="0">
                <a:solidFill>
                  <a:schemeClr val="bg1"/>
                </a:solidFill>
                <a:effectLst/>
                <a:latin typeface="HGP明朝E"/>
                <a:ea typeface="HGP明朝E"/>
                <a:cs typeface="+mn-cs"/>
              </a:rPr>
              <a:t>再生不良性貧血</a:t>
            </a:r>
            <a:r>
              <a:rPr lang="en-US" altLang="ja-JP" sz="1800" spc="-150" smtClean="0">
                <a:solidFill>
                  <a:schemeClr val="bg1"/>
                </a:solidFill>
                <a:effectLst/>
                <a:latin typeface="Arial" pitchFamily="34" charset="0"/>
                <a:ea typeface="ＭＳ Ｐゴシック"/>
                <a:cs typeface="Arial" pitchFamily="34" charset="0"/>
              </a:rPr>
              <a:t>●●●</a:t>
            </a:r>
            <a:r>
              <a:rPr lang="ja-JP" altLang="en-US" sz="1800" spc="-150" baseline="0" smtClean="0">
                <a:solidFill>
                  <a:schemeClr val="bg1"/>
                </a:solidFill>
                <a:effectLst/>
                <a:latin typeface="Arial" pitchFamily="34" charset="0"/>
                <a:ea typeface="ＭＳ Ｐゴシック"/>
                <a:cs typeface="Arial" pitchFamily="34" charset="0"/>
              </a:rPr>
              <a:t> </a:t>
            </a:r>
            <a:r>
              <a:rPr lang="en-US" altLang="ja-JP" sz="1800" spc="-150" baseline="0" smtClean="0">
                <a:solidFill>
                  <a:schemeClr val="bg1"/>
                </a:solidFill>
                <a:effectLst/>
                <a:latin typeface="Arial" pitchFamily="34" charset="0"/>
                <a:ea typeface="ＭＳ Ｐゴシック"/>
                <a:cs typeface="Arial" pitchFamily="34" charset="0"/>
              </a:rPr>
              <a:t>&lt;</a:t>
            </a:r>
            <a:r>
              <a:rPr lang="ja-JP" altLang="en-US" sz="1800" spc="-150" baseline="0" smtClean="0">
                <a:solidFill>
                  <a:schemeClr val="bg1"/>
                </a:solidFill>
                <a:effectLst/>
                <a:latin typeface="Arial" pitchFamily="34" charset="0"/>
                <a:ea typeface="ＭＳ Ｐゴシック"/>
                <a:cs typeface="Arial" pitchFamily="34" charset="0"/>
              </a:rPr>
              <a:t>同種</a:t>
            </a:r>
            <a:r>
              <a:rPr lang="en-US" altLang="ja-JP" sz="1800" spc="-150" baseline="0" smtClean="0">
                <a:solidFill>
                  <a:schemeClr val="bg1"/>
                </a:solidFill>
                <a:effectLst/>
                <a:latin typeface="Arial" pitchFamily="34" charset="0"/>
                <a:ea typeface="ＭＳ Ｐゴシック"/>
                <a:cs typeface="Arial" pitchFamily="34" charset="0"/>
              </a:rPr>
              <a:t>&gt; &lt;0-15</a:t>
            </a:r>
            <a:r>
              <a:rPr lang="ja-JP" altLang="en-US" sz="1800" spc="-150" baseline="0" smtClean="0">
                <a:solidFill>
                  <a:schemeClr val="bg1"/>
                </a:solidFill>
                <a:effectLst/>
                <a:latin typeface="Arial" pitchFamily="34" charset="0"/>
                <a:ea typeface="ＭＳ Ｐゴシック"/>
                <a:cs typeface="Arial" pitchFamily="34" charset="0"/>
              </a:rPr>
              <a:t>歳</a:t>
            </a:r>
            <a:r>
              <a:rPr lang="en-US" altLang="ja-JP" sz="1800" spc="-150" baseline="0" smtClean="0">
                <a:solidFill>
                  <a:schemeClr val="bg1"/>
                </a:solidFill>
                <a:effectLst/>
                <a:latin typeface="Arial" pitchFamily="34" charset="0"/>
                <a:ea typeface="ＭＳ Ｐゴシック"/>
                <a:cs typeface="Arial" pitchFamily="34" charset="0"/>
              </a:rPr>
              <a:t>&gt;</a:t>
            </a:r>
            <a:endParaRPr kumimoji="1" lang="ja-JP" altLang="ja-JP" sz="2000" b="1" i="0" kern="1200" spc="0" baseline="0" smtClean="0">
              <a:solidFill>
                <a:schemeClr val="bg1"/>
              </a:solidFill>
              <a:effectLst/>
              <a:latin typeface="HGP明朝E"/>
              <a:ea typeface="HGP明朝E"/>
              <a:cs typeface="+mn-cs"/>
            </a:endParaRPr>
          </a:p>
        </p:txBody>
      </p:sp>
      <p:sp>
        <p:nvSpPr>
          <p:cNvPr id="11" name="対角する 2 つの角を丸めた四角形 10"/>
          <p:cNvSpPr/>
          <p:nvPr/>
        </p:nvSpPr>
        <p:spPr>
          <a:xfrm>
            <a:off x="6940804" y="172318"/>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bg1"/>
                </a:solidFill>
                <a:latin typeface="+mn-ea"/>
                <a:cs typeface="Arial Unicode MS" pitchFamily="50" charset="-128"/>
              </a:rPr>
              <a:t>移植時年齢</a:t>
            </a:r>
            <a:endParaRPr kumimoji="1" lang="en-US" altLang="ja-JP" dirty="0" smtClean="0">
              <a:solidFill>
                <a:schemeClr val="bg1"/>
              </a:solidFill>
              <a:latin typeface="+mn-ea"/>
              <a:cs typeface="Arial Unicode MS" pitchFamily="50" charset="-128"/>
            </a:endParaRPr>
          </a:p>
          <a:p>
            <a:pPr algn="ctr"/>
            <a:r>
              <a:rPr kumimoji="1" lang="en-US" altLang="ja-JP" b="1" dirty="0" smtClean="0">
                <a:solidFill>
                  <a:schemeClr val="bg1"/>
                </a:solidFill>
                <a:latin typeface="Century" pitchFamily="18" charset="0"/>
                <a:ea typeface="Arial Unicode MS" pitchFamily="50" charset="-128"/>
                <a:cs typeface="Arial Unicode MS" pitchFamily="50" charset="-128"/>
              </a:rPr>
              <a:t>0</a:t>
            </a:r>
            <a:r>
              <a:rPr kumimoji="1" lang="ja-JP" altLang="en-US" b="1" dirty="0" smtClean="0">
                <a:solidFill>
                  <a:schemeClr val="bg1"/>
                </a:solidFill>
                <a:latin typeface="Century" pitchFamily="18" charset="0"/>
                <a:ea typeface="Arial Unicode MS" pitchFamily="50" charset="-128"/>
                <a:cs typeface="Arial Unicode MS" pitchFamily="50" charset="-128"/>
              </a:rPr>
              <a:t>～</a:t>
            </a:r>
            <a:r>
              <a:rPr kumimoji="1" lang="en-US" altLang="ja-JP" b="1" dirty="0" smtClean="0">
                <a:solidFill>
                  <a:schemeClr val="bg1"/>
                </a:solidFill>
                <a:latin typeface="Century" pitchFamily="18" charset="0"/>
                <a:ea typeface="Arial Unicode MS" pitchFamily="50" charset="-128"/>
                <a:cs typeface="Arial Unicode MS" pitchFamily="50" charset="-128"/>
              </a:rPr>
              <a:t>15</a:t>
            </a:r>
            <a:r>
              <a:rPr kumimoji="1" lang="ja-JP" altLang="en-US" dirty="0" smtClean="0">
                <a:solidFill>
                  <a:schemeClr val="bg1"/>
                </a:solidFill>
                <a:latin typeface="+mn-ea"/>
                <a:cs typeface="Arial Unicode MS" pitchFamily="50" charset="-128"/>
              </a:rPr>
              <a:t>歳</a:t>
            </a:r>
            <a:endParaRPr kumimoji="1" lang="ja-JP" altLang="en-US" dirty="0">
              <a:solidFill>
                <a:schemeClr val="bg1"/>
              </a:solidFill>
              <a:latin typeface="+mn-ea"/>
              <a:cs typeface="Arial Unicode MS" pitchFamily="50" charset="-128"/>
            </a:endParaRPr>
          </a:p>
        </p:txBody>
      </p:sp>
      <p:sp>
        <p:nvSpPr>
          <p:cNvPr id="13" name="対角する 2 つの角を丸めた四角形 12"/>
          <p:cNvSpPr/>
          <p:nvPr/>
        </p:nvSpPr>
        <p:spPr>
          <a:xfrm>
            <a:off x="5429504" y="96118"/>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mtClean="0">
                <a:solidFill>
                  <a:schemeClr val="bg1"/>
                </a:solidFill>
                <a:latin typeface="+mn-ea"/>
                <a:cs typeface="Arial Unicode MS" pitchFamily="50" charset="-128"/>
              </a:rPr>
              <a:t>同種移植</a:t>
            </a:r>
            <a:endParaRPr kumimoji="1" lang="en-US" altLang="ja-JP" dirty="0" smtClean="0">
              <a:solidFill>
                <a:schemeClr val="bg1"/>
              </a:solidFill>
              <a:latin typeface="+mn-ea"/>
              <a:cs typeface="Arial Unicode MS" pitchFamily="50" charset="-128"/>
            </a:endParaRPr>
          </a:p>
        </p:txBody>
      </p:sp>
      <p:sp>
        <p:nvSpPr>
          <p:cNvPr id="533"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43</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100354" name="Picture 2" descr="C:\JDCHCT_PP\PP2015\Slide_2015\PP_JDCHCT_Slide2015_20160414\スライド43.JPG"/>
          <p:cNvPicPr>
            <a:picLocks noChangeAspect="1" noChangeArrowheads="1"/>
          </p:cNvPicPr>
          <p:nvPr/>
        </p:nvPicPr>
        <p:blipFill>
          <a:blip r:embed="rId3"/>
          <a:srcRect/>
          <a:stretch>
            <a:fillRect/>
          </a:stretch>
        </p:blipFill>
        <p:spPr bwMode="auto">
          <a:xfrm>
            <a:off x="0" y="1588"/>
            <a:ext cx="9144000" cy="6856412"/>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対角する 2 つの角を丸めた四角形 5"/>
          <p:cNvSpPr/>
          <p:nvPr/>
        </p:nvSpPr>
        <p:spPr>
          <a:xfrm>
            <a:off x="72000" y="0"/>
            <a:ext cx="8928000" cy="828000"/>
          </a:xfrm>
          <a:prstGeom prst="round2DiagRect">
            <a:avLst>
              <a:gd name="adj1" fmla="val 50000"/>
              <a:gd name="adj2" fmla="val 0"/>
            </a:avLst>
          </a:prstGeom>
          <a:noFill/>
          <a:ln w="28575">
            <a:noFill/>
          </a:ln>
          <a:effectLst>
            <a:outerShdw blurRad="50800" dist="88900" dir="2220000" algn="tl" rotWithShape="0">
              <a:schemeClr val="tx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タイトル 29"/>
          <p:cNvSpPr>
            <a:spLocks noGrp="1"/>
          </p:cNvSpPr>
          <p:nvPr>
            <p:ph type="title"/>
          </p:nvPr>
        </p:nvSpPr>
        <p:spPr>
          <a:xfrm>
            <a:off x="432000" y="0"/>
            <a:ext cx="8229600" cy="813816"/>
          </a:xfrm>
        </p:spPr>
        <p:txBody>
          <a:bodyPr/>
          <a:lstStyle/>
          <a:p>
            <a:r>
              <a:rPr kumimoji="1" lang="ja-JP" altLang="ja-JP" sz="2500" b="0" i="0" kern="1200" spc="0" baseline="0" smtClean="0">
                <a:solidFill>
                  <a:schemeClr val="bg1"/>
                </a:solidFill>
                <a:effectLst/>
                <a:latin typeface="HGP明朝E"/>
                <a:ea typeface="HGP明朝E"/>
                <a:cs typeface="+mn-cs"/>
              </a:rPr>
              <a:t>移植後の成績</a:t>
            </a:r>
            <a:r>
              <a:rPr kumimoji="1" lang="en-US" altLang="ja-JP" sz="2600" b="0" i="0" kern="1200" spc="0" baseline="0" smtClean="0">
                <a:solidFill>
                  <a:schemeClr val="bg1"/>
                </a:solidFill>
                <a:effectLst/>
                <a:latin typeface="HGP明朝E"/>
                <a:ea typeface="HGP明朝E"/>
                <a:cs typeface="+mn-cs"/>
              </a:rPr>
              <a:t/>
            </a:r>
            <a:br>
              <a:rPr kumimoji="1" lang="en-US" altLang="ja-JP" sz="2600" b="0" i="0" kern="1200" spc="0" baseline="0" smtClean="0">
                <a:solidFill>
                  <a:schemeClr val="bg1"/>
                </a:solidFill>
                <a:effectLst/>
                <a:latin typeface="HGP明朝E"/>
                <a:ea typeface="HGP明朝E"/>
                <a:cs typeface="+mn-cs"/>
              </a:rPr>
            </a:br>
            <a:r>
              <a:rPr lang="en-US" altLang="ja-JP" sz="1800" spc="-150" smtClean="0">
                <a:solidFill>
                  <a:schemeClr val="bg1"/>
                </a:solidFill>
                <a:effectLst/>
                <a:latin typeface="Arial" pitchFamily="34" charset="0"/>
                <a:ea typeface="ＭＳ Ｐゴシック"/>
                <a:cs typeface="Arial" pitchFamily="34" charset="0"/>
              </a:rPr>
              <a:t>●●●</a:t>
            </a:r>
            <a:r>
              <a:rPr kumimoji="1" lang="ja-JP" altLang="ja-JP" sz="2200" kern="1200" smtClean="0">
                <a:solidFill>
                  <a:schemeClr val="bg1"/>
                </a:solidFill>
                <a:effectLst/>
                <a:latin typeface="HGP明朝E"/>
                <a:ea typeface="HGP明朝E"/>
                <a:cs typeface="+mn-cs"/>
              </a:rPr>
              <a:t>再生不良性貧血</a:t>
            </a:r>
            <a:r>
              <a:rPr lang="en-US" altLang="ja-JP" sz="1800" spc="-150" smtClean="0">
                <a:solidFill>
                  <a:schemeClr val="bg1"/>
                </a:solidFill>
                <a:effectLst/>
                <a:latin typeface="Arial" pitchFamily="34" charset="0"/>
                <a:ea typeface="ＭＳ Ｐゴシック"/>
                <a:cs typeface="Arial" pitchFamily="34" charset="0"/>
              </a:rPr>
              <a:t>●●●</a:t>
            </a:r>
            <a:r>
              <a:rPr lang="ja-JP" altLang="en-US" sz="1800" spc="-150" baseline="0" smtClean="0">
                <a:solidFill>
                  <a:schemeClr val="bg1"/>
                </a:solidFill>
                <a:effectLst/>
                <a:latin typeface="Arial" pitchFamily="34" charset="0"/>
                <a:ea typeface="ＭＳ Ｐゴシック"/>
                <a:cs typeface="Arial" pitchFamily="34" charset="0"/>
              </a:rPr>
              <a:t> </a:t>
            </a:r>
            <a:r>
              <a:rPr lang="en-US" altLang="ja-JP" sz="1800" spc="-150" baseline="0" smtClean="0">
                <a:solidFill>
                  <a:schemeClr val="bg1"/>
                </a:solidFill>
                <a:effectLst/>
                <a:latin typeface="Arial" pitchFamily="34" charset="0"/>
                <a:ea typeface="ＭＳ Ｐゴシック"/>
                <a:cs typeface="Arial" pitchFamily="34" charset="0"/>
              </a:rPr>
              <a:t>&lt;</a:t>
            </a:r>
            <a:r>
              <a:rPr lang="ja-JP" altLang="en-US" sz="1800" spc="-150" baseline="0" smtClean="0">
                <a:solidFill>
                  <a:schemeClr val="bg1"/>
                </a:solidFill>
                <a:effectLst/>
                <a:latin typeface="Arial" pitchFamily="34" charset="0"/>
                <a:ea typeface="ＭＳ Ｐゴシック"/>
                <a:cs typeface="Arial" pitchFamily="34" charset="0"/>
              </a:rPr>
              <a:t>同種</a:t>
            </a:r>
            <a:r>
              <a:rPr lang="en-US" altLang="ja-JP" sz="1800" spc="-150" baseline="0" smtClean="0">
                <a:solidFill>
                  <a:schemeClr val="bg1"/>
                </a:solidFill>
                <a:effectLst/>
                <a:latin typeface="Arial" pitchFamily="34" charset="0"/>
                <a:ea typeface="ＭＳ Ｐゴシック"/>
                <a:cs typeface="Arial" pitchFamily="34" charset="0"/>
              </a:rPr>
              <a:t>&gt;  &lt;16</a:t>
            </a:r>
            <a:r>
              <a:rPr lang="ja-JP" altLang="en-US" sz="1800" spc="-150" baseline="0" smtClean="0">
                <a:solidFill>
                  <a:schemeClr val="bg1"/>
                </a:solidFill>
                <a:effectLst/>
                <a:latin typeface="Arial" pitchFamily="34" charset="0"/>
                <a:ea typeface="ＭＳ Ｐゴシック"/>
                <a:cs typeface="Arial" pitchFamily="34" charset="0"/>
              </a:rPr>
              <a:t>歳以上</a:t>
            </a:r>
            <a:r>
              <a:rPr lang="en-US" altLang="ja-JP" sz="1800" spc="-150" baseline="0" smtClean="0">
                <a:solidFill>
                  <a:schemeClr val="bg1"/>
                </a:solidFill>
                <a:effectLst/>
                <a:latin typeface="Arial" pitchFamily="34" charset="0"/>
                <a:ea typeface="ＭＳ Ｐゴシック"/>
                <a:cs typeface="Arial" pitchFamily="34" charset="0"/>
              </a:rPr>
              <a:t>&gt;</a:t>
            </a:r>
            <a:endParaRPr kumimoji="1" lang="ja-JP" altLang="en-US" sz="1800">
              <a:solidFill>
                <a:schemeClr val="bg1"/>
              </a:solidFill>
              <a:effectLst/>
            </a:endParaRPr>
          </a:p>
        </p:txBody>
      </p:sp>
      <p:sp>
        <p:nvSpPr>
          <p:cNvPr id="10" name="対角する 2 つの角を丸めた四角形 9"/>
          <p:cNvSpPr/>
          <p:nvPr/>
        </p:nvSpPr>
        <p:spPr>
          <a:xfrm>
            <a:off x="6940804" y="172800"/>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bg1"/>
                </a:solidFill>
                <a:latin typeface="+mn-ea"/>
                <a:cs typeface="Arial Unicode MS" pitchFamily="50" charset="-128"/>
              </a:rPr>
              <a:t>移植時年齢</a:t>
            </a:r>
            <a:endParaRPr kumimoji="1" lang="en-US" altLang="ja-JP" dirty="0" smtClean="0">
              <a:solidFill>
                <a:schemeClr val="bg1"/>
              </a:solidFill>
              <a:latin typeface="+mn-ea"/>
              <a:cs typeface="Arial Unicode MS" pitchFamily="50" charset="-128"/>
            </a:endParaRPr>
          </a:p>
          <a:p>
            <a:pPr algn="ctr"/>
            <a:r>
              <a:rPr lang="en-US" altLang="ja-JP" b="1" smtClean="0">
                <a:solidFill>
                  <a:schemeClr val="bg1"/>
                </a:solidFill>
                <a:latin typeface="Century" pitchFamily="18" charset="0"/>
                <a:ea typeface="Arial Unicode MS" pitchFamily="50" charset="-128"/>
                <a:cs typeface="Arial Unicode MS" pitchFamily="50" charset="-128"/>
              </a:rPr>
              <a:t>16</a:t>
            </a:r>
            <a:r>
              <a:rPr kumimoji="1" lang="ja-JP" altLang="en-US" smtClean="0">
                <a:solidFill>
                  <a:schemeClr val="bg1"/>
                </a:solidFill>
                <a:latin typeface="+mn-ea"/>
                <a:cs typeface="Arial Unicode MS" pitchFamily="50" charset="-128"/>
              </a:rPr>
              <a:t>歳</a:t>
            </a:r>
            <a:r>
              <a:rPr kumimoji="1" lang="ja-JP" altLang="en-US" dirty="0" smtClean="0">
                <a:solidFill>
                  <a:schemeClr val="bg1"/>
                </a:solidFill>
                <a:latin typeface="+mn-ea"/>
                <a:cs typeface="Arial Unicode MS" pitchFamily="50" charset="-128"/>
              </a:rPr>
              <a:t>以上</a:t>
            </a:r>
            <a:endParaRPr kumimoji="1" lang="ja-JP" altLang="en-US" dirty="0">
              <a:solidFill>
                <a:schemeClr val="bg1"/>
              </a:solidFill>
              <a:latin typeface="+mn-ea"/>
              <a:cs typeface="Arial Unicode MS" pitchFamily="50" charset="-128"/>
            </a:endParaRPr>
          </a:p>
        </p:txBody>
      </p:sp>
      <p:sp>
        <p:nvSpPr>
          <p:cNvPr id="11" name="対角する 2 つの角を丸めた四角形 10"/>
          <p:cNvSpPr/>
          <p:nvPr/>
        </p:nvSpPr>
        <p:spPr>
          <a:xfrm>
            <a:off x="5429504" y="96118"/>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mtClean="0">
                <a:solidFill>
                  <a:schemeClr val="bg1"/>
                </a:solidFill>
                <a:latin typeface="+mn-ea"/>
                <a:cs typeface="Arial Unicode MS" pitchFamily="50" charset="-128"/>
              </a:rPr>
              <a:t>同種移植</a:t>
            </a:r>
            <a:endParaRPr kumimoji="1" lang="en-US" altLang="ja-JP" dirty="0" smtClean="0">
              <a:solidFill>
                <a:schemeClr val="bg1"/>
              </a:solidFill>
              <a:latin typeface="+mn-ea"/>
              <a:cs typeface="Arial Unicode MS" pitchFamily="50" charset="-128"/>
            </a:endParaRPr>
          </a:p>
        </p:txBody>
      </p:sp>
      <p:sp>
        <p:nvSpPr>
          <p:cNvPr id="746" name="スライド番号プレースホルダ 4"/>
          <p:cNvSpPr txBox="1">
            <a:spLocks/>
          </p:cNvSpPr>
          <p:nvPr/>
        </p:nvSpPr>
        <p:spPr>
          <a:xfrm>
            <a:off x="8814625"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44</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101378" name="Picture 2" descr="C:\JDCHCT_PP\PP2015\Slide_2015\PP_JDCHCT_Slide2015_20160414\スライド44.JPG"/>
          <p:cNvPicPr>
            <a:picLocks noChangeAspect="1" noChangeArrowheads="1"/>
          </p:cNvPicPr>
          <p:nvPr/>
        </p:nvPicPr>
        <p:blipFill>
          <a:blip r:embed="rId3"/>
          <a:srcRect/>
          <a:stretch>
            <a:fillRect/>
          </a:stretch>
        </p:blipFill>
        <p:spPr bwMode="auto">
          <a:xfrm>
            <a:off x="0" y="1588"/>
            <a:ext cx="9144000" cy="6856412"/>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対角する 2 つの角を丸めた四角形 5"/>
          <p:cNvSpPr/>
          <p:nvPr/>
        </p:nvSpPr>
        <p:spPr>
          <a:xfrm>
            <a:off x="72000" y="0"/>
            <a:ext cx="8928000" cy="828000"/>
          </a:xfrm>
          <a:prstGeom prst="round2DiagRect">
            <a:avLst>
              <a:gd name="adj1" fmla="val 50000"/>
              <a:gd name="adj2" fmla="val 0"/>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432000" y="0"/>
            <a:ext cx="8229600" cy="813816"/>
          </a:xfrm>
        </p:spPr>
        <p:txBody>
          <a:bodyPr>
            <a:normAutofit fontScale="90000"/>
          </a:bodyPr>
          <a:lstStyle/>
          <a:p>
            <a:r>
              <a:rPr lang="ja-JP" altLang="en-US" b="0" dirty="0" smtClean="0">
                <a:solidFill>
                  <a:schemeClr val="bg1"/>
                </a:solidFill>
                <a:effectLst/>
              </a:rPr>
              <a:t>造血幹細胞移植件数の</a:t>
            </a:r>
            <a:r>
              <a:rPr lang="ja-JP" altLang="en-US" b="0" smtClean="0">
                <a:solidFill>
                  <a:schemeClr val="bg1"/>
                </a:solidFill>
                <a:effectLst/>
              </a:rPr>
              <a:t>年次推移</a:t>
            </a:r>
            <a:r>
              <a:rPr lang="en-US" altLang="ja-JP" b="0" smtClean="0">
                <a:solidFill>
                  <a:schemeClr val="bg1"/>
                </a:solidFill>
                <a:effectLst/>
              </a:rPr>
              <a:t/>
            </a:r>
            <a:br>
              <a:rPr lang="en-US" altLang="ja-JP" b="0" smtClean="0">
                <a:solidFill>
                  <a:schemeClr val="bg1"/>
                </a:solidFill>
                <a:effectLst/>
              </a:rPr>
            </a:br>
            <a:r>
              <a:rPr lang="en-US" altLang="ja-JP" sz="2000" b="0" spc="-150" smtClean="0">
                <a:solidFill>
                  <a:schemeClr val="bg1"/>
                </a:solidFill>
                <a:effectLst/>
                <a:latin typeface="Arial" pitchFamily="34" charset="0"/>
                <a:ea typeface="ＭＳ Ｐゴシック"/>
                <a:cs typeface="Arial" pitchFamily="34" charset="0"/>
              </a:rPr>
              <a:t>●●●</a:t>
            </a:r>
            <a:r>
              <a:rPr lang="ja-JP" altLang="en-US" sz="2400" b="0" smtClean="0">
                <a:solidFill>
                  <a:schemeClr val="bg1"/>
                </a:solidFill>
                <a:effectLst/>
                <a:latin typeface="HGP明朝E" pitchFamily="18" charset="-128"/>
                <a:ea typeface="HGP明朝E" pitchFamily="18" charset="-128"/>
                <a:cs typeface="Arial Unicode MS" pitchFamily="50" charset="-128"/>
              </a:rPr>
              <a:t>患者年齢階級別</a:t>
            </a:r>
            <a:r>
              <a:rPr lang="en-US" altLang="ja-JP" sz="2000" b="0" spc="-150" smtClean="0">
                <a:solidFill>
                  <a:schemeClr val="bg1"/>
                </a:solidFill>
                <a:effectLst/>
                <a:latin typeface="Arial" pitchFamily="34" charset="0"/>
                <a:ea typeface="ＭＳ Ｐゴシック"/>
                <a:cs typeface="Arial" pitchFamily="34" charset="0"/>
              </a:rPr>
              <a:t>●●●</a:t>
            </a:r>
            <a:r>
              <a:rPr lang="ja-JP" altLang="en-US" sz="2000" b="0" spc="-150" smtClean="0">
                <a:solidFill>
                  <a:schemeClr val="bg1"/>
                </a:solidFill>
                <a:effectLst/>
                <a:latin typeface="ＭＳ ゴシック" pitchFamily="49" charset="-128"/>
                <a:ea typeface="ＭＳ ゴシック" pitchFamily="49" charset="-128"/>
                <a:cs typeface="Arial" pitchFamily="34" charset="0"/>
              </a:rPr>
              <a:t> </a:t>
            </a:r>
            <a:r>
              <a:rPr lang="en-US" altLang="ja-JP" sz="2000" b="0" spc="-150" smtClean="0">
                <a:solidFill>
                  <a:schemeClr val="bg1"/>
                </a:solidFill>
                <a:effectLst/>
                <a:latin typeface="ＭＳ ゴシック" pitchFamily="49" charset="-128"/>
                <a:ea typeface="ＭＳ ゴシック" pitchFamily="49" charset="-128"/>
                <a:cs typeface="Arial" pitchFamily="34" charset="0"/>
              </a:rPr>
              <a:t>&lt;</a:t>
            </a:r>
            <a:r>
              <a:rPr kumimoji="1" lang="ja-JP" altLang="ja-JP" sz="2000" b="0" kern="1200" smtClean="0">
                <a:ln>
                  <a:noFill/>
                </a:ln>
                <a:solidFill>
                  <a:schemeClr val="bg1"/>
                </a:solidFill>
                <a:effectLst/>
                <a:latin typeface="ＭＳ ゴシック" pitchFamily="49" charset="-128"/>
                <a:ea typeface="ＭＳ ゴシック" pitchFamily="49" charset="-128"/>
              </a:rPr>
              <a:t>自家</a:t>
            </a:r>
            <a:r>
              <a:rPr kumimoji="1" lang="en-US" altLang="ja-JP" sz="2000" b="0" kern="1200" smtClean="0">
                <a:ln>
                  <a:noFill/>
                </a:ln>
                <a:solidFill>
                  <a:schemeClr val="bg1"/>
                </a:solidFill>
                <a:effectLst/>
                <a:latin typeface="ＭＳ ゴシック" pitchFamily="49" charset="-128"/>
                <a:ea typeface="ＭＳ ゴシック" pitchFamily="49" charset="-128"/>
              </a:rPr>
              <a:t>/</a:t>
            </a:r>
            <a:r>
              <a:rPr kumimoji="1" lang="ja-JP" altLang="ja-JP" sz="2000" b="0" kern="1200" smtClean="0">
                <a:ln>
                  <a:noFill/>
                </a:ln>
                <a:solidFill>
                  <a:schemeClr val="bg1"/>
                </a:solidFill>
                <a:effectLst/>
                <a:latin typeface="ＭＳ ゴシック" pitchFamily="49" charset="-128"/>
                <a:ea typeface="ＭＳ ゴシック" pitchFamily="49" charset="-128"/>
              </a:rPr>
              <a:t>同種</a:t>
            </a:r>
            <a:r>
              <a:rPr kumimoji="1" lang="en-US" altLang="ja-JP" sz="2000" b="0" kern="1200" smtClean="0">
                <a:ln>
                  <a:noFill/>
                </a:ln>
                <a:solidFill>
                  <a:srgbClr val="E9F3FD"/>
                </a:solidFill>
                <a:effectLst/>
                <a:latin typeface="ＭＳ ゴシック" pitchFamily="49" charset="-128"/>
                <a:ea typeface="ＭＳ ゴシック" pitchFamily="49" charset="-128"/>
              </a:rPr>
              <a:t>&gt;</a:t>
            </a:r>
            <a:endParaRPr kumimoji="1" lang="ja-JP" altLang="en-US" sz="2000" b="0" dirty="0">
              <a:solidFill>
                <a:srgbClr val="E9F3FD"/>
              </a:solidFill>
              <a:effectLst/>
              <a:latin typeface="ＭＳ ゴシック" pitchFamily="49" charset="-128"/>
              <a:ea typeface="ＭＳ ゴシック" pitchFamily="49" charset="-128"/>
            </a:endParaRPr>
          </a:p>
        </p:txBody>
      </p:sp>
      <p:sp>
        <p:nvSpPr>
          <p:cNvPr id="13" name="対角する 2 つの角を丸めた四角形 12"/>
          <p:cNvSpPr/>
          <p:nvPr/>
        </p:nvSpPr>
        <p:spPr>
          <a:xfrm>
            <a:off x="6940804" y="104400"/>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mtClean="0">
                <a:solidFill>
                  <a:schemeClr val="bg1"/>
                </a:solidFill>
                <a:latin typeface="+mn-ea"/>
                <a:cs typeface="Arial Unicode MS" pitchFamily="50" charset="-128"/>
              </a:rPr>
              <a:t>自家移植</a:t>
            </a:r>
            <a:endParaRPr lang="en-US" altLang="ja-JP" smtClean="0">
              <a:solidFill>
                <a:schemeClr val="bg1"/>
              </a:solidFill>
              <a:latin typeface="+mn-ea"/>
              <a:cs typeface="Arial Unicode MS" pitchFamily="50" charset="-128"/>
            </a:endParaRPr>
          </a:p>
          <a:p>
            <a:pPr algn="ctr"/>
            <a:r>
              <a:rPr lang="ja-JP" altLang="en-US" smtClean="0">
                <a:solidFill>
                  <a:schemeClr val="bg1"/>
                </a:solidFill>
                <a:latin typeface="+mn-ea"/>
                <a:cs typeface="Arial Unicode MS" pitchFamily="50" charset="-128"/>
              </a:rPr>
              <a:t>同種移植</a:t>
            </a:r>
            <a:endParaRPr kumimoji="1" lang="en-US" altLang="ja-JP" dirty="0" smtClean="0">
              <a:solidFill>
                <a:schemeClr val="bg1"/>
              </a:solidFill>
              <a:latin typeface="+mn-ea"/>
              <a:cs typeface="Arial Unicode MS" pitchFamily="50" charset="-128"/>
            </a:endParaRPr>
          </a:p>
        </p:txBody>
      </p:sp>
      <p:pic>
        <p:nvPicPr>
          <p:cNvPr id="15" name="図 14" descr="jdchct_logo_only_131104.png"/>
          <p:cNvPicPr>
            <a:picLocks/>
          </p:cNvPicPr>
          <p:nvPr/>
        </p:nvPicPr>
        <p:blipFill>
          <a:blip r:embed="rId3"/>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2" name="スライド番号プレースホルダ 4"/>
          <p:cNvSpPr txBox="1">
            <a:spLocks/>
          </p:cNvSpPr>
          <p:nvPr/>
        </p:nvSpPr>
        <p:spPr>
          <a:xfrm>
            <a:off x="8874454" y="6650650"/>
            <a:ext cx="251092" cy="158620"/>
          </a:xfrm>
          <a:prstGeom prst="rect">
            <a:avLst/>
          </a:prstGeo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54273" name="Picture 1" descr="C:\JDCHCT_PP\PP2015\Slide_2015\PP_JDCHCT_Slide2015_20160414\スライド5.JPG"/>
          <p:cNvPicPr>
            <a:picLocks noChangeAspect="1" noChangeArrowheads="1"/>
          </p:cNvPicPr>
          <p:nvPr/>
        </p:nvPicPr>
        <p:blipFill>
          <a:blip r:embed="rId4"/>
          <a:srcRect/>
          <a:stretch>
            <a:fillRect/>
          </a:stretch>
        </p:blipFill>
        <p:spPr bwMode="auto">
          <a:xfrm>
            <a:off x="-18454" y="0"/>
            <a:ext cx="9144000" cy="6856413"/>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対角する 2 つの角を丸めた四角形 5"/>
          <p:cNvSpPr/>
          <p:nvPr/>
        </p:nvSpPr>
        <p:spPr>
          <a:xfrm>
            <a:off x="72000" y="0"/>
            <a:ext cx="8928000" cy="828000"/>
          </a:xfrm>
          <a:prstGeom prst="round2DiagRect">
            <a:avLst>
              <a:gd name="adj1" fmla="val 50000"/>
              <a:gd name="adj2" fmla="val 0"/>
            </a:avLst>
          </a:prstGeom>
          <a:noFill/>
          <a:ln w="2857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432000" y="0"/>
            <a:ext cx="8229600" cy="813816"/>
          </a:xfrm>
        </p:spPr>
        <p:txBody>
          <a:bodyPr>
            <a:normAutofit fontScale="90000"/>
          </a:bodyPr>
          <a:lstStyle/>
          <a:p>
            <a:r>
              <a:rPr lang="ja-JP" altLang="en-US" b="0" smtClean="0">
                <a:solidFill>
                  <a:schemeClr val="bg1"/>
                </a:solidFill>
                <a:effectLst/>
              </a:rPr>
              <a:t>造血幹細胞移植件数の推移</a:t>
            </a:r>
            <a:r>
              <a:rPr lang="en-US" altLang="ja-JP" b="0" smtClean="0">
                <a:solidFill>
                  <a:schemeClr val="bg1"/>
                </a:solidFill>
                <a:effectLst/>
              </a:rPr>
              <a:t/>
            </a:r>
            <a:br>
              <a:rPr lang="en-US" altLang="ja-JP" b="0" smtClean="0">
                <a:solidFill>
                  <a:schemeClr val="bg1"/>
                </a:solidFill>
                <a:effectLst/>
              </a:rPr>
            </a:br>
            <a:r>
              <a:rPr lang="en-US" altLang="ja-JP" sz="2000" b="0" spc="-150" smtClean="0">
                <a:solidFill>
                  <a:schemeClr val="bg1"/>
                </a:solidFill>
                <a:effectLst/>
                <a:latin typeface="Arial" pitchFamily="34" charset="0"/>
                <a:ea typeface="ＭＳ Ｐゴシック"/>
                <a:cs typeface="Arial" pitchFamily="34" charset="0"/>
              </a:rPr>
              <a:t>●●●</a:t>
            </a:r>
            <a:r>
              <a:rPr lang="ja-JP" altLang="en-US" sz="2400" b="0" smtClean="0">
                <a:solidFill>
                  <a:schemeClr val="bg1"/>
                </a:solidFill>
                <a:effectLst/>
                <a:latin typeface="HGP明朝E" pitchFamily="18" charset="-128"/>
                <a:ea typeface="HGP明朝E" pitchFamily="18" charset="-128"/>
                <a:cs typeface="Arial Unicode MS" pitchFamily="50" charset="-128"/>
              </a:rPr>
              <a:t>患者年齢階級別</a:t>
            </a:r>
            <a:r>
              <a:rPr lang="en-US" altLang="ja-JP" sz="2000" b="0" spc="-150" smtClean="0">
                <a:solidFill>
                  <a:schemeClr val="bg1"/>
                </a:solidFill>
                <a:effectLst/>
                <a:latin typeface="Arial" pitchFamily="34" charset="0"/>
                <a:ea typeface="ＭＳ Ｐゴシック"/>
                <a:cs typeface="Arial" pitchFamily="34" charset="0"/>
              </a:rPr>
              <a:t>●●●</a:t>
            </a:r>
            <a:r>
              <a:rPr lang="ja-JP" altLang="en-US" sz="2000" b="0" spc="-150" baseline="0" smtClean="0">
                <a:solidFill>
                  <a:schemeClr val="bg1"/>
                </a:solidFill>
                <a:effectLst/>
                <a:latin typeface="Arial" pitchFamily="34" charset="0"/>
                <a:ea typeface="ＭＳ Ｐゴシック"/>
                <a:cs typeface="Arial" pitchFamily="34" charset="0"/>
              </a:rPr>
              <a:t> </a:t>
            </a:r>
            <a:r>
              <a:rPr lang="en-US" altLang="ja-JP" sz="2000" b="0" spc="-150" baseline="0" smtClean="0">
                <a:solidFill>
                  <a:schemeClr val="bg1"/>
                </a:solidFill>
                <a:effectLst/>
                <a:latin typeface="Arial" pitchFamily="34" charset="0"/>
                <a:ea typeface="ＭＳ Ｐゴシック"/>
                <a:cs typeface="Arial" pitchFamily="34" charset="0"/>
              </a:rPr>
              <a:t>&lt;</a:t>
            </a:r>
            <a:r>
              <a:rPr lang="ja-JP" altLang="en-US" sz="2000" b="0" spc="-150" smtClean="0">
                <a:solidFill>
                  <a:schemeClr val="bg1"/>
                </a:solidFill>
                <a:effectLst/>
                <a:latin typeface="Arial" pitchFamily="34" charset="0"/>
                <a:ea typeface="ＭＳ Ｐゴシック"/>
                <a:cs typeface="Arial" pitchFamily="34" charset="0"/>
              </a:rPr>
              <a:t>移植細胞種類</a:t>
            </a:r>
            <a:r>
              <a:rPr lang="en-US" altLang="ja-JP" sz="2000" b="0" spc="-150" smtClean="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ndParaRPr>
          </a:p>
        </p:txBody>
      </p:sp>
      <p:cxnSp>
        <p:nvCxnSpPr>
          <p:cNvPr id="19" name="直線コネクタ 18"/>
          <p:cNvCxnSpPr/>
          <p:nvPr/>
        </p:nvCxnSpPr>
        <p:spPr>
          <a:xfrm>
            <a:off x="1535771" y="6092456"/>
            <a:ext cx="1152000" cy="0"/>
          </a:xfrm>
          <a:prstGeom prst="line">
            <a:avLst/>
          </a:prstGeom>
          <a:ln w="158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2" name="グループ化 11"/>
          <p:cNvGrpSpPr/>
          <p:nvPr/>
        </p:nvGrpSpPr>
        <p:grpSpPr>
          <a:xfrm>
            <a:off x="62552" y="6357600"/>
            <a:ext cx="3749040" cy="499982"/>
            <a:chOff x="62552" y="6357600"/>
            <a:chExt cx="3749040" cy="499982"/>
          </a:xfrm>
        </p:grpSpPr>
        <p:pic>
          <p:nvPicPr>
            <p:cNvPr id="9" name="図 8" descr="jdchct_logo_only_131104.png"/>
            <p:cNvPicPr>
              <a:picLocks/>
            </p:cNvPicPr>
            <p:nvPr/>
          </p:nvPicPr>
          <p:blipFill>
            <a:blip r:embed="rId3"/>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0"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sp>
        <p:nvSpPr>
          <p:cNvPr id="13" name="スライド番号プレースホルダ 4"/>
          <p:cNvSpPr txBox="1">
            <a:spLocks/>
          </p:cNvSpPr>
          <p:nvPr/>
        </p:nvSpPr>
        <p:spPr>
          <a:xfrm>
            <a:off x="8874000" y="6651880"/>
            <a:ext cx="251092"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6</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52225" name="Picture 1" descr="C:\JDCHCT_PP\PP2015\Slide_2015\PP_JDCHCT_Slide2015_20160414\スライド6.JPG"/>
          <p:cNvPicPr>
            <a:picLocks noChangeAspect="1" noChangeArrowheads="1"/>
          </p:cNvPicPr>
          <p:nvPr/>
        </p:nvPicPr>
        <p:blipFill>
          <a:blip r:embed="rId4"/>
          <a:srcRect/>
          <a:stretch>
            <a:fillRect/>
          </a:stretch>
        </p:blipFill>
        <p:spPr bwMode="auto">
          <a:xfrm>
            <a:off x="72000" y="0"/>
            <a:ext cx="9144000" cy="6856412"/>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対角する 2 つの角を丸めた四角形 5"/>
          <p:cNvSpPr/>
          <p:nvPr/>
        </p:nvSpPr>
        <p:spPr>
          <a:xfrm>
            <a:off x="72000" y="0"/>
            <a:ext cx="8928000" cy="828000"/>
          </a:xfrm>
          <a:prstGeom prst="round2DiagRect">
            <a:avLst>
              <a:gd name="adj1" fmla="val 50000"/>
              <a:gd name="adj2" fmla="val 0"/>
            </a:avLst>
          </a:prstGeom>
          <a:noFill/>
          <a:ln w="28575">
            <a:noFill/>
          </a:ln>
          <a:effectLst>
            <a:outerShdw blurRad="50800" dist="88900" dir="2220000" algn="tl" rotWithShape="0">
              <a:schemeClr val="tx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432000" y="0"/>
            <a:ext cx="8229600" cy="813816"/>
          </a:xfrm>
        </p:spPr>
        <p:txBody>
          <a:bodyPr>
            <a:normAutofit fontScale="90000"/>
          </a:bodyPr>
          <a:lstStyle/>
          <a:p>
            <a:r>
              <a:rPr lang="ja-JP" altLang="en-US" b="0" dirty="0" smtClean="0">
                <a:solidFill>
                  <a:schemeClr val="bg1"/>
                </a:solidFill>
                <a:effectLst/>
                <a:cs typeface="Arial Unicode MS" pitchFamily="50" charset="-128"/>
              </a:rPr>
              <a:t>造血幹細胞移植件数の</a:t>
            </a:r>
            <a:r>
              <a:rPr lang="ja-JP" altLang="en-US" b="0" smtClean="0">
                <a:solidFill>
                  <a:schemeClr val="bg1"/>
                </a:solidFill>
                <a:effectLst/>
                <a:cs typeface="Arial Unicode MS" pitchFamily="50" charset="-128"/>
              </a:rPr>
              <a:t>年次推移</a:t>
            </a:r>
            <a:r>
              <a:rPr lang="en-US" altLang="ja-JP" b="0" smtClean="0">
                <a:solidFill>
                  <a:schemeClr val="bg1"/>
                </a:solidFill>
                <a:effectLst/>
                <a:cs typeface="Arial Unicode MS" pitchFamily="50" charset="-128"/>
              </a:rPr>
              <a:t/>
            </a:r>
            <a:br>
              <a:rPr lang="en-US" altLang="ja-JP" b="0" smtClean="0">
                <a:solidFill>
                  <a:schemeClr val="bg1"/>
                </a:solidFill>
                <a:effectLst/>
                <a:cs typeface="Arial Unicode MS" pitchFamily="50" charset="-128"/>
              </a:rPr>
            </a:br>
            <a:r>
              <a:rPr lang="en-US" altLang="ja-JP" sz="2000" b="0" spc="-150" smtClean="0">
                <a:solidFill>
                  <a:schemeClr val="bg1"/>
                </a:solidFill>
                <a:effectLst/>
                <a:latin typeface="Arial" pitchFamily="34" charset="0"/>
                <a:ea typeface="ＭＳ Ｐゴシック"/>
                <a:cs typeface="Arial" pitchFamily="34" charset="0"/>
              </a:rPr>
              <a:t>●●●</a:t>
            </a:r>
            <a:r>
              <a:rPr lang="ja-JP" altLang="en-US" sz="2400" b="0" smtClean="0">
                <a:solidFill>
                  <a:schemeClr val="bg1"/>
                </a:solidFill>
                <a:effectLst/>
                <a:latin typeface="HGP明朝E" pitchFamily="18" charset="-128"/>
                <a:ea typeface="HGP明朝E" pitchFamily="18" charset="-128"/>
                <a:cs typeface="Arial Unicode MS" pitchFamily="50" charset="-128"/>
              </a:rPr>
              <a:t>患者年齢階級別</a:t>
            </a:r>
            <a:r>
              <a:rPr lang="en-US" altLang="ja-JP" sz="2000" b="0" spc="-150" smtClean="0">
                <a:solidFill>
                  <a:schemeClr val="bg1"/>
                </a:solidFill>
                <a:effectLst/>
                <a:latin typeface="Arial" pitchFamily="34" charset="0"/>
                <a:ea typeface="ＭＳ Ｐゴシック"/>
                <a:cs typeface="Arial" pitchFamily="34" charset="0"/>
              </a:rPr>
              <a:t>●●● &lt;</a:t>
            </a:r>
            <a:r>
              <a:rPr lang="ja-JP" altLang="en-US" sz="2000" b="0" spc="-150" smtClean="0">
                <a:solidFill>
                  <a:schemeClr val="bg1"/>
                </a:solidFill>
                <a:effectLst/>
                <a:latin typeface="Arial" pitchFamily="34" charset="0"/>
                <a:ea typeface="ＭＳ Ｐゴシック"/>
                <a:cs typeface="Arial" pitchFamily="34" charset="0"/>
              </a:rPr>
              <a:t>白血病</a:t>
            </a:r>
            <a:r>
              <a:rPr lang="en-US" altLang="ja-JP" sz="2000" b="0" spc="-150" smtClean="0">
                <a:solidFill>
                  <a:schemeClr val="bg1"/>
                </a:solidFill>
                <a:effectLst/>
                <a:latin typeface="Arial" pitchFamily="34" charset="0"/>
                <a:ea typeface="ＭＳ Ｐゴシック"/>
                <a:cs typeface="Arial" pitchFamily="34" charset="0"/>
              </a:rPr>
              <a:t>/</a:t>
            </a:r>
            <a:r>
              <a:rPr lang="ja-JP" altLang="en-US" sz="2000" b="0" spc="-150" smtClean="0">
                <a:solidFill>
                  <a:schemeClr val="bg1"/>
                </a:solidFill>
                <a:effectLst/>
                <a:latin typeface="Arial" pitchFamily="34" charset="0"/>
                <a:ea typeface="ＭＳ Ｐゴシック"/>
                <a:cs typeface="Arial" pitchFamily="34" charset="0"/>
              </a:rPr>
              <a:t>リンパ腫</a:t>
            </a:r>
            <a:r>
              <a:rPr lang="en-US" altLang="ja-JP" sz="2000" b="0" spc="-150" smtClean="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sp>
        <p:nvSpPr>
          <p:cNvPr id="7" name="対角する 2 つの角を丸めた四角形 6"/>
          <p:cNvSpPr/>
          <p:nvPr/>
        </p:nvSpPr>
        <p:spPr>
          <a:xfrm>
            <a:off x="6940804" y="104400"/>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mtClean="0">
                <a:solidFill>
                  <a:schemeClr val="bg1"/>
                </a:solidFill>
                <a:latin typeface="+mn-ea"/>
                <a:cs typeface="Arial Unicode MS" pitchFamily="50" charset="-128"/>
              </a:rPr>
              <a:t>白血病</a:t>
            </a:r>
            <a:endParaRPr lang="en-US" altLang="ja-JP" smtClean="0">
              <a:solidFill>
                <a:schemeClr val="bg1"/>
              </a:solidFill>
              <a:latin typeface="+mn-ea"/>
              <a:cs typeface="Arial Unicode MS" pitchFamily="50" charset="-128"/>
            </a:endParaRPr>
          </a:p>
          <a:p>
            <a:pPr algn="ctr"/>
            <a:r>
              <a:rPr lang="ja-JP" altLang="en-US" smtClean="0">
                <a:solidFill>
                  <a:schemeClr val="bg1"/>
                </a:solidFill>
                <a:latin typeface="+mn-ea"/>
                <a:cs typeface="Arial Unicode MS" pitchFamily="50" charset="-128"/>
              </a:rPr>
              <a:t>リンパ腫</a:t>
            </a:r>
            <a:endParaRPr kumimoji="1" lang="en-US" altLang="ja-JP" dirty="0" smtClean="0">
              <a:solidFill>
                <a:schemeClr val="bg1"/>
              </a:solidFill>
              <a:latin typeface="+mn-ea"/>
              <a:cs typeface="Arial Unicode MS" pitchFamily="50" charset="-128"/>
            </a:endParaRPr>
          </a:p>
        </p:txBody>
      </p:sp>
      <p:sp>
        <p:nvSpPr>
          <p:cNvPr id="11" name="スライド番号プレースホルダ 4"/>
          <p:cNvSpPr txBox="1">
            <a:spLocks/>
          </p:cNvSpPr>
          <p:nvPr/>
        </p:nvSpPr>
        <p:spPr>
          <a:xfrm>
            <a:off x="8661600" y="6651880"/>
            <a:ext cx="463492"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7</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50177" name="Picture 1" descr="C:\JDCHCT_PP\PP2015\Slide_2015\PP_JDCHCT_Slide2015_20160414\スライド7.JPG"/>
          <p:cNvPicPr>
            <a:picLocks noChangeAspect="1" noChangeArrowheads="1"/>
          </p:cNvPicPr>
          <p:nvPr/>
        </p:nvPicPr>
        <p:blipFill>
          <a:blip r:embed="rId3"/>
          <a:srcRect/>
          <a:stretch>
            <a:fillRect/>
          </a:stretch>
        </p:blipFill>
        <p:spPr bwMode="auto">
          <a:xfrm>
            <a:off x="0" y="1587"/>
            <a:ext cx="9144000" cy="6856413"/>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対角する 2 つの角を丸めた四角形 5"/>
          <p:cNvSpPr/>
          <p:nvPr/>
        </p:nvSpPr>
        <p:spPr>
          <a:xfrm>
            <a:off x="72000" y="0"/>
            <a:ext cx="8928000" cy="828000"/>
          </a:xfrm>
          <a:prstGeom prst="round2DiagRect">
            <a:avLst>
              <a:gd name="adj1" fmla="val 50000"/>
              <a:gd name="adj2" fmla="val 0"/>
            </a:avLst>
          </a:prstGeom>
          <a:no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432000" y="0"/>
            <a:ext cx="8229600" cy="813816"/>
          </a:xfrm>
        </p:spPr>
        <p:txBody>
          <a:bodyPr>
            <a:normAutofit fontScale="90000"/>
          </a:bodyPr>
          <a:lstStyle/>
          <a:p>
            <a:pPr lvl="0"/>
            <a:r>
              <a:rPr lang="ja-JP" altLang="en-US" b="0" dirty="0" smtClean="0">
                <a:solidFill>
                  <a:schemeClr val="bg1"/>
                </a:solidFill>
                <a:effectLst/>
              </a:rPr>
              <a:t>造血幹細胞</a:t>
            </a:r>
            <a:r>
              <a:rPr lang="ja-JP" altLang="en-US" b="0" smtClean="0">
                <a:solidFill>
                  <a:schemeClr val="bg1"/>
                </a:solidFill>
                <a:effectLst/>
              </a:rPr>
              <a:t>移植件数 </a:t>
            </a:r>
            <a:r>
              <a:rPr lang="en-US" altLang="ja-JP" b="0" smtClean="0">
                <a:solidFill>
                  <a:schemeClr val="bg1"/>
                </a:solidFill>
                <a:effectLst/>
              </a:rPr>
              <a:t/>
            </a:r>
            <a:br>
              <a:rPr lang="en-US" altLang="ja-JP" b="0" smtClean="0">
                <a:solidFill>
                  <a:schemeClr val="bg1"/>
                </a:solidFill>
                <a:effectLst/>
              </a:rPr>
            </a:br>
            <a:r>
              <a:rPr lang="en-US" altLang="ja-JP" sz="2000" b="0" spc="-150" smtClean="0">
                <a:solidFill>
                  <a:schemeClr val="bg1"/>
                </a:solidFill>
                <a:effectLst/>
                <a:latin typeface="Arial" pitchFamily="34" charset="0"/>
                <a:ea typeface="ＭＳ Ｐゴシック"/>
                <a:cs typeface="Arial" pitchFamily="34" charset="0"/>
              </a:rPr>
              <a:t>●●●</a:t>
            </a:r>
            <a:r>
              <a:rPr lang="ja-JP" altLang="en-US" sz="2400" b="0" smtClean="0">
                <a:solidFill>
                  <a:schemeClr val="bg1"/>
                </a:solidFill>
                <a:effectLst/>
                <a:latin typeface="HGP明朝E" pitchFamily="18" charset="-128"/>
                <a:ea typeface="HGP明朝E" pitchFamily="18" charset="-128"/>
                <a:cs typeface="Arial Unicode MS" pitchFamily="50" charset="-128"/>
              </a:rPr>
              <a:t>疾患別</a:t>
            </a:r>
            <a:r>
              <a:rPr lang="en-US" altLang="ja-JP" sz="2000" b="0" spc="-150" smtClean="0">
                <a:solidFill>
                  <a:schemeClr val="bg1"/>
                </a:solidFill>
                <a:effectLst/>
                <a:latin typeface="Arial" pitchFamily="34" charset="0"/>
                <a:ea typeface="ＭＳ Ｐゴシック"/>
                <a:cs typeface="Arial" pitchFamily="34" charset="0"/>
              </a:rPr>
              <a:t>●●● &lt;0-15</a:t>
            </a:r>
            <a:r>
              <a:rPr lang="ja-JP" altLang="en-US" sz="2000" b="0" spc="-150" smtClean="0">
                <a:solidFill>
                  <a:schemeClr val="bg1"/>
                </a:solidFill>
                <a:effectLst/>
                <a:latin typeface="Arial" pitchFamily="34" charset="0"/>
                <a:ea typeface="ＭＳ Ｐゴシック"/>
                <a:cs typeface="Arial" pitchFamily="34" charset="0"/>
              </a:rPr>
              <a:t>歳</a:t>
            </a:r>
            <a:r>
              <a:rPr lang="en-US" altLang="ja-JP" sz="2000" b="0" spc="-150" smtClean="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sp>
        <p:nvSpPr>
          <p:cNvPr id="9" name="対角する 2 つの角を丸めた四角形 8"/>
          <p:cNvSpPr/>
          <p:nvPr/>
        </p:nvSpPr>
        <p:spPr>
          <a:xfrm>
            <a:off x="6940804" y="104400"/>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bg1"/>
                </a:solidFill>
                <a:latin typeface="+mn-ea"/>
                <a:cs typeface="Arial Unicode MS" pitchFamily="50" charset="-128"/>
              </a:rPr>
              <a:t>移植時年齢</a:t>
            </a:r>
            <a:endParaRPr kumimoji="1" lang="en-US" altLang="ja-JP" dirty="0" smtClean="0">
              <a:solidFill>
                <a:schemeClr val="bg1"/>
              </a:solidFill>
              <a:latin typeface="+mn-ea"/>
              <a:cs typeface="Arial Unicode MS" pitchFamily="50" charset="-128"/>
            </a:endParaRPr>
          </a:p>
          <a:p>
            <a:pPr algn="ctr"/>
            <a:r>
              <a:rPr kumimoji="1" lang="en-US" altLang="ja-JP" b="1" dirty="0" smtClean="0">
                <a:solidFill>
                  <a:schemeClr val="bg1"/>
                </a:solidFill>
                <a:latin typeface="Century" pitchFamily="18" charset="0"/>
                <a:ea typeface="Arial Unicode MS" pitchFamily="50" charset="-128"/>
                <a:cs typeface="Arial Unicode MS" pitchFamily="50" charset="-128"/>
              </a:rPr>
              <a:t>0</a:t>
            </a:r>
            <a:r>
              <a:rPr kumimoji="1" lang="ja-JP" altLang="en-US" b="1" dirty="0" smtClean="0">
                <a:solidFill>
                  <a:schemeClr val="bg1"/>
                </a:solidFill>
                <a:latin typeface="Century" pitchFamily="18" charset="0"/>
                <a:ea typeface="Arial Unicode MS" pitchFamily="50" charset="-128"/>
                <a:cs typeface="Arial Unicode MS" pitchFamily="50" charset="-128"/>
              </a:rPr>
              <a:t>～</a:t>
            </a:r>
            <a:r>
              <a:rPr kumimoji="1" lang="en-US" altLang="ja-JP" b="1" dirty="0" smtClean="0">
                <a:solidFill>
                  <a:schemeClr val="bg1"/>
                </a:solidFill>
                <a:latin typeface="Century" pitchFamily="18" charset="0"/>
                <a:ea typeface="Arial Unicode MS" pitchFamily="50" charset="-128"/>
                <a:cs typeface="Arial Unicode MS" pitchFamily="50" charset="-128"/>
              </a:rPr>
              <a:t>15</a:t>
            </a:r>
            <a:r>
              <a:rPr kumimoji="1" lang="ja-JP" altLang="en-US" dirty="0" smtClean="0">
                <a:solidFill>
                  <a:schemeClr val="bg1"/>
                </a:solidFill>
                <a:latin typeface="+mn-ea"/>
                <a:cs typeface="Arial Unicode MS" pitchFamily="50" charset="-128"/>
              </a:rPr>
              <a:t>歳</a:t>
            </a:r>
            <a:endParaRPr kumimoji="1" lang="ja-JP" altLang="en-US" dirty="0">
              <a:solidFill>
                <a:schemeClr val="bg1"/>
              </a:solidFill>
              <a:latin typeface="+mn-ea"/>
              <a:cs typeface="Arial Unicode MS" pitchFamily="50" charset="-128"/>
            </a:endParaRPr>
          </a:p>
        </p:txBody>
      </p:sp>
      <p:sp>
        <p:nvSpPr>
          <p:cNvPr id="16" name="スライド番号プレースホルダ 4"/>
          <p:cNvSpPr txBox="1">
            <a:spLocks/>
          </p:cNvSpPr>
          <p:nvPr/>
        </p:nvSpPr>
        <p:spPr>
          <a:xfrm>
            <a:off x="8661600" y="6651880"/>
            <a:ext cx="463492"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8</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19" name="グループ化 18"/>
          <p:cNvGrpSpPr/>
          <p:nvPr/>
        </p:nvGrpSpPr>
        <p:grpSpPr>
          <a:xfrm>
            <a:off x="62552" y="6357600"/>
            <a:ext cx="3749040" cy="499982"/>
            <a:chOff x="62552" y="6357600"/>
            <a:chExt cx="3749040" cy="499982"/>
          </a:xfrm>
        </p:grpSpPr>
        <p:pic>
          <p:nvPicPr>
            <p:cNvPr id="20" name="図 19" descr="jdchct_logo_only_131104.png"/>
            <p:cNvPicPr>
              <a:picLocks/>
            </p:cNvPicPr>
            <p:nvPr/>
          </p:nvPicPr>
          <p:blipFill>
            <a:blip r:embed="rId3"/>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1"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pic>
        <p:nvPicPr>
          <p:cNvPr id="48129" name="Picture 1" descr="C:\JDCHCT_PP\PP2015\Slide_2015\PP_JDCHCT_Slide2015_20160414\スライド8.JPG"/>
          <p:cNvPicPr>
            <a:picLocks noChangeAspect="1" noChangeArrowheads="1"/>
          </p:cNvPicPr>
          <p:nvPr/>
        </p:nvPicPr>
        <p:blipFill>
          <a:blip r:embed="rId4"/>
          <a:srcRect/>
          <a:stretch>
            <a:fillRect/>
          </a:stretch>
        </p:blipFill>
        <p:spPr bwMode="auto">
          <a:xfrm>
            <a:off x="-18908" y="1587"/>
            <a:ext cx="9144000" cy="6856413"/>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対角する 2 つの角を丸めた四角形 5"/>
          <p:cNvSpPr/>
          <p:nvPr/>
        </p:nvSpPr>
        <p:spPr>
          <a:xfrm>
            <a:off x="72000" y="0"/>
            <a:ext cx="8928000" cy="828000"/>
          </a:xfrm>
          <a:prstGeom prst="round2DiagRect">
            <a:avLst>
              <a:gd name="adj1" fmla="val 50000"/>
              <a:gd name="adj2" fmla="val 0"/>
            </a:avLst>
          </a:prstGeom>
          <a:noFill/>
          <a:ln w="28575">
            <a:noFill/>
          </a:ln>
          <a:effectLst>
            <a:outerShdw blurRad="50800" dist="88900" dir="2220000" algn="tl" rotWithShape="0">
              <a:schemeClr val="tx2">
                <a:lumMod val="2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タイトル 1"/>
          <p:cNvSpPr txBox="1">
            <a:spLocks/>
          </p:cNvSpPr>
          <p:nvPr/>
        </p:nvSpPr>
        <p:spPr>
          <a:xfrm>
            <a:off x="432000" y="0"/>
            <a:ext cx="8229600" cy="813816"/>
          </a:xfrm>
          <a:prstGeom prst="rect">
            <a:avLst/>
          </a:prstGeom>
        </p:spPr>
        <p:txBody>
          <a:bodyPr vert="horz" lIns="0" rIns="0" bIns="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dirty="0">
              <a:ln>
                <a:noFill/>
              </a:ln>
              <a:solidFill>
                <a:schemeClr val="bg1">
                  <a:lumMod val="50000"/>
                </a:schemeClr>
              </a:solidFill>
              <a:effectLst/>
              <a:uLnTx/>
              <a:uFillTx/>
              <a:latin typeface="+mn-ea"/>
              <a:ea typeface="+mn-ea"/>
              <a:cs typeface="+mj-cs"/>
            </a:endParaRPr>
          </a:p>
        </p:txBody>
      </p:sp>
      <p:sp>
        <p:nvSpPr>
          <p:cNvPr id="8" name="タイトル 7"/>
          <p:cNvSpPr>
            <a:spLocks noGrp="1"/>
          </p:cNvSpPr>
          <p:nvPr>
            <p:ph type="title"/>
          </p:nvPr>
        </p:nvSpPr>
        <p:spPr>
          <a:xfrm>
            <a:off x="432000" y="0"/>
            <a:ext cx="8229600" cy="813816"/>
          </a:xfrm>
        </p:spPr>
        <p:txBody>
          <a:bodyPr>
            <a:normAutofit fontScale="90000"/>
          </a:bodyPr>
          <a:lstStyle/>
          <a:p>
            <a:pPr lvl="0">
              <a:defRPr/>
            </a:pPr>
            <a:r>
              <a:rPr lang="ja-JP" altLang="en-US" b="0" smtClean="0">
                <a:solidFill>
                  <a:schemeClr val="bg1"/>
                </a:solidFill>
                <a:effectLst/>
              </a:rPr>
              <a:t>造血幹細胞移植件数</a:t>
            </a:r>
            <a:r>
              <a:rPr lang="en-US" altLang="ja-JP" sz="4000" b="0" smtClean="0">
                <a:solidFill>
                  <a:schemeClr val="bg1"/>
                </a:solidFill>
                <a:effectLst/>
              </a:rPr>
              <a:t/>
            </a:r>
            <a:br>
              <a:rPr lang="en-US" altLang="ja-JP" sz="4000" b="0" smtClean="0">
                <a:solidFill>
                  <a:schemeClr val="bg1"/>
                </a:solidFill>
                <a:effectLst/>
              </a:rPr>
            </a:br>
            <a:r>
              <a:rPr lang="en-US" altLang="ja-JP" sz="2000" b="0" spc="-150" smtClean="0">
                <a:solidFill>
                  <a:schemeClr val="bg1"/>
                </a:solidFill>
                <a:effectLst/>
                <a:latin typeface="Arial" pitchFamily="34" charset="0"/>
                <a:ea typeface="ＭＳ Ｐゴシック"/>
                <a:cs typeface="Arial" pitchFamily="34" charset="0"/>
              </a:rPr>
              <a:t>●●●</a:t>
            </a:r>
            <a:r>
              <a:rPr lang="ja-JP" altLang="en-US" sz="2400" b="0" smtClean="0">
                <a:solidFill>
                  <a:schemeClr val="bg1"/>
                </a:solidFill>
                <a:effectLst/>
                <a:latin typeface="HGP明朝E" pitchFamily="18" charset="-128"/>
                <a:ea typeface="HGP明朝E" pitchFamily="18" charset="-128"/>
                <a:cs typeface="Arial Unicode MS" pitchFamily="50" charset="-128"/>
              </a:rPr>
              <a:t>疾患別</a:t>
            </a:r>
            <a:r>
              <a:rPr lang="en-US" altLang="ja-JP" sz="2000" b="0" spc="-150" smtClean="0">
                <a:solidFill>
                  <a:schemeClr val="bg1"/>
                </a:solidFill>
                <a:effectLst/>
                <a:latin typeface="Arial" pitchFamily="34" charset="0"/>
                <a:ea typeface="ＭＳ Ｐゴシック"/>
                <a:cs typeface="Arial" pitchFamily="34" charset="0"/>
              </a:rPr>
              <a:t>●●● &lt;16</a:t>
            </a:r>
            <a:r>
              <a:rPr lang="ja-JP" altLang="en-US" sz="2000" b="0" spc="-150" smtClean="0">
                <a:solidFill>
                  <a:schemeClr val="bg1"/>
                </a:solidFill>
                <a:effectLst/>
                <a:latin typeface="Arial" pitchFamily="34" charset="0"/>
                <a:ea typeface="ＭＳ Ｐゴシック"/>
                <a:cs typeface="Arial" pitchFamily="34" charset="0"/>
              </a:rPr>
              <a:t>歳以上</a:t>
            </a:r>
            <a:r>
              <a:rPr lang="en-US" altLang="ja-JP" sz="2000" b="0" spc="-150" smtClean="0">
                <a:solidFill>
                  <a:schemeClr val="bg1"/>
                </a:solidFill>
                <a:effectLst/>
                <a:latin typeface="Arial" pitchFamily="34" charset="0"/>
                <a:ea typeface="ＭＳ Ｐゴシック"/>
                <a:cs typeface="Arial" pitchFamily="34" charset="0"/>
              </a:rPr>
              <a:t>&gt;</a:t>
            </a:r>
            <a:endParaRPr kumimoji="1" lang="ja-JP" altLang="en-US" sz="2000" b="0">
              <a:solidFill>
                <a:schemeClr val="bg1"/>
              </a:solidFill>
              <a:effectLst/>
            </a:endParaRPr>
          </a:p>
        </p:txBody>
      </p:sp>
      <p:sp>
        <p:nvSpPr>
          <p:cNvPr id="7" name="対角する 2 つの角を丸めた四角形 6"/>
          <p:cNvSpPr/>
          <p:nvPr/>
        </p:nvSpPr>
        <p:spPr>
          <a:xfrm>
            <a:off x="6940804" y="104400"/>
            <a:ext cx="1906941" cy="577998"/>
          </a:xfrm>
          <a:prstGeom prst="round2DiagRect">
            <a:avLst>
              <a:gd name="adj1" fmla="val 50000"/>
              <a:gd name="adj2" fmla="val 0"/>
            </a:avLst>
          </a:prstGeom>
          <a:noFill/>
          <a:ln w="15875" cap="flat">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bg1"/>
                </a:solidFill>
                <a:latin typeface="+mn-ea"/>
                <a:cs typeface="Arial Unicode MS" pitchFamily="50" charset="-128"/>
              </a:rPr>
              <a:t>移植時年齢</a:t>
            </a:r>
            <a:endParaRPr kumimoji="1" lang="en-US" altLang="ja-JP" dirty="0" smtClean="0">
              <a:solidFill>
                <a:schemeClr val="bg1"/>
              </a:solidFill>
              <a:latin typeface="+mn-ea"/>
              <a:cs typeface="Arial Unicode MS" pitchFamily="50" charset="-128"/>
            </a:endParaRPr>
          </a:p>
          <a:p>
            <a:pPr algn="ctr"/>
            <a:r>
              <a:rPr kumimoji="1" lang="en-US" altLang="ja-JP" b="1" dirty="0" smtClean="0">
                <a:solidFill>
                  <a:schemeClr val="bg1"/>
                </a:solidFill>
                <a:latin typeface="Century" pitchFamily="18" charset="0"/>
                <a:ea typeface="Arial Unicode MS" pitchFamily="50" charset="-128"/>
                <a:cs typeface="Arial Unicode MS" pitchFamily="50" charset="-128"/>
              </a:rPr>
              <a:t>16</a:t>
            </a:r>
            <a:r>
              <a:rPr kumimoji="1" lang="ja-JP" altLang="en-US" dirty="0" smtClean="0">
                <a:solidFill>
                  <a:schemeClr val="bg1"/>
                </a:solidFill>
                <a:latin typeface="Century" pitchFamily="18" charset="0"/>
                <a:cs typeface="Arial Unicode MS" pitchFamily="50" charset="-128"/>
              </a:rPr>
              <a:t>歳</a:t>
            </a:r>
            <a:r>
              <a:rPr lang="ja-JP" altLang="en-US" dirty="0" smtClean="0">
                <a:solidFill>
                  <a:schemeClr val="bg1"/>
                </a:solidFill>
                <a:latin typeface="Century" pitchFamily="18" charset="0"/>
                <a:cs typeface="Arial Unicode MS" pitchFamily="50" charset="-128"/>
              </a:rPr>
              <a:t>以上</a:t>
            </a:r>
            <a:endParaRPr kumimoji="1" lang="ja-JP" altLang="en-US" dirty="0">
              <a:solidFill>
                <a:schemeClr val="bg1"/>
              </a:solidFill>
              <a:latin typeface="Century" pitchFamily="18" charset="0"/>
              <a:cs typeface="Arial Unicode MS" pitchFamily="50" charset="-128"/>
            </a:endParaRPr>
          </a:p>
        </p:txBody>
      </p:sp>
      <p:grpSp>
        <p:nvGrpSpPr>
          <p:cNvPr id="2" name="グループ化 18"/>
          <p:cNvGrpSpPr/>
          <p:nvPr/>
        </p:nvGrpSpPr>
        <p:grpSpPr>
          <a:xfrm>
            <a:off x="62552" y="6357600"/>
            <a:ext cx="3749040" cy="499982"/>
            <a:chOff x="62552" y="6357600"/>
            <a:chExt cx="3749040" cy="499982"/>
          </a:xfrm>
        </p:grpSpPr>
        <p:pic>
          <p:nvPicPr>
            <p:cNvPr id="20" name="図 19" descr="jdchct_logo_only_131104.png"/>
            <p:cNvPicPr>
              <a:picLocks/>
            </p:cNvPicPr>
            <p:nvPr/>
          </p:nvPicPr>
          <p:blipFill>
            <a:blip r:embed="rId3"/>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1"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HGP明朝E"/>
              </a:endParaRPr>
            </a:p>
          </p:txBody>
        </p:sp>
      </p:grpSp>
      <p:sp>
        <p:nvSpPr>
          <p:cNvPr id="14" name="スライド番号プレースホルダ 4"/>
          <p:cNvSpPr txBox="1">
            <a:spLocks/>
          </p:cNvSpPr>
          <p:nvPr/>
        </p:nvSpPr>
        <p:spPr>
          <a:xfrm>
            <a:off x="8661600" y="6651880"/>
            <a:ext cx="463492"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9</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pic>
        <p:nvPicPr>
          <p:cNvPr id="46081" name="Picture 1" descr="C:\JDCHCT_PP\PP2015\Slide_2015\PP_JDCHCT_Slide2015_20160414\スライド9.JPG"/>
          <p:cNvPicPr>
            <a:picLocks noChangeAspect="1" noChangeArrowheads="1"/>
          </p:cNvPicPr>
          <p:nvPr/>
        </p:nvPicPr>
        <p:blipFill>
          <a:blip r:embed="rId4"/>
          <a:srcRect/>
          <a:stretch>
            <a:fillRect/>
          </a:stretch>
        </p:blipFill>
        <p:spPr bwMode="auto">
          <a:xfrm>
            <a:off x="-8496" y="1587"/>
            <a:ext cx="9144000" cy="6856413"/>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リゾート">
  <a:themeElements>
    <a:clrScheme name="ユーザー定義 6">
      <a:dk1>
        <a:srgbClr val="000000"/>
      </a:dk1>
      <a:lt1>
        <a:sysClr val="window" lastClr="FFFFFF"/>
      </a:lt1>
      <a:dk2>
        <a:srgbClr val="DBF5F9"/>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リゾート">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リゾート">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noFill/>
        <a:ln w="15875">
          <a:solidFill>
            <a:schemeClr val="accent1">
              <a:lumMod val="75000"/>
            </a:schemeClr>
          </a:solidFill>
        </a:ln>
        <a:effectLst/>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1">
              <a:lumMod val="50000"/>
            </a:schemeClr>
          </a:solidFill>
          <a:tailEnd type="arrow" w="med" len="sm"/>
        </a:ln>
      </a:spPr>
      <a:bodyPr/>
      <a:lstStyle/>
      <a:style>
        <a:lnRef idx="1">
          <a:schemeClr val="accent1"/>
        </a:lnRef>
        <a:fillRef idx="0">
          <a:schemeClr val="accent1"/>
        </a:fillRef>
        <a:effectRef idx="0">
          <a:schemeClr val="accent1"/>
        </a:effectRef>
        <a:fontRef idx="minor">
          <a:schemeClr val="tx1"/>
        </a:fontRef>
      </a:style>
    </a:lnDef>
    <a:txDef>
      <a:spPr>
        <a:solidFill>
          <a:srgbClr val="E5EFFD"/>
        </a:solidFill>
      </a:spPr>
      <a:bodyPr wrap="square" rtlCol="0">
        <a:spAutoFit/>
      </a:bodyPr>
      <a:lstStyle>
        <a:defPPr>
          <a:lnSpc>
            <a:spcPts val="1100"/>
          </a:lnSpc>
          <a:defRPr sz="1000" b="1" smtClean="0">
            <a:latin typeface="メイリオ" pitchFamily="50" charset="-128"/>
            <a:ea typeface="メイリオ" pitchFamily="50" charset="-128"/>
            <a:cs typeface="メイリオ" pitchFamily="50" charset="-128"/>
          </a:defRPr>
        </a:defPPr>
      </a:lstStyle>
    </a:txDef>
  </a:objectDefaults>
  <a:extraClrScheme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29272</TotalTime>
  <Words>1163</Words>
  <Application>Microsoft Office PowerPoint</Application>
  <PresentationFormat>画面に合わせる (4:3)</PresentationFormat>
  <Paragraphs>447</Paragraphs>
  <Slides>44</Slides>
  <Notes>44</Notes>
  <HiddenSlides>0</HiddenSlides>
  <MMClips>0</MMClips>
  <ScaleCrop>false</ScaleCrop>
  <HeadingPairs>
    <vt:vector size="4" baseType="variant">
      <vt:variant>
        <vt:lpstr>テーマ</vt:lpstr>
      </vt:variant>
      <vt:variant>
        <vt:i4>2</vt:i4>
      </vt:variant>
      <vt:variant>
        <vt:lpstr>スライド タイトル</vt:lpstr>
      </vt:variant>
      <vt:variant>
        <vt:i4>44</vt:i4>
      </vt:variant>
    </vt:vector>
  </HeadingPairs>
  <TitlesOfParts>
    <vt:vector size="46" baseType="lpstr">
      <vt:lpstr>リゾート</vt:lpstr>
      <vt:lpstr>デザインの設定</vt:lpstr>
      <vt:lpstr>スライド 1</vt:lpstr>
      <vt:lpstr>はじめに</vt:lpstr>
      <vt:lpstr>造血幹細胞移植件数の年次推移 ●●●ドナー別●●●</vt:lpstr>
      <vt:lpstr>造血幹細胞移植件数の年次推移 ●●●移植種類別●●● &lt;自家/同種&gt;</vt:lpstr>
      <vt:lpstr>造血幹細胞移植件数の年次推移 ●●●患者年齢階級別●●● &lt;自家/同種&gt;</vt:lpstr>
      <vt:lpstr>造血幹細胞移植件数の推移 ●●●患者年齢階級別●●● &lt;移植細胞種類&gt;</vt:lpstr>
      <vt:lpstr>造血幹細胞移植件数の年次推移 ●●●患者年齢階級別●●● &lt;白血病/リンパ腫&gt;</vt:lpstr>
      <vt:lpstr>造血幹細胞移植件数  ●●●疾患別●●● &lt;0-15歳&gt;</vt:lpstr>
      <vt:lpstr>造血幹細胞移植件数 ●●●疾患別●●● &lt;16歳以上&gt;</vt:lpstr>
      <vt:lpstr>移植幹細胞種類の推移 &lt;自家&gt; </vt:lpstr>
      <vt:lpstr>移植幹細胞種類の推移 &lt;同種&gt; </vt:lpstr>
      <vt:lpstr>移植幹細胞種類の推移　　 ●●●非血縁者間移植●●●</vt:lpstr>
      <vt:lpstr>造血幹細胞移植件数の推移 ●●●移植種類別●●● &lt;同種&gt; &lt;0-15歳&gt;</vt:lpstr>
      <vt:lpstr>造血幹細胞移植件数の推移 ●●●移植種類別●●●&lt;同種&gt; &lt;16-50歳&gt;</vt:lpstr>
      <vt:lpstr>造血幹細胞移植件数の推移 ●●●移植種類別●●● &lt;同種&gt; &lt;51歳以上&gt;</vt:lpstr>
      <vt:lpstr>造血幹細胞移植件数の推移 ●●●白血病リスク分類別●●●&lt;急性骨髄性白血病/急性リンパ性白血病/慢性骨髄性白血病/骨髄異形成症候群&gt;</vt:lpstr>
      <vt:lpstr>造血幹細胞移植件数の推移 ●●●移植前治療強度別●●●</vt:lpstr>
      <vt:lpstr>移植後100日生存率の年次推移 　&lt;自家/同種&gt; &lt;50歳未満/50歳以上&gt;</vt:lpstr>
      <vt:lpstr>移植後365日生存率の年次推移 　&lt;自家/同種&gt; &lt;50歳未満/50歳以上&gt;</vt:lpstr>
      <vt:lpstr>移植後１００日生存率の年次推移 　&lt;同種　移植幹細胞種類&gt; &lt;50歳未満&gt;</vt:lpstr>
      <vt:lpstr>移植後３６５日生存率の年次推移 　&lt;同種　移植幹細胞種類&gt; &lt;50歳未満&gt;</vt:lpstr>
      <vt:lpstr>移植後１００日生存率の年次推移 　&lt;同種　移植幹細胞種類&gt; &lt;50歳以上&gt;　</vt:lpstr>
      <vt:lpstr>移植後３６５日生存率の年次推移 　&lt;同種　移植幹細胞種類&gt; &lt;50歳以上&gt;　</vt:lpstr>
      <vt:lpstr>移植後１００日生存率の年次推移 ●●●白血病リスク分類別●●●&lt;急性骨髄性白血病/急性リンパ性白血病/慢性骨髄性白血病/骨髄異形成症候群&gt;</vt:lpstr>
      <vt:lpstr>移植後３６５日生存率の年次推移 ●●●白血病リスク分類別●●●&lt;急性骨髄性白血病/急性リンパ性白血病/慢性骨髄性白血病/骨髄異形成症候群&gt;</vt:lpstr>
      <vt:lpstr>移植後の成績 ●●●移植種類別●●● </vt:lpstr>
      <vt:lpstr>移植後の成績 ●●●白血病●●● </vt:lpstr>
      <vt:lpstr>移植後の成績 ●●●悪性リンパ腫/多発性骨髄腫を含む形質細胞性腫瘍●●● </vt:lpstr>
      <vt:lpstr>移植後の成績 年齢別 ●●●白血病(急性骨髄性白血病/急性リンパ性白血病)●●● &lt;自家&gt; &lt;0-15歳/16歳以上&gt;</vt:lpstr>
      <vt:lpstr>移植後の成績 年齢別 ●●●悪性リンパ腫(非ホジキンリンパ腫/ホジキンリンパ腫)●●● &lt;自家&gt; &lt;0-15歳/16歳以上&gt;</vt:lpstr>
      <vt:lpstr>移植後の成績 ●●●多発性骨髄腫●●● &lt;自家&gt; &lt;16歳以上&gt;</vt:lpstr>
      <vt:lpstr>移植後の成績 ●●●急性骨髄性白血病●●● &lt;同種&gt;  &lt;0-15歳&gt;</vt:lpstr>
      <vt:lpstr>移植後の成績 ●●●急性骨髄性白血病●●●&lt;同種&gt; &lt;16歳以上&gt;</vt:lpstr>
      <vt:lpstr>移植後の成績 ●●●急性リンパ性白血病●●●  &lt;同種&gt; &lt;0-15歳&gt;</vt:lpstr>
      <vt:lpstr>移植後の成績 ●●●急性リンパ性白血病●●● &lt;同種&gt; &lt;16歳以上&gt;</vt:lpstr>
      <vt:lpstr>移植後の成績　　 　 ●●●慢性骨髄性白血病●●● &lt;同種&gt; &lt;0-15歳&gt;</vt:lpstr>
      <vt:lpstr>移植後の成績 ●●●慢性骨髄性白血病●●● &lt;同種&gt; &lt;16歳以上&gt;</vt:lpstr>
      <vt:lpstr>移植後の成績 ●●●骨髄異形成症候群●●● &lt;同種&gt; &lt;0-15歳&gt;</vt:lpstr>
      <vt:lpstr>移植後の成績 ●●●骨髄異形成症候群●●● &lt;同種&gt; &lt;16歳以上&gt;</vt:lpstr>
      <vt:lpstr>移植後の成績 ●●●非ホジキンリンパ腫●●● &lt;同種&gt; &lt;0-15歳&gt;</vt:lpstr>
      <vt:lpstr>移植後の成績 ●●●非ホジキンリンパ腫●●● &lt;同種&gt; &lt;16歳以上&gt;</vt:lpstr>
      <vt:lpstr>移植後の成績 ●●●多発性骨髄腫を含む形質細胞性腫瘍●●● &lt;同種&gt; &lt;16歳以上&gt;</vt:lpstr>
      <vt:lpstr>移植後の成績 ●●●再生不良性貧血●●● &lt;同種&gt; &lt;0-15歳&gt;</vt:lpstr>
      <vt:lpstr>移植後の成績 ●●●再生不良性貧血●●● &lt;同種&gt;  &lt;16歳以上&gt;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2015_日本における造血幹細胞移植の実績</dc:title>
  <dc:creator>JDCHCT</dc:creator>
  <cp:lastModifiedBy>JDCHDT</cp:lastModifiedBy>
  <cp:revision>2015</cp:revision>
  <dcterms:created xsi:type="dcterms:W3CDTF">2010-11-02T16:02:47Z</dcterms:created>
  <dcterms:modified xsi:type="dcterms:W3CDTF">2016-06-13T07:08:04Z</dcterms:modified>
  <cp:category>スライド集</cp:category>
  <cp:version>20160414</cp:version>
</cp:coreProperties>
</file>