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9" r:id="rId1"/>
    <p:sldMasterId id="2147483721" r:id="rId2"/>
  </p:sldMasterIdLst>
  <p:notesMasterIdLst>
    <p:notesMasterId r:id="rId53"/>
  </p:notesMasterIdLst>
  <p:handoutMasterIdLst>
    <p:handoutMasterId r:id="rId54"/>
  </p:handoutMasterIdLst>
  <p:sldIdLst>
    <p:sldId id="535" r:id="rId3"/>
    <p:sldId id="363" r:id="rId4"/>
    <p:sldId id="481" r:id="rId5"/>
    <p:sldId id="482" r:id="rId6"/>
    <p:sldId id="483" r:id="rId7"/>
    <p:sldId id="484" r:id="rId8"/>
    <p:sldId id="582" r:id="rId9"/>
    <p:sldId id="486" r:id="rId10"/>
    <p:sldId id="487" r:id="rId11"/>
    <p:sldId id="488" r:id="rId12"/>
    <p:sldId id="575" r:id="rId13"/>
    <p:sldId id="574" r:id="rId14"/>
    <p:sldId id="570" r:id="rId15"/>
    <p:sldId id="588" r:id="rId16"/>
    <p:sldId id="489" r:id="rId17"/>
    <p:sldId id="490" r:id="rId18"/>
    <p:sldId id="491" r:id="rId19"/>
    <p:sldId id="497" r:id="rId20"/>
    <p:sldId id="498" r:id="rId21"/>
    <p:sldId id="499" r:id="rId22"/>
    <p:sldId id="495" r:id="rId23"/>
    <p:sldId id="496" r:id="rId24"/>
    <p:sldId id="536" r:id="rId25"/>
    <p:sldId id="537" r:id="rId26"/>
    <p:sldId id="584" r:id="rId27"/>
    <p:sldId id="541" r:id="rId28"/>
    <p:sldId id="585" r:id="rId29"/>
    <p:sldId id="544" r:id="rId30"/>
    <p:sldId id="586" r:id="rId31"/>
    <p:sldId id="547" r:id="rId32"/>
    <p:sldId id="587" r:id="rId33"/>
    <p:sldId id="583" r:id="rId34"/>
    <p:sldId id="551" r:id="rId35"/>
    <p:sldId id="552" r:id="rId36"/>
    <p:sldId id="553" r:id="rId37"/>
    <p:sldId id="554" r:id="rId38"/>
    <p:sldId id="555" r:id="rId39"/>
    <p:sldId id="556" r:id="rId40"/>
    <p:sldId id="557" r:id="rId41"/>
    <p:sldId id="558" r:id="rId42"/>
    <p:sldId id="559" r:id="rId43"/>
    <p:sldId id="560" r:id="rId44"/>
    <p:sldId id="561" r:id="rId45"/>
    <p:sldId id="562" r:id="rId46"/>
    <p:sldId id="563" r:id="rId47"/>
    <p:sldId id="564" r:id="rId48"/>
    <p:sldId id="565" r:id="rId49"/>
    <p:sldId id="566" r:id="rId50"/>
    <p:sldId id="567" r:id="rId51"/>
    <p:sldId id="568" r:id="rId52"/>
  </p:sldIdLst>
  <p:sldSz cx="9144000" cy="6858000" type="screen4x3"/>
  <p:notesSz cx="6735763" cy="9866313"/>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1">
          <p15:clr>
            <a:srgbClr val="A4A3A4"/>
          </p15:clr>
        </p15:guide>
        <p15:guide id="2" pos="3107">
          <p15:clr>
            <a:srgbClr val="A4A3A4"/>
          </p15:clr>
        </p15:guide>
        <p15:guide id="3" orient="horz" pos="3107">
          <p15:clr>
            <a:srgbClr val="A4A3A4"/>
          </p15:clr>
        </p15:guide>
        <p15:guide id="4"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00"/>
    <a:srgbClr val="FFFBF7"/>
    <a:srgbClr val="F6FFE7"/>
    <a:srgbClr val="A6A6A6"/>
    <a:srgbClr val="BFBFBF"/>
    <a:srgbClr val="88D06E"/>
    <a:srgbClr val="A8D400"/>
    <a:srgbClr val="558ED5"/>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21" autoAdjust="0"/>
    <p:restoredTop sz="67213" autoAdjust="0"/>
  </p:normalViewPr>
  <p:slideViewPr>
    <p:cSldViewPr snapToGrid="0" snapToObjects="1">
      <p:cViewPr varScale="1">
        <p:scale>
          <a:sx n="77" d="100"/>
          <a:sy n="77" d="100"/>
        </p:scale>
        <p:origin x="2196" y="78"/>
      </p:cViewPr>
      <p:guideLst>
        <p:guide orient="horz" pos="2160"/>
        <p:guide pos="288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1" d="100"/>
          <a:sy n="81" d="100"/>
        </p:scale>
        <p:origin x="3156" y="90"/>
      </p:cViewPr>
      <p:guideLst>
        <p:guide orient="horz" pos="2121"/>
        <p:guide pos="3107"/>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A8BF0B-C132-4AF9-8411-2453CFE9AB4F}" type="doc">
      <dgm:prSet loTypeId="urn:microsoft.com/office/officeart/2005/8/layout/hierarchy2" loCatId="hierarchy" qsTypeId="urn:microsoft.com/office/officeart/2005/8/quickstyle/simple1" qsCatId="simple" csTypeId="urn:microsoft.com/office/officeart/2005/8/colors/accent2_3" csCatId="accent2" phldr="1"/>
      <dgm:spPr/>
      <dgm:t>
        <a:bodyPr/>
        <a:lstStyle/>
        <a:p>
          <a:endParaRPr kumimoji="1" lang="ja-JP" altLang="en-US"/>
        </a:p>
      </dgm:t>
    </dgm:pt>
    <dgm:pt modelId="{A1485D54-1D7A-45A8-94CC-CC7E155A3662}" type="pres">
      <dgm:prSet presAssocID="{41A8BF0B-C132-4AF9-8411-2453CFE9AB4F}" presName="diagram" presStyleCnt="0">
        <dgm:presLayoutVars>
          <dgm:chPref val="1"/>
          <dgm:dir/>
          <dgm:animOne val="branch"/>
          <dgm:animLvl val="lvl"/>
          <dgm:resizeHandles val="exact"/>
        </dgm:presLayoutVars>
      </dgm:prSet>
      <dgm:spPr/>
    </dgm:pt>
  </dgm:ptLst>
  <dgm:cxnLst>
    <dgm:cxn modelId="{5F23A578-C1FB-4522-8F84-33558013077A}" type="presOf" srcId="{41A8BF0B-C132-4AF9-8411-2453CFE9AB4F}" destId="{A1485D54-1D7A-45A8-94CC-CC7E155A3662}" srcOrd="0" destOrd="0" presId="urn:microsoft.com/office/officeart/2005/8/layout/hierarchy2"/>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3"/>
            <a:ext cx="2918831" cy="493315"/>
          </a:xfrm>
          <a:prstGeom prst="rect">
            <a:avLst/>
          </a:prstGeom>
        </p:spPr>
        <p:txBody>
          <a:bodyPr vert="horz" lIns="91409" tIns="45705" rIns="91409" bIns="45705"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81" y="3"/>
            <a:ext cx="2918831" cy="493315"/>
          </a:xfrm>
          <a:prstGeom prst="rect">
            <a:avLst/>
          </a:prstGeom>
        </p:spPr>
        <p:txBody>
          <a:bodyPr vert="horz" lIns="91409" tIns="45705" rIns="91409" bIns="45705" rtlCol="0"/>
          <a:lstStyle>
            <a:lvl1pPr algn="r">
              <a:defRPr sz="1200"/>
            </a:lvl1pPr>
          </a:lstStyle>
          <a:p>
            <a:fld id="{292F48DE-8B2D-4940-86CC-8FD3CA4E3F37}" type="datetimeFigureOut">
              <a:rPr kumimoji="1" lang="ja-JP" altLang="en-US" smtClean="0"/>
              <a:pPr/>
              <a:t>2019/3/28</a:t>
            </a:fld>
            <a:endParaRPr kumimoji="1" lang="ja-JP" altLang="en-US"/>
          </a:p>
        </p:txBody>
      </p:sp>
      <p:sp>
        <p:nvSpPr>
          <p:cNvPr id="4" name="フッター プレースホルダ 3"/>
          <p:cNvSpPr>
            <a:spLocks noGrp="1"/>
          </p:cNvSpPr>
          <p:nvPr>
            <p:ph type="ftr" sz="quarter" idx="2"/>
          </p:nvPr>
        </p:nvSpPr>
        <p:spPr>
          <a:xfrm>
            <a:off x="5" y="9371285"/>
            <a:ext cx="2918831" cy="493315"/>
          </a:xfrm>
          <a:prstGeom prst="rect">
            <a:avLst/>
          </a:prstGeom>
        </p:spPr>
        <p:txBody>
          <a:bodyPr vert="horz" lIns="91409" tIns="45705" rIns="91409" bIns="45705" rtlCol="0" anchor="b"/>
          <a:lstStyle>
            <a:lvl1pPr algn="l">
              <a:defRPr sz="1200"/>
            </a:lvl1pPr>
          </a:lstStyle>
          <a:p>
            <a:r>
              <a:rPr kumimoji="1" lang="en-US" altLang="ja-JP"/>
              <a:t>Slide</a:t>
            </a:r>
            <a:endParaRPr kumimoji="1" lang="ja-JP" altLang="en-US"/>
          </a:p>
        </p:txBody>
      </p:sp>
      <p:sp>
        <p:nvSpPr>
          <p:cNvPr id="5" name="スライド番号プレースホルダ 4"/>
          <p:cNvSpPr>
            <a:spLocks noGrp="1"/>
          </p:cNvSpPr>
          <p:nvPr>
            <p:ph type="sldNum" sz="quarter" idx="3"/>
          </p:nvPr>
        </p:nvSpPr>
        <p:spPr>
          <a:xfrm>
            <a:off x="3815381" y="9371285"/>
            <a:ext cx="2918831" cy="493315"/>
          </a:xfrm>
          <a:prstGeom prst="rect">
            <a:avLst/>
          </a:prstGeom>
        </p:spPr>
        <p:txBody>
          <a:bodyPr vert="horz" lIns="91409" tIns="45705" rIns="91409" bIns="45705" rtlCol="0" anchor="b"/>
          <a:lstStyle>
            <a:lvl1pPr algn="r">
              <a:defRPr sz="1200"/>
            </a:lvl1pPr>
          </a:lstStyle>
          <a:p>
            <a:fld id="{F31212E1-CCDA-417E-8699-B85B1A77BA30}" type="slidenum">
              <a:rPr kumimoji="1" lang="ja-JP" altLang="en-US" smtClean="0"/>
              <a:pPr/>
              <a:t>‹#›</a:t>
            </a:fld>
            <a:endParaRPr kumimoji="1" lang="ja-JP" altLang="en-US"/>
          </a:p>
        </p:txBody>
      </p:sp>
    </p:spTree>
    <p:extLst>
      <p:ext uri="{BB962C8B-B14F-4D97-AF65-F5344CB8AC3E}">
        <p14:creationId xmlns:p14="http://schemas.microsoft.com/office/powerpoint/2010/main" val="1011208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 3"/>
          <p:cNvSpPr>
            <a:spLocks noGrp="1" noRot="1" noChangeAspect="1"/>
          </p:cNvSpPr>
          <p:nvPr>
            <p:ph type="sldImg" idx="2"/>
          </p:nvPr>
        </p:nvSpPr>
        <p:spPr>
          <a:xfrm>
            <a:off x="241540" y="224287"/>
            <a:ext cx="6255020" cy="4692770"/>
          </a:xfrm>
          <a:prstGeom prst="rect">
            <a:avLst/>
          </a:prstGeom>
          <a:noFill/>
          <a:ln w="12700">
            <a:solidFill>
              <a:prstClr val="black"/>
            </a:solidFill>
          </a:ln>
          <a:scene3d>
            <a:camera prst="orthographicFront"/>
            <a:lightRig rig="threePt" dir="t"/>
          </a:scene3d>
          <a:sp3d contourW="6350"/>
        </p:spPr>
        <p:txBody>
          <a:bodyPr vert="horz" lIns="91409" tIns="45705" rIns="91409" bIns="45705" rtlCol="0" anchor="ctr"/>
          <a:lstStyle/>
          <a:p>
            <a:endParaRPr lang="ja-JP" altLang="en-US"/>
          </a:p>
        </p:txBody>
      </p:sp>
      <p:sp>
        <p:nvSpPr>
          <p:cNvPr id="5" name="ノート プレースホルダ 4"/>
          <p:cNvSpPr>
            <a:spLocks noGrp="1"/>
          </p:cNvSpPr>
          <p:nvPr>
            <p:ph type="body" sz="quarter" idx="3"/>
          </p:nvPr>
        </p:nvSpPr>
        <p:spPr>
          <a:xfrm>
            <a:off x="241540" y="5013818"/>
            <a:ext cx="6255020" cy="4630514"/>
          </a:xfrm>
          <a:prstGeom prst="rect">
            <a:avLst/>
          </a:prstGeom>
        </p:spPr>
        <p:txBody>
          <a:bodyPr vert="horz" lIns="91409" tIns="45705" rIns="91409" bIns="45705"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15291881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4788" y="276225"/>
            <a:ext cx="6392862" cy="4795838"/>
          </a:xfrm>
          <a:ln>
            <a:noFill/>
          </a:ln>
        </p:spPr>
      </p:sp>
      <p:sp>
        <p:nvSpPr>
          <p:cNvPr id="3" name="ノート プレースホルダ 2"/>
          <p:cNvSpPr>
            <a:spLocks noGrp="1"/>
          </p:cNvSpPr>
          <p:nvPr>
            <p:ph type="body" idx="1"/>
          </p:nvPr>
        </p:nvSpPr>
        <p:spPr>
          <a:xfrm>
            <a:off x="921815" y="6343608"/>
            <a:ext cx="4918208" cy="2480336"/>
          </a:xfrm>
        </p:spPr>
        <p:txBody>
          <a:bodyPr>
            <a:normAutofit/>
          </a:bodyPr>
          <a:lstStyle/>
          <a:p>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49831" y="5613477"/>
            <a:ext cx="4918208" cy="2480336"/>
          </a:xfrm>
        </p:spPr>
        <p:txBody>
          <a:bodyPr>
            <a:normAutofit/>
          </a:bodyPr>
          <a:lstStyle/>
          <a:p>
            <a:r>
              <a:rPr kumimoji="1" lang="ja-JP" altLang="en-US" sz="1200" b="0" kern="1200" dirty="0">
                <a:solidFill>
                  <a:schemeClr val="tx1"/>
                </a:solidFill>
                <a:latin typeface="メイリオ" pitchFamily="50" charset="-128"/>
                <a:ea typeface="メイリオ" pitchFamily="50" charset="-128"/>
                <a:cs typeface="+mn-cs"/>
              </a:rPr>
              <a:t>　</a:t>
            </a:r>
            <a:r>
              <a:rPr kumimoji="1" lang="en-US" altLang="ja-JP" sz="1200" b="0" kern="1200" dirty="0">
                <a:solidFill>
                  <a:schemeClr val="tx1"/>
                </a:solidFill>
                <a:latin typeface="+mn-lt"/>
                <a:ea typeface="+mn-ea"/>
                <a:cs typeface="+mn-cs"/>
              </a:rPr>
              <a:t>16</a:t>
            </a:r>
            <a:r>
              <a:rPr kumimoji="1" lang="ja-JP" altLang="ja-JP" sz="1200" b="0" kern="1200" dirty="0">
                <a:solidFill>
                  <a:schemeClr val="tx1"/>
                </a:solidFill>
                <a:latin typeface="+mn-lt"/>
                <a:ea typeface="+mn-ea"/>
                <a:cs typeface="+mn-cs"/>
              </a:rPr>
              <a:t>歳以上における同種移植は、急性白血病</a:t>
            </a:r>
            <a:r>
              <a:rPr kumimoji="1" lang="en-US" altLang="ja-JP" sz="1200" b="0" kern="1200" dirty="0">
                <a:solidFill>
                  <a:schemeClr val="tx1"/>
                </a:solidFill>
                <a:latin typeface="+mn-lt"/>
                <a:ea typeface="+mn-ea"/>
                <a:cs typeface="+mn-cs"/>
              </a:rPr>
              <a:t>(</a:t>
            </a:r>
            <a:r>
              <a:rPr kumimoji="1" lang="ja-JP" altLang="ja-JP" sz="1200" b="0" kern="1200" dirty="0">
                <a:solidFill>
                  <a:schemeClr val="tx1"/>
                </a:solidFill>
                <a:latin typeface="+mn-lt"/>
                <a:ea typeface="+mn-ea"/>
                <a:cs typeface="+mn-cs"/>
              </a:rPr>
              <a:t>急性骨髄性白血病、急性リンパ性白血病</a:t>
            </a:r>
            <a:r>
              <a:rPr kumimoji="1" lang="en-US" altLang="ja-JP" sz="1200" b="0" kern="1200" dirty="0">
                <a:solidFill>
                  <a:schemeClr val="tx1"/>
                </a:solidFill>
                <a:latin typeface="+mn-lt"/>
                <a:ea typeface="+mn-ea"/>
                <a:cs typeface="+mn-cs"/>
              </a:rPr>
              <a:t>)</a:t>
            </a:r>
            <a:r>
              <a:rPr kumimoji="1" lang="ja-JP" altLang="ja-JP" sz="1200" b="0" kern="1200" dirty="0">
                <a:solidFill>
                  <a:schemeClr val="tx1"/>
                </a:solidFill>
                <a:latin typeface="+mn-lt"/>
                <a:ea typeface="+mn-ea"/>
                <a:cs typeface="+mn-cs"/>
              </a:rPr>
              <a:t>で最も多く、同種移植全体のおよそ</a:t>
            </a:r>
            <a:r>
              <a:rPr kumimoji="1" lang="en-US" altLang="ja-JP" sz="1200" b="0" kern="1200" dirty="0">
                <a:solidFill>
                  <a:schemeClr val="tx1"/>
                </a:solidFill>
                <a:latin typeface="+mn-lt"/>
                <a:ea typeface="+mn-ea"/>
                <a:cs typeface="+mn-cs"/>
              </a:rPr>
              <a:t>56</a:t>
            </a:r>
            <a:r>
              <a:rPr kumimoji="1" lang="ja-JP" altLang="ja-JP" sz="1200" b="0" kern="1200" dirty="0">
                <a:solidFill>
                  <a:schemeClr val="tx1"/>
                </a:solidFill>
                <a:latin typeface="+mn-lt"/>
                <a:ea typeface="+mn-ea"/>
                <a:cs typeface="+mn-cs"/>
              </a:rPr>
              <a:t>％を占める。 ついで、非ホジキンリンパ腫、骨髄異形成症候群、慢性骨髄性白血病で多く施行されている。</a:t>
            </a:r>
          </a:p>
          <a:p>
            <a:r>
              <a:rPr kumimoji="1" lang="ja-JP" altLang="ja-JP" sz="1200" b="0" kern="1200" dirty="0">
                <a:solidFill>
                  <a:schemeClr val="tx1"/>
                </a:solidFill>
                <a:latin typeface="+mn-lt"/>
                <a:ea typeface="+mn-ea"/>
                <a:cs typeface="+mn-cs"/>
              </a:rPr>
              <a:t>　多発性骨髄腫は</a:t>
            </a:r>
            <a:r>
              <a:rPr kumimoji="1" lang="ja-JP" altLang="ja-JP" sz="1200" kern="1200" dirty="0">
                <a:solidFill>
                  <a:schemeClr val="tx1"/>
                </a:solidFill>
                <a:effectLst/>
                <a:latin typeface="+mn-lt"/>
                <a:ea typeface="+mn-ea"/>
                <a:cs typeface="+mn-cs"/>
              </a:rPr>
              <a:t>高齢者に多く、悪性リンパ腫と同じく患者数は増加傾向にある。</a:t>
            </a:r>
            <a:r>
              <a:rPr kumimoji="1" lang="ja-JP" altLang="ja-JP" sz="1200" b="0" kern="1200" dirty="0">
                <a:solidFill>
                  <a:schemeClr val="tx1"/>
                </a:solidFill>
                <a:latin typeface="+mn-lt"/>
                <a:ea typeface="+mn-ea"/>
                <a:cs typeface="+mn-cs"/>
              </a:rPr>
              <a:t>自家移植を併用した大量化学療法が</a:t>
            </a:r>
            <a:r>
              <a:rPr kumimoji="1" lang="en-US" altLang="ja-JP" sz="1200" b="0" kern="1200" dirty="0">
                <a:solidFill>
                  <a:schemeClr val="tx1"/>
                </a:solidFill>
                <a:latin typeface="+mn-lt"/>
                <a:ea typeface="+mn-ea"/>
                <a:cs typeface="+mn-cs"/>
              </a:rPr>
              <a:t>65</a:t>
            </a:r>
            <a:r>
              <a:rPr kumimoji="1" lang="ja-JP" altLang="ja-JP" sz="1200" b="0" kern="1200" dirty="0">
                <a:solidFill>
                  <a:schemeClr val="tx1"/>
                </a:solidFill>
                <a:latin typeface="+mn-lt"/>
                <a:ea typeface="+mn-ea"/>
                <a:cs typeface="+mn-cs"/>
              </a:rPr>
              <a:t>歳以下での多発性骨髄腫の標準治療として確立しており、初回移植のおよそ</a:t>
            </a:r>
            <a:r>
              <a:rPr kumimoji="1" lang="en-US" altLang="ja-JP" sz="1200" b="0" kern="1200" dirty="0">
                <a:solidFill>
                  <a:schemeClr val="tx1"/>
                </a:solidFill>
                <a:latin typeface="+mn-lt"/>
                <a:ea typeface="+mn-ea"/>
                <a:cs typeface="+mn-cs"/>
              </a:rPr>
              <a:t>96</a:t>
            </a:r>
            <a:r>
              <a:rPr kumimoji="1" lang="ja-JP" altLang="ja-JP" sz="1200" b="0" kern="1200" dirty="0">
                <a:solidFill>
                  <a:schemeClr val="tx1"/>
                </a:solidFill>
                <a:latin typeface="+mn-lt"/>
                <a:ea typeface="+mn-ea"/>
                <a:cs typeface="+mn-cs"/>
              </a:rPr>
              <a:t>％が自家移植である。</a:t>
            </a:r>
            <a:endParaRPr lang="ja-JP" altLang="ja-JP" sz="1200" b="0" dirty="0">
              <a:solidFill>
                <a:schemeClr val="tx2">
                  <a:lumMod val="75000"/>
                </a:schemeClr>
              </a:solidFill>
              <a:latin typeface="HGS教科書体" pitchFamily="18" charset="-128"/>
              <a:ea typeface="HGS教科書体" pitchFamily="18" charset="-128"/>
              <a:cs typeface="メイリオ" pitchFamily="50" charset="-128"/>
            </a:endParaRPr>
          </a:p>
          <a:p>
            <a:endParaRPr lang="ja-JP" altLang="ja-JP" sz="1200" b="0" dirty="0">
              <a:solidFill>
                <a:schemeClr val="tx2">
                  <a:lumMod val="75000"/>
                </a:schemeClr>
              </a:solidFill>
              <a:latin typeface="HGS教科書体" pitchFamily="18" charset="-128"/>
              <a:ea typeface="HGS教科書体" pitchFamily="18" charset="-128"/>
              <a:cs typeface="メイリオ" pitchFamily="50" charset="-128"/>
            </a:endParaRPr>
          </a:p>
        </p:txBody>
      </p:sp>
      <p:sp>
        <p:nvSpPr>
          <p:cNvPr id="10" name="スライド イメージ プレースホルダ 9"/>
          <p:cNvSpPr>
            <a:spLocks noGrp="1" noRot="1" noChangeAspect="1"/>
          </p:cNvSpPr>
          <p:nvPr>
            <p:ph type="sldImg"/>
          </p:nvPr>
        </p:nvSpPr>
        <p:spPr>
          <a:xfrm>
            <a:off x="133350" y="328613"/>
            <a:ext cx="6394450" cy="4795837"/>
          </a:xfrm>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86407" y="5667402"/>
            <a:ext cx="4918208" cy="2480336"/>
          </a:xfrm>
        </p:spPr>
        <p:txBody>
          <a:bodyPr>
            <a:normAutofit/>
          </a:bodyPr>
          <a:lstStyle/>
          <a:p>
            <a:r>
              <a:rPr kumimoji="1" lang="en-US" altLang="ja-JP" sz="1200" b="0" kern="1200" dirty="0">
                <a:solidFill>
                  <a:schemeClr val="tx1"/>
                </a:solidFill>
                <a:latin typeface="+mn-lt"/>
                <a:ea typeface="+mn-ea"/>
                <a:cs typeface="+mn-cs"/>
              </a:rPr>
              <a:t> </a:t>
            </a:r>
            <a:r>
              <a:rPr kumimoji="1" lang="ja-JP" altLang="en-US" sz="1200" b="0" kern="1200" dirty="0">
                <a:solidFill>
                  <a:schemeClr val="tx1"/>
                </a:solidFill>
                <a:latin typeface="+mn-lt"/>
                <a:ea typeface="+mn-ea"/>
                <a:cs typeface="+mn-cs"/>
              </a:rPr>
              <a:t> 小児の固形腫瘍においては、大量化学療法による造血機能不全を救済するために自家移植が行われるため、移植件数は最も多く、横ばいである。</a:t>
            </a:r>
            <a:endParaRPr kumimoji="1" lang="en-US" altLang="ja-JP" sz="1200" b="0" kern="1200" dirty="0">
              <a:solidFill>
                <a:schemeClr val="tx1"/>
              </a:solidFill>
              <a:latin typeface="+mn-lt"/>
              <a:ea typeface="+mn-ea"/>
              <a:cs typeface="+mn-cs"/>
            </a:endParaRPr>
          </a:p>
        </p:txBody>
      </p:sp>
      <p:sp>
        <p:nvSpPr>
          <p:cNvPr id="7" name="スライド イメージ プレースホルダ 6"/>
          <p:cNvSpPr>
            <a:spLocks noGrp="1" noRot="1" noChangeAspect="1"/>
          </p:cNvSpPr>
          <p:nvPr>
            <p:ph type="sldImg"/>
          </p:nvPr>
        </p:nvSpPr>
        <p:spPr>
          <a:xfrm>
            <a:off x="152400" y="292100"/>
            <a:ext cx="6394450" cy="4795838"/>
          </a:xfrm>
          <a:ln>
            <a:noFill/>
          </a:ln>
        </p:spPr>
      </p:sp>
    </p:spTree>
    <p:extLst>
      <p:ext uri="{BB962C8B-B14F-4D97-AF65-F5344CB8AC3E}">
        <p14:creationId xmlns:p14="http://schemas.microsoft.com/office/powerpoint/2010/main" val="3533901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68119" y="5631765"/>
            <a:ext cx="4918208" cy="2480336"/>
          </a:xfrm>
        </p:spPr>
        <p:txBody>
          <a:bodyPr>
            <a:normAutofit/>
          </a:bodyPr>
          <a:lstStyle/>
          <a:p>
            <a:r>
              <a:rPr kumimoji="1" lang="ja-JP" altLang="ja-JP" sz="1200" b="0" kern="1200" dirty="0">
                <a:solidFill>
                  <a:schemeClr val="tx1"/>
                </a:solidFill>
                <a:latin typeface="+mn-lt"/>
                <a:ea typeface="+mn-ea"/>
                <a:cs typeface="+mn-cs"/>
              </a:rPr>
              <a:t>　小児</a:t>
            </a:r>
            <a:r>
              <a:rPr kumimoji="1" lang="ja-JP" altLang="en-US" sz="1200" b="0" kern="1200" dirty="0">
                <a:solidFill>
                  <a:schemeClr val="tx1"/>
                </a:solidFill>
                <a:latin typeface="+mn-lt"/>
                <a:ea typeface="+mn-ea"/>
                <a:cs typeface="+mn-cs"/>
              </a:rPr>
              <a:t>おける同種移植件数は、いずれの疾患においてもほぼ横ばいである。</a:t>
            </a:r>
            <a:endParaRPr kumimoji="1" lang="ja-JP" altLang="ja-JP" sz="1200" b="0" kern="1200" dirty="0">
              <a:solidFill>
                <a:schemeClr val="tx1"/>
              </a:solidFill>
              <a:latin typeface="+mn-lt"/>
              <a:ea typeface="+mn-ea"/>
              <a:cs typeface="+mn-cs"/>
            </a:endParaRPr>
          </a:p>
        </p:txBody>
      </p:sp>
      <p:sp>
        <p:nvSpPr>
          <p:cNvPr id="7" name="スライド イメージ プレースホルダ 6"/>
          <p:cNvSpPr>
            <a:spLocks noGrp="1" noRot="1" noChangeAspect="1"/>
          </p:cNvSpPr>
          <p:nvPr>
            <p:ph type="sldImg"/>
          </p:nvPr>
        </p:nvSpPr>
        <p:spPr>
          <a:xfrm>
            <a:off x="152400" y="328613"/>
            <a:ext cx="6394450" cy="4795837"/>
          </a:xfrm>
          <a:ln>
            <a:noFill/>
          </a:ln>
        </p:spPr>
      </p:sp>
    </p:spTree>
    <p:extLst>
      <p:ext uri="{BB962C8B-B14F-4D97-AF65-F5344CB8AC3E}">
        <p14:creationId xmlns:p14="http://schemas.microsoft.com/office/powerpoint/2010/main" val="767303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68119" y="5631765"/>
            <a:ext cx="4918208" cy="2480336"/>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kern="1200" dirty="0">
                <a:solidFill>
                  <a:schemeClr val="tx1"/>
                </a:solidFill>
                <a:latin typeface="+mn-lt"/>
                <a:ea typeface="+mn-ea"/>
                <a:cs typeface="+mn-cs"/>
              </a:rPr>
              <a:t>　多発性骨髄腫は高齢者に多く、悪性リンパ腫と同じく患者数は増加傾向にある。</a:t>
            </a:r>
          </a:p>
        </p:txBody>
      </p:sp>
      <p:sp>
        <p:nvSpPr>
          <p:cNvPr id="10" name="スライド イメージ プレースホルダ 9"/>
          <p:cNvSpPr>
            <a:spLocks noGrp="1" noRot="1" noChangeAspect="1"/>
          </p:cNvSpPr>
          <p:nvPr>
            <p:ph type="sldImg"/>
          </p:nvPr>
        </p:nvSpPr>
        <p:spPr>
          <a:xfrm>
            <a:off x="152400" y="328613"/>
            <a:ext cx="6394450" cy="4795837"/>
          </a:xfrm>
          <a:ln>
            <a:noFill/>
          </a:ln>
        </p:spPr>
      </p:sp>
    </p:spTree>
    <p:extLst>
      <p:ext uri="{BB962C8B-B14F-4D97-AF65-F5344CB8AC3E}">
        <p14:creationId xmlns:p14="http://schemas.microsoft.com/office/powerpoint/2010/main" val="2887967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49831" y="5631765"/>
            <a:ext cx="4918208" cy="2480336"/>
          </a:xfrm>
        </p:spPr>
        <p:txBody>
          <a:bodyPr>
            <a:normAutofit/>
          </a:bodyPr>
          <a:lstStyle/>
          <a:p>
            <a:r>
              <a:rPr kumimoji="1" lang="ja-JP" altLang="ja-JP" sz="1200" b="0" kern="1200" dirty="0">
                <a:solidFill>
                  <a:schemeClr val="tx1"/>
                </a:solidFill>
                <a:latin typeface="+mn-lt"/>
                <a:ea typeface="+mn-ea"/>
                <a:cs typeface="+mn-cs"/>
              </a:rPr>
              <a:t>　</a:t>
            </a:r>
            <a:r>
              <a:rPr kumimoji="1" lang="en-US" altLang="ja-JP" sz="1200" b="0" kern="1200" dirty="0">
                <a:solidFill>
                  <a:schemeClr val="tx1"/>
                </a:solidFill>
                <a:latin typeface="+mn-lt"/>
                <a:ea typeface="+mn-ea"/>
                <a:cs typeface="+mn-cs"/>
              </a:rPr>
              <a:t>2001</a:t>
            </a:r>
            <a:r>
              <a:rPr kumimoji="1" lang="ja-JP" altLang="ja-JP" sz="1200" b="0" kern="1200" dirty="0">
                <a:solidFill>
                  <a:schemeClr val="tx1"/>
                </a:solidFill>
                <a:latin typeface="+mn-lt"/>
                <a:ea typeface="+mn-ea"/>
                <a:cs typeface="+mn-cs"/>
              </a:rPr>
              <a:t>年にわが国において慢性骨髄性白血病の分子標的治療薬としてイマチニブが承認され、ついでニロチニブ、ダサチニブが承認されて以降、慢性骨髄性白血病に対する移植は減少傾向にある。</a:t>
            </a:r>
          </a:p>
          <a:p>
            <a:r>
              <a:rPr kumimoji="1" lang="ja-JP" altLang="ja-JP" sz="1200" b="0" kern="1200" dirty="0">
                <a:solidFill>
                  <a:schemeClr val="tx1"/>
                </a:solidFill>
                <a:latin typeface="+mn-lt"/>
                <a:ea typeface="+mn-ea"/>
                <a:cs typeface="+mn-cs"/>
              </a:rPr>
              <a:t>　悪性リンパ腫では患者数は増加しているが、リツキシマブ、化学療法や放射線療法が有効なことが多いため、同種移植を第一治療として選択されることは多くない。</a:t>
            </a:r>
          </a:p>
        </p:txBody>
      </p:sp>
      <p:sp>
        <p:nvSpPr>
          <p:cNvPr id="10" name="スライド イメージ プレースホルダ 9"/>
          <p:cNvSpPr>
            <a:spLocks noGrp="1" noRot="1" noChangeAspect="1"/>
          </p:cNvSpPr>
          <p:nvPr>
            <p:ph type="sldImg"/>
          </p:nvPr>
        </p:nvSpPr>
        <p:spPr>
          <a:xfrm>
            <a:off x="134938" y="311150"/>
            <a:ext cx="6391275" cy="4794250"/>
          </a:xfrm>
          <a:ln>
            <a:noFill/>
          </a:ln>
        </p:spPr>
      </p:sp>
    </p:spTree>
    <p:extLst>
      <p:ext uri="{BB962C8B-B14F-4D97-AF65-F5344CB8AC3E}">
        <p14:creationId xmlns:p14="http://schemas.microsoft.com/office/powerpoint/2010/main" val="1274036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86407" y="5641421"/>
            <a:ext cx="4918208" cy="2480336"/>
          </a:xfrm>
        </p:spPr>
        <p:txBody>
          <a:bodyPr>
            <a:normAutofit/>
          </a:bodyPr>
          <a:lstStyle/>
          <a:p>
            <a:r>
              <a:rPr kumimoji="1" lang="ja-JP" altLang="ja-JP" sz="1200" b="0" kern="1200" dirty="0">
                <a:solidFill>
                  <a:schemeClr val="tx1"/>
                </a:solidFill>
                <a:latin typeface="+mn-lt"/>
                <a:ea typeface="+mn-ea"/>
                <a:cs typeface="+mn-cs"/>
              </a:rPr>
              <a:t>　</a:t>
            </a:r>
            <a:r>
              <a:rPr kumimoji="1" lang="en-US" altLang="ja-JP" sz="1200" b="0" kern="1200" dirty="0">
                <a:solidFill>
                  <a:schemeClr val="tx1"/>
                </a:solidFill>
                <a:latin typeface="+mn-lt"/>
                <a:ea typeface="+mn-ea"/>
                <a:cs typeface="+mn-cs"/>
              </a:rPr>
              <a:t>2013</a:t>
            </a:r>
            <a:r>
              <a:rPr kumimoji="1" lang="ja-JP" altLang="ja-JP"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2017</a:t>
            </a:r>
            <a:r>
              <a:rPr kumimoji="1" lang="ja-JP" altLang="ja-JP" sz="1200" b="0" kern="1200" dirty="0">
                <a:solidFill>
                  <a:schemeClr val="tx1"/>
                </a:solidFill>
                <a:latin typeface="+mn-lt"/>
                <a:ea typeface="+mn-ea"/>
                <a:cs typeface="+mn-cs"/>
              </a:rPr>
              <a:t>年では、</a:t>
            </a:r>
            <a:r>
              <a:rPr kumimoji="1" lang="en-US" altLang="ja-JP" sz="1200" b="0" kern="1200" dirty="0">
                <a:solidFill>
                  <a:schemeClr val="tx1"/>
                </a:solidFill>
                <a:latin typeface="+mn-lt"/>
                <a:ea typeface="+mn-ea"/>
                <a:cs typeface="+mn-cs"/>
              </a:rPr>
              <a:t>0</a:t>
            </a:r>
            <a:r>
              <a:rPr kumimoji="1" lang="ja-JP" altLang="ja-JP"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15</a:t>
            </a:r>
            <a:r>
              <a:rPr kumimoji="1" lang="ja-JP" altLang="ja-JP" sz="1200" b="0" kern="1200" dirty="0">
                <a:solidFill>
                  <a:schemeClr val="tx1"/>
                </a:solidFill>
                <a:latin typeface="+mn-lt"/>
                <a:ea typeface="+mn-ea"/>
                <a:cs typeface="+mn-cs"/>
              </a:rPr>
              <a:t>歳での自家移植のおよそ</a:t>
            </a:r>
            <a:r>
              <a:rPr kumimoji="1" lang="en-US" altLang="ja-JP" sz="1200" b="0" kern="1200" dirty="0">
                <a:solidFill>
                  <a:schemeClr val="tx1"/>
                </a:solidFill>
                <a:latin typeface="+mn-lt"/>
                <a:ea typeface="+mn-ea"/>
                <a:cs typeface="+mn-cs"/>
              </a:rPr>
              <a:t>96</a:t>
            </a:r>
            <a:r>
              <a:rPr kumimoji="1" lang="ja-JP" altLang="ja-JP"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16</a:t>
            </a:r>
            <a:r>
              <a:rPr kumimoji="1" lang="ja-JP" altLang="ja-JP" sz="1200" b="0" kern="1200" dirty="0">
                <a:solidFill>
                  <a:schemeClr val="tx1"/>
                </a:solidFill>
                <a:latin typeface="+mn-lt"/>
                <a:ea typeface="+mn-ea"/>
                <a:cs typeface="+mn-cs"/>
              </a:rPr>
              <a:t>歳以上では</a:t>
            </a:r>
            <a:r>
              <a:rPr kumimoji="1" lang="en-US" altLang="ja-JP" sz="1200" b="0" kern="1200" dirty="0">
                <a:solidFill>
                  <a:schemeClr val="tx1"/>
                </a:solidFill>
                <a:latin typeface="+mn-lt"/>
                <a:ea typeface="+mn-ea"/>
                <a:cs typeface="+mn-cs"/>
              </a:rPr>
              <a:t>99</a:t>
            </a:r>
            <a:r>
              <a:rPr kumimoji="1" lang="ja-JP" altLang="ja-JP" sz="1200" b="0" kern="1200" dirty="0">
                <a:solidFill>
                  <a:schemeClr val="tx1"/>
                </a:solidFill>
                <a:latin typeface="+mn-lt"/>
                <a:ea typeface="+mn-ea"/>
                <a:cs typeface="+mn-cs"/>
              </a:rPr>
              <a:t>％</a:t>
            </a:r>
            <a:r>
              <a:rPr kumimoji="1" lang="ja-JP" altLang="en-US" sz="1200" b="0" kern="1200" dirty="0">
                <a:solidFill>
                  <a:schemeClr val="tx1"/>
                </a:solidFill>
                <a:latin typeface="+mn-lt"/>
                <a:ea typeface="+mn-ea"/>
                <a:cs typeface="+mn-cs"/>
              </a:rPr>
              <a:t>以上</a:t>
            </a:r>
            <a:r>
              <a:rPr kumimoji="1" lang="ja-JP" altLang="ja-JP" sz="1200" b="0" kern="1200" dirty="0">
                <a:solidFill>
                  <a:schemeClr val="tx1"/>
                </a:solidFill>
                <a:latin typeface="+mn-lt"/>
                <a:ea typeface="+mn-ea"/>
                <a:cs typeface="+mn-cs"/>
              </a:rPr>
              <a:t>が末梢血幹細胞による移植である。</a:t>
            </a:r>
            <a:r>
              <a:rPr kumimoji="1" lang="en-US" altLang="ja-JP" sz="1200" b="0" kern="1200" dirty="0">
                <a:solidFill>
                  <a:schemeClr val="tx1"/>
                </a:solidFill>
                <a:latin typeface="+mn-lt"/>
                <a:ea typeface="+mn-ea"/>
                <a:cs typeface="+mn-cs"/>
              </a:rPr>
              <a:t> </a:t>
            </a:r>
            <a:r>
              <a:rPr kumimoji="1" lang="ja-JP" altLang="ja-JP" sz="1200" b="0" kern="1200" dirty="0">
                <a:solidFill>
                  <a:schemeClr val="tx1"/>
                </a:solidFill>
                <a:latin typeface="+mn-lt"/>
                <a:ea typeface="+mn-ea"/>
                <a:cs typeface="+mn-cs"/>
              </a:rPr>
              <a:t>骨髄移植と比較して細胞採取において患者さんへの負担が少ないことや、顆粒球コロニー刺激因子</a:t>
            </a:r>
            <a:r>
              <a:rPr kumimoji="1" lang="en-US" altLang="ja-JP" sz="1200" b="0" kern="1200" dirty="0">
                <a:solidFill>
                  <a:schemeClr val="tx1"/>
                </a:solidFill>
                <a:latin typeface="+mn-lt"/>
                <a:ea typeface="+mn-ea"/>
                <a:cs typeface="+mn-cs"/>
              </a:rPr>
              <a:t>(G-CSF)</a:t>
            </a:r>
            <a:r>
              <a:rPr kumimoji="1" lang="ja-JP" altLang="ja-JP" sz="1200" b="0" kern="1200" dirty="0">
                <a:solidFill>
                  <a:schemeClr val="tx1"/>
                </a:solidFill>
                <a:latin typeface="+mn-lt"/>
                <a:ea typeface="+mn-ea"/>
                <a:cs typeface="+mn-cs"/>
              </a:rPr>
              <a:t>を使用して末梢血から移植細胞を採取する方法が</a:t>
            </a:r>
            <a:r>
              <a:rPr kumimoji="1" lang="en-US" altLang="ja-JP" sz="1200" b="0" kern="1200" dirty="0">
                <a:solidFill>
                  <a:schemeClr val="tx1"/>
                </a:solidFill>
                <a:latin typeface="+mn-lt"/>
                <a:ea typeface="+mn-ea"/>
                <a:cs typeface="+mn-cs"/>
              </a:rPr>
              <a:t>2000</a:t>
            </a:r>
            <a:r>
              <a:rPr kumimoji="1" lang="ja-JP" altLang="ja-JP" sz="1200" b="0" kern="1200" dirty="0">
                <a:solidFill>
                  <a:schemeClr val="tx1"/>
                </a:solidFill>
                <a:latin typeface="+mn-lt"/>
                <a:ea typeface="+mn-ea"/>
                <a:cs typeface="+mn-cs"/>
              </a:rPr>
              <a:t>年に保険適応となったことなどの理由により、自家末梢血幹細胞移植件数が増加し、自家骨髄移植は減少傾向にある。</a:t>
            </a:r>
          </a:p>
        </p:txBody>
      </p:sp>
      <p:sp>
        <p:nvSpPr>
          <p:cNvPr id="7" name="スライド イメージ プレースホルダ 6"/>
          <p:cNvSpPr>
            <a:spLocks noGrp="1" noRot="1" noChangeAspect="1"/>
          </p:cNvSpPr>
          <p:nvPr>
            <p:ph type="sldImg"/>
          </p:nvPr>
        </p:nvSpPr>
        <p:spPr>
          <a:xfrm>
            <a:off x="161925" y="328613"/>
            <a:ext cx="6392863" cy="4795837"/>
          </a:xfrm>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68119" y="5649114"/>
            <a:ext cx="4918208" cy="2480336"/>
          </a:xfrm>
        </p:spPr>
        <p:txBody>
          <a:bodyPr>
            <a:normAutofit/>
          </a:bodyPr>
          <a:lstStyle/>
          <a:p>
            <a:r>
              <a:rPr kumimoji="1" lang="ja-JP" altLang="en-US" sz="1200" b="0" kern="1200" dirty="0">
                <a:solidFill>
                  <a:schemeClr val="tx1"/>
                </a:solidFill>
                <a:latin typeface="+mn-lt"/>
                <a:ea typeface="+mn-ea"/>
                <a:cs typeface="+mn-cs"/>
              </a:rPr>
              <a:t>　</a:t>
            </a:r>
            <a:r>
              <a:rPr kumimoji="1" lang="ja-JP" altLang="ja-JP" sz="1200" b="0" kern="1200" dirty="0" err="1">
                <a:solidFill>
                  <a:schemeClr val="tx1"/>
                </a:solidFill>
                <a:latin typeface="+mn-lt"/>
                <a:ea typeface="+mn-ea"/>
                <a:cs typeface="+mn-cs"/>
              </a:rPr>
              <a:t>さい</a:t>
            </a:r>
            <a:r>
              <a:rPr kumimoji="1" lang="ja-JP" altLang="ja-JP" sz="1200" b="0" kern="1200" dirty="0">
                <a:solidFill>
                  <a:schemeClr val="tx1"/>
                </a:solidFill>
                <a:latin typeface="+mn-lt"/>
                <a:ea typeface="+mn-ea"/>
                <a:cs typeface="+mn-cs"/>
              </a:rPr>
              <a:t>帯血移植の普及に伴い、同種骨髄移植の割合は減少傾向にある。 </a:t>
            </a:r>
            <a:endParaRPr kumimoji="1" lang="en-US" altLang="ja-JP" sz="1200" b="0" kern="1200" dirty="0">
              <a:solidFill>
                <a:schemeClr val="tx1"/>
              </a:solidFill>
              <a:latin typeface="+mn-lt"/>
              <a:ea typeface="+mn-ea"/>
              <a:cs typeface="+mn-cs"/>
            </a:endParaRPr>
          </a:p>
          <a:p>
            <a:r>
              <a:rPr kumimoji="1" lang="ja-JP" altLang="ja-JP" sz="1200" b="0" kern="1200" dirty="0">
                <a:solidFill>
                  <a:schemeClr val="tx1"/>
                </a:solidFill>
                <a:latin typeface="+mn-lt"/>
                <a:ea typeface="+mn-ea"/>
                <a:cs typeface="+mn-cs"/>
              </a:rPr>
              <a:t>近年では、同種移植のおよそ</a:t>
            </a:r>
            <a:r>
              <a:rPr kumimoji="1" lang="en-US" altLang="ja-JP" sz="1200" b="0" kern="1200" dirty="0">
                <a:solidFill>
                  <a:schemeClr val="tx1"/>
                </a:solidFill>
                <a:latin typeface="+mn-lt"/>
                <a:ea typeface="+mn-ea"/>
                <a:cs typeface="+mn-cs"/>
              </a:rPr>
              <a:t>30</a:t>
            </a:r>
            <a:r>
              <a:rPr kumimoji="1" lang="ja-JP" altLang="ja-JP" sz="1200" b="0" kern="1200" dirty="0">
                <a:solidFill>
                  <a:schemeClr val="tx1"/>
                </a:solidFill>
                <a:latin typeface="+mn-lt"/>
                <a:ea typeface="+mn-ea"/>
                <a:cs typeface="+mn-cs"/>
              </a:rPr>
              <a:t>％が</a:t>
            </a:r>
            <a:r>
              <a:rPr kumimoji="1" lang="ja-JP" altLang="ja-JP" sz="1200" b="0" kern="1200" dirty="0" err="1">
                <a:solidFill>
                  <a:schemeClr val="tx1"/>
                </a:solidFill>
                <a:latin typeface="+mn-lt"/>
                <a:ea typeface="+mn-ea"/>
                <a:cs typeface="+mn-cs"/>
              </a:rPr>
              <a:t>さい</a:t>
            </a:r>
            <a:r>
              <a:rPr kumimoji="1" lang="ja-JP" altLang="ja-JP" sz="1200" b="0" kern="1200" dirty="0">
                <a:solidFill>
                  <a:schemeClr val="tx1"/>
                </a:solidFill>
                <a:latin typeface="+mn-lt"/>
                <a:ea typeface="+mn-ea"/>
                <a:cs typeface="+mn-cs"/>
              </a:rPr>
              <a:t>帯血による移植である。</a:t>
            </a:r>
          </a:p>
        </p:txBody>
      </p:sp>
      <p:sp>
        <p:nvSpPr>
          <p:cNvPr id="7" name="スライド イメージ プレースホルダ 6"/>
          <p:cNvSpPr>
            <a:spLocks noGrp="1" noRot="1" noChangeAspect="1"/>
          </p:cNvSpPr>
          <p:nvPr>
            <p:ph type="sldImg"/>
          </p:nvPr>
        </p:nvSpPr>
        <p:spPr>
          <a:xfrm>
            <a:off x="184150" y="311150"/>
            <a:ext cx="6391275" cy="4794250"/>
          </a:xfrm>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49831" y="5632790"/>
            <a:ext cx="4918208" cy="2480336"/>
          </a:xfrm>
        </p:spPr>
        <p:txBody>
          <a:bodyPr>
            <a:normAutofit/>
          </a:bodyPr>
          <a:lstStyle/>
          <a:p>
            <a:r>
              <a:rPr kumimoji="1" lang="ja-JP" altLang="ja-JP" sz="1200" b="0" kern="1200" dirty="0">
                <a:solidFill>
                  <a:schemeClr val="tx1"/>
                </a:solidFill>
                <a:latin typeface="+mn-lt"/>
                <a:ea typeface="+mn-ea"/>
                <a:cs typeface="+mn-cs"/>
              </a:rPr>
              <a:t>　非血縁者間の移植においても、</a:t>
            </a:r>
            <a:r>
              <a:rPr kumimoji="1" lang="ja-JP" altLang="ja-JP" sz="1200" b="0" kern="1200" dirty="0" err="1">
                <a:solidFill>
                  <a:schemeClr val="tx1"/>
                </a:solidFill>
                <a:latin typeface="+mn-lt"/>
                <a:ea typeface="+mn-ea"/>
                <a:cs typeface="+mn-cs"/>
              </a:rPr>
              <a:t>さい</a:t>
            </a:r>
            <a:r>
              <a:rPr kumimoji="1" lang="ja-JP" altLang="ja-JP" sz="1200" b="0" kern="1200" dirty="0">
                <a:solidFill>
                  <a:schemeClr val="tx1"/>
                </a:solidFill>
                <a:latin typeface="+mn-lt"/>
                <a:ea typeface="+mn-ea"/>
                <a:cs typeface="+mn-cs"/>
              </a:rPr>
              <a:t>帯血移植の増加に伴い、近年では骨髄移植とさい帯血移植の割合は</a:t>
            </a:r>
            <a:r>
              <a:rPr kumimoji="1" lang="ja-JP" altLang="en-US" sz="1200" b="0" kern="1200" dirty="0">
                <a:solidFill>
                  <a:schemeClr val="tx1"/>
                </a:solidFill>
                <a:latin typeface="+mn-lt"/>
                <a:ea typeface="+mn-ea"/>
                <a:cs typeface="+mn-cs"/>
              </a:rPr>
              <a:t>ほぼ</a:t>
            </a:r>
            <a:r>
              <a:rPr kumimoji="1" lang="ja-JP" altLang="ja-JP" sz="1200" b="0" kern="1200" dirty="0">
                <a:solidFill>
                  <a:schemeClr val="tx1"/>
                </a:solidFill>
                <a:latin typeface="+mn-lt"/>
                <a:ea typeface="+mn-ea"/>
                <a:cs typeface="+mn-cs"/>
              </a:rPr>
              <a:t>同等である。</a:t>
            </a:r>
            <a:endParaRPr lang="ja-JP" altLang="en-US" sz="1200" b="0" dirty="0">
              <a:solidFill>
                <a:schemeClr val="tx2">
                  <a:lumMod val="75000"/>
                </a:schemeClr>
              </a:solidFill>
              <a:latin typeface="HGP教科書体" pitchFamily="18" charset="-128"/>
              <a:ea typeface="HGP教科書体" pitchFamily="18" charset="-128"/>
              <a:cs typeface="メイリオ" pitchFamily="50" charset="-128"/>
            </a:endParaRPr>
          </a:p>
        </p:txBody>
      </p:sp>
      <p:sp>
        <p:nvSpPr>
          <p:cNvPr id="7" name="スライド イメージ プレースホルダ 6"/>
          <p:cNvSpPr>
            <a:spLocks noGrp="1" noRot="1" noChangeAspect="1"/>
          </p:cNvSpPr>
          <p:nvPr>
            <p:ph type="sldImg"/>
          </p:nvPr>
        </p:nvSpPr>
        <p:spPr>
          <a:xfrm>
            <a:off x="158750" y="311150"/>
            <a:ext cx="6392863" cy="4794250"/>
          </a:xfrm>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86407" y="5614502"/>
            <a:ext cx="4918208" cy="2480336"/>
          </a:xfrm>
        </p:spPr>
        <p:txBody>
          <a:bodyPr>
            <a:normAutofit/>
          </a:bodyPr>
          <a:lstStyle/>
          <a:p>
            <a:r>
              <a:rPr kumimoji="1" lang="ja-JP" altLang="en-US" sz="1200" kern="1200" dirty="0">
                <a:solidFill>
                  <a:schemeClr val="tx1"/>
                </a:solidFill>
                <a:latin typeface="+mn-lt"/>
                <a:ea typeface="+mn-ea"/>
                <a:cs typeface="+mn-cs"/>
              </a:rPr>
              <a:t>　血縁者間移植に比較して非血縁者間移植の伸び率は高く、近年は血縁者間と非血縁者間の移植の割合は、</a:t>
            </a:r>
            <a:r>
              <a:rPr kumimoji="1" lang="en-US" altLang="ja-JP" sz="1200" kern="1200" dirty="0">
                <a:solidFill>
                  <a:schemeClr val="tx1"/>
                </a:solidFill>
                <a:latin typeface="+mn-lt"/>
                <a:ea typeface="+mn-ea"/>
                <a:cs typeface="+mn-cs"/>
              </a:rPr>
              <a:t>35</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65</a:t>
            </a:r>
            <a:r>
              <a:rPr kumimoji="1" lang="ja-JP" altLang="en-US" sz="1200" kern="1200" dirty="0">
                <a:solidFill>
                  <a:schemeClr val="tx1"/>
                </a:solidFill>
                <a:latin typeface="+mn-lt"/>
                <a:ea typeface="+mn-ea"/>
                <a:cs typeface="+mn-cs"/>
              </a:rPr>
              <a:t>％である。</a:t>
            </a:r>
          </a:p>
        </p:txBody>
      </p:sp>
      <p:sp>
        <p:nvSpPr>
          <p:cNvPr id="9" name="スライド イメージ プレースホルダ 8"/>
          <p:cNvSpPr>
            <a:spLocks noGrp="1" noRot="1" noChangeAspect="1"/>
          </p:cNvSpPr>
          <p:nvPr>
            <p:ph type="sldImg"/>
          </p:nvPr>
        </p:nvSpPr>
        <p:spPr>
          <a:xfrm>
            <a:off x="158750" y="347663"/>
            <a:ext cx="6392863" cy="4794250"/>
          </a:xfrm>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68119" y="5641421"/>
            <a:ext cx="4918208" cy="2480336"/>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mn-lt"/>
                <a:ea typeface="+mn-ea"/>
                <a:cs typeface="+mn-cs"/>
              </a:rPr>
              <a:t>　</a:t>
            </a:r>
            <a:r>
              <a:rPr kumimoji="1" lang="ja-JP" altLang="ja-JP" sz="1200" b="0" kern="1200" dirty="0">
                <a:solidFill>
                  <a:schemeClr val="tx1"/>
                </a:solidFill>
                <a:latin typeface="+mn-lt"/>
                <a:ea typeface="+mn-ea"/>
                <a:cs typeface="+mn-cs"/>
              </a:rPr>
              <a:t>血縁者間での骨髄移植あるいは末梢血幹細胞移植はほぼ横ばいであり、非血縁者間で</a:t>
            </a:r>
            <a:r>
              <a:rPr kumimoji="1" lang="ja-JP" altLang="en-US" sz="1200" b="0" kern="1200" dirty="0">
                <a:solidFill>
                  <a:schemeClr val="tx1"/>
                </a:solidFill>
                <a:latin typeface="+mn-lt"/>
                <a:ea typeface="+mn-ea"/>
                <a:cs typeface="+mn-cs"/>
              </a:rPr>
              <a:t>特に</a:t>
            </a:r>
            <a:r>
              <a:rPr kumimoji="1" lang="ja-JP" altLang="ja-JP" sz="1200" b="0" kern="1200" dirty="0" err="1">
                <a:solidFill>
                  <a:schemeClr val="tx1"/>
                </a:solidFill>
                <a:latin typeface="+mn-lt"/>
                <a:ea typeface="+mn-ea"/>
                <a:cs typeface="+mn-cs"/>
              </a:rPr>
              <a:t>さい</a:t>
            </a:r>
            <a:r>
              <a:rPr kumimoji="1" lang="ja-JP" altLang="ja-JP" sz="1200" b="0" kern="1200" dirty="0">
                <a:solidFill>
                  <a:schemeClr val="tx1"/>
                </a:solidFill>
                <a:latin typeface="+mn-lt"/>
                <a:ea typeface="+mn-ea"/>
                <a:cs typeface="+mn-cs"/>
              </a:rPr>
              <a:t>帯血移植の件数は増加傾向である。</a:t>
            </a:r>
          </a:p>
        </p:txBody>
      </p:sp>
      <p:sp>
        <p:nvSpPr>
          <p:cNvPr id="7" name="スライド イメージ プレースホルダ 6"/>
          <p:cNvSpPr>
            <a:spLocks noGrp="1" noRot="1" noChangeAspect="1"/>
          </p:cNvSpPr>
          <p:nvPr>
            <p:ph type="sldImg"/>
          </p:nvPr>
        </p:nvSpPr>
        <p:spPr>
          <a:xfrm>
            <a:off x="144463" y="292100"/>
            <a:ext cx="6392862" cy="4795838"/>
          </a:xfrm>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39713" y="352425"/>
            <a:ext cx="6394450" cy="4795838"/>
          </a:xfrm>
          <a:ln>
            <a:noFill/>
          </a:ln>
        </p:spPr>
      </p:sp>
      <p:sp>
        <p:nvSpPr>
          <p:cNvPr id="3" name="ノート プレースホルダ 2"/>
          <p:cNvSpPr>
            <a:spLocks noGrp="1"/>
          </p:cNvSpPr>
          <p:nvPr>
            <p:ph type="body" idx="1"/>
          </p:nvPr>
        </p:nvSpPr>
        <p:spPr/>
        <p:txBody>
          <a:bodyPr>
            <a:normAutofit/>
          </a:bodyPr>
          <a:lstStyle/>
          <a:p>
            <a:r>
              <a:rPr kumimoji="1" lang="ja-JP" altLang="en-US"/>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86407" y="5631765"/>
            <a:ext cx="4918208" cy="2480336"/>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mn-lt"/>
                <a:ea typeface="+mn-ea"/>
                <a:cs typeface="+mn-cs"/>
              </a:rPr>
              <a:t>　</a:t>
            </a:r>
            <a:r>
              <a:rPr kumimoji="1" lang="ja-JP" altLang="ja-JP" sz="1200" b="0" kern="1200" dirty="0">
                <a:solidFill>
                  <a:schemeClr val="tx1"/>
                </a:solidFill>
                <a:latin typeface="+mn-lt"/>
                <a:ea typeface="+mn-ea"/>
                <a:cs typeface="+mn-cs"/>
              </a:rPr>
              <a:t>移植前処置の強度を緩めたミニ移植の普及により、高齢者での同種移植件数はいずれの移植細胞種類においても著しく増加している。</a:t>
            </a:r>
          </a:p>
        </p:txBody>
      </p:sp>
      <p:sp>
        <p:nvSpPr>
          <p:cNvPr id="7" name="スライド イメージ プレースホルダ 6"/>
          <p:cNvSpPr>
            <a:spLocks noGrp="1" noRot="1" noChangeAspect="1"/>
          </p:cNvSpPr>
          <p:nvPr>
            <p:ph type="sldImg"/>
          </p:nvPr>
        </p:nvSpPr>
        <p:spPr>
          <a:xfrm>
            <a:off x="152400" y="328613"/>
            <a:ext cx="6394450" cy="4795837"/>
          </a:xfrm>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68119" y="5635956"/>
            <a:ext cx="4918208" cy="3517129"/>
          </a:xfrm>
        </p:spPr>
        <p:txBody>
          <a:bodyPr>
            <a:noAutofit/>
          </a:bodyPr>
          <a:lstStyle/>
          <a:p>
            <a:r>
              <a:rPr kumimoji="1" lang="ja-JP" altLang="en-US" sz="1200" b="0" kern="1200" dirty="0">
                <a:solidFill>
                  <a:schemeClr val="tx1"/>
                </a:solidFill>
                <a:latin typeface="+mj-ea"/>
                <a:ea typeface="+mj-ea"/>
                <a:cs typeface="+mn-cs"/>
              </a:rPr>
              <a:t>　</a:t>
            </a:r>
            <a:r>
              <a:rPr kumimoji="1" lang="ja-JP" altLang="ja-JP" sz="1200" b="0" kern="1200" dirty="0">
                <a:solidFill>
                  <a:schemeClr val="tx1"/>
                </a:solidFill>
                <a:latin typeface="+mj-ea"/>
                <a:ea typeface="+mj-ea"/>
                <a:cs typeface="+mn-cs"/>
              </a:rPr>
              <a:t>治療困難とされる白血病の高リスク群においても、非血縁者間移植</a:t>
            </a:r>
            <a:r>
              <a:rPr kumimoji="1" lang="en-US" altLang="ja-JP" sz="1200" b="0" kern="1200" dirty="0">
                <a:solidFill>
                  <a:schemeClr val="tx1"/>
                </a:solidFill>
                <a:latin typeface="+mj-ea"/>
                <a:ea typeface="+mj-ea"/>
                <a:cs typeface="+mn-cs"/>
              </a:rPr>
              <a:t>(</a:t>
            </a:r>
            <a:r>
              <a:rPr kumimoji="1" lang="ja-JP" altLang="ja-JP" sz="1200" b="0" kern="1200" dirty="0">
                <a:solidFill>
                  <a:schemeClr val="tx1"/>
                </a:solidFill>
                <a:latin typeface="+mj-ea"/>
                <a:ea typeface="+mj-ea"/>
                <a:cs typeface="+mn-cs"/>
              </a:rPr>
              <a:t>骨髄移植、</a:t>
            </a:r>
            <a:r>
              <a:rPr kumimoji="1" lang="ja-JP" altLang="ja-JP" sz="1200" b="0" kern="1200" dirty="0" err="1">
                <a:solidFill>
                  <a:schemeClr val="tx1"/>
                </a:solidFill>
                <a:latin typeface="+mj-ea"/>
                <a:ea typeface="+mj-ea"/>
                <a:cs typeface="+mn-cs"/>
              </a:rPr>
              <a:t>さい</a:t>
            </a:r>
            <a:r>
              <a:rPr kumimoji="1" lang="ja-JP" altLang="ja-JP" sz="1200" b="0" kern="1200" dirty="0">
                <a:solidFill>
                  <a:schemeClr val="tx1"/>
                </a:solidFill>
                <a:latin typeface="+mj-ea"/>
                <a:ea typeface="+mj-ea"/>
                <a:cs typeface="+mn-cs"/>
              </a:rPr>
              <a:t>帯血移植</a:t>
            </a:r>
            <a:r>
              <a:rPr kumimoji="1" lang="en-US" altLang="ja-JP" sz="1200" b="0" kern="1200" dirty="0">
                <a:solidFill>
                  <a:schemeClr val="tx1"/>
                </a:solidFill>
                <a:latin typeface="+mj-ea"/>
                <a:ea typeface="+mj-ea"/>
                <a:cs typeface="+mn-cs"/>
              </a:rPr>
              <a:t>)</a:t>
            </a:r>
            <a:r>
              <a:rPr kumimoji="1" lang="ja-JP" altLang="ja-JP" sz="1200" b="0" kern="1200" dirty="0">
                <a:solidFill>
                  <a:schemeClr val="tx1"/>
                </a:solidFill>
                <a:latin typeface="+mj-ea"/>
                <a:ea typeface="+mj-ea"/>
                <a:cs typeface="+mn-cs"/>
              </a:rPr>
              <a:t>が行われるようになってきた。</a:t>
            </a:r>
            <a:r>
              <a:rPr lang="en-US" altLang="ja-JP" sz="1200" b="0" dirty="0">
                <a:solidFill>
                  <a:schemeClr val="tx2">
                    <a:lumMod val="75000"/>
                  </a:schemeClr>
                </a:solidFill>
                <a:latin typeface="+mj-ea"/>
                <a:ea typeface="+mj-ea"/>
                <a:cs typeface="メイリオ" pitchFamily="50" charset="-128"/>
              </a:rPr>
              <a:t> </a:t>
            </a:r>
          </a:p>
          <a:p>
            <a:pPr>
              <a:lnSpc>
                <a:spcPts val="1400"/>
              </a:lnSpc>
            </a:pPr>
            <a:endParaRPr lang="en-US" altLang="ja-JP" sz="1200" b="0" dirty="0">
              <a:solidFill>
                <a:srgbClr val="0B5395"/>
              </a:solidFill>
              <a:latin typeface="+mj-ea"/>
              <a:ea typeface="+mj-ea"/>
              <a:cs typeface="メイリオ"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ja-JP" sz="1200" b="0" dirty="0">
                <a:solidFill>
                  <a:schemeClr val="tx1">
                    <a:lumMod val="65000"/>
                    <a:lumOff val="35000"/>
                  </a:schemeClr>
                </a:solidFill>
                <a:latin typeface="+mj-ea"/>
                <a:ea typeface="+mj-ea"/>
                <a:cs typeface="メイリオ" pitchFamily="50" charset="-128"/>
              </a:rPr>
              <a:t>―</a:t>
            </a:r>
            <a:r>
              <a:rPr lang="ja-JP" altLang="en-US" sz="1200" b="0" dirty="0">
                <a:solidFill>
                  <a:schemeClr val="tx1">
                    <a:lumMod val="65000"/>
                    <a:lumOff val="35000"/>
                  </a:schemeClr>
                </a:solidFill>
                <a:latin typeface="+mj-ea"/>
                <a:ea typeface="+mj-ea"/>
                <a:cs typeface="メイリオ" pitchFamily="50" charset="-128"/>
              </a:rPr>
              <a:t>≪白血病のリスク分類≫</a:t>
            </a:r>
            <a:r>
              <a:rPr lang="en-US" altLang="ja-JP" sz="1200" b="0" dirty="0">
                <a:solidFill>
                  <a:schemeClr val="tx1">
                    <a:lumMod val="65000"/>
                    <a:lumOff val="35000"/>
                  </a:schemeClr>
                </a:solidFill>
                <a:latin typeface="+mj-ea"/>
                <a:ea typeface="+mj-ea"/>
                <a:cs typeface="メイリオ" pitchFamily="50" charset="-128"/>
              </a:rPr>
              <a:t>―――――――――――――――――――</a:t>
            </a:r>
          </a:p>
          <a:p>
            <a:pPr>
              <a:lnSpc>
                <a:spcPts val="1400"/>
              </a:lnSpc>
            </a:pPr>
            <a:r>
              <a:rPr lang="ja-JP" altLang="en-US" sz="1200" b="1" dirty="0">
                <a:ln>
                  <a:solidFill>
                    <a:schemeClr val="bg1"/>
                  </a:solidFill>
                </a:ln>
                <a:solidFill>
                  <a:srgbClr val="8ADFFF"/>
                </a:solidFill>
                <a:latin typeface="+mj-ea"/>
                <a:ea typeface="+mj-ea"/>
                <a:cs typeface="メイリオ" pitchFamily="50" charset="-128"/>
              </a:rPr>
              <a:t>■</a:t>
            </a:r>
            <a:r>
              <a:rPr lang="ja-JP" altLang="en-US" sz="1200" b="1" dirty="0">
                <a:latin typeface="+mj-ea"/>
                <a:ea typeface="+mj-ea"/>
                <a:cs typeface="メイリオ" pitchFamily="50" charset="-128"/>
              </a:rPr>
              <a:t>標準リスク群</a:t>
            </a:r>
            <a:endParaRPr lang="en-US" altLang="ja-JP" sz="1200" dirty="0">
              <a:latin typeface="+mj-ea"/>
              <a:ea typeface="+mj-ea"/>
              <a:cs typeface="メイリオ" pitchFamily="50" charset="-128"/>
            </a:endParaRPr>
          </a:p>
          <a:p>
            <a:pPr>
              <a:lnSpc>
                <a:spcPts val="1400"/>
              </a:lnSpc>
            </a:pPr>
            <a:r>
              <a:rPr lang="ja-JP" altLang="en-US" sz="1200" dirty="0">
                <a:latin typeface="+mj-ea"/>
                <a:ea typeface="+mj-ea"/>
                <a:cs typeface="メイリオ" pitchFamily="50" charset="-128"/>
              </a:rPr>
              <a:t>    </a:t>
            </a:r>
            <a:r>
              <a:rPr lang="ja-JP" altLang="en-US" sz="1200" dirty="0">
                <a:solidFill>
                  <a:schemeClr val="tx1"/>
                </a:solidFill>
                <a:latin typeface="+mj-ea"/>
                <a:ea typeface="+mj-ea"/>
                <a:cs typeface="メイリオ" pitchFamily="50" charset="-128"/>
              </a:rPr>
              <a:t>・急性骨髄性白血病 </a:t>
            </a:r>
            <a:r>
              <a:rPr lang="en-US" altLang="ja-JP" sz="1200" dirty="0">
                <a:solidFill>
                  <a:schemeClr val="tx1"/>
                </a:solidFill>
                <a:latin typeface="+mj-ea"/>
                <a:ea typeface="+mj-ea"/>
                <a:cs typeface="メイリオ" pitchFamily="50" charset="-128"/>
              </a:rPr>
              <a:t>(</a:t>
            </a:r>
            <a:r>
              <a:rPr lang="ja-JP" altLang="en-US" sz="1200" dirty="0">
                <a:solidFill>
                  <a:schemeClr val="tx1"/>
                </a:solidFill>
                <a:latin typeface="+mj-ea"/>
                <a:ea typeface="+mj-ea"/>
                <a:cs typeface="メイリオ" pitchFamily="50" charset="-128"/>
              </a:rPr>
              <a:t>初回寛解期／第二寛解期</a:t>
            </a:r>
            <a:r>
              <a:rPr lang="en-US" altLang="ja-JP" sz="1200" dirty="0">
                <a:solidFill>
                  <a:schemeClr val="tx1"/>
                </a:solidFill>
                <a:latin typeface="+mj-ea"/>
                <a:ea typeface="+mj-ea"/>
                <a:cs typeface="メイリオ" pitchFamily="50" charset="-128"/>
              </a:rPr>
              <a:t>)</a:t>
            </a:r>
          </a:p>
          <a:p>
            <a:pPr>
              <a:lnSpc>
                <a:spcPts val="1400"/>
              </a:lnSpc>
            </a:pPr>
            <a:r>
              <a:rPr lang="ja-JP" altLang="en-US" sz="1200" dirty="0">
                <a:solidFill>
                  <a:schemeClr val="tx1"/>
                </a:solidFill>
                <a:latin typeface="+mj-ea"/>
                <a:ea typeface="+mj-ea"/>
                <a:cs typeface="メイリオ" pitchFamily="50" charset="-128"/>
              </a:rPr>
              <a:t>    ・急性リンパ性白血病 </a:t>
            </a:r>
            <a:r>
              <a:rPr lang="en-US" altLang="ja-JP" sz="1200" dirty="0">
                <a:solidFill>
                  <a:schemeClr val="tx1"/>
                </a:solidFill>
                <a:latin typeface="+mj-ea"/>
                <a:ea typeface="+mj-ea"/>
                <a:cs typeface="メイリオ" pitchFamily="50" charset="-128"/>
              </a:rPr>
              <a:t>(</a:t>
            </a:r>
            <a:r>
              <a:rPr lang="ja-JP" altLang="en-US" sz="1200" dirty="0">
                <a:solidFill>
                  <a:schemeClr val="tx1"/>
                </a:solidFill>
                <a:latin typeface="+mj-ea"/>
                <a:ea typeface="+mj-ea"/>
                <a:cs typeface="メイリオ" pitchFamily="50" charset="-128"/>
              </a:rPr>
              <a:t>初回寛解期</a:t>
            </a:r>
            <a:r>
              <a:rPr lang="en-US" altLang="ja-JP" sz="1200" dirty="0">
                <a:solidFill>
                  <a:schemeClr val="tx1"/>
                </a:solidFill>
                <a:latin typeface="+mj-ea"/>
                <a:ea typeface="+mj-ea"/>
                <a:cs typeface="メイリオ" pitchFamily="50" charset="-128"/>
              </a:rPr>
              <a:t>)</a:t>
            </a:r>
          </a:p>
          <a:p>
            <a:pPr>
              <a:lnSpc>
                <a:spcPts val="1400"/>
              </a:lnSpc>
            </a:pPr>
            <a:r>
              <a:rPr lang="ja-JP" altLang="en-US" sz="1200" dirty="0">
                <a:solidFill>
                  <a:schemeClr val="tx1"/>
                </a:solidFill>
                <a:latin typeface="+mj-ea"/>
                <a:ea typeface="+mj-ea"/>
                <a:cs typeface="メイリオ" pitchFamily="50" charset="-128"/>
              </a:rPr>
              <a:t>    ・慢性骨髄性白血病 </a:t>
            </a:r>
            <a:r>
              <a:rPr lang="en-US" altLang="ja-JP" sz="1200" dirty="0">
                <a:solidFill>
                  <a:schemeClr val="tx1"/>
                </a:solidFill>
                <a:latin typeface="+mj-ea"/>
                <a:ea typeface="+mj-ea"/>
                <a:cs typeface="メイリオ" pitchFamily="50" charset="-128"/>
              </a:rPr>
              <a:t>(</a:t>
            </a:r>
            <a:r>
              <a:rPr lang="ja-JP" altLang="en-US" sz="1200" dirty="0">
                <a:solidFill>
                  <a:schemeClr val="tx1"/>
                </a:solidFill>
                <a:latin typeface="+mj-ea"/>
                <a:ea typeface="+mj-ea"/>
                <a:cs typeface="メイリオ" pitchFamily="50" charset="-128"/>
              </a:rPr>
              <a:t>初回慢性期</a:t>
            </a:r>
            <a:r>
              <a:rPr lang="en-US" altLang="ja-JP" sz="1200" dirty="0">
                <a:solidFill>
                  <a:schemeClr val="tx1"/>
                </a:solidFill>
                <a:latin typeface="+mj-ea"/>
                <a:ea typeface="+mj-ea"/>
                <a:cs typeface="メイリオ" pitchFamily="50" charset="-128"/>
              </a:rPr>
              <a:t>)</a:t>
            </a:r>
          </a:p>
          <a:p>
            <a:pPr>
              <a:lnSpc>
                <a:spcPts val="1400"/>
              </a:lnSpc>
            </a:pPr>
            <a:r>
              <a:rPr lang="ja-JP" altLang="en-US" sz="1200" dirty="0">
                <a:solidFill>
                  <a:schemeClr val="tx1"/>
                </a:solidFill>
                <a:latin typeface="+mj-ea"/>
                <a:ea typeface="+mj-ea"/>
                <a:cs typeface="メイリオ" pitchFamily="50" charset="-128"/>
              </a:rPr>
              <a:t>    ・骨髄異形成症候群 </a:t>
            </a:r>
            <a:r>
              <a:rPr lang="en-US" altLang="ja-JP" sz="1200" dirty="0">
                <a:solidFill>
                  <a:schemeClr val="tx1"/>
                </a:solidFill>
                <a:latin typeface="+mj-ea"/>
                <a:ea typeface="+mj-ea"/>
                <a:cs typeface="メイリオ" pitchFamily="50" charset="-128"/>
              </a:rPr>
              <a:t>(</a:t>
            </a:r>
            <a:r>
              <a:rPr lang="ja-JP" altLang="en-US" sz="1200" dirty="0">
                <a:solidFill>
                  <a:schemeClr val="tx1"/>
                </a:solidFill>
                <a:latin typeface="+mj-ea"/>
                <a:ea typeface="+mj-ea"/>
                <a:cs typeface="メイリオ" pitchFamily="50" charset="-128"/>
              </a:rPr>
              <a:t>不応性貧血／環状鉄芽球を伴う不応性貧血</a:t>
            </a:r>
            <a:r>
              <a:rPr lang="en-US" altLang="ja-JP" sz="1200" dirty="0">
                <a:solidFill>
                  <a:schemeClr val="tx1"/>
                </a:solidFill>
                <a:latin typeface="+mj-ea"/>
                <a:ea typeface="+mj-ea"/>
                <a:cs typeface="メイリオ" pitchFamily="50" charset="-128"/>
              </a:rPr>
              <a:t>)</a:t>
            </a:r>
            <a:endParaRPr lang="en-US" altLang="ja-JP" sz="1200" dirty="0">
              <a:ln>
                <a:solidFill>
                  <a:schemeClr val="bg1"/>
                </a:solidFill>
              </a:ln>
              <a:latin typeface="+mj-ea"/>
              <a:ea typeface="+mj-ea"/>
              <a:cs typeface="メイリオ" pitchFamily="50" charset="-128"/>
            </a:endParaRPr>
          </a:p>
          <a:p>
            <a:pPr>
              <a:lnSpc>
                <a:spcPts val="1400"/>
              </a:lnSpc>
            </a:pPr>
            <a:r>
              <a:rPr lang="ja-JP" altLang="en-US" sz="1200" b="1" dirty="0">
                <a:ln>
                  <a:solidFill>
                    <a:schemeClr val="bg1"/>
                  </a:solidFill>
                </a:ln>
                <a:solidFill>
                  <a:srgbClr val="59AAF2"/>
                </a:solidFill>
                <a:latin typeface="+mj-ea"/>
                <a:ea typeface="+mj-ea"/>
                <a:cs typeface="メイリオ" pitchFamily="50" charset="-128"/>
              </a:rPr>
              <a:t>■</a:t>
            </a:r>
            <a:r>
              <a:rPr lang="ja-JP" altLang="en-US" sz="1200" b="1" dirty="0">
                <a:latin typeface="+mj-ea"/>
                <a:ea typeface="+mj-ea"/>
                <a:cs typeface="メイリオ" pitchFamily="50" charset="-128"/>
              </a:rPr>
              <a:t>高リスク群</a:t>
            </a:r>
            <a:endParaRPr lang="en-US" altLang="ja-JP" sz="1200" dirty="0">
              <a:latin typeface="+mj-ea"/>
              <a:ea typeface="+mj-ea"/>
              <a:cs typeface="メイリオ" pitchFamily="50" charset="-128"/>
            </a:endParaRPr>
          </a:p>
          <a:p>
            <a:pPr>
              <a:lnSpc>
                <a:spcPts val="1400"/>
              </a:lnSpc>
            </a:pPr>
            <a:r>
              <a:rPr lang="en-US" altLang="ja-JP" sz="1200" b="1" u="none" dirty="0">
                <a:solidFill>
                  <a:schemeClr val="accent2">
                    <a:lumMod val="75000"/>
                  </a:schemeClr>
                </a:solidFill>
                <a:latin typeface="+mj-ea"/>
                <a:ea typeface="+mj-ea"/>
                <a:cs typeface="メイリオ" pitchFamily="50" charset="-128"/>
              </a:rPr>
              <a:t>    </a:t>
            </a:r>
            <a:r>
              <a:rPr lang="ja-JP" altLang="en-US" sz="1200" u="none" dirty="0">
                <a:solidFill>
                  <a:schemeClr val="tx1"/>
                </a:solidFill>
                <a:latin typeface="+mj-ea"/>
                <a:ea typeface="+mj-ea"/>
                <a:cs typeface="メイリオ" pitchFamily="50" charset="-128"/>
              </a:rPr>
              <a:t>・上記以外</a:t>
            </a:r>
            <a:endParaRPr lang="en-US" altLang="ja-JP" sz="1200" u="none" dirty="0">
              <a:solidFill>
                <a:schemeClr val="tx1"/>
              </a:solidFill>
              <a:latin typeface="+mj-ea"/>
              <a:ea typeface="+mj-ea"/>
              <a:cs typeface="メイリオ" pitchFamily="50" charset="-128"/>
            </a:endParaRPr>
          </a:p>
          <a:p>
            <a:pPr>
              <a:lnSpc>
                <a:spcPts val="1400"/>
              </a:lnSpc>
            </a:pPr>
            <a:r>
              <a:rPr lang="ja-JP" altLang="en-US" sz="1200" u="sng" dirty="0">
                <a:solidFill>
                  <a:schemeClr val="tx1"/>
                </a:solidFill>
                <a:latin typeface="+mj-ea"/>
                <a:ea typeface="+mj-ea"/>
                <a:cs typeface="メイリオ" pitchFamily="50" charset="-128"/>
              </a:rPr>
              <a:t>＿＿＿＿＿＿＿＿＿＿＿＿＿＿＿＿＿＿＿＿＿＿　　　　　　　　　＿＿</a:t>
            </a:r>
            <a:endParaRPr lang="en-US" altLang="ja-JP" sz="1200" u="sng" dirty="0">
              <a:solidFill>
                <a:schemeClr val="tx1"/>
              </a:solidFill>
              <a:latin typeface="+mj-ea"/>
              <a:ea typeface="+mj-ea"/>
              <a:cs typeface="メイリオ" pitchFamily="50" charset="-128"/>
            </a:endParaRPr>
          </a:p>
        </p:txBody>
      </p:sp>
      <p:sp>
        <p:nvSpPr>
          <p:cNvPr id="7" name="スライド イメージ プレースホルダ 6"/>
          <p:cNvSpPr>
            <a:spLocks noGrp="1" noRot="1" noChangeAspect="1"/>
          </p:cNvSpPr>
          <p:nvPr>
            <p:ph type="sldImg"/>
          </p:nvPr>
        </p:nvSpPr>
        <p:spPr>
          <a:xfrm>
            <a:off x="144463" y="328613"/>
            <a:ext cx="6394450" cy="4795837"/>
          </a:xfrm>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115568" y="5612256"/>
            <a:ext cx="5429426" cy="2480336"/>
          </a:xfrm>
        </p:spPr>
        <p:txBody>
          <a:bodyPr>
            <a:noAutofit/>
          </a:bodyPr>
          <a:lstStyle/>
          <a:p>
            <a:r>
              <a:rPr kumimoji="1" lang="ja-JP" altLang="ja-JP" sz="1200" b="0" kern="1200" dirty="0">
                <a:solidFill>
                  <a:schemeClr val="tx1"/>
                </a:solidFill>
                <a:latin typeface="+mn-lt"/>
                <a:ea typeface="+mn-ea"/>
                <a:cs typeface="+mn-cs"/>
              </a:rPr>
              <a:t>　</a:t>
            </a:r>
            <a:r>
              <a:rPr kumimoji="1" lang="ja-JP" altLang="ja-JP" sz="1200" b="0" kern="1200" dirty="0">
                <a:solidFill>
                  <a:schemeClr val="tx1"/>
                </a:solidFill>
                <a:latin typeface="+mj-ea"/>
                <a:ea typeface="+mj-ea"/>
                <a:cs typeface="+mn-cs"/>
              </a:rPr>
              <a:t>前治療による毒性の低い骨髄非破壊的移植の普及により、高齢者など移植適応が増大したことが全体の移植件数の増加に大きく寄与している。</a:t>
            </a:r>
          </a:p>
          <a:p>
            <a:endParaRPr lang="en-US" altLang="ja-JP" sz="1200" dirty="0">
              <a:solidFill>
                <a:srgbClr val="0B5395"/>
              </a:solidFill>
              <a:latin typeface="+mj-ea"/>
              <a:ea typeface="+mj-ea"/>
              <a:cs typeface="メイリオ"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ja-JP" sz="1200" b="1" dirty="0">
                <a:solidFill>
                  <a:schemeClr val="tx1">
                    <a:lumMod val="65000"/>
                    <a:lumOff val="35000"/>
                  </a:schemeClr>
                </a:solidFill>
                <a:latin typeface="+mj-ea"/>
                <a:ea typeface="+mj-ea"/>
                <a:cs typeface="メイリオ" pitchFamily="50" charset="-128"/>
              </a:rPr>
              <a:t>―</a:t>
            </a:r>
            <a:r>
              <a:rPr lang="ja-JP" altLang="en-US" sz="1200" b="0" dirty="0">
                <a:solidFill>
                  <a:schemeClr val="tx1">
                    <a:lumMod val="65000"/>
                    <a:lumOff val="35000"/>
                  </a:schemeClr>
                </a:solidFill>
                <a:latin typeface="+mj-ea"/>
                <a:ea typeface="+mj-ea"/>
                <a:cs typeface="メイリオ" pitchFamily="50" charset="-128"/>
              </a:rPr>
              <a:t>≪移植前治療≫</a:t>
            </a:r>
            <a:r>
              <a:rPr lang="en-US" altLang="ja-JP" sz="1200" b="1" dirty="0">
                <a:solidFill>
                  <a:schemeClr val="tx1">
                    <a:lumMod val="65000"/>
                    <a:lumOff val="35000"/>
                  </a:schemeClr>
                </a:solidFill>
                <a:latin typeface="+mj-ea"/>
                <a:ea typeface="+mj-ea"/>
                <a:cs typeface="メイリオ" pitchFamily="50" charset="-128"/>
              </a:rPr>
              <a:t>―――――――――――――――――――――――――――――――</a:t>
            </a:r>
          </a:p>
          <a:p>
            <a:pPr>
              <a:lnSpc>
                <a:spcPts val="1400"/>
              </a:lnSpc>
            </a:pPr>
            <a:r>
              <a:rPr lang="ja-JP" altLang="en-US" sz="1200" b="1" dirty="0">
                <a:ln>
                  <a:solidFill>
                    <a:schemeClr val="bg1"/>
                  </a:solidFill>
                </a:ln>
                <a:solidFill>
                  <a:srgbClr val="8ADFFF"/>
                </a:solidFill>
                <a:latin typeface="+mj-ea"/>
                <a:ea typeface="+mj-ea"/>
                <a:cs typeface="メイリオ" pitchFamily="50" charset="-128"/>
              </a:rPr>
              <a:t>■</a:t>
            </a:r>
            <a:r>
              <a:rPr lang="ja-JP" altLang="en-US" sz="1200" b="1" dirty="0">
                <a:latin typeface="+mj-ea"/>
                <a:ea typeface="+mj-ea"/>
                <a:cs typeface="メイリオ" pitchFamily="50" charset="-128"/>
              </a:rPr>
              <a:t>骨髄破壊的前治療</a:t>
            </a:r>
            <a:endParaRPr lang="en-US" altLang="ja-JP" sz="1200" b="1" dirty="0">
              <a:latin typeface="+mj-ea"/>
              <a:ea typeface="+mj-ea"/>
              <a:cs typeface="メイリオ" pitchFamily="50" charset="-128"/>
            </a:endParaRPr>
          </a:p>
          <a:p>
            <a:pPr>
              <a:lnSpc>
                <a:spcPts val="1400"/>
              </a:lnSpc>
            </a:pPr>
            <a:r>
              <a:rPr lang="ja-JP" altLang="en-US" sz="1200" u="none" dirty="0">
                <a:latin typeface="+mj-ea"/>
                <a:ea typeface="+mj-ea"/>
                <a:cs typeface="メイリオ" pitchFamily="50" charset="-128"/>
              </a:rPr>
              <a:t>　  </a:t>
            </a:r>
            <a:r>
              <a:rPr lang="ja-JP" altLang="en-US" sz="1200" u="none" dirty="0">
                <a:solidFill>
                  <a:schemeClr val="tx1"/>
                </a:solidFill>
                <a:latin typeface="+mj-ea"/>
                <a:ea typeface="+mj-ea"/>
                <a:cs typeface="メイリオ" pitchFamily="50" charset="-128"/>
              </a:rPr>
              <a:t>全身放射線照射や大量抗がん剤治療により、骨髄中のがん細胞を正常な血液細胞とともに全滅させることを主な目的とする移植前治療</a:t>
            </a:r>
            <a:endParaRPr lang="en-US" altLang="ja-JP" sz="1200" b="1" u="none" dirty="0">
              <a:ln>
                <a:solidFill>
                  <a:schemeClr val="bg1"/>
                </a:solidFill>
              </a:ln>
              <a:solidFill>
                <a:srgbClr val="59AAF2"/>
              </a:solidFill>
              <a:latin typeface="+mj-ea"/>
              <a:ea typeface="+mj-ea"/>
              <a:cs typeface="メイリオ" pitchFamily="50" charset="-128"/>
            </a:endParaRPr>
          </a:p>
          <a:p>
            <a:pPr>
              <a:lnSpc>
                <a:spcPts val="1400"/>
              </a:lnSpc>
            </a:pPr>
            <a:endParaRPr lang="en-US" altLang="ja-JP" sz="1200" b="1" dirty="0">
              <a:ln>
                <a:solidFill>
                  <a:schemeClr val="bg1"/>
                </a:solidFill>
              </a:ln>
              <a:solidFill>
                <a:srgbClr val="59AAF2"/>
              </a:solidFill>
              <a:latin typeface="+mj-ea"/>
              <a:ea typeface="+mj-ea"/>
              <a:cs typeface="メイリオ" pitchFamily="50" charset="-128"/>
            </a:endParaRPr>
          </a:p>
          <a:p>
            <a:pPr>
              <a:lnSpc>
                <a:spcPts val="1400"/>
              </a:lnSpc>
            </a:pPr>
            <a:r>
              <a:rPr lang="ja-JP" altLang="en-US" sz="1200" b="1" dirty="0">
                <a:ln>
                  <a:solidFill>
                    <a:schemeClr val="bg1"/>
                  </a:solidFill>
                </a:ln>
                <a:solidFill>
                  <a:srgbClr val="59AAF2"/>
                </a:solidFill>
                <a:latin typeface="+mj-ea"/>
                <a:ea typeface="+mj-ea"/>
                <a:cs typeface="メイリオ" pitchFamily="50" charset="-128"/>
              </a:rPr>
              <a:t>■</a:t>
            </a:r>
            <a:r>
              <a:rPr lang="ja-JP" altLang="en-US" sz="1200" b="1" dirty="0">
                <a:latin typeface="+mj-ea"/>
                <a:ea typeface="+mj-ea"/>
                <a:cs typeface="メイリオ" pitchFamily="50" charset="-128"/>
              </a:rPr>
              <a:t>骨髄非破壊的前治療</a:t>
            </a:r>
            <a:endParaRPr lang="en-US" altLang="ja-JP" sz="1200" b="1" dirty="0">
              <a:latin typeface="+mj-ea"/>
              <a:ea typeface="+mj-ea"/>
              <a:cs typeface="メイリオ" pitchFamily="50" charset="-128"/>
            </a:endParaRPr>
          </a:p>
          <a:p>
            <a:pPr>
              <a:lnSpc>
                <a:spcPts val="1400"/>
              </a:lnSpc>
            </a:pPr>
            <a:r>
              <a:rPr lang="ja-JP" altLang="en-US" sz="1200" u="none" dirty="0">
                <a:solidFill>
                  <a:schemeClr val="tx1"/>
                </a:solidFill>
                <a:latin typeface="+mj-ea"/>
                <a:ea typeface="+mj-ea"/>
                <a:cs typeface="メイリオ" pitchFamily="50" charset="-128"/>
              </a:rPr>
              <a:t>　  免疫抑制を主な目的とする骨髄抑制の強くない薬剤による移植前治療</a:t>
            </a:r>
            <a:endParaRPr lang="en-US" altLang="ja-JP" sz="1200" u="sng" dirty="0">
              <a:solidFill>
                <a:schemeClr val="tx1"/>
              </a:solidFill>
              <a:latin typeface="+mj-ea"/>
              <a:ea typeface="+mj-ea"/>
              <a:cs typeface="メイリオ" pitchFamily="50" charset="-128"/>
            </a:endParaRPr>
          </a:p>
          <a:p>
            <a:pPr>
              <a:lnSpc>
                <a:spcPts val="1400"/>
              </a:lnSpc>
            </a:pPr>
            <a:r>
              <a:rPr lang="en-US" altLang="ja-JP" sz="1200" u="none" dirty="0">
                <a:solidFill>
                  <a:schemeClr val="tx1"/>
                </a:solidFill>
                <a:latin typeface="+mj-ea"/>
                <a:ea typeface="+mj-ea"/>
                <a:cs typeface="メイリオ" pitchFamily="50" charset="-128"/>
              </a:rPr>
              <a:t>――――――――――――――――――――――――――――――――――――――</a:t>
            </a:r>
          </a:p>
        </p:txBody>
      </p:sp>
      <p:sp>
        <p:nvSpPr>
          <p:cNvPr id="9" name="スライド イメージ プレースホルダ 8"/>
          <p:cNvSpPr>
            <a:spLocks noGrp="1" noRot="1" noChangeAspect="1"/>
          </p:cNvSpPr>
          <p:nvPr>
            <p:ph type="sldImg"/>
          </p:nvPr>
        </p:nvSpPr>
        <p:spPr>
          <a:xfrm>
            <a:off x="152400" y="311150"/>
            <a:ext cx="6392863" cy="4794250"/>
          </a:xfrm>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8" y="347663"/>
            <a:ext cx="6392862" cy="4794250"/>
          </a:xfrm>
          <a:ln>
            <a:noFill/>
          </a:ln>
        </p:spPr>
      </p:sp>
      <p:sp>
        <p:nvSpPr>
          <p:cNvPr id="3" name="ノート プレースホルダー 2"/>
          <p:cNvSpPr>
            <a:spLocks noGrp="1"/>
          </p:cNvSpPr>
          <p:nvPr>
            <p:ph type="body" idx="1"/>
          </p:nvPr>
        </p:nvSpPr>
        <p:spPr>
          <a:xfrm>
            <a:off x="1115568" y="5614416"/>
            <a:ext cx="5380992" cy="4029916"/>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mn-lt"/>
                <a:ea typeface="+mn-ea"/>
                <a:cs typeface="+mn-cs"/>
              </a:rPr>
              <a:t>　血縁者間移植において、</a:t>
            </a:r>
            <a:r>
              <a:rPr kumimoji="1" lang="en-US" altLang="ja-JP" sz="1200" b="0" kern="1200" dirty="0">
                <a:solidFill>
                  <a:schemeClr val="tx1"/>
                </a:solidFill>
                <a:latin typeface="+mn-lt"/>
                <a:ea typeface="+mn-ea"/>
                <a:cs typeface="+mn-cs"/>
              </a:rPr>
              <a:t>HLA</a:t>
            </a:r>
            <a:r>
              <a:rPr kumimoji="1" lang="ja-JP" altLang="en-US" sz="1200" b="0" kern="1200" dirty="0">
                <a:solidFill>
                  <a:schemeClr val="tx1"/>
                </a:solidFill>
                <a:latin typeface="+mn-lt"/>
                <a:ea typeface="+mn-ea"/>
                <a:cs typeface="+mn-cs"/>
              </a:rPr>
              <a:t>適合移植が最も多いが、</a:t>
            </a:r>
            <a:r>
              <a:rPr kumimoji="1" lang="en-US" altLang="ja-JP" sz="1200" b="0" kern="1200" dirty="0">
                <a:solidFill>
                  <a:schemeClr val="tx1"/>
                </a:solidFill>
                <a:latin typeface="+mn-lt"/>
                <a:ea typeface="+mn-ea"/>
                <a:cs typeface="+mn-cs"/>
              </a:rPr>
              <a:t>2000</a:t>
            </a:r>
            <a:r>
              <a:rPr kumimoji="1" lang="ja-JP" altLang="en-US" sz="1200" b="0" kern="1200" dirty="0">
                <a:solidFill>
                  <a:schemeClr val="tx1"/>
                </a:solidFill>
                <a:latin typeface="+mn-lt"/>
                <a:ea typeface="+mn-ea"/>
                <a:cs typeface="+mn-cs"/>
              </a:rPr>
              <a:t>年以降の移植登録件数はほぼ横ばいである。 </a:t>
            </a:r>
            <a:r>
              <a:rPr kumimoji="1" lang="en-US" altLang="ja-JP" sz="1200" b="0" kern="1200" dirty="0">
                <a:solidFill>
                  <a:schemeClr val="tx1"/>
                </a:solidFill>
                <a:latin typeface="+mn-lt"/>
                <a:ea typeface="+mn-ea"/>
                <a:cs typeface="+mn-cs"/>
              </a:rPr>
              <a:t>GVHD</a:t>
            </a:r>
            <a:r>
              <a:rPr kumimoji="1" lang="ja-JP" altLang="en-US" sz="1200" b="0" kern="1200" dirty="0">
                <a:solidFill>
                  <a:schemeClr val="tx1"/>
                </a:solidFill>
                <a:latin typeface="+mn-lt"/>
                <a:ea typeface="+mn-ea"/>
                <a:cs typeface="+mn-cs"/>
              </a:rPr>
              <a:t>予防法の開発に伴い、</a:t>
            </a:r>
            <a:r>
              <a:rPr kumimoji="1" lang="en-US" altLang="ja-JP" sz="1200" b="0" kern="1200" dirty="0">
                <a:solidFill>
                  <a:schemeClr val="tx1"/>
                </a:solidFill>
                <a:latin typeface="+mn-lt"/>
                <a:ea typeface="+mn-ea"/>
                <a:cs typeface="+mn-cs"/>
              </a:rPr>
              <a:t>2010</a:t>
            </a:r>
            <a:r>
              <a:rPr kumimoji="1" lang="ja-JP" altLang="en-US" sz="1200" b="0" kern="1200" dirty="0">
                <a:solidFill>
                  <a:schemeClr val="tx1"/>
                </a:solidFill>
                <a:latin typeface="+mn-lt"/>
                <a:ea typeface="+mn-ea"/>
                <a:cs typeface="+mn-cs"/>
              </a:rPr>
              <a:t>年以降ハプロ移植件数は</a:t>
            </a:r>
            <a:r>
              <a:rPr kumimoji="1" lang="ja-JP" altLang="en-US" sz="1200" b="0" kern="1200" dirty="0">
                <a:latin typeface="+mn-lt"/>
                <a:ea typeface="+mn-ea"/>
                <a:cs typeface="+mn-cs"/>
              </a:rPr>
              <a:t>著しく増加した。</a:t>
            </a:r>
            <a:endParaRPr kumimoji="1" lang="en-US" altLang="ja-JP" sz="1200" b="0" kern="1200" dirty="0">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j-ea"/>
                <a:ea typeface="+mj-ea"/>
                <a:cs typeface="メイリオ" pitchFamily="50" charset="-128"/>
              </a:rPr>
              <a:t>※</a:t>
            </a:r>
            <a:r>
              <a:rPr lang="ja-JP" altLang="en-US" sz="1200" dirty="0">
                <a:latin typeface="+mj-ea"/>
                <a:ea typeface="+mj-ea"/>
                <a:cs typeface="メイリオ" pitchFamily="50" charset="-128"/>
              </a:rPr>
              <a:t>集計対象は、移植細胞種類が骨髄、末梢血幹細胞、または骨髄</a:t>
            </a:r>
            <a:r>
              <a:rPr lang="en-US" altLang="ja-JP" sz="1200" dirty="0">
                <a:latin typeface="+mj-ea"/>
                <a:ea typeface="+mj-ea"/>
                <a:cs typeface="メイリオ" pitchFamily="50" charset="-128"/>
              </a:rPr>
              <a:t>+</a:t>
            </a:r>
            <a:r>
              <a:rPr lang="ja-JP" altLang="en-US" sz="1200" dirty="0">
                <a:latin typeface="+mj-ea"/>
                <a:ea typeface="+mj-ea"/>
                <a:cs typeface="メイリオ" pitchFamily="50" charset="-128"/>
              </a:rPr>
              <a:t>末梢血幹細胞の移植例です。</a:t>
            </a:r>
            <a:endParaRPr lang="en-US" altLang="ja-JP" sz="1200" dirty="0">
              <a:latin typeface="+mj-ea"/>
              <a:ea typeface="+mj-ea"/>
              <a:cs typeface="メイリオ"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j-ea"/>
                <a:ea typeface="+mj-ea"/>
                <a:cs typeface="メイリオ" pitchFamily="50" charset="-128"/>
              </a:rPr>
              <a:t>※HLA</a:t>
            </a:r>
            <a:r>
              <a:rPr lang="ja-JP" altLang="en-US" sz="1200" dirty="0">
                <a:latin typeface="+mj-ea"/>
                <a:ea typeface="+mj-ea"/>
                <a:cs typeface="メイリオ" pitchFamily="50" charset="-128"/>
              </a:rPr>
              <a:t>の不適合数は、</a:t>
            </a:r>
            <a:r>
              <a:rPr lang="en-US" altLang="ja-JP" sz="1200" dirty="0">
                <a:latin typeface="+mj-ea"/>
                <a:ea typeface="+mj-ea"/>
                <a:cs typeface="メイリオ" pitchFamily="50" charset="-128"/>
              </a:rPr>
              <a:t>GVH</a:t>
            </a:r>
            <a:r>
              <a:rPr lang="ja-JP" altLang="en-US" sz="1200" dirty="0">
                <a:latin typeface="+mj-ea"/>
                <a:ea typeface="+mj-ea"/>
                <a:cs typeface="メイリオ" pitchFamily="50" charset="-128"/>
              </a:rPr>
              <a:t>方向の不適合数をカウントしています。 </a:t>
            </a:r>
            <a:endParaRPr lang="en-US" altLang="ja-JP" sz="1200" dirty="0">
              <a:latin typeface="+mj-ea"/>
              <a:ea typeface="+mj-ea"/>
              <a:cs typeface="メイリオ" pitchFamily="50" charset="-128"/>
            </a:endParaRPr>
          </a:p>
        </p:txBody>
      </p:sp>
    </p:spTree>
    <p:extLst>
      <p:ext uri="{BB962C8B-B14F-4D97-AF65-F5344CB8AC3E}">
        <p14:creationId xmlns:p14="http://schemas.microsoft.com/office/powerpoint/2010/main" val="3207405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104695" y="5631765"/>
            <a:ext cx="4918208" cy="2480336"/>
          </a:xfrm>
        </p:spPr>
        <p:txBody>
          <a:bodyPr>
            <a:normAutofit/>
          </a:bodyPr>
          <a:lstStyle/>
          <a:p>
            <a:r>
              <a:rPr kumimoji="1" lang="ja-JP" altLang="en-US" sz="1200" kern="1200" dirty="0">
                <a:solidFill>
                  <a:schemeClr val="tx1"/>
                </a:solidFill>
                <a:effectLst/>
                <a:latin typeface="+mn-lt"/>
                <a:ea typeface="+mn-ea"/>
                <a:cs typeface="+mn-cs"/>
              </a:rPr>
              <a:t>　同種</a:t>
            </a:r>
            <a:r>
              <a:rPr kumimoji="1" lang="ja-JP" altLang="ja-JP" sz="1200" kern="1200" dirty="0">
                <a:solidFill>
                  <a:schemeClr val="tx1"/>
                </a:solidFill>
                <a:effectLst/>
                <a:latin typeface="+mn-lt"/>
                <a:ea typeface="+mn-ea"/>
                <a:cs typeface="+mn-cs"/>
              </a:rPr>
              <a:t>移植後</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日での生存率は、ここ</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年でわずかに向上している傾向がみられる。</a:t>
            </a:r>
          </a:p>
          <a:p>
            <a:r>
              <a:rPr kumimoji="1" lang="ja-JP" altLang="ja-JP" sz="1200" kern="1200" dirty="0">
                <a:solidFill>
                  <a:schemeClr val="tx1"/>
                </a:solidFill>
                <a:effectLst/>
                <a:latin typeface="+mn-lt"/>
                <a:ea typeface="+mn-ea"/>
                <a:cs typeface="+mn-cs"/>
              </a:rPr>
              <a:t>自家移植後の</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日生存率は</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歳未満、</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歳以上で同等の成績が得られている。</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初回の移植例を対象とした解析結果です。</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点線</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は、移植件数が</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件未満で算出した生存率を示しております。</a:t>
            </a:r>
            <a:r>
              <a:rPr lang="ja-JP" altLang="en-US" sz="1200" dirty="0">
                <a:solidFill>
                  <a:srgbClr val="0B5395"/>
                </a:solidFill>
                <a:latin typeface="メイリオ" pitchFamily="50" charset="-128"/>
                <a:ea typeface="メイリオ" pitchFamily="50" charset="-128"/>
                <a:cs typeface="メイリオ" pitchFamily="50" charset="-128"/>
              </a:rPr>
              <a:t>　</a:t>
            </a:r>
            <a:endParaRPr lang="ja-JP" altLang="ja-JP" sz="1200" dirty="0">
              <a:solidFill>
                <a:schemeClr val="tx2">
                  <a:lumMod val="75000"/>
                </a:schemeClr>
              </a:solidFill>
              <a:latin typeface="HGS教科書体" pitchFamily="18" charset="-128"/>
              <a:ea typeface="HGS教科書体" pitchFamily="18" charset="-128"/>
              <a:cs typeface="メイリオ" pitchFamily="50" charset="-128"/>
            </a:endParaRPr>
          </a:p>
        </p:txBody>
      </p:sp>
      <p:sp>
        <p:nvSpPr>
          <p:cNvPr id="9" name="スライド イメージ プレースホルダ 8"/>
          <p:cNvSpPr>
            <a:spLocks noGrp="1" noRot="1" noChangeAspect="1"/>
          </p:cNvSpPr>
          <p:nvPr>
            <p:ph type="sldImg"/>
          </p:nvPr>
        </p:nvSpPr>
        <p:spPr>
          <a:xfrm>
            <a:off x="146050" y="328613"/>
            <a:ext cx="6394450" cy="4795837"/>
          </a:xfrm>
          <a:ln>
            <a:noFill/>
          </a:ln>
        </p:spPr>
      </p:sp>
    </p:spTree>
    <p:extLst>
      <p:ext uri="{BB962C8B-B14F-4D97-AF65-F5344CB8AC3E}">
        <p14:creationId xmlns:p14="http://schemas.microsoft.com/office/powerpoint/2010/main" val="4093821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68119" y="5631765"/>
            <a:ext cx="4918208" cy="2480336"/>
          </a:xfrm>
        </p:spPr>
        <p:txBody>
          <a:bodyPr>
            <a:normAutofit/>
          </a:bodyPr>
          <a:lstStyle/>
          <a:p>
            <a:r>
              <a:rPr lang="ja-JP" altLang="en-US" sz="1200" dirty="0">
                <a:solidFill>
                  <a:srgbClr val="0B5395"/>
                </a:solidFill>
                <a:latin typeface="メイリオ" pitchFamily="50" charset="-128"/>
                <a:ea typeface="メイリオ" pitchFamily="50" charset="-128"/>
                <a:cs typeface="メイリオ" pitchFamily="50" charset="-128"/>
              </a:rPr>
              <a:t>　</a:t>
            </a:r>
            <a:r>
              <a:rPr kumimoji="1" lang="ja-JP" altLang="ja-JP" sz="1200" kern="1200" dirty="0">
                <a:solidFill>
                  <a:schemeClr val="tx1"/>
                </a:solidFill>
                <a:effectLst/>
                <a:latin typeface="+mn-lt"/>
                <a:ea typeface="+mn-ea"/>
                <a:cs typeface="+mn-cs"/>
              </a:rPr>
              <a:t>移植後</a:t>
            </a:r>
            <a:r>
              <a:rPr kumimoji="1" lang="en-US" altLang="ja-JP" sz="1200" kern="1200" dirty="0">
                <a:solidFill>
                  <a:schemeClr val="tx1"/>
                </a:solidFill>
                <a:effectLst/>
                <a:latin typeface="+mn-lt"/>
                <a:ea typeface="+mn-ea"/>
                <a:cs typeface="+mn-cs"/>
              </a:rPr>
              <a:t>365</a:t>
            </a:r>
            <a:r>
              <a:rPr kumimoji="1" lang="ja-JP" altLang="ja-JP" sz="1200" kern="1200" dirty="0">
                <a:solidFill>
                  <a:schemeClr val="tx1"/>
                </a:solidFill>
                <a:effectLst/>
                <a:latin typeface="+mn-lt"/>
                <a:ea typeface="+mn-ea"/>
                <a:cs typeface="+mn-cs"/>
              </a:rPr>
              <a:t>日</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a:t>
            </a:r>
            <a:r>
              <a:rPr kumimoji="1" lang="ja-JP" altLang="ja-JP" sz="1200" kern="1200" dirty="0" err="1">
                <a:solidFill>
                  <a:schemeClr val="tx1"/>
                </a:solidFill>
                <a:effectLst/>
                <a:latin typeface="+mn-lt"/>
                <a:ea typeface="+mn-ea"/>
                <a:cs typeface="+mn-cs"/>
              </a:rPr>
              <a:t>での</a:t>
            </a:r>
            <a:r>
              <a:rPr kumimoji="1" lang="ja-JP" altLang="ja-JP" sz="1200" kern="1200" dirty="0">
                <a:solidFill>
                  <a:schemeClr val="tx1"/>
                </a:solidFill>
                <a:effectLst/>
                <a:latin typeface="+mn-lt"/>
                <a:ea typeface="+mn-ea"/>
                <a:cs typeface="+mn-cs"/>
              </a:rPr>
              <a:t>生存率は、自家移植、</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歳未満での同種移植例にて、ここ</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年で向上している傾向がみられる。</a:t>
            </a:r>
          </a:p>
          <a:p>
            <a:r>
              <a:rPr kumimoji="1" lang="ja-JP" altLang="ja-JP" sz="1200" kern="1200" dirty="0">
                <a:solidFill>
                  <a:schemeClr val="tx1"/>
                </a:solidFill>
                <a:effectLst/>
                <a:latin typeface="+mn-lt"/>
                <a:ea typeface="+mn-ea"/>
                <a:cs typeface="+mn-cs"/>
              </a:rPr>
              <a:t>自家移植後</a:t>
            </a:r>
            <a:r>
              <a:rPr kumimoji="1" lang="en-US" altLang="ja-JP" sz="1200" kern="1200" dirty="0">
                <a:solidFill>
                  <a:schemeClr val="tx1"/>
                </a:solidFill>
                <a:effectLst/>
                <a:latin typeface="+mn-lt"/>
                <a:ea typeface="+mn-ea"/>
                <a:cs typeface="+mn-cs"/>
              </a:rPr>
              <a:t>365</a:t>
            </a:r>
            <a:r>
              <a:rPr kumimoji="1" lang="ja-JP" altLang="ja-JP" sz="1200" kern="1200" dirty="0">
                <a:solidFill>
                  <a:schemeClr val="tx1"/>
                </a:solidFill>
                <a:effectLst/>
                <a:latin typeface="+mn-lt"/>
                <a:ea typeface="+mn-ea"/>
                <a:cs typeface="+mn-cs"/>
              </a:rPr>
              <a:t>日生存率は</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歳未満、</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歳以上で同等の成績が得られている。</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※初回の移植例を対象とした解析結果です。</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※点線</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は、移植件数が</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件未満で算出した生存率を示しております。</a:t>
            </a:r>
            <a:endParaRPr lang="ja-JP" altLang="ja-JP" sz="1200" dirty="0">
              <a:solidFill>
                <a:schemeClr val="tx2">
                  <a:lumMod val="75000"/>
                </a:schemeClr>
              </a:solidFill>
              <a:latin typeface="HGS教科書体" pitchFamily="18" charset="-128"/>
              <a:ea typeface="HGS教科書体" pitchFamily="18" charset="-128"/>
              <a:cs typeface="メイリオ" pitchFamily="50" charset="-128"/>
            </a:endParaRPr>
          </a:p>
        </p:txBody>
      </p:sp>
      <p:sp>
        <p:nvSpPr>
          <p:cNvPr id="9" name="スライド イメージ プレースホルダ 8"/>
          <p:cNvSpPr>
            <a:spLocks noGrp="1" noRot="1" noChangeAspect="1"/>
          </p:cNvSpPr>
          <p:nvPr>
            <p:ph type="sldImg"/>
          </p:nvPr>
        </p:nvSpPr>
        <p:spPr>
          <a:xfrm>
            <a:off x="127000" y="328613"/>
            <a:ext cx="6394450" cy="4795837"/>
          </a:xfrm>
          <a:ln>
            <a:noFill/>
          </a:ln>
        </p:spPr>
      </p:sp>
    </p:spTree>
    <p:extLst>
      <p:ext uri="{BB962C8B-B14F-4D97-AF65-F5344CB8AC3E}">
        <p14:creationId xmlns:p14="http://schemas.microsoft.com/office/powerpoint/2010/main" val="2715163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104695" y="5631765"/>
            <a:ext cx="4918208" cy="2480336"/>
          </a:xfrm>
        </p:spPr>
        <p:txBody>
          <a:bodyPr>
            <a:normAutofit/>
          </a:bodyPr>
          <a:lstStyle/>
          <a:p>
            <a:r>
              <a:rPr lang="ja-JP" altLang="en-US" sz="1200" dirty="0">
                <a:solidFill>
                  <a:srgbClr val="0B5395"/>
                </a:solidFill>
                <a:latin typeface="メイリオ" pitchFamily="50" charset="-128"/>
                <a:ea typeface="メイリオ" pitchFamily="50" charset="-128"/>
                <a:cs typeface="メイリオ" pitchFamily="50" charset="-128"/>
              </a:rPr>
              <a:t>　</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歳未満での血縁者間、非血縁者間の同種移植後</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日での生存率は、ここ</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年で向上している傾向がみられる。</a:t>
            </a:r>
          </a:p>
          <a:p>
            <a:r>
              <a:rPr kumimoji="1" lang="ja-JP" altLang="ja-JP" sz="1200" kern="1200" dirty="0">
                <a:solidFill>
                  <a:schemeClr val="tx1"/>
                </a:solidFill>
                <a:effectLst/>
                <a:latin typeface="+mn-lt"/>
                <a:ea typeface="+mn-ea"/>
                <a:cs typeface="+mn-cs"/>
              </a:rPr>
              <a:t>近年、骨髄移植においては血縁者間、非血縁者間の移植で同等の成績が得られている。</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※初回の移植例を対象とした解析結果です。</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※点線</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は、移植件数が</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件未満で算出した生存率を示しております。</a:t>
            </a:r>
          </a:p>
          <a:p>
            <a:endParaRPr lang="ja-JP" altLang="ja-JP" sz="1000" dirty="0">
              <a:solidFill>
                <a:schemeClr val="tx2">
                  <a:lumMod val="75000"/>
                </a:schemeClr>
              </a:solidFill>
              <a:latin typeface="HGS教科書体" pitchFamily="18" charset="-128"/>
              <a:ea typeface="HGS教科書体" pitchFamily="18" charset="-128"/>
              <a:cs typeface="メイリオ" pitchFamily="50" charset="-128"/>
            </a:endParaRPr>
          </a:p>
        </p:txBody>
      </p:sp>
      <p:sp>
        <p:nvSpPr>
          <p:cNvPr id="9" name="スライド イメージ プレースホルダ 8"/>
          <p:cNvSpPr>
            <a:spLocks noGrp="1" noRot="1" noChangeAspect="1"/>
          </p:cNvSpPr>
          <p:nvPr>
            <p:ph type="sldImg"/>
          </p:nvPr>
        </p:nvSpPr>
        <p:spPr>
          <a:xfrm>
            <a:off x="182563" y="328613"/>
            <a:ext cx="6394450" cy="4795837"/>
          </a:xfrm>
          <a:ln>
            <a:noFill/>
          </a:ln>
        </p:spPr>
      </p:sp>
    </p:spTree>
    <p:extLst>
      <p:ext uri="{BB962C8B-B14F-4D97-AF65-F5344CB8AC3E}">
        <p14:creationId xmlns:p14="http://schemas.microsoft.com/office/powerpoint/2010/main" val="1190102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68119" y="5650053"/>
            <a:ext cx="4918208" cy="2480336"/>
          </a:xfrm>
        </p:spPr>
        <p:txBody>
          <a:bodyPr>
            <a:normAutofit/>
          </a:bodyPr>
          <a:lstStyle/>
          <a:p>
            <a:r>
              <a:rPr lang="ja-JP" altLang="en-US" sz="1200" dirty="0">
                <a:solidFill>
                  <a:srgbClr val="0B5395"/>
                </a:solidFill>
                <a:latin typeface="メイリオ" pitchFamily="50" charset="-128"/>
                <a:ea typeface="メイリオ" pitchFamily="50" charset="-128"/>
                <a:cs typeface="メイリオ" pitchFamily="50" charset="-128"/>
              </a:rPr>
              <a:t>　</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歳未満での血縁者間、非血縁者間の同種移植後</a:t>
            </a:r>
            <a:r>
              <a:rPr kumimoji="1" lang="en-US" altLang="ja-JP" sz="1200" kern="1200" dirty="0">
                <a:solidFill>
                  <a:schemeClr val="tx1"/>
                </a:solidFill>
                <a:effectLst/>
                <a:latin typeface="+mn-lt"/>
                <a:ea typeface="+mn-ea"/>
                <a:cs typeface="+mn-cs"/>
              </a:rPr>
              <a:t>365</a:t>
            </a:r>
            <a:r>
              <a:rPr kumimoji="1" lang="ja-JP" altLang="ja-JP" sz="1200" kern="1200" dirty="0">
                <a:solidFill>
                  <a:schemeClr val="tx1"/>
                </a:solidFill>
                <a:effectLst/>
                <a:latin typeface="+mn-lt"/>
                <a:ea typeface="+mn-ea"/>
                <a:cs typeface="+mn-cs"/>
              </a:rPr>
              <a:t>日での生存率は、ここ</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年で向上している傾向がみられる。</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※初回の移植例を対象とした解析結果です。</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※点線</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は、移植件数が</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件未満で算出した生存率を示しております。</a:t>
            </a:r>
            <a:endParaRPr lang="ja-JP" altLang="ja-JP" sz="1200" dirty="0">
              <a:solidFill>
                <a:schemeClr val="tx2">
                  <a:lumMod val="75000"/>
                </a:schemeClr>
              </a:solidFill>
              <a:latin typeface="HGS教科書体" pitchFamily="18" charset="-128"/>
              <a:ea typeface="HGS教科書体" pitchFamily="18" charset="-128"/>
              <a:cs typeface="メイリオ" pitchFamily="50" charset="-128"/>
            </a:endParaRPr>
          </a:p>
        </p:txBody>
      </p:sp>
      <p:sp>
        <p:nvSpPr>
          <p:cNvPr id="9" name="スライド イメージ プレースホルダ 8"/>
          <p:cNvSpPr>
            <a:spLocks noGrp="1" noRot="1" noChangeAspect="1"/>
          </p:cNvSpPr>
          <p:nvPr>
            <p:ph type="sldImg"/>
          </p:nvPr>
        </p:nvSpPr>
        <p:spPr>
          <a:xfrm>
            <a:off x="128588" y="347663"/>
            <a:ext cx="6391275" cy="4794250"/>
          </a:xfrm>
          <a:ln>
            <a:noFill/>
          </a:ln>
        </p:spPr>
      </p:sp>
    </p:spTree>
    <p:extLst>
      <p:ext uri="{BB962C8B-B14F-4D97-AF65-F5344CB8AC3E}">
        <p14:creationId xmlns:p14="http://schemas.microsoft.com/office/powerpoint/2010/main" val="540868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104695" y="5613477"/>
            <a:ext cx="4918208" cy="2480336"/>
          </a:xfrm>
        </p:spPr>
        <p:txBody>
          <a:bodyPr>
            <a:normAutofit/>
          </a:bodyPr>
          <a:lstStyle/>
          <a:p>
            <a:r>
              <a:rPr kumimoji="1" lang="ja-JP" altLang="en-US" sz="1200" kern="1200" dirty="0">
                <a:solidFill>
                  <a:srgbClr val="0B5395"/>
                </a:solidFill>
                <a:effectLst/>
                <a:latin typeface="メイリオ" pitchFamily="50" charset="-128"/>
                <a:ea typeface="メイリオ" pitchFamily="50" charset="-128"/>
                <a:cs typeface="+mn-cs"/>
              </a:rPr>
              <a:t>　</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歳以上での非血縁者間の同種移植後</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日での生存率は、ここ</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年で向上している傾向がみられる。</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初回の移植例を対象とした解析結果です。</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点線</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は、移植件数が</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件未満で算出した生存率を示しております。</a:t>
            </a:r>
            <a:endParaRPr lang="ja-JP" altLang="ja-JP" sz="1200" dirty="0">
              <a:solidFill>
                <a:schemeClr val="tx2">
                  <a:lumMod val="75000"/>
                </a:schemeClr>
              </a:solidFill>
              <a:latin typeface="HGS教科書体" pitchFamily="18" charset="-128"/>
              <a:ea typeface="HGS教科書体" pitchFamily="18" charset="-128"/>
              <a:cs typeface="メイリオ" pitchFamily="50" charset="-128"/>
            </a:endParaRPr>
          </a:p>
        </p:txBody>
      </p:sp>
      <p:sp>
        <p:nvSpPr>
          <p:cNvPr id="9" name="スライド イメージ プレースホルダ 8"/>
          <p:cNvSpPr>
            <a:spLocks noGrp="1" noRot="1" noChangeAspect="1"/>
          </p:cNvSpPr>
          <p:nvPr>
            <p:ph type="sldImg"/>
          </p:nvPr>
        </p:nvSpPr>
        <p:spPr>
          <a:xfrm>
            <a:off x="163513" y="292100"/>
            <a:ext cx="6394450" cy="4795838"/>
          </a:xfrm>
          <a:ln>
            <a:noFill/>
          </a:ln>
        </p:spPr>
      </p:sp>
    </p:spTree>
    <p:extLst>
      <p:ext uri="{BB962C8B-B14F-4D97-AF65-F5344CB8AC3E}">
        <p14:creationId xmlns:p14="http://schemas.microsoft.com/office/powerpoint/2010/main" val="1388814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68119" y="5631765"/>
            <a:ext cx="4918208" cy="2480336"/>
          </a:xfrm>
        </p:spPr>
        <p:txBody>
          <a:bodyPr>
            <a:normAutofit/>
          </a:bodyPr>
          <a:lstStyle/>
          <a:p>
            <a:r>
              <a:rPr kumimoji="1" lang="ja-JP" altLang="en-US" sz="1200" kern="1200" dirty="0">
                <a:solidFill>
                  <a:srgbClr val="0B5395"/>
                </a:solidFill>
                <a:effectLst/>
                <a:latin typeface="メイリオ" pitchFamily="50" charset="-128"/>
                <a:ea typeface="メイリオ" pitchFamily="50" charset="-128"/>
                <a:cs typeface="+mn-cs"/>
              </a:rPr>
              <a:t>　</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歳以上での非血縁者間の同種移植後</a:t>
            </a:r>
            <a:r>
              <a:rPr kumimoji="1" lang="en-US" altLang="ja-JP" sz="1200" kern="1200" dirty="0">
                <a:solidFill>
                  <a:schemeClr val="tx1"/>
                </a:solidFill>
                <a:effectLst/>
                <a:latin typeface="+mn-lt"/>
                <a:ea typeface="+mn-ea"/>
                <a:cs typeface="+mn-cs"/>
              </a:rPr>
              <a:t>365</a:t>
            </a:r>
            <a:r>
              <a:rPr kumimoji="1" lang="ja-JP" altLang="ja-JP" sz="1200" kern="1200" dirty="0">
                <a:solidFill>
                  <a:schemeClr val="tx1"/>
                </a:solidFill>
                <a:effectLst/>
                <a:latin typeface="+mn-lt"/>
                <a:ea typeface="+mn-ea"/>
                <a:cs typeface="+mn-cs"/>
              </a:rPr>
              <a:t>日での生存率は、ここ</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年で向上している傾向がみられる。</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※初回の移植例を対象とした解析結果です。</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※点線</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は、移植件数が</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件未満で算出した生存率を示しております。</a:t>
            </a:r>
            <a:endParaRPr lang="ja-JP" altLang="ja-JP" sz="1200" dirty="0">
              <a:solidFill>
                <a:schemeClr val="tx2">
                  <a:lumMod val="75000"/>
                </a:schemeClr>
              </a:solidFill>
              <a:latin typeface="HGS教科書体" pitchFamily="18" charset="-128"/>
              <a:ea typeface="HGS教科書体" pitchFamily="18" charset="-128"/>
              <a:cs typeface="メイリオ" pitchFamily="50" charset="-128"/>
            </a:endParaRPr>
          </a:p>
        </p:txBody>
      </p:sp>
      <p:sp>
        <p:nvSpPr>
          <p:cNvPr id="9" name="スライド イメージ プレースホルダ 8"/>
          <p:cNvSpPr>
            <a:spLocks noGrp="1" noRot="1" noChangeAspect="1"/>
          </p:cNvSpPr>
          <p:nvPr>
            <p:ph type="sldImg"/>
          </p:nvPr>
        </p:nvSpPr>
        <p:spPr>
          <a:xfrm>
            <a:off x="165100" y="311150"/>
            <a:ext cx="6391275" cy="4794250"/>
          </a:xfrm>
          <a:ln>
            <a:noFill/>
          </a:ln>
        </p:spPr>
      </p:sp>
    </p:spTree>
    <p:extLst>
      <p:ext uri="{BB962C8B-B14F-4D97-AF65-F5344CB8AC3E}">
        <p14:creationId xmlns:p14="http://schemas.microsoft.com/office/powerpoint/2010/main" val="247892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104695" y="5651078"/>
            <a:ext cx="4918208" cy="2480336"/>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mn-lt"/>
                <a:ea typeface="+mn-ea"/>
                <a:cs typeface="+mn-cs"/>
              </a:rPr>
              <a:t>　</a:t>
            </a:r>
            <a:r>
              <a:rPr kumimoji="1" lang="ja-JP" altLang="ja-JP" sz="1200" b="0" kern="1200" dirty="0">
                <a:solidFill>
                  <a:schemeClr val="tx1"/>
                </a:solidFill>
                <a:latin typeface="+mn-lt"/>
                <a:ea typeface="+mn-ea"/>
                <a:cs typeface="+mn-cs"/>
              </a:rPr>
              <a:t>わが国において非血縁者間骨髄移植の登録が開始された</a:t>
            </a:r>
            <a:r>
              <a:rPr kumimoji="1" lang="en-US" altLang="ja-JP" sz="1200" b="0" kern="1200" dirty="0">
                <a:solidFill>
                  <a:schemeClr val="tx1"/>
                </a:solidFill>
                <a:latin typeface="+mn-lt"/>
                <a:ea typeface="+mn-ea"/>
                <a:cs typeface="+mn-cs"/>
              </a:rPr>
              <a:t>1993</a:t>
            </a:r>
            <a:r>
              <a:rPr kumimoji="1" lang="ja-JP" altLang="ja-JP" sz="1200" b="0" kern="1200" dirty="0">
                <a:solidFill>
                  <a:schemeClr val="tx1"/>
                </a:solidFill>
                <a:latin typeface="+mn-lt"/>
                <a:ea typeface="+mn-ea"/>
                <a:cs typeface="+mn-cs"/>
              </a:rPr>
              <a:t>年以降、また第一例目のさい帯血移植が行われた</a:t>
            </a:r>
            <a:r>
              <a:rPr kumimoji="1" lang="en-US" altLang="ja-JP" sz="1200" b="0" kern="1200" dirty="0">
                <a:solidFill>
                  <a:schemeClr val="tx1"/>
                </a:solidFill>
                <a:latin typeface="+mn-lt"/>
                <a:ea typeface="+mn-ea"/>
                <a:cs typeface="+mn-cs"/>
              </a:rPr>
              <a:t>1997</a:t>
            </a:r>
            <a:r>
              <a:rPr kumimoji="1" lang="ja-JP" altLang="ja-JP" sz="1200" b="0" kern="1200" dirty="0">
                <a:solidFill>
                  <a:schemeClr val="tx1"/>
                </a:solidFill>
                <a:latin typeface="+mn-lt"/>
                <a:ea typeface="+mn-ea"/>
                <a:cs typeface="+mn-cs"/>
              </a:rPr>
              <a:t>年以降、非血縁者間の移植の普及により同種移植を受ける患者の総数は増加している。近年では、自家と同種を合わせた年間の移植登録総件数は約</a:t>
            </a:r>
            <a:r>
              <a:rPr kumimoji="1" lang="en-US" altLang="ja-JP" sz="1200" b="0" kern="1200" dirty="0">
                <a:solidFill>
                  <a:schemeClr val="tx1"/>
                </a:solidFill>
                <a:latin typeface="+mn-lt"/>
                <a:ea typeface="+mn-ea"/>
                <a:cs typeface="+mn-cs"/>
              </a:rPr>
              <a:t>5,500</a:t>
            </a:r>
            <a:r>
              <a:rPr kumimoji="1" lang="ja-JP" altLang="ja-JP" sz="1200" b="0" kern="1200" dirty="0">
                <a:solidFill>
                  <a:schemeClr val="tx1"/>
                </a:solidFill>
                <a:latin typeface="+mn-lt"/>
                <a:ea typeface="+mn-ea"/>
                <a:cs typeface="+mn-cs"/>
              </a:rPr>
              <a:t>件に及ぶ。</a:t>
            </a:r>
          </a:p>
        </p:txBody>
      </p:sp>
      <p:sp>
        <p:nvSpPr>
          <p:cNvPr id="9" name="スライド イメージ プレースホルダ 8"/>
          <p:cNvSpPr>
            <a:spLocks noGrp="1" noRot="1" noChangeAspect="1"/>
          </p:cNvSpPr>
          <p:nvPr>
            <p:ph type="sldImg"/>
          </p:nvPr>
        </p:nvSpPr>
        <p:spPr>
          <a:xfrm>
            <a:off x="206375" y="292100"/>
            <a:ext cx="6394450" cy="4795838"/>
          </a:xfrm>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86407" y="5652190"/>
            <a:ext cx="4918208" cy="2833442"/>
          </a:xfrm>
        </p:spPr>
        <p:txBody>
          <a:bodyPr>
            <a:noAutofit/>
          </a:bodyPr>
          <a:lstStyle/>
          <a:p>
            <a:pPr>
              <a:lnSpc>
                <a:spcPts val="1200"/>
              </a:lnSpc>
            </a:pPr>
            <a:r>
              <a:rPr lang="ja-JP" altLang="en-US" sz="1200" baseline="0" dirty="0">
                <a:solidFill>
                  <a:schemeClr val="tx1"/>
                </a:solidFill>
                <a:latin typeface="+mj-ea"/>
                <a:ea typeface="+mj-ea"/>
                <a:cs typeface="メイリオ" pitchFamily="50" charset="-128"/>
              </a:rPr>
              <a:t>　</a:t>
            </a:r>
            <a:r>
              <a:rPr lang="ja-JP" altLang="ja-JP" sz="1200" baseline="0" dirty="0">
                <a:solidFill>
                  <a:schemeClr val="tx1"/>
                </a:solidFill>
                <a:latin typeface="+mj-ea"/>
                <a:ea typeface="+mj-ea"/>
                <a:cs typeface="メイリオ" pitchFamily="50" charset="-128"/>
              </a:rPr>
              <a:t>白血病の高リスク群に対する移植後</a:t>
            </a:r>
            <a:r>
              <a:rPr lang="en-US" altLang="ja-JP" sz="1200" baseline="0" dirty="0">
                <a:solidFill>
                  <a:schemeClr val="tx1"/>
                </a:solidFill>
                <a:latin typeface="+mj-ea"/>
                <a:ea typeface="+mj-ea"/>
                <a:cs typeface="メイリオ" pitchFamily="50" charset="-128"/>
              </a:rPr>
              <a:t>100</a:t>
            </a:r>
            <a:r>
              <a:rPr lang="ja-JP" altLang="ja-JP" sz="1200" baseline="0" dirty="0">
                <a:solidFill>
                  <a:schemeClr val="tx1"/>
                </a:solidFill>
                <a:latin typeface="+mj-ea"/>
                <a:ea typeface="+mj-ea"/>
                <a:cs typeface="メイリオ" pitchFamily="50" charset="-128"/>
              </a:rPr>
              <a:t>日での生存率は、</a:t>
            </a:r>
            <a:r>
              <a:rPr lang="ja-JP" altLang="en-US" sz="1200" baseline="0" dirty="0">
                <a:solidFill>
                  <a:schemeClr val="tx1"/>
                </a:solidFill>
                <a:latin typeface="+mj-ea"/>
                <a:ea typeface="+mj-ea"/>
                <a:cs typeface="メイリオ" pitchFamily="50" charset="-128"/>
              </a:rPr>
              <a:t>この</a:t>
            </a:r>
            <a:r>
              <a:rPr lang="en-US" altLang="ja-JP" sz="1200" baseline="0" dirty="0">
                <a:solidFill>
                  <a:schemeClr val="tx1"/>
                </a:solidFill>
                <a:latin typeface="+mj-ea"/>
                <a:ea typeface="+mj-ea"/>
                <a:cs typeface="メイリオ" pitchFamily="50" charset="-128"/>
              </a:rPr>
              <a:t>10</a:t>
            </a:r>
            <a:r>
              <a:rPr lang="ja-JP" altLang="en-US" sz="1200" baseline="0" dirty="0">
                <a:solidFill>
                  <a:schemeClr val="tx1"/>
                </a:solidFill>
                <a:latin typeface="+mj-ea"/>
                <a:ea typeface="+mj-ea"/>
                <a:cs typeface="メイリオ" pitchFamily="50" charset="-128"/>
              </a:rPr>
              <a:t>年間で</a:t>
            </a:r>
            <a:r>
              <a:rPr lang="en-US" altLang="ja-JP" sz="1200" baseline="0" dirty="0">
                <a:solidFill>
                  <a:schemeClr val="tx1"/>
                </a:solidFill>
                <a:latin typeface="+mj-ea"/>
                <a:ea typeface="+mj-ea"/>
                <a:cs typeface="メイリオ" pitchFamily="50" charset="-128"/>
              </a:rPr>
              <a:t>50</a:t>
            </a:r>
            <a:r>
              <a:rPr lang="ja-JP" altLang="en-US" sz="1200" baseline="0" dirty="0">
                <a:solidFill>
                  <a:schemeClr val="tx1"/>
                </a:solidFill>
                <a:latin typeface="+mj-ea"/>
                <a:ea typeface="+mj-ea"/>
                <a:cs typeface="メイリオ" pitchFamily="50" charset="-128"/>
              </a:rPr>
              <a:t>歳未満において向上している傾向がみられる</a:t>
            </a:r>
            <a:r>
              <a:rPr lang="ja-JP" altLang="ja-JP" sz="1200" baseline="0" dirty="0">
                <a:solidFill>
                  <a:schemeClr val="tx1"/>
                </a:solidFill>
                <a:latin typeface="+mj-ea"/>
                <a:ea typeface="+mj-ea"/>
                <a:cs typeface="メイリオ" pitchFamily="50" charset="-128"/>
              </a:rPr>
              <a:t>。</a:t>
            </a:r>
          </a:p>
          <a:p>
            <a:pPr>
              <a:lnSpc>
                <a:spcPts val="1200"/>
              </a:lnSpc>
            </a:pPr>
            <a:r>
              <a:rPr lang="ja-JP" altLang="ja-JP" sz="1200" baseline="0" dirty="0">
                <a:solidFill>
                  <a:schemeClr val="tx1"/>
                </a:solidFill>
                <a:latin typeface="+mj-ea"/>
                <a:ea typeface="+mj-ea"/>
                <a:cs typeface="メイリオ" pitchFamily="50" charset="-128"/>
              </a:rPr>
              <a:t>また、</a:t>
            </a:r>
            <a:r>
              <a:rPr lang="en-US" altLang="ja-JP" sz="1200" baseline="0" dirty="0">
                <a:solidFill>
                  <a:schemeClr val="tx1"/>
                </a:solidFill>
                <a:latin typeface="+mj-ea"/>
                <a:ea typeface="+mj-ea"/>
                <a:cs typeface="メイリオ" pitchFamily="50" charset="-128"/>
              </a:rPr>
              <a:t>50</a:t>
            </a:r>
            <a:r>
              <a:rPr lang="ja-JP" altLang="ja-JP" sz="1200" baseline="0" dirty="0">
                <a:solidFill>
                  <a:schemeClr val="tx1"/>
                </a:solidFill>
                <a:latin typeface="+mj-ea"/>
                <a:ea typeface="+mj-ea"/>
                <a:cs typeface="メイリオ" pitchFamily="50" charset="-128"/>
              </a:rPr>
              <a:t>歳以上においても</a:t>
            </a:r>
            <a:r>
              <a:rPr lang="en-US" altLang="ja-JP" sz="1200" baseline="0" dirty="0">
                <a:solidFill>
                  <a:schemeClr val="tx1"/>
                </a:solidFill>
                <a:latin typeface="+mj-ea"/>
                <a:ea typeface="+mj-ea"/>
                <a:cs typeface="メイリオ" pitchFamily="50" charset="-128"/>
              </a:rPr>
              <a:t>10</a:t>
            </a:r>
            <a:r>
              <a:rPr lang="ja-JP" altLang="ja-JP" sz="1200" baseline="0" dirty="0">
                <a:solidFill>
                  <a:schemeClr val="tx1"/>
                </a:solidFill>
                <a:latin typeface="+mj-ea"/>
                <a:ea typeface="+mj-ea"/>
                <a:cs typeface="メイリオ" pitchFamily="50" charset="-128"/>
              </a:rPr>
              <a:t>年前と比較すると、移植件数も伸びているが移植成績の向上もみられる。</a:t>
            </a:r>
            <a:endParaRPr lang="en-US" altLang="ja-JP" sz="1200" baseline="0" dirty="0">
              <a:solidFill>
                <a:schemeClr val="tx1"/>
              </a:solidFill>
              <a:latin typeface="+mj-ea"/>
              <a:ea typeface="+mj-ea"/>
              <a:cs typeface="メイリオ" pitchFamily="50" charset="-128"/>
            </a:endParaRPr>
          </a:p>
          <a:p>
            <a:pPr>
              <a:lnSpc>
                <a:spcPts val="1200"/>
              </a:lnSpc>
            </a:pPr>
            <a:endParaRPr lang="en-US" altLang="ja-JP" sz="1200" dirty="0">
              <a:solidFill>
                <a:schemeClr val="tx2">
                  <a:lumMod val="75000"/>
                </a:schemeClr>
              </a:solidFill>
              <a:latin typeface="+mj-ea"/>
              <a:ea typeface="+mj-ea"/>
              <a:cs typeface="メイリオ" pitchFamily="50" charset="-128"/>
            </a:endParaRPr>
          </a:p>
          <a:p>
            <a:pPr>
              <a:lnSpc>
                <a:spcPts val="1200"/>
              </a:lnSpc>
            </a:pPr>
            <a:r>
              <a:rPr kumimoji="1" lang="ja-JP" altLang="ja-JP" sz="1200" kern="1200" dirty="0">
                <a:solidFill>
                  <a:schemeClr val="tx1"/>
                </a:solidFill>
                <a:effectLst/>
                <a:latin typeface="+mj-ea"/>
                <a:ea typeface="+mj-ea"/>
                <a:cs typeface="+mn-cs"/>
              </a:rPr>
              <a:t>※初回の移植例を対象とした解析結果です。</a:t>
            </a:r>
            <a:r>
              <a:rPr kumimoji="1" lang="en-US" altLang="ja-JP" sz="1200" kern="1200" dirty="0">
                <a:solidFill>
                  <a:schemeClr val="tx1"/>
                </a:solidFill>
                <a:effectLst/>
                <a:latin typeface="+mj-ea"/>
                <a:ea typeface="+mj-ea"/>
                <a:cs typeface="+mn-cs"/>
              </a:rPr>
              <a:t> </a:t>
            </a:r>
            <a:endParaRPr kumimoji="1" lang="ja-JP" altLang="ja-JP" sz="1200" kern="1200" dirty="0">
              <a:solidFill>
                <a:schemeClr val="tx1"/>
              </a:solidFill>
              <a:effectLst/>
              <a:latin typeface="+mj-ea"/>
              <a:ea typeface="+mj-ea"/>
              <a:cs typeface="+mn-cs"/>
            </a:endParaRPr>
          </a:p>
          <a:p>
            <a:pPr>
              <a:lnSpc>
                <a:spcPts val="1200"/>
              </a:lnSpc>
            </a:pPr>
            <a:r>
              <a:rPr kumimoji="1" lang="ja-JP" altLang="ja-JP" sz="1200" kern="1200" dirty="0">
                <a:solidFill>
                  <a:schemeClr val="tx1"/>
                </a:solidFill>
                <a:effectLst/>
                <a:latin typeface="+mj-ea"/>
                <a:ea typeface="+mj-ea"/>
                <a:cs typeface="+mn-cs"/>
              </a:rPr>
              <a:t>※点線</a:t>
            </a:r>
            <a:r>
              <a:rPr kumimoji="1" lang="en-US" altLang="ja-JP" sz="1200" kern="1200" dirty="0">
                <a:solidFill>
                  <a:schemeClr val="tx1"/>
                </a:solidFill>
                <a:effectLst/>
                <a:latin typeface="+mj-ea"/>
                <a:ea typeface="+mj-ea"/>
                <a:cs typeface="+mn-cs"/>
              </a:rPr>
              <a:t>(…)</a:t>
            </a:r>
            <a:r>
              <a:rPr kumimoji="1" lang="ja-JP" altLang="ja-JP" sz="1200" kern="1200" dirty="0">
                <a:solidFill>
                  <a:schemeClr val="tx1"/>
                </a:solidFill>
                <a:effectLst/>
                <a:latin typeface="+mj-ea"/>
                <a:ea typeface="+mj-ea"/>
                <a:cs typeface="+mn-cs"/>
              </a:rPr>
              <a:t>は、移植件数が</a:t>
            </a:r>
            <a:r>
              <a:rPr kumimoji="1" lang="en-US" altLang="ja-JP" sz="1200" kern="1200" dirty="0">
                <a:solidFill>
                  <a:schemeClr val="tx1"/>
                </a:solidFill>
                <a:effectLst/>
                <a:latin typeface="+mj-ea"/>
                <a:ea typeface="+mj-ea"/>
                <a:cs typeface="+mn-cs"/>
              </a:rPr>
              <a:t>100</a:t>
            </a:r>
            <a:r>
              <a:rPr kumimoji="1" lang="ja-JP" altLang="ja-JP" sz="1200" kern="1200" dirty="0">
                <a:solidFill>
                  <a:schemeClr val="tx1"/>
                </a:solidFill>
                <a:effectLst/>
                <a:latin typeface="+mj-ea"/>
                <a:ea typeface="+mj-ea"/>
                <a:cs typeface="+mn-cs"/>
              </a:rPr>
              <a:t>件未満で算出した生存率を示しております。</a:t>
            </a:r>
          </a:p>
          <a:p>
            <a:pPr>
              <a:lnSpc>
                <a:spcPts val="1200"/>
              </a:lnSpc>
            </a:pPr>
            <a:endParaRPr lang="en-US" altLang="ja-JP" sz="1000" baseline="0" dirty="0">
              <a:solidFill>
                <a:srgbClr val="0B5395"/>
              </a:solidFill>
              <a:latin typeface="+mn-ea"/>
              <a:ea typeface="+mn-ea"/>
              <a:cs typeface="メイリオ" pitchFamily="50" charset="-128"/>
            </a:endParaRPr>
          </a:p>
          <a:p>
            <a:pPr marL="0" marR="0" indent="0" algn="l" defTabSz="914400" rtl="0" eaLnBrk="1" fontAlgn="auto" latinLnBrk="0" hangingPunct="1">
              <a:lnSpc>
                <a:spcPts val="1200"/>
              </a:lnSpc>
              <a:spcBef>
                <a:spcPts val="0"/>
              </a:spcBef>
              <a:spcAft>
                <a:spcPts val="0"/>
              </a:spcAft>
              <a:buClrTx/>
              <a:buSzTx/>
              <a:buFontTx/>
              <a:buNone/>
              <a:tabLst/>
              <a:defRPr/>
            </a:pPr>
            <a:r>
              <a:rPr lang="en-US" altLang="ja-JP" sz="1000" b="0" dirty="0">
                <a:solidFill>
                  <a:schemeClr val="tx1">
                    <a:lumMod val="65000"/>
                    <a:lumOff val="35000"/>
                  </a:schemeClr>
                </a:solidFill>
                <a:latin typeface="+mn-ea"/>
                <a:ea typeface="+mn-ea"/>
                <a:cs typeface="メイリオ" pitchFamily="50" charset="-128"/>
              </a:rPr>
              <a:t>―</a:t>
            </a:r>
            <a:r>
              <a:rPr lang="ja-JP" altLang="en-US" sz="1000" b="0" dirty="0">
                <a:solidFill>
                  <a:schemeClr val="tx1">
                    <a:lumMod val="65000"/>
                    <a:lumOff val="35000"/>
                  </a:schemeClr>
                </a:solidFill>
                <a:latin typeface="+mn-ea"/>
                <a:ea typeface="+mn-ea"/>
                <a:cs typeface="メイリオ" pitchFamily="50" charset="-128"/>
              </a:rPr>
              <a:t>≪白血病のリスク分類≫</a:t>
            </a:r>
            <a:r>
              <a:rPr lang="en-US" altLang="ja-JP" sz="1000" b="0" dirty="0">
                <a:solidFill>
                  <a:schemeClr val="tx1">
                    <a:lumMod val="65000"/>
                    <a:lumOff val="35000"/>
                  </a:schemeClr>
                </a:solidFill>
                <a:latin typeface="+mn-ea"/>
                <a:ea typeface="+mn-ea"/>
                <a:cs typeface="メイリオ" pitchFamily="50" charset="-128"/>
              </a:rPr>
              <a:t>―――――――――――――――――――</a:t>
            </a:r>
          </a:p>
          <a:p>
            <a:pPr>
              <a:lnSpc>
                <a:spcPts val="1200"/>
              </a:lnSpc>
            </a:pPr>
            <a:r>
              <a:rPr lang="ja-JP" altLang="en-US" sz="1000" b="1" dirty="0">
                <a:ln>
                  <a:solidFill>
                    <a:schemeClr val="bg1"/>
                  </a:solidFill>
                </a:ln>
                <a:solidFill>
                  <a:srgbClr val="8ADFFF"/>
                </a:solidFill>
                <a:latin typeface="+mn-ea"/>
                <a:ea typeface="+mn-ea"/>
                <a:cs typeface="メイリオ" pitchFamily="50" charset="-128"/>
              </a:rPr>
              <a:t>■</a:t>
            </a:r>
            <a:r>
              <a:rPr lang="ja-JP" altLang="en-US" sz="1000" b="1" dirty="0">
                <a:latin typeface="+mn-ea"/>
                <a:ea typeface="+mn-ea"/>
                <a:cs typeface="メイリオ" pitchFamily="50" charset="-128"/>
              </a:rPr>
              <a:t>標準リスク群</a:t>
            </a:r>
            <a:endParaRPr lang="en-US" altLang="ja-JP" sz="1000" dirty="0">
              <a:latin typeface="+mn-ea"/>
              <a:ea typeface="+mn-ea"/>
              <a:cs typeface="メイリオ" pitchFamily="50" charset="-128"/>
            </a:endParaRPr>
          </a:p>
          <a:p>
            <a:pPr>
              <a:lnSpc>
                <a:spcPts val="1200"/>
              </a:lnSpc>
            </a:pPr>
            <a:r>
              <a:rPr lang="ja-JP" altLang="en-US" sz="1000" dirty="0">
                <a:latin typeface="+mn-ea"/>
                <a:ea typeface="+mn-ea"/>
                <a:cs typeface="メイリオ" pitchFamily="50" charset="-128"/>
              </a:rPr>
              <a:t>    </a:t>
            </a:r>
            <a:r>
              <a:rPr lang="ja-JP" altLang="en-US" sz="1000" dirty="0">
                <a:solidFill>
                  <a:schemeClr val="tx1"/>
                </a:solidFill>
                <a:latin typeface="+mn-ea"/>
                <a:ea typeface="+mn-ea"/>
                <a:cs typeface="メイリオ" pitchFamily="50" charset="-128"/>
              </a:rPr>
              <a:t>・急性骨髄性白血病 </a:t>
            </a:r>
            <a:r>
              <a:rPr lang="en-US" altLang="ja-JP" sz="1000" dirty="0">
                <a:solidFill>
                  <a:schemeClr val="tx1"/>
                </a:solidFill>
                <a:latin typeface="+mn-ea"/>
                <a:ea typeface="+mn-ea"/>
                <a:cs typeface="メイリオ" pitchFamily="50" charset="-128"/>
              </a:rPr>
              <a:t>(</a:t>
            </a:r>
            <a:r>
              <a:rPr lang="ja-JP" altLang="en-US" sz="1000" dirty="0">
                <a:solidFill>
                  <a:schemeClr val="tx1"/>
                </a:solidFill>
                <a:latin typeface="+mn-ea"/>
                <a:ea typeface="+mn-ea"/>
                <a:cs typeface="メイリオ" pitchFamily="50" charset="-128"/>
              </a:rPr>
              <a:t>初回寛解期／第二寛解期</a:t>
            </a:r>
            <a:r>
              <a:rPr lang="en-US" altLang="ja-JP" sz="1000" dirty="0">
                <a:solidFill>
                  <a:schemeClr val="tx1"/>
                </a:solidFill>
                <a:latin typeface="+mn-ea"/>
                <a:ea typeface="+mn-ea"/>
                <a:cs typeface="メイリオ" pitchFamily="50" charset="-128"/>
              </a:rPr>
              <a:t>)</a:t>
            </a:r>
          </a:p>
          <a:p>
            <a:pPr>
              <a:lnSpc>
                <a:spcPts val="1200"/>
              </a:lnSpc>
            </a:pPr>
            <a:r>
              <a:rPr lang="ja-JP" altLang="en-US" sz="1000" dirty="0">
                <a:solidFill>
                  <a:schemeClr val="tx1"/>
                </a:solidFill>
                <a:latin typeface="+mn-ea"/>
                <a:ea typeface="+mn-ea"/>
                <a:cs typeface="メイリオ" pitchFamily="50" charset="-128"/>
              </a:rPr>
              <a:t>    ・急性リンパ性白血病 </a:t>
            </a:r>
            <a:r>
              <a:rPr lang="en-US" altLang="ja-JP" sz="1000" dirty="0">
                <a:solidFill>
                  <a:schemeClr val="tx1"/>
                </a:solidFill>
                <a:latin typeface="+mn-ea"/>
                <a:ea typeface="+mn-ea"/>
                <a:cs typeface="メイリオ" pitchFamily="50" charset="-128"/>
              </a:rPr>
              <a:t>(</a:t>
            </a:r>
            <a:r>
              <a:rPr lang="ja-JP" altLang="en-US" sz="1000" dirty="0">
                <a:solidFill>
                  <a:schemeClr val="tx1"/>
                </a:solidFill>
                <a:latin typeface="+mn-ea"/>
                <a:ea typeface="+mn-ea"/>
                <a:cs typeface="メイリオ" pitchFamily="50" charset="-128"/>
              </a:rPr>
              <a:t>初回寛解期</a:t>
            </a:r>
            <a:r>
              <a:rPr lang="en-US" altLang="ja-JP" sz="1000" dirty="0">
                <a:solidFill>
                  <a:schemeClr val="tx1"/>
                </a:solidFill>
                <a:latin typeface="+mn-ea"/>
                <a:ea typeface="+mn-ea"/>
                <a:cs typeface="メイリオ" pitchFamily="50" charset="-128"/>
              </a:rPr>
              <a:t>)</a:t>
            </a:r>
          </a:p>
          <a:p>
            <a:pPr>
              <a:lnSpc>
                <a:spcPts val="1200"/>
              </a:lnSpc>
            </a:pPr>
            <a:r>
              <a:rPr lang="ja-JP" altLang="en-US" sz="1000" dirty="0">
                <a:solidFill>
                  <a:schemeClr val="tx1"/>
                </a:solidFill>
                <a:latin typeface="+mn-ea"/>
                <a:ea typeface="+mn-ea"/>
                <a:cs typeface="メイリオ" pitchFamily="50" charset="-128"/>
              </a:rPr>
              <a:t>    ・慢性骨髄性白血病 </a:t>
            </a:r>
            <a:r>
              <a:rPr lang="en-US" altLang="ja-JP" sz="1000" dirty="0">
                <a:solidFill>
                  <a:schemeClr val="tx1"/>
                </a:solidFill>
                <a:latin typeface="+mn-ea"/>
                <a:ea typeface="+mn-ea"/>
                <a:cs typeface="メイリオ" pitchFamily="50" charset="-128"/>
              </a:rPr>
              <a:t>(</a:t>
            </a:r>
            <a:r>
              <a:rPr lang="ja-JP" altLang="en-US" sz="1000" dirty="0">
                <a:solidFill>
                  <a:schemeClr val="tx1"/>
                </a:solidFill>
                <a:latin typeface="+mn-ea"/>
                <a:ea typeface="+mn-ea"/>
                <a:cs typeface="メイリオ" pitchFamily="50" charset="-128"/>
              </a:rPr>
              <a:t>初回慢性期</a:t>
            </a:r>
            <a:r>
              <a:rPr lang="en-US" altLang="ja-JP" sz="1000" dirty="0">
                <a:solidFill>
                  <a:schemeClr val="tx1"/>
                </a:solidFill>
                <a:latin typeface="+mn-ea"/>
                <a:ea typeface="+mn-ea"/>
                <a:cs typeface="メイリオ" pitchFamily="50" charset="-128"/>
              </a:rPr>
              <a:t>)</a:t>
            </a:r>
          </a:p>
          <a:p>
            <a:pPr>
              <a:lnSpc>
                <a:spcPts val="1200"/>
              </a:lnSpc>
            </a:pPr>
            <a:r>
              <a:rPr lang="ja-JP" altLang="en-US" sz="1000" dirty="0">
                <a:solidFill>
                  <a:schemeClr val="tx1"/>
                </a:solidFill>
                <a:latin typeface="+mn-ea"/>
                <a:ea typeface="+mn-ea"/>
                <a:cs typeface="メイリオ" pitchFamily="50" charset="-128"/>
              </a:rPr>
              <a:t>    ・骨髄異形成症候群 </a:t>
            </a:r>
            <a:r>
              <a:rPr lang="en-US" altLang="ja-JP" sz="1000" dirty="0">
                <a:solidFill>
                  <a:schemeClr val="tx1"/>
                </a:solidFill>
                <a:latin typeface="+mn-ea"/>
                <a:ea typeface="+mn-ea"/>
                <a:cs typeface="メイリオ" pitchFamily="50" charset="-128"/>
              </a:rPr>
              <a:t>(</a:t>
            </a:r>
            <a:r>
              <a:rPr lang="ja-JP" altLang="en-US" sz="1000" dirty="0">
                <a:solidFill>
                  <a:schemeClr val="tx1"/>
                </a:solidFill>
                <a:latin typeface="+mn-ea"/>
                <a:ea typeface="+mn-ea"/>
                <a:cs typeface="メイリオ" pitchFamily="50" charset="-128"/>
              </a:rPr>
              <a:t>不応性貧血／環状鉄芽球を伴う不応性貧血</a:t>
            </a:r>
            <a:r>
              <a:rPr lang="en-US" altLang="ja-JP" sz="1000" dirty="0">
                <a:solidFill>
                  <a:schemeClr val="tx1"/>
                </a:solidFill>
                <a:latin typeface="+mn-ea"/>
                <a:ea typeface="+mn-ea"/>
                <a:cs typeface="メイリオ" pitchFamily="50" charset="-128"/>
              </a:rPr>
              <a:t>)</a:t>
            </a:r>
            <a:endParaRPr lang="en-US" altLang="ja-JP" sz="1000" dirty="0">
              <a:ln>
                <a:solidFill>
                  <a:schemeClr val="bg1"/>
                </a:solidFill>
              </a:ln>
              <a:latin typeface="+mn-ea"/>
              <a:ea typeface="+mn-ea"/>
              <a:cs typeface="メイリオ" pitchFamily="50" charset="-128"/>
            </a:endParaRPr>
          </a:p>
          <a:p>
            <a:pPr>
              <a:lnSpc>
                <a:spcPts val="1200"/>
              </a:lnSpc>
            </a:pPr>
            <a:r>
              <a:rPr lang="ja-JP" altLang="en-US" sz="1000" b="1" dirty="0">
                <a:ln>
                  <a:solidFill>
                    <a:schemeClr val="bg1"/>
                  </a:solidFill>
                </a:ln>
                <a:solidFill>
                  <a:srgbClr val="59AAF2"/>
                </a:solidFill>
                <a:latin typeface="+mn-ea"/>
                <a:ea typeface="+mn-ea"/>
                <a:cs typeface="メイリオ" pitchFamily="50" charset="-128"/>
              </a:rPr>
              <a:t>■</a:t>
            </a:r>
            <a:r>
              <a:rPr lang="ja-JP" altLang="en-US" sz="1000" b="1" dirty="0">
                <a:latin typeface="+mn-ea"/>
                <a:ea typeface="+mn-ea"/>
                <a:cs typeface="メイリオ" pitchFamily="50" charset="-128"/>
              </a:rPr>
              <a:t>高リスク群</a:t>
            </a:r>
            <a:endParaRPr lang="en-US" altLang="ja-JP" sz="1000" dirty="0">
              <a:latin typeface="+mn-ea"/>
              <a:ea typeface="+mn-ea"/>
              <a:cs typeface="メイリオ" pitchFamily="50" charset="-128"/>
            </a:endParaRPr>
          </a:p>
          <a:p>
            <a:pPr>
              <a:lnSpc>
                <a:spcPts val="1200"/>
              </a:lnSpc>
            </a:pPr>
            <a:r>
              <a:rPr lang="en-US" altLang="ja-JP" sz="1000" b="0" u="sng" dirty="0">
                <a:solidFill>
                  <a:schemeClr val="tx1"/>
                </a:solidFill>
                <a:latin typeface="+mn-ea"/>
                <a:ea typeface="+mn-ea"/>
                <a:cs typeface="メイリオ" pitchFamily="50" charset="-128"/>
              </a:rPr>
              <a:t>    </a:t>
            </a:r>
            <a:r>
              <a:rPr lang="ja-JP" altLang="en-US" sz="1000" u="sng" dirty="0">
                <a:solidFill>
                  <a:schemeClr val="tx1"/>
                </a:solidFill>
                <a:latin typeface="+mn-ea"/>
                <a:ea typeface="+mn-ea"/>
                <a:cs typeface="メイリオ" pitchFamily="50" charset="-128"/>
              </a:rPr>
              <a:t>・上記以外＿＿＿＿＿＿＿＿＿＿＿＿＿＿＿＿＿＿＿＿＿＿＿＿</a:t>
            </a:r>
            <a:endParaRPr lang="ja-JP" altLang="en-US" sz="1000" dirty="0">
              <a:solidFill>
                <a:srgbClr val="0B5395"/>
              </a:solidFill>
              <a:latin typeface="+mn-ea"/>
              <a:ea typeface="+mn-ea"/>
              <a:cs typeface="メイリオ" pitchFamily="50" charset="-128"/>
            </a:endParaRPr>
          </a:p>
        </p:txBody>
      </p:sp>
      <p:sp>
        <p:nvSpPr>
          <p:cNvPr id="7" name="スライド イメージ プレースホルダ 6"/>
          <p:cNvSpPr>
            <a:spLocks noGrp="1" noRot="1" noChangeAspect="1"/>
          </p:cNvSpPr>
          <p:nvPr>
            <p:ph type="sldImg"/>
          </p:nvPr>
        </p:nvSpPr>
        <p:spPr>
          <a:xfrm>
            <a:off x="149225" y="311150"/>
            <a:ext cx="6392863" cy="4794250"/>
          </a:xfrm>
          <a:ln>
            <a:noFill/>
          </a:ln>
        </p:spPr>
      </p:sp>
    </p:spTree>
    <p:extLst>
      <p:ext uri="{BB962C8B-B14F-4D97-AF65-F5344CB8AC3E}">
        <p14:creationId xmlns:p14="http://schemas.microsoft.com/office/powerpoint/2010/main" val="2550563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86407" y="5624159"/>
            <a:ext cx="4918208" cy="2480336"/>
          </a:xfrm>
        </p:spPr>
        <p:txBody>
          <a:bodyPr>
            <a:noAutofit/>
          </a:bodyPr>
          <a:lstStyle/>
          <a:p>
            <a:pPr>
              <a:lnSpc>
                <a:spcPts val="1200"/>
              </a:lnSpc>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j-ea"/>
                <a:ea typeface="+mj-ea"/>
                <a:cs typeface="+mn-cs"/>
              </a:rPr>
              <a:t>白血病に対する移植後</a:t>
            </a:r>
            <a:r>
              <a:rPr kumimoji="1" lang="en-US" altLang="ja-JP" sz="1200" kern="1200" dirty="0">
                <a:solidFill>
                  <a:schemeClr val="tx1"/>
                </a:solidFill>
                <a:effectLst/>
                <a:latin typeface="+mj-ea"/>
                <a:ea typeface="+mj-ea"/>
                <a:cs typeface="+mn-cs"/>
              </a:rPr>
              <a:t>365</a:t>
            </a:r>
            <a:r>
              <a:rPr kumimoji="1" lang="ja-JP" altLang="ja-JP" sz="1200" kern="1200" dirty="0">
                <a:solidFill>
                  <a:schemeClr val="tx1"/>
                </a:solidFill>
                <a:effectLst/>
                <a:latin typeface="+mj-ea"/>
                <a:ea typeface="+mj-ea"/>
                <a:cs typeface="+mn-cs"/>
              </a:rPr>
              <a:t>日での生存率は、過去</a:t>
            </a:r>
            <a:r>
              <a:rPr kumimoji="1" lang="en-US" altLang="ja-JP" sz="1200" kern="1200" dirty="0">
                <a:solidFill>
                  <a:schemeClr val="tx1"/>
                </a:solidFill>
                <a:effectLst/>
                <a:latin typeface="+mj-ea"/>
                <a:ea typeface="+mj-ea"/>
                <a:cs typeface="+mn-cs"/>
              </a:rPr>
              <a:t>10</a:t>
            </a:r>
            <a:r>
              <a:rPr kumimoji="1" lang="ja-JP" altLang="ja-JP" sz="1200" kern="1200" dirty="0">
                <a:solidFill>
                  <a:schemeClr val="tx1"/>
                </a:solidFill>
                <a:effectLst/>
                <a:latin typeface="+mj-ea"/>
                <a:ea typeface="+mj-ea"/>
                <a:cs typeface="+mn-cs"/>
              </a:rPr>
              <a:t>年をみると、ごくわずかに向上傾向あるいはほぼ横ばいである。 また、各リスク群において若年者と高齢者を比較すると、若年者の移植成績が良好である。</a:t>
            </a:r>
            <a:endParaRPr lang="en-US" altLang="ja-JP" sz="1200" dirty="0">
              <a:solidFill>
                <a:schemeClr val="tx2">
                  <a:lumMod val="75000"/>
                </a:schemeClr>
              </a:solidFill>
              <a:latin typeface="+mj-ea"/>
              <a:ea typeface="+mj-ea"/>
              <a:cs typeface="メイリオ" pitchFamily="50" charset="-128"/>
            </a:endParaRPr>
          </a:p>
          <a:p>
            <a:pPr marL="0" marR="0" indent="0" algn="l" defTabSz="914400" rtl="0" eaLnBrk="1" fontAlgn="auto" latinLnBrk="0" hangingPunct="1">
              <a:lnSpc>
                <a:spcPts val="1200"/>
              </a:lnSpc>
              <a:spcBef>
                <a:spcPts val="0"/>
              </a:spcBef>
              <a:spcAft>
                <a:spcPts val="0"/>
              </a:spcAft>
              <a:buClrTx/>
              <a:buSzTx/>
              <a:buFontTx/>
              <a:buNone/>
              <a:tabLst/>
              <a:defRPr/>
            </a:pPr>
            <a:endParaRPr lang="en-US" altLang="ja-JP" sz="1200" dirty="0">
              <a:solidFill>
                <a:schemeClr val="tx2">
                  <a:lumMod val="75000"/>
                </a:schemeClr>
              </a:solidFill>
              <a:latin typeface="+mj-ea"/>
              <a:ea typeface="+mj-ea"/>
              <a:cs typeface="メイリオ" pitchFamily="50" charset="-128"/>
            </a:endParaRPr>
          </a:p>
          <a:p>
            <a:pPr>
              <a:lnSpc>
                <a:spcPts val="1200"/>
              </a:lnSpc>
            </a:pPr>
            <a:r>
              <a:rPr kumimoji="1" lang="ja-JP" altLang="ja-JP" sz="1200" kern="1200" dirty="0">
                <a:solidFill>
                  <a:schemeClr val="tx1"/>
                </a:solidFill>
                <a:effectLst/>
                <a:latin typeface="+mj-ea"/>
                <a:ea typeface="+mj-ea"/>
                <a:cs typeface="+mn-cs"/>
              </a:rPr>
              <a:t>※初回の移植例を対象とした解析結果です。</a:t>
            </a:r>
            <a:r>
              <a:rPr kumimoji="1" lang="en-US" altLang="ja-JP" sz="1200" kern="1200" dirty="0">
                <a:solidFill>
                  <a:schemeClr val="tx1"/>
                </a:solidFill>
                <a:effectLst/>
                <a:latin typeface="+mj-ea"/>
                <a:ea typeface="+mj-ea"/>
                <a:cs typeface="+mn-cs"/>
              </a:rPr>
              <a:t> </a:t>
            </a:r>
            <a:endParaRPr kumimoji="1" lang="ja-JP" altLang="ja-JP" sz="1200" kern="1200" dirty="0">
              <a:solidFill>
                <a:schemeClr val="tx1"/>
              </a:solidFill>
              <a:effectLst/>
              <a:latin typeface="+mj-ea"/>
              <a:ea typeface="+mj-ea"/>
              <a:cs typeface="+mn-cs"/>
            </a:endParaRPr>
          </a:p>
          <a:p>
            <a:pPr>
              <a:lnSpc>
                <a:spcPts val="1200"/>
              </a:lnSpc>
            </a:pPr>
            <a:r>
              <a:rPr kumimoji="1" lang="ja-JP" altLang="ja-JP" sz="1200" kern="1200" dirty="0">
                <a:solidFill>
                  <a:schemeClr val="tx1"/>
                </a:solidFill>
                <a:effectLst/>
                <a:latin typeface="+mj-ea"/>
                <a:ea typeface="+mj-ea"/>
                <a:cs typeface="+mn-cs"/>
              </a:rPr>
              <a:t>※点線</a:t>
            </a:r>
            <a:r>
              <a:rPr kumimoji="1" lang="en-US" altLang="ja-JP" sz="1200" kern="1200" dirty="0">
                <a:solidFill>
                  <a:schemeClr val="tx1"/>
                </a:solidFill>
                <a:effectLst/>
                <a:latin typeface="+mj-ea"/>
                <a:ea typeface="+mj-ea"/>
                <a:cs typeface="+mn-cs"/>
              </a:rPr>
              <a:t>(…)</a:t>
            </a:r>
            <a:r>
              <a:rPr kumimoji="1" lang="ja-JP" altLang="ja-JP" sz="1200" kern="1200" dirty="0">
                <a:solidFill>
                  <a:schemeClr val="tx1"/>
                </a:solidFill>
                <a:effectLst/>
                <a:latin typeface="+mj-ea"/>
                <a:ea typeface="+mj-ea"/>
                <a:cs typeface="+mn-cs"/>
              </a:rPr>
              <a:t>は、移植件数が</a:t>
            </a:r>
            <a:r>
              <a:rPr kumimoji="1" lang="en-US" altLang="ja-JP" sz="1200" kern="1200" dirty="0">
                <a:solidFill>
                  <a:schemeClr val="tx1"/>
                </a:solidFill>
                <a:effectLst/>
                <a:latin typeface="+mj-ea"/>
                <a:ea typeface="+mj-ea"/>
                <a:cs typeface="+mn-cs"/>
              </a:rPr>
              <a:t>100</a:t>
            </a:r>
            <a:r>
              <a:rPr kumimoji="1" lang="ja-JP" altLang="ja-JP" sz="1200" kern="1200" dirty="0">
                <a:solidFill>
                  <a:schemeClr val="tx1"/>
                </a:solidFill>
                <a:effectLst/>
                <a:latin typeface="+mj-ea"/>
                <a:ea typeface="+mj-ea"/>
                <a:cs typeface="+mn-cs"/>
              </a:rPr>
              <a:t>件未満で算出した生存率を示しております。</a:t>
            </a:r>
          </a:p>
          <a:p>
            <a:pPr>
              <a:lnSpc>
                <a:spcPts val="1200"/>
              </a:lnSpc>
            </a:pPr>
            <a:endParaRPr lang="en-US" altLang="ja-JP" sz="1000" baseline="0" dirty="0">
              <a:solidFill>
                <a:srgbClr val="0B5395"/>
              </a:solidFill>
              <a:latin typeface="+mj-ea"/>
              <a:ea typeface="+mj-ea"/>
              <a:cs typeface="メイリオ" pitchFamily="50" charset="-128"/>
            </a:endParaRPr>
          </a:p>
          <a:p>
            <a:pPr marL="0" marR="0" indent="0" algn="l" defTabSz="914400" rtl="0" eaLnBrk="1" fontAlgn="auto" latinLnBrk="0" hangingPunct="1">
              <a:lnSpc>
                <a:spcPts val="1200"/>
              </a:lnSpc>
              <a:spcBef>
                <a:spcPts val="0"/>
              </a:spcBef>
              <a:spcAft>
                <a:spcPts val="0"/>
              </a:spcAft>
              <a:buClrTx/>
              <a:buSzTx/>
              <a:buFontTx/>
              <a:buNone/>
              <a:tabLst/>
              <a:defRPr/>
            </a:pPr>
            <a:r>
              <a:rPr lang="en-US" altLang="ja-JP" sz="1000" b="0" dirty="0">
                <a:solidFill>
                  <a:schemeClr val="tx1">
                    <a:lumMod val="65000"/>
                    <a:lumOff val="35000"/>
                  </a:schemeClr>
                </a:solidFill>
                <a:latin typeface="+mj-ea"/>
                <a:ea typeface="+mj-ea"/>
                <a:cs typeface="メイリオ" pitchFamily="50" charset="-128"/>
              </a:rPr>
              <a:t>―</a:t>
            </a:r>
            <a:r>
              <a:rPr lang="ja-JP" altLang="en-US" sz="1000" b="0" dirty="0">
                <a:solidFill>
                  <a:schemeClr val="tx1">
                    <a:lumMod val="65000"/>
                    <a:lumOff val="35000"/>
                  </a:schemeClr>
                </a:solidFill>
                <a:latin typeface="+mj-ea"/>
                <a:ea typeface="+mj-ea"/>
                <a:cs typeface="メイリオ" pitchFamily="50" charset="-128"/>
              </a:rPr>
              <a:t>≪白血病のリスク分類≫</a:t>
            </a:r>
            <a:r>
              <a:rPr lang="en-US" altLang="ja-JP" sz="1000" b="0" dirty="0">
                <a:solidFill>
                  <a:schemeClr val="tx1">
                    <a:lumMod val="65000"/>
                    <a:lumOff val="35000"/>
                  </a:schemeClr>
                </a:solidFill>
                <a:latin typeface="+mj-ea"/>
                <a:ea typeface="+mj-ea"/>
                <a:cs typeface="メイリオ" pitchFamily="50" charset="-128"/>
              </a:rPr>
              <a:t>―――――――――――――――――――</a:t>
            </a:r>
          </a:p>
          <a:p>
            <a:pPr>
              <a:lnSpc>
                <a:spcPts val="1200"/>
              </a:lnSpc>
            </a:pPr>
            <a:r>
              <a:rPr lang="ja-JP" altLang="en-US" sz="1000" b="1" dirty="0">
                <a:ln>
                  <a:solidFill>
                    <a:schemeClr val="bg1"/>
                  </a:solidFill>
                </a:ln>
                <a:solidFill>
                  <a:srgbClr val="8ADFFF"/>
                </a:solidFill>
                <a:latin typeface="+mj-ea"/>
                <a:ea typeface="+mj-ea"/>
                <a:cs typeface="メイリオ" pitchFamily="50" charset="-128"/>
              </a:rPr>
              <a:t>■</a:t>
            </a:r>
            <a:r>
              <a:rPr lang="ja-JP" altLang="en-US" sz="1000" b="1" dirty="0">
                <a:latin typeface="+mj-ea"/>
                <a:ea typeface="+mj-ea"/>
                <a:cs typeface="メイリオ" pitchFamily="50" charset="-128"/>
              </a:rPr>
              <a:t>標準リスク群</a:t>
            </a:r>
            <a:endParaRPr lang="en-US" altLang="ja-JP" sz="1000" dirty="0">
              <a:latin typeface="+mj-ea"/>
              <a:ea typeface="+mj-ea"/>
              <a:cs typeface="メイリオ" pitchFamily="50" charset="-128"/>
            </a:endParaRPr>
          </a:p>
          <a:p>
            <a:pPr>
              <a:lnSpc>
                <a:spcPts val="1200"/>
              </a:lnSpc>
            </a:pPr>
            <a:r>
              <a:rPr lang="ja-JP" altLang="en-US" sz="1000" dirty="0">
                <a:latin typeface="+mj-ea"/>
                <a:ea typeface="+mj-ea"/>
                <a:cs typeface="メイリオ" pitchFamily="50" charset="-128"/>
              </a:rPr>
              <a:t>    </a:t>
            </a:r>
            <a:r>
              <a:rPr lang="ja-JP" altLang="en-US" sz="1000" dirty="0">
                <a:solidFill>
                  <a:schemeClr val="tx1"/>
                </a:solidFill>
                <a:latin typeface="+mj-ea"/>
                <a:ea typeface="+mj-ea"/>
                <a:cs typeface="メイリオ" pitchFamily="50" charset="-128"/>
              </a:rPr>
              <a:t>・急性骨髄性白血病 </a:t>
            </a:r>
            <a:r>
              <a:rPr lang="en-US" altLang="ja-JP" sz="1000" dirty="0">
                <a:solidFill>
                  <a:schemeClr val="tx1"/>
                </a:solidFill>
                <a:latin typeface="+mj-ea"/>
                <a:ea typeface="+mj-ea"/>
                <a:cs typeface="メイリオ" pitchFamily="50" charset="-128"/>
              </a:rPr>
              <a:t>(</a:t>
            </a:r>
            <a:r>
              <a:rPr lang="ja-JP" altLang="en-US" sz="1000" dirty="0">
                <a:solidFill>
                  <a:schemeClr val="tx1"/>
                </a:solidFill>
                <a:latin typeface="+mj-ea"/>
                <a:ea typeface="+mj-ea"/>
                <a:cs typeface="メイリオ" pitchFamily="50" charset="-128"/>
              </a:rPr>
              <a:t>初回寛解期／第二寛解期</a:t>
            </a:r>
            <a:r>
              <a:rPr lang="en-US" altLang="ja-JP" sz="1000" dirty="0">
                <a:solidFill>
                  <a:schemeClr val="tx1"/>
                </a:solidFill>
                <a:latin typeface="+mj-ea"/>
                <a:ea typeface="+mj-ea"/>
                <a:cs typeface="メイリオ" pitchFamily="50" charset="-128"/>
              </a:rPr>
              <a:t>)</a:t>
            </a:r>
          </a:p>
          <a:p>
            <a:pPr>
              <a:lnSpc>
                <a:spcPts val="1200"/>
              </a:lnSpc>
            </a:pPr>
            <a:r>
              <a:rPr lang="ja-JP" altLang="en-US" sz="1000" dirty="0">
                <a:solidFill>
                  <a:schemeClr val="tx1"/>
                </a:solidFill>
                <a:latin typeface="+mj-ea"/>
                <a:ea typeface="+mj-ea"/>
                <a:cs typeface="メイリオ" pitchFamily="50" charset="-128"/>
              </a:rPr>
              <a:t>    ・急性リンパ性白血病 </a:t>
            </a:r>
            <a:r>
              <a:rPr lang="en-US" altLang="ja-JP" sz="1000" dirty="0">
                <a:solidFill>
                  <a:schemeClr val="tx1"/>
                </a:solidFill>
                <a:latin typeface="+mj-ea"/>
                <a:ea typeface="+mj-ea"/>
                <a:cs typeface="メイリオ" pitchFamily="50" charset="-128"/>
              </a:rPr>
              <a:t>(</a:t>
            </a:r>
            <a:r>
              <a:rPr lang="ja-JP" altLang="en-US" sz="1000" dirty="0">
                <a:solidFill>
                  <a:schemeClr val="tx1"/>
                </a:solidFill>
                <a:latin typeface="+mj-ea"/>
                <a:ea typeface="+mj-ea"/>
                <a:cs typeface="メイリオ" pitchFamily="50" charset="-128"/>
              </a:rPr>
              <a:t>初回寛解期</a:t>
            </a:r>
            <a:r>
              <a:rPr lang="en-US" altLang="ja-JP" sz="1000" dirty="0">
                <a:solidFill>
                  <a:schemeClr val="tx1"/>
                </a:solidFill>
                <a:latin typeface="+mj-ea"/>
                <a:ea typeface="+mj-ea"/>
                <a:cs typeface="メイリオ" pitchFamily="50" charset="-128"/>
              </a:rPr>
              <a:t>)</a:t>
            </a:r>
          </a:p>
          <a:p>
            <a:pPr>
              <a:lnSpc>
                <a:spcPts val="1200"/>
              </a:lnSpc>
            </a:pPr>
            <a:r>
              <a:rPr lang="ja-JP" altLang="en-US" sz="1000" dirty="0">
                <a:solidFill>
                  <a:schemeClr val="tx1"/>
                </a:solidFill>
                <a:latin typeface="+mj-ea"/>
                <a:ea typeface="+mj-ea"/>
                <a:cs typeface="メイリオ" pitchFamily="50" charset="-128"/>
              </a:rPr>
              <a:t>    ・慢性骨髄性白血病 </a:t>
            </a:r>
            <a:r>
              <a:rPr lang="en-US" altLang="ja-JP" sz="1000" dirty="0">
                <a:solidFill>
                  <a:schemeClr val="tx1"/>
                </a:solidFill>
                <a:latin typeface="+mj-ea"/>
                <a:ea typeface="+mj-ea"/>
                <a:cs typeface="メイリオ" pitchFamily="50" charset="-128"/>
              </a:rPr>
              <a:t>(</a:t>
            </a:r>
            <a:r>
              <a:rPr lang="ja-JP" altLang="en-US" sz="1000" dirty="0">
                <a:solidFill>
                  <a:schemeClr val="tx1"/>
                </a:solidFill>
                <a:latin typeface="+mj-ea"/>
                <a:ea typeface="+mj-ea"/>
                <a:cs typeface="メイリオ" pitchFamily="50" charset="-128"/>
              </a:rPr>
              <a:t>初回慢性期</a:t>
            </a:r>
            <a:r>
              <a:rPr lang="en-US" altLang="ja-JP" sz="1000" dirty="0">
                <a:solidFill>
                  <a:schemeClr val="tx1"/>
                </a:solidFill>
                <a:latin typeface="+mj-ea"/>
                <a:ea typeface="+mj-ea"/>
                <a:cs typeface="メイリオ" pitchFamily="50" charset="-128"/>
              </a:rPr>
              <a:t>)</a:t>
            </a:r>
          </a:p>
          <a:p>
            <a:pPr>
              <a:lnSpc>
                <a:spcPts val="1200"/>
              </a:lnSpc>
            </a:pPr>
            <a:r>
              <a:rPr lang="ja-JP" altLang="en-US" sz="1000" dirty="0">
                <a:solidFill>
                  <a:schemeClr val="tx1"/>
                </a:solidFill>
                <a:latin typeface="+mj-ea"/>
                <a:ea typeface="+mj-ea"/>
                <a:cs typeface="メイリオ" pitchFamily="50" charset="-128"/>
              </a:rPr>
              <a:t>    ・骨髄異形成症候群 </a:t>
            </a:r>
            <a:r>
              <a:rPr lang="en-US" altLang="ja-JP" sz="1000" dirty="0">
                <a:solidFill>
                  <a:schemeClr val="tx1"/>
                </a:solidFill>
                <a:latin typeface="+mj-ea"/>
                <a:ea typeface="+mj-ea"/>
                <a:cs typeface="メイリオ" pitchFamily="50" charset="-128"/>
              </a:rPr>
              <a:t>(</a:t>
            </a:r>
            <a:r>
              <a:rPr lang="ja-JP" altLang="en-US" sz="1000" dirty="0">
                <a:solidFill>
                  <a:schemeClr val="tx1"/>
                </a:solidFill>
                <a:latin typeface="+mj-ea"/>
                <a:ea typeface="+mj-ea"/>
                <a:cs typeface="メイリオ" pitchFamily="50" charset="-128"/>
              </a:rPr>
              <a:t>不応性貧血／環状鉄芽球を伴う不応性貧血</a:t>
            </a:r>
            <a:r>
              <a:rPr lang="en-US" altLang="ja-JP" sz="1000" dirty="0">
                <a:solidFill>
                  <a:schemeClr val="tx1"/>
                </a:solidFill>
                <a:latin typeface="+mj-ea"/>
                <a:ea typeface="+mj-ea"/>
                <a:cs typeface="メイリオ" pitchFamily="50" charset="-128"/>
              </a:rPr>
              <a:t>)</a:t>
            </a:r>
            <a:endParaRPr lang="en-US" altLang="ja-JP" sz="1000" dirty="0">
              <a:ln>
                <a:solidFill>
                  <a:schemeClr val="bg1"/>
                </a:solidFill>
              </a:ln>
              <a:latin typeface="+mj-ea"/>
              <a:ea typeface="+mj-ea"/>
              <a:cs typeface="メイリオ" pitchFamily="50" charset="-128"/>
            </a:endParaRPr>
          </a:p>
          <a:p>
            <a:pPr>
              <a:lnSpc>
                <a:spcPts val="1200"/>
              </a:lnSpc>
            </a:pPr>
            <a:r>
              <a:rPr lang="ja-JP" altLang="en-US" sz="1000" b="1" dirty="0">
                <a:ln>
                  <a:solidFill>
                    <a:schemeClr val="bg1"/>
                  </a:solidFill>
                </a:ln>
                <a:solidFill>
                  <a:srgbClr val="59AAF2"/>
                </a:solidFill>
                <a:latin typeface="+mj-ea"/>
                <a:ea typeface="+mj-ea"/>
                <a:cs typeface="メイリオ" pitchFamily="50" charset="-128"/>
              </a:rPr>
              <a:t>■</a:t>
            </a:r>
            <a:r>
              <a:rPr lang="ja-JP" altLang="en-US" sz="1000" b="1" dirty="0">
                <a:latin typeface="+mj-ea"/>
                <a:ea typeface="+mj-ea"/>
                <a:cs typeface="メイリオ" pitchFamily="50" charset="-128"/>
              </a:rPr>
              <a:t>高リスク群</a:t>
            </a:r>
            <a:endParaRPr lang="en-US" altLang="ja-JP" sz="1000" dirty="0">
              <a:latin typeface="+mj-ea"/>
              <a:ea typeface="+mj-ea"/>
              <a:cs typeface="メイリオ" pitchFamily="50" charset="-128"/>
            </a:endParaRPr>
          </a:p>
          <a:p>
            <a:pPr>
              <a:lnSpc>
                <a:spcPts val="1200"/>
              </a:lnSpc>
            </a:pPr>
            <a:r>
              <a:rPr lang="en-US" altLang="ja-JP" sz="1000" b="0" u="sng" dirty="0">
                <a:solidFill>
                  <a:schemeClr val="tx1"/>
                </a:solidFill>
                <a:latin typeface="+mj-ea"/>
                <a:ea typeface="+mj-ea"/>
                <a:cs typeface="メイリオ" pitchFamily="50" charset="-128"/>
              </a:rPr>
              <a:t>    </a:t>
            </a:r>
            <a:r>
              <a:rPr lang="ja-JP" altLang="en-US" sz="1000" u="sng" dirty="0">
                <a:solidFill>
                  <a:schemeClr val="tx1"/>
                </a:solidFill>
                <a:latin typeface="+mj-ea"/>
                <a:ea typeface="+mj-ea"/>
                <a:cs typeface="メイリオ" pitchFamily="50" charset="-128"/>
              </a:rPr>
              <a:t>・上記以外＿＿＿＿＿＿＿＿＿＿＿＿＿＿＿＿＿＿＿＿＿＿＿＿</a:t>
            </a:r>
            <a:endParaRPr lang="ja-JP" altLang="en-US" sz="1000" dirty="0">
              <a:solidFill>
                <a:srgbClr val="0B5395"/>
              </a:solidFill>
              <a:latin typeface="+mj-ea"/>
              <a:ea typeface="+mj-ea"/>
              <a:cs typeface="メイリオ" pitchFamily="50" charset="-128"/>
            </a:endParaRPr>
          </a:p>
        </p:txBody>
      </p:sp>
      <p:sp>
        <p:nvSpPr>
          <p:cNvPr id="7" name="スライド イメージ プレースホルダ 6"/>
          <p:cNvSpPr>
            <a:spLocks noGrp="1" noRot="1" noChangeAspect="1"/>
          </p:cNvSpPr>
          <p:nvPr>
            <p:ph type="sldImg"/>
          </p:nvPr>
        </p:nvSpPr>
        <p:spPr>
          <a:xfrm>
            <a:off x="149225" y="292100"/>
            <a:ext cx="6392863" cy="4795838"/>
          </a:xfrm>
          <a:ln>
            <a:noFill/>
          </a:ln>
        </p:spPr>
      </p:sp>
    </p:spTree>
    <p:extLst>
      <p:ext uri="{BB962C8B-B14F-4D97-AF65-F5344CB8AC3E}">
        <p14:creationId xmlns:p14="http://schemas.microsoft.com/office/powerpoint/2010/main" val="3957824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71894" y="5622193"/>
            <a:ext cx="6393090" cy="3038411"/>
          </a:xfrm>
        </p:spPr>
        <p:txBody>
          <a:bodyPr>
            <a:noAutofit/>
          </a:bodyPr>
          <a:lstStyle/>
          <a:p>
            <a:r>
              <a:rPr kumimoji="1" lang="ja-JP" altLang="en-US" sz="1200" b="0" kern="1200" dirty="0">
                <a:solidFill>
                  <a:schemeClr val="tx1"/>
                </a:solidFill>
                <a:latin typeface="+mn-lt"/>
                <a:ea typeface="+mn-ea"/>
                <a:cs typeface="+mn-cs"/>
              </a:rPr>
              <a:t>　</a:t>
            </a:r>
            <a:r>
              <a:rPr kumimoji="1" lang="ja-JP" altLang="ja-JP" sz="1200" b="0" kern="1200" dirty="0">
                <a:solidFill>
                  <a:schemeClr val="tx1"/>
                </a:solidFill>
                <a:latin typeface="+mn-lt"/>
                <a:ea typeface="+mn-ea"/>
                <a:cs typeface="+mn-cs"/>
              </a:rPr>
              <a:t>自家移植の生存率は、移植後</a:t>
            </a:r>
            <a:r>
              <a:rPr kumimoji="1" lang="en-US" altLang="ja-JP" sz="1200" b="0" kern="1200" dirty="0">
                <a:solidFill>
                  <a:schemeClr val="tx1"/>
                </a:solidFill>
                <a:latin typeface="+mn-lt"/>
                <a:ea typeface="+mn-ea"/>
                <a:cs typeface="+mn-cs"/>
              </a:rPr>
              <a:t>1</a:t>
            </a:r>
            <a:r>
              <a:rPr kumimoji="1" lang="ja-JP" altLang="ja-JP" sz="1200" b="0" kern="1200" dirty="0">
                <a:solidFill>
                  <a:schemeClr val="tx1"/>
                </a:solidFill>
                <a:latin typeface="+mn-lt"/>
                <a:ea typeface="+mn-ea"/>
                <a:cs typeface="+mn-cs"/>
              </a:rPr>
              <a:t>年で</a:t>
            </a:r>
            <a:r>
              <a:rPr kumimoji="1" lang="en-US" altLang="ja-JP" sz="1200" b="0" kern="1200" dirty="0">
                <a:solidFill>
                  <a:schemeClr val="tx1"/>
                </a:solidFill>
                <a:latin typeface="+mn-lt"/>
                <a:ea typeface="+mn-ea"/>
                <a:cs typeface="+mn-cs"/>
              </a:rPr>
              <a:t>82.9</a:t>
            </a:r>
            <a:r>
              <a:rPr kumimoji="1" lang="ja-JP" altLang="ja-JP" sz="1200" b="0" kern="1200" dirty="0">
                <a:solidFill>
                  <a:schemeClr val="tx1"/>
                </a:solidFill>
                <a:latin typeface="+mn-lt"/>
                <a:ea typeface="+mn-ea"/>
                <a:cs typeface="+mn-cs"/>
              </a:rPr>
              <a:t>％、移植後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年では</a:t>
            </a:r>
            <a:r>
              <a:rPr kumimoji="1" lang="en-US" altLang="ja-JP" sz="1200" b="0" kern="1200" dirty="0">
                <a:solidFill>
                  <a:schemeClr val="tx1"/>
                </a:solidFill>
                <a:latin typeface="+mn-lt"/>
                <a:ea typeface="+mn-ea"/>
                <a:cs typeface="+mn-cs"/>
              </a:rPr>
              <a:t>60.5</a:t>
            </a:r>
            <a:r>
              <a:rPr kumimoji="1" lang="ja-JP" altLang="ja-JP" sz="1200" b="0" kern="1200" dirty="0">
                <a:solidFill>
                  <a:schemeClr val="tx1"/>
                </a:solidFill>
                <a:latin typeface="+mn-lt"/>
                <a:ea typeface="+mn-ea"/>
                <a:cs typeface="+mn-cs"/>
              </a:rPr>
              <a:t>％であり、移植後</a:t>
            </a:r>
            <a:r>
              <a:rPr kumimoji="1" lang="en-US" altLang="ja-JP" sz="1200" b="0" kern="1200" dirty="0">
                <a:solidFill>
                  <a:schemeClr val="tx1"/>
                </a:solidFill>
                <a:latin typeface="+mn-lt"/>
                <a:ea typeface="+mn-ea"/>
                <a:cs typeface="+mn-cs"/>
              </a:rPr>
              <a:t>10</a:t>
            </a:r>
            <a:r>
              <a:rPr kumimoji="1" lang="ja-JP" altLang="ja-JP" sz="1200" b="0" kern="1200" dirty="0">
                <a:solidFill>
                  <a:schemeClr val="tx1"/>
                </a:solidFill>
                <a:latin typeface="+mn-lt"/>
                <a:ea typeface="+mn-ea"/>
                <a:cs typeface="+mn-cs"/>
              </a:rPr>
              <a:t>年後の生存率は</a:t>
            </a:r>
            <a:r>
              <a:rPr kumimoji="1" lang="en-US" altLang="ja-JP" sz="1200" b="0" kern="1200" dirty="0">
                <a:solidFill>
                  <a:schemeClr val="tx1"/>
                </a:solidFill>
                <a:latin typeface="+mn-lt"/>
                <a:ea typeface="+mn-ea"/>
                <a:cs typeface="+mn-cs"/>
              </a:rPr>
              <a:t>50</a:t>
            </a:r>
            <a:r>
              <a:rPr kumimoji="1" lang="ja-JP" altLang="ja-JP" sz="1200" b="0" kern="1200" dirty="0">
                <a:solidFill>
                  <a:schemeClr val="tx1"/>
                </a:solidFill>
                <a:latin typeface="+mn-lt"/>
                <a:ea typeface="+mn-ea"/>
                <a:cs typeface="+mn-cs"/>
              </a:rPr>
              <a:t>％をやや下回る程度である。 </a:t>
            </a:r>
          </a:p>
          <a:p>
            <a:r>
              <a:rPr kumimoji="1" lang="ja-JP" altLang="ja-JP" sz="1200" b="0" kern="1200" dirty="0">
                <a:solidFill>
                  <a:schemeClr val="tx1"/>
                </a:solidFill>
                <a:latin typeface="+mn-lt"/>
                <a:ea typeface="+mn-ea"/>
                <a:cs typeface="+mn-cs"/>
              </a:rPr>
              <a:t>　血縁者からの骨髄移植の移植後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年の生存率は</a:t>
            </a:r>
            <a:r>
              <a:rPr kumimoji="1" lang="en-US" altLang="ja-JP" sz="1200" b="0" kern="1200" dirty="0">
                <a:solidFill>
                  <a:schemeClr val="tx1"/>
                </a:solidFill>
                <a:latin typeface="+mn-lt"/>
                <a:ea typeface="+mn-ea"/>
                <a:cs typeface="+mn-cs"/>
              </a:rPr>
              <a:t>57.7</a:t>
            </a:r>
            <a:r>
              <a:rPr kumimoji="1" lang="ja-JP" altLang="ja-JP" sz="1200" b="0" kern="1200" dirty="0">
                <a:solidFill>
                  <a:schemeClr val="tx1"/>
                </a:solidFill>
                <a:latin typeface="+mn-lt"/>
                <a:ea typeface="+mn-ea"/>
                <a:cs typeface="+mn-cs"/>
              </a:rPr>
              <a:t>％、移植後</a:t>
            </a:r>
            <a:r>
              <a:rPr kumimoji="1" lang="en-US" altLang="ja-JP" sz="1200" b="0" kern="1200" dirty="0">
                <a:solidFill>
                  <a:schemeClr val="tx1"/>
                </a:solidFill>
                <a:latin typeface="+mn-lt"/>
                <a:ea typeface="+mn-ea"/>
                <a:cs typeface="+mn-cs"/>
              </a:rPr>
              <a:t>10</a:t>
            </a:r>
            <a:r>
              <a:rPr kumimoji="1" lang="ja-JP" altLang="ja-JP" sz="1200" b="0" kern="1200" dirty="0">
                <a:solidFill>
                  <a:schemeClr val="tx1"/>
                </a:solidFill>
                <a:latin typeface="+mn-lt"/>
                <a:ea typeface="+mn-ea"/>
                <a:cs typeface="+mn-cs"/>
              </a:rPr>
              <a:t>年は</a:t>
            </a:r>
            <a:r>
              <a:rPr kumimoji="1" lang="en-US" altLang="ja-JP" sz="1200" b="0" kern="1200" dirty="0">
                <a:solidFill>
                  <a:schemeClr val="tx1"/>
                </a:solidFill>
                <a:latin typeface="+mn-lt"/>
                <a:ea typeface="+mn-ea"/>
                <a:cs typeface="+mn-cs"/>
              </a:rPr>
              <a:t>53.8</a:t>
            </a:r>
            <a:r>
              <a:rPr kumimoji="1" lang="ja-JP" altLang="ja-JP" sz="1200" b="0" kern="1200" dirty="0">
                <a:solidFill>
                  <a:schemeClr val="tx1"/>
                </a:solidFill>
                <a:latin typeface="+mn-lt"/>
                <a:ea typeface="+mn-ea"/>
                <a:cs typeface="+mn-cs"/>
              </a:rPr>
              <a:t>％、非血縁者からの骨髄移植の移植後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年生存率は</a:t>
            </a:r>
            <a:r>
              <a:rPr kumimoji="1" lang="en-US" altLang="ja-JP" sz="1200" b="0" kern="1200" dirty="0">
                <a:solidFill>
                  <a:schemeClr val="tx1"/>
                </a:solidFill>
                <a:latin typeface="+mn-lt"/>
                <a:ea typeface="+mn-ea"/>
                <a:cs typeface="+mn-cs"/>
              </a:rPr>
              <a:t>50.3</a:t>
            </a:r>
            <a:r>
              <a:rPr kumimoji="1" lang="ja-JP" altLang="ja-JP" sz="1200" b="0" kern="1200" dirty="0">
                <a:solidFill>
                  <a:schemeClr val="tx1"/>
                </a:solidFill>
                <a:latin typeface="+mn-lt"/>
                <a:ea typeface="+mn-ea"/>
                <a:cs typeface="+mn-cs"/>
              </a:rPr>
              <a:t>％、移植後</a:t>
            </a:r>
            <a:r>
              <a:rPr kumimoji="1" lang="en-US" altLang="ja-JP" sz="1200" b="0" kern="1200" dirty="0">
                <a:solidFill>
                  <a:schemeClr val="tx1"/>
                </a:solidFill>
                <a:latin typeface="+mn-lt"/>
                <a:ea typeface="+mn-ea"/>
                <a:cs typeface="+mn-cs"/>
              </a:rPr>
              <a:t>10</a:t>
            </a:r>
            <a:r>
              <a:rPr kumimoji="1" lang="ja-JP" altLang="ja-JP" sz="1200" b="0" kern="1200" dirty="0">
                <a:solidFill>
                  <a:schemeClr val="tx1"/>
                </a:solidFill>
                <a:latin typeface="+mn-lt"/>
                <a:ea typeface="+mn-ea"/>
                <a:cs typeface="+mn-cs"/>
              </a:rPr>
              <a:t>年生存率は</a:t>
            </a:r>
            <a:r>
              <a:rPr kumimoji="1" lang="en-US" altLang="ja-JP" sz="1200" b="0" kern="1200" dirty="0">
                <a:solidFill>
                  <a:schemeClr val="tx1"/>
                </a:solidFill>
                <a:latin typeface="+mn-lt"/>
                <a:ea typeface="+mn-ea"/>
                <a:cs typeface="+mn-cs"/>
              </a:rPr>
              <a:t>45.4</a:t>
            </a:r>
            <a:r>
              <a:rPr kumimoji="1" lang="ja-JP" altLang="ja-JP" sz="1200" b="0" kern="1200" dirty="0">
                <a:solidFill>
                  <a:schemeClr val="tx1"/>
                </a:solidFill>
                <a:latin typeface="+mn-lt"/>
                <a:ea typeface="+mn-ea"/>
                <a:cs typeface="+mn-cs"/>
              </a:rPr>
              <a:t>％であ</a:t>
            </a:r>
            <a:r>
              <a:rPr kumimoji="1" lang="ja-JP" altLang="en-US" sz="1200" b="0" kern="1200" dirty="0">
                <a:solidFill>
                  <a:schemeClr val="tx1"/>
                </a:solidFill>
                <a:latin typeface="+mn-lt"/>
                <a:ea typeface="+mn-ea"/>
                <a:cs typeface="+mn-cs"/>
              </a:rPr>
              <a:t>る。</a:t>
            </a:r>
            <a:r>
              <a:rPr kumimoji="1" lang="en-US" altLang="ja-JP" sz="1200" b="0" kern="1200" dirty="0">
                <a:solidFill>
                  <a:schemeClr val="tx1"/>
                </a:solidFill>
                <a:latin typeface="+mn-lt"/>
                <a:ea typeface="+mn-ea"/>
                <a:cs typeface="+mn-cs"/>
              </a:rPr>
              <a:t>2010</a:t>
            </a:r>
            <a:r>
              <a:rPr kumimoji="1" lang="ja-JP" altLang="en-US" sz="1200" b="0" kern="1200" dirty="0">
                <a:solidFill>
                  <a:schemeClr val="tx1"/>
                </a:solidFill>
                <a:latin typeface="+mn-lt"/>
                <a:ea typeface="+mn-ea"/>
                <a:cs typeface="+mn-cs"/>
              </a:rPr>
              <a:t>年導入の非血縁者間末梢血幹細胞移植を除く</a:t>
            </a:r>
            <a:r>
              <a:rPr kumimoji="1" lang="ja-JP" altLang="ja-JP" sz="1200" b="0" kern="1200" dirty="0">
                <a:solidFill>
                  <a:schemeClr val="tx1"/>
                </a:solidFill>
                <a:latin typeface="+mn-lt"/>
                <a:ea typeface="+mn-ea"/>
                <a:cs typeface="+mn-cs"/>
              </a:rPr>
              <a:t>同種移植のいずれにおいても移植後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年以降の生存率の低下は緩やかである。</a:t>
            </a:r>
          </a:p>
          <a:p>
            <a:endParaRPr kumimoji="1" lang="en-US" altLang="ja-JP" sz="1200" kern="1200" dirty="0">
              <a:solidFill>
                <a:srgbClr val="0B5395"/>
              </a:solidFill>
              <a:latin typeface="+mj-ea"/>
              <a:ea typeface="+mn-ea"/>
              <a:cs typeface="メイリオ" pitchFamily="50" charset="-128"/>
            </a:endParaRPr>
          </a:p>
          <a:p>
            <a:pPr rtl="0" eaLnBrk="1" fontAlgn="b" latinLnBrk="0" hangingPunct="1"/>
            <a:r>
              <a:rPr kumimoji="1" lang="ja-JP" altLang="en-US" sz="1200" b="0" i="0" u="none" strike="noStrike" kern="1200" dirty="0">
                <a:solidFill>
                  <a:schemeClr val="tx1"/>
                </a:solidFill>
                <a:latin typeface="+mj-ea"/>
                <a:ea typeface="+mn-ea"/>
                <a:cs typeface="メイリオ" pitchFamily="50" charset="-128"/>
              </a:rPr>
              <a:t>≪移植後生存率≫</a:t>
            </a:r>
            <a:endParaRPr kumimoji="1" lang="en-US" altLang="ja-JP" sz="1200" b="0" kern="1200" dirty="0">
              <a:solidFill>
                <a:srgbClr val="0B5395"/>
              </a:solidFill>
              <a:latin typeface="+mj-ea"/>
              <a:ea typeface="+mn-ea"/>
              <a:cs typeface="メイリオ" pitchFamily="50" charset="-128"/>
            </a:endParaRPr>
          </a:p>
          <a:p>
            <a:r>
              <a:rPr kumimoji="1" lang="ja-JP" altLang="en-US" sz="1200" b="0" i="0" u="none" strike="noStrike" kern="1200" dirty="0">
                <a:solidFill>
                  <a:schemeClr val="tx1"/>
                </a:solidFill>
                <a:latin typeface="+mj-ea"/>
                <a:ea typeface="+mn-ea"/>
                <a:cs typeface="メイリオ" pitchFamily="50" charset="-128"/>
              </a:rPr>
              <a:t>＿＿＿＿＿＿＿＿＿＿＿＿</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移植件数</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5</a:t>
            </a:r>
            <a:r>
              <a:rPr kumimoji="1" lang="ja-JP" altLang="ja-JP" sz="1200" b="0" i="0" u="sng" strike="noStrike" kern="1200" dirty="0">
                <a:solidFill>
                  <a:schemeClr val="tx1"/>
                </a:solidFill>
                <a:latin typeface="+mj-ea"/>
                <a:ea typeface="+mn-ea"/>
                <a:cs typeface="メイリオ" pitchFamily="50" charset="-128"/>
              </a:rPr>
              <a:t>年</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10</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dirty="0">
                <a:solidFill>
                  <a:schemeClr val="tx1"/>
                </a:solidFill>
                <a:latin typeface="+mj-ea"/>
                <a:ea typeface="+mn-ea"/>
                <a:cs typeface="メイリオ" pitchFamily="50" charset="-128"/>
              </a:rPr>
              <a:t> </a:t>
            </a:r>
          </a:p>
          <a:p>
            <a:pPr rtl="0" eaLnBrk="1" fontAlgn="ctr" latinLnBrk="0" hangingPunct="1"/>
            <a:r>
              <a:rPr kumimoji="1" lang="ja-JP" altLang="en-US" sz="1200" b="0" i="0" u="none" strike="noStrike" kern="1200" dirty="0">
                <a:solidFill>
                  <a:schemeClr val="tx1"/>
                </a:solidFill>
                <a:latin typeface="+mj-ea"/>
                <a:ea typeface="+mn-ea"/>
                <a:cs typeface="メイリオ" pitchFamily="50" charset="-128"/>
              </a:rPr>
              <a:t>自家移植 </a:t>
            </a:r>
            <a:r>
              <a:rPr kumimoji="1" lang="ja-JP" altLang="en-US" sz="1200" b="0" kern="1200" dirty="0">
                <a:solidFill>
                  <a:schemeClr val="tx1"/>
                </a:solidFill>
                <a:latin typeface="+mj-ea"/>
                <a:ea typeface="+mn-ea"/>
                <a:cs typeface="メイリオ" pitchFamily="50" charset="-128"/>
              </a:rPr>
              <a:t>                               </a:t>
            </a:r>
            <a:r>
              <a:rPr kumimoji="1" lang="en-US" altLang="ja-JP" sz="1200" b="0" i="0" u="none" strike="noStrike" kern="1200" dirty="0">
                <a:solidFill>
                  <a:schemeClr val="tx1"/>
                </a:solidFill>
                <a:effectLst/>
                <a:latin typeface="+mn-lt"/>
                <a:ea typeface="+mn-ea"/>
                <a:cs typeface="+mn-cs"/>
              </a:rPr>
              <a:t>30,654</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82.9%      60.5%        49.9%</a:t>
            </a:r>
            <a:endParaRPr kumimoji="1" lang="en-US" altLang="ja-JP" sz="1200" b="1" i="0" u="none" strike="noStrike" kern="1200" dirty="0">
              <a:solidFill>
                <a:schemeClr val="tx1"/>
              </a:solidFill>
              <a:latin typeface="+mj-ea"/>
              <a:ea typeface="+mn-ea"/>
              <a:cs typeface="メイリオ" pitchFamily="50" charset="-128"/>
            </a:endParaRP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骨髄移植 </a:t>
            </a:r>
            <a:r>
              <a:rPr lang="zh-TW" altLang="en-US" sz="1200" b="0" dirty="0">
                <a:latin typeface="ＭＳ Ｐゴシック" pitchFamily="50" charset="-128"/>
                <a:ea typeface="ＭＳ Ｐゴシック" pitchFamily="50" charset="-128"/>
                <a:cs typeface="メイリオ" pitchFamily="50" charset="-128"/>
              </a:rPr>
              <a:t>             </a:t>
            </a:r>
            <a:r>
              <a:rPr lang="zh-TW" altLang="en-US" sz="1200" b="0" baseline="0" dirty="0">
                <a:latin typeface="ＭＳ Ｐゴシック" pitchFamily="50" charset="-128"/>
                <a:ea typeface="ＭＳ Ｐゴシック" pitchFamily="50" charset="-128"/>
                <a:cs typeface="メイリオ" pitchFamily="50" charset="-128"/>
              </a:rPr>
              <a:t>   </a:t>
            </a:r>
            <a:r>
              <a:rPr kumimoji="1" lang="en-US" altLang="ja-JP" sz="1200" b="0" i="0" u="none" strike="noStrike" kern="1200" dirty="0">
                <a:solidFill>
                  <a:schemeClr val="tx1"/>
                </a:solidFill>
                <a:effectLst/>
                <a:latin typeface="+mn-lt"/>
                <a:ea typeface="+mn-ea"/>
                <a:cs typeface="+mn-cs"/>
              </a:rPr>
              <a:t>11,278</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73.3%      57.7%        53.8%</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a:t>
            </a:r>
            <a:r>
              <a:rPr kumimoji="1" lang="ja-JP" altLang="ja-JP" sz="1200" b="0" i="0" u="none" strike="noStrike" kern="1200" baseline="0" dirty="0">
                <a:solidFill>
                  <a:schemeClr val="tx1"/>
                </a:solidFill>
                <a:effectLst/>
                <a:latin typeface="+mn-lt"/>
                <a:ea typeface="+mn-ea"/>
                <a:cs typeface="+mn-cs"/>
              </a:rPr>
              <a:t>末梢血幹細胞移植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9,702</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59.0%      39.8%        34.7%</a:t>
            </a:r>
          </a:p>
          <a:p>
            <a:pPr rtl="0" eaLnBrk="1" fontAlgn="ctr" latinLnBrk="0" hangingPunct="1"/>
            <a:r>
              <a:rPr kumimoji="1" lang="ja-JP" altLang="en-US" sz="1200" b="0" i="0" u="none" strike="noStrike" kern="1200" dirty="0">
                <a:solidFill>
                  <a:schemeClr val="tx1"/>
                </a:solidFill>
                <a:latin typeface="+mj-ea"/>
                <a:ea typeface="+mn-ea"/>
                <a:cs typeface="メイリオ" pitchFamily="50" charset="-128"/>
              </a:rPr>
              <a:t>非血縁者  </a:t>
            </a:r>
            <a:r>
              <a:rPr kumimoji="1" lang="ja-JP" altLang="ja-JP" sz="1200" b="0" i="0" u="none" strike="noStrike" kern="1200" baseline="0" dirty="0">
                <a:solidFill>
                  <a:schemeClr val="tx1"/>
                </a:solidFill>
                <a:effectLst/>
                <a:latin typeface="+mn-lt"/>
                <a:ea typeface="+mn-ea"/>
                <a:cs typeface="+mn-cs"/>
              </a:rPr>
              <a:t>骨髄移植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18,455</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65.9%      50.3%        45.4%</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dirty="0">
                <a:solidFill>
                  <a:schemeClr val="tx1"/>
                </a:solidFill>
                <a:effectLst/>
                <a:latin typeface="+mn-lt"/>
                <a:ea typeface="+mn-ea"/>
                <a:cs typeface="+mn-cs"/>
              </a:rPr>
              <a:t>非血縁者  末梢血幹細胞移植        </a:t>
            </a:r>
            <a:r>
              <a:rPr kumimoji="1" lang="en-US" altLang="ja-JP" sz="1200" b="0" i="0" u="none" strike="noStrike" kern="1200" dirty="0">
                <a:solidFill>
                  <a:schemeClr val="tx1"/>
                </a:solidFill>
                <a:effectLst/>
                <a:latin typeface="+mn-lt"/>
                <a:ea typeface="+mn-ea"/>
                <a:cs typeface="+mn-cs"/>
              </a:rPr>
              <a:t>388</a:t>
            </a:r>
            <a:r>
              <a:rPr kumimoji="1" lang="ja-JP" altLang="en-US" sz="1200" b="0" i="0" u="none" strike="noStrike" kern="1200" dirty="0">
                <a:solidFill>
                  <a:schemeClr val="tx1"/>
                </a:solidFill>
                <a:effectLst/>
                <a:latin typeface="+mn-lt"/>
                <a:ea typeface="+mn-ea"/>
                <a:cs typeface="+mn-cs"/>
              </a:rPr>
              <a:t>件      </a:t>
            </a:r>
            <a:r>
              <a:rPr kumimoji="1" lang="en-US" altLang="ja-JP" sz="1200" b="1" i="0" u="none" strike="noStrike" kern="1200" dirty="0">
                <a:solidFill>
                  <a:schemeClr val="tx1"/>
                </a:solidFill>
                <a:effectLst/>
                <a:latin typeface="+mn-lt"/>
                <a:ea typeface="+mn-ea"/>
                <a:cs typeface="+mn-cs"/>
              </a:rPr>
              <a:t>66.6%</a:t>
            </a:r>
            <a:r>
              <a:rPr kumimoji="1" lang="ja-JP" altLang="en-US" sz="1200" b="1"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50.0%</a:t>
            </a:r>
            <a:r>
              <a:rPr kumimoji="1" lang="ja-JP" altLang="en-US" sz="1200" b="1"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30.0%</a:t>
            </a:r>
            <a:endParaRPr lang="en-US" altLang="ja-JP" sz="1200" b="1" dirty="0">
              <a:latin typeface="ＭＳ Ｐゴシック" pitchFamily="50" charset="-128"/>
              <a:ea typeface="+mn-ea"/>
              <a:cs typeface="メイリオ" pitchFamily="50" charset="-128"/>
            </a:endParaRPr>
          </a:p>
          <a:p>
            <a:pPr rtl="0" eaLnBrk="1" fontAlgn="ctr" latinLnBrk="0" hangingPunct="1"/>
            <a:r>
              <a:rPr kumimoji="1" lang="ja-JP" altLang="en-US" sz="1200" b="0" i="0" u="sng" strike="noStrike" kern="1200" dirty="0">
                <a:solidFill>
                  <a:schemeClr val="tx1"/>
                </a:solidFill>
                <a:latin typeface="+mj-ea"/>
                <a:ea typeface="+mn-ea"/>
                <a:cs typeface="メイリオ" pitchFamily="50" charset="-128"/>
              </a:rPr>
              <a:t>非血縁者  </a:t>
            </a:r>
            <a:r>
              <a:rPr kumimoji="1" lang="ja-JP" altLang="ja-JP" sz="1200" b="0" i="0" u="sng" strike="noStrike" kern="1200" baseline="0" dirty="0" err="1">
                <a:solidFill>
                  <a:schemeClr val="tx1"/>
                </a:solidFill>
                <a:effectLst/>
                <a:latin typeface="+mn-lt"/>
                <a:ea typeface="+mn-ea"/>
                <a:cs typeface="+mn-cs"/>
              </a:rPr>
              <a:t>さい</a:t>
            </a:r>
            <a:r>
              <a:rPr kumimoji="1" lang="ja-JP" altLang="ja-JP" sz="1200" b="0" i="0" u="sng" strike="noStrike" kern="1200" baseline="0" dirty="0">
                <a:solidFill>
                  <a:schemeClr val="tx1"/>
                </a:solidFill>
                <a:effectLst/>
                <a:latin typeface="+mn-lt"/>
                <a:ea typeface="+mn-ea"/>
                <a:cs typeface="+mn-cs"/>
              </a:rPr>
              <a:t>帯血移植</a:t>
            </a:r>
            <a:r>
              <a:rPr kumimoji="1" lang="en-US" altLang="ja-JP" sz="1200" b="0" i="0" u="sng" strike="noStrike" kern="1200" baseline="0" dirty="0">
                <a:solidFill>
                  <a:schemeClr val="tx1"/>
                </a:solidFill>
                <a:effectLst/>
                <a:latin typeface="+mn-lt"/>
                <a:ea typeface="+mn-ea"/>
                <a:cs typeface="+mn-cs"/>
              </a:rPr>
              <a:t>            </a:t>
            </a:r>
            <a:r>
              <a:rPr kumimoji="1" lang="en-US" altLang="ja-JP" sz="1200" b="0" i="0" u="sng" strike="noStrike" kern="1200" dirty="0">
                <a:solidFill>
                  <a:schemeClr val="tx1"/>
                </a:solidFill>
                <a:effectLst/>
                <a:latin typeface="+mn-lt"/>
                <a:ea typeface="+mn-ea"/>
                <a:cs typeface="+mn-cs"/>
              </a:rPr>
              <a:t>11,482</a:t>
            </a:r>
            <a:r>
              <a:rPr kumimoji="1" lang="ja-JP" altLang="ja-JP" sz="1200" b="0" i="0" u="sng" strike="noStrike" kern="1200" dirty="0">
                <a:solidFill>
                  <a:schemeClr val="tx1"/>
                </a:solidFill>
                <a:effectLst/>
                <a:latin typeface="+mn-lt"/>
                <a:ea typeface="+mn-ea"/>
                <a:cs typeface="+mn-cs"/>
              </a:rPr>
              <a:t>件</a:t>
            </a:r>
            <a:r>
              <a:rPr kumimoji="1" lang="en-US" altLang="ja-JP" sz="1200" b="0" i="0" u="sng" strike="noStrike" kern="1200" dirty="0">
                <a:solidFill>
                  <a:schemeClr val="tx1"/>
                </a:solidFill>
                <a:effectLst/>
                <a:latin typeface="+mn-lt"/>
                <a:ea typeface="+mn-ea"/>
                <a:cs typeface="+mn-cs"/>
              </a:rPr>
              <a:t>      </a:t>
            </a:r>
            <a:r>
              <a:rPr kumimoji="1" lang="en-US" altLang="ja-JP" sz="1200" b="1" i="0" u="sng" strike="noStrike" kern="1200" dirty="0">
                <a:solidFill>
                  <a:schemeClr val="tx1"/>
                </a:solidFill>
                <a:effectLst/>
                <a:latin typeface="+mn-lt"/>
                <a:ea typeface="+mn-ea"/>
                <a:cs typeface="+mn-cs"/>
              </a:rPr>
              <a:t>55.6%      41.7%        38.2%</a:t>
            </a:r>
            <a:endParaRPr lang="en-US" altLang="ja-JP" sz="1200" b="1" u="sng" dirty="0">
              <a:latin typeface="ＭＳ Ｐゴシック" pitchFamily="50" charset="-128"/>
              <a:ea typeface="+mn-ea"/>
              <a:cs typeface="メイリオ" pitchFamily="50" charset="-128"/>
            </a:endParaRPr>
          </a:p>
          <a:p>
            <a:endParaRPr lang="en-US" altLang="ja-JP" sz="1000" dirty="0">
              <a:solidFill>
                <a:srgbClr val="0B5395"/>
              </a:solidFill>
              <a:latin typeface="メイリオ" pitchFamily="50" charset="-128"/>
              <a:ea typeface="メイリオ" pitchFamily="50" charset="-128"/>
              <a:cs typeface="メイリオ" pitchFamily="50" charset="-128"/>
            </a:endParaRPr>
          </a:p>
        </p:txBody>
      </p:sp>
      <p:sp>
        <p:nvSpPr>
          <p:cNvPr id="7" name="スライド イメージ プレースホルダ 6"/>
          <p:cNvSpPr>
            <a:spLocks noGrp="1" noRot="1" noChangeAspect="1"/>
          </p:cNvSpPr>
          <p:nvPr>
            <p:ph type="sldImg"/>
          </p:nvPr>
        </p:nvSpPr>
        <p:spPr>
          <a:xfrm>
            <a:off x="171450" y="350838"/>
            <a:ext cx="6392863" cy="4795837"/>
          </a:xfrm>
          <a:ln>
            <a:noFill/>
          </a:ln>
        </p:spPr>
      </p:sp>
    </p:spTree>
    <p:extLst>
      <p:ext uri="{BB962C8B-B14F-4D97-AF65-F5344CB8AC3E}">
        <p14:creationId xmlns:p14="http://schemas.microsoft.com/office/powerpoint/2010/main" val="2681661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71894" y="5640481"/>
            <a:ext cx="6393090" cy="3038411"/>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1F497D">
                    <a:lumMod val="75000"/>
                  </a:srgbClr>
                </a:solidFill>
                <a:effectLst/>
                <a:uLnTx/>
                <a:uFillTx/>
                <a:latin typeface="ＭＳ Ｐゴシック" panose="020B0600070205080204" pitchFamily="50" charset="-128"/>
                <a:ea typeface="+mn-ea"/>
              </a:rPr>
              <a:t>　</a:t>
            </a:r>
            <a:r>
              <a:rPr kumimoji="1" lang="ja-JP" altLang="ja-JP" b="0" i="0" u="none" strike="noStrike" kern="1200" cap="none" spc="0" normalizeH="0" baseline="0" noProof="0" dirty="0">
                <a:ln>
                  <a:noFill/>
                </a:ln>
                <a:solidFill>
                  <a:prstClr val="black"/>
                </a:solidFill>
                <a:effectLst/>
                <a:uLnTx/>
                <a:uFillTx/>
                <a:ea typeface="+mn-ea"/>
              </a:rPr>
              <a:t>急性白血病では、いずれも移植後</a:t>
            </a:r>
            <a:r>
              <a:rPr kumimoji="1" lang="en-US" altLang="ja-JP" b="0" i="0" u="none" strike="noStrike" kern="1200" cap="none" spc="0" normalizeH="0" baseline="0" noProof="0" dirty="0">
                <a:ln>
                  <a:noFill/>
                </a:ln>
                <a:solidFill>
                  <a:prstClr val="black"/>
                </a:solidFill>
                <a:effectLst/>
                <a:uLnTx/>
                <a:uFillTx/>
                <a:ea typeface="+mn-ea"/>
              </a:rPr>
              <a:t>5</a:t>
            </a:r>
            <a:r>
              <a:rPr kumimoji="1" lang="ja-JP" altLang="ja-JP" b="0" i="0" u="none" strike="noStrike" kern="1200" cap="none" spc="0" normalizeH="0" baseline="0" noProof="0" dirty="0">
                <a:ln>
                  <a:noFill/>
                </a:ln>
                <a:solidFill>
                  <a:prstClr val="black"/>
                </a:solidFill>
                <a:effectLst/>
                <a:uLnTx/>
                <a:uFillTx/>
                <a:ea typeface="+mn-ea"/>
              </a:rPr>
              <a:t>年の生存率は</a:t>
            </a:r>
            <a:r>
              <a:rPr kumimoji="1" lang="en-US" altLang="ja-JP" b="0" i="0" u="none" strike="noStrike" kern="1200" cap="none" spc="0" normalizeH="0" baseline="0" noProof="0" dirty="0">
                <a:ln>
                  <a:noFill/>
                </a:ln>
                <a:solidFill>
                  <a:prstClr val="black"/>
                </a:solidFill>
                <a:effectLst/>
                <a:uLnTx/>
                <a:uFillTx/>
                <a:ea typeface="+mn-ea"/>
              </a:rPr>
              <a:t>45</a:t>
            </a:r>
            <a:r>
              <a:rPr kumimoji="1" lang="ja-JP" altLang="ja-JP" b="0" i="0" u="none" strike="noStrike" kern="1200" cap="none" spc="0" normalizeH="0" baseline="0" noProof="0" dirty="0">
                <a:ln>
                  <a:noFill/>
                </a:ln>
                <a:solidFill>
                  <a:prstClr val="black"/>
                </a:solidFill>
                <a:effectLst/>
                <a:uLnTx/>
                <a:uFillTx/>
                <a:ea typeface="+mn-ea"/>
              </a:rPr>
              <a:t>％前後であり、移植後</a:t>
            </a:r>
            <a:r>
              <a:rPr kumimoji="1" lang="en-US" altLang="ja-JP" b="0" i="0" u="none" strike="noStrike" kern="1200" cap="none" spc="0" normalizeH="0" baseline="0" noProof="0" dirty="0">
                <a:ln>
                  <a:noFill/>
                </a:ln>
                <a:solidFill>
                  <a:prstClr val="black"/>
                </a:solidFill>
                <a:effectLst/>
                <a:uLnTx/>
                <a:uFillTx/>
                <a:ea typeface="+mn-ea"/>
              </a:rPr>
              <a:t>10</a:t>
            </a:r>
            <a:r>
              <a:rPr kumimoji="1" lang="ja-JP" altLang="ja-JP" b="0" i="0" u="none" strike="noStrike" kern="1200" cap="none" spc="0" normalizeH="0" baseline="0" noProof="0" dirty="0">
                <a:ln>
                  <a:noFill/>
                </a:ln>
                <a:solidFill>
                  <a:prstClr val="black"/>
                </a:solidFill>
                <a:effectLst/>
                <a:uLnTx/>
                <a:uFillTx/>
                <a:ea typeface="+mn-ea"/>
              </a:rPr>
              <a:t>年生存率はおよそ</a:t>
            </a:r>
            <a:r>
              <a:rPr kumimoji="1" lang="en-US" altLang="ja-JP" b="0" i="0" u="none" strike="noStrike" kern="1200" cap="none" spc="0" normalizeH="0" baseline="0" noProof="0" dirty="0">
                <a:ln>
                  <a:noFill/>
                </a:ln>
                <a:solidFill>
                  <a:prstClr val="black"/>
                </a:solidFill>
                <a:effectLst/>
                <a:uLnTx/>
                <a:uFillTx/>
                <a:ea typeface="+mn-ea"/>
              </a:rPr>
              <a:t>40</a:t>
            </a:r>
            <a:r>
              <a:rPr kumimoji="1" lang="ja-JP" altLang="ja-JP" b="0" i="0" u="none" strike="noStrike" kern="1200" cap="none" spc="0" normalizeH="0" baseline="0" noProof="0" dirty="0">
                <a:ln>
                  <a:noFill/>
                </a:ln>
                <a:solidFill>
                  <a:prstClr val="black"/>
                </a:solidFill>
                <a:effectLst/>
                <a:uLnTx/>
                <a:uFillTx/>
                <a:ea typeface="+mn-ea"/>
              </a:rPr>
              <a:t>％である。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b="0" i="0" u="none" strike="noStrike" kern="1200" cap="none" spc="0" normalizeH="0" baseline="0" noProof="0" dirty="0">
                <a:ln>
                  <a:noFill/>
                </a:ln>
                <a:solidFill>
                  <a:prstClr val="black"/>
                </a:solidFill>
                <a:effectLst/>
                <a:uLnTx/>
                <a:uFillTx/>
                <a:ea typeface="+mn-ea"/>
              </a:rPr>
              <a:t>また、慢性骨髄性白血病においては、治療薬の普及により移植件数は減少したが、移植後</a:t>
            </a:r>
            <a:r>
              <a:rPr kumimoji="1" lang="en-US" altLang="ja-JP" b="0" i="0" u="none" strike="noStrike" kern="1200" cap="none" spc="0" normalizeH="0" baseline="0" noProof="0" dirty="0">
                <a:ln>
                  <a:noFill/>
                </a:ln>
                <a:solidFill>
                  <a:prstClr val="black"/>
                </a:solidFill>
                <a:effectLst/>
                <a:uLnTx/>
                <a:uFillTx/>
                <a:ea typeface="+mn-ea"/>
              </a:rPr>
              <a:t>5</a:t>
            </a:r>
            <a:r>
              <a:rPr kumimoji="1" lang="ja-JP" altLang="ja-JP" b="0" i="0" u="none" strike="noStrike" kern="1200" cap="none" spc="0" normalizeH="0" baseline="0" noProof="0" dirty="0">
                <a:ln>
                  <a:noFill/>
                </a:ln>
                <a:solidFill>
                  <a:prstClr val="black"/>
                </a:solidFill>
                <a:effectLst/>
                <a:uLnTx/>
                <a:uFillTx/>
                <a:ea typeface="+mn-ea"/>
              </a:rPr>
              <a:t>年、移植後</a:t>
            </a:r>
            <a:r>
              <a:rPr kumimoji="1" lang="en-US" altLang="ja-JP" b="0" i="0" u="none" strike="noStrike" kern="1200" cap="none" spc="0" normalizeH="0" baseline="0" noProof="0" dirty="0">
                <a:ln>
                  <a:noFill/>
                </a:ln>
                <a:solidFill>
                  <a:prstClr val="black"/>
                </a:solidFill>
                <a:effectLst/>
                <a:uLnTx/>
                <a:uFillTx/>
                <a:ea typeface="+mn-ea"/>
              </a:rPr>
              <a:t>10</a:t>
            </a:r>
            <a:r>
              <a:rPr kumimoji="1" lang="ja-JP" altLang="ja-JP" b="0" i="0" u="none" strike="noStrike" kern="1200" cap="none" spc="0" normalizeH="0" baseline="0" noProof="0" dirty="0">
                <a:ln>
                  <a:noFill/>
                </a:ln>
                <a:solidFill>
                  <a:prstClr val="black"/>
                </a:solidFill>
                <a:effectLst/>
                <a:uLnTx/>
                <a:uFillTx/>
                <a:ea typeface="+mn-ea"/>
              </a:rPr>
              <a:t>年の生存率ともに</a:t>
            </a:r>
            <a:r>
              <a:rPr kumimoji="1" lang="en-US" altLang="ja-JP" b="0" i="0" u="none" strike="noStrike" kern="1200" cap="none" spc="0" normalizeH="0" baseline="0" noProof="0" dirty="0">
                <a:ln>
                  <a:noFill/>
                </a:ln>
                <a:solidFill>
                  <a:prstClr val="black"/>
                </a:solidFill>
                <a:effectLst/>
                <a:uLnTx/>
                <a:uFillTx/>
                <a:ea typeface="+mn-ea"/>
              </a:rPr>
              <a:t>50</a:t>
            </a:r>
            <a:r>
              <a:rPr kumimoji="1" lang="ja-JP" altLang="ja-JP" b="0" i="0" u="none" strike="noStrike" kern="1200" cap="none" spc="0" normalizeH="0" baseline="0" noProof="0" dirty="0">
                <a:ln>
                  <a:noFill/>
                </a:ln>
                <a:solidFill>
                  <a:prstClr val="black"/>
                </a:solidFill>
                <a:effectLst/>
                <a:uLnTx/>
                <a:uFillTx/>
                <a:ea typeface="+mn-ea"/>
              </a:rPr>
              <a:t>％を上回っている。 成人</a:t>
            </a:r>
            <a:r>
              <a:rPr kumimoji="1" lang="en-US" altLang="ja-JP" b="0" i="0" u="none" strike="noStrike" kern="1200" cap="none" spc="0" normalizeH="0" baseline="0" noProof="0" dirty="0">
                <a:ln>
                  <a:noFill/>
                </a:ln>
                <a:solidFill>
                  <a:prstClr val="black"/>
                </a:solidFill>
                <a:effectLst/>
                <a:uLnTx/>
                <a:uFillTx/>
                <a:ea typeface="+mn-ea"/>
              </a:rPr>
              <a:t>T</a:t>
            </a:r>
            <a:r>
              <a:rPr kumimoji="1" lang="ja-JP" altLang="ja-JP" b="0" i="0" u="none" strike="noStrike" kern="1200" cap="none" spc="0" normalizeH="0" baseline="0" noProof="0" dirty="0">
                <a:ln>
                  <a:noFill/>
                </a:ln>
                <a:solidFill>
                  <a:prstClr val="black"/>
                </a:solidFill>
                <a:effectLst/>
                <a:uLnTx/>
                <a:uFillTx/>
                <a:ea typeface="+mn-ea"/>
              </a:rPr>
              <a:t>細胞性白血病では、移植後</a:t>
            </a:r>
            <a:r>
              <a:rPr kumimoji="1" lang="en-US" altLang="ja-JP" b="0" i="0" u="none" strike="noStrike" kern="1200" cap="none" spc="0" normalizeH="0" baseline="0" noProof="0" dirty="0">
                <a:ln>
                  <a:noFill/>
                </a:ln>
                <a:solidFill>
                  <a:prstClr val="black"/>
                </a:solidFill>
                <a:effectLst/>
                <a:uLnTx/>
                <a:uFillTx/>
                <a:ea typeface="+mn-ea"/>
              </a:rPr>
              <a:t>1</a:t>
            </a:r>
            <a:r>
              <a:rPr kumimoji="1" lang="ja-JP" altLang="ja-JP" b="0" i="0" u="none" strike="noStrike" kern="1200" cap="none" spc="0" normalizeH="0" baseline="0" noProof="0" dirty="0">
                <a:ln>
                  <a:noFill/>
                </a:ln>
                <a:solidFill>
                  <a:prstClr val="black"/>
                </a:solidFill>
                <a:effectLst/>
                <a:uLnTx/>
                <a:uFillTx/>
                <a:ea typeface="+mn-ea"/>
              </a:rPr>
              <a:t>年生存率が</a:t>
            </a:r>
            <a:r>
              <a:rPr kumimoji="1" lang="en-US" altLang="ja-JP" b="0" i="0" u="none" strike="noStrike" kern="1200" cap="none" spc="0" normalizeH="0" baseline="0" noProof="0" dirty="0">
                <a:ln>
                  <a:noFill/>
                </a:ln>
                <a:solidFill>
                  <a:prstClr val="black"/>
                </a:solidFill>
                <a:effectLst/>
                <a:uLnTx/>
                <a:uFillTx/>
                <a:ea typeface="+mn-ea"/>
              </a:rPr>
              <a:t>44.9</a:t>
            </a:r>
            <a:r>
              <a:rPr kumimoji="1" lang="ja-JP" altLang="ja-JP" b="0" i="0" u="none" strike="noStrike" kern="1200" cap="none" spc="0" normalizeH="0" baseline="0" noProof="0" dirty="0">
                <a:ln>
                  <a:noFill/>
                </a:ln>
                <a:solidFill>
                  <a:prstClr val="black"/>
                </a:solidFill>
                <a:effectLst/>
                <a:uLnTx/>
                <a:uFillTx/>
                <a:ea typeface="+mn-ea"/>
              </a:rPr>
              <a:t>％、移植後</a:t>
            </a:r>
            <a:r>
              <a:rPr kumimoji="1" lang="en-US" altLang="ja-JP" b="0" i="0" u="none" strike="noStrike" kern="1200" cap="none" spc="0" normalizeH="0" baseline="0" noProof="0" dirty="0">
                <a:ln>
                  <a:noFill/>
                </a:ln>
                <a:solidFill>
                  <a:prstClr val="black"/>
                </a:solidFill>
                <a:effectLst/>
                <a:uLnTx/>
                <a:uFillTx/>
                <a:ea typeface="+mn-ea"/>
              </a:rPr>
              <a:t>10</a:t>
            </a:r>
            <a:r>
              <a:rPr kumimoji="1" lang="ja-JP" altLang="ja-JP" b="0" i="0" u="none" strike="noStrike" kern="1200" cap="none" spc="0" normalizeH="0" baseline="0" noProof="0" dirty="0">
                <a:ln>
                  <a:noFill/>
                </a:ln>
                <a:solidFill>
                  <a:prstClr val="black"/>
                </a:solidFill>
                <a:effectLst/>
                <a:uLnTx/>
                <a:uFillTx/>
                <a:ea typeface="+mn-ea"/>
              </a:rPr>
              <a:t>年生存率が</a:t>
            </a:r>
            <a:r>
              <a:rPr kumimoji="1" lang="en-US" altLang="ja-JP" b="0" i="0" u="none" strike="noStrike" kern="1200" cap="none" spc="0" normalizeH="0" baseline="0" noProof="0" dirty="0">
                <a:ln>
                  <a:noFill/>
                </a:ln>
                <a:solidFill>
                  <a:prstClr val="black"/>
                </a:solidFill>
                <a:effectLst/>
                <a:uLnTx/>
                <a:uFillTx/>
                <a:ea typeface="+mn-ea"/>
              </a:rPr>
              <a:t>25.3</a:t>
            </a:r>
            <a:r>
              <a:rPr kumimoji="1" lang="ja-JP" altLang="ja-JP" b="0" i="0" u="none" strike="noStrike" kern="1200" cap="none" spc="0" normalizeH="0" baseline="0" noProof="0" dirty="0">
                <a:ln>
                  <a:noFill/>
                </a:ln>
                <a:solidFill>
                  <a:prstClr val="black"/>
                </a:solidFill>
                <a:effectLst/>
                <a:uLnTx/>
                <a:uFillTx/>
                <a:ea typeface="+mn-ea"/>
              </a:rPr>
              <a:t>％であり他の白血病の生存率を下回る。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u="none" strike="noStrike" kern="1200" cap="none" spc="0" normalizeH="0" baseline="0" noProof="0" dirty="0">
              <a:ln>
                <a:noFill/>
              </a:ln>
              <a:solidFill>
                <a:srgbClr val="0B5395"/>
              </a:solidFill>
              <a:effectLst/>
              <a:uLnTx/>
              <a:uFillTx/>
              <a:latin typeface="ＭＳ Ｐゴシック" panose="020B0600070205080204" pitchFamily="50" charset="-128"/>
              <a:ea typeface="+mn-ea"/>
              <a:cs typeface="メイリオ" pitchFamily="50" charset="-128"/>
            </a:endParaRPr>
          </a:p>
          <a:p>
            <a:pPr rtl="0" eaLnBrk="1" fontAlgn="b" latinLnBrk="0" hangingPunct="1"/>
            <a:r>
              <a:rPr kumimoji="1" lang="ja-JP" altLang="en-US" b="0" i="0" u="none" strike="noStrike" kern="1200" dirty="0">
                <a:solidFill>
                  <a:schemeClr val="tx1"/>
                </a:solidFill>
                <a:latin typeface="+mj-ea"/>
                <a:ea typeface="+mn-ea"/>
                <a:cs typeface="メイリオ" pitchFamily="50" charset="-128"/>
              </a:rPr>
              <a:t>≪移植後生存率≫</a:t>
            </a:r>
            <a:endParaRPr kumimoji="1" lang="en-US" altLang="ja-JP" b="0" kern="1200" dirty="0">
              <a:solidFill>
                <a:srgbClr val="0B5395"/>
              </a:solidFill>
              <a:latin typeface="+mj-ea"/>
              <a:ea typeface="+mn-ea"/>
              <a:cs typeface="メイリオ" pitchFamily="50" charset="-128"/>
            </a:endParaRPr>
          </a:p>
          <a:p>
            <a:r>
              <a:rPr kumimoji="1" lang="ja-JP" altLang="en-US" b="0" i="0" u="sng" strike="noStrike" kern="1200" dirty="0">
                <a:solidFill>
                  <a:schemeClr val="tx1"/>
                </a:solidFill>
                <a:latin typeface="+mj-ea"/>
                <a:ea typeface="+mn-ea"/>
                <a:cs typeface="メイリオ" pitchFamily="50" charset="-128"/>
              </a:rPr>
              <a:t>＿＿＿＿＿＿＿＿＿    </a:t>
            </a:r>
            <a:r>
              <a:rPr kumimoji="1" lang="ja-JP" altLang="ja-JP" b="0" i="0" u="sng" strike="noStrike" kern="1200" dirty="0">
                <a:solidFill>
                  <a:schemeClr val="tx1"/>
                </a:solidFill>
                <a:latin typeface="+mj-ea"/>
                <a:ea typeface="+mn-ea"/>
                <a:cs typeface="メイリオ" pitchFamily="50" charset="-128"/>
              </a:rPr>
              <a:t>移植件数</a:t>
            </a:r>
            <a:r>
              <a:rPr kumimoji="1" lang="en-US" altLang="ja-JP" b="0" i="0" u="sng" strike="noStrike" kern="1200" baseline="0" dirty="0">
                <a:solidFill>
                  <a:schemeClr val="tx1"/>
                </a:solidFill>
                <a:latin typeface="+mj-ea"/>
                <a:ea typeface="+mn-ea"/>
                <a:cs typeface="メイリオ" pitchFamily="50" charset="-128"/>
              </a:rPr>
              <a:t>   </a:t>
            </a:r>
            <a:r>
              <a:rPr kumimoji="1" lang="ja-JP" altLang="ja-JP" b="0" i="0" u="sng" strike="noStrike" kern="1200" dirty="0">
                <a:solidFill>
                  <a:schemeClr val="tx1"/>
                </a:solidFill>
                <a:latin typeface="+mj-ea"/>
                <a:ea typeface="+mn-ea"/>
                <a:cs typeface="メイリオ" pitchFamily="50" charset="-128"/>
              </a:rPr>
              <a:t>移植後</a:t>
            </a:r>
            <a:r>
              <a:rPr kumimoji="1" lang="en-US" altLang="ja-JP" b="0" i="0" u="sng" strike="noStrike" kern="1200" dirty="0">
                <a:solidFill>
                  <a:schemeClr val="tx1"/>
                </a:solidFill>
                <a:latin typeface="+mj-ea"/>
                <a:ea typeface="+mn-ea"/>
                <a:cs typeface="メイリオ" pitchFamily="50" charset="-128"/>
              </a:rPr>
              <a:t>1</a:t>
            </a:r>
            <a:r>
              <a:rPr kumimoji="1" lang="ja-JP" altLang="ja-JP" b="0" i="0" u="sng" strike="noStrike" kern="1200" dirty="0">
                <a:solidFill>
                  <a:schemeClr val="tx1"/>
                </a:solidFill>
                <a:latin typeface="+mj-ea"/>
                <a:ea typeface="+mn-ea"/>
                <a:cs typeface="メイリオ" pitchFamily="50" charset="-128"/>
              </a:rPr>
              <a:t>年</a:t>
            </a:r>
            <a:r>
              <a:rPr kumimoji="1" lang="en-US" altLang="ja-JP" b="0" i="0" u="sng" strike="noStrike" kern="1200" baseline="0" dirty="0">
                <a:solidFill>
                  <a:schemeClr val="tx1"/>
                </a:solidFill>
                <a:latin typeface="+mj-ea"/>
                <a:ea typeface="+mn-ea"/>
                <a:cs typeface="メイリオ" pitchFamily="50" charset="-128"/>
              </a:rPr>
              <a:t>   </a:t>
            </a:r>
            <a:r>
              <a:rPr kumimoji="1" lang="ja-JP" altLang="ja-JP" b="0" i="0" u="sng" strike="noStrike" kern="1200" dirty="0">
                <a:solidFill>
                  <a:schemeClr val="tx1"/>
                </a:solidFill>
                <a:latin typeface="+mj-ea"/>
                <a:ea typeface="+mn-ea"/>
                <a:cs typeface="メイリオ" pitchFamily="50" charset="-128"/>
              </a:rPr>
              <a:t>移植後</a:t>
            </a:r>
            <a:r>
              <a:rPr kumimoji="1" lang="en-US" altLang="ja-JP" b="0" i="0" u="sng" strike="noStrike" kern="1200" dirty="0">
                <a:solidFill>
                  <a:schemeClr val="tx1"/>
                </a:solidFill>
                <a:latin typeface="+mj-ea"/>
                <a:ea typeface="+mn-ea"/>
                <a:cs typeface="メイリオ" pitchFamily="50" charset="-128"/>
              </a:rPr>
              <a:t>5</a:t>
            </a:r>
            <a:r>
              <a:rPr kumimoji="1" lang="ja-JP" altLang="ja-JP" b="0" i="0" u="sng" strike="noStrike" kern="1200" dirty="0">
                <a:solidFill>
                  <a:schemeClr val="tx1"/>
                </a:solidFill>
                <a:latin typeface="+mj-ea"/>
                <a:ea typeface="+mn-ea"/>
                <a:cs typeface="メイリオ" pitchFamily="50" charset="-128"/>
              </a:rPr>
              <a:t>年</a:t>
            </a:r>
            <a:r>
              <a:rPr kumimoji="1" lang="ja-JP" altLang="en-US" b="0" i="0" u="sng" strike="noStrike" kern="1200" baseline="0" dirty="0">
                <a:solidFill>
                  <a:schemeClr val="tx1"/>
                </a:solidFill>
                <a:latin typeface="+mj-ea"/>
                <a:ea typeface="+mn-ea"/>
                <a:cs typeface="メイリオ" pitchFamily="50" charset="-128"/>
              </a:rPr>
              <a:t>   </a:t>
            </a:r>
            <a:r>
              <a:rPr kumimoji="1" lang="ja-JP" altLang="ja-JP" b="0" i="0" u="sng" strike="noStrike" kern="1200" dirty="0">
                <a:solidFill>
                  <a:schemeClr val="tx1"/>
                </a:solidFill>
                <a:latin typeface="+mj-ea"/>
                <a:ea typeface="+mn-ea"/>
                <a:cs typeface="メイリオ" pitchFamily="50" charset="-128"/>
              </a:rPr>
              <a:t>移植後</a:t>
            </a:r>
            <a:r>
              <a:rPr kumimoji="1" lang="en-US" altLang="ja-JP" b="0" i="0" u="sng" strike="noStrike" kern="1200" dirty="0">
                <a:solidFill>
                  <a:schemeClr val="tx1"/>
                </a:solidFill>
                <a:latin typeface="+mj-ea"/>
                <a:ea typeface="+mn-ea"/>
                <a:cs typeface="メイリオ" pitchFamily="50" charset="-128"/>
              </a:rPr>
              <a:t>10</a:t>
            </a:r>
            <a:r>
              <a:rPr kumimoji="1" lang="ja-JP" altLang="ja-JP" b="0" i="0" u="sng" strike="noStrike" kern="1200" dirty="0">
                <a:solidFill>
                  <a:schemeClr val="tx1"/>
                </a:solidFill>
                <a:latin typeface="+mj-ea"/>
                <a:ea typeface="+mn-ea"/>
                <a:cs typeface="メイリオ" pitchFamily="50" charset="-128"/>
              </a:rPr>
              <a:t>年</a:t>
            </a:r>
            <a:r>
              <a:rPr kumimoji="1" lang="en-US" altLang="ja-JP" b="0" i="0" u="sng" strike="noStrike" kern="1200" dirty="0">
                <a:solidFill>
                  <a:schemeClr val="tx1"/>
                </a:solidFill>
                <a:latin typeface="+mj-ea"/>
                <a:ea typeface="+mn-ea"/>
                <a:cs typeface="メイリオ" pitchFamily="50" charset="-128"/>
              </a:rPr>
              <a:t> </a:t>
            </a:r>
          </a:p>
          <a:p>
            <a:pPr rtl="0" eaLnBrk="1" fontAlgn="ctr" latinLnBrk="0" hangingPunct="1"/>
            <a:r>
              <a:rPr kumimoji="1" lang="ja-JP" altLang="ja-JP" b="0" i="0" u="none" strike="noStrike" kern="1200" baseline="0" dirty="0">
                <a:solidFill>
                  <a:schemeClr val="tx1"/>
                </a:solidFill>
                <a:effectLst/>
                <a:ea typeface="+mn-ea"/>
              </a:rPr>
              <a:t>急性骨髄性白血病</a:t>
            </a:r>
            <a:r>
              <a:rPr kumimoji="1" lang="en-US" altLang="ja-JP" b="0" i="0" u="none" strike="noStrike" kern="1200" baseline="0" dirty="0">
                <a:solidFill>
                  <a:schemeClr val="tx1"/>
                </a:solidFill>
                <a:effectLst/>
                <a:ea typeface="+mn-ea"/>
              </a:rPr>
              <a:t>      </a:t>
            </a:r>
            <a:r>
              <a:rPr kumimoji="1" lang="en-US" altLang="ja-JP" b="0" i="0" u="none" strike="noStrike" kern="1200" dirty="0">
                <a:solidFill>
                  <a:schemeClr val="tx1"/>
                </a:solidFill>
                <a:effectLst/>
                <a:ea typeface="+mn-ea"/>
              </a:rPr>
              <a:t>20,296</a:t>
            </a:r>
            <a:r>
              <a:rPr kumimoji="1" lang="ja-JP" altLang="ja-JP" b="0" i="0" u="none" strike="noStrike" kern="1200" dirty="0">
                <a:solidFill>
                  <a:schemeClr val="tx1"/>
                </a:solidFill>
                <a:effectLst/>
                <a:ea typeface="+mn-ea"/>
              </a:rPr>
              <a:t>件</a:t>
            </a:r>
            <a:r>
              <a:rPr kumimoji="1" lang="en-US" altLang="ja-JP" b="0" i="0" u="none" strike="noStrike" kern="1200" dirty="0">
                <a:solidFill>
                  <a:schemeClr val="tx1"/>
                </a:solidFill>
                <a:effectLst/>
                <a:ea typeface="+mn-ea"/>
              </a:rPr>
              <a:t>      </a:t>
            </a:r>
            <a:r>
              <a:rPr kumimoji="1" lang="en-US" altLang="ja-JP" b="1" i="0" u="none" strike="noStrike" kern="1200" dirty="0">
                <a:solidFill>
                  <a:schemeClr val="tx1"/>
                </a:solidFill>
                <a:effectLst/>
                <a:ea typeface="+mn-ea"/>
              </a:rPr>
              <a:t>62.5%       44.6%       40.1%</a:t>
            </a:r>
            <a:endParaRPr kumimoji="1" lang="ja-JP" altLang="ja-JP" b="1" i="0" u="none" strike="noStrike" kern="1200" dirty="0">
              <a:solidFill>
                <a:schemeClr val="tx1"/>
              </a:solidFill>
              <a:effectLst/>
              <a:ea typeface="+mn-ea"/>
            </a:endParaRPr>
          </a:p>
          <a:p>
            <a:pPr rtl="0" eaLnBrk="1" fontAlgn="ctr" latinLnBrk="0" hangingPunct="1"/>
            <a:r>
              <a:rPr kumimoji="1" lang="ja-JP" altLang="ja-JP" b="0" i="0" u="none" strike="noStrike" kern="1200" baseline="0" dirty="0">
                <a:solidFill>
                  <a:schemeClr val="tx1"/>
                </a:solidFill>
                <a:effectLst/>
                <a:ea typeface="+mn-ea"/>
              </a:rPr>
              <a:t>急性リンパ性白血病</a:t>
            </a:r>
            <a:r>
              <a:rPr kumimoji="1" lang="en-US" altLang="ja-JP" b="0" i="0" u="none" strike="noStrike" kern="1200" baseline="0" dirty="0">
                <a:solidFill>
                  <a:schemeClr val="tx1"/>
                </a:solidFill>
                <a:effectLst/>
                <a:ea typeface="+mn-ea"/>
              </a:rPr>
              <a:t>     </a:t>
            </a:r>
            <a:r>
              <a:rPr kumimoji="1" lang="en-US" altLang="ja-JP" b="0" i="0" u="none" strike="noStrike" kern="1200" dirty="0">
                <a:solidFill>
                  <a:schemeClr val="tx1"/>
                </a:solidFill>
                <a:effectLst/>
                <a:ea typeface="+mn-ea"/>
              </a:rPr>
              <a:t>11,187</a:t>
            </a:r>
            <a:r>
              <a:rPr kumimoji="1" lang="ja-JP" altLang="ja-JP" b="0" i="0" u="none" strike="noStrike" kern="1200" dirty="0">
                <a:solidFill>
                  <a:schemeClr val="tx1"/>
                </a:solidFill>
                <a:effectLst/>
                <a:ea typeface="+mn-ea"/>
              </a:rPr>
              <a:t>件</a:t>
            </a:r>
            <a:r>
              <a:rPr kumimoji="1" lang="en-US" altLang="ja-JP" b="0" i="0" u="none" strike="noStrike" kern="1200" dirty="0">
                <a:solidFill>
                  <a:schemeClr val="tx1"/>
                </a:solidFill>
                <a:effectLst/>
                <a:ea typeface="+mn-ea"/>
              </a:rPr>
              <a:t>      </a:t>
            </a:r>
            <a:r>
              <a:rPr kumimoji="1" lang="en-US" altLang="ja-JP" b="1" i="0" u="none" strike="noStrike" kern="1200" dirty="0">
                <a:solidFill>
                  <a:schemeClr val="tx1"/>
                </a:solidFill>
                <a:effectLst/>
                <a:ea typeface="+mn-ea"/>
              </a:rPr>
              <a:t>69.3%       49.9%        45.5%</a:t>
            </a:r>
            <a:endParaRPr kumimoji="1" lang="ja-JP" altLang="ja-JP" b="1" i="0" u="none" strike="noStrike" kern="1200" dirty="0">
              <a:solidFill>
                <a:schemeClr val="tx1"/>
              </a:solidFill>
              <a:effectLst/>
              <a:ea typeface="+mn-ea"/>
            </a:endParaRPr>
          </a:p>
          <a:p>
            <a:pPr rtl="0" eaLnBrk="1" fontAlgn="ctr" latinLnBrk="0" hangingPunct="1"/>
            <a:r>
              <a:rPr kumimoji="1" lang="ja-JP" altLang="ja-JP" b="0" i="0" u="none" strike="noStrike" kern="1200" baseline="0" dirty="0">
                <a:solidFill>
                  <a:schemeClr val="tx1"/>
                </a:solidFill>
                <a:effectLst/>
                <a:ea typeface="+mn-ea"/>
              </a:rPr>
              <a:t>成人</a:t>
            </a:r>
            <a:r>
              <a:rPr kumimoji="1" lang="en-US" altLang="ja-JP" b="0" i="0" u="none" strike="noStrike" kern="1200" baseline="0" dirty="0">
                <a:solidFill>
                  <a:schemeClr val="tx1"/>
                </a:solidFill>
                <a:effectLst/>
                <a:ea typeface="+mn-ea"/>
              </a:rPr>
              <a:t>T</a:t>
            </a:r>
            <a:r>
              <a:rPr kumimoji="1" lang="ja-JP" altLang="ja-JP" b="0" i="0" u="none" strike="noStrike" kern="1200" baseline="0" dirty="0">
                <a:solidFill>
                  <a:schemeClr val="tx1"/>
                </a:solidFill>
                <a:effectLst/>
                <a:ea typeface="+mn-ea"/>
              </a:rPr>
              <a:t>細胞性白血病</a:t>
            </a:r>
            <a:r>
              <a:rPr kumimoji="1" lang="en-US" altLang="ja-JP" b="0" i="0" u="none" strike="noStrike" kern="1200" baseline="0" dirty="0">
                <a:solidFill>
                  <a:schemeClr val="tx1"/>
                </a:solidFill>
                <a:effectLst/>
                <a:ea typeface="+mn-ea"/>
              </a:rPr>
              <a:t>      </a:t>
            </a:r>
            <a:r>
              <a:rPr kumimoji="1" lang="en-US" altLang="ja-JP" b="0" i="0" u="none" strike="noStrike" kern="1200" dirty="0">
                <a:solidFill>
                  <a:schemeClr val="tx1"/>
                </a:solidFill>
                <a:effectLst/>
                <a:ea typeface="+mn-ea"/>
              </a:rPr>
              <a:t>2,191</a:t>
            </a:r>
            <a:r>
              <a:rPr kumimoji="1" lang="ja-JP" altLang="ja-JP" b="0" i="0" u="none" strike="noStrike" kern="1200" dirty="0">
                <a:solidFill>
                  <a:schemeClr val="tx1"/>
                </a:solidFill>
                <a:effectLst/>
                <a:ea typeface="+mn-ea"/>
              </a:rPr>
              <a:t>件</a:t>
            </a:r>
            <a:r>
              <a:rPr kumimoji="1" lang="en-US" altLang="ja-JP" b="0" i="0" u="none" strike="noStrike" kern="1200" dirty="0">
                <a:solidFill>
                  <a:schemeClr val="tx1"/>
                </a:solidFill>
                <a:effectLst/>
                <a:ea typeface="+mn-ea"/>
              </a:rPr>
              <a:t>      </a:t>
            </a:r>
            <a:r>
              <a:rPr kumimoji="1" lang="en-US" altLang="ja-JP" b="1" i="0" u="none" strike="noStrike" kern="1200" dirty="0">
                <a:solidFill>
                  <a:schemeClr val="tx1"/>
                </a:solidFill>
                <a:effectLst/>
                <a:ea typeface="+mn-ea"/>
              </a:rPr>
              <a:t>44.9%       29.9%       25.3%</a:t>
            </a:r>
            <a:endParaRPr kumimoji="1" lang="ja-JP" altLang="ja-JP" b="1" i="0" u="none" strike="noStrike" kern="1200" dirty="0">
              <a:solidFill>
                <a:schemeClr val="tx1"/>
              </a:solidFill>
              <a:effectLst/>
              <a:ea typeface="+mn-ea"/>
            </a:endParaRPr>
          </a:p>
          <a:p>
            <a:pPr rtl="0" eaLnBrk="1" fontAlgn="ctr" latinLnBrk="0" hangingPunct="1"/>
            <a:r>
              <a:rPr kumimoji="1" lang="ja-JP" altLang="ja-JP" b="0" i="0" u="none" strike="noStrike" kern="1200" baseline="0" dirty="0">
                <a:solidFill>
                  <a:schemeClr val="tx1"/>
                </a:solidFill>
                <a:effectLst/>
                <a:ea typeface="+mn-ea"/>
              </a:rPr>
              <a:t>慢性骨髄性白血病</a:t>
            </a:r>
            <a:r>
              <a:rPr kumimoji="1" lang="en-US" altLang="ja-JP" b="0" i="0" u="none" strike="noStrike" kern="1200" baseline="0" dirty="0">
                <a:solidFill>
                  <a:schemeClr val="tx1"/>
                </a:solidFill>
                <a:effectLst/>
                <a:ea typeface="+mn-ea"/>
              </a:rPr>
              <a:t>        </a:t>
            </a:r>
            <a:r>
              <a:rPr kumimoji="1" lang="en-US" altLang="ja-JP" b="0" i="0" u="none" strike="noStrike" kern="1200" dirty="0">
                <a:solidFill>
                  <a:schemeClr val="tx1"/>
                </a:solidFill>
                <a:effectLst/>
                <a:ea typeface="+mn-ea"/>
              </a:rPr>
              <a:t>3,517</a:t>
            </a:r>
            <a:r>
              <a:rPr kumimoji="1" lang="ja-JP" altLang="ja-JP" b="0" i="0" u="none" strike="noStrike" kern="1200" dirty="0">
                <a:solidFill>
                  <a:schemeClr val="tx1"/>
                </a:solidFill>
                <a:effectLst/>
                <a:ea typeface="+mn-ea"/>
              </a:rPr>
              <a:t>件</a:t>
            </a:r>
            <a:r>
              <a:rPr kumimoji="1" lang="en-US" altLang="ja-JP" b="0" i="0" u="none" strike="noStrike" kern="1200" dirty="0">
                <a:solidFill>
                  <a:schemeClr val="tx1"/>
                </a:solidFill>
                <a:effectLst/>
                <a:ea typeface="+mn-ea"/>
              </a:rPr>
              <a:t>      </a:t>
            </a:r>
            <a:r>
              <a:rPr kumimoji="1" lang="en-US" altLang="ja-JP" b="1" i="0" u="none" strike="noStrike" kern="1200" dirty="0">
                <a:solidFill>
                  <a:schemeClr val="tx1"/>
                </a:solidFill>
                <a:effectLst/>
                <a:ea typeface="+mn-ea"/>
              </a:rPr>
              <a:t>70.5%       58.3%       54.5%</a:t>
            </a:r>
            <a:endParaRPr kumimoji="1" lang="ja-JP" altLang="ja-JP" b="1" i="0" u="none" strike="noStrike" kern="1200" dirty="0">
              <a:solidFill>
                <a:schemeClr val="tx1"/>
              </a:solidFill>
              <a:effectLst/>
              <a:ea typeface="+mn-ea"/>
            </a:endParaRPr>
          </a:p>
          <a:p>
            <a:pPr rtl="0" eaLnBrk="1" fontAlgn="ctr" latinLnBrk="0" hangingPunct="1"/>
            <a:r>
              <a:rPr kumimoji="1" lang="ja-JP" altLang="ja-JP" b="0" i="0" u="sng" strike="noStrike" kern="1200" baseline="0" dirty="0">
                <a:solidFill>
                  <a:schemeClr val="tx1"/>
                </a:solidFill>
                <a:effectLst/>
                <a:ea typeface="+mn-ea"/>
              </a:rPr>
              <a:t>骨髄異形成症候群</a:t>
            </a:r>
            <a:r>
              <a:rPr kumimoji="1" lang="en-US" altLang="ja-JP" b="0" i="0" u="sng" strike="noStrike" kern="1200" baseline="0" dirty="0">
                <a:solidFill>
                  <a:schemeClr val="tx1"/>
                </a:solidFill>
                <a:effectLst/>
                <a:ea typeface="+mn-ea"/>
              </a:rPr>
              <a:t>        </a:t>
            </a:r>
            <a:r>
              <a:rPr kumimoji="1" lang="en-US" altLang="ja-JP" b="0" i="0" u="sng" strike="noStrike" kern="1200" dirty="0">
                <a:solidFill>
                  <a:schemeClr val="tx1"/>
                </a:solidFill>
                <a:effectLst/>
                <a:ea typeface="+mn-ea"/>
              </a:rPr>
              <a:t>5,160</a:t>
            </a:r>
            <a:r>
              <a:rPr kumimoji="1" lang="ja-JP" altLang="ja-JP" b="0" i="0" u="sng" strike="noStrike" kern="1200" dirty="0">
                <a:solidFill>
                  <a:schemeClr val="tx1"/>
                </a:solidFill>
                <a:effectLst/>
                <a:ea typeface="+mn-ea"/>
              </a:rPr>
              <a:t>件</a:t>
            </a:r>
            <a:r>
              <a:rPr kumimoji="1" lang="en-US" altLang="ja-JP" b="0" i="0" u="sng" strike="noStrike" kern="1200" dirty="0">
                <a:solidFill>
                  <a:schemeClr val="tx1"/>
                </a:solidFill>
                <a:effectLst/>
                <a:ea typeface="+mn-ea"/>
              </a:rPr>
              <a:t>      </a:t>
            </a:r>
            <a:r>
              <a:rPr kumimoji="1" lang="en-US" altLang="ja-JP" b="1" i="0" u="sng" strike="noStrike" kern="1200" dirty="0">
                <a:solidFill>
                  <a:schemeClr val="tx1"/>
                </a:solidFill>
                <a:effectLst/>
                <a:ea typeface="+mn-ea"/>
              </a:rPr>
              <a:t>65.1%       48.6%       42.5%</a:t>
            </a:r>
            <a:endParaRPr kumimoji="1" lang="ja-JP" altLang="ja-JP" b="1" i="0" u="sng" strike="noStrike" kern="1200" dirty="0">
              <a:solidFill>
                <a:schemeClr val="tx1"/>
              </a:solidFill>
              <a:effectLst/>
              <a:ea typeface="+mn-ea"/>
            </a:endParaRPr>
          </a:p>
        </p:txBody>
      </p:sp>
      <p:sp>
        <p:nvSpPr>
          <p:cNvPr id="7" name="スライド イメージ プレースホルダ 6"/>
          <p:cNvSpPr>
            <a:spLocks noGrp="1" noRot="1" noChangeAspect="1"/>
          </p:cNvSpPr>
          <p:nvPr>
            <p:ph type="sldImg"/>
          </p:nvPr>
        </p:nvSpPr>
        <p:spPr>
          <a:xfrm>
            <a:off x="171450" y="350838"/>
            <a:ext cx="6392863" cy="4795837"/>
          </a:xfrm>
          <a:ln>
            <a:noFill/>
          </a:ln>
        </p:spPr>
      </p:sp>
    </p:spTree>
    <p:extLst>
      <p:ext uri="{BB962C8B-B14F-4D97-AF65-F5344CB8AC3E}">
        <p14:creationId xmlns:p14="http://schemas.microsoft.com/office/powerpoint/2010/main" val="4019785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90182" y="5622193"/>
            <a:ext cx="6210618" cy="3038411"/>
          </a:xfrm>
        </p:spPr>
        <p:txBody>
          <a:bodyPr>
            <a:normAutofit/>
          </a:bodyPr>
          <a:lstStyle/>
          <a:p>
            <a:r>
              <a:rPr kumimoji="1" lang="ja-JP" altLang="en-US" sz="1200" b="0" kern="1200" dirty="0">
                <a:solidFill>
                  <a:schemeClr val="tx1"/>
                </a:solidFill>
                <a:latin typeface="+mn-lt"/>
                <a:ea typeface="+mn-ea"/>
                <a:cs typeface="+mn-cs"/>
              </a:rPr>
              <a:t>　</a:t>
            </a:r>
            <a:r>
              <a:rPr kumimoji="1" lang="ja-JP" altLang="ja-JP" sz="1200" b="0" kern="1200" dirty="0">
                <a:solidFill>
                  <a:schemeClr val="tx1"/>
                </a:solidFill>
                <a:latin typeface="+mn-lt"/>
                <a:ea typeface="+mn-ea"/>
                <a:cs typeface="+mn-cs"/>
              </a:rPr>
              <a:t>非ホジキンリンパ腫、ホジキンリンパ腫の移植後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年の生存率はいずれも</a:t>
            </a:r>
            <a:r>
              <a:rPr kumimoji="1" lang="en-US" altLang="ja-JP" sz="1200" b="0" kern="1200" dirty="0">
                <a:solidFill>
                  <a:schemeClr val="tx1"/>
                </a:solidFill>
                <a:latin typeface="+mn-lt"/>
                <a:ea typeface="+mn-ea"/>
                <a:cs typeface="+mn-cs"/>
              </a:rPr>
              <a:t>60</a:t>
            </a:r>
            <a:r>
              <a:rPr kumimoji="1" lang="ja-JP" altLang="ja-JP" sz="1200" b="0" kern="1200" dirty="0">
                <a:solidFill>
                  <a:schemeClr val="tx1"/>
                </a:solidFill>
                <a:latin typeface="+mn-lt"/>
                <a:ea typeface="+mn-ea"/>
                <a:cs typeface="+mn-cs"/>
              </a:rPr>
              <a:t>％前後、移植後</a:t>
            </a:r>
            <a:r>
              <a:rPr kumimoji="1" lang="en-US" altLang="ja-JP" sz="1200" b="0" kern="1200" dirty="0">
                <a:solidFill>
                  <a:schemeClr val="tx1"/>
                </a:solidFill>
                <a:latin typeface="+mn-lt"/>
                <a:ea typeface="+mn-ea"/>
                <a:cs typeface="+mn-cs"/>
              </a:rPr>
              <a:t>10</a:t>
            </a:r>
            <a:r>
              <a:rPr kumimoji="1" lang="ja-JP" altLang="ja-JP" sz="1200" b="0" kern="1200" dirty="0">
                <a:solidFill>
                  <a:schemeClr val="tx1"/>
                </a:solidFill>
                <a:latin typeface="+mn-lt"/>
                <a:ea typeface="+mn-ea"/>
                <a:cs typeface="+mn-cs"/>
              </a:rPr>
              <a:t>年生存率は</a:t>
            </a:r>
            <a:r>
              <a:rPr kumimoji="1" lang="en-US" altLang="ja-JP" sz="1200" b="0" kern="1200" dirty="0">
                <a:solidFill>
                  <a:schemeClr val="tx1"/>
                </a:solidFill>
                <a:latin typeface="+mn-lt"/>
                <a:ea typeface="+mn-ea"/>
                <a:cs typeface="+mn-cs"/>
              </a:rPr>
              <a:t>50</a:t>
            </a:r>
            <a:r>
              <a:rPr kumimoji="1" lang="ja-JP" altLang="ja-JP" sz="1200" b="0" kern="1200" dirty="0">
                <a:solidFill>
                  <a:schemeClr val="tx1"/>
                </a:solidFill>
                <a:latin typeface="+mn-lt"/>
                <a:ea typeface="+mn-ea"/>
                <a:cs typeface="+mn-cs"/>
              </a:rPr>
              <a:t>％前後であり、</a:t>
            </a:r>
            <a:r>
              <a:rPr kumimoji="1" lang="en-US" altLang="ja-JP" sz="1200" b="0" kern="1200" dirty="0">
                <a:solidFill>
                  <a:schemeClr val="tx1"/>
                </a:solidFill>
                <a:latin typeface="+mn-lt"/>
                <a:ea typeface="+mn-ea"/>
                <a:cs typeface="+mn-cs"/>
              </a:rPr>
              <a:t>1</a:t>
            </a:r>
            <a:r>
              <a:rPr kumimoji="1" lang="ja-JP" altLang="ja-JP" sz="1200" b="0" kern="1200" dirty="0">
                <a:solidFill>
                  <a:schemeClr val="tx1"/>
                </a:solidFill>
                <a:latin typeface="+mn-lt"/>
                <a:ea typeface="+mn-ea"/>
                <a:cs typeface="+mn-cs"/>
              </a:rPr>
              <a:t>年生存率はホジキンリンパ腫のほうがやや高い。 </a:t>
            </a:r>
          </a:p>
          <a:p>
            <a:r>
              <a:rPr kumimoji="1" lang="ja-JP" altLang="ja-JP" sz="1200" b="0" kern="1200" dirty="0">
                <a:solidFill>
                  <a:schemeClr val="tx1"/>
                </a:solidFill>
                <a:latin typeface="+mn-lt"/>
                <a:ea typeface="+mn-ea"/>
                <a:cs typeface="+mn-cs"/>
              </a:rPr>
              <a:t>多発性骨髄腫を含む形質細胞性腫瘍における初回移植のおよそ</a:t>
            </a:r>
            <a:r>
              <a:rPr kumimoji="1" lang="en-US" altLang="ja-JP" sz="1200" b="0" kern="1200" dirty="0">
                <a:solidFill>
                  <a:schemeClr val="tx1"/>
                </a:solidFill>
                <a:latin typeface="+mn-lt"/>
                <a:ea typeface="+mn-ea"/>
                <a:cs typeface="+mn-cs"/>
              </a:rPr>
              <a:t>97</a:t>
            </a:r>
            <a:r>
              <a:rPr kumimoji="1" lang="ja-JP" altLang="ja-JP" sz="1200" b="0" kern="1200" dirty="0">
                <a:solidFill>
                  <a:schemeClr val="tx1"/>
                </a:solidFill>
                <a:latin typeface="+mn-lt"/>
                <a:ea typeface="+mn-ea"/>
                <a:cs typeface="+mn-cs"/>
              </a:rPr>
              <a:t>％は自家移植である。自家または同種の移植全体での移植後</a:t>
            </a:r>
            <a:r>
              <a:rPr kumimoji="1" lang="en-US" altLang="ja-JP" sz="1200" b="0" kern="1200" dirty="0">
                <a:solidFill>
                  <a:schemeClr val="tx1"/>
                </a:solidFill>
                <a:latin typeface="+mn-lt"/>
                <a:ea typeface="+mn-ea"/>
                <a:cs typeface="+mn-cs"/>
              </a:rPr>
              <a:t>1</a:t>
            </a:r>
            <a:r>
              <a:rPr kumimoji="1" lang="ja-JP" altLang="ja-JP" sz="1200" b="0" kern="1200" dirty="0">
                <a:solidFill>
                  <a:schemeClr val="tx1"/>
                </a:solidFill>
                <a:latin typeface="+mn-lt"/>
                <a:ea typeface="+mn-ea"/>
                <a:cs typeface="+mn-cs"/>
              </a:rPr>
              <a:t>年生存率は</a:t>
            </a:r>
            <a:r>
              <a:rPr kumimoji="1" lang="en-US" altLang="ja-JP" sz="1200" b="0" kern="1200" dirty="0">
                <a:solidFill>
                  <a:schemeClr val="tx1"/>
                </a:solidFill>
                <a:latin typeface="+mn-lt"/>
                <a:ea typeface="+mn-ea"/>
                <a:cs typeface="+mn-cs"/>
              </a:rPr>
              <a:t>91.4</a:t>
            </a:r>
            <a:r>
              <a:rPr kumimoji="1" lang="ja-JP" altLang="ja-JP" sz="1200" b="0" kern="1200" dirty="0">
                <a:solidFill>
                  <a:schemeClr val="tx1"/>
                </a:solidFill>
                <a:latin typeface="+mn-lt"/>
                <a:ea typeface="+mn-ea"/>
                <a:cs typeface="+mn-cs"/>
              </a:rPr>
              <a:t>％と良好であるが、移植後</a:t>
            </a:r>
            <a:r>
              <a:rPr kumimoji="1" lang="en-US" altLang="ja-JP" sz="1200" b="0" kern="1200" dirty="0">
                <a:solidFill>
                  <a:schemeClr val="tx1"/>
                </a:solidFill>
                <a:latin typeface="+mn-lt"/>
                <a:ea typeface="+mn-ea"/>
                <a:cs typeface="+mn-cs"/>
              </a:rPr>
              <a:t>10</a:t>
            </a:r>
            <a:r>
              <a:rPr kumimoji="1" lang="ja-JP" altLang="ja-JP" sz="1200" b="0" kern="1200" dirty="0">
                <a:solidFill>
                  <a:schemeClr val="tx1"/>
                </a:solidFill>
                <a:latin typeface="+mn-lt"/>
                <a:ea typeface="+mn-ea"/>
                <a:cs typeface="+mn-cs"/>
              </a:rPr>
              <a:t>年生存率は</a:t>
            </a:r>
            <a:r>
              <a:rPr kumimoji="1" lang="en-US" altLang="ja-JP" sz="1200" b="0" kern="1200" dirty="0">
                <a:solidFill>
                  <a:schemeClr val="tx1"/>
                </a:solidFill>
                <a:latin typeface="+mn-lt"/>
                <a:ea typeface="+mn-ea"/>
                <a:cs typeface="+mn-cs"/>
              </a:rPr>
              <a:t>36.5</a:t>
            </a:r>
            <a:r>
              <a:rPr kumimoji="1" lang="ja-JP" altLang="ja-JP" sz="1200" b="0" kern="1200" dirty="0">
                <a:solidFill>
                  <a:schemeClr val="tx1"/>
                </a:solidFill>
                <a:latin typeface="+mn-lt"/>
                <a:ea typeface="+mn-ea"/>
                <a:cs typeface="+mn-cs"/>
              </a:rPr>
              <a:t>％である。</a:t>
            </a:r>
            <a:endParaRPr kumimoji="1" lang="en-US" altLang="ja-JP" sz="1200" b="0" kern="1200" dirty="0">
              <a:solidFill>
                <a:schemeClr val="tx1"/>
              </a:solidFill>
              <a:latin typeface="+mn-lt"/>
              <a:ea typeface="+mn-ea"/>
              <a:cs typeface="+mn-cs"/>
            </a:endParaRPr>
          </a:p>
          <a:p>
            <a:endParaRPr lang="en-US" altLang="ja-JP" sz="1200" b="0" dirty="0">
              <a:solidFill>
                <a:srgbClr val="0B5395"/>
              </a:solidFill>
              <a:latin typeface="メイリオ" pitchFamily="50" charset="-128"/>
              <a:ea typeface="メイリオ" pitchFamily="50" charset="-128"/>
              <a:cs typeface="メイリオ" pitchFamily="50" charset="-128"/>
            </a:endParaRPr>
          </a:p>
          <a:p>
            <a:pPr rtl="0" eaLnBrk="1" fontAlgn="b" latinLnBrk="0" hangingPunct="1"/>
            <a:r>
              <a:rPr kumimoji="1" lang="ja-JP" altLang="en-US" sz="1200" b="0" i="0" u="none" strike="noStrike" kern="1200" dirty="0">
                <a:solidFill>
                  <a:schemeClr val="tx1"/>
                </a:solidFill>
                <a:latin typeface="+mj-ea"/>
                <a:ea typeface="+mn-ea"/>
                <a:cs typeface="メイリオ" pitchFamily="50" charset="-128"/>
              </a:rPr>
              <a:t>≪移植後生存率≫</a:t>
            </a:r>
            <a:endParaRPr kumimoji="1" lang="en-US" altLang="ja-JP" sz="1200" b="0" kern="1200" dirty="0">
              <a:solidFill>
                <a:srgbClr val="0B5395"/>
              </a:solidFill>
              <a:latin typeface="+mj-ea"/>
              <a:ea typeface="+mn-ea"/>
              <a:cs typeface="メイリオ" pitchFamily="50" charset="-128"/>
            </a:endParaRPr>
          </a:p>
          <a:p>
            <a:r>
              <a:rPr kumimoji="1" lang="ja-JP" altLang="en-US" sz="1200" b="0" i="0" u="none" strike="noStrike" kern="1200" dirty="0">
                <a:solidFill>
                  <a:schemeClr val="tx1"/>
                </a:solidFill>
                <a:latin typeface="+mj-ea"/>
                <a:ea typeface="+mn-ea"/>
                <a:cs typeface="メイリオ" pitchFamily="50" charset="-128"/>
              </a:rPr>
              <a:t>＿＿＿＿＿＿＿＿＿＿＿＿</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移植件数</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5</a:t>
            </a:r>
            <a:r>
              <a:rPr kumimoji="1" lang="ja-JP" altLang="ja-JP" sz="1200" b="0" i="0" u="sng" strike="noStrike" kern="1200" dirty="0">
                <a:solidFill>
                  <a:schemeClr val="tx1"/>
                </a:solidFill>
                <a:latin typeface="+mj-ea"/>
                <a:ea typeface="+mn-ea"/>
                <a:cs typeface="メイリオ" pitchFamily="50" charset="-128"/>
              </a:rPr>
              <a:t>年</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10</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dirty="0">
                <a:solidFill>
                  <a:schemeClr val="tx1"/>
                </a:solidFill>
                <a:latin typeface="+mj-ea"/>
                <a:ea typeface="+mn-ea"/>
                <a:cs typeface="メイリオ" pitchFamily="50" charset="-128"/>
              </a:rPr>
              <a:t> </a:t>
            </a:r>
          </a:p>
          <a:p>
            <a:pPr rtl="0" eaLnBrk="1" fontAlgn="ctr" latinLnBrk="0" hangingPunct="1"/>
            <a:r>
              <a:rPr kumimoji="1" lang="ja-JP" altLang="ja-JP" sz="1200" b="0" i="0" u="none" strike="noStrike" kern="1200" baseline="0" dirty="0">
                <a:solidFill>
                  <a:schemeClr val="tx1"/>
                </a:solidFill>
                <a:effectLst/>
                <a:latin typeface="+mn-lt"/>
                <a:ea typeface="+mn-ea"/>
                <a:cs typeface="+mn-cs"/>
              </a:rPr>
              <a:t>非ホジキンリンパ腫</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17,567</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72.2%      57.0%         49.8%</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ja-JP" sz="1200" b="0" i="0" u="none" strike="noStrike" kern="1200" baseline="0" dirty="0">
                <a:solidFill>
                  <a:schemeClr val="tx1"/>
                </a:solidFill>
                <a:effectLst/>
                <a:latin typeface="+mn-lt"/>
                <a:ea typeface="+mn-ea"/>
                <a:cs typeface="+mn-cs"/>
              </a:rPr>
              <a:t>ホジキンリンパ腫</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1,407</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85.6%      66.8%         59.1%</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ja-JP" sz="1200" b="0" i="0" u="none" strike="noStrike" kern="1200" baseline="0" dirty="0">
                <a:solidFill>
                  <a:schemeClr val="tx1"/>
                </a:solidFill>
                <a:effectLst/>
                <a:latin typeface="+mn-lt"/>
                <a:ea typeface="+mn-ea"/>
                <a:cs typeface="+mn-cs"/>
              </a:rPr>
              <a:t>上記以外のリンパ腫</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693</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67.5%      50.8%         41.8%</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ja-JP" sz="1200" b="0" i="0" u="sng" strike="noStrike" kern="1200" baseline="0" dirty="0">
                <a:solidFill>
                  <a:schemeClr val="tx1"/>
                </a:solidFill>
                <a:effectLst/>
                <a:latin typeface="+mn-lt"/>
                <a:ea typeface="+mn-ea"/>
                <a:cs typeface="+mn-cs"/>
              </a:rPr>
              <a:t>多発性骨髄腫を含む形質細胞性腫瘍</a:t>
            </a:r>
            <a:r>
              <a:rPr kumimoji="1" lang="en-US" altLang="ja-JP" sz="1200" b="0" i="0" u="sng" strike="noStrike" kern="1200" baseline="0" dirty="0">
                <a:solidFill>
                  <a:schemeClr val="tx1"/>
                </a:solidFill>
                <a:effectLst/>
                <a:latin typeface="+mn-lt"/>
                <a:ea typeface="+mn-ea"/>
                <a:cs typeface="+mn-cs"/>
              </a:rPr>
              <a:t>  </a:t>
            </a:r>
            <a:r>
              <a:rPr kumimoji="1" lang="en-US" altLang="ja-JP" sz="1200" b="0" i="0" u="sng" strike="noStrike" kern="1200" dirty="0">
                <a:solidFill>
                  <a:schemeClr val="tx1"/>
                </a:solidFill>
                <a:effectLst/>
                <a:latin typeface="+mn-lt"/>
                <a:ea typeface="+mn-ea"/>
                <a:cs typeface="+mn-cs"/>
              </a:rPr>
              <a:t>8,679</a:t>
            </a:r>
            <a:r>
              <a:rPr kumimoji="1" lang="ja-JP" altLang="ja-JP" sz="1200" b="0" i="0" u="sng" strike="noStrike" kern="1200" dirty="0">
                <a:solidFill>
                  <a:schemeClr val="tx1"/>
                </a:solidFill>
                <a:effectLst/>
                <a:latin typeface="+mn-lt"/>
                <a:ea typeface="+mn-ea"/>
                <a:cs typeface="+mn-cs"/>
              </a:rPr>
              <a:t>件</a:t>
            </a:r>
            <a:r>
              <a:rPr kumimoji="1" lang="en-US" altLang="ja-JP" sz="1200" b="0" i="0" u="sng" strike="noStrike" kern="1200" dirty="0">
                <a:solidFill>
                  <a:schemeClr val="tx1"/>
                </a:solidFill>
                <a:effectLst/>
                <a:latin typeface="+mn-lt"/>
                <a:ea typeface="+mn-ea"/>
                <a:cs typeface="+mn-cs"/>
              </a:rPr>
              <a:t>       </a:t>
            </a:r>
            <a:r>
              <a:rPr kumimoji="1" lang="en-US" altLang="ja-JP" sz="1200" b="1" i="0" u="sng" strike="noStrike" kern="1200" dirty="0">
                <a:solidFill>
                  <a:schemeClr val="tx1"/>
                </a:solidFill>
                <a:effectLst/>
                <a:latin typeface="+mn-lt"/>
                <a:ea typeface="+mn-ea"/>
                <a:cs typeface="+mn-cs"/>
              </a:rPr>
              <a:t>91.4%      60.9%         36.5%</a:t>
            </a:r>
            <a:endParaRPr kumimoji="1" lang="ja-JP" altLang="ja-JP" sz="1200" b="1" i="0" u="sng" strike="noStrike" kern="1200" dirty="0">
              <a:solidFill>
                <a:schemeClr val="tx1"/>
              </a:solidFill>
              <a:effectLst/>
              <a:latin typeface="+mn-lt"/>
              <a:ea typeface="+mn-ea"/>
              <a:cs typeface="+mn-cs"/>
            </a:endParaRPr>
          </a:p>
        </p:txBody>
      </p:sp>
      <p:sp>
        <p:nvSpPr>
          <p:cNvPr id="7" name="スライド イメージ プレースホルダ 6"/>
          <p:cNvSpPr>
            <a:spLocks noGrp="1" noRot="1" noChangeAspect="1"/>
          </p:cNvSpPr>
          <p:nvPr>
            <p:ph type="sldImg"/>
          </p:nvPr>
        </p:nvSpPr>
        <p:spPr>
          <a:xfrm>
            <a:off x="190500" y="350838"/>
            <a:ext cx="6392863" cy="4795837"/>
          </a:xfrm>
          <a:ln>
            <a:noFill/>
          </a:ln>
        </p:spPr>
      </p:sp>
    </p:spTree>
    <p:extLst>
      <p:ext uri="{BB962C8B-B14F-4D97-AF65-F5344CB8AC3E}">
        <p14:creationId xmlns:p14="http://schemas.microsoft.com/office/powerpoint/2010/main" val="3228444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241540" y="5611188"/>
            <a:ext cx="6494223" cy="3276780"/>
          </a:xfrm>
        </p:spPr>
        <p:txBody>
          <a:bodyPr>
            <a:normAutofit/>
          </a:bodyPr>
          <a:lstStyle/>
          <a:p>
            <a:r>
              <a:rPr kumimoji="1" lang="ja-JP" altLang="en-US" sz="1200" b="0" kern="1200" dirty="0">
                <a:solidFill>
                  <a:schemeClr val="tx1"/>
                </a:solidFill>
                <a:latin typeface="+mn-lt"/>
                <a:ea typeface="+mn-ea"/>
                <a:cs typeface="+mn-cs"/>
              </a:rPr>
              <a:t>　</a:t>
            </a:r>
            <a:r>
              <a:rPr kumimoji="1" lang="ja-JP" altLang="ja-JP" sz="1200" b="0" kern="1200" dirty="0">
                <a:solidFill>
                  <a:schemeClr val="tx1"/>
                </a:solidFill>
                <a:latin typeface="+mn-lt"/>
                <a:ea typeface="+mn-ea"/>
                <a:cs typeface="+mn-cs"/>
              </a:rPr>
              <a:t>急性骨髄性白血病においては、</a:t>
            </a:r>
            <a:r>
              <a:rPr kumimoji="1" lang="en-US" altLang="ja-JP" sz="1200" b="0" kern="1200" dirty="0">
                <a:solidFill>
                  <a:schemeClr val="tx1"/>
                </a:solidFill>
                <a:latin typeface="+mn-lt"/>
                <a:ea typeface="+mn-ea"/>
                <a:cs typeface="+mn-cs"/>
              </a:rPr>
              <a:t>0</a:t>
            </a:r>
            <a:r>
              <a:rPr kumimoji="1" lang="ja-JP" altLang="ja-JP"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15</a:t>
            </a:r>
            <a:r>
              <a:rPr kumimoji="1" lang="ja-JP" altLang="ja-JP" sz="1200" b="0" kern="1200" dirty="0">
                <a:solidFill>
                  <a:schemeClr val="tx1"/>
                </a:solidFill>
                <a:latin typeface="+mn-lt"/>
                <a:ea typeface="+mn-ea"/>
                <a:cs typeface="+mn-cs"/>
              </a:rPr>
              <a:t>歳と</a:t>
            </a:r>
            <a:r>
              <a:rPr kumimoji="1" lang="en-US" altLang="ja-JP" sz="1200" b="0" kern="1200" dirty="0">
                <a:solidFill>
                  <a:schemeClr val="tx1"/>
                </a:solidFill>
                <a:latin typeface="+mn-lt"/>
                <a:ea typeface="+mn-ea"/>
                <a:cs typeface="+mn-cs"/>
              </a:rPr>
              <a:t>16</a:t>
            </a:r>
            <a:r>
              <a:rPr kumimoji="1" lang="ja-JP" altLang="ja-JP" sz="1200" b="0" kern="1200" dirty="0">
                <a:solidFill>
                  <a:schemeClr val="tx1"/>
                </a:solidFill>
                <a:latin typeface="+mn-lt"/>
                <a:ea typeface="+mn-ea"/>
                <a:cs typeface="+mn-cs"/>
              </a:rPr>
              <a:t>歳以上で</a:t>
            </a:r>
            <a:r>
              <a:rPr kumimoji="1" lang="ja-JP" altLang="en-US" sz="1200" b="0" kern="1200" dirty="0">
                <a:solidFill>
                  <a:schemeClr val="tx1"/>
                </a:solidFill>
                <a:latin typeface="+mn-lt"/>
                <a:ea typeface="+mn-ea"/>
                <a:cs typeface="+mn-cs"/>
              </a:rPr>
              <a:t>自家移植後の</a:t>
            </a:r>
            <a:r>
              <a:rPr kumimoji="1" lang="ja-JP" altLang="ja-JP" sz="1200" b="0" kern="1200" dirty="0">
                <a:solidFill>
                  <a:schemeClr val="tx1"/>
                </a:solidFill>
                <a:latin typeface="+mn-lt"/>
                <a:ea typeface="+mn-ea"/>
                <a:cs typeface="+mn-cs"/>
              </a:rPr>
              <a:t>生存率はほぼ同率である。 </a:t>
            </a:r>
          </a:p>
          <a:p>
            <a:r>
              <a:rPr kumimoji="1" lang="ja-JP" altLang="ja-JP" sz="1200" b="0" kern="1200" dirty="0">
                <a:solidFill>
                  <a:schemeClr val="tx1"/>
                </a:solidFill>
                <a:latin typeface="+mn-lt"/>
                <a:ea typeface="+mn-ea"/>
                <a:cs typeface="+mn-cs"/>
              </a:rPr>
              <a:t>急性リンパ性白血病においては、</a:t>
            </a:r>
            <a:r>
              <a:rPr kumimoji="1" lang="en-US" altLang="ja-JP" sz="1200" b="0" kern="1200" dirty="0">
                <a:solidFill>
                  <a:schemeClr val="tx1"/>
                </a:solidFill>
                <a:latin typeface="+mn-lt"/>
                <a:ea typeface="+mn-ea"/>
                <a:cs typeface="+mn-cs"/>
              </a:rPr>
              <a:t>16</a:t>
            </a:r>
            <a:r>
              <a:rPr kumimoji="1" lang="ja-JP" altLang="ja-JP" sz="1200" b="0" kern="1200" dirty="0">
                <a:solidFill>
                  <a:schemeClr val="tx1"/>
                </a:solidFill>
                <a:latin typeface="+mn-lt"/>
                <a:ea typeface="+mn-ea"/>
                <a:cs typeface="+mn-cs"/>
              </a:rPr>
              <a:t>歳以上での自家移植後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a:t>
            </a:r>
            <a:r>
              <a:rPr kumimoji="1" lang="en-US" altLang="ja-JP" sz="1200" b="0" kern="1200" dirty="0">
                <a:solidFill>
                  <a:schemeClr val="tx1"/>
                </a:solidFill>
                <a:latin typeface="+mn-lt"/>
                <a:ea typeface="+mn-ea"/>
                <a:cs typeface="+mn-cs"/>
              </a:rPr>
              <a:t>10</a:t>
            </a:r>
            <a:r>
              <a:rPr kumimoji="1" lang="ja-JP" altLang="ja-JP" sz="1200" b="0" kern="1200" dirty="0">
                <a:solidFill>
                  <a:schemeClr val="tx1"/>
                </a:solidFill>
                <a:latin typeface="+mn-lt"/>
                <a:ea typeface="+mn-ea"/>
                <a:cs typeface="+mn-cs"/>
              </a:rPr>
              <a:t>年生存率が</a:t>
            </a:r>
            <a:r>
              <a:rPr kumimoji="1" lang="en-US" altLang="ja-JP" sz="1200" b="0" kern="1200" dirty="0">
                <a:solidFill>
                  <a:schemeClr val="tx1"/>
                </a:solidFill>
                <a:latin typeface="+mn-lt"/>
                <a:ea typeface="+mn-ea"/>
                <a:cs typeface="+mn-cs"/>
              </a:rPr>
              <a:t>30.8</a:t>
            </a:r>
            <a:r>
              <a:rPr kumimoji="1" lang="ja-JP" altLang="ja-JP"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26.2</a:t>
            </a:r>
            <a:r>
              <a:rPr kumimoji="1" lang="ja-JP" altLang="ja-JP" sz="1200" b="0" kern="1200" dirty="0">
                <a:solidFill>
                  <a:schemeClr val="tx1"/>
                </a:solidFill>
                <a:latin typeface="+mn-lt"/>
                <a:ea typeface="+mn-ea"/>
                <a:cs typeface="+mn-cs"/>
              </a:rPr>
              <a:t>％であり、小児に比較して長期生存率は低い。</a:t>
            </a:r>
          </a:p>
          <a:p>
            <a:endParaRPr lang="en-US" altLang="ja-JP" sz="1200" dirty="0">
              <a:solidFill>
                <a:srgbClr val="0B5395"/>
              </a:solidFill>
              <a:latin typeface="+mn-ea"/>
              <a:ea typeface="+mn-ea"/>
              <a:cs typeface="メイリオ" pitchFamily="50" charset="-128"/>
            </a:endParaRPr>
          </a:p>
          <a:p>
            <a:pPr rtl="0" eaLnBrk="1" fontAlgn="b" latinLnBrk="0" hangingPunct="1"/>
            <a:r>
              <a:rPr kumimoji="1" lang="ja-JP" altLang="en-US" sz="1200" b="0" i="0" u="none" strike="noStrike" kern="1200" dirty="0">
                <a:solidFill>
                  <a:schemeClr val="tx1"/>
                </a:solidFill>
                <a:latin typeface="+mj-ea"/>
                <a:ea typeface="+mn-ea"/>
                <a:cs typeface="メイリオ" pitchFamily="50" charset="-128"/>
              </a:rPr>
              <a:t>≪移植後生存率≫</a:t>
            </a:r>
            <a:endParaRPr kumimoji="1" lang="en-US" altLang="ja-JP" sz="1200" b="0" kern="1200" dirty="0">
              <a:solidFill>
                <a:srgbClr val="0B5395"/>
              </a:solidFill>
              <a:latin typeface="+mj-ea"/>
              <a:ea typeface="+mn-ea"/>
              <a:cs typeface="メイリオ" pitchFamily="50" charset="-128"/>
            </a:endParaRPr>
          </a:p>
          <a:p>
            <a:r>
              <a:rPr kumimoji="1" lang="ja-JP" altLang="en-US" sz="1200" b="0" i="0" u="none" strike="noStrike" kern="1200" dirty="0">
                <a:solidFill>
                  <a:schemeClr val="tx1"/>
                </a:solidFill>
                <a:latin typeface="+mj-ea"/>
                <a:ea typeface="+mn-ea"/>
                <a:cs typeface="メイリオ" pitchFamily="50" charset="-128"/>
              </a:rPr>
              <a:t>＿＿＿＿＿＿＿＿＿＿＿＿</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移植件数</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5</a:t>
            </a:r>
            <a:r>
              <a:rPr kumimoji="1" lang="ja-JP" altLang="ja-JP" sz="1200" b="0" i="0" u="sng" strike="noStrike" kern="1200" dirty="0">
                <a:solidFill>
                  <a:schemeClr val="tx1"/>
                </a:solidFill>
                <a:latin typeface="+mj-ea"/>
                <a:ea typeface="+mn-ea"/>
                <a:cs typeface="メイリオ" pitchFamily="50" charset="-128"/>
              </a:rPr>
              <a:t>年</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10</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dirty="0">
                <a:solidFill>
                  <a:schemeClr val="tx1"/>
                </a:solidFill>
                <a:latin typeface="+mj-ea"/>
                <a:ea typeface="+mn-ea"/>
                <a:cs typeface="メイリオ" pitchFamily="50" charset="-128"/>
              </a:rPr>
              <a:t> </a:t>
            </a:r>
          </a:p>
          <a:p>
            <a:pPr rtl="0" eaLnBrk="1" fontAlgn="ctr" latinLnBrk="0" hangingPunct="1"/>
            <a:r>
              <a:rPr kumimoji="1" lang="ja-JP" altLang="en-US" sz="1200" b="0" i="0" u="none" strike="noStrike" kern="1200" dirty="0">
                <a:solidFill>
                  <a:schemeClr val="tx1"/>
                </a:solidFill>
                <a:latin typeface="+mj-ea"/>
                <a:ea typeface="+mn-ea"/>
                <a:cs typeface="メイリオ" pitchFamily="50" charset="-128"/>
              </a:rPr>
              <a:t>急性骨髄性</a:t>
            </a:r>
            <a:r>
              <a:rPr kumimoji="1" lang="ja-JP" altLang="en-US" sz="1200" b="0" i="0" u="none" strike="noStrike" kern="1200" dirty="0">
                <a:solidFill>
                  <a:schemeClr val="tx1"/>
                </a:solidFill>
                <a:effectLst/>
                <a:latin typeface="+mn-lt"/>
                <a:ea typeface="+mn-ea"/>
                <a:cs typeface="+mn-cs"/>
              </a:rPr>
              <a:t>白血病     移植時年齢　</a:t>
            </a:r>
            <a:r>
              <a:rPr kumimoji="1" lang="en-US" altLang="ja-JP" sz="1200" b="0" i="0" u="none" strike="noStrike" kern="1200" dirty="0">
                <a:solidFill>
                  <a:schemeClr val="tx1"/>
                </a:solidFill>
                <a:effectLst/>
                <a:latin typeface="+mn-lt"/>
                <a:ea typeface="+mn-ea"/>
                <a:cs typeface="+mn-cs"/>
              </a:rPr>
              <a:t>0</a:t>
            </a:r>
            <a:r>
              <a:rPr kumimoji="1" lang="ja-JP" altLang="ja-JP" sz="1200" b="0" i="0" u="none" strike="noStrike" kern="1200" dirty="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15</a:t>
            </a:r>
            <a:r>
              <a:rPr kumimoji="1" lang="ja-JP" altLang="ja-JP" sz="1200" b="0" i="0" u="none" strike="noStrike" kern="1200" dirty="0">
                <a:solidFill>
                  <a:schemeClr val="tx1"/>
                </a:solidFill>
                <a:effectLst/>
                <a:latin typeface="+mn-lt"/>
                <a:ea typeface="+mn-ea"/>
                <a:cs typeface="+mn-cs"/>
              </a:rPr>
              <a:t>歳</a:t>
            </a:r>
            <a:r>
              <a:rPr kumimoji="1" lang="ja-JP" altLang="en-US" sz="1200" b="0" i="0" u="none" strike="noStrike" kern="120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235</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86.8%       64.1%        61.3%</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en-US" altLang="ja-JP" sz="1200" b="0" i="0" u="none" strike="noStrike" kern="1200" dirty="0">
                <a:solidFill>
                  <a:schemeClr val="tx1"/>
                </a:solidFill>
                <a:effectLst/>
                <a:latin typeface="+mn-lt"/>
                <a:ea typeface="+mn-ea"/>
                <a:cs typeface="+mn-cs"/>
              </a:rPr>
              <a:t>                               </a:t>
            </a:r>
            <a:r>
              <a:rPr kumimoji="1" lang="ja-JP" altLang="ja-JP" sz="1200" b="0" i="0" u="none" strike="noStrike" kern="1200" dirty="0">
                <a:solidFill>
                  <a:schemeClr val="tx1"/>
                </a:solidFill>
                <a:effectLst/>
                <a:latin typeface="+mn-lt"/>
                <a:ea typeface="+mn-ea"/>
                <a:cs typeface="+mn-cs"/>
              </a:rPr>
              <a:t>移植時年齢</a:t>
            </a:r>
            <a:r>
              <a:rPr kumimoji="1" lang="en-US" altLang="ja-JP" sz="1200" b="0" i="0" u="none" strike="noStrike" kern="1200" dirty="0">
                <a:solidFill>
                  <a:schemeClr val="tx1"/>
                </a:solidFill>
                <a:effectLst/>
                <a:latin typeface="+mn-lt"/>
                <a:ea typeface="+mn-ea"/>
                <a:cs typeface="+mn-cs"/>
              </a:rPr>
              <a:t>  16</a:t>
            </a:r>
            <a:r>
              <a:rPr kumimoji="1" lang="ja-JP" altLang="ja-JP" sz="1200" b="0" i="0" u="none" strike="noStrike" kern="1200" dirty="0">
                <a:solidFill>
                  <a:schemeClr val="tx1"/>
                </a:solidFill>
                <a:effectLst/>
                <a:latin typeface="+mn-lt"/>
                <a:ea typeface="+mn-ea"/>
                <a:cs typeface="+mn-cs"/>
              </a:rPr>
              <a:t>歳～</a:t>
            </a:r>
            <a:r>
              <a:rPr kumimoji="1" lang="en-US" altLang="ja-JP" sz="1200" b="0" i="0" u="none" strike="noStrike" kern="1200" dirty="0">
                <a:solidFill>
                  <a:schemeClr val="tx1"/>
                </a:solidFill>
                <a:effectLst/>
                <a:latin typeface="+mn-lt"/>
                <a:ea typeface="+mn-ea"/>
                <a:cs typeface="+mn-cs"/>
              </a:rPr>
              <a:t>      1,364</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82.2%       66.3%        62.1%</a:t>
            </a:r>
          </a:p>
          <a:p>
            <a:pPr rtl="0" eaLnBrk="1" fontAlgn="ctr" latinLnBrk="0" hangingPunct="1"/>
            <a:r>
              <a:rPr kumimoji="1" lang="ja-JP" altLang="en-US" sz="1200" b="0" i="0" u="none" strike="noStrike" kern="1200" dirty="0">
                <a:solidFill>
                  <a:schemeClr val="tx1"/>
                </a:solidFill>
                <a:effectLst/>
                <a:latin typeface="+mn-lt"/>
                <a:ea typeface="+mn-ea"/>
                <a:cs typeface="+mn-cs"/>
              </a:rPr>
              <a:t>急性リンパ性白血病</a:t>
            </a:r>
            <a:r>
              <a:rPr kumimoji="1" lang="en-US" altLang="ja-JP" sz="1200" b="0" i="0" u="none" strike="noStrike" kern="1200" dirty="0">
                <a:solidFill>
                  <a:schemeClr val="tx1"/>
                </a:solidFill>
                <a:effectLst/>
                <a:latin typeface="+mn-lt"/>
                <a:ea typeface="+mn-ea"/>
                <a:cs typeface="+mn-cs"/>
              </a:rPr>
              <a:t>    </a:t>
            </a:r>
            <a:r>
              <a:rPr kumimoji="1" lang="ja-JP" altLang="ja-JP" sz="1200" b="0" i="0" u="none" strike="noStrike" kern="1200" dirty="0">
                <a:solidFill>
                  <a:schemeClr val="tx1"/>
                </a:solidFill>
                <a:effectLst/>
                <a:latin typeface="+mn-lt"/>
                <a:ea typeface="+mn-ea"/>
                <a:cs typeface="+mn-cs"/>
              </a:rPr>
              <a:t>移植時年齢</a:t>
            </a:r>
            <a:r>
              <a:rPr kumimoji="1" lang="en-US" altLang="ja-JP" sz="1200" b="0" i="0" u="none" strike="noStrike" kern="1200" dirty="0">
                <a:solidFill>
                  <a:schemeClr val="tx1"/>
                </a:solidFill>
                <a:effectLst/>
                <a:latin typeface="+mn-lt"/>
                <a:ea typeface="+mn-ea"/>
                <a:cs typeface="+mn-cs"/>
              </a:rPr>
              <a:t>  0</a:t>
            </a:r>
            <a:r>
              <a:rPr kumimoji="1" lang="ja-JP" altLang="ja-JP" sz="1200" b="0" i="0" u="none" strike="noStrike" kern="1200" dirty="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15</a:t>
            </a:r>
            <a:r>
              <a:rPr kumimoji="1" lang="ja-JP" altLang="ja-JP" sz="1200" b="0" i="0" u="none" strike="noStrike" kern="1200" dirty="0">
                <a:solidFill>
                  <a:schemeClr val="tx1"/>
                </a:solidFill>
                <a:effectLst/>
                <a:latin typeface="+mn-lt"/>
                <a:ea typeface="+mn-ea"/>
                <a:cs typeface="+mn-cs"/>
              </a:rPr>
              <a:t>歳</a:t>
            </a:r>
            <a:r>
              <a:rPr kumimoji="1" lang="en-US" altLang="ja-JP" sz="1200" b="0" i="0" u="none" strike="noStrike" kern="1200" dirty="0">
                <a:solidFill>
                  <a:schemeClr val="tx1"/>
                </a:solidFill>
                <a:effectLst/>
                <a:latin typeface="+mn-lt"/>
                <a:ea typeface="+mn-ea"/>
                <a:cs typeface="+mn-cs"/>
              </a:rPr>
              <a:t>       393</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81.4%       59.7%        55.4% </a:t>
            </a:r>
          </a:p>
          <a:p>
            <a:pPr rtl="0" eaLnBrk="1" fontAlgn="ctr" latinLnBrk="0" hangingPunct="1"/>
            <a:r>
              <a:rPr kumimoji="1" lang="en-US" altLang="ja-JP" sz="1200" b="0" i="0" u="sng" strike="noStrike" kern="1200" dirty="0">
                <a:solidFill>
                  <a:schemeClr val="tx1"/>
                </a:solidFill>
                <a:effectLst/>
                <a:latin typeface="+mn-lt"/>
                <a:ea typeface="+mn-ea"/>
                <a:cs typeface="+mn-cs"/>
              </a:rPr>
              <a:t>                               </a:t>
            </a:r>
            <a:r>
              <a:rPr kumimoji="1" lang="ja-JP" altLang="ja-JP" sz="1200" b="0" i="0" u="sng" strike="noStrike" kern="1200" dirty="0">
                <a:solidFill>
                  <a:schemeClr val="tx1"/>
                </a:solidFill>
                <a:effectLst/>
                <a:latin typeface="+mn-lt"/>
                <a:ea typeface="+mn-ea"/>
                <a:cs typeface="+mn-cs"/>
              </a:rPr>
              <a:t>移植時年齢</a:t>
            </a:r>
            <a:r>
              <a:rPr kumimoji="1" lang="en-US" altLang="ja-JP" sz="1200" b="0" i="0" u="sng" strike="noStrike" kern="1200" dirty="0">
                <a:solidFill>
                  <a:schemeClr val="tx1"/>
                </a:solidFill>
                <a:effectLst/>
                <a:latin typeface="+mn-lt"/>
                <a:ea typeface="+mn-ea"/>
                <a:cs typeface="+mn-cs"/>
              </a:rPr>
              <a:t>  16</a:t>
            </a:r>
            <a:r>
              <a:rPr kumimoji="1" lang="ja-JP" altLang="ja-JP" sz="1200" b="0" i="0" u="sng" strike="noStrike" kern="1200" dirty="0">
                <a:solidFill>
                  <a:schemeClr val="tx1"/>
                </a:solidFill>
                <a:effectLst/>
                <a:latin typeface="+mn-lt"/>
                <a:ea typeface="+mn-ea"/>
                <a:cs typeface="+mn-cs"/>
              </a:rPr>
              <a:t>歳～</a:t>
            </a:r>
            <a:r>
              <a:rPr kumimoji="1" lang="en-US" altLang="ja-JP" sz="1200" b="0" i="0" u="sng" strike="noStrike" kern="1200" dirty="0">
                <a:solidFill>
                  <a:schemeClr val="tx1"/>
                </a:solidFill>
                <a:effectLst/>
                <a:latin typeface="+mn-lt"/>
                <a:ea typeface="+mn-ea"/>
                <a:cs typeface="+mn-cs"/>
              </a:rPr>
              <a:t>         336</a:t>
            </a:r>
            <a:r>
              <a:rPr kumimoji="1" lang="ja-JP" altLang="ja-JP" sz="1200" b="0" i="0" u="sng" strike="noStrike" kern="1200" dirty="0">
                <a:solidFill>
                  <a:schemeClr val="tx1"/>
                </a:solidFill>
                <a:effectLst/>
                <a:latin typeface="+mn-lt"/>
                <a:ea typeface="+mn-ea"/>
                <a:cs typeface="+mn-cs"/>
              </a:rPr>
              <a:t>件</a:t>
            </a:r>
            <a:r>
              <a:rPr kumimoji="1" lang="en-US" altLang="ja-JP" sz="1200" b="0" i="0" u="sng" strike="noStrike" kern="1200" dirty="0">
                <a:solidFill>
                  <a:schemeClr val="tx1"/>
                </a:solidFill>
                <a:effectLst/>
                <a:latin typeface="+mn-lt"/>
                <a:ea typeface="+mn-ea"/>
                <a:cs typeface="+mn-cs"/>
              </a:rPr>
              <a:t>      </a:t>
            </a:r>
            <a:r>
              <a:rPr kumimoji="1" lang="en-US" altLang="ja-JP" sz="1200" b="1" i="0" u="sng" strike="noStrike" kern="1200" dirty="0">
                <a:solidFill>
                  <a:schemeClr val="tx1"/>
                </a:solidFill>
                <a:effectLst/>
                <a:latin typeface="+mn-lt"/>
                <a:ea typeface="+mn-ea"/>
                <a:cs typeface="+mn-cs"/>
              </a:rPr>
              <a:t>60.7%       30.8%        26.2%</a:t>
            </a:r>
            <a:r>
              <a:rPr kumimoji="1" lang="ja-JP" altLang="en-US" sz="1200" b="1" i="0" u="sng" strike="noStrike" kern="1200" dirty="0">
                <a:solidFill>
                  <a:schemeClr val="tx1"/>
                </a:solidFill>
                <a:latin typeface="+mn-ea"/>
                <a:ea typeface="+mn-ea"/>
                <a:cs typeface="+mn-cs"/>
              </a:rPr>
              <a:t>　　</a:t>
            </a:r>
            <a:r>
              <a:rPr lang="ja-JP" altLang="en-US" sz="1200" u="sng" dirty="0">
                <a:latin typeface="+mn-ea"/>
                <a:ea typeface="+mn-ea"/>
              </a:rPr>
              <a:t> 　　　</a:t>
            </a:r>
            <a:endParaRPr lang="ja-JP" altLang="ja-JP" sz="1200" u="sng" dirty="0">
              <a:solidFill>
                <a:srgbClr val="0B5395"/>
              </a:solidFill>
              <a:latin typeface="+mn-ea"/>
              <a:ea typeface="+mn-ea"/>
              <a:cs typeface="メイリオ" pitchFamily="50" charset="-128"/>
            </a:endParaRPr>
          </a:p>
          <a:p>
            <a:endParaRPr lang="ja-JP" altLang="ja-JP" sz="1200" dirty="0">
              <a:solidFill>
                <a:srgbClr val="0B5395"/>
              </a:solidFill>
              <a:latin typeface="メイリオ" pitchFamily="50" charset="-128"/>
              <a:ea typeface="メイリオ" pitchFamily="50" charset="-128"/>
              <a:cs typeface="メイリオ" pitchFamily="50" charset="-128"/>
            </a:endParaRPr>
          </a:p>
        </p:txBody>
      </p:sp>
      <p:sp>
        <p:nvSpPr>
          <p:cNvPr id="9" name="スライド イメージ プレースホルダ 8"/>
          <p:cNvSpPr>
            <a:spLocks noGrp="1" noRot="1" noChangeAspect="1"/>
          </p:cNvSpPr>
          <p:nvPr>
            <p:ph type="sldImg"/>
          </p:nvPr>
        </p:nvSpPr>
        <p:spPr>
          <a:xfrm>
            <a:off x="241300" y="347663"/>
            <a:ext cx="6392863" cy="4794250"/>
          </a:xfrm>
          <a:ln>
            <a:noFill/>
          </a:ln>
        </p:spPr>
      </p:sp>
    </p:spTree>
    <p:extLst>
      <p:ext uri="{BB962C8B-B14F-4D97-AF65-F5344CB8AC3E}">
        <p14:creationId xmlns:p14="http://schemas.microsoft.com/office/powerpoint/2010/main" val="3659081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1300" y="355600"/>
            <a:ext cx="6392863" cy="4795838"/>
          </a:xfrm>
          <a:ln>
            <a:noFill/>
          </a:ln>
        </p:spPr>
      </p:sp>
      <p:sp>
        <p:nvSpPr>
          <p:cNvPr id="3" name="ノート プレースホルダ 2"/>
          <p:cNvSpPr>
            <a:spLocks noGrp="1"/>
          </p:cNvSpPr>
          <p:nvPr>
            <p:ph type="body" idx="1"/>
          </p:nvPr>
        </p:nvSpPr>
        <p:spPr>
          <a:xfrm>
            <a:off x="241540" y="5644328"/>
            <a:ext cx="6255020" cy="3719128"/>
          </a:xfrm>
        </p:spPr>
        <p:txBody>
          <a:bodyPr>
            <a:normAutofit/>
          </a:bodyPr>
          <a:lstStyle/>
          <a:p>
            <a:r>
              <a:rPr kumimoji="1" lang="ja-JP" altLang="en-US" sz="1200" b="0" kern="1200" dirty="0">
                <a:solidFill>
                  <a:schemeClr val="tx1"/>
                </a:solidFill>
                <a:latin typeface="+mn-lt"/>
                <a:ea typeface="+mn-ea"/>
                <a:cs typeface="+mn-cs"/>
              </a:rPr>
              <a:t>　</a:t>
            </a:r>
            <a:r>
              <a:rPr kumimoji="1" lang="ja-JP" altLang="ja-JP" sz="1200" b="0" kern="1200" dirty="0">
                <a:solidFill>
                  <a:schemeClr val="tx1"/>
                </a:solidFill>
                <a:latin typeface="+mn-lt"/>
                <a:ea typeface="+mn-ea"/>
                <a:cs typeface="+mn-cs"/>
              </a:rPr>
              <a:t>悪性リンパ腫に対する初回移植のうち、移植件数の割合は、非ホジキンリンパ腫が</a:t>
            </a:r>
            <a:r>
              <a:rPr kumimoji="1" lang="en-US" altLang="ja-JP" sz="1200" b="0" kern="1200" dirty="0">
                <a:solidFill>
                  <a:schemeClr val="tx1"/>
                </a:solidFill>
                <a:latin typeface="+mn-lt"/>
                <a:ea typeface="+mn-ea"/>
                <a:cs typeface="+mn-cs"/>
              </a:rPr>
              <a:t>89</a:t>
            </a:r>
            <a:r>
              <a:rPr kumimoji="1" lang="ja-JP" altLang="ja-JP" sz="1200" b="0" kern="1200" dirty="0">
                <a:solidFill>
                  <a:schemeClr val="tx1"/>
                </a:solidFill>
                <a:latin typeface="+mn-lt"/>
                <a:ea typeface="+mn-ea"/>
                <a:cs typeface="+mn-cs"/>
              </a:rPr>
              <a:t>％、ホジキンリンパ腫における移植が</a:t>
            </a:r>
            <a:r>
              <a:rPr kumimoji="1" lang="en-US" altLang="ja-JP" sz="1200" b="0" kern="1200" dirty="0">
                <a:solidFill>
                  <a:schemeClr val="tx1"/>
                </a:solidFill>
                <a:latin typeface="+mn-lt"/>
                <a:ea typeface="+mn-ea"/>
                <a:cs typeface="+mn-cs"/>
              </a:rPr>
              <a:t>10</a:t>
            </a:r>
            <a:r>
              <a:rPr kumimoji="1" lang="ja-JP" altLang="ja-JP" sz="1200" b="0" kern="1200" dirty="0">
                <a:solidFill>
                  <a:schemeClr val="tx1"/>
                </a:solidFill>
                <a:latin typeface="+mn-lt"/>
                <a:ea typeface="+mn-ea"/>
                <a:cs typeface="+mn-cs"/>
              </a:rPr>
              <a:t>％未満である。これは、悪性リンパ腫の発症頻度</a:t>
            </a:r>
            <a:r>
              <a:rPr kumimoji="1" lang="en-US" altLang="ja-JP" sz="1200" b="0" kern="1200" dirty="0">
                <a:solidFill>
                  <a:schemeClr val="tx1"/>
                </a:solidFill>
                <a:latin typeface="+mn-lt"/>
                <a:ea typeface="+mn-ea"/>
                <a:cs typeface="+mn-cs"/>
              </a:rPr>
              <a:t> </a:t>
            </a:r>
            <a:r>
              <a:rPr kumimoji="1" lang="ja-JP" altLang="ja-JP" sz="1200" b="0" kern="1200" dirty="0">
                <a:solidFill>
                  <a:schemeClr val="tx1"/>
                </a:solidFill>
                <a:latin typeface="+mn-lt"/>
                <a:ea typeface="+mn-ea"/>
                <a:cs typeface="+mn-cs"/>
              </a:rPr>
              <a:t>とほぼ同率であり、</a:t>
            </a:r>
            <a:r>
              <a:rPr kumimoji="1" lang="en-US" altLang="ja-JP" sz="1200" b="0" kern="1200" dirty="0">
                <a:solidFill>
                  <a:schemeClr val="tx1"/>
                </a:solidFill>
                <a:latin typeface="+mn-lt"/>
                <a:ea typeface="+mn-ea"/>
                <a:cs typeface="+mn-cs"/>
              </a:rPr>
              <a:t> 16</a:t>
            </a:r>
            <a:r>
              <a:rPr kumimoji="1" lang="ja-JP" altLang="ja-JP" sz="1200" b="0" kern="1200" dirty="0">
                <a:solidFill>
                  <a:schemeClr val="tx1"/>
                </a:solidFill>
                <a:latin typeface="+mn-lt"/>
                <a:ea typeface="+mn-ea"/>
                <a:cs typeface="+mn-cs"/>
              </a:rPr>
              <a:t>歳以上での移植種類の大半は自家移植である。 </a:t>
            </a:r>
          </a:p>
          <a:p>
            <a:r>
              <a:rPr kumimoji="1" lang="ja-JP" altLang="ja-JP" sz="1200" b="0" kern="1200" dirty="0">
                <a:solidFill>
                  <a:schemeClr val="tx1"/>
                </a:solidFill>
                <a:latin typeface="+mn-lt"/>
                <a:ea typeface="+mn-ea"/>
                <a:cs typeface="+mn-cs"/>
              </a:rPr>
              <a:t>　非ホジキンリンパ腫、ホジキンリンパ腫における</a:t>
            </a:r>
            <a:r>
              <a:rPr kumimoji="1" lang="en-US" altLang="ja-JP" sz="1200" b="0" kern="1200" dirty="0">
                <a:solidFill>
                  <a:schemeClr val="tx1"/>
                </a:solidFill>
                <a:latin typeface="+mn-lt"/>
                <a:ea typeface="+mn-ea"/>
                <a:cs typeface="+mn-cs"/>
              </a:rPr>
              <a:t>0</a:t>
            </a:r>
            <a:r>
              <a:rPr kumimoji="1" lang="ja-JP" altLang="ja-JP"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15</a:t>
            </a:r>
            <a:r>
              <a:rPr kumimoji="1" lang="ja-JP" altLang="ja-JP" sz="1200" b="0" kern="1200" dirty="0">
                <a:solidFill>
                  <a:schemeClr val="tx1"/>
                </a:solidFill>
                <a:latin typeface="+mn-lt"/>
                <a:ea typeface="+mn-ea"/>
                <a:cs typeface="+mn-cs"/>
              </a:rPr>
              <a:t>歳での自家移植後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年の生存率はいずれも</a:t>
            </a:r>
            <a:r>
              <a:rPr kumimoji="1" lang="ja-JP" altLang="en-US" sz="1200" b="0" kern="1200" dirty="0">
                <a:solidFill>
                  <a:schemeClr val="tx1"/>
                </a:solidFill>
                <a:latin typeface="+mn-lt"/>
                <a:ea typeface="+mn-ea"/>
                <a:cs typeface="+mn-cs"/>
              </a:rPr>
              <a:t>約</a:t>
            </a:r>
            <a:r>
              <a:rPr kumimoji="1" lang="en-US" altLang="ja-JP" sz="1200" b="0" kern="1200" dirty="0">
                <a:solidFill>
                  <a:schemeClr val="tx1"/>
                </a:solidFill>
                <a:latin typeface="+mn-lt"/>
                <a:ea typeface="+mn-ea"/>
                <a:cs typeface="+mn-cs"/>
              </a:rPr>
              <a:t>70</a:t>
            </a:r>
            <a:r>
              <a:rPr kumimoji="1" lang="ja-JP" altLang="ja-JP" sz="1200" b="0" kern="1200" dirty="0">
                <a:solidFill>
                  <a:schemeClr val="tx1"/>
                </a:solidFill>
                <a:latin typeface="+mn-lt"/>
                <a:ea typeface="+mn-ea"/>
                <a:cs typeface="+mn-cs"/>
              </a:rPr>
              <a:t>％で</a:t>
            </a:r>
            <a:r>
              <a:rPr kumimoji="1" lang="ja-JP" altLang="en-US" sz="1200" b="0" kern="1200" dirty="0">
                <a:solidFill>
                  <a:schemeClr val="tx1"/>
                </a:solidFill>
                <a:latin typeface="+mn-lt"/>
                <a:ea typeface="+mn-ea"/>
                <a:cs typeface="+mn-cs"/>
              </a:rPr>
              <a:t>ある</a:t>
            </a:r>
            <a:r>
              <a:rPr kumimoji="1" lang="ja-JP" altLang="ja-JP" sz="1200" b="0" kern="1200" dirty="0">
                <a:solidFill>
                  <a:schemeClr val="tx1"/>
                </a:solidFill>
                <a:latin typeface="+mn-lt"/>
                <a:ea typeface="+mn-ea"/>
                <a:cs typeface="+mn-cs"/>
              </a:rPr>
              <a:t>。</a:t>
            </a:r>
          </a:p>
          <a:p>
            <a:r>
              <a:rPr kumimoji="1" lang="en-US" altLang="ja-JP" sz="1200" b="0" kern="1200" dirty="0">
                <a:solidFill>
                  <a:schemeClr val="tx1"/>
                </a:solidFill>
                <a:latin typeface="+mn-lt"/>
                <a:ea typeface="+mn-ea"/>
                <a:cs typeface="+mn-cs"/>
              </a:rPr>
              <a:t>16</a:t>
            </a:r>
            <a:r>
              <a:rPr kumimoji="1" lang="ja-JP" altLang="ja-JP" sz="1200" b="0" kern="1200" dirty="0">
                <a:solidFill>
                  <a:schemeClr val="tx1"/>
                </a:solidFill>
                <a:latin typeface="+mn-lt"/>
                <a:ea typeface="+mn-ea"/>
                <a:cs typeface="+mn-cs"/>
              </a:rPr>
              <a:t>歳</a:t>
            </a:r>
            <a:r>
              <a:rPr kumimoji="1" lang="ja-JP" altLang="en-US" sz="1200" b="0" kern="1200" dirty="0">
                <a:solidFill>
                  <a:schemeClr val="tx1"/>
                </a:solidFill>
                <a:latin typeface="+mn-lt"/>
                <a:ea typeface="+mn-ea"/>
                <a:cs typeface="+mn-cs"/>
              </a:rPr>
              <a:t>以</a:t>
            </a:r>
            <a:r>
              <a:rPr kumimoji="1" lang="ja-JP" altLang="ja-JP" sz="1200" b="0" kern="1200" dirty="0">
                <a:solidFill>
                  <a:schemeClr val="tx1"/>
                </a:solidFill>
                <a:latin typeface="+mn-lt"/>
                <a:ea typeface="+mn-ea"/>
                <a:cs typeface="+mn-cs"/>
              </a:rPr>
              <a:t>上での自家移植後の生存率は、ホジキンリンパ腫において移植後</a:t>
            </a:r>
            <a:r>
              <a:rPr kumimoji="1" lang="en-US" altLang="ja-JP" sz="1200" b="0" kern="1200" dirty="0">
                <a:solidFill>
                  <a:schemeClr val="tx1"/>
                </a:solidFill>
                <a:latin typeface="+mn-lt"/>
                <a:ea typeface="+mn-ea"/>
                <a:cs typeface="+mn-cs"/>
              </a:rPr>
              <a:t>1</a:t>
            </a:r>
            <a:r>
              <a:rPr kumimoji="1" lang="ja-JP" altLang="ja-JP" sz="1200" b="0" kern="1200" dirty="0">
                <a:solidFill>
                  <a:schemeClr val="tx1"/>
                </a:solidFill>
                <a:latin typeface="+mn-lt"/>
                <a:ea typeface="+mn-ea"/>
                <a:cs typeface="+mn-cs"/>
              </a:rPr>
              <a:t>年生存率は</a:t>
            </a:r>
            <a:r>
              <a:rPr kumimoji="1" lang="en-US" altLang="ja-JP" sz="1200" b="0" kern="1200" dirty="0">
                <a:solidFill>
                  <a:schemeClr val="tx1"/>
                </a:solidFill>
                <a:latin typeface="+mn-lt"/>
                <a:ea typeface="+mn-ea"/>
                <a:cs typeface="+mn-cs"/>
              </a:rPr>
              <a:t>88.3</a:t>
            </a:r>
            <a:r>
              <a:rPr kumimoji="1" lang="ja-JP" altLang="ja-JP" sz="1200" b="0" kern="1200" dirty="0">
                <a:solidFill>
                  <a:schemeClr val="tx1"/>
                </a:solidFill>
                <a:latin typeface="+mn-lt"/>
                <a:ea typeface="+mn-ea"/>
                <a:cs typeface="+mn-cs"/>
              </a:rPr>
              <a:t>％と良好であり、移植後</a:t>
            </a:r>
            <a:r>
              <a:rPr kumimoji="1" lang="en-US" altLang="ja-JP" sz="1200" b="0" kern="1200" dirty="0">
                <a:solidFill>
                  <a:schemeClr val="tx1"/>
                </a:solidFill>
                <a:latin typeface="+mn-lt"/>
                <a:ea typeface="+mn-ea"/>
                <a:cs typeface="+mn-cs"/>
              </a:rPr>
              <a:t>10</a:t>
            </a:r>
            <a:r>
              <a:rPr kumimoji="1" lang="ja-JP" altLang="ja-JP" sz="1200" b="0" kern="1200" dirty="0">
                <a:solidFill>
                  <a:schemeClr val="tx1"/>
                </a:solidFill>
                <a:latin typeface="+mn-lt"/>
                <a:ea typeface="+mn-ea"/>
                <a:cs typeface="+mn-cs"/>
              </a:rPr>
              <a:t>年で</a:t>
            </a:r>
            <a:r>
              <a:rPr kumimoji="1" lang="en-US" altLang="ja-JP" sz="1200" b="0" kern="1200" dirty="0">
                <a:solidFill>
                  <a:schemeClr val="tx1"/>
                </a:solidFill>
                <a:latin typeface="+mn-lt"/>
                <a:ea typeface="+mn-ea"/>
                <a:cs typeface="+mn-cs"/>
              </a:rPr>
              <a:t>60</a:t>
            </a:r>
            <a:r>
              <a:rPr kumimoji="1" lang="ja-JP" altLang="ja-JP" sz="1200" b="0" kern="1200" dirty="0">
                <a:solidFill>
                  <a:schemeClr val="tx1"/>
                </a:solidFill>
                <a:latin typeface="+mn-lt"/>
                <a:ea typeface="+mn-ea"/>
                <a:cs typeface="+mn-cs"/>
              </a:rPr>
              <a:t>％程度である。</a:t>
            </a:r>
          </a:p>
          <a:p>
            <a:r>
              <a:rPr kumimoji="1" lang="ja-JP" altLang="ja-JP" sz="1200" kern="1200" dirty="0">
                <a:solidFill>
                  <a:schemeClr val="tx2">
                    <a:lumMod val="75000"/>
                  </a:schemeClr>
                </a:solidFill>
                <a:latin typeface="HGS教科書体" pitchFamily="18" charset="-128"/>
                <a:ea typeface="HGS教科書体" pitchFamily="18" charset="-128"/>
                <a:cs typeface="メイリオ" pitchFamily="50" charset="-128"/>
              </a:rPr>
              <a:t> </a:t>
            </a:r>
            <a:endParaRPr kumimoji="1" lang="en-US" altLang="ja-JP" sz="1200" kern="1200" dirty="0">
              <a:solidFill>
                <a:srgbClr val="0B5395"/>
              </a:solidFill>
              <a:latin typeface="ＭＳ Ｐゴシック" pitchFamily="50" charset="-128"/>
              <a:ea typeface="+mn-ea"/>
              <a:cs typeface="メイリオ" pitchFamily="50" charset="-128"/>
            </a:endParaRPr>
          </a:p>
          <a:p>
            <a:pPr rtl="0" eaLnBrk="1" fontAlgn="b" latinLnBrk="0" hangingPunct="1"/>
            <a:r>
              <a:rPr kumimoji="1" lang="ja-JP" altLang="en-US" sz="1200" b="0" i="0" u="none" strike="noStrike" kern="1200" dirty="0">
                <a:solidFill>
                  <a:schemeClr val="tx1"/>
                </a:solidFill>
                <a:latin typeface="+mj-ea"/>
                <a:ea typeface="+mn-ea"/>
                <a:cs typeface="メイリオ" pitchFamily="50" charset="-128"/>
              </a:rPr>
              <a:t>≪移植後生存率≫</a:t>
            </a:r>
            <a:endParaRPr kumimoji="1" lang="en-US" altLang="ja-JP" sz="1200" b="0" kern="1200" dirty="0">
              <a:solidFill>
                <a:srgbClr val="0B5395"/>
              </a:solidFill>
              <a:latin typeface="+mj-ea"/>
              <a:ea typeface="+mn-ea"/>
              <a:cs typeface="メイリオ" pitchFamily="50" charset="-128"/>
            </a:endParaRPr>
          </a:p>
          <a:p>
            <a:r>
              <a:rPr kumimoji="1" lang="ja-JP" altLang="en-US" sz="1200" b="0" i="0" u="none" strike="noStrike" kern="1200" dirty="0">
                <a:solidFill>
                  <a:schemeClr val="tx1"/>
                </a:solidFill>
                <a:latin typeface="+mj-ea"/>
                <a:ea typeface="+mn-ea"/>
                <a:cs typeface="メイリオ" pitchFamily="50" charset="-128"/>
              </a:rPr>
              <a:t>＿＿＿＿＿＿＿＿＿＿＿＿</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移植件数</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5</a:t>
            </a:r>
            <a:r>
              <a:rPr kumimoji="1" lang="ja-JP" altLang="ja-JP" sz="1200" b="0" i="0" u="sng" strike="noStrike" kern="1200" dirty="0">
                <a:solidFill>
                  <a:schemeClr val="tx1"/>
                </a:solidFill>
                <a:latin typeface="+mj-ea"/>
                <a:ea typeface="+mn-ea"/>
                <a:cs typeface="メイリオ" pitchFamily="50" charset="-128"/>
              </a:rPr>
              <a:t>年</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10</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dirty="0">
                <a:solidFill>
                  <a:schemeClr val="tx1"/>
                </a:solidFill>
                <a:latin typeface="+mj-ea"/>
                <a:ea typeface="+mn-ea"/>
                <a:cs typeface="メイリオ" pitchFamily="50" charset="-128"/>
              </a:rPr>
              <a:t> </a:t>
            </a:r>
          </a:p>
          <a:p>
            <a:pPr rtl="0" eaLnBrk="1" fontAlgn="ctr" latinLnBrk="0" hangingPunct="1"/>
            <a:r>
              <a:rPr kumimoji="1" lang="ja-JP" altLang="en-US" sz="1200" b="0" i="0" u="none" strike="noStrike" kern="1200" dirty="0">
                <a:solidFill>
                  <a:schemeClr val="tx1"/>
                </a:solidFill>
                <a:effectLst/>
                <a:latin typeface="+mj-ea"/>
                <a:ea typeface="+mn-ea"/>
                <a:cs typeface="+mn-cs"/>
              </a:rPr>
              <a:t>非ホジキンリンパ腫</a:t>
            </a:r>
            <a:r>
              <a:rPr kumimoji="1" lang="ja-JP" altLang="en-US" sz="1200" b="0" i="0" u="none" strike="noStrike" kern="1200" dirty="0">
                <a:solidFill>
                  <a:schemeClr val="tx1"/>
                </a:solidFill>
                <a:effectLst/>
                <a:latin typeface="+mn-lt"/>
                <a:ea typeface="+mn-ea"/>
                <a:cs typeface="+mn-cs"/>
              </a:rPr>
              <a:t>   移植時年齢　</a:t>
            </a:r>
            <a:r>
              <a:rPr kumimoji="1" lang="en-US" altLang="ja-JP" sz="1200" b="0" i="0" u="none" strike="noStrike" kern="1200" dirty="0">
                <a:solidFill>
                  <a:schemeClr val="tx1"/>
                </a:solidFill>
                <a:effectLst/>
                <a:latin typeface="+mn-lt"/>
                <a:ea typeface="+mn-ea"/>
                <a:cs typeface="+mn-cs"/>
              </a:rPr>
              <a:t>0</a:t>
            </a:r>
            <a:r>
              <a:rPr kumimoji="1" lang="ja-JP" altLang="ja-JP" sz="1200" b="0" i="0" u="none" strike="noStrike" kern="1200" dirty="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15</a:t>
            </a:r>
            <a:r>
              <a:rPr kumimoji="1" lang="ja-JP" altLang="ja-JP" sz="1200" b="0" i="0" u="none" strike="noStrike" kern="1200" dirty="0">
                <a:solidFill>
                  <a:schemeClr val="tx1"/>
                </a:solidFill>
                <a:effectLst/>
                <a:latin typeface="+mn-lt"/>
                <a:ea typeface="+mn-ea"/>
                <a:cs typeface="+mn-cs"/>
              </a:rPr>
              <a:t>歳</a:t>
            </a:r>
            <a:r>
              <a:rPr kumimoji="1" lang="ja-JP" altLang="en-US" sz="1200" b="0" i="0" u="none" strike="noStrike" kern="120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214</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77.6%       70.3%         69.7%</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en-US" altLang="ja-JP" sz="1200" b="0" i="0" u="none" strike="noStrike" kern="1200" dirty="0">
                <a:solidFill>
                  <a:schemeClr val="tx1"/>
                </a:solidFill>
                <a:effectLst/>
                <a:latin typeface="+mn-lt"/>
                <a:ea typeface="+mn-ea"/>
                <a:cs typeface="+mn-cs"/>
              </a:rPr>
              <a:t>                           </a:t>
            </a:r>
            <a:r>
              <a:rPr kumimoji="1" lang="ja-JP" altLang="ja-JP" sz="1200" b="0" i="0" u="none" strike="noStrike" kern="1200" dirty="0">
                <a:solidFill>
                  <a:schemeClr val="tx1"/>
                </a:solidFill>
                <a:effectLst/>
                <a:latin typeface="+mn-lt"/>
                <a:ea typeface="+mn-ea"/>
                <a:cs typeface="+mn-cs"/>
              </a:rPr>
              <a:t>移植時年齢</a:t>
            </a:r>
            <a:r>
              <a:rPr kumimoji="1" lang="en-US" altLang="ja-JP" sz="1200" b="0" i="0" u="none" strike="noStrike" kern="1200" dirty="0">
                <a:solidFill>
                  <a:schemeClr val="tx1"/>
                </a:solidFill>
                <a:effectLst/>
                <a:latin typeface="+mn-lt"/>
                <a:ea typeface="+mn-ea"/>
                <a:cs typeface="+mn-cs"/>
              </a:rPr>
              <a:t>  16</a:t>
            </a:r>
            <a:r>
              <a:rPr kumimoji="1" lang="ja-JP" altLang="ja-JP" sz="1200" b="0" i="0" u="none" strike="noStrike" kern="1200" dirty="0">
                <a:solidFill>
                  <a:schemeClr val="tx1"/>
                </a:solidFill>
                <a:effectLst/>
                <a:latin typeface="+mn-lt"/>
                <a:ea typeface="+mn-ea"/>
                <a:cs typeface="+mn-cs"/>
              </a:rPr>
              <a:t>歳～</a:t>
            </a:r>
            <a:r>
              <a:rPr kumimoji="1" lang="en-US" altLang="ja-JP" sz="1200" b="0" i="0" u="none" strike="noStrike" kern="1200" dirty="0">
                <a:solidFill>
                  <a:schemeClr val="tx1"/>
                </a:solidFill>
                <a:effectLst/>
                <a:latin typeface="+mn-lt"/>
                <a:ea typeface="+mn-ea"/>
                <a:cs typeface="+mn-cs"/>
              </a:rPr>
              <a:t>       12,937</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78.6%       61.7%         52.8%</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none" strike="noStrike" kern="1200" dirty="0">
                <a:solidFill>
                  <a:schemeClr val="tx1"/>
                </a:solidFill>
                <a:effectLst/>
                <a:latin typeface="+mn-lt"/>
                <a:ea typeface="+mn-ea"/>
                <a:cs typeface="+mn-cs"/>
              </a:rPr>
              <a:t>ホジキンリンパ腫</a:t>
            </a:r>
            <a:r>
              <a:rPr kumimoji="1" lang="en-US" altLang="ja-JP" sz="1200" b="0" i="0" u="none" strike="noStrike" kern="1200" dirty="0">
                <a:solidFill>
                  <a:schemeClr val="tx1"/>
                </a:solidFill>
                <a:effectLst/>
                <a:latin typeface="+mn-lt"/>
                <a:ea typeface="+mn-ea"/>
                <a:cs typeface="+mn-cs"/>
              </a:rPr>
              <a:t>      </a:t>
            </a:r>
            <a:r>
              <a:rPr kumimoji="1" lang="ja-JP" altLang="ja-JP" sz="1200" b="0" i="0" u="none" strike="noStrike" kern="1200" dirty="0">
                <a:solidFill>
                  <a:schemeClr val="tx1"/>
                </a:solidFill>
                <a:effectLst/>
                <a:latin typeface="+mn-lt"/>
                <a:ea typeface="+mn-ea"/>
                <a:cs typeface="+mn-cs"/>
              </a:rPr>
              <a:t>移植時年齢</a:t>
            </a:r>
            <a:r>
              <a:rPr kumimoji="1" lang="en-US" altLang="ja-JP" sz="1200" b="0" i="0" u="none" strike="noStrike" kern="1200" dirty="0">
                <a:solidFill>
                  <a:schemeClr val="tx1"/>
                </a:solidFill>
                <a:effectLst/>
                <a:latin typeface="+mn-lt"/>
                <a:ea typeface="+mn-ea"/>
                <a:cs typeface="+mn-cs"/>
              </a:rPr>
              <a:t>  0</a:t>
            </a:r>
            <a:r>
              <a:rPr kumimoji="1" lang="ja-JP" altLang="ja-JP" sz="1200" b="0" i="0" u="none" strike="noStrike" kern="1200" dirty="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15</a:t>
            </a:r>
            <a:r>
              <a:rPr kumimoji="1" lang="ja-JP" altLang="ja-JP" sz="1200" b="0" i="0" u="none" strike="noStrike" kern="1200" dirty="0">
                <a:solidFill>
                  <a:schemeClr val="tx1"/>
                </a:solidFill>
                <a:effectLst/>
                <a:latin typeface="+mn-lt"/>
                <a:ea typeface="+mn-ea"/>
                <a:cs typeface="+mn-cs"/>
              </a:rPr>
              <a:t>歳</a:t>
            </a:r>
            <a:r>
              <a:rPr kumimoji="1" lang="en-US" altLang="ja-JP" sz="1200" b="0" i="0" u="none" strike="noStrike" kern="1200" dirty="0">
                <a:solidFill>
                  <a:schemeClr val="tx1"/>
                </a:solidFill>
                <a:effectLst/>
                <a:latin typeface="+mn-lt"/>
                <a:ea typeface="+mn-ea"/>
                <a:cs typeface="+mn-cs"/>
              </a:rPr>
              <a:t>           32</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84.4%       73.4%         73.4%</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en-US" altLang="ja-JP" sz="1200" b="0" i="0" u="sng" strike="noStrike" kern="1200" dirty="0">
                <a:solidFill>
                  <a:schemeClr val="tx1"/>
                </a:solidFill>
                <a:effectLst/>
                <a:latin typeface="+mn-lt"/>
                <a:ea typeface="+mn-ea"/>
                <a:cs typeface="+mn-cs"/>
              </a:rPr>
              <a:t>                           </a:t>
            </a:r>
            <a:r>
              <a:rPr kumimoji="1" lang="ja-JP" altLang="ja-JP" sz="1200" b="0" i="0" u="sng" strike="noStrike" kern="1200" dirty="0">
                <a:solidFill>
                  <a:schemeClr val="tx1"/>
                </a:solidFill>
                <a:effectLst/>
                <a:latin typeface="+mn-lt"/>
                <a:ea typeface="+mn-ea"/>
                <a:cs typeface="+mn-cs"/>
              </a:rPr>
              <a:t>移植時年齢</a:t>
            </a:r>
            <a:r>
              <a:rPr kumimoji="1" lang="en-US" altLang="ja-JP" sz="1200" b="0" i="0" u="sng" strike="noStrike" kern="1200" dirty="0">
                <a:solidFill>
                  <a:schemeClr val="tx1"/>
                </a:solidFill>
                <a:effectLst/>
                <a:latin typeface="+mn-lt"/>
                <a:ea typeface="+mn-ea"/>
                <a:cs typeface="+mn-cs"/>
              </a:rPr>
              <a:t>  16</a:t>
            </a:r>
            <a:r>
              <a:rPr kumimoji="1" lang="ja-JP" altLang="ja-JP" sz="1200" b="0" i="0" u="sng" strike="noStrike" kern="1200" dirty="0">
                <a:solidFill>
                  <a:schemeClr val="tx1"/>
                </a:solidFill>
                <a:effectLst/>
                <a:latin typeface="+mn-lt"/>
                <a:ea typeface="+mn-ea"/>
                <a:cs typeface="+mn-cs"/>
              </a:rPr>
              <a:t>歳～</a:t>
            </a:r>
            <a:r>
              <a:rPr kumimoji="1" lang="en-US" altLang="ja-JP" sz="1200" b="0" i="0" u="sng" strike="noStrike" kern="1200" dirty="0">
                <a:solidFill>
                  <a:schemeClr val="tx1"/>
                </a:solidFill>
                <a:effectLst/>
                <a:latin typeface="+mn-lt"/>
                <a:ea typeface="+mn-ea"/>
                <a:cs typeface="+mn-cs"/>
              </a:rPr>
              <a:t>         1,240</a:t>
            </a:r>
            <a:r>
              <a:rPr kumimoji="1" lang="ja-JP" altLang="ja-JP" sz="1200" b="0" i="0" u="sng" strike="noStrike" kern="1200" dirty="0">
                <a:solidFill>
                  <a:schemeClr val="tx1"/>
                </a:solidFill>
                <a:effectLst/>
                <a:latin typeface="+mn-lt"/>
                <a:ea typeface="+mn-ea"/>
                <a:cs typeface="+mn-cs"/>
              </a:rPr>
              <a:t>件</a:t>
            </a:r>
            <a:r>
              <a:rPr kumimoji="1" lang="en-US" altLang="ja-JP" sz="1200" b="0" i="0" u="sng" strike="noStrike" kern="1200" dirty="0">
                <a:solidFill>
                  <a:schemeClr val="tx1"/>
                </a:solidFill>
                <a:effectLst/>
                <a:latin typeface="+mn-lt"/>
                <a:ea typeface="+mn-ea"/>
                <a:cs typeface="+mn-cs"/>
              </a:rPr>
              <a:t>      </a:t>
            </a:r>
            <a:r>
              <a:rPr kumimoji="1" lang="en-US" altLang="ja-JP" sz="1200" b="1" i="0" u="sng" strike="noStrike" kern="1200" dirty="0">
                <a:solidFill>
                  <a:schemeClr val="tx1"/>
                </a:solidFill>
                <a:effectLst/>
                <a:latin typeface="+mn-lt"/>
                <a:ea typeface="+mn-ea"/>
                <a:cs typeface="+mn-cs"/>
              </a:rPr>
              <a:t>88.3%       69.4%         61.5%</a:t>
            </a:r>
            <a:endParaRPr kumimoji="1" lang="ja-JP" altLang="ja-JP" sz="1200" b="1" i="0" u="sng" strike="noStrike" kern="1200" dirty="0">
              <a:solidFill>
                <a:schemeClr val="tx1"/>
              </a:solidFill>
              <a:effectLst/>
              <a:latin typeface="+mn-lt"/>
              <a:ea typeface="+mn-ea"/>
              <a:cs typeface="+mn-cs"/>
            </a:endParaRPr>
          </a:p>
          <a:p>
            <a:pPr rtl="0" eaLnBrk="1" fontAlgn="ctr" latinLnBrk="0" hangingPunct="1"/>
            <a:endParaRPr lang="ja-JP" altLang="en-US" sz="1000" dirty="0">
              <a:solidFill>
                <a:srgbClr val="0B5395"/>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279678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3188" y="374650"/>
            <a:ext cx="6392862" cy="4794250"/>
          </a:xfrm>
          <a:ln>
            <a:noFill/>
          </a:ln>
        </p:spPr>
      </p:sp>
      <p:sp>
        <p:nvSpPr>
          <p:cNvPr id="3" name="ノート プレースホルダ 2"/>
          <p:cNvSpPr>
            <a:spLocks noGrp="1"/>
          </p:cNvSpPr>
          <p:nvPr>
            <p:ph type="body" idx="1"/>
          </p:nvPr>
        </p:nvSpPr>
        <p:spPr>
          <a:xfrm>
            <a:off x="241540" y="5656804"/>
            <a:ext cx="6255020" cy="3325510"/>
          </a:xfrm>
        </p:spPr>
        <p:txBody>
          <a:bodyPr>
            <a:normAutofit/>
          </a:bodyPr>
          <a:lstStyle/>
          <a:p>
            <a:r>
              <a:rPr kumimoji="1" lang="ja-JP" altLang="ja-JP" sz="1200" b="0" kern="1200" dirty="0">
                <a:solidFill>
                  <a:schemeClr val="tx1"/>
                </a:solidFill>
                <a:latin typeface="+mn-lt"/>
                <a:ea typeface="+mn-ea"/>
                <a:cs typeface="+mn-cs"/>
              </a:rPr>
              <a:t>　多発性骨髄腫を含む形質細胞性腫瘍における</a:t>
            </a:r>
            <a:r>
              <a:rPr kumimoji="1" lang="ja-JP" altLang="en-US" sz="1200" b="0" kern="1200" dirty="0">
                <a:solidFill>
                  <a:schemeClr val="tx1"/>
                </a:solidFill>
                <a:latin typeface="+mn-lt"/>
                <a:ea typeface="+mn-ea"/>
                <a:cs typeface="+mn-cs"/>
              </a:rPr>
              <a:t>初回</a:t>
            </a:r>
            <a:r>
              <a:rPr kumimoji="1" lang="ja-JP" altLang="ja-JP" sz="1200" b="0" kern="1200" dirty="0">
                <a:solidFill>
                  <a:schemeClr val="tx1"/>
                </a:solidFill>
                <a:latin typeface="+mn-lt"/>
                <a:ea typeface="+mn-ea"/>
                <a:cs typeface="+mn-cs"/>
              </a:rPr>
              <a:t>移植件数のおよそ</a:t>
            </a:r>
            <a:r>
              <a:rPr kumimoji="1" lang="en-US" altLang="ja-JP" sz="1200" b="0" kern="1200" dirty="0">
                <a:solidFill>
                  <a:schemeClr val="tx1"/>
                </a:solidFill>
                <a:latin typeface="+mn-lt"/>
                <a:ea typeface="+mn-ea"/>
                <a:cs typeface="+mn-cs"/>
              </a:rPr>
              <a:t>97</a:t>
            </a:r>
            <a:r>
              <a:rPr kumimoji="1" lang="ja-JP" altLang="ja-JP" sz="1200" b="0" kern="1200" dirty="0">
                <a:solidFill>
                  <a:schemeClr val="tx1"/>
                </a:solidFill>
                <a:latin typeface="+mn-lt"/>
                <a:ea typeface="+mn-ea"/>
                <a:cs typeface="+mn-cs"/>
              </a:rPr>
              <a:t>％を自家移植が占める。</a:t>
            </a:r>
          </a:p>
          <a:p>
            <a:r>
              <a:rPr kumimoji="1" lang="ja-JP" altLang="ja-JP" sz="1200" b="0" kern="1200" dirty="0">
                <a:solidFill>
                  <a:schemeClr val="tx1"/>
                </a:solidFill>
                <a:latin typeface="+mn-lt"/>
                <a:ea typeface="+mn-ea"/>
                <a:cs typeface="+mn-cs"/>
              </a:rPr>
              <a:t>移植後</a:t>
            </a:r>
            <a:r>
              <a:rPr kumimoji="1" lang="en-US" altLang="ja-JP" sz="1200" b="0" kern="1200" dirty="0">
                <a:solidFill>
                  <a:schemeClr val="tx1"/>
                </a:solidFill>
                <a:latin typeface="+mn-lt"/>
                <a:ea typeface="+mn-ea"/>
                <a:cs typeface="+mn-cs"/>
              </a:rPr>
              <a:t>1</a:t>
            </a:r>
            <a:r>
              <a:rPr kumimoji="1" lang="ja-JP" altLang="ja-JP" sz="1200" b="0" kern="1200" dirty="0">
                <a:solidFill>
                  <a:schemeClr val="tx1"/>
                </a:solidFill>
                <a:latin typeface="+mn-lt"/>
                <a:ea typeface="+mn-ea"/>
                <a:cs typeface="+mn-cs"/>
              </a:rPr>
              <a:t>年生存率は</a:t>
            </a:r>
            <a:r>
              <a:rPr kumimoji="1" lang="en-US" altLang="ja-JP" sz="1200" b="0" kern="1200" dirty="0">
                <a:solidFill>
                  <a:schemeClr val="tx1"/>
                </a:solidFill>
                <a:latin typeface="+mn-lt"/>
                <a:ea typeface="+mn-ea"/>
                <a:cs typeface="+mn-cs"/>
              </a:rPr>
              <a:t>90</a:t>
            </a:r>
            <a:r>
              <a:rPr kumimoji="1" lang="ja-JP" altLang="ja-JP" sz="1200" b="0" kern="1200" dirty="0">
                <a:solidFill>
                  <a:schemeClr val="tx1"/>
                </a:solidFill>
                <a:latin typeface="+mn-lt"/>
                <a:ea typeface="+mn-ea"/>
                <a:cs typeface="+mn-cs"/>
              </a:rPr>
              <a:t>％を上回り良好であるが、移植後</a:t>
            </a:r>
            <a:r>
              <a:rPr kumimoji="1" lang="en-US" altLang="ja-JP" sz="1200" b="0" kern="1200" dirty="0">
                <a:solidFill>
                  <a:schemeClr val="tx1"/>
                </a:solidFill>
                <a:latin typeface="+mn-lt"/>
                <a:ea typeface="+mn-ea"/>
                <a:cs typeface="+mn-cs"/>
              </a:rPr>
              <a:t>10</a:t>
            </a:r>
            <a:r>
              <a:rPr kumimoji="1" lang="ja-JP" altLang="ja-JP" sz="1200" b="0" kern="1200" dirty="0">
                <a:solidFill>
                  <a:schemeClr val="tx1"/>
                </a:solidFill>
                <a:latin typeface="+mn-lt"/>
                <a:ea typeface="+mn-ea"/>
                <a:cs typeface="+mn-cs"/>
              </a:rPr>
              <a:t>年生存率は</a:t>
            </a:r>
            <a:r>
              <a:rPr kumimoji="1" lang="en-US" altLang="ja-JP" sz="1200" b="0" kern="1200" dirty="0">
                <a:solidFill>
                  <a:schemeClr val="tx1"/>
                </a:solidFill>
                <a:latin typeface="+mn-lt"/>
                <a:ea typeface="+mn-ea"/>
                <a:cs typeface="+mn-cs"/>
              </a:rPr>
              <a:t>37</a:t>
            </a:r>
            <a:r>
              <a:rPr kumimoji="1" lang="ja-JP" altLang="ja-JP" sz="1200" b="0" kern="1200" dirty="0">
                <a:solidFill>
                  <a:schemeClr val="tx1"/>
                </a:solidFill>
                <a:latin typeface="+mn-lt"/>
                <a:ea typeface="+mn-ea"/>
                <a:cs typeface="+mn-cs"/>
              </a:rPr>
              <a:t>％程度まで低下する。</a:t>
            </a:r>
          </a:p>
          <a:p>
            <a:endParaRPr kumimoji="1" lang="en-US" altLang="ja-JP" sz="1200" kern="1200" dirty="0">
              <a:solidFill>
                <a:srgbClr val="0B5395"/>
              </a:solidFill>
              <a:latin typeface="+mn-ea"/>
              <a:cs typeface="メイリオ" pitchFamily="50" charset="-128"/>
            </a:endParaRPr>
          </a:p>
          <a:p>
            <a:pPr rtl="0" eaLnBrk="1" fontAlgn="b" latinLnBrk="0" hangingPunct="1"/>
            <a:r>
              <a:rPr kumimoji="1" lang="ja-JP" altLang="en-US" sz="1200" b="0" i="0" u="none" strike="noStrike" kern="1200" dirty="0">
                <a:solidFill>
                  <a:schemeClr val="tx1"/>
                </a:solidFill>
                <a:latin typeface="+mj-ea"/>
                <a:ea typeface="+mn-ea"/>
                <a:cs typeface="メイリオ" pitchFamily="50" charset="-128"/>
              </a:rPr>
              <a:t>≪移植後生存率≫</a:t>
            </a:r>
            <a:endParaRPr kumimoji="1" lang="en-US" altLang="ja-JP" sz="1200" b="0" kern="1200" dirty="0">
              <a:solidFill>
                <a:srgbClr val="0B5395"/>
              </a:solidFill>
              <a:latin typeface="+mj-ea"/>
              <a:ea typeface="+mn-ea"/>
              <a:cs typeface="メイリオ" pitchFamily="50" charset="-128"/>
            </a:endParaRPr>
          </a:p>
          <a:p>
            <a:r>
              <a:rPr kumimoji="1" lang="ja-JP" altLang="en-US" sz="1200" b="0" i="0" u="sng" strike="noStrike" kern="1200" dirty="0">
                <a:solidFill>
                  <a:schemeClr val="tx1"/>
                </a:solidFill>
                <a:latin typeface="+mj-ea"/>
                <a:ea typeface="+mn-ea"/>
                <a:cs typeface="メイリオ" pitchFamily="50" charset="-128"/>
              </a:rPr>
              <a:t>＿＿＿＿＿＿＿</a:t>
            </a:r>
            <a:r>
              <a:rPr kumimoji="1" lang="ja-JP" altLang="ja-JP" sz="1200" b="0" i="0" u="sng" strike="noStrike" kern="1200" dirty="0">
                <a:solidFill>
                  <a:schemeClr val="tx1"/>
                </a:solidFill>
                <a:latin typeface="+mj-ea"/>
                <a:ea typeface="+mn-ea"/>
                <a:cs typeface="メイリオ" pitchFamily="50" charset="-128"/>
              </a:rPr>
              <a:t>移植件数</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5</a:t>
            </a:r>
            <a:r>
              <a:rPr kumimoji="1" lang="ja-JP" altLang="ja-JP" sz="1200" b="0" i="0" u="sng" strike="noStrike" kern="1200" dirty="0">
                <a:solidFill>
                  <a:schemeClr val="tx1"/>
                </a:solidFill>
                <a:latin typeface="+mj-ea"/>
                <a:ea typeface="+mn-ea"/>
                <a:cs typeface="メイリオ" pitchFamily="50" charset="-128"/>
              </a:rPr>
              <a:t>年</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10</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dirty="0">
                <a:solidFill>
                  <a:schemeClr val="tx1"/>
                </a:solidFill>
                <a:latin typeface="+mj-ea"/>
                <a:ea typeface="+mn-ea"/>
                <a:cs typeface="メイリオ" pitchFamily="50" charset="-128"/>
              </a:rPr>
              <a:t> </a:t>
            </a:r>
          </a:p>
          <a:p>
            <a:pPr rtl="0" eaLnBrk="1" fontAlgn="ctr" latinLnBrk="0" hangingPunct="1"/>
            <a:r>
              <a:rPr kumimoji="1" lang="ja-JP" altLang="en-US" sz="1200" b="0" i="0" u="sng" strike="noStrike" kern="1200" baseline="0" dirty="0">
                <a:solidFill>
                  <a:schemeClr val="tx1"/>
                </a:solidFill>
                <a:effectLst/>
                <a:latin typeface="+mn-lt"/>
                <a:ea typeface="+mn-ea"/>
                <a:cs typeface="+mn-cs"/>
              </a:rPr>
              <a:t>自家移植</a:t>
            </a:r>
            <a:r>
              <a:rPr kumimoji="1" lang="en-US" altLang="ja-JP" sz="1200" b="0" i="0" u="sng" strike="noStrike" kern="1200" baseline="0" dirty="0">
                <a:solidFill>
                  <a:schemeClr val="tx1"/>
                </a:solidFill>
                <a:effectLst/>
                <a:latin typeface="+mn-lt"/>
                <a:ea typeface="+mn-ea"/>
                <a:cs typeface="+mn-cs"/>
              </a:rPr>
              <a:t>      </a:t>
            </a:r>
            <a:r>
              <a:rPr kumimoji="1" lang="ja-JP" altLang="en-US" sz="1200" b="0" i="0" u="sng" strike="noStrike" kern="1200" baseline="0" dirty="0">
                <a:solidFill>
                  <a:schemeClr val="tx1"/>
                </a:solidFill>
                <a:effectLst/>
                <a:latin typeface="+mn-lt"/>
                <a:ea typeface="+mn-ea"/>
                <a:cs typeface="+mn-cs"/>
              </a:rPr>
              <a:t>　    </a:t>
            </a:r>
            <a:r>
              <a:rPr kumimoji="1" lang="en-US" altLang="ja-JP" sz="1200" b="0" i="0" u="sng" strike="noStrike" kern="1200" dirty="0">
                <a:solidFill>
                  <a:schemeClr val="tx1"/>
                </a:solidFill>
                <a:effectLst/>
                <a:latin typeface="+mn-lt"/>
                <a:ea typeface="+mn-ea"/>
                <a:cs typeface="+mn-cs"/>
              </a:rPr>
              <a:t>8,374</a:t>
            </a:r>
            <a:r>
              <a:rPr kumimoji="1" lang="ja-JP" altLang="ja-JP" sz="1200" b="0" i="0" u="sng" strike="noStrike" kern="1200" dirty="0">
                <a:solidFill>
                  <a:schemeClr val="tx1"/>
                </a:solidFill>
                <a:effectLst/>
                <a:latin typeface="+mn-lt"/>
                <a:ea typeface="+mn-ea"/>
                <a:cs typeface="+mn-cs"/>
              </a:rPr>
              <a:t>件</a:t>
            </a:r>
            <a:r>
              <a:rPr kumimoji="1" lang="ja-JP" altLang="en-US" sz="1200" b="0" i="0" u="sng" strike="noStrike" kern="1200" dirty="0">
                <a:solidFill>
                  <a:schemeClr val="tx1"/>
                </a:solidFill>
                <a:effectLst/>
                <a:latin typeface="+mn-lt"/>
                <a:ea typeface="+mn-ea"/>
                <a:cs typeface="+mn-cs"/>
              </a:rPr>
              <a:t>　　　 </a:t>
            </a:r>
            <a:r>
              <a:rPr kumimoji="1" lang="en-US" altLang="ja-JP" sz="1200" b="1" i="0" u="sng" strike="noStrike" kern="1200" dirty="0">
                <a:solidFill>
                  <a:schemeClr val="tx1"/>
                </a:solidFill>
                <a:effectLst/>
                <a:latin typeface="+mn-lt"/>
                <a:ea typeface="+mn-ea"/>
                <a:cs typeface="+mn-cs"/>
              </a:rPr>
              <a:t>92.9%</a:t>
            </a:r>
            <a:r>
              <a:rPr kumimoji="1" lang="ja-JP" altLang="en-US" sz="1200" b="1" i="0" u="sng" strike="noStrike" kern="1200" dirty="0">
                <a:solidFill>
                  <a:schemeClr val="tx1"/>
                </a:solidFill>
                <a:effectLst/>
                <a:latin typeface="+mn-lt"/>
                <a:ea typeface="+mn-ea"/>
                <a:cs typeface="+mn-cs"/>
              </a:rPr>
              <a:t>　　    </a:t>
            </a:r>
            <a:r>
              <a:rPr kumimoji="1" lang="en-US" altLang="ja-JP" sz="1200" b="1" i="0" u="sng" strike="noStrike" kern="1200" dirty="0">
                <a:solidFill>
                  <a:schemeClr val="tx1"/>
                </a:solidFill>
                <a:effectLst/>
                <a:latin typeface="+mn-lt"/>
                <a:ea typeface="+mn-ea"/>
                <a:cs typeface="+mn-cs"/>
              </a:rPr>
              <a:t>62.3%</a:t>
            </a:r>
            <a:r>
              <a:rPr kumimoji="1" lang="ja-JP" altLang="en-US" sz="1200" b="1" i="0" u="sng" strike="noStrike" kern="1200" dirty="0">
                <a:solidFill>
                  <a:schemeClr val="tx1"/>
                </a:solidFill>
                <a:effectLst/>
                <a:latin typeface="+mn-lt"/>
                <a:ea typeface="+mn-ea"/>
                <a:cs typeface="+mn-cs"/>
              </a:rPr>
              <a:t>　　　 　 </a:t>
            </a:r>
            <a:r>
              <a:rPr kumimoji="1" lang="en-US" altLang="ja-JP" sz="1200" b="1" i="0" u="sng" strike="noStrike" kern="1200" dirty="0">
                <a:solidFill>
                  <a:schemeClr val="tx1"/>
                </a:solidFill>
                <a:effectLst/>
                <a:latin typeface="+mn-lt"/>
                <a:ea typeface="+mn-ea"/>
                <a:cs typeface="+mn-cs"/>
              </a:rPr>
              <a:t>37.1%</a:t>
            </a:r>
            <a:endParaRPr kumimoji="1" lang="ja-JP" altLang="ja-JP" sz="1200" b="1" i="0" u="sng" strike="noStrike" kern="1200" dirty="0">
              <a:solidFill>
                <a:schemeClr val="tx1"/>
              </a:solidFill>
              <a:effectLst/>
              <a:latin typeface="+mn-lt"/>
              <a:ea typeface="+mn-ea"/>
              <a:cs typeface="+mn-cs"/>
            </a:endParaRPr>
          </a:p>
          <a:p>
            <a:endParaRPr lang="en-US" altLang="ja-JP" sz="1000" dirty="0">
              <a:solidFill>
                <a:srgbClr val="0B5395"/>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569723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3188" y="338138"/>
            <a:ext cx="6392862" cy="4794250"/>
          </a:xfrm>
          <a:ln>
            <a:noFill/>
          </a:ln>
        </p:spPr>
      </p:sp>
      <p:sp>
        <p:nvSpPr>
          <p:cNvPr id="3" name="ノート プレースホルダ 2"/>
          <p:cNvSpPr>
            <a:spLocks noGrp="1"/>
          </p:cNvSpPr>
          <p:nvPr>
            <p:ph type="body" idx="1"/>
          </p:nvPr>
        </p:nvSpPr>
        <p:spPr>
          <a:xfrm>
            <a:off x="241540" y="5653898"/>
            <a:ext cx="6255020" cy="3106054"/>
          </a:xfrm>
        </p:spPr>
        <p:txBody>
          <a:bodyPr>
            <a:normAutofit/>
          </a:bodyPr>
          <a:lstStyle/>
          <a:p>
            <a:r>
              <a:rPr kumimoji="1" lang="ja-JP" altLang="ja-JP" sz="1200" b="0" kern="1200" dirty="0">
                <a:solidFill>
                  <a:schemeClr val="tx1"/>
                </a:solidFill>
                <a:latin typeface="+mn-lt"/>
                <a:ea typeface="+mn-ea"/>
                <a:cs typeface="+mn-cs"/>
              </a:rPr>
              <a:t>　急性骨髄性白血病における移植の約</a:t>
            </a:r>
            <a:r>
              <a:rPr kumimoji="1" lang="en-US" altLang="ja-JP" sz="1200" b="0" kern="1200" dirty="0">
                <a:solidFill>
                  <a:schemeClr val="tx1"/>
                </a:solidFill>
                <a:latin typeface="+mn-lt"/>
                <a:ea typeface="+mn-ea"/>
                <a:cs typeface="+mn-cs"/>
              </a:rPr>
              <a:t>90</a:t>
            </a:r>
            <a:r>
              <a:rPr kumimoji="1" lang="ja-JP" altLang="ja-JP" sz="1200" b="0" kern="1200" dirty="0">
                <a:solidFill>
                  <a:schemeClr val="tx1"/>
                </a:solidFill>
                <a:latin typeface="+mn-lt"/>
                <a:ea typeface="+mn-ea"/>
                <a:cs typeface="+mn-cs"/>
              </a:rPr>
              <a:t>％は同種移植であり、</a:t>
            </a:r>
            <a:r>
              <a:rPr kumimoji="1" lang="en-US" altLang="ja-JP" sz="1200" b="0" kern="1200" dirty="0">
                <a:solidFill>
                  <a:schemeClr val="tx1"/>
                </a:solidFill>
                <a:latin typeface="+mn-lt"/>
                <a:ea typeface="+mn-ea"/>
                <a:cs typeface="+mn-cs"/>
              </a:rPr>
              <a:t>15</a:t>
            </a:r>
            <a:r>
              <a:rPr kumimoji="1" lang="ja-JP" altLang="ja-JP" sz="1200" b="0" kern="1200" dirty="0">
                <a:solidFill>
                  <a:schemeClr val="tx1"/>
                </a:solidFill>
                <a:latin typeface="+mn-lt"/>
                <a:ea typeface="+mn-ea"/>
                <a:cs typeface="+mn-cs"/>
              </a:rPr>
              <a:t>歳以下では血縁者間骨髄移植が多く行われている。</a:t>
            </a:r>
            <a:r>
              <a:rPr kumimoji="1" lang="en-US" altLang="ja-JP" sz="1200" b="0" kern="1200" dirty="0">
                <a:solidFill>
                  <a:schemeClr val="tx1"/>
                </a:solidFill>
                <a:latin typeface="+mn-lt"/>
                <a:ea typeface="+mn-ea"/>
                <a:cs typeface="+mn-cs"/>
              </a:rPr>
              <a:t>1991</a:t>
            </a:r>
            <a:r>
              <a:rPr kumimoji="1" lang="ja-JP" altLang="ja-JP" sz="1200" b="0" kern="1200" dirty="0">
                <a:solidFill>
                  <a:schemeClr val="tx1"/>
                </a:solidFill>
                <a:latin typeface="+mn-lt"/>
                <a:ea typeface="+mn-ea"/>
                <a:cs typeface="+mn-cs"/>
              </a:rPr>
              <a:t>年から</a:t>
            </a:r>
            <a:r>
              <a:rPr kumimoji="1" lang="en-US" altLang="ja-JP" sz="1200" b="0" kern="1200" dirty="0">
                <a:solidFill>
                  <a:schemeClr val="tx1"/>
                </a:solidFill>
                <a:latin typeface="+mn-lt"/>
                <a:ea typeface="+mn-ea"/>
                <a:cs typeface="+mn-cs"/>
              </a:rPr>
              <a:t>2017</a:t>
            </a:r>
            <a:r>
              <a:rPr kumimoji="1" lang="ja-JP" altLang="ja-JP" sz="1200" b="0" kern="1200" dirty="0">
                <a:solidFill>
                  <a:schemeClr val="tx1"/>
                </a:solidFill>
                <a:latin typeface="+mn-lt"/>
                <a:ea typeface="+mn-ea"/>
                <a:cs typeface="+mn-cs"/>
              </a:rPr>
              <a:t>年の間に初回同種移植が行われた登録例の移植後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年生存率は、血縁者間骨髄移植では</a:t>
            </a:r>
            <a:r>
              <a:rPr kumimoji="1" lang="en-US" altLang="ja-JP" sz="1200" b="0" kern="1200" dirty="0">
                <a:solidFill>
                  <a:schemeClr val="tx1"/>
                </a:solidFill>
                <a:latin typeface="+mn-lt"/>
                <a:ea typeface="+mn-ea"/>
                <a:cs typeface="+mn-cs"/>
              </a:rPr>
              <a:t>59.6</a:t>
            </a:r>
            <a:r>
              <a:rPr kumimoji="1" lang="ja-JP" altLang="ja-JP" sz="1200" b="0" kern="1200" dirty="0">
                <a:solidFill>
                  <a:schemeClr val="tx1"/>
                </a:solidFill>
                <a:latin typeface="+mn-lt"/>
                <a:ea typeface="+mn-ea"/>
                <a:cs typeface="+mn-cs"/>
              </a:rPr>
              <a:t>％であり、非血縁者間移植では</a:t>
            </a:r>
            <a:r>
              <a:rPr kumimoji="1" lang="en-US" altLang="ja-JP" sz="1200" b="0" kern="1200" dirty="0">
                <a:solidFill>
                  <a:schemeClr val="tx1"/>
                </a:solidFill>
                <a:latin typeface="+mn-lt"/>
                <a:ea typeface="+mn-ea"/>
                <a:cs typeface="+mn-cs"/>
              </a:rPr>
              <a:t>50</a:t>
            </a:r>
            <a:r>
              <a:rPr kumimoji="1" lang="ja-JP" altLang="ja-JP" sz="1200" b="0" kern="1200" dirty="0">
                <a:solidFill>
                  <a:schemeClr val="tx1"/>
                </a:solidFill>
                <a:latin typeface="+mn-lt"/>
                <a:ea typeface="+mn-ea"/>
                <a:cs typeface="+mn-cs"/>
              </a:rPr>
              <a:t>％程度である。</a:t>
            </a:r>
          </a:p>
          <a:p>
            <a:endParaRPr kumimoji="1" lang="en-US" altLang="ja-JP" sz="1200" kern="1200" dirty="0">
              <a:solidFill>
                <a:srgbClr val="0B5395"/>
              </a:solidFill>
              <a:latin typeface="+mj-ea"/>
              <a:ea typeface="+mn-ea"/>
              <a:cs typeface="メイリオ" pitchFamily="50" charset="-128"/>
            </a:endParaRPr>
          </a:p>
          <a:p>
            <a:pPr rtl="0" eaLnBrk="1" fontAlgn="b" latinLnBrk="0" hangingPunct="1"/>
            <a:r>
              <a:rPr kumimoji="1" lang="ja-JP" altLang="en-US" sz="1200" b="0" i="0" u="none" strike="noStrike" kern="1200" dirty="0">
                <a:solidFill>
                  <a:schemeClr val="tx1"/>
                </a:solidFill>
                <a:latin typeface="+mj-ea"/>
                <a:ea typeface="+mn-ea"/>
                <a:cs typeface="メイリオ" pitchFamily="50" charset="-128"/>
              </a:rPr>
              <a:t>≪移植後生存率≫</a:t>
            </a:r>
            <a:endParaRPr kumimoji="1" lang="en-US" altLang="ja-JP" sz="1200" b="0" kern="1200" dirty="0">
              <a:solidFill>
                <a:srgbClr val="0B5395"/>
              </a:solidFill>
              <a:latin typeface="+mj-ea"/>
              <a:ea typeface="+mn-ea"/>
              <a:cs typeface="メイリオ" pitchFamily="50" charset="-128"/>
            </a:endParaRPr>
          </a:p>
          <a:p>
            <a:r>
              <a:rPr kumimoji="1" lang="ja-JP" altLang="en-US" sz="1200" b="0" i="0" u="none" strike="noStrike" kern="1200" dirty="0">
                <a:solidFill>
                  <a:schemeClr val="tx1"/>
                </a:solidFill>
                <a:latin typeface="+mj-ea"/>
                <a:ea typeface="+mn-ea"/>
                <a:cs typeface="メイリオ" pitchFamily="50" charset="-128"/>
              </a:rPr>
              <a:t>＿＿＿＿＿＿＿＿＿＿＿＿</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移植件数</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5</a:t>
            </a:r>
            <a:r>
              <a:rPr kumimoji="1" lang="ja-JP" altLang="ja-JP" sz="1200" b="0" i="0" u="sng" strike="noStrike" kern="1200" dirty="0">
                <a:solidFill>
                  <a:schemeClr val="tx1"/>
                </a:solidFill>
                <a:latin typeface="+mj-ea"/>
                <a:ea typeface="+mn-ea"/>
                <a:cs typeface="メイリオ" pitchFamily="50" charset="-128"/>
              </a:rPr>
              <a:t>年</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10</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dirty="0">
                <a:solidFill>
                  <a:schemeClr val="tx1"/>
                </a:solidFill>
                <a:latin typeface="+mj-ea"/>
                <a:ea typeface="+mn-ea"/>
                <a:cs typeface="メイリオ" pitchFamily="50" charset="-128"/>
              </a:rPr>
              <a:t> </a:t>
            </a: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骨髄移植 </a:t>
            </a:r>
            <a:r>
              <a:rPr lang="zh-TW" altLang="en-US" sz="1200" b="0" dirty="0">
                <a:latin typeface="ＭＳ Ｐゴシック" pitchFamily="50" charset="-128"/>
                <a:ea typeface="ＭＳ Ｐゴシック" pitchFamily="50" charset="-128"/>
                <a:cs typeface="メイリオ" pitchFamily="50" charset="-128"/>
              </a:rPr>
              <a:t>             </a:t>
            </a:r>
            <a:r>
              <a:rPr lang="zh-TW" altLang="en-US" sz="1200" b="0" baseline="0" dirty="0">
                <a:latin typeface="ＭＳ Ｐゴシック" pitchFamily="50" charset="-128"/>
                <a:ea typeface="ＭＳ Ｐゴシック" pitchFamily="50" charset="-128"/>
                <a:cs typeface="メイリオ" pitchFamily="50" charset="-128"/>
              </a:rPr>
              <a:t>      </a:t>
            </a:r>
            <a:r>
              <a:rPr kumimoji="1" lang="en-US" altLang="ja-JP" sz="1200" b="0" i="0" u="none" strike="noStrike" kern="1200" dirty="0">
                <a:solidFill>
                  <a:schemeClr val="tx1"/>
                </a:solidFill>
                <a:effectLst/>
                <a:latin typeface="+mn-lt"/>
                <a:ea typeface="+mn-ea"/>
                <a:cs typeface="+mn-cs"/>
              </a:rPr>
              <a:t>721</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77.4%       59.6%         57.7%</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a:t>
            </a:r>
            <a:r>
              <a:rPr kumimoji="1" lang="ja-JP" altLang="ja-JP" sz="1200" b="0" i="0" u="none" strike="noStrike" kern="1200" baseline="0" dirty="0">
                <a:solidFill>
                  <a:schemeClr val="tx1"/>
                </a:solidFill>
                <a:effectLst/>
                <a:latin typeface="+mn-lt"/>
                <a:ea typeface="+mn-ea"/>
                <a:cs typeface="+mn-cs"/>
              </a:rPr>
              <a:t>末梢血幹細胞移植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165</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61.2%       46.7%         43.9%</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none" strike="noStrike" kern="1200" dirty="0">
                <a:solidFill>
                  <a:schemeClr val="tx1"/>
                </a:solidFill>
                <a:latin typeface="+mj-ea"/>
                <a:ea typeface="+mn-ea"/>
                <a:cs typeface="メイリオ" pitchFamily="50" charset="-128"/>
              </a:rPr>
              <a:t>非血縁者  </a:t>
            </a:r>
            <a:r>
              <a:rPr kumimoji="1" lang="ja-JP" altLang="ja-JP" sz="1200" b="0" i="0" u="none" strike="noStrike" kern="1200" baseline="0" dirty="0">
                <a:solidFill>
                  <a:schemeClr val="tx1"/>
                </a:solidFill>
                <a:effectLst/>
                <a:latin typeface="+mn-lt"/>
                <a:ea typeface="+mn-ea"/>
                <a:cs typeface="+mn-cs"/>
              </a:rPr>
              <a:t>骨髄移植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454</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71.4%       54.2%         51.7%</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sng" strike="noStrike" kern="1200" dirty="0">
                <a:solidFill>
                  <a:schemeClr val="tx1"/>
                </a:solidFill>
                <a:latin typeface="+mj-ea"/>
                <a:ea typeface="+mn-ea"/>
                <a:cs typeface="メイリオ" pitchFamily="50" charset="-128"/>
              </a:rPr>
              <a:t>非血縁者  </a:t>
            </a:r>
            <a:r>
              <a:rPr kumimoji="1" lang="ja-JP" altLang="ja-JP" sz="1200" b="0" i="0" u="sng" strike="noStrike" kern="1200" baseline="0" dirty="0" err="1">
                <a:solidFill>
                  <a:schemeClr val="tx1"/>
                </a:solidFill>
                <a:effectLst/>
                <a:latin typeface="+mn-lt"/>
                <a:ea typeface="+mn-ea"/>
                <a:cs typeface="+mn-cs"/>
              </a:rPr>
              <a:t>さい</a:t>
            </a:r>
            <a:r>
              <a:rPr kumimoji="1" lang="ja-JP" altLang="ja-JP" sz="1200" b="0" i="0" u="sng" strike="noStrike" kern="1200" baseline="0" dirty="0">
                <a:solidFill>
                  <a:schemeClr val="tx1"/>
                </a:solidFill>
                <a:effectLst/>
                <a:latin typeface="+mn-lt"/>
                <a:ea typeface="+mn-ea"/>
                <a:cs typeface="+mn-cs"/>
              </a:rPr>
              <a:t>帯血移植</a:t>
            </a:r>
            <a:r>
              <a:rPr kumimoji="1" lang="en-US" altLang="ja-JP" sz="1200" b="0" i="0" u="sng" strike="noStrike" kern="1200" baseline="0" dirty="0">
                <a:solidFill>
                  <a:schemeClr val="tx1"/>
                </a:solidFill>
                <a:effectLst/>
                <a:latin typeface="+mn-lt"/>
                <a:ea typeface="+mn-ea"/>
                <a:cs typeface="+mn-cs"/>
              </a:rPr>
              <a:t>               </a:t>
            </a:r>
            <a:r>
              <a:rPr kumimoji="1" lang="en-US" altLang="ja-JP" sz="1200" b="0" i="0" u="sng" strike="noStrike" kern="1200" dirty="0">
                <a:solidFill>
                  <a:schemeClr val="tx1"/>
                </a:solidFill>
                <a:effectLst/>
                <a:latin typeface="+mn-lt"/>
                <a:ea typeface="+mn-ea"/>
                <a:cs typeface="+mn-cs"/>
              </a:rPr>
              <a:t>471</a:t>
            </a:r>
            <a:r>
              <a:rPr kumimoji="1" lang="ja-JP" altLang="ja-JP" sz="1200" b="0" i="0" u="sng" strike="noStrike" kern="1200" dirty="0">
                <a:solidFill>
                  <a:schemeClr val="tx1"/>
                </a:solidFill>
                <a:effectLst/>
                <a:latin typeface="+mn-lt"/>
                <a:ea typeface="+mn-ea"/>
                <a:cs typeface="+mn-cs"/>
              </a:rPr>
              <a:t>件</a:t>
            </a:r>
            <a:r>
              <a:rPr kumimoji="1" lang="en-US" altLang="ja-JP" sz="1200" b="0" i="0" u="sng" strike="noStrike" kern="1200" dirty="0">
                <a:solidFill>
                  <a:schemeClr val="tx1"/>
                </a:solidFill>
                <a:effectLst/>
                <a:latin typeface="+mn-lt"/>
                <a:ea typeface="+mn-ea"/>
                <a:cs typeface="+mn-cs"/>
              </a:rPr>
              <a:t>      </a:t>
            </a:r>
            <a:r>
              <a:rPr kumimoji="1" lang="en-US" altLang="ja-JP" sz="1200" b="1" i="0" u="sng" strike="noStrike" kern="1200" dirty="0">
                <a:solidFill>
                  <a:schemeClr val="tx1"/>
                </a:solidFill>
                <a:effectLst/>
                <a:latin typeface="+mn-lt"/>
                <a:ea typeface="+mn-ea"/>
                <a:cs typeface="+mn-cs"/>
              </a:rPr>
              <a:t>70.1%       52.4%         50.5%</a:t>
            </a:r>
            <a:endParaRPr kumimoji="1" lang="ja-JP" altLang="ja-JP" sz="1200" b="1" i="0" u="sng"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91106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3188" y="319088"/>
            <a:ext cx="6392862" cy="4795837"/>
          </a:xfrm>
          <a:ln>
            <a:noFill/>
          </a:ln>
        </p:spPr>
      </p:sp>
      <p:sp>
        <p:nvSpPr>
          <p:cNvPr id="3" name="ノート プレースホルダ 2"/>
          <p:cNvSpPr>
            <a:spLocks noGrp="1"/>
          </p:cNvSpPr>
          <p:nvPr>
            <p:ph type="body" idx="1"/>
          </p:nvPr>
        </p:nvSpPr>
        <p:spPr>
          <a:xfrm>
            <a:off x="241540" y="5614416"/>
            <a:ext cx="6255020" cy="4029916"/>
          </a:xfrm>
        </p:spPr>
        <p:txBody>
          <a:bodyPr>
            <a:normAutofit/>
          </a:bodyPr>
          <a:lstStyle/>
          <a:p>
            <a:r>
              <a:rPr kumimoji="1" lang="ja-JP" altLang="en-US" sz="1200" b="0" kern="1200" dirty="0">
                <a:solidFill>
                  <a:schemeClr val="tx1"/>
                </a:solidFill>
                <a:latin typeface="+mn-lt"/>
                <a:ea typeface="+mn-ea"/>
                <a:cs typeface="+mn-cs"/>
              </a:rPr>
              <a:t>　</a:t>
            </a:r>
            <a:r>
              <a:rPr kumimoji="1" lang="en-US" altLang="ja-JP" sz="1200" b="0" kern="1200" dirty="0">
                <a:solidFill>
                  <a:schemeClr val="tx1"/>
                </a:solidFill>
                <a:latin typeface="+mn-lt"/>
                <a:ea typeface="+mn-ea"/>
                <a:cs typeface="+mn-cs"/>
              </a:rPr>
              <a:t>16</a:t>
            </a:r>
            <a:r>
              <a:rPr kumimoji="1" lang="ja-JP" altLang="ja-JP" sz="1200" b="0" kern="1200" dirty="0">
                <a:solidFill>
                  <a:schemeClr val="tx1"/>
                </a:solidFill>
                <a:latin typeface="+mn-lt"/>
                <a:ea typeface="+mn-ea"/>
                <a:cs typeface="+mn-cs"/>
              </a:rPr>
              <a:t>歳以上の急性骨髄性白血病における同種移植では、非血縁者間骨髄移植が多く行われている。</a:t>
            </a:r>
            <a:r>
              <a:rPr kumimoji="1" lang="en-US" altLang="ja-JP" sz="1200" b="0" kern="1200" dirty="0">
                <a:solidFill>
                  <a:schemeClr val="tx1"/>
                </a:solidFill>
                <a:latin typeface="+mn-lt"/>
                <a:ea typeface="+mn-ea"/>
                <a:cs typeface="+mn-cs"/>
              </a:rPr>
              <a:t>1991</a:t>
            </a:r>
            <a:r>
              <a:rPr kumimoji="1" lang="ja-JP" altLang="ja-JP" sz="1200" b="0" kern="1200" dirty="0">
                <a:solidFill>
                  <a:schemeClr val="tx1"/>
                </a:solidFill>
                <a:latin typeface="+mn-lt"/>
                <a:ea typeface="+mn-ea"/>
                <a:cs typeface="+mn-cs"/>
              </a:rPr>
              <a:t>年から</a:t>
            </a:r>
            <a:r>
              <a:rPr kumimoji="1" lang="en-US" altLang="ja-JP" sz="1200" b="0" kern="1200" dirty="0">
                <a:solidFill>
                  <a:schemeClr val="tx1"/>
                </a:solidFill>
                <a:latin typeface="+mn-lt"/>
                <a:ea typeface="+mn-ea"/>
                <a:cs typeface="+mn-cs"/>
              </a:rPr>
              <a:t>2017</a:t>
            </a:r>
            <a:r>
              <a:rPr kumimoji="1" lang="ja-JP" altLang="ja-JP" sz="1200" b="0" kern="1200" dirty="0">
                <a:solidFill>
                  <a:schemeClr val="tx1"/>
                </a:solidFill>
                <a:latin typeface="+mn-lt"/>
                <a:ea typeface="+mn-ea"/>
                <a:cs typeface="+mn-cs"/>
              </a:rPr>
              <a:t>年の間に初回同種移植が行われた登録例の移植後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年生存率は、血縁、非血縁者間移植ともに</a:t>
            </a:r>
            <a:r>
              <a:rPr kumimoji="1" lang="en-US" altLang="ja-JP" sz="1200" b="0" kern="1200" dirty="0">
                <a:solidFill>
                  <a:schemeClr val="tx1"/>
                </a:solidFill>
                <a:latin typeface="+mn-lt"/>
                <a:ea typeface="+mn-ea"/>
                <a:cs typeface="+mn-cs"/>
              </a:rPr>
              <a:t>30</a:t>
            </a:r>
            <a:r>
              <a:rPr kumimoji="1" lang="ja-JP" altLang="ja-JP"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50</a:t>
            </a:r>
            <a:r>
              <a:rPr kumimoji="1" lang="ja-JP" altLang="ja-JP" sz="1200" b="0" kern="1200" dirty="0">
                <a:solidFill>
                  <a:schemeClr val="tx1"/>
                </a:solidFill>
                <a:latin typeface="+mn-lt"/>
                <a:ea typeface="+mn-ea"/>
                <a:cs typeface="+mn-cs"/>
              </a:rPr>
              <a:t>％程度である。</a:t>
            </a:r>
            <a:endParaRPr kumimoji="1" lang="en-US" altLang="ja-JP" sz="1200" b="0" kern="1200" dirty="0">
              <a:solidFill>
                <a:schemeClr val="tx1"/>
              </a:solidFill>
              <a:latin typeface="+mn-lt"/>
              <a:ea typeface="+mn-ea"/>
              <a:cs typeface="+mn-cs"/>
            </a:endParaRPr>
          </a:p>
          <a:p>
            <a:endParaRPr kumimoji="1" lang="en-US" altLang="ja-JP" sz="1200" b="0" kern="1200" dirty="0">
              <a:solidFill>
                <a:srgbClr val="0B5395"/>
              </a:solidFill>
              <a:latin typeface="+mj-ea"/>
              <a:ea typeface="+mn-ea"/>
              <a:cs typeface="メイリオ" pitchFamily="50" charset="-128"/>
            </a:endParaRPr>
          </a:p>
          <a:p>
            <a:pPr rtl="0" eaLnBrk="1" fontAlgn="b" latinLnBrk="0" hangingPunct="1"/>
            <a:r>
              <a:rPr kumimoji="1" lang="ja-JP" altLang="en-US" sz="1200" b="0" i="0" u="none" strike="noStrike" kern="1200" dirty="0">
                <a:solidFill>
                  <a:schemeClr val="tx1"/>
                </a:solidFill>
                <a:latin typeface="+mj-ea"/>
                <a:ea typeface="+mn-ea"/>
                <a:cs typeface="メイリオ" pitchFamily="50" charset="-128"/>
              </a:rPr>
              <a:t>≪移植後生存率≫</a:t>
            </a:r>
            <a:endParaRPr kumimoji="1" lang="en-US" altLang="ja-JP" sz="1200" b="0" kern="1200" dirty="0">
              <a:solidFill>
                <a:srgbClr val="0B5395"/>
              </a:solidFill>
              <a:latin typeface="+mj-ea"/>
              <a:ea typeface="+mn-ea"/>
              <a:cs typeface="メイリオ" pitchFamily="50" charset="-128"/>
            </a:endParaRPr>
          </a:p>
          <a:p>
            <a:r>
              <a:rPr kumimoji="1" lang="ja-JP" altLang="en-US" sz="1200" b="0" i="0" u="none" strike="noStrike" kern="1200" dirty="0">
                <a:solidFill>
                  <a:schemeClr val="tx1"/>
                </a:solidFill>
                <a:latin typeface="+mj-ea"/>
                <a:ea typeface="+mn-ea"/>
                <a:cs typeface="メイリオ" pitchFamily="50" charset="-128"/>
              </a:rPr>
              <a:t>＿＿＿＿＿＿＿＿＿＿＿＿</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移植件数</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5</a:t>
            </a:r>
            <a:r>
              <a:rPr kumimoji="1" lang="ja-JP" altLang="ja-JP" sz="1200" b="0" i="0" u="sng" strike="noStrike" kern="1200" dirty="0">
                <a:solidFill>
                  <a:schemeClr val="tx1"/>
                </a:solidFill>
                <a:latin typeface="+mj-ea"/>
                <a:ea typeface="+mn-ea"/>
                <a:cs typeface="メイリオ" pitchFamily="50" charset="-128"/>
              </a:rPr>
              <a:t>年</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10</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dirty="0">
                <a:solidFill>
                  <a:schemeClr val="tx1"/>
                </a:solidFill>
                <a:latin typeface="+mj-ea"/>
                <a:ea typeface="+mn-ea"/>
                <a:cs typeface="メイリオ" pitchFamily="50" charset="-128"/>
              </a:rPr>
              <a:t> </a:t>
            </a: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骨髄移植 </a:t>
            </a:r>
            <a:r>
              <a:rPr lang="zh-TW" altLang="en-US" sz="1200" b="0" dirty="0">
                <a:latin typeface="ＭＳ Ｐゴシック" pitchFamily="50" charset="-128"/>
                <a:ea typeface="ＭＳ Ｐゴシック" pitchFamily="50" charset="-128"/>
                <a:cs typeface="メイリオ" pitchFamily="50" charset="-128"/>
              </a:rPr>
              <a:t>             </a:t>
            </a:r>
            <a:r>
              <a:rPr lang="zh-TW" altLang="en-US" sz="1200" b="0" baseline="0" dirty="0">
                <a:latin typeface="ＭＳ Ｐゴシック" pitchFamily="50" charset="-128"/>
                <a:ea typeface="ＭＳ Ｐゴシック" pitchFamily="50" charset="-128"/>
                <a:cs typeface="メイリオ" pitchFamily="50" charset="-128"/>
              </a:rPr>
              <a:t>   </a:t>
            </a:r>
            <a:r>
              <a:rPr kumimoji="1" lang="en-US" altLang="ja-JP" sz="1200" b="0" i="0" u="none" strike="noStrike" kern="1200" dirty="0">
                <a:solidFill>
                  <a:schemeClr val="tx1"/>
                </a:solidFill>
                <a:effectLst/>
                <a:latin typeface="+mn-lt"/>
                <a:ea typeface="+mn-ea"/>
                <a:cs typeface="+mn-cs"/>
              </a:rPr>
              <a:t>2,716</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67.5%       48.5%        44.0%</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a:t>
            </a:r>
            <a:r>
              <a:rPr kumimoji="1" lang="ja-JP" altLang="ja-JP" sz="1200" b="0" i="0" u="none" strike="noStrike" kern="1200" baseline="0" dirty="0">
                <a:solidFill>
                  <a:schemeClr val="tx1"/>
                </a:solidFill>
                <a:effectLst/>
                <a:latin typeface="+mn-lt"/>
                <a:ea typeface="+mn-ea"/>
                <a:cs typeface="+mn-cs"/>
              </a:rPr>
              <a:t>末梢血幹細胞移植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3,585</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58.7%       37.0%        30.5%</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none" strike="noStrike" kern="1200" dirty="0">
                <a:solidFill>
                  <a:schemeClr val="tx1"/>
                </a:solidFill>
                <a:latin typeface="+mj-ea"/>
                <a:ea typeface="+mn-ea"/>
                <a:cs typeface="メイリオ" pitchFamily="50" charset="-128"/>
              </a:rPr>
              <a:t>非血縁者  </a:t>
            </a:r>
            <a:r>
              <a:rPr kumimoji="1" lang="ja-JP" altLang="ja-JP" sz="1200" b="0" i="0" u="none" strike="noStrike" kern="1200" baseline="0" dirty="0">
                <a:solidFill>
                  <a:schemeClr val="tx1"/>
                </a:solidFill>
                <a:effectLst/>
                <a:latin typeface="+mn-lt"/>
                <a:ea typeface="+mn-ea"/>
                <a:cs typeface="+mn-cs"/>
              </a:rPr>
              <a:t>骨髄移植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5,939</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62.2%       44.2%        38.9%</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sng" strike="noStrike" kern="1200" dirty="0">
                <a:solidFill>
                  <a:schemeClr val="tx1"/>
                </a:solidFill>
                <a:latin typeface="+mj-ea"/>
                <a:ea typeface="+mn-ea"/>
                <a:cs typeface="メイリオ" pitchFamily="50" charset="-128"/>
              </a:rPr>
              <a:t>非血縁者  </a:t>
            </a:r>
            <a:r>
              <a:rPr kumimoji="1" lang="ja-JP" altLang="ja-JP" sz="1200" b="0" i="0" u="sng" strike="noStrike" kern="1200" baseline="0" dirty="0" err="1">
                <a:solidFill>
                  <a:schemeClr val="tx1"/>
                </a:solidFill>
                <a:effectLst/>
                <a:latin typeface="+mn-lt"/>
                <a:ea typeface="+mn-ea"/>
                <a:cs typeface="+mn-cs"/>
              </a:rPr>
              <a:t>さい</a:t>
            </a:r>
            <a:r>
              <a:rPr kumimoji="1" lang="ja-JP" altLang="ja-JP" sz="1200" b="0" i="0" u="sng" strike="noStrike" kern="1200" baseline="0" dirty="0">
                <a:solidFill>
                  <a:schemeClr val="tx1"/>
                </a:solidFill>
                <a:effectLst/>
                <a:latin typeface="+mn-lt"/>
                <a:ea typeface="+mn-ea"/>
                <a:cs typeface="+mn-cs"/>
              </a:rPr>
              <a:t>帯血移植</a:t>
            </a:r>
            <a:r>
              <a:rPr kumimoji="1" lang="en-US" altLang="ja-JP" sz="1200" b="0" i="0" u="sng" strike="noStrike" kern="1200" baseline="0" dirty="0">
                <a:solidFill>
                  <a:schemeClr val="tx1"/>
                </a:solidFill>
                <a:effectLst/>
                <a:latin typeface="+mn-lt"/>
                <a:ea typeface="+mn-ea"/>
                <a:cs typeface="+mn-cs"/>
              </a:rPr>
              <a:t>            </a:t>
            </a:r>
            <a:r>
              <a:rPr kumimoji="1" lang="en-US" altLang="ja-JP" sz="1200" b="0" i="0" u="sng" strike="noStrike" kern="1200" dirty="0">
                <a:solidFill>
                  <a:schemeClr val="tx1"/>
                </a:solidFill>
                <a:effectLst/>
                <a:latin typeface="+mn-lt"/>
                <a:ea typeface="+mn-ea"/>
                <a:cs typeface="+mn-cs"/>
              </a:rPr>
              <a:t>4,477</a:t>
            </a:r>
            <a:r>
              <a:rPr kumimoji="1" lang="ja-JP" altLang="ja-JP" sz="1200" b="0" i="0" u="sng" strike="noStrike" kern="1200" dirty="0">
                <a:solidFill>
                  <a:schemeClr val="tx1"/>
                </a:solidFill>
                <a:effectLst/>
                <a:latin typeface="+mn-lt"/>
                <a:ea typeface="+mn-ea"/>
                <a:cs typeface="+mn-cs"/>
              </a:rPr>
              <a:t>件</a:t>
            </a:r>
            <a:r>
              <a:rPr kumimoji="1" lang="en-US" altLang="ja-JP" sz="1200" b="0" i="0" u="sng" strike="noStrike" kern="1200" dirty="0">
                <a:solidFill>
                  <a:schemeClr val="tx1"/>
                </a:solidFill>
                <a:effectLst/>
                <a:latin typeface="+mn-lt"/>
                <a:ea typeface="+mn-ea"/>
                <a:cs typeface="+mn-cs"/>
              </a:rPr>
              <a:t>      </a:t>
            </a:r>
            <a:r>
              <a:rPr kumimoji="1" lang="en-US" altLang="ja-JP" sz="1200" b="1" i="0" u="sng" strike="noStrike" kern="1200" dirty="0">
                <a:solidFill>
                  <a:schemeClr val="tx1"/>
                </a:solidFill>
                <a:effectLst/>
                <a:latin typeface="+mn-lt"/>
                <a:ea typeface="+mn-ea"/>
                <a:cs typeface="+mn-cs"/>
              </a:rPr>
              <a:t>51.1%       35.9%        31.3%</a:t>
            </a:r>
            <a:endParaRPr kumimoji="1" lang="ja-JP" altLang="ja-JP" sz="1200" b="1" i="0" u="sng" strike="noStrike" kern="1200" dirty="0">
              <a:solidFill>
                <a:schemeClr val="tx1"/>
              </a:solidFill>
              <a:effectLst/>
              <a:latin typeface="+mn-lt"/>
              <a:ea typeface="+mn-ea"/>
              <a:cs typeface="+mn-cs"/>
            </a:endParaRPr>
          </a:p>
          <a:p>
            <a:endParaRPr lang="ja-JP" altLang="en-US" sz="1200" dirty="0">
              <a:solidFill>
                <a:srgbClr val="0B5395"/>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73499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35864" y="5648661"/>
            <a:ext cx="4918208" cy="2480336"/>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mn-lt"/>
                <a:ea typeface="+mn-ea"/>
                <a:cs typeface="+mn-cs"/>
              </a:rPr>
              <a:t>　</a:t>
            </a:r>
            <a:r>
              <a:rPr kumimoji="1" lang="ja-JP" altLang="ja-JP" sz="1200" b="0" kern="1200" dirty="0">
                <a:solidFill>
                  <a:schemeClr val="tx1"/>
                </a:solidFill>
                <a:latin typeface="+mn-lt"/>
                <a:ea typeface="+mn-ea"/>
                <a:cs typeface="+mn-cs"/>
              </a:rPr>
              <a:t>自家移植は、近年年間約</a:t>
            </a:r>
            <a:r>
              <a:rPr kumimoji="1" lang="en-US" altLang="ja-JP" sz="1200" b="0" kern="1200" dirty="0">
                <a:solidFill>
                  <a:schemeClr val="tx1"/>
                </a:solidFill>
                <a:latin typeface="+mn-lt"/>
                <a:ea typeface="+mn-ea"/>
                <a:cs typeface="+mn-cs"/>
              </a:rPr>
              <a:t>1,800</a:t>
            </a:r>
            <a:r>
              <a:rPr kumimoji="1" lang="ja-JP" altLang="ja-JP" sz="1200" b="0" kern="1200" dirty="0">
                <a:solidFill>
                  <a:schemeClr val="tx1"/>
                </a:solidFill>
                <a:latin typeface="+mn-lt"/>
                <a:ea typeface="+mn-ea"/>
                <a:cs typeface="+mn-cs"/>
              </a:rPr>
              <a:t>例の登録がなされており、その幹細胞源としては末梢血幹細胞が主に用いられている。</a:t>
            </a:r>
          </a:p>
          <a:p>
            <a:endParaRPr kumimoji="1" lang="ja-JP" altLang="ja-JP" sz="1200" b="0" kern="1200" dirty="0">
              <a:solidFill>
                <a:schemeClr val="tx1"/>
              </a:solidFill>
              <a:latin typeface="+mn-lt"/>
              <a:ea typeface="+mn-ea"/>
              <a:cs typeface="+mn-cs"/>
            </a:endParaRPr>
          </a:p>
        </p:txBody>
      </p:sp>
      <p:sp>
        <p:nvSpPr>
          <p:cNvPr id="9" name="スライド イメージ プレースホルダ 8"/>
          <p:cNvSpPr>
            <a:spLocks noGrp="1" noRot="1" noChangeAspect="1"/>
          </p:cNvSpPr>
          <p:nvPr>
            <p:ph type="sldImg"/>
          </p:nvPr>
        </p:nvSpPr>
        <p:spPr>
          <a:xfrm>
            <a:off x="214313" y="328613"/>
            <a:ext cx="6392862" cy="4795837"/>
          </a:xfrm>
          <a:ln>
            <a:no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3188" y="338138"/>
            <a:ext cx="6392862" cy="4794250"/>
          </a:xfrm>
          <a:ln>
            <a:noFill/>
          </a:ln>
        </p:spPr>
      </p:sp>
      <p:sp>
        <p:nvSpPr>
          <p:cNvPr id="3" name="ノート プレースホルダ 2"/>
          <p:cNvSpPr>
            <a:spLocks noGrp="1"/>
          </p:cNvSpPr>
          <p:nvPr>
            <p:ph type="body" idx="1"/>
          </p:nvPr>
        </p:nvSpPr>
        <p:spPr>
          <a:xfrm>
            <a:off x="241540" y="5650992"/>
            <a:ext cx="6255020" cy="3993340"/>
          </a:xfrm>
        </p:spPr>
        <p:txBody>
          <a:bodyPr>
            <a:normAutofit/>
          </a:bodyPr>
          <a:lstStyle/>
          <a:p>
            <a:r>
              <a:rPr kumimoji="1" lang="ja-JP" altLang="en-US" sz="1200" b="0" kern="1200" dirty="0">
                <a:solidFill>
                  <a:schemeClr val="tx1"/>
                </a:solidFill>
                <a:latin typeface="+mn-lt"/>
                <a:ea typeface="+mn-ea"/>
                <a:cs typeface="+mn-cs"/>
              </a:rPr>
              <a:t>　</a:t>
            </a:r>
            <a:r>
              <a:rPr kumimoji="1" lang="ja-JP" altLang="ja-JP" sz="1200" b="0" kern="1200" dirty="0">
                <a:solidFill>
                  <a:schemeClr val="tx1"/>
                </a:solidFill>
                <a:latin typeface="+mn-lt"/>
                <a:ea typeface="+mn-ea"/>
                <a:cs typeface="+mn-cs"/>
              </a:rPr>
              <a:t>急性リンパ性白血病における移植の約</a:t>
            </a:r>
            <a:r>
              <a:rPr kumimoji="1" lang="en-US" altLang="ja-JP" sz="1200" b="0" kern="1200" dirty="0">
                <a:solidFill>
                  <a:schemeClr val="tx1"/>
                </a:solidFill>
                <a:latin typeface="+mn-lt"/>
                <a:ea typeface="+mn-ea"/>
                <a:cs typeface="+mn-cs"/>
              </a:rPr>
              <a:t>90</a:t>
            </a:r>
            <a:r>
              <a:rPr kumimoji="1" lang="ja-JP" altLang="ja-JP" sz="1200" b="0" kern="1200" dirty="0">
                <a:solidFill>
                  <a:schemeClr val="tx1"/>
                </a:solidFill>
                <a:latin typeface="+mn-lt"/>
                <a:ea typeface="+mn-ea"/>
                <a:cs typeface="+mn-cs"/>
              </a:rPr>
              <a:t>％は、同種移植であり、</a:t>
            </a:r>
            <a:r>
              <a:rPr kumimoji="1" lang="en-US" altLang="ja-JP" sz="1200" b="0" kern="1200" dirty="0">
                <a:solidFill>
                  <a:schemeClr val="tx1"/>
                </a:solidFill>
                <a:latin typeface="+mn-lt"/>
                <a:ea typeface="+mn-ea"/>
                <a:cs typeface="+mn-cs"/>
              </a:rPr>
              <a:t>15</a:t>
            </a:r>
            <a:r>
              <a:rPr kumimoji="1" lang="ja-JP" altLang="ja-JP" sz="1200" b="0" kern="1200" dirty="0">
                <a:solidFill>
                  <a:schemeClr val="tx1"/>
                </a:solidFill>
                <a:latin typeface="+mn-lt"/>
                <a:ea typeface="+mn-ea"/>
                <a:cs typeface="+mn-cs"/>
              </a:rPr>
              <a:t>歳以下では血縁者間骨髄移植が多く行われている。</a:t>
            </a:r>
            <a:r>
              <a:rPr kumimoji="1" lang="en-US" altLang="ja-JP" sz="1200" b="0" kern="1200" dirty="0">
                <a:solidFill>
                  <a:schemeClr val="tx1"/>
                </a:solidFill>
                <a:latin typeface="+mn-lt"/>
                <a:ea typeface="+mn-ea"/>
                <a:cs typeface="+mn-cs"/>
              </a:rPr>
              <a:t>1991</a:t>
            </a:r>
            <a:r>
              <a:rPr kumimoji="1" lang="ja-JP" altLang="ja-JP" sz="1200" b="0" kern="1200" dirty="0">
                <a:solidFill>
                  <a:schemeClr val="tx1"/>
                </a:solidFill>
                <a:latin typeface="+mn-lt"/>
                <a:ea typeface="+mn-ea"/>
                <a:cs typeface="+mn-cs"/>
              </a:rPr>
              <a:t>年から</a:t>
            </a:r>
            <a:r>
              <a:rPr kumimoji="1" lang="en-US" altLang="ja-JP" sz="1200" b="0" kern="1200" dirty="0">
                <a:solidFill>
                  <a:schemeClr val="tx1"/>
                </a:solidFill>
                <a:latin typeface="+mn-lt"/>
                <a:ea typeface="+mn-ea"/>
                <a:cs typeface="+mn-cs"/>
              </a:rPr>
              <a:t>2017</a:t>
            </a:r>
            <a:r>
              <a:rPr kumimoji="1" lang="ja-JP" altLang="ja-JP" sz="1200" b="0" kern="1200" dirty="0">
                <a:solidFill>
                  <a:schemeClr val="tx1"/>
                </a:solidFill>
                <a:latin typeface="+mn-lt"/>
                <a:ea typeface="+mn-ea"/>
                <a:cs typeface="+mn-cs"/>
              </a:rPr>
              <a:t>年の間に初回同種移植が行われた登録例の移植後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年生存率は、血縁者間骨髄移植、非血縁</a:t>
            </a:r>
            <a:r>
              <a:rPr kumimoji="1" lang="ja-JP" altLang="en-US" sz="1200" b="0" kern="1200" dirty="0">
                <a:solidFill>
                  <a:schemeClr val="tx1"/>
                </a:solidFill>
                <a:latin typeface="+mn-lt"/>
                <a:ea typeface="+mn-ea"/>
                <a:cs typeface="+mn-cs"/>
              </a:rPr>
              <a:t>者</a:t>
            </a:r>
            <a:r>
              <a:rPr kumimoji="1" lang="ja-JP" altLang="ja-JP" sz="1200" b="0" kern="1200" dirty="0">
                <a:solidFill>
                  <a:schemeClr val="tx1"/>
                </a:solidFill>
                <a:latin typeface="+mn-lt"/>
                <a:ea typeface="+mn-ea"/>
                <a:cs typeface="+mn-cs"/>
              </a:rPr>
              <a:t>間移植では</a:t>
            </a:r>
            <a:r>
              <a:rPr kumimoji="1" lang="en-US" altLang="ja-JP" sz="1200" b="0" kern="1200" dirty="0">
                <a:solidFill>
                  <a:schemeClr val="tx1"/>
                </a:solidFill>
                <a:latin typeface="+mn-lt"/>
                <a:ea typeface="+mn-ea"/>
                <a:cs typeface="+mn-cs"/>
              </a:rPr>
              <a:t>56</a:t>
            </a:r>
            <a:r>
              <a:rPr kumimoji="1" lang="ja-JP" altLang="ja-JP" sz="1200" b="0" kern="1200" dirty="0">
                <a:solidFill>
                  <a:schemeClr val="tx1"/>
                </a:solidFill>
                <a:latin typeface="+mn-lt"/>
                <a:ea typeface="+mn-ea"/>
                <a:cs typeface="+mn-cs"/>
              </a:rPr>
              <a:t>％前後であり、血縁者間末梢血幹細胞移植では</a:t>
            </a:r>
            <a:r>
              <a:rPr kumimoji="1" lang="en-US" altLang="ja-JP" sz="1200" b="0" kern="1200" dirty="0">
                <a:solidFill>
                  <a:schemeClr val="tx1"/>
                </a:solidFill>
                <a:latin typeface="+mn-lt"/>
                <a:ea typeface="+mn-ea"/>
                <a:cs typeface="+mn-cs"/>
              </a:rPr>
              <a:t>37.5</a:t>
            </a:r>
            <a:r>
              <a:rPr kumimoji="1" lang="ja-JP" altLang="ja-JP" sz="1200" b="0" kern="1200" dirty="0">
                <a:solidFill>
                  <a:schemeClr val="tx1"/>
                </a:solidFill>
                <a:latin typeface="+mn-lt"/>
                <a:ea typeface="+mn-ea"/>
                <a:cs typeface="+mn-cs"/>
              </a:rPr>
              <a:t>％である。移植後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年以降の生存率の低下は、緩やかになり、移植後</a:t>
            </a:r>
            <a:r>
              <a:rPr kumimoji="1" lang="en-US" altLang="ja-JP" sz="1200" b="0" kern="1200" dirty="0">
                <a:solidFill>
                  <a:schemeClr val="tx1"/>
                </a:solidFill>
                <a:latin typeface="+mn-lt"/>
                <a:ea typeface="+mn-ea"/>
                <a:cs typeface="+mn-cs"/>
              </a:rPr>
              <a:t>10</a:t>
            </a:r>
            <a:r>
              <a:rPr kumimoji="1" lang="ja-JP" altLang="ja-JP" sz="1200" b="0" kern="1200" dirty="0">
                <a:solidFill>
                  <a:schemeClr val="tx1"/>
                </a:solidFill>
                <a:latin typeface="+mn-lt"/>
                <a:ea typeface="+mn-ea"/>
                <a:cs typeface="+mn-cs"/>
              </a:rPr>
              <a:t>年の生存率は、血縁、非血縁者間骨髄移植ともに</a:t>
            </a:r>
            <a:r>
              <a:rPr kumimoji="1" lang="en-US" altLang="ja-JP" sz="1200" b="0" kern="1200" dirty="0">
                <a:solidFill>
                  <a:schemeClr val="tx1"/>
                </a:solidFill>
                <a:latin typeface="+mn-lt"/>
                <a:ea typeface="+mn-ea"/>
                <a:cs typeface="+mn-cs"/>
              </a:rPr>
              <a:t>50</a:t>
            </a:r>
            <a:r>
              <a:rPr kumimoji="1" lang="ja-JP" altLang="ja-JP" sz="1200" b="0" kern="1200" dirty="0">
                <a:solidFill>
                  <a:schemeClr val="tx1"/>
                </a:solidFill>
                <a:latin typeface="+mn-lt"/>
                <a:ea typeface="+mn-ea"/>
                <a:cs typeface="+mn-cs"/>
              </a:rPr>
              <a:t>％以上である。</a:t>
            </a:r>
          </a:p>
          <a:p>
            <a:endParaRPr kumimoji="1" lang="en-US" altLang="ja-JP" sz="1200" kern="1200" dirty="0">
              <a:solidFill>
                <a:srgbClr val="0B5395"/>
              </a:solidFill>
              <a:latin typeface="+mn-ea"/>
              <a:ea typeface="+mn-ea"/>
              <a:cs typeface="メイリオ" pitchFamily="50" charset="-128"/>
            </a:endParaRPr>
          </a:p>
          <a:p>
            <a:pPr rtl="0" eaLnBrk="1" fontAlgn="b" latinLnBrk="0" hangingPunct="1"/>
            <a:r>
              <a:rPr kumimoji="1" lang="ja-JP" altLang="en-US" sz="1200" b="0" i="0" u="none" strike="noStrike" kern="1200" dirty="0">
                <a:solidFill>
                  <a:schemeClr val="tx1"/>
                </a:solidFill>
                <a:latin typeface="+mj-ea"/>
                <a:ea typeface="+mn-ea"/>
                <a:cs typeface="メイリオ" pitchFamily="50" charset="-128"/>
              </a:rPr>
              <a:t>≪移植後生存率≫</a:t>
            </a:r>
            <a:endParaRPr kumimoji="1" lang="en-US" altLang="ja-JP" sz="1200" b="0" kern="1200" dirty="0">
              <a:solidFill>
                <a:srgbClr val="0B5395"/>
              </a:solidFill>
              <a:latin typeface="+mj-ea"/>
              <a:ea typeface="+mn-ea"/>
              <a:cs typeface="メイリオ" pitchFamily="50" charset="-128"/>
            </a:endParaRPr>
          </a:p>
          <a:p>
            <a:r>
              <a:rPr kumimoji="1" lang="ja-JP" altLang="en-US" sz="1200" b="0" i="0" u="none" strike="noStrike" kern="1200" dirty="0">
                <a:solidFill>
                  <a:schemeClr val="tx1"/>
                </a:solidFill>
                <a:latin typeface="+mj-ea"/>
                <a:ea typeface="+mn-ea"/>
                <a:cs typeface="メイリオ" pitchFamily="50" charset="-128"/>
              </a:rPr>
              <a:t>＿＿＿＿＿＿＿＿＿＿＿＿</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移植件数</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5</a:t>
            </a:r>
            <a:r>
              <a:rPr kumimoji="1" lang="ja-JP" altLang="ja-JP" sz="1200" b="0" i="0" u="sng" strike="noStrike" kern="1200" dirty="0">
                <a:solidFill>
                  <a:schemeClr val="tx1"/>
                </a:solidFill>
                <a:latin typeface="+mj-ea"/>
                <a:ea typeface="+mn-ea"/>
                <a:cs typeface="メイリオ" pitchFamily="50" charset="-128"/>
              </a:rPr>
              <a:t>年</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10</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dirty="0">
                <a:solidFill>
                  <a:schemeClr val="tx1"/>
                </a:solidFill>
                <a:latin typeface="+mj-ea"/>
                <a:ea typeface="+mn-ea"/>
                <a:cs typeface="メイリオ" pitchFamily="50" charset="-128"/>
              </a:rPr>
              <a:t> </a:t>
            </a: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骨髄移植 </a:t>
            </a:r>
            <a:r>
              <a:rPr lang="zh-TW" altLang="en-US" sz="1200" b="0" dirty="0">
                <a:latin typeface="ＭＳ Ｐゴシック" pitchFamily="50" charset="-128"/>
                <a:ea typeface="ＭＳ Ｐゴシック" pitchFamily="50" charset="-128"/>
                <a:cs typeface="メイリオ" pitchFamily="50" charset="-128"/>
              </a:rPr>
              <a:t>             </a:t>
            </a:r>
            <a:r>
              <a:rPr lang="zh-TW" altLang="en-US" sz="1200" b="0" baseline="0" dirty="0">
                <a:latin typeface="ＭＳ Ｐゴシック" pitchFamily="50" charset="-128"/>
                <a:ea typeface="ＭＳ Ｐゴシック" pitchFamily="50" charset="-128"/>
                <a:cs typeface="メイリオ" pitchFamily="50" charset="-128"/>
              </a:rPr>
              <a:t>    </a:t>
            </a:r>
            <a:r>
              <a:rPr kumimoji="1" lang="en-US" altLang="ja-JP" sz="1200" b="0" i="0" u="none" strike="noStrike" kern="1200" dirty="0">
                <a:solidFill>
                  <a:schemeClr val="tx1"/>
                </a:solidFill>
                <a:effectLst/>
                <a:latin typeface="+mn-lt"/>
                <a:ea typeface="+mn-ea"/>
                <a:cs typeface="+mn-cs"/>
              </a:rPr>
              <a:t>1,089</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73.2%      56.0%         52.6%</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a:t>
            </a:r>
            <a:r>
              <a:rPr kumimoji="1" lang="ja-JP" altLang="ja-JP" sz="1200" b="0" i="0" u="none" strike="noStrike" kern="1200" baseline="0" dirty="0">
                <a:solidFill>
                  <a:schemeClr val="tx1"/>
                </a:solidFill>
                <a:effectLst/>
                <a:latin typeface="+mn-lt"/>
                <a:ea typeface="+mn-ea"/>
                <a:cs typeface="+mn-cs"/>
              </a:rPr>
              <a:t>末梢血幹細胞移植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216</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59.4%      37.5%         33.8%</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none" strike="noStrike" kern="1200" dirty="0">
                <a:solidFill>
                  <a:schemeClr val="tx1"/>
                </a:solidFill>
                <a:latin typeface="+mj-ea"/>
                <a:ea typeface="+mn-ea"/>
                <a:cs typeface="メイリオ" pitchFamily="50" charset="-128"/>
              </a:rPr>
              <a:t>非血縁者  </a:t>
            </a:r>
            <a:r>
              <a:rPr kumimoji="1" lang="ja-JP" altLang="ja-JP" sz="1200" b="0" i="0" u="none" strike="noStrike" kern="1200" baseline="0" dirty="0">
                <a:solidFill>
                  <a:schemeClr val="tx1"/>
                </a:solidFill>
                <a:effectLst/>
                <a:latin typeface="+mn-lt"/>
                <a:ea typeface="+mn-ea"/>
                <a:cs typeface="+mn-cs"/>
              </a:rPr>
              <a:t>骨髄移植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901</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75.1%      59.6%         56.2%</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sng" strike="noStrike" kern="1200" dirty="0">
                <a:solidFill>
                  <a:schemeClr val="tx1"/>
                </a:solidFill>
                <a:latin typeface="+mj-ea"/>
                <a:ea typeface="+mn-ea"/>
                <a:cs typeface="メイリオ" pitchFamily="50" charset="-128"/>
              </a:rPr>
              <a:t>非血縁者  </a:t>
            </a:r>
            <a:r>
              <a:rPr kumimoji="1" lang="ja-JP" altLang="ja-JP" sz="1200" b="0" i="0" u="sng" strike="noStrike" kern="1200" baseline="0" dirty="0" err="1">
                <a:solidFill>
                  <a:schemeClr val="tx1"/>
                </a:solidFill>
                <a:effectLst/>
                <a:latin typeface="+mn-lt"/>
                <a:ea typeface="+mn-ea"/>
                <a:cs typeface="+mn-cs"/>
              </a:rPr>
              <a:t>さい</a:t>
            </a:r>
            <a:r>
              <a:rPr kumimoji="1" lang="ja-JP" altLang="ja-JP" sz="1200" b="0" i="0" u="sng" strike="noStrike" kern="1200" baseline="0" dirty="0">
                <a:solidFill>
                  <a:schemeClr val="tx1"/>
                </a:solidFill>
                <a:effectLst/>
                <a:latin typeface="+mn-lt"/>
                <a:ea typeface="+mn-ea"/>
                <a:cs typeface="+mn-cs"/>
              </a:rPr>
              <a:t>帯血移植</a:t>
            </a:r>
            <a:r>
              <a:rPr kumimoji="1" lang="en-US" altLang="ja-JP" sz="1200" b="0" i="0" u="sng" strike="noStrike" kern="1200" baseline="0" dirty="0">
                <a:solidFill>
                  <a:schemeClr val="tx1"/>
                </a:solidFill>
                <a:effectLst/>
                <a:latin typeface="+mn-lt"/>
                <a:ea typeface="+mn-ea"/>
                <a:cs typeface="+mn-cs"/>
              </a:rPr>
              <a:t>               </a:t>
            </a:r>
            <a:r>
              <a:rPr kumimoji="1" lang="en-US" altLang="ja-JP" sz="1200" b="0" i="0" u="sng" strike="noStrike" kern="1200" dirty="0">
                <a:solidFill>
                  <a:schemeClr val="tx1"/>
                </a:solidFill>
                <a:effectLst/>
                <a:latin typeface="+mn-lt"/>
                <a:ea typeface="+mn-ea"/>
                <a:cs typeface="+mn-cs"/>
              </a:rPr>
              <a:t>729</a:t>
            </a:r>
            <a:r>
              <a:rPr kumimoji="1" lang="ja-JP" altLang="ja-JP" sz="1200" b="0" i="0" u="sng" strike="noStrike" kern="1200" dirty="0">
                <a:solidFill>
                  <a:schemeClr val="tx1"/>
                </a:solidFill>
                <a:effectLst/>
                <a:latin typeface="+mn-lt"/>
                <a:ea typeface="+mn-ea"/>
                <a:cs typeface="+mn-cs"/>
              </a:rPr>
              <a:t>件</a:t>
            </a:r>
            <a:r>
              <a:rPr kumimoji="1" lang="en-US" altLang="ja-JP" sz="1200" b="0" i="0" u="sng" strike="noStrike" kern="1200" dirty="0">
                <a:solidFill>
                  <a:schemeClr val="tx1"/>
                </a:solidFill>
                <a:effectLst/>
                <a:latin typeface="+mn-lt"/>
                <a:ea typeface="+mn-ea"/>
                <a:cs typeface="+mn-cs"/>
              </a:rPr>
              <a:t>      </a:t>
            </a:r>
            <a:r>
              <a:rPr kumimoji="1" lang="en-US" altLang="ja-JP" sz="1200" b="1" i="0" u="sng" strike="noStrike" kern="1200" dirty="0">
                <a:solidFill>
                  <a:schemeClr val="tx1"/>
                </a:solidFill>
                <a:effectLst/>
                <a:latin typeface="+mn-lt"/>
                <a:ea typeface="+mn-ea"/>
                <a:cs typeface="+mn-cs"/>
              </a:rPr>
              <a:t>75.3%      57.8%         55.5%</a:t>
            </a:r>
            <a:endParaRPr kumimoji="1" lang="ja-JP" altLang="ja-JP" sz="1200" b="1" i="0" u="sng" strike="noStrike" kern="1200" dirty="0">
              <a:solidFill>
                <a:schemeClr val="tx1"/>
              </a:solidFill>
              <a:effectLst/>
              <a:latin typeface="+mn-lt"/>
              <a:ea typeface="+mn-ea"/>
              <a:cs typeface="+mn-cs"/>
            </a:endParaRPr>
          </a:p>
          <a:p>
            <a:endParaRPr lang="ja-JP" altLang="en-US" sz="900" dirty="0">
              <a:solidFill>
                <a:srgbClr val="0B5395"/>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372693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3188" y="338138"/>
            <a:ext cx="6392862" cy="4794250"/>
          </a:xfrm>
          <a:ln>
            <a:noFill/>
          </a:ln>
        </p:spPr>
      </p:sp>
      <p:sp>
        <p:nvSpPr>
          <p:cNvPr id="3" name="ノート プレースホルダ 2"/>
          <p:cNvSpPr>
            <a:spLocks noGrp="1"/>
          </p:cNvSpPr>
          <p:nvPr>
            <p:ph type="body" idx="1"/>
          </p:nvPr>
        </p:nvSpPr>
        <p:spPr>
          <a:xfrm>
            <a:off x="241540" y="5614416"/>
            <a:ext cx="6255020" cy="4029916"/>
          </a:xfrm>
        </p:spPr>
        <p:txBody>
          <a:bodyPr>
            <a:normAutofit/>
          </a:bodyPr>
          <a:lstStyle/>
          <a:p>
            <a:r>
              <a:rPr kumimoji="1" lang="ja-JP" altLang="en-US" sz="1200" b="0" kern="1200" dirty="0">
                <a:solidFill>
                  <a:schemeClr val="tx1"/>
                </a:solidFill>
                <a:latin typeface="+mn-lt"/>
                <a:ea typeface="+mn-ea"/>
                <a:cs typeface="+mn-cs"/>
              </a:rPr>
              <a:t>　</a:t>
            </a:r>
            <a:r>
              <a:rPr kumimoji="1" lang="en-US" altLang="ja-JP" sz="1200" b="0" kern="1200" dirty="0">
                <a:solidFill>
                  <a:schemeClr val="tx1"/>
                </a:solidFill>
                <a:latin typeface="+mn-lt"/>
                <a:ea typeface="+mn-ea"/>
                <a:cs typeface="+mn-cs"/>
              </a:rPr>
              <a:t>16</a:t>
            </a:r>
            <a:r>
              <a:rPr kumimoji="1" lang="ja-JP" altLang="ja-JP" sz="1200" b="0" kern="1200" dirty="0">
                <a:solidFill>
                  <a:schemeClr val="tx1"/>
                </a:solidFill>
                <a:latin typeface="+mn-lt"/>
                <a:ea typeface="+mn-ea"/>
                <a:cs typeface="+mn-cs"/>
              </a:rPr>
              <a:t>歳以上の急性リンパ性白血病における同種移植では、非血縁者間骨髄移植が多く行われている。</a:t>
            </a:r>
            <a:r>
              <a:rPr kumimoji="1" lang="en-US" altLang="ja-JP" sz="1200" b="0" kern="1200" dirty="0">
                <a:solidFill>
                  <a:schemeClr val="tx1"/>
                </a:solidFill>
                <a:latin typeface="+mn-lt"/>
                <a:ea typeface="+mn-ea"/>
                <a:cs typeface="+mn-cs"/>
              </a:rPr>
              <a:t>1991</a:t>
            </a:r>
            <a:r>
              <a:rPr kumimoji="1" lang="ja-JP" altLang="ja-JP" sz="1200" b="0" kern="1200" dirty="0">
                <a:solidFill>
                  <a:schemeClr val="tx1"/>
                </a:solidFill>
                <a:latin typeface="+mn-lt"/>
                <a:ea typeface="+mn-ea"/>
                <a:cs typeface="+mn-cs"/>
              </a:rPr>
              <a:t>年から</a:t>
            </a:r>
            <a:r>
              <a:rPr kumimoji="1" lang="en-US" altLang="ja-JP" sz="1200" b="0" kern="1200" dirty="0">
                <a:solidFill>
                  <a:schemeClr val="tx1"/>
                </a:solidFill>
                <a:latin typeface="+mn-lt"/>
                <a:ea typeface="+mn-ea"/>
                <a:cs typeface="+mn-cs"/>
              </a:rPr>
              <a:t>2017</a:t>
            </a:r>
            <a:r>
              <a:rPr kumimoji="1" lang="ja-JP" altLang="ja-JP" sz="1200" b="0" kern="1200" dirty="0">
                <a:solidFill>
                  <a:schemeClr val="tx1"/>
                </a:solidFill>
                <a:latin typeface="+mn-lt"/>
                <a:ea typeface="+mn-ea"/>
                <a:cs typeface="+mn-cs"/>
              </a:rPr>
              <a:t>年の間に初回同種移植が行われた登録例の移植後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年生存率は、血縁、非血縁者間移植ともに</a:t>
            </a:r>
            <a:r>
              <a:rPr kumimoji="1" lang="en-US" altLang="ja-JP" sz="1200" b="0" kern="1200" dirty="0">
                <a:solidFill>
                  <a:schemeClr val="tx1"/>
                </a:solidFill>
                <a:latin typeface="+mn-lt"/>
                <a:ea typeface="+mn-ea"/>
                <a:cs typeface="+mn-cs"/>
              </a:rPr>
              <a:t>45</a:t>
            </a:r>
            <a:r>
              <a:rPr kumimoji="1" lang="ja-JP" altLang="ja-JP" sz="1200" b="0" kern="1200" dirty="0">
                <a:solidFill>
                  <a:schemeClr val="tx1"/>
                </a:solidFill>
                <a:latin typeface="+mn-lt"/>
                <a:ea typeface="+mn-ea"/>
                <a:cs typeface="+mn-cs"/>
              </a:rPr>
              <a:t>％前後である。</a:t>
            </a:r>
          </a:p>
          <a:p>
            <a:endParaRPr kumimoji="1" lang="en-US" altLang="ja-JP" sz="1200" kern="1200" dirty="0">
              <a:solidFill>
                <a:srgbClr val="0B5395"/>
              </a:solidFill>
              <a:latin typeface="+mj-ea"/>
              <a:ea typeface="+mn-ea"/>
              <a:cs typeface="メイリオ" pitchFamily="50" charset="-128"/>
            </a:endParaRPr>
          </a:p>
          <a:p>
            <a:pPr rtl="0" eaLnBrk="1" fontAlgn="b" latinLnBrk="0" hangingPunct="1"/>
            <a:r>
              <a:rPr kumimoji="1" lang="ja-JP" altLang="en-US" sz="1200" b="0" i="0" u="none" strike="noStrike" kern="1200" dirty="0">
                <a:solidFill>
                  <a:schemeClr val="tx1"/>
                </a:solidFill>
                <a:latin typeface="+mj-ea"/>
                <a:ea typeface="+mn-ea"/>
                <a:cs typeface="メイリオ" pitchFamily="50" charset="-128"/>
              </a:rPr>
              <a:t>≪移植後生存率≫</a:t>
            </a:r>
            <a:endParaRPr kumimoji="1" lang="en-US" altLang="ja-JP" sz="1200" b="0" kern="1200" dirty="0">
              <a:solidFill>
                <a:srgbClr val="0B5395"/>
              </a:solidFill>
              <a:latin typeface="+mj-ea"/>
              <a:ea typeface="+mn-ea"/>
              <a:cs typeface="メイリオ" pitchFamily="50" charset="-128"/>
            </a:endParaRPr>
          </a:p>
          <a:p>
            <a:r>
              <a:rPr kumimoji="1" lang="ja-JP" altLang="en-US" sz="1200" b="0" i="0" u="none" strike="noStrike" kern="1200" dirty="0">
                <a:solidFill>
                  <a:schemeClr val="tx1"/>
                </a:solidFill>
                <a:latin typeface="+mj-ea"/>
                <a:ea typeface="+mn-ea"/>
                <a:cs typeface="メイリオ" pitchFamily="50" charset="-128"/>
              </a:rPr>
              <a:t>＿＿＿＿＿＿＿＿＿＿＿＿</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移植件数</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5</a:t>
            </a:r>
            <a:r>
              <a:rPr kumimoji="1" lang="ja-JP" altLang="ja-JP" sz="1200" b="0" i="0" u="sng" strike="noStrike" kern="1200" dirty="0">
                <a:solidFill>
                  <a:schemeClr val="tx1"/>
                </a:solidFill>
                <a:latin typeface="+mj-ea"/>
                <a:ea typeface="+mn-ea"/>
                <a:cs typeface="メイリオ" pitchFamily="50" charset="-128"/>
              </a:rPr>
              <a:t>年</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10</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dirty="0">
                <a:solidFill>
                  <a:schemeClr val="tx1"/>
                </a:solidFill>
                <a:latin typeface="+mj-ea"/>
                <a:ea typeface="+mn-ea"/>
                <a:cs typeface="メイリオ" pitchFamily="50" charset="-128"/>
              </a:rPr>
              <a:t> </a:t>
            </a: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骨髄移植 </a:t>
            </a:r>
            <a:r>
              <a:rPr lang="zh-TW" altLang="en-US" sz="1200" b="0" dirty="0">
                <a:latin typeface="ＭＳ Ｐゴシック" pitchFamily="50" charset="-128"/>
                <a:ea typeface="ＭＳ Ｐゴシック" pitchFamily="50" charset="-128"/>
                <a:cs typeface="メイリオ" pitchFamily="50" charset="-128"/>
              </a:rPr>
              <a:t>             </a:t>
            </a:r>
            <a:r>
              <a:rPr lang="zh-TW" altLang="en-US" sz="1200" b="0" baseline="0" dirty="0">
                <a:latin typeface="ＭＳ Ｐゴシック" pitchFamily="50" charset="-128"/>
                <a:ea typeface="ＭＳ Ｐゴシック" pitchFamily="50" charset="-128"/>
                <a:cs typeface="メイリオ" pitchFamily="50" charset="-128"/>
              </a:rPr>
              <a:t>   </a:t>
            </a:r>
            <a:r>
              <a:rPr kumimoji="1" lang="en-US" altLang="ja-JP" sz="1200" b="0" i="0" u="none" strike="noStrike" kern="1200" dirty="0">
                <a:solidFill>
                  <a:schemeClr val="tx1"/>
                </a:solidFill>
                <a:effectLst/>
                <a:latin typeface="+mn-lt"/>
                <a:ea typeface="+mn-ea"/>
                <a:cs typeface="+mn-cs"/>
              </a:rPr>
              <a:t>1,593</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70.9%       48.9%         43.3%</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a:t>
            </a:r>
            <a:r>
              <a:rPr kumimoji="1" lang="ja-JP" altLang="ja-JP" sz="1200" b="0" i="0" u="none" strike="noStrike" kern="1200" baseline="0" dirty="0">
                <a:solidFill>
                  <a:schemeClr val="tx1"/>
                </a:solidFill>
                <a:effectLst/>
                <a:latin typeface="+mn-lt"/>
                <a:ea typeface="+mn-ea"/>
                <a:cs typeface="+mn-cs"/>
              </a:rPr>
              <a:t>末梢血幹細胞移植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1,422</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66.0%       42.3%         36.9%</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none" strike="noStrike" kern="1200" dirty="0">
                <a:solidFill>
                  <a:schemeClr val="tx1"/>
                </a:solidFill>
                <a:latin typeface="+mj-ea"/>
                <a:ea typeface="+mn-ea"/>
                <a:cs typeface="メイリオ" pitchFamily="50" charset="-128"/>
              </a:rPr>
              <a:t>非血縁者  </a:t>
            </a:r>
            <a:r>
              <a:rPr kumimoji="1" lang="ja-JP" altLang="ja-JP" sz="1200" b="0" i="0" u="none" strike="noStrike" kern="1200" baseline="0" dirty="0">
                <a:solidFill>
                  <a:schemeClr val="tx1"/>
                </a:solidFill>
                <a:effectLst/>
                <a:latin typeface="+mn-lt"/>
                <a:ea typeface="+mn-ea"/>
                <a:cs typeface="+mn-cs"/>
              </a:rPr>
              <a:t>骨髄移植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3,032</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68.3%       50.3%         44.1%</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sng" strike="noStrike" kern="1200" dirty="0">
                <a:solidFill>
                  <a:schemeClr val="tx1"/>
                </a:solidFill>
                <a:latin typeface="+mj-ea"/>
                <a:ea typeface="+mn-ea"/>
                <a:cs typeface="メイリオ" pitchFamily="50" charset="-128"/>
              </a:rPr>
              <a:t>非血縁者  </a:t>
            </a:r>
            <a:r>
              <a:rPr kumimoji="1" lang="ja-JP" altLang="ja-JP" sz="1200" b="0" i="0" u="sng" strike="noStrike" kern="1200" baseline="0" dirty="0" err="1">
                <a:solidFill>
                  <a:schemeClr val="tx1"/>
                </a:solidFill>
                <a:effectLst/>
                <a:latin typeface="+mn-lt"/>
                <a:ea typeface="+mn-ea"/>
                <a:cs typeface="+mn-cs"/>
              </a:rPr>
              <a:t>さい</a:t>
            </a:r>
            <a:r>
              <a:rPr kumimoji="1" lang="ja-JP" altLang="ja-JP" sz="1200" b="0" i="0" u="sng" strike="noStrike" kern="1200" baseline="0" dirty="0">
                <a:solidFill>
                  <a:schemeClr val="tx1"/>
                </a:solidFill>
                <a:effectLst/>
                <a:latin typeface="+mn-lt"/>
                <a:ea typeface="+mn-ea"/>
                <a:cs typeface="+mn-cs"/>
              </a:rPr>
              <a:t>帯血移植</a:t>
            </a:r>
            <a:r>
              <a:rPr kumimoji="1" lang="en-US" altLang="ja-JP" sz="1200" b="0" i="0" u="sng" strike="noStrike" kern="1200" baseline="0" dirty="0">
                <a:solidFill>
                  <a:schemeClr val="tx1"/>
                </a:solidFill>
                <a:effectLst/>
                <a:latin typeface="+mn-lt"/>
                <a:ea typeface="+mn-ea"/>
                <a:cs typeface="+mn-cs"/>
              </a:rPr>
              <a:t>            </a:t>
            </a:r>
            <a:r>
              <a:rPr kumimoji="1" lang="en-US" altLang="ja-JP" sz="1200" b="0" i="0" u="sng" strike="noStrike" kern="1200" dirty="0">
                <a:solidFill>
                  <a:schemeClr val="tx1"/>
                </a:solidFill>
                <a:effectLst/>
                <a:latin typeface="+mn-lt"/>
                <a:ea typeface="+mn-ea"/>
                <a:cs typeface="+mn-cs"/>
              </a:rPr>
              <a:t>1,422</a:t>
            </a:r>
            <a:r>
              <a:rPr kumimoji="1" lang="ja-JP" altLang="ja-JP" sz="1200" b="0" i="0" u="sng" strike="noStrike" kern="1200" dirty="0">
                <a:solidFill>
                  <a:schemeClr val="tx1"/>
                </a:solidFill>
                <a:effectLst/>
                <a:latin typeface="+mn-lt"/>
                <a:ea typeface="+mn-ea"/>
                <a:cs typeface="+mn-cs"/>
              </a:rPr>
              <a:t>件</a:t>
            </a:r>
            <a:r>
              <a:rPr kumimoji="1" lang="en-US" altLang="ja-JP" sz="1200" b="0" i="0" u="sng" strike="noStrike" kern="1200" dirty="0">
                <a:solidFill>
                  <a:schemeClr val="tx1"/>
                </a:solidFill>
                <a:effectLst/>
                <a:latin typeface="+mn-lt"/>
                <a:ea typeface="+mn-ea"/>
                <a:cs typeface="+mn-cs"/>
              </a:rPr>
              <a:t>      </a:t>
            </a:r>
            <a:r>
              <a:rPr kumimoji="1" lang="en-US" altLang="ja-JP" sz="1200" b="1" i="0" u="sng" strike="noStrike" kern="1200" dirty="0">
                <a:solidFill>
                  <a:schemeClr val="tx1"/>
                </a:solidFill>
                <a:effectLst/>
                <a:latin typeface="+mn-lt"/>
                <a:ea typeface="+mn-ea"/>
                <a:cs typeface="+mn-cs"/>
              </a:rPr>
              <a:t>62.8%       46.2%         43.4%</a:t>
            </a:r>
            <a:endParaRPr lang="ja-JP" altLang="en-US" sz="1200" dirty="0">
              <a:solidFill>
                <a:srgbClr val="0B5395"/>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761868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3188" y="338138"/>
            <a:ext cx="6392862" cy="4794250"/>
          </a:xfrm>
          <a:ln>
            <a:noFill/>
          </a:ln>
        </p:spPr>
      </p:sp>
      <p:sp>
        <p:nvSpPr>
          <p:cNvPr id="3" name="ノート プレースホルダ 2"/>
          <p:cNvSpPr>
            <a:spLocks noGrp="1"/>
          </p:cNvSpPr>
          <p:nvPr>
            <p:ph type="body" idx="1"/>
          </p:nvPr>
        </p:nvSpPr>
        <p:spPr>
          <a:xfrm>
            <a:off x="241540" y="5650992"/>
            <a:ext cx="6255020" cy="3993340"/>
          </a:xfrm>
        </p:spPr>
        <p:txBody>
          <a:bodyPr>
            <a:normAutofit/>
          </a:bodyPr>
          <a:lstStyle/>
          <a:p>
            <a:r>
              <a:rPr kumimoji="1" lang="ja-JP" altLang="en-US" sz="1200" b="0" kern="1200" dirty="0">
                <a:solidFill>
                  <a:schemeClr val="tx1"/>
                </a:solidFill>
                <a:latin typeface="+mn-lt"/>
                <a:ea typeface="+mn-ea"/>
                <a:cs typeface="+mn-cs"/>
              </a:rPr>
              <a:t>　</a:t>
            </a:r>
            <a:r>
              <a:rPr kumimoji="1" lang="en-US" altLang="ja-JP" sz="1200" b="0" kern="1200" dirty="0">
                <a:solidFill>
                  <a:schemeClr val="tx1"/>
                </a:solidFill>
                <a:latin typeface="+mn-lt"/>
                <a:ea typeface="+mn-ea"/>
                <a:cs typeface="+mn-cs"/>
              </a:rPr>
              <a:t>15</a:t>
            </a:r>
            <a:r>
              <a:rPr kumimoji="1" lang="ja-JP" altLang="ja-JP" sz="1200" b="0" kern="1200" dirty="0">
                <a:solidFill>
                  <a:schemeClr val="tx1"/>
                </a:solidFill>
                <a:latin typeface="+mn-lt"/>
                <a:ea typeface="+mn-ea"/>
                <a:cs typeface="+mn-cs"/>
              </a:rPr>
              <a:t>歳以下の慢性骨髄性白血病は症例数が少ないが、その中で血縁または非血縁者間骨髄移植が多く行われている。</a:t>
            </a:r>
            <a:r>
              <a:rPr kumimoji="1" lang="en-US" altLang="ja-JP" sz="1200" b="0" kern="1200" dirty="0">
                <a:solidFill>
                  <a:schemeClr val="tx1"/>
                </a:solidFill>
                <a:latin typeface="+mn-lt"/>
                <a:ea typeface="+mn-ea"/>
                <a:cs typeface="+mn-cs"/>
              </a:rPr>
              <a:t>1991</a:t>
            </a:r>
            <a:r>
              <a:rPr kumimoji="1" lang="ja-JP" altLang="ja-JP" sz="1200" b="0" kern="1200" dirty="0">
                <a:solidFill>
                  <a:schemeClr val="tx1"/>
                </a:solidFill>
                <a:latin typeface="+mn-lt"/>
                <a:ea typeface="+mn-ea"/>
                <a:cs typeface="+mn-cs"/>
              </a:rPr>
              <a:t>年から</a:t>
            </a:r>
            <a:r>
              <a:rPr kumimoji="1" lang="en-US" altLang="ja-JP" sz="1200" b="0" kern="1200" dirty="0">
                <a:solidFill>
                  <a:schemeClr val="tx1"/>
                </a:solidFill>
                <a:latin typeface="+mn-lt"/>
                <a:ea typeface="+mn-ea"/>
                <a:cs typeface="+mn-cs"/>
              </a:rPr>
              <a:t>2017</a:t>
            </a:r>
            <a:r>
              <a:rPr kumimoji="1" lang="ja-JP" altLang="ja-JP" sz="1200" b="0" kern="1200" dirty="0">
                <a:solidFill>
                  <a:schemeClr val="tx1"/>
                </a:solidFill>
                <a:latin typeface="+mn-lt"/>
                <a:ea typeface="+mn-ea"/>
                <a:cs typeface="+mn-cs"/>
              </a:rPr>
              <a:t>年の間に初回同種移植が行われた登録例の移植後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年生存率は、血縁者間骨髄移植</a:t>
            </a:r>
            <a:r>
              <a:rPr kumimoji="1" lang="en-US" altLang="ja-JP" sz="1200" b="0" kern="1200" dirty="0">
                <a:solidFill>
                  <a:schemeClr val="tx1"/>
                </a:solidFill>
                <a:latin typeface="+mn-lt"/>
                <a:ea typeface="+mn-ea"/>
                <a:cs typeface="+mn-cs"/>
              </a:rPr>
              <a:t>75.1</a:t>
            </a:r>
            <a:r>
              <a:rPr kumimoji="1" lang="ja-JP" altLang="ja-JP" sz="1200" b="0" kern="1200" dirty="0">
                <a:solidFill>
                  <a:schemeClr val="tx1"/>
                </a:solidFill>
                <a:latin typeface="+mn-lt"/>
                <a:ea typeface="+mn-ea"/>
                <a:cs typeface="+mn-cs"/>
              </a:rPr>
              <a:t>％、非血縁者間骨髄移植</a:t>
            </a:r>
            <a:r>
              <a:rPr kumimoji="1" lang="en-US" altLang="ja-JP" sz="1200" b="0" kern="1200" dirty="0">
                <a:solidFill>
                  <a:schemeClr val="tx1"/>
                </a:solidFill>
                <a:latin typeface="+mn-lt"/>
                <a:ea typeface="+mn-ea"/>
                <a:cs typeface="+mn-cs"/>
              </a:rPr>
              <a:t>69.9</a:t>
            </a:r>
            <a:r>
              <a:rPr kumimoji="1" lang="ja-JP" altLang="ja-JP" sz="1200" b="0" kern="1200" dirty="0">
                <a:solidFill>
                  <a:schemeClr val="tx1"/>
                </a:solidFill>
                <a:latin typeface="+mn-lt"/>
                <a:ea typeface="+mn-ea"/>
                <a:cs typeface="+mn-cs"/>
              </a:rPr>
              <a:t>％である。移植後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年以降の生存率の低下は、緩やかになっており、移植後</a:t>
            </a:r>
            <a:r>
              <a:rPr kumimoji="1" lang="en-US" altLang="ja-JP" sz="1200" b="0" kern="1200" dirty="0">
                <a:solidFill>
                  <a:schemeClr val="tx1"/>
                </a:solidFill>
                <a:latin typeface="+mn-lt"/>
                <a:ea typeface="+mn-ea"/>
                <a:cs typeface="+mn-cs"/>
              </a:rPr>
              <a:t>10</a:t>
            </a:r>
            <a:r>
              <a:rPr kumimoji="1" lang="ja-JP" altLang="ja-JP" sz="1200" b="0" kern="1200" dirty="0">
                <a:solidFill>
                  <a:schemeClr val="tx1"/>
                </a:solidFill>
                <a:latin typeface="+mn-lt"/>
                <a:ea typeface="+mn-ea"/>
                <a:cs typeface="+mn-cs"/>
              </a:rPr>
              <a:t>年での生存率は、血縁、非血縁者間移植ともに</a:t>
            </a:r>
            <a:r>
              <a:rPr kumimoji="1" lang="en-US" altLang="ja-JP" sz="1200" b="0" kern="1200" dirty="0">
                <a:solidFill>
                  <a:schemeClr val="tx1"/>
                </a:solidFill>
                <a:latin typeface="+mn-lt"/>
                <a:ea typeface="+mn-ea"/>
                <a:cs typeface="+mn-cs"/>
              </a:rPr>
              <a:t>60</a:t>
            </a:r>
            <a:r>
              <a:rPr kumimoji="1" lang="ja-JP" altLang="ja-JP" sz="1200" b="0" kern="1200" dirty="0">
                <a:solidFill>
                  <a:schemeClr val="tx1"/>
                </a:solidFill>
                <a:latin typeface="+mn-lt"/>
                <a:ea typeface="+mn-ea"/>
                <a:cs typeface="+mn-cs"/>
              </a:rPr>
              <a:t>％以上である。</a:t>
            </a:r>
            <a:endParaRPr kumimoji="1" lang="en-US" altLang="ja-JP"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B5395"/>
              </a:solidFill>
              <a:latin typeface="+mj-ea"/>
              <a:ea typeface="+mn-ea"/>
              <a:cs typeface="メイリオ" pitchFamily="50" charset="-128"/>
            </a:endParaRPr>
          </a:p>
          <a:p>
            <a:pPr rtl="0" eaLnBrk="1" fontAlgn="b" latinLnBrk="0" hangingPunct="1"/>
            <a:r>
              <a:rPr kumimoji="1" lang="ja-JP" altLang="en-US" sz="1200" b="0" i="0" u="none" strike="noStrike" kern="1200" dirty="0">
                <a:solidFill>
                  <a:schemeClr val="tx1"/>
                </a:solidFill>
                <a:latin typeface="+mj-ea"/>
                <a:ea typeface="+mn-ea"/>
                <a:cs typeface="メイリオ" pitchFamily="50" charset="-128"/>
              </a:rPr>
              <a:t>≪移植後生存率≫</a:t>
            </a:r>
            <a:endParaRPr kumimoji="1" lang="en-US" altLang="ja-JP" sz="1200" b="0" kern="1200" dirty="0">
              <a:solidFill>
                <a:srgbClr val="0B5395"/>
              </a:solidFill>
              <a:latin typeface="+mj-ea"/>
              <a:ea typeface="+mn-ea"/>
              <a:cs typeface="メイリオ" pitchFamily="50" charset="-128"/>
            </a:endParaRPr>
          </a:p>
          <a:p>
            <a:r>
              <a:rPr kumimoji="1" lang="ja-JP" altLang="en-US" sz="1200" b="0" i="0" u="none" strike="noStrike" kern="1200" dirty="0">
                <a:solidFill>
                  <a:schemeClr val="tx1"/>
                </a:solidFill>
                <a:latin typeface="+mj-ea"/>
                <a:ea typeface="+mn-ea"/>
                <a:cs typeface="メイリオ" pitchFamily="50" charset="-128"/>
              </a:rPr>
              <a:t>＿＿＿＿＿＿＿＿＿＿＿＿</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移植件数</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5</a:t>
            </a:r>
            <a:r>
              <a:rPr kumimoji="1" lang="ja-JP" altLang="ja-JP" sz="1200" b="0" i="0" u="sng" strike="noStrike" kern="1200" dirty="0">
                <a:solidFill>
                  <a:schemeClr val="tx1"/>
                </a:solidFill>
                <a:latin typeface="+mj-ea"/>
                <a:ea typeface="+mn-ea"/>
                <a:cs typeface="メイリオ" pitchFamily="50" charset="-128"/>
              </a:rPr>
              <a:t>年</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10</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dirty="0">
                <a:solidFill>
                  <a:schemeClr val="tx1"/>
                </a:solidFill>
                <a:latin typeface="+mj-ea"/>
                <a:ea typeface="+mn-ea"/>
                <a:cs typeface="メイリオ" pitchFamily="50" charset="-128"/>
              </a:rPr>
              <a:t> </a:t>
            </a: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骨髄移植 </a:t>
            </a:r>
            <a:r>
              <a:rPr lang="zh-TW" altLang="en-US" sz="1200" b="0" dirty="0">
                <a:latin typeface="ＭＳ Ｐゴシック" pitchFamily="50" charset="-128"/>
                <a:ea typeface="ＭＳ Ｐゴシック" pitchFamily="50" charset="-128"/>
                <a:cs typeface="メイリオ" pitchFamily="50" charset="-128"/>
              </a:rPr>
              <a:t>             </a:t>
            </a:r>
            <a:r>
              <a:rPr lang="zh-TW" altLang="en-US" sz="1200" b="0" baseline="0" dirty="0">
                <a:latin typeface="ＭＳ Ｐゴシック" pitchFamily="50" charset="-128"/>
                <a:ea typeface="ＭＳ Ｐゴシック" pitchFamily="50" charset="-128"/>
                <a:cs typeface="メイリオ" pitchFamily="50" charset="-128"/>
              </a:rPr>
              <a:t>       </a:t>
            </a:r>
            <a:r>
              <a:rPr kumimoji="1" lang="en-US" altLang="ja-JP" sz="1200" b="0" i="0" u="none" strike="noStrike" kern="1200" dirty="0">
                <a:solidFill>
                  <a:schemeClr val="tx1"/>
                </a:solidFill>
                <a:effectLst/>
                <a:latin typeface="+mn-lt"/>
                <a:ea typeface="+mn-ea"/>
                <a:cs typeface="+mn-cs"/>
              </a:rPr>
              <a:t>114</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82.5%      75.1%         73.0%</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a:t>
            </a:r>
            <a:r>
              <a:rPr kumimoji="1" lang="ja-JP" altLang="ja-JP" sz="1200" b="0" i="0" u="none" strike="noStrike" kern="1200" baseline="0" dirty="0">
                <a:solidFill>
                  <a:schemeClr val="tx1"/>
                </a:solidFill>
                <a:effectLst/>
                <a:latin typeface="+mn-lt"/>
                <a:ea typeface="+mn-ea"/>
                <a:cs typeface="+mn-cs"/>
              </a:rPr>
              <a:t>末梢血幹細胞移植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19</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78.3%      61.5%         61.5%</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none" strike="noStrike" kern="1200" dirty="0">
                <a:solidFill>
                  <a:schemeClr val="tx1"/>
                </a:solidFill>
                <a:latin typeface="+mj-ea"/>
                <a:ea typeface="+mn-ea"/>
                <a:cs typeface="メイリオ" pitchFamily="50" charset="-128"/>
              </a:rPr>
              <a:t>非血縁者  </a:t>
            </a:r>
            <a:r>
              <a:rPr kumimoji="1" lang="ja-JP" altLang="ja-JP" sz="1200" b="0" i="0" u="none" strike="noStrike" kern="1200" baseline="0" dirty="0">
                <a:solidFill>
                  <a:schemeClr val="tx1"/>
                </a:solidFill>
                <a:effectLst/>
                <a:latin typeface="+mn-lt"/>
                <a:ea typeface="+mn-ea"/>
                <a:cs typeface="+mn-cs"/>
              </a:rPr>
              <a:t>骨髄移植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118</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77.0%      69.9%         68.8%</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sng" strike="noStrike" kern="1200" dirty="0">
                <a:solidFill>
                  <a:schemeClr val="tx1"/>
                </a:solidFill>
                <a:latin typeface="+mj-ea"/>
                <a:ea typeface="+mn-ea"/>
                <a:cs typeface="メイリオ" pitchFamily="50" charset="-128"/>
              </a:rPr>
              <a:t>非血縁者  </a:t>
            </a:r>
            <a:r>
              <a:rPr kumimoji="1" lang="ja-JP" altLang="ja-JP" sz="1200" b="0" i="0" u="sng" strike="noStrike" kern="1200" baseline="0" dirty="0" err="1">
                <a:solidFill>
                  <a:schemeClr val="tx1"/>
                </a:solidFill>
                <a:effectLst/>
                <a:latin typeface="+mn-lt"/>
                <a:ea typeface="+mn-ea"/>
                <a:cs typeface="+mn-cs"/>
              </a:rPr>
              <a:t>さい</a:t>
            </a:r>
            <a:r>
              <a:rPr kumimoji="1" lang="ja-JP" altLang="ja-JP" sz="1200" b="0" i="0" u="sng" strike="noStrike" kern="1200" baseline="0" dirty="0">
                <a:solidFill>
                  <a:schemeClr val="tx1"/>
                </a:solidFill>
                <a:effectLst/>
                <a:latin typeface="+mn-lt"/>
                <a:ea typeface="+mn-ea"/>
                <a:cs typeface="+mn-cs"/>
              </a:rPr>
              <a:t>帯血移植</a:t>
            </a:r>
            <a:r>
              <a:rPr kumimoji="1" lang="en-US" altLang="ja-JP" sz="1200" b="0" i="0" u="sng" strike="noStrike" kern="1200" baseline="0" dirty="0">
                <a:solidFill>
                  <a:schemeClr val="tx1"/>
                </a:solidFill>
                <a:effectLst/>
                <a:latin typeface="+mn-lt"/>
                <a:ea typeface="+mn-ea"/>
                <a:cs typeface="+mn-cs"/>
              </a:rPr>
              <a:t>                 </a:t>
            </a:r>
            <a:r>
              <a:rPr kumimoji="1" lang="en-US" altLang="ja-JP" sz="1200" b="0" i="0" u="sng" strike="noStrike" kern="1200" dirty="0">
                <a:solidFill>
                  <a:schemeClr val="tx1"/>
                </a:solidFill>
                <a:effectLst/>
                <a:latin typeface="+mn-lt"/>
                <a:ea typeface="+mn-ea"/>
                <a:cs typeface="+mn-cs"/>
              </a:rPr>
              <a:t>15</a:t>
            </a:r>
            <a:r>
              <a:rPr kumimoji="1" lang="ja-JP" altLang="ja-JP" sz="1200" b="0" i="0" u="sng" strike="noStrike" kern="1200" dirty="0">
                <a:solidFill>
                  <a:schemeClr val="tx1"/>
                </a:solidFill>
                <a:effectLst/>
                <a:latin typeface="+mn-lt"/>
                <a:ea typeface="+mn-ea"/>
                <a:cs typeface="+mn-cs"/>
              </a:rPr>
              <a:t>件</a:t>
            </a:r>
            <a:r>
              <a:rPr kumimoji="1" lang="en-US" altLang="ja-JP" sz="1200" b="0" i="0" u="sng" strike="noStrike" kern="1200" dirty="0">
                <a:solidFill>
                  <a:schemeClr val="tx1"/>
                </a:solidFill>
                <a:effectLst/>
                <a:latin typeface="+mn-lt"/>
                <a:ea typeface="+mn-ea"/>
                <a:cs typeface="+mn-cs"/>
              </a:rPr>
              <a:t>     </a:t>
            </a:r>
            <a:r>
              <a:rPr kumimoji="1" lang="en-US" altLang="ja-JP" sz="1200" b="0" i="0" u="sng" strike="noStrike" kern="1200" baseline="0" dirty="0">
                <a:solidFill>
                  <a:schemeClr val="tx1"/>
                </a:solidFill>
                <a:effectLst/>
                <a:latin typeface="+mn-lt"/>
                <a:ea typeface="+mn-ea"/>
                <a:cs typeface="+mn-cs"/>
              </a:rPr>
              <a:t> </a:t>
            </a:r>
            <a:r>
              <a:rPr kumimoji="1" lang="en-US" altLang="ja-JP" sz="1200" b="0" i="0" u="sng" strike="noStrike" kern="1200" dirty="0">
                <a:solidFill>
                  <a:schemeClr val="tx1"/>
                </a:solidFill>
                <a:effectLst/>
                <a:latin typeface="+mn-lt"/>
                <a:ea typeface="+mn-ea"/>
                <a:cs typeface="+mn-cs"/>
              </a:rPr>
              <a:t> </a:t>
            </a:r>
            <a:r>
              <a:rPr kumimoji="1" lang="en-US" altLang="ja-JP" sz="1200" b="1" i="0" u="sng" strike="noStrike" kern="1200" dirty="0">
                <a:solidFill>
                  <a:schemeClr val="tx1"/>
                </a:solidFill>
                <a:effectLst/>
                <a:latin typeface="+mn-lt"/>
                <a:ea typeface="+mn-ea"/>
                <a:cs typeface="+mn-cs"/>
              </a:rPr>
              <a:t>80.0%      72.7%         72.7%</a:t>
            </a:r>
            <a:endParaRPr kumimoji="1" lang="ja-JP" altLang="ja-JP" sz="12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00819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3188" y="319088"/>
            <a:ext cx="6392862" cy="4795837"/>
          </a:xfrm>
          <a:ln>
            <a:noFill/>
          </a:ln>
        </p:spPr>
      </p:sp>
      <p:sp>
        <p:nvSpPr>
          <p:cNvPr id="3" name="ノート プレースホルダ 2"/>
          <p:cNvSpPr>
            <a:spLocks noGrp="1"/>
          </p:cNvSpPr>
          <p:nvPr>
            <p:ph type="body" idx="1"/>
          </p:nvPr>
        </p:nvSpPr>
        <p:spPr>
          <a:xfrm>
            <a:off x="241540" y="5632704"/>
            <a:ext cx="6255020" cy="4011628"/>
          </a:xfrm>
        </p:spPr>
        <p:txBody>
          <a:bodyPr>
            <a:normAutofit/>
          </a:bodyPr>
          <a:lstStyle/>
          <a:p>
            <a:r>
              <a:rPr kumimoji="1" lang="ja-JP" altLang="en-US" sz="1200" b="0" kern="1200" baseline="0" dirty="0">
                <a:solidFill>
                  <a:srgbClr val="0B5395"/>
                </a:solidFill>
                <a:latin typeface="+mj-ea"/>
                <a:ea typeface="+mn-ea"/>
                <a:cs typeface="+mn-cs"/>
              </a:rPr>
              <a:t>　</a:t>
            </a:r>
            <a:r>
              <a:rPr kumimoji="1" lang="ja-JP" altLang="ja-JP" sz="1200" b="0" kern="1200" dirty="0">
                <a:solidFill>
                  <a:schemeClr val="tx1"/>
                </a:solidFill>
                <a:latin typeface="+mn-lt"/>
                <a:ea typeface="+mn-ea"/>
                <a:cs typeface="+mn-cs"/>
              </a:rPr>
              <a:t>慢性骨髄性白血病の移植のほとんどが同種移植であり、</a:t>
            </a:r>
            <a:r>
              <a:rPr kumimoji="1" lang="en-US" altLang="ja-JP" sz="1200" b="0" kern="1200" dirty="0">
                <a:solidFill>
                  <a:schemeClr val="tx1"/>
                </a:solidFill>
                <a:latin typeface="+mn-lt"/>
                <a:ea typeface="+mn-ea"/>
                <a:cs typeface="+mn-cs"/>
              </a:rPr>
              <a:t>16</a:t>
            </a:r>
            <a:r>
              <a:rPr kumimoji="1" lang="ja-JP" altLang="ja-JP" sz="1200" b="0" kern="1200" dirty="0">
                <a:solidFill>
                  <a:schemeClr val="tx1"/>
                </a:solidFill>
                <a:latin typeface="+mn-lt"/>
                <a:ea typeface="+mn-ea"/>
                <a:cs typeface="+mn-cs"/>
              </a:rPr>
              <a:t>歳以上では非血縁者間骨髄移植が多く行われている。</a:t>
            </a:r>
            <a:r>
              <a:rPr kumimoji="1" lang="en-US" altLang="ja-JP" sz="1200" b="0" kern="1200" dirty="0">
                <a:solidFill>
                  <a:schemeClr val="tx1"/>
                </a:solidFill>
                <a:latin typeface="+mn-lt"/>
                <a:ea typeface="+mn-ea"/>
                <a:cs typeface="+mn-cs"/>
              </a:rPr>
              <a:t>1991</a:t>
            </a:r>
            <a:r>
              <a:rPr kumimoji="1" lang="ja-JP" altLang="ja-JP" sz="1200" b="0" kern="1200" dirty="0">
                <a:solidFill>
                  <a:schemeClr val="tx1"/>
                </a:solidFill>
                <a:latin typeface="+mn-lt"/>
                <a:ea typeface="+mn-ea"/>
                <a:cs typeface="+mn-cs"/>
              </a:rPr>
              <a:t>年から</a:t>
            </a:r>
            <a:r>
              <a:rPr kumimoji="1" lang="en-US" altLang="ja-JP" sz="1200" b="0" kern="1200" dirty="0">
                <a:solidFill>
                  <a:schemeClr val="tx1"/>
                </a:solidFill>
                <a:latin typeface="+mn-lt"/>
                <a:ea typeface="+mn-ea"/>
                <a:cs typeface="+mn-cs"/>
              </a:rPr>
              <a:t>2017</a:t>
            </a:r>
            <a:r>
              <a:rPr kumimoji="1" lang="ja-JP" altLang="ja-JP" sz="1200" b="0" kern="1200" dirty="0">
                <a:solidFill>
                  <a:schemeClr val="tx1"/>
                </a:solidFill>
                <a:latin typeface="+mn-lt"/>
                <a:ea typeface="+mn-ea"/>
                <a:cs typeface="+mn-cs"/>
              </a:rPr>
              <a:t>年の間に初回同種移植が行われた登録例の移植後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年生存率は、血縁者間骨髄移植</a:t>
            </a:r>
            <a:r>
              <a:rPr kumimoji="1" lang="en-US" altLang="ja-JP" sz="1200" b="0" kern="1200" dirty="0">
                <a:solidFill>
                  <a:schemeClr val="tx1"/>
                </a:solidFill>
                <a:latin typeface="+mn-lt"/>
                <a:ea typeface="+mn-ea"/>
                <a:cs typeface="+mn-cs"/>
              </a:rPr>
              <a:t>66.1</a:t>
            </a:r>
            <a:r>
              <a:rPr kumimoji="1" lang="ja-JP" altLang="ja-JP" sz="1200" b="0" kern="1200" dirty="0">
                <a:solidFill>
                  <a:schemeClr val="tx1"/>
                </a:solidFill>
                <a:latin typeface="+mn-lt"/>
                <a:ea typeface="+mn-ea"/>
                <a:cs typeface="+mn-cs"/>
              </a:rPr>
              <a:t>％、血縁者間末梢血幹細胞移植</a:t>
            </a:r>
            <a:r>
              <a:rPr kumimoji="1" lang="en-US" altLang="ja-JP" sz="1200" b="0" kern="1200" dirty="0">
                <a:solidFill>
                  <a:schemeClr val="tx1"/>
                </a:solidFill>
                <a:latin typeface="+mn-lt"/>
                <a:ea typeface="+mn-ea"/>
                <a:cs typeface="+mn-cs"/>
              </a:rPr>
              <a:t>55.7</a:t>
            </a:r>
            <a:r>
              <a:rPr kumimoji="1" lang="ja-JP" altLang="ja-JP" sz="1200" b="0" kern="1200" dirty="0">
                <a:solidFill>
                  <a:schemeClr val="tx1"/>
                </a:solidFill>
                <a:latin typeface="+mn-lt"/>
                <a:ea typeface="+mn-ea"/>
                <a:cs typeface="+mn-cs"/>
              </a:rPr>
              <a:t>％、非血縁者間骨髄移植</a:t>
            </a:r>
            <a:r>
              <a:rPr kumimoji="1" lang="en-US" altLang="ja-JP" sz="1200" b="0" kern="1200" dirty="0">
                <a:solidFill>
                  <a:schemeClr val="tx1"/>
                </a:solidFill>
                <a:latin typeface="+mn-lt"/>
                <a:ea typeface="+mn-ea"/>
                <a:cs typeface="+mn-cs"/>
              </a:rPr>
              <a:t>52.6</a:t>
            </a:r>
            <a:r>
              <a:rPr kumimoji="1" lang="ja-JP" altLang="ja-JP" sz="1200" b="0" kern="1200" dirty="0">
                <a:solidFill>
                  <a:schemeClr val="tx1"/>
                </a:solidFill>
                <a:latin typeface="+mn-lt"/>
                <a:ea typeface="+mn-ea"/>
                <a:cs typeface="+mn-cs"/>
              </a:rPr>
              <a:t>％、非血縁者間</a:t>
            </a:r>
            <a:r>
              <a:rPr kumimoji="1" lang="ja-JP" altLang="ja-JP" sz="1200" b="0" kern="1200" dirty="0" err="1">
                <a:solidFill>
                  <a:schemeClr val="tx1"/>
                </a:solidFill>
                <a:latin typeface="+mn-lt"/>
                <a:ea typeface="+mn-ea"/>
                <a:cs typeface="+mn-cs"/>
              </a:rPr>
              <a:t>さい</a:t>
            </a:r>
            <a:r>
              <a:rPr kumimoji="1" lang="ja-JP" altLang="ja-JP" sz="1200" b="0" kern="1200" dirty="0">
                <a:solidFill>
                  <a:schemeClr val="tx1"/>
                </a:solidFill>
                <a:latin typeface="+mn-lt"/>
                <a:ea typeface="+mn-ea"/>
                <a:cs typeface="+mn-cs"/>
              </a:rPr>
              <a:t>帯血移植</a:t>
            </a:r>
            <a:r>
              <a:rPr kumimoji="1" lang="en-US" altLang="ja-JP" sz="1200" b="0" kern="1200" dirty="0">
                <a:solidFill>
                  <a:schemeClr val="tx1"/>
                </a:solidFill>
                <a:latin typeface="+mn-lt"/>
                <a:ea typeface="+mn-ea"/>
                <a:cs typeface="+mn-cs"/>
              </a:rPr>
              <a:t>48.9</a:t>
            </a:r>
            <a:r>
              <a:rPr kumimoji="1" lang="ja-JP" altLang="ja-JP" sz="1200" b="0" kern="1200" dirty="0">
                <a:solidFill>
                  <a:schemeClr val="tx1"/>
                </a:solidFill>
                <a:latin typeface="+mn-lt"/>
                <a:ea typeface="+mn-ea"/>
                <a:cs typeface="+mn-cs"/>
              </a:rPr>
              <a:t>％である。移植後</a:t>
            </a:r>
            <a:r>
              <a:rPr kumimoji="1" lang="en-US" altLang="ja-JP" sz="1200" b="0" kern="1200" dirty="0">
                <a:solidFill>
                  <a:schemeClr val="tx1"/>
                </a:solidFill>
                <a:latin typeface="+mn-lt"/>
                <a:ea typeface="+mn-ea"/>
                <a:cs typeface="+mn-cs"/>
              </a:rPr>
              <a:t>10</a:t>
            </a:r>
            <a:r>
              <a:rPr kumimoji="1" lang="ja-JP" altLang="ja-JP" sz="1200" b="0" kern="1200" dirty="0">
                <a:solidFill>
                  <a:schemeClr val="tx1"/>
                </a:solidFill>
                <a:latin typeface="+mn-lt"/>
                <a:ea typeface="+mn-ea"/>
                <a:cs typeface="+mn-cs"/>
              </a:rPr>
              <a:t>年では、非血縁者間移植において生存率が</a:t>
            </a:r>
            <a:r>
              <a:rPr kumimoji="1" lang="en-US" altLang="ja-JP" sz="1200" b="0" kern="1200" dirty="0">
                <a:solidFill>
                  <a:schemeClr val="tx1"/>
                </a:solidFill>
                <a:latin typeface="+mn-lt"/>
                <a:ea typeface="+mn-ea"/>
                <a:cs typeface="+mn-cs"/>
              </a:rPr>
              <a:t>50</a:t>
            </a:r>
            <a:r>
              <a:rPr kumimoji="1" lang="ja-JP" altLang="ja-JP" sz="1200" b="0" kern="1200" dirty="0">
                <a:solidFill>
                  <a:schemeClr val="tx1"/>
                </a:solidFill>
                <a:latin typeface="+mn-lt"/>
                <a:ea typeface="+mn-ea"/>
                <a:cs typeface="+mn-cs"/>
              </a:rPr>
              <a:t>％を下回っている。 </a:t>
            </a:r>
          </a:p>
          <a:p>
            <a:endParaRPr kumimoji="1" lang="en-US" altLang="ja-JP" sz="1200" kern="1200" dirty="0">
              <a:solidFill>
                <a:srgbClr val="0B5395"/>
              </a:solidFill>
              <a:latin typeface="+mj-ea"/>
              <a:ea typeface="+mn-ea"/>
              <a:cs typeface="メイリオ" pitchFamily="50" charset="-128"/>
            </a:endParaRPr>
          </a:p>
          <a:p>
            <a:pPr rtl="0" eaLnBrk="1" fontAlgn="b" latinLnBrk="0" hangingPunct="1"/>
            <a:r>
              <a:rPr kumimoji="1" lang="ja-JP" altLang="en-US" sz="1200" b="0" i="0" u="none" strike="noStrike" kern="1200" dirty="0">
                <a:solidFill>
                  <a:schemeClr val="tx1"/>
                </a:solidFill>
                <a:latin typeface="+mj-ea"/>
                <a:ea typeface="+mn-ea"/>
                <a:cs typeface="メイリオ" pitchFamily="50" charset="-128"/>
              </a:rPr>
              <a:t>≪移植後生存率≫</a:t>
            </a:r>
            <a:endParaRPr kumimoji="1" lang="en-US" altLang="ja-JP" sz="1200" b="0" kern="1200" dirty="0">
              <a:solidFill>
                <a:srgbClr val="0B5395"/>
              </a:solidFill>
              <a:latin typeface="+mj-ea"/>
              <a:ea typeface="+mn-ea"/>
              <a:cs typeface="メイリオ" pitchFamily="50" charset="-128"/>
            </a:endParaRPr>
          </a:p>
          <a:p>
            <a:r>
              <a:rPr kumimoji="1" lang="ja-JP" altLang="en-US" sz="1200" b="0" i="0" u="none" strike="noStrike" kern="1200" dirty="0">
                <a:solidFill>
                  <a:schemeClr val="tx1"/>
                </a:solidFill>
                <a:latin typeface="+mj-ea"/>
                <a:ea typeface="+mn-ea"/>
                <a:cs typeface="メイリオ" pitchFamily="50" charset="-128"/>
              </a:rPr>
              <a:t>＿＿＿＿＿＿＿＿＿＿＿＿</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移植件数</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5</a:t>
            </a:r>
            <a:r>
              <a:rPr kumimoji="1" lang="ja-JP" altLang="ja-JP" sz="1200" b="0" i="0" u="sng" strike="noStrike" kern="1200" dirty="0">
                <a:solidFill>
                  <a:schemeClr val="tx1"/>
                </a:solidFill>
                <a:latin typeface="+mj-ea"/>
                <a:ea typeface="+mn-ea"/>
                <a:cs typeface="メイリオ" pitchFamily="50" charset="-128"/>
              </a:rPr>
              <a:t>年</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10</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dirty="0">
                <a:solidFill>
                  <a:schemeClr val="tx1"/>
                </a:solidFill>
                <a:latin typeface="+mj-ea"/>
                <a:ea typeface="+mn-ea"/>
                <a:cs typeface="メイリオ" pitchFamily="50" charset="-128"/>
              </a:rPr>
              <a:t> </a:t>
            </a: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骨髄移植 </a:t>
            </a:r>
            <a:r>
              <a:rPr lang="zh-TW" altLang="en-US" sz="1200" b="0" dirty="0">
                <a:latin typeface="ＭＳ Ｐゴシック" pitchFamily="50" charset="-128"/>
                <a:ea typeface="ＭＳ Ｐゴシック" pitchFamily="50" charset="-128"/>
                <a:cs typeface="メイリオ" pitchFamily="50" charset="-128"/>
              </a:rPr>
              <a:t>             </a:t>
            </a:r>
            <a:r>
              <a:rPr lang="zh-TW" altLang="en-US" sz="1200" b="0" baseline="0" dirty="0">
                <a:latin typeface="ＭＳ Ｐゴシック" pitchFamily="50" charset="-128"/>
                <a:ea typeface="ＭＳ Ｐゴシック" pitchFamily="50" charset="-128"/>
                <a:cs typeface="メイリオ" pitchFamily="50" charset="-128"/>
              </a:rPr>
              <a:t>    </a:t>
            </a:r>
            <a:r>
              <a:rPr kumimoji="1" lang="en-US" altLang="ja-JP" sz="1200" b="0" i="0" u="none" strike="noStrike" kern="1200" dirty="0">
                <a:solidFill>
                  <a:schemeClr val="tx1"/>
                </a:solidFill>
                <a:effectLst/>
                <a:latin typeface="+mn-lt"/>
                <a:ea typeface="+mn-ea"/>
                <a:cs typeface="+mn-cs"/>
              </a:rPr>
              <a:t>1,094</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77.9%       66.1%        62.3%</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a:t>
            </a:r>
            <a:r>
              <a:rPr kumimoji="1" lang="ja-JP" altLang="ja-JP" sz="1200" b="0" i="0" u="none" strike="noStrike" kern="1200" baseline="0" dirty="0">
                <a:solidFill>
                  <a:schemeClr val="tx1"/>
                </a:solidFill>
                <a:effectLst/>
                <a:latin typeface="+mn-lt"/>
                <a:ea typeface="+mn-ea"/>
                <a:cs typeface="+mn-cs"/>
              </a:rPr>
              <a:t>末梢血幹細胞移植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478</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68.3%       55.7%        52.8%</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none" strike="noStrike" kern="1200" dirty="0">
                <a:solidFill>
                  <a:schemeClr val="tx1"/>
                </a:solidFill>
                <a:latin typeface="+mj-ea"/>
                <a:ea typeface="+mn-ea"/>
                <a:cs typeface="メイリオ" pitchFamily="50" charset="-128"/>
              </a:rPr>
              <a:t>非血縁者  </a:t>
            </a:r>
            <a:r>
              <a:rPr kumimoji="1" lang="ja-JP" altLang="ja-JP" sz="1200" b="0" i="0" u="none" strike="noStrike" kern="1200" baseline="0" dirty="0">
                <a:solidFill>
                  <a:schemeClr val="tx1"/>
                </a:solidFill>
                <a:effectLst/>
                <a:latin typeface="+mn-lt"/>
                <a:ea typeface="+mn-ea"/>
                <a:cs typeface="+mn-cs"/>
              </a:rPr>
              <a:t>骨髄移植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1,342</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65.3%       52.6%        48.0%</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sng" strike="noStrike" kern="1200" dirty="0">
                <a:solidFill>
                  <a:schemeClr val="tx1"/>
                </a:solidFill>
                <a:latin typeface="+mj-ea"/>
                <a:ea typeface="+mn-ea"/>
                <a:cs typeface="メイリオ" pitchFamily="50" charset="-128"/>
              </a:rPr>
              <a:t>非血縁者  </a:t>
            </a:r>
            <a:r>
              <a:rPr kumimoji="1" lang="ja-JP" altLang="ja-JP" sz="1200" b="0" i="0" u="sng" strike="noStrike" kern="1200" baseline="0" dirty="0" err="1">
                <a:solidFill>
                  <a:schemeClr val="tx1"/>
                </a:solidFill>
                <a:effectLst/>
                <a:latin typeface="+mn-lt"/>
                <a:ea typeface="+mn-ea"/>
                <a:cs typeface="+mn-cs"/>
              </a:rPr>
              <a:t>さい</a:t>
            </a:r>
            <a:r>
              <a:rPr kumimoji="1" lang="ja-JP" altLang="ja-JP" sz="1200" b="0" i="0" u="sng" strike="noStrike" kern="1200" baseline="0" dirty="0">
                <a:solidFill>
                  <a:schemeClr val="tx1"/>
                </a:solidFill>
                <a:effectLst/>
                <a:latin typeface="+mn-lt"/>
                <a:ea typeface="+mn-ea"/>
                <a:cs typeface="+mn-cs"/>
              </a:rPr>
              <a:t>帯血移植</a:t>
            </a:r>
            <a:r>
              <a:rPr kumimoji="1" lang="en-US" altLang="ja-JP" sz="1200" b="0" i="0" u="sng" strike="noStrike" kern="1200" baseline="0" dirty="0">
                <a:solidFill>
                  <a:schemeClr val="tx1"/>
                </a:solidFill>
                <a:effectLst/>
                <a:latin typeface="+mn-lt"/>
                <a:ea typeface="+mn-ea"/>
                <a:cs typeface="+mn-cs"/>
              </a:rPr>
              <a:t>               </a:t>
            </a:r>
            <a:r>
              <a:rPr kumimoji="1" lang="en-US" altLang="ja-JP" sz="1200" b="0" i="0" u="sng" strike="noStrike" kern="1200" dirty="0">
                <a:solidFill>
                  <a:schemeClr val="tx1"/>
                </a:solidFill>
                <a:effectLst/>
                <a:latin typeface="+mn-lt"/>
                <a:ea typeface="+mn-ea"/>
                <a:cs typeface="+mn-cs"/>
              </a:rPr>
              <a:t>290</a:t>
            </a:r>
            <a:r>
              <a:rPr kumimoji="1" lang="ja-JP" altLang="ja-JP" sz="1200" b="0" i="0" u="sng" strike="noStrike" kern="1200" dirty="0">
                <a:solidFill>
                  <a:schemeClr val="tx1"/>
                </a:solidFill>
                <a:effectLst/>
                <a:latin typeface="+mn-lt"/>
                <a:ea typeface="+mn-ea"/>
                <a:cs typeface="+mn-cs"/>
              </a:rPr>
              <a:t>件</a:t>
            </a:r>
            <a:r>
              <a:rPr kumimoji="1" lang="en-US" altLang="ja-JP" sz="1200" b="0" i="0" u="sng" strike="noStrike" kern="1200" dirty="0">
                <a:solidFill>
                  <a:schemeClr val="tx1"/>
                </a:solidFill>
                <a:effectLst/>
                <a:latin typeface="+mn-lt"/>
                <a:ea typeface="+mn-ea"/>
                <a:cs typeface="+mn-cs"/>
              </a:rPr>
              <a:t>      </a:t>
            </a:r>
            <a:r>
              <a:rPr kumimoji="1" lang="en-US" altLang="ja-JP" sz="1200" b="1" i="0" u="sng" strike="noStrike" kern="1200" dirty="0">
                <a:solidFill>
                  <a:schemeClr val="tx1"/>
                </a:solidFill>
                <a:effectLst/>
                <a:latin typeface="+mn-lt"/>
                <a:ea typeface="+mn-ea"/>
                <a:cs typeface="+mn-cs"/>
              </a:rPr>
              <a:t>64.2%       48.9%        45.5%</a:t>
            </a:r>
            <a:endParaRPr kumimoji="1" lang="ja-JP" altLang="ja-JP" sz="1200" b="1" i="0" u="sng" strike="noStrike" kern="1200" dirty="0">
              <a:solidFill>
                <a:schemeClr val="tx1"/>
              </a:solidFill>
              <a:effectLst/>
              <a:latin typeface="+mn-lt"/>
              <a:ea typeface="+mn-ea"/>
              <a:cs typeface="+mn-cs"/>
            </a:endParaRPr>
          </a:p>
          <a:p>
            <a:endParaRPr lang="ja-JP" altLang="en-US" sz="1200" dirty="0">
              <a:solidFill>
                <a:srgbClr val="0B5395"/>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7670398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3188" y="355600"/>
            <a:ext cx="6392862" cy="4795838"/>
          </a:xfrm>
          <a:ln>
            <a:noFill/>
          </a:ln>
        </p:spPr>
      </p:sp>
      <p:sp>
        <p:nvSpPr>
          <p:cNvPr id="3" name="ノート プレースホルダ 2"/>
          <p:cNvSpPr>
            <a:spLocks noGrp="1"/>
          </p:cNvSpPr>
          <p:nvPr>
            <p:ph type="body" idx="1"/>
          </p:nvPr>
        </p:nvSpPr>
        <p:spPr>
          <a:xfrm>
            <a:off x="241540" y="5614416"/>
            <a:ext cx="6255020" cy="4029916"/>
          </a:xfrm>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kumimoji="1" lang="ja-JP" altLang="en-US" sz="1200" b="1" kern="1200" dirty="0">
                <a:solidFill>
                  <a:schemeClr val="tx1"/>
                </a:solidFill>
                <a:latin typeface="+mn-lt"/>
                <a:ea typeface="+mn-ea"/>
                <a:cs typeface="+mn-cs"/>
              </a:rPr>
              <a:t>　</a:t>
            </a:r>
            <a:r>
              <a:rPr kumimoji="1" lang="ja-JP" altLang="ja-JP" sz="1200" b="0" kern="1200" dirty="0">
                <a:solidFill>
                  <a:schemeClr val="tx1"/>
                </a:solidFill>
                <a:latin typeface="+mn-lt"/>
                <a:ea typeface="+mn-ea"/>
                <a:cs typeface="+mn-cs"/>
              </a:rPr>
              <a:t>骨髄異形成症候群の移植のほとんどが同種移植であり、</a:t>
            </a:r>
            <a:r>
              <a:rPr kumimoji="1" lang="en-US" altLang="ja-JP" sz="1200" b="0" kern="1200" dirty="0">
                <a:solidFill>
                  <a:schemeClr val="tx1"/>
                </a:solidFill>
                <a:latin typeface="+mn-lt"/>
                <a:ea typeface="+mn-ea"/>
                <a:cs typeface="+mn-cs"/>
              </a:rPr>
              <a:t>15</a:t>
            </a:r>
            <a:r>
              <a:rPr kumimoji="1" lang="ja-JP" altLang="ja-JP" sz="1200" b="0" kern="1200" dirty="0">
                <a:solidFill>
                  <a:schemeClr val="tx1"/>
                </a:solidFill>
                <a:latin typeface="+mn-lt"/>
                <a:ea typeface="+mn-ea"/>
                <a:cs typeface="+mn-cs"/>
              </a:rPr>
              <a:t>歳以下では血縁または非血縁者間骨髄移植が多く行われている。</a:t>
            </a:r>
            <a:r>
              <a:rPr kumimoji="1" lang="en-US" altLang="ja-JP" sz="1200" b="0" kern="1200" dirty="0">
                <a:solidFill>
                  <a:schemeClr val="tx1"/>
                </a:solidFill>
                <a:latin typeface="+mn-lt"/>
                <a:ea typeface="+mn-ea"/>
                <a:cs typeface="+mn-cs"/>
              </a:rPr>
              <a:t>1991</a:t>
            </a:r>
            <a:r>
              <a:rPr kumimoji="1" lang="ja-JP" altLang="ja-JP" sz="1200" b="0" kern="1200" dirty="0">
                <a:solidFill>
                  <a:schemeClr val="tx1"/>
                </a:solidFill>
                <a:latin typeface="+mn-lt"/>
                <a:ea typeface="+mn-ea"/>
                <a:cs typeface="+mn-cs"/>
              </a:rPr>
              <a:t>年から</a:t>
            </a:r>
            <a:r>
              <a:rPr kumimoji="1" lang="en-US" altLang="ja-JP" sz="1200" b="0" kern="1200" dirty="0">
                <a:solidFill>
                  <a:schemeClr val="tx1"/>
                </a:solidFill>
                <a:latin typeface="+mn-lt"/>
                <a:ea typeface="+mn-ea"/>
                <a:cs typeface="+mn-cs"/>
              </a:rPr>
              <a:t>2017</a:t>
            </a:r>
            <a:r>
              <a:rPr kumimoji="1" lang="ja-JP" altLang="ja-JP" sz="1200" b="0" kern="1200" dirty="0">
                <a:solidFill>
                  <a:schemeClr val="tx1"/>
                </a:solidFill>
                <a:latin typeface="+mn-lt"/>
                <a:ea typeface="+mn-ea"/>
                <a:cs typeface="+mn-cs"/>
              </a:rPr>
              <a:t>年の間に初回同種移植が行われた登録例の移植後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年生存率は、血縁者間骨髄移植</a:t>
            </a:r>
            <a:r>
              <a:rPr kumimoji="1" lang="en-US" altLang="ja-JP" sz="1200" b="0" kern="1200" dirty="0">
                <a:solidFill>
                  <a:schemeClr val="tx1"/>
                </a:solidFill>
                <a:latin typeface="+mn-lt"/>
                <a:ea typeface="+mn-ea"/>
                <a:cs typeface="+mn-cs"/>
              </a:rPr>
              <a:t>73.9</a:t>
            </a:r>
            <a:r>
              <a:rPr kumimoji="1" lang="ja-JP" altLang="ja-JP" sz="1200" b="0" kern="1200" dirty="0">
                <a:solidFill>
                  <a:schemeClr val="tx1"/>
                </a:solidFill>
                <a:latin typeface="+mn-lt"/>
                <a:ea typeface="+mn-ea"/>
                <a:cs typeface="+mn-cs"/>
              </a:rPr>
              <a:t>％、血縁者間末梢血幹細胞移植</a:t>
            </a:r>
            <a:r>
              <a:rPr kumimoji="1" lang="en-US" altLang="ja-JP" sz="1200" b="0" kern="1200" dirty="0">
                <a:solidFill>
                  <a:schemeClr val="tx1"/>
                </a:solidFill>
                <a:latin typeface="+mn-lt"/>
                <a:ea typeface="+mn-ea"/>
                <a:cs typeface="+mn-cs"/>
              </a:rPr>
              <a:t>58.5</a:t>
            </a:r>
            <a:r>
              <a:rPr kumimoji="1" lang="ja-JP" altLang="ja-JP" sz="1200" b="0" kern="1200" dirty="0">
                <a:solidFill>
                  <a:schemeClr val="tx1"/>
                </a:solidFill>
                <a:latin typeface="+mn-lt"/>
                <a:ea typeface="+mn-ea"/>
                <a:cs typeface="+mn-cs"/>
              </a:rPr>
              <a:t>％、非血縁者間骨髄移植</a:t>
            </a:r>
            <a:r>
              <a:rPr kumimoji="1" lang="en-US" altLang="ja-JP" sz="1200" b="0" kern="1200" dirty="0">
                <a:solidFill>
                  <a:schemeClr val="tx1"/>
                </a:solidFill>
                <a:latin typeface="+mn-lt"/>
                <a:ea typeface="+mn-ea"/>
                <a:cs typeface="+mn-cs"/>
              </a:rPr>
              <a:t>73.6</a:t>
            </a:r>
            <a:r>
              <a:rPr kumimoji="1" lang="ja-JP" altLang="ja-JP" sz="1200" b="0" kern="1200" dirty="0">
                <a:solidFill>
                  <a:schemeClr val="tx1"/>
                </a:solidFill>
                <a:latin typeface="+mn-lt"/>
                <a:ea typeface="+mn-ea"/>
                <a:cs typeface="+mn-cs"/>
              </a:rPr>
              <a:t>％、非血縁者間</a:t>
            </a:r>
            <a:r>
              <a:rPr kumimoji="1" lang="ja-JP" altLang="ja-JP" sz="1200" b="0" kern="1200" dirty="0" err="1">
                <a:solidFill>
                  <a:schemeClr val="tx1"/>
                </a:solidFill>
                <a:latin typeface="+mn-lt"/>
                <a:ea typeface="+mn-ea"/>
                <a:cs typeface="+mn-cs"/>
              </a:rPr>
              <a:t>さい</a:t>
            </a:r>
            <a:r>
              <a:rPr kumimoji="1" lang="ja-JP" altLang="ja-JP" sz="1200" b="0" kern="1200" dirty="0">
                <a:solidFill>
                  <a:schemeClr val="tx1"/>
                </a:solidFill>
                <a:latin typeface="+mn-lt"/>
                <a:ea typeface="+mn-ea"/>
                <a:cs typeface="+mn-cs"/>
              </a:rPr>
              <a:t>帯血移植</a:t>
            </a:r>
            <a:r>
              <a:rPr kumimoji="1" lang="en-US" altLang="ja-JP" sz="1200" b="0" kern="1200" dirty="0">
                <a:solidFill>
                  <a:schemeClr val="tx1"/>
                </a:solidFill>
                <a:latin typeface="+mn-lt"/>
                <a:ea typeface="+mn-ea"/>
                <a:cs typeface="+mn-cs"/>
              </a:rPr>
              <a:t>60.1</a:t>
            </a:r>
            <a:r>
              <a:rPr kumimoji="1" lang="ja-JP" altLang="ja-JP" sz="1200" b="0" kern="1200" dirty="0">
                <a:solidFill>
                  <a:schemeClr val="tx1"/>
                </a:solidFill>
                <a:latin typeface="+mn-lt"/>
                <a:ea typeface="+mn-ea"/>
                <a:cs typeface="+mn-cs"/>
              </a:rPr>
              <a:t>％である。移植後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年以降の生存率の低下は緩やかになり、血縁、非血縁者間移植ともに生存率が</a:t>
            </a:r>
            <a:r>
              <a:rPr kumimoji="1" lang="en-US" altLang="ja-JP" sz="1200" b="0" kern="1200" dirty="0">
                <a:solidFill>
                  <a:schemeClr val="tx1"/>
                </a:solidFill>
                <a:latin typeface="+mn-lt"/>
                <a:ea typeface="+mn-ea"/>
                <a:cs typeface="+mn-cs"/>
              </a:rPr>
              <a:t>50</a:t>
            </a:r>
            <a:r>
              <a:rPr kumimoji="1" lang="ja-JP" altLang="ja-JP" sz="1200" b="0" kern="1200" dirty="0">
                <a:solidFill>
                  <a:schemeClr val="tx1"/>
                </a:solidFill>
                <a:latin typeface="+mn-lt"/>
                <a:ea typeface="+mn-ea"/>
                <a:cs typeface="+mn-cs"/>
              </a:rPr>
              <a:t>％以上である。</a:t>
            </a:r>
          </a:p>
          <a:p>
            <a:endParaRPr kumimoji="1" lang="en-US" altLang="ja-JP" sz="1200" kern="1200" dirty="0">
              <a:solidFill>
                <a:srgbClr val="0B5395"/>
              </a:solidFill>
              <a:latin typeface="+mj-ea"/>
              <a:ea typeface="+mn-ea"/>
              <a:cs typeface="メイリオ" pitchFamily="50" charset="-128"/>
            </a:endParaRPr>
          </a:p>
          <a:p>
            <a:pPr rtl="0" eaLnBrk="1" fontAlgn="b" latinLnBrk="0" hangingPunct="1"/>
            <a:r>
              <a:rPr kumimoji="1" lang="ja-JP" altLang="en-US" sz="1200" b="0" i="0" u="none" strike="noStrike" kern="1200" dirty="0">
                <a:solidFill>
                  <a:schemeClr val="tx1"/>
                </a:solidFill>
                <a:latin typeface="+mj-ea"/>
                <a:ea typeface="+mn-ea"/>
                <a:cs typeface="メイリオ" pitchFamily="50" charset="-128"/>
              </a:rPr>
              <a:t>≪移植後生存率≫</a:t>
            </a:r>
            <a:endParaRPr kumimoji="1" lang="en-US" altLang="ja-JP" sz="1200" b="0" kern="1200" dirty="0">
              <a:solidFill>
                <a:srgbClr val="0B5395"/>
              </a:solidFill>
              <a:latin typeface="+mj-ea"/>
              <a:ea typeface="+mn-ea"/>
              <a:cs typeface="メイリオ" pitchFamily="50" charset="-128"/>
            </a:endParaRPr>
          </a:p>
          <a:p>
            <a:r>
              <a:rPr kumimoji="1" lang="ja-JP" altLang="en-US" sz="1200" b="0" i="0" u="none" strike="noStrike" kern="1200" dirty="0">
                <a:solidFill>
                  <a:schemeClr val="tx1"/>
                </a:solidFill>
                <a:latin typeface="+mj-ea"/>
                <a:ea typeface="+mn-ea"/>
                <a:cs typeface="メイリオ" pitchFamily="50" charset="-128"/>
              </a:rPr>
              <a:t>＿＿＿＿＿＿＿＿＿＿＿＿</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移植件数</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5</a:t>
            </a:r>
            <a:r>
              <a:rPr kumimoji="1" lang="ja-JP" altLang="ja-JP" sz="1200" b="0" i="0" u="sng" strike="noStrike" kern="1200" dirty="0">
                <a:solidFill>
                  <a:schemeClr val="tx1"/>
                </a:solidFill>
                <a:latin typeface="+mj-ea"/>
                <a:ea typeface="+mn-ea"/>
                <a:cs typeface="メイリオ" pitchFamily="50" charset="-128"/>
              </a:rPr>
              <a:t>年</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10</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dirty="0">
                <a:solidFill>
                  <a:schemeClr val="tx1"/>
                </a:solidFill>
                <a:latin typeface="+mj-ea"/>
                <a:ea typeface="+mn-ea"/>
                <a:cs typeface="メイリオ" pitchFamily="50" charset="-128"/>
              </a:rPr>
              <a:t> </a:t>
            </a: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骨髄移植 </a:t>
            </a:r>
            <a:r>
              <a:rPr lang="zh-TW" altLang="en-US" sz="1200" b="0" dirty="0">
                <a:latin typeface="ＭＳ Ｐゴシック" pitchFamily="50" charset="-128"/>
                <a:ea typeface="ＭＳ Ｐゴシック" pitchFamily="50" charset="-128"/>
                <a:cs typeface="メイリオ" pitchFamily="50" charset="-128"/>
              </a:rPr>
              <a:t>             </a:t>
            </a:r>
            <a:r>
              <a:rPr lang="zh-TW" altLang="en-US" sz="1200" b="0" baseline="0" dirty="0">
                <a:latin typeface="ＭＳ Ｐゴシック" pitchFamily="50" charset="-128"/>
                <a:ea typeface="ＭＳ Ｐゴシック" pitchFamily="50" charset="-128"/>
                <a:cs typeface="メイリオ" pitchFamily="50" charset="-128"/>
              </a:rPr>
              <a:t>    </a:t>
            </a:r>
            <a:r>
              <a:rPr kumimoji="1" lang="en-US" altLang="ja-JP" sz="1200" b="0" i="0" u="none" strike="noStrike" kern="1200" dirty="0">
                <a:solidFill>
                  <a:schemeClr val="tx1"/>
                </a:solidFill>
                <a:effectLst/>
                <a:latin typeface="+mn-lt"/>
                <a:ea typeface="+mn-ea"/>
                <a:cs typeface="+mn-cs"/>
              </a:rPr>
              <a:t>136</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83.1%       73.9%        70.2%</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a:t>
            </a:r>
            <a:r>
              <a:rPr kumimoji="1" lang="ja-JP" altLang="ja-JP" sz="1200" b="0" i="0" u="none" strike="noStrike" kern="1200" baseline="0" dirty="0">
                <a:solidFill>
                  <a:schemeClr val="tx1"/>
                </a:solidFill>
                <a:effectLst/>
                <a:latin typeface="+mn-lt"/>
                <a:ea typeface="+mn-ea"/>
                <a:cs typeface="+mn-cs"/>
              </a:rPr>
              <a:t>末梢血幹細胞移植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21</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75.6%        58.5%        58.5%</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none" strike="noStrike" kern="1200" dirty="0">
                <a:solidFill>
                  <a:schemeClr val="tx1"/>
                </a:solidFill>
                <a:latin typeface="+mj-ea"/>
                <a:ea typeface="+mn-ea"/>
                <a:cs typeface="メイリオ" pitchFamily="50" charset="-128"/>
              </a:rPr>
              <a:t>非血縁者  </a:t>
            </a:r>
            <a:r>
              <a:rPr kumimoji="1" lang="ja-JP" altLang="ja-JP" sz="1200" b="0" i="0" u="none" strike="noStrike" kern="1200" baseline="0" dirty="0">
                <a:solidFill>
                  <a:schemeClr val="tx1"/>
                </a:solidFill>
                <a:effectLst/>
                <a:latin typeface="+mn-lt"/>
                <a:ea typeface="+mn-ea"/>
                <a:cs typeface="+mn-cs"/>
              </a:rPr>
              <a:t>骨髄移植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156</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84.1%       73.6%        70.4%</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sng" strike="noStrike" kern="1200" dirty="0">
                <a:solidFill>
                  <a:schemeClr val="tx1"/>
                </a:solidFill>
                <a:latin typeface="+mj-ea"/>
                <a:ea typeface="+mn-ea"/>
                <a:cs typeface="メイリオ" pitchFamily="50" charset="-128"/>
              </a:rPr>
              <a:t>非血縁者  </a:t>
            </a:r>
            <a:r>
              <a:rPr kumimoji="1" lang="ja-JP" altLang="ja-JP" sz="1200" b="0" i="0" u="sng" strike="noStrike" kern="1200" baseline="0" dirty="0" err="1">
                <a:solidFill>
                  <a:schemeClr val="tx1"/>
                </a:solidFill>
                <a:effectLst/>
                <a:latin typeface="+mn-lt"/>
                <a:ea typeface="+mn-ea"/>
                <a:cs typeface="+mn-cs"/>
              </a:rPr>
              <a:t>さい</a:t>
            </a:r>
            <a:r>
              <a:rPr kumimoji="1" lang="ja-JP" altLang="ja-JP" sz="1200" b="0" i="0" u="sng" strike="noStrike" kern="1200" baseline="0" dirty="0">
                <a:solidFill>
                  <a:schemeClr val="tx1"/>
                </a:solidFill>
                <a:effectLst/>
                <a:latin typeface="+mn-lt"/>
                <a:ea typeface="+mn-ea"/>
                <a:cs typeface="+mn-cs"/>
              </a:rPr>
              <a:t>帯血移植</a:t>
            </a:r>
            <a:r>
              <a:rPr kumimoji="1" lang="en-US" altLang="ja-JP" sz="1200" b="0" i="0" u="sng" strike="noStrike" kern="1200" baseline="0" dirty="0">
                <a:solidFill>
                  <a:schemeClr val="tx1"/>
                </a:solidFill>
                <a:effectLst/>
                <a:latin typeface="+mn-lt"/>
                <a:ea typeface="+mn-ea"/>
                <a:cs typeface="+mn-cs"/>
              </a:rPr>
              <a:t>              </a:t>
            </a:r>
            <a:r>
              <a:rPr kumimoji="1" lang="en-US" altLang="ja-JP" sz="1200" b="0" i="0" u="sng" strike="noStrike" kern="1200" dirty="0">
                <a:solidFill>
                  <a:schemeClr val="tx1"/>
                </a:solidFill>
                <a:effectLst/>
                <a:latin typeface="+mn-lt"/>
                <a:ea typeface="+mn-ea"/>
                <a:cs typeface="+mn-cs"/>
              </a:rPr>
              <a:t>80</a:t>
            </a:r>
            <a:r>
              <a:rPr kumimoji="1" lang="ja-JP" altLang="ja-JP" sz="1200" b="0" i="0" u="sng" strike="noStrike" kern="1200" dirty="0">
                <a:solidFill>
                  <a:schemeClr val="tx1"/>
                </a:solidFill>
                <a:effectLst/>
                <a:latin typeface="+mn-lt"/>
                <a:ea typeface="+mn-ea"/>
                <a:cs typeface="+mn-cs"/>
              </a:rPr>
              <a:t>件</a:t>
            </a:r>
            <a:r>
              <a:rPr kumimoji="1" lang="en-US" altLang="ja-JP" sz="1200" b="0" i="0" u="sng" strike="noStrike" kern="1200" dirty="0">
                <a:solidFill>
                  <a:schemeClr val="tx1"/>
                </a:solidFill>
                <a:effectLst/>
                <a:latin typeface="+mn-lt"/>
                <a:ea typeface="+mn-ea"/>
                <a:cs typeface="+mn-cs"/>
              </a:rPr>
              <a:t>          </a:t>
            </a:r>
            <a:r>
              <a:rPr kumimoji="1" lang="en-US" altLang="ja-JP" sz="1200" b="1" i="0" u="sng" strike="noStrike" kern="1200" dirty="0">
                <a:solidFill>
                  <a:schemeClr val="tx1"/>
                </a:solidFill>
                <a:effectLst/>
                <a:latin typeface="+mn-lt"/>
                <a:ea typeface="+mn-ea"/>
                <a:cs typeface="+mn-cs"/>
              </a:rPr>
              <a:t>71.7%       60.1%        60.1%</a:t>
            </a:r>
            <a:endParaRPr kumimoji="1" lang="ja-JP" altLang="ja-JP" sz="1200" b="1" i="0" u="sng" strike="noStrike" kern="1200" dirty="0">
              <a:solidFill>
                <a:schemeClr val="tx1"/>
              </a:solidFill>
              <a:effectLst/>
              <a:latin typeface="+mn-lt"/>
              <a:ea typeface="+mn-ea"/>
              <a:cs typeface="+mn-cs"/>
            </a:endParaRPr>
          </a:p>
          <a:p>
            <a:pPr rtl="0" eaLnBrk="1" fontAlgn="ctr" latinLnBrk="0" hangingPunct="1"/>
            <a:endParaRPr kumimoji="1" lang="ja-JP" altLang="ja-JP" sz="1200" b="1" i="0" u="sng" strike="noStrike" kern="1200" dirty="0">
              <a:solidFill>
                <a:schemeClr val="tx1"/>
              </a:solidFill>
              <a:effectLst/>
              <a:latin typeface="+mn-lt"/>
              <a:ea typeface="+mn-ea"/>
              <a:cs typeface="+mn-cs"/>
            </a:endParaRPr>
          </a:p>
          <a:p>
            <a:endParaRPr lang="ja-JP" altLang="en-US" sz="1200" dirty="0">
              <a:solidFill>
                <a:srgbClr val="0B5395"/>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5900591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1300" y="338138"/>
            <a:ext cx="6392863" cy="4794250"/>
          </a:xfrm>
          <a:ln>
            <a:noFill/>
          </a:ln>
        </p:spPr>
      </p:sp>
      <p:sp>
        <p:nvSpPr>
          <p:cNvPr id="3" name="ノート プレースホルダ 2"/>
          <p:cNvSpPr>
            <a:spLocks noGrp="1"/>
          </p:cNvSpPr>
          <p:nvPr>
            <p:ph type="body" idx="1"/>
          </p:nvPr>
        </p:nvSpPr>
        <p:spPr>
          <a:xfrm>
            <a:off x="241540" y="5596128"/>
            <a:ext cx="6255020" cy="4048204"/>
          </a:xfrm>
        </p:spPr>
        <p:txBody>
          <a:bodyPr>
            <a:normAutofit/>
          </a:bodyPr>
          <a:lstStyle/>
          <a:p>
            <a:r>
              <a:rPr kumimoji="1" lang="ja-JP" altLang="en-US" sz="1000" b="0" kern="1200" dirty="0">
                <a:solidFill>
                  <a:schemeClr val="tx1"/>
                </a:solidFill>
                <a:latin typeface="+mn-lt"/>
                <a:ea typeface="+mn-ea"/>
                <a:cs typeface="+mn-cs"/>
              </a:rPr>
              <a:t>　</a:t>
            </a:r>
            <a:r>
              <a:rPr kumimoji="1" lang="en-US" altLang="ja-JP" sz="1200" b="0" kern="1200" dirty="0">
                <a:solidFill>
                  <a:schemeClr val="tx1"/>
                </a:solidFill>
                <a:latin typeface="+mn-lt"/>
                <a:ea typeface="+mn-ea"/>
                <a:cs typeface="+mn-cs"/>
              </a:rPr>
              <a:t>16</a:t>
            </a:r>
            <a:r>
              <a:rPr kumimoji="1" lang="ja-JP" altLang="ja-JP" sz="1200" b="0" kern="1200" dirty="0">
                <a:solidFill>
                  <a:schemeClr val="tx1"/>
                </a:solidFill>
                <a:latin typeface="+mn-lt"/>
                <a:ea typeface="+mn-ea"/>
                <a:cs typeface="+mn-cs"/>
              </a:rPr>
              <a:t>歳以上の骨髄異形成症候群における同種移植では、非血縁者間骨髄移植が多く行われている。</a:t>
            </a:r>
            <a:r>
              <a:rPr kumimoji="1" lang="en-US" altLang="ja-JP" sz="1200" b="0" kern="1200" dirty="0">
                <a:solidFill>
                  <a:schemeClr val="tx1"/>
                </a:solidFill>
                <a:latin typeface="+mn-lt"/>
                <a:ea typeface="+mn-ea"/>
                <a:cs typeface="+mn-cs"/>
              </a:rPr>
              <a:t>1991</a:t>
            </a:r>
            <a:r>
              <a:rPr kumimoji="1" lang="ja-JP" altLang="ja-JP" sz="1200" b="0" kern="1200" dirty="0">
                <a:solidFill>
                  <a:schemeClr val="tx1"/>
                </a:solidFill>
                <a:latin typeface="+mn-lt"/>
                <a:ea typeface="+mn-ea"/>
                <a:cs typeface="+mn-cs"/>
              </a:rPr>
              <a:t>年から</a:t>
            </a:r>
            <a:r>
              <a:rPr kumimoji="1" lang="en-US" altLang="ja-JP" sz="1200" b="0" kern="1200" dirty="0">
                <a:solidFill>
                  <a:schemeClr val="tx1"/>
                </a:solidFill>
                <a:latin typeface="+mn-lt"/>
                <a:ea typeface="+mn-ea"/>
                <a:cs typeface="+mn-cs"/>
              </a:rPr>
              <a:t>2017</a:t>
            </a:r>
            <a:r>
              <a:rPr kumimoji="1" lang="ja-JP" altLang="ja-JP" sz="1200" b="0" kern="1200" dirty="0">
                <a:solidFill>
                  <a:schemeClr val="tx1"/>
                </a:solidFill>
                <a:latin typeface="+mn-lt"/>
                <a:ea typeface="+mn-ea"/>
                <a:cs typeface="+mn-cs"/>
              </a:rPr>
              <a:t>年の間に初回同種移植が行われた登録例の移植後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年生存率は、血縁者間骨髄移植では</a:t>
            </a:r>
            <a:r>
              <a:rPr kumimoji="1" lang="en-US" altLang="ja-JP" sz="1200" b="0" kern="1200" dirty="0">
                <a:solidFill>
                  <a:schemeClr val="tx1"/>
                </a:solidFill>
                <a:latin typeface="+mn-lt"/>
                <a:ea typeface="+mn-ea"/>
                <a:cs typeface="+mn-cs"/>
              </a:rPr>
              <a:t>55.9</a:t>
            </a:r>
            <a:r>
              <a:rPr kumimoji="1" lang="ja-JP" altLang="ja-JP" sz="1200" b="0" kern="1200" dirty="0">
                <a:solidFill>
                  <a:schemeClr val="tx1"/>
                </a:solidFill>
                <a:latin typeface="+mn-lt"/>
                <a:ea typeface="+mn-ea"/>
                <a:cs typeface="+mn-cs"/>
              </a:rPr>
              <a:t>％であり、血縁者間末梢血幹細胞移植、非血縁者間移植では</a:t>
            </a:r>
            <a:r>
              <a:rPr kumimoji="1" lang="en-US" altLang="ja-JP" sz="1200" b="0" kern="1200" dirty="0">
                <a:solidFill>
                  <a:schemeClr val="tx1"/>
                </a:solidFill>
                <a:latin typeface="+mn-lt"/>
                <a:ea typeface="+mn-ea"/>
                <a:cs typeface="+mn-cs"/>
              </a:rPr>
              <a:t>50%</a:t>
            </a:r>
            <a:r>
              <a:rPr kumimoji="1" lang="ja-JP" altLang="ja-JP" sz="1200" b="0" kern="1200" dirty="0">
                <a:solidFill>
                  <a:schemeClr val="tx1"/>
                </a:solidFill>
                <a:latin typeface="+mn-lt"/>
                <a:ea typeface="+mn-ea"/>
                <a:cs typeface="+mn-cs"/>
              </a:rPr>
              <a:t>を下回っている。</a:t>
            </a:r>
          </a:p>
          <a:p>
            <a:endParaRPr kumimoji="1" lang="en-US" altLang="ja-JP" sz="1200" kern="1200" dirty="0">
              <a:solidFill>
                <a:srgbClr val="0B5395"/>
              </a:solidFill>
              <a:latin typeface="+mn-ea"/>
              <a:ea typeface="+mn-ea"/>
              <a:cs typeface="メイリオ" pitchFamily="50" charset="-128"/>
            </a:endParaRPr>
          </a:p>
          <a:p>
            <a:pPr rtl="0" eaLnBrk="1" fontAlgn="b" latinLnBrk="0" hangingPunct="1"/>
            <a:r>
              <a:rPr kumimoji="1" lang="ja-JP" altLang="en-US" sz="1200" b="0" i="0" u="none" strike="noStrike" kern="1200" dirty="0">
                <a:solidFill>
                  <a:schemeClr val="tx1"/>
                </a:solidFill>
                <a:latin typeface="+mj-ea"/>
                <a:ea typeface="+mn-ea"/>
                <a:cs typeface="メイリオ" pitchFamily="50" charset="-128"/>
              </a:rPr>
              <a:t>≪移植後生存率≫</a:t>
            </a:r>
            <a:endParaRPr kumimoji="1" lang="en-US" altLang="ja-JP" sz="1200" b="0" kern="1200" dirty="0">
              <a:solidFill>
                <a:srgbClr val="0B5395"/>
              </a:solidFill>
              <a:latin typeface="+mj-ea"/>
              <a:ea typeface="+mn-ea"/>
              <a:cs typeface="メイリオ" pitchFamily="50" charset="-128"/>
            </a:endParaRPr>
          </a:p>
          <a:p>
            <a:r>
              <a:rPr kumimoji="1" lang="ja-JP" altLang="en-US" sz="1200" b="0" i="0" u="none" strike="noStrike" kern="1200" dirty="0">
                <a:solidFill>
                  <a:schemeClr val="tx1"/>
                </a:solidFill>
                <a:latin typeface="+mj-ea"/>
                <a:ea typeface="+mn-ea"/>
                <a:cs typeface="メイリオ" pitchFamily="50" charset="-128"/>
              </a:rPr>
              <a:t>＿＿＿＿＿＿＿＿＿＿＿＿</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移植件数</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5</a:t>
            </a:r>
            <a:r>
              <a:rPr kumimoji="1" lang="ja-JP" altLang="ja-JP" sz="1200" b="0" i="0" u="sng" strike="noStrike" kern="1200" dirty="0">
                <a:solidFill>
                  <a:schemeClr val="tx1"/>
                </a:solidFill>
                <a:latin typeface="+mj-ea"/>
                <a:ea typeface="+mn-ea"/>
                <a:cs typeface="メイリオ" pitchFamily="50" charset="-128"/>
              </a:rPr>
              <a:t>年</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10</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dirty="0">
                <a:solidFill>
                  <a:schemeClr val="tx1"/>
                </a:solidFill>
                <a:latin typeface="+mj-ea"/>
                <a:ea typeface="+mn-ea"/>
                <a:cs typeface="メイリオ" pitchFamily="50" charset="-128"/>
              </a:rPr>
              <a:t> </a:t>
            </a: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骨髄移植 </a:t>
            </a:r>
            <a:r>
              <a:rPr lang="zh-TW" altLang="en-US" sz="1200" b="0" dirty="0">
                <a:latin typeface="ＭＳ Ｐゴシック" pitchFamily="50" charset="-128"/>
                <a:ea typeface="ＭＳ Ｐゴシック" pitchFamily="50" charset="-128"/>
                <a:cs typeface="メイリオ" pitchFamily="50" charset="-128"/>
              </a:rPr>
              <a:t>             </a:t>
            </a:r>
            <a:r>
              <a:rPr lang="zh-TW" altLang="en-US" sz="1200" b="0" baseline="0" dirty="0">
                <a:latin typeface="ＭＳ Ｐゴシック" pitchFamily="50" charset="-128"/>
                <a:ea typeface="ＭＳ Ｐゴシック" pitchFamily="50" charset="-128"/>
                <a:cs typeface="メイリオ" pitchFamily="50" charset="-128"/>
              </a:rPr>
              <a:t>      </a:t>
            </a:r>
            <a:r>
              <a:rPr kumimoji="1" lang="en-US" altLang="ja-JP" sz="1200" b="0" i="0" u="none" strike="noStrike" kern="1200" dirty="0">
                <a:solidFill>
                  <a:schemeClr val="tx1"/>
                </a:solidFill>
                <a:effectLst/>
                <a:latin typeface="+mn-lt"/>
                <a:ea typeface="+mn-ea"/>
                <a:cs typeface="+mn-cs"/>
              </a:rPr>
              <a:t>742</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73.2%        55.9%        50.2%</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a:t>
            </a:r>
            <a:r>
              <a:rPr kumimoji="1" lang="ja-JP" altLang="ja-JP" sz="1200" b="0" i="0" u="none" strike="noStrike" kern="1200" baseline="0" dirty="0">
                <a:solidFill>
                  <a:schemeClr val="tx1"/>
                </a:solidFill>
                <a:effectLst/>
                <a:latin typeface="+mn-lt"/>
                <a:ea typeface="+mn-ea"/>
                <a:cs typeface="+mn-cs"/>
              </a:rPr>
              <a:t>末梢血幹細胞移植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884</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65.7%       45.2%         38.3%</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none" strike="noStrike" kern="1200" dirty="0">
                <a:solidFill>
                  <a:schemeClr val="tx1"/>
                </a:solidFill>
                <a:latin typeface="+mj-ea"/>
                <a:ea typeface="+mn-ea"/>
                <a:cs typeface="メイリオ" pitchFamily="50" charset="-128"/>
              </a:rPr>
              <a:t>非血縁者  </a:t>
            </a:r>
            <a:r>
              <a:rPr kumimoji="1" lang="ja-JP" altLang="ja-JP" sz="1200" b="0" i="0" u="none" strike="noStrike" kern="1200" baseline="0" dirty="0">
                <a:solidFill>
                  <a:schemeClr val="tx1"/>
                </a:solidFill>
                <a:effectLst/>
                <a:latin typeface="+mn-lt"/>
                <a:ea typeface="+mn-ea"/>
                <a:cs typeface="+mn-cs"/>
              </a:rPr>
              <a:t>骨髄移植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2,014</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64.2%       48.2%         40.5%</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sng" strike="noStrike" kern="1200" dirty="0">
                <a:solidFill>
                  <a:schemeClr val="tx1"/>
                </a:solidFill>
                <a:latin typeface="+mj-ea"/>
                <a:ea typeface="+mn-ea"/>
                <a:cs typeface="メイリオ" pitchFamily="50" charset="-128"/>
              </a:rPr>
              <a:t>非血縁者  </a:t>
            </a:r>
            <a:r>
              <a:rPr kumimoji="1" lang="ja-JP" altLang="ja-JP" sz="1200" b="0" i="0" u="sng" strike="noStrike" kern="1200" baseline="0" dirty="0" err="1">
                <a:solidFill>
                  <a:schemeClr val="tx1"/>
                </a:solidFill>
                <a:effectLst/>
                <a:latin typeface="+mn-lt"/>
                <a:ea typeface="+mn-ea"/>
                <a:cs typeface="+mn-cs"/>
              </a:rPr>
              <a:t>さい</a:t>
            </a:r>
            <a:r>
              <a:rPr kumimoji="1" lang="ja-JP" altLang="ja-JP" sz="1200" b="0" i="0" u="sng" strike="noStrike" kern="1200" baseline="0" dirty="0">
                <a:solidFill>
                  <a:schemeClr val="tx1"/>
                </a:solidFill>
                <a:effectLst/>
                <a:latin typeface="+mn-lt"/>
                <a:ea typeface="+mn-ea"/>
                <a:cs typeface="+mn-cs"/>
              </a:rPr>
              <a:t>帯血移植</a:t>
            </a:r>
            <a:r>
              <a:rPr kumimoji="1" lang="en-US" altLang="ja-JP" sz="1200" b="0" i="0" u="sng" strike="noStrike" kern="1200" baseline="0" dirty="0">
                <a:solidFill>
                  <a:schemeClr val="tx1"/>
                </a:solidFill>
                <a:effectLst/>
                <a:latin typeface="+mn-lt"/>
                <a:ea typeface="+mn-ea"/>
                <a:cs typeface="+mn-cs"/>
              </a:rPr>
              <a:t>             1,031</a:t>
            </a:r>
            <a:r>
              <a:rPr kumimoji="1" lang="ja-JP" altLang="ja-JP" sz="1200" b="0" i="0" u="sng" strike="noStrike" kern="1200" dirty="0">
                <a:solidFill>
                  <a:schemeClr val="tx1"/>
                </a:solidFill>
                <a:effectLst/>
                <a:latin typeface="+mn-lt"/>
                <a:ea typeface="+mn-ea"/>
                <a:cs typeface="+mn-cs"/>
              </a:rPr>
              <a:t>件</a:t>
            </a:r>
            <a:r>
              <a:rPr kumimoji="1" lang="en-US" altLang="ja-JP" sz="1200" b="0" i="0" u="sng" strike="noStrike" kern="1200" dirty="0">
                <a:solidFill>
                  <a:schemeClr val="tx1"/>
                </a:solidFill>
                <a:effectLst/>
                <a:latin typeface="+mn-lt"/>
                <a:ea typeface="+mn-ea"/>
                <a:cs typeface="+mn-cs"/>
              </a:rPr>
              <a:t>      </a:t>
            </a:r>
            <a:r>
              <a:rPr kumimoji="1" lang="en-US" altLang="ja-JP" sz="1200" b="1" i="0" u="sng" strike="noStrike" kern="1200" dirty="0">
                <a:solidFill>
                  <a:schemeClr val="tx1"/>
                </a:solidFill>
                <a:effectLst/>
                <a:latin typeface="+mn-lt"/>
                <a:ea typeface="+mn-ea"/>
                <a:cs typeface="+mn-cs"/>
              </a:rPr>
              <a:t>53.7%       38.5%         33.9%</a:t>
            </a:r>
            <a:endParaRPr kumimoji="1" lang="ja-JP" altLang="ja-JP" sz="1200" b="1" i="0" u="sng" strike="noStrike" kern="1200" dirty="0">
              <a:solidFill>
                <a:schemeClr val="tx1"/>
              </a:solidFill>
              <a:effectLst/>
              <a:latin typeface="+mn-lt"/>
              <a:ea typeface="+mn-ea"/>
              <a:cs typeface="+mn-cs"/>
            </a:endParaRPr>
          </a:p>
          <a:p>
            <a:endParaRPr lang="ja-JP" altLang="en-US" sz="1200" dirty="0">
              <a:solidFill>
                <a:srgbClr val="0B5395"/>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938553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1300" y="319088"/>
            <a:ext cx="6392863" cy="4795837"/>
          </a:xfrm>
          <a:noFill/>
          <a:ln>
            <a:noFill/>
          </a:ln>
        </p:spPr>
      </p:sp>
      <p:sp>
        <p:nvSpPr>
          <p:cNvPr id="3" name="ノート プレースホルダ 2"/>
          <p:cNvSpPr>
            <a:spLocks noGrp="1"/>
          </p:cNvSpPr>
          <p:nvPr>
            <p:ph type="body" idx="1"/>
          </p:nvPr>
        </p:nvSpPr>
        <p:spPr>
          <a:xfrm>
            <a:off x="241540" y="5632704"/>
            <a:ext cx="6255020" cy="4011628"/>
          </a:xfrm>
        </p:spPr>
        <p:txBody>
          <a:bodyPr>
            <a:normAutofit/>
          </a:bodyPr>
          <a:lstStyle/>
          <a:p>
            <a:r>
              <a:rPr kumimoji="1" lang="ja-JP" altLang="en-US" sz="1200" b="0" kern="1200" dirty="0">
                <a:solidFill>
                  <a:schemeClr val="tx1"/>
                </a:solidFill>
                <a:latin typeface="+mn-lt"/>
                <a:ea typeface="+mn-ea"/>
                <a:cs typeface="+mn-cs"/>
              </a:rPr>
              <a:t>　</a:t>
            </a:r>
            <a:r>
              <a:rPr kumimoji="1" lang="en-US" altLang="ja-JP" sz="1200" b="0" kern="1200" dirty="0">
                <a:solidFill>
                  <a:schemeClr val="tx1"/>
                </a:solidFill>
                <a:latin typeface="+mn-lt"/>
                <a:ea typeface="+mn-ea"/>
                <a:cs typeface="+mn-cs"/>
              </a:rPr>
              <a:t>15</a:t>
            </a:r>
            <a:r>
              <a:rPr kumimoji="1" lang="ja-JP" altLang="ja-JP" sz="1200" b="0" kern="1200" dirty="0">
                <a:solidFill>
                  <a:schemeClr val="tx1"/>
                </a:solidFill>
                <a:latin typeface="+mn-lt"/>
                <a:ea typeface="+mn-ea"/>
                <a:cs typeface="+mn-cs"/>
              </a:rPr>
              <a:t>歳以下の非ホジキンリンパ腫では、約半数が同種移植であり、血縁者間骨髄移植が多く行われている。</a:t>
            </a:r>
            <a:r>
              <a:rPr kumimoji="1" lang="en-US" altLang="ja-JP" sz="1200" b="0" kern="1200" dirty="0">
                <a:solidFill>
                  <a:schemeClr val="tx1"/>
                </a:solidFill>
                <a:latin typeface="+mn-lt"/>
                <a:ea typeface="+mn-ea"/>
                <a:cs typeface="+mn-cs"/>
              </a:rPr>
              <a:t>1991</a:t>
            </a:r>
            <a:r>
              <a:rPr kumimoji="1" lang="ja-JP" altLang="ja-JP" sz="1200" b="0" kern="1200" dirty="0">
                <a:solidFill>
                  <a:schemeClr val="tx1"/>
                </a:solidFill>
                <a:latin typeface="+mn-lt"/>
                <a:ea typeface="+mn-ea"/>
                <a:cs typeface="+mn-cs"/>
              </a:rPr>
              <a:t>年から</a:t>
            </a:r>
            <a:r>
              <a:rPr kumimoji="1" lang="en-US" altLang="ja-JP" sz="1200" b="0" kern="1200" dirty="0">
                <a:solidFill>
                  <a:schemeClr val="tx1"/>
                </a:solidFill>
                <a:latin typeface="+mn-lt"/>
                <a:ea typeface="+mn-ea"/>
                <a:cs typeface="+mn-cs"/>
              </a:rPr>
              <a:t>2017</a:t>
            </a:r>
            <a:r>
              <a:rPr kumimoji="1" lang="ja-JP" altLang="ja-JP" sz="1200" b="0" kern="1200" dirty="0">
                <a:solidFill>
                  <a:schemeClr val="tx1"/>
                </a:solidFill>
                <a:latin typeface="+mn-lt"/>
                <a:ea typeface="+mn-ea"/>
                <a:cs typeface="+mn-cs"/>
              </a:rPr>
              <a:t>年の間に初回同種移植が行われた登録例の移植後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年生存率は、血縁者間骨髄移植、非血縁者間移植では</a:t>
            </a:r>
            <a:r>
              <a:rPr kumimoji="1" lang="en-US" altLang="ja-JP" sz="1200" b="0" kern="1200" dirty="0">
                <a:solidFill>
                  <a:schemeClr val="tx1"/>
                </a:solidFill>
                <a:latin typeface="+mn-lt"/>
                <a:ea typeface="+mn-ea"/>
                <a:cs typeface="+mn-cs"/>
              </a:rPr>
              <a:t>50</a:t>
            </a:r>
            <a:r>
              <a:rPr kumimoji="1" lang="ja-JP" altLang="ja-JP" sz="1200" b="0" kern="1200" dirty="0">
                <a:solidFill>
                  <a:schemeClr val="tx1"/>
                </a:solidFill>
                <a:latin typeface="+mn-lt"/>
                <a:ea typeface="+mn-ea"/>
                <a:cs typeface="+mn-cs"/>
              </a:rPr>
              <a:t>％以上であり、移植後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年以降の生存率は、ほぼ横ばいである。</a:t>
            </a:r>
          </a:p>
          <a:p>
            <a:endParaRPr kumimoji="1" lang="en-US" altLang="ja-JP" sz="1200" kern="1200" dirty="0">
              <a:solidFill>
                <a:srgbClr val="0B5395"/>
              </a:solidFill>
              <a:latin typeface="+mn-ea"/>
              <a:ea typeface="+mn-ea"/>
              <a:cs typeface="メイリオ" pitchFamily="50" charset="-128"/>
            </a:endParaRPr>
          </a:p>
          <a:p>
            <a:pPr rtl="0" eaLnBrk="1" fontAlgn="b" latinLnBrk="0" hangingPunct="1"/>
            <a:r>
              <a:rPr kumimoji="1" lang="ja-JP" altLang="en-US" sz="1200" b="0" i="0" u="none" strike="noStrike" kern="1200" dirty="0">
                <a:solidFill>
                  <a:schemeClr val="tx1"/>
                </a:solidFill>
                <a:latin typeface="+mj-ea"/>
                <a:ea typeface="+mn-ea"/>
                <a:cs typeface="メイリオ" pitchFamily="50" charset="-128"/>
              </a:rPr>
              <a:t>≪移植後生存率≫</a:t>
            </a:r>
            <a:endParaRPr kumimoji="1" lang="en-US" altLang="ja-JP" sz="1200" b="0" kern="1200" dirty="0">
              <a:solidFill>
                <a:srgbClr val="0B5395"/>
              </a:solidFill>
              <a:latin typeface="+mj-ea"/>
              <a:ea typeface="+mn-ea"/>
              <a:cs typeface="メイリオ" pitchFamily="50" charset="-128"/>
            </a:endParaRPr>
          </a:p>
          <a:p>
            <a:r>
              <a:rPr kumimoji="1" lang="ja-JP" altLang="en-US" sz="1200" b="0" i="0" u="none" strike="noStrike" kern="1200" dirty="0">
                <a:solidFill>
                  <a:schemeClr val="tx1"/>
                </a:solidFill>
                <a:latin typeface="+mj-ea"/>
                <a:ea typeface="+mn-ea"/>
                <a:cs typeface="メイリオ" pitchFamily="50" charset="-128"/>
              </a:rPr>
              <a:t>＿＿＿＿＿＿＿＿＿＿＿＿</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移植件数</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5</a:t>
            </a:r>
            <a:r>
              <a:rPr kumimoji="1" lang="ja-JP" altLang="ja-JP" sz="1200" b="0" i="0" u="sng" strike="noStrike" kern="1200" dirty="0">
                <a:solidFill>
                  <a:schemeClr val="tx1"/>
                </a:solidFill>
                <a:latin typeface="+mj-ea"/>
                <a:ea typeface="+mn-ea"/>
                <a:cs typeface="メイリオ" pitchFamily="50" charset="-128"/>
              </a:rPr>
              <a:t>年</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10</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dirty="0">
                <a:solidFill>
                  <a:schemeClr val="tx1"/>
                </a:solidFill>
                <a:latin typeface="+mj-ea"/>
                <a:ea typeface="+mn-ea"/>
                <a:cs typeface="メイリオ" pitchFamily="50" charset="-128"/>
              </a:rPr>
              <a:t> </a:t>
            </a: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骨髄移植 </a:t>
            </a:r>
            <a:r>
              <a:rPr lang="zh-TW" altLang="en-US" sz="1200" b="0" dirty="0">
                <a:latin typeface="ＭＳ Ｐゴシック" pitchFamily="50" charset="-128"/>
                <a:ea typeface="ＭＳ Ｐゴシック" pitchFamily="50" charset="-128"/>
                <a:cs typeface="メイリオ" pitchFamily="50" charset="-128"/>
              </a:rPr>
              <a:t>             </a:t>
            </a:r>
            <a:r>
              <a:rPr lang="zh-TW" altLang="en-US" sz="1200" b="0" baseline="0" dirty="0">
                <a:latin typeface="ＭＳ Ｐゴシック" pitchFamily="50" charset="-128"/>
                <a:ea typeface="ＭＳ Ｐゴシック" pitchFamily="50" charset="-128"/>
                <a:cs typeface="メイリオ" pitchFamily="50" charset="-128"/>
              </a:rPr>
              <a:t>       </a:t>
            </a:r>
            <a:r>
              <a:rPr kumimoji="1" lang="en-US" altLang="ja-JP" sz="1200" b="0" i="0" u="none" strike="noStrike" kern="1200" dirty="0">
                <a:solidFill>
                  <a:schemeClr val="tx1"/>
                </a:solidFill>
                <a:effectLst/>
                <a:latin typeface="+mn-lt"/>
                <a:ea typeface="+mn-ea"/>
                <a:cs typeface="+mn-cs"/>
              </a:rPr>
              <a:t>114</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67.9%      </a:t>
            </a:r>
            <a:r>
              <a:rPr kumimoji="1" lang="en-US" altLang="ja-JP" sz="1200" b="1" i="0" u="none" strike="noStrike" kern="1200" baseline="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60.5%         58.1%</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a:t>
            </a:r>
            <a:r>
              <a:rPr kumimoji="1" lang="ja-JP" altLang="ja-JP" sz="1200" b="0" i="0" u="none" strike="noStrike" kern="1200" baseline="0" dirty="0">
                <a:solidFill>
                  <a:schemeClr val="tx1"/>
                </a:solidFill>
                <a:effectLst/>
                <a:latin typeface="+mn-lt"/>
                <a:ea typeface="+mn-ea"/>
                <a:cs typeface="+mn-cs"/>
              </a:rPr>
              <a:t>末梢血幹細胞移植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37</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32.4%       24.3%         24.3%</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none" strike="noStrike" kern="1200" dirty="0">
                <a:solidFill>
                  <a:schemeClr val="tx1"/>
                </a:solidFill>
                <a:latin typeface="+mj-ea"/>
                <a:ea typeface="+mn-ea"/>
                <a:cs typeface="メイリオ" pitchFamily="50" charset="-128"/>
              </a:rPr>
              <a:t>非血縁者  </a:t>
            </a:r>
            <a:r>
              <a:rPr kumimoji="1" lang="ja-JP" altLang="ja-JP" sz="1200" b="0" i="0" u="none" strike="noStrike" kern="1200" baseline="0" dirty="0">
                <a:solidFill>
                  <a:schemeClr val="tx1"/>
                </a:solidFill>
                <a:effectLst/>
                <a:latin typeface="+mn-lt"/>
                <a:ea typeface="+mn-ea"/>
                <a:cs typeface="+mn-cs"/>
              </a:rPr>
              <a:t>骨髄移植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75</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68.7%       58.1%         58.1%</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sng" strike="noStrike" kern="1200" dirty="0">
                <a:solidFill>
                  <a:schemeClr val="tx1"/>
                </a:solidFill>
                <a:latin typeface="+mj-ea"/>
                <a:ea typeface="+mn-ea"/>
                <a:cs typeface="メイリオ" pitchFamily="50" charset="-128"/>
              </a:rPr>
              <a:t>非血縁者  </a:t>
            </a:r>
            <a:r>
              <a:rPr kumimoji="1" lang="ja-JP" altLang="ja-JP" sz="1200" b="0" i="0" u="sng" strike="noStrike" kern="1200" baseline="0" dirty="0" err="1">
                <a:solidFill>
                  <a:schemeClr val="tx1"/>
                </a:solidFill>
                <a:effectLst/>
                <a:latin typeface="+mn-lt"/>
                <a:ea typeface="+mn-ea"/>
                <a:cs typeface="+mn-cs"/>
              </a:rPr>
              <a:t>さい</a:t>
            </a:r>
            <a:r>
              <a:rPr kumimoji="1" lang="ja-JP" altLang="ja-JP" sz="1200" b="0" i="0" u="sng" strike="noStrike" kern="1200" baseline="0" dirty="0">
                <a:solidFill>
                  <a:schemeClr val="tx1"/>
                </a:solidFill>
                <a:effectLst/>
                <a:latin typeface="+mn-lt"/>
                <a:ea typeface="+mn-ea"/>
                <a:cs typeface="+mn-cs"/>
              </a:rPr>
              <a:t>帯血移植</a:t>
            </a:r>
            <a:r>
              <a:rPr kumimoji="1" lang="en-US" altLang="ja-JP" sz="1200" b="0" i="0" u="sng" strike="noStrike" kern="1200" baseline="0" dirty="0">
                <a:solidFill>
                  <a:schemeClr val="tx1"/>
                </a:solidFill>
                <a:effectLst/>
                <a:latin typeface="+mn-lt"/>
                <a:ea typeface="+mn-ea"/>
                <a:cs typeface="+mn-cs"/>
              </a:rPr>
              <a:t>                 </a:t>
            </a:r>
            <a:r>
              <a:rPr kumimoji="1" lang="en-US" altLang="ja-JP" sz="1200" b="0" i="0" u="sng" strike="noStrike" kern="1200" dirty="0">
                <a:solidFill>
                  <a:schemeClr val="tx1"/>
                </a:solidFill>
                <a:effectLst/>
                <a:latin typeface="+mn-lt"/>
                <a:ea typeface="+mn-ea"/>
                <a:cs typeface="+mn-cs"/>
              </a:rPr>
              <a:t>80</a:t>
            </a:r>
            <a:r>
              <a:rPr kumimoji="1" lang="ja-JP" altLang="ja-JP" sz="1200" b="0" i="0" u="sng" strike="noStrike" kern="1200" dirty="0">
                <a:solidFill>
                  <a:schemeClr val="tx1"/>
                </a:solidFill>
                <a:effectLst/>
                <a:latin typeface="+mn-lt"/>
                <a:ea typeface="+mn-ea"/>
                <a:cs typeface="+mn-cs"/>
              </a:rPr>
              <a:t>件</a:t>
            </a:r>
            <a:r>
              <a:rPr kumimoji="1" lang="en-US" altLang="ja-JP" sz="1200" b="0" i="0" u="sng" strike="noStrike" kern="1200" dirty="0">
                <a:solidFill>
                  <a:schemeClr val="tx1"/>
                </a:solidFill>
                <a:effectLst/>
                <a:latin typeface="+mn-lt"/>
                <a:ea typeface="+mn-ea"/>
                <a:cs typeface="+mn-cs"/>
              </a:rPr>
              <a:t>      </a:t>
            </a:r>
            <a:r>
              <a:rPr kumimoji="1" lang="en-US" altLang="ja-JP" sz="1200" b="1" i="0" u="sng" strike="noStrike" kern="1200" dirty="0">
                <a:solidFill>
                  <a:schemeClr val="tx1"/>
                </a:solidFill>
                <a:effectLst/>
                <a:latin typeface="+mn-lt"/>
                <a:ea typeface="+mn-ea"/>
                <a:cs typeface="+mn-cs"/>
              </a:rPr>
              <a:t>57.2%       57.2%        </a:t>
            </a:r>
            <a:r>
              <a:rPr kumimoji="1" lang="en-US" altLang="ja-JP" sz="1200" b="1" i="0" u="sng" strike="noStrike" kern="1200" baseline="0" dirty="0">
                <a:solidFill>
                  <a:schemeClr val="tx1"/>
                </a:solidFill>
                <a:effectLst/>
                <a:latin typeface="+mn-lt"/>
                <a:ea typeface="+mn-ea"/>
                <a:cs typeface="+mn-cs"/>
              </a:rPr>
              <a:t> </a:t>
            </a:r>
            <a:r>
              <a:rPr kumimoji="1" lang="en-US" altLang="ja-JP" sz="1200" b="1" i="0" u="sng" strike="noStrike" kern="1200" dirty="0">
                <a:solidFill>
                  <a:schemeClr val="tx1"/>
                </a:solidFill>
                <a:effectLst/>
                <a:latin typeface="+mn-lt"/>
                <a:ea typeface="+mn-ea"/>
                <a:cs typeface="+mn-cs"/>
              </a:rPr>
              <a:t>57.2%</a:t>
            </a:r>
            <a:endParaRPr kumimoji="1" lang="ja-JP" altLang="ja-JP" sz="1200" b="1" i="0" u="sng" strike="noStrike" kern="1200" dirty="0">
              <a:solidFill>
                <a:schemeClr val="tx1"/>
              </a:solidFill>
              <a:effectLst/>
              <a:latin typeface="+mn-lt"/>
              <a:ea typeface="+mn-ea"/>
              <a:cs typeface="+mn-cs"/>
            </a:endParaRPr>
          </a:p>
          <a:p>
            <a:endParaRPr lang="ja-JP" altLang="en-US" sz="1200" dirty="0">
              <a:solidFill>
                <a:srgbClr val="0B5395"/>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2515398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3188" y="355600"/>
            <a:ext cx="6392862" cy="4795838"/>
          </a:xfrm>
          <a:ln>
            <a:noFill/>
          </a:ln>
        </p:spPr>
      </p:sp>
      <p:sp>
        <p:nvSpPr>
          <p:cNvPr id="3" name="ノート プレースホルダ 2"/>
          <p:cNvSpPr>
            <a:spLocks noGrp="1"/>
          </p:cNvSpPr>
          <p:nvPr>
            <p:ph type="body" idx="1"/>
          </p:nvPr>
        </p:nvSpPr>
        <p:spPr>
          <a:xfrm>
            <a:off x="241540" y="5614416"/>
            <a:ext cx="6255020" cy="4029916"/>
          </a:xfrm>
        </p:spPr>
        <p:txBody>
          <a:bodyPr>
            <a:normAutofit/>
          </a:bodyPr>
          <a:lstStyle/>
          <a:p>
            <a:r>
              <a:rPr kumimoji="1" lang="ja-JP" altLang="en-US" sz="1200" b="0" kern="1200" dirty="0">
                <a:solidFill>
                  <a:schemeClr val="tx1"/>
                </a:solidFill>
                <a:latin typeface="+mn-lt"/>
                <a:ea typeface="+mn-ea"/>
                <a:cs typeface="+mn-cs"/>
              </a:rPr>
              <a:t>　</a:t>
            </a:r>
            <a:r>
              <a:rPr kumimoji="1" lang="en-US" altLang="ja-JP" sz="1200" b="0" kern="1200" dirty="0">
                <a:solidFill>
                  <a:schemeClr val="tx1"/>
                </a:solidFill>
                <a:latin typeface="+mn-lt"/>
                <a:ea typeface="+mn-ea"/>
                <a:cs typeface="+mn-cs"/>
              </a:rPr>
              <a:t>16</a:t>
            </a:r>
            <a:r>
              <a:rPr kumimoji="1" lang="ja-JP" altLang="ja-JP" sz="1200" b="0" kern="1200" dirty="0">
                <a:solidFill>
                  <a:schemeClr val="tx1"/>
                </a:solidFill>
                <a:latin typeface="+mn-lt"/>
                <a:ea typeface="+mn-ea"/>
                <a:cs typeface="+mn-cs"/>
              </a:rPr>
              <a:t>歳以上の非ホジキンリンパ腫における同種移植では、血縁者間末梢血幹細胞移植と非血縁者間骨髄移植が多く行われている。</a:t>
            </a:r>
            <a:r>
              <a:rPr kumimoji="1" lang="en-US" altLang="ja-JP" sz="1200" b="0" kern="1200" dirty="0">
                <a:solidFill>
                  <a:schemeClr val="tx1"/>
                </a:solidFill>
                <a:latin typeface="+mn-lt"/>
                <a:ea typeface="+mn-ea"/>
                <a:cs typeface="+mn-cs"/>
              </a:rPr>
              <a:t>1991</a:t>
            </a:r>
            <a:r>
              <a:rPr kumimoji="1" lang="ja-JP" altLang="ja-JP" sz="1200" b="0" kern="1200" dirty="0">
                <a:solidFill>
                  <a:schemeClr val="tx1"/>
                </a:solidFill>
                <a:latin typeface="+mn-lt"/>
                <a:ea typeface="+mn-ea"/>
                <a:cs typeface="+mn-cs"/>
              </a:rPr>
              <a:t>年から</a:t>
            </a:r>
            <a:r>
              <a:rPr kumimoji="1" lang="en-US" altLang="ja-JP" sz="1200" b="0" kern="1200" dirty="0">
                <a:solidFill>
                  <a:schemeClr val="tx1"/>
                </a:solidFill>
                <a:latin typeface="+mn-lt"/>
                <a:ea typeface="+mn-ea"/>
                <a:cs typeface="+mn-cs"/>
              </a:rPr>
              <a:t>2017</a:t>
            </a:r>
            <a:r>
              <a:rPr kumimoji="1" lang="ja-JP" altLang="ja-JP" sz="1200" b="0" kern="1200" dirty="0">
                <a:solidFill>
                  <a:schemeClr val="tx1"/>
                </a:solidFill>
                <a:latin typeface="+mn-lt"/>
                <a:ea typeface="+mn-ea"/>
                <a:cs typeface="+mn-cs"/>
              </a:rPr>
              <a:t>年の間に初回同種移植が行われた登録例の移植後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年生存率は、血縁、非血縁者間移植ともに</a:t>
            </a:r>
            <a:r>
              <a:rPr kumimoji="1" lang="en-US" altLang="ja-JP" sz="1200" b="0" kern="1200" dirty="0">
                <a:solidFill>
                  <a:schemeClr val="tx1"/>
                </a:solidFill>
                <a:latin typeface="+mn-lt"/>
                <a:ea typeface="+mn-ea"/>
                <a:cs typeface="+mn-cs"/>
              </a:rPr>
              <a:t>30</a:t>
            </a:r>
            <a:r>
              <a:rPr kumimoji="1" lang="ja-JP" altLang="ja-JP"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50</a:t>
            </a:r>
            <a:r>
              <a:rPr kumimoji="1" lang="ja-JP" altLang="ja-JP" sz="1200" b="0" kern="1200" dirty="0">
                <a:solidFill>
                  <a:schemeClr val="tx1"/>
                </a:solidFill>
                <a:latin typeface="+mn-lt"/>
                <a:ea typeface="+mn-ea"/>
                <a:cs typeface="+mn-cs"/>
              </a:rPr>
              <a:t>％程度である。</a:t>
            </a:r>
          </a:p>
          <a:p>
            <a:endParaRPr kumimoji="1" lang="en-US" altLang="ja-JP" sz="1200" kern="1200" dirty="0">
              <a:solidFill>
                <a:srgbClr val="0B5395"/>
              </a:solidFill>
              <a:latin typeface="+mn-ea"/>
              <a:ea typeface="+mn-ea"/>
              <a:cs typeface="メイリオ" pitchFamily="50" charset="-128"/>
            </a:endParaRPr>
          </a:p>
          <a:p>
            <a:pPr rtl="0" eaLnBrk="1" fontAlgn="b" latinLnBrk="0" hangingPunct="1"/>
            <a:r>
              <a:rPr kumimoji="1" lang="ja-JP" altLang="en-US" sz="1200" b="0" i="0" u="none" strike="noStrike" kern="1200" dirty="0">
                <a:solidFill>
                  <a:schemeClr val="tx1"/>
                </a:solidFill>
                <a:latin typeface="+mj-ea"/>
                <a:ea typeface="+mn-ea"/>
                <a:cs typeface="メイリオ" pitchFamily="50" charset="-128"/>
              </a:rPr>
              <a:t>≪移植後生存率≫</a:t>
            </a:r>
            <a:endParaRPr kumimoji="1" lang="en-US" altLang="ja-JP" sz="1200" b="0" kern="1200" dirty="0">
              <a:solidFill>
                <a:srgbClr val="0B5395"/>
              </a:solidFill>
              <a:latin typeface="+mj-ea"/>
              <a:ea typeface="+mn-ea"/>
              <a:cs typeface="メイリオ" pitchFamily="50" charset="-128"/>
            </a:endParaRPr>
          </a:p>
          <a:p>
            <a:r>
              <a:rPr kumimoji="1" lang="ja-JP" altLang="en-US" sz="1200" b="0" i="0" u="none" strike="noStrike" kern="1200" dirty="0">
                <a:solidFill>
                  <a:schemeClr val="tx1"/>
                </a:solidFill>
                <a:latin typeface="+mj-ea"/>
                <a:ea typeface="+mn-ea"/>
                <a:cs typeface="メイリオ" pitchFamily="50" charset="-128"/>
              </a:rPr>
              <a:t>＿＿＿＿＿＿＿＿＿＿＿＿</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移植件数</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5</a:t>
            </a:r>
            <a:r>
              <a:rPr kumimoji="1" lang="ja-JP" altLang="ja-JP" sz="1200" b="0" i="0" u="sng" strike="noStrike" kern="1200" dirty="0">
                <a:solidFill>
                  <a:schemeClr val="tx1"/>
                </a:solidFill>
                <a:latin typeface="+mj-ea"/>
                <a:ea typeface="+mn-ea"/>
                <a:cs typeface="メイリオ" pitchFamily="50" charset="-128"/>
              </a:rPr>
              <a:t>年</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10</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dirty="0">
                <a:solidFill>
                  <a:schemeClr val="tx1"/>
                </a:solidFill>
                <a:latin typeface="+mj-ea"/>
                <a:ea typeface="+mn-ea"/>
                <a:cs typeface="メイリオ" pitchFamily="50" charset="-128"/>
              </a:rPr>
              <a:t> </a:t>
            </a: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骨髄移植 </a:t>
            </a:r>
            <a:r>
              <a:rPr lang="zh-TW" altLang="en-US" sz="1200" b="0" dirty="0">
                <a:latin typeface="ＭＳ Ｐゴシック" pitchFamily="50" charset="-128"/>
                <a:ea typeface="ＭＳ Ｐゴシック" pitchFamily="50" charset="-128"/>
                <a:cs typeface="メイリオ" pitchFamily="50" charset="-128"/>
              </a:rPr>
              <a:t>             </a:t>
            </a:r>
            <a:r>
              <a:rPr lang="zh-TW" altLang="en-US" sz="1200" b="0" baseline="0" dirty="0">
                <a:latin typeface="ＭＳ Ｐゴシック" pitchFamily="50" charset="-128"/>
                <a:ea typeface="ＭＳ Ｐゴシック" pitchFamily="50" charset="-128"/>
                <a:cs typeface="メイリオ" pitchFamily="50" charset="-128"/>
              </a:rPr>
              <a:t>      </a:t>
            </a:r>
            <a:r>
              <a:rPr kumimoji="1" lang="en-US" altLang="ja-JP" sz="1200" b="0" i="0" u="none" strike="noStrike" kern="1200" dirty="0">
                <a:solidFill>
                  <a:schemeClr val="tx1"/>
                </a:solidFill>
                <a:effectLst/>
                <a:latin typeface="+mn-lt"/>
                <a:ea typeface="+mn-ea"/>
                <a:cs typeface="+mn-cs"/>
              </a:rPr>
              <a:t>585</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57.9%      46.3%        42.8%</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a:t>
            </a:r>
            <a:r>
              <a:rPr kumimoji="1" lang="ja-JP" altLang="ja-JP" sz="1200" b="0" i="0" u="none" strike="noStrike" kern="1200" baseline="0" dirty="0">
                <a:solidFill>
                  <a:schemeClr val="tx1"/>
                </a:solidFill>
                <a:effectLst/>
                <a:latin typeface="+mn-lt"/>
                <a:ea typeface="+mn-ea"/>
                <a:cs typeface="+mn-cs"/>
              </a:rPr>
              <a:t>末梢血幹細胞移植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1,277</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49.8%       37.3%        34.8%</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none" strike="noStrike" kern="1200" dirty="0">
                <a:solidFill>
                  <a:schemeClr val="tx1"/>
                </a:solidFill>
                <a:latin typeface="+mj-ea"/>
                <a:ea typeface="+mn-ea"/>
                <a:cs typeface="メイリオ" pitchFamily="50" charset="-128"/>
              </a:rPr>
              <a:t>非血縁者  </a:t>
            </a:r>
            <a:r>
              <a:rPr kumimoji="1" lang="ja-JP" altLang="ja-JP" sz="1200" b="0" i="0" u="none" strike="noStrike" kern="1200" baseline="0" dirty="0">
                <a:solidFill>
                  <a:schemeClr val="tx1"/>
                </a:solidFill>
                <a:effectLst/>
                <a:latin typeface="+mn-lt"/>
                <a:ea typeface="+mn-ea"/>
                <a:cs typeface="+mn-cs"/>
              </a:rPr>
              <a:t>骨髄移植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1,199</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61.4%       48.4%        43.8%</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sng" strike="noStrike" kern="1200" dirty="0">
                <a:solidFill>
                  <a:schemeClr val="tx1"/>
                </a:solidFill>
                <a:latin typeface="+mj-ea"/>
                <a:ea typeface="+mn-ea"/>
                <a:cs typeface="メイリオ" pitchFamily="50" charset="-128"/>
              </a:rPr>
              <a:t>非血縁者  </a:t>
            </a:r>
            <a:r>
              <a:rPr kumimoji="1" lang="ja-JP" altLang="ja-JP" sz="1200" b="0" i="0" u="sng" strike="noStrike" kern="1200" baseline="0" dirty="0" err="1">
                <a:solidFill>
                  <a:schemeClr val="tx1"/>
                </a:solidFill>
                <a:effectLst/>
                <a:latin typeface="+mn-lt"/>
                <a:ea typeface="+mn-ea"/>
                <a:cs typeface="+mn-cs"/>
              </a:rPr>
              <a:t>さい</a:t>
            </a:r>
            <a:r>
              <a:rPr kumimoji="1" lang="ja-JP" altLang="ja-JP" sz="1200" b="0" i="0" u="sng" strike="noStrike" kern="1200" baseline="0" dirty="0">
                <a:solidFill>
                  <a:schemeClr val="tx1"/>
                </a:solidFill>
                <a:effectLst/>
                <a:latin typeface="+mn-lt"/>
                <a:ea typeface="+mn-ea"/>
                <a:cs typeface="+mn-cs"/>
              </a:rPr>
              <a:t>帯血移植</a:t>
            </a:r>
            <a:r>
              <a:rPr kumimoji="1" lang="en-US" altLang="ja-JP" sz="1200" b="0" i="0" u="sng" strike="noStrike" kern="1200" baseline="0" dirty="0">
                <a:solidFill>
                  <a:schemeClr val="tx1"/>
                </a:solidFill>
                <a:effectLst/>
                <a:latin typeface="+mn-lt"/>
                <a:ea typeface="+mn-ea"/>
                <a:cs typeface="+mn-cs"/>
              </a:rPr>
              <a:t>             </a:t>
            </a:r>
            <a:r>
              <a:rPr kumimoji="1" lang="en-US" altLang="ja-JP" sz="1200" b="0" i="0" u="sng" strike="noStrike" kern="1200" dirty="0">
                <a:solidFill>
                  <a:schemeClr val="tx1"/>
                </a:solidFill>
                <a:effectLst/>
                <a:latin typeface="+mn-lt"/>
                <a:ea typeface="+mn-ea"/>
                <a:cs typeface="+mn-cs"/>
              </a:rPr>
              <a:t>1,011</a:t>
            </a:r>
            <a:r>
              <a:rPr kumimoji="1" lang="ja-JP" altLang="ja-JP" sz="1200" b="0" i="0" u="sng" strike="noStrike" kern="1200" dirty="0">
                <a:solidFill>
                  <a:schemeClr val="tx1"/>
                </a:solidFill>
                <a:effectLst/>
                <a:latin typeface="+mn-lt"/>
                <a:ea typeface="+mn-ea"/>
                <a:cs typeface="+mn-cs"/>
              </a:rPr>
              <a:t>件</a:t>
            </a:r>
            <a:r>
              <a:rPr kumimoji="1" lang="en-US" altLang="ja-JP" sz="1200" b="0" i="0" u="sng" strike="noStrike" kern="1200" dirty="0">
                <a:solidFill>
                  <a:schemeClr val="tx1"/>
                </a:solidFill>
                <a:effectLst/>
                <a:latin typeface="+mn-lt"/>
                <a:ea typeface="+mn-ea"/>
                <a:cs typeface="+mn-cs"/>
              </a:rPr>
              <a:t>     </a:t>
            </a:r>
            <a:r>
              <a:rPr kumimoji="1" lang="en-US" altLang="ja-JP" sz="1200" b="1" i="0" u="sng" strike="noStrike" kern="1200" dirty="0">
                <a:solidFill>
                  <a:schemeClr val="tx1"/>
                </a:solidFill>
                <a:effectLst/>
                <a:latin typeface="+mn-lt"/>
                <a:ea typeface="+mn-ea"/>
                <a:cs typeface="+mn-cs"/>
              </a:rPr>
              <a:t>44.4%       36.1%        32.5%</a:t>
            </a:r>
            <a:endParaRPr kumimoji="1" lang="ja-JP" altLang="ja-JP" sz="1200" b="1" i="0" u="sng"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254990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3188" y="319088"/>
            <a:ext cx="6392862" cy="4795837"/>
          </a:xfrm>
          <a:ln>
            <a:noFill/>
          </a:ln>
        </p:spPr>
      </p:sp>
      <p:sp>
        <p:nvSpPr>
          <p:cNvPr id="3" name="ノート プレースホルダ 2"/>
          <p:cNvSpPr>
            <a:spLocks noGrp="1"/>
          </p:cNvSpPr>
          <p:nvPr>
            <p:ph type="body" idx="1"/>
          </p:nvPr>
        </p:nvSpPr>
        <p:spPr>
          <a:xfrm>
            <a:off x="241540" y="5632704"/>
            <a:ext cx="6255020" cy="4011628"/>
          </a:xfrm>
        </p:spPr>
        <p:txBody>
          <a:bodyPr>
            <a:normAutofit/>
          </a:bodyPr>
          <a:lstStyle/>
          <a:p>
            <a:r>
              <a:rPr kumimoji="1" lang="ja-JP" altLang="en-US" sz="1200" b="1" kern="1200" dirty="0">
                <a:solidFill>
                  <a:schemeClr val="tx1"/>
                </a:solidFill>
                <a:latin typeface="+mn-lt"/>
                <a:ea typeface="+mn-ea"/>
                <a:cs typeface="+mn-cs"/>
              </a:rPr>
              <a:t>　</a:t>
            </a:r>
            <a:r>
              <a:rPr kumimoji="1" lang="ja-JP" altLang="ja-JP" sz="1200" b="0" kern="1200" dirty="0">
                <a:solidFill>
                  <a:schemeClr val="tx1"/>
                </a:solidFill>
                <a:latin typeface="+mn-lt"/>
                <a:ea typeface="+mn-ea"/>
                <a:cs typeface="+mn-cs"/>
              </a:rPr>
              <a:t>多発性骨髄腫は高齢者で多く発症し、</a:t>
            </a:r>
            <a:r>
              <a:rPr kumimoji="1" lang="en-US" altLang="ja-JP" sz="1200" b="0" kern="1200" dirty="0">
                <a:solidFill>
                  <a:schemeClr val="tx1"/>
                </a:solidFill>
                <a:latin typeface="+mn-lt"/>
                <a:ea typeface="+mn-ea"/>
                <a:cs typeface="+mn-cs"/>
              </a:rPr>
              <a:t>16</a:t>
            </a:r>
            <a:r>
              <a:rPr kumimoji="1" lang="ja-JP" altLang="ja-JP" sz="1200" b="0" kern="1200" dirty="0">
                <a:solidFill>
                  <a:schemeClr val="tx1"/>
                </a:solidFill>
                <a:latin typeface="+mn-lt"/>
                <a:ea typeface="+mn-ea"/>
                <a:cs typeface="+mn-cs"/>
              </a:rPr>
              <a:t>歳以上での移植件数のおよそ</a:t>
            </a:r>
            <a:r>
              <a:rPr kumimoji="1" lang="en-US" altLang="ja-JP" sz="1200" b="0" kern="1200" dirty="0">
                <a:solidFill>
                  <a:schemeClr val="tx1"/>
                </a:solidFill>
                <a:latin typeface="+mn-lt"/>
                <a:ea typeface="+mn-ea"/>
                <a:cs typeface="+mn-cs"/>
              </a:rPr>
              <a:t>97</a:t>
            </a:r>
            <a:r>
              <a:rPr kumimoji="1" lang="ja-JP" altLang="ja-JP" sz="1200" b="0" kern="1200" dirty="0">
                <a:solidFill>
                  <a:schemeClr val="tx1"/>
                </a:solidFill>
                <a:latin typeface="+mn-lt"/>
                <a:ea typeface="+mn-ea"/>
                <a:cs typeface="+mn-cs"/>
              </a:rPr>
              <a:t>％を自家移植が占め、同種移植では血縁者間末梢血幹細胞移植が多く行われている。移植後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年生存率は、血縁、非血縁者間移植ともに</a:t>
            </a:r>
            <a:r>
              <a:rPr kumimoji="1" lang="en-US" altLang="ja-JP" sz="1200" b="0" kern="1200" dirty="0">
                <a:solidFill>
                  <a:schemeClr val="tx1"/>
                </a:solidFill>
                <a:latin typeface="+mn-lt"/>
                <a:ea typeface="+mn-ea"/>
                <a:cs typeface="+mn-cs"/>
              </a:rPr>
              <a:t>30</a:t>
            </a:r>
            <a:r>
              <a:rPr kumimoji="1" lang="ja-JP" altLang="ja-JP" sz="1200" b="0" kern="1200" dirty="0">
                <a:solidFill>
                  <a:schemeClr val="tx1"/>
                </a:solidFill>
                <a:latin typeface="+mn-lt"/>
                <a:ea typeface="+mn-ea"/>
                <a:cs typeface="+mn-cs"/>
              </a:rPr>
              <a:t>％を下回っており、その後の生存率の低下も著しい。</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B5395"/>
              </a:solidFill>
              <a:latin typeface="+mn-ea"/>
              <a:ea typeface="+mn-ea"/>
              <a:cs typeface="メイリオ" pitchFamily="50" charset="-128"/>
            </a:endParaRPr>
          </a:p>
          <a:p>
            <a:pPr rtl="0" eaLnBrk="1" fontAlgn="b" latinLnBrk="0" hangingPunct="1"/>
            <a:r>
              <a:rPr kumimoji="1" lang="ja-JP" altLang="en-US" sz="1200" b="0" i="0" u="none" strike="noStrike" kern="1200" dirty="0">
                <a:solidFill>
                  <a:schemeClr val="tx1"/>
                </a:solidFill>
                <a:latin typeface="+mj-ea"/>
                <a:ea typeface="+mn-ea"/>
                <a:cs typeface="メイリオ" pitchFamily="50" charset="-128"/>
              </a:rPr>
              <a:t>≪移植後生存率≫</a:t>
            </a:r>
            <a:endParaRPr kumimoji="1" lang="en-US" altLang="ja-JP" sz="1200" b="0" kern="1200" dirty="0">
              <a:solidFill>
                <a:srgbClr val="0B5395"/>
              </a:solidFill>
              <a:latin typeface="+mj-ea"/>
              <a:ea typeface="+mn-ea"/>
              <a:cs typeface="メイリオ" pitchFamily="50" charset="-128"/>
            </a:endParaRPr>
          </a:p>
          <a:p>
            <a:r>
              <a:rPr kumimoji="1" lang="ja-JP" altLang="en-US" sz="1200" b="0" i="0" u="none" strike="noStrike" kern="1200" dirty="0">
                <a:solidFill>
                  <a:schemeClr val="tx1"/>
                </a:solidFill>
                <a:latin typeface="+mj-ea"/>
                <a:ea typeface="+mn-ea"/>
                <a:cs typeface="メイリオ" pitchFamily="50" charset="-128"/>
              </a:rPr>
              <a:t>＿＿＿＿＿＿＿＿＿＿＿＿</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移植件数</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5</a:t>
            </a:r>
            <a:r>
              <a:rPr kumimoji="1" lang="ja-JP" altLang="ja-JP" sz="1200" b="0" i="0" u="sng" strike="noStrike" kern="1200" dirty="0">
                <a:solidFill>
                  <a:schemeClr val="tx1"/>
                </a:solidFill>
                <a:latin typeface="+mj-ea"/>
                <a:ea typeface="+mn-ea"/>
                <a:cs typeface="メイリオ" pitchFamily="50" charset="-128"/>
              </a:rPr>
              <a:t>年</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10</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dirty="0">
                <a:solidFill>
                  <a:schemeClr val="tx1"/>
                </a:solidFill>
                <a:latin typeface="+mj-ea"/>
                <a:ea typeface="+mn-ea"/>
                <a:cs typeface="メイリオ" pitchFamily="50" charset="-128"/>
              </a:rPr>
              <a:t> </a:t>
            </a: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骨髄移植 </a:t>
            </a:r>
            <a:r>
              <a:rPr lang="zh-TW" altLang="en-US" sz="1200" b="0" dirty="0">
                <a:latin typeface="ＭＳ Ｐゴシック" pitchFamily="50" charset="-128"/>
                <a:ea typeface="ＭＳ Ｐゴシック" pitchFamily="50" charset="-128"/>
                <a:cs typeface="メイリオ" pitchFamily="50" charset="-128"/>
              </a:rPr>
              <a:t>             </a:t>
            </a:r>
            <a:r>
              <a:rPr lang="zh-TW" altLang="en-US" sz="1200" b="0" baseline="0" dirty="0">
                <a:latin typeface="ＭＳ Ｐゴシック" pitchFamily="50" charset="-128"/>
                <a:ea typeface="ＭＳ Ｐゴシック" pitchFamily="50" charset="-128"/>
                <a:cs typeface="メイリオ" pitchFamily="50" charset="-128"/>
              </a:rPr>
              <a:t>       </a:t>
            </a:r>
            <a:r>
              <a:rPr lang="ja-JP" altLang="en-US" sz="1200" b="0" baseline="0" dirty="0">
                <a:latin typeface="ＭＳ Ｐゴシック" pitchFamily="50" charset="-128"/>
                <a:ea typeface="ＭＳ Ｐゴシック" pitchFamily="50" charset="-128"/>
                <a:cs typeface="メイリオ" pitchFamily="50" charset="-128"/>
              </a:rPr>
              <a:t> </a:t>
            </a:r>
            <a:r>
              <a:rPr kumimoji="1" lang="en-US" altLang="ja-JP" sz="1200" b="0" i="0" u="none" strike="noStrike" kern="1200" dirty="0">
                <a:solidFill>
                  <a:schemeClr val="tx1"/>
                </a:solidFill>
                <a:effectLst/>
                <a:latin typeface="+mn-lt"/>
                <a:ea typeface="+mn-ea"/>
                <a:cs typeface="+mn-cs"/>
              </a:rPr>
              <a:t>70</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64.0%      29.0%        18.8%</a:t>
            </a:r>
            <a:endParaRPr kumimoji="1" lang="en-US" altLang="zh-TW" sz="1200" b="1" i="0" u="none" strike="noStrike" kern="1200" dirty="0">
              <a:solidFill>
                <a:schemeClr val="tx1"/>
              </a:solidFill>
              <a:latin typeface="ＭＳ Ｐゴシック" pitchFamily="50" charset="-128"/>
              <a:ea typeface="ＭＳ Ｐゴシック" pitchFamily="50" charset="-128"/>
              <a:cs typeface="メイリオ" pitchFamily="50" charset="-128"/>
            </a:endParaRP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a:t>
            </a:r>
            <a:r>
              <a:rPr kumimoji="1" lang="ja-JP" altLang="ja-JP" sz="1200" b="0" i="0" u="none" strike="noStrike" kern="1200" baseline="0" dirty="0">
                <a:solidFill>
                  <a:schemeClr val="tx1"/>
                </a:solidFill>
                <a:effectLst/>
                <a:latin typeface="+mn-lt"/>
                <a:ea typeface="+mn-ea"/>
                <a:cs typeface="+mn-cs"/>
              </a:rPr>
              <a:t>末梢血幹細胞移植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128</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55.3%      27.6%        23.3%</a:t>
            </a:r>
            <a:endParaRPr kumimoji="1" lang="en-US" altLang="ja-JP" sz="1200" b="1" i="0" u="none" strike="noStrike" kern="1200" dirty="0">
              <a:solidFill>
                <a:schemeClr val="tx1"/>
              </a:solidFill>
              <a:latin typeface="+mj-ea"/>
              <a:ea typeface="+mn-ea"/>
              <a:cs typeface="メイリオ" pitchFamily="50" charset="-128"/>
            </a:endParaRPr>
          </a:p>
          <a:p>
            <a:pPr rtl="0" eaLnBrk="1" fontAlgn="ctr" latinLnBrk="0" hangingPunct="1"/>
            <a:r>
              <a:rPr kumimoji="1" lang="ja-JP" altLang="en-US" sz="1200" b="0" i="0" u="none" strike="noStrike" kern="1200" dirty="0">
                <a:solidFill>
                  <a:schemeClr val="tx1"/>
                </a:solidFill>
                <a:latin typeface="+mj-ea"/>
                <a:ea typeface="+mn-ea"/>
                <a:cs typeface="メイリオ" pitchFamily="50" charset="-128"/>
              </a:rPr>
              <a:t>非血縁者  </a:t>
            </a:r>
            <a:r>
              <a:rPr kumimoji="1" lang="ja-JP" altLang="ja-JP" sz="1200" b="0" i="0" u="none" strike="noStrike" kern="1200" baseline="0" dirty="0">
                <a:solidFill>
                  <a:schemeClr val="tx1"/>
                </a:solidFill>
                <a:effectLst/>
                <a:latin typeface="+mn-lt"/>
                <a:ea typeface="+mn-ea"/>
                <a:cs typeface="+mn-cs"/>
              </a:rPr>
              <a:t>骨髄移植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64</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55.8%     </a:t>
            </a:r>
            <a:r>
              <a:rPr kumimoji="1" lang="en-US" altLang="ja-JP" sz="1200" b="1" i="0" u="none" strike="noStrike" kern="1200" baseline="0" dirty="0">
                <a:solidFill>
                  <a:schemeClr val="tx1"/>
                </a:solidFill>
                <a:effectLst/>
                <a:latin typeface="+mn-lt"/>
                <a:ea typeface="+mn-ea"/>
                <a:cs typeface="+mn-cs"/>
              </a:rPr>
              <a:t> 29.8</a:t>
            </a:r>
            <a:r>
              <a:rPr kumimoji="1" lang="en-US" altLang="ja-JP" sz="1200" b="1" i="0" u="none" strike="noStrike" kern="1200" dirty="0">
                <a:solidFill>
                  <a:schemeClr val="tx1"/>
                </a:solidFill>
                <a:effectLst/>
                <a:latin typeface="+mn-lt"/>
                <a:ea typeface="+mn-ea"/>
                <a:cs typeface="+mn-cs"/>
              </a:rPr>
              <a:t>%        11.9%</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sng" strike="noStrike" kern="1200" dirty="0">
                <a:solidFill>
                  <a:schemeClr val="tx1"/>
                </a:solidFill>
                <a:latin typeface="+mj-ea"/>
                <a:ea typeface="+mn-ea"/>
                <a:cs typeface="メイリオ" pitchFamily="50" charset="-128"/>
              </a:rPr>
              <a:t>非血縁者  </a:t>
            </a:r>
            <a:r>
              <a:rPr kumimoji="1" lang="ja-JP" altLang="ja-JP" sz="1200" b="0" i="0" u="sng" strike="noStrike" kern="1200" baseline="0" dirty="0" err="1">
                <a:solidFill>
                  <a:schemeClr val="tx1"/>
                </a:solidFill>
                <a:effectLst/>
                <a:latin typeface="+mn-lt"/>
                <a:ea typeface="+mn-ea"/>
                <a:cs typeface="+mn-cs"/>
              </a:rPr>
              <a:t>さい</a:t>
            </a:r>
            <a:r>
              <a:rPr kumimoji="1" lang="ja-JP" altLang="ja-JP" sz="1200" b="0" i="0" u="sng" strike="noStrike" kern="1200" baseline="0" dirty="0">
                <a:solidFill>
                  <a:schemeClr val="tx1"/>
                </a:solidFill>
                <a:effectLst/>
                <a:latin typeface="+mn-lt"/>
                <a:ea typeface="+mn-ea"/>
                <a:cs typeface="+mn-cs"/>
              </a:rPr>
              <a:t>帯血移植</a:t>
            </a:r>
            <a:r>
              <a:rPr kumimoji="1" lang="en-US" altLang="ja-JP" sz="1200" b="0" i="0" u="sng" strike="noStrike" kern="1200" baseline="0" dirty="0">
                <a:solidFill>
                  <a:schemeClr val="tx1"/>
                </a:solidFill>
                <a:effectLst/>
                <a:latin typeface="+mn-lt"/>
                <a:ea typeface="+mn-ea"/>
                <a:cs typeface="+mn-cs"/>
              </a:rPr>
              <a:t>                </a:t>
            </a:r>
            <a:r>
              <a:rPr kumimoji="1" lang="en-US" altLang="ja-JP" sz="1200" b="0" i="0" u="sng" strike="noStrike" kern="1200" dirty="0">
                <a:solidFill>
                  <a:schemeClr val="tx1"/>
                </a:solidFill>
                <a:effectLst/>
                <a:latin typeface="+mn-lt"/>
                <a:ea typeface="+mn-ea"/>
                <a:cs typeface="+mn-cs"/>
              </a:rPr>
              <a:t>40</a:t>
            </a:r>
            <a:r>
              <a:rPr kumimoji="1" lang="ja-JP" altLang="ja-JP" sz="1200" b="0" i="0" u="sng" strike="noStrike" kern="1200" dirty="0">
                <a:solidFill>
                  <a:schemeClr val="tx1"/>
                </a:solidFill>
                <a:effectLst/>
                <a:latin typeface="+mn-lt"/>
                <a:ea typeface="+mn-ea"/>
                <a:cs typeface="+mn-cs"/>
              </a:rPr>
              <a:t>件</a:t>
            </a:r>
            <a:r>
              <a:rPr kumimoji="1" lang="en-US" altLang="ja-JP" sz="1200" b="0" i="0" u="sng" strike="noStrike" kern="1200" dirty="0">
                <a:solidFill>
                  <a:schemeClr val="tx1"/>
                </a:solidFill>
                <a:effectLst/>
                <a:latin typeface="+mn-lt"/>
                <a:ea typeface="+mn-ea"/>
                <a:cs typeface="+mn-cs"/>
              </a:rPr>
              <a:t>        </a:t>
            </a:r>
            <a:r>
              <a:rPr kumimoji="1" lang="en-US" altLang="ja-JP" sz="1200" b="1" i="0" u="sng" strike="noStrike" kern="1200" dirty="0">
                <a:solidFill>
                  <a:schemeClr val="tx1"/>
                </a:solidFill>
                <a:effectLst/>
                <a:latin typeface="+mn-lt"/>
                <a:ea typeface="+mn-ea"/>
                <a:cs typeface="+mn-cs"/>
              </a:rPr>
              <a:t> 8.0%         8.0%          ―</a:t>
            </a:r>
            <a:r>
              <a:rPr kumimoji="1" lang="ja-JP" altLang="en-US" sz="1200" b="1" i="0" u="sng" strike="noStrike" kern="1200" dirty="0">
                <a:solidFill>
                  <a:schemeClr val="tx1"/>
                </a:solidFill>
                <a:effectLst/>
                <a:latin typeface="+mn-lt"/>
                <a:ea typeface="+mn-ea"/>
                <a:cs typeface="+mn-cs"/>
              </a:rPr>
              <a:t> </a:t>
            </a:r>
            <a:r>
              <a:rPr kumimoji="1" lang="ja-JP" altLang="en-US" sz="1200" b="0" i="0" u="sng" strike="noStrike" kern="1200" dirty="0">
                <a:solidFill>
                  <a:schemeClr val="tx1"/>
                </a:solidFill>
                <a:effectLst/>
                <a:latin typeface="+mn-lt"/>
                <a:ea typeface="+mn-ea"/>
                <a:cs typeface="+mn-cs"/>
              </a:rPr>
              <a:t>    </a:t>
            </a:r>
            <a:r>
              <a:rPr kumimoji="1" lang="en-US" altLang="ja-JP" sz="1200" b="0" i="0" u="sng" strike="noStrike" kern="1200" dirty="0">
                <a:solidFill>
                  <a:schemeClr val="tx1"/>
                </a:solidFill>
                <a:effectLst/>
                <a:latin typeface="+mn-lt"/>
                <a:ea typeface="+mn-ea"/>
                <a:cs typeface="+mn-cs"/>
              </a:rPr>
              <a:t>.</a:t>
            </a:r>
            <a:r>
              <a:rPr kumimoji="1" lang="ja-JP" altLang="en-US" sz="1200" b="0" i="0" u="sng" strike="noStrike" kern="1200" dirty="0">
                <a:solidFill>
                  <a:schemeClr val="tx1"/>
                </a:solidFill>
                <a:effectLst/>
                <a:latin typeface="+mn-lt"/>
                <a:ea typeface="+mn-ea"/>
                <a:cs typeface="+mn-cs"/>
              </a:rPr>
              <a:t> </a:t>
            </a:r>
            <a:endParaRPr kumimoji="1" lang="ja-JP" altLang="ja-JP" sz="1200" b="0" i="0" u="sng" strike="noStrike" kern="1200" dirty="0">
              <a:solidFill>
                <a:schemeClr val="tx1"/>
              </a:solidFill>
              <a:effectLst/>
              <a:latin typeface="+mn-lt"/>
              <a:ea typeface="+mn-ea"/>
              <a:cs typeface="+mn-cs"/>
            </a:endParaRPr>
          </a:p>
          <a:p>
            <a:pPr rtl="0" eaLnBrk="1" fontAlgn="ctr" latinLnBrk="0" hangingPunct="1"/>
            <a:endParaRPr kumimoji="1" lang="ja-JP" altLang="ja-JP" sz="1200" b="0" i="0" u="sng" strike="noStrike" kern="1200" dirty="0">
              <a:solidFill>
                <a:schemeClr val="tx1"/>
              </a:solidFill>
              <a:effectLst/>
              <a:latin typeface="+mn-lt"/>
              <a:ea typeface="+mn-ea"/>
              <a:cs typeface="+mn-cs"/>
            </a:endParaRPr>
          </a:p>
          <a:p>
            <a:pPr defTabSz="914300">
              <a:defRPr/>
            </a:pPr>
            <a:endParaRPr lang="ja-JP" altLang="en-US" sz="1200" dirty="0">
              <a:solidFill>
                <a:srgbClr val="0B5395"/>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553630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3188" y="338138"/>
            <a:ext cx="6392862" cy="4794250"/>
          </a:xfrm>
          <a:ln>
            <a:noFill/>
          </a:ln>
        </p:spPr>
      </p:sp>
      <p:sp>
        <p:nvSpPr>
          <p:cNvPr id="3" name="ノート プレースホルダ 2"/>
          <p:cNvSpPr>
            <a:spLocks noGrp="1"/>
          </p:cNvSpPr>
          <p:nvPr>
            <p:ph type="body" idx="1"/>
          </p:nvPr>
        </p:nvSpPr>
        <p:spPr>
          <a:xfrm>
            <a:off x="241540" y="5632704"/>
            <a:ext cx="6255020" cy="4011628"/>
          </a:xfrm>
        </p:spPr>
        <p:txBody>
          <a:bodyPr>
            <a:normAutofit/>
          </a:bodyPr>
          <a:lstStyle/>
          <a:p>
            <a:r>
              <a:rPr kumimoji="1" lang="ja-JP" altLang="en-US" sz="1200" b="0" kern="1200" dirty="0">
                <a:solidFill>
                  <a:schemeClr val="tx1"/>
                </a:solidFill>
                <a:latin typeface="+mn-lt"/>
                <a:ea typeface="+mn-ea"/>
                <a:cs typeface="+mn-cs"/>
              </a:rPr>
              <a:t>　</a:t>
            </a:r>
            <a:r>
              <a:rPr kumimoji="1" lang="ja-JP" altLang="ja-JP" sz="1200" b="0" kern="1200" dirty="0">
                <a:solidFill>
                  <a:schemeClr val="tx1"/>
                </a:solidFill>
                <a:latin typeface="+mn-lt"/>
                <a:ea typeface="+mn-ea"/>
                <a:cs typeface="+mn-cs"/>
              </a:rPr>
              <a:t>再生不良性貧血では同種移植が行われ、</a:t>
            </a:r>
            <a:r>
              <a:rPr kumimoji="1" lang="en-US" altLang="ja-JP" sz="1200" b="0" kern="1200" dirty="0">
                <a:solidFill>
                  <a:schemeClr val="tx1"/>
                </a:solidFill>
                <a:latin typeface="+mn-lt"/>
                <a:ea typeface="+mn-ea"/>
                <a:cs typeface="+mn-cs"/>
              </a:rPr>
              <a:t>15</a:t>
            </a:r>
            <a:r>
              <a:rPr kumimoji="1" lang="ja-JP" altLang="ja-JP" sz="1200" b="0" kern="1200" dirty="0">
                <a:solidFill>
                  <a:schemeClr val="tx1"/>
                </a:solidFill>
                <a:latin typeface="+mn-lt"/>
                <a:ea typeface="+mn-ea"/>
                <a:cs typeface="+mn-cs"/>
              </a:rPr>
              <a:t>歳以下では血縁者間骨髄移植が多く行われている。移植後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年生存率は、血縁者間骨髄移植</a:t>
            </a:r>
            <a:r>
              <a:rPr kumimoji="1" lang="en-US" altLang="ja-JP" sz="1200" b="0" kern="1200" dirty="0">
                <a:solidFill>
                  <a:schemeClr val="tx1"/>
                </a:solidFill>
                <a:latin typeface="+mn-lt"/>
                <a:ea typeface="+mn-ea"/>
                <a:cs typeface="+mn-cs"/>
              </a:rPr>
              <a:t>92.6</a:t>
            </a:r>
            <a:r>
              <a:rPr kumimoji="1" lang="ja-JP" altLang="ja-JP" sz="1200" b="0" kern="1200" dirty="0">
                <a:solidFill>
                  <a:schemeClr val="tx1"/>
                </a:solidFill>
                <a:latin typeface="+mn-lt"/>
                <a:ea typeface="+mn-ea"/>
                <a:cs typeface="+mn-cs"/>
              </a:rPr>
              <a:t>％、血縁者間末梢血幹細胞移植</a:t>
            </a:r>
            <a:r>
              <a:rPr kumimoji="1" lang="en-US" altLang="ja-JP" sz="1200" b="0" kern="1200" dirty="0">
                <a:solidFill>
                  <a:schemeClr val="tx1"/>
                </a:solidFill>
                <a:latin typeface="+mn-lt"/>
                <a:ea typeface="+mn-ea"/>
                <a:cs typeface="+mn-cs"/>
              </a:rPr>
              <a:t>81.3</a:t>
            </a:r>
            <a:r>
              <a:rPr kumimoji="1" lang="ja-JP" altLang="ja-JP" sz="1200" b="0" kern="1200" dirty="0">
                <a:solidFill>
                  <a:schemeClr val="tx1"/>
                </a:solidFill>
                <a:latin typeface="+mn-lt"/>
                <a:ea typeface="+mn-ea"/>
                <a:cs typeface="+mn-cs"/>
              </a:rPr>
              <a:t>％、非血縁者間骨髄移植</a:t>
            </a:r>
            <a:r>
              <a:rPr kumimoji="1" lang="en-US" altLang="ja-JP" sz="1200" b="0" kern="1200" dirty="0">
                <a:solidFill>
                  <a:schemeClr val="tx1"/>
                </a:solidFill>
                <a:latin typeface="+mn-lt"/>
                <a:ea typeface="+mn-ea"/>
                <a:cs typeface="+mn-cs"/>
              </a:rPr>
              <a:t>88.3</a:t>
            </a:r>
            <a:r>
              <a:rPr kumimoji="1" lang="ja-JP" altLang="ja-JP" sz="1200" b="0" kern="1200" dirty="0">
                <a:solidFill>
                  <a:schemeClr val="tx1"/>
                </a:solidFill>
                <a:latin typeface="+mn-lt"/>
                <a:ea typeface="+mn-ea"/>
                <a:cs typeface="+mn-cs"/>
              </a:rPr>
              <a:t>％、非血縁者間</a:t>
            </a:r>
            <a:r>
              <a:rPr kumimoji="1" lang="ja-JP" altLang="ja-JP" sz="1200" b="0" kern="1200" dirty="0" err="1">
                <a:solidFill>
                  <a:schemeClr val="tx1"/>
                </a:solidFill>
                <a:latin typeface="+mn-lt"/>
                <a:ea typeface="+mn-ea"/>
                <a:cs typeface="+mn-cs"/>
              </a:rPr>
              <a:t>さい</a:t>
            </a:r>
            <a:r>
              <a:rPr kumimoji="1" lang="ja-JP" altLang="ja-JP" sz="1200" b="0" kern="1200" dirty="0">
                <a:solidFill>
                  <a:schemeClr val="tx1"/>
                </a:solidFill>
                <a:latin typeface="+mn-lt"/>
                <a:ea typeface="+mn-ea"/>
                <a:cs typeface="+mn-cs"/>
              </a:rPr>
              <a:t>帯血移植</a:t>
            </a:r>
            <a:r>
              <a:rPr kumimoji="1" lang="en-US" altLang="ja-JP" sz="1200" b="0" kern="1200" dirty="0">
                <a:solidFill>
                  <a:schemeClr val="tx1"/>
                </a:solidFill>
                <a:latin typeface="+mn-lt"/>
                <a:ea typeface="+mn-ea"/>
                <a:cs typeface="+mn-cs"/>
              </a:rPr>
              <a:t>79.6</a:t>
            </a:r>
            <a:r>
              <a:rPr kumimoji="1" lang="ja-JP" altLang="ja-JP" sz="1200" b="0" kern="1200" dirty="0">
                <a:solidFill>
                  <a:schemeClr val="tx1"/>
                </a:solidFill>
                <a:latin typeface="+mn-lt"/>
                <a:ea typeface="+mn-ea"/>
                <a:cs typeface="+mn-cs"/>
              </a:rPr>
              <a:t>％である。</a:t>
            </a:r>
          </a:p>
          <a:p>
            <a:endParaRPr kumimoji="1" lang="en-US" altLang="ja-JP" sz="1200" kern="1200" dirty="0">
              <a:solidFill>
                <a:srgbClr val="0B5395"/>
              </a:solidFill>
              <a:latin typeface="+mn-ea"/>
              <a:ea typeface="+mn-ea"/>
              <a:cs typeface="メイリオ" pitchFamily="50" charset="-128"/>
            </a:endParaRPr>
          </a:p>
          <a:p>
            <a:pPr rtl="0" eaLnBrk="1" fontAlgn="b" latinLnBrk="0" hangingPunct="1"/>
            <a:r>
              <a:rPr kumimoji="1" lang="ja-JP" altLang="en-US" sz="1200" b="0" i="0" u="none" strike="noStrike" kern="1200" dirty="0">
                <a:solidFill>
                  <a:schemeClr val="tx1"/>
                </a:solidFill>
                <a:latin typeface="+mj-ea"/>
                <a:ea typeface="+mn-ea"/>
                <a:cs typeface="メイリオ" pitchFamily="50" charset="-128"/>
              </a:rPr>
              <a:t>≪移植後生存率≫</a:t>
            </a:r>
            <a:endParaRPr kumimoji="1" lang="en-US" altLang="ja-JP" sz="1200" b="0" kern="1200" dirty="0">
              <a:solidFill>
                <a:srgbClr val="0B5395"/>
              </a:solidFill>
              <a:latin typeface="+mj-ea"/>
              <a:ea typeface="+mn-ea"/>
              <a:cs typeface="メイリオ" pitchFamily="50" charset="-128"/>
            </a:endParaRPr>
          </a:p>
          <a:p>
            <a:r>
              <a:rPr kumimoji="1" lang="ja-JP" altLang="en-US" sz="1200" b="0" i="0" u="none" strike="noStrike" kern="1200" dirty="0">
                <a:solidFill>
                  <a:schemeClr val="tx1"/>
                </a:solidFill>
                <a:latin typeface="+mj-ea"/>
                <a:ea typeface="+mn-ea"/>
                <a:cs typeface="メイリオ" pitchFamily="50" charset="-128"/>
              </a:rPr>
              <a:t>＿＿＿＿＿＿＿＿＿＿＿＿</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移植件数</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5</a:t>
            </a:r>
            <a:r>
              <a:rPr kumimoji="1" lang="ja-JP" altLang="ja-JP" sz="1200" b="0" i="0" u="sng" strike="noStrike" kern="1200" dirty="0">
                <a:solidFill>
                  <a:schemeClr val="tx1"/>
                </a:solidFill>
                <a:latin typeface="+mj-ea"/>
                <a:ea typeface="+mn-ea"/>
                <a:cs typeface="メイリオ" pitchFamily="50" charset="-128"/>
              </a:rPr>
              <a:t>年</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10</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dirty="0">
                <a:solidFill>
                  <a:schemeClr val="tx1"/>
                </a:solidFill>
                <a:latin typeface="+mj-ea"/>
                <a:ea typeface="+mn-ea"/>
                <a:cs typeface="メイリオ" pitchFamily="50" charset="-128"/>
              </a:rPr>
              <a:t> </a:t>
            </a: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骨髄移植 </a:t>
            </a:r>
            <a:r>
              <a:rPr lang="zh-TW" altLang="en-US" sz="1200" b="0" dirty="0">
                <a:latin typeface="ＭＳ Ｐゴシック" pitchFamily="50" charset="-128"/>
                <a:ea typeface="ＭＳ Ｐゴシック" pitchFamily="50" charset="-128"/>
                <a:cs typeface="メイリオ" pitchFamily="50" charset="-128"/>
              </a:rPr>
              <a:t>             </a:t>
            </a:r>
            <a:r>
              <a:rPr lang="zh-TW" altLang="en-US" sz="1200" b="0" baseline="0" dirty="0">
                <a:latin typeface="ＭＳ Ｐゴシック" pitchFamily="50" charset="-128"/>
                <a:ea typeface="ＭＳ Ｐゴシック" pitchFamily="50" charset="-128"/>
                <a:cs typeface="メイリオ" pitchFamily="50" charset="-128"/>
              </a:rPr>
              <a:t>       </a:t>
            </a:r>
            <a:r>
              <a:rPr kumimoji="1" lang="en-US" altLang="ja-JP" sz="1200" b="0" i="0" u="none" strike="noStrike" kern="1200" dirty="0">
                <a:solidFill>
                  <a:schemeClr val="tx1"/>
                </a:solidFill>
                <a:effectLst/>
                <a:latin typeface="+mn-lt"/>
                <a:ea typeface="+mn-ea"/>
                <a:cs typeface="+mn-cs"/>
              </a:rPr>
              <a:t>464</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95.0%       92.6%        91.1%</a:t>
            </a:r>
            <a:endParaRPr kumimoji="1" lang="en-US" altLang="zh-TW" sz="1200" b="1" i="0" u="none" strike="noStrike" kern="1200" dirty="0">
              <a:solidFill>
                <a:schemeClr val="tx1"/>
              </a:solidFill>
              <a:latin typeface="ＭＳ Ｐゴシック" pitchFamily="50" charset="-128"/>
              <a:ea typeface="ＭＳ Ｐゴシック" pitchFamily="50" charset="-128"/>
              <a:cs typeface="メイリオ" pitchFamily="50" charset="-128"/>
            </a:endParaRP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a:t>
            </a:r>
            <a:r>
              <a:rPr kumimoji="1" lang="ja-JP" altLang="ja-JP" sz="1200" b="0" i="0" u="none" strike="noStrike" kern="1200" baseline="0" dirty="0">
                <a:solidFill>
                  <a:schemeClr val="tx1"/>
                </a:solidFill>
                <a:effectLst/>
                <a:latin typeface="+mn-lt"/>
                <a:ea typeface="+mn-ea"/>
                <a:cs typeface="+mn-cs"/>
              </a:rPr>
              <a:t>末梢血幹細胞移植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16</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87.5%       81.3%        81.3%</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none" strike="noStrike" kern="1200" dirty="0">
                <a:solidFill>
                  <a:schemeClr val="tx1"/>
                </a:solidFill>
                <a:latin typeface="+mj-ea"/>
                <a:ea typeface="+mn-ea"/>
                <a:cs typeface="メイリオ" pitchFamily="50" charset="-128"/>
              </a:rPr>
              <a:t>非血縁者  </a:t>
            </a:r>
            <a:r>
              <a:rPr kumimoji="1" lang="ja-JP" altLang="ja-JP" sz="1200" b="0" i="0" u="none" strike="noStrike" kern="1200" baseline="0" dirty="0">
                <a:solidFill>
                  <a:schemeClr val="tx1"/>
                </a:solidFill>
                <a:effectLst/>
                <a:latin typeface="+mn-lt"/>
                <a:ea typeface="+mn-ea"/>
                <a:cs typeface="+mn-cs"/>
              </a:rPr>
              <a:t>骨髄移植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336</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90.3%       88.3%        86.8%</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sng" strike="noStrike" kern="1200" dirty="0">
                <a:solidFill>
                  <a:schemeClr val="tx1"/>
                </a:solidFill>
                <a:latin typeface="+mj-ea"/>
                <a:ea typeface="+mn-ea"/>
                <a:cs typeface="メイリオ" pitchFamily="50" charset="-128"/>
              </a:rPr>
              <a:t>非血縁者  </a:t>
            </a:r>
            <a:r>
              <a:rPr kumimoji="1" lang="ja-JP" altLang="ja-JP" sz="1200" b="0" i="0" u="sng" strike="noStrike" kern="1200" baseline="0" dirty="0" err="1">
                <a:solidFill>
                  <a:schemeClr val="tx1"/>
                </a:solidFill>
                <a:effectLst/>
                <a:latin typeface="+mn-lt"/>
                <a:ea typeface="+mn-ea"/>
                <a:cs typeface="+mn-cs"/>
              </a:rPr>
              <a:t>さい</a:t>
            </a:r>
            <a:r>
              <a:rPr kumimoji="1" lang="ja-JP" altLang="ja-JP" sz="1200" b="0" i="0" u="sng" strike="noStrike" kern="1200" baseline="0" dirty="0">
                <a:solidFill>
                  <a:schemeClr val="tx1"/>
                </a:solidFill>
                <a:effectLst/>
                <a:latin typeface="+mn-lt"/>
                <a:ea typeface="+mn-ea"/>
                <a:cs typeface="+mn-cs"/>
              </a:rPr>
              <a:t>帯血移植</a:t>
            </a:r>
            <a:r>
              <a:rPr kumimoji="1" lang="en-US" altLang="ja-JP" sz="1200" b="0" i="0" u="sng" strike="noStrike" kern="1200" baseline="0" dirty="0">
                <a:solidFill>
                  <a:schemeClr val="tx1"/>
                </a:solidFill>
                <a:effectLst/>
                <a:latin typeface="+mn-lt"/>
                <a:ea typeface="+mn-ea"/>
                <a:cs typeface="+mn-cs"/>
              </a:rPr>
              <a:t>                  </a:t>
            </a:r>
            <a:r>
              <a:rPr kumimoji="1" lang="en-US" altLang="ja-JP" sz="1200" b="0" i="0" u="sng" strike="noStrike" kern="1200" dirty="0">
                <a:solidFill>
                  <a:schemeClr val="tx1"/>
                </a:solidFill>
                <a:effectLst/>
                <a:latin typeface="+mn-lt"/>
                <a:ea typeface="+mn-ea"/>
                <a:cs typeface="+mn-cs"/>
              </a:rPr>
              <a:t>35</a:t>
            </a:r>
            <a:r>
              <a:rPr kumimoji="1" lang="ja-JP" altLang="ja-JP" sz="1200" b="0" i="0" u="sng" strike="noStrike" kern="1200" dirty="0">
                <a:solidFill>
                  <a:schemeClr val="tx1"/>
                </a:solidFill>
                <a:effectLst/>
                <a:latin typeface="+mn-lt"/>
                <a:ea typeface="+mn-ea"/>
                <a:cs typeface="+mn-cs"/>
              </a:rPr>
              <a:t>件</a:t>
            </a:r>
            <a:r>
              <a:rPr kumimoji="1" lang="en-US" altLang="ja-JP" sz="1200" b="0" i="0" u="sng" strike="noStrike" kern="1200" dirty="0">
                <a:solidFill>
                  <a:schemeClr val="tx1"/>
                </a:solidFill>
                <a:effectLst/>
                <a:latin typeface="+mn-lt"/>
                <a:ea typeface="+mn-ea"/>
                <a:cs typeface="+mn-cs"/>
              </a:rPr>
              <a:t>     </a:t>
            </a:r>
            <a:r>
              <a:rPr kumimoji="1" lang="en-US" altLang="ja-JP" sz="1200" b="1" i="0" u="sng" strike="noStrike" kern="1200" dirty="0">
                <a:solidFill>
                  <a:schemeClr val="tx1"/>
                </a:solidFill>
                <a:effectLst/>
                <a:latin typeface="+mn-lt"/>
                <a:ea typeface="+mn-ea"/>
                <a:cs typeface="+mn-cs"/>
              </a:rPr>
              <a:t>82.8%       79.6%       </a:t>
            </a:r>
            <a:r>
              <a:rPr kumimoji="1" lang="en-US" altLang="ja-JP" sz="1200" b="1" i="0" u="sng" strike="noStrike" kern="1200" baseline="0" dirty="0">
                <a:solidFill>
                  <a:schemeClr val="tx1"/>
                </a:solidFill>
                <a:effectLst/>
                <a:latin typeface="+mn-lt"/>
                <a:ea typeface="+mn-ea"/>
                <a:cs typeface="+mn-cs"/>
              </a:rPr>
              <a:t> </a:t>
            </a:r>
            <a:r>
              <a:rPr kumimoji="1" lang="en-US" altLang="ja-JP" sz="1200" b="1" i="0" u="sng" strike="noStrike" kern="1200" dirty="0">
                <a:solidFill>
                  <a:schemeClr val="tx1"/>
                </a:solidFill>
                <a:effectLst/>
                <a:latin typeface="+mn-lt"/>
                <a:ea typeface="+mn-ea"/>
                <a:cs typeface="+mn-cs"/>
              </a:rPr>
              <a:t>72.3%</a:t>
            </a:r>
            <a:endParaRPr kumimoji="1" lang="ja-JP" altLang="ja-JP" sz="1200" b="1" i="0" u="sng" strike="noStrike" kern="1200" dirty="0">
              <a:solidFill>
                <a:schemeClr val="tx1"/>
              </a:solidFill>
              <a:effectLst/>
              <a:latin typeface="+mn-lt"/>
              <a:ea typeface="+mn-ea"/>
              <a:cs typeface="+mn-cs"/>
            </a:endParaRPr>
          </a:p>
          <a:p>
            <a:endParaRPr lang="ja-JP" altLang="en-US" sz="1200" dirty="0">
              <a:solidFill>
                <a:srgbClr val="0B5395"/>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785340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35864" y="5648661"/>
            <a:ext cx="4918208" cy="2480336"/>
          </a:xfrm>
        </p:spPr>
        <p:txBody>
          <a:bodyPr>
            <a:normAutofit/>
          </a:bodyPr>
          <a:lstStyle/>
          <a:p>
            <a:r>
              <a:rPr kumimoji="1" lang="ja-JP" altLang="ja-JP" sz="1200" b="0" kern="1200" dirty="0">
                <a:solidFill>
                  <a:schemeClr val="tx1"/>
                </a:solidFill>
                <a:latin typeface="+mn-lt"/>
                <a:ea typeface="+mn-ea"/>
                <a:cs typeface="+mn-cs"/>
              </a:rPr>
              <a:t>　わが国において非血縁者間骨髄移植の登録が開始された</a:t>
            </a:r>
            <a:r>
              <a:rPr kumimoji="1" lang="en-US" altLang="ja-JP" sz="1200" b="0" kern="1200" dirty="0">
                <a:solidFill>
                  <a:schemeClr val="tx1"/>
                </a:solidFill>
                <a:latin typeface="+mn-lt"/>
                <a:ea typeface="+mn-ea"/>
                <a:cs typeface="+mn-cs"/>
              </a:rPr>
              <a:t>1993</a:t>
            </a:r>
            <a:r>
              <a:rPr kumimoji="1" lang="ja-JP" altLang="ja-JP" sz="1200" b="0" kern="1200" dirty="0">
                <a:solidFill>
                  <a:schemeClr val="tx1"/>
                </a:solidFill>
                <a:latin typeface="+mn-lt"/>
                <a:ea typeface="+mn-ea"/>
                <a:cs typeface="+mn-cs"/>
              </a:rPr>
              <a:t>年以降、また第一例目のさい帯血移植が行われた</a:t>
            </a:r>
            <a:r>
              <a:rPr kumimoji="1" lang="en-US" altLang="ja-JP" sz="1200" b="0" kern="1200" dirty="0">
                <a:solidFill>
                  <a:schemeClr val="tx1"/>
                </a:solidFill>
                <a:latin typeface="+mn-lt"/>
                <a:ea typeface="+mn-ea"/>
                <a:cs typeface="+mn-cs"/>
              </a:rPr>
              <a:t>1997</a:t>
            </a:r>
            <a:r>
              <a:rPr kumimoji="1" lang="ja-JP" altLang="ja-JP" sz="1200" b="0" kern="1200" dirty="0">
                <a:solidFill>
                  <a:schemeClr val="tx1"/>
                </a:solidFill>
                <a:latin typeface="+mn-lt"/>
                <a:ea typeface="+mn-ea"/>
                <a:cs typeface="+mn-cs"/>
              </a:rPr>
              <a:t>年以降、非血縁者間の移植の普及により移植を受ける患者の総数は増加しており、特に</a:t>
            </a:r>
            <a:r>
              <a:rPr kumimoji="1" lang="ja-JP" altLang="ja-JP" sz="1200" b="0" kern="1200" dirty="0" err="1">
                <a:solidFill>
                  <a:schemeClr val="tx1"/>
                </a:solidFill>
                <a:latin typeface="+mn-lt"/>
                <a:ea typeface="+mn-ea"/>
                <a:cs typeface="+mn-cs"/>
              </a:rPr>
              <a:t>さい</a:t>
            </a:r>
            <a:r>
              <a:rPr kumimoji="1" lang="ja-JP" altLang="ja-JP" sz="1200" b="0" kern="1200" dirty="0">
                <a:solidFill>
                  <a:schemeClr val="tx1"/>
                </a:solidFill>
                <a:latin typeface="+mn-lt"/>
                <a:ea typeface="+mn-ea"/>
                <a:cs typeface="+mn-cs"/>
              </a:rPr>
              <a:t>帯血移植の増加は著しい。</a:t>
            </a:r>
            <a:r>
              <a:rPr kumimoji="1" lang="ja-JP" altLang="en-US" sz="1200" b="0" kern="1200" dirty="0">
                <a:solidFill>
                  <a:schemeClr val="tx1"/>
                </a:solidFill>
                <a:latin typeface="+mn-lt"/>
                <a:ea typeface="+mn-ea"/>
                <a:cs typeface="+mn-cs"/>
              </a:rPr>
              <a:t>また、非血縁者間末梢血幹細胞移植が</a:t>
            </a:r>
            <a:r>
              <a:rPr kumimoji="1" lang="en-US" altLang="ja-JP" sz="1200" b="0" kern="1200" dirty="0">
                <a:solidFill>
                  <a:schemeClr val="tx1"/>
                </a:solidFill>
                <a:latin typeface="+mn-lt"/>
                <a:ea typeface="+mn-ea"/>
                <a:cs typeface="+mn-cs"/>
              </a:rPr>
              <a:t>2010</a:t>
            </a:r>
            <a:r>
              <a:rPr kumimoji="1" lang="ja-JP" altLang="en-US" sz="1200" b="0" kern="1200" dirty="0">
                <a:solidFill>
                  <a:schemeClr val="tx1"/>
                </a:solidFill>
                <a:latin typeface="+mn-lt"/>
                <a:ea typeface="+mn-ea"/>
                <a:cs typeface="+mn-cs"/>
              </a:rPr>
              <a:t>年から導入され、</a:t>
            </a:r>
            <a:r>
              <a:rPr kumimoji="1" lang="ja-JP" altLang="en-US" sz="1200" b="0" kern="1200" dirty="0">
                <a:latin typeface="+mn-lt"/>
                <a:ea typeface="+mn-ea"/>
                <a:cs typeface="+mn-cs"/>
              </a:rPr>
              <a:t>徐々に件数を伸ばしている。</a:t>
            </a:r>
            <a:endParaRPr kumimoji="1" lang="ja-JP" altLang="ja-JP" sz="1200" b="0" kern="1200" dirty="0">
              <a:latin typeface="+mn-lt"/>
              <a:ea typeface="+mn-ea"/>
              <a:cs typeface="+mn-cs"/>
            </a:endParaRPr>
          </a:p>
        </p:txBody>
      </p:sp>
      <p:sp>
        <p:nvSpPr>
          <p:cNvPr id="9" name="スライド イメージ プレースホルダ 8"/>
          <p:cNvSpPr>
            <a:spLocks noGrp="1" noRot="1" noChangeAspect="1"/>
          </p:cNvSpPr>
          <p:nvPr>
            <p:ph type="sldImg"/>
          </p:nvPr>
        </p:nvSpPr>
        <p:spPr>
          <a:xfrm>
            <a:off x="141288" y="311150"/>
            <a:ext cx="6392862" cy="4794250"/>
          </a:xfrm>
          <a:ln>
            <a:noFill/>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4313" y="355600"/>
            <a:ext cx="6392862" cy="4795838"/>
          </a:xfrm>
          <a:ln>
            <a:noFill/>
          </a:ln>
        </p:spPr>
      </p:sp>
      <p:sp>
        <p:nvSpPr>
          <p:cNvPr id="3" name="ノート プレースホルダ 2"/>
          <p:cNvSpPr>
            <a:spLocks noGrp="1"/>
          </p:cNvSpPr>
          <p:nvPr>
            <p:ph type="body" idx="1"/>
          </p:nvPr>
        </p:nvSpPr>
        <p:spPr>
          <a:xfrm>
            <a:off x="241540" y="5614416"/>
            <a:ext cx="6255020" cy="4029916"/>
          </a:xfrm>
        </p:spPr>
        <p:txBody>
          <a:bodyPr>
            <a:normAutofit/>
          </a:bodyPr>
          <a:lstStyle/>
          <a:p>
            <a:r>
              <a:rPr kumimoji="1" lang="ja-JP" altLang="en-US" sz="1200" b="0" kern="1200" dirty="0">
                <a:solidFill>
                  <a:schemeClr val="tx1"/>
                </a:solidFill>
                <a:latin typeface="+mn-lt"/>
                <a:ea typeface="+mn-ea"/>
                <a:cs typeface="+mn-cs"/>
              </a:rPr>
              <a:t>　</a:t>
            </a:r>
            <a:r>
              <a:rPr kumimoji="1" lang="en-US" altLang="ja-JP" sz="1200" b="0" kern="1200" dirty="0">
                <a:solidFill>
                  <a:schemeClr val="tx1"/>
                </a:solidFill>
                <a:latin typeface="+mn-lt"/>
                <a:ea typeface="+mn-ea"/>
                <a:cs typeface="+mn-cs"/>
              </a:rPr>
              <a:t>16</a:t>
            </a:r>
            <a:r>
              <a:rPr kumimoji="1" lang="ja-JP" altLang="ja-JP" sz="1200" b="0" kern="1200" dirty="0">
                <a:solidFill>
                  <a:schemeClr val="tx1"/>
                </a:solidFill>
                <a:latin typeface="+mn-lt"/>
                <a:ea typeface="+mn-ea"/>
                <a:cs typeface="+mn-cs"/>
              </a:rPr>
              <a:t>歳以上の再生不良性貧血において同種移植の約半数が、血縁者間骨髄移植である。移植後</a:t>
            </a:r>
            <a:r>
              <a:rPr kumimoji="1" lang="en-US" altLang="ja-JP" sz="1200" b="0" kern="1200" dirty="0">
                <a:solidFill>
                  <a:schemeClr val="tx1"/>
                </a:solidFill>
                <a:latin typeface="+mn-lt"/>
                <a:ea typeface="+mn-ea"/>
                <a:cs typeface="+mn-cs"/>
              </a:rPr>
              <a:t>5</a:t>
            </a:r>
            <a:r>
              <a:rPr kumimoji="1" lang="ja-JP" altLang="ja-JP" sz="1200" b="0" kern="1200" dirty="0">
                <a:solidFill>
                  <a:schemeClr val="tx1"/>
                </a:solidFill>
                <a:latin typeface="+mn-lt"/>
                <a:ea typeface="+mn-ea"/>
                <a:cs typeface="+mn-cs"/>
              </a:rPr>
              <a:t>年生存率は、血縁、非血縁者間移植ともに</a:t>
            </a:r>
            <a:r>
              <a:rPr kumimoji="1" lang="en-US" altLang="ja-JP" sz="1200" b="0" kern="1200" dirty="0">
                <a:solidFill>
                  <a:schemeClr val="tx1"/>
                </a:solidFill>
                <a:latin typeface="+mn-lt"/>
                <a:ea typeface="+mn-ea"/>
                <a:cs typeface="+mn-cs"/>
              </a:rPr>
              <a:t>60</a:t>
            </a:r>
            <a:r>
              <a:rPr kumimoji="1" lang="ja-JP" altLang="ja-JP" sz="1200" b="0" kern="1200" dirty="0">
                <a:solidFill>
                  <a:schemeClr val="tx1"/>
                </a:solidFill>
                <a:latin typeface="+mn-lt"/>
                <a:ea typeface="+mn-ea"/>
                <a:cs typeface="+mn-cs"/>
              </a:rPr>
              <a:t>％以上であり、血縁者間骨髄移植では</a:t>
            </a:r>
            <a:r>
              <a:rPr kumimoji="1" lang="en-US" altLang="ja-JP" sz="1200" b="0" kern="1200" dirty="0">
                <a:solidFill>
                  <a:schemeClr val="tx1"/>
                </a:solidFill>
                <a:latin typeface="+mn-lt"/>
                <a:ea typeface="+mn-ea"/>
                <a:cs typeface="+mn-cs"/>
              </a:rPr>
              <a:t>84.6</a:t>
            </a:r>
            <a:r>
              <a:rPr kumimoji="1" lang="ja-JP" altLang="ja-JP" sz="1200" b="0" kern="1200" dirty="0">
                <a:solidFill>
                  <a:schemeClr val="tx1"/>
                </a:solidFill>
                <a:latin typeface="+mn-lt"/>
                <a:ea typeface="+mn-ea"/>
                <a:cs typeface="+mn-cs"/>
              </a:rPr>
              <a:t>％である。</a:t>
            </a:r>
          </a:p>
          <a:p>
            <a:endParaRPr kumimoji="1" lang="en-US" altLang="ja-JP" sz="1200" kern="1200" dirty="0">
              <a:solidFill>
                <a:srgbClr val="0B5395"/>
              </a:solidFill>
              <a:latin typeface="+mn-ea"/>
              <a:ea typeface="+mn-ea"/>
              <a:cs typeface="メイリオ" pitchFamily="50" charset="-128"/>
            </a:endParaRPr>
          </a:p>
          <a:p>
            <a:pPr rtl="0" eaLnBrk="1" fontAlgn="b" latinLnBrk="0" hangingPunct="1"/>
            <a:r>
              <a:rPr kumimoji="1" lang="ja-JP" altLang="en-US" sz="1200" b="0" i="0" u="none" strike="noStrike" kern="1200" dirty="0">
                <a:solidFill>
                  <a:schemeClr val="tx1"/>
                </a:solidFill>
                <a:latin typeface="+mj-ea"/>
                <a:ea typeface="+mn-ea"/>
                <a:cs typeface="メイリオ" pitchFamily="50" charset="-128"/>
              </a:rPr>
              <a:t>≪移植後生存率≫</a:t>
            </a:r>
            <a:endParaRPr kumimoji="1" lang="en-US" altLang="ja-JP" sz="1200" b="0" kern="1200" dirty="0">
              <a:solidFill>
                <a:srgbClr val="0B5395"/>
              </a:solidFill>
              <a:latin typeface="+mj-ea"/>
              <a:ea typeface="+mn-ea"/>
              <a:cs typeface="メイリオ" pitchFamily="50" charset="-128"/>
            </a:endParaRPr>
          </a:p>
          <a:p>
            <a:r>
              <a:rPr kumimoji="1" lang="ja-JP" altLang="en-US" sz="1200" b="0" i="0" u="none" strike="noStrike" kern="1200" dirty="0">
                <a:solidFill>
                  <a:schemeClr val="tx1"/>
                </a:solidFill>
                <a:latin typeface="+mj-ea"/>
                <a:ea typeface="+mn-ea"/>
                <a:cs typeface="メイリオ" pitchFamily="50" charset="-128"/>
              </a:rPr>
              <a:t>＿＿＿＿＿＿＿＿＿＿＿＿</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移植件数</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5</a:t>
            </a:r>
            <a:r>
              <a:rPr kumimoji="1" lang="ja-JP" altLang="ja-JP" sz="1200" b="0" i="0" u="sng" strike="noStrike" kern="1200" dirty="0">
                <a:solidFill>
                  <a:schemeClr val="tx1"/>
                </a:solidFill>
                <a:latin typeface="+mj-ea"/>
                <a:ea typeface="+mn-ea"/>
                <a:cs typeface="メイリオ" pitchFamily="50" charset="-128"/>
              </a:rPr>
              <a:t>年</a:t>
            </a:r>
            <a:r>
              <a:rPr kumimoji="1" lang="ja-JP" altLang="en-US" sz="1200" b="0" i="0" u="sng" strike="noStrike" kern="1200" baseline="0" dirty="0">
                <a:solidFill>
                  <a:schemeClr val="tx1"/>
                </a:solidFill>
                <a:latin typeface="+mj-ea"/>
                <a:ea typeface="+mn-ea"/>
                <a:cs typeface="メイリオ" pitchFamily="50" charset="-128"/>
              </a:rPr>
              <a:t>   </a:t>
            </a:r>
            <a:r>
              <a:rPr kumimoji="1" lang="ja-JP" altLang="ja-JP" sz="1200" b="0" i="0" u="sng" strike="noStrike" kern="1200" dirty="0">
                <a:solidFill>
                  <a:schemeClr val="tx1"/>
                </a:solidFill>
                <a:latin typeface="+mj-ea"/>
                <a:ea typeface="+mn-ea"/>
                <a:cs typeface="メイリオ" pitchFamily="50" charset="-128"/>
              </a:rPr>
              <a:t>移植後</a:t>
            </a:r>
            <a:r>
              <a:rPr kumimoji="1" lang="en-US" altLang="ja-JP" sz="1200" b="0" i="0" u="sng" strike="noStrike" kern="1200" dirty="0">
                <a:solidFill>
                  <a:schemeClr val="tx1"/>
                </a:solidFill>
                <a:latin typeface="+mj-ea"/>
                <a:ea typeface="+mn-ea"/>
                <a:cs typeface="メイリオ" pitchFamily="50" charset="-128"/>
              </a:rPr>
              <a:t>10</a:t>
            </a:r>
            <a:r>
              <a:rPr kumimoji="1" lang="ja-JP" altLang="ja-JP" sz="1200" b="0" i="0" u="sng" strike="noStrike" kern="1200" dirty="0">
                <a:solidFill>
                  <a:schemeClr val="tx1"/>
                </a:solidFill>
                <a:latin typeface="+mj-ea"/>
                <a:ea typeface="+mn-ea"/>
                <a:cs typeface="メイリオ" pitchFamily="50" charset="-128"/>
              </a:rPr>
              <a:t>年</a:t>
            </a:r>
            <a:r>
              <a:rPr kumimoji="1" lang="en-US" altLang="ja-JP" sz="1200" b="0" i="0" u="sng" strike="noStrike" kern="1200" dirty="0">
                <a:solidFill>
                  <a:schemeClr val="tx1"/>
                </a:solidFill>
                <a:latin typeface="+mj-ea"/>
                <a:ea typeface="+mn-ea"/>
                <a:cs typeface="メイリオ" pitchFamily="50" charset="-128"/>
              </a:rPr>
              <a:t> </a:t>
            </a: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骨髄移植 </a:t>
            </a:r>
            <a:r>
              <a:rPr lang="zh-TW" altLang="en-US" sz="1200" b="0" dirty="0">
                <a:latin typeface="ＭＳ Ｐゴシック" pitchFamily="50" charset="-128"/>
                <a:ea typeface="ＭＳ Ｐゴシック" pitchFamily="50" charset="-128"/>
                <a:cs typeface="メイリオ" pitchFamily="50" charset="-128"/>
              </a:rPr>
              <a:t>             </a:t>
            </a:r>
            <a:r>
              <a:rPr lang="zh-TW" altLang="en-US" sz="1200" b="0" baseline="0" dirty="0">
                <a:latin typeface="ＭＳ Ｐゴシック" pitchFamily="50" charset="-128"/>
                <a:ea typeface="ＭＳ Ｐゴシック" pitchFamily="50" charset="-128"/>
                <a:cs typeface="メイリオ" pitchFamily="50" charset="-128"/>
              </a:rPr>
              <a:t>      </a:t>
            </a:r>
            <a:r>
              <a:rPr kumimoji="1" lang="en-US" altLang="ja-JP" sz="1200" b="0" i="0" u="none" strike="noStrike" kern="1200" dirty="0">
                <a:solidFill>
                  <a:schemeClr val="tx1"/>
                </a:solidFill>
                <a:effectLst/>
                <a:latin typeface="+mn-lt"/>
                <a:ea typeface="+mn-ea"/>
                <a:cs typeface="+mn-cs"/>
              </a:rPr>
              <a:t>650</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88.4%       84.6%        83.9%</a:t>
            </a:r>
            <a:endParaRPr kumimoji="1" lang="en-US" altLang="zh-TW" sz="1200" b="1" i="0" u="none" strike="noStrike" kern="1200" dirty="0">
              <a:solidFill>
                <a:schemeClr val="tx1"/>
              </a:solidFill>
              <a:latin typeface="ＭＳ Ｐゴシック" pitchFamily="50" charset="-128"/>
              <a:ea typeface="ＭＳ Ｐゴシック" pitchFamily="50" charset="-128"/>
              <a:cs typeface="メイリオ" pitchFamily="50" charset="-128"/>
            </a:endParaRPr>
          </a:p>
          <a:p>
            <a:pPr rtl="0" eaLnBrk="1" fontAlgn="ctr" latinLnBrk="0" hangingPunct="1"/>
            <a:r>
              <a:rPr kumimoji="1" lang="zh-TW" altLang="en-US" sz="1200" b="0" i="0" u="none" strike="noStrike" kern="1200" dirty="0">
                <a:solidFill>
                  <a:schemeClr val="tx1"/>
                </a:solidFill>
                <a:latin typeface="ＭＳ Ｐゴシック" pitchFamily="50" charset="-128"/>
                <a:ea typeface="ＭＳ Ｐゴシック" pitchFamily="50" charset="-128"/>
                <a:cs typeface="メイリオ" pitchFamily="50" charset="-128"/>
              </a:rPr>
              <a:t>血縁者     </a:t>
            </a:r>
            <a:r>
              <a:rPr kumimoji="1" lang="ja-JP" altLang="ja-JP" sz="1200" b="0" i="0" u="none" strike="noStrike" kern="1200" baseline="0" dirty="0">
                <a:solidFill>
                  <a:schemeClr val="tx1"/>
                </a:solidFill>
                <a:effectLst/>
                <a:latin typeface="+mn-lt"/>
                <a:ea typeface="+mn-ea"/>
                <a:cs typeface="+mn-cs"/>
              </a:rPr>
              <a:t>末梢血幹細胞移植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154</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74.4%       62.0%        51.5%</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none" strike="noStrike" kern="1200" dirty="0">
                <a:solidFill>
                  <a:schemeClr val="tx1"/>
                </a:solidFill>
                <a:latin typeface="+mj-ea"/>
                <a:ea typeface="+mn-ea"/>
                <a:cs typeface="メイリオ" pitchFamily="50" charset="-128"/>
              </a:rPr>
              <a:t>非血縁者  </a:t>
            </a:r>
            <a:r>
              <a:rPr kumimoji="1" lang="ja-JP" altLang="ja-JP" sz="1200" b="0" i="0" u="none" strike="noStrike" kern="1200" baseline="0" dirty="0">
                <a:solidFill>
                  <a:schemeClr val="tx1"/>
                </a:solidFill>
                <a:effectLst/>
                <a:latin typeface="+mn-lt"/>
                <a:ea typeface="+mn-ea"/>
                <a:cs typeface="+mn-cs"/>
              </a:rPr>
              <a:t>骨髄移植</a:t>
            </a:r>
            <a:r>
              <a:rPr kumimoji="1" lang="en-US" altLang="ja-JP" sz="1200" b="0" i="0" u="none" strike="noStrike" kern="1200" baseline="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546</a:t>
            </a:r>
            <a:r>
              <a:rPr kumimoji="1" lang="ja-JP" altLang="ja-JP" sz="1200" b="0" i="0" u="none" strike="noStrike" kern="1200" dirty="0">
                <a:solidFill>
                  <a:schemeClr val="tx1"/>
                </a:solidFill>
                <a:effectLst/>
                <a:latin typeface="+mn-lt"/>
                <a:ea typeface="+mn-ea"/>
                <a:cs typeface="+mn-cs"/>
              </a:rPr>
              <a:t>件</a:t>
            </a:r>
            <a:r>
              <a:rPr kumimoji="1" lang="en-US" altLang="ja-JP" sz="1200" b="0" i="0" u="none" strike="noStrike" kern="1200" dirty="0">
                <a:solidFill>
                  <a:schemeClr val="tx1"/>
                </a:solidFill>
                <a:effectLst/>
                <a:latin typeface="+mn-lt"/>
                <a:ea typeface="+mn-ea"/>
                <a:cs typeface="+mn-cs"/>
              </a:rPr>
              <a:t>      </a:t>
            </a:r>
            <a:r>
              <a:rPr kumimoji="1" lang="en-US" altLang="ja-JP" sz="1200" b="1" i="0" u="none" strike="noStrike" kern="1200" dirty="0">
                <a:solidFill>
                  <a:schemeClr val="tx1"/>
                </a:solidFill>
                <a:effectLst/>
                <a:latin typeface="+mn-lt"/>
                <a:ea typeface="+mn-ea"/>
                <a:cs typeface="+mn-cs"/>
              </a:rPr>
              <a:t>75.2%       67.0%        64.3%</a:t>
            </a:r>
            <a:endParaRPr kumimoji="1" lang="ja-JP" altLang="ja-JP" sz="1200" b="1" i="0" u="none" strike="noStrike" kern="1200" dirty="0">
              <a:solidFill>
                <a:schemeClr val="tx1"/>
              </a:solidFill>
              <a:effectLst/>
              <a:latin typeface="+mn-lt"/>
              <a:ea typeface="+mn-ea"/>
              <a:cs typeface="+mn-cs"/>
            </a:endParaRPr>
          </a:p>
          <a:p>
            <a:pPr rtl="0" eaLnBrk="1" fontAlgn="ctr" latinLnBrk="0" hangingPunct="1"/>
            <a:r>
              <a:rPr kumimoji="1" lang="ja-JP" altLang="en-US" sz="1200" b="0" i="0" u="sng" strike="noStrike" kern="1200" dirty="0">
                <a:solidFill>
                  <a:schemeClr val="tx1"/>
                </a:solidFill>
                <a:latin typeface="+mj-ea"/>
                <a:ea typeface="+mn-ea"/>
                <a:cs typeface="メイリオ" pitchFamily="50" charset="-128"/>
              </a:rPr>
              <a:t>非血縁者  </a:t>
            </a:r>
            <a:r>
              <a:rPr kumimoji="1" lang="ja-JP" altLang="ja-JP" sz="1200" b="0" i="0" u="sng" strike="noStrike" kern="1200" baseline="0" dirty="0" err="1">
                <a:solidFill>
                  <a:schemeClr val="tx1"/>
                </a:solidFill>
                <a:effectLst/>
                <a:latin typeface="+mn-lt"/>
                <a:ea typeface="+mn-ea"/>
                <a:cs typeface="+mn-cs"/>
              </a:rPr>
              <a:t>さい</a:t>
            </a:r>
            <a:r>
              <a:rPr kumimoji="1" lang="ja-JP" altLang="ja-JP" sz="1200" b="0" i="0" u="sng" strike="noStrike" kern="1200" baseline="0" dirty="0">
                <a:solidFill>
                  <a:schemeClr val="tx1"/>
                </a:solidFill>
                <a:effectLst/>
                <a:latin typeface="+mn-lt"/>
                <a:ea typeface="+mn-ea"/>
                <a:cs typeface="+mn-cs"/>
              </a:rPr>
              <a:t>帯血移植</a:t>
            </a:r>
            <a:r>
              <a:rPr kumimoji="1" lang="en-US" altLang="ja-JP" sz="1200" b="0" i="0" u="sng" strike="noStrike" kern="1200" baseline="0" dirty="0">
                <a:solidFill>
                  <a:schemeClr val="tx1"/>
                </a:solidFill>
                <a:effectLst/>
                <a:latin typeface="+mn-lt"/>
                <a:ea typeface="+mn-ea"/>
                <a:cs typeface="+mn-cs"/>
              </a:rPr>
              <a:t>               </a:t>
            </a:r>
            <a:r>
              <a:rPr kumimoji="1" lang="en-US" altLang="ja-JP" sz="1200" b="0" i="0" u="sng" strike="noStrike" kern="1200" dirty="0">
                <a:solidFill>
                  <a:schemeClr val="tx1"/>
                </a:solidFill>
                <a:effectLst/>
                <a:latin typeface="+mn-lt"/>
                <a:ea typeface="+mn-ea"/>
                <a:cs typeface="+mn-cs"/>
              </a:rPr>
              <a:t>147</a:t>
            </a:r>
            <a:r>
              <a:rPr kumimoji="1" lang="ja-JP" altLang="ja-JP" sz="1200" b="0" i="0" u="sng" strike="noStrike" kern="1200" dirty="0">
                <a:solidFill>
                  <a:schemeClr val="tx1"/>
                </a:solidFill>
                <a:effectLst/>
                <a:latin typeface="+mn-lt"/>
                <a:ea typeface="+mn-ea"/>
                <a:cs typeface="+mn-cs"/>
              </a:rPr>
              <a:t>件</a:t>
            </a:r>
            <a:r>
              <a:rPr kumimoji="1" lang="en-US" altLang="ja-JP" sz="1200" b="0" i="0" u="sng" strike="noStrike" kern="1200" dirty="0">
                <a:solidFill>
                  <a:schemeClr val="tx1"/>
                </a:solidFill>
                <a:effectLst/>
                <a:latin typeface="+mn-lt"/>
                <a:ea typeface="+mn-ea"/>
                <a:cs typeface="+mn-cs"/>
              </a:rPr>
              <a:t>      </a:t>
            </a:r>
            <a:r>
              <a:rPr kumimoji="1" lang="en-US" altLang="ja-JP" sz="1200" b="1" i="0" u="sng" strike="noStrike" kern="1200" dirty="0">
                <a:solidFill>
                  <a:schemeClr val="tx1"/>
                </a:solidFill>
                <a:effectLst/>
                <a:latin typeface="+mn-lt"/>
                <a:ea typeface="+mn-ea"/>
                <a:cs typeface="+mn-cs"/>
              </a:rPr>
              <a:t>63.4%       60.5%        60.5%</a:t>
            </a:r>
            <a:endParaRPr kumimoji="1" lang="ja-JP" altLang="ja-JP" sz="1200" b="1" i="0" u="sng" strike="noStrike" kern="1200" dirty="0">
              <a:solidFill>
                <a:schemeClr val="tx1"/>
              </a:solidFill>
              <a:effectLst/>
              <a:latin typeface="+mn-lt"/>
              <a:ea typeface="+mn-ea"/>
              <a:cs typeface="+mn-cs"/>
            </a:endParaRPr>
          </a:p>
          <a:p>
            <a:endParaRPr lang="ja-JP" altLang="en-US" sz="1200" dirty="0">
              <a:solidFill>
                <a:srgbClr val="0B5395"/>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01155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68119" y="5630826"/>
            <a:ext cx="4918208" cy="2480336"/>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b="0" kern="1200" dirty="0">
                <a:solidFill>
                  <a:schemeClr val="tx1"/>
                </a:solidFill>
                <a:latin typeface="+mn-lt"/>
                <a:ea typeface="+mn-ea"/>
                <a:cs typeface="+mn-cs"/>
              </a:rPr>
              <a:t>　移植前処置の強度を緩めたミニ移植の普及により、移植の適応年齢が拡大し高齢者における移植件数が増加している。</a:t>
            </a:r>
          </a:p>
        </p:txBody>
      </p:sp>
      <p:sp>
        <p:nvSpPr>
          <p:cNvPr id="9" name="スライド イメージ プレースホルダ 8"/>
          <p:cNvSpPr>
            <a:spLocks noGrp="1" noRot="1" noChangeAspect="1"/>
          </p:cNvSpPr>
          <p:nvPr>
            <p:ph type="sldImg"/>
          </p:nvPr>
        </p:nvSpPr>
        <p:spPr>
          <a:xfrm>
            <a:off x="163513" y="365125"/>
            <a:ext cx="6394450" cy="4795838"/>
          </a:xfrm>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86407" y="5641421"/>
            <a:ext cx="4918208" cy="2480336"/>
          </a:xfrm>
        </p:spPr>
        <p:txBody>
          <a:bodyPr>
            <a:normAutofit/>
          </a:bodyPr>
          <a:lstStyle/>
          <a:p>
            <a:r>
              <a:rPr kumimoji="1" lang="ja-JP" altLang="en-US" sz="1200" b="0" kern="1200" dirty="0">
                <a:solidFill>
                  <a:schemeClr val="tx1"/>
                </a:solidFill>
                <a:latin typeface="+mn-lt"/>
                <a:ea typeface="+mn-ea"/>
                <a:cs typeface="+mn-cs"/>
              </a:rPr>
              <a:t>　</a:t>
            </a:r>
            <a:r>
              <a:rPr kumimoji="1" lang="ja-JP" altLang="ja-JP" sz="1200" b="0" kern="1200" dirty="0">
                <a:solidFill>
                  <a:schemeClr val="tx1"/>
                </a:solidFill>
                <a:latin typeface="+mn-lt"/>
                <a:ea typeface="+mn-ea"/>
                <a:cs typeface="+mn-cs"/>
              </a:rPr>
              <a:t>移植前処置の強度を緩めたミニ移植の普及により、移植の適応年齢が拡大した。</a:t>
            </a:r>
          </a:p>
        </p:txBody>
      </p:sp>
      <p:sp>
        <p:nvSpPr>
          <p:cNvPr id="9" name="スライド イメージ プレースホルダ 8"/>
          <p:cNvSpPr>
            <a:spLocks noGrp="1" noRot="1" noChangeAspect="1"/>
          </p:cNvSpPr>
          <p:nvPr>
            <p:ph type="sldImg"/>
          </p:nvPr>
        </p:nvSpPr>
        <p:spPr>
          <a:xfrm>
            <a:off x="182563" y="347663"/>
            <a:ext cx="6392862" cy="4794250"/>
          </a:xfrm>
          <a:ln>
            <a:noFill/>
          </a:ln>
        </p:spPr>
      </p:sp>
    </p:spTree>
    <p:extLst>
      <p:ext uri="{BB962C8B-B14F-4D97-AF65-F5344CB8AC3E}">
        <p14:creationId xmlns:p14="http://schemas.microsoft.com/office/powerpoint/2010/main" val="3236411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86407" y="5617666"/>
            <a:ext cx="4918208" cy="2480336"/>
          </a:xfrm>
        </p:spPr>
        <p:txBody>
          <a:bodyPr>
            <a:normAutofit/>
          </a:bodyPr>
          <a:lstStyle/>
          <a:p>
            <a:r>
              <a:rPr kumimoji="1" lang="ja-JP" altLang="en-US" sz="1200" b="0" kern="1200" dirty="0">
                <a:solidFill>
                  <a:schemeClr val="tx1"/>
                </a:solidFill>
                <a:latin typeface="+mn-lt"/>
                <a:ea typeface="+mn-ea"/>
                <a:cs typeface="+mn-cs"/>
              </a:rPr>
              <a:t>　</a:t>
            </a:r>
            <a:r>
              <a:rPr kumimoji="1" lang="ja-JP" altLang="ja-JP" sz="1200" b="0" kern="1200" dirty="0">
                <a:solidFill>
                  <a:schemeClr val="tx1"/>
                </a:solidFill>
                <a:latin typeface="+mn-lt"/>
                <a:ea typeface="+mn-ea"/>
                <a:cs typeface="+mn-cs"/>
              </a:rPr>
              <a:t>特に高齢者を中心に移植件数が著しく増加している</a:t>
            </a:r>
            <a:r>
              <a:rPr kumimoji="1" lang="ja-JP" altLang="en-US" sz="1200" b="0" kern="1200" dirty="0">
                <a:solidFill>
                  <a:schemeClr val="tx1"/>
                </a:solidFill>
                <a:latin typeface="+mn-lt"/>
                <a:ea typeface="+mn-ea"/>
                <a:cs typeface="+mn-cs"/>
              </a:rPr>
              <a:t>。</a:t>
            </a:r>
            <a:endParaRPr kumimoji="1" lang="ja-JP" altLang="ja-JP" sz="1200" b="0" kern="1200" dirty="0">
              <a:solidFill>
                <a:schemeClr val="tx1"/>
              </a:solidFill>
              <a:latin typeface="+mn-lt"/>
              <a:ea typeface="+mn-ea"/>
              <a:cs typeface="+mn-cs"/>
            </a:endParaRPr>
          </a:p>
          <a:p>
            <a:r>
              <a:rPr kumimoji="1" lang="en-US" altLang="ja-JP" sz="1200" b="0" kern="1200" dirty="0">
                <a:solidFill>
                  <a:schemeClr val="tx1"/>
                </a:solidFill>
                <a:latin typeface="+mn-lt"/>
                <a:ea typeface="+mn-ea"/>
                <a:cs typeface="+mn-cs"/>
              </a:rPr>
              <a:t>2013</a:t>
            </a:r>
            <a:r>
              <a:rPr kumimoji="1" lang="ja-JP" altLang="ja-JP" sz="1200" b="0" kern="1200" dirty="0">
                <a:solidFill>
                  <a:schemeClr val="tx1"/>
                </a:solidFill>
                <a:latin typeface="+mn-lt"/>
                <a:ea typeface="+mn-ea"/>
                <a:cs typeface="+mn-cs"/>
              </a:rPr>
              <a:t>年～</a:t>
            </a:r>
            <a:r>
              <a:rPr kumimoji="1" lang="en-US" altLang="ja-JP" sz="1200" b="0" kern="1200" dirty="0">
                <a:solidFill>
                  <a:schemeClr val="tx1"/>
                </a:solidFill>
                <a:latin typeface="+mn-lt"/>
                <a:ea typeface="+mn-ea"/>
                <a:cs typeface="+mn-cs"/>
              </a:rPr>
              <a:t>2017</a:t>
            </a:r>
            <a:r>
              <a:rPr kumimoji="1" lang="ja-JP" altLang="ja-JP" sz="1200" b="0" kern="1200" dirty="0">
                <a:solidFill>
                  <a:schemeClr val="tx1"/>
                </a:solidFill>
                <a:latin typeface="+mn-lt"/>
                <a:ea typeface="+mn-ea"/>
                <a:cs typeface="+mn-cs"/>
              </a:rPr>
              <a:t>年では、</a:t>
            </a:r>
            <a:r>
              <a:rPr kumimoji="1" lang="en-US" altLang="ja-JP" sz="1200" b="0" kern="1200" dirty="0">
                <a:solidFill>
                  <a:schemeClr val="tx1"/>
                </a:solidFill>
                <a:latin typeface="+mn-lt"/>
                <a:ea typeface="+mn-ea"/>
                <a:cs typeface="+mn-cs"/>
              </a:rPr>
              <a:t>50</a:t>
            </a:r>
            <a:r>
              <a:rPr kumimoji="1" lang="ja-JP" altLang="ja-JP" sz="1200" b="0" kern="1200" dirty="0">
                <a:solidFill>
                  <a:schemeClr val="tx1"/>
                </a:solidFill>
                <a:latin typeface="+mn-lt"/>
                <a:ea typeface="+mn-ea"/>
                <a:cs typeface="+mn-cs"/>
              </a:rPr>
              <a:t>歳以上の割合は白血病で</a:t>
            </a:r>
            <a:r>
              <a:rPr kumimoji="1" lang="en-US" altLang="ja-JP" sz="1200" b="0" kern="1200" dirty="0">
                <a:solidFill>
                  <a:schemeClr val="tx1"/>
                </a:solidFill>
                <a:latin typeface="+mn-lt"/>
                <a:ea typeface="+mn-ea"/>
                <a:cs typeface="+mn-cs"/>
              </a:rPr>
              <a:t>50</a:t>
            </a:r>
            <a:r>
              <a:rPr kumimoji="1" lang="ja-JP" altLang="ja-JP" sz="1200" b="0" kern="1200" dirty="0">
                <a:solidFill>
                  <a:schemeClr val="tx1"/>
                </a:solidFill>
                <a:latin typeface="+mn-lt"/>
                <a:ea typeface="+mn-ea"/>
                <a:cs typeface="+mn-cs"/>
              </a:rPr>
              <a:t>％、悪性リンパ腫で</a:t>
            </a:r>
            <a:r>
              <a:rPr kumimoji="1" lang="en-US" altLang="ja-JP" sz="1200" b="0" kern="1200" dirty="0">
                <a:solidFill>
                  <a:schemeClr val="tx1"/>
                </a:solidFill>
                <a:latin typeface="+mn-lt"/>
                <a:ea typeface="+mn-ea"/>
                <a:cs typeface="+mn-cs"/>
              </a:rPr>
              <a:t>66</a:t>
            </a:r>
            <a:r>
              <a:rPr kumimoji="1" lang="ja-JP" altLang="ja-JP" sz="1200" b="0" kern="1200" dirty="0">
                <a:solidFill>
                  <a:schemeClr val="tx1"/>
                </a:solidFill>
                <a:latin typeface="+mn-lt"/>
                <a:ea typeface="+mn-ea"/>
                <a:cs typeface="+mn-cs"/>
              </a:rPr>
              <a:t>％である。</a:t>
            </a:r>
            <a:endParaRPr kumimoji="1" lang="en-US" altLang="ja-JP" sz="1200" b="0" kern="1200" dirty="0">
              <a:solidFill>
                <a:schemeClr val="tx1"/>
              </a:solidFill>
              <a:latin typeface="+mn-lt"/>
              <a:ea typeface="+mn-ea"/>
              <a:cs typeface="+mn-cs"/>
            </a:endParaRPr>
          </a:p>
          <a:p>
            <a:endParaRPr kumimoji="1" lang="ja-JP" altLang="ja-JP" sz="1200" b="0" kern="1200" dirty="0">
              <a:solidFill>
                <a:schemeClr val="tx1"/>
              </a:solidFill>
              <a:latin typeface="+mn-lt"/>
              <a:ea typeface="+mn-ea"/>
              <a:cs typeface="+mn-cs"/>
            </a:endParaRPr>
          </a:p>
        </p:txBody>
      </p:sp>
      <p:sp>
        <p:nvSpPr>
          <p:cNvPr id="7" name="スライド イメージ プレースホルダ 6"/>
          <p:cNvSpPr>
            <a:spLocks noGrp="1" noRot="1" noChangeAspect="1"/>
          </p:cNvSpPr>
          <p:nvPr>
            <p:ph type="sldImg"/>
          </p:nvPr>
        </p:nvSpPr>
        <p:spPr>
          <a:xfrm>
            <a:off x="157163" y="311150"/>
            <a:ext cx="6392862" cy="4794250"/>
          </a:xfrm>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49831" y="5613477"/>
            <a:ext cx="4918208" cy="2480336"/>
          </a:xfrm>
        </p:spPr>
        <p:txBody>
          <a:bodyPr>
            <a:normAutofit/>
          </a:bodyPr>
          <a:lstStyle/>
          <a:p>
            <a:r>
              <a:rPr kumimoji="1" lang="ja-JP" altLang="ja-JP" sz="1200" b="0" kern="1200" dirty="0">
                <a:solidFill>
                  <a:schemeClr val="tx1"/>
                </a:solidFill>
                <a:latin typeface="+mn-lt"/>
                <a:ea typeface="+mn-ea"/>
                <a:cs typeface="+mn-cs"/>
              </a:rPr>
              <a:t>　小児における同種移植は、急性白血病</a:t>
            </a:r>
            <a:r>
              <a:rPr kumimoji="1" lang="en-US" altLang="ja-JP" sz="1200" b="0" kern="1200" dirty="0">
                <a:solidFill>
                  <a:schemeClr val="tx1"/>
                </a:solidFill>
                <a:latin typeface="+mn-lt"/>
                <a:ea typeface="+mn-ea"/>
                <a:cs typeface="+mn-cs"/>
              </a:rPr>
              <a:t>(</a:t>
            </a:r>
            <a:r>
              <a:rPr kumimoji="1" lang="ja-JP" altLang="ja-JP" sz="1200" b="0" kern="1200" dirty="0">
                <a:solidFill>
                  <a:schemeClr val="tx1"/>
                </a:solidFill>
                <a:latin typeface="+mn-lt"/>
                <a:ea typeface="+mn-ea"/>
                <a:cs typeface="+mn-cs"/>
              </a:rPr>
              <a:t>急性骨髄性白血病、急性リンパ性白血病</a:t>
            </a:r>
            <a:r>
              <a:rPr kumimoji="1" lang="en-US" altLang="ja-JP" sz="1200" b="0" kern="1200" dirty="0">
                <a:solidFill>
                  <a:schemeClr val="tx1"/>
                </a:solidFill>
                <a:latin typeface="+mn-lt"/>
                <a:ea typeface="+mn-ea"/>
                <a:cs typeface="+mn-cs"/>
              </a:rPr>
              <a:t>)</a:t>
            </a:r>
            <a:r>
              <a:rPr kumimoji="1" lang="ja-JP" altLang="ja-JP" sz="1200" b="0" kern="1200" dirty="0">
                <a:solidFill>
                  <a:schemeClr val="tx1"/>
                </a:solidFill>
                <a:latin typeface="+mn-lt"/>
                <a:ea typeface="+mn-ea"/>
                <a:cs typeface="+mn-cs"/>
              </a:rPr>
              <a:t>で最も多く、同種移植全体のおよそ</a:t>
            </a:r>
            <a:r>
              <a:rPr kumimoji="1" lang="en-US" altLang="ja-JP" sz="1200" b="0" kern="1200" dirty="0">
                <a:solidFill>
                  <a:schemeClr val="tx1"/>
                </a:solidFill>
                <a:latin typeface="+mn-lt"/>
                <a:ea typeface="+mn-ea"/>
                <a:cs typeface="+mn-cs"/>
              </a:rPr>
              <a:t>55</a:t>
            </a:r>
            <a:r>
              <a:rPr kumimoji="1" lang="ja-JP" altLang="ja-JP" sz="1200" b="0" kern="1200" dirty="0">
                <a:solidFill>
                  <a:schemeClr val="tx1"/>
                </a:solidFill>
                <a:latin typeface="+mn-lt"/>
                <a:ea typeface="+mn-ea"/>
                <a:cs typeface="+mn-cs"/>
              </a:rPr>
              <a:t>％を占める。 ついで、同種移植件数の多い小児の再生不良性貧血は希少疾患であるが、重症</a:t>
            </a:r>
            <a:r>
              <a:rPr kumimoji="1" lang="en-US" altLang="ja-JP" sz="1200" b="0" kern="1200" dirty="0">
                <a:solidFill>
                  <a:schemeClr val="tx1"/>
                </a:solidFill>
                <a:latin typeface="+mn-lt"/>
                <a:ea typeface="+mn-ea"/>
                <a:cs typeface="+mn-cs"/>
              </a:rPr>
              <a:t>/</a:t>
            </a:r>
            <a:r>
              <a:rPr kumimoji="1" lang="ja-JP" altLang="ja-JP" sz="1200" b="0" kern="1200" dirty="0">
                <a:solidFill>
                  <a:schemeClr val="tx1"/>
                </a:solidFill>
                <a:latin typeface="+mn-lt"/>
                <a:ea typeface="+mn-ea"/>
                <a:cs typeface="+mn-cs"/>
              </a:rPr>
              <a:t>最重症例では同種骨髄移植が第一選択とされるため小児の同種移植件数の</a:t>
            </a:r>
            <a:r>
              <a:rPr kumimoji="1" lang="en-US" altLang="ja-JP" sz="1200" b="0" kern="1200" dirty="0">
                <a:solidFill>
                  <a:schemeClr val="tx1"/>
                </a:solidFill>
                <a:latin typeface="+mn-lt"/>
                <a:ea typeface="+mn-ea"/>
                <a:cs typeface="+mn-cs"/>
              </a:rPr>
              <a:t>10</a:t>
            </a:r>
            <a:r>
              <a:rPr kumimoji="1" lang="ja-JP" altLang="ja-JP" sz="1200" b="0" kern="1200" dirty="0">
                <a:solidFill>
                  <a:schemeClr val="tx1"/>
                </a:solidFill>
                <a:latin typeface="+mn-lt"/>
                <a:ea typeface="+mn-ea"/>
                <a:cs typeface="+mn-cs"/>
              </a:rPr>
              <a:t>％程度を占める。</a:t>
            </a:r>
          </a:p>
          <a:p>
            <a:r>
              <a:rPr kumimoji="1" lang="ja-JP" altLang="ja-JP" sz="1200" b="0" kern="1200" dirty="0">
                <a:solidFill>
                  <a:schemeClr val="tx1"/>
                </a:solidFill>
                <a:latin typeface="+mn-lt"/>
                <a:ea typeface="+mn-ea"/>
                <a:cs typeface="+mn-cs"/>
              </a:rPr>
              <a:t>　小児の固形腫瘍においては、大量化学療法による造血機能不全を救済するために自家移植が行われるため、自家移植件数が</a:t>
            </a:r>
            <a:r>
              <a:rPr kumimoji="1" lang="en-US" altLang="ja-JP" sz="1200" b="0" kern="1200" dirty="0">
                <a:solidFill>
                  <a:schemeClr val="tx1"/>
                </a:solidFill>
                <a:latin typeface="+mn-lt"/>
                <a:ea typeface="+mn-ea"/>
                <a:cs typeface="+mn-cs"/>
              </a:rPr>
              <a:t>87</a:t>
            </a:r>
            <a:r>
              <a:rPr kumimoji="1" lang="ja-JP" altLang="ja-JP" sz="1200" b="0" kern="1200" dirty="0">
                <a:solidFill>
                  <a:schemeClr val="tx1"/>
                </a:solidFill>
                <a:latin typeface="+mn-lt"/>
                <a:ea typeface="+mn-ea"/>
                <a:cs typeface="+mn-cs"/>
              </a:rPr>
              <a:t>％を占める。</a:t>
            </a:r>
          </a:p>
        </p:txBody>
      </p:sp>
      <p:sp>
        <p:nvSpPr>
          <p:cNvPr id="7" name="スライド イメージ プレースホルダ 6"/>
          <p:cNvSpPr>
            <a:spLocks noGrp="1" noRot="1" noChangeAspect="1"/>
          </p:cNvSpPr>
          <p:nvPr>
            <p:ph type="sldImg"/>
          </p:nvPr>
        </p:nvSpPr>
        <p:spPr>
          <a:xfrm>
            <a:off x="134938" y="347663"/>
            <a:ext cx="6391275" cy="4794250"/>
          </a:xfrm>
          <a:ln>
            <a:noFill/>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grpSp>
        <p:nvGrpSpPr>
          <p:cNvPr id="6" name="グループ化 5"/>
          <p:cNvGrpSpPr/>
          <p:nvPr userDrawn="1"/>
        </p:nvGrpSpPr>
        <p:grpSpPr>
          <a:xfrm>
            <a:off x="0" y="6357600"/>
            <a:ext cx="9149624" cy="428108"/>
            <a:chOff x="0" y="6357600"/>
            <a:chExt cx="9149624" cy="428108"/>
          </a:xfrm>
        </p:grpSpPr>
        <p:grpSp>
          <p:nvGrpSpPr>
            <p:cNvPr id="7" name="グループ化 7"/>
            <p:cNvGrpSpPr/>
            <p:nvPr userDrawn="1"/>
          </p:nvGrpSpPr>
          <p:grpSpPr>
            <a:xfrm>
              <a:off x="0" y="6396536"/>
              <a:ext cx="9149624" cy="389172"/>
              <a:chOff x="-4511" y="6329435"/>
              <a:chExt cx="9149625" cy="389172"/>
            </a:xfrm>
          </p:grpSpPr>
          <p:sp>
            <p:nvSpPr>
              <p:cNvPr id="9" name="フリーフォーム 8"/>
              <p:cNvSpPr>
                <a:spLocks/>
              </p:cNvSpPr>
              <p:nvPr/>
            </p:nvSpPr>
            <p:spPr bwMode="auto">
              <a:xfrm rot="60000">
                <a:off x="1113" y="6329435"/>
                <a:ext cx="9144001" cy="360000"/>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0">
                      <a:schemeClr val="accent1">
                        <a:lumMod val="75000"/>
                      </a:schemeClr>
                    </a:gs>
                    <a:gs pos="50000">
                      <a:schemeClr val="accent1">
                        <a:tint val="44500"/>
                        <a:satMod val="160000"/>
                      </a:schemeClr>
                    </a:gs>
                    <a:gs pos="100000">
                      <a:schemeClr val="accent1">
                        <a:tint val="23500"/>
                        <a:satMod val="160000"/>
                      </a:schemeClr>
                    </a:gs>
                  </a:gsLst>
                  <a:lin ang="0" scaled="0"/>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フリーフォーム 9"/>
              <p:cNvSpPr>
                <a:spLocks/>
              </p:cNvSpPr>
              <p:nvPr/>
            </p:nvSpPr>
            <p:spPr bwMode="auto">
              <a:xfrm rot="120000">
                <a:off x="-4511" y="6424523"/>
                <a:ext cx="9144000" cy="294084"/>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flip="none" rotWithShape="1">
                  <a:gsLst>
                    <a:gs pos="74000">
                      <a:schemeClr val="bg1">
                        <a:lumMod val="65000"/>
                      </a:schemeClr>
                    </a:gs>
                    <a:gs pos="44000">
                      <a:schemeClr val="accent1"/>
                    </a:gs>
                    <a:gs pos="33000">
                      <a:schemeClr val="accent2">
                        <a:alpha val="56000"/>
                      </a:schemeClr>
                    </a:gs>
                  </a:gsLst>
                  <a:lin ang="270000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8" name="図 7" descr="jdchct_logo_only_131104.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531" y="6357600"/>
              <a:ext cx="350521" cy="386487"/>
            </a:xfrm>
            <a:prstGeom prst="rect">
              <a:avLst/>
            </a:prstGeom>
            <a:effectLst>
              <a:outerShdw blurRad="76200" dir="18900000" sy="23000" kx="-1200000" algn="bl" rotWithShape="0">
                <a:prstClr val="black">
                  <a:alpha val="20000"/>
                </a:prstClr>
              </a:outerShdw>
            </a:effectLst>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1" y="274640"/>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 タイトルの書式設定</a:t>
            </a:r>
            <a:endParaRPr kumimoji="0" lang="en-US"/>
          </a:p>
        </p:txBody>
      </p:sp>
      <p:sp>
        <p:nvSpPr>
          <p:cNvPr id="17" name="サブタイトル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 サブタイトルの書式設定</a:t>
            </a:r>
            <a:endParaRPr kumimoji="0" lang="en-US"/>
          </a:p>
        </p:txBody>
      </p:sp>
      <p:sp>
        <p:nvSpPr>
          <p:cNvPr id="30" name="日付プレースホルダ 29"/>
          <p:cNvSpPr>
            <a:spLocks noGrp="1"/>
          </p:cNvSpPr>
          <p:nvPr>
            <p:ph type="dt" sz="half" idx="10"/>
          </p:nvPr>
        </p:nvSpPr>
        <p:spPr>
          <a:xfrm>
            <a:off x="457201" y="6356356"/>
            <a:ext cx="2133600" cy="365125"/>
          </a:xfrm>
          <a:prstGeom prst="rect">
            <a:avLst/>
          </a:prstGeom>
        </p:spPr>
        <p:txBody>
          <a:bodyPr/>
          <a:lstStyle/>
          <a:p>
            <a:endParaRPr lang="ja-JP" altLang="en-US">
              <a:solidFill>
                <a:prstClr val="white"/>
              </a:solidFill>
            </a:endParaRPr>
          </a:p>
        </p:txBody>
      </p:sp>
      <p:sp>
        <p:nvSpPr>
          <p:cNvPr id="19" name="フッター プレースホルダ 18"/>
          <p:cNvSpPr>
            <a:spLocks noGrp="1"/>
          </p:cNvSpPr>
          <p:nvPr>
            <p:ph type="ftr" sz="quarter" idx="11"/>
          </p:nvPr>
        </p:nvSpPr>
        <p:spPr>
          <a:xfrm>
            <a:off x="2667000" y="6356356"/>
            <a:ext cx="3352800" cy="365125"/>
          </a:xfrm>
          <a:prstGeom prst="rect">
            <a:avLst/>
          </a:prstGeom>
        </p:spPr>
        <p:txBody>
          <a:bodyPr/>
          <a:lstStyle/>
          <a:p>
            <a:pPr>
              <a:defRPr/>
            </a:pPr>
            <a:endParaRPr lang="ja-JP" altLang="en-US">
              <a:solidFill>
                <a:prstClr val="white"/>
              </a:solidFill>
            </a:endParaRPr>
          </a:p>
        </p:txBody>
      </p:sp>
    </p:spTree>
    <p:extLst>
      <p:ext uri="{BB962C8B-B14F-4D97-AF65-F5344CB8AC3E}">
        <p14:creationId xmlns:p14="http://schemas.microsoft.com/office/powerpoint/2010/main" val="41988989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10896" y="0"/>
            <a:ext cx="8229600" cy="813816"/>
          </a:xfrm>
        </p:spPr>
        <p:txBody>
          <a:bodyPr/>
          <a:lstStyle/>
          <a:p>
            <a:r>
              <a:rPr kumimoji="0" lang="ja-JP" altLang="en-US" dirty="0"/>
              <a:t>マスタ タイトルの書式設定</a:t>
            </a:r>
            <a:endParaRPr kumimoji="0" lang="en-US" dirty="0"/>
          </a:p>
        </p:txBody>
      </p:sp>
      <p:sp>
        <p:nvSpPr>
          <p:cNvPr id="3" name="コンテンツ プレースホルダ 2"/>
          <p:cNvSpPr>
            <a:spLocks noGrp="1"/>
          </p:cNvSpPr>
          <p:nvPr>
            <p:ph idx="1"/>
          </p:nvPr>
        </p:nvSpPr>
        <p:spPr>
          <a:xfrm>
            <a:off x="457200" y="1935480"/>
            <a:ext cx="8229600" cy="4389120"/>
          </a:xfrm>
          <a:prstGeom prst="rect">
            <a:avLst/>
          </a:prstGeo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eaLnBrk="1" latinLnBrk="0" hangingPunct="1"/>
            <a:r>
              <a:rPr lang="ja-JP" altLang="en-US" dirty="0"/>
              <a:t>マスタ テキストの書式設定</a:t>
            </a:r>
          </a:p>
          <a:p>
            <a:pPr lvl="1" eaLnBrk="1" latinLnBrk="0" hangingPunct="1"/>
            <a:r>
              <a:rPr lang="ja-JP" altLang="en-US" dirty="0"/>
              <a:t>第 </a:t>
            </a:r>
            <a:r>
              <a:rPr lang="en-US" altLang="ja-JP" dirty="0"/>
              <a:t>2 </a:t>
            </a:r>
            <a:r>
              <a:rPr lang="ja-JP" altLang="en-US" dirty="0"/>
              <a:t>レベル</a:t>
            </a:r>
            <a:endParaRPr lang="en-US" altLang="ja-JP" dirty="0"/>
          </a:p>
          <a:p>
            <a:pPr lvl="1" eaLnBrk="1" latinLnBrk="0" hangingPunct="1"/>
            <a:endParaRPr lang="ja-JP" altLang="en-US" dirty="0"/>
          </a:p>
          <a:p>
            <a:pPr lvl="2" eaLnBrk="1" latinLnBrk="0" hangingPunct="1"/>
            <a:r>
              <a:rPr lang="ja-JP" altLang="en-US" dirty="0"/>
              <a:t>第 </a:t>
            </a:r>
            <a:r>
              <a:rPr lang="en-US" altLang="ja-JP" dirty="0"/>
              <a:t>3 </a:t>
            </a:r>
            <a:r>
              <a:rPr lang="ja-JP" altLang="en-US" dirty="0"/>
              <a:t>レベル</a:t>
            </a:r>
          </a:p>
          <a:p>
            <a:pPr lvl="3" eaLnBrk="1" latinLnBrk="0" hangingPunct="1"/>
            <a:r>
              <a:rPr lang="ja-JP" altLang="en-US" dirty="0"/>
              <a:t>第 </a:t>
            </a:r>
            <a:r>
              <a:rPr lang="en-US" altLang="ja-JP" dirty="0"/>
              <a:t>4 </a:t>
            </a:r>
            <a:r>
              <a:rPr lang="ja-JP" altLang="en-US" dirty="0"/>
              <a:t>レベル</a:t>
            </a:r>
          </a:p>
          <a:p>
            <a:pPr lvl="4" eaLnBrk="1" latinLnBrk="0" hangingPunct="1"/>
            <a:r>
              <a:rPr lang="ja-JP" altLang="en-US" dirty="0"/>
              <a:t>第 </a:t>
            </a:r>
            <a:r>
              <a:rPr lang="en-US" altLang="ja-JP" dirty="0"/>
              <a:t>5 </a:t>
            </a:r>
            <a:r>
              <a:rPr lang="ja-JP" altLang="en-US" dirty="0"/>
              <a:t>レベル</a:t>
            </a:r>
            <a:endParaRPr kumimoji="0" lang="en-US" dirty="0"/>
          </a:p>
        </p:txBody>
      </p:sp>
    </p:spTree>
    <p:extLst>
      <p:ext uri="{BB962C8B-B14F-4D97-AF65-F5344CB8AC3E}">
        <p14:creationId xmlns:p14="http://schemas.microsoft.com/office/powerpoint/2010/main" val="2851995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530352" y="2704665"/>
            <a:ext cx="77724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 テキストの書式設定</a:t>
            </a:r>
          </a:p>
        </p:txBody>
      </p:sp>
      <p:sp>
        <p:nvSpPr>
          <p:cNvPr id="4" name="日付プレースホルダ 3"/>
          <p:cNvSpPr>
            <a:spLocks noGrp="1"/>
          </p:cNvSpPr>
          <p:nvPr>
            <p:ph type="dt" sz="half" idx="10"/>
          </p:nvPr>
        </p:nvSpPr>
        <p:spPr>
          <a:xfrm>
            <a:off x="457201" y="6356356"/>
            <a:ext cx="2133600" cy="365125"/>
          </a:xfrm>
          <a:prstGeom prst="rect">
            <a:avLst/>
          </a:prstGeom>
        </p:spPr>
        <p:txBody>
          <a:bodyPr/>
          <a:lstStyle/>
          <a:p>
            <a:endParaRPr lang="ja-JP" altLang="en-US">
              <a:solidFill>
                <a:prstClr val="white"/>
              </a:solidFill>
            </a:endParaRPr>
          </a:p>
        </p:txBody>
      </p:sp>
      <p:sp>
        <p:nvSpPr>
          <p:cNvPr id="5" name="フッター プレースホルダ 4"/>
          <p:cNvSpPr>
            <a:spLocks noGrp="1"/>
          </p:cNvSpPr>
          <p:nvPr>
            <p:ph type="ftr" sz="quarter" idx="11"/>
          </p:nvPr>
        </p:nvSpPr>
        <p:spPr>
          <a:xfrm>
            <a:off x="2667000" y="6356356"/>
            <a:ext cx="3352800" cy="365125"/>
          </a:xfrm>
          <a:prstGeom prst="rect">
            <a:avLst/>
          </a:prstGeom>
        </p:spPr>
        <p:txBody>
          <a:bodyPr/>
          <a:lstStyle/>
          <a:p>
            <a:pPr>
              <a:defRPr/>
            </a:pPr>
            <a:endParaRPr lang="ja-JP" altLang="en-US">
              <a:solidFill>
                <a:prstClr val="white"/>
              </a:solidFill>
            </a:endParaRPr>
          </a:p>
        </p:txBody>
      </p:sp>
    </p:spTree>
    <p:extLst>
      <p:ext uri="{BB962C8B-B14F-4D97-AF65-F5344CB8AC3E}">
        <p14:creationId xmlns:p14="http://schemas.microsoft.com/office/powerpoint/2010/main" val="43564675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kumimoji="0" lang="ja-JP" altLang="en-US"/>
              <a:t>マスタ タイトルの書式設定</a:t>
            </a:r>
            <a:endParaRPr kumimoji="0" lang="en-US"/>
          </a:p>
        </p:txBody>
      </p:sp>
      <p:sp>
        <p:nvSpPr>
          <p:cNvPr id="3" name="コンテンツ プレースホルダ 2"/>
          <p:cNvSpPr>
            <a:spLocks noGrp="1"/>
          </p:cNvSpPr>
          <p:nvPr>
            <p:ph sz="half" idx="1"/>
          </p:nvPr>
        </p:nvSpPr>
        <p:spPr>
          <a:xfrm>
            <a:off x="457201"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a:xfrm>
            <a:off x="457201" y="6356356"/>
            <a:ext cx="2133600" cy="365125"/>
          </a:xfrm>
          <a:prstGeom prst="rect">
            <a:avLst/>
          </a:prstGeom>
        </p:spPr>
        <p:txBody>
          <a:bodyPr/>
          <a:lstStyle/>
          <a:p>
            <a:endParaRPr lang="ja-JP" altLang="en-US">
              <a:solidFill>
                <a:srgbClr val="000000"/>
              </a:solidFill>
            </a:endParaRPr>
          </a:p>
        </p:txBody>
      </p:sp>
      <p:sp>
        <p:nvSpPr>
          <p:cNvPr id="6" name="フッター プレースホルダ 5"/>
          <p:cNvSpPr>
            <a:spLocks noGrp="1"/>
          </p:cNvSpPr>
          <p:nvPr>
            <p:ph type="ftr" sz="quarter" idx="11"/>
          </p:nvPr>
        </p:nvSpPr>
        <p:spPr>
          <a:xfrm>
            <a:off x="2667000" y="6356356"/>
            <a:ext cx="3352800" cy="365125"/>
          </a:xfrm>
          <a:prstGeom prst="rect">
            <a:avLst/>
          </a:prstGeom>
        </p:spPr>
        <p:txBody>
          <a:bodyPr/>
          <a:lstStyle/>
          <a:p>
            <a:pPr>
              <a:defRPr/>
            </a:pPr>
            <a:endParaRPr lang="ja-JP" altLang="en-US">
              <a:solidFill>
                <a:srgbClr val="000000"/>
              </a:solidFill>
            </a:endParaRPr>
          </a:p>
        </p:txBody>
      </p:sp>
      <p:sp>
        <p:nvSpPr>
          <p:cNvPr id="8" name="スライド番号プレースホルダ 26"/>
          <p:cNvSpPr txBox="1">
            <a:spLocks/>
          </p:cNvSpPr>
          <p:nvPr userDrawn="1"/>
        </p:nvSpPr>
        <p:spPr>
          <a:xfrm>
            <a:off x="8901404" y="6699380"/>
            <a:ext cx="251092" cy="158620"/>
          </a:xfrm>
          <a:prstGeom prst="rect">
            <a:avLst/>
          </a:prstGeom>
        </p:spPr>
        <p:txBody>
          <a:bodyPr lIns="0" tIns="0" rIns="0" bIns="0"/>
          <a:lstStyle>
            <a:lvl1pPr>
              <a:defRPr sz="1100" b="1" i="0" baseline="0">
                <a:solidFill>
                  <a:schemeClr val="bg1">
                    <a:lumMod val="75000"/>
                  </a:schemeClr>
                </a:solidFill>
              </a:defRPr>
            </a:lvl1pPr>
          </a:lstStyle>
          <a:p>
            <a:pPr algn="r">
              <a:defRPr/>
            </a:pPr>
            <a:endParaRPr lang="ja-JP" altLang="en-US">
              <a:solidFill>
                <a:prstClr val="white">
                  <a:lumMod val="75000"/>
                </a:prstClr>
              </a:solidFill>
            </a:endParaRPr>
          </a:p>
        </p:txBody>
      </p:sp>
    </p:spTree>
    <p:extLst>
      <p:ext uri="{BB962C8B-B14F-4D97-AF65-F5344CB8AC3E}">
        <p14:creationId xmlns:p14="http://schemas.microsoft.com/office/powerpoint/2010/main" val="535806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スライド番号プレースホルダ 26"/>
          <p:cNvSpPr txBox="1">
            <a:spLocks/>
          </p:cNvSpPr>
          <p:nvPr userDrawn="1"/>
        </p:nvSpPr>
        <p:spPr>
          <a:xfrm>
            <a:off x="8901404" y="6699380"/>
            <a:ext cx="251092" cy="158620"/>
          </a:xfrm>
          <a:prstGeom prst="rect">
            <a:avLst/>
          </a:prstGeom>
        </p:spPr>
        <p:txBody>
          <a:bodyPr lIns="0" tIns="0" rIns="0" bIns="0"/>
          <a:lstStyle>
            <a:lvl1pPr>
              <a:defRPr sz="1100" b="1" i="0" baseline="0">
                <a:solidFill>
                  <a:schemeClr val="bg1">
                    <a:lumMod val="75000"/>
                  </a:schemeClr>
                </a:solidFill>
              </a:defRPr>
            </a:lvl1pPr>
          </a:lstStyle>
          <a:p>
            <a:pPr algn="r">
              <a:defRPr/>
            </a:pPr>
            <a:endParaRPr lang="ja-JP" altLang="en-US">
              <a:solidFill>
                <a:prstClr val="white">
                  <a:lumMod val="75000"/>
                </a:prstClr>
              </a:solidFill>
            </a:endParaRPr>
          </a:p>
        </p:txBody>
      </p:sp>
    </p:spTree>
    <p:extLst>
      <p:ext uri="{BB962C8B-B14F-4D97-AF65-F5344CB8AC3E}">
        <p14:creationId xmlns:p14="http://schemas.microsoft.com/office/powerpoint/2010/main" val="3854129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tIns="45720" anchor="b"/>
          <a:lstStyle>
            <a:lvl1pPr>
              <a:defRPr/>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457202"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 テキストの書式設定</a:t>
            </a:r>
          </a:p>
        </p:txBody>
      </p:sp>
      <p:sp>
        <p:nvSpPr>
          <p:cNvPr id="4" name="テキスト プレースホルダ 3"/>
          <p:cNvSpPr>
            <a:spLocks noGrp="1"/>
          </p:cNvSpPr>
          <p:nvPr>
            <p:ph type="body" sz="half" idx="3"/>
          </p:nvPr>
        </p:nvSpPr>
        <p:spPr>
          <a:xfrm>
            <a:off x="4645030" y="1859761"/>
            <a:ext cx="4041775"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 テキストの書式設定</a:t>
            </a:r>
          </a:p>
        </p:txBody>
      </p:sp>
      <p:sp>
        <p:nvSpPr>
          <p:cNvPr id="5" name="コンテンツ プレースホルダ 4"/>
          <p:cNvSpPr>
            <a:spLocks noGrp="1"/>
          </p:cNvSpPr>
          <p:nvPr>
            <p:ph sz="quarter" idx="2"/>
          </p:nvPr>
        </p:nvSpPr>
        <p:spPr>
          <a:xfrm>
            <a:off x="457202" y="2514601"/>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 5"/>
          <p:cNvSpPr>
            <a:spLocks noGrp="1"/>
          </p:cNvSpPr>
          <p:nvPr>
            <p:ph sz="quarter" idx="4"/>
          </p:nvPr>
        </p:nvSpPr>
        <p:spPr>
          <a:xfrm>
            <a:off x="4645030" y="2514601"/>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 6"/>
          <p:cNvSpPr>
            <a:spLocks noGrp="1"/>
          </p:cNvSpPr>
          <p:nvPr>
            <p:ph type="dt" sz="half" idx="10"/>
          </p:nvPr>
        </p:nvSpPr>
        <p:spPr>
          <a:xfrm>
            <a:off x="457201" y="6356356"/>
            <a:ext cx="2133600" cy="365125"/>
          </a:xfrm>
          <a:prstGeom prst="rect">
            <a:avLst/>
          </a:prstGeom>
        </p:spPr>
        <p:txBody>
          <a:bodyPr/>
          <a:lstStyle/>
          <a:p>
            <a:endParaRPr lang="ja-JP" altLang="en-US">
              <a:solidFill>
                <a:srgbClr val="000000"/>
              </a:solidFill>
            </a:endParaRPr>
          </a:p>
        </p:txBody>
      </p:sp>
      <p:sp>
        <p:nvSpPr>
          <p:cNvPr id="8" name="フッター プレースホルダ 7"/>
          <p:cNvSpPr>
            <a:spLocks noGrp="1"/>
          </p:cNvSpPr>
          <p:nvPr>
            <p:ph type="ftr" sz="quarter" idx="11"/>
          </p:nvPr>
        </p:nvSpPr>
        <p:spPr>
          <a:xfrm>
            <a:off x="2667000" y="6356356"/>
            <a:ext cx="3352800" cy="365125"/>
          </a:xfrm>
          <a:prstGeom prst="rect">
            <a:avLst/>
          </a:prstGeom>
        </p:spPr>
        <p:txBody>
          <a:bodyPr/>
          <a:lstStyle/>
          <a:p>
            <a:pPr>
              <a:defRPr/>
            </a:pPr>
            <a:endParaRPr lang="ja-JP" altLang="en-US">
              <a:solidFill>
                <a:srgbClr val="000000"/>
              </a:solidFill>
            </a:endParaRPr>
          </a:p>
        </p:txBody>
      </p:sp>
    </p:spTree>
    <p:extLst>
      <p:ext uri="{BB962C8B-B14F-4D97-AF65-F5344CB8AC3E}">
        <p14:creationId xmlns:p14="http://schemas.microsoft.com/office/powerpoint/2010/main" val="3527555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a:t>マスタ タイトルの書式設定</a:t>
            </a:r>
            <a:endParaRPr kumimoji="0" lang="en-US"/>
          </a:p>
        </p:txBody>
      </p:sp>
      <p:sp>
        <p:nvSpPr>
          <p:cNvPr id="4" name="フッター プレースホルダ 3"/>
          <p:cNvSpPr>
            <a:spLocks noGrp="1"/>
          </p:cNvSpPr>
          <p:nvPr>
            <p:ph type="ftr" sz="quarter" idx="11"/>
          </p:nvPr>
        </p:nvSpPr>
        <p:spPr>
          <a:xfrm>
            <a:off x="2667000" y="6356356"/>
            <a:ext cx="3352800" cy="365125"/>
          </a:xfrm>
          <a:prstGeom prst="rect">
            <a:avLst/>
          </a:prstGeom>
        </p:spPr>
        <p:txBody>
          <a:bodyPr/>
          <a:lstStyle/>
          <a:p>
            <a:pPr>
              <a:defRPr/>
            </a:pPr>
            <a:endParaRPr lang="ja-JP" altLang="en-US">
              <a:solidFill>
                <a:srgbClr val="000000"/>
              </a:solidFill>
            </a:endParaRPr>
          </a:p>
        </p:txBody>
      </p:sp>
    </p:spTree>
    <p:extLst>
      <p:ext uri="{BB962C8B-B14F-4D97-AF65-F5344CB8AC3E}">
        <p14:creationId xmlns:p14="http://schemas.microsoft.com/office/powerpoint/2010/main" val="282918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grpSp>
        <p:nvGrpSpPr>
          <p:cNvPr id="2" name="グループ化 1"/>
          <p:cNvGrpSpPr/>
          <p:nvPr userDrawn="1"/>
        </p:nvGrpSpPr>
        <p:grpSpPr>
          <a:xfrm>
            <a:off x="0" y="6357600"/>
            <a:ext cx="9149624" cy="428108"/>
            <a:chOff x="0" y="6357600"/>
            <a:chExt cx="9149624" cy="428108"/>
          </a:xfrm>
        </p:grpSpPr>
        <p:grpSp>
          <p:nvGrpSpPr>
            <p:cNvPr id="3" name="グループ化 7"/>
            <p:cNvGrpSpPr/>
            <p:nvPr userDrawn="1"/>
          </p:nvGrpSpPr>
          <p:grpSpPr>
            <a:xfrm>
              <a:off x="0" y="6396536"/>
              <a:ext cx="9149624" cy="389172"/>
              <a:chOff x="-4511" y="6329435"/>
              <a:chExt cx="9149625" cy="389172"/>
            </a:xfrm>
          </p:grpSpPr>
          <p:sp>
            <p:nvSpPr>
              <p:cNvPr id="5" name="フリーフォーム 4"/>
              <p:cNvSpPr>
                <a:spLocks/>
              </p:cNvSpPr>
              <p:nvPr/>
            </p:nvSpPr>
            <p:spPr bwMode="auto">
              <a:xfrm rot="60000">
                <a:off x="1113" y="6329435"/>
                <a:ext cx="9144001" cy="360000"/>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0">
                      <a:schemeClr val="accent1">
                        <a:lumMod val="75000"/>
                      </a:schemeClr>
                    </a:gs>
                    <a:gs pos="50000">
                      <a:schemeClr val="accent1">
                        <a:tint val="44500"/>
                        <a:satMod val="160000"/>
                      </a:schemeClr>
                    </a:gs>
                    <a:gs pos="100000">
                      <a:schemeClr val="accent1">
                        <a:tint val="23500"/>
                        <a:satMod val="160000"/>
                      </a:schemeClr>
                    </a:gs>
                  </a:gsLst>
                  <a:lin ang="0" scaled="0"/>
                </a:gradFill>
                <a:prstDash val="solid"/>
                <a:round/>
                <a:headEnd type="none" w="med" len="med"/>
                <a:tailEnd type="none" w="med" len="med"/>
              </a:ln>
              <a:effectLst/>
            </p:spPr>
            <p:txBody>
              <a:bodyPr vert="horz" wrap="square" lIns="91440" tIns="45720" rIns="91440" bIns="45720" anchor="t" compatLnSpc="1"/>
              <a:lstStyle/>
              <a:p>
                <a:endParaRPr kumimoji="0" lang="en-US">
                  <a:solidFill>
                    <a:srgbClr val="000000"/>
                  </a:solidFill>
                </a:endParaRPr>
              </a:p>
            </p:txBody>
          </p:sp>
          <p:sp>
            <p:nvSpPr>
              <p:cNvPr id="6" name="フリーフォーム 5"/>
              <p:cNvSpPr>
                <a:spLocks/>
              </p:cNvSpPr>
              <p:nvPr/>
            </p:nvSpPr>
            <p:spPr bwMode="auto">
              <a:xfrm rot="120000">
                <a:off x="-4511" y="6424523"/>
                <a:ext cx="9144000" cy="294084"/>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flip="none" rotWithShape="1">
                  <a:gsLst>
                    <a:gs pos="74000">
                      <a:schemeClr val="bg1">
                        <a:lumMod val="65000"/>
                      </a:schemeClr>
                    </a:gs>
                    <a:gs pos="44000">
                      <a:schemeClr val="accent1"/>
                    </a:gs>
                    <a:gs pos="33000">
                      <a:schemeClr val="accent2">
                        <a:alpha val="56000"/>
                      </a:schemeClr>
                    </a:gs>
                  </a:gsLst>
                  <a:lin ang="2700000" scaled="1"/>
                  <a:tileRect/>
                </a:gradFill>
                <a:prstDash val="solid"/>
                <a:round/>
                <a:headEnd type="none" w="med" len="med"/>
                <a:tailEnd type="none" w="med" len="med"/>
              </a:ln>
              <a:effectLst/>
            </p:spPr>
            <p:txBody>
              <a:bodyPr vert="horz" wrap="square" lIns="91440" tIns="45720" rIns="91440" bIns="45720" anchor="t" compatLnSpc="1"/>
              <a:lstStyle/>
              <a:p>
                <a:endParaRPr kumimoji="0" lang="en-US">
                  <a:solidFill>
                    <a:srgbClr val="000000"/>
                  </a:solidFill>
                </a:endParaRPr>
              </a:p>
            </p:txBody>
          </p:sp>
        </p:grpSp>
        <p:pic>
          <p:nvPicPr>
            <p:cNvPr id="4" name="図 3" descr="jdchct_logo_only_131104.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531" y="6357600"/>
              <a:ext cx="350521" cy="386487"/>
            </a:xfrm>
            <a:prstGeom prst="rect">
              <a:avLst/>
            </a:prstGeom>
            <a:effectLst>
              <a:outerShdw blurRad="76200" dir="18900000" sy="23000" kx="-1200000" algn="bl" rotWithShape="0">
                <a:prstClr val="black">
                  <a:alpha val="20000"/>
                </a:prstClr>
              </a:outerShdw>
            </a:effectLst>
          </p:spPr>
        </p:pic>
      </p:grpSp>
    </p:spTree>
    <p:extLst>
      <p:ext uri="{BB962C8B-B14F-4D97-AF65-F5344CB8AC3E}">
        <p14:creationId xmlns:p14="http://schemas.microsoft.com/office/powerpoint/2010/main" val="403044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a:t>マスタ タイトルの書式設定</a:t>
            </a:r>
            <a:endParaRPr kumimoji="0" lang="en-US"/>
          </a:p>
        </p:txBody>
      </p:sp>
      <p:sp>
        <p:nvSpPr>
          <p:cNvPr id="3" name="テキスト プレースホルダ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a:t>マスタ テキストの書式設定</a:t>
            </a:r>
          </a:p>
        </p:txBody>
      </p:sp>
      <p:sp>
        <p:nvSpPr>
          <p:cNvPr id="4" name="コンテンツ プレースホルダ 3"/>
          <p:cNvSpPr>
            <a:spLocks noGrp="1"/>
          </p:cNvSpPr>
          <p:nvPr>
            <p:ph sz="half" idx="1"/>
          </p:nvPr>
        </p:nvSpPr>
        <p:spPr>
          <a:xfrm>
            <a:off x="3575053" y="1676400"/>
            <a:ext cx="5111751"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a:xfrm>
            <a:off x="457201" y="6356356"/>
            <a:ext cx="2133600" cy="365125"/>
          </a:xfrm>
          <a:prstGeom prst="rect">
            <a:avLst/>
          </a:prstGeom>
        </p:spPr>
        <p:txBody>
          <a:bodyPr/>
          <a:lstStyle/>
          <a:p>
            <a:endParaRPr lang="ja-JP" altLang="en-US">
              <a:solidFill>
                <a:srgbClr val="000000"/>
              </a:solidFill>
            </a:endParaRPr>
          </a:p>
        </p:txBody>
      </p:sp>
      <p:sp>
        <p:nvSpPr>
          <p:cNvPr id="6" name="フッター プレースホルダ 5"/>
          <p:cNvSpPr>
            <a:spLocks noGrp="1"/>
          </p:cNvSpPr>
          <p:nvPr>
            <p:ph type="ftr" sz="quarter" idx="11"/>
          </p:nvPr>
        </p:nvSpPr>
        <p:spPr>
          <a:xfrm>
            <a:off x="2667000" y="6356356"/>
            <a:ext cx="3352800" cy="365125"/>
          </a:xfrm>
          <a:prstGeom prst="rect">
            <a:avLst/>
          </a:prstGeom>
        </p:spPr>
        <p:txBody>
          <a:bodyPr/>
          <a:lstStyle/>
          <a:p>
            <a:pPr>
              <a:defRPr/>
            </a:pPr>
            <a:endParaRPr lang="ja-JP" altLang="en-US">
              <a:solidFill>
                <a:srgbClr val="000000"/>
              </a:solidFill>
            </a:endParaRPr>
          </a:p>
        </p:txBody>
      </p:sp>
    </p:spTree>
    <p:extLst>
      <p:ext uri="{BB962C8B-B14F-4D97-AF65-F5344CB8AC3E}">
        <p14:creationId xmlns:p14="http://schemas.microsoft.com/office/powerpoint/2010/main" val="2773156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1 つの角を丸めた四角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12" name="直角三角形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 name="タイトル 1"/>
          <p:cNvSpPr>
            <a:spLocks noGrp="1"/>
          </p:cNvSpPr>
          <p:nvPr>
            <p:ph type="title"/>
          </p:nvPr>
        </p:nvSpPr>
        <p:spPr>
          <a:xfrm>
            <a:off x="609600" y="1177001"/>
            <a:ext cx="2212848" cy="1582621"/>
          </a:xfrm>
        </p:spPr>
        <p:txBody>
          <a:bodyPr vert="horz" lIns="45720" tIns="45720" rIns="45720" bIns="45720" anchor="b"/>
          <a:lstStyle>
            <a:lvl1pPr algn="l">
              <a:buNone/>
              <a:defRPr sz="2000" b="1">
                <a:solidFill>
                  <a:schemeClr val="tx2"/>
                </a:solidFill>
              </a:defRPr>
            </a:lvl1pPr>
          </a:lstStyle>
          <a:p>
            <a:r>
              <a:rPr kumimoji="0" lang="ja-JP" altLang="en-US"/>
              <a:t>マスタ タイトルの書式設定</a:t>
            </a:r>
            <a:endParaRPr kumimoji="0" lang="en-US"/>
          </a:p>
        </p:txBody>
      </p:sp>
      <p:sp>
        <p:nvSpPr>
          <p:cNvPr id="4" name="テキスト プレースホルダ 3"/>
          <p:cNvSpPr>
            <a:spLocks noGrp="1"/>
          </p:cNvSpPr>
          <p:nvPr>
            <p:ph type="body" sz="half" idx="2"/>
          </p:nvPr>
        </p:nvSpPr>
        <p:spPr>
          <a:xfrm>
            <a:off x="609601"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a:t>マスタ テキストの書式設定</a:t>
            </a:r>
          </a:p>
        </p:txBody>
      </p:sp>
      <p:sp>
        <p:nvSpPr>
          <p:cNvPr id="5" name="日付プレースホルダ 4"/>
          <p:cNvSpPr>
            <a:spLocks noGrp="1"/>
          </p:cNvSpPr>
          <p:nvPr>
            <p:ph type="dt" sz="half" idx="10"/>
          </p:nvPr>
        </p:nvSpPr>
        <p:spPr>
          <a:xfrm>
            <a:off x="457201" y="6356356"/>
            <a:ext cx="2133600" cy="365125"/>
          </a:xfrm>
          <a:prstGeom prst="rect">
            <a:avLst/>
          </a:prstGeom>
        </p:spPr>
        <p:txBody>
          <a:bodyPr/>
          <a:lstStyle/>
          <a:p>
            <a:endParaRPr lang="ja-JP" altLang="en-US">
              <a:solidFill>
                <a:srgbClr val="000000"/>
              </a:solidFill>
            </a:endParaRPr>
          </a:p>
        </p:txBody>
      </p:sp>
      <p:sp>
        <p:nvSpPr>
          <p:cNvPr id="6" name="フッター プレースホルダ 5"/>
          <p:cNvSpPr>
            <a:spLocks noGrp="1"/>
          </p:cNvSpPr>
          <p:nvPr>
            <p:ph type="ftr" sz="quarter" idx="11"/>
          </p:nvPr>
        </p:nvSpPr>
        <p:spPr>
          <a:xfrm>
            <a:off x="2667000" y="6356356"/>
            <a:ext cx="3352800" cy="365125"/>
          </a:xfrm>
          <a:prstGeom prst="rect">
            <a:avLst/>
          </a:prstGeom>
        </p:spPr>
        <p:txBody>
          <a:bodyPr/>
          <a:lstStyle/>
          <a:p>
            <a:pPr>
              <a:defRPr/>
            </a:pPr>
            <a:endParaRPr lang="ja-JP" altLang="en-US">
              <a:solidFill>
                <a:srgbClr val="000000"/>
              </a:solidFill>
            </a:endParaRPr>
          </a:p>
        </p:txBody>
      </p:sp>
      <p:sp>
        <p:nvSpPr>
          <p:cNvPr id="3" name="図プレースホルダ 2"/>
          <p:cNvSpPr>
            <a:spLocks noGrp="1"/>
          </p:cNvSpPr>
          <p:nvPr>
            <p:ph type="pic" idx="1"/>
          </p:nvPr>
        </p:nvSpPr>
        <p:spPr>
          <a:xfrm rot="420000">
            <a:off x="3485795"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a:t>アイコンをクリックして図を追加</a:t>
            </a:r>
            <a:endParaRPr kumimoji="0" lang="en-US" dirty="0"/>
          </a:p>
        </p:txBody>
      </p:sp>
      <p:sp>
        <p:nvSpPr>
          <p:cNvPr id="13" name="スライド番号プレースホルダ 26"/>
          <p:cNvSpPr txBox="1">
            <a:spLocks/>
          </p:cNvSpPr>
          <p:nvPr userDrawn="1"/>
        </p:nvSpPr>
        <p:spPr>
          <a:xfrm>
            <a:off x="8874000" y="6674400"/>
            <a:ext cx="251092" cy="158620"/>
          </a:xfrm>
          <a:prstGeom prst="rect">
            <a:avLst/>
          </a:prstGeom>
        </p:spPr>
        <p:txBody>
          <a:bodyPr lIns="0" tIns="0" rIns="0" bIns="0"/>
          <a:lstStyle>
            <a:lvl1pPr>
              <a:defRPr sz="1100" b="1" i="0" baseline="0">
                <a:solidFill>
                  <a:schemeClr val="bg1">
                    <a:lumMod val="75000"/>
                  </a:schemeClr>
                </a:solidFill>
              </a:defRPr>
            </a:lvl1pPr>
          </a:lstStyle>
          <a:p>
            <a:pPr algn="r">
              <a:defRPr/>
            </a:pPr>
            <a:fld id="{2FECD35A-6F14-4CA7-81FF-DADAB1564319}" type="slidenum">
              <a:rPr lang="ja-JP" altLang="en-US" smtClean="0">
                <a:solidFill>
                  <a:prstClr val="white">
                    <a:lumMod val="75000"/>
                  </a:prstClr>
                </a:solidFill>
              </a:rPr>
              <a:pPr algn="r">
                <a:defRPr/>
              </a:pPr>
              <a:t>‹#›</a:t>
            </a:fld>
            <a:endParaRPr lang="ja-JP" altLang="en-US">
              <a:solidFill>
                <a:prstClr val="white">
                  <a:lumMod val="75000"/>
                </a:prstClr>
              </a:solidFill>
            </a:endParaRPr>
          </a:p>
        </p:txBody>
      </p:sp>
    </p:spTree>
    <p:extLst>
      <p:ext uri="{BB962C8B-B14F-4D97-AF65-F5344CB8AC3E}">
        <p14:creationId xmlns:p14="http://schemas.microsoft.com/office/powerpoint/2010/main" val="2759512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457200" y="1935480"/>
            <a:ext cx="8229600" cy="4389120"/>
          </a:xfrm>
          <a:prstGeom prst="rect">
            <a:avLst/>
          </a:prstGeo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a:xfrm>
            <a:off x="457201" y="6356356"/>
            <a:ext cx="2133600" cy="365125"/>
          </a:xfrm>
          <a:prstGeom prst="rect">
            <a:avLst/>
          </a:prstGeom>
        </p:spPr>
        <p:txBody>
          <a:bodyPr/>
          <a:lstStyle/>
          <a:p>
            <a:endParaRPr lang="ja-JP" altLang="en-US">
              <a:solidFill>
                <a:srgbClr val="000000"/>
              </a:solidFill>
            </a:endParaRPr>
          </a:p>
        </p:txBody>
      </p:sp>
      <p:sp>
        <p:nvSpPr>
          <p:cNvPr id="5" name="フッター プレースホルダ 4"/>
          <p:cNvSpPr>
            <a:spLocks noGrp="1"/>
          </p:cNvSpPr>
          <p:nvPr>
            <p:ph type="ftr" sz="quarter" idx="11"/>
          </p:nvPr>
        </p:nvSpPr>
        <p:spPr>
          <a:xfrm>
            <a:off x="2667000" y="6356356"/>
            <a:ext cx="3352800" cy="365125"/>
          </a:xfrm>
          <a:prstGeom prst="rect">
            <a:avLst/>
          </a:prstGeom>
        </p:spPr>
        <p:txBody>
          <a:bodyPr/>
          <a:lstStyle/>
          <a:p>
            <a:pPr>
              <a:defRPr/>
            </a:pPr>
            <a:endParaRPr lang="ja-JP" altLang="en-US">
              <a:solidFill>
                <a:srgbClr val="000000"/>
              </a:solidFill>
            </a:endParaRPr>
          </a:p>
        </p:txBody>
      </p:sp>
    </p:spTree>
    <p:extLst>
      <p:ext uri="{BB962C8B-B14F-4D97-AF65-F5344CB8AC3E}">
        <p14:creationId xmlns:p14="http://schemas.microsoft.com/office/powerpoint/2010/main" val="2138165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2"/>
            <a:ext cx="2057400" cy="5211763"/>
          </a:xfrm>
        </p:spPr>
        <p:txBody>
          <a:bodyPr vert="eaVert"/>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457201" y="914402"/>
            <a:ext cx="6019800" cy="5211763"/>
          </a:xfrm>
          <a:prstGeom prst="rect">
            <a:avLst/>
          </a:prstGeo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a:xfrm>
            <a:off x="457201" y="6356356"/>
            <a:ext cx="2133600" cy="365125"/>
          </a:xfrm>
          <a:prstGeom prst="rect">
            <a:avLst/>
          </a:prstGeom>
        </p:spPr>
        <p:txBody>
          <a:bodyPr/>
          <a:lstStyle/>
          <a:p>
            <a:endParaRPr lang="ja-JP" altLang="en-US">
              <a:solidFill>
                <a:srgbClr val="000000"/>
              </a:solidFill>
            </a:endParaRPr>
          </a:p>
        </p:txBody>
      </p:sp>
      <p:sp>
        <p:nvSpPr>
          <p:cNvPr id="5" name="フッター プレースホルダ 4"/>
          <p:cNvSpPr>
            <a:spLocks noGrp="1"/>
          </p:cNvSpPr>
          <p:nvPr>
            <p:ph type="ftr" sz="quarter" idx="11"/>
          </p:nvPr>
        </p:nvSpPr>
        <p:spPr>
          <a:xfrm>
            <a:off x="2667000" y="6356356"/>
            <a:ext cx="3352800" cy="365125"/>
          </a:xfrm>
          <a:prstGeom prst="rect">
            <a:avLst/>
          </a:prstGeom>
        </p:spPr>
        <p:txBody>
          <a:bodyPr/>
          <a:lstStyle/>
          <a:p>
            <a:pPr>
              <a:defRPr/>
            </a:pPr>
            <a:endParaRPr lang="ja-JP" altLang="en-US">
              <a:solidFill>
                <a:srgbClr val="000000"/>
              </a:solidFill>
            </a:endParaRPr>
          </a:p>
        </p:txBody>
      </p:sp>
    </p:spTree>
    <p:extLst>
      <p:ext uri="{BB962C8B-B14F-4D97-AF65-F5344CB8AC3E}">
        <p14:creationId xmlns:p14="http://schemas.microsoft.com/office/powerpoint/2010/main" val="2706334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スライド番号プレースホルダ 26"/>
          <p:cNvSpPr txBox="1">
            <a:spLocks/>
          </p:cNvSpPr>
          <p:nvPr userDrawn="1"/>
        </p:nvSpPr>
        <p:spPr>
          <a:xfrm>
            <a:off x="8901404" y="6699380"/>
            <a:ext cx="251092" cy="158620"/>
          </a:xfrm>
          <a:prstGeom prst="rect">
            <a:avLst/>
          </a:prstGeom>
        </p:spPr>
        <p:txBody>
          <a:bodyPr lIns="0" tIns="0" rIns="0" bIns="0"/>
          <a:lstStyle>
            <a:lvl1pPr>
              <a:defRPr sz="1100" b="1" i="0" baseline="0">
                <a:solidFill>
                  <a:schemeClr val="bg1">
                    <a:lumMod val="75000"/>
                  </a:schemeClr>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1"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3"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9" y="4800601"/>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9"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1"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grpSp>
        <p:nvGrpSpPr>
          <p:cNvPr id="8" name="グループ化 7"/>
          <p:cNvGrpSpPr/>
          <p:nvPr userDrawn="1"/>
        </p:nvGrpSpPr>
        <p:grpSpPr>
          <a:xfrm>
            <a:off x="29718" y="6245040"/>
            <a:ext cx="3758947" cy="580923"/>
            <a:chOff x="10667" y="6265053"/>
            <a:chExt cx="3758947" cy="580923"/>
          </a:xfrm>
        </p:grpSpPr>
        <p:pic>
          <p:nvPicPr>
            <p:cNvPr id="9" name="図 8" descr="jdchct_logo_only_131104.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0667" y="6265053"/>
              <a:ext cx="420625" cy="463785"/>
            </a:xfrm>
            <a:prstGeom prst="rect">
              <a:avLst/>
            </a:prstGeom>
            <a:effectLst>
              <a:outerShdw blurRad="76200" dir="18900000" sy="23000" kx="-1200000" algn="bl" rotWithShape="0">
                <a:prstClr val="black">
                  <a:alpha val="20000"/>
                </a:prstClr>
              </a:outerShdw>
            </a:effectLst>
          </p:spPr>
        </p:pic>
        <p:sp>
          <p:nvSpPr>
            <p:cNvPr id="10" name="テキスト ボックス 9"/>
            <p:cNvSpPr txBox="1"/>
            <p:nvPr userDrawn="1"/>
          </p:nvSpPr>
          <p:spPr>
            <a:xfrm>
              <a:off x="20574" y="6665976"/>
              <a:ext cx="3749040" cy="180000"/>
            </a:xfrm>
            <a:prstGeom prst="rect">
              <a:avLst/>
            </a:prstGeom>
          </p:spPr>
          <p:txBody>
            <a:bodyPr vert="horz" wrap="squar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mn-ea"/>
                  <a:cs typeface="+mj-cs"/>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mn-ea"/>
                  <a:cs typeface="+mj-cs"/>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mn-ea"/>
                  <a:cs typeface="+mj-cs"/>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mn-ea"/>
                  <a:cs typeface="+mj-cs"/>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mn-ea"/>
                  <a:cs typeface="+mj-cs"/>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mn-ea"/>
                  <a:cs typeface="+mj-cs"/>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mn-ea"/>
                  <a:cs typeface="+mj-cs"/>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mn-ea"/>
                  <a:cs typeface="+mj-cs"/>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mn-ea"/>
                  <a:cs typeface="+mj-cs"/>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mn-ea"/>
                  <a:cs typeface="+mj-cs"/>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mn-ea"/>
                  <a:cs typeface="+mj-cs"/>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mn-ea"/>
                  <a:cs typeface="+mj-cs"/>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mn-ea"/>
                  <a:cs typeface="+mj-cs"/>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mn-ea"/>
                <a:cs typeface="+mj-cs"/>
              </a:endParaRPr>
            </a:p>
          </p:txBody>
        </p:sp>
      </p:grpSp>
      <p:sp>
        <p:nvSpPr>
          <p:cNvPr id="11" name="スライド番号プレースホルダ 26"/>
          <p:cNvSpPr txBox="1">
            <a:spLocks/>
          </p:cNvSpPr>
          <p:nvPr userDrawn="1"/>
        </p:nvSpPr>
        <p:spPr>
          <a:xfrm>
            <a:off x="8874000" y="6674400"/>
            <a:ext cx="251092" cy="158620"/>
          </a:xfrm>
          <a:prstGeom prst="rect">
            <a:avLst/>
          </a:prstGeom>
        </p:spPr>
        <p:txBody>
          <a:bodyPr lIns="0" tIns="0" rIns="0" bIns="0"/>
          <a:lstStyle>
            <a:lvl1pPr>
              <a:defRPr sz="1100" b="1" i="0" baseline="0">
                <a:solidFill>
                  <a:schemeClr val="bg1">
                    <a:lumMod val="75000"/>
                  </a:schemeClr>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タイトル プレースホルダ 8"/>
          <p:cNvSpPr>
            <a:spLocks noGrp="1"/>
          </p:cNvSpPr>
          <p:nvPr userDrawn="1">
            <p:ph type="title"/>
          </p:nvPr>
        </p:nvSpPr>
        <p:spPr>
          <a:xfrm>
            <a:off x="310896" y="0"/>
            <a:ext cx="8229600" cy="932688"/>
          </a:xfrm>
          <a:prstGeom prst="rect">
            <a:avLst/>
          </a:prstGeom>
        </p:spPr>
        <p:txBody>
          <a:bodyPr vert="horz" lIns="0" rIns="0" bIns="0" anchor="ctr">
            <a:normAutofit/>
          </a:bodyPr>
          <a:lstStyle/>
          <a:p>
            <a:r>
              <a:rPr kumimoji="0" lang="ja-JP" altLang="en-US" dirty="0"/>
              <a:t>マスタ タイトルの書式設定</a:t>
            </a:r>
            <a:endParaRPr kumimoji="0" lang="en-US" dirty="0"/>
          </a:p>
        </p:txBody>
      </p:sp>
      <p:grpSp>
        <p:nvGrpSpPr>
          <p:cNvPr id="10" name="グループ化 9"/>
          <p:cNvGrpSpPr/>
          <p:nvPr userDrawn="1"/>
        </p:nvGrpSpPr>
        <p:grpSpPr>
          <a:xfrm>
            <a:off x="0" y="6357600"/>
            <a:ext cx="9149624" cy="428108"/>
            <a:chOff x="0" y="6357600"/>
            <a:chExt cx="9149624" cy="428108"/>
          </a:xfrm>
        </p:grpSpPr>
        <p:grpSp>
          <p:nvGrpSpPr>
            <p:cNvPr id="8" name="グループ化 7"/>
            <p:cNvGrpSpPr/>
            <p:nvPr userDrawn="1"/>
          </p:nvGrpSpPr>
          <p:grpSpPr>
            <a:xfrm>
              <a:off x="0" y="6396536"/>
              <a:ext cx="9149624" cy="389172"/>
              <a:chOff x="-4511" y="6329435"/>
              <a:chExt cx="9149625" cy="389172"/>
            </a:xfrm>
          </p:grpSpPr>
          <p:sp>
            <p:nvSpPr>
              <p:cNvPr id="12" name="フリーフォーム 11"/>
              <p:cNvSpPr>
                <a:spLocks/>
              </p:cNvSpPr>
              <p:nvPr/>
            </p:nvSpPr>
            <p:spPr bwMode="auto">
              <a:xfrm rot="60000">
                <a:off x="1113" y="6329435"/>
                <a:ext cx="9144001" cy="360000"/>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0">
                      <a:schemeClr val="accent1">
                        <a:lumMod val="75000"/>
                      </a:schemeClr>
                    </a:gs>
                    <a:gs pos="50000">
                      <a:schemeClr val="accent1">
                        <a:tint val="44500"/>
                        <a:satMod val="160000"/>
                      </a:schemeClr>
                    </a:gs>
                    <a:gs pos="100000">
                      <a:schemeClr val="accent1">
                        <a:tint val="23500"/>
                        <a:satMod val="160000"/>
                      </a:schemeClr>
                    </a:gs>
                  </a:gsLst>
                  <a:lin ang="0" scaled="0"/>
                </a:gradFill>
                <a:prstDash val="solid"/>
                <a:round/>
                <a:headEnd type="none" w="med" len="med"/>
                <a:tailEnd type="none" w="med" len="med"/>
              </a:ln>
              <a:effectLst/>
            </p:spPr>
            <p:txBody>
              <a:bodyPr vert="horz" wrap="square" lIns="91440" tIns="45720" rIns="91440" bIns="45720" anchor="t" compatLnSpc="1"/>
              <a:lstStyle/>
              <a:p>
                <a:endParaRPr kumimoji="0" lang="en-US">
                  <a:solidFill>
                    <a:srgbClr val="000000"/>
                  </a:solidFill>
                </a:endParaRPr>
              </a:p>
            </p:txBody>
          </p:sp>
          <p:sp>
            <p:nvSpPr>
              <p:cNvPr id="13" name="フリーフォーム 12"/>
              <p:cNvSpPr>
                <a:spLocks/>
              </p:cNvSpPr>
              <p:nvPr/>
            </p:nvSpPr>
            <p:spPr bwMode="auto">
              <a:xfrm rot="120000">
                <a:off x="-4511" y="6424523"/>
                <a:ext cx="9144000" cy="294084"/>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flip="none" rotWithShape="1">
                  <a:gsLst>
                    <a:gs pos="74000">
                      <a:schemeClr val="bg1">
                        <a:lumMod val="65000"/>
                      </a:schemeClr>
                    </a:gs>
                    <a:gs pos="44000">
                      <a:schemeClr val="accent1"/>
                    </a:gs>
                    <a:gs pos="33000">
                      <a:schemeClr val="accent2">
                        <a:alpha val="56000"/>
                      </a:schemeClr>
                    </a:gs>
                  </a:gsLst>
                  <a:lin ang="2700000" scaled="1"/>
                  <a:tileRect/>
                </a:gradFill>
                <a:prstDash val="solid"/>
                <a:round/>
                <a:headEnd type="none" w="med" len="med"/>
                <a:tailEnd type="none" w="med" len="med"/>
              </a:ln>
              <a:effectLst/>
            </p:spPr>
            <p:txBody>
              <a:bodyPr vert="horz" wrap="square" lIns="91440" tIns="45720" rIns="91440" bIns="45720" anchor="t" compatLnSpc="1"/>
              <a:lstStyle/>
              <a:p>
                <a:endParaRPr kumimoji="0" lang="en-US">
                  <a:solidFill>
                    <a:srgbClr val="000000"/>
                  </a:solidFill>
                </a:endParaRPr>
              </a:p>
            </p:txBody>
          </p:sp>
        </p:grpSp>
        <p:pic>
          <p:nvPicPr>
            <p:cNvPr id="6" name="図 5" descr="jdchct_logo_only_131104.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65531" y="6357600"/>
              <a:ext cx="350521" cy="386487"/>
            </a:xfrm>
            <a:prstGeom prst="rect">
              <a:avLst/>
            </a:prstGeom>
            <a:effectLst>
              <a:outerShdw blurRad="76200" dir="18900000" sy="23000" kx="-1200000" algn="bl" rotWithShape="0">
                <a:prstClr val="black">
                  <a:alpha val="20000"/>
                </a:prstClr>
              </a:outerShdw>
            </a:effectLst>
          </p:spPr>
        </p:pic>
      </p:grpSp>
      <p:sp>
        <p:nvSpPr>
          <p:cNvPr id="7" name="テキスト ボックス 6"/>
          <p:cNvSpPr txBox="1"/>
          <p:nvPr userDrawn="1"/>
        </p:nvSpPr>
        <p:spPr>
          <a:xfrm>
            <a:off x="54864" y="6676479"/>
            <a:ext cx="3749040" cy="180000"/>
          </a:xfrm>
          <a:prstGeom prst="rect">
            <a:avLst/>
          </a:prstGeom>
        </p:spPr>
        <p:txBody>
          <a:bodyPr vert="horz" wrap="square" lIns="0" rIns="0" bIns="0" rtlCol="0" anchor="ctr">
            <a:normAutofit fontScale="97500"/>
          </a:bodyPr>
          <a:lstStyle/>
          <a:p>
            <a:pPr defTabSz="914400" fontAlgn="auto">
              <a:spcAft>
                <a:spcPts val="0"/>
              </a:spcAft>
            </a:pPr>
            <a:r>
              <a:rPr lang="en-US" altLang="ja-JP" sz="800">
                <a:solidFill>
                  <a:srgbClr val="96B1B6"/>
                </a:solidFill>
                <a:latin typeface="Cambria" pitchFamily="18" charset="0"/>
                <a:ea typeface="HGP明朝E"/>
              </a:rPr>
              <a:t>The </a:t>
            </a:r>
            <a:r>
              <a:rPr lang="en-US" altLang="ja-JP" sz="800">
                <a:solidFill>
                  <a:srgbClr val="7AA4D2"/>
                </a:solidFill>
                <a:latin typeface="Cambria" pitchFamily="18" charset="0"/>
                <a:ea typeface="HGP明朝E"/>
              </a:rPr>
              <a:t>J</a:t>
            </a:r>
            <a:r>
              <a:rPr lang="en-US" altLang="ja-JP" sz="800">
                <a:solidFill>
                  <a:srgbClr val="96B1B6"/>
                </a:solidFill>
                <a:latin typeface="Cambria" pitchFamily="18" charset="0"/>
                <a:ea typeface="HGP明朝E"/>
              </a:rPr>
              <a:t>apanese </a:t>
            </a:r>
            <a:r>
              <a:rPr lang="en-US" altLang="ja-JP" sz="800">
                <a:solidFill>
                  <a:srgbClr val="7AA4D2"/>
                </a:solidFill>
                <a:latin typeface="Cambria" pitchFamily="18" charset="0"/>
                <a:ea typeface="HGP明朝E"/>
              </a:rPr>
              <a:t>D</a:t>
            </a:r>
            <a:r>
              <a:rPr lang="en-US" altLang="ja-JP" sz="800">
                <a:solidFill>
                  <a:srgbClr val="96B1B6"/>
                </a:solidFill>
                <a:latin typeface="Cambria" pitchFamily="18" charset="0"/>
                <a:ea typeface="HGP明朝E"/>
              </a:rPr>
              <a:t>ata </a:t>
            </a:r>
            <a:r>
              <a:rPr lang="en-US" altLang="ja-JP" sz="800">
                <a:solidFill>
                  <a:srgbClr val="7AA4D2"/>
                </a:solidFill>
                <a:latin typeface="Cambria" pitchFamily="18" charset="0"/>
                <a:ea typeface="HGP明朝E"/>
              </a:rPr>
              <a:t>C</a:t>
            </a:r>
            <a:r>
              <a:rPr lang="en-US" altLang="ja-JP" sz="800">
                <a:solidFill>
                  <a:srgbClr val="96B1B6"/>
                </a:solidFill>
                <a:latin typeface="Cambria" pitchFamily="18" charset="0"/>
                <a:ea typeface="HGP明朝E"/>
              </a:rPr>
              <a:t>enter for </a:t>
            </a:r>
            <a:r>
              <a:rPr lang="en-US" altLang="ja-JP" sz="800">
                <a:solidFill>
                  <a:srgbClr val="7AA4D2"/>
                </a:solidFill>
                <a:latin typeface="Cambria" pitchFamily="18" charset="0"/>
                <a:ea typeface="HGP明朝E"/>
              </a:rPr>
              <a:t>H</a:t>
            </a:r>
            <a:r>
              <a:rPr lang="en-US" altLang="ja-JP" sz="800">
                <a:solidFill>
                  <a:srgbClr val="96B1B6"/>
                </a:solidFill>
                <a:latin typeface="Cambria" pitchFamily="18" charset="0"/>
                <a:ea typeface="HGP明朝E"/>
              </a:rPr>
              <a:t>ematopoietic </a:t>
            </a:r>
            <a:r>
              <a:rPr lang="en-US" altLang="ja-JP" sz="800">
                <a:solidFill>
                  <a:srgbClr val="7AA4D2"/>
                </a:solidFill>
                <a:latin typeface="Cambria" pitchFamily="18" charset="0"/>
                <a:ea typeface="HGP明朝E"/>
              </a:rPr>
              <a:t>C</a:t>
            </a:r>
            <a:r>
              <a:rPr lang="en-US" altLang="ja-JP" sz="800">
                <a:solidFill>
                  <a:srgbClr val="96B1B6"/>
                </a:solidFill>
                <a:latin typeface="Cambria" pitchFamily="18" charset="0"/>
                <a:ea typeface="HGP明朝E"/>
              </a:rPr>
              <a:t>ell </a:t>
            </a:r>
            <a:r>
              <a:rPr lang="en-US" altLang="ja-JP" sz="800">
                <a:solidFill>
                  <a:srgbClr val="7AA4D2"/>
                </a:solidFill>
                <a:latin typeface="Cambria" pitchFamily="18" charset="0"/>
                <a:ea typeface="HGP明朝E"/>
              </a:rPr>
              <a:t>T</a:t>
            </a:r>
            <a:r>
              <a:rPr lang="en-US" altLang="ja-JP" sz="800">
                <a:solidFill>
                  <a:srgbClr val="96B1B6"/>
                </a:solidFill>
                <a:latin typeface="Cambria" pitchFamily="18" charset="0"/>
                <a:ea typeface="HGP明朝E"/>
              </a:rPr>
              <a:t>ransplantation</a:t>
            </a:r>
            <a:endParaRPr lang="ja-JP" altLang="en-US" sz="800" dirty="0">
              <a:solidFill>
                <a:srgbClr val="96B1B6"/>
              </a:solidFill>
              <a:latin typeface="Cambria" pitchFamily="18" charset="0"/>
              <a:ea typeface="HGP明朝E"/>
            </a:endParaRPr>
          </a:p>
        </p:txBody>
      </p:sp>
    </p:spTree>
    <p:extLst>
      <p:ext uri="{BB962C8B-B14F-4D97-AF65-F5344CB8AC3E}">
        <p14:creationId xmlns:p14="http://schemas.microsoft.com/office/powerpoint/2010/main" val="365871902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08" r:id="rId13"/>
  </p:sldLayoutIdLst>
  <p:hf hdr="0" ftr="0" dt="0"/>
  <p:txStyles>
    <p:titleStyle>
      <a:lvl1pPr algn="l" rtl="0" eaLnBrk="1" latinLnBrk="0" hangingPunct="1">
        <a:spcBef>
          <a:spcPct val="0"/>
        </a:spcBef>
        <a:buNone/>
        <a:defRPr kumimoji="1" sz="2800" b="0" kern="1200">
          <a:ln>
            <a:noFill/>
          </a:ln>
          <a:solidFill>
            <a:schemeClr val="accent1">
              <a:lumMod val="75000"/>
            </a:schemeClr>
          </a:solidFill>
          <a:effectLst>
            <a:outerShdw blurRad="38100" dist="38100" dir="2700000" algn="tl">
              <a:srgbClr val="000000">
                <a:alpha val="43137"/>
              </a:srgbClr>
            </a:outerShdw>
          </a:effectLst>
          <a:latin typeface="+mn-ea"/>
          <a:ea typeface="+mn-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48.jpe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50.jpe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51.jpe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5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BAA0DA20-DAD8-479D-BBD3-F24DCC9C420A}"/>
              </a:ext>
            </a:extLst>
          </p:cNvPr>
          <p:cNvSpPr>
            <a:spLocks noGrp="1"/>
          </p:cNvSpPr>
          <p:nvPr>
            <p:ph type="ctrTitle"/>
          </p:nvPr>
        </p:nvSpPr>
        <p:spPr>
          <a:xfrm>
            <a:off x="152400" y="1371600"/>
            <a:ext cx="8232648" cy="1828800"/>
          </a:xfrm>
        </p:spPr>
        <p:txBody>
          <a:bodyPr>
            <a:scene3d>
              <a:camera prst="orthographicFront"/>
              <a:lightRig rig="freezing" dir="t">
                <a:rot lat="0" lon="0" rev="5640000"/>
              </a:lightRig>
            </a:scene3d>
            <a:sp3d prstMaterial="flat">
              <a:bevelT w="38100" h="38100"/>
              <a:contourClr>
                <a:schemeClr val="tx2"/>
              </a:contourClr>
            </a:sp3d>
          </a:bodyPr>
          <a:lstStyle/>
          <a:p>
            <a:r>
              <a:rPr kumimoji="1" lang="ja-JP" altLang="en-US" b="0" dirty="0">
                <a:solidFill>
                  <a:schemeClr val="tx2"/>
                </a:solidFill>
                <a:effectLst/>
                <a:latin typeface="+mn-ea"/>
                <a:ea typeface="+mn-ea"/>
              </a:rPr>
              <a:t>タイトル：日本における造血幹細胞移植の実績</a:t>
            </a:r>
          </a:p>
        </p:txBody>
      </p:sp>
      <p:pic>
        <p:nvPicPr>
          <p:cNvPr id="1026" name="Picture 2" descr="Z:\Analyses of Annual Report\Pamphlet_Slide\2018\Pamphlet_Slide\Slide\transplants_2018_JDCHCT_Slide_jpn_2019MMDD\スライド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330617"/>
      </p:ext>
    </p:extLst>
  </p:cSld>
  <p:clrMapOvr>
    <a:masterClrMapping/>
  </p:clrMapOvr>
  <p:transition advTm="5000"/>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1"/>
          <p:cNvSpPr txBox="1">
            <a:spLocks/>
          </p:cNvSpPr>
          <p:nvPr/>
        </p:nvSpPr>
        <p:spPr>
          <a:xfrm>
            <a:off x="432000" y="0"/>
            <a:ext cx="8229600" cy="813816"/>
          </a:xfrm>
          <a:prstGeom prst="rect">
            <a:avLst/>
          </a:prstGeom>
        </p:spPr>
        <p:txBody>
          <a:bodyPr vert="horz" lIns="0" rIns="0" bIns="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lumMod val="50000"/>
                </a:schemeClr>
              </a:solidFill>
              <a:effectLst/>
              <a:uLnTx/>
              <a:uFillTx/>
              <a:latin typeface="+mn-ea"/>
              <a:ea typeface="+mn-ea"/>
              <a:cs typeface="+mj-cs"/>
            </a:endParaRPr>
          </a:p>
        </p:txBody>
      </p:sp>
      <p:sp>
        <p:nvSpPr>
          <p:cNvPr id="8" name="タイトル 7"/>
          <p:cNvSpPr>
            <a:spLocks noGrp="1"/>
          </p:cNvSpPr>
          <p:nvPr>
            <p:ph type="title"/>
          </p:nvPr>
        </p:nvSpPr>
        <p:spPr>
          <a:xfrm>
            <a:off x="432000" y="0"/>
            <a:ext cx="8229600" cy="813816"/>
          </a:xfrm>
        </p:spPr>
        <p:txBody>
          <a:bodyPr>
            <a:normAutofit fontScale="90000"/>
          </a:bodyPr>
          <a:lstStyle/>
          <a:p>
            <a:pPr lvl="0">
              <a:defRPr/>
            </a:pPr>
            <a:r>
              <a:rPr lang="ja-JP" altLang="en-US" b="0" dirty="0">
                <a:solidFill>
                  <a:schemeClr val="tx2"/>
                </a:solidFill>
                <a:effectLst/>
              </a:rPr>
              <a:t>造血幹細胞移植件数</a:t>
            </a:r>
            <a:br>
              <a:rPr lang="en-US" altLang="ja-JP" sz="4000" b="0" dirty="0">
                <a:solidFill>
                  <a:schemeClr val="tx2"/>
                </a:solidFill>
                <a:effectLst/>
              </a:rPr>
            </a:br>
            <a:r>
              <a:rPr lang="ja-JP" altLang="en-US" sz="2000" b="0" spc="-150" dirty="0">
                <a:solidFill>
                  <a:schemeClr val="tx2"/>
                </a:solidFill>
                <a:latin typeface="Arial" pitchFamily="34" charset="0"/>
                <a:ea typeface="ＭＳ Ｐゴシック"/>
                <a:cs typeface="Arial" pitchFamily="34" charset="0"/>
              </a:rPr>
              <a:t>：</a:t>
            </a:r>
            <a:r>
              <a:rPr lang="ja-JP" altLang="en-US" sz="2400" b="0" dirty="0">
                <a:solidFill>
                  <a:schemeClr val="tx2"/>
                </a:solidFill>
                <a:effectLst/>
                <a:latin typeface="HGP明朝E" pitchFamily="18" charset="-128"/>
                <a:ea typeface="HGP明朝E" pitchFamily="18" charset="-128"/>
                <a:cs typeface="Arial Unicode MS" pitchFamily="50" charset="-128"/>
              </a:rPr>
              <a:t>疾患別</a:t>
            </a:r>
            <a:r>
              <a:rPr lang="ja-JP" altLang="en-US" sz="2000" dirty="0">
                <a:solidFill>
                  <a:schemeClr val="tx2"/>
                </a:solidFill>
                <a:effectLst/>
                <a:latin typeface="Arial" panose="020B0604020202020204" pitchFamily="34" charset="0"/>
                <a:ea typeface="HGP明朝E" pitchFamily="18" charset="-128"/>
                <a:cs typeface="Arial" panose="020B0604020202020204" pitchFamily="34" charset="0"/>
              </a:rPr>
              <a:t>＜</a:t>
            </a:r>
            <a:r>
              <a:rPr lang="en-US" altLang="ja-JP" sz="2000" dirty="0">
                <a:solidFill>
                  <a:schemeClr val="tx2"/>
                </a:solidFill>
                <a:effectLst/>
                <a:latin typeface="Arial" panose="020B0604020202020204" pitchFamily="34" charset="0"/>
                <a:ea typeface="HGP明朝E" pitchFamily="18" charset="-128"/>
                <a:cs typeface="Arial" panose="020B0604020202020204" pitchFamily="34" charset="0"/>
              </a:rPr>
              <a:t>1</a:t>
            </a:r>
            <a:r>
              <a:rPr lang="en-US" altLang="ja-JP" sz="2000" b="0" spc="-150" dirty="0">
                <a:solidFill>
                  <a:schemeClr val="tx2"/>
                </a:solidFill>
                <a:effectLst/>
                <a:latin typeface="Arial" pitchFamily="34" charset="0"/>
                <a:ea typeface="ＭＳ Ｐゴシック"/>
                <a:cs typeface="Arial" pitchFamily="34" charset="0"/>
              </a:rPr>
              <a:t>6</a:t>
            </a:r>
            <a:r>
              <a:rPr lang="ja-JP" altLang="en-US" sz="2000" b="0" spc="-150" dirty="0">
                <a:solidFill>
                  <a:schemeClr val="tx2"/>
                </a:solidFill>
                <a:effectLst/>
                <a:latin typeface="Arial" pitchFamily="34" charset="0"/>
                <a:ea typeface="ＭＳ Ｐゴシック"/>
                <a:cs typeface="Arial" pitchFamily="34" charset="0"/>
              </a:rPr>
              <a:t>歳以上</a:t>
            </a:r>
            <a:r>
              <a:rPr lang="ja-JP" altLang="en-US" sz="2000" spc="-150" dirty="0">
                <a:solidFill>
                  <a:schemeClr val="tx2"/>
                </a:solidFill>
                <a:effectLst/>
                <a:latin typeface="Arial" pitchFamily="34" charset="0"/>
                <a:ea typeface="ＭＳ Ｐゴシック"/>
                <a:cs typeface="Arial" pitchFamily="34" charset="0"/>
              </a:rPr>
              <a:t>＞</a:t>
            </a:r>
            <a:endParaRPr kumimoji="1" lang="ja-JP" altLang="en-US" sz="2000" b="0" dirty="0">
              <a:solidFill>
                <a:schemeClr val="tx2"/>
              </a:solidFill>
            </a:endParaRPr>
          </a:p>
        </p:txBody>
      </p:sp>
      <p:sp>
        <p:nvSpPr>
          <p:cNvPr id="14" name="スライド番号プレースホルダ 4"/>
          <p:cNvSpPr txBox="1">
            <a:spLocks/>
          </p:cNvSpPr>
          <p:nvPr/>
        </p:nvSpPr>
        <p:spPr>
          <a:xfrm>
            <a:off x="8829027" y="6639001"/>
            <a:ext cx="463492"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10</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6" name="グループ化 5"/>
          <p:cNvGrpSpPr/>
          <p:nvPr/>
        </p:nvGrpSpPr>
        <p:grpSpPr>
          <a:xfrm>
            <a:off x="62552" y="6357600"/>
            <a:ext cx="3749040" cy="499982"/>
            <a:chOff x="62552" y="6357600"/>
            <a:chExt cx="3749040" cy="499982"/>
          </a:xfrm>
        </p:grpSpPr>
        <p:pic>
          <p:nvPicPr>
            <p:cNvPr id="7" name="図 6"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9"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8194" name="Picture 2" descr="Z:\Analyses of Annual Report\Pamphlet_Slide\2018\Pamphlet_Slide\Slide\transplants_2018_JDCHCT_Slide_jpn_2019MMDD\スライド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310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ormAutofit fontScale="90000"/>
          </a:bodyPr>
          <a:lstStyle/>
          <a:p>
            <a:pPr lvl="0"/>
            <a:r>
              <a:rPr lang="ja-JP" altLang="en-US" b="0" dirty="0">
                <a:solidFill>
                  <a:schemeClr val="tx2"/>
                </a:solidFill>
                <a:effectLst/>
              </a:rPr>
              <a:t>造血幹細胞移植件数の年次推移 </a:t>
            </a:r>
            <a:br>
              <a:rPr lang="en-US" altLang="ja-JP" b="0" dirty="0">
                <a:solidFill>
                  <a:schemeClr val="tx2"/>
                </a:solidFill>
                <a:effectLst/>
              </a:rPr>
            </a:br>
            <a:r>
              <a:rPr lang="ja-JP" altLang="en-US" sz="2000" spc="-150" dirty="0">
                <a:solidFill>
                  <a:schemeClr val="tx2"/>
                </a:solidFill>
                <a:latin typeface="Arial" pitchFamily="34" charset="0"/>
                <a:ea typeface="ＭＳ Ｐゴシック"/>
                <a:cs typeface="Arial" pitchFamily="34" charset="0"/>
              </a:rPr>
              <a:t>：</a:t>
            </a:r>
            <a:r>
              <a:rPr lang="ja-JP" altLang="en-US" sz="2400" b="0" dirty="0">
                <a:solidFill>
                  <a:schemeClr val="tx2"/>
                </a:solidFill>
                <a:effectLst/>
                <a:latin typeface="HGP明朝E" pitchFamily="18" charset="-128"/>
                <a:ea typeface="HGP明朝E" pitchFamily="18" charset="-128"/>
                <a:cs typeface="Arial Unicode MS" pitchFamily="50" charset="-128"/>
              </a:rPr>
              <a:t>主な疾患＜自家＞</a:t>
            </a:r>
            <a:r>
              <a:rPr lang="ja-JP" altLang="en-US" sz="2000" spc="-150" dirty="0">
                <a:solidFill>
                  <a:schemeClr val="tx2"/>
                </a:solidFill>
                <a:effectLst/>
                <a:latin typeface="Arial" pitchFamily="34" charset="0"/>
                <a:ea typeface="ＭＳ Ｐゴシック"/>
                <a:cs typeface="Arial" pitchFamily="34" charset="0"/>
              </a:rPr>
              <a:t>＜</a:t>
            </a:r>
            <a:r>
              <a:rPr lang="en-US" altLang="ja-JP" sz="2000" b="0" spc="-150" dirty="0">
                <a:solidFill>
                  <a:schemeClr val="tx2"/>
                </a:solidFill>
                <a:effectLst/>
                <a:latin typeface="Arial" pitchFamily="34" charset="0"/>
                <a:ea typeface="ＭＳ Ｐゴシック"/>
                <a:cs typeface="Arial" pitchFamily="34" charset="0"/>
              </a:rPr>
              <a:t>0-15</a:t>
            </a:r>
            <a:r>
              <a:rPr lang="ja-JP" altLang="en-US" sz="2000" b="0" spc="-150" dirty="0">
                <a:solidFill>
                  <a:schemeClr val="tx2"/>
                </a:solidFill>
                <a:effectLst/>
                <a:latin typeface="Arial" pitchFamily="34" charset="0"/>
                <a:ea typeface="ＭＳ Ｐゴシック"/>
                <a:cs typeface="Arial" pitchFamily="34" charset="0"/>
              </a:rPr>
              <a:t>歳</a:t>
            </a:r>
            <a:r>
              <a:rPr lang="ja-JP" altLang="en-US" sz="2000" spc="-150" dirty="0">
                <a:solidFill>
                  <a:schemeClr val="tx2"/>
                </a:solidFill>
                <a:effectLst/>
                <a:latin typeface="Arial" pitchFamily="34" charset="0"/>
                <a:ea typeface="ＭＳ Ｐゴシック"/>
                <a:cs typeface="Arial" pitchFamily="34" charset="0"/>
              </a:rPr>
              <a:t>＞</a:t>
            </a:r>
            <a:endParaRPr kumimoji="1" lang="ja-JP" altLang="en-US" sz="2000" b="0" dirty="0">
              <a:solidFill>
                <a:schemeClr val="tx2"/>
              </a:solidFill>
              <a:effectLst/>
            </a:endParaRPr>
          </a:p>
        </p:txBody>
      </p:sp>
      <p:sp>
        <p:nvSpPr>
          <p:cNvPr id="16" name="スライド番号プレースホルダ 4"/>
          <p:cNvSpPr txBox="1">
            <a:spLocks/>
          </p:cNvSpPr>
          <p:nvPr/>
        </p:nvSpPr>
        <p:spPr>
          <a:xfrm>
            <a:off x="8867664" y="6651880"/>
            <a:ext cx="463492"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9218" name="Picture 2" descr="Z:\Analyses of Annual Report\Pamphlet_Slide\2018\Pamphlet_Slide\Slide\transplants_2018_JDCHCT_Slide_jpn_2019MMDD\スライド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945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ormAutofit fontScale="90000"/>
          </a:bodyPr>
          <a:lstStyle/>
          <a:p>
            <a:pPr lvl="0"/>
            <a:r>
              <a:rPr lang="ja-JP" altLang="en-US" b="0" dirty="0">
                <a:solidFill>
                  <a:schemeClr val="tx2"/>
                </a:solidFill>
                <a:effectLst/>
              </a:rPr>
              <a:t>造血幹細胞移植件数の年次推移 </a:t>
            </a:r>
            <a:br>
              <a:rPr lang="en-US" altLang="ja-JP" b="0" dirty="0">
                <a:solidFill>
                  <a:schemeClr val="tx2"/>
                </a:solidFill>
                <a:effectLst/>
              </a:rPr>
            </a:br>
            <a:r>
              <a:rPr lang="ja-JP" altLang="en-US" sz="2000" spc="-150" dirty="0">
                <a:solidFill>
                  <a:schemeClr val="tx2"/>
                </a:solidFill>
                <a:latin typeface="Arial" pitchFamily="34" charset="0"/>
                <a:ea typeface="ＭＳ Ｐゴシック"/>
                <a:cs typeface="Arial" pitchFamily="34" charset="0"/>
              </a:rPr>
              <a:t>：</a:t>
            </a:r>
            <a:r>
              <a:rPr lang="ja-JP" altLang="en-US" sz="2400" b="0" dirty="0">
                <a:solidFill>
                  <a:schemeClr val="tx2"/>
                </a:solidFill>
                <a:effectLst/>
                <a:latin typeface="HGP明朝E" pitchFamily="18" charset="-128"/>
                <a:ea typeface="HGP明朝E" pitchFamily="18" charset="-128"/>
                <a:cs typeface="Arial Unicode MS" pitchFamily="50" charset="-128"/>
              </a:rPr>
              <a:t>主な疾患＜同種＞＜</a:t>
            </a:r>
            <a:r>
              <a:rPr lang="en-US" altLang="ja-JP" sz="2000" b="0" spc="-150" dirty="0">
                <a:solidFill>
                  <a:schemeClr val="tx2"/>
                </a:solidFill>
                <a:effectLst/>
                <a:latin typeface="Arial" pitchFamily="34" charset="0"/>
                <a:ea typeface="ＭＳ Ｐゴシック"/>
                <a:cs typeface="Arial" pitchFamily="34" charset="0"/>
              </a:rPr>
              <a:t>0-15</a:t>
            </a:r>
            <a:r>
              <a:rPr lang="ja-JP" altLang="en-US" sz="2000" b="0" spc="-150" dirty="0">
                <a:solidFill>
                  <a:schemeClr val="tx2"/>
                </a:solidFill>
                <a:effectLst/>
                <a:latin typeface="Arial" pitchFamily="34" charset="0"/>
                <a:ea typeface="ＭＳ Ｐゴシック"/>
                <a:cs typeface="Arial" pitchFamily="34" charset="0"/>
              </a:rPr>
              <a:t>歳</a:t>
            </a:r>
            <a:r>
              <a:rPr lang="en-US" altLang="ja-JP" sz="2000" b="0" spc="-150" dirty="0">
                <a:solidFill>
                  <a:schemeClr val="tx2"/>
                </a:solidFill>
                <a:effectLst/>
                <a:latin typeface="Arial" pitchFamily="34" charset="0"/>
                <a:ea typeface="ＭＳ Ｐゴシック"/>
                <a:cs typeface="Arial" pitchFamily="34" charset="0"/>
              </a:rPr>
              <a:t>&gt;</a:t>
            </a:r>
            <a:endParaRPr kumimoji="1" lang="ja-JP" altLang="en-US" sz="2000" b="0" dirty="0">
              <a:solidFill>
                <a:schemeClr val="tx2"/>
              </a:solidFill>
              <a:effectLst/>
            </a:endParaRPr>
          </a:p>
        </p:txBody>
      </p:sp>
      <p:sp>
        <p:nvSpPr>
          <p:cNvPr id="16" name="スライド番号プレースホルダ 4"/>
          <p:cNvSpPr txBox="1">
            <a:spLocks/>
          </p:cNvSpPr>
          <p:nvPr/>
        </p:nvSpPr>
        <p:spPr>
          <a:xfrm>
            <a:off x="8867664" y="6651880"/>
            <a:ext cx="463492"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10242" name="Picture 2" descr="Z:\Analyses of Annual Report\Pamphlet_Slide\2018\Pamphlet_Slide\Slide\transplants_2018_JDCHCT_Slide_jpn_2019MMDD\スライド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42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1"/>
          <p:cNvSpPr txBox="1">
            <a:spLocks/>
          </p:cNvSpPr>
          <p:nvPr/>
        </p:nvSpPr>
        <p:spPr>
          <a:xfrm>
            <a:off x="432000" y="0"/>
            <a:ext cx="8229600" cy="813816"/>
          </a:xfrm>
          <a:prstGeom prst="rect">
            <a:avLst/>
          </a:prstGeom>
        </p:spPr>
        <p:txBody>
          <a:bodyPr vert="horz" lIns="0" rIns="0" bIns="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lumMod val="50000"/>
                </a:schemeClr>
              </a:solidFill>
              <a:effectLst/>
              <a:uLnTx/>
              <a:uFillTx/>
              <a:latin typeface="+mn-ea"/>
              <a:ea typeface="+mn-ea"/>
              <a:cs typeface="+mj-cs"/>
            </a:endParaRPr>
          </a:p>
        </p:txBody>
      </p:sp>
      <p:sp>
        <p:nvSpPr>
          <p:cNvPr id="8" name="タイトル 7"/>
          <p:cNvSpPr>
            <a:spLocks noGrp="1"/>
          </p:cNvSpPr>
          <p:nvPr>
            <p:ph type="title"/>
          </p:nvPr>
        </p:nvSpPr>
        <p:spPr>
          <a:xfrm>
            <a:off x="432000" y="0"/>
            <a:ext cx="8229600" cy="813816"/>
          </a:xfrm>
        </p:spPr>
        <p:txBody>
          <a:bodyPr>
            <a:normAutofit fontScale="90000"/>
          </a:bodyPr>
          <a:lstStyle/>
          <a:p>
            <a:pPr lvl="0">
              <a:defRPr/>
            </a:pPr>
            <a:r>
              <a:rPr lang="ja-JP" altLang="en-US" b="0" dirty="0">
                <a:solidFill>
                  <a:schemeClr val="tx2"/>
                </a:solidFill>
                <a:effectLst/>
              </a:rPr>
              <a:t>造血幹細胞移植件数の年次推移</a:t>
            </a:r>
            <a:br>
              <a:rPr lang="en-US" altLang="ja-JP" sz="4000" b="0" dirty="0">
                <a:solidFill>
                  <a:schemeClr val="tx2"/>
                </a:solidFill>
                <a:effectLst/>
              </a:rPr>
            </a:br>
            <a:r>
              <a:rPr lang="ja-JP" altLang="en-US" sz="2000" spc="-150" dirty="0">
                <a:solidFill>
                  <a:schemeClr val="tx2"/>
                </a:solidFill>
                <a:latin typeface="Arial" pitchFamily="34" charset="0"/>
                <a:ea typeface="ＭＳ Ｐゴシック"/>
                <a:cs typeface="Arial" pitchFamily="34" charset="0"/>
              </a:rPr>
              <a:t>：</a:t>
            </a:r>
            <a:r>
              <a:rPr lang="ja-JP" altLang="en-US" sz="2400" b="0" dirty="0">
                <a:solidFill>
                  <a:schemeClr val="tx2"/>
                </a:solidFill>
                <a:effectLst/>
                <a:latin typeface="HGP明朝E" pitchFamily="18" charset="-128"/>
                <a:ea typeface="HGP明朝E" pitchFamily="18" charset="-128"/>
                <a:cs typeface="Arial Unicode MS" pitchFamily="50" charset="-128"/>
              </a:rPr>
              <a:t>主な疾患</a:t>
            </a:r>
            <a:r>
              <a:rPr lang="ja-JP" altLang="en-US" sz="2000" dirty="0">
                <a:solidFill>
                  <a:schemeClr val="tx2"/>
                </a:solidFill>
                <a:effectLst/>
                <a:latin typeface="Arial" panose="020B0604020202020204" pitchFamily="34" charset="0"/>
                <a:ea typeface="HGP明朝E" pitchFamily="18" charset="-128"/>
                <a:cs typeface="Arial" panose="020B0604020202020204" pitchFamily="34" charset="0"/>
              </a:rPr>
              <a:t>＜自家＞</a:t>
            </a:r>
            <a:r>
              <a:rPr lang="ja-JP" altLang="en-US" sz="2000" spc="-150" dirty="0">
                <a:solidFill>
                  <a:schemeClr val="tx2"/>
                </a:solidFill>
                <a:effectLst/>
                <a:latin typeface="Arial" pitchFamily="34" charset="0"/>
                <a:ea typeface="ＭＳ Ｐゴシック"/>
                <a:cs typeface="Arial" pitchFamily="34" charset="0"/>
              </a:rPr>
              <a:t>＜</a:t>
            </a:r>
            <a:r>
              <a:rPr lang="en-US" altLang="ja-JP" sz="2000" spc="-150" dirty="0">
                <a:solidFill>
                  <a:schemeClr val="tx2"/>
                </a:solidFill>
                <a:effectLst/>
                <a:latin typeface="Arial" pitchFamily="34" charset="0"/>
                <a:ea typeface="ＭＳ Ｐゴシック"/>
                <a:cs typeface="Arial" pitchFamily="34" charset="0"/>
              </a:rPr>
              <a:t>1</a:t>
            </a:r>
            <a:r>
              <a:rPr lang="en-US" altLang="ja-JP" sz="2000" b="0" spc="-150" dirty="0">
                <a:solidFill>
                  <a:schemeClr val="tx2"/>
                </a:solidFill>
                <a:effectLst/>
                <a:latin typeface="Arial" pitchFamily="34" charset="0"/>
                <a:ea typeface="ＭＳ Ｐゴシック"/>
                <a:cs typeface="Arial" pitchFamily="34" charset="0"/>
              </a:rPr>
              <a:t>6</a:t>
            </a:r>
            <a:r>
              <a:rPr lang="ja-JP" altLang="en-US" sz="2000" b="0" spc="-150" dirty="0">
                <a:solidFill>
                  <a:schemeClr val="tx2"/>
                </a:solidFill>
                <a:effectLst/>
                <a:latin typeface="Arial" pitchFamily="34" charset="0"/>
                <a:ea typeface="ＭＳ Ｐゴシック"/>
                <a:cs typeface="Arial" pitchFamily="34" charset="0"/>
              </a:rPr>
              <a:t>歳以上</a:t>
            </a:r>
            <a:r>
              <a:rPr lang="ja-JP" altLang="en-US" sz="2000" spc="-150" dirty="0">
                <a:solidFill>
                  <a:schemeClr val="tx2"/>
                </a:solidFill>
                <a:effectLst/>
                <a:latin typeface="Arial" pitchFamily="34" charset="0"/>
                <a:ea typeface="ＭＳ Ｐゴシック"/>
                <a:cs typeface="Arial" pitchFamily="34" charset="0"/>
              </a:rPr>
              <a:t>＞</a:t>
            </a:r>
            <a:endParaRPr kumimoji="1" lang="ja-JP" altLang="en-US" sz="2000" b="0" dirty="0">
              <a:solidFill>
                <a:schemeClr val="tx2"/>
              </a:solidFill>
            </a:endParaRPr>
          </a:p>
        </p:txBody>
      </p:sp>
      <p:sp>
        <p:nvSpPr>
          <p:cNvPr id="14" name="スライド番号プレースホルダ 4"/>
          <p:cNvSpPr txBox="1">
            <a:spLocks/>
          </p:cNvSpPr>
          <p:nvPr/>
        </p:nvSpPr>
        <p:spPr>
          <a:xfrm>
            <a:off x="8829027" y="6639001"/>
            <a:ext cx="463492"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13</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6" name="グループ化 5"/>
          <p:cNvGrpSpPr/>
          <p:nvPr/>
        </p:nvGrpSpPr>
        <p:grpSpPr>
          <a:xfrm>
            <a:off x="62552" y="6357600"/>
            <a:ext cx="3749040" cy="499982"/>
            <a:chOff x="62552" y="6357600"/>
            <a:chExt cx="3749040" cy="499982"/>
          </a:xfrm>
        </p:grpSpPr>
        <p:pic>
          <p:nvPicPr>
            <p:cNvPr id="7" name="図 6"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9"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11266" name="Picture 2" descr="Z:\Analyses of Annual Report\Pamphlet_Slide\2018\Pamphlet_Slide\Slide\transplants_2018_JDCHCT_Slide_jpn_2019MMDD\スライド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827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1"/>
          <p:cNvSpPr txBox="1">
            <a:spLocks/>
          </p:cNvSpPr>
          <p:nvPr/>
        </p:nvSpPr>
        <p:spPr>
          <a:xfrm>
            <a:off x="432000" y="0"/>
            <a:ext cx="8229600" cy="813816"/>
          </a:xfrm>
          <a:prstGeom prst="rect">
            <a:avLst/>
          </a:prstGeom>
        </p:spPr>
        <p:txBody>
          <a:bodyPr vert="horz" lIns="0" rIns="0" bIns="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lumMod val="50000"/>
                </a:schemeClr>
              </a:solidFill>
              <a:effectLst/>
              <a:uLnTx/>
              <a:uFillTx/>
              <a:latin typeface="+mn-ea"/>
              <a:ea typeface="+mn-ea"/>
              <a:cs typeface="+mj-cs"/>
            </a:endParaRPr>
          </a:p>
        </p:txBody>
      </p:sp>
      <p:sp>
        <p:nvSpPr>
          <p:cNvPr id="8" name="タイトル 7"/>
          <p:cNvSpPr>
            <a:spLocks noGrp="1"/>
          </p:cNvSpPr>
          <p:nvPr>
            <p:ph type="title"/>
          </p:nvPr>
        </p:nvSpPr>
        <p:spPr>
          <a:xfrm>
            <a:off x="432000" y="0"/>
            <a:ext cx="8229600" cy="813816"/>
          </a:xfrm>
        </p:spPr>
        <p:txBody>
          <a:bodyPr>
            <a:normAutofit fontScale="90000"/>
          </a:bodyPr>
          <a:lstStyle/>
          <a:p>
            <a:pPr lvl="0">
              <a:defRPr/>
            </a:pPr>
            <a:r>
              <a:rPr lang="ja-JP" altLang="en-US" b="0" dirty="0">
                <a:solidFill>
                  <a:schemeClr val="tx2"/>
                </a:solidFill>
                <a:effectLst/>
              </a:rPr>
              <a:t>造血幹細胞移植件数の年次推移</a:t>
            </a:r>
            <a:br>
              <a:rPr lang="en-US" altLang="ja-JP" sz="4000" b="0" dirty="0">
                <a:solidFill>
                  <a:schemeClr val="tx2"/>
                </a:solidFill>
                <a:effectLst/>
              </a:rPr>
            </a:br>
            <a:r>
              <a:rPr lang="ja-JP" altLang="en-US" sz="2000" spc="-150" dirty="0">
                <a:solidFill>
                  <a:schemeClr val="tx2"/>
                </a:solidFill>
                <a:latin typeface="Arial" pitchFamily="34" charset="0"/>
                <a:ea typeface="ＭＳ Ｐゴシック"/>
                <a:cs typeface="Arial" pitchFamily="34" charset="0"/>
              </a:rPr>
              <a:t>：</a:t>
            </a:r>
            <a:r>
              <a:rPr lang="ja-JP" altLang="en-US" sz="2400" b="0" dirty="0">
                <a:solidFill>
                  <a:schemeClr val="tx2"/>
                </a:solidFill>
                <a:effectLst/>
                <a:latin typeface="HGP明朝E" pitchFamily="18" charset="-128"/>
                <a:ea typeface="HGP明朝E" pitchFamily="18" charset="-128"/>
                <a:cs typeface="Arial Unicode MS" pitchFamily="50" charset="-128"/>
              </a:rPr>
              <a:t>主な疾患</a:t>
            </a:r>
            <a:r>
              <a:rPr lang="ja-JP" altLang="en-US" sz="2000" dirty="0">
                <a:solidFill>
                  <a:schemeClr val="tx2"/>
                </a:solidFill>
                <a:effectLst/>
                <a:latin typeface="Arial" panose="020B0604020202020204" pitchFamily="34" charset="0"/>
                <a:ea typeface="HGP明朝E" pitchFamily="18" charset="-128"/>
                <a:cs typeface="Arial" panose="020B0604020202020204" pitchFamily="34" charset="0"/>
              </a:rPr>
              <a:t>＜同種＞</a:t>
            </a:r>
            <a:r>
              <a:rPr lang="ja-JP" altLang="en-US" sz="2000" b="0" spc="-150" dirty="0">
                <a:solidFill>
                  <a:schemeClr val="tx2"/>
                </a:solidFill>
                <a:effectLst/>
                <a:latin typeface="Arial" pitchFamily="34" charset="0"/>
                <a:ea typeface="ＭＳ Ｐゴシック"/>
                <a:cs typeface="Arial" pitchFamily="34" charset="0"/>
              </a:rPr>
              <a:t>＜</a:t>
            </a:r>
            <a:r>
              <a:rPr lang="en-US" altLang="ja-JP" sz="2000" b="0" spc="-150" dirty="0">
                <a:solidFill>
                  <a:schemeClr val="tx2"/>
                </a:solidFill>
                <a:effectLst/>
                <a:latin typeface="Arial" pitchFamily="34" charset="0"/>
                <a:ea typeface="ＭＳ Ｐゴシック"/>
                <a:cs typeface="Arial" pitchFamily="34" charset="0"/>
              </a:rPr>
              <a:t>16</a:t>
            </a:r>
            <a:r>
              <a:rPr lang="ja-JP" altLang="en-US" sz="2000" b="0" spc="-150" dirty="0">
                <a:solidFill>
                  <a:schemeClr val="tx2"/>
                </a:solidFill>
                <a:effectLst/>
                <a:latin typeface="Arial" pitchFamily="34" charset="0"/>
                <a:ea typeface="ＭＳ Ｐゴシック"/>
                <a:cs typeface="Arial" pitchFamily="34" charset="0"/>
              </a:rPr>
              <a:t>歳以上＞</a:t>
            </a:r>
            <a:endParaRPr kumimoji="1" lang="ja-JP" altLang="en-US" sz="2000" b="0" dirty="0">
              <a:solidFill>
                <a:schemeClr val="tx2"/>
              </a:solidFill>
            </a:endParaRPr>
          </a:p>
        </p:txBody>
      </p:sp>
      <p:sp>
        <p:nvSpPr>
          <p:cNvPr id="14" name="スライド番号プレースホルダ 4"/>
          <p:cNvSpPr txBox="1">
            <a:spLocks/>
          </p:cNvSpPr>
          <p:nvPr/>
        </p:nvSpPr>
        <p:spPr>
          <a:xfrm>
            <a:off x="8829027" y="6639001"/>
            <a:ext cx="463492"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14</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6" name="グループ化 5"/>
          <p:cNvGrpSpPr/>
          <p:nvPr/>
        </p:nvGrpSpPr>
        <p:grpSpPr>
          <a:xfrm>
            <a:off x="62552" y="6357600"/>
            <a:ext cx="3749040" cy="499982"/>
            <a:chOff x="62552" y="6357600"/>
            <a:chExt cx="3749040" cy="499982"/>
          </a:xfrm>
        </p:grpSpPr>
        <p:pic>
          <p:nvPicPr>
            <p:cNvPr id="7" name="図 6"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9"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12290" name="Picture 2" descr="Z:\Analyses of Annual Report\Pamphlet_Slide\2018\Pamphlet_Slide\Slide\transplants_2018_JDCHCT_Slide_jpn_2019MMDD\スライド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790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chor="ctr">
            <a:normAutofit/>
          </a:bodyPr>
          <a:lstStyle/>
          <a:p>
            <a:pPr lvl="0"/>
            <a:r>
              <a:rPr lang="ja-JP" altLang="en-US" sz="2500" b="0" dirty="0">
                <a:solidFill>
                  <a:schemeClr val="tx2"/>
                </a:solidFill>
                <a:effectLst/>
              </a:rPr>
              <a:t>移植幹細胞種類の推移</a:t>
            </a:r>
            <a:br>
              <a:rPr lang="en-US" altLang="ja-JP" sz="2500" b="0" dirty="0">
                <a:solidFill>
                  <a:schemeClr val="tx2"/>
                </a:solidFill>
                <a:effectLst/>
              </a:rPr>
            </a:br>
            <a:r>
              <a:rPr lang="ja-JP" altLang="en-US" sz="2500" dirty="0">
                <a:solidFill>
                  <a:schemeClr val="tx2"/>
                </a:solidFill>
                <a:effectLst/>
              </a:rPr>
              <a:t>：＜</a:t>
            </a:r>
            <a:r>
              <a:rPr lang="ja-JP" altLang="en-US" sz="2500" b="0" dirty="0">
                <a:solidFill>
                  <a:schemeClr val="tx2"/>
                </a:solidFill>
                <a:effectLst/>
              </a:rPr>
              <a:t>自家</a:t>
            </a:r>
            <a:r>
              <a:rPr lang="ja-JP" altLang="en-US" sz="2500" dirty="0">
                <a:solidFill>
                  <a:schemeClr val="tx2"/>
                </a:solidFill>
                <a:effectLst/>
              </a:rPr>
              <a:t>＞</a:t>
            </a:r>
            <a:endParaRPr kumimoji="1" lang="ja-JP" altLang="en-US" sz="2200" b="0" dirty="0">
              <a:solidFill>
                <a:schemeClr val="tx2"/>
              </a:solidFill>
            </a:endParaRPr>
          </a:p>
        </p:txBody>
      </p:sp>
      <p:sp>
        <p:nvSpPr>
          <p:cNvPr id="15" name="スライド番号プレースホルダ 4"/>
          <p:cNvSpPr txBox="1">
            <a:spLocks/>
          </p:cNvSpPr>
          <p:nvPr/>
        </p:nvSpPr>
        <p:spPr>
          <a:xfrm>
            <a:off x="8827504"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15</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13314" name="Picture 2" descr="Z:\Analyses of Annual Report\Pamphlet_Slide\2018\Pamphlet_Slide\Slide\transplants_2018_JDCHCT_Slide_jpn_2019MMDD\スライド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687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chor="ctr">
            <a:normAutofit fontScale="90000"/>
          </a:bodyPr>
          <a:lstStyle/>
          <a:p>
            <a:pPr lvl="0"/>
            <a:r>
              <a:rPr lang="ja-JP" altLang="en-US" b="0" dirty="0">
                <a:solidFill>
                  <a:schemeClr val="tx2"/>
                </a:solidFill>
                <a:effectLst/>
              </a:rPr>
              <a:t>移植幹細胞種類の推移</a:t>
            </a:r>
            <a:br>
              <a:rPr lang="en-US" altLang="ja-JP" b="0" dirty="0">
                <a:solidFill>
                  <a:schemeClr val="tx2"/>
                </a:solidFill>
                <a:effectLst/>
              </a:rPr>
            </a:br>
            <a:r>
              <a:rPr lang="ja-JP" altLang="en-US" dirty="0">
                <a:solidFill>
                  <a:schemeClr val="tx2"/>
                </a:solidFill>
                <a:effectLst/>
              </a:rPr>
              <a:t>：＜</a:t>
            </a:r>
            <a:r>
              <a:rPr lang="ja-JP" altLang="en-US" b="0" dirty="0">
                <a:solidFill>
                  <a:schemeClr val="tx2"/>
                </a:solidFill>
                <a:effectLst/>
              </a:rPr>
              <a:t>同種</a:t>
            </a:r>
            <a:r>
              <a:rPr lang="ja-JP" altLang="en-US" dirty="0">
                <a:solidFill>
                  <a:schemeClr val="tx2"/>
                </a:solidFill>
                <a:effectLst/>
              </a:rPr>
              <a:t>＞</a:t>
            </a:r>
            <a:endParaRPr kumimoji="1" lang="ja-JP" altLang="en-US" sz="2400" b="0" dirty="0">
              <a:solidFill>
                <a:schemeClr val="tx2"/>
              </a:solidFill>
            </a:endParaRPr>
          </a:p>
        </p:txBody>
      </p:sp>
      <p:sp>
        <p:nvSpPr>
          <p:cNvPr id="18" name="スライド番号プレースホルダ 4"/>
          <p:cNvSpPr txBox="1">
            <a:spLocks/>
          </p:cNvSpPr>
          <p:nvPr/>
        </p:nvSpPr>
        <p:spPr>
          <a:xfrm>
            <a:off x="8836659"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16</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14338" name="Picture 2" descr="Z:\Analyses of Annual Report\Pamphlet_Slide\2018\Pamphlet_Slide\Slide\transplants_2018_JDCHCT_Slide_jpn_2019MMDD\スライド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006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chor="ctr">
            <a:normAutofit/>
          </a:bodyPr>
          <a:lstStyle/>
          <a:p>
            <a:r>
              <a:rPr lang="ja-JP" altLang="en-US" sz="2500" b="0" dirty="0">
                <a:solidFill>
                  <a:schemeClr val="tx2"/>
                </a:solidFill>
                <a:effectLst/>
              </a:rPr>
              <a:t>移植幹細胞種類の推移</a:t>
            </a:r>
            <a:r>
              <a:rPr lang="ja-JP" altLang="en-US" sz="2400" b="0" dirty="0">
                <a:solidFill>
                  <a:schemeClr val="tx2"/>
                </a:solidFill>
                <a:effectLst/>
              </a:rPr>
              <a:t>　　</a:t>
            </a:r>
            <a:br>
              <a:rPr lang="en-US" altLang="ja-JP" sz="3100" b="0" dirty="0">
                <a:solidFill>
                  <a:schemeClr val="tx2"/>
                </a:solidFill>
                <a:effectLst/>
              </a:rPr>
            </a:br>
            <a:r>
              <a:rPr lang="ja-JP" altLang="en-US" sz="1800" spc="-150" dirty="0">
                <a:solidFill>
                  <a:schemeClr val="tx2"/>
                </a:solidFill>
                <a:effectLst/>
                <a:latin typeface="Arial" pitchFamily="34" charset="0"/>
                <a:ea typeface="ＭＳ Ｐゴシック"/>
                <a:cs typeface="Arial" pitchFamily="34" charset="0"/>
              </a:rPr>
              <a:t>：＜同種＞</a:t>
            </a:r>
            <a:r>
              <a:rPr lang="ja-JP" altLang="en-US" sz="2200" b="0" dirty="0">
                <a:solidFill>
                  <a:schemeClr val="tx2"/>
                </a:solidFill>
                <a:effectLst/>
              </a:rPr>
              <a:t>非血縁者間</a:t>
            </a:r>
            <a:endParaRPr kumimoji="1" lang="ja-JP" altLang="en-US" sz="1800" b="0" dirty="0">
              <a:solidFill>
                <a:schemeClr val="tx2"/>
              </a:solidFill>
              <a:effectLst/>
            </a:endParaRPr>
          </a:p>
        </p:txBody>
      </p:sp>
      <p:sp>
        <p:nvSpPr>
          <p:cNvPr id="16" name="スライド番号プレースホルダ 4"/>
          <p:cNvSpPr txBox="1">
            <a:spLocks/>
          </p:cNvSpPr>
          <p:nvPr/>
        </p:nvSpPr>
        <p:spPr>
          <a:xfrm>
            <a:off x="8836659"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17</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15362" name="Picture 2" descr="Z:\Analyses of Annual Report\Pamphlet_Slide\2018\Pamphlet_Slide\Slide\transplants_2018_JDCHCT_Slide_jpn_2019MMDD\スライド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192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chor="ctr">
            <a:normAutofit fontScale="90000"/>
          </a:bodyPr>
          <a:lstStyle/>
          <a:p>
            <a:r>
              <a:rPr lang="ja-JP" altLang="en-US" b="0" dirty="0">
                <a:solidFill>
                  <a:schemeClr val="tx2"/>
                </a:solidFill>
                <a:effectLst/>
              </a:rPr>
              <a:t>造血幹細胞移植件数の推移</a:t>
            </a:r>
            <a:br>
              <a:rPr lang="en-US" altLang="ja-JP" sz="3100" b="0" dirty="0">
                <a:solidFill>
                  <a:schemeClr val="tx2"/>
                </a:solidFill>
                <a:effectLst/>
              </a:rPr>
            </a:br>
            <a:r>
              <a:rPr lang="ja-JP" altLang="en-US" sz="2000" spc="-150" dirty="0">
                <a:solidFill>
                  <a:schemeClr val="tx2"/>
                </a:solidFill>
                <a:effectLst/>
                <a:latin typeface="Arial" pitchFamily="34" charset="0"/>
                <a:ea typeface="ＭＳ Ｐゴシック"/>
                <a:cs typeface="Arial" pitchFamily="34" charset="0"/>
              </a:rPr>
              <a:t>：＜同種＞</a:t>
            </a:r>
            <a:r>
              <a:rPr lang="ja-JP" altLang="en-US" sz="2400" dirty="0">
                <a:solidFill>
                  <a:schemeClr val="tx2"/>
                </a:solidFill>
                <a:effectLst/>
              </a:rPr>
              <a:t>移植</a:t>
            </a:r>
            <a:r>
              <a:rPr lang="ja-JP" altLang="en-US" sz="2400" b="0" dirty="0">
                <a:solidFill>
                  <a:schemeClr val="tx2"/>
                </a:solidFill>
                <a:effectLst/>
              </a:rPr>
              <a:t>種類別</a:t>
            </a:r>
            <a:r>
              <a:rPr lang="ja-JP" altLang="en-US" sz="2000" dirty="0">
                <a:solidFill>
                  <a:schemeClr val="tx2"/>
                </a:solidFill>
                <a:effectLst/>
                <a:latin typeface="Arial" panose="020B0604020202020204" pitchFamily="34" charset="0"/>
                <a:cs typeface="Arial" panose="020B0604020202020204" pitchFamily="34" charset="0"/>
              </a:rPr>
              <a:t>＜</a:t>
            </a:r>
            <a:r>
              <a:rPr lang="en-US" altLang="ja-JP" sz="2000" b="0" spc="-150" dirty="0">
                <a:solidFill>
                  <a:schemeClr val="tx2"/>
                </a:solidFill>
                <a:effectLst/>
                <a:latin typeface="Arial" pitchFamily="34" charset="0"/>
                <a:ea typeface="ＭＳ Ｐゴシック"/>
                <a:cs typeface="Arial" pitchFamily="34" charset="0"/>
              </a:rPr>
              <a:t>0-15</a:t>
            </a:r>
            <a:r>
              <a:rPr lang="ja-JP" altLang="en-US" sz="2000" b="0" spc="-150" dirty="0">
                <a:solidFill>
                  <a:schemeClr val="tx2"/>
                </a:solidFill>
                <a:effectLst/>
                <a:latin typeface="Arial" pitchFamily="34" charset="0"/>
                <a:ea typeface="ＭＳ Ｐゴシック"/>
                <a:cs typeface="Arial" pitchFamily="34" charset="0"/>
              </a:rPr>
              <a:t>歳</a:t>
            </a:r>
            <a:r>
              <a:rPr lang="en-US" altLang="ja-JP" sz="2000" b="0" spc="-150" dirty="0">
                <a:solidFill>
                  <a:schemeClr val="tx2"/>
                </a:solidFill>
                <a:effectLst/>
                <a:latin typeface="Arial" pitchFamily="34" charset="0"/>
                <a:ea typeface="ＭＳ Ｐゴシック"/>
                <a:cs typeface="Arial" pitchFamily="34" charset="0"/>
              </a:rPr>
              <a:t>&gt;</a:t>
            </a:r>
            <a:endParaRPr kumimoji="1" lang="ja-JP" altLang="en-US" sz="2000" b="0" dirty="0">
              <a:solidFill>
                <a:schemeClr val="tx2"/>
              </a:solidFill>
              <a:effectLst/>
            </a:endParaRPr>
          </a:p>
        </p:txBody>
      </p:sp>
      <p:sp>
        <p:nvSpPr>
          <p:cNvPr id="9" name="スライド番号プレースホルダ 4"/>
          <p:cNvSpPr txBox="1">
            <a:spLocks/>
          </p:cNvSpPr>
          <p:nvPr/>
        </p:nvSpPr>
        <p:spPr>
          <a:xfrm>
            <a:off x="8836659"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18</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16386" name="Picture 2" descr="Z:\Analyses of Annual Report\Pamphlet_Slide\2018\Pamphlet_Slide\Slide\transplants_2018_JDCHCT_Slide_jpn_2019MMDD\スライド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07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図表 7"/>
          <p:cNvGraphicFramePr/>
          <p:nvPr/>
        </p:nvGraphicFramePr>
        <p:xfrm>
          <a:off x="7966802" y="48128"/>
          <a:ext cx="1068404" cy="250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タイトル 1"/>
          <p:cNvSpPr>
            <a:spLocks noGrp="1"/>
          </p:cNvSpPr>
          <p:nvPr>
            <p:ph type="title"/>
          </p:nvPr>
        </p:nvSpPr>
        <p:spPr>
          <a:xfrm>
            <a:off x="432000" y="0"/>
            <a:ext cx="8229600" cy="813816"/>
          </a:xfrm>
        </p:spPr>
        <p:txBody>
          <a:bodyPr anchor="ctr">
            <a:normAutofit fontScale="90000"/>
          </a:bodyPr>
          <a:lstStyle/>
          <a:p>
            <a:r>
              <a:rPr lang="ja-JP" altLang="en-US" b="0" dirty="0">
                <a:solidFill>
                  <a:schemeClr val="tx2"/>
                </a:solidFill>
                <a:effectLst/>
              </a:rPr>
              <a:t>造血幹細胞移植件数の推移</a:t>
            </a:r>
            <a:br>
              <a:rPr lang="en-US" altLang="ja-JP" sz="3100" b="0" dirty="0">
                <a:solidFill>
                  <a:schemeClr val="tx2"/>
                </a:solidFill>
                <a:effectLst/>
              </a:rPr>
            </a:br>
            <a:r>
              <a:rPr lang="ja-JP" altLang="en-US" sz="2000" b="0" spc="-150" dirty="0">
                <a:solidFill>
                  <a:schemeClr val="tx2"/>
                </a:solidFill>
                <a:effectLst/>
                <a:latin typeface="Arial" pitchFamily="34" charset="0"/>
                <a:ea typeface="ＭＳ Ｐゴシック"/>
                <a:cs typeface="Arial" pitchFamily="34" charset="0"/>
              </a:rPr>
              <a:t>：＜同種＞</a:t>
            </a:r>
            <a:r>
              <a:rPr lang="ja-JP" altLang="en-US" sz="2400" dirty="0">
                <a:solidFill>
                  <a:schemeClr val="tx2"/>
                </a:solidFill>
                <a:effectLst/>
              </a:rPr>
              <a:t>移植</a:t>
            </a:r>
            <a:r>
              <a:rPr lang="ja-JP" altLang="en-US" sz="2400" b="0" dirty="0">
                <a:solidFill>
                  <a:schemeClr val="tx2"/>
                </a:solidFill>
                <a:effectLst/>
              </a:rPr>
              <a:t>種類別</a:t>
            </a:r>
            <a:r>
              <a:rPr lang="ja-JP" altLang="en-US" sz="2000" spc="-150" dirty="0">
                <a:solidFill>
                  <a:schemeClr val="tx2"/>
                </a:solidFill>
                <a:effectLst/>
                <a:latin typeface="Arial" pitchFamily="34" charset="0"/>
                <a:ea typeface="ＭＳ Ｐゴシック"/>
                <a:cs typeface="Arial" pitchFamily="34" charset="0"/>
              </a:rPr>
              <a:t>＜</a:t>
            </a:r>
            <a:r>
              <a:rPr lang="en-US" altLang="ja-JP" sz="2000" b="0" spc="-150" baseline="0" dirty="0">
                <a:solidFill>
                  <a:schemeClr val="tx2"/>
                </a:solidFill>
                <a:effectLst/>
                <a:latin typeface="Arial" pitchFamily="34" charset="0"/>
                <a:ea typeface="ＭＳ Ｐゴシック"/>
                <a:cs typeface="Arial" pitchFamily="34" charset="0"/>
              </a:rPr>
              <a:t>16-50</a:t>
            </a:r>
            <a:r>
              <a:rPr lang="ja-JP" altLang="en-US" sz="2000" b="0" spc="-150" baseline="0" dirty="0">
                <a:solidFill>
                  <a:schemeClr val="tx2"/>
                </a:solidFill>
                <a:effectLst/>
                <a:latin typeface="Arial" pitchFamily="34" charset="0"/>
                <a:ea typeface="ＭＳ Ｐゴシック"/>
                <a:cs typeface="Arial" pitchFamily="34" charset="0"/>
              </a:rPr>
              <a:t>歳</a:t>
            </a:r>
            <a:r>
              <a:rPr lang="ja-JP" altLang="en-US" sz="2000" spc="-150" dirty="0">
                <a:solidFill>
                  <a:schemeClr val="tx2"/>
                </a:solidFill>
                <a:effectLst/>
                <a:latin typeface="Arial" pitchFamily="34" charset="0"/>
                <a:ea typeface="ＭＳ Ｐゴシック"/>
                <a:cs typeface="Arial" pitchFamily="34" charset="0"/>
              </a:rPr>
              <a:t>＞</a:t>
            </a:r>
            <a:endParaRPr kumimoji="1" lang="ja-JP" altLang="en-US" sz="2000" b="0" dirty="0">
              <a:solidFill>
                <a:schemeClr val="tx2"/>
              </a:solidFill>
              <a:effectLst/>
            </a:endParaRPr>
          </a:p>
        </p:txBody>
      </p:sp>
      <p:sp>
        <p:nvSpPr>
          <p:cNvPr id="11" name="スライド番号プレースホルダ 4"/>
          <p:cNvSpPr txBox="1">
            <a:spLocks/>
          </p:cNvSpPr>
          <p:nvPr/>
        </p:nvSpPr>
        <p:spPr>
          <a:xfrm>
            <a:off x="8836659"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19</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5" name="グループ化 4"/>
          <p:cNvGrpSpPr/>
          <p:nvPr/>
        </p:nvGrpSpPr>
        <p:grpSpPr>
          <a:xfrm>
            <a:off x="62552" y="6357600"/>
            <a:ext cx="3749040" cy="499982"/>
            <a:chOff x="62552" y="6357600"/>
            <a:chExt cx="3749040" cy="499982"/>
          </a:xfrm>
        </p:grpSpPr>
        <p:pic>
          <p:nvPicPr>
            <p:cNvPr id="6" name="図 5" descr="jdchct_logo_only_131104.png"/>
            <p:cNvPicPr>
              <a:picLocks/>
            </p:cNvPicPr>
            <p:nvPr/>
          </p:nvPicPr>
          <p:blipFill>
            <a:blip r:embed="rId8"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7"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17410" name="Picture 2" descr="Z:\Analyses of Annual Report\Pamphlet_Slide\2018\Pamphlet_Slide\Slide\transplants_2018_JDCHCT_Slide_jpn_2019MMDD\スライド19.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245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ormAutofit/>
          </a:bodyPr>
          <a:lstStyle/>
          <a:p>
            <a:r>
              <a:rPr kumimoji="1" lang="ja-JP" altLang="en-US" sz="2500" b="0" dirty="0">
                <a:solidFill>
                  <a:schemeClr val="tx2"/>
                </a:solidFill>
                <a:effectLst/>
              </a:rPr>
              <a:t>はじめに</a:t>
            </a:r>
          </a:p>
        </p:txBody>
      </p:sp>
      <p:sp>
        <p:nvSpPr>
          <p:cNvPr id="6" name="スライド番号プレースホルダ 4"/>
          <p:cNvSpPr>
            <a:spLocks noGrp="1"/>
          </p:cNvSpPr>
          <p:nvPr>
            <p:ph type="sldNum" sz="quarter" idx="4294967295"/>
          </p:nvPr>
        </p:nvSpPr>
        <p:spPr>
          <a:xfrm>
            <a:off x="8893175" y="6650038"/>
            <a:ext cx="250825" cy="158750"/>
          </a:xfrm>
          <a:prstGeom prst="rect">
            <a:avLst/>
          </a:prstGeom>
        </p:spPr>
        <p:txBody>
          <a:bodyPr/>
          <a:lstStyle/>
          <a:p>
            <a:pPr algn="r"/>
            <a:fld id="{2FECD35A-6F14-4CA7-81FF-DADAB1564319}" type="slidenum">
              <a:rPr lang="ja-JP" altLang="en-US" sz="1100" b="1" smtClean="0">
                <a:solidFill>
                  <a:schemeClr val="bg1">
                    <a:lumMod val="75000"/>
                  </a:schemeClr>
                </a:solidFill>
              </a:rPr>
              <a:pPr algn="r"/>
              <a:t>2</a:t>
            </a:fld>
            <a:endParaRPr lang="ja-JP" altLang="en-US" sz="1100" b="1">
              <a:solidFill>
                <a:schemeClr val="bg1">
                  <a:lumMod val="75000"/>
                </a:schemeClr>
              </a:solidFill>
            </a:endParaRPr>
          </a:p>
        </p:txBody>
      </p:sp>
      <p:pic>
        <p:nvPicPr>
          <p:cNvPr id="2050" name="Picture 2" descr="Z:\Analyses of Annual Report\Pamphlet_Slide\2018\Pamphlet_Slide\Slide\transplants_2018_JDCHCT_Slide_jpn_2019MMDD\スライド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chor="ctr">
            <a:normAutofit fontScale="90000"/>
          </a:bodyPr>
          <a:lstStyle/>
          <a:p>
            <a:r>
              <a:rPr lang="ja-JP" altLang="en-US" b="0" dirty="0">
                <a:solidFill>
                  <a:schemeClr val="tx2"/>
                </a:solidFill>
                <a:effectLst/>
              </a:rPr>
              <a:t>造血幹細胞移植件数の推移</a:t>
            </a:r>
            <a:br>
              <a:rPr lang="en-US" altLang="ja-JP" sz="3100" b="0" dirty="0">
                <a:solidFill>
                  <a:schemeClr val="tx2"/>
                </a:solidFill>
                <a:effectLst/>
              </a:rPr>
            </a:br>
            <a:r>
              <a:rPr lang="ja-JP" altLang="en-US" sz="2000" spc="-150" dirty="0">
                <a:solidFill>
                  <a:schemeClr val="tx2"/>
                </a:solidFill>
                <a:effectLst/>
                <a:latin typeface="Arial" pitchFamily="34" charset="0"/>
                <a:ea typeface="ＭＳ Ｐゴシック"/>
                <a:cs typeface="Arial" pitchFamily="34" charset="0"/>
              </a:rPr>
              <a:t>：＜同種＞</a:t>
            </a:r>
            <a:r>
              <a:rPr lang="ja-JP" altLang="en-US" sz="2400" dirty="0">
                <a:solidFill>
                  <a:schemeClr val="tx2"/>
                </a:solidFill>
                <a:effectLst/>
              </a:rPr>
              <a:t>移植</a:t>
            </a:r>
            <a:r>
              <a:rPr lang="ja-JP" altLang="en-US" sz="2400" b="0" dirty="0">
                <a:solidFill>
                  <a:schemeClr val="tx2"/>
                </a:solidFill>
                <a:effectLst/>
              </a:rPr>
              <a:t>種類別</a:t>
            </a:r>
            <a:r>
              <a:rPr lang="ja-JP" altLang="en-US" sz="2000" dirty="0">
                <a:solidFill>
                  <a:schemeClr val="tx2"/>
                </a:solidFill>
                <a:effectLst/>
                <a:latin typeface="Arial" panose="020B0604020202020204" pitchFamily="34" charset="0"/>
                <a:cs typeface="Arial" panose="020B0604020202020204" pitchFamily="34" charset="0"/>
              </a:rPr>
              <a:t>＜</a:t>
            </a:r>
            <a:r>
              <a:rPr lang="en-US" altLang="ja-JP" sz="2000" b="0" spc="-150" dirty="0">
                <a:solidFill>
                  <a:schemeClr val="tx2"/>
                </a:solidFill>
                <a:effectLst/>
                <a:latin typeface="Arial" pitchFamily="34" charset="0"/>
                <a:ea typeface="ＭＳ Ｐゴシック"/>
                <a:cs typeface="Arial" pitchFamily="34" charset="0"/>
              </a:rPr>
              <a:t>51</a:t>
            </a:r>
            <a:r>
              <a:rPr lang="ja-JP" altLang="en-US" sz="2000" b="0" spc="-150" dirty="0">
                <a:solidFill>
                  <a:schemeClr val="tx2"/>
                </a:solidFill>
                <a:effectLst/>
                <a:latin typeface="Arial" pitchFamily="34" charset="0"/>
                <a:ea typeface="ＭＳ Ｐゴシック"/>
                <a:cs typeface="Arial" pitchFamily="34" charset="0"/>
              </a:rPr>
              <a:t>歳以上</a:t>
            </a:r>
            <a:r>
              <a:rPr lang="ja-JP" altLang="en-US" sz="2000" spc="-150" dirty="0">
                <a:solidFill>
                  <a:schemeClr val="tx2"/>
                </a:solidFill>
                <a:effectLst/>
                <a:latin typeface="Arial" pitchFamily="34" charset="0"/>
                <a:ea typeface="ＭＳ Ｐゴシック"/>
                <a:cs typeface="Arial" pitchFamily="34" charset="0"/>
              </a:rPr>
              <a:t>＞</a:t>
            </a:r>
            <a:endParaRPr kumimoji="1" lang="ja-JP" altLang="en-US" sz="2000" b="0" dirty="0">
              <a:solidFill>
                <a:schemeClr val="tx2"/>
              </a:solidFill>
              <a:effectLst/>
            </a:endParaRPr>
          </a:p>
        </p:txBody>
      </p:sp>
      <p:sp>
        <p:nvSpPr>
          <p:cNvPr id="10" name="スライド番号プレースホルダ 4"/>
          <p:cNvSpPr txBox="1">
            <a:spLocks/>
          </p:cNvSpPr>
          <p:nvPr/>
        </p:nvSpPr>
        <p:spPr>
          <a:xfrm>
            <a:off x="8836659"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18434" name="Picture 2" descr="Z:\Analyses of Annual Report\Pamphlet_Slide\2018\Pamphlet_Slide\Slide\transplants_2018_JDCHCT_Slide_jpn_2019MMDD\スライド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867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タイトル 13"/>
          <p:cNvSpPr>
            <a:spLocks noGrp="1"/>
          </p:cNvSpPr>
          <p:nvPr>
            <p:ph type="title"/>
          </p:nvPr>
        </p:nvSpPr>
        <p:spPr>
          <a:xfrm>
            <a:off x="393900" y="0"/>
            <a:ext cx="8712000" cy="813816"/>
          </a:xfrm>
        </p:spPr>
        <p:txBody>
          <a:bodyPr>
            <a:normAutofit fontScale="90000"/>
          </a:bodyPr>
          <a:lstStyle/>
          <a:p>
            <a:pPr rtl="0" fontAlgn="base"/>
            <a:r>
              <a:rPr kumimoji="1" lang="ja-JP" altLang="ja-JP" b="0" i="0" kern="1200" spc="0" baseline="0" dirty="0">
                <a:solidFill>
                  <a:schemeClr val="tx2"/>
                </a:solidFill>
                <a:effectLst/>
                <a:latin typeface="HGP明朝E"/>
                <a:ea typeface="HGP明朝E"/>
                <a:cs typeface="+mn-cs"/>
              </a:rPr>
              <a:t>造血幹細胞移植件数の推移</a:t>
            </a:r>
            <a:br>
              <a:rPr kumimoji="1" lang="en-US" altLang="ja-JP" sz="2500" b="0" i="0" kern="1200" spc="0" baseline="0" dirty="0">
                <a:solidFill>
                  <a:schemeClr val="tx2"/>
                </a:solidFill>
                <a:latin typeface="HGP明朝E"/>
                <a:ea typeface="HGP明朝E"/>
                <a:cs typeface="+mn-cs"/>
              </a:rPr>
            </a:br>
            <a:r>
              <a:rPr lang="ja-JP" altLang="en-US" sz="2000" spc="-150" dirty="0">
                <a:solidFill>
                  <a:schemeClr val="tx2"/>
                </a:solidFill>
                <a:latin typeface="ＭＳ Ｐゴシック"/>
                <a:ea typeface="ＭＳ Ｐゴシック"/>
                <a:cs typeface="Arial"/>
              </a:rPr>
              <a:t>：</a:t>
            </a:r>
            <a:r>
              <a:rPr kumimoji="1" lang="ja-JP" altLang="ja-JP" sz="2400" b="0" kern="1200" dirty="0">
                <a:solidFill>
                  <a:schemeClr val="tx2"/>
                </a:solidFill>
                <a:effectLst/>
                <a:latin typeface="HGP明朝E"/>
                <a:ea typeface="HGP明朝E"/>
                <a:cs typeface="Arial Unicode MS"/>
              </a:rPr>
              <a:t>白血病リスク分類</a:t>
            </a:r>
            <a:r>
              <a:rPr kumimoji="1" lang="ja-JP" altLang="ja-JP" sz="2400" b="0" i="0" kern="1200" spc="0" baseline="0" dirty="0">
                <a:solidFill>
                  <a:schemeClr val="tx2"/>
                </a:solidFill>
                <a:effectLst/>
                <a:latin typeface="HGP明朝E"/>
                <a:ea typeface="HGP明朝E"/>
                <a:cs typeface="Arial Unicode MS"/>
              </a:rPr>
              <a:t>別</a:t>
            </a:r>
            <a:r>
              <a:rPr lang="ja-JP" altLang="en-US" sz="2000" dirty="0">
                <a:solidFill>
                  <a:schemeClr val="tx2"/>
                </a:solidFill>
                <a:effectLst/>
                <a:latin typeface="Arial" panose="020B0604020202020204" pitchFamily="34" charset="0"/>
                <a:ea typeface="HGP明朝E"/>
                <a:cs typeface="Arial" panose="020B0604020202020204" pitchFamily="34" charset="0"/>
              </a:rPr>
              <a:t>＜</a:t>
            </a:r>
            <a:r>
              <a:rPr kumimoji="1" lang="ja-JP" altLang="ja-JP" sz="1200" b="0" kern="1200" dirty="0">
                <a:solidFill>
                  <a:schemeClr val="tx2"/>
                </a:solidFill>
                <a:effectLst/>
                <a:latin typeface="HGP明朝E"/>
                <a:ea typeface="HGP明朝E"/>
                <a:cs typeface="メイリオ"/>
              </a:rPr>
              <a:t>急性骨髄性白血病</a:t>
            </a:r>
            <a:r>
              <a:rPr kumimoji="1" lang="en-US" altLang="ja-JP" sz="1200" b="0" kern="1200" dirty="0">
                <a:solidFill>
                  <a:schemeClr val="tx2"/>
                </a:solidFill>
                <a:effectLst/>
                <a:latin typeface="HGP明朝E"/>
                <a:ea typeface="HGP明朝E"/>
                <a:cs typeface="メイリオ"/>
              </a:rPr>
              <a:t>/</a:t>
            </a:r>
            <a:r>
              <a:rPr kumimoji="1" lang="ja-JP" altLang="ja-JP" sz="1200" b="0" kern="1200" dirty="0">
                <a:solidFill>
                  <a:schemeClr val="tx2"/>
                </a:solidFill>
                <a:effectLst/>
                <a:latin typeface="HGP明朝E"/>
                <a:ea typeface="HGP明朝E"/>
                <a:cs typeface="メイリオ"/>
              </a:rPr>
              <a:t>急性リンパ性白血病</a:t>
            </a:r>
            <a:r>
              <a:rPr kumimoji="1" lang="en-US" altLang="ja-JP" sz="1200" b="0" kern="1200" dirty="0">
                <a:solidFill>
                  <a:schemeClr val="tx2"/>
                </a:solidFill>
                <a:effectLst/>
                <a:latin typeface="HGP明朝E"/>
                <a:ea typeface="HGP明朝E"/>
                <a:cs typeface="メイリオ"/>
              </a:rPr>
              <a:t>/</a:t>
            </a:r>
            <a:r>
              <a:rPr kumimoji="1" lang="ja-JP" altLang="ja-JP" sz="1200" b="0" kern="1200" dirty="0">
                <a:solidFill>
                  <a:schemeClr val="tx2"/>
                </a:solidFill>
                <a:effectLst/>
                <a:latin typeface="HGP明朝E"/>
                <a:ea typeface="HGP明朝E"/>
                <a:cs typeface="メイリオ"/>
              </a:rPr>
              <a:t>慢性骨髄性白血病</a:t>
            </a:r>
            <a:r>
              <a:rPr kumimoji="1" lang="en-US" altLang="ja-JP" sz="1200" b="0" kern="1200" dirty="0">
                <a:solidFill>
                  <a:schemeClr val="tx2"/>
                </a:solidFill>
                <a:effectLst/>
                <a:latin typeface="HGP明朝E"/>
                <a:ea typeface="HGP明朝E"/>
                <a:cs typeface="メイリオ"/>
              </a:rPr>
              <a:t>/</a:t>
            </a:r>
            <a:r>
              <a:rPr kumimoji="1" lang="ja-JP" altLang="ja-JP" sz="1200" b="0" kern="1200" dirty="0">
                <a:solidFill>
                  <a:schemeClr val="tx2"/>
                </a:solidFill>
                <a:effectLst/>
                <a:latin typeface="HGP明朝E"/>
                <a:ea typeface="HGP明朝E"/>
                <a:cs typeface="メイリオ"/>
              </a:rPr>
              <a:t>骨髄異形成症候群</a:t>
            </a:r>
            <a:r>
              <a:rPr kumimoji="1" lang="ja-JP" altLang="en-US" sz="1200" b="0" kern="1200" dirty="0">
                <a:solidFill>
                  <a:schemeClr val="tx2"/>
                </a:solidFill>
                <a:effectLst/>
                <a:latin typeface="HGP明朝E"/>
                <a:ea typeface="HGP明朝E"/>
                <a:cs typeface="メイリオ"/>
              </a:rPr>
              <a:t>＞</a:t>
            </a:r>
            <a:endParaRPr kumimoji="1" lang="ja-JP" altLang="ja-JP" sz="1200" b="0" i="0" kern="1200" spc="0" baseline="0" dirty="0">
              <a:solidFill>
                <a:schemeClr val="tx2"/>
              </a:solidFill>
              <a:effectLst/>
              <a:latin typeface="HGP明朝E"/>
              <a:ea typeface="HGP明朝E"/>
              <a:cs typeface="+mn-cs"/>
            </a:endParaRPr>
          </a:p>
        </p:txBody>
      </p:sp>
      <p:sp>
        <p:nvSpPr>
          <p:cNvPr id="10" name="スライド番号プレースホルダ 4"/>
          <p:cNvSpPr txBox="1">
            <a:spLocks/>
          </p:cNvSpPr>
          <p:nvPr/>
        </p:nvSpPr>
        <p:spPr>
          <a:xfrm>
            <a:off x="8836659"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21</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19458" name="Picture 2" descr="Z:\Analyses of Annual Report\Pamphlet_Slide\2018\Pamphlet_Slide\Slide\transplants_2018_JDCHCT_Slide_jpn_2019MMDD\スライド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538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タイトル 10"/>
          <p:cNvSpPr>
            <a:spLocks noGrp="1"/>
          </p:cNvSpPr>
          <p:nvPr>
            <p:ph type="title"/>
          </p:nvPr>
        </p:nvSpPr>
        <p:spPr>
          <a:xfrm>
            <a:off x="432000" y="0"/>
            <a:ext cx="8229600" cy="813816"/>
          </a:xfrm>
        </p:spPr>
        <p:txBody>
          <a:bodyPr/>
          <a:lstStyle/>
          <a:p>
            <a:pPr rtl="0" fontAlgn="base"/>
            <a:r>
              <a:rPr kumimoji="1" lang="ja-JP" altLang="ja-JP" sz="2500" b="0" i="0" kern="1200" spc="0" baseline="0" dirty="0">
                <a:solidFill>
                  <a:schemeClr val="tx2"/>
                </a:solidFill>
                <a:effectLst/>
                <a:latin typeface="HGP明朝E"/>
                <a:ea typeface="HGP明朝E"/>
                <a:cs typeface="+mn-cs"/>
              </a:rPr>
              <a:t>造血幹細胞移植件数の推移</a:t>
            </a:r>
            <a:br>
              <a:rPr kumimoji="1" lang="en-US" altLang="ja-JP" sz="2500" b="0" i="0" kern="1200" spc="0" baseline="0" dirty="0">
                <a:solidFill>
                  <a:schemeClr val="tx2"/>
                </a:solidFill>
                <a:effectLst/>
                <a:latin typeface="HGP明朝E"/>
                <a:ea typeface="HGP明朝E"/>
                <a:cs typeface="+mn-cs"/>
              </a:rPr>
            </a:br>
            <a:r>
              <a:rPr kumimoji="1" lang="ja-JP" altLang="en-US" sz="1800" b="0" i="0" kern="1200" spc="-150" baseline="0" dirty="0">
                <a:solidFill>
                  <a:schemeClr val="tx2"/>
                </a:solidFill>
                <a:effectLst/>
                <a:latin typeface="ＭＳ Ｐゴシック"/>
                <a:ea typeface="ＭＳ Ｐゴシック"/>
                <a:cs typeface="Arial"/>
              </a:rPr>
              <a:t>：</a:t>
            </a:r>
            <a:r>
              <a:rPr kumimoji="1" lang="ja-JP" altLang="ja-JP" sz="2200" b="0" kern="1200" dirty="0">
                <a:solidFill>
                  <a:schemeClr val="tx2"/>
                </a:solidFill>
                <a:effectLst/>
                <a:latin typeface="HGP明朝E"/>
                <a:ea typeface="HGP明朝E"/>
                <a:cs typeface="Arial Unicode MS"/>
              </a:rPr>
              <a:t>移植前治療強度</a:t>
            </a:r>
            <a:r>
              <a:rPr kumimoji="1" lang="ja-JP" altLang="ja-JP" sz="2200" b="0" i="0" kern="1200" spc="0" baseline="0" dirty="0">
                <a:solidFill>
                  <a:schemeClr val="tx2"/>
                </a:solidFill>
                <a:effectLst/>
                <a:latin typeface="HGP明朝E"/>
                <a:ea typeface="HGP明朝E"/>
                <a:cs typeface="Arial Unicode MS"/>
              </a:rPr>
              <a:t>別</a:t>
            </a:r>
            <a:r>
              <a:rPr kumimoji="1" lang="ja-JP" altLang="en-US" sz="2200" b="0" i="0" kern="1200" spc="0" baseline="0" dirty="0">
                <a:solidFill>
                  <a:schemeClr val="tx2"/>
                </a:solidFill>
                <a:effectLst/>
                <a:latin typeface="HGP明朝E"/>
                <a:ea typeface="HGP明朝E"/>
                <a:cs typeface="Arial Unicode MS"/>
              </a:rPr>
              <a:t>＜同種＞</a:t>
            </a:r>
            <a:endParaRPr kumimoji="1" lang="ja-JP" altLang="ja-JP" sz="1800" b="0" i="0" kern="1200" spc="0" baseline="0" dirty="0">
              <a:solidFill>
                <a:schemeClr val="tx2"/>
              </a:solidFill>
              <a:effectLst/>
              <a:latin typeface="HGP明朝E"/>
              <a:ea typeface="HGP明朝E"/>
              <a:cs typeface="+mn-cs"/>
            </a:endParaRPr>
          </a:p>
        </p:txBody>
      </p:sp>
      <p:sp>
        <p:nvSpPr>
          <p:cNvPr id="12" name="スライド番号プレースホルダ 4"/>
          <p:cNvSpPr txBox="1">
            <a:spLocks/>
          </p:cNvSpPr>
          <p:nvPr/>
        </p:nvSpPr>
        <p:spPr>
          <a:xfrm>
            <a:off x="8836659"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20482" name="Picture 2" descr="Z:\Analyses of Annual Report\Pamphlet_Slide\2018\Pamphlet_Slide\Slide\transplants_2018_JDCHCT_Slide_jpn_2019MMDD\スライド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412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4"/>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23</a:t>
            </a:fld>
            <a:endParaRPr lang="ja-JP" altLang="en-US" sz="1100" b="1" dirty="0">
              <a:solidFill>
                <a:prstClr val="white">
                  <a:lumMod val="75000"/>
                </a:prstClr>
              </a:solidFill>
              <a:latin typeface="Arial" charset="0"/>
              <a:ea typeface="ＭＳ Ｐゴシック" charset="-128"/>
            </a:endParaRPr>
          </a:p>
        </p:txBody>
      </p:sp>
      <p:sp>
        <p:nvSpPr>
          <p:cNvPr id="12" name="タイトル 11"/>
          <p:cNvSpPr>
            <a:spLocks noGrp="1"/>
          </p:cNvSpPr>
          <p:nvPr>
            <p:ph type="title"/>
          </p:nvPr>
        </p:nvSpPr>
        <p:spPr>
          <a:xfrm>
            <a:off x="445464" y="-1"/>
            <a:ext cx="8229600" cy="790685"/>
          </a:xfrm>
        </p:spPr>
        <p:txBody>
          <a:bodyPr>
            <a:normAutofit fontScale="90000"/>
          </a:bodyPr>
          <a:lstStyle/>
          <a:p>
            <a:pPr>
              <a:lnSpc>
                <a:spcPct val="90000"/>
              </a:lnSpc>
            </a:pPr>
            <a:r>
              <a:rPr lang="ja-JP" altLang="en-US" sz="3000" dirty="0">
                <a:solidFill>
                  <a:schemeClr val="tx2"/>
                </a:solidFill>
                <a:effectLst/>
                <a:cs typeface="Arial Unicode MS" pitchFamily="50" charset="-128"/>
              </a:rPr>
              <a:t>造血幹細胞移植件数の年次推移</a:t>
            </a:r>
            <a:br>
              <a:rPr lang="en-US" altLang="ja-JP" sz="3000" dirty="0">
                <a:solidFill>
                  <a:schemeClr val="tx2"/>
                </a:solidFill>
                <a:effectLst/>
                <a:cs typeface="Arial Unicode MS" pitchFamily="50" charset="-128"/>
              </a:rPr>
            </a:br>
            <a:r>
              <a:rPr lang="ja-JP" altLang="en-US" sz="2200" spc="-150" dirty="0">
                <a:solidFill>
                  <a:schemeClr val="tx2"/>
                </a:solidFill>
                <a:effectLst/>
                <a:latin typeface="Arial" pitchFamily="34" charset="0"/>
                <a:ea typeface="ＭＳ Ｐゴシック"/>
                <a:cs typeface="Arial" pitchFamily="34" charset="0"/>
              </a:rPr>
              <a:t>：</a:t>
            </a:r>
            <a:r>
              <a:rPr lang="en-US" altLang="ja-JP" sz="2600" dirty="0">
                <a:solidFill>
                  <a:schemeClr val="tx2"/>
                </a:solidFill>
                <a:effectLst/>
                <a:cs typeface="Arial Unicode MS" pitchFamily="50" charset="-128"/>
              </a:rPr>
              <a:t>HLA</a:t>
            </a:r>
            <a:r>
              <a:rPr lang="ja-JP" altLang="en-US" sz="2600" dirty="0">
                <a:solidFill>
                  <a:schemeClr val="tx2"/>
                </a:solidFill>
                <a:effectLst/>
                <a:cs typeface="Arial Unicode MS" pitchFamily="50" charset="-128"/>
              </a:rPr>
              <a:t>適合度別</a:t>
            </a:r>
            <a:r>
              <a:rPr lang="ja-JP" altLang="en-US" sz="2200" dirty="0">
                <a:solidFill>
                  <a:schemeClr val="tx2"/>
                </a:solidFill>
                <a:effectLst/>
                <a:latin typeface="Arial" panose="020B0604020202020204" pitchFamily="34" charset="0"/>
                <a:cs typeface="Arial" panose="020B0604020202020204" pitchFamily="34" charset="0"/>
              </a:rPr>
              <a:t>＜同種＞血縁者間</a:t>
            </a:r>
            <a:endParaRPr kumimoji="1" lang="ja-JP" altLang="en-US" sz="2200" dirty="0">
              <a:solidFill>
                <a:schemeClr val="tx2"/>
              </a:solidFill>
              <a:effectLst/>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21506" name="Picture 2" descr="Z:\Analyses of Annual Report\Pamphlet_Slide\2018\Pamphlet_Slide\Slide\transplants_2018_JDCHCT_Slide_jpn_2019MMDD\スライド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261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32000" y="0"/>
            <a:ext cx="8229600" cy="803564"/>
          </a:xfrm>
        </p:spPr>
        <p:txBody>
          <a:bodyPr anchor="ctr">
            <a:normAutofit/>
          </a:bodyPr>
          <a:lstStyle/>
          <a:p>
            <a:r>
              <a:rPr lang="ja-JP" altLang="en-US" sz="2500" b="0" dirty="0">
                <a:solidFill>
                  <a:schemeClr val="tx2"/>
                </a:solidFill>
                <a:effectLst/>
                <a:latin typeface="+mn-ea"/>
                <a:ea typeface="+mn-ea"/>
                <a:cs typeface="Arial Unicode MS" pitchFamily="50" charset="-128"/>
              </a:rPr>
              <a:t>移植後</a:t>
            </a:r>
            <a:r>
              <a:rPr lang="en-US" altLang="ja-JP" sz="2500" b="1" dirty="0">
                <a:solidFill>
                  <a:schemeClr val="tx2"/>
                </a:solidFill>
                <a:effectLst/>
                <a:latin typeface="Arial" panose="020B0604020202020204" pitchFamily="34" charset="0"/>
                <a:cs typeface="Arial" panose="020B0604020202020204" pitchFamily="34" charset="0"/>
              </a:rPr>
              <a:t>100</a:t>
            </a:r>
            <a:r>
              <a:rPr lang="ja-JP" altLang="en-US" sz="2500" b="0" dirty="0">
                <a:solidFill>
                  <a:schemeClr val="tx2"/>
                </a:solidFill>
                <a:effectLst/>
                <a:latin typeface="+mn-ea"/>
                <a:ea typeface="+mn-ea"/>
                <a:cs typeface="Arial Unicode MS" pitchFamily="50" charset="-128"/>
              </a:rPr>
              <a:t>日 生存率の年次推移</a:t>
            </a:r>
            <a:br>
              <a:rPr lang="en-US" altLang="ja-JP" sz="2500" b="0" dirty="0">
                <a:solidFill>
                  <a:schemeClr val="tx2"/>
                </a:solidFill>
                <a:effectLst/>
                <a:latin typeface="+mn-ea"/>
                <a:ea typeface="+mn-ea"/>
                <a:cs typeface="Arial Unicode MS" pitchFamily="50" charset="-128"/>
              </a:rPr>
            </a:br>
            <a:r>
              <a:rPr lang="ja-JP" altLang="en-US" sz="2000" dirty="0">
                <a:solidFill>
                  <a:schemeClr val="tx2"/>
                </a:solidFill>
                <a:effectLst/>
                <a:cs typeface="Arial Unicode MS" pitchFamily="50" charset="-128"/>
              </a:rPr>
              <a:t>：</a:t>
            </a:r>
            <a:r>
              <a:rPr lang="ja-JP" altLang="en-US" sz="2000" b="0" dirty="0">
                <a:solidFill>
                  <a:schemeClr val="tx2"/>
                </a:solidFill>
                <a:effectLst/>
                <a:latin typeface="+mn-ea"/>
                <a:ea typeface="+mn-ea"/>
                <a:cs typeface="Arial Unicode MS" pitchFamily="50" charset="-128"/>
              </a:rPr>
              <a:t>＜自家</a:t>
            </a:r>
            <a:r>
              <a:rPr lang="en-US" altLang="ja-JP" sz="2000" b="0" dirty="0">
                <a:solidFill>
                  <a:schemeClr val="tx2"/>
                </a:solidFill>
                <a:effectLst/>
                <a:latin typeface="+mn-ea"/>
                <a:ea typeface="+mn-ea"/>
                <a:cs typeface="Arial Unicode MS" pitchFamily="50" charset="-128"/>
              </a:rPr>
              <a:t>/</a:t>
            </a:r>
            <a:r>
              <a:rPr lang="ja-JP" altLang="en-US" sz="2000" b="0" dirty="0">
                <a:solidFill>
                  <a:schemeClr val="tx2"/>
                </a:solidFill>
                <a:effectLst/>
                <a:latin typeface="+mn-ea"/>
                <a:ea typeface="+mn-ea"/>
                <a:cs typeface="Arial Unicode MS" pitchFamily="50" charset="-128"/>
              </a:rPr>
              <a:t>同種＞＜</a:t>
            </a:r>
            <a:r>
              <a:rPr lang="en-US" altLang="ja-JP" sz="2000" b="0" dirty="0">
                <a:solidFill>
                  <a:schemeClr val="tx2"/>
                </a:solidFill>
                <a:effectLst/>
                <a:latin typeface="+mn-ea"/>
                <a:ea typeface="+mn-ea"/>
                <a:cs typeface="Arial Unicode MS" pitchFamily="50" charset="-128"/>
              </a:rPr>
              <a:t>50</a:t>
            </a:r>
            <a:r>
              <a:rPr lang="ja-JP" altLang="en-US" sz="2000" b="0" dirty="0">
                <a:solidFill>
                  <a:schemeClr val="tx2"/>
                </a:solidFill>
                <a:effectLst/>
                <a:latin typeface="+mn-ea"/>
                <a:ea typeface="+mn-ea"/>
                <a:cs typeface="Arial Unicode MS" pitchFamily="50" charset="-128"/>
              </a:rPr>
              <a:t>歳未満</a:t>
            </a:r>
            <a:r>
              <a:rPr lang="en-US" altLang="ja-JP" sz="2000" b="0" dirty="0">
                <a:solidFill>
                  <a:schemeClr val="tx2"/>
                </a:solidFill>
                <a:effectLst/>
                <a:latin typeface="+mn-ea"/>
                <a:ea typeface="+mn-ea"/>
                <a:cs typeface="Arial Unicode MS" pitchFamily="50" charset="-128"/>
              </a:rPr>
              <a:t>/50</a:t>
            </a:r>
            <a:r>
              <a:rPr lang="ja-JP" altLang="en-US" sz="2000" b="0" dirty="0">
                <a:solidFill>
                  <a:schemeClr val="tx2"/>
                </a:solidFill>
                <a:effectLst/>
                <a:latin typeface="+mn-ea"/>
                <a:ea typeface="+mn-ea"/>
                <a:cs typeface="Arial Unicode MS" pitchFamily="50" charset="-128"/>
              </a:rPr>
              <a:t>歳以上＞</a:t>
            </a:r>
            <a:endParaRPr lang="ja-JP" altLang="en-US" sz="1600" b="0" dirty="0">
              <a:solidFill>
                <a:schemeClr val="tx2"/>
              </a:solidFill>
              <a:effectLst/>
              <a:cs typeface="メイリオ" pitchFamily="50" charset="-128"/>
            </a:endParaRPr>
          </a:p>
        </p:txBody>
      </p:sp>
      <p:sp>
        <p:nvSpPr>
          <p:cNvPr id="10" name="テキスト ボックス 9"/>
          <p:cNvSpPr txBox="1"/>
          <p:nvPr/>
        </p:nvSpPr>
        <p:spPr>
          <a:xfrm>
            <a:off x="5565913" y="6188765"/>
            <a:ext cx="914400" cy="914400"/>
          </a:xfrm>
          <a:prstGeom prst="rect">
            <a:avLst/>
          </a:prstGeom>
        </p:spPr>
        <p:txBody>
          <a:bodyPr vert="horz" wrap="non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sp>
        <p:nvSpPr>
          <p:cNvPr id="16" name="テキスト ボックス 15"/>
          <p:cNvSpPr txBox="1"/>
          <p:nvPr/>
        </p:nvSpPr>
        <p:spPr>
          <a:xfrm>
            <a:off x="6480313" y="4025900"/>
            <a:ext cx="1914387" cy="507978"/>
          </a:xfrm>
          <a:prstGeom prst="rect">
            <a:avLst/>
          </a:prstGeom>
        </p:spPr>
        <p:txBody>
          <a:bodyPr vert="horz" wrap="squar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sp>
        <p:nvSpPr>
          <p:cNvPr id="20" name="スライド番号プレースホルダ 4">
            <a:extLst>
              <a:ext uri="{FF2B5EF4-FFF2-40B4-BE49-F238E27FC236}">
                <a16:creationId xmlns:a16="http://schemas.microsoft.com/office/drawing/2014/main" id="{54E4E084-5626-4BAF-8393-4997A721B842}"/>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24</a:t>
            </a:fld>
            <a:endParaRPr lang="ja-JP" altLang="en-US" sz="1100" b="1" dirty="0">
              <a:solidFill>
                <a:prstClr val="white">
                  <a:lumMod val="75000"/>
                </a:prstClr>
              </a:solidFill>
              <a:latin typeface="Arial" charset="0"/>
              <a:ea typeface="ＭＳ Ｐゴシック" charset="-128"/>
            </a:endParaRPr>
          </a:p>
        </p:txBody>
      </p:sp>
      <p:grpSp>
        <p:nvGrpSpPr>
          <p:cNvPr id="6" name="グループ化 5"/>
          <p:cNvGrpSpPr/>
          <p:nvPr/>
        </p:nvGrpSpPr>
        <p:grpSpPr>
          <a:xfrm>
            <a:off x="62552" y="6357600"/>
            <a:ext cx="3749040" cy="499982"/>
            <a:chOff x="62552" y="6357600"/>
            <a:chExt cx="3749040" cy="499982"/>
          </a:xfrm>
        </p:grpSpPr>
        <p:pic>
          <p:nvPicPr>
            <p:cNvPr id="7" name="図 6"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8"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22530" name="Picture 2" descr="Z:\Analyses of Annual Report\Pamphlet_Slide\2018\Pamphlet_Slide\Slide\transplants_2018_JDCHCT_Slide_jpn_2019MMDD\スライド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462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32000" y="0"/>
            <a:ext cx="8229600" cy="803564"/>
          </a:xfrm>
        </p:spPr>
        <p:txBody>
          <a:bodyPr anchor="ctr">
            <a:normAutofit fontScale="90000"/>
          </a:bodyPr>
          <a:lstStyle/>
          <a:p>
            <a:r>
              <a:rPr lang="ja-JP" altLang="en-US" b="0" dirty="0">
                <a:solidFill>
                  <a:schemeClr val="tx2"/>
                </a:solidFill>
                <a:effectLst/>
                <a:latin typeface="+mn-ea"/>
                <a:ea typeface="+mn-ea"/>
                <a:cs typeface="Arial Unicode MS" pitchFamily="50" charset="-128"/>
              </a:rPr>
              <a:t>移植後</a:t>
            </a:r>
            <a:r>
              <a:rPr lang="en-US" altLang="ja-JP" b="1" dirty="0">
                <a:solidFill>
                  <a:schemeClr val="tx2"/>
                </a:solidFill>
                <a:effectLst/>
                <a:latin typeface="Arial" panose="020B0604020202020204" pitchFamily="34" charset="0"/>
                <a:cs typeface="Arial" panose="020B0604020202020204" pitchFamily="34" charset="0"/>
              </a:rPr>
              <a:t>365</a:t>
            </a:r>
            <a:r>
              <a:rPr lang="ja-JP" altLang="en-US" b="0" dirty="0">
                <a:solidFill>
                  <a:schemeClr val="tx2"/>
                </a:solidFill>
                <a:effectLst/>
                <a:latin typeface="+mn-ea"/>
                <a:ea typeface="+mn-ea"/>
                <a:cs typeface="Arial Unicode MS" pitchFamily="50" charset="-128"/>
              </a:rPr>
              <a:t>日 生存率の年次推移</a:t>
            </a:r>
            <a:br>
              <a:rPr lang="en-US" altLang="ja-JP" sz="2500" b="0" dirty="0">
                <a:solidFill>
                  <a:schemeClr val="tx2"/>
                </a:solidFill>
                <a:effectLst/>
                <a:latin typeface="+mn-ea"/>
                <a:ea typeface="+mn-ea"/>
                <a:cs typeface="Arial Unicode MS" pitchFamily="50" charset="-128"/>
              </a:rPr>
            </a:br>
            <a:r>
              <a:rPr lang="en-US" altLang="ja-JP" sz="2200" b="0" dirty="0">
                <a:solidFill>
                  <a:schemeClr val="tx2"/>
                </a:solidFill>
                <a:effectLst/>
                <a:cs typeface="Arial Unicode MS" pitchFamily="50" charset="-128"/>
              </a:rPr>
              <a:t>:</a:t>
            </a:r>
            <a:r>
              <a:rPr lang="ja-JP" altLang="en-US" sz="2200" dirty="0">
                <a:solidFill>
                  <a:schemeClr val="tx2"/>
                </a:solidFill>
                <a:effectLst/>
                <a:cs typeface="Arial Unicode MS" pitchFamily="50" charset="-128"/>
              </a:rPr>
              <a:t>＜</a:t>
            </a:r>
            <a:r>
              <a:rPr lang="ja-JP" altLang="en-US" sz="2200" b="0" dirty="0">
                <a:solidFill>
                  <a:schemeClr val="tx2"/>
                </a:solidFill>
                <a:effectLst/>
                <a:cs typeface="Arial Unicode MS" pitchFamily="50" charset="-128"/>
              </a:rPr>
              <a:t>自家</a:t>
            </a:r>
            <a:r>
              <a:rPr lang="en-US" altLang="ja-JP" sz="2200" b="0" dirty="0">
                <a:solidFill>
                  <a:schemeClr val="tx2"/>
                </a:solidFill>
                <a:effectLst/>
                <a:cs typeface="Arial Unicode MS" pitchFamily="50" charset="-128"/>
              </a:rPr>
              <a:t>/</a:t>
            </a:r>
            <a:r>
              <a:rPr lang="ja-JP" altLang="en-US" sz="2200" b="0" dirty="0">
                <a:solidFill>
                  <a:schemeClr val="tx2"/>
                </a:solidFill>
                <a:effectLst/>
                <a:cs typeface="Arial Unicode MS" pitchFamily="50" charset="-128"/>
              </a:rPr>
              <a:t>同種</a:t>
            </a:r>
            <a:r>
              <a:rPr lang="ja-JP" altLang="en-US" sz="2200" dirty="0">
                <a:solidFill>
                  <a:schemeClr val="tx2"/>
                </a:solidFill>
                <a:effectLst/>
                <a:cs typeface="Arial Unicode MS" pitchFamily="50" charset="-128"/>
              </a:rPr>
              <a:t>＞＜</a:t>
            </a:r>
            <a:r>
              <a:rPr lang="en-US" altLang="ja-JP" sz="2200" b="0" dirty="0">
                <a:solidFill>
                  <a:schemeClr val="tx2"/>
                </a:solidFill>
                <a:effectLst/>
                <a:cs typeface="Arial Unicode MS" pitchFamily="50" charset="-128"/>
              </a:rPr>
              <a:t>50</a:t>
            </a:r>
            <a:r>
              <a:rPr lang="ja-JP" altLang="en-US" sz="2200" b="0" dirty="0">
                <a:solidFill>
                  <a:schemeClr val="tx2"/>
                </a:solidFill>
                <a:effectLst/>
                <a:cs typeface="Arial Unicode MS" pitchFamily="50" charset="-128"/>
              </a:rPr>
              <a:t>歳未満</a:t>
            </a:r>
            <a:r>
              <a:rPr lang="en-US" altLang="ja-JP" sz="2200" b="0" dirty="0">
                <a:solidFill>
                  <a:schemeClr val="tx2"/>
                </a:solidFill>
                <a:effectLst/>
                <a:cs typeface="Arial Unicode MS" pitchFamily="50" charset="-128"/>
              </a:rPr>
              <a:t>/50</a:t>
            </a:r>
            <a:r>
              <a:rPr lang="ja-JP" altLang="en-US" sz="2200" b="0" dirty="0">
                <a:solidFill>
                  <a:schemeClr val="tx2"/>
                </a:solidFill>
                <a:effectLst/>
                <a:cs typeface="Arial Unicode MS" pitchFamily="50" charset="-128"/>
              </a:rPr>
              <a:t>歳以上</a:t>
            </a:r>
            <a:r>
              <a:rPr lang="ja-JP" altLang="en-US" sz="2200" dirty="0">
                <a:solidFill>
                  <a:schemeClr val="tx2"/>
                </a:solidFill>
                <a:effectLst/>
                <a:cs typeface="Arial Unicode MS" pitchFamily="50" charset="-128"/>
              </a:rPr>
              <a:t>＞</a:t>
            </a:r>
            <a:endParaRPr lang="ja-JP" altLang="en-US" sz="2200" b="0" dirty="0">
              <a:solidFill>
                <a:schemeClr val="tx2"/>
              </a:solidFill>
              <a:effectLst/>
              <a:cs typeface="メイリオ" pitchFamily="50" charset="-128"/>
            </a:endParaRPr>
          </a:p>
        </p:txBody>
      </p:sp>
      <p:sp>
        <p:nvSpPr>
          <p:cNvPr id="10" name="テキスト ボックス 9"/>
          <p:cNvSpPr txBox="1"/>
          <p:nvPr/>
        </p:nvSpPr>
        <p:spPr>
          <a:xfrm>
            <a:off x="5565913" y="6188765"/>
            <a:ext cx="914400" cy="914400"/>
          </a:xfrm>
          <a:prstGeom prst="rect">
            <a:avLst/>
          </a:prstGeom>
        </p:spPr>
        <p:txBody>
          <a:bodyPr vert="horz" wrap="non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sp>
        <p:nvSpPr>
          <p:cNvPr id="16" name="テキスト ボックス 15"/>
          <p:cNvSpPr txBox="1"/>
          <p:nvPr/>
        </p:nvSpPr>
        <p:spPr>
          <a:xfrm>
            <a:off x="6480313" y="4025900"/>
            <a:ext cx="1914387" cy="507978"/>
          </a:xfrm>
          <a:prstGeom prst="rect">
            <a:avLst/>
          </a:prstGeom>
        </p:spPr>
        <p:txBody>
          <a:bodyPr vert="horz" wrap="squar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sp>
        <p:nvSpPr>
          <p:cNvPr id="23" name="スライド番号プレースホルダ 4">
            <a:extLst>
              <a:ext uri="{FF2B5EF4-FFF2-40B4-BE49-F238E27FC236}">
                <a16:creationId xmlns:a16="http://schemas.microsoft.com/office/drawing/2014/main" id="{EBAB2431-E463-4B52-8BA4-AC97FD92A212}"/>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25</a:t>
            </a:fld>
            <a:endParaRPr lang="ja-JP" altLang="en-US" sz="1100" b="1" dirty="0">
              <a:solidFill>
                <a:prstClr val="white">
                  <a:lumMod val="75000"/>
                </a:prstClr>
              </a:solidFill>
              <a:latin typeface="Arial" charset="0"/>
              <a:ea typeface="ＭＳ Ｐゴシック" charset="-128"/>
            </a:endParaRPr>
          </a:p>
        </p:txBody>
      </p:sp>
      <p:grpSp>
        <p:nvGrpSpPr>
          <p:cNvPr id="6" name="グループ化 5"/>
          <p:cNvGrpSpPr/>
          <p:nvPr/>
        </p:nvGrpSpPr>
        <p:grpSpPr>
          <a:xfrm>
            <a:off x="62552" y="6357600"/>
            <a:ext cx="3749040" cy="499982"/>
            <a:chOff x="62552" y="6357600"/>
            <a:chExt cx="3749040" cy="499982"/>
          </a:xfrm>
        </p:grpSpPr>
        <p:pic>
          <p:nvPicPr>
            <p:cNvPr id="7" name="図 6"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8"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23555" name="Picture 3" descr="Z:\Analyses of Annual Report\Pamphlet_Slide\2018\Pamphlet_Slide\Slide\transplants_2018_JDCHCT_Slide_jpn_2019MMDD\スライド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877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32000" y="0"/>
            <a:ext cx="8229600" cy="803564"/>
          </a:xfrm>
        </p:spPr>
        <p:txBody>
          <a:bodyPr anchor="ctr">
            <a:normAutofit/>
          </a:bodyPr>
          <a:lstStyle/>
          <a:p>
            <a:r>
              <a:rPr lang="ja-JP" altLang="en-US" sz="2500" b="0" dirty="0">
                <a:solidFill>
                  <a:schemeClr val="tx2"/>
                </a:solidFill>
                <a:effectLst/>
                <a:latin typeface="+mn-ea"/>
                <a:ea typeface="+mn-ea"/>
                <a:cs typeface="Arial Unicode MS" pitchFamily="50" charset="-128"/>
              </a:rPr>
              <a:t>移植後</a:t>
            </a:r>
            <a:r>
              <a:rPr lang="en-US" altLang="ja-JP" sz="2500" b="1" dirty="0">
                <a:solidFill>
                  <a:schemeClr val="tx2"/>
                </a:solidFill>
                <a:effectLst/>
                <a:latin typeface="Arial" panose="020B0604020202020204" pitchFamily="34" charset="0"/>
                <a:cs typeface="Arial" panose="020B0604020202020204" pitchFamily="34" charset="0"/>
              </a:rPr>
              <a:t>100</a:t>
            </a:r>
            <a:r>
              <a:rPr lang="ja-JP" altLang="en-US" sz="2500" b="0" dirty="0">
                <a:solidFill>
                  <a:schemeClr val="tx2"/>
                </a:solidFill>
                <a:effectLst/>
                <a:latin typeface="+mn-ea"/>
                <a:ea typeface="+mn-ea"/>
                <a:cs typeface="Arial Unicode MS" pitchFamily="50" charset="-128"/>
              </a:rPr>
              <a:t>日 生存率の年次推移</a:t>
            </a:r>
            <a:br>
              <a:rPr lang="en-US" altLang="ja-JP" sz="2500" b="0" dirty="0">
                <a:solidFill>
                  <a:schemeClr val="tx2"/>
                </a:solidFill>
                <a:effectLst/>
                <a:latin typeface="+mn-ea"/>
                <a:ea typeface="+mn-ea"/>
                <a:cs typeface="Arial Unicode MS" pitchFamily="50" charset="-128"/>
              </a:rPr>
            </a:br>
            <a:r>
              <a:rPr lang="ja-JP" altLang="en-US" sz="2000" dirty="0">
                <a:solidFill>
                  <a:schemeClr val="tx2"/>
                </a:solidFill>
                <a:effectLst/>
                <a:cs typeface="Arial Unicode MS" pitchFamily="50" charset="-128"/>
              </a:rPr>
              <a:t>：＜同種＞＜</a:t>
            </a:r>
            <a:r>
              <a:rPr lang="en-US" altLang="ja-JP" sz="2000" dirty="0">
                <a:solidFill>
                  <a:schemeClr val="tx2"/>
                </a:solidFill>
                <a:effectLst/>
                <a:cs typeface="Arial Unicode MS" pitchFamily="50" charset="-128"/>
              </a:rPr>
              <a:t>50</a:t>
            </a:r>
            <a:r>
              <a:rPr lang="ja-JP" altLang="en-US" sz="2000" dirty="0">
                <a:solidFill>
                  <a:schemeClr val="tx2"/>
                </a:solidFill>
                <a:effectLst/>
                <a:cs typeface="Arial Unicode MS" pitchFamily="50" charset="-128"/>
              </a:rPr>
              <a:t>歳未満＞</a:t>
            </a:r>
            <a:endParaRPr lang="ja-JP" altLang="en-US" sz="1600" b="0" dirty="0">
              <a:solidFill>
                <a:schemeClr val="tx2"/>
              </a:solidFill>
              <a:effectLst/>
              <a:cs typeface="メイリオ" pitchFamily="50" charset="-128"/>
            </a:endParaRPr>
          </a:p>
        </p:txBody>
      </p:sp>
      <p:sp>
        <p:nvSpPr>
          <p:cNvPr id="10" name="テキスト ボックス 9"/>
          <p:cNvSpPr txBox="1"/>
          <p:nvPr/>
        </p:nvSpPr>
        <p:spPr>
          <a:xfrm>
            <a:off x="5565913" y="6188765"/>
            <a:ext cx="914400" cy="914400"/>
          </a:xfrm>
          <a:prstGeom prst="rect">
            <a:avLst/>
          </a:prstGeom>
        </p:spPr>
        <p:txBody>
          <a:bodyPr vert="horz" wrap="non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sp>
        <p:nvSpPr>
          <p:cNvPr id="16" name="テキスト ボックス 15"/>
          <p:cNvSpPr txBox="1"/>
          <p:nvPr/>
        </p:nvSpPr>
        <p:spPr>
          <a:xfrm>
            <a:off x="6480313" y="4025900"/>
            <a:ext cx="1914387" cy="507978"/>
          </a:xfrm>
          <a:prstGeom prst="rect">
            <a:avLst/>
          </a:prstGeom>
        </p:spPr>
        <p:txBody>
          <a:bodyPr vert="horz" wrap="squar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cxnSp>
        <p:nvCxnSpPr>
          <p:cNvPr id="30" name="直線コネクタ 29"/>
          <p:cNvCxnSpPr/>
          <p:nvPr/>
        </p:nvCxnSpPr>
        <p:spPr>
          <a:xfrm rot="5400000">
            <a:off x="5547600" y="2929784"/>
            <a:ext cx="792000" cy="0"/>
          </a:xfrm>
          <a:prstGeom prst="line">
            <a:avLst/>
          </a:prstGeom>
          <a:ln w="22225">
            <a:solidFill>
              <a:schemeClr val="bg1"/>
            </a:solidFill>
            <a:tailEnd type="none" w="med" len="sm"/>
          </a:ln>
        </p:spPr>
        <p:style>
          <a:lnRef idx="1">
            <a:schemeClr val="accent1"/>
          </a:lnRef>
          <a:fillRef idx="0">
            <a:schemeClr val="accent1"/>
          </a:fillRef>
          <a:effectRef idx="0">
            <a:schemeClr val="accent1"/>
          </a:effectRef>
          <a:fontRef idx="minor">
            <a:schemeClr val="tx1"/>
          </a:fontRef>
        </p:style>
      </p:cxnSp>
      <p:sp>
        <p:nvSpPr>
          <p:cNvPr id="25" name="スライド番号プレースホルダ 4">
            <a:extLst>
              <a:ext uri="{FF2B5EF4-FFF2-40B4-BE49-F238E27FC236}">
                <a16:creationId xmlns:a16="http://schemas.microsoft.com/office/drawing/2014/main" id="{87AECCC7-4056-4BE0-8F6D-A09664387C3E}"/>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26</a:t>
            </a:fld>
            <a:endParaRPr lang="ja-JP" altLang="en-US" sz="1100" b="1" dirty="0">
              <a:solidFill>
                <a:prstClr val="white">
                  <a:lumMod val="75000"/>
                </a:prstClr>
              </a:solidFill>
              <a:latin typeface="Arial" charset="0"/>
              <a:ea typeface="ＭＳ Ｐゴシック" charset="-128"/>
            </a:endParaRPr>
          </a:p>
        </p:txBody>
      </p:sp>
      <p:grpSp>
        <p:nvGrpSpPr>
          <p:cNvPr id="7" name="グループ化 6"/>
          <p:cNvGrpSpPr/>
          <p:nvPr/>
        </p:nvGrpSpPr>
        <p:grpSpPr>
          <a:xfrm>
            <a:off x="62552" y="6357600"/>
            <a:ext cx="3749040" cy="499982"/>
            <a:chOff x="62552" y="6357600"/>
            <a:chExt cx="3749040" cy="499982"/>
          </a:xfrm>
        </p:grpSpPr>
        <p:pic>
          <p:nvPicPr>
            <p:cNvPr id="8" name="図 7"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9"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24578" name="Picture 2" descr="Z:\Analyses of Annual Report\Pamphlet_Slide\2018\Pamphlet_Slide\Slide\transplants_2018_JDCHCT_Slide_jpn_2019MMDD\スライド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853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32000" y="0"/>
            <a:ext cx="8229600" cy="803564"/>
          </a:xfrm>
        </p:spPr>
        <p:txBody>
          <a:bodyPr anchor="ctr">
            <a:normAutofit fontScale="90000"/>
          </a:bodyPr>
          <a:lstStyle/>
          <a:p>
            <a:r>
              <a:rPr lang="ja-JP" altLang="en-US" b="0" dirty="0">
                <a:solidFill>
                  <a:schemeClr val="tx2"/>
                </a:solidFill>
                <a:effectLst/>
                <a:latin typeface="+mn-ea"/>
                <a:ea typeface="+mn-ea"/>
                <a:cs typeface="Arial Unicode MS" pitchFamily="50" charset="-128"/>
              </a:rPr>
              <a:t>移植後</a:t>
            </a:r>
            <a:r>
              <a:rPr lang="en-US" altLang="ja-JP" b="0" dirty="0">
                <a:solidFill>
                  <a:schemeClr val="tx2"/>
                </a:solidFill>
                <a:effectLst/>
                <a:latin typeface="Arial" panose="020B0604020202020204" pitchFamily="34" charset="0"/>
                <a:cs typeface="Arial" panose="020B0604020202020204" pitchFamily="34" charset="0"/>
              </a:rPr>
              <a:t>365</a:t>
            </a:r>
            <a:r>
              <a:rPr lang="ja-JP" altLang="en-US" b="0" dirty="0">
                <a:solidFill>
                  <a:schemeClr val="tx2"/>
                </a:solidFill>
                <a:effectLst/>
                <a:latin typeface="+mn-ea"/>
                <a:ea typeface="+mn-ea"/>
                <a:cs typeface="Arial Unicode MS" pitchFamily="50" charset="-128"/>
              </a:rPr>
              <a:t>日 生存率の年次推移</a:t>
            </a:r>
            <a:br>
              <a:rPr lang="en-US" altLang="ja-JP" sz="2500" b="0" dirty="0">
                <a:solidFill>
                  <a:schemeClr val="tx2"/>
                </a:solidFill>
                <a:effectLst/>
                <a:latin typeface="+mn-ea"/>
                <a:ea typeface="+mn-ea"/>
                <a:cs typeface="Arial Unicode MS" pitchFamily="50" charset="-128"/>
              </a:rPr>
            </a:br>
            <a:r>
              <a:rPr lang="ja-JP" altLang="en-US" sz="2200" b="0" dirty="0">
                <a:solidFill>
                  <a:schemeClr val="tx2"/>
                </a:solidFill>
                <a:effectLst/>
                <a:cs typeface="Arial Unicode MS" pitchFamily="50" charset="-128"/>
              </a:rPr>
              <a:t>：＜同種＞＜</a:t>
            </a:r>
            <a:r>
              <a:rPr lang="en-US" altLang="ja-JP" sz="2200" b="0" dirty="0">
                <a:solidFill>
                  <a:schemeClr val="tx2"/>
                </a:solidFill>
                <a:effectLst/>
                <a:cs typeface="Arial Unicode MS" pitchFamily="50" charset="-128"/>
              </a:rPr>
              <a:t>50</a:t>
            </a:r>
            <a:r>
              <a:rPr lang="ja-JP" altLang="en-US" sz="2200" b="0" dirty="0">
                <a:solidFill>
                  <a:schemeClr val="tx2"/>
                </a:solidFill>
                <a:effectLst/>
                <a:cs typeface="Arial Unicode MS" pitchFamily="50" charset="-128"/>
              </a:rPr>
              <a:t>歳未満＞</a:t>
            </a:r>
            <a:endParaRPr lang="ja-JP" altLang="en-US" sz="2200" b="0" dirty="0">
              <a:solidFill>
                <a:schemeClr val="tx2"/>
              </a:solidFill>
              <a:effectLst/>
              <a:cs typeface="メイリオ" pitchFamily="50" charset="-128"/>
            </a:endParaRPr>
          </a:p>
        </p:txBody>
      </p:sp>
      <p:sp>
        <p:nvSpPr>
          <p:cNvPr id="10" name="テキスト ボックス 9"/>
          <p:cNvSpPr txBox="1"/>
          <p:nvPr/>
        </p:nvSpPr>
        <p:spPr>
          <a:xfrm>
            <a:off x="5565913" y="6188765"/>
            <a:ext cx="914400" cy="914400"/>
          </a:xfrm>
          <a:prstGeom prst="rect">
            <a:avLst/>
          </a:prstGeom>
        </p:spPr>
        <p:txBody>
          <a:bodyPr vert="horz" wrap="non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sp>
        <p:nvSpPr>
          <p:cNvPr id="16" name="テキスト ボックス 15"/>
          <p:cNvSpPr txBox="1"/>
          <p:nvPr/>
        </p:nvSpPr>
        <p:spPr>
          <a:xfrm>
            <a:off x="6480313" y="4025900"/>
            <a:ext cx="1914387" cy="507978"/>
          </a:xfrm>
          <a:prstGeom prst="rect">
            <a:avLst/>
          </a:prstGeom>
        </p:spPr>
        <p:txBody>
          <a:bodyPr vert="horz" wrap="squar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cxnSp>
        <p:nvCxnSpPr>
          <p:cNvPr id="30" name="直線コネクタ 29"/>
          <p:cNvCxnSpPr/>
          <p:nvPr/>
        </p:nvCxnSpPr>
        <p:spPr>
          <a:xfrm rot="5400000">
            <a:off x="5547600" y="2929784"/>
            <a:ext cx="792000" cy="0"/>
          </a:xfrm>
          <a:prstGeom prst="line">
            <a:avLst/>
          </a:prstGeom>
          <a:ln w="22225">
            <a:solidFill>
              <a:schemeClr val="bg1"/>
            </a:solidFill>
            <a:tailEnd type="none" w="med" len="sm"/>
          </a:ln>
        </p:spPr>
        <p:style>
          <a:lnRef idx="1">
            <a:schemeClr val="accent1"/>
          </a:lnRef>
          <a:fillRef idx="0">
            <a:schemeClr val="accent1"/>
          </a:fillRef>
          <a:effectRef idx="0">
            <a:schemeClr val="accent1"/>
          </a:effectRef>
          <a:fontRef idx="minor">
            <a:schemeClr val="tx1"/>
          </a:fontRef>
        </p:style>
      </p:cxnSp>
      <p:sp>
        <p:nvSpPr>
          <p:cNvPr id="22" name="スライド番号プレースホルダ 4">
            <a:extLst>
              <a:ext uri="{FF2B5EF4-FFF2-40B4-BE49-F238E27FC236}">
                <a16:creationId xmlns:a16="http://schemas.microsoft.com/office/drawing/2014/main" id="{B1D9FC25-6BA0-49CA-B3E2-4A2C310E9A87}"/>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27</a:t>
            </a:fld>
            <a:endParaRPr lang="ja-JP" altLang="en-US" sz="1100" b="1" dirty="0">
              <a:solidFill>
                <a:prstClr val="white">
                  <a:lumMod val="75000"/>
                </a:prstClr>
              </a:solidFill>
              <a:latin typeface="Arial" charset="0"/>
              <a:ea typeface="ＭＳ Ｐゴシック" charset="-128"/>
            </a:endParaRPr>
          </a:p>
        </p:txBody>
      </p:sp>
      <p:grpSp>
        <p:nvGrpSpPr>
          <p:cNvPr id="7" name="グループ化 6"/>
          <p:cNvGrpSpPr/>
          <p:nvPr/>
        </p:nvGrpSpPr>
        <p:grpSpPr>
          <a:xfrm>
            <a:off x="62552" y="6357600"/>
            <a:ext cx="3749040" cy="499982"/>
            <a:chOff x="62552" y="6357600"/>
            <a:chExt cx="3749040" cy="499982"/>
          </a:xfrm>
        </p:grpSpPr>
        <p:pic>
          <p:nvPicPr>
            <p:cNvPr id="8" name="図 7"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9"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25602" name="Picture 2" descr="Z:\Analyses of Annual Report\Pamphlet_Slide\2018\Pamphlet_Slide\Slide\transplants_2018_JDCHCT_Slide_jpn_2019MMDD\スライド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82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32000" y="0"/>
            <a:ext cx="8229600" cy="803564"/>
          </a:xfrm>
        </p:spPr>
        <p:txBody>
          <a:bodyPr anchor="ctr">
            <a:normAutofit/>
          </a:bodyPr>
          <a:lstStyle/>
          <a:p>
            <a:r>
              <a:rPr lang="ja-JP" altLang="en-US" sz="2500" b="0" dirty="0">
                <a:solidFill>
                  <a:schemeClr val="tx2"/>
                </a:solidFill>
                <a:effectLst/>
                <a:latin typeface="+mn-ea"/>
                <a:ea typeface="+mn-ea"/>
                <a:cs typeface="Arial Unicode MS" pitchFamily="50" charset="-128"/>
              </a:rPr>
              <a:t>移植後</a:t>
            </a:r>
            <a:r>
              <a:rPr lang="en-US" altLang="ja-JP" sz="2500" b="0" dirty="0">
                <a:solidFill>
                  <a:schemeClr val="tx2"/>
                </a:solidFill>
                <a:effectLst/>
                <a:latin typeface="Arial" panose="020B0604020202020204" pitchFamily="34" charset="0"/>
                <a:cs typeface="Arial" panose="020B0604020202020204" pitchFamily="34" charset="0"/>
              </a:rPr>
              <a:t>100</a:t>
            </a:r>
            <a:r>
              <a:rPr lang="ja-JP" altLang="en-US" sz="2500" b="0" dirty="0">
                <a:solidFill>
                  <a:schemeClr val="tx2"/>
                </a:solidFill>
                <a:effectLst/>
                <a:latin typeface="+mn-ea"/>
                <a:ea typeface="+mn-ea"/>
                <a:cs typeface="Arial Unicode MS" pitchFamily="50" charset="-128"/>
              </a:rPr>
              <a:t>日 生存率の年次推移</a:t>
            </a:r>
            <a:br>
              <a:rPr lang="en-US" altLang="ja-JP" sz="2500" b="0" dirty="0">
                <a:solidFill>
                  <a:schemeClr val="tx2"/>
                </a:solidFill>
                <a:effectLst/>
                <a:latin typeface="+mn-ea"/>
                <a:ea typeface="+mn-ea"/>
                <a:cs typeface="Arial Unicode MS" pitchFamily="50" charset="-128"/>
              </a:rPr>
            </a:br>
            <a:r>
              <a:rPr lang="ja-JP" altLang="en-US" sz="2000" dirty="0">
                <a:solidFill>
                  <a:schemeClr val="tx2"/>
                </a:solidFill>
                <a:effectLst/>
                <a:cs typeface="Arial Unicode MS" pitchFamily="50" charset="-128"/>
              </a:rPr>
              <a:t>：＜同種＞＜</a:t>
            </a:r>
            <a:r>
              <a:rPr lang="en-US" altLang="ja-JP" sz="2000" dirty="0">
                <a:solidFill>
                  <a:schemeClr val="tx2"/>
                </a:solidFill>
                <a:effectLst/>
                <a:cs typeface="Arial Unicode MS" pitchFamily="50" charset="-128"/>
              </a:rPr>
              <a:t>50</a:t>
            </a:r>
            <a:r>
              <a:rPr lang="ja-JP" altLang="en-US" sz="2000" dirty="0">
                <a:solidFill>
                  <a:schemeClr val="tx2"/>
                </a:solidFill>
                <a:effectLst/>
                <a:cs typeface="Arial Unicode MS" pitchFamily="50" charset="-128"/>
              </a:rPr>
              <a:t>歳以上＞</a:t>
            </a:r>
            <a:endParaRPr lang="ja-JP" altLang="en-US" sz="1600" b="0" dirty="0">
              <a:solidFill>
                <a:schemeClr val="tx2"/>
              </a:solidFill>
              <a:effectLst/>
              <a:cs typeface="メイリオ" pitchFamily="50" charset="-128"/>
            </a:endParaRPr>
          </a:p>
        </p:txBody>
      </p:sp>
      <p:sp>
        <p:nvSpPr>
          <p:cNvPr id="10" name="テキスト ボックス 9"/>
          <p:cNvSpPr txBox="1"/>
          <p:nvPr/>
        </p:nvSpPr>
        <p:spPr>
          <a:xfrm>
            <a:off x="5565913" y="6188765"/>
            <a:ext cx="914400" cy="914400"/>
          </a:xfrm>
          <a:prstGeom prst="rect">
            <a:avLst/>
          </a:prstGeom>
        </p:spPr>
        <p:txBody>
          <a:bodyPr vert="horz" wrap="non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sp>
        <p:nvSpPr>
          <p:cNvPr id="16" name="テキスト ボックス 15"/>
          <p:cNvSpPr txBox="1"/>
          <p:nvPr/>
        </p:nvSpPr>
        <p:spPr>
          <a:xfrm>
            <a:off x="6480313" y="4025900"/>
            <a:ext cx="1914387" cy="507978"/>
          </a:xfrm>
          <a:prstGeom prst="rect">
            <a:avLst/>
          </a:prstGeom>
        </p:spPr>
        <p:txBody>
          <a:bodyPr vert="horz" wrap="squar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cxnSp>
        <p:nvCxnSpPr>
          <p:cNvPr id="28" name="直線コネクタ 27"/>
          <p:cNvCxnSpPr/>
          <p:nvPr/>
        </p:nvCxnSpPr>
        <p:spPr>
          <a:xfrm>
            <a:off x="1012100" y="4839637"/>
            <a:ext cx="2088000" cy="0"/>
          </a:xfrm>
          <a:prstGeom prst="line">
            <a:avLst/>
          </a:prstGeom>
          <a:ln w="22225">
            <a:solidFill>
              <a:schemeClr val="bg1"/>
            </a:solidFill>
            <a:tailEnd type="none" w="med" len="sm"/>
          </a:ln>
        </p:spPr>
        <p:style>
          <a:lnRef idx="1">
            <a:schemeClr val="accent1"/>
          </a:lnRef>
          <a:fillRef idx="0">
            <a:schemeClr val="accent1"/>
          </a:fillRef>
          <a:effectRef idx="0">
            <a:schemeClr val="accent1"/>
          </a:effectRef>
          <a:fontRef idx="minor">
            <a:schemeClr val="tx1"/>
          </a:fontRef>
        </p:style>
      </p:cxnSp>
      <p:sp>
        <p:nvSpPr>
          <p:cNvPr id="18" name="スライド番号プレースホルダ 4">
            <a:extLst>
              <a:ext uri="{FF2B5EF4-FFF2-40B4-BE49-F238E27FC236}">
                <a16:creationId xmlns:a16="http://schemas.microsoft.com/office/drawing/2014/main" id="{55494375-2568-42B5-A1AC-1340B0DCED86}"/>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28</a:t>
            </a:fld>
            <a:endParaRPr lang="ja-JP" altLang="en-US" sz="1100" b="1" dirty="0">
              <a:solidFill>
                <a:prstClr val="white">
                  <a:lumMod val="75000"/>
                </a:prstClr>
              </a:solidFill>
              <a:latin typeface="Arial" charset="0"/>
              <a:ea typeface="ＭＳ Ｐゴシック" charset="-128"/>
            </a:endParaRPr>
          </a:p>
        </p:txBody>
      </p:sp>
      <p:grpSp>
        <p:nvGrpSpPr>
          <p:cNvPr id="7" name="グループ化 6"/>
          <p:cNvGrpSpPr/>
          <p:nvPr/>
        </p:nvGrpSpPr>
        <p:grpSpPr>
          <a:xfrm>
            <a:off x="62552" y="6357600"/>
            <a:ext cx="3749040" cy="499982"/>
            <a:chOff x="62552" y="6357600"/>
            <a:chExt cx="3749040" cy="499982"/>
          </a:xfrm>
        </p:grpSpPr>
        <p:pic>
          <p:nvPicPr>
            <p:cNvPr id="8" name="図 7"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9"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26626" name="Picture 2" descr="Z:\Analyses of Annual Report\Pamphlet_Slide\2018\Pamphlet_Slide\Slide\transplants_2018_JDCHCT_Slide_jpn_2019MMDD\スライド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157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32000" y="0"/>
            <a:ext cx="8229600" cy="803564"/>
          </a:xfrm>
        </p:spPr>
        <p:txBody>
          <a:bodyPr anchor="ctr">
            <a:normAutofit/>
          </a:bodyPr>
          <a:lstStyle/>
          <a:p>
            <a:r>
              <a:rPr lang="ja-JP" altLang="en-US" sz="2500" b="0" dirty="0">
                <a:solidFill>
                  <a:schemeClr val="tx2"/>
                </a:solidFill>
                <a:effectLst/>
                <a:latin typeface="+mn-ea"/>
                <a:ea typeface="+mn-ea"/>
                <a:cs typeface="Arial Unicode MS" pitchFamily="50" charset="-128"/>
              </a:rPr>
              <a:t>移植後</a:t>
            </a:r>
            <a:r>
              <a:rPr lang="en-US" altLang="ja-JP" sz="2500" b="1" dirty="0">
                <a:solidFill>
                  <a:schemeClr val="tx2"/>
                </a:solidFill>
                <a:effectLst/>
                <a:latin typeface="Arial" panose="020B0604020202020204" pitchFamily="34" charset="0"/>
                <a:cs typeface="Arial" panose="020B0604020202020204" pitchFamily="34" charset="0"/>
              </a:rPr>
              <a:t>365</a:t>
            </a:r>
            <a:r>
              <a:rPr lang="ja-JP" altLang="en-US" sz="2500" b="0" dirty="0">
                <a:solidFill>
                  <a:schemeClr val="tx2"/>
                </a:solidFill>
                <a:effectLst/>
                <a:latin typeface="+mn-ea"/>
                <a:ea typeface="+mn-ea"/>
                <a:cs typeface="Arial Unicode MS" pitchFamily="50" charset="-128"/>
              </a:rPr>
              <a:t>日 生存率の年次推移</a:t>
            </a:r>
            <a:br>
              <a:rPr lang="en-US" altLang="ja-JP" sz="2500" b="0" dirty="0">
                <a:solidFill>
                  <a:schemeClr val="tx2"/>
                </a:solidFill>
                <a:effectLst/>
                <a:latin typeface="+mn-ea"/>
                <a:ea typeface="+mn-ea"/>
                <a:cs typeface="Arial Unicode MS" pitchFamily="50" charset="-128"/>
              </a:rPr>
            </a:br>
            <a:r>
              <a:rPr lang="ja-JP" altLang="en-US" sz="2000" dirty="0">
                <a:solidFill>
                  <a:schemeClr val="tx2"/>
                </a:solidFill>
                <a:effectLst/>
                <a:cs typeface="Arial Unicode MS" pitchFamily="50" charset="-128"/>
              </a:rPr>
              <a:t>：＜同種＞＜</a:t>
            </a:r>
            <a:r>
              <a:rPr lang="en-US" altLang="ja-JP" sz="2000" dirty="0">
                <a:solidFill>
                  <a:schemeClr val="tx2"/>
                </a:solidFill>
                <a:effectLst/>
                <a:cs typeface="Arial Unicode MS" pitchFamily="50" charset="-128"/>
              </a:rPr>
              <a:t>50</a:t>
            </a:r>
            <a:r>
              <a:rPr lang="ja-JP" altLang="en-US" sz="2000" dirty="0">
                <a:solidFill>
                  <a:schemeClr val="tx2"/>
                </a:solidFill>
                <a:effectLst/>
                <a:cs typeface="Arial Unicode MS" pitchFamily="50" charset="-128"/>
              </a:rPr>
              <a:t>歳以上＞</a:t>
            </a:r>
            <a:endParaRPr lang="ja-JP" altLang="en-US" sz="1600" b="0" dirty="0">
              <a:solidFill>
                <a:schemeClr val="tx2"/>
              </a:solidFill>
              <a:effectLst/>
              <a:cs typeface="メイリオ" pitchFamily="50" charset="-128"/>
            </a:endParaRPr>
          </a:p>
        </p:txBody>
      </p:sp>
      <p:sp>
        <p:nvSpPr>
          <p:cNvPr id="10" name="テキスト ボックス 9"/>
          <p:cNvSpPr txBox="1"/>
          <p:nvPr/>
        </p:nvSpPr>
        <p:spPr>
          <a:xfrm>
            <a:off x="5565913" y="6188765"/>
            <a:ext cx="914400" cy="914400"/>
          </a:xfrm>
          <a:prstGeom prst="rect">
            <a:avLst/>
          </a:prstGeom>
        </p:spPr>
        <p:txBody>
          <a:bodyPr vert="horz" wrap="non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sp>
        <p:nvSpPr>
          <p:cNvPr id="16" name="テキスト ボックス 15"/>
          <p:cNvSpPr txBox="1"/>
          <p:nvPr/>
        </p:nvSpPr>
        <p:spPr>
          <a:xfrm>
            <a:off x="6480313" y="4025900"/>
            <a:ext cx="1914387" cy="507978"/>
          </a:xfrm>
          <a:prstGeom prst="rect">
            <a:avLst/>
          </a:prstGeom>
        </p:spPr>
        <p:txBody>
          <a:bodyPr vert="horz" wrap="squar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cxnSp>
        <p:nvCxnSpPr>
          <p:cNvPr id="28" name="直線コネクタ 27"/>
          <p:cNvCxnSpPr/>
          <p:nvPr/>
        </p:nvCxnSpPr>
        <p:spPr>
          <a:xfrm>
            <a:off x="1012100" y="4839637"/>
            <a:ext cx="2088000" cy="0"/>
          </a:xfrm>
          <a:prstGeom prst="line">
            <a:avLst/>
          </a:prstGeom>
          <a:ln w="22225">
            <a:solidFill>
              <a:schemeClr val="bg1"/>
            </a:solidFill>
            <a:tailEnd type="none" w="med" len="sm"/>
          </a:ln>
        </p:spPr>
        <p:style>
          <a:lnRef idx="1">
            <a:schemeClr val="accent1"/>
          </a:lnRef>
          <a:fillRef idx="0">
            <a:schemeClr val="accent1"/>
          </a:fillRef>
          <a:effectRef idx="0">
            <a:schemeClr val="accent1"/>
          </a:effectRef>
          <a:fontRef idx="minor">
            <a:schemeClr val="tx1"/>
          </a:fontRef>
        </p:style>
      </p:cxnSp>
      <p:sp>
        <p:nvSpPr>
          <p:cNvPr id="18" name="スライド番号プレースホルダ 4">
            <a:extLst>
              <a:ext uri="{FF2B5EF4-FFF2-40B4-BE49-F238E27FC236}">
                <a16:creationId xmlns:a16="http://schemas.microsoft.com/office/drawing/2014/main" id="{D374E5E9-A0E2-40BF-94BF-873D6718651C}"/>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29</a:t>
            </a:fld>
            <a:endParaRPr lang="ja-JP" altLang="en-US" sz="1100" b="1" dirty="0">
              <a:solidFill>
                <a:prstClr val="white">
                  <a:lumMod val="75000"/>
                </a:prstClr>
              </a:solidFill>
              <a:latin typeface="Arial" charset="0"/>
              <a:ea typeface="ＭＳ Ｐゴシック" charset="-128"/>
            </a:endParaRPr>
          </a:p>
        </p:txBody>
      </p:sp>
      <p:grpSp>
        <p:nvGrpSpPr>
          <p:cNvPr id="7" name="グループ化 6"/>
          <p:cNvGrpSpPr/>
          <p:nvPr/>
        </p:nvGrpSpPr>
        <p:grpSpPr>
          <a:xfrm>
            <a:off x="62552" y="6357600"/>
            <a:ext cx="3749040" cy="499982"/>
            <a:chOff x="62552" y="6357600"/>
            <a:chExt cx="3749040" cy="499982"/>
          </a:xfrm>
        </p:grpSpPr>
        <p:pic>
          <p:nvPicPr>
            <p:cNvPr id="8" name="図 7"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9"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27650" name="Picture 2" descr="Z:\Analyses of Annual Report\Pamphlet_Slide\2018\Pamphlet_Slide\Slide\transplants_2018_JDCHCT_Slide_jpn_2019MMDD\スライド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993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32000" y="0"/>
            <a:ext cx="8229600" cy="803564"/>
          </a:xfrm>
        </p:spPr>
        <p:txBody>
          <a:bodyPr anchor="ctr">
            <a:normAutofit fontScale="90000"/>
          </a:bodyPr>
          <a:lstStyle/>
          <a:p>
            <a:r>
              <a:rPr lang="ja-JP" altLang="en-US" b="0" dirty="0">
                <a:solidFill>
                  <a:schemeClr val="tx2"/>
                </a:solidFill>
                <a:effectLst/>
                <a:cs typeface="Arial Unicode MS" pitchFamily="50" charset="-128"/>
              </a:rPr>
              <a:t>造血幹細胞</a:t>
            </a:r>
            <a:r>
              <a:rPr lang="ja-JP" altLang="en-US" sz="2800" b="0" dirty="0">
                <a:solidFill>
                  <a:schemeClr val="tx2"/>
                </a:solidFill>
                <a:effectLst/>
                <a:latin typeface="+mn-ea"/>
                <a:ea typeface="+mn-ea"/>
                <a:cs typeface="Arial Unicode MS" pitchFamily="50" charset="-128"/>
              </a:rPr>
              <a:t>移植件数の年次推移</a:t>
            </a:r>
            <a:br>
              <a:rPr lang="en-US" altLang="ja-JP" sz="2800" b="0" dirty="0">
                <a:solidFill>
                  <a:schemeClr val="tx2"/>
                </a:solidFill>
                <a:effectLst/>
                <a:latin typeface="+mn-ea"/>
                <a:ea typeface="+mn-ea"/>
                <a:cs typeface="Arial Unicode MS" pitchFamily="50" charset="-128"/>
              </a:rPr>
            </a:br>
            <a:r>
              <a:rPr lang="ja-JP" altLang="en-US" sz="2800" b="0" dirty="0">
                <a:solidFill>
                  <a:schemeClr val="tx2"/>
                </a:solidFill>
                <a:effectLst/>
                <a:latin typeface="+mn-ea"/>
                <a:ea typeface="+mn-ea"/>
                <a:cs typeface="Arial Unicode MS" pitchFamily="50" charset="-128"/>
              </a:rPr>
              <a:t>：</a:t>
            </a:r>
            <a:r>
              <a:rPr lang="ja-JP" altLang="en-US" sz="2400" b="0" dirty="0">
                <a:solidFill>
                  <a:schemeClr val="tx2"/>
                </a:solidFill>
                <a:effectLst/>
                <a:latin typeface="+mn-ea"/>
                <a:ea typeface="+mn-ea"/>
                <a:cs typeface="Arial Unicode MS" pitchFamily="50" charset="-128"/>
              </a:rPr>
              <a:t>ドナー別</a:t>
            </a:r>
            <a:endParaRPr lang="ja-JP" altLang="en-US" sz="2000" b="0" spc="-300" dirty="0">
              <a:solidFill>
                <a:schemeClr val="tx2"/>
              </a:solidFill>
              <a:latin typeface="+mn-ea"/>
              <a:ea typeface="+mn-ea"/>
              <a:cs typeface="Arial Unicode MS" pitchFamily="50" charset="-128"/>
            </a:endParaRPr>
          </a:p>
        </p:txBody>
      </p:sp>
      <p:sp>
        <p:nvSpPr>
          <p:cNvPr id="9" name="スライド番号プレースホルダ 4"/>
          <p:cNvSpPr txBox="1">
            <a:spLocks/>
          </p:cNvSpPr>
          <p:nvPr/>
        </p:nvSpPr>
        <p:spPr>
          <a:xfrm>
            <a:off x="8874000" y="6651880"/>
            <a:ext cx="251092"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3</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1026" name="Picture 2" descr="Z:\Analyses of Annual Report\Pamphlet_Slide\2018\Pamphlet_Slide\Slide\transplants_2018_JDCHCT_Slide_jpn_2019MMDD\スライド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988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32000" y="0"/>
            <a:ext cx="8568000" cy="803564"/>
          </a:xfrm>
          <a:effectLst/>
        </p:spPr>
        <p:txBody>
          <a:bodyPr anchor="t">
            <a:normAutofit/>
          </a:bodyPr>
          <a:lstStyle/>
          <a:p>
            <a:pPr defTabSz="914400" fontAlgn="auto">
              <a:lnSpc>
                <a:spcPts val="3000"/>
              </a:lnSpc>
              <a:spcAft>
                <a:spcPts val="0"/>
              </a:spcAft>
            </a:pPr>
            <a:r>
              <a:rPr lang="ja-JP" altLang="en-US" dirty="0">
                <a:solidFill>
                  <a:schemeClr val="tx2"/>
                </a:solidFill>
                <a:effectLst/>
                <a:cs typeface="Arial Unicode MS" pitchFamily="50" charset="-128"/>
              </a:rPr>
              <a:t>移植後</a:t>
            </a:r>
            <a:r>
              <a:rPr lang="en-US" altLang="ja-JP" b="1" dirty="0">
                <a:solidFill>
                  <a:schemeClr val="tx2"/>
                </a:solidFill>
                <a:effectLst/>
                <a:latin typeface="+mj-lt"/>
                <a:cs typeface="Arial Unicode MS" pitchFamily="50" charset="-128"/>
              </a:rPr>
              <a:t>100</a:t>
            </a:r>
            <a:r>
              <a:rPr lang="ja-JP" altLang="en-US" dirty="0">
                <a:solidFill>
                  <a:schemeClr val="tx2"/>
                </a:solidFill>
                <a:effectLst/>
                <a:cs typeface="Arial Unicode MS" pitchFamily="50" charset="-128"/>
              </a:rPr>
              <a:t>日 生存率の年次推移</a:t>
            </a:r>
            <a:br>
              <a:rPr lang="en-US" altLang="ja-JP" sz="2500" dirty="0">
                <a:solidFill>
                  <a:schemeClr val="tx2"/>
                </a:solidFill>
                <a:effectLst/>
                <a:cs typeface="Arial Unicode MS" pitchFamily="50" charset="-128"/>
              </a:rPr>
            </a:br>
            <a:r>
              <a:rPr lang="ja-JP" altLang="en-US" sz="2200" spc="-150" dirty="0">
                <a:solidFill>
                  <a:schemeClr val="tx2"/>
                </a:solidFill>
                <a:effectLst/>
                <a:latin typeface="Arial" pitchFamily="34" charset="0"/>
                <a:ea typeface="ＭＳ Ｐゴシック"/>
                <a:cs typeface="Arial" pitchFamily="34" charset="0"/>
              </a:rPr>
              <a:t>：</a:t>
            </a:r>
            <a:r>
              <a:rPr lang="ja-JP" altLang="en-US" sz="2200" dirty="0">
                <a:solidFill>
                  <a:schemeClr val="tx2"/>
                </a:solidFill>
                <a:effectLst/>
                <a:latin typeface="HGP明朝E" pitchFamily="18" charset="-128"/>
                <a:ea typeface="HGP明朝E" pitchFamily="18" charset="-128"/>
                <a:cs typeface="Arial Unicode MS" pitchFamily="50" charset="-128"/>
              </a:rPr>
              <a:t>白血病リスク分類別</a:t>
            </a:r>
            <a:r>
              <a:rPr lang="ja-JP" altLang="en-US" sz="1200" spc="-150" dirty="0">
                <a:solidFill>
                  <a:schemeClr val="tx2"/>
                </a:solidFill>
                <a:effectLst/>
                <a:latin typeface="Arial" pitchFamily="34" charset="0"/>
                <a:ea typeface="ＭＳ Ｐゴシック"/>
                <a:cs typeface="Arial" pitchFamily="34" charset="0"/>
              </a:rPr>
              <a:t>＜</a:t>
            </a:r>
            <a:r>
              <a:rPr lang="ja-JP" altLang="en-US" sz="1200" dirty="0">
                <a:solidFill>
                  <a:schemeClr val="tx2"/>
                </a:solidFill>
                <a:effectLst/>
                <a:cs typeface="メイリオ" pitchFamily="50" charset="-128"/>
              </a:rPr>
              <a:t>急性骨髄性白血病</a:t>
            </a:r>
            <a:r>
              <a:rPr lang="en-US" altLang="ja-JP" sz="1200" dirty="0">
                <a:solidFill>
                  <a:schemeClr val="tx2"/>
                </a:solidFill>
                <a:effectLst/>
                <a:cs typeface="メイリオ" pitchFamily="50" charset="-128"/>
              </a:rPr>
              <a:t>/</a:t>
            </a:r>
            <a:r>
              <a:rPr lang="ja-JP" altLang="en-US" sz="1200" dirty="0">
                <a:solidFill>
                  <a:schemeClr val="tx2"/>
                </a:solidFill>
                <a:effectLst/>
                <a:cs typeface="メイリオ" pitchFamily="50" charset="-128"/>
              </a:rPr>
              <a:t>急性リンパ性白血病</a:t>
            </a:r>
            <a:r>
              <a:rPr lang="en-US" altLang="ja-JP" sz="1200" dirty="0">
                <a:solidFill>
                  <a:schemeClr val="tx2"/>
                </a:solidFill>
                <a:effectLst/>
                <a:cs typeface="メイリオ" pitchFamily="50" charset="-128"/>
              </a:rPr>
              <a:t>/</a:t>
            </a:r>
            <a:r>
              <a:rPr lang="ja-JP" altLang="en-US" sz="1200" dirty="0">
                <a:solidFill>
                  <a:schemeClr val="tx2"/>
                </a:solidFill>
                <a:effectLst/>
                <a:cs typeface="メイリオ" pitchFamily="50" charset="-128"/>
              </a:rPr>
              <a:t>慢性骨髄性白血病</a:t>
            </a:r>
            <a:r>
              <a:rPr lang="en-US" altLang="ja-JP" sz="1200" dirty="0">
                <a:solidFill>
                  <a:schemeClr val="tx2"/>
                </a:solidFill>
                <a:effectLst/>
                <a:cs typeface="メイリオ" pitchFamily="50" charset="-128"/>
              </a:rPr>
              <a:t>/</a:t>
            </a:r>
            <a:r>
              <a:rPr lang="ja-JP" altLang="en-US" sz="1200" dirty="0">
                <a:solidFill>
                  <a:schemeClr val="tx2"/>
                </a:solidFill>
                <a:effectLst/>
                <a:cs typeface="メイリオ" pitchFamily="50" charset="-128"/>
              </a:rPr>
              <a:t>骨髄異形成症候群＞</a:t>
            </a:r>
            <a:endParaRPr lang="ja-JP" altLang="en-US" sz="1200" dirty="0">
              <a:solidFill>
                <a:schemeClr val="tx2"/>
              </a:solidFill>
              <a:effectLst/>
            </a:endParaRPr>
          </a:p>
        </p:txBody>
      </p:sp>
      <p:sp>
        <p:nvSpPr>
          <p:cNvPr id="16" name="スライド番号プレースホルダ 4">
            <a:extLst>
              <a:ext uri="{FF2B5EF4-FFF2-40B4-BE49-F238E27FC236}">
                <a16:creationId xmlns:a16="http://schemas.microsoft.com/office/drawing/2014/main" id="{911A1502-B709-4017-9DCB-8135D40785D7}"/>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30</a:t>
            </a:fld>
            <a:endParaRPr lang="ja-JP" altLang="en-US" sz="1100" b="1" dirty="0">
              <a:solidFill>
                <a:prstClr val="white">
                  <a:lumMod val="75000"/>
                </a:prstClr>
              </a:solidFill>
              <a:latin typeface="Arial" charset="0"/>
              <a:ea typeface="ＭＳ Ｐゴシック" charset="-128"/>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28674" name="Picture 2" descr="Z:\Analyses of Annual Report\Pamphlet_Slide\2018\Pamphlet_Slide\Slide\transplants_2018_JDCHCT_Slide_jpn_2019MMDD\スライド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411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32000" y="0"/>
            <a:ext cx="8568000" cy="803564"/>
          </a:xfrm>
          <a:effectLst/>
        </p:spPr>
        <p:txBody>
          <a:bodyPr anchor="t">
            <a:normAutofit/>
          </a:bodyPr>
          <a:lstStyle/>
          <a:p>
            <a:pPr defTabSz="914400" fontAlgn="auto">
              <a:lnSpc>
                <a:spcPts val="3000"/>
              </a:lnSpc>
              <a:spcAft>
                <a:spcPts val="0"/>
              </a:spcAft>
            </a:pPr>
            <a:r>
              <a:rPr lang="ja-JP" altLang="en-US" dirty="0">
                <a:solidFill>
                  <a:schemeClr val="tx2"/>
                </a:solidFill>
                <a:effectLst/>
                <a:cs typeface="Arial Unicode MS" pitchFamily="50" charset="-128"/>
              </a:rPr>
              <a:t>移植後</a:t>
            </a:r>
            <a:r>
              <a:rPr lang="en-US" altLang="ja-JP" b="1" dirty="0">
                <a:solidFill>
                  <a:schemeClr val="tx2"/>
                </a:solidFill>
                <a:effectLst/>
                <a:latin typeface="+mj-lt"/>
                <a:cs typeface="Arial Unicode MS" pitchFamily="50" charset="-128"/>
              </a:rPr>
              <a:t>365</a:t>
            </a:r>
            <a:r>
              <a:rPr lang="ja-JP" altLang="en-US" dirty="0">
                <a:solidFill>
                  <a:schemeClr val="tx2"/>
                </a:solidFill>
                <a:effectLst/>
                <a:cs typeface="Arial Unicode MS" pitchFamily="50" charset="-128"/>
              </a:rPr>
              <a:t>日 生存率の年次推移</a:t>
            </a:r>
            <a:br>
              <a:rPr lang="en-US" altLang="ja-JP" sz="2500" dirty="0">
                <a:solidFill>
                  <a:schemeClr val="tx2"/>
                </a:solidFill>
                <a:effectLst/>
                <a:cs typeface="Arial Unicode MS" pitchFamily="50" charset="-128"/>
              </a:rPr>
            </a:br>
            <a:r>
              <a:rPr lang="ja-JP" altLang="en-US" sz="2200" spc="-150" dirty="0">
                <a:solidFill>
                  <a:schemeClr val="tx2"/>
                </a:solidFill>
                <a:effectLst/>
                <a:latin typeface="Arial" pitchFamily="34" charset="0"/>
                <a:ea typeface="ＭＳ Ｐゴシック"/>
                <a:cs typeface="Arial" pitchFamily="34" charset="0"/>
              </a:rPr>
              <a:t>：</a:t>
            </a:r>
            <a:r>
              <a:rPr lang="ja-JP" altLang="en-US" sz="2200" dirty="0">
                <a:solidFill>
                  <a:schemeClr val="tx2"/>
                </a:solidFill>
                <a:effectLst/>
                <a:latin typeface="HGP明朝E" pitchFamily="18" charset="-128"/>
                <a:ea typeface="HGP明朝E" pitchFamily="18" charset="-128"/>
                <a:cs typeface="Arial Unicode MS" pitchFamily="50" charset="-128"/>
              </a:rPr>
              <a:t>白血病リスク分類別</a:t>
            </a:r>
            <a:r>
              <a:rPr lang="ja-JP" altLang="en-US" sz="1200" spc="-150" dirty="0">
                <a:solidFill>
                  <a:schemeClr val="tx2"/>
                </a:solidFill>
                <a:effectLst/>
                <a:latin typeface="Arial" pitchFamily="34" charset="0"/>
                <a:ea typeface="ＭＳ Ｐゴシック"/>
                <a:cs typeface="Arial" pitchFamily="34" charset="0"/>
              </a:rPr>
              <a:t>＜</a:t>
            </a:r>
            <a:r>
              <a:rPr lang="ja-JP" altLang="en-US" sz="1200" dirty="0">
                <a:solidFill>
                  <a:schemeClr val="tx2"/>
                </a:solidFill>
                <a:effectLst/>
                <a:cs typeface="メイリオ" pitchFamily="50" charset="-128"/>
              </a:rPr>
              <a:t>急性骨髄性白血病</a:t>
            </a:r>
            <a:r>
              <a:rPr lang="en-US" altLang="ja-JP" sz="1200" dirty="0">
                <a:solidFill>
                  <a:schemeClr val="tx2"/>
                </a:solidFill>
                <a:effectLst/>
                <a:cs typeface="メイリオ" pitchFamily="50" charset="-128"/>
              </a:rPr>
              <a:t>/</a:t>
            </a:r>
            <a:r>
              <a:rPr lang="ja-JP" altLang="en-US" sz="1200" dirty="0">
                <a:solidFill>
                  <a:schemeClr val="tx2"/>
                </a:solidFill>
                <a:effectLst/>
                <a:cs typeface="メイリオ" pitchFamily="50" charset="-128"/>
              </a:rPr>
              <a:t>急性リンパ性白血病</a:t>
            </a:r>
            <a:r>
              <a:rPr lang="en-US" altLang="ja-JP" sz="1200" dirty="0">
                <a:solidFill>
                  <a:schemeClr val="tx2"/>
                </a:solidFill>
                <a:effectLst/>
                <a:cs typeface="メイリオ" pitchFamily="50" charset="-128"/>
              </a:rPr>
              <a:t>/</a:t>
            </a:r>
            <a:r>
              <a:rPr lang="ja-JP" altLang="en-US" sz="1200" dirty="0">
                <a:solidFill>
                  <a:schemeClr val="tx2"/>
                </a:solidFill>
                <a:effectLst/>
                <a:cs typeface="メイリオ" pitchFamily="50" charset="-128"/>
              </a:rPr>
              <a:t>慢性骨髄性白血病</a:t>
            </a:r>
            <a:r>
              <a:rPr lang="en-US" altLang="ja-JP" sz="1200" dirty="0">
                <a:solidFill>
                  <a:schemeClr val="tx2"/>
                </a:solidFill>
                <a:effectLst/>
                <a:cs typeface="メイリオ" pitchFamily="50" charset="-128"/>
              </a:rPr>
              <a:t>/</a:t>
            </a:r>
            <a:r>
              <a:rPr lang="ja-JP" altLang="en-US" sz="1200" dirty="0">
                <a:solidFill>
                  <a:schemeClr val="tx2"/>
                </a:solidFill>
                <a:effectLst/>
                <a:cs typeface="メイリオ" pitchFamily="50" charset="-128"/>
              </a:rPr>
              <a:t>骨髄異形成症候群＞</a:t>
            </a:r>
            <a:endParaRPr lang="ja-JP" altLang="en-US" sz="1200" dirty="0">
              <a:solidFill>
                <a:schemeClr val="tx2"/>
              </a:solidFill>
              <a:effectLst/>
            </a:endParaRPr>
          </a:p>
        </p:txBody>
      </p:sp>
      <p:sp>
        <p:nvSpPr>
          <p:cNvPr id="18" name="スライド番号プレースホルダ 4">
            <a:extLst>
              <a:ext uri="{FF2B5EF4-FFF2-40B4-BE49-F238E27FC236}">
                <a16:creationId xmlns:a16="http://schemas.microsoft.com/office/drawing/2014/main" id="{06DDE25B-7DF6-4AD6-AEDC-9DE702D6A66B}"/>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31</a:t>
            </a:fld>
            <a:endParaRPr lang="ja-JP" altLang="en-US" sz="1100" b="1" dirty="0">
              <a:solidFill>
                <a:prstClr val="white">
                  <a:lumMod val="75000"/>
                </a:prstClr>
              </a:solidFill>
              <a:latin typeface="Arial" charset="0"/>
              <a:ea typeface="ＭＳ Ｐゴシック" charset="-128"/>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29698" name="Picture 2" descr="Z:\Analyses of Annual Report\Pamphlet_Slide\2018\Pamphlet_Slide\Slide\transplants_2018_JDCHCT_Slide_jpn_2019MMDD\スライド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520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4800" y="0"/>
            <a:ext cx="8640000" cy="813816"/>
          </a:xfrm>
        </p:spPr>
        <p:txBody>
          <a:bodyPr anchor="ctr">
            <a:normAutofit/>
          </a:bodyPr>
          <a:lstStyle/>
          <a:p>
            <a:pPr>
              <a:defRPr/>
            </a:pPr>
            <a:r>
              <a:rPr lang="ja-JP" altLang="en-US" dirty="0">
                <a:solidFill>
                  <a:schemeClr val="tx2"/>
                </a:solidFill>
                <a:effectLst/>
              </a:rPr>
              <a:t>移植後の成績</a:t>
            </a:r>
            <a:r>
              <a:rPr lang="ja-JP" altLang="en-US" sz="2000" spc="-150" dirty="0">
                <a:solidFill>
                  <a:schemeClr val="tx2"/>
                </a:solidFill>
                <a:effectLst/>
                <a:latin typeface="Arial" pitchFamily="34" charset="0"/>
                <a:ea typeface="ＭＳ Ｐゴシック"/>
                <a:cs typeface="Arial" pitchFamily="34" charset="0"/>
              </a:rPr>
              <a:t>：</a:t>
            </a:r>
            <a:r>
              <a:rPr lang="ja-JP" altLang="en-US" sz="2400" dirty="0">
                <a:solidFill>
                  <a:schemeClr val="tx2"/>
                </a:solidFill>
                <a:effectLst/>
              </a:rPr>
              <a:t>移植種類別</a:t>
            </a:r>
            <a:endParaRPr lang="ja-JP" altLang="en-US" sz="2000" b="1" dirty="0">
              <a:solidFill>
                <a:schemeClr val="tx2"/>
              </a:solidFill>
              <a:effectLst/>
            </a:endParaRPr>
          </a:p>
        </p:txBody>
      </p:sp>
      <p:sp>
        <p:nvSpPr>
          <p:cNvPr id="29" name="スライド番号プレースホルダ 4">
            <a:extLst>
              <a:ext uri="{FF2B5EF4-FFF2-40B4-BE49-F238E27FC236}">
                <a16:creationId xmlns:a16="http://schemas.microsoft.com/office/drawing/2014/main" id="{96A431F8-8639-4C78-94F5-6100B533751A}"/>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32</a:t>
            </a:fld>
            <a:endParaRPr lang="ja-JP" altLang="en-US" sz="1100" b="1" dirty="0">
              <a:solidFill>
                <a:prstClr val="white">
                  <a:lumMod val="75000"/>
                </a:prstClr>
              </a:solidFill>
              <a:latin typeface="Arial" charset="0"/>
              <a:ea typeface="ＭＳ Ｐゴシック" charset="-128"/>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30722" name="Picture 2" descr="Z:\Analyses of Annual Report\Pamphlet_Slide\2018\Pamphlet_Slide\Slide\transplants_2018_JDCHCT_Slide_jpn_2019MMDD\スライド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63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4800" y="0"/>
            <a:ext cx="8640000" cy="813816"/>
          </a:xfrm>
        </p:spPr>
        <p:txBody>
          <a:bodyPr anchor="ctr">
            <a:normAutofit fontScale="90000"/>
          </a:bodyPr>
          <a:lstStyle/>
          <a:p>
            <a:pPr>
              <a:defRPr/>
            </a:pPr>
            <a:r>
              <a:rPr lang="ja-JP" altLang="en-US" dirty="0">
                <a:solidFill>
                  <a:schemeClr val="tx2"/>
                </a:solidFill>
                <a:effectLst/>
              </a:rPr>
              <a:t>移植後の成績</a:t>
            </a:r>
            <a:br>
              <a:rPr lang="en-US" altLang="ja-JP" dirty="0">
                <a:solidFill>
                  <a:schemeClr val="tx2"/>
                </a:solidFill>
                <a:effectLst/>
              </a:rPr>
            </a:br>
            <a:r>
              <a:rPr lang="ja-JP" altLang="en-US" dirty="0">
                <a:solidFill>
                  <a:schemeClr val="tx2"/>
                </a:solidFill>
                <a:effectLst/>
              </a:rPr>
              <a:t>：</a:t>
            </a:r>
            <a:r>
              <a:rPr lang="ja-JP" altLang="en-US" sz="2400" dirty="0">
                <a:solidFill>
                  <a:schemeClr val="tx2"/>
                </a:solidFill>
                <a:effectLst/>
              </a:rPr>
              <a:t>白血病</a:t>
            </a:r>
            <a:endParaRPr lang="ja-JP" altLang="en-US" sz="2000" b="1" dirty="0">
              <a:solidFill>
                <a:schemeClr val="tx2"/>
              </a:solidFill>
              <a:effectLst/>
            </a:endParaRPr>
          </a:p>
        </p:txBody>
      </p:sp>
      <p:sp>
        <p:nvSpPr>
          <p:cNvPr id="22" name="スライド番号プレースホルダ 4">
            <a:extLst>
              <a:ext uri="{FF2B5EF4-FFF2-40B4-BE49-F238E27FC236}">
                <a16:creationId xmlns:a16="http://schemas.microsoft.com/office/drawing/2014/main" id="{D1E17D3E-28DF-494A-86BF-1E5CEC9035C3}"/>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33</a:t>
            </a:fld>
            <a:endParaRPr lang="ja-JP" altLang="en-US" sz="1100" b="1" dirty="0">
              <a:solidFill>
                <a:prstClr val="white">
                  <a:lumMod val="75000"/>
                </a:prstClr>
              </a:solidFill>
              <a:latin typeface="Arial" charset="0"/>
              <a:ea typeface="ＭＳ Ｐゴシック" charset="-128"/>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31746" name="Picture 2" descr="Z:\Analyses of Annual Report\Pamphlet_Slide\2018\Pamphlet_Slide\Slide\transplants_2018_JDCHCT_Slide_jpn_2019MMDD\スライド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982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4800" y="0"/>
            <a:ext cx="8640000" cy="813816"/>
          </a:xfrm>
        </p:spPr>
        <p:txBody>
          <a:bodyPr anchor="ctr">
            <a:normAutofit fontScale="90000"/>
          </a:bodyPr>
          <a:lstStyle/>
          <a:p>
            <a:pPr>
              <a:defRPr/>
            </a:pPr>
            <a:r>
              <a:rPr lang="ja-JP" altLang="en-US" dirty="0">
                <a:solidFill>
                  <a:schemeClr val="tx2"/>
                </a:solidFill>
                <a:effectLst/>
              </a:rPr>
              <a:t>移植後</a:t>
            </a:r>
            <a:r>
              <a:rPr lang="ja-JP" altLang="en-US">
                <a:solidFill>
                  <a:schemeClr val="tx2"/>
                </a:solidFill>
                <a:effectLst/>
              </a:rPr>
              <a:t>の成績</a:t>
            </a:r>
            <a:br>
              <a:rPr lang="en-US" altLang="ja-JP">
                <a:solidFill>
                  <a:schemeClr val="tx2"/>
                </a:solidFill>
                <a:effectLst/>
              </a:rPr>
            </a:br>
            <a:r>
              <a:rPr lang="ja-JP" altLang="en-US" sz="2000" spc="-150">
                <a:solidFill>
                  <a:schemeClr val="tx2"/>
                </a:solidFill>
                <a:effectLst/>
                <a:latin typeface="Arial" pitchFamily="34" charset="0"/>
                <a:ea typeface="ＭＳ Ｐゴシック"/>
                <a:cs typeface="Arial" pitchFamily="34" charset="0"/>
              </a:rPr>
              <a:t>：</a:t>
            </a:r>
            <a:r>
              <a:rPr lang="ja-JP" altLang="en-US" sz="2400">
                <a:solidFill>
                  <a:schemeClr val="tx2"/>
                </a:solidFill>
                <a:effectLst/>
              </a:rPr>
              <a:t>悪性リンパ腫</a:t>
            </a:r>
            <a:r>
              <a:rPr lang="en-US" altLang="ja-JP" sz="2400">
                <a:solidFill>
                  <a:schemeClr val="tx2"/>
                </a:solidFill>
                <a:effectLst/>
              </a:rPr>
              <a:t>/</a:t>
            </a:r>
            <a:r>
              <a:rPr lang="ja-JP" altLang="en-US" sz="2400">
                <a:solidFill>
                  <a:schemeClr val="tx2"/>
                </a:solidFill>
                <a:effectLst/>
              </a:rPr>
              <a:t>多発性骨髄腫を含む形質細胞性腫瘍</a:t>
            </a:r>
            <a:endParaRPr lang="ja-JP" altLang="en-US" sz="2000" b="1" dirty="0">
              <a:solidFill>
                <a:schemeClr val="tx2"/>
              </a:solidFill>
              <a:effectLst/>
            </a:endParaRPr>
          </a:p>
        </p:txBody>
      </p:sp>
      <p:sp>
        <p:nvSpPr>
          <p:cNvPr id="20" name="スライド番号プレースホルダ 4">
            <a:extLst>
              <a:ext uri="{FF2B5EF4-FFF2-40B4-BE49-F238E27FC236}">
                <a16:creationId xmlns:a16="http://schemas.microsoft.com/office/drawing/2014/main" id="{B1915F56-0A9A-495F-B0E5-711A05B0E80E}"/>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34</a:t>
            </a:fld>
            <a:endParaRPr lang="ja-JP" altLang="en-US" sz="1100" b="1" dirty="0">
              <a:solidFill>
                <a:prstClr val="white">
                  <a:lumMod val="75000"/>
                </a:prstClr>
              </a:solidFill>
              <a:latin typeface="Arial" charset="0"/>
              <a:ea typeface="ＭＳ Ｐゴシック" charset="-128"/>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32770" name="Picture 2" descr="Z:\Analyses of Annual Report\Pamphlet_Slide\2018\Pamphlet_Slide\Slide\transplants_2018_JDCHCT_Slide_jpn_2019MMDD\スライド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568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4800" y="0"/>
            <a:ext cx="8640000" cy="813816"/>
          </a:xfrm>
        </p:spPr>
        <p:txBody>
          <a:bodyPr>
            <a:normAutofit fontScale="90000"/>
          </a:bodyPr>
          <a:lstStyle/>
          <a:p>
            <a:r>
              <a:rPr lang="ja-JP" altLang="en-US" dirty="0">
                <a:solidFill>
                  <a:schemeClr val="tx2"/>
                </a:solidFill>
                <a:effectLst/>
              </a:rPr>
              <a:t>移植後の成績：年齢別</a:t>
            </a:r>
            <a:br>
              <a:rPr lang="en-US" altLang="ja-JP" sz="2700" dirty="0">
                <a:solidFill>
                  <a:schemeClr val="tx2"/>
                </a:solidFill>
                <a:effectLst/>
              </a:rPr>
            </a:br>
            <a:r>
              <a:rPr lang="ja-JP" altLang="en-US" sz="2400" dirty="0">
                <a:solidFill>
                  <a:schemeClr val="tx2"/>
                </a:solidFill>
                <a:effectLst/>
              </a:rPr>
              <a:t>白血病</a:t>
            </a:r>
            <a:r>
              <a:rPr lang="ja-JP" altLang="en-US" sz="1300" dirty="0">
                <a:solidFill>
                  <a:schemeClr val="tx2"/>
                </a:solidFill>
                <a:effectLst/>
              </a:rPr>
              <a:t>（急性骨髄性白血病</a:t>
            </a:r>
            <a:r>
              <a:rPr lang="en-US" altLang="ja-JP" sz="1300" dirty="0">
                <a:solidFill>
                  <a:schemeClr val="tx2"/>
                </a:solidFill>
                <a:effectLst/>
              </a:rPr>
              <a:t>/</a:t>
            </a:r>
            <a:r>
              <a:rPr lang="ja-JP" altLang="en-US" sz="1300" dirty="0">
                <a:solidFill>
                  <a:schemeClr val="tx2"/>
                </a:solidFill>
                <a:effectLst/>
              </a:rPr>
              <a:t>急性リンパ性白血病）</a:t>
            </a:r>
            <a:br>
              <a:rPr lang="en-US" altLang="ja-JP" sz="1300" dirty="0">
                <a:solidFill>
                  <a:schemeClr val="tx2"/>
                </a:solidFill>
                <a:effectLst/>
              </a:rPr>
            </a:br>
            <a:r>
              <a:rPr lang="ja-JP" altLang="en-US" sz="1300" dirty="0">
                <a:solidFill>
                  <a:schemeClr val="tx2"/>
                </a:solidFill>
                <a:effectLst/>
              </a:rPr>
              <a:t>＜自家＞</a:t>
            </a:r>
            <a:r>
              <a:rPr lang="en-US" altLang="ja-JP" sz="1300" dirty="0">
                <a:solidFill>
                  <a:schemeClr val="tx2"/>
                </a:solidFill>
                <a:effectLst/>
              </a:rPr>
              <a:t>&lt;0-15</a:t>
            </a:r>
            <a:r>
              <a:rPr lang="ja-JP" altLang="en-US" sz="1300" dirty="0">
                <a:solidFill>
                  <a:schemeClr val="tx2"/>
                </a:solidFill>
                <a:effectLst/>
              </a:rPr>
              <a:t>歳</a:t>
            </a:r>
            <a:r>
              <a:rPr lang="en-US" altLang="ja-JP" sz="1300" dirty="0">
                <a:solidFill>
                  <a:schemeClr val="tx2"/>
                </a:solidFill>
                <a:effectLst/>
              </a:rPr>
              <a:t>/16</a:t>
            </a:r>
            <a:r>
              <a:rPr lang="ja-JP" altLang="en-US" sz="1300" dirty="0">
                <a:solidFill>
                  <a:schemeClr val="tx2"/>
                </a:solidFill>
                <a:effectLst/>
              </a:rPr>
              <a:t>歳以上</a:t>
            </a:r>
            <a:r>
              <a:rPr lang="en-US" altLang="ja-JP" sz="1300" dirty="0">
                <a:solidFill>
                  <a:schemeClr val="tx2"/>
                </a:solidFill>
                <a:effectLst/>
              </a:rPr>
              <a:t>&gt;</a:t>
            </a:r>
            <a:endParaRPr kumimoji="1" lang="ja-JP" altLang="en-US" sz="2000" dirty="0">
              <a:solidFill>
                <a:schemeClr val="tx2"/>
              </a:solidFill>
            </a:endParaRPr>
          </a:p>
        </p:txBody>
      </p:sp>
      <p:sp>
        <p:nvSpPr>
          <p:cNvPr id="23" name="スライド番号プレースホルダ 4">
            <a:extLst>
              <a:ext uri="{FF2B5EF4-FFF2-40B4-BE49-F238E27FC236}">
                <a16:creationId xmlns:a16="http://schemas.microsoft.com/office/drawing/2014/main" id="{0D19C587-27C3-470F-928B-D1EF3C81889A}"/>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35</a:t>
            </a:fld>
            <a:endParaRPr lang="ja-JP" altLang="en-US" sz="1100" b="1" dirty="0">
              <a:solidFill>
                <a:prstClr val="white">
                  <a:lumMod val="75000"/>
                </a:prstClr>
              </a:solidFill>
              <a:latin typeface="Arial" charset="0"/>
              <a:ea typeface="ＭＳ Ｐゴシック" charset="-128"/>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33794" name="Picture 2" descr="Z:\Analyses of Annual Report\Pamphlet_Slide\2018\Pamphlet_Slide\Slide\transplants_2018_JDCHCT_Slide_jpn_2019MMDD\スライド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647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4799" y="0"/>
            <a:ext cx="8640000" cy="813816"/>
          </a:xfrm>
        </p:spPr>
        <p:txBody>
          <a:bodyPr>
            <a:normAutofit fontScale="90000"/>
          </a:bodyPr>
          <a:lstStyle/>
          <a:p>
            <a:r>
              <a:rPr lang="ja-JP" altLang="en-US" dirty="0">
                <a:solidFill>
                  <a:schemeClr val="tx2"/>
                </a:solidFill>
                <a:effectLst/>
              </a:rPr>
              <a:t>移植後の成績：年齢別</a:t>
            </a:r>
            <a:br>
              <a:rPr lang="en-US" altLang="ja-JP" sz="2700" dirty="0">
                <a:solidFill>
                  <a:schemeClr val="tx2"/>
                </a:solidFill>
                <a:effectLst/>
              </a:rPr>
            </a:br>
            <a:r>
              <a:rPr lang="ja-JP" altLang="en-US" sz="2400" dirty="0">
                <a:solidFill>
                  <a:schemeClr val="tx2"/>
                </a:solidFill>
                <a:effectLst/>
              </a:rPr>
              <a:t>悪性リンパ腫</a:t>
            </a:r>
            <a:r>
              <a:rPr lang="en-US" altLang="ja-JP" sz="1300" dirty="0">
                <a:solidFill>
                  <a:schemeClr val="tx2"/>
                </a:solidFill>
                <a:effectLst/>
              </a:rPr>
              <a:t>(</a:t>
            </a:r>
            <a:r>
              <a:rPr lang="ja-JP" altLang="en-US" sz="1300" dirty="0">
                <a:solidFill>
                  <a:schemeClr val="tx2"/>
                </a:solidFill>
                <a:effectLst/>
              </a:rPr>
              <a:t>非ホジキンリンパ腫</a:t>
            </a:r>
            <a:r>
              <a:rPr lang="en-US" altLang="ja-JP" sz="1300" dirty="0">
                <a:solidFill>
                  <a:schemeClr val="tx2"/>
                </a:solidFill>
                <a:effectLst/>
              </a:rPr>
              <a:t>/</a:t>
            </a:r>
            <a:r>
              <a:rPr lang="ja-JP" altLang="en-US" sz="1300" dirty="0">
                <a:solidFill>
                  <a:schemeClr val="tx2"/>
                </a:solidFill>
                <a:effectLst/>
              </a:rPr>
              <a:t>ホジキンリンパ腫</a:t>
            </a:r>
            <a:r>
              <a:rPr lang="en-US" altLang="ja-JP" sz="1300" dirty="0">
                <a:solidFill>
                  <a:schemeClr val="tx2"/>
                </a:solidFill>
                <a:effectLst/>
              </a:rPr>
              <a:t>)</a:t>
            </a:r>
            <a:br>
              <a:rPr lang="en-US" altLang="ja-JP" sz="2000" spc="-150" dirty="0">
                <a:solidFill>
                  <a:schemeClr val="tx2"/>
                </a:solidFill>
                <a:effectLst/>
                <a:latin typeface="Arial" pitchFamily="34" charset="0"/>
                <a:ea typeface="ＭＳ Ｐゴシック"/>
                <a:cs typeface="Arial" pitchFamily="34" charset="0"/>
              </a:rPr>
            </a:br>
            <a:r>
              <a:rPr lang="ja-JP" altLang="en-US" sz="1300" spc="-150" dirty="0">
                <a:solidFill>
                  <a:schemeClr val="tx2"/>
                </a:solidFill>
                <a:effectLst/>
                <a:latin typeface="Arial" pitchFamily="34" charset="0"/>
                <a:ea typeface="ＭＳ Ｐゴシック"/>
                <a:cs typeface="Arial" pitchFamily="34" charset="0"/>
              </a:rPr>
              <a:t>＜自家＞</a:t>
            </a:r>
            <a:r>
              <a:rPr lang="en-US" altLang="ja-JP" sz="1300" spc="-150" dirty="0">
                <a:solidFill>
                  <a:schemeClr val="tx2"/>
                </a:solidFill>
                <a:effectLst/>
                <a:latin typeface="Arial" pitchFamily="34" charset="0"/>
                <a:ea typeface="ＭＳ Ｐゴシック"/>
                <a:cs typeface="Arial" pitchFamily="34" charset="0"/>
              </a:rPr>
              <a:t>&lt;0-15</a:t>
            </a:r>
            <a:r>
              <a:rPr lang="ja-JP" altLang="en-US" sz="1300" spc="-150" dirty="0">
                <a:solidFill>
                  <a:schemeClr val="tx2"/>
                </a:solidFill>
                <a:effectLst/>
                <a:latin typeface="Arial" pitchFamily="34" charset="0"/>
                <a:ea typeface="ＭＳ Ｐゴシック"/>
                <a:cs typeface="Arial" pitchFamily="34" charset="0"/>
              </a:rPr>
              <a:t>歳</a:t>
            </a:r>
            <a:r>
              <a:rPr lang="en-US" altLang="ja-JP" sz="1300" spc="-150" dirty="0">
                <a:solidFill>
                  <a:schemeClr val="tx2"/>
                </a:solidFill>
                <a:effectLst/>
                <a:latin typeface="Arial" pitchFamily="34" charset="0"/>
                <a:ea typeface="ＭＳ Ｐゴシック"/>
                <a:cs typeface="Arial" pitchFamily="34" charset="0"/>
              </a:rPr>
              <a:t>/16</a:t>
            </a:r>
            <a:r>
              <a:rPr lang="ja-JP" altLang="en-US" sz="1300" spc="-150" dirty="0">
                <a:solidFill>
                  <a:schemeClr val="tx2"/>
                </a:solidFill>
                <a:effectLst/>
                <a:latin typeface="Arial" pitchFamily="34" charset="0"/>
                <a:ea typeface="ＭＳ Ｐゴシック"/>
                <a:cs typeface="Arial" pitchFamily="34" charset="0"/>
              </a:rPr>
              <a:t>歳以上</a:t>
            </a:r>
            <a:endParaRPr kumimoji="1" lang="ja-JP" altLang="en-US" sz="1300" dirty="0">
              <a:solidFill>
                <a:schemeClr val="tx2"/>
              </a:solidFill>
              <a:effectLst/>
            </a:endParaRPr>
          </a:p>
        </p:txBody>
      </p:sp>
      <p:sp>
        <p:nvSpPr>
          <p:cNvPr id="24" name="スライド番号プレースホルダ 4">
            <a:extLst>
              <a:ext uri="{FF2B5EF4-FFF2-40B4-BE49-F238E27FC236}">
                <a16:creationId xmlns:a16="http://schemas.microsoft.com/office/drawing/2014/main" id="{99429C69-079B-4153-B0DC-E2CDE7939DB4}"/>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36</a:t>
            </a:fld>
            <a:endParaRPr lang="ja-JP" altLang="en-US" sz="1100" b="1" dirty="0">
              <a:solidFill>
                <a:prstClr val="white">
                  <a:lumMod val="75000"/>
                </a:prstClr>
              </a:solidFill>
              <a:latin typeface="Arial" charset="0"/>
              <a:ea typeface="ＭＳ Ｐゴシック" charset="-128"/>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34818" name="Picture 2" descr="Z:\Analyses of Annual Report\Pamphlet_Slide\2018\Pamphlet_Slide\Slide\transplants_2018_JDCHCT_Slide_jpn_2019MMDD\スライド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895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a:xfrm>
            <a:off x="244800" y="0"/>
            <a:ext cx="8640000" cy="813816"/>
          </a:xfrm>
        </p:spPr>
        <p:txBody>
          <a:bodyPr>
            <a:normAutofit/>
          </a:bodyPr>
          <a:lstStyle/>
          <a:p>
            <a:r>
              <a:rPr kumimoji="1" lang="ja-JP" altLang="ja-JP" sz="2500" b="0" i="0" kern="1200" spc="0" baseline="0" dirty="0">
                <a:solidFill>
                  <a:schemeClr val="tx2"/>
                </a:solidFill>
                <a:effectLst/>
                <a:latin typeface="HGP明朝E"/>
                <a:ea typeface="HGP明朝E"/>
                <a:cs typeface="+mn-cs"/>
              </a:rPr>
              <a:t>移植後の成績</a:t>
            </a:r>
            <a:br>
              <a:rPr kumimoji="1" lang="en-US" altLang="ja-JP" sz="1800" b="1" i="0" kern="1200" spc="0" baseline="0" dirty="0">
                <a:solidFill>
                  <a:schemeClr val="tx2"/>
                </a:solidFill>
                <a:effectLst/>
                <a:latin typeface="HGP明朝E"/>
                <a:ea typeface="HGP明朝E"/>
                <a:cs typeface="+mn-cs"/>
              </a:rPr>
            </a:br>
            <a:r>
              <a:rPr lang="ja-JP" altLang="en-US" sz="1800" spc="-150" dirty="0">
                <a:solidFill>
                  <a:schemeClr val="tx2"/>
                </a:solidFill>
                <a:effectLst/>
                <a:latin typeface="Arial" pitchFamily="34" charset="0"/>
                <a:ea typeface="ＭＳ Ｐゴシック"/>
                <a:cs typeface="Arial" pitchFamily="34" charset="0"/>
              </a:rPr>
              <a:t>：</a:t>
            </a:r>
            <a:r>
              <a:rPr kumimoji="1" lang="ja-JP" altLang="ja-JP" sz="2200" i="0" kern="1200" spc="0" baseline="0" dirty="0">
                <a:solidFill>
                  <a:schemeClr val="tx2"/>
                </a:solidFill>
                <a:effectLst/>
                <a:latin typeface="HGP明朝E"/>
                <a:ea typeface="HGP明朝E"/>
                <a:cs typeface="+mn-cs"/>
              </a:rPr>
              <a:t>多発性骨髄腫</a:t>
            </a:r>
            <a:r>
              <a:rPr kumimoji="1" lang="ja-JP" altLang="en-US" sz="1800" i="0" kern="1200" spc="-150" baseline="0" dirty="0">
                <a:solidFill>
                  <a:schemeClr val="tx2"/>
                </a:solidFill>
                <a:effectLst/>
                <a:latin typeface="Arial" pitchFamily="34" charset="0"/>
                <a:ea typeface="ＭＳ Ｐゴシック"/>
                <a:cs typeface="Arial" pitchFamily="34" charset="0"/>
              </a:rPr>
              <a:t>＜自家＞＜</a:t>
            </a:r>
            <a:r>
              <a:rPr kumimoji="1" lang="en-US" altLang="ja-JP" sz="1800" i="0" kern="1200" spc="-150" baseline="0" dirty="0">
                <a:solidFill>
                  <a:schemeClr val="tx2"/>
                </a:solidFill>
                <a:effectLst/>
                <a:latin typeface="Arial" pitchFamily="34" charset="0"/>
                <a:ea typeface="ＭＳ Ｐゴシック"/>
                <a:cs typeface="Arial" pitchFamily="34" charset="0"/>
              </a:rPr>
              <a:t>16</a:t>
            </a:r>
            <a:r>
              <a:rPr kumimoji="1" lang="ja-JP" altLang="en-US" sz="1800" i="0" kern="1200" spc="-150" baseline="0" dirty="0">
                <a:solidFill>
                  <a:schemeClr val="tx2"/>
                </a:solidFill>
                <a:effectLst/>
                <a:latin typeface="Arial" pitchFamily="34" charset="0"/>
                <a:ea typeface="ＭＳ Ｐゴシック"/>
                <a:cs typeface="Arial" pitchFamily="34" charset="0"/>
              </a:rPr>
              <a:t>歳以上＞</a:t>
            </a:r>
            <a:endParaRPr kumimoji="1" lang="ja-JP" altLang="en-US" sz="1800" dirty="0">
              <a:solidFill>
                <a:schemeClr val="tx2"/>
              </a:solidFill>
              <a:effectLst/>
            </a:endParaRPr>
          </a:p>
        </p:txBody>
      </p:sp>
      <p:sp>
        <p:nvSpPr>
          <p:cNvPr id="13" name="スライド番号プレースホルダ 4">
            <a:extLst>
              <a:ext uri="{FF2B5EF4-FFF2-40B4-BE49-F238E27FC236}">
                <a16:creationId xmlns:a16="http://schemas.microsoft.com/office/drawing/2014/main" id="{C149B979-8BC5-4A1C-A626-9953AD2AB13E}"/>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37</a:t>
            </a:fld>
            <a:endParaRPr lang="ja-JP" altLang="en-US" sz="1100" b="1" dirty="0">
              <a:solidFill>
                <a:prstClr val="white">
                  <a:lumMod val="75000"/>
                </a:prstClr>
              </a:solidFill>
              <a:latin typeface="Arial" charset="0"/>
              <a:ea typeface="ＭＳ Ｐゴシック" charset="-128"/>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35842" name="Picture 2" descr="Z:\Analyses of Annual Report\Pamphlet_Slide\2018\Pamphlet_Slide\Slide\transplants_2018_JDCHCT_Slide_jpn_2019MMDD\スライド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22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タイトル 35"/>
          <p:cNvSpPr>
            <a:spLocks noGrp="1"/>
          </p:cNvSpPr>
          <p:nvPr>
            <p:ph type="title"/>
          </p:nvPr>
        </p:nvSpPr>
        <p:spPr>
          <a:xfrm>
            <a:off x="244800" y="0"/>
            <a:ext cx="8640000" cy="813816"/>
          </a:xfrm>
        </p:spPr>
        <p:txBody>
          <a:bodyPr>
            <a:normAutofit fontScale="90000"/>
          </a:bodyPr>
          <a:lstStyle/>
          <a:p>
            <a:pPr fontAlgn="base"/>
            <a:r>
              <a:rPr kumimoji="1" lang="ja-JP" altLang="ja-JP" b="0" i="0" kern="1200" spc="0" baseline="0">
                <a:solidFill>
                  <a:schemeClr val="tx2"/>
                </a:solidFill>
                <a:effectLst/>
                <a:latin typeface="HGP明朝E"/>
                <a:ea typeface="HGP明朝E"/>
                <a:cs typeface="+mn-cs"/>
              </a:rPr>
              <a:t>移植後の成績</a:t>
            </a:r>
            <a:br>
              <a:rPr kumimoji="1" lang="en-US" altLang="ja-JP" sz="1800" b="0" i="0" kern="1200" spc="0" baseline="0">
                <a:solidFill>
                  <a:schemeClr val="tx2"/>
                </a:solidFill>
                <a:effectLst/>
                <a:latin typeface="HGP明朝E"/>
                <a:ea typeface="HGP明朝E"/>
                <a:cs typeface="+mn-cs"/>
              </a:rPr>
            </a:br>
            <a:r>
              <a:rPr lang="ja-JP" altLang="en-US" sz="2000" spc="-150">
                <a:solidFill>
                  <a:schemeClr val="tx2"/>
                </a:solidFill>
                <a:effectLst/>
                <a:latin typeface="Arial" pitchFamily="34" charset="0"/>
                <a:ea typeface="ＭＳ Ｐゴシック"/>
                <a:cs typeface="Arial" pitchFamily="34" charset="0"/>
              </a:rPr>
              <a:t>：</a:t>
            </a:r>
            <a:r>
              <a:rPr kumimoji="1" lang="ja-JP" altLang="ja-JP" sz="2400" kern="1200">
                <a:solidFill>
                  <a:schemeClr val="tx2"/>
                </a:solidFill>
                <a:effectLst/>
                <a:latin typeface="HGP明朝E"/>
                <a:ea typeface="HGP明朝E"/>
                <a:cs typeface="+mn-cs"/>
              </a:rPr>
              <a:t>急性骨髄性白血病</a:t>
            </a:r>
            <a:r>
              <a:rPr lang="ja-JP" altLang="en-US" sz="2000" spc="-150">
                <a:solidFill>
                  <a:schemeClr val="tx2"/>
                </a:solidFill>
                <a:effectLst/>
                <a:latin typeface="Arial" pitchFamily="34" charset="0"/>
                <a:ea typeface="ＭＳ Ｐゴシック"/>
                <a:cs typeface="Arial" pitchFamily="34" charset="0"/>
              </a:rPr>
              <a:t>＜同種＞＜</a:t>
            </a:r>
            <a:r>
              <a:rPr lang="en-US" altLang="ja-JP" sz="2000" spc="-150">
                <a:solidFill>
                  <a:schemeClr val="tx2"/>
                </a:solidFill>
                <a:effectLst/>
                <a:latin typeface="Arial" pitchFamily="34" charset="0"/>
                <a:ea typeface="ＭＳ Ｐゴシック"/>
                <a:cs typeface="Arial" pitchFamily="34" charset="0"/>
              </a:rPr>
              <a:t>0-15</a:t>
            </a:r>
            <a:r>
              <a:rPr lang="ja-JP" altLang="en-US" sz="2000" spc="-150">
                <a:solidFill>
                  <a:schemeClr val="tx2"/>
                </a:solidFill>
                <a:effectLst/>
                <a:latin typeface="Arial" pitchFamily="34" charset="0"/>
                <a:ea typeface="ＭＳ Ｐゴシック"/>
                <a:cs typeface="Arial" pitchFamily="34" charset="0"/>
              </a:rPr>
              <a:t>歳＞</a:t>
            </a:r>
            <a:endParaRPr kumimoji="1" lang="ja-JP" altLang="ja-JP" sz="2000" b="1" i="0" kern="1200" spc="0" baseline="0">
              <a:solidFill>
                <a:schemeClr val="tx2"/>
              </a:solidFill>
              <a:effectLst/>
              <a:latin typeface="HGP明朝E"/>
              <a:ea typeface="HGP明朝E"/>
              <a:cs typeface="+mn-cs"/>
            </a:endParaRPr>
          </a:p>
        </p:txBody>
      </p:sp>
      <p:sp>
        <p:nvSpPr>
          <p:cNvPr id="21" name="スライド番号プレースホルダ 4">
            <a:extLst>
              <a:ext uri="{FF2B5EF4-FFF2-40B4-BE49-F238E27FC236}">
                <a16:creationId xmlns:a16="http://schemas.microsoft.com/office/drawing/2014/main" id="{46E81CCA-C20B-4EB8-B4CF-53F65D144838}"/>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38</a:t>
            </a:fld>
            <a:endParaRPr lang="ja-JP" altLang="en-US" sz="1100" b="1" dirty="0">
              <a:solidFill>
                <a:prstClr val="white">
                  <a:lumMod val="75000"/>
                </a:prstClr>
              </a:solidFill>
              <a:latin typeface="Arial" charset="0"/>
              <a:ea typeface="ＭＳ Ｐゴシック" charset="-128"/>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36866" name="Picture 2" descr="Z:\Analyses of Annual Report\Pamphlet_Slide\2018\Pamphlet_Slide\Slide\transplants_2018_JDCHCT_Slide_jpn_2019MMDD\スライド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170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31"/>
          <p:cNvSpPr>
            <a:spLocks noGrp="1"/>
          </p:cNvSpPr>
          <p:nvPr>
            <p:ph type="title"/>
          </p:nvPr>
        </p:nvSpPr>
        <p:spPr>
          <a:xfrm>
            <a:off x="244800" y="0"/>
            <a:ext cx="8640000" cy="813816"/>
          </a:xfrm>
        </p:spPr>
        <p:txBody>
          <a:bodyPr/>
          <a:lstStyle/>
          <a:p>
            <a:pPr fontAlgn="base"/>
            <a:r>
              <a:rPr kumimoji="1" lang="ja-JP" altLang="ja-JP" sz="2500" b="0" i="0" kern="1200" spc="0" baseline="0" dirty="0">
                <a:solidFill>
                  <a:schemeClr val="tx2"/>
                </a:solidFill>
                <a:effectLst/>
                <a:latin typeface="HGP明朝E"/>
                <a:ea typeface="HGP明朝E"/>
                <a:cs typeface="+mn-cs"/>
              </a:rPr>
              <a:t>移植後の成績</a:t>
            </a:r>
            <a:br>
              <a:rPr kumimoji="1" lang="en-US" altLang="ja-JP" sz="2600" b="0" i="0" kern="1200" spc="0" baseline="0" dirty="0">
                <a:solidFill>
                  <a:schemeClr val="tx2"/>
                </a:solidFill>
                <a:effectLst/>
                <a:latin typeface="HGP明朝E"/>
                <a:ea typeface="HGP明朝E"/>
                <a:cs typeface="+mn-cs"/>
              </a:rPr>
            </a:br>
            <a:r>
              <a:rPr lang="ja-JP" altLang="en-US" sz="1800" spc="-150" dirty="0">
                <a:solidFill>
                  <a:schemeClr val="tx2"/>
                </a:solidFill>
                <a:effectLst/>
                <a:latin typeface="Arial" pitchFamily="34" charset="0"/>
                <a:ea typeface="ＭＳ Ｐゴシック"/>
                <a:cs typeface="Arial" pitchFamily="34" charset="0"/>
              </a:rPr>
              <a:t>：</a:t>
            </a:r>
            <a:r>
              <a:rPr kumimoji="1" lang="ja-JP" altLang="ja-JP" sz="2200" i="0" kern="1200" spc="0" baseline="0" dirty="0">
                <a:solidFill>
                  <a:schemeClr val="tx2"/>
                </a:solidFill>
                <a:effectLst/>
                <a:latin typeface="HGP明朝E"/>
                <a:ea typeface="HGP明朝E"/>
                <a:cs typeface="+mn-cs"/>
              </a:rPr>
              <a:t>急性骨髄性白血病</a:t>
            </a:r>
            <a:r>
              <a:rPr lang="ja-JP" altLang="en-US" sz="1800" spc="-150" dirty="0">
                <a:solidFill>
                  <a:schemeClr val="tx2"/>
                </a:solidFill>
                <a:effectLst/>
                <a:latin typeface="Arial" pitchFamily="34" charset="0"/>
                <a:ea typeface="ＭＳ Ｐゴシック"/>
                <a:cs typeface="Arial" pitchFamily="34" charset="0"/>
              </a:rPr>
              <a:t>＜同種＞＜</a:t>
            </a:r>
            <a:r>
              <a:rPr lang="en-US" altLang="ja-JP" sz="1800" spc="-150" dirty="0">
                <a:solidFill>
                  <a:schemeClr val="tx2"/>
                </a:solidFill>
                <a:effectLst/>
                <a:latin typeface="Arial" pitchFamily="34" charset="0"/>
                <a:ea typeface="ＭＳ Ｐゴシック"/>
                <a:cs typeface="Arial" pitchFamily="34" charset="0"/>
              </a:rPr>
              <a:t>16</a:t>
            </a:r>
            <a:r>
              <a:rPr lang="ja-JP" altLang="en-US" sz="1800" spc="-150" dirty="0">
                <a:solidFill>
                  <a:schemeClr val="tx2"/>
                </a:solidFill>
                <a:effectLst/>
                <a:latin typeface="Arial" pitchFamily="34" charset="0"/>
                <a:ea typeface="ＭＳ Ｐゴシック"/>
                <a:cs typeface="Arial" pitchFamily="34" charset="0"/>
              </a:rPr>
              <a:t>歳以上＞</a:t>
            </a:r>
            <a:endParaRPr kumimoji="1" lang="ja-JP" altLang="ja-JP" sz="2000" b="1" i="0" kern="1200" spc="0" baseline="0" dirty="0">
              <a:solidFill>
                <a:schemeClr val="tx2"/>
              </a:solidFill>
              <a:effectLst/>
              <a:latin typeface="HGP明朝E"/>
              <a:ea typeface="HGP明朝E"/>
              <a:cs typeface="+mn-cs"/>
            </a:endParaRPr>
          </a:p>
        </p:txBody>
      </p:sp>
      <p:sp>
        <p:nvSpPr>
          <p:cNvPr id="20" name="スライド番号プレースホルダ 4">
            <a:extLst>
              <a:ext uri="{FF2B5EF4-FFF2-40B4-BE49-F238E27FC236}">
                <a16:creationId xmlns:a16="http://schemas.microsoft.com/office/drawing/2014/main" id="{70A13447-E143-4DBA-9190-23C1A150F75F}"/>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39</a:t>
            </a:fld>
            <a:endParaRPr lang="ja-JP" altLang="en-US" sz="1100" b="1" dirty="0">
              <a:solidFill>
                <a:prstClr val="white">
                  <a:lumMod val="75000"/>
                </a:prstClr>
              </a:solidFill>
              <a:latin typeface="Arial" charset="0"/>
              <a:ea typeface="ＭＳ Ｐゴシック" charset="-128"/>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37890" name="Picture 2" descr="Z:\Analyses of Annual Report\Pamphlet_Slide\2018\Pamphlet_Slide\Slide\transplants_2018_JDCHCT_Slide_jpn_2019MMDD\スライド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825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タイトル 1"/>
          <p:cNvSpPr>
            <a:spLocks noGrp="1"/>
          </p:cNvSpPr>
          <p:nvPr>
            <p:ph type="title"/>
          </p:nvPr>
        </p:nvSpPr>
        <p:spPr>
          <a:xfrm>
            <a:off x="432000" y="0"/>
            <a:ext cx="8229600" cy="803564"/>
          </a:xfrm>
        </p:spPr>
        <p:txBody>
          <a:bodyPr anchor="ctr">
            <a:normAutofit fontScale="90000"/>
          </a:bodyPr>
          <a:lstStyle/>
          <a:p>
            <a:r>
              <a:rPr lang="ja-JP" altLang="en-US" sz="2800" b="0" dirty="0">
                <a:solidFill>
                  <a:schemeClr val="tx2"/>
                </a:solidFill>
                <a:effectLst/>
                <a:latin typeface="HGP明朝E" pitchFamily="18" charset="-128"/>
                <a:ea typeface="HGP明朝E" pitchFamily="18" charset="-128"/>
                <a:cs typeface="Arial Unicode MS" pitchFamily="50" charset="-128"/>
              </a:rPr>
              <a:t>造血幹細胞移植件数の年次推移</a:t>
            </a:r>
            <a:br>
              <a:rPr lang="en-US" altLang="ja-JP" sz="2800" b="0" dirty="0">
                <a:solidFill>
                  <a:schemeClr val="tx2"/>
                </a:solidFill>
                <a:effectLst/>
                <a:latin typeface="HGP明朝E" pitchFamily="18" charset="-128"/>
                <a:ea typeface="HGP明朝E" pitchFamily="18" charset="-128"/>
                <a:cs typeface="Arial Unicode MS" pitchFamily="50" charset="-128"/>
              </a:rPr>
            </a:br>
            <a:r>
              <a:rPr lang="en-US" altLang="ja-JP" sz="2800" b="0" dirty="0">
                <a:solidFill>
                  <a:schemeClr val="tx2"/>
                </a:solidFill>
                <a:effectLst/>
                <a:latin typeface="HGP明朝E" pitchFamily="18" charset="-128"/>
                <a:ea typeface="HGP明朝E" pitchFamily="18" charset="-128"/>
                <a:cs typeface="Arial Unicode MS" pitchFamily="50" charset="-128"/>
              </a:rPr>
              <a:t>:</a:t>
            </a:r>
            <a:r>
              <a:rPr lang="en-US" altLang="ja-JP" sz="2000" b="0" spc="-150" dirty="0">
                <a:solidFill>
                  <a:schemeClr val="tx2"/>
                </a:solidFill>
                <a:effectLst/>
                <a:latin typeface="Arial" pitchFamily="34" charset="0"/>
                <a:ea typeface="ＭＳ Ｐゴシック"/>
                <a:cs typeface="Arial" pitchFamily="34" charset="0"/>
              </a:rPr>
              <a:t> </a:t>
            </a:r>
            <a:r>
              <a:rPr lang="ja-JP" altLang="en-US" sz="2400" b="0" dirty="0">
                <a:solidFill>
                  <a:schemeClr val="tx2"/>
                </a:solidFill>
                <a:effectLst/>
                <a:latin typeface="HGP明朝E" pitchFamily="18" charset="-128"/>
                <a:ea typeface="HGP明朝E" pitchFamily="18" charset="-128"/>
                <a:cs typeface="Arial Unicode MS" pitchFamily="50" charset="-128"/>
              </a:rPr>
              <a:t>移植種類別</a:t>
            </a:r>
            <a:r>
              <a:rPr lang="ja-JP" altLang="en-US" sz="2000" b="0" spc="-150" baseline="0" dirty="0">
                <a:solidFill>
                  <a:schemeClr val="tx2"/>
                </a:solidFill>
                <a:effectLst/>
                <a:latin typeface="Arial" pitchFamily="34" charset="0"/>
                <a:ea typeface="ＭＳ Ｐゴシック"/>
                <a:cs typeface="Arial" pitchFamily="34" charset="0"/>
              </a:rPr>
              <a:t>＜自家＞</a:t>
            </a:r>
            <a:endParaRPr lang="ja-JP" altLang="en-US" sz="2000" b="0" dirty="0">
              <a:solidFill>
                <a:schemeClr val="tx2"/>
              </a:solidFill>
              <a:effectLst/>
              <a:latin typeface="HGP明朝E" pitchFamily="18" charset="-128"/>
              <a:ea typeface="HGP明朝E" pitchFamily="18" charset="-128"/>
              <a:cs typeface="Arial Unicode MS" pitchFamily="50" charset="-128"/>
            </a:endParaRPr>
          </a:p>
        </p:txBody>
      </p:sp>
      <p:sp>
        <p:nvSpPr>
          <p:cNvPr id="21" name="スライド番号プレースホルダ 4"/>
          <p:cNvSpPr>
            <a:spLocks noGrp="1"/>
          </p:cNvSpPr>
          <p:nvPr>
            <p:ph type="sldNum" sz="quarter" idx="4294967295"/>
          </p:nvPr>
        </p:nvSpPr>
        <p:spPr>
          <a:xfrm>
            <a:off x="8893175" y="6650038"/>
            <a:ext cx="250825" cy="158750"/>
          </a:xfrm>
          <a:prstGeom prst="rect">
            <a:avLst/>
          </a:prstGeom>
        </p:spPr>
        <p:txBody>
          <a:bodyPr/>
          <a:lstStyle/>
          <a:p>
            <a:pPr algn="r"/>
            <a:fld id="{2FECD35A-6F14-4CA7-81FF-DADAB1564319}" type="slidenum">
              <a:rPr lang="ja-JP" altLang="en-US" sz="1100" b="1" smtClean="0">
                <a:solidFill>
                  <a:schemeClr val="bg1">
                    <a:lumMod val="75000"/>
                  </a:schemeClr>
                </a:solidFill>
              </a:rPr>
              <a:pPr algn="r"/>
              <a:t>4</a:t>
            </a:fld>
            <a:endParaRPr lang="ja-JP" altLang="en-US" sz="1100" b="1">
              <a:solidFill>
                <a:schemeClr val="bg1">
                  <a:lumMod val="75000"/>
                </a:schemeClr>
              </a:solidFill>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2050" name="Picture 2" descr="Z:\Analyses of Annual Report\Pamphlet_Slide\2018\Pamphlet_Slide\Slide\transplants_2018_JDCHCT_Slide_jpn_2019MMDD\スライド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26699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31"/>
          <p:cNvSpPr>
            <a:spLocks noGrp="1"/>
          </p:cNvSpPr>
          <p:nvPr>
            <p:ph type="title"/>
          </p:nvPr>
        </p:nvSpPr>
        <p:spPr>
          <a:xfrm>
            <a:off x="244800" y="0"/>
            <a:ext cx="8640000" cy="813816"/>
          </a:xfrm>
        </p:spPr>
        <p:txBody>
          <a:bodyPr>
            <a:normAutofit/>
          </a:bodyPr>
          <a:lstStyle/>
          <a:p>
            <a:pPr fontAlgn="base"/>
            <a:r>
              <a:rPr kumimoji="1" lang="ja-JP" altLang="ja-JP" sz="2500" b="0" i="0" kern="1200" spc="0" baseline="0" dirty="0">
                <a:solidFill>
                  <a:schemeClr val="tx2"/>
                </a:solidFill>
                <a:effectLst/>
                <a:latin typeface="HGP明朝E"/>
                <a:ea typeface="HGP明朝E"/>
                <a:cs typeface="+mn-cs"/>
              </a:rPr>
              <a:t>移植後の成績</a:t>
            </a:r>
            <a:br>
              <a:rPr kumimoji="1" lang="en-US" altLang="ja-JP" sz="2600" b="0" i="0" kern="1200" spc="0" baseline="0" dirty="0">
                <a:solidFill>
                  <a:schemeClr val="tx2"/>
                </a:solidFill>
                <a:effectLst/>
                <a:latin typeface="HGP明朝E"/>
                <a:ea typeface="HGP明朝E"/>
                <a:cs typeface="+mn-cs"/>
              </a:rPr>
            </a:br>
            <a:r>
              <a:rPr lang="ja-JP" altLang="en-US" sz="1800" spc="-150" dirty="0">
                <a:solidFill>
                  <a:schemeClr val="tx2"/>
                </a:solidFill>
                <a:effectLst/>
                <a:latin typeface="Arial" pitchFamily="34" charset="0"/>
                <a:ea typeface="ＭＳ Ｐゴシック"/>
                <a:cs typeface="Arial" pitchFamily="34" charset="0"/>
              </a:rPr>
              <a:t>：</a:t>
            </a:r>
            <a:r>
              <a:rPr kumimoji="1" lang="ja-JP" altLang="ja-JP" sz="2200" kern="1200" dirty="0">
                <a:solidFill>
                  <a:schemeClr val="tx2"/>
                </a:solidFill>
                <a:effectLst/>
                <a:latin typeface="HGP明朝E"/>
                <a:ea typeface="HGP明朝E"/>
                <a:cs typeface="+mn-cs"/>
              </a:rPr>
              <a:t>急性リンパ性白血病</a:t>
            </a:r>
            <a:r>
              <a:rPr kumimoji="1" lang="ja-JP" altLang="en-US" sz="1800" kern="1200" dirty="0">
                <a:solidFill>
                  <a:schemeClr val="tx2"/>
                </a:solidFill>
                <a:effectLst/>
                <a:latin typeface="+mj-ea"/>
                <a:ea typeface="+mj-ea"/>
                <a:cs typeface="+mn-cs"/>
              </a:rPr>
              <a:t>＜同種＞＜</a:t>
            </a:r>
            <a:r>
              <a:rPr kumimoji="1" lang="en-US" altLang="ja-JP" sz="1800" kern="1200" dirty="0">
                <a:solidFill>
                  <a:schemeClr val="tx2"/>
                </a:solidFill>
                <a:effectLst/>
                <a:latin typeface="Arial" panose="020B0604020202020204" pitchFamily="34" charset="0"/>
                <a:ea typeface="+mj-ea"/>
                <a:cs typeface="Arial" panose="020B0604020202020204" pitchFamily="34" charset="0"/>
              </a:rPr>
              <a:t>0-15</a:t>
            </a:r>
            <a:r>
              <a:rPr kumimoji="1" lang="ja-JP" altLang="en-US" sz="1800" kern="1200" dirty="0">
                <a:solidFill>
                  <a:schemeClr val="tx2"/>
                </a:solidFill>
                <a:effectLst/>
                <a:latin typeface="+mj-ea"/>
                <a:ea typeface="+mj-ea"/>
                <a:cs typeface="+mn-cs"/>
              </a:rPr>
              <a:t>歳＞</a:t>
            </a:r>
            <a:endParaRPr kumimoji="1" lang="ja-JP" altLang="ja-JP" sz="1800" b="1" i="0" kern="1200" spc="0" baseline="0" dirty="0">
              <a:solidFill>
                <a:schemeClr val="tx2"/>
              </a:solidFill>
              <a:effectLst/>
              <a:latin typeface="+mj-ea"/>
              <a:ea typeface="+mj-ea"/>
              <a:cs typeface="+mn-cs"/>
            </a:endParaRPr>
          </a:p>
        </p:txBody>
      </p:sp>
      <p:sp>
        <p:nvSpPr>
          <p:cNvPr id="20" name="スライド番号プレースホルダ 4">
            <a:extLst>
              <a:ext uri="{FF2B5EF4-FFF2-40B4-BE49-F238E27FC236}">
                <a16:creationId xmlns:a16="http://schemas.microsoft.com/office/drawing/2014/main" id="{6A7B7FD2-B214-4C26-8AD2-34075D549F0C}"/>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40</a:t>
            </a:fld>
            <a:endParaRPr lang="ja-JP" altLang="en-US" sz="1100" b="1" dirty="0">
              <a:solidFill>
                <a:prstClr val="white">
                  <a:lumMod val="75000"/>
                </a:prstClr>
              </a:solidFill>
              <a:latin typeface="Arial" charset="0"/>
              <a:ea typeface="ＭＳ Ｐゴシック" charset="-128"/>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38914" name="Picture 2" descr="Z:\Analyses of Annual Report\Pamphlet_Slide\2018\Pamphlet_Slide\Slide\transplants_2018_JDCHCT_Slide_jpn_2019MMDD\スライド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503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タイトル 60"/>
          <p:cNvSpPr>
            <a:spLocks noGrp="1"/>
          </p:cNvSpPr>
          <p:nvPr>
            <p:ph type="title"/>
          </p:nvPr>
        </p:nvSpPr>
        <p:spPr>
          <a:xfrm>
            <a:off x="244800" y="0"/>
            <a:ext cx="8640000" cy="813816"/>
          </a:xfrm>
        </p:spPr>
        <p:txBody>
          <a:bodyPr/>
          <a:lstStyle/>
          <a:p>
            <a:r>
              <a:rPr kumimoji="1" lang="ja-JP" altLang="ja-JP" sz="2500" b="0" i="0" kern="1200" spc="0" baseline="0" dirty="0">
                <a:solidFill>
                  <a:schemeClr val="tx2"/>
                </a:solidFill>
                <a:effectLst/>
                <a:latin typeface="HGP明朝E"/>
                <a:ea typeface="HGP明朝E"/>
                <a:cs typeface="+mj-cs"/>
              </a:rPr>
              <a:t>移植後の成績</a:t>
            </a:r>
            <a:br>
              <a:rPr kumimoji="1" lang="en-US" altLang="ja-JP" sz="2600" b="0" i="0" kern="1200" spc="0" baseline="0" dirty="0">
                <a:solidFill>
                  <a:schemeClr val="tx2"/>
                </a:solidFill>
                <a:effectLst/>
                <a:latin typeface="HGP明朝E"/>
                <a:ea typeface="HGP明朝E"/>
                <a:cs typeface="+mj-cs"/>
              </a:rPr>
            </a:br>
            <a:r>
              <a:rPr lang="ja-JP" altLang="en-US" sz="1800" spc="-150" dirty="0">
                <a:solidFill>
                  <a:schemeClr val="tx2"/>
                </a:solidFill>
                <a:effectLst/>
                <a:latin typeface="Arial" pitchFamily="34" charset="0"/>
                <a:ea typeface="ＭＳ Ｐゴシック"/>
                <a:cs typeface="Arial" pitchFamily="34" charset="0"/>
              </a:rPr>
              <a:t>：</a:t>
            </a:r>
            <a:r>
              <a:rPr kumimoji="1" lang="ja-JP" altLang="ja-JP" sz="2200" kern="1200" dirty="0">
                <a:solidFill>
                  <a:schemeClr val="tx2"/>
                </a:solidFill>
                <a:effectLst/>
                <a:latin typeface="HGP明朝E"/>
                <a:ea typeface="HGP明朝E"/>
                <a:cs typeface="+mj-cs"/>
              </a:rPr>
              <a:t>急性リンパ性白血病</a:t>
            </a:r>
            <a:r>
              <a:rPr lang="ja-JP" altLang="en-US" sz="1800" spc="-150" dirty="0">
                <a:solidFill>
                  <a:schemeClr val="tx2"/>
                </a:solidFill>
                <a:effectLst/>
                <a:latin typeface="Arial" pitchFamily="34" charset="0"/>
                <a:ea typeface="ＭＳ Ｐゴシック"/>
                <a:cs typeface="Arial" pitchFamily="34" charset="0"/>
              </a:rPr>
              <a:t>＜同種＞＜</a:t>
            </a:r>
            <a:r>
              <a:rPr lang="en-US" altLang="ja-JP" sz="1800" spc="-150" dirty="0">
                <a:solidFill>
                  <a:schemeClr val="tx2"/>
                </a:solidFill>
                <a:effectLst/>
                <a:latin typeface="Arial" pitchFamily="34" charset="0"/>
                <a:ea typeface="ＭＳ Ｐゴシック"/>
                <a:cs typeface="Arial" pitchFamily="34" charset="0"/>
              </a:rPr>
              <a:t>16</a:t>
            </a:r>
            <a:r>
              <a:rPr lang="ja-JP" altLang="en-US" sz="1800" spc="-150" dirty="0">
                <a:solidFill>
                  <a:schemeClr val="tx2"/>
                </a:solidFill>
                <a:effectLst/>
                <a:latin typeface="Arial" pitchFamily="34" charset="0"/>
                <a:ea typeface="ＭＳ Ｐゴシック"/>
                <a:cs typeface="Arial" pitchFamily="34" charset="0"/>
              </a:rPr>
              <a:t>歳以上＞</a:t>
            </a:r>
            <a:endParaRPr kumimoji="1" lang="ja-JP" altLang="en-US" dirty="0">
              <a:solidFill>
                <a:schemeClr val="tx2"/>
              </a:solidFill>
              <a:effectLst/>
            </a:endParaRPr>
          </a:p>
        </p:txBody>
      </p:sp>
      <p:sp>
        <p:nvSpPr>
          <p:cNvPr id="19" name="スライド番号プレースホルダ 4">
            <a:extLst>
              <a:ext uri="{FF2B5EF4-FFF2-40B4-BE49-F238E27FC236}">
                <a16:creationId xmlns:a16="http://schemas.microsoft.com/office/drawing/2014/main" id="{A2E882FB-8F79-4676-8ACB-F157B5F3F53F}"/>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41</a:t>
            </a:fld>
            <a:endParaRPr lang="ja-JP" altLang="en-US" sz="1100" b="1" dirty="0">
              <a:solidFill>
                <a:prstClr val="white">
                  <a:lumMod val="75000"/>
                </a:prstClr>
              </a:solidFill>
              <a:latin typeface="Arial" charset="0"/>
              <a:ea typeface="ＭＳ Ｐゴシック" charset="-128"/>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39938" name="Picture 2" descr="Z:\Analyses of Annual Report\Pamphlet_Slide\2018\Pamphlet_Slide\Slide\transplants_2018_JDCHCT_Slide_jpn_2019MMDD\スライド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154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タイトル 35"/>
          <p:cNvSpPr>
            <a:spLocks noGrp="1"/>
          </p:cNvSpPr>
          <p:nvPr>
            <p:ph type="title"/>
          </p:nvPr>
        </p:nvSpPr>
        <p:spPr>
          <a:xfrm>
            <a:off x="244800" y="0"/>
            <a:ext cx="8640000" cy="813816"/>
          </a:xfrm>
        </p:spPr>
        <p:txBody>
          <a:bodyPr/>
          <a:lstStyle/>
          <a:p>
            <a:pPr fontAlgn="base"/>
            <a:r>
              <a:rPr kumimoji="1" lang="ja-JP" altLang="ja-JP" sz="2500" b="0" i="0" kern="1200" spc="0" baseline="0">
                <a:solidFill>
                  <a:schemeClr val="tx2"/>
                </a:solidFill>
                <a:effectLst/>
                <a:latin typeface="HGP明朝E"/>
                <a:ea typeface="HGP明朝E"/>
                <a:cs typeface="+mn-cs"/>
              </a:rPr>
              <a:t>移植後の成績</a:t>
            </a:r>
            <a:r>
              <a:rPr kumimoji="1" lang="ja-JP" altLang="ja-JP" sz="2500" kern="1200">
                <a:solidFill>
                  <a:schemeClr val="tx2"/>
                </a:solidFill>
                <a:effectLst/>
                <a:latin typeface="HGP明朝E"/>
                <a:ea typeface="HGP明朝E"/>
                <a:cs typeface="+mn-cs"/>
              </a:rPr>
              <a:t>　　 　</a:t>
            </a:r>
            <a:br>
              <a:rPr kumimoji="1" lang="en-US" altLang="ja-JP" sz="2600" b="0" i="0" kern="1200" spc="0" baseline="0">
                <a:solidFill>
                  <a:schemeClr val="tx2"/>
                </a:solidFill>
                <a:effectLst/>
                <a:latin typeface="HGP明朝E"/>
                <a:ea typeface="HGP明朝E"/>
                <a:cs typeface="+mn-cs"/>
              </a:rPr>
            </a:br>
            <a:r>
              <a:rPr lang="ja-JP" altLang="en-US" sz="1800" spc="-150">
                <a:solidFill>
                  <a:schemeClr val="tx2"/>
                </a:solidFill>
                <a:effectLst/>
                <a:latin typeface="Arial" pitchFamily="34" charset="0"/>
                <a:ea typeface="ＭＳ Ｐゴシック"/>
                <a:cs typeface="Arial" pitchFamily="34" charset="0"/>
              </a:rPr>
              <a:t>：</a:t>
            </a:r>
            <a:r>
              <a:rPr kumimoji="1" lang="ja-JP" altLang="ja-JP" sz="2200" kern="1200">
                <a:solidFill>
                  <a:schemeClr val="tx2"/>
                </a:solidFill>
                <a:effectLst/>
                <a:latin typeface="HGP明朝E"/>
                <a:ea typeface="HGP明朝E"/>
                <a:cs typeface="+mn-cs"/>
              </a:rPr>
              <a:t>慢性骨髄性白血病</a:t>
            </a:r>
            <a:r>
              <a:rPr lang="ja-JP" altLang="en-US" sz="1800" spc="-150">
                <a:solidFill>
                  <a:schemeClr val="tx2"/>
                </a:solidFill>
                <a:effectLst/>
                <a:latin typeface="Arial" pitchFamily="34" charset="0"/>
                <a:ea typeface="ＭＳ Ｐゴシック"/>
                <a:cs typeface="Arial" pitchFamily="34" charset="0"/>
              </a:rPr>
              <a:t>＜同種＞＜</a:t>
            </a:r>
            <a:r>
              <a:rPr lang="en-US" altLang="ja-JP" sz="1800" spc="-150">
                <a:solidFill>
                  <a:schemeClr val="tx2"/>
                </a:solidFill>
                <a:effectLst/>
                <a:latin typeface="Arial" pitchFamily="34" charset="0"/>
                <a:ea typeface="ＭＳ Ｐゴシック"/>
                <a:cs typeface="Arial" pitchFamily="34" charset="0"/>
              </a:rPr>
              <a:t>0-15</a:t>
            </a:r>
            <a:r>
              <a:rPr lang="ja-JP" altLang="en-US" sz="1800" spc="-150">
                <a:solidFill>
                  <a:schemeClr val="tx2"/>
                </a:solidFill>
                <a:effectLst/>
                <a:latin typeface="Arial" pitchFamily="34" charset="0"/>
                <a:ea typeface="ＭＳ Ｐゴシック"/>
                <a:cs typeface="Arial" pitchFamily="34" charset="0"/>
              </a:rPr>
              <a:t>歳＞</a:t>
            </a:r>
            <a:endParaRPr kumimoji="1" lang="ja-JP" altLang="ja-JP" sz="2000" b="1" i="0" kern="1200" spc="0" baseline="0">
              <a:solidFill>
                <a:schemeClr val="tx2"/>
              </a:solidFill>
              <a:effectLst/>
              <a:latin typeface="HGP明朝E"/>
              <a:ea typeface="HGP明朝E"/>
              <a:cs typeface="+mn-cs"/>
            </a:endParaRPr>
          </a:p>
        </p:txBody>
      </p:sp>
      <p:sp>
        <p:nvSpPr>
          <p:cNvPr id="20" name="スライド番号プレースホルダ 4">
            <a:extLst>
              <a:ext uri="{FF2B5EF4-FFF2-40B4-BE49-F238E27FC236}">
                <a16:creationId xmlns:a16="http://schemas.microsoft.com/office/drawing/2014/main" id="{1F10D2C4-61D6-4371-B9B6-1F89E68A2B79}"/>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42</a:t>
            </a:fld>
            <a:endParaRPr lang="ja-JP" altLang="en-US" sz="1100" b="1" dirty="0">
              <a:solidFill>
                <a:prstClr val="white">
                  <a:lumMod val="75000"/>
                </a:prstClr>
              </a:solidFill>
              <a:latin typeface="Arial" charset="0"/>
              <a:ea typeface="ＭＳ Ｐゴシック" charset="-128"/>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40962" name="Picture 2" descr="Z:\Analyses of Annual Report\Pamphlet_Slide\2018\Pamphlet_Slide\Slide\transplants_2018_JDCHCT_Slide_jpn_2019MMDD\スライド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37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31"/>
          <p:cNvSpPr>
            <a:spLocks noGrp="1"/>
          </p:cNvSpPr>
          <p:nvPr>
            <p:ph type="title"/>
          </p:nvPr>
        </p:nvSpPr>
        <p:spPr>
          <a:xfrm>
            <a:off x="244800" y="0"/>
            <a:ext cx="8640000" cy="813816"/>
          </a:xfrm>
        </p:spPr>
        <p:txBody>
          <a:bodyPr/>
          <a:lstStyle/>
          <a:p>
            <a:pPr fontAlgn="base"/>
            <a:r>
              <a:rPr kumimoji="1" lang="ja-JP" altLang="ja-JP" sz="2500" b="0" i="0" kern="1200" spc="0" baseline="0">
                <a:solidFill>
                  <a:schemeClr val="tx2"/>
                </a:solidFill>
                <a:effectLst/>
                <a:latin typeface="HGP明朝E"/>
                <a:ea typeface="HGP明朝E"/>
                <a:cs typeface="+mn-cs"/>
              </a:rPr>
              <a:t>移植後の成績</a:t>
            </a:r>
            <a:br>
              <a:rPr kumimoji="1" lang="en-US" altLang="ja-JP" sz="2600" b="0" i="0" kern="1200" spc="0" baseline="0">
                <a:solidFill>
                  <a:schemeClr val="tx2"/>
                </a:solidFill>
                <a:effectLst/>
                <a:latin typeface="HGP明朝E"/>
                <a:ea typeface="HGP明朝E"/>
                <a:cs typeface="+mn-cs"/>
              </a:rPr>
            </a:br>
            <a:r>
              <a:rPr lang="ja-JP" altLang="en-US" sz="1800" spc="-150">
                <a:solidFill>
                  <a:schemeClr val="tx2"/>
                </a:solidFill>
                <a:effectLst/>
                <a:latin typeface="Arial" pitchFamily="34" charset="0"/>
                <a:ea typeface="ＭＳ Ｐゴシック"/>
                <a:cs typeface="Arial" pitchFamily="34" charset="0"/>
              </a:rPr>
              <a:t>：</a:t>
            </a:r>
            <a:r>
              <a:rPr kumimoji="1" lang="ja-JP" altLang="ja-JP" sz="2200" kern="1200">
                <a:solidFill>
                  <a:schemeClr val="tx2"/>
                </a:solidFill>
                <a:effectLst/>
                <a:latin typeface="HGP明朝E"/>
                <a:ea typeface="HGP明朝E"/>
                <a:cs typeface="+mn-cs"/>
              </a:rPr>
              <a:t>慢性骨髄</a:t>
            </a:r>
            <a:r>
              <a:rPr kumimoji="1" lang="ja-JP" altLang="ja-JP" sz="2200" i="0" kern="1200" spc="0" baseline="0">
                <a:solidFill>
                  <a:schemeClr val="tx2"/>
                </a:solidFill>
                <a:effectLst/>
                <a:latin typeface="HGP明朝E"/>
                <a:ea typeface="HGP明朝E"/>
                <a:cs typeface="+mn-cs"/>
              </a:rPr>
              <a:t>性白血病</a:t>
            </a:r>
            <a:r>
              <a:rPr lang="ja-JP" altLang="en-US" sz="1800" spc="-150">
                <a:solidFill>
                  <a:schemeClr val="tx2"/>
                </a:solidFill>
                <a:effectLst/>
                <a:latin typeface="Arial" pitchFamily="34" charset="0"/>
                <a:ea typeface="ＭＳ Ｐゴシック"/>
                <a:cs typeface="Arial" pitchFamily="34" charset="0"/>
              </a:rPr>
              <a:t>＜同種＞＜</a:t>
            </a:r>
            <a:r>
              <a:rPr lang="en-US" altLang="ja-JP" sz="1800" spc="-150">
                <a:solidFill>
                  <a:schemeClr val="tx2"/>
                </a:solidFill>
                <a:effectLst/>
                <a:latin typeface="Arial" pitchFamily="34" charset="0"/>
                <a:ea typeface="ＭＳ Ｐゴシック"/>
                <a:cs typeface="Arial" pitchFamily="34" charset="0"/>
              </a:rPr>
              <a:t>16</a:t>
            </a:r>
            <a:r>
              <a:rPr lang="ja-JP" altLang="en-US" sz="1800" spc="-150">
                <a:solidFill>
                  <a:schemeClr val="tx2"/>
                </a:solidFill>
                <a:effectLst/>
                <a:latin typeface="Arial" pitchFamily="34" charset="0"/>
                <a:ea typeface="ＭＳ Ｐゴシック"/>
                <a:cs typeface="Arial" pitchFamily="34" charset="0"/>
              </a:rPr>
              <a:t>歳以上＞</a:t>
            </a:r>
            <a:endParaRPr kumimoji="1" lang="ja-JP" altLang="ja-JP" sz="2000" b="1" i="0" kern="1200" spc="0" baseline="0">
              <a:solidFill>
                <a:schemeClr val="tx2"/>
              </a:solidFill>
              <a:effectLst/>
              <a:latin typeface="HGP明朝E"/>
              <a:ea typeface="HGP明朝E"/>
              <a:cs typeface="+mn-cs"/>
            </a:endParaRPr>
          </a:p>
        </p:txBody>
      </p:sp>
      <p:sp>
        <p:nvSpPr>
          <p:cNvPr id="21" name="スライド番号プレースホルダ 4">
            <a:extLst>
              <a:ext uri="{FF2B5EF4-FFF2-40B4-BE49-F238E27FC236}">
                <a16:creationId xmlns:a16="http://schemas.microsoft.com/office/drawing/2014/main" id="{B6AFC2E5-8C46-47C0-8F9E-9D41644975E1}"/>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43</a:t>
            </a:fld>
            <a:endParaRPr lang="ja-JP" altLang="en-US" sz="1100" b="1" dirty="0">
              <a:solidFill>
                <a:prstClr val="white">
                  <a:lumMod val="75000"/>
                </a:prstClr>
              </a:solidFill>
              <a:latin typeface="Arial" charset="0"/>
              <a:ea typeface="ＭＳ Ｐゴシック" charset="-128"/>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41986" name="Picture 2" descr="Z:\Analyses of Annual Report\Pamphlet_Slide\2018\Pamphlet_Slide\Slide\transplants_2018_JDCHCT_Slide_jpn_2019MMDD\スライド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169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32"/>
          <p:cNvSpPr>
            <a:spLocks noGrp="1"/>
          </p:cNvSpPr>
          <p:nvPr>
            <p:ph type="title"/>
          </p:nvPr>
        </p:nvSpPr>
        <p:spPr>
          <a:xfrm>
            <a:off x="244800" y="0"/>
            <a:ext cx="8640000" cy="813816"/>
          </a:xfrm>
        </p:spPr>
        <p:txBody>
          <a:bodyPr/>
          <a:lstStyle/>
          <a:p>
            <a:r>
              <a:rPr kumimoji="1" lang="ja-JP" altLang="ja-JP" sz="2500" b="0" i="0" kern="1200" spc="0" baseline="0">
                <a:solidFill>
                  <a:schemeClr val="tx2"/>
                </a:solidFill>
                <a:effectLst/>
                <a:latin typeface="HGP明朝E"/>
                <a:ea typeface="HGP明朝E"/>
                <a:cs typeface="+mn-cs"/>
              </a:rPr>
              <a:t>移植後の成績</a:t>
            </a:r>
            <a:br>
              <a:rPr kumimoji="1" lang="en-US" altLang="ja-JP" sz="2600" b="0" i="0" kern="1200" spc="0" baseline="0">
                <a:solidFill>
                  <a:schemeClr val="tx2"/>
                </a:solidFill>
                <a:effectLst/>
                <a:latin typeface="HGP明朝E"/>
                <a:ea typeface="HGP明朝E"/>
                <a:cs typeface="+mn-cs"/>
              </a:rPr>
            </a:br>
            <a:r>
              <a:rPr kumimoji="1" lang="ja-JP" altLang="en-US" sz="1800" b="0" i="0" kern="1200" spc="-150" baseline="0">
                <a:solidFill>
                  <a:schemeClr val="tx2"/>
                </a:solidFill>
                <a:effectLst/>
                <a:latin typeface="Arial" pitchFamily="34" charset="0"/>
                <a:ea typeface="ＭＳ Ｐゴシック"/>
                <a:cs typeface="Arial" pitchFamily="34" charset="0"/>
              </a:rPr>
              <a:t>：</a:t>
            </a:r>
            <a:r>
              <a:rPr kumimoji="1" lang="ja-JP" altLang="ja-JP" sz="2200" kern="1200">
                <a:solidFill>
                  <a:schemeClr val="tx2"/>
                </a:solidFill>
                <a:effectLst/>
                <a:latin typeface="HGP明朝E"/>
                <a:ea typeface="HGP明朝E"/>
                <a:cs typeface="+mn-cs"/>
              </a:rPr>
              <a:t>骨髄異形成症候群</a:t>
            </a:r>
            <a:r>
              <a:rPr kumimoji="1" lang="ja-JP" altLang="en-US" sz="1800" kern="1200" spc="-150">
                <a:solidFill>
                  <a:schemeClr val="tx2"/>
                </a:solidFill>
                <a:effectLst/>
                <a:latin typeface="Arial" pitchFamily="34" charset="0"/>
                <a:ea typeface="ＭＳ Ｐゴシック"/>
                <a:cs typeface="Arial" pitchFamily="34" charset="0"/>
              </a:rPr>
              <a:t>＜同種＞＜</a:t>
            </a:r>
            <a:r>
              <a:rPr kumimoji="1" lang="en-US" altLang="ja-JP" sz="1800" kern="1200" spc="-150">
                <a:solidFill>
                  <a:schemeClr val="tx2"/>
                </a:solidFill>
                <a:effectLst/>
                <a:latin typeface="Arial" pitchFamily="34" charset="0"/>
                <a:ea typeface="ＭＳ Ｐゴシック"/>
                <a:cs typeface="Arial" pitchFamily="34" charset="0"/>
              </a:rPr>
              <a:t>0-15</a:t>
            </a:r>
            <a:r>
              <a:rPr kumimoji="1" lang="ja-JP" altLang="en-US" sz="1800" kern="1200" spc="-150">
                <a:solidFill>
                  <a:schemeClr val="tx2"/>
                </a:solidFill>
                <a:effectLst/>
                <a:latin typeface="Arial" pitchFamily="34" charset="0"/>
                <a:ea typeface="ＭＳ Ｐゴシック"/>
                <a:cs typeface="Arial" pitchFamily="34" charset="0"/>
              </a:rPr>
              <a:t>歳＞</a:t>
            </a:r>
            <a:endParaRPr kumimoji="1" lang="ja-JP" altLang="en-US">
              <a:solidFill>
                <a:schemeClr val="tx2"/>
              </a:solidFill>
              <a:effectLst/>
            </a:endParaRPr>
          </a:p>
        </p:txBody>
      </p:sp>
      <p:sp>
        <p:nvSpPr>
          <p:cNvPr id="19" name="スライド番号プレースホルダ 4">
            <a:extLst>
              <a:ext uri="{FF2B5EF4-FFF2-40B4-BE49-F238E27FC236}">
                <a16:creationId xmlns:a16="http://schemas.microsoft.com/office/drawing/2014/main" id="{30AA9491-AE24-4218-947C-955FD30C60F7}"/>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44</a:t>
            </a:fld>
            <a:endParaRPr lang="ja-JP" altLang="en-US" sz="1100" b="1" dirty="0">
              <a:solidFill>
                <a:prstClr val="white">
                  <a:lumMod val="75000"/>
                </a:prstClr>
              </a:solidFill>
              <a:latin typeface="Arial" charset="0"/>
              <a:ea typeface="ＭＳ Ｐゴシック" charset="-128"/>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43010" name="Picture 2" descr="Z:\Analyses of Annual Report\Pamphlet_Slide\2018\Pamphlet_Slide\Slide\transplants_2018_JDCHCT_Slide_jpn_2019MMDD\スライド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809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31"/>
          <p:cNvSpPr>
            <a:spLocks noGrp="1"/>
          </p:cNvSpPr>
          <p:nvPr>
            <p:ph type="title"/>
          </p:nvPr>
        </p:nvSpPr>
        <p:spPr>
          <a:xfrm>
            <a:off x="244800" y="0"/>
            <a:ext cx="8640000" cy="813816"/>
          </a:xfrm>
        </p:spPr>
        <p:txBody>
          <a:bodyPr/>
          <a:lstStyle/>
          <a:p>
            <a:pPr fontAlgn="base"/>
            <a:r>
              <a:rPr kumimoji="1" lang="ja-JP" altLang="ja-JP" sz="2500" b="0" i="0" kern="1200" spc="0" baseline="0">
                <a:solidFill>
                  <a:schemeClr val="tx2"/>
                </a:solidFill>
                <a:effectLst/>
                <a:latin typeface="HGP明朝E"/>
                <a:ea typeface="HGP明朝E"/>
                <a:cs typeface="+mn-cs"/>
              </a:rPr>
              <a:t>移植後の成績</a:t>
            </a:r>
            <a:br>
              <a:rPr kumimoji="1" lang="en-US" altLang="ja-JP" sz="1800" b="0" i="0" kern="1200" spc="0" baseline="0">
                <a:solidFill>
                  <a:schemeClr val="tx2"/>
                </a:solidFill>
                <a:effectLst/>
                <a:latin typeface="HGP明朝E"/>
                <a:ea typeface="HGP明朝E"/>
                <a:cs typeface="+mn-cs"/>
              </a:rPr>
            </a:br>
            <a:r>
              <a:rPr lang="ja-JP" altLang="en-US" sz="1800" spc="-150">
                <a:solidFill>
                  <a:schemeClr val="tx2"/>
                </a:solidFill>
                <a:effectLst/>
                <a:latin typeface="Arial" pitchFamily="34" charset="0"/>
                <a:ea typeface="ＭＳ Ｐゴシック"/>
                <a:cs typeface="Arial" pitchFamily="34" charset="0"/>
              </a:rPr>
              <a:t>：</a:t>
            </a:r>
            <a:r>
              <a:rPr kumimoji="1" lang="ja-JP" altLang="ja-JP" sz="2200" kern="1200">
                <a:solidFill>
                  <a:schemeClr val="tx2"/>
                </a:solidFill>
                <a:effectLst/>
                <a:latin typeface="HGP明朝E"/>
                <a:ea typeface="HGP明朝E"/>
                <a:cs typeface="+mn-cs"/>
              </a:rPr>
              <a:t>骨髄異形成症候群</a:t>
            </a:r>
            <a:r>
              <a:rPr lang="ja-JP" altLang="en-US" sz="1800" spc="-150">
                <a:solidFill>
                  <a:schemeClr val="tx2"/>
                </a:solidFill>
                <a:effectLst/>
                <a:latin typeface="Arial" pitchFamily="34" charset="0"/>
                <a:ea typeface="ＭＳ Ｐゴシック"/>
                <a:cs typeface="Arial" pitchFamily="34" charset="0"/>
              </a:rPr>
              <a:t>＜同種＞＜</a:t>
            </a:r>
            <a:r>
              <a:rPr lang="en-US" altLang="ja-JP" sz="1800" spc="-150">
                <a:solidFill>
                  <a:schemeClr val="tx2"/>
                </a:solidFill>
                <a:effectLst/>
                <a:latin typeface="Arial" pitchFamily="34" charset="0"/>
                <a:ea typeface="ＭＳ Ｐゴシック"/>
                <a:cs typeface="Arial" pitchFamily="34" charset="0"/>
              </a:rPr>
              <a:t>16</a:t>
            </a:r>
            <a:r>
              <a:rPr lang="ja-JP" altLang="en-US" sz="1800" spc="-150">
                <a:solidFill>
                  <a:schemeClr val="tx2"/>
                </a:solidFill>
                <a:effectLst/>
                <a:latin typeface="Arial" pitchFamily="34" charset="0"/>
                <a:ea typeface="ＭＳ Ｐゴシック"/>
                <a:cs typeface="Arial" pitchFamily="34" charset="0"/>
              </a:rPr>
              <a:t>歳以上＞</a:t>
            </a:r>
            <a:endParaRPr kumimoji="1" lang="ja-JP" altLang="ja-JP" sz="1800" b="1" i="0" kern="1200" spc="0" baseline="0">
              <a:solidFill>
                <a:schemeClr val="tx2"/>
              </a:solidFill>
              <a:effectLst/>
              <a:latin typeface="HGP明朝E"/>
              <a:ea typeface="HGP明朝E"/>
              <a:cs typeface="+mn-cs"/>
            </a:endParaRPr>
          </a:p>
        </p:txBody>
      </p:sp>
      <p:sp>
        <p:nvSpPr>
          <p:cNvPr id="20" name="スライド番号プレースホルダ 4">
            <a:extLst>
              <a:ext uri="{FF2B5EF4-FFF2-40B4-BE49-F238E27FC236}">
                <a16:creationId xmlns:a16="http://schemas.microsoft.com/office/drawing/2014/main" id="{CAB4883E-EE25-406D-A509-D7787EDEDDFF}"/>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45</a:t>
            </a:fld>
            <a:endParaRPr lang="ja-JP" altLang="en-US" sz="1100" b="1" dirty="0">
              <a:solidFill>
                <a:prstClr val="white">
                  <a:lumMod val="75000"/>
                </a:prstClr>
              </a:solidFill>
              <a:latin typeface="Arial" charset="0"/>
              <a:ea typeface="ＭＳ Ｐゴシック" charset="-128"/>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44034" name="Picture 2" descr="Z:\Analyses of Annual Report\Pamphlet_Slide\2018\Pamphlet_Slide\Slide\transplants_2018_JDCHCT_Slide_jpn_2019MMDD\スライド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000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タイトル 35"/>
          <p:cNvSpPr>
            <a:spLocks noGrp="1"/>
          </p:cNvSpPr>
          <p:nvPr>
            <p:ph type="title"/>
          </p:nvPr>
        </p:nvSpPr>
        <p:spPr>
          <a:xfrm>
            <a:off x="244800" y="0"/>
            <a:ext cx="8640000" cy="813816"/>
          </a:xfrm>
        </p:spPr>
        <p:txBody>
          <a:bodyPr/>
          <a:lstStyle/>
          <a:p>
            <a:pPr fontAlgn="base"/>
            <a:r>
              <a:rPr kumimoji="1" lang="ja-JP" altLang="ja-JP" sz="2500" b="0" i="0" kern="1200" spc="0" baseline="0">
                <a:solidFill>
                  <a:schemeClr val="tx2"/>
                </a:solidFill>
                <a:effectLst/>
                <a:latin typeface="HGP明朝E"/>
                <a:ea typeface="HGP明朝E"/>
                <a:cs typeface="+mn-cs"/>
              </a:rPr>
              <a:t>移植後の成績</a:t>
            </a:r>
            <a:br>
              <a:rPr kumimoji="1" lang="en-US" altLang="ja-JP" sz="1800" kern="1200">
                <a:solidFill>
                  <a:schemeClr val="tx2"/>
                </a:solidFill>
                <a:effectLst/>
                <a:latin typeface="HGP明朝E"/>
                <a:ea typeface="HGP明朝E"/>
                <a:cs typeface="+mn-cs"/>
              </a:rPr>
            </a:br>
            <a:r>
              <a:rPr lang="ja-JP" altLang="en-US" sz="1800" spc="-150">
                <a:solidFill>
                  <a:schemeClr val="tx2"/>
                </a:solidFill>
                <a:effectLst/>
                <a:latin typeface="Arial" pitchFamily="34" charset="0"/>
                <a:ea typeface="ＭＳ Ｐゴシック"/>
                <a:cs typeface="Arial" pitchFamily="34" charset="0"/>
              </a:rPr>
              <a:t>：</a:t>
            </a:r>
            <a:r>
              <a:rPr kumimoji="1" lang="ja-JP" altLang="ja-JP" sz="2200" kern="1200">
                <a:solidFill>
                  <a:schemeClr val="tx2"/>
                </a:solidFill>
                <a:effectLst/>
                <a:latin typeface="HGP明朝E"/>
                <a:ea typeface="HGP明朝E"/>
                <a:cs typeface="+mn-cs"/>
              </a:rPr>
              <a:t>非ホジキンリンパ腫</a:t>
            </a:r>
            <a:r>
              <a:rPr lang="ja-JP" altLang="en-US" sz="1800" spc="-150">
                <a:solidFill>
                  <a:schemeClr val="tx2"/>
                </a:solidFill>
                <a:effectLst/>
                <a:latin typeface="Arial" pitchFamily="34" charset="0"/>
                <a:ea typeface="ＭＳ Ｐゴシック"/>
                <a:cs typeface="Arial" pitchFamily="34" charset="0"/>
              </a:rPr>
              <a:t>＜同種＞＜</a:t>
            </a:r>
            <a:r>
              <a:rPr lang="en-US" altLang="ja-JP" sz="1800" spc="-150">
                <a:solidFill>
                  <a:schemeClr val="tx2"/>
                </a:solidFill>
                <a:effectLst/>
                <a:latin typeface="Arial" pitchFamily="34" charset="0"/>
                <a:ea typeface="ＭＳ Ｐゴシック"/>
                <a:cs typeface="Arial" pitchFamily="34" charset="0"/>
              </a:rPr>
              <a:t>0-15</a:t>
            </a:r>
            <a:r>
              <a:rPr lang="ja-JP" altLang="en-US" sz="1800" spc="-150">
                <a:solidFill>
                  <a:schemeClr val="tx2"/>
                </a:solidFill>
                <a:effectLst/>
                <a:latin typeface="Arial" pitchFamily="34" charset="0"/>
                <a:ea typeface="ＭＳ Ｐゴシック"/>
                <a:cs typeface="Arial" pitchFamily="34" charset="0"/>
              </a:rPr>
              <a:t>歳＞</a:t>
            </a:r>
            <a:endParaRPr kumimoji="1" lang="ja-JP" altLang="ja-JP" sz="2000" b="1" i="0" kern="1200" spc="0" baseline="0">
              <a:solidFill>
                <a:schemeClr val="tx2"/>
              </a:solidFill>
              <a:effectLst/>
              <a:latin typeface="HGP明朝E"/>
              <a:ea typeface="HGP明朝E"/>
              <a:cs typeface="+mn-cs"/>
            </a:endParaRPr>
          </a:p>
        </p:txBody>
      </p:sp>
      <p:sp>
        <p:nvSpPr>
          <p:cNvPr id="22" name="スライド番号プレースホルダ 4">
            <a:extLst>
              <a:ext uri="{FF2B5EF4-FFF2-40B4-BE49-F238E27FC236}">
                <a16:creationId xmlns:a16="http://schemas.microsoft.com/office/drawing/2014/main" id="{BD7B6151-4F86-4DEE-B27E-2D2E00F4CD9B}"/>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46</a:t>
            </a:fld>
            <a:endParaRPr lang="ja-JP" altLang="en-US" sz="1100" b="1" dirty="0">
              <a:solidFill>
                <a:prstClr val="white">
                  <a:lumMod val="75000"/>
                </a:prstClr>
              </a:solidFill>
              <a:latin typeface="Arial" charset="0"/>
              <a:ea typeface="ＭＳ Ｐゴシック" charset="-128"/>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45058" name="Picture 2" descr="Z:\Analyses of Annual Report\Pamphlet_Slide\2018\Pamphlet_Slide\Slide\transplants_2018_JDCHCT_Slide_jpn_2019MMDD\スライド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881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タイトル 34"/>
          <p:cNvSpPr>
            <a:spLocks noGrp="1"/>
          </p:cNvSpPr>
          <p:nvPr>
            <p:ph type="title"/>
          </p:nvPr>
        </p:nvSpPr>
        <p:spPr>
          <a:xfrm>
            <a:off x="244800" y="0"/>
            <a:ext cx="8640000" cy="813816"/>
          </a:xfrm>
        </p:spPr>
        <p:txBody>
          <a:bodyPr>
            <a:normAutofit/>
          </a:bodyPr>
          <a:lstStyle/>
          <a:p>
            <a:r>
              <a:rPr kumimoji="1" lang="ja-JP" altLang="ja-JP" sz="2500" b="0" i="0" kern="1200" spc="0" baseline="0">
                <a:solidFill>
                  <a:schemeClr val="tx2"/>
                </a:solidFill>
                <a:effectLst/>
                <a:latin typeface="HGP明朝E"/>
                <a:ea typeface="HGP明朝E"/>
                <a:cs typeface="+mn-cs"/>
              </a:rPr>
              <a:t>移植後の成績</a:t>
            </a:r>
            <a:br>
              <a:rPr kumimoji="1" lang="en-US" altLang="ja-JP" sz="2600" b="0" i="0" kern="1200" spc="0" baseline="0">
                <a:solidFill>
                  <a:schemeClr val="tx2"/>
                </a:solidFill>
                <a:effectLst/>
                <a:latin typeface="HGP明朝E"/>
                <a:ea typeface="HGP明朝E"/>
                <a:cs typeface="+mn-cs"/>
              </a:rPr>
            </a:br>
            <a:r>
              <a:rPr lang="ja-JP" altLang="en-US" sz="1800" spc="-150">
                <a:solidFill>
                  <a:schemeClr val="tx2"/>
                </a:solidFill>
                <a:effectLst/>
                <a:latin typeface="Arial" pitchFamily="34" charset="0"/>
                <a:ea typeface="ＭＳ Ｐゴシック"/>
                <a:cs typeface="Arial" pitchFamily="34" charset="0"/>
              </a:rPr>
              <a:t>：</a:t>
            </a:r>
            <a:r>
              <a:rPr kumimoji="1" lang="ja-JP" altLang="ja-JP" sz="2200" kern="1200">
                <a:solidFill>
                  <a:schemeClr val="tx2"/>
                </a:solidFill>
                <a:effectLst/>
                <a:latin typeface="HGP明朝E"/>
                <a:ea typeface="HGP明朝E"/>
                <a:cs typeface="+mn-cs"/>
              </a:rPr>
              <a:t>非ホジキンリンパ腫</a:t>
            </a:r>
            <a:r>
              <a:rPr lang="ja-JP" altLang="en-US" sz="1800" spc="-150">
                <a:solidFill>
                  <a:schemeClr val="tx2"/>
                </a:solidFill>
                <a:effectLst/>
                <a:latin typeface="Arial" pitchFamily="34" charset="0"/>
                <a:ea typeface="ＭＳ Ｐゴシック"/>
                <a:cs typeface="Arial" pitchFamily="34" charset="0"/>
              </a:rPr>
              <a:t>＜同種＞＜</a:t>
            </a:r>
            <a:r>
              <a:rPr lang="en-US" altLang="ja-JP" sz="1800" spc="-150">
                <a:solidFill>
                  <a:schemeClr val="tx2"/>
                </a:solidFill>
                <a:effectLst/>
                <a:latin typeface="Arial" pitchFamily="34" charset="0"/>
                <a:ea typeface="ＭＳ Ｐゴシック"/>
                <a:cs typeface="Arial" pitchFamily="34" charset="0"/>
              </a:rPr>
              <a:t>16</a:t>
            </a:r>
            <a:r>
              <a:rPr lang="ja-JP" altLang="en-US" sz="1800" spc="-150">
                <a:solidFill>
                  <a:schemeClr val="tx2"/>
                </a:solidFill>
                <a:effectLst/>
                <a:latin typeface="Arial" pitchFamily="34" charset="0"/>
                <a:ea typeface="ＭＳ Ｐゴシック"/>
                <a:cs typeface="Arial" pitchFamily="34" charset="0"/>
              </a:rPr>
              <a:t>歳以上＞</a:t>
            </a:r>
            <a:endParaRPr kumimoji="1" lang="ja-JP" altLang="en-US" sz="1800">
              <a:solidFill>
                <a:schemeClr val="tx2"/>
              </a:solidFill>
              <a:effectLst/>
            </a:endParaRPr>
          </a:p>
        </p:txBody>
      </p:sp>
      <p:sp>
        <p:nvSpPr>
          <p:cNvPr id="20" name="スライド番号プレースホルダ 4">
            <a:extLst>
              <a:ext uri="{FF2B5EF4-FFF2-40B4-BE49-F238E27FC236}">
                <a16:creationId xmlns:a16="http://schemas.microsoft.com/office/drawing/2014/main" id="{D375A911-E0AF-43B3-A29A-0DFC469464EA}"/>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47</a:t>
            </a:fld>
            <a:endParaRPr lang="ja-JP" altLang="en-US" sz="1100" b="1" dirty="0">
              <a:solidFill>
                <a:prstClr val="white">
                  <a:lumMod val="75000"/>
                </a:prstClr>
              </a:solidFill>
              <a:latin typeface="Arial" charset="0"/>
              <a:ea typeface="ＭＳ Ｐゴシック" charset="-128"/>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46082" name="Picture 2" descr="Z:\Analyses of Annual Report\Pamphlet_Slide\2018\Pamphlet_Slide\Slide\transplants_2018_JDCHCT_Slide_jpn_2019MMDD\スライド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1750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31"/>
          <p:cNvSpPr>
            <a:spLocks noGrp="1"/>
          </p:cNvSpPr>
          <p:nvPr>
            <p:ph type="title"/>
          </p:nvPr>
        </p:nvSpPr>
        <p:spPr>
          <a:xfrm>
            <a:off x="244800" y="0"/>
            <a:ext cx="8640000" cy="813816"/>
          </a:xfrm>
        </p:spPr>
        <p:txBody>
          <a:bodyPr>
            <a:normAutofit/>
          </a:bodyPr>
          <a:lstStyle/>
          <a:p>
            <a:r>
              <a:rPr kumimoji="1" lang="ja-JP" altLang="ja-JP" sz="2500" b="0" i="0" kern="1200" spc="0" baseline="0" dirty="0">
                <a:solidFill>
                  <a:schemeClr val="tx2"/>
                </a:solidFill>
                <a:effectLst/>
                <a:latin typeface="HGP明朝E"/>
                <a:ea typeface="HGP明朝E"/>
                <a:cs typeface="+mn-cs"/>
              </a:rPr>
              <a:t>移植後の成績</a:t>
            </a:r>
            <a:br>
              <a:rPr kumimoji="1" lang="en-US" altLang="ja-JP" sz="2600" b="0" i="0" kern="1200" spc="0" baseline="0" dirty="0">
                <a:solidFill>
                  <a:schemeClr val="tx2"/>
                </a:solidFill>
                <a:effectLst/>
                <a:latin typeface="HGP明朝E"/>
                <a:ea typeface="HGP明朝E"/>
                <a:cs typeface="+mn-cs"/>
              </a:rPr>
            </a:br>
            <a:r>
              <a:rPr lang="ja-JP" altLang="en-US" sz="1800" spc="-150" dirty="0">
                <a:solidFill>
                  <a:schemeClr val="tx2"/>
                </a:solidFill>
                <a:effectLst/>
                <a:latin typeface="Arial" pitchFamily="34" charset="0"/>
                <a:ea typeface="ＭＳ Ｐゴシック"/>
                <a:cs typeface="Arial" pitchFamily="34" charset="0"/>
              </a:rPr>
              <a:t>：</a:t>
            </a:r>
            <a:r>
              <a:rPr kumimoji="1" lang="ja-JP" altLang="ja-JP" sz="1600" kern="1200" dirty="0">
                <a:solidFill>
                  <a:schemeClr val="tx2"/>
                </a:solidFill>
                <a:effectLst/>
                <a:latin typeface="HGP明朝E"/>
                <a:ea typeface="HGP明朝E"/>
                <a:cs typeface="+mn-cs"/>
              </a:rPr>
              <a:t>多発性骨髄腫を含む</a:t>
            </a:r>
            <a:r>
              <a:rPr kumimoji="1" lang="ja-JP" altLang="ja-JP" sz="2000" kern="1200" dirty="0">
                <a:solidFill>
                  <a:schemeClr val="tx2"/>
                </a:solidFill>
                <a:effectLst/>
                <a:latin typeface="HGP明朝E"/>
                <a:ea typeface="HGP明朝E"/>
                <a:cs typeface="+mn-cs"/>
              </a:rPr>
              <a:t>形質細胞性腫瘍</a:t>
            </a:r>
            <a:r>
              <a:rPr lang="ja-JP" altLang="en-US" sz="1800" spc="-150" dirty="0">
                <a:solidFill>
                  <a:schemeClr val="tx2"/>
                </a:solidFill>
                <a:effectLst/>
                <a:latin typeface="Arial" pitchFamily="34" charset="0"/>
                <a:ea typeface="ＭＳ Ｐゴシック"/>
                <a:cs typeface="Arial" pitchFamily="34" charset="0"/>
              </a:rPr>
              <a:t>＜同種＞＜</a:t>
            </a:r>
            <a:r>
              <a:rPr lang="en-US" altLang="ja-JP" sz="1800" spc="-150" dirty="0">
                <a:solidFill>
                  <a:schemeClr val="tx2"/>
                </a:solidFill>
                <a:effectLst/>
                <a:latin typeface="Arial" pitchFamily="34" charset="0"/>
                <a:ea typeface="ＭＳ Ｐゴシック"/>
                <a:cs typeface="Arial" pitchFamily="34" charset="0"/>
              </a:rPr>
              <a:t>16</a:t>
            </a:r>
            <a:r>
              <a:rPr lang="ja-JP" altLang="en-US" sz="1800" spc="-150" dirty="0">
                <a:solidFill>
                  <a:schemeClr val="tx2"/>
                </a:solidFill>
                <a:effectLst/>
                <a:latin typeface="Arial" pitchFamily="34" charset="0"/>
                <a:ea typeface="ＭＳ Ｐゴシック"/>
                <a:cs typeface="Arial" pitchFamily="34" charset="0"/>
              </a:rPr>
              <a:t>歳以上＞</a:t>
            </a:r>
            <a:endParaRPr kumimoji="1" lang="ja-JP" altLang="en-US" sz="1800" dirty="0">
              <a:solidFill>
                <a:schemeClr val="tx2"/>
              </a:solidFill>
              <a:effectLst/>
            </a:endParaRPr>
          </a:p>
        </p:txBody>
      </p:sp>
      <p:sp>
        <p:nvSpPr>
          <p:cNvPr id="18" name="スライド番号プレースホルダ 4">
            <a:extLst>
              <a:ext uri="{FF2B5EF4-FFF2-40B4-BE49-F238E27FC236}">
                <a16:creationId xmlns:a16="http://schemas.microsoft.com/office/drawing/2014/main" id="{D1884FD7-0C08-45A7-A00B-BDC1475CE3B5}"/>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48</a:t>
            </a:fld>
            <a:endParaRPr lang="ja-JP" altLang="en-US" sz="1100" b="1" dirty="0">
              <a:solidFill>
                <a:prstClr val="white">
                  <a:lumMod val="75000"/>
                </a:prstClr>
              </a:solidFill>
              <a:latin typeface="Arial" charset="0"/>
              <a:ea typeface="ＭＳ Ｐゴシック" charset="-128"/>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47106" name="Picture 2" descr="Z:\Analyses of Annual Report\Pamphlet_Slide\2018\Pamphlet_Slide\Slide\transplants_2018_JDCHCT_Slide_jpn_2019MMDD\スライド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488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31"/>
          <p:cNvSpPr>
            <a:spLocks noGrp="1"/>
          </p:cNvSpPr>
          <p:nvPr>
            <p:ph type="title"/>
          </p:nvPr>
        </p:nvSpPr>
        <p:spPr>
          <a:xfrm>
            <a:off x="244800" y="0"/>
            <a:ext cx="8640000" cy="813816"/>
          </a:xfrm>
        </p:spPr>
        <p:txBody>
          <a:bodyPr/>
          <a:lstStyle/>
          <a:p>
            <a:pPr fontAlgn="base"/>
            <a:r>
              <a:rPr kumimoji="1" lang="ja-JP" altLang="ja-JP" sz="2500" b="0" i="0" kern="1200" spc="0" baseline="0" dirty="0">
                <a:solidFill>
                  <a:schemeClr val="tx2"/>
                </a:solidFill>
                <a:effectLst/>
                <a:latin typeface="HGP明朝E"/>
                <a:ea typeface="HGP明朝E"/>
                <a:cs typeface="+mn-cs"/>
              </a:rPr>
              <a:t>移植後の成績</a:t>
            </a:r>
            <a:br>
              <a:rPr kumimoji="1" lang="en-US" altLang="ja-JP" sz="2600" b="0" i="0" kern="1200" spc="0" baseline="0" dirty="0">
                <a:solidFill>
                  <a:schemeClr val="tx2"/>
                </a:solidFill>
                <a:effectLst/>
                <a:latin typeface="HGP明朝E"/>
                <a:ea typeface="HGP明朝E"/>
                <a:cs typeface="+mn-cs"/>
              </a:rPr>
            </a:br>
            <a:r>
              <a:rPr lang="ja-JP" altLang="en-US" sz="1800" spc="-150" dirty="0">
                <a:solidFill>
                  <a:schemeClr val="tx2"/>
                </a:solidFill>
                <a:effectLst/>
                <a:latin typeface="Arial" pitchFamily="34" charset="0"/>
                <a:ea typeface="ＭＳ Ｐゴシック"/>
                <a:cs typeface="Arial" pitchFamily="34" charset="0"/>
              </a:rPr>
              <a:t>：</a:t>
            </a:r>
            <a:r>
              <a:rPr kumimoji="1" lang="ja-JP" altLang="ja-JP" sz="2200" kern="1200" dirty="0">
                <a:solidFill>
                  <a:schemeClr val="tx2"/>
                </a:solidFill>
                <a:effectLst/>
                <a:latin typeface="HGP明朝E"/>
                <a:ea typeface="HGP明朝E"/>
                <a:cs typeface="+mn-cs"/>
              </a:rPr>
              <a:t>再生不良性貧血</a:t>
            </a:r>
            <a:r>
              <a:rPr lang="ja-JP" altLang="en-US" sz="1800" spc="-150" dirty="0">
                <a:solidFill>
                  <a:schemeClr val="tx2"/>
                </a:solidFill>
                <a:effectLst/>
                <a:latin typeface="Arial" pitchFamily="34" charset="0"/>
                <a:ea typeface="ＭＳ Ｐゴシック"/>
                <a:cs typeface="Arial" pitchFamily="34" charset="0"/>
              </a:rPr>
              <a:t>＜同種＞＜</a:t>
            </a:r>
            <a:r>
              <a:rPr lang="en-US" altLang="ja-JP" sz="1800" spc="-150" dirty="0">
                <a:solidFill>
                  <a:schemeClr val="tx2"/>
                </a:solidFill>
                <a:effectLst/>
                <a:latin typeface="Arial" pitchFamily="34" charset="0"/>
                <a:ea typeface="ＭＳ Ｐゴシック"/>
                <a:cs typeface="Arial" pitchFamily="34" charset="0"/>
              </a:rPr>
              <a:t>0-15</a:t>
            </a:r>
            <a:r>
              <a:rPr lang="ja-JP" altLang="en-US" sz="1800" spc="-150" dirty="0">
                <a:solidFill>
                  <a:schemeClr val="tx2"/>
                </a:solidFill>
                <a:effectLst/>
                <a:latin typeface="Arial" pitchFamily="34" charset="0"/>
                <a:ea typeface="ＭＳ Ｐゴシック"/>
                <a:cs typeface="Arial" pitchFamily="34" charset="0"/>
              </a:rPr>
              <a:t>歳＞</a:t>
            </a:r>
            <a:endParaRPr kumimoji="1" lang="ja-JP" altLang="ja-JP" sz="2000" b="1" i="0" kern="1200" spc="0" baseline="0" dirty="0">
              <a:solidFill>
                <a:schemeClr val="tx2"/>
              </a:solidFill>
              <a:effectLst/>
              <a:latin typeface="HGP明朝E"/>
              <a:ea typeface="HGP明朝E"/>
              <a:cs typeface="+mn-cs"/>
            </a:endParaRPr>
          </a:p>
        </p:txBody>
      </p:sp>
      <p:sp>
        <p:nvSpPr>
          <p:cNvPr id="21" name="スライド番号プレースホルダ 4">
            <a:extLst>
              <a:ext uri="{FF2B5EF4-FFF2-40B4-BE49-F238E27FC236}">
                <a16:creationId xmlns:a16="http://schemas.microsoft.com/office/drawing/2014/main" id="{D5735162-5E3D-4C79-AB7C-753A474EB482}"/>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49</a:t>
            </a:fld>
            <a:endParaRPr lang="ja-JP" altLang="en-US" sz="1100" b="1" dirty="0">
              <a:solidFill>
                <a:prstClr val="white">
                  <a:lumMod val="75000"/>
                </a:prstClr>
              </a:solidFill>
              <a:latin typeface="Arial" charset="0"/>
              <a:ea typeface="ＭＳ Ｐゴシック" charset="-128"/>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48130" name="Picture 2" descr="Z:\Analyses of Annual Report\Pamphlet_Slide\2018\Pamphlet_Slide\Slide\transplants_2018_JDCHCT_Slide_jpn_2019MMDD\スライド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073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タイトル 1"/>
          <p:cNvSpPr>
            <a:spLocks noGrp="1"/>
          </p:cNvSpPr>
          <p:nvPr>
            <p:ph type="title"/>
          </p:nvPr>
        </p:nvSpPr>
        <p:spPr>
          <a:xfrm>
            <a:off x="432000" y="0"/>
            <a:ext cx="8229600" cy="803564"/>
          </a:xfrm>
        </p:spPr>
        <p:txBody>
          <a:bodyPr anchor="ctr">
            <a:normAutofit fontScale="90000"/>
          </a:bodyPr>
          <a:lstStyle/>
          <a:p>
            <a:r>
              <a:rPr lang="ja-JP" altLang="en-US" sz="2800" b="0" dirty="0">
                <a:solidFill>
                  <a:schemeClr val="tx2"/>
                </a:solidFill>
                <a:effectLst/>
                <a:latin typeface="HGP明朝E" pitchFamily="18" charset="-128"/>
                <a:ea typeface="HGP明朝E" pitchFamily="18" charset="-128"/>
                <a:cs typeface="Arial Unicode MS" pitchFamily="50" charset="-128"/>
              </a:rPr>
              <a:t>造血幹細胞移植件数の年次推移</a:t>
            </a:r>
            <a:br>
              <a:rPr lang="en-US" altLang="ja-JP" sz="2800" b="0" dirty="0">
                <a:solidFill>
                  <a:schemeClr val="tx2"/>
                </a:solidFill>
                <a:effectLst/>
                <a:latin typeface="HGP明朝E" pitchFamily="18" charset="-128"/>
                <a:ea typeface="HGP明朝E" pitchFamily="18" charset="-128"/>
                <a:cs typeface="Arial Unicode MS" pitchFamily="50" charset="-128"/>
              </a:rPr>
            </a:br>
            <a:r>
              <a:rPr lang="ja-JP" altLang="en-US" sz="2000" spc="-150" dirty="0">
                <a:solidFill>
                  <a:schemeClr val="tx2"/>
                </a:solidFill>
                <a:effectLst/>
                <a:latin typeface="Arial" pitchFamily="34" charset="0"/>
                <a:ea typeface="ＭＳ Ｐゴシック"/>
                <a:cs typeface="Arial" pitchFamily="34" charset="0"/>
              </a:rPr>
              <a:t>：</a:t>
            </a:r>
            <a:r>
              <a:rPr lang="ja-JP" altLang="en-US" sz="2400" b="0" dirty="0">
                <a:solidFill>
                  <a:schemeClr val="tx2"/>
                </a:solidFill>
                <a:effectLst/>
                <a:latin typeface="HGP明朝E" pitchFamily="18" charset="-128"/>
                <a:ea typeface="HGP明朝E" pitchFamily="18" charset="-128"/>
                <a:cs typeface="Arial Unicode MS" pitchFamily="50" charset="-128"/>
              </a:rPr>
              <a:t>移植種類別</a:t>
            </a:r>
            <a:r>
              <a:rPr lang="ja-JP" altLang="en-US" sz="2000" dirty="0">
                <a:solidFill>
                  <a:schemeClr val="tx2"/>
                </a:solidFill>
                <a:effectLst/>
                <a:latin typeface="Arial" panose="020B0604020202020204" pitchFamily="34" charset="0"/>
                <a:ea typeface="HGP明朝E" pitchFamily="18" charset="-128"/>
                <a:cs typeface="Arial" panose="020B0604020202020204" pitchFamily="34" charset="0"/>
              </a:rPr>
              <a:t>＜</a:t>
            </a:r>
            <a:r>
              <a:rPr lang="ja-JP" altLang="en-US" sz="2000" b="0" spc="-150" baseline="0" dirty="0">
                <a:solidFill>
                  <a:schemeClr val="tx2"/>
                </a:solidFill>
                <a:effectLst/>
                <a:latin typeface="Arial" pitchFamily="34" charset="0"/>
                <a:ea typeface="ＭＳ Ｐゴシック"/>
                <a:cs typeface="Arial" pitchFamily="34" charset="0"/>
              </a:rPr>
              <a:t>同種＞</a:t>
            </a:r>
            <a:endParaRPr lang="ja-JP" altLang="en-US" sz="2000" b="0" dirty="0">
              <a:solidFill>
                <a:schemeClr val="tx2"/>
              </a:solidFill>
              <a:effectLst/>
              <a:latin typeface="HGP明朝E" pitchFamily="18" charset="-128"/>
              <a:ea typeface="HGP明朝E" pitchFamily="18" charset="-128"/>
              <a:cs typeface="Arial Unicode MS" pitchFamily="50" charset="-128"/>
            </a:endParaRPr>
          </a:p>
        </p:txBody>
      </p:sp>
      <p:sp>
        <p:nvSpPr>
          <p:cNvPr id="21" name="スライド番号プレースホルダ 4"/>
          <p:cNvSpPr>
            <a:spLocks noGrp="1"/>
          </p:cNvSpPr>
          <p:nvPr>
            <p:ph type="sldNum" sz="quarter" idx="4294967295"/>
          </p:nvPr>
        </p:nvSpPr>
        <p:spPr>
          <a:xfrm>
            <a:off x="8893175" y="6650038"/>
            <a:ext cx="250825" cy="158750"/>
          </a:xfrm>
          <a:prstGeom prst="rect">
            <a:avLst/>
          </a:prstGeom>
        </p:spPr>
        <p:txBody>
          <a:bodyPr/>
          <a:lstStyle/>
          <a:p>
            <a:pPr algn="r"/>
            <a:fld id="{2FECD35A-6F14-4CA7-81FF-DADAB1564319}" type="slidenum">
              <a:rPr lang="ja-JP" altLang="en-US" sz="1100" b="1" smtClean="0">
                <a:solidFill>
                  <a:schemeClr val="bg1">
                    <a:lumMod val="75000"/>
                  </a:schemeClr>
                </a:solidFill>
              </a:rPr>
              <a:pPr algn="r"/>
              <a:t>5</a:t>
            </a:fld>
            <a:endParaRPr lang="ja-JP" altLang="en-US" sz="1100" b="1" dirty="0">
              <a:solidFill>
                <a:schemeClr val="bg1">
                  <a:lumMod val="75000"/>
                </a:schemeClr>
              </a:solidFill>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3074" name="Picture 2" descr="Z:\Analyses of Annual Report\Pamphlet_Slide\2018\Pamphlet_Slide\Slide\transplants_2018_JDCHCT_Slide_jpn_2019MMDD\スライド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98312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タイトル 29"/>
          <p:cNvSpPr>
            <a:spLocks noGrp="1"/>
          </p:cNvSpPr>
          <p:nvPr>
            <p:ph type="title"/>
          </p:nvPr>
        </p:nvSpPr>
        <p:spPr>
          <a:xfrm>
            <a:off x="244800" y="0"/>
            <a:ext cx="8640000" cy="813816"/>
          </a:xfrm>
        </p:spPr>
        <p:txBody>
          <a:bodyPr/>
          <a:lstStyle/>
          <a:p>
            <a:r>
              <a:rPr kumimoji="1" lang="ja-JP" altLang="ja-JP" sz="2500" b="0" i="0" kern="1200" spc="0" baseline="0" dirty="0">
                <a:solidFill>
                  <a:schemeClr val="tx2"/>
                </a:solidFill>
                <a:effectLst/>
                <a:latin typeface="HGP明朝E"/>
                <a:ea typeface="HGP明朝E"/>
                <a:cs typeface="+mn-cs"/>
              </a:rPr>
              <a:t>移植後の成績</a:t>
            </a:r>
            <a:br>
              <a:rPr kumimoji="1" lang="en-US" altLang="ja-JP" sz="2600" b="0" i="0" kern="1200" spc="0" baseline="0" dirty="0">
                <a:solidFill>
                  <a:schemeClr val="tx2"/>
                </a:solidFill>
                <a:effectLst/>
                <a:latin typeface="HGP明朝E"/>
                <a:ea typeface="HGP明朝E"/>
                <a:cs typeface="+mn-cs"/>
              </a:rPr>
            </a:br>
            <a:r>
              <a:rPr lang="ja-JP" altLang="en-US" sz="1800" spc="-150" dirty="0">
                <a:solidFill>
                  <a:schemeClr val="tx2"/>
                </a:solidFill>
                <a:effectLst/>
                <a:latin typeface="Arial" pitchFamily="34" charset="0"/>
                <a:ea typeface="ＭＳ Ｐゴシック"/>
                <a:cs typeface="Arial" pitchFamily="34" charset="0"/>
              </a:rPr>
              <a:t>：</a:t>
            </a:r>
            <a:r>
              <a:rPr kumimoji="1" lang="ja-JP" altLang="ja-JP" sz="2200" kern="1200" dirty="0">
                <a:solidFill>
                  <a:schemeClr val="tx2"/>
                </a:solidFill>
                <a:effectLst/>
                <a:latin typeface="HGP明朝E"/>
                <a:ea typeface="HGP明朝E"/>
                <a:cs typeface="+mn-cs"/>
              </a:rPr>
              <a:t>再生不良性貧血</a:t>
            </a:r>
            <a:r>
              <a:rPr lang="ja-JP" altLang="en-US" sz="1800" spc="-150" dirty="0">
                <a:solidFill>
                  <a:schemeClr val="tx2"/>
                </a:solidFill>
                <a:effectLst/>
                <a:latin typeface="Arial" pitchFamily="34" charset="0"/>
                <a:ea typeface="ＭＳ Ｐゴシック"/>
                <a:cs typeface="Arial" pitchFamily="34" charset="0"/>
              </a:rPr>
              <a:t>＜同種＞＜</a:t>
            </a:r>
            <a:r>
              <a:rPr lang="en-US" altLang="ja-JP" sz="1800" spc="-150" dirty="0">
                <a:solidFill>
                  <a:schemeClr val="tx2"/>
                </a:solidFill>
                <a:effectLst/>
                <a:latin typeface="Arial" pitchFamily="34" charset="0"/>
                <a:ea typeface="ＭＳ Ｐゴシック"/>
                <a:cs typeface="Arial" pitchFamily="34" charset="0"/>
              </a:rPr>
              <a:t>16</a:t>
            </a:r>
            <a:r>
              <a:rPr lang="ja-JP" altLang="en-US" sz="1800" spc="-150" dirty="0">
                <a:solidFill>
                  <a:schemeClr val="tx2"/>
                </a:solidFill>
                <a:effectLst/>
                <a:latin typeface="Arial" pitchFamily="34" charset="0"/>
                <a:ea typeface="ＭＳ Ｐゴシック"/>
                <a:cs typeface="Arial" pitchFamily="34" charset="0"/>
              </a:rPr>
              <a:t>歳以上＞</a:t>
            </a:r>
            <a:endParaRPr kumimoji="1" lang="ja-JP" altLang="en-US" sz="1800" dirty="0">
              <a:solidFill>
                <a:schemeClr val="tx2"/>
              </a:solidFill>
              <a:effectLst/>
            </a:endParaRPr>
          </a:p>
        </p:txBody>
      </p:sp>
      <p:sp>
        <p:nvSpPr>
          <p:cNvPr id="21" name="スライド番号プレースホルダ 4">
            <a:extLst>
              <a:ext uri="{FF2B5EF4-FFF2-40B4-BE49-F238E27FC236}">
                <a16:creationId xmlns:a16="http://schemas.microsoft.com/office/drawing/2014/main" id="{4208702E-8932-477C-8BB8-4CEB09AE152C}"/>
              </a:ext>
            </a:extLst>
          </p:cNvPr>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50</a:t>
            </a:fld>
            <a:endParaRPr lang="ja-JP" altLang="en-US" sz="1100" b="1" dirty="0">
              <a:solidFill>
                <a:prstClr val="white">
                  <a:lumMod val="75000"/>
                </a:prstClr>
              </a:solidFill>
              <a:latin typeface="Arial" charset="0"/>
              <a:ea typeface="ＭＳ Ｐゴシック" charset="-128"/>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49154" name="Picture 2" descr="Z:\Analyses of Annual Report\Pamphlet_Slide\2018\Pamphlet_Slide\Slide\transplants_2018_JDCHCT_Slide_jpn_2019MMDD\スライド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449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ormAutofit fontScale="90000"/>
          </a:bodyPr>
          <a:lstStyle/>
          <a:p>
            <a:r>
              <a:rPr lang="ja-JP" altLang="en-US" b="0" dirty="0">
                <a:solidFill>
                  <a:schemeClr val="tx2"/>
                </a:solidFill>
                <a:effectLst/>
              </a:rPr>
              <a:t>造血幹細胞移植件数の年次推移</a:t>
            </a:r>
            <a:br>
              <a:rPr lang="en-US" altLang="ja-JP" b="0" dirty="0">
                <a:solidFill>
                  <a:schemeClr val="tx2"/>
                </a:solidFill>
                <a:effectLst/>
              </a:rPr>
            </a:br>
            <a:r>
              <a:rPr lang="ja-JP" altLang="en-US" sz="2000" b="0" spc="-150" dirty="0">
                <a:solidFill>
                  <a:schemeClr val="tx2"/>
                </a:solidFill>
                <a:effectLst/>
                <a:latin typeface="Arial" pitchFamily="34" charset="0"/>
                <a:ea typeface="ＭＳ Ｐゴシック"/>
                <a:cs typeface="Arial" pitchFamily="34" charset="0"/>
              </a:rPr>
              <a:t>：</a:t>
            </a:r>
            <a:r>
              <a:rPr lang="ja-JP" altLang="en-US" sz="2400" b="0" dirty="0">
                <a:solidFill>
                  <a:schemeClr val="tx2"/>
                </a:solidFill>
                <a:effectLst/>
                <a:latin typeface="HGP明朝E" pitchFamily="18" charset="-128"/>
                <a:ea typeface="HGP明朝E" pitchFamily="18" charset="-128"/>
                <a:cs typeface="Arial Unicode MS" pitchFamily="50" charset="-128"/>
              </a:rPr>
              <a:t>患者年齢階級別</a:t>
            </a:r>
            <a:r>
              <a:rPr lang="ja-JP" altLang="en-US" sz="2000" b="0" spc="-150" dirty="0">
                <a:solidFill>
                  <a:schemeClr val="tx2"/>
                </a:solidFill>
                <a:effectLst/>
                <a:latin typeface="Arial" pitchFamily="34" charset="0"/>
                <a:ea typeface="ＭＳ Ｐゴシック"/>
                <a:cs typeface="Arial" pitchFamily="34" charset="0"/>
              </a:rPr>
              <a:t>＜</a:t>
            </a:r>
            <a:r>
              <a:rPr kumimoji="1" lang="ja-JP" altLang="ja-JP" sz="2000" b="0" kern="1200" dirty="0">
                <a:ln>
                  <a:noFill/>
                </a:ln>
                <a:solidFill>
                  <a:schemeClr val="tx2"/>
                </a:solidFill>
                <a:effectLst/>
                <a:latin typeface="ＭＳ ゴシック" pitchFamily="49" charset="-128"/>
                <a:ea typeface="ＭＳ ゴシック" pitchFamily="49" charset="-128"/>
              </a:rPr>
              <a:t>自家</a:t>
            </a:r>
            <a:r>
              <a:rPr kumimoji="1" lang="en-US" altLang="ja-JP" sz="2000" b="0" kern="1200" dirty="0">
                <a:ln>
                  <a:noFill/>
                </a:ln>
                <a:solidFill>
                  <a:schemeClr val="tx2"/>
                </a:solidFill>
                <a:effectLst/>
                <a:latin typeface="ＭＳ ゴシック" pitchFamily="49" charset="-128"/>
                <a:ea typeface="ＭＳ ゴシック" pitchFamily="49" charset="-128"/>
              </a:rPr>
              <a:t>/</a:t>
            </a:r>
            <a:r>
              <a:rPr kumimoji="1" lang="ja-JP" altLang="ja-JP" sz="2000" b="0" kern="1200" dirty="0">
                <a:ln>
                  <a:noFill/>
                </a:ln>
                <a:solidFill>
                  <a:schemeClr val="tx2"/>
                </a:solidFill>
                <a:effectLst/>
                <a:latin typeface="ＭＳ ゴシック" pitchFamily="49" charset="-128"/>
                <a:ea typeface="ＭＳ ゴシック" pitchFamily="49" charset="-128"/>
              </a:rPr>
              <a:t>同種</a:t>
            </a:r>
            <a:r>
              <a:rPr kumimoji="1" lang="ja-JP" altLang="en-US" sz="2000" b="0" kern="1200" dirty="0">
                <a:ln>
                  <a:noFill/>
                </a:ln>
                <a:solidFill>
                  <a:schemeClr val="tx2"/>
                </a:solidFill>
                <a:effectLst/>
                <a:latin typeface="ＭＳ ゴシック" pitchFamily="49" charset="-128"/>
                <a:ea typeface="ＭＳ ゴシック" pitchFamily="49" charset="-128"/>
              </a:rPr>
              <a:t>＞</a:t>
            </a:r>
            <a:endParaRPr kumimoji="1" lang="ja-JP" altLang="en-US" sz="2000" b="0" dirty="0">
              <a:solidFill>
                <a:schemeClr val="tx2"/>
              </a:solidFill>
              <a:effectLst/>
              <a:latin typeface="ＭＳ ゴシック" pitchFamily="49" charset="-128"/>
              <a:ea typeface="ＭＳ ゴシック" pitchFamily="49" charset="-128"/>
            </a:endParaRPr>
          </a:p>
        </p:txBody>
      </p:sp>
      <p:sp>
        <p:nvSpPr>
          <p:cNvPr id="12" name="スライド番号プレースホルダ 4"/>
          <p:cNvSpPr txBox="1">
            <a:spLocks/>
          </p:cNvSpPr>
          <p:nvPr/>
        </p:nvSpPr>
        <p:spPr>
          <a:xfrm>
            <a:off x="8770339" y="6647296"/>
            <a:ext cx="362929" cy="158620"/>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4098" name="Picture 2" descr="Z:\Analyses of Annual Report\Pamphlet_Slide\2018\Pamphlet_Slide\Slide\transplants_2018_JDCHCT_Slide_jpn_2019MMDD\スライド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441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ormAutofit fontScale="90000"/>
          </a:bodyPr>
          <a:lstStyle/>
          <a:p>
            <a:r>
              <a:rPr lang="ja-JP" altLang="en-US" b="0" dirty="0">
                <a:solidFill>
                  <a:schemeClr val="tx2"/>
                </a:solidFill>
                <a:effectLst/>
              </a:rPr>
              <a:t>造血幹細胞移植件数の移植種類別推移</a:t>
            </a:r>
            <a:br>
              <a:rPr lang="en-US" altLang="ja-JP" b="0" dirty="0">
                <a:solidFill>
                  <a:schemeClr val="tx2"/>
                </a:solidFill>
                <a:effectLst/>
              </a:rPr>
            </a:br>
            <a:r>
              <a:rPr lang="ja-JP" altLang="en-US" sz="2000" spc="-150" dirty="0">
                <a:solidFill>
                  <a:schemeClr val="tx2"/>
                </a:solidFill>
                <a:effectLst/>
                <a:latin typeface="Arial" pitchFamily="34" charset="0"/>
                <a:ea typeface="ＭＳ Ｐゴシック"/>
                <a:cs typeface="Arial" pitchFamily="34" charset="0"/>
              </a:rPr>
              <a:t>：</a:t>
            </a:r>
            <a:r>
              <a:rPr lang="ja-JP" altLang="en-US" sz="2400" b="0" dirty="0">
                <a:solidFill>
                  <a:schemeClr val="tx2"/>
                </a:solidFill>
                <a:effectLst/>
                <a:latin typeface="HGP明朝E" pitchFamily="18" charset="-128"/>
                <a:ea typeface="HGP明朝E" pitchFamily="18" charset="-128"/>
                <a:cs typeface="Arial Unicode MS" pitchFamily="50" charset="-128"/>
              </a:rPr>
              <a:t>患者年齢階級別</a:t>
            </a:r>
            <a:r>
              <a:rPr lang="ja-JP" altLang="en-US" sz="2000" b="0" spc="-150" baseline="0" dirty="0">
                <a:solidFill>
                  <a:schemeClr val="tx2"/>
                </a:solidFill>
                <a:effectLst/>
                <a:latin typeface="Arial" pitchFamily="34" charset="0"/>
                <a:ea typeface="ＭＳ Ｐゴシック"/>
                <a:cs typeface="Arial" pitchFamily="34" charset="0"/>
              </a:rPr>
              <a:t>＜</a:t>
            </a:r>
            <a:r>
              <a:rPr lang="ja-JP" altLang="en-US" sz="2000" b="0" spc="-150" dirty="0">
                <a:solidFill>
                  <a:srgbClr val="E9F3FD"/>
                </a:solidFill>
                <a:effectLst/>
                <a:latin typeface="Arial" pitchFamily="34" charset="0"/>
                <a:ea typeface="ＭＳ Ｐゴシック"/>
                <a:cs typeface="Arial" pitchFamily="34" charset="0"/>
              </a:rPr>
              <a:t>移植細胞種類＞</a:t>
            </a:r>
            <a:endParaRPr kumimoji="1" lang="ja-JP" altLang="en-US" sz="2000" b="0" dirty="0">
              <a:solidFill>
                <a:srgbClr val="E9F3FD"/>
              </a:solidFill>
            </a:endParaRPr>
          </a:p>
        </p:txBody>
      </p:sp>
      <p:sp>
        <p:nvSpPr>
          <p:cNvPr id="13" name="スライド番号プレースホルダ 4">
            <a:extLst>
              <a:ext uri="{FF2B5EF4-FFF2-40B4-BE49-F238E27FC236}">
                <a16:creationId xmlns:a16="http://schemas.microsoft.com/office/drawing/2014/main" id="{0DFB3A84-787B-4FDF-A2A1-2B20D7364A33}"/>
              </a:ext>
            </a:extLst>
          </p:cNvPr>
          <p:cNvSpPr txBox="1">
            <a:spLocks/>
          </p:cNvSpPr>
          <p:nvPr/>
        </p:nvSpPr>
        <p:spPr>
          <a:xfrm>
            <a:off x="8770339" y="6647296"/>
            <a:ext cx="362929" cy="158620"/>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5122" name="Picture 2" descr="Z:\Analyses of Annual Report\Pamphlet_Slide\2018\Pamphlet_Slide\Slide\transplants_2018_JDCHCT_Slide_jpn_2019MMDD\スライド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6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ormAutofit fontScale="90000"/>
          </a:bodyPr>
          <a:lstStyle/>
          <a:p>
            <a:r>
              <a:rPr lang="ja-JP" altLang="en-US" b="0" dirty="0">
                <a:solidFill>
                  <a:schemeClr val="tx2"/>
                </a:solidFill>
                <a:effectLst/>
                <a:cs typeface="Arial Unicode MS" pitchFamily="50" charset="-128"/>
              </a:rPr>
              <a:t>造血幹細胞移植件数の</a:t>
            </a:r>
            <a:r>
              <a:rPr lang="ja-JP" altLang="en-US" dirty="0">
                <a:solidFill>
                  <a:schemeClr val="tx2"/>
                </a:solidFill>
                <a:effectLst/>
                <a:cs typeface="Arial Unicode MS" pitchFamily="50" charset="-128"/>
              </a:rPr>
              <a:t>疾患別</a:t>
            </a:r>
            <a:r>
              <a:rPr lang="ja-JP" altLang="en-US" b="0" dirty="0">
                <a:solidFill>
                  <a:schemeClr val="tx2"/>
                </a:solidFill>
                <a:effectLst/>
                <a:cs typeface="Arial Unicode MS" pitchFamily="50" charset="-128"/>
              </a:rPr>
              <a:t>推移</a:t>
            </a:r>
            <a:br>
              <a:rPr lang="en-US" altLang="ja-JP" b="0" dirty="0">
                <a:solidFill>
                  <a:schemeClr val="tx2"/>
                </a:solidFill>
                <a:effectLst/>
                <a:cs typeface="Arial Unicode MS" pitchFamily="50" charset="-128"/>
              </a:rPr>
            </a:br>
            <a:r>
              <a:rPr lang="ja-JP" altLang="en-US" sz="2000" spc="-150" dirty="0">
                <a:solidFill>
                  <a:schemeClr val="tx2"/>
                </a:solidFill>
                <a:latin typeface="Arial" pitchFamily="34" charset="0"/>
                <a:ea typeface="ＭＳ Ｐゴシック"/>
                <a:cs typeface="Arial" pitchFamily="34" charset="0"/>
              </a:rPr>
              <a:t>：</a:t>
            </a:r>
            <a:r>
              <a:rPr lang="ja-JP" altLang="en-US" sz="2400" b="0" dirty="0">
                <a:solidFill>
                  <a:schemeClr val="tx2"/>
                </a:solidFill>
                <a:effectLst/>
                <a:latin typeface="HGP明朝E" pitchFamily="18" charset="-128"/>
                <a:ea typeface="HGP明朝E" pitchFamily="18" charset="-128"/>
                <a:cs typeface="Arial Unicode MS" pitchFamily="50" charset="-128"/>
              </a:rPr>
              <a:t>患者年齢階級別</a:t>
            </a:r>
            <a:r>
              <a:rPr lang="ja-JP" altLang="en-US" sz="2000" b="0" spc="-150" dirty="0">
                <a:solidFill>
                  <a:schemeClr val="tx2"/>
                </a:solidFill>
                <a:effectLst/>
                <a:latin typeface="Arial" pitchFamily="34" charset="0"/>
                <a:ea typeface="ＭＳ Ｐゴシック"/>
                <a:cs typeface="Arial" pitchFamily="34" charset="0"/>
              </a:rPr>
              <a:t>＜白血病</a:t>
            </a:r>
            <a:r>
              <a:rPr lang="en-US" altLang="ja-JP" sz="2000" b="0" spc="-150" dirty="0">
                <a:solidFill>
                  <a:schemeClr val="tx2"/>
                </a:solidFill>
                <a:effectLst/>
                <a:latin typeface="Arial" pitchFamily="34" charset="0"/>
                <a:ea typeface="ＭＳ Ｐゴシック"/>
                <a:cs typeface="Arial" pitchFamily="34" charset="0"/>
              </a:rPr>
              <a:t>/</a:t>
            </a:r>
            <a:r>
              <a:rPr lang="ja-JP" altLang="en-US" sz="2000" b="0" spc="-150" dirty="0">
                <a:solidFill>
                  <a:schemeClr val="tx2"/>
                </a:solidFill>
                <a:effectLst/>
                <a:latin typeface="Arial" pitchFamily="34" charset="0"/>
                <a:ea typeface="ＭＳ Ｐゴシック"/>
                <a:cs typeface="Arial" pitchFamily="34" charset="0"/>
              </a:rPr>
              <a:t>リンパ腫＞</a:t>
            </a:r>
            <a:endParaRPr kumimoji="1" lang="ja-JP" altLang="en-US" sz="2000" b="0" dirty="0">
              <a:solidFill>
                <a:schemeClr val="tx2"/>
              </a:solidFill>
            </a:endParaRPr>
          </a:p>
        </p:txBody>
      </p:sp>
      <p:sp>
        <p:nvSpPr>
          <p:cNvPr id="11" name="スライド番号プレースホルダ 4"/>
          <p:cNvSpPr txBox="1">
            <a:spLocks/>
          </p:cNvSpPr>
          <p:nvPr/>
        </p:nvSpPr>
        <p:spPr>
          <a:xfrm>
            <a:off x="8867664" y="6651880"/>
            <a:ext cx="463492"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6146" name="Picture 2" descr="Z:\Analyses of Annual Report\Pamphlet_Slide\2018\Pamphlet_Slide\Slide\transplants_2018_JDCHCT_Slide_jpn_2019MMDD\スライド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31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ormAutofit fontScale="90000"/>
          </a:bodyPr>
          <a:lstStyle/>
          <a:p>
            <a:pPr lvl="0"/>
            <a:r>
              <a:rPr lang="ja-JP" altLang="en-US" b="0" dirty="0">
                <a:solidFill>
                  <a:schemeClr val="tx2"/>
                </a:solidFill>
                <a:effectLst/>
              </a:rPr>
              <a:t>造血幹細胞移植件数</a:t>
            </a:r>
            <a:br>
              <a:rPr lang="en-US" altLang="ja-JP" b="0" dirty="0">
                <a:solidFill>
                  <a:schemeClr val="tx2"/>
                </a:solidFill>
                <a:effectLst/>
              </a:rPr>
            </a:br>
            <a:r>
              <a:rPr lang="ja-JP" altLang="en-US" b="0" dirty="0">
                <a:solidFill>
                  <a:schemeClr val="tx2"/>
                </a:solidFill>
                <a:effectLst/>
              </a:rPr>
              <a:t>：</a:t>
            </a:r>
            <a:r>
              <a:rPr lang="ja-JP" altLang="en-US" sz="2400" b="0" dirty="0">
                <a:solidFill>
                  <a:schemeClr val="tx2"/>
                </a:solidFill>
                <a:effectLst/>
                <a:latin typeface="HGP明朝E" pitchFamily="18" charset="-128"/>
                <a:ea typeface="HGP明朝E" pitchFamily="18" charset="-128"/>
                <a:cs typeface="Arial Unicode MS" pitchFamily="50" charset="-128"/>
              </a:rPr>
              <a:t>疾患別</a:t>
            </a:r>
            <a:r>
              <a:rPr lang="ja-JP" altLang="en-US" sz="2000" spc="-150" dirty="0">
                <a:solidFill>
                  <a:schemeClr val="tx2"/>
                </a:solidFill>
                <a:effectLst/>
                <a:latin typeface="Arial" pitchFamily="34" charset="0"/>
                <a:ea typeface="ＭＳ Ｐゴシック"/>
                <a:cs typeface="Arial" pitchFamily="34" charset="0"/>
              </a:rPr>
              <a:t>＜</a:t>
            </a:r>
            <a:r>
              <a:rPr lang="en-US" altLang="ja-JP" sz="2000" b="0" spc="-150" dirty="0">
                <a:solidFill>
                  <a:schemeClr val="tx2"/>
                </a:solidFill>
                <a:effectLst/>
                <a:latin typeface="Arial" pitchFamily="34" charset="0"/>
                <a:ea typeface="ＭＳ Ｐゴシック"/>
                <a:cs typeface="Arial" pitchFamily="34" charset="0"/>
              </a:rPr>
              <a:t>0-15</a:t>
            </a:r>
            <a:r>
              <a:rPr lang="ja-JP" altLang="en-US" sz="2000" b="0" spc="-150" dirty="0">
                <a:solidFill>
                  <a:schemeClr val="tx2"/>
                </a:solidFill>
                <a:effectLst/>
                <a:latin typeface="Arial" pitchFamily="34" charset="0"/>
                <a:ea typeface="ＭＳ Ｐゴシック"/>
                <a:cs typeface="Arial" pitchFamily="34" charset="0"/>
              </a:rPr>
              <a:t>歳</a:t>
            </a:r>
            <a:r>
              <a:rPr lang="ja-JP" altLang="en-US" sz="2000" spc="-150" dirty="0">
                <a:solidFill>
                  <a:schemeClr val="tx2"/>
                </a:solidFill>
                <a:effectLst/>
                <a:latin typeface="Arial" pitchFamily="34" charset="0"/>
                <a:ea typeface="ＭＳ Ｐゴシック"/>
                <a:cs typeface="Arial" pitchFamily="34" charset="0"/>
              </a:rPr>
              <a:t>＞</a:t>
            </a:r>
            <a:endParaRPr kumimoji="1" lang="ja-JP" altLang="en-US" sz="2000" b="0" dirty="0">
              <a:solidFill>
                <a:schemeClr val="tx2"/>
              </a:solidFill>
              <a:effectLst/>
            </a:endParaRPr>
          </a:p>
        </p:txBody>
      </p:sp>
      <p:sp>
        <p:nvSpPr>
          <p:cNvPr id="16" name="スライド番号プレースホルダ 4"/>
          <p:cNvSpPr txBox="1">
            <a:spLocks/>
          </p:cNvSpPr>
          <p:nvPr/>
        </p:nvSpPr>
        <p:spPr>
          <a:xfrm>
            <a:off x="8867664" y="6651880"/>
            <a:ext cx="463492"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9</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4" name="グループ化 3"/>
          <p:cNvGrpSpPr/>
          <p:nvPr/>
        </p:nvGrpSpPr>
        <p:grpSpPr>
          <a:xfrm>
            <a:off x="62552" y="6357600"/>
            <a:ext cx="3749040" cy="499982"/>
            <a:chOff x="62552" y="6357600"/>
            <a:chExt cx="3749040" cy="499982"/>
          </a:xfrm>
        </p:grpSpPr>
        <p:pic>
          <p:nvPicPr>
            <p:cNvPr id="5" name="図 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7170" name="Picture 2" descr="Z:\Analyses of Annual Report\Pamphlet_Slide\2018\Pamphlet_Slide\Slide\transplants_2018_JDCHCT_Slide_jpn_2019MMDD\スライド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6951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リゾート">
  <a:themeElements>
    <a:clrScheme name="ユーザー定義 6">
      <a:dk1>
        <a:srgbClr val="000000"/>
      </a:dk1>
      <a:lt1>
        <a:sysClr val="window" lastClr="FFFFFF"/>
      </a:lt1>
      <a:dk2>
        <a:srgbClr val="DBF5F9"/>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noFill/>
        <a:ln w="15875">
          <a:solidFill>
            <a:schemeClr val="accent1">
              <a:lumMod val="75000"/>
            </a:schemeClr>
          </a:solidFill>
        </a:ln>
        <a:effectLst/>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1">
              <a:lumMod val="50000"/>
            </a:schemeClr>
          </a:solidFill>
          <a:tailEnd type="arrow" w="med" len="sm"/>
        </a:ln>
      </a:spPr>
      <a:bodyPr/>
      <a:lstStyle/>
      <a:style>
        <a:lnRef idx="1">
          <a:schemeClr val="accent1"/>
        </a:lnRef>
        <a:fillRef idx="0">
          <a:schemeClr val="accent1"/>
        </a:fillRef>
        <a:effectRef idx="0">
          <a:schemeClr val="accent1"/>
        </a:effectRef>
        <a:fontRef idx="minor">
          <a:schemeClr val="tx1"/>
        </a:fontRef>
      </a:style>
    </a:lnDef>
    <a:txDef>
      <a:spPr>
        <a:solidFill>
          <a:srgbClr val="E5EFFD"/>
        </a:solidFill>
      </a:spPr>
      <a:bodyPr wrap="square" rtlCol="0">
        <a:spAutoFit/>
      </a:bodyPr>
      <a:lstStyle>
        <a:defPPr>
          <a:lnSpc>
            <a:spcPts val="1100"/>
          </a:lnSpc>
          <a:defRPr sz="1000" b="1" smtClean="0">
            <a:latin typeface="メイリオ" pitchFamily="50" charset="-128"/>
            <a:ea typeface="メイリオ" pitchFamily="50" charset="-128"/>
            <a:cs typeface="メイリオ" pitchFamily="50" charset="-128"/>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769</Words>
  <Application>Microsoft Office PowerPoint</Application>
  <PresentationFormat>画面に合わせる (4:3)</PresentationFormat>
  <Paragraphs>408</Paragraphs>
  <Slides>50</Slides>
  <Notes>50</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50</vt:i4>
      </vt:variant>
    </vt:vector>
  </HeadingPairs>
  <TitlesOfParts>
    <vt:vector size="64" baseType="lpstr">
      <vt:lpstr>Arial Unicode MS</vt:lpstr>
      <vt:lpstr>HGP教科書体</vt:lpstr>
      <vt:lpstr>HGP明朝E</vt:lpstr>
      <vt:lpstr>HGS教科書体</vt:lpstr>
      <vt:lpstr>ＭＳ Ｐゴシック</vt:lpstr>
      <vt:lpstr>ＭＳ ゴシック</vt:lpstr>
      <vt:lpstr>メイリオ</vt:lpstr>
      <vt:lpstr>Arial</vt:lpstr>
      <vt:lpstr>Calibri</vt:lpstr>
      <vt:lpstr>Cambria</vt:lpstr>
      <vt:lpstr>Constantia</vt:lpstr>
      <vt:lpstr>Wingdings 2</vt:lpstr>
      <vt:lpstr>デザインの設定</vt:lpstr>
      <vt:lpstr>1_リゾート</vt:lpstr>
      <vt:lpstr>タイトル：日本における造血幹細胞移植の実績</vt:lpstr>
      <vt:lpstr>はじめに</vt:lpstr>
      <vt:lpstr>造血幹細胞移植件数の年次推移 ：ドナー別</vt:lpstr>
      <vt:lpstr>造血幹細胞移植件数の年次推移 : 移植種類別＜自家＞</vt:lpstr>
      <vt:lpstr>造血幹細胞移植件数の年次推移 ：移植種類別＜同種＞</vt:lpstr>
      <vt:lpstr>造血幹細胞移植件数の年次推移 ：患者年齢階級別＜自家/同種＞</vt:lpstr>
      <vt:lpstr>造血幹細胞移植件数の移植種類別推移 ：患者年齢階級別＜移植細胞種類＞</vt:lpstr>
      <vt:lpstr>造血幹細胞移植件数の疾患別推移 ：患者年齢階級別＜白血病/リンパ腫＞</vt:lpstr>
      <vt:lpstr>造血幹細胞移植件数 ：疾患別＜0-15歳＞</vt:lpstr>
      <vt:lpstr>造血幹細胞移植件数 ：疾患別＜16歳以上＞</vt:lpstr>
      <vt:lpstr>造血幹細胞移植件数の年次推移  ：主な疾患＜自家＞＜0-15歳＞</vt:lpstr>
      <vt:lpstr>造血幹細胞移植件数の年次推移  ：主な疾患＜同種＞＜0-15歳&gt;</vt:lpstr>
      <vt:lpstr>造血幹細胞移植件数の年次推移 ：主な疾患＜自家＞＜16歳以上＞</vt:lpstr>
      <vt:lpstr>造血幹細胞移植件数の年次推移 ：主な疾患＜同種＞＜16歳以上＞</vt:lpstr>
      <vt:lpstr>移植幹細胞種類の推移 ：＜自家＞</vt:lpstr>
      <vt:lpstr>移植幹細胞種類の推移 ：＜同種＞</vt:lpstr>
      <vt:lpstr>移植幹細胞種類の推移　　 ：＜同種＞非血縁者間</vt:lpstr>
      <vt:lpstr>造血幹細胞移植件数の推移 ：＜同種＞移植種類別＜0-15歳&gt;</vt:lpstr>
      <vt:lpstr>造血幹細胞移植件数の推移 ：＜同種＞移植種類別＜16-50歳＞</vt:lpstr>
      <vt:lpstr>造血幹細胞移植件数の推移 ：＜同種＞移植種類別＜51歳以上＞</vt:lpstr>
      <vt:lpstr>造血幹細胞移植件数の推移 ：白血病リスク分類別＜急性骨髄性白血病/急性リンパ性白血病/慢性骨髄性白血病/骨髄異形成症候群＞</vt:lpstr>
      <vt:lpstr>造血幹細胞移植件数の推移 ：移植前治療強度別＜同種＞</vt:lpstr>
      <vt:lpstr>造血幹細胞移植件数の年次推移 ：HLA適合度別＜同種＞血縁者間</vt:lpstr>
      <vt:lpstr>移植後100日 生存率の年次推移 ：＜自家/同種＞＜50歳未満/50歳以上＞</vt:lpstr>
      <vt:lpstr>移植後365日 生存率の年次推移 :＜自家/同種＞＜50歳未満/50歳以上＞</vt:lpstr>
      <vt:lpstr>移植後100日 生存率の年次推移 ：＜同種＞＜50歳未満＞</vt:lpstr>
      <vt:lpstr>移植後365日 生存率の年次推移 ：＜同種＞＜50歳未満＞</vt:lpstr>
      <vt:lpstr>移植後100日 生存率の年次推移 ：＜同種＞＜50歳以上＞</vt:lpstr>
      <vt:lpstr>移植後365日 生存率の年次推移 ：＜同種＞＜50歳以上＞</vt:lpstr>
      <vt:lpstr>移植後100日 生存率の年次推移 ：白血病リスク分類別＜急性骨髄性白血病/急性リンパ性白血病/慢性骨髄性白血病/骨髄異形成症候群＞</vt:lpstr>
      <vt:lpstr>移植後365日 生存率の年次推移 ：白血病リスク分類別＜急性骨髄性白血病/急性リンパ性白血病/慢性骨髄性白血病/骨髄異形成症候群＞</vt:lpstr>
      <vt:lpstr>移植後の成績：移植種類別</vt:lpstr>
      <vt:lpstr>移植後の成績 ：白血病</vt:lpstr>
      <vt:lpstr>移植後の成績 ：悪性リンパ腫/多発性骨髄腫を含む形質細胞性腫瘍</vt:lpstr>
      <vt:lpstr>移植後の成績：年齢別 白血病（急性骨髄性白血病/急性リンパ性白血病） ＜自家＞&lt;0-15歳/16歳以上&gt;</vt:lpstr>
      <vt:lpstr>移植後の成績：年齢別 悪性リンパ腫(非ホジキンリンパ腫/ホジキンリンパ腫) ＜自家＞&lt;0-15歳/16歳以上</vt:lpstr>
      <vt:lpstr>移植後の成績 ：多発性骨髄腫＜自家＞＜16歳以上＞</vt:lpstr>
      <vt:lpstr>移植後の成績 ：急性骨髄性白血病＜同種＞＜0-15歳＞</vt:lpstr>
      <vt:lpstr>移植後の成績 ：急性骨髄性白血病＜同種＞＜16歳以上＞</vt:lpstr>
      <vt:lpstr>移植後の成績 ：急性リンパ性白血病＜同種＞＜0-15歳＞</vt:lpstr>
      <vt:lpstr>移植後の成績 ：急性リンパ性白血病＜同種＞＜16歳以上＞</vt:lpstr>
      <vt:lpstr>移植後の成績　　 　 ：慢性骨髄性白血病＜同種＞＜0-15歳＞</vt:lpstr>
      <vt:lpstr>移植後の成績 ：慢性骨髄性白血病＜同種＞＜16歳以上＞</vt:lpstr>
      <vt:lpstr>移植後の成績 ：骨髄異形成症候群＜同種＞＜0-15歳＞</vt:lpstr>
      <vt:lpstr>移植後の成績 ：骨髄異形成症候群＜同種＞＜16歳以上＞</vt:lpstr>
      <vt:lpstr>移植後の成績 ：非ホジキンリンパ腫＜同種＞＜0-15歳＞</vt:lpstr>
      <vt:lpstr>移植後の成績 ：非ホジキンリンパ腫＜同種＞＜16歳以上＞</vt:lpstr>
      <vt:lpstr>移植後の成績 ：多発性骨髄腫を含む形質細胞性腫瘍＜同種＞＜16歳以上＞</vt:lpstr>
      <vt:lpstr>移植後の成績 ：再生不良性貧血＜同種＞＜0-15歳＞</vt:lpstr>
      <vt:lpstr>移植後の成績 ：再生不良性貧血＜同種＞＜16歳以上＞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2019-03-28T07:39:08Z</dcterms:created>
  <dcterms:modified xsi:type="dcterms:W3CDTF">2019-03-28T07:39:11Z</dcterms:modified>
</cp:coreProperties>
</file>