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21" r:id="rId1"/>
  </p:sldMasterIdLst>
  <p:notesMasterIdLst>
    <p:notesMasterId r:id="rId87"/>
  </p:notesMasterIdLst>
  <p:handoutMasterIdLst>
    <p:handoutMasterId r:id="rId88"/>
  </p:handoutMasterIdLst>
  <p:sldIdLst>
    <p:sldId id="535" r:id="rId2"/>
    <p:sldId id="809" r:id="rId3"/>
    <p:sldId id="784" r:id="rId4"/>
    <p:sldId id="785" r:id="rId5"/>
    <p:sldId id="786" r:id="rId6"/>
    <p:sldId id="787" r:id="rId7"/>
    <p:sldId id="670" r:id="rId8"/>
    <p:sldId id="671" r:id="rId9"/>
    <p:sldId id="672" r:id="rId10"/>
    <p:sldId id="673" r:id="rId11"/>
    <p:sldId id="788" r:id="rId12"/>
    <p:sldId id="789" r:id="rId13"/>
    <p:sldId id="790" r:id="rId14"/>
    <p:sldId id="791" r:id="rId15"/>
    <p:sldId id="684" r:id="rId16"/>
    <p:sldId id="799" r:id="rId17"/>
    <p:sldId id="679" r:id="rId18"/>
    <p:sldId id="680" r:id="rId19"/>
    <p:sldId id="681" r:id="rId20"/>
    <p:sldId id="793" r:id="rId21"/>
    <p:sldId id="794" r:id="rId22"/>
    <p:sldId id="795" r:id="rId23"/>
    <p:sldId id="774" r:id="rId24"/>
    <p:sldId id="796" r:id="rId25"/>
    <p:sldId id="536" r:id="rId26"/>
    <p:sldId id="775" r:id="rId27"/>
    <p:sldId id="776" r:id="rId28"/>
    <p:sldId id="782" r:id="rId29"/>
    <p:sldId id="778" r:id="rId30"/>
    <p:sldId id="783" r:id="rId31"/>
    <p:sldId id="779" r:id="rId32"/>
    <p:sldId id="767" r:id="rId33"/>
    <p:sldId id="768" r:id="rId34"/>
    <p:sldId id="797" r:id="rId35"/>
    <p:sldId id="798" r:id="rId36"/>
    <p:sldId id="692" r:id="rId37"/>
    <p:sldId id="552" r:id="rId38"/>
    <p:sldId id="699" r:id="rId39"/>
    <p:sldId id="554" r:id="rId40"/>
    <p:sldId id="555" r:id="rId41"/>
    <p:sldId id="556" r:id="rId42"/>
    <p:sldId id="557" r:id="rId43"/>
    <p:sldId id="705" r:id="rId44"/>
    <p:sldId id="707" r:id="rId45"/>
    <p:sldId id="708" r:id="rId46"/>
    <p:sldId id="709" r:id="rId47"/>
    <p:sldId id="710" r:id="rId48"/>
    <p:sldId id="711" r:id="rId49"/>
    <p:sldId id="558" r:id="rId50"/>
    <p:sldId id="559" r:id="rId51"/>
    <p:sldId id="713" r:id="rId52"/>
    <p:sldId id="714" r:id="rId53"/>
    <p:sldId id="715" r:id="rId54"/>
    <p:sldId id="716" r:id="rId55"/>
    <p:sldId id="717" r:id="rId56"/>
    <p:sldId id="718" r:id="rId57"/>
    <p:sldId id="722" r:id="rId58"/>
    <p:sldId id="723" r:id="rId59"/>
    <p:sldId id="725" r:id="rId60"/>
    <p:sldId id="727" r:id="rId61"/>
    <p:sldId id="729" r:id="rId62"/>
    <p:sldId id="731" r:id="rId63"/>
    <p:sldId id="563" r:id="rId64"/>
    <p:sldId id="733" r:id="rId65"/>
    <p:sldId id="734" r:id="rId66"/>
    <p:sldId id="735" r:id="rId67"/>
    <p:sldId id="736" r:id="rId68"/>
    <p:sldId id="737" r:id="rId69"/>
    <p:sldId id="738" r:id="rId70"/>
    <p:sldId id="740" r:id="rId71"/>
    <p:sldId id="741" r:id="rId72"/>
    <p:sldId id="744" r:id="rId73"/>
    <p:sldId id="745" r:id="rId74"/>
    <p:sldId id="746" r:id="rId75"/>
    <p:sldId id="747" r:id="rId76"/>
    <p:sldId id="748" r:id="rId77"/>
    <p:sldId id="750" r:id="rId78"/>
    <p:sldId id="566" r:id="rId79"/>
    <p:sldId id="800" r:id="rId80"/>
    <p:sldId id="801" r:id="rId81"/>
    <p:sldId id="803" r:id="rId82"/>
    <p:sldId id="805" r:id="rId83"/>
    <p:sldId id="806" r:id="rId84"/>
    <p:sldId id="807" r:id="rId85"/>
    <p:sldId id="808" r:id="rId86"/>
  </p:sldIdLst>
  <p:sldSz cx="9144000" cy="6858000" type="screen4x3"/>
  <p:notesSz cx="7099300" cy="1023461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0" userDrawn="1">
          <p15:clr>
            <a:srgbClr val="A4A3A4"/>
          </p15:clr>
        </p15:guide>
        <p15:guide id="2" pos="3275" userDrawn="1">
          <p15:clr>
            <a:srgbClr val="A4A3A4"/>
          </p15:clr>
        </p15:guide>
        <p15:guide id="3" orient="horz" pos="3223" userDrawn="1">
          <p15:clr>
            <a:srgbClr val="A4A3A4"/>
          </p15:clr>
        </p15:guide>
        <p15:guide id="4"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55A839"/>
    <a:srgbClr val="0076A3"/>
    <a:srgbClr val="FC9900"/>
    <a:srgbClr val="FC8000"/>
    <a:srgbClr val="FF5050"/>
    <a:srgbClr val="59AAF2"/>
    <a:srgbClr val="8DB3E2"/>
    <a:srgbClr val="FF9999"/>
    <a:srgbClr val="FF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72891" autoAdjust="0"/>
  </p:normalViewPr>
  <p:slideViewPr>
    <p:cSldViewPr snapToGrid="0" snapToObjects="1">
      <p:cViewPr varScale="1">
        <p:scale>
          <a:sx n="83" d="100"/>
          <a:sy n="83" d="100"/>
        </p:scale>
        <p:origin x="2016" y="84"/>
      </p:cViewPr>
      <p:guideLst>
        <p:guide orient="horz" pos="2160"/>
        <p:guide pos="2880"/>
      </p:guideLst>
    </p:cSldViewPr>
  </p:slideViewPr>
  <p:outlineViewPr>
    <p:cViewPr>
      <p:scale>
        <a:sx n="25" d="100"/>
        <a:sy n="25" d="100"/>
      </p:scale>
      <p:origin x="0" y="-14256"/>
    </p:cViewPr>
    <p:sldLst>
      <p:sld r:id="rId1" collapse="1"/>
    </p:sldLst>
  </p:outlineViewPr>
  <p:notesTextViewPr>
    <p:cViewPr>
      <p:scale>
        <a:sx n="200" d="100"/>
        <a:sy n="200" d="100"/>
      </p:scale>
      <p:origin x="0" y="0"/>
    </p:cViewPr>
  </p:notesTextViewPr>
  <p:sorterViewPr>
    <p:cViewPr>
      <p:scale>
        <a:sx n="100" d="100"/>
        <a:sy n="100" d="100"/>
      </p:scale>
      <p:origin x="0" y="3072"/>
    </p:cViewPr>
  </p:sorterViewPr>
  <p:notesViewPr>
    <p:cSldViewPr snapToGrid="0" snapToObjects="1">
      <p:cViewPr>
        <p:scale>
          <a:sx n="50" d="100"/>
          <a:sy n="50" d="100"/>
        </p:scale>
        <p:origin x="1608" y="882"/>
      </p:cViewPr>
      <p:guideLst>
        <p:guide orient="horz" pos="2200"/>
        <p:guide pos="3275"/>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4"/>
            <a:ext cx="3076364" cy="511730"/>
          </a:xfrm>
          <a:prstGeom prst="rect">
            <a:avLst/>
          </a:prstGeom>
        </p:spPr>
        <p:txBody>
          <a:bodyPr vert="horz" lIns="95431" tIns="47716" rIns="95431" bIns="47716"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4021300" y="4"/>
            <a:ext cx="3076364" cy="511730"/>
          </a:xfrm>
          <a:prstGeom prst="rect">
            <a:avLst/>
          </a:prstGeom>
        </p:spPr>
        <p:txBody>
          <a:bodyPr vert="horz" lIns="95431" tIns="47716" rIns="95431" bIns="47716" rtlCol="0"/>
          <a:lstStyle>
            <a:lvl1pPr algn="r">
              <a:defRPr sz="1300"/>
            </a:lvl1pPr>
          </a:lstStyle>
          <a:p>
            <a:fld id="{292F48DE-8B2D-4940-86CC-8FD3CA4E3F37}" type="datetimeFigureOut">
              <a:rPr kumimoji="1" lang="ja-JP" altLang="en-US" smtClean="0"/>
              <a:pPr/>
              <a:t>2021/4/5</a:t>
            </a:fld>
            <a:endParaRPr kumimoji="1" lang="ja-JP" altLang="en-US"/>
          </a:p>
        </p:txBody>
      </p:sp>
      <p:sp>
        <p:nvSpPr>
          <p:cNvPr id="4" name="フッター プレースホルダ 3"/>
          <p:cNvSpPr>
            <a:spLocks noGrp="1"/>
          </p:cNvSpPr>
          <p:nvPr>
            <p:ph type="ftr" sz="quarter" idx="2"/>
          </p:nvPr>
        </p:nvSpPr>
        <p:spPr>
          <a:xfrm>
            <a:off x="4" y="9721107"/>
            <a:ext cx="3076364" cy="511730"/>
          </a:xfrm>
          <a:prstGeom prst="rect">
            <a:avLst/>
          </a:prstGeom>
        </p:spPr>
        <p:txBody>
          <a:bodyPr vert="horz" lIns="95431" tIns="47716" rIns="95431" bIns="47716" rtlCol="0" anchor="b"/>
          <a:lstStyle>
            <a:lvl1pPr algn="l">
              <a:defRPr sz="13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4021300" y="9721107"/>
            <a:ext cx="3076364" cy="511730"/>
          </a:xfrm>
          <a:prstGeom prst="rect">
            <a:avLst/>
          </a:prstGeom>
        </p:spPr>
        <p:txBody>
          <a:bodyPr vert="horz" lIns="95431" tIns="47716" rIns="95431" bIns="47716" rtlCol="0" anchor="b"/>
          <a:lstStyle>
            <a:lvl1pPr algn="r">
              <a:defRPr sz="13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55563" y="0"/>
            <a:ext cx="6985000" cy="5238750"/>
          </a:xfrm>
          <a:prstGeom prst="rect">
            <a:avLst/>
          </a:prstGeom>
          <a:noFill/>
          <a:ln w="12700">
            <a:solidFill>
              <a:prstClr val="black"/>
            </a:solidFill>
          </a:ln>
        </p:spPr>
        <p:txBody>
          <a:bodyPr vert="horz" lIns="95431" tIns="47716" rIns="95431" bIns="47716" rtlCol="0" anchor="ctr"/>
          <a:lstStyle/>
          <a:p>
            <a:endParaRPr lang="ja-JP" altLang="en-US"/>
          </a:p>
        </p:txBody>
      </p:sp>
      <p:sp>
        <p:nvSpPr>
          <p:cNvPr id="5" name="ノート プレースホルダ 4"/>
          <p:cNvSpPr>
            <a:spLocks noGrp="1"/>
          </p:cNvSpPr>
          <p:nvPr>
            <p:ph type="body" sz="quarter" idx="3"/>
          </p:nvPr>
        </p:nvSpPr>
        <p:spPr>
          <a:xfrm>
            <a:off x="479858" y="5469431"/>
            <a:ext cx="6089387" cy="4557925"/>
          </a:xfrm>
          <a:prstGeom prst="rect">
            <a:avLst/>
          </a:prstGeom>
        </p:spPr>
        <p:txBody>
          <a:bodyPr vert="horz" lIns="95431" tIns="47716" rIns="95431" bIns="47716"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971569" y="6580412"/>
            <a:ext cx="5183649" cy="2572925"/>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白血病、リンパ腫ともに、特に高齢者を中心に移植件数</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自家移植・同種移植</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が著しく増加している。 </a:t>
            </a:r>
          </a:p>
          <a:p>
            <a:r>
              <a:rPr kumimoji="1" lang="ja-JP" altLang="ja-JP" sz="1200" kern="1200">
                <a:solidFill>
                  <a:schemeClr val="tx1"/>
                </a:solidFill>
                <a:effectLst/>
                <a:latin typeface="+mn-lt"/>
                <a:ea typeface="+mn-ea"/>
                <a:cs typeface="+mn-cs"/>
              </a:rPr>
              <a:t>近年では、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歳以上の割合は白血病で約</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％、悪性リンパ腫で約</a:t>
            </a:r>
            <a:r>
              <a:rPr kumimoji="1" lang="en-US" altLang="ja-JP" sz="1200" kern="1200">
                <a:solidFill>
                  <a:schemeClr val="tx1"/>
                </a:solidFill>
                <a:effectLst/>
                <a:latin typeface="+mn-lt"/>
                <a:ea typeface="+mn-ea"/>
                <a:cs typeface="+mn-cs"/>
              </a:rPr>
              <a:t>70</a:t>
            </a:r>
            <a:r>
              <a:rPr kumimoji="1" lang="ja-JP" altLang="ja-JP" sz="1200" kern="1200">
                <a:solidFill>
                  <a:schemeClr val="tx1"/>
                </a:solidFill>
                <a:effectLst/>
                <a:latin typeface="+mn-lt"/>
                <a:ea typeface="+mn-ea"/>
                <a:cs typeface="+mn-cs"/>
              </a:rPr>
              <a:t>％を占める。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45821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59483"/>
            <a:ext cx="6069719"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小児における同種移植は、急性白血病</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急性骨髄性白血病、急性リンパ性白血病</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で最も多く、同種移植全体の</a:t>
            </a:r>
            <a:r>
              <a:rPr kumimoji="1" lang="en-US" altLang="ja-JP" sz="1200" kern="1200">
                <a:solidFill>
                  <a:schemeClr val="tx1"/>
                </a:solidFill>
                <a:effectLst/>
                <a:latin typeface="+mn-lt"/>
                <a:ea typeface="+mn-ea"/>
                <a:cs typeface="+mn-cs"/>
              </a:rPr>
              <a:t>55</a:t>
            </a:r>
            <a:r>
              <a:rPr kumimoji="1" lang="ja-JP" altLang="ja-JP" sz="1200" kern="1200">
                <a:solidFill>
                  <a:schemeClr val="tx1"/>
                </a:solidFill>
                <a:effectLst/>
                <a:latin typeface="+mn-lt"/>
                <a:ea typeface="+mn-ea"/>
                <a:cs typeface="+mn-cs"/>
              </a:rPr>
              <a:t>％を占める。 ついで、同種移植件数の多い小児の再生不良性貧血は希少疾患であるが、重症</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最重症例では同種骨髄移植が第一選択とされるため小児の同種移植件数の</a:t>
            </a:r>
            <a:r>
              <a:rPr kumimoji="1" lang="en-US" altLang="ja-JP" sz="1200" kern="1200">
                <a:solidFill>
                  <a:schemeClr val="tx1"/>
                </a:solidFill>
                <a:effectLst/>
                <a:latin typeface="+mn-lt"/>
                <a:ea typeface="+mn-ea"/>
                <a:cs typeface="+mn-cs"/>
              </a:rPr>
              <a:t>8</a:t>
            </a:r>
            <a:r>
              <a:rPr kumimoji="1" lang="ja-JP" altLang="ja-JP" sz="1200" kern="1200">
                <a:solidFill>
                  <a:schemeClr val="tx1"/>
                </a:solidFill>
                <a:effectLst/>
                <a:latin typeface="+mn-lt"/>
                <a:ea typeface="+mn-ea"/>
                <a:cs typeface="+mn-cs"/>
              </a:rPr>
              <a:t>％程度を占める。</a:t>
            </a:r>
          </a:p>
          <a:p>
            <a:r>
              <a:rPr kumimoji="1" lang="ja-JP" altLang="ja-JP" sz="1200" kern="1200">
                <a:solidFill>
                  <a:schemeClr val="tx1"/>
                </a:solidFill>
                <a:effectLst/>
                <a:latin typeface="+mn-lt"/>
                <a:ea typeface="+mn-ea"/>
                <a:cs typeface="+mn-cs"/>
              </a:rPr>
              <a:t>　小児の固形腫瘍においては、大量化学療法による造血機能不全を救済するために自家移植が行われるため、自家移植件数の割合は</a:t>
            </a:r>
            <a:r>
              <a:rPr kumimoji="1" lang="en-US" altLang="ja-JP" sz="1200" kern="1200">
                <a:solidFill>
                  <a:schemeClr val="tx1"/>
                </a:solidFill>
                <a:effectLst/>
                <a:latin typeface="+mn-lt"/>
                <a:ea typeface="+mn-ea"/>
                <a:cs typeface="+mn-cs"/>
              </a:rPr>
              <a:t>80</a:t>
            </a:r>
            <a:r>
              <a:rPr kumimoji="1" lang="ja-JP" altLang="ja-JP" sz="1200" kern="1200">
                <a:solidFill>
                  <a:schemeClr val="tx1"/>
                </a:solidFill>
                <a:effectLst/>
                <a:latin typeface="+mn-lt"/>
                <a:ea typeface="+mn-ea"/>
                <a:cs typeface="+mn-cs"/>
              </a:rPr>
              <a:t>％前後である。</a:t>
            </a:r>
            <a:endParaRPr lang="ja-JP" altLang="ja-JP" sz="1300" dirty="0">
              <a:latin typeface="Calibri" panose="020F0502020204030204" pitchFamily="34" charset="0"/>
              <a:ea typeface="ＭＳ Ｐゴシック" panose="020B0600070205080204" pitchFamily="50" charset="-128"/>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9" y="5478844"/>
            <a:ext cx="6109054" cy="2572925"/>
          </a:xfrm>
        </p:spPr>
        <p:txBody>
          <a:bodyPr>
            <a:normAutofit/>
          </a:bodyPr>
          <a:lstStyle/>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歳以上における同種移植は、急性白血病</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急性骨髄性白血病、急性リンパ性白血病</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で最も多く、同種移植全体の</a:t>
            </a:r>
            <a:r>
              <a:rPr kumimoji="1" lang="en-US" altLang="ja-JP" sz="1200" kern="1200">
                <a:solidFill>
                  <a:schemeClr val="tx1"/>
                </a:solidFill>
                <a:effectLst/>
                <a:latin typeface="+mn-lt"/>
                <a:ea typeface="+mn-ea"/>
                <a:cs typeface="+mn-cs"/>
              </a:rPr>
              <a:t>57</a:t>
            </a:r>
            <a:r>
              <a:rPr kumimoji="1" lang="ja-JP" altLang="ja-JP" sz="1200" kern="1200">
                <a:solidFill>
                  <a:schemeClr val="tx1"/>
                </a:solidFill>
                <a:effectLst/>
                <a:latin typeface="+mn-lt"/>
                <a:ea typeface="+mn-ea"/>
                <a:cs typeface="+mn-cs"/>
              </a:rPr>
              <a:t>％を占める。 ついで、非ホジキンリンパ腫、骨髄異形成症候群、慢性骨髄性白血病で多く施行されている。</a:t>
            </a:r>
          </a:p>
          <a:p>
            <a:r>
              <a:rPr kumimoji="1" lang="ja-JP" altLang="ja-JP" sz="1200" kern="1200">
                <a:solidFill>
                  <a:schemeClr val="tx1"/>
                </a:solidFill>
                <a:effectLst/>
                <a:latin typeface="+mn-lt"/>
                <a:ea typeface="+mn-ea"/>
                <a:cs typeface="+mn-cs"/>
              </a:rPr>
              <a:t>多発性骨髄腫は高齢者に多く、悪性リンパ腫と同じく患者数は増加傾向にある。</a:t>
            </a:r>
          </a:p>
          <a:p>
            <a:r>
              <a:rPr kumimoji="1" lang="ja-JP" altLang="ja-JP" sz="1200" kern="1200">
                <a:solidFill>
                  <a:schemeClr val="tx1"/>
                </a:solidFill>
                <a:effectLst/>
                <a:latin typeface="+mn-lt"/>
                <a:ea typeface="+mn-ea"/>
                <a:cs typeface="+mn-cs"/>
              </a:rPr>
              <a:t>自家移植を併用した大量化学療法が</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歳以下での多発性骨髄腫の標準治療として確立しており、約</a:t>
            </a:r>
            <a:r>
              <a:rPr kumimoji="1" lang="en-US" altLang="ja-JP" sz="1200" kern="1200">
                <a:solidFill>
                  <a:schemeClr val="tx1"/>
                </a:solidFill>
                <a:effectLst/>
                <a:latin typeface="+mn-lt"/>
                <a:ea typeface="+mn-ea"/>
                <a:cs typeface="+mn-cs"/>
              </a:rPr>
              <a:t>90</a:t>
            </a:r>
            <a:r>
              <a:rPr kumimoji="1" lang="ja-JP" altLang="ja-JP" sz="1200" kern="1200">
                <a:solidFill>
                  <a:schemeClr val="tx1"/>
                </a:solidFill>
                <a:effectLst/>
                <a:latin typeface="+mn-lt"/>
                <a:ea typeface="+mn-ea"/>
                <a:cs typeface="+mn-cs"/>
              </a:rPr>
              <a:t>％が自家移植である。</a:t>
            </a:r>
            <a:endParaRPr lang="ja-JP" altLang="ja-JP" b="0"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10" name="スライド イメージ プレースホルダ 9"/>
          <p:cNvSpPr>
            <a:spLocks noGrp="1" noRot="1" noChangeAspect="1"/>
          </p:cNvSpPr>
          <p:nvPr>
            <p:ph type="sldImg"/>
          </p:nvPr>
        </p:nvSpPr>
        <p:spPr>
          <a:xfrm>
            <a:off x="55563" y="0"/>
            <a:ext cx="6985000" cy="5238750"/>
          </a:xfrm>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8" y="5498201"/>
            <a:ext cx="6089387"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小児の固形腫瘍においては、大量化学療法による造血機能不全を救済するために自家移植が行われるため移植件数は最も多く、この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年では横ばいである。</a:t>
            </a: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53390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5" y="5478844"/>
            <a:ext cx="6030381"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小児における同種移植件数は、いずれの疾患においてもこの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年ではほぼ横ばいである。</a:t>
            </a: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76730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517557"/>
            <a:ext cx="6089386"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多発性骨髄腫は高齢者に多く、悪性リンパ腫と同じく成人における自家移植件数は増加傾向にある。</a:t>
            </a:r>
          </a:p>
        </p:txBody>
      </p:sp>
      <p:sp>
        <p:nvSpPr>
          <p:cNvPr id="10" name="スライド イメージ プレースホルダ 9"/>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4184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4140" y="5307534"/>
            <a:ext cx="5774260" cy="2480336"/>
          </a:xfrm>
        </p:spPr>
        <p:txBody>
          <a:bodyPr>
            <a:normAutofit/>
          </a:bodyPr>
          <a:lstStyle/>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2001</a:t>
            </a:r>
            <a:r>
              <a:rPr kumimoji="1" lang="ja-JP" altLang="ja-JP" sz="1200" kern="1200">
                <a:solidFill>
                  <a:schemeClr val="tx1"/>
                </a:solidFill>
                <a:effectLst/>
                <a:latin typeface="+mn-lt"/>
                <a:ea typeface="+mn-ea"/>
                <a:cs typeface="+mn-cs"/>
              </a:rPr>
              <a:t>年にわが国において慢性骨髄性白血病の分子標的治療薬としてイマチニブが承認され、ついでニロチニブ、ダサチニブが承認されて以降、慢性骨髄性白血病に対する移植は減少傾向にある。</a:t>
            </a:r>
          </a:p>
          <a:p>
            <a:r>
              <a:rPr kumimoji="1" lang="ja-JP" altLang="ja-JP" sz="1200" kern="1200">
                <a:solidFill>
                  <a:schemeClr val="tx1"/>
                </a:solidFill>
                <a:effectLst/>
                <a:latin typeface="+mn-lt"/>
                <a:ea typeface="+mn-ea"/>
                <a:cs typeface="+mn-cs"/>
              </a:rPr>
              <a:t>　悪性リンパ腫では患者数は増加しているが、リツキシマブ、化学療法や放射線療法が有効なことが多いため、同種移植を第一治療として選択されることは多くない。</a:t>
            </a:r>
          </a:p>
        </p:txBody>
      </p:sp>
      <p:sp>
        <p:nvSpPr>
          <p:cNvPr id="10" name="スライド イメージ プレースホルダ 9"/>
          <p:cNvSpPr>
            <a:spLocks noGrp="1" noRot="1" noChangeAspect="1"/>
          </p:cNvSpPr>
          <p:nvPr>
            <p:ph type="sldImg"/>
          </p:nvPr>
        </p:nvSpPr>
        <p:spPr>
          <a:xfrm>
            <a:off x="0" y="0"/>
            <a:ext cx="6732588" cy="5049838"/>
          </a:xfrm>
          <a:ln>
            <a:noFill/>
          </a:ln>
        </p:spPr>
      </p:sp>
    </p:spTree>
    <p:extLst>
      <p:ext uri="{BB962C8B-B14F-4D97-AF65-F5344CB8AC3E}">
        <p14:creationId xmlns:p14="http://schemas.microsoft.com/office/powerpoint/2010/main" val="280073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近年では、</a:t>
            </a:r>
            <a:r>
              <a:rPr kumimoji="1" lang="en-US" altLang="ja-JP" sz="1200" kern="120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歳での自家移植のおよそ</a:t>
            </a:r>
            <a:r>
              <a:rPr kumimoji="1" lang="en-US" altLang="ja-JP" sz="1200" kern="1200">
                <a:solidFill>
                  <a:schemeClr val="tx1"/>
                </a:solidFill>
                <a:effectLst/>
                <a:latin typeface="+mn-lt"/>
                <a:ea typeface="+mn-ea"/>
                <a:cs typeface="+mn-cs"/>
              </a:rPr>
              <a:t>95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歳以上では</a:t>
            </a:r>
            <a:r>
              <a:rPr kumimoji="1" lang="en-US" altLang="ja-JP" sz="1200" kern="1200">
                <a:solidFill>
                  <a:schemeClr val="tx1"/>
                </a:solidFill>
                <a:effectLst/>
                <a:latin typeface="+mn-lt"/>
                <a:ea typeface="+mn-ea"/>
                <a:cs typeface="+mn-cs"/>
              </a:rPr>
              <a:t>99</a:t>
            </a:r>
            <a:r>
              <a:rPr kumimoji="1" lang="ja-JP" altLang="ja-JP" sz="1200" kern="1200">
                <a:solidFill>
                  <a:schemeClr val="tx1"/>
                </a:solidFill>
                <a:effectLst/>
                <a:latin typeface="+mn-lt"/>
                <a:ea typeface="+mn-ea"/>
                <a:cs typeface="+mn-cs"/>
              </a:rPr>
              <a:t>％以上が末梢血幹細胞による移植である。 骨髄移植と比較して細胞採取において患者さんへの負担が少ないことや、顆粒球コロニー刺激因子</a:t>
            </a:r>
            <a:r>
              <a:rPr kumimoji="1" lang="en-US" altLang="ja-JP" sz="1200" kern="1200">
                <a:solidFill>
                  <a:schemeClr val="tx1"/>
                </a:solidFill>
                <a:effectLst/>
                <a:latin typeface="+mn-lt"/>
                <a:ea typeface="+mn-ea"/>
                <a:cs typeface="+mn-cs"/>
              </a:rPr>
              <a:t>(G-CSF)</a:t>
            </a:r>
            <a:r>
              <a:rPr kumimoji="1" lang="ja-JP" altLang="ja-JP" sz="1200" kern="1200">
                <a:solidFill>
                  <a:schemeClr val="tx1"/>
                </a:solidFill>
                <a:effectLst/>
                <a:latin typeface="+mn-lt"/>
                <a:ea typeface="+mn-ea"/>
                <a:cs typeface="+mn-cs"/>
              </a:rPr>
              <a:t>を使用して末梢血から移植細胞を採取する方法が</a:t>
            </a:r>
            <a:r>
              <a:rPr kumimoji="1" lang="en-US" altLang="ja-JP" sz="1200" kern="1200">
                <a:solidFill>
                  <a:schemeClr val="tx1"/>
                </a:solidFill>
                <a:effectLst/>
                <a:latin typeface="+mn-lt"/>
                <a:ea typeface="+mn-ea"/>
                <a:cs typeface="+mn-cs"/>
              </a:rPr>
              <a:t>2000</a:t>
            </a:r>
            <a:r>
              <a:rPr kumimoji="1" lang="ja-JP" altLang="ja-JP" sz="1200" kern="1200">
                <a:solidFill>
                  <a:schemeClr val="tx1"/>
                </a:solidFill>
                <a:effectLst/>
                <a:latin typeface="+mn-lt"/>
                <a:ea typeface="+mn-ea"/>
                <a:cs typeface="+mn-cs"/>
              </a:rPr>
              <a:t>年に保険適応となったことなどの理由により、自家末梢血幹細胞移植件数が増加し、自家骨髄移植は減少傾向にある。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27017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さい帯血移植の普及に伴い、同種骨髄移植の割合は減少傾向にある。 </a:t>
            </a:r>
          </a:p>
          <a:p>
            <a:r>
              <a:rPr kumimoji="1" lang="ja-JP" altLang="ja-JP" sz="1200" kern="1200">
                <a:solidFill>
                  <a:schemeClr val="tx1"/>
                </a:solidFill>
                <a:effectLst/>
                <a:latin typeface="+mn-lt"/>
                <a:ea typeface="+mn-ea"/>
                <a:cs typeface="+mn-cs"/>
              </a:rPr>
              <a:t>近年では、同種移植の</a:t>
            </a:r>
            <a:r>
              <a:rPr kumimoji="1" lang="en-US" altLang="ja-JP" sz="1200" kern="1200">
                <a:solidFill>
                  <a:schemeClr val="tx1"/>
                </a:solidFill>
                <a:effectLst/>
                <a:latin typeface="+mn-lt"/>
                <a:ea typeface="+mn-ea"/>
                <a:cs typeface="+mn-cs"/>
              </a:rPr>
              <a:t>30</a:t>
            </a:r>
            <a:r>
              <a:rPr kumimoji="1" lang="ja-JP" altLang="ja-JP" sz="1200" kern="1200">
                <a:solidFill>
                  <a:schemeClr val="tx1"/>
                </a:solidFill>
                <a:effectLst/>
                <a:latin typeface="+mn-lt"/>
                <a:ea typeface="+mn-ea"/>
                <a:cs typeface="+mn-cs"/>
              </a:rPr>
              <a:t>％以上がさい帯血による移植である。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484973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defTabSz="954634">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非血縁者間の移植に限った場合においても、さい帯血移植は増加傾向にあり、近年では非血縁者間移植の半数を超える。</a:t>
            </a:r>
            <a:endParaRPr lang="ja-JP" altLang="ja-JP" sz="1300" dirty="0"/>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114522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p:txBody>
          <a:bodyPr>
            <a:normAutofit/>
          </a:bodyPr>
          <a:lstStyle/>
          <a:p>
            <a:r>
              <a:rPr kumimoji="1" lang="ja-JP" altLang="en-US"/>
              <a:t>　　　　　　　　　　　　　　　　　　　　　　　</a:t>
            </a:r>
          </a:p>
        </p:txBody>
      </p:sp>
    </p:spTree>
    <p:extLst>
      <p:ext uri="{BB962C8B-B14F-4D97-AF65-F5344CB8AC3E}">
        <p14:creationId xmlns:p14="http://schemas.microsoft.com/office/powerpoint/2010/main" val="3117419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40803"/>
            <a:ext cx="6069718" cy="2572925"/>
          </a:xfrm>
        </p:spPr>
        <p:txBody>
          <a:bodyPr>
            <a:normAutofit/>
          </a:bodyPr>
          <a:lstStyle/>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歳の同種移植において、血縁者間移植に比較して非血縁者間移植の伸び率は高い。近年は、血縁者間と非血縁者間の移植件数はほぼ横ばいであり、非血縁者間移植の割合は、</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％前後である。</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30787"/>
            <a:ext cx="6069719" cy="2572925"/>
          </a:xfrm>
        </p:spPr>
        <p:txBody>
          <a:bodyPr>
            <a:normAutofit/>
          </a:bodyPr>
          <a:lstStyle/>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歳の同種移植において、血縁者間での骨髄移植あるいは末梢血幹細胞移植件数は近年ほぼ横ばいであり、非血縁者間においては特にさい帯血移植の件数は増加傾向である。</a:t>
            </a: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2124101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78844"/>
            <a:ext cx="6050051" cy="2572925"/>
          </a:xfrm>
        </p:spPr>
        <p:txBody>
          <a:bodyPr>
            <a:normAutofit/>
          </a:bodyPr>
          <a:lstStyle/>
          <a:p>
            <a:pPr defTabSz="954634">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移植前処置の強度を緩めたミニ移植の普及により、高齢者での同種移植件数はいずれの移植細胞種類においても著しく増加している。</a:t>
            </a:r>
            <a:endParaRPr lang="ja-JP" altLang="ja-JP" sz="1300" dirty="0"/>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54654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7" y="5521513"/>
            <a:ext cx="6089386" cy="364842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治療困難とされる白血病の高リスク群においても、盛んに同種造血細胞移植が実施されている。</a:t>
            </a:r>
          </a:p>
          <a:p>
            <a:pPr>
              <a:lnSpc>
                <a:spcPts val="1462"/>
              </a:lnSpc>
            </a:pPr>
            <a:endParaRPr lang="en-US" altLang="ja-JP" b="0" dirty="0">
              <a:solidFill>
                <a:srgbClr val="0B5395"/>
              </a:solidFill>
              <a:latin typeface="+mj-ea"/>
              <a:ea typeface="+mj-ea"/>
              <a:cs typeface="メイリオ" pitchFamily="50" charset="-128"/>
            </a:endParaRPr>
          </a:p>
          <a:p>
            <a:r>
              <a:rPr kumimoji="1" lang="ja-JP" altLang="ja-JP" sz="1200" kern="1200">
                <a:solidFill>
                  <a:schemeClr val="tx1"/>
                </a:solidFill>
                <a:effectLst/>
                <a:latin typeface="+mn-lt"/>
                <a:ea typeface="+mn-ea"/>
                <a:cs typeface="+mn-cs"/>
              </a:rPr>
              <a:t>―≪白血病のリスク分類≫――――――――――――――――――</a:t>
            </a:r>
            <a:endParaRPr kumimoji="1" lang="en-US" altLang="ja-JP" sz="1200" kern="1200">
              <a:solidFill>
                <a:schemeClr val="tx1"/>
              </a:solidFill>
              <a:effectLst/>
              <a:latin typeface="+mn-lt"/>
              <a:ea typeface="+mn-ea"/>
              <a:cs typeface="+mn-cs"/>
            </a:endParaRPr>
          </a:p>
          <a:p>
            <a:r>
              <a:rPr kumimoji="1" lang="ja-JP" altLang="ja-JP" sz="1200" b="0" kern="1200">
                <a:solidFill>
                  <a:schemeClr val="tx1"/>
                </a:solidFill>
                <a:effectLst/>
                <a:latin typeface="+mn-lt"/>
                <a:ea typeface="+mn-ea"/>
                <a:cs typeface="+mn-cs"/>
              </a:rPr>
              <a:t>■</a:t>
            </a:r>
            <a:r>
              <a:rPr kumimoji="1" lang="ja-JP" altLang="ja-JP" sz="1200" b="1" kern="1200">
                <a:solidFill>
                  <a:schemeClr val="tx1"/>
                </a:solidFill>
                <a:effectLst/>
                <a:latin typeface="+mn-lt"/>
                <a:ea typeface="+mn-ea"/>
                <a:cs typeface="+mn-cs"/>
              </a:rPr>
              <a:t>標準リスク群</a:t>
            </a:r>
            <a:endParaRPr kumimoji="1" lang="en-US" altLang="ja-JP" sz="1200" b="1"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急性骨髄性白血病</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初回寛解期／第二寛解期</a:t>
            </a:r>
            <a:endParaRPr kumimoji="1" lang="en-US" altLang="ja-JP" sz="1200" b="0"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en-US" altLang="ja-JP"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急性リンパ性白血病</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初回寛解期</a:t>
            </a:r>
            <a:endParaRPr kumimoji="1" lang="en-US" altLang="ja-JP" sz="1200" b="0"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慢性骨髄性白血病</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完全血液学的反応</a:t>
            </a:r>
            <a:r>
              <a:rPr kumimoji="1" lang="en-US" altLang="ja-JP" sz="1200" b="0" kern="1200">
                <a:solidFill>
                  <a:schemeClr val="tx1"/>
                </a:solidFill>
                <a:effectLst/>
                <a:latin typeface="+mn-lt"/>
                <a:ea typeface="+mn-ea"/>
                <a:cs typeface="+mn-cs"/>
              </a:rPr>
              <a:t>(CHR)</a:t>
            </a:r>
            <a:r>
              <a:rPr kumimoji="1" lang="ja-JP" altLang="ja-JP" sz="1200" b="0" kern="1200">
                <a:solidFill>
                  <a:schemeClr val="tx1"/>
                </a:solidFill>
                <a:effectLst/>
                <a:latin typeface="+mn-lt"/>
                <a:ea typeface="+mn-ea"/>
                <a:cs typeface="+mn-cs"/>
              </a:rPr>
              <a:t>／初回慢性期</a:t>
            </a: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骨髄異形成症候群</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【WHO2017</a:t>
            </a:r>
            <a:r>
              <a:rPr kumimoji="1" lang="ja-JP" altLang="ja-JP" sz="1200" b="0" kern="1200">
                <a:solidFill>
                  <a:schemeClr val="tx1"/>
                </a:solidFill>
                <a:effectLst/>
                <a:latin typeface="+mn-lt"/>
                <a:ea typeface="+mn-ea"/>
                <a:cs typeface="+mn-cs"/>
              </a:rPr>
              <a:t>分類</a:t>
            </a:r>
            <a:r>
              <a:rPr kumimoji="1" lang="en-US" altLang="ja-JP" sz="1200" b="0" kern="1200">
                <a:solidFill>
                  <a:schemeClr val="tx1"/>
                </a:solidFill>
                <a:effectLst/>
                <a:latin typeface="+mn-lt"/>
                <a:ea typeface="+mn-ea"/>
                <a:cs typeface="+mn-cs"/>
              </a:rPr>
              <a:t>】 MDS with single lineage dysplasia</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MDS-RS and single lineage dysplasia</a:t>
            </a: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MDS-RS and multilineage dysplasia</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 with multilineage dysplasia</a:t>
            </a: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 with isolated del(5q)</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 unclassifiable</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Refractory cytopenia of childhood (provisional entity)</a:t>
            </a:r>
            <a:endParaRPr kumimoji="1" lang="ja-JP" altLang="ja-JP" sz="1200" b="0"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en-US" altLang="ja-JP" sz="1200" b="0" kern="1200">
                <a:solidFill>
                  <a:schemeClr val="tx1"/>
                </a:solidFill>
                <a:effectLst/>
                <a:latin typeface="+mn-lt"/>
                <a:ea typeface="+mn-ea"/>
                <a:cs typeface="+mn-cs"/>
              </a:rPr>
              <a:t>【WHO</a:t>
            </a:r>
            <a:r>
              <a:rPr kumimoji="1" lang="ja-JP" altLang="ja-JP" sz="1200" b="0" kern="1200">
                <a:solidFill>
                  <a:schemeClr val="tx1"/>
                </a:solidFill>
                <a:effectLst/>
                <a:latin typeface="+mn-lt"/>
                <a:ea typeface="+mn-ea"/>
                <a:cs typeface="+mn-cs"/>
              </a:rPr>
              <a:t>旧分類</a:t>
            </a:r>
            <a:r>
              <a:rPr kumimoji="1" lang="en-US" altLang="ja-JP" sz="1200" b="0" kern="1200">
                <a:solidFill>
                  <a:schemeClr val="tx1"/>
                </a:solidFill>
                <a:effectLst/>
                <a:latin typeface="+mn-lt"/>
                <a:ea typeface="+mn-ea"/>
                <a:cs typeface="+mn-cs"/>
              </a:rPr>
              <a:t>, FAB</a:t>
            </a:r>
            <a:r>
              <a:rPr kumimoji="1" lang="ja-JP" altLang="ja-JP" sz="1200" b="0" kern="1200">
                <a:solidFill>
                  <a:schemeClr val="tx1"/>
                </a:solidFill>
                <a:effectLst/>
                <a:latin typeface="+mn-lt"/>
                <a:ea typeface="+mn-ea"/>
                <a:cs typeface="+mn-cs"/>
              </a:rPr>
              <a:t>分類</a:t>
            </a:r>
            <a:r>
              <a:rPr kumimoji="1" lang="en-US" altLang="ja-JP" sz="1200" b="0" kern="1200">
                <a:solidFill>
                  <a:schemeClr val="tx1"/>
                </a:solidFill>
                <a:effectLst/>
                <a:latin typeface="+mn-lt"/>
                <a:ea typeface="+mn-ea"/>
                <a:cs typeface="+mn-cs"/>
              </a:rPr>
              <a:t>】 RA</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RARS</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RCMD</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RCMD-RS</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5q-syndrome</a:t>
            </a:r>
            <a:endParaRPr kumimoji="1" lang="ja-JP" altLang="ja-JP" sz="1200" b="0" kern="1200">
              <a:solidFill>
                <a:schemeClr val="tx1"/>
              </a:solidFill>
              <a:effectLst/>
              <a:latin typeface="+mn-lt"/>
              <a:ea typeface="+mn-ea"/>
              <a:cs typeface="+mn-cs"/>
            </a:endParaRPr>
          </a:p>
          <a:p>
            <a:r>
              <a:rPr kumimoji="1" lang="ja-JP" altLang="ja-JP" sz="1200" b="0" kern="1200">
                <a:solidFill>
                  <a:schemeClr val="tx1"/>
                </a:solidFill>
                <a:effectLst/>
                <a:latin typeface="+mn-lt"/>
                <a:ea typeface="+mn-ea"/>
                <a:cs typeface="+mn-cs"/>
              </a:rPr>
              <a:t>■</a:t>
            </a:r>
            <a:r>
              <a:rPr kumimoji="1" lang="ja-JP" altLang="ja-JP" sz="1200" b="1" kern="1200">
                <a:solidFill>
                  <a:schemeClr val="tx1"/>
                </a:solidFill>
                <a:effectLst/>
                <a:latin typeface="+mn-lt"/>
                <a:ea typeface="+mn-ea"/>
                <a:cs typeface="+mn-cs"/>
              </a:rPr>
              <a:t>高リスク群</a:t>
            </a:r>
            <a:endParaRPr kumimoji="1" lang="en-US" altLang="ja-JP" sz="1200" b="1" kern="1200">
              <a:solidFill>
                <a:schemeClr val="tx1"/>
              </a:solidFill>
              <a:effectLst/>
              <a:latin typeface="+mn-lt"/>
              <a:ea typeface="+mn-ea"/>
              <a:cs typeface="+mn-cs"/>
            </a:endParaRPr>
          </a:p>
          <a:p>
            <a:r>
              <a:rPr kumimoji="1" lang="en-US" altLang="ja-JP"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上記以外</a:t>
            </a:r>
          </a:p>
          <a:p>
            <a:r>
              <a:rPr kumimoji="1" lang="ja-JP" altLang="ja-JP" sz="1200" kern="1200">
                <a:solidFill>
                  <a:schemeClr val="tx1"/>
                </a:solidFill>
                <a:effectLst/>
                <a:latin typeface="+mn-lt"/>
                <a:ea typeface="+mn-ea"/>
                <a:cs typeface="+mn-cs"/>
              </a:rPr>
              <a:t>―――――――――――――――――――――――――――――</a:t>
            </a:r>
            <a:endParaRPr lang="en-US" altLang="ja-JP" u="sng" dirty="0">
              <a:solidFill>
                <a:schemeClr val="tx1"/>
              </a:solidFill>
              <a:latin typeface="+mj-ea"/>
              <a:ea typeface="+mj-ea"/>
              <a:cs typeface="メイリオ" pitchFamily="50" charset="-128"/>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2013482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96156"/>
            <a:ext cx="6089386" cy="3299776"/>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前治療による毒性の低い骨髄非破壊的移植の普及により、高齢者など移植適応が増大したことが全体の移植件数の増加に大きく寄与している。近年、いずれの同種移植種類においても骨髄非破壊的前治療は</a:t>
            </a:r>
            <a:r>
              <a:rPr kumimoji="1" lang="en-US" altLang="ja-JP" sz="1200" kern="1200">
                <a:solidFill>
                  <a:schemeClr val="tx1"/>
                </a:solidFill>
                <a:effectLst/>
                <a:latin typeface="+mn-lt"/>
                <a:ea typeface="+mn-ea"/>
                <a:cs typeface="+mn-cs"/>
              </a:rPr>
              <a:t>40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％程度である。</a:t>
            </a:r>
          </a:p>
          <a:p>
            <a:endParaRPr lang="en-US" altLang="ja-JP" dirty="0">
              <a:solidFill>
                <a:srgbClr val="0B5395"/>
              </a:solidFill>
              <a:latin typeface="+mj-ea"/>
              <a:ea typeface="+mj-ea"/>
              <a:cs typeface="メイリオ" pitchFamily="50" charset="-128"/>
            </a:endParaRPr>
          </a:p>
          <a:p>
            <a:pPr defTabSz="954634">
              <a:lnSpc>
                <a:spcPts val="1462"/>
              </a:lnSpc>
              <a:defRPr/>
            </a:pPr>
            <a:r>
              <a:rPr lang="en-US" altLang="ja-JP" b="1" dirty="0">
                <a:latin typeface="+mj-ea"/>
                <a:ea typeface="+mj-ea"/>
                <a:cs typeface="メイリオ" pitchFamily="50" charset="-128"/>
              </a:rPr>
              <a:t>―</a:t>
            </a:r>
            <a:r>
              <a:rPr lang="ja-JP" altLang="en-US" b="0" dirty="0">
                <a:latin typeface="+mj-ea"/>
                <a:ea typeface="+mj-ea"/>
                <a:cs typeface="メイリオ" pitchFamily="50" charset="-128"/>
              </a:rPr>
              <a:t>≪移植前治療≫</a:t>
            </a:r>
            <a:r>
              <a:rPr lang="en-US" altLang="ja-JP" b="1" dirty="0">
                <a:latin typeface="+mj-ea"/>
                <a:ea typeface="+mj-ea"/>
                <a:cs typeface="メイリオ" pitchFamily="50" charset="-128"/>
              </a:rPr>
              <a:t>―――――――――――――――――――――――――――――――</a:t>
            </a:r>
          </a:p>
          <a:p>
            <a:pPr>
              <a:lnSpc>
                <a:spcPts val="1462"/>
              </a:lnSpc>
            </a:pPr>
            <a:r>
              <a:rPr lang="ja-JP" altLang="en-US" b="1" dirty="0">
                <a:ln>
                  <a:solidFill>
                    <a:schemeClr val="bg1"/>
                  </a:solidFill>
                </a:ln>
                <a:solidFill>
                  <a:srgbClr val="8ADFFF"/>
                </a:solidFill>
                <a:latin typeface="+mj-ea"/>
                <a:ea typeface="+mj-ea"/>
                <a:cs typeface="メイリオ" pitchFamily="50" charset="-128"/>
              </a:rPr>
              <a:t>■</a:t>
            </a:r>
            <a:r>
              <a:rPr lang="ja-JP" altLang="en-US" b="1" dirty="0">
                <a:latin typeface="+mj-ea"/>
                <a:ea typeface="+mj-ea"/>
                <a:cs typeface="メイリオ" pitchFamily="50" charset="-128"/>
              </a:rPr>
              <a:t>骨髄破壊的前治療</a:t>
            </a:r>
            <a:endParaRPr lang="en-US" altLang="ja-JP" b="1" dirty="0">
              <a:latin typeface="+mj-ea"/>
              <a:ea typeface="+mj-ea"/>
              <a:cs typeface="メイリオ" pitchFamily="50" charset="-128"/>
            </a:endParaRPr>
          </a:p>
          <a:p>
            <a:pPr>
              <a:lnSpc>
                <a:spcPts val="1462"/>
              </a:lnSpc>
            </a:pPr>
            <a:r>
              <a:rPr lang="ja-JP" altLang="en-US" u="none">
                <a:latin typeface="+mj-ea"/>
                <a:ea typeface="+mj-ea"/>
                <a:cs typeface="メイリオ" pitchFamily="50" charset="-128"/>
              </a:rPr>
              <a:t>　  </a:t>
            </a:r>
            <a:r>
              <a:rPr kumimoji="1" lang="ja-JP" altLang="ja-JP" sz="1200" kern="1200">
                <a:solidFill>
                  <a:schemeClr val="tx1"/>
                </a:solidFill>
                <a:effectLst/>
                <a:latin typeface="+mn-lt"/>
                <a:ea typeface="+mn-ea"/>
                <a:cs typeface="+mn-cs"/>
              </a:rPr>
              <a:t>全身放射線照射や大量抗がん剤治療により、骨髄中のがん細胞を正常な血液細胞とともに全滅させることを主な目的とする移植前治療</a:t>
            </a:r>
            <a:endParaRPr lang="en-US" altLang="ja-JP" b="1" u="none" dirty="0">
              <a:ln>
                <a:solidFill>
                  <a:schemeClr val="bg1"/>
                </a:solidFill>
              </a:ln>
              <a:solidFill>
                <a:srgbClr val="59AAF2"/>
              </a:solidFill>
              <a:latin typeface="+mj-ea"/>
              <a:ea typeface="+mj-ea"/>
              <a:cs typeface="メイリオ" pitchFamily="50" charset="-128"/>
            </a:endParaRPr>
          </a:p>
          <a:p>
            <a:pPr>
              <a:lnSpc>
                <a:spcPts val="1462"/>
              </a:lnSpc>
            </a:pPr>
            <a:endParaRPr lang="en-US" altLang="ja-JP" b="1" dirty="0">
              <a:ln>
                <a:solidFill>
                  <a:schemeClr val="bg1"/>
                </a:solidFill>
              </a:ln>
              <a:solidFill>
                <a:srgbClr val="59AAF2"/>
              </a:solidFill>
              <a:latin typeface="+mj-ea"/>
              <a:ea typeface="+mj-ea"/>
              <a:cs typeface="メイリオ" pitchFamily="50" charset="-128"/>
            </a:endParaRPr>
          </a:p>
          <a:p>
            <a:pPr>
              <a:lnSpc>
                <a:spcPts val="1462"/>
              </a:lnSpc>
            </a:pPr>
            <a:r>
              <a:rPr lang="ja-JP" altLang="en-US" b="1" dirty="0">
                <a:ln>
                  <a:solidFill>
                    <a:schemeClr val="bg1"/>
                  </a:solidFill>
                </a:ln>
                <a:solidFill>
                  <a:srgbClr val="59AAF2"/>
                </a:solidFill>
                <a:latin typeface="+mj-ea"/>
                <a:ea typeface="+mj-ea"/>
                <a:cs typeface="メイリオ" pitchFamily="50" charset="-128"/>
              </a:rPr>
              <a:t>■</a:t>
            </a:r>
            <a:r>
              <a:rPr lang="ja-JP" altLang="en-US" b="1" dirty="0">
                <a:latin typeface="+mj-ea"/>
                <a:ea typeface="+mj-ea"/>
                <a:cs typeface="メイリオ" pitchFamily="50" charset="-128"/>
              </a:rPr>
              <a:t>骨髄非破壊的前治療</a:t>
            </a:r>
            <a:endParaRPr lang="en-US" altLang="ja-JP" b="1" dirty="0">
              <a:latin typeface="+mj-ea"/>
              <a:ea typeface="+mj-ea"/>
              <a:cs typeface="メイリオ" pitchFamily="50" charset="-128"/>
            </a:endParaRPr>
          </a:p>
          <a:p>
            <a:pPr>
              <a:lnSpc>
                <a:spcPts val="1462"/>
              </a:lnSpc>
            </a:pPr>
            <a:r>
              <a:rPr lang="ja-JP" altLang="en-US" u="none">
                <a:solidFill>
                  <a:schemeClr val="tx1"/>
                </a:solidFill>
                <a:latin typeface="+mj-ea"/>
                <a:ea typeface="+mj-ea"/>
                <a:cs typeface="メイリオ" pitchFamily="50" charset="-128"/>
              </a:rPr>
              <a:t>　  </a:t>
            </a:r>
            <a:r>
              <a:rPr kumimoji="1" lang="ja-JP" altLang="ja-JP" sz="1200" kern="1200">
                <a:solidFill>
                  <a:schemeClr val="tx1"/>
                </a:solidFill>
                <a:effectLst/>
                <a:latin typeface="+mn-lt"/>
                <a:ea typeface="+mn-ea"/>
                <a:cs typeface="+mn-cs"/>
              </a:rPr>
              <a:t>免疫抑制を主な目的とする骨髄抑制の強くない薬剤による移植前治療</a:t>
            </a:r>
            <a:endParaRPr lang="en-US" altLang="ja-JP" u="sng" dirty="0">
              <a:solidFill>
                <a:schemeClr val="tx1"/>
              </a:solidFill>
              <a:latin typeface="+mj-ea"/>
              <a:ea typeface="+mj-ea"/>
              <a:cs typeface="メイリオ" pitchFamily="50" charset="-128"/>
            </a:endParaRPr>
          </a:p>
          <a:p>
            <a:pPr>
              <a:lnSpc>
                <a:spcPts val="1462"/>
              </a:lnSpc>
            </a:pPr>
            <a:r>
              <a:rPr lang="en-US" altLang="ja-JP" u="none" dirty="0">
                <a:solidFill>
                  <a:schemeClr val="tx1"/>
                </a:solidFill>
                <a:latin typeface="+mj-ea"/>
                <a:ea typeface="+mj-ea"/>
                <a:cs typeface="メイリオ" pitchFamily="50" charset="-128"/>
              </a:rPr>
              <a:t>――――――――――――――――――――――――――――――――――――――</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015159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5563" y="0"/>
            <a:ext cx="6985000" cy="5238750"/>
          </a:xfrm>
          <a:ln>
            <a:noFill/>
          </a:ln>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血縁者間移植において、</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適合移植が最も多いが、</a:t>
            </a:r>
            <a:r>
              <a:rPr kumimoji="1" lang="en-US" altLang="ja-JP" sz="1200" kern="1200">
                <a:solidFill>
                  <a:schemeClr val="tx1"/>
                </a:solidFill>
                <a:effectLst/>
                <a:latin typeface="+mn-lt"/>
                <a:ea typeface="+mn-ea"/>
                <a:cs typeface="+mn-cs"/>
              </a:rPr>
              <a:t>GVHD</a:t>
            </a:r>
            <a:r>
              <a:rPr kumimoji="1" lang="ja-JP" altLang="ja-JP" sz="1200" kern="1200">
                <a:solidFill>
                  <a:schemeClr val="tx1"/>
                </a:solidFill>
                <a:effectLst/>
                <a:latin typeface="+mn-lt"/>
                <a:ea typeface="+mn-ea"/>
                <a:cs typeface="+mn-cs"/>
              </a:rPr>
              <a:t>予防法の開発に伴い、</a:t>
            </a:r>
            <a:r>
              <a:rPr kumimoji="1" lang="en-US" altLang="ja-JP" sz="1200" kern="1200">
                <a:solidFill>
                  <a:schemeClr val="tx1"/>
                </a:solidFill>
                <a:effectLst/>
                <a:latin typeface="+mn-lt"/>
                <a:ea typeface="+mn-ea"/>
                <a:cs typeface="+mn-cs"/>
              </a:rPr>
              <a:t>2010</a:t>
            </a:r>
            <a:r>
              <a:rPr kumimoji="1" lang="ja-JP" altLang="ja-JP" sz="1200" kern="1200">
                <a:solidFill>
                  <a:schemeClr val="tx1"/>
                </a:solidFill>
                <a:effectLst/>
                <a:latin typeface="+mn-lt"/>
                <a:ea typeface="+mn-ea"/>
                <a:cs typeface="+mn-cs"/>
              </a:rPr>
              <a:t>年以降ハプロ移植の件数は著しく増加しており、近年では</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適合移植件数の年間登録件数に及びつつある。</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※集計対象は、移植細胞種類が骨髄、末梢血幹細胞、または骨髄</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末梢血幹細胞の移植例です。</a:t>
            </a:r>
          </a:p>
          <a:p>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の不適合数は、</a:t>
            </a:r>
            <a:r>
              <a:rPr kumimoji="1" lang="en-US" altLang="ja-JP" sz="1200" kern="1200">
                <a:solidFill>
                  <a:schemeClr val="tx1"/>
                </a:solidFill>
                <a:effectLst/>
                <a:latin typeface="+mn-lt"/>
                <a:ea typeface="+mn-ea"/>
                <a:cs typeface="+mn-cs"/>
              </a:rPr>
              <a:t>GVH</a:t>
            </a:r>
            <a:r>
              <a:rPr kumimoji="1" lang="ja-JP" altLang="ja-JP" sz="1200" kern="1200">
                <a:solidFill>
                  <a:schemeClr val="tx1"/>
                </a:solidFill>
                <a:effectLst/>
                <a:latin typeface="+mn-lt"/>
                <a:ea typeface="+mn-ea"/>
                <a:cs typeface="+mn-cs"/>
              </a:rPr>
              <a:t>方向の不適合数をカウントしています。</a:t>
            </a:r>
          </a:p>
        </p:txBody>
      </p:sp>
    </p:spTree>
    <p:extLst>
      <p:ext uri="{BB962C8B-B14F-4D97-AF65-F5344CB8AC3E}">
        <p14:creationId xmlns:p14="http://schemas.microsoft.com/office/powerpoint/2010/main" val="320740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517557"/>
            <a:ext cx="6089387"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同種移植後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日での生存率は、この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年でわずかに向上している傾向がみられる。</a:t>
            </a:r>
          </a:p>
          <a:p>
            <a:r>
              <a:rPr kumimoji="1" lang="ja-JP" altLang="ja-JP" sz="1200" kern="1200">
                <a:solidFill>
                  <a:schemeClr val="tx1"/>
                </a:solidFill>
                <a:effectLst/>
                <a:latin typeface="+mn-lt"/>
                <a:ea typeface="+mn-ea"/>
                <a:cs typeface="+mn-cs"/>
              </a:rPr>
              <a:t>　自家移植後の</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日生存率は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歳以上で同等の成績が得られている。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 </a:t>
            </a: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679135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7" y="5478844"/>
            <a:ext cx="6069718"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年</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での生存率は、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歳以上での自家移植、同種移植例いずれにおいても、この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年で向上している傾向がみられる。</a:t>
            </a:r>
          </a:p>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自家移植後</a:t>
            </a:r>
            <a:r>
              <a:rPr kumimoji="1" lang="en-US" altLang="ja-JP" sz="1200" kern="120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日生存率は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歳以上で同等の成績が得られている。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 </a:t>
            </a: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46801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6" y="5498202"/>
            <a:ext cx="6089386" cy="2572925"/>
          </a:xfrm>
        </p:spPr>
        <p:txBody>
          <a:bodyPr>
            <a:normAutofit/>
          </a:bodyPr>
          <a:lstStyle/>
          <a:p>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歳未満での血縁者間、非血縁者間の同種移植後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日での生存率は、この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年で向上している傾向がみられる。</a:t>
            </a:r>
          </a:p>
          <a:p>
            <a:r>
              <a:rPr kumimoji="1" lang="ja-JP" altLang="ja-JP" sz="1200" kern="1200">
                <a:solidFill>
                  <a:schemeClr val="tx1"/>
                </a:solidFill>
                <a:effectLst/>
                <a:latin typeface="+mn-lt"/>
                <a:ea typeface="+mn-ea"/>
                <a:cs typeface="+mn-cs"/>
              </a:rPr>
              <a:t>近年、骨髄移植においては血縁者間、非血縁者間の移植で同等の成績が得られている。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 </a:t>
            </a: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190102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3" y="5478844"/>
            <a:ext cx="6050050" cy="2572925"/>
          </a:xfrm>
        </p:spPr>
        <p:txBody>
          <a:bodyPr>
            <a:normAutofit/>
          </a:bodyPr>
          <a:lstStyle/>
          <a:p>
            <a:r>
              <a:rPr kumimoji="1" lang="en-US" altLang="ja-JP" sz="1200" kern="1200">
                <a:solidFill>
                  <a:srgbClr val="0B5395"/>
                </a:solidFill>
                <a:effectLst/>
                <a:latin typeface="Calibri" panose="020F0502020204030204" pitchFamily="34" charset="0"/>
                <a:ea typeface="+mn-ea"/>
                <a:cs typeface="+mn-cs"/>
              </a:rPr>
              <a:t>50</a:t>
            </a:r>
            <a:r>
              <a:rPr kumimoji="1" lang="ja-JP" altLang="en-US" sz="1200" kern="1200">
                <a:solidFill>
                  <a:srgbClr val="0B5395"/>
                </a:solidFill>
                <a:effectLst/>
                <a:latin typeface="Calibri" panose="020F0502020204030204" pitchFamily="34" charset="0"/>
                <a:ea typeface="+mn-ea"/>
                <a:cs typeface="+mn-cs"/>
              </a:rPr>
              <a:t>歳未満での血縁者間、非血縁者間の同種移植後</a:t>
            </a:r>
            <a:r>
              <a:rPr kumimoji="1" lang="en-US" altLang="ja-JP" sz="1200" kern="1200">
                <a:solidFill>
                  <a:srgbClr val="0B5395"/>
                </a:solidFill>
                <a:effectLst/>
                <a:latin typeface="Calibri" panose="020F0502020204030204" pitchFamily="34" charset="0"/>
                <a:ea typeface="+mn-ea"/>
                <a:cs typeface="+mn-cs"/>
              </a:rPr>
              <a:t>365</a:t>
            </a:r>
            <a:r>
              <a:rPr kumimoji="1" lang="ja-JP" altLang="en-US" sz="1200" kern="1200">
                <a:solidFill>
                  <a:srgbClr val="0B5395"/>
                </a:solidFill>
                <a:effectLst/>
                <a:latin typeface="Calibri" panose="020F0502020204030204" pitchFamily="34" charset="0"/>
                <a:ea typeface="+mn-ea"/>
                <a:cs typeface="+mn-cs"/>
              </a:rPr>
              <a:t>日での生存率は、この</a:t>
            </a:r>
            <a:r>
              <a:rPr kumimoji="1" lang="en-US" altLang="ja-JP" sz="1200" kern="1200">
                <a:solidFill>
                  <a:srgbClr val="0B5395"/>
                </a:solidFill>
                <a:effectLst/>
                <a:latin typeface="Calibri" panose="020F0502020204030204" pitchFamily="34" charset="0"/>
                <a:ea typeface="+mn-ea"/>
                <a:cs typeface="+mn-cs"/>
              </a:rPr>
              <a:t>10</a:t>
            </a:r>
            <a:r>
              <a:rPr kumimoji="1" lang="ja-JP" altLang="en-US" sz="1200" kern="1200">
                <a:solidFill>
                  <a:srgbClr val="0B5395"/>
                </a:solidFill>
                <a:effectLst/>
                <a:latin typeface="Calibri" panose="020F0502020204030204" pitchFamily="34" charset="0"/>
                <a:ea typeface="+mn-ea"/>
                <a:cs typeface="+mn-cs"/>
              </a:rPr>
              <a:t>年で向上している傾向がみられる。</a:t>
            </a:r>
          </a:p>
          <a:p>
            <a:endParaRPr kumimoji="1" lang="ja-JP" altLang="en-US" sz="1200" kern="1200">
              <a:solidFill>
                <a:srgbClr val="0B5395"/>
              </a:solidFill>
              <a:effectLst/>
              <a:latin typeface="Calibri" panose="020F0502020204030204" pitchFamily="34" charset="0"/>
              <a:ea typeface="+mn-ea"/>
              <a:cs typeface="+mn-cs"/>
            </a:endParaRPr>
          </a:p>
          <a:p>
            <a:endParaRPr kumimoji="1" lang="ja-JP" altLang="en-US" sz="1200" kern="1200">
              <a:solidFill>
                <a:srgbClr val="0B5395"/>
              </a:solidFill>
              <a:effectLst/>
              <a:latin typeface="Calibri" panose="020F0502020204030204" pitchFamily="34" charset="0"/>
              <a:ea typeface="+mn-ea"/>
              <a:cs typeface="+mn-cs"/>
            </a:endParaRPr>
          </a:p>
          <a:p>
            <a:r>
              <a:rPr kumimoji="1" lang="en-US" altLang="ja-JP" sz="1200" kern="1200">
                <a:solidFill>
                  <a:srgbClr val="0B5395"/>
                </a:solidFill>
                <a:effectLst/>
                <a:latin typeface="Calibri" panose="020F0502020204030204" pitchFamily="34" charset="0"/>
                <a:ea typeface="+mn-ea"/>
                <a:cs typeface="+mn-cs"/>
              </a:rPr>
              <a:t>※</a:t>
            </a:r>
            <a:r>
              <a:rPr kumimoji="1" lang="ja-JP" altLang="en-US" sz="1200" kern="1200">
                <a:solidFill>
                  <a:srgbClr val="0B5395"/>
                </a:solidFill>
                <a:effectLst/>
                <a:latin typeface="Calibri" panose="020F0502020204030204" pitchFamily="34" charset="0"/>
                <a:ea typeface="+mn-ea"/>
                <a:cs typeface="+mn-cs"/>
              </a:rPr>
              <a:t>初回の移植例を対象とした解析結果です。 </a:t>
            </a:r>
          </a:p>
          <a:p>
            <a:r>
              <a:rPr kumimoji="1" lang="en-US" altLang="ja-JP" sz="1200" kern="1200">
                <a:solidFill>
                  <a:srgbClr val="0B5395"/>
                </a:solidFill>
                <a:effectLst/>
                <a:latin typeface="Calibri" panose="020F0502020204030204" pitchFamily="34" charset="0"/>
                <a:ea typeface="+mn-ea"/>
                <a:cs typeface="+mn-cs"/>
              </a:rPr>
              <a:t>※</a:t>
            </a:r>
            <a:r>
              <a:rPr kumimoji="1" lang="ja-JP" altLang="en-US" sz="1200" kern="1200">
                <a:solidFill>
                  <a:srgbClr val="0B5395"/>
                </a:solidFill>
                <a:effectLst/>
                <a:latin typeface="Calibri" panose="020F0502020204030204" pitchFamily="34" charset="0"/>
                <a:ea typeface="+mn-ea"/>
                <a:cs typeface="+mn-cs"/>
              </a:rPr>
              <a:t>点線</a:t>
            </a:r>
            <a:r>
              <a:rPr kumimoji="1" lang="en-US" altLang="ja-JP" sz="1200" kern="1200">
                <a:solidFill>
                  <a:srgbClr val="0B5395"/>
                </a:solidFill>
                <a:effectLst/>
                <a:latin typeface="Calibri" panose="020F0502020204030204" pitchFamily="34" charset="0"/>
                <a:ea typeface="+mn-ea"/>
                <a:cs typeface="+mn-cs"/>
              </a:rPr>
              <a:t>(…)</a:t>
            </a:r>
            <a:r>
              <a:rPr kumimoji="1" lang="ja-JP" altLang="en-US" sz="1200" kern="1200">
                <a:solidFill>
                  <a:srgbClr val="0B5395"/>
                </a:solidFill>
                <a:effectLst/>
                <a:latin typeface="Calibri" panose="020F0502020204030204" pitchFamily="34" charset="0"/>
                <a:ea typeface="+mn-ea"/>
                <a:cs typeface="+mn-cs"/>
              </a:rPr>
              <a:t>は、移植件数が</a:t>
            </a:r>
            <a:r>
              <a:rPr kumimoji="1" lang="en-US" altLang="ja-JP" sz="1200" kern="1200">
                <a:solidFill>
                  <a:srgbClr val="0B5395"/>
                </a:solidFill>
                <a:effectLst/>
                <a:latin typeface="Calibri" panose="020F0502020204030204" pitchFamily="34" charset="0"/>
                <a:ea typeface="+mn-ea"/>
                <a:cs typeface="+mn-cs"/>
              </a:rPr>
              <a:t>100</a:t>
            </a:r>
            <a:r>
              <a:rPr kumimoji="1" lang="ja-JP" altLang="en-US" sz="1200" kern="1200">
                <a:solidFill>
                  <a:srgbClr val="0B5395"/>
                </a:solidFill>
                <a:effectLst/>
                <a:latin typeface="Calibri" panose="020F0502020204030204" pitchFamily="34" charset="0"/>
                <a:ea typeface="+mn-ea"/>
                <a:cs typeface="+mn-cs"/>
              </a:rPr>
              <a:t>件未満で算出した生存率を示しております。</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85673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7" y="5460163"/>
            <a:ext cx="6109054"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わが国において非血縁者間骨髄移植の登録が開始された</a:t>
            </a:r>
            <a:r>
              <a:rPr kumimoji="1" lang="en-US" altLang="ja-JP" sz="1200" kern="1200">
                <a:solidFill>
                  <a:schemeClr val="tx1"/>
                </a:solidFill>
                <a:effectLst/>
                <a:latin typeface="+mn-lt"/>
                <a:ea typeface="+mn-ea"/>
                <a:cs typeface="+mn-cs"/>
              </a:rPr>
              <a:t>1993</a:t>
            </a:r>
            <a:r>
              <a:rPr kumimoji="1" lang="ja-JP" altLang="ja-JP" sz="1200" kern="1200">
                <a:solidFill>
                  <a:schemeClr val="tx1"/>
                </a:solidFill>
                <a:effectLst/>
                <a:latin typeface="+mn-lt"/>
                <a:ea typeface="+mn-ea"/>
                <a:cs typeface="+mn-cs"/>
              </a:rPr>
              <a:t>年以降、また第一例目のさい帯血移植が行われた</a:t>
            </a:r>
            <a:r>
              <a:rPr kumimoji="1" lang="en-US" altLang="ja-JP" sz="1200" kern="1200">
                <a:solidFill>
                  <a:schemeClr val="tx1"/>
                </a:solidFill>
                <a:effectLst/>
                <a:latin typeface="+mn-lt"/>
                <a:ea typeface="+mn-ea"/>
                <a:cs typeface="+mn-cs"/>
              </a:rPr>
              <a:t>1997</a:t>
            </a:r>
            <a:r>
              <a:rPr kumimoji="1" lang="ja-JP" altLang="ja-JP" sz="1200" kern="1200">
                <a:solidFill>
                  <a:schemeClr val="tx1"/>
                </a:solidFill>
                <a:effectLst/>
                <a:latin typeface="+mn-lt"/>
                <a:ea typeface="+mn-ea"/>
                <a:cs typeface="+mn-cs"/>
              </a:rPr>
              <a:t>年以降、非血縁者間の移植の普及により同種移植を受ける患者の総数は増加している。近年では、自家と同種を合わせた年間の移植登録総件数は約</a:t>
            </a:r>
            <a:r>
              <a:rPr kumimoji="1" lang="en-US" altLang="ja-JP" sz="1200" kern="1200">
                <a:solidFill>
                  <a:schemeClr val="tx1"/>
                </a:solidFill>
                <a:effectLst/>
                <a:latin typeface="+mn-lt"/>
                <a:ea typeface="+mn-ea"/>
                <a:cs typeface="+mn-cs"/>
              </a:rPr>
              <a:t>5,500</a:t>
            </a:r>
            <a:r>
              <a:rPr kumimoji="1" lang="ja-JP" altLang="ja-JP" sz="1200" kern="1200">
                <a:solidFill>
                  <a:schemeClr val="tx1"/>
                </a:solidFill>
                <a:effectLst/>
                <a:latin typeface="+mn-lt"/>
                <a:ea typeface="+mn-ea"/>
                <a:cs typeface="+mn-cs"/>
              </a:rPr>
              <a:t>件に及ぶ。</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78844"/>
            <a:ext cx="6069718" cy="2572925"/>
          </a:xfrm>
        </p:spPr>
        <p:txBody>
          <a:bodyPr>
            <a:normAutofit/>
          </a:bodyPr>
          <a:lstStyle/>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歳以上での非血縁者間の同種移植後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日での生存率は、この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年で向上している傾向がみられる。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 </a:t>
            </a: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37455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78844"/>
            <a:ext cx="6069718" cy="2572925"/>
          </a:xfrm>
        </p:spPr>
        <p:txBody>
          <a:bodyPr>
            <a:normAutofit/>
          </a:bodyPr>
          <a:lstStyle/>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歳以上での非血縁者間の同種移植後</a:t>
            </a:r>
            <a:r>
              <a:rPr kumimoji="1" lang="en-US" altLang="ja-JP" sz="1200" kern="120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日での生存率は、この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年で向上している傾向がみられる。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 </a:t>
            </a: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353659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8" y="5470175"/>
            <a:ext cx="6128723" cy="3641686"/>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白血病の高リスク群に対する移植後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日での生存率は、この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年間で</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歳未満において向上している傾向がみられる。また、</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歳以上においても</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年前と比較すると、移植件数も伸びており、また移植成績の向上もみられる。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 </a:t>
            </a: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p>
          <a:p>
            <a:pPr>
              <a:lnSpc>
                <a:spcPts val="1200"/>
              </a:lnSpc>
            </a:pPr>
            <a:endParaRPr lang="en-US" altLang="ja-JP" sz="1200" b="1" baseline="0">
              <a:ln>
                <a:solidFill>
                  <a:sysClr val="window" lastClr="FFFFFF"/>
                </a:solidFill>
              </a:ln>
              <a:solidFill>
                <a:srgbClr val="8ADEFF"/>
              </a:solidFill>
              <a:latin typeface="メイリオ" pitchFamily="50" charset="-128"/>
              <a:ea typeface="メイリオ" pitchFamily="50" charset="-128"/>
              <a:cs typeface="メイリオ" pitchFamily="50" charset="-128"/>
            </a:endParaRPr>
          </a:p>
          <a:p>
            <a:pPr>
              <a:lnSpc>
                <a:spcPts val="1200"/>
              </a:lnSpc>
            </a:pPr>
            <a:endParaRPr lang="en-US" altLang="ja-JP" sz="1200" b="1" baseline="0">
              <a:ln>
                <a:solidFill>
                  <a:sysClr val="window" lastClr="FFFFFF"/>
                </a:solidFill>
              </a:ln>
              <a:solidFill>
                <a:srgbClr val="8ADEFF"/>
              </a:solidFill>
              <a:latin typeface="メイリオ" pitchFamily="50" charset="-128"/>
              <a:ea typeface="メイリオ" pitchFamily="50" charset="-128"/>
              <a:cs typeface="メイリオ" pitchFamily="50" charset="-128"/>
            </a:endParaRPr>
          </a:p>
          <a:p>
            <a:r>
              <a:rPr kumimoji="1" lang="ja-JP" altLang="ja-JP" sz="1200" kern="1200">
                <a:solidFill>
                  <a:schemeClr val="tx1"/>
                </a:solidFill>
                <a:effectLst/>
                <a:latin typeface="+mn-lt"/>
                <a:ea typeface="+mn-ea"/>
                <a:cs typeface="+mn-cs"/>
              </a:rPr>
              <a:t>―≪白血病のリスク分類≫――――――――――――――――――</a:t>
            </a:r>
            <a:endParaRPr kumimoji="1" lang="en-US" altLang="ja-JP" sz="1200" kern="1200">
              <a:solidFill>
                <a:schemeClr val="tx1"/>
              </a:solidFill>
              <a:effectLst/>
              <a:latin typeface="+mn-lt"/>
              <a:ea typeface="+mn-ea"/>
              <a:cs typeface="+mn-cs"/>
            </a:endParaRPr>
          </a:p>
          <a:p>
            <a:r>
              <a:rPr kumimoji="1" lang="ja-JP" altLang="ja-JP" sz="1200" b="0" kern="1200">
                <a:solidFill>
                  <a:schemeClr val="tx1"/>
                </a:solidFill>
                <a:effectLst/>
                <a:latin typeface="+mn-lt"/>
                <a:ea typeface="+mn-ea"/>
                <a:cs typeface="+mn-cs"/>
              </a:rPr>
              <a:t>■</a:t>
            </a:r>
            <a:r>
              <a:rPr kumimoji="1" lang="ja-JP" altLang="ja-JP" sz="1200" b="1" kern="1200">
                <a:solidFill>
                  <a:schemeClr val="tx1"/>
                </a:solidFill>
                <a:effectLst/>
                <a:latin typeface="+mn-lt"/>
                <a:ea typeface="+mn-ea"/>
                <a:cs typeface="+mn-cs"/>
              </a:rPr>
              <a:t>標準リスク群</a:t>
            </a:r>
            <a:endParaRPr kumimoji="1" lang="en-US" altLang="ja-JP" sz="1200" b="1"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急性骨髄性白血病</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初回寛解期／第二寛解期</a:t>
            </a:r>
            <a:endParaRPr kumimoji="1" lang="en-US" altLang="ja-JP" sz="1200" b="0"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en-US" altLang="ja-JP"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急性リンパ性白血病</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初回寛解期</a:t>
            </a:r>
            <a:endParaRPr kumimoji="1" lang="en-US" altLang="ja-JP" sz="1200" b="0"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慢性骨髄性白血病</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完全血液学的反応</a:t>
            </a:r>
            <a:r>
              <a:rPr kumimoji="1" lang="en-US" altLang="ja-JP" sz="1200" b="0" kern="1200">
                <a:solidFill>
                  <a:schemeClr val="tx1"/>
                </a:solidFill>
                <a:effectLst/>
                <a:latin typeface="+mn-lt"/>
                <a:ea typeface="+mn-ea"/>
                <a:cs typeface="+mn-cs"/>
              </a:rPr>
              <a:t>(CHR)</a:t>
            </a:r>
            <a:r>
              <a:rPr kumimoji="1" lang="ja-JP" altLang="ja-JP" sz="1200" b="0" kern="1200">
                <a:solidFill>
                  <a:schemeClr val="tx1"/>
                </a:solidFill>
                <a:effectLst/>
                <a:latin typeface="+mn-lt"/>
                <a:ea typeface="+mn-ea"/>
                <a:cs typeface="+mn-cs"/>
              </a:rPr>
              <a:t>／初回慢性期</a:t>
            </a: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骨髄異形成症候群</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【WHO2017</a:t>
            </a:r>
            <a:r>
              <a:rPr kumimoji="1" lang="ja-JP" altLang="ja-JP" sz="1200" b="0" kern="1200">
                <a:solidFill>
                  <a:schemeClr val="tx1"/>
                </a:solidFill>
                <a:effectLst/>
                <a:latin typeface="+mn-lt"/>
                <a:ea typeface="+mn-ea"/>
                <a:cs typeface="+mn-cs"/>
              </a:rPr>
              <a:t>分類</a:t>
            </a:r>
            <a:r>
              <a:rPr kumimoji="1" lang="en-US" altLang="ja-JP" sz="1200" b="0" kern="1200">
                <a:solidFill>
                  <a:schemeClr val="tx1"/>
                </a:solidFill>
                <a:effectLst/>
                <a:latin typeface="+mn-lt"/>
                <a:ea typeface="+mn-ea"/>
                <a:cs typeface="+mn-cs"/>
              </a:rPr>
              <a:t>】 MDS with single lineage dysplasia</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MDS-RS and single lineage dysplasia</a:t>
            </a: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MDS-RS and multilineage dysplasia</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 with multilineage dysplasia</a:t>
            </a: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 with isolated del(5q)</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 unclassifiable</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Refractory cytopenia of childhood (provisional entity)</a:t>
            </a:r>
            <a:endParaRPr kumimoji="1" lang="ja-JP" altLang="ja-JP" sz="1200" b="0"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en-US" altLang="ja-JP" sz="1200" b="0" kern="1200">
                <a:solidFill>
                  <a:schemeClr val="tx1"/>
                </a:solidFill>
                <a:effectLst/>
                <a:latin typeface="+mn-lt"/>
                <a:ea typeface="+mn-ea"/>
                <a:cs typeface="+mn-cs"/>
              </a:rPr>
              <a:t>【WHO</a:t>
            </a:r>
            <a:r>
              <a:rPr kumimoji="1" lang="ja-JP" altLang="ja-JP" sz="1200" b="0" kern="1200">
                <a:solidFill>
                  <a:schemeClr val="tx1"/>
                </a:solidFill>
                <a:effectLst/>
                <a:latin typeface="+mn-lt"/>
                <a:ea typeface="+mn-ea"/>
                <a:cs typeface="+mn-cs"/>
              </a:rPr>
              <a:t>旧分類</a:t>
            </a:r>
            <a:r>
              <a:rPr kumimoji="1" lang="en-US" altLang="ja-JP" sz="1200" b="0" kern="1200">
                <a:solidFill>
                  <a:schemeClr val="tx1"/>
                </a:solidFill>
                <a:effectLst/>
                <a:latin typeface="+mn-lt"/>
                <a:ea typeface="+mn-ea"/>
                <a:cs typeface="+mn-cs"/>
              </a:rPr>
              <a:t>, FAB</a:t>
            </a:r>
            <a:r>
              <a:rPr kumimoji="1" lang="ja-JP" altLang="ja-JP" sz="1200" b="0" kern="1200">
                <a:solidFill>
                  <a:schemeClr val="tx1"/>
                </a:solidFill>
                <a:effectLst/>
                <a:latin typeface="+mn-lt"/>
                <a:ea typeface="+mn-ea"/>
                <a:cs typeface="+mn-cs"/>
              </a:rPr>
              <a:t>分類</a:t>
            </a:r>
            <a:r>
              <a:rPr kumimoji="1" lang="en-US" altLang="ja-JP" sz="1200" b="0" kern="1200">
                <a:solidFill>
                  <a:schemeClr val="tx1"/>
                </a:solidFill>
                <a:effectLst/>
                <a:latin typeface="+mn-lt"/>
                <a:ea typeface="+mn-ea"/>
                <a:cs typeface="+mn-cs"/>
              </a:rPr>
              <a:t>】 RA</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RARS</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RCMD</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RCMD-RS</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5q-syndrome</a:t>
            </a:r>
            <a:endParaRPr kumimoji="1" lang="ja-JP" altLang="ja-JP" sz="1200" b="0" kern="1200">
              <a:solidFill>
                <a:schemeClr val="tx1"/>
              </a:solidFill>
              <a:effectLst/>
              <a:latin typeface="+mn-lt"/>
              <a:ea typeface="+mn-ea"/>
              <a:cs typeface="+mn-cs"/>
            </a:endParaRPr>
          </a:p>
          <a:p>
            <a:r>
              <a:rPr kumimoji="1" lang="ja-JP" altLang="ja-JP" sz="1200" b="0" kern="1200">
                <a:solidFill>
                  <a:schemeClr val="tx1"/>
                </a:solidFill>
                <a:effectLst/>
                <a:latin typeface="+mn-lt"/>
                <a:ea typeface="+mn-ea"/>
                <a:cs typeface="+mn-cs"/>
              </a:rPr>
              <a:t>■</a:t>
            </a:r>
            <a:r>
              <a:rPr kumimoji="1" lang="ja-JP" altLang="ja-JP" sz="1200" b="1" kern="1200">
                <a:solidFill>
                  <a:schemeClr val="tx1"/>
                </a:solidFill>
                <a:effectLst/>
                <a:latin typeface="+mn-lt"/>
                <a:ea typeface="+mn-ea"/>
                <a:cs typeface="+mn-cs"/>
              </a:rPr>
              <a:t>高リスク群</a:t>
            </a:r>
            <a:endParaRPr kumimoji="1" lang="en-US" altLang="ja-JP" sz="1200" b="1" kern="1200">
              <a:solidFill>
                <a:schemeClr val="tx1"/>
              </a:solidFill>
              <a:effectLst/>
              <a:latin typeface="+mn-lt"/>
              <a:ea typeface="+mn-ea"/>
              <a:cs typeface="+mn-cs"/>
            </a:endParaRPr>
          </a:p>
          <a:p>
            <a:r>
              <a:rPr kumimoji="1" lang="en-US" altLang="ja-JP"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上記以外</a:t>
            </a:r>
          </a:p>
          <a:p>
            <a:r>
              <a:rPr kumimoji="1" lang="ja-JP" altLang="ja-JP" sz="1200" kern="1200">
                <a:solidFill>
                  <a:schemeClr val="tx1"/>
                </a:solidFill>
                <a:effectLst/>
                <a:latin typeface="+mn-lt"/>
                <a:ea typeface="+mn-ea"/>
                <a:cs typeface="+mn-cs"/>
              </a:rPr>
              <a:t>―――――――――――――――――――――――――――――</a:t>
            </a:r>
            <a:endParaRPr lang="en-US" altLang="ja-JP" sz="1200">
              <a:ln>
                <a:solidFill>
                  <a:sysClr val="window" lastClr="FFFFFF"/>
                </a:solidFill>
              </a:ln>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55056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508892"/>
            <a:ext cx="6069718" cy="3460777"/>
          </a:xfrm>
        </p:spPr>
        <p:txBody>
          <a:bodyPr>
            <a:noAutofit/>
          </a:bodyPr>
          <a:lstStyle/>
          <a:p>
            <a:r>
              <a:rPr kumimoji="1" lang="ja-JP" altLang="ja-JP" sz="1200" kern="1200">
                <a:solidFill>
                  <a:schemeClr val="tx1"/>
                </a:solidFill>
                <a:effectLst/>
                <a:latin typeface="+mn-lt"/>
                <a:ea typeface="+mn-ea"/>
                <a:cs typeface="+mn-cs"/>
              </a:rPr>
              <a:t>白血病に対する移植後</a:t>
            </a:r>
            <a:r>
              <a:rPr kumimoji="1" lang="en-US" altLang="ja-JP" sz="1200" kern="120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日での生存率は、近年では、ごくわずかに向上傾向にある。 また、各リスク群において若年者と高齢者を比較すると、若年者の移植成績が良好である。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 </a:t>
            </a: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pPr>
              <a:lnSpc>
                <a:spcPts val="1253"/>
              </a:lnSpc>
            </a:pPr>
            <a:endParaRPr lang="en-US" altLang="ja-JP" baseline="0" dirty="0">
              <a:solidFill>
                <a:srgbClr val="0B5395"/>
              </a:solidFill>
              <a:latin typeface="Calibri" panose="020F0502020204030204" pitchFamily="34" charset="0"/>
              <a:ea typeface="ＭＳ Ｐゴシック" panose="020B0600070205080204" pitchFamily="50" charset="-128"/>
              <a:cs typeface="メイリオ" pitchFamily="50" charset="-128"/>
            </a:endParaRPr>
          </a:p>
          <a:p>
            <a:r>
              <a:rPr kumimoji="1" lang="ja-JP" altLang="ja-JP" sz="1200" kern="1200">
                <a:solidFill>
                  <a:schemeClr val="tx1"/>
                </a:solidFill>
                <a:effectLst/>
                <a:latin typeface="+mn-lt"/>
                <a:ea typeface="+mn-ea"/>
                <a:cs typeface="+mn-cs"/>
              </a:rPr>
              <a:t>―≪白血病のリスク分類≫――――――――――――――――――</a:t>
            </a:r>
            <a:endParaRPr kumimoji="1" lang="en-US" altLang="ja-JP" sz="1200" kern="1200">
              <a:solidFill>
                <a:schemeClr val="tx1"/>
              </a:solidFill>
              <a:effectLst/>
              <a:latin typeface="+mn-lt"/>
              <a:ea typeface="+mn-ea"/>
              <a:cs typeface="+mn-cs"/>
            </a:endParaRPr>
          </a:p>
          <a:p>
            <a:r>
              <a:rPr kumimoji="1" lang="ja-JP" altLang="ja-JP" sz="1200" b="0" kern="1200">
                <a:solidFill>
                  <a:schemeClr val="tx1"/>
                </a:solidFill>
                <a:effectLst/>
                <a:latin typeface="+mn-lt"/>
                <a:ea typeface="+mn-ea"/>
                <a:cs typeface="+mn-cs"/>
              </a:rPr>
              <a:t>■</a:t>
            </a:r>
            <a:r>
              <a:rPr kumimoji="1" lang="ja-JP" altLang="ja-JP" sz="1200" b="1" kern="1200">
                <a:solidFill>
                  <a:schemeClr val="tx1"/>
                </a:solidFill>
                <a:effectLst/>
                <a:latin typeface="+mn-lt"/>
                <a:ea typeface="+mn-ea"/>
                <a:cs typeface="+mn-cs"/>
              </a:rPr>
              <a:t>標準リスク群</a:t>
            </a:r>
            <a:endParaRPr kumimoji="1" lang="en-US" altLang="ja-JP" sz="1200" b="1"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急性骨髄性白血病</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初回寛解期／第二寛解期</a:t>
            </a:r>
            <a:endParaRPr kumimoji="1" lang="en-US" altLang="ja-JP" sz="1200" b="0"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en-US" altLang="ja-JP"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急性リンパ性白血病</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初回寛解期</a:t>
            </a:r>
            <a:endParaRPr kumimoji="1" lang="en-US" altLang="ja-JP" sz="1200" b="0"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慢性骨髄性白血病</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完全血液学的反応</a:t>
            </a:r>
            <a:r>
              <a:rPr kumimoji="1" lang="en-US" altLang="ja-JP" sz="1200" b="0" kern="1200">
                <a:solidFill>
                  <a:schemeClr val="tx1"/>
                </a:solidFill>
                <a:effectLst/>
                <a:latin typeface="+mn-lt"/>
                <a:ea typeface="+mn-ea"/>
                <a:cs typeface="+mn-cs"/>
              </a:rPr>
              <a:t>(CHR)</a:t>
            </a:r>
            <a:r>
              <a:rPr kumimoji="1" lang="ja-JP" altLang="ja-JP" sz="1200" b="0" kern="1200">
                <a:solidFill>
                  <a:schemeClr val="tx1"/>
                </a:solidFill>
                <a:effectLst/>
                <a:latin typeface="+mn-lt"/>
                <a:ea typeface="+mn-ea"/>
                <a:cs typeface="+mn-cs"/>
              </a:rPr>
              <a:t>／初回慢性期</a:t>
            </a: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骨髄異形成症候群</a:t>
            </a:r>
            <a:r>
              <a:rPr kumimoji="1" lang="en-US" altLang="ja-JP" sz="1200" b="0" kern="1200">
                <a:solidFill>
                  <a:schemeClr val="tx1"/>
                </a:solidFill>
                <a:effectLst/>
                <a:latin typeface="+mn-lt"/>
                <a:ea typeface="+mn-ea"/>
                <a:cs typeface="+mn-cs"/>
              </a:rPr>
              <a:t> </a:t>
            </a:r>
            <a:r>
              <a:rPr kumimoji="1" lang="ja-JP" altLang="en-US"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【WHO2017</a:t>
            </a:r>
            <a:r>
              <a:rPr kumimoji="1" lang="ja-JP" altLang="ja-JP" sz="1200" b="0" kern="1200">
                <a:solidFill>
                  <a:schemeClr val="tx1"/>
                </a:solidFill>
                <a:effectLst/>
                <a:latin typeface="+mn-lt"/>
                <a:ea typeface="+mn-ea"/>
                <a:cs typeface="+mn-cs"/>
              </a:rPr>
              <a:t>分類</a:t>
            </a:r>
            <a:r>
              <a:rPr kumimoji="1" lang="en-US" altLang="ja-JP" sz="1200" b="0" kern="1200">
                <a:solidFill>
                  <a:schemeClr val="tx1"/>
                </a:solidFill>
                <a:effectLst/>
                <a:latin typeface="+mn-lt"/>
                <a:ea typeface="+mn-ea"/>
                <a:cs typeface="+mn-cs"/>
              </a:rPr>
              <a:t>】 MDS with single lineage dysplasia</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MDS-RS and single lineage dysplasia</a:t>
            </a: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MDS-RS and multilineage dysplasia</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 with multilineage dysplasia</a:t>
            </a:r>
          </a:p>
          <a:p>
            <a:r>
              <a:rPr kumimoji="1" lang="ja-JP" altLang="en-US"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 with isolated del(5q)</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MDS, unclassifiable</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Refractory cytopenia of childhood (provisional entity)</a:t>
            </a:r>
            <a:endParaRPr kumimoji="1" lang="ja-JP" altLang="ja-JP" sz="1200" b="0" kern="1200">
              <a:solidFill>
                <a:schemeClr val="tx1"/>
              </a:solidFill>
              <a:effectLst/>
              <a:latin typeface="+mn-lt"/>
              <a:ea typeface="+mn-ea"/>
              <a:cs typeface="+mn-cs"/>
            </a:endParaRPr>
          </a:p>
          <a:p>
            <a:r>
              <a:rPr kumimoji="1" lang="ja-JP" altLang="en-US" sz="1200" b="0" kern="1200">
                <a:solidFill>
                  <a:schemeClr val="tx1"/>
                </a:solidFill>
                <a:effectLst/>
                <a:latin typeface="+mn-lt"/>
                <a:ea typeface="+mn-ea"/>
                <a:cs typeface="+mn-cs"/>
              </a:rPr>
              <a:t>　　　　　　　　　　　　　　　　　</a:t>
            </a:r>
            <a:r>
              <a:rPr kumimoji="1" lang="en-US" altLang="ja-JP" sz="1200" b="0" kern="1200">
                <a:solidFill>
                  <a:schemeClr val="tx1"/>
                </a:solidFill>
                <a:effectLst/>
                <a:latin typeface="+mn-lt"/>
                <a:ea typeface="+mn-ea"/>
                <a:cs typeface="+mn-cs"/>
              </a:rPr>
              <a:t>【WHO</a:t>
            </a:r>
            <a:r>
              <a:rPr kumimoji="1" lang="ja-JP" altLang="ja-JP" sz="1200" b="0" kern="1200">
                <a:solidFill>
                  <a:schemeClr val="tx1"/>
                </a:solidFill>
                <a:effectLst/>
                <a:latin typeface="+mn-lt"/>
                <a:ea typeface="+mn-ea"/>
                <a:cs typeface="+mn-cs"/>
              </a:rPr>
              <a:t>旧分類</a:t>
            </a:r>
            <a:r>
              <a:rPr kumimoji="1" lang="en-US" altLang="ja-JP" sz="1200" b="0" kern="1200">
                <a:solidFill>
                  <a:schemeClr val="tx1"/>
                </a:solidFill>
                <a:effectLst/>
                <a:latin typeface="+mn-lt"/>
                <a:ea typeface="+mn-ea"/>
                <a:cs typeface="+mn-cs"/>
              </a:rPr>
              <a:t>, FAB</a:t>
            </a:r>
            <a:r>
              <a:rPr kumimoji="1" lang="ja-JP" altLang="ja-JP" sz="1200" b="0" kern="1200">
                <a:solidFill>
                  <a:schemeClr val="tx1"/>
                </a:solidFill>
                <a:effectLst/>
                <a:latin typeface="+mn-lt"/>
                <a:ea typeface="+mn-ea"/>
                <a:cs typeface="+mn-cs"/>
              </a:rPr>
              <a:t>分類</a:t>
            </a:r>
            <a:r>
              <a:rPr kumimoji="1" lang="en-US" altLang="ja-JP" sz="1200" b="0" kern="1200">
                <a:solidFill>
                  <a:schemeClr val="tx1"/>
                </a:solidFill>
                <a:effectLst/>
                <a:latin typeface="+mn-lt"/>
                <a:ea typeface="+mn-ea"/>
                <a:cs typeface="+mn-cs"/>
              </a:rPr>
              <a:t>】 RA</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RARS</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RCMD</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RCMD-RS</a:t>
            </a:r>
            <a:r>
              <a:rPr kumimoji="1" lang="ja-JP" altLang="ja-JP" sz="1200" b="0" kern="1200">
                <a:solidFill>
                  <a:schemeClr val="tx1"/>
                </a:solidFill>
                <a:effectLst/>
                <a:latin typeface="+mn-lt"/>
                <a:ea typeface="+mn-ea"/>
                <a:cs typeface="+mn-cs"/>
              </a:rPr>
              <a:t>／</a:t>
            </a:r>
            <a:r>
              <a:rPr kumimoji="1" lang="en-US" altLang="ja-JP" sz="1200" b="0" kern="1200">
                <a:solidFill>
                  <a:schemeClr val="tx1"/>
                </a:solidFill>
                <a:effectLst/>
                <a:latin typeface="+mn-lt"/>
                <a:ea typeface="+mn-ea"/>
                <a:cs typeface="+mn-cs"/>
              </a:rPr>
              <a:t>5q-syndrome</a:t>
            </a:r>
            <a:endParaRPr kumimoji="1" lang="ja-JP" altLang="ja-JP" sz="1200" b="0" kern="1200">
              <a:solidFill>
                <a:schemeClr val="tx1"/>
              </a:solidFill>
              <a:effectLst/>
              <a:latin typeface="+mn-lt"/>
              <a:ea typeface="+mn-ea"/>
              <a:cs typeface="+mn-cs"/>
            </a:endParaRPr>
          </a:p>
          <a:p>
            <a:r>
              <a:rPr kumimoji="1" lang="ja-JP" altLang="ja-JP" sz="1200" b="0" kern="1200">
                <a:solidFill>
                  <a:schemeClr val="tx1"/>
                </a:solidFill>
                <a:effectLst/>
                <a:latin typeface="+mn-lt"/>
                <a:ea typeface="+mn-ea"/>
                <a:cs typeface="+mn-cs"/>
              </a:rPr>
              <a:t>■</a:t>
            </a:r>
            <a:r>
              <a:rPr kumimoji="1" lang="ja-JP" altLang="ja-JP" sz="1200" b="1" kern="1200">
                <a:solidFill>
                  <a:schemeClr val="tx1"/>
                </a:solidFill>
                <a:effectLst/>
                <a:latin typeface="+mn-lt"/>
                <a:ea typeface="+mn-ea"/>
                <a:cs typeface="+mn-cs"/>
              </a:rPr>
              <a:t>高リスク群</a:t>
            </a:r>
            <a:endParaRPr kumimoji="1" lang="en-US" altLang="ja-JP" sz="1200" b="1" kern="1200">
              <a:solidFill>
                <a:schemeClr val="tx1"/>
              </a:solidFill>
              <a:effectLst/>
              <a:latin typeface="+mn-lt"/>
              <a:ea typeface="+mn-ea"/>
              <a:cs typeface="+mn-cs"/>
            </a:endParaRPr>
          </a:p>
          <a:p>
            <a:r>
              <a:rPr kumimoji="1" lang="en-US" altLang="ja-JP" sz="1200" b="0"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上記以外</a:t>
            </a:r>
          </a:p>
          <a:p>
            <a:r>
              <a:rPr kumimoji="1" lang="ja-JP" altLang="ja-JP" sz="1200" kern="1200">
                <a:solidFill>
                  <a:schemeClr val="tx1"/>
                </a:solidFill>
                <a:effectLst/>
                <a:latin typeface="+mn-lt"/>
                <a:ea typeface="+mn-ea"/>
                <a:cs typeface="+mn-cs"/>
              </a:rPr>
              <a:t>―――――――――――――――――――――――――――――</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957824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pPr defTabSz="954634">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自家移植の生存率は、移植後</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年で</a:t>
            </a:r>
            <a:r>
              <a:rPr kumimoji="1" lang="en-US" altLang="ja-JP" sz="1200" kern="1200">
                <a:solidFill>
                  <a:schemeClr val="tx1"/>
                </a:solidFill>
                <a:effectLst/>
                <a:latin typeface="+mn-lt"/>
                <a:ea typeface="+mn-ea"/>
                <a:cs typeface="+mn-cs"/>
              </a:rPr>
              <a:t>80</a:t>
            </a:r>
            <a:r>
              <a:rPr kumimoji="1" lang="ja-JP" altLang="ja-JP" sz="1200" kern="1200">
                <a:solidFill>
                  <a:schemeClr val="tx1"/>
                </a:solidFill>
                <a:effectLst/>
                <a:latin typeface="+mn-lt"/>
                <a:ea typeface="+mn-ea"/>
                <a:cs typeface="+mn-cs"/>
              </a:rPr>
              <a:t>％以上であり、移植後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年後の生存率は</a:t>
            </a:r>
            <a:r>
              <a:rPr kumimoji="1" lang="en-US" altLang="ja-JP" sz="1200" kern="1200">
                <a:solidFill>
                  <a:schemeClr val="tx1"/>
                </a:solidFill>
                <a:effectLst/>
                <a:latin typeface="+mn-lt"/>
                <a:ea typeface="+mn-ea"/>
                <a:cs typeface="+mn-cs"/>
              </a:rPr>
              <a:t>50.8</a:t>
            </a:r>
            <a:r>
              <a:rPr kumimoji="1" lang="ja-JP" altLang="ja-JP" sz="1200" kern="1200">
                <a:solidFill>
                  <a:schemeClr val="tx1"/>
                </a:solidFill>
                <a:effectLst/>
                <a:latin typeface="+mn-lt"/>
                <a:ea typeface="+mn-ea"/>
                <a:cs typeface="+mn-cs"/>
              </a:rPr>
              <a:t>％である。</a:t>
            </a:r>
            <a:endParaRPr kumimoji="1" lang="en-US" altLang="ja-JP" sz="1200" kern="1200">
              <a:solidFill>
                <a:schemeClr val="tx1"/>
              </a:solidFill>
              <a:effectLst/>
              <a:latin typeface="+mn-lt"/>
              <a:ea typeface="+mn-ea"/>
              <a:cs typeface="+mn-cs"/>
            </a:endParaRPr>
          </a:p>
          <a:p>
            <a:pPr defTabSz="954634">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同種移植の生存率は、移植後</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年で</a:t>
            </a:r>
            <a:r>
              <a:rPr kumimoji="1" lang="en-US" altLang="ja-JP" sz="1200" kern="1200">
                <a:solidFill>
                  <a:schemeClr val="tx1"/>
                </a:solidFill>
                <a:effectLst/>
                <a:latin typeface="+mn-lt"/>
                <a:ea typeface="+mn-ea"/>
                <a:cs typeface="+mn-cs"/>
              </a:rPr>
              <a:t>64.6</a:t>
            </a:r>
            <a:r>
              <a:rPr kumimoji="1" lang="ja-JP" altLang="ja-JP" sz="1200" kern="1200">
                <a:solidFill>
                  <a:schemeClr val="tx1"/>
                </a:solidFill>
                <a:effectLst/>
                <a:latin typeface="+mn-lt"/>
                <a:ea typeface="+mn-ea"/>
                <a:cs typeface="+mn-cs"/>
              </a:rPr>
              <a:t>％であり、移植後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年後の生存率は</a:t>
            </a:r>
            <a:r>
              <a:rPr kumimoji="1" lang="en-US" altLang="ja-JP" sz="1200" kern="1200">
                <a:solidFill>
                  <a:schemeClr val="tx1"/>
                </a:solidFill>
                <a:effectLst/>
                <a:latin typeface="+mn-lt"/>
                <a:ea typeface="+mn-ea"/>
                <a:cs typeface="+mn-cs"/>
              </a:rPr>
              <a:t>44.4</a:t>
            </a:r>
            <a:r>
              <a:rPr kumimoji="1" lang="ja-JP" altLang="ja-JP" sz="1200" kern="1200">
                <a:solidFill>
                  <a:schemeClr val="tx1"/>
                </a:solidFill>
                <a:effectLst/>
                <a:latin typeface="+mn-lt"/>
                <a:ea typeface="+mn-ea"/>
                <a:cs typeface="+mn-cs"/>
              </a:rPr>
              <a:t>％である。</a:t>
            </a:r>
            <a:endParaRPr kumimoji="1" lang="en-US" altLang="ja-JP" b="1" i="0" u="sng" strike="noStrike" kern="1200">
              <a:solidFill>
                <a:schemeClr val="tx1"/>
              </a:solidFill>
              <a:effectLst/>
              <a:latin typeface="Calibri" panose="020F0502020204030204" pitchFamily="34" charset="0"/>
              <a:ea typeface="ＭＳ Ｐゴシック" panose="020B0600070205080204" pitchFamily="50" charset="-128"/>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28876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血縁者からの骨髄移植の移植後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年の生存率は</a:t>
            </a:r>
            <a:r>
              <a:rPr kumimoji="1" lang="en-US" altLang="ja-JP" sz="1200" kern="1200">
                <a:solidFill>
                  <a:schemeClr val="tx1"/>
                </a:solidFill>
                <a:effectLst/>
                <a:latin typeface="+mn-lt"/>
                <a:ea typeface="+mn-ea"/>
                <a:cs typeface="+mn-cs"/>
              </a:rPr>
              <a:t>58.4</a:t>
            </a:r>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年は</a:t>
            </a:r>
            <a:r>
              <a:rPr kumimoji="1" lang="en-US" altLang="ja-JP" sz="1200" kern="1200">
                <a:solidFill>
                  <a:schemeClr val="tx1"/>
                </a:solidFill>
                <a:effectLst/>
                <a:latin typeface="+mn-lt"/>
                <a:ea typeface="+mn-ea"/>
                <a:cs typeface="+mn-cs"/>
              </a:rPr>
              <a:t>54.4</a:t>
            </a:r>
            <a:r>
              <a:rPr kumimoji="1" lang="ja-JP" altLang="ja-JP" sz="1200" kern="1200">
                <a:solidFill>
                  <a:schemeClr val="tx1"/>
                </a:solidFill>
                <a:effectLst/>
                <a:latin typeface="+mn-lt"/>
                <a:ea typeface="+mn-ea"/>
                <a:cs typeface="+mn-cs"/>
              </a:rPr>
              <a:t>％である。</a:t>
            </a:r>
          </a:p>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非血縁者からの骨髄移植の移植後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50.9</a:t>
            </a:r>
            <a:r>
              <a:rPr kumimoji="1" lang="ja-JP" altLang="ja-JP" sz="1200" kern="1200">
                <a:solidFill>
                  <a:schemeClr val="tx1"/>
                </a:solidFill>
                <a:effectLst/>
                <a:latin typeface="+mn-lt"/>
                <a:ea typeface="+mn-ea"/>
                <a:cs typeface="+mn-cs"/>
              </a:rPr>
              <a:t>％であり、移植後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46.1</a:t>
            </a:r>
            <a:r>
              <a:rPr kumimoji="1" lang="ja-JP" altLang="ja-JP" sz="1200" kern="1200">
                <a:solidFill>
                  <a:schemeClr val="tx1"/>
                </a:solidFill>
                <a:effectLst/>
                <a:latin typeface="+mn-lt"/>
                <a:ea typeface="+mn-ea"/>
                <a:cs typeface="+mn-cs"/>
              </a:rPr>
              <a:t>％である。</a:t>
            </a:r>
          </a:p>
          <a:p>
            <a:r>
              <a:rPr kumimoji="1" lang="en-US" altLang="ja-JP" sz="1200" kern="1200">
                <a:solidFill>
                  <a:schemeClr val="tx1"/>
                </a:solidFill>
                <a:effectLst/>
                <a:latin typeface="+mn-lt"/>
                <a:ea typeface="+mn-ea"/>
                <a:cs typeface="+mn-cs"/>
              </a:rPr>
              <a:t>2010</a:t>
            </a:r>
            <a:r>
              <a:rPr kumimoji="1" lang="ja-JP" altLang="ja-JP" sz="1200" kern="1200">
                <a:solidFill>
                  <a:schemeClr val="tx1"/>
                </a:solidFill>
                <a:effectLst/>
                <a:latin typeface="+mn-lt"/>
                <a:ea typeface="+mn-ea"/>
                <a:cs typeface="+mn-cs"/>
              </a:rPr>
              <a:t>年導入の非血縁者間末梢血幹細胞移植を除く同種移植のいずれにおいても移植後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年以降の生存率の低下は緩やかである。</a:t>
            </a:r>
          </a:p>
          <a:p>
            <a:endParaRPr kumimoji="1" lang="ja-JP" altLang="ja-JP" b="1" i="0" u="sng" strike="noStrike" kern="1200" dirty="0">
              <a:solidFill>
                <a:schemeClr val="tx1"/>
              </a:solidFill>
              <a:effectLst/>
              <a:latin typeface="Calibri" panose="020F0502020204030204" pitchFamily="34" charset="0"/>
              <a:ea typeface="ＭＳ Ｐゴシック" panose="020B0600070205080204" pitchFamily="50" charset="-128"/>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001365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急性骨髄性白血病と急性リンパ性白血病では、移植後５年の生存率はおよそ</a:t>
            </a:r>
            <a:r>
              <a:rPr kumimoji="1" lang="en-US" altLang="ja-JP" sz="1200" kern="1200">
                <a:solidFill>
                  <a:schemeClr val="tx1"/>
                </a:solidFill>
                <a:effectLst/>
                <a:latin typeface="+mn-lt"/>
                <a:ea typeface="+mn-ea"/>
                <a:cs typeface="+mn-cs"/>
              </a:rPr>
              <a:t>45.2</a:t>
            </a:r>
            <a:r>
              <a:rPr kumimoji="1" lang="ja-JP" altLang="ja-JP" sz="1200" kern="1200">
                <a:solidFill>
                  <a:schemeClr val="tx1"/>
                </a:solidFill>
                <a:effectLst/>
                <a:latin typeface="+mn-lt"/>
                <a:ea typeface="+mn-ea"/>
                <a:cs typeface="+mn-cs"/>
              </a:rPr>
              <a:t>％と</a:t>
            </a:r>
            <a:r>
              <a:rPr kumimoji="1" lang="en-US" altLang="ja-JP" sz="1200" kern="1200">
                <a:solidFill>
                  <a:schemeClr val="tx1"/>
                </a:solidFill>
                <a:effectLst/>
                <a:latin typeface="+mn-lt"/>
                <a:ea typeface="+mn-ea"/>
                <a:cs typeface="+mn-cs"/>
              </a:rPr>
              <a:t>51.1</a:t>
            </a:r>
            <a:r>
              <a:rPr kumimoji="1" lang="ja-JP" altLang="ja-JP" sz="1200" kern="1200">
                <a:solidFill>
                  <a:schemeClr val="tx1"/>
                </a:solidFill>
                <a:effectLst/>
                <a:latin typeface="+mn-lt"/>
                <a:ea typeface="+mn-ea"/>
                <a:cs typeface="+mn-cs"/>
              </a:rPr>
              <a:t>％であり、移植後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40.7</a:t>
            </a:r>
            <a:r>
              <a:rPr kumimoji="1" lang="ja-JP" altLang="ja-JP" sz="1200" kern="1200">
                <a:solidFill>
                  <a:schemeClr val="tx1"/>
                </a:solidFill>
                <a:effectLst/>
                <a:latin typeface="+mn-lt"/>
                <a:ea typeface="+mn-ea"/>
                <a:cs typeface="+mn-cs"/>
              </a:rPr>
              <a:t>％と</a:t>
            </a:r>
            <a:r>
              <a:rPr kumimoji="1" lang="en-US" altLang="ja-JP" sz="1200" kern="1200">
                <a:solidFill>
                  <a:schemeClr val="tx1"/>
                </a:solidFill>
                <a:effectLst/>
                <a:latin typeface="+mn-lt"/>
                <a:ea typeface="+mn-ea"/>
                <a:cs typeface="+mn-cs"/>
              </a:rPr>
              <a:t>46.7</a:t>
            </a:r>
            <a:r>
              <a:rPr kumimoji="1" lang="ja-JP" altLang="ja-JP" sz="1200" kern="1200">
                <a:solidFill>
                  <a:schemeClr val="tx1"/>
                </a:solidFill>
                <a:effectLst/>
                <a:latin typeface="+mn-lt"/>
                <a:ea typeface="+mn-ea"/>
                <a:cs typeface="+mn-cs"/>
              </a:rPr>
              <a:t>％である。</a:t>
            </a:r>
          </a:p>
          <a:p>
            <a:r>
              <a:rPr kumimoji="1" lang="ja-JP" altLang="ja-JP" sz="1200" kern="1200">
                <a:solidFill>
                  <a:schemeClr val="tx1"/>
                </a:solidFill>
                <a:effectLst/>
                <a:latin typeface="+mn-lt"/>
                <a:ea typeface="+mn-ea"/>
                <a:cs typeface="+mn-cs"/>
              </a:rPr>
              <a:t>また、慢性骨髄性白血病においては、治療薬の普及により移植件数は減少したが、移植後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年の生存率ともに</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％を上回っている。</a:t>
            </a:r>
          </a:p>
          <a:p>
            <a:r>
              <a:rPr kumimoji="1" lang="ja-JP" altLang="ja-JP" sz="1200" kern="1200">
                <a:solidFill>
                  <a:schemeClr val="tx1"/>
                </a:solidFill>
                <a:effectLst/>
                <a:latin typeface="+mn-lt"/>
                <a:ea typeface="+mn-ea"/>
                <a:cs typeface="+mn-cs"/>
              </a:rPr>
              <a:t>成人</a:t>
            </a:r>
            <a:r>
              <a:rPr kumimoji="1" lang="en-US" altLang="ja-JP" sz="1200" kern="1200">
                <a:solidFill>
                  <a:schemeClr val="tx1"/>
                </a:solidFill>
                <a:effectLst/>
                <a:latin typeface="+mn-lt"/>
                <a:ea typeface="+mn-ea"/>
                <a:cs typeface="+mn-cs"/>
              </a:rPr>
              <a:t>T</a:t>
            </a:r>
            <a:r>
              <a:rPr kumimoji="1" lang="ja-JP" altLang="ja-JP" sz="1200" kern="1200">
                <a:solidFill>
                  <a:schemeClr val="tx1"/>
                </a:solidFill>
                <a:effectLst/>
                <a:latin typeface="+mn-lt"/>
                <a:ea typeface="+mn-ea"/>
                <a:cs typeface="+mn-cs"/>
              </a:rPr>
              <a:t>細胞性白血病では、移植後</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年生存率が</a:t>
            </a:r>
            <a:r>
              <a:rPr kumimoji="1" lang="en-US" altLang="ja-JP" sz="1200" kern="1200">
                <a:solidFill>
                  <a:schemeClr val="tx1"/>
                </a:solidFill>
                <a:effectLst/>
                <a:latin typeface="+mn-lt"/>
                <a:ea typeface="+mn-ea"/>
                <a:cs typeface="+mn-cs"/>
              </a:rPr>
              <a:t>45.6</a:t>
            </a:r>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年生存率では</a:t>
            </a:r>
            <a:r>
              <a:rPr kumimoji="1" lang="en-US" altLang="ja-JP" sz="1200" kern="1200">
                <a:solidFill>
                  <a:schemeClr val="tx1"/>
                </a:solidFill>
                <a:effectLst/>
                <a:latin typeface="+mn-lt"/>
                <a:ea typeface="+mn-ea"/>
                <a:cs typeface="+mn-cs"/>
              </a:rPr>
              <a:t>25.8</a:t>
            </a:r>
            <a:r>
              <a:rPr kumimoji="1" lang="ja-JP" altLang="ja-JP" sz="1200" kern="1200">
                <a:solidFill>
                  <a:schemeClr val="tx1"/>
                </a:solidFill>
                <a:effectLst/>
                <a:latin typeface="+mn-lt"/>
                <a:ea typeface="+mn-ea"/>
                <a:cs typeface="+mn-cs"/>
              </a:rPr>
              <a:t>％である。</a:t>
            </a: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085500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89065" y="5493687"/>
            <a:ext cx="6080178" cy="3151832"/>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非ホジキンリンパ腫、ホジキンリンパ腫の移植後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年の生存率は</a:t>
            </a:r>
            <a:r>
              <a:rPr kumimoji="1" lang="en-US" altLang="ja-JP" sz="1200" kern="1200">
                <a:solidFill>
                  <a:schemeClr val="tx1"/>
                </a:solidFill>
                <a:effectLst/>
                <a:latin typeface="+mn-lt"/>
                <a:ea typeface="+mn-ea"/>
                <a:cs typeface="+mn-cs"/>
              </a:rPr>
              <a:t>57.3</a:t>
            </a:r>
            <a:r>
              <a:rPr kumimoji="1" lang="ja-JP" altLang="ja-JP" sz="1200" kern="1200">
                <a:solidFill>
                  <a:schemeClr val="tx1"/>
                </a:solidFill>
                <a:effectLst/>
                <a:latin typeface="+mn-lt"/>
                <a:ea typeface="+mn-ea"/>
                <a:cs typeface="+mn-cs"/>
              </a:rPr>
              <a:t>％と</a:t>
            </a:r>
            <a:r>
              <a:rPr kumimoji="1" lang="en-US" altLang="ja-JP" sz="1200" kern="1200">
                <a:solidFill>
                  <a:schemeClr val="tx1"/>
                </a:solidFill>
                <a:effectLst/>
                <a:latin typeface="+mn-lt"/>
                <a:ea typeface="+mn-ea"/>
                <a:cs typeface="+mn-cs"/>
              </a:rPr>
              <a:t>68.8</a:t>
            </a:r>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％と</a:t>
            </a:r>
            <a:r>
              <a:rPr kumimoji="1" lang="en-US" altLang="ja-JP" sz="1200" kern="1200">
                <a:solidFill>
                  <a:schemeClr val="tx1"/>
                </a:solidFill>
                <a:effectLst/>
                <a:latin typeface="+mn-lt"/>
                <a:ea typeface="+mn-ea"/>
                <a:cs typeface="+mn-cs"/>
              </a:rPr>
              <a:t>61.9</a:t>
            </a:r>
            <a:r>
              <a:rPr kumimoji="1" lang="ja-JP" altLang="ja-JP" sz="1200" kern="1200">
                <a:solidFill>
                  <a:schemeClr val="tx1"/>
                </a:solidFill>
                <a:effectLst/>
                <a:latin typeface="+mn-lt"/>
                <a:ea typeface="+mn-ea"/>
                <a:cs typeface="+mn-cs"/>
              </a:rPr>
              <a:t>％であり、ホジキンリンパ腫のほうがやや高い。 </a:t>
            </a:r>
          </a:p>
          <a:p>
            <a:r>
              <a:rPr kumimoji="1" lang="ja-JP" altLang="ja-JP" sz="1200" kern="1200">
                <a:solidFill>
                  <a:schemeClr val="tx1"/>
                </a:solidFill>
                <a:effectLst/>
                <a:latin typeface="+mn-lt"/>
                <a:ea typeface="+mn-ea"/>
                <a:cs typeface="+mn-cs"/>
              </a:rPr>
              <a:t>多発性骨髄腫を含む形質細胞性腫瘍における初回移植のほとんどが自家移植である。自家または同種の移植全体での移植後</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92.1</a:t>
            </a:r>
            <a:r>
              <a:rPr kumimoji="1" lang="ja-JP" altLang="ja-JP" sz="1200" kern="1200">
                <a:solidFill>
                  <a:schemeClr val="tx1"/>
                </a:solidFill>
                <a:effectLst/>
                <a:latin typeface="+mn-lt"/>
                <a:ea typeface="+mn-ea"/>
                <a:cs typeface="+mn-cs"/>
              </a:rPr>
              <a:t>％と良好であるが、移植後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39.8</a:t>
            </a:r>
            <a:r>
              <a:rPr kumimoji="1" lang="ja-JP" altLang="ja-JP" sz="1200" kern="1200">
                <a:solidFill>
                  <a:schemeClr val="tx1"/>
                </a:solidFill>
                <a:effectLst/>
                <a:latin typeface="+mn-lt"/>
                <a:ea typeface="+mn-ea"/>
                <a:cs typeface="+mn-cs"/>
              </a:rPr>
              <a:t>％である。</a:t>
            </a:r>
            <a:endParaRPr kumimoji="1" lang="en-US" altLang="ja-JP" b="0" i="0" u="none" strike="noStrike" kern="1200" dirty="0">
              <a:solidFill>
                <a:schemeClr val="tx1"/>
              </a:solidFill>
              <a:latin typeface="Calibri" panose="020F0502020204030204" pitchFamily="34" charset="0"/>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228444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510033"/>
            <a:ext cx="6128722" cy="4214648"/>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急性骨髄性白血病においては、</a:t>
            </a:r>
            <a:r>
              <a:rPr kumimoji="1" lang="en-US" altLang="ja-JP" sz="1200" kern="120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歳と</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歳以上の自家移植後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％前後である。 </a:t>
            </a:r>
          </a:p>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急性リンパ性白血病においては、０～</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歳の自家移植後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59.7</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歳以上では</a:t>
            </a:r>
            <a:r>
              <a:rPr kumimoji="1" lang="en-US" altLang="ja-JP" sz="1200" kern="1200">
                <a:solidFill>
                  <a:schemeClr val="tx1"/>
                </a:solidFill>
                <a:effectLst/>
                <a:latin typeface="+mn-lt"/>
                <a:ea typeface="+mn-ea"/>
                <a:cs typeface="+mn-cs"/>
              </a:rPr>
              <a:t>31.8</a:t>
            </a:r>
            <a:r>
              <a:rPr kumimoji="1" lang="ja-JP" altLang="ja-JP" sz="1200" kern="1200">
                <a:solidFill>
                  <a:schemeClr val="tx1"/>
                </a:solidFill>
                <a:effectLst/>
                <a:latin typeface="+mn-lt"/>
                <a:ea typeface="+mn-ea"/>
                <a:cs typeface="+mn-cs"/>
              </a:rPr>
              <a:t>％であり、年齢において生存率が異なる。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54338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510033"/>
            <a:ext cx="6128722" cy="4214648"/>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非ホジキンリンパ腫、ホジキンリンパ腫においては</a:t>
            </a:r>
            <a:r>
              <a:rPr kumimoji="1" lang="en-US" altLang="ja-JP" sz="1200" kern="120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歳での自家移植後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年の生存率はいずれも約</a:t>
            </a:r>
            <a:r>
              <a:rPr kumimoji="1" lang="en-US" altLang="ja-JP" sz="1200" kern="1200">
                <a:solidFill>
                  <a:schemeClr val="tx1"/>
                </a:solidFill>
                <a:effectLst/>
                <a:latin typeface="+mn-lt"/>
                <a:ea typeface="+mn-ea"/>
                <a:cs typeface="+mn-cs"/>
              </a:rPr>
              <a:t>70</a:t>
            </a:r>
            <a:r>
              <a:rPr kumimoji="1" lang="ja-JP" altLang="ja-JP" sz="1200" kern="1200">
                <a:solidFill>
                  <a:schemeClr val="tx1"/>
                </a:solidFill>
                <a:effectLst/>
                <a:latin typeface="+mn-lt"/>
                <a:ea typeface="+mn-ea"/>
                <a:cs typeface="+mn-cs"/>
              </a:rPr>
              <a:t>％である。</a:t>
            </a:r>
          </a:p>
          <a:p>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歳以上での自家移植後の生存率は、ホジキンリンパ腫において移植後</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89.1</a:t>
            </a:r>
            <a:r>
              <a:rPr kumimoji="1" lang="ja-JP" altLang="ja-JP" sz="1200" kern="1200">
                <a:solidFill>
                  <a:schemeClr val="tx1"/>
                </a:solidFill>
                <a:effectLst/>
                <a:latin typeface="+mn-lt"/>
                <a:ea typeface="+mn-ea"/>
                <a:cs typeface="+mn-cs"/>
              </a:rPr>
              <a:t>％と良好であり、移植後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a:t>
            </a:r>
            <a:r>
              <a:rPr kumimoji="1" lang="en-US" altLang="ja-JP" sz="1200" kern="1200">
                <a:solidFill>
                  <a:schemeClr val="tx1"/>
                </a:solidFill>
                <a:effectLst/>
                <a:latin typeface="+mn-lt"/>
                <a:ea typeface="+mn-ea"/>
                <a:cs typeface="+mn-cs"/>
              </a:rPr>
              <a:t>64.4</a:t>
            </a:r>
            <a:r>
              <a:rPr kumimoji="1" lang="ja-JP" altLang="ja-JP" sz="1200" kern="1200">
                <a:solidFill>
                  <a:schemeClr val="tx1"/>
                </a:solidFill>
                <a:effectLst/>
                <a:latin typeface="+mn-lt"/>
                <a:ea typeface="+mn-ea"/>
                <a:cs typeface="+mn-cs"/>
              </a:rPr>
              <a:t>％である。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427967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2381" y="5515726"/>
            <a:ext cx="6106862"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自家移植は、近年年間約</a:t>
            </a:r>
            <a:r>
              <a:rPr kumimoji="1" lang="en-US" altLang="ja-JP" sz="1200" kern="1200">
                <a:solidFill>
                  <a:schemeClr val="tx1"/>
                </a:solidFill>
                <a:effectLst/>
                <a:latin typeface="+mn-lt"/>
                <a:ea typeface="+mn-ea"/>
                <a:cs typeface="+mn-cs"/>
              </a:rPr>
              <a:t>2,000</a:t>
            </a:r>
            <a:r>
              <a:rPr kumimoji="1" lang="ja-JP" altLang="ja-JP" sz="1200" kern="1200">
                <a:solidFill>
                  <a:schemeClr val="tx1"/>
                </a:solidFill>
                <a:effectLst/>
                <a:latin typeface="+mn-lt"/>
                <a:ea typeface="+mn-ea"/>
                <a:cs typeface="+mn-cs"/>
              </a:rPr>
              <a:t>例の登録がなされており、その幹細胞源としては末梢血幹細胞が主に用いられている。</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多発性骨髄腫を含む形質細胞性腫瘍においては、</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歳以上での自家移植後</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93.4</a:t>
            </a:r>
            <a:r>
              <a:rPr kumimoji="1" lang="ja-JP" altLang="ja-JP" sz="1200" kern="1200">
                <a:solidFill>
                  <a:schemeClr val="tx1"/>
                </a:solidFill>
                <a:effectLst/>
                <a:latin typeface="+mn-lt"/>
                <a:ea typeface="+mn-ea"/>
                <a:cs typeface="+mn-cs"/>
              </a:rPr>
              <a:t>％と良好であるが、移植後</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40.4</a:t>
            </a:r>
            <a:r>
              <a:rPr kumimoji="1" lang="ja-JP" altLang="ja-JP" sz="1200" kern="1200">
                <a:solidFill>
                  <a:schemeClr val="tx1"/>
                </a:solidFill>
                <a:effectLst/>
                <a:latin typeface="+mn-lt"/>
                <a:ea typeface="+mn-ea"/>
                <a:cs typeface="+mn-cs"/>
              </a:rPr>
              <a:t>％である。</a:t>
            </a:r>
            <a:endParaRPr lang="en-US" altLang="ja-JP"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569723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8175" cy="5241925"/>
          </a:xfrm>
          <a:ln>
            <a:noFill/>
          </a:ln>
        </p:spPr>
      </p:sp>
      <p:sp>
        <p:nvSpPr>
          <p:cNvPr id="3" name="ノート プレースホルダ 2"/>
          <p:cNvSpPr>
            <a:spLocks noGrp="1"/>
          </p:cNvSpPr>
          <p:nvPr>
            <p:ph type="body" idx="1"/>
          </p:nvPr>
        </p:nvSpPr>
        <p:spPr>
          <a:xfrm>
            <a:off x="499525" y="5508149"/>
            <a:ext cx="6069718" cy="3365583"/>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急性骨髄性白血病における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700</a:t>
            </a:r>
            <a:r>
              <a:rPr kumimoji="1" lang="ja-JP" altLang="ja-JP" sz="1200" kern="1200">
                <a:solidFill>
                  <a:schemeClr val="tx1"/>
                </a:solidFill>
                <a:effectLst/>
                <a:latin typeface="+mn-lt"/>
                <a:ea typeface="+mn-ea"/>
                <a:cs typeface="+mn-cs"/>
              </a:rPr>
              <a:t>件であり、非血縁者間さい帯血移植が</a:t>
            </a:r>
            <a:r>
              <a:rPr kumimoji="1" lang="en-US" altLang="ja-JP" sz="1200" kern="1200">
                <a:solidFill>
                  <a:schemeClr val="tx1"/>
                </a:solidFill>
                <a:effectLst/>
                <a:latin typeface="+mn-lt"/>
                <a:ea typeface="+mn-ea"/>
                <a:cs typeface="+mn-cs"/>
              </a:rPr>
              <a:t>40</a:t>
            </a:r>
            <a:r>
              <a:rPr kumimoji="1" lang="ja-JP" altLang="ja-JP" sz="1200" kern="1200">
                <a:solidFill>
                  <a:schemeClr val="tx1"/>
                </a:solidFill>
                <a:effectLst/>
                <a:latin typeface="+mn-lt"/>
                <a:ea typeface="+mn-ea"/>
                <a:cs typeface="+mn-cs"/>
              </a:rPr>
              <a:t>％程度を占める。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年生存率は、血縁者間移植では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％前後であり、非血縁者間移植では</a:t>
            </a:r>
            <a:r>
              <a:rPr kumimoji="1" lang="en-US" altLang="ja-JP" sz="1200" kern="1200">
                <a:solidFill>
                  <a:schemeClr val="tx1"/>
                </a:solidFill>
                <a:effectLst/>
                <a:latin typeface="+mn-lt"/>
                <a:ea typeface="+mn-ea"/>
                <a:cs typeface="+mn-cs"/>
              </a:rPr>
              <a:t>60</a:t>
            </a:r>
            <a:r>
              <a:rPr kumimoji="1" lang="ja-JP" altLang="ja-JP" sz="1200" kern="120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291106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8" y="5469432"/>
            <a:ext cx="6089387" cy="3326989"/>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急性骨髄性白血病における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10,000</a:t>
            </a:r>
            <a:r>
              <a:rPr kumimoji="1" lang="ja-JP" altLang="ja-JP" sz="1200" kern="1200">
                <a:solidFill>
                  <a:schemeClr val="tx1"/>
                </a:solidFill>
                <a:effectLst/>
                <a:latin typeface="+mn-lt"/>
                <a:ea typeface="+mn-ea"/>
                <a:cs typeface="+mn-cs"/>
              </a:rPr>
              <a:t>件を超え、非血縁者間移植が多く行われている。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年生存率は、血縁、非血縁者間移植ともに</a:t>
            </a:r>
            <a:r>
              <a:rPr kumimoji="1" lang="en-US" altLang="ja-JP" sz="1200" kern="1200">
                <a:solidFill>
                  <a:schemeClr val="tx1"/>
                </a:solidFill>
                <a:effectLst/>
                <a:latin typeface="+mn-lt"/>
                <a:ea typeface="+mn-ea"/>
                <a:cs typeface="+mn-cs"/>
              </a:rPr>
              <a:t>40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273499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急性骨髄性白血病における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適合同胞間移植において、直近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件未満であり、標準リスク群</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59.6</a:t>
            </a:r>
            <a:r>
              <a:rPr kumimoji="1" lang="ja-JP" altLang="ja-JP" sz="1200" kern="1200">
                <a:solidFill>
                  <a:schemeClr val="tx1"/>
                </a:solidFill>
                <a:effectLst/>
                <a:latin typeface="+mn-lt"/>
                <a:ea typeface="+mn-ea"/>
                <a:cs typeface="+mn-cs"/>
              </a:rPr>
              <a:t>％だが、高リスク群では</a:t>
            </a:r>
            <a:r>
              <a:rPr kumimoji="1" lang="en-US" altLang="ja-JP" sz="1200" kern="1200">
                <a:solidFill>
                  <a:schemeClr val="tx1"/>
                </a:solidFill>
                <a:effectLst/>
                <a:latin typeface="+mn-lt"/>
                <a:ea typeface="+mn-ea"/>
                <a:cs typeface="+mn-cs"/>
              </a:rPr>
              <a:t>31.6</a:t>
            </a:r>
            <a:r>
              <a:rPr kumimoji="1" lang="ja-JP" altLang="ja-JP" sz="1200" kern="1200">
                <a:solidFill>
                  <a:schemeClr val="tx1"/>
                </a:solidFill>
                <a:effectLst/>
                <a:latin typeface="+mn-lt"/>
                <a:ea typeface="+mn-ea"/>
                <a:cs typeface="+mn-cs"/>
              </a:rPr>
              <a:t>％である。</a:t>
            </a:r>
          </a:p>
          <a:p>
            <a:endParaRPr kumimoji="1" lang="en-US"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―≪急性骨髄性白血病のリスク分類≫―――――――――――</a:t>
            </a:r>
          </a:p>
          <a:p>
            <a:r>
              <a:rPr kumimoji="1" lang="ja-JP" altLang="ja-JP" sz="1200" b="1" kern="1200">
                <a:solidFill>
                  <a:schemeClr val="tx1"/>
                </a:solidFill>
                <a:effectLst/>
                <a:latin typeface="+mn-lt"/>
                <a:ea typeface="+mn-ea"/>
                <a:cs typeface="+mn-cs"/>
              </a:rPr>
              <a:t>■標準リスク群</a:t>
            </a:r>
            <a:r>
              <a:rPr kumimoji="1" lang="ja-JP" altLang="ja-JP" sz="1200" b="0" kern="1200">
                <a:solidFill>
                  <a:schemeClr val="tx1"/>
                </a:solidFill>
                <a:effectLst/>
                <a:latin typeface="+mn-lt"/>
                <a:ea typeface="+mn-ea"/>
                <a:cs typeface="+mn-cs"/>
              </a:rPr>
              <a:t>：初回寛解期／第二寛解期</a:t>
            </a:r>
          </a:p>
          <a:p>
            <a:r>
              <a:rPr kumimoji="1" lang="ja-JP" altLang="ja-JP" sz="1200" b="1" kern="1200">
                <a:solidFill>
                  <a:schemeClr val="tx1"/>
                </a:solidFill>
                <a:effectLst/>
                <a:latin typeface="+mn-lt"/>
                <a:ea typeface="+mn-ea"/>
                <a:cs typeface="+mn-cs"/>
              </a:rPr>
              <a:t>■高リスク群</a:t>
            </a:r>
            <a:r>
              <a:rPr kumimoji="1" lang="en-US" altLang="ja-JP" sz="1200" b="1"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：第三以降の寛解期／初回寛解導入不能</a:t>
            </a:r>
            <a:r>
              <a:rPr kumimoji="1" lang="en-US" altLang="ja-JP" sz="1200" b="0" kern="1200">
                <a:solidFill>
                  <a:schemeClr val="tx1"/>
                </a:solidFill>
                <a:effectLst/>
                <a:latin typeface="+mn-lt"/>
                <a:ea typeface="+mn-ea"/>
                <a:cs typeface="+mn-cs"/>
              </a:rPr>
              <a:t>(PIF)</a:t>
            </a:r>
            <a:r>
              <a:rPr kumimoji="1" lang="ja-JP" altLang="ja-JP" sz="1200" b="0" kern="1200">
                <a:solidFill>
                  <a:schemeClr val="tx1"/>
                </a:solidFill>
                <a:effectLst/>
                <a:latin typeface="+mn-lt"/>
                <a:ea typeface="+mn-ea"/>
                <a:cs typeface="+mn-cs"/>
              </a:rPr>
              <a:t>／初発状態</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未治療</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／再発</a:t>
            </a:r>
          </a:p>
          <a:p>
            <a:r>
              <a:rPr kumimoji="1" lang="ja-JP" altLang="ja-JP" sz="12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573692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急性骨髄性白血病における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適合同胞間移植において、直近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2,000</a:t>
            </a:r>
            <a:r>
              <a:rPr kumimoji="1" lang="ja-JP" altLang="ja-JP" sz="1200" kern="1200">
                <a:solidFill>
                  <a:schemeClr val="tx1"/>
                </a:solidFill>
                <a:effectLst/>
                <a:latin typeface="+mn-lt"/>
                <a:ea typeface="+mn-ea"/>
                <a:cs typeface="+mn-cs"/>
              </a:rPr>
              <a:t>件であり、標準リスク群が多い。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60.7</a:t>
            </a:r>
            <a:r>
              <a:rPr kumimoji="1" lang="ja-JP" altLang="ja-JP" sz="1200" kern="1200">
                <a:solidFill>
                  <a:schemeClr val="tx1"/>
                </a:solidFill>
                <a:effectLst/>
                <a:latin typeface="+mn-lt"/>
                <a:ea typeface="+mn-ea"/>
                <a:cs typeface="+mn-cs"/>
              </a:rPr>
              <a:t>％であり、高リスク群では</a:t>
            </a:r>
            <a:r>
              <a:rPr kumimoji="1" lang="en-US" altLang="ja-JP" sz="1200" kern="1200">
                <a:solidFill>
                  <a:schemeClr val="tx1"/>
                </a:solidFill>
                <a:effectLst/>
                <a:latin typeface="+mn-lt"/>
                <a:ea typeface="+mn-ea"/>
                <a:cs typeface="+mn-cs"/>
              </a:rPr>
              <a:t>24.7</a:t>
            </a:r>
            <a:r>
              <a:rPr kumimoji="1" lang="ja-JP" altLang="ja-JP" sz="1200" kern="1200">
                <a:solidFill>
                  <a:schemeClr val="tx1"/>
                </a:solidFill>
                <a:effectLst/>
                <a:latin typeface="+mn-lt"/>
                <a:ea typeface="+mn-ea"/>
                <a:cs typeface="+mn-cs"/>
              </a:rPr>
              <a:t>％である。</a:t>
            </a: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―≪急性骨髄性白血病のリスク分類≫―――――――――――</a:t>
            </a:r>
          </a:p>
          <a:p>
            <a:r>
              <a:rPr kumimoji="1" lang="ja-JP" altLang="ja-JP" sz="1200" b="1" kern="1200">
                <a:solidFill>
                  <a:schemeClr val="tx1"/>
                </a:solidFill>
                <a:effectLst/>
                <a:latin typeface="+mn-lt"/>
                <a:ea typeface="+mn-ea"/>
                <a:cs typeface="+mn-cs"/>
              </a:rPr>
              <a:t>■標準リスク群</a:t>
            </a:r>
            <a:r>
              <a:rPr kumimoji="1" lang="ja-JP" altLang="ja-JP" sz="1200" b="0" kern="1200">
                <a:solidFill>
                  <a:schemeClr val="tx1"/>
                </a:solidFill>
                <a:effectLst/>
                <a:latin typeface="+mn-lt"/>
                <a:ea typeface="+mn-ea"/>
                <a:cs typeface="+mn-cs"/>
              </a:rPr>
              <a:t>：初回寛解期／第二寛解期</a:t>
            </a:r>
          </a:p>
          <a:p>
            <a:r>
              <a:rPr kumimoji="1" lang="ja-JP" altLang="ja-JP" sz="1200" b="1" kern="1200">
                <a:solidFill>
                  <a:schemeClr val="tx1"/>
                </a:solidFill>
                <a:effectLst/>
                <a:latin typeface="+mn-lt"/>
                <a:ea typeface="+mn-ea"/>
                <a:cs typeface="+mn-cs"/>
              </a:rPr>
              <a:t>■高リスク群</a:t>
            </a:r>
            <a:r>
              <a:rPr kumimoji="1" lang="en-US" altLang="ja-JP" sz="1200" b="1"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：第三以降の寛解期／初回寛解導入不能</a:t>
            </a:r>
            <a:r>
              <a:rPr kumimoji="1" lang="en-US" altLang="ja-JP" sz="1200" b="0" kern="1200">
                <a:solidFill>
                  <a:schemeClr val="tx1"/>
                </a:solidFill>
                <a:effectLst/>
                <a:latin typeface="+mn-lt"/>
                <a:ea typeface="+mn-ea"/>
                <a:cs typeface="+mn-cs"/>
              </a:rPr>
              <a:t>(PIF)</a:t>
            </a:r>
            <a:r>
              <a:rPr kumimoji="1" lang="ja-JP" altLang="ja-JP" sz="1200" b="0" kern="1200">
                <a:solidFill>
                  <a:schemeClr val="tx1"/>
                </a:solidFill>
                <a:effectLst/>
                <a:latin typeface="+mn-lt"/>
                <a:ea typeface="+mn-ea"/>
                <a:cs typeface="+mn-cs"/>
              </a:rPr>
              <a:t>／初発状態</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未治療</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／再発</a:t>
            </a:r>
          </a:p>
          <a:p>
            <a:r>
              <a:rPr kumimoji="1" lang="ja-JP" altLang="ja-JP" sz="12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456025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急性骨髄性白血病における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歳以下での非血縁者間骨髄移植において、直近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150</a:t>
            </a:r>
            <a:r>
              <a:rPr kumimoji="1" lang="ja-JP" altLang="ja-JP" sz="1200" kern="1200">
                <a:solidFill>
                  <a:schemeClr val="tx1"/>
                </a:solidFill>
                <a:effectLst/>
                <a:latin typeface="+mn-lt"/>
                <a:ea typeface="+mn-ea"/>
                <a:cs typeface="+mn-cs"/>
              </a:rPr>
              <a:t>件であり、標準リスク群が多い。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a:t>
            </a:r>
            <a:r>
              <a:rPr kumimoji="1" lang="en-US" altLang="ja-JP" sz="1200" kern="1200">
                <a:solidFill>
                  <a:schemeClr val="tx1"/>
                </a:solidFill>
                <a:effectLst/>
                <a:latin typeface="+mn-lt"/>
                <a:ea typeface="+mn-ea"/>
                <a:cs typeface="+mn-cs"/>
              </a:rPr>
              <a:t>78.8</a:t>
            </a:r>
            <a:r>
              <a:rPr kumimoji="1" lang="ja-JP" altLang="ja-JP" sz="1200" kern="1200">
                <a:solidFill>
                  <a:schemeClr val="tx1"/>
                </a:solidFill>
                <a:effectLst/>
                <a:latin typeface="+mn-lt"/>
                <a:ea typeface="+mn-ea"/>
                <a:cs typeface="+mn-cs"/>
              </a:rPr>
              <a:t>％である。</a:t>
            </a:r>
          </a:p>
          <a:p>
            <a:endParaRPr kumimoji="1" lang="en-US"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―≪急性骨髄性白血病のリスク分類≫―――――――――――</a:t>
            </a:r>
          </a:p>
          <a:p>
            <a:r>
              <a:rPr kumimoji="1" lang="ja-JP" altLang="ja-JP" sz="1200" b="1" kern="1200">
                <a:solidFill>
                  <a:schemeClr val="tx1"/>
                </a:solidFill>
                <a:effectLst/>
                <a:latin typeface="+mn-lt"/>
                <a:ea typeface="+mn-ea"/>
                <a:cs typeface="+mn-cs"/>
              </a:rPr>
              <a:t>■標準リスク群</a:t>
            </a:r>
            <a:r>
              <a:rPr kumimoji="1" lang="ja-JP" altLang="ja-JP" sz="1200" b="0" kern="1200">
                <a:solidFill>
                  <a:schemeClr val="tx1"/>
                </a:solidFill>
                <a:effectLst/>
                <a:latin typeface="+mn-lt"/>
                <a:ea typeface="+mn-ea"/>
                <a:cs typeface="+mn-cs"/>
              </a:rPr>
              <a:t>：初回寛解期／第二寛解期</a:t>
            </a:r>
          </a:p>
          <a:p>
            <a:r>
              <a:rPr kumimoji="1" lang="ja-JP" altLang="ja-JP" sz="1200" b="1" kern="1200">
                <a:solidFill>
                  <a:schemeClr val="tx1"/>
                </a:solidFill>
                <a:effectLst/>
                <a:latin typeface="+mn-lt"/>
                <a:ea typeface="+mn-ea"/>
                <a:cs typeface="+mn-cs"/>
              </a:rPr>
              <a:t>■高リスク群</a:t>
            </a:r>
            <a:r>
              <a:rPr kumimoji="1" lang="en-US" altLang="ja-JP" sz="1200" b="1"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：第三以降の寛解期／初回寛解導入不能</a:t>
            </a:r>
            <a:r>
              <a:rPr kumimoji="1" lang="en-US" altLang="ja-JP" sz="1200" b="0" kern="1200">
                <a:solidFill>
                  <a:schemeClr val="tx1"/>
                </a:solidFill>
                <a:effectLst/>
                <a:latin typeface="+mn-lt"/>
                <a:ea typeface="+mn-ea"/>
                <a:cs typeface="+mn-cs"/>
              </a:rPr>
              <a:t>(PIF)</a:t>
            </a:r>
            <a:r>
              <a:rPr kumimoji="1" lang="ja-JP" altLang="ja-JP" sz="1200" b="0" kern="1200">
                <a:solidFill>
                  <a:schemeClr val="tx1"/>
                </a:solidFill>
                <a:effectLst/>
                <a:latin typeface="+mn-lt"/>
                <a:ea typeface="+mn-ea"/>
                <a:cs typeface="+mn-cs"/>
              </a:rPr>
              <a:t>／初発状態</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未治療</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／再発</a:t>
            </a:r>
          </a:p>
          <a:p>
            <a:r>
              <a:rPr kumimoji="1" lang="ja-JP" altLang="ja-JP" sz="12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799683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急性骨髄性白血病における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歳以上での非血縁者間骨髄移植において、直近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3,500</a:t>
            </a:r>
            <a:r>
              <a:rPr kumimoji="1" lang="ja-JP" altLang="ja-JP" sz="1200" kern="1200">
                <a:solidFill>
                  <a:schemeClr val="tx1"/>
                </a:solidFill>
                <a:effectLst/>
                <a:latin typeface="+mn-lt"/>
                <a:ea typeface="+mn-ea"/>
                <a:cs typeface="+mn-cs"/>
              </a:rPr>
              <a:t>件を超え、標準リスク群が</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59.6</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25.3</a:t>
            </a:r>
            <a:r>
              <a:rPr kumimoji="1" lang="ja-JP" altLang="ja-JP" sz="1200" kern="1200">
                <a:solidFill>
                  <a:schemeClr val="tx1"/>
                </a:solidFill>
                <a:effectLst/>
                <a:latin typeface="+mn-lt"/>
                <a:ea typeface="+mn-ea"/>
                <a:cs typeface="+mn-cs"/>
              </a:rPr>
              <a:t>％である。</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―≪急性骨髄性白血病のリスク分類≫―――――――――――</a:t>
            </a:r>
          </a:p>
          <a:p>
            <a:r>
              <a:rPr kumimoji="1" lang="ja-JP" altLang="ja-JP" sz="1200" b="1" kern="1200">
                <a:solidFill>
                  <a:schemeClr val="tx1"/>
                </a:solidFill>
                <a:effectLst/>
                <a:latin typeface="+mn-lt"/>
                <a:ea typeface="+mn-ea"/>
                <a:cs typeface="+mn-cs"/>
              </a:rPr>
              <a:t>■標準リスク群</a:t>
            </a:r>
            <a:r>
              <a:rPr kumimoji="1" lang="ja-JP" altLang="ja-JP" sz="1200" b="0" kern="1200">
                <a:solidFill>
                  <a:schemeClr val="tx1"/>
                </a:solidFill>
                <a:effectLst/>
                <a:latin typeface="+mn-lt"/>
                <a:ea typeface="+mn-ea"/>
                <a:cs typeface="+mn-cs"/>
              </a:rPr>
              <a:t>：初回寛解期／第二寛解期</a:t>
            </a:r>
          </a:p>
          <a:p>
            <a:r>
              <a:rPr kumimoji="1" lang="ja-JP" altLang="ja-JP" sz="1200" b="1" kern="1200">
                <a:solidFill>
                  <a:schemeClr val="tx1"/>
                </a:solidFill>
                <a:effectLst/>
                <a:latin typeface="+mn-lt"/>
                <a:ea typeface="+mn-ea"/>
                <a:cs typeface="+mn-cs"/>
              </a:rPr>
              <a:t>■高リスク群</a:t>
            </a:r>
            <a:r>
              <a:rPr kumimoji="1" lang="en-US" altLang="ja-JP" sz="1200" b="1"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：第三以降の寛解期／初回寛解導入不能</a:t>
            </a:r>
            <a:r>
              <a:rPr kumimoji="1" lang="en-US" altLang="ja-JP" sz="1200" b="0" kern="1200">
                <a:solidFill>
                  <a:schemeClr val="tx1"/>
                </a:solidFill>
                <a:effectLst/>
                <a:latin typeface="+mn-lt"/>
                <a:ea typeface="+mn-ea"/>
                <a:cs typeface="+mn-cs"/>
              </a:rPr>
              <a:t>(PIF)</a:t>
            </a:r>
            <a:r>
              <a:rPr kumimoji="1" lang="ja-JP" altLang="ja-JP" sz="1200" b="0" kern="1200">
                <a:solidFill>
                  <a:schemeClr val="tx1"/>
                </a:solidFill>
                <a:effectLst/>
                <a:latin typeface="+mn-lt"/>
                <a:ea typeface="+mn-ea"/>
                <a:cs typeface="+mn-cs"/>
              </a:rPr>
              <a:t>／初発状態</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未治療</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／再発</a:t>
            </a:r>
          </a:p>
          <a:p>
            <a:r>
              <a:rPr kumimoji="1" lang="ja-JP" altLang="ja-JP" sz="12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530562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ja-JP" sz="1200" kern="1200">
                <a:solidFill>
                  <a:schemeClr val="tx1"/>
                </a:solidFill>
                <a:effectLst/>
                <a:latin typeface="+mn-lt"/>
                <a:ea typeface="+mn-ea"/>
                <a:cs typeface="+mn-cs"/>
              </a:rPr>
              <a:t>急性骨髄性白血病における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歳以下での非血縁者間さい帯血移植において、直近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300</a:t>
            </a:r>
            <a:r>
              <a:rPr kumimoji="1" lang="ja-JP" altLang="ja-JP" sz="1200" kern="1200">
                <a:solidFill>
                  <a:schemeClr val="tx1"/>
                </a:solidFill>
                <a:effectLst/>
                <a:latin typeface="+mn-lt"/>
                <a:ea typeface="+mn-ea"/>
                <a:cs typeface="+mn-cs"/>
              </a:rPr>
              <a:t>件であり、標準リスク群が多い。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75.5</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23.2</a:t>
            </a:r>
            <a:r>
              <a:rPr kumimoji="1" lang="ja-JP" altLang="ja-JP" sz="1200" kern="1200">
                <a:solidFill>
                  <a:schemeClr val="tx1"/>
                </a:solidFill>
                <a:effectLst/>
                <a:latin typeface="+mn-lt"/>
                <a:ea typeface="+mn-ea"/>
                <a:cs typeface="+mn-cs"/>
              </a:rPr>
              <a:t>％である。</a:t>
            </a:r>
          </a:p>
          <a:p>
            <a:endParaRPr kumimoji="1" lang="en-US"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―≪急性骨髄性白血病のリスク分類≫―――――――――――</a:t>
            </a:r>
          </a:p>
          <a:p>
            <a:r>
              <a:rPr kumimoji="1" lang="ja-JP" altLang="ja-JP" sz="1200" b="1" kern="1200">
                <a:solidFill>
                  <a:schemeClr val="tx1"/>
                </a:solidFill>
                <a:effectLst/>
                <a:latin typeface="+mn-lt"/>
                <a:ea typeface="+mn-ea"/>
                <a:cs typeface="+mn-cs"/>
              </a:rPr>
              <a:t>■標準リスク群</a:t>
            </a:r>
            <a:r>
              <a:rPr kumimoji="1" lang="ja-JP" altLang="ja-JP" sz="1200" b="0" kern="1200">
                <a:solidFill>
                  <a:schemeClr val="tx1"/>
                </a:solidFill>
                <a:effectLst/>
                <a:latin typeface="+mn-lt"/>
                <a:ea typeface="+mn-ea"/>
                <a:cs typeface="+mn-cs"/>
              </a:rPr>
              <a:t>：初回寛解期／第二寛解期</a:t>
            </a:r>
          </a:p>
          <a:p>
            <a:r>
              <a:rPr kumimoji="1" lang="ja-JP" altLang="ja-JP" sz="1200" b="1" kern="1200">
                <a:solidFill>
                  <a:schemeClr val="tx1"/>
                </a:solidFill>
                <a:effectLst/>
                <a:latin typeface="+mn-lt"/>
                <a:ea typeface="+mn-ea"/>
                <a:cs typeface="+mn-cs"/>
              </a:rPr>
              <a:t>■高リスク群</a:t>
            </a:r>
            <a:r>
              <a:rPr kumimoji="1" lang="en-US" altLang="ja-JP" sz="1200" b="1"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：第三以降の寛解期／初回寛解導入不能</a:t>
            </a:r>
            <a:r>
              <a:rPr kumimoji="1" lang="en-US" altLang="ja-JP" sz="1200" b="0" kern="1200">
                <a:solidFill>
                  <a:schemeClr val="tx1"/>
                </a:solidFill>
                <a:effectLst/>
                <a:latin typeface="+mn-lt"/>
                <a:ea typeface="+mn-ea"/>
                <a:cs typeface="+mn-cs"/>
              </a:rPr>
              <a:t>(PIF)</a:t>
            </a:r>
            <a:r>
              <a:rPr kumimoji="1" lang="ja-JP" altLang="ja-JP" sz="1200" b="0" kern="1200">
                <a:solidFill>
                  <a:schemeClr val="tx1"/>
                </a:solidFill>
                <a:effectLst/>
                <a:latin typeface="+mn-lt"/>
                <a:ea typeface="+mn-ea"/>
                <a:cs typeface="+mn-cs"/>
              </a:rPr>
              <a:t>／初発状態</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未治療</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／再発</a:t>
            </a:r>
          </a:p>
          <a:p>
            <a:r>
              <a:rPr kumimoji="1" lang="ja-JP" altLang="ja-JP" sz="12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994481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ja-JP" sz="1200" kern="1200">
                <a:solidFill>
                  <a:schemeClr val="tx1"/>
                </a:solidFill>
                <a:effectLst/>
                <a:latin typeface="+mn-lt"/>
                <a:ea typeface="+mn-ea"/>
                <a:cs typeface="+mn-cs"/>
              </a:rPr>
              <a:t>急性骨髄性白血病における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歳以上での非血縁者間さい帯血移植において、直近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3,800</a:t>
            </a:r>
            <a:r>
              <a:rPr kumimoji="1" lang="ja-JP" altLang="ja-JP" sz="1200" kern="1200">
                <a:solidFill>
                  <a:schemeClr val="tx1"/>
                </a:solidFill>
                <a:effectLst/>
                <a:latin typeface="+mn-lt"/>
                <a:ea typeface="+mn-ea"/>
                <a:cs typeface="+mn-cs"/>
              </a:rPr>
              <a:t>件であり、高リスク群が半数を超える。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57.6</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25.5</a:t>
            </a:r>
            <a:r>
              <a:rPr kumimoji="1" lang="ja-JP" altLang="ja-JP" sz="1200" kern="1200">
                <a:solidFill>
                  <a:schemeClr val="tx1"/>
                </a:solidFill>
                <a:effectLst/>
                <a:latin typeface="+mn-lt"/>
                <a:ea typeface="+mn-ea"/>
                <a:cs typeface="+mn-cs"/>
              </a:rPr>
              <a:t>％である。</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―≪急性骨髄性白血病のリスク分類≫―――――――――――</a:t>
            </a:r>
          </a:p>
          <a:p>
            <a:r>
              <a:rPr kumimoji="1" lang="ja-JP" altLang="ja-JP" sz="1200" b="1" kern="1200">
                <a:solidFill>
                  <a:schemeClr val="tx1"/>
                </a:solidFill>
                <a:effectLst/>
                <a:latin typeface="+mn-lt"/>
                <a:ea typeface="+mn-ea"/>
                <a:cs typeface="+mn-cs"/>
              </a:rPr>
              <a:t>■標準リスク群</a:t>
            </a:r>
            <a:r>
              <a:rPr kumimoji="1" lang="ja-JP" altLang="ja-JP" sz="1200" b="0" kern="1200">
                <a:solidFill>
                  <a:schemeClr val="tx1"/>
                </a:solidFill>
                <a:effectLst/>
                <a:latin typeface="+mn-lt"/>
                <a:ea typeface="+mn-ea"/>
                <a:cs typeface="+mn-cs"/>
              </a:rPr>
              <a:t>：初回寛解期／第二寛解期</a:t>
            </a:r>
          </a:p>
          <a:p>
            <a:r>
              <a:rPr kumimoji="1" lang="ja-JP" altLang="ja-JP" sz="1200" b="1" kern="1200">
                <a:solidFill>
                  <a:schemeClr val="tx1"/>
                </a:solidFill>
                <a:effectLst/>
                <a:latin typeface="+mn-lt"/>
                <a:ea typeface="+mn-ea"/>
                <a:cs typeface="+mn-cs"/>
              </a:rPr>
              <a:t>■高リスク群</a:t>
            </a:r>
            <a:r>
              <a:rPr kumimoji="1" lang="en-US" altLang="ja-JP" sz="1200" b="1"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：第三以降の寛解期／初回寛解導入不能</a:t>
            </a:r>
            <a:r>
              <a:rPr kumimoji="1" lang="en-US" altLang="ja-JP" sz="1200" b="0" kern="1200">
                <a:solidFill>
                  <a:schemeClr val="tx1"/>
                </a:solidFill>
                <a:effectLst/>
                <a:latin typeface="+mn-lt"/>
                <a:ea typeface="+mn-ea"/>
                <a:cs typeface="+mn-cs"/>
              </a:rPr>
              <a:t>(PIF)</a:t>
            </a:r>
            <a:r>
              <a:rPr kumimoji="1" lang="ja-JP" altLang="ja-JP" sz="1200" b="0" kern="1200">
                <a:solidFill>
                  <a:schemeClr val="tx1"/>
                </a:solidFill>
                <a:effectLst/>
                <a:latin typeface="+mn-lt"/>
                <a:ea typeface="+mn-ea"/>
                <a:cs typeface="+mn-cs"/>
              </a:rPr>
              <a:t>／初発状態</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未治療</a:t>
            </a:r>
            <a:r>
              <a:rPr kumimoji="1" lang="en-US" altLang="ja-JP" sz="1200" b="0" kern="1200">
                <a:solidFill>
                  <a:schemeClr val="tx1"/>
                </a:solidFill>
                <a:effectLst/>
                <a:latin typeface="+mn-lt"/>
                <a:ea typeface="+mn-ea"/>
                <a:cs typeface="+mn-cs"/>
              </a:rPr>
              <a:t>)</a:t>
            </a:r>
            <a:r>
              <a:rPr kumimoji="1" lang="ja-JP" altLang="ja-JP" sz="1200" b="0" kern="1200">
                <a:solidFill>
                  <a:schemeClr val="tx1"/>
                </a:solidFill>
                <a:effectLst/>
                <a:latin typeface="+mn-lt"/>
                <a:ea typeface="+mn-ea"/>
                <a:cs typeface="+mn-cs"/>
              </a:rPr>
              <a:t>／再発</a:t>
            </a:r>
          </a:p>
          <a:p>
            <a:r>
              <a:rPr kumimoji="1" lang="ja-JP" altLang="ja-JP" sz="12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713130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489693" y="5459549"/>
            <a:ext cx="6085904" cy="363574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1,000</a:t>
            </a:r>
            <a:r>
              <a:rPr kumimoji="1" lang="ja-JP" altLang="ja-JP" sz="1200" kern="1200">
                <a:solidFill>
                  <a:schemeClr val="tx1"/>
                </a:solidFill>
                <a:effectLst/>
                <a:latin typeface="+mn-lt"/>
                <a:ea typeface="+mn-ea"/>
                <a:cs typeface="+mn-cs"/>
              </a:rPr>
              <a:t>件であり、非血縁者間さい帯血移植が多い。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年生存率は、血縁者間骨髄移植、非血縁者間移植では</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70</a:t>
            </a:r>
            <a:r>
              <a:rPr kumimoji="1" lang="ja-JP" altLang="ja-JP" sz="1200" kern="120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137269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01719" y="5515726"/>
            <a:ext cx="6067524" cy="2572925"/>
          </a:xfrm>
        </p:spPr>
        <p:txBody>
          <a:bodyPr>
            <a:normAutofit/>
          </a:bodyPr>
          <a:lstStyle/>
          <a:p>
            <a:r>
              <a:rPr kumimoji="1" lang="ja-JP" altLang="en-US" sz="1200" kern="1200">
                <a:solidFill>
                  <a:schemeClr val="tx1"/>
                </a:solidFill>
                <a:effectLst/>
                <a:latin typeface="+mn-lt"/>
                <a:ea typeface="+mn-ea"/>
                <a:cs typeface="+mn-cs"/>
              </a:rPr>
              <a:t>　わが国において非血縁者間骨髄移植の登録が開始された</a:t>
            </a:r>
            <a:r>
              <a:rPr kumimoji="1" lang="en-US" altLang="ja-JP" sz="1200" kern="1200">
                <a:solidFill>
                  <a:schemeClr val="tx1"/>
                </a:solidFill>
                <a:effectLst/>
                <a:latin typeface="+mn-lt"/>
                <a:ea typeface="+mn-ea"/>
                <a:cs typeface="+mn-cs"/>
              </a:rPr>
              <a:t>1993</a:t>
            </a:r>
            <a:r>
              <a:rPr kumimoji="1" lang="ja-JP" altLang="en-US" sz="1200" kern="1200">
                <a:solidFill>
                  <a:schemeClr val="tx1"/>
                </a:solidFill>
                <a:effectLst/>
                <a:latin typeface="+mn-lt"/>
                <a:ea typeface="+mn-ea"/>
                <a:cs typeface="+mn-cs"/>
              </a:rPr>
              <a:t>年以降、また第一例目のさい帯血移植が行われた</a:t>
            </a:r>
            <a:r>
              <a:rPr kumimoji="1" lang="en-US" altLang="ja-JP" sz="1200" kern="1200">
                <a:solidFill>
                  <a:schemeClr val="tx1"/>
                </a:solidFill>
                <a:effectLst/>
                <a:latin typeface="+mn-lt"/>
                <a:ea typeface="+mn-ea"/>
                <a:cs typeface="+mn-cs"/>
              </a:rPr>
              <a:t>1997</a:t>
            </a:r>
            <a:r>
              <a:rPr kumimoji="1" lang="ja-JP" altLang="en-US" sz="1200" kern="1200">
                <a:solidFill>
                  <a:schemeClr val="tx1"/>
                </a:solidFill>
                <a:effectLst/>
                <a:latin typeface="+mn-lt"/>
                <a:ea typeface="+mn-ea"/>
                <a:cs typeface="+mn-cs"/>
              </a:rPr>
              <a:t>年以降、非血縁者間の移植の普及により移植を受ける患者の総数は増加しており、特にさい帯血移植の増加は著しい。また、非血縁者間末梢血幹細胞移植が</a:t>
            </a:r>
            <a:r>
              <a:rPr kumimoji="1" lang="en-US" altLang="ja-JP" sz="1200" kern="1200">
                <a:solidFill>
                  <a:schemeClr val="tx1"/>
                </a:solidFill>
                <a:effectLst/>
                <a:latin typeface="+mn-lt"/>
                <a:ea typeface="+mn-ea"/>
                <a:cs typeface="+mn-cs"/>
              </a:rPr>
              <a:t>2010</a:t>
            </a:r>
            <a:r>
              <a:rPr kumimoji="1" lang="ja-JP" altLang="en-US" sz="1200" kern="1200">
                <a:solidFill>
                  <a:schemeClr val="tx1"/>
                </a:solidFill>
                <a:effectLst/>
                <a:latin typeface="+mn-lt"/>
                <a:ea typeface="+mn-ea"/>
                <a:cs typeface="+mn-cs"/>
              </a:rPr>
              <a:t>年から導入され、徐々に件数を伸ばしている。</a:t>
            </a:r>
            <a:endParaRPr kumimoji="1" lang="ja-JP" altLang="ja-JP" sz="1200" kern="120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479858" y="5508145"/>
            <a:ext cx="6089387" cy="3172614"/>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4,000</a:t>
            </a:r>
            <a:r>
              <a:rPr kumimoji="1" lang="ja-JP" altLang="ja-JP" sz="1200" kern="1200">
                <a:solidFill>
                  <a:schemeClr val="tx1"/>
                </a:solidFill>
                <a:effectLst/>
                <a:latin typeface="+mn-lt"/>
                <a:ea typeface="+mn-ea"/>
                <a:cs typeface="+mn-cs"/>
              </a:rPr>
              <a:t>件であり、非血縁者間骨髄移植が多く行われている。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年生存率は、血縁、非血縁者間移植ともに</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76186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適合同胞間移植において、直近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150</a:t>
            </a:r>
            <a:r>
              <a:rPr kumimoji="1" lang="ja-JP" altLang="ja-JP" sz="1200" kern="1200">
                <a:solidFill>
                  <a:schemeClr val="tx1"/>
                </a:solidFill>
                <a:effectLst/>
                <a:latin typeface="+mn-lt"/>
                <a:ea typeface="+mn-ea"/>
                <a:cs typeface="+mn-cs"/>
              </a:rPr>
              <a:t>件であり、標準リスク群と高リスク群はほぼ同数である。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93.1</a:t>
            </a:r>
            <a:r>
              <a:rPr kumimoji="1" lang="ja-JP" altLang="ja-JP" sz="1200" kern="1200">
                <a:solidFill>
                  <a:schemeClr val="tx1"/>
                </a:solidFill>
                <a:effectLst/>
                <a:latin typeface="+mn-lt"/>
                <a:ea typeface="+mn-ea"/>
                <a:cs typeface="+mn-cs"/>
              </a:rPr>
              <a:t>％と良好であり、高リスク群では</a:t>
            </a:r>
            <a:r>
              <a:rPr kumimoji="1" lang="en-US" altLang="ja-JP" sz="1200" kern="1200">
                <a:solidFill>
                  <a:schemeClr val="tx1"/>
                </a:solidFill>
                <a:effectLst/>
                <a:latin typeface="+mn-lt"/>
                <a:ea typeface="+mn-ea"/>
                <a:cs typeface="+mn-cs"/>
              </a:rPr>
              <a:t>51.7</a:t>
            </a:r>
            <a:r>
              <a:rPr kumimoji="1" lang="ja-JP" altLang="ja-JP" sz="1200" kern="1200">
                <a:solidFill>
                  <a:schemeClr val="tx1"/>
                </a:solidFill>
                <a:effectLst/>
                <a:latin typeface="+mn-lt"/>
                <a:ea typeface="+mn-ea"/>
                <a:cs typeface="+mn-cs"/>
              </a:rPr>
              <a:t>％である。</a:t>
            </a:r>
          </a:p>
          <a:p>
            <a:endParaRPr lang="en-US" altLang="ja-JP" sz="900"/>
          </a:p>
          <a:p>
            <a:endParaRPr lang="ja-JP" altLang="en-US" sz="900"/>
          </a:p>
          <a:p>
            <a:r>
              <a:rPr lang="en-US" altLang="ja-JP" sz="900"/>
              <a:t>―≪</a:t>
            </a:r>
            <a:r>
              <a:rPr lang="ja-JP" altLang="en-US" sz="900"/>
              <a:t>急性リンパ性白血病のリスク分類≫</a:t>
            </a:r>
            <a:r>
              <a:rPr kumimoji="1" lang="ja-JP" altLang="ja-JP" sz="900" kern="1200">
                <a:solidFill>
                  <a:schemeClr val="tx1"/>
                </a:solidFill>
                <a:effectLst/>
                <a:latin typeface="+mn-lt"/>
                <a:ea typeface="+mn-ea"/>
                <a:cs typeface="+mn-cs"/>
              </a:rPr>
              <a:t>―――――――――――</a:t>
            </a:r>
            <a:endParaRPr lang="en-US" altLang="ja-JP" sz="900"/>
          </a:p>
          <a:p>
            <a:r>
              <a:rPr lang="en-US" altLang="ja-JP" sz="900"/>
              <a:t>■</a:t>
            </a:r>
            <a:r>
              <a:rPr lang="ja-JP" altLang="en-US" sz="900" b="1"/>
              <a:t>標準リスク群</a:t>
            </a:r>
            <a:r>
              <a:rPr lang="ja-JP" altLang="en-US" sz="900"/>
              <a:t>：初回寛解期</a:t>
            </a:r>
          </a:p>
          <a:p>
            <a:r>
              <a:rPr lang="ja-JP" altLang="en-US" sz="900"/>
              <a:t>■</a:t>
            </a:r>
            <a:r>
              <a:rPr lang="ja-JP" altLang="en-US" sz="900" b="1"/>
              <a:t>高リスク群</a:t>
            </a:r>
            <a:r>
              <a:rPr lang="ja-JP" altLang="en-US" sz="900"/>
              <a:t>   ：第二以降の寛解期／初回寛解導入不能</a:t>
            </a:r>
            <a:r>
              <a:rPr lang="en-US" altLang="ja-JP" sz="900"/>
              <a:t>(PIF)</a:t>
            </a:r>
            <a:r>
              <a:rPr lang="ja-JP" altLang="en-US" sz="900"/>
              <a:t>／初回寛解導入不能</a:t>
            </a:r>
            <a:r>
              <a:rPr lang="en-US" altLang="ja-JP" sz="900"/>
              <a:t>(</a:t>
            </a:r>
            <a:r>
              <a:rPr lang="ja-JP" altLang="en-US" sz="900"/>
              <a:t>髄外病変のみ</a:t>
            </a:r>
            <a:r>
              <a:rPr lang="en-US" altLang="ja-JP" sz="900"/>
              <a:t>)</a:t>
            </a:r>
            <a:r>
              <a:rPr lang="ja-JP" altLang="en-US" sz="900"/>
              <a:t>／初発状態</a:t>
            </a:r>
            <a:r>
              <a:rPr lang="en-US" altLang="ja-JP" sz="900"/>
              <a:t>(</a:t>
            </a:r>
            <a:r>
              <a:rPr lang="ja-JP" altLang="en-US" sz="900"/>
              <a:t>未治療</a:t>
            </a:r>
            <a:r>
              <a:rPr lang="en-US" altLang="ja-JP" sz="900"/>
              <a:t>)</a:t>
            </a:r>
            <a:r>
              <a:rPr lang="ja-JP" altLang="en-US" sz="900"/>
              <a:t>／再発</a:t>
            </a:r>
          </a:p>
          <a:p>
            <a:r>
              <a:rPr kumimoji="1" lang="ja-JP" altLang="ja-JP" sz="900" kern="1200">
                <a:solidFill>
                  <a:schemeClr val="tx1"/>
                </a:solidFill>
                <a:effectLst/>
                <a:latin typeface="+mn-lt"/>
                <a:ea typeface="+mn-ea"/>
                <a:cs typeface="+mn-cs"/>
              </a:rPr>
              <a:t>―――――――――――――――――――</a:t>
            </a:r>
            <a:r>
              <a:rPr kumimoji="1" lang="ja-JP" altLang="ja-JP" sz="800" kern="1200">
                <a:solidFill>
                  <a:schemeClr val="tx1"/>
                </a:solidFill>
                <a:effectLst/>
                <a:latin typeface="+mn-lt"/>
                <a:ea typeface="+mn-ea"/>
                <a:cs typeface="+mn-cs"/>
              </a:rPr>
              <a:t>―――――――</a:t>
            </a:r>
            <a:endParaRPr lang="ja-JP" altLang="en-US" sz="8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653591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急性リンパ性白血病における</a:t>
            </a:r>
            <a:r>
              <a:rPr kumimoji="1" lang="en-US" altLang="ja-JP" sz="1200" kern="1200">
                <a:solidFill>
                  <a:schemeClr val="tx1"/>
                </a:solidFill>
                <a:effectLst/>
                <a:latin typeface="+mn-lt"/>
                <a:ea typeface="+mn-ea"/>
                <a:cs typeface="+mn-cs"/>
              </a:rPr>
              <a:t>16</a:t>
            </a:r>
            <a:r>
              <a:rPr kumimoji="1" lang="ja-JP" altLang="en-US" sz="1200" kern="1200">
                <a:solidFill>
                  <a:schemeClr val="tx1"/>
                </a:solidFill>
                <a:effectLst/>
                <a:latin typeface="+mn-lt"/>
                <a:ea typeface="+mn-ea"/>
                <a:cs typeface="+mn-cs"/>
              </a:rPr>
              <a:t>歳以上での</a:t>
            </a:r>
            <a:r>
              <a:rPr kumimoji="1" lang="en-US" altLang="ja-JP" sz="1200" kern="1200">
                <a:solidFill>
                  <a:schemeClr val="tx1"/>
                </a:solidFill>
                <a:effectLst/>
                <a:latin typeface="+mn-lt"/>
                <a:ea typeface="+mn-ea"/>
                <a:cs typeface="+mn-cs"/>
              </a:rPr>
              <a:t>HLA</a:t>
            </a:r>
            <a:r>
              <a:rPr kumimoji="1" lang="ja-JP" altLang="en-US" sz="1200" kern="1200">
                <a:solidFill>
                  <a:schemeClr val="tx1"/>
                </a:solidFill>
                <a:effectLst/>
                <a:latin typeface="+mn-lt"/>
                <a:ea typeface="+mn-ea"/>
                <a:cs typeface="+mn-cs"/>
              </a:rPr>
              <a:t>適合同胞間移植において、直近</a:t>
            </a:r>
            <a:r>
              <a:rPr kumimoji="1" lang="en-US" altLang="ja-JP" sz="1200" kern="1200">
                <a:solidFill>
                  <a:schemeClr val="tx1"/>
                </a:solidFill>
                <a:effectLst/>
                <a:latin typeface="+mn-lt"/>
                <a:ea typeface="+mn-ea"/>
                <a:cs typeface="+mn-cs"/>
              </a:rPr>
              <a:t>10</a:t>
            </a:r>
            <a:r>
              <a:rPr kumimoji="1" lang="ja-JP" altLang="en-US"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900</a:t>
            </a:r>
            <a:r>
              <a:rPr kumimoji="1" lang="ja-JP" altLang="en-US" sz="1200" kern="1200">
                <a:solidFill>
                  <a:schemeClr val="tx1"/>
                </a:solidFill>
                <a:effectLst/>
                <a:latin typeface="+mn-lt"/>
                <a:ea typeface="+mn-ea"/>
                <a:cs typeface="+mn-cs"/>
              </a:rPr>
              <a:t>件であり、標準リスク群が約</a:t>
            </a:r>
            <a:r>
              <a:rPr kumimoji="1" lang="en-US" altLang="ja-JP" sz="1200" kern="1200">
                <a:solidFill>
                  <a:schemeClr val="tx1"/>
                </a:solidFill>
                <a:effectLst/>
                <a:latin typeface="+mn-lt"/>
                <a:ea typeface="+mn-ea"/>
                <a:cs typeface="+mn-cs"/>
              </a:rPr>
              <a:t>80</a:t>
            </a:r>
            <a:r>
              <a:rPr kumimoji="1" lang="ja-JP" altLang="en-US" sz="1200" kern="1200">
                <a:solidFill>
                  <a:schemeClr val="tx1"/>
                </a:solidFill>
                <a:effectLst/>
                <a:latin typeface="+mn-lt"/>
                <a:ea typeface="+mn-ea"/>
                <a:cs typeface="+mn-cs"/>
              </a:rPr>
              <a:t>％を占める。</a:t>
            </a:r>
          </a:p>
          <a:p>
            <a:r>
              <a:rPr kumimoji="1" lang="ja-JP" altLang="en-US"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en-US"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71.0</a:t>
            </a:r>
            <a:r>
              <a:rPr kumimoji="1" lang="ja-JP" altLang="en-US"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33.9</a:t>
            </a:r>
            <a:r>
              <a:rPr kumimoji="1" lang="ja-JP" altLang="en-US" sz="1200" kern="1200">
                <a:solidFill>
                  <a:schemeClr val="tx1"/>
                </a:solidFill>
                <a:effectLst/>
                <a:latin typeface="+mn-lt"/>
                <a:ea typeface="+mn-ea"/>
                <a:cs typeface="+mn-cs"/>
              </a:rPr>
              <a:t>％である。</a:t>
            </a:r>
          </a:p>
          <a:p>
            <a:endParaRPr lang="ja-JP" altLang="en-US" sz="1000"/>
          </a:p>
          <a:p>
            <a:endParaRPr lang="en-US" altLang="ja-JP" sz="1000"/>
          </a:p>
          <a:p>
            <a:r>
              <a:rPr lang="en-US" altLang="ja-JP" sz="1000"/>
              <a:t>―≪</a:t>
            </a:r>
            <a:r>
              <a:rPr lang="ja-JP" altLang="en-US" sz="1000"/>
              <a:t>急性リンパ性白血病のリスク分類≫</a:t>
            </a:r>
            <a:r>
              <a:rPr kumimoji="1" lang="ja-JP" altLang="ja-JP" sz="1000" kern="1200">
                <a:solidFill>
                  <a:schemeClr val="tx1"/>
                </a:solidFill>
                <a:effectLst/>
                <a:latin typeface="+mn-lt"/>
                <a:ea typeface="+mn-ea"/>
                <a:cs typeface="+mn-cs"/>
              </a:rPr>
              <a:t>―――――――――――</a:t>
            </a:r>
            <a:endParaRPr lang="en-US" altLang="ja-JP" sz="1000"/>
          </a:p>
          <a:p>
            <a:r>
              <a:rPr lang="en-US" altLang="ja-JP" sz="1000"/>
              <a:t>■</a:t>
            </a:r>
            <a:r>
              <a:rPr lang="ja-JP" altLang="en-US" sz="1000" b="1"/>
              <a:t>標準リスク群</a:t>
            </a:r>
            <a:r>
              <a:rPr lang="ja-JP" altLang="en-US" sz="1000"/>
              <a:t>：初回寛解期</a:t>
            </a:r>
          </a:p>
          <a:p>
            <a:r>
              <a:rPr lang="ja-JP" altLang="en-US" sz="1000"/>
              <a:t>■</a:t>
            </a:r>
            <a:r>
              <a:rPr lang="ja-JP" altLang="en-US" sz="1000" b="1"/>
              <a:t>高リスク群</a:t>
            </a:r>
            <a:r>
              <a:rPr lang="ja-JP" altLang="en-US" sz="1000"/>
              <a:t>   ：第二以降の寛解期／初回寛解導入不能</a:t>
            </a:r>
            <a:r>
              <a:rPr lang="en-US" altLang="ja-JP" sz="1000"/>
              <a:t>(PIF)</a:t>
            </a:r>
            <a:r>
              <a:rPr lang="ja-JP" altLang="en-US" sz="1000"/>
              <a:t>／初回寛解導入不能</a:t>
            </a:r>
            <a:r>
              <a:rPr lang="en-US" altLang="ja-JP" sz="1000"/>
              <a:t>(</a:t>
            </a:r>
            <a:r>
              <a:rPr lang="ja-JP" altLang="en-US" sz="1000"/>
              <a:t>髄外病変のみ</a:t>
            </a:r>
            <a:r>
              <a:rPr lang="en-US" altLang="ja-JP" sz="1000"/>
              <a:t>)</a:t>
            </a:r>
            <a:r>
              <a:rPr lang="ja-JP" altLang="en-US" sz="1000"/>
              <a:t>／初発状態</a:t>
            </a:r>
            <a:r>
              <a:rPr lang="en-US" altLang="ja-JP" sz="1000"/>
              <a:t>(</a:t>
            </a:r>
            <a:r>
              <a:rPr lang="ja-JP" altLang="en-US" sz="1000"/>
              <a:t>未治療</a:t>
            </a:r>
            <a:r>
              <a:rPr lang="en-US" altLang="ja-JP" sz="1000"/>
              <a:t>)</a:t>
            </a:r>
            <a:r>
              <a:rPr lang="ja-JP" altLang="en-US" sz="1000"/>
              <a:t>／再発</a:t>
            </a:r>
          </a:p>
          <a:p>
            <a:r>
              <a:rPr kumimoji="1" lang="ja-JP" altLang="ja-JP" sz="10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ja-JP" altLang="en-US" sz="900">
              <a:solidFill>
                <a:srgbClr val="0B5395"/>
              </a:solidFill>
              <a:latin typeface="メイリオ" pitchFamily="50" charset="-128"/>
              <a:ea typeface="メイリオ" pitchFamily="50" charset="-128"/>
              <a:cs typeface="メイリオ" pitchFamily="50" charset="-128"/>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451006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歳以下での非血縁者間骨髄移植において、直近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300</a:t>
            </a:r>
            <a:r>
              <a:rPr kumimoji="1" lang="ja-JP" altLang="ja-JP" sz="1200" kern="1200">
                <a:solidFill>
                  <a:schemeClr val="tx1"/>
                </a:solidFill>
                <a:effectLst/>
                <a:latin typeface="+mn-lt"/>
                <a:ea typeface="+mn-ea"/>
                <a:cs typeface="+mn-cs"/>
              </a:rPr>
              <a:t>件であり、標準リスク群と高リスク群はほぼ同数である。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87.6</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52.5</a:t>
            </a:r>
            <a:r>
              <a:rPr kumimoji="1" lang="ja-JP" altLang="ja-JP" sz="1200" kern="1200">
                <a:solidFill>
                  <a:schemeClr val="tx1"/>
                </a:solidFill>
                <a:effectLst/>
                <a:latin typeface="+mn-lt"/>
                <a:ea typeface="+mn-ea"/>
                <a:cs typeface="+mn-cs"/>
              </a:rPr>
              <a:t>％である。</a:t>
            </a:r>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lang="en-US" altLang="ja-JP" sz="1200"/>
              <a:t>―≪</a:t>
            </a:r>
            <a:r>
              <a:rPr lang="ja-JP" altLang="en-US" sz="1200"/>
              <a:t>急性リンパ性白血病のリスク分類≫</a:t>
            </a:r>
            <a:r>
              <a:rPr kumimoji="1" lang="ja-JP" altLang="ja-JP" sz="1200" kern="1200">
                <a:solidFill>
                  <a:schemeClr val="tx1"/>
                </a:solidFill>
                <a:effectLst/>
                <a:latin typeface="+mn-lt"/>
                <a:ea typeface="+mn-ea"/>
                <a:cs typeface="+mn-cs"/>
              </a:rPr>
              <a:t>―――――――――――</a:t>
            </a:r>
            <a:endParaRPr lang="en-US" altLang="ja-JP" sz="1200"/>
          </a:p>
          <a:p>
            <a:r>
              <a:rPr lang="en-US" altLang="ja-JP" sz="1200"/>
              <a:t>■</a:t>
            </a:r>
            <a:r>
              <a:rPr lang="ja-JP" altLang="en-US" sz="1200" b="1"/>
              <a:t>標準リスク群</a:t>
            </a:r>
            <a:r>
              <a:rPr lang="ja-JP" altLang="en-US" sz="1200"/>
              <a:t>：初回寛解期</a:t>
            </a:r>
          </a:p>
          <a:p>
            <a:r>
              <a:rPr lang="ja-JP" altLang="en-US" sz="1200"/>
              <a:t>■</a:t>
            </a:r>
            <a:r>
              <a:rPr lang="ja-JP" altLang="en-US" sz="1200" b="1"/>
              <a:t>高リスク群</a:t>
            </a:r>
            <a:r>
              <a:rPr lang="ja-JP" altLang="en-US" sz="1200"/>
              <a:t>   ：第二以降の寛解期／初回寛解導入不能</a:t>
            </a:r>
            <a:r>
              <a:rPr lang="en-US" altLang="ja-JP" sz="1200"/>
              <a:t>(PIF)</a:t>
            </a:r>
            <a:r>
              <a:rPr lang="ja-JP" altLang="en-US" sz="1200"/>
              <a:t>／初回寛解導入不能</a:t>
            </a:r>
            <a:r>
              <a:rPr lang="en-US" altLang="ja-JP" sz="1200"/>
              <a:t>(</a:t>
            </a:r>
            <a:r>
              <a:rPr lang="ja-JP" altLang="en-US" sz="1200"/>
              <a:t>髄外病変のみ</a:t>
            </a:r>
            <a:r>
              <a:rPr lang="en-US" altLang="ja-JP" sz="1200"/>
              <a:t>)</a:t>
            </a:r>
            <a:r>
              <a:rPr lang="ja-JP" altLang="en-US" sz="1200"/>
              <a:t>／初発状態</a:t>
            </a:r>
            <a:r>
              <a:rPr lang="en-US" altLang="ja-JP" sz="1200"/>
              <a:t>(</a:t>
            </a:r>
            <a:r>
              <a:rPr lang="ja-JP" altLang="en-US" sz="1200"/>
              <a:t>未治療</a:t>
            </a:r>
            <a:r>
              <a:rPr lang="en-US" altLang="ja-JP" sz="1200"/>
              <a:t>)</a:t>
            </a:r>
            <a:r>
              <a:rPr lang="ja-JP" altLang="en-US" sz="1200"/>
              <a:t>／再発</a:t>
            </a: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ja-JP" altLang="en-US" sz="110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856895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歳以上での非血縁者間骨髄移植において、直近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1,600</a:t>
            </a:r>
            <a:r>
              <a:rPr kumimoji="1" lang="ja-JP" altLang="ja-JP" sz="1200" kern="1200">
                <a:solidFill>
                  <a:schemeClr val="tx1"/>
                </a:solidFill>
                <a:effectLst/>
                <a:latin typeface="+mn-lt"/>
                <a:ea typeface="+mn-ea"/>
                <a:cs typeface="+mn-cs"/>
              </a:rPr>
              <a:t>件であり、標準リスク群がおよそ</a:t>
            </a:r>
            <a:r>
              <a:rPr kumimoji="1" lang="en-US" altLang="ja-JP" sz="1200" kern="1200">
                <a:solidFill>
                  <a:schemeClr val="tx1"/>
                </a:solidFill>
                <a:effectLst/>
                <a:latin typeface="+mn-lt"/>
                <a:ea typeface="+mn-ea"/>
                <a:cs typeface="+mn-cs"/>
              </a:rPr>
              <a:t>75</a:t>
            </a:r>
            <a:r>
              <a:rPr kumimoji="1" lang="ja-JP" altLang="ja-JP" sz="1200" kern="1200">
                <a:solidFill>
                  <a:schemeClr val="tx1"/>
                </a:solidFill>
                <a:effectLst/>
                <a:latin typeface="+mn-lt"/>
                <a:ea typeface="+mn-ea"/>
                <a:cs typeface="+mn-cs"/>
              </a:rPr>
              <a:t>％を占める。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67.8</a:t>
            </a:r>
            <a:r>
              <a:rPr kumimoji="1" lang="ja-JP" altLang="ja-JP" sz="1200" kern="1200">
                <a:solidFill>
                  <a:schemeClr val="tx1"/>
                </a:solidFill>
                <a:effectLst/>
                <a:latin typeface="+mn-lt"/>
                <a:ea typeface="+mn-ea"/>
                <a:cs typeface="+mn-cs"/>
              </a:rPr>
              <a:t>％、高リスク群で</a:t>
            </a:r>
            <a:r>
              <a:rPr kumimoji="1" lang="en-US" altLang="ja-JP" sz="1200" kern="1200">
                <a:solidFill>
                  <a:schemeClr val="tx1"/>
                </a:solidFill>
                <a:effectLst/>
                <a:latin typeface="+mn-lt"/>
                <a:ea typeface="+mn-ea"/>
                <a:cs typeface="+mn-cs"/>
              </a:rPr>
              <a:t>33.9</a:t>
            </a:r>
            <a:r>
              <a:rPr kumimoji="1" lang="ja-JP" altLang="ja-JP" sz="1200" kern="1200">
                <a:solidFill>
                  <a:schemeClr val="tx1"/>
                </a:solidFill>
                <a:effectLst/>
                <a:latin typeface="+mn-lt"/>
                <a:ea typeface="+mn-ea"/>
                <a:cs typeface="+mn-cs"/>
              </a:rPr>
              <a:t>％である。</a:t>
            </a: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lang="en-US" altLang="ja-JP" sz="1200"/>
              <a:t>―≪</a:t>
            </a:r>
            <a:r>
              <a:rPr lang="ja-JP" altLang="en-US" sz="1200"/>
              <a:t>急性リンパ性白血病のリスク分類≫</a:t>
            </a:r>
            <a:r>
              <a:rPr kumimoji="1" lang="ja-JP" altLang="ja-JP" sz="1200" kern="1200">
                <a:solidFill>
                  <a:schemeClr val="tx1"/>
                </a:solidFill>
                <a:effectLst/>
                <a:latin typeface="+mn-lt"/>
                <a:ea typeface="+mn-ea"/>
                <a:cs typeface="+mn-cs"/>
              </a:rPr>
              <a:t>―――――――――――</a:t>
            </a:r>
            <a:endParaRPr lang="en-US" altLang="ja-JP" sz="1200"/>
          </a:p>
          <a:p>
            <a:r>
              <a:rPr lang="en-US" altLang="ja-JP" sz="1200"/>
              <a:t>■</a:t>
            </a:r>
            <a:r>
              <a:rPr lang="ja-JP" altLang="en-US" sz="1200" b="1"/>
              <a:t>標準リスク群</a:t>
            </a:r>
            <a:r>
              <a:rPr lang="ja-JP" altLang="en-US" sz="1200"/>
              <a:t>：初回寛解期</a:t>
            </a:r>
          </a:p>
          <a:p>
            <a:r>
              <a:rPr lang="ja-JP" altLang="en-US" sz="1200"/>
              <a:t>■</a:t>
            </a:r>
            <a:r>
              <a:rPr lang="ja-JP" altLang="en-US" sz="1200" b="1"/>
              <a:t>高リスク群</a:t>
            </a:r>
            <a:r>
              <a:rPr lang="ja-JP" altLang="en-US" sz="1200"/>
              <a:t>   ：第二以降の寛解期／初回寛解導入不能</a:t>
            </a:r>
            <a:r>
              <a:rPr lang="en-US" altLang="ja-JP" sz="1200"/>
              <a:t>(PIF)</a:t>
            </a:r>
            <a:r>
              <a:rPr lang="ja-JP" altLang="en-US" sz="1200"/>
              <a:t>／初回寛解導入不能</a:t>
            </a:r>
            <a:r>
              <a:rPr lang="en-US" altLang="ja-JP" sz="1200"/>
              <a:t>(</a:t>
            </a:r>
            <a:r>
              <a:rPr lang="ja-JP" altLang="en-US" sz="1200"/>
              <a:t>髄外病変のみ</a:t>
            </a:r>
            <a:r>
              <a:rPr lang="en-US" altLang="ja-JP" sz="1200"/>
              <a:t>)</a:t>
            </a:r>
            <a:r>
              <a:rPr lang="ja-JP" altLang="en-US" sz="1200"/>
              <a:t>／初発状態</a:t>
            </a:r>
            <a:r>
              <a:rPr lang="en-US" altLang="ja-JP" sz="1200"/>
              <a:t>(</a:t>
            </a:r>
            <a:r>
              <a:rPr lang="ja-JP" altLang="en-US" sz="1200"/>
              <a:t>未治療</a:t>
            </a:r>
            <a:r>
              <a:rPr lang="en-US" altLang="ja-JP" sz="1200"/>
              <a:t>)</a:t>
            </a:r>
            <a:r>
              <a:rPr lang="ja-JP" altLang="en-US" sz="1200"/>
              <a:t>／再発</a:t>
            </a: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ja-JP" altLang="en-US" sz="110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913666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歳以下での非血縁者間さい帯血移植において、直近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400</a:t>
            </a:r>
            <a:r>
              <a:rPr kumimoji="1" lang="ja-JP" altLang="ja-JP" sz="1200" kern="1200">
                <a:solidFill>
                  <a:schemeClr val="tx1"/>
                </a:solidFill>
                <a:effectLst/>
                <a:latin typeface="+mn-lt"/>
                <a:ea typeface="+mn-ea"/>
                <a:cs typeface="+mn-cs"/>
              </a:rPr>
              <a:t>件であり、標準リスク群と高リスク群はほぼ同数である。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82.0</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53.9</a:t>
            </a:r>
            <a:r>
              <a:rPr kumimoji="1" lang="ja-JP" altLang="ja-JP" sz="1200" kern="1200">
                <a:solidFill>
                  <a:schemeClr val="tx1"/>
                </a:solidFill>
                <a:effectLst/>
                <a:latin typeface="+mn-lt"/>
                <a:ea typeface="+mn-ea"/>
                <a:cs typeface="+mn-cs"/>
              </a:rPr>
              <a:t>％である。</a:t>
            </a:r>
          </a:p>
          <a:p>
            <a:endParaRPr lang="en-US" altLang="ja-JP" sz="900"/>
          </a:p>
          <a:p>
            <a:endParaRPr lang="ja-JP" altLang="en-US" sz="900"/>
          </a:p>
          <a:p>
            <a:r>
              <a:rPr lang="en-US" altLang="ja-JP" sz="900"/>
              <a:t>―≪</a:t>
            </a:r>
            <a:r>
              <a:rPr lang="ja-JP" altLang="en-US" sz="900"/>
              <a:t>急性リンパ性白血病のリスク分類≫</a:t>
            </a:r>
            <a:r>
              <a:rPr kumimoji="1" lang="ja-JP" altLang="ja-JP" sz="900" kern="1200">
                <a:solidFill>
                  <a:schemeClr val="tx1"/>
                </a:solidFill>
                <a:effectLst/>
                <a:latin typeface="+mn-lt"/>
                <a:ea typeface="+mn-ea"/>
                <a:cs typeface="+mn-cs"/>
              </a:rPr>
              <a:t>―――――――――――</a:t>
            </a:r>
            <a:endParaRPr lang="en-US" altLang="ja-JP" sz="900"/>
          </a:p>
          <a:p>
            <a:r>
              <a:rPr lang="en-US" altLang="ja-JP" sz="900"/>
              <a:t>■</a:t>
            </a:r>
            <a:r>
              <a:rPr lang="ja-JP" altLang="en-US" sz="900" b="1"/>
              <a:t>標準リスク群</a:t>
            </a:r>
            <a:r>
              <a:rPr lang="ja-JP" altLang="en-US" sz="900"/>
              <a:t>：初回寛解期</a:t>
            </a:r>
          </a:p>
          <a:p>
            <a:r>
              <a:rPr lang="ja-JP" altLang="en-US" sz="900"/>
              <a:t>■</a:t>
            </a:r>
            <a:r>
              <a:rPr lang="ja-JP" altLang="en-US" sz="900" b="1"/>
              <a:t>高リスク群</a:t>
            </a:r>
            <a:r>
              <a:rPr lang="ja-JP" altLang="en-US" sz="900"/>
              <a:t>   ：第二以降の寛解期／初回寛解導入不能</a:t>
            </a:r>
            <a:r>
              <a:rPr lang="en-US" altLang="ja-JP" sz="900"/>
              <a:t>(PIF)</a:t>
            </a:r>
            <a:r>
              <a:rPr lang="ja-JP" altLang="en-US" sz="900"/>
              <a:t>／初回寛解導入不能</a:t>
            </a:r>
            <a:r>
              <a:rPr lang="en-US" altLang="ja-JP" sz="900"/>
              <a:t>(</a:t>
            </a:r>
            <a:r>
              <a:rPr lang="ja-JP" altLang="en-US" sz="900"/>
              <a:t>髄外病変のみ</a:t>
            </a:r>
            <a:r>
              <a:rPr lang="en-US" altLang="ja-JP" sz="900"/>
              <a:t>)</a:t>
            </a:r>
            <a:r>
              <a:rPr lang="ja-JP" altLang="en-US" sz="900"/>
              <a:t>／初発状態</a:t>
            </a:r>
            <a:r>
              <a:rPr lang="en-US" altLang="ja-JP" sz="900"/>
              <a:t>(</a:t>
            </a:r>
            <a:r>
              <a:rPr lang="ja-JP" altLang="en-US" sz="900"/>
              <a:t>未治療</a:t>
            </a:r>
            <a:r>
              <a:rPr lang="en-US" altLang="ja-JP" sz="900"/>
              <a:t>)</a:t>
            </a:r>
            <a:r>
              <a:rPr lang="ja-JP" altLang="en-US" sz="900"/>
              <a:t>／再発</a:t>
            </a:r>
          </a:p>
          <a:p>
            <a:r>
              <a:rPr kumimoji="1" lang="ja-JP" altLang="ja-JP" sz="900" kern="1200">
                <a:solidFill>
                  <a:schemeClr val="tx1"/>
                </a:solidFill>
                <a:effectLst/>
                <a:latin typeface="+mn-lt"/>
                <a:ea typeface="+mn-ea"/>
                <a:cs typeface="+mn-cs"/>
              </a:rPr>
              <a:t>―――――――――――――――――――</a:t>
            </a:r>
            <a:r>
              <a:rPr kumimoji="1" lang="ja-JP" altLang="ja-JP" sz="800" kern="1200">
                <a:solidFill>
                  <a:schemeClr val="tx1"/>
                </a:solidFill>
                <a:effectLst/>
                <a:latin typeface="+mn-lt"/>
                <a:ea typeface="+mn-ea"/>
                <a:cs typeface="+mn-cs"/>
              </a:rPr>
              <a:t>―――――――</a:t>
            </a:r>
            <a:endParaRPr lang="ja-JP" altLang="en-US" sz="80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969596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歳以上での非血縁者間さい帯血移植において、直近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1,000</a:t>
            </a:r>
            <a:r>
              <a:rPr kumimoji="1" lang="ja-JP" altLang="ja-JP" sz="1200" kern="1200">
                <a:solidFill>
                  <a:schemeClr val="tx1"/>
                </a:solidFill>
                <a:effectLst/>
                <a:latin typeface="+mn-lt"/>
                <a:ea typeface="+mn-ea"/>
                <a:cs typeface="+mn-cs"/>
              </a:rPr>
              <a:t>件であり、標準リスク群が</a:t>
            </a:r>
            <a:r>
              <a:rPr kumimoji="1" lang="en-US" altLang="ja-JP" sz="1200" kern="1200">
                <a:solidFill>
                  <a:schemeClr val="tx1"/>
                </a:solidFill>
                <a:effectLst/>
                <a:latin typeface="+mn-lt"/>
                <a:ea typeface="+mn-ea"/>
                <a:cs typeface="+mn-cs"/>
              </a:rPr>
              <a:t>64</a:t>
            </a:r>
            <a:r>
              <a:rPr kumimoji="1" lang="ja-JP" altLang="ja-JP" sz="1200" kern="1200">
                <a:solidFill>
                  <a:schemeClr val="tx1"/>
                </a:solidFill>
                <a:effectLst/>
                <a:latin typeface="+mn-lt"/>
                <a:ea typeface="+mn-ea"/>
                <a:cs typeface="+mn-cs"/>
              </a:rPr>
              <a:t>％を占める。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68.1</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28.2</a:t>
            </a:r>
            <a:r>
              <a:rPr kumimoji="1" lang="ja-JP" altLang="ja-JP" sz="1200" kern="1200">
                <a:solidFill>
                  <a:schemeClr val="tx1"/>
                </a:solidFill>
                <a:effectLst/>
                <a:latin typeface="+mn-lt"/>
                <a:ea typeface="+mn-ea"/>
                <a:cs typeface="+mn-cs"/>
              </a:rPr>
              <a:t>％である。</a:t>
            </a: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lang="en-US" altLang="ja-JP" sz="1200"/>
              <a:t>―≪</a:t>
            </a:r>
            <a:r>
              <a:rPr lang="ja-JP" altLang="en-US" sz="1200"/>
              <a:t>急性リンパ性白血病のリスク分類≫</a:t>
            </a:r>
            <a:r>
              <a:rPr kumimoji="1" lang="ja-JP" altLang="ja-JP" sz="1200" kern="1200">
                <a:solidFill>
                  <a:schemeClr val="tx1"/>
                </a:solidFill>
                <a:effectLst/>
                <a:latin typeface="+mn-lt"/>
                <a:ea typeface="+mn-ea"/>
                <a:cs typeface="+mn-cs"/>
              </a:rPr>
              <a:t>―――――――――――</a:t>
            </a:r>
            <a:endParaRPr lang="en-US" altLang="ja-JP" sz="1200"/>
          </a:p>
          <a:p>
            <a:r>
              <a:rPr lang="en-US" altLang="ja-JP" sz="1200"/>
              <a:t>■</a:t>
            </a:r>
            <a:r>
              <a:rPr lang="ja-JP" altLang="en-US" sz="1200" b="1"/>
              <a:t>標準リスク群</a:t>
            </a:r>
            <a:r>
              <a:rPr lang="ja-JP" altLang="en-US" sz="1200"/>
              <a:t>：初回寛解期</a:t>
            </a:r>
          </a:p>
          <a:p>
            <a:r>
              <a:rPr lang="ja-JP" altLang="en-US" sz="1200"/>
              <a:t>■</a:t>
            </a:r>
            <a:r>
              <a:rPr lang="ja-JP" altLang="en-US" sz="1200" b="1"/>
              <a:t>高リスク群</a:t>
            </a:r>
            <a:r>
              <a:rPr lang="ja-JP" altLang="en-US" sz="1200"/>
              <a:t>   ：第二以降の寛解期／初回寛解導入不能</a:t>
            </a:r>
            <a:r>
              <a:rPr lang="en-US" altLang="ja-JP" sz="1200"/>
              <a:t>(PIF)</a:t>
            </a:r>
            <a:r>
              <a:rPr lang="ja-JP" altLang="en-US" sz="1200"/>
              <a:t>／初回寛解導入不能</a:t>
            </a:r>
            <a:r>
              <a:rPr lang="en-US" altLang="ja-JP" sz="1200"/>
              <a:t>(</a:t>
            </a:r>
            <a:r>
              <a:rPr lang="ja-JP" altLang="en-US" sz="1200"/>
              <a:t>髄外病変のみ</a:t>
            </a:r>
            <a:r>
              <a:rPr lang="en-US" altLang="ja-JP" sz="1200"/>
              <a:t>)</a:t>
            </a:r>
            <a:r>
              <a:rPr lang="ja-JP" altLang="en-US" sz="1200"/>
              <a:t>／初発状態</a:t>
            </a:r>
            <a:r>
              <a:rPr lang="en-US" altLang="ja-JP" sz="1200"/>
              <a:t>(</a:t>
            </a:r>
            <a:r>
              <a:rPr lang="ja-JP" altLang="en-US" sz="1200"/>
              <a:t>未治療</a:t>
            </a:r>
            <a:r>
              <a:rPr lang="en-US" altLang="ja-JP" sz="1200"/>
              <a:t>)</a:t>
            </a:r>
            <a:r>
              <a:rPr lang="ja-JP" altLang="en-US" sz="1200"/>
              <a:t>／再発</a:t>
            </a: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ja-JP" altLang="en-US" sz="110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093293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8175" cy="5241925"/>
          </a:xfrm>
          <a:ln>
            <a:noFill/>
          </a:ln>
        </p:spPr>
      </p:sp>
      <p:sp>
        <p:nvSpPr>
          <p:cNvPr id="3" name="ノート プレースホルダ 2"/>
          <p:cNvSpPr>
            <a:spLocks noGrp="1"/>
          </p:cNvSpPr>
          <p:nvPr>
            <p:ph type="body" idx="1"/>
          </p:nvPr>
        </p:nvSpPr>
        <p:spPr>
          <a:xfrm>
            <a:off x="499525" y="5508149"/>
            <a:ext cx="6069718" cy="3365583"/>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慢性骨髄性白血病における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件未満であり、その中で血縁者間骨髄移植が多く行われている。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年生存率は、血縁者間骨髄移植で</a:t>
            </a:r>
            <a:r>
              <a:rPr kumimoji="1" lang="en-US" altLang="ja-JP" sz="1200" kern="1200">
                <a:solidFill>
                  <a:schemeClr val="tx1"/>
                </a:solidFill>
                <a:effectLst/>
                <a:latin typeface="+mn-lt"/>
                <a:ea typeface="+mn-ea"/>
                <a:cs typeface="+mn-cs"/>
              </a:rPr>
              <a:t>76.5</a:t>
            </a:r>
            <a:r>
              <a:rPr kumimoji="1" lang="ja-JP" altLang="ja-JP" sz="1200" kern="1200">
                <a:solidFill>
                  <a:schemeClr val="tx1"/>
                </a:solidFill>
                <a:effectLst/>
                <a:latin typeface="+mn-lt"/>
                <a:ea typeface="+mn-ea"/>
                <a:cs typeface="+mn-cs"/>
              </a:rPr>
              <a:t>％、非血縁者間骨髄移植では</a:t>
            </a:r>
            <a:r>
              <a:rPr kumimoji="1" lang="en-US" altLang="ja-JP" sz="1200" kern="1200">
                <a:solidFill>
                  <a:schemeClr val="tx1"/>
                </a:solidFill>
                <a:effectLst/>
                <a:latin typeface="+mn-lt"/>
                <a:ea typeface="+mn-ea"/>
                <a:cs typeface="+mn-cs"/>
              </a:rPr>
              <a:t>80.0</a:t>
            </a:r>
            <a:r>
              <a:rPr kumimoji="1" lang="ja-JP" altLang="ja-JP" sz="1200" kern="1200">
                <a:solidFill>
                  <a:schemeClr val="tx1"/>
                </a:solidFill>
                <a:effectLst/>
                <a:latin typeface="+mn-lt"/>
                <a:ea typeface="+mn-ea"/>
                <a:cs typeface="+mn-cs"/>
              </a:rPr>
              <a:t>％である。</a:t>
            </a:r>
          </a:p>
        </p:txBody>
      </p:sp>
    </p:spTree>
    <p:extLst>
      <p:ext uri="{BB962C8B-B14F-4D97-AF65-F5344CB8AC3E}">
        <p14:creationId xmlns:p14="http://schemas.microsoft.com/office/powerpoint/2010/main" val="3140155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8" y="5469432"/>
            <a:ext cx="6089387" cy="3326989"/>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慢性骨髄性白血病における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650</a:t>
            </a:r>
            <a:r>
              <a:rPr kumimoji="1" lang="ja-JP" altLang="ja-JP" sz="1200" kern="1200">
                <a:solidFill>
                  <a:schemeClr val="tx1"/>
                </a:solidFill>
                <a:effectLst/>
                <a:latin typeface="+mn-lt"/>
                <a:ea typeface="+mn-ea"/>
                <a:cs typeface="+mn-cs"/>
              </a:rPr>
              <a:t>件であり、非血縁者間骨髄移植が多く行われている。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年生存率は、血縁者間骨髄移植では</a:t>
            </a:r>
            <a:r>
              <a:rPr kumimoji="1" lang="en-US" altLang="ja-JP" sz="1200" kern="1200">
                <a:solidFill>
                  <a:schemeClr val="tx1"/>
                </a:solidFill>
                <a:effectLst/>
                <a:latin typeface="+mn-lt"/>
                <a:ea typeface="+mn-ea"/>
                <a:cs typeface="+mn-cs"/>
              </a:rPr>
              <a:t>71.7</a:t>
            </a:r>
            <a:r>
              <a:rPr kumimoji="1" lang="ja-JP" altLang="ja-JP" sz="1200" kern="1200">
                <a:solidFill>
                  <a:schemeClr val="tx1"/>
                </a:solidFill>
                <a:effectLst/>
                <a:latin typeface="+mn-lt"/>
                <a:ea typeface="+mn-ea"/>
                <a:cs typeface="+mn-cs"/>
              </a:rPr>
              <a:t>％、血縁者間末梢血幹細胞移植、非血縁者間移植では</a:t>
            </a:r>
            <a:r>
              <a:rPr kumimoji="1" lang="en-US" altLang="ja-JP" sz="1200" kern="1200">
                <a:solidFill>
                  <a:schemeClr val="tx1"/>
                </a:solidFill>
                <a:effectLst/>
                <a:latin typeface="+mn-lt"/>
                <a:ea typeface="+mn-ea"/>
                <a:cs typeface="+mn-cs"/>
              </a:rPr>
              <a:t>60</a:t>
            </a:r>
            <a:r>
              <a:rPr kumimoji="1" lang="ja-JP" altLang="ja-JP" sz="1200" kern="120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623229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慢性骨髄性白血病における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適合同胞間移植において、直近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130</a:t>
            </a:r>
            <a:r>
              <a:rPr kumimoji="1" lang="ja-JP" altLang="ja-JP" sz="1200" kern="1200">
                <a:solidFill>
                  <a:schemeClr val="tx1"/>
                </a:solidFill>
                <a:effectLst/>
                <a:latin typeface="+mn-lt"/>
                <a:ea typeface="+mn-ea"/>
                <a:cs typeface="+mn-cs"/>
              </a:rPr>
              <a:t>件であり、高リスク群が</a:t>
            </a:r>
            <a:r>
              <a:rPr kumimoji="1" lang="en-US" altLang="ja-JP" sz="1200" kern="1200">
                <a:solidFill>
                  <a:schemeClr val="tx1"/>
                </a:solidFill>
                <a:effectLst/>
                <a:latin typeface="+mn-lt"/>
                <a:ea typeface="+mn-ea"/>
                <a:cs typeface="+mn-cs"/>
              </a:rPr>
              <a:t>70</a:t>
            </a:r>
            <a:r>
              <a:rPr kumimoji="1" lang="ja-JP" altLang="ja-JP" sz="1200" kern="1200">
                <a:solidFill>
                  <a:schemeClr val="tx1"/>
                </a:solidFill>
                <a:effectLst/>
                <a:latin typeface="+mn-lt"/>
                <a:ea typeface="+mn-ea"/>
                <a:cs typeface="+mn-cs"/>
              </a:rPr>
              <a:t>％程度を占める。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81.4</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66.1</a:t>
            </a:r>
            <a:r>
              <a:rPr kumimoji="1" lang="ja-JP" altLang="ja-JP" sz="1200" kern="1200">
                <a:solidFill>
                  <a:schemeClr val="tx1"/>
                </a:solidFill>
                <a:effectLst/>
                <a:latin typeface="+mn-lt"/>
                <a:ea typeface="+mn-ea"/>
                <a:cs typeface="+mn-cs"/>
              </a:rPr>
              <a:t>％である。</a:t>
            </a:r>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―≪慢性骨髄性白血病のリスク分類≫―――――――――――</a:t>
            </a:r>
          </a:p>
          <a:p>
            <a:r>
              <a:rPr kumimoji="1" lang="ja-JP" altLang="ja-JP" sz="1200" b="1" kern="1200">
                <a:solidFill>
                  <a:schemeClr val="tx1"/>
                </a:solidFill>
                <a:effectLst/>
                <a:latin typeface="+mn-lt"/>
                <a:ea typeface="+mn-ea"/>
                <a:cs typeface="+mn-cs"/>
              </a:rPr>
              <a:t>■標準リスク群</a:t>
            </a:r>
            <a:r>
              <a:rPr kumimoji="1" lang="ja-JP" altLang="ja-JP" sz="1200" b="0" kern="1200">
                <a:solidFill>
                  <a:schemeClr val="tx1"/>
                </a:solidFill>
                <a:effectLst/>
                <a:latin typeface="+mn-lt"/>
                <a:ea typeface="+mn-ea"/>
                <a:cs typeface="+mn-cs"/>
              </a:rPr>
              <a:t>：完全血液学的反応</a:t>
            </a:r>
            <a:r>
              <a:rPr kumimoji="1" lang="en-US" altLang="ja-JP" sz="1200" b="0" kern="1200">
                <a:solidFill>
                  <a:schemeClr val="tx1"/>
                </a:solidFill>
                <a:effectLst/>
                <a:latin typeface="+mn-lt"/>
                <a:ea typeface="+mn-ea"/>
                <a:cs typeface="+mn-cs"/>
              </a:rPr>
              <a:t>(CHR)</a:t>
            </a:r>
            <a:r>
              <a:rPr kumimoji="1" lang="ja-JP" altLang="ja-JP" sz="1200" b="0" kern="1200">
                <a:solidFill>
                  <a:schemeClr val="tx1"/>
                </a:solidFill>
                <a:effectLst/>
                <a:latin typeface="+mn-lt"/>
                <a:ea typeface="+mn-ea"/>
                <a:cs typeface="+mn-cs"/>
              </a:rPr>
              <a:t>／初回慢性期</a:t>
            </a:r>
          </a:p>
          <a:p>
            <a:r>
              <a:rPr kumimoji="1" lang="ja-JP" altLang="ja-JP" sz="1200" b="1" kern="1200">
                <a:solidFill>
                  <a:schemeClr val="tx1"/>
                </a:solidFill>
                <a:effectLst/>
                <a:latin typeface="+mn-lt"/>
                <a:ea typeface="+mn-ea"/>
                <a:cs typeface="+mn-cs"/>
              </a:rPr>
              <a:t>■高リスク群</a:t>
            </a:r>
            <a:r>
              <a:rPr kumimoji="1" lang="en-US" altLang="ja-JP" sz="1200" b="1"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：第二以降の慢性期／移行期／急性転化期</a:t>
            </a: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lang="ja-JP" altLang="en-US" sz="110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3107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移植前処置の強度を緩めたミニ移植の普及により、移植の適応年齢が拡大し高齢者における移植件数が増加している。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ja-JP" sz="1200" kern="1200">
                <a:solidFill>
                  <a:schemeClr val="tx1"/>
                </a:solidFill>
                <a:effectLst/>
                <a:latin typeface="+mn-lt"/>
                <a:ea typeface="+mn-ea"/>
                <a:cs typeface="+mn-cs"/>
              </a:rPr>
              <a:t>慢性骨髄性白血病における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歳以上での非血縁者間骨髄移植において、直近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260</a:t>
            </a:r>
            <a:r>
              <a:rPr kumimoji="1" lang="ja-JP" altLang="ja-JP" sz="1200" kern="1200">
                <a:solidFill>
                  <a:schemeClr val="tx1"/>
                </a:solidFill>
                <a:effectLst/>
                <a:latin typeface="+mn-lt"/>
                <a:ea typeface="+mn-ea"/>
                <a:cs typeface="+mn-cs"/>
              </a:rPr>
              <a:t>件であり、高リスク群が</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％程度を占める。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年生存率は、標準リスク群、高リスク群ともに</a:t>
            </a:r>
            <a:r>
              <a:rPr kumimoji="1" lang="en-US" altLang="ja-JP" sz="1200" kern="1200">
                <a:solidFill>
                  <a:schemeClr val="tx1"/>
                </a:solidFill>
                <a:effectLst/>
                <a:latin typeface="+mn-lt"/>
                <a:ea typeface="+mn-ea"/>
                <a:cs typeface="+mn-cs"/>
              </a:rPr>
              <a:t>60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70</a:t>
            </a:r>
            <a:r>
              <a:rPr kumimoji="1" lang="ja-JP" altLang="ja-JP" sz="1200" kern="1200">
                <a:solidFill>
                  <a:schemeClr val="tx1"/>
                </a:solidFill>
                <a:effectLst/>
                <a:latin typeface="+mn-lt"/>
                <a:ea typeface="+mn-ea"/>
                <a:cs typeface="+mn-cs"/>
              </a:rPr>
              <a:t>％程度である。</a:t>
            </a:r>
          </a:p>
          <a:p>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―≪慢性骨髄性白血病のリスク分類≫―――――――――――</a:t>
            </a:r>
          </a:p>
          <a:p>
            <a:r>
              <a:rPr kumimoji="1" lang="ja-JP" altLang="ja-JP" sz="1200" b="1" kern="1200">
                <a:solidFill>
                  <a:schemeClr val="tx1"/>
                </a:solidFill>
                <a:effectLst/>
                <a:latin typeface="+mn-lt"/>
                <a:ea typeface="+mn-ea"/>
                <a:cs typeface="+mn-cs"/>
              </a:rPr>
              <a:t>■標準リスク群</a:t>
            </a:r>
            <a:r>
              <a:rPr kumimoji="1" lang="ja-JP" altLang="ja-JP" sz="1200" b="0" kern="1200">
                <a:solidFill>
                  <a:schemeClr val="tx1"/>
                </a:solidFill>
                <a:effectLst/>
                <a:latin typeface="+mn-lt"/>
                <a:ea typeface="+mn-ea"/>
                <a:cs typeface="+mn-cs"/>
              </a:rPr>
              <a:t>：完全血液学的反応</a:t>
            </a:r>
            <a:r>
              <a:rPr kumimoji="1" lang="en-US" altLang="ja-JP" sz="1200" b="0" kern="1200">
                <a:solidFill>
                  <a:schemeClr val="tx1"/>
                </a:solidFill>
                <a:effectLst/>
                <a:latin typeface="+mn-lt"/>
                <a:ea typeface="+mn-ea"/>
                <a:cs typeface="+mn-cs"/>
              </a:rPr>
              <a:t>(CHR)</a:t>
            </a:r>
            <a:r>
              <a:rPr kumimoji="1" lang="ja-JP" altLang="ja-JP" sz="1200" b="0" kern="1200">
                <a:solidFill>
                  <a:schemeClr val="tx1"/>
                </a:solidFill>
                <a:effectLst/>
                <a:latin typeface="+mn-lt"/>
                <a:ea typeface="+mn-ea"/>
                <a:cs typeface="+mn-cs"/>
              </a:rPr>
              <a:t>／初回慢性期</a:t>
            </a:r>
          </a:p>
          <a:p>
            <a:r>
              <a:rPr kumimoji="1" lang="ja-JP" altLang="ja-JP" sz="1200" b="1" kern="1200">
                <a:solidFill>
                  <a:schemeClr val="tx1"/>
                </a:solidFill>
                <a:effectLst/>
                <a:latin typeface="+mn-lt"/>
                <a:ea typeface="+mn-ea"/>
                <a:cs typeface="+mn-cs"/>
              </a:rPr>
              <a:t>■高リスク群</a:t>
            </a:r>
            <a:r>
              <a:rPr kumimoji="1" lang="en-US" altLang="ja-JP" sz="1200" b="1" kern="1200">
                <a:solidFill>
                  <a:schemeClr val="tx1"/>
                </a:solidFill>
                <a:effectLst/>
                <a:latin typeface="+mn-lt"/>
                <a:ea typeface="+mn-ea"/>
                <a:cs typeface="+mn-cs"/>
              </a:rPr>
              <a:t>   </a:t>
            </a:r>
            <a:r>
              <a:rPr kumimoji="1" lang="ja-JP" altLang="ja-JP" sz="1200" b="0" kern="1200">
                <a:solidFill>
                  <a:schemeClr val="tx1"/>
                </a:solidFill>
                <a:effectLst/>
                <a:latin typeface="+mn-lt"/>
                <a:ea typeface="+mn-ea"/>
                <a:cs typeface="+mn-cs"/>
              </a:rPr>
              <a:t>：第二以降の慢性期／移行期／急性転化期</a:t>
            </a: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445010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慢性骨髄性白血病における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歳以上での非血縁者間さい帯血移植において、直近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190</a:t>
            </a:r>
            <a:r>
              <a:rPr kumimoji="1" lang="ja-JP" altLang="ja-JP" sz="1200" kern="1200">
                <a:solidFill>
                  <a:schemeClr val="tx1"/>
                </a:solidFill>
                <a:effectLst/>
                <a:latin typeface="+mn-lt"/>
                <a:ea typeface="+mn-ea"/>
                <a:cs typeface="+mn-cs"/>
              </a:rPr>
              <a:t>件であり、高リスク群が約</a:t>
            </a:r>
            <a:r>
              <a:rPr kumimoji="1" lang="en-US" altLang="ja-JP" sz="1200" kern="1200">
                <a:solidFill>
                  <a:schemeClr val="tx1"/>
                </a:solidFill>
                <a:effectLst/>
                <a:latin typeface="+mn-lt"/>
                <a:ea typeface="+mn-ea"/>
                <a:cs typeface="+mn-cs"/>
              </a:rPr>
              <a:t>80</a:t>
            </a:r>
            <a:r>
              <a:rPr kumimoji="1" lang="ja-JP" altLang="ja-JP" sz="1200" kern="1200">
                <a:solidFill>
                  <a:schemeClr val="tx1"/>
                </a:solidFill>
                <a:effectLst/>
                <a:latin typeface="+mn-lt"/>
                <a:ea typeface="+mn-ea"/>
                <a:cs typeface="+mn-cs"/>
              </a:rPr>
              <a:t>％を占める。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79.2</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56.5</a:t>
            </a:r>
            <a:r>
              <a:rPr kumimoji="1" lang="ja-JP" altLang="ja-JP" sz="1200" kern="1200">
                <a:solidFill>
                  <a:schemeClr val="tx1"/>
                </a:solidFill>
                <a:effectLst/>
                <a:latin typeface="+mn-lt"/>
                <a:ea typeface="+mn-ea"/>
                <a:cs typeface="+mn-cs"/>
              </a:rPr>
              <a:t>％である。</a:t>
            </a:r>
          </a:p>
          <a:p>
            <a:endParaRPr lang="en-US" altLang="ja-JP" sz="1000">
              <a:solidFill>
                <a:srgbClr val="0B5395"/>
              </a:solidFill>
              <a:latin typeface="メイリオ" pitchFamily="50" charset="-128"/>
              <a:ea typeface="メイリオ" pitchFamily="50" charset="-128"/>
              <a:cs typeface="メイリオ" pitchFamily="50" charset="-128"/>
            </a:endParaRPr>
          </a:p>
          <a:p>
            <a:endParaRPr lang="en-US" altLang="ja-JP" sz="1000">
              <a:solidFill>
                <a:srgbClr val="0B5395"/>
              </a:solidFill>
              <a:latin typeface="メイリオ" pitchFamily="50" charset="-128"/>
              <a:ea typeface="メイリオ" pitchFamily="50" charset="-128"/>
              <a:cs typeface="メイリオ" pitchFamily="50" charset="-128"/>
            </a:endParaRPr>
          </a:p>
          <a:p>
            <a:r>
              <a:rPr kumimoji="1" lang="ja-JP" altLang="ja-JP" sz="1000" kern="1200">
                <a:solidFill>
                  <a:schemeClr val="tx1"/>
                </a:solidFill>
                <a:effectLst/>
                <a:latin typeface="+mn-lt"/>
                <a:ea typeface="+mn-ea"/>
                <a:cs typeface="+mn-cs"/>
              </a:rPr>
              <a:t>―≪慢性骨髄性白血病のリスク分類≫―――――――――――</a:t>
            </a:r>
          </a:p>
          <a:p>
            <a:r>
              <a:rPr kumimoji="1" lang="ja-JP" altLang="ja-JP" sz="1000" b="1" kern="1200">
                <a:solidFill>
                  <a:schemeClr val="tx1"/>
                </a:solidFill>
                <a:effectLst/>
                <a:latin typeface="+mn-lt"/>
                <a:ea typeface="+mn-ea"/>
                <a:cs typeface="+mn-cs"/>
              </a:rPr>
              <a:t>■標準リスク群</a:t>
            </a:r>
            <a:r>
              <a:rPr kumimoji="1" lang="ja-JP" altLang="ja-JP" sz="1000" b="0" kern="1200">
                <a:solidFill>
                  <a:schemeClr val="tx1"/>
                </a:solidFill>
                <a:effectLst/>
                <a:latin typeface="+mn-lt"/>
                <a:ea typeface="+mn-ea"/>
                <a:cs typeface="+mn-cs"/>
              </a:rPr>
              <a:t>：完全血液学的反応</a:t>
            </a:r>
            <a:r>
              <a:rPr kumimoji="1" lang="en-US" altLang="ja-JP" sz="1000" b="0" kern="1200">
                <a:solidFill>
                  <a:schemeClr val="tx1"/>
                </a:solidFill>
                <a:effectLst/>
                <a:latin typeface="+mn-lt"/>
                <a:ea typeface="+mn-ea"/>
                <a:cs typeface="+mn-cs"/>
              </a:rPr>
              <a:t>(CHR)</a:t>
            </a:r>
            <a:r>
              <a:rPr kumimoji="1" lang="ja-JP" altLang="ja-JP" sz="1000" b="0" kern="1200">
                <a:solidFill>
                  <a:schemeClr val="tx1"/>
                </a:solidFill>
                <a:effectLst/>
                <a:latin typeface="+mn-lt"/>
                <a:ea typeface="+mn-ea"/>
                <a:cs typeface="+mn-cs"/>
              </a:rPr>
              <a:t>／初回慢性期</a:t>
            </a:r>
          </a:p>
          <a:p>
            <a:r>
              <a:rPr kumimoji="1" lang="ja-JP" altLang="ja-JP" sz="1000" b="1" kern="1200">
                <a:solidFill>
                  <a:schemeClr val="tx1"/>
                </a:solidFill>
                <a:effectLst/>
                <a:latin typeface="+mn-lt"/>
                <a:ea typeface="+mn-ea"/>
                <a:cs typeface="+mn-cs"/>
              </a:rPr>
              <a:t>■高リスク群</a:t>
            </a:r>
            <a:r>
              <a:rPr kumimoji="1" lang="en-US" altLang="ja-JP" sz="1000" b="1" kern="1200">
                <a:solidFill>
                  <a:schemeClr val="tx1"/>
                </a:solidFill>
                <a:effectLst/>
                <a:latin typeface="+mn-lt"/>
                <a:ea typeface="+mn-ea"/>
                <a:cs typeface="+mn-cs"/>
              </a:rPr>
              <a:t>   </a:t>
            </a:r>
            <a:r>
              <a:rPr kumimoji="1" lang="ja-JP" altLang="ja-JP" sz="1000" b="0" kern="1200">
                <a:solidFill>
                  <a:schemeClr val="tx1"/>
                </a:solidFill>
                <a:effectLst/>
                <a:latin typeface="+mn-lt"/>
                <a:ea typeface="+mn-ea"/>
                <a:cs typeface="+mn-cs"/>
              </a:rPr>
              <a:t>：第二以降の慢性期／移行期／急性転化期</a:t>
            </a:r>
          </a:p>
          <a:p>
            <a:r>
              <a:rPr kumimoji="1" lang="ja-JP" altLang="ja-JP" sz="10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kumimoji="1" lang="ja-JP" altLang="ja-JP" sz="1000" kern="1200">
              <a:solidFill>
                <a:schemeClr val="tx1"/>
              </a:solidFill>
              <a:effectLst/>
              <a:latin typeface="+mn-lt"/>
              <a:ea typeface="+mn-ea"/>
              <a:cs typeface="+mn-cs"/>
            </a:endParaRPr>
          </a:p>
        </p:txBody>
      </p:sp>
    </p:spTree>
    <p:extLst>
      <p:ext uri="{BB962C8B-B14F-4D97-AF65-F5344CB8AC3E}">
        <p14:creationId xmlns:p14="http://schemas.microsoft.com/office/powerpoint/2010/main" val="436817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骨髄異形成症候群における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200</a:t>
            </a:r>
            <a:r>
              <a:rPr kumimoji="1" lang="ja-JP" altLang="ja-JP" sz="1200" kern="1200">
                <a:solidFill>
                  <a:schemeClr val="tx1"/>
                </a:solidFill>
                <a:effectLst/>
                <a:latin typeface="+mn-lt"/>
                <a:ea typeface="+mn-ea"/>
                <a:cs typeface="+mn-cs"/>
              </a:rPr>
              <a:t>件であり、非血縁者間骨髄移植が多く行われている。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年生存率は、血縁、非血縁者間骨髄移植ともに</a:t>
            </a:r>
            <a:r>
              <a:rPr kumimoji="1" lang="en-US" altLang="ja-JP" sz="1200" kern="1200">
                <a:solidFill>
                  <a:schemeClr val="tx1"/>
                </a:solidFill>
                <a:effectLst/>
                <a:latin typeface="+mn-lt"/>
                <a:ea typeface="+mn-ea"/>
                <a:cs typeface="+mn-cs"/>
              </a:rPr>
              <a:t>85</a:t>
            </a:r>
            <a:r>
              <a:rPr kumimoji="1" lang="ja-JP" altLang="ja-JP" sz="1200" kern="1200">
                <a:solidFill>
                  <a:schemeClr val="tx1"/>
                </a:solidFill>
                <a:effectLst/>
                <a:latin typeface="+mn-lt"/>
                <a:ea typeface="+mn-ea"/>
                <a:cs typeface="+mn-cs"/>
              </a:rPr>
              <a:t>％以上である。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880869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骨髄異形成症候群における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3,000</a:t>
            </a:r>
            <a:r>
              <a:rPr kumimoji="1" lang="ja-JP" altLang="ja-JP" sz="1200" kern="1200">
                <a:solidFill>
                  <a:schemeClr val="tx1"/>
                </a:solidFill>
                <a:effectLst/>
                <a:latin typeface="+mn-lt"/>
                <a:ea typeface="+mn-ea"/>
                <a:cs typeface="+mn-cs"/>
              </a:rPr>
              <a:t>件を超え、非血縁者間骨髄移植が多く行われている。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年生存率は、血縁者間移植、非血縁者間骨髄移植では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％前後、非血縁者間さい帯血移植では</a:t>
            </a:r>
            <a:r>
              <a:rPr kumimoji="1" lang="en-US" altLang="ja-JP" sz="1200" kern="1200">
                <a:solidFill>
                  <a:schemeClr val="tx1"/>
                </a:solidFill>
                <a:effectLst/>
                <a:latin typeface="+mn-lt"/>
                <a:ea typeface="+mn-ea"/>
                <a:cs typeface="+mn-cs"/>
              </a:rPr>
              <a:t>40</a:t>
            </a:r>
            <a:r>
              <a:rPr kumimoji="1" lang="ja-JP" altLang="ja-JP" sz="1200" kern="120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93855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骨髄異形成症候群における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適合同胞間移植において、直近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件程度であり、標準リスク群が多い。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92.7</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76.2</a:t>
            </a:r>
            <a:r>
              <a:rPr kumimoji="1" lang="ja-JP" altLang="ja-JP" sz="1200" kern="1200">
                <a:solidFill>
                  <a:schemeClr val="tx1"/>
                </a:solidFill>
                <a:effectLst/>
                <a:latin typeface="+mn-lt"/>
                <a:ea typeface="+mn-ea"/>
                <a:cs typeface="+mn-cs"/>
              </a:rPr>
              <a:t>％である。</a:t>
            </a:r>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―≪骨髄異形成症候群のリスク分類≫―――――――――――</a:t>
            </a:r>
          </a:p>
          <a:p>
            <a:r>
              <a:rPr kumimoji="1" lang="ja-JP" altLang="ja-JP" sz="1200" kern="1200">
                <a:solidFill>
                  <a:schemeClr val="tx1"/>
                </a:solidFill>
                <a:effectLst/>
                <a:latin typeface="+mn-lt"/>
                <a:ea typeface="+mn-ea"/>
                <a:cs typeface="+mn-cs"/>
              </a:rPr>
              <a:t>■</a:t>
            </a:r>
            <a:r>
              <a:rPr kumimoji="1" lang="ja-JP" altLang="ja-JP" sz="1200" b="1" kern="1200">
                <a:solidFill>
                  <a:schemeClr val="tx1"/>
                </a:solidFill>
                <a:effectLst/>
                <a:latin typeface="+mn-lt"/>
                <a:ea typeface="+mn-ea"/>
                <a:cs typeface="+mn-cs"/>
              </a:rPr>
              <a:t>標準リスク群</a:t>
            </a:r>
            <a:r>
              <a:rPr kumimoji="1" lang="ja-JP" altLang="ja-JP" sz="1200" kern="1200">
                <a:solidFill>
                  <a:schemeClr val="tx1"/>
                </a:solidFill>
                <a:effectLst/>
                <a:latin typeface="+mn-lt"/>
                <a:ea typeface="+mn-ea"/>
                <a:cs typeface="+mn-cs"/>
              </a:rPr>
              <a:t>： </a:t>
            </a:r>
          </a:p>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【WHO2017</a:t>
            </a:r>
            <a:r>
              <a:rPr kumimoji="1" lang="ja-JP" altLang="ja-JP" sz="1200" kern="1200">
                <a:solidFill>
                  <a:schemeClr val="tx1"/>
                </a:solidFill>
                <a:effectLst/>
                <a:latin typeface="+mn-lt"/>
                <a:ea typeface="+mn-ea"/>
                <a:cs typeface="+mn-cs"/>
              </a:rPr>
              <a:t>分類</a:t>
            </a:r>
            <a:r>
              <a:rPr kumimoji="1" lang="en-US" altLang="ja-JP" sz="1200" kern="1200">
                <a:solidFill>
                  <a:schemeClr val="tx1"/>
                </a:solidFill>
                <a:effectLst/>
                <a:latin typeface="+mn-lt"/>
                <a:ea typeface="+mn-ea"/>
                <a:cs typeface="+mn-cs"/>
              </a:rPr>
              <a:t>】</a:t>
            </a:r>
          </a:p>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MDS with single lineage dysplasia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MDS-RS and single lineage dysplasia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MDS-RS and multilineage dysplasia</a:t>
            </a:r>
            <a:endParaRPr kumimoji="1" lang="ja-JP"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MDS with multilineage dysplasia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MDS with isolated del(5q)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MDS, unclassifiable</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Refractory cytopenia of childhood (provisional entity)</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a:t>
            </a:r>
            <a:r>
              <a:rPr kumimoji="1" lang="ja-JP" altLang="ja-JP" sz="1200" kern="1200">
                <a:solidFill>
                  <a:schemeClr val="tx1"/>
                </a:solidFill>
                <a:effectLst/>
                <a:latin typeface="+mn-lt"/>
                <a:ea typeface="+mn-ea"/>
                <a:cs typeface="+mn-cs"/>
              </a:rPr>
              <a:t>旧分類・</a:t>
            </a:r>
            <a:r>
              <a:rPr kumimoji="1" lang="en-US" altLang="ja-JP" sz="1200" kern="1200">
                <a:solidFill>
                  <a:schemeClr val="tx1"/>
                </a:solidFill>
                <a:effectLst/>
                <a:latin typeface="+mn-lt"/>
                <a:ea typeface="+mn-ea"/>
                <a:cs typeface="+mn-cs"/>
              </a:rPr>
              <a:t>FAB</a:t>
            </a:r>
            <a:r>
              <a:rPr kumimoji="1" lang="ja-JP" altLang="ja-JP" sz="1200" kern="1200">
                <a:solidFill>
                  <a:schemeClr val="tx1"/>
                </a:solidFill>
                <a:effectLst/>
                <a:latin typeface="+mn-lt"/>
                <a:ea typeface="+mn-ea"/>
                <a:cs typeface="+mn-cs"/>
              </a:rPr>
              <a:t>分類</a:t>
            </a:r>
            <a:r>
              <a:rPr kumimoji="1" lang="en-US" altLang="ja-JP" sz="1200" kern="1200">
                <a:solidFill>
                  <a:schemeClr val="tx1"/>
                </a:solidFill>
                <a:effectLst/>
                <a:latin typeface="+mn-lt"/>
                <a:ea typeface="+mn-ea"/>
                <a:cs typeface="+mn-cs"/>
              </a:rPr>
              <a:t>】</a:t>
            </a:r>
          </a:p>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RA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RARS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RCMD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RCMD-RS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5q-syndrome</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200" b="1" kern="1200">
                <a:solidFill>
                  <a:schemeClr val="tx1"/>
                </a:solidFill>
                <a:effectLst/>
                <a:latin typeface="+mn-lt"/>
                <a:ea typeface="+mn-ea"/>
                <a:cs typeface="+mn-cs"/>
              </a:rPr>
              <a:t>高リスク群</a:t>
            </a:r>
            <a:r>
              <a:rPr kumimoji="1" lang="en-US" altLang="ja-JP" sz="1200" b="1"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a:t>
            </a:r>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【WHO2017</a:t>
            </a:r>
            <a:r>
              <a:rPr kumimoji="1" lang="ja-JP" altLang="en-US" sz="1200" kern="1200">
                <a:solidFill>
                  <a:schemeClr val="tx1"/>
                </a:solidFill>
                <a:effectLst/>
                <a:latin typeface="+mn-lt"/>
                <a:ea typeface="+mn-ea"/>
                <a:cs typeface="+mn-cs"/>
              </a:rPr>
              <a:t>分類</a:t>
            </a:r>
            <a:r>
              <a:rPr kumimoji="1" lang="en-US" altLang="ja-JP" sz="1200" kern="1200">
                <a:solidFill>
                  <a:schemeClr val="tx1"/>
                </a:solidFill>
                <a:effectLst/>
                <a:latin typeface="+mn-lt"/>
                <a:ea typeface="+mn-ea"/>
                <a:cs typeface="+mn-cs"/>
              </a:rPr>
              <a:t>】</a:t>
            </a:r>
          </a:p>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MDS with excess blasts-1 (MDS-EB-1)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MDS with excess blasts-2 (MDS-EB-2)</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   【WHO</a:t>
            </a:r>
            <a:r>
              <a:rPr kumimoji="1" lang="ja-JP" altLang="ja-JP" sz="1200" kern="1200">
                <a:solidFill>
                  <a:schemeClr val="tx1"/>
                </a:solidFill>
                <a:effectLst/>
                <a:latin typeface="+mn-lt"/>
                <a:ea typeface="+mn-ea"/>
                <a:cs typeface="+mn-cs"/>
              </a:rPr>
              <a:t>旧分類・</a:t>
            </a:r>
            <a:r>
              <a:rPr kumimoji="1" lang="en-US" altLang="ja-JP" sz="1200" kern="1200">
                <a:solidFill>
                  <a:schemeClr val="tx1"/>
                </a:solidFill>
                <a:effectLst/>
                <a:latin typeface="+mn-lt"/>
                <a:ea typeface="+mn-ea"/>
                <a:cs typeface="+mn-cs"/>
              </a:rPr>
              <a:t>FAB</a:t>
            </a:r>
            <a:r>
              <a:rPr kumimoji="1" lang="ja-JP" altLang="ja-JP" sz="1200" kern="1200">
                <a:solidFill>
                  <a:schemeClr val="tx1"/>
                </a:solidFill>
                <a:effectLst/>
                <a:latin typeface="+mn-lt"/>
                <a:ea typeface="+mn-ea"/>
                <a:cs typeface="+mn-cs"/>
              </a:rPr>
              <a:t>分類</a:t>
            </a:r>
            <a:r>
              <a:rPr kumimoji="1" lang="en-US" altLang="ja-JP" sz="1200" kern="1200">
                <a:solidFill>
                  <a:schemeClr val="tx1"/>
                </a:solidFill>
                <a:effectLst/>
                <a:latin typeface="+mn-lt"/>
                <a:ea typeface="+mn-ea"/>
                <a:cs typeface="+mn-cs"/>
              </a:rPr>
              <a:t>】</a:t>
            </a:r>
          </a:p>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RAEB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RAEBt </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 RAEB-1 / RAEB-2</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ja-JP" altLang="ja-JP" sz="1100" kern="120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73500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骨髄異形成症候群における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適合同胞間移植において、直近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530</a:t>
            </a:r>
            <a:r>
              <a:rPr kumimoji="1" lang="ja-JP" altLang="ja-JP" sz="1200" kern="1200">
                <a:solidFill>
                  <a:schemeClr val="tx1"/>
                </a:solidFill>
                <a:effectLst/>
                <a:latin typeface="+mn-lt"/>
                <a:ea typeface="+mn-ea"/>
                <a:cs typeface="+mn-cs"/>
              </a:rPr>
              <a:t>件であり、高リスク群が</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％程度を占める。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65.1</a:t>
            </a:r>
            <a:r>
              <a:rPr kumimoji="1" lang="ja-JP" altLang="ja-JP" sz="1200" kern="1200">
                <a:solidFill>
                  <a:schemeClr val="tx1"/>
                </a:solidFill>
                <a:effectLst/>
                <a:latin typeface="+mn-lt"/>
                <a:ea typeface="+mn-ea"/>
                <a:cs typeface="+mn-cs"/>
              </a:rPr>
              <a:t>％、高リスク群で</a:t>
            </a:r>
            <a:r>
              <a:rPr kumimoji="1" lang="en-US" altLang="ja-JP" sz="1200" kern="1200">
                <a:solidFill>
                  <a:schemeClr val="tx1"/>
                </a:solidFill>
                <a:effectLst/>
                <a:latin typeface="+mn-lt"/>
                <a:ea typeface="+mn-ea"/>
                <a:cs typeface="+mn-cs"/>
              </a:rPr>
              <a:t>43.6</a:t>
            </a:r>
            <a:r>
              <a:rPr kumimoji="1" lang="ja-JP" altLang="ja-JP" sz="1200" kern="1200">
                <a:solidFill>
                  <a:schemeClr val="tx1"/>
                </a:solidFill>
                <a:effectLst/>
                <a:latin typeface="+mn-lt"/>
                <a:ea typeface="+mn-ea"/>
                <a:cs typeface="+mn-cs"/>
              </a:rPr>
              <a:t>％である。</a:t>
            </a:r>
          </a:p>
          <a:p>
            <a:endParaRPr lang="en-US" altLang="ja-JP" sz="1000">
              <a:solidFill>
                <a:srgbClr val="0B5395"/>
              </a:solidFill>
              <a:latin typeface="メイリオ" pitchFamily="50" charset="-128"/>
              <a:ea typeface="メイリオ" pitchFamily="50" charset="-128"/>
              <a:cs typeface="メイリオ" pitchFamily="50" charset="-128"/>
            </a:endParaRPr>
          </a:p>
          <a:p>
            <a:endParaRPr lang="en-US" altLang="ja-JP" sz="1000">
              <a:solidFill>
                <a:srgbClr val="0B5395"/>
              </a:solidFill>
              <a:latin typeface="メイリオ" pitchFamily="50" charset="-128"/>
              <a:ea typeface="メイリオ" pitchFamily="50" charset="-128"/>
              <a:cs typeface="メイリオ" pitchFamily="50" charset="-128"/>
            </a:endParaRPr>
          </a:p>
          <a:p>
            <a:r>
              <a:rPr kumimoji="1" lang="ja-JP" altLang="ja-JP" sz="1000" kern="1200">
                <a:solidFill>
                  <a:schemeClr val="tx1"/>
                </a:solidFill>
                <a:effectLst/>
                <a:latin typeface="+mn-lt"/>
                <a:ea typeface="+mn-ea"/>
                <a:cs typeface="+mn-cs"/>
              </a:rPr>
              <a:t>―≪骨髄異形成症候群のリスク分類≫―――――――――――</a:t>
            </a:r>
          </a:p>
          <a:p>
            <a:r>
              <a:rPr kumimoji="1" lang="ja-JP" altLang="ja-JP" sz="1000" kern="1200">
                <a:solidFill>
                  <a:schemeClr val="tx1"/>
                </a:solidFill>
                <a:effectLst/>
                <a:latin typeface="+mn-lt"/>
                <a:ea typeface="+mn-ea"/>
                <a:cs typeface="+mn-cs"/>
              </a:rPr>
              <a:t>■</a:t>
            </a:r>
            <a:r>
              <a:rPr kumimoji="1" lang="ja-JP" altLang="ja-JP" sz="1000" b="1" kern="1200">
                <a:solidFill>
                  <a:schemeClr val="tx1"/>
                </a:solidFill>
                <a:effectLst/>
                <a:latin typeface="+mn-lt"/>
                <a:ea typeface="+mn-ea"/>
                <a:cs typeface="+mn-cs"/>
              </a:rPr>
              <a:t>標準リスク群</a:t>
            </a:r>
            <a:r>
              <a:rPr kumimoji="1" lang="ja-JP" altLang="ja-JP" sz="1000" kern="1200">
                <a:solidFill>
                  <a:schemeClr val="tx1"/>
                </a:solidFill>
                <a:effectLst/>
                <a:latin typeface="+mn-lt"/>
                <a:ea typeface="+mn-ea"/>
                <a:cs typeface="+mn-cs"/>
              </a:rPr>
              <a:t>： </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【WHO2017</a:t>
            </a:r>
            <a:r>
              <a:rPr kumimoji="1" lang="ja-JP" altLang="ja-JP"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MDS with single lineage dysplasia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MDS-RS and single lineage dysplasia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MDS-RS and multilineage dysplasia</a:t>
            </a:r>
            <a:endParaRPr kumimoji="1" lang="ja-JP" altLang="ja-JP" sz="1000" kern="1200">
              <a:solidFill>
                <a:schemeClr val="tx1"/>
              </a:solidFill>
              <a:effectLst/>
              <a:latin typeface="+mn-lt"/>
              <a:ea typeface="+mn-ea"/>
              <a:cs typeface="+mn-cs"/>
            </a:endParaRPr>
          </a:p>
          <a:p>
            <a:r>
              <a:rPr kumimoji="1" lang="ja-JP" altLang="en-US"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with multilineage dysplasia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with isolated del(5q)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unclassifiable</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Refractory cytopenia of childhood (provisional entity)</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【WHO</a:t>
            </a:r>
            <a:r>
              <a:rPr kumimoji="1" lang="ja-JP" altLang="ja-JP" sz="1000" kern="1200">
                <a:solidFill>
                  <a:schemeClr val="tx1"/>
                </a:solidFill>
                <a:effectLst/>
                <a:latin typeface="+mn-lt"/>
                <a:ea typeface="+mn-ea"/>
                <a:cs typeface="+mn-cs"/>
              </a:rPr>
              <a:t>旧分類・</a:t>
            </a:r>
            <a:r>
              <a:rPr kumimoji="1" lang="en-US" altLang="ja-JP" sz="1000" kern="1200">
                <a:solidFill>
                  <a:schemeClr val="tx1"/>
                </a:solidFill>
                <a:effectLst/>
                <a:latin typeface="+mn-lt"/>
                <a:ea typeface="+mn-ea"/>
                <a:cs typeface="+mn-cs"/>
              </a:rPr>
              <a:t>FAB</a:t>
            </a:r>
            <a:r>
              <a:rPr kumimoji="1" lang="ja-JP" altLang="ja-JP"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RA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RARS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RCMD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RCMD-RS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5q-syndrome</a:t>
            </a:r>
          </a:p>
          <a:p>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ja-JP" altLang="ja-JP" sz="1000" b="1" kern="1200">
                <a:solidFill>
                  <a:schemeClr val="tx1"/>
                </a:solidFill>
                <a:effectLst/>
                <a:latin typeface="+mn-lt"/>
                <a:ea typeface="+mn-ea"/>
                <a:cs typeface="+mn-cs"/>
              </a:rPr>
              <a:t>高リスク群</a:t>
            </a:r>
            <a:r>
              <a:rPr kumimoji="1" lang="en-US" altLang="ja-JP" sz="1000" b="1"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endParaRPr kumimoji="1" lang="en-US"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【WHO2017</a:t>
            </a:r>
            <a:r>
              <a:rPr kumimoji="1" lang="ja-JP" altLang="en-US"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MDS with excess blasts-1 (MDS-EB-1)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with excess blasts-2 (MDS-EB-2)</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【WHO</a:t>
            </a:r>
            <a:r>
              <a:rPr kumimoji="1" lang="ja-JP" altLang="ja-JP" sz="1000" kern="1200">
                <a:solidFill>
                  <a:schemeClr val="tx1"/>
                </a:solidFill>
                <a:effectLst/>
                <a:latin typeface="+mn-lt"/>
                <a:ea typeface="+mn-ea"/>
                <a:cs typeface="+mn-cs"/>
              </a:rPr>
              <a:t>旧分類・</a:t>
            </a:r>
            <a:r>
              <a:rPr kumimoji="1" lang="en-US" altLang="ja-JP" sz="1000" kern="1200">
                <a:solidFill>
                  <a:schemeClr val="tx1"/>
                </a:solidFill>
                <a:effectLst/>
                <a:latin typeface="+mn-lt"/>
                <a:ea typeface="+mn-ea"/>
                <a:cs typeface="+mn-cs"/>
              </a:rPr>
              <a:t>FAB</a:t>
            </a:r>
            <a:r>
              <a:rPr kumimoji="1" lang="ja-JP" altLang="ja-JP"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RAEB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RAEBt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RAEB-1 / RAEB-2</a:t>
            </a:r>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en-US" altLang="ja-JP" sz="1000">
              <a:solidFill>
                <a:srgbClr val="0B5395"/>
              </a:solidFill>
              <a:latin typeface="メイリオ" pitchFamily="50" charset="-128"/>
              <a:ea typeface="メイリオ" pitchFamily="50" charset="-128"/>
              <a:cs typeface="メイリオ" pitchFamily="50" charset="-128"/>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797352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骨髄異形成症候群における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歳以下での非血縁者間骨髄植において、直近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件未満である。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90.7</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79.1</a:t>
            </a:r>
            <a:r>
              <a:rPr kumimoji="1" lang="ja-JP" altLang="ja-JP" sz="1200" kern="1200">
                <a:solidFill>
                  <a:schemeClr val="tx1"/>
                </a:solidFill>
                <a:effectLst/>
                <a:latin typeface="+mn-lt"/>
                <a:ea typeface="+mn-ea"/>
                <a:cs typeface="+mn-cs"/>
              </a:rPr>
              <a:t>％と良好である。</a:t>
            </a:r>
          </a:p>
          <a:p>
            <a:endParaRPr lang="en-US" altLang="ja-JP" sz="900">
              <a:solidFill>
                <a:srgbClr val="0B5395"/>
              </a:solidFill>
              <a:latin typeface="メイリオ" pitchFamily="50" charset="-128"/>
              <a:ea typeface="メイリオ" pitchFamily="50" charset="-128"/>
              <a:cs typeface="メイリオ" pitchFamily="50" charset="-128"/>
            </a:endParaRPr>
          </a:p>
          <a:p>
            <a:endParaRPr lang="en-US" altLang="ja-JP" sz="900">
              <a:solidFill>
                <a:srgbClr val="0B5395"/>
              </a:solidFill>
              <a:latin typeface="メイリオ" pitchFamily="50" charset="-128"/>
              <a:ea typeface="メイリオ" pitchFamily="50" charset="-128"/>
              <a:cs typeface="メイリオ" pitchFamily="50" charset="-128"/>
            </a:endParaRPr>
          </a:p>
          <a:p>
            <a:r>
              <a:rPr kumimoji="1" lang="ja-JP" altLang="ja-JP" sz="900" kern="1200">
                <a:solidFill>
                  <a:schemeClr val="tx1"/>
                </a:solidFill>
                <a:effectLst/>
                <a:latin typeface="+mn-lt"/>
                <a:ea typeface="+mn-ea"/>
                <a:cs typeface="+mn-cs"/>
              </a:rPr>
              <a:t>―≪骨髄異形成症候群のリスク分類≫―――――――――――</a:t>
            </a:r>
          </a:p>
          <a:p>
            <a:r>
              <a:rPr kumimoji="1" lang="ja-JP" altLang="ja-JP" sz="900" kern="1200">
                <a:solidFill>
                  <a:schemeClr val="tx1"/>
                </a:solidFill>
                <a:effectLst/>
                <a:latin typeface="+mn-lt"/>
                <a:ea typeface="+mn-ea"/>
                <a:cs typeface="+mn-cs"/>
              </a:rPr>
              <a:t>■</a:t>
            </a:r>
            <a:r>
              <a:rPr kumimoji="1" lang="ja-JP" altLang="ja-JP" sz="900" b="1" kern="1200">
                <a:solidFill>
                  <a:schemeClr val="tx1"/>
                </a:solidFill>
                <a:effectLst/>
                <a:latin typeface="+mn-lt"/>
                <a:ea typeface="+mn-ea"/>
                <a:cs typeface="+mn-cs"/>
              </a:rPr>
              <a:t>標準リスク群</a:t>
            </a:r>
            <a:r>
              <a:rPr kumimoji="1" lang="ja-JP" altLang="ja-JP" sz="900" kern="1200">
                <a:solidFill>
                  <a:schemeClr val="tx1"/>
                </a:solidFill>
                <a:effectLst/>
                <a:latin typeface="+mn-lt"/>
                <a:ea typeface="+mn-ea"/>
                <a:cs typeface="+mn-cs"/>
              </a:rPr>
              <a:t>： </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【WHO2017</a:t>
            </a:r>
            <a:r>
              <a:rPr kumimoji="1" lang="ja-JP" altLang="ja-JP" sz="900" kern="1200">
                <a:solidFill>
                  <a:schemeClr val="tx1"/>
                </a:solidFill>
                <a:effectLst/>
                <a:latin typeface="+mn-lt"/>
                <a:ea typeface="+mn-ea"/>
                <a:cs typeface="+mn-cs"/>
              </a:rPr>
              <a:t>分類</a:t>
            </a:r>
            <a:r>
              <a:rPr kumimoji="1" lang="en-US" altLang="ja-JP" sz="900" kern="1200">
                <a:solidFill>
                  <a:schemeClr val="tx1"/>
                </a:solidFill>
                <a:effectLst/>
                <a:latin typeface="+mn-lt"/>
                <a:ea typeface="+mn-ea"/>
                <a:cs typeface="+mn-cs"/>
              </a:rPr>
              <a:t>】</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MDS with single lineage dysplasia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MDS-RS and single lineage dysplasia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MDS-RS and multilineage dysplasia</a:t>
            </a:r>
            <a:endParaRPr kumimoji="1" lang="ja-JP" altLang="ja-JP" sz="900" kern="1200">
              <a:solidFill>
                <a:schemeClr val="tx1"/>
              </a:solidFill>
              <a:effectLst/>
              <a:latin typeface="+mn-lt"/>
              <a:ea typeface="+mn-ea"/>
              <a:cs typeface="+mn-cs"/>
            </a:endParaRPr>
          </a:p>
          <a:p>
            <a:r>
              <a:rPr kumimoji="1" lang="ja-JP" altLang="en-US" sz="900" kern="1200">
                <a:solidFill>
                  <a:schemeClr val="tx1"/>
                </a:solidFill>
                <a:effectLst/>
                <a:latin typeface="+mn-lt"/>
                <a:ea typeface="+mn-ea"/>
                <a:cs typeface="+mn-cs"/>
              </a:rPr>
              <a:t>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 with multilineage dysplasia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 with isolated del(5q)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 unclassifiable</a:t>
            </a:r>
            <a:endParaRPr kumimoji="1" lang="ja-JP" altLang="ja-JP" sz="900" kern="1200">
              <a:solidFill>
                <a:schemeClr val="tx1"/>
              </a:solidFill>
              <a:effectLst/>
              <a:latin typeface="+mn-lt"/>
              <a:ea typeface="+mn-ea"/>
              <a:cs typeface="+mn-cs"/>
            </a:endParaRPr>
          </a:p>
          <a:p>
            <a:r>
              <a:rPr kumimoji="1" lang="en-US" altLang="ja-JP" sz="900" kern="1200">
                <a:solidFill>
                  <a:schemeClr val="tx1"/>
                </a:solidFill>
                <a:effectLst/>
                <a:latin typeface="+mn-lt"/>
                <a:ea typeface="+mn-ea"/>
                <a:cs typeface="+mn-cs"/>
              </a:rPr>
              <a:t>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Refractory cytopenia of childhood (provisional entity)</a:t>
            </a:r>
            <a:endParaRPr kumimoji="1" lang="ja-JP" altLang="ja-JP" sz="900" kern="1200">
              <a:solidFill>
                <a:schemeClr val="tx1"/>
              </a:solidFill>
              <a:effectLst/>
              <a:latin typeface="+mn-lt"/>
              <a:ea typeface="+mn-ea"/>
              <a:cs typeface="+mn-cs"/>
            </a:endParaRPr>
          </a:p>
          <a:p>
            <a:r>
              <a:rPr kumimoji="1" lang="en-US" altLang="ja-JP" sz="900" kern="1200">
                <a:solidFill>
                  <a:schemeClr val="tx1"/>
                </a:solidFill>
                <a:effectLst/>
                <a:latin typeface="+mn-lt"/>
                <a:ea typeface="+mn-ea"/>
                <a:cs typeface="+mn-cs"/>
              </a:rPr>
              <a:t>    【WHO</a:t>
            </a:r>
            <a:r>
              <a:rPr kumimoji="1" lang="ja-JP" altLang="ja-JP" sz="900" kern="1200">
                <a:solidFill>
                  <a:schemeClr val="tx1"/>
                </a:solidFill>
                <a:effectLst/>
                <a:latin typeface="+mn-lt"/>
                <a:ea typeface="+mn-ea"/>
                <a:cs typeface="+mn-cs"/>
              </a:rPr>
              <a:t>旧分類・</a:t>
            </a:r>
            <a:r>
              <a:rPr kumimoji="1" lang="en-US" altLang="ja-JP" sz="900" kern="1200">
                <a:solidFill>
                  <a:schemeClr val="tx1"/>
                </a:solidFill>
                <a:effectLst/>
                <a:latin typeface="+mn-lt"/>
                <a:ea typeface="+mn-ea"/>
                <a:cs typeface="+mn-cs"/>
              </a:rPr>
              <a:t>FAB</a:t>
            </a:r>
            <a:r>
              <a:rPr kumimoji="1" lang="ja-JP" altLang="ja-JP" sz="900" kern="1200">
                <a:solidFill>
                  <a:schemeClr val="tx1"/>
                </a:solidFill>
                <a:effectLst/>
                <a:latin typeface="+mn-lt"/>
                <a:ea typeface="+mn-ea"/>
                <a:cs typeface="+mn-cs"/>
              </a:rPr>
              <a:t>分類</a:t>
            </a:r>
            <a:r>
              <a:rPr kumimoji="1" lang="en-US" altLang="ja-JP" sz="900" kern="1200">
                <a:solidFill>
                  <a:schemeClr val="tx1"/>
                </a:solidFill>
                <a:effectLst/>
                <a:latin typeface="+mn-lt"/>
                <a:ea typeface="+mn-ea"/>
                <a:cs typeface="+mn-cs"/>
              </a:rPr>
              <a:t>】</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RA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RARS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RCMD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RCMD-RS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5q-syndrome</a:t>
            </a:r>
          </a:p>
          <a:p>
            <a:endParaRPr kumimoji="1" lang="ja-JP" altLang="ja-JP" sz="900" kern="1200">
              <a:solidFill>
                <a:schemeClr val="tx1"/>
              </a:solidFill>
              <a:effectLst/>
              <a:latin typeface="+mn-lt"/>
              <a:ea typeface="+mn-ea"/>
              <a:cs typeface="+mn-cs"/>
            </a:endParaRPr>
          </a:p>
          <a:p>
            <a:r>
              <a:rPr kumimoji="1" lang="ja-JP" altLang="ja-JP" sz="900" kern="1200">
                <a:solidFill>
                  <a:schemeClr val="tx1"/>
                </a:solidFill>
                <a:effectLst/>
                <a:latin typeface="+mn-lt"/>
                <a:ea typeface="+mn-ea"/>
                <a:cs typeface="+mn-cs"/>
              </a:rPr>
              <a:t>■</a:t>
            </a:r>
            <a:r>
              <a:rPr kumimoji="1" lang="ja-JP" altLang="ja-JP" sz="900" b="1" kern="1200">
                <a:solidFill>
                  <a:schemeClr val="tx1"/>
                </a:solidFill>
                <a:effectLst/>
                <a:latin typeface="+mn-lt"/>
                <a:ea typeface="+mn-ea"/>
                <a:cs typeface="+mn-cs"/>
              </a:rPr>
              <a:t>高リスク群</a:t>
            </a:r>
            <a:r>
              <a:rPr kumimoji="1" lang="en-US" altLang="ja-JP" sz="900" b="1"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  </a:t>
            </a:r>
            <a:r>
              <a:rPr kumimoji="1" lang="ja-JP" altLang="ja-JP" sz="900" kern="1200">
                <a:solidFill>
                  <a:schemeClr val="tx1"/>
                </a:solidFill>
                <a:effectLst/>
                <a:latin typeface="+mn-lt"/>
                <a:ea typeface="+mn-ea"/>
                <a:cs typeface="+mn-cs"/>
              </a:rPr>
              <a:t>：</a:t>
            </a:r>
            <a:endParaRPr kumimoji="1" lang="en-US" altLang="ja-JP" sz="900" kern="1200">
              <a:solidFill>
                <a:schemeClr val="tx1"/>
              </a:solidFill>
              <a:effectLst/>
              <a:latin typeface="+mn-lt"/>
              <a:ea typeface="+mn-ea"/>
              <a:cs typeface="+mn-cs"/>
            </a:endParaRPr>
          </a:p>
          <a:p>
            <a:r>
              <a:rPr kumimoji="1" lang="en-US" altLang="ja-JP" sz="900" kern="1200">
                <a:solidFill>
                  <a:schemeClr val="tx1"/>
                </a:solidFill>
                <a:effectLst/>
                <a:latin typeface="+mn-lt"/>
                <a:ea typeface="+mn-ea"/>
                <a:cs typeface="+mn-cs"/>
              </a:rPr>
              <a:t>   【WHO2017</a:t>
            </a:r>
            <a:r>
              <a:rPr kumimoji="1" lang="ja-JP" altLang="en-US" sz="900" kern="1200">
                <a:solidFill>
                  <a:schemeClr val="tx1"/>
                </a:solidFill>
                <a:effectLst/>
                <a:latin typeface="+mn-lt"/>
                <a:ea typeface="+mn-ea"/>
                <a:cs typeface="+mn-cs"/>
              </a:rPr>
              <a:t>分類</a:t>
            </a:r>
            <a:r>
              <a:rPr kumimoji="1" lang="en-US" altLang="ja-JP" sz="900" kern="1200">
                <a:solidFill>
                  <a:schemeClr val="tx1"/>
                </a:solidFill>
                <a:effectLst/>
                <a:latin typeface="+mn-lt"/>
                <a:ea typeface="+mn-ea"/>
                <a:cs typeface="+mn-cs"/>
              </a:rPr>
              <a:t>】</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MDS with excess blasts-1 (MDS-EB-1)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 with excess blasts-2 (MDS-EB-2)</a:t>
            </a:r>
            <a:endParaRPr kumimoji="1" lang="ja-JP" altLang="ja-JP" sz="900" kern="1200">
              <a:solidFill>
                <a:schemeClr val="tx1"/>
              </a:solidFill>
              <a:effectLst/>
              <a:latin typeface="+mn-lt"/>
              <a:ea typeface="+mn-ea"/>
              <a:cs typeface="+mn-cs"/>
            </a:endParaRPr>
          </a:p>
          <a:p>
            <a:r>
              <a:rPr kumimoji="1" lang="en-US" altLang="ja-JP" sz="900" kern="1200">
                <a:solidFill>
                  <a:schemeClr val="tx1"/>
                </a:solidFill>
                <a:effectLst/>
                <a:latin typeface="+mn-lt"/>
                <a:ea typeface="+mn-ea"/>
                <a:cs typeface="+mn-cs"/>
              </a:rPr>
              <a:t>   【WHO</a:t>
            </a:r>
            <a:r>
              <a:rPr kumimoji="1" lang="ja-JP" altLang="ja-JP" sz="900" kern="1200">
                <a:solidFill>
                  <a:schemeClr val="tx1"/>
                </a:solidFill>
                <a:effectLst/>
                <a:latin typeface="+mn-lt"/>
                <a:ea typeface="+mn-ea"/>
                <a:cs typeface="+mn-cs"/>
              </a:rPr>
              <a:t>旧分類・</a:t>
            </a:r>
            <a:r>
              <a:rPr kumimoji="1" lang="en-US" altLang="ja-JP" sz="900" kern="1200">
                <a:solidFill>
                  <a:schemeClr val="tx1"/>
                </a:solidFill>
                <a:effectLst/>
                <a:latin typeface="+mn-lt"/>
                <a:ea typeface="+mn-ea"/>
                <a:cs typeface="+mn-cs"/>
              </a:rPr>
              <a:t>FAB</a:t>
            </a:r>
            <a:r>
              <a:rPr kumimoji="1" lang="ja-JP" altLang="ja-JP" sz="900" kern="1200">
                <a:solidFill>
                  <a:schemeClr val="tx1"/>
                </a:solidFill>
                <a:effectLst/>
                <a:latin typeface="+mn-lt"/>
                <a:ea typeface="+mn-ea"/>
                <a:cs typeface="+mn-cs"/>
              </a:rPr>
              <a:t>分類</a:t>
            </a:r>
            <a:r>
              <a:rPr kumimoji="1" lang="en-US" altLang="ja-JP" sz="900" kern="1200">
                <a:solidFill>
                  <a:schemeClr val="tx1"/>
                </a:solidFill>
                <a:effectLst/>
                <a:latin typeface="+mn-lt"/>
                <a:ea typeface="+mn-ea"/>
                <a:cs typeface="+mn-cs"/>
              </a:rPr>
              <a:t>】</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RAEB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RAEBt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RAEB-1 / RAEB-2</a:t>
            </a:r>
            <a:endParaRPr kumimoji="1" lang="ja-JP" altLang="ja-JP" sz="900" kern="1200">
              <a:solidFill>
                <a:schemeClr val="tx1"/>
              </a:solidFill>
              <a:effectLst/>
              <a:latin typeface="+mn-lt"/>
              <a:ea typeface="+mn-ea"/>
              <a:cs typeface="+mn-cs"/>
            </a:endParaRPr>
          </a:p>
          <a:p>
            <a:r>
              <a:rPr kumimoji="1" lang="ja-JP" altLang="ja-JP" sz="900" kern="1200">
                <a:solidFill>
                  <a:schemeClr val="tx1"/>
                </a:solidFill>
                <a:effectLst/>
                <a:latin typeface="+mn-lt"/>
                <a:ea typeface="+mn-ea"/>
                <a:cs typeface="+mn-cs"/>
              </a:rPr>
              <a:t>―――――――――――――――――――</a:t>
            </a:r>
            <a:r>
              <a:rPr kumimoji="1" lang="ja-JP" altLang="ja-JP" sz="800" kern="1200">
                <a:solidFill>
                  <a:schemeClr val="tx1"/>
                </a:solidFill>
                <a:effectLst/>
                <a:latin typeface="+mn-lt"/>
                <a:ea typeface="+mn-ea"/>
                <a:cs typeface="+mn-cs"/>
              </a:rPr>
              <a:t>―――――――</a:t>
            </a:r>
            <a:endParaRPr lang="en-US" altLang="ja-JP" sz="90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854377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骨髄異形成症候群における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歳以上での非血縁者間骨髄移植において、直近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1,500</a:t>
            </a:r>
            <a:r>
              <a:rPr kumimoji="1" lang="ja-JP" altLang="ja-JP" sz="1200" kern="1200">
                <a:solidFill>
                  <a:schemeClr val="tx1"/>
                </a:solidFill>
                <a:effectLst/>
                <a:latin typeface="+mn-lt"/>
                <a:ea typeface="+mn-ea"/>
                <a:cs typeface="+mn-cs"/>
              </a:rPr>
              <a:t>件であり、高リスク群が約</a:t>
            </a:r>
            <a:r>
              <a:rPr kumimoji="1" lang="en-US" altLang="ja-JP" sz="1200" kern="1200">
                <a:solidFill>
                  <a:schemeClr val="tx1"/>
                </a:solidFill>
                <a:effectLst/>
                <a:latin typeface="+mn-lt"/>
                <a:ea typeface="+mn-ea"/>
                <a:cs typeface="+mn-cs"/>
              </a:rPr>
              <a:t>60</a:t>
            </a:r>
            <a:r>
              <a:rPr kumimoji="1" lang="ja-JP" altLang="ja-JP" sz="1200" kern="1200">
                <a:solidFill>
                  <a:schemeClr val="tx1"/>
                </a:solidFill>
                <a:effectLst/>
                <a:latin typeface="+mn-lt"/>
                <a:ea typeface="+mn-ea"/>
                <a:cs typeface="+mn-cs"/>
              </a:rPr>
              <a:t>％を占める。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53.1</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43.0</a:t>
            </a:r>
            <a:r>
              <a:rPr kumimoji="1" lang="ja-JP" altLang="ja-JP" sz="1200" kern="1200">
                <a:solidFill>
                  <a:schemeClr val="tx1"/>
                </a:solidFill>
                <a:effectLst/>
                <a:latin typeface="+mn-lt"/>
                <a:ea typeface="+mn-ea"/>
                <a:cs typeface="+mn-cs"/>
              </a:rPr>
              <a:t>％である。</a:t>
            </a:r>
            <a:endParaRPr kumimoji="1" lang="en-US" altLang="ja-JP" sz="1200" kern="1200">
              <a:solidFill>
                <a:schemeClr val="tx1"/>
              </a:solidFill>
              <a:effectLst/>
              <a:latin typeface="+mn-lt"/>
              <a:ea typeface="+mn-ea"/>
              <a:cs typeface="+mn-cs"/>
            </a:endParaRPr>
          </a:p>
          <a:p>
            <a:endParaRPr lang="en-US" altLang="ja-JP" sz="1000">
              <a:solidFill>
                <a:srgbClr val="0B5395"/>
              </a:solidFill>
              <a:latin typeface="メイリオ" pitchFamily="50" charset="-128"/>
              <a:ea typeface="メイリオ" pitchFamily="50" charset="-128"/>
              <a:cs typeface="メイリオ" pitchFamily="50" charset="-128"/>
            </a:endParaRPr>
          </a:p>
          <a:p>
            <a:endParaRPr lang="en-US" altLang="ja-JP" sz="1000">
              <a:solidFill>
                <a:srgbClr val="0B5395"/>
              </a:solidFill>
              <a:latin typeface="メイリオ" pitchFamily="50" charset="-128"/>
              <a:ea typeface="メイリオ" pitchFamily="50" charset="-128"/>
              <a:cs typeface="メイリオ" pitchFamily="50" charset="-128"/>
            </a:endParaRPr>
          </a:p>
          <a:p>
            <a:r>
              <a:rPr kumimoji="1" lang="ja-JP" altLang="ja-JP" sz="1000" kern="1200">
                <a:solidFill>
                  <a:schemeClr val="tx1"/>
                </a:solidFill>
                <a:effectLst/>
                <a:latin typeface="+mn-lt"/>
                <a:ea typeface="+mn-ea"/>
                <a:cs typeface="+mn-cs"/>
              </a:rPr>
              <a:t>―≪骨髄異形成症候群のリスク分類≫―――――――――――</a:t>
            </a:r>
          </a:p>
          <a:p>
            <a:r>
              <a:rPr kumimoji="1" lang="ja-JP" altLang="ja-JP" sz="1000" kern="1200">
                <a:solidFill>
                  <a:schemeClr val="tx1"/>
                </a:solidFill>
                <a:effectLst/>
                <a:latin typeface="+mn-lt"/>
                <a:ea typeface="+mn-ea"/>
                <a:cs typeface="+mn-cs"/>
              </a:rPr>
              <a:t>■</a:t>
            </a:r>
            <a:r>
              <a:rPr kumimoji="1" lang="ja-JP" altLang="ja-JP" sz="1000" b="1" kern="1200">
                <a:solidFill>
                  <a:schemeClr val="tx1"/>
                </a:solidFill>
                <a:effectLst/>
                <a:latin typeface="+mn-lt"/>
                <a:ea typeface="+mn-ea"/>
                <a:cs typeface="+mn-cs"/>
              </a:rPr>
              <a:t>標準リスク群</a:t>
            </a:r>
            <a:r>
              <a:rPr kumimoji="1" lang="ja-JP" altLang="ja-JP" sz="1000" kern="1200">
                <a:solidFill>
                  <a:schemeClr val="tx1"/>
                </a:solidFill>
                <a:effectLst/>
                <a:latin typeface="+mn-lt"/>
                <a:ea typeface="+mn-ea"/>
                <a:cs typeface="+mn-cs"/>
              </a:rPr>
              <a:t>： </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【WHO2017</a:t>
            </a:r>
            <a:r>
              <a:rPr kumimoji="1" lang="ja-JP" altLang="ja-JP"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MDS with single lineage dysplasia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MDS-RS and single lineage dysplasia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MDS-RS and multilineage dysplasia</a:t>
            </a:r>
            <a:endParaRPr kumimoji="1" lang="ja-JP" altLang="ja-JP" sz="1000" kern="1200">
              <a:solidFill>
                <a:schemeClr val="tx1"/>
              </a:solidFill>
              <a:effectLst/>
              <a:latin typeface="+mn-lt"/>
              <a:ea typeface="+mn-ea"/>
              <a:cs typeface="+mn-cs"/>
            </a:endParaRPr>
          </a:p>
          <a:p>
            <a:r>
              <a:rPr kumimoji="1" lang="ja-JP" altLang="en-US"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with multilineage dysplasia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with isolated del(5q)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unclassifiable</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Refractory cytopenia of childhood (provisional entity)</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【WHO</a:t>
            </a:r>
            <a:r>
              <a:rPr kumimoji="1" lang="ja-JP" altLang="ja-JP" sz="1000" kern="1200">
                <a:solidFill>
                  <a:schemeClr val="tx1"/>
                </a:solidFill>
                <a:effectLst/>
                <a:latin typeface="+mn-lt"/>
                <a:ea typeface="+mn-ea"/>
                <a:cs typeface="+mn-cs"/>
              </a:rPr>
              <a:t>旧分類・</a:t>
            </a:r>
            <a:r>
              <a:rPr kumimoji="1" lang="en-US" altLang="ja-JP" sz="1000" kern="1200">
                <a:solidFill>
                  <a:schemeClr val="tx1"/>
                </a:solidFill>
                <a:effectLst/>
                <a:latin typeface="+mn-lt"/>
                <a:ea typeface="+mn-ea"/>
                <a:cs typeface="+mn-cs"/>
              </a:rPr>
              <a:t>FAB</a:t>
            </a:r>
            <a:r>
              <a:rPr kumimoji="1" lang="ja-JP" altLang="ja-JP"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RA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RARS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RCMD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RCMD-RS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5q-syndrome</a:t>
            </a:r>
          </a:p>
          <a:p>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ja-JP" altLang="ja-JP" sz="1000" b="1" kern="1200">
                <a:solidFill>
                  <a:schemeClr val="tx1"/>
                </a:solidFill>
                <a:effectLst/>
                <a:latin typeface="+mn-lt"/>
                <a:ea typeface="+mn-ea"/>
                <a:cs typeface="+mn-cs"/>
              </a:rPr>
              <a:t>高リスク群</a:t>
            </a:r>
            <a:r>
              <a:rPr kumimoji="1" lang="en-US" altLang="ja-JP" sz="1000" b="1"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endParaRPr kumimoji="1" lang="en-US"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【WHO2017</a:t>
            </a:r>
            <a:r>
              <a:rPr kumimoji="1" lang="ja-JP" altLang="en-US"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MDS with excess blasts-1 (MDS-EB-1)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with excess blasts-2 (MDS-EB-2)</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【WHO</a:t>
            </a:r>
            <a:r>
              <a:rPr kumimoji="1" lang="ja-JP" altLang="ja-JP" sz="1000" kern="1200">
                <a:solidFill>
                  <a:schemeClr val="tx1"/>
                </a:solidFill>
                <a:effectLst/>
                <a:latin typeface="+mn-lt"/>
                <a:ea typeface="+mn-ea"/>
                <a:cs typeface="+mn-cs"/>
              </a:rPr>
              <a:t>旧分類・</a:t>
            </a:r>
            <a:r>
              <a:rPr kumimoji="1" lang="en-US" altLang="ja-JP" sz="1000" kern="1200">
                <a:solidFill>
                  <a:schemeClr val="tx1"/>
                </a:solidFill>
                <a:effectLst/>
                <a:latin typeface="+mn-lt"/>
                <a:ea typeface="+mn-ea"/>
                <a:cs typeface="+mn-cs"/>
              </a:rPr>
              <a:t>FAB</a:t>
            </a:r>
            <a:r>
              <a:rPr kumimoji="1" lang="ja-JP" altLang="ja-JP"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RAEB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RAEBt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RAEB-1 / RAEB-2</a:t>
            </a:r>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885310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骨髄異形成症候群における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歳以下での非血縁者間さい帯血移植において、直近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件未満である。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74.7</a:t>
            </a:r>
            <a:r>
              <a:rPr kumimoji="1" lang="ja-JP" altLang="ja-JP"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64.5</a:t>
            </a:r>
            <a:r>
              <a:rPr kumimoji="1" lang="ja-JP" altLang="ja-JP" sz="1200" kern="1200">
                <a:solidFill>
                  <a:schemeClr val="tx1"/>
                </a:solidFill>
                <a:effectLst/>
                <a:latin typeface="+mn-lt"/>
                <a:ea typeface="+mn-ea"/>
                <a:cs typeface="+mn-cs"/>
              </a:rPr>
              <a:t>％である。</a:t>
            </a:r>
          </a:p>
          <a:p>
            <a:endParaRPr lang="en-US" altLang="ja-JP" sz="900">
              <a:solidFill>
                <a:srgbClr val="0B5395"/>
              </a:solidFill>
              <a:latin typeface="メイリオ" pitchFamily="50" charset="-128"/>
              <a:ea typeface="メイリオ" pitchFamily="50" charset="-128"/>
              <a:cs typeface="メイリオ" pitchFamily="50" charset="-128"/>
            </a:endParaRPr>
          </a:p>
          <a:p>
            <a:endParaRPr lang="en-US" altLang="ja-JP" sz="900">
              <a:solidFill>
                <a:srgbClr val="0B5395"/>
              </a:solidFill>
              <a:latin typeface="メイリオ" pitchFamily="50" charset="-128"/>
              <a:ea typeface="メイリオ" pitchFamily="50" charset="-128"/>
              <a:cs typeface="メイリオ" pitchFamily="50" charset="-128"/>
            </a:endParaRPr>
          </a:p>
          <a:p>
            <a:r>
              <a:rPr kumimoji="1" lang="ja-JP" altLang="ja-JP" sz="900" kern="1200">
                <a:solidFill>
                  <a:schemeClr val="tx1"/>
                </a:solidFill>
                <a:effectLst/>
                <a:latin typeface="+mn-lt"/>
                <a:ea typeface="+mn-ea"/>
                <a:cs typeface="+mn-cs"/>
              </a:rPr>
              <a:t>―≪骨髄異形成症候群のリスク分類≫―――――――――――</a:t>
            </a:r>
          </a:p>
          <a:p>
            <a:r>
              <a:rPr kumimoji="1" lang="ja-JP" altLang="ja-JP" sz="900" kern="1200">
                <a:solidFill>
                  <a:schemeClr val="tx1"/>
                </a:solidFill>
                <a:effectLst/>
                <a:latin typeface="+mn-lt"/>
                <a:ea typeface="+mn-ea"/>
                <a:cs typeface="+mn-cs"/>
              </a:rPr>
              <a:t>■</a:t>
            </a:r>
            <a:r>
              <a:rPr kumimoji="1" lang="ja-JP" altLang="ja-JP" sz="900" b="1" kern="1200">
                <a:solidFill>
                  <a:schemeClr val="tx1"/>
                </a:solidFill>
                <a:effectLst/>
                <a:latin typeface="+mn-lt"/>
                <a:ea typeface="+mn-ea"/>
                <a:cs typeface="+mn-cs"/>
              </a:rPr>
              <a:t>標準リスク群</a:t>
            </a:r>
            <a:r>
              <a:rPr kumimoji="1" lang="ja-JP" altLang="ja-JP" sz="900" kern="1200">
                <a:solidFill>
                  <a:schemeClr val="tx1"/>
                </a:solidFill>
                <a:effectLst/>
                <a:latin typeface="+mn-lt"/>
                <a:ea typeface="+mn-ea"/>
                <a:cs typeface="+mn-cs"/>
              </a:rPr>
              <a:t>： </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【WHO2017</a:t>
            </a:r>
            <a:r>
              <a:rPr kumimoji="1" lang="ja-JP" altLang="ja-JP" sz="900" kern="1200">
                <a:solidFill>
                  <a:schemeClr val="tx1"/>
                </a:solidFill>
                <a:effectLst/>
                <a:latin typeface="+mn-lt"/>
                <a:ea typeface="+mn-ea"/>
                <a:cs typeface="+mn-cs"/>
              </a:rPr>
              <a:t>分類</a:t>
            </a:r>
            <a:r>
              <a:rPr kumimoji="1" lang="en-US" altLang="ja-JP" sz="900" kern="1200">
                <a:solidFill>
                  <a:schemeClr val="tx1"/>
                </a:solidFill>
                <a:effectLst/>
                <a:latin typeface="+mn-lt"/>
                <a:ea typeface="+mn-ea"/>
                <a:cs typeface="+mn-cs"/>
              </a:rPr>
              <a:t>】</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MDS with single lineage dysplasia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MDS-RS and single lineage dysplasia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MDS-RS and multilineage dysplasia</a:t>
            </a:r>
            <a:endParaRPr kumimoji="1" lang="ja-JP" altLang="ja-JP" sz="900" kern="1200">
              <a:solidFill>
                <a:schemeClr val="tx1"/>
              </a:solidFill>
              <a:effectLst/>
              <a:latin typeface="+mn-lt"/>
              <a:ea typeface="+mn-ea"/>
              <a:cs typeface="+mn-cs"/>
            </a:endParaRPr>
          </a:p>
          <a:p>
            <a:r>
              <a:rPr kumimoji="1" lang="ja-JP" altLang="en-US" sz="900" kern="1200">
                <a:solidFill>
                  <a:schemeClr val="tx1"/>
                </a:solidFill>
                <a:effectLst/>
                <a:latin typeface="+mn-lt"/>
                <a:ea typeface="+mn-ea"/>
                <a:cs typeface="+mn-cs"/>
              </a:rPr>
              <a:t>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 with multilineage dysplasia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 with isolated del(5q)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 unclassifiable</a:t>
            </a:r>
            <a:endParaRPr kumimoji="1" lang="ja-JP" altLang="ja-JP" sz="900" kern="1200">
              <a:solidFill>
                <a:schemeClr val="tx1"/>
              </a:solidFill>
              <a:effectLst/>
              <a:latin typeface="+mn-lt"/>
              <a:ea typeface="+mn-ea"/>
              <a:cs typeface="+mn-cs"/>
            </a:endParaRPr>
          </a:p>
          <a:p>
            <a:r>
              <a:rPr kumimoji="1" lang="en-US" altLang="ja-JP" sz="900" kern="1200">
                <a:solidFill>
                  <a:schemeClr val="tx1"/>
                </a:solidFill>
                <a:effectLst/>
                <a:latin typeface="+mn-lt"/>
                <a:ea typeface="+mn-ea"/>
                <a:cs typeface="+mn-cs"/>
              </a:rPr>
              <a:t>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Refractory cytopenia of childhood (provisional entity)</a:t>
            </a:r>
            <a:endParaRPr kumimoji="1" lang="ja-JP" altLang="ja-JP" sz="900" kern="1200">
              <a:solidFill>
                <a:schemeClr val="tx1"/>
              </a:solidFill>
              <a:effectLst/>
              <a:latin typeface="+mn-lt"/>
              <a:ea typeface="+mn-ea"/>
              <a:cs typeface="+mn-cs"/>
            </a:endParaRPr>
          </a:p>
          <a:p>
            <a:r>
              <a:rPr kumimoji="1" lang="en-US" altLang="ja-JP" sz="900" kern="1200">
                <a:solidFill>
                  <a:schemeClr val="tx1"/>
                </a:solidFill>
                <a:effectLst/>
                <a:latin typeface="+mn-lt"/>
                <a:ea typeface="+mn-ea"/>
                <a:cs typeface="+mn-cs"/>
              </a:rPr>
              <a:t>    【WHO</a:t>
            </a:r>
            <a:r>
              <a:rPr kumimoji="1" lang="ja-JP" altLang="ja-JP" sz="900" kern="1200">
                <a:solidFill>
                  <a:schemeClr val="tx1"/>
                </a:solidFill>
                <a:effectLst/>
                <a:latin typeface="+mn-lt"/>
                <a:ea typeface="+mn-ea"/>
                <a:cs typeface="+mn-cs"/>
              </a:rPr>
              <a:t>旧分類・</a:t>
            </a:r>
            <a:r>
              <a:rPr kumimoji="1" lang="en-US" altLang="ja-JP" sz="900" kern="1200">
                <a:solidFill>
                  <a:schemeClr val="tx1"/>
                </a:solidFill>
                <a:effectLst/>
                <a:latin typeface="+mn-lt"/>
                <a:ea typeface="+mn-ea"/>
                <a:cs typeface="+mn-cs"/>
              </a:rPr>
              <a:t>FAB</a:t>
            </a:r>
            <a:r>
              <a:rPr kumimoji="1" lang="ja-JP" altLang="ja-JP" sz="900" kern="1200">
                <a:solidFill>
                  <a:schemeClr val="tx1"/>
                </a:solidFill>
                <a:effectLst/>
                <a:latin typeface="+mn-lt"/>
                <a:ea typeface="+mn-ea"/>
                <a:cs typeface="+mn-cs"/>
              </a:rPr>
              <a:t>分類</a:t>
            </a:r>
            <a:r>
              <a:rPr kumimoji="1" lang="en-US" altLang="ja-JP" sz="900" kern="1200">
                <a:solidFill>
                  <a:schemeClr val="tx1"/>
                </a:solidFill>
                <a:effectLst/>
                <a:latin typeface="+mn-lt"/>
                <a:ea typeface="+mn-ea"/>
                <a:cs typeface="+mn-cs"/>
              </a:rPr>
              <a:t>】</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RA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RARS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RCMD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RCMD-RS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5q-syndrome</a:t>
            </a:r>
          </a:p>
          <a:p>
            <a:endParaRPr kumimoji="1" lang="ja-JP" altLang="ja-JP" sz="900" kern="1200">
              <a:solidFill>
                <a:schemeClr val="tx1"/>
              </a:solidFill>
              <a:effectLst/>
              <a:latin typeface="+mn-lt"/>
              <a:ea typeface="+mn-ea"/>
              <a:cs typeface="+mn-cs"/>
            </a:endParaRPr>
          </a:p>
          <a:p>
            <a:r>
              <a:rPr kumimoji="1" lang="ja-JP" altLang="ja-JP" sz="900" kern="1200">
                <a:solidFill>
                  <a:schemeClr val="tx1"/>
                </a:solidFill>
                <a:effectLst/>
                <a:latin typeface="+mn-lt"/>
                <a:ea typeface="+mn-ea"/>
                <a:cs typeface="+mn-cs"/>
              </a:rPr>
              <a:t>■</a:t>
            </a:r>
            <a:r>
              <a:rPr kumimoji="1" lang="ja-JP" altLang="ja-JP" sz="900" b="1" kern="1200">
                <a:solidFill>
                  <a:schemeClr val="tx1"/>
                </a:solidFill>
                <a:effectLst/>
                <a:latin typeface="+mn-lt"/>
                <a:ea typeface="+mn-ea"/>
                <a:cs typeface="+mn-cs"/>
              </a:rPr>
              <a:t>高リスク群</a:t>
            </a:r>
            <a:r>
              <a:rPr kumimoji="1" lang="en-US" altLang="ja-JP" sz="900" b="1"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  </a:t>
            </a:r>
            <a:r>
              <a:rPr kumimoji="1" lang="ja-JP" altLang="ja-JP" sz="900" kern="1200">
                <a:solidFill>
                  <a:schemeClr val="tx1"/>
                </a:solidFill>
                <a:effectLst/>
                <a:latin typeface="+mn-lt"/>
                <a:ea typeface="+mn-ea"/>
                <a:cs typeface="+mn-cs"/>
              </a:rPr>
              <a:t>：</a:t>
            </a:r>
            <a:endParaRPr kumimoji="1" lang="en-US" altLang="ja-JP" sz="900" kern="1200">
              <a:solidFill>
                <a:schemeClr val="tx1"/>
              </a:solidFill>
              <a:effectLst/>
              <a:latin typeface="+mn-lt"/>
              <a:ea typeface="+mn-ea"/>
              <a:cs typeface="+mn-cs"/>
            </a:endParaRPr>
          </a:p>
          <a:p>
            <a:r>
              <a:rPr kumimoji="1" lang="en-US" altLang="ja-JP" sz="900" kern="1200">
                <a:solidFill>
                  <a:schemeClr val="tx1"/>
                </a:solidFill>
                <a:effectLst/>
                <a:latin typeface="+mn-lt"/>
                <a:ea typeface="+mn-ea"/>
                <a:cs typeface="+mn-cs"/>
              </a:rPr>
              <a:t>   【WHO2017</a:t>
            </a:r>
            <a:r>
              <a:rPr kumimoji="1" lang="ja-JP" altLang="en-US" sz="900" kern="1200">
                <a:solidFill>
                  <a:schemeClr val="tx1"/>
                </a:solidFill>
                <a:effectLst/>
                <a:latin typeface="+mn-lt"/>
                <a:ea typeface="+mn-ea"/>
                <a:cs typeface="+mn-cs"/>
              </a:rPr>
              <a:t>分類</a:t>
            </a:r>
            <a:r>
              <a:rPr kumimoji="1" lang="en-US" altLang="ja-JP" sz="900" kern="1200">
                <a:solidFill>
                  <a:schemeClr val="tx1"/>
                </a:solidFill>
                <a:effectLst/>
                <a:latin typeface="+mn-lt"/>
                <a:ea typeface="+mn-ea"/>
                <a:cs typeface="+mn-cs"/>
              </a:rPr>
              <a:t>】</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MDS with excess blasts-1 (MDS-EB-1)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MDS with excess blasts-2 (MDS-EB-2)</a:t>
            </a:r>
            <a:endParaRPr kumimoji="1" lang="ja-JP" altLang="ja-JP" sz="900" kern="1200">
              <a:solidFill>
                <a:schemeClr val="tx1"/>
              </a:solidFill>
              <a:effectLst/>
              <a:latin typeface="+mn-lt"/>
              <a:ea typeface="+mn-ea"/>
              <a:cs typeface="+mn-cs"/>
            </a:endParaRPr>
          </a:p>
          <a:p>
            <a:r>
              <a:rPr kumimoji="1" lang="en-US" altLang="ja-JP" sz="900" kern="1200">
                <a:solidFill>
                  <a:schemeClr val="tx1"/>
                </a:solidFill>
                <a:effectLst/>
                <a:latin typeface="+mn-lt"/>
                <a:ea typeface="+mn-ea"/>
                <a:cs typeface="+mn-cs"/>
              </a:rPr>
              <a:t>   【WHO</a:t>
            </a:r>
            <a:r>
              <a:rPr kumimoji="1" lang="ja-JP" altLang="ja-JP" sz="900" kern="1200">
                <a:solidFill>
                  <a:schemeClr val="tx1"/>
                </a:solidFill>
                <a:effectLst/>
                <a:latin typeface="+mn-lt"/>
                <a:ea typeface="+mn-ea"/>
                <a:cs typeface="+mn-cs"/>
              </a:rPr>
              <a:t>旧分類・</a:t>
            </a:r>
            <a:r>
              <a:rPr kumimoji="1" lang="en-US" altLang="ja-JP" sz="900" kern="1200">
                <a:solidFill>
                  <a:schemeClr val="tx1"/>
                </a:solidFill>
                <a:effectLst/>
                <a:latin typeface="+mn-lt"/>
                <a:ea typeface="+mn-ea"/>
                <a:cs typeface="+mn-cs"/>
              </a:rPr>
              <a:t>FAB</a:t>
            </a:r>
            <a:r>
              <a:rPr kumimoji="1" lang="ja-JP" altLang="ja-JP" sz="900" kern="1200">
                <a:solidFill>
                  <a:schemeClr val="tx1"/>
                </a:solidFill>
                <a:effectLst/>
                <a:latin typeface="+mn-lt"/>
                <a:ea typeface="+mn-ea"/>
                <a:cs typeface="+mn-cs"/>
              </a:rPr>
              <a:t>分類</a:t>
            </a:r>
            <a:r>
              <a:rPr kumimoji="1" lang="en-US" altLang="ja-JP" sz="900" kern="1200">
                <a:solidFill>
                  <a:schemeClr val="tx1"/>
                </a:solidFill>
                <a:effectLst/>
                <a:latin typeface="+mn-lt"/>
                <a:ea typeface="+mn-ea"/>
                <a:cs typeface="+mn-cs"/>
              </a:rPr>
              <a:t>】</a:t>
            </a:r>
          </a:p>
          <a:p>
            <a:r>
              <a:rPr kumimoji="1" lang="ja-JP" altLang="en-US" sz="900" kern="1200">
                <a:solidFill>
                  <a:schemeClr val="tx1"/>
                </a:solidFill>
                <a:effectLst/>
                <a:latin typeface="+mn-lt"/>
                <a:ea typeface="+mn-ea"/>
                <a:cs typeface="+mn-cs"/>
              </a:rPr>
              <a:t>　　 </a:t>
            </a:r>
            <a:r>
              <a:rPr kumimoji="1" lang="en-US" altLang="ja-JP" sz="900" kern="1200">
                <a:solidFill>
                  <a:schemeClr val="tx1"/>
                </a:solidFill>
                <a:effectLst/>
                <a:latin typeface="+mn-lt"/>
                <a:ea typeface="+mn-ea"/>
                <a:cs typeface="+mn-cs"/>
              </a:rPr>
              <a:t>RAEB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RAEBt </a:t>
            </a:r>
            <a:r>
              <a:rPr kumimoji="1" lang="ja-JP" altLang="ja-JP" sz="900" kern="1200">
                <a:solidFill>
                  <a:schemeClr val="tx1"/>
                </a:solidFill>
                <a:effectLst/>
                <a:latin typeface="+mn-lt"/>
                <a:ea typeface="+mn-ea"/>
                <a:cs typeface="+mn-cs"/>
              </a:rPr>
              <a:t>／</a:t>
            </a:r>
            <a:r>
              <a:rPr kumimoji="1" lang="en-US" altLang="ja-JP" sz="900" kern="1200">
                <a:solidFill>
                  <a:schemeClr val="tx1"/>
                </a:solidFill>
                <a:effectLst/>
                <a:latin typeface="+mn-lt"/>
                <a:ea typeface="+mn-ea"/>
                <a:cs typeface="+mn-cs"/>
              </a:rPr>
              <a:t> RAEB-1 / RAEB-2</a:t>
            </a:r>
            <a:endParaRPr kumimoji="1" lang="ja-JP" altLang="ja-JP" sz="900" kern="1200">
              <a:solidFill>
                <a:schemeClr val="tx1"/>
              </a:solidFill>
              <a:effectLst/>
              <a:latin typeface="+mn-lt"/>
              <a:ea typeface="+mn-ea"/>
              <a:cs typeface="+mn-cs"/>
            </a:endParaRPr>
          </a:p>
          <a:p>
            <a:r>
              <a:rPr kumimoji="1" lang="ja-JP" altLang="ja-JP" sz="900" kern="1200">
                <a:solidFill>
                  <a:schemeClr val="tx1"/>
                </a:solidFill>
                <a:effectLst/>
                <a:latin typeface="+mn-lt"/>
                <a:ea typeface="+mn-ea"/>
                <a:cs typeface="+mn-cs"/>
              </a:rPr>
              <a:t>―――――――――――――――――――</a:t>
            </a:r>
            <a:r>
              <a:rPr kumimoji="1" lang="ja-JP" altLang="ja-JP" sz="800" kern="1200">
                <a:solidFill>
                  <a:schemeClr val="tx1"/>
                </a:solidFill>
                <a:effectLst/>
                <a:latin typeface="+mn-lt"/>
                <a:ea typeface="+mn-ea"/>
                <a:cs typeface="+mn-cs"/>
              </a:rPr>
              <a:t>―――――――</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282275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骨髄異形成症候群における</a:t>
            </a:r>
            <a:r>
              <a:rPr kumimoji="1" lang="en-US" altLang="ja-JP" sz="1200" kern="1200">
                <a:solidFill>
                  <a:schemeClr val="tx1"/>
                </a:solidFill>
                <a:effectLst/>
                <a:latin typeface="+mn-lt"/>
                <a:ea typeface="+mn-ea"/>
                <a:cs typeface="+mn-cs"/>
              </a:rPr>
              <a:t>16</a:t>
            </a:r>
            <a:r>
              <a:rPr kumimoji="1" lang="ja-JP" altLang="en-US" sz="1200" kern="1200">
                <a:solidFill>
                  <a:schemeClr val="tx1"/>
                </a:solidFill>
                <a:effectLst/>
                <a:latin typeface="+mn-lt"/>
                <a:ea typeface="+mn-ea"/>
                <a:cs typeface="+mn-cs"/>
              </a:rPr>
              <a:t>歳以上での非血縁者間さい帯血移植において、直近</a:t>
            </a:r>
            <a:r>
              <a:rPr kumimoji="1" lang="en-US" altLang="ja-JP" sz="1200" kern="1200">
                <a:solidFill>
                  <a:schemeClr val="tx1"/>
                </a:solidFill>
                <a:effectLst/>
                <a:latin typeface="+mn-lt"/>
                <a:ea typeface="+mn-ea"/>
                <a:cs typeface="+mn-cs"/>
              </a:rPr>
              <a:t>10</a:t>
            </a:r>
            <a:r>
              <a:rPr kumimoji="1" lang="ja-JP" altLang="en-US"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970</a:t>
            </a:r>
            <a:r>
              <a:rPr kumimoji="1" lang="ja-JP" altLang="en-US" sz="1200" kern="1200">
                <a:solidFill>
                  <a:schemeClr val="tx1"/>
                </a:solidFill>
                <a:effectLst/>
                <a:latin typeface="+mn-lt"/>
                <a:ea typeface="+mn-ea"/>
                <a:cs typeface="+mn-cs"/>
              </a:rPr>
              <a:t>件であり、高リスク群が約</a:t>
            </a:r>
            <a:r>
              <a:rPr kumimoji="1" lang="en-US" altLang="ja-JP" sz="1200" kern="1200">
                <a:solidFill>
                  <a:schemeClr val="tx1"/>
                </a:solidFill>
                <a:effectLst/>
                <a:latin typeface="+mn-lt"/>
                <a:ea typeface="+mn-ea"/>
                <a:cs typeface="+mn-cs"/>
              </a:rPr>
              <a:t>70</a:t>
            </a:r>
            <a:r>
              <a:rPr kumimoji="1" lang="ja-JP" altLang="en-US" sz="1200" kern="1200">
                <a:solidFill>
                  <a:schemeClr val="tx1"/>
                </a:solidFill>
                <a:effectLst/>
                <a:latin typeface="+mn-lt"/>
                <a:ea typeface="+mn-ea"/>
                <a:cs typeface="+mn-cs"/>
              </a:rPr>
              <a:t>％を占める。</a:t>
            </a:r>
          </a:p>
          <a:p>
            <a:r>
              <a:rPr kumimoji="1" lang="ja-JP" altLang="en-US"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en-US" sz="1200" kern="1200">
                <a:solidFill>
                  <a:schemeClr val="tx1"/>
                </a:solidFill>
                <a:effectLst/>
                <a:latin typeface="+mn-lt"/>
                <a:ea typeface="+mn-ea"/>
                <a:cs typeface="+mn-cs"/>
              </a:rPr>
              <a:t>年生存率は、標準リスク群では</a:t>
            </a:r>
            <a:r>
              <a:rPr kumimoji="1" lang="en-US" altLang="ja-JP" sz="1200" kern="1200">
                <a:solidFill>
                  <a:schemeClr val="tx1"/>
                </a:solidFill>
                <a:effectLst/>
                <a:latin typeface="+mn-lt"/>
                <a:ea typeface="+mn-ea"/>
                <a:cs typeface="+mn-cs"/>
              </a:rPr>
              <a:t>47.0</a:t>
            </a:r>
            <a:r>
              <a:rPr kumimoji="1" lang="ja-JP" altLang="en-US" sz="1200" kern="1200">
                <a:solidFill>
                  <a:schemeClr val="tx1"/>
                </a:solidFill>
                <a:effectLst/>
                <a:latin typeface="+mn-lt"/>
                <a:ea typeface="+mn-ea"/>
                <a:cs typeface="+mn-cs"/>
              </a:rPr>
              <a:t>％、高リスク群では</a:t>
            </a:r>
            <a:r>
              <a:rPr kumimoji="1" lang="en-US" altLang="ja-JP" sz="1200" kern="1200">
                <a:solidFill>
                  <a:schemeClr val="tx1"/>
                </a:solidFill>
                <a:effectLst/>
                <a:latin typeface="+mn-lt"/>
                <a:ea typeface="+mn-ea"/>
                <a:cs typeface="+mn-cs"/>
              </a:rPr>
              <a:t>38.4</a:t>
            </a:r>
            <a:r>
              <a:rPr kumimoji="1" lang="ja-JP" altLang="en-US" sz="1200" kern="1200">
                <a:solidFill>
                  <a:schemeClr val="tx1"/>
                </a:solidFill>
                <a:effectLst/>
                <a:latin typeface="+mn-lt"/>
                <a:ea typeface="+mn-ea"/>
                <a:cs typeface="+mn-cs"/>
              </a:rPr>
              <a:t>％である。</a:t>
            </a:r>
          </a:p>
          <a:p>
            <a:endParaRPr lang="en-US" altLang="ja-JP" sz="1000">
              <a:solidFill>
                <a:srgbClr val="0B5395"/>
              </a:solidFill>
              <a:latin typeface="メイリオ" pitchFamily="50" charset="-128"/>
              <a:ea typeface="メイリオ" pitchFamily="50" charset="-128"/>
              <a:cs typeface="メイリオ" pitchFamily="50" charset="-128"/>
            </a:endParaRPr>
          </a:p>
          <a:p>
            <a:endParaRPr lang="en-US" altLang="ja-JP" sz="1000">
              <a:solidFill>
                <a:srgbClr val="0B5395"/>
              </a:solidFill>
              <a:latin typeface="メイリオ" pitchFamily="50" charset="-128"/>
              <a:ea typeface="メイリオ" pitchFamily="50" charset="-128"/>
              <a:cs typeface="メイリオ" pitchFamily="50" charset="-128"/>
            </a:endParaRPr>
          </a:p>
          <a:p>
            <a:r>
              <a:rPr kumimoji="1" lang="ja-JP" altLang="ja-JP" sz="1000" kern="1200">
                <a:solidFill>
                  <a:schemeClr val="tx1"/>
                </a:solidFill>
                <a:effectLst/>
                <a:latin typeface="+mn-lt"/>
                <a:ea typeface="+mn-ea"/>
                <a:cs typeface="+mn-cs"/>
              </a:rPr>
              <a:t>―≪骨髄異形成症候群のリスク分類≫―――――――――――</a:t>
            </a:r>
          </a:p>
          <a:p>
            <a:r>
              <a:rPr kumimoji="1" lang="ja-JP" altLang="ja-JP" sz="1000" kern="1200">
                <a:solidFill>
                  <a:schemeClr val="tx1"/>
                </a:solidFill>
                <a:effectLst/>
                <a:latin typeface="+mn-lt"/>
                <a:ea typeface="+mn-ea"/>
                <a:cs typeface="+mn-cs"/>
              </a:rPr>
              <a:t>■</a:t>
            </a:r>
            <a:r>
              <a:rPr kumimoji="1" lang="ja-JP" altLang="ja-JP" sz="1000" b="1" kern="1200">
                <a:solidFill>
                  <a:schemeClr val="tx1"/>
                </a:solidFill>
                <a:effectLst/>
                <a:latin typeface="+mn-lt"/>
                <a:ea typeface="+mn-ea"/>
                <a:cs typeface="+mn-cs"/>
              </a:rPr>
              <a:t>標準リスク群</a:t>
            </a:r>
            <a:r>
              <a:rPr kumimoji="1" lang="ja-JP" altLang="ja-JP" sz="1000" kern="1200">
                <a:solidFill>
                  <a:schemeClr val="tx1"/>
                </a:solidFill>
                <a:effectLst/>
                <a:latin typeface="+mn-lt"/>
                <a:ea typeface="+mn-ea"/>
                <a:cs typeface="+mn-cs"/>
              </a:rPr>
              <a:t>： </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【WHO2017</a:t>
            </a:r>
            <a:r>
              <a:rPr kumimoji="1" lang="ja-JP" altLang="ja-JP"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MDS with single lineage dysplasia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MDS-RS and single lineage dysplasia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MDS-RS and multilineage dysplasia</a:t>
            </a:r>
            <a:endParaRPr kumimoji="1" lang="ja-JP" altLang="ja-JP" sz="1000" kern="1200">
              <a:solidFill>
                <a:schemeClr val="tx1"/>
              </a:solidFill>
              <a:effectLst/>
              <a:latin typeface="+mn-lt"/>
              <a:ea typeface="+mn-ea"/>
              <a:cs typeface="+mn-cs"/>
            </a:endParaRPr>
          </a:p>
          <a:p>
            <a:r>
              <a:rPr kumimoji="1" lang="ja-JP" altLang="en-US"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with multilineage dysplasia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with isolated del(5q)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unclassifiable</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Refractory cytopenia of childhood (provisional entity)</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【WHO</a:t>
            </a:r>
            <a:r>
              <a:rPr kumimoji="1" lang="ja-JP" altLang="ja-JP" sz="1000" kern="1200">
                <a:solidFill>
                  <a:schemeClr val="tx1"/>
                </a:solidFill>
                <a:effectLst/>
                <a:latin typeface="+mn-lt"/>
                <a:ea typeface="+mn-ea"/>
                <a:cs typeface="+mn-cs"/>
              </a:rPr>
              <a:t>旧分類・</a:t>
            </a:r>
            <a:r>
              <a:rPr kumimoji="1" lang="en-US" altLang="ja-JP" sz="1000" kern="1200">
                <a:solidFill>
                  <a:schemeClr val="tx1"/>
                </a:solidFill>
                <a:effectLst/>
                <a:latin typeface="+mn-lt"/>
                <a:ea typeface="+mn-ea"/>
                <a:cs typeface="+mn-cs"/>
              </a:rPr>
              <a:t>FAB</a:t>
            </a:r>
            <a:r>
              <a:rPr kumimoji="1" lang="ja-JP" altLang="ja-JP"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RA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RARS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RCMD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RCMD-RS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5q-syndrome</a:t>
            </a:r>
          </a:p>
          <a:p>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ja-JP" altLang="ja-JP" sz="1000" b="1" kern="1200">
                <a:solidFill>
                  <a:schemeClr val="tx1"/>
                </a:solidFill>
                <a:effectLst/>
                <a:latin typeface="+mn-lt"/>
                <a:ea typeface="+mn-ea"/>
                <a:cs typeface="+mn-cs"/>
              </a:rPr>
              <a:t>高リスク群</a:t>
            </a:r>
            <a:r>
              <a:rPr kumimoji="1" lang="en-US" altLang="ja-JP" sz="1000" b="1"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  </a:t>
            </a:r>
            <a:r>
              <a:rPr kumimoji="1" lang="ja-JP" altLang="ja-JP" sz="1000" kern="1200">
                <a:solidFill>
                  <a:schemeClr val="tx1"/>
                </a:solidFill>
                <a:effectLst/>
                <a:latin typeface="+mn-lt"/>
                <a:ea typeface="+mn-ea"/>
                <a:cs typeface="+mn-cs"/>
              </a:rPr>
              <a:t>：</a:t>
            </a:r>
            <a:endParaRPr kumimoji="1" lang="en-US"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【WHO2017</a:t>
            </a:r>
            <a:r>
              <a:rPr kumimoji="1" lang="ja-JP" altLang="en-US"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MDS with excess blasts-1 (MDS-EB-1)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MDS with excess blasts-2 (MDS-EB-2)</a:t>
            </a:r>
            <a:endParaRPr kumimoji="1" lang="ja-JP" altLang="ja-JP" sz="1000" kern="1200">
              <a:solidFill>
                <a:schemeClr val="tx1"/>
              </a:solidFill>
              <a:effectLst/>
              <a:latin typeface="+mn-lt"/>
              <a:ea typeface="+mn-ea"/>
              <a:cs typeface="+mn-cs"/>
            </a:endParaRPr>
          </a:p>
          <a:p>
            <a:r>
              <a:rPr kumimoji="1" lang="en-US" altLang="ja-JP" sz="1000" kern="1200">
                <a:solidFill>
                  <a:schemeClr val="tx1"/>
                </a:solidFill>
                <a:effectLst/>
                <a:latin typeface="+mn-lt"/>
                <a:ea typeface="+mn-ea"/>
                <a:cs typeface="+mn-cs"/>
              </a:rPr>
              <a:t>   【WHO</a:t>
            </a:r>
            <a:r>
              <a:rPr kumimoji="1" lang="ja-JP" altLang="ja-JP" sz="1000" kern="1200">
                <a:solidFill>
                  <a:schemeClr val="tx1"/>
                </a:solidFill>
                <a:effectLst/>
                <a:latin typeface="+mn-lt"/>
                <a:ea typeface="+mn-ea"/>
                <a:cs typeface="+mn-cs"/>
              </a:rPr>
              <a:t>旧分類・</a:t>
            </a:r>
            <a:r>
              <a:rPr kumimoji="1" lang="en-US" altLang="ja-JP" sz="1000" kern="1200">
                <a:solidFill>
                  <a:schemeClr val="tx1"/>
                </a:solidFill>
                <a:effectLst/>
                <a:latin typeface="+mn-lt"/>
                <a:ea typeface="+mn-ea"/>
                <a:cs typeface="+mn-cs"/>
              </a:rPr>
              <a:t>FAB</a:t>
            </a:r>
            <a:r>
              <a:rPr kumimoji="1" lang="ja-JP" altLang="ja-JP" sz="1000" kern="1200">
                <a:solidFill>
                  <a:schemeClr val="tx1"/>
                </a:solidFill>
                <a:effectLst/>
                <a:latin typeface="+mn-lt"/>
                <a:ea typeface="+mn-ea"/>
                <a:cs typeface="+mn-cs"/>
              </a:rPr>
              <a:t>分類</a:t>
            </a:r>
            <a:r>
              <a:rPr kumimoji="1" lang="en-US" altLang="ja-JP" sz="1000" kern="1200">
                <a:solidFill>
                  <a:schemeClr val="tx1"/>
                </a:solidFill>
                <a:effectLst/>
                <a:latin typeface="+mn-lt"/>
                <a:ea typeface="+mn-ea"/>
                <a:cs typeface="+mn-cs"/>
              </a:rPr>
              <a:t>】</a:t>
            </a:r>
          </a:p>
          <a:p>
            <a:r>
              <a:rPr kumimoji="1" lang="ja-JP" altLang="en-US" sz="1000" kern="1200">
                <a:solidFill>
                  <a:schemeClr val="tx1"/>
                </a:solidFill>
                <a:effectLst/>
                <a:latin typeface="+mn-lt"/>
                <a:ea typeface="+mn-ea"/>
                <a:cs typeface="+mn-cs"/>
              </a:rPr>
              <a:t>　　 </a:t>
            </a:r>
            <a:r>
              <a:rPr kumimoji="1" lang="en-US" altLang="ja-JP" sz="1000" kern="1200">
                <a:solidFill>
                  <a:schemeClr val="tx1"/>
                </a:solidFill>
                <a:effectLst/>
                <a:latin typeface="+mn-lt"/>
                <a:ea typeface="+mn-ea"/>
                <a:cs typeface="+mn-cs"/>
              </a:rPr>
              <a:t>RAEB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RAEBt </a:t>
            </a:r>
            <a:r>
              <a:rPr kumimoji="1" lang="ja-JP" altLang="ja-JP" sz="1000" kern="1200">
                <a:solidFill>
                  <a:schemeClr val="tx1"/>
                </a:solidFill>
                <a:effectLst/>
                <a:latin typeface="+mn-lt"/>
                <a:ea typeface="+mn-ea"/>
                <a:cs typeface="+mn-cs"/>
              </a:rPr>
              <a:t>／</a:t>
            </a:r>
            <a:r>
              <a:rPr kumimoji="1" lang="en-US" altLang="ja-JP" sz="1000" kern="1200">
                <a:solidFill>
                  <a:schemeClr val="tx1"/>
                </a:solidFill>
                <a:effectLst/>
                <a:latin typeface="+mn-lt"/>
                <a:ea typeface="+mn-ea"/>
                <a:cs typeface="+mn-cs"/>
              </a:rPr>
              <a:t> RAEB-1 / RAEB-2</a:t>
            </a:r>
            <a:endParaRPr kumimoji="1" lang="ja-JP" altLang="ja-JP" sz="1000" kern="1200">
              <a:solidFill>
                <a:schemeClr val="tx1"/>
              </a:solidFill>
              <a:effectLst/>
              <a:latin typeface="+mn-lt"/>
              <a:ea typeface="+mn-ea"/>
              <a:cs typeface="+mn-cs"/>
            </a:endParaRPr>
          </a:p>
          <a:p>
            <a:r>
              <a:rPr kumimoji="1" lang="ja-JP" altLang="ja-JP" sz="1000" kern="1200">
                <a:solidFill>
                  <a:schemeClr val="tx1"/>
                </a:solidFill>
                <a:effectLst/>
                <a:latin typeface="+mn-lt"/>
                <a:ea typeface="+mn-ea"/>
                <a:cs typeface="+mn-cs"/>
              </a:rPr>
              <a:t>―――――――――――――――――――</a:t>
            </a:r>
            <a:r>
              <a:rPr kumimoji="1" lang="ja-JP" altLang="ja-JP" sz="900" kern="1200">
                <a:solidFill>
                  <a:schemeClr val="tx1"/>
                </a:solidFill>
                <a:effectLst/>
                <a:latin typeface="+mn-lt"/>
                <a:ea typeface="+mn-ea"/>
                <a:cs typeface="+mn-cs"/>
              </a:rPr>
              <a:t>―――――――</a:t>
            </a:r>
            <a:endParaRPr lang="ja-JP" altLang="en-US" sz="1000">
              <a:solidFill>
                <a:srgbClr val="0B5395"/>
              </a:solidFill>
              <a:latin typeface="メイリオ" pitchFamily="50" charset="-128"/>
              <a:ea typeface="メイリオ" pitchFamily="50" charset="-128"/>
              <a:cs typeface="メイリオ" pitchFamily="50" charset="-128"/>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9961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defTabSz="954634">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血縁者間移植においては、特に末梢血幹細胞移植で高齢者における移植件数が増加している。</a:t>
            </a:r>
            <a:endParaRPr lang="ja-JP" altLang="ja-JP" sz="1300" dirty="0"/>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08805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件であり、非血縁者間さい帯血移植が多い。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年生存率は、血縁者間骨髄移植では</a:t>
            </a:r>
            <a:r>
              <a:rPr kumimoji="1" lang="en-US" altLang="ja-JP" sz="1200" kern="1200">
                <a:solidFill>
                  <a:schemeClr val="tx1"/>
                </a:solidFill>
                <a:effectLst/>
                <a:latin typeface="+mn-lt"/>
                <a:ea typeface="+mn-ea"/>
                <a:cs typeface="+mn-cs"/>
              </a:rPr>
              <a:t>66.7</a:t>
            </a:r>
            <a:r>
              <a:rPr kumimoji="1" lang="ja-JP" altLang="ja-JP" sz="1200" kern="1200">
                <a:solidFill>
                  <a:schemeClr val="tx1"/>
                </a:solidFill>
                <a:effectLst/>
                <a:latin typeface="+mn-lt"/>
                <a:ea typeface="+mn-ea"/>
                <a:cs typeface="+mn-cs"/>
              </a:rPr>
              <a:t>％、非血縁者間さい帯血移植では</a:t>
            </a:r>
            <a:r>
              <a:rPr kumimoji="1" lang="en-US" altLang="ja-JP" sz="1200" kern="1200">
                <a:solidFill>
                  <a:schemeClr val="tx1"/>
                </a:solidFill>
                <a:effectLst/>
                <a:latin typeface="+mn-lt"/>
                <a:ea typeface="+mn-ea"/>
                <a:cs typeface="+mn-cs"/>
              </a:rPr>
              <a:t>69.8</a:t>
            </a:r>
            <a:r>
              <a:rPr kumimoji="1" lang="ja-JP" altLang="ja-JP" sz="1200" kern="1200">
                <a:solidFill>
                  <a:schemeClr val="tx1"/>
                </a:solidFill>
                <a:effectLst/>
                <a:latin typeface="+mn-lt"/>
                <a:ea typeface="+mn-ea"/>
                <a:cs typeface="+mn-cs"/>
              </a:rPr>
              <a:t>％である。</a:t>
            </a:r>
            <a:endParaRPr kumimoji="1" lang="ja-JP" altLang="ja-JP" b="0" kern="1200">
              <a:solidFill>
                <a:schemeClr val="tx1"/>
              </a:solidFill>
              <a:latin typeface="Calibri" panose="020F0502020204030204" pitchFamily="34" charset="0"/>
              <a:ea typeface="+mn-ea"/>
            </a:endParaRPr>
          </a:p>
        </p:txBody>
      </p:sp>
    </p:spTree>
    <p:extLst>
      <p:ext uri="{BB962C8B-B14F-4D97-AF65-F5344CB8AC3E}">
        <p14:creationId xmlns:p14="http://schemas.microsoft.com/office/powerpoint/2010/main" val="1499039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2,000</a:t>
            </a:r>
            <a:r>
              <a:rPr kumimoji="1" lang="ja-JP" altLang="ja-JP" sz="1200" kern="1200">
                <a:solidFill>
                  <a:schemeClr val="tx1"/>
                </a:solidFill>
                <a:effectLst/>
                <a:latin typeface="+mn-lt"/>
                <a:ea typeface="+mn-ea"/>
                <a:cs typeface="+mn-cs"/>
              </a:rPr>
              <a:t>件を超え、非血縁者間さい帯血移植が多い。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年生存率は、血縁者間骨髄移植と非血縁者間骨髄移植では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％程度、血縁者間末梢血幹細胞移植、非血縁者間さい帯血移植では約</a:t>
            </a:r>
            <a:r>
              <a:rPr kumimoji="1" lang="en-US" altLang="ja-JP" sz="1200" kern="1200">
                <a:solidFill>
                  <a:schemeClr val="tx1"/>
                </a:solidFill>
                <a:effectLst/>
                <a:latin typeface="+mn-lt"/>
                <a:ea typeface="+mn-ea"/>
                <a:cs typeface="+mn-cs"/>
              </a:rPr>
              <a:t>35</a:t>
            </a:r>
            <a:r>
              <a:rPr kumimoji="1" lang="ja-JP" altLang="ja-JP" sz="1200" kern="1200">
                <a:solidFill>
                  <a:schemeClr val="tx1"/>
                </a:solidFill>
                <a:effectLst/>
                <a:latin typeface="+mn-lt"/>
                <a:ea typeface="+mn-ea"/>
                <a:cs typeface="+mn-cs"/>
              </a:rPr>
              <a:t>％である。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4261262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適合同胞間移植において、直近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件であり、移植時病期が初回無治療</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初回奏効導不能</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初回治療にて部分奏効未満</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再発が多く、</a:t>
            </a:r>
            <a:r>
              <a:rPr kumimoji="1" lang="en-US" altLang="ja-JP" sz="1200" kern="1200">
                <a:solidFill>
                  <a:schemeClr val="tx1"/>
                </a:solidFill>
                <a:effectLst/>
                <a:latin typeface="+mn-lt"/>
                <a:ea typeface="+mn-ea"/>
                <a:cs typeface="+mn-cs"/>
              </a:rPr>
              <a:t>40</a:t>
            </a:r>
            <a:r>
              <a:rPr kumimoji="1" lang="ja-JP" altLang="ja-JP" sz="1200" kern="1200">
                <a:solidFill>
                  <a:schemeClr val="tx1"/>
                </a:solidFill>
                <a:effectLst/>
                <a:latin typeface="+mn-lt"/>
                <a:ea typeface="+mn-ea"/>
                <a:cs typeface="+mn-cs"/>
              </a:rPr>
              <a:t>％程度を占める。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年生存率は、移植時病期が第二以上の完全奏効では約</a:t>
            </a:r>
            <a:r>
              <a:rPr kumimoji="1" lang="en-US" altLang="ja-JP" sz="1200" kern="1200">
                <a:solidFill>
                  <a:schemeClr val="tx1"/>
                </a:solidFill>
                <a:effectLst/>
                <a:latin typeface="+mn-lt"/>
                <a:ea typeface="+mn-ea"/>
                <a:cs typeface="+mn-cs"/>
              </a:rPr>
              <a:t>80</a:t>
            </a:r>
            <a:r>
              <a:rPr kumimoji="1" lang="ja-JP" altLang="ja-JP" sz="1200" kern="1200">
                <a:solidFill>
                  <a:schemeClr val="tx1"/>
                </a:solidFill>
                <a:effectLst/>
                <a:latin typeface="+mn-lt"/>
                <a:ea typeface="+mn-ea"/>
                <a:cs typeface="+mn-cs"/>
              </a:rPr>
              <a:t>％、初回完全奏効では</a:t>
            </a:r>
            <a:r>
              <a:rPr kumimoji="1" lang="en-US" altLang="ja-JP" sz="1200" kern="1200">
                <a:solidFill>
                  <a:schemeClr val="tx1"/>
                </a:solidFill>
                <a:effectLst/>
                <a:latin typeface="+mn-lt"/>
                <a:ea typeface="+mn-ea"/>
                <a:cs typeface="+mn-cs"/>
              </a:rPr>
              <a:t>64.3</a:t>
            </a:r>
            <a:r>
              <a:rPr kumimoji="1" lang="ja-JP" altLang="ja-JP" sz="1200" kern="1200">
                <a:solidFill>
                  <a:schemeClr val="tx1"/>
                </a:solidFill>
                <a:effectLst/>
                <a:latin typeface="+mn-lt"/>
                <a:ea typeface="+mn-ea"/>
                <a:cs typeface="+mn-cs"/>
              </a:rPr>
              <a:t>％、部分奏効で約</a:t>
            </a:r>
            <a:r>
              <a:rPr kumimoji="1" lang="en-US" altLang="ja-JP" sz="1200" kern="1200">
                <a:solidFill>
                  <a:schemeClr val="tx1"/>
                </a:solidFill>
                <a:effectLst/>
                <a:latin typeface="+mn-lt"/>
                <a:ea typeface="+mn-ea"/>
                <a:cs typeface="+mn-cs"/>
              </a:rPr>
              <a:t>55</a:t>
            </a:r>
            <a:r>
              <a:rPr kumimoji="1" lang="ja-JP" altLang="ja-JP" sz="1200" kern="1200">
                <a:solidFill>
                  <a:schemeClr val="tx1"/>
                </a:solidFill>
                <a:effectLst/>
                <a:latin typeface="+mn-lt"/>
                <a:ea typeface="+mn-ea"/>
                <a:cs typeface="+mn-cs"/>
              </a:rPr>
              <a:t>％、初回無治療・初回奏効導入不能</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初回治療にて部分奏効未満</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・再発では</a:t>
            </a:r>
            <a:r>
              <a:rPr kumimoji="1" lang="en-US" altLang="ja-JP" sz="1200" kern="1200">
                <a:solidFill>
                  <a:schemeClr val="tx1"/>
                </a:solidFill>
                <a:effectLst/>
                <a:latin typeface="+mn-lt"/>
                <a:ea typeface="+mn-ea"/>
                <a:cs typeface="+mn-cs"/>
              </a:rPr>
              <a:t>31.6</a:t>
            </a:r>
            <a:r>
              <a:rPr kumimoji="1" lang="ja-JP" altLang="ja-JP" sz="1200" kern="1200">
                <a:solidFill>
                  <a:schemeClr val="tx1"/>
                </a:solidFill>
                <a:effectLst/>
                <a:latin typeface="+mn-lt"/>
                <a:ea typeface="+mn-ea"/>
                <a:cs typeface="+mn-cs"/>
              </a:rPr>
              <a:t>％である。</a:t>
            </a:r>
            <a:r>
              <a:rPr lang="ja-JP" altLang="ja-JP">
                <a:effectLst/>
              </a:rPr>
              <a:t> </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614342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歳以下での非血縁者間骨髄移植において、直近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30</a:t>
            </a:r>
            <a:r>
              <a:rPr kumimoji="1" lang="ja-JP" altLang="ja-JP" sz="1200" kern="1200">
                <a:solidFill>
                  <a:schemeClr val="tx1"/>
                </a:solidFill>
                <a:effectLst/>
                <a:latin typeface="+mn-lt"/>
                <a:ea typeface="+mn-ea"/>
                <a:cs typeface="+mn-cs"/>
              </a:rPr>
              <a:t>件程度である。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年生存率は、移植時病期が完全奏効、初回部分奏効、初回無治療</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初回奏効導入不能</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初回治療にて部分奏効未満</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再発においては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％以上である。</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956721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歳以上での非血縁者間骨髄移植において、直近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670</a:t>
            </a:r>
            <a:r>
              <a:rPr kumimoji="1" lang="ja-JP" altLang="ja-JP" sz="1200" kern="1200">
                <a:solidFill>
                  <a:schemeClr val="tx1"/>
                </a:solidFill>
                <a:effectLst/>
                <a:latin typeface="+mn-lt"/>
                <a:ea typeface="+mn-ea"/>
                <a:cs typeface="+mn-cs"/>
              </a:rPr>
              <a:t>件程度であり、移植時病期が初回無治療</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初回奏効導入不能</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初回治療にて部分奏効未満</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再発が</a:t>
            </a:r>
            <a:r>
              <a:rPr kumimoji="1" lang="en-US" altLang="ja-JP" sz="1200" kern="1200">
                <a:solidFill>
                  <a:schemeClr val="tx1"/>
                </a:solidFill>
                <a:effectLst/>
                <a:latin typeface="+mn-lt"/>
                <a:ea typeface="+mn-ea"/>
                <a:cs typeface="+mn-cs"/>
              </a:rPr>
              <a:t>40</a:t>
            </a:r>
            <a:r>
              <a:rPr kumimoji="1" lang="ja-JP" altLang="ja-JP" sz="1200" kern="1200">
                <a:solidFill>
                  <a:schemeClr val="tx1"/>
                </a:solidFill>
                <a:effectLst/>
                <a:latin typeface="+mn-lt"/>
                <a:ea typeface="+mn-ea"/>
                <a:cs typeface="+mn-cs"/>
              </a:rPr>
              <a:t>％程度を占める。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年生存率は、移植時病期が完全奏効では</a:t>
            </a:r>
            <a:r>
              <a:rPr kumimoji="1" lang="en-US" altLang="ja-JP" sz="1200" kern="1200">
                <a:solidFill>
                  <a:schemeClr val="tx1"/>
                </a:solidFill>
                <a:effectLst/>
                <a:latin typeface="+mn-lt"/>
                <a:ea typeface="+mn-ea"/>
                <a:cs typeface="+mn-cs"/>
              </a:rPr>
              <a:t>60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％であり、部分奏効では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％前後、初回無治療</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初回奏効導入不能</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初回治療にて部分奏効未満</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再発では</a:t>
            </a:r>
            <a:r>
              <a:rPr kumimoji="1" lang="en-US" altLang="ja-JP" sz="1200" kern="1200">
                <a:solidFill>
                  <a:schemeClr val="tx1"/>
                </a:solidFill>
                <a:effectLst/>
                <a:latin typeface="+mn-lt"/>
                <a:ea typeface="+mn-ea"/>
                <a:cs typeface="+mn-cs"/>
              </a:rPr>
              <a:t>34.0</a:t>
            </a:r>
            <a:r>
              <a:rPr kumimoji="1" lang="ja-JP" altLang="ja-JP" sz="1200" kern="1200">
                <a:solidFill>
                  <a:schemeClr val="tx1"/>
                </a:solidFill>
                <a:effectLst/>
                <a:latin typeface="+mn-lt"/>
                <a:ea typeface="+mn-ea"/>
                <a:cs typeface="+mn-cs"/>
              </a:rPr>
              <a:t>％である。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975699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歳以下での非血縁者間さい帯血移植において、直近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件未満である。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年生存率は、移植時病期が完全奏効では約</a:t>
            </a:r>
            <a:r>
              <a:rPr kumimoji="1" lang="en-US" altLang="ja-JP" sz="1200" kern="1200">
                <a:solidFill>
                  <a:schemeClr val="tx1"/>
                </a:solidFill>
                <a:effectLst/>
                <a:latin typeface="+mn-lt"/>
                <a:ea typeface="+mn-ea"/>
                <a:cs typeface="+mn-cs"/>
              </a:rPr>
              <a:t>80</a:t>
            </a:r>
            <a:r>
              <a:rPr kumimoji="1" lang="ja-JP" altLang="ja-JP" sz="1200" kern="1200">
                <a:solidFill>
                  <a:schemeClr val="tx1"/>
                </a:solidFill>
                <a:effectLst/>
                <a:latin typeface="+mn-lt"/>
                <a:ea typeface="+mn-ea"/>
                <a:cs typeface="+mn-cs"/>
              </a:rPr>
              <a:t>％、初回無治療</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初回奏効導入不能</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初回治療にて部分奏効未満</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再発では</a:t>
            </a:r>
            <a:r>
              <a:rPr kumimoji="1" lang="en-US" altLang="ja-JP" sz="1200" kern="1200">
                <a:solidFill>
                  <a:schemeClr val="tx1"/>
                </a:solidFill>
                <a:effectLst/>
                <a:latin typeface="+mn-lt"/>
                <a:ea typeface="+mn-ea"/>
                <a:cs typeface="+mn-cs"/>
              </a:rPr>
              <a:t>48.9</a:t>
            </a:r>
            <a:r>
              <a:rPr kumimoji="1" lang="ja-JP" altLang="ja-JP" sz="1200" kern="1200">
                <a:solidFill>
                  <a:schemeClr val="tx1"/>
                </a:solidFill>
                <a:effectLst/>
                <a:latin typeface="+mn-lt"/>
                <a:ea typeface="+mn-ea"/>
                <a:cs typeface="+mn-cs"/>
              </a:rPr>
              <a:t>％である。</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177555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歳以上での非血縁者間さい帯血移植において、直近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850</a:t>
            </a:r>
            <a:r>
              <a:rPr kumimoji="1" lang="ja-JP" altLang="ja-JP" sz="1200" kern="1200">
                <a:solidFill>
                  <a:schemeClr val="tx1"/>
                </a:solidFill>
                <a:effectLst/>
                <a:latin typeface="+mn-lt"/>
                <a:ea typeface="+mn-ea"/>
                <a:cs typeface="+mn-cs"/>
              </a:rPr>
              <a:t>件であり、移植時病期が初回無治療</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初回奏効導入不能</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初回治療にて部分奏効未満</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再発が約半数を占める。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年生存率は、移植時病期が</a:t>
            </a:r>
            <a:r>
              <a:rPr kumimoji="1" lang="ja-JP" altLang="en-US" sz="1200" kern="1200">
                <a:solidFill>
                  <a:schemeClr val="tx1"/>
                </a:solidFill>
                <a:effectLst/>
                <a:latin typeface="+mn-lt"/>
                <a:ea typeface="+mn-ea"/>
                <a:cs typeface="+mn-cs"/>
              </a:rPr>
              <a:t>初回</a:t>
            </a:r>
            <a:r>
              <a:rPr kumimoji="1" lang="ja-JP" altLang="ja-JP" sz="1200" kern="1200">
                <a:solidFill>
                  <a:schemeClr val="tx1"/>
                </a:solidFill>
                <a:effectLst/>
                <a:latin typeface="+mn-lt"/>
                <a:ea typeface="+mn-ea"/>
                <a:cs typeface="+mn-cs"/>
              </a:rPr>
              <a:t>完全奏効では</a:t>
            </a:r>
            <a:r>
              <a:rPr kumimoji="1" lang="en-US" altLang="ja-JP" sz="1200" kern="1200">
                <a:solidFill>
                  <a:schemeClr val="tx1"/>
                </a:solidFill>
                <a:effectLst/>
                <a:latin typeface="+mn-lt"/>
                <a:ea typeface="+mn-ea"/>
                <a:cs typeface="+mn-cs"/>
              </a:rPr>
              <a:t>55.8</a:t>
            </a:r>
            <a:r>
              <a:rPr kumimoji="1" lang="ja-JP" altLang="ja-JP" sz="1200" kern="1200">
                <a:solidFill>
                  <a:schemeClr val="tx1"/>
                </a:solidFill>
                <a:effectLst/>
                <a:latin typeface="+mn-lt"/>
                <a:ea typeface="+mn-ea"/>
                <a:cs typeface="+mn-cs"/>
              </a:rPr>
              <a:t>％、第一部分奏効では</a:t>
            </a:r>
            <a:r>
              <a:rPr kumimoji="1" lang="en-US" altLang="ja-JP" sz="1200" kern="1200">
                <a:solidFill>
                  <a:schemeClr val="tx1"/>
                </a:solidFill>
                <a:effectLst/>
                <a:latin typeface="+mn-lt"/>
                <a:ea typeface="+mn-ea"/>
                <a:cs typeface="+mn-cs"/>
              </a:rPr>
              <a:t>50.3</a:t>
            </a:r>
            <a:r>
              <a:rPr kumimoji="1" lang="ja-JP" altLang="ja-JP" sz="1200" kern="1200">
                <a:solidFill>
                  <a:schemeClr val="tx1"/>
                </a:solidFill>
                <a:effectLst/>
                <a:latin typeface="+mn-lt"/>
                <a:ea typeface="+mn-ea"/>
                <a:cs typeface="+mn-cs"/>
              </a:rPr>
              <a:t>％、初回無治療</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初回奏効導入不能</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初回治療にて部分奏効未満</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再発では</a:t>
            </a:r>
            <a:r>
              <a:rPr kumimoji="1" lang="en-US" altLang="ja-JP" sz="1200" kern="1200">
                <a:solidFill>
                  <a:schemeClr val="tx1"/>
                </a:solidFill>
                <a:effectLst/>
                <a:latin typeface="+mn-lt"/>
                <a:ea typeface="+mn-ea"/>
                <a:cs typeface="+mn-cs"/>
              </a:rPr>
              <a:t>26.7</a:t>
            </a:r>
            <a:r>
              <a:rPr kumimoji="1" lang="ja-JP" altLang="ja-JP" sz="1200" kern="1200">
                <a:solidFill>
                  <a:schemeClr val="tx1"/>
                </a:solidFill>
                <a:effectLst/>
                <a:latin typeface="+mn-lt"/>
                <a:ea typeface="+mn-ea"/>
                <a:cs typeface="+mn-cs"/>
              </a:rPr>
              <a:t>％である。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43595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多発性骨髄腫における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歳以上での自家移植において、直近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6,800</a:t>
            </a:r>
            <a:r>
              <a:rPr kumimoji="1" lang="ja-JP" altLang="ja-JP" sz="1200" kern="1200">
                <a:solidFill>
                  <a:schemeClr val="tx1"/>
                </a:solidFill>
                <a:effectLst/>
                <a:latin typeface="+mn-lt"/>
                <a:ea typeface="+mn-ea"/>
                <a:cs typeface="+mn-cs"/>
              </a:rPr>
              <a:t>件に及ぶ。</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70.5</a:t>
            </a:r>
            <a:r>
              <a:rPr kumimoji="1" lang="ja-JP" altLang="ja-JP" sz="1200" kern="1200">
                <a:solidFill>
                  <a:schemeClr val="tx1"/>
                </a:solidFill>
                <a:effectLst/>
                <a:latin typeface="+mn-lt"/>
                <a:ea typeface="+mn-ea"/>
                <a:cs typeface="+mn-cs"/>
              </a:rPr>
              <a:t>％である。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36602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519193" y="5488787"/>
            <a:ext cx="6050050" cy="3153316"/>
          </a:xfrm>
        </p:spPr>
        <p:txBody>
          <a:bodyPr>
            <a:noAutofit/>
          </a:bodyPr>
          <a:lstStyle/>
          <a:p>
            <a:r>
              <a:rPr kumimoji="1" lang="ja-JP" altLang="en-US" sz="1200" kern="1200">
                <a:solidFill>
                  <a:schemeClr val="tx1"/>
                </a:solidFill>
                <a:effectLst/>
                <a:latin typeface="+mn-lt"/>
                <a:ea typeface="+mn-ea"/>
                <a:cs typeface="+mn-cs"/>
              </a:rPr>
              <a:t>　多発性骨髄腫における</a:t>
            </a:r>
            <a:r>
              <a:rPr kumimoji="1" lang="en-US" altLang="ja-JP" sz="1200" kern="1200">
                <a:solidFill>
                  <a:schemeClr val="tx1"/>
                </a:solidFill>
                <a:effectLst/>
                <a:latin typeface="+mn-lt"/>
                <a:ea typeface="+mn-ea"/>
                <a:cs typeface="+mn-cs"/>
              </a:rPr>
              <a:t>16</a:t>
            </a:r>
            <a:r>
              <a:rPr kumimoji="1" lang="ja-JP" altLang="en-US"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en-US"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75</a:t>
            </a:r>
            <a:r>
              <a:rPr kumimoji="1" lang="ja-JP" altLang="en-US" sz="1200" kern="1200">
                <a:solidFill>
                  <a:schemeClr val="tx1"/>
                </a:solidFill>
                <a:effectLst/>
                <a:latin typeface="+mn-lt"/>
                <a:ea typeface="+mn-ea"/>
                <a:cs typeface="+mn-cs"/>
              </a:rPr>
              <a:t>件である。</a:t>
            </a:r>
          </a:p>
          <a:p>
            <a:r>
              <a:rPr kumimoji="1" lang="ja-JP" altLang="en-US"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en-US" sz="1200" kern="1200">
                <a:solidFill>
                  <a:schemeClr val="tx1"/>
                </a:solidFill>
                <a:effectLst/>
                <a:latin typeface="+mn-lt"/>
                <a:ea typeface="+mn-ea"/>
                <a:cs typeface="+mn-cs"/>
              </a:rPr>
              <a:t>年生存率は、血縁者間末梢血幹細胞移植では</a:t>
            </a:r>
            <a:r>
              <a:rPr kumimoji="1" lang="en-US" altLang="ja-JP" sz="1200" kern="1200">
                <a:solidFill>
                  <a:schemeClr val="tx1"/>
                </a:solidFill>
                <a:effectLst/>
                <a:latin typeface="+mn-lt"/>
                <a:ea typeface="+mn-ea"/>
                <a:cs typeface="+mn-cs"/>
              </a:rPr>
              <a:t>34.2</a:t>
            </a:r>
            <a:r>
              <a:rPr kumimoji="1" lang="ja-JP" altLang="en-US" sz="1200" kern="1200">
                <a:solidFill>
                  <a:schemeClr val="tx1"/>
                </a:solidFill>
                <a:effectLst/>
                <a:latin typeface="+mn-lt"/>
                <a:ea typeface="+mn-ea"/>
                <a:cs typeface="+mn-cs"/>
              </a:rPr>
              <a:t>％、非血縁者間骨髄移植では</a:t>
            </a:r>
            <a:r>
              <a:rPr kumimoji="1" lang="en-US" altLang="ja-JP" sz="1200" kern="1200">
                <a:solidFill>
                  <a:schemeClr val="tx1"/>
                </a:solidFill>
                <a:effectLst/>
                <a:latin typeface="+mn-lt"/>
                <a:ea typeface="+mn-ea"/>
                <a:cs typeface="+mn-cs"/>
              </a:rPr>
              <a:t>21.4</a:t>
            </a:r>
            <a:r>
              <a:rPr kumimoji="1" lang="ja-JP" altLang="en-US" sz="1200" kern="1200">
                <a:solidFill>
                  <a:schemeClr val="tx1"/>
                </a:solidFill>
                <a:effectLst/>
                <a:latin typeface="+mn-lt"/>
                <a:ea typeface="+mn-ea"/>
                <a:cs typeface="+mn-cs"/>
              </a:rPr>
              <a:t>％である。</a:t>
            </a:r>
          </a:p>
        </p:txBody>
      </p:sp>
    </p:spTree>
    <p:extLst>
      <p:ext uri="{BB962C8B-B14F-4D97-AF65-F5344CB8AC3E}">
        <p14:creationId xmlns:p14="http://schemas.microsoft.com/office/powerpoint/2010/main" val="455363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多発性骨髄腫における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歳以上での自家移植において、直近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6,200</a:t>
            </a:r>
            <a:r>
              <a:rPr kumimoji="1" lang="ja-JP" altLang="ja-JP" sz="1200" kern="1200">
                <a:solidFill>
                  <a:schemeClr val="tx1"/>
                </a:solidFill>
                <a:effectLst/>
                <a:latin typeface="+mn-lt"/>
                <a:ea typeface="+mn-ea"/>
                <a:cs typeface="+mn-cs"/>
              </a:rPr>
              <a:t>件であり、移植時病期が最良部分奏効、部分奏効がそれぞれ約</a:t>
            </a:r>
            <a:r>
              <a:rPr kumimoji="1" lang="en-US" altLang="ja-JP" sz="1200" kern="1200">
                <a:solidFill>
                  <a:schemeClr val="tx1"/>
                </a:solidFill>
                <a:effectLst/>
                <a:latin typeface="+mn-lt"/>
                <a:ea typeface="+mn-ea"/>
                <a:cs typeface="+mn-cs"/>
              </a:rPr>
              <a:t>30</a:t>
            </a:r>
            <a:r>
              <a:rPr kumimoji="1" lang="ja-JP" altLang="ja-JP" sz="1200" kern="1200">
                <a:solidFill>
                  <a:schemeClr val="tx1"/>
                </a:solidFill>
                <a:effectLst/>
                <a:latin typeface="+mn-lt"/>
                <a:ea typeface="+mn-ea"/>
                <a:cs typeface="+mn-cs"/>
              </a:rPr>
              <a:t>％を占める。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年生存率は、完全奏効</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厳格な完全奏効では</a:t>
            </a:r>
            <a:r>
              <a:rPr kumimoji="1" lang="en-US" altLang="ja-JP" sz="1200" kern="1200">
                <a:solidFill>
                  <a:schemeClr val="tx1"/>
                </a:solidFill>
                <a:effectLst/>
                <a:latin typeface="+mn-lt"/>
                <a:ea typeface="+mn-ea"/>
                <a:cs typeface="+mn-cs"/>
              </a:rPr>
              <a:t>78.1</a:t>
            </a:r>
            <a:r>
              <a:rPr kumimoji="1" lang="ja-JP" altLang="ja-JP" sz="1200" kern="1200">
                <a:solidFill>
                  <a:schemeClr val="tx1"/>
                </a:solidFill>
                <a:effectLst/>
                <a:latin typeface="+mn-lt"/>
                <a:ea typeface="+mn-ea"/>
                <a:cs typeface="+mn-cs"/>
              </a:rPr>
              <a:t>％、最良部分奏効では</a:t>
            </a:r>
            <a:r>
              <a:rPr kumimoji="1" lang="en-US" altLang="ja-JP" sz="1200" kern="1200">
                <a:solidFill>
                  <a:schemeClr val="tx1"/>
                </a:solidFill>
                <a:effectLst/>
                <a:latin typeface="+mn-lt"/>
                <a:ea typeface="+mn-ea"/>
                <a:cs typeface="+mn-cs"/>
              </a:rPr>
              <a:t>72.1</a:t>
            </a:r>
            <a:r>
              <a:rPr kumimoji="1" lang="ja-JP" altLang="ja-JP" sz="1200" kern="1200">
                <a:solidFill>
                  <a:schemeClr val="tx1"/>
                </a:solidFill>
                <a:effectLst/>
                <a:latin typeface="+mn-lt"/>
                <a:ea typeface="+mn-ea"/>
                <a:cs typeface="+mn-cs"/>
              </a:rPr>
              <a:t>％、部分奏効では</a:t>
            </a:r>
            <a:r>
              <a:rPr kumimoji="1" lang="en-US" altLang="ja-JP" sz="1200" kern="1200">
                <a:solidFill>
                  <a:schemeClr val="tx1"/>
                </a:solidFill>
                <a:effectLst/>
                <a:latin typeface="+mn-lt"/>
                <a:ea typeface="+mn-ea"/>
                <a:cs typeface="+mn-cs"/>
              </a:rPr>
              <a:t>68.3</a:t>
            </a:r>
            <a:r>
              <a:rPr kumimoji="1" lang="ja-JP" altLang="ja-JP" sz="1200" kern="1200">
                <a:solidFill>
                  <a:schemeClr val="tx1"/>
                </a:solidFill>
                <a:effectLst/>
                <a:latin typeface="+mn-lt"/>
                <a:ea typeface="+mn-ea"/>
                <a:cs typeface="+mn-cs"/>
              </a:rPr>
              <a:t>％である。</a:t>
            </a:r>
          </a:p>
        </p:txBody>
      </p:sp>
    </p:spTree>
    <p:extLst>
      <p:ext uri="{BB962C8B-B14F-4D97-AF65-F5344CB8AC3E}">
        <p14:creationId xmlns:p14="http://schemas.microsoft.com/office/powerpoint/2010/main" val="374911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非血縁者間骨髄移植および末梢血幹細胞移植においては、いずれの細胞種類においても高齢者における移植件数が増加しており、近年</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歳以上の移植例が約半数を占める。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613774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多発性骨髄腫における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70</a:t>
            </a:r>
            <a:r>
              <a:rPr kumimoji="1" lang="ja-JP" altLang="ja-JP" sz="1200" kern="1200">
                <a:solidFill>
                  <a:schemeClr val="tx1"/>
                </a:solidFill>
                <a:effectLst/>
                <a:latin typeface="+mn-lt"/>
                <a:ea typeface="+mn-ea"/>
                <a:cs typeface="+mn-cs"/>
              </a:rPr>
              <a:t>件であり、移植時病期が部分奏効での移植が多い。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年生存率は、完全奏効</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厳格な完全奏効では</a:t>
            </a:r>
            <a:r>
              <a:rPr kumimoji="1" lang="en-US" altLang="ja-JP" sz="1200" kern="1200">
                <a:solidFill>
                  <a:schemeClr val="tx1"/>
                </a:solidFill>
                <a:effectLst/>
                <a:latin typeface="+mn-lt"/>
                <a:ea typeface="+mn-ea"/>
                <a:cs typeface="+mn-cs"/>
              </a:rPr>
              <a:t>51.3</a:t>
            </a:r>
            <a:r>
              <a:rPr kumimoji="1" lang="ja-JP" altLang="ja-JP" sz="1200" kern="1200">
                <a:solidFill>
                  <a:schemeClr val="tx1"/>
                </a:solidFill>
                <a:effectLst/>
                <a:latin typeface="+mn-lt"/>
                <a:ea typeface="+mn-ea"/>
                <a:cs typeface="+mn-cs"/>
              </a:rPr>
              <a:t>％、 最良部分奏効、部分奏効、安定、進行</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再発では</a:t>
            </a:r>
            <a:r>
              <a:rPr kumimoji="1" lang="en-US" altLang="ja-JP" sz="1200" kern="1200">
                <a:solidFill>
                  <a:schemeClr val="tx1"/>
                </a:solidFill>
                <a:effectLst/>
                <a:latin typeface="+mn-lt"/>
                <a:ea typeface="+mn-ea"/>
                <a:cs typeface="+mn-cs"/>
              </a:rPr>
              <a:t>30</a:t>
            </a:r>
            <a:r>
              <a:rPr kumimoji="1" lang="ja-JP" altLang="ja-JP" sz="1200" kern="1200">
                <a:solidFill>
                  <a:schemeClr val="tx1"/>
                </a:solidFill>
                <a:effectLst/>
                <a:latin typeface="+mn-lt"/>
                <a:ea typeface="+mn-ea"/>
                <a:cs typeface="+mn-cs"/>
              </a:rPr>
              <a:t>％未満である。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864054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多発性骨髄腫における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歳以上での非血縁者間骨髄移植において、直近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30</a:t>
            </a:r>
            <a:r>
              <a:rPr kumimoji="1" lang="ja-JP" altLang="ja-JP" sz="1200" kern="1200">
                <a:solidFill>
                  <a:schemeClr val="tx1"/>
                </a:solidFill>
                <a:effectLst/>
                <a:latin typeface="+mn-lt"/>
                <a:ea typeface="+mn-ea"/>
                <a:cs typeface="+mn-cs"/>
              </a:rPr>
              <a:t>件未満である。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年生存率は、移植時病期が部分奏効では</a:t>
            </a:r>
            <a:r>
              <a:rPr kumimoji="1" lang="en-US" altLang="ja-JP" sz="1200" kern="1200">
                <a:solidFill>
                  <a:schemeClr val="tx1"/>
                </a:solidFill>
                <a:effectLst/>
                <a:latin typeface="+mn-lt"/>
                <a:ea typeface="+mn-ea"/>
                <a:cs typeface="+mn-cs"/>
              </a:rPr>
              <a:t>25.0</a:t>
            </a:r>
            <a:r>
              <a:rPr kumimoji="1" lang="ja-JP" altLang="ja-JP" sz="1200" kern="1200">
                <a:solidFill>
                  <a:schemeClr val="tx1"/>
                </a:solidFill>
                <a:effectLst/>
                <a:latin typeface="+mn-lt"/>
                <a:ea typeface="+mn-ea"/>
                <a:cs typeface="+mn-cs"/>
              </a:rPr>
              <a:t>％である。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54676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再生不良性貧血における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300</a:t>
            </a:r>
            <a:r>
              <a:rPr kumimoji="1" lang="ja-JP" altLang="ja-JP" sz="1200" kern="1200">
                <a:solidFill>
                  <a:schemeClr val="tx1"/>
                </a:solidFill>
                <a:effectLst/>
                <a:latin typeface="+mn-lt"/>
                <a:ea typeface="+mn-ea"/>
                <a:cs typeface="+mn-cs"/>
              </a:rPr>
              <a:t>件であり、血縁者間骨髄移植、非血縁者間骨髄移植が多く行われている。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年生存率は、血縁者間骨髄移植、非血縁者間移植では</a:t>
            </a:r>
            <a:r>
              <a:rPr kumimoji="1" lang="en-US" altLang="ja-JP" sz="1200" kern="1200">
                <a:solidFill>
                  <a:schemeClr val="tx1"/>
                </a:solidFill>
                <a:effectLst/>
                <a:latin typeface="+mn-lt"/>
                <a:ea typeface="+mn-ea"/>
                <a:cs typeface="+mn-cs"/>
              </a:rPr>
              <a:t>90</a:t>
            </a:r>
            <a:r>
              <a:rPr kumimoji="1" lang="ja-JP" altLang="ja-JP" sz="1200" kern="1200">
                <a:solidFill>
                  <a:schemeClr val="tx1"/>
                </a:solidFill>
                <a:effectLst/>
                <a:latin typeface="+mn-lt"/>
                <a:ea typeface="+mn-ea"/>
                <a:cs typeface="+mn-cs"/>
              </a:rPr>
              <a:t>％以上と良好である。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25592202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ja-JP" altLang="en-US" b="0" kern="1200">
                <a:solidFill>
                  <a:schemeClr val="tx1"/>
                </a:solidFill>
                <a:latin typeface="Calibri" panose="020F0502020204030204" pitchFamily="34" charset="0"/>
                <a:ea typeface="+mn-ea"/>
              </a:rPr>
              <a:t>　再生不良性貧血における</a:t>
            </a:r>
            <a:r>
              <a:rPr kumimoji="1" lang="en-US" altLang="ja-JP" b="0" kern="1200">
                <a:solidFill>
                  <a:schemeClr val="tx1"/>
                </a:solidFill>
                <a:latin typeface="Calibri" panose="020F0502020204030204" pitchFamily="34" charset="0"/>
                <a:ea typeface="+mn-ea"/>
              </a:rPr>
              <a:t>16</a:t>
            </a:r>
            <a:r>
              <a:rPr kumimoji="1" lang="ja-JP" altLang="en-US" b="0" kern="1200">
                <a:solidFill>
                  <a:schemeClr val="tx1"/>
                </a:solidFill>
                <a:latin typeface="Calibri" panose="020F0502020204030204" pitchFamily="34" charset="0"/>
                <a:ea typeface="+mn-ea"/>
              </a:rPr>
              <a:t>歳以上での同種移植において、直近</a:t>
            </a:r>
            <a:r>
              <a:rPr kumimoji="1" lang="en-US" altLang="ja-JP" b="0" kern="1200">
                <a:solidFill>
                  <a:schemeClr val="tx1"/>
                </a:solidFill>
                <a:latin typeface="Calibri" panose="020F0502020204030204" pitchFamily="34" charset="0"/>
                <a:ea typeface="+mn-ea"/>
              </a:rPr>
              <a:t>10</a:t>
            </a:r>
            <a:r>
              <a:rPr kumimoji="1" lang="ja-JP" altLang="en-US" b="0" kern="1200">
                <a:solidFill>
                  <a:schemeClr val="tx1"/>
                </a:solidFill>
                <a:latin typeface="Calibri" panose="020F0502020204030204" pitchFamily="34" charset="0"/>
                <a:ea typeface="+mn-ea"/>
              </a:rPr>
              <a:t>年間の初回移植の登録件数は</a:t>
            </a:r>
            <a:r>
              <a:rPr kumimoji="1" lang="en-US" altLang="ja-JP" b="0" kern="1200">
                <a:solidFill>
                  <a:schemeClr val="tx1"/>
                </a:solidFill>
                <a:latin typeface="Calibri" panose="020F0502020204030204" pitchFamily="34" charset="0"/>
                <a:ea typeface="+mn-ea"/>
              </a:rPr>
              <a:t>680</a:t>
            </a:r>
            <a:r>
              <a:rPr kumimoji="1" lang="ja-JP" altLang="en-US" b="0" kern="1200">
                <a:solidFill>
                  <a:schemeClr val="tx1"/>
                </a:solidFill>
                <a:latin typeface="Calibri" panose="020F0502020204030204" pitchFamily="34" charset="0"/>
                <a:ea typeface="+mn-ea"/>
              </a:rPr>
              <a:t>件であり、非血縁者間骨髄移植が約</a:t>
            </a:r>
            <a:r>
              <a:rPr kumimoji="1" lang="en-US" altLang="ja-JP" b="0" kern="1200">
                <a:solidFill>
                  <a:schemeClr val="tx1"/>
                </a:solidFill>
                <a:latin typeface="Calibri" panose="020F0502020204030204" pitchFamily="34" charset="0"/>
                <a:ea typeface="+mn-ea"/>
              </a:rPr>
              <a:t>40</a:t>
            </a:r>
            <a:r>
              <a:rPr kumimoji="1" lang="ja-JP" altLang="en-US" b="0" kern="1200">
                <a:solidFill>
                  <a:schemeClr val="tx1"/>
                </a:solidFill>
                <a:latin typeface="Calibri" panose="020F0502020204030204" pitchFamily="34" charset="0"/>
                <a:ea typeface="+mn-ea"/>
              </a:rPr>
              <a:t>％を占める。</a:t>
            </a:r>
          </a:p>
          <a:p>
            <a:r>
              <a:rPr kumimoji="1" lang="ja-JP" altLang="en-US" b="0" kern="1200">
                <a:solidFill>
                  <a:schemeClr val="tx1"/>
                </a:solidFill>
                <a:latin typeface="Calibri" panose="020F0502020204030204" pitchFamily="34" charset="0"/>
                <a:ea typeface="+mn-ea"/>
              </a:rPr>
              <a:t>移植後</a:t>
            </a:r>
            <a:r>
              <a:rPr kumimoji="1" lang="en-US" altLang="ja-JP" b="0" kern="1200">
                <a:solidFill>
                  <a:schemeClr val="tx1"/>
                </a:solidFill>
                <a:latin typeface="Calibri" panose="020F0502020204030204" pitchFamily="34" charset="0"/>
                <a:ea typeface="+mn-ea"/>
              </a:rPr>
              <a:t>5</a:t>
            </a:r>
            <a:r>
              <a:rPr kumimoji="1" lang="ja-JP" altLang="en-US" b="0" kern="1200">
                <a:solidFill>
                  <a:schemeClr val="tx1"/>
                </a:solidFill>
                <a:latin typeface="Calibri" panose="020F0502020204030204" pitchFamily="34" charset="0"/>
                <a:ea typeface="+mn-ea"/>
              </a:rPr>
              <a:t>年生存率は、血縁、非血縁者間移植ともに</a:t>
            </a:r>
            <a:r>
              <a:rPr kumimoji="1" lang="en-US" altLang="ja-JP" b="0" kern="1200">
                <a:solidFill>
                  <a:schemeClr val="tx1"/>
                </a:solidFill>
                <a:latin typeface="Calibri" panose="020F0502020204030204" pitchFamily="34" charset="0"/>
                <a:ea typeface="+mn-ea"/>
              </a:rPr>
              <a:t>65</a:t>
            </a:r>
            <a:r>
              <a:rPr kumimoji="1" lang="ja-JP" altLang="en-US" b="0" kern="1200">
                <a:solidFill>
                  <a:schemeClr val="tx1"/>
                </a:solidFill>
                <a:latin typeface="Calibri" panose="020F0502020204030204" pitchFamily="34" charset="0"/>
                <a:ea typeface="+mn-ea"/>
              </a:rPr>
              <a:t>％以上であり、血縁者間骨髄移植では</a:t>
            </a:r>
            <a:r>
              <a:rPr kumimoji="1" lang="en-US" altLang="ja-JP" b="0" kern="1200">
                <a:solidFill>
                  <a:schemeClr val="tx1"/>
                </a:solidFill>
                <a:latin typeface="Calibri" panose="020F0502020204030204" pitchFamily="34" charset="0"/>
                <a:ea typeface="+mn-ea"/>
              </a:rPr>
              <a:t>87.5</a:t>
            </a:r>
            <a:r>
              <a:rPr kumimoji="1" lang="ja-JP" altLang="en-US" b="0" kern="1200">
                <a:solidFill>
                  <a:schemeClr val="tx1"/>
                </a:solidFill>
                <a:latin typeface="Calibri" panose="020F0502020204030204" pitchFamily="34" charset="0"/>
                <a:ea typeface="+mn-ea"/>
              </a:rPr>
              <a:t>％である。</a:t>
            </a:r>
          </a:p>
        </p:txBody>
      </p:sp>
    </p:spTree>
    <p:extLst>
      <p:ext uri="{BB962C8B-B14F-4D97-AF65-F5344CB8AC3E}">
        <p14:creationId xmlns:p14="http://schemas.microsoft.com/office/powerpoint/2010/main" val="21297181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ja-JP" altLang="en-US" sz="1200" kern="1200">
                <a:solidFill>
                  <a:schemeClr val="tx1"/>
                </a:solidFill>
                <a:effectLst/>
                <a:latin typeface="+mn-lt"/>
                <a:ea typeface="+mn-ea"/>
                <a:cs typeface="+mn-cs"/>
              </a:rPr>
              <a:t>　再生不良性貧血における</a:t>
            </a:r>
            <a:r>
              <a:rPr kumimoji="1" lang="en-US" altLang="ja-JP" sz="1200" kern="1200">
                <a:solidFill>
                  <a:schemeClr val="tx1"/>
                </a:solidFill>
                <a:effectLst/>
                <a:latin typeface="+mn-lt"/>
                <a:ea typeface="+mn-ea"/>
                <a:cs typeface="+mn-cs"/>
              </a:rPr>
              <a:t>15</a:t>
            </a:r>
            <a:r>
              <a:rPr kumimoji="1" lang="ja-JP" altLang="en-US" sz="1200" kern="1200">
                <a:solidFill>
                  <a:schemeClr val="tx1"/>
                </a:solidFill>
                <a:effectLst/>
                <a:latin typeface="+mn-lt"/>
                <a:ea typeface="+mn-ea"/>
                <a:cs typeface="+mn-cs"/>
              </a:rPr>
              <a:t>歳以下の</a:t>
            </a:r>
            <a:r>
              <a:rPr kumimoji="1" lang="en-US" altLang="ja-JP" sz="1200" kern="1200">
                <a:solidFill>
                  <a:schemeClr val="tx1"/>
                </a:solidFill>
                <a:effectLst/>
                <a:latin typeface="+mn-lt"/>
                <a:ea typeface="+mn-ea"/>
                <a:cs typeface="+mn-cs"/>
              </a:rPr>
              <a:t>HLA</a:t>
            </a:r>
            <a:r>
              <a:rPr kumimoji="1" lang="ja-JP" altLang="en-US" sz="1200" kern="1200">
                <a:solidFill>
                  <a:schemeClr val="tx1"/>
                </a:solidFill>
                <a:effectLst/>
                <a:latin typeface="+mn-lt"/>
                <a:ea typeface="+mn-ea"/>
                <a:cs typeface="+mn-cs"/>
              </a:rPr>
              <a:t>適合同胞間移植、非血縁者間骨髄移植および非血縁者間さい帯血移植において、直近</a:t>
            </a:r>
            <a:r>
              <a:rPr kumimoji="1" lang="en-US" altLang="ja-JP" sz="1200" kern="1200">
                <a:solidFill>
                  <a:schemeClr val="tx1"/>
                </a:solidFill>
                <a:effectLst/>
                <a:latin typeface="+mn-lt"/>
                <a:ea typeface="+mn-ea"/>
                <a:cs typeface="+mn-cs"/>
              </a:rPr>
              <a:t>10</a:t>
            </a:r>
            <a:r>
              <a:rPr kumimoji="1" lang="ja-JP" altLang="en-US"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260</a:t>
            </a:r>
            <a:r>
              <a:rPr kumimoji="1" lang="ja-JP" altLang="en-US" sz="1200" kern="1200">
                <a:solidFill>
                  <a:schemeClr val="tx1"/>
                </a:solidFill>
                <a:effectLst/>
                <a:latin typeface="+mn-lt"/>
                <a:ea typeface="+mn-ea"/>
                <a:cs typeface="+mn-cs"/>
              </a:rPr>
              <a:t>件である。</a:t>
            </a:r>
          </a:p>
          <a:p>
            <a:r>
              <a:rPr kumimoji="1" lang="ja-JP" altLang="en-US"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en-US" sz="1200" kern="1200">
                <a:solidFill>
                  <a:schemeClr val="tx1"/>
                </a:solidFill>
                <a:effectLst/>
                <a:latin typeface="+mn-lt"/>
                <a:ea typeface="+mn-ea"/>
                <a:cs typeface="+mn-cs"/>
              </a:rPr>
              <a:t>年生存率は、いずれの移植種類においても</a:t>
            </a:r>
            <a:r>
              <a:rPr kumimoji="1" lang="en-US" altLang="ja-JP" sz="1200" kern="1200">
                <a:solidFill>
                  <a:schemeClr val="tx1"/>
                </a:solidFill>
                <a:effectLst/>
                <a:latin typeface="+mn-lt"/>
                <a:ea typeface="+mn-ea"/>
                <a:cs typeface="+mn-cs"/>
              </a:rPr>
              <a:t>90</a:t>
            </a:r>
            <a:r>
              <a:rPr kumimoji="1" lang="ja-JP" altLang="en-US" sz="1200" kern="1200">
                <a:solidFill>
                  <a:schemeClr val="tx1"/>
                </a:solidFill>
                <a:effectLst/>
                <a:latin typeface="+mn-lt"/>
                <a:ea typeface="+mn-ea"/>
                <a:cs typeface="+mn-cs"/>
              </a:rPr>
              <a:t>％以上である。</a:t>
            </a:r>
          </a:p>
        </p:txBody>
      </p:sp>
    </p:spTree>
    <p:extLst>
      <p:ext uri="{BB962C8B-B14F-4D97-AF65-F5344CB8AC3E}">
        <p14:creationId xmlns:p14="http://schemas.microsoft.com/office/powerpoint/2010/main" val="9605850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再生不良性貧血における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歳以上の</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適合同胞間移植、非血縁者間骨髄移植および非血縁者間さい帯血移植において、直近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630</a:t>
            </a:r>
            <a:r>
              <a:rPr kumimoji="1" lang="ja-JP" altLang="ja-JP" sz="1200" kern="1200">
                <a:solidFill>
                  <a:schemeClr val="tx1"/>
                </a:solidFill>
                <a:effectLst/>
                <a:latin typeface="+mn-lt"/>
                <a:ea typeface="+mn-ea"/>
                <a:cs typeface="+mn-cs"/>
              </a:rPr>
              <a:t>件であり、非血縁者間骨髄移植が多い。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a:t>
            </a:r>
            <a:r>
              <a:rPr kumimoji="1" lang="en-US" altLang="ja-JP" sz="1200" kern="1200">
                <a:solidFill>
                  <a:schemeClr val="tx1"/>
                </a:solidFill>
                <a:effectLst/>
                <a:latin typeface="+mn-lt"/>
                <a:ea typeface="+mn-ea"/>
                <a:cs typeface="+mn-cs"/>
              </a:rPr>
              <a:t>HLA</a:t>
            </a:r>
            <a:r>
              <a:rPr kumimoji="1" lang="ja-JP" altLang="ja-JP" sz="1200" kern="1200">
                <a:solidFill>
                  <a:schemeClr val="tx1"/>
                </a:solidFill>
                <a:effectLst/>
                <a:latin typeface="+mn-lt"/>
                <a:ea typeface="+mn-ea"/>
                <a:cs typeface="+mn-cs"/>
              </a:rPr>
              <a:t>適合同胞間移植では</a:t>
            </a:r>
            <a:r>
              <a:rPr kumimoji="1" lang="en-US" altLang="ja-JP" sz="1200" kern="1200">
                <a:solidFill>
                  <a:schemeClr val="tx1"/>
                </a:solidFill>
                <a:effectLst/>
                <a:latin typeface="+mn-lt"/>
                <a:ea typeface="+mn-ea"/>
                <a:cs typeface="+mn-cs"/>
              </a:rPr>
              <a:t>82.7</a:t>
            </a:r>
            <a:r>
              <a:rPr kumimoji="1" lang="ja-JP" altLang="ja-JP" sz="1200" kern="1200">
                <a:solidFill>
                  <a:schemeClr val="tx1"/>
                </a:solidFill>
                <a:effectLst/>
                <a:latin typeface="+mn-lt"/>
                <a:ea typeface="+mn-ea"/>
                <a:cs typeface="+mn-cs"/>
              </a:rPr>
              <a:t>％、非血縁者間骨髄移植では</a:t>
            </a:r>
            <a:r>
              <a:rPr kumimoji="1" lang="en-US" altLang="ja-JP" sz="1200" kern="1200">
                <a:solidFill>
                  <a:schemeClr val="tx1"/>
                </a:solidFill>
                <a:effectLst/>
                <a:latin typeface="+mn-lt"/>
                <a:ea typeface="+mn-ea"/>
                <a:cs typeface="+mn-cs"/>
              </a:rPr>
              <a:t>74.6</a:t>
            </a:r>
            <a:r>
              <a:rPr kumimoji="1" lang="ja-JP" altLang="ja-JP" sz="1200" kern="1200">
                <a:solidFill>
                  <a:schemeClr val="tx1"/>
                </a:solidFill>
                <a:effectLst/>
                <a:latin typeface="+mn-lt"/>
                <a:ea typeface="+mn-ea"/>
                <a:cs typeface="+mn-cs"/>
              </a:rPr>
              <a:t>％である。</a:t>
            </a:r>
            <a:endParaRPr kumimoji="1" lang="en-US" altLang="ja-JP" b="0" kern="1200">
              <a:solidFill>
                <a:schemeClr val="tx1"/>
              </a:solidFill>
              <a:latin typeface="Calibri" panose="020F0502020204030204" pitchFamily="34" charset="0"/>
              <a:ea typeface="+mn-ea"/>
              <a:cs typeface="メイリオ" pitchFamily="50" charset="-128"/>
            </a:endParaRPr>
          </a:p>
        </p:txBody>
      </p:sp>
    </p:spTree>
    <p:extLst>
      <p:ext uri="{BB962C8B-B14F-4D97-AF65-F5344CB8AC3E}">
        <p14:creationId xmlns:p14="http://schemas.microsoft.com/office/powerpoint/2010/main" val="78616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非血縁者間さい帯移植においても高齢者における移植件数が増加しており、近年</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歳以上の移植例が約半数を占める。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829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p:nvPr>
        </p:nvSpPr>
        <p:spPr>
          <a:noFill/>
        </p:spPr>
        <p:txBody>
          <a:bodyPr/>
          <a:lstStyle/>
          <a:p>
            <a:r>
              <a:rPr kumimoji="1" lang="ja-JP" altLang="en-US"/>
              <a:t>マスター タイトルの書式設定</a:t>
            </a:r>
          </a:p>
        </p:txBody>
      </p:sp>
      <p:sp>
        <p:nvSpPr>
          <p:cNvPr id="3" name="スライド番号プレースホルダー 1">
            <a:extLst>
              <a:ext uri="{FF2B5EF4-FFF2-40B4-BE49-F238E27FC236}">
                <a16:creationId xmlns:a16="http://schemas.microsoft.com/office/drawing/2014/main" id="{CA0D99E6-27F1-49C7-9E02-0433A64782D3}"/>
              </a:ext>
            </a:extLst>
          </p:cNvPr>
          <p:cNvSpPr>
            <a:spLocks noGrp="1"/>
          </p:cNvSpPr>
          <p:nvPr>
            <p:ph type="sldNum" sz="quarter" idx="4"/>
          </p:nvPr>
        </p:nvSpPr>
        <p:spPr>
          <a:xfrm>
            <a:off x="-95416" y="0"/>
            <a:ext cx="577816"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45441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928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432000" y="0"/>
            <a:ext cx="82296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432000" y="0"/>
            <a:ext cx="82296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62552" y="6357600"/>
            <a:ext cx="3749040" cy="499982"/>
            <a:chOff x="62552" y="6357600"/>
            <a:chExt cx="3749040" cy="499982"/>
          </a:xfrm>
        </p:grpSpPr>
        <p:pic>
          <p:nvPicPr>
            <p:cNvPr id="36" name="図 35" descr="jdchct_logo_only_131104.png">
              <a:extLst>
                <a:ext uri="{FF2B5EF4-FFF2-40B4-BE49-F238E27FC236}">
                  <a16:creationId xmlns:a16="http://schemas.microsoft.com/office/drawing/2014/main" id="{D03AD724-F076-46C2-993D-02B6712FD575}"/>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7086600" y="6491354"/>
            <a:ext cx="20574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CB96A06-C5FF-4135-8A32-2F73D14D6FD4}"/>
              </a:ext>
            </a:extLst>
          </p:cNvPr>
          <p:cNvSpPr>
            <a:spLocks noGrp="1"/>
          </p:cNvSpPr>
          <p:nvPr>
            <p:ph type="title" idx="4294967295"/>
          </p:nvPr>
        </p:nvSpPr>
        <p:spPr>
          <a:noFill/>
        </p:spPr>
        <p:txBody>
          <a:bodyPr/>
          <a:lstStyle/>
          <a:p>
            <a:r>
              <a:rPr kumimoji="1" lang="ja-JP" altLang="en-US">
                <a:solidFill>
                  <a:schemeClr val="bg1"/>
                </a:solidFill>
              </a:rPr>
              <a:t>タイトル</a:t>
            </a:r>
          </a:p>
        </p:txBody>
      </p:sp>
      <p:pic>
        <p:nvPicPr>
          <p:cNvPr id="6" name="図 5" descr="テキスト が含まれている画像&#10;&#10;自動的に生成された説明">
            <a:extLst>
              <a:ext uri="{FF2B5EF4-FFF2-40B4-BE49-F238E27FC236}">
                <a16:creationId xmlns:a16="http://schemas.microsoft.com/office/drawing/2014/main" id="{BAAC3690-E62E-4B04-BF88-8AA41B21CD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a:solidFill>
                  <a:schemeClr val="bg1"/>
                </a:solidFill>
                <a:effectLst/>
                <a:cs typeface="Arial Unicode MS" pitchFamily="50" charset="-128"/>
              </a:rPr>
              <a:t>造血幹細胞移植件数の年次推移</a:t>
            </a:r>
            <a:br>
              <a:rPr lang="en-US" altLang="ja-JP">
                <a:solidFill>
                  <a:schemeClr val="bg1"/>
                </a:solidFill>
                <a:effectLst/>
                <a:cs typeface="Arial Unicode MS" pitchFamily="50" charset="-128"/>
              </a:rPr>
            </a:br>
            <a:r>
              <a:rPr lang="en-US" altLang="ja-JP" sz="2000" spc="-150">
                <a:solidFill>
                  <a:schemeClr val="bg1"/>
                </a:solidFill>
                <a:effectLst/>
                <a:latin typeface="Arial" pitchFamily="34" charset="0"/>
                <a:ea typeface="ＭＳ Ｐゴシック"/>
                <a:cs typeface="Arial" pitchFamily="34" charset="0"/>
              </a:rPr>
              <a:t>●●● </a:t>
            </a:r>
            <a:r>
              <a:rPr lang="ja-JP" altLang="en-US" sz="2400">
                <a:solidFill>
                  <a:schemeClr val="bg1"/>
                </a:solidFill>
                <a:effectLst/>
                <a:cs typeface="Arial Unicode MS" pitchFamily="50" charset="-128"/>
              </a:rPr>
              <a:t>患者年齢階級別</a:t>
            </a:r>
            <a:r>
              <a:rPr lang="ja-JP" altLang="en-US" sz="2000">
                <a:solidFill>
                  <a:schemeClr val="bg1"/>
                </a:solidFill>
                <a:effectLst/>
                <a:latin typeface="Arial" panose="020B0604020202020204" pitchFamily="34" charset="0"/>
                <a:cs typeface="Arial" panose="020B0604020202020204" pitchFamily="34" charset="0"/>
              </a:rPr>
              <a:t> </a:t>
            </a:r>
            <a:r>
              <a:rPr lang="en-US" altLang="ja-JP" sz="2000" spc="-150">
                <a:solidFill>
                  <a:schemeClr val="bg1"/>
                </a:solidFill>
                <a:effectLst/>
                <a:latin typeface="Arial" pitchFamily="34" charset="0"/>
                <a:ea typeface="ＭＳ Ｐゴシック"/>
                <a:cs typeface="Arial" pitchFamily="34" charset="0"/>
              </a:rPr>
              <a:t>●●● </a:t>
            </a:r>
            <a:r>
              <a:rPr lang="en-US" altLang="ja-JP" sz="2000" b="0" spc="-150">
                <a:solidFill>
                  <a:schemeClr val="bg1"/>
                </a:solidFill>
                <a:effectLst/>
                <a:latin typeface="ＭＳ ゴシック" pitchFamily="49" charset="-128"/>
                <a:ea typeface="ＭＳ ゴシック" pitchFamily="49" charset="-128"/>
                <a:cs typeface="Arial" pitchFamily="34" charset="0"/>
              </a:rPr>
              <a:t>&lt;</a:t>
            </a:r>
            <a:r>
              <a:rPr lang="ja-JP" altLang="en-US" sz="2000" b="0" spc="-150">
                <a:solidFill>
                  <a:schemeClr val="bg1"/>
                </a:solidFill>
                <a:effectLst/>
                <a:latin typeface="ＭＳ ゴシック" pitchFamily="49" charset="-128"/>
                <a:ea typeface="ＭＳ ゴシック" pitchFamily="49" charset="-128"/>
                <a:cs typeface="Arial" pitchFamily="34" charset="0"/>
              </a:rPr>
              <a:t>白血病</a:t>
            </a:r>
            <a:r>
              <a:rPr kumimoji="1" lang="en-US" altLang="ja-JP" sz="2000" b="0" kern="1200">
                <a:ln>
                  <a:noFill/>
                </a:ln>
                <a:solidFill>
                  <a:schemeClr val="bg1"/>
                </a:solidFill>
                <a:effectLst/>
                <a:latin typeface="ＭＳ ゴシック" pitchFamily="49" charset="-128"/>
                <a:ea typeface="ＭＳ ゴシック" pitchFamily="49" charset="-128"/>
              </a:rPr>
              <a:t>/</a:t>
            </a:r>
            <a:r>
              <a:rPr kumimoji="1" lang="ja-JP" altLang="en-US" sz="2000" b="0" kern="1200">
                <a:ln>
                  <a:noFill/>
                </a:ln>
                <a:solidFill>
                  <a:schemeClr val="bg1"/>
                </a:solidFill>
                <a:effectLst/>
                <a:latin typeface="ＭＳ ゴシック" pitchFamily="49" charset="-128"/>
                <a:ea typeface="ＭＳ ゴシック" pitchFamily="49" charset="-128"/>
              </a:rPr>
              <a:t>リンパ腫</a:t>
            </a:r>
            <a:r>
              <a:rPr kumimoji="1" lang="en-US" altLang="ja-JP" sz="2000" b="0" kern="120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3BA2F62D-6EF3-45CB-802C-C26549BB2E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475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a:solidFill>
                  <a:schemeClr val="bg1"/>
                </a:solidFill>
                <a:effectLst/>
              </a:rPr>
              <a:t>疾患別の造血</a:t>
            </a:r>
            <a:r>
              <a:rPr lang="ja-JP" altLang="en-US" b="0" dirty="0">
                <a:solidFill>
                  <a:schemeClr val="bg1"/>
                </a:solidFill>
                <a:effectLst/>
              </a:rPr>
              <a:t>幹細胞移植件数 </a:t>
            </a:r>
            <a:br>
              <a:rPr lang="en-US" altLang="ja-JP" b="0" dirty="0">
                <a:solidFill>
                  <a:schemeClr val="bg1"/>
                </a:solidFill>
                <a:effectLst/>
              </a:rPr>
            </a:br>
            <a:r>
              <a:rPr lang="en-US" altLang="ja-JP" sz="2000" b="0" spc="-150">
                <a:solidFill>
                  <a:schemeClr val="bg1"/>
                </a:solidFill>
                <a:effectLst/>
                <a:latin typeface="Arial" pitchFamily="34" charset="0"/>
                <a:ea typeface="ＭＳ Ｐゴシック"/>
                <a:cs typeface="Arial" pitchFamily="34" charset="0"/>
              </a:rPr>
              <a:t>●●● </a:t>
            </a:r>
            <a:r>
              <a:rPr lang="ja-JP" altLang="en-US" sz="2400" b="0">
                <a:solidFill>
                  <a:schemeClr val="bg1"/>
                </a:solidFill>
                <a:effectLst/>
                <a:latin typeface="HGP明朝E" pitchFamily="18" charset="-128"/>
                <a:ea typeface="HGP明朝E" pitchFamily="18" charset="-128"/>
                <a:cs typeface="Arial Unicode MS" pitchFamily="50" charset="-128"/>
              </a:rPr>
              <a:t>ドナー別</a:t>
            </a:r>
            <a:r>
              <a:rPr lang="ja-JP" altLang="en-US" sz="2000" b="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グラフ, ウォーターフォール図&#10;&#10;自動的に生成された説明">
            <a:extLst>
              <a:ext uri="{FF2B5EF4-FFF2-40B4-BE49-F238E27FC236}">
                <a16:creationId xmlns:a16="http://schemas.microsoft.com/office/drawing/2014/main" id="{16E987F1-46E2-4C15-884E-E7F5E3C24E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ja-JP" altLang="en-US" b="0">
                <a:solidFill>
                  <a:schemeClr val="bg1"/>
                </a:solidFill>
                <a:effectLst/>
              </a:rPr>
              <a:t>疾患別の造血</a:t>
            </a:r>
            <a:r>
              <a:rPr lang="ja-JP" altLang="en-US" b="0" dirty="0">
                <a:solidFill>
                  <a:schemeClr val="bg1"/>
                </a:solidFill>
                <a:effectLst/>
              </a:rPr>
              <a:t>幹細胞移植件数</a:t>
            </a:r>
            <a:br>
              <a:rPr lang="en-US" altLang="ja-JP" sz="4000" b="0" dirty="0">
                <a:solidFill>
                  <a:schemeClr val="bg1"/>
                </a:solidFill>
                <a:effectLst/>
              </a:rPr>
            </a:br>
            <a:r>
              <a:rPr lang="en-US" altLang="ja-JP" sz="2000" b="0" spc="-150">
                <a:solidFill>
                  <a:schemeClr val="bg1"/>
                </a:solidFill>
                <a:effectLst/>
                <a:latin typeface="Arial" pitchFamily="34" charset="0"/>
                <a:ea typeface="ＭＳ Ｐゴシック"/>
                <a:cs typeface="Arial" pitchFamily="34" charset="0"/>
              </a:rPr>
              <a:t>●●● </a:t>
            </a:r>
            <a:r>
              <a:rPr lang="ja-JP" altLang="en-US" sz="2400" b="0">
                <a:solidFill>
                  <a:schemeClr val="bg1"/>
                </a:solidFill>
                <a:effectLst/>
                <a:latin typeface="HGP明朝E" pitchFamily="18" charset="-128"/>
                <a:ea typeface="HGP明朝E" pitchFamily="18" charset="-128"/>
                <a:cs typeface="Arial Unicode MS" pitchFamily="50" charset="-128"/>
              </a:rPr>
              <a:t>ドナー別</a:t>
            </a:r>
            <a:r>
              <a:rPr lang="ja-JP" altLang="en-US" sz="2000" b="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&lt;16</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3" name="図 2" descr="グラフ, 棒グラフ&#10;&#10;自動的に生成された説明">
            <a:extLst>
              <a:ext uri="{FF2B5EF4-FFF2-40B4-BE49-F238E27FC236}">
                <a16:creationId xmlns:a16="http://schemas.microsoft.com/office/drawing/2014/main" id="{9C831131-7E41-4F0F-872C-DA7CAE50F5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bg1"/>
                </a:solidFill>
                <a:effectLst/>
              </a:rPr>
              <a:t>造血幹細胞</a:t>
            </a:r>
            <a:r>
              <a:rPr lang="ja-JP" altLang="en-US" b="0">
                <a:solidFill>
                  <a:schemeClr val="bg1"/>
                </a:solidFill>
                <a:effectLst/>
              </a:rPr>
              <a:t>移植件数の年次推移 </a:t>
            </a:r>
            <a:br>
              <a:rPr lang="en-US" altLang="ja-JP" b="0" dirty="0">
                <a:solidFill>
                  <a:schemeClr val="bg1"/>
                </a:solidFill>
                <a:effectLst/>
              </a:rPr>
            </a:br>
            <a:r>
              <a:rPr lang="en-US" altLang="ja-JP" sz="2000" b="0" spc="-150">
                <a:solidFill>
                  <a:schemeClr val="bg1"/>
                </a:solidFill>
                <a:effectLst/>
                <a:latin typeface="Arial" pitchFamily="34" charset="0"/>
                <a:ea typeface="ＭＳ Ｐゴシック"/>
                <a:cs typeface="Arial" pitchFamily="34" charset="0"/>
              </a:rPr>
              <a:t>●●● </a:t>
            </a:r>
            <a:r>
              <a:rPr lang="ja-JP" altLang="en-US" sz="2400" b="0">
                <a:solidFill>
                  <a:schemeClr val="bg1"/>
                </a:solidFill>
                <a:effectLst/>
                <a:latin typeface="HGP明朝E" pitchFamily="18" charset="-128"/>
                <a:ea typeface="HGP明朝E" pitchFamily="18" charset="-128"/>
                <a:cs typeface="Arial Unicode MS" pitchFamily="50" charset="-128"/>
              </a:rPr>
              <a:t>主な疾患</a:t>
            </a:r>
            <a:r>
              <a:rPr lang="ja-JP" altLang="en-US" sz="2000" b="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a:solidFill>
                  <a:schemeClr val="bg1"/>
                </a:solidFill>
                <a:effectLst/>
                <a:latin typeface="Arial" pitchFamily="34" charset="0"/>
                <a:ea typeface="ＭＳ Ｐゴシック"/>
                <a:cs typeface="Arial" pitchFamily="34" charset="0"/>
              </a:rPr>
              <a:t>●●● &lt;</a:t>
            </a:r>
            <a:r>
              <a:rPr lang="ja-JP" altLang="en-US" sz="2000" b="0" spc="-150">
                <a:solidFill>
                  <a:schemeClr val="bg1"/>
                </a:solidFill>
                <a:effectLst/>
                <a:latin typeface="Arial" pitchFamily="34" charset="0"/>
                <a:ea typeface="ＭＳ Ｐゴシック"/>
                <a:cs typeface="Arial" pitchFamily="34" charset="0"/>
              </a:rPr>
              <a:t>自家：</a:t>
            </a:r>
            <a:r>
              <a:rPr lang="en-US" altLang="ja-JP" sz="2000" b="0" spc="-150">
                <a:solidFill>
                  <a:schemeClr val="bg1"/>
                </a:solidFill>
                <a:effectLst/>
                <a:latin typeface="Arial" pitchFamily="34" charset="0"/>
                <a:ea typeface="ＭＳ Ｐゴシック"/>
                <a:cs typeface="Arial" pitchFamily="34" charset="0"/>
              </a:rPr>
              <a: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a:extLst>
              <a:ext uri="{FF2B5EF4-FFF2-40B4-BE49-F238E27FC236}">
                <a16:creationId xmlns:a16="http://schemas.microsoft.com/office/drawing/2014/main" id="{C841DAD8-D8FF-4439-AD7A-A5539DEE13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bg1"/>
                </a:solidFill>
                <a:effectLst/>
              </a:rPr>
              <a:t>造血幹細胞</a:t>
            </a:r>
            <a:r>
              <a:rPr lang="ja-JP" altLang="en-US" b="0">
                <a:solidFill>
                  <a:schemeClr val="bg1"/>
                </a:solidFill>
                <a:effectLst/>
              </a:rPr>
              <a:t>移植件数の年次推移 </a:t>
            </a:r>
            <a:br>
              <a:rPr lang="en-US" altLang="ja-JP" b="0" dirty="0">
                <a:solidFill>
                  <a:schemeClr val="bg1"/>
                </a:solidFill>
                <a:effectLst/>
              </a:rPr>
            </a:br>
            <a:r>
              <a:rPr lang="en-US" altLang="ja-JP" sz="2000" b="0" spc="-150">
                <a:solidFill>
                  <a:schemeClr val="bg1"/>
                </a:solidFill>
                <a:effectLst/>
                <a:latin typeface="Arial" pitchFamily="34" charset="0"/>
                <a:ea typeface="ＭＳ Ｐゴシック"/>
                <a:cs typeface="Arial" pitchFamily="34" charset="0"/>
              </a:rPr>
              <a:t>●●● </a:t>
            </a:r>
            <a:r>
              <a:rPr lang="ja-JP" altLang="en-US" sz="2400" b="0">
                <a:solidFill>
                  <a:schemeClr val="bg1"/>
                </a:solidFill>
                <a:effectLst/>
                <a:latin typeface="HGP明朝E" pitchFamily="18" charset="-128"/>
                <a:ea typeface="HGP明朝E" pitchFamily="18" charset="-128"/>
                <a:cs typeface="Arial Unicode MS" pitchFamily="50" charset="-128"/>
              </a:rPr>
              <a:t>主な疾患</a:t>
            </a:r>
            <a:r>
              <a:rPr lang="ja-JP" altLang="en-US" sz="2000" b="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a:solidFill>
                  <a:schemeClr val="bg1"/>
                </a:solidFill>
                <a:effectLst/>
                <a:latin typeface="Arial" pitchFamily="34" charset="0"/>
                <a:ea typeface="ＭＳ Ｐゴシック"/>
                <a:cs typeface="Arial" pitchFamily="34" charset="0"/>
              </a:rPr>
              <a:t>●●● &lt;</a:t>
            </a:r>
            <a:r>
              <a:rPr lang="ja-JP" altLang="en-US" sz="2000" b="0" spc="-150">
                <a:solidFill>
                  <a:schemeClr val="bg1"/>
                </a:solidFill>
                <a:effectLst/>
                <a:latin typeface="Arial" pitchFamily="34" charset="0"/>
                <a:ea typeface="ＭＳ Ｐゴシック"/>
                <a:cs typeface="Arial" pitchFamily="34" charset="0"/>
              </a:rPr>
              <a:t>同種</a:t>
            </a:r>
            <a:r>
              <a:rPr lang="en-US" altLang="ja-JP" sz="2000" b="0" spc="-150">
                <a:solidFill>
                  <a:schemeClr val="bg1"/>
                </a:solidFill>
                <a:effectLst/>
                <a:latin typeface="Arial" pitchFamily="34" charset="0"/>
                <a:ea typeface="ＭＳ Ｐゴシック"/>
                <a:cs typeface="Arial" pitchFamily="34" charset="0"/>
              </a:rPr>
              <a: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a:extLst>
              <a:ext uri="{FF2B5EF4-FFF2-40B4-BE49-F238E27FC236}">
                <a16:creationId xmlns:a16="http://schemas.microsoft.com/office/drawing/2014/main" id="{6156071B-2FDA-43C5-9039-BAA5963B55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bg1"/>
                </a:solidFill>
                <a:effectLst/>
              </a:rPr>
              <a:t>造血幹細胞</a:t>
            </a:r>
            <a:r>
              <a:rPr lang="ja-JP" altLang="en-US" b="0">
                <a:solidFill>
                  <a:schemeClr val="bg1"/>
                </a:solidFill>
                <a:effectLst/>
              </a:rPr>
              <a:t>移植件数の年次推移</a:t>
            </a:r>
            <a:br>
              <a:rPr lang="en-US" altLang="ja-JP" sz="4000" b="0" dirty="0">
                <a:solidFill>
                  <a:schemeClr val="bg1"/>
                </a:solidFill>
                <a:effectLst/>
              </a:rPr>
            </a:br>
            <a:r>
              <a:rPr lang="en-US" altLang="ja-JP" sz="2000" b="0" spc="-150">
                <a:solidFill>
                  <a:schemeClr val="bg1"/>
                </a:solidFill>
                <a:effectLst/>
                <a:latin typeface="Arial" pitchFamily="34" charset="0"/>
                <a:ea typeface="ＭＳ Ｐゴシック"/>
                <a:cs typeface="Arial" pitchFamily="34" charset="0"/>
              </a:rPr>
              <a:t>●●● </a:t>
            </a:r>
            <a:r>
              <a:rPr lang="ja-JP" altLang="en-US" sz="2400" b="0">
                <a:solidFill>
                  <a:schemeClr val="bg1"/>
                </a:solidFill>
                <a:effectLst/>
                <a:latin typeface="HGP明朝E" pitchFamily="18" charset="-128"/>
                <a:ea typeface="HGP明朝E" pitchFamily="18" charset="-128"/>
                <a:cs typeface="Arial Unicode MS" pitchFamily="50" charset="-128"/>
              </a:rPr>
              <a:t>主な疾患</a:t>
            </a:r>
            <a:r>
              <a:rPr lang="ja-JP" altLang="en-US" sz="2000" b="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a:solidFill>
                  <a:schemeClr val="bg1"/>
                </a:solidFill>
                <a:effectLst/>
                <a:latin typeface="Arial" pitchFamily="34" charset="0"/>
                <a:ea typeface="ＭＳ Ｐゴシック"/>
                <a:cs typeface="Arial" pitchFamily="34" charset="0"/>
              </a:rPr>
              <a:t>●●● &lt;</a:t>
            </a:r>
            <a:r>
              <a:rPr lang="ja-JP" altLang="en-US" sz="2000" b="0" spc="-150">
                <a:solidFill>
                  <a:schemeClr val="bg1"/>
                </a:solidFill>
                <a:effectLst/>
                <a:latin typeface="Arial" pitchFamily="34" charset="0"/>
                <a:ea typeface="ＭＳ Ｐゴシック"/>
                <a:cs typeface="Arial" pitchFamily="34" charset="0"/>
              </a:rPr>
              <a:t>自家：</a:t>
            </a:r>
            <a:r>
              <a:rPr lang="en-US" altLang="ja-JP" sz="2000" b="0" spc="-150">
                <a:solidFill>
                  <a:schemeClr val="bg1"/>
                </a:solidFill>
                <a:effectLst/>
                <a:latin typeface="Arial" pitchFamily="34" charset="0"/>
                <a:ea typeface="ＭＳ Ｐゴシック"/>
                <a:cs typeface="Arial" pitchFamily="34" charset="0"/>
              </a:rPr>
              <a:t>16</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7" name="図 6" descr="アプリケーション が含まれている画像&#10;&#10;自動的に生成された説明">
            <a:extLst>
              <a:ext uri="{FF2B5EF4-FFF2-40B4-BE49-F238E27FC236}">
                <a16:creationId xmlns:a16="http://schemas.microsoft.com/office/drawing/2014/main" id="{754D7742-00F2-4B1E-82D7-CFD88AB5C8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lumMod val="50000"/>
                </a:prstClr>
              </a:solidFill>
              <a:effectLst/>
              <a:uLnTx/>
              <a:uFillTx/>
              <a:latin typeface="HGP明朝E" panose="02020900000000000000" pitchFamily="18" charset="-128"/>
              <a:ea typeface="HGP明朝E" panose="02020900000000000000" pitchFamily="18" charset="-128"/>
              <a:cs typeface="+mn-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bg1"/>
                </a:solidFill>
                <a:effectLst/>
              </a:rPr>
              <a:t>造血幹細胞</a:t>
            </a:r>
            <a:r>
              <a:rPr lang="ja-JP" altLang="en-US" b="0">
                <a:solidFill>
                  <a:schemeClr val="bg1"/>
                </a:solidFill>
                <a:effectLst/>
              </a:rPr>
              <a:t>移植件数の年次推移</a:t>
            </a:r>
            <a:br>
              <a:rPr lang="en-US" altLang="ja-JP" sz="4000" b="0" dirty="0">
                <a:solidFill>
                  <a:schemeClr val="bg1"/>
                </a:solidFill>
                <a:effectLst/>
              </a:rPr>
            </a:br>
            <a:r>
              <a:rPr lang="en-US" altLang="ja-JP" sz="2000" b="0" spc="-150">
                <a:solidFill>
                  <a:schemeClr val="bg1"/>
                </a:solidFill>
                <a:effectLst/>
                <a:latin typeface="Arial" pitchFamily="34" charset="0"/>
                <a:ea typeface="ＭＳ Ｐゴシック"/>
                <a:cs typeface="Arial" pitchFamily="34" charset="0"/>
              </a:rPr>
              <a:t>●●● </a:t>
            </a:r>
            <a:r>
              <a:rPr lang="ja-JP" altLang="en-US" sz="2400" b="0">
                <a:solidFill>
                  <a:schemeClr val="bg1"/>
                </a:solidFill>
                <a:effectLst/>
                <a:latin typeface="HGP明朝E" pitchFamily="18" charset="-128"/>
                <a:ea typeface="HGP明朝E" pitchFamily="18" charset="-128"/>
                <a:cs typeface="Arial Unicode MS" pitchFamily="50" charset="-128"/>
              </a:rPr>
              <a:t>主な疾患</a:t>
            </a:r>
            <a:r>
              <a:rPr lang="ja-JP" altLang="en-US" sz="2000" b="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a:solidFill>
                  <a:schemeClr val="bg1"/>
                </a:solidFill>
                <a:effectLst/>
                <a:latin typeface="Arial" pitchFamily="34" charset="0"/>
                <a:ea typeface="ＭＳ Ｐゴシック"/>
                <a:cs typeface="Arial" pitchFamily="34" charset="0"/>
              </a:rPr>
              <a:t>●●● &lt;</a:t>
            </a:r>
            <a:r>
              <a:rPr lang="ja-JP" altLang="en-US" sz="2000" b="0" spc="-150">
                <a:solidFill>
                  <a:schemeClr val="bg1"/>
                </a:solidFill>
                <a:effectLst/>
                <a:latin typeface="Arial" pitchFamily="34" charset="0"/>
                <a:ea typeface="ＭＳ Ｐゴシック"/>
                <a:cs typeface="Arial" pitchFamily="34" charset="0"/>
              </a:rPr>
              <a:t>同種：</a:t>
            </a:r>
            <a:r>
              <a:rPr lang="en-US" altLang="ja-JP" sz="2000" b="0" spc="-150">
                <a:solidFill>
                  <a:schemeClr val="bg1"/>
                </a:solidFill>
                <a:effectLst/>
                <a:latin typeface="Arial" pitchFamily="34" charset="0"/>
                <a:ea typeface="ＭＳ Ｐゴシック"/>
                <a:cs typeface="Arial" pitchFamily="34" charset="0"/>
              </a:rPr>
              <a:t>16</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3" name="図 2">
            <a:extLst>
              <a:ext uri="{FF2B5EF4-FFF2-40B4-BE49-F238E27FC236}">
                <a16:creationId xmlns:a16="http://schemas.microsoft.com/office/drawing/2014/main" id="{F01EA05D-451B-4A94-8E3A-B5D8E756BA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a:solidFill>
                  <a:schemeClr val="bg1"/>
                </a:solidFill>
                <a:effectLst/>
              </a:rPr>
              <a:t>造血幹細胞移植件数の年次推移</a:t>
            </a:r>
            <a:br>
              <a:rPr lang="en-US" altLang="ja-JP" b="0">
                <a:solidFill>
                  <a:schemeClr val="bg1"/>
                </a:solidFill>
                <a:effectLst/>
              </a:rPr>
            </a:br>
            <a:r>
              <a:rPr lang="en-US" altLang="ja-JP" sz="2000" spc="-150">
                <a:solidFill>
                  <a:schemeClr val="bg1"/>
                </a:solidFill>
                <a:effectLst/>
                <a:latin typeface="Arial" pitchFamily="34" charset="0"/>
                <a:ea typeface="ＭＳ Ｐゴシック"/>
                <a:cs typeface="Arial" pitchFamily="34" charset="0"/>
              </a:rPr>
              <a:t>●●● </a:t>
            </a:r>
            <a:r>
              <a:rPr lang="ja-JP" altLang="en-US" sz="2400">
                <a:solidFill>
                  <a:schemeClr val="bg1"/>
                </a:solidFill>
                <a:effectLst/>
                <a:cs typeface="Arial Unicode MS" pitchFamily="50" charset="-128"/>
              </a:rPr>
              <a:t>幹細胞種類別の比率</a:t>
            </a:r>
            <a:r>
              <a:rPr lang="en-US" altLang="ja-JP" sz="2000" spc="-150">
                <a:solidFill>
                  <a:schemeClr val="bg1"/>
                </a:solidFill>
                <a:effectLst/>
                <a:latin typeface="Arial" pitchFamily="34" charset="0"/>
                <a:ea typeface="ＭＳ Ｐゴシック"/>
                <a:cs typeface="Arial" pitchFamily="34" charset="0"/>
              </a:rPr>
              <a:t>●●</a:t>
            </a:r>
            <a:r>
              <a:rPr lang="ja-JP" altLang="en-US" sz="2000" spc="-150">
                <a:solidFill>
                  <a:schemeClr val="bg1"/>
                </a:solidFill>
                <a:effectLst/>
                <a:latin typeface="Arial" pitchFamily="34" charset="0"/>
                <a:ea typeface="ＭＳ Ｐゴシック"/>
                <a:cs typeface="Arial" pitchFamily="34" charset="0"/>
              </a:rPr>
              <a:t>　</a:t>
            </a:r>
            <a:r>
              <a:rPr lang="en-US" altLang="ja-JP" sz="2000" spc="-150">
                <a:solidFill>
                  <a:schemeClr val="bg1"/>
                </a:solidFill>
                <a:effectLst/>
                <a:latin typeface="Arial" pitchFamily="34" charset="0"/>
                <a:ea typeface="ＭＳ Ｐゴシック"/>
                <a:cs typeface="Arial" pitchFamily="34" charset="0"/>
              </a:rPr>
              <a:t>&lt;</a:t>
            </a:r>
            <a:r>
              <a:rPr lang="ja-JP" altLang="en-US" sz="2000" spc="-150">
                <a:solidFill>
                  <a:schemeClr val="bg1"/>
                </a:solidFill>
                <a:effectLst/>
                <a:latin typeface="Arial" pitchFamily="34" charset="0"/>
                <a:ea typeface="ＭＳ Ｐゴシック"/>
                <a:cs typeface="Arial" pitchFamily="34" charset="0"/>
              </a:rPr>
              <a:t>自家</a:t>
            </a:r>
            <a:r>
              <a:rPr lang="en-US" altLang="ja-JP" sz="2000" spc="-15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10;&#10;自動的に生成された説明">
            <a:extLst>
              <a:ext uri="{FF2B5EF4-FFF2-40B4-BE49-F238E27FC236}">
                <a16:creationId xmlns:a16="http://schemas.microsoft.com/office/drawing/2014/main" id="{2446E9D9-332A-44BB-9817-11F3F81BAD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459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500">
                <a:solidFill>
                  <a:schemeClr val="bg1"/>
                </a:solidFill>
                <a:effectLst/>
              </a:rPr>
              <a:t>造血幹細胞移植件数の年次推移</a:t>
            </a:r>
            <a:br>
              <a:rPr lang="en-US" altLang="ja-JP" b="0">
                <a:solidFill>
                  <a:schemeClr val="bg1"/>
                </a:solidFill>
                <a:effectLst/>
              </a:rPr>
            </a:br>
            <a:r>
              <a:rPr lang="en-US" altLang="ja-JP" sz="1800" spc="-150">
                <a:solidFill>
                  <a:schemeClr val="bg1"/>
                </a:solidFill>
                <a:effectLst/>
                <a:latin typeface="Arial" pitchFamily="34" charset="0"/>
                <a:ea typeface="ＭＳ Ｐゴシック"/>
                <a:cs typeface="Arial" pitchFamily="34" charset="0"/>
              </a:rPr>
              <a:t>●●● </a:t>
            </a:r>
            <a:r>
              <a:rPr lang="ja-JP" altLang="en-US" sz="2200">
                <a:solidFill>
                  <a:schemeClr val="bg1"/>
                </a:solidFill>
                <a:effectLst/>
                <a:cs typeface="Arial Unicode MS" pitchFamily="50" charset="-128"/>
              </a:rPr>
              <a:t>幹細胞種類別の比率</a:t>
            </a:r>
            <a:r>
              <a:rPr lang="en-US" altLang="ja-JP" sz="1800" spc="-150">
                <a:solidFill>
                  <a:schemeClr val="bg1"/>
                </a:solidFill>
                <a:effectLst/>
                <a:latin typeface="Arial" pitchFamily="34" charset="0"/>
                <a:ea typeface="ＭＳ Ｐゴシック"/>
                <a:cs typeface="Arial" pitchFamily="34" charset="0"/>
              </a:rPr>
              <a:t>●●● &lt;</a:t>
            </a:r>
            <a:r>
              <a:rPr lang="ja-JP" altLang="en-US" sz="1800" spc="-150">
                <a:solidFill>
                  <a:schemeClr val="bg1"/>
                </a:solidFill>
                <a:effectLst/>
                <a:latin typeface="Arial" pitchFamily="34" charset="0"/>
                <a:ea typeface="ＭＳ Ｐゴシック"/>
                <a:cs typeface="Arial" pitchFamily="34" charset="0"/>
              </a:rPr>
              <a:t>同種</a:t>
            </a:r>
            <a:r>
              <a:rPr lang="en-US" altLang="ja-JP" sz="1800" spc="-150">
                <a:solidFill>
                  <a:schemeClr val="bg1"/>
                </a:solidFill>
                <a:effectLst/>
                <a:latin typeface="Arial" pitchFamily="34" charset="0"/>
                <a:ea typeface="ＭＳ Ｐゴシック"/>
                <a:cs typeface="Arial" pitchFamily="34" charset="0"/>
              </a:rPr>
              <a:t>&gt;</a:t>
            </a:r>
            <a:endParaRPr kumimoji="1" lang="ja-JP" altLang="en-US" sz="1800" b="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10;&#10;自動的に生成された説明">
            <a:extLst>
              <a:ext uri="{FF2B5EF4-FFF2-40B4-BE49-F238E27FC236}">
                <a16:creationId xmlns:a16="http://schemas.microsoft.com/office/drawing/2014/main" id="{FC039C77-102D-499F-86DE-701B622D37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925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500">
                <a:solidFill>
                  <a:schemeClr val="bg1"/>
                </a:solidFill>
                <a:effectLst/>
              </a:rPr>
              <a:t>造血幹細胞移植件数の年次推移</a:t>
            </a:r>
            <a:br>
              <a:rPr lang="en-US" altLang="ja-JP" sz="3200">
                <a:solidFill>
                  <a:schemeClr val="bg1"/>
                </a:solidFill>
                <a:effectLst/>
              </a:rPr>
            </a:br>
            <a:r>
              <a:rPr lang="en-US" altLang="ja-JP" sz="1800" spc="-150">
                <a:solidFill>
                  <a:schemeClr val="bg1"/>
                </a:solidFill>
                <a:effectLst/>
                <a:latin typeface="Arial" pitchFamily="34" charset="0"/>
                <a:ea typeface="ＭＳ Ｐゴシック"/>
                <a:cs typeface="Arial" pitchFamily="34" charset="0"/>
              </a:rPr>
              <a:t>●●●</a:t>
            </a:r>
            <a:r>
              <a:rPr lang="ja-JP" altLang="en-US" sz="1800" spc="-150">
                <a:solidFill>
                  <a:schemeClr val="bg1"/>
                </a:solidFill>
                <a:effectLst/>
                <a:latin typeface="Arial" pitchFamily="34" charset="0"/>
                <a:ea typeface="ＭＳ Ｐゴシック"/>
                <a:cs typeface="Arial" pitchFamily="34" charset="0"/>
              </a:rPr>
              <a:t> </a:t>
            </a:r>
            <a:r>
              <a:rPr lang="ja-JP" altLang="en-US" sz="2000">
                <a:solidFill>
                  <a:schemeClr val="bg1"/>
                </a:solidFill>
                <a:effectLst/>
                <a:cs typeface="Arial Unicode MS" pitchFamily="50" charset="-128"/>
              </a:rPr>
              <a:t>幹細胞種類別の比率</a:t>
            </a:r>
            <a:r>
              <a:rPr lang="en-US" altLang="ja-JP" sz="1800" spc="-150">
                <a:solidFill>
                  <a:schemeClr val="bg1"/>
                </a:solidFill>
                <a:effectLst/>
                <a:latin typeface="Arial" pitchFamily="34" charset="0"/>
                <a:ea typeface="ＭＳ Ｐゴシック"/>
                <a:cs typeface="Arial" pitchFamily="34" charset="0"/>
              </a:rPr>
              <a:t>●●● &lt;</a:t>
            </a:r>
            <a:r>
              <a:rPr lang="ja-JP" altLang="en-US" sz="1800" spc="-150">
                <a:solidFill>
                  <a:schemeClr val="bg1"/>
                </a:solidFill>
                <a:effectLst/>
                <a:latin typeface="Arial" pitchFamily="34" charset="0"/>
                <a:ea typeface="ＭＳ Ｐゴシック"/>
                <a:cs typeface="Arial" pitchFamily="34" charset="0"/>
              </a:rPr>
              <a:t>非血縁者間移植</a:t>
            </a:r>
            <a:r>
              <a:rPr lang="en-US" altLang="ja-JP" sz="1800" spc="-150">
                <a:solidFill>
                  <a:schemeClr val="bg1"/>
                </a:solidFill>
                <a:effectLst/>
                <a:latin typeface="Arial" pitchFamily="34" charset="0"/>
                <a:ea typeface="ＭＳ Ｐゴシック"/>
                <a:cs typeface="Arial" pitchFamily="34" charset="0"/>
              </a:rPr>
              <a:t>&gt;</a:t>
            </a:r>
            <a:endParaRPr kumimoji="1" lang="ja-JP" altLang="en-US" sz="1800" b="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10;&#10;自動的に生成された説明">
            <a:extLst>
              <a:ext uri="{FF2B5EF4-FFF2-40B4-BE49-F238E27FC236}">
                <a16:creationId xmlns:a16="http://schemas.microsoft.com/office/drawing/2014/main" id="{554BB89B-5EF5-4C2E-A9DD-A9018E14C9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504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ja-JP" altLang="en-US" sz="2500" b="0" dirty="0">
                <a:solidFill>
                  <a:schemeClr val="bg1"/>
                </a:solidFill>
                <a:effectLst/>
              </a:rPr>
              <a:t>はじめに</a:t>
            </a:r>
          </a:p>
        </p:txBody>
      </p:sp>
      <p:pic>
        <p:nvPicPr>
          <p:cNvPr id="17" name="コンテンツ プレースホルダー 16" descr="テキスト, 手紙&#10;&#10;自動的に生成された説明">
            <a:extLst>
              <a:ext uri="{FF2B5EF4-FFF2-40B4-BE49-F238E27FC236}">
                <a16:creationId xmlns:a16="http://schemas.microsoft.com/office/drawing/2014/main" id="{AA5A1E0C-E329-402F-BC7C-850A1F2E8B4C}"/>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1"/>
            <a:ext cx="9144000" cy="6858000"/>
          </a:xfrm>
        </p:spPr>
      </p:pic>
    </p:spTree>
    <p:extLst>
      <p:ext uri="{BB962C8B-B14F-4D97-AF65-F5344CB8AC3E}">
        <p14:creationId xmlns:p14="http://schemas.microsoft.com/office/powerpoint/2010/main" val="4636159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ja-JP" altLang="en-US" b="0" dirty="0">
                <a:solidFill>
                  <a:schemeClr val="bg1"/>
                </a:solidFill>
                <a:effectLst/>
              </a:rPr>
              <a:t>造血幹細胞移植</a:t>
            </a:r>
            <a:r>
              <a:rPr lang="ja-JP" altLang="en-US" b="0">
                <a:solidFill>
                  <a:schemeClr val="bg1"/>
                </a:solidFill>
                <a:effectLst/>
              </a:rPr>
              <a:t>件数の年次推移</a:t>
            </a:r>
            <a:br>
              <a:rPr lang="en-US" altLang="ja-JP" sz="3100" b="0" dirty="0">
                <a:solidFill>
                  <a:schemeClr val="bg1"/>
                </a:solidFill>
                <a:effectLst/>
              </a:rPr>
            </a:br>
            <a:r>
              <a:rPr lang="en-US" altLang="ja-JP" sz="2000" b="0" spc="-150">
                <a:solidFill>
                  <a:schemeClr val="bg1"/>
                </a:solidFill>
                <a:effectLst/>
                <a:latin typeface="Arial" pitchFamily="34" charset="0"/>
                <a:ea typeface="ＭＳ Ｐゴシック"/>
                <a:cs typeface="Arial" pitchFamily="34" charset="0"/>
              </a:rPr>
              <a:t>●●● </a:t>
            </a:r>
            <a:r>
              <a:rPr lang="ja-JP" altLang="en-US" sz="2400">
                <a:solidFill>
                  <a:schemeClr val="bg1"/>
                </a:solidFill>
                <a:effectLst/>
              </a:rPr>
              <a:t>幹細胞</a:t>
            </a:r>
            <a:r>
              <a:rPr lang="ja-JP" altLang="en-US" sz="2400" b="0">
                <a:solidFill>
                  <a:schemeClr val="bg1"/>
                </a:solidFill>
                <a:effectLst/>
              </a:rPr>
              <a:t>種類別</a:t>
            </a:r>
            <a:r>
              <a:rPr lang="en-US" altLang="ja-JP" sz="2000" b="0" spc="-150">
                <a:solidFill>
                  <a:schemeClr val="bg1"/>
                </a:solidFill>
                <a:effectLst/>
                <a:latin typeface="Arial" pitchFamily="34" charset="0"/>
                <a:ea typeface="ＭＳ Ｐゴシック"/>
                <a:cs typeface="Arial" pitchFamily="34" charset="0"/>
              </a:rPr>
              <a:t>●●● </a:t>
            </a:r>
            <a:r>
              <a:rPr lang="en-US" altLang="ja-JP" sz="2000" b="0" spc="-150" dirty="0">
                <a:solidFill>
                  <a:schemeClr val="bg1"/>
                </a:solidFill>
                <a:effectLst/>
                <a:latin typeface="Arial" pitchFamily="34" charset="0"/>
                <a:ea typeface="ＭＳ Ｐゴシック"/>
                <a:cs typeface="Arial" pitchFamily="34" charset="0"/>
              </a:rPr>
              <a:t>&lt;</a:t>
            </a:r>
            <a:r>
              <a:rPr lang="ja-JP" altLang="en-US" sz="2000" b="0" spc="-150" dirty="0">
                <a:solidFill>
                  <a:schemeClr val="bg1"/>
                </a:solidFill>
                <a:effectLst/>
                <a:latin typeface="Arial" pitchFamily="34" charset="0"/>
                <a:ea typeface="ＭＳ Ｐゴシック"/>
                <a:cs typeface="Arial" pitchFamily="34" charset="0"/>
              </a:rPr>
              <a:t>同種</a:t>
            </a:r>
            <a:r>
              <a:rPr lang="en-US" altLang="ja-JP" sz="2000" b="0" spc="-150" dirty="0">
                <a:solidFill>
                  <a:schemeClr val="bg1"/>
                </a:solidFill>
                <a:effectLst/>
                <a:latin typeface="Arial" pitchFamily="34" charset="0"/>
                <a:ea typeface="ＭＳ Ｐゴシック"/>
                <a:cs typeface="Arial" pitchFamily="34" charset="0"/>
              </a:rPr>
              <a:t>&gt; &lt;0-15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グラフ, ヒストグラム&#10;&#10;自動的に生成された説明">
            <a:extLst>
              <a:ext uri="{FF2B5EF4-FFF2-40B4-BE49-F238E27FC236}">
                <a16:creationId xmlns:a16="http://schemas.microsoft.com/office/drawing/2014/main" id="{6A186586-36DA-4E24-B87F-90D0EF5672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0674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p:txBody>
          <a:bodyPr anchor="ctr">
            <a:normAutofit fontScale="90000"/>
          </a:bodyPr>
          <a:lstStyle/>
          <a:p>
            <a:r>
              <a:rPr lang="ja-JP" altLang="en-US" b="0" dirty="0">
                <a:solidFill>
                  <a:schemeClr val="bg1"/>
                </a:solidFill>
                <a:effectLst/>
              </a:rPr>
              <a:t>造血幹細胞移植</a:t>
            </a:r>
            <a:r>
              <a:rPr lang="ja-JP" altLang="en-US" b="0">
                <a:solidFill>
                  <a:schemeClr val="bg1"/>
                </a:solidFill>
                <a:effectLst/>
              </a:rPr>
              <a:t>件数の年次推移</a:t>
            </a:r>
            <a:br>
              <a:rPr lang="en-US" altLang="ja-JP" sz="3100" b="0" dirty="0">
                <a:solidFill>
                  <a:schemeClr val="bg1"/>
                </a:solidFill>
                <a:effectLst/>
              </a:rPr>
            </a:br>
            <a:r>
              <a:rPr lang="en-US" altLang="ja-JP" sz="2000" b="0" spc="-150">
                <a:solidFill>
                  <a:schemeClr val="bg1"/>
                </a:solidFill>
                <a:effectLst/>
                <a:latin typeface="Arial" pitchFamily="34" charset="0"/>
                <a:ea typeface="ＭＳ Ｐゴシック"/>
                <a:cs typeface="Arial" pitchFamily="34" charset="0"/>
              </a:rPr>
              <a:t>●●● </a:t>
            </a:r>
            <a:r>
              <a:rPr lang="ja-JP" altLang="en-US" sz="2400">
                <a:solidFill>
                  <a:schemeClr val="bg1"/>
                </a:solidFill>
                <a:effectLst/>
              </a:rPr>
              <a:t>幹細胞</a:t>
            </a:r>
            <a:r>
              <a:rPr lang="ja-JP" altLang="en-US" sz="2400" b="0">
                <a:solidFill>
                  <a:schemeClr val="bg1"/>
                </a:solidFill>
                <a:effectLst/>
              </a:rPr>
              <a:t>種類別</a:t>
            </a:r>
            <a:r>
              <a:rPr lang="en-US" altLang="ja-JP" sz="2000" b="0" spc="-150">
                <a:solidFill>
                  <a:schemeClr val="bg1"/>
                </a:solidFill>
                <a:effectLst/>
                <a:latin typeface="Arial" pitchFamily="34" charset="0"/>
                <a:ea typeface="ＭＳ Ｐゴシック"/>
                <a:cs typeface="Arial" pitchFamily="34" charset="0"/>
              </a:rPr>
              <a:t>●●●</a:t>
            </a:r>
            <a:r>
              <a:rPr lang="ja-JP" altLang="en-US" sz="2000" b="0" spc="-150">
                <a:solidFill>
                  <a:schemeClr val="bg1"/>
                </a:solidFill>
                <a:effectLst/>
                <a:latin typeface="Arial" pitchFamily="34" charset="0"/>
                <a:ea typeface="ＭＳ Ｐゴシック"/>
                <a:cs typeface="Arial" pitchFamily="34" charset="0"/>
              </a:rPr>
              <a:t>　</a:t>
            </a:r>
            <a:r>
              <a:rPr lang="en-US" altLang="ja-JP" sz="2000" b="0" spc="-150">
                <a:solidFill>
                  <a:schemeClr val="bg1"/>
                </a:solidFill>
                <a:effectLst/>
                <a:latin typeface="Arial" pitchFamily="34" charset="0"/>
                <a:ea typeface="ＭＳ Ｐゴシック"/>
                <a:cs typeface="Arial" pitchFamily="34" charset="0"/>
              </a:rPr>
              <a:t>&lt;</a:t>
            </a:r>
            <a:r>
              <a:rPr lang="ja-JP" altLang="en-US" sz="2000" b="0" spc="-150" dirty="0">
                <a:solidFill>
                  <a:schemeClr val="bg1"/>
                </a:solidFill>
                <a:effectLst/>
                <a:latin typeface="Arial" pitchFamily="34" charset="0"/>
                <a:ea typeface="ＭＳ Ｐゴシック"/>
                <a:cs typeface="Arial" pitchFamily="34" charset="0"/>
              </a:rPr>
              <a:t>同種</a:t>
            </a:r>
            <a:r>
              <a:rPr lang="en-US" altLang="ja-JP" sz="2000" b="0" spc="-150" dirty="0">
                <a:solidFill>
                  <a:schemeClr val="bg1"/>
                </a:solidFill>
                <a:effectLst/>
                <a:latin typeface="Arial" pitchFamily="34" charset="0"/>
                <a:ea typeface="ＭＳ Ｐゴシック"/>
                <a:cs typeface="Arial" pitchFamily="34" charset="0"/>
              </a:rPr>
              <a:t>&gt;</a:t>
            </a:r>
            <a:r>
              <a:rPr lang="en-US" altLang="ja-JP" sz="2000" b="0" spc="-150" baseline="0" dirty="0">
                <a:solidFill>
                  <a:schemeClr val="bg1"/>
                </a:solidFill>
                <a:effectLst/>
                <a:latin typeface="Arial" pitchFamily="34" charset="0"/>
                <a:ea typeface="ＭＳ Ｐゴシック"/>
                <a:cs typeface="Arial" pitchFamily="34" charset="0"/>
              </a:rPr>
              <a:t> &lt;16-50</a:t>
            </a:r>
            <a:r>
              <a:rPr lang="ja-JP" altLang="en-US" sz="2000" b="0" spc="-150" baseline="0" dirty="0">
                <a:solidFill>
                  <a:schemeClr val="bg1"/>
                </a:solidFill>
                <a:effectLst/>
                <a:latin typeface="Arial" pitchFamily="34" charset="0"/>
                <a:ea typeface="ＭＳ Ｐゴシック"/>
                <a:cs typeface="Arial" pitchFamily="34" charset="0"/>
              </a:rPr>
              <a:t>歳</a:t>
            </a:r>
            <a:r>
              <a:rPr lang="en-US" altLang="ja-JP" sz="2000" b="0" spc="-150" baseline="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3" name="図 2" descr="グラフ, 棒グラフ&#10;&#10;自動的に生成された説明">
            <a:extLst>
              <a:ext uri="{FF2B5EF4-FFF2-40B4-BE49-F238E27FC236}">
                <a16:creationId xmlns:a16="http://schemas.microsoft.com/office/drawing/2014/main" id="{B5FB6DF4-8006-4FD5-98FA-0B0E5C5EAB6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ja-JP" altLang="en-US" b="0" dirty="0">
                <a:solidFill>
                  <a:schemeClr val="bg1"/>
                </a:solidFill>
                <a:effectLst/>
              </a:rPr>
              <a:t>造血幹細胞移植</a:t>
            </a:r>
            <a:r>
              <a:rPr lang="ja-JP" altLang="en-US" b="0">
                <a:solidFill>
                  <a:schemeClr val="bg1"/>
                </a:solidFill>
                <a:effectLst/>
              </a:rPr>
              <a:t>件数の年次推移</a:t>
            </a:r>
            <a:br>
              <a:rPr lang="en-US" altLang="ja-JP" sz="3100" b="0" dirty="0">
                <a:solidFill>
                  <a:schemeClr val="bg1"/>
                </a:solidFill>
                <a:effectLst/>
              </a:rPr>
            </a:br>
            <a:r>
              <a:rPr lang="en-US" altLang="ja-JP" sz="2000" b="0" spc="-150">
                <a:solidFill>
                  <a:schemeClr val="bg1"/>
                </a:solidFill>
                <a:effectLst/>
                <a:latin typeface="Arial" pitchFamily="34" charset="0"/>
                <a:ea typeface="ＭＳ Ｐゴシック"/>
                <a:cs typeface="Arial" pitchFamily="34" charset="0"/>
              </a:rPr>
              <a:t>●●● </a:t>
            </a:r>
            <a:r>
              <a:rPr lang="ja-JP" altLang="en-US" sz="2400">
                <a:solidFill>
                  <a:schemeClr val="bg1"/>
                </a:solidFill>
                <a:effectLst/>
              </a:rPr>
              <a:t>幹細胞</a:t>
            </a:r>
            <a:r>
              <a:rPr lang="ja-JP" altLang="en-US" sz="2400" b="0">
                <a:solidFill>
                  <a:schemeClr val="bg1"/>
                </a:solidFill>
                <a:effectLst/>
              </a:rPr>
              <a:t>種類別</a:t>
            </a:r>
            <a:r>
              <a:rPr lang="en-US" altLang="ja-JP" sz="2000" b="0" spc="-15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同種</a:t>
            </a:r>
            <a:r>
              <a:rPr lang="en-US" altLang="ja-JP" sz="2000" b="0" spc="-150" dirty="0">
                <a:solidFill>
                  <a:schemeClr val="bg1"/>
                </a:solidFill>
                <a:effectLst/>
                <a:latin typeface="Arial" pitchFamily="34" charset="0"/>
                <a:ea typeface="ＭＳ Ｐゴシック"/>
                <a:cs typeface="Arial" pitchFamily="34" charset="0"/>
              </a:rPr>
              <a:t>&gt; &lt;51</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グラフ, 棒グラフ&#10;&#10;自動的に生成された説明">
            <a:extLst>
              <a:ext uri="{FF2B5EF4-FFF2-40B4-BE49-F238E27FC236}">
                <a16:creationId xmlns:a16="http://schemas.microsoft.com/office/drawing/2014/main" id="{058D391A-B7DF-4E76-A81D-7A7859D364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normAutofit/>
          </a:bodyPr>
          <a:lstStyle/>
          <a:p>
            <a:pPr rtl="0" fontAlgn="base"/>
            <a:r>
              <a:rPr kumimoji="1" lang="ja-JP" altLang="ja-JP" sz="2500" b="0" i="0" kern="1200" spc="0" baseline="0" dirty="0">
                <a:solidFill>
                  <a:schemeClr val="bg1"/>
                </a:solidFill>
                <a:effectLst/>
                <a:latin typeface="HGP明朝E"/>
                <a:ea typeface="HGP明朝E"/>
                <a:cs typeface="+mn-cs"/>
              </a:rPr>
              <a:t>造血幹</a:t>
            </a:r>
            <a:r>
              <a:rPr kumimoji="1" lang="ja-JP" altLang="ja-JP" sz="2500" b="0" i="0" kern="1200" spc="0" baseline="0">
                <a:solidFill>
                  <a:schemeClr val="bg1"/>
                </a:solidFill>
                <a:effectLst/>
                <a:latin typeface="HGP明朝E"/>
                <a:ea typeface="HGP明朝E"/>
                <a:cs typeface="+mn-cs"/>
              </a:rPr>
              <a:t>細胞移植</a:t>
            </a:r>
            <a:r>
              <a:rPr lang="ja-JP" altLang="en-US" sz="2500">
                <a:solidFill>
                  <a:schemeClr val="bg1"/>
                </a:solidFill>
                <a:effectLst/>
                <a:latin typeface="HGP明朝E"/>
                <a:ea typeface="HGP明朝E"/>
                <a:cs typeface="+mn-cs"/>
              </a:rPr>
              <a:t>件数</a:t>
            </a:r>
            <a:r>
              <a:rPr kumimoji="1" lang="ja-JP" altLang="ja-JP" sz="2500" b="0" i="0" kern="1200" spc="0" baseline="0">
                <a:solidFill>
                  <a:schemeClr val="bg1"/>
                </a:solidFill>
                <a:effectLst/>
                <a:latin typeface="HGP明朝E"/>
                <a:ea typeface="HGP明朝E"/>
                <a:cs typeface="+mn-cs"/>
              </a:rPr>
              <a:t>の</a:t>
            </a:r>
            <a:r>
              <a:rPr kumimoji="1" lang="ja-JP" altLang="ja-JP" sz="2500" b="0" i="0" kern="1200" spc="0" baseline="0" dirty="0">
                <a:solidFill>
                  <a:schemeClr val="bg1"/>
                </a:solidFill>
                <a:effectLst/>
                <a:latin typeface="HGP明朝E"/>
                <a:ea typeface="HGP明朝E"/>
                <a:cs typeface="+mn-cs"/>
              </a:rPr>
              <a:t>推移</a:t>
            </a:r>
            <a:br>
              <a:rPr kumimoji="1" lang="en-US" altLang="ja-JP" sz="2500" b="0" i="0" kern="1200" spc="0" baseline="0" dirty="0">
                <a:solidFill>
                  <a:schemeClr val="bg1"/>
                </a:solidFill>
                <a:effectLst/>
                <a:latin typeface="HGP明朝E"/>
                <a:ea typeface="HGP明朝E"/>
                <a:cs typeface="+mn-cs"/>
              </a:rPr>
            </a:br>
            <a:r>
              <a:rPr kumimoji="1" lang="en-US" altLang="ja-JP" sz="1800" b="0" i="0" kern="1200" spc="-150" baseline="0" dirty="0">
                <a:solidFill>
                  <a:schemeClr val="bg1"/>
                </a:solidFill>
                <a:effectLst/>
                <a:latin typeface="ＭＳ Ｐゴシック"/>
                <a:ea typeface="ＭＳ Ｐゴシック"/>
                <a:cs typeface="Arial"/>
              </a:rPr>
              <a:t>●●●</a:t>
            </a:r>
            <a:r>
              <a:rPr kumimoji="1" lang="en-US" altLang="ja-JP" sz="2000" b="0" i="0" kern="1200" spc="-150" baseline="0" dirty="0">
                <a:solidFill>
                  <a:schemeClr val="bg1"/>
                </a:solidFill>
                <a:effectLst/>
                <a:latin typeface="ＭＳ Ｐゴシック"/>
                <a:ea typeface="ＭＳ Ｐゴシック"/>
                <a:cs typeface="Arial"/>
              </a:rPr>
              <a:t> </a:t>
            </a:r>
            <a:r>
              <a:rPr kumimoji="1" lang="ja-JP" altLang="ja-JP" sz="2200" b="0" kern="1200" dirty="0">
                <a:solidFill>
                  <a:schemeClr val="bg1"/>
                </a:solidFill>
                <a:effectLst/>
                <a:latin typeface="HGP明朝E"/>
                <a:ea typeface="HGP明朝E"/>
                <a:cs typeface="Arial Unicode MS"/>
              </a:rPr>
              <a:t>白血病</a:t>
            </a:r>
            <a:r>
              <a:rPr kumimoji="1" lang="ja-JP" altLang="ja-JP" sz="2200" b="0" kern="1200">
                <a:solidFill>
                  <a:schemeClr val="bg1"/>
                </a:solidFill>
                <a:effectLst/>
                <a:latin typeface="HGP明朝E"/>
                <a:ea typeface="HGP明朝E"/>
                <a:cs typeface="Arial Unicode MS"/>
              </a:rPr>
              <a:t>リスク分類</a:t>
            </a:r>
            <a:r>
              <a:rPr kumimoji="1" lang="ja-JP" altLang="ja-JP" sz="2200" b="0" i="0" kern="1200" spc="0" baseline="0">
                <a:solidFill>
                  <a:schemeClr val="bg1"/>
                </a:solidFill>
                <a:effectLst/>
                <a:latin typeface="HGP明朝E"/>
                <a:ea typeface="HGP明朝E"/>
                <a:cs typeface="Arial Unicode MS"/>
              </a:rPr>
              <a:t>別</a:t>
            </a:r>
            <a:r>
              <a:rPr kumimoji="1" lang="ja-JP" altLang="en-US" sz="2200" b="0" i="0" kern="1200" spc="0" baseline="0">
                <a:solidFill>
                  <a:schemeClr val="bg1"/>
                </a:solidFill>
                <a:effectLst/>
                <a:latin typeface="HGP明朝E"/>
                <a:ea typeface="HGP明朝E"/>
                <a:cs typeface="Arial Unicode MS"/>
              </a:rPr>
              <a:t>の比率</a:t>
            </a:r>
            <a:r>
              <a:rPr kumimoji="1" lang="ja-JP" altLang="en-US" sz="1800" b="0" i="0" kern="1200" spc="0" baseline="0">
                <a:solidFill>
                  <a:schemeClr val="bg1"/>
                </a:solidFill>
                <a:effectLst/>
                <a:latin typeface="HGP明朝E"/>
                <a:ea typeface="HGP明朝E"/>
                <a:cs typeface="Arial Unicode MS"/>
              </a:rPr>
              <a:t> </a:t>
            </a:r>
            <a:r>
              <a:rPr kumimoji="1" lang="en-US" altLang="ja-JP" sz="1800" b="0" kern="1200" spc="-150">
                <a:solidFill>
                  <a:schemeClr val="bg1"/>
                </a:solidFill>
                <a:effectLst/>
                <a:latin typeface="ＭＳ Ｐゴシック"/>
                <a:ea typeface="ＭＳ Ｐゴシック"/>
                <a:cs typeface="Arial"/>
              </a:rPr>
              <a:t>●●●</a:t>
            </a:r>
            <a:endParaRPr kumimoji="1" lang="ja-JP" altLang="ja-JP" sz="1800" b="0" i="0" kern="1200" spc="0" baseline="0" dirty="0">
              <a:solidFill>
                <a:schemeClr val="bg1"/>
              </a:solidFill>
              <a:effectLst/>
              <a:latin typeface="HGP明朝E"/>
              <a:ea typeface="HGP明朝E"/>
              <a:cs typeface="+mn-cs"/>
            </a:endParaRPr>
          </a:p>
        </p:txBody>
      </p:sp>
      <p:pic>
        <p:nvPicPr>
          <p:cNvPr id="3" name="図 2" descr="グラフ, ヒストグラム&#10;&#10;自動的に生成された説明">
            <a:extLst>
              <a:ext uri="{FF2B5EF4-FFF2-40B4-BE49-F238E27FC236}">
                <a16:creationId xmlns:a16="http://schemas.microsoft.com/office/drawing/2014/main" id="{232CA2D4-CEFB-4309-AAAE-1600686AF5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212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lstStyle/>
          <a:p>
            <a:pPr rtl="0" fontAlgn="base"/>
            <a:r>
              <a:rPr kumimoji="1" lang="ja-JP" altLang="ja-JP" sz="2500" b="0" i="0" kern="1200" spc="0" baseline="0" dirty="0">
                <a:solidFill>
                  <a:schemeClr val="bg1"/>
                </a:solidFill>
                <a:effectLst/>
                <a:latin typeface="HGP明朝E"/>
                <a:ea typeface="HGP明朝E"/>
                <a:cs typeface="+mn-cs"/>
              </a:rPr>
              <a:t>造血幹</a:t>
            </a:r>
            <a:r>
              <a:rPr kumimoji="1" lang="ja-JP" altLang="ja-JP" sz="2500" b="0" i="0" kern="1200" spc="0" baseline="0">
                <a:solidFill>
                  <a:schemeClr val="bg1"/>
                </a:solidFill>
                <a:effectLst/>
                <a:latin typeface="HGP明朝E"/>
                <a:ea typeface="HGP明朝E"/>
                <a:cs typeface="+mn-cs"/>
              </a:rPr>
              <a:t>細胞移植</a:t>
            </a:r>
            <a:r>
              <a:rPr kumimoji="1" lang="ja-JP" altLang="en-US" sz="2500" b="0" i="0" kern="1200" spc="0" baseline="0">
                <a:solidFill>
                  <a:schemeClr val="bg1"/>
                </a:solidFill>
                <a:effectLst/>
                <a:latin typeface="HGP明朝E"/>
                <a:ea typeface="HGP明朝E"/>
                <a:cs typeface="+mn-cs"/>
              </a:rPr>
              <a:t>件数</a:t>
            </a:r>
            <a:r>
              <a:rPr kumimoji="1" lang="ja-JP" altLang="ja-JP" sz="2500" b="0" i="0" kern="1200" spc="0" baseline="0">
                <a:solidFill>
                  <a:schemeClr val="bg1"/>
                </a:solidFill>
                <a:effectLst/>
                <a:latin typeface="HGP明朝E"/>
                <a:ea typeface="HGP明朝E"/>
                <a:cs typeface="+mn-cs"/>
              </a:rPr>
              <a:t>の</a:t>
            </a:r>
            <a:r>
              <a:rPr kumimoji="1" lang="ja-JP" altLang="ja-JP" sz="2500" b="0" i="0" kern="1200" spc="0" baseline="0" dirty="0">
                <a:solidFill>
                  <a:schemeClr val="bg1"/>
                </a:solidFill>
                <a:effectLst/>
                <a:latin typeface="HGP明朝E"/>
                <a:ea typeface="HGP明朝E"/>
                <a:cs typeface="+mn-cs"/>
              </a:rPr>
              <a:t>推移</a:t>
            </a:r>
            <a:br>
              <a:rPr kumimoji="1" lang="en-US" altLang="ja-JP" sz="2500" b="0" i="0" kern="1200" spc="0" baseline="0" dirty="0">
                <a:solidFill>
                  <a:schemeClr val="bg1"/>
                </a:solidFill>
                <a:effectLst/>
                <a:latin typeface="HGP明朝E"/>
                <a:ea typeface="HGP明朝E"/>
                <a:cs typeface="+mn-cs"/>
              </a:rPr>
            </a:br>
            <a:r>
              <a:rPr kumimoji="1" lang="en-US" altLang="ja-JP" sz="1800" b="0" i="0" kern="1200" spc="-150" baseline="0" dirty="0">
                <a:solidFill>
                  <a:schemeClr val="bg1"/>
                </a:solidFill>
                <a:effectLst/>
                <a:latin typeface="ＭＳ Ｐゴシック"/>
                <a:ea typeface="ＭＳ Ｐゴシック"/>
                <a:cs typeface="Arial"/>
              </a:rPr>
              <a:t>●●●</a:t>
            </a:r>
            <a:r>
              <a:rPr kumimoji="1" lang="en-US" altLang="ja-JP" sz="1800" b="0" i="0" kern="1200" spc="-150" baseline="0" dirty="0">
                <a:solidFill>
                  <a:schemeClr val="bg1"/>
                </a:solidFill>
                <a:effectLst/>
                <a:latin typeface="Arial" panose="020B0604020202020204" pitchFamily="34" charset="0"/>
                <a:ea typeface="ＭＳ Ｐゴシック"/>
                <a:cs typeface="Arial" panose="020B0604020202020204" pitchFamily="34" charset="0"/>
              </a:rPr>
              <a:t> </a:t>
            </a:r>
            <a:r>
              <a:rPr kumimoji="1" lang="ja-JP" altLang="ja-JP" sz="2200" b="0" kern="1200" dirty="0">
                <a:solidFill>
                  <a:schemeClr val="bg1"/>
                </a:solidFill>
                <a:effectLst/>
                <a:latin typeface="HGP明朝E"/>
                <a:ea typeface="HGP明朝E"/>
                <a:cs typeface="Arial Unicode MS"/>
              </a:rPr>
              <a:t>移植前治療</a:t>
            </a:r>
            <a:r>
              <a:rPr kumimoji="1" lang="ja-JP" altLang="ja-JP" sz="2200" b="0" kern="1200">
                <a:solidFill>
                  <a:schemeClr val="bg1"/>
                </a:solidFill>
                <a:effectLst/>
                <a:latin typeface="HGP明朝E"/>
                <a:ea typeface="HGP明朝E"/>
                <a:cs typeface="Arial Unicode MS"/>
              </a:rPr>
              <a:t>強度</a:t>
            </a:r>
            <a:r>
              <a:rPr kumimoji="1" lang="ja-JP" altLang="ja-JP" sz="2200" b="0" i="0" kern="1200" spc="0" baseline="0">
                <a:solidFill>
                  <a:schemeClr val="bg1"/>
                </a:solidFill>
                <a:effectLst/>
                <a:latin typeface="HGP明朝E"/>
                <a:ea typeface="HGP明朝E"/>
                <a:cs typeface="Arial Unicode MS"/>
              </a:rPr>
              <a:t>別</a:t>
            </a:r>
            <a:r>
              <a:rPr kumimoji="1" lang="ja-JP" altLang="en-US" sz="2200" b="0" i="0" kern="1200" spc="0" baseline="0">
                <a:solidFill>
                  <a:schemeClr val="bg1"/>
                </a:solidFill>
                <a:effectLst/>
                <a:latin typeface="HGP明朝E"/>
                <a:ea typeface="HGP明朝E"/>
                <a:cs typeface="Arial Unicode MS"/>
              </a:rPr>
              <a:t>の比率</a:t>
            </a:r>
            <a:r>
              <a:rPr kumimoji="1" lang="ja-JP" altLang="en-US" sz="1800" b="0" i="0" kern="1200" spc="0" baseline="0">
                <a:solidFill>
                  <a:schemeClr val="bg1"/>
                </a:solidFill>
                <a:effectLst/>
                <a:latin typeface="HGP明朝E"/>
                <a:ea typeface="HGP明朝E"/>
                <a:cs typeface="Arial Unicode MS"/>
              </a:rPr>
              <a:t> </a:t>
            </a:r>
            <a:r>
              <a:rPr kumimoji="1" lang="en-US" altLang="ja-JP" sz="1800" b="0" kern="1200" spc="-150">
                <a:solidFill>
                  <a:schemeClr val="bg1"/>
                </a:solidFill>
                <a:effectLst/>
                <a:latin typeface="ＭＳ Ｐゴシック"/>
                <a:ea typeface="ＭＳ Ｐゴシック"/>
                <a:cs typeface="Arial"/>
              </a:rPr>
              <a:t>●●●</a:t>
            </a:r>
            <a:endParaRPr kumimoji="1" lang="ja-JP" altLang="ja-JP" sz="1800" b="0" i="0" kern="1200" spc="0" baseline="0" dirty="0">
              <a:solidFill>
                <a:schemeClr val="bg1"/>
              </a:solidFill>
              <a:effectLst/>
              <a:latin typeface="HGP明朝E"/>
              <a:ea typeface="HGP明朝E"/>
              <a:cs typeface="+mn-cs"/>
            </a:endParaRPr>
          </a:p>
        </p:txBody>
      </p:sp>
      <p:pic>
        <p:nvPicPr>
          <p:cNvPr id="3" name="図 2" descr="グラフ, 棒グラフ, ヒストグラム&#10;&#10;自動的に生成された説明">
            <a:extLst>
              <a:ext uri="{FF2B5EF4-FFF2-40B4-BE49-F238E27FC236}">
                <a16:creationId xmlns:a16="http://schemas.microsoft.com/office/drawing/2014/main" id="{4276010D-9695-456D-AA22-C0E1866D83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937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normAutofit/>
          </a:bodyPr>
          <a:lstStyle/>
          <a:p>
            <a:pPr>
              <a:lnSpc>
                <a:spcPct val="90000"/>
              </a:lnSpc>
            </a:pPr>
            <a:r>
              <a:rPr lang="ja-JP" altLang="en-US" sz="2500" dirty="0">
                <a:solidFill>
                  <a:schemeClr val="bg1"/>
                </a:solidFill>
                <a:effectLst/>
                <a:cs typeface="Arial Unicode MS" pitchFamily="50" charset="-128"/>
              </a:rPr>
              <a:t>造血幹細胞移植</a:t>
            </a:r>
            <a:r>
              <a:rPr lang="ja-JP" altLang="en-US" sz="2500">
                <a:solidFill>
                  <a:schemeClr val="bg1"/>
                </a:solidFill>
                <a:effectLst/>
                <a:cs typeface="Arial Unicode MS" pitchFamily="50" charset="-128"/>
              </a:rPr>
              <a:t>件数の年次推移</a:t>
            </a:r>
            <a:br>
              <a:rPr lang="en-US" altLang="ja-JP" sz="3000" dirty="0">
                <a:solidFill>
                  <a:schemeClr val="bg1"/>
                </a:solidFill>
                <a:effectLst/>
                <a:cs typeface="Arial Unicode MS" pitchFamily="50" charset="-128"/>
              </a:rPr>
            </a:br>
            <a:r>
              <a:rPr lang="en-US" altLang="ja-JP" sz="1800" spc="-150" dirty="0">
                <a:solidFill>
                  <a:schemeClr val="bg1"/>
                </a:solidFill>
                <a:effectLst/>
                <a:latin typeface="Arial" pitchFamily="34" charset="0"/>
                <a:ea typeface="ＭＳ Ｐゴシック"/>
                <a:cs typeface="Arial" pitchFamily="34" charset="0"/>
              </a:rPr>
              <a:t>●●● </a:t>
            </a:r>
            <a:r>
              <a:rPr lang="en-US" altLang="ja-JP" sz="2200" dirty="0">
                <a:solidFill>
                  <a:schemeClr val="bg1"/>
                </a:solidFill>
                <a:effectLst/>
                <a:cs typeface="Arial Unicode MS" pitchFamily="50" charset="-128"/>
              </a:rPr>
              <a:t>HLA</a:t>
            </a:r>
            <a:r>
              <a:rPr lang="ja-JP" altLang="en-US" sz="2200">
                <a:solidFill>
                  <a:schemeClr val="bg1"/>
                </a:solidFill>
                <a:effectLst/>
                <a:cs typeface="Arial Unicode MS" pitchFamily="50" charset="-128"/>
              </a:rPr>
              <a:t>適合度別</a:t>
            </a:r>
            <a:r>
              <a:rPr lang="ja-JP" altLang="en-US" sz="1800">
                <a:solidFill>
                  <a:schemeClr val="bg1"/>
                </a:solidFill>
                <a:effectLst/>
                <a:cs typeface="Arial Unicode MS" pitchFamily="50" charset="-128"/>
              </a:rPr>
              <a:t> </a:t>
            </a:r>
            <a:r>
              <a:rPr lang="en-US" altLang="ja-JP" sz="1800" spc="-150">
                <a:solidFill>
                  <a:schemeClr val="bg1"/>
                </a:solidFill>
                <a:effectLst/>
                <a:latin typeface="Arial" pitchFamily="34" charset="0"/>
                <a:ea typeface="ＭＳ Ｐゴシック"/>
                <a:cs typeface="Arial" pitchFamily="34" charset="0"/>
              </a:rPr>
              <a:t>●●● &lt;</a:t>
            </a:r>
            <a:r>
              <a:rPr lang="ja-JP" altLang="en-US" sz="1800" spc="-150">
                <a:solidFill>
                  <a:schemeClr val="bg1"/>
                </a:solidFill>
                <a:effectLst/>
                <a:latin typeface="Arial" pitchFamily="34" charset="0"/>
                <a:ea typeface="ＭＳ Ｐゴシック"/>
                <a:cs typeface="Arial" pitchFamily="34" charset="0"/>
              </a:rPr>
              <a:t>同種移植</a:t>
            </a:r>
            <a:r>
              <a:rPr lang="en-US" altLang="ja-JP" sz="1800" spc="-150">
                <a:solidFill>
                  <a:schemeClr val="bg1"/>
                </a:solidFill>
                <a:effectLst/>
                <a:latin typeface="Arial" pitchFamily="34" charset="0"/>
                <a:ea typeface="ＭＳ Ｐゴシック"/>
                <a:cs typeface="Arial" pitchFamily="34" charset="0"/>
              </a:rPr>
              <a:t>&gt;</a:t>
            </a:r>
            <a:endParaRPr kumimoji="1" lang="ja-JP" altLang="en-US" sz="18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FCB0C92E-CBE0-49E8-B1D4-4477287783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a:solidFill>
                  <a:schemeClr val="bg1"/>
                </a:solidFill>
                <a:effectLst/>
                <a:latin typeface="+mn-ea"/>
                <a:ea typeface="+mn-ea"/>
                <a:cs typeface="Arial Unicode MS" pitchFamily="50" charset="-128"/>
              </a:rPr>
              <a:t>移植後</a:t>
            </a:r>
            <a:r>
              <a:rPr lang="ja-JP" altLang="en-US" sz="2500" b="1">
                <a:solidFill>
                  <a:schemeClr val="bg1"/>
                </a:solidFill>
                <a:effectLst/>
                <a:latin typeface="+mj-lt"/>
                <a:ea typeface="+mn-ea"/>
                <a:cs typeface="Arial Unicode MS" pitchFamily="50" charset="-128"/>
              </a:rPr>
              <a:t>１００</a:t>
            </a:r>
            <a:r>
              <a:rPr lang="ja-JP" altLang="en-US" sz="2500" b="0">
                <a:solidFill>
                  <a:schemeClr val="bg1"/>
                </a:solidFill>
                <a:effectLst/>
                <a:latin typeface="+mn-ea"/>
                <a:ea typeface="+mn-ea"/>
                <a:cs typeface="Arial Unicode MS" pitchFamily="50" charset="-128"/>
              </a:rPr>
              <a:t>日 生存率の年次推移</a:t>
            </a:r>
            <a:br>
              <a:rPr lang="en-US" altLang="ja-JP" sz="2500" b="0">
                <a:solidFill>
                  <a:schemeClr val="bg1"/>
                </a:solidFill>
                <a:effectLst/>
                <a:latin typeface="+mn-ea"/>
                <a:ea typeface="+mn-ea"/>
                <a:cs typeface="Arial Unicode MS" pitchFamily="50" charset="-128"/>
              </a:rPr>
            </a:br>
            <a:r>
              <a:rPr lang="ja-JP" altLang="en-US" sz="2000" b="0">
                <a:solidFill>
                  <a:schemeClr val="bg1"/>
                </a:solidFill>
                <a:effectLst/>
                <a:latin typeface="+mn-ea"/>
                <a:ea typeface="+mn-ea"/>
                <a:cs typeface="Arial Unicode MS" pitchFamily="50" charset="-128"/>
              </a:rPr>
              <a:t>　</a:t>
            </a:r>
            <a:r>
              <a:rPr lang="en-US" altLang="ja-JP" sz="2000" b="0">
                <a:solidFill>
                  <a:schemeClr val="bg1"/>
                </a:solidFill>
                <a:effectLst/>
                <a:latin typeface="+mn-ea"/>
                <a:ea typeface="+mn-ea"/>
                <a:cs typeface="Arial Unicode MS" pitchFamily="50" charset="-128"/>
              </a:rPr>
              <a:t>&lt;</a:t>
            </a:r>
            <a:r>
              <a:rPr lang="ja-JP" altLang="en-US" sz="2000" b="0">
                <a:solidFill>
                  <a:schemeClr val="bg1"/>
                </a:solidFill>
                <a:effectLst/>
                <a:latin typeface="+mn-ea"/>
                <a:ea typeface="+mn-ea"/>
                <a:cs typeface="Arial Unicode MS" pitchFamily="50" charset="-128"/>
              </a:rPr>
              <a:t>自家</a:t>
            </a:r>
            <a:r>
              <a:rPr lang="en-US" altLang="ja-JP" sz="2000" b="0">
                <a:solidFill>
                  <a:schemeClr val="bg1"/>
                </a:solidFill>
                <a:effectLst/>
                <a:latin typeface="+mn-ea"/>
                <a:ea typeface="+mn-ea"/>
                <a:cs typeface="Arial Unicode MS" pitchFamily="50" charset="-128"/>
              </a:rPr>
              <a:t>/</a:t>
            </a:r>
            <a:r>
              <a:rPr lang="ja-JP" altLang="en-US" sz="2000" b="0">
                <a:solidFill>
                  <a:schemeClr val="bg1"/>
                </a:solidFill>
                <a:effectLst/>
                <a:latin typeface="+mn-ea"/>
                <a:ea typeface="+mn-ea"/>
                <a:cs typeface="Arial Unicode MS" pitchFamily="50" charset="-128"/>
              </a:rPr>
              <a:t>同種</a:t>
            </a:r>
            <a:r>
              <a:rPr lang="en-US" altLang="ja-JP" sz="2000" b="0">
                <a:solidFill>
                  <a:schemeClr val="bg1"/>
                </a:solidFill>
                <a:effectLst/>
                <a:latin typeface="+mn-ea"/>
                <a:ea typeface="+mn-ea"/>
                <a:cs typeface="Arial Unicode MS" pitchFamily="50" charset="-128"/>
              </a:rPr>
              <a:t>&gt; &lt;50</a:t>
            </a:r>
            <a:r>
              <a:rPr lang="ja-JP" altLang="en-US" sz="2000" b="0">
                <a:solidFill>
                  <a:schemeClr val="bg1"/>
                </a:solidFill>
                <a:effectLst/>
                <a:latin typeface="+mn-ea"/>
                <a:ea typeface="+mn-ea"/>
                <a:cs typeface="Arial Unicode MS" pitchFamily="50" charset="-128"/>
              </a:rPr>
              <a:t>歳未満</a:t>
            </a:r>
            <a:r>
              <a:rPr lang="en-US" altLang="ja-JP" sz="2000" b="0">
                <a:solidFill>
                  <a:schemeClr val="bg1"/>
                </a:solidFill>
                <a:effectLst/>
                <a:latin typeface="+mn-ea"/>
                <a:ea typeface="+mn-ea"/>
                <a:cs typeface="Arial Unicode MS" pitchFamily="50" charset="-128"/>
              </a:rPr>
              <a:t>/50</a:t>
            </a:r>
            <a:r>
              <a:rPr lang="ja-JP" altLang="en-US" sz="2000" b="0">
                <a:solidFill>
                  <a:schemeClr val="bg1"/>
                </a:solidFill>
                <a:effectLst/>
                <a:latin typeface="+mn-ea"/>
                <a:ea typeface="+mn-ea"/>
                <a:cs typeface="Arial Unicode MS" pitchFamily="50" charset="-128"/>
              </a:rPr>
              <a:t>歳以上</a:t>
            </a:r>
            <a:r>
              <a:rPr lang="en-US" altLang="ja-JP" sz="2000" b="0">
                <a:solidFill>
                  <a:schemeClr val="bg1"/>
                </a:solidFill>
                <a:effectLst/>
                <a:cs typeface="Arial Unicode MS" pitchFamily="50" charset="-128"/>
              </a:rPr>
              <a:t>&gt;</a:t>
            </a:r>
            <a:endParaRPr lang="ja-JP" altLang="en-US" sz="1600" b="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A1E54869-FE06-492C-A08E-F29CFD165B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n-ea"/>
                <a:ea typeface="+mn-ea"/>
                <a:cs typeface="Arial Unicode MS" pitchFamily="50" charset="-128"/>
              </a:rPr>
              <a:t>３６５</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b="0" dirty="0">
                <a:solidFill>
                  <a:schemeClr val="bg1"/>
                </a:solidFill>
                <a:effectLst/>
                <a:latin typeface="+mn-ea"/>
                <a:ea typeface="+mn-ea"/>
                <a:cs typeface="Arial Unicode MS" pitchFamily="50" charset="-128"/>
              </a:rPr>
              <a:t>　</a:t>
            </a:r>
            <a:r>
              <a:rPr lang="en-US" altLang="ja-JP" sz="2000" b="0" dirty="0">
                <a:solidFill>
                  <a:schemeClr val="bg1"/>
                </a:solidFill>
                <a:effectLst/>
                <a:latin typeface="+mn-ea"/>
                <a:ea typeface="+mn-ea"/>
                <a:cs typeface="Arial Unicode MS" pitchFamily="50" charset="-128"/>
              </a:rPr>
              <a:t>&lt;</a:t>
            </a:r>
            <a:r>
              <a:rPr lang="ja-JP" altLang="en-US" sz="2000" b="0" dirty="0">
                <a:solidFill>
                  <a:schemeClr val="bg1"/>
                </a:solidFill>
                <a:effectLst/>
                <a:latin typeface="+mn-ea"/>
                <a:ea typeface="+mn-ea"/>
                <a:cs typeface="Arial Unicode MS" pitchFamily="50" charset="-128"/>
              </a:rPr>
              <a:t>自家</a:t>
            </a:r>
            <a:r>
              <a:rPr lang="en-US" altLang="ja-JP" sz="2000" b="0" dirty="0">
                <a:solidFill>
                  <a:schemeClr val="bg1"/>
                </a:solidFill>
                <a:effectLst/>
                <a:latin typeface="+mn-ea"/>
                <a:ea typeface="+mn-ea"/>
                <a:cs typeface="Arial Unicode MS" pitchFamily="50" charset="-128"/>
              </a:rPr>
              <a:t>/</a:t>
            </a:r>
            <a:r>
              <a:rPr lang="ja-JP" altLang="en-US" sz="2000" b="0" dirty="0">
                <a:solidFill>
                  <a:schemeClr val="bg1"/>
                </a:solidFill>
                <a:effectLst/>
                <a:latin typeface="+mn-ea"/>
                <a:ea typeface="+mn-ea"/>
                <a:cs typeface="Arial Unicode MS" pitchFamily="50" charset="-128"/>
              </a:rPr>
              <a:t>同種</a:t>
            </a:r>
            <a:r>
              <a:rPr lang="en-US" altLang="ja-JP" sz="2000" b="0" dirty="0">
                <a:solidFill>
                  <a:schemeClr val="bg1"/>
                </a:solidFill>
                <a:effectLst/>
                <a:latin typeface="+mn-ea"/>
                <a:ea typeface="+mn-ea"/>
                <a:cs typeface="Arial Unicode MS" pitchFamily="50" charset="-128"/>
              </a:rPr>
              <a:t>&gt; &lt;50</a:t>
            </a:r>
            <a:r>
              <a:rPr lang="ja-JP" altLang="en-US" sz="2000" b="0" dirty="0">
                <a:solidFill>
                  <a:schemeClr val="bg1"/>
                </a:solidFill>
                <a:effectLst/>
                <a:latin typeface="+mn-ea"/>
                <a:ea typeface="+mn-ea"/>
                <a:cs typeface="Arial Unicode MS" pitchFamily="50" charset="-128"/>
              </a:rPr>
              <a:t>歳未満</a:t>
            </a:r>
            <a:r>
              <a:rPr lang="en-US" altLang="ja-JP" sz="2000" b="0" dirty="0">
                <a:solidFill>
                  <a:schemeClr val="bg1"/>
                </a:solidFill>
                <a:effectLst/>
                <a:latin typeface="+mn-ea"/>
                <a:ea typeface="+mn-ea"/>
                <a:cs typeface="Arial Unicode MS" pitchFamily="50" charset="-128"/>
              </a:rPr>
              <a:t>/50</a:t>
            </a:r>
            <a:r>
              <a:rPr lang="ja-JP" altLang="en-US" sz="2000" b="0" dirty="0">
                <a:solidFill>
                  <a:schemeClr val="bg1"/>
                </a:solidFill>
                <a:effectLst/>
                <a:latin typeface="+mn-ea"/>
                <a:ea typeface="+mn-ea"/>
                <a:cs typeface="Arial Unicode MS" pitchFamily="50" charset="-128"/>
              </a:rPr>
              <a:t>歳以上</a:t>
            </a:r>
            <a:r>
              <a:rPr lang="en-US" altLang="ja-JP" sz="2000" b="0" dirty="0">
                <a:solidFill>
                  <a:schemeClr val="bg1"/>
                </a:solidFill>
                <a:effectLst/>
                <a:cs typeface="Arial Unicode MS" pitchFamily="50" charset="-128"/>
              </a:rPr>
              <a:t>&gt;</a:t>
            </a:r>
            <a:endParaRPr lang="ja-JP" altLang="en-US" sz="16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4FEEB644-711E-4230-8F4C-47BEDD3F46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9824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１００</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b="0" dirty="0">
                <a:solidFill>
                  <a:schemeClr val="bg1"/>
                </a:solidFill>
                <a:effectLst/>
                <a:latin typeface="+mn-ea"/>
                <a:ea typeface="+mn-ea"/>
                <a:cs typeface="Arial Unicode MS" pitchFamily="50" charset="-128"/>
              </a:rPr>
              <a:t>　</a:t>
            </a:r>
            <a:r>
              <a:rPr lang="en-US" altLang="ja-JP" sz="2000" b="0" dirty="0">
                <a:solidFill>
                  <a:schemeClr val="bg1"/>
                </a:solidFill>
                <a:effectLst/>
                <a:latin typeface="+mn-ea"/>
                <a:ea typeface="+mn-ea"/>
                <a:cs typeface="Arial Unicode MS" pitchFamily="50" charset="-128"/>
              </a:rPr>
              <a:t>&lt;</a:t>
            </a:r>
            <a:r>
              <a:rPr lang="ja-JP" altLang="en-US" sz="2000" b="0" dirty="0">
                <a:solidFill>
                  <a:schemeClr val="bg1"/>
                </a:solidFill>
                <a:effectLst/>
                <a:latin typeface="+mn-ea"/>
                <a:ea typeface="+mn-ea"/>
                <a:cs typeface="Arial Unicode MS" pitchFamily="50" charset="-128"/>
              </a:rPr>
              <a:t>同種</a:t>
            </a:r>
            <a:r>
              <a:rPr lang="en-US" altLang="ja-JP" sz="2000" b="0" dirty="0">
                <a:solidFill>
                  <a:schemeClr val="bg1"/>
                </a:solidFill>
                <a:effectLst/>
                <a:latin typeface="+mn-ea"/>
                <a:ea typeface="+mn-ea"/>
                <a:cs typeface="Arial Unicode MS" pitchFamily="50" charset="-128"/>
              </a:rPr>
              <a:t>&gt;&lt;50</a:t>
            </a:r>
            <a:r>
              <a:rPr lang="ja-JP" altLang="en-US" sz="2000" b="0" dirty="0">
                <a:solidFill>
                  <a:schemeClr val="bg1"/>
                </a:solidFill>
                <a:effectLst/>
                <a:latin typeface="+mn-ea"/>
                <a:ea typeface="+mn-ea"/>
                <a:cs typeface="Arial Unicode MS" pitchFamily="50" charset="-128"/>
              </a:rPr>
              <a:t>歳未満</a:t>
            </a:r>
            <a:r>
              <a:rPr lang="en-US" altLang="ja-JP" sz="2000" b="0" dirty="0">
                <a:solidFill>
                  <a:schemeClr val="bg1"/>
                </a:solidFill>
                <a:effectLst/>
                <a:cs typeface="Arial Unicode MS" pitchFamily="50" charset="-128"/>
              </a:rPr>
              <a:t>&gt;</a:t>
            </a:r>
            <a:endParaRPr lang="ja-JP" altLang="en-US" sz="20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16CAF084-2A57-4777-AA60-913761C8E7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３６５</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b="0" dirty="0">
                <a:solidFill>
                  <a:schemeClr val="bg1"/>
                </a:solidFill>
                <a:effectLst/>
                <a:latin typeface="+mn-ea"/>
                <a:ea typeface="+mn-ea"/>
                <a:cs typeface="Arial Unicode MS" pitchFamily="50" charset="-128"/>
              </a:rPr>
              <a:t>　</a:t>
            </a:r>
            <a:r>
              <a:rPr lang="en-US" altLang="ja-JP" sz="1600" dirty="0">
                <a:solidFill>
                  <a:schemeClr val="bg1"/>
                </a:solidFill>
                <a:effectLst/>
                <a:cs typeface="Arial Unicode MS" pitchFamily="50" charset="-128"/>
              </a:rPr>
              <a:t>&lt;</a:t>
            </a:r>
            <a:r>
              <a:rPr lang="ja-JP" altLang="en-US" sz="1600" dirty="0">
                <a:solidFill>
                  <a:schemeClr val="bg1"/>
                </a:solidFill>
                <a:effectLst/>
                <a:cs typeface="Arial Unicode MS" pitchFamily="50" charset="-128"/>
              </a:rPr>
              <a:t>同種</a:t>
            </a:r>
            <a:r>
              <a:rPr lang="en-US" altLang="ja-JP" sz="1600" dirty="0">
                <a:solidFill>
                  <a:schemeClr val="bg1"/>
                </a:solidFill>
                <a:effectLst/>
                <a:cs typeface="Arial Unicode MS" pitchFamily="50" charset="-128"/>
              </a:rPr>
              <a:t>&gt;&lt;50</a:t>
            </a:r>
            <a:r>
              <a:rPr lang="ja-JP" altLang="en-US" sz="1600" dirty="0">
                <a:solidFill>
                  <a:schemeClr val="bg1"/>
                </a:solidFill>
                <a:effectLst/>
                <a:cs typeface="Arial Unicode MS" pitchFamily="50" charset="-128"/>
              </a:rPr>
              <a:t>歳未満</a:t>
            </a:r>
            <a:r>
              <a:rPr lang="en-US" altLang="ja-JP" sz="1600" dirty="0">
                <a:solidFill>
                  <a:schemeClr val="bg1"/>
                </a:solidFill>
                <a:effectLst/>
                <a:cs typeface="Arial Unicode MS" pitchFamily="50" charset="-128"/>
              </a:rPr>
              <a:t>&gt;</a:t>
            </a:r>
            <a:endParaRPr lang="ja-JP" altLang="en-US" sz="16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05108C7F-49C5-402E-B511-9EF1CB3618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583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ja-JP" altLang="en-US" b="0" dirty="0">
                <a:solidFill>
                  <a:schemeClr val="bg1"/>
                </a:solidFill>
                <a:effectLst/>
                <a:cs typeface="Arial Unicode MS" pitchFamily="50" charset="-128"/>
              </a:rPr>
              <a:t>造血幹細胞</a:t>
            </a:r>
            <a:r>
              <a:rPr lang="ja-JP" altLang="en-US" sz="2800" b="0" dirty="0">
                <a:solidFill>
                  <a:schemeClr val="bg1"/>
                </a:solidFill>
                <a:effectLst/>
                <a:latin typeface="+mn-ea"/>
                <a:ea typeface="+mn-ea"/>
                <a:cs typeface="Arial Unicode MS" pitchFamily="50" charset="-128"/>
              </a:rPr>
              <a:t>移植</a:t>
            </a:r>
            <a:r>
              <a:rPr lang="ja-JP" altLang="en-US" sz="2800" b="0">
                <a:solidFill>
                  <a:schemeClr val="bg1"/>
                </a:solidFill>
                <a:effectLst/>
                <a:latin typeface="+mn-ea"/>
                <a:ea typeface="+mn-ea"/>
                <a:cs typeface="Arial Unicode MS" pitchFamily="50" charset="-128"/>
              </a:rPr>
              <a:t>件数の年次推移</a:t>
            </a:r>
            <a:br>
              <a:rPr lang="en-US" altLang="ja-JP" sz="2800" b="0" dirty="0">
                <a:solidFill>
                  <a:schemeClr val="bg1"/>
                </a:solidFill>
                <a:effectLst/>
                <a:latin typeface="+mn-ea"/>
                <a:ea typeface="+mn-ea"/>
                <a:cs typeface="Arial Unicode MS" pitchFamily="50" charset="-128"/>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mn-ea"/>
                <a:ea typeface="+mn-ea"/>
                <a:cs typeface="Arial Unicode MS" pitchFamily="50" charset="-128"/>
              </a:rPr>
              <a:t>ドナー別</a:t>
            </a:r>
            <a:r>
              <a:rPr lang="ja-JP" altLang="en-US" sz="2000" b="0" dirty="0">
                <a:solidFill>
                  <a:schemeClr val="bg1"/>
                </a:solidFill>
                <a:effectLst/>
                <a:latin typeface="Arial" panose="020B0604020202020204" pitchFamily="34" charset="0"/>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endParaRPr lang="ja-JP" altLang="en-US" sz="2000" b="0" spc="-300" dirty="0">
              <a:solidFill>
                <a:schemeClr val="bg1"/>
              </a:solidFill>
              <a:effectLst/>
              <a:cs typeface="Arial Unicode MS" pitchFamily="50" charset="-128"/>
            </a:endParaRPr>
          </a:p>
        </p:txBody>
      </p:sp>
      <p:pic>
        <p:nvPicPr>
          <p:cNvPr id="3" name="図 2" descr="グラフ, 折れ線グラフ&#10;&#10;自動的に生成された説明">
            <a:extLst>
              <a:ext uri="{FF2B5EF4-FFF2-40B4-BE49-F238E27FC236}">
                <a16:creationId xmlns:a16="http://schemas.microsoft.com/office/drawing/2014/main" id="{E4556E59-251A-4B79-9AC8-D5D2F622ED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4018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a:solidFill>
                  <a:schemeClr val="bg1"/>
                </a:solidFill>
                <a:effectLst/>
                <a:latin typeface="+mn-ea"/>
                <a:ea typeface="+mn-ea"/>
                <a:cs typeface="Arial Unicode MS" pitchFamily="50" charset="-128"/>
              </a:rPr>
              <a:t>移植後</a:t>
            </a:r>
            <a:r>
              <a:rPr lang="ja-JP" altLang="en-US" sz="2500" b="1">
                <a:solidFill>
                  <a:schemeClr val="bg1"/>
                </a:solidFill>
                <a:effectLst/>
                <a:cs typeface="Arial Unicode MS" pitchFamily="50" charset="-128"/>
              </a:rPr>
              <a:t>１００</a:t>
            </a:r>
            <a:r>
              <a:rPr lang="ja-JP" altLang="en-US" sz="2500" b="0">
                <a:solidFill>
                  <a:schemeClr val="bg1"/>
                </a:solidFill>
                <a:effectLst/>
                <a:latin typeface="+mn-ea"/>
                <a:ea typeface="+mn-ea"/>
                <a:cs typeface="Arial Unicode MS" pitchFamily="50" charset="-128"/>
              </a:rPr>
              <a:t>日 </a:t>
            </a:r>
            <a:r>
              <a:rPr lang="ja-JP" altLang="en-US" sz="2500" b="0" dirty="0">
                <a:solidFill>
                  <a:schemeClr val="bg1"/>
                </a:solidFill>
                <a:effectLst/>
                <a:latin typeface="+mn-ea"/>
                <a:ea typeface="+mn-ea"/>
                <a:cs typeface="Arial Unicode MS" pitchFamily="50" charset="-128"/>
              </a:rPr>
              <a:t>生存率の年次推移</a:t>
            </a:r>
            <a:br>
              <a:rPr lang="en-US" altLang="ja-JP" sz="2500" b="0" dirty="0">
                <a:solidFill>
                  <a:schemeClr val="bg1"/>
                </a:solidFill>
                <a:effectLst/>
                <a:latin typeface="+mn-ea"/>
                <a:ea typeface="+mn-ea"/>
                <a:cs typeface="Arial Unicode MS" pitchFamily="50" charset="-128"/>
              </a:rPr>
            </a:br>
            <a:r>
              <a:rPr lang="ja-JP" altLang="en-US" sz="2000" dirty="0">
                <a:solidFill>
                  <a:schemeClr val="bg1"/>
                </a:solidFill>
                <a:effectLst/>
                <a:cs typeface="Arial Unicode MS" pitchFamily="50" charset="-128"/>
              </a:rPr>
              <a:t>　</a:t>
            </a:r>
            <a:r>
              <a:rPr lang="en-US" altLang="ja-JP" sz="2000" dirty="0">
                <a:solidFill>
                  <a:schemeClr val="bg1"/>
                </a:solidFill>
                <a:effectLst/>
                <a:cs typeface="Arial Unicode MS" pitchFamily="50" charset="-128"/>
              </a:rPr>
              <a:t>&lt;</a:t>
            </a:r>
            <a:r>
              <a:rPr lang="ja-JP" altLang="en-US" sz="2000" dirty="0">
                <a:solidFill>
                  <a:schemeClr val="bg1"/>
                </a:solidFill>
                <a:effectLst/>
                <a:cs typeface="Arial Unicode MS" pitchFamily="50" charset="-128"/>
              </a:rPr>
              <a:t>同種</a:t>
            </a:r>
            <a:r>
              <a:rPr lang="en-US" altLang="ja-JP" sz="2000" dirty="0">
                <a:solidFill>
                  <a:schemeClr val="bg1"/>
                </a:solidFill>
                <a:effectLst/>
                <a:cs typeface="Arial Unicode MS" pitchFamily="50" charset="-128"/>
              </a:rPr>
              <a:t>&gt;&lt;50</a:t>
            </a:r>
            <a:r>
              <a:rPr lang="ja-JP" altLang="en-US" sz="2000" dirty="0">
                <a:solidFill>
                  <a:schemeClr val="bg1"/>
                </a:solidFill>
                <a:effectLst/>
                <a:cs typeface="Arial Unicode MS" pitchFamily="50" charset="-128"/>
              </a:rPr>
              <a:t>歳以上</a:t>
            </a:r>
            <a:r>
              <a:rPr lang="en-US" altLang="ja-JP" sz="2000" dirty="0">
                <a:solidFill>
                  <a:schemeClr val="bg1"/>
                </a:solidFill>
                <a:effectLst/>
                <a:cs typeface="Arial Unicode MS" pitchFamily="50" charset="-128"/>
              </a:rPr>
              <a:t>&gt;</a:t>
            </a:r>
            <a:r>
              <a:rPr lang="ja-JP" altLang="en-US" sz="2000" dirty="0">
                <a:solidFill>
                  <a:schemeClr val="bg1"/>
                </a:solidFill>
                <a:effectLst/>
                <a:cs typeface="Arial Unicode MS" pitchFamily="50" charset="-128"/>
              </a:rPr>
              <a:t>　</a:t>
            </a:r>
            <a:endParaRPr lang="ja-JP" altLang="en-US" sz="16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pic>
        <p:nvPicPr>
          <p:cNvPr id="3" name="図 2" descr="グラフ&#10;&#10;自動的に生成された説明">
            <a:extLst>
              <a:ext uri="{FF2B5EF4-FFF2-40B4-BE49-F238E27FC236}">
                <a16:creationId xmlns:a16="http://schemas.microsoft.com/office/drawing/2014/main" id="{DD24524F-5310-44A6-9350-E5845266FC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３６５</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dirty="0">
                <a:solidFill>
                  <a:schemeClr val="bg1"/>
                </a:solidFill>
                <a:effectLst/>
                <a:cs typeface="Arial Unicode MS" pitchFamily="50" charset="-128"/>
              </a:rPr>
              <a:t>　</a:t>
            </a:r>
            <a:r>
              <a:rPr lang="en-US" altLang="ja-JP" sz="2000" dirty="0">
                <a:solidFill>
                  <a:schemeClr val="bg1"/>
                </a:solidFill>
                <a:effectLst/>
                <a:cs typeface="Arial Unicode MS" pitchFamily="50" charset="-128"/>
              </a:rPr>
              <a:t>&lt;</a:t>
            </a:r>
            <a:r>
              <a:rPr lang="ja-JP" altLang="en-US" sz="2000" dirty="0">
                <a:solidFill>
                  <a:schemeClr val="bg1"/>
                </a:solidFill>
                <a:effectLst/>
                <a:cs typeface="Arial Unicode MS" pitchFamily="50" charset="-128"/>
              </a:rPr>
              <a:t>同種</a:t>
            </a:r>
            <a:r>
              <a:rPr lang="en-US" altLang="ja-JP" sz="2000" dirty="0">
                <a:solidFill>
                  <a:schemeClr val="bg1"/>
                </a:solidFill>
                <a:effectLst/>
                <a:cs typeface="Arial Unicode MS" pitchFamily="50" charset="-128"/>
              </a:rPr>
              <a:t>&gt;&lt;50</a:t>
            </a:r>
            <a:r>
              <a:rPr lang="ja-JP" altLang="en-US" sz="2000" dirty="0">
                <a:solidFill>
                  <a:schemeClr val="bg1"/>
                </a:solidFill>
                <a:effectLst/>
                <a:cs typeface="Arial Unicode MS" pitchFamily="50" charset="-128"/>
              </a:rPr>
              <a:t>歳以上</a:t>
            </a:r>
            <a:r>
              <a:rPr lang="en-US" altLang="ja-JP" sz="2000" dirty="0">
                <a:solidFill>
                  <a:schemeClr val="bg1"/>
                </a:solidFill>
                <a:effectLst/>
                <a:cs typeface="Arial Unicode MS" pitchFamily="50" charset="-128"/>
              </a:rPr>
              <a:t>&gt;</a:t>
            </a:r>
            <a:r>
              <a:rPr lang="ja-JP" altLang="en-US" sz="2000" dirty="0">
                <a:solidFill>
                  <a:schemeClr val="bg1"/>
                </a:solidFill>
                <a:effectLst/>
                <a:cs typeface="Arial Unicode MS" pitchFamily="50" charset="-128"/>
              </a:rPr>
              <a:t>　</a:t>
            </a:r>
            <a:endParaRPr lang="ja-JP" altLang="en-US" sz="16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pic>
        <p:nvPicPr>
          <p:cNvPr id="3" name="図 2" descr="グラフ&#10;&#10;自動的に生成された説明">
            <a:extLst>
              <a:ext uri="{FF2B5EF4-FFF2-40B4-BE49-F238E27FC236}">
                <a16:creationId xmlns:a16="http://schemas.microsoft.com/office/drawing/2014/main" id="{FB9FC1D9-D68D-4F35-88F4-E2A85336FC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914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1999" y="0"/>
            <a:ext cx="8470931" cy="802800"/>
          </a:xfrm>
          <a:effectLst/>
        </p:spPr>
        <p:txBody>
          <a:bodyPr anchor="t">
            <a:normAutofit fontScale="90000"/>
          </a:bodyPr>
          <a:lstStyle/>
          <a:p>
            <a:pPr defTabSz="914400" fontAlgn="auto">
              <a:lnSpc>
                <a:spcPts val="3000"/>
              </a:lnSpc>
              <a:spcAft>
                <a:spcPts val="0"/>
              </a:spcAft>
            </a:pPr>
            <a:r>
              <a:rPr lang="ja-JP" altLang="en-US">
                <a:solidFill>
                  <a:schemeClr val="bg1"/>
                </a:solidFill>
                <a:effectLst/>
                <a:cs typeface="Arial Unicode MS" pitchFamily="50" charset="-128"/>
              </a:rPr>
              <a:t>移植後</a:t>
            </a:r>
            <a:r>
              <a:rPr lang="ja-JP" altLang="en-US" b="1">
                <a:solidFill>
                  <a:schemeClr val="bg1"/>
                </a:solidFill>
                <a:effectLst/>
                <a:latin typeface="+mj-lt"/>
                <a:cs typeface="Arial Unicode MS" pitchFamily="50" charset="-128"/>
              </a:rPr>
              <a:t>１００</a:t>
            </a:r>
            <a:r>
              <a:rPr lang="ja-JP" altLang="en-US">
                <a:solidFill>
                  <a:schemeClr val="bg1"/>
                </a:solidFill>
                <a:effectLst/>
                <a:cs typeface="Arial Unicode MS" pitchFamily="50" charset="-128"/>
              </a:rPr>
              <a:t>日 生存率の年次推移</a:t>
            </a:r>
            <a:br>
              <a:rPr lang="en-US" altLang="ja-JP" sz="2500">
                <a:solidFill>
                  <a:schemeClr val="bg1"/>
                </a:solidFill>
                <a:effectLst/>
                <a:cs typeface="Arial Unicode MS" pitchFamily="50" charset="-128"/>
              </a:rPr>
            </a:br>
            <a:r>
              <a:rPr lang="en-US" altLang="ja-JP" sz="2000" spc="-150">
                <a:solidFill>
                  <a:schemeClr val="bg1"/>
                </a:solidFill>
                <a:effectLst/>
                <a:latin typeface="Arial" pitchFamily="34" charset="0"/>
                <a:ea typeface="ＭＳ Ｐゴシック"/>
                <a:cs typeface="Arial" pitchFamily="34" charset="0"/>
              </a:rPr>
              <a:t>●●●</a:t>
            </a:r>
            <a:r>
              <a:rPr lang="ja-JP" altLang="en-US" sz="2400">
                <a:solidFill>
                  <a:schemeClr val="bg1"/>
                </a:solidFill>
                <a:effectLst/>
                <a:latin typeface="HGP明朝E" pitchFamily="18" charset="-128"/>
                <a:ea typeface="HGP明朝E" pitchFamily="18" charset="-128"/>
                <a:cs typeface="Arial Unicode MS" pitchFamily="50" charset="-128"/>
              </a:rPr>
              <a:t>白血病リスク分類別</a:t>
            </a:r>
            <a:r>
              <a:rPr lang="en-US" altLang="ja-JP" sz="2000" spc="-150">
                <a:solidFill>
                  <a:schemeClr val="bg1"/>
                </a:solidFill>
                <a:effectLst/>
                <a:latin typeface="Arial" pitchFamily="34" charset="0"/>
                <a:ea typeface="ＭＳ Ｐゴシック"/>
                <a:cs typeface="Arial" pitchFamily="34" charset="0"/>
              </a:rPr>
              <a:t>●●●</a:t>
            </a:r>
            <a:r>
              <a:rPr lang="en-US" altLang="ja-JP" sz="1200" spc="-150">
                <a:solidFill>
                  <a:schemeClr val="bg1"/>
                </a:solidFill>
                <a:effectLst/>
                <a:latin typeface="Arial" pitchFamily="34" charset="0"/>
                <a:ea typeface="ＭＳ Ｐゴシック"/>
                <a:cs typeface="Arial" pitchFamily="34" charset="0"/>
              </a:rPr>
              <a:t>&lt;</a:t>
            </a:r>
            <a:r>
              <a:rPr lang="ja-JP" altLang="en-US" sz="1200">
                <a:solidFill>
                  <a:schemeClr val="bg1"/>
                </a:solidFill>
                <a:effectLst/>
                <a:cs typeface="メイリオ" pitchFamily="50" charset="-128"/>
              </a:rPr>
              <a:t>急性骨髄性白血病</a:t>
            </a:r>
            <a:r>
              <a:rPr lang="en-US" altLang="ja-JP" sz="1200">
                <a:solidFill>
                  <a:schemeClr val="bg1"/>
                </a:solidFill>
                <a:effectLst/>
                <a:cs typeface="メイリオ" pitchFamily="50" charset="-128"/>
              </a:rPr>
              <a:t>/</a:t>
            </a:r>
            <a:r>
              <a:rPr lang="ja-JP" altLang="en-US" sz="1200">
                <a:solidFill>
                  <a:schemeClr val="bg1"/>
                </a:solidFill>
                <a:effectLst/>
                <a:cs typeface="メイリオ" pitchFamily="50" charset="-128"/>
              </a:rPr>
              <a:t>急性リンパ性白血病</a:t>
            </a:r>
            <a:r>
              <a:rPr lang="en-US" altLang="ja-JP" sz="1200">
                <a:solidFill>
                  <a:schemeClr val="bg1"/>
                </a:solidFill>
                <a:effectLst/>
                <a:cs typeface="メイリオ" pitchFamily="50" charset="-128"/>
              </a:rPr>
              <a:t>/</a:t>
            </a:r>
            <a:r>
              <a:rPr lang="ja-JP" altLang="en-US" sz="1200">
                <a:solidFill>
                  <a:schemeClr val="bg1"/>
                </a:solidFill>
                <a:effectLst/>
                <a:cs typeface="メイリオ" pitchFamily="50" charset="-128"/>
              </a:rPr>
              <a:t>慢性骨髄性白血病</a:t>
            </a:r>
            <a:r>
              <a:rPr lang="en-US" altLang="ja-JP" sz="1200">
                <a:solidFill>
                  <a:schemeClr val="bg1"/>
                </a:solidFill>
                <a:effectLst/>
                <a:cs typeface="メイリオ" pitchFamily="50" charset="-128"/>
              </a:rPr>
              <a:t>/</a:t>
            </a:r>
            <a:r>
              <a:rPr lang="ja-JP" altLang="en-US" sz="1200">
                <a:solidFill>
                  <a:schemeClr val="bg1"/>
                </a:solidFill>
                <a:effectLst/>
                <a:cs typeface="メイリオ" pitchFamily="50" charset="-128"/>
              </a:rPr>
              <a:t>骨髄異形成症候群</a:t>
            </a:r>
            <a:r>
              <a:rPr lang="en-US" altLang="ja-JP" sz="1200">
                <a:solidFill>
                  <a:schemeClr val="bg1"/>
                </a:solidFill>
                <a:effectLst/>
                <a:cs typeface="メイリオ" pitchFamily="50" charset="-128"/>
              </a:rPr>
              <a:t>&gt;</a:t>
            </a:r>
            <a:endParaRPr lang="ja-JP" altLang="en-US" sz="12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3B01C655-A848-4A88-A5A2-FD5F510011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E9F3FD"/>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onstantia"/>
              <a:ea typeface="HGP明朝E" panose="02020900000000000000" pitchFamily="18" charset="-128"/>
              <a:cs typeface="+mn-cs"/>
            </a:endParaRPr>
          </a:p>
        </p:txBody>
      </p:sp>
      <p:sp>
        <p:nvSpPr>
          <p:cNvPr id="14338" name="タイトル 1"/>
          <p:cNvSpPr>
            <a:spLocks noGrp="1"/>
          </p:cNvSpPr>
          <p:nvPr>
            <p:ph type="title"/>
          </p:nvPr>
        </p:nvSpPr>
        <p:spPr>
          <a:xfrm>
            <a:off x="432000" y="0"/>
            <a:ext cx="8568000" cy="802800"/>
          </a:xfrm>
          <a:effectLst/>
        </p:spPr>
        <p:txBody>
          <a:bodyPr anchor="t">
            <a:normAutofit fontScale="90000"/>
          </a:bodyPr>
          <a:lstStyle/>
          <a:p>
            <a:pPr defTabSz="914400" fontAlgn="auto">
              <a:lnSpc>
                <a:spcPts val="3000"/>
              </a:lnSpc>
              <a:spcAft>
                <a:spcPts val="0"/>
              </a:spcAft>
            </a:pPr>
            <a:r>
              <a:rPr lang="ja-JP" altLang="en-US">
                <a:effectLst/>
                <a:cs typeface="Arial Unicode MS" pitchFamily="50" charset="-128"/>
              </a:rPr>
              <a:t>移植後</a:t>
            </a:r>
            <a:r>
              <a:rPr lang="ja-JP" altLang="en-US" b="1">
                <a:effectLst/>
                <a:latin typeface="+mj-lt"/>
                <a:cs typeface="Arial Unicode MS" pitchFamily="50" charset="-128"/>
              </a:rPr>
              <a:t>３６５</a:t>
            </a:r>
            <a:r>
              <a:rPr lang="ja-JP" altLang="en-US">
                <a:effectLst/>
                <a:cs typeface="Arial Unicode MS" pitchFamily="50" charset="-128"/>
              </a:rPr>
              <a:t>日 生存率の年次推移</a:t>
            </a:r>
            <a:br>
              <a:rPr lang="en-US" altLang="ja-JP" sz="2500">
                <a:effectLst/>
                <a:cs typeface="Arial Unicode MS" pitchFamily="50" charset="-128"/>
              </a:rPr>
            </a:br>
            <a:r>
              <a:rPr lang="en-US" altLang="ja-JP" sz="2000" spc="-150">
                <a:solidFill>
                  <a:schemeClr val="accent1">
                    <a:lumMod val="40000"/>
                    <a:lumOff val="60000"/>
                  </a:schemeClr>
                </a:solidFill>
                <a:latin typeface="Arial" pitchFamily="34" charset="0"/>
                <a:ea typeface="ＭＳ Ｐゴシック"/>
                <a:cs typeface="Arial" pitchFamily="34" charset="0"/>
              </a:rPr>
              <a:t>●</a:t>
            </a:r>
            <a:r>
              <a:rPr lang="en-US" altLang="ja-JP" sz="2000" spc="-150">
                <a:solidFill>
                  <a:schemeClr val="tx2">
                    <a:lumMod val="90000"/>
                  </a:schemeClr>
                </a:solidFill>
                <a:latin typeface="Arial" pitchFamily="34" charset="0"/>
                <a:ea typeface="ＭＳ Ｐゴシック"/>
                <a:cs typeface="Arial" pitchFamily="34" charset="0"/>
              </a:rPr>
              <a:t>●</a:t>
            </a:r>
            <a:r>
              <a:rPr lang="en-US" altLang="ja-JP" sz="2000" spc="-150">
                <a:solidFill>
                  <a:schemeClr val="accent1">
                    <a:lumMod val="40000"/>
                    <a:lumOff val="60000"/>
                  </a:schemeClr>
                </a:solidFill>
                <a:latin typeface="Arial" pitchFamily="34" charset="0"/>
                <a:ea typeface="ＭＳ Ｐゴシック"/>
                <a:cs typeface="Arial" pitchFamily="34" charset="0"/>
              </a:rPr>
              <a:t>●</a:t>
            </a:r>
            <a:r>
              <a:rPr lang="ja-JP" altLang="en-US" sz="2400">
                <a:effectLst/>
                <a:latin typeface="HGP明朝E" pitchFamily="18" charset="-128"/>
                <a:ea typeface="HGP明朝E" pitchFamily="18" charset="-128"/>
                <a:cs typeface="Arial Unicode MS" pitchFamily="50" charset="-128"/>
              </a:rPr>
              <a:t>白血病リスク分類別</a:t>
            </a:r>
            <a:r>
              <a:rPr lang="en-US" altLang="ja-JP" sz="2000" spc="-150">
                <a:solidFill>
                  <a:schemeClr val="accent1">
                    <a:lumMod val="40000"/>
                    <a:lumOff val="60000"/>
                  </a:schemeClr>
                </a:solidFill>
                <a:latin typeface="Arial" pitchFamily="34" charset="0"/>
                <a:ea typeface="ＭＳ Ｐゴシック"/>
                <a:cs typeface="Arial" pitchFamily="34" charset="0"/>
              </a:rPr>
              <a:t>●</a:t>
            </a:r>
            <a:r>
              <a:rPr lang="en-US" altLang="ja-JP" sz="2000" spc="-150">
                <a:solidFill>
                  <a:schemeClr val="tx2">
                    <a:lumMod val="90000"/>
                  </a:schemeClr>
                </a:solidFill>
                <a:latin typeface="Arial" pitchFamily="34" charset="0"/>
                <a:ea typeface="ＭＳ Ｐゴシック"/>
                <a:cs typeface="Arial" pitchFamily="34" charset="0"/>
              </a:rPr>
              <a:t>●</a:t>
            </a:r>
            <a:r>
              <a:rPr lang="en-US" altLang="ja-JP" sz="2000" spc="-150">
                <a:solidFill>
                  <a:schemeClr val="accent1">
                    <a:lumMod val="40000"/>
                    <a:lumOff val="60000"/>
                  </a:schemeClr>
                </a:solidFill>
                <a:latin typeface="Arial" pitchFamily="34" charset="0"/>
                <a:ea typeface="ＭＳ Ｐゴシック"/>
                <a:cs typeface="Arial" pitchFamily="34" charset="0"/>
              </a:rPr>
              <a:t>●</a:t>
            </a:r>
            <a:r>
              <a:rPr lang="en-US" altLang="ja-JP" sz="1200" spc="-150">
                <a:solidFill>
                  <a:srgbClr val="E9F3FD"/>
                </a:solidFill>
                <a:latin typeface="Arial" pitchFamily="34" charset="0"/>
                <a:ea typeface="ＭＳ Ｐゴシック"/>
                <a:cs typeface="Arial" pitchFamily="34" charset="0"/>
              </a:rPr>
              <a:t>&lt;</a:t>
            </a:r>
            <a:r>
              <a:rPr lang="ja-JP" altLang="en-US" sz="1200">
                <a:solidFill>
                  <a:schemeClr val="tx1">
                    <a:lumMod val="65000"/>
                    <a:lumOff val="35000"/>
                  </a:schemeClr>
                </a:solidFill>
                <a:effectLst/>
                <a:cs typeface="メイリオ" pitchFamily="50" charset="-128"/>
              </a:rPr>
              <a:t>急性骨髄性白血病</a:t>
            </a:r>
            <a:r>
              <a:rPr lang="en-US" altLang="ja-JP" sz="1200">
                <a:solidFill>
                  <a:schemeClr val="tx1">
                    <a:lumMod val="65000"/>
                    <a:lumOff val="35000"/>
                  </a:schemeClr>
                </a:solidFill>
                <a:effectLst/>
                <a:cs typeface="メイリオ" pitchFamily="50" charset="-128"/>
              </a:rPr>
              <a:t>/</a:t>
            </a:r>
            <a:r>
              <a:rPr lang="ja-JP" altLang="en-US" sz="1200">
                <a:solidFill>
                  <a:schemeClr val="tx1">
                    <a:lumMod val="65000"/>
                    <a:lumOff val="35000"/>
                  </a:schemeClr>
                </a:solidFill>
                <a:effectLst/>
                <a:cs typeface="メイリオ" pitchFamily="50" charset="-128"/>
              </a:rPr>
              <a:t>急性リンパ性白血病</a:t>
            </a:r>
            <a:r>
              <a:rPr lang="en-US" altLang="ja-JP" sz="1200">
                <a:solidFill>
                  <a:schemeClr val="tx1">
                    <a:lumMod val="65000"/>
                    <a:lumOff val="35000"/>
                  </a:schemeClr>
                </a:solidFill>
                <a:effectLst/>
                <a:cs typeface="メイリオ" pitchFamily="50" charset="-128"/>
              </a:rPr>
              <a:t>/</a:t>
            </a:r>
            <a:r>
              <a:rPr lang="ja-JP" altLang="en-US" sz="1200">
                <a:solidFill>
                  <a:schemeClr val="tx1">
                    <a:lumMod val="65000"/>
                    <a:lumOff val="35000"/>
                  </a:schemeClr>
                </a:solidFill>
                <a:effectLst/>
                <a:cs typeface="メイリオ" pitchFamily="50" charset="-128"/>
              </a:rPr>
              <a:t>慢性骨髄性白血病</a:t>
            </a:r>
            <a:r>
              <a:rPr lang="en-US" altLang="ja-JP" sz="1200">
                <a:solidFill>
                  <a:schemeClr val="tx1">
                    <a:lumMod val="65000"/>
                    <a:lumOff val="35000"/>
                  </a:schemeClr>
                </a:solidFill>
                <a:effectLst/>
                <a:cs typeface="メイリオ" pitchFamily="50" charset="-128"/>
              </a:rPr>
              <a:t>/</a:t>
            </a:r>
            <a:r>
              <a:rPr lang="ja-JP" altLang="en-US" sz="1200">
                <a:solidFill>
                  <a:schemeClr val="tx1">
                    <a:lumMod val="65000"/>
                    <a:lumOff val="35000"/>
                  </a:schemeClr>
                </a:solidFill>
                <a:effectLst/>
                <a:cs typeface="メイリオ" pitchFamily="50" charset="-128"/>
              </a:rPr>
              <a:t>骨髄異形成症候群</a:t>
            </a:r>
            <a:r>
              <a:rPr lang="en-US" altLang="ja-JP" sz="1200">
                <a:solidFill>
                  <a:srgbClr val="E9F3FD"/>
                </a:solidFill>
                <a:effectLst/>
                <a:cs typeface="メイリオ" pitchFamily="50" charset="-128"/>
              </a:rPr>
              <a:t>&gt;</a:t>
            </a:r>
            <a:endParaRPr lang="ja-JP" altLang="en-US" sz="1200" dirty="0">
              <a:solidFill>
                <a:srgbClr val="E9F3FD"/>
              </a:solidFill>
              <a:effectLst/>
            </a:endParaRPr>
          </a:p>
        </p:txBody>
      </p:sp>
      <p:pic>
        <p:nvPicPr>
          <p:cNvPr id="3" name="図 2" descr="グラフ&#10;&#10;自動的に生成された説明">
            <a:extLst>
              <a:ext uri="{FF2B5EF4-FFF2-40B4-BE49-F238E27FC236}">
                <a16:creationId xmlns:a16="http://schemas.microsoft.com/office/drawing/2014/main" id="{A1366BC9-21FC-438A-A410-1EFDABC0BD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371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a:solidFill>
                  <a:schemeClr val="bg1"/>
                </a:solidFill>
                <a:effectLst/>
              </a:rPr>
            </a:br>
            <a:r>
              <a:rPr lang="en-US" altLang="ja-JP" sz="2000" spc="-150">
                <a:solidFill>
                  <a:schemeClr val="bg1"/>
                </a:solidFill>
                <a:effectLst/>
                <a:latin typeface="Arial" pitchFamily="34" charset="0"/>
                <a:ea typeface="ＭＳ Ｐゴシック"/>
                <a:cs typeface="Arial" pitchFamily="34" charset="0"/>
              </a:rPr>
              <a:t>●●●</a:t>
            </a:r>
            <a:r>
              <a:rPr lang="ja-JP" altLang="en-US" sz="2400">
                <a:solidFill>
                  <a:schemeClr val="bg1"/>
                </a:solidFill>
                <a:effectLst/>
              </a:rPr>
              <a:t>全体</a:t>
            </a:r>
            <a:r>
              <a:rPr lang="en-US" altLang="ja-JP" sz="2000" spc="-15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448BF17F-C96F-4C6A-ABF1-BA97880E03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8072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a:solidFill>
                  <a:schemeClr val="bg1"/>
                </a:solidFill>
                <a:effectLst/>
              </a:rPr>
              <a:t>移植後</a:t>
            </a:r>
            <a:r>
              <a:rPr lang="ja-JP" altLang="en-US" dirty="0">
                <a:solidFill>
                  <a:schemeClr val="bg1"/>
                </a:solidFill>
                <a:effectLst/>
              </a:rPr>
              <a:t>の成績</a:t>
            </a:r>
            <a:br>
              <a:rPr lang="en-US" altLang="ja-JP">
                <a:solidFill>
                  <a:schemeClr val="bg1"/>
                </a:solidFill>
                <a:effectLst/>
              </a:rPr>
            </a:br>
            <a:r>
              <a:rPr lang="en-US" altLang="ja-JP" sz="2000" spc="-150">
                <a:solidFill>
                  <a:schemeClr val="bg1"/>
                </a:solidFill>
                <a:effectLst/>
                <a:latin typeface="Arial" pitchFamily="34" charset="0"/>
                <a:ea typeface="ＭＳ Ｐゴシック"/>
                <a:cs typeface="Arial" pitchFamily="34" charset="0"/>
              </a:rPr>
              <a:t>●●●</a:t>
            </a:r>
            <a:r>
              <a:rPr lang="ja-JP" altLang="en-US" sz="2400">
                <a:solidFill>
                  <a:schemeClr val="bg1"/>
                </a:solidFill>
                <a:effectLst/>
              </a:rPr>
              <a:t>同種移植 幹細胞種類別</a:t>
            </a:r>
            <a:r>
              <a:rPr lang="en-US" altLang="ja-JP" sz="2000" spc="-15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4" name="図 3" descr="グラフィカル ユーザー インターフェイス, グラフ&#10;&#10;自動的に生成された説明">
            <a:extLst>
              <a:ext uri="{FF2B5EF4-FFF2-40B4-BE49-F238E27FC236}">
                <a16:creationId xmlns:a16="http://schemas.microsoft.com/office/drawing/2014/main" id="{E084DE10-0169-4E9E-B118-863880D7F7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a:solidFill>
                  <a:schemeClr val="bg1"/>
                </a:solidFill>
                <a:effectLst/>
              </a:rPr>
            </a:br>
            <a:r>
              <a:rPr lang="en-US" altLang="ja-JP" sz="2000" spc="-150">
                <a:solidFill>
                  <a:schemeClr val="bg1"/>
                </a:solidFill>
                <a:effectLst/>
                <a:latin typeface="Arial" pitchFamily="34" charset="0"/>
                <a:ea typeface="ＭＳ Ｐゴシック"/>
                <a:cs typeface="Arial" pitchFamily="34" charset="0"/>
              </a:rPr>
              <a:t>●●●</a:t>
            </a:r>
            <a:r>
              <a:rPr lang="ja-JP" altLang="en-US" sz="2400">
                <a:solidFill>
                  <a:schemeClr val="bg1"/>
                </a:solidFill>
                <a:effectLst/>
              </a:rPr>
              <a:t>白血病</a:t>
            </a:r>
            <a:r>
              <a:rPr lang="en-US" altLang="ja-JP" sz="2000" spc="-15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662505C7-2107-4FE9-B15D-1DC41F76EA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a:solidFill>
                  <a:schemeClr val="bg1"/>
                </a:solidFill>
                <a:effectLst/>
              </a:rPr>
            </a:br>
            <a:r>
              <a:rPr lang="en-US" altLang="ja-JP" sz="2000" spc="-150">
                <a:solidFill>
                  <a:schemeClr val="bg1"/>
                </a:solidFill>
                <a:effectLst/>
                <a:latin typeface="Arial" pitchFamily="34" charset="0"/>
                <a:ea typeface="ＭＳ Ｐゴシック"/>
                <a:cs typeface="Arial" pitchFamily="34" charset="0"/>
              </a:rPr>
              <a:t>●●●</a:t>
            </a:r>
            <a:r>
              <a:rPr lang="ja-JP" altLang="en-US" sz="2400">
                <a:solidFill>
                  <a:schemeClr val="bg1"/>
                </a:solidFill>
                <a:effectLst/>
              </a:rPr>
              <a:t>悪性リンパ腫</a:t>
            </a:r>
            <a:r>
              <a:rPr lang="en-US" altLang="ja-JP" sz="2400">
                <a:solidFill>
                  <a:schemeClr val="bg1"/>
                </a:solidFill>
                <a:effectLst/>
              </a:rPr>
              <a:t>/</a:t>
            </a:r>
            <a:r>
              <a:rPr lang="ja-JP" altLang="en-US" sz="2400">
                <a:solidFill>
                  <a:schemeClr val="bg1"/>
                </a:solidFill>
                <a:effectLst/>
              </a:rPr>
              <a:t>多発性骨髄腫を含む形質細胞性腫瘍</a:t>
            </a:r>
            <a:r>
              <a:rPr lang="en-US" altLang="ja-JP" sz="2000" spc="-150">
                <a:solidFill>
                  <a:schemeClr val="bg1"/>
                </a:solidFill>
                <a:effectLst/>
                <a:latin typeface="Arial" pitchFamily="34" charset="0"/>
                <a:ea typeface="ＭＳ Ｐゴシック"/>
                <a:cs typeface="Arial" pitchFamily="34" charset="0"/>
              </a:rPr>
              <a:t>●●●</a:t>
            </a:r>
            <a:r>
              <a:rPr lang="en-US" altLang="ja-JP" sz="2400">
                <a:solidFill>
                  <a:schemeClr val="bg1"/>
                </a:solidFill>
                <a:effectLst/>
              </a:rPr>
              <a:t> </a:t>
            </a:r>
            <a:endParaRPr lang="ja-JP" altLang="en-US" sz="2000" b="1"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2A927B41-7CCA-4B59-BAA8-9AA8B153D1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rPr>
              <a:t>移植後の成績　年齢別</a:t>
            </a:r>
            <a:br>
              <a:rPr lang="en-US" altLang="ja-JP" sz="2700">
                <a:solidFill>
                  <a:schemeClr val="bg1"/>
                </a:solidFill>
                <a:effectLst/>
              </a:rPr>
            </a:br>
            <a:r>
              <a:rPr lang="en-US" altLang="ja-JP" sz="2000" spc="-150">
                <a:solidFill>
                  <a:schemeClr val="bg1"/>
                </a:solidFill>
                <a:effectLst/>
                <a:latin typeface="Arial" pitchFamily="34" charset="0"/>
                <a:ea typeface="ＭＳ Ｐゴシック"/>
                <a:cs typeface="Arial" pitchFamily="34" charset="0"/>
              </a:rPr>
              <a:t>●●●</a:t>
            </a:r>
            <a:r>
              <a:rPr lang="ja-JP" altLang="en-US" sz="2400">
                <a:solidFill>
                  <a:schemeClr val="bg1"/>
                </a:solidFill>
                <a:effectLst/>
              </a:rPr>
              <a:t>白血病</a:t>
            </a:r>
            <a:r>
              <a:rPr lang="en-US" altLang="ja-JP" sz="1300">
                <a:solidFill>
                  <a:schemeClr val="bg1"/>
                </a:solidFill>
                <a:effectLst/>
              </a:rPr>
              <a:t>(</a:t>
            </a:r>
            <a:r>
              <a:rPr lang="ja-JP" altLang="en-US" sz="1300">
                <a:solidFill>
                  <a:schemeClr val="bg1"/>
                </a:solidFill>
                <a:effectLst/>
              </a:rPr>
              <a:t>急性骨髄性白血病</a:t>
            </a:r>
            <a:r>
              <a:rPr lang="en-US" altLang="ja-JP" sz="1300">
                <a:solidFill>
                  <a:schemeClr val="bg1"/>
                </a:solidFill>
                <a:effectLst/>
              </a:rPr>
              <a:t>/</a:t>
            </a:r>
            <a:r>
              <a:rPr lang="ja-JP" altLang="en-US" sz="1300">
                <a:solidFill>
                  <a:schemeClr val="bg1"/>
                </a:solidFill>
                <a:effectLst/>
              </a:rPr>
              <a:t>急性リンパ性白血病</a:t>
            </a:r>
            <a:r>
              <a:rPr lang="en-US" altLang="ja-JP" sz="1300">
                <a:solidFill>
                  <a:schemeClr val="bg1"/>
                </a:solidFill>
                <a:effectLst/>
              </a:rPr>
              <a:t>)</a:t>
            </a:r>
            <a:r>
              <a:rPr lang="en-US" altLang="ja-JP" sz="2000" spc="-150">
                <a:solidFill>
                  <a:schemeClr val="bg1"/>
                </a:solidFill>
                <a:effectLst/>
                <a:latin typeface="Arial" pitchFamily="34" charset="0"/>
                <a:ea typeface="ＭＳ Ｐゴシック"/>
                <a:cs typeface="Arial" pitchFamily="34" charset="0"/>
              </a:rPr>
              <a:t>●●● </a:t>
            </a:r>
            <a:r>
              <a:rPr lang="en-US" altLang="ja-JP" sz="2000" spc="-150" dirty="0">
                <a:solidFill>
                  <a:schemeClr val="bg1"/>
                </a:solidFill>
                <a:effectLst/>
                <a:latin typeface="Arial" pitchFamily="34" charset="0"/>
                <a:ea typeface="ＭＳ Ｐゴシック"/>
                <a:cs typeface="Arial" pitchFamily="34" charset="0"/>
              </a:rPr>
              <a:t>&lt;</a:t>
            </a:r>
            <a:r>
              <a:rPr lang="ja-JP" altLang="en-US" sz="2000" spc="-150" dirty="0">
                <a:solidFill>
                  <a:schemeClr val="bg1"/>
                </a:solidFill>
                <a:effectLst/>
                <a:latin typeface="Arial" pitchFamily="34" charset="0"/>
                <a:ea typeface="ＭＳ Ｐゴシック"/>
                <a:cs typeface="Arial" pitchFamily="34" charset="0"/>
              </a:rPr>
              <a:t>自家</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/16</a:t>
            </a:r>
            <a:r>
              <a:rPr lang="ja-JP" altLang="en-US" sz="2000" spc="-150">
                <a:solidFill>
                  <a:schemeClr val="bg1"/>
                </a:solidFill>
                <a:effectLst/>
                <a:latin typeface="Arial" pitchFamily="34" charset="0"/>
                <a:ea typeface="ＭＳ Ｐゴシック"/>
                <a:cs typeface="Arial" pitchFamily="34" charset="0"/>
              </a:rPr>
              <a:t>歳以上</a:t>
            </a:r>
            <a:r>
              <a:rPr lang="en-US" altLang="ja-JP" sz="2000" spc="-15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5820A9BE-29CF-493E-B364-90390E54A5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rPr>
              <a:t>移植後の成績　年齢別</a:t>
            </a:r>
            <a:br>
              <a:rPr lang="en-US" altLang="ja-JP" sz="2700"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悪性リンパ腫</a:t>
            </a:r>
            <a:r>
              <a:rPr lang="en-US" altLang="ja-JP" sz="1300" dirty="0">
                <a:solidFill>
                  <a:schemeClr val="bg1"/>
                </a:solidFill>
                <a:effectLst/>
              </a:rPr>
              <a:t>(</a:t>
            </a:r>
            <a:r>
              <a:rPr lang="ja-JP" altLang="en-US" sz="1300" dirty="0">
                <a:solidFill>
                  <a:schemeClr val="bg1"/>
                </a:solidFill>
                <a:effectLst/>
              </a:rPr>
              <a:t>非ホジキンリンパ腫</a:t>
            </a:r>
            <a:r>
              <a:rPr lang="en-US" altLang="ja-JP" sz="1300" dirty="0">
                <a:solidFill>
                  <a:schemeClr val="bg1"/>
                </a:solidFill>
                <a:effectLst/>
              </a:rPr>
              <a:t>/</a:t>
            </a:r>
            <a:r>
              <a:rPr lang="ja-JP" altLang="en-US" sz="1300" dirty="0">
                <a:solidFill>
                  <a:schemeClr val="bg1"/>
                </a:solidFill>
                <a:effectLst/>
              </a:rPr>
              <a:t>ホジキンリンパ腫</a:t>
            </a:r>
            <a:r>
              <a:rPr lang="en-US" altLang="ja-JP" sz="1300" dirty="0">
                <a:solidFill>
                  <a:schemeClr val="bg1"/>
                </a:solidFill>
                <a:effectLst/>
              </a:rPr>
              <a:t>)</a:t>
            </a:r>
            <a:r>
              <a:rPr lang="en-US" altLang="ja-JP" sz="2000" spc="-150" dirty="0">
                <a:solidFill>
                  <a:schemeClr val="bg1"/>
                </a:solidFill>
                <a:effectLst/>
                <a:latin typeface="Arial" pitchFamily="34" charset="0"/>
                <a:ea typeface="ＭＳ Ｐゴシック"/>
                <a:cs typeface="Arial" pitchFamily="34" charset="0"/>
              </a:rPr>
              <a:t>●●● &lt;</a:t>
            </a:r>
            <a:r>
              <a:rPr lang="ja-JP" altLang="en-US" sz="2000" spc="-150" dirty="0">
                <a:solidFill>
                  <a:schemeClr val="bg1"/>
                </a:solidFill>
                <a:effectLst/>
                <a:latin typeface="Arial" pitchFamily="34" charset="0"/>
                <a:ea typeface="ＭＳ Ｐゴシック"/>
                <a:cs typeface="Arial" pitchFamily="34" charset="0"/>
              </a:rPr>
              <a:t>自家</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/16</a:t>
            </a:r>
            <a:r>
              <a:rPr lang="ja-JP" altLang="en-US" sz="2000" spc="-150">
                <a:solidFill>
                  <a:schemeClr val="bg1"/>
                </a:solidFill>
                <a:effectLst/>
                <a:latin typeface="Arial" pitchFamily="34" charset="0"/>
                <a:ea typeface="ＭＳ Ｐゴシック"/>
                <a:cs typeface="Arial" pitchFamily="34" charset="0"/>
              </a:rPr>
              <a:t>歳以上</a:t>
            </a:r>
            <a:r>
              <a:rPr lang="en-US" altLang="ja-JP" sz="2000" spc="-15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FE538316-8782-4AFE-BFD9-E8713B466E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ja-JP" altLang="en-US" sz="2800" b="0" dirty="0">
                <a:solidFill>
                  <a:schemeClr val="bg1"/>
                </a:solidFill>
                <a:effectLst/>
                <a:latin typeface="HGP明朝E" pitchFamily="18" charset="-128"/>
                <a:ea typeface="HGP明朝E" pitchFamily="18" charset="-128"/>
                <a:cs typeface="Arial Unicode MS" pitchFamily="50" charset="-128"/>
              </a:rPr>
              <a:t>造血幹細胞移植</a:t>
            </a:r>
            <a:r>
              <a:rPr lang="ja-JP" altLang="en-US" sz="2800" b="0">
                <a:solidFill>
                  <a:schemeClr val="bg1"/>
                </a:solidFill>
                <a:effectLst/>
                <a:latin typeface="HGP明朝E" pitchFamily="18" charset="-128"/>
                <a:ea typeface="HGP明朝E" pitchFamily="18" charset="-128"/>
                <a:cs typeface="Arial Unicode MS" pitchFamily="50" charset="-128"/>
              </a:rPr>
              <a:t>件数の年次推移</a:t>
            </a:r>
            <a:br>
              <a:rPr lang="en-US" altLang="ja-JP" sz="2800" b="0" dirty="0">
                <a:solidFill>
                  <a:schemeClr val="bg1"/>
                </a:solidFill>
                <a:effectLst/>
                <a:latin typeface="HGP明朝E" pitchFamily="18" charset="-128"/>
                <a:ea typeface="HGP明朝E" pitchFamily="18" charset="-128"/>
                <a:cs typeface="Arial Unicode MS" pitchFamily="50" charset="-128"/>
              </a:rPr>
            </a:br>
            <a:r>
              <a:rPr lang="en-US" altLang="ja-JP" sz="2000" b="0" spc="-150">
                <a:solidFill>
                  <a:schemeClr val="bg1"/>
                </a:solidFill>
                <a:effectLst/>
                <a:latin typeface="Arial" pitchFamily="34" charset="0"/>
                <a:ea typeface="ＭＳ Ｐゴシック"/>
                <a:cs typeface="Arial" pitchFamily="34" charset="0"/>
              </a:rPr>
              <a:t>●●● </a:t>
            </a:r>
            <a:r>
              <a:rPr lang="ja-JP" altLang="en-US" sz="2400" b="0">
                <a:solidFill>
                  <a:schemeClr val="bg1"/>
                </a:solidFill>
                <a:effectLst/>
                <a:latin typeface="HGP明朝E" pitchFamily="18" charset="-128"/>
                <a:ea typeface="HGP明朝E" pitchFamily="18" charset="-128"/>
                <a:cs typeface="Arial Unicode MS" pitchFamily="50" charset="-128"/>
              </a:rPr>
              <a:t>幹細胞種類</a:t>
            </a:r>
            <a:r>
              <a:rPr lang="ja-JP" altLang="en-US" sz="2400" b="0" dirty="0">
                <a:solidFill>
                  <a:schemeClr val="bg1"/>
                </a:solidFill>
                <a:effectLst/>
                <a:latin typeface="HGP明朝E" pitchFamily="18" charset="-128"/>
                <a:ea typeface="HGP明朝E" pitchFamily="18" charset="-128"/>
                <a:cs typeface="Arial Unicode MS" pitchFamily="50" charset="-128"/>
              </a:rPr>
              <a:t>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baseline="0" dirty="0">
                <a:solidFill>
                  <a:schemeClr val="bg1"/>
                </a:solidFill>
                <a:effectLst/>
                <a:latin typeface="Arial" pitchFamily="34" charset="0"/>
                <a:ea typeface="ＭＳ Ｐゴシック"/>
                <a:cs typeface="Arial" pitchFamily="34" charset="0"/>
              </a:rPr>
              <a:t> </a:t>
            </a:r>
            <a:r>
              <a:rPr lang="en-US" altLang="ja-JP" sz="2000" b="0" spc="-150" baseline="0" dirty="0">
                <a:solidFill>
                  <a:schemeClr val="bg1"/>
                </a:solidFill>
                <a:effectLst/>
                <a:latin typeface="Arial" pitchFamily="34" charset="0"/>
                <a:ea typeface="ＭＳ Ｐゴシック"/>
                <a:cs typeface="Arial" pitchFamily="34" charset="0"/>
              </a:rPr>
              <a:t>&lt;</a:t>
            </a:r>
            <a:r>
              <a:rPr lang="ja-JP" altLang="en-US" sz="2000" b="0" spc="-150" baseline="0" dirty="0">
                <a:solidFill>
                  <a:schemeClr val="bg1"/>
                </a:solidFill>
                <a:effectLst/>
                <a:latin typeface="Arial" pitchFamily="34" charset="0"/>
                <a:ea typeface="ＭＳ Ｐゴシック"/>
                <a:cs typeface="Arial" pitchFamily="34" charset="0"/>
              </a:rPr>
              <a:t>自家</a:t>
            </a:r>
            <a:r>
              <a:rPr lang="en-US" altLang="ja-JP" sz="2000" b="0" spc="-150" baseline="0" dirty="0">
                <a:solidFill>
                  <a:schemeClr val="bg1"/>
                </a:solidFill>
                <a:effectLst/>
                <a:latin typeface="Arial" pitchFamily="34" charset="0"/>
                <a:ea typeface="ＭＳ Ｐゴシック"/>
                <a:cs typeface="Arial" pitchFamily="34" charset="0"/>
              </a:rPr>
              <a:t>&gt;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3" name="図 2" descr="グラフ, ヒストグラム&#10;&#10;自動的に生成された説明">
            <a:extLst>
              <a:ext uri="{FF2B5EF4-FFF2-40B4-BE49-F238E27FC236}">
                <a16:creationId xmlns:a16="http://schemas.microsoft.com/office/drawing/2014/main" id="{8773B300-6B47-4F0F-9645-908503580E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31468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a:bodyPr>
          <a:lstStyle/>
          <a:p>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1"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多発性骨髄腫</a:t>
            </a:r>
            <a:r>
              <a:rPr lang="en-US" altLang="ja-JP" sz="1800" spc="-150" dirty="0">
                <a:solidFill>
                  <a:schemeClr val="bg1"/>
                </a:solidFill>
                <a:effectLst/>
                <a:latin typeface="Arial" pitchFamily="34" charset="0"/>
                <a:ea typeface="ＭＳ Ｐゴシック"/>
                <a:cs typeface="Arial" pitchFamily="34" charset="0"/>
              </a:rPr>
              <a:t>●●●&lt;</a:t>
            </a:r>
            <a:r>
              <a:rPr lang="ja-JP" altLang="en-US" sz="1800" spc="-150" dirty="0">
                <a:solidFill>
                  <a:schemeClr val="bg1"/>
                </a:solidFill>
                <a:effectLst/>
                <a:latin typeface="Arial" pitchFamily="34" charset="0"/>
                <a:ea typeface="ＭＳ Ｐゴシック"/>
                <a:cs typeface="Arial" pitchFamily="34" charset="0"/>
              </a:rPr>
              <a:t>自家</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en-US" sz="18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617B67D0-DFDB-4B0E-8188-997B907B69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急性骨髄性白血病</a:t>
            </a:r>
            <a:r>
              <a:rPr lang="en-US" altLang="ja-JP" sz="2000" spc="-150" dirty="0">
                <a:solidFill>
                  <a:schemeClr val="bg1"/>
                </a:solidFill>
                <a:effectLst/>
                <a:latin typeface="Arial" pitchFamily="34" charset="0"/>
                <a:ea typeface="ＭＳ Ｐゴシック"/>
                <a:cs typeface="Arial" pitchFamily="34" charset="0"/>
              </a:rPr>
              <a:t>●●●&lt;</a:t>
            </a:r>
            <a:r>
              <a:rPr lang="ja-JP" altLang="en-US" sz="2000" spc="-150" dirty="0">
                <a:solidFill>
                  <a:schemeClr val="bg1"/>
                </a:solidFill>
                <a:effectLst/>
                <a:latin typeface="Arial" pitchFamily="34" charset="0"/>
                <a:ea typeface="ＭＳ Ｐゴシック"/>
                <a:cs typeface="Arial" pitchFamily="34" charset="0"/>
              </a:rPr>
              <a:t>同種</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5C509F5F-765C-4A16-AF8B-175D33A02A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急性骨髄性白血病</a:t>
            </a:r>
            <a:r>
              <a:rPr lang="en-US" altLang="ja-JP" sz="1800" spc="-150" dirty="0">
                <a:solidFill>
                  <a:schemeClr val="bg1"/>
                </a:solidFill>
                <a:effectLst/>
                <a:latin typeface="Arial" pitchFamily="34" charset="0"/>
                <a:ea typeface="ＭＳ Ｐゴシック"/>
                <a:cs typeface="Arial" pitchFamily="34" charset="0"/>
              </a:rPr>
              <a:t>●●●&lt;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966D0D5F-F651-44B3-A59D-F9E5E5FA4C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kumimoji="1" lang="ja-JP" altLang="ja-JP" sz="2400" kern="1200">
                <a:solidFill>
                  <a:schemeClr val="bg1"/>
                </a:solidFill>
                <a:effectLst/>
                <a:latin typeface="HGP明朝E"/>
                <a:ea typeface="HGP明朝E"/>
                <a:cs typeface="+mn-cs"/>
              </a:rPr>
              <a:t>急性骨髄性白血病</a:t>
            </a:r>
            <a:r>
              <a:rPr lang="en-US" altLang="ja-JP" sz="2000" spc="-150">
                <a:solidFill>
                  <a:schemeClr val="bg1"/>
                </a:solidFill>
                <a:effectLst/>
                <a:latin typeface="Arial" pitchFamily="34" charset="0"/>
                <a:ea typeface="ＭＳ Ｐゴシック"/>
                <a:cs typeface="Arial" pitchFamily="34" charset="0"/>
              </a:rPr>
              <a:t>●●● &lt;HLA</a:t>
            </a:r>
            <a:r>
              <a:rPr lang="ja-JP" altLang="en-US" sz="2000" spc="-150">
                <a:solidFill>
                  <a:schemeClr val="bg1"/>
                </a:solidFill>
                <a:effectLst/>
                <a:latin typeface="Arial" pitchFamily="34" charset="0"/>
                <a:ea typeface="ＭＳ Ｐゴシック"/>
                <a:cs typeface="Arial" pitchFamily="34" charset="0"/>
              </a:rPr>
              <a:t>適合同胞間</a:t>
            </a:r>
            <a:r>
              <a:rPr lang="en-US" altLang="ja-JP" sz="2000" spc="-150">
                <a:solidFill>
                  <a:schemeClr val="bg1"/>
                </a:solidFill>
                <a:effectLst/>
                <a:latin typeface="Arial" pitchFamily="34" charset="0"/>
                <a:ea typeface="ＭＳ Ｐゴシック"/>
                <a:cs typeface="Arial" pitchFamily="34" charset="0"/>
              </a:rPr>
              <a:t>&gt;&lt;0-15</a:t>
            </a:r>
            <a:r>
              <a:rPr lang="ja-JP" altLang="en-US" sz="2000" spc="-150">
                <a:solidFill>
                  <a:schemeClr val="bg1"/>
                </a:solidFill>
                <a:effectLst/>
                <a:latin typeface="Arial" pitchFamily="34" charset="0"/>
                <a:ea typeface="ＭＳ Ｐゴシック"/>
                <a:cs typeface="Arial" pitchFamily="34" charset="0"/>
              </a:rPr>
              <a:t>歳</a:t>
            </a:r>
            <a:r>
              <a:rPr lang="en-US" altLang="ja-JP" sz="20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D46E59CF-8033-4307-B215-7FB7536857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ja-JP" sz="2200" i="0" kern="1200" spc="0" baseline="0">
                <a:solidFill>
                  <a:schemeClr val="bg1"/>
                </a:solidFill>
                <a:effectLst/>
                <a:latin typeface="HGP明朝E"/>
                <a:ea typeface="HGP明朝E"/>
                <a:cs typeface="+mn-cs"/>
              </a:rPr>
              <a:t>急性骨髄性白血病</a:t>
            </a:r>
            <a:r>
              <a:rPr lang="en-US" altLang="ja-JP" sz="1800" spc="-150">
                <a:solidFill>
                  <a:schemeClr val="bg1"/>
                </a:solidFill>
                <a:effectLst/>
                <a:latin typeface="Arial" pitchFamily="34" charset="0"/>
                <a:ea typeface="ＭＳ Ｐゴシック"/>
                <a:cs typeface="Arial" pitchFamily="34" charset="0"/>
              </a:rPr>
              <a:t>●●● </a:t>
            </a:r>
            <a:r>
              <a:rPr kumimoji="1" lang="en-US" altLang="ja-JP" sz="2800" b="0" kern="1200">
                <a:ln>
                  <a:noFill/>
                </a:ln>
                <a:solidFill>
                  <a:schemeClr val="bg1"/>
                </a:solidFill>
                <a:effectLst/>
                <a:latin typeface="+mn-ea"/>
                <a:ea typeface="+mn-ea"/>
                <a:cs typeface="+mj-cs"/>
              </a:rPr>
              <a:t>&lt;HLA</a:t>
            </a:r>
            <a:r>
              <a:rPr kumimoji="1" lang="ja-JP" altLang="ja-JP" sz="2800" b="0" kern="1200">
                <a:ln>
                  <a:noFill/>
                </a:ln>
                <a:solidFill>
                  <a:schemeClr val="bg1"/>
                </a:solidFill>
                <a:effectLst/>
                <a:latin typeface="+mn-ea"/>
                <a:ea typeface="+mn-ea"/>
                <a:cs typeface="+mj-cs"/>
              </a:rPr>
              <a:t>適合同胞間</a:t>
            </a:r>
            <a:r>
              <a:rPr kumimoji="1" lang="en-US" altLang="ja-JP" sz="2800" b="0" kern="1200">
                <a:ln>
                  <a:noFill/>
                </a:ln>
                <a:solidFill>
                  <a:schemeClr val="bg1"/>
                </a:solidFill>
                <a:effectLst/>
                <a:latin typeface="+mn-ea"/>
                <a:ea typeface="+mn-ea"/>
                <a:cs typeface="+mj-cs"/>
              </a:rPr>
              <a:t>&gt;&lt;16</a:t>
            </a:r>
            <a:r>
              <a:rPr kumimoji="1" lang="ja-JP" altLang="ja-JP" sz="2800" b="0" kern="1200">
                <a:ln>
                  <a:noFill/>
                </a:ln>
                <a:solidFill>
                  <a:schemeClr val="bg1"/>
                </a:solidFill>
                <a:effectLst/>
                <a:latin typeface="+mn-ea"/>
                <a:ea typeface="+mn-ea"/>
                <a:cs typeface="+mj-cs"/>
              </a:rPr>
              <a:t>歳</a:t>
            </a:r>
            <a:r>
              <a:rPr kumimoji="1" lang="ja-JP" altLang="en-US" sz="2800" b="0" kern="1200">
                <a:ln>
                  <a:noFill/>
                </a:ln>
                <a:solidFill>
                  <a:schemeClr val="bg1"/>
                </a:solidFill>
                <a:effectLst/>
                <a:latin typeface="+mn-ea"/>
                <a:ea typeface="+mn-ea"/>
                <a:cs typeface="+mj-cs"/>
              </a:rPr>
              <a:t>以上</a:t>
            </a:r>
            <a:r>
              <a:rPr kumimoji="1" lang="en-US" altLang="ja-JP" sz="2800" b="0" kern="1200">
                <a:ln>
                  <a:noFill/>
                </a:ln>
                <a:solidFill>
                  <a:schemeClr val="bg1"/>
                </a:solidFill>
                <a:effectLst/>
              </a:rPr>
              <a:t>&gt;</a:t>
            </a:r>
            <a:endParaRPr lang="ja-JP" altLang="ja-JP" sz="200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2BE721F4-D690-4E19-A1AF-C75DAF1593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kumimoji="1" lang="ja-JP" altLang="ja-JP" sz="2400" kern="1200">
                <a:solidFill>
                  <a:schemeClr val="bg1"/>
                </a:solidFill>
                <a:effectLst/>
                <a:latin typeface="HGP明朝E"/>
                <a:ea typeface="HGP明朝E"/>
                <a:cs typeface="+mn-cs"/>
              </a:rPr>
              <a:t>急性骨髄性白血病</a:t>
            </a:r>
            <a:r>
              <a:rPr lang="en-US" altLang="ja-JP" sz="2000" spc="-150">
                <a:solidFill>
                  <a:schemeClr val="bg1"/>
                </a:solidFill>
                <a:effectLst/>
                <a:latin typeface="Arial" pitchFamily="34" charset="0"/>
                <a:ea typeface="ＭＳ Ｐゴシック"/>
                <a:cs typeface="Arial" pitchFamily="34" charset="0"/>
              </a:rPr>
              <a:t>●●●</a:t>
            </a:r>
            <a:r>
              <a:rPr lang="ja-JP" altLang="en-US" sz="2000" spc="-150" baseline="0">
                <a:solidFill>
                  <a:schemeClr val="bg1"/>
                </a:solidFill>
                <a:effectLst/>
                <a:latin typeface="Arial" pitchFamily="34" charset="0"/>
                <a:ea typeface="ＭＳ Ｐゴシック"/>
                <a:cs typeface="Arial" pitchFamily="34" charset="0"/>
              </a:rPr>
              <a:t> </a:t>
            </a:r>
            <a:r>
              <a:rPr lang="en-US" altLang="ja-JP" sz="2000" spc="-150" baseline="0">
                <a:solidFill>
                  <a:schemeClr val="bg1"/>
                </a:solidFill>
                <a:effectLst/>
                <a:latin typeface="Arial" pitchFamily="34" charset="0"/>
                <a:ea typeface="ＭＳ Ｐゴシック"/>
                <a:cs typeface="Arial" pitchFamily="34" charset="0"/>
              </a:rPr>
              <a:t>&lt;UR-BM&gt;&lt;0-15</a:t>
            </a:r>
            <a:r>
              <a:rPr lang="ja-JP" altLang="en-US" sz="2000" spc="-150" baseline="0">
                <a:solidFill>
                  <a:schemeClr val="bg1"/>
                </a:solidFill>
                <a:effectLst/>
                <a:latin typeface="Arial" pitchFamily="34" charset="0"/>
                <a:ea typeface="ＭＳ Ｐゴシック"/>
                <a:cs typeface="Arial" pitchFamily="34" charset="0"/>
              </a:rPr>
              <a:t>歳</a:t>
            </a:r>
            <a:r>
              <a:rPr lang="en-US" altLang="ja-JP" sz="2000" spc="-150" baseline="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59EEB808-8198-4EDE-B372-7F62FCFF49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ja-JP" sz="2200" i="0" kern="1200" spc="0" baseline="0">
                <a:solidFill>
                  <a:schemeClr val="bg1"/>
                </a:solidFill>
                <a:effectLst/>
                <a:latin typeface="HGP明朝E"/>
                <a:ea typeface="HGP明朝E"/>
                <a:cs typeface="+mn-cs"/>
              </a:rPr>
              <a:t>急性骨髄性白血病</a:t>
            </a:r>
            <a:r>
              <a:rPr lang="en-US" altLang="ja-JP" sz="1800" spc="-150">
                <a:solidFill>
                  <a:schemeClr val="bg1"/>
                </a:solidFill>
                <a:effectLst/>
                <a:latin typeface="Arial" pitchFamily="34" charset="0"/>
                <a:ea typeface="ＭＳ Ｐゴシック"/>
                <a:cs typeface="Arial" pitchFamily="34" charset="0"/>
              </a:rPr>
              <a:t>●●● </a:t>
            </a:r>
            <a:r>
              <a:rPr kumimoji="1" lang="en-US" altLang="ja-JP" sz="2800" b="0" kern="1200" baseline="0">
                <a:ln>
                  <a:noFill/>
                </a:ln>
                <a:solidFill>
                  <a:schemeClr val="bg1"/>
                </a:solidFill>
                <a:effectLst/>
                <a:latin typeface="+mn-ea"/>
                <a:ea typeface="+mn-ea"/>
                <a:cs typeface="+mj-cs"/>
              </a:rPr>
              <a:t>&lt;UR-BM&gt;&lt;0-15</a:t>
            </a:r>
            <a:r>
              <a:rPr kumimoji="1" lang="ja-JP" altLang="ja-JP" sz="2800" b="0" kern="1200" baseline="0">
                <a:ln>
                  <a:noFill/>
                </a:ln>
                <a:solidFill>
                  <a:schemeClr val="bg1"/>
                </a:solidFill>
                <a:effectLst/>
                <a:latin typeface="+mn-ea"/>
                <a:ea typeface="+mn-ea"/>
                <a:cs typeface="+mj-cs"/>
              </a:rPr>
              <a:t>歳</a:t>
            </a:r>
            <a:r>
              <a:rPr kumimoji="1" lang="en-US" altLang="ja-JP" sz="2800" b="0" kern="1200" baseline="0">
                <a:ln>
                  <a:noFill/>
                </a:ln>
                <a:solidFill>
                  <a:schemeClr val="bg1"/>
                </a:solidFill>
                <a:effectLst/>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00FAB9F4-F70A-4D3F-83DC-BC2218A7C2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kumimoji="1" lang="ja-JP" altLang="ja-JP" sz="2400" kern="1200">
                <a:solidFill>
                  <a:schemeClr val="bg1"/>
                </a:solidFill>
                <a:effectLst/>
                <a:latin typeface="HGP明朝E"/>
                <a:ea typeface="HGP明朝E"/>
                <a:cs typeface="+mn-cs"/>
              </a:rPr>
              <a:t>急性骨髄性白血病</a:t>
            </a:r>
            <a:r>
              <a:rPr lang="en-US" altLang="ja-JP" sz="2000" spc="-150">
                <a:solidFill>
                  <a:schemeClr val="bg1"/>
                </a:solidFill>
                <a:effectLst/>
                <a:latin typeface="Arial" pitchFamily="34" charset="0"/>
                <a:ea typeface="ＭＳ Ｐゴシック"/>
                <a:cs typeface="Arial" pitchFamily="34" charset="0"/>
              </a:rPr>
              <a:t>●●● &lt;UR-CB&gt;&lt;0-15</a:t>
            </a:r>
            <a:r>
              <a:rPr lang="ja-JP" altLang="en-US" sz="2000" spc="-150">
                <a:solidFill>
                  <a:schemeClr val="bg1"/>
                </a:solidFill>
                <a:effectLst/>
                <a:latin typeface="Arial" pitchFamily="34" charset="0"/>
                <a:ea typeface="ＭＳ Ｐゴシック"/>
                <a:cs typeface="Arial" pitchFamily="34" charset="0"/>
              </a:rPr>
              <a:t>歳</a:t>
            </a:r>
            <a:r>
              <a:rPr lang="en-US" altLang="ja-JP" sz="20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59D8F0C2-7020-41F1-B515-B46B3ADE9A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ja-JP" sz="2200" i="0" kern="1200" spc="0" baseline="0">
                <a:solidFill>
                  <a:schemeClr val="bg1"/>
                </a:solidFill>
                <a:effectLst/>
                <a:latin typeface="HGP明朝E"/>
                <a:ea typeface="HGP明朝E"/>
                <a:cs typeface="+mn-cs"/>
              </a:rPr>
              <a:t>急性骨髄性白血病</a:t>
            </a:r>
            <a:r>
              <a:rPr lang="en-US" altLang="ja-JP" sz="1800" spc="-150">
                <a:solidFill>
                  <a:schemeClr val="bg1"/>
                </a:solidFill>
                <a:effectLst/>
                <a:latin typeface="Arial" pitchFamily="34" charset="0"/>
                <a:ea typeface="ＭＳ Ｐゴシック"/>
                <a:cs typeface="Arial" pitchFamily="34" charset="0"/>
              </a:rPr>
              <a:t>●●● &lt;UR-CB&gt;&lt;16</a:t>
            </a:r>
            <a:r>
              <a:rPr lang="ja-JP" altLang="en-US" sz="1800" spc="-150">
                <a:solidFill>
                  <a:schemeClr val="bg1"/>
                </a:solidFill>
                <a:effectLst/>
                <a:latin typeface="Arial" pitchFamily="34" charset="0"/>
                <a:ea typeface="ＭＳ Ｐゴシック"/>
                <a:cs typeface="Arial" pitchFamily="34" charset="0"/>
              </a:rPr>
              <a:t>歳</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443B99E8-F6A9-4466-9D88-BD2E09523A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kern="1200" dirty="0">
                <a:solidFill>
                  <a:schemeClr val="bg1"/>
                </a:solidFill>
                <a:effectLst/>
                <a:latin typeface="HGP明朝E"/>
                <a:ea typeface="HGP明朝E"/>
                <a:cs typeface="+mn-cs"/>
              </a:rPr>
              <a:t>急性リンパ性白血病</a:t>
            </a:r>
            <a:r>
              <a:rPr lang="en-US" altLang="ja-JP" sz="1800" spc="-150" dirty="0">
                <a:solidFill>
                  <a:schemeClr val="bg1"/>
                </a:solidFill>
                <a:effectLst/>
                <a:latin typeface="Arial" pitchFamily="34" charset="0"/>
                <a:ea typeface="ＭＳ Ｐゴシック"/>
                <a:cs typeface="Arial" pitchFamily="34" charset="0"/>
              </a:rPr>
              <a:t>●●●&lt;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&gt;&lt;0-15</a:t>
            </a:r>
            <a:r>
              <a:rPr lang="ja-JP" altLang="en-US" sz="1800" spc="-150" dirty="0">
                <a:solidFill>
                  <a:schemeClr val="bg1"/>
                </a:solidFill>
                <a:effectLst/>
                <a:latin typeface="Arial" pitchFamily="34" charset="0"/>
                <a:ea typeface="ＭＳ Ｐゴシック"/>
                <a:cs typeface="Arial" pitchFamily="34" charset="0"/>
              </a:rPr>
              <a:t>歳</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18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F055D602-8165-4A33-9DB1-8CFF6509A8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ja-JP" altLang="en-US" sz="2800" b="0" dirty="0">
                <a:solidFill>
                  <a:schemeClr val="bg1"/>
                </a:solidFill>
                <a:effectLst/>
                <a:latin typeface="HGP明朝E" pitchFamily="18" charset="-128"/>
                <a:ea typeface="HGP明朝E" pitchFamily="18" charset="-128"/>
                <a:cs typeface="Arial Unicode MS" pitchFamily="50" charset="-128"/>
              </a:rPr>
              <a:t>造血幹細胞移植</a:t>
            </a:r>
            <a:r>
              <a:rPr lang="ja-JP" altLang="en-US" sz="2800" b="0">
                <a:solidFill>
                  <a:schemeClr val="bg1"/>
                </a:solidFill>
                <a:effectLst/>
                <a:latin typeface="HGP明朝E" pitchFamily="18" charset="-128"/>
                <a:ea typeface="HGP明朝E" pitchFamily="18" charset="-128"/>
                <a:cs typeface="Arial Unicode MS" pitchFamily="50" charset="-128"/>
              </a:rPr>
              <a:t>件数の年次推移</a:t>
            </a:r>
            <a:br>
              <a:rPr lang="en-US" altLang="ja-JP" sz="2800" b="0" dirty="0">
                <a:solidFill>
                  <a:schemeClr val="bg1"/>
                </a:solidFill>
                <a:effectLst/>
                <a:latin typeface="HGP明朝E" pitchFamily="18" charset="-128"/>
                <a:ea typeface="HGP明朝E" pitchFamily="18" charset="-128"/>
                <a:cs typeface="Arial Unicode MS" pitchFamily="50" charset="-128"/>
              </a:rPr>
            </a:br>
            <a:r>
              <a:rPr lang="en-US" altLang="ja-JP" sz="2000" b="0" spc="-150">
                <a:solidFill>
                  <a:schemeClr val="bg1"/>
                </a:solidFill>
                <a:effectLst/>
                <a:latin typeface="Arial" pitchFamily="34" charset="0"/>
                <a:ea typeface="ＭＳ Ｐゴシック"/>
                <a:cs typeface="Arial" pitchFamily="34" charset="0"/>
              </a:rPr>
              <a:t>●●● </a:t>
            </a:r>
            <a:r>
              <a:rPr lang="ja-JP" altLang="en-US" sz="2400" b="0">
                <a:solidFill>
                  <a:schemeClr val="bg1"/>
                </a:solidFill>
                <a:effectLst/>
                <a:latin typeface="HGP明朝E" pitchFamily="18" charset="-128"/>
                <a:ea typeface="HGP明朝E" pitchFamily="18" charset="-128"/>
                <a:cs typeface="Arial Unicode MS" pitchFamily="50" charset="-128"/>
              </a:rPr>
              <a:t>幹細胞種類</a:t>
            </a:r>
            <a:r>
              <a:rPr lang="ja-JP" altLang="en-US" sz="2400" b="0" dirty="0">
                <a:solidFill>
                  <a:schemeClr val="bg1"/>
                </a:solidFill>
                <a:effectLst/>
                <a:latin typeface="HGP明朝E" pitchFamily="18" charset="-128"/>
                <a:ea typeface="HGP明朝E" pitchFamily="18" charset="-128"/>
                <a:cs typeface="Arial Unicode MS" pitchFamily="50" charset="-128"/>
              </a:rPr>
              <a:t>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baseline="0" dirty="0">
                <a:solidFill>
                  <a:schemeClr val="bg1"/>
                </a:solidFill>
                <a:effectLst/>
                <a:latin typeface="Arial" pitchFamily="34" charset="0"/>
                <a:ea typeface="ＭＳ Ｐゴシック"/>
                <a:cs typeface="Arial" pitchFamily="34" charset="0"/>
              </a:rPr>
              <a:t> </a:t>
            </a:r>
            <a:r>
              <a:rPr lang="en-US" altLang="ja-JP" sz="2000" b="0" spc="-150" baseline="0" dirty="0">
                <a:solidFill>
                  <a:schemeClr val="bg1"/>
                </a:solidFill>
                <a:effectLst/>
                <a:latin typeface="Arial" pitchFamily="34" charset="0"/>
                <a:ea typeface="ＭＳ Ｐゴシック"/>
                <a:cs typeface="Arial" pitchFamily="34" charset="0"/>
              </a:rPr>
              <a:t>&lt;</a:t>
            </a:r>
            <a:r>
              <a:rPr lang="ja-JP" altLang="en-US" sz="2000" b="0" spc="-150" baseline="0" dirty="0">
                <a:solidFill>
                  <a:schemeClr val="bg1"/>
                </a:solidFill>
                <a:effectLst/>
                <a:latin typeface="Arial" pitchFamily="34" charset="0"/>
                <a:ea typeface="ＭＳ Ｐゴシック"/>
                <a:cs typeface="Arial" pitchFamily="34" charset="0"/>
              </a:rPr>
              <a:t>同種</a:t>
            </a:r>
            <a:r>
              <a:rPr lang="en-US" altLang="ja-JP" sz="2000" b="0" spc="-150" baseline="0" dirty="0">
                <a:solidFill>
                  <a:schemeClr val="bg1"/>
                </a:solidFill>
                <a:effectLst/>
                <a:latin typeface="Arial" pitchFamily="34" charset="0"/>
                <a:ea typeface="ＭＳ Ｐゴシック"/>
                <a:cs typeface="Arial" pitchFamily="34" charset="0"/>
              </a:rPr>
              <a:t>&gt;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3" name="図 2" descr="グラフ, 棒グラフ&#10;&#10;自動的に生成された説明">
            <a:extLst>
              <a:ext uri="{FF2B5EF4-FFF2-40B4-BE49-F238E27FC236}">
                <a16:creationId xmlns:a16="http://schemas.microsoft.com/office/drawing/2014/main" id="{E520213E-D515-455F-A2F9-C12B6D13C4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32545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j-cs"/>
              </a:rPr>
              <a:t>移植後の成績</a:t>
            </a:r>
            <a:br>
              <a:rPr kumimoji="1" lang="en-US" altLang="ja-JP" sz="2600" b="0" i="0" kern="1200" spc="0" baseline="0" dirty="0">
                <a:solidFill>
                  <a:schemeClr val="bg1"/>
                </a:solidFill>
                <a:effectLst/>
                <a:latin typeface="HGP明朝E"/>
                <a:ea typeface="HGP明朝E"/>
                <a:cs typeface="+mj-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j-cs"/>
              </a:rPr>
              <a:t>急性リンパ性白血病</a:t>
            </a:r>
            <a:r>
              <a:rPr lang="en-US" altLang="ja-JP" sz="1800" spc="-150" dirty="0">
                <a:solidFill>
                  <a:schemeClr val="bg1"/>
                </a:solidFill>
                <a:effectLst/>
                <a:latin typeface="Arial" pitchFamily="34" charset="0"/>
                <a:ea typeface="ＭＳ Ｐゴシック"/>
                <a:cs typeface="Arial" pitchFamily="34" charset="0"/>
              </a:rPr>
              <a:t>●●●</a:t>
            </a:r>
            <a:r>
              <a:rPr kumimoji="1" lang="en-US" altLang="ja-JP" sz="2800" b="0" kern="1200" spc="-150" dirty="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&gt;&lt;16</a:t>
            </a:r>
            <a:r>
              <a:rPr kumimoji="1" lang="ja-JP" altLang="ja-JP" sz="2800" b="0" kern="1200" spc="-150" dirty="0">
                <a:ln>
                  <a:noFill/>
                </a:ln>
                <a:solidFill>
                  <a:schemeClr val="bg1"/>
                </a:solidFill>
                <a:effectLst/>
                <a:latin typeface="Arial"/>
                <a:ea typeface="ＭＳ Ｐゴシック"/>
                <a:cs typeface="Arial"/>
              </a:rPr>
              <a:t>歳以上</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EFA1E131-9ECD-42A4-84ED-05F24D29F4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kumimoji="1" lang="ja-JP" altLang="ja-JP" sz="2400" kern="1200">
                <a:solidFill>
                  <a:schemeClr val="bg1"/>
                </a:solidFill>
                <a:effectLst/>
                <a:latin typeface="HGP明朝E"/>
                <a:ea typeface="HGP明朝E"/>
                <a:cs typeface="+mn-cs"/>
              </a:rPr>
              <a:t>急性</a:t>
            </a:r>
            <a:r>
              <a:rPr lang="ja-JP" altLang="ja-JP" sz="2400">
                <a:solidFill>
                  <a:schemeClr val="bg1"/>
                </a:solidFill>
                <a:effectLst/>
                <a:latin typeface="HGP明朝E"/>
                <a:ea typeface="HGP明朝E"/>
              </a:rPr>
              <a:t>リンパ</a:t>
            </a:r>
            <a:r>
              <a:rPr kumimoji="1" lang="ja-JP" altLang="ja-JP" sz="2400" kern="1200">
                <a:solidFill>
                  <a:schemeClr val="bg1"/>
                </a:solidFill>
                <a:effectLst/>
                <a:latin typeface="HGP明朝E"/>
                <a:ea typeface="HGP明朝E"/>
                <a:cs typeface="+mn-cs"/>
              </a:rPr>
              <a:t>性白血病</a:t>
            </a:r>
            <a:r>
              <a:rPr lang="en-US" altLang="ja-JP" sz="2000" spc="-150">
                <a:solidFill>
                  <a:schemeClr val="bg1"/>
                </a:solidFill>
                <a:effectLst/>
                <a:latin typeface="Arial" pitchFamily="34" charset="0"/>
                <a:ea typeface="ＭＳ Ｐゴシック"/>
                <a:cs typeface="Arial" pitchFamily="34" charset="0"/>
              </a:rPr>
              <a:t>●●● &lt;HLA</a:t>
            </a:r>
            <a:r>
              <a:rPr lang="ja-JP" altLang="en-US" sz="2000" spc="-150">
                <a:solidFill>
                  <a:schemeClr val="bg1"/>
                </a:solidFill>
                <a:effectLst/>
                <a:latin typeface="Arial" pitchFamily="34" charset="0"/>
                <a:ea typeface="ＭＳ Ｐゴシック"/>
                <a:cs typeface="Arial" pitchFamily="34" charset="0"/>
              </a:rPr>
              <a:t>適合同胞間</a:t>
            </a:r>
            <a:r>
              <a:rPr lang="en-US" altLang="ja-JP" sz="2000" spc="-150">
                <a:solidFill>
                  <a:schemeClr val="bg1"/>
                </a:solidFill>
                <a:effectLst/>
                <a:latin typeface="Arial" pitchFamily="34" charset="0"/>
                <a:ea typeface="ＭＳ Ｐゴシック"/>
                <a:cs typeface="Arial" pitchFamily="34" charset="0"/>
              </a:rPr>
              <a:t>&gt;&lt;0-15</a:t>
            </a:r>
            <a:r>
              <a:rPr lang="ja-JP" altLang="en-US" sz="2000" spc="-150">
                <a:solidFill>
                  <a:schemeClr val="bg1"/>
                </a:solidFill>
                <a:effectLst/>
                <a:latin typeface="Arial" pitchFamily="34" charset="0"/>
                <a:ea typeface="ＭＳ Ｐゴシック"/>
                <a:cs typeface="Arial" pitchFamily="34" charset="0"/>
              </a:rPr>
              <a:t>歳</a:t>
            </a:r>
            <a:r>
              <a:rPr lang="en-US" altLang="ja-JP" sz="20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3216EE3A-B54D-49E2-936E-4AD2DFEF6E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ja-JP" sz="2200" i="0" kern="1200" spc="0" baseline="0">
                <a:solidFill>
                  <a:schemeClr val="bg1"/>
                </a:solidFill>
                <a:effectLst/>
                <a:latin typeface="HGP明朝E"/>
                <a:ea typeface="HGP明朝E"/>
                <a:cs typeface="+mn-cs"/>
              </a:rPr>
              <a:t>急性</a:t>
            </a:r>
            <a:r>
              <a:rPr lang="ja-JP" altLang="ja-JP" sz="2000">
                <a:solidFill>
                  <a:schemeClr val="bg1"/>
                </a:solidFill>
                <a:effectLst/>
                <a:latin typeface="HGP明朝E"/>
                <a:ea typeface="HGP明朝E"/>
              </a:rPr>
              <a:t>リンパ</a:t>
            </a:r>
            <a:r>
              <a:rPr kumimoji="1" lang="ja-JP" altLang="ja-JP" sz="2200" i="0" kern="1200" spc="0" baseline="0">
                <a:solidFill>
                  <a:schemeClr val="bg1"/>
                </a:solidFill>
                <a:effectLst/>
                <a:latin typeface="HGP明朝E"/>
                <a:ea typeface="HGP明朝E"/>
                <a:cs typeface="+mn-cs"/>
              </a:rPr>
              <a:t>性白血病</a:t>
            </a:r>
            <a:r>
              <a:rPr lang="en-US" altLang="ja-JP" sz="1800" spc="-150">
                <a:solidFill>
                  <a:schemeClr val="bg1"/>
                </a:solidFill>
                <a:effectLst/>
                <a:latin typeface="Arial" pitchFamily="34" charset="0"/>
                <a:ea typeface="ＭＳ Ｐゴシック"/>
                <a:cs typeface="Arial" pitchFamily="34" charset="0"/>
              </a:rPr>
              <a:t>●●● </a:t>
            </a:r>
            <a:r>
              <a:rPr kumimoji="1" lang="en-US" altLang="ja-JP" sz="2800" b="0" kern="1200">
                <a:ln>
                  <a:noFill/>
                </a:ln>
                <a:solidFill>
                  <a:schemeClr val="bg1"/>
                </a:solidFill>
                <a:effectLst/>
                <a:latin typeface="+mn-ea"/>
                <a:ea typeface="+mn-ea"/>
                <a:cs typeface="+mj-cs"/>
              </a:rPr>
              <a:t>&lt;HLA</a:t>
            </a:r>
            <a:r>
              <a:rPr kumimoji="1" lang="ja-JP" altLang="ja-JP" sz="2800" b="0" kern="1200">
                <a:ln>
                  <a:noFill/>
                </a:ln>
                <a:solidFill>
                  <a:schemeClr val="bg1"/>
                </a:solidFill>
                <a:effectLst/>
                <a:latin typeface="+mn-ea"/>
                <a:ea typeface="+mn-ea"/>
                <a:cs typeface="+mj-cs"/>
              </a:rPr>
              <a:t>適合同胞間</a:t>
            </a:r>
            <a:r>
              <a:rPr kumimoji="1" lang="en-US" altLang="ja-JP" sz="2800" b="0" kern="1200">
                <a:ln>
                  <a:noFill/>
                </a:ln>
                <a:solidFill>
                  <a:schemeClr val="bg1"/>
                </a:solidFill>
                <a:effectLst/>
                <a:latin typeface="+mn-ea"/>
                <a:ea typeface="+mn-ea"/>
                <a:cs typeface="+mj-cs"/>
              </a:rPr>
              <a:t>&gt;&lt;16</a:t>
            </a:r>
            <a:r>
              <a:rPr kumimoji="1" lang="ja-JP" altLang="ja-JP" sz="2800" b="0" kern="1200">
                <a:ln>
                  <a:noFill/>
                </a:ln>
                <a:solidFill>
                  <a:schemeClr val="bg1"/>
                </a:solidFill>
                <a:effectLst/>
                <a:latin typeface="+mn-ea"/>
                <a:ea typeface="+mn-ea"/>
                <a:cs typeface="+mj-cs"/>
              </a:rPr>
              <a:t>歳</a:t>
            </a:r>
            <a:r>
              <a:rPr kumimoji="1" lang="ja-JP" altLang="en-US" sz="2800" b="0" kern="1200">
                <a:ln>
                  <a:noFill/>
                </a:ln>
                <a:solidFill>
                  <a:schemeClr val="bg1"/>
                </a:solidFill>
                <a:effectLst/>
                <a:latin typeface="+mn-ea"/>
                <a:ea typeface="+mn-ea"/>
                <a:cs typeface="+mj-cs"/>
              </a:rPr>
              <a:t>以上</a:t>
            </a:r>
            <a:r>
              <a:rPr kumimoji="1" lang="en-US" altLang="ja-JP" sz="2800" b="0" kern="1200">
                <a:ln>
                  <a:noFill/>
                </a:ln>
                <a:solidFill>
                  <a:schemeClr val="bg1"/>
                </a:solidFill>
                <a:effectLst/>
              </a:rPr>
              <a:t>&gt;</a:t>
            </a:r>
            <a:endParaRPr lang="ja-JP" altLang="ja-JP" sz="200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3935B19F-E46E-45D8-A2A7-806498E1D4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kumimoji="1" lang="ja-JP" altLang="ja-JP" sz="2400" kern="1200">
                <a:solidFill>
                  <a:schemeClr val="bg1"/>
                </a:solidFill>
                <a:effectLst/>
                <a:latin typeface="HGP明朝E"/>
                <a:ea typeface="HGP明朝E"/>
                <a:cs typeface="+mn-cs"/>
              </a:rPr>
              <a:t>急性</a:t>
            </a:r>
            <a:r>
              <a:rPr lang="ja-JP" altLang="ja-JP" sz="2400">
                <a:solidFill>
                  <a:schemeClr val="bg1"/>
                </a:solidFill>
                <a:effectLst/>
                <a:latin typeface="HGP明朝E"/>
                <a:ea typeface="HGP明朝E"/>
              </a:rPr>
              <a:t>リンパ</a:t>
            </a:r>
            <a:r>
              <a:rPr kumimoji="1" lang="ja-JP" altLang="ja-JP" sz="2400" kern="1200">
                <a:solidFill>
                  <a:schemeClr val="bg1"/>
                </a:solidFill>
                <a:effectLst/>
                <a:latin typeface="HGP明朝E"/>
                <a:ea typeface="HGP明朝E"/>
                <a:cs typeface="+mn-cs"/>
              </a:rPr>
              <a:t>性白血病</a:t>
            </a:r>
            <a:r>
              <a:rPr lang="en-US" altLang="ja-JP" sz="2000" spc="-150">
                <a:solidFill>
                  <a:schemeClr val="bg1"/>
                </a:solidFill>
                <a:effectLst/>
                <a:latin typeface="Arial" pitchFamily="34" charset="0"/>
                <a:ea typeface="ＭＳ Ｐゴシック"/>
                <a:cs typeface="Arial" pitchFamily="34" charset="0"/>
              </a:rPr>
              <a:t>●●●</a:t>
            </a:r>
            <a:r>
              <a:rPr lang="ja-JP" altLang="en-US" sz="2000" spc="-150" baseline="0">
                <a:solidFill>
                  <a:schemeClr val="bg1"/>
                </a:solidFill>
                <a:effectLst/>
                <a:latin typeface="Arial" pitchFamily="34" charset="0"/>
                <a:ea typeface="ＭＳ Ｐゴシック"/>
                <a:cs typeface="Arial" pitchFamily="34" charset="0"/>
              </a:rPr>
              <a:t> </a:t>
            </a:r>
            <a:r>
              <a:rPr lang="en-US" altLang="ja-JP" sz="2000" spc="-150" baseline="0">
                <a:solidFill>
                  <a:schemeClr val="bg1"/>
                </a:solidFill>
                <a:effectLst/>
                <a:latin typeface="Arial" pitchFamily="34" charset="0"/>
                <a:ea typeface="ＭＳ Ｐゴシック"/>
                <a:cs typeface="Arial" pitchFamily="34" charset="0"/>
              </a:rPr>
              <a:t>&lt;UR-BM&gt;&lt;0-15</a:t>
            </a:r>
            <a:r>
              <a:rPr lang="ja-JP" altLang="en-US" sz="2000" spc="-150" baseline="0">
                <a:solidFill>
                  <a:schemeClr val="bg1"/>
                </a:solidFill>
                <a:effectLst/>
                <a:latin typeface="Arial" pitchFamily="34" charset="0"/>
                <a:ea typeface="ＭＳ Ｐゴシック"/>
                <a:cs typeface="Arial" pitchFamily="34" charset="0"/>
              </a:rPr>
              <a:t>歳</a:t>
            </a:r>
            <a:r>
              <a:rPr lang="en-US" altLang="ja-JP" sz="2000" spc="-150" baseline="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6B1116F7-FE62-4771-9EB9-F73D81C5E5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i="0" kern="1200" spc="0" baseline="0">
                <a:solidFill>
                  <a:schemeClr val="bg1"/>
                </a:solidFill>
                <a:effectLst/>
                <a:latin typeface="HGP明朝E"/>
                <a:ea typeface="HGP明朝E"/>
                <a:cs typeface="+mn-cs"/>
              </a:rPr>
              <a:t>移植後の成績</a:t>
            </a:r>
            <a:br>
              <a:rPr kumimoji="1" lang="en-US" altLang="ja-JP" sz="260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ja-JP" sz="2200" i="0" kern="1200" spc="0" baseline="0">
                <a:solidFill>
                  <a:schemeClr val="bg1"/>
                </a:solidFill>
                <a:effectLst/>
                <a:latin typeface="HGP明朝E"/>
                <a:ea typeface="HGP明朝E"/>
                <a:cs typeface="+mn-cs"/>
              </a:rPr>
              <a:t>急性</a:t>
            </a:r>
            <a:r>
              <a:rPr lang="ja-JP" altLang="ja-JP" sz="2000">
                <a:solidFill>
                  <a:schemeClr val="bg1"/>
                </a:solidFill>
                <a:effectLst/>
                <a:latin typeface="HGP明朝E"/>
                <a:ea typeface="HGP明朝E"/>
              </a:rPr>
              <a:t>リンパ</a:t>
            </a:r>
            <a:r>
              <a:rPr kumimoji="1" lang="ja-JP" altLang="ja-JP" sz="2200" i="0" kern="1200" spc="0" baseline="0">
                <a:solidFill>
                  <a:schemeClr val="bg1"/>
                </a:solidFill>
                <a:effectLst/>
                <a:latin typeface="HGP明朝E"/>
                <a:ea typeface="HGP明朝E"/>
                <a:cs typeface="+mn-cs"/>
              </a:rPr>
              <a:t>性白血病</a:t>
            </a:r>
            <a:r>
              <a:rPr lang="en-US" altLang="ja-JP" sz="1800" spc="-150">
                <a:solidFill>
                  <a:schemeClr val="bg1"/>
                </a:solidFill>
                <a:effectLst/>
                <a:latin typeface="Arial" pitchFamily="34" charset="0"/>
                <a:ea typeface="ＭＳ Ｐゴシック"/>
                <a:cs typeface="Arial" pitchFamily="34" charset="0"/>
              </a:rPr>
              <a:t>●●● &lt;UR-BM&gt;&lt;16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F8383367-E51B-4CD0-BC5A-D3C5A43BDE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kumimoji="1" lang="ja-JP" altLang="ja-JP" sz="2400" kern="1200">
                <a:solidFill>
                  <a:schemeClr val="bg1"/>
                </a:solidFill>
                <a:effectLst/>
                <a:latin typeface="HGP明朝E"/>
                <a:ea typeface="HGP明朝E"/>
                <a:cs typeface="+mn-cs"/>
              </a:rPr>
              <a:t>急性</a:t>
            </a:r>
            <a:r>
              <a:rPr lang="ja-JP" altLang="ja-JP" sz="2400">
                <a:solidFill>
                  <a:schemeClr val="bg1"/>
                </a:solidFill>
                <a:effectLst/>
                <a:latin typeface="HGP明朝E"/>
                <a:ea typeface="HGP明朝E"/>
              </a:rPr>
              <a:t>リンパ</a:t>
            </a:r>
            <a:r>
              <a:rPr kumimoji="1" lang="ja-JP" altLang="ja-JP" sz="2400" kern="1200">
                <a:solidFill>
                  <a:schemeClr val="bg1"/>
                </a:solidFill>
                <a:effectLst/>
                <a:latin typeface="HGP明朝E"/>
                <a:ea typeface="HGP明朝E"/>
                <a:cs typeface="+mn-cs"/>
              </a:rPr>
              <a:t>性白血病</a:t>
            </a:r>
            <a:r>
              <a:rPr lang="en-US" altLang="ja-JP" sz="2000" spc="-150">
                <a:solidFill>
                  <a:schemeClr val="bg1"/>
                </a:solidFill>
                <a:effectLst/>
                <a:latin typeface="Arial" pitchFamily="34" charset="0"/>
                <a:ea typeface="ＭＳ Ｐゴシック"/>
                <a:cs typeface="Arial" pitchFamily="34" charset="0"/>
              </a:rPr>
              <a:t>●●● &lt;UR-CB&gt;&lt;0-15</a:t>
            </a:r>
            <a:r>
              <a:rPr lang="ja-JP" altLang="en-US" sz="2000" spc="-150">
                <a:solidFill>
                  <a:schemeClr val="bg1"/>
                </a:solidFill>
                <a:effectLst/>
                <a:latin typeface="Arial" pitchFamily="34" charset="0"/>
                <a:ea typeface="ＭＳ Ｐゴシック"/>
                <a:cs typeface="Arial" pitchFamily="34" charset="0"/>
              </a:rPr>
              <a:t>歳</a:t>
            </a:r>
            <a:r>
              <a:rPr lang="en-US" altLang="ja-JP" sz="20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A35D7112-1EAC-40E0-AFD4-21B07F987E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ja-JP" sz="2200" i="0" kern="1200" spc="0" baseline="0">
                <a:solidFill>
                  <a:schemeClr val="bg1"/>
                </a:solidFill>
                <a:effectLst/>
                <a:latin typeface="HGP明朝E"/>
                <a:ea typeface="HGP明朝E"/>
                <a:cs typeface="+mn-cs"/>
              </a:rPr>
              <a:t>急性</a:t>
            </a:r>
            <a:r>
              <a:rPr lang="ja-JP" altLang="ja-JP" sz="2000">
                <a:solidFill>
                  <a:schemeClr val="bg1"/>
                </a:solidFill>
                <a:effectLst/>
                <a:latin typeface="HGP明朝E"/>
                <a:ea typeface="HGP明朝E"/>
              </a:rPr>
              <a:t>リンパ</a:t>
            </a:r>
            <a:r>
              <a:rPr kumimoji="1" lang="ja-JP" altLang="ja-JP" sz="2200" i="0" kern="1200" spc="0" baseline="0">
                <a:solidFill>
                  <a:schemeClr val="bg1"/>
                </a:solidFill>
                <a:effectLst/>
                <a:latin typeface="HGP明朝E"/>
                <a:ea typeface="HGP明朝E"/>
                <a:cs typeface="+mn-cs"/>
              </a:rPr>
              <a:t>性白血病</a:t>
            </a:r>
            <a:r>
              <a:rPr lang="en-US" altLang="ja-JP" sz="1800" spc="-150">
                <a:solidFill>
                  <a:schemeClr val="bg1"/>
                </a:solidFill>
                <a:effectLst/>
                <a:latin typeface="Arial" pitchFamily="34" charset="0"/>
                <a:ea typeface="ＭＳ Ｐゴシック"/>
                <a:cs typeface="Arial" pitchFamily="34" charset="0"/>
              </a:rPr>
              <a:t>●●● &lt;UR-CB&gt;&lt;16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FD0C01AA-01E8-4930-A1FC-5C298AE213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lang="ja-JP" altLang="en-US" sz="2400">
                <a:solidFill>
                  <a:schemeClr val="bg1"/>
                </a:solidFill>
                <a:effectLst/>
                <a:latin typeface="HGP明朝E"/>
                <a:ea typeface="HGP明朝E"/>
                <a:cs typeface="+mn-cs"/>
              </a:rPr>
              <a:t>慢</a:t>
            </a:r>
            <a:r>
              <a:rPr kumimoji="1" lang="ja-JP" altLang="ja-JP" sz="2400" kern="1200">
                <a:solidFill>
                  <a:schemeClr val="bg1"/>
                </a:solidFill>
                <a:effectLst/>
                <a:latin typeface="HGP明朝E"/>
                <a:ea typeface="HGP明朝E"/>
                <a:cs typeface="+mn-cs"/>
              </a:rPr>
              <a:t>性</a:t>
            </a:r>
            <a:r>
              <a:rPr kumimoji="1" lang="ja-JP" altLang="ja-JP" sz="2400" kern="1200" dirty="0">
                <a:solidFill>
                  <a:schemeClr val="bg1"/>
                </a:solidFill>
                <a:effectLst/>
                <a:latin typeface="HGP明朝E"/>
                <a:ea typeface="HGP明朝E"/>
                <a:cs typeface="+mn-cs"/>
              </a:rPr>
              <a:t>骨髄性</a:t>
            </a:r>
            <a:r>
              <a:rPr kumimoji="1" lang="ja-JP" altLang="ja-JP" sz="2400" kern="1200">
                <a:solidFill>
                  <a:schemeClr val="bg1"/>
                </a:solidFill>
                <a:effectLst/>
                <a:latin typeface="HGP明朝E"/>
                <a:ea typeface="HGP明朝E"/>
                <a:cs typeface="+mn-cs"/>
              </a:rPr>
              <a:t>白血病</a:t>
            </a:r>
            <a:r>
              <a:rPr lang="en-US" altLang="ja-JP" sz="2000" spc="-150">
                <a:solidFill>
                  <a:schemeClr val="bg1"/>
                </a:solidFill>
                <a:effectLst/>
                <a:latin typeface="Arial" pitchFamily="34" charset="0"/>
                <a:ea typeface="ＭＳ Ｐゴシック"/>
                <a:cs typeface="Arial" pitchFamily="34" charset="0"/>
              </a:rPr>
              <a:t>●●● &lt;</a:t>
            </a:r>
            <a:r>
              <a:rPr lang="ja-JP" altLang="en-US" sz="2000" spc="-150" dirty="0">
                <a:solidFill>
                  <a:schemeClr val="bg1"/>
                </a:solidFill>
                <a:effectLst/>
                <a:latin typeface="Arial" pitchFamily="34" charset="0"/>
                <a:ea typeface="ＭＳ Ｐゴシック"/>
                <a:cs typeface="Arial" pitchFamily="34" charset="0"/>
              </a:rPr>
              <a:t>同種</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52022049-EC86-4BD1-872E-C0D9A2337F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en-US" sz="2200" i="0" kern="1200" spc="0" baseline="0">
                <a:solidFill>
                  <a:schemeClr val="bg1"/>
                </a:solidFill>
                <a:effectLst/>
                <a:latin typeface="HGP明朝E"/>
                <a:ea typeface="HGP明朝E"/>
                <a:cs typeface="+mn-cs"/>
              </a:rPr>
              <a:t>慢</a:t>
            </a:r>
            <a:r>
              <a:rPr kumimoji="1" lang="ja-JP" altLang="ja-JP" sz="2200" i="0" kern="1200" spc="0" baseline="0">
                <a:solidFill>
                  <a:schemeClr val="bg1"/>
                </a:solidFill>
                <a:effectLst/>
                <a:latin typeface="HGP明朝E"/>
                <a:ea typeface="HGP明朝E"/>
                <a:cs typeface="+mn-cs"/>
              </a:rPr>
              <a:t>性</a:t>
            </a:r>
            <a:r>
              <a:rPr kumimoji="1" lang="ja-JP" altLang="ja-JP" sz="2200" i="0" kern="1200" spc="0" baseline="0" dirty="0">
                <a:solidFill>
                  <a:schemeClr val="bg1"/>
                </a:solidFill>
                <a:effectLst/>
                <a:latin typeface="HGP明朝E"/>
                <a:ea typeface="HGP明朝E"/>
                <a:cs typeface="+mn-cs"/>
              </a:rPr>
              <a:t>骨髄性</a:t>
            </a:r>
            <a:r>
              <a:rPr kumimoji="1" lang="ja-JP" altLang="ja-JP" sz="2200" i="0" kern="1200" spc="0" baseline="0">
                <a:solidFill>
                  <a:schemeClr val="bg1"/>
                </a:solidFill>
                <a:effectLst/>
                <a:latin typeface="HGP明朝E"/>
                <a:ea typeface="HGP明朝E"/>
                <a:cs typeface="+mn-cs"/>
              </a:rPr>
              <a:t>白血病</a:t>
            </a:r>
            <a:r>
              <a:rPr lang="en-US" altLang="ja-JP" sz="1800" spc="-150">
                <a:solidFill>
                  <a:schemeClr val="bg1"/>
                </a:solidFill>
                <a:effectLst/>
                <a:latin typeface="Arial" pitchFamily="34" charset="0"/>
                <a:ea typeface="ＭＳ Ｐゴシック"/>
                <a:cs typeface="Arial" pitchFamily="34" charset="0"/>
              </a:rPr>
              <a:t>●●● &lt;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310C1A4C-46A1-49D0-B53E-DD2B22B4C6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en-US" sz="2200" i="0" kern="1200" spc="0" baseline="0">
                <a:solidFill>
                  <a:schemeClr val="bg1"/>
                </a:solidFill>
                <a:effectLst/>
                <a:latin typeface="HGP明朝E"/>
                <a:ea typeface="HGP明朝E"/>
                <a:cs typeface="+mn-cs"/>
              </a:rPr>
              <a:t>慢</a:t>
            </a:r>
            <a:r>
              <a:rPr kumimoji="1" lang="ja-JP" altLang="ja-JP" sz="2200" i="0" kern="1200" spc="0" baseline="0">
                <a:solidFill>
                  <a:schemeClr val="bg1"/>
                </a:solidFill>
                <a:effectLst/>
                <a:latin typeface="HGP明朝E"/>
                <a:ea typeface="HGP明朝E"/>
                <a:cs typeface="+mn-cs"/>
              </a:rPr>
              <a:t>性骨髄性白血病</a:t>
            </a:r>
            <a:r>
              <a:rPr lang="en-US" altLang="ja-JP" sz="1800" spc="-150">
                <a:solidFill>
                  <a:schemeClr val="bg1"/>
                </a:solidFill>
                <a:effectLst/>
                <a:latin typeface="Arial" pitchFamily="34" charset="0"/>
                <a:ea typeface="ＭＳ Ｐゴシック"/>
                <a:cs typeface="Arial" pitchFamily="34" charset="0"/>
              </a:rPr>
              <a:t>●●● &lt;HLA</a:t>
            </a:r>
            <a:r>
              <a:rPr lang="ja-JP" altLang="en-US" sz="1800" spc="-150">
                <a:solidFill>
                  <a:schemeClr val="bg1"/>
                </a:solidFill>
                <a:effectLst/>
                <a:latin typeface="Arial" pitchFamily="34" charset="0"/>
                <a:ea typeface="ＭＳ Ｐゴシック"/>
                <a:cs typeface="Arial" pitchFamily="34" charset="0"/>
              </a:rPr>
              <a:t>適合同胞間</a:t>
            </a:r>
            <a:r>
              <a:rPr lang="en-US" altLang="ja-JP" sz="1800" spc="-150">
                <a:solidFill>
                  <a:schemeClr val="bg1"/>
                </a:solidFill>
                <a:effectLst/>
                <a:latin typeface="Arial" pitchFamily="34" charset="0"/>
                <a:ea typeface="ＭＳ Ｐゴシック"/>
                <a:cs typeface="Arial" pitchFamily="34" charset="0"/>
              </a:rPr>
              <a:t>&gt;&lt;16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C51A70B6-ABB8-431C-A04F-20A100C1A2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a:t>
            </a:r>
            <a:r>
              <a:rPr lang="ja-JP" altLang="en-US" b="0">
                <a:solidFill>
                  <a:schemeClr val="bg1"/>
                </a:solidFill>
                <a:effectLst/>
              </a:rPr>
              <a:t>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ＭＳ ゴシック" pitchFamily="49" charset="-128"/>
                <a:ea typeface="ＭＳ ゴシック" pitchFamily="49" charset="-128"/>
                <a:cs typeface="Arial" pitchFamily="34" charset="0"/>
              </a:rPr>
              <a:t> </a:t>
            </a:r>
            <a:r>
              <a:rPr lang="en-US" altLang="ja-JP" sz="2000" b="0" spc="-150" dirty="0">
                <a:solidFill>
                  <a:schemeClr val="bg1"/>
                </a:solidFill>
                <a:effectLst/>
                <a:latin typeface="ＭＳ ゴシック" pitchFamily="49" charset="-128"/>
                <a:ea typeface="ＭＳ ゴシック" pitchFamily="49" charset="-128"/>
                <a:cs typeface="Arial" pitchFamily="34" charset="0"/>
              </a:rPr>
              <a:t>&lt;</a:t>
            </a:r>
            <a:r>
              <a:rPr kumimoji="1" lang="ja-JP" altLang="ja-JP" sz="2000" b="0" kern="1200" dirty="0">
                <a:ln>
                  <a:noFill/>
                </a:ln>
                <a:solidFill>
                  <a:schemeClr val="bg1"/>
                </a:solidFill>
                <a:effectLst/>
                <a:latin typeface="ＭＳ ゴシック" pitchFamily="49" charset="-128"/>
                <a:ea typeface="ＭＳ ゴシック" pitchFamily="49" charset="-128"/>
              </a:rPr>
              <a:t>自家</a:t>
            </a:r>
            <a:r>
              <a:rPr kumimoji="1" lang="en-US" altLang="ja-JP" sz="2000" b="0" kern="1200" dirty="0">
                <a:ln>
                  <a:noFill/>
                </a:ln>
                <a:solidFill>
                  <a:schemeClr val="bg1"/>
                </a:solidFill>
                <a:effectLst/>
                <a:latin typeface="ＭＳ ゴシック" pitchFamily="49" charset="-128"/>
                <a:ea typeface="ＭＳ ゴシック" pitchFamily="49" charset="-128"/>
              </a:rPr>
              <a:t>/</a:t>
            </a:r>
            <a:r>
              <a:rPr kumimoji="1" lang="ja-JP" altLang="ja-JP" sz="2000" b="0" kern="1200" dirty="0">
                <a:ln>
                  <a:noFill/>
                </a:ln>
                <a:solidFill>
                  <a:schemeClr val="bg1"/>
                </a:solidFill>
                <a:effectLst/>
                <a:latin typeface="ＭＳ ゴシック" pitchFamily="49" charset="-128"/>
                <a:ea typeface="ＭＳ ゴシック" pitchFamily="49" charset="-128"/>
              </a:rPr>
              <a:t>同種</a:t>
            </a:r>
            <a:r>
              <a:rPr kumimoji="1" lang="en-US" altLang="ja-JP" sz="2000" b="0" kern="1200" dirty="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9D932892-71F2-4A0C-847E-20F5596751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017"/>
            <a:ext cx="9144000" cy="6858000"/>
          </a:xfrm>
          <a:prstGeom prst="rect">
            <a:avLst/>
          </a:prstGeom>
        </p:spPr>
      </p:pic>
    </p:spTree>
    <p:extLst>
      <p:ext uri="{BB962C8B-B14F-4D97-AF65-F5344CB8AC3E}">
        <p14:creationId xmlns:p14="http://schemas.microsoft.com/office/powerpoint/2010/main" val="178394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en-US" sz="2200" i="0" kern="1200" spc="0" baseline="0">
                <a:solidFill>
                  <a:schemeClr val="bg1"/>
                </a:solidFill>
                <a:effectLst/>
                <a:latin typeface="HGP明朝E"/>
                <a:ea typeface="HGP明朝E"/>
                <a:cs typeface="+mn-cs"/>
              </a:rPr>
              <a:t>慢</a:t>
            </a:r>
            <a:r>
              <a:rPr kumimoji="1" lang="ja-JP" altLang="ja-JP" sz="2200" i="0" kern="1200" spc="0" baseline="0">
                <a:solidFill>
                  <a:schemeClr val="bg1"/>
                </a:solidFill>
                <a:effectLst/>
                <a:latin typeface="HGP明朝E"/>
                <a:ea typeface="HGP明朝E"/>
                <a:cs typeface="+mn-cs"/>
              </a:rPr>
              <a:t>性骨髄性白血病</a:t>
            </a:r>
            <a:r>
              <a:rPr lang="en-US" altLang="ja-JP" sz="1800" spc="-150">
                <a:solidFill>
                  <a:schemeClr val="bg1"/>
                </a:solidFill>
                <a:effectLst/>
                <a:latin typeface="Arial" pitchFamily="34" charset="0"/>
                <a:ea typeface="ＭＳ Ｐゴシック"/>
                <a:cs typeface="Arial" pitchFamily="34" charset="0"/>
              </a:rPr>
              <a:t>●●● &lt;UR-BM&gt;&lt;16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230905C3-706B-49A5-8524-7DBEC5CA38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kumimoji="1" lang="ja-JP" altLang="en-US" sz="2200" i="0" kern="1200" spc="0" baseline="0">
                <a:solidFill>
                  <a:schemeClr val="bg1"/>
                </a:solidFill>
                <a:effectLst/>
                <a:latin typeface="HGP明朝E"/>
                <a:ea typeface="HGP明朝E"/>
                <a:cs typeface="+mn-cs"/>
              </a:rPr>
              <a:t>慢</a:t>
            </a:r>
            <a:r>
              <a:rPr kumimoji="1" lang="ja-JP" altLang="ja-JP" sz="2200" i="0" kern="1200" spc="0" baseline="0">
                <a:solidFill>
                  <a:schemeClr val="bg1"/>
                </a:solidFill>
                <a:effectLst/>
                <a:latin typeface="HGP明朝E"/>
                <a:ea typeface="HGP明朝E"/>
                <a:cs typeface="+mn-cs"/>
              </a:rPr>
              <a:t>性骨髄性白血病</a:t>
            </a:r>
            <a:r>
              <a:rPr lang="en-US" altLang="ja-JP" sz="1800" spc="-150">
                <a:solidFill>
                  <a:schemeClr val="bg1"/>
                </a:solidFill>
                <a:effectLst/>
                <a:latin typeface="Arial" pitchFamily="34" charset="0"/>
                <a:ea typeface="ＭＳ Ｐゴシック"/>
                <a:cs typeface="Arial" pitchFamily="34" charset="0"/>
              </a:rPr>
              <a:t>●●● &lt;UR-CB&gt;&lt;16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BF5FDF27-D30E-4EBD-A01C-402BA0734E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骨髄異形成</a:t>
            </a:r>
            <a:r>
              <a:rPr kumimoji="1" lang="ja-JP" altLang="ja-JP" sz="2400" kern="1200">
                <a:solidFill>
                  <a:schemeClr val="bg1"/>
                </a:solidFill>
                <a:effectLst/>
                <a:latin typeface="HGP明朝E"/>
                <a:ea typeface="HGP明朝E"/>
                <a:cs typeface="+mn-cs"/>
              </a:rPr>
              <a:t>症候群</a:t>
            </a:r>
            <a:r>
              <a:rPr lang="en-US" altLang="ja-JP" sz="2000" spc="-150">
                <a:solidFill>
                  <a:schemeClr val="bg1"/>
                </a:solidFill>
                <a:effectLst/>
                <a:latin typeface="Arial" pitchFamily="34" charset="0"/>
                <a:ea typeface="ＭＳ Ｐゴシック"/>
                <a:cs typeface="Arial" pitchFamily="34" charset="0"/>
              </a:rPr>
              <a:t>●●● </a:t>
            </a:r>
            <a:r>
              <a:rPr kumimoji="1" lang="en-US" altLang="ja-JP" sz="2800" b="0" kern="1200" spc="-15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&gt;&lt;0-15</a:t>
            </a:r>
            <a:r>
              <a:rPr kumimoji="1" lang="ja-JP" altLang="ja-JP" sz="2800" b="0" kern="1200" spc="-150" dirty="0">
                <a:ln>
                  <a:noFill/>
                </a:ln>
                <a:solidFill>
                  <a:schemeClr val="bg1"/>
                </a:solidFill>
                <a:effectLst/>
                <a:latin typeface="Arial"/>
                <a:ea typeface="ＭＳ Ｐゴシック"/>
                <a:cs typeface="Arial"/>
              </a:rPr>
              <a:t>歳</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E4F662DF-A057-4F56-B8DA-710FA2C542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kern="1200" dirty="0">
                <a:solidFill>
                  <a:schemeClr val="bg1"/>
                </a:solidFill>
                <a:effectLst/>
                <a:latin typeface="HGP明朝E"/>
                <a:ea typeface="HGP明朝E"/>
                <a:cs typeface="+mn-cs"/>
              </a:rPr>
              <a:t>骨髄異形成</a:t>
            </a:r>
            <a:r>
              <a:rPr kumimoji="1" lang="ja-JP" altLang="ja-JP" sz="2200" kern="1200">
                <a:solidFill>
                  <a:schemeClr val="bg1"/>
                </a:solidFill>
                <a:effectLst/>
                <a:latin typeface="HGP明朝E"/>
                <a:ea typeface="HGP明朝E"/>
                <a:cs typeface="+mn-cs"/>
              </a:rPr>
              <a:t>症候群</a:t>
            </a:r>
            <a:r>
              <a:rPr lang="en-US" altLang="ja-JP" sz="1800" spc="-150">
                <a:solidFill>
                  <a:schemeClr val="bg1"/>
                </a:solidFill>
                <a:effectLst/>
                <a:latin typeface="Arial" pitchFamily="34" charset="0"/>
                <a:ea typeface="ＭＳ Ｐゴシック"/>
                <a:cs typeface="Arial" pitchFamily="34" charset="0"/>
              </a:rPr>
              <a:t>●●● </a:t>
            </a:r>
            <a:r>
              <a:rPr kumimoji="1" lang="en-US" altLang="ja-JP" sz="1800" b="0" kern="1200" spc="-15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83C352BA-B52A-4C12-B793-F195771E06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lang="ja-JP" altLang="ja-JP" sz="2400">
                <a:solidFill>
                  <a:schemeClr val="bg1"/>
                </a:solidFill>
                <a:effectLst/>
                <a:latin typeface="HGP明朝E"/>
                <a:ea typeface="HGP明朝E"/>
              </a:rPr>
              <a:t>骨髄異形成症候群</a:t>
            </a:r>
            <a:r>
              <a:rPr lang="en-US" altLang="ja-JP" sz="2000" spc="-150">
                <a:solidFill>
                  <a:schemeClr val="bg1"/>
                </a:solidFill>
                <a:effectLst/>
                <a:latin typeface="Arial" pitchFamily="34" charset="0"/>
                <a:ea typeface="ＭＳ Ｐゴシック"/>
                <a:cs typeface="Arial" pitchFamily="34" charset="0"/>
              </a:rPr>
              <a:t>●●● &lt;HLA</a:t>
            </a:r>
            <a:r>
              <a:rPr lang="ja-JP" altLang="en-US" sz="2000" spc="-150">
                <a:solidFill>
                  <a:schemeClr val="bg1"/>
                </a:solidFill>
                <a:effectLst/>
                <a:latin typeface="Arial" pitchFamily="34" charset="0"/>
                <a:ea typeface="ＭＳ Ｐゴシック"/>
                <a:cs typeface="Arial" pitchFamily="34" charset="0"/>
              </a:rPr>
              <a:t>適合同胞間</a:t>
            </a:r>
            <a:r>
              <a:rPr lang="en-US" altLang="ja-JP" sz="2000" spc="-150">
                <a:solidFill>
                  <a:schemeClr val="bg1"/>
                </a:solidFill>
                <a:effectLst/>
                <a:latin typeface="Arial" pitchFamily="34" charset="0"/>
                <a:ea typeface="ＭＳ Ｐゴシック"/>
                <a:cs typeface="Arial" pitchFamily="34" charset="0"/>
              </a:rPr>
              <a:t>&gt;&lt;0-15</a:t>
            </a:r>
            <a:r>
              <a:rPr lang="ja-JP" altLang="en-US" sz="2000" spc="-150">
                <a:solidFill>
                  <a:schemeClr val="bg1"/>
                </a:solidFill>
                <a:effectLst/>
                <a:latin typeface="Arial" pitchFamily="34" charset="0"/>
                <a:ea typeface="ＭＳ Ｐゴシック"/>
                <a:cs typeface="Arial" pitchFamily="34" charset="0"/>
              </a:rPr>
              <a:t>歳</a:t>
            </a:r>
            <a:r>
              <a:rPr lang="en-US" altLang="ja-JP" sz="20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248631E9-7546-4C3D-991B-345A005BF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2200">
                <a:solidFill>
                  <a:schemeClr val="bg1"/>
                </a:solidFill>
                <a:effectLst/>
                <a:latin typeface="HGP明朝E"/>
                <a:ea typeface="HGP明朝E"/>
              </a:rPr>
              <a:t>骨髄異形成症候群</a:t>
            </a:r>
            <a:r>
              <a:rPr lang="en-US" altLang="ja-JP" sz="1800" spc="-150">
                <a:solidFill>
                  <a:schemeClr val="bg1"/>
                </a:solidFill>
                <a:effectLst/>
                <a:latin typeface="Arial" pitchFamily="34" charset="0"/>
                <a:ea typeface="ＭＳ Ｐゴシック"/>
                <a:cs typeface="Arial" pitchFamily="34" charset="0"/>
              </a:rPr>
              <a:t>●●● </a:t>
            </a:r>
            <a:r>
              <a:rPr kumimoji="1" lang="en-US" altLang="ja-JP" sz="1800" b="0" kern="1200">
                <a:ln>
                  <a:noFill/>
                </a:ln>
                <a:solidFill>
                  <a:schemeClr val="bg1"/>
                </a:solidFill>
                <a:effectLst/>
              </a:rPr>
              <a:t>&lt;HLA</a:t>
            </a:r>
            <a:r>
              <a:rPr kumimoji="1" lang="ja-JP" altLang="ja-JP" sz="1800" b="0" kern="1200">
                <a:ln>
                  <a:noFill/>
                </a:ln>
                <a:solidFill>
                  <a:schemeClr val="bg1"/>
                </a:solidFill>
                <a:effectLst/>
              </a:rPr>
              <a:t>適合同胞間</a:t>
            </a:r>
            <a:r>
              <a:rPr kumimoji="1" lang="en-US" altLang="ja-JP" sz="1800" b="0" kern="1200">
                <a:ln>
                  <a:noFill/>
                </a:ln>
                <a:solidFill>
                  <a:schemeClr val="bg1"/>
                </a:solidFill>
                <a:effectLst/>
              </a:rPr>
              <a:t>&gt;&lt;16</a:t>
            </a:r>
            <a:r>
              <a:rPr kumimoji="1" lang="ja-JP" altLang="ja-JP" sz="1800" b="0" kern="1200">
                <a:ln>
                  <a:noFill/>
                </a:ln>
                <a:solidFill>
                  <a:schemeClr val="bg1"/>
                </a:solidFill>
                <a:effectLst/>
              </a:rPr>
              <a:t>歳</a:t>
            </a:r>
            <a:r>
              <a:rPr kumimoji="1" lang="ja-JP" altLang="en-US" sz="1800" b="0" kern="1200">
                <a:ln>
                  <a:noFill/>
                </a:ln>
                <a:solidFill>
                  <a:schemeClr val="bg1"/>
                </a:solidFill>
                <a:effectLst/>
              </a:rPr>
              <a:t>以上</a:t>
            </a:r>
            <a:r>
              <a:rPr kumimoji="1" lang="en-US" altLang="ja-JP" sz="1800" b="0" kern="1200">
                <a:ln>
                  <a:noFill/>
                </a:ln>
                <a:solidFill>
                  <a:schemeClr val="bg1"/>
                </a:solidFill>
                <a:effectLst/>
              </a:rPr>
              <a:t>&gt;</a:t>
            </a:r>
            <a:endParaRPr kumimoji="1" lang="ja-JP" altLang="ja-JP" sz="18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DF7BBBF6-3050-4E97-93A3-FF3C68202C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lang="ja-JP" altLang="ja-JP" sz="2400">
                <a:solidFill>
                  <a:schemeClr val="bg1"/>
                </a:solidFill>
                <a:effectLst/>
                <a:latin typeface="HGP明朝E"/>
                <a:ea typeface="HGP明朝E"/>
              </a:rPr>
              <a:t>骨髄異形成症候群</a:t>
            </a:r>
            <a:r>
              <a:rPr lang="en-US" altLang="ja-JP" sz="2000" spc="-150">
                <a:solidFill>
                  <a:schemeClr val="bg1"/>
                </a:solidFill>
                <a:effectLst/>
                <a:latin typeface="Arial" pitchFamily="34" charset="0"/>
                <a:ea typeface="ＭＳ Ｐゴシック"/>
                <a:cs typeface="Arial" pitchFamily="34" charset="0"/>
              </a:rPr>
              <a:t>●●● &lt;UR-BM&gt;&lt;0-15</a:t>
            </a:r>
            <a:r>
              <a:rPr lang="ja-JP" altLang="en-US" sz="2000" spc="-150">
                <a:solidFill>
                  <a:schemeClr val="bg1"/>
                </a:solidFill>
                <a:effectLst/>
                <a:latin typeface="Arial" pitchFamily="34" charset="0"/>
                <a:ea typeface="ＭＳ Ｐゴシック"/>
                <a:cs typeface="Arial" pitchFamily="34" charset="0"/>
              </a:rPr>
              <a:t>歳</a:t>
            </a:r>
            <a:r>
              <a:rPr lang="en-US" altLang="ja-JP" sz="20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CB4D40A0-C18B-4B4B-86A7-21A696251C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2200">
                <a:solidFill>
                  <a:schemeClr val="bg1"/>
                </a:solidFill>
                <a:effectLst/>
                <a:latin typeface="HGP明朝E"/>
                <a:ea typeface="HGP明朝E"/>
              </a:rPr>
              <a:t>骨髄異形成症候群</a:t>
            </a:r>
            <a:r>
              <a:rPr lang="en-US" altLang="ja-JP" sz="1800" spc="-150">
                <a:solidFill>
                  <a:schemeClr val="bg1"/>
                </a:solidFill>
                <a:effectLst/>
                <a:latin typeface="Arial" pitchFamily="34" charset="0"/>
                <a:ea typeface="ＭＳ Ｐゴシック"/>
                <a:cs typeface="Arial" pitchFamily="34" charset="0"/>
              </a:rPr>
              <a:t>●●● &lt;UR-BM&gt;&lt;16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44CE5BB2-E50E-41EF-B555-A9B7EA652C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lang="ja-JP" altLang="ja-JP" sz="2400">
                <a:solidFill>
                  <a:schemeClr val="bg1"/>
                </a:solidFill>
                <a:effectLst/>
                <a:latin typeface="HGP明朝E"/>
                <a:ea typeface="HGP明朝E"/>
              </a:rPr>
              <a:t>骨髄異形成症候群</a:t>
            </a:r>
            <a:r>
              <a:rPr lang="en-US" altLang="ja-JP" sz="2000" spc="-150">
                <a:solidFill>
                  <a:schemeClr val="bg1"/>
                </a:solidFill>
                <a:effectLst/>
                <a:latin typeface="Arial" pitchFamily="34" charset="0"/>
                <a:ea typeface="ＭＳ Ｐゴシック"/>
                <a:cs typeface="Arial" pitchFamily="34" charset="0"/>
              </a:rPr>
              <a:t>●●● &lt;UR-CB&gt;&lt;0-15</a:t>
            </a:r>
            <a:r>
              <a:rPr lang="ja-JP" altLang="en-US" sz="2000" spc="-150">
                <a:solidFill>
                  <a:schemeClr val="bg1"/>
                </a:solidFill>
                <a:effectLst/>
                <a:latin typeface="Arial" pitchFamily="34" charset="0"/>
                <a:ea typeface="ＭＳ Ｐゴシック"/>
                <a:cs typeface="Arial" pitchFamily="34" charset="0"/>
              </a:rPr>
              <a:t>歳</a:t>
            </a:r>
            <a:r>
              <a:rPr lang="en-US" altLang="ja-JP" sz="20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FE50CC83-F873-495A-8DF6-2B8A847FB7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2200">
                <a:solidFill>
                  <a:schemeClr val="bg1"/>
                </a:solidFill>
                <a:effectLst/>
                <a:latin typeface="HGP明朝E"/>
                <a:ea typeface="HGP明朝E"/>
              </a:rPr>
              <a:t>骨髄異形成症候群</a:t>
            </a:r>
            <a:r>
              <a:rPr lang="en-US" altLang="ja-JP" sz="1800" spc="-150">
                <a:solidFill>
                  <a:schemeClr val="bg1"/>
                </a:solidFill>
                <a:effectLst/>
                <a:latin typeface="Arial" pitchFamily="34" charset="0"/>
                <a:ea typeface="ＭＳ Ｐゴシック"/>
                <a:cs typeface="Arial" pitchFamily="34" charset="0"/>
              </a:rPr>
              <a:t>●●● &lt;UR-CB&gt;&lt;16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161DEEED-9717-4C80-B067-EA80E2252E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a:t>
            </a:r>
            <a:r>
              <a:rPr lang="ja-JP" altLang="en-US" b="0">
                <a:solidFill>
                  <a:schemeClr val="bg1"/>
                </a:solidFill>
                <a:effectLst/>
              </a:rPr>
              <a:t>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a:solidFill>
                  <a:schemeClr val="bg1"/>
                </a:solidFill>
                <a:effectLst/>
                <a:latin typeface="Arial" pitchFamily="34" charset="0"/>
                <a:ea typeface="ＭＳ Ｐゴシック"/>
                <a:cs typeface="Arial" pitchFamily="34" charset="0"/>
              </a:rPr>
              <a:t>●●●</a:t>
            </a:r>
            <a:r>
              <a:rPr lang="ja-JP" altLang="en-US" sz="2000" b="0" spc="-150">
                <a:solidFill>
                  <a:schemeClr val="bg1"/>
                </a:solidFill>
                <a:effectLst/>
                <a:latin typeface="ＭＳ ゴシック" pitchFamily="49" charset="-128"/>
                <a:ea typeface="ＭＳ ゴシック" pitchFamily="49" charset="-128"/>
                <a:cs typeface="Arial" pitchFamily="34" charset="0"/>
              </a:rPr>
              <a:t> </a:t>
            </a:r>
            <a:r>
              <a:rPr lang="en-US" altLang="ja-JP" sz="2000" b="0" spc="-150">
                <a:solidFill>
                  <a:schemeClr val="bg1"/>
                </a:solidFill>
                <a:effectLst/>
                <a:latin typeface="ＭＳ ゴシック" pitchFamily="49" charset="-128"/>
                <a:ea typeface="ＭＳ ゴシック" pitchFamily="49" charset="-128"/>
                <a:cs typeface="Arial" pitchFamily="34" charset="0"/>
              </a:rPr>
              <a:t>&lt;</a:t>
            </a:r>
            <a:r>
              <a:rPr kumimoji="1" lang="en-US" altLang="ja-JP" sz="2000" b="0" kern="1200">
                <a:ln>
                  <a:noFill/>
                </a:ln>
                <a:solidFill>
                  <a:schemeClr val="bg1"/>
                </a:solidFill>
                <a:effectLst/>
                <a:latin typeface="ＭＳ ゴシック" pitchFamily="49" charset="-128"/>
                <a:ea typeface="ＭＳ ゴシック" pitchFamily="49" charset="-128"/>
              </a:rPr>
              <a:t>Rel-BM/Rel-PB&gt;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341DFD3F-E1F5-4DB7-B1D6-92DCC68BF0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2813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2400">
                <a:solidFill>
                  <a:schemeClr val="bg1"/>
                </a:solidFill>
                <a:effectLst/>
                <a:latin typeface="HGP明朝E"/>
                <a:ea typeface="HGP明朝E"/>
              </a:rPr>
              <a:t>非ホジキンリンパ腫</a:t>
            </a:r>
            <a:r>
              <a:rPr lang="en-US" altLang="ja-JP" sz="1800" spc="-150">
                <a:solidFill>
                  <a:schemeClr val="bg1"/>
                </a:solidFill>
                <a:effectLst/>
                <a:latin typeface="Arial" pitchFamily="34" charset="0"/>
                <a:ea typeface="ＭＳ Ｐゴシック"/>
                <a:cs typeface="Arial" pitchFamily="34" charset="0"/>
              </a:rPr>
              <a:t>●●● </a:t>
            </a:r>
            <a:r>
              <a:rPr kumimoji="1" lang="en-US" altLang="ja-JP" sz="2800" b="0" kern="1200" spc="-15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&gt;&lt;0-15</a:t>
            </a:r>
            <a:r>
              <a:rPr kumimoji="1" lang="ja-JP" altLang="ja-JP" sz="2800" b="0" kern="1200" spc="-150" dirty="0">
                <a:ln>
                  <a:noFill/>
                </a:ln>
                <a:solidFill>
                  <a:schemeClr val="bg1"/>
                </a:solidFill>
                <a:effectLst/>
                <a:latin typeface="Arial"/>
                <a:ea typeface="ＭＳ Ｐゴシック"/>
                <a:cs typeface="Arial"/>
              </a:rPr>
              <a:t>歳</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4C1C0BA3-204E-4056-942A-AFD1047790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0" y="0"/>
            <a:ext cx="9072000" cy="828000"/>
          </a:xfrm>
          <a:prstGeom prst="round2DiagRect">
            <a:avLst>
              <a:gd name="adj1" fmla="val 50000"/>
              <a:gd name="adj2" fmla="val 0"/>
            </a:avLst>
          </a:prstGeom>
          <a:solidFill>
            <a:srgbClr val="FFF5E7"/>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onstantia"/>
              <a:ea typeface="HGP明朝E" panose="02020900000000000000" pitchFamily="18" charset="-128"/>
              <a:cs typeface="+mn-cs"/>
            </a:endParaRPr>
          </a:p>
        </p:txBody>
      </p:sp>
      <p:sp>
        <p:nvSpPr>
          <p:cNvPr id="32" name="タイトル 31"/>
          <p:cNvSpPr>
            <a:spLocks noGrp="1"/>
          </p:cNvSpPr>
          <p:nvPr>
            <p:ph type="title"/>
          </p:nvPr>
        </p:nvSpPr>
        <p:spPr/>
        <p:txBody>
          <a:bodyPr/>
          <a:lstStyle/>
          <a:p>
            <a:pPr fontAlgn="base"/>
            <a:r>
              <a:rPr kumimoji="1" lang="ja-JP" altLang="ja-JP" sz="2500" b="0" i="0" kern="1200" spc="0" baseline="0" dirty="0">
                <a:effectLst/>
                <a:latin typeface="HGP明朝E"/>
                <a:ea typeface="HGP明朝E"/>
                <a:cs typeface="+mn-cs"/>
              </a:rPr>
              <a:t>移植後の成績</a:t>
            </a:r>
            <a:br>
              <a:rPr kumimoji="1" lang="en-US" altLang="ja-JP" sz="1800" b="0" i="0" kern="1200" spc="0" baseline="0">
                <a:effectLst/>
                <a:latin typeface="HGP明朝E"/>
                <a:ea typeface="HGP明朝E"/>
                <a:cs typeface="+mn-cs"/>
              </a:rPr>
            </a:br>
            <a:r>
              <a:rPr lang="en-US" altLang="ja-JP" sz="1800" spc="-150">
                <a:solidFill>
                  <a:srgbClr val="FFCC66"/>
                </a:solidFill>
                <a:latin typeface="Arial" pitchFamily="34" charset="0"/>
                <a:ea typeface="ＭＳ Ｐゴシック"/>
                <a:cs typeface="Arial" pitchFamily="34" charset="0"/>
              </a:rPr>
              <a:t>●</a:t>
            </a:r>
            <a:r>
              <a:rPr lang="en-US" altLang="ja-JP" sz="1800" spc="-150">
                <a:solidFill>
                  <a:srgbClr val="FFE0A3"/>
                </a:solidFill>
                <a:latin typeface="Arial" pitchFamily="34" charset="0"/>
                <a:ea typeface="ＭＳ Ｐゴシック"/>
                <a:cs typeface="Arial" pitchFamily="34" charset="0"/>
              </a:rPr>
              <a:t>●</a:t>
            </a:r>
            <a:r>
              <a:rPr lang="en-US" altLang="ja-JP" sz="1800" spc="-150">
                <a:solidFill>
                  <a:srgbClr val="FFCC66"/>
                </a:solidFill>
                <a:latin typeface="Arial" pitchFamily="34" charset="0"/>
                <a:ea typeface="ＭＳ Ｐゴシック"/>
                <a:cs typeface="Arial" pitchFamily="34" charset="0"/>
              </a:rPr>
              <a:t>●</a:t>
            </a:r>
            <a:r>
              <a:rPr lang="ja-JP" altLang="ja-JP" sz="2200">
                <a:effectLst/>
                <a:latin typeface="HGP明朝E"/>
                <a:ea typeface="HGP明朝E"/>
              </a:rPr>
              <a:t>非ホジキンリンパ腫</a:t>
            </a:r>
            <a:r>
              <a:rPr lang="en-US" altLang="ja-JP" sz="1800" spc="-150">
                <a:solidFill>
                  <a:srgbClr val="FFCC66"/>
                </a:solidFill>
                <a:latin typeface="Arial" pitchFamily="34" charset="0"/>
                <a:ea typeface="ＭＳ Ｐゴシック"/>
                <a:cs typeface="Arial" pitchFamily="34" charset="0"/>
              </a:rPr>
              <a:t>●</a:t>
            </a:r>
            <a:r>
              <a:rPr lang="en-US" altLang="ja-JP" sz="1800" spc="-150">
                <a:solidFill>
                  <a:srgbClr val="FFE0A3"/>
                </a:solidFill>
                <a:latin typeface="Arial" pitchFamily="34" charset="0"/>
                <a:ea typeface="ＭＳ Ｐゴシック"/>
                <a:cs typeface="Arial" pitchFamily="34" charset="0"/>
              </a:rPr>
              <a:t>●</a:t>
            </a:r>
            <a:r>
              <a:rPr lang="en-US" altLang="ja-JP" sz="1800" spc="-150">
                <a:solidFill>
                  <a:srgbClr val="FFCC66"/>
                </a:solidFill>
                <a:latin typeface="Arial" pitchFamily="34" charset="0"/>
                <a:ea typeface="ＭＳ Ｐゴシック"/>
                <a:cs typeface="Arial" pitchFamily="34" charset="0"/>
              </a:rPr>
              <a:t>● </a:t>
            </a:r>
            <a:r>
              <a:rPr kumimoji="1" lang="en-US" altLang="ja-JP" sz="1800" b="0" kern="1200" spc="-150">
                <a:ln>
                  <a:noFill/>
                </a:ln>
                <a:solidFill>
                  <a:srgbClr val="FFF5E7"/>
                </a:solidFill>
                <a:effectLst/>
                <a:latin typeface="Arial"/>
                <a:ea typeface="ＭＳ Ｐゴシック"/>
                <a:cs typeface="Arial"/>
              </a:rPr>
              <a:t>&lt;</a:t>
            </a:r>
            <a:r>
              <a:rPr kumimoji="1" lang="ja-JP" altLang="ja-JP" sz="1800" b="0" kern="1200" spc="-150" dirty="0">
                <a:ln>
                  <a:noFill/>
                </a:ln>
                <a:solidFill>
                  <a:srgbClr val="FFF5E7"/>
                </a:solidFill>
                <a:effectLst/>
                <a:latin typeface="Arial"/>
                <a:ea typeface="ＭＳ Ｐゴシック"/>
                <a:cs typeface="Arial"/>
              </a:rPr>
              <a:t>同種</a:t>
            </a:r>
            <a:r>
              <a:rPr kumimoji="1" lang="en-US" altLang="ja-JP" sz="1800" b="0" kern="1200" spc="-150" dirty="0">
                <a:ln>
                  <a:noFill/>
                </a:ln>
                <a:solidFill>
                  <a:srgbClr val="FFF5E7"/>
                </a:solidFill>
                <a:effectLst/>
                <a:latin typeface="Arial"/>
                <a:ea typeface="ＭＳ Ｐゴシック"/>
                <a:cs typeface="Arial"/>
              </a:rPr>
              <a:t>&gt;&lt;16</a:t>
            </a:r>
            <a:r>
              <a:rPr kumimoji="1" lang="ja-JP" altLang="ja-JP" sz="1800" b="0" kern="1200" spc="-150" dirty="0">
                <a:ln>
                  <a:noFill/>
                </a:ln>
                <a:solidFill>
                  <a:srgbClr val="FFF5E7"/>
                </a:solidFill>
                <a:effectLst/>
                <a:latin typeface="Arial"/>
                <a:ea typeface="ＭＳ Ｐゴシック"/>
                <a:cs typeface="Arial"/>
              </a:rPr>
              <a:t>歳以上</a:t>
            </a:r>
            <a:r>
              <a:rPr kumimoji="1" lang="en-US" altLang="ja-JP" sz="1800" b="0" kern="1200" spc="-150" dirty="0">
                <a:ln>
                  <a:noFill/>
                </a:ln>
                <a:solidFill>
                  <a:srgbClr val="FFF5E7"/>
                </a:solidFill>
                <a:effectLst/>
                <a:latin typeface="Arial"/>
                <a:ea typeface="ＭＳ Ｐゴシック"/>
                <a:cs typeface="Arial"/>
              </a:rPr>
              <a:t>&gt;</a:t>
            </a:r>
            <a:endParaRPr kumimoji="1" lang="ja-JP" altLang="ja-JP" sz="1800" b="1" i="0" kern="1200" spc="0" baseline="0" dirty="0">
              <a:latin typeface="HGP明朝E"/>
              <a:ea typeface="HGP明朝E"/>
              <a:cs typeface="+mn-cs"/>
            </a:endParaRPr>
          </a:p>
        </p:txBody>
      </p:sp>
      <p:sp>
        <p:nvSpPr>
          <p:cNvPr id="10" name="対角する 2 つの角を丸めた四角形 9"/>
          <p:cNvSpPr/>
          <p:nvPr/>
        </p:nvSpPr>
        <p:spPr>
          <a:xfrm>
            <a:off x="6940804" y="172800"/>
            <a:ext cx="1906941" cy="577998"/>
          </a:xfrm>
          <a:prstGeom prst="round2DiagRect">
            <a:avLst>
              <a:gd name="adj1" fmla="val 50000"/>
              <a:gd name="adj2" fmla="val 0"/>
            </a:avLst>
          </a:prstGeom>
          <a:solidFill>
            <a:srgbClr val="FDD4B5"/>
          </a:solidFill>
          <a:ln w="15875" cap="flat">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Arial Unicode MS" pitchFamily="50" charset="-128"/>
              </a:rPr>
              <a:t>移植時年齢</a:t>
            </a:r>
            <a:endParaRPr kumimoji="1" lang="en-US" altLang="ja-JP" sz="18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Arial Unicode MS" pitchFamily="50"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F6FC6">
                    <a:lumMod val="75000"/>
                  </a:srgbClr>
                </a:solidFill>
                <a:effectLst/>
                <a:uLnTx/>
                <a:uFillTx/>
                <a:latin typeface="Century" pitchFamily="18" charset="0"/>
                <a:ea typeface="HGP明朝E" panose="02020900000000000000" pitchFamily="18" charset="-128"/>
                <a:cs typeface="Arial Unicode MS" pitchFamily="50" charset="-128"/>
              </a:rPr>
              <a:t>16</a:t>
            </a:r>
            <a:r>
              <a:rPr kumimoji="1" lang="ja-JP" altLang="en-US" sz="1800" b="0" i="0" u="none" strike="noStrike" kern="1200" cap="none" spc="0" normalizeH="0" baseline="0" noProof="0">
                <a:ln>
                  <a:noFill/>
                </a:ln>
                <a:solidFill>
                  <a:srgbClr val="0F6FC6">
                    <a:lumMod val="75000"/>
                  </a:srgbClr>
                </a:solidFill>
                <a:effectLst/>
                <a:uLnTx/>
                <a:uFillTx/>
                <a:latin typeface="HGP明朝E" panose="02020900000000000000" pitchFamily="18" charset="-128"/>
                <a:ea typeface="HGP明朝E" panose="02020900000000000000" pitchFamily="18" charset="-128"/>
                <a:cs typeface="Arial Unicode MS" pitchFamily="50" charset="-128"/>
              </a:rPr>
              <a:t>歳</a:t>
            </a:r>
            <a:r>
              <a:rPr kumimoji="1" lang="ja-JP" altLang="en-US" sz="18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Arial Unicode MS" pitchFamily="50" charset="-128"/>
              </a:rPr>
              <a:t>以上</a:t>
            </a: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solidFill>
            <a:srgbClr val="FFCC99"/>
          </a:solidFill>
          <a:ln w="15875" cap="flat">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9DD9">
                    <a:lumMod val="75000"/>
                  </a:srgbClr>
                </a:solidFill>
                <a:effectLst/>
                <a:uLnTx/>
                <a:uFillTx/>
                <a:latin typeface="HGP明朝E" panose="02020900000000000000" pitchFamily="18" charset="-128"/>
                <a:ea typeface="HGP明朝E" panose="02020900000000000000" pitchFamily="18" charset="-128"/>
                <a:cs typeface="Arial Unicode MS" pitchFamily="50" charset="-128"/>
              </a:rPr>
              <a:t>同種移植</a:t>
            </a:r>
            <a:endParaRPr kumimoji="1" lang="en-US" altLang="ja-JP" sz="1800" b="0" i="0" u="none" strike="noStrike" kern="1200" cap="none" spc="0" normalizeH="0" baseline="0" noProof="0" dirty="0">
              <a:ln>
                <a:noFill/>
              </a:ln>
              <a:solidFill>
                <a:srgbClr val="009DD9">
                  <a:lumMod val="75000"/>
                </a:srgbClr>
              </a:solidFill>
              <a:effectLst/>
              <a:uLnTx/>
              <a:uFillTx/>
              <a:latin typeface="HGP明朝E" panose="02020900000000000000" pitchFamily="18" charset="-128"/>
              <a:ea typeface="HGP明朝E" panose="02020900000000000000" pitchFamily="18" charset="-128"/>
              <a:cs typeface="Arial Unicode MS" pitchFamily="50" charset="-128"/>
            </a:endParaRPr>
          </a:p>
        </p:txBody>
      </p:sp>
      <p:pic>
        <p:nvPicPr>
          <p:cNvPr id="3" name="図 2" descr="グラフ, 折れ線グラフ&#10;&#10;自動的に生成された説明">
            <a:extLst>
              <a:ext uri="{FF2B5EF4-FFF2-40B4-BE49-F238E27FC236}">
                <a16:creationId xmlns:a16="http://schemas.microsoft.com/office/drawing/2014/main" id="{1B1D437A-7CD9-4A12-A9CA-4F9623D206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2200">
                <a:solidFill>
                  <a:schemeClr val="bg1"/>
                </a:solidFill>
                <a:effectLst/>
                <a:latin typeface="HGP明朝E"/>
                <a:ea typeface="HGP明朝E"/>
              </a:rPr>
              <a:t>非ホジキンリンパ腫</a:t>
            </a:r>
            <a:r>
              <a:rPr lang="en-US" altLang="ja-JP" sz="1800" spc="-150">
                <a:solidFill>
                  <a:schemeClr val="bg1"/>
                </a:solidFill>
                <a:effectLst/>
                <a:latin typeface="Arial" pitchFamily="34" charset="0"/>
                <a:ea typeface="ＭＳ Ｐゴシック"/>
                <a:cs typeface="Arial" pitchFamily="34" charset="0"/>
              </a:rPr>
              <a:t>●●● &lt;HLA</a:t>
            </a:r>
            <a:r>
              <a:rPr lang="ja-JP" altLang="en-US" sz="1800" spc="-150">
                <a:solidFill>
                  <a:schemeClr val="bg1"/>
                </a:solidFill>
                <a:effectLst/>
                <a:latin typeface="Arial" pitchFamily="34" charset="0"/>
                <a:ea typeface="ＭＳ Ｐゴシック"/>
                <a:cs typeface="Arial" pitchFamily="34" charset="0"/>
              </a:rPr>
              <a:t>適合同胞間</a:t>
            </a:r>
            <a:r>
              <a:rPr lang="en-US" altLang="ja-JP" sz="1800" spc="-150">
                <a:solidFill>
                  <a:schemeClr val="bg1"/>
                </a:solidFill>
                <a:effectLst/>
                <a:latin typeface="Arial" pitchFamily="34" charset="0"/>
                <a:ea typeface="ＭＳ Ｐゴシック"/>
                <a:cs typeface="Arial" pitchFamily="34" charset="0"/>
              </a:rPr>
              <a:t>&gt;&lt;16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4" name="図 3" descr="グラフ が含まれている画像&#10;&#10;自動的に生成された説明">
            <a:extLst>
              <a:ext uri="{FF2B5EF4-FFF2-40B4-BE49-F238E27FC236}">
                <a16:creationId xmlns:a16="http://schemas.microsoft.com/office/drawing/2014/main" id="{02157E70-DB1B-415C-A35E-9D7FCA56C8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lang="ja-JP" altLang="ja-JP" sz="2400">
                <a:solidFill>
                  <a:schemeClr val="bg1"/>
                </a:solidFill>
                <a:effectLst/>
                <a:latin typeface="HGP明朝E"/>
                <a:ea typeface="HGP明朝E"/>
              </a:rPr>
              <a:t>非ホジキンリンパ腫</a:t>
            </a:r>
            <a:r>
              <a:rPr lang="en-US" altLang="ja-JP" sz="2000" spc="-150">
                <a:solidFill>
                  <a:schemeClr val="bg1"/>
                </a:solidFill>
                <a:effectLst/>
                <a:latin typeface="Arial" pitchFamily="34" charset="0"/>
                <a:ea typeface="ＭＳ Ｐゴシック"/>
                <a:cs typeface="Arial" pitchFamily="34" charset="0"/>
              </a:rPr>
              <a:t>●●● &lt;UR-BM&gt;&lt;0-15</a:t>
            </a:r>
            <a:r>
              <a:rPr lang="ja-JP" altLang="en-US" sz="2000" spc="-150">
                <a:solidFill>
                  <a:schemeClr val="bg1"/>
                </a:solidFill>
                <a:effectLst/>
                <a:latin typeface="Arial" pitchFamily="34" charset="0"/>
                <a:ea typeface="ＭＳ Ｐゴシック"/>
                <a:cs typeface="Arial" pitchFamily="34" charset="0"/>
              </a:rPr>
              <a:t>歳</a:t>
            </a:r>
            <a:r>
              <a:rPr lang="en-US" altLang="ja-JP" sz="20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が含まれている画像&#10;&#10;自動的に生成された説明">
            <a:extLst>
              <a:ext uri="{FF2B5EF4-FFF2-40B4-BE49-F238E27FC236}">
                <a16:creationId xmlns:a16="http://schemas.microsoft.com/office/drawing/2014/main" id="{A6AA0803-A16A-437F-AF19-969D259EED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2200">
                <a:solidFill>
                  <a:schemeClr val="bg1"/>
                </a:solidFill>
                <a:effectLst/>
                <a:latin typeface="HGP明朝E"/>
                <a:ea typeface="HGP明朝E"/>
              </a:rPr>
              <a:t>非ホジキンリンパ腫</a:t>
            </a:r>
            <a:r>
              <a:rPr lang="en-US" altLang="ja-JP" sz="1800" spc="-150">
                <a:solidFill>
                  <a:schemeClr val="bg1"/>
                </a:solidFill>
                <a:effectLst/>
                <a:latin typeface="Arial" pitchFamily="34" charset="0"/>
                <a:ea typeface="ＭＳ Ｐゴシック"/>
                <a:cs typeface="Arial" pitchFamily="34" charset="0"/>
              </a:rPr>
              <a:t>●●● &lt;UR-BM&gt;&lt;16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C8A9F962-2A3D-4F02-849D-25DEAA635A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i="0" kern="1200" spc="0" baseline="0">
                <a:solidFill>
                  <a:schemeClr val="bg1"/>
                </a:solidFill>
                <a:effectLst/>
                <a:latin typeface="HGP明朝E"/>
                <a:ea typeface="HGP明朝E"/>
                <a:cs typeface="+mn-cs"/>
              </a:rPr>
              <a:t>移植後の成績</a:t>
            </a:r>
            <a:br>
              <a:rPr kumimoji="1" lang="en-US" altLang="ja-JP" sz="180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lang="ja-JP" altLang="ja-JP" sz="2400">
                <a:solidFill>
                  <a:schemeClr val="bg1"/>
                </a:solidFill>
                <a:effectLst/>
                <a:latin typeface="HGP明朝E"/>
                <a:ea typeface="HGP明朝E"/>
              </a:rPr>
              <a:t>非ホジキンリンパ腫</a:t>
            </a:r>
            <a:r>
              <a:rPr lang="en-US" altLang="ja-JP" sz="2000" spc="-150">
                <a:solidFill>
                  <a:schemeClr val="bg1"/>
                </a:solidFill>
                <a:effectLst/>
                <a:latin typeface="Arial" pitchFamily="34" charset="0"/>
                <a:ea typeface="ＭＳ Ｐゴシック"/>
                <a:cs typeface="Arial" pitchFamily="34" charset="0"/>
              </a:rPr>
              <a:t>●●● &lt;UR-CB&gt;&lt;0-15</a:t>
            </a:r>
            <a:r>
              <a:rPr lang="ja-JP" altLang="en-US" sz="2000" spc="-150">
                <a:solidFill>
                  <a:schemeClr val="bg1"/>
                </a:solidFill>
                <a:effectLst/>
                <a:latin typeface="Arial" pitchFamily="34" charset="0"/>
                <a:ea typeface="ＭＳ Ｐゴシック"/>
                <a:cs typeface="Arial" pitchFamily="34" charset="0"/>
              </a:rPr>
              <a:t>歳</a:t>
            </a:r>
            <a:r>
              <a:rPr lang="en-US" altLang="ja-JP" sz="2000" spc="-150">
                <a:solidFill>
                  <a:schemeClr val="bg1"/>
                </a:solidFill>
                <a:effectLst/>
                <a:latin typeface="Arial" pitchFamily="34" charset="0"/>
                <a:ea typeface="ＭＳ Ｐゴシック"/>
                <a:cs typeface="Arial" pitchFamily="34" charset="0"/>
              </a:rPr>
              <a:t>&gt;</a:t>
            </a:r>
            <a:endParaRPr kumimoji="1" lang="ja-JP" altLang="ja-JP" sz="2000" i="0" kern="1200" spc="0" baseline="0">
              <a:solidFill>
                <a:schemeClr val="bg1"/>
              </a:solidFill>
              <a:effectLst/>
              <a:latin typeface="HGP明朝E"/>
              <a:ea typeface="HGP明朝E"/>
              <a:cs typeface="+mn-cs"/>
            </a:endParaRPr>
          </a:p>
        </p:txBody>
      </p:sp>
      <p:pic>
        <p:nvPicPr>
          <p:cNvPr id="7" name="図 6">
            <a:extLst>
              <a:ext uri="{FF2B5EF4-FFF2-40B4-BE49-F238E27FC236}">
                <a16:creationId xmlns:a16="http://schemas.microsoft.com/office/drawing/2014/main" id="{8B9FA698-11D8-4BFE-8DA7-DB0917F460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2200">
                <a:solidFill>
                  <a:schemeClr val="bg1"/>
                </a:solidFill>
                <a:effectLst/>
                <a:latin typeface="HGP明朝E"/>
                <a:ea typeface="HGP明朝E"/>
              </a:rPr>
              <a:t>非ホジキンリンパ腫</a:t>
            </a:r>
            <a:r>
              <a:rPr lang="en-US" altLang="ja-JP" sz="1800" spc="-150">
                <a:solidFill>
                  <a:schemeClr val="bg1"/>
                </a:solidFill>
                <a:effectLst/>
                <a:latin typeface="Arial" pitchFamily="34" charset="0"/>
                <a:ea typeface="ＭＳ Ｐゴシック"/>
                <a:cs typeface="Arial" pitchFamily="34" charset="0"/>
              </a:rPr>
              <a:t>●●● &lt;UR-CB&gt;&lt;16</a:t>
            </a:r>
            <a:r>
              <a:rPr lang="ja-JP" altLang="en-US" sz="1800" spc="-150">
                <a:solidFill>
                  <a:schemeClr val="bg1"/>
                </a:solidFill>
                <a:effectLst/>
                <a:latin typeface="Arial" pitchFamily="34" charset="0"/>
                <a:ea typeface="ＭＳ Ｐゴシック"/>
                <a:cs typeface="Arial" pitchFamily="34" charset="0"/>
              </a:rPr>
              <a:t>歳以上</a:t>
            </a:r>
            <a:r>
              <a:rPr lang="en-US" altLang="ja-JP" sz="1800" spc="-150">
                <a:solidFill>
                  <a:schemeClr val="bg1"/>
                </a:solidFill>
                <a:effectLst/>
                <a:latin typeface="Arial" pitchFamily="34" charset="0"/>
                <a:ea typeface="ＭＳ Ｐゴシック"/>
                <a:cs typeface="Arial" pitchFamily="34" charset="0"/>
              </a:rPr>
              <a:t>&gt;</a:t>
            </a:r>
            <a:endParaRPr kumimoji="1" lang="ja-JP" altLang="ja-JP" sz="2000" b="1" i="0" kern="1200" spc="0" baseline="0">
              <a:solidFill>
                <a:schemeClr val="bg1"/>
              </a:solidFill>
              <a:effectLst/>
              <a:latin typeface="HGP明朝E"/>
              <a:ea typeface="HGP明朝E"/>
              <a:cs typeface="+mn-cs"/>
            </a:endParaRPr>
          </a:p>
        </p:txBody>
      </p:sp>
      <p:pic>
        <p:nvPicPr>
          <p:cNvPr id="4" name="図 3">
            <a:extLst>
              <a:ext uri="{FF2B5EF4-FFF2-40B4-BE49-F238E27FC236}">
                <a16:creationId xmlns:a16="http://schemas.microsoft.com/office/drawing/2014/main" id="{33F5EB87-B3FA-4BA7-A2B8-C4E6190517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1600">
                <a:solidFill>
                  <a:schemeClr val="bg1"/>
                </a:solidFill>
                <a:effectLst/>
                <a:latin typeface="HGP明朝E"/>
                <a:ea typeface="HGP明朝E"/>
              </a:rPr>
              <a:t>多発性骨髄腫を含む</a:t>
            </a:r>
            <a:r>
              <a:rPr lang="ja-JP" altLang="ja-JP" sz="2200">
                <a:solidFill>
                  <a:schemeClr val="bg1"/>
                </a:solidFill>
                <a:effectLst/>
                <a:latin typeface="HGP明朝E"/>
                <a:ea typeface="HGP明朝E"/>
              </a:rPr>
              <a:t>形質細胞性腫瘍</a:t>
            </a:r>
            <a:r>
              <a:rPr lang="en-US" altLang="ja-JP" sz="1800" spc="-150">
                <a:solidFill>
                  <a:schemeClr val="bg1"/>
                </a:solidFill>
                <a:effectLst/>
                <a:latin typeface="Arial" pitchFamily="34" charset="0"/>
                <a:ea typeface="ＭＳ Ｐゴシック"/>
                <a:cs typeface="Arial" pitchFamily="34" charset="0"/>
              </a:rPr>
              <a:t>●●● </a:t>
            </a:r>
            <a:r>
              <a:rPr lang="en-US" altLang="ja-JP" sz="900" spc="-150">
                <a:solidFill>
                  <a:schemeClr val="bg1"/>
                </a:solidFill>
                <a:effectLst/>
                <a:latin typeface="Arial" pitchFamily="34" charset="0"/>
                <a:ea typeface="ＭＳ Ｐゴシック"/>
                <a:cs typeface="Arial" pitchFamily="34" charset="0"/>
              </a:rPr>
              <a:t>&lt;</a:t>
            </a:r>
            <a:r>
              <a:rPr lang="ja-JP" altLang="en-US" sz="900" spc="-150">
                <a:solidFill>
                  <a:schemeClr val="bg1"/>
                </a:solidFill>
                <a:effectLst/>
                <a:latin typeface="Arial" pitchFamily="34" charset="0"/>
                <a:ea typeface="ＭＳ Ｐゴシック"/>
                <a:cs typeface="Arial" pitchFamily="34" charset="0"/>
              </a:rPr>
              <a:t>自家</a:t>
            </a:r>
            <a:r>
              <a:rPr lang="en-US" altLang="ja-JP" sz="900" spc="-150">
                <a:solidFill>
                  <a:schemeClr val="bg1"/>
                </a:solidFill>
                <a:effectLst/>
                <a:latin typeface="Arial" pitchFamily="34" charset="0"/>
                <a:ea typeface="ＭＳ Ｐゴシック"/>
                <a:cs typeface="Arial" pitchFamily="34" charset="0"/>
              </a:rPr>
              <a:t>&gt;&lt;16</a:t>
            </a:r>
            <a:r>
              <a:rPr lang="ja-JP" altLang="en-US" sz="900" spc="-150">
                <a:solidFill>
                  <a:schemeClr val="bg1"/>
                </a:solidFill>
                <a:effectLst/>
                <a:latin typeface="Arial" pitchFamily="34" charset="0"/>
                <a:ea typeface="ＭＳ Ｐゴシック"/>
                <a:cs typeface="Arial" pitchFamily="34" charset="0"/>
              </a:rPr>
              <a:t>歳以上</a:t>
            </a:r>
            <a:r>
              <a:rPr lang="en-US" altLang="ja-JP" sz="900" spc="-150">
                <a:solidFill>
                  <a:schemeClr val="bg1"/>
                </a:solidFill>
                <a:effectLst/>
                <a:latin typeface="Arial" pitchFamily="34" charset="0"/>
                <a:ea typeface="ＭＳ Ｐゴシック"/>
                <a:cs typeface="Arial" pitchFamily="34" charset="0"/>
              </a:rPr>
              <a:t>&gt;</a:t>
            </a:r>
            <a:endParaRPr kumimoji="1" lang="ja-JP" altLang="ja-JP" sz="9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D715D6E3-777D-4420-B195-38BDDC4DE4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1600" kern="1200" dirty="0">
                <a:solidFill>
                  <a:schemeClr val="bg1"/>
                </a:solidFill>
                <a:effectLst/>
                <a:latin typeface="HGP明朝E"/>
                <a:ea typeface="HGP明朝E"/>
                <a:cs typeface="+mn-cs"/>
              </a:rPr>
              <a:t>多発性骨髄腫を含む</a:t>
            </a:r>
            <a:r>
              <a:rPr kumimoji="1" lang="ja-JP" altLang="ja-JP" sz="2200" kern="1200" dirty="0">
                <a:solidFill>
                  <a:schemeClr val="bg1"/>
                </a:solidFill>
                <a:effectLst/>
                <a:latin typeface="HGP明朝E"/>
                <a:ea typeface="HGP明朝E"/>
                <a:cs typeface="+mn-cs"/>
              </a:rPr>
              <a:t>形質細胞性</a:t>
            </a:r>
            <a:r>
              <a:rPr kumimoji="1" lang="ja-JP" altLang="ja-JP" sz="2200" kern="1200">
                <a:solidFill>
                  <a:schemeClr val="bg1"/>
                </a:solidFill>
                <a:effectLst/>
                <a:latin typeface="HGP明朝E"/>
                <a:ea typeface="HGP明朝E"/>
                <a:cs typeface="+mn-cs"/>
              </a:rPr>
              <a:t>腫瘍</a:t>
            </a:r>
            <a:r>
              <a:rPr lang="en-US" altLang="ja-JP" sz="1800" spc="-150">
                <a:solidFill>
                  <a:schemeClr val="bg1"/>
                </a:solidFill>
                <a:effectLst/>
                <a:latin typeface="Arial" pitchFamily="34" charset="0"/>
                <a:ea typeface="ＭＳ Ｐゴシック"/>
                <a:cs typeface="Arial" pitchFamily="34" charset="0"/>
              </a:rPr>
              <a:t>●●● </a:t>
            </a:r>
            <a:r>
              <a:rPr kumimoji="1" lang="en-US" altLang="ja-JP" sz="1800" b="0" kern="1200" spc="-15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en-US" sz="18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420A244F-4CE9-44BD-98B8-C4594A5107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1600">
                <a:solidFill>
                  <a:schemeClr val="bg1"/>
                </a:solidFill>
                <a:effectLst/>
                <a:latin typeface="HGP明朝E"/>
                <a:ea typeface="HGP明朝E"/>
              </a:rPr>
              <a:t>多発性骨髄腫を含む</a:t>
            </a:r>
            <a:r>
              <a:rPr lang="ja-JP" altLang="ja-JP" sz="2200">
                <a:solidFill>
                  <a:schemeClr val="bg1"/>
                </a:solidFill>
                <a:effectLst/>
                <a:latin typeface="HGP明朝E"/>
                <a:ea typeface="HGP明朝E"/>
              </a:rPr>
              <a:t>形質細胞性腫瘍</a:t>
            </a:r>
            <a:r>
              <a:rPr lang="en-US" altLang="ja-JP" sz="1800" spc="-150">
                <a:solidFill>
                  <a:schemeClr val="bg1"/>
                </a:solidFill>
                <a:effectLst/>
                <a:latin typeface="Arial" pitchFamily="34" charset="0"/>
                <a:ea typeface="ＭＳ Ｐゴシック"/>
                <a:cs typeface="Arial" pitchFamily="34" charset="0"/>
              </a:rPr>
              <a:t>●●● </a:t>
            </a:r>
            <a:r>
              <a:rPr kumimoji="1" lang="en-US" altLang="ja-JP" sz="1100" b="0" kern="1200">
                <a:ln>
                  <a:noFill/>
                </a:ln>
                <a:solidFill>
                  <a:schemeClr val="bg1"/>
                </a:solidFill>
                <a:effectLst/>
              </a:rPr>
              <a:t>&lt;</a:t>
            </a:r>
            <a:r>
              <a:rPr kumimoji="1" lang="ja-JP" altLang="ja-JP" sz="1100" b="0" kern="1200">
                <a:ln>
                  <a:noFill/>
                </a:ln>
                <a:solidFill>
                  <a:schemeClr val="bg1"/>
                </a:solidFill>
                <a:effectLst/>
              </a:rPr>
              <a:t>自家</a:t>
            </a:r>
            <a:r>
              <a:rPr kumimoji="1" lang="en-US" altLang="ja-JP" sz="1100" b="0" kern="1200">
                <a:ln>
                  <a:noFill/>
                </a:ln>
                <a:solidFill>
                  <a:schemeClr val="bg1"/>
                </a:solidFill>
                <a:effectLst/>
              </a:rPr>
              <a:t>&gt;&lt;16</a:t>
            </a:r>
            <a:r>
              <a:rPr kumimoji="1" lang="ja-JP" altLang="ja-JP" sz="1100" b="0" kern="1200">
                <a:ln>
                  <a:noFill/>
                </a:ln>
                <a:solidFill>
                  <a:schemeClr val="bg1"/>
                </a:solidFill>
                <a:effectLst/>
              </a:rPr>
              <a:t>歳以上</a:t>
            </a:r>
            <a:r>
              <a:rPr kumimoji="1" lang="en-US" altLang="ja-JP" sz="1100" b="0" kern="1200">
                <a:ln>
                  <a:noFill/>
                </a:ln>
                <a:solidFill>
                  <a:schemeClr val="bg1"/>
                </a:solidFill>
                <a:effectLst/>
              </a:rPr>
              <a:t>&gt;</a:t>
            </a:r>
            <a:endParaRPr kumimoji="1" lang="ja-JP" altLang="ja-JP" sz="11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446B1B9A-D86A-4904-92E2-41856EBC53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a:t>
            </a:r>
            <a:r>
              <a:rPr lang="ja-JP" altLang="en-US" b="0">
                <a:solidFill>
                  <a:schemeClr val="bg1"/>
                </a:solidFill>
                <a:effectLst/>
              </a:rPr>
              <a:t>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a:solidFill>
                  <a:schemeClr val="bg1"/>
                </a:solidFill>
                <a:effectLst/>
                <a:latin typeface="Arial" pitchFamily="34" charset="0"/>
                <a:ea typeface="ＭＳ Ｐゴシック"/>
                <a:cs typeface="Arial" pitchFamily="34" charset="0"/>
              </a:rPr>
              <a:t>●●●</a:t>
            </a:r>
            <a:r>
              <a:rPr lang="ja-JP" altLang="en-US" sz="2000" b="0" spc="-150">
                <a:solidFill>
                  <a:schemeClr val="bg1"/>
                </a:solidFill>
                <a:effectLst/>
                <a:latin typeface="ＭＳ ゴシック" pitchFamily="49" charset="-128"/>
                <a:ea typeface="ＭＳ ゴシック" pitchFamily="49" charset="-128"/>
                <a:cs typeface="Arial" pitchFamily="34" charset="0"/>
              </a:rPr>
              <a:t> </a:t>
            </a:r>
            <a:r>
              <a:rPr lang="en-US" altLang="ja-JP" sz="2000" b="0" spc="-150">
                <a:solidFill>
                  <a:schemeClr val="bg1"/>
                </a:solidFill>
                <a:effectLst/>
                <a:latin typeface="ＭＳ ゴシック" pitchFamily="49" charset="-128"/>
                <a:ea typeface="ＭＳ ゴシック" pitchFamily="49" charset="-128"/>
                <a:cs typeface="Arial" pitchFamily="34" charset="0"/>
              </a:rPr>
              <a:t>&lt;</a:t>
            </a:r>
            <a:r>
              <a:rPr kumimoji="1" lang="en-US" altLang="ja-JP" sz="2000" b="0" kern="1200">
                <a:ln>
                  <a:noFill/>
                </a:ln>
                <a:solidFill>
                  <a:schemeClr val="bg1"/>
                </a:solidFill>
                <a:effectLst/>
                <a:latin typeface="ＭＳ ゴシック" pitchFamily="49" charset="-128"/>
                <a:ea typeface="ＭＳ ゴシック" pitchFamily="49" charset="-128"/>
              </a:rPr>
              <a:t>UR-BM/UR-PB&gt;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CAA319BB-373B-41B2-BFED-42308D9B5E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629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1600">
                <a:solidFill>
                  <a:schemeClr val="bg1"/>
                </a:solidFill>
                <a:effectLst/>
                <a:latin typeface="HGP明朝E"/>
                <a:ea typeface="HGP明朝E"/>
              </a:rPr>
              <a:t>多発性骨髄腫を含む</a:t>
            </a:r>
            <a:r>
              <a:rPr lang="ja-JP" altLang="ja-JP" sz="2200">
                <a:solidFill>
                  <a:schemeClr val="bg1"/>
                </a:solidFill>
                <a:effectLst/>
                <a:latin typeface="HGP明朝E"/>
                <a:ea typeface="HGP明朝E"/>
              </a:rPr>
              <a:t>形質細胞性腫瘍</a:t>
            </a:r>
            <a:r>
              <a:rPr lang="en-US" altLang="ja-JP" sz="1800" spc="-150">
                <a:solidFill>
                  <a:schemeClr val="bg1"/>
                </a:solidFill>
                <a:effectLst/>
                <a:latin typeface="Arial" pitchFamily="34" charset="0"/>
                <a:ea typeface="ＭＳ Ｐゴシック"/>
                <a:cs typeface="Arial" pitchFamily="34" charset="0"/>
              </a:rPr>
              <a:t>●●● </a:t>
            </a:r>
            <a:r>
              <a:rPr lang="en-US" altLang="ja-JP" sz="1000" spc="-150">
                <a:solidFill>
                  <a:schemeClr val="bg1"/>
                </a:solidFill>
                <a:effectLst/>
                <a:latin typeface="Arial" pitchFamily="34" charset="0"/>
                <a:ea typeface="ＭＳ Ｐゴシック"/>
                <a:cs typeface="Arial" pitchFamily="34" charset="0"/>
              </a:rPr>
              <a:t>&lt;</a:t>
            </a:r>
            <a:r>
              <a:rPr lang="ja-JP" altLang="en-US" sz="1000" spc="-150">
                <a:solidFill>
                  <a:schemeClr val="bg1"/>
                </a:solidFill>
                <a:effectLst/>
                <a:latin typeface="Arial" pitchFamily="34" charset="0"/>
                <a:ea typeface="ＭＳ Ｐゴシック"/>
                <a:cs typeface="Arial" pitchFamily="34" charset="0"/>
              </a:rPr>
              <a:t>同種</a:t>
            </a:r>
            <a:r>
              <a:rPr lang="en-US" altLang="ja-JP" sz="1000" spc="-150">
                <a:solidFill>
                  <a:schemeClr val="bg1"/>
                </a:solidFill>
                <a:effectLst/>
                <a:latin typeface="Arial" pitchFamily="34" charset="0"/>
                <a:ea typeface="ＭＳ Ｐゴシック"/>
                <a:cs typeface="Arial" pitchFamily="34" charset="0"/>
              </a:rPr>
              <a:t>&gt;&lt;16</a:t>
            </a:r>
            <a:r>
              <a:rPr lang="ja-JP" altLang="en-US" sz="1000" spc="-150">
                <a:solidFill>
                  <a:schemeClr val="bg1"/>
                </a:solidFill>
                <a:effectLst/>
                <a:latin typeface="Arial" pitchFamily="34" charset="0"/>
                <a:ea typeface="ＭＳ Ｐゴシック"/>
                <a:cs typeface="Arial" pitchFamily="34" charset="0"/>
              </a:rPr>
              <a:t>歳以上</a:t>
            </a:r>
            <a:r>
              <a:rPr lang="en-US" altLang="ja-JP" sz="1000" spc="-150">
                <a:solidFill>
                  <a:schemeClr val="bg1"/>
                </a:solidFill>
                <a:effectLst/>
                <a:latin typeface="Arial" pitchFamily="34" charset="0"/>
                <a:ea typeface="ＭＳ Ｐゴシック"/>
                <a:cs typeface="Arial" pitchFamily="34" charset="0"/>
              </a:rPr>
              <a:t>&gt;</a:t>
            </a:r>
            <a:endParaRPr kumimoji="1" lang="ja-JP" altLang="ja-JP" sz="1000" b="1" i="0" kern="1200" spc="0" baseline="0">
              <a:solidFill>
                <a:schemeClr val="bg1"/>
              </a:solidFill>
              <a:effectLst/>
              <a:latin typeface="HGP明朝E"/>
              <a:ea typeface="HGP明朝E"/>
              <a:cs typeface="+mn-cs"/>
            </a:endParaRPr>
          </a:p>
        </p:txBody>
      </p:sp>
      <p:pic>
        <p:nvPicPr>
          <p:cNvPr id="3" name="図 2">
            <a:extLst>
              <a:ext uri="{FF2B5EF4-FFF2-40B4-BE49-F238E27FC236}">
                <a16:creationId xmlns:a16="http://schemas.microsoft.com/office/drawing/2014/main" id="{F2DAE7EC-63A9-4FA9-88AE-B81BB19FA4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1600">
                <a:solidFill>
                  <a:schemeClr val="bg1"/>
                </a:solidFill>
                <a:effectLst/>
                <a:latin typeface="HGP明朝E"/>
                <a:ea typeface="HGP明朝E"/>
              </a:rPr>
              <a:t>多発性骨髄腫を含む</a:t>
            </a:r>
            <a:r>
              <a:rPr lang="ja-JP" altLang="ja-JP" sz="2200">
                <a:solidFill>
                  <a:schemeClr val="bg1"/>
                </a:solidFill>
                <a:effectLst/>
                <a:latin typeface="HGP明朝E"/>
                <a:ea typeface="HGP明朝E"/>
              </a:rPr>
              <a:t>形質細胞性腫瘍</a:t>
            </a:r>
            <a:r>
              <a:rPr lang="en-US" altLang="ja-JP" sz="1800" spc="-150">
                <a:solidFill>
                  <a:schemeClr val="bg1"/>
                </a:solidFill>
                <a:effectLst/>
                <a:latin typeface="Arial" pitchFamily="34" charset="0"/>
                <a:ea typeface="ＭＳ Ｐゴシック"/>
                <a:cs typeface="Arial" pitchFamily="34" charset="0"/>
              </a:rPr>
              <a:t>●●●</a:t>
            </a:r>
            <a:r>
              <a:rPr lang="en-US" altLang="ja-JP" sz="1000" spc="-150">
                <a:solidFill>
                  <a:schemeClr val="bg1"/>
                </a:solidFill>
                <a:effectLst/>
                <a:latin typeface="Arial" pitchFamily="34" charset="0"/>
                <a:ea typeface="ＭＳ Ｐゴシック"/>
                <a:cs typeface="Arial" pitchFamily="34" charset="0"/>
              </a:rPr>
              <a:t>&lt;UR-BM&gt;&lt;16</a:t>
            </a:r>
            <a:r>
              <a:rPr lang="ja-JP" altLang="en-US" sz="1000" spc="-150">
                <a:solidFill>
                  <a:schemeClr val="bg1"/>
                </a:solidFill>
                <a:effectLst/>
                <a:latin typeface="Arial" pitchFamily="34" charset="0"/>
                <a:ea typeface="ＭＳ Ｐゴシック"/>
                <a:cs typeface="Arial" pitchFamily="34" charset="0"/>
              </a:rPr>
              <a:t>歳以上</a:t>
            </a:r>
            <a:r>
              <a:rPr lang="en-US" altLang="ja-JP" sz="1000" spc="-150">
                <a:solidFill>
                  <a:schemeClr val="bg1"/>
                </a:solidFill>
                <a:effectLst/>
                <a:latin typeface="Arial" pitchFamily="34" charset="0"/>
                <a:ea typeface="ＭＳ Ｐゴシック"/>
                <a:cs typeface="Arial" pitchFamily="34" charset="0"/>
              </a:rPr>
              <a:t>&gt;</a:t>
            </a:r>
            <a:endParaRPr kumimoji="1" lang="ja-JP" altLang="ja-JP" sz="1000" b="1" i="0" kern="1200" spc="0" baseline="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AF679B89-A68D-4366-B2E1-D289473C91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82909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lang="ja-JP" altLang="ja-JP" sz="2400">
                <a:solidFill>
                  <a:schemeClr val="bg1"/>
                </a:solidFill>
                <a:effectLst/>
                <a:latin typeface="HGP明朝E"/>
                <a:ea typeface="HGP明朝E"/>
              </a:rPr>
              <a:t>再生不良性貧血</a:t>
            </a:r>
            <a:r>
              <a:rPr lang="en-US" altLang="ja-JP" sz="2000" spc="-150">
                <a:solidFill>
                  <a:schemeClr val="bg1"/>
                </a:solidFill>
                <a:effectLst/>
                <a:latin typeface="Arial" pitchFamily="34" charset="0"/>
                <a:ea typeface="ＭＳ Ｐゴシック"/>
                <a:cs typeface="Arial" pitchFamily="34" charset="0"/>
              </a:rPr>
              <a:t>●●●</a:t>
            </a:r>
            <a:r>
              <a:rPr kumimoji="1" lang="en-US" altLang="ja-JP" sz="2800" b="0" kern="1200" spc="-150" dirty="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&gt;&lt;0-15</a:t>
            </a:r>
            <a:r>
              <a:rPr kumimoji="1" lang="ja-JP" altLang="ja-JP" sz="2800" b="0" kern="1200" spc="-150" dirty="0">
                <a:ln>
                  <a:noFill/>
                </a:ln>
                <a:solidFill>
                  <a:schemeClr val="bg1"/>
                </a:solidFill>
                <a:effectLst/>
                <a:latin typeface="Arial"/>
                <a:ea typeface="ＭＳ Ｐゴシック"/>
                <a:cs typeface="Arial"/>
              </a:rPr>
              <a:t>歳</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925C606B-7401-4EF1-B6BC-ABF7E42C2C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2200">
                <a:solidFill>
                  <a:schemeClr val="bg1"/>
                </a:solidFill>
                <a:effectLst/>
                <a:latin typeface="HGP明朝E"/>
                <a:ea typeface="HGP明朝E"/>
              </a:rPr>
              <a:t>再生不良性貧血</a:t>
            </a:r>
            <a:r>
              <a:rPr lang="en-US" altLang="ja-JP" sz="1800" spc="-150">
                <a:solidFill>
                  <a:schemeClr val="bg1"/>
                </a:solidFill>
                <a:effectLst/>
                <a:latin typeface="Arial" pitchFamily="34" charset="0"/>
                <a:ea typeface="ＭＳ Ｐゴシック"/>
                <a:cs typeface="Arial" pitchFamily="34" charset="0"/>
              </a:rPr>
              <a:t>●●●</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60EE2576-9F11-4CF3-B709-802E250AD8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a:solidFill>
                  <a:schemeClr val="bg1"/>
                </a:solidFill>
                <a:effectLst/>
                <a:latin typeface="HGP明朝E"/>
                <a:ea typeface="HGP明朝E"/>
                <a:cs typeface="+mn-cs"/>
              </a:rPr>
            </a:br>
            <a:r>
              <a:rPr lang="en-US" altLang="ja-JP" sz="2000" spc="-150">
                <a:solidFill>
                  <a:schemeClr val="bg1"/>
                </a:solidFill>
                <a:effectLst/>
                <a:latin typeface="Arial" pitchFamily="34" charset="0"/>
                <a:ea typeface="ＭＳ Ｐゴシック"/>
                <a:cs typeface="Arial" pitchFamily="34" charset="0"/>
              </a:rPr>
              <a:t>●●●</a:t>
            </a:r>
            <a:r>
              <a:rPr lang="ja-JP" altLang="ja-JP" sz="2400">
                <a:solidFill>
                  <a:schemeClr val="bg1"/>
                </a:solidFill>
                <a:effectLst/>
                <a:latin typeface="HGP明朝E"/>
                <a:ea typeface="HGP明朝E"/>
              </a:rPr>
              <a:t>再生不良性貧血</a:t>
            </a:r>
            <a:r>
              <a:rPr lang="en-US" altLang="ja-JP" sz="2000" spc="-150">
                <a:solidFill>
                  <a:schemeClr val="bg1"/>
                </a:solidFill>
                <a:effectLst/>
                <a:latin typeface="Arial" pitchFamily="34" charset="0"/>
                <a:ea typeface="ＭＳ Ｐゴシック"/>
                <a:cs typeface="Arial" pitchFamily="34" charset="0"/>
              </a:rPr>
              <a:t>●●●</a:t>
            </a:r>
            <a:r>
              <a:rPr kumimoji="1" lang="en-US" altLang="ja-JP" sz="2800" b="0" kern="1200" spc="-150" dirty="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&gt;&lt;0-15</a:t>
            </a:r>
            <a:r>
              <a:rPr kumimoji="1" lang="ja-JP" altLang="ja-JP" sz="2800" b="0" kern="1200" spc="-150" dirty="0">
                <a:ln>
                  <a:noFill/>
                </a:ln>
                <a:solidFill>
                  <a:schemeClr val="bg1"/>
                </a:solidFill>
                <a:effectLst/>
                <a:latin typeface="Arial"/>
                <a:ea typeface="ＭＳ Ｐゴシック"/>
                <a:cs typeface="Arial"/>
              </a:rPr>
              <a:t>歳</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BFD84116-B930-4893-AAE6-FCEA70ED5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a:solidFill>
                  <a:schemeClr val="bg1"/>
                </a:solidFill>
                <a:effectLst/>
                <a:latin typeface="HGP明朝E"/>
                <a:ea typeface="HGP明朝E"/>
                <a:cs typeface="+mn-cs"/>
              </a:rPr>
            </a:br>
            <a:r>
              <a:rPr lang="en-US" altLang="ja-JP" sz="1800" spc="-150">
                <a:solidFill>
                  <a:schemeClr val="bg1"/>
                </a:solidFill>
                <a:effectLst/>
                <a:latin typeface="Arial" pitchFamily="34" charset="0"/>
                <a:ea typeface="ＭＳ Ｐゴシック"/>
                <a:cs typeface="Arial" pitchFamily="34" charset="0"/>
              </a:rPr>
              <a:t>●●●</a:t>
            </a:r>
            <a:r>
              <a:rPr lang="ja-JP" altLang="ja-JP" sz="2200">
                <a:solidFill>
                  <a:schemeClr val="bg1"/>
                </a:solidFill>
                <a:effectLst/>
                <a:latin typeface="HGP明朝E"/>
                <a:ea typeface="HGP明朝E"/>
              </a:rPr>
              <a:t>再生不良性貧血</a:t>
            </a:r>
            <a:r>
              <a:rPr lang="en-US" altLang="ja-JP" sz="1800" spc="-150">
                <a:solidFill>
                  <a:schemeClr val="bg1"/>
                </a:solidFill>
                <a:effectLst/>
                <a:latin typeface="Arial" pitchFamily="34" charset="0"/>
                <a:ea typeface="ＭＳ Ｐゴシック"/>
                <a:cs typeface="Arial" pitchFamily="34" charset="0"/>
              </a:rPr>
              <a:t>●●●</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BB74423B-4FF5-4862-984F-F715B67699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a:t>
            </a:r>
            <a:r>
              <a:rPr lang="ja-JP" altLang="en-US" b="0">
                <a:solidFill>
                  <a:schemeClr val="bg1"/>
                </a:solidFill>
                <a:effectLst/>
              </a:rPr>
              <a:t>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a:solidFill>
                  <a:schemeClr val="bg1"/>
                </a:solidFill>
                <a:effectLst/>
                <a:latin typeface="Arial" pitchFamily="34" charset="0"/>
                <a:ea typeface="ＭＳ Ｐゴシック"/>
                <a:cs typeface="Arial" pitchFamily="34" charset="0"/>
              </a:rPr>
              <a:t>●●●</a:t>
            </a:r>
            <a:r>
              <a:rPr lang="ja-JP" altLang="en-US" sz="2000" b="0" spc="-150">
                <a:solidFill>
                  <a:schemeClr val="bg1"/>
                </a:solidFill>
                <a:effectLst/>
                <a:latin typeface="ＭＳ ゴシック" pitchFamily="49" charset="-128"/>
                <a:ea typeface="ＭＳ ゴシック" pitchFamily="49" charset="-128"/>
                <a:cs typeface="Arial" pitchFamily="34" charset="0"/>
              </a:rPr>
              <a:t> </a:t>
            </a:r>
            <a:r>
              <a:rPr lang="en-US" altLang="ja-JP" sz="2000" b="0" spc="-150">
                <a:solidFill>
                  <a:schemeClr val="bg1"/>
                </a:solidFill>
                <a:effectLst/>
                <a:latin typeface="ＭＳ ゴシック" pitchFamily="49" charset="-128"/>
                <a:ea typeface="ＭＳ ゴシック" pitchFamily="49" charset="-128"/>
                <a:cs typeface="Arial" pitchFamily="34" charset="0"/>
              </a:rPr>
              <a:t>&lt;</a:t>
            </a:r>
            <a:r>
              <a:rPr kumimoji="1" lang="en-US" altLang="ja-JP" sz="2000" b="0" kern="1200">
                <a:ln>
                  <a:noFill/>
                </a:ln>
                <a:solidFill>
                  <a:schemeClr val="bg1"/>
                </a:solidFill>
                <a:effectLst/>
                <a:latin typeface="ＭＳ ゴシック" pitchFamily="49" charset="-128"/>
                <a:ea typeface="ＭＳ ゴシック" pitchFamily="49" charset="-128"/>
              </a:rPr>
              <a:t>UR-CB&gt;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21570472-8C54-4F2A-8105-D5AFA74409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9951</Words>
  <Application>Microsoft Office PowerPoint</Application>
  <PresentationFormat>画面に合わせる (4:3)</PresentationFormat>
  <Paragraphs>511</Paragraphs>
  <Slides>85</Slides>
  <Notes>85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85</vt:i4>
      </vt:variant>
    </vt:vector>
  </HeadingPairs>
  <TitlesOfParts>
    <vt:vector size="97" baseType="lpstr">
      <vt:lpstr>HGP明朝E</vt:lpstr>
      <vt:lpstr>ＭＳ Ｐゴシック</vt:lpstr>
      <vt:lpstr>ＭＳ ゴシック</vt:lpstr>
      <vt:lpstr>UD デジタル 教科書体 NK-R</vt:lpstr>
      <vt:lpstr>メイリオ</vt:lpstr>
      <vt:lpstr>Arial</vt:lpstr>
      <vt:lpstr>Calibri</vt:lpstr>
      <vt:lpstr>Cambria</vt:lpstr>
      <vt:lpstr>Century</vt:lpstr>
      <vt:lpstr>Constantia</vt:lpstr>
      <vt:lpstr>Wingdings 2</vt:lpstr>
      <vt:lpstr>1_リゾート</vt:lpstr>
      <vt:lpstr>タイトル</vt:lpstr>
      <vt:lpstr>はじめに</vt:lpstr>
      <vt:lpstr>造血幹細胞移植件数の年次推移 ●●● ドナー別 ●●●</vt:lpstr>
      <vt:lpstr>造血幹細胞移植件数の年次推移 ●●● 幹細胞種類別 ●●● &lt;自家&gt;</vt:lpstr>
      <vt:lpstr>造血幹細胞移植件数の年次推移 ●●● 幹細胞種類別 ●●● &lt;同種&gt;</vt:lpstr>
      <vt:lpstr>造血幹細胞移植件数の年次推移 ●●● 患者年齢階級別 ●●● &lt;自家/同種&gt;</vt:lpstr>
      <vt:lpstr>造血幹細胞移植件数の年次推移 ●●● 患者年齢階級別 ●●● &lt;Rel-BM/Rel-PB&gt;</vt:lpstr>
      <vt:lpstr>造血幹細胞移植件数の年次推移 ●●● 患者年齢階級別 ●●● &lt;UR-BM/UR-PB&gt;</vt:lpstr>
      <vt:lpstr>造血幹細胞移植件数の年次推移 ●●● 患者年齢階級別 ●●● &lt;UR-CB&gt;</vt:lpstr>
      <vt:lpstr>造血幹細胞移植件数の年次推移 ●●● 患者年齢階級別 ●●● &lt;白血病/リンパ腫&gt;</vt:lpstr>
      <vt:lpstr>疾患別の造血幹細胞移植件数  ●●● ドナー別 ●●● &lt;0-15歳&gt;</vt:lpstr>
      <vt:lpstr>疾患別の造血幹細胞移植件数 ●●● ドナー別 ●●● &lt;16歳以上&gt;</vt:lpstr>
      <vt:lpstr>造血幹細胞移植件数の年次推移  ●●● 主な疾患 ●●● &lt;自家：0-15歳&gt;</vt:lpstr>
      <vt:lpstr>造血幹細胞移植件数の年次推移  ●●● 主な疾患 ●●● &lt;同種0-15歳&gt;</vt:lpstr>
      <vt:lpstr>造血幹細胞移植件数の年次推移 ●●● 主な疾患 ●●● &lt;自家：16歳以上&gt;</vt:lpstr>
      <vt:lpstr>造血幹細胞移植件数の年次推移 ●●● 主な疾患 ●●● &lt;同種：16歳以上&gt;</vt:lpstr>
      <vt:lpstr>造血幹細胞移植件数の年次推移 ●●● 幹細胞種類別の比率●●　&lt;自家&gt;</vt:lpstr>
      <vt:lpstr>造血幹細胞移植件数の年次推移 ●●● 幹細胞種類別の比率●●● &lt;同種&gt;</vt:lpstr>
      <vt:lpstr>造血幹細胞移植件数の年次推移 ●●● 幹細胞種類別の比率●●● &lt;非血縁者間移植&gt;</vt:lpstr>
      <vt:lpstr>造血幹細胞移植件数の年次推移 ●●● 幹細胞種類別●●● &lt;同種&gt; &lt;0-15歳&gt;</vt:lpstr>
      <vt:lpstr>造血幹細胞移植件数の年次推移 ●●● 幹細胞種類別●●●　&lt;同種&gt; &lt;16-50歳&gt;</vt:lpstr>
      <vt:lpstr>造血幹細胞移植件数の年次推移 ●●● 幹細胞種類別●●● &lt;同種&gt; &lt;51歳以上&gt;</vt:lpstr>
      <vt:lpstr>造血幹細胞移植件数の推移 ●●● 白血病リスク分類別の比率 ●●●</vt:lpstr>
      <vt:lpstr>造血幹細胞移植件数の推移 ●●● 移植前治療強度別の比率 ●●●</vt:lpstr>
      <vt:lpstr>造血幹細胞移植件数の年次推移 ●●● HLA適合度別 ●●● &lt;同種移植&gt;</vt:lpstr>
      <vt:lpstr>移植後１００日 生存率の年次推移 　&lt;自家/同種&gt; &lt;50歳未満/50歳以上&gt;</vt:lpstr>
      <vt:lpstr>移植後３６５日 生存率の年次推移 　&lt;自家/同種&gt; &lt;50歳未満/50歳以上&gt;</vt:lpstr>
      <vt:lpstr>移植後１００日 生存率の年次推移 　&lt;同種&gt;&lt;50歳未満&gt;</vt:lpstr>
      <vt:lpstr>移植後３６５日 生存率の年次推移 　&lt;同種&gt;&lt;50歳未満&gt;</vt:lpstr>
      <vt:lpstr>移植後１００日 生存率の年次推移 　&lt;同種&gt;&lt;50歳以上&gt;　</vt:lpstr>
      <vt:lpstr>移植後３６５日 生存率の年次推移 　&lt;同種&gt;&lt;50歳以上&gt;　</vt:lpstr>
      <vt:lpstr>移植後１００日 生存率の年次推移 ●●●白血病リスク分類別●●●&lt;急性骨髄性白血病/急性リンパ性白血病/慢性骨髄性白血病/骨髄異形成症候群&gt;</vt:lpstr>
      <vt:lpstr>移植後３６５日 生存率の年次推移 ●●●白血病リスク分類別●●●&lt;急性骨髄性白血病/急性リンパ性白血病/慢性骨髄性白血病/骨髄異形成症候群&gt;</vt:lpstr>
      <vt:lpstr>移植後の成績 ●●●全体●●● </vt:lpstr>
      <vt:lpstr>移植後の成績 ●●●同種移植 幹細胞種類別●●● </vt:lpstr>
      <vt:lpstr>移植後の成績 ●●●白血病●●● </vt:lpstr>
      <vt:lpstr>移植後の成績 ●●●悪性リンパ腫/多発性骨髄腫を含む形質細胞性腫瘍●●● </vt:lpstr>
      <vt:lpstr>移植後の成績　年齢別 ●●●白血病(急性骨髄性白血病/急性リンパ性白血病)●●● &lt;自家&gt;&lt;0-15歳/16歳以上&gt;</vt:lpstr>
      <vt:lpstr>移植後の成績　年齢別 ●●●悪性リンパ腫(非ホジキンリンパ腫/ホジキンリンパ腫)●●● &lt;自家&gt;&lt;0-15歳/16歳以上&gt;</vt:lpstr>
      <vt:lpstr>移植後の成績 ●●●多発性骨髄腫●●●&lt;自家&gt;&lt;16歳以上&gt;</vt:lpstr>
      <vt:lpstr>移植後の成績 ●●●急性骨髄性白血病●●●&lt;同種&gt;&lt;0-15歳&gt;</vt:lpstr>
      <vt:lpstr>移植後の成績 ●●●急性骨髄性白血病●●●&lt;同種&gt;&lt;16歳以上&gt;</vt:lpstr>
      <vt:lpstr>移植後の成績 ●●●急性骨髄性白血病●●● &lt;HLA適合同胞間&gt;&lt;0-15歳&gt;</vt:lpstr>
      <vt:lpstr>移植後の成績 ●●●急性骨髄性白血病●●● &lt;HLA適合同胞間&gt;&lt;16歳以上&gt;</vt:lpstr>
      <vt:lpstr>移植後の成績 ●●●急性骨髄性白血病●●● &lt;UR-BM&gt;&lt;0-15歳&gt;</vt:lpstr>
      <vt:lpstr>移植後の成績 ●●●急性骨髄性白血病●●● &lt;UR-BM&gt;&lt;0-15歳&gt;</vt:lpstr>
      <vt:lpstr>移植後の成績 ●●●急性骨髄性白血病●●● &lt;UR-CB&gt;&lt;0-15歳&gt;</vt:lpstr>
      <vt:lpstr>移植後の成績 ●●●急性骨髄性白血病●●● &lt;UR-CB&gt;&lt;16歳-&gt;</vt:lpstr>
      <vt:lpstr>移植後の成績 ●●●急性リンパ性白血病●●●&lt;同種&gt;&lt;0-15歳&gt;</vt:lpstr>
      <vt:lpstr>移植後の成績 ●●●急性リンパ性白血病●●●&lt;同種&gt;&lt;16歳以上&gt;</vt:lpstr>
      <vt:lpstr>移植後の成績 ●●●急性リンパ性白血病●●● &lt;HLA適合同胞間&gt;&lt;0-15歳&gt;</vt:lpstr>
      <vt:lpstr>移植後の成績 ●●●急性リンパ性白血病●●● &lt;HLA適合同胞間&gt;&lt;16歳以上&gt;</vt:lpstr>
      <vt:lpstr>移植後の成績 ●●●急性リンパ性白血病●●● &lt;UR-BM&gt;&lt;0-15歳&gt;</vt:lpstr>
      <vt:lpstr>移植後の成績 ●●●急性リンパ性白血病●●● &lt;UR-BM&gt;&lt;16歳以上&gt;</vt:lpstr>
      <vt:lpstr>移植後の成績 ●●●急性リンパ性白血病●●● &lt;UR-CB&gt;&lt;0-15歳&gt;</vt:lpstr>
      <vt:lpstr>移植後の成績 ●●●急性リンパ性白血病●●● &lt;UR-CB&gt;&lt;16歳以上&gt;</vt:lpstr>
      <vt:lpstr>移植後の成績 ●●●慢性骨髄性白血病●●● &lt;同種&gt;&lt;0-15歳&gt;</vt:lpstr>
      <vt:lpstr>移植後の成績 ●●●慢性骨髄性白血病●●● &lt;同種&gt;&lt;16歳以上&gt;</vt:lpstr>
      <vt:lpstr>移植後の成績 ●●●慢性骨髄性白血病●●● &lt;HLA適合同胞間&gt;&lt;16歳以上&gt;</vt:lpstr>
      <vt:lpstr>移植後の成績 ●●●慢性骨髄性白血病●●● &lt;UR-BM&gt;&lt;16歳以上&gt;</vt:lpstr>
      <vt:lpstr>移植後の成績 ●●●慢性骨髄性白血病●●● &lt;UR-CB&gt;&lt;16歳以上&gt;</vt:lpstr>
      <vt:lpstr>移植後の成績 ●●●骨髄異形成症候群●●● &lt;同種&gt;&lt;0-15歳&gt;</vt:lpstr>
      <vt:lpstr>移植後の成績 ●●●骨髄異形成症候群●●● &lt;同種&gt;&lt;16歳以上&gt;</vt:lpstr>
      <vt:lpstr>移植後の成績 ●●●骨髄異形成症候群●●● &lt;HLA適合同胞間&gt;&lt;0-15歳&gt;</vt:lpstr>
      <vt:lpstr>移植後の成績 ●●●骨髄異形成症候群●●● &lt;HLA適合同胞間&gt;&lt;16歳以上&gt;</vt:lpstr>
      <vt:lpstr>移植後の成績 ●●●骨髄異形成症候群●●● &lt;UR-BM&gt;&lt;0-15歳&gt;</vt:lpstr>
      <vt:lpstr>移植後の成績 ●●●骨髄異形成症候群●●● &lt;UR-BM&gt;&lt;16歳以上&gt;</vt:lpstr>
      <vt:lpstr>移植後の成績 ●●●骨髄異形成症候群●●● &lt;UR-CB&gt;&lt;0-15歳&gt;</vt:lpstr>
      <vt:lpstr>移植後の成績 ●●●骨髄異形成症候群●●● &lt;UR-CB&gt;&lt;16歳以上&gt;</vt:lpstr>
      <vt:lpstr>移植後の成績 ●●●非ホジキンリンパ腫●●● &lt;同種&gt;&lt;0-15歳&gt;</vt:lpstr>
      <vt:lpstr>移植後の成績 ●●●非ホジキンリンパ腫●●● &lt;同種&gt;&lt;16歳以上&gt;</vt:lpstr>
      <vt:lpstr>移植後の成績 ●●●非ホジキンリンパ腫●●● &lt;HLA適合同胞間&gt;&lt;16歳以上&gt;</vt:lpstr>
      <vt:lpstr>移植後の成績 ●●●非ホジキンリンパ腫●●● &lt;UR-BM&gt;&lt;0-15歳&gt;</vt:lpstr>
      <vt:lpstr>移植後の成績 ●●●非ホジキンリンパ腫●●● &lt;UR-BM&gt;&lt;16歳以上&gt;</vt:lpstr>
      <vt:lpstr>移植後の成績 ●●●非ホジキンリンパ腫●●● &lt;UR-CB&gt;&lt;0-15歳&gt;</vt:lpstr>
      <vt:lpstr>移植後の成績 ●●●非ホジキンリンパ腫●●● &lt;UR-CB&gt;&lt;16歳以上&gt;</vt:lpstr>
      <vt:lpstr>移植後の成績 ●●●多発性骨髄腫を含む形質細胞性腫瘍●●● &lt;自家&gt;&lt;16歳以上&gt;</vt:lpstr>
      <vt:lpstr>移植後の成績 ●●●多発性骨髄腫を含む形質細胞性腫瘍●●● &lt;同種&gt;&lt;16歳以上&gt;</vt:lpstr>
      <vt:lpstr>移植後の成績 ●●●多発性骨髄腫を含む形質細胞性腫瘍●●● &lt;自家&gt;&lt;16歳以上&gt;</vt:lpstr>
      <vt:lpstr>移植後の成績 ●●●多発性骨髄腫を含む形質細胞性腫瘍●●● &lt;同種&gt;&lt;16歳以上&gt;</vt:lpstr>
      <vt:lpstr>移植後の成績 ●●●多発性骨髄腫を含む形質細胞性腫瘍●●●&lt;UR-BM&gt;&lt;16歳以上&gt;</vt:lpstr>
      <vt:lpstr>移植後の成績 ●●●再生不良性貧血●●●&lt;同種&gt;&lt;0-15歳&gt;</vt:lpstr>
      <vt:lpstr>移植後の成績 ●●●再生不良性貧血●●●&lt;同種&gt;&lt;16歳以上&gt;</vt:lpstr>
      <vt:lpstr>移植後の成績 ●●●再生不良性貧血●●●&lt;同種&gt;&lt;0-15歳&gt;</vt:lpstr>
      <vt:lpstr>移植後の成績 ●●●再生不良性貧血●●●&lt;同種&gt;&lt;16歳以上&gt;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
  <cp:lastModifiedBy/>
  <cp:revision>4938</cp:revision>
  <cp:lastPrinted>2021-01-26T01:24:52Z</cp:lastPrinted>
  <dcterms:created xsi:type="dcterms:W3CDTF">2010-11-02T16:02:47Z</dcterms:created>
  <dcterms:modified xsi:type="dcterms:W3CDTF">2021-04-05T02:40:48Z</dcterms:modified>
</cp:coreProperties>
</file>