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 id="2147483738" r:id="rId2"/>
  </p:sldMasterIdLst>
  <p:notesMasterIdLst>
    <p:notesMasterId r:id="rId87"/>
  </p:notesMasterIdLst>
  <p:handoutMasterIdLst>
    <p:handoutMasterId r:id="rId88"/>
  </p:handoutMasterIdLst>
  <p:sldIdLst>
    <p:sldId id="535" r:id="rId3"/>
    <p:sldId id="875" r:id="rId4"/>
    <p:sldId id="874" r:id="rId5"/>
    <p:sldId id="785" r:id="rId6"/>
    <p:sldId id="786" r:id="rId7"/>
    <p:sldId id="787" r:id="rId8"/>
    <p:sldId id="670" r:id="rId9"/>
    <p:sldId id="671" r:id="rId10"/>
    <p:sldId id="672" r:id="rId11"/>
    <p:sldId id="673" r:id="rId12"/>
    <p:sldId id="788" r:id="rId13"/>
    <p:sldId id="789" r:id="rId14"/>
    <p:sldId id="790" r:id="rId15"/>
    <p:sldId id="791" r:id="rId16"/>
    <p:sldId id="684" r:id="rId17"/>
    <p:sldId id="799" r:id="rId18"/>
    <p:sldId id="679" r:id="rId19"/>
    <p:sldId id="680" r:id="rId20"/>
    <p:sldId id="681" r:id="rId21"/>
    <p:sldId id="810" r:id="rId22"/>
    <p:sldId id="794" r:id="rId23"/>
    <p:sldId id="795" r:id="rId24"/>
    <p:sldId id="862" r:id="rId25"/>
    <p:sldId id="863" r:id="rId26"/>
    <p:sldId id="536" r:id="rId27"/>
    <p:sldId id="775" r:id="rId28"/>
    <p:sldId id="865" r:id="rId29"/>
    <p:sldId id="782" r:id="rId30"/>
    <p:sldId id="778" r:id="rId31"/>
    <p:sldId id="783" r:id="rId32"/>
    <p:sldId id="779" r:id="rId33"/>
    <p:sldId id="767" r:id="rId34"/>
    <p:sldId id="768" r:id="rId35"/>
    <p:sldId id="872" r:id="rId36"/>
    <p:sldId id="798" r:id="rId37"/>
    <p:sldId id="692" r:id="rId38"/>
    <p:sldId id="552" r:id="rId39"/>
    <p:sldId id="699" r:id="rId40"/>
    <p:sldId id="554" r:id="rId41"/>
    <p:sldId id="555" r:id="rId42"/>
    <p:sldId id="556" r:id="rId43"/>
    <p:sldId id="557" r:id="rId44"/>
    <p:sldId id="705" r:id="rId45"/>
    <p:sldId id="707" r:id="rId46"/>
    <p:sldId id="708" r:id="rId47"/>
    <p:sldId id="709" r:id="rId48"/>
    <p:sldId id="710" r:id="rId49"/>
    <p:sldId id="711" r:id="rId50"/>
    <p:sldId id="558" r:id="rId51"/>
    <p:sldId id="559" r:id="rId52"/>
    <p:sldId id="713" r:id="rId53"/>
    <p:sldId id="714" r:id="rId54"/>
    <p:sldId id="715" r:id="rId55"/>
    <p:sldId id="716" r:id="rId56"/>
    <p:sldId id="717" r:id="rId57"/>
    <p:sldId id="718" r:id="rId58"/>
    <p:sldId id="722" r:id="rId59"/>
    <p:sldId id="723" r:id="rId60"/>
    <p:sldId id="725" r:id="rId61"/>
    <p:sldId id="727" r:id="rId62"/>
    <p:sldId id="729" r:id="rId63"/>
    <p:sldId id="731" r:id="rId64"/>
    <p:sldId id="563" r:id="rId65"/>
    <p:sldId id="733" r:id="rId66"/>
    <p:sldId id="734" r:id="rId67"/>
    <p:sldId id="735" r:id="rId68"/>
    <p:sldId id="736" r:id="rId69"/>
    <p:sldId id="737" r:id="rId70"/>
    <p:sldId id="738" r:id="rId71"/>
    <p:sldId id="740" r:id="rId72"/>
    <p:sldId id="741" r:id="rId73"/>
    <p:sldId id="744" r:id="rId74"/>
    <p:sldId id="745" r:id="rId75"/>
    <p:sldId id="746" r:id="rId76"/>
    <p:sldId id="747" r:id="rId77"/>
    <p:sldId id="748" r:id="rId78"/>
    <p:sldId id="750" r:id="rId79"/>
    <p:sldId id="566" r:id="rId80"/>
    <p:sldId id="800" r:id="rId81"/>
    <p:sldId id="801" r:id="rId82"/>
    <p:sldId id="805" r:id="rId83"/>
    <p:sldId id="806" r:id="rId84"/>
    <p:sldId id="807" r:id="rId85"/>
    <p:sldId id="808" r:id="rId86"/>
  </p:sldIdLst>
  <p:sldSz cx="9144000" cy="6858000" type="screen4x3"/>
  <p:notesSz cx="9866313" cy="6735763"/>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1448" userDrawn="1">
          <p15:clr>
            <a:srgbClr val="A4A3A4"/>
          </p15:clr>
        </p15:guide>
        <p15:guide id="2" pos="4551" userDrawn="1">
          <p15:clr>
            <a:srgbClr val="A4A3A4"/>
          </p15:clr>
        </p15:guide>
        <p15:guide id="3" orient="horz" pos="2122" userDrawn="1">
          <p15:clr>
            <a:srgbClr val="A4A3A4"/>
          </p15:clr>
        </p15:guide>
        <p15:guide id="4" pos="310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66"/>
    <a:srgbClr val="FF9900"/>
    <a:srgbClr val="FFD1A3"/>
    <a:srgbClr val="CF9F6F"/>
    <a:srgbClr val="CC9900"/>
    <a:srgbClr val="E2A700"/>
    <a:srgbClr val="996600"/>
    <a:srgbClr val="CC66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37" autoAdjust="0"/>
    <p:restoredTop sz="83881" autoAdjust="0"/>
  </p:normalViewPr>
  <p:slideViewPr>
    <p:cSldViewPr snapToGrid="0" snapToObjects="1">
      <p:cViewPr varScale="1">
        <p:scale>
          <a:sx n="75" d="100"/>
          <a:sy n="75" d="100"/>
        </p:scale>
        <p:origin x="66" y="672"/>
      </p:cViewPr>
      <p:guideLst>
        <p:guide orient="horz" pos="2160"/>
        <p:guide pos="2880"/>
      </p:guideLst>
    </p:cSldViewPr>
  </p:slideViewPr>
  <p:outlineViewPr>
    <p:cViewPr>
      <p:scale>
        <a:sx n="25" d="100"/>
        <a:sy n="25" d="100"/>
      </p:scale>
      <p:origin x="0" y="-16494"/>
    </p:cViewPr>
    <p:sldLst>
      <p:sld r:id="rId1" collapse="1"/>
    </p:sldLst>
  </p:outlineViewPr>
  <p:notesTextViewPr>
    <p:cViewPr>
      <p:scale>
        <a:sx n="125" d="100"/>
        <a:sy n="125" d="100"/>
      </p:scale>
      <p:origin x="0" y="0"/>
    </p:cViewPr>
  </p:notesTextViewPr>
  <p:sorterViewPr>
    <p:cViewPr>
      <p:scale>
        <a:sx n="170" d="100"/>
        <a:sy n="170" d="100"/>
      </p:scale>
      <p:origin x="0" y="-36114"/>
    </p:cViewPr>
  </p:sorterViewPr>
  <p:notesViewPr>
    <p:cSldViewPr snapToGrid="0" snapToObjects="1">
      <p:cViewPr varScale="1">
        <p:scale>
          <a:sx n="97" d="100"/>
          <a:sy n="97" d="100"/>
        </p:scale>
        <p:origin x="588" y="78"/>
      </p:cViewPr>
      <p:guideLst>
        <p:guide orient="horz" pos="1448"/>
        <p:guide pos="4551"/>
        <p:guide orient="horz" pos="2122"/>
        <p:guide pos="310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A8BF0B-C132-4AF9-8411-2453CFE9AB4F}" type="doc">
      <dgm:prSet loTypeId="urn:microsoft.com/office/officeart/2005/8/layout/hierarchy2" loCatId="hierarchy" qsTypeId="urn:microsoft.com/office/officeart/2005/8/quickstyle/simple1" qsCatId="simple" csTypeId="urn:microsoft.com/office/officeart/2005/8/colors/accent2_3" csCatId="accent2" phldr="1"/>
      <dgm:spPr/>
      <dgm:t>
        <a:bodyPr/>
        <a:lstStyle/>
        <a:p>
          <a:endParaRPr kumimoji="1" lang="ja-JP" altLang="en-US"/>
        </a:p>
      </dgm:t>
    </dgm:pt>
    <dgm:pt modelId="{A1485D54-1D7A-45A8-94CC-CC7E155A3662}" type="pres">
      <dgm:prSet presAssocID="{41A8BF0B-C132-4AF9-8411-2453CFE9AB4F}" presName="diagram" presStyleCnt="0">
        <dgm:presLayoutVars>
          <dgm:chPref val="1"/>
          <dgm:dir/>
          <dgm:animOne val="branch"/>
          <dgm:animLvl val="lvl"/>
          <dgm:resizeHandles val="exact"/>
        </dgm:presLayoutVars>
      </dgm:prSet>
      <dgm:spPr/>
    </dgm:pt>
  </dgm:ptLst>
  <dgm:cxnLst>
    <dgm:cxn modelId="{5F23A578-C1FB-4522-8F84-33558013077A}" type="presOf" srcId="{41A8BF0B-C132-4AF9-8411-2453CFE9AB4F}" destId="{A1485D54-1D7A-45A8-94CC-CC7E155A3662}" srcOrd="0" destOrd="0" presId="urn:microsoft.com/office/officeart/2005/8/layout/hierarchy2"/>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6" y="3"/>
            <a:ext cx="4275403" cy="336788"/>
          </a:xfrm>
          <a:prstGeom prst="rect">
            <a:avLst/>
          </a:prstGeom>
        </p:spPr>
        <p:txBody>
          <a:bodyPr vert="horz" lIns="91394" tIns="45698" rIns="91394" bIns="45698"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5588637" y="3"/>
            <a:ext cx="4275403" cy="336788"/>
          </a:xfrm>
          <a:prstGeom prst="rect">
            <a:avLst/>
          </a:prstGeom>
        </p:spPr>
        <p:txBody>
          <a:bodyPr vert="horz" lIns="91394" tIns="45698" rIns="91394" bIns="45698" rtlCol="0"/>
          <a:lstStyle>
            <a:lvl1pPr algn="r">
              <a:defRPr sz="1200"/>
            </a:lvl1pPr>
          </a:lstStyle>
          <a:p>
            <a:fld id="{6E9A3931-1489-421D-A930-456BFF03D14F}" type="datetime1">
              <a:rPr kumimoji="1" lang="ja-JP" altLang="en-US" smtClean="0"/>
              <a:t>2023/3/27</a:t>
            </a:fld>
            <a:endParaRPr kumimoji="1" lang="ja-JP" altLang="en-US"/>
          </a:p>
        </p:txBody>
      </p:sp>
      <p:sp>
        <p:nvSpPr>
          <p:cNvPr id="4" name="フッター プレースホルダ 3"/>
          <p:cNvSpPr>
            <a:spLocks noGrp="1"/>
          </p:cNvSpPr>
          <p:nvPr>
            <p:ph type="ftr" sz="quarter" idx="2"/>
          </p:nvPr>
        </p:nvSpPr>
        <p:spPr>
          <a:xfrm>
            <a:off x="6" y="6397806"/>
            <a:ext cx="4275403" cy="336788"/>
          </a:xfrm>
          <a:prstGeom prst="rect">
            <a:avLst/>
          </a:prstGeom>
        </p:spPr>
        <p:txBody>
          <a:bodyPr vert="horz" lIns="91394" tIns="45698" rIns="91394" bIns="45698" rtlCol="0" anchor="b"/>
          <a:lstStyle>
            <a:lvl1pPr algn="l">
              <a:defRPr sz="1200"/>
            </a:lvl1pPr>
          </a:lstStyle>
          <a:p>
            <a:r>
              <a:rPr kumimoji="1" lang="en-US" altLang="ja-JP"/>
              <a:t>Slide</a:t>
            </a:r>
            <a:endParaRPr kumimoji="1" lang="ja-JP" altLang="en-US"/>
          </a:p>
        </p:txBody>
      </p:sp>
      <p:sp>
        <p:nvSpPr>
          <p:cNvPr id="5" name="スライド番号プレースホルダ 4"/>
          <p:cNvSpPr>
            <a:spLocks noGrp="1"/>
          </p:cNvSpPr>
          <p:nvPr>
            <p:ph type="sldNum" sz="quarter" idx="3"/>
          </p:nvPr>
        </p:nvSpPr>
        <p:spPr>
          <a:xfrm>
            <a:off x="5588637" y="6397806"/>
            <a:ext cx="4275403" cy="336788"/>
          </a:xfrm>
          <a:prstGeom prst="rect">
            <a:avLst/>
          </a:prstGeom>
        </p:spPr>
        <p:txBody>
          <a:bodyPr vert="horz" lIns="91394" tIns="45698" rIns="91394" bIns="45698" rtlCol="0" anchor="b"/>
          <a:lstStyle>
            <a:lvl1pPr algn="r">
              <a:defRPr sz="1200"/>
            </a:lvl1pPr>
          </a:lstStyle>
          <a:p>
            <a:fld id="{F31212E1-CCDA-417E-8699-B85B1A77BA30}" type="slidenum">
              <a:rPr kumimoji="1" lang="ja-JP" altLang="en-US" smtClean="0"/>
              <a:pPr/>
              <a:t>‹#›</a:t>
            </a:fld>
            <a:endParaRPr kumimoji="1" lang="ja-JP" altLang="en-US"/>
          </a:p>
        </p:txBody>
      </p:sp>
    </p:spTree>
    <p:extLst>
      <p:ext uri="{BB962C8B-B14F-4D97-AF65-F5344CB8AC3E}">
        <p14:creationId xmlns:p14="http://schemas.microsoft.com/office/powerpoint/2010/main" val="1011208028"/>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2122" userDrawn="1">
          <p15:clr>
            <a:srgbClr val="F26B43"/>
          </p15:clr>
        </p15:guide>
        <p15:guide id="2" pos="3107"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 3"/>
          <p:cNvSpPr>
            <a:spLocks noGrp="1" noRot="1" noChangeAspect="1"/>
          </p:cNvSpPr>
          <p:nvPr>
            <p:ph type="sldImg" idx="2"/>
          </p:nvPr>
        </p:nvSpPr>
        <p:spPr>
          <a:xfrm>
            <a:off x="2632075" y="0"/>
            <a:ext cx="4597400" cy="3448050"/>
          </a:xfrm>
          <a:prstGeom prst="rect">
            <a:avLst/>
          </a:prstGeom>
          <a:noFill/>
          <a:ln w="12700">
            <a:solidFill>
              <a:prstClr val="black"/>
            </a:solidFill>
          </a:ln>
        </p:spPr>
        <p:txBody>
          <a:bodyPr vert="horz" lIns="91394" tIns="45698" rIns="91394" bIns="45698" rtlCol="0" anchor="ctr"/>
          <a:lstStyle/>
          <a:p>
            <a:r>
              <a:rPr lang="ja-JP" altLang="en-US" dirty="0"/>
              <a:t>　</a:t>
            </a:r>
          </a:p>
        </p:txBody>
      </p:sp>
      <p:sp>
        <p:nvSpPr>
          <p:cNvPr id="5" name="ノート プレースホルダ 4"/>
          <p:cNvSpPr>
            <a:spLocks noGrp="1"/>
          </p:cNvSpPr>
          <p:nvPr>
            <p:ph type="body" sz="quarter" idx="3"/>
          </p:nvPr>
        </p:nvSpPr>
        <p:spPr>
          <a:xfrm>
            <a:off x="666888" y="3599627"/>
            <a:ext cx="8462778" cy="2999733"/>
          </a:xfrm>
          <a:prstGeom prst="rect">
            <a:avLst/>
          </a:prstGeom>
        </p:spPr>
        <p:txBody>
          <a:bodyPr vert="horz" lIns="91394" tIns="45698" rIns="91394" bIns="45698"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529188129"/>
      </p:ext>
    </p:extLst>
  </p:cSld>
  <p:clrMap bg1="lt1" tx1="dk1" bg2="lt2" tx2="dk2" accent1="accent1" accent2="accent2" accent3="accent3" accent4="accent4" accent5="accent5" accent6="accent6" hlink="hlink" folHlink="folHlink"/>
  <p:hf hdr="0" ftr="0" dt="0"/>
  <p:notesStyle>
    <a:lvl1pPr marL="0" indent="180000" algn="l" defTabSz="914400" rtl="0" eaLnBrk="1" latinLnBrk="0" hangingPunct="1">
      <a:defRPr kumimoji="1" sz="1200" kern="1200" baseline="0">
        <a:solidFill>
          <a:schemeClr val="tx1"/>
        </a:solidFill>
        <a:latin typeface="Segoe UI" panose="020B0502040204020203" pitchFamily="34" charset="0"/>
        <a:ea typeface="游ゴシック" panose="020B0400000000000000" pitchFamily="50" charset="-128"/>
        <a:cs typeface="+mn-cs"/>
      </a:defRPr>
    </a:lvl1pPr>
    <a:lvl2pPr marL="457200" indent="180000" algn="l" defTabSz="914400" rtl="0" eaLnBrk="1" latinLnBrk="0" hangingPunct="1">
      <a:defRPr kumimoji="1" sz="1200" kern="1200" baseline="0">
        <a:solidFill>
          <a:schemeClr val="tx1"/>
        </a:solidFill>
        <a:latin typeface="Segoe UI" panose="020B0502040204020203" pitchFamily="34" charset="0"/>
        <a:ea typeface="游ゴシック" panose="020B0400000000000000" pitchFamily="50" charset="-128"/>
        <a:cs typeface="+mn-cs"/>
      </a:defRPr>
    </a:lvl2pPr>
    <a:lvl3pPr marL="914400" indent="180000" algn="l" defTabSz="914400" rtl="0" eaLnBrk="1" latinLnBrk="0" hangingPunct="1">
      <a:defRPr kumimoji="1" sz="1200" kern="1200" baseline="0">
        <a:solidFill>
          <a:schemeClr val="tx1"/>
        </a:solidFill>
        <a:latin typeface="Segoe UI" panose="020B0502040204020203" pitchFamily="34" charset="0"/>
        <a:ea typeface="游ゴシック" panose="020B0400000000000000" pitchFamily="50" charset="-128"/>
        <a:cs typeface="+mn-cs"/>
      </a:defRPr>
    </a:lvl3pPr>
    <a:lvl4pPr marL="1371600" indent="180000" algn="l" defTabSz="914400" rtl="0" eaLnBrk="1" latinLnBrk="0" hangingPunct="1">
      <a:defRPr kumimoji="1" sz="1200" kern="1200" baseline="0">
        <a:solidFill>
          <a:schemeClr val="tx1"/>
        </a:solidFill>
        <a:latin typeface="Segoe UI" panose="020B0502040204020203" pitchFamily="34" charset="0"/>
        <a:ea typeface="游ゴシック" panose="020B0400000000000000" pitchFamily="50" charset="-128"/>
        <a:cs typeface="+mn-cs"/>
      </a:defRPr>
    </a:lvl4pPr>
    <a:lvl5pPr marL="1828800" indent="180000" algn="l" defTabSz="914400" rtl="0" eaLnBrk="1" latinLnBrk="0" hangingPunct="1">
      <a:defRPr kumimoji="1" sz="1200" kern="1200" baseline="0">
        <a:solidFill>
          <a:schemeClr val="tx1"/>
        </a:solidFill>
        <a:latin typeface="Segoe UI" panose="020B0502040204020203" pitchFamily="34" charset="0"/>
        <a:ea typeface="游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122" userDrawn="1">
          <p15:clr>
            <a:srgbClr val="F26B43"/>
          </p15:clr>
        </p15:guide>
        <p15:guide id="2" pos="3107"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 イメージ プレースホルダー 3">
            <a:extLst>
              <a:ext uri="{FF2B5EF4-FFF2-40B4-BE49-F238E27FC236}">
                <a16:creationId xmlns:a16="http://schemas.microsoft.com/office/drawing/2014/main" id="{52054955-DD3F-8CCE-C6F8-4290483F08D7}"/>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1C1DCAD7-B642-84D3-982C-996D3311A4BD}"/>
              </a:ext>
            </a:extLst>
          </p:cNvPr>
          <p:cNvSpPr>
            <a:spLocks noGrp="1"/>
          </p:cNvSpPr>
          <p:nvPr>
            <p:ph type="body" idx="1"/>
          </p:nvPr>
        </p:nvSpPr>
        <p:spPr/>
        <p:txBody>
          <a:bodyPr/>
          <a:lstStyle/>
          <a:p>
            <a:endParaRPr kumimoji="1" lang="ja-JP"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白血病、悪性リンパ腫ともに、特に</a:t>
            </a:r>
            <a:r>
              <a:rPr lang="ja-JP" altLang="en-US" dirty="0"/>
              <a:t>高年齢</a:t>
            </a:r>
            <a:r>
              <a:rPr lang="ja-JP" altLang="ja-JP" dirty="0"/>
              <a:t>者を中心に移植件数</a:t>
            </a:r>
            <a:r>
              <a:rPr lang="en-US" altLang="ja-JP" dirty="0"/>
              <a:t>(</a:t>
            </a:r>
            <a:r>
              <a:rPr lang="ja-JP" altLang="ja-JP" dirty="0"/>
              <a:t>自家移植・同種移植</a:t>
            </a:r>
            <a:r>
              <a:rPr lang="en-US" altLang="ja-JP" dirty="0"/>
              <a:t>)</a:t>
            </a:r>
            <a:r>
              <a:rPr lang="ja-JP" altLang="ja-JP" dirty="0"/>
              <a:t>が増加している。 </a:t>
            </a:r>
          </a:p>
          <a:p>
            <a:r>
              <a:rPr lang="ja-JP" altLang="ja-JP" dirty="0"/>
              <a:t>近年では、</a:t>
            </a:r>
            <a:r>
              <a:rPr lang="en-US" altLang="ja-JP" dirty="0"/>
              <a:t>50</a:t>
            </a:r>
            <a:r>
              <a:rPr lang="ja-JP" altLang="ja-JP" dirty="0"/>
              <a:t>歳以上の割合は白血病で約</a:t>
            </a:r>
            <a:r>
              <a:rPr lang="en-US" altLang="ja-JP" dirty="0"/>
              <a:t>50</a:t>
            </a:r>
            <a:r>
              <a:rPr lang="ja-JP" altLang="ja-JP" dirty="0"/>
              <a:t>％、悪性リンパ腫で約</a:t>
            </a:r>
            <a:r>
              <a:rPr lang="en-US" altLang="ja-JP" dirty="0"/>
              <a:t>70</a:t>
            </a:r>
            <a:r>
              <a:rPr lang="ja-JP" altLang="ja-JP" dirty="0"/>
              <a:t>％を占める。</a:t>
            </a:r>
          </a:p>
        </p:txBody>
      </p:sp>
      <p:sp>
        <p:nvSpPr>
          <p:cNvPr id="6" name="スライド イメージ プレースホルダー 5">
            <a:extLst>
              <a:ext uri="{FF2B5EF4-FFF2-40B4-BE49-F238E27FC236}">
                <a16:creationId xmlns:a16="http://schemas.microsoft.com/office/drawing/2014/main" id="{288362C9-F737-044B-A24A-04D3490483FB}"/>
              </a:ext>
            </a:extLst>
          </p:cNvPr>
          <p:cNvSpPr>
            <a:spLocks noGrp="1" noRot="1" noChangeAspect="1"/>
          </p:cNvSpPr>
          <p:nvPr>
            <p:ph type="sldImg"/>
          </p:nvPr>
        </p:nvSpPr>
        <p:spPr/>
      </p:sp>
    </p:spTree>
    <p:extLst>
      <p:ext uri="{BB962C8B-B14F-4D97-AF65-F5344CB8AC3E}">
        <p14:creationId xmlns:p14="http://schemas.microsoft.com/office/powerpoint/2010/main" val="2458211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小児における同種移植は、急性白血病</a:t>
            </a:r>
            <a:r>
              <a:rPr lang="en-US" altLang="ja-JP" dirty="0"/>
              <a:t>(</a:t>
            </a:r>
            <a:r>
              <a:rPr lang="ja-JP" altLang="ja-JP" dirty="0"/>
              <a:t>急性骨髄性白血病、急性リンパ性白血病</a:t>
            </a:r>
            <a:r>
              <a:rPr lang="en-US" altLang="ja-JP" dirty="0"/>
              <a:t>)</a:t>
            </a:r>
            <a:r>
              <a:rPr lang="ja-JP" altLang="ja-JP" dirty="0"/>
              <a:t>で最も多く、同種移植全体の</a:t>
            </a:r>
            <a:r>
              <a:rPr lang="en-US" altLang="ja-JP" dirty="0"/>
              <a:t>54</a:t>
            </a:r>
            <a:r>
              <a:rPr lang="ja-JP" altLang="ja-JP" dirty="0"/>
              <a:t>％を占める。</a:t>
            </a:r>
            <a:endParaRPr lang="en-US" altLang="ja-JP" dirty="0"/>
          </a:p>
          <a:p>
            <a:r>
              <a:rPr lang="ja-JP" altLang="ja-JP" dirty="0"/>
              <a:t>ついで、同種移植件数の多い小児の再生不良性貧血は希少疾患であるが、重症</a:t>
            </a:r>
            <a:r>
              <a:rPr lang="en-US" altLang="ja-JP" dirty="0"/>
              <a:t>/</a:t>
            </a:r>
            <a:r>
              <a:rPr lang="ja-JP" altLang="ja-JP" dirty="0"/>
              <a:t>最重症例では</a:t>
            </a:r>
            <a:r>
              <a:rPr lang="en-US" altLang="ja-JP" dirty="0"/>
              <a:t>HLA</a:t>
            </a:r>
            <a:r>
              <a:rPr lang="ja-JP" altLang="ja-JP" dirty="0"/>
              <a:t>一致同胞ドナーがいる場合</a:t>
            </a:r>
            <a:r>
              <a:rPr lang="ja-JP" altLang="en-US" dirty="0"/>
              <a:t>、</a:t>
            </a:r>
            <a:r>
              <a:rPr lang="ja-JP" altLang="ja-JP" dirty="0"/>
              <a:t>同種骨髄移植が第一選択とされるため小児の同種移植件数の</a:t>
            </a:r>
            <a:r>
              <a:rPr lang="en-US" altLang="ja-JP" dirty="0"/>
              <a:t>9</a:t>
            </a:r>
            <a:r>
              <a:rPr lang="ja-JP" altLang="ja-JP" dirty="0"/>
              <a:t>％程度を占める。</a:t>
            </a:r>
            <a:endParaRPr lang="en-US" altLang="ja-JP" dirty="0"/>
          </a:p>
          <a:p>
            <a:r>
              <a:rPr lang="ja-JP" altLang="ja-JP" dirty="0"/>
              <a:t>小児の固形腫瘍においては、大量化学療法による造血機能不全を救済するために自家移植が行われ、自家移植件数の約</a:t>
            </a:r>
            <a:r>
              <a:rPr lang="en-US" altLang="ja-JP" dirty="0"/>
              <a:t>80</a:t>
            </a:r>
            <a:r>
              <a:rPr lang="ja-JP" altLang="ja-JP" dirty="0"/>
              <a:t>％を占める。</a:t>
            </a:r>
          </a:p>
        </p:txBody>
      </p:sp>
      <p:sp>
        <p:nvSpPr>
          <p:cNvPr id="9" name="スライド イメージ プレースホルダー 8">
            <a:extLst>
              <a:ext uri="{FF2B5EF4-FFF2-40B4-BE49-F238E27FC236}">
                <a16:creationId xmlns:a16="http://schemas.microsoft.com/office/drawing/2014/main" id="{4115B7D2-F4ED-ED27-02E1-406F2D99B71E}"/>
              </a:ext>
            </a:extLst>
          </p:cNvPr>
          <p:cNvSpPr>
            <a:spLocks noGrp="1" noRot="1" noChangeAspect="1"/>
          </p:cNvSpPr>
          <p:nvPr>
            <p:ph type="sldImg"/>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16</a:t>
            </a:r>
            <a:r>
              <a:rPr lang="ja-JP" altLang="ja-JP" dirty="0"/>
              <a:t>歳以上における同種移植は、急性白血病</a:t>
            </a:r>
            <a:r>
              <a:rPr lang="en-US" altLang="ja-JP" dirty="0"/>
              <a:t>(</a:t>
            </a:r>
            <a:r>
              <a:rPr lang="ja-JP" altLang="ja-JP" dirty="0"/>
              <a:t>急性骨髄性白血病、急性リンパ性白血病</a:t>
            </a:r>
            <a:r>
              <a:rPr lang="en-US" altLang="ja-JP" dirty="0"/>
              <a:t>)</a:t>
            </a:r>
            <a:r>
              <a:rPr lang="ja-JP" altLang="ja-JP" dirty="0"/>
              <a:t>で最も多く、同種移植全体の</a:t>
            </a:r>
            <a:r>
              <a:rPr lang="en-US" altLang="ja-JP" dirty="0"/>
              <a:t>57</a:t>
            </a:r>
            <a:r>
              <a:rPr lang="ja-JP" altLang="ja-JP" dirty="0"/>
              <a:t>％を占める。</a:t>
            </a:r>
            <a:endParaRPr lang="en-US" altLang="ja-JP" dirty="0"/>
          </a:p>
          <a:p>
            <a:r>
              <a:rPr lang="ja-JP" altLang="ja-JP" dirty="0"/>
              <a:t>ついで、骨髄異形成症候群、非ホジキンリンパ腫で多く施行されている。</a:t>
            </a:r>
            <a:endParaRPr lang="en-US" altLang="ja-JP" dirty="0"/>
          </a:p>
          <a:p>
            <a:r>
              <a:rPr lang="ja-JP" altLang="ja-JP" dirty="0"/>
              <a:t>多発性骨髄腫は</a:t>
            </a:r>
            <a:r>
              <a:rPr lang="ja-JP" altLang="en-US" dirty="0"/>
              <a:t>高年齢者</a:t>
            </a:r>
            <a:r>
              <a:rPr lang="ja-JP" altLang="ja-JP" dirty="0"/>
              <a:t>に多く、悪性リンパ腫と同じく患者数は増加傾向にある。自家移植を併用した大量化学療法が</a:t>
            </a:r>
            <a:r>
              <a:rPr lang="en-US" altLang="ja-JP" dirty="0"/>
              <a:t>65</a:t>
            </a:r>
            <a:r>
              <a:rPr lang="ja-JP" altLang="ja-JP" dirty="0"/>
              <a:t>歳未満での多発性骨髄腫の標準治療として確立しており、約</a:t>
            </a:r>
            <a:r>
              <a:rPr lang="en-US" altLang="ja-JP" dirty="0"/>
              <a:t>90</a:t>
            </a:r>
            <a:r>
              <a:rPr lang="ja-JP" altLang="ja-JP" dirty="0"/>
              <a:t>％が自家移植である。</a:t>
            </a:r>
          </a:p>
        </p:txBody>
      </p:sp>
      <p:sp>
        <p:nvSpPr>
          <p:cNvPr id="8" name="スライド イメージ プレースホルダー 7">
            <a:extLst>
              <a:ext uri="{FF2B5EF4-FFF2-40B4-BE49-F238E27FC236}">
                <a16:creationId xmlns:a16="http://schemas.microsoft.com/office/drawing/2014/main" id="{29F7ED3C-C342-97F3-DC4C-F6FFCFA280D5}"/>
              </a:ext>
            </a:extLst>
          </p:cNvPr>
          <p:cNvSpPr>
            <a:spLocks noGrp="1" noRot="1" noChangeAspect="1"/>
          </p:cNvSpPr>
          <p:nvPr>
            <p:ph type="sldImg"/>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小児の固形腫瘍においては、大量化学療法による造血機能不全を救済するために自家移植が行われるため移植件数は最も多く、この</a:t>
            </a:r>
            <a:r>
              <a:rPr lang="en-US" altLang="ja-JP" dirty="0"/>
              <a:t>10</a:t>
            </a:r>
            <a:r>
              <a:rPr lang="ja-JP" altLang="ja-JP" dirty="0"/>
              <a:t>年では横ばいである。</a:t>
            </a:r>
          </a:p>
        </p:txBody>
      </p:sp>
      <p:sp>
        <p:nvSpPr>
          <p:cNvPr id="6" name="スライド イメージ プレースホルダー 5">
            <a:extLst>
              <a:ext uri="{FF2B5EF4-FFF2-40B4-BE49-F238E27FC236}">
                <a16:creationId xmlns:a16="http://schemas.microsoft.com/office/drawing/2014/main" id="{7FECD432-1F70-99C4-7801-71C948339F74}"/>
              </a:ext>
            </a:extLst>
          </p:cNvPr>
          <p:cNvSpPr>
            <a:spLocks noGrp="1" noRot="1" noChangeAspect="1"/>
          </p:cNvSpPr>
          <p:nvPr>
            <p:ph type="sldImg"/>
          </p:nvPr>
        </p:nvSpPr>
        <p:spPr/>
      </p:sp>
    </p:spTree>
    <p:extLst>
      <p:ext uri="{BB962C8B-B14F-4D97-AF65-F5344CB8AC3E}">
        <p14:creationId xmlns:p14="http://schemas.microsoft.com/office/powerpoint/2010/main" val="3533901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pPr lvl="0"/>
            <a:r>
              <a:rPr lang="ja-JP" altLang="ja-JP" dirty="0"/>
              <a:t>小児における同種移植件数は、いずれの疾患においてもこの</a:t>
            </a:r>
            <a:r>
              <a:rPr lang="en-US" altLang="ja-JP" dirty="0"/>
              <a:t>10</a:t>
            </a:r>
            <a:r>
              <a:rPr lang="ja-JP" altLang="ja-JP" dirty="0"/>
              <a:t>年ではほぼ横ばいである。</a:t>
            </a:r>
          </a:p>
        </p:txBody>
      </p:sp>
      <p:sp>
        <p:nvSpPr>
          <p:cNvPr id="6" name="スライド イメージ プレースホルダー 5">
            <a:extLst>
              <a:ext uri="{FF2B5EF4-FFF2-40B4-BE49-F238E27FC236}">
                <a16:creationId xmlns:a16="http://schemas.microsoft.com/office/drawing/2014/main" id="{5E87D5EA-A8DB-7F18-0834-0B703297EB2F}"/>
              </a:ext>
            </a:extLst>
          </p:cNvPr>
          <p:cNvSpPr>
            <a:spLocks noGrp="1" noRot="1" noChangeAspect="1"/>
          </p:cNvSpPr>
          <p:nvPr>
            <p:ph type="sldImg"/>
          </p:nvPr>
        </p:nvSpPr>
        <p:spPr/>
      </p:sp>
    </p:spTree>
    <p:extLst>
      <p:ext uri="{BB962C8B-B14F-4D97-AF65-F5344CB8AC3E}">
        <p14:creationId xmlns:p14="http://schemas.microsoft.com/office/powerpoint/2010/main" val="767303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pPr lvl="0"/>
            <a:r>
              <a:rPr lang="ja-JP" altLang="ja-JP" dirty="0"/>
              <a:t>多発性骨髄腫は</a:t>
            </a:r>
            <a:r>
              <a:rPr lang="ja-JP" altLang="en-US" dirty="0"/>
              <a:t>高年齢者</a:t>
            </a:r>
            <a:r>
              <a:rPr lang="ja-JP" altLang="ja-JP" dirty="0"/>
              <a:t>に多く、悪性リンパ腫と同じく成人における自家移植件数は増加傾向にある。</a:t>
            </a:r>
          </a:p>
        </p:txBody>
      </p:sp>
      <p:sp>
        <p:nvSpPr>
          <p:cNvPr id="6" name="スライド イメージ プレースホルダー 5">
            <a:extLst>
              <a:ext uri="{FF2B5EF4-FFF2-40B4-BE49-F238E27FC236}">
                <a16:creationId xmlns:a16="http://schemas.microsoft.com/office/drawing/2014/main" id="{8300BA2A-0837-D303-79E0-72358DCB5F43}"/>
              </a:ext>
            </a:extLst>
          </p:cNvPr>
          <p:cNvSpPr>
            <a:spLocks noGrp="1" noRot="1" noChangeAspect="1"/>
          </p:cNvSpPr>
          <p:nvPr>
            <p:ph type="sldImg"/>
          </p:nvPr>
        </p:nvSpPr>
        <p:spPr/>
      </p:sp>
    </p:spTree>
    <p:extLst>
      <p:ext uri="{BB962C8B-B14F-4D97-AF65-F5344CB8AC3E}">
        <p14:creationId xmlns:p14="http://schemas.microsoft.com/office/powerpoint/2010/main" val="41847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16</a:t>
            </a:r>
            <a:r>
              <a:rPr lang="ja-JP" altLang="ja-JP" dirty="0"/>
              <a:t>歳以上における同種移植は、急性骨髄性白血病で最も多く、ついで、急性リンパ性白血病や骨髄異形成症候群が続く。</a:t>
            </a:r>
            <a:endParaRPr lang="en-US" altLang="ja-JP" dirty="0"/>
          </a:p>
          <a:p>
            <a:r>
              <a:rPr lang="en-US" altLang="ja-JP" dirty="0"/>
              <a:t>2001</a:t>
            </a:r>
            <a:r>
              <a:rPr lang="ja-JP" altLang="ja-JP" dirty="0"/>
              <a:t>年にわが国において慢性骨髄性白血病の分子標的治療薬としてイマチニブが承認され、ついで第二・第三世代チロシンキナーゼ阻害薬（ニロチニブ、ダサチニブ、ボスチニブ、ポナチニブ）が承認されて以降、慢性骨髄性白血病に対する移植は減少傾向にある。</a:t>
            </a:r>
          </a:p>
          <a:p>
            <a:r>
              <a:rPr lang="ja-JP" altLang="ja-JP" dirty="0"/>
              <a:t>悪性リンパ腫では患者数は増加しているが、リツキシマブ、化学療法や放射線療法が有効なことが多いため、同種移植を第一治療として選択されることは多くない。</a:t>
            </a:r>
          </a:p>
        </p:txBody>
      </p:sp>
      <p:sp>
        <p:nvSpPr>
          <p:cNvPr id="4" name="スライド イメージ プレースホルダー 3">
            <a:extLst>
              <a:ext uri="{FF2B5EF4-FFF2-40B4-BE49-F238E27FC236}">
                <a16:creationId xmlns:a16="http://schemas.microsoft.com/office/drawing/2014/main" id="{9E91A0CA-0234-EB18-57EC-1A79EEFB91CE}"/>
              </a:ext>
            </a:extLst>
          </p:cNvPr>
          <p:cNvSpPr>
            <a:spLocks noGrp="1" noRot="1" noChangeAspect="1"/>
          </p:cNvSpPr>
          <p:nvPr>
            <p:ph type="sldImg"/>
          </p:nvPr>
        </p:nvSpPr>
        <p:spPr/>
      </p:sp>
    </p:spTree>
    <p:extLst>
      <p:ext uri="{BB962C8B-B14F-4D97-AF65-F5344CB8AC3E}">
        <p14:creationId xmlns:p14="http://schemas.microsoft.com/office/powerpoint/2010/main" val="2800730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pPr lvl="0"/>
            <a:r>
              <a:rPr lang="ja-JP" altLang="ja-JP" dirty="0"/>
              <a:t>近年では、</a:t>
            </a:r>
            <a:r>
              <a:rPr lang="en-US" altLang="ja-JP" dirty="0"/>
              <a:t>0</a:t>
            </a:r>
            <a:r>
              <a:rPr lang="ja-JP" altLang="ja-JP" dirty="0"/>
              <a:t>～</a:t>
            </a:r>
            <a:r>
              <a:rPr lang="en-US" altLang="ja-JP" dirty="0"/>
              <a:t>15</a:t>
            </a:r>
            <a:r>
              <a:rPr lang="ja-JP" altLang="ja-JP" dirty="0"/>
              <a:t>歳での自家移植のおよそ</a:t>
            </a:r>
            <a:r>
              <a:rPr lang="en-US" altLang="ja-JP" dirty="0"/>
              <a:t>95</a:t>
            </a:r>
            <a:r>
              <a:rPr lang="ja-JP" altLang="ja-JP" dirty="0"/>
              <a:t>％、</a:t>
            </a:r>
            <a:r>
              <a:rPr lang="en-US" altLang="ja-JP" dirty="0"/>
              <a:t>16</a:t>
            </a:r>
            <a:r>
              <a:rPr lang="ja-JP" altLang="ja-JP" dirty="0"/>
              <a:t>歳以上では</a:t>
            </a:r>
            <a:r>
              <a:rPr lang="en-US" altLang="ja-JP" dirty="0"/>
              <a:t>99</a:t>
            </a:r>
            <a:r>
              <a:rPr lang="ja-JP" altLang="ja-JP" dirty="0"/>
              <a:t>％以上が末梢血幹細胞による移植である。</a:t>
            </a:r>
            <a:endParaRPr lang="en-US" altLang="ja-JP" dirty="0"/>
          </a:p>
          <a:p>
            <a:pPr lvl="0"/>
            <a:r>
              <a:rPr lang="ja-JP" altLang="ja-JP" dirty="0"/>
              <a:t>骨髄移植と比較して細胞採取において患者さんへの負担が少ないことや、顆粒球コロニー刺激因子</a:t>
            </a:r>
            <a:r>
              <a:rPr lang="en-US" altLang="ja-JP" dirty="0"/>
              <a:t>(G-CSF)</a:t>
            </a:r>
            <a:r>
              <a:rPr lang="ja-JP" altLang="ja-JP" dirty="0"/>
              <a:t>を使用して末梢血から移植細胞を採取する方法が</a:t>
            </a:r>
            <a:r>
              <a:rPr lang="en-US" altLang="ja-JP" dirty="0"/>
              <a:t>2000</a:t>
            </a:r>
            <a:r>
              <a:rPr lang="ja-JP" altLang="ja-JP" dirty="0"/>
              <a:t>年に保険適応となったことなどの理由により、自家末梢血幹細胞移植件数が増加し、自家骨髄移植は減少した。</a:t>
            </a:r>
          </a:p>
        </p:txBody>
      </p:sp>
      <p:sp>
        <p:nvSpPr>
          <p:cNvPr id="6" name="スライド イメージ プレースホルダー 5">
            <a:extLst>
              <a:ext uri="{FF2B5EF4-FFF2-40B4-BE49-F238E27FC236}">
                <a16:creationId xmlns:a16="http://schemas.microsoft.com/office/drawing/2014/main" id="{462509F8-CE9D-678A-670D-C99D81020F5C}"/>
              </a:ext>
            </a:extLst>
          </p:cNvPr>
          <p:cNvSpPr>
            <a:spLocks noGrp="1" noRot="1" noChangeAspect="1"/>
          </p:cNvSpPr>
          <p:nvPr>
            <p:ph type="sldImg"/>
          </p:nvPr>
        </p:nvSpPr>
        <p:spPr/>
      </p:sp>
    </p:spTree>
    <p:extLst>
      <p:ext uri="{BB962C8B-B14F-4D97-AF65-F5344CB8AC3E}">
        <p14:creationId xmlns:p14="http://schemas.microsoft.com/office/powerpoint/2010/main" val="3270179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さい帯血移植および末梢血幹細胞移植の普及に伴い、同種骨髄移植の割合は減少傾向にある。 </a:t>
            </a:r>
            <a:endParaRPr lang="en-US" altLang="ja-JP" dirty="0"/>
          </a:p>
          <a:p>
            <a:r>
              <a:rPr lang="en-US" altLang="ja-JP" dirty="0"/>
              <a:t>0</a:t>
            </a:r>
            <a:r>
              <a:rPr lang="ja-JP" altLang="ja-JP" dirty="0"/>
              <a:t>～</a:t>
            </a:r>
            <a:r>
              <a:rPr lang="en-US" altLang="ja-JP" dirty="0"/>
              <a:t>15</a:t>
            </a:r>
            <a:r>
              <a:rPr lang="ja-JP" altLang="ja-JP" dirty="0"/>
              <a:t>歳では、同種骨髄移植が約半数を占めるが、</a:t>
            </a:r>
            <a:r>
              <a:rPr lang="en-US" altLang="ja-JP" dirty="0"/>
              <a:t>16</a:t>
            </a:r>
            <a:r>
              <a:rPr lang="ja-JP" altLang="ja-JP" dirty="0"/>
              <a:t>歳以上では末梢血幹細胞移植の件数が骨髄移植の件数を上回る。いずれの年齢グループにおいても、近年では、同種移植の</a:t>
            </a:r>
            <a:r>
              <a:rPr lang="en-US" altLang="ja-JP" dirty="0"/>
              <a:t>30</a:t>
            </a:r>
            <a:r>
              <a:rPr lang="ja-JP" altLang="ja-JP" dirty="0"/>
              <a:t>％以上がさい帯血による移植である。</a:t>
            </a:r>
          </a:p>
        </p:txBody>
      </p:sp>
      <p:sp>
        <p:nvSpPr>
          <p:cNvPr id="4" name="スライド イメージ プレースホルダー 3">
            <a:extLst>
              <a:ext uri="{FF2B5EF4-FFF2-40B4-BE49-F238E27FC236}">
                <a16:creationId xmlns:a16="http://schemas.microsoft.com/office/drawing/2014/main" id="{1E6415E1-AA7E-458F-E63A-AA59743B5852}"/>
              </a:ext>
            </a:extLst>
          </p:cNvPr>
          <p:cNvSpPr>
            <a:spLocks noGrp="1" noRot="1" noChangeAspect="1"/>
          </p:cNvSpPr>
          <p:nvPr>
            <p:ph type="sldImg"/>
          </p:nvPr>
        </p:nvSpPr>
        <p:spPr/>
      </p:sp>
    </p:spTree>
    <p:extLst>
      <p:ext uri="{BB962C8B-B14F-4D97-AF65-F5344CB8AC3E}">
        <p14:creationId xmlns:p14="http://schemas.microsoft.com/office/powerpoint/2010/main" val="2484973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非血縁者間の移植に限った場合においても、さい帯血移植は増加傾向にあり、近年では非血縁者間移植の約半数である。</a:t>
            </a:r>
          </a:p>
        </p:txBody>
      </p:sp>
      <p:sp>
        <p:nvSpPr>
          <p:cNvPr id="6" name="スライド イメージ プレースホルダー 5">
            <a:extLst>
              <a:ext uri="{FF2B5EF4-FFF2-40B4-BE49-F238E27FC236}">
                <a16:creationId xmlns:a16="http://schemas.microsoft.com/office/drawing/2014/main" id="{5A349231-CDCE-280B-768B-13662DE1CACA}"/>
              </a:ext>
            </a:extLst>
          </p:cNvPr>
          <p:cNvSpPr>
            <a:spLocks noGrp="1" noRot="1" noChangeAspect="1"/>
          </p:cNvSpPr>
          <p:nvPr>
            <p:ph type="sldImg"/>
          </p:nvPr>
        </p:nvSpPr>
        <p:spPr/>
      </p:sp>
    </p:spTree>
    <p:extLst>
      <p:ext uri="{BB962C8B-B14F-4D97-AF65-F5344CB8AC3E}">
        <p14:creationId xmlns:p14="http://schemas.microsoft.com/office/powerpoint/2010/main" val="1145222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　　　　　　　　　　　　　　　　　　　　　　　</a:t>
            </a:r>
          </a:p>
        </p:txBody>
      </p:sp>
      <p:sp>
        <p:nvSpPr>
          <p:cNvPr id="5" name="スライド イメージ プレースホルダー 4">
            <a:extLst>
              <a:ext uri="{FF2B5EF4-FFF2-40B4-BE49-F238E27FC236}">
                <a16:creationId xmlns:a16="http://schemas.microsoft.com/office/drawing/2014/main" id="{D49A7383-A80E-3A14-E70D-C3BB5A0E39B5}"/>
              </a:ext>
            </a:extLst>
          </p:cNvPr>
          <p:cNvSpPr>
            <a:spLocks noGrp="1" noRot="1" noChangeAspect="1"/>
          </p:cNvSpPr>
          <p:nvPr>
            <p:ph type="sldImg"/>
          </p:nvPr>
        </p:nvSpPr>
        <p:spPr/>
      </p:sp>
    </p:spTree>
    <p:extLst>
      <p:ext uri="{BB962C8B-B14F-4D97-AF65-F5344CB8AC3E}">
        <p14:creationId xmlns:p14="http://schemas.microsoft.com/office/powerpoint/2010/main" val="1097725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0</a:t>
            </a:r>
            <a:r>
              <a:rPr lang="ja-JP" altLang="ja-JP" dirty="0"/>
              <a:t>～</a:t>
            </a:r>
            <a:r>
              <a:rPr lang="en-US" altLang="ja-JP" dirty="0"/>
              <a:t>15</a:t>
            </a:r>
            <a:r>
              <a:rPr lang="ja-JP" altLang="ja-JP" dirty="0"/>
              <a:t>歳の同種移植において、血縁者間移植に比較して非血縁者間移植の伸び率は高い。近年は、血縁者間と非血縁者間の移植件数はほぼ横ばいであり、非血縁者間移植の割合は、</a:t>
            </a:r>
            <a:r>
              <a:rPr lang="en-US" altLang="ja-JP" dirty="0"/>
              <a:t>60</a:t>
            </a:r>
            <a:r>
              <a:rPr lang="ja-JP" altLang="ja-JP" dirty="0"/>
              <a:t>％程度である。</a:t>
            </a:r>
          </a:p>
        </p:txBody>
      </p:sp>
      <p:sp>
        <p:nvSpPr>
          <p:cNvPr id="6" name="スライド イメージ プレースホルダー 5">
            <a:extLst>
              <a:ext uri="{FF2B5EF4-FFF2-40B4-BE49-F238E27FC236}">
                <a16:creationId xmlns:a16="http://schemas.microsoft.com/office/drawing/2014/main" id="{12E459AF-4A2F-B0C4-EF04-7D3F42AB7757}"/>
              </a:ext>
            </a:extLst>
          </p:cNvPr>
          <p:cNvSpPr>
            <a:spLocks noGrp="1" noRot="1" noChangeAspect="1"/>
          </p:cNvSpPr>
          <p:nvPr>
            <p:ph type="sldImg"/>
          </p:nvPr>
        </p:nvSpPr>
        <p:spPr/>
      </p:sp>
    </p:spTree>
    <p:extLst>
      <p:ext uri="{BB962C8B-B14F-4D97-AF65-F5344CB8AC3E}">
        <p14:creationId xmlns:p14="http://schemas.microsoft.com/office/powerpoint/2010/main" val="4273888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16</a:t>
            </a:r>
            <a:r>
              <a:rPr lang="ja-JP" altLang="ja-JP" dirty="0"/>
              <a:t>～</a:t>
            </a:r>
            <a:r>
              <a:rPr lang="en-US" altLang="ja-JP" dirty="0"/>
              <a:t>50</a:t>
            </a:r>
            <a:r>
              <a:rPr lang="ja-JP" altLang="ja-JP" dirty="0"/>
              <a:t>歳の同種移植において、血縁者間での骨髄移植あるいは末梢血幹細胞移植件数は近年ほぼ横ばいであり、非血縁者間においては特にさい帯血移植の件数は増加傾向である。</a:t>
            </a:r>
          </a:p>
        </p:txBody>
      </p:sp>
      <p:sp>
        <p:nvSpPr>
          <p:cNvPr id="4" name="スライド イメージ プレースホルダー 3">
            <a:extLst>
              <a:ext uri="{FF2B5EF4-FFF2-40B4-BE49-F238E27FC236}">
                <a16:creationId xmlns:a16="http://schemas.microsoft.com/office/drawing/2014/main" id="{E3B14709-155F-B60D-4A3E-26ACF6D48335}"/>
              </a:ext>
            </a:extLst>
          </p:cNvPr>
          <p:cNvSpPr>
            <a:spLocks noGrp="1" noRot="1" noChangeAspect="1"/>
          </p:cNvSpPr>
          <p:nvPr>
            <p:ph type="sldImg"/>
          </p:nvPr>
        </p:nvSpPr>
        <p:spPr/>
      </p:sp>
    </p:spTree>
    <p:extLst>
      <p:ext uri="{BB962C8B-B14F-4D97-AF65-F5344CB8AC3E}">
        <p14:creationId xmlns:p14="http://schemas.microsoft.com/office/powerpoint/2010/main" val="2124101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移植前処置の強度を緩めたミニ移植の普及により、高年齢者での同種移植件数はいずれの移植細胞種類においても著しく増加している。</a:t>
            </a:r>
          </a:p>
        </p:txBody>
      </p:sp>
      <p:sp>
        <p:nvSpPr>
          <p:cNvPr id="4" name="スライド イメージ プレースホルダー 3">
            <a:extLst>
              <a:ext uri="{FF2B5EF4-FFF2-40B4-BE49-F238E27FC236}">
                <a16:creationId xmlns:a16="http://schemas.microsoft.com/office/drawing/2014/main" id="{8515D8BC-75B0-E22A-FF88-B9D2407D754B}"/>
              </a:ext>
            </a:extLst>
          </p:cNvPr>
          <p:cNvSpPr>
            <a:spLocks noGrp="1" noRot="1" noChangeAspect="1"/>
          </p:cNvSpPr>
          <p:nvPr>
            <p:ph type="sldImg"/>
          </p:nvPr>
        </p:nvSpPr>
        <p:spPr/>
      </p:sp>
    </p:spTree>
    <p:extLst>
      <p:ext uri="{BB962C8B-B14F-4D97-AF65-F5344CB8AC3E}">
        <p14:creationId xmlns:p14="http://schemas.microsoft.com/office/powerpoint/2010/main" val="1546541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ja-JP" dirty="0"/>
              <a:t>治療困難とされる白血病の高リスク群においても、盛んに同種造血細胞移植が実施されている。</a:t>
            </a:r>
          </a:p>
          <a:p>
            <a:endParaRPr lang="en-US" altLang="ja-JP" dirty="0"/>
          </a:p>
          <a:p>
            <a:r>
              <a:rPr lang="ja-JP" altLang="ja-JP" dirty="0"/>
              <a:t>―≪白血病のリスク分類≫――――――――――――――――――</a:t>
            </a:r>
            <a:endParaRPr lang="en-US" altLang="ja-JP" dirty="0"/>
          </a:p>
          <a:p>
            <a:r>
              <a:rPr lang="ja-JP" altLang="ja-JP" dirty="0"/>
              <a:t>■標準リスク群</a:t>
            </a:r>
            <a:endParaRPr lang="en-US" altLang="ja-JP" dirty="0"/>
          </a:p>
          <a:p>
            <a:r>
              <a:rPr lang="ja-JP" altLang="en-US" dirty="0"/>
              <a:t>　　　</a:t>
            </a:r>
            <a:r>
              <a:rPr lang="ja-JP" altLang="ja-JP" dirty="0"/>
              <a:t>急性骨髄性白血病</a:t>
            </a:r>
            <a:r>
              <a:rPr lang="en-US" altLang="ja-JP" dirty="0"/>
              <a:t> </a:t>
            </a:r>
            <a:r>
              <a:rPr lang="ja-JP" altLang="en-US" dirty="0"/>
              <a:t>：</a:t>
            </a:r>
            <a:r>
              <a:rPr lang="ja-JP" altLang="ja-JP" dirty="0"/>
              <a:t>初回寛解期／第二寛解期</a:t>
            </a:r>
            <a:endParaRPr lang="en-US" altLang="ja-JP" dirty="0"/>
          </a:p>
          <a:p>
            <a:r>
              <a:rPr lang="ja-JP" altLang="en-US" dirty="0"/>
              <a:t>　   </a:t>
            </a:r>
            <a:r>
              <a:rPr lang="en-US" altLang="ja-JP" dirty="0"/>
              <a:t> </a:t>
            </a:r>
            <a:r>
              <a:rPr lang="ja-JP" altLang="ja-JP" dirty="0"/>
              <a:t>急性リンパ性白血病</a:t>
            </a:r>
            <a:r>
              <a:rPr lang="en-US" altLang="ja-JP" dirty="0"/>
              <a:t> </a:t>
            </a:r>
            <a:r>
              <a:rPr lang="ja-JP" altLang="en-US" dirty="0"/>
              <a:t>：</a:t>
            </a:r>
            <a:r>
              <a:rPr lang="ja-JP" altLang="ja-JP" dirty="0"/>
              <a:t>初回寛解期</a:t>
            </a:r>
            <a:endParaRPr lang="en-US" altLang="ja-JP" dirty="0"/>
          </a:p>
          <a:p>
            <a:r>
              <a:rPr lang="ja-JP" altLang="en-US" dirty="0"/>
              <a:t>   　 </a:t>
            </a:r>
            <a:r>
              <a:rPr lang="ja-JP" altLang="ja-JP" dirty="0"/>
              <a:t>慢性骨髄性白血病</a:t>
            </a:r>
            <a:r>
              <a:rPr lang="en-US" altLang="ja-JP" dirty="0"/>
              <a:t> </a:t>
            </a:r>
            <a:r>
              <a:rPr lang="ja-JP" altLang="en-US" dirty="0"/>
              <a:t>：</a:t>
            </a:r>
            <a:r>
              <a:rPr lang="ja-JP" altLang="ja-JP" dirty="0"/>
              <a:t>完全血液学的反応</a:t>
            </a:r>
            <a:r>
              <a:rPr lang="en-US" altLang="ja-JP" dirty="0"/>
              <a:t>(CHR)</a:t>
            </a:r>
            <a:r>
              <a:rPr lang="ja-JP" altLang="ja-JP" dirty="0"/>
              <a:t>／初回慢性期</a:t>
            </a:r>
          </a:p>
          <a:p>
            <a:r>
              <a:rPr lang="ja-JP" altLang="en-US" dirty="0"/>
              <a:t>　    </a:t>
            </a:r>
            <a:r>
              <a:rPr lang="ja-JP" altLang="ja-JP" dirty="0"/>
              <a:t>骨髄異形成症候群</a:t>
            </a:r>
            <a:r>
              <a:rPr lang="en-US" altLang="ja-JP" dirty="0"/>
              <a:t> </a:t>
            </a:r>
            <a:r>
              <a:rPr lang="ja-JP" altLang="en-US" dirty="0"/>
              <a:t>：</a:t>
            </a:r>
            <a:r>
              <a:rPr lang="en-US" altLang="ja-JP" dirty="0"/>
              <a:t>【WHO2017</a:t>
            </a:r>
            <a:r>
              <a:rPr lang="ja-JP" altLang="ja-JP" dirty="0"/>
              <a:t>分類</a:t>
            </a:r>
            <a:r>
              <a:rPr lang="en-US" altLang="ja-JP" dirty="0"/>
              <a:t>】 MDS with single lineage dysplasia</a:t>
            </a:r>
            <a:r>
              <a:rPr lang="ja-JP" altLang="ja-JP" dirty="0"/>
              <a:t>／</a:t>
            </a:r>
            <a:r>
              <a:rPr lang="en-US" altLang="ja-JP" dirty="0"/>
              <a:t>MDS-RS and single lineage dysplasia</a:t>
            </a:r>
          </a:p>
          <a:p>
            <a:r>
              <a:rPr lang="ja-JP" altLang="en-US" dirty="0"/>
              <a:t>　　　　　　　　　　　　　　　　</a:t>
            </a:r>
            <a:r>
              <a:rPr lang="ja-JP" altLang="ja-JP" dirty="0"/>
              <a:t>／</a:t>
            </a:r>
            <a:r>
              <a:rPr lang="en-US" altLang="ja-JP" dirty="0"/>
              <a:t>MDS-RS and multilineage dysplasia</a:t>
            </a:r>
            <a:r>
              <a:rPr lang="ja-JP" altLang="ja-JP" dirty="0"/>
              <a:t>／</a:t>
            </a:r>
            <a:r>
              <a:rPr lang="en-US" altLang="ja-JP" dirty="0"/>
              <a:t>MDS with multilineage dysplasia</a:t>
            </a:r>
          </a:p>
          <a:p>
            <a:r>
              <a:rPr lang="ja-JP" altLang="en-US" dirty="0"/>
              <a:t>　　　　　　　　　　　　　　　　</a:t>
            </a:r>
            <a:r>
              <a:rPr lang="ja-JP" altLang="ja-JP" dirty="0"/>
              <a:t>／</a:t>
            </a:r>
            <a:r>
              <a:rPr lang="en-US" altLang="ja-JP" dirty="0"/>
              <a:t>MDS with isolated del(5q)</a:t>
            </a:r>
            <a:r>
              <a:rPr lang="ja-JP" altLang="ja-JP" dirty="0"/>
              <a:t>／</a:t>
            </a:r>
            <a:r>
              <a:rPr lang="en-US" altLang="ja-JP" dirty="0"/>
              <a:t>MDS, unclassifiable</a:t>
            </a:r>
            <a:r>
              <a:rPr lang="ja-JP" altLang="ja-JP" dirty="0"/>
              <a:t>／</a:t>
            </a:r>
            <a:r>
              <a:rPr lang="en-US" altLang="ja-JP" dirty="0"/>
              <a:t>Refractory cytopenia of childhood (provisional entity)</a:t>
            </a:r>
            <a:endParaRPr lang="ja-JP" altLang="ja-JP" dirty="0"/>
          </a:p>
          <a:p>
            <a:r>
              <a:rPr lang="ja-JP" altLang="en-US" dirty="0"/>
              <a:t>　　　　　　　　　　　　　　　　　</a:t>
            </a:r>
            <a:r>
              <a:rPr lang="en-US" altLang="ja-JP" dirty="0"/>
              <a:t>【WHO</a:t>
            </a:r>
            <a:r>
              <a:rPr lang="ja-JP" altLang="ja-JP" dirty="0"/>
              <a:t>旧分類</a:t>
            </a:r>
            <a:r>
              <a:rPr lang="en-US" altLang="ja-JP" dirty="0"/>
              <a:t>, FAB</a:t>
            </a:r>
            <a:r>
              <a:rPr lang="ja-JP" altLang="ja-JP" dirty="0"/>
              <a:t>分類</a:t>
            </a:r>
            <a:r>
              <a:rPr lang="en-US" altLang="ja-JP" dirty="0"/>
              <a:t>】 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■高リスク群</a:t>
            </a:r>
            <a:endParaRPr lang="en-US" altLang="ja-JP" dirty="0"/>
          </a:p>
          <a:p>
            <a:r>
              <a:rPr lang="en-US" altLang="ja-JP" dirty="0"/>
              <a:t>      </a:t>
            </a:r>
            <a:r>
              <a:rPr lang="ja-JP" altLang="ja-JP" dirty="0"/>
              <a:t>上記以外</a:t>
            </a:r>
          </a:p>
          <a:p>
            <a:r>
              <a:rPr lang="ja-JP" altLang="ja-JP" dirty="0"/>
              <a:t>―――――――――――――――――――――――――――――</a:t>
            </a:r>
            <a:endParaRPr lang="en-US" altLang="ja-JP" dirty="0"/>
          </a:p>
        </p:txBody>
      </p:sp>
      <p:sp>
        <p:nvSpPr>
          <p:cNvPr id="5" name="スライド イメージ プレースホルダー 4">
            <a:extLst>
              <a:ext uri="{FF2B5EF4-FFF2-40B4-BE49-F238E27FC236}">
                <a16:creationId xmlns:a16="http://schemas.microsoft.com/office/drawing/2014/main" id="{B53ACFDC-6563-E620-E0B1-43E14231B934}"/>
              </a:ext>
            </a:extLst>
          </p:cNvPr>
          <p:cNvSpPr>
            <a:spLocks noGrp="1" noRot="1" noChangeAspect="1"/>
          </p:cNvSpPr>
          <p:nvPr>
            <p:ph type="sldImg"/>
          </p:nvPr>
        </p:nvSpPr>
        <p:spPr/>
      </p:sp>
    </p:spTree>
    <p:extLst>
      <p:ext uri="{BB962C8B-B14F-4D97-AF65-F5344CB8AC3E}">
        <p14:creationId xmlns:p14="http://schemas.microsoft.com/office/powerpoint/2010/main" val="3658487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前治療による毒性の低い骨髄非破壊的移植の普及により、高年齢者などへ移植適応が拡大した。近年、いずれの同種移植種類においても骨髄非破壊的前治療は</a:t>
            </a:r>
            <a:r>
              <a:rPr lang="en-US" altLang="ja-JP" dirty="0"/>
              <a:t>40</a:t>
            </a:r>
            <a:r>
              <a:rPr lang="ja-JP" altLang="en-US" dirty="0"/>
              <a:t>～</a:t>
            </a:r>
            <a:r>
              <a:rPr lang="en-US" altLang="ja-JP" dirty="0"/>
              <a:t>50</a:t>
            </a:r>
            <a:r>
              <a:rPr lang="ja-JP" altLang="en-US" dirty="0"/>
              <a:t>％程度である。</a:t>
            </a:r>
            <a:endParaRPr lang="en-US" altLang="ja-JP" dirty="0"/>
          </a:p>
          <a:p>
            <a:endParaRPr lang="en-US" altLang="ja-JP" dirty="0"/>
          </a:p>
          <a:p>
            <a:r>
              <a:rPr lang="en-US" altLang="ja-JP" dirty="0"/>
              <a:t>―</a:t>
            </a:r>
            <a:r>
              <a:rPr lang="ja-JP" altLang="en-US" dirty="0"/>
              <a:t>≪移植前治療≫</a:t>
            </a:r>
            <a:r>
              <a:rPr lang="en-US" altLang="ja-JP" dirty="0"/>
              <a:t>―――――――――――――――――――――――――――――――</a:t>
            </a:r>
          </a:p>
          <a:p>
            <a:r>
              <a:rPr lang="ja-JP" altLang="en-US" dirty="0"/>
              <a:t>■骨髄破壊的前治療</a:t>
            </a:r>
            <a:endParaRPr lang="en-US" altLang="ja-JP" dirty="0"/>
          </a:p>
          <a:p>
            <a:r>
              <a:rPr lang="ja-JP" altLang="en-US" dirty="0"/>
              <a:t>　  </a:t>
            </a:r>
            <a:r>
              <a:rPr lang="ja-JP" altLang="ja-JP" dirty="0"/>
              <a:t>全身放射線照射や大量抗がん剤治療により、骨髄中のがん細胞を正常な血液細胞とともに全滅させることを主な目的とする移植前治療</a:t>
            </a:r>
            <a:endParaRPr lang="en-US" altLang="ja-JP" dirty="0"/>
          </a:p>
          <a:p>
            <a:endParaRPr lang="en-US" altLang="ja-JP" dirty="0"/>
          </a:p>
          <a:p>
            <a:r>
              <a:rPr lang="ja-JP" altLang="en-US" dirty="0"/>
              <a:t>■骨髄非破壊的前治療</a:t>
            </a:r>
            <a:endParaRPr lang="en-US" altLang="ja-JP" dirty="0"/>
          </a:p>
          <a:p>
            <a:r>
              <a:rPr lang="ja-JP" altLang="en-US" dirty="0"/>
              <a:t>　  </a:t>
            </a:r>
            <a:r>
              <a:rPr lang="ja-JP" altLang="ja-JP" dirty="0"/>
              <a:t>免疫抑制を主な目的とする骨髄抑制の強くない薬剤による移植前治療</a:t>
            </a:r>
            <a:endParaRPr lang="en-US" altLang="ja-JP" dirty="0"/>
          </a:p>
          <a:p>
            <a:r>
              <a:rPr lang="en-US" altLang="ja-JP" dirty="0"/>
              <a:t>――――――――――――――――――――――――――――――――――――――</a:t>
            </a:r>
          </a:p>
          <a:p>
            <a:endParaRPr lang="en-US" altLang="ja-JP" dirty="0"/>
          </a:p>
        </p:txBody>
      </p:sp>
      <p:sp>
        <p:nvSpPr>
          <p:cNvPr id="5" name="スライド イメージ プレースホルダー 4">
            <a:extLst>
              <a:ext uri="{FF2B5EF4-FFF2-40B4-BE49-F238E27FC236}">
                <a16:creationId xmlns:a16="http://schemas.microsoft.com/office/drawing/2014/main" id="{1134DA78-A6AB-0F38-894A-321EF7BD398A}"/>
              </a:ext>
            </a:extLst>
          </p:cNvPr>
          <p:cNvSpPr>
            <a:spLocks noGrp="1" noRot="1" noChangeAspect="1"/>
          </p:cNvSpPr>
          <p:nvPr>
            <p:ph type="sldImg"/>
          </p:nvPr>
        </p:nvSpPr>
        <p:spPr/>
      </p:sp>
    </p:spTree>
    <p:extLst>
      <p:ext uri="{BB962C8B-B14F-4D97-AF65-F5344CB8AC3E}">
        <p14:creationId xmlns:p14="http://schemas.microsoft.com/office/powerpoint/2010/main" val="108740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GVHD</a:t>
            </a:r>
            <a:r>
              <a:rPr lang="ja-JP" altLang="en-US" dirty="0"/>
              <a:t>予防法の開発に伴い、</a:t>
            </a:r>
            <a:r>
              <a:rPr lang="en-US" altLang="ja-JP" dirty="0"/>
              <a:t>2010</a:t>
            </a:r>
            <a:r>
              <a:rPr lang="ja-JP" altLang="en-US" dirty="0"/>
              <a:t>年以降ハプロ移植の件数は著しく増加しており、近年では</a:t>
            </a:r>
            <a:r>
              <a:rPr lang="en-US" altLang="ja-JP" dirty="0"/>
              <a:t>HLA</a:t>
            </a:r>
            <a:r>
              <a:rPr lang="ja-JP" altLang="en-US" dirty="0"/>
              <a:t>適合移植の年間登録件数を超えている。</a:t>
            </a:r>
            <a:endParaRPr lang="en-US" altLang="ja-JP" dirty="0"/>
          </a:p>
          <a:p>
            <a:endParaRPr lang="en-US" altLang="ja-JP" dirty="0"/>
          </a:p>
          <a:p>
            <a:endParaRPr lang="ja-JP" altLang="ja-JP" dirty="0"/>
          </a:p>
          <a:p>
            <a:r>
              <a:rPr lang="ja-JP" altLang="ja-JP" dirty="0"/>
              <a:t>※集計対象は、移植細胞種類が骨髄、末梢血幹細胞、または骨髄</a:t>
            </a:r>
            <a:r>
              <a:rPr lang="en-US" altLang="ja-JP" dirty="0"/>
              <a:t>+</a:t>
            </a:r>
            <a:r>
              <a:rPr lang="ja-JP" altLang="ja-JP" dirty="0"/>
              <a:t>末梢血幹細胞の移植例です。</a:t>
            </a:r>
          </a:p>
          <a:p>
            <a:r>
              <a:rPr lang="ja-JP" altLang="ja-JP" dirty="0"/>
              <a:t>※</a:t>
            </a:r>
            <a:r>
              <a:rPr lang="en-US" altLang="ja-JP" dirty="0"/>
              <a:t>HLA</a:t>
            </a:r>
            <a:r>
              <a:rPr lang="ja-JP" altLang="ja-JP" dirty="0"/>
              <a:t>の不適合数は、</a:t>
            </a:r>
            <a:r>
              <a:rPr lang="en-US" altLang="ja-JP" dirty="0"/>
              <a:t>GVH</a:t>
            </a:r>
            <a:r>
              <a:rPr lang="ja-JP" altLang="ja-JP" dirty="0"/>
              <a:t>方向の不適合数をカウントしています。</a:t>
            </a:r>
          </a:p>
        </p:txBody>
      </p:sp>
      <p:sp>
        <p:nvSpPr>
          <p:cNvPr id="7" name="スライド イメージ プレースホルダー 6">
            <a:extLst>
              <a:ext uri="{FF2B5EF4-FFF2-40B4-BE49-F238E27FC236}">
                <a16:creationId xmlns:a16="http://schemas.microsoft.com/office/drawing/2014/main" id="{A7EBA068-684A-EEE0-B6DE-5F59D17D5969}"/>
              </a:ext>
            </a:extLst>
          </p:cNvPr>
          <p:cNvSpPr>
            <a:spLocks noGrp="1" noRot="1" noChangeAspect="1"/>
          </p:cNvSpPr>
          <p:nvPr>
            <p:ph type="sldImg"/>
          </p:nvPr>
        </p:nvSpPr>
        <p:spPr/>
      </p:sp>
    </p:spTree>
    <p:extLst>
      <p:ext uri="{BB962C8B-B14F-4D97-AF65-F5344CB8AC3E}">
        <p14:creationId xmlns:p14="http://schemas.microsoft.com/office/powerpoint/2010/main" val="3207405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同種移植後</a:t>
            </a:r>
            <a:r>
              <a:rPr lang="en-US" altLang="ja-JP" dirty="0"/>
              <a:t>100</a:t>
            </a:r>
            <a:r>
              <a:rPr lang="ja-JP" altLang="ja-JP" dirty="0"/>
              <a:t>日での生存率は、この</a:t>
            </a:r>
            <a:r>
              <a:rPr lang="en-US" altLang="ja-JP" dirty="0"/>
              <a:t>10</a:t>
            </a:r>
            <a:r>
              <a:rPr lang="ja-JP" altLang="ja-JP" dirty="0"/>
              <a:t>年でわずかに向上している傾向がみられる。</a:t>
            </a:r>
            <a:endParaRPr lang="en-US" altLang="ja-JP" dirty="0"/>
          </a:p>
          <a:p>
            <a:r>
              <a:rPr lang="ja-JP" altLang="ja-JP" dirty="0"/>
              <a:t>自家移植後の</a:t>
            </a:r>
            <a:r>
              <a:rPr lang="en-US" altLang="ja-JP" dirty="0"/>
              <a:t>100</a:t>
            </a:r>
            <a:r>
              <a:rPr lang="ja-JP" altLang="ja-JP" dirty="0"/>
              <a:t>日生存率は</a:t>
            </a:r>
            <a:r>
              <a:rPr lang="en-US" altLang="ja-JP" dirty="0"/>
              <a:t>50</a:t>
            </a:r>
            <a:r>
              <a:rPr lang="ja-JP" altLang="ja-JP" dirty="0"/>
              <a:t>歳未満、</a:t>
            </a:r>
            <a:r>
              <a:rPr lang="en-US" altLang="ja-JP" dirty="0"/>
              <a:t>50</a:t>
            </a:r>
            <a:r>
              <a:rPr lang="ja-JP" altLang="ja-JP" dirty="0"/>
              <a:t>歳以上で同等の成績が得られている。</a:t>
            </a:r>
          </a:p>
          <a:p>
            <a:r>
              <a:rPr lang="en-US" altLang="ja-JP" dirty="0"/>
              <a:t> </a:t>
            </a:r>
            <a:endParaRPr lang="ja-JP" altLang="ja-JP" dirty="0"/>
          </a:p>
          <a:p>
            <a:r>
              <a:rPr lang="en-US" altLang="ja-JP" dirty="0"/>
              <a:t> </a:t>
            </a:r>
            <a:endParaRPr lang="ja-JP" altLang="ja-JP" dirty="0"/>
          </a:p>
          <a:p>
            <a:r>
              <a:rPr lang="ja-JP" altLang="ja-JP" dirty="0"/>
              <a:t>※初回の移植例を対象とした解析結果です。 </a:t>
            </a:r>
          </a:p>
          <a:p>
            <a:r>
              <a:rPr lang="ja-JP" altLang="ja-JP" dirty="0"/>
              <a:t>※点線</a:t>
            </a:r>
            <a:r>
              <a:rPr lang="en-US" altLang="ja-JP" dirty="0"/>
              <a:t>(</a:t>
            </a:r>
            <a:r>
              <a:rPr lang="ja-JP" altLang="ja-JP" dirty="0"/>
              <a:t>…</a:t>
            </a:r>
            <a:r>
              <a:rPr lang="en-US" altLang="ja-JP" dirty="0"/>
              <a:t>)</a:t>
            </a:r>
            <a:r>
              <a:rPr lang="ja-JP" altLang="ja-JP" dirty="0"/>
              <a:t>は、移植件数が</a:t>
            </a:r>
            <a:r>
              <a:rPr lang="en-US" altLang="ja-JP" dirty="0"/>
              <a:t>100</a:t>
            </a:r>
            <a:r>
              <a:rPr lang="ja-JP" altLang="ja-JP" dirty="0"/>
              <a:t>件未満で算出した生存率を示しております。</a:t>
            </a:r>
          </a:p>
        </p:txBody>
      </p:sp>
      <p:sp>
        <p:nvSpPr>
          <p:cNvPr id="4" name="スライド イメージ プレースホルダー 3">
            <a:extLst>
              <a:ext uri="{FF2B5EF4-FFF2-40B4-BE49-F238E27FC236}">
                <a16:creationId xmlns:a16="http://schemas.microsoft.com/office/drawing/2014/main" id="{CADFF334-5882-F87D-C61C-98DE6CFC391A}"/>
              </a:ext>
            </a:extLst>
          </p:cNvPr>
          <p:cNvSpPr>
            <a:spLocks noGrp="1" noRot="1" noChangeAspect="1"/>
          </p:cNvSpPr>
          <p:nvPr>
            <p:ph type="sldImg"/>
          </p:nvPr>
        </p:nvSpPr>
        <p:spPr/>
      </p:sp>
    </p:spTree>
    <p:extLst>
      <p:ext uri="{BB962C8B-B14F-4D97-AF65-F5344CB8AC3E}">
        <p14:creationId xmlns:p14="http://schemas.microsoft.com/office/powerpoint/2010/main" val="3679135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移植後</a:t>
            </a:r>
            <a:r>
              <a:rPr lang="en-US" altLang="ja-JP" dirty="0"/>
              <a:t>365</a:t>
            </a:r>
            <a:r>
              <a:rPr lang="ja-JP" altLang="ja-JP" dirty="0"/>
              <a:t>日</a:t>
            </a:r>
            <a:r>
              <a:rPr lang="en-US" altLang="ja-JP" dirty="0"/>
              <a:t>(1</a:t>
            </a:r>
            <a:r>
              <a:rPr lang="ja-JP" altLang="ja-JP" dirty="0"/>
              <a:t>年</a:t>
            </a:r>
            <a:r>
              <a:rPr lang="en-US" altLang="ja-JP" dirty="0"/>
              <a:t>)</a:t>
            </a:r>
            <a:r>
              <a:rPr lang="ja-JP" altLang="ja-JP" dirty="0"/>
              <a:t>での生存率は、</a:t>
            </a:r>
            <a:r>
              <a:rPr lang="en-US" altLang="ja-JP" dirty="0"/>
              <a:t>50</a:t>
            </a:r>
            <a:r>
              <a:rPr lang="ja-JP" altLang="ja-JP" dirty="0"/>
              <a:t>歳未満、</a:t>
            </a:r>
            <a:r>
              <a:rPr lang="en-US" altLang="ja-JP" dirty="0"/>
              <a:t>50</a:t>
            </a:r>
            <a:r>
              <a:rPr lang="ja-JP" altLang="ja-JP" dirty="0"/>
              <a:t>歳以上での自家移植、同種移植例いずれにおいても、この</a:t>
            </a:r>
            <a:r>
              <a:rPr lang="en-US" altLang="ja-JP" dirty="0"/>
              <a:t>10</a:t>
            </a:r>
            <a:r>
              <a:rPr lang="ja-JP" altLang="ja-JP" dirty="0"/>
              <a:t>年で向上している傾向がみられる。</a:t>
            </a:r>
            <a:endParaRPr lang="en-US" altLang="ja-JP" dirty="0"/>
          </a:p>
          <a:p>
            <a:r>
              <a:rPr lang="ja-JP" altLang="ja-JP" dirty="0"/>
              <a:t>自家移植後</a:t>
            </a:r>
            <a:r>
              <a:rPr lang="en-US" altLang="ja-JP" dirty="0"/>
              <a:t>365</a:t>
            </a:r>
            <a:r>
              <a:rPr lang="ja-JP" altLang="ja-JP" dirty="0"/>
              <a:t>日生存率は</a:t>
            </a:r>
            <a:r>
              <a:rPr lang="en-US" altLang="ja-JP" dirty="0"/>
              <a:t>50</a:t>
            </a:r>
            <a:r>
              <a:rPr lang="ja-JP" altLang="ja-JP" dirty="0"/>
              <a:t>歳未満、</a:t>
            </a:r>
            <a:r>
              <a:rPr lang="en-US" altLang="ja-JP" dirty="0"/>
              <a:t>50</a:t>
            </a:r>
            <a:r>
              <a:rPr lang="ja-JP" altLang="ja-JP" dirty="0"/>
              <a:t>歳以上で同等の成績が得られている。</a:t>
            </a:r>
          </a:p>
          <a:p>
            <a:r>
              <a:rPr lang="en-US" altLang="ja-JP" dirty="0"/>
              <a:t> </a:t>
            </a:r>
            <a:endParaRPr lang="ja-JP" altLang="ja-JP" dirty="0"/>
          </a:p>
          <a:p>
            <a:r>
              <a:rPr lang="en-US" altLang="ja-JP" dirty="0"/>
              <a:t> </a:t>
            </a:r>
            <a:endParaRPr lang="ja-JP" altLang="ja-JP" dirty="0"/>
          </a:p>
          <a:p>
            <a:r>
              <a:rPr lang="ja-JP" altLang="ja-JP" dirty="0"/>
              <a:t>※初回の移植例を対象とした解析結果です。 </a:t>
            </a:r>
          </a:p>
          <a:p>
            <a:r>
              <a:rPr lang="ja-JP" altLang="ja-JP" dirty="0"/>
              <a:t>※点線</a:t>
            </a:r>
            <a:r>
              <a:rPr lang="en-US" altLang="ja-JP" dirty="0"/>
              <a:t>(</a:t>
            </a:r>
            <a:r>
              <a:rPr lang="ja-JP" altLang="ja-JP" dirty="0"/>
              <a:t>…</a:t>
            </a:r>
            <a:r>
              <a:rPr lang="en-US" altLang="ja-JP" dirty="0"/>
              <a:t>)</a:t>
            </a:r>
            <a:r>
              <a:rPr lang="ja-JP" altLang="ja-JP" dirty="0"/>
              <a:t>は、移植件数が</a:t>
            </a:r>
            <a:r>
              <a:rPr lang="en-US" altLang="ja-JP" dirty="0"/>
              <a:t>100</a:t>
            </a:r>
            <a:r>
              <a:rPr lang="ja-JP" altLang="ja-JP" dirty="0"/>
              <a:t>件未満で算出した生存率を示しております。</a:t>
            </a:r>
          </a:p>
        </p:txBody>
      </p:sp>
      <p:sp>
        <p:nvSpPr>
          <p:cNvPr id="4" name="スライド イメージ プレースホルダー 3">
            <a:extLst>
              <a:ext uri="{FF2B5EF4-FFF2-40B4-BE49-F238E27FC236}">
                <a16:creationId xmlns:a16="http://schemas.microsoft.com/office/drawing/2014/main" id="{EB26A219-76E9-7DAD-8B45-2008087578FD}"/>
              </a:ext>
            </a:extLst>
          </p:cNvPr>
          <p:cNvSpPr>
            <a:spLocks noGrp="1" noRot="1" noChangeAspect="1"/>
          </p:cNvSpPr>
          <p:nvPr>
            <p:ph type="sldImg"/>
          </p:nvPr>
        </p:nvSpPr>
        <p:spPr/>
      </p:sp>
    </p:spTree>
    <p:extLst>
      <p:ext uri="{BB962C8B-B14F-4D97-AF65-F5344CB8AC3E}">
        <p14:creationId xmlns:p14="http://schemas.microsoft.com/office/powerpoint/2010/main" val="3593207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50</a:t>
            </a:r>
            <a:r>
              <a:rPr lang="ja-JP" altLang="ja-JP" dirty="0"/>
              <a:t>歳未満での血縁者間、非血縁者間の同種移植後</a:t>
            </a:r>
            <a:r>
              <a:rPr lang="en-US" altLang="ja-JP" dirty="0"/>
              <a:t>100</a:t>
            </a:r>
            <a:r>
              <a:rPr lang="ja-JP" altLang="ja-JP" dirty="0"/>
              <a:t>日での生存率は、この</a:t>
            </a:r>
            <a:r>
              <a:rPr lang="en-US" altLang="ja-JP" dirty="0"/>
              <a:t>10</a:t>
            </a:r>
            <a:r>
              <a:rPr lang="ja-JP" altLang="ja-JP" dirty="0"/>
              <a:t>年で向上している傾向がみられる。</a:t>
            </a:r>
          </a:p>
          <a:p>
            <a:r>
              <a:rPr lang="ja-JP" altLang="ja-JP" dirty="0"/>
              <a:t>近年、骨髄移植においては血縁者間、非血縁者間の移植で同等の成績が得られている。</a:t>
            </a:r>
            <a:r>
              <a:rPr lang="en-US" altLang="ja-JP" dirty="0"/>
              <a:t> </a:t>
            </a:r>
            <a:endParaRPr lang="ja-JP" altLang="ja-JP" dirty="0"/>
          </a:p>
          <a:p>
            <a:r>
              <a:rPr lang="en-US" altLang="ja-JP" dirty="0"/>
              <a:t> </a:t>
            </a:r>
          </a:p>
          <a:p>
            <a:endParaRPr lang="ja-JP" altLang="ja-JP" dirty="0"/>
          </a:p>
          <a:p>
            <a:r>
              <a:rPr lang="ja-JP" altLang="ja-JP" dirty="0"/>
              <a:t>※初回の移植例を対象とした解析結果です。 </a:t>
            </a:r>
          </a:p>
          <a:p>
            <a:r>
              <a:rPr lang="ja-JP" altLang="ja-JP" dirty="0"/>
              <a:t>※点線</a:t>
            </a:r>
            <a:r>
              <a:rPr lang="en-US" altLang="ja-JP" dirty="0"/>
              <a:t>(</a:t>
            </a:r>
            <a:r>
              <a:rPr lang="ja-JP" altLang="ja-JP" dirty="0"/>
              <a:t>…</a:t>
            </a:r>
            <a:r>
              <a:rPr lang="en-US" altLang="ja-JP" dirty="0"/>
              <a:t>)</a:t>
            </a:r>
            <a:r>
              <a:rPr lang="ja-JP" altLang="ja-JP" dirty="0"/>
              <a:t>は、移植件数が</a:t>
            </a:r>
            <a:r>
              <a:rPr lang="en-US" altLang="ja-JP" dirty="0"/>
              <a:t>100</a:t>
            </a:r>
            <a:r>
              <a:rPr lang="ja-JP" altLang="ja-JP" dirty="0"/>
              <a:t>件未満で算出した生存率を示しております。</a:t>
            </a:r>
          </a:p>
        </p:txBody>
      </p:sp>
      <p:sp>
        <p:nvSpPr>
          <p:cNvPr id="4" name="スライド イメージ プレースホルダー 3">
            <a:extLst>
              <a:ext uri="{FF2B5EF4-FFF2-40B4-BE49-F238E27FC236}">
                <a16:creationId xmlns:a16="http://schemas.microsoft.com/office/drawing/2014/main" id="{90FE70D1-2845-049C-8466-AFA57E749C5D}"/>
              </a:ext>
            </a:extLst>
          </p:cNvPr>
          <p:cNvSpPr>
            <a:spLocks noGrp="1" noRot="1" noChangeAspect="1"/>
          </p:cNvSpPr>
          <p:nvPr>
            <p:ph type="sldImg"/>
          </p:nvPr>
        </p:nvSpPr>
        <p:spPr/>
      </p:sp>
    </p:spTree>
    <p:extLst>
      <p:ext uri="{BB962C8B-B14F-4D97-AF65-F5344CB8AC3E}">
        <p14:creationId xmlns:p14="http://schemas.microsoft.com/office/powerpoint/2010/main" val="11901025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50</a:t>
            </a:r>
            <a:r>
              <a:rPr lang="ja-JP" altLang="ja-JP" dirty="0"/>
              <a:t>歳未満での血縁者間、非血縁者間の同種移植後</a:t>
            </a:r>
            <a:r>
              <a:rPr lang="en-US" altLang="ja-JP" dirty="0"/>
              <a:t>365</a:t>
            </a:r>
            <a:r>
              <a:rPr lang="ja-JP" altLang="ja-JP" dirty="0"/>
              <a:t>日での生存率は、この</a:t>
            </a:r>
            <a:r>
              <a:rPr lang="en-US" altLang="ja-JP" dirty="0"/>
              <a:t>10</a:t>
            </a:r>
            <a:r>
              <a:rPr lang="ja-JP" altLang="ja-JP" dirty="0"/>
              <a:t>年で向上している傾向がみられる。</a:t>
            </a:r>
          </a:p>
          <a:p>
            <a:endParaRPr lang="en-US" altLang="ja-JP" dirty="0"/>
          </a:p>
          <a:p>
            <a:endParaRPr lang="ja-JP" altLang="en-US" dirty="0"/>
          </a:p>
          <a:p>
            <a:r>
              <a:rPr lang="en-US" altLang="ja-JP" dirty="0"/>
              <a:t>※</a:t>
            </a:r>
            <a:r>
              <a:rPr lang="ja-JP" altLang="en-US" dirty="0"/>
              <a:t>初回の移植例を対象とした解析結果です。 </a:t>
            </a:r>
          </a:p>
          <a:p>
            <a:r>
              <a:rPr lang="en-US" altLang="ja-JP" dirty="0"/>
              <a:t>※</a:t>
            </a:r>
            <a:r>
              <a:rPr lang="ja-JP" altLang="en-US" dirty="0"/>
              <a:t>点線</a:t>
            </a:r>
            <a:r>
              <a:rPr lang="en-US" altLang="ja-JP" dirty="0"/>
              <a:t>(…)</a:t>
            </a:r>
            <a:r>
              <a:rPr lang="ja-JP" altLang="en-US" dirty="0"/>
              <a:t>は、移植件数が</a:t>
            </a:r>
            <a:r>
              <a:rPr lang="en-US" altLang="ja-JP" dirty="0"/>
              <a:t>100</a:t>
            </a:r>
            <a:r>
              <a:rPr lang="ja-JP" altLang="en-US" dirty="0"/>
              <a:t>件未満で算出した生存率を示しております。</a:t>
            </a:r>
          </a:p>
        </p:txBody>
      </p:sp>
      <p:sp>
        <p:nvSpPr>
          <p:cNvPr id="4" name="スライド イメージ プレースホルダー 3">
            <a:extLst>
              <a:ext uri="{FF2B5EF4-FFF2-40B4-BE49-F238E27FC236}">
                <a16:creationId xmlns:a16="http://schemas.microsoft.com/office/drawing/2014/main" id="{049299D3-25B0-2B4A-DE56-09A7408048EB}"/>
              </a:ext>
            </a:extLst>
          </p:cNvPr>
          <p:cNvSpPr>
            <a:spLocks noGrp="1" noRot="1" noChangeAspect="1"/>
          </p:cNvSpPr>
          <p:nvPr>
            <p:ph type="sldImg"/>
          </p:nvPr>
        </p:nvSpPr>
        <p:spPr/>
      </p:sp>
    </p:spTree>
    <p:extLst>
      <p:ext uri="{BB962C8B-B14F-4D97-AF65-F5344CB8AC3E}">
        <p14:creationId xmlns:p14="http://schemas.microsoft.com/office/powerpoint/2010/main" val="856732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pPr lvl="0"/>
            <a:r>
              <a:rPr lang="ja-JP" altLang="ja-JP" dirty="0"/>
              <a:t>わが国において非血縁者間骨髄移植の登録が開始された</a:t>
            </a:r>
            <a:r>
              <a:rPr lang="en-US" altLang="ja-JP" dirty="0"/>
              <a:t>1993</a:t>
            </a:r>
            <a:r>
              <a:rPr lang="ja-JP" altLang="ja-JP" dirty="0"/>
              <a:t>年以降、また第一例目のさい帯血移植が行われた</a:t>
            </a:r>
            <a:r>
              <a:rPr lang="en-US" altLang="ja-JP" dirty="0"/>
              <a:t>1997</a:t>
            </a:r>
            <a:r>
              <a:rPr lang="ja-JP" altLang="ja-JP" dirty="0"/>
              <a:t>年以降、非血縁者間の移植の普及により同種移植を受ける患者の総数は増加している。近年では、自家と同種を合わせた年間の移植登録総件数は</a:t>
            </a:r>
            <a:r>
              <a:rPr lang="en-US" altLang="ja-JP" dirty="0"/>
              <a:t>5,500</a:t>
            </a:r>
            <a:r>
              <a:rPr lang="ja-JP" altLang="ja-JP" dirty="0"/>
              <a:t>件を超える。</a:t>
            </a:r>
          </a:p>
        </p:txBody>
      </p:sp>
      <p:sp>
        <p:nvSpPr>
          <p:cNvPr id="6" name="スライド イメージ プレースホルダー 5">
            <a:extLst>
              <a:ext uri="{FF2B5EF4-FFF2-40B4-BE49-F238E27FC236}">
                <a16:creationId xmlns:a16="http://schemas.microsoft.com/office/drawing/2014/main" id="{593689D4-1F84-BFED-A3D5-F88AB09FB9C7}"/>
              </a:ext>
            </a:extLst>
          </p:cNvPr>
          <p:cNvSpPr>
            <a:spLocks noGrp="1" noRot="1" noChangeAspect="1"/>
          </p:cNvSpPr>
          <p:nvPr>
            <p:ph type="sldImg"/>
          </p:nvPr>
        </p:nvSpPr>
        <p:spPr/>
      </p:sp>
    </p:spTree>
    <p:extLst>
      <p:ext uri="{BB962C8B-B14F-4D97-AF65-F5344CB8AC3E}">
        <p14:creationId xmlns:p14="http://schemas.microsoft.com/office/powerpoint/2010/main" val="1886622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50</a:t>
            </a:r>
            <a:r>
              <a:rPr lang="ja-JP" altLang="ja-JP" dirty="0"/>
              <a:t>歳以上での非血縁者間の同種移植後</a:t>
            </a:r>
            <a:r>
              <a:rPr lang="en-US" altLang="ja-JP" dirty="0"/>
              <a:t>100</a:t>
            </a:r>
            <a:r>
              <a:rPr lang="ja-JP" altLang="ja-JP" dirty="0"/>
              <a:t>日での生存率は、この</a:t>
            </a:r>
            <a:r>
              <a:rPr lang="en-US" altLang="ja-JP" dirty="0"/>
              <a:t>10</a:t>
            </a:r>
            <a:r>
              <a:rPr lang="ja-JP" altLang="ja-JP" dirty="0"/>
              <a:t>年で向上している傾向がみられる。</a:t>
            </a:r>
          </a:p>
          <a:p>
            <a:r>
              <a:rPr lang="en-US" altLang="ja-JP" dirty="0"/>
              <a:t> </a:t>
            </a:r>
            <a:endParaRPr lang="ja-JP" altLang="ja-JP" dirty="0"/>
          </a:p>
          <a:p>
            <a:r>
              <a:rPr lang="en-US" altLang="ja-JP" dirty="0"/>
              <a:t> </a:t>
            </a:r>
            <a:endParaRPr lang="ja-JP" altLang="ja-JP" dirty="0"/>
          </a:p>
          <a:p>
            <a:r>
              <a:rPr lang="ja-JP" altLang="ja-JP" dirty="0"/>
              <a:t>※初回の移植例を対象とした解析結果です。 </a:t>
            </a:r>
          </a:p>
          <a:p>
            <a:r>
              <a:rPr lang="ja-JP" altLang="ja-JP" dirty="0"/>
              <a:t>※点線</a:t>
            </a:r>
            <a:r>
              <a:rPr lang="en-US" altLang="ja-JP" dirty="0"/>
              <a:t>(</a:t>
            </a:r>
            <a:r>
              <a:rPr lang="ja-JP" altLang="ja-JP" dirty="0"/>
              <a:t>…</a:t>
            </a:r>
            <a:r>
              <a:rPr lang="en-US" altLang="ja-JP" dirty="0"/>
              <a:t>)</a:t>
            </a:r>
            <a:r>
              <a:rPr lang="ja-JP" altLang="ja-JP" dirty="0"/>
              <a:t>は、移植件数が</a:t>
            </a:r>
            <a:r>
              <a:rPr lang="en-US" altLang="ja-JP" dirty="0"/>
              <a:t>100</a:t>
            </a:r>
            <a:r>
              <a:rPr lang="ja-JP" altLang="ja-JP" dirty="0"/>
              <a:t>件未満で算出した生存率を示しております。</a:t>
            </a:r>
          </a:p>
        </p:txBody>
      </p:sp>
      <p:sp>
        <p:nvSpPr>
          <p:cNvPr id="4" name="スライド イメージ プレースホルダー 3">
            <a:extLst>
              <a:ext uri="{FF2B5EF4-FFF2-40B4-BE49-F238E27FC236}">
                <a16:creationId xmlns:a16="http://schemas.microsoft.com/office/drawing/2014/main" id="{417E9335-2A25-3BA3-A39C-A2A615EA4E2F}"/>
              </a:ext>
            </a:extLst>
          </p:cNvPr>
          <p:cNvSpPr>
            <a:spLocks noGrp="1" noRot="1" noChangeAspect="1"/>
          </p:cNvSpPr>
          <p:nvPr>
            <p:ph type="sldImg"/>
          </p:nvPr>
        </p:nvSpPr>
        <p:spPr/>
      </p:sp>
    </p:spTree>
    <p:extLst>
      <p:ext uri="{BB962C8B-B14F-4D97-AF65-F5344CB8AC3E}">
        <p14:creationId xmlns:p14="http://schemas.microsoft.com/office/powerpoint/2010/main" val="3374559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50</a:t>
            </a:r>
            <a:r>
              <a:rPr lang="ja-JP" altLang="ja-JP" dirty="0"/>
              <a:t>歳以上での非血縁者間の同種移植後</a:t>
            </a:r>
            <a:r>
              <a:rPr lang="en-US" altLang="ja-JP" dirty="0"/>
              <a:t>365</a:t>
            </a:r>
            <a:r>
              <a:rPr lang="ja-JP" altLang="ja-JP" dirty="0"/>
              <a:t>日での生存率は、この</a:t>
            </a:r>
            <a:r>
              <a:rPr lang="en-US" altLang="ja-JP" dirty="0"/>
              <a:t>10</a:t>
            </a:r>
            <a:r>
              <a:rPr lang="ja-JP" altLang="ja-JP" dirty="0"/>
              <a:t>年で向上している傾向がみられる。</a:t>
            </a:r>
          </a:p>
          <a:p>
            <a:r>
              <a:rPr lang="en-US" altLang="ja-JP" dirty="0"/>
              <a:t> </a:t>
            </a:r>
            <a:endParaRPr lang="ja-JP" altLang="ja-JP" dirty="0"/>
          </a:p>
          <a:p>
            <a:r>
              <a:rPr lang="en-US" altLang="ja-JP" dirty="0"/>
              <a:t> </a:t>
            </a:r>
            <a:endParaRPr lang="ja-JP" altLang="ja-JP" dirty="0"/>
          </a:p>
          <a:p>
            <a:r>
              <a:rPr lang="ja-JP" altLang="ja-JP" dirty="0"/>
              <a:t>※初回の移植例を対象とした解析結果です。 </a:t>
            </a:r>
          </a:p>
          <a:p>
            <a:r>
              <a:rPr lang="ja-JP" altLang="ja-JP" dirty="0"/>
              <a:t>※点線</a:t>
            </a:r>
            <a:r>
              <a:rPr lang="en-US" altLang="ja-JP" dirty="0"/>
              <a:t>(</a:t>
            </a:r>
            <a:r>
              <a:rPr lang="ja-JP" altLang="ja-JP" dirty="0"/>
              <a:t>…</a:t>
            </a:r>
            <a:r>
              <a:rPr lang="en-US" altLang="ja-JP" dirty="0"/>
              <a:t>)</a:t>
            </a:r>
            <a:r>
              <a:rPr lang="ja-JP" altLang="ja-JP" dirty="0"/>
              <a:t>は、移植件数が</a:t>
            </a:r>
            <a:r>
              <a:rPr lang="en-US" altLang="ja-JP" dirty="0"/>
              <a:t>100</a:t>
            </a:r>
            <a:r>
              <a:rPr lang="ja-JP" altLang="ja-JP" dirty="0"/>
              <a:t>件未満で算出した生存率を示しております。</a:t>
            </a:r>
            <a:r>
              <a:rPr lang="en-US" altLang="ja-JP" dirty="0"/>
              <a:t> </a:t>
            </a:r>
            <a:endParaRPr lang="ja-JP" altLang="ja-JP" dirty="0"/>
          </a:p>
        </p:txBody>
      </p:sp>
      <p:sp>
        <p:nvSpPr>
          <p:cNvPr id="4" name="スライド イメージ プレースホルダー 3">
            <a:extLst>
              <a:ext uri="{FF2B5EF4-FFF2-40B4-BE49-F238E27FC236}">
                <a16:creationId xmlns:a16="http://schemas.microsoft.com/office/drawing/2014/main" id="{6A363002-3532-5657-CAEF-DCCCA59DDF95}"/>
              </a:ext>
            </a:extLst>
          </p:cNvPr>
          <p:cNvSpPr>
            <a:spLocks noGrp="1" noRot="1" noChangeAspect="1"/>
          </p:cNvSpPr>
          <p:nvPr>
            <p:ph type="sldImg"/>
          </p:nvPr>
        </p:nvSpPr>
        <p:spPr/>
      </p:sp>
    </p:spTree>
    <p:extLst>
      <p:ext uri="{BB962C8B-B14F-4D97-AF65-F5344CB8AC3E}">
        <p14:creationId xmlns:p14="http://schemas.microsoft.com/office/powerpoint/2010/main" val="13536599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fontScale="92500" lnSpcReduction="20000"/>
          </a:bodyPr>
          <a:lstStyle/>
          <a:p>
            <a:r>
              <a:rPr lang="ja-JP" altLang="ja-JP" dirty="0"/>
              <a:t>白血病の高リスク群に対する移植後</a:t>
            </a:r>
            <a:r>
              <a:rPr lang="en-US" altLang="ja-JP" dirty="0"/>
              <a:t>100</a:t>
            </a:r>
            <a:r>
              <a:rPr lang="ja-JP" altLang="ja-JP" dirty="0"/>
              <a:t>日での生存率は、この</a:t>
            </a:r>
            <a:r>
              <a:rPr lang="en-US" altLang="ja-JP" dirty="0"/>
              <a:t>10</a:t>
            </a:r>
            <a:r>
              <a:rPr lang="ja-JP" altLang="ja-JP" dirty="0"/>
              <a:t>年間で</a:t>
            </a:r>
            <a:r>
              <a:rPr lang="en-US" altLang="ja-JP" dirty="0"/>
              <a:t>50</a:t>
            </a:r>
            <a:r>
              <a:rPr lang="ja-JP" altLang="ja-JP" dirty="0"/>
              <a:t>歳未満において向上している傾向がみられる。また、</a:t>
            </a:r>
            <a:r>
              <a:rPr lang="en-US" altLang="ja-JP" dirty="0"/>
              <a:t>50</a:t>
            </a:r>
            <a:r>
              <a:rPr lang="ja-JP" altLang="ja-JP" dirty="0"/>
              <a:t>歳以上においても</a:t>
            </a:r>
            <a:r>
              <a:rPr lang="en-US" altLang="ja-JP" dirty="0"/>
              <a:t>10</a:t>
            </a:r>
            <a:r>
              <a:rPr lang="ja-JP" altLang="ja-JP" dirty="0"/>
              <a:t>年前と比較すると、移植件数も伸びており、また移植成績の向上もみられる。</a:t>
            </a:r>
          </a:p>
          <a:p>
            <a:r>
              <a:rPr lang="en-US" altLang="ja-JP" dirty="0"/>
              <a:t> </a:t>
            </a:r>
            <a:endParaRPr lang="ja-JP" altLang="ja-JP" dirty="0"/>
          </a:p>
          <a:p>
            <a:r>
              <a:rPr lang="en-US" altLang="ja-JP" dirty="0"/>
              <a:t> </a:t>
            </a:r>
            <a:endParaRPr lang="ja-JP" altLang="ja-JP" dirty="0"/>
          </a:p>
          <a:p>
            <a:r>
              <a:rPr lang="ja-JP" altLang="ja-JP" dirty="0"/>
              <a:t>※初回の移植例を対象とした解析結果です。 </a:t>
            </a:r>
          </a:p>
          <a:p>
            <a:r>
              <a:rPr lang="ja-JP" altLang="ja-JP" dirty="0"/>
              <a:t>※点線</a:t>
            </a:r>
            <a:r>
              <a:rPr lang="en-US" altLang="ja-JP" dirty="0"/>
              <a:t>(</a:t>
            </a:r>
            <a:r>
              <a:rPr lang="ja-JP" altLang="ja-JP" dirty="0"/>
              <a:t>…</a:t>
            </a:r>
            <a:r>
              <a:rPr lang="en-US" altLang="ja-JP" dirty="0"/>
              <a:t>)</a:t>
            </a:r>
            <a:r>
              <a:rPr lang="ja-JP" altLang="ja-JP" dirty="0"/>
              <a:t>は、移植件数が</a:t>
            </a:r>
            <a:r>
              <a:rPr lang="en-US" altLang="ja-JP" dirty="0"/>
              <a:t>100</a:t>
            </a:r>
            <a:r>
              <a:rPr lang="ja-JP" altLang="ja-JP" dirty="0"/>
              <a:t>件未満で算出した生存率を示しております。</a:t>
            </a:r>
          </a:p>
          <a:p>
            <a:endParaRPr lang="en-US" altLang="ja-JP" dirty="0"/>
          </a:p>
          <a:p>
            <a:endParaRPr lang="en-US" altLang="ja-JP" dirty="0"/>
          </a:p>
          <a:p>
            <a:r>
              <a:rPr lang="ja-JP" altLang="ja-JP" dirty="0"/>
              <a:t>―≪白血病のリスク分類≫――――――――――――――――――</a:t>
            </a:r>
            <a:endParaRPr lang="en-US" altLang="ja-JP" dirty="0"/>
          </a:p>
          <a:p>
            <a:r>
              <a:rPr lang="ja-JP" altLang="ja-JP" dirty="0"/>
              <a:t>■標準リスク群</a:t>
            </a:r>
            <a:endParaRPr lang="en-US" altLang="ja-JP" dirty="0"/>
          </a:p>
          <a:p>
            <a:r>
              <a:rPr lang="ja-JP" altLang="en-US" dirty="0"/>
              <a:t>　　　</a:t>
            </a:r>
            <a:r>
              <a:rPr lang="ja-JP" altLang="ja-JP" dirty="0"/>
              <a:t>急性骨髄性白血病</a:t>
            </a:r>
            <a:r>
              <a:rPr lang="en-US" altLang="ja-JP" dirty="0"/>
              <a:t> </a:t>
            </a:r>
            <a:r>
              <a:rPr lang="ja-JP" altLang="en-US" dirty="0"/>
              <a:t>：</a:t>
            </a:r>
            <a:r>
              <a:rPr lang="ja-JP" altLang="ja-JP" dirty="0"/>
              <a:t>初回寛解期／第二寛解期</a:t>
            </a:r>
            <a:endParaRPr lang="en-US" altLang="ja-JP" dirty="0"/>
          </a:p>
          <a:p>
            <a:r>
              <a:rPr lang="ja-JP" altLang="en-US" dirty="0"/>
              <a:t>　   </a:t>
            </a:r>
            <a:r>
              <a:rPr lang="en-US" altLang="ja-JP" dirty="0"/>
              <a:t> </a:t>
            </a:r>
            <a:r>
              <a:rPr lang="ja-JP" altLang="ja-JP" dirty="0"/>
              <a:t>急性リンパ性白血病</a:t>
            </a:r>
            <a:r>
              <a:rPr lang="en-US" altLang="ja-JP" dirty="0"/>
              <a:t> </a:t>
            </a:r>
            <a:r>
              <a:rPr lang="ja-JP" altLang="en-US" dirty="0"/>
              <a:t>：</a:t>
            </a:r>
            <a:r>
              <a:rPr lang="ja-JP" altLang="ja-JP" dirty="0"/>
              <a:t>初回寛解期</a:t>
            </a:r>
            <a:endParaRPr lang="en-US" altLang="ja-JP" dirty="0"/>
          </a:p>
          <a:p>
            <a:r>
              <a:rPr lang="ja-JP" altLang="en-US" dirty="0"/>
              <a:t>   　 </a:t>
            </a:r>
            <a:r>
              <a:rPr lang="ja-JP" altLang="ja-JP" dirty="0"/>
              <a:t>慢性骨髄性白血病</a:t>
            </a:r>
            <a:r>
              <a:rPr lang="en-US" altLang="ja-JP" dirty="0"/>
              <a:t> </a:t>
            </a:r>
            <a:r>
              <a:rPr lang="ja-JP" altLang="en-US" dirty="0"/>
              <a:t>：</a:t>
            </a:r>
            <a:r>
              <a:rPr lang="ja-JP" altLang="ja-JP" dirty="0"/>
              <a:t>完全血液学的反応</a:t>
            </a:r>
            <a:r>
              <a:rPr lang="en-US" altLang="ja-JP" dirty="0"/>
              <a:t>(CHR)</a:t>
            </a:r>
            <a:r>
              <a:rPr lang="ja-JP" altLang="ja-JP" dirty="0"/>
              <a:t>／初回慢性期</a:t>
            </a:r>
          </a:p>
          <a:p>
            <a:r>
              <a:rPr lang="ja-JP" altLang="en-US" dirty="0"/>
              <a:t>　    </a:t>
            </a:r>
            <a:r>
              <a:rPr lang="ja-JP" altLang="ja-JP" dirty="0"/>
              <a:t>骨髄異形成症候群</a:t>
            </a:r>
            <a:r>
              <a:rPr lang="en-US" altLang="ja-JP" dirty="0"/>
              <a:t> </a:t>
            </a:r>
            <a:r>
              <a:rPr lang="ja-JP" altLang="en-US" dirty="0"/>
              <a:t>：</a:t>
            </a:r>
            <a:r>
              <a:rPr lang="en-US" altLang="ja-JP" dirty="0"/>
              <a:t>【WHO2017</a:t>
            </a:r>
            <a:r>
              <a:rPr lang="ja-JP" altLang="ja-JP" dirty="0"/>
              <a:t>分類</a:t>
            </a:r>
            <a:r>
              <a:rPr lang="en-US" altLang="ja-JP" dirty="0"/>
              <a:t>】 MDS with single lineage dysplasia</a:t>
            </a:r>
            <a:r>
              <a:rPr lang="ja-JP" altLang="ja-JP" dirty="0"/>
              <a:t>／</a:t>
            </a:r>
            <a:r>
              <a:rPr lang="en-US" altLang="ja-JP" dirty="0"/>
              <a:t>MDS-RS and single lineage dysplasia</a:t>
            </a:r>
          </a:p>
          <a:p>
            <a:r>
              <a:rPr lang="ja-JP" altLang="en-US" dirty="0"/>
              <a:t>　　　　　　　　　　　　　　　　</a:t>
            </a:r>
            <a:r>
              <a:rPr lang="ja-JP" altLang="ja-JP" dirty="0"/>
              <a:t>／</a:t>
            </a:r>
            <a:r>
              <a:rPr lang="en-US" altLang="ja-JP" dirty="0"/>
              <a:t>MDS-RS and multilineage dysplasia</a:t>
            </a:r>
            <a:r>
              <a:rPr lang="ja-JP" altLang="ja-JP" dirty="0"/>
              <a:t>／</a:t>
            </a:r>
            <a:r>
              <a:rPr lang="en-US" altLang="ja-JP" dirty="0"/>
              <a:t>MDS with multilineage dysplasia</a:t>
            </a:r>
          </a:p>
          <a:p>
            <a:r>
              <a:rPr lang="ja-JP" altLang="en-US" dirty="0"/>
              <a:t>　　　　　　　　　　　　　　　　</a:t>
            </a:r>
            <a:r>
              <a:rPr lang="ja-JP" altLang="ja-JP" dirty="0"/>
              <a:t>／</a:t>
            </a:r>
            <a:r>
              <a:rPr lang="en-US" altLang="ja-JP" dirty="0"/>
              <a:t>MDS with isolated del(5q)</a:t>
            </a:r>
            <a:r>
              <a:rPr lang="ja-JP" altLang="ja-JP" dirty="0"/>
              <a:t>／</a:t>
            </a:r>
            <a:r>
              <a:rPr lang="en-US" altLang="ja-JP" dirty="0"/>
              <a:t>MDS, unclassifiable</a:t>
            </a:r>
            <a:r>
              <a:rPr lang="ja-JP" altLang="ja-JP" dirty="0"/>
              <a:t>／</a:t>
            </a:r>
            <a:r>
              <a:rPr lang="en-US" altLang="ja-JP" dirty="0"/>
              <a:t>Refractory cytopenia of childhood (provisional entity)</a:t>
            </a:r>
            <a:endParaRPr lang="ja-JP" altLang="ja-JP" dirty="0"/>
          </a:p>
          <a:p>
            <a:r>
              <a:rPr lang="ja-JP" altLang="en-US" dirty="0"/>
              <a:t>　　　　　　　　　　　　　　　　　</a:t>
            </a:r>
            <a:r>
              <a:rPr lang="en-US" altLang="ja-JP" dirty="0"/>
              <a:t>【WHO</a:t>
            </a:r>
            <a:r>
              <a:rPr lang="ja-JP" altLang="ja-JP" dirty="0"/>
              <a:t>旧分類</a:t>
            </a:r>
            <a:r>
              <a:rPr lang="en-US" altLang="ja-JP" dirty="0"/>
              <a:t>, FAB</a:t>
            </a:r>
            <a:r>
              <a:rPr lang="ja-JP" altLang="ja-JP" dirty="0"/>
              <a:t>分類</a:t>
            </a:r>
            <a:r>
              <a:rPr lang="en-US" altLang="ja-JP" dirty="0"/>
              <a:t>】 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■高リスク群</a:t>
            </a:r>
            <a:endParaRPr lang="en-US" altLang="ja-JP" dirty="0"/>
          </a:p>
          <a:p>
            <a:r>
              <a:rPr lang="en-US" altLang="ja-JP" dirty="0"/>
              <a:t>      </a:t>
            </a:r>
            <a:r>
              <a:rPr lang="ja-JP" altLang="ja-JP" dirty="0"/>
              <a:t>上記以外</a:t>
            </a:r>
          </a:p>
          <a:p>
            <a:r>
              <a:rPr lang="ja-JP" altLang="ja-JP" dirty="0"/>
              <a:t>―――――――――――――――――――――――――――――</a:t>
            </a:r>
            <a:endParaRPr lang="en-US" altLang="ja-JP" dirty="0"/>
          </a:p>
        </p:txBody>
      </p:sp>
      <p:sp>
        <p:nvSpPr>
          <p:cNvPr id="4" name="スライド イメージ プレースホルダー 3">
            <a:extLst>
              <a:ext uri="{FF2B5EF4-FFF2-40B4-BE49-F238E27FC236}">
                <a16:creationId xmlns:a16="http://schemas.microsoft.com/office/drawing/2014/main" id="{218AF672-02EB-62AE-41FF-65BA65F0ABB3}"/>
              </a:ext>
            </a:extLst>
          </p:cNvPr>
          <p:cNvSpPr>
            <a:spLocks noGrp="1" noRot="1" noChangeAspect="1"/>
          </p:cNvSpPr>
          <p:nvPr>
            <p:ph type="sldImg"/>
          </p:nvPr>
        </p:nvSpPr>
        <p:spPr/>
      </p:sp>
    </p:spTree>
    <p:extLst>
      <p:ext uri="{BB962C8B-B14F-4D97-AF65-F5344CB8AC3E}">
        <p14:creationId xmlns:p14="http://schemas.microsoft.com/office/powerpoint/2010/main" val="25505636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fontScale="92500" lnSpcReduction="20000"/>
          </a:bodyPr>
          <a:lstStyle/>
          <a:p>
            <a:r>
              <a:rPr lang="ja-JP" altLang="ja-JP" dirty="0"/>
              <a:t>白血病に対する移植後</a:t>
            </a:r>
            <a:r>
              <a:rPr lang="en-US" altLang="ja-JP" dirty="0"/>
              <a:t>365</a:t>
            </a:r>
            <a:r>
              <a:rPr lang="ja-JP" altLang="ja-JP" dirty="0"/>
              <a:t>日での生存率は、近年では、ごくわずかに向上傾向にある。 また、各リスク群において若年者と</a:t>
            </a:r>
            <a:r>
              <a:rPr lang="ja-JP" altLang="en-US" dirty="0"/>
              <a:t>高年齢者</a:t>
            </a:r>
            <a:r>
              <a:rPr lang="ja-JP" altLang="ja-JP" dirty="0"/>
              <a:t>を比較すると、若年者の移植成績が良好である。</a:t>
            </a:r>
          </a:p>
          <a:p>
            <a:r>
              <a:rPr lang="en-US" altLang="ja-JP" dirty="0"/>
              <a:t> </a:t>
            </a:r>
            <a:endParaRPr lang="ja-JP" altLang="ja-JP" dirty="0"/>
          </a:p>
          <a:p>
            <a:endParaRPr lang="ja-JP" altLang="ja-JP" dirty="0"/>
          </a:p>
          <a:p>
            <a:r>
              <a:rPr lang="ja-JP" altLang="ja-JP" dirty="0"/>
              <a:t>※初回の移植例を対象とした解析結果です。 </a:t>
            </a:r>
          </a:p>
          <a:p>
            <a:r>
              <a:rPr lang="ja-JP" altLang="ja-JP" dirty="0"/>
              <a:t>※点線</a:t>
            </a:r>
            <a:r>
              <a:rPr lang="en-US" altLang="ja-JP" dirty="0"/>
              <a:t>(</a:t>
            </a:r>
            <a:r>
              <a:rPr lang="ja-JP" altLang="ja-JP" dirty="0"/>
              <a:t>…</a:t>
            </a:r>
            <a:r>
              <a:rPr lang="en-US" altLang="ja-JP" dirty="0"/>
              <a:t>)</a:t>
            </a:r>
            <a:r>
              <a:rPr lang="ja-JP" altLang="ja-JP" dirty="0"/>
              <a:t>は、移植件数が</a:t>
            </a:r>
            <a:r>
              <a:rPr lang="en-US" altLang="ja-JP" dirty="0"/>
              <a:t>100</a:t>
            </a:r>
            <a:r>
              <a:rPr lang="ja-JP" altLang="ja-JP" dirty="0"/>
              <a:t>件未満で算出した生存率を示しております。</a:t>
            </a:r>
          </a:p>
          <a:p>
            <a:r>
              <a:rPr lang="en-US" altLang="ja-JP" dirty="0"/>
              <a:t> </a:t>
            </a:r>
            <a:endParaRPr lang="ja-JP" altLang="ja-JP" dirty="0"/>
          </a:p>
          <a:p>
            <a:endParaRPr lang="en-US" altLang="ja-JP" dirty="0"/>
          </a:p>
          <a:p>
            <a:r>
              <a:rPr lang="ja-JP" altLang="ja-JP" dirty="0"/>
              <a:t>―≪白血病のリスク分類≫――――――――――――――――――</a:t>
            </a:r>
            <a:endParaRPr lang="en-US" altLang="ja-JP" dirty="0"/>
          </a:p>
          <a:p>
            <a:r>
              <a:rPr lang="ja-JP" altLang="ja-JP" dirty="0"/>
              <a:t>■標準リスク群</a:t>
            </a:r>
            <a:endParaRPr lang="en-US" altLang="ja-JP" dirty="0"/>
          </a:p>
          <a:p>
            <a:r>
              <a:rPr lang="ja-JP" altLang="en-US" dirty="0"/>
              <a:t>　　　</a:t>
            </a:r>
            <a:r>
              <a:rPr lang="ja-JP" altLang="ja-JP" dirty="0"/>
              <a:t>急性骨髄性白血病</a:t>
            </a:r>
            <a:r>
              <a:rPr lang="en-US" altLang="ja-JP" dirty="0"/>
              <a:t> </a:t>
            </a:r>
            <a:r>
              <a:rPr lang="ja-JP" altLang="en-US" dirty="0"/>
              <a:t>：</a:t>
            </a:r>
            <a:r>
              <a:rPr lang="ja-JP" altLang="ja-JP" dirty="0"/>
              <a:t>初回寛解期／第二寛解期</a:t>
            </a:r>
            <a:endParaRPr lang="en-US" altLang="ja-JP" dirty="0"/>
          </a:p>
          <a:p>
            <a:r>
              <a:rPr lang="ja-JP" altLang="en-US" dirty="0"/>
              <a:t>　   </a:t>
            </a:r>
            <a:r>
              <a:rPr lang="en-US" altLang="ja-JP" dirty="0"/>
              <a:t> </a:t>
            </a:r>
            <a:r>
              <a:rPr lang="ja-JP" altLang="ja-JP" dirty="0"/>
              <a:t>急性リンパ性白血病</a:t>
            </a:r>
            <a:r>
              <a:rPr lang="en-US" altLang="ja-JP" dirty="0"/>
              <a:t> </a:t>
            </a:r>
            <a:r>
              <a:rPr lang="ja-JP" altLang="en-US" dirty="0"/>
              <a:t>：</a:t>
            </a:r>
            <a:r>
              <a:rPr lang="ja-JP" altLang="ja-JP" dirty="0"/>
              <a:t>初回寛解期</a:t>
            </a:r>
            <a:endParaRPr lang="en-US" altLang="ja-JP" dirty="0"/>
          </a:p>
          <a:p>
            <a:r>
              <a:rPr lang="ja-JP" altLang="en-US" dirty="0"/>
              <a:t>   　 </a:t>
            </a:r>
            <a:r>
              <a:rPr lang="ja-JP" altLang="ja-JP" dirty="0"/>
              <a:t>慢性骨髄性白血病</a:t>
            </a:r>
            <a:r>
              <a:rPr lang="en-US" altLang="ja-JP" dirty="0"/>
              <a:t> </a:t>
            </a:r>
            <a:r>
              <a:rPr lang="ja-JP" altLang="en-US" dirty="0"/>
              <a:t>：</a:t>
            </a:r>
            <a:r>
              <a:rPr lang="ja-JP" altLang="ja-JP" dirty="0"/>
              <a:t>完全血液学的反応</a:t>
            </a:r>
            <a:r>
              <a:rPr lang="en-US" altLang="ja-JP" dirty="0"/>
              <a:t>(CHR)</a:t>
            </a:r>
            <a:r>
              <a:rPr lang="ja-JP" altLang="ja-JP" dirty="0"/>
              <a:t>／初回慢性期</a:t>
            </a:r>
          </a:p>
          <a:p>
            <a:r>
              <a:rPr lang="ja-JP" altLang="en-US" dirty="0"/>
              <a:t>　    </a:t>
            </a:r>
            <a:r>
              <a:rPr lang="ja-JP" altLang="ja-JP" dirty="0"/>
              <a:t>骨髄異形成症候群</a:t>
            </a:r>
            <a:r>
              <a:rPr lang="en-US" altLang="ja-JP" dirty="0"/>
              <a:t> </a:t>
            </a:r>
            <a:r>
              <a:rPr lang="ja-JP" altLang="en-US" dirty="0"/>
              <a:t>：</a:t>
            </a:r>
            <a:r>
              <a:rPr lang="en-US" altLang="ja-JP" dirty="0"/>
              <a:t>【WHO2017</a:t>
            </a:r>
            <a:r>
              <a:rPr lang="ja-JP" altLang="ja-JP" dirty="0"/>
              <a:t>分類</a:t>
            </a:r>
            <a:r>
              <a:rPr lang="en-US" altLang="ja-JP" dirty="0"/>
              <a:t>】 MDS with single lineage dysplasia</a:t>
            </a:r>
            <a:r>
              <a:rPr lang="ja-JP" altLang="ja-JP" dirty="0"/>
              <a:t>／</a:t>
            </a:r>
            <a:r>
              <a:rPr lang="en-US" altLang="ja-JP" dirty="0"/>
              <a:t>MDS-RS and single lineage dysplasia</a:t>
            </a:r>
          </a:p>
          <a:p>
            <a:r>
              <a:rPr lang="ja-JP" altLang="en-US" dirty="0"/>
              <a:t>　　　　　　　　　　　　　　　　</a:t>
            </a:r>
            <a:r>
              <a:rPr lang="ja-JP" altLang="ja-JP" dirty="0"/>
              <a:t>／</a:t>
            </a:r>
            <a:r>
              <a:rPr lang="en-US" altLang="ja-JP" dirty="0"/>
              <a:t>MDS-RS and multilineage dysplasia</a:t>
            </a:r>
            <a:r>
              <a:rPr lang="ja-JP" altLang="ja-JP" dirty="0"/>
              <a:t>／</a:t>
            </a:r>
            <a:r>
              <a:rPr lang="en-US" altLang="ja-JP" dirty="0"/>
              <a:t>MDS with multilineage dysplasia</a:t>
            </a:r>
          </a:p>
          <a:p>
            <a:r>
              <a:rPr lang="ja-JP" altLang="en-US" dirty="0"/>
              <a:t>　　　　　　　　　　　　　　　　</a:t>
            </a:r>
            <a:r>
              <a:rPr lang="ja-JP" altLang="ja-JP" dirty="0"/>
              <a:t>／</a:t>
            </a:r>
            <a:r>
              <a:rPr lang="en-US" altLang="ja-JP" dirty="0"/>
              <a:t>MDS with isolated del(5q)</a:t>
            </a:r>
            <a:r>
              <a:rPr lang="ja-JP" altLang="ja-JP" dirty="0"/>
              <a:t>／</a:t>
            </a:r>
            <a:r>
              <a:rPr lang="en-US" altLang="ja-JP" dirty="0"/>
              <a:t>MDS, unclassifiable</a:t>
            </a:r>
            <a:r>
              <a:rPr lang="ja-JP" altLang="ja-JP" dirty="0"/>
              <a:t>／</a:t>
            </a:r>
            <a:r>
              <a:rPr lang="en-US" altLang="ja-JP" dirty="0"/>
              <a:t>Refractory cytopenia of childhood (provisional entity)</a:t>
            </a:r>
            <a:endParaRPr lang="ja-JP" altLang="ja-JP" dirty="0"/>
          </a:p>
          <a:p>
            <a:r>
              <a:rPr lang="ja-JP" altLang="en-US" dirty="0"/>
              <a:t>　　　　　　　　　　　　　　　　　</a:t>
            </a:r>
            <a:r>
              <a:rPr lang="en-US" altLang="ja-JP" dirty="0"/>
              <a:t>【WHO</a:t>
            </a:r>
            <a:r>
              <a:rPr lang="ja-JP" altLang="ja-JP" dirty="0"/>
              <a:t>旧分類</a:t>
            </a:r>
            <a:r>
              <a:rPr lang="en-US" altLang="ja-JP" dirty="0"/>
              <a:t>, FAB</a:t>
            </a:r>
            <a:r>
              <a:rPr lang="ja-JP" altLang="ja-JP" dirty="0"/>
              <a:t>分類</a:t>
            </a:r>
            <a:r>
              <a:rPr lang="en-US" altLang="ja-JP" dirty="0"/>
              <a:t>】 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■高リスク群</a:t>
            </a:r>
            <a:endParaRPr lang="en-US" altLang="ja-JP" dirty="0"/>
          </a:p>
          <a:p>
            <a:r>
              <a:rPr lang="en-US" altLang="ja-JP" dirty="0"/>
              <a:t>      </a:t>
            </a:r>
            <a:r>
              <a:rPr lang="ja-JP" altLang="ja-JP" dirty="0"/>
              <a:t>上記以外</a:t>
            </a:r>
          </a:p>
          <a:p>
            <a:r>
              <a:rPr lang="ja-JP" altLang="ja-JP" dirty="0"/>
              <a:t>―――――――――――――――――――――――――――――</a:t>
            </a:r>
            <a:endParaRPr lang="ja-JP" altLang="en-US" dirty="0"/>
          </a:p>
        </p:txBody>
      </p:sp>
      <p:sp>
        <p:nvSpPr>
          <p:cNvPr id="4" name="スライド イメージ プレースホルダー 3">
            <a:extLst>
              <a:ext uri="{FF2B5EF4-FFF2-40B4-BE49-F238E27FC236}">
                <a16:creationId xmlns:a16="http://schemas.microsoft.com/office/drawing/2014/main" id="{14E6FD63-5EDA-9139-F94B-65B90002D3D6}"/>
              </a:ext>
            </a:extLst>
          </p:cNvPr>
          <p:cNvSpPr>
            <a:spLocks noGrp="1" noRot="1" noChangeAspect="1"/>
          </p:cNvSpPr>
          <p:nvPr>
            <p:ph type="sldImg"/>
          </p:nvPr>
        </p:nvSpPr>
        <p:spPr/>
      </p:sp>
    </p:spTree>
    <p:extLst>
      <p:ext uri="{BB962C8B-B14F-4D97-AF65-F5344CB8AC3E}">
        <p14:creationId xmlns:p14="http://schemas.microsoft.com/office/powerpoint/2010/main" val="39578243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自家移植の生存率は、移植後</a:t>
            </a:r>
            <a:r>
              <a:rPr lang="en-US" altLang="ja-JP" dirty="0"/>
              <a:t>1</a:t>
            </a:r>
            <a:r>
              <a:rPr lang="ja-JP" altLang="ja-JP" dirty="0"/>
              <a:t>年で</a:t>
            </a:r>
            <a:r>
              <a:rPr lang="en-US" altLang="ja-JP" dirty="0"/>
              <a:t>80</a:t>
            </a:r>
            <a:r>
              <a:rPr lang="ja-JP" altLang="ja-JP" dirty="0"/>
              <a:t>％以上であり、移植後</a:t>
            </a:r>
            <a:r>
              <a:rPr lang="en-US" altLang="ja-JP" dirty="0"/>
              <a:t>10</a:t>
            </a:r>
            <a:r>
              <a:rPr lang="ja-JP" altLang="ja-JP" dirty="0"/>
              <a:t>年後の生存率は</a:t>
            </a:r>
            <a:r>
              <a:rPr lang="en-US" altLang="ja-JP" dirty="0"/>
              <a:t>51.7</a:t>
            </a:r>
            <a:r>
              <a:rPr lang="ja-JP" altLang="ja-JP" dirty="0"/>
              <a:t>％である。</a:t>
            </a:r>
            <a:endParaRPr lang="en-US" altLang="ja-JP" dirty="0"/>
          </a:p>
          <a:p>
            <a:r>
              <a:rPr lang="ja-JP" altLang="ja-JP" dirty="0"/>
              <a:t>同種移植の生存率は、移植後</a:t>
            </a:r>
            <a:r>
              <a:rPr lang="en-US" altLang="ja-JP" dirty="0"/>
              <a:t>1</a:t>
            </a:r>
            <a:r>
              <a:rPr lang="ja-JP" altLang="ja-JP" dirty="0"/>
              <a:t>年で</a:t>
            </a:r>
            <a:r>
              <a:rPr lang="en-US" altLang="ja-JP" dirty="0"/>
              <a:t>65.3</a:t>
            </a:r>
            <a:r>
              <a:rPr lang="ja-JP" altLang="ja-JP" dirty="0"/>
              <a:t>％であり、移植後</a:t>
            </a:r>
            <a:r>
              <a:rPr lang="en-US" altLang="ja-JP" dirty="0"/>
              <a:t>10</a:t>
            </a:r>
            <a:r>
              <a:rPr lang="ja-JP" altLang="ja-JP" dirty="0"/>
              <a:t>年後の生存率は</a:t>
            </a:r>
            <a:r>
              <a:rPr lang="en-US" altLang="ja-JP" dirty="0"/>
              <a:t>44.9</a:t>
            </a:r>
            <a:r>
              <a:rPr lang="ja-JP" altLang="ja-JP" dirty="0"/>
              <a:t>％である。</a:t>
            </a:r>
            <a:endParaRPr lang="en-US" altLang="ja-JP" dirty="0"/>
          </a:p>
        </p:txBody>
      </p:sp>
      <p:sp>
        <p:nvSpPr>
          <p:cNvPr id="4" name="スライド イメージ プレースホルダー 3">
            <a:extLst>
              <a:ext uri="{FF2B5EF4-FFF2-40B4-BE49-F238E27FC236}">
                <a16:creationId xmlns:a16="http://schemas.microsoft.com/office/drawing/2014/main" id="{E87CADEA-35EB-7D57-FD37-8DC6EA95D9FC}"/>
              </a:ext>
            </a:extLst>
          </p:cNvPr>
          <p:cNvSpPr>
            <a:spLocks noGrp="1" noRot="1" noChangeAspect="1"/>
          </p:cNvSpPr>
          <p:nvPr>
            <p:ph type="sldImg"/>
          </p:nvPr>
        </p:nvSpPr>
        <p:spPr/>
      </p:sp>
    </p:spTree>
    <p:extLst>
      <p:ext uri="{BB962C8B-B14F-4D97-AF65-F5344CB8AC3E}">
        <p14:creationId xmlns:p14="http://schemas.microsoft.com/office/powerpoint/2010/main" val="750127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血縁者からの骨髄移植の移植後</a:t>
            </a:r>
            <a:r>
              <a:rPr lang="en-US" altLang="ja-JP" dirty="0"/>
              <a:t>5</a:t>
            </a:r>
            <a:r>
              <a:rPr lang="ja-JP" altLang="ja-JP" dirty="0"/>
              <a:t>年の生存率は</a:t>
            </a:r>
            <a:r>
              <a:rPr lang="en-US" altLang="ja-JP" dirty="0"/>
              <a:t>58.7</a:t>
            </a:r>
            <a:r>
              <a:rPr lang="ja-JP" altLang="ja-JP" dirty="0"/>
              <a:t>％、移植後</a:t>
            </a:r>
            <a:r>
              <a:rPr lang="en-US" altLang="ja-JP" dirty="0"/>
              <a:t>10</a:t>
            </a:r>
            <a:r>
              <a:rPr lang="ja-JP" altLang="ja-JP" dirty="0"/>
              <a:t>年は</a:t>
            </a:r>
            <a:r>
              <a:rPr lang="en-US" altLang="ja-JP" dirty="0"/>
              <a:t>54.7</a:t>
            </a:r>
            <a:r>
              <a:rPr lang="ja-JP" altLang="ja-JP" dirty="0"/>
              <a:t>％である。</a:t>
            </a:r>
            <a:endParaRPr lang="en-US" altLang="ja-JP" dirty="0"/>
          </a:p>
          <a:p>
            <a:r>
              <a:rPr lang="ja-JP" altLang="ja-JP" dirty="0"/>
              <a:t>非血縁者からの骨髄移植の移植後</a:t>
            </a:r>
            <a:r>
              <a:rPr lang="en-US" altLang="ja-JP" dirty="0"/>
              <a:t>5</a:t>
            </a:r>
            <a:r>
              <a:rPr lang="ja-JP" altLang="ja-JP" dirty="0"/>
              <a:t>年生存率は</a:t>
            </a:r>
            <a:r>
              <a:rPr lang="en-US" altLang="ja-JP" dirty="0"/>
              <a:t>51.4</a:t>
            </a:r>
            <a:r>
              <a:rPr lang="ja-JP" altLang="ja-JP" dirty="0"/>
              <a:t>％であり、移植後</a:t>
            </a:r>
            <a:r>
              <a:rPr lang="en-US" altLang="ja-JP" dirty="0"/>
              <a:t>10</a:t>
            </a:r>
            <a:r>
              <a:rPr lang="ja-JP" altLang="ja-JP" dirty="0"/>
              <a:t>年生存率は</a:t>
            </a:r>
            <a:r>
              <a:rPr lang="en-US" altLang="ja-JP" dirty="0"/>
              <a:t>46.6</a:t>
            </a:r>
            <a:r>
              <a:rPr lang="ja-JP" altLang="ja-JP" dirty="0"/>
              <a:t>％である。</a:t>
            </a:r>
            <a:endParaRPr lang="en-US" altLang="ja-JP" dirty="0"/>
          </a:p>
          <a:p>
            <a:r>
              <a:rPr lang="en-US" altLang="ja-JP" dirty="0"/>
              <a:t>2010</a:t>
            </a:r>
            <a:r>
              <a:rPr lang="ja-JP" altLang="ja-JP" dirty="0"/>
              <a:t>年導入の非血縁者間末梢血幹細胞移植を除く同種移植のいずれにおいても移植後</a:t>
            </a:r>
            <a:r>
              <a:rPr lang="en-US" altLang="ja-JP" dirty="0"/>
              <a:t>5</a:t>
            </a:r>
            <a:r>
              <a:rPr lang="ja-JP" altLang="ja-JP" dirty="0"/>
              <a:t>年以降の生存率の低下は緩やかである。</a:t>
            </a:r>
          </a:p>
          <a:p>
            <a:endParaRPr lang="ja-JP" altLang="ja-JP" dirty="0"/>
          </a:p>
        </p:txBody>
      </p:sp>
      <p:sp>
        <p:nvSpPr>
          <p:cNvPr id="4" name="スライド イメージ プレースホルダー 3">
            <a:extLst>
              <a:ext uri="{FF2B5EF4-FFF2-40B4-BE49-F238E27FC236}">
                <a16:creationId xmlns:a16="http://schemas.microsoft.com/office/drawing/2014/main" id="{831DFB3C-87A3-076B-3391-B72728C5D4EF}"/>
              </a:ext>
            </a:extLst>
          </p:cNvPr>
          <p:cNvSpPr>
            <a:spLocks noGrp="1" noRot="1" noChangeAspect="1"/>
          </p:cNvSpPr>
          <p:nvPr>
            <p:ph type="sldImg"/>
          </p:nvPr>
        </p:nvSpPr>
        <p:spPr/>
      </p:sp>
    </p:spTree>
    <p:extLst>
      <p:ext uri="{BB962C8B-B14F-4D97-AF65-F5344CB8AC3E}">
        <p14:creationId xmlns:p14="http://schemas.microsoft.com/office/powerpoint/2010/main" val="30013650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急性骨髄性白血病と急性リンパ性白血病では、移植後５年の生存率は</a:t>
            </a:r>
            <a:r>
              <a:rPr lang="en-US" altLang="ja-JP" dirty="0"/>
              <a:t>46.1</a:t>
            </a:r>
            <a:r>
              <a:rPr lang="ja-JP" altLang="ja-JP" dirty="0"/>
              <a:t>％と</a:t>
            </a:r>
            <a:r>
              <a:rPr lang="en-US" altLang="ja-JP" dirty="0"/>
              <a:t>52.4</a:t>
            </a:r>
            <a:r>
              <a:rPr lang="ja-JP" altLang="ja-JP" dirty="0"/>
              <a:t>％であり、移植後</a:t>
            </a:r>
            <a:r>
              <a:rPr lang="en-US" altLang="ja-JP" dirty="0"/>
              <a:t>10</a:t>
            </a:r>
            <a:r>
              <a:rPr lang="ja-JP" altLang="ja-JP" dirty="0"/>
              <a:t>年生存率は</a:t>
            </a:r>
            <a:r>
              <a:rPr lang="en-US" altLang="ja-JP" dirty="0"/>
              <a:t>41.4</a:t>
            </a:r>
            <a:r>
              <a:rPr lang="ja-JP" altLang="ja-JP" dirty="0"/>
              <a:t>％と</a:t>
            </a:r>
            <a:r>
              <a:rPr lang="en-US" altLang="ja-JP" dirty="0"/>
              <a:t>48.0</a:t>
            </a:r>
            <a:r>
              <a:rPr lang="ja-JP" altLang="ja-JP" dirty="0"/>
              <a:t>％である。</a:t>
            </a:r>
          </a:p>
          <a:p>
            <a:r>
              <a:rPr lang="ja-JP" altLang="ja-JP" dirty="0"/>
              <a:t>また、慢性骨髄性白血病においては、治療薬の普及により移植件数は減少したが、移植後</a:t>
            </a:r>
            <a:r>
              <a:rPr lang="en-US" altLang="ja-JP" dirty="0"/>
              <a:t>5</a:t>
            </a:r>
            <a:r>
              <a:rPr lang="ja-JP" altLang="ja-JP" dirty="0"/>
              <a:t>年、移植後</a:t>
            </a:r>
            <a:r>
              <a:rPr lang="en-US" altLang="ja-JP" dirty="0"/>
              <a:t>10</a:t>
            </a:r>
            <a:r>
              <a:rPr lang="ja-JP" altLang="ja-JP" dirty="0"/>
              <a:t>年の生存率ともに</a:t>
            </a:r>
            <a:r>
              <a:rPr lang="en-US" altLang="ja-JP" dirty="0"/>
              <a:t>50</a:t>
            </a:r>
            <a:r>
              <a:rPr lang="ja-JP" altLang="ja-JP" dirty="0"/>
              <a:t>％を上回っている。</a:t>
            </a:r>
          </a:p>
          <a:p>
            <a:r>
              <a:rPr lang="ja-JP" altLang="ja-JP" dirty="0"/>
              <a:t>成人</a:t>
            </a:r>
            <a:r>
              <a:rPr lang="en-US" altLang="ja-JP" dirty="0"/>
              <a:t>T</a:t>
            </a:r>
            <a:r>
              <a:rPr lang="ja-JP" altLang="ja-JP" dirty="0"/>
              <a:t>細胞性白血病では、移植後</a:t>
            </a:r>
            <a:r>
              <a:rPr lang="en-US" altLang="ja-JP" dirty="0"/>
              <a:t>1</a:t>
            </a:r>
            <a:r>
              <a:rPr lang="ja-JP" altLang="ja-JP" dirty="0"/>
              <a:t>年生存率が</a:t>
            </a:r>
            <a:r>
              <a:rPr lang="en-US" altLang="ja-JP" dirty="0"/>
              <a:t>46.9</a:t>
            </a:r>
            <a:r>
              <a:rPr lang="ja-JP" altLang="ja-JP" dirty="0"/>
              <a:t>％、移植後</a:t>
            </a:r>
            <a:r>
              <a:rPr lang="en-US" altLang="ja-JP" dirty="0"/>
              <a:t>10</a:t>
            </a:r>
            <a:r>
              <a:rPr lang="ja-JP" altLang="ja-JP" dirty="0"/>
              <a:t>年生存率では</a:t>
            </a:r>
            <a:r>
              <a:rPr lang="en-US" altLang="ja-JP" dirty="0"/>
              <a:t>25.8</a:t>
            </a:r>
            <a:r>
              <a:rPr lang="ja-JP" altLang="ja-JP" dirty="0"/>
              <a:t>％である。</a:t>
            </a:r>
          </a:p>
        </p:txBody>
      </p:sp>
      <p:sp>
        <p:nvSpPr>
          <p:cNvPr id="4" name="スライド イメージ プレースホルダー 3">
            <a:extLst>
              <a:ext uri="{FF2B5EF4-FFF2-40B4-BE49-F238E27FC236}">
                <a16:creationId xmlns:a16="http://schemas.microsoft.com/office/drawing/2014/main" id="{1DEA99E7-ACE2-4986-A97A-B1A9D5B63F16}"/>
              </a:ext>
            </a:extLst>
          </p:cNvPr>
          <p:cNvSpPr>
            <a:spLocks noGrp="1" noRot="1" noChangeAspect="1"/>
          </p:cNvSpPr>
          <p:nvPr>
            <p:ph type="sldImg"/>
          </p:nvPr>
        </p:nvSpPr>
        <p:spPr/>
      </p:sp>
    </p:spTree>
    <p:extLst>
      <p:ext uri="{BB962C8B-B14F-4D97-AF65-F5344CB8AC3E}">
        <p14:creationId xmlns:p14="http://schemas.microsoft.com/office/powerpoint/2010/main" val="30855001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非ホジキンリンパ腫、ホジキンリンパ腫の移植後</a:t>
            </a:r>
            <a:r>
              <a:rPr lang="en-US" altLang="ja-JP" dirty="0"/>
              <a:t>5</a:t>
            </a:r>
            <a:r>
              <a:rPr lang="ja-JP" altLang="ja-JP" dirty="0"/>
              <a:t>年の生存率は</a:t>
            </a:r>
            <a:r>
              <a:rPr lang="en-US" altLang="ja-JP" dirty="0"/>
              <a:t>57.8</a:t>
            </a:r>
            <a:r>
              <a:rPr lang="ja-JP" altLang="ja-JP" dirty="0"/>
              <a:t>％と</a:t>
            </a:r>
            <a:r>
              <a:rPr lang="en-US" altLang="ja-JP" dirty="0"/>
              <a:t>70.2</a:t>
            </a:r>
            <a:r>
              <a:rPr lang="ja-JP" altLang="ja-JP" dirty="0"/>
              <a:t>％、移植後</a:t>
            </a:r>
            <a:r>
              <a:rPr lang="en-US" altLang="ja-JP" dirty="0"/>
              <a:t>10</a:t>
            </a:r>
            <a:r>
              <a:rPr lang="ja-JP" altLang="ja-JP" dirty="0"/>
              <a:t>年生存率は</a:t>
            </a:r>
            <a:r>
              <a:rPr lang="en-US" altLang="ja-JP" dirty="0"/>
              <a:t>50.3</a:t>
            </a:r>
            <a:r>
              <a:rPr lang="ja-JP" altLang="ja-JP" dirty="0"/>
              <a:t>％と</a:t>
            </a:r>
            <a:r>
              <a:rPr lang="en-US" altLang="ja-JP" dirty="0"/>
              <a:t>63.3</a:t>
            </a:r>
            <a:r>
              <a:rPr lang="ja-JP" altLang="ja-JP" dirty="0"/>
              <a:t>％であり、ホジキンリンパ腫のほうがやや高い。 </a:t>
            </a:r>
            <a:endParaRPr lang="en-US" altLang="ja-JP" dirty="0"/>
          </a:p>
          <a:p>
            <a:r>
              <a:rPr lang="ja-JP" altLang="ja-JP" dirty="0"/>
              <a:t>多発性骨髄腫を含む形質細胞性腫瘍における初回移植のほとんどが自家移植である。自家または同種の移植全体での移植後</a:t>
            </a:r>
            <a:r>
              <a:rPr lang="en-US" altLang="ja-JP" dirty="0"/>
              <a:t>1</a:t>
            </a:r>
            <a:r>
              <a:rPr lang="ja-JP" altLang="ja-JP" dirty="0"/>
              <a:t>年生存率は</a:t>
            </a:r>
            <a:r>
              <a:rPr lang="en-US" altLang="ja-JP" dirty="0"/>
              <a:t>92.6</a:t>
            </a:r>
            <a:r>
              <a:rPr lang="ja-JP" altLang="ja-JP" dirty="0"/>
              <a:t>％と良好であるが、移植後</a:t>
            </a:r>
            <a:r>
              <a:rPr lang="en-US" altLang="ja-JP" dirty="0"/>
              <a:t>10</a:t>
            </a:r>
            <a:r>
              <a:rPr lang="ja-JP" altLang="ja-JP" dirty="0"/>
              <a:t>年生存率は</a:t>
            </a:r>
            <a:r>
              <a:rPr lang="en-US" altLang="ja-JP" dirty="0"/>
              <a:t>43.3</a:t>
            </a:r>
            <a:r>
              <a:rPr lang="ja-JP" altLang="ja-JP" dirty="0"/>
              <a:t>％である。</a:t>
            </a:r>
            <a:endParaRPr lang="en-US" altLang="ja-JP" dirty="0"/>
          </a:p>
        </p:txBody>
      </p:sp>
      <p:sp>
        <p:nvSpPr>
          <p:cNvPr id="4" name="スライド イメージ プレースホルダー 3">
            <a:extLst>
              <a:ext uri="{FF2B5EF4-FFF2-40B4-BE49-F238E27FC236}">
                <a16:creationId xmlns:a16="http://schemas.microsoft.com/office/drawing/2014/main" id="{FCCBCB3C-1B41-E334-6DD9-63122ACC51C0}"/>
              </a:ext>
            </a:extLst>
          </p:cNvPr>
          <p:cNvSpPr>
            <a:spLocks noGrp="1" noRot="1" noChangeAspect="1"/>
          </p:cNvSpPr>
          <p:nvPr>
            <p:ph type="sldImg"/>
          </p:nvPr>
        </p:nvSpPr>
        <p:spPr/>
      </p:sp>
    </p:spTree>
    <p:extLst>
      <p:ext uri="{BB962C8B-B14F-4D97-AF65-F5344CB8AC3E}">
        <p14:creationId xmlns:p14="http://schemas.microsoft.com/office/powerpoint/2010/main" val="32284443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急性骨髄性白血病においては、</a:t>
            </a:r>
            <a:r>
              <a:rPr lang="en-US" altLang="ja-JP" dirty="0"/>
              <a:t>0</a:t>
            </a:r>
            <a:r>
              <a:rPr lang="ja-JP" altLang="ja-JP" dirty="0"/>
              <a:t>～</a:t>
            </a:r>
            <a:r>
              <a:rPr lang="en-US" altLang="ja-JP" dirty="0"/>
              <a:t>15</a:t>
            </a:r>
            <a:r>
              <a:rPr lang="ja-JP" altLang="ja-JP" dirty="0"/>
              <a:t>歳と</a:t>
            </a:r>
            <a:r>
              <a:rPr lang="en-US" altLang="ja-JP" dirty="0"/>
              <a:t>16</a:t>
            </a:r>
            <a:r>
              <a:rPr lang="ja-JP" altLang="ja-JP" dirty="0"/>
              <a:t>歳以上の自家移植後</a:t>
            </a:r>
            <a:r>
              <a:rPr lang="en-US" altLang="ja-JP" dirty="0"/>
              <a:t>5</a:t>
            </a:r>
            <a:r>
              <a:rPr lang="ja-JP" altLang="ja-JP" dirty="0"/>
              <a:t>年生存率は、</a:t>
            </a:r>
            <a:r>
              <a:rPr lang="en-US" altLang="ja-JP" dirty="0"/>
              <a:t>65</a:t>
            </a:r>
            <a:r>
              <a:rPr lang="ja-JP" altLang="ja-JP" dirty="0"/>
              <a:t>％前後である。 </a:t>
            </a:r>
          </a:p>
          <a:p>
            <a:r>
              <a:rPr lang="ja-JP" altLang="ja-JP" dirty="0"/>
              <a:t>急性リンパ性白血病においては、</a:t>
            </a:r>
            <a:r>
              <a:rPr lang="en-US" altLang="ja-JP" dirty="0"/>
              <a:t>0</a:t>
            </a:r>
            <a:r>
              <a:rPr lang="ja-JP" altLang="en-US" dirty="0"/>
              <a:t>～</a:t>
            </a:r>
            <a:r>
              <a:rPr lang="en-US" altLang="ja-JP" dirty="0"/>
              <a:t>15</a:t>
            </a:r>
            <a:r>
              <a:rPr lang="ja-JP" altLang="ja-JP" dirty="0"/>
              <a:t>歳の自家移植後</a:t>
            </a:r>
            <a:r>
              <a:rPr lang="en-US" altLang="ja-JP" dirty="0"/>
              <a:t>5</a:t>
            </a:r>
            <a:r>
              <a:rPr lang="ja-JP" altLang="ja-JP" dirty="0"/>
              <a:t>年生存率は</a:t>
            </a:r>
            <a:r>
              <a:rPr lang="en-US" altLang="ja-JP" dirty="0"/>
              <a:t>59.7</a:t>
            </a:r>
            <a:r>
              <a:rPr lang="ja-JP" altLang="ja-JP" dirty="0"/>
              <a:t>％、</a:t>
            </a:r>
            <a:r>
              <a:rPr lang="en-US" altLang="ja-JP" dirty="0"/>
              <a:t>16</a:t>
            </a:r>
            <a:r>
              <a:rPr lang="ja-JP" altLang="ja-JP" dirty="0"/>
              <a:t>歳以上では</a:t>
            </a:r>
            <a:r>
              <a:rPr lang="en-US" altLang="ja-JP" dirty="0"/>
              <a:t>31.7</a:t>
            </a:r>
            <a:r>
              <a:rPr lang="ja-JP" altLang="ja-JP" dirty="0"/>
              <a:t>％であり、年齢において生存率が異なる。</a:t>
            </a:r>
            <a:endParaRPr lang="ja-JP" altLang="en-US" dirty="0"/>
          </a:p>
        </p:txBody>
      </p:sp>
      <p:sp>
        <p:nvSpPr>
          <p:cNvPr id="5" name="スライド イメージ プレースホルダー 4">
            <a:extLst>
              <a:ext uri="{FF2B5EF4-FFF2-40B4-BE49-F238E27FC236}">
                <a16:creationId xmlns:a16="http://schemas.microsoft.com/office/drawing/2014/main" id="{8592DADA-AC2C-1166-A955-ADA28131E654}"/>
              </a:ext>
            </a:extLst>
          </p:cNvPr>
          <p:cNvSpPr>
            <a:spLocks noGrp="1" noRot="1" noChangeAspect="1"/>
          </p:cNvSpPr>
          <p:nvPr>
            <p:ph type="sldImg"/>
          </p:nvPr>
        </p:nvSpPr>
        <p:spPr/>
      </p:sp>
    </p:spTree>
    <p:extLst>
      <p:ext uri="{BB962C8B-B14F-4D97-AF65-F5344CB8AC3E}">
        <p14:creationId xmlns:p14="http://schemas.microsoft.com/office/powerpoint/2010/main" val="35433821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0</a:t>
            </a:r>
            <a:r>
              <a:rPr lang="ja-JP" altLang="ja-JP" dirty="0"/>
              <a:t>～</a:t>
            </a:r>
            <a:r>
              <a:rPr lang="en-US" altLang="ja-JP" dirty="0"/>
              <a:t>15</a:t>
            </a:r>
            <a:r>
              <a:rPr lang="ja-JP" altLang="ja-JP" dirty="0"/>
              <a:t>歳での非ホジキンリンパ腫、ホジキンリンパ腫に対する自家移植後</a:t>
            </a:r>
            <a:r>
              <a:rPr lang="en-US" altLang="ja-JP" dirty="0"/>
              <a:t>5</a:t>
            </a:r>
            <a:r>
              <a:rPr lang="ja-JP" altLang="ja-JP" dirty="0"/>
              <a:t>年の生存率はいずれも約</a:t>
            </a:r>
            <a:r>
              <a:rPr lang="en-US" altLang="ja-JP" dirty="0"/>
              <a:t>70</a:t>
            </a:r>
            <a:r>
              <a:rPr lang="ja-JP" altLang="ja-JP" dirty="0"/>
              <a:t>％である。</a:t>
            </a:r>
            <a:endParaRPr lang="en-US" altLang="ja-JP" dirty="0"/>
          </a:p>
          <a:p>
            <a:r>
              <a:rPr lang="en-US" altLang="ja-JP" dirty="0"/>
              <a:t>16</a:t>
            </a:r>
            <a:r>
              <a:rPr lang="ja-JP" altLang="ja-JP" dirty="0"/>
              <a:t>歳以上での非ホジキンリンパ腫に対する自家移植後の</a:t>
            </a:r>
            <a:r>
              <a:rPr lang="en-US" altLang="ja-JP" dirty="0"/>
              <a:t>5</a:t>
            </a:r>
            <a:r>
              <a:rPr lang="ja-JP" altLang="ja-JP" dirty="0"/>
              <a:t>年生存率は</a:t>
            </a:r>
            <a:r>
              <a:rPr lang="en-US" altLang="ja-JP" dirty="0"/>
              <a:t>62.6%</a:t>
            </a:r>
            <a:r>
              <a:rPr lang="ja-JP" altLang="ja-JP" dirty="0"/>
              <a:t>、</a:t>
            </a:r>
            <a:r>
              <a:rPr lang="en-US" altLang="ja-JP" dirty="0"/>
              <a:t>10</a:t>
            </a:r>
            <a:r>
              <a:rPr lang="ja-JP" altLang="ja-JP" dirty="0"/>
              <a:t>年生存率は</a:t>
            </a:r>
            <a:r>
              <a:rPr lang="en-US" altLang="ja-JP" dirty="0"/>
              <a:t>53.5%</a:t>
            </a:r>
            <a:r>
              <a:rPr lang="ja-JP" altLang="ja-JP" dirty="0"/>
              <a:t>である。</a:t>
            </a:r>
            <a:endParaRPr lang="en-US" altLang="ja-JP" dirty="0"/>
          </a:p>
          <a:p>
            <a:r>
              <a:rPr lang="en-US" altLang="ja-JP" dirty="0"/>
              <a:t>16</a:t>
            </a:r>
            <a:r>
              <a:rPr lang="ja-JP" altLang="ja-JP" dirty="0"/>
              <a:t>歳以上でのホジキンリンパ腫に対する自家移植後の生存率は、移植後</a:t>
            </a:r>
            <a:r>
              <a:rPr lang="en-US" altLang="ja-JP" dirty="0"/>
              <a:t>1</a:t>
            </a:r>
            <a:r>
              <a:rPr lang="ja-JP" altLang="ja-JP" dirty="0"/>
              <a:t>年生存率は</a:t>
            </a:r>
            <a:r>
              <a:rPr lang="en-US" altLang="ja-JP" dirty="0"/>
              <a:t>89.7</a:t>
            </a:r>
            <a:r>
              <a:rPr lang="ja-JP" altLang="ja-JP" dirty="0"/>
              <a:t>％と良好であり、移植後</a:t>
            </a:r>
            <a:r>
              <a:rPr lang="en-US" altLang="ja-JP" dirty="0"/>
              <a:t>10</a:t>
            </a:r>
            <a:r>
              <a:rPr lang="ja-JP" altLang="ja-JP" dirty="0"/>
              <a:t>年で</a:t>
            </a:r>
            <a:r>
              <a:rPr lang="en-US" altLang="ja-JP" dirty="0"/>
              <a:t>65.7</a:t>
            </a:r>
            <a:r>
              <a:rPr lang="ja-JP" altLang="ja-JP" dirty="0"/>
              <a:t>％である。</a:t>
            </a:r>
            <a:endParaRPr lang="ja-JP" altLang="en-US" dirty="0"/>
          </a:p>
        </p:txBody>
      </p:sp>
      <p:sp>
        <p:nvSpPr>
          <p:cNvPr id="5" name="スライド イメージ プレースホルダー 4">
            <a:extLst>
              <a:ext uri="{FF2B5EF4-FFF2-40B4-BE49-F238E27FC236}">
                <a16:creationId xmlns:a16="http://schemas.microsoft.com/office/drawing/2014/main" id="{15621784-128E-DAB8-4535-0E8C5337D3F7}"/>
              </a:ext>
            </a:extLst>
          </p:cNvPr>
          <p:cNvSpPr>
            <a:spLocks noGrp="1" noRot="1" noChangeAspect="1"/>
          </p:cNvSpPr>
          <p:nvPr>
            <p:ph type="sldImg"/>
          </p:nvPr>
        </p:nvSpPr>
        <p:spPr/>
      </p:sp>
    </p:spTree>
    <p:extLst>
      <p:ext uri="{BB962C8B-B14F-4D97-AF65-F5344CB8AC3E}">
        <p14:creationId xmlns:p14="http://schemas.microsoft.com/office/powerpoint/2010/main" val="4279678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自家移植は、近年年間約</a:t>
            </a:r>
            <a:r>
              <a:rPr lang="en-US" altLang="ja-JP" dirty="0"/>
              <a:t>2,000</a:t>
            </a:r>
            <a:r>
              <a:rPr lang="ja-JP" altLang="en-US" dirty="0"/>
              <a:t>例の登録がなされており、その幹細胞源としては末梢血幹細胞が主に用いられている。</a:t>
            </a:r>
            <a:endParaRPr lang="ja-JP" altLang="ja-JP" dirty="0"/>
          </a:p>
        </p:txBody>
      </p:sp>
      <p:sp>
        <p:nvSpPr>
          <p:cNvPr id="6" name="スライド イメージ プレースホルダー 5">
            <a:extLst>
              <a:ext uri="{FF2B5EF4-FFF2-40B4-BE49-F238E27FC236}">
                <a16:creationId xmlns:a16="http://schemas.microsoft.com/office/drawing/2014/main" id="{FEBED9F4-562B-28A0-0A0A-07421A4D163B}"/>
              </a:ext>
            </a:extLst>
          </p:cNvPr>
          <p:cNvSpPr>
            <a:spLocks noGrp="1" noRot="1" noChangeAspect="1"/>
          </p:cNvSpPr>
          <p:nvPr>
            <p:ph type="sldImg"/>
          </p:nvPr>
        </p:nvSpPr>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多発性骨髄腫を含む形質細胞性腫瘍においては、</a:t>
            </a:r>
            <a:r>
              <a:rPr lang="en-US" altLang="ja-JP" dirty="0"/>
              <a:t>16</a:t>
            </a:r>
            <a:r>
              <a:rPr lang="ja-JP" altLang="ja-JP" dirty="0"/>
              <a:t>歳以上での自家移植後</a:t>
            </a:r>
            <a:r>
              <a:rPr lang="en-US" altLang="ja-JP" dirty="0"/>
              <a:t>1</a:t>
            </a:r>
            <a:r>
              <a:rPr lang="ja-JP" altLang="ja-JP" dirty="0"/>
              <a:t>年生存率は</a:t>
            </a:r>
            <a:r>
              <a:rPr lang="en-US" altLang="ja-JP" dirty="0"/>
              <a:t>93.8</a:t>
            </a:r>
            <a:r>
              <a:rPr lang="ja-JP" altLang="ja-JP" dirty="0"/>
              <a:t>％と良好であるが、移植後</a:t>
            </a:r>
            <a:r>
              <a:rPr lang="en-US" altLang="ja-JP" dirty="0"/>
              <a:t>10</a:t>
            </a:r>
            <a:r>
              <a:rPr lang="ja-JP" altLang="ja-JP" dirty="0"/>
              <a:t>年生存率は</a:t>
            </a:r>
            <a:r>
              <a:rPr lang="en-US" altLang="ja-JP" dirty="0"/>
              <a:t>44.0</a:t>
            </a:r>
            <a:r>
              <a:rPr lang="ja-JP" altLang="ja-JP" dirty="0"/>
              <a:t>％である。</a:t>
            </a:r>
            <a:endParaRPr lang="en-US" altLang="ja-JP" dirty="0"/>
          </a:p>
        </p:txBody>
      </p:sp>
      <p:sp>
        <p:nvSpPr>
          <p:cNvPr id="5" name="スライド イメージ プレースホルダー 4">
            <a:extLst>
              <a:ext uri="{FF2B5EF4-FFF2-40B4-BE49-F238E27FC236}">
                <a16:creationId xmlns:a16="http://schemas.microsoft.com/office/drawing/2014/main" id="{58A14F60-C2DA-BFF0-997D-5DE06678858D}"/>
              </a:ext>
            </a:extLst>
          </p:cNvPr>
          <p:cNvSpPr>
            <a:spLocks noGrp="1" noRot="1" noChangeAspect="1"/>
          </p:cNvSpPr>
          <p:nvPr>
            <p:ph type="sldImg"/>
          </p:nvPr>
        </p:nvSpPr>
        <p:spPr/>
      </p:sp>
    </p:spTree>
    <p:extLst>
      <p:ext uri="{BB962C8B-B14F-4D97-AF65-F5344CB8AC3E}">
        <p14:creationId xmlns:p14="http://schemas.microsoft.com/office/powerpoint/2010/main" val="5697231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急性骨髄性白血病における</a:t>
            </a:r>
            <a:r>
              <a:rPr lang="en-US" altLang="ja-JP" dirty="0"/>
              <a:t>15</a:t>
            </a:r>
            <a:r>
              <a:rPr lang="ja-JP" altLang="en-US" dirty="0"/>
              <a:t>歳以下での同種移植において、直近</a:t>
            </a:r>
            <a:r>
              <a:rPr lang="en-US" altLang="ja-JP" dirty="0"/>
              <a:t>10</a:t>
            </a:r>
            <a:r>
              <a:rPr lang="ja-JP" altLang="en-US" dirty="0"/>
              <a:t>年間の初回移植の登録件数は約</a:t>
            </a:r>
            <a:r>
              <a:rPr lang="en-US" altLang="ja-JP" dirty="0"/>
              <a:t>700</a:t>
            </a:r>
            <a:r>
              <a:rPr lang="ja-JP" altLang="en-US" dirty="0"/>
              <a:t>件であり、非血縁者間さい帯血移植が</a:t>
            </a:r>
            <a:r>
              <a:rPr lang="en-US" altLang="ja-JP" dirty="0"/>
              <a:t>40</a:t>
            </a:r>
            <a:r>
              <a:rPr lang="ja-JP" altLang="en-US" dirty="0"/>
              <a:t>％程度を占める。</a:t>
            </a:r>
          </a:p>
          <a:p>
            <a:r>
              <a:rPr lang="ja-JP" altLang="en-US" dirty="0"/>
              <a:t>移植後</a:t>
            </a:r>
            <a:r>
              <a:rPr lang="en-US" altLang="ja-JP" dirty="0"/>
              <a:t>5</a:t>
            </a:r>
            <a:r>
              <a:rPr lang="ja-JP" altLang="en-US" dirty="0"/>
              <a:t>年生存率は、血縁者間移植では</a:t>
            </a:r>
            <a:r>
              <a:rPr lang="en-US" altLang="ja-JP" dirty="0"/>
              <a:t>50</a:t>
            </a:r>
            <a:r>
              <a:rPr lang="ja-JP" altLang="en-US" dirty="0"/>
              <a:t>％程度であり、非血縁者間移植では</a:t>
            </a:r>
            <a:r>
              <a:rPr lang="en-US" altLang="ja-JP" dirty="0"/>
              <a:t>60</a:t>
            </a:r>
            <a:r>
              <a:rPr lang="ja-JP" altLang="en-US" dirty="0"/>
              <a:t>％程度である。</a:t>
            </a:r>
          </a:p>
        </p:txBody>
      </p:sp>
      <p:sp>
        <p:nvSpPr>
          <p:cNvPr id="5" name="スライド イメージ プレースホルダー 4">
            <a:extLst>
              <a:ext uri="{FF2B5EF4-FFF2-40B4-BE49-F238E27FC236}">
                <a16:creationId xmlns:a16="http://schemas.microsoft.com/office/drawing/2014/main" id="{E4E7EB1A-15E7-32E3-DBAB-9272C77CE9AB}"/>
              </a:ext>
            </a:extLst>
          </p:cNvPr>
          <p:cNvSpPr>
            <a:spLocks noGrp="1" noRot="1" noChangeAspect="1"/>
          </p:cNvSpPr>
          <p:nvPr>
            <p:ph type="sldImg"/>
          </p:nvPr>
        </p:nvSpPr>
        <p:spPr/>
      </p:sp>
    </p:spTree>
    <p:extLst>
      <p:ext uri="{BB962C8B-B14F-4D97-AF65-F5344CB8AC3E}">
        <p14:creationId xmlns:p14="http://schemas.microsoft.com/office/powerpoint/2010/main" val="32911064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急性骨髄性白血病における</a:t>
            </a:r>
            <a:r>
              <a:rPr lang="en-US" altLang="ja-JP" dirty="0"/>
              <a:t>16</a:t>
            </a:r>
            <a:r>
              <a:rPr lang="ja-JP" altLang="ja-JP" dirty="0"/>
              <a:t>歳以上での同種移植において、直近</a:t>
            </a:r>
            <a:r>
              <a:rPr lang="en-US" altLang="ja-JP" dirty="0"/>
              <a:t>10</a:t>
            </a:r>
            <a:r>
              <a:rPr lang="ja-JP" altLang="ja-JP" dirty="0"/>
              <a:t>年間の初回移植の登録件数は</a:t>
            </a:r>
            <a:r>
              <a:rPr lang="en-US" altLang="ja-JP" dirty="0"/>
              <a:t>10,000</a:t>
            </a:r>
            <a:r>
              <a:rPr lang="ja-JP" altLang="ja-JP" dirty="0"/>
              <a:t>件を超え、非血縁者間移植が多く行われている。</a:t>
            </a:r>
          </a:p>
          <a:p>
            <a:r>
              <a:rPr lang="ja-JP" altLang="ja-JP" dirty="0"/>
              <a:t>移植後</a:t>
            </a:r>
            <a:r>
              <a:rPr lang="en-US" altLang="ja-JP" dirty="0"/>
              <a:t>5</a:t>
            </a:r>
            <a:r>
              <a:rPr lang="ja-JP" altLang="ja-JP" dirty="0"/>
              <a:t>年生存率は、血縁、非血縁者間移植ともに</a:t>
            </a:r>
            <a:r>
              <a:rPr lang="en-US" altLang="ja-JP" dirty="0"/>
              <a:t>40</a:t>
            </a:r>
            <a:r>
              <a:rPr lang="ja-JP" altLang="ja-JP" dirty="0"/>
              <a:t>～</a:t>
            </a:r>
            <a:r>
              <a:rPr lang="en-US" altLang="ja-JP" dirty="0"/>
              <a:t>50</a:t>
            </a:r>
            <a:r>
              <a:rPr lang="ja-JP" altLang="ja-JP" dirty="0"/>
              <a:t>％程度である。</a:t>
            </a:r>
            <a:endParaRPr lang="ja-JP" altLang="en-US" dirty="0"/>
          </a:p>
        </p:txBody>
      </p:sp>
      <p:sp>
        <p:nvSpPr>
          <p:cNvPr id="5" name="スライド イメージ プレースホルダー 4">
            <a:extLst>
              <a:ext uri="{FF2B5EF4-FFF2-40B4-BE49-F238E27FC236}">
                <a16:creationId xmlns:a16="http://schemas.microsoft.com/office/drawing/2014/main" id="{0C0AA516-F506-3447-99E3-6161B9A5EEA9}"/>
              </a:ext>
            </a:extLst>
          </p:cNvPr>
          <p:cNvSpPr>
            <a:spLocks noGrp="1" noRot="1" noChangeAspect="1"/>
          </p:cNvSpPr>
          <p:nvPr>
            <p:ph type="sldImg"/>
          </p:nvPr>
        </p:nvSpPr>
        <p:spPr/>
      </p:sp>
    </p:spTree>
    <p:extLst>
      <p:ext uri="{BB962C8B-B14F-4D97-AF65-F5344CB8AC3E}">
        <p14:creationId xmlns:p14="http://schemas.microsoft.com/office/powerpoint/2010/main" val="2734998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急性骨髄性白血病における</a:t>
            </a:r>
            <a:r>
              <a:rPr lang="en-US" altLang="ja-JP" dirty="0"/>
              <a:t>15</a:t>
            </a:r>
            <a:r>
              <a:rPr lang="ja-JP" altLang="ja-JP" dirty="0"/>
              <a:t>歳以下での</a:t>
            </a:r>
            <a:r>
              <a:rPr lang="en-US" altLang="ja-JP" dirty="0"/>
              <a:t>HLA</a:t>
            </a:r>
            <a:r>
              <a:rPr lang="ja-JP" altLang="ja-JP" dirty="0"/>
              <a:t>適合同胞間移植において、直近</a:t>
            </a:r>
            <a:r>
              <a:rPr lang="en-US" altLang="ja-JP" dirty="0"/>
              <a:t>10</a:t>
            </a:r>
            <a:r>
              <a:rPr lang="ja-JP" altLang="ja-JP" dirty="0"/>
              <a:t>年間の初回移植の登録件数は</a:t>
            </a:r>
            <a:r>
              <a:rPr lang="en-US" altLang="ja-JP" dirty="0"/>
              <a:t>100</a:t>
            </a:r>
            <a:r>
              <a:rPr lang="ja-JP" altLang="ja-JP" dirty="0"/>
              <a:t>件未満であり、標準リスク群が多い。</a:t>
            </a:r>
          </a:p>
          <a:p>
            <a:r>
              <a:rPr lang="ja-JP" altLang="ja-JP" dirty="0"/>
              <a:t>移植後</a:t>
            </a:r>
            <a:r>
              <a:rPr lang="en-US" altLang="ja-JP" dirty="0"/>
              <a:t>5</a:t>
            </a:r>
            <a:r>
              <a:rPr lang="ja-JP" altLang="ja-JP" dirty="0"/>
              <a:t>年生存率は、標準リスク群では</a:t>
            </a:r>
            <a:r>
              <a:rPr lang="en-US" altLang="ja-JP" dirty="0"/>
              <a:t>68.3</a:t>
            </a:r>
            <a:r>
              <a:rPr lang="ja-JP" altLang="ja-JP" dirty="0"/>
              <a:t>％だが、高リスク群では</a:t>
            </a:r>
            <a:r>
              <a:rPr lang="en-US" altLang="ja-JP" dirty="0"/>
              <a:t>45.3</a:t>
            </a:r>
            <a:r>
              <a:rPr lang="ja-JP" altLang="ja-JP" dirty="0"/>
              <a:t>％である。</a:t>
            </a:r>
          </a:p>
          <a:p>
            <a:endParaRPr lang="en-US" altLang="ja-JP" dirty="0"/>
          </a:p>
          <a:p>
            <a:endParaRPr lang="ja-JP" altLang="ja-JP" dirty="0"/>
          </a:p>
          <a:p>
            <a:r>
              <a:rPr lang="ja-JP" altLang="ja-JP" dirty="0"/>
              <a:t>―≪急性骨髄性白血病のリスク分類≫―――――――――――</a:t>
            </a:r>
          </a:p>
          <a:p>
            <a:r>
              <a:rPr lang="ja-JP" altLang="ja-JP" dirty="0"/>
              <a:t>■標準リスク群：初回寛解期／第二寛解期</a:t>
            </a:r>
          </a:p>
          <a:p>
            <a:r>
              <a:rPr lang="ja-JP" altLang="ja-JP" dirty="0"/>
              <a:t>■高リスク群</a:t>
            </a:r>
            <a:r>
              <a:rPr lang="en-US" altLang="ja-JP" dirty="0"/>
              <a:t>   </a:t>
            </a:r>
            <a:r>
              <a:rPr lang="ja-JP" altLang="ja-JP" dirty="0"/>
              <a:t>：第三以降の寛解期／初回寛解導入不能</a:t>
            </a:r>
            <a:r>
              <a:rPr lang="en-US" altLang="ja-JP" dirty="0"/>
              <a:t>(PIF)</a:t>
            </a:r>
            <a:r>
              <a:rPr lang="ja-JP" altLang="ja-JP" dirty="0"/>
              <a:t>／初発状態</a:t>
            </a:r>
            <a:r>
              <a:rPr lang="en-US" altLang="ja-JP" dirty="0"/>
              <a:t>(</a:t>
            </a:r>
            <a:r>
              <a:rPr lang="ja-JP" altLang="ja-JP" dirty="0"/>
              <a:t>未治療</a:t>
            </a:r>
            <a:r>
              <a:rPr lang="en-US" altLang="ja-JP" dirty="0"/>
              <a:t>)</a:t>
            </a:r>
            <a:r>
              <a:rPr lang="ja-JP" altLang="ja-JP" dirty="0"/>
              <a:t>／再発</a:t>
            </a:r>
          </a:p>
          <a:p>
            <a:r>
              <a:rPr lang="ja-JP" altLang="ja-JP" dirty="0"/>
              <a:t>――――――――――――――――――――――――――</a:t>
            </a:r>
            <a:endParaRPr lang="ja-JP" altLang="en-US" dirty="0"/>
          </a:p>
        </p:txBody>
      </p:sp>
      <p:sp>
        <p:nvSpPr>
          <p:cNvPr id="7" name="スライド イメージ プレースホルダー 6">
            <a:extLst>
              <a:ext uri="{FF2B5EF4-FFF2-40B4-BE49-F238E27FC236}">
                <a16:creationId xmlns:a16="http://schemas.microsoft.com/office/drawing/2014/main" id="{E27B1598-76F0-AB2F-C8D9-F3CE359B7F0B}"/>
              </a:ext>
            </a:extLst>
          </p:cNvPr>
          <p:cNvSpPr>
            <a:spLocks noGrp="1" noRot="1" noChangeAspect="1"/>
          </p:cNvSpPr>
          <p:nvPr>
            <p:ph type="sldImg"/>
          </p:nvPr>
        </p:nvSpPr>
        <p:spPr/>
      </p:sp>
    </p:spTree>
    <p:extLst>
      <p:ext uri="{BB962C8B-B14F-4D97-AF65-F5344CB8AC3E}">
        <p14:creationId xmlns:p14="http://schemas.microsoft.com/office/powerpoint/2010/main" val="15736920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急性骨髄性白血病における</a:t>
            </a:r>
            <a:r>
              <a:rPr lang="en-US" altLang="ja-JP" dirty="0"/>
              <a:t>16</a:t>
            </a:r>
            <a:r>
              <a:rPr lang="ja-JP" altLang="ja-JP" dirty="0"/>
              <a:t>歳以上での</a:t>
            </a:r>
            <a:r>
              <a:rPr lang="en-US" altLang="ja-JP" dirty="0"/>
              <a:t>HLA</a:t>
            </a:r>
            <a:r>
              <a:rPr lang="ja-JP" altLang="ja-JP" dirty="0"/>
              <a:t>適合同胞間移植において、直近</a:t>
            </a:r>
            <a:r>
              <a:rPr lang="en-US" altLang="ja-JP" dirty="0"/>
              <a:t>10</a:t>
            </a:r>
            <a:r>
              <a:rPr lang="ja-JP" altLang="ja-JP" dirty="0"/>
              <a:t>年間の初回移植の登録件数は約</a:t>
            </a:r>
            <a:r>
              <a:rPr lang="en-US" altLang="ja-JP" dirty="0"/>
              <a:t>1,900</a:t>
            </a:r>
            <a:r>
              <a:rPr lang="ja-JP" altLang="ja-JP" dirty="0"/>
              <a:t>件であり、標準リスク群が多い。</a:t>
            </a:r>
          </a:p>
          <a:p>
            <a:r>
              <a:rPr lang="ja-JP" altLang="ja-JP" dirty="0"/>
              <a:t>移植後</a:t>
            </a:r>
            <a:r>
              <a:rPr lang="en-US" altLang="ja-JP" dirty="0"/>
              <a:t>5</a:t>
            </a:r>
            <a:r>
              <a:rPr lang="ja-JP" altLang="ja-JP" dirty="0"/>
              <a:t>年生存率は、標準リスク群では</a:t>
            </a:r>
            <a:r>
              <a:rPr lang="en-US" altLang="ja-JP" dirty="0"/>
              <a:t>62.1</a:t>
            </a:r>
            <a:r>
              <a:rPr lang="ja-JP" altLang="ja-JP" dirty="0"/>
              <a:t>％であり、高リスク群では</a:t>
            </a:r>
            <a:r>
              <a:rPr lang="en-US" altLang="ja-JP" dirty="0"/>
              <a:t>27.2</a:t>
            </a:r>
            <a:r>
              <a:rPr lang="ja-JP" altLang="ja-JP" dirty="0"/>
              <a:t>％である。</a:t>
            </a:r>
          </a:p>
          <a:p>
            <a:r>
              <a:rPr lang="en-US" altLang="ja-JP" dirty="0"/>
              <a:t> </a:t>
            </a:r>
          </a:p>
          <a:p>
            <a:endParaRPr lang="ja-JP" altLang="ja-JP" dirty="0"/>
          </a:p>
          <a:p>
            <a:r>
              <a:rPr lang="ja-JP" altLang="ja-JP" dirty="0"/>
              <a:t>―≪急性骨髄性白血病のリスク分類≫―――――――――――</a:t>
            </a:r>
          </a:p>
          <a:p>
            <a:r>
              <a:rPr lang="ja-JP" altLang="ja-JP" dirty="0"/>
              <a:t>■標準リスク群：初回寛解期／第二寛解期</a:t>
            </a:r>
          </a:p>
          <a:p>
            <a:r>
              <a:rPr lang="ja-JP" altLang="ja-JP" dirty="0"/>
              <a:t>■高リスク群</a:t>
            </a:r>
            <a:r>
              <a:rPr lang="en-US" altLang="ja-JP" dirty="0"/>
              <a:t>   </a:t>
            </a:r>
            <a:r>
              <a:rPr lang="ja-JP" altLang="ja-JP" dirty="0"/>
              <a:t>：第三以降の寛解期／初回寛解導入不能</a:t>
            </a:r>
            <a:r>
              <a:rPr lang="en-US" altLang="ja-JP" dirty="0"/>
              <a:t>(PIF)</a:t>
            </a:r>
            <a:r>
              <a:rPr lang="ja-JP" altLang="ja-JP" dirty="0"/>
              <a:t>／初発状態</a:t>
            </a:r>
            <a:r>
              <a:rPr lang="en-US" altLang="ja-JP" dirty="0"/>
              <a:t>(</a:t>
            </a:r>
            <a:r>
              <a:rPr lang="ja-JP" altLang="ja-JP" dirty="0"/>
              <a:t>未治療</a:t>
            </a:r>
            <a:r>
              <a:rPr lang="en-US" altLang="ja-JP" dirty="0"/>
              <a:t>)</a:t>
            </a:r>
            <a:r>
              <a:rPr lang="ja-JP" altLang="ja-JP" dirty="0"/>
              <a:t>／再発</a:t>
            </a:r>
          </a:p>
          <a:p>
            <a:r>
              <a:rPr lang="ja-JP" altLang="ja-JP" dirty="0"/>
              <a:t>――――――――――――――――――――――――――</a:t>
            </a:r>
            <a:endParaRPr lang="ja-JP" altLang="en-US" dirty="0"/>
          </a:p>
        </p:txBody>
      </p:sp>
      <p:sp>
        <p:nvSpPr>
          <p:cNvPr id="5" name="スライド イメージ プレースホルダー 4">
            <a:extLst>
              <a:ext uri="{FF2B5EF4-FFF2-40B4-BE49-F238E27FC236}">
                <a16:creationId xmlns:a16="http://schemas.microsoft.com/office/drawing/2014/main" id="{2EFB8E62-4EB2-0803-BDDF-5E516566D065}"/>
              </a:ext>
            </a:extLst>
          </p:cNvPr>
          <p:cNvSpPr>
            <a:spLocks noGrp="1" noRot="1" noChangeAspect="1"/>
          </p:cNvSpPr>
          <p:nvPr>
            <p:ph type="sldImg"/>
          </p:nvPr>
        </p:nvSpPr>
        <p:spPr/>
      </p:sp>
    </p:spTree>
    <p:extLst>
      <p:ext uri="{BB962C8B-B14F-4D97-AF65-F5344CB8AC3E}">
        <p14:creationId xmlns:p14="http://schemas.microsoft.com/office/powerpoint/2010/main" val="34560257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急性骨髄性白血病における</a:t>
            </a:r>
            <a:r>
              <a:rPr lang="en-US" altLang="ja-JP" dirty="0"/>
              <a:t>15</a:t>
            </a:r>
            <a:r>
              <a:rPr lang="ja-JP" altLang="ja-JP" dirty="0"/>
              <a:t>歳以下での非血縁者間骨髄移植において、直近</a:t>
            </a:r>
            <a:r>
              <a:rPr lang="en-US" altLang="ja-JP" dirty="0"/>
              <a:t>10</a:t>
            </a:r>
            <a:r>
              <a:rPr lang="ja-JP" altLang="ja-JP" dirty="0"/>
              <a:t>年間の初回移植の登録件数は約</a:t>
            </a:r>
            <a:r>
              <a:rPr lang="en-US" altLang="ja-JP" dirty="0"/>
              <a:t>150</a:t>
            </a:r>
            <a:r>
              <a:rPr lang="ja-JP" altLang="ja-JP" dirty="0"/>
              <a:t>件であり、標準リスク群が多い。</a:t>
            </a:r>
          </a:p>
          <a:p>
            <a:r>
              <a:rPr lang="ja-JP" altLang="ja-JP" dirty="0"/>
              <a:t>移植後</a:t>
            </a:r>
            <a:r>
              <a:rPr lang="en-US" altLang="ja-JP" dirty="0"/>
              <a:t>5</a:t>
            </a:r>
            <a:r>
              <a:rPr lang="ja-JP" altLang="ja-JP" dirty="0"/>
              <a:t>年生存率は、標準リスク群で</a:t>
            </a:r>
            <a:r>
              <a:rPr lang="en-US" altLang="ja-JP" dirty="0"/>
              <a:t>78.6</a:t>
            </a:r>
            <a:r>
              <a:rPr lang="ja-JP" altLang="ja-JP" dirty="0"/>
              <a:t>％である。</a:t>
            </a:r>
            <a:endParaRPr lang="en-US" altLang="ja-JP" dirty="0"/>
          </a:p>
          <a:p>
            <a:endParaRPr lang="en-US" altLang="ja-JP" dirty="0"/>
          </a:p>
          <a:p>
            <a:endParaRPr lang="ja-JP" altLang="ja-JP" dirty="0"/>
          </a:p>
          <a:p>
            <a:r>
              <a:rPr lang="ja-JP" altLang="ja-JP" dirty="0"/>
              <a:t>―≪急性骨髄性白血病のリスク分類≫―――――――――――</a:t>
            </a:r>
          </a:p>
          <a:p>
            <a:r>
              <a:rPr lang="ja-JP" altLang="ja-JP" dirty="0"/>
              <a:t>■標準リスク群：初回寛解期／第二寛解期</a:t>
            </a:r>
          </a:p>
          <a:p>
            <a:r>
              <a:rPr lang="ja-JP" altLang="ja-JP" dirty="0"/>
              <a:t>■高リスク群</a:t>
            </a:r>
            <a:r>
              <a:rPr lang="en-US" altLang="ja-JP" dirty="0"/>
              <a:t>   </a:t>
            </a:r>
            <a:r>
              <a:rPr lang="ja-JP" altLang="ja-JP" dirty="0"/>
              <a:t>：第三以降の寛解期／初回寛解導入不能</a:t>
            </a:r>
            <a:r>
              <a:rPr lang="en-US" altLang="ja-JP" dirty="0"/>
              <a:t>(PIF)</a:t>
            </a:r>
            <a:r>
              <a:rPr lang="ja-JP" altLang="ja-JP" dirty="0"/>
              <a:t>／初発状態</a:t>
            </a:r>
            <a:r>
              <a:rPr lang="en-US" altLang="ja-JP" dirty="0"/>
              <a:t>(</a:t>
            </a:r>
            <a:r>
              <a:rPr lang="ja-JP" altLang="ja-JP" dirty="0"/>
              <a:t>未治療</a:t>
            </a:r>
            <a:r>
              <a:rPr lang="en-US" altLang="ja-JP" dirty="0"/>
              <a:t>)</a:t>
            </a:r>
            <a:r>
              <a:rPr lang="ja-JP" altLang="ja-JP" dirty="0"/>
              <a:t>／再発</a:t>
            </a:r>
          </a:p>
          <a:p>
            <a:r>
              <a:rPr lang="ja-JP" altLang="ja-JP" dirty="0"/>
              <a:t>――――――――――――――――――――――――――</a:t>
            </a:r>
            <a:endParaRPr lang="ja-JP" altLang="en-US" dirty="0"/>
          </a:p>
        </p:txBody>
      </p:sp>
      <p:sp>
        <p:nvSpPr>
          <p:cNvPr id="7" name="スライド イメージ プレースホルダー 6">
            <a:extLst>
              <a:ext uri="{FF2B5EF4-FFF2-40B4-BE49-F238E27FC236}">
                <a16:creationId xmlns:a16="http://schemas.microsoft.com/office/drawing/2014/main" id="{61A7C6D2-B384-C195-093D-535EFB942D1E}"/>
              </a:ext>
            </a:extLst>
          </p:cNvPr>
          <p:cNvSpPr>
            <a:spLocks noGrp="1" noRot="1" noChangeAspect="1"/>
          </p:cNvSpPr>
          <p:nvPr>
            <p:ph type="sldImg"/>
          </p:nvPr>
        </p:nvSpPr>
        <p:spPr/>
      </p:sp>
    </p:spTree>
    <p:extLst>
      <p:ext uri="{BB962C8B-B14F-4D97-AF65-F5344CB8AC3E}">
        <p14:creationId xmlns:p14="http://schemas.microsoft.com/office/powerpoint/2010/main" val="37996831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6075363" y="344488"/>
            <a:ext cx="2301875" cy="1725612"/>
          </a:xfrm>
        </p:spPr>
      </p:sp>
      <p:sp>
        <p:nvSpPr>
          <p:cNvPr id="3" name="ノート プレースホルダ 2"/>
          <p:cNvSpPr>
            <a:spLocks noGrp="1"/>
          </p:cNvSpPr>
          <p:nvPr>
            <p:ph type="body" idx="1"/>
          </p:nvPr>
        </p:nvSpPr>
        <p:spPr/>
        <p:txBody>
          <a:bodyPr>
            <a:normAutofit/>
          </a:bodyPr>
          <a:lstStyle/>
          <a:p>
            <a:pPr indent="172386"/>
            <a:r>
              <a:rPr lang="ja-JP" altLang="en-US" sz="1700" dirty="0">
                <a:latin typeface="+mn-lt"/>
                <a:ea typeface="+mn-ea"/>
              </a:rPr>
              <a:t>急性骨髄性白血病における</a:t>
            </a:r>
            <a:r>
              <a:rPr lang="en-US" altLang="ja-JP" sz="1700" dirty="0">
                <a:latin typeface="+mn-lt"/>
                <a:ea typeface="+mn-ea"/>
              </a:rPr>
              <a:t>16</a:t>
            </a:r>
            <a:r>
              <a:rPr lang="ja-JP" altLang="en-US" sz="1700" dirty="0">
                <a:latin typeface="+mn-lt"/>
                <a:ea typeface="+mn-ea"/>
              </a:rPr>
              <a:t>歳以上での非血縁者間骨髄移植において、直近</a:t>
            </a:r>
            <a:r>
              <a:rPr lang="en-US" altLang="ja-JP" sz="1700" dirty="0">
                <a:latin typeface="+mn-lt"/>
                <a:ea typeface="+mn-ea"/>
              </a:rPr>
              <a:t>10</a:t>
            </a:r>
            <a:r>
              <a:rPr lang="ja-JP" altLang="en-US" sz="1700" dirty="0">
                <a:latin typeface="+mn-lt"/>
                <a:ea typeface="+mn-ea"/>
              </a:rPr>
              <a:t>年間の初回移植の登録件数は</a:t>
            </a:r>
            <a:r>
              <a:rPr lang="en-US" altLang="ja-JP" sz="1700" dirty="0">
                <a:latin typeface="+mn-lt"/>
                <a:ea typeface="+mn-ea"/>
              </a:rPr>
              <a:t>3,000</a:t>
            </a:r>
            <a:r>
              <a:rPr lang="ja-JP" altLang="en-US" sz="1700" dirty="0">
                <a:latin typeface="+mn-lt"/>
                <a:ea typeface="+mn-ea"/>
              </a:rPr>
              <a:t>件を超え、標準リスク群が</a:t>
            </a:r>
            <a:r>
              <a:rPr lang="en-US" altLang="ja-JP" sz="1700" dirty="0">
                <a:latin typeface="+mn-lt"/>
                <a:ea typeface="+mn-ea"/>
              </a:rPr>
              <a:t>68</a:t>
            </a:r>
            <a:r>
              <a:rPr lang="ja-JP" altLang="en-US" sz="1700" dirty="0">
                <a:latin typeface="+mn-lt"/>
                <a:ea typeface="+mn-ea"/>
              </a:rPr>
              <a:t>％を占める。</a:t>
            </a:r>
          </a:p>
          <a:p>
            <a:r>
              <a:rPr lang="ja-JP" altLang="en-US" sz="1700" dirty="0">
                <a:latin typeface="+mn-lt"/>
                <a:ea typeface="+mn-ea"/>
              </a:rPr>
              <a:t>移植後</a:t>
            </a:r>
            <a:r>
              <a:rPr lang="en-US" altLang="ja-JP" sz="1700" dirty="0">
                <a:latin typeface="+mn-lt"/>
                <a:ea typeface="+mn-ea"/>
              </a:rPr>
              <a:t>5</a:t>
            </a:r>
            <a:r>
              <a:rPr lang="ja-JP" altLang="en-US" sz="1700" dirty="0">
                <a:latin typeface="+mn-lt"/>
                <a:ea typeface="+mn-ea"/>
              </a:rPr>
              <a:t>年生存率は、標準リスク群では</a:t>
            </a:r>
            <a:r>
              <a:rPr lang="en-US" altLang="ja-JP" sz="1700" dirty="0">
                <a:latin typeface="+mn-lt"/>
                <a:ea typeface="+mn-ea"/>
              </a:rPr>
              <a:t>60.4</a:t>
            </a:r>
            <a:r>
              <a:rPr lang="ja-JP" altLang="en-US" sz="1700" dirty="0">
                <a:latin typeface="+mn-lt"/>
                <a:ea typeface="+mn-ea"/>
              </a:rPr>
              <a:t>％、高リスク群では</a:t>
            </a:r>
            <a:r>
              <a:rPr lang="en-US" altLang="ja-JP" sz="1700" dirty="0">
                <a:latin typeface="+mn-lt"/>
                <a:ea typeface="+mn-ea"/>
              </a:rPr>
              <a:t>26.6</a:t>
            </a:r>
            <a:r>
              <a:rPr lang="ja-JP" altLang="en-US" sz="1700" dirty="0">
                <a:latin typeface="+mn-lt"/>
                <a:ea typeface="+mn-ea"/>
              </a:rPr>
              <a:t>％である。</a:t>
            </a:r>
          </a:p>
          <a:p>
            <a:endParaRPr lang="en-US" altLang="ja-JP" sz="1100" dirty="0">
              <a:latin typeface="+mn-lt"/>
              <a:ea typeface="+mn-ea"/>
            </a:endParaRPr>
          </a:p>
          <a:p>
            <a:endParaRPr lang="ja-JP" altLang="ja-JP" sz="1100" dirty="0">
              <a:latin typeface="+mn-lt"/>
              <a:ea typeface="+mn-ea"/>
            </a:endParaRPr>
          </a:p>
          <a:p>
            <a:r>
              <a:rPr lang="ja-JP" altLang="ja-JP" sz="1300" dirty="0">
                <a:latin typeface="+mn-lt"/>
                <a:ea typeface="+mn-ea"/>
              </a:rPr>
              <a:t>―≪急性骨髄性白血病のリスク分類≫―――――――――――</a:t>
            </a:r>
          </a:p>
          <a:p>
            <a:r>
              <a:rPr lang="ja-JP" altLang="ja-JP" sz="1300" b="1" dirty="0">
                <a:latin typeface="+mn-lt"/>
                <a:ea typeface="+mn-ea"/>
              </a:rPr>
              <a:t>■標準リスク群</a:t>
            </a:r>
            <a:r>
              <a:rPr lang="ja-JP" altLang="ja-JP" sz="1300" dirty="0">
                <a:latin typeface="+mn-lt"/>
                <a:ea typeface="+mn-ea"/>
              </a:rPr>
              <a:t>：初回寛解期／第二寛解期</a:t>
            </a:r>
          </a:p>
          <a:p>
            <a:r>
              <a:rPr lang="ja-JP" altLang="ja-JP" sz="1300" b="1" dirty="0">
                <a:latin typeface="+mn-lt"/>
                <a:ea typeface="+mn-ea"/>
              </a:rPr>
              <a:t>■高リスク群</a:t>
            </a:r>
            <a:r>
              <a:rPr lang="en-US" altLang="ja-JP" sz="1300" b="1" dirty="0">
                <a:latin typeface="+mn-lt"/>
                <a:ea typeface="+mn-ea"/>
              </a:rPr>
              <a:t>   </a:t>
            </a:r>
            <a:r>
              <a:rPr lang="ja-JP" altLang="ja-JP" sz="1300" dirty="0">
                <a:latin typeface="+mn-lt"/>
                <a:ea typeface="+mn-ea"/>
              </a:rPr>
              <a:t>：第三以降の寛解期／初回寛解導入不能</a:t>
            </a:r>
            <a:r>
              <a:rPr lang="en-US" altLang="ja-JP" sz="1300" dirty="0">
                <a:latin typeface="+mn-lt"/>
                <a:ea typeface="+mn-ea"/>
              </a:rPr>
              <a:t>(PIF)</a:t>
            </a:r>
            <a:r>
              <a:rPr lang="ja-JP" altLang="ja-JP" sz="1300" dirty="0">
                <a:latin typeface="+mn-lt"/>
                <a:ea typeface="+mn-ea"/>
              </a:rPr>
              <a:t>／初発状態</a:t>
            </a:r>
            <a:r>
              <a:rPr lang="en-US" altLang="ja-JP" sz="1300" dirty="0">
                <a:latin typeface="+mn-lt"/>
                <a:ea typeface="+mn-ea"/>
              </a:rPr>
              <a:t>(</a:t>
            </a:r>
            <a:r>
              <a:rPr lang="ja-JP" altLang="ja-JP" sz="1300" dirty="0">
                <a:latin typeface="+mn-lt"/>
                <a:ea typeface="+mn-ea"/>
              </a:rPr>
              <a:t>未治療</a:t>
            </a:r>
            <a:r>
              <a:rPr lang="en-US" altLang="ja-JP" sz="1300" dirty="0">
                <a:latin typeface="+mn-lt"/>
                <a:ea typeface="+mn-ea"/>
              </a:rPr>
              <a:t>)</a:t>
            </a:r>
            <a:r>
              <a:rPr lang="ja-JP" altLang="ja-JP" sz="1300" dirty="0">
                <a:latin typeface="+mn-lt"/>
                <a:ea typeface="+mn-ea"/>
              </a:rPr>
              <a:t>／再発</a:t>
            </a:r>
          </a:p>
          <a:p>
            <a:r>
              <a:rPr lang="ja-JP" altLang="ja-JP" sz="1300" dirty="0">
                <a:latin typeface="+mn-lt"/>
                <a:ea typeface="+mn-ea"/>
              </a:rPr>
              <a:t>――――――――――――――――――――――――――</a:t>
            </a:r>
            <a:endParaRPr lang="ja-JP" altLang="en-US" sz="13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5305628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急性骨髄性白血病における</a:t>
            </a:r>
            <a:r>
              <a:rPr lang="en-US" altLang="ja-JP" dirty="0"/>
              <a:t>15</a:t>
            </a:r>
            <a:r>
              <a:rPr lang="ja-JP" altLang="en-US" dirty="0"/>
              <a:t>歳以下での非血縁者間さい帯血移植において、直近</a:t>
            </a:r>
            <a:r>
              <a:rPr lang="en-US" altLang="ja-JP" dirty="0"/>
              <a:t>10</a:t>
            </a:r>
            <a:r>
              <a:rPr lang="ja-JP" altLang="en-US" dirty="0"/>
              <a:t>年間の初回移植の登録件数は約</a:t>
            </a:r>
            <a:r>
              <a:rPr lang="en-US" altLang="ja-JP" dirty="0"/>
              <a:t>300</a:t>
            </a:r>
            <a:r>
              <a:rPr lang="ja-JP" altLang="en-US" dirty="0"/>
              <a:t>件であり、標準リスク群が多い。</a:t>
            </a:r>
          </a:p>
          <a:p>
            <a:r>
              <a:rPr lang="ja-JP" altLang="en-US" dirty="0"/>
              <a:t>移植後</a:t>
            </a:r>
            <a:r>
              <a:rPr lang="en-US" altLang="ja-JP" dirty="0"/>
              <a:t>5</a:t>
            </a:r>
            <a:r>
              <a:rPr lang="ja-JP" altLang="en-US" dirty="0"/>
              <a:t>年生存率は、標準リスク群では</a:t>
            </a:r>
            <a:r>
              <a:rPr lang="en-US" altLang="ja-JP" dirty="0"/>
              <a:t>77.6</a:t>
            </a:r>
            <a:r>
              <a:rPr lang="ja-JP" altLang="en-US" dirty="0"/>
              <a:t>％、高リスク群では</a:t>
            </a:r>
            <a:r>
              <a:rPr lang="en-US" altLang="ja-JP" dirty="0"/>
              <a:t>25.2</a:t>
            </a:r>
            <a:r>
              <a:rPr lang="ja-JP" altLang="en-US" dirty="0"/>
              <a:t>％である。</a:t>
            </a:r>
            <a:endParaRPr lang="en-US" altLang="ja-JP" dirty="0"/>
          </a:p>
          <a:p>
            <a:endParaRPr lang="en-US" altLang="ja-JP" dirty="0"/>
          </a:p>
          <a:p>
            <a:endParaRPr lang="ja-JP" altLang="ja-JP" dirty="0"/>
          </a:p>
          <a:p>
            <a:r>
              <a:rPr lang="ja-JP" altLang="ja-JP" dirty="0"/>
              <a:t>―≪急性骨髄性白血病のリスク分類≫―――――――――――</a:t>
            </a:r>
          </a:p>
          <a:p>
            <a:r>
              <a:rPr lang="ja-JP" altLang="ja-JP" dirty="0"/>
              <a:t>■標準リスク群：初回寛解期／第二寛解期</a:t>
            </a:r>
          </a:p>
          <a:p>
            <a:r>
              <a:rPr lang="ja-JP" altLang="ja-JP" dirty="0"/>
              <a:t>■高リスク群</a:t>
            </a:r>
            <a:r>
              <a:rPr lang="en-US" altLang="ja-JP" dirty="0"/>
              <a:t>   </a:t>
            </a:r>
            <a:r>
              <a:rPr lang="ja-JP" altLang="ja-JP" dirty="0"/>
              <a:t>：第三以降の寛解期／初回寛解導入不能</a:t>
            </a:r>
            <a:r>
              <a:rPr lang="en-US" altLang="ja-JP" dirty="0"/>
              <a:t>(PIF)</a:t>
            </a:r>
            <a:r>
              <a:rPr lang="ja-JP" altLang="ja-JP" dirty="0"/>
              <a:t>／初発状態</a:t>
            </a:r>
            <a:r>
              <a:rPr lang="en-US" altLang="ja-JP" dirty="0"/>
              <a:t>(</a:t>
            </a:r>
            <a:r>
              <a:rPr lang="ja-JP" altLang="ja-JP" dirty="0"/>
              <a:t>未治療</a:t>
            </a:r>
            <a:r>
              <a:rPr lang="en-US" altLang="ja-JP" dirty="0"/>
              <a:t>)</a:t>
            </a:r>
            <a:r>
              <a:rPr lang="ja-JP" altLang="ja-JP" dirty="0"/>
              <a:t>／再発</a:t>
            </a:r>
          </a:p>
          <a:p>
            <a:r>
              <a:rPr lang="ja-JP" altLang="ja-JP" dirty="0"/>
              <a:t>――――――――――――――――――――――――――</a:t>
            </a:r>
            <a:endParaRPr lang="ja-JP" altLang="en-US" dirty="0"/>
          </a:p>
        </p:txBody>
      </p:sp>
      <p:sp>
        <p:nvSpPr>
          <p:cNvPr id="5" name="スライド イメージ プレースホルダー 4">
            <a:extLst>
              <a:ext uri="{FF2B5EF4-FFF2-40B4-BE49-F238E27FC236}">
                <a16:creationId xmlns:a16="http://schemas.microsoft.com/office/drawing/2014/main" id="{28CE5D2A-4F28-0BC3-4A41-315DC45D3826}"/>
              </a:ext>
            </a:extLst>
          </p:cNvPr>
          <p:cNvSpPr>
            <a:spLocks noGrp="1" noRot="1" noChangeAspect="1"/>
          </p:cNvSpPr>
          <p:nvPr>
            <p:ph type="sldImg"/>
          </p:nvPr>
        </p:nvSpPr>
        <p:spPr/>
      </p:sp>
    </p:spTree>
    <p:extLst>
      <p:ext uri="{BB962C8B-B14F-4D97-AF65-F5344CB8AC3E}">
        <p14:creationId xmlns:p14="http://schemas.microsoft.com/office/powerpoint/2010/main" val="9944819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急性骨髄性白血病における</a:t>
            </a:r>
            <a:r>
              <a:rPr lang="en-US" altLang="ja-JP" dirty="0"/>
              <a:t>16</a:t>
            </a:r>
            <a:r>
              <a:rPr lang="ja-JP" altLang="en-US" dirty="0"/>
              <a:t>歳以上での非血縁者間さい帯血移植において、直近</a:t>
            </a:r>
            <a:r>
              <a:rPr lang="en-US" altLang="ja-JP" dirty="0"/>
              <a:t>10</a:t>
            </a:r>
            <a:r>
              <a:rPr lang="ja-JP" altLang="en-US" dirty="0"/>
              <a:t>年間の初回移植の登録件数は約</a:t>
            </a:r>
            <a:r>
              <a:rPr lang="en-US" altLang="ja-JP" dirty="0"/>
              <a:t>4,000</a:t>
            </a:r>
            <a:r>
              <a:rPr lang="ja-JP" altLang="en-US" dirty="0"/>
              <a:t>件であり、高リスク群が半数を超える。</a:t>
            </a:r>
          </a:p>
          <a:p>
            <a:r>
              <a:rPr lang="ja-JP" altLang="en-US" dirty="0"/>
              <a:t>移植後</a:t>
            </a:r>
            <a:r>
              <a:rPr lang="en-US" altLang="ja-JP" dirty="0"/>
              <a:t>5</a:t>
            </a:r>
            <a:r>
              <a:rPr lang="ja-JP" altLang="en-US" dirty="0"/>
              <a:t>年生存率は、標準リスク群では</a:t>
            </a:r>
            <a:r>
              <a:rPr lang="en-US" altLang="ja-JP" dirty="0"/>
              <a:t>59.4</a:t>
            </a:r>
            <a:r>
              <a:rPr lang="ja-JP" altLang="en-US" dirty="0"/>
              <a:t>％、高リスク群では</a:t>
            </a:r>
            <a:r>
              <a:rPr lang="en-US" altLang="ja-JP" dirty="0"/>
              <a:t>27.5</a:t>
            </a:r>
            <a:r>
              <a:rPr lang="ja-JP" altLang="en-US" dirty="0"/>
              <a:t>％である。</a:t>
            </a:r>
          </a:p>
          <a:p>
            <a:endParaRPr lang="en-US" altLang="ja-JP" dirty="0"/>
          </a:p>
          <a:p>
            <a:endParaRPr lang="ja-JP" altLang="ja-JP" dirty="0"/>
          </a:p>
          <a:p>
            <a:r>
              <a:rPr lang="ja-JP" altLang="ja-JP" dirty="0"/>
              <a:t>―≪急性骨髄性白血病のリスク分類≫―――――――――――</a:t>
            </a:r>
          </a:p>
          <a:p>
            <a:r>
              <a:rPr lang="ja-JP" altLang="ja-JP" dirty="0"/>
              <a:t>■標準リスク群：初回寛解期／第二寛解期</a:t>
            </a:r>
          </a:p>
          <a:p>
            <a:r>
              <a:rPr lang="ja-JP" altLang="ja-JP" dirty="0"/>
              <a:t>■高リスク群</a:t>
            </a:r>
            <a:r>
              <a:rPr lang="en-US" altLang="ja-JP" dirty="0"/>
              <a:t>   </a:t>
            </a:r>
            <a:r>
              <a:rPr lang="ja-JP" altLang="ja-JP" dirty="0"/>
              <a:t>：第三以降の寛解期／初回寛解導入不能</a:t>
            </a:r>
            <a:r>
              <a:rPr lang="en-US" altLang="ja-JP" dirty="0"/>
              <a:t>(PIF)</a:t>
            </a:r>
            <a:r>
              <a:rPr lang="ja-JP" altLang="ja-JP" dirty="0"/>
              <a:t>／初発状態</a:t>
            </a:r>
            <a:r>
              <a:rPr lang="en-US" altLang="ja-JP" dirty="0"/>
              <a:t>(</a:t>
            </a:r>
            <a:r>
              <a:rPr lang="ja-JP" altLang="ja-JP" dirty="0"/>
              <a:t>未治療</a:t>
            </a:r>
            <a:r>
              <a:rPr lang="en-US" altLang="ja-JP" dirty="0"/>
              <a:t>)</a:t>
            </a:r>
            <a:r>
              <a:rPr lang="ja-JP" altLang="ja-JP" dirty="0"/>
              <a:t>／再発</a:t>
            </a:r>
          </a:p>
          <a:p>
            <a:r>
              <a:rPr lang="ja-JP" altLang="ja-JP" dirty="0"/>
              <a:t>――――――――――――――――――――――――――</a:t>
            </a:r>
            <a:endParaRPr lang="ja-JP" altLang="en-US" dirty="0"/>
          </a:p>
        </p:txBody>
      </p:sp>
      <p:sp>
        <p:nvSpPr>
          <p:cNvPr id="5" name="スライド イメージ プレースホルダー 4">
            <a:extLst>
              <a:ext uri="{FF2B5EF4-FFF2-40B4-BE49-F238E27FC236}">
                <a16:creationId xmlns:a16="http://schemas.microsoft.com/office/drawing/2014/main" id="{E4419F98-BFD0-0557-6D44-995146DEC74F}"/>
              </a:ext>
            </a:extLst>
          </p:cNvPr>
          <p:cNvSpPr>
            <a:spLocks noGrp="1" noRot="1" noChangeAspect="1"/>
          </p:cNvSpPr>
          <p:nvPr>
            <p:ph type="sldImg"/>
          </p:nvPr>
        </p:nvSpPr>
        <p:spPr/>
      </p:sp>
    </p:spTree>
    <p:extLst>
      <p:ext uri="{BB962C8B-B14F-4D97-AF65-F5344CB8AC3E}">
        <p14:creationId xmlns:p14="http://schemas.microsoft.com/office/powerpoint/2010/main" val="27131305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急性リンパ性白血病における</a:t>
            </a:r>
            <a:r>
              <a:rPr lang="en-US" altLang="ja-JP" dirty="0"/>
              <a:t>15</a:t>
            </a:r>
            <a:r>
              <a:rPr lang="ja-JP" altLang="en-US" dirty="0"/>
              <a:t>歳以下での同種移植において、直近</a:t>
            </a:r>
            <a:r>
              <a:rPr lang="en-US" altLang="ja-JP" dirty="0"/>
              <a:t>10</a:t>
            </a:r>
            <a:r>
              <a:rPr lang="ja-JP" altLang="en-US" dirty="0"/>
              <a:t>年間の初回移植の登録件数は約</a:t>
            </a:r>
            <a:r>
              <a:rPr lang="en-US" altLang="ja-JP" dirty="0"/>
              <a:t>900</a:t>
            </a:r>
            <a:r>
              <a:rPr lang="ja-JP" altLang="en-US" dirty="0"/>
              <a:t>件であり、非血縁者間さい帯血移植が多い。</a:t>
            </a:r>
          </a:p>
          <a:p>
            <a:r>
              <a:rPr lang="ja-JP" altLang="en-US" dirty="0"/>
              <a:t>移植後</a:t>
            </a:r>
            <a:r>
              <a:rPr lang="en-US" altLang="ja-JP" dirty="0"/>
              <a:t>5</a:t>
            </a:r>
            <a:r>
              <a:rPr lang="ja-JP" altLang="en-US" dirty="0"/>
              <a:t>年生存率は、血縁者間骨髄移植、非血縁者間移植では</a:t>
            </a:r>
            <a:r>
              <a:rPr lang="en-US" altLang="ja-JP" dirty="0"/>
              <a:t>68</a:t>
            </a:r>
            <a:r>
              <a:rPr lang="ja-JP" altLang="en-US" dirty="0"/>
              <a:t>～</a:t>
            </a:r>
            <a:r>
              <a:rPr lang="en-US" altLang="ja-JP" dirty="0"/>
              <a:t>72</a:t>
            </a:r>
            <a:r>
              <a:rPr lang="ja-JP" altLang="en-US" dirty="0"/>
              <a:t>％程度である。</a:t>
            </a:r>
          </a:p>
        </p:txBody>
      </p:sp>
      <p:sp>
        <p:nvSpPr>
          <p:cNvPr id="5" name="スライド イメージ プレースホルダー 4">
            <a:extLst>
              <a:ext uri="{FF2B5EF4-FFF2-40B4-BE49-F238E27FC236}">
                <a16:creationId xmlns:a16="http://schemas.microsoft.com/office/drawing/2014/main" id="{C20161A7-2487-33DA-60B3-844BA4A662B6}"/>
              </a:ext>
            </a:extLst>
          </p:cNvPr>
          <p:cNvSpPr>
            <a:spLocks noGrp="1" noRot="1" noChangeAspect="1"/>
          </p:cNvSpPr>
          <p:nvPr>
            <p:ph type="sldImg"/>
          </p:nvPr>
        </p:nvSpPr>
        <p:spPr/>
      </p:sp>
    </p:spTree>
    <p:extLst>
      <p:ext uri="{BB962C8B-B14F-4D97-AF65-F5344CB8AC3E}">
        <p14:creationId xmlns:p14="http://schemas.microsoft.com/office/powerpoint/2010/main" val="1372693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わが国において非血縁者間骨髄移植の登録が開始された</a:t>
            </a:r>
            <a:r>
              <a:rPr lang="en-US" altLang="ja-JP" dirty="0"/>
              <a:t>1993</a:t>
            </a:r>
            <a:r>
              <a:rPr lang="ja-JP" altLang="en-US" dirty="0"/>
              <a:t>年以降、また第一例目のさい帯血移植が行われた</a:t>
            </a:r>
            <a:r>
              <a:rPr lang="en-US" altLang="ja-JP" dirty="0"/>
              <a:t>1997</a:t>
            </a:r>
            <a:r>
              <a:rPr lang="ja-JP" altLang="en-US" dirty="0"/>
              <a:t>年以降、非血縁者間の移植の普及により移植を受ける患者の総数は増加しており、特にさい帯血移植の増加は著しい。また、非血縁者間末梢血幹細胞移植が</a:t>
            </a:r>
            <a:r>
              <a:rPr lang="en-US" altLang="ja-JP" dirty="0"/>
              <a:t>2010</a:t>
            </a:r>
            <a:r>
              <a:rPr lang="ja-JP" altLang="en-US" dirty="0"/>
              <a:t>年から導入され、徐々に件数を伸ばしている。</a:t>
            </a:r>
            <a:r>
              <a:rPr lang="en-US" altLang="ja-JP" dirty="0"/>
              <a:t>2010</a:t>
            </a:r>
            <a:r>
              <a:rPr lang="ja-JP" altLang="en-US" dirty="0"/>
              <a:t>年以降、ハプロ移植の増加により、血縁者間末梢血幹細胞移植の件数が増加している。</a:t>
            </a:r>
            <a:endParaRPr lang="ja-JP" altLang="ja-JP" dirty="0"/>
          </a:p>
        </p:txBody>
      </p:sp>
      <p:sp>
        <p:nvSpPr>
          <p:cNvPr id="6" name="スライド イメージ プレースホルダー 5">
            <a:extLst>
              <a:ext uri="{FF2B5EF4-FFF2-40B4-BE49-F238E27FC236}">
                <a16:creationId xmlns:a16="http://schemas.microsoft.com/office/drawing/2014/main" id="{AB3F7030-0A71-BAC2-8A41-B48B8F8B742D}"/>
              </a:ext>
            </a:extLst>
          </p:cNvPr>
          <p:cNvSpPr>
            <a:spLocks noGrp="1" noRot="1" noChangeAspect="1"/>
          </p:cNvSpPr>
          <p:nvPr>
            <p:ph type="sldImg"/>
          </p:nvPr>
        </p:nvSpPr>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急性リンパ性白血病における</a:t>
            </a:r>
            <a:r>
              <a:rPr lang="en-US" altLang="ja-JP" dirty="0"/>
              <a:t>16</a:t>
            </a:r>
            <a:r>
              <a:rPr lang="ja-JP" altLang="ja-JP" dirty="0"/>
              <a:t>歳以上での同種移植において、直近</a:t>
            </a:r>
            <a:r>
              <a:rPr lang="en-US" altLang="ja-JP" dirty="0"/>
              <a:t>10</a:t>
            </a:r>
            <a:r>
              <a:rPr lang="ja-JP" altLang="ja-JP" dirty="0"/>
              <a:t>年間の初回移植の登録件数は約</a:t>
            </a:r>
            <a:r>
              <a:rPr lang="en-US" altLang="ja-JP" dirty="0"/>
              <a:t>4,000</a:t>
            </a:r>
            <a:r>
              <a:rPr lang="ja-JP" altLang="ja-JP" dirty="0"/>
              <a:t>件であり、非血縁者間骨髄移植が多く行われている。</a:t>
            </a:r>
          </a:p>
          <a:p>
            <a:r>
              <a:rPr lang="ja-JP" altLang="ja-JP" dirty="0"/>
              <a:t>移植後</a:t>
            </a:r>
            <a:r>
              <a:rPr lang="en-US" altLang="ja-JP" dirty="0"/>
              <a:t>5</a:t>
            </a:r>
            <a:r>
              <a:rPr lang="ja-JP" altLang="ja-JP" dirty="0"/>
              <a:t>年生存率は、血縁、非血縁者間移植ともに</a:t>
            </a:r>
            <a:r>
              <a:rPr lang="en-US" altLang="ja-JP" dirty="0"/>
              <a:t>56</a:t>
            </a:r>
            <a:r>
              <a:rPr lang="ja-JP" altLang="ja-JP" dirty="0"/>
              <a:t>～</a:t>
            </a:r>
            <a:r>
              <a:rPr lang="en-US" altLang="ja-JP" dirty="0"/>
              <a:t>67</a:t>
            </a:r>
            <a:r>
              <a:rPr lang="ja-JP" altLang="ja-JP" dirty="0"/>
              <a:t>％程度である。</a:t>
            </a:r>
            <a:endParaRPr lang="ja-JP" altLang="en-US" dirty="0"/>
          </a:p>
        </p:txBody>
      </p:sp>
      <p:sp>
        <p:nvSpPr>
          <p:cNvPr id="7" name="スライド イメージ プレースホルダー 6">
            <a:extLst>
              <a:ext uri="{FF2B5EF4-FFF2-40B4-BE49-F238E27FC236}">
                <a16:creationId xmlns:a16="http://schemas.microsoft.com/office/drawing/2014/main" id="{921A8677-C636-EDC3-56D4-DCE86DECBF64}"/>
              </a:ext>
            </a:extLst>
          </p:cNvPr>
          <p:cNvSpPr>
            <a:spLocks noGrp="1" noRot="1" noChangeAspect="1"/>
          </p:cNvSpPr>
          <p:nvPr>
            <p:ph type="sldImg"/>
          </p:nvPr>
        </p:nvSpPr>
        <p:spPr/>
      </p:sp>
    </p:spTree>
    <p:extLst>
      <p:ext uri="{BB962C8B-B14F-4D97-AF65-F5344CB8AC3E}">
        <p14:creationId xmlns:p14="http://schemas.microsoft.com/office/powerpoint/2010/main" val="7618680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急性リンパ性白血病における</a:t>
            </a:r>
            <a:r>
              <a:rPr lang="en-US" altLang="ja-JP" dirty="0"/>
              <a:t>15</a:t>
            </a:r>
            <a:r>
              <a:rPr lang="ja-JP" altLang="en-US" dirty="0"/>
              <a:t>歳以下での</a:t>
            </a:r>
            <a:r>
              <a:rPr lang="en-US" altLang="ja-JP" dirty="0"/>
              <a:t>HLA</a:t>
            </a:r>
            <a:r>
              <a:rPr lang="ja-JP" altLang="en-US" dirty="0"/>
              <a:t>適合同胞間移植において、直近</a:t>
            </a:r>
            <a:r>
              <a:rPr lang="en-US" altLang="ja-JP" dirty="0"/>
              <a:t>10</a:t>
            </a:r>
            <a:r>
              <a:rPr lang="ja-JP" altLang="en-US" dirty="0"/>
              <a:t>年間の初回移植の登録件数は約</a:t>
            </a:r>
            <a:r>
              <a:rPr lang="en-US" altLang="ja-JP" dirty="0"/>
              <a:t>120</a:t>
            </a:r>
            <a:r>
              <a:rPr lang="ja-JP" altLang="en-US" dirty="0"/>
              <a:t>件であり、標準リスク群と高リスク群はほぼ同数である。</a:t>
            </a:r>
            <a:endParaRPr lang="en-US" altLang="ja-JP" dirty="0"/>
          </a:p>
          <a:p>
            <a:r>
              <a:rPr lang="ja-JP" altLang="en-US" dirty="0"/>
              <a:t>移植後</a:t>
            </a:r>
            <a:r>
              <a:rPr lang="en-US" altLang="ja-JP" dirty="0"/>
              <a:t>5</a:t>
            </a:r>
            <a:r>
              <a:rPr lang="ja-JP" altLang="en-US" dirty="0"/>
              <a:t>年生存率は、標準リスク群では</a:t>
            </a:r>
            <a:r>
              <a:rPr lang="en-US" altLang="ja-JP" dirty="0"/>
              <a:t>88.6</a:t>
            </a:r>
            <a:r>
              <a:rPr lang="ja-JP" altLang="en-US" dirty="0"/>
              <a:t>％と良好であり、高リスク群では</a:t>
            </a:r>
            <a:r>
              <a:rPr lang="en-US" altLang="ja-JP" dirty="0"/>
              <a:t>51.7</a:t>
            </a:r>
            <a:r>
              <a:rPr lang="ja-JP" altLang="en-US" dirty="0"/>
              <a:t>％である。</a:t>
            </a:r>
          </a:p>
          <a:p>
            <a:endParaRPr lang="en-US" altLang="ja-JP" dirty="0"/>
          </a:p>
          <a:p>
            <a:endParaRPr lang="ja-JP" altLang="en-US" dirty="0"/>
          </a:p>
          <a:p>
            <a:r>
              <a:rPr lang="en-US" altLang="ja-JP" dirty="0"/>
              <a:t>―≪</a:t>
            </a:r>
            <a:r>
              <a:rPr lang="ja-JP" altLang="en-US" dirty="0"/>
              <a:t>急性リンパ性白血病のリスク分類≫</a:t>
            </a:r>
            <a:r>
              <a:rPr lang="ja-JP" altLang="ja-JP" dirty="0"/>
              <a:t>―――――――――――</a:t>
            </a:r>
            <a:endParaRPr lang="en-US" altLang="ja-JP" dirty="0"/>
          </a:p>
          <a:p>
            <a:r>
              <a:rPr lang="en-US" altLang="ja-JP" dirty="0"/>
              <a:t>■</a:t>
            </a:r>
            <a:r>
              <a:rPr lang="ja-JP" altLang="en-US" dirty="0"/>
              <a:t>標準リスク群：初回寛解期</a:t>
            </a:r>
          </a:p>
          <a:p>
            <a:r>
              <a:rPr lang="ja-JP" altLang="en-US" dirty="0"/>
              <a:t>■高リスク群   ：第二以降の寛解期／初回寛解導入不能</a:t>
            </a:r>
            <a:r>
              <a:rPr lang="en-US" altLang="ja-JP" dirty="0"/>
              <a:t>(PIF)</a:t>
            </a:r>
            <a:r>
              <a:rPr lang="ja-JP" altLang="en-US" dirty="0"/>
              <a:t>／初回寛解導入不能</a:t>
            </a:r>
            <a:r>
              <a:rPr lang="en-US" altLang="ja-JP" dirty="0"/>
              <a:t>(</a:t>
            </a:r>
            <a:r>
              <a:rPr lang="ja-JP" altLang="en-US" dirty="0"/>
              <a:t>髄外病変のみ</a:t>
            </a:r>
            <a:r>
              <a:rPr lang="en-US" altLang="ja-JP" dirty="0"/>
              <a:t>)</a:t>
            </a:r>
            <a:r>
              <a:rPr lang="ja-JP" altLang="en-US" dirty="0"/>
              <a:t>／初発状態</a:t>
            </a:r>
            <a:r>
              <a:rPr lang="en-US" altLang="ja-JP" dirty="0"/>
              <a:t>(</a:t>
            </a:r>
            <a:r>
              <a:rPr lang="ja-JP" altLang="en-US" dirty="0"/>
              <a:t>未治療</a:t>
            </a:r>
            <a:r>
              <a:rPr lang="en-US" altLang="ja-JP" dirty="0"/>
              <a:t>)</a:t>
            </a:r>
            <a:r>
              <a:rPr lang="ja-JP" altLang="en-US" dirty="0"/>
              <a:t>／再発</a:t>
            </a:r>
          </a:p>
          <a:p>
            <a:r>
              <a:rPr lang="ja-JP" altLang="ja-JP" dirty="0"/>
              <a:t>――――――――――――――――――――――――――</a:t>
            </a:r>
            <a:endParaRPr lang="ja-JP" altLang="en-US" dirty="0"/>
          </a:p>
        </p:txBody>
      </p:sp>
      <p:sp>
        <p:nvSpPr>
          <p:cNvPr id="5" name="スライド イメージ プレースホルダー 4">
            <a:extLst>
              <a:ext uri="{FF2B5EF4-FFF2-40B4-BE49-F238E27FC236}">
                <a16:creationId xmlns:a16="http://schemas.microsoft.com/office/drawing/2014/main" id="{9F998000-8F17-CE3E-26F0-0CA571D6F6E9}"/>
              </a:ext>
            </a:extLst>
          </p:cNvPr>
          <p:cNvSpPr>
            <a:spLocks noGrp="1" noRot="1" noChangeAspect="1"/>
          </p:cNvSpPr>
          <p:nvPr>
            <p:ph type="sldImg"/>
          </p:nvPr>
        </p:nvSpPr>
        <p:spPr/>
      </p:sp>
    </p:spTree>
    <p:extLst>
      <p:ext uri="{BB962C8B-B14F-4D97-AF65-F5344CB8AC3E}">
        <p14:creationId xmlns:p14="http://schemas.microsoft.com/office/powerpoint/2010/main" val="16535910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急性リンパ性白血病における</a:t>
            </a:r>
            <a:r>
              <a:rPr lang="en-US" altLang="ja-JP" dirty="0"/>
              <a:t>16</a:t>
            </a:r>
            <a:r>
              <a:rPr lang="ja-JP" altLang="en-US" dirty="0"/>
              <a:t>歳以上での</a:t>
            </a:r>
            <a:r>
              <a:rPr lang="en-US" altLang="ja-JP" dirty="0"/>
              <a:t>HLA</a:t>
            </a:r>
            <a:r>
              <a:rPr lang="ja-JP" altLang="en-US" dirty="0"/>
              <a:t>適合同胞間移植において、直近</a:t>
            </a:r>
            <a:r>
              <a:rPr lang="en-US" altLang="ja-JP" dirty="0"/>
              <a:t>10</a:t>
            </a:r>
            <a:r>
              <a:rPr lang="ja-JP" altLang="en-US" dirty="0"/>
              <a:t>年間の初回移植の登録件数は約</a:t>
            </a:r>
            <a:r>
              <a:rPr lang="en-US" altLang="ja-JP" dirty="0"/>
              <a:t>900</a:t>
            </a:r>
            <a:r>
              <a:rPr lang="ja-JP" altLang="en-US" dirty="0"/>
              <a:t>件であり、標準リスク群が約</a:t>
            </a:r>
            <a:r>
              <a:rPr lang="en-US" altLang="ja-JP" dirty="0"/>
              <a:t>80</a:t>
            </a:r>
            <a:r>
              <a:rPr lang="ja-JP" altLang="en-US" dirty="0"/>
              <a:t>％を占める。</a:t>
            </a:r>
          </a:p>
          <a:p>
            <a:r>
              <a:rPr lang="ja-JP" altLang="en-US" dirty="0"/>
              <a:t>移植後</a:t>
            </a:r>
            <a:r>
              <a:rPr lang="en-US" altLang="ja-JP" dirty="0"/>
              <a:t>5</a:t>
            </a:r>
            <a:r>
              <a:rPr lang="ja-JP" altLang="en-US" dirty="0"/>
              <a:t>年生存率は、標準リスク群では</a:t>
            </a:r>
            <a:r>
              <a:rPr lang="en-US" altLang="ja-JP" dirty="0"/>
              <a:t>72.8</a:t>
            </a:r>
            <a:r>
              <a:rPr lang="ja-JP" altLang="en-US" dirty="0"/>
              <a:t>％、高リスク群では</a:t>
            </a:r>
            <a:r>
              <a:rPr lang="en-US" altLang="ja-JP" dirty="0"/>
              <a:t>41.0</a:t>
            </a:r>
            <a:r>
              <a:rPr lang="ja-JP" altLang="en-US" dirty="0"/>
              <a:t>％である。</a:t>
            </a:r>
          </a:p>
          <a:p>
            <a:endParaRPr lang="ja-JP" altLang="en-US" dirty="0"/>
          </a:p>
          <a:p>
            <a:endParaRPr lang="en-US" altLang="ja-JP" dirty="0"/>
          </a:p>
          <a:p>
            <a:r>
              <a:rPr lang="en-US" altLang="ja-JP" dirty="0"/>
              <a:t>―≪</a:t>
            </a:r>
            <a:r>
              <a:rPr lang="ja-JP" altLang="en-US" dirty="0"/>
              <a:t>急性リンパ性白血病のリスク分類≫</a:t>
            </a:r>
            <a:r>
              <a:rPr lang="ja-JP" altLang="ja-JP" dirty="0"/>
              <a:t>―――――――――――</a:t>
            </a:r>
            <a:endParaRPr lang="en-US" altLang="ja-JP" dirty="0"/>
          </a:p>
          <a:p>
            <a:r>
              <a:rPr lang="en-US" altLang="ja-JP" dirty="0"/>
              <a:t>■</a:t>
            </a:r>
            <a:r>
              <a:rPr lang="ja-JP" altLang="en-US" dirty="0"/>
              <a:t>標準リスク群：初回寛解期</a:t>
            </a:r>
          </a:p>
          <a:p>
            <a:r>
              <a:rPr lang="ja-JP" altLang="en-US" dirty="0"/>
              <a:t>■高リスク群   ：第二以降の寛解期／初回寛解導入不能</a:t>
            </a:r>
            <a:r>
              <a:rPr lang="en-US" altLang="ja-JP" dirty="0"/>
              <a:t>(PIF)</a:t>
            </a:r>
            <a:r>
              <a:rPr lang="ja-JP" altLang="en-US" dirty="0"/>
              <a:t>／初回寛解導入不能</a:t>
            </a:r>
            <a:r>
              <a:rPr lang="en-US" altLang="ja-JP" dirty="0"/>
              <a:t>(</a:t>
            </a:r>
            <a:r>
              <a:rPr lang="ja-JP" altLang="en-US" dirty="0"/>
              <a:t>髄外病変のみ</a:t>
            </a:r>
            <a:r>
              <a:rPr lang="en-US" altLang="ja-JP" dirty="0"/>
              <a:t>)</a:t>
            </a:r>
            <a:r>
              <a:rPr lang="ja-JP" altLang="en-US" dirty="0"/>
              <a:t>／初発状態</a:t>
            </a:r>
            <a:r>
              <a:rPr lang="en-US" altLang="ja-JP" dirty="0"/>
              <a:t>(</a:t>
            </a:r>
            <a:r>
              <a:rPr lang="ja-JP" altLang="en-US" dirty="0"/>
              <a:t>未治療</a:t>
            </a:r>
            <a:r>
              <a:rPr lang="en-US" altLang="ja-JP" dirty="0"/>
              <a:t>)</a:t>
            </a:r>
            <a:r>
              <a:rPr lang="ja-JP" altLang="en-US" dirty="0"/>
              <a:t>／再発</a:t>
            </a:r>
          </a:p>
          <a:p>
            <a:r>
              <a:rPr lang="ja-JP" altLang="ja-JP" dirty="0"/>
              <a:t>――――――――――――――――――――――――――</a:t>
            </a:r>
            <a:endParaRPr lang="ja-JP" altLang="en-US" dirty="0"/>
          </a:p>
          <a:p>
            <a:endParaRPr lang="ja-JP" altLang="en-US" dirty="0"/>
          </a:p>
        </p:txBody>
      </p:sp>
      <p:sp>
        <p:nvSpPr>
          <p:cNvPr id="5" name="スライド イメージ プレースホルダー 4">
            <a:extLst>
              <a:ext uri="{FF2B5EF4-FFF2-40B4-BE49-F238E27FC236}">
                <a16:creationId xmlns:a16="http://schemas.microsoft.com/office/drawing/2014/main" id="{D524249A-4F05-5521-F01F-31D698AC99B3}"/>
              </a:ext>
            </a:extLst>
          </p:cNvPr>
          <p:cNvSpPr>
            <a:spLocks noGrp="1" noRot="1" noChangeAspect="1"/>
          </p:cNvSpPr>
          <p:nvPr>
            <p:ph type="sldImg"/>
          </p:nvPr>
        </p:nvSpPr>
        <p:spPr/>
      </p:sp>
    </p:spTree>
    <p:extLst>
      <p:ext uri="{BB962C8B-B14F-4D97-AF65-F5344CB8AC3E}">
        <p14:creationId xmlns:p14="http://schemas.microsoft.com/office/powerpoint/2010/main" val="24510062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急性リンパ性白血病における</a:t>
            </a:r>
            <a:r>
              <a:rPr lang="en-US" altLang="ja-JP" dirty="0"/>
              <a:t>15</a:t>
            </a:r>
            <a:r>
              <a:rPr lang="ja-JP" altLang="en-US" dirty="0"/>
              <a:t>歳以下での非血縁者間骨髄移植において、直近</a:t>
            </a:r>
            <a:r>
              <a:rPr lang="en-US" altLang="ja-JP" dirty="0"/>
              <a:t>10</a:t>
            </a:r>
            <a:r>
              <a:rPr lang="ja-JP" altLang="en-US" dirty="0"/>
              <a:t>年間の初回移植の登録件数は約</a:t>
            </a:r>
            <a:r>
              <a:rPr lang="en-US" altLang="ja-JP" dirty="0"/>
              <a:t>240</a:t>
            </a:r>
            <a:r>
              <a:rPr lang="ja-JP" altLang="en-US" dirty="0"/>
              <a:t>件であり、標準リスク群と高リスク群はほぼ同数である。</a:t>
            </a:r>
          </a:p>
          <a:p>
            <a:r>
              <a:rPr lang="ja-JP" altLang="en-US" dirty="0"/>
              <a:t>移植後</a:t>
            </a:r>
            <a:r>
              <a:rPr lang="en-US" altLang="ja-JP" dirty="0"/>
              <a:t>5</a:t>
            </a:r>
            <a:r>
              <a:rPr lang="ja-JP" altLang="en-US" dirty="0"/>
              <a:t>年生存率は、標準リスク群では</a:t>
            </a:r>
            <a:r>
              <a:rPr lang="en-US" altLang="ja-JP" dirty="0"/>
              <a:t>88.0</a:t>
            </a:r>
            <a:r>
              <a:rPr lang="ja-JP" altLang="en-US" dirty="0"/>
              <a:t>％、高リスク群では</a:t>
            </a:r>
            <a:r>
              <a:rPr lang="en-US" altLang="ja-JP" dirty="0"/>
              <a:t>55.2</a:t>
            </a:r>
            <a:r>
              <a:rPr lang="ja-JP" altLang="en-US" dirty="0"/>
              <a:t>％である。</a:t>
            </a:r>
            <a:endParaRPr lang="en-US" altLang="ja-JP" dirty="0"/>
          </a:p>
          <a:p>
            <a:r>
              <a:rPr lang="en-US" altLang="ja-JP" dirty="0"/>
              <a:t> </a:t>
            </a:r>
          </a:p>
          <a:p>
            <a:endParaRPr lang="ja-JP" altLang="ja-JP" dirty="0"/>
          </a:p>
          <a:p>
            <a:r>
              <a:rPr lang="en-US" altLang="ja-JP" dirty="0"/>
              <a:t>―≪</a:t>
            </a:r>
            <a:r>
              <a:rPr lang="ja-JP" altLang="en-US" dirty="0"/>
              <a:t>急性リンパ性白血病のリスク分類≫</a:t>
            </a:r>
            <a:r>
              <a:rPr lang="ja-JP" altLang="ja-JP" dirty="0"/>
              <a:t>―――――――――――</a:t>
            </a:r>
            <a:endParaRPr lang="en-US" altLang="ja-JP" dirty="0"/>
          </a:p>
          <a:p>
            <a:r>
              <a:rPr lang="en-US" altLang="ja-JP" dirty="0"/>
              <a:t>■</a:t>
            </a:r>
            <a:r>
              <a:rPr lang="ja-JP" altLang="en-US" dirty="0"/>
              <a:t>標準リスク群：初回寛解期</a:t>
            </a:r>
          </a:p>
          <a:p>
            <a:r>
              <a:rPr lang="ja-JP" altLang="en-US" dirty="0"/>
              <a:t>■高リスク群   ：第二以降の寛解期／初回寛解導入不能</a:t>
            </a:r>
            <a:r>
              <a:rPr lang="en-US" altLang="ja-JP" dirty="0"/>
              <a:t>(PIF)</a:t>
            </a:r>
            <a:r>
              <a:rPr lang="ja-JP" altLang="en-US" dirty="0"/>
              <a:t>／初回寛解導入不能</a:t>
            </a:r>
            <a:r>
              <a:rPr lang="en-US" altLang="ja-JP" dirty="0"/>
              <a:t>(</a:t>
            </a:r>
            <a:r>
              <a:rPr lang="ja-JP" altLang="en-US" dirty="0"/>
              <a:t>髄外病変のみ</a:t>
            </a:r>
            <a:r>
              <a:rPr lang="en-US" altLang="ja-JP" dirty="0"/>
              <a:t>)</a:t>
            </a:r>
            <a:r>
              <a:rPr lang="ja-JP" altLang="en-US" dirty="0"/>
              <a:t>／初発状態</a:t>
            </a:r>
            <a:r>
              <a:rPr lang="en-US" altLang="ja-JP" dirty="0"/>
              <a:t>(</a:t>
            </a:r>
            <a:r>
              <a:rPr lang="ja-JP" altLang="en-US" dirty="0"/>
              <a:t>未治療</a:t>
            </a:r>
            <a:r>
              <a:rPr lang="en-US" altLang="ja-JP" dirty="0"/>
              <a:t>)</a:t>
            </a:r>
            <a:r>
              <a:rPr lang="ja-JP" altLang="en-US" dirty="0"/>
              <a:t>／再発</a:t>
            </a:r>
          </a:p>
          <a:p>
            <a:r>
              <a:rPr lang="ja-JP" altLang="ja-JP" dirty="0"/>
              <a:t>――――――――――――――――――――――――――</a:t>
            </a:r>
            <a:endParaRPr lang="ja-JP" altLang="en-US" dirty="0"/>
          </a:p>
        </p:txBody>
      </p:sp>
      <p:sp>
        <p:nvSpPr>
          <p:cNvPr id="7" name="スライド イメージ プレースホルダー 6">
            <a:extLst>
              <a:ext uri="{FF2B5EF4-FFF2-40B4-BE49-F238E27FC236}">
                <a16:creationId xmlns:a16="http://schemas.microsoft.com/office/drawing/2014/main" id="{D40EEA2E-E552-4606-65CC-2A5ED371111A}"/>
              </a:ext>
            </a:extLst>
          </p:cNvPr>
          <p:cNvSpPr>
            <a:spLocks noGrp="1" noRot="1" noChangeAspect="1"/>
          </p:cNvSpPr>
          <p:nvPr>
            <p:ph type="sldImg"/>
          </p:nvPr>
        </p:nvSpPr>
        <p:spPr/>
      </p:sp>
    </p:spTree>
    <p:extLst>
      <p:ext uri="{BB962C8B-B14F-4D97-AF65-F5344CB8AC3E}">
        <p14:creationId xmlns:p14="http://schemas.microsoft.com/office/powerpoint/2010/main" val="8568959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急性リンパ性白血病における</a:t>
            </a:r>
            <a:r>
              <a:rPr lang="en-US" altLang="ja-JP" dirty="0"/>
              <a:t>16</a:t>
            </a:r>
            <a:r>
              <a:rPr lang="ja-JP" altLang="en-US" dirty="0"/>
              <a:t>歳以上での非血縁者間骨髄移植において、直近</a:t>
            </a:r>
            <a:r>
              <a:rPr lang="en-US" altLang="ja-JP" dirty="0"/>
              <a:t>10</a:t>
            </a:r>
            <a:r>
              <a:rPr lang="ja-JP" altLang="en-US" dirty="0"/>
              <a:t>年間の初回移植の登録件数は約</a:t>
            </a:r>
            <a:r>
              <a:rPr lang="en-US" altLang="ja-JP" dirty="0"/>
              <a:t>1,600</a:t>
            </a:r>
            <a:r>
              <a:rPr lang="ja-JP" altLang="en-US" dirty="0"/>
              <a:t>件であり、標準リスク群がおよそ</a:t>
            </a:r>
            <a:r>
              <a:rPr lang="en-US" altLang="ja-JP" dirty="0"/>
              <a:t>75</a:t>
            </a:r>
            <a:r>
              <a:rPr lang="ja-JP" altLang="en-US" dirty="0"/>
              <a:t>％を占める。</a:t>
            </a:r>
          </a:p>
          <a:p>
            <a:r>
              <a:rPr lang="ja-JP" altLang="en-US" dirty="0"/>
              <a:t>移植後</a:t>
            </a:r>
            <a:r>
              <a:rPr lang="en-US" altLang="ja-JP" dirty="0"/>
              <a:t>5</a:t>
            </a:r>
            <a:r>
              <a:rPr lang="ja-JP" altLang="en-US" dirty="0"/>
              <a:t>年生存率は、標準リスク群では</a:t>
            </a:r>
            <a:r>
              <a:rPr lang="en-US" altLang="ja-JP" dirty="0"/>
              <a:t>68.8</a:t>
            </a:r>
            <a:r>
              <a:rPr lang="ja-JP" altLang="en-US" dirty="0"/>
              <a:t>％、高リスク群で</a:t>
            </a:r>
            <a:r>
              <a:rPr lang="en-US" altLang="ja-JP" dirty="0"/>
              <a:t>35.8</a:t>
            </a:r>
            <a:r>
              <a:rPr lang="ja-JP" altLang="en-US" dirty="0"/>
              <a:t>％である。</a:t>
            </a:r>
          </a:p>
          <a:p>
            <a:r>
              <a:rPr lang="en-US" altLang="ja-JP" dirty="0"/>
              <a:t> </a:t>
            </a:r>
          </a:p>
          <a:p>
            <a:endParaRPr lang="ja-JP" altLang="ja-JP" dirty="0"/>
          </a:p>
          <a:p>
            <a:r>
              <a:rPr lang="en-US" altLang="ja-JP" dirty="0"/>
              <a:t>―≪</a:t>
            </a:r>
            <a:r>
              <a:rPr lang="ja-JP" altLang="en-US" dirty="0"/>
              <a:t>急性リンパ性白血病のリスク分類≫</a:t>
            </a:r>
            <a:r>
              <a:rPr lang="ja-JP" altLang="ja-JP" dirty="0"/>
              <a:t>―――――――――――</a:t>
            </a:r>
            <a:endParaRPr lang="en-US" altLang="ja-JP" dirty="0"/>
          </a:p>
          <a:p>
            <a:r>
              <a:rPr lang="en-US" altLang="ja-JP" dirty="0"/>
              <a:t>■</a:t>
            </a:r>
            <a:r>
              <a:rPr lang="ja-JP" altLang="en-US" dirty="0"/>
              <a:t>標準リスク群：初回寛解期</a:t>
            </a:r>
          </a:p>
          <a:p>
            <a:r>
              <a:rPr lang="ja-JP" altLang="en-US" dirty="0"/>
              <a:t>■高リスク群   ：第二以降の寛解期／初回寛解導入不能</a:t>
            </a:r>
            <a:r>
              <a:rPr lang="en-US" altLang="ja-JP" dirty="0"/>
              <a:t>(PIF)</a:t>
            </a:r>
            <a:r>
              <a:rPr lang="ja-JP" altLang="en-US" dirty="0"/>
              <a:t>／初回寛解導入不能</a:t>
            </a:r>
            <a:r>
              <a:rPr lang="en-US" altLang="ja-JP" dirty="0"/>
              <a:t>(</a:t>
            </a:r>
            <a:r>
              <a:rPr lang="ja-JP" altLang="en-US" dirty="0"/>
              <a:t>髄外病変のみ</a:t>
            </a:r>
            <a:r>
              <a:rPr lang="en-US" altLang="ja-JP" dirty="0"/>
              <a:t>)</a:t>
            </a:r>
            <a:r>
              <a:rPr lang="ja-JP" altLang="en-US" dirty="0"/>
              <a:t>／初発状態</a:t>
            </a:r>
            <a:r>
              <a:rPr lang="en-US" altLang="ja-JP" dirty="0"/>
              <a:t>(</a:t>
            </a:r>
            <a:r>
              <a:rPr lang="ja-JP" altLang="en-US" dirty="0"/>
              <a:t>未治療</a:t>
            </a:r>
            <a:r>
              <a:rPr lang="en-US" altLang="ja-JP" dirty="0"/>
              <a:t>)</a:t>
            </a:r>
            <a:r>
              <a:rPr lang="ja-JP" altLang="en-US" dirty="0"/>
              <a:t>／再発</a:t>
            </a:r>
          </a:p>
          <a:p>
            <a:r>
              <a:rPr lang="ja-JP" altLang="ja-JP" dirty="0"/>
              <a:t>――――――――――――――――――――――――――</a:t>
            </a:r>
            <a:endParaRPr lang="ja-JP" altLang="en-US" dirty="0"/>
          </a:p>
        </p:txBody>
      </p:sp>
      <p:sp>
        <p:nvSpPr>
          <p:cNvPr id="5" name="スライド イメージ プレースホルダー 4">
            <a:extLst>
              <a:ext uri="{FF2B5EF4-FFF2-40B4-BE49-F238E27FC236}">
                <a16:creationId xmlns:a16="http://schemas.microsoft.com/office/drawing/2014/main" id="{41B8CF5B-4485-09EB-95B7-B22EE456D325}"/>
              </a:ext>
            </a:extLst>
          </p:cNvPr>
          <p:cNvSpPr>
            <a:spLocks noGrp="1" noRot="1" noChangeAspect="1"/>
          </p:cNvSpPr>
          <p:nvPr>
            <p:ph type="sldImg"/>
          </p:nvPr>
        </p:nvSpPr>
        <p:spPr/>
      </p:sp>
    </p:spTree>
    <p:extLst>
      <p:ext uri="{BB962C8B-B14F-4D97-AF65-F5344CB8AC3E}">
        <p14:creationId xmlns:p14="http://schemas.microsoft.com/office/powerpoint/2010/main" val="29136665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急性リンパ性白血病における</a:t>
            </a:r>
            <a:r>
              <a:rPr lang="en-US" altLang="ja-JP" dirty="0"/>
              <a:t>15</a:t>
            </a:r>
            <a:r>
              <a:rPr lang="ja-JP" altLang="en-US" dirty="0"/>
              <a:t>歳以下での非血縁者間さい帯血移植において、直近</a:t>
            </a:r>
            <a:r>
              <a:rPr lang="en-US" altLang="ja-JP" dirty="0"/>
              <a:t>10</a:t>
            </a:r>
            <a:r>
              <a:rPr lang="ja-JP" altLang="en-US" dirty="0"/>
              <a:t>年間の初回移植の登録件数は約</a:t>
            </a:r>
            <a:r>
              <a:rPr lang="en-US" altLang="ja-JP" dirty="0"/>
              <a:t>400</a:t>
            </a:r>
            <a:r>
              <a:rPr lang="ja-JP" altLang="en-US" dirty="0"/>
              <a:t>件であり、標準リスク群と高リスク群はほぼ同数である。</a:t>
            </a:r>
            <a:endParaRPr lang="en-US" altLang="ja-JP" dirty="0"/>
          </a:p>
          <a:p>
            <a:r>
              <a:rPr lang="ja-JP" altLang="en-US" dirty="0"/>
              <a:t>移植後</a:t>
            </a:r>
            <a:r>
              <a:rPr lang="en-US" altLang="ja-JP" dirty="0"/>
              <a:t>5</a:t>
            </a:r>
            <a:r>
              <a:rPr lang="ja-JP" altLang="en-US" dirty="0"/>
              <a:t>年生存率は、標準リスク群では</a:t>
            </a:r>
            <a:r>
              <a:rPr lang="en-US" altLang="ja-JP" dirty="0"/>
              <a:t>83.9</a:t>
            </a:r>
            <a:r>
              <a:rPr lang="ja-JP" altLang="en-US" dirty="0"/>
              <a:t>％、高リスク群では</a:t>
            </a:r>
            <a:r>
              <a:rPr lang="en-US" altLang="ja-JP" dirty="0"/>
              <a:t>60.0</a:t>
            </a:r>
            <a:r>
              <a:rPr lang="ja-JP" altLang="en-US" dirty="0"/>
              <a:t>％である。</a:t>
            </a:r>
          </a:p>
          <a:p>
            <a:endParaRPr lang="en-US" altLang="ja-JP" dirty="0"/>
          </a:p>
          <a:p>
            <a:endParaRPr lang="ja-JP" altLang="en-US" dirty="0"/>
          </a:p>
          <a:p>
            <a:r>
              <a:rPr lang="en-US" altLang="ja-JP" dirty="0"/>
              <a:t>―≪</a:t>
            </a:r>
            <a:r>
              <a:rPr lang="ja-JP" altLang="en-US" dirty="0"/>
              <a:t>急性リンパ性白血病のリスク分類≫</a:t>
            </a:r>
            <a:r>
              <a:rPr lang="ja-JP" altLang="ja-JP" dirty="0"/>
              <a:t>―――――――――――</a:t>
            </a:r>
            <a:endParaRPr lang="en-US" altLang="ja-JP" dirty="0"/>
          </a:p>
          <a:p>
            <a:r>
              <a:rPr lang="en-US" altLang="ja-JP" dirty="0"/>
              <a:t>■</a:t>
            </a:r>
            <a:r>
              <a:rPr lang="ja-JP" altLang="en-US" dirty="0"/>
              <a:t>標準リスク群：初回寛解期</a:t>
            </a:r>
          </a:p>
          <a:p>
            <a:r>
              <a:rPr lang="ja-JP" altLang="en-US" dirty="0"/>
              <a:t>■高リスク群   ：第二以降の寛解期／初回寛解導入不能</a:t>
            </a:r>
            <a:r>
              <a:rPr lang="en-US" altLang="ja-JP" dirty="0"/>
              <a:t>(PIF)</a:t>
            </a:r>
            <a:r>
              <a:rPr lang="ja-JP" altLang="en-US" dirty="0"/>
              <a:t>／初回寛解導入不能</a:t>
            </a:r>
            <a:r>
              <a:rPr lang="en-US" altLang="ja-JP" dirty="0"/>
              <a:t>(</a:t>
            </a:r>
            <a:r>
              <a:rPr lang="ja-JP" altLang="en-US" dirty="0"/>
              <a:t>髄外病変のみ</a:t>
            </a:r>
            <a:r>
              <a:rPr lang="en-US" altLang="ja-JP" dirty="0"/>
              <a:t>)</a:t>
            </a:r>
            <a:r>
              <a:rPr lang="ja-JP" altLang="en-US" dirty="0"/>
              <a:t>／初発状態</a:t>
            </a:r>
            <a:r>
              <a:rPr lang="en-US" altLang="ja-JP" dirty="0"/>
              <a:t>(</a:t>
            </a:r>
            <a:r>
              <a:rPr lang="ja-JP" altLang="en-US" dirty="0"/>
              <a:t>未治療</a:t>
            </a:r>
            <a:r>
              <a:rPr lang="en-US" altLang="ja-JP" dirty="0"/>
              <a:t>)</a:t>
            </a:r>
            <a:r>
              <a:rPr lang="ja-JP" altLang="en-US" dirty="0"/>
              <a:t>／再発</a:t>
            </a:r>
          </a:p>
          <a:p>
            <a:r>
              <a:rPr lang="ja-JP" altLang="ja-JP" dirty="0"/>
              <a:t>――――――――――――――――――――――――――</a:t>
            </a:r>
            <a:endParaRPr lang="ja-JP" altLang="en-US" dirty="0"/>
          </a:p>
        </p:txBody>
      </p:sp>
      <p:sp>
        <p:nvSpPr>
          <p:cNvPr id="5" name="スライド イメージ プレースホルダー 4">
            <a:extLst>
              <a:ext uri="{FF2B5EF4-FFF2-40B4-BE49-F238E27FC236}">
                <a16:creationId xmlns:a16="http://schemas.microsoft.com/office/drawing/2014/main" id="{FDDB2892-2743-1505-EBD5-B3B6427FCBBE}"/>
              </a:ext>
            </a:extLst>
          </p:cNvPr>
          <p:cNvSpPr>
            <a:spLocks noGrp="1" noRot="1" noChangeAspect="1"/>
          </p:cNvSpPr>
          <p:nvPr>
            <p:ph type="sldImg"/>
          </p:nvPr>
        </p:nvSpPr>
        <p:spPr/>
      </p:sp>
    </p:spTree>
    <p:extLst>
      <p:ext uri="{BB962C8B-B14F-4D97-AF65-F5344CB8AC3E}">
        <p14:creationId xmlns:p14="http://schemas.microsoft.com/office/powerpoint/2010/main" val="29695969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急性リンパ性白血病における</a:t>
            </a:r>
            <a:r>
              <a:rPr lang="en-US" altLang="ja-JP" dirty="0"/>
              <a:t>16</a:t>
            </a:r>
            <a:r>
              <a:rPr lang="ja-JP" altLang="en-US" dirty="0"/>
              <a:t>歳以上での非血縁者間さい帯血移植において、直近</a:t>
            </a:r>
            <a:r>
              <a:rPr lang="en-US" altLang="ja-JP" dirty="0"/>
              <a:t>10</a:t>
            </a:r>
            <a:r>
              <a:rPr lang="ja-JP" altLang="en-US" dirty="0"/>
              <a:t>年間の初回移植の登録件数は約</a:t>
            </a:r>
            <a:r>
              <a:rPr lang="en-US" altLang="ja-JP" dirty="0"/>
              <a:t>1,200</a:t>
            </a:r>
            <a:r>
              <a:rPr lang="ja-JP" altLang="en-US" dirty="0"/>
              <a:t>件であり、標準リスク群が</a:t>
            </a:r>
            <a:r>
              <a:rPr lang="en-US" altLang="ja-JP" dirty="0"/>
              <a:t>65</a:t>
            </a:r>
            <a:r>
              <a:rPr lang="ja-JP" altLang="en-US" dirty="0"/>
              <a:t>％を占める。</a:t>
            </a:r>
          </a:p>
          <a:p>
            <a:r>
              <a:rPr lang="ja-JP" altLang="en-US" dirty="0"/>
              <a:t>移植後</a:t>
            </a:r>
            <a:r>
              <a:rPr lang="en-US" altLang="ja-JP" dirty="0"/>
              <a:t>5</a:t>
            </a:r>
            <a:r>
              <a:rPr lang="ja-JP" altLang="en-US" dirty="0"/>
              <a:t>年生存率は、標準リスク群では</a:t>
            </a:r>
            <a:r>
              <a:rPr lang="en-US" altLang="ja-JP" dirty="0"/>
              <a:t>69.3</a:t>
            </a:r>
            <a:r>
              <a:rPr lang="ja-JP" altLang="en-US" dirty="0"/>
              <a:t>％、高リスク群では</a:t>
            </a:r>
            <a:r>
              <a:rPr lang="en-US" altLang="ja-JP" dirty="0"/>
              <a:t>31.5</a:t>
            </a:r>
            <a:r>
              <a:rPr lang="ja-JP" altLang="en-US" dirty="0"/>
              <a:t>％である。</a:t>
            </a:r>
          </a:p>
          <a:p>
            <a:r>
              <a:rPr lang="en-US" altLang="ja-JP" dirty="0"/>
              <a:t> </a:t>
            </a:r>
          </a:p>
          <a:p>
            <a:endParaRPr lang="ja-JP" altLang="ja-JP" dirty="0"/>
          </a:p>
          <a:p>
            <a:r>
              <a:rPr lang="en-US" altLang="ja-JP" dirty="0"/>
              <a:t>―≪</a:t>
            </a:r>
            <a:r>
              <a:rPr lang="ja-JP" altLang="en-US" dirty="0"/>
              <a:t>急性リンパ性白血病のリスク分類≫</a:t>
            </a:r>
            <a:r>
              <a:rPr lang="ja-JP" altLang="ja-JP" dirty="0"/>
              <a:t>―――――――――――</a:t>
            </a:r>
            <a:endParaRPr lang="en-US" altLang="ja-JP" dirty="0"/>
          </a:p>
          <a:p>
            <a:r>
              <a:rPr lang="en-US" altLang="ja-JP" dirty="0"/>
              <a:t>■</a:t>
            </a:r>
            <a:r>
              <a:rPr lang="ja-JP" altLang="en-US" dirty="0"/>
              <a:t>標準リスク群：初回寛解期</a:t>
            </a:r>
          </a:p>
          <a:p>
            <a:r>
              <a:rPr lang="ja-JP" altLang="en-US" dirty="0"/>
              <a:t>■高リスク群   ：第二以降の寛解期／初回寛解導入不能</a:t>
            </a:r>
            <a:r>
              <a:rPr lang="en-US" altLang="ja-JP" dirty="0"/>
              <a:t>(PIF)</a:t>
            </a:r>
            <a:r>
              <a:rPr lang="ja-JP" altLang="en-US" dirty="0"/>
              <a:t>／初回寛解導入不能</a:t>
            </a:r>
            <a:r>
              <a:rPr lang="en-US" altLang="ja-JP" dirty="0"/>
              <a:t>(</a:t>
            </a:r>
            <a:r>
              <a:rPr lang="ja-JP" altLang="en-US" dirty="0"/>
              <a:t>髄外病変のみ</a:t>
            </a:r>
            <a:r>
              <a:rPr lang="en-US" altLang="ja-JP" dirty="0"/>
              <a:t>)</a:t>
            </a:r>
            <a:r>
              <a:rPr lang="ja-JP" altLang="en-US" dirty="0"/>
              <a:t>／初発状態</a:t>
            </a:r>
            <a:r>
              <a:rPr lang="en-US" altLang="ja-JP" dirty="0"/>
              <a:t>(</a:t>
            </a:r>
            <a:r>
              <a:rPr lang="ja-JP" altLang="en-US" dirty="0"/>
              <a:t>未治療</a:t>
            </a:r>
            <a:r>
              <a:rPr lang="en-US" altLang="ja-JP" dirty="0"/>
              <a:t>)</a:t>
            </a:r>
            <a:r>
              <a:rPr lang="ja-JP" altLang="en-US" dirty="0"/>
              <a:t>／再発</a:t>
            </a:r>
          </a:p>
          <a:p>
            <a:r>
              <a:rPr lang="ja-JP" altLang="ja-JP" dirty="0"/>
              <a:t>――――――――――――――――――――――――――</a:t>
            </a:r>
            <a:endParaRPr lang="ja-JP" altLang="en-US" dirty="0"/>
          </a:p>
        </p:txBody>
      </p:sp>
      <p:sp>
        <p:nvSpPr>
          <p:cNvPr id="5" name="スライド イメージ プレースホルダー 4">
            <a:extLst>
              <a:ext uri="{FF2B5EF4-FFF2-40B4-BE49-F238E27FC236}">
                <a16:creationId xmlns:a16="http://schemas.microsoft.com/office/drawing/2014/main" id="{5E580717-72F1-D52D-EEFC-9BDE84C37998}"/>
              </a:ext>
            </a:extLst>
          </p:cNvPr>
          <p:cNvSpPr>
            <a:spLocks noGrp="1" noRot="1" noChangeAspect="1"/>
          </p:cNvSpPr>
          <p:nvPr>
            <p:ph type="sldImg"/>
          </p:nvPr>
        </p:nvSpPr>
        <p:spPr/>
      </p:sp>
    </p:spTree>
    <p:extLst>
      <p:ext uri="{BB962C8B-B14F-4D97-AF65-F5344CB8AC3E}">
        <p14:creationId xmlns:p14="http://schemas.microsoft.com/office/powerpoint/2010/main" val="40932936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慢性骨髄性白血病における</a:t>
            </a:r>
            <a:r>
              <a:rPr lang="en-US" altLang="ja-JP" dirty="0"/>
              <a:t>15</a:t>
            </a:r>
            <a:r>
              <a:rPr lang="ja-JP" altLang="en-US" dirty="0"/>
              <a:t>歳以下での同種移植において、直近</a:t>
            </a:r>
            <a:r>
              <a:rPr lang="en-US" altLang="ja-JP" dirty="0"/>
              <a:t>10</a:t>
            </a:r>
            <a:r>
              <a:rPr lang="ja-JP" altLang="en-US" dirty="0"/>
              <a:t>年間の初回移植の登録件数は</a:t>
            </a:r>
            <a:r>
              <a:rPr lang="en-US" altLang="ja-JP" dirty="0"/>
              <a:t>40</a:t>
            </a:r>
            <a:r>
              <a:rPr lang="ja-JP" altLang="en-US" dirty="0"/>
              <a:t>件未満である。</a:t>
            </a:r>
          </a:p>
          <a:p>
            <a:r>
              <a:rPr lang="ja-JP" altLang="en-US" dirty="0"/>
              <a:t>移植後</a:t>
            </a:r>
            <a:r>
              <a:rPr lang="en-US" altLang="ja-JP" dirty="0"/>
              <a:t>5</a:t>
            </a:r>
            <a:r>
              <a:rPr lang="ja-JP" altLang="en-US" dirty="0"/>
              <a:t>年生存率は、血縁者間骨髄移植で</a:t>
            </a:r>
            <a:r>
              <a:rPr lang="en-US" altLang="ja-JP" dirty="0"/>
              <a:t>78.6</a:t>
            </a:r>
            <a:r>
              <a:rPr lang="ja-JP" altLang="en-US" dirty="0"/>
              <a:t>％、非血縁者間骨髄移植では</a:t>
            </a:r>
            <a:r>
              <a:rPr lang="en-US" altLang="ja-JP" dirty="0"/>
              <a:t>76.2</a:t>
            </a:r>
            <a:r>
              <a:rPr lang="ja-JP" altLang="en-US" dirty="0"/>
              <a:t>％である。</a:t>
            </a:r>
          </a:p>
        </p:txBody>
      </p:sp>
      <p:sp>
        <p:nvSpPr>
          <p:cNvPr id="5" name="スライド イメージ プレースホルダー 4">
            <a:extLst>
              <a:ext uri="{FF2B5EF4-FFF2-40B4-BE49-F238E27FC236}">
                <a16:creationId xmlns:a16="http://schemas.microsoft.com/office/drawing/2014/main" id="{F121F41B-76B3-4028-231A-93AD8DDD37B4}"/>
              </a:ext>
            </a:extLst>
          </p:cNvPr>
          <p:cNvSpPr>
            <a:spLocks noGrp="1" noRot="1" noChangeAspect="1"/>
          </p:cNvSpPr>
          <p:nvPr>
            <p:ph type="sldImg"/>
          </p:nvPr>
        </p:nvSpPr>
        <p:spPr/>
      </p:sp>
    </p:spTree>
    <p:extLst>
      <p:ext uri="{BB962C8B-B14F-4D97-AF65-F5344CB8AC3E}">
        <p14:creationId xmlns:p14="http://schemas.microsoft.com/office/powerpoint/2010/main" val="31401553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慢性骨髄性白血病における</a:t>
            </a:r>
            <a:r>
              <a:rPr lang="en-US" altLang="ja-JP" dirty="0"/>
              <a:t>16</a:t>
            </a:r>
            <a:r>
              <a:rPr lang="ja-JP" altLang="en-US" dirty="0"/>
              <a:t>歳以上での同種移植において、直近</a:t>
            </a:r>
            <a:r>
              <a:rPr lang="en-US" altLang="ja-JP" dirty="0"/>
              <a:t>10</a:t>
            </a:r>
            <a:r>
              <a:rPr lang="ja-JP" altLang="en-US" dirty="0"/>
              <a:t>年間の初回移植の登録件数は約</a:t>
            </a:r>
            <a:r>
              <a:rPr lang="en-US" altLang="ja-JP" dirty="0"/>
              <a:t>600</a:t>
            </a:r>
            <a:r>
              <a:rPr lang="ja-JP" altLang="en-US" dirty="0"/>
              <a:t>件であり、非血縁者間骨髄移植が多く行われている。</a:t>
            </a:r>
          </a:p>
          <a:p>
            <a:r>
              <a:rPr lang="ja-JP" altLang="en-US" dirty="0"/>
              <a:t>移植後</a:t>
            </a:r>
            <a:r>
              <a:rPr lang="en-US" altLang="ja-JP" dirty="0"/>
              <a:t>5</a:t>
            </a:r>
            <a:r>
              <a:rPr lang="ja-JP" altLang="en-US" dirty="0"/>
              <a:t>年生存率は、血縁者間骨髄移植では</a:t>
            </a:r>
            <a:r>
              <a:rPr lang="en-US" altLang="ja-JP" dirty="0"/>
              <a:t>79.4</a:t>
            </a:r>
            <a:r>
              <a:rPr lang="ja-JP" altLang="en-US" dirty="0"/>
              <a:t>％、血縁者間末梢血幹細胞移植、非血縁者間移植では</a:t>
            </a:r>
            <a:r>
              <a:rPr lang="en-US" altLang="ja-JP" dirty="0"/>
              <a:t>62</a:t>
            </a:r>
            <a:r>
              <a:rPr lang="ja-JP" altLang="en-US" dirty="0"/>
              <a:t>～</a:t>
            </a:r>
            <a:r>
              <a:rPr lang="en-US" altLang="ja-JP" dirty="0"/>
              <a:t>70</a:t>
            </a:r>
            <a:r>
              <a:rPr lang="ja-JP" altLang="en-US" dirty="0"/>
              <a:t>％程度である。</a:t>
            </a:r>
          </a:p>
        </p:txBody>
      </p:sp>
      <p:sp>
        <p:nvSpPr>
          <p:cNvPr id="5" name="スライド イメージ プレースホルダー 4">
            <a:extLst>
              <a:ext uri="{FF2B5EF4-FFF2-40B4-BE49-F238E27FC236}">
                <a16:creationId xmlns:a16="http://schemas.microsoft.com/office/drawing/2014/main" id="{1010833F-03DE-DF54-B4C3-C85D86EAD826}"/>
              </a:ext>
            </a:extLst>
          </p:cNvPr>
          <p:cNvSpPr>
            <a:spLocks noGrp="1" noRot="1" noChangeAspect="1"/>
          </p:cNvSpPr>
          <p:nvPr>
            <p:ph type="sldImg"/>
          </p:nvPr>
        </p:nvSpPr>
        <p:spPr/>
      </p:sp>
    </p:spTree>
    <p:extLst>
      <p:ext uri="{BB962C8B-B14F-4D97-AF65-F5344CB8AC3E}">
        <p14:creationId xmlns:p14="http://schemas.microsoft.com/office/powerpoint/2010/main" val="36232290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慢性骨髄性白血病における</a:t>
            </a:r>
            <a:r>
              <a:rPr lang="en-US" altLang="ja-JP" dirty="0"/>
              <a:t>16</a:t>
            </a:r>
            <a:r>
              <a:rPr lang="ja-JP" altLang="en-US" dirty="0"/>
              <a:t>歳以上での</a:t>
            </a:r>
            <a:r>
              <a:rPr lang="en-US" altLang="ja-JP" dirty="0"/>
              <a:t>HLA</a:t>
            </a:r>
            <a:r>
              <a:rPr lang="ja-JP" altLang="en-US" dirty="0"/>
              <a:t>適合同胞間移植において、直近</a:t>
            </a:r>
            <a:r>
              <a:rPr lang="en-US" altLang="ja-JP" dirty="0"/>
              <a:t>10</a:t>
            </a:r>
            <a:r>
              <a:rPr lang="ja-JP" altLang="en-US" dirty="0"/>
              <a:t>年間の初回移植の登録件数は約</a:t>
            </a:r>
            <a:r>
              <a:rPr lang="en-US" altLang="ja-JP" dirty="0"/>
              <a:t>130</a:t>
            </a:r>
            <a:r>
              <a:rPr lang="ja-JP" altLang="en-US" dirty="0"/>
              <a:t>件であり、高リスク群が</a:t>
            </a:r>
            <a:r>
              <a:rPr lang="en-US" altLang="ja-JP" dirty="0"/>
              <a:t>63%</a:t>
            </a:r>
            <a:r>
              <a:rPr lang="ja-JP" altLang="en-US" dirty="0"/>
              <a:t>を占める。</a:t>
            </a:r>
          </a:p>
          <a:p>
            <a:r>
              <a:rPr lang="ja-JP" altLang="en-US" dirty="0"/>
              <a:t>移植後</a:t>
            </a:r>
            <a:r>
              <a:rPr lang="en-US" altLang="ja-JP" dirty="0"/>
              <a:t>5</a:t>
            </a:r>
            <a:r>
              <a:rPr lang="ja-JP" altLang="en-US" dirty="0"/>
              <a:t>年生存率は、標準リスク群では</a:t>
            </a:r>
            <a:r>
              <a:rPr lang="en-US" altLang="ja-JP" dirty="0"/>
              <a:t>83.6</a:t>
            </a:r>
            <a:r>
              <a:rPr lang="ja-JP" altLang="en-US" dirty="0"/>
              <a:t>％、高リスク群では</a:t>
            </a:r>
            <a:r>
              <a:rPr lang="en-US" altLang="ja-JP" dirty="0"/>
              <a:t>60.4</a:t>
            </a:r>
            <a:r>
              <a:rPr lang="ja-JP" altLang="en-US" dirty="0"/>
              <a:t>％である。</a:t>
            </a:r>
            <a:endParaRPr lang="en-US" altLang="ja-JP" dirty="0"/>
          </a:p>
          <a:p>
            <a:r>
              <a:rPr lang="en-US" altLang="ja-JP" dirty="0"/>
              <a:t> </a:t>
            </a:r>
          </a:p>
          <a:p>
            <a:endParaRPr lang="ja-JP" altLang="ja-JP" dirty="0"/>
          </a:p>
          <a:p>
            <a:r>
              <a:rPr lang="ja-JP" altLang="ja-JP" dirty="0"/>
              <a:t>―≪慢性骨髄性白血病のリスク分類≫―――――――――――</a:t>
            </a:r>
          </a:p>
          <a:p>
            <a:r>
              <a:rPr lang="ja-JP" altLang="ja-JP" dirty="0"/>
              <a:t>■標準リスク群：完全血液学的反応</a:t>
            </a:r>
            <a:r>
              <a:rPr lang="en-US" altLang="ja-JP" dirty="0"/>
              <a:t>(CHR)</a:t>
            </a:r>
            <a:r>
              <a:rPr lang="ja-JP" altLang="ja-JP" dirty="0"/>
              <a:t>／初回慢性期</a:t>
            </a:r>
          </a:p>
          <a:p>
            <a:r>
              <a:rPr lang="ja-JP" altLang="ja-JP" dirty="0"/>
              <a:t>■高リスク群</a:t>
            </a:r>
            <a:r>
              <a:rPr lang="en-US" altLang="ja-JP" dirty="0"/>
              <a:t>   </a:t>
            </a:r>
            <a:r>
              <a:rPr lang="ja-JP" altLang="ja-JP" dirty="0"/>
              <a:t>：第二以降の慢性期／移行期／急性転化期</a:t>
            </a:r>
          </a:p>
          <a:p>
            <a:r>
              <a:rPr lang="ja-JP" altLang="ja-JP" dirty="0"/>
              <a:t>――――――――――――――――――――――――――</a:t>
            </a:r>
            <a:endParaRPr lang="ja-JP" altLang="en-US" dirty="0"/>
          </a:p>
        </p:txBody>
      </p:sp>
      <p:sp>
        <p:nvSpPr>
          <p:cNvPr id="5" name="スライド イメージ プレースホルダー 4">
            <a:extLst>
              <a:ext uri="{FF2B5EF4-FFF2-40B4-BE49-F238E27FC236}">
                <a16:creationId xmlns:a16="http://schemas.microsoft.com/office/drawing/2014/main" id="{98D8945D-5190-5FEB-CB7B-A9DE9D092D00}"/>
              </a:ext>
            </a:extLst>
          </p:cNvPr>
          <p:cNvSpPr>
            <a:spLocks noGrp="1" noRot="1" noChangeAspect="1"/>
          </p:cNvSpPr>
          <p:nvPr>
            <p:ph type="sldImg"/>
          </p:nvPr>
        </p:nvSpPr>
        <p:spPr/>
      </p:sp>
    </p:spTree>
    <p:extLst>
      <p:ext uri="{BB962C8B-B14F-4D97-AF65-F5344CB8AC3E}">
        <p14:creationId xmlns:p14="http://schemas.microsoft.com/office/powerpoint/2010/main" val="2331077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移植前処置の強度を緩めたミニ移植の普及により、移植の適応年齢が拡大し高年齢者における移植件数が増加している。</a:t>
            </a:r>
          </a:p>
        </p:txBody>
      </p:sp>
      <p:sp>
        <p:nvSpPr>
          <p:cNvPr id="6" name="スライド イメージ プレースホルダー 5">
            <a:extLst>
              <a:ext uri="{FF2B5EF4-FFF2-40B4-BE49-F238E27FC236}">
                <a16:creationId xmlns:a16="http://schemas.microsoft.com/office/drawing/2014/main" id="{3692884D-78E9-1D2C-4359-9FF2FA157664}"/>
              </a:ext>
            </a:extLst>
          </p:cNvPr>
          <p:cNvSpPr>
            <a:spLocks noGrp="1" noRot="1" noChangeAspect="1"/>
          </p:cNvSpPr>
          <p:nvPr>
            <p:ph type="sldImg"/>
          </p:nvPr>
        </p:nvSpPr>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慢性骨髄性白血病における</a:t>
            </a:r>
            <a:r>
              <a:rPr lang="en-US" altLang="ja-JP" dirty="0"/>
              <a:t>16</a:t>
            </a:r>
            <a:r>
              <a:rPr lang="ja-JP" altLang="en-US" dirty="0"/>
              <a:t>歳以上での非血縁者間骨髄移植において、直近</a:t>
            </a:r>
            <a:r>
              <a:rPr lang="en-US" altLang="ja-JP" dirty="0"/>
              <a:t>10</a:t>
            </a:r>
            <a:r>
              <a:rPr lang="ja-JP" altLang="en-US" dirty="0"/>
              <a:t>年間の初回移植の登録件数は約</a:t>
            </a:r>
            <a:r>
              <a:rPr lang="en-US" altLang="ja-JP" dirty="0"/>
              <a:t>250</a:t>
            </a:r>
            <a:r>
              <a:rPr lang="ja-JP" altLang="en-US" dirty="0"/>
              <a:t>件であり、高リスク群が</a:t>
            </a:r>
            <a:r>
              <a:rPr lang="en-US" altLang="ja-JP" dirty="0"/>
              <a:t>60</a:t>
            </a:r>
            <a:r>
              <a:rPr lang="ja-JP" altLang="en-US" dirty="0"/>
              <a:t>％程度を占める。</a:t>
            </a:r>
            <a:endParaRPr lang="en-US" altLang="ja-JP" dirty="0"/>
          </a:p>
          <a:p>
            <a:r>
              <a:rPr lang="ja-JP" altLang="en-US" dirty="0"/>
              <a:t>移植後</a:t>
            </a:r>
            <a:r>
              <a:rPr lang="en-US" altLang="ja-JP" dirty="0"/>
              <a:t>5</a:t>
            </a:r>
            <a:r>
              <a:rPr lang="ja-JP" altLang="en-US" dirty="0"/>
              <a:t>年生存率は、標準リスク群では</a:t>
            </a:r>
            <a:r>
              <a:rPr lang="en-US" altLang="ja-JP" dirty="0"/>
              <a:t>80.0</a:t>
            </a:r>
            <a:r>
              <a:rPr lang="ja-JP" altLang="en-US" dirty="0"/>
              <a:t>％、高リスク群では</a:t>
            </a:r>
            <a:r>
              <a:rPr lang="en-US" altLang="ja-JP" dirty="0"/>
              <a:t>63.9</a:t>
            </a:r>
            <a:r>
              <a:rPr lang="ja-JP" altLang="en-US" dirty="0"/>
              <a:t>％である。</a:t>
            </a:r>
          </a:p>
          <a:p>
            <a:endParaRPr lang="en-US" altLang="ja-JP" dirty="0"/>
          </a:p>
          <a:p>
            <a:endParaRPr lang="en-US" altLang="ja-JP" dirty="0"/>
          </a:p>
          <a:p>
            <a:r>
              <a:rPr lang="ja-JP" altLang="ja-JP" dirty="0"/>
              <a:t>―≪慢性骨髄性白血病のリスク分類≫―――――――――――</a:t>
            </a:r>
          </a:p>
          <a:p>
            <a:r>
              <a:rPr lang="ja-JP" altLang="ja-JP" dirty="0"/>
              <a:t>■標準リスク群：完全血液学的反応</a:t>
            </a:r>
            <a:r>
              <a:rPr lang="en-US" altLang="ja-JP" dirty="0"/>
              <a:t>(CHR)</a:t>
            </a:r>
            <a:r>
              <a:rPr lang="ja-JP" altLang="ja-JP" dirty="0"/>
              <a:t>／初回慢性期</a:t>
            </a:r>
          </a:p>
          <a:p>
            <a:r>
              <a:rPr lang="ja-JP" altLang="ja-JP" dirty="0"/>
              <a:t>■高リスク群</a:t>
            </a:r>
            <a:r>
              <a:rPr lang="en-US" altLang="ja-JP" dirty="0"/>
              <a:t>   </a:t>
            </a:r>
            <a:r>
              <a:rPr lang="ja-JP" altLang="ja-JP" dirty="0"/>
              <a:t>：第二以降の慢性期／移行期／急性転化期</a:t>
            </a:r>
          </a:p>
          <a:p>
            <a:r>
              <a:rPr lang="ja-JP" altLang="ja-JP" dirty="0"/>
              <a:t>――――――――――――――――――――――――――</a:t>
            </a:r>
          </a:p>
        </p:txBody>
      </p:sp>
      <p:sp>
        <p:nvSpPr>
          <p:cNvPr id="5" name="スライド イメージ プレースホルダー 4">
            <a:extLst>
              <a:ext uri="{FF2B5EF4-FFF2-40B4-BE49-F238E27FC236}">
                <a16:creationId xmlns:a16="http://schemas.microsoft.com/office/drawing/2014/main" id="{30E669D4-3A17-B780-DC78-0EE75DF42D77}"/>
              </a:ext>
            </a:extLst>
          </p:cNvPr>
          <p:cNvSpPr>
            <a:spLocks noGrp="1" noRot="1" noChangeAspect="1"/>
          </p:cNvSpPr>
          <p:nvPr>
            <p:ph type="sldImg"/>
          </p:nvPr>
        </p:nvSpPr>
        <p:spPr/>
      </p:sp>
    </p:spTree>
    <p:extLst>
      <p:ext uri="{BB962C8B-B14F-4D97-AF65-F5344CB8AC3E}">
        <p14:creationId xmlns:p14="http://schemas.microsoft.com/office/powerpoint/2010/main" val="14450104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慢性骨髄性白血病における</a:t>
            </a:r>
            <a:r>
              <a:rPr lang="en-US" altLang="ja-JP" dirty="0"/>
              <a:t>16</a:t>
            </a:r>
            <a:r>
              <a:rPr lang="ja-JP" altLang="en-US" dirty="0"/>
              <a:t>歳以上での非血縁者間さい帯血移植において、直近</a:t>
            </a:r>
            <a:r>
              <a:rPr lang="en-US" altLang="ja-JP" dirty="0"/>
              <a:t>10</a:t>
            </a:r>
            <a:r>
              <a:rPr lang="ja-JP" altLang="en-US" dirty="0"/>
              <a:t>年間の初回移植の登録件数は約</a:t>
            </a:r>
            <a:r>
              <a:rPr lang="en-US" altLang="ja-JP" dirty="0"/>
              <a:t>180</a:t>
            </a:r>
            <a:r>
              <a:rPr lang="ja-JP" altLang="en-US" dirty="0"/>
              <a:t>件であり、高リスク群が約</a:t>
            </a:r>
            <a:r>
              <a:rPr lang="en-US" altLang="ja-JP" dirty="0"/>
              <a:t>70</a:t>
            </a:r>
            <a:r>
              <a:rPr lang="ja-JP" altLang="en-US" dirty="0"/>
              <a:t>％を占める。</a:t>
            </a:r>
          </a:p>
          <a:p>
            <a:r>
              <a:rPr lang="ja-JP" altLang="en-US" dirty="0"/>
              <a:t>移植後</a:t>
            </a:r>
            <a:r>
              <a:rPr lang="en-US" altLang="ja-JP" dirty="0"/>
              <a:t>5</a:t>
            </a:r>
            <a:r>
              <a:rPr lang="ja-JP" altLang="en-US" dirty="0"/>
              <a:t>年生存率は、標準リスク群では</a:t>
            </a:r>
            <a:r>
              <a:rPr lang="en-US" altLang="ja-JP" dirty="0"/>
              <a:t>79.7</a:t>
            </a:r>
            <a:r>
              <a:rPr lang="ja-JP" altLang="en-US" dirty="0"/>
              <a:t>％、高リスク群では</a:t>
            </a:r>
            <a:r>
              <a:rPr lang="en-US" altLang="ja-JP" dirty="0"/>
              <a:t>62.5</a:t>
            </a:r>
            <a:r>
              <a:rPr lang="ja-JP" altLang="en-US" dirty="0"/>
              <a:t>％である。</a:t>
            </a:r>
          </a:p>
          <a:p>
            <a:endParaRPr lang="en-US" altLang="ja-JP" dirty="0"/>
          </a:p>
          <a:p>
            <a:endParaRPr lang="en-US" altLang="ja-JP" dirty="0"/>
          </a:p>
          <a:p>
            <a:r>
              <a:rPr lang="ja-JP" altLang="ja-JP" dirty="0"/>
              <a:t>―≪慢性骨髄性白血病のリスク分類≫―――――――――――</a:t>
            </a:r>
          </a:p>
          <a:p>
            <a:r>
              <a:rPr lang="ja-JP" altLang="ja-JP" dirty="0"/>
              <a:t>■標準リスク群：完全血液学的反応</a:t>
            </a:r>
            <a:r>
              <a:rPr lang="en-US" altLang="ja-JP" dirty="0"/>
              <a:t>(CHR)</a:t>
            </a:r>
            <a:r>
              <a:rPr lang="ja-JP" altLang="ja-JP" dirty="0"/>
              <a:t>／初回慢性期</a:t>
            </a:r>
          </a:p>
          <a:p>
            <a:r>
              <a:rPr lang="ja-JP" altLang="ja-JP" dirty="0"/>
              <a:t>■高リスク群</a:t>
            </a:r>
            <a:r>
              <a:rPr lang="en-US" altLang="ja-JP" dirty="0"/>
              <a:t>   </a:t>
            </a:r>
            <a:r>
              <a:rPr lang="ja-JP" altLang="ja-JP" dirty="0"/>
              <a:t>：第二以降の慢性期／移行期／急性転化期</a:t>
            </a:r>
          </a:p>
          <a:p>
            <a:r>
              <a:rPr lang="ja-JP" altLang="ja-JP" dirty="0"/>
              <a:t>――――――――――――――――――――――――――</a:t>
            </a:r>
          </a:p>
        </p:txBody>
      </p:sp>
      <p:sp>
        <p:nvSpPr>
          <p:cNvPr id="5" name="スライド イメージ プレースホルダー 4">
            <a:extLst>
              <a:ext uri="{FF2B5EF4-FFF2-40B4-BE49-F238E27FC236}">
                <a16:creationId xmlns:a16="http://schemas.microsoft.com/office/drawing/2014/main" id="{898879F1-6077-8F0F-2C6F-D3B4B897AC65}"/>
              </a:ext>
            </a:extLst>
          </p:cNvPr>
          <p:cNvSpPr>
            <a:spLocks noGrp="1" noRot="1" noChangeAspect="1"/>
          </p:cNvSpPr>
          <p:nvPr>
            <p:ph type="sldImg"/>
          </p:nvPr>
        </p:nvSpPr>
        <p:spPr/>
      </p:sp>
    </p:spTree>
    <p:extLst>
      <p:ext uri="{BB962C8B-B14F-4D97-AF65-F5344CB8AC3E}">
        <p14:creationId xmlns:p14="http://schemas.microsoft.com/office/powerpoint/2010/main" val="4368177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骨髄異形成症候群における</a:t>
            </a:r>
            <a:r>
              <a:rPr lang="en-US" altLang="ja-JP" dirty="0"/>
              <a:t>15</a:t>
            </a:r>
            <a:r>
              <a:rPr lang="ja-JP" altLang="en-US" dirty="0"/>
              <a:t>歳以下での同種移植において、直近</a:t>
            </a:r>
            <a:r>
              <a:rPr lang="en-US" altLang="ja-JP" dirty="0"/>
              <a:t>10</a:t>
            </a:r>
            <a:r>
              <a:rPr lang="ja-JP" altLang="en-US" dirty="0"/>
              <a:t>年間の初回移植の登録件数は約</a:t>
            </a:r>
            <a:r>
              <a:rPr lang="en-US" altLang="ja-JP" dirty="0"/>
              <a:t>250</a:t>
            </a:r>
            <a:r>
              <a:rPr lang="ja-JP" altLang="en-US" dirty="0"/>
              <a:t>件であり、非血縁者間骨髄移植が多く行われている。</a:t>
            </a:r>
          </a:p>
          <a:p>
            <a:r>
              <a:rPr lang="ja-JP" altLang="en-US" dirty="0"/>
              <a:t>移植後</a:t>
            </a:r>
            <a:r>
              <a:rPr lang="en-US" altLang="ja-JP" dirty="0"/>
              <a:t>5</a:t>
            </a:r>
            <a:r>
              <a:rPr lang="ja-JP" altLang="en-US" dirty="0"/>
              <a:t>年生存率は、血縁者間骨髄移植では</a:t>
            </a:r>
            <a:r>
              <a:rPr lang="en-US" altLang="ja-JP" dirty="0"/>
              <a:t>89.5%</a:t>
            </a:r>
            <a:r>
              <a:rPr lang="ja-JP" altLang="en-US" dirty="0"/>
              <a:t>、非血縁者間骨髄移植では</a:t>
            </a:r>
            <a:r>
              <a:rPr lang="en-US" altLang="ja-JP" dirty="0"/>
              <a:t>80.3%</a:t>
            </a:r>
            <a:r>
              <a:rPr lang="ja-JP" altLang="en-US" dirty="0"/>
              <a:t>である。</a:t>
            </a:r>
          </a:p>
        </p:txBody>
      </p:sp>
      <p:sp>
        <p:nvSpPr>
          <p:cNvPr id="5" name="スライド イメージ プレースホルダー 4">
            <a:extLst>
              <a:ext uri="{FF2B5EF4-FFF2-40B4-BE49-F238E27FC236}">
                <a16:creationId xmlns:a16="http://schemas.microsoft.com/office/drawing/2014/main" id="{505A515E-24EA-68E6-C8FA-F5339B8425B0}"/>
              </a:ext>
            </a:extLst>
          </p:cNvPr>
          <p:cNvSpPr>
            <a:spLocks noGrp="1" noRot="1" noChangeAspect="1"/>
          </p:cNvSpPr>
          <p:nvPr>
            <p:ph type="sldImg"/>
          </p:nvPr>
        </p:nvSpPr>
        <p:spPr/>
      </p:sp>
    </p:spTree>
    <p:extLst>
      <p:ext uri="{BB962C8B-B14F-4D97-AF65-F5344CB8AC3E}">
        <p14:creationId xmlns:p14="http://schemas.microsoft.com/office/powerpoint/2010/main" val="38808697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骨髄異形成症候群における</a:t>
            </a:r>
            <a:r>
              <a:rPr lang="en-US" altLang="ja-JP" dirty="0"/>
              <a:t>16</a:t>
            </a:r>
            <a:r>
              <a:rPr lang="ja-JP" altLang="en-US" dirty="0"/>
              <a:t>歳以上での同種移植において、直近</a:t>
            </a:r>
            <a:r>
              <a:rPr lang="en-US" altLang="ja-JP" dirty="0"/>
              <a:t>10</a:t>
            </a:r>
            <a:r>
              <a:rPr lang="ja-JP" altLang="en-US" dirty="0"/>
              <a:t>年間の初回移植の登録件数は</a:t>
            </a:r>
            <a:r>
              <a:rPr lang="en-US" altLang="ja-JP" dirty="0"/>
              <a:t>3,000</a:t>
            </a:r>
            <a:r>
              <a:rPr lang="ja-JP" altLang="en-US" dirty="0"/>
              <a:t>件を超え、非血縁者間骨髄移植が多く行われている。</a:t>
            </a:r>
            <a:endParaRPr lang="en-US" altLang="ja-JP" dirty="0"/>
          </a:p>
          <a:p>
            <a:r>
              <a:rPr lang="ja-JP" altLang="en-US" dirty="0"/>
              <a:t>移植後</a:t>
            </a:r>
            <a:r>
              <a:rPr lang="en-US" altLang="ja-JP" dirty="0"/>
              <a:t>5</a:t>
            </a:r>
            <a:r>
              <a:rPr lang="ja-JP" altLang="en-US" dirty="0"/>
              <a:t>年生存率は、</a:t>
            </a:r>
            <a:r>
              <a:rPr lang="en-US" altLang="ja-JP" dirty="0"/>
              <a:t>45</a:t>
            </a:r>
            <a:r>
              <a:rPr lang="ja-JP" altLang="en-US" dirty="0"/>
              <a:t>～</a:t>
            </a:r>
            <a:r>
              <a:rPr lang="en-US" altLang="ja-JP" dirty="0"/>
              <a:t>50</a:t>
            </a:r>
            <a:r>
              <a:rPr lang="ja-JP" altLang="en-US" dirty="0"/>
              <a:t>％程度である。</a:t>
            </a:r>
          </a:p>
        </p:txBody>
      </p:sp>
      <p:sp>
        <p:nvSpPr>
          <p:cNvPr id="5" name="スライド イメージ プレースホルダー 4">
            <a:extLst>
              <a:ext uri="{FF2B5EF4-FFF2-40B4-BE49-F238E27FC236}">
                <a16:creationId xmlns:a16="http://schemas.microsoft.com/office/drawing/2014/main" id="{F978DF6B-E1B5-746D-4097-3E0716763F4A}"/>
              </a:ext>
            </a:extLst>
          </p:cNvPr>
          <p:cNvSpPr>
            <a:spLocks noGrp="1" noRot="1" noChangeAspect="1"/>
          </p:cNvSpPr>
          <p:nvPr>
            <p:ph type="sldImg"/>
          </p:nvPr>
        </p:nvSpPr>
        <p:spPr/>
      </p:sp>
    </p:spTree>
    <p:extLst>
      <p:ext uri="{BB962C8B-B14F-4D97-AF65-F5344CB8AC3E}">
        <p14:creationId xmlns:p14="http://schemas.microsoft.com/office/powerpoint/2010/main" val="938553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fontScale="92500" lnSpcReduction="20000"/>
          </a:bodyPr>
          <a:lstStyle/>
          <a:p>
            <a:r>
              <a:rPr lang="ja-JP" altLang="en-US" dirty="0"/>
              <a:t>骨髄異形成症候群における</a:t>
            </a:r>
            <a:r>
              <a:rPr lang="en-US" altLang="ja-JP" dirty="0"/>
              <a:t>15</a:t>
            </a:r>
            <a:r>
              <a:rPr lang="ja-JP" altLang="en-US" dirty="0"/>
              <a:t>歳以下での</a:t>
            </a:r>
            <a:r>
              <a:rPr lang="en-US" altLang="ja-JP" dirty="0"/>
              <a:t>HLA</a:t>
            </a:r>
            <a:r>
              <a:rPr lang="ja-JP" altLang="en-US" dirty="0"/>
              <a:t>適合同胞間移植において、直近</a:t>
            </a:r>
            <a:r>
              <a:rPr lang="en-US" altLang="ja-JP" dirty="0"/>
              <a:t>10</a:t>
            </a:r>
            <a:r>
              <a:rPr lang="ja-JP" altLang="en-US" dirty="0"/>
              <a:t>年間の初回移植の登録件数は</a:t>
            </a:r>
            <a:r>
              <a:rPr lang="en-US" altLang="ja-JP" dirty="0"/>
              <a:t>50</a:t>
            </a:r>
            <a:r>
              <a:rPr lang="ja-JP" altLang="en-US" dirty="0"/>
              <a:t>件程度であり、標準リスク群が多い。</a:t>
            </a:r>
          </a:p>
          <a:p>
            <a:r>
              <a:rPr lang="ja-JP" altLang="en-US" dirty="0"/>
              <a:t>移植後</a:t>
            </a:r>
            <a:r>
              <a:rPr lang="en-US" altLang="ja-JP" dirty="0"/>
              <a:t>5</a:t>
            </a:r>
            <a:r>
              <a:rPr lang="ja-JP" altLang="en-US" dirty="0"/>
              <a:t>年生存率は、標準リスク群では</a:t>
            </a:r>
            <a:r>
              <a:rPr lang="en-US" altLang="ja-JP" dirty="0"/>
              <a:t>91.1</a:t>
            </a:r>
            <a:r>
              <a:rPr lang="ja-JP" altLang="en-US" dirty="0"/>
              <a:t>％である。</a:t>
            </a:r>
          </a:p>
          <a:p>
            <a:r>
              <a:rPr lang="en-US" altLang="ja-JP" dirty="0"/>
              <a:t> </a:t>
            </a:r>
            <a:endParaRPr lang="ja-JP" altLang="ja-JP" dirty="0"/>
          </a:p>
          <a:p>
            <a:r>
              <a:rPr lang="en-US" altLang="ja-JP" dirty="0"/>
              <a:t> </a:t>
            </a:r>
            <a:endParaRPr lang="ja-JP" altLang="ja-JP" dirty="0"/>
          </a:p>
          <a:p>
            <a:r>
              <a:rPr lang="ja-JP" altLang="ja-JP" dirty="0"/>
              <a:t>―≪骨髄異形成症候群のリスク分類≫―――――――――――</a:t>
            </a:r>
          </a:p>
          <a:p>
            <a:r>
              <a:rPr lang="ja-JP" altLang="ja-JP" dirty="0"/>
              <a:t>■標準リスク群： </a:t>
            </a:r>
          </a:p>
          <a:p>
            <a:r>
              <a:rPr lang="ja-JP" altLang="en-US" dirty="0"/>
              <a:t>　　</a:t>
            </a:r>
            <a:r>
              <a:rPr lang="en-US" altLang="ja-JP" dirty="0"/>
              <a:t>【WHO2017</a:t>
            </a:r>
            <a:r>
              <a:rPr lang="ja-JP" altLang="ja-JP" dirty="0"/>
              <a:t>分類</a:t>
            </a:r>
            <a:r>
              <a:rPr lang="en-US" altLang="ja-JP" dirty="0"/>
              <a:t>】</a:t>
            </a:r>
          </a:p>
          <a:p>
            <a:r>
              <a:rPr lang="ja-JP" altLang="en-US" dirty="0"/>
              <a:t>　　　</a:t>
            </a:r>
            <a:r>
              <a:rPr lang="en-US" altLang="ja-JP" dirty="0"/>
              <a:t>MDS with single lineage dysplasia </a:t>
            </a:r>
            <a:r>
              <a:rPr lang="ja-JP" altLang="ja-JP" dirty="0"/>
              <a:t>／</a:t>
            </a:r>
            <a:r>
              <a:rPr lang="en-US" altLang="ja-JP" dirty="0"/>
              <a:t> MDS-RS and single lineage dysplasia </a:t>
            </a:r>
            <a:r>
              <a:rPr lang="ja-JP" altLang="ja-JP" dirty="0"/>
              <a:t>／</a:t>
            </a:r>
            <a:r>
              <a:rPr lang="en-US" altLang="ja-JP" dirty="0"/>
              <a:t> MDS-RS and multilineage dysplasia</a:t>
            </a:r>
            <a:endParaRPr lang="ja-JP" altLang="ja-JP" dirty="0"/>
          </a:p>
          <a:p>
            <a:r>
              <a:rPr lang="ja-JP" altLang="en-US" dirty="0"/>
              <a:t>　</a:t>
            </a:r>
            <a:r>
              <a:rPr lang="ja-JP" altLang="ja-JP" dirty="0"/>
              <a:t>／</a:t>
            </a:r>
            <a:r>
              <a:rPr lang="en-US" altLang="ja-JP" dirty="0"/>
              <a:t> MDS with multilineage dysplasia </a:t>
            </a:r>
            <a:r>
              <a:rPr lang="ja-JP" altLang="ja-JP" dirty="0"/>
              <a:t>／</a:t>
            </a:r>
            <a:r>
              <a:rPr lang="en-US" altLang="ja-JP" dirty="0"/>
              <a:t> MDS with isolated del(5q) </a:t>
            </a:r>
            <a:r>
              <a:rPr lang="ja-JP" altLang="ja-JP" dirty="0"/>
              <a:t>／</a:t>
            </a:r>
            <a:r>
              <a:rPr lang="en-US" altLang="ja-JP" dirty="0"/>
              <a:t> MDS, unclassifiable</a:t>
            </a:r>
            <a:endParaRPr lang="ja-JP" altLang="ja-JP" dirty="0"/>
          </a:p>
          <a:p>
            <a:r>
              <a:rPr lang="en-US" altLang="ja-JP" dirty="0"/>
              <a:t>  </a:t>
            </a:r>
            <a:r>
              <a:rPr lang="ja-JP" altLang="ja-JP" dirty="0"/>
              <a:t>／</a:t>
            </a:r>
            <a:r>
              <a:rPr lang="en-US" altLang="ja-JP" dirty="0"/>
              <a:t> Refractory cytopenia of childhood (provisional entity)</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 </a:t>
            </a:r>
            <a:r>
              <a:rPr lang="ja-JP" altLang="ja-JP" dirty="0"/>
              <a:t>／</a:t>
            </a:r>
            <a:r>
              <a:rPr lang="en-US" altLang="ja-JP" dirty="0"/>
              <a:t> RARS </a:t>
            </a:r>
            <a:r>
              <a:rPr lang="ja-JP" altLang="ja-JP" dirty="0"/>
              <a:t>／</a:t>
            </a:r>
            <a:r>
              <a:rPr lang="en-US" altLang="ja-JP" dirty="0"/>
              <a:t> RCMD </a:t>
            </a:r>
            <a:r>
              <a:rPr lang="ja-JP" altLang="ja-JP" dirty="0"/>
              <a:t>／</a:t>
            </a:r>
            <a:r>
              <a:rPr lang="en-US" altLang="ja-JP" dirty="0"/>
              <a:t> RCMD-RS </a:t>
            </a:r>
            <a:r>
              <a:rPr lang="ja-JP" altLang="ja-JP" dirty="0"/>
              <a:t>／</a:t>
            </a:r>
            <a:r>
              <a:rPr lang="en-US" altLang="ja-JP" dirty="0"/>
              <a:t> 5q-syndrome</a:t>
            </a:r>
          </a:p>
          <a:p>
            <a:endParaRPr lang="ja-JP" altLang="ja-JP" dirty="0"/>
          </a:p>
          <a:p>
            <a:r>
              <a:rPr lang="ja-JP" altLang="ja-JP" dirty="0"/>
              <a:t>■高リスク群</a:t>
            </a:r>
            <a:r>
              <a:rPr lang="en-US" altLang="ja-JP" dirty="0"/>
              <a:t>   </a:t>
            </a:r>
            <a:r>
              <a:rPr lang="ja-JP" altLang="ja-JP" dirty="0"/>
              <a:t>：</a:t>
            </a:r>
            <a:endParaRPr lang="en-US" altLang="ja-JP" dirty="0"/>
          </a:p>
          <a:p>
            <a:r>
              <a:rPr lang="en-US" altLang="ja-JP" dirty="0"/>
              <a:t>   【WHO2017</a:t>
            </a:r>
            <a:r>
              <a:rPr lang="ja-JP" altLang="en-US" dirty="0"/>
              <a:t>分類</a:t>
            </a:r>
            <a:r>
              <a:rPr lang="en-US" altLang="ja-JP" dirty="0"/>
              <a:t>】</a:t>
            </a:r>
          </a:p>
          <a:p>
            <a:r>
              <a:rPr lang="ja-JP" altLang="en-US" dirty="0"/>
              <a:t>　　 </a:t>
            </a:r>
            <a:r>
              <a:rPr lang="en-US" altLang="ja-JP" dirty="0"/>
              <a:t>MDS with excess blasts-1 (MDS-EB-1) </a:t>
            </a:r>
            <a:r>
              <a:rPr lang="ja-JP" altLang="ja-JP" dirty="0"/>
              <a:t>／</a:t>
            </a:r>
            <a:r>
              <a:rPr lang="en-US" altLang="ja-JP" dirty="0"/>
              <a:t> MDS with excess blasts-2 (MDS-EB-2)</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RAEB </a:t>
            </a:r>
            <a:r>
              <a:rPr lang="ja-JP" altLang="ja-JP" dirty="0"/>
              <a:t>／</a:t>
            </a:r>
            <a:r>
              <a:rPr lang="en-US" altLang="ja-JP" dirty="0"/>
              <a:t> </a:t>
            </a:r>
            <a:r>
              <a:rPr lang="en-US" altLang="ja-JP" dirty="0" err="1"/>
              <a:t>RAEBt</a:t>
            </a:r>
            <a:r>
              <a:rPr lang="en-US" altLang="ja-JP" dirty="0"/>
              <a:t> </a:t>
            </a:r>
            <a:r>
              <a:rPr lang="ja-JP" altLang="ja-JP" dirty="0"/>
              <a:t>／</a:t>
            </a:r>
            <a:r>
              <a:rPr lang="en-US" altLang="ja-JP" dirty="0"/>
              <a:t> RAEB-1 / RAEB-2</a:t>
            </a:r>
            <a:endParaRPr lang="ja-JP" altLang="ja-JP" dirty="0"/>
          </a:p>
          <a:p>
            <a:r>
              <a:rPr lang="ja-JP" altLang="ja-JP" dirty="0"/>
              <a:t>――――――――――――――――――――――――――</a:t>
            </a:r>
          </a:p>
        </p:txBody>
      </p:sp>
      <p:sp>
        <p:nvSpPr>
          <p:cNvPr id="5" name="スライド イメージ プレースホルダー 4">
            <a:extLst>
              <a:ext uri="{FF2B5EF4-FFF2-40B4-BE49-F238E27FC236}">
                <a16:creationId xmlns:a16="http://schemas.microsoft.com/office/drawing/2014/main" id="{ABAD7B8B-5AED-22DB-3053-AA66A9610D2A}"/>
              </a:ext>
            </a:extLst>
          </p:cNvPr>
          <p:cNvSpPr>
            <a:spLocks noGrp="1" noRot="1" noChangeAspect="1"/>
          </p:cNvSpPr>
          <p:nvPr>
            <p:ph type="sldImg"/>
          </p:nvPr>
        </p:nvSpPr>
        <p:spPr/>
      </p:sp>
    </p:spTree>
    <p:extLst>
      <p:ext uri="{BB962C8B-B14F-4D97-AF65-F5344CB8AC3E}">
        <p14:creationId xmlns:p14="http://schemas.microsoft.com/office/powerpoint/2010/main" val="2735003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fontScale="92500" lnSpcReduction="20000"/>
          </a:bodyPr>
          <a:lstStyle/>
          <a:p>
            <a:r>
              <a:rPr lang="ja-JP" altLang="en-US" dirty="0"/>
              <a:t>骨髄異形成症候群における</a:t>
            </a:r>
            <a:r>
              <a:rPr lang="en-US" altLang="ja-JP" dirty="0"/>
              <a:t>16</a:t>
            </a:r>
            <a:r>
              <a:rPr lang="ja-JP" altLang="en-US" dirty="0"/>
              <a:t>歳以上での</a:t>
            </a:r>
            <a:r>
              <a:rPr lang="en-US" altLang="ja-JP" dirty="0"/>
              <a:t>HLA</a:t>
            </a:r>
            <a:r>
              <a:rPr lang="ja-JP" altLang="en-US" dirty="0"/>
              <a:t>適合同胞間移植において、直近</a:t>
            </a:r>
            <a:r>
              <a:rPr lang="en-US" altLang="ja-JP" dirty="0"/>
              <a:t>10</a:t>
            </a:r>
            <a:r>
              <a:rPr lang="ja-JP" altLang="en-US" dirty="0"/>
              <a:t>年間の初回移植の登録件数は約</a:t>
            </a:r>
            <a:r>
              <a:rPr lang="en-US" altLang="ja-JP" dirty="0"/>
              <a:t>530</a:t>
            </a:r>
            <a:r>
              <a:rPr lang="ja-JP" altLang="en-US" dirty="0"/>
              <a:t>件であり、高リスク群が</a:t>
            </a:r>
            <a:r>
              <a:rPr lang="en-US" altLang="ja-JP" dirty="0"/>
              <a:t>63</a:t>
            </a:r>
            <a:r>
              <a:rPr lang="ja-JP" altLang="en-US" dirty="0"/>
              <a:t>％を占める。</a:t>
            </a:r>
          </a:p>
          <a:p>
            <a:r>
              <a:rPr lang="ja-JP" altLang="en-US" dirty="0"/>
              <a:t>移植後</a:t>
            </a:r>
            <a:r>
              <a:rPr lang="en-US" altLang="ja-JP" dirty="0"/>
              <a:t>5</a:t>
            </a:r>
            <a:r>
              <a:rPr lang="ja-JP" altLang="en-US" dirty="0"/>
              <a:t>年生存率は、標準リスク群では</a:t>
            </a:r>
            <a:r>
              <a:rPr lang="en-US" altLang="ja-JP" dirty="0"/>
              <a:t>64.8</a:t>
            </a:r>
            <a:r>
              <a:rPr lang="ja-JP" altLang="en-US" dirty="0"/>
              <a:t>％、高リスク群で</a:t>
            </a:r>
            <a:r>
              <a:rPr lang="en-US" altLang="ja-JP" dirty="0"/>
              <a:t>46.5</a:t>
            </a:r>
            <a:r>
              <a:rPr lang="ja-JP" altLang="en-US" dirty="0"/>
              <a:t>％である。</a:t>
            </a:r>
          </a:p>
          <a:p>
            <a:endParaRPr lang="en-US" altLang="ja-JP" dirty="0"/>
          </a:p>
          <a:p>
            <a:endParaRPr lang="en-US" altLang="ja-JP" dirty="0"/>
          </a:p>
          <a:p>
            <a:r>
              <a:rPr lang="ja-JP" altLang="ja-JP" dirty="0"/>
              <a:t>―≪骨髄異形成症候群のリスク分類≫―――――――――――</a:t>
            </a:r>
          </a:p>
          <a:p>
            <a:r>
              <a:rPr lang="ja-JP" altLang="ja-JP" dirty="0"/>
              <a:t>■標準リスク群： </a:t>
            </a:r>
          </a:p>
          <a:p>
            <a:r>
              <a:rPr lang="ja-JP" altLang="en-US" dirty="0"/>
              <a:t>　　</a:t>
            </a:r>
            <a:r>
              <a:rPr lang="en-US" altLang="ja-JP" dirty="0"/>
              <a:t>【WHO2017</a:t>
            </a:r>
            <a:r>
              <a:rPr lang="ja-JP" altLang="ja-JP" dirty="0"/>
              <a:t>分類</a:t>
            </a:r>
            <a:r>
              <a:rPr lang="en-US" altLang="ja-JP" dirty="0"/>
              <a:t>】</a:t>
            </a:r>
          </a:p>
          <a:p>
            <a:r>
              <a:rPr lang="ja-JP" altLang="en-US" dirty="0"/>
              <a:t>　　　</a:t>
            </a:r>
            <a:r>
              <a:rPr lang="en-US" altLang="ja-JP" dirty="0"/>
              <a:t>MDS with single lineage dysplasia </a:t>
            </a:r>
            <a:r>
              <a:rPr lang="ja-JP" altLang="ja-JP" dirty="0"/>
              <a:t>／</a:t>
            </a:r>
            <a:r>
              <a:rPr lang="en-US" altLang="ja-JP" dirty="0"/>
              <a:t> MDS-RS and single lineage dysplasia </a:t>
            </a:r>
            <a:r>
              <a:rPr lang="ja-JP" altLang="ja-JP" dirty="0"/>
              <a:t>／</a:t>
            </a:r>
            <a:r>
              <a:rPr lang="en-US" altLang="ja-JP" dirty="0"/>
              <a:t> MDS-RS and multilineage dysplasia</a:t>
            </a:r>
            <a:endParaRPr lang="ja-JP" altLang="ja-JP" dirty="0"/>
          </a:p>
          <a:p>
            <a:r>
              <a:rPr lang="ja-JP" altLang="en-US" dirty="0"/>
              <a:t>　</a:t>
            </a:r>
            <a:r>
              <a:rPr lang="ja-JP" altLang="ja-JP" dirty="0"/>
              <a:t>／</a:t>
            </a:r>
            <a:r>
              <a:rPr lang="en-US" altLang="ja-JP" dirty="0"/>
              <a:t> MDS with multilineage dysplasia </a:t>
            </a:r>
            <a:r>
              <a:rPr lang="ja-JP" altLang="ja-JP" dirty="0"/>
              <a:t>／</a:t>
            </a:r>
            <a:r>
              <a:rPr lang="en-US" altLang="ja-JP" dirty="0"/>
              <a:t> MDS with isolated del(5q) </a:t>
            </a:r>
            <a:r>
              <a:rPr lang="ja-JP" altLang="ja-JP" dirty="0"/>
              <a:t>／</a:t>
            </a:r>
            <a:r>
              <a:rPr lang="en-US" altLang="ja-JP" dirty="0"/>
              <a:t> MDS, unclassifiable</a:t>
            </a:r>
            <a:endParaRPr lang="ja-JP" altLang="ja-JP" dirty="0"/>
          </a:p>
          <a:p>
            <a:r>
              <a:rPr lang="en-US" altLang="ja-JP" dirty="0"/>
              <a:t>  </a:t>
            </a:r>
            <a:r>
              <a:rPr lang="ja-JP" altLang="ja-JP" dirty="0"/>
              <a:t>／</a:t>
            </a:r>
            <a:r>
              <a:rPr lang="en-US" altLang="ja-JP" dirty="0"/>
              <a:t> Refractory cytopenia of childhood (provisional entity)</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 </a:t>
            </a:r>
            <a:r>
              <a:rPr lang="ja-JP" altLang="ja-JP" dirty="0"/>
              <a:t>／</a:t>
            </a:r>
            <a:r>
              <a:rPr lang="en-US" altLang="ja-JP" dirty="0"/>
              <a:t> RARS </a:t>
            </a:r>
            <a:r>
              <a:rPr lang="ja-JP" altLang="ja-JP" dirty="0"/>
              <a:t>／</a:t>
            </a:r>
            <a:r>
              <a:rPr lang="en-US" altLang="ja-JP" dirty="0"/>
              <a:t> RCMD </a:t>
            </a:r>
            <a:r>
              <a:rPr lang="ja-JP" altLang="ja-JP" dirty="0"/>
              <a:t>／</a:t>
            </a:r>
            <a:r>
              <a:rPr lang="en-US" altLang="ja-JP" dirty="0"/>
              <a:t> RCMD-RS </a:t>
            </a:r>
            <a:r>
              <a:rPr lang="ja-JP" altLang="ja-JP" dirty="0"/>
              <a:t>／</a:t>
            </a:r>
            <a:r>
              <a:rPr lang="en-US" altLang="ja-JP" dirty="0"/>
              <a:t> 5q-syndrome</a:t>
            </a:r>
          </a:p>
          <a:p>
            <a:endParaRPr lang="ja-JP" altLang="ja-JP" dirty="0"/>
          </a:p>
          <a:p>
            <a:r>
              <a:rPr lang="ja-JP" altLang="ja-JP" dirty="0"/>
              <a:t>■高リスク群</a:t>
            </a:r>
            <a:r>
              <a:rPr lang="en-US" altLang="ja-JP" dirty="0"/>
              <a:t>   </a:t>
            </a:r>
            <a:r>
              <a:rPr lang="ja-JP" altLang="ja-JP" dirty="0"/>
              <a:t>：</a:t>
            </a:r>
            <a:endParaRPr lang="en-US" altLang="ja-JP" dirty="0"/>
          </a:p>
          <a:p>
            <a:r>
              <a:rPr lang="en-US" altLang="ja-JP" dirty="0"/>
              <a:t>   【WHO2017</a:t>
            </a:r>
            <a:r>
              <a:rPr lang="ja-JP" altLang="en-US" dirty="0"/>
              <a:t>分類</a:t>
            </a:r>
            <a:r>
              <a:rPr lang="en-US" altLang="ja-JP" dirty="0"/>
              <a:t>】</a:t>
            </a:r>
          </a:p>
          <a:p>
            <a:r>
              <a:rPr lang="ja-JP" altLang="en-US" dirty="0"/>
              <a:t>　　 </a:t>
            </a:r>
            <a:r>
              <a:rPr lang="en-US" altLang="ja-JP" dirty="0"/>
              <a:t>MDS with excess blasts-1 (MDS-EB-1) </a:t>
            </a:r>
            <a:r>
              <a:rPr lang="ja-JP" altLang="ja-JP" dirty="0"/>
              <a:t>／</a:t>
            </a:r>
            <a:r>
              <a:rPr lang="en-US" altLang="ja-JP" dirty="0"/>
              <a:t> MDS with excess blasts-2 (MDS-EB-2)</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RAEB </a:t>
            </a:r>
            <a:r>
              <a:rPr lang="ja-JP" altLang="ja-JP" dirty="0"/>
              <a:t>／</a:t>
            </a:r>
            <a:r>
              <a:rPr lang="en-US" altLang="ja-JP" dirty="0"/>
              <a:t> </a:t>
            </a:r>
            <a:r>
              <a:rPr lang="en-US" altLang="ja-JP" dirty="0" err="1"/>
              <a:t>RAEBt</a:t>
            </a:r>
            <a:r>
              <a:rPr lang="en-US" altLang="ja-JP" dirty="0"/>
              <a:t> </a:t>
            </a:r>
            <a:r>
              <a:rPr lang="ja-JP" altLang="ja-JP" dirty="0"/>
              <a:t>／</a:t>
            </a:r>
            <a:r>
              <a:rPr lang="en-US" altLang="ja-JP" dirty="0"/>
              <a:t> RAEB-1 / RAEB-2</a:t>
            </a:r>
            <a:endParaRPr lang="ja-JP" altLang="ja-JP" dirty="0"/>
          </a:p>
          <a:p>
            <a:r>
              <a:rPr lang="ja-JP" altLang="ja-JP" dirty="0"/>
              <a:t>――――――――――――――――――――――――――</a:t>
            </a:r>
            <a:endParaRPr lang="en-US" altLang="ja-JP" dirty="0"/>
          </a:p>
          <a:p>
            <a:endParaRPr lang="ja-JP" altLang="en-US" dirty="0"/>
          </a:p>
        </p:txBody>
      </p:sp>
      <p:sp>
        <p:nvSpPr>
          <p:cNvPr id="5" name="スライド イメージ プレースホルダー 4">
            <a:extLst>
              <a:ext uri="{FF2B5EF4-FFF2-40B4-BE49-F238E27FC236}">
                <a16:creationId xmlns:a16="http://schemas.microsoft.com/office/drawing/2014/main" id="{82B5B2BF-CFDB-85E6-3160-F9E311FFD635}"/>
              </a:ext>
            </a:extLst>
          </p:cNvPr>
          <p:cNvSpPr>
            <a:spLocks noGrp="1" noRot="1" noChangeAspect="1"/>
          </p:cNvSpPr>
          <p:nvPr>
            <p:ph type="sldImg"/>
          </p:nvPr>
        </p:nvSpPr>
        <p:spPr/>
      </p:sp>
    </p:spTree>
    <p:extLst>
      <p:ext uri="{BB962C8B-B14F-4D97-AF65-F5344CB8AC3E}">
        <p14:creationId xmlns:p14="http://schemas.microsoft.com/office/powerpoint/2010/main" val="7973524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fontScale="92500" lnSpcReduction="10000"/>
          </a:bodyPr>
          <a:lstStyle/>
          <a:p>
            <a:r>
              <a:rPr lang="ja-JP" altLang="en-US" dirty="0"/>
              <a:t>骨髄異形成症候群における</a:t>
            </a:r>
            <a:r>
              <a:rPr lang="en-US" altLang="ja-JP" dirty="0"/>
              <a:t>15</a:t>
            </a:r>
            <a:r>
              <a:rPr lang="ja-JP" altLang="en-US" dirty="0"/>
              <a:t>歳以下での非血縁者間骨髄植において、直近</a:t>
            </a:r>
            <a:r>
              <a:rPr lang="en-US" altLang="ja-JP" dirty="0"/>
              <a:t>10</a:t>
            </a:r>
            <a:r>
              <a:rPr lang="ja-JP" altLang="en-US" dirty="0"/>
              <a:t>年間の初回移植の登録件数は約</a:t>
            </a:r>
            <a:r>
              <a:rPr lang="en-US" altLang="ja-JP" dirty="0"/>
              <a:t>100</a:t>
            </a:r>
            <a:r>
              <a:rPr lang="ja-JP" altLang="en-US" dirty="0"/>
              <a:t>件である。</a:t>
            </a:r>
            <a:endParaRPr lang="en-US" altLang="ja-JP" dirty="0"/>
          </a:p>
          <a:p>
            <a:r>
              <a:rPr lang="ja-JP" altLang="en-US" dirty="0"/>
              <a:t>移植後</a:t>
            </a:r>
            <a:r>
              <a:rPr lang="en-US" altLang="ja-JP" dirty="0"/>
              <a:t>5</a:t>
            </a:r>
            <a:r>
              <a:rPr lang="ja-JP" altLang="en-US" dirty="0"/>
              <a:t>年生存率は、標準リスク群では</a:t>
            </a:r>
            <a:r>
              <a:rPr lang="en-US" altLang="ja-JP" dirty="0"/>
              <a:t>87.8</a:t>
            </a:r>
            <a:r>
              <a:rPr lang="ja-JP" altLang="en-US" dirty="0"/>
              <a:t>％、高リスク群では</a:t>
            </a:r>
            <a:r>
              <a:rPr lang="en-US" altLang="ja-JP" dirty="0"/>
              <a:t>72.5</a:t>
            </a:r>
            <a:r>
              <a:rPr lang="ja-JP" altLang="en-US" dirty="0"/>
              <a:t>％と良好である。</a:t>
            </a:r>
          </a:p>
          <a:p>
            <a:endParaRPr lang="en-US" altLang="ja-JP" dirty="0"/>
          </a:p>
          <a:p>
            <a:endParaRPr lang="en-US" altLang="ja-JP" dirty="0"/>
          </a:p>
          <a:p>
            <a:r>
              <a:rPr lang="ja-JP" altLang="ja-JP" dirty="0"/>
              <a:t>―≪骨髄異形成症候群のリスク分類≫―――――――――――</a:t>
            </a:r>
          </a:p>
          <a:p>
            <a:r>
              <a:rPr lang="ja-JP" altLang="ja-JP" dirty="0"/>
              <a:t>■標準リスク群： </a:t>
            </a:r>
          </a:p>
          <a:p>
            <a:r>
              <a:rPr lang="ja-JP" altLang="en-US" dirty="0"/>
              <a:t>　　</a:t>
            </a:r>
            <a:r>
              <a:rPr lang="en-US" altLang="ja-JP" dirty="0"/>
              <a:t>【WHO2017</a:t>
            </a:r>
            <a:r>
              <a:rPr lang="ja-JP" altLang="ja-JP" dirty="0"/>
              <a:t>分類</a:t>
            </a:r>
            <a:r>
              <a:rPr lang="en-US" altLang="ja-JP" dirty="0"/>
              <a:t>】</a:t>
            </a:r>
          </a:p>
          <a:p>
            <a:r>
              <a:rPr lang="ja-JP" altLang="en-US" dirty="0"/>
              <a:t>　　　</a:t>
            </a:r>
            <a:r>
              <a:rPr lang="en-US" altLang="ja-JP" dirty="0"/>
              <a:t>MDS with single lineage dysplasia </a:t>
            </a:r>
            <a:r>
              <a:rPr lang="ja-JP" altLang="ja-JP" dirty="0"/>
              <a:t>／</a:t>
            </a:r>
            <a:r>
              <a:rPr lang="en-US" altLang="ja-JP" dirty="0"/>
              <a:t> MDS-RS and single lineage dysplasia </a:t>
            </a:r>
            <a:r>
              <a:rPr lang="ja-JP" altLang="ja-JP" dirty="0"/>
              <a:t>／</a:t>
            </a:r>
            <a:r>
              <a:rPr lang="en-US" altLang="ja-JP" dirty="0"/>
              <a:t> MDS-RS and multilineage dysplasia</a:t>
            </a:r>
            <a:endParaRPr lang="ja-JP" altLang="ja-JP" dirty="0"/>
          </a:p>
          <a:p>
            <a:r>
              <a:rPr lang="ja-JP" altLang="en-US" dirty="0"/>
              <a:t>　</a:t>
            </a:r>
            <a:r>
              <a:rPr lang="ja-JP" altLang="ja-JP" dirty="0"/>
              <a:t>／</a:t>
            </a:r>
            <a:r>
              <a:rPr lang="en-US" altLang="ja-JP" dirty="0"/>
              <a:t> MDS with multilineage dysplasia </a:t>
            </a:r>
            <a:r>
              <a:rPr lang="ja-JP" altLang="ja-JP" dirty="0"/>
              <a:t>／</a:t>
            </a:r>
            <a:r>
              <a:rPr lang="en-US" altLang="ja-JP" dirty="0"/>
              <a:t> MDS with isolated del(5q) </a:t>
            </a:r>
            <a:r>
              <a:rPr lang="ja-JP" altLang="ja-JP" dirty="0"/>
              <a:t>／</a:t>
            </a:r>
            <a:r>
              <a:rPr lang="en-US" altLang="ja-JP" dirty="0"/>
              <a:t> MDS, unclassifiable</a:t>
            </a:r>
            <a:endParaRPr lang="ja-JP" altLang="ja-JP" dirty="0"/>
          </a:p>
          <a:p>
            <a:r>
              <a:rPr lang="en-US" altLang="ja-JP" dirty="0"/>
              <a:t>  </a:t>
            </a:r>
            <a:r>
              <a:rPr lang="ja-JP" altLang="ja-JP" dirty="0"/>
              <a:t>／</a:t>
            </a:r>
            <a:r>
              <a:rPr lang="en-US" altLang="ja-JP" dirty="0"/>
              <a:t> Refractory cytopenia of childhood (provisional entity)</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 </a:t>
            </a:r>
            <a:r>
              <a:rPr lang="ja-JP" altLang="ja-JP" dirty="0"/>
              <a:t>／</a:t>
            </a:r>
            <a:r>
              <a:rPr lang="en-US" altLang="ja-JP" dirty="0"/>
              <a:t> RARS </a:t>
            </a:r>
            <a:r>
              <a:rPr lang="ja-JP" altLang="ja-JP" dirty="0"/>
              <a:t>／</a:t>
            </a:r>
            <a:r>
              <a:rPr lang="en-US" altLang="ja-JP" dirty="0"/>
              <a:t> RCMD </a:t>
            </a:r>
            <a:r>
              <a:rPr lang="ja-JP" altLang="ja-JP" dirty="0"/>
              <a:t>／</a:t>
            </a:r>
            <a:r>
              <a:rPr lang="en-US" altLang="ja-JP" dirty="0"/>
              <a:t> RCMD-RS </a:t>
            </a:r>
            <a:r>
              <a:rPr lang="ja-JP" altLang="ja-JP" dirty="0"/>
              <a:t>／</a:t>
            </a:r>
            <a:r>
              <a:rPr lang="en-US" altLang="ja-JP" dirty="0"/>
              <a:t> 5q-syndrome</a:t>
            </a:r>
          </a:p>
          <a:p>
            <a:endParaRPr lang="ja-JP" altLang="ja-JP" dirty="0"/>
          </a:p>
          <a:p>
            <a:r>
              <a:rPr lang="ja-JP" altLang="ja-JP" dirty="0"/>
              <a:t>■高リスク群</a:t>
            </a:r>
            <a:r>
              <a:rPr lang="en-US" altLang="ja-JP" dirty="0"/>
              <a:t>   </a:t>
            </a:r>
            <a:r>
              <a:rPr lang="ja-JP" altLang="ja-JP" dirty="0"/>
              <a:t>：</a:t>
            </a:r>
            <a:endParaRPr lang="en-US" altLang="ja-JP" dirty="0"/>
          </a:p>
          <a:p>
            <a:r>
              <a:rPr lang="en-US" altLang="ja-JP" dirty="0"/>
              <a:t>   【WHO2017</a:t>
            </a:r>
            <a:r>
              <a:rPr lang="ja-JP" altLang="en-US" dirty="0"/>
              <a:t>分類</a:t>
            </a:r>
            <a:r>
              <a:rPr lang="en-US" altLang="ja-JP" dirty="0"/>
              <a:t>】</a:t>
            </a:r>
          </a:p>
          <a:p>
            <a:r>
              <a:rPr lang="ja-JP" altLang="en-US" dirty="0"/>
              <a:t>　　 </a:t>
            </a:r>
            <a:r>
              <a:rPr lang="en-US" altLang="ja-JP" dirty="0"/>
              <a:t>MDS with excess blasts-1 (MDS-EB-1) </a:t>
            </a:r>
            <a:r>
              <a:rPr lang="ja-JP" altLang="ja-JP" dirty="0"/>
              <a:t>／</a:t>
            </a:r>
            <a:r>
              <a:rPr lang="en-US" altLang="ja-JP" dirty="0"/>
              <a:t> MDS with excess blasts-2 (MDS-EB-2)</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RAEB </a:t>
            </a:r>
            <a:r>
              <a:rPr lang="ja-JP" altLang="ja-JP" dirty="0"/>
              <a:t>／</a:t>
            </a:r>
            <a:r>
              <a:rPr lang="en-US" altLang="ja-JP" dirty="0"/>
              <a:t> </a:t>
            </a:r>
            <a:r>
              <a:rPr lang="en-US" altLang="ja-JP" dirty="0" err="1"/>
              <a:t>RAEBt</a:t>
            </a:r>
            <a:r>
              <a:rPr lang="en-US" altLang="ja-JP" dirty="0"/>
              <a:t> </a:t>
            </a:r>
            <a:r>
              <a:rPr lang="ja-JP" altLang="ja-JP" dirty="0"/>
              <a:t>／</a:t>
            </a:r>
            <a:r>
              <a:rPr lang="en-US" altLang="ja-JP" dirty="0"/>
              <a:t> RAEB-1 / RAEB-2</a:t>
            </a:r>
            <a:endParaRPr lang="ja-JP" altLang="ja-JP" dirty="0"/>
          </a:p>
          <a:p>
            <a:r>
              <a:rPr lang="ja-JP" altLang="ja-JP" dirty="0"/>
              <a:t>――――――――――――――――――――――――――</a:t>
            </a:r>
            <a:endParaRPr lang="en-US" altLang="ja-JP" dirty="0"/>
          </a:p>
        </p:txBody>
      </p:sp>
      <p:sp>
        <p:nvSpPr>
          <p:cNvPr id="5" name="スライド イメージ プレースホルダー 4">
            <a:extLst>
              <a:ext uri="{FF2B5EF4-FFF2-40B4-BE49-F238E27FC236}">
                <a16:creationId xmlns:a16="http://schemas.microsoft.com/office/drawing/2014/main" id="{CFF187C1-0A6D-1991-6063-F526CAD9CD6F}"/>
              </a:ext>
            </a:extLst>
          </p:cNvPr>
          <p:cNvSpPr>
            <a:spLocks noGrp="1" noRot="1" noChangeAspect="1"/>
          </p:cNvSpPr>
          <p:nvPr>
            <p:ph type="sldImg"/>
          </p:nvPr>
        </p:nvSpPr>
        <p:spPr/>
      </p:sp>
    </p:spTree>
    <p:extLst>
      <p:ext uri="{BB962C8B-B14F-4D97-AF65-F5344CB8AC3E}">
        <p14:creationId xmlns:p14="http://schemas.microsoft.com/office/powerpoint/2010/main" val="3854377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fontScale="92500" lnSpcReduction="20000"/>
          </a:bodyPr>
          <a:lstStyle/>
          <a:p>
            <a:r>
              <a:rPr lang="ja-JP" altLang="en-US" dirty="0"/>
              <a:t>骨髄異形成症候群における</a:t>
            </a:r>
            <a:r>
              <a:rPr lang="en-US" altLang="ja-JP" dirty="0"/>
              <a:t>16</a:t>
            </a:r>
            <a:r>
              <a:rPr lang="ja-JP" altLang="en-US" dirty="0"/>
              <a:t>歳以上での非血縁者間骨髄移植において、直近</a:t>
            </a:r>
            <a:r>
              <a:rPr lang="en-US" altLang="ja-JP" dirty="0"/>
              <a:t>10</a:t>
            </a:r>
            <a:r>
              <a:rPr lang="ja-JP" altLang="en-US" dirty="0"/>
              <a:t>年間の初回移植の登録件数は約</a:t>
            </a:r>
            <a:r>
              <a:rPr lang="en-US" altLang="ja-JP" dirty="0"/>
              <a:t>1,500</a:t>
            </a:r>
            <a:r>
              <a:rPr lang="ja-JP" altLang="en-US" dirty="0"/>
              <a:t>件であり、高リスク群が約</a:t>
            </a:r>
            <a:r>
              <a:rPr lang="en-US" altLang="ja-JP" dirty="0"/>
              <a:t>60</a:t>
            </a:r>
            <a:r>
              <a:rPr lang="ja-JP" altLang="en-US" dirty="0"/>
              <a:t>％を占める。</a:t>
            </a:r>
            <a:endParaRPr lang="en-US" altLang="ja-JP" dirty="0"/>
          </a:p>
          <a:p>
            <a:r>
              <a:rPr lang="ja-JP" altLang="en-US" dirty="0"/>
              <a:t>移植後</a:t>
            </a:r>
            <a:r>
              <a:rPr lang="en-US" altLang="ja-JP" dirty="0"/>
              <a:t>5</a:t>
            </a:r>
            <a:r>
              <a:rPr lang="ja-JP" altLang="en-US" dirty="0"/>
              <a:t>年生存率は、標準リスク群では</a:t>
            </a:r>
            <a:r>
              <a:rPr lang="en-US" altLang="ja-JP" dirty="0"/>
              <a:t>52.8</a:t>
            </a:r>
            <a:r>
              <a:rPr lang="ja-JP" altLang="en-US" dirty="0"/>
              <a:t>％、高リスク群では</a:t>
            </a:r>
            <a:r>
              <a:rPr lang="en-US" altLang="ja-JP" dirty="0"/>
              <a:t>43.1</a:t>
            </a:r>
            <a:r>
              <a:rPr lang="ja-JP" altLang="en-US" dirty="0"/>
              <a:t>％である。</a:t>
            </a:r>
          </a:p>
          <a:p>
            <a:endParaRPr lang="en-US" altLang="ja-JP" dirty="0"/>
          </a:p>
          <a:p>
            <a:endParaRPr lang="en-US" altLang="ja-JP" dirty="0"/>
          </a:p>
          <a:p>
            <a:r>
              <a:rPr lang="ja-JP" altLang="ja-JP" dirty="0"/>
              <a:t>―≪骨髄異形成症候群のリスク分類≫―――――――――――</a:t>
            </a:r>
          </a:p>
          <a:p>
            <a:r>
              <a:rPr lang="ja-JP" altLang="ja-JP" dirty="0"/>
              <a:t>■標準リスク群： </a:t>
            </a:r>
          </a:p>
          <a:p>
            <a:r>
              <a:rPr lang="ja-JP" altLang="en-US" dirty="0"/>
              <a:t>　　</a:t>
            </a:r>
            <a:r>
              <a:rPr lang="en-US" altLang="ja-JP" dirty="0"/>
              <a:t>【WHO2017</a:t>
            </a:r>
            <a:r>
              <a:rPr lang="ja-JP" altLang="ja-JP" dirty="0"/>
              <a:t>分類</a:t>
            </a:r>
            <a:r>
              <a:rPr lang="en-US" altLang="ja-JP" dirty="0"/>
              <a:t>】</a:t>
            </a:r>
          </a:p>
          <a:p>
            <a:r>
              <a:rPr lang="ja-JP" altLang="en-US" dirty="0"/>
              <a:t>　　　</a:t>
            </a:r>
            <a:r>
              <a:rPr lang="en-US" altLang="ja-JP" dirty="0"/>
              <a:t>MDS with single lineage dysplasia </a:t>
            </a:r>
            <a:r>
              <a:rPr lang="ja-JP" altLang="ja-JP" dirty="0"/>
              <a:t>／</a:t>
            </a:r>
            <a:r>
              <a:rPr lang="en-US" altLang="ja-JP" dirty="0"/>
              <a:t> MDS-RS and single lineage dysplasia </a:t>
            </a:r>
            <a:r>
              <a:rPr lang="ja-JP" altLang="ja-JP" dirty="0"/>
              <a:t>／</a:t>
            </a:r>
            <a:r>
              <a:rPr lang="en-US" altLang="ja-JP" dirty="0"/>
              <a:t> MDS-RS and multilineage dysplasia</a:t>
            </a:r>
            <a:endParaRPr lang="ja-JP" altLang="ja-JP" dirty="0"/>
          </a:p>
          <a:p>
            <a:r>
              <a:rPr lang="ja-JP" altLang="en-US" dirty="0"/>
              <a:t>　</a:t>
            </a:r>
            <a:r>
              <a:rPr lang="ja-JP" altLang="ja-JP" dirty="0"/>
              <a:t>／</a:t>
            </a:r>
            <a:r>
              <a:rPr lang="en-US" altLang="ja-JP" dirty="0"/>
              <a:t> MDS with multilineage dysplasia </a:t>
            </a:r>
            <a:r>
              <a:rPr lang="ja-JP" altLang="ja-JP" dirty="0"/>
              <a:t>／</a:t>
            </a:r>
            <a:r>
              <a:rPr lang="en-US" altLang="ja-JP" dirty="0"/>
              <a:t> MDS with isolated del(5q) </a:t>
            </a:r>
            <a:r>
              <a:rPr lang="ja-JP" altLang="ja-JP" dirty="0"/>
              <a:t>／</a:t>
            </a:r>
            <a:r>
              <a:rPr lang="en-US" altLang="ja-JP" dirty="0"/>
              <a:t> MDS, unclassifiable</a:t>
            </a:r>
            <a:endParaRPr lang="ja-JP" altLang="ja-JP" dirty="0"/>
          </a:p>
          <a:p>
            <a:r>
              <a:rPr lang="en-US" altLang="ja-JP" dirty="0"/>
              <a:t>  </a:t>
            </a:r>
            <a:r>
              <a:rPr lang="ja-JP" altLang="ja-JP" dirty="0"/>
              <a:t>／</a:t>
            </a:r>
            <a:r>
              <a:rPr lang="en-US" altLang="ja-JP" dirty="0"/>
              <a:t> Refractory cytopenia of childhood (provisional entity)</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 </a:t>
            </a:r>
            <a:r>
              <a:rPr lang="ja-JP" altLang="ja-JP" dirty="0"/>
              <a:t>／</a:t>
            </a:r>
            <a:r>
              <a:rPr lang="en-US" altLang="ja-JP" dirty="0"/>
              <a:t> RARS </a:t>
            </a:r>
            <a:r>
              <a:rPr lang="ja-JP" altLang="ja-JP" dirty="0"/>
              <a:t>／</a:t>
            </a:r>
            <a:r>
              <a:rPr lang="en-US" altLang="ja-JP" dirty="0"/>
              <a:t> RCMD </a:t>
            </a:r>
            <a:r>
              <a:rPr lang="ja-JP" altLang="ja-JP" dirty="0"/>
              <a:t>／</a:t>
            </a:r>
            <a:r>
              <a:rPr lang="en-US" altLang="ja-JP" dirty="0"/>
              <a:t> RCMD-RS </a:t>
            </a:r>
            <a:r>
              <a:rPr lang="ja-JP" altLang="ja-JP" dirty="0"/>
              <a:t>／</a:t>
            </a:r>
            <a:r>
              <a:rPr lang="en-US" altLang="ja-JP" dirty="0"/>
              <a:t> 5q-syndrome</a:t>
            </a:r>
          </a:p>
          <a:p>
            <a:endParaRPr lang="ja-JP" altLang="ja-JP" dirty="0"/>
          </a:p>
          <a:p>
            <a:r>
              <a:rPr lang="ja-JP" altLang="ja-JP" dirty="0"/>
              <a:t>■高リスク群</a:t>
            </a:r>
            <a:r>
              <a:rPr lang="en-US" altLang="ja-JP" dirty="0"/>
              <a:t>   </a:t>
            </a:r>
            <a:r>
              <a:rPr lang="ja-JP" altLang="ja-JP" dirty="0"/>
              <a:t>：</a:t>
            </a:r>
            <a:endParaRPr lang="en-US" altLang="ja-JP" dirty="0"/>
          </a:p>
          <a:p>
            <a:r>
              <a:rPr lang="en-US" altLang="ja-JP" dirty="0"/>
              <a:t>   【WHO2017</a:t>
            </a:r>
            <a:r>
              <a:rPr lang="ja-JP" altLang="en-US" dirty="0"/>
              <a:t>分類</a:t>
            </a:r>
            <a:r>
              <a:rPr lang="en-US" altLang="ja-JP" dirty="0"/>
              <a:t>】</a:t>
            </a:r>
          </a:p>
          <a:p>
            <a:r>
              <a:rPr lang="ja-JP" altLang="en-US" dirty="0"/>
              <a:t>　　 </a:t>
            </a:r>
            <a:r>
              <a:rPr lang="en-US" altLang="ja-JP" dirty="0"/>
              <a:t>MDS with excess blasts-1 (MDS-EB-1) </a:t>
            </a:r>
            <a:r>
              <a:rPr lang="ja-JP" altLang="ja-JP" dirty="0"/>
              <a:t>／</a:t>
            </a:r>
            <a:r>
              <a:rPr lang="en-US" altLang="ja-JP" dirty="0"/>
              <a:t> MDS with excess blasts-2 (MDS-EB-2)</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RAEB </a:t>
            </a:r>
            <a:r>
              <a:rPr lang="ja-JP" altLang="ja-JP" dirty="0"/>
              <a:t>／</a:t>
            </a:r>
            <a:r>
              <a:rPr lang="en-US" altLang="ja-JP" dirty="0"/>
              <a:t> </a:t>
            </a:r>
            <a:r>
              <a:rPr lang="en-US" altLang="ja-JP" dirty="0" err="1"/>
              <a:t>RAEBt</a:t>
            </a:r>
            <a:r>
              <a:rPr lang="en-US" altLang="ja-JP" dirty="0"/>
              <a:t> </a:t>
            </a:r>
            <a:r>
              <a:rPr lang="ja-JP" altLang="ja-JP" dirty="0"/>
              <a:t>／</a:t>
            </a:r>
            <a:r>
              <a:rPr lang="en-US" altLang="ja-JP" dirty="0"/>
              <a:t> RAEB-1 / RAEB-2</a:t>
            </a:r>
            <a:endParaRPr lang="ja-JP" altLang="ja-JP" dirty="0"/>
          </a:p>
          <a:p>
            <a:r>
              <a:rPr lang="ja-JP" altLang="ja-JP" dirty="0"/>
              <a:t>――――――――――――――――――――――――――</a:t>
            </a:r>
            <a:endParaRPr lang="ja-JP" altLang="en-US" dirty="0"/>
          </a:p>
        </p:txBody>
      </p:sp>
      <p:sp>
        <p:nvSpPr>
          <p:cNvPr id="5" name="スライド イメージ プレースホルダー 4">
            <a:extLst>
              <a:ext uri="{FF2B5EF4-FFF2-40B4-BE49-F238E27FC236}">
                <a16:creationId xmlns:a16="http://schemas.microsoft.com/office/drawing/2014/main" id="{E05E0289-EDBD-6E4E-B416-6A36BE49D1AA}"/>
              </a:ext>
            </a:extLst>
          </p:cNvPr>
          <p:cNvSpPr>
            <a:spLocks noGrp="1" noRot="1" noChangeAspect="1"/>
          </p:cNvSpPr>
          <p:nvPr>
            <p:ph type="sldImg"/>
          </p:nvPr>
        </p:nvSpPr>
        <p:spPr/>
      </p:sp>
    </p:spTree>
    <p:extLst>
      <p:ext uri="{BB962C8B-B14F-4D97-AF65-F5344CB8AC3E}">
        <p14:creationId xmlns:p14="http://schemas.microsoft.com/office/powerpoint/2010/main" val="8853100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fontScale="92500" lnSpcReduction="10000"/>
          </a:bodyPr>
          <a:lstStyle/>
          <a:p>
            <a:r>
              <a:rPr lang="ja-JP" altLang="en-US" dirty="0"/>
              <a:t>骨髄異形成症候群における</a:t>
            </a:r>
            <a:r>
              <a:rPr lang="en-US" altLang="ja-JP" dirty="0"/>
              <a:t>15</a:t>
            </a:r>
            <a:r>
              <a:rPr lang="ja-JP" altLang="en-US" dirty="0"/>
              <a:t>歳以下での非血縁者間さい帯血移植において、直近</a:t>
            </a:r>
            <a:r>
              <a:rPr lang="en-US" altLang="ja-JP" dirty="0"/>
              <a:t>10</a:t>
            </a:r>
            <a:r>
              <a:rPr lang="ja-JP" altLang="en-US" dirty="0"/>
              <a:t>年間の初回移植の登録件数は</a:t>
            </a:r>
            <a:r>
              <a:rPr lang="en-US" altLang="ja-JP" dirty="0"/>
              <a:t>50</a:t>
            </a:r>
            <a:r>
              <a:rPr lang="ja-JP" altLang="en-US" dirty="0"/>
              <a:t>件未満である。</a:t>
            </a:r>
            <a:endParaRPr lang="en-US" altLang="ja-JP" dirty="0"/>
          </a:p>
          <a:p>
            <a:r>
              <a:rPr lang="ja-JP" altLang="en-US" dirty="0"/>
              <a:t>移植後</a:t>
            </a:r>
            <a:r>
              <a:rPr lang="en-US" altLang="ja-JP" dirty="0"/>
              <a:t>5</a:t>
            </a:r>
            <a:r>
              <a:rPr lang="ja-JP" altLang="en-US" dirty="0"/>
              <a:t>年生存率は、標準リスク群では</a:t>
            </a:r>
            <a:r>
              <a:rPr lang="en-US" altLang="ja-JP" dirty="0"/>
              <a:t>75.0</a:t>
            </a:r>
            <a:r>
              <a:rPr lang="ja-JP" altLang="en-US" dirty="0"/>
              <a:t>％、高リスク群では</a:t>
            </a:r>
            <a:r>
              <a:rPr lang="en-US" altLang="ja-JP" dirty="0"/>
              <a:t>63.8</a:t>
            </a:r>
            <a:r>
              <a:rPr lang="ja-JP" altLang="en-US" dirty="0"/>
              <a:t>％である。</a:t>
            </a:r>
          </a:p>
          <a:p>
            <a:endParaRPr lang="en-US" altLang="ja-JP" dirty="0"/>
          </a:p>
          <a:p>
            <a:endParaRPr lang="en-US" altLang="ja-JP" dirty="0"/>
          </a:p>
          <a:p>
            <a:r>
              <a:rPr lang="ja-JP" altLang="ja-JP" dirty="0"/>
              <a:t>―≪骨髄異形成症候群のリスク分類≫―――――――――――</a:t>
            </a:r>
          </a:p>
          <a:p>
            <a:r>
              <a:rPr lang="ja-JP" altLang="ja-JP" dirty="0"/>
              <a:t>■標準リスク群： </a:t>
            </a:r>
          </a:p>
          <a:p>
            <a:r>
              <a:rPr lang="ja-JP" altLang="en-US" dirty="0"/>
              <a:t>　　</a:t>
            </a:r>
            <a:r>
              <a:rPr lang="en-US" altLang="ja-JP" dirty="0"/>
              <a:t>【WHO2017</a:t>
            </a:r>
            <a:r>
              <a:rPr lang="ja-JP" altLang="ja-JP" dirty="0"/>
              <a:t>分類</a:t>
            </a:r>
            <a:r>
              <a:rPr lang="en-US" altLang="ja-JP" dirty="0"/>
              <a:t>】</a:t>
            </a:r>
          </a:p>
          <a:p>
            <a:r>
              <a:rPr lang="ja-JP" altLang="en-US" dirty="0"/>
              <a:t>　　　</a:t>
            </a:r>
            <a:r>
              <a:rPr lang="en-US" altLang="ja-JP" dirty="0"/>
              <a:t>MDS with single lineage dysplasia </a:t>
            </a:r>
            <a:r>
              <a:rPr lang="ja-JP" altLang="ja-JP" dirty="0"/>
              <a:t>／</a:t>
            </a:r>
            <a:r>
              <a:rPr lang="en-US" altLang="ja-JP" dirty="0"/>
              <a:t> MDS-RS and single lineage dysplasia </a:t>
            </a:r>
            <a:r>
              <a:rPr lang="ja-JP" altLang="ja-JP" dirty="0"/>
              <a:t>／</a:t>
            </a:r>
            <a:r>
              <a:rPr lang="en-US" altLang="ja-JP" dirty="0"/>
              <a:t> MDS-RS and multilineage dysplasia</a:t>
            </a:r>
            <a:endParaRPr lang="ja-JP" altLang="ja-JP" dirty="0"/>
          </a:p>
          <a:p>
            <a:r>
              <a:rPr lang="ja-JP" altLang="en-US" dirty="0"/>
              <a:t>　</a:t>
            </a:r>
            <a:r>
              <a:rPr lang="ja-JP" altLang="ja-JP" dirty="0"/>
              <a:t>／</a:t>
            </a:r>
            <a:r>
              <a:rPr lang="en-US" altLang="ja-JP" dirty="0"/>
              <a:t> MDS with multilineage dysplasia </a:t>
            </a:r>
            <a:r>
              <a:rPr lang="ja-JP" altLang="ja-JP" dirty="0"/>
              <a:t>／</a:t>
            </a:r>
            <a:r>
              <a:rPr lang="en-US" altLang="ja-JP" dirty="0"/>
              <a:t> MDS with isolated del(5q) </a:t>
            </a:r>
            <a:r>
              <a:rPr lang="ja-JP" altLang="ja-JP" dirty="0"/>
              <a:t>／</a:t>
            </a:r>
            <a:r>
              <a:rPr lang="en-US" altLang="ja-JP" dirty="0"/>
              <a:t> MDS, unclassifiable</a:t>
            </a:r>
            <a:endParaRPr lang="ja-JP" altLang="ja-JP" dirty="0"/>
          </a:p>
          <a:p>
            <a:r>
              <a:rPr lang="en-US" altLang="ja-JP" dirty="0"/>
              <a:t>  </a:t>
            </a:r>
            <a:r>
              <a:rPr lang="ja-JP" altLang="ja-JP" dirty="0"/>
              <a:t>／</a:t>
            </a:r>
            <a:r>
              <a:rPr lang="en-US" altLang="ja-JP" dirty="0"/>
              <a:t> Refractory cytopenia of childhood (provisional entity)</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 </a:t>
            </a:r>
            <a:r>
              <a:rPr lang="ja-JP" altLang="ja-JP" dirty="0"/>
              <a:t>／</a:t>
            </a:r>
            <a:r>
              <a:rPr lang="en-US" altLang="ja-JP" dirty="0"/>
              <a:t> RARS </a:t>
            </a:r>
            <a:r>
              <a:rPr lang="ja-JP" altLang="ja-JP" dirty="0"/>
              <a:t>／</a:t>
            </a:r>
            <a:r>
              <a:rPr lang="en-US" altLang="ja-JP" dirty="0"/>
              <a:t> RCMD </a:t>
            </a:r>
            <a:r>
              <a:rPr lang="ja-JP" altLang="ja-JP" dirty="0"/>
              <a:t>／</a:t>
            </a:r>
            <a:r>
              <a:rPr lang="en-US" altLang="ja-JP" dirty="0"/>
              <a:t> RCMD-RS </a:t>
            </a:r>
            <a:r>
              <a:rPr lang="ja-JP" altLang="ja-JP" dirty="0"/>
              <a:t>／</a:t>
            </a:r>
            <a:r>
              <a:rPr lang="en-US" altLang="ja-JP" dirty="0"/>
              <a:t> 5q-syndrome</a:t>
            </a:r>
          </a:p>
          <a:p>
            <a:endParaRPr lang="ja-JP" altLang="ja-JP" dirty="0"/>
          </a:p>
          <a:p>
            <a:r>
              <a:rPr lang="ja-JP" altLang="ja-JP" dirty="0"/>
              <a:t>■高リスク群</a:t>
            </a:r>
            <a:r>
              <a:rPr lang="en-US" altLang="ja-JP" dirty="0"/>
              <a:t>   </a:t>
            </a:r>
            <a:r>
              <a:rPr lang="ja-JP" altLang="ja-JP" dirty="0"/>
              <a:t>：</a:t>
            </a:r>
            <a:endParaRPr lang="en-US" altLang="ja-JP" dirty="0"/>
          </a:p>
          <a:p>
            <a:r>
              <a:rPr lang="en-US" altLang="ja-JP" dirty="0"/>
              <a:t>   【WHO2017</a:t>
            </a:r>
            <a:r>
              <a:rPr lang="ja-JP" altLang="en-US" dirty="0"/>
              <a:t>分類</a:t>
            </a:r>
            <a:r>
              <a:rPr lang="en-US" altLang="ja-JP" dirty="0"/>
              <a:t>】</a:t>
            </a:r>
          </a:p>
          <a:p>
            <a:r>
              <a:rPr lang="ja-JP" altLang="en-US" dirty="0"/>
              <a:t>　　 </a:t>
            </a:r>
            <a:r>
              <a:rPr lang="en-US" altLang="ja-JP" dirty="0"/>
              <a:t>MDS with excess blasts-1 (MDS-EB-1) </a:t>
            </a:r>
            <a:r>
              <a:rPr lang="ja-JP" altLang="ja-JP" dirty="0"/>
              <a:t>／</a:t>
            </a:r>
            <a:r>
              <a:rPr lang="en-US" altLang="ja-JP" dirty="0"/>
              <a:t> MDS with excess blasts-2 (MDS-EB-2)</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RAEB </a:t>
            </a:r>
            <a:r>
              <a:rPr lang="ja-JP" altLang="ja-JP" dirty="0"/>
              <a:t>／</a:t>
            </a:r>
            <a:r>
              <a:rPr lang="en-US" altLang="ja-JP" dirty="0"/>
              <a:t> </a:t>
            </a:r>
            <a:r>
              <a:rPr lang="en-US" altLang="ja-JP" dirty="0" err="1"/>
              <a:t>RAEBt</a:t>
            </a:r>
            <a:r>
              <a:rPr lang="en-US" altLang="ja-JP" dirty="0"/>
              <a:t> </a:t>
            </a:r>
            <a:r>
              <a:rPr lang="ja-JP" altLang="ja-JP" dirty="0"/>
              <a:t>／</a:t>
            </a:r>
            <a:r>
              <a:rPr lang="en-US" altLang="ja-JP" dirty="0"/>
              <a:t> RAEB-1 / RAEB-2</a:t>
            </a:r>
            <a:endParaRPr lang="ja-JP" altLang="ja-JP" dirty="0"/>
          </a:p>
          <a:p>
            <a:r>
              <a:rPr lang="ja-JP" altLang="ja-JP" dirty="0"/>
              <a:t>――――――――――――――――――――――――――</a:t>
            </a:r>
            <a:endParaRPr lang="ja-JP" altLang="en-US" dirty="0"/>
          </a:p>
        </p:txBody>
      </p:sp>
      <p:sp>
        <p:nvSpPr>
          <p:cNvPr id="5" name="スライド イメージ プレースホルダー 4">
            <a:extLst>
              <a:ext uri="{FF2B5EF4-FFF2-40B4-BE49-F238E27FC236}">
                <a16:creationId xmlns:a16="http://schemas.microsoft.com/office/drawing/2014/main" id="{72283E91-65BA-C8D7-4449-4A79D12AD0A8}"/>
              </a:ext>
            </a:extLst>
          </p:cNvPr>
          <p:cNvSpPr>
            <a:spLocks noGrp="1" noRot="1" noChangeAspect="1"/>
          </p:cNvSpPr>
          <p:nvPr>
            <p:ph type="sldImg"/>
          </p:nvPr>
        </p:nvSpPr>
        <p:spPr/>
      </p:sp>
    </p:spTree>
    <p:extLst>
      <p:ext uri="{BB962C8B-B14F-4D97-AF65-F5344CB8AC3E}">
        <p14:creationId xmlns:p14="http://schemas.microsoft.com/office/powerpoint/2010/main" val="32822756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fontScale="92500" lnSpcReduction="20000"/>
          </a:bodyPr>
          <a:lstStyle/>
          <a:p>
            <a:r>
              <a:rPr lang="ja-JP" altLang="en-US" dirty="0"/>
              <a:t>骨髄異形成症候群における</a:t>
            </a:r>
            <a:r>
              <a:rPr lang="en-US" altLang="ja-JP" dirty="0"/>
              <a:t>16</a:t>
            </a:r>
            <a:r>
              <a:rPr lang="ja-JP" altLang="en-US" dirty="0"/>
              <a:t>歳以上での非血縁者間さい帯血移植において、直近</a:t>
            </a:r>
            <a:r>
              <a:rPr lang="en-US" altLang="ja-JP" dirty="0"/>
              <a:t>10</a:t>
            </a:r>
            <a:r>
              <a:rPr lang="ja-JP" altLang="en-US" dirty="0"/>
              <a:t>年間の初回移植の登録件数は</a:t>
            </a:r>
            <a:r>
              <a:rPr lang="en-US" altLang="ja-JP" dirty="0"/>
              <a:t>1,100</a:t>
            </a:r>
            <a:r>
              <a:rPr lang="ja-JP" altLang="en-US" dirty="0"/>
              <a:t>件であり、高リスク群が約</a:t>
            </a:r>
            <a:r>
              <a:rPr lang="en-US" altLang="ja-JP" dirty="0"/>
              <a:t>70</a:t>
            </a:r>
            <a:r>
              <a:rPr lang="ja-JP" altLang="en-US" dirty="0"/>
              <a:t>％を占める。</a:t>
            </a:r>
            <a:endParaRPr lang="en-US" altLang="ja-JP" dirty="0"/>
          </a:p>
          <a:p>
            <a:r>
              <a:rPr lang="ja-JP" altLang="en-US" dirty="0"/>
              <a:t>移植後</a:t>
            </a:r>
            <a:r>
              <a:rPr lang="en-US" altLang="ja-JP" dirty="0"/>
              <a:t>5</a:t>
            </a:r>
            <a:r>
              <a:rPr lang="ja-JP" altLang="en-US" dirty="0"/>
              <a:t>年生存率は、標準リスク群では</a:t>
            </a:r>
            <a:r>
              <a:rPr lang="en-US" altLang="ja-JP" dirty="0"/>
              <a:t>51.0</a:t>
            </a:r>
            <a:r>
              <a:rPr lang="ja-JP" altLang="en-US" dirty="0"/>
              <a:t>％、高リスク群では</a:t>
            </a:r>
            <a:r>
              <a:rPr lang="en-US" altLang="ja-JP" dirty="0"/>
              <a:t>42.3</a:t>
            </a:r>
            <a:r>
              <a:rPr lang="ja-JP" altLang="en-US" dirty="0"/>
              <a:t>％である。</a:t>
            </a:r>
          </a:p>
          <a:p>
            <a:endParaRPr lang="en-US" altLang="ja-JP" dirty="0"/>
          </a:p>
          <a:p>
            <a:endParaRPr lang="en-US" altLang="ja-JP" dirty="0"/>
          </a:p>
          <a:p>
            <a:r>
              <a:rPr lang="ja-JP" altLang="ja-JP" dirty="0"/>
              <a:t>―≪骨髄異形成症候群のリスク分類≫―――――――――――</a:t>
            </a:r>
          </a:p>
          <a:p>
            <a:r>
              <a:rPr lang="ja-JP" altLang="ja-JP" dirty="0"/>
              <a:t>■標準リスク群： </a:t>
            </a:r>
          </a:p>
          <a:p>
            <a:r>
              <a:rPr lang="ja-JP" altLang="en-US" dirty="0"/>
              <a:t>　　</a:t>
            </a:r>
            <a:r>
              <a:rPr lang="en-US" altLang="ja-JP" dirty="0"/>
              <a:t>【WHO2017</a:t>
            </a:r>
            <a:r>
              <a:rPr lang="ja-JP" altLang="ja-JP" dirty="0"/>
              <a:t>分類</a:t>
            </a:r>
            <a:r>
              <a:rPr lang="en-US" altLang="ja-JP" dirty="0"/>
              <a:t>】</a:t>
            </a:r>
          </a:p>
          <a:p>
            <a:r>
              <a:rPr lang="ja-JP" altLang="en-US" dirty="0"/>
              <a:t>　　　</a:t>
            </a:r>
            <a:r>
              <a:rPr lang="en-US" altLang="ja-JP" dirty="0"/>
              <a:t>MDS with single lineage dysplasia </a:t>
            </a:r>
            <a:r>
              <a:rPr lang="ja-JP" altLang="ja-JP" dirty="0"/>
              <a:t>／</a:t>
            </a:r>
            <a:r>
              <a:rPr lang="en-US" altLang="ja-JP" dirty="0"/>
              <a:t> MDS-RS and single lineage dysplasia </a:t>
            </a:r>
            <a:r>
              <a:rPr lang="ja-JP" altLang="ja-JP" dirty="0"/>
              <a:t>／</a:t>
            </a:r>
            <a:r>
              <a:rPr lang="en-US" altLang="ja-JP" dirty="0"/>
              <a:t> MDS-RS and multilineage dysplasia</a:t>
            </a:r>
            <a:endParaRPr lang="ja-JP" altLang="ja-JP" dirty="0"/>
          </a:p>
          <a:p>
            <a:r>
              <a:rPr lang="ja-JP" altLang="en-US" dirty="0"/>
              <a:t>　</a:t>
            </a:r>
            <a:r>
              <a:rPr lang="ja-JP" altLang="ja-JP" dirty="0"/>
              <a:t>／</a:t>
            </a:r>
            <a:r>
              <a:rPr lang="en-US" altLang="ja-JP" dirty="0"/>
              <a:t> MDS with multilineage dysplasia </a:t>
            </a:r>
            <a:r>
              <a:rPr lang="ja-JP" altLang="ja-JP" dirty="0"/>
              <a:t>／</a:t>
            </a:r>
            <a:r>
              <a:rPr lang="en-US" altLang="ja-JP" dirty="0"/>
              <a:t> MDS with isolated del(5q) </a:t>
            </a:r>
            <a:r>
              <a:rPr lang="ja-JP" altLang="ja-JP" dirty="0"/>
              <a:t>／</a:t>
            </a:r>
            <a:r>
              <a:rPr lang="en-US" altLang="ja-JP" dirty="0"/>
              <a:t> MDS, unclassifiable</a:t>
            </a:r>
            <a:endParaRPr lang="ja-JP" altLang="ja-JP" dirty="0"/>
          </a:p>
          <a:p>
            <a:r>
              <a:rPr lang="en-US" altLang="ja-JP" dirty="0"/>
              <a:t>  </a:t>
            </a:r>
            <a:r>
              <a:rPr lang="ja-JP" altLang="ja-JP" dirty="0"/>
              <a:t>／</a:t>
            </a:r>
            <a:r>
              <a:rPr lang="en-US" altLang="ja-JP" dirty="0"/>
              <a:t> Refractory cytopenia of childhood (provisional entity)</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 </a:t>
            </a:r>
            <a:r>
              <a:rPr lang="ja-JP" altLang="ja-JP" dirty="0"/>
              <a:t>／</a:t>
            </a:r>
            <a:r>
              <a:rPr lang="en-US" altLang="ja-JP" dirty="0"/>
              <a:t> RARS </a:t>
            </a:r>
            <a:r>
              <a:rPr lang="ja-JP" altLang="ja-JP" dirty="0"/>
              <a:t>／</a:t>
            </a:r>
            <a:r>
              <a:rPr lang="en-US" altLang="ja-JP" dirty="0"/>
              <a:t> RCMD </a:t>
            </a:r>
            <a:r>
              <a:rPr lang="ja-JP" altLang="ja-JP" dirty="0"/>
              <a:t>／</a:t>
            </a:r>
            <a:r>
              <a:rPr lang="en-US" altLang="ja-JP" dirty="0"/>
              <a:t> RCMD-RS </a:t>
            </a:r>
            <a:r>
              <a:rPr lang="ja-JP" altLang="ja-JP" dirty="0"/>
              <a:t>／</a:t>
            </a:r>
            <a:r>
              <a:rPr lang="en-US" altLang="ja-JP" dirty="0"/>
              <a:t> 5q-syndrome</a:t>
            </a:r>
          </a:p>
          <a:p>
            <a:endParaRPr lang="ja-JP" altLang="ja-JP" dirty="0"/>
          </a:p>
          <a:p>
            <a:r>
              <a:rPr lang="ja-JP" altLang="ja-JP" dirty="0"/>
              <a:t>■高リスク群</a:t>
            </a:r>
            <a:r>
              <a:rPr lang="en-US" altLang="ja-JP" dirty="0"/>
              <a:t>   </a:t>
            </a:r>
            <a:r>
              <a:rPr lang="ja-JP" altLang="ja-JP" dirty="0"/>
              <a:t>：</a:t>
            </a:r>
            <a:endParaRPr lang="en-US" altLang="ja-JP" dirty="0"/>
          </a:p>
          <a:p>
            <a:r>
              <a:rPr lang="en-US" altLang="ja-JP" dirty="0"/>
              <a:t>   【WHO2017</a:t>
            </a:r>
            <a:r>
              <a:rPr lang="ja-JP" altLang="en-US" dirty="0"/>
              <a:t>分類</a:t>
            </a:r>
            <a:r>
              <a:rPr lang="en-US" altLang="ja-JP" dirty="0"/>
              <a:t>】</a:t>
            </a:r>
          </a:p>
          <a:p>
            <a:r>
              <a:rPr lang="ja-JP" altLang="en-US" dirty="0"/>
              <a:t>　　 </a:t>
            </a:r>
            <a:r>
              <a:rPr lang="en-US" altLang="ja-JP" dirty="0"/>
              <a:t>MDS with excess blasts-1 (MDS-EB-1) </a:t>
            </a:r>
            <a:r>
              <a:rPr lang="ja-JP" altLang="ja-JP" dirty="0"/>
              <a:t>／</a:t>
            </a:r>
            <a:r>
              <a:rPr lang="en-US" altLang="ja-JP" dirty="0"/>
              <a:t> MDS with excess blasts-2 (MDS-EB-2)</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RAEB </a:t>
            </a:r>
            <a:r>
              <a:rPr lang="ja-JP" altLang="ja-JP" dirty="0"/>
              <a:t>／</a:t>
            </a:r>
            <a:r>
              <a:rPr lang="en-US" altLang="ja-JP" dirty="0"/>
              <a:t> </a:t>
            </a:r>
            <a:r>
              <a:rPr lang="en-US" altLang="ja-JP" dirty="0" err="1"/>
              <a:t>RAEBt</a:t>
            </a:r>
            <a:r>
              <a:rPr lang="en-US" altLang="ja-JP" dirty="0"/>
              <a:t> </a:t>
            </a:r>
            <a:r>
              <a:rPr lang="ja-JP" altLang="ja-JP" dirty="0"/>
              <a:t>／</a:t>
            </a:r>
            <a:r>
              <a:rPr lang="en-US" altLang="ja-JP" dirty="0"/>
              <a:t> RAEB-1 / RAEB-2</a:t>
            </a:r>
            <a:endParaRPr lang="ja-JP" altLang="ja-JP" dirty="0"/>
          </a:p>
          <a:p>
            <a:r>
              <a:rPr lang="ja-JP" altLang="ja-JP" dirty="0"/>
              <a:t>――――――――――――――――――――――――――</a:t>
            </a:r>
            <a:endParaRPr lang="ja-JP" altLang="en-US" dirty="0"/>
          </a:p>
          <a:p>
            <a:endParaRPr lang="ja-JP" altLang="en-US" dirty="0"/>
          </a:p>
        </p:txBody>
      </p:sp>
      <p:sp>
        <p:nvSpPr>
          <p:cNvPr id="5" name="スライド イメージ プレースホルダー 4">
            <a:extLst>
              <a:ext uri="{FF2B5EF4-FFF2-40B4-BE49-F238E27FC236}">
                <a16:creationId xmlns:a16="http://schemas.microsoft.com/office/drawing/2014/main" id="{74C80D6D-4225-C833-4016-66BAD9B28175}"/>
              </a:ext>
            </a:extLst>
          </p:cNvPr>
          <p:cNvSpPr>
            <a:spLocks noGrp="1" noRot="1" noChangeAspect="1"/>
          </p:cNvSpPr>
          <p:nvPr>
            <p:ph type="sldImg"/>
          </p:nvPr>
        </p:nvSpPr>
        <p:spPr/>
      </p:sp>
    </p:spTree>
    <p:extLst>
      <p:ext uri="{BB962C8B-B14F-4D97-AF65-F5344CB8AC3E}">
        <p14:creationId xmlns:p14="http://schemas.microsoft.com/office/powerpoint/2010/main" val="1399613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血縁者間移植においては、末梢血幹細胞移植で</a:t>
            </a:r>
            <a:r>
              <a:rPr lang="en-US" altLang="ja-JP" dirty="0"/>
              <a:t>50</a:t>
            </a:r>
            <a:r>
              <a:rPr lang="ja-JP" altLang="ja-JP" dirty="0"/>
              <a:t>歳以上の移植件数が増加している。</a:t>
            </a:r>
          </a:p>
        </p:txBody>
      </p:sp>
      <p:sp>
        <p:nvSpPr>
          <p:cNvPr id="6" name="スライド イメージ プレースホルダー 5">
            <a:extLst>
              <a:ext uri="{FF2B5EF4-FFF2-40B4-BE49-F238E27FC236}">
                <a16:creationId xmlns:a16="http://schemas.microsoft.com/office/drawing/2014/main" id="{27C94708-7AA2-F1EA-C92B-9C6177C1C253}"/>
              </a:ext>
            </a:extLst>
          </p:cNvPr>
          <p:cNvSpPr>
            <a:spLocks noGrp="1" noRot="1" noChangeAspect="1"/>
          </p:cNvSpPr>
          <p:nvPr>
            <p:ph type="sldImg"/>
          </p:nvPr>
        </p:nvSpPr>
        <p:spPr/>
      </p:sp>
    </p:spTree>
    <p:extLst>
      <p:ext uri="{BB962C8B-B14F-4D97-AF65-F5344CB8AC3E}">
        <p14:creationId xmlns:p14="http://schemas.microsoft.com/office/powerpoint/2010/main" val="20880585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非ホジキンリンパ腫における</a:t>
            </a:r>
            <a:r>
              <a:rPr lang="en-US" altLang="ja-JP" dirty="0"/>
              <a:t>15</a:t>
            </a:r>
            <a:r>
              <a:rPr lang="ja-JP" altLang="en-US" dirty="0"/>
              <a:t>歳以下での同種移植において、直近</a:t>
            </a:r>
            <a:r>
              <a:rPr lang="en-US" altLang="ja-JP" dirty="0"/>
              <a:t>10</a:t>
            </a:r>
            <a:r>
              <a:rPr lang="ja-JP" altLang="en-US" dirty="0"/>
              <a:t>年間の初回移植の登録件数は約</a:t>
            </a:r>
            <a:r>
              <a:rPr lang="en-US" altLang="ja-JP" dirty="0"/>
              <a:t>100</a:t>
            </a:r>
            <a:r>
              <a:rPr lang="ja-JP" altLang="en-US" dirty="0"/>
              <a:t>件であり、非血縁者間さい帯血移植が多い。</a:t>
            </a:r>
            <a:endParaRPr lang="en-US" altLang="ja-JP" dirty="0"/>
          </a:p>
          <a:p>
            <a:r>
              <a:rPr lang="ja-JP" altLang="en-US" dirty="0"/>
              <a:t>移植後</a:t>
            </a:r>
            <a:r>
              <a:rPr lang="en-US" altLang="ja-JP" dirty="0"/>
              <a:t>5</a:t>
            </a:r>
            <a:r>
              <a:rPr lang="ja-JP" altLang="en-US" dirty="0"/>
              <a:t>年生存率は、非血縁者間さい帯血移植では</a:t>
            </a:r>
            <a:r>
              <a:rPr lang="en-US" altLang="ja-JP" dirty="0"/>
              <a:t>73.2</a:t>
            </a:r>
            <a:r>
              <a:rPr lang="ja-JP" altLang="en-US" dirty="0"/>
              <a:t>％である。</a:t>
            </a:r>
          </a:p>
        </p:txBody>
      </p:sp>
      <p:sp>
        <p:nvSpPr>
          <p:cNvPr id="5" name="スライド イメージ プレースホルダー 4">
            <a:extLst>
              <a:ext uri="{FF2B5EF4-FFF2-40B4-BE49-F238E27FC236}">
                <a16:creationId xmlns:a16="http://schemas.microsoft.com/office/drawing/2014/main" id="{B242B64A-F5F3-CD07-B6E1-0A36CDE17743}"/>
              </a:ext>
            </a:extLst>
          </p:cNvPr>
          <p:cNvSpPr>
            <a:spLocks noGrp="1" noRot="1" noChangeAspect="1"/>
          </p:cNvSpPr>
          <p:nvPr>
            <p:ph type="sldImg"/>
          </p:nvPr>
        </p:nvSpPr>
        <p:spPr/>
      </p:sp>
    </p:spTree>
    <p:extLst>
      <p:ext uri="{BB962C8B-B14F-4D97-AF65-F5344CB8AC3E}">
        <p14:creationId xmlns:p14="http://schemas.microsoft.com/office/powerpoint/2010/main" val="14990392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非ホジキンリンパ腫における</a:t>
            </a:r>
            <a:r>
              <a:rPr lang="en-US" altLang="ja-JP" dirty="0"/>
              <a:t>16</a:t>
            </a:r>
            <a:r>
              <a:rPr lang="ja-JP" altLang="en-US" dirty="0"/>
              <a:t>歳以上での同種移植において、直近</a:t>
            </a:r>
            <a:r>
              <a:rPr lang="en-US" altLang="ja-JP" dirty="0"/>
              <a:t>10</a:t>
            </a:r>
            <a:r>
              <a:rPr lang="ja-JP" altLang="en-US" dirty="0"/>
              <a:t>年間の初回移植の登録件数は</a:t>
            </a:r>
            <a:r>
              <a:rPr lang="en-US" altLang="ja-JP" dirty="0"/>
              <a:t>2,000</a:t>
            </a:r>
            <a:r>
              <a:rPr lang="ja-JP" altLang="en-US" dirty="0"/>
              <a:t>件を超え、非血縁者間さい帯血移植が多い。</a:t>
            </a:r>
            <a:endParaRPr lang="en-US" altLang="ja-JP" dirty="0"/>
          </a:p>
          <a:p>
            <a:r>
              <a:rPr lang="ja-JP" altLang="en-US" dirty="0"/>
              <a:t>移植後</a:t>
            </a:r>
            <a:r>
              <a:rPr lang="en-US" altLang="ja-JP" dirty="0"/>
              <a:t>5</a:t>
            </a:r>
            <a:r>
              <a:rPr lang="ja-JP" altLang="en-US" dirty="0"/>
              <a:t>年生存率は、血縁者間骨髄移植と非血縁者間骨髄移植では</a:t>
            </a:r>
            <a:r>
              <a:rPr lang="en-US" altLang="ja-JP" dirty="0"/>
              <a:t>50</a:t>
            </a:r>
            <a:r>
              <a:rPr lang="ja-JP" altLang="en-US" dirty="0"/>
              <a:t>％程度、血縁者間末梢血幹細胞移植、非血縁者間さい帯血移植では約</a:t>
            </a:r>
            <a:r>
              <a:rPr lang="en-US" altLang="ja-JP" dirty="0"/>
              <a:t>39</a:t>
            </a:r>
            <a:r>
              <a:rPr lang="ja-JP" altLang="en-US" dirty="0"/>
              <a:t>％である。</a:t>
            </a:r>
          </a:p>
        </p:txBody>
      </p:sp>
      <p:sp>
        <p:nvSpPr>
          <p:cNvPr id="5" name="スライド イメージ プレースホルダー 4">
            <a:extLst>
              <a:ext uri="{FF2B5EF4-FFF2-40B4-BE49-F238E27FC236}">
                <a16:creationId xmlns:a16="http://schemas.microsoft.com/office/drawing/2014/main" id="{F07C578A-CD92-6428-1389-6BCFEF858F37}"/>
              </a:ext>
            </a:extLst>
          </p:cNvPr>
          <p:cNvSpPr>
            <a:spLocks noGrp="1" noRot="1" noChangeAspect="1"/>
          </p:cNvSpPr>
          <p:nvPr>
            <p:ph type="sldImg"/>
          </p:nvPr>
        </p:nvSpPr>
        <p:spPr/>
      </p:sp>
    </p:spTree>
    <p:extLst>
      <p:ext uri="{BB962C8B-B14F-4D97-AF65-F5344CB8AC3E}">
        <p14:creationId xmlns:p14="http://schemas.microsoft.com/office/powerpoint/2010/main" val="42612626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非ホジキンリンパ腫における</a:t>
            </a:r>
            <a:r>
              <a:rPr lang="en-US" altLang="ja-JP" dirty="0"/>
              <a:t>16</a:t>
            </a:r>
            <a:r>
              <a:rPr lang="ja-JP" altLang="en-US" dirty="0"/>
              <a:t>歳以上での</a:t>
            </a:r>
            <a:r>
              <a:rPr lang="en-US" altLang="ja-JP" dirty="0"/>
              <a:t>HLA</a:t>
            </a:r>
            <a:r>
              <a:rPr lang="ja-JP" altLang="en-US" dirty="0"/>
              <a:t>適合同胞間移植において、直近</a:t>
            </a:r>
            <a:r>
              <a:rPr lang="en-US" altLang="ja-JP" dirty="0"/>
              <a:t>10</a:t>
            </a:r>
            <a:r>
              <a:rPr lang="ja-JP" altLang="en-US" dirty="0"/>
              <a:t>年間の初回移植の登録件数は約</a:t>
            </a:r>
            <a:r>
              <a:rPr lang="en-US" altLang="ja-JP" dirty="0"/>
              <a:t>500</a:t>
            </a:r>
            <a:r>
              <a:rPr lang="ja-JP" altLang="en-US" dirty="0"/>
              <a:t>件であり、移植時病期が初回無治療</a:t>
            </a:r>
            <a:r>
              <a:rPr lang="en-US" altLang="ja-JP" dirty="0"/>
              <a:t>/</a:t>
            </a:r>
            <a:r>
              <a:rPr lang="ja-JP" altLang="en-US" dirty="0"/>
              <a:t>初回奏効導入不能</a:t>
            </a:r>
            <a:r>
              <a:rPr lang="en-US" altLang="ja-JP" dirty="0"/>
              <a:t>(</a:t>
            </a:r>
            <a:r>
              <a:rPr lang="ja-JP" altLang="en-US" dirty="0"/>
              <a:t>初回治療にて部分奏効未満</a:t>
            </a:r>
            <a:r>
              <a:rPr lang="en-US" altLang="ja-JP" dirty="0"/>
              <a:t>)/</a:t>
            </a:r>
            <a:r>
              <a:rPr lang="ja-JP" altLang="en-US" dirty="0"/>
              <a:t>再発が多く、</a:t>
            </a:r>
            <a:r>
              <a:rPr lang="en-US" altLang="ja-JP" dirty="0"/>
              <a:t>40</a:t>
            </a:r>
            <a:r>
              <a:rPr lang="ja-JP" altLang="en-US" dirty="0"/>
              <a:t>％程度を占める。</a:t>
            </a:r>
            <a:endParaRPr lang="en-US" altLang="ja-JP" dirty="0"/>
          </a:p>
          <a:p>
            <a:r>
              <a:rPr lang="ja-JP" altLang="en-US" dirty="0"/>
              <a:t>移植後</a:t>
            </a:r>
            <a:r>
              <a:rPr lang="en-US" altLang="ja-JP" dirty="0"/>
              <a:t>5</a:t>
            </a:r>
            <a:r>
              <a:rPr lang="ja-JP" altLang="en-US" dirty="0"/>
              <a:t>年生存率は、移植時病期が第二以上の完全奏効では約</a:t>
            </a:r>
            <a:r>
              <a:rPr lang="en-US" altLang="ja-JP" dirty="0"/>
              <a:t>75</a:t>
            </a:r>
            <a:r>
              <a:rPr lang="ja-JP" altLang="en-US" dirty="0"/>
              <a:t>％、初回完全奏効では</a:t>
            </a:r>
            <a:r>
              <a:rPr lang="en-US" altLang="ja-JP" dirty="0"/>
              <a:t>66.8</a:t>
            </a:r>
            <a:r>
              <a:rPr lang="ja-JP" altLang="en-US" dirty="0"/>
              <a:t>％、部分奏効で約</a:t>
            </a:r>
            <a:r>
              <a:rPr lang="en-US" altLang="ja-JP" dirty="0"/>
              <a:t>55</a:t>
            </a:r>
            <a:r>
              <a:rPr lang="ja-JP" altLang="en-US" dirty="0"/>
              <a:t>％、初回無治療・初回奏効導入不能</a:t>
            </a:r>
            <a:r>
              <a:rPr lang="en-US" altLang="ja-JP" dirty="0"/>
              <a:t>(</a:t>
            </a:r>
            <a:r>
              <a:rPr lang="ja-JP" altLang="en-US" dirty="0"/>
              <a:t>初回治療にて部分奏効未満</a:t>
            </a:r>
            <a:r>
              <a:rPr lang="en-US" altLang="ja-JP" dirty="0"/>
              <a:t>)</a:t>
            </a:r>
            <a:r>
              <a:rPr lang="ja-JP" altLang="en-US" dirty="0"/>
              <a:t>・再発では</a:t>
            </a:r>
            <a:r>
              <a:rPr lang="en-US" altLang="ja-JP" dirty="0"/>
              <a:t>29.4</a:t>
            </a:r>
            <a:r>
              <a:rPr lang="ja-JP" altLang="en-US" dirty="0"/>
              <a:t>％である。</a:t>
            </a:r>
          </a:p>
        </p:txBody>
      </p:sp>
      <p:sp>
        <p:nvSpPr>
          <p:cNvPr id="7" name="スライド イメージ プレースホルダー 6">
            <a:extLst>
              <a:ext uri="{FF2B5EF4-FFF2-40B4-BE49-F238E27FC236}">
                <a16:creationId xmlns:a16="http://schemas.microsoft.com/office/drawing/2014/main" id="{57F67B62-9EFB-CCEB-98BA-CBE80A8D543E}"/>
              </a:ext>
            </a:extLst>
          </p:cNvPr>
          <p:cNvSpPr>
            <a:spLocks noGrp="1" noRot="1" noChangeAspect="1"/>
          </p:cNvSpPr>
          <p:nvPr>
            <p:ph type="sldImg"/>
          </p:nvPr>
        </p:nvSpPr>
        <p:spPr/>
      </p:sp>
    </p:spTree>
    <p:extLst>
      <p:ext uri="{BB962C8B-B14F-4D97-AF65-F5344CB8AC3E}">
        <p14:creationId xmlns:p14="http://schemas.microsoft.com/office/powerpoint/2010/main" val="16143420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非ホジキンリンパ腫における</a:t>
            </a:r>
            <a:r>
              <a:rPr lang="en-US" altLang="ja-JP" dirty="0"/>
              <a:t>15</a:t>
            </a:r>
            <a:r>
              <a:rPr lang="ja-JP" altLang="en-US" dirty="0"/>
              <a:t>歳以下での非血縁者間骨髄移植において、直近</a:t>
            </a:r>
            <a:r>
              <a:rPr lang="en-US" altLang="ja-JP" dirty="0"/>
              <a:t>10</a:t>
            </a:r>
            <a:r>
              <a:rPr lang="ja-JP" altLang="en-US" dirty="0"/>
              <a:t>年間の初回移植の登録件数は</a:t>
            </a:r>
            <a:r>
              <a:rPr lang="en-US" altLang="ja-JP" dirty="0"/>
              <a:t>30</a:t>
            </a:r>
            <a:r>
              <a:rPr lang="ja-JP" altLang="en-US" dirty="0"/>
              <a:t>件程度である。</a:t>
            </a:r>
            <a:endParaRPr lang="en-US" altLang="ja-JP" dirty="0"/>
          </a:p>
          <a:p>
            <a:r>
              <a:rPr lang="ja-JP" altLang="en-US" dirty="0"/>
              <a:t>移植後</a:t>
            </a:r>
            <a:r>
              <a:rPr lang="en-US" altLang="ja-JP" dirty="0"/>
              <a:t>5</a:t>
            </a:r>
            <a:r>
              <a:rPr lang="ja-JP" altLang="en-US" dirty="0"/>
              <a:t>年生存率は、移植時病期が初回無治療</a:t>
            </a:r>
            <a:r>
              <a:rPr lang="en-US" altLang="ja-JP" dirty="0"/>
              <a:t>/</a:t>
            </a:r>
            <a:r>
              <a:rPr lang="ja-JP" altLang="en-US" dirty="0"/>
              <a:t>初回奏効導入不能</a:t>
            </a:r>
            <a:r>
              <a:rPr lang="en-US" altLang="ja-JP" dirty="0"/>
              <a:t>(</a:t>
            </a:r>
            <a:r>
              <a:rPr lang="ja-JP" altLang="en-US" dirty="0"/>
              <a:t>初回治療にて部分奏効未満</a:t>
            </a:r>
            <a:r>
              <a:rPr lang="en-US" altLang="ja-JP" dirty="0"/>
              <a:t>)/</a:t>
            </a:r>
            <a:r>
              <a:rPr lang="ja-JP" altLang="en-US" dirty="0"/>
              <a:t>再発においては</a:t>
            </a:r>
            <a:r>
              <a:rPr lang="en-US" altLang="ja-JP" dirty="0"/>
              <a:t>65.5</a:t>
            </a:r>
            <a:r>
              <a:rPr lang="ja-JP" altLang="en-US" dirty="0"/>
              <a:t>％である。</a:t>
            </a:r>
          </a:p>
        </p:txBody>
      </p:sp>
      <p:sp>
        <p:nvSpPr>
          <p:cNvPr id="5" name="スライド イメージ プレースホルダー 4">
            <a:extLst>
              <a:ext uri="{FF2B5EF4-FFF2-40B4-BE49-F238E27FC236}">
                <a16:creationId xmlns:a16="http://schemas.microsoft.com/office/drawing/2014/main" id="{EAC0C1D7-3B74-AAE3-3577-6F800000C126}"/>
              </a:ext>
            </a:extLst>
          </p:cNvPr>
          <p:cNvSpPr>
            <a:spLocks noGrp="1" noRot="1" noChangeAspect="1"/>
          </p:cNvSpPr>
          <p:nvPr>
            <p:ph type="sldImg"/>
          </p:nvPr>
        </p:nvSpPr>
        <p:spPr/>
      </p:sp>
    </p:spTree>
    <p:extLst>
      <p:ext uri="{BB962C8B-B14F-4D97-AF65-F5344CB8AC3E}">
        <p14:creationId xmlns:p14="http://schemas.microsoft.com/office/powerpoint/2010/main" val="19567211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非ホジキンリンパ腫における</a:t>
            </a:r>
            <a:r>
              <a:rPr lang="en-US" altLang="ja-JP" dirty="0"/>
              <a:t>16</a:t>
            </a:r>
            <a:r>
              <a:rPr lang="ja-JP" altLang="en-US" dirty="0"/>
              <a:t>歳以上での非血縁者間骨髄移植において、直近</a:t>
            </a:r>
            <a:r>
              <a:rPr lang="en-US" altLang="ja-JP" dirty="0"/>
              <a:t>10</a:t>
            </a:r>
            <a:r>
              <a:rPr lang="ja-JP" altLang="en-US" dirty="0"/>
              <a:t>年間の初回移植の登録件数は約</a:t>
            </a:r>
            <a:r>
              <a:rPr lang="en-US" altLang="ja-JP" dirty="0"/>
              <a:t>600</a:t>
            </a:r>
            <a:r>
              <a:rPr lang="ja-JP" altLang="en-US" dirty="0"/>
              <a:t>件であり、移植時病期が初回無治療</a:t>
            </a:r>
            <a:r>
              <a:rPr lang="en-US" altLang="ja-JP" dirty="0"/>
              <a:t>/</a:t>
            </a:r>
            <a:r>
              <a:rPr lang="ja-JP" altLang="en-US" dirty="0"/>
              <a:t>初回奏効導入不能</a:t>
            </a:r>
            <a:r>
              <a:rPr lang="en-US" altLang="ja-JP" dirty="0"/>
              <a:t>(</a:t>
            </a:r>
            <a:r>
              <a:rPr lang="ja-JP" altLang="en-US" dirty="0"/>
              <a:t>初回治療にて部分奏効未満</a:t>
            </a:r>
            <a:r>
              <a:rPr lang="en-US" altLang="ja-JP" dirty="0"/>
              <a:t>)/</a:t>
            </a:r>
            <a:r>
              <a:rPr lang="ja-JP" altLang="en-US" dirty="0"/>
              <a:t>再発が</a:t>
            </a:r>
            <a:r>
              <a:rPr lang="en-US" altLang="ja-JP" dirty="0"/>
              <a:t>40</a:t>
            </a:r>
            <a:r>
              <a:rPr lang="ja-JP" altLang="en-US" dirty="0"/>
              <a:t>％程度を占める。</a:t>
            </a:r>
            <a:endParaRPr lang="en-US" altLang="ja-JP" dirty="0"/>
          </a:p>
          <a:p>
            <a:r>
              <a:rPr lang="ja-JP" altLang="en-US" dirty="0"/>
              <a:t>移植後</a:t>
            </a:r>
            <a:r>
              <a:rPr lang="en-US" altLang="ja-JP" dirty="0"/>
              <a:t>5</a:t>
            </a:r>
            <a:r>
              <a:rPr lang="ja-JP" altLang="en-US" dirty="0"/>
              <a:t>年生存率は、移植時病期が完全奏効では</a:t>
            </a:r>
            <a:r>
              <a:rPr lang="en-US" altLang="ja-JP" dirty="0"/>
              <a:t>58</a:t>
            </a:r>
            <a:r>
              <a:rPr lang="ja-JP" altLang="en-US" dirty="0"/>
              <a:t>～</a:t>
            </a:r>
            <a:r>
              <a:rPr lang="en-US" altLang="ja-JP" dirty="0"/>
              <a:t>66</a:t>
            </a:r>
            <a:r>
              <a:rPr lang="ja-JP" altLang="en-US" dirty="0"/>
              <a:t>％であり、部分奏効では</a:t>
            </a:r>
            <a:r>
              <a:rPr lang="en-US" altLang="ja-JP" dirty="0"/>
              <a:t>50</a:t>
            </a:r>
            <a:r>
              <a:rPr lang="ja-JP" altLang="en-US" dirty="0"/>
              <a:t>％前後、初回無治療</a:t>
            </a:r>
            <a:r>
              <a:rPr lang="en-US" altLang="ja-JP" dirty="0"/>
              <a:t>/</a:t>
            </a:r>
            <a:r>
              <a:rPr lang="ja-JP" altLang="en-US" dirty="0"/>
              <a:t>初回奏効導入不能</a:t>
            </a:r>
            <a:r>
              <a:rPr lang="en-US" altLang="ja-JP" dirty="0"/>
              <a:t>(</a:t>
            </a:r>
            <a:r>
              <a:rPr lang="ja-JP" altLang="en-US" dirty="0"/>
              <a:t>初回治療にて部分奏効未満</a:t>
            </a:r>
            <a:r>
              <a:rPr lang="en-US" altLang="ja-JP" dirty="0"/>
              <a:t>)/</a:t>
            </a:r>
            <a:r>
              <a:rPr lang="ja-JP" altLang="en-US" dirty="0"/>
              <a:t>再発では</a:t>
            </a:r>
            <a:r>
              <a:rPr lang="en-US" altLang="ja-JP" dirty="0"/>
              <a:t>33.6</a:t>
            </a:r>
            <a:r>
              <a:rPr lang="ja-JP" altLang="en-US" dirty="0"/>
              <a:t>％である。</a:t>
            </a:r>
          </a:p>
        </p:txBody>
      </p:sp>
      <p:sp>
        <p:nvSpPr>
          <p:cNvPr id="5" name="スライド イメージ プレースホルダー 4">
            <a:extLst>
              <a:ext uri="{FF2B5EF4-FFF2-40B4-BE49-F238E27FC236}">
                <a16:creationId xmlns:a16="http://schemas.microsoft.com/office/drawing/2014/main" id="{7A92FF69-42AE-4521-156F-134E6F933B26}"/>
              </a:ext>
            </a:extLst>
          </p:cNvPr>
          <p:cNvSpPr>
            <a:spLocks noGrp="1" noRot="1" noChangeAspect="1"/>
          </p:cNvSpPr>
          <p:nvPr>
            <p:ph type="sldImg"/>
          </p:nvPr>
        </p:nvSpPr>
        <p:spPr/>
      </p:sp>
    </p:spTree>
    <p:extLst>
      <p:ext uri="{BB962C8B-B14F-4D97-AF65-F5344CB8AC3E}">
        <p14:creationId xmlns:p14="http://schemas.microsoft.com/office/powerpoint/2010/main" val="39756999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非ホジキンリンパ腫における</a:t>
            </a:r>
            <a:r>
              <a:rPr lang="en-US" altLang="ja-JP" dirty="0"/>
              <a:t>15</a:t>
            </a:r>
            <a:r>
              <a:rPr lang="ja-JP" altLang="en-US" dirty="0"/>
              <a:t>歳以下での非血縁者間さい帯血移植において、直近</a:t>
            </a:r>
            <a:r>
              <a:rPr lang="en-US" altLang="ja-JP" dirty="0"/>
              <a:t>10</a:t>
            </a:r>
            <a:r>
              <a:rPr lang="ja-JP" altLang="en-US" dirty="0"/>
              <a:t>年間の初回移植の登録件数は</a:t>
            </a:r>
            <a:r>
              <a:rPr lang="en-US" altLang="ja-JP" dirty="0"/>
              <a:t>50</a:t>
            </a:r>
            <a:r>
              <a:rPr lang="ja-JP" altLang="en-US" dirty="0"/>
              <a:t>件未満である。</a:t>
            </a:r>
            <a:endParaRPr lang="en-US" altLang="ja-JP" dirty="0"/>
          </a:p>
          <a:p>
            <a:r>
              <a:rPr lang="ja-JP" altLang="en-US" dirty="0"/>
              <a:t>移植後</a:t>
            </a:r>
            <a:r>
              <a:rPr lang="en-US" altLang="ja-JP" dirty="0"/>
              <a:t>5</a:t>
            </a:r>
            <a:r>
              <a:rPr lang="ja-JP" altLang="en-US" dirty="0"/>
              <a:t>年生存率は、移植時病期が初回完全奏効では</a:t>
            </a:r>
            <a:r>
              <a:rPr lang="en-US" altLang="ja-JP" dirty="0"/>
              <a:t>76.9</a:t>
            </a:r>
            <a:r>
              <a:rPr lang="ja-JP" altLang="en-US" dirty="0"/>
              <a:t>％、初回無治療</a:t>
            </a:r>
            <a:r>
              <a:rPr lang="en-US" altLang="ja-JP" dirty="0"/>
              <a:t>/</a:t>
            </a:r>
            <a:r>
              <a:rPr lang="ja-JP" altLang="en-US" dirty="0"/>
              <a:t>初回奏効導入不能</a:t>
            </a:r>
            <a:r>
              <a:rPr lang="en-US" altLang="ja-JP" dirty="0"/>
              <a:t>(</a:t>
            </a:r>
            <a:r>
              <a:rPr lang="ja-JP" altLang="en-US" dirty="0"/>
              <a:t>初回治療にて部分奏効未満</a:t>
            </a:r>
            <a:r>
              <a:rPr lang="en-US" altLang="ja-JP" dirty="0"/>
              <a:t>)/</a:t>
            </a:r>
            <a:r>
              <a:rPr lang="ja-JP" altLang="en-US" dirty="0"/>
              <a:t>再発では</a:t>
            </a:r>
            <a:r>
              <a:rPr lang="en-US" altLang="ja-JP" dirty="0"/>
              <a:t>57.4</a:t>
            </a:r>
            <a:r>
              <a:rPr lang="ja-JP" altLang="en-US" dirty="0"/>
              <a:t>％である。</a:t>
            </a:r>
          </a:p>
        </p:txBody>
      </p:sp>
      <p:sp>
        <p:nvSpPr>
          <p:cNvPr id="5" name="スライド イメージ プレースホルダー 4">
            <a:extLst>
              <a:ext uri="{FF2B5EF4-FFF2-40B4-BE49-F238E27FC236}">
                <a16:creationId xmlns:a16="http://schemas.microsoft.com/office/drawing/2014/main" id="{59B50020-5E08-3CA0-F8B6-AD200666281D}"/>
              </a:ext>
            </a:extLst>
          </p:cNvPr>
          <p:cNvSpPr>
            <a:spLocks noGrp="1" noRot="1" noChangeAspect="1"/>
          </p:cNvSpPr>
          <p:nvPr>
            <p:ph type="sldImg"/>
          </p:nvPr>
        </p:nvSpPr>
        <p:spPr/>
      </p:sp>
    </p:spTree>
    <p:extLst>
      <p:ext uri="{BB962C8B-B14F-4D97-AF65-F5344CB8AC3E}">
        <p14:creationId xmlns:p14="http://schemas.microsoft.com/office/powerpoint/2010/main" val="41775552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非ホジキンリンパ腫における</a:t>
            </a:r>
            <a:r>
              <a:rPr lang="en-US" altLang="ja-JP" dirty="0"/>
              <a:t>16</a:t>
            </a:r>
            <a:r>
              <a:rPr lang="ja-JP" altLang="en-US" dirty="0"/>
              <a:t>歳以上での非血縁者間さい帯血移植において、直近</a:t>
            </a:r>
            <a:r>
              <a:rPr lang="en-US" altLang="ja-JP" dirty="0"/>
              <a:t>10</a:t>
            </a:r>
            <a:r>
              <a:rPr lang="ja-JP" altLang="en-US" dirty="0"/>
              <a:t>年間の初回移植の登録件数は約</a:t>
            </a:r>
            <a:r>
              <a:rPr lang="en-US" altLang="ja-JP" dirty="0"/>
              <a:t>900</a:t>
            </a:r>
            <a:r>
              <a:rPr lang="ja-JP" altLang="en-US" dirty="0"/>
              <a:t>件であり、移植時病期が初回無治療</a:t>
            </a:r>
            <a:r>
              <a:rPr lang="en-US" altLang="ja-JP" dirty="0"/>
              <a:t>/</a:t>
            </a:r>
            <a:r>
              <a:rPr lang="ja-JP" altLang="en-US" dirty="0"/>
              <a:t>初回奏効導入不能</a:t>
            </a:r>
            <a:r>
              <a:rPr lang="en-US" altLang="ja-JP" dirty="0"/>
              <a:t>(</a:t>
            </a:r>
            <a:r>
              <a:rPr lang="ja-JP" altLang="en-US" dirty="0"/>
              <a:t>初回治療にて部分奏効未満</a:t>
            </a:r>
            <a:r>
              <a:rPr lang="en-US" altLang="ja-JP" dirty="0"/>
              <a:t>)/</a:t>
            </a:r>
            <a:r>
              <a:rPr lang="ja-JP" altLang="en-US" dirty="0"/>
              <a:t>再発が約半数を占める。</a:t>
            </a:r>
            <a:endParaRPr lang="en-US" altLang="ja-JP" dirty="0"/>
          </a:p>
          <a:p>
            <a:r>
              <a:rPr lang="ja-JP" altLang="en-US" dirty="0"/>
              <a:t>移植後</a:t>
            </a:r>
            <a:r>
              <a:rPr lang="en-US" altLang="ja-JP" dirty="0"/>
              <a:t>5</a:t>
            </a:r>
            <a:r>
              <a:rPr lang="ja-JP" altLang="en-US" dirty="0"/>
              <a:t>年生存率は、移植時病期が初回完全奏効では</a:t>
            </a:r>
            <a:r>
              <a:rPr lang="en-US" altLang="ja-JP" dirty="0"/>
              <a:t>55.3</a:t>
            </a:r>
            <a:r>
              <a:rPr lang="ja-JP" altLang="en-US" dirty="0"/>
              <a:t>％、初回部分奏効では</a:t>
            </a:r>
            <a:r>
              <a:rPr lang="en-US" altLang="ja-JP" dirty="0"/>
              <a:t>51.4</a:t>
            </a:r>
            <a:r>
              <a:rPr lang="ja-JP" altLang="en-US" dirty="0"/>
              <a:t>％、初回無治療</a:t>
            </a:r>
            <a:r>
              <a:rPr lang="en-US" altLang="ja-JP" dirty="0"/>
              <a:t>/</a:t>
            </a:r>
            <a:r>
              <a:rPr lang="ja-JP" altLang="en-US" dirty="0"/>
              <a:t>初回奏効導入不能</a:t>
            </a:r>
            <a:r>
              <a:rPr lang="en-US" altLang="ja-JP" dirty="0"/>
              <a:t>(</a:t>
            </a:r>
            <a:r>
              <a:rPr lang="ja-JP" altLang="en-US" dirty="0"/>
              <a:t>初回治療にて部分奏効未満</a:t>
            </a:r>
            <a:r>
              <a:rPr lang="en-US" altLang="ja-JP" dirty="0"/>
              <a:t>)/</a:t>
            </a:r>
            <a:r>
              <a:rPr lang="ja-JP" altLang="en-US" dirty="0"/>
              <a:t>再発では</a:t>
            </a:r>
            <a:r>
              <a:rPr lang="en-US" altLang="ja-JP" dirty="0"/>
              <a:t>27.9</a:t>
            </a:r>
            <a:r>
              <a:rPr lang="ja-JP" altLang="en-US" dirty="0"/>
              <a:t>％である。</a:t>
            </a:r>
          </a:p>
        </p:txBody>
      </p:sp>
      <p:sp>
        <p:nvSpPr>
          <p:cNvPr id="5" name="スライド イメージ プレースホルダー 4">
            <a:extLst>
              <a:ext uri="{FF2B5EF4-FFF2-40B4-BE49-F238E27FC236}">
                <a16:creationId xmlns:a16="http://schemas.microsoft.com/office/drawing/2014/main" id="{DA5FEA56-AA7F-5ECF-FFB5-329182E3DEFB}"/>
              </a:ext>
            </a:extLst>
          </p:cNvPr>
          <p:cNvSpPr>
            <a:spLocks noGrp="1" noRot="1" noChangeAspect="1"/>
          </p:cNvSpPr>
          <p:nvPr>
            <p:ph type="sldImg"/>
          </p:nvPr>
        </p:nvSpPr>
        <p:spPr/>
      </p:sp>
    </p:spTree>
    <p:extLst>
      <p:ext uri="{BB962C8B-B14F-4D97-AF65-F5344CB8AC3E}">
        <p14:creationId xmlns:p14="http://schemas.microsoft.com/office/powerpoint/2010/main" val="13435950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多発性骨髄腫における</a:t>
            </a:r>
            <a:r>
              <a:rPr lang="en-US" altLang="ja-JP" dirty="0"/>
              <a:t>16</a:t>
            </a:r>
            <a:r>
              <a:rPr lang="ja-JP" altLang="ja-JP" dirty="0"/>
              <a:t>歳以上での自家移植において、直近</a:t>
            </a:r>
            <a:r>
              <a:rPr lang="en-US" altLang="ja-JP" dirty="0"/>
              <a:t>10</a:t>
            </a:r>
            <a:r>
              <a:rPr lang="ja-JP" altLang="ja-JP" dirty="0"/>
              <a:t>年間の初回移植の登録件数は</a:t>
            </a:r>
            <a:r>
              <a:rPr lang="en-US" altLang="ja-JP" dirty="0"/>
              <a:t>7,000</a:t>
            </a:r>
            <a:r>
              <a:rPr lang="ja-JP" altLang="ja-JP" dirty="0"/>
              <a:t>件に及ぶ。</a:t>
            </a:r>
            <a:endParaRPr lang="en-US" altLang="ja-JP" dirty="0"/>
          </a:p>
          <a:p>
            <a:r>
              <a:rPr lang="ja-JP" altLang="ja-JP" dirty="0"/>
              <a:t>移植後</a:t>
            </a:r>
            <a:r>
              <a:rPr lang="en-US" altLang="ja-JP" dirty="0"/>
              <a:t>5</a:t>
            </a:r>
            <a:r>
              <a:rPr lang="ja-JP" altLang="ja-JP" dirty="0"/>
              <a:t>年生存率は、</a:t>
            </a:r>
            <a:r>
              <a:rPr lang="en-US" altLang="ja-JP" dirty="0"/>
              <a:t>73.7</a:t>
            </a:r>
            <a:r>
              <a:rPr lang="ja-JP" altLang="ja-JP" dirty="0"/>
              <a:t>％である。</a:t>
            </a:r>
            <a:endParaRPr lang="ja-JP" altLang="en-US" dirty="0"/>
          </a:p>
        </p:txBody>
      </p:sp>
      <p:sp>
        <p:nvSpPr>
          <p:cNvPr id="5" name="スライド イメージ プレースホルダー 4">
            <a:extLst>
              <a:ext uri="{FF2B5EF4-FFF2-40B4-BE49-F238E27FC236}">
                <a16:creationId xmlns:a16="http://schemas.microsoft.com/office/drawing/2014/main" id="{EF15B513-AA1B-E421-6325-43EE0695ED0F}"/>
              </a:ext>
            </a:extLst>
          </p:cNvPr>
          <p:cNvSpPr>
            <a:spLocks noGrp="1" noRot="1" noChangeAspect="1"/>
          </p:cNvSpPr>
          <p:nvPr>
            <p:ph type="sldImg"/>
          </p:nvPr>
        </p:nvSpPr>
        <p:spPr/>
      </p:sp>
    </p:spTree>
    <p:extLst>
      <p:ext uri="{BB962C8B-B14F-4D97-AF65-F5344CB8AC3E}">
        <p14:creationId xmlns:p14="http://schemas.microsoft.com/office/powerpoint/2010/main" val="23366029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多発性骨髄腫における</a:t>
            </a:r>
            <a:r>
              <a:rPr lang="en-US" altLang="ja-JP" dirty="0"/>
              <a:t>16</a:t>
            </a:r>
            <a:r>
              <a:rPr lang="ja-JP" altLang="ja-JP" dirty="0"/>
              <a:t>歳以上での同種移植において、直近</a:t>
            </a:r>
            <a:r>
              <a:rPr lang="en-US" altLang="ja-JP" dirty="0"/>
              <a:t>10</a:t>
            </a:r>
            <a:r>
              <a:rPr lang="ja-JP" altLang="ja-JP" dirty="0"/>
              <a:t>年間の初回移植の登録件数は約</a:t>
            </a:r>
            <a:r>
              <a:rPr lang="en-US" altLang="ja-JP" dirty="0"/>
              <a:t>70</a:t>
            </a:r>
            <a:r>
              <a:rPr lang="ja-JP" altLang="ja-JP" dirty="0"/>
              <a:t>件である。</a:t>
            </a:r>
            <a:endParaRPr lang="en-US" altLang="ja-JP" dirty="0"/>
          </a:p>
          <a:p>
            <a:r>
              <a:rPr lang="ja-JP" altLang="ja-JP" dirty="0"/>
              <a:t>移植後</a:t>
            </a:r>
            <a:r>
              <a:rPr lang="en-US" altLang="ja-JP" dirty="0"/>
              <a:t>5</a:t>
            </a:r>
            <a:r>
              <a:rPr lang="ja-JP" altLang="ja-JP" dirty="0"/>
              <a:t>年生存率は、血縁者間末梢血幹細胞移植では</a:t>
            </a:r>
            <a:r>
              <a:rPr lang="en-US" altLang="ja-JP" dirty="0"/>
              <a:t>43.9</a:t>
            </a:r>
            <a:r>
              <a:rPr lang="ja-JP" altLang="ja-JP" dirty="0"/>
              <a:t>％、非血縁者間骨髄移植では</a:t>
            </a:r>
            <a:r>
              <a:rPr lang="en-US" altLang="ja-JP" dirty="0"/>
              <a:t>28.6</a:t>
            </a:r>
            <a:r>
              <a:rPr lang="ja-JP" altLang="ja-JP" dirty="0"/>
              <a:t>％である。</a:t>
            </a:r>
            <a:endParaRPr lang="ja-JP" altLang="en-US" dirty="0"/>
          </a:p>
        </p:txBody>
      </p:sp>
      <p:sp>
        <p:nvSpPr>
          <p:cNvPr id="5" name="スライド イメージ プレースホルダー 4">
            <a:extLst>
              <a:ext uri="{FF2B5EF4-FFF2-40B4-BE49-F238E27FC236}">
                <a16:creationId xmlns:a16="http://schemas.microsoft.com/office/drawing/2014/main" id="{99CE220A-6E0D-886F-24F8-1FC11BD71DD9}"/>
              </a:ext>
            </a:extLst>
          </p:cNvPr>
          <p:cNvSpPr>
            <a:spLocks noGrp="1" noRot="1" noChangeAspect="1"/>
          </p:cNvSpPr>
          <p:nvPr>
            <p:ph type="sldImg"/>
          </p:nvPr>
        </p:nvSpPr>
        <p:spPr/>
      </p:sp>
    </p:spTree>
    <p:extLst>
      <p:ext uri="{BB962C8B-B14F-4D97-AF65-F5344CB8AC3E}">
        <p14:creationId xmlns:p14="http://schemas.microsoft.com/office/powerpoint/2010/main" val="4553630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多発性骨髄腫における</a:t>
            </a:r>
            <a:r>
              <a:rPr lang="en-US" altLang="ja-JP" dirty="0"/>
              <a:t>16</a:t>
            </a:r>
            <a:r>
              <a:rPr lang="ja-JP" altLang="en-US" dirty="0"/>
              <a:t>歳以上での自家移植において、直近</a:t>
            </a:r>
            <a:r>
              <a:rPr lang="en-US" altLang="ja-JP" dirty="0"/>
              <a:t>10</a:t>
            </a:r>
            <a:r>
              <a:rPr lang="ja-JP" altLang="en-US" dirty="0"/>
              <a:t>年間の初回移植の登録件数は約</a:t>
            </a:r>
            <a:r>
              <a:rPr lang="en-US" altLang="ja-JP" dirty="0"/>
              <a:t>6,900</a:t>
            </a:r>
            <a:r>
              <a:rPr lang="ja-JP" altLang="en-US" dirty="0"/>
              <a:t>件であり、移植時病期が最良部分奏効、部分奏効がそれぞれ約</a:t>
            </a:r>
            <a:r>
              <a:rPr lang="en-US" altLang="ja-JP" dirty="0"/>
              <a:t>35</a:t>
            </a:r>
            <a:r>
              <a:rPr lang="ja-JP" altLang="en-US" dirty="0"/>
              <a:t>％を占める。</a:t>
            </a:r>
            <a:endParaRPr lang="en-US" altLang="ja-JP" dirty="0"/>
          </a:p>
          <a:p>
            <a:r>
              <a:rPr lang="ja-JP" altLang="en-US" dirty="0"/>
              <a:t>移植後</a:t>
            </a:r>
            <a:r>
              <a:rPr lang="en-US" altLang="ja-JP" dirty="0"/>
              <a:t>5</a:t>
            </a:r>
            <a:r>
              <a:rPr lang="ja-JP" altLang="en-US" dirty="0"/>
              <a:t>年生存率は、完全奏効</a:t>
            </a:r>
            <a:r>
              <a:rPr lang="en-US" altLang="ja-JP" dirty="0"/>
              <a:t>/</a:t>
            </a:r>
            <a:r>
              <a:rPr lang="ja-JP" altLang="en-US" dirty="0"/>
              <a:t>厳格な完全奏効では</a:t>
            </a:r>
            <a:r>
              <a:rPr lang="en-US" altLang="ja-JP" dirty="0"/>
              <a:t>78.2</a:t>
            </a:r>
            <a:r>
              <a:rPr lang="ja-JP" altLang="en-US" dirty="0"/>
              <a:t>％、最良部分奏効では</a:t>
            </a:r>
            <a:r>
              <a:rPr lang="en-US" altLang="ja-JP" dirty="0"/>
              <a:t>74.4</a:t>
            </a:r>
            <a:r>
              <a:rPr lang="ja-JP" altLang="en-US" dirty="0"/>
              <a:t>％、部分奏効では</a:t>
            </a:r>
            <a:r>
              <a:rPr lang="en-US" altLang="ja-JP" dirty="0"/>
              <a:t>71.7</a:t>
            </a:r>
            <a:r>
              <a:rPr lang="ja-JP" altLang="en-US" dirty="0"/>
              <a:t>％である。</a:t>
            </a:r>
          </a:p>
        </p:txBody>
      </p:sp>
      <p:sp>
        <p:nvSpPr>
          <p:cNvPr id="5" name="スライド イメージ プレースホルダー 4">
            <a:extLst>
              <a:ext uri="{FF2B5EF4-FFF2-40B4-BE49-F238E27FC236}">
                <a16:creationId xmlns:a16="http://schemas.microsoft.com/office/drawing/2014/main" id="{A42383A6-375F-C130-C2BF-BE1588AD7F47}"/>
              </a:ext>
            </a:extLst>
          </p:cNvPr>
          <p:cNvSpPr>
            <a:spLocks noGrp="1" noRot="1" noChangeAspect="1"/>
          </p:cNvSpPr>
          <p:nvPr>
            <p:ph type="sldImg"/>
          </p:nvPr>
        </p:nvSpPr>
        <p:spPr/>
      </p:sp>
    </p:spTree>
    <p:extLst>
      <p:ext uri="{BB962C8B-B14F-4D97-AF65-F5344CB8AC3E}">
        <p14:creationId xmlns:p14="http://schemas.microsoft.com/office/powerpoint/2010/main" val="3749111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pPr lvl="0"/>
            <a:r>
              <a:rPr lang="ja-JP" altLang="ja-JP" dirty="0"/>
              <a:t>非血縁者間骨髄移植および末梢血幹細胞移植においては、いずれの細胞種類においても高</a:t>
            </a:r>
            <a:r>
              <a:rPr lang="ja-JP" altLang="en-US" dirty="0"/>
              <a:t>年</a:t>
            </a:r>
            <a:r>
              <a:rPr lang="ja-JP" altLang="ja-JP" dirty="0"/>
              <a:t>齢者における移植割合が増加しており、近年</a:t>
            </a:r>
            <a:r>
              <a:rPr lang="en-US" altLang="ja-JP" dirty="0"/>
              <a:t>50</a:t>
            </a:r>
            <a:r>
              <a:rPr lang="ja-JP" altLang="ja-JP" dirty="0"/>
              <a:t>歳以上の移植例が半数以上を占める。特に末梢血幹細胞移植で</a:t>
            </a:r>
            <a:r>
              <a:rPr lang="en-US" altLang="ja-JP" dirty="0"/>
              <a:t>50</a:t>
            </a:r>
            <a:r>
              <a:rPr lang="ja-JP" altLang="ja-JP" dirty="0"/>
              <a:t>歳以上の移植例の割合が高い。</a:t>
            </a:r>
          </a:p>
        </p:txBody>
      </p:sp>
      <p:sp>
        <p:nvSpPr>
          <p:cNvPr id="6" name="スライド イメージ プレースホルダー 5">
            <a:extLst>
              <a:ext uri="{FF2B5EF4-FFF2-40B4-BE49-F238E27FC236}">
                <a16:creationId xmlns:a16="http://schemas.microsoft.com/office/drawing/2014/main" id="{AD2E00AD-9B09-D367-AD9F-EDC0E4F54767}"/>
              </a:ext>
            </a:extLst>
          </p:cNvPr>
          <p:cNvSpPr>
            <a:spLocks noGrp="1" noRot="1" noChangeAspect="1"/>
          </p:cNvSpPr>
          <p:nvPr>
            <p:ph type="sldImg"/>
          </p:nvPr>
        </p:nvSpPr>
        <p:spPr/>
      </p:sp>
    </p:spTree>
    <p:extLst>
      <p:ext uri="{BB962C8B-B14F-4D97-AF65-F5344CB8AC3E}">
        <p14:creationId xmlns:p14="http://schemas.microsoft.com/office/powerpoint/2010/main" val="38613774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多発性骨髄腫における</a:t>
            </a:r>
            <a:r>
              <a:rPr lang="en-US" altLang="ja-JP" dirty="0"/>
              <a:t>16</a:t>
            </a:r>
            <a:r>
              <a:rPr lang="ja-JP" altLang="en-US" dirty="0"/>
              <a:t>歳以上での同種移植において、直近</a:t>
            </a:r>
            <a:r>
              <a:rPr lang="en-US" altLang="ja-JP" dirty="0"/>
              <a:t>10</a:t>
            </a:r>
            <a:r>
              <a:rPr lang="ja-JP" altLang="en-US" dirty="0"/>
              <a:t>年間の初回移植の登録件数は約</a:t>
            </a:r>
            <a:r>
              <a:rPr lang="en-US" altLang="ja-JP" dirty="0"/>
              <a:t>70</a:t>
            </a:r>
            <a:r>
              <a:rPr lang="ja-JP" altLang="en-US" dirty="0"/>
              <a:t>件であり、移植時病期が部分奏効での移植が多い。</a:t>
            </a:r>
            <a:endParaRPr lang="en-US" altLang="ja-JP" dirty="0"/>
          </a:p>
          <a:p>
            <a:r>
              <a:rPr lang="ja-JP" altLang="en-US" dirty="0"/>
              <a:t>移植後</a:t>
            </a:r>
            <a:r>
              <a:rPr lang="en-US" altLang="ja-JP" dirty="0"/>
              <a:t>5</a:t>
            </a:r>
            <a:r>
              <a:rPr lang="ja-JP" altLang="en-US" dirty="0"/>
              <a:t>年生存率は、最良部分奏効、部分奏効では</a:t>
            </a:r>
            <a:r>
              <a:rPr lang="en-US" altLang="ja-JP" dirty="0"/>
              <a:t>30</a:t>
            </a:r>
            <a:r>
              <a:rPr lang="ja-JP" altLang="en-US" dirty="0"/>
              <a:t>％程度である。</a:t>
            </a:r>
          </a:p>
        </p:txBody>
      </p:sp>
      <p:sp>
        <p:nvSpPr>
          <p:cNvPr id="5" name="スライド イメージ プレースホルダー 4">
            <a:extLst>
              <a:ext uri="{FF2B5EF4-FFF2-40B4-BE49-F238E27FC236}">
                <a16:creationId xmlns:a16="http://schemas.microsoft.com/office/drawing/2014/main" id="{04AE5F43-47FF-183B-130B-E2F7CB820723}"/>
              </a:ext>
            </a:extLst>
          </p:cNvPr>
          <p:cNvSpPr>
            <a:spLocks noGrp="1" noRot="1" noChangeAspect="1"/>
          </p:cNvSpPr>
          <p:nvPr>
            <p:ph type="sldImg"/>
          </p:nvPr>
        </p:nvSpPr>
        <p:spPr/>
      </p:sp>
    </p:spTree>
    <p:extLst>
      <p:ext uri="{BB962C8B-B14F-4D97-AF65-F5344CB8AC3E}">
        <p14:creationId xmlns:p14="http://schemas.microsoft.com/office/powerpoint/2010/main" val="38640543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再生不良性貧血における</a:t>
            </a:r>
            <a:r>
              <a:rPr lang="en-US" altLang="ja-JP" dirty="0"/>
              <a:t>15</a:t>
            </a:r>
            <a:r>
              <a:rPr lang="ja-JP" altLang="en-US" dirty="0"/>
              <a:t>歳以下での同種移植において、直近</a:t>
            </a:r>
            <a:r>
              <a:rPr lang="en-US" altLang="ja-JP" dirty="0"/>
              <a:t>10</a:t>
            </a:r>
            <a:r>
              <a:rPr lang="ja-JP" altLang="en-US" dirty="0"/>
              <a:t>年間の初回移植の登録件数は約</a:t>
            </a:r>
            <a:r>
              <a:rPr lang="en-US" altLang="ja-JP" dirty="0"/>
              <a:t>300</a:t>
            </a:r>
            <a:r>
              <a:rPr lang="ja-JP" altLang="en-US" dirty="0"/>
              <a:t>件であり、血縁者間骨髄移植、非血縁者間骨髄移植が多く行われている。</a:t>
            </a:r>
            <a:endParaRPr lang="en-US" altLang="ja-JP" dirty="0"/>
          </a:p>
          <a:p>
            <a:r>
              <a:rPr lang="ja-JP" altLang="en-US" dirty="0"/>
              <a:t>移植後</a:t>
            </a:r>
            <a:r>
              <a:rPr lang="en-US" altLang="ja-JP" dirty="0"/>
              <a:t>5</a:t>
            </a:r>
            <a:r>
              <a:rPr lang="ja-JP" altLang="en-US" dirty="0"/>
              <a:t>年生存率は、血縁者間骨髄移植、非血縁者間移植では</a:t>
            </a:r>
            <a:r>
              <a:rPr lang="en-US" altLang="ja-JP" dirty="0"/>
              <a:t>90</a:t>
            </a:r>
            <a:r>
              <a:rPr lang="ja-JP" altLang="en-US" dirty="0"/>
              <a:t>％以上と良好である。</a:t>
            </a:r>
          </a:p>
        </p:txBody>
      </p:sp>
      <p:sp>
        <p:nvSpPr>
          <p:cNvPr id="5" name="スライド イメージ プレースホルダー 4">
            <a:extLst>
              <a:ext uri="{FF2B5EF4-FFF2-40B4-BE49-F238E27FC236}">
                <a16:creationId xmlns:a16="http://schemas.microsoft.com/office/drawing/2014/main" id="{E534AE8A-B2EA-ED3F-9703-D3479502D25C}"/>
              </a:ext>
            </a:extLst>
          </p:cNvPr>
          <p:cNvSpPr>
            <a:spLocks noGrp="1" noRot="1" noChangeAspect="1"/>
          </p:cNvSpPr>
          <p:nvPr>
            <p:ph type="sldImg"/>
          </p:nvPr>
        </p:nvSpPr>
        <p:spPr/>
      </p:sp>
    </p:spTree>
    <p:extLst>
      <p:ext uri="{BB962C8B-B14F-4D97-AF65-F5344CB8AC3E}">
        <p14:creationId xmlns:p14="http://schemas.microsoft.com/office/powerpoint/2010/main" val="25592202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再生不良性貧血における</a:t>
            </a:r>
            <a:r>
              <a:rPr lang="en-US" altLang="ja-JP" dirty="0"/>
              <a:t>16</a:t>
            </a:r>
            <a:r>
              <a:rPr lang="ja-JP" altLang="en-US" dirty="0"/>
              <a:t>歳以上での同種移植において、直近</a:t>
            </a:r>
            <a:r>
              <a:rPr lang="en-US" altLang="ja-JP" dirty="0"/>
              <a:t>10</a:t>
            </a:r>
            <a:r>
              <a:rPr lang="ja-JP" altLang="en-US" dirty="0"/>
              <a:t>年間の初回移植の登録件数は</a:t>
            </a:r>
            <a:r>
              <a:rPr lang="en-US" altLang="ja-JP" dirty="0"/>
              <a:t>660</a:t>
            </a:r>
            <a:r>
              <a:rPr lang="ja-JP" altLang="en-US" dirty="0"/>
              <a:t>件であり、非血縁者間骨髄移植が約</a:t>
            </a:r>
            <a:r>
              <a:rPr lang="en-US" altLang="ja-JP" dirty="0"/>
              <a:t>40</a:t>
            </a:r>
            <a:r>
              <a:rPr lang="ja-JP" altLang="en-US" dirty="0"/>
              <a:t>％を占める。</a:t>
            </a:r>
            <a:endParaRPr lang="en-US" altLang="ja-JP" dirty="0"/>
          </a:p>
          <a:p>
            <a:r>
              <a:rPr lang="ja-JP" altLang="en-US" dirty="0"/>
              <a:t>移植後</a:t>
            </a:r>
            <a:r>
              <a:rPr lang="en-US" altLang="ja-JP" dirty="0"/>
              <a:t>5</a:t>
            </a:r>
            <a:r>
              <a:rPr lang="ja-JP" altLang="en-US" dirty="0"/>
              <a:t>年生存率は、血縁、非血縁者間移植ともに</a:t>
            </a:r>
            <a:r>
              <a:rPr lang="en-US" altLang="ja-JP" dirty="0"/>
              <a:t>64</a:t>
            </a:r>
            <a:r>
              <a:rPr lang="ja-JP" altLang="en-US" dirty="0"/>
              <a:t>％以上であり、血縁者間骨髄移植では</a:t>
            </a:r>
            <a:r>
              <a:rPr lang="en-US" altLang="ja-JP" dirty="0"/>
              <a:t>88.4</a:t>
            </a:r>
            <a:r>
              <a:rPr lang="ja-JP" altLang="en-US" dirty="0"/>
              <a:t>％である。</a:t>
            </a:r>
          </a:p>
        </p:txBody>
      </p:sp>
      <p:sp>
        <p:nvSpPr>
          <p:cNvPr id="5" name="スライド イメージ プレースホルダー 4">
            <a:extLst>
              <a:ext uri="{FF2B5EF4-FFF2-40B4-BE49-F238E27FC236}">
                <a16:creationId xmlns:a16="http://schemas.microsoft.com/office/drawing/2014/main" id="{06898031-AC36-A101-04A6-F4AA203CA960}"/>
              </a:ext>
            </a:extLst>
          </p:cNvPr>
          <p:cNvSpPr>
            <a:spLocks noGrp="1" noRot="1" noChangeAspect="1"/>
          </p:cNvSpPr>
          <p:nvPr>
            <p:ph type="sldImg"/>
          </p:nvPr>
        </p:nvSpPr>
        <p:spPr/>
      </p:sp>
    </p:spTree>
    <p:extLst>
      <p:ext uri="{BB962C8B-B14F-4D97-AF65-F5344CB8AC3E}">
        <p14:creationId xmlns:p14="http://schemas.microsoft.com/office/powerpoint/2010/main" val="21297181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再生不良性貧血における</a:t>
            </a:r>
            <a:r>
              <a:rPr lang="en-US" altLang="ja-JP" dirty="0"/>
              <a:t>15</a:t>
            </a:r>
            <a:r>
              <a:rPr lang="ja-JP" altLang="ja-JP" dirty="0"/>
              <a:t>歳以下の</a:t>
            </a:r>
            <a:r>
              <a:rPr lang="en-US" altLang="ja-JP" dirty="0"/>
              <a:t>HLA</a:t>
            </a:r>
            <a:r>
              <a:rPr lang="ja-JP" altLang="ja-JP" dirty="0"/>
              <a:t>適合同胞間移植、非血縁者間骨髄移植および非血縁者間さい帯血移植において、直近</a:t>
            </a:r>
            <a:r>
              <a:rPr lang="en-US" altLang="ja-JP" dirty="0"/>
              <a:t>10</a:t>
            </a:r>
            <a:r>
              <a:rPr lang="ja-JP" altLang="ja-JP" dirty="0"/>
              <a:t>年間の初回移植の登録件数は約</a:t>
            </a:r>
            <a:r>
              <a:rPr lang="en-US" altLang="ja-JP" dirty="0"/>
              <a:t>260</a:t>
            </a:r>
            <a:r>
              <a:rPr lang="ja-JP" altLang="ja-JP" dirty="0"/>
              <a:t>件である。</a:t>
            </a:r>
            <a:endParaRPr lang="en-US" altLang="ja-JP" dirty="0"/>
          </a:p>
          <a:p>
            <a:r>
              <a:rPr lang="ja-JP" altLang="ja-JP" dirty="0"/>
              <a:t>移植後</a:t>
            </a:r>
            <a:r>
              <a:rPr lang="en-US" altLang="ja-JP" dirty="0"/>
              <a:t>5</a:t>
            </a:r>
            <a:r>
              <a:rPr lang="ja-JP" altLang="ja-JP" dirty="0"/>
              <a:t>年生存率は、いずれの移植種類においても</a:t>
            </a:r>
            <a:r>
              <a:rPr lang="en-US" altLang="ja-JP" dirty="0"/>
              <a:t>90</a:t>
            </a:r>
            <a:r>
              <a:rPr lang="ja-JP" altLang="ja-JP" dirty="0"/>
              <a:t>％以上である。</a:t>
            </a:r>
            <a:endParaRPr lang="ja-JP" altLang="en-US" dirty="0"/>
          </a:p>
        </p:txBody>
      </p:sp>
      <p:sp>
        <p:nvSpPr>
          <p:cNvPr id="5" name="スライド イメージ プレースホルダー 4">
            <a:extLst>
              <a:ext uri="{FF2B5EF4-FFF2-40B4-BE49-F238E27FC236}">
                <a16:creationId xmlns:a16="http://schemas.microsoft.com/office/drawing/2014/main" id="{04125A4F-7437-EB7F-AF68-4A10D776567E}"/>
              </a:ext>
            </a:extLst>
          </p:cNvPr>
          <p:cNvSpPr>
            <a:spLocks noGrp="1" noRot="1" noChangeAspect="1"/>
          </p:cNvSpPr>
          <p:nvPr>
            <p:ph type="sldImg"/>
          </p:nvPr>
        </p:nvSpPr>
        <p:spPr/>
      </p:sp>
    </p:spTree>
    <p:extLst>
      <p:ext uri="{BB962C8B-B14F-4D97-AF65-F5344CB8AC3E}">
        <p14:creationId xmlns:p14="http://schemas.microsoft.com/office/powerpoint/2010/main" val="9605850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再生不良性貧血における</a:t>
            </a:r>
            <a:r>
              <a:rPr lang="en-US" altLang="ja-JP" dirty="0"/>
              <a:t>16</a:t>
            </a:r>
            <a:r>
              <a:rPr lang="ja-JP" altLang="ja-JP" dirty="0"/>
              <a:t>歳以上の</a:t>
            </a:r>
            <a:r>
              <a:rPr lang="en-US" altLang="ja-JP" dirty="0"/>
              <a:t>HLA</a:t>
            </a:r>
            <a:r>
              <a:rPr lang="ja-JP" altLang="ja-JP" dirty="0"/>
              <a:t>適合同胞間移植、非血縁者間骨髄移植および非血縁者間さい帯血移植において、直近</a:t>
            </a:r>
            <a:r>
              <a:rPr lang="en-US" altLang="ja-JP" dirty="0"/>
              <a:t>10</a:t>
            </a:r>
            <a:r>
              <a:rPr lang="ja-JP" altLang="ja-JP" dirty="0"/>
              <a:t>年間の初回移植の登録件数は約</a:t>
            </a:r>
            <a:r>
              <a:rPr lang="en-US" altLang="ja-JP" dirty="0"/>
              <a:t>600</a:t>
            </a:r>
            <a:r>
              <a:rPr lang="ja-JP" altLang="ja-JP" dirty="0"/>
              <a:t>件であり、非血縁者間骨髄移植が多い。</a:t>
            </a:r>
            <a:endParaRPr lang="en-US" altLang="ja-JP" dirty="0"/>
          </a:p>
          <a:p>
            <a:r>
              <a:rPr lang="ja-JP" altLang="ja-JP" dirty="0"/>
              <a:t>移植後</a:t>
            </a:r>
            <a:r>
              <a:rPr lang="en-US" altLang="ja-JP" dirty="0"/>
              <a:t>5</a:t>
            </a:r>
            <a:r>
              <a:rPr lang="ja-JP" altLang="ja-JP" dirty="0"/>
              <a:t>年生存率は、</a:t>
            </a:r>
            <a:r>
              <a:rPr lang="en-US" altLang="ja-JP" dirty="0"/>
              <a:t>HLA</a:t>
            </a:r>
            <a:r>
              <a:rPr lang="ja-JP" altLang="ja-JP" dirty="0"/>
              <a:t>適合同胞間移植では</a:t>
            </a:r>
            <a:r>
              <a:rPr lang="en-US" altLang="ja-JP" dirty="0"/>
              <a:t>83.9</a:t>
            </a:r>
            <a:r>
              <a:rPr lang="ja-JP" altLang="ja-JP" dirty="0"/>
              <a:t>％、非血縁者間骨髄移植では</a:t>
            </a:r>
            <a:r>
              <a:rPr lang="en-US" altLang="ja-JP" dirty="0"/>
              <a:t>74.3</a:t>
            </a:r>
            <a:r>
              <a:rPr lang="ja-JP" altLang="ja-JP" dirty="0"/>
              <a:t>％である。</a:t>
            </a:r>
            <a:endParaRPr lang="en-US" altLang="ja-JP" dirty="0"/>
          </a:p>
        </p:txBody>
      </p:sp>
      <p:sp>
        <p:nvSpPr>
          <p:cNvPr id="5" name="スライド イメージ プレースホルダー 4">
            <a:extLst>
              <a:ext uri="{FF2B5EF4-FFF2-40B4-BE49-F238E27FC236}">
                <a16:creationId xmlns:a16="http://schemas.microsoft.com/office/drawing/2014/main" id="{2D2C9474-07D5-3F3F-7313-60F5C8400B47}"/>
              </a:ext>
            </a:extLst>
          </p:cNvPr>
          <p:cNvSpPr>
            <a:spLocks noGrp="1" noRot="1" noChangeAspect="1"/>
          </p:cNvSpPr>
          <p:nvPr>
            <p:ph type="sldImg"/>
          </p:nvPr>
        </p:nvSpPr>
        <p:spPr/>
      </p:sp>
    </p:spTree>
    <p:extLst>
      <p:ext uri="{BB962C8B-B14F-4D97-AF65-F5344CB8AC3E}">
        <p14:creationId xmlns:p14="http://schemas.microsoft.com/office/powerpoint/2010/main" val="786165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pPr lvl="0"/>
            <a:r>
              <a:rPr lang="ja-JP" altLang="ja-JP" dirty="0"/>
              <a:t>非血縁者間さい帯移植においても</a:t>
            </a:r>
            <a:r>
              <a:rPr lang="ja-JP" altLang="en-US" dirty="0"/>
              <a:t>高年齢者</a:t>
            </a:r>
            <a:r>
              <a:rPr lang="ja-JP" altLang="ja-JP" dirty="0"/>
              <a:t>における移植件数が増加しており、近年</a:t>
            </a:r>
            <a:r>
              <a:rPr lang="en-US" altLang="ja-JP" dirty="0"/>
              <a:t>50</a:t>
            </a:r>
            <a:r>
              <a:rPr lang="ja-JP" altLang="ja-JP" dirty="0"/>
              <a:t>歳以上の移植例が半数以上を占める。</a:t>
            </a:r>
          </a:p>
        </p:txBody>
      </p:sp>
      <p:sp>
        <p:nvSpPr>
          <p:cNvPr id="6" name="スライド イメージ プレースホルダー 5">
            <a:extLst>
              <a:ext uri="{FF2B5EF4-FFF2-40B4-BE49-F238E27FC236}">
                <a16:creationId xmlns:a16="http://schemas.microsoft.com/office/drawing/2014/main" id="{8125B945-DDDE-E8C5-CB1F-2DFE5F66D3BF}"/>
              </a:ext>
            </a:extLst>
          </p:cNvPr>
          <p:cNvSpPr>
            <a:spLocks noGrp="1" noRot="1" noChangeAspect="1"/>
          </p:cNvSpPr>
          <p:nvPr>
            <p:ph type="sldImg"/>
          </p:nvPr>
        </p:nvSpPr>
        <p:spPr/>
      </p:sp>
    </p:spTree>
    <p:extLst>
      <p:ext uri="{BB962C8B-B14F-4D97-AF65-F5344CB8AC3E}">
        <p14:creationId xmlns:p14="http://schemas.microsoft.com/office/powerpoint/2010/main" val="388290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sp>
        <p:nvSpPr>
          <p:cNvPr id="17" name="サブタイトル 16"/>
          <p:cNvSpPr>
            <a:spLocks noGrp="1"/>
          </p:cNvSpPr>
          <p:nvPr>
            <p:ph type="subTitle" idx="1"/>
          </p:nvPr>
        </p:nvSpPr>
        <p:spPr>
          <a:xfrm>
            <a:off x="533400" y="3228536"/>
            <a:ext cx="7854696" cy="1752600"/>
          </a:xfrm>
          <a:prstGeom prst="rect">
            <a:avLst/>
          </a:prstGeo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 サブタイトルの書式設定</a:t>
            </a:r>
            <a:endParaRPr kumimoji="0" lang="en-US"/>
          </a:p>
        </p:txBody>
      </p:sp>
      <p:sp>
        <p:nvSpPr>
          <p:cNvPr id="30" name="日付プレースホルダ 29"/>
          <p:cNvSpPr>
            <a:spLocks noGrp="1"/>
          </p:cNvSpPr>
          <p:nvPr>
            <p:ph type="dt" sz="half" idx="10"/>
          </p:nvPr>
        </p:nvSpPr>
        <p:spPr>
          <a:xfrm>
            <a:off x="457201" y="6356356"/>
            <a:ext cx="2133600" cy="365125"/>
          </a:xfrm>
          <a:prstGeom prst="rect">
            <a:avLst/>
          </a:prstGeom>
        </p:spPr>
        <p:txBody>
          <a:bodyPr/>
          <a:lstStyle/>
          <a:p>
            <a:endParaRPr lang="ja-JP" altLang="en-US">
              <a:solidFill>
                <a:prstClr val="white"/>
              </a:solidFill>
            </a:endParaRPr>
          </a:p>
        </p:txBody>
      </p:sp>
      <p:sp>
        <p:nvSpPr>
          <p:cNvPr id="19" name="フッター プレースホルダ 18"/>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prstClr val="white"/>
              </a:solidFill>
            </a:endParaRPr>
          </a:p>
        </p:txBody>
      </p:sp>
    </p:spTree>
    <p:extLst>
      <p:ext uri="{BB962C8B-B14F-4D97-AF65-F5344CB8AC3E}">
        <p14:creationId xmlns:p14="http://schemas.microsoft.com/office/powerpoint/2010/main" val="419889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495365-56FD-25A0-826A-0F01D7E98CAF}"/>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C23DC2D-0F74-6C74-C5E9-7E5F992C913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A63A568-77BF-C3EC-F465-9201ACC72D67}"/>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F9CB7E6-D73F-C1A6-FE9B-DD0CDB1C79B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C8A9848-AA31-64B9-E51A-70704746B7C3}"/>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CDA9D10-48C3-69D7-699E-4730AF55ADD1}"/>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1D333264-182B-E009-8DBF-B661593D747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91BD1FB-1A1D-B6C3-2ECB-F3605658A4F4}"/>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1263423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06A395-39E0-3271-4088-1AD78CE3D78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DCB3E4C-30D2-0C30-6BA7-4668B32A8743}"/>
              </a:ext>
            </a:extLst>
          </p:cNvPr>
          <p:cNvSpPr>
            <a:spLocks noGrp="1"/>
          </p:cNvSpPr>
          <p:nvPr>
            <p:ph type="dt" sz="half" idx="10"/>
          </p:nvPr>
        </p:nvSpPr>
        <p:spPr/>
        <p:txBody>
          <a:bodyPr/>
          <a:lstStyle/>
          <a:p>
            <a:endParaRPr kumimoji="1" lang="ja-JP" altLang="en-US"/>
          </a:p>
        </p:txBody>
      </p:sp>
      <p:sp>
        <p:nvSpPr>
          <p:cNvPr id="4" name="フッター プレースホルダー 3">
            <a:extLst>
              <a:ext uri="{FF2B5EF4-FFF2-40B4-BE49-F238E27FC236}">
                <a16:creationId xmlns:a16="http://schemas.microsoft.com/office/drawing/2014/main" id="{8654BF39-16DF-3F03-A866-FB4CB7D344E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676769D-52C2-8F5E-14AE-B8CC8E61CC69}"/>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1961160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881D7AC-413C-3068-E809-9E74CD4C3BF7}"/>
              </a:ext>
            </a:extLst>
          </p:cNvPr>
          <p:cNvSpPr>
            <a:spLocks noGrp="1"/>
          </p:cNvSpPr>
          <p:nvPr>
            <p:ph type="dt" sz="half" idx="10"/>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05C3D8F4-C7CB-BEB5-80A5-BA5149E133B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2281FED-83DC-7540-4EB5-B16B5FC69035}"/>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2090154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388982-F583-9F2B-DB5F-C9E7A5A33FD6}"/>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91014A0-DEF8-D63B-6C7B-5A6415E97C0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66F70CB-F4A0-1978-341E-BB233B76245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BF890A2-88F7-1E0C-9951-EE7524A1BA61}"/>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DB0F5CFC-78C3-36B4-4EF1-1B470751C4F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9AA3630-037E-46BD-32E7-F8739E53335B}"/>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1846836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5D9051-3C2A-A6BD-A8EC-42A245417677}"/>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9A2FE66-9A23-EB5C-1092-FBD918ED035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843D6E4-8CCE-101F-2F46-FBAEA5A0C50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EC6B27A-D5C1-1F0F-C968-DEC3FF86CDC9}"/>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68BCB8BC-C2C8-E23C-5622-4E7C11E9F7B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DBAB9EA-9BDB-1AB7-FFF4-A077598176AD}"/>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882493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AE98F3-2F73-4A4A-DBB8-D4E2500E8D5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05E0CAE-003C-9D4F-D5B4-78E8EC9C508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042836D-145D-0A0F-5E11-D5090CCFB2AF}"/>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F88FA11A-1530-4CA3-4439-ED7E777EB39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F56D0E2-46B0-3044-5590-7B3D5C199FFD}"/>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3299217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47077ED-78E7-C215-19FF-585AD34AB1DD}"/>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7F77F43-B9FC-3120-4DE7-96E085727D1F}"/>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4ED7DDE-061B-2705-EC12-8F9A9AAE02FC}"/>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B8269ECF-FDF0-4A62-3B44-DD07EA77E8F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B09038C-F751-7BC4-3CB2-B59EDB618A8D}"/>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3305636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A05FE2-8CE3-469B-963A-DC7DAB8D0D1C}"/>
              </a:ext>
            </a:extLst>
          </p:cNvPr>
          <p:cNvSpPr>
            <a:spLocks noGrp="1"/>
          </p:cNvSpPr>
          <p:nvPr>
            <p:ph type="title"/>
          </p:nvPr>
        </p:nvSpPr>
        <p:spPr>
          <a:noFill/>
        </p:spPr>
        <p:txBody>
          <a:bodyPr/>
          <a:lstStyle/>
          <a:p>
            <a:r>
              <a:rPr kumimoji="1" lang="ja-JP" altLang="en-US"/>
              <a:t>マスター タイトルの書式設定</a:t>
            </a:r>
          </a:p>
        </p:txBody>
      </p:sp>
    </p:spTree>
    <p:extLst>
      <p:ext uri="{BB962C8B-B14F-4D97-AF65-F5344CB8AC3E}">
        <p14:creationId xmlns:p14="http://schemas.microsoft.com/office/powerpoint/2010/main" val="34544112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928000" cy="828000"/>
          </a:xfrm>
          <a:noFill/>
        </p:spPr>
        <p:txBody>
          <a:bodyPr/>
          <a:lstStyle/>
          <a:p>
            <a:r>
              <a:rPr kumimoji="0" lang="ja-JP" altLang="en-US" dirty="0"/>
              <a:t>マスタ タイトルの書式設定</a:t>
            </a:r>
            <a:endParaRPr kumimoji="0" lang="en-US" dirty="0"/>
          </a:p>
        </p:txBody>
      </p:sp>
      <p:sp>
        <p:nvSpPr>
          <p:cNvPr id="3" name="コンテンツ プレースホルダ 2"/>
          <p:cNvSpPr>
            <a:spLocks noGrp="1"/>
          </p:cNvSpPr>
          <p:nvPr>
            <p:ph idx="1"/>
          </p:nvPr>
        </p:nvSpPr>
        <p:spPr>
          <a:xfrm>
            <a:off x="457200" y="1935480"/>
            <a:ext cx="8229600" cy="4389120"/>
          </a:xfrm>
          <a:prstGeom prst="rect">
            <a:avLst/>
          </a:prstGeo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eaLnBrk="1" latinLnBrk="0" hangingPunct="1"/>
            <a:r>
              <a:rPr lang="ja-JP" altLang="en-US" dirty="0"/>
              <a:t>マスタ テキストの書式設定</a:t>
            </a:r>
          </a:p>
          <a:p>
            <a:pPr lvl="1" eaLnBrk="1" latinLnBrk="0" hangingPunct="1"/>
            <a:r>
              <a:rPr lang="ja-JP" altLang="en-US" dirty="0"/>
              <a:t>第 </a:t>
            </a:r>
            <a:r>
              <a:rPr lang="en-US" altLang="ja-JP" dirty="0"/>
              <a:t>2 </a:t>
            </a:r>
            <a:r>
              <a:rPr lang="ja-JP" altLang="en-US" dirty="0"/>
              <a:t>レベル</a:t>
            </a:r>
            <a:endParaRPr lang="en-US" altLang="ja-JP" dirty="0"/>
          </a:p>
          <a:p>
            <a:pPr lvl="1" eaLnBrk="1" latinLnBrk="0" hangingPunct="1"/>
            <a:endParaRPr lang="ja-JP" altLang="en-US" dirty="0"/>
          </a:p>
          <a:p>
            <a:pPr lvl="2" eaLnBrk="1" latinLnBrk="0" hangingPunct="1"/>
            <a:r>
              <a:rPr lang="ja-JP" altLang="en-US" dirty="0"/>
              <a:t>第 </a:t>
            </a:r>
            <a:r>
              <a:rPr lang="en-US" altLang="ja-JP" dirty="0"/>
              <a:t>3 </a:t>
            </a:r>
            <a:r>
              <a:rPr lang="ja-JP" altLang="en-US" dirty="0"/>
              <a:t>レベル</a:t>
            </a:r>
          </a:p>
          <a:p>
            <a:pPr lvl="3" eaLnBrk="1" latinLnBrk="0" hangingPunct="1"/>
            <a:r>
              <a:rPr lang="ja-JP" altLang="en-US" dirty="0"/>
              <a:t>第 </a:t>
            </a:r>
            <a:r>
              <a:rPr lang="en-US" altLang="ja-JP" dirty="0"/>
              <a:t>4 </a:t>
            </a:r>
            <a:r>
              <a:rPr lang="ja-JP" altLang="en-US" dirty="0"/>
              <a:t>レベル</a:t>
            </a:r>
          </a:p>
          <a:p>
            <a:pPr lvl="4" eaLnBrk="1" latinLnBrk="0" hangingPunct="1"/>
            <a:r>
              <a:rPr lang="ja-JP" altLang="en-US" dirty="0"/>
              <a:t>第 </a:t>
            </a:r>
            <a:r>
              <a:rPr lang="en-US" altLang="ja-JP" dirty="0"/>
              <a:t>5 </a:t>
            </a:r>
            <a:r>
              <a:rPr lang="ja-JP" altLang="en-US" dirty="0"/>
              <a:t>レベル</a:t>
            </a:r>
            <a:endParaRPr kumimoji="0" lang="en-US" dirty="0"/>
          </a:p>
        </p:txBody>
      </p:sp>
    </p:spTree>
    <p:extLst>
      <p:ext uri="{BB962C8B-B14F-4D97-AF65-F5344CB8AC3E}">
        <p14:creationId xmlns:p14="http://schemas.microsoft.com/office/powerpoint/2010/main" val="28519957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tIns="45720" anchor="b"/>
          <a:lstStyle>
            <a:lvl1pPr>
              <a:defRPr/>
            </a:lvl1p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457202"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4" name="テキスト プレースホルダ 3"/>
          <p:cNvSpPr>
            <a:spLocks noGrp="1"/>
          </p:cNvSpPr>
          <p:nvPr>
            <p:ph type="body" sz="half" idx="3"/>
          </p:nvPr>
        </p:nvSpPr>
        <p:spPr>
          <a:xfrm>
            <a:off x="4645030" y="1859761"/>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5" name="コンテンツ プレースホルダ 4"/>
          <p:cNvSpPr>
            <a:spLocks noGrp="1"/>
          </p:cNvSpPr>
          <p:nvPr>
            <p:ph sz="quarter" idx="2"/>
          </p:nvPr>
        </p:nvSpPr>
        <p:spPr>
          <a:xfrm>
            <a:off x="457202" y="2514601"/>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6" name="コンテンツ プレースホルダ 5"/>
          <p:cNvSpPr>
            <a:spLocks noGrp="1"/>
          </p:cNvSpPr>
          <p:nvPr>
            <p:ph sz="quarter" idx="4"/>
          </p:nvPr>
        </p:nvSpPr>
        <p:spPr>
          <a:xfrm>
            <a:off x="4645030" y="2514601"/>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7" name="日付プレースホルダ 6"/>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8" name="フッター プレースホルダ 7"/>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3527555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6D5B7F-B5A6-4AE7-96BC-CD99496A7391}"/>
              </a:ext>
            </a:extLst>
          </p:cNvPr>
          <p:cNvSpPr>
            <a:spLocks noGrp="1"/>
          </p:cNvSpPr>
          <p:nvPr>
            <p:ph type="title"/>
          </p:nvPr>
        </p:nvSpPr>
        <p:spPr>
          <a:xfrm>
            <a:off x="432000" y="0"/>
            <a:ext cx="8229600" cy="802800"/>
          </a:xfrm>
          <a:noFill/>
        </p:spPr>
        <p:txBody>
          <a:bodyPr/>
          <a:lstStyle/>
          <a:p>
            <a:r>
              <a:rPr kumimoji="1" lang="ja-JP" altLang="en-US"/>
              <a:t>マスター タイトルの書式設定</a:t>
            </a:r>
          </a:p>
        </p:txBody>
      </p:sp>
    </p:spTree>
    <p:extLst>
      <p:ext uri="{BB962C8B-B14F-4D97-AF65-F5344CB8AC3E}">
        <p14:creationId xmlns:p14="http://schemas.microsoft.com/office/powerpoint/2010/main" val="285388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248E0D-C181-28A7-39D2-CCD60743D1F8}"/>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73A31C8-E898-ED39-E8A8-603B00ECDED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00C6FD6-7E3B-6214-8210-D6E40FCB316B}"/>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60D7CE91-1D69-C735-09E0-04F6470251D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7CADBE7-5B73-7DB5-3505-2A81E9750523}"/>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3020520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7B0A3A-DEDC-D7E1-A855-EFC79C31FAF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794319B-DD3F-8873-5FDD-134836138D1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84C4E29-499C-2845-3471-3250922FE08F}"/>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C058729A-D725-E0BB-860A-EB1ED578099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F0FFF7A-D9B6-D3E5-D6E2-A01E07B1E151}"/>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511792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3A0728-4957-D27E-7634-8566DCE97F7E}"/>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F7322F5-01FB-2CE4-3D53-85D116518B9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18F338D-376E-62D3-09CC-36F7EE68391F}"/>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2920CEBE-DAF6-67CF-7FCE-E533F2C7C1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2D67944-672F-A6DC-AC40-A66F085932D5}"/>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372847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9C5B42-6141-770F-6FEE-00FEB597EC7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A11D09B-0770-2655-D6BE-CE13353B3E38}"/>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A5DFD08-0409-69E6-1108-882ABB3A0D7F}"/>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BF4636C-9AEF-0EF0-E775-4C1CC020C747}"/>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6E120593-24D1-BA42-8283-5DE11C4AE57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D807DE7-3B8D-A324-6716-39860AAB083C}"/>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10948635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タイトル プレースホルダ 8"/>
          <p:cNvSpPr>
            <a:spLocks noGrp="1"/>
          </p:cNvSpPr>
          <p:nvPr userDrawn="1">
            <p:ph type="title"/>
          </p:nvPr>
        </p:nvSpPr>
        <p:spPr>
          <a:xfrm>
            <a:off x="432000" y="0"/>
            <a:ext cx="8229600" cy="802800"/>
          </a:xfrm>
          <a:prstGeom prst="rect">
            <a:avLst/>
          </a:prstGeom>
          <a:solidFill>
            <a:schemeClr val="bg1"/>
          </a:solidFill>
        </p:spPr>
        <p:txBody>
          <a:bodyPr vert="horz" lIns="0" rIns="0" bIns="0" anchor="ctr">
            <a:normAutofit/>
          </a:bodyPr>
          <a:lstStyle/>
          <a:p>
            <a:r>
              <a:rPr kumimoji="0" lang="ja-JP" altLang="en-US" dirty="0"/>
              <a:t>マスタ タイトルの書式設定</a:t>
            </a:r>
            <a:endParaRPr kumimoji="0" lang="en-US" dirty="0"/>
          </a:p>
        </p:txBody>
      </p:sp>
      <p:sp>
        <p:nvSpPr>
          <p:cNvPr id="7" name="テキスト ボックス 6"/>
          <p:cNvSpPr txBox="1"/>
          <p:nvPr userDrawn="1"/>
        </p:nvSpPr>
        <p:spPr>
          <a:xfrm>
            <a:off x="54864" y="6676479"/>
            <a:ext cx="3749040" cy="180000"/>
          </a:xfrm>
          <a:prstGeom prst="rect">
            <a:avLst/>
          </a:prstGeom>
        </p:spPr>
        <p:txBody>
          <a:bodyPr vert="horz" wrap="square" lIns="0" rIns="0" bIns="0" rtlCol="0" anchor="ctr">
            <a:normAutofit fontScale="97500"/>
          </a:bodyPr>
          <a:lstStyle/>
          <a:p>
            <a:pPr defTabSz="914400" fontAlgn="auto">
              <a:spcAft>
                <a:spcPts val="0"/>
              </a:spcAft>
            </a:pPr>
            <a:r>
              <a:rPr lang="en-US" altLang="ja-JP" sz="800">
                <a:solidFill>
                  <a:srgbClr val="96B1B6"/>
                </a:solidFill>
                <a:latin typeface="Cambria" pitchFamily="18" charset="0"/>
                <a:ea typeface="HGP明朝E"/>
              </a:rPr>
              <a:t>The </a:t>
            </a:r>
            <a:r>
              <a:rPr lang="en-US" altLang="ja-JP" sz="800">
                <a:solidFill>
                  <a:srgbClr val="7AA4D2"/>
                </a:solidFill>
                <a:latin typeface="Cambria" pitchFamily="18" charset="0"/>
                <a:ea typeface="HGP明朝E"/>
              </a:rPr>
              <a:t>J</a:t>
            </a:r>
            <a:r>
              <a:rPr lang="en-US" altLang="ja-JP" sz="800">
                <a:solidFill>
                  <a:srgbClr val="96B1B6"/>
                </a:solidFill>
                <a:latin typeface="Cambria" pitchFamily="18" charset="0"/>
                <a:ea typeface="HGP明朝E"/>
              </a:rPr>
              <a:t>apanese </a:t>
            </a:r>
            <a:r>
              <a:rPr lang="en-US" altLang="ja-JP" sz="800">
                <a:solidFill>
                  <a:srgbClr val="7AA4D2"/>
                </a:solidFill>
                <a:latin typeface="Cambria" pitchFamily="18" charset="0"/>
                <a:ea typeface="HGP明朝E"/>
              </a:rPr>
              <a:t>D</a:t>
            </a:r>
            <a:r>
              <a:rPr lang="en-US" altLang="ja-JP" sz="800">
                <a:solidFill>
                  <a:srgbClr val="96B1B6"/>
                </a:solidFill>
                <a:latin typeface="Cambria" pitchFamily="18" charset="0"/>
                <a:ea typeface="HGP明朝E"/>
              </a:rPr>
              <a:t>ata </a:t>
            </a:r>
            <a:r>
              <a:rPr lang="en-US" altLang="ja-JP" sz="800">
                <a:solidFill>
                  <a:srgbClr val="7AA4D2"/>
                </a:solidFill>
                <a:latin typeface="Cambria" pitchFamily="18" charset="0"/>
                <a:ea typeface="HGP明朝E"/>
              </a:rPr>
              <a:t>C</a:t>
            </a:r>
            <a:r>
              <a:rPr lang="en-US" altLang="ja-JP" sz="800">
                <a:solidFill>
                  <a:srgbClr val="96B1B6"/>
                </a:solidFill>
                <a:latin typeface="Cambria" pitchFamily="18" charset="0"/>
                <a:ea typeface="HGP明朝E"/>
              </a:rPr>
              <a:t>enter for </a:t>
            </a:r>
            <a:r>
              <a:rPr lang="en-US" altLang="ja-JP" sz="800">
                <a:solidFill>
                  <a:srgbClr val="7AA4D2"/>
                </a:solidFill>
                <a:latin typeface="Cambria" pitchFamily="18" charset="0"/>
                <a:ea typeface="HGP明朝E"/>
              </a:rPr>
              <a:t>H</a:t>
            </a:r>
            <a:r>
              <a:rPr lang="en-US" altLang="ja-JP" sz="800">
                <a:solidFill>
                  <a:srgbClr val="96B1B6"/>
                </a:solidFill>
                <a:latin typeface="Cambria" pitchFamily="18" charset="0"/>
                <a:ea typeface="HGP明朝E"/>
              </a:rPr>
              <a:t>ematopoietic </a:t>
            </a:r>
            <a:r>
              <a:rPr lang="en-US" altLang="ja-JP" sz="800">
                <a:solidFill>
                  <a:srgbClr val="7AA4D2"/>
                </a:solidFill>
                <a:latin typeface="Cambria" pitchFamily="18" charset="0"/>
                <a:ea typeface="HGP明朝E"/>
              </a:rPr>
              <a:t>C</a:t>
            </a:r>
            <a:r>
              <a:rPr lang="en-US" altLang="ja-JP" sz="800">
                <a:solidFill>
                  <a:srgbClr val="96B1B6"/>
                </a:solidFill>
                <a:latin typeface="Cambria" pitchFamily="18" charset="0"/>
                <a:ea typeface="HGP明朝E"/>
              </a:rPr>
              <a:t>ell </a:t>
            </a:r>
            <a:r>
              <a:rPr lang="en-US" altLang="ja-JP" sz="800">
                <a:solidFill>
                  <a:srgbClr val="7AA4D2"/>
                </a:solidFill>
                <a:latin typeface="Cambria" pitchFamily="18" charset="0"/>
                <a:ea typeface="HGP明朝E"/>
              </a:rPr>
              <a:t>T</a:t>
            </a:r>
            <a:r>
              <a:rPr lang="en-US" altLang="ja-JP" sz="800">
                <a:solidFill>
                  <a:srgbClr val="96B1B6"/>
                </a:solidFill>
                <a:latin typeface="Cambria" pitchFamily="18" charset="0"/>
                <a:ea typeface="HGP明朝E"/>
              </a:rPr>
              <a:t>ransplantation</a:t>
            </a:r>
            <a:endParaRPr lang="ja-JP" altLang="en-US" sz="800" dirty="0">
              <a:solidFill>
                <a:srgbClr val="96B1B6"/>
              </a:solidFill>
              <a:latin typeface="Cambria" pitchFamily="18" charset="0"/>
              <a:ea typeface="HGP明朝E"/>
            </a:endParaRPr>
          </a:p>
        </p:txBody>
      </p:sp>
      <p:grpSp>
        <p:nvGrpSpPr>
          <p:cNvPr id="35" name="グループ化 17">
            <a:extLst>
              <a:ext uri="{FF2B5EF4-FFF2-40B4-BE49-F238E27FC236}">
                <a16:creationId xmlns:a16="http://schemas.microsoft.com/office/drawing/2014/main" id="{A866808E-9A25-4A7E-8758-367F45BB6096}"/>
              </a:ext>
            </a:extLst>
          </p:cNvPr>
          <p:cNvGrpSpPr/>
          <p:nvPr userDrawn="1"/>
        </p:nvGrpSpPr>
        <p:grpSpPr>
          <a:xfrm>
            <a:off x="62552" y="6357600"/>
            <a:ext cx="3749040" cy="499982"/>
            <a:chOff x="62552" y="6357600"/>
            <a:chExt cx="3749040" cy="499982"/>
          </a:xfrm>
        </p:grpSpPr>
        <p:pic>
          <p:nvPicPr>
            <p:cNvPr id="36" name="図 35" descr="jdchct_logo_only_131104.png">
              <a:extLst>
                <a:ext uri="{FF2B5EF4-FFF2-40B4-BE49-F238E27FC236}">
                  <a16:creationId xmlns:a16="http://schemas.microsoft.com/office/drawing/2014/main" id="{D03AD724-F076-46C2-993D-02B6712FD575}"/>
                </a:ext>
              </a:extLst>
            </p:cNvPr>
            <p:cNvPicPr>
              <a:picLocks/>
            </p:cNvPicPr>
            <p:nvPr/>
          </p:nvPicPr>
          <p:blipFill>
            <a:blip r:embed="rId7"/>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37" name="テキスト ボックス 6">
              <a:extLst>
                <a:ext uri="{FF2B5EF4-FFF2-40B4-BE49-F238E27FC236}">
                  <a16:creationId xmlns:a16="http://schemas.microsoft.com/office/drawing/2014/main" id="{DABAF261-F294-403C-AAE8-61DF00E7AF96}"/>
                </a:ext>
              </a:extLst>
            </p:cNvPr>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cs typeface="+mn-cs"/>
              </a:endParaRPr>
            </a:p>
          </p:txBody>
        </p:sp>
      </p:grpSp>
      <p:sp>
        <p:nvSpPr>
          <p:cNvPr id="2" name="スライド番号プレースホルダー 1">
            <a:extLst>
              <a:ext uri="{FF2B5EF4-FFF2-40B4-BE49-F238E27FC236}">
                <a16:creationId xmlns:a16="http://schemas.microsoft.com/office/drawing/2014/main" id="{780B7359-C7C6-4EA5-AB70-8A5AEACDD21B}"/>
              </a:ext>
            </a:extLst>
          </p:cNvPr>
          <p:cNvSpPr>
            <a:spLocks noGrp="1"/>
          </p:cNvSpPr>
          <p:nvPr>
            <p:ph type="sldNum" sz="quarter" idx="4"/>
          </p:nvPr>
        </p:nvSpPr>
        <p:spPr>
          <a:xfrm>
            <a:off x="7086600" y="6491354"/>
            <a:ext cx="2057400" cy="365125"/>
          </a:xfrm>
          <a:prstGeom prst="rect">
            <a:avLst/>
          </a:prstGeom>
        </p:spPr>
        <p:txBody>
          <a:bodyPr vert="horz" lIns="91440" tIns="45720" rIns="91440" bIns="45720" rtlCol="0" anchor="ctr"/>
          <a:lstStyle>
            <a:lvl1pPr algn="r">
              <a:defRPr sz="1600" b="1" i="0" baseline="0">
                <a:solidFill>
                  <a:schemeClr val="tx1">
                    <a:lumMod val="65000"/>
                    <a:lumOff val="35000"/>
                  </a:schemeClr>
                </a:solidFill>
                <a:latin typeface="UD デジタル 教科書体 NK-R" panose="02020400000000000000" pitchFamily="18" charset="-128"/>
              </a:defRPr>
            </a:lvl1pPr>
          </a:lstStyle>
          <a:p>
            <a:fld id="{BF9FDE6A-C74E-4A30-B019-AA74AACF14F3}" type="slidenum">
              <a:rPr lang="ja-JP" altLang="en-US" smtClean="0"/>
              <a:pPr/>
              <a:t>‹#›</a:t>
            </a:fld>
            <a:endParaRPr lang="ja-JP" altLang="en-US"/>
          </a:p>
        </p:txBody>
      </p:sp>
    </p:spTree>
    <p:extLst>
      <p:ext uri="{BB962C8B-B14F-4D97-AF65-F5344CB8AC3E}">
        <p14:creationId xmlns:p14="http://schemas.microsoft.com/office/powerpoint/2010/main" val="3658719021"/>
      </p:ext>
    </p:extLst>
  </p:cSld>
  <p:clrMap bg1="lt1" tx1="dk1" bg2="lt2" tx2="dk2" accent1="accent1" accent2="accent2" accent3="accent3" accent4="accent4" accent5="accent5" accent6="accent6" hlink="hlink" folHlink="folHlink"/>
  <p:sldLayoutIdLst>
    <p:sldLayoutId id="2147483722" r:id="rId1"/>
    <p:sldLayoutId id="2147483737" r:id="rId2"/>
    <p:sldLayoutId id="2147483723" r:id="rId3"/>
    <p:sldLayoutId id="2147483727" r:id="rId4"/>
    <p:sldLayoutId id="2147483736" r:id="rId5"/>
  </p:sldLayoutIdLst>
  <p:hf hdr="0" ftr="0" dt="0"/>
  <p:txStyles>
    <p:titleStyle>
      <a:lvl1pPr algn="l" rtl="0" eaLnBrk="1" latinLnBrk="0" hangingPunct="1">
        <a:spcBef>
          <a:spcPct val="0"/>
        </a:spcBef>
        <a:buNone/>
        <a:defRPr kumimoji="1" sz="2800" b="0" kern="1200">
          <a:ln>
            <a:noFill/>
          </a:ln>
          <a:solidFill>
            <a:schemeClr val="accent1">
              <a:lumMod val="75000"/>
            </a:schemeClr>
          </a:solidFill>
          <a:effectLst>
            <a:outerShdw blurRad="38100" dist="38100" dir="2700000" algn="tl">
              <a:srgbClr val="000000">
                <a:alpha val="43137"/>
              </a:srgbClr>
            </a:outerShdw>
          </a:effectLst>
          <a:latin typeface="+mn-ea"/>
          <a:ea typeface="+mn-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399DC75-FBC7-1767-7A93-526D4C31E5EB}"/>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5AD1C7F-8301-099C-5D23-546CBFC77CC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BFCAFDC-46FF-C162-A83F-046FB4F32C8D}"/>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B4891C03-9CD2-6B2A-110C-2E3AF942E51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40F9709-4559-8B92-A2F1-C0D9DE6550A4}"/>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125275256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テキスト が含まれている画像&#10;&#10;自動的に生成された説明">
            <a:extLst>
              <a:ext uri="{FF2B5EF4-FFF2-40B4-BE49-F238E27FC236}">
                <a16:creationId xmlns:a16="http://schemas.microsoft.com/office/drawing/2014/main" id="{584C1A5D-D020-9DD7-840A-04A5B4104D99}"/>
              </a:ext>
            </a:extLst>
          </p:cNvPr>
          <p:cNvPicPr>
            <a:picLocks noChangeAspect="1"/>
          </p:cNvPicPr>
          <p:nvPr/>
        </p:nvPicPr>
        <p:blipFill rotWithShape="1">
          <a:blip r:embed="rId3"/>
          <a:srcRect/>
          <a:stretch/>
        </p:blipFill>
        <p:spPr>
          <a:xfrm>
            <a:off x="0" y="0"/>
            <a:ext cx="9144000" cy="6858000"/>
          </a:xfrm>
          <a:prstGeom prst="rect">
            <a:avLst/>
          </a:prstGeom>
          <a:noFill/>
        </p:spPr>
      </p:pic>
    </p:spTree>
    <p:extLst>
      <p:ext uri="{BB962C8B-B14F-4D97-AF65-F5344CB8AC3E}">
        <p14:creationId xmlns:p14="http://schemas.microsoft.com/office/powerpoint/2010/main" val="880330617"/>
      </p:ext>
    </p:extLst>
  </p:cSld>
  <p:clrMapOvr>
    <a:masterClrMapping/>
  </p:clrMapOvr>
  <p:transition advTm="5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solidFill>
                  <a:schemeClr val="bg1"/>
                </a:solidFill>
                <a:effectLst/>
                <a:cs typeface="Arial Unicode MS" pitchFamily="50" charset="-128"/>
              </a:rPr>
              <a:t>造血幹細胞移植件数の年次推移</a:t>
            </a:r>
            <a:br>
              <a:rPr lang="en-US" altLang="ja-JP" dirty="0">
                <a:solidFill>
                  <a:schemeClr val="bg1"/>
                </a:solidFill>
                <a:effectLst/>
                <a:cs typeface="Arial Unicode MS" pitchFamily="50" charset="-128"/>
              </a:rPr>
            </a:br>
            <a:r>
              <a:rPr lang="en-US" altLang="ja-JP" sz="2000" spc="-150" dirty="0">
                <a:solidFill>
                  <a:schemeClr val="bg1"/>
                </a:solidFill>
                <a:effectLst/>
                <a:latin typeface="Arial" pitchFamily="34" charset="0"/>
                <a:ea typeface="ＭＳ Ｐゴシック"/>
                <a:cs typeface="Arial" pitchFamily="34" charset="0"/>
              </a:rPr>
              <a:t>●●● </a:t>
            </a:r>
            <a:r>
              <a:rPr lang="ja-JP" altLang="en-US" sz="2400" dirty="0">
                <a:solidFill>
                  <a:schemeClr val="bg1"/>
                </a:solidFill>
                <a:effectLst/>
                <a:cs typeface="Arial Unicode MS" pitchFamily="50" charset="-128"/>
              </a:rPr>
              <a:t>患者年齢階級別</a:t>
            </a:r>
            <a:r>
              <a:rPr lang="ja-JP" altLang="en-US" sz="2000" dirty="0">
                <a:solidFill>
                  <a:schemeClr val="bg1"/>
                </a:solidFill>
                <a:effectLst/>
                <a:latin typeface="Arial" panose="020B0604020202020204" pitchFamily="34" charset="0"/>
                <a:cs typeface="Arial" panose="020B0604020202020204" pitchFamily="34" charset="0"/>
              </a:rPr>
              <a:t> </a:t>
            </a:r>
            <a:r>
              <a:rPr lang="en-US" altLang="ja-JP" sz="2000" spc="-150" dirty="0">
                <a:solidFill>
                  <a:schemeClr val="bg1"/>
                </a:solidFill>
                <a:effectLst/>
                <a:latin typeface="Arial" pitchFamily="34" charset="0"/>
                <a:ea typeface="ＭＳ Ｐゴシック"/>
                <a:cs typeface="Arial" pitchFamily="34" charset="0"/>
              </a:rPr>
              <a:t>●●● &lt;</a:t>
            </a:r>
            <a:r>
              <a:rPr lang="ja-JP" altLang="en-US" sz="2000" b="0" spc="-150" dirty="0">
                <a:solidFill>
                  <a:schemeClr val="bg1"/>
                </a:solidFill>
                <a:effectLst/>
                <a:latin typeface="ＭＳ ゴシック" pitchFamily="49" charset="-128"/>
                <a:ea typeface="ＭＳ ゴシック" pitchFamily="49" charset="-128"/>
                <a:cs typeface="Arial" pitchFamily="34" charset="0"/>
              </a:rPr>
              <a:t>白血病</a:t>
            </a:r>
            <a:r>
              <a:rPr kumimoji="1" lang="ja-JP" altLang="en-US" sz="2000" b="0" kern="1200" dirty="0">
                <a:ln>
                  <a:noFill/>
                </a:ln>
                <a:solidFill>
                  <a:schemeClr val="bg1"/>
                </a:solidFill>
                <a:effectLst/>
                <a:latin typeface="ＭＳ ゴシック" pitchFamily="49" charset="-128"/>
                <a:ea typeface="ＭＳ ゴシック" pitchFamily="49" charset="-128"/>
              </a:rPr>
              <a:t>、悪性リンパ腫</a:t>
            </a:r>
            <a:r>
              <a:rPr kumimoji="1" lang="en-US" altLang="ja-JP" sz="2000" b="0" kern="1200" dirty="0">
                <a:ln>
                  <a:noFill/>
                </a:ln>
                <a:solidFill>
                  <a:schemeClr val="bg1"/>
                </a:solidFill>
                <a:effectLst/>
                <a:latin typeface="ＭＳ ゴシック" pitchFamily="49" charset="-128"/>
                <a:ea typeface="ＭＳ ゴシック" pitchFamily="49" charset="-128"/>
              </a:rPr>
              <a:t>&gt;</a:t>
            </a:r>
            <a:endParaRPr kumimoji="1" lang="ja-JP" altLang="en-US" sz="2000" b="0" dirty="0">
              <a:solidFill>
                <a:schemeClr val="bg1"/>
              </a:solidFill>
              <a:effectLst/>
              <a:latin typeface="ＭＳ ゴシック" pitchFamily="49" charset="-128"/>
              <a:ea typeface="ＭＳ ゴシック" pitchFamily="49" charset="-128"/>
            </a:endParaRPr>
          </a:p>
        </p:txBody>
      </p:sp>
      <p:pic>
        <p:nvPicPr>
          <p:cNvPr id="4" name="図 3" descr="グラフ&#10;&#10;自動的に生成された説明">
            <a:extLst>
              <a:ext uri="{FF2B5EF4-FFF2-40B4-BE49-F238E27FC236}">
                <a16:creationId xmlns:a16="http://schemas.microsoft.com/office/drawing/2014/main" id="{D88C80B4-405F-A658-543C-73290F5C6C5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64755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lvl="0"/>
            <a:r>
              <a:rPr lang="ja-JP" altLang="en-US" b="0" dirty="0">
                <a:solidFill>
                  <a:schemeClr val="bg1"/>
                </a:solidFill>
                <a:effectLst/>
              </a:rPr>
              <a:t>疾患別の造血幹細胞移植件数 </a:t>
            </a:r>
            <a:br>
              <a:rPr lang="en-US" altLang="ja-JP" b="0" dirty="0">
                <a:solidFill>
                  <a:schemeClr val="bg1"/>
                </a:solidFill>
                <a:effectLst/>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b="0" dirty="0">
                <a:solidFill>
                  <a:schemeClr val="bg1"/>
                </a:solidFill>
                <a:effectLst/>
                <a:latin typeface="HGP明朝E" pitchFamily="18" charset="-128"/>
                <a:ea typeface="HGP明朝E" pitchFamily="18" charset="-128"/>
                <a:cs typeface="Arial Unicode MS" pitchFamily="50" charset="-128"/>
              </a:rPr>
              <a:t>移植種類別</a:t>
            </a:r>
            <a:r>
              <a:rPr lang="ja-JP" altLang="en-US" sz="2000" b="0" dirty="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 &lt;0-15</a:t>
            </a:r>
            <a:r>
              <a:rPr lang="ja-JP" altLang="en-US" sz="2000" b="0" spc="-150" dirty="0">
                <a:solidFill>
                  <a:schemeClr val="bg1"/>
                </a:solidFill>
                <a:effectLst/>
                <a:latin typeface="Arial" pitchFamily="34" charset="0"/>
                <a:ea typeface="ＭＳ Ｐゴシック"/>
                <a:cs typeface="Arial" pitchFamily="34" charset="0"/>
              </a:rPr>
              <a:t>歳</a:t>
            </a:r>
            <a:r>
              <a:rPr lang="en-US" altLang="ja-JP" sz="2000" b="0" spc="-150" dirty="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4" name="図 3" descr="グラフ, ウォーターフォール図&#10;&#10;自動的に生成された説明">
            <a:extLst>
              <a:ext uri="{FF2B5EF4-FFF2-40B4-BE49-F238E27FC236}">
                <a16:creationId xmlns:a16="http://schemas.microsoft.com/office/drawing/2014/main" id="{85A30F18-C812-7670-D25B-6D28EEAB06E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25395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p:txBody>
          <a:bodyPr>
            <a:normAutofit fontScale="90000"/>
          </a:bodyPr>
          <a:lstStyle/>
          <a:p>
            <a:pPr lvl="0">
              <a:defRPr/>
            </a:pPr>
            <a:r>
              <a:rPr lang="ja-JP" altLang="en-US" b="0" dirty="0">
                <a:solidFill>
                  <a:schemeClr val="bg1"/>
                </a:solidFill>
                <a:effectLst/>
              </a:rPr>
              <a:t>疾患別の造血幹細胞移植件数</a:t>
            </a:r>
            <a:br>
              <a:rPr lang="en-US" altLang="ja-JP" sz="4000" b="0" dirty="0">
                <a:solidFill>
                  <a:schemeClr val="bg1"/>
                </a:solidFill>
                <a:effectLst/>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b="0" dirty="0">
                <a:solidFill>
                  <a:schemeClr val="bg1"/>
                </a:solidFill>
                <a:effectLst/>
                <a:latin typeface="HGP明朝E" pitchFamily="18" charset="-128"/>
                <a:ea typeface="HGP明朝E" pitchFamily="18" charset="-128"/>
                <a:cs typeface="Arial Unicode MS" pitchFamily="50" charset="-128"/>
              </a:rPr>
              <a:t>移植種類別</a:t>
            </a:r>
            <a:r>
              <a:rPr lang="ja-JP" altLang="en-US" sz="2000" b="0" dirty="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 &lt;16</a:t>
            </a:r>
            <a:r>
              <a:rPr lang="ja-JP" altLang="en-US" sz="2000" b="0" spc="-150" dirty="0">
                <a:solidFill>
                  <a:schemeClr val="bg1"/>
                </a:solidFill>
                <a:effectLst/>
                <a:latin typeface="Arial" pitchFamily="34" charset="0"/>
                <a:ea typeface="ＭＳ Ｐゴシック"/>
                <a:cs typeface="Arial" pitchFamily="34" charset="0"/>
              </a:rPr>
              <a:t>歳以上</a:t>
            </a:r>
            <a:r>
              <a:rPr lang="en-US" altLang="ja-JP" sz="2000" b="0" spc="-150" dirty="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3" name="図 2" descr="グラフ, 棒グラフ&#10;&#10;自動的に生成された説明">
            <a:extLst>
              <a:ext uri="{FF2B5EF4-FFF2-40B4-BE49-F238E27FC236}">
                <a16:creationId xmlns:a16="http://schemas.microsoft.com/office/drawing/2014/main" id="{10839998-CF8D-951C-5E18-F1554D72B50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97910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lvl="0"/>
            <a:r>
              <a:rPr lang="ja-JP" altLang="en-US" b="0" dirty="0">
                <a:solidFill>
                  <a:schemeClr val="bg1"/>
                </a:solidFill>
                <a:effectLst/>
              </a:rPr>
              <a:t>造血幹細胞移植件数の年次推移 </a:t>
            </a:r>
            <a:br>
              <a:rPr lang="en-US" altLang="ja-JP" b="0" dirty="0">
                <a:solidFill>
                  <a:schemeClr val="bg1"/>
                </a:solidFill>
                <a:effectLst/>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b="0" dirty="0">
                <a:solidFill>
                  <a:schemeClr val="bg1"/>
                </a:solidFill>
                <a:effectLst/>
                <a:latin typeface="HGP明朝E" pitchFamily="18" charset="-128"/>
                <a:ea typeface="HGP明朝E" pitchFamily="18" charset="-128"/>
                <a:cs typeface="Arial Unicode MS" pitchFamily="50" charset="-128"/>
              </a:rPr>
              <a:t>主な疾患</a:t>
            </a:r>
            <a:r>
              <a:rPr lang="ja-JP" altLang="en-US" sz="2000" b="0" dirty="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 &lt;</a:t>
            </a:r>
            <a:r>
              <a:rPr lang="ja-JP" altLang="en-US" sz="2000" b="0" spc="-150" dirty="0">
                <a:solidFill>
                  <a:schemeClr val="bg1"/>
                </a:solidFill>
                <a:effectLst/>
                <a:latin typeface="Arial" pitchFamily="34" charset="0"/>
                <a:ea typeface="ＭＳ Ｐゴシック"/>
                <a:cs typeface="Arial" pitchFamily="34" charset="0"/>
              </a:rPr>
              <a:t>自家移植 </a:t>
            </a:r>
            <a:r>
              <a:rPr lang="en-US" altLang="ja-JP" sz="2000" b="0" spc="-150" dirty="0">
                <a:solidFill>
                  <a:schemeClr val="bg1"/>
                </a:solidFill>
                <a:effectLst/>
                <a:latin typeface="Arial" pitchFamily="34" charset="0"/>
                <a:ea typeface="ＭＳ Ｐゴシック"/>
                <a:cs typeface="Arial" pitchFamily="34" charset="0"/>
              </a:rPr>
              <a:t>0-15</a:t>
            </a:r>
            <a:r>
              <a:rPr lang="ja-JP" altLang="en-US" sz="2000" b="0" spc="-150" dirty="0">
                <a:solidFill>
                  <a:schemeClr val="bg1"/>
                </a:solidFill>
                <a:effectLst/>
                <a:latin typeface="Arial" pitchFamily="34" charset="0"/>
                <a:ea typeface="ＭＳ Ｐゴシック"/>
                <a:cs typeface="Arial" pitchFamily="34" charset="0"/>
              </a:rPr>
              <a:t>歳</a:t>
            </a:r>
            <a:r>
              <a:rPr lang="en-US" altLang="ja-JP" sz="2000" b="0" spc="-150" dirty="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4" name="図 3" descr="アプリケーション&#10;&#10;自動的に生成された説明">
            <a:extLst>
              <a:ext uri="{FF2B5EF4-FFF2-40B4-BE49-F238E27FC236}">
                <a16:creationId xmlns:a16="http://schemas.microsoft.com/office/drawing/2014/main" id="{A17A991F-F58E-5E89-35CF-22745A73B28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5973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lvl="0"/>
            <a:r>
              <a:rPr lang="ja-JP" altLang="en-US" b="0" dirty="0">
                <a:solidFill>
                  <a:schemeClr val="bg1"/>
                </a:solidFill>
                <a:effectLst/>
              </a:rPr>
              <a:t>造血幹細胞移植件数の年次推移 </a:t>
            </a:r>
            <a:br>
              <a:rPr lang="en-US" altLang="ja-JP" b="0" dirty="0">
                <a:solidFill>
                  <a:schemeClr val="bg1"/>
                </a:solidFill>
                <a:effectLst/>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b="0" dirty="0">
                <a:solidFill>
                  <a:schemeClr val="bg1"/>
                </a:solidFill>
                <a:effectLst/>
                <a:latin typeface="HGP明朝E" pitchFamily="18" charset="-128"/>
                <a:ea typeface="HGP明朝E" pitchFamily="18" charset="-128"/>
                <a:cs typeface="Arial Unicode MS" pitchFamily="50" charset="-128"/>
              </a:rPr>
              <a:t>主な疾患</a:t>
            </a:r>
            <a:r>
              <a:rPr lang="ja-JP" altLang="en-US" sz="2000" b="0" dirty="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 &lt;</a:t>
            </a:r>
            <a:r>
              <a:rPr lang="ja-JP" altLang="en-US" sz="2000" b="0" spc="-150" dirty="0">
                <a:solidFill>
                  <a:schemeClr val="bg1"/>
                </a:solidFill>
                <a:effectLst/>
                <a:latin typeface="Arial" pitchFamily="34" charset="0"/>
                <a:ea typeface="ＭＳ Ｐゴシック"/>
                <a:cs typeface="Arial" pitchFamily="34" charset="0"/>
              </a:rPr>
              <a:t>同種移植 </a:t>
            </a:r>
            <a:r>
              <a:rPr lang="en-US" altLang="ja-JP" sz="2000" b="0" spc="-150" dirty="0">
                <a:solidFill>
                  <a:schemeClr val="bg1"/>
                </a:solidFill>
                <a:effectLst/>
                <a:latin typeface="Arial" pitchFamily="34" charset="0"/>
                <a:ea typeface="ＭＳ Ｐゴシック"/>
                <a:cs typeface="Arial" pitchFamily="34" charset="0"/>
              </a:rPr>
              <a:t>0-15</a:t>
            </a:r>
            <a:r>
              <a:rPr lang="ja-JP" altLang="en-US" sz="2000" b="0" spc="-150" dirty="0">
                <a:solidFill>
                  <a:schemeClr val="bg1"/>
                </a:solidFill>
                <a:effectLst/>
                <a:latin typeface="Arial" pitchFamily="34" charset="0"/>
                <a:ea typeface="ＭＳ Ｐゴシック"/>
                <a:cs typeface="Arial" pitchFamily="34" charset="0"/>
              </a:rPr>
              <a:t>歳</a:t>
            </a:r>
            <a:r>
              <a:rPr lang="en-US" altLang="ja-JP" sz="2000" b="0" spc="-150" dirty="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4" name="図 3" descr="アプリケーション&#10;&#10;自動的に生成された説明">
            <a:extLst>
              <a:ext uri="{FF2B5EF4-FFF2-40B4-BE49-F238E27FC236}">
                <a16:creationId xmlns:a16="http://schemas.microsoft.com/office/drawing/2014/main" id="{605AF301-D708-7118-F129-3720996370C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4334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p:txBody>
          <a:bodyPr>
            <a:normAutofit fontScale="90000"/>
          </a:bodyPr>
          <a:lstStyle/>
          <a:p>
            <a:pPr lvl="0">
              <a:defRPr/>
            </a:pPr>
            <a:r>
              <a:rPr lang="ja-JP" altLang="en-US" b="0" dirty="0">
                <a:solidFill>
                  <a:schemeClr val="bg1"/>
                </a:solidFill>
                <a:effectLst/>
              </a:rPr>
              <a:t>造血幹細胞移植件数の年次推移</a:t>
            </a:r>
            <a:br>
              <a:rPr lang="en-US" altLang="ja-JP" sz="4000" b="0" dirty="0">
                <a:solidFill>
                  <a:schemeClr val="bg1"/>
                </a:solidFill>
                <a:effectLst/>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b="0" dirty="0">
                <a:solidFill>
                  <a:schemeClr val="bg1"/>
                </a:solidFill>
                <a:effectLst/>
                <a:latin typeface="HGP明朝E" pitchFamily="18" charset="-128"/>
                <a:ea typeface="HGP明朝E" pitchFamily="18" charset="-128"/>
                <a:cs typeface="Arial Unicode MS" pitchFamily="50" charset="-128"/>
              </a:rPr>
              <a:t>主な疾患</a:t>
            </a:r>
            <a:r>
              <a:rPr lang="ja-JP" altLang="en-US" sz="2000" b="0" dirty="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 &lt;</a:t>
            </a:r>
            <a:r>
              <a:rPr lang="ja-JP" altLang="en-US" sz="2000" b="0" spc="-150" dirty="0">
                <a:solidFill>
                  <a:schemeClr val="bg1"/>
                </a:solidFill>
                <a:effectLst/>
                <a:latin typeface="Arial" pitchFamily="34" charset="0"/>
                <a:ea typeface="ＭＳ Ｐゴシック"/>
                <a:cs typeface="Arial" pitchFamily="34" charset="0"/>
              </a:rPr>
              <a:t>自家移植 </a:t>
            </a:r>
            <a:r>
              <a:rPr lang="en-US" altLang="ja-JP" sz="2000" b="0" spc="-150" dirty="0">
                <a:solidFill>
                  <a:schemeClr val="bg1"/>
                </a:solidFill>
                <a:effectLst/>
                <a:latin typeface="Arial" pitchFamily="34" charset="0"/>
                <a:ea typeface="ＭＳ Ｐゴシック"/>
                <a:cs typeface="Arial" pitchFamily="34" charset="0"/>
              </a:rPr>
              <a:t>16</a:t>
            </a:r>
            <a:r>
              <a:rPr lang="ja-JP" altLang="en-US" sz="2000" b="0" spc="-150" dirty="0">
                <a:solidFill>
                  <a:schemeClr val="bg1"/>
                </a:solidFill>
                <a:effectLst/>
                <a:latin typeface="Arial" pitchFamily="34" charset="0"/>
                <a:ea typeface="ＭＳ Ｐゴシック"/>
                <a:cs typeface="Arial" pitchFamily="34" charset="0"/>
              </a:rPr>
              <a:t>歳以上</a:t>
            </a:r>
            <a:r>
              <a:rPr lang="en-US" altLang="ja-JP" sz="2000" b="0" spc="-150" dirty="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3" name="図 2" descr="折れ線グラフ&#10;&#10;自動的に生成された説明">
            <a:extLst>
              <a:ext uri="{FF2B5EF4-FFF2-40B4-BE49-F238E27FC236}">
                <a16:creationId xmlns:a16="http://schemas.microsoft.com/office/drawing/2014/main" id="{2C15D17E-5800-4FDA-453D-6EDFD75489E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74396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lumMod val="50000"/>
                </a:prstClr>
              </a:solidFill>
              <a:effectLst/>
              <a:uLnTx/>
              <a:uFillTx/>
              <a:latin typeface="HGP明朝E" panose="02020900000000000000" pitchFamily="18" charset="-128"/>
              <a:ea typeface="HGP明朝E" panose="02020900000000000000" pitchFamily="18" charset="-128"/>
              <a:cs typeface="+mn-cs"/>
            </a:endParaRPr>
          </a:p>
        </p:txBody>
      </p:sp>
      <p:sp>
        <p:nvSpPr>
          <p:cNvPr id="8" name="タイトル 7"/>
          <p:cNvSpPr>
            <a:spLocks noGrp="1"/>
          </p:cNvSpPr>
          <p:nvPr>
            <p:ph type="title"/>
          </p:nvPr>
        </p:nvSpPr>
        <p:spPr/>
        <p:txBody>
          <a:bodyPr>
            <a:normAutofit fontScale="90000"/>
          </a:bodyPr>
          <a:lstStyle/>
          <a:p>
            <a:pPr lvl="0">
              <a:defRPr/>
            </a:pPr>
            <a:r>
              <a:rPr lang="ja-JP" altLang="en-US" b="0" dirty="0">
                <a:solidFill>
                  <a:schemeClr val="bg1"/>
                </a:solidFill>
                <a:effectLst/>
              </a:rPr>
              <a:t>造血幹細胞移植件数の年次推移</a:t>
            </a:r>
            <a:br>
              <a:rPr lang="en-US" altLang="ja-JP" sz="4000" b="0" dirty="0">
                <a:solidFill>
                  <a:schemeClr val="bg1"/>
                </a:solidFill>
                <a:effectLst/>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b="0" dirty="0">
                <a:solidFill>
                  <a:schemeClr val="bg1"/>
                </a:solidFill>
                <a:effectLst/>
                <a:latin typeface="HGP明朝E" pitchFamily="18" charset="-128"/>
                <a:ea typeface="HGP明朝E" pitchFamily="18" charset="-128"/>
                <a:cs typeface="Arial Unicode MS" pitchFamily="50" charset="-128"/>
              </a:rPr>
              <a:t>主な疾患</a:t>
            </a:r>
            <a:r>
              <a:rPr lang="ja-JP" altLang="en-US" sz="2000" b="0" dirty="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 &lt;</a:t>
            </a:r>
            <a:r>
              <a:rPr lang="ja-JP" altLang="en-US" sz="2000" b="0" spc="-150" dirty="0">
                <a:solidFill>
                  <a:schemeClr val="bg1"/>
                </a:solidFill>
                <a:effectLst/>
                <a:latin typeface="Arial" pitchFamily="34" charset="0"/>
                <a:ea typeface="ＭＳ Ｐゴシック"/>
                <a:cs typeface="Arial" pitchFamily="34" charset="0"/>
              </a:rPr>
              <a:t>同種移植 </a:t>
            </a:r>
            <a:r>
              <a:rPr lang="en-US" altLang="ja-JP" sz="2000" b="0" spc="-150" dirty="0">
                <a:solidFill>
                  <a:schemeClr val="bg1"/>
                </a:solidFill>
                <a:effectLst/>
                <a:latin typeface="Arial" pitchFamily="34" charset="0"/>
                <a:ea typeface="ＭＳ Ｐゴシック"/>
                <a:cs typeface="Arial" pitchFamily="34" charset="0"/>
              </a:rPr>
              <a:t>16</a:t>
            </a:r>
            <a:r>
              <a:rPr lang="ja-JP" altLang="en-US" sz="2000" b="0" spc="-150" dirty="0">
                <a:solidFill>
                  <a:schemeClr val="bg1"/>
                </a:solidFill>
                <a:effectLst/>
                <a:latin typeface="Arial" pitchFamily="34" charset="0"/>
                <a:ea typeface="ＭＳ Ｐゴシック"/>
                <a:cs typeface="Arial" pitchFamily="34" charset="0"/>
              </a:rPr>
              <a:t>歳以上</a:t>
            </a:r>
            <a:r>
              <a:rPr lang="en-US" altLang="ja-JP" sz="2000" b="0" spc="-150" dirty="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3" name="図 2" descr="グラフ が含まれている画像&#10;&#10;自動的に生成された説明">
            <a:extLst>
              <a:ext uri="{FF2B5EF4-FFF2-40B4-BE49-F238E27FC236}">
                <a16:creationId xmlns:a16="http://schemas.microsoft.com/office/drawing/2014/main" id="{45ACA828-638F-B1F8-B5DC-A10506136B7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16007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solidFill>
                  <a:schemeClr val="bg1"/>
                </a:solidFill>
                <a:effectLst/>
              </a:rPr>
              <a:t>造血幹細胞移植件数の年次推移</a:t>
            </a:r>
            <a:br>
              <a:rPr lang="en-US" altLang="ja-JP" b="0" dirty="0">
                <a:solidFill>
                  <a:schemeClr val="bg1"/>
                </a:solidFill>
                <a:effectLst/>
              </a:rPr>
            </a:br>
            <a:r>
              <a:rPr lang="en-US" altLang="ja-JP" sz="2000" spc="-150" dirty="0">
                <a:solidFill>
                  <a:schemeClr val="bg1"/>
                </a:solidFill>
                <a:effectLst/>
                <a:latin typeface="Arial" pitchFamily="34" charset="0"/>
                <a:ea typeface="ＭＳ Ｐゴシック"/>
                <a:cs typeface="Arial" pitchFamily="34" charset="0"/>
              </a:rPr>
              <a:t>●●● </a:t>
            </a:r>
            <a:r>
              <a:rPr lang="ja-JP" altLang="en-US" sz="2400" dirty="0">
                <a:solidFill>
                  <a:schemeClr val="bg1"/>
                </a:solidFill>
                <a:effectLst/>
                <a:cs typeface="Arial Unicode MS" pitchFamily="50" charset="-128"/>
              </a:rPr>
              <a:t>幹細胞種類別の比率</a:t>
            </a:r>
            <a:r>
              <a:rPr lang="en-US" altLang="ja-JP" sz="2000" spc="-150" dirty="0">
                <a:solidFill>
                  <a:schemeClr val="bg1"/>
                </a:solidFill>
                <a:effectLst/>
                <a:latin typeface="Arial" pitchFamily="34" charset="0"/>
                <a:ea typeface="ＭＳ Ｐゴシック"/>
                <a:cs typeface="Arial" pitchFamily="34" charset="0"/>
              </a:rPr>
              <a:t>●●● </a:t>
            </a:r>
            <a:r>
              <a:rPr kumimoji="1" lang="en-US" altLang="ja-JP" sz="2000" b="0" kern="1200" dirty="0">
                <a:ln>
                  <a:noFill/>
                </a:ln>
                <a:solidFill>
                  <a:schemeClr val="bg1"/>
                </a:solidFill>
                <a:effectLst/>
              </a:rPr>
              <a:t>&lt;</a:t>
            </a:r>
            <a:r>
              <a:rPr kumimoji="1" lang="ja-JP" altLang="en-US" sz="2000" b="0" kern="1200" dirty="0">
                <a:ln>
                  <a:noFill/>
                </a:ln>
                <a:solidFill>
                  <a:schemeClr val="bg1"/>
                </a:solidFill>
                <a:effectLst/>
              </a:rPr>
              <a:t>自家移植</a:t>
            </a:r>
            <a:r>
              <a:rPr kumimoji="1" lang="en-US" altLang="ja-JP" sz="2000" b="0" kern="1200" dirty="0">
                <a:ln>
                  <a:noFill/>
                </a:ln>
                <a:solidFill>
                  <a:schemeClr val="bg1"/>
                </a:solidFill>
                <a:effectLst/>
              </a:rPr>
              <a:t>&gt;</a:t>
            </a:r>
            <a:endParaRPr kumimoji="1" lang="ja-JP" altLang="en-US" sz="2000" b="0" dirty="0">
              <a:solidFill>
                <a:schemeClr val="bg1"/>
              </a:solidFill>
              <a:effectLst/>
              <a:latin typeface="ＭＳ ゴシック" pitchFamily="49" charset="-128"/>
              <a:ea typeface="ＭＳ ゴシック" pitchFamily="49" charset="-128"/>
            </a:endParaRPr>
          </a:p>
        </p:txBody>
      </p:sp>
      <p:sp>
        <p:nvSpPr>
          <p:cNvPr id="11" name="テキスト ボックス 10"/>
          <p:cNvSpPr txBox="1"/>
          <p:nvPr/>
        </p:nvSpPr>
        <p:spPr>
          <a:xfrm>
            <a:off x="1264428" y="3946025"/>
            <a:ext cx="914400" cy="3302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1" i="0" u="none" strike="noStrike" kern="1200" cap="none" spc="0" normalizeH="0" baseline="0" noProof="0" dirty="0">
              <a:ln>
                <a:noFill/>
              </a:ln>
              <a:solidFill>
                <a:srgbClr val="0F6FC6">
                  <a:lumMod val="75000"/>
                </a:srgbClr>
              </a:solidFill>
              <a:effectLst/>
              <a:uLnTx/>
              <a:uFillTx/>
              <a:latin typeface="メイリオ" pitchFamily="50" charset="-128"/>
              <a:ea typeface="メイリオ" pitchFamily="50" charset="-128"/>
              <a:cs typeface="メイリオ" pitchFamily="50" charset="-128"/>
            </a:endParaRPr>
          </a:p>
        </p:txBody>
      </p:sp>
      <p:pic>
        <p:nvPicPr>
          <p:cNvPr id="4" name="図 3" descr="グラフ, 棒グラフ&#10;&#10;自動的に生成された説明">
            <a:extLst>
              <a:ext uri="{FF2B5EF4-FFF2-40B4-BE49-F238E27FC236}">
                <a16:creationId xmlns:a16="http://schemas.microsoft.com/office/drawing/2014/main" id="{5AE43B7A-A8EE-D30E-BBF7-C90C4268019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84595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2500" dirty="0">
                <a:solidFill>
                  <a:schemeClr val="bg1"/>
                </a:solidFill>
                <a:effectLst/>
              </a:rPr>
              <a:t>造血幹細胞移植件数の年次推移</a:t>
            </a:r>
            <a:br>
              <a:rPr lang="en-US" altLang="ja-JP" b="0" dirty="0">
                <a:solidFill>
                  <a:schemeClr val="bg1"/>
                </a:solidFill>
                <a:effectLst/>
              </a:rPr>
            </a:br>
            <a:r>
              <a:rPr lang="en-US" altLang="ja-JP" sz="1800" spc="-150" dirty="0">
                <a:solidFill>
                  <a:schemeClr val="bg1"/>
                </a:solidFill>
                <a:effectLst/>
                <a:latin typeface="Arial" pitchFamily="34" charset="0"/>
                <a:ea typeface="ＭＳ Ｐゴシック"/>
                <a:cs typeface="Arial" pitchFamily="34" charset="0"/>
              </a:rPr>
              <a:t>●●● </a:t>
            </a:r>
            <a:r>
              <a:rPr lang="ja-JP" altLang="en-US" sz="2200" dirty="0">
                <a:solidFill>
                  <a:schemeClr val="bg1"/>
                </a:solidFill>
                <a:effectLst/>
                <a:cs typeface="Arial Unicode MS" pitchFamily="50" charset="-128"/>
              </a:rPr>
              <a:t>幹細胞種類別の比率</a:t>
            </a:r>
            <a:r>
              <a:rPr lang="en-US" altLang="ja-JP" sz="1800" spc="-150" dirty="0">
                <a:solidFill>
                  <a:schemeClr val="bg1"/>
                </a:solidFill>
                <a:effectLst/>
                <a:latin typeface="Arial" pitchFamily="34" charset="0"/>
                <a:ea typeface="ＭＳ Ｐゴシック"/>
                <a:cs typeface="Arial" pitchFamily="34" charset="0"/>
              </a:rPr>
              <a:t>●●● </a:t>
            </a:r>
            <a:r>
              <a:rPr kumimoji="1" lang="en-US" altLang="ja-JP" sz="2000" b="0" kern="1200" dirty="0">
                <a:ln>
                  <a:noFill/>
                </a:ln>
                <a:solidFill>
                  <a:schemeClr val="bg1"/>
                </a:solidFill>
                <a:effectLst/>
              </a:rPr>
              <a:t>&lt;</a:t>
            </a:r>
            <a:r>
              <a:rPr kumimoji="1" lang="ja-JP" altLang="en-US" sz="2000" b="0" kern="1200" dirty="0">
                <a:ln>
                  <a:noFill/>
                </a:ln>
                <a:solidFill>
                  <a:schemeClr val="bg1"/>
                </a:solidFill>
                <a:effectLst/>
              </a:rPr>
              <a:t>同種</a:t>
            </a:r>
            <a:r>
              <a:rPr kumimoji="1" lang="ja-JP" altLang="ja-JP" sz="2000" b="0" kern="1200" dirty="0">
                <a:ln>
                  <a:noFill/>
                </a:ln>
                <a:solidFill>
                  <a:schemeClr val="bg1"/>
                </a:solidFill>
                <a:effectLst/>
              </a:rPr>
              <a:t>移植</a:t>
            </a:r>
            <a:r>
              <a:rPr kumimoji="1" lang="en-US" altLang="ja-JP" sz="2000" b="0" kern="1200" dirty="0">
                <a:ln>
                  <a:noFill/>
                </a:ln>
                <a:solidFill>
                  <a:schemeClr val="bg1"/>
                </a:solidFill>
                <a:effectLst/>
              </a:rPr>
              <a:t>&gt;</a:t>
            </a:r>
            <a:endParaRPr lang="ja-JP" altLang="ja-JP" sz="2000" dirty="0">
              <a:solidFill>
                <a:schemeClr val="bg1"/>
              </a:solidFill>
              <a:effectLst/>
            </a:endParaRPr>
          </a:p>
        </p:txBody>
      </p:sp>
      <p:sp>
        <p:nvSpPr>
          <p:cNvPr id="11" name="テキスト ボックス 10"/>
          <p:cNvSpPr txBox="1"/>
          <p:nvPr/>
        </p:nvSpPr>
        <p:spPr>
          <a:xfrm>
            <a:off x="1264428" y="3946025"/>
            <a:ext cx="914400" cy="3302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1" i="0" u="none" strike="noStrike" kern="1200" cap="none" spc="0" normalizeH="0" baseline="0" noProof="0" dirty="0">
              <a:ln>
                <a:noFill/>
              </a:ln>
              <a:solidFill>
                <a:srgbClr val="0F6FC6">
                  <a:lumMod val="75000"/>
                </a:srgbClr>
              </a:solidFill>
              <a:effectLst/>
              <a:uLnTx/>
              <a:uFillTx/>
              <a:latin typeface="メイリオ" pitchFamily="50" charset="-128"/>
              <a:ea typeface="メイリオ" pitchFamily="50" charset="-128"/>
              <a:cs typeface="メイリオ" pitchFamily="50" charset="-128"/>
            </a:endParaRPr>
          </a:p>
        </p:txBody>
      </p:sp>
      <p:pic>
        <p:nvPicPr>
          <p:cNvPr id="4" name="図 3" descr="グラフ&#10;&#10;自動的に生成された説明">
            <a:extLst>
              <a:ext uri="{FF2B5EF4-FFF2-40B4-BE49-F238E27FC236}">
                <a16:creationId xmlns:a16="http://schemas.microsoft.com/office/drawing/2014/main" id="{3B47AB1D-3006-592E-84EA-0C8110494C2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89255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500" dirty="0">
                <a:solidFill>
                  <a:schemeClr val="bg1"/>
                </a:solidFill>
                <a:effectLst/>
              </a:rPr>
              <a:t>造血幹細胞移植件数の年次推移</a:t>
            </a:r>
            <a:br>
              <a:rPr lang="en-US" altLang="ja-JP" sz="3200" dirty="0">
                <a:solidFill>
                  <a:schemeClr val="bg1"/>
                </a:solidFill>
                <a:effectLst/>
              </a:rPr>
            </a:br>
            <a:r>
              <a:rPr lang="en-US" altLang="ja-JP" sz="1800" spc="-150" dirty="0">
                <a:solidFill>
                  <a:schemeClr val="bg1"/>
                </a:solidFill>
                <a:effectLst/>
                <a:latin typeface="Arial" pitchFamily="34" charset="0"/>
                <a:ea typeface="ＭＳ Ｐゴシック"/>
                <a:cs typeface="Arial" pitchFamily="34" charset="0"/>
              </a:rPr>
              <a:t>●●●</a:t>
            </a:r>
            <a:r>
              <a:rPr lang="ja-JP" altLang="en-US" sz="1800" spc="-150" dirty="0">
                <a:solidFill>
                  <a:schemeClr val="bg1"/>
                </a:solidFill>
                <a:effectLst/>
                <a:latin typeface="Arial" pitchFamily="34" charset="0"/>
                <a:ea typeface="ＭＳ Ｐゴシック"/>
                <a:cs typeface="Arial" pitchFamily="34" charset="0"/>
              </a:rPr>
              <a:t> </a:t>
            </a:r>
            <a:r>
              <a:rPr lang="ja-JP" altLang="en-US" sz="2200" dirty="0">
                <a:solidFill>
                  <a:schemeClr val="bg1"/>
                </a:solidFill>
                <a:effectLst/>
                <a:cs typeface="Arial Unicode MS" pitchFamily="50" charset="-128"/>
              </a:rPr>
              <a:t>幹細胞種類別の比率</a:t>
            </a:r>
            <a:r>
              <a:rPr lang="en-US" altLang="ja-JP" sz="1800" spc="-150" dirty="0">
                <a:solidFill>
                  <a:schemeClr val="bg1"/>
                </a:solidFill>
                <a:effectLst/>
                <a:latin typeface="Arial" pitchFamily="34" charset="0"/>
                <a:ea typeface="ＭＳ Ｐゴシック"/>
                <a:cs typeface="Arial" pitchFamily="34" charset="0"/>
              </a:rPr>
              <a:t>●●● </a:t>
            </a:r>
            <a:r>
              <a:rPr lang="en-US" altLang="ja-JP" sz="1400" spc="-150" dirty="0">
                <a:solidFill>
                  <a:schemeClr val="bg1"/>
                </a:solidFill>
                <a:effectLst/>
                <a:latin typeface="Arial" pitchFamily="34" charset="0"/>
                <a:ea typeface="ＭＳ Ｐゴシック"/>
                <a:cs typeface="Arial" pitchFamily="34" charset="0"/>
              </a:rPr>
              <a:t>&lt;</a:t>
            </a:r>
            <a:r>
              <a:rPr lang="ja-JP" altLang="en-US" sz="1400" spc="-150" dirty="0">
                <a:solidFill>
                  <a:schemeClr val="bg1"/>
                </a:solidFill>
                <a:effectLst/>
                <a:latin typeface="Arial" pitchFamily="34" charset="0"/>
                <a:ea typeface="ＭＳ Ｐゴシック"/>
                <a:cs typeface="Arial" pitchFamily="34" charset="0"/>
              </a:rPr>
              <a:t>非血縁者間移植</a:t>
            </a:r>
            <a:r>
              <a:rPr lang="en-US" altLang="ja-JP" sz="1400" spc="-150" dirty="0">
                <a:solidFill>
                  <a:schemeClr val="bg1"/>
                </a:solidFill>
                <a:effectLst/>
                <a:latin typeface="Arial" pitchFamily="34" charset="0"/>
                <a:ea typeface="ＭＳ Ｐゴシック"/>
                <a:cs typeface="Arial" pitchFamily="34" charset="0"/>
              </a:rPr>
              <a:t>&gt;</a:t>
            </a:r>
          </a:p>
        </p:txBody>
      </p:sp>
      <p:sp>
        <p:nvSpPr>
          <p:cNvPr id="11" name="テキスト ボックス 10"/>
          <p:cNvSpPr txBox="1"/>
          <p:nvPr/>
        </p:nvSpPr>
        <p:spPr>
          <a:xfrm>
            <a:off x="1264428" y="3946025"/>
            <a:ext cx="914400" cy="3302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1" i="0" u="none" strike="noStrike" kern="1200" cap="none" spc="0" normalizeH="0" baseline="0" noProof="0" dirty="0">
              <a:ln>
                <a:noFill/>
              </a:ln>
              <a:solidFill>
                <a:srgbClr val="0F6FC6">
                  <a:lumMod val="75000"/>
                </a:srgbClr>
              </a:solidFill>
              <a:effectLst/>
              <a:uLnTx/>
              <a:uFillTx/>
              <a:latin typeface="メイリオ" pitchFamily="50" charset="-128"/>
              <a:ea typeface="メイリオ" pitchFamily="50" charset="-128"/>
              <a:cs typeface="メイリオ" pitchFamily="50" charset="-128"/>
            </a:endParaRPr>
          </a:p>
        </p:txBody>
      </p:sp>
      <p:pic>
        <p:nvPicPr>
          <p:cNvPr id="4" name="図 3" descr="グラフ&#10;&#10;自動的に生成された説明">
            <a:extLst>
              <a:ext uri="{FF2B5EF4-FFF2-40B4-BE49-F238E27FC236}">
                <a16:creationId xmlns:a16="http://schemas.microsoft.com/office/drawing/2014/main" id="{F88D5081-E30D-041B-9575-3C0DB85B7A0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85047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a:bodyPr>
          <a:lstStyle/>
          <a:p>
            <a:r>
              <a:rPr kumimoji="1" lang="ja-JP" altLang="en-US" sz="2500" b="0" dirty="0">
                <a:solidFill>
                  <a:schemeClr val="bg1"/>
                </a:solidFill>
                <a:effectLst/>
              </a:rPr>
              <a:t>はじめに</a:t>
            </a:r>
          </a:p>
        </p:txBody>
      </p:sp>
      <p:pic>
        <p:nvPicPr>
          <p:cNvPr id="13" name="図 12" descr="テキスト, 手紙&#10;&#10;自動的に生成された説明">
            <a:extLst>
              <a:ext uri="{FF2B5EF4-FFF2-40B4-BE49-F238E27FC236}">
                <a16:creationId xmlns:a16="http://schemas.microsoft.com/office/drawing/2014/main" id="{28DC9669-3878-1468-1AD9-4AF4A0E4784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7468100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r>
              <a:rPr lang="ja-JP" altLang="en-US" b="0" dirty="0">
                <a:solidFill>
                  <a:schemeClr val="bg1"/>
                </a:solidFill>
                <a:effectLst/>
              </a:rPr>
              <a:t>造血幹細胞移植件数の年次推移</a:t>
            </a:r>
            <a:br>
              <a:rPr lang="en-US" altLang="ja-JP" sz="3100" b="0" dirty="0">
                <a:solidFill>
                  <a:schemeClr val="bg1"/>
                </a:solidFill>
                <a:effectLst/>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dirty="0">
                <a:solidFill>
                  <a:schemeClr val="bg1"/>
                </a:solidFill>
                <a:effectLst/>
              </a:rPr>
              <a:t>幹細胞</a:t>
            </a:r>
            <a:r>
              <a:rPr lang="ja-JP" altLang="en-US" sz="2400" b="0" dirty="0">
                <a:solidFill>
                  <a:schemeClr val="bg1"/>
                </a:solidFill>
                <a:effectLst/>
              </a:rPr>
              <a:t>種類別</a:t>
            </a:r>
            <a:r>
              <a:rPr lang="en-US" altLang="ja-JP" sz="2000" b="0" spc="-150" dirty="0">
                <a:solidFill>
                  <a:schemeClr val="bg1"/>
                </a:solidFill>
                <a:effectLst/>
                <a:latin typeface="Arial" pitchFamily="34" charset="0"/>
                <a:ea typeface="ＭＳ Ｐゴシック"/>
                <a:cs typeface="Arial" pitchFamily="34" charset="0"/>
              </a:rPr>
              <a:t>●●● &lt;</a:t>
            </a:r>
            <a:r>
              <a:rPr lang="ja-JP" altLang="en-US" sz="2000" b="0" spc="-150" dirty="0">
                <a:solidFill>
                  <a:schemeClr val="bg1"/>
                </a:solidFill>
                <a:effectLst/>
                <a:latin typeface="Arial" pitchFamily="34" charset="0"/>
                <a:ea typeface="ＭＳ Ｐゴシック"/>
                <a:cs typeface="Arial" pitchFamily="34" charset="0"/>
              </a:rPr>
              <a:t>同種移植 </a:t>
            </a:r>
            <a:r>
              <a:rPr lang="en-US" altLang="ja-JP" sz="2000" b="0" spc="-150" dirty="0">
                <a:solidFill>
                  <a:schemeClr val="bg1"/>
                </a:solidFill>
                <a:effectLst/>
                <a:latin typeface="Arial" pitchFamily="34" charset="0"/>
                <a:ea typeface="ＭＳ Ｐゴシック"/>
                <a:cs typeface="Arial" pitchFamily="34" charset="0"/>
              </a:rPr>
              <a:t>0-15</a:t>
            </a:r>
            <a:r>
              <a:rPr lang="ja-JP" altLang="en-US" sz="2000" b="0" spc="-150" dirty="0">
                <a:solidFill>
                  <a:schemeClr val="bg1"/>
                </a:solidFill>
                <a:effectLst/>
                <a:latin typeface="Arial" pitchFamily="34" charset="0"/>
                <a:ea typeface="ＭＳ Ｐゴシック"/>
                <a:cs typeface="Arial" pitchFamily="34" charset="0"/>
              </a:rPr>
              <a:t>歳</a:t>
            </a:r>
            <a:r>
              <a:rPr lang="en-US" altLang="ja-JP" sz="2000" b="0" spc="-150" dirty="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4" name="図 3" descr="グラフ, ヒストグラム&#10;&#10;自動的に生成された説明">
            <a:extLst>
              <a:ext uri="{FF2B5EF4-FFF2-40B4-BE49-F238E27FC236}">
                <a16:creationId xmlns:a16="http://schemas.microsoft.com/office/drawing/2014/main" id="{F5C28F03-F73C-8827-306D-573A7B13621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34365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図表 7"/>
          <p:cNvGraphicFramePr/>
          <p:nvPr/>
        </p:nvGraphicFramePr>
        <p:xfrm>
          <a:off x="7966802" y="48128"/>
          <a:ext cx="1068404" cy="250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タイトル 1"/>
          <p:cNvSpPr>
            <a:spLocks noGrp="1"/>
          </p:cNvSpPr>
          <p:nvPr>
            <p:ph type="title"/>
          </p:nvPr>
        </p:nvSpPr>
        <p:spPr/>
        <p:txBody>
          <a:bodyPr anchor="ctr">
            <a:normAutofit fontScale="90000"/>
          </a:bodyPr>
          <a:lstStyle/>
          <a:p>
            <a:r>
              <a:rPr lang="ja-JP" altLang="en-US" b="0" dirty="0">
                <a:solidFill>
                  <a:schemeClr val="bg1"/>
                </a:solidFill>
                <a:effectLst/>
              </a:rPr>
              <a:t>造血幹細胞移植件数の年次推移</a:t>
            </a:r>
            <a:br>
              <a:rPr lang="en-US" altLang="ja-JP" sz="3100" b="0" dirty="0">
                <a:solidFill>
                  <a:schemeClr val="bg1"/>
                </a:solidFill>
                <a:effectLst/>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dirty="0">
                <a:solidFill>
                  <a:schemeClr val="bg1"/>
                </a:solidFill>
                <a:effectLst/>
              </a:rPr>
              <a:t>幹細胞</a:t>
            </a:r>
            <a:r>
              <a:rPr lang="ja-JP" altLang="en-US" sz="2400" b="0" dirty="0">
                <a:solidFill>
                  <a:schemeClr val="bg1"/>
                </a:solidFill>
                <a:effectLst/>
              </a:rPr>
              <a:t>種類別</a:t>
            </a:r>
            <a:r>
              <a:rPr lang="en-US" altLang="ja-JP" sz="2000" b="0" spc="-150" dirty="0">
                <a:solidFill>
                  <a:schemeClr val="bg1"/>
                </a:solidFill>
                <a:effectLst/>
                <a:latin typeface="Arial" pitchFamily="34" charset="0"/>
                <a:ea typeface="ＭＳ Ｐゴシック"/>
                <a:cs typeface="Arial" pitchFamily="34" charset="0"/>
              </a:rPr>
              <a:t>●●●&lt;</a:t>
            </a:r>
            <a:r>
              <a:rPr lang="ja-JP" altLang="en-US" sz="2000" b="0" spc="-150" dirty="0">
                <a:solidFill>
                  <a:schemeClr val="bg1"/>
                </a:solidFill>
                <a:effectLst/>
                <a:latin typeface="Arial" pitchFamily="34" charset="0"/>
                <a:ea typeface="ＭＳ Ｐゴシック"/>
                <a:cs typeface="Arial" pitchFamily="34" charset="0"/>
              </a:rPr>
              <a:t>同種移植</a:t>
            </a:r>
            <a:r>
              <a:rPr lang="en-US" altLang="ja-JP" sz="2000" b="0" spc="-150" dirty="0">
                <a:solidFill>
                  <a:schemeClr val="bg1"/>
                </a:solidFill>
                <a:effectLst/>
                <a:latin typeface="Arial" pitchFamily="34" charset="0"/>
                <a:ea typeface="ＭＳ Ｐゴシック"/>
                <a:cs typeface="Arial" pitchFamily="34" charset="0"/>
              </a:rPr>
              <a:t> </a:t>
            </a:r>
            <a:r>
              <a:rPr lang="en-US" altLang="ja-JP" sz="2000" b="0" spc="-150" baseline="0" dirty="0">
                <a:solidFill>
                  <a:schemeClr val="bg1"/>
                </a:solidFill>
                <a:effectLst/>
                <a:latin typeface="Arial" pitchFamily="34" charset="0"/>
                <a:ea typeface="ＭＳ Ｐゴシック"/>
                <a:cs typeface="Arial" pitchFamily="34" charset="0"/>
              </a:rPr>
              <a:t>16-50</a:t>
            </a:r>
            <a:r>
              <a:rPr lang="ja-JP" altLang="en-US" sz="2000" b="0" spc="-150" baseline="0" dirty="0">
                <a:solidFill>
                  <a:schemeClr val="bg1"/>
                </a:solidFill>
                <a:effectLst/>
                <a:latin typeface="Arial" pitchFamily="34" charset="0"/>
                <a:ea typeface="ＭＳ Ｐゴシック"/>
                <a:cs typeface="Arial" pitchFamily="34" charset="0"/>
              </a:rPr>
              <a:t>歳</a:t>
            </a:r>
            <a:r>
              <a:rPr lang="en-US" altLang="ja-JP" sz="2000" b="0" spc="-150" baseline="0" dirty="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3" name="図 2" descr="グラフ, 棒グラフ&#10;&#10;自動的に生成された説明">
            <a:extLst>
              <a:ext uri="{FF2B5EF4-FFF2-40B4-BE49-F238E27FC236}">
                <a16:creationId xmlns:a16="http://schemas.microsoft.com/office/drawing/2014/main" id="{A763BD6E-FE66-9449-1339-6FEAF12D0F20}"/>
              </a:ext>
            </a:extLst>
          </p:cNvPr>
          <p:cNvPicPr>
            <a:picLocks noChangeAspect="1"/>
          </p:cNvPicPr>
          <p:nvPr/>
        </p:nvPicPr>
        <p:blipFill>
          <a:blip r:embed="rId8"/>
          <a:stretch>
            <a:fillRect/>
          </a:stretch>
        </p:blipFill>
        <p:spPr>
          <a:xfrm>
            <a:off x="0" y="0"/>
            <a:ext cx="9144000" cy="6858000"/>
          </a:xfrm>
          <a:prstGeom prst="rect">
            <a:avLst/>
          </a:prstGeom>
        </p:spPr>
      </p:pic>
    </p:spTree>
    <p:extLst>
      <p:ext uri="{BB962C8B-B14F-4D97-AF65-F5344CB8AC3E}">
        <p14:creationId xmlns:p14="http://schemas.microsoft.com/office/powerpoint/2010/main" val="3977336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r>
              <a:rPr lang="ja-JP" altLang="en-US" b="0" dirty="0">
                <a:solidFill>
                  <a:schemeClr val="bg1"/>
                </a:solidFill>
                <a:effectLst/>
              </a:rPr>
              <a:t>造血幹細胞移植件数の年次推移</a:t>
            </a:r>
            <a:br>
              <a:rPr lang="en-US" altLang="ja-JP" sz="3100" b="0" dirty="0">
                <a:solidFill>
                  <a:schemeClr val="bg1"/>
                </a:solidFill>
                <a:effectLst/>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dirty="0">
                <a:solidFill>
                  <a:schemeClr val="bg1"/>
                </a:solidFill>
                <a:effectLst/>
              </a:rPr>
              <a:t>幹細胞</a:t>
            </a:r>
            <a:r>
              <a:rPr lang="ja-JP" altLang="en-US" sz="2400" b="0" dirty="0">
                <a:solidFill>
                  <a:schemeClr val="bg1"/>
                </a:solidFill>
                <a:effectLst/>
              </a:rPr>
              <a:t>種類別</a:t>
            </a:r>
            <a:r>
              <a:rPr lang="en-US" altLang="ja-JP" sz="2000" b="0" spc="-150" dirty="0">
                <a:solidFill>
                  <a:schemeClr val="bg1"/>
                </a:solidFill>
                <a:effectLst/>
                <a:latin typeface="Arial" pitchFamily="34" charset="0"/>
                <a:ea typeface="ＭＳ Ｐゴシック"/>
                <a:cs typeface="Arial" pitchFamily="34" charset="0"/>
              </a:rPr>
              <a:t>●●● &lt;</a:t>
            </a:r>
            <a:r>
              <a:rPr lang="ja-JP" altLang="en-US" sz="2000" b="0" spc="-150" dirty="0">
                <a:solidFill>
                  <a:schemeClr val="bg1"/>
                </a:solidFill>
                <a:effectLst/>
                <a:latin typeface="Arial" pitchFamily="34" charset="0"/>
                <a:ea typeface="ＭＳ Ｐゴシック"/>
                <a:cs typeface="Arial" pitchFamily="34" charset="0"/>
              </a:rPr>
              <a:t>同種移植 </a:t>
            </a:r>
            <a:r>
              <a:rPr lang="en-US" altLang="ja-JP" sz="2000" b="0" spc="-150" dirty="0">
                <a:solidFill>
                  <a:schemeClr val="bg1"/>
                </a:solidFill>
                <a:effectLst/>
                <a:latin typeface="Arial" pitchFamily="34" charset="0"/>
                <a:ea typeface="ＭＳ Ｐゴシック"/>
                <a:cs typeface="Arial" pitchFamily="34" charset="0"/>
              </a:rPr>
              <a:t>51</a:t>
            </a:r>
            <a:r>
              <a:rPr lang="ja-JP" altLang="en-US" sz="2000" b="0" spc="-150" dirty="0">
                <a:solidFill>
                  <a:schemeClr val="bg1"/>
                </a:solidFill>
                <a:effectLst/>
                <a:latin typeface="Arial" pitchFamily="34" charset="0"/>
                <a:ea typeface="ＭＳ Ｐゴシック"/>
                <a:cs typeface="Arial" pitchFamily="34" charset="0"/>
              </a:rPr>
              <a:t>歳以上</a:t>
            </a:r>
            <a:r>
              <a:rPr lang="en-US" altLang="ja-JP" sz="2000" b="0" spc="-150" dirty="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82DCEA04-67C4-9A09-A11F-C0E6D175D61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89037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a:extLst>
              <a:ext uri="{FF2B5EF4-FFF2-40B4-BE49-F238E27FC236}">
                <a16:creationId xmlns:a16="http://schemas.microsoft.com/office/drawing/2014/main" id="{B239E98D-AD34-3813-6B5E-E28D042DEBF1}"/>
              </a:ext>
            </a:extLst>
          </p:cNvPr>
          <p:cNvSpPr>
            <a:spLocks noGrp="1"/>
          </p:cNvSpPr>
          <p:nvPr>
            <p:ph type="title"/>
          </p:nvPr>
        </p:nvSpPr>
        <p:spPr/>
        <p:txBody>
          <a:bodyPr>
            <a:normAutofit fontScale="90000"/>
          </a:bodyPr>
          <a:lstStyle/>
          <a:p>
            <a:r>
              <a:rPr kumimoji="1" lang="ja-JP" altLang="en-US" dirty="0">
                <a:solidFill>
                  <a:schemeClr val="bg1"/>
                </a:solidFill>
                <a:effectLst/>
              </a:rPr>
              <a:t>造血幹細胞移植件数の推移</a:t>
            </a:r>
            <a:br>
              <a:rPr kumimoji="1" lang="ja-JP" altLang="en-US" dirty="0">
                <a:solidFill>
                  <a:schemeClr val="bg1"/>
                </a:solidFill>
                <a:effectLst/>
              </a:rPr>
            </a:br>
            <a:r>
              <a:rPr kumimoji="1" lang="ja-JP" altLang="en-US" sz="2000" spc="-150" dirty="0">
                <a:solidFill>
                  <a:schemeClr val="bg1"/>
                </a:solidFill>
                <a:effectLst/>
                <a:latin typeface="+mj-ea"/>
                <a:ea typeface="+mj-ea"/>
              </a:rPr>
              <a:t>●●●</a:t>
            </a:r>
            <a:r>
              <a:rPr kumimoji="1" lang="ja-JP" altLang="en-US" sz="2400" dirty="0">
                <a:solidFill>
                  <a:schemeClr val="bg1"/>
                </a:solidFill>
                <a:effectLst/>
              </a:rPr>
              <a:t> 白血病 高リスク群の割合 </a:t>
            </a:r>
            <a:r>
              <a:rPr kumimoji="1" lang="ja-JP" altLang="en-US" sz="2000" spc="-150" dirty="0">
                <a:solidFill>
                  <a:schemeClr val="bg1"/>
                </a:solidFill>
                <a:effectLst/>
                <a:latin typeface="+mj-ea"/>
                <a:ea typeface="+mj-ea"/>
              </a:rPr>
              <a:t>●●●</a:t>
            </a:r>
            <a:endParaRPr kumimoji="1" lang="ja-JP" altLang="en-US" sz="2000" spc="-150" dirty="0">
              <a:solidFill>
                <a:schemeClr val="bg1"/>
              </a:solidFill>
              <a:effectLst/>
              <a:latin typeface="+mj-ea"/>
              <a:ea typeface="+mj-ea"/>
              <a:cs typeface="Arial" panose="020B0604020202020204" pitchFamily="34" charset="0"/>
            </a:endParaRPr>
          </a:p>
        </p:txBody>
      </p:sp>
      <p:pic>
        <p:nvPicPr>
          <p:cNvPr id="3" name="図 2" descr="グラフ, 折れ線グラフ&#10;&#10;自動的に生成された説明">
            <a:extLst>
              <a:ext uri="{FF2B5EF4-FFF2-40B4-BE49-F238E27FC236}">
                <a16:creationId xmlns:a16="http://schemas.microsoft.com/office/drawing/2014/main" id="{A88287F3-C71E-F1F1-7352-50D31E84E9E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55531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0">
            <a:extLst>
              <a:ext uri="{FF2B5EF4-FFF2-40B4-BE49-F238E27FC236}">
                <a16:creationId xmlns:a16="http://schemas.microsoft.com/office/drawing/2014/main" id="{7FE70635-8C8C-181C-168C-1621EE260395}"/>
              </a:ext>
            </a:extLst>
          </p:cNvPr>
          <p:cNvSpPr>
            <a:spLocks noGrp="1"/>
          </p:cNvSpPr>
          <p:nvPr>
            <p:ph type="title"/>
          </p:nvPr>
        </p:nvSpPr>
        <p:spPr>
          <a:xfrm>
            <a:off x="432000" y="0"/>
            <a:ext cx="8229600" cy="802800"/>
          </a:xfrm>
        </p:spPr>
        <p:txBody>
          <a:bodyPr>
            <a:normAutofit/>
          </a:bodyPr>
          <a:lstStyle/>
          <a:p>
            <a:pPr rtl="0" fontAlgn="base"/>
            <a:r>
              <a:rPr kumimoji="1" lang="ja-JP" altLang="ja-JP" sz="2500" b="0" i="0" kern="1200" spc="0" baseline="0" dirty="0">
                <a:solidFill>
                  <a:schemeClr val="bg1"/>
                </a:solidFill>
                <a:effectLst/>
                <a:latin typeface="HGP明朝E"/>
                <a:ea typeface="HGP明朝E"/>
                <a:cs typeface="+mn-cs"/>
              </a:rPr>
              <a:t>造血幹細胞移植</a:t>
            </a:r>
            <a:r>
              <a:rPr kumimoji="1" lang="ja-JP" altLang="en-US" sz="2500" b="0" i="0" kern="1200" spc="0" baseline="0" dirty="0">
                <a:solidFill>
                  <a:schemeClr val="bg1"/>
                </a:solidFill>
                <a:effectLst/>
                <a:latin typeface="HGP明朝E"/>
                <a:ea typeface="HGP明朝E"/>
                <a:cs typeface="+mn-cs"/>
              </a:rPr>
              <a:t>件数</a:t>
            </a:r>
            <a:r>
              <a:rPr kumimoji="1" lang="ja-JP" altLang="ja-JP" sz="2500" b="0" i="0" kern="1200" spc="0" baseline="0" dirty="0">
                <a:solidFill>
                  <a:schemeClr val="bg1"/>
                </a:solidFill>
                <a:effectLst/>
                <a:latin typeface="HGP明朝E"/>
                <a:ea typeface="HGP明朝E"/>
                <a:cs typeface="+mn-cs"/>
              </a:rPr>
              <a:t>の推移</a:t>
            </a:r>
            <a:br>
              <a:rPr kumimoji="1" lang="en-US" altLang="ja-JP" sz="2500" b="0" i="0" kern="1200" spc="0" baseline="0" dirty="0">
                <a:solidFill>
                  <a:schemeClr val="bg1"/>
                </a:solidFill>
                <a:effectLst/>
                <a:latin typeface="HGP明朝E"/>
                <a:ea typeface="HGP明朝E"/>
                <a:cs typeface="+mn-cs"/>
              </a:rPr>
            </a:br>
            <a:r>
              <a:rPr kumimoji="1" lang="en-US" altLang="ja-JP" sz="1800" b="0" i="0" kern="1200" spc="-150" baseline="0" dirty="0">
                <a:solidFill>
                  <a:schemeClr val="bg1"/>
                </a:solidFill>
                <a:effectLst/>
                <a:latin typeface="ＭＳ Ｐゴシック"/>
                <a:ea typeface="ＭＳ Ｐゴシック"/>
                <a:cs typeface="Arial"/>
              </a:rPr>
              <a:t>●●●</a:t>
            </a:r>
            <a:r>
              <a:rPr kumimoji="1" lang="en-US" altLang="ja-JP" sz="1800" b="0" i="0" kern="1200" spc="-150" baseline="0" dirty="0">
                <a:solidFill>
                  <a:schemeClr val="bg1"/>
                </a:solidFill>
                <a:effectLst/>
                <a:latin typeface="Arial" panose="020B0604020202020204" pitchFamily="34" charset="0"/>
                <a:ea typeface="ＭＳ Ｐゴシック"/>
                <a:cs typeface="Arial" panose="020B0604020202020204" pitchFamily="34" charset="0"/>
              </a:rPr>
              <a:t> </a:t>
            </a:r>
            <a:r>
              <a:rPr lang="ja-JP" altLang="en-US" sz="2200" dirty="0">
                <a:solidFill>
                  <a:schemeClr val="bg1"/>
                </a:solidFill>
                <a:effectLst/>
                <a:latin typeface="HGP明朝E"/>
                <a:ea typeface="HGP明朝E"/>
                <a:cs typeface="Arial Unicode MS"/>
              </a:rPr>
              <a:t>骨髄非破壊的前治療群の割合</a:t>
            </a:r>
            <a:r>
              <a:rPr kumimoji="1" lang="ja-JP" altLang="en-US" sz="1800" b="0" i="0" kern="1200" spc="0" baseline="0" dirty="0">
                <a:solidFill>
                  <a:schemeClr val="bg1"/>
                </a:solidFill>
                <a:effectLst/>
                <a:latin typeface="HGP明朝E"/>
                <a:ea typeface="HGP明朝E"/>
                <a:cs typeface="Arial Unicode MS"/>
              </a:rPr>
              <a:t> </a:t>
            </a:r>
            <a:r>
              <a:rPr kumimoji="1" lang="en-US" altLang="ja-JP" sz="1800" b="0" kern="1200" spc="-150" dirty="0">
                <a:solidFill>
                  <a:schemeClr val="bg1"/>
                </a:solidFill>
                <a:effectLst/>
                <a:latin typeface="ＭＳ Ｐゴシック"/>
                <a:ea typeface="ＭＳ Ｐゴシック"/>
                <a:cs typeface="Arial"/>
              </a:rPr>
              <a:t>●●●</a:t>
            </a:r>
            <a:endParaRPr kumimoji="1" lang="ja-JP" altLang="ja-JP" sz="1800" b="0" i="0" kern="1200" spc="0" baseline="0" dirty="0">
              <a:solidFill>
                <a:schemeClr val="bg1"/>
              </a:solidFill>
              <a:effectLst/>
              <a:latin typeface="HGP明朝E"/>
              <a:ea typeface="HGP明朝E"/>
              <a:cs typeface="+mn-cs"/>
            </a:endParaRPr>
          </a:p>
        </p:txBody>
      </p:sp>
      <p:pic>
        <p:nvPicPr>
          <p:cNvPr id="6" name="図 5" descr="グラフ&#10;&#10;自動的に生成された説明">
            <a:extLst>
              <a:ext uri="{FF2B5EF4-FFF2-40B4-BE49-F238E27FC236}">
                <a16:creationId xmlns:a16="http://schemas.microsoft.com/office/drawing/2014/main" id="{7C070E89-B98A-E49E-0762-4020CA1339C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41257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p:cNvSpPr>
            <a:spLocks noGrp="1"/>
          </p:cNvSpPr>
          <p:nvPr>
            <p:ph type="title"/>
          </p:nvPr>
        </p:nvSpPr>
        <p:spPr/>
        <p:txBody>
          <a:bodyPr>
            <a:normAutofit/>
          </a:bodyPr>
          <a:lstStyle/>
          <a:p>
            <a:pPr>
              <a:lnSpc>
                <a:spcPct val="90000"/>
              </a:lnSpc>
            </a:pPr>
            <a:r>
              <a:rPr lang="ja-JP" altLang="en-US" sz="2500" dirty="0">
                <a:solidFill>
                  <a:schemeClr val="bg1"/>
                </a:solidFill>
                <a:effectLst/>
                <a:cs typeface="Arial Unicode MS" pitchFamily="50" charset="-128"/>
              </a:rPr>
              <a:t>造血幹細胞移植件数の年次推移</a:t>
            </a:r>
            <a:br>
              <a:rPr lang="en-US" altLang="ja-JP" sz="3000" dirty="0">
                <a:solidFill>
                  <a:schemeClr val="bg1"/>
                </a:solidFill>
                <a:effectLst/>
                <a:cs typeface="Arial Unicode MS" pitchFamily="50" charset="-128"/>
              </a:rPr>
            </a:br>
            <a:r>
              <a:rPr lang="en-US" altLang="ja-JP" sz="1800" spc="-150" dirty="0">
                <a:solidFill>
                  <a:schemeClr val="bg1"/>
                </a:solidFill>
                <a:effectLst/>
                <a:latin typeface="Arial" pitchFamily="34" charset="0"/>
                <a:ea typeface="ＭＳ Ｐゴシック"/>
                <a:cs typeface="Arial" pitchFamily="34" charset="0"/>
              </a:rPr>
              <a:t>●●● </a:t>
            </a:r>
            <a:r>
              <a:rPr lang="en-US" altLang="ja-JP" sz="2200" dirty="0">
                <a:solidFill>
                  <a:schemeClr val="bg1"/>
                </a:solidFill>
                <a:effectLst/>
                <a:cs typeface="Arial Unicode MS" pitchFamily="50" charset="-128"/>
              </a:rPr>
              <a:t>HLA</a:t>
            </a:r>
            <a:r>
              <a:rPr lang="ja-JP" altLang="en-US" sz="2200" dirty="0">
                <a:solidFill>
                  <a:schemeClr val="bg1"/>
                </a:solidFill>
                <a:effectLst/>
                <a:cs typeface="Arial Unicode MS" pitchFamily="50" charset="-128"/>
              </a:rPr>
              <a:t>適合度別</a:t>
            </a:r>
            <a:r>
              <a:rPr lang="ja-JP" altLang="en-US" sz="1800" dirty="0">
                <a:solidFill>
                  <a:schemeClr val="bg1"/>
                </a:solidFill>
                <a:effectLst/>
                <a:cs typeface="Arial Unicode MS" pitchFamily="50" charset="-128"/>
              </a:rPr>
              <a:t> </a:t>
            </a:r>
            <a:r>
              <a:rPr lang="en-US" altLang="ja-JP" sz="1800" spc="-150" dirty="0">
                <a:solidFill>
                  <a:schemeClr val="bg1"/>
                </a:solidFill>
                <a:effectLst/>
                <a:latin typeface="Arial" pitchFamily="34" charset="0"/>
                <a:ea typeface="ＭＳ Ｐゴシック"/>
                <a:cs typeface="Arial" pitchFamily="34" charset="0"/>
              </a:rPr>
              <a:t>●●●</a:t>
            </a:r>
            <a:endParaRPr kumimoji="1" lang="ja-JP" altLang="en-US" sz="1800" dirty="0">
              <a:solidFill>
                <a:schemeClr val="bg1"/>
              </a:solidFill>
              <a:effectLst/>
            </a:endParaRPr>
          </a:p>
        </p:txBody>
      </p:sp>
      <p:pic>
        <p:nvPicPr>
          <p:cNvPr id="3" name="図 2" descr="グラフィカル ユーザー インターフェイス が含まれている画像&#10;&#10;自動的に生成された説明">
            <a:extLst>
              <a:ext uri="{FF2B5EF4-FFF2-40B4-BE49-F238E27FC236}">
                <a16:creationId xmlns:a16="http://schemas.microsoft.com/office/drawing/2014/main" id="{07B729B7-43F2-6292-BE7E-75F3C5D7988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41261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a:bodyPr>
          <a:lstStyle/>
          <a:p>
            <a:r>
              <a:rPr lang="ja-JP" altLang="en-US" sz="2500" b="0" dirty="0">
                <a:solidFill>
                  <a:schemeClr val="bg1"/>
                </a:solidFill>
                <a:effectLst/>
                <a:latin typeface="+mn-ea"/>
                <a:ea typeface="+mn-ea"/>
                <a:cs typeface="Arial Unicode MS" pitchFamily="50" charset="-128"/>
              </a:rPr>
              <a:t>移植後</a:t>
            </a:r>
            <a:r>
              <a:rPr lang="ja-JP" altLang="en-US" sz="2500" b="1" dirty="0">
                <a:solidFill>
                  <a:schemeClr val="bg1"/>
                </a:solidFill>
                <a:effectLst/>
                <a:latin typeface="+mj-lt"/>
                <a:ea typeface="+mn-ea"/>
                <a:cs typeface="Arial Unicode MS" pitchFamily="50" charset="-128"/>
              </a:rPr>
              <a:t>１００</a:t>
            </a:r>
            <a:r>
              <a:rPr lang="ja-JP" altLang="en-US" sz="2500" b="0" dirty="0">
                <a:solidFill>
                  <a:schemeClr val="bg1"/>
                </a:solidFill>
                <a:effectLst/>
                <a:latin typeface="+mn-ea"/>
                <a:ea typeface="+mn-ea"/>
                <a:cs typeface="Arial Unicode MS" pitchFamily="50" charset="-128"/>
              </a:rPr>
              <a:t>日 生存率の年次推移</a:t>
            </a:r>
            <a:br>
              <a:rPr lang="en-US" altLang="ja-JP" sz="2500" b="0" dirty="0">
                <a:solidFill>
                  <a:schemeClr val="bg1"/>
                </a:solidFill>
                <a:effectLst/>
                <a:latin typeface="+mn-ea"/>
                <a:ea typeface="+mn-ea"/>
                <a:cs typeface="Arial Unicode MS" pitchFamily="50" charset="-128"/>
              </a:rPr>
            </a:br>
            <a:r>
              <a:rPr lang="ja-JP" altLang="en-US" sz="1800" b="0" dirty="0">
                <a:solidFill>
                  <a:schemeClr val="bg1"/>
                </a:solidFill>
                <a:effectLst/>
                <a:cs typeface="Arial Unicode MS" pitchFamily="50" charset="-128"/>
              </a:rPr>
              <a:t>　</a:t>
            </a:r>
            <a:r>
              <a:rPr lang="en-US" altLang="ja-JP" sz="1800" b="0" dirty="0">
                <a:solidFill>
                  <a:schemeClr val="bg1"/>
                </a:solidFill>
                <a:effectLst/>
                <a:cs typeface="Arial Unicode MS" pitchFamily="50" charset="-128"/>
              </a:rPr>
              <a:t>&lt;</a:t>
            </a:r>
            <a:r>
              <a:rPr lang="ja-JP" altLang="en-US" sz="1800" b="0" dirty="0">
                <a:solidFill>
                  <a:schemeClr val="bg1"/>
                </a:solidFill>
                <a:effectLst/>
                <a:cs typeface="Arial Unicode MS" pitchFamily="50" charset="-128"/>
              </a:rPr>
              <a:t>自家</a:t>
            </a:r>
            <a:r>
              <a:rPr lang="en-US" altLang="ja-JP" sz="1800" b="0" dirty="0">
                <a:solidFill>
                  <a:schemeClr val="bg1"/>
                </a:solidFill>
                <a:effectLst/>
                <a:cs typeface="Arial Unicode MS" pitchFamily="50" charset="-128"/>
              </a:rPr>
              <a:t>/</a:t>
            </a:r>
            <a:r>
              <a:rPr lang="ja-JP" altLang="en-US" sz="1800" b="0" dirty="0">
                <a:solidFill>
                  <a:schemeClr val="bg1"/>
                </a:solidFill>
                <a:effectLst/>
                <a:cs typeface="Arial Unicode MS" pitchFamily="50" charset="-128"/>
              </a:rPr>
              <a:t>同種</a:t>
            </a:r>
            <a:r>
              <a:rPr lang="en-US" altLang="ja-JP" sz="1800" b="0" dirty="0">
                <a:solidFill>
                  <a:schemeClr val="bg1"/>
                </a:solidFill>
                <a:effectLst/>
                <a:cs typeface="Arial Unicode MS" pitchFamily="50" charset="-128"/>
              </a:rPr>
              <a:t>&gt; &lt;50</a:t>
            </a:r>
            <a:r>
              <a:rPr lang="ja-JP" altLang="en-US" sz="1800" b="0" dirty="0">
                <a:solidFill>
                  <a:schemeClr val="bg1"/>
                </a:solidFill>
                <a:effectLst/>
                <a:cs typeface="Arial Unicode MS" pitchFamily="50" charset="-128"/>
              </a:rPr>
              <a:t>歳未満</a:t>
            </a:r>
            <a:r>
              <a:rPr lang="en-US" altLang="ja-JP" sz="1800" b="0" dirty="0">
                <a:solidFill>
                  <a:schemeClr val="bg1"/>
                </a:solidFill>
                <a:effectLst/>
                <a:cs typeface="Arial Unicode MS" pitchFamily="50" charset="-128"/>
              </a:rPr>
              <a:t>/50</a:t>
            </a:r>
            <a:r>
              <a:rPr lang="ja-JP" altLang="en-US" sz="1800" b="0" dirty="0">
                <a:solidFill>
                  <a:schemeClr val="bg1"/>
                </a:solidFill>
                <a:effectLst/>
                <a:cs typeface="Arial Unicode MS" pitchFamily="50" charset="-128"/>
              </a:rPr>
              <a:t>歳以上</a:t>
            </a:r>
            <a:r>
              <a:rPr lang="en-US" altLang="ja-JP" sz="1800" b="0" dirty="0">
                <a:solidFill>
                  <a:schemeClr val="bg1"/>
                </a:solidFill>
                <a:effectLst/>
                <a:cs typeface="Arial Unicode MS" pitchFamily="50" charset="-128"/>
              </a:rPr>
              <a:t>&gt;</a:t>
            </a:r>
            <a:endParaRPr lang="ja-JP" altLang="en-US" sz="1800" b="0" dirty="0">
              <a:solidFill>
                <a:schemeClr val="bg1"/>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3" name="図 2" descr="グラフ&#10;&#10;自動的に生成された説明">
            <a:extLst>
              <a:ext uri="{FF2B5EF4-FFF2-40B4-BE49-F238E27FC236}">
                <a16:creationId xmlns:a16="http://schemas.microsoft.com/office/drawing/2014/main" id="{51B33E6E-AB66-C517-BC7B-1CD12BADD73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31381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a:bodyPr>
          <a:lstStyle/>
          <a:p>
            <a:r>
              <a:rPr lang="ja-JP" altLang="en-US" sz="2500" b="0" dirty="0">
                <a:solidFill>
                  <a:schemeClr val="bg1"/>
                </a:solidFill>
                <a:effectLst/>
                <a:latin typeface="+mn-ea"/>
                <a:ea typeface="+mn-ea"/>
                <a:cs typeface="Arial Unicode MS" pitchFamily="50" charset="-128"/>
              </a:rPr>
              <a:t>移植後</a:t>
            </a:r>
            <a:r>
              <a:rPr lang="ja-JP" altLang="en-US" sz="2500" b="1" dirty="0">
                <a:solidFill>
                  <a:schemeClr val="bg1"/>
                </a:solidFill>
                <a:effectLst/>
                <a:latin typeface="+mn-ea"/>
                <a:ea typeface="+mn-ea"/>
                <a:cs typeface="Arial Unicode MS" pitchFamily="50" charset="-128"/>
              </a:rPr>
              <a:t>３６５</a:t>
            </a:r>
            <a:r>
              <a:rPr lang="ja-JP" altLang="en-US" sz="2500" b="0" dirty="0">
                <a:solidFill>
                  <a:schemeClr val="bg1"/>
                </a:solidFill>
                <a:effectLst/>
                <a:latin typeface="+mn-ea"/>
                <a:ea typeface="+mn-ea"/>
                <a:cs typeface="Arial Unicode MS" pitchFamily="50" charset="-128"/>
              </a:rPr>
              <a:t>日 生存率の年次推移</a:t>
            </a:r>
            <a:br>
              <a:rPr lang="en-US" altLang="ja-JP" sz="2500" b="0" dirty="0">
                <a:solidFill>
                  <a:schemeClr val="bg1"/>
                </a:solidFill>
                <a:effectLst/>
                <a:latin typeface="+mn-ea"/>
                <a:ea typeface="+mn-ea"/>
                <a:cs typeface="Arial Unicode MS" pitchFamily="50" charset="-128"/>
              </a:rPr>
            </a:br>
            <a:r>
              <a:rPr lang="ja-JP" altLang="en-US" sz="1800" b="0" dirty="0">
                <a:solidFill>
                  <a:schemeClr val="bg1"/>
                </a:solidFill>
                <a:effectLst/>
                <a:cs typeface="Arial Unicode MS" pitchFamily="50" charset="-128"/>
              </a:rPr>
              <a:t>　</a:t>
            </a:r>
            <a:r>
              <a:rPr lang="en-US" altLang="ja-JP" sz="1800" b="0" dirty="0">
                <a:solidFill>
                  <a:schemeClr val="bg1"/>
                </a:solidFill>
                <a:effectLst/>
                <a:cs typeface="Arial Unicode MS" pitchFamily="50" charset="-128"/>
              </a:rPr>
              <a:t>&lt;</a:t>
            </a:r>
            <a:r>
              <a:rPr lang="ja-JP" altLang="en-US" sz="1800" b="0" dirty="0">
                <a:solidFill>
                  <a:schemeClr val="bg1"/>
                </a:solidFill>
                <a:effectLst/>
                <a:cs typeface="Arial Unicode MS" pitchFamily="50" charset="-128"/>
              </a:rPr>
              <a:t>自家</a:t>
            </a:r>
            <a:r>
              <a:rPr lang="en-US" altLang="ja-JP" sz="1800" b="0" dirty="0">
                <a:solidFill>
                  <a:schemeClr val="bg1"/>
                </a:solidFill>
                <a:effectLst/>
                <a:cs typeface="Arial Unicode MS" pitchFamily="50" charset="-128"/>
              </a:rPr>
              <a:t>/</a:t>
            </a:r>
            <a:r>
              <a:rPr lang="ja-JP" altLang="en-US" sz="1800" b="0" dirty="0">
                <a:solidFill>
                  <a:schemeClr val="bg1"/>
                </a:solidFill>
                <a:effectLst/>
                <a:cs typeface="Arial Unicode MS" pitchFamily="50" charset="-128"/>
              </a:rPr>
              <a:t>同種</a:t>
            </a:r>
            <a:r>
              <a:rPr lang="en-US" altLang="ja-JP" sz="1800" b="0" dirty="0">
                <a:solidFill>
                  <a:schemeClr val="bg1"/>
                </a:solidFill>
                <a:effectLst/>
                <a:cs typeface="Arial Unicode MS" pitchFamily="50" charset="-128"/>
              </a:rPr>
              <a:t>&gt; &lt;50</a:t>
            </a:r>
            <a:r>
              <a:rPr lang="ja-JP" altLang="en-US" sz="1800" b="0" dirty="0">
                <a:solidFill>
                  <a:schemeClr val="bg1"/>
                </a:solidFill>
                <a:effectLst/>
                <a:cs typeface="Arial Unicode MS" pitchFamily="50" charset="-128"/>
              </a:rPr>
              <a:t>歳未満</a:t>
            </a:r>
            <a:r>
              <a:rPr lang="en-US" altLang="ja-JP" sz="1800" b="0" dirty="0">
                <a:solidFill>
                  <a:schemeClr val="bg1"/>
                </a:solidFill>
                <a:effectLst/>
                <a:cs typeface="Arial Unicode MS" pitchFamily="50" charset="-128"/>
              </a:rPr>
              <a:t>/50</a:t>
            </a:r>
            <a:r>
              <a:rPr lang="ja-JP" altLang="en-US" sz="1800" b="0" dirty="0">
                <a:solidFill>
                  <a:schemeClr val="bg1"/>
                </a:solidFill>
                <a:effectLst/>
                <a:cs typeface="Arial Unicode MS" pitchFamily="50" charset="-128"/>
              </a:rPr>
              <a:t>歳以上</a:t>
            </a:r>
            <a:r>
              <a:rPr lang="en-US" altLang="ja-JP" sz="1800" b="0" dirty="0">
                <a:solidFill>
                  <a:schemeClr val="bg1"/>
                </a:solidFill>
                <a:effectLst/>
                <a:cs typeface="Arial Unicode MS" pitchFamily="50" charset="-128"/>
              </a:rPr>
              <a:t>&gt;</a:t>
            </a:r>
            <a:endParaRPr lang="ja-JP" altLang="en-US" sz="1800" b="0" dirty="0">
              <a:solidFill>
                <a:schemeClr val="bg1"/>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3" name="図 2" descr="グラフ が含まれている画像&#10;&#10;自動的に生成された説明">
            <a:extLst>
              <a:ext uri="{FF2B5EF4-FFF2-40B4-BE49-F238E27FC236}">
                <a16:creationId xmlns:a16="http://schemas.microsoft.com/office/drawing/2014/main" id="{01485F2A-1D40-E2B8-5D96-9D4937C2C98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71518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a:bodyPr>
          <a:lstStyle/>
          <a:p>
            <a:r>
              <a:rPr lang="ja-JP" altLang="en-US" sz="2500" b="0" dirty="0">
                <a:solidFill>
                  <a:schemeClr val="bg1"/>
                </a:solidFill>
                <a:effectLst/>
                <a:latin typeface="+mn-ea"/>
                <a:ea typeface="+mn-ea"/>
                <a:cs typeface="Arial Unicode MS" pitchFamily="50" charset="-128"/>
              </a:rPr>
              <a:t>移植後</a:t>
            </a:r>
            <a:r>
              <a:rPr lang="ja-JP" altLang="en-US" sz="2500" b="1" dirty="0">
                <a:solidFill>
                  <a:schemeClr val="bg1"/>
                </a:solidFill>
                <a:effectLst/>
                <a:latin typeface="+mj-lt"/>
                <a:ea typeface="+mn-ea"/>
                <a:cs typeface="Arial Unicode MS" pitchFamily="50" charset="-128"/>
              </a:rPr>
              <a:t>１００</a:t>
            </a:r>
            <a:r>
              <a:rPr lang="ja-JP" altLang="en-US" sz="2500" b="0" dirty="0">
                <a:solidFill>
                  <a:schemeClr val="bg1"/>
                </a:solidFill>
                <a:effectLst/>
                <a:latin typeface="+mn-ea"/>
                <a:ea typeface="+mn-ea"/>
                <a:cs typeface="Arial Unicode MS" pitchFamily="50" charset="-128"/>
              </a:rPr>
              <a:t>日 生存率の年次推移</a:t>
            </a:r>
            <a:br>
              <a:rPr lang="en-US" altLang="ja-JP" sz="2500" b="0" dirty="0">
                <a:solidFill>
                  <a:schemeClr val="bg1"/>
                </a:solidFill>
                <a:effectLst/>
                <a:latin typeface="+mn-ea"/>
                <a:ea typeface="+mn-ea"/>
                <a:cs typeface="Arial Unicode MS" pitchFamily="50" charset="-128"/>
              </a:rPr>
            </a:br>
            <a:r>
              <a:rPr lang="ja-JP" altLang="en-US" sz="1800" b="0" dirty="0">
                <a:solidFill>
                  <a:schemeClr val="bg1"/>
                </a:solidFill>
                <a:effectLst/>
                <a:cs typeface="Arial Unicode MS" pitchFamily="50" charset="-128"/>
              </a:rPr>
              <a:t>　</a:t>
            </a:r>
            <a:r>
              <a:rPr lang="en-US" altLang="ja-JP" sz="1800" b="0" dirty="0">
                <a:solidFill>
                  <a:schemeClr val="bg1"/>
                </a:solidFill>
                <a:effectLst/>
                <a:cs typeface="Arial Unicode MS" pitchFamily="50" charset="-128"/>
              </a:rPr>
              <a:t>&lt;</a:t>
            </a:r>
            <a:r>
              <a:rPr lang="ja-JP" altLang="en-US" sz="1800" b="0" dirty="0">
                <a:solidFill>
                  <a:schemeClr val="bg1"/>
                </a:solidFill>
                <a:effectLst/>
                <a:cs typeface="Arial Unicode MS" pitchFamily="50" charset="-128"/>
              </a:rPr>
              <a:t>同種</a:t>
            </a:r>
            <a:r>
              <a:rPr lang="en-US" altLang="ja-JP" sz="1800" b="0" dirty="0">
                <a:solidFill>
                  <a:schemeClr val="bg1"/>
                </a:solidFill>
                <a:effectLst/>
                <a:cs typeface="Arial Unicode MS" pitchFamily="50" charset="-128"/>
              </a:rPr>
              <a:t>&gt;&lt;50</a:t>
            </a:r>
            <a:r>
              <a:rPr lang="ja-JP" altLang="en-US" sz="1800" b="0" dirty="0">
                <a:solidFill>
                  <a:schemeClr val="bg1"/>
                </a:solidFill>
                <a:effectLst/>
                <a:cs typeface="Arial Unicode MS" pitchFamily="50" charset="-128"/>
              </a:rPr>
              <a:t>歳未満</a:t>
            </a:r>
            <a:r>
              <a:rPr lang="en-US" altLang="ja-JP" sz="1800" b="0" dirty="0">
                <a:solidFill>
                  <a:schemeClr val="bg1"/>
                </a:solidFill>
                <a:effectLst/>
                <a:cs typeface="Arial Unicode MS" pitchFamily="50" charset="-128"/>
              </a:rPr>
              <a:t>&gt;</a:t>
            </a:r>
            <a:endParaRPr lang="ja-JP" altLang="en-US" sz="1800" b="0" dirty="0">
              <a:solidFill>
                <a:schemeClr val="bg1"/>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3" name="図 2" descr="グラフ&#10;&#10;自動的に生成された説明">
            <a:extLst>
              <a:ext uri="{FF2B5EF4-FFF2-40B4-BE49-F238E27FC236}">
                <a16:creationId xmlns:a16="http://schemas.microsoft.com/office/drawing/2014/main" id="{82E5CA10-738A-029E-9D47-5EC0BE4B9DE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799311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a:bodyPr>
          <a:lstStyle/>
          <a:p>
            <a:r>
              <a:rPr lang="ja-JP" altLang="en-US" sz="2500" b="0" dirty="0">
                <a:solidFill>
                  <a:schemeClr val="bg1"/>
                </a:solidFill>
                <a:effectLst/>
                <a:latin typeface="+mn-ea"/>
                <a:ea typeface="+mn-ea"/>
                <a:cs typeface="Arial Unicode MS" pitchFamily="50" charset="-128"/>
              </a:rPr>
              <a:t>移植後</a:t>
            </a:r>
            <a:r>
              <a:rPr lang="ja-JP" altLang="en-US" sz="2500" b="1" dirty="0">
                <a:solidFill>
                  <a:schemeClr val="bg1"/>
                </a:solidFill>
                <a:effectLst/>
                <a:latin typeface="+mj-lt"/>
                <a:ea typeface="+mn-ea"/>
                <a:cs typeface="Arial Unicode MS" pitchFamily="50" charset="-128"/>
              </a:rPr>
              <a:t>３６５</a:t>
            </a:r>
            <a:r>
              <a:rPr lang="ja-JP" altLang="en-US" sz="2500" b="0" dirty="0">
                <a:solidFill>
                  <a:schemeClr val="bg1"/>
                </a:solidFill>
                <a:effectLst/>
                <a:latin typeface="+mn-ea"/>
                <a:ea typeface="+mn-ea"/>
                <a:cs typeface="Arial Unicode MS" pitchFamily="50" charset="-128"/>
              </a:rPr>
              <a:t>日 生存率の年次推移</a:t>
            </a:r>
            <a:br>
              <a:rPr lang="en-US" altLang="ja-JP" sz="2500" b="0" dirty="0">
                <a:solidFill>
                  <a:schemeClr val="bg1"/>
                </a:solidFill>
                <a:effectLst/>
                <a:latin typeface="+mn-ea"/>
                <a:ea typeface="+mn-ea"/>
                <a:cs typeface="Arial Unicode MS" pitchFamily="50" charset="-128"/>
              </a:rPr>
            </a:br>
            <a:r>
              <a:rPr lang="ja-JP" altLang="en-US" sz="1800" b="0" dirty="0">
                <a:solidFill>
                  <a:schemeClr val="bg1"/>
                </a:solidFill>
                <a:effectLst/>
                <a:cs typeface="Arial Unicode MS" pitchFamily="50" charset="-128"/>
              </a:rPr>
              <a:t>　</a:t>
            </a:r>
            <a:r>
              <a:rPr lang="en-US" altLang="ja-JP" sz="1800" dirty="0">
                <a:solidFill>
                  <a:schemeClr val="bg1"/>
                </a:solidFill>
                <a:effectLst/>
                <a:cs typeface="Arial Unicode MS" pitchFamily="50" charset="-128"/>
              </a:rPr>
              <a:t>&lt;</a:t>
            </a:r>
            <a:r>
              <a:rPr lang="ja-JP" altLang="en-US" sz="1800" dirty="0">
                <a:solidFill>
                  <a:schemeClr val="bg1"/>
                </a:solidFill>
                <a:effectLst/>
                <a:cs typeface="Arial Unicode MS" pitchFamily="50" charset="-128"/>
              </a:rPr>
              <a:t>同種</a:t>
            </a:r>
            <a:r>
              <a:rPr lang="en-US" altLang="ja-JP" sz="1800" dirty="0">
                <a:solidFill>
                  <a:schemeClr val="bg1"/>
                </a:solidFill>
                <a:effectLst/>
                <a:cs typeface="Arial Unicode MS" pitchFamily="50" charset="-128"/>
              </a:rPr>
              <a:t>&gt;&lt;50</a:t>
            </a:r>
            <a:r>
              <a:rPr lang="ja-JP" altLang="en-US" sz="1800" dirty="0">
                <a:solidFill>
                  <a:schemeClr val="bg1"/>
                </a:solidFill>
                <a:effectLst/>
                <a:cs typeface="Arial Unicode MS" pitchFamily="50" charset="-128"/>
              </a:rPr>
              <a:t>歳未満</a:t>
            </a:r>
            <a:r>
              <a:rPr lang="en-US" altLang="ja-JP" sz="1800" dirty="0">
                <a:solidFill>
                  <a:schemeClr val="bg1"/>
                </a:solidFill>
                <a:effectLst/>
                <a:cs typeface="Arial Unicode MS" pitchFamily="50" charset="-128"/>
              </a:rPr>
              <a:t>&gt;</a:t>
            </a:r>
            <a:endParaRPr lang="ja-JP" altLang="en-US" sz="1800" b="0" dirty="0">
              <a:solidFill>
                <a:schemeClr val="bg1"/>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3" name="図 2" descr="グラフ&#10;&#10;自動的に生成された説明">
            <a:extLst>
              <a:ext uri="{FF2B5EF4-FFF2-40B4-BE49-F238E27FC236}">
                <a16:creationId xmlns:a16="http://schemas.microsoft.com/office/drawing/2014/main" id="{6C2F2FD9-AFD7-B6CF-C340-86877EFB1C3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015832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fontScale="90000"/>
          </a:bodyPr>
          <a:lstStyle/>
          <a:p>
            <a:r>
              <a:rPr lang="ja-JP" altLang="en-US" b="0" dirty="0">
                <a:solidFill>
                  <a:schemeClr val="bg1"/>
                </a:solidFill>
                <a:effectLst/>
                <a:cs typeface="Arial Unicode MS" pitchFamily="50" charset="-128"/>
              </a:rPr>
              <a:t>造血幹細胞</a:t>
            </a:r>
            <a:r>
              <a:rPr lang="ja-JP" altLang="en-US" sz="2800" b="0" dirty="0">
                <a:solidFill>
                  <a:schemeClr val="bg1"/>
                </a:solidFill>
                <a:effectLst/>
                <a:latin typeface="+mn-ea"/>
                <a:ea typeface="+mn-ea"/>
                <a:cs typeface="Arial Unicode MS" pitchFamily="50" charset="-128"/>
              </a:rPr>
              <a:t>移植件数の年次推移</a:t>
            </a:r>
            <a:br>
              <a:rPr lang="en-US" altLang="ja-JP" sz="2800" b="0" dirty="0">
                <a:solidFill>
                  <a:schemeClr val="bg1"/>
                </a:solidFill>
                <a:effectLst/>
                <a:latin typeface="+mn-ea"/>
                <a:ea typeface="+mn-ea"/>
                <a:cs typeface="Arial Unicode MS" pitchFamily="50" charset="-128"/>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dirty="0">
                <a:solidFill>
                  <a:schemeClr val="bg1"/>
                </a:solidFill>
                <a:effectLst/>
                <a:cs typeface="Arial Unicode MS" pitchFamily="50" charset="-128"/>
              </a:rPr>
              <a:t>移植種類</a:t>
            </a:r>
            <a:r>
              <a:rPr lang="ja-JP" altLang="en-US" sz="2400" b="0" dirty="0">
                <a:solidFill>
                  <a:schemeClr val="bg1"/>
                </a:solidFill>
                <a:effectLst/>
                <a:latin typeface="+mn-ea"/>
                <a:ea typeface="+mn-ea"/>
                <a:cs typeface="Arial Unicode MS" pitchFamily="50" charset="-128"/>
              </a:rPr>
              <a:t>別</a:t>
            </a:r>
            <a:r>
              <a:rPr lang="ja-JP" altLang="en-US" sz="2000" b="0" dirty="0">
                <a:solidFill>
                  <a:schemeClr val="bg1"/>
                </a:solidFill>
                <a:effectLst/>
                <a:latin typeface="Arial" panose="020B0604020202020204" pitchFamily="34" charset="0"/>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a:t>
            </a:r>
            <a:endParaRPr lang="ja-JP" altLang="en-US" sz="2000" b="0" spc="-300" dirty="0">
              <a:solidFill>
                <a:schemeClr val="bg1"/>
              </a:solidFill>
              <a:effectLst/>
              <a:cs typeface="Arial Unicode MS" pitchFamily="50" charset="-128"/>
            </a:endParaRPr>
          </a:p>
        </p:txBody>
      </p:sp>
      <p:pic>
        <p:nvPicPr>
          <p:cNvPr id="3" name="図 2" descr="グラフ, 折れ線グラフ&#10;&#10;自動的に生成された説明">
            <a:extLst>
              <a:ext uri="{FF2B5EF4-FFF2-40B4-BE49-F238E27FC236}">
                <a16:creationId xmlns:a16="http://schemas.microsoft.com/office/drawing/2014/main" id="{590F7825-37C4-46B5-E5E5-B704B03CD03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26747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a:bodyPr>
          <a:lstStyle/>
          <a:p>
            <a:r>
              <a:rPr lang="ja-JP" altLang="en-US" sz="2500" b="0" dirty="0">
                <a:solidFill>
                  <a:schemeClr val="bg1"/>
                </a:solidFill>
                <a:effectLst/>
                <a:latin typeface="+mn-ea"/>
                <a:ea typeface="+mn-ea"/>
                <a:cs typeface="Arial Unicode MS" pitchFamily="50" charset="-128"/>
              </a:rPr>
              <a:t>移植後</a:t>
            </a:r>
            <a:r>
              <a:rPr lang="ja-JP" altLang="en-US" sz="2500" b="1" dirty="0">
                <a:solidFill>
                  <a:schemeClr val="bg1"/>
                </a:solidFill>
                <a:effectLst/>
                <a:cs typeface="Arial Unicode MS" pitchFamily="50" charset="-128"/>
              </a:rPr>
              <a:t>１００</a:t>
            </a:r>
            <a:r>
              <a:rPr lang="ja-JP" altLang="en-US" sz="2500" b="0" dirty="0">
                <a:solidFill>
                  <a:schemeClr val="bg1"/>
                </a:solidFill>
                <a:effectLst/>
                <a:latin typeface="+mn-ea"/>
                <a:ea typeface="+mn-ea"/>
                <a:cs typeface="Arial Unicode MS" pitchFamily="50" charset="-128"/>
              </a:rPr>
              <a:t>日 生存率の年次推移</a:t>
            </a:r>
            <a:br>
              <a:rPr lang="en-US" altLang="ja-JP" sz="2500" b="0" dirty="0">
                <a:solidFill>
                  <a:schemeClr val="bg1"/>
                </a:solidFill>
                <a:effectLst/>
                <a:latin typeface="+mn-ea"/>
                <a:ea typeface="+mn-ea"/>
                <a:cs typeface="Arial Unicode MS" pitchFamily="50" charset="-128"/>
              </a:rPr>
            </a:br>
            <a:r>
              <a:rPr lang="ja-JP" altLang="en-US" sz="1800" dirty="0">
                <a:solidFill>
                  <a:schemeClr val="bg1"/>
                </a:solidFill>
                <a:effectLst/>
                <a:cs typeface="Arial Unicode MS" pitchFamily="50" charset="-128"/>
              </a:rPr>
              <a:t>　</a:t>
            </a:r>
            <a:r>
              <a:rPr lang="en-US" altLang="ja-JP" sz="1800" dirty="0">
                <a:solidFill>
                  <a:schemeClr val="bg1"/>
                </a:solidFill>
                <a:effectLst/>
                <a:cs typeface="Arial Unicode MS" pitchFamily="50" charset="-128"/>
              </a:rPr>
              <a:t>&lt;</a:t>
            </a:r>
            <a:r>
              <a:rPr lang="ja-JP" altLang="en-US" sz="1800" dirty="0">
                <a:solidFill>
                  <a:schemeClr val="bg1"/>
                </a:solidFill>
                <a:effectLst/>
                <a:cs typeface="Arial Unicode MS" pitchFamily="50" charset="-128"/>
              </a:rPr>
              <a:t>同種</a:t>
            </a:r>
            <a:r>
              <a:rPr lang="en-US" altLang="ja-JP" sz="1800" dirty="0">
                <a:solidFill>
                  <a:schemeClr val="bg1"/>
                </a:solidFill>
                <a:effectLst/>
                <a:cs typeface="Arial Unicode MS" pitchFamily="50" charset="-128"/>
              </a:rPr>
              <a:t>&gt;&lt;50</a:t>
            </a:r>
            <a:r>
              <a:rPr lang="ja-JP" altLang="en-US" sz="1800" dirty="0">
                <a:solidFill>
                  <a:schemeClr val="bg1"/>
                </a:solidFill>
                <a:effectLst/>
                <a:cs typeface="Arial Unicode MS" pitchFamily="50" charset="-128"/>
              </a:rPr>
              <a:t>歳以上</a:t>
            </a:r>
            <a:r>
              <a:rPr lang="en-US" altLang="ja-JP" sz="1800" dirty="0">
                <a:solidFill>
                  <a:schemeClr val="bg1"/>
                </a:solidFill>
                <a:effectLst/>
                <a:cs typeface="Arial Unicode MS" pitchFamily="50" charset="-128"/>
              </a:rPr>
              <a:t>&gt;</a:t>
            </a:r>
            <a:r>
              <a:rPr lang="ja-JP" altLang="en-US" sz="1800" dirty="0">
                <a:solidFill>
                  <a:schemeClr val="bg1"/>
                </a:solidFill>
                <a:effectLst/>
                <a:cs typeface="Arial Unicode MS" pitchFamily="50" charset="-128"/>
              </a:rPr>
              <a:t>　</a:t>
            </a:r>
            <a:endParaRPr lang="ja-JP" altLang="en-US" sz="1800" b="0" dirty="0">
              <a:solidFill>
                <a:schemeClr val="bg1"/>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3" name="図 2" descr="グラフ&#10;&#10;自動的に生成された説明">
            <a:extLst>
              <a:ext uri="{FF2B5EF4-FFF2-40B4-BE49-F238E27FC236}">
                <a16:creationId xmlns:a16="http://schemas.microsoft.com/office/drawing/2014/main" id="{63714B9B-92AC-B3E8-3233-D638B8976BB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04457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a:bodyPr>
          <a:lstStyle/>
          <a:p>
            <a:r>
              <a:rPr lang="ja-JP" altLang="en-US" sz="2500" b="0" dirty="0">
                <a:solidFill>
                  <a:schemeClr val="bg1"/>
                </a:solidFill>
                <a:effectLst/>
                <a:latin typeface="+mn-ea"/>
                <a:ea typeface="+mn-ea"/>
                <a:cs typeface="Arial Unicode MS" pitchFamily="50" charset="-128"/>
              </a:rPr>
              <a:t>移植後</a:t>
            </a:r>
            <a:r>
              <a:rPr lang="ja-JP" altLang="en-US" sz="2500" b="1" dirty="0">
                <a:solidFill>
                  <a:schemeClr val="bg1"/>
                </a:solidFill>
                <a:effectLst/>
                <a:latin typeface="+mj-lt"/>
                <a:ea typeface="+mn-ea"/>
                <a:cs typeface="Arial Unicode MS" pitchFamily="50" charset="-128"/>
              </a:rPr>
              <a:t>３６５</a:t>
            </a:r>
            <a:r>
              <a:rPr lang="ja-JP" altLang="en-US" sz="2500" b="0" dirty="0">
                <a:solidFill>
                  <a:schemeClr val="bg1"/>
                </a:solidFill>
                <a:effectLst/>
                <a:latin typeface="+mn-ea"/>
                <a:ea typeface="+mn-ea"/>
                <a:cs typeface="Arial Unicode MS" pitchFamily="50" charset="-128"/>
              </a:rPr>
              <a:t>日 生存率の年次推移</a:t>
            </a:r>
            <a:br>
              <a:rPr lang="en-US" altLang="ja-JP" sz="2500" b="0" dirty="0">
                <a:solidFill>
                  <a:schemeClr val="bg1"/>
                </a:solidFill>
                <a:effectLst/>
                <a:latin typeface="+mn-ea"/>
                <a:ea typeface="+mn-ea"/>
                <a:cs typeface="Arial Unicode MS" pitchFamily="50" charset="-128"/>
              </a:rPr>
            </a:br>
            <a:r>
              <a:rPr lang="ja-JP" altLang="en-US" sz="1800" dirty="0">
                <a:solidFill>
                  <a:schemeClr val="bg1"/>
                </a:solidFill>
                <a:effectLst/>
                <a:cs typeface="Arial Unicode MS" pitchFamily="50" charset="-128"/>
              </a:rPr>
              <a:t>　</a:t>
            </a:r>
            <a:r>
              <a:rPr lang="en-US" altLang="ja-JP" sz="1800" dirty="0">
                <a:solidFill>
                  <a:schemeClr val="bg1"/>
                </a:solidFill>
                <a:effectLst/>
                <a:cs typeface="Arial Unicode MS" pitchFamily="50" charset="-128"/>
              </a:rPr>
              <a:t>&lt;</a:t>
            </a:r>
            <a:r>
              <a:rPr lang="ja-JP" altLang="en-US" sz="1800" dirty="0">
                <a:solidFill>
                  <a:schemeClr val="bg1"/>
                </a:solidFill>
                <a:effectLst/>
                <a:cs typeface="Arial Unicode MS" pitchFamily="50" charset="-128"/>
              </a:rPr>
              <a:t>同種</a:t>
            </a:r>
            <a:r>
              <a:rPr lang="en-US" altLang="ja-JP" sz="1800" dirty="0">
                <a:solidFill>
                  <a:schemeClr val="bg1"/>
                </a:solidFill>
                <a:effectLst/>
                <a:cs typeface="Arial Unicode MS" pitchFamily="50" charset="-128"/>
              </a:rPr>
              <a:t>&gt;&lt;50</a:t>
            </a:r>
            <a:r>
              <a:rPr lang="ja-JP" altLang="en-US" sz="1800" dirty="0">
                <a:solidFill>
                  <a:schemeClr val="bg1"/>
                </a:solidFill>
                <a:effectLst/>
                <a:cs typeface="Arial Unicode MS" pitchFamily="50" charset="-128"/>
              </a:rPr>
              <a:t>歳以上</a:t>
            </a:r>
            <a:r>
              <a:rPr lang="en-US" altLang="ja-JP" sz="1800" dirty="0">
                <a:solidFill>
                  <a:schemeClr val="bg1"/>
                </a:solidFill>
                <a:effectLst/>
                <a:cs typeface="Arial Unicode MS" pitchFamily="50" charset="-128"/>
              </a:rPr>
              <a:t>&gt;</a:t>
            </a:r>
            <a:r>
              <a:rPr lang="ja-JP" altLang="en-US" sz="1800" dirty="0">
                <a:solidFill>
                  <a:schemeClr val="bg1"/>
                </a:solidFill>
                <a:effectLst/>
                <a:cs typeface="Arial Unicode MS" pitchFamily="50" charset="-128"/>
              </a:rPr>
              <a:t>　</a:t>
            </a:r>
            <a:endParaRPr lang="ja-JP" altLang="en-US" sz="1800" b="0" dirty="0">
              <a:solidFill>
                <a:schemeClr val="bg1"/>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3" name="図 2" descr="グラフ&#10;&#10;自動的に生成された説明">
            <a:extLst>
              <a:ext uri="{FF2B5EF4-FFF2-40B4-BE49-F238E27FC236}">
                <a16:creationId xmlns:a16="http://schemas.microsoft.com/office/drawing/2014/main" id="{07B65949-46F9-FF35-293F-D17AF2DE408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76914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1999" y="0"/>
            <a:ext cx="8470931" cy="802800"/>
          </a:xfrm>
          <a:effectLst/>
        </p:spPr>
        <p:txBody>
          <a:bodyPr anchor="t">
            <a:normAutofit fontScale="90000"/>
          </a:bodyPr>
          <a:lstStyle/>
          <a:p>
            <a:pPr defTabSz="914400" fontAlgn="auto">
              <a:lnSpc>
                <a:spcPts val="3000"/>
              </a:lnSpc>
              <a:spcAft>
                <a:spcPts val="0"/>
              </a:spcAft>
            </a:pPr>
            <a:r>
              <a:rPr lang="ja-JP" altLang="en-US" dirty="0">
                <a:solidFill>
                  <a:schemeClr val="bg1"/>
                </a:solidFill>
                <a:effectLst/>
                <a:cs typeface="Arial Unicode MS" pitchFamily="50" charset="-128"/>
              </a:rPr>
              <a:t>移植後</a:t>
            </a:r>
            <a:r>
              <a:rPr lang="ja-JP" altLang="en-US" b="1" dirty="0">
                <a:solidFill>
                  <a:schemeClr val="bg1"/>
                </a:solidFill>
                <a:effectLst/>
                <a:latin typeface="+mj-lt"/>
                <a:cs typeface="Arial Unicode MS" pitchFamily="50" charset="-128"/>
              </a:rPr>
              <a:t>１００</a:t>
            </a:r>
            <a:r>
              <a:rPr lang="ja-JP" altLang="en-US" dirty="0">
                <a:solidFill>
                  <a:schemeClr val="bg1"/>
                </a:solidFill>
                <a:effectLst/>
                <a:cs typeface="Arial Unicode MS" pitchFamily="50" charset="-128"/>
              </a:rPr>
              <a:t>日 生存率の年次推移</a:t>
            </a:r>
            <a:br>
              <a:rPr lang="en-US" altLang="ja-JP" sz="2500" dirty="0">
                <a:solidFill>
                  <a:schemeClr val="bg1"/>
                </a:solidFill>
                <a:effectLst/>
                <a:cs typeface="Arial Unicode MS" pitchFamily="50" charset="-128"/>
              </a:rPr>
            </a:br>
            <a:r>
              <a:rPr lang="en-US" altLang="ja-JP" sz="2000" spc="-150" dirty="0">
                <a:solidFill>
                  <a:schemeClr val="bg1"/>
                </a:solidFill>
                <a:effectLst/>
                <a:latin typeface="Arial" pitchFamily="34" charset="0"/>
                <a:ea typeface="ＭＳ Ｐゴシック"/>
                <a:cs typeface="Arial" pitchFamily="34" charset="0"/>
              </a:rPr>
              <a:t>●●●</a:t>
            </a:r>
            <a:r>
              <a:rPr lang="ja-JP" altLang="en-US" sz="2400" dirty="0">
                <a:solidFill>
                  <a:schemeClr val="bg1"/>
                </a:solidFill>
                <a:effectLst/>
                <a:latin typeface="HGP明朝E" pitchFamily="18" charset="-128"/>
                <a:ea typeface="HGP明朝E" pitchFamily="18" charset="-128"/>
                <a:cs typeface="Arial Unicode MS" pitchFamily="50" charset="-128"/>
              </a:rPr>
              <a:t>白血病リスク分類別</a:t>
            </a:r>
            <a:r>
              <a:rPr lang="en-US" altLang="ja-JP" sz="2000" spc="-150" dirty="0">
                <a:solidFill>
                  <a:schemeClr val="bg1"/>
                </a:solidFill>
                <a:effectLst/>
                <a:latin typeface="Arial" pitchFamily="34" charset="0"/>
                <a:ea typeface="ＭＳ Ｐゴシック"/>
                <a:cs typeface="Arial" pitchFamily="34" charset="0"/>
              </a:rPr>
              <a:t>●●●</a:t>
            </a:r>
            <a:r>
              <a:rPr lang="ja-JP" altLang="en-US" sz="1200" spc="-150" baseline="0" dirty="0">
                <a:solidFill>
                  <a:schemeClr val="bg1"/>
                </a:solidFill>
                <a:effectLst/>
                <a:latin typeface="Arial" pitchFamily="34" charset="0"/>
                <a:ea typeface="ＭＳ Ｐゴシック"/>
                <a:cs typeface="Arial" pitchFamily="34" charset="0"/>
              </a:rPr>
              <a:t>　</a:t>
            </a:r>
            <a:r>
              <a:rPr lang="ja-JP" altLang="en-US" sz="1200" dirty="0">
                <a:solidFill>
                  <a:schemeClr val="bg1"/>
                </a:solidFill>
                <a:effectLst/>
                <a:cs typeface="メイリオ" pitchFamily="50" charset="-128"/>
              </a:rPr>
              <a:t>急性骨髄性白血病</a:t>
            </a:r>
            <a:r>
              <a:rPr lang="en-US" altLang="ja-JP" sz="1200" dirty="0">
                <a:solidFill>
                  <a:schemeClr val="bg1"/>
                </a:solidFill>
                <a:effectLst/>
                <a:cs typeface="メイリオ" pitchFamily="50" charset="-128"/>
              </a:rPr>
              <a:t>/</a:t>
            </a:r>
            <a:r>
              <a:rPr lang="ja-JP" altLang="en-US" sz="1200" dirty="0">
                <a:solidFill>
                  <a:schemeClr val="bg1"/>
                </a:solidFill>
                <a:effectLst/>
                <a:cs typeface="メイリオ" pitchFamily="50" charset="-128"/>
              </a:rPr>
              <a:t>急性リンパ性白血病</a:t>
            </a:r>
            <a:r>
              <a:rPr lang="en-US" altLang="ja-JP" sz="1200" dirty="0">
                <a:solidFill>
                  <a:schemeClr val="bg1"/>
                </a:solidFill>
                <a:effectLst/>
                <a:cs typeface="メイリオ" pitchFamily="50" charset="-128"/>
              </a:rPr>
              <a:t>/</a:t>
            </a:r>
            <a:r>
              <a:rPr lang="ja-JP" altLang="en-US" sz="1200" dirty="0">
                <a:solidFill>
                  <a:schemeClr val="bg1"/>
                </a:solidFill>
                <a:effectLst/>
                <a:cs typeface="メイリオ" pitchFamily="50" charset="-128"/>
              </a:rPr>
              <a:t>慢性骨髄性白血病</a:t>
            </a:r>
            <a:r>
              <a:rPr lang="en-US" altLang="ja-JP" sz="1200" dirty="0">
                <a:solidFill>
                  <a:schemeClr val="bg1"/>
                </a:solidFill>
                <a:effectLst/>
                <a:cs typeface="メイリオ" pitchFamily="50" charset="-128"/>
              </a:rPr>
              <a:t>/</a:t>
            </a:r>
            <a:r>
              <a:rPr lang="ja-JP" altLang="en-US" sz="1200" dirty="0">
                <a:solidFill>
                  <a:schemeClr val="bg1"/>
                </a:solidFill>
                <a:effectLst/>
                <a:cs typeface="メイリオ" pitchFamily="50" charset="-128"/>
              </a:rPr>
              <a:t>骨髄異形成症候群</a:t>
            </a:r>
            <a:endParaRPr lang="ja-JP" altLang="en-US" sz="1200" dirty="0">
              <a:solidFill>
                <a:schemeClr val="bg1"/>
              </a:solidFill>
              <a:effectLst/>
            </a:endParaRPr>
          </a:p>
        </p:txBody>
      </p:sp>
      <p:pic>
        <p:nvPicPr>
          <p:cNvPr id="3" name="図 2" descr="グラフ&#10;&#10;自動的に生成された説明">
            <a:extLst>
              <a:ext uri="{FF2B5EF4-FFF2-40B4-BE49-F238E27FC236}">
                <a16:creationId xmlns:a16="http://schemas.microsoft.com/office/drawing/2014/main" id="{936B252D-5767-DCE6-9004-639260EBB27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86561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568000" cy="802800"/>
          </a:xfrm>
          <a:effectLst/>
        </p:spPr>
        <p:txBody>
          <a:bodyPr anchor="t">
            <a:normAutofit fontScale="90000"/>
          </a:bodyPr>
          <a:lstStyle/>
          <a:p>
            <a:pPr defTabSz="914400" fontAlgn="auto">
              <a:lnSpc>
                <a:spcPts val="3000"/>
              </a:lnSpc>
              <a:spcAft>
                <a:spcPts val="0"/>
              </a:spcAft>
            </a:pPr>
            <a:r>
              <a:rPr lang="ja-JP" altLang="en-US" dirty="0">
                <a:solidFill>
                  <a:schemeClr val="bg1"/>
                </a:solidFill>
                <a:effectLst/>
                <a:cs typeface="Arial Unicode MS" pitchFamily="50" charset="-128"/>
              </a:rPr>
              <a:t>移植後</a:t>
            </a:r>
            <a:r>
              <a:rPr lang="ja-JP" altLang="en-US" b="1" dirty="0">
                <a:solidFill>
                  <a:schemeClr val="bg1"/>
                </a:solidFill>
                <a:effectLst/>
                <a:latin typeface="+mj-lt"/>
                <a:cs typeface="Arial Unicode MS" pitchFamily="50" charset="-128"/>
              </a:rPr>
              <a:t>３６５</a:t>
            </a:r>
            <a:r>
              <a:rPr lang="ja-JP" altLang="en-US" dirty="0">
                <a:solidFill>
                  <a:schemeClr val="bg1"/>
                </a:solidFill>
                <a:effectLst/>
                <a:cs typeface="Arial Unicode MS" pitchFamily="50" charset="-128"/>
              </a:rPr>
              <a:t>日 生存率の年次推移</a:t>
            </a:r>
            <a:br>
              <a:rPr lang="en-US" altLang="ja-JP" sz="2500" dirty="0">
                <a:solidFill>
                  <a:schemeClr val="bg1"/>
                </a:solidFill>
                <a:effectLst/>
                <a:cs typeface="Arial Unicode MS" pitchFamily="50" charset="-128"/>
              </a:rPr>
            </a:br>
            <a:r>
              <a:rPr lang="en-US" altLang="ja-JP" sz="2000" spc="-150" dirty="0">
                <a:solidFill>
                  <a:schemeClr val="bg1"/>
                </a:solidFill>
                <a:effectLst/>
                <a:latin typeface="Arial" pitchFamily="34" charset="0"/>
                <a:ea typeface="ＭＳ Ｐゴシック"/>
                <a:cs typeface="Arial" pitchFamily="34" charset="0"/>
              </a:rPr>
              <a:t>●●●</a:t>
            </a:r>
            <a:r>
              <a:rPr lang="ja-JP" altLang="en-US" sz="2400" dirty="0">
                <a:solidFill>
                  <a:schemeClr val="bg1"/>
                </a:solidFill>
                <a:effectLst/>
                <a:latin typeface="HGP明朝E" pitchFamily="18" charset="-128"/>
                <a:ea typeface="HGP明朝E" pitchFamily="18" charset="-128"/>
                <a:cs typeface="Arial Unicode MS" pitchFamily="50" charset="-128"/>
              </a:rPr>
              <a:t>白血病リスク分類別</a:t>
            </a:r>
            <a:r>
              <a:rPr lang="en-US" altLang="ja-JP" sz="2000" spc="-150" dirty="0">
                <a:solidFill>
                  <a:schemeClr val="bg1"/>
                </a:solidFill>
                <a:effectLst/>
                <a:latin typeface="Arial" pitchFamily="34" charset="0"/>
                <a:ea typeface="ＭＳ Ｐゴシック"/>
                <a:cs typeface="Arial" pitchFamily="34" charset="0"/>
              </a:rPr>
              <a:t>●●●</a:t>
            </a:r>
            <a:r>
              <a:rPr lang="ja-JP" altLang="en-US" sz="1200" spc="-150" dirty="0">
                <a:solidFill>
                  <a:schemeClr val="bg1"/>
                </a:solidFill>
                <a:effectLst/>
                <a:latin typeface="Arial" pitchFamily="34" charset="0"/>
                <a:ea typeface="ＭＳ Ｐゴシック"/>
                <a:cs typeface="Arial" pitchFamily="34" charset="0"/>
              </a:rPr>
              <a:t>　</a:t>
            </a:r>
            <a:r>
              <a:rPr lang="ja-JP" altLang="en-US" sz="1200" dirty="0">
                <a:solidFill>
                  <a:schemeClr val="bg1"/>
                </a:solidFill>
                <a:effectLst/>
                <a:cs typeface="メイリオ" pitchFamily="50" charset="-128"/>
              </a:rPr>
              <a:t>急性骨髄性白血病</a:t>
            </a:r>
            <a:r>
              <a:rPr lang="en-US" altLang="ja-JP" sz="1200" dirty="0">
                <a:solidFill>
                  <a:schemeClr val="bg1"/>
                </a:solidFill>
                <a:effectLst/>
                <a:cs typeface="メイリオ" pitchFamily="50" charset="-128"/>
              </a:rPr>
              <a:t>/</a:t>
            </a:r>
            <a:r>
              <a:rPr lang="ja-JP" altLang="en-US" sz="1200" dirty="0">
                <a:solidFill>
                  <a:schemeClr val="bg1"/>
                </a:solidFill>
                <a:effectLst/>
                <a:cs typeface="メイリオ" pitchFamily="50" charset="-128"/>
              </a:rPr>
              <a:t>急性リンパ性白血病</a:t>
            </a:r>
            <a:r>
              <a:rPr lang="en-US" altLang="ja-JP" sz="1200" dirty="0">
                <a:solidFill>
                  <a:schemeClr val="bg1"/>
                </a:solidFill>
                <a:effectLst/>
                <a:cs typeface="メイリオ" pitchFamily="50" charset="-128"/>
              </a:rPr>
              <a:t>/</a:t>
            </a:r>
            <a:r>
              <a:rPr lang="ja-JP" altLang="en-US" sz="1200" dirty="0">
                <a:solidFill>
                  <a:schemeClr val="bg1"/>
                </a:solidFill>
                <a:effectLst/>
                <a:cs typeface="メイリオ" pitchFamily="50" charset="-128"/>
              </a:rPr>
              <a:t>慢性骨髄性白血病</a:t>
            </a:r>
            <a:r>
              <a:rPr lang="en-US" altLang="ja-JP" sz="1200" dirty="0">
                <a:solidFill>
                  <a:schemeClr val="bg1"/>
                </a:solidFill>
                <a:effectLst/>
                <a:cs typeface="メイリオ" pitchFamily="50" charset="-128"/>
              </a:rPr>
              <a:t>/</a:t>
            </a:r>
            <a:r>
              <a:rPr lang="ja-JP" altLang="en-US" sz="1200" dirty="0">
                <a:solidFill>
                  <a:schemeClr val="bg1"/>
                </a:solidFill>
                <a:effectLst/>
                <a:cs typeface="メイリオ" pitchFamily="50" charset="-128"/>
              </a:rPr>
              <a:t>骨髄異形成症候群</a:t>
            </a:r>
            <a:endParaRPr lang="ja-JP" altLang="en-US" sz="1200" dirty="0">
              <a:solidFill>
                <a:schemeClr val="bg1"/>
              </a:solidFill>
              <a:effectLst/>
            </a:endParaRPr>
          </a:p>
        </p:txBody>
      </p:sp>
      <p:pic>
        <p:nvPicPr>
          <p:cNvPr id="3" name="図 2" descr="グラフ&#10;&#10;自動的に生成された説明">
            <a:extLst>
              <a:ext uri="{FF2B5EF4-FFF2-40B4-BE49-F238E27FC236}">
                <a16:creationId xmlns:a16="http://schemas.microsoft.com/office/drawing/2014/main" id="{E6AA4D86-74F0-CC8E-828D-138DD5E7600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1371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a:defRPr/>
            </a:pPr>
            <a:r>
              <a:rPr lang="ja-JP" altLang="en-US" dirty="0">
                <a:solidFill>
                  <a:schemeClr val="bg1"/>
                </a:solidFill>
                <a:effectLst/>
              </a:rPr>
              <a:t>移植後の成績</a:t>
            </a:r>
            <a:br>
              <a:rPr lang="en-US" altLang="ja-JP" dirty="0">
                <a:solidFill>
                  <a:schemeClr val="bg1"/>
                </a:solidFill>
                <a:effectLst/>
              </a:rPr>
            </a:br>
            <a:r>
              <a:rPr lang="en-US" altLang="ja-JP" sz="2000" spc="-150" dirty="0">
                <a:solidFill>
                  <a:schemeClr val="bg1"/>
                </a:solidFill>
                <a:effectLst/>
                <a:latin typeface="Arial" pitchFamily="34" charset="0"/>
                <a:ea typeface="ＭＳ Ｐゴシック"/>
                <a:cs typeface="Arial" pitchFamily="34" charset="0"/>
              </a:rPr>
              <a:t>●●●</a:t>
            </a:r>
            <a:r>
              <a:rPr lang="ja-JP" altLang="en-US" sz="2400" dirty="0">
                <a:solidFill>
                  <a:schemeClr val="bg1"/>
                </a:solidFill>
                <a:effectLst/>
              </a:rPr>
              <a:t>全体</a:t>
            </a:r>
            <a:r>
              <a:rPr lang="en-US" altLang="ja-JP" sz="2000" spc="-150" dirty="0">
                <a:solidFill>
                  <a:schemeClr val="bg1"/>
                </a:solidFill>
                <a:effectLst/>
                <a:latin typeface="Arial" pitchFamily="34" charset="0"/>
                <a:ea typeface="ＭＳ Ｐゴシック"/>
                <a:cs typeface="Arial" pitchFamily="34" charset="0"/>
              </a:rPr>
              <a:t>●●● </a:t>
            </a:r>
            <a:endParaRPr lang="ja-JP" altLang="en-US" sz="2000" b="1" dirty="0">
              <a:solidFill>
                <a:schemeClr val="bg1"/>
              </a:solidFill>
              <a:effectLst/>
            </a:endParaRPr>
          </a:p>
        </p:txBody>
      </p:sp>
      <p:pic>
        <p:nvPicPr>
          <p:cNvPr id="6" name="図 5" descr="グラフ, 折れ線グラフ&#10;&#10;自動的に生成された説明">
            <a:extLst>
              <a:ext uri="{FF2B5EF4-FFF2-40B4-BE49-F238E27FC236}">
                <a16:creationId xmlns:a16="http://schemas.microsoft.com/office/drawing/2014/main" id="{334CE799-E7CD-8405-DF5C-62BA015DB26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19124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a:defRPr/>
            </a:pPr>
            <a:r>
              <a:rPr lang="ja-JP" altLang="en-US" dirty="0">
                <a:solidFill>
                  <a:schemeClr val="bg1"/>
                </a:solidFill>
                <a:effectLst/>
              </a:rPr>
              <a:t>移植後の成績</a:t>
            </a:r>
            <a:br>
              <a:rPr lang="en-US" altLang="ja-JP" dirty="0">
                <a:solidFill>
                  <a:schemeClr val="bg1"/>
                </a:solidFill>
                <a:effectLst/>
              </a:rPr>
            </a:br>
            <a:r>
              <a:rPr lang="en-US" altLang="ja-JP" sz="2000" spc="-150" dirty="0">
                <a:solidFill>
                  <a:schemeClr val="bg1"/>
                </a:solidFill>
                <a:effectLst/>
                <a:latin typeface="Arial" pitchFamily="34" charset="0"/>
                <a:ea typeface="ＭＳ Ｐゴシック"/>
                <a:cs typeface="Arial" pitchFamily="34" charset="0"/>
              </a:rPr>
              <a:t>●●●</a:t>
            </a:r>
            <a:r>
              <a:rPr lang="ja-JP" altLang="en-US" sz="2400" dirty="0">
                <a:solidFill>
                  <a:schemeClr val="bg1"/>
                </a:solidFill>
                <a:effectLst/>
              </a:rPr>
              <a:t>同種移植 幹細胞種類別</a:t>
            </a:r>
            <a:r>
              <a:rPr lang="en-US" altLang="ja-JP" sz="2000" spc="-150" dirty="0">
                <a:solidFill>
                  <a:schemeClr val="bg1"/>
                </a:solidFill>
                <a:effectLst/>
                <a:latin typeface="Arial" pitchFamily="34" charset="0"/>
                <a:ea typeface="ＭＳ Ｐゴシック"/>
                <a:cs typeface="Arial" pitchFamily="34" charset="0"/>
              </a:rPr>
              <a:t>●●● </a:t>
            </a:r>
            <a:endParaRPr lang="ja-JP" altLang="en-US" sz="2000" b="1" dirty="0">
              <a:solidFill>
                <a:schemeClr val="bg1"/>
              </a:solidFill>
              <a:effectLst/>
            </a:endParaRPr>
          </a:p>
        </p:txBody>
      </p:sp>
      <p:pic>
        <p:nvPicPr>
          <p:cNvPr id="4" name="図 3" descr="グラフ&#10;&#10;中程度の精度で自動的に生成された説明">
            <a:extLst>
              <a:ext uri="{FF2B5EF4-FFF2-40B4-BE49-F238E27FC236}">
                <a16:creationId xmlns:a16="http://schemas.microsoft.com/office/drawing/2014/main" id="{7A59DBE1-2BA8-BF89-5A77-A1D88DEA975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93994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a:defRPr/>
            </a:pPr>
            <a:r>
              <a:rPr lang="ja-JP" altLang="en-US" dirty="0">
                <a:solidFill>
                  <a:schemeClr val="bg1"/>
                </a:solidFill>
                <a:effectLst/>
              </a:rPr>
              <a:t>移植後の成績</a:t>
            </a:r>
            <a:br>
              <a:rPr lang="en-US" altLang="ja-JP" dirty="0">
                <a:solidFill>
                  <a:schemeClr val="bg1"/>
                </a:solidFill>
                <a:effectLst/>
              </a:rPr>
            </a:br>
            <a:r>
              <a:rPr lang="en-US" altLang="ja-JP" sz="2000" spc="-150" dirty="0">
                <a:solidFill>
                  <a:schemeClr val="bg1"/>
                </a:solidFill>
                <a:effectLst/>
                <a:latin typeface="Arial" pitchFamily="34" charset="0"/>
                <a:ea typeface="ＭＳ Ｐゴシック"/>
                <a:cs typeface="Arial" pitchFamily="34" charset="0"/>
              </a:rPr>
              <a:t>●●●</a:t>
            </a:r>
            <a:r>
              <a:rPr lang="ja-JP" altLang="en-US" sz="2400" dirty="0">
                <a:solidFill>
                  <a:schemeClr val="bg1"/>
                </a:solidFill>
                <a:effectLst/>
              </a:rPr>
              <a:t>白血病</a:t>
            </a:r>
            <a:r>
              <a:rPr lang="en-US" altLang="ja-JP" sz="2000" spc="-150" dirty="0">
                <a:solidFill>
                  <a:schemeClr val="bg1"/>
                </a:solidFill>
                <a:effectLst/>
                <a:latin typeface="Arial" pitchFamily="34" charset="0"/>
                <a:ea typeface="ＭＳ Ｐゴシック"/>
                <a:cs typeface="Arial" pitchFamily="34" charset="0"/>
              </a:rPr>
              <a:t>●●● </a:t>
            </a:r>
            <a:endParaRPr lang="ja-JP" altLang="en-US" sz="2000" b="1" dirty="0">
              <a:solidFill>
                <a:schemeClr val="bg1"/>
              </a:solidFill>
              <a:effectLst/>
            </a:endParaRPr>
          </a:p>
        </p:txBody>
      </p:sp>
      <p:pic>
        <p:nvPicPr>
          <p:cNvPr id="8" name="図 7" descr="グラフ, 折れ線グラフ&#10;&#10;自動的に生成された説明">
            <a:extLst>
              <a:ext uri="{FF2B5EF4-FFF2-40B4-BE49-F238E27FC236}">
                <a16:creationId xmlns:a16="http://schemas.microsoft.com/office/drawing/2014/main" id="{6CF2E04F-2C1C-4529-A67D-5C2F76AA50F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54875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a:defRPr/>
            </a:pPr>
            <a:r>
              <a:rPr lang="ja-JP" altLang="en-US" dirty="0">
                <a:solidFill>
                  <a:schemeClr val="bg1"/>
                </a:solidFill>
                <a:effectLst/>
              </a:rPr>
              <a:t>移植後の成績</a:t>
            </a:r>
            <a:br>
              <a:rPr lang="en-US" altLang="ja-JP" dirty="0">
                <a:solidFill>
                  <a:schemeClr val="bg1"/>
                </a:solidFill>
                <a:effectLst/>
              </a:rPr>
            </a:br>
            <a:r>
              <a:rPr lang="en-US" altLang="ja-JP" sz="2000" spc="-150" dirty="0">
                <a:solidFill>
                  <a:schemeClr val="bg1"/>
                </a:solidFill>
                <a:effectLst/>
                <a:latin typeface="Arial" pitchFamily="34" charset="0"/>
                <a:ea typeface="ＭＳ Ｐゴシック"/>
                <a:cs typeface="Arial" pitchFamily="34" charset="0"/>
              </a:rPr>
              <a:t>●●●</a:t>
            </a:r>
            <a:r>
              <a:rPr lang="ja-JP" altLang="en-US" sz="2400" dirty="0">
                <a:solidFill>
                  <a:schemeClr val="bg1"/>
                </a:solidFill>
                <a:effectLst/>
              </a:rPr>
              <a:t>悪性リンパ腫</a:t>
            </a:r>
            <a:r>
              <a:rPr lang="en-US" altLang="ja-JP" sz="2400" dirty="0">
                <a:solidFill>
                  <a:schemeClr val="bg1"/>
                </a:solidFill>
                <a:effectLst/>
              </a:rPr>
              <a:t>/</a:t>
            </a:r>
            <a:r>
              <a:rPr lang="ja-JP" altLang="en-US" sz="2400" dirty="0">
                <a:solidFill>
                  <a:schemeClr val="bg1"/>
                </a:solidFill>
                <a:effectLst/>
              </a:rPr>
              <a:t>多発性骨髄腫を含む形質細胞性腫瘍</a:t>
            </a:r>
            <a:r>
              <a:rPr lang="en-US" altLang="ja-JP" sz="2000" spc="-150" dirty="0">
                <a:solidFill>
                  <a:schemeClr val="bg1"/>
                </a:solidFill>
                <a:effectLst/>
                <a:latin typeface="Arial" pitchFamily="34" charset="0"/>
                <a:ea typeface="ＭＳ Ｐゴシック"/>
                <a:cs typeface="Arial" pitchFamily="34" charset="0"/>
              </a:rPr>
              <a:t>●●●</a:t>
            </a:r>
            <a:r>
              <a:rPr lang="en-US" altLang="ja-JP" sz="2400" dirty="0">
                <a:solidFill>
                  <a:schemeClr val="bg1"/>
                </a:solidFill>
                <a:effectLst/>
              </a:rPr>
              <a:t> </a:t>
            </a:r>
            <a:endParaRPr lang="ja-JP" altLang="en-US" sz="2000" b="1" dirty="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2BDDA199-274D-4F09-9DFB-CD2C45F2555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00568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solidFill>
                  <a:schemeClr val="bg1"/>
                </a:solidFill>
                <a:effectLst/>
              </a:rPr>
              <a:t>移植後の成績　年齢別</a:t>
            </a:r>
            <a:br>
              <a:rPr lang="en-US" altLang="ja-JP" sz="2700" dirty="0">
                <a:solidFill>
                  <a:schemeClr val="bg1"/>
                </a:solidFill>
                <a:effectLst/>
              </a:rPr>
            </a:br>
            <a:r>
              <a:rPr lang="en-US" altLang="ja-JP" sz="2000" spc="-150" dirty="0">
                <a:solidFill>
                  <a:schemeClr val="bg1"/>
                </a:solidFill>
                <a:effectLst/>
                <a:latin typeface="Arial" pitchFamily="34" charset="0"/>
                <a:ea typeface="ＭＳ Ｐゴシック"/>
                <a:cs typeface="Arial" pitchFamily="34" charset="0"/>
              </a:rPr>
              <a:t>●●●</a:t>
            </a:r>
            <a:r>
              <a:rPr lang="ja-JP" altLang="en-US" sz="2400" dirty="0">
                <a:solidFill>
                  <a:schemeClr val="bg1"/>
                </a:solidFill>
                <a:effectLst/>
              </a:rPr>
              <a:t>白血病</a:t>
            </a:r>
            <a:r>
              <a:rPr lang="en-US" altLang="ja-JP" sz="1300" dirty="0">
                <a:solidFill>
                  <a:schemeClr val="bg1"/>
                </a:solidFill>
                <a:effectLst/>
              </a:rPr>
              <a:t>(</a:t>
            </a:r>
            <a:r>
              <a:rPr lang="ja-JP" altLang="en-US" sz="1300" dirty="0">
                <a:solidFill>
                  <a:schemeClr val="bg1"/>
                </a:solidFill>
                <a:effectLst/>
              </a:rPr>
              <a:t>急性骨髄性白血病</a:t>
            </a:r>
            <a:r>
              <a:rPr lang="en-US" altLang="ja-JP" sz="1300" dirty="0">
                <a:solidFill>
                  <a:schemeClr val="bg1"/>
                </a:solidFill>
                <a:effectLst/>
              </a:rPr>
              <a:t>/</a:t>
            </a:r>
            <a:r>
              <a:rPr lang="ja-JP" altLang="en-US" sz="1300" dirty="0">
                <a:solidFill>
                  <a:schemeClr val="bg1"/>
                </a:solidFill>
                <a:effectLst/>
              </a:rPr>
              <a:t>急性リンパ性白血病</a:t>
            </a:r>
            <a:r>
              <a:rPr lang="en-US" altLang="ja-JP" sz="1300" dirty="0">
                <a:solidFill>
                  <a:schemeClr val="bg1"/>
                </a:solidFill>
                <a:effectLst/>
              </a:rPr>
              <a:t>)</a:t>
            </a:r>
            <a:r>
              <a:rPr lang="en-US" altLang="ja-JP" sz="2000" spc="-150" dirty="0">
                <a:solidFill>
                  <a:schemeClr val="bg1"/>
                </a:solidFill>
                <a:effectLst/>
                <a:latin typeface="Arial" pitchFamily="34" charset="0"/>
                <a:ea typeface="ＭＳ Ｐゴシック"/>
                <a:cs typeface="Arial" pitchFamily="34" charset="0"/>
              </a:rPr>
              <a:t>●●● &lt;</a:t>
            </a:r>
            <a:r>
              <a:rPr lang="ja-JP" altLang="en-US" sz="2000" spc="-150" dirty="0">
                <a:solidFill>
                  <a:schemeClr val="bg1"/>
                </a:solidFill>
                <a:effectLst/>
                <a:latin typeface="Arial" pitchFamily="34" charset="0"/>
                <a:ea typeface="ＭＳ Ｐゴシック"/>
                <a:cs typeface="Arial" pitchFamily="34" charset="0"/>
              </a:rPr>
              <a:t>自家</a:t>
            </a:r>
            <a:r>
              <a:rPr lang="en-US" altLang="ja-JP" sz="2000" spc="-150" dirty="0">
                <a:solidFill>
                  <a:schemeClr val="bg1"/>
                </a:solidFill>
                <a:effectLst/>
                <a:latin typeface="Arial" pitchFamily="34" charset="0"/>
                <a:ea typeface="ＭＳ Ｐゴシック"/>
                <a:cs typeface="Arial" pitchFamily="34" charset="0"/>
              </a:rPr>
              <a:t>&gt;&lt;0-15</a:t>
            </a:r>
            <a:r>
              <a:rPr lang="ja-JP" altLang="en-US" sz="2000" spc="-150" dirty="0">
                <a:solidFill>
                  <a:schemeClr val="bg1"/>
                </a:solidFill>
                <a:effectLst/>
                <a:latin typeface="Arial" pitchFamily="34" charset="0"/>
                <a:ea typeface="ＭＳ Ｐゴシック"/>
                <a:cs typeface="Arial" pitchFamily="34" charset="0"/>
              </a:rPr>
              <a:t>歳</a:t>
            </a:r>
            <a:r>
              <a:rPr lang="en-US" altLang="ja-JP" sz="2000" spc="-150" dirty="0">
                <a:solidFill>
                  <a:schemeClr val="bg1"/>
                </a:solidFill>
                <a:effectLst/>
                <a:latin typeface="Arial" pitchFamily="34" charset="0"/>
                <a:ea typeface="ＭＳ Ｐゴシック"/>
                <a:cs typeface="Arial" pitchFamily="34" charset="0"/>
              </a:rPr>
              <a:t>/16</a:t>
            </a:r>
            <a:r>
              <a:rPr lang="ja-JP" altLang="en-US" sz="2000" spc="-150" dirty="0">
                <a:solidFill>
                  <a:schemeClr val="bg1"/>
                </a:solidFill>
                <a:effectLst/>
                <a:latin typeface="Arial" pitchFamily="34" charset="0"/>
                <a:ea typeface="ＭＳ Ｐゴシック"/>
                <a:cs typeface="Arial" pitchFamily="34" charset="0"/>
              </a:rPr>
              <a:t>歳以上</a:t>
            </a:r>
            <a:r>
              <a:rPr lang="en-US" altLang="ja-JP" sz="2000" spc="-150" dirty="0">
                <a:solidFill>
                  <a:schemeClr val="bg1"/>
                </a:solidFill>
                <a:effectLst/>
                <a:latin typeface="Arial" pitchFamily="34" charset="0"/>
                <a:ea typeface="ＭＳ Ｐゴシック"/>
                <a:cs typeface="Arial" pitchFamily="34" charset="0"/>
              </a:rPr>
              <a:t>&gt;</a:t>
            </a:r>
            <a:endParaRPr kumimoji="1" lang="ja-JP" altLang="en-US" sz="2000" dirty="0">
              <a:solidFill>
                <a:schemeClr val="bg1"/>
              </a:solidFill>
              <a:effectLst/>
            </a:endParaRPr>
          </a:p>
        </p:txBody>
      </p:sp>
      <p:pic>
        <p:nvPicPr>
          <p:cNvPr id="4" name="図 3" descr="グラフィカル ユーザー インターフェイス&#10;&#10;自動的に生成された説明">
            <a:extLst>
              <a:ext uri="{FF2B5EF4-FFF2-40B4-BE49-F238E27FC236}">
                <a16:creationId xmlns:a16="http://schemas.microsoft.com/office/drawing/2014/main" id="{81E33124-C3A0-54E3-4BEB-60BFF0ADAA1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20868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solidFill>
                  <a:schemeClr val="bg1"/>
                </a:solidFill>
                <a:effectLst/>
              </a:rPr>
              <a:t>移植後の成績　年齢別</a:t>
            </a:r>
            <a:br>
              <a:rPr lang="en-US" altLang="ja-JP" sz="2700" dirty="0">
                <a:solidFill>
                  <a:schemeClr val="bg1"/>
                </a:solidFill>
                <a:effectLst/>
              </a:rPr>
            </a:br>
            <a:r>
              <a:rPr lang="en-US" altLang="ja-JP" sz="2000" spc="-150" dirty="0">
                <a:solidFill>
                  <a:schemeClr val="bg1"/>
                </a:solidFill>
                <a:effectLst/>
                <a:latin typeface="Arial" pitchFamily="34" charset="0"/>
                <a:ea typeface="ＭＳ Ｐゴシック"/>
                <a:cs typeface="Arial" pitchFamily="34" charset="0"/>
              </a:rPr>
              <a:t>●●●</a:t>
            </a:r>
            <a:r>
              <a:rPr lang="ja-JP" altLang="en-US" sz="2400" dirty="0">
                <a:solidFill>
                  <a:schemeClr val="bg1"/>
                </a:solidFill>
                <a:effectLst/>
              </a:rPr>
              <a:t>悪性リンパ腫</a:t>
            </a:r>
            <a:r>
              <a:rPr lang="en-US" altLang="ja-JP" sz="1300" dirty="0">
                <a:solidFill>
                  <a:schemeClr val="bg1"/>
                </a:solidFill>
                <a:effectLst/>
              </a:rPr>
              <a:t>(</a:t>
            </a:r>
            <a:r>
              <a:rPr lang="ja-JP" altLang="en-US" sz="1300" dirty="0">
                <a:solidFill>
                  <a:schemeClr val="bg1"/>
                </a:solidFill>
                <a:effectLst/>
              </a:rPr>
              <a:t>非ホジキンリンパ腫</a:t>
            </a:r>
            <a:r>
              <a:rPr lang="en-US" altLang="ja-JP" sz="1300" dirty="0">
                <a:solidFill>
                  <a:schemeClr val="bg1"/>
                </a:solidFill>
                <a:effectLst/>
              </a:rPr>
              <a:t>/</a:t>
            </a:r>
            <a:r>
              <a:rPr lang="ja-JP" altLang="en-US" sz="1300" dirty="0">
                <a:solidFill>
                  <a:schemeClr val="bg1"/>
                </a:solidFill>
                <a:effectLst/>
              </a:rPr>
              <a:t>ホジキンリンパ腫</a:t>
            </a:r>
            <a:r>
              <a:rPr lang="en-US" altLang="ja-JP" sz="1300" dirty="0">
                <a:solidFill>
                  <a:schemeClr val="bg1"/>
                </a:solidFill>
                <a:effectLst/>
              </a:rPr>
              <a:t>)</a:t>
            </a:r>
            <a:r>
              <a:rPr lang="en-US" altLang="ja-JP" sz="2000" spc="-150" dirty="0">
                <a:solidFill>
                  <a:schemeClr val="bg1"/>
                </a:solidFill>
                <a:effectLst/>
                <a:latin typeface="Arial" pitchFamily="34" charset="0"/>
                <a:ea typeface="ＭＳ Ｐゴシック"/>
                <a:cs typeface="Arial" pitchFamily="34" charset="0"/>
              </a:rPr>
              <a:t>●●● &lt;</a:t>
            </a:r>
            <a:r>
              <a:rPr lang="ja-JP" altLang="en-US" sz="2000" spc="-150" dirty="0">
                <a:solidFill>
                  <a:schemeClr val="bg1"/>
                </a:solidFill>
                <a:effectLst/>
                <a:latin typeface="Arial" pitchFamily="34" charset="0"/>
                <a:ea typeface="ＭＳ Ｐゴシック"/>
                <a:cs typeface="Arial" pitchFamily="34" charset="0"/>
              </a:rPr>
              <a:t>自家</a:t>
            </a:r>
            <a:r>
              <a:rPr lang="en-US" altLang="ja-JP" sz="2000" spc="-150" dirty="0">
                <a:solidFill>
                  <a:schemeClr val="bg1"/>
                </a:solidFill>
                <a:effectLst/>
                <a:latin typeface="Arial" pitchFamily="34" charset="0"/>
                <a:ea typeface="ＭＳ Ｐゴシック"/>
                <a:cs typeface="Arial" pitchFamily="34" charset="0"/>
              </a:rPr>
              <a:t>&gt;&lt;0-15</a:t>
            </a:r>
            <a:r>
              <a:rPr lang="ja-JP" altLang="en-US" sz="2000" spc="-150" dirty="0">
                <a:solidFill>
                  <a:schemeClr val="bg1"/>
                </a:solidFill>
                <a:effectLst/>
                <a:latin typeface="Arial" pitchFamily="34" charset="0"/>
                <a:ea typeface="ＭＳ Ｐゴシック"/>
                <a:cs typeface="Arial" pitchFamily="34" charset="0"/>
              </a:rPr>
              <a:t>歳</a:t>
            </a:r>
            <a:r>
              <a:rPr lang="en-US" altLang="ja-JP" sz="2000" spc="-150" dirty="0">
                <a:solidFill>
                  <a:schemeClr val="bg1"/>
                </a:solidFill>
                <a:effectLst/>
                <a:latin typeface="Arial" pitchFamily="34" charset="0"/>
                <a:ea typeface="ＭＳ Ｐゴシック"/>
                <a:cs typeface="Arial" pitchFamily="34" charset="0"/>
              </a:rPr>
              <a:t>/16</a:t>
            </a:r>
            <a:r>
              <a:rPr lang="ja-JP" altLang="en-US" sz="2000" spc="-150" dirty="0">
                <a:solidFill>
                  <a:schemeClr val="bg1"/>
                </a:solidFill>
                <a:effectLst/>
                <a:latin typeface="Arial" pitchFamily="34" charset="0"/>
                <a:ea typeface="ＭＳ Ｐゴシック"/>
                <a:cs typeface="Arial" pitchFamily="34" charset="0"/>
              </a:rPr>
              <a:t>歳以上</a:t>
            </a:r>
            <a:r>
              <a:rPr lang="en-US" altLang="ja-JP" sz="2000" spc="-150" dirty="0">
                <a:solidFill>
                  <a:schemeClr val="bg1"/>
                </a:solidFill>
                <a:effectLst/>
                <a:latin typeface="Arial" pitchFamily="34" charset="0"/>
                <a:ea typeface="ＭＳ Ｐゴシック"/>
                <a:cs typeface="Arial" pitchFamily="34" charset="0"/>
              </a:rPr>
              <a:t>&gt;</a:t>
            </a:r>
            <a:endParaRPr kumimoji="1" lang="ja-JP" altLang="en-US" sz="2000" dirty="0">
              <a:solidFill>
                <a:schemeClr val="bg1"/>
              </a:solidFill>
              <a:effectLst/>
            </a:endParaRPr>
          </a:p>
        </p:txBody>
      </p:sp>
      <p:pic>
        <p:nvPicPr>
          <p:cNvPr id="5" name="図 4" descr="グラフィカル ユーザー インターフェイス&#10;&#10;自動的に生成された説明">
            <a:extLst>
              <a:ext uri="{FF2B5EF4-FFF2-40B4-BE49-F238E27FC236}">
                <a16:creationId xmlns:a16="http://schemas.microsoft.com/office/drawing/2014/main" id="{2EA5A31A-2939-158F-CE35-E834BADA941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02895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a:spLocks noGrp="1"/>
          </p:cNvSpPr>
          <p:nvPr>
            <p:ph type="title"/>
          </p:nvPr>
        </p:nvSpPr>
        <p:spPr/>
        <p:txBody>
          <a:bodyPr anchor="ctr">
            <a:normAutofit fontScale="90000"/>
          </a:bodyPr>
          <a:lstStyle/>
          <a:p>
            <a:r>
              <a:rPr lang="ja-JP" altLang="en-US" sz="2800" b="0" dirty="0">
                <a:solidFill>
                  <a:schemeClr val="bg1"/>
                </a:solidFill>
                <a:effectLst/>
                <a:latin typeface="HGP明朝E" pitchFamily="18" charset="-128"/>
                <a:ea typeface="HGP明朝E" pitchFamily="18" charset="-128"/>
                <a:cs typeface="Arial Unicode MS" pitchFamily="50" charset="-128"/>
              </a:rPr>
              <a:t>造血幹細胞移植件数の年次推移</a:t>
            </a:r>
            <a:br>
              <a:rPr lang="en-US" altLang="ja-JP" sz="2800" b="0" dirty="0">
                <a:solidFill>
                  <a:schemeClr val="bg1"/>
                </a:solidFill>
                <a:effectLst/>
                <a:latin typeface="HGP明朝E" pitchFamily="18" charset="-128"/>
                <a:ea typeface="HGP明朝E" pitchFamily="18" charset="-128"/>
                <a:cs typeface="Arial Unicode MS" pitchFamily="50" charset="-128"/>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b="0" dirty="0">
                <a:solidFill>
                  <a:schemeClr val="bg1"/>
                </a:solidFill>
                <a:effectLst/>
                <a:latin typeface="HGP明朝E" pitchFamily="18" charset="-128"/>
                <a:ea typeface="HGP明朝E" pitchFamily="18" charset="-128"/>
                <a:cs typeface="Arial Unicode MS" pitchFamily="50" charset="-128"/>
              </a:rPr>
              <a:t>幹細胞種類別</a:t>
            </a:r>
            <a:r>
              <a:rPr lang="ja-JP" altLang="en-US" sz="2000" b="0" dirty="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a:t>
            </a:r>
            <a:r>
              <a:rPr lang="ja-JP" altLang="en-US" sz="2000" b="0" spc="-150" baseline="0" dirty="0">
                <a:solidFill>
                  <a:schemeClr val="bg1"/>
                </a:solidFill>
                <a:effectLst/>
                <a:latin typeface="Arial" pitchFamily="34" charset="0"/>
                <a:ea typeface="ＭＳ Ｐゴシック"/>
                <a:cs typeface="Arial" pitchFamily="34" charset="0"/>
              </a:rPr>
              <a:t> </a:t>
            </a:r>
            <a:r>
              <a:rPr lang="en-US" altLang="ja-JP" sz="2000" b="0" spc="-150" baseline="0" dirty="0">
                <a:solidFill>
                  <a:schemeClr val="bg1"/>
                </a:solidFill>
                <a:effectLst/>
                <a:latin typeface="Arial" pitchFamily="34" charset="0"/>
                <a:ea typeface="ＭＳ Ｐゴシック"/>
                <a:cs typeface="Arial" pitchFamily="34" charset="0"/>
              </a:rPr>
              <a:t>&lt;</a:t>
            </a:r>
            <a:r>
              <a:rPr lang="ja-JP" altLang="en-US" sz="2000" b="0" spc="-150" baseline="0" dirty="0">
                <a:solidFill>
                  <a:schemeClr val="bg1"/>
                </a:solidFill>
                <a:effectLst/>
                <a:latin typeface="Arial" pitchFamily="34" charset="0"/>
                <a:ea typeface="ＭＳ Ｐゴシック"/>
                <a:cs typeface="Arial" pitchFamily="34" charset="0"/>
              </a:rPr>
              <a:t>自家</a:t>
            </a:r>
            <a:r>
              <a:rPr lang="en-US" altLang="ja-JP" sz="2000" b="0" spc="-150" baseline="0" dirty="0">
                <a:solidFill>
                  <a:schemeClr val="bg1"/>
                </a:solidFill>
                <a:effectLst/>
                <a:latin typeface="Arial" pitchFamily="34" charset="0"/>
                <a:ea typeface="ＭＳ Ｐゴシック"/>
                <a:cs typeface="Arial" pitchFamily="34" charset="0"/>
              </a:rPr>
              <a:t>&gt;</a:t>
            </a:r>
            <a:endParaRPr lang="ja-JP" altLang="en-US" sz="2000" b="0" dirty="0">
              <a:solidFill>
                <a:schemeClr val="bg1"/>
              </a:solidFill>
              <a:effectLst/>
              <a:latin typeface="HGP明朝E" pitchFamily="18" charset="-128"/>
              <a:ea typeface="HGP明朝E" pitchFamily="18" charset="-128"/>
              <a:cs typeface="Arial Unicode MS" pitchFamily="50" charset="-128"/>
            </a:endParaRPr>
          </a:p>
        </p:txBody>
      </p:sp>
      <p:pic>
        <p:nvPicPr>
          <p:cNvPr id="3" name="図 2" descr="グラフ, ヒストグラム&#10;&#10;自動的に生成された説明">
            <a:extLst>
              <a:ext uri="{FF2B5EF4-FFF2-40B4-BE49-F238E27FC236}">
                <a16:creationId xmlns:a16="http://schemas.microsoft.com/office/drawing/2014/main" id="{06E286CB-D28F-80BE-88AA-33E25253167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3314685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6"/>
          <p:cNvSpPr>
            <a:spLocks noGrp="1"/>
          </p:cNvSpPr>
          <p:nvPr>
            <p:ph type="title"/>
          </p:nvPr>
        </p:nvSpPr>
        <p:spPr/>
        <p:txBody>
          <a:bodyPr>
            <a:normAutofit/>
          </a:bodyPr>
          <a:lstStyle/>
          <a:p>
            <a:r>
              <a:rPr kumimoji="1" lang="ja-JP" altLang="ja-JP" sz="2500" b="0" i="0" kern="1200" spc="0" baseline="0" dirty="0">
                <a:solidFill>
                  <a:schemeClr val="bg1"/>
                </a:solidFill>
                <a:effectLst/>
                <a:latin typeface="HGP明朝E"/>
                <a:ea typeface="HGP明朝E"/>
                <a:cs typeface="+mn-cs"/>
              </a:rPr>
              <a:t>移植後の成績</a:t>
            </a:r>
            <a:br>
              <a:rPr kumimoji="1" lang="en-US" altLang="ja-JP" sz="1800" b="1"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ja-JP" sz="2200" i="0" kern="1200" spc="0" baseline="0" dirty="0">
                <a:solidFill>
                  <a:schemeClr val="bg1"/>
                </a:solidFill>
                <a:effectLst/>
                <a:latin typeface="HGP明朝E"/>
                <a:ea typeface="HGP明朝E"/>
                <a:cs typeface="+mn-cs"/>
              </a:rPr>
              <a:t>多発性骨髄腫</a:t>
            </a:r>
            <a:r>
              <a:rPr lang="en-US" altLang="ja-JP" sz="1800" spc="-150" dirty="0">
                <a:solidFill>
                  <a:schemeClr val="bg1"/>
                </a:solidFill>
                <a:effectLst/>
                <a:latin typeface="Arial" pitchFamily="34" charset="0"/>
                <a:ea typeface="ＭＳ Ｐゴシック"/>
                <a:cs typeface="Arial" pitchFamily="34" charset="0"/>
              </a:rPr>
              <a:t>●●●&lt;</a:t>
            </a:r>
            <a:r>
              <a:rPr lang="ja-JP" altLang="en-US" sz="1800" spc="-150" dirty="0">
                <a:solidFill>
                  <a:schemeClr val="bg1"/>
                </a:solidFill>
                <a:effectLst/>
                <a:latin typeface="Arial" pitchFamily="34" charset="0"/>
                <a:ea typeface="ＭＳ Ｐゴシック"/>
                <a:cs typeface="Arial" pitchFamily="34" charset="0"/>
              </a:rPr>
              <a:t>自家</a:t>
            </a:r>
            <a:r>
              <a:rPr lang="en-US" altLang="ja-JP" sz="1800" spc="-150" dirty="0">
                <a:solidFill>
                  <a:schemeClr val="bg1"/>
                </a:solidFill>
                <a:effectLst/>
                <a:latin typeface="Arial" pitchFamily="34" charset="0"/>
                <a:ea typeface="ＭＳ Ｐゴシック"/>
                <a:cs typeface="Arial" pitchFamily="34" charset="0"/>
              </a:rPr>
              <a:t>&gt;&lt;16</a:t>
            </a:r>
            <a:r>
              <a:rPr lang="ja-JP" altLang="en-US" sz="1800" spc="-150" dirty="0">
                <a:solidFill>
                  <a:schemeClr val="bg1"/>
                </a:solidFill>
                <a:effectLst/>
                <a:latin typeface="Arial" pitchFamily="34" charset="0"/>
                <a:ea typeface="ＭＳ Ｐゴシック"/>
                <a:cs typeface="Arial" pitchFamily="34" charset="0"/>
              </a:rPr>
              <a:t>歳以上</a:t>
            </a:r>
            <a:r>
              <a:rPr lang="en-US" altLang="ja-JP" sz="1800" spc="-150" dirty="0">
                <a:solidFill>
                  <a:schemeClr val="bg1"/>
                </a:solidFill>
                <a:effectLst/>
                <a:latin typeface="Arial" pitchFamily="34" charset="0"/>
                <a:ea typeface="ＭＳ Ｐゴシック"/>
                <a:cs typeface="Arial" pitchFamily="34" charset="0"/>
              </a:rPr>
              <a:t>&gt;</a:t>
            </a:r>
            <a:endParaRPr kumimoji="1" lang="ja-JP" altLang="en-US" sz="18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8DDC5A1A-F266-CEA2-C62B-29DC7496432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2522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ja-JP"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kumimoji="1" lang="ja-JP" altLang="ja-JP" sz="2400" kern="1200" dirty="0">
                <a:solidFill>
                  <a:schemeClr val="bg1"/>
                </a:solidFill>
                <a:effectLst/>
                <a:latin typeface="HGP明朝E"/>
                <a:ea typeface="HGP明朝E"/>
                <a:cs typeface="+mn-cs"/>
              </a:rPr>
              <a:t>急性骨髄性白血病</a:t>
            </a:r>
            <a:r>
              <a:rPr lang="en-US" altLang="ja-JP" sz="2000" spc="-150" dirty="0">
                <a:solidFill>
                  <a:schemeClr val="bg1"/>
                </a:solidFill>
                <a:effectLst/>
                <a:latin typeface="Arial" pitchFamily="34" charset="0"/>
                <a:ea typeface="ＭＳ Ｐゴシック"/>
                <a:cs typeface="Arial" pitchFamily="34" charset="0"/>
              </a:rPr>
              <a:t>●●●</a:t>
            </a:r>
            <a:r>
              <a:rPr lang="ja-JP" altLang="en-US" sz="2000" spc="-150" baseline="0" dirty="0">
                <a:solidFill>
                  <a:schemeClr val="bg1"/>
                </a:solidFill>
                <a:effectLst/>
                <a:latin typeface="Arial" pitchFamily="34" charset="0"/>
                <a:ea typeface="ＭＳ Ｐゴシック"/>
                <a:cs typeface="Arial" pitchFamily="34" charset="0"/>
              </a:rPr>
              <a:t> </a:t>
            </a:r>
            <a:r>
              <a:rPr kumimoji="1" lang="en-US" altLang="ja-JP" sz="2000" b="0" kern="1200" dirty="0">
                <a:ln>
                  <a:noFill/>
                </a:ln>
                <a:solidFill>
                  <a:schemeClr val="bg1"/>
                </a:solidFill>
                <a:effectLst/>
              </a:rPr>
              <a:t>&lt;</a:t>
            </a:r>
            <a:r>
              <a:rPr kumimoji="1" lang="ja-JP" altLang="en-US" sz="2000" b="0" kern="1200" dirty="0">
                <a:ln>
                  <a:noFill/>
                </a:ln>
                <a:solidFill>
                  <a:schemeClr val="bg1"/>
                </a:solidFill>
                <a:effectLst/>
              </a:rPr>
              <a:t>同種</a:t>
            </a:r>
            <a:r>
              <a:rPr kumimoji="1" lang="en-US" altLang="ja-JP" sz="2000" b="0" kern="1200" dirty="0">
                <a:ln>
                  <a:noFill/>
                </a:ln>
                <a:solidFill>
                  <a:schemeClr val="bg1"/>
                </a:solidFill>
                <a:effectLst/>
              </a:rPr>
              <a:t>&gt;&lt;0-15</a:t>
            </a:r>
            <a:r>
              <a:rPr kumimoji="1" lang="ja-JP" altLang="ja-JP" sz="2000" b="0" kern="1200" dirty="0">
                <a:ln>
                  <a:noFill/>
                </a:ln>
                <a:solidFill>
                  <a:schemeClr val="bg1"/>
                </a:solidFill>
                <a:effectLst/>
              </a:rPr>
              <a:t>歳</a:t>
            </a:r>
            <a:r>
              <a:rPr kumimoji="1" lang="en-US" altLang="ja-JP" sz="2000" b="0" kern="1200" dirty="0">
                <a:ln>
                  <a:noFill/>
                </a:ln>
                <a:solidFill>
                  <a:schemeClr val="bg1"/>
                </a:solidFill>
                <a:effectLst/>
              </a:rPr>
              <a:t>/16</a:t>
            </a:r>
            <a:r>
              <a:rPr kumimoji="1" lang="ja-JP" altLang="ja-JP" sz="2000" b="0" kern="1200" dirty="0">
                <a:ln>
                  <a:noFill/>
                </a:ln>
                <a:solidFill>
                  <a:schemeClr val="bg1"/>
                </a:solidFill>
                <a:effectLst/>
              </a:rPr>
              <a:t>歳以上</a:t>
            </a:r>
            <a:r>
              <a:rPr kumimoji="1" lang="en-US" altLang="ja-JP" sz="2000" b="0" kern="1200" dirty="0">
                <a:ln>
                  <a:noFill/>
                </a:ln>
                <a:solidFill>
                  <a:schemeClr val="bg1"/>
                </a:solidFill>
                <a:effectLst/>
              </a:rPr>
              <a:t>&gt;</a:t>
            </a:r>
            <a:endParaRPr lang="ja-JP" altLang="ja-JP" sz="20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A3E2566F-E936-CFD2-6181-9FD0BB38FC1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39170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ja-JP" sz="2200" i="0" kern="1200" spc="0" baseline="0" dirty="0">
                <a:solidFill>
                  <a:schemeClr val="bg1"/>
                </a:solidFill>
                <a:effectLst/>
                <a:latin typeface="HGP明朝E"/>
                <a:ea typeface="HGP明朝E"/>
                <a:cs typeface="+mn-cs"/>
              </a:rPr>
              <a:t>急性骨髄性白血病</a:t>
            </a:r>
            <a:r>
              <a:rPr lang="en-US" altLang="ja-JP" sz="1800" spc="-150" dirty="0">
                <a:solidFill>
                  <a:schemeClr val="bg1"/>
                </a:solidFill>
                <a:effectLst/>
                <a:latin typeface="Arial" pitchFamily="34" charset="0"/>
                <a:ea typeface="ＭＳ Ｐゴシック"/>
                <a:cs typeface="Arial" pitchFamily="34" charset="0"/>
              </a:rPr>
              <a:t>●●● &lt;</a:t>
            </a:r>
            <a:r>
              <a:rPr lang="ja-JP" altLang="en-US" sz="1800" spc="-150" dirty="0">
                <a:solidFill>
                  <a:schemeClr val="bg1"/>
                </a:solidFill>
                <a:effectLst/>
                <a:latin typeface="Arial" pitchFamily="34" charset="0"/>
                <a:ea typeface="ＭＳ Ｐゴシック"/>
                <a:cs typeface="Arial" pitchFamily="34" charset="0"/>
              </a:rPr>
              <a:t>同種</a:t>
            </a:r>
            <a:r>
              <a:rPr lang="en-US" altLang="ja-JP" sz="1800" spc="-150" dirty="0">
                <a:solidFill>
                  <a:schemeClr val="bg1"/>
                </a:solidFill>
                <a:effectLst/>
                <a:latin typeface="Arial" pitchFamily="34" charset="0"/>
                <a:ea typeface="ＭＳ Ｐゴシック"/>
                <a:cs typeface="Arial" pitchFamily="34" charset="0"/>
              </a:rPr>
              <a:t>&gt;&lt;16</a:t>
            </a:r>
            <a:r>
              <a:rPr lang="ja-JP" altLang="en-US" sz="1800" spc="-150" dirty="0">
                <a:solidFill>
                  <a:schemeClr val="bg1"/>
                </a:solidFill>
                <a:effectLst/>
                <a:latin typeface="Arial" pitchFamily="34" charset="0"/>
                <a:ea typeface="ＭＳ Ｐゴシック"/>
                <a:cs typeface="Arial" pitchFamily="34" charset="0"/>
              </a:rPr>
              <a:t>歳以上</a:t>
            </a:r>
            <a:r>
              <a:rPr lang="en-US" altLang="ja-JP" sz="1800" spc="-15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3" name="図 2" descr="グラフ&#10;&#10;自動的に生成された説明">
            <a:extLst>
              <a:ext uri="{FF2B5EF4-FFF2-40B4-BE49-F238E27FC236}">
                <a16:creationId xmlns:a16="http://schemas.microsoft.com/office/drawing/2014/main" id="{78F1A4E0-15F9-529E-7F56-1C6341B52B2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038258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kumimoji="1" lang="ja-JP" altLang="ja-JP" sz="2400" kern="1200" dirty="0">
                <a:solidFill>
                  <a:schemeClr val="bg1"/>
                </a:solidFill>
                <a:effectLst/>
                <a:latin typeface="HGP明朝E"/>
                <a:ea typeface="HGP明朝E"/>
                <a:cs typeface="+mn-cs"/>
              </a:rPr>
              <a:t>急性骨髄性白血病</a:t>
            </a:r>
            <a:r>
              <a:rPr lang="en-US" altLang="ja-JP" sz="2000" spc="-150" dirty="0">
                <a:solidFill>
                  <a:schemeClr val="bg1"/>
                </a:solidFill>
                <a:effectLst/>
                <a:latin typeface="Arial" pitchFamily="34" charset="0"/>
                <a:ea typeface="ＭＳ Ｐゴシック"/>
                <a:cs typeface="Arial" pitchFamily="34" charset="0"/>
              </a:rPr>
              <a:t>●●● &lt;HLA</a:t>
            </a:r>
            <a:r>
              <a:rPr lang="ja-JP" altLang="en-US" sz="2000" spc="-150" dirty="0">
                <a:solidFill>
                  <a:schemeClr val="bg1"/>
                </a:solidFill>
                <a:effectLst/>
                <a:latin typeface="Arial" pitchFamily="34" charset="0"/>
                <a:ea typeface="ＭＳ Ｐゴシック"/>
                <a:cs typeface="Arial" pitchFamily="34" charset="0"/>
              </a:rPr>
              <a:t>適合同胞間移植</a:t>
            </a:r>
            <a:r>
              <a:rPr lang="en-US" altLang="ja-JP" sz="2000" spc="-150" dirty="0">
                <a:solidFill>
                  <a:schemeClr val="bg1"/>
                </a:solidFill>
                <a:effectLst/>
                <a:latin typeface="Arial" pitchFamily="34" charset="0"/>
                <a:ea typeface="ＭＳ Ｐゴシック"/>
                <a:cs typeface="Arial" pitchFamily="34" charset="0"/>
              </a:rPr>
              <a:t>&gt;&lt;0-15</a:t>
            </a:r>
            <a:r>
              <a:rPr lang="ja-JP" altLang="en-US" sz="2000" spc="-150" dirty="0">
                <a:solidFill>
                  <a:schemeClr val="bg1"/>
                </a:solidFill>
                <a:effectLst/>
                <a:latin typeface="Arial" pitchFamily="34" charset="0"/>
                <a:ea typeface="ＭＳ Ｐゴシック"/>
                <a:cs typeface="Arial" pitchFamily="34" charset="0"/>
              </a:rPr>
              <a:t>歳</a:t>
            </a:r>
            <a:r>
              <a:rPr lang="en-US" altLang="ja-JP" sz="2000" spc="-150" dirty="0">
                <a:solidFill>
                  <a:schemeClr val="bg1"/>
                </a:solidFill>
                <a:effectLst/>
                <a:latin typeface="Arial" pitchFamily="34" charset="0"/>
                <a:ea typeface="ＭＳ Ｐゴシック"/>
                <a:cs typeface="Arial" pitchFamily="34" charset="0"/>
              </a:rPr>
              <a:t>&gt;</a:t>
            </a:r>
          </a:p>
        </p:txBody>
      </p:sp>
      <p:pic>
        <p:nvPicPr>
          <p:cNvPr id="3" name="図 2" descr="グラフ, 折れ線グラフ&#10;&#10;自動的に生成された説明">
            <a:extLst>
              <a:ext uri="{FF2B5EF4-FFF2-40B4-BE49-F238E27FC236}">
                <a16:creationId xmlns:a16="http://schemas.microsoft.com/office/drawing/2014/main" id="{5B760AD0-F316-903D-919B-3BDBF7CF1A7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88732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ja-JP" sz="2200" i="0" kern="1200" spc="0" baseline="0" dirty="0">
                <a:solidFill>
                  <a:schemeClr val="bg1"/>
                </a:solidFill>
                <a:effectLst/>
                <a:latin typeface="HGP明朝E"/>
                <a:ea typeface="HGP明朝E"/>
                <a:cs typeface="+mn-cs"/>
              </a:rPr>
              <a:t>急性骨髄性白血病</a:t>
            </a:r>
            <a:r>
              <a:rPr lang="en-US" altLang="ja-JP" sz="1800" spc="-150" dirty="0">
                <a:solidFill>
                  <a:schemeClr val="bg1"/>
                </a:solidFill>
                <a:effectLst/>
                <a:latin typeface="Arial" pitchFamily="34" charset="0"/>
                <a:ea typeface="ＭＳ Ｐゴシック"/>
                <a:cs typeface="Arial" pitchFamily="34" charset="0"/>
              </a:rPr>
              <a:t>●●● </a:t>
            </a:r>
            <a:r>
              <a:rPr lang="en-US" altLang="zh-TW" sz="1800" spc="-150" dirty="0">
                <a:solidFill>
                  <a:schemeClr val="bg1"/>
                </a:solidFill>
                <a:effectLst/>
                <a:latin typeface="Arial" pitchFamily="34" charset="0"/>
                <a:ea typeface="ＭＳ Ｐゴシック"/>
                <a:cs typeface="Arial" pitchFamily="34" charset="0"/>
              </a:rPr>
              <a:t>&lt;HLA</a:t>
            </a:r>
            <a:r>
              <a:rPr lang="zh-TW" altLang="en-US" sz="1800" spc="-150" dirty="0">
                <a:solidFill>
                  <a:schemeClr val="bg1"/>
                </a:solidFill>
                <a:effectLst/>
                <a:latin typeface="Arial" pitchFamily="34" charset="0"/>
                <a:ea typeface="ＭＳ Ｐゴシック"/>
                <a:cs typeface="Arial" pitchFamily="34" charset="0"/>
              </a:rPr>
              <a:t>適合同胞間移植</a:t>
            </a:r>
            <a:r>
              <a:rPr lang="en-US" altLang="zh-TW" sz="1800" spc="-150" dirty="0">
                <a:solidFill>
                  <a:schemeClr val="bg1"/>
                </a:solidFill>
                <a:effectLst/>
                <a:latin typeface="Arial" pitchFamily="34" charset="0"/>
                <a:ea typeface="ＭＳ Ｐゴシック"/>
                <a:cs typeface="Arial" pitchFamily="34" charset="0"/>
              </a:rPr>
              <a:t>&gt;&lt;16</a:t>
            </a:r>
            <a:r>
              <a:rPr lang="zh-TW" altLang="en-US" sz="1800" spc="-150" dirty="0">
                <a:solidFill>
                  <a:schemeClr val="bg1"/>
                </a:solidFill>
                <a:effectLst/>
                <a:latin typeface="Arial" pitchFamily="34" charset="0"/>
                <a:ea typeface="ＭＳ Ｐゴシック"/>
                <a:cs typeface="Arial" pitchFamily="34" charset="0"/>
              </a:rPr>
              <a:t>歳</a:t>
            </a:r>
            <a:r>
              <a:rPr lang="ja-JP" altLang="en-US" sz="1800" spc="-150" dirty="0">
                <a:solidFill>
                  <a:schemeClr val="bg1"/>
                </a:solidFill>
                <a:effectLst/>
                <a:latin typeface="Arial" pitchFamily="34" charset="0"/>
                <a:ea typeface="ＭＳ Ｐゴシック"/>
                <a:cs typeface="Arial" pitchFamily="34" charset="0"/>
              </a:rPr>
              <a:t>以上</a:t>
            </a:r>
            <a:r>
              <a:rPr lang="en-US" altLang="zh-TW" sz="1800" spc="-15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FBFD5941-BF5F-C6AE-B868-AADAB36EA52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84859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effectLst/>
        </p:spPr>
        <p:txBody>
          <a:bodyPr>
            <a:normAutofit fontScale="90000"/>
          </a:bodyPr>
          <a:lstStyle/>
          <a:p>
            <a:pPr fontAlgn="base"/>
            <a:r>
              <a:rPr kumimoji="1" lang="ja-JP" altLang="ja-JP"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kumimoji="1" lang="ja-JP" altLang="ja-JP" sz="2400" kern="1200" dirty="0">
                <a:solidFill>
                  <a:schemeClr val="bg1"/>
                </a:solidFill>
                <a:effectLst/>
                <a:latin typeface="HGP明朝E"/>
                <a:ea typeface="HGP明朝E"/>
                <a:cs typeface="+mn-cs"/>
              </a:rPr>
              <a:t>急性骨髄性白血病</a:t>
            </a:r>
            <a:r>
              <a:rPr lang="en-US" altLang="ja-JP" sz="2000" spc="-150" dirty="0">
                <a:solidFill>
                  <a:schemeClr val="bg1"/>
                </a:solidFill>
                <a:effectLst/>
                <a:latin typeface="Arial" pitchFamily="34" charset="0"/>
                <a:ea typeface="ＭＳ Ｐゴシック"/>
                <a:cs typeface="Arial" pitchFamily="34" charset="0"/>
              </a:rPr>
              <a:t>●●● </a:t>
            </a:r>
            <a:r>
              <a:rPr kumimoji="1" lang="en-US" altLang="ja-JP" sz="2000" b="0" kern="1200" dirty="0">
                <a:ln>
                  <a:noFill/>
                </a:ln>
                <a:solidFill>
                  <a:schemeClr val="bg1"/>
                </a:solidFill>
                <a:effectLst/>
              </a:rPr>
              <a:t>&lt;</a:t>
            </a:r>
            <a:r>
              <a:rPr kumimoji="1" lang="ja-JP" altLang="en-US" sz="2000" b="0" kern="1200" dirty="0">
                <a:ln>
                  <a:noFill/>
                </a:ln>
                <a:solidFill>
                  <a:schemeClr val="bg1"/>
                </a:solidFill>
                <a:effectLst/>
              </a:rPr>
              <a:t>非血縁者間骨髄</a:t>
            </a:r>
            <a:r>
              <a:rPr kumimoji="1" lang="ja-JP" altLang="ja-JP" sz="2000" b="0" kern="1200" dirty="0">
                <a:ln>
                  <a:noFill/>
                </a:ln>
                <a:solidFill>
                  <a:schemeClr val="bg1"/>
                </a:solidFill>
                <a:effectLst/>
              </a:rPr>
              <a:t>移植</a:t>
            </a:r>
            <a:r>
              <a:rPr kumimoji="1" lang="en-US" altLang="ja-JP" sz="2000" b="0" kern="1200" dirty="0">
                <a:ln>
                  <a:noFill/>
                </a:ln>
                <a:solidFill>
                  <a:schemeClr val="bg1"/>
                </a:solidFill>
                <a:effectLst/>
              </a:rPr>
              <a:t>&gt;&lt;0-15</a:t>
            </a:r>
            <a:r>
              <a:rPr kumimoji="1" lang="ja-JP" altLang="ja-JP" sz="2000" b="0" kern="1200" dirty="0">
                <a:ln>
                  <a:noFill/>
                </a:ln>
                <a:solidFill>
                  <a:schemeClr val="bg1"/>
                </a:solidFill>
                <a:effectLst/>
              </a:rPr>
              <a:t>歳</a:t>
            </a:r>
            <a:r>
              <a:rPr kumimoji="1" lang="en-US" altLang="ja-JP" sz="2000" b="0" kern="1200" dirty="0">
                <a:ln>
                  <a:noFill/>
                </a:ln>
                <a:solidFill>
                  <a:schemeClr val="bg1"/>
                </a:solidFill>
                <a:effectLst/>
              </a:rPr>
              <a:t>&gt;</a:t>
            </a:r>
            <a:endParaRPr kumimoji="1" lang="ja-JP" altLang="ja-JP" sz="2000" b="1" i="0" kern="1200" spc="0" baseline="0" dirty="0">
              <a:solidFill>
                <a:schemeClr val="bg1"/>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9974FD96-4A85-E3BF-1A62-B198A8347F0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503830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ja-JP" sz="2200" i="0" kern="1200" spc="0" baseline="0" dirty="0">
                <a:solidFill>
                  <a:schemeClr val="bg1"/>
                </a:solidFill>
                <a:effectLst/>
                <a:latin typeface="HGP明朝E"/>
                <a:ea typeface="HGP明朝E"/>
                <a:cs typeface="+mn-cs"/>
              </a:rPr>
              <a:t>急性骨髄性白血病</a:t>
            </a:r>
            <a:r>
              <a:rPr lang="en-US" altLang="ja-JP" sz="1800" spc="-150" dirty="0">
                <a:solidFill>
                  <a:schemeClr val="bg1"/>
                </a:solidFill>
                <a:effectLst/>
                <a:latin typeface="Arial" pitchFamily="34" charset="0"/>
                <a:ea typeface="ＭＳ Ｐゴシック"/>
                <a:cs typeface="Arial" pitchFamily="34" charset="0"/>
              </a:rPr>
              <a:t>●●● </a:t>
            </a:r>
            <a:r>
              <a:rPr kumimoji="1" lang="en-US" altLang="ja-JP" sz="2000" b="0" kern="1200" dirty="0">
                <a:ln>
                  <a:noFill/>
                </a:ln>
                <a:solidFill>
                  <a:schemeClr val="bg1"/>
                </a:solidFill>
                <a:effectLst/>
              </a:rPr>
              <a:t>&lt;</a:t>
            </a:r>
            <a:r>
              <a:rPr kumimoji="1" lang="ja-JP" altLang="ja-JP" sz="2000" b="0" kern="1200" dirty="0">
                <a:ln>
                  <a:noFill/>
                </a:ln>
                <a:solidFill>
                  <a:schemeClr val="bg1"/>
                </a:solidFill>
                <a:effectLst/>
              </a:rPr>
              <a:t>非血縁者間骨髄移植</a:t>
            </a:r>
            <a:r>
              <a:rPr kumimoji="1" lang="en-US" altLang="ja-JP" sz="2000" b="0" kern="1200" dirty="0">
                <a:ln>
                  <a:noFill/>
                </a:ln>
                <a:solidFill>
                  <a:schemeClr val="bg1"/>
                </a:solidFill>
                <a:effectLst/>
              </a:rPr>
              <a:t>&gt;&lt;16</a:t>
            </a:r>
            <a:r>
              <a:rPr kumimoji="1" lang="zh-TW" altLang="ja-JP" sz="2000" b="0" kern="1200" dirty="0">
                <a:ln>
                  <a:noFill/>
                </a:ln>
                <a:solidFill>
                  <a:schemeClr val="bg1"/>
                </a:solidFill>
                <a:effectLst/>
              </a:rPr>
              <a:t>歳</a:t>
            </a:r>
            <a:r>
              <a:rPr kumimoji="1" lang="ja-JP" altLang="ja-JP" sz="2000" b="0" kern="1200" dirty="0">
                <a:ln>
                  <a:noFill/>
                </a:ln>
                <a:solidFill>
                  <a:schemeClr val="bg1"/>
                </a:solidFill>
                <a:effectLst/>
              </a:rPr>
              <a:t>以上</a:t>
            </a:r>
            <a:r>
              <a:rPr kumimoji="1" lang="en-US" altLang="ja-JP" sz="2000" b="0" kern="1200" dirty="0">
                <a:ln>
                  <a:noFill/>
                </a:ln>
                <a:solidFill>
                  <a:schemeClr val="bg1"/>
                </a:solidFill>
                <a:effectLst/>
              </a:rPr>
              <a:t>&gt;</a:t>
            </a:r>
            <a:endParaRPr kumimoji="1" lang="ja-JP" altLang="ja-JP" sz="2000" b="1" i="0" kern="1200" spc="0" baseline="0" dirty="0">
              <a:solidFill>
                <a:schemeClr val="bg1"/>
              </a:solidFill>
              <a:effectLst/>
              <a:latin typeface="HGP明朝E"/>
              <a:ea typeface="HGP明朝E"/>
              <a:cs typeface="+mn-cs"/>
            </a:endParaRPr>
          </a:p>
        </p:txBody>
      </p:sp>
      <p:pic>
        <p:nvPicPr>
          <p:cNvPr id="9" name="図 8" descr="グラフ, 折れ線グラフ&#10;&#10;自動的に生成された説明">
            <a:extLst>
              <a:ext uri="{FF2B5EF4-FFF2-40B4-BE49-F238E27FC236}">
                <a16:creationId xmlns:a16="http://schemas.microsoft.com/office/drawing/2014/main" id="{28C20E85-064B-D84F-0E33-6F8FF28DD9C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935227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kumimoji="1" lang="ja-JP" altLang="ja-JP" sz="2400" kern="1200" dirty="0">
                <a:solidFill>
                  <a:schemeClr val="bg1"/>
                </a:solidFill>
                <a:effectLst/>
                <a:latin typeface="HGP明朝E"/>
                <a:ea typeface="HGP明朝E"/>
                <a:cs typeface="+mn-cs"/>
              </a:rPr>
              <a:t>急性骨髄性白血病</a:t>
            </a:r>
            <a:r>
              <a:rPr lang="en-US" altLang="ja-JP" sz="2000" spc="-150" dirty="0">
                <a:solidFill>
                  <a:schemeClr val="bg1"/>
                </a:solidFill>
                <a:effectLst/>
                <a:latin typeface="Arial" pitchFamily="34" charset="0"/>
                <a:ea typeface="ＭＳ Ｐゴシック"/>
                <a:cs typeface="Arial" pitchFamily="34" charset="0"/>
              </a:rPr>
              <a:t>●●● </a:t>
            </a:r>
            <a:r>
              <a:rPr kumimoji="1" lang="en-US" altLang="ja-JP" sz="2000" b="0" kern="1200" dirty="0">
                <a:ln>
                  <a:noFill/>
                </a:ln>
                <a:solidFill>
                  <a:schemeClr val="bg1"/>
                </a:solidFill>
                <a:effectLst/>
                <a:latin typeface="+mn-ea"/>
                <a:ea typeface="+mn-ea"/>
                <a:cs typeface="+mj-cs"/>
              </a:rPr>
              <a:t>&lt;</a:t>
            </a:r>
            <a:r>
              <a:rPr kumimoji="1" lang="ja-JP" altLang="ja-JP" sz="2000" b="0" kern="1200" dirty="0">
                <a:ln>
                  <a:noFill/>
                </a:ln>
                <a:solidFill>
                  <a:schemeClr val="bg1"/>
                </a:solidFill>
                <a:effectLst/>
                <a:latin typeface="+mn-ea"/>
                <a:ea typeface="+mn-ea"/>
                <a:cs typeface="+mj-cs"/>
              </a:rPr>
              <a:t>非血縁者間</a:t>
            </a:r>
            <a:r>
              <a:rPr kumimoji="1" lang="ja-JP" altLang="en-US" sz="2000" b="0" kern="1200" dirty="0">
                <a:ln>
                  <a:noFill/>
                </a:ln>
                <a:solidFill>
                  <a:schemeClr val="bg1"/>
                </a:solidFill>
                <a:effectLst/>
                <a:latin typeface="+mn-ea"/>
                <a:ea typeface="+mn-ea"/>
                <a:cs typeface="+mj-cs"/>
              </a:rPr>
              <a:t>さい帯血</a:t>
            </a:r>
            <a:r>
              <a:rPr kumimoji="1" lang="ja-JP" altLang="ja-JP" sz="2000" b="0" kern="1200" dirty="0">
                <a:ln>
                  <a:noFill/>
                </a:ln>
                <a:solidFill>
                  <a:schemeClr val="bg1"/>
                </a:solidFill>
                <a:effectLst/>
                <a:latin typeface="+mn-ea"/>
                <a:ea typeface="+mn-ea"/>
                <a:cs typeface="+mj-cs"/>
              </a:rPr>
              <a:t>移植</a:t>
            </a:r>
            <a:r>
              <a:rPr kumimoji="1" lang="en-US" altLang="ja-JP" sz="2000" b="0" kern="1200" dirty="0">
                <a:ln>
                  <a:noFill/>
                </a:ln>
                <a:solidFill>
                  <a:schemeClr val="bg1"/>
                </a:solidFill>
                <a:effectLst/>
                <a:latin typeface="+mn-ea"/>
                <a:ea typeface="+mn-ea"/>
                <a:cs typeface="+mj-cs"/>
              </a:rPr>
              <a:t>&gt;&lt;0-15</a:t>
            </a:r>
            <a:r>
              <a:rPr kumimoji="1" lang="ja-JP" altLang="ja-JP" sz="2000" b="0" kern="1200" dirty="0">
                <a:ln>
                  <a:noFill/>
                </a:ln>
                <a:solidFill>
                  <a:schemeClr val="bg1"/>
                </a:solidFill>
                <a:effectLst/>
                <a:latin typeface="+mn-ea"/>
                <a:ea typeface="+mn-ea"/>
                <a:cs typeface="+mj-cs"/>
              </a:rPr>
              <a:t>歳</a:t>
            </a:r>
            <a:r>
              <a:rPr kumimoji="1" lang="en-US" altLang="ja-JP" sz="2000" b="0" kern="1200" dirty="0">
                <a:ln>
                  <a:noFill/>
                </a:ln>
                <a:solidFill>
                  <a:schemeClr val="bg1"/>
                </a:solidFill>
                <a:effectLst/>
              </a:rPr>
              <a:t>&gt;</a:t>
            </a:r>
            <a:endParaRPr kumimoji="1" lang="ja-JP" altLang="ja-JP" sz="2000" b="1" i="0" kern="1200" spc="0" baseline="0" dirty="0">
              <a:solidFill>
                <a:schemeClr val="bg1"/>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28C2F35A-D5AF-F6CA-78DE-1425BCB4A98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923138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ja-JP" sz="2200" i="0" kern="1200" spc="0" baseline="0" dirty="0">
                <a:solidFill>
                  <a:schemeClr val="bg1"/>
                </a:solidFill>
                <a:effectLst/>
                <a:latin typeface="HGP明朝E"/>
                <a:ea typeface="HGP明朝E"/>
                <a:cs typeface="+mn-cs"/>
              </a:rPr>
              <a:t>急性骨髄性白血病</a:t>
            </a:r>
            <a:r>
              <a:rPr lang="en-US" altLang="ja-JP" sz="1800" spc="-150" dirty="0">
                <a:solidFill>
                  <a:schemeClr val="bg1"/>
                </a:solidFill>
                <a:effectLst/>
                <a:latin typeface="Arial" pitchFamily="34" charset="0"/>
                <a:ea typeface="ＭＳ Ｐゴシック"/>
                <a:cs typeface="Arial" pitchFamily="34" charset="0"/>
              </a:rPr>
              <a:t>●●●</a:t>
            </a:r>
            <a:r>
              <a:rPr lang="en-US" altLang="ja-JP" sz="1800" spc="-150" baseline="0" dirty="0">
                <a:solidFill>
                  <a:schemeClr val="bg1"/>
                </a:solidFill>
                <a:effectLst/>
                <a:latin typeface="Arial" pitchFamily="34" charset="0"/>
                <a:ea typeface="ＭＳ Ｐゴシック"/>
                <a:cs typeface="Arial" pitchFamily="34" charset="0"/>
              </a:rPr>
              <a:t> </a:t>
            </a:r>
            <a:r>
              <a:rPr kumimoji="1" lang="en-US" altLang="ja-JP" sz="1800" b="0" kern="1200" dirty="0">
                <a:ln>
                  <a:noFill/>
                </a:ln>
                <a:solidFill>
                  <a:schemeClr val="bg1"/>
                </a:solidFill>
                <a:effectLst/>
                <a:latin typeface="+mn-ea"/>
                <a:ea typeface="+mn-ea"/>
                <a:cs typeface="+mj-cs"/>
              </a:rPr>
              <a:t>&lt;</a:t>
            </a:r>
            <a:r>
              <a:rPr kumimoji="1" lang="ja-JP" altLang="ja-JP" sz="1800" b="0" kern="1200" dirty="0">
                <a:ln>
                  <a:noFill/>
                </a:ln>
                <a:solidFill>
                  <a:schemeClr val="bg1"/>
                </a:solidFill>
                <a:effectLst/>
                <a:latin typeface="+mn-ea"/>
                <a:ea typeface="+mn-ea"/>
                <a:cs typeface="+mj-cs"/>
              </a:rPr>
              <a:t>非血縁者間さい帯血移植</a:t>
            </a:r>
            <a:r>
              <a:rPr kumimoji="1" lang="en-US" altLang="ja-JP" sz="1800" b="0" kern="1200" dirty="0">
                <a:ln>
                  <a:noFill/>
                </a:ln>
                <a:solidFill>
                  <a:schemeClr val="bg1"/>
                </a:solidFill>
                <a:effectLst/>
                <a:latin typeface="+mn-ea"/>
                <a:ea typeface="+mn-ea"/>
                <a:cs typeface="+mj-cs"/>
              </a:rPr>
              <a:t>&gt;&lt;16</a:t>
            </a:r>
            <a:r>
              <a:rPr kumimoji="1" lang="zh-TW" altLang="ja-JP" sz="1800" b="0" kern="1200" dirty="0">
                <a:ln>
                  <a:noFill/>
                </a:ln>
                <a:solidFill>
                  <a:schemeClr val="bg1"/>
                </a:solidFill>
                <a:effectLst/>
                <a:latin typeface="+mn-ea"/>
                <a:ea typeface="+mn-ea"/>
                <a:cs typeface="+mj-cs"/>
              </a:rPr>
              <a:t>歳</a:t>
            </a:r>
            <a:r>
              <a:rPr kumimoji="1" lang="ja-JP" altLang="ja-JP" sz="1800" b="0" kern="1200" dirty="0">
                <a:ln>
                  <a:noFill/>
                </a:ln>
                <a:solidFill>
                  <a:schemeClr val="bg1"/>
                </a:solidFill>
                <a:effectLst/>
                <a:latin typeface="+mn-ea"/>
                <a:ea typeface="+mn-ea"/>
                <a:cs typeface="+mj-cs"/>
              </a:rPr>
              <a:t>以上</a:t>
            </a:r>
            <a:r>
              <a:rPr kumimoji="1" lang="en-US" altLang="ja-JP" sz="1800" b="0" kern="1200" dirty="0">
                <a:ln>
                  <a:noFill/>
                </a:ln>
                <a:solidFill>
                  <a:schemeClr val="bg1"/>
                </a:solidFill>
                <a:effectLst/>
              </a:rPr>
              <a:t>&gt;</a:t>
            </a:r>
            <a:endParaRPr kumimoji="1" lang="ja-JP" altLang="ja-JP" sz="1800" b="1" i="0" kern="1200" spc="0" baseline="0" dirty="0">
              <a:solidFill>
                <a:schemeClr val="bg1"/>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A882C94C-45A6-CC1A-E5F5-853E81F5494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58443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ja-JP" sz="2200" kern="1200" dirty="0">
                <a:solidFill>
                  <a:schemeClr val="bg1"/>
                </a:solidFill>
                <a:effectLst/>
                <a:latin typeface="HGP明朝E"/>
                <a:ea typeface="HGP明朝E"/>
                <a:cs typeface="+mn-cs"/>
              </a:rPr>
              <a:t>急性リンパ性白血病</a:t>
            </a:r>
            <a:r>
              <a:rPr lang="en-US" altLang="ja-JP" sz="1800" spc="-150" dirty="0">
                <a:solidFill>
                  <a:schemeClr val="bg1"/>
                </a:solidFill>
                <a:effectLst/>
                <a:latin typeface="Arial" pitchFamily="34" charset="0"/>
                <a:ea typeface="ＭＳ Ｐゴシック"/>
                <a:cs typeface="Arial" pitchFamily="34" charset="0"/>
              </a:rPr>
              <a:t>●●● &lt;</a:t>
            </a:r>
            <a:r>
              <a:rPr lang="ja-JP" altLang="en-US" sz="1800" spc="-150" dirty="0">
                <a:solidFill>
                  <a:schemeClr val="bg1"/>
                </a:solidFill>
                <a:effectLst/>
                <a:latin typeface="Arial" pitchFamily="34" charset="0"/>
                <a:ea typeface="ＭＳ Ｐゴシック"/>
                <a:cs typeface="Arial" pitchFamily="34" charset="0"/>
              </a:rPr>
              <a:t>同種</a:t>
            </a:r>
            <a:r>
              <a:rPr lang="en-US" altLang="ja-JP" sz="1800" spc="-150" dirty="0">
                <a:solidFill>
                  <a:schemeClr val="bg1"/>
                </a:solidFill>
                <a:effectLst/>
                <a:latin typeface="Arial" pitchFamily="34" charset="0"/>
                <a:ea typeface="ＭＳ Ｐゴシック"/>
                <a:cs typeface="Arial" pitchFamily="34" charset="0"/>
              </a:rPr>
              <a:t>&gt;&lt;0-15</a:t>
            </a:r>
            <a:r>
              <a:rPr lang="ja-JP" altLang="en-US" sz="1800" spc="-150" dirty="0">
                <a:solidFill>
                  <a:schemeClr val="bg1"/>
                </a:solidFill>
                <a:effectLst/>
                <a:latin typeface="Arial" pitchFamily="34" charset="0"/>
                <a:ea typeface="ＭＳ Ｐゴシック"/>
                <a:cs typeface="Arial" pitchFamily="34" charset="0"/>
              </a:rPr>
              <a:t>歳</a:t>
            </a:r>
            <a:r>
              <a:rPr lang="en-US" altLang="ja-JP" sz="1800" spc="-150" dirty="0">
                <a:solidFill>
                  <a:schemeClr val="bg1"/>
                </a:solidFill>
                <a:effectLst/>
                <a:latin typeface="Arial" pitchFamily="34" charset="0"/>
                <a:ea typeface="ＭＳ Ｐゴシック"/>
                <a:cs typeface="Arial" pitchFamily="34" charset="0"/>
              </a:rPr>
              <a:t>&gt;</a:t>
            </a:r>
            <a:endParaRPr kumimoji="1" lang="ja-JP" altLang="ja-JP" sz="1800" b="1" i="0" kern="1200" spc="0" baseline="0" dirty="0">
              <a:solidFill>
                <a:schemeClr val="bg1"/>
              </a:solidFill>
              <a:effectLst/>
              <a:latin typeface="HGP明朝E"/>
              <a:ea typeface="HGP明朝E"/>
              <a:cs typeface="+mn-cs"/>
            </a:endParaRPr>
          </a:p>
        </p:txBody>
      </p:sp>
      <p:pic>
        <p:nvPicPr>
          <p:cNvPr id="8" name="図 7" descr="グラフ, 折れ線グラフ&#10;&#10;自動的に生成された説明">
            <a:extLst>
              <a:ext uri="{FF2B5EF4-FFF2-40B4-BE49-F238E27FC236}">
                <a16:creationId xmlns:a16="http://schemas.microsoft.com/office/drawing/2014/main" id="{D41CFD11-5708-2B54-C7DF-EF24CA6E947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07503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a:spLocks noGrp="1"/>
          </p:cNvSpPr>
          <p:nvPr>
            <p:ph type="title"/>
          </p:nvPr>
        </p:nvSpPr>
        <p:spPr/>
        <p:txBody>
          <a:bodyPr anchor="ctr">
            <a:normAutofit fontScale="90000"/>
          </a:bodyPr>
          <a:lstStyle/>
          <a:p>
            <a:r>
              <a:rPr lang="ja-JP" altLang="en-US" sz="2800" b="0" dirty="0">
                <a:solidFill>
                  <a:schemeClr val="bg1"/>
                </a:solidFill>
                <a:effectLst/>
                <a:latin typeface="HGP明朝E" pitchFamily="18" charset="-128"/>
                <a:ea typeface="HGP明朝E" pitchFamily="18" charset="-128"/>
                <a:cs typeface="Arial Unicode MS" pitchFamily="50" charset="-128"/>
              </a:rPr>
              <a:t>造血幹細胞移植件数の年次推移</a:t>
            </a:r>
            <a:br>
              <a:rPr lang="en-US" altLang="ja-JP" sz="2800" b="0" dirty="0">
                <a:solidFill>
                  <a:schemeClr val="bg1"/>
                </a:solidFill>
                <a:effectLst/>
                <a:latin typeface="HGP明朝E" pitchFamily="18" charset="-128"/>
                <a:ea typeface="HGP明朝E" pitchFamily="18" charset="-128"/>
                <a:cs typeface="Arial Unicode MS" pitchFamily="50" charset="-128"/>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b="0" dirty="0">
                <a:solidFill>
                  <a:schemeClr val="bg1"/>
                </a:solidFill>
                <a:effectLst/>
                <a:latin typeface="HGP明朝E" pitchFamily="18" charset="-128"/>
                <a:ea typeface="HGP明朝E" pitchFamily="18" charset="-128"/>
                <a:cs typeface="Arial Unicode MS" pitchFamily="50" charset="-128"/>
              </a:rPr>
              <a:t>幹細胞種類別</a:t>
            </a:r>
            <a:r>
              <a:rPr lang="ja-JP" altLang="en-US" sz="2000" b="0" dirty="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a:t>
            </a:r>
            <a:r>
              <a:rPr lang="ja-JP" altLang="en-US" sz="2000" b="0" spc="-150" baseline="0" dirty="0">
                <a:solidFill>
                  <a:schemeClr val="bg1"/>
                </a:solidFill>
                <a:effectLst/>
                <a:latin typeface="Arial" pitchFamily="34" charset="0"/>
                <a:ea typeface="ＭＳ Ｐゴシック"/>
                <a:cs typeface="Arial" pitchFamily="34" charset="0"/>
              </a:rPr>
              <a:t> </a:t>
            </a:r>
            <a:r>
              <a:rPr lang="en-US" altLang="ja-JP" sz="2000" b="0" spc="-150" baseline="0" dirty="0">
                <a:solidFill>
                  <a:schemeClr val="bg1"/>
                </a:solidFill>
                <a:effectLst/>
                <a:latin typeface="Arial" pitchFamily="34" charset="0"/>
                <a:ea typeface="ＭＳ Ｐゴシック"/>
                <a:cs typeface="Arial" pitchFamily="34" charset="0"/>
              </a:rPr>
              <a:t>&lt;</a:t>
            </a:r>
            <a:r>
              <a:rPr lang="ja-JP" altLang="en-US" sz="2000" b="0" spc="-150" baseline="0" dirty="0">
                <a:solidFill>
                  <a:schemeClr val="bg1"/>
                </a:solidFill>
                <a:effectLst/>
                <a:latin typeface="Arial" pitchFamily="34" charset="0"/>
                <a:ea typeface="ＭＳ Ｐゴシック"/>
                <a:cs typeface="Arial" pitchFamily="34" charset="0"/>
              </a:rPr>
              <a:t>同種</a:t>
            </a:r>
            <a:r>
              <a:rPr lang="en-US" altLang="ja-JP" sz="2000" b="0" spc="-150" baseline="0" dirty="0">
                <a:solidFill>
                  <a:schemeClr val="bg1"/>
                </a:solidFill>
                <a:effectLst/>
                <a:latin typeface="Arial" pitchFamily="34" charset="0"/>
                <a:ea typeface="ＭＳ Ｐゴシック"/>
                <a:cs typeface="Arial" pitchFamily="34" charset="0"/>
              </a:rPr>
              <a:t>&gt;</a:t>
            </a:r>
            <a:endParaRPr lang="ja-JP" altLang="en-US" sz="2000" b="0" dirty="0">
              <a:solidFill>
                <a:schemeClr val="bg1"/>
              </a:solidFill>
              <a:effectLst/>
              <a:latin typeface="HGP明朝E" pitchFamily="18" charset="-128"/>
              <a:ea typeface="HGP明朝E" pitchFamily="18" charset="-128"/>
              <a:cs typeface="Arial Unicode MS" pitchFamily="50" charset="-128"/>
            </a:endParaRPr>
          </a:p>
        </p:txBody>
      </p:sp>
      <p:pic>
        <p:nvPicPr>
          <p:cNvPr id="3" name="図 2" descr="グラフ, 棒グラフ&#10;&#10;自動的に生成された説明">
            <a:extLst>
              <a:ext uri="{FF2B5EF4-FFF2-40B4-BE49-F238E27FC236}">
                <a16:creationId xmlns:a16="http://schemas.microsoft.com/office/drawing/2014/main" id="{22E687E6-89C7-5BD8-2323-8B964E673B9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4325455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タイトル 60"/>
          <p:cNvSpPr>
            <a:spLocks noGrp="1"/>
          </p:cNvSpPr>
          <p:nvPr>
            <p:ph type="title"/>
          </p:nvPr>
        </p:nvSpPr>
        <p:spPr/>
        <p:txBody>
          <a:bodyPr>
            <a:normAutofit fontScale="90000"/>
          </a:bodyPr>
          <a:lstStyle/>
          <a:p>
            <a:r>
              <a:rPr kumimoji="1" lang="ja-JP" altLang="ja-JP" b="0" i="0" kern="1200" spc="0" baseline="0" dirty="0">
                <a:solidFill>
                  <a:schemeClr val="bg1"/>
                </a:solidFill>
                <a:effectLst/>
                <a:latin typeface="HGP明朝E"/>
                <a:ea typeface="HGP明朝E"/>
                <a:cs typeface="+mj-cs"/>
              </a:rPr>
              <a:t>移植後の成績</a:t>
            </a:r>
            <a:br>
              <a:rPr kumimoji="1" lang="en-US" altLang="ja-JP" sz="2600" b="0" i="0" kern="1200" spc="0" baseline="0" dirty="0">
                <a:solidFill>
                  <a:schemeClr val="bg1"/>
                </a:solidFill>
                <a:effectLst/>
                <a:latin typeface="HGP明朝E"/>
                <a:ea typeface="HGP明朝E"/>
                <a:cs typeface="+mj-cs"/>
              </a:rPr>
            </a:br>
            <a:r>
              <a:rPr lang="en-US" altLang="ja-JP" sz="2000" spc="-150" dirty="0">
                <a:solidFill>
                  <a:schemeClr val="bg1"/>
                </a:solidFill>
                <a:effectLst/>
                <a:latin typeface="Arial" pitchFamily="34" charset="0"/>
                <a:ea typeface="ＭＳ Ｐゴシック"/>
                <a:cs typeface="Arial" pitchFamily="34" charset="0"/>
              </a:rPr>
              <a:t>●●●</a:t>
            </a:r>
            <a:r>
              <a:rPr kumimoji="1" lang="ja-JP" altLang="ja-JP" sz="2400" kern="1200" dirty="0">
                <a:solidFill>
                  <a:schemeClr val="bg1"/>
                </a:solidFill>
                <a:effectLst/>
                <a:latin typeface="HGP明朝E"/>
                <a:ea typeface="HGP明朝E"/>
                <a:cs typeface="+mj-cs"/>
              </a:rPr>
              <a:t>急性リンパ性白血病</a:t>
            </a:r>
            <a:r>
              <a:rPr lang="en-US" altLang="ja-JP" sz="2000" spc="-150" dirty="0">
                <a:solidFill>
                  <a:schemeClr val="bg1"/>
                </a:solidFill>
                <a:effectLst/>
                <a:latin typeface="Arial" pitchFamily="34" charset="0"/>
                <a:ea typeface="ＭＳ Ｐゴシック"/>
                <a:cs typeface="Arial" pitchFamily="34" charset="0"/>
              </a:rPr>
              <a:t>●●●</a:t>
            </a:r>
            <a:r>
              <a:rPr lang="en-US" altLang="ja-JP" sz="1800" spc="-150" baseline="0" dirty="0">
                <a:solidFill>
                  <a:schemeClr val="bg1"/>
                </a:solidFill>
                <a:effectLst/>
                <a:latin typeface="Arial" pitchFamily="34" charset="0"/>
                <a:ea typeface="ＭＳ Ｐゴシック"/>
                <a:cs typeface="Arial" pitchFamily="34" charset="0"/>
              </a:rPr>
              <a:t> </a:t>
            </a:r>
            <a:r>
              <a:rPr kumimoji="1" lang="en-US" altLang="ja-JP" sz="2000" b="0" kern="1200" spc="-150" dirty="0">
                <a:ln>
                  <a:noFill/>
                </a:ln>
                <a:solidFill>
                  <a:schemeClr val="bg1"/>
                </a:solidFill>
                <a:effectLst/>
                <a:latin typeface="Arial"/>
                <a:ea typeface="ＭＳ Ｐゴシック"/>
                <a:cs typeface="Arial"/>
              </a:rPr>
              <a:t>&lt;</a:t>
            </a:r>
            <a:r>
              <a:rPr kumimoji="1" lang="ja-JP" altLang="ja-JP" sz="2000" b="0" kern="1200" spc="-150" dirty="0">
                <a:ln>
                  <a:noFill/>
                </a:ln>
                <a:solidFill>
                  <a:schemeClr val="bg1"/>
                </a:solidFill>
                <a:effectLst/>
                <a:latin typeface="Arial"/>
                <a:ea typeface="ＭＳ Ｐゴシック"/>
                <a:cs typeface="Arial"/>
              </a:rPr>
              <a:t>同種</a:t>
            </a:r>
            <a:r>
              <a:rPr kumimoji="1" lang="en-US" altLang="ja-JP" sz="2000" b="0" kern="1200" spc="-150" dirty="0">
                <a:ln>
                  <a:noFill/>
                </a:ln>
                <a:solidFill>
                  <a:schemeClr val="bg1"/>
                </a:solidFill>
                <a:effectLst/>
                <a:latin typeface="Arial"/>
                <a:ea typeface="ＭＳ Ｐゴシック"/>
                <a:cs typeface="Arial"/>
              </a:rPr>
              <a:t>&gt;&lt;16</a:t>
            </a:r>
            <a:r>
              <a:rPr kumimoji="1" lang="ja-JP" altLang="ja-JP" sz="2000" b="0" kern="1200" spc="-150" dirty="0">
                <a:ln>
                  <a:noFill/>
                </a:ln>
                <a:solidFill>
                  <a:schemeClr val="bg1"/>
                </a:solidFill>
                <a:effectLst/>
                <a:latin typeface="Arial"/>
                <a:ea typeface="ＭＳ Ｐゴシック"/>
                <a:cs typeface="Arial"/>
              </a:rPr>
              <a:t>歳以上</a:t>
            </a:r>
            <a:r>
              <a:rPr kumimoji="1" lang="en-US" altLang="ja-JP" sz="2000" b="0" kern="1200" spc="-150" dirty="0">
                <a:ln>
                  <a:noFill/>
                </a:ln>
                <a:solidFill>
                  <a:schemeClr val="bg1"/>
                </a:solidFill>
                <a:effectLst/>
                <a:latin typeface="Arial"/>
                <a:ea typeface="ＭＳ Ｐゴシック"/>
                <a:cs typeface="Arial"/>
              </a:rPr>
              <a:t>&gt;</a:t>
            </a:r>
            <a:endParaRPr kumimoji="1" lang="ja-JP" altLang="en-US" sz="2000" dirty="0">
              <a:solidFill>
                <a:schemeClr val="bg1"/>
              </a:solidFill>
              <a:effectLst/>
            </a:endParaRPr>
          </a:p>
        </p:txBody>
      </p:sp>
      <p:pic>
        <p:nvPicPr>
          <p:cNvPr id="8" name="図 7" descr="グラフ, 折れ線グラフ&#10;&#10;自動的に生成された説明">
            <a:extLst>
              <a:ext uri="{FF2B5EF4-FFF2-40B4-BE49-F238E27FC236}">
                <a16:creationId xmlns:a16="http://schemas.microsoft.com/office/drawing/2014/main" id="{A5579EB7-A9EC-915A-9552-9910027DE58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531543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ja-JP"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kumimoji="1" lang="ja-JP" altLang="ja-JP" sz="2400" kern="1200" dirty="0">
                <a:solidFill>
                  <a:schemeClr val="bg1"/>
                </a:solidFill>
                <a:effectLst/>
                <a:latin typeface="HGP明朝E"/>
                <a:ea typeface="HGP明朝E"/>
                <a:cs typeface="+mn-cs"/>
              </a:rPr>
              <a:t>急性</a:t>
            </a:r>
            <a:r>
              <a:rPr lang="ja-JP" altLang="ja-JP" sz="2400" dirty="0">
                <a:solidFill>
                  <a:schemeClr val="bg1"/>
                </a:solidFill>
                <a:effectLst/>
                <a:latin typeface="HGP明朝E"/>
                <a:ea typeface="HGP明朝E"/>
              </a:rPr>
              <a:t>リンパ</a:t>
            </a:r>
            <a:r>
              <a:rPr kumimoji="1" lang="ja-JP" altLang="ja-JP" sz="2400" kern="1200" dirty="0">
                <a:solidFill>
                  <a:schemeClr val="bg1"/>
                </a:solidFill>
                <a:effectLst/>
                <a:latin typeface="HGP明朝E"/>
                <a:ea typeface="HGP明朝E"/>
                <a:cs typeface="+mn-cs"/>
              </a:rPr>
              <a:t>性白血病</a:t>
            </a:r>
            <a:r>
              <a:rPr lang="en-US" altLang="ja-JP" sz="2000" spc="-150" dirty="0">
                <a:solidFill>
                  <a:schemeClr val="bg1"/>
                </a:solidFill>
                <a:effectLst/>
                <a:latin typeface="Arial" pitchFamily="34" charset="0"/>
                <a:ea typeface="ＭＳ Ｐゴシック"/>
                <a:cs typeface="Arial" pitchFamily="34" charset="0"/>
              </a:rPr>
              <a:t>●●● </a:t>
            </a:r>
            <a:r>
              <a:rPr kumimoji="1" lang="en-US" altLang="ja-JP" sz="2000" b="0" kern="1200" dirty="0">
                <a:ln>
                  <a:noFill/>
                </a:ln>
                <a:solidFill>
                  <a:schemeClr val="bg1"/>
                </a:solidFill>
                <a:effectLst/>
                <a:latin typeface="+mn-ea"/>
                <a:ea typeface="+mn-ea"/>
                <a:cs typeface="+mj-cs"/>
              </a:rPr>
              <a:t>&lt;HLA</a:t>
            </a:r>
            <a:r>
              <a:rPr kumimoji="1" lang="ja-JP" altLang="en-US" sz="2000" b="0" kern="1200" dirty="0">
                <a:ln>
                  <a:noFill/>
                </a:ln>
                <a:solidFill>
                  <a:schemeClr val="bg1"/>
                </a:solidFill>
                <a:effectLst/>
                <a:latin typeface="+mn-ea"/>
                <a:ea typeface="+mn-ea"/>
                <a:cs typeface="+mj-cs"/>
              </a:rPr>
              <a:t>適合同胞間移植</a:t>
            </a:r>
            <a:r>
              <a:rPr kumimoji="1" lang="en-US" altLang="ja-JP" sz="2000" b="0" kern="1200" dirty="0">
                <a:ln>
                  <a:noFill/>
                </a:ln>
                <a:solidFill>
                  <a:schemeClr val="bg1"/>
                </a:solidFill>
                <a:effectLst/>
                <a:latin typeface="+mn-ea"/>
                <a:ea typeface="+mn-ea"/>
                <a:cs typeface="+mj-cs"/>
              </a:rPr>
              <a:t>&gt;&lt;0-15</a:t>
            </a:r>
            <a:r>
              <a:rPr kumimoji="1" lang="ja-JP" altLang="ja-JP" sz="2000" b="0" kern="1200" dirty="0">
                <a:ln>
                  <a:noFill/>
                </a:ln>
                <a:solidFill>
                  <a:schemeClr val="bg1"/>
                </a:solidFill>
                <a:effectLst/>
                <a:latin typeface="+mn-ea"/>
                <a:ea typeface="+mn-ea"/>
                <a:cs typeface="+mj-cs"/>
              </a:rPr>
              <a:t>歳</a:t>
            </a:r>
            <a:r>
              <a:rPr kumimoji="1" lang="en-US" altLang="ja-JP" sz="2000" b="0" kern="1200" dirty="0">
                <a:ln>
                  <a:noFill/>
                </a:ln>
                <a:solidFill>
                  <a:schemeClr val="bg1"/>
                </a:solidFill>
                <a:effectLst/>
              </a:rPr>
              <a:t>&gt;</a:t>
            </a:r>
            <a:endParaRPr lang="ja-JP" altLang="ja-JP" sz="2000" dirty="0">
              <a:solidFill>
                <a:schemeClr val="bg1"/>
              </a:solidFill>
              <a:effectLst/>
            </a:endParaRPr>
          </a:p>
        </p:txBody>
      </p:sp>
      <p:pic>
        <p:nvPicPr>
          <p:cNvPr id="5" name="図 4" descr="グラフ, 折れ線グラフ&#10;&#10;自動的に生成された説明">
            <a:extLst>
              <a:ext uri="{FF2B5EF4-FFF2-40B4-BE49-F238E27FC236}">
                <a16:creationId xmlns:a16="http://schemas.microsoft.com/office/drawing/2014/main" id="{4AE78BBF-F1A0-CF8B-E5D3-CB0571A20E5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0283330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ja-JP" sz="2200" i="0" kern="1200" spc="0" baseline="0" dirty="0">
                <a:solidFill>
                  <a:schemeClr val="bg1"/>
                </a:solidFill>
                <a:effectLst/>
                <a:latin typeface="HGP明朝E"/>
                <a:ea typeface="HGP明朝E"/>
                <a:cs typeface="+mn-cs"/>
              </a:rPr>
              <a:t>急性</a:t>
            </a:r>
            <a:r>
              <a:rPr lang="ja-JP" altLang="ja-JP" sz="2200" dirty="0">
                <a:solidFill>
                  <a:schemeClr val="bg1"/>
                </a:solidFill>
                <a:effectLst/>
                <a:latin typeface="HGP明朝E"/>
                <a:ea typeface="HGP明朝E"/>
              </a:rPr>
              <a:t>リンパ</a:t>
            </a:r>
            <a:r>
              <a:rPr kumimoji="1" lang="ja-JP" altLang="ja-JP" sz="2200" i="0" kern="1200" spc="0" baseline="0" dirty="0">
                <a:solidFill>
                  <a:schemeClr val="bg1"/>
                </a:solidFill>
                <a:effectLst/>
                <a:latin typeface="HGP明朝E"/>
                <a:ea typeface="HGP明朝E"/>
                <a:cs typeface="+mn-cs"/>
              </a:rPr>
              <a:t>性白血病</a:t>
            </a:r>
            <a:r>
              <a:rPr lang="en-US" altLang="ja-JP" sz="1800" spc="-150" dirty="0">
                <a:solidFill>
                  <a:schemeClr val="bg1"/>
                </a:solidFill>
                <a:effectLst/>
                <a:latin typeface="Arial" pitchFamily="34" charset="0"/>
                <a:ea typeface="ＭＳ Ｐゴシック"/>
                <a:cs typeface="Arial" pitchFamily="34" charset="0"/>
              </a:rPr>
              <a:t>●●● </a:t>
            </a:r>
            <a:r>
              <a:rPr kumimoji="1" lang="en-US" altLang="ja-JP" sz="2000" b="0" kern="1200" dirty="0">
                <a:ln>
                  <a:noFill/>
                </a:ln>
                <a:solidFill>
                  <a:schemeClr val="bg1"/>
                </a:solidFill>
                <a:effectLst/>
              </a:rPr>
              <a:t>&lt;HLA</a:t>
            </a:r>
            <a:r>
              <a:rPr kumimoji="1" lang="ja-JP" altLang="ja-JP" sz="2000" b="0" kern="1200" dirty="0">
                <a:ln>
                  <a:noFill/>
                </a:ln>
                <a:solidFill>
                  <a:schemeClr val="bg1"/>
                </a:solidFill>
                <a:effectLst/>
              </a:rPr>
              <a:t>適合同胞間移植</a:t>
            </a:r>
            <a:r>
              <a:rPr kumimoji="1" lang="en-US" altLang="ja-JP" sz="2000" b="0" kern="1200" dirty="0">
                <a:ln>
                  <a:noFill/>
                </a:ln>
                <a:solidFill>
                  <a:schemeClr val="bg1"/>
                </a:solidFill>
                <a:effectLst/>
              </a:rPr>
              <a:t>&gt;&lt;16</a:t>
            </a:r>
            <a:r>
              <a:rPr kumimoji="1" lang="ja-JP" altLang="ja-JP" sz="2000" b="0" kern="1200" dirty="0">
                <a:ln>
                  <a:noFill/>
                </a:ln>
                <a:solidFill>
                  <a:schemeClr val="bg1"/>
                </a:solidFill>
                <a:effectLst/>
              </a:rPr>
              <a:t>歳以上</a:t>
            </a:r>
            <a:r>
              <a:rPr kumimoji="1" lang="en-US" altLang="ja-JP" sz="2000" b="0" kern="1200" dirty="0">
                <a:ln>
                  <a:noFill/>
                </a:ln>
                <a:solidFill>
                  <a:schemeClr val="bg1"/>
                </a:solidFill>
                <a:effectLst/>
              </a:rPr>
              <a:t>&gt;</a:t>
            </a:r>
            <a:endParaRPr lang="ja-JP" altLang="ja-JP" sz="2000" dirty="0">
              <a:solidFill>
                <a:schemeClr val="bg1"/>
              </a:solidFill>
              <a:effectLst/>
            </a:endParaRPr>
          </a:p>
        </p:txBody>
      </p:sp>
      <p:pic>
        <p:nvPicPr>
          <p:cNvPr id="5" name="図 4" descr="グラフ, 折れ線グラフ&#10;&#10;自動的に生成された説明">
            <a:extLst>
              <a:ext uri="{FF2B5EF4-FFF2-40B4-BE49-F238E27FC236}">
                <a16:creationId xmlns:a16="http://schemas.microsoft.com/office/drawing/2014/main" id="{DF5BFB4F-812B-FDB2-3723-5C94D858CFB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115883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kumimoji="1" lang="ja-JP" altLang="ja-JP" sz="2400" kern="1200" dirty="0">
                <a:solidFill>
                  <a:schemeClr val="bg1"/>
                </a:solidFill>
                <a:effectLst/>
                <a:latin typeface="HGP明朝E"/>
                <a:ea typeface="HGP明朝E"/>
                <a:cs typeface="+mn-cs"/>
              </a:rPr>
              <a:t>急性</a:t>
            </a:r>
            <a:r>
              <a:rPr lang="ja-JP" altLang="ja-JP" sz="2400" dirty="0">
                <a:solidFill>
                  <a:schemeClr val="bg1"/>
                </a:solidFill>
                <a:effectLst/>
                <a:latin typeface="HGP明朝E"/>
                <a:ea typeface="HGP明朝E"/>
              </a:rPr>
              <a:t>リンパ</a:t>
            </a:r>
            <a:r>
              <a:rPr kumimoji="1" lang="ja-JP" altLang="ja-JP" sz="2400" kern="1200" dirty="0">
                <a:solidFill>
                  <a:schemeClr val="bg1"/>
                </a:solidFill>
                <a:effectLst/>
                <a:latin typeface="HGP明朝E"/>
                <a:ea typeface="HGP明朝E"/>
                <a:cs typeface="+mn-cs"/>
              </a:rPr>
              <a:t>性白血病</a:t>
            </a:r>
            <a:r>
              <a:rPr lang="en-US" altLang="ja-JP" sz="2000" spc="-150" dirty="0">
                <a:solidFill>
                  <a:schemeClr val="bg1"/>
                </a:solidFill>
                <a:effectLst/>
                <a:latin typeface="Arial" pitchFamily="34" charset="0"/>
                <a:ea typeface="ＭＳ Ｐゴシック"/>
                <a:cs typeface="Arial" pitchFamily="34" charset="0"/>
              </a:rPr>
              <a:t>●●● </a:t>
            </a:r>
            <a:r>
              <a:rPr kumimoji="1" lang="en-US" altLang="ja-JP" sz="2000" b="0" kern="1200" dirty="0">
                <a:ln>
                  <a:noFill/>
                </a:ln>
                <a:solidFill>
                  <a:schemeClr val="bg1"/>
                </a:solidFill>
                <a:effectLst/>
                <a:latin typeface="+mn-ea"/>
                <a:ea typeface="+mn-ea"/>
                <a:cs typeface="+mj-cs"/>
              </a:rPr>
              <a:t>&lt;</a:t>
            </a:r>
            <a:r>
              <a:rPr kumimoji="1" lang="ja-JP" altLang="en-US" sz="2000" b="0" kern="1200" dirty="0">
                <a:ln>
                  <a:noFill/>
                </a:ln>
                <a:solidFill>
                  <a:schemeClr val="bg1"/>
                </a:solidFill>
                <a:effectLst/>
                <a:latin typeface="+mn-ea"/>
                <a:ea typeface="+mn-ea"/>
                <a:cs typeface="+mj-cs"/>
              </a:rPr>
              <a:t>非血縁者間骨髄</a:t>
            </a:r>
            <a:r>
              <a:rPr kumimoji="1" lang="ja-JP" altLang="ja-JP" sz="2000" b="0" kern="1200" dirty="0">
                <a:ln>
                  <a:noFill/>
                </a:ln>
                <a:solidFill>
                  <a:schemeClr val="bg1"/>
                </a:solidFill>
                <a:effectLst/>
                <a:latin typeface="+mn-ea"/>
                <a:ea typeface="+mn-ea"/>
                <a:cs typeface="+mj-cs"/>
              </a:rPr>
              <a:t>移植</a:t>
            </a:r>
            <a:r>
              <a:rPr kumimoji="1" lang="en-US" altLang="ja-JP" sz="2000" b="0" kern="1200" dirty="0">
                <a:ln>
                  <a:noFill/>
                </a:ln>
                <a:solidFill>
                  <a:schemeClr val="bg1"/>
                </a:solidFill>
                <a:effectLst/>
                <a:latin typeface="+mn-ea"/>
                <a:ea typeface="+mn-ea"/>
                <a:cs typeface="+mj-cs"/>
              </a:rPr>
              <a:t>&gt;&lt;0-15</a:t>
            </a:r>
            <a:r>
              <a:rPr kumimoji="1" lang="ja-JP" altLang="ja-JP" sz="2000" b="0" kern="1200" dirty="0">
                <a:ln>
                  <a:noFill/>
                </a:ln>
                <a:solidFill>
                  <a:schemeClr val="bg1"/>
                </a:solidFill>
                <a:effectLst/>
                <a:latin typeface="+mn-ea"/>
                <a:ea typeface="+mn-ea"/>
                <a:cs typeface="+mj-cs"/>
              </a:rPr>
              <a:t>歳</a:t>
            </a:r>
            <a:r>
              <a:rPr kumimoji="1" lang="en-US" altLang="ja-JP" sz="2000" b="0" kern="1200" dirty="0">
                <a:ln>
                  <a:noFill/>
                </a:ln>
                <a:solidFill>
                  <a:schemeClr val="bg1"/>
                </a:solidFill>
                <a:effectLst/>
              </a:rPr>
              <a:t>&gt;</a:t>
            </a:r>
            <a:endParaRPr kumimoji="1" lang="ja-JP" altLang="ja-JP" sz="2000" b="1" i="0" kern="1200" spc="0" baseline="0" dirty="0">
              <a:solidFill>
                <a:schemeClr val="bg1"/>
              </a:solidFill>
              <a:effectLst/>
              <a:latin typeface="HGP明朝E"/>
              <a:ea typeface="HGP明朝E"/>
              <a:cs typeface="+mn-cs"/>
            </a:endParaRPr>
          </a:p>
        </p:txBody>
      </p:sp>
      <p:pic>
        <p:nvPicPr>
          <p:cNvPr id="5" name="図 4" descr="グラフ, 折れ線グラフ&#10;&#10;自動的に生成された説明">
            <a:extLst>
              <a:ext uri="{FF2B5EF4-FFF2-40B4-BE49-F238E27FC236}">
                <a16:creationId xmlns:a16="http://schemas.microsoft.com/office/drawing/2014/main" id="{18DB4436-872F-A27A-4206-AEC48602217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743972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ja-JP" sz="2200" i="0" kern="1200" spc="0" baseline="0" dirty="0">
                <a:solidFill>
                  <a:schemeClr val="bg1"/>
                </a:solidFill>
                <a:effectLst/>
                <a:latin typeface="HGP明朝E"/>
                <a:ea typeface="HGP明朝E"/>
                <a:cs typeface="+mn-cs"/>
              </a:rPr>
              <a:t>急性</a:t>
            </a:r>
            <a:r>
              <a:rPr lang="ja-JP" altLang="ja-JP" sz="2200" dirty="0">
                <a:solidFill>
                  <a:schemeClr val="bg1"/>
                </a:solidFill>
                <a:effectLst/>
                <a:latin typeface="HGP明朝E"/>
                <a:ea typeface="HGP明朝E"/>
              </a:rPr>
              <a:t>リンパ</a:t>
            </a:r>
            <a:r>
              <a:rPr kumimoji="1" lang="ja-JP" altLang="ja-JP" sz="2200" i="0" kern="1200" spc="0" baseline="0" dirty="0">
                <a:solidFill>
                  <a:schemeClr val="bg1"/>
                </a:solidFill>
                <a:effectLst/>
                <a:latin typeface="HGP明朝E"/>
                <a:ea typeface="HGP明朝E"/>
                <a:cs typeface="+mn-cs"/>
              </a:rPr>
              <a:t>性白血病</a:t>
            </a:r>
            <a:r>
              <a:rPr lang="en-US" altLang="ja-JP" sz="1800" spc="-150" dirty="0">
                <a:solidFill>
                  <a:schemeClr val="bg1"/>
                </a:solidFill>
                <a:effectLst/>
                <a:latin typeface="Arial" pitchFamily="34" charset="0"/>
                <a:ea typeface="ＭＳ Ｐゴシック"/>
                <a:cs typeface="Arial" pitchFamily="34" charset="0"/>
              </a:rPr>
              <a:t>●●● </a:t>
            </a:r>
            <a:r>
              <a:rPr kumimoji="1" lang="en-US" altLang="ja-JP" sz="2000" b="0" kern="1200" dirty="0">
                <a:ln>
                  <a:noFill/>
                </a:ln>
                <a:solidFill>
                  <a:schemeClr val="bg1"/>
                </a:solidFill>
                <a:effectLst/>
              </a:rPr>
              <a:t>&lt;</a:t>
            </a:r>
            <a:r>
              <a:rPr kumimoji="1" lang="ja-JP" altLang="ja-JP" sz="2000" b="0" kern="1200" dirty="0">
                <a:ln>
                  <a:noFill/>
                </a:ln>
                <a:solidFill>
                  <a:schemeClr val="bg1"/>
                </a:solidFill>
                <a:effectLst/>
              </a:rPr>
              <a:t>非血縁者間骨髄移植</a:t>
            </a:r>
            <a:r>
              <a:rPr kumimoji="1" lang="en-US" altLang="ja-JP" sz="2000" b="0" kern="1200" dirty="0">
                <a:ln>
                  <a:noFill/>
                </a:ln>
                <a:solidFill>
                  <a:schemeClr val="bg1"/>
                </a:solidFill>
                <a:effectLst/>
              </a:rPr>
              <a:t>&gt;&lt;16</a:t>
            </a:r>
            <a:r>
              <a:rPr kumimoji="1" lang="ja-JP" altLang="ja-JP" sz="2000" b="0" kern="1200" dirty="0">
                <a:ln>
                  <a:noFill/>
                </a:ln>
                <a:solidFill>
                  <a:schemeClr val="bg1"/>
                </a:solidFill>
                <a:effectLst/>
              </a:rPr>
              <a:t>歳以上</a:t>
            </a:r>
            <a:r>
              <a:rPr kumimoji="1" lang="en-US" altLang="ja-JP" sz="2000" b="0" kern="1200" dirty="0">
                <a:ln>
                  <a:noFill/>
                </a:ln>
                <a:solidFill>
                  <a:schemeClr val="bg1"/>
                </a:solidFill>
                <a:effectLst/>
              </a:rPr>
              <a:t>&gt;</a:t>
            </a:r>
            <a:endParaRPr kumimoji="1" lang="ja-JP" altLang="ja-JP" sz="2000" b="1" i="0" kern="1200" spc="0" baseline="0" dirty="0">
              <a:solidFill>
                <a:schemeClr val="bg1"/>
              </a:solidFill>
              <a:effectLst/>
              <a:latin typeface="HGP明朝E"/>
              <a:ea typeface="HGP明朝E"/>
              <a:cs typeface="+mn-cs"/>
            </a:endParaRPr>
          </a:p>
        </p:txBody>
      </p:sp>
      <p:pic>
        <p:nvPicPr>
          <p:cNvPr id="5" name="図 4" descr="グラフ, 折れ線グラフ&#10;&#10;自動的に生成された説明">
            <a:extLst>
              <a:ext uri="{FF2B5EF4-FFF2-40B4-BE49-F238E27FC236}">
                <a16:creationId xmlns:a16="http://schemas.microsoft.com/office/drawing/2014/main" id="{37507220-1B2A-C5CB-D09F-CCF3F87ADBE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827750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kumimoji="1" lang="ja-JP" altLang="ja-JP" sz="2400" kern="1200" dirty="0">
                <a:solidFill>
                  <a:schemeClr val="bg1"/>
                </a:solidFill>
                <a:effectLst/>
                <a:latin typeface="HGP明朝E"/>
                <a:ea typeface="HGP明朝E"/>
                <a:cs typeface="+mn-cs"/>
              </a:rPr>
              <a:t>急性</a:t>
            </a:r>
            <a:r>
              <a:rPr lang="ja-JP" altLang="ja-JP" sz="2400" dirty="0">
                <a:solidFill>
                  <a:schemeClr val="bg1"/>
                </a:solidFill>
                <a:effectLst/>
                <a:latin typeface="HGP明朝E"/>
                <a:ea typeface="HGP明朝E"/>
              </a:rPr>
              <a:t>リンパ</a:t>
            </a:r>
            <a:r>
              <a:rPr kumimoji="1" lang="ja-JP" altLang="ja-JP" sz="2400" kern="1200" dirty="0">
                <a:solidFill>
                  <a:schemeClr val="bg1"/>
                </a:solidFill>
                <a:effectLst/>
                <a:latin typeface="HGP明朝E"/>
                <a:ea typeface="HGP明朝E"/>
                <a:cs typeface="+mn-cs"/>
              </a:rPr>
              <a:t>性白血病</a:t>
            </a:r>
            <a:r>
              <a:rPr lang="en-US" altLang="ja-JP" sz="2000" spc="-150" dirty="0">
                <a:solidFill>
                  <a:schemeClr val="bg1"/>
                </a:solidFill>
                <a:effectLst/>
                <a:latin typeface="Arial" pitchFamily="34" charset="0"/>
                <a:ea typeface="ＭＳ Ｐゴシック"/>
                <a:cs typeface="Arial" pitchFamily="34" charset="0"/>
              </a:rPr>
              <a:t>●●● </a:t>
            </a:r>
            <a:r>
              <a:rPr kumimoji="1" lang="en-US" altLang="ja-JP" sz="2000" b="0" kern="1200" dirty="0">
                <a:ln>
                  <a:noFill/>
                </a:ln>
                <a:solidFill>
                  <a:schemeClr val="bg1"/>
                </a:solidFill>
                <a:effectLst/>
                <a:latin typeface="+mn-ea"/>
                <a:ea typeface="+mn-ea"/>
                <a:cs typeface="+mj-cs"/>
              </a:rPr>
              <a:t>&lt;</a:t>
            </a:r>
            <a:r>
              <a:rPr kumimoji="1" lang="ja-JP" altLang="ja-JP" sz="2000" b="0" kern="1200" dirty="0">
                <a:ln>
                  <a:noFill/>
                </a:ln>
                <a:solidFill>
                  <a:schemeClr val="bg1"/>
                </a:solidFill>
                <a:effectLst/>
                <a:latin typeface="+mn-ea"/>
                <a:ea typeface="+mn-ea"/>
                <a:cs typeface="+mj-cs"/>
              </a:rPr>
              <a:t>非血縁者間</a:t>
            </a:r>
            <a:r>
              <a:rPr kumimoji="1" lang="ja-JP" altLang="en-US" sz="2000" b="0" kern="1200" dirty="0">
                <a:ln>
                  <a:noFill/>
                </a:ln>
                <a:solidFill>
                  <a:schemeClr val="bg1"/>
                </a:solidFill>
                <a:effectLst/>
                <a:latin typeface="+mn-ea"/>
                <a:ea typeface="+mn-ea"/>
                <a:cs typeface="+mj-cs"/>
              </a:rPr>
              <a:t>さい帯血</a:t>
            </a:r>
            <a:r>
              <a:rPr kumimoji="1" lang="ja-JP" altLang="ja-JP" sz="2000" b="0" kern="1200" dirty="0">
                <a:ln>
                  <a:noFill/>
                </a:ln>
                <a:solidFill>
                  <a:schemeClr val="bg1"/>
                </a:solidFill>
                <a:effectLst/>
                <a:latin typeface="+mn-ea"/>
                <a:ea typeface="+mn-ea"/>
                <a:cs typeface="+mj-cs"/>
              </a:rPr>
              <a:t>移植</a:t>
            </a:r>
            <a:r>
              <a:rPr kumimoji="1" lang="en-US" altLang="ja-JP" sz="2000" b="0" kern="1200" dirty="0">
                <a:ln>
                  <a:noFill/>
                </a:ln>
                <a:solidFill>
                  <a:schemeClr val="bg1"/>
                </a:solidFill>
                <a:effectLst/>
                <a:latin typeface="+mn-ea"/>
                <a:ea typeface="+mn-ea"/>
                <a:cs typeface="+mj-cs"/>
              </a:rPr>
              <a:t>&gt;&lt;0-15</a:t>
            </a:r>
            <a:r>
              <a:rPr kumimoji="1" lang="ja-JP" altLang="ja-JP" sz="2000" b="0" kern="1200" dirty="0">
                <a:ln>
                  <a:noFill/>
                </a:ln>
                <a:solidFill>
                  <a:schemeClr val="bg1"/>
                </a:solidFill>
                <a:effectLst/>
                <a:latin typeface="+mn-ea"/>
                <a:ea typeface="+mn-ea"/>
                <a:cs typeface="+mj-cs"/>
              </a:rPr>
              <a:t>歳</a:t>
            </a:r>
            <a:r>
              <a:rPr kumimoji="1" lang="en-US" altLang="ja-JP" sz="2000" b="0" kern="1200" dirty="0">
                <a:ln>
                  <a:noFill/>
                </a:ln>
                <a:solidFill>
                  <a:schemeClr val="bg1"/>
                </a:solidFill>
                <a:effectLst/>
              </a:rPr>
              <a:t>&gt;</a:t>
            </a:r>
            <a:endParaRPr kumimoji="1" lang="ja-JP" altLang="ja-JP" sz="2000" b="1" i="0" kern="1200" spc="0" baseline="0" dirty="0">
              <a:solidFill>
                <a:schemeClr val="bg1"/>
              </a:solidFill>
              <a:effectLst/>
              <a:latin typeface="HGP明朝E"/>
              <a:ea typeface="HGP明朝E"/>
              <a:cs typeface="+mn-cs"/>
            </a:endParaRPr>
          </a:p>
        </p:txBody>
      </p:sp>
      <p:pic>
        <p:nvPicPr>
          <p:cNvPr id="5" name="図 4" descr="グラフ, 折れ線グラフ&#10;&#10;自動的に生成された説明">
            <a:extLst>
              <a:ext uri="{FF2B5EF4-FFF2-40B4-BE49-F238E27FC236}">
                <a16:creationId xmlns:a16="http://schemas.microsoft.com/office/drawing/2014/main" id="{B337A278-780B-EDB3-61D2-E09DF9DD15B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016697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ja-JP" sz="2200" i="0" kern="1200" spc="0" baseline="0" dirty="0">
                <a:solidFill>
                  <a:schemeClr val="bg1"/>
                </a:solidFill>
                <a:effectLst/>
                <a:latin typeface="HGP明朝E"/>
                <a:ea typeface="HGP明朝E"/>
                <a:cs typeface="+mn-cs"/>
              </a:rPr>
              <a:t>急性</a:t>
            </a:r>
            <a:r>
              <a:rPr lang="ja-JP" altLang="ja-JP" sz="2200" dirty="0">
                <a:solidFill>
                  <a:schemeClr val="bg1"/>
                </a:solidFill>
                <a:effectLst/>
                <a:latin typeface="HGP明朝E"/>
                <a:ea typeface="HGP明朝E"/>
              </a:rPr>
              <a:t>リンパ</a:t>
            </a:r>
            <a:r>
              <a:rPr kumimoji="1" lang="ja-JP" altLang="ja-JP" sz="2200" i="0" kern="1200" spc="0" baseline="0" dirty="0">
                <a:solidFill>
                  <a:schemeClr val="bg1"/>
                </a:solidFill>
                <a:effectLst/>
                <a:latin typeface="HGP明朝E"/>
                <a:ea typeface="HGP明朝E"/>
                <a:cs typeface="+mn-cs"/>
              </a:rPr>
              <a:t>性白血病</a:t>
            </a:r>
            <a:r>
              <a:rPr lang="en-US" altLang="ja-JP" sz="1800" spc="-150" dirty="0">
                <a:solidFill>
                  <a:schemeClr val="bg1"/>
                </a:solidFill>
                <a:effectLst/>
                <a:latin typeface="Arial" pitchFamily="34" charset="0"/>
                <a:ea typeface="ＭＳ Ｐゴシック"/>
                <a:cs typeface="Arial" pitchFamily="34" charset="0"/>
              </a:rPr>
              <a:t>●●●</a:t>
            </a:r>
            <a:r>
              <a:rPr lang="ja-JP" altLang="en-US" sz="1800" spc="-150" baseline="0" dirty="0">
                <a:solidFill>
                  <a:schemeClr val="bg1"/>
                </a:solidFill>
                <a:effectLst/>
                <a:latin typeface="Arial" pitchFamily="34" charset="0"/>
                <a:ea typeface="ＭＳ Ｐゴシック"/>
                <a:cs typeface="Arial" pitchFamily="34" charset="0"/>
              </a:rPr>
              <a:t> </a:t>
            </a:r>
            <a:r>
              <a:rPr kumimoji="1" lang="en-US" altLang="ja-JP" sz="2000" b="0" kern="1200" dirty="0">
                <a:ln>
                  <a:noFill/>
                </a:ln>
                <a:solidFill>
                  <a:schemeClr val="bg1"/>
                </a:solidFill>
                <a:effectLst/>
                <a:latin typeface="+mn-ea"/>
                <a:ea typeface="+mn-ea"/>
                <a:cs typeface="+mj-cs"/>
              </a:rPr>
              <a:t>&lt;</a:t>
            </a:r>
            <a:r>
              <a:rPr kumimoji="1" lang="ja-JP" altLang="ja-JP" sz="2000" b="0" kern="1200" dirty="0">
                <a:ln>
                  <a:noFill/>
                </a:ln>
                <a:solidFill>
                  <a:schemeClr val="bg1"/>
                </a:solidFill>
                <a:effectLst/>
                <a:latin typeface="+mn-ea"/>
                <a:ea typeface="+mn-ea"/>
                <a:cs typeface="+mj-cs"/>
              </a:rPr>
              <a:t>非血縁者間さい帯血移植</a:t>
            </a:r>
            <a:r>
              <a:rPr kumimoji="1" lang="en-US" altLang="ja-JP" sz="2000" b="0" kern="1200" dirty="0">
                <a:ln>
                  <a:noFill/>
                </a:ln>
                <a:solidFill>
                  <a:schemeClr val="bg1"/>
                </a:solidFill>
                <a:effectLst/>
                <a:latin typeface="+mn-ea"/>
                <a:ea typeface="+mn-ea"/>
                <a:cs typeface="+mj-cs"/>
              </a:rPr>
              <a:t>&gt;&lt;16</a:t>
            </a:r>
            <a:r>
              <a:rPr kumimoji="1" lang="ja-JP" altLang="ja-JP" sz="2000" b="0" kern="1200" dirty="0">
                <a:ln>
                  <a:noFill/>
                </a:ln>
                <a:solidFill>
                  <a:schemeClr val="bg1"/>
                </a:solidFill>
                <a:effectLst/>
                <a:latin typeface="+mn-ea"/>
                <a:ea typeface="+mn-ea"/>
                <a:cs typeface="+mj-cs"/>
              </a:rPr>
              <a:t>歳</a:t>
            </a:r>
            <a:r>
              <a:rPr kumimoji="1" lang="ja-JP" altLang="en-US" sz="2000" b="0" kern="1200" dirty="0">
                <a:ln>
                  <a:noFill/>
                </a:ln>
                <a:solidFill>
                  <a:schemeClr val="bg1"/>
                </a:solidFill>
                <a:effectLst/>
                <a:latin typeface="+mn-ea"/>
                <a:ea typeface="+mn-ea"/>
                <a:cs typeface="+mj-cs"/>
              </a:rPr>
              <a:t>以上</a:t>
            </a:r>
            <a:r>
              <a:rPr kumimoji="1" lang="en-US" altLang="ja-JP" sz="2000" b="0" kern="1200" dirty="0">
                <a:ln>
                  <a:noFill/>
                </a:ln>
                <a:solidFill>
                  <a:schemeClr val="bg1"/>
                </a:solidFill>
                <a:effectLst/>
              </a:rPr>
              <a:t>&gt;</a:t>
            </a:r>
            <a:endParaRPr kumimoji="1" lang="ja-JP" altLang="ja-JP" sz="2000" b="1" i="0" kern="1200" spc="0" baseline="0" dirty="0">
              <a:solidFill>
                <a:schemeClr val="bg1"/>
              </a:solidFill>
              <a:effectLst/>
              <a:latin typeface="HGP明朝E"/>
              <a:ea typeface="HGP明朝E"/>
              <a:cs typeface="+mn-cs"/>
            </a:endParaRPr>
          </a:p>
        </p:txBody>
      </p:sp>
      <p:pic>
        <p:nvPicPr>
          <p:cNvPr id="5" name="図 4" descr="グラフ, 折れ線グラフ&#10;&#10;自動的に生成された説明">
            <a:extLst>
              <a:ext uri="{FF2B5EF4-FFF2-40B4-BE49-F238E27FC236}">
                <a16:creationId xmlns:a16="http://schemas.microsoft.com/office/drawing/2014/main" id="{5A707EE3-06BC-CDF2-01C6-960E621E2BE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95603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lang="ja-JP" altLang="en-US" sz="2400" dirty="0">
                <a:solidFill>
                  <a:schemeClr val="bg1"/>
                </a:solidFill>
                <a:effectLst/>
                <a:latin typeface="HGP明朝E"/>
                <a:ea typeface="HGP明朝E"/>
                <a:cs typeface="+mn-cs"/>
              </a:rPr>
              <a:t>慢</a:t>
            </a:r>
            <a:r>
              <a:rPr kumimoji="1" lang="ja-JP" altLang="ja-JP" sz="2400" kern="1200" dirty="0">
                <a:solidFill>
                  <a:schemeClr val="bg1"/>
                </a:solidFill>
                <a:effectLst/>
                <a:latin typeface="HGP明朝E"/>
                <a:ea typeface="HGP明朝E"/>
                <a:cs typeface="+mn-cs"/>
              </a:rPr>
              <a:t>性骨髄性白血病</a:t>
            </a:r>
            <a:r>
              <a:rPr lang="en-US" altLang="ja-JP" sz="2000" spc="-150" dirty="0">
                <a:solidFill>
                  <a:schemeClr val="bg1"/>
                </a:solidFill>
                <a:effectLst/>
                <a:latin typeface="Arial" pitchFamily="34" charset="0"/>
                <a:ea typeface="ＭＳ Ｐゴシック"/>
                <a:cs typeface="Arial" pitchFamily="34" charset="0"/>
              </a:rPr>
              <a:t>●●● &lt;</a:t>
            </a:r>
            <a:r>
              <a:rPr lang="ja-JP" altLang="en-US" sz="2000" spc="-150" dirty="0">
                <a:solidFill>
                  <a:schemeClr val="bg1"/>
                </a:solidFill>
                <a:effectLst/>
                <a:latin typeface="Arial" pitchFamily="34" charset="0"/>
                <a:ea typeface="ＭＳ Ｐゴシック"/>
                <a:cs typeface="Arial" pitchFamily="34" charset="0"/>
              </a:rPr>
              <a:t>同種</a:t>
            </a:r>
            <a:r>
              <a:rPr lang="en-US" altLang="ja-JP" sz="2000" spc="-150" dirty="0">
                <a:solidFill>
                  <a:schemeClr val="bg1"/>
                </a:solidFill>
                <a:effectLst/>
                <a:latin typeface="Arial" pitchFamily="34" charset="0"/>
                <a:ea typeface="ＭＳ Ｐゴシック"/>
                <a:cs typeface="Arial" pitchFamily="34" charset="0"/>
              </a:rPr>
              <a:t>&gt;&lt;0-15</a:t>
            </a:r>
            <a:r>
              <a:rPr lang="ja-JP" altLang="en-US" sz="2000" spc="-150" dirty="0">
                <a:solidFill>
                  <a:schemeClr val="bg1"/>
                </a:solidFill>
                <a:effectLst/>
                <a:latin typeface="Arial" pitchFamily="34" charset="0"/>
                <a:ea typeface="ＭＳ Ｐゴシック"/>
                <a:cs typeface="Arial" pitchFamily="34" charset="0"/>
              </a:rPr>
              <a:t>歳</a:t>
            </a:r>
            <a:r>
              <a:rPr lang="en-US" altLang="ja-JP" sz="2000" spc="-15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8" name="図 7" descr="グラフ&#10;&#10;自動的に生成された説明">
            <a:extLst>
              <a:ext uri="{FF2B5EF4-FFF2-40B4-BE49-F238E27FC236}">
                <a16:creationId xmlns:a16="http://schemas.microsoft.com/office/drawing/2014/main" id="{BE464E3E-2AF0-7A8E-6311-E207DD5B8B5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618211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en-US" sz="2200" i="0" kern="1200" spc="0" baseline="0" dirty="0">
                <a:solidFill>
                  <a:schemeClr val="bg1"/>
                </a:solidFill>
                <a:effectLst/>
                <a:latin typeface="HGP明朝E"/>
                <a:ea typeface="HGP明朝E"/>
                <a:cs typeface="+mn-cs"/>
              </a:rPr>
              <a:t>慢</a:t>
            </a:r>
            <a:r>
              <a:rPr kumimoji="1" lang="ja-JP" altLang="ja-JP" sz="2200" i="0" kern="1200" spc="0" baseline="0" dirty="0">
                <a:solidFill>
                  <a:schemeClr val="bg1"/>
                </a:solidFill>
                <a:effectLst/>
                <a:latin typeface="HGP明朝E"/>
                <a:ea typeface="HGP明朝E"/>
                <a:cs typeface="+mn-cs"/>
              </a:rPr>
              <a:t>性骨髄性白血病</a:t>
            </a:r>
            <a:r>
              <a:rPr lang="en-US" altLang="ja-JP" sz="1800" spc="-150" dirty="0">
                <a:solidFill>
                  <a:schemeClr val="bg1"/>
                </a:solidFill>
                <a:effectLst/>
                <a:latin typeface="Arial" pitchFamily="34" charset="0"/>
                <a:ea typeface="ＭＳ Ｐゴシック"/>
                <a:cs typeface="Arial" pitchFamily="34" charset="0"/>
              </a:rPr>
              <a:t>●●● &lt;</a:t>
            </a:r>
            <a:r>
              <a:rPr lang="ja-JP" altLang="en-US" sz="1800" spc="-150" dirty="0">
                <a:solidFill>
                  <a:schemeClr val="bg1"/>
                </a:solidFill>
                <a:effectLst/>
                <a:latin typeface="Arial" pitchFamily="34" charset="0"/>
                <a:ea typeface="ＭＳ Ｐゴシック"/>
                <a:cs typeface="Arial" pitchFamily="34" charset="0"/>
              </a:rPr>
              <a:t>同種</a:t>
            </a:r>
            <a:r>
              <a:rPr lang="en-US" altLang="ja-JP" sz="1800" spc="-150" dirty="0">
                <a:solidFill>
                  <a:schemeClr val="bg1"/>
                </a:solidFill>
                <a:effectLst/>
                <a:latin typeface="Arial" pitchFamily="34" charset="0"/>
                <a:ea typeface="ＭＳ Ｐゴシック"/>
                <a:cs typeface="Arial" pitchFamily="34" charset="0"/>
              </a:rPr>
              <a:t>&gt;&lt;16</a:t>
            </a:r>
            <a:r>
              <a:rPr lang="ja-JP" altLang="en-US" sz="1800" spc="-150" dirty="0">
                <a:solidFill>
                  <a:schemeClr val="bg1"/>
                </a:solidFill>
                <a:effectLst/>
                <a:latin typeface="Arial" pitchFamily="34" charset="0"/>
                <a:ea typeface="ＭＳ Ｐゴシック"/>
                <a:cs typeface="Arial" pitchFamily="34" charset="0"/>
              </a:rPr>
              <a:t>歳以上</a:t>
            </a:r>
            <a:r>
              <a:rPr lang="en-US" altLang="ja-JP" sz="1800" spc="-150" dirty="0">
                <a:solidFill>
                  <a:schemeClr val="bg1"/>
                </a:solidFill>
                <a:effectLst/>
                <a:latin typeface="Arial" pitchFamily="34" charset="0"/>
                <a:ea typeface="ＭＳ Ｐゴシック"/>
                <a:cs typeface="Arial" pitchFamily="34" charset="0"/>
              </a:rPr>
              <a:t>&gt;</a:t>
            </a:r>
            <a:endParaRPr kumimoji="1" lang="ja-JP" altLang="ja-JP" sz="1800" b="1" i="0" kern="1200" spc="0" baseline="0" dirty="0">
              <a:solidFill>
                <a:schemeClr val="bg1"/>
              </a:solidFill>
              <a:effectLst/>
              <a:latin typeface="HGP明朝E"/>
              <a:ea typeface="HGP明朝E"/>
              <a:cs typeface="+mn-cs"/>
            </a:endParaRPr>
          </a:p>
        </p:txBody>
      </p:sp>
      <p:pic>
        <p:nvPicPr>
          <p:cNvPr id="8" name="図 7" descr="グラフ, 折れ線グラフ&#10;&#10;自動的に生成された説明">
            <a:extLst>
              <a:ext uri="{FF2B5EF4-FFF2-40B4-BE49-F238E27FC236}">
                <a16:creationId xmlns:a16="http://schemas.microsoft.com/office/drawing/2014/main" id="{97BCD460-D88E-BCA7-44F0-815063596D8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0652569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en-US" sz="2200" i="0" kern="1200" spc="0" baseline="0" dirty="0">
                <a:solidFill>
                  <a:schemeClr val="bg1"/>
                </a:solidFill>
                <a:effectLst/>
                <a:latin typeface="HGP明朝E"/>
                <a:ea typeface="HGP明朝E"/>
                <a:cs typeface="+mn-cs"/>
              </a:rPr>
              <a:t>慢</a:t>
            </a:r>
            <a:r>
              <a:rPr kumimoji="1" lang="ja-JP" altLang="ja-JP" sz="2200" i="0" kern="1200" spc="0" baseline="0" dirty="0">
                <a:solidFill>
                  <a:schemeClr val="bg1"/>
                </a:solidFill>
                <a:effectLst/>
                <a:latin typeface="HGP明朝E"/>
                <a:ea typeface="HGP明朝E"/>
                <a:cs typeface="+mn-cs"/>
              </a:rPr>
              <a:t>性骨髄性白血病</a:t>
            </a:r>
            <a:r>
              <a:rPr lang="en-US" altLang="ja-JP" sz="1800" spc="-150" dirty="0">
                <a:solidFill>
                  <a:schemeClr val="bg1"/>
                </a:solidFill>
                <a:effectLst/>
                <a:latin typeface="Arial" pitchFamily="34" charset="0"/>
                <a:ea typeface="ＭＳ Ｐゴシック"/>
                <a:cs typeface="Arial" pitchFamily="34" charset="0"/>
              </a:rPr>
              <a:t>●●●</a:t>
            </a:r>
            <a:r>
              <a:rPr lang="en-US" altLang="ja-JP" sz="1800" spc="-150" baseline="0" dirty="0">
                <a:solidFill>
                  <a:schemeClr val="bg1"/>
                </a:solidFill>
                <a:effectLst/>
                <a:latin typeface="Arial" pitchFamily="34" charset="0"/>
                <a:ea typeface="ＭＳ Ｐゴシック"/>
                <a:cs typeface="Arial" pitchFamily="34" charset="0"/>
              </a:rPr>
              <a:t> </a:t>
            </a:r>
            <a:r>
              <a:rPr kumimoji="1" lang="en-US" altLang="ja-JP" sz="2000" b="0" kern="1200" dirty="0">
                <a:ln>
                  <a:noFill/>
                </a:ln>
                <a:solidFill>
                  <a:schemeClr val="bg1"/>
                </a:solidFill>
                <a:effectLst/>
                <a:latin typeface="+mn-ea"/>
                <a:ea typeface="+mn-ea"/>
                <a:cs typeface="+mj-cs"/>
              </a:rPr>
              <a:t>&lt;HLA</a:t>
            </a:r>
            <a:r>
              <a:rPr kumimoji="1" lang="ja-JP" altLang="en-US" sz="2000" b="0" kern="1200" dirty="0">
                <a:ln>
                  <a:noFill/>
                </a:ln>
                <a:solidFill>
                  <a:schemeClr val="bg1"/>
                </a:solidFill>
                <a:effectLst/>
                <a:latin typeface="+mn-ea"/>
                <a:ea typeface="+mn-ea"/>
                <a:cs typeface="+mj-cs"/>
              </a:rPr>
              <a:t>適合同胞間移植</a:t>
            </a:r>
            <a:r>
              <a:rPr kumimoji="1" lang="en-US" altLang="ja-JP" sz="2000" b="0" kern="1200" dirty="0">
                <a:ln>
                  <a:noFill/>
                </a:ln>
                <a:solidFill>
                  <a:schemeClr val="bg1"/>
                </a:solidFill>
                <a:effectLst/>
                <a:latin typeface="+mn-ea"/>
                <a:ea typeface="+mn-ea"/>
                <a:cs typeface="+mj-cs"/>
              </a:rPr>
              <a:t>&gt;&lt;16</a:t>
            </a:r>
            <a:r>
              <a:rPr kumimoji="1" lang="ja-JP" altLang="ja-JP" sz="2000" b="0" kern="1200" dirty="0">
                <a:ln>
                  <a:noFill/>
                </a:ln>
                <a:solidFill>
                  <a:schemeClr val="bg1"/>
                </a:solidFill>
                <a:effectLst/>
                <a:latin typeface="+mn-ea"/>
                <a:ea typeface="+mn-ea"/>
                <a:cs typeface="+mj-cs"/>
              </a:rPr>
              <a:t>歳以上</a:t>
            </a:r>
            <a:r>
              <a:rPr kumimoji="1" lang="en-US" altLang="ja-JP" sz="2000" b="0" kern="1200" dirty="0">
                <a:ln>
                  <a:noFill/>
                </a:ln>
                <a:solidFill>
                  <a:schemeClr val="bg1"/>
                </a:solidFill>
                <a:effectLst/>
              </a:rPr>
              <a:t>&gt;</a:t>
            </a:r>
            <a:endParaRPr lang="ja-JP" altLang="ja-JP" sz="2000" dirty="0">
              <a:solidFill>
                <a:schemeClr val="bg1"/>
              </a:solidFill>
              <a:effectLst/>
            </a:endParaRPr>
          </a:p>
        </p:txBody>
      </p:sp>
      <p:pic>
        <p:nvPicPr>
          <p:cNvPr id="5" name="図 4" descr="グラフ&#10;&#10;自動的に生成された説明">
            <a:extLst>
              <a:ext uri="{FF2B5EF4-FFF2-40B4-BE49-F238E27FC236}">
                <a16:creationId xmlns:a16="http://schemas.microsoft.com/office/drawing/2014/main" id="{FD33201C-C416-35E7-D9FC-F0C17DBC7ED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19868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b="0" dirty="0">
                <a:solidFill>
                  <a:schemeClr val="bg1"/>
                </a:solidFill>
                <a:effectLst/>
              </a:rPr>
              <a:t>造血幹細胞移植件数の年次推移</a:t>
            </a:r>
            <a:br>
              <a:rPr lang="en-US" altLang="ja-JP" b="0" dirty="0">
                <a:solidFill>
                  <a:schemeClr val="bg1"/>
                </a:solidFill>
                <a:effectLst/>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b="0" dirty="0">
                <a:solidFill>
                  <a:schemeClr val="bg1"/>
                </a:solidFill>
                <a:effectLst/>
                <a:latin typeface="HGP明朝E" pitchFamily="18" charset="-128"/>
                <a:ea typeface="HGP明朝E" pitchFamily="18" charset="-128"/>
                <a:cs typeface="Arial Unicode MS" pitchFamily="50" charset="-128"/>
              </a:rPr>
              <a:t>患者年齢階級別</a:t>
            </a:r>
            <a:r>
              <a:rPr lang="ja-JP" altLang="en-US" sz="2000" b="0" dirty="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a:t>
            </a:r>
            <a:r>
              <a:rPr lang="ja-JP" altLang="en-US" sz="2000" b="0" spc="-150" dirty="0">
                <a:solidFill>
                  <a:schemeClr val="bg1"/>
                </a:solidFill>
                <a:effectLst/>
                <a:latin typeface="ＭＳ ゴシック" pitchFamily="49" charset="-128"/>
                <a:ea typeface="ＭＳ ゴシック" pitchFamily="49" charset="-128"/>
                <a:cs typeface="Arial" pitchFamily="34" charset="0"/>
              </a:rPr>
              <a:t> </a:t>
            </a:r>
            <a:r>
              <a:rPr lang="en-US" altLang="ja-JP" sz="2000" b="0" spc="-150" dirty="0">
                <a:solidFill>
                  <a:schemeClr val="bg1"/>
                </a:solidFill>
                <a:effectLst/>
                <a:latin typeface="ＭＳ ゴシック" pitchFamily="49" charset="-128"/>
                <a:ea typeface="ＭＳ ゴシック" pitchFamily="49" charset="-128"/>
                <a:cs typeface="Arial" pitchFamily="34" charset="0"/>
              </a:rPr>
              <a:t>&lt;</a:t>
            </a:r>
            <a:r>
              <a:rPr kumimoji="1" lang="ja-JP" altLang="en-US" sz="2000" b="0" kern="1200" spc="0" dirty="0">
                <a:ln>
                  <a:noFill/>
                </a:ln>
                <a:solidFill>
                  <a:schemeClr val="bg1"/>
                </a:solidFill>
                <a:effectLst/>
                <a:latin typeface="ＭＳ ゴシック" pitchFamily="49" charset="-128"/>
                <a:ea typeface="ＭＳ ゴシック" pitchFamily="49" charset="-128"/>
                <a:cs typeface="+mj-cs"/>
              </a:rPr>
              <a:t>自家、</a:t>
            </a:r>
            <a:r>
              <a:rPr kumimoji="1" lang="ja-JP" altLang="ja-JP" sz="2000" b="0" kern="1200" dirty="0">
                <a:ln>
                  <a:noFill/>
                </a:ln>
                <a:solidFill>
                  <a:schemeClr val="bg1"/>
                </a:solidFill>
                <a:effectLst/>
                <a:latin typeface="ＭＳ ゴシック" pitchFamily="49" charset="-128"/>
                <a:ea typeface="ＭＳ ゴシック" pitchFamily="49" charset="-128"/>
              </a:rPr>
              <a:t>同種</a:t>
            </a:r>
            <a:r>
              <a:rPr kumimoji="1" lang="en-US" altLang="ja-JP" sz="2000" b="0" kern="1200" dirty="0">
                <a:ln>
                  <a:noFill/>
                </a:ln>
                <a:solidFill>
                  <a:schemeClr val="bg1"/>
                </a:solidFill>
                <a:effectLst/>
                <a:latin typeface="ＭＳ ゴシック" pitchFamily="49" charset="-128"/>
                <a:ea typeface="ＭＳ ゴシック" pitchFamily="49" charset="-128"/>
              </a:rPr>
              <a:t>&gt;</a:t>
            </a:r>
            <a:endParaRPr kumimoji="1" lang="ja-JP" altLang="en-US" sz="2000" b="0" dirty="0">
              <a:solidFill>
                <a:schemeClr val="bg1"/>
              </a:solidFill>
              <a:effectLst/>
              <a:latin typeface="ＭＳ ゴシック" pitchFamily="49" charset="-128"/>
              <a:ea typeface="ＭＳ ゴシック" pitchFamily="49" charset="-128"/>
            </a:endParaRPr>
          </a:p>
        </p:txBody>
      </p:sp>
      <p:pic>
        <p:nvPicPr>
          <p:cNvPr id="4" name="図 3" descr="スクリーンショットの画面&#10;&#10;自動的に生成された説明">
            <a:extLst>
              <a:ext uri="{FF2B5EF4-FFF2-40B4-BE49-F238E27FC236}">
                <a16:creationId xmlns:a16="http://schemas.microsoft.com/office/drawing/2014/main" id="{E8960F07-B091-053E-B315-75661B52C00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83949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en-US" sz="2200" i="0" kern="1200" spc="0" baseline="0" dirty="0">
                <a:solidFill>
                  <a:schemeClr val="bg1"/>
                </a:solidFill>
                <a:effectLst/>
                <a:latin typeface="HGP明朝E"/>
                <a:ea typeface="HGP明朝E"/>
                <a:cs typeface="+mn-cs"/>
              </a:rPr>
              <a:t>慢</a:t>
            </a:r>
            <a:r>
              <a:rPr kumimoji="1" lang="ja-JP" altLang="ja-JP" sz="2200" i="0" kern="1200" spc="0" baseline="0" dirty="0">
                <a:solidFill>
                  <a:schemeClr val="bg1"/>
                </a:solidFill>
                <a:effectLst/>
                <a:latin typeface="HGP明朝E"/>
                <a:ea typeface="HGP明朝E"/>
                <a:cs typeface="+mn-cs"/>
              </a:rPr>
              <a:t>性骨髄性白血病</a:t>
            </a:r>
            <a:r>
              <a:rPr lang="en-US" altLang="ja-JP" sz="1800" spc="-150" dirty="0">
                <a:solidFill>
                  <a:schemeClr val="bg1"/>
                </a:solidFill>
                <a:effectLst/>
                <a:latin typeface="Arial" pitchFamily="34" charset="0"/>
                <a:ea typeface="ＭＳ Ｐゴシック"/>
                <a:cs typeface="Arial" pitchFamily="34" charset="0"/>
              </a:rPr>
              <a:t>●●● </a:t>
            </a:r>
            <a:r>
              <a:rPr kumimoji="1" lang="en-US" altLang="ja-JP" sz="2000" b="0" kern="1200" dirty="0">
                <a:ln>
                  <a:noFill/>
                </a:ln>
                <a:solidFill>
                  <a:schemeClr val="bg1"/>
                </a:solidFill>
                <a:effectLst/>
                <a:latin typeface="+mn-ea"/>
                <a:ea typeface="+mn-ea"/>
                <a:cs typeface="+mj-cs"/>
              </a:rPr>
              <a:t>&lt;</a:t>
            </a:r>
            <a:r>
              <a:rPr kumimoji="1" lang="ja-JP" altLang="en-US" sz="2000" b="0" kern="1200" dirty="0">
                <a:ln>
                  <a:noFill/>
                </a:ln>
                <a:solidFill>
                  <a:schemeClr val="bg1"/>
                </a:solidFill>
                <a:effectLst/>
                <a:latin typeface="+mn-ea"/>
                <a:ea typeface="+mn-ea"/>
                <a:cs typeface="+mj-cs"/>
              </a:rPr>
              <a:t>非血縁者間骨髄</a:t>
            </a:r>
            <a:r>
              <a:rPr kumimoji="1" lang="ja-JP" altLang="ja-JP" sz="2000" b="0" kern="1200" dirty="0">
                <a:ln>
                  <a:noFill/>
                </a:ln>
                <a:solidFill>
                  <a:schemeClr val="bg1"/>
                </a:solidFill>
                <a:effectLst/>
                <a:latin typeface="+mn-ea"/>
                <a:ea typeface="+mn-ea"/>
                <a:cs typeface="+mj-cs"/>
              </a:rPr>
              <a:t>移植</a:t>
            </a:r>
            <a:r>
              <a:rPr kumimoji="1" lang="en-US" altLang="ja-JP" sz="2000" b="0" kern="1200" dirty="0">
                <a:ln>
                  <a:noFill/>
                </a:ln>
                <a:solidFill>
                  <a:schemeClr val="bg1"/>
                </a:solidFill>
                <a:effectLst/>
                <a:latin typeface="+mn-ea"/>
                <a:ea typeface="+mn-ea"/>
                <a:cs typeface="+mj-cs"/>
              </a:rPr>
              <a:t>&gt;&lt;16</a:t>
            </a:r>
            <a:r>
              <a:rPr kumimoji="1" lang="ja-JP" altLang="ja-JP" sz="2000" b="0" kern="1200" dirty="0">
                <a:ln>
                  <a:noFill/>
                </a:ln>
                <a:solidFill>
                  <a:schemeClr val="bg1"/>
                </a:solidFill>
                <a:effectLst/>
                <a:latin typeface="+mn-ea"/>
                <a:ea typeface="+mn-ea"/>
                <a:cs typeface="+mj-cs"/>
              </a:rPr>
              <a:t>歳以上</a:t>
            </a:r>
            <a:r>
              <a:rPr kumimoji="1" lang="en-US" altLang="ja-JP" sz="2000" b="0" kern="1200" dirty="0">
                <a:ln>
                  <a:noFill/>
                </a:ln>
                <a:solidFill>
                  <a:schemeClr val="bg1"/>
                </a:solidFill>
                <a:effectLst/>
              </a:rPr>
              <a:t>&gt;</a:t>
            </a:r>
            <a:endParaRPr kumimoji="1" lang="ja-JP" altLang="ja-JP" sz="2000" b="1" i="0" kern="1200" spc="0" baseline="0" dirty="0">
              <a:solidFill>
                <a:schemeClr val="bg1"/>
              </a:solidFill>
              <a:effectLst/>
              <a:latin typeface="HGP明朝E"/>
              <a:ea typeface="HGP明朝E"/>
              <a:cs typeface="+mn-cs"/>
            </a:endParaRPr>
          </a:p>
        </p:txBody>
      </p:sp>
      <p:pic>
        <p:nvPicPr>
          <p:cNvPr id="5" name="図 4" descr="グラフ, 折れ線グラフ&#10;&#10;自動的に生成された説明">
            <a:extLst>
              <a:ext uri="{FF2B5EF4-FFF2-40B4-BE49-F238E27FC236}">
                <a16:creationId xmlns:a16="http://schemas.microsoft.com/office/drawing/2014/main" id="{F8F7A479-F8E7-84E9-5633-32210AAC79D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734842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en-US" sz="2200" i="0" kern="1200" spc="0" baseline="0" dirty="0">
                <a:solidFill>
                  <a:schemeClr val="bg1"/>
                </a:solidFill>
                <a:effectLst/>
                <a:latin typeface="HGP明朝E"/>
                <a:ea typeface="HGP明朝E"/>
                <a:cs typeface="+mn-cs"/>
              </a:rPr>
              <a:t>慢</a:t>
            </a:r>
            <a:r>
              <a:rPr kumimoji="1" lang="ja-JP" altLang="ja-JP" sz="2200" i="0" kern="1200" spc="0" baseline="0" dirty="0">
                <a:solidFill>
                  <a:schemeClr val="bg1"/>
                </a:solidFill>
                <a:effectLst/>
                <a:latin typeface="HGP明朝E"/>
                <a:ea typeface="HGP明朝E"/>
                <a:cs typeface="+mn-cs"/>
              </a:rPr>
              <a:t>性骨髄性白血病</a:t>
            </a:r>
            <a:r>
              <a:rPr lang="en-US" altLang="ja-JP" sz="1800" spc="-150" dirty="0">
                <a:solidFill>
                  <a:schemeClr val="bg1"/>
                </a:solidFill>
                <a:effectLst/>
                <a:latin typeface="Arial" pitchFamily="34" charset="0"/>
                <a:ea typeface="ＭＳ Ｐゴシック"/>
                <a:cs typeface="Arial" pitchFamily="34" charset="0"/>
              </a:rPr>
              <a:t>●●● </a:t>
            </a:r>
            <a:r>
              <a:rPr kumimoji="1" lang="en-US" altLang="ja-JP" sz="2000" b="0" kern="1200" dirty="0">
                <a:ln>
                  <a:noFill/>
                </a:ln>
                <a:solidFill>
                  <a:schemeClr val="bg1"/>
                </a:solidFill>
                <a:effectLst/>
                <a:latin typeface="+mn-ea"/>
                <a:ea typeface="+mn-ea"/>
                <a:cs typeface="+mj-cs"/>
              </a:rPr>
              <a:t>&lt;</a:t>
            </a:r>
            <a:r>
              <a:rPr kumimoji="1" lang="ja-JP" altLang="ja-JP" sz="2000" b="0" kern="1200" dirty="0">
                <a:ln>
                  <a:noFill/>
                </a:ln>
                <a:solidFill>
                  <a:schemeClr val="bg1"/>
                </a:solidFill>
                <a:effectLst/>
                <a:latin typeface="+mn-ea"/>
                <a:ea typeface="+mn-ea"/>
                <a:cs typeface="+mj-cs"/>
              </a:rPr>
              <a:t>非血縁者間</a:t>
            </a:r>
            <a:r>
              <a:rPr kumimoji="1" lang="ja-JP" altLang="en-US" sz="2000" b="0" kern="1200" dirty="0">
                <a:ln>
                  <a:noFill/>
                </a:ln>
                <a:solidFill>
                  <a:schemeClr val="bg1"/>
                </a:solidFill>
                <a:effectLst/>
                <a:latin typeface="+mn-ea"/>
                <a:ea typeface="+mn-ea"/>
                <a:cs typeface="+mj-cs"/>
              </a:rPr>
              <a:t>さい帯血</a:t>
            </a:r>
            <a:r>
              <a:rPr kumimoji="1" lang="ja-JP" altLang="ja-JP" sz="2000" b="0" kern="1200" dirty="0">
                <a:ln>
                  <a:noFill/>
                </a:ln>
                <a:solidFill>
                  <a:schemeClr val="bg1"/>
                </a:solidFill>
                <a:effectLst/>
                <a:latin typeface="+mn-ea"/>
                <a:ea typeface="+mn-ea"/>
                <a:cs typeface="+mj-cs"/>
              </a:rPr>
              <a:t>移植</a:t>
            </a:r>
            <a:r>
              <a:rPr kumimoji="1" lang="en-US" altLang="ja-JP" sz="2000" b="0" kern="1200" dirty="0">
                <a:ln>
                  <a:noFill/>
                </a:ln>
                <a:solidFill>
                  <a:schemeClr val="bg1"/>
                </a:solidFill>
                <a:effectLst/>
                <a:latin typeface="+mn-ea"/>
                <a:ea typeface="+mn-ea"/>
                <a:cs typeface="+mj-cs"/>
              </a:rPr>
              <a:t>&gt;&lt;16</a:t>
            </a:r>
            <a:r>
              <a:rPr kumimoji="1" lang="ja-JP" altLang="ja-JP" sz="2000" b="0" kern="1200" dirty="0">
                <a:ln>
                  <a:noFill/>
                </a:ln>
                <a:solidFill>
                  <a:schemeClr val="bg1"/>
                </a:solidFill>
                <a:effectLst/>
                <a:latin typeface="+mn-ea"/>
                <a:ea typeface="+mn-ea"/>
                <a:cs typeface="+mj-cs"/>
              </a:rPr>
              <a:t>歳以上</a:t>
            </a:r>
            <a:r>
              <a:rPr kumimoji="1" lang="en-US" altLang="ja-JP" sz="2000" b="0" kern="1200" dirty="0">
                <a:ln>
                  <a:noFill/>
                </a:ln>
                <a:solidFill>
                  <a:schemeClr val="bg1"/>
                </a:solidFill>
                <a:effectLst/>
              </a:rPr>
              <a:t>&gt;</a:t>
            </a:r>
            <a:endParaRPr kumimoji="1" lang="ja-JP" altLang="ja-JP" sz="2000" b="1" i="0" kern="1200" spc="0" baseline="0" dirty="0">
              <a:solidFill>
                <a:schemeClr val="bg1"/>
              </a:solidFill>
              <a:effectLst/>
              <a:latin typeface="HGP明朝E"/>
              <a:ea typeface="HGP明朝E"/>
              <a:cs typeface="+mn-cs"/>
            </a:endParaRPr>
          </a:p>
        </p:txBody>
      </p:sp>
      <p:pic>
        <p:nvPicPr>
          <p:cNvPr id="5" name="図 4" descr="グラフ, 折れ線グラフ&#10;&#10;自動的に生成された説明">
            <a:extLst>
              <a:ext uri="{FF2B5EF4-FFF2-40B4-BE49-F238E27FC236}">
                <a16:creationId xmlns:a16="http://schemas.microsoft.com/office/drawing/2014/main" id="{469CFAFA-81BF-FC83-2221-26746B87D03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89083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fontScale="90000"/>
          </a:bodyPr>
          <a:lstStyle/>
          <a:p>
            <a:r>
              <a:rPr kumimoji="1" lang="ja-JP" altLang="ja-JP"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kumimoji="1" lang="ja-JP" altLang="ja-JP" sz="2400" kern="1200" dirty="0">
                <a:solidFill>
                  <a:schemeClr val="bg1"/>
                </a:solidFill>
                <a:effectLst/>
                <a:latin typeface="HGP明朝E"/>
                <a:ea typeface="HGP明朝E"/>
                <a:cs typeface="+mn-cs"/>
              </a:rPr>
              <a:t>骨髄異形成症候群</a:t>
            </a:r>
            <a:r>
              <a:rPr lang="en-US" altLang="ja-JP" sz="2000" spc="-150" dirty="0">
                <a:solidFill>
                  <a:schemeClr val="bg1"/>
                </a:solidFill>
                <a:effectLst/>
                <a:latin typeface="Arial" pitchFamily="34" charset="0"/>
                <a:ea typeface="ＭＳ Ｐゴシック"/>
                <a:cs typeface="Arial" pitchFamily="34" charset="0"/>
              </a:rPr>
              <a:t>●●● </a:t>
            </a:r>
            <a:r>
              <a:rPr kumimoji="1" lang="en-US" altLang="ja-JP" sz="2800" b="0" kern="1200" spc="-150" dirty="0">
                <a:ln>
                  <a:noFill/>
                </a:ln>
                <a:solidFill>
                  <a:schemeClr val="bg1"/>
                </a:solidFill>
                <a:effectLst/>
                <a:latin typeface="Arial"/>
                <a:ea typeface="ＭＳ Ｐゴシック"/>
                <a:cs typeface="Arial"/>
              </a:rPr>
              <a:t>&lt;</a:t>
            </a:r>
            <a:r>
              <a:rPr kumimoji="1" lang="ja-JP" altLang="ja-JP" sz="2800" b="0" kern="1200" spc="-150" dirty="0">
                <a:ln>
                  <a:noFill/>
                </a:ln>
                <a:solidFill>
                  <a:schemeClr val="bg1"/>
                </a:solidFill>
                <a:effectLst/>
                <a:latin typeface="Arial"/>
                <a:ea typeface="ＭＳ Ｐゴシック"/>
                <a:cs typeface="Arial"/>
              </a:rPr>
              <a:t>同種</a:t>
            </a:r>
            <a:r>
              <a:rPr kumimoji="1" lang="en-US" altLang="ja-JP" sz="2800" b="0" kern="1200" spc="-150" dirty="0">
                <a:ln>
                  <a:noFill/>
                </a:ln>
                <a:solidFill>
                  <a:schemeClr val="bg1"/>
                </a:solidFill>
                <a:effectLst/>
                <a:latin typeface="Arial"/>
                <a:ea typeface="ＭＳ Ｐゴシック"/>
                <a:cs typeface="Arial"/>
              </a:rPr>
              <a:t>&gt;&lt;0-15</a:t>
            </a:r>
            <a:r>
              <a:rPr kumimoji="1" lang="ja-JP" altLang="ja-JP" sz="2800" b="0" kern="1200" spc="-150" dirty="0">
                <a:ln>
                  <a:noFill/>
                </a:ln>
                <a:solidFill>
                  <a:schemeClr val="bg1"/>
                </a:solidFill>
                <a:effectLst/>
                <a:latin typeface="Arial"/>
                <a:ea typeface="ＭＳ Ｐゴシック"/>
                <a:cs typeface="Arial"/>
              </a:rPr>
              <a:t>歳</a:t>
            </a:r>
            <a:r>
              <a:rPr kumimoji="1" lang="en-US" altLang="ja-JP" sz="2800" b="0" kern="1200" spc="-150" dirty="0">
                <a:ln>
                  <a:noFill/>
                </a:ln>
                <a:solidFill>
                  <a:schemeClr val="bg1"/>
                </a:solidFill>
                <a:effectLst/>
                <a:latin typeface="Arial"/>
                <a:ea typeface="ＭＳ Ｐゴシック"/>
                <a:cs typeface="Arial"/>
              </a:rPr>
              <a:t>&gt;</a:t>
            </a:r>
            <a:endParaRPr kumimoji="1" lang="ja-JP" altLang="en-US" dirty="0">
              <a:solidFill>
                <a:schemeClr val="bg1"/>
              </a:solidFill>
              <a:effectLst/>
            </a:endParaRPr>
          </a:p>
        </p:txBody>
      </p:sp>
      <p:pic>
        <p:nvPicPr>
          <p:cNvPr id="8" name="図 7" descr="グラフ&#10;&#10;自動的に生成された説明">
            <a:extLst>
              <a:ext uri="{FF2B5EF4-FFF2-40B4-BE49-F238E27FC236}">
                <a16:creationId xmlns:a16="http://schemas.microsoft.com/office/drawing/2014/main" id="{DCC109E1-43C1-B385-F9BD-D617DC99403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318895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ja-JP" sz="2200" kern="1200" dirty="0">
                <a:solidFill>
                  <a:schemeClr val="bg1"/>
                </a:solidFill>
                <a:effectLst/>
                <a:latin typeface="HGP明朝E"/>
                <a:ea typeface="HGP明朝E"/>
                <a:cs typeface="+mn-cs"/>
              </a:rPr>
              <a:t>骨髄異形成症候群</a:t>
            </a:r>
            <a:r>
              <a:rPr lang="en-US" altLang="ja-JP" sz="1800" spc="-150" dirty="0">
                <a:solidFill>
                  <a:schemeClr val="bg1"/>
                </a:solidFill>
                <a:effectLst/>
                <a:latin typeface="Arial" pitchFamily="34" charset="0"/>
                <a:ea typeface="ＭＳ Ｐゴシック"/>
                <a:cs typeface="Arial" pitchFamily="34" charset="0"/>
              </a:rPr>
              <a:t>●●● </a:t>
            </a:r>
            <a:r>
              <a:rPr kumimoji="1" lang="en-US" altLang="ja-JP" sz="1800" b="0" kern="1200" spc="-150" dirty="0">
                <a:ln>
                  <a:noFill/>
                </a:ln>
                <a:solidFill>
                  <a:schemeClr val="bg1"/>
                </a:solidFill>
                <a:effectLst/>
                <a:latin typeface="Arial"/>
                <a:ea typeface="ＭＳ Ｐゴシック"/>
                <a:cs typeface="Arial"/>
              </a:rPr>
              <a:t>&lt;</a:t>
            </a:r>
            <a:r>
              <a:rPr kumimoji="1" lang="ja-JP" altLang="ja-JP" sz="1800" b="0" kern="1200" spc="-150" dirty="0">
                <a:ln>
                  <a:noFill/>
                </a:ln>
                <a:solidFill>
                  <a:schemeClr val="bg1"/>
                </a:solidFill>
                <a:effectLst/>
                <a:latin typeface="Arial"/>
                <a:ea typeface="ＭＳ Ｐゴシック"/>
                <a:cs typeface="Arial"/>
              </a:rPr>
              <a:t>同種</a:t>
            </a:r>
            <a:r>
              <a:rPr kumimoji="1" lang="en-US" altLang="ja-JP" sz="1800" b="0" kern="1200" spc="-150" dirty="0">
                <a:ln>
                  <a:noFill/>
                </a:ln>
                <a:solidFill>
                  <a:schemeClr val="bg1"/>
                </a:solidFill>
                <a:effectLst/>
                <a:latin typeface="Arial"/>
                <a:ea typeface="ＭＳ Ｐゴシック"/>
                <a:cs typeface="Arial"/>
              </a:rPr>
              <a:t>&gt;&lt;16</a:t>
            </a:r>
            <a:r>
              <a:rPr kumimoji="1" lang="ja-JP" altLang="ja-JP" sz="1800" b="0" kern="1200" spc="-150" dirty="0">
                <a:ln>
                  <a:noFill/>
                </a:ln>
                <a:solidFill>
                  <a:schemeClr val="bg1"/>
                </a:solidFill>
                <a:effectLst/>
                <a:latin typeface="Arial"/>
                <a:ea typeface="ＭＳ Ｐゴシック"/>
                <a:cs typeface="Arial"/>
              </a:rPr>
              <a:t>歳以上</a:t>
            </a:r>
            <a:r>
              <a:rPr kumimoji="1" lang="en-US" altLang="ja-JP" sz="1800" b="0" kern="1200" spc="-150" dirty="0">
                <a:ln>
                  <a:noFill/>
                </a:ln>
                <a:solidFill>
                  <a:schemeClr val="bg1"/>
                </a:solidFill>
                <a:effectLst/>
                <a:latin typeface="Arial"/>
                <a:ea typeface="ＭＳ Ｐゴシック"/>
                <a:cs typeface="Arial"/>
              </a:rPr>
              <a:t>&gt;</a:t>
            </a:r>
            <a:endParaRPr kumimoji="1" lang="ja-JP" altLang="ja-JP" sz="1800" b="1" i="0" kern="1200" spc="0" baseline="0" dirty="0">
              <a:solidFill>
                <a:schemeClr val="bg1"/>
              </a:solidFill>
              <a:effectLst/>
              <a:latin typeface="HGP明朝E"/>
              <a:ea typeface="HGP明朝E"/>
              <a:cs typeface="+mn-cs"/>
            </a:endParaRPr>
          </a:p>
        </p:txBody>
      </p:sp>
      <p:pic>
        <p:nvPicPr>
          <p:cNvPr id="8" name="図 7" descr="グラフ, 折れ線グラフ&#10;&#10;自動的に生成された説明">
            <a:extLst>
              <a:ext uri="{FF2B5EF4-FFF2-40B4-BE49-F238E27FC236}">
                <a16:creationId xmlns:a16="http://schemas.microsoft.com/office/drawing/2014/main" id="{220EF33D-2A91-1A57-BCB4-180A1E44E7D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780005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lang="ja-JP" altLang="ja-JP" sz="2400" dirty="0">
                <a:solidFill>
                  <a:schemeClr val="bg1"/>
                </a:solidFill>
                <a:effectLst/>
                <a:latin typeface="HGP明朝E"/>
                <a:ea typeface="HGP明朝E"/>
              </a:rPr>
              <a:t>骨髄異形成症候群</a:t>
            </a:r>
            <a:r>
              <a:rPr lang="en-US" altLang="ja-JP" sz="2000" spc="-150" dirty="0">
                <a:solidFill>
                  <a:schemeClr val="bg1"/>
                </a:solidFill>
                <a:effectLst/>
                <a:latin typeface="Arial" pitchFamily="34" charset="0"/>
                <a:ea typeface="ＭＳ Ｐゴシック"/>
                <a:cs typeface="Arial" pitchFamily="34" charset="0"/>
              </a:rPr>
              <a:t>●●● </a:t>
            </a:r>
            <a:r>
              <a:rPr kumimoji="1" lang="en-US" altLang="ja-JP" sz="2000" b="0" kern="1200" dirty="0">
                <a:ln>
                  <a:noFill/>
                </a:ln>
                <a:solidFill>
                  <a:schemeClr val="bg1"/>
                </a:solidFill>
                <a:effectLst/>
                <a:latin typeface="+mn-ea"/>
                <a:ea typeface="+mn-ea"/>
                <a:cs typeface="+mj-cs"/>
              </a:rPr>
              <a:t>&lt;HLA</a:t>
            </a:r>
            <a:r>
              <a:rPr kumimoji="1" lang="ja-JP" altLang="ja-JP" sz="2000" b="0" kern="1200" dirty="0">
                <a:ln>
                  <a:noFill/>
                </a:ln>
                <a:solidFill>
                  <a:schemeClr val="bg1"/>
                </a:solidFill>
                <a:effectLst/>
                <a:latin typeface="+mn-ea"/>
                <a:ea typeface="+mn-ea"/>
                <a:cs typeface="+mj-cs"/>
              </a:rPr>
              <a:t>適合同胞間移植</a:t>
            </a:r>
            <a:r>
              <a:rPr kumimoji="1" lang="en-US" altLang="ja-JP" sz="2000" b="0" kern="1200" dirty="0">
                <a:ln>
                  <a:noFill/>
                </a:ln>
                <a:solidFill>
                  <a:schemeClr val="bg1"/>
                </a:solidFill>
                <a:effectLst/>
                <a:latin typeface="+mn-ea"/>
                <a:ea typeface="+mn-ea"/>
                <a:cs typeface="+mj-cs"/>
              </a:rPr>
              <a:t>&gt;&lt;0-15</a:t>
            </a:r>
            <a:r>
              <a:rPr kumimoji="1" lang="ja-JP" altLang="ja-JP" sz="2000" b="0" kern="1200" dirty="0">
                <a:ln>
                  <a:noFill/>
                </a:ln>
                <a:solidFill>
                  <a:schemeClr val="bg1"/>
                </a:solidFill>
                <a:effectLst/>
                <a:latin typeface="+mn-ea"/>
                <a:ea typeface="+mn-ea"/>
                <a:cs typeface="+mj-cs"/>
              </a:rPr>
              <a:t>歳</a:t>
            </a:r>
            <a:r>
              <a:rPr kumimoji="1" lang="en-US" altLang="ja-JP" sz="2000" b="0" kern="1200" dirty="0">
                <a:ln>
                  <a:noFill/>
                </a:ln>
                <a:solidFill>
                  <a:schemeClr val="bg1"/>
                </a:solidFill>
                <a:effectLst/>
              </a:rPr>
              <a:t>&gt;</a:t>
            </a:r>
            <a:endParaRPr kumimoji="1" lang="ja-JP" altLang="ja-JP" sz="2000" b="1" i="0" kern="1200" spc="0" baseline="0" dirty="0">
              <a:solidFill>
                <a:schemeClr val="bg1"/>
              </a:solidFill>
              <a:effectLst/>
              <a:latin typeface="HGP明朝E"/>
              <a:ea typeface="HGP明朝E"/>
              <a:cs typeface="+mn-cs"/>
            </a:endParaRPr>
          </a:p>
        </p:txBody>
      </p:sp>
      <p:pic>
        <p:nvPicPr>
          <p:cNvPr id="3" name="図 2" descr="グラフ&#10;&#10;自動的に生成された説明">
            <a:extLst>
              <a:ext uri="{FF2B5EF4-FFF2-40B4-BE49-F238E27FC236}">
                <a16:creationId xmlns:a16="http://schemas.microsoft.com/office/drawing/2014/main" id="{24F2D2D6-F4E3-9F30-EC51-76101AD57BA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611945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lang="ja-JP" altLang="ja-JP" sz="2200" dirty="0">
                <a:solidFill>
                  <a:schemeClr val="bg1"/>
                </a:solidFill>
                <a:effectLst/>
                <a:latin typeface="HGP明朝E"/>
                <a:ea typeface="HGP明朝E"/>
              </a:rPr>
              <a:t>骨髄異形成症候群</a:t>
            </a:r>
            <a:r>
              <a:rPr lang="en-US" altLang="ja-JP" sz="1800" spc="-150" dirty="0">
                <a:solidFill>
                  <a:schemeClr val="bg1"/>
                </a:solidFill>
                <a:effectLst/>
                <a:latin typeface="Arial" pitchFamily="34" charset="0"/>
                <a:ea typeface="ＭＳ Ｐゴシック"/>
                <a:cs typeface="Arial" pitchFamily="34" charset="0"/>
              </a:rPr>
              <a:t>●●● </a:t>
            </a:r>
            <a:r>
              <a:rPr kumimoji="1" lang="en-US" altLang="ja-JP" sz="2000" b="0" kern="1200" dirty="0">
                <a:ln>
                  <a:noFill/>
                </a:ln>
                <a:solidFill>
                  <a:schemeClr val="bg1"/>
                </a:solidFill>
                <a:effectLst/>
                <a:latin typeface="+mn-ea"/>
                <a:ea typeface="+mn-ea"/>
                <a:cs typeface="+mj-cs"/>
              </a:rPr>
              <a:t>&lt;HLA</a:t>
            </a:r>
            <a:r>
              <a:rPr kumimoji="1" lang="ja-JP" altLang="ja-JP" sz="2000" b="0" kern="1200" dirty="0">
                <a:ln>
                  <a:noFill/>
                </a:ln>
                <a:solidFill>
                  <a:schemeClr val="bg1"/>
                </a:solidFill>
                <a:effectLst/>
                <a:latin typeface="+mn-ea"/>
                <a:ea typeface="+mn-ea"/>
                <a:cs typeface="+mj-cs"/>
              </a:rPr>
              <a:t>適合同胞間移植</a:t>
            </a:r>
            <a:r>
              <a:rPr kumimoji="1" lang="en-US" altLang="ja-JP" sz="2000" b="0" kern="1200" dirty="0">
                <a:ln>
                  <a:noFill/>
                </a:ln>
                <a:solidFill>
                  <a:schemeClr val="bg1"/>
                </a:solidFill>
                <a:effectLst/>
                <a:latin typeface="+mn-ea"/>
                <a:ea typeface="+mn-ea"/>
                <a:cs typeface="+mj-cs"/>
              </a:rPr>
              <a:t>&gt;&lt;16</a:t>
            </a:r>
            <a:r>
              <a:rPr kumimoji="1" lang="ja-JP" altLang="ja-JP" sz="2000" b="0" kern="1200" dirty="0">
                <a:ln>
                  <a:noFill/>
                </a:ln>
                <a:solidFill>
                  <a:schemeClr val="bg1"/>
                </a:solidFill>
                <a:effectLst/>
                <a:latin typeface="+mn-ea"/>
                <a:ea typeface="+mn-ea"/>
                <a:cs typeface="+mj-cs"/>
              </a:rPr>
              <a:t>歳以上</a:t>
            </a:r>
            <a:r>
              <a:rPr kumimoji="1" lang="en-US" altLang="ja-JP" sz="2000" b="0" kern="1200" dirty="0">
                <a:ln>
                  <a:noFill/>
                </a:ln>
                <a:solidFill>
                  <a:schemeClr val="bg1"/>
                </a:solidFill>
                <a:effectLst/>
              </a:rPr>
              <a:t>&gt;</a:t>
            </a:r>
            <a:endParaRPr kumimoji="1" lang="ja-JP" altLang="ja-JP" sz="2000" b="1" i="0" kern="1200" spc="0" baseline="0" dirty="0">
              <a:solidFill>
                <a:schemeClr val="bg1"/>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5B1FC6CB-A674-4325-E5A5-C6428D47B22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606337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lang="ja-JP" altLang="ja-JP" sz="2400" dirty="0">
                <a:solidFill>
                  <a:schemeClr val="bg1"/>
                </a:solidFill>
                <a:effectLst/>
                <a:latin typeface="HGP明朝E"/>
                <a:ea typeface="HGP明朝E"/>
              </a:rPr>
              <a:t>骨髄異形成症候群</a:t>
            </a:r>
            <a:r>
              <a:rPr lang="en-US" altLang="ja-JP" sz="2000" spc="-150" dirty="0">
                <a:solidFill>
                  <a:schemeClr val="bg1"/>
                </a:solidFill>
                <a:effectLst/>
                <a:latin typeface="Arial" pitchFamily="34" charset="0"/>
                <a:ea typeface="ＭＳ Ｐゴシック"/>
                <a:cs typeface="Arial" pitchFamily="34" charset="0"/>
              </a:rPr>
              <a:t>●●● </a:t>
            </a:r>
            <a:r>
              <a:rPr kumimoji="1" lang="en-US" altLang="ja-JP" sz="2000" b="0" kern="1200" dirty="0">
                <a:ln>
                  <a:noFill/>
                </a:ln>
                <a:solidFill>
                  <a:schemeClr val="bg1"/>
                </a:solidFill>
                <a:effectLst/>
                <a:latin typeface="+mn-ea"/>
                <a:ea typeface="+mn-ea"/>
                <a:cs typeface="+mj-cs"/>
              </a:rPr>
              <a:t>&lt;</a:t>
            </a:r>
            <a:r>
              <a:rPr kumimoji="1" lang="ja-JP" altLang="en-US" sz="2000" b="0" kern="1200" dirty="0">
                <a:ln>
                  <a:noFill/>
                </a:ln>
                <a:solidFill>
                  <a:schemeClr val="bg1"/>
                </a:solidFill>
                <a:effectLst/>
                <a:latin typeface="+mn-ea"/>
                <a:ea typeface="+mn-ea"/>
                <a:cs typeface="+mj-cs"/>
              </a:rPr>
              <a:t>非血縁者間骨髄</a:t>
            </a:r>
            <a:r>
              <a:rPr kumimoji="1" lang="ja-JP" altLang="ja-JP" sz="2000" b="0" kern="1200" dirty="0">
                <a:ln>
                  <a:noFill/>
                </a:ln>
                <a:solidFill>
                  <a:schemeClr val="bg1"/>
                </a:solidFill>
                <a:effectLst/>
                <a:latin typeface="+mn-ea"/>
                <a:ea typeface="+mn-ea"/>
                <a:cs typeface="+mj-cs"/>
              </a:rPr>
              <a:t>移植</a:t>
            </a:r>
            <a:r>
              <a:rPr kumimoji="1" lang="en-US" altLang="ja-JP" sz="2000" b="0" kern="1200" dirty="0">
                <a:ln>
                  <a:noFill/>
                </a:ln>
                <a:solidFill>
                  <a:schemeClr val="bg1"/>
                </a:solidFill>
                <a:effectLst/>
                <a:latin typeface="+mn-ea"/>
                <a:ea typeface="+mn-ea"/>
                <a:cs typeface="+mj-cs"/>
              </a:rPr>
              <a:t>&gt;&lt;0-15</a:t>
            </a:r>
            <a:r>
              <a:rPr kumimoji="1" lang="ja-JP" altLang="ja-JP" sz="2000" b="0" kern="1200" dirty="0">
                <a:ln>
                  <a:noFill/>
                </a:ln>
                <a:solidFill>
                  <a:schemeClr val="bg1"/>
                </a:solidFill>
                <a:effectLst/>
                <a:latin typeface="+mn-ea"/>
                <a:ea typeface="+mn-ea"/>
                <a:cs typeface="+mj-cs"/>
              </a:rPr>
              <a:t>歳</a:t>
            </a:r>
            <a:r>
              <a:rPr kumimoji="1" lang="en-US" altLang="ja-JP" sz="2000" b="0" kern="1200" dirty="0">
                <a:ln>
                  <a:noFill/>
                </a:ln>
                <a:solidFill>
                  <a:schemeClr val="bg1"/>
                </a:solidFill>
                <a:effectLst/>
              </a:rPr>
              <a:t>&gt;</a:t>
            </a:r>
            <a:endParaRPr kumimoji="1" lang="ja-JP" altLang="ja-JP" sz="2000" b="1" i="0" kern="1200" spc="0" baseline="0" dirty="0">
              <a:solidFill>
                <a:schemeClr val="bg1"/>
              </a:solidFill>
              <a:effectLst/>
              <a:latin typeface="HGP明朝E"/>
              <a:ea typeface="HGP明朝E"/>
              <a:cs typeface="+mn-cs"/>
            </a:endParaRPr>
          </a:p>
        </p:txBody>
      </p:sp>
      <p:pic>
        <p:nvPicPr>
          <p:cNvPr id="5" name="図 4" descr="グラフ&#10;&#10;自動的に生成された説明">
            <a:extLst>
              <a:ext uri="{FF2B5EF4-FFF2-40B4-BE49-F238E27FC236}">
                <a16:creationId xmlns:a16="http://schemas.microsoft.com/office/drawing/2014/main" id="{45D7705C-690D-4678-37B4-43C6D9E9DF3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83909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lang="ja-JP" altLang="ja-JP" sz="2200" dirty="0">
                <a:solidFill>
                  <a:schemeClr val="bg1"/>
                </a:solidFill>
                <a:effectLst/>
                <a:latin typeface="HGP明朝E"/>
                <a:ea typeface="HGP明朝E"/>
              </a:rPr>
              <a:t>骨髄異形成症候群</a:t>
            </a:r>
            <a:r>
              <a:rPr lang="en-US" altLang="ja-JP" sz="1800" spc="-150" dirty="0">
                <a:solidFill>
                  <a:schemeClr val="bg1"/>
                </a:solidFill>
                <a:effectLst/>
                <a:latin typeface="Arial" pitchFamily="34" charset="0"/>
                <a:ea typeface="ＭＳ Ｐゴシック"/>
                <a:cs typeface="Arial" pitchFamily="34" charset="0"/>
              </a:rPr>
              <a:t>●●● </a:t>
            </a:r>
            <a:r>
              <a:rPr kumimoji="1" lang="en-US" altLang="ja-JP" sz="2000" b="0" kern="1200" dirty="0">
                <a:ln>
                  <a:noFill/>
                </a:ln>
                <a:solidFill>
                  <a:schemeClr val="bg1"/>
                </a:solidFill>
                <a:effectLst/>
                <a:latin typeface="+mn-ea"/>
                <a:ea typeface="+mn-ea"/>
                <a:cs typeface="+mj-cs"/>
              </a:rPr>
              <a:t>&lt;</a:t>
            </a:r>
            <a:r>
              <a:rPr kumimoji="1" lang="ja-JP" altLang="ja-JP" sz="2000" b="0" kern="1200" dirty="0">
                <a:ln>
                  <a:noFill/>
                </a:ln>
                <a:solidFill>
                  <a:schemeClr val="bg1"/>
                </a:solidFill>
                <a:effectLst/>
                <a:latin typeface="+mn-ea"/>
                <a:ea typeface="+mn-ea"/>
                <a:cs typeface="+mj-cs"/>
              </a:rPr>
              <a:t>非血縁者間骨髄移植</a:t>
            </a:r>
            <a:r>
              <a:rPr kumimoji="1" lang="en-US" altLang="ja-JP" sz="2000" b="0" kern="1200" dirty="0">
                <a:ln>
                  <a:noFill/>
                </a:ln>
                <a:solidFill>
                  <a:schemeClr val="bg1"/>
                </a:solidFill>
                <a:effectLst/>
                <a:latin typeface="+mn-ea"/>
                <a:ea typeface="+mn-ea"/>
                <a:cs typeface="+mj-cs"/>
              </a:rPr>
              <a:t>&gt;&lt;16</a:t>
            </a:r>
            <a:r>
              <a:rPr kumimoji="1" lang="ja-JP" altLang="ja-JP" sz="2000" b="0" kern="1200" dirty="0">
                <a:ln>
                  <a:noFill/>
                </a:ln>
                <a:solidFill>
                  <a:schemeClr val="bg1"/>
                </a:solidFill>
                <a:effectLst/>
                <a:latin typeface="+mn-ea"/>
                <a:ea typeface="+mn-ea"/>
                <a:cs typeface="+mj-cs"/>
              </a:rPr>
              <a:t>歳以上</a:t>
            </a:r>
            <a:r>
              <a:rPr kumimoji="1" lang="en-US" altLang="ja-JP" sz="2000" b="0" kern="1200" dirty="0">
                <a:ln>
                  <a:noFill/>
                </a:ln>
                <a:solidFill>
                  <a:schemeClr val="bg1"/>
                </a:solidFill>
                <a:effectLst/>
              </a:rPr>
              <a:t>&gt;</a:t>
            </a:r>
            <a:endParaRPr kumimoji="1" lang="ja-JP" altLang="ja-JP" sz="2000" b="1" i="0" kern="1200" spc="0" baseline="0" dirty="0">
              <a:solidFill>
                <a:schemeClr val="bg1"/>
              </a:solidFill>
              <a:effectLst/>
              <a:latin typeface="HGP明朝E"/>
              <a:ea typeface="HGP明朝E"/>
              <a:cs typeface="+mn-cs"/>
            </a:endParaRPr>
          </a:p>
        </p:txBody>
      </p:sp>
      <p:pic>
        <p:nvPicPr>
          <p:cNvPr id="5" name="図 4" descr="グラフ, 折れ線グラフ&#10;&#10;自動的に生成された説明">
            <a:extLst>
              <a:ext uri="{FF2B5EF4-FFF2-40B4-BE49-F238E27FC236}">
                <a16:creationId xmlns:a16="http://schemas.microsoft.com/office/drawing/2014/main" id="{76768DC8-2DF7-E037-FEAD-99E5553F178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359085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lang="ja-JP" altLang="ja-JP" sz="2400" dirty="0">
                <a:solidFill>
                  <a:schemeClr val="bg1"/>
                </a:solidFill>
                <a:effectLst/>
                <a:latin typeface="HGP明朝E"/>
                <a:ea typeface="HGP明朝E"/>
              </a:rPr>
              <a:t>骨髄異形成症候群</a:t>
            </a:r>
            <a:r>
              <a:rPr lang="en-US" altLang="ja-JP" sz="2000" spc="-150" dirty="0">
                <a:solidFill>
                  <a:schemeClr val="bg1"/>
                </a:solidFill>
                <a:effectLst/>
                <a:latin typeface="Arial" pitchFamily="34" charset="0"/>
                <a:ea typeface="ＭＳ Ｐゴシック"/>
                <a:cs typeface="Arial" pitchFamily="34" charset="0"/>
              </a:rPr>
              <a:t>●●● </a:t>
            </a:r>
            <a:r>
              <a:rPr kumimoji="1" lang="en-US" altLang="ja-JP" sz="2000" b="0" kern="1200" dirty="0">
                <a:ln>
                  <a:noFill/>
                </a:ln>
                <a:solidFill>
                  <a:schemeClr val="bg1"/>
                </a:solidFill>
                <a:effectLst/>
                <a:latin typeface="+mn-ea"/>
                <a:ea typeface="+mn-ea"/>
                <a:cs typeface="+mj-cs"/>
              </a:rPr>
              <a:t>&lt;</a:t>
            </a:r>
            <a:r>
              <a:rPr kumimoji="1" lang="ja-JP" altLang="ja-JP" sz="2000" b="0" kern="1200" dirty="0">
                <a:ln>
                  <a:noFill/>
                </a:ln>
                <a:solidFill>
                  <a:schemeClr val="bg1"/>
                </a:solidFill>
                <a:effectLst/>
                <a:latin typeface="+mn-ea"/>
                <a:ea typeface="+mn-ea"/>
                <a:cs typeface="+mj-cs"/>
              </a:rPr>
              <a:t>非血縁者間</a:t>
            </a:r>
            <a:r>
              <a:rPr kumimoji="1" lang="ja-JP" altLang="en-US" sz="2000" b="0" kern="1200" dirty="0">
                <a:ln>
                  <a:noFill/>
                </a:ln>
                <a:solidFill>
                  <a:schemeClr val="bg1"/>
                </a:solidFill>
                <a:effectLst/>
                <a:latin typeface="+mn-ea"/>
                <a:ea typeface="+mn-ea"/>
                <a:cs typeface="+mj-cs"/>
              </a:rPr>
              <a:t>さい帯血</a:t>
            </a:r>
            <a:r>
              <a:rPr kumimoji="1" lang="ja-JP" altLang="ja-JP" sz="2000" b="0" kern="1200" dirty="0">
                <a:ln>
                  <a:noFill/>
                </a:ln>
                <a:solidFill>
                  <a:schemeClr val="bg1"/>
                </a:solidFill>
                <a:effectLst/>
                <a:latin typeface="+mn-ea"/>
                <a:ea typeface="+mn-ea"/>
                <a:cs typeface="+mj-cs"/>
              </a:rPr>
              <a:t>移植</a:t>
            </a:r>
            <a:r>
              <a:rPr kumimoji="1" lang="en-US" altLang="ja-JP" sz="2000" b="0" kern="1200" dirty="0">
                <a:ln>
                  <a:noFill/>
                </a:ln>
                <a:solidFill>
                  <a:schemeClr val="bg1"/>
                </a:solidFill>
                <a:effectLst/>
                <a:latin typeface="+mn-ea"/>
                <a:ea typeface="+mn-ea"/>
                <a:cs typeface="+mj-cs"/>
              </a:rPr>
              <a:t>&gt;&lt;0-15</a:t>
            </a:r>
            <a:r>
              <a:rPr kumimoji="1" lang="ja-JP" altLang="ja-JP" sz="2000" b="0" kern="1200" dirty="0">
                <a:ln>
                  <a:noFill/>
                </a:ln>
                <a:solidFill>
                  <a:schemeClr val="bg1"/>
                </a:solidFill>
                <a:effectLst/>
                <a:latin typeface="+mn-ea"/>
                <a:ea typeface="+mn-ea"/>
                <a:cs typeface="+mj-cs"/>
              </a:rPr>
              <a:t>歳</a:t>
            </a:r>
            <a:r>
              <a:rPr kumimoji="1" lang="en-US" altLang="ja-JP" sz="2000" b="0" kern="1200" dirty="0">
                <a:ln>
                  <a:noFill/>
                </a:ln>
                <a:solidFill>
                  <a:schemeClr val="bg1"/>
                </a:solidFill>
                <a:effectLst/>
              </a:rPr>
              <a:t>&gt;</a:t>
            </a:r>
            <a:endParaRPr kumimoji="1" lang="ja-JP" altLang="ja-JP" sz="2000" b="1" i="0" kern="1200" spc="0" baseline="0" dirty="0">
              <a:solidFill>
                <a:schemeClr val="bg1"/>
              </a:solidFill>
              <a:effectLst/>
              <a:latin typeface="HGP明朝E"/>
              <a:ea typeface="HGP明朝E"/>
              <a:cs typeface="+mn-cs"/>
            </a:endParaRPr>
          </a:p>
        </p:txBody>
      </p:sp>
      <p:pic>
        <p:nvPicPr>
          <p:cNvPr id="5" name="図 4" descr="グラフ&#10;&#10;自動的に生成された説明">
            <a:extLst>
              <a:ext uri="{FF2B5EF4-FFF2-40B4-BE49-F238E27FC236}">
                <a16:creationId xmlns:a16="http://schemas.microsoft.com/office/drawing/2014/main" id="{57851251-C3C9-CB91-AC0D-37DD7D89CB9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065403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lang="ja-JP" altLang="ja-JP" sz="2200" dirty="0">
                <a:solidFill>
                  <a:schemeClr val="bg1"/>
                </a:solidFill>
                <a:effectLst/>
                <a:latin typeface="HGP明朝E"/>
                <a:ea typeface="HGP明朝E"/>
              </a:rPr>
              <a:t>骨髄異形成症候群</a:t>
            </a:r>
            <a:r>
              <a:rPr lang="en-US" altLang="ja-JP" sz="1800" spc="-150" dirty="0">
                <a:solidFill>
                  <a:schemeClr val="bg1"/>
                </a:solidFill>
                <a:effectLst/>
                <a:latin typeface="Arial" pitchFamily="34" charset="0"/>
                <a:ea typeface="ＭＳ Ｐゴシック"/>
                <a:cs typeface="Arial" pitchFamily="34" charset="0"/>
              </a:rPr>
              <a:t>●●● </a:t>
            </a:r>
            <a:r>
              <a:rPr kumimoji="1" lang="en-US" altLang="ja-JP" sz="2000" b="0" kern="1200" dirty="0">
                <a:ln>
                  <a:noFill/>
                </a:ln>
                <a:solidFill>
                  <a:schemeClr val="bg1"/>
                </a:solidFill>
                <a:effectLst/>
                <a:latin typeface="+mn-ea"/>
                <a:ea typeface="+mn-ea"/>
                <a:cs typeface="+mj-cs"/>
              </a:rPr>
              <a:t>&lt;</a:t>
            </a:r>
            <a:r>
              <a:rPr kumimoji="1" lang="ja-JP" altLang="ja-JP" sz="2000" b="0" kern="1200" dirty="0">
                <a:ln>
                  <a:noFill/>
                </a:ln>
                <a:solidFill>
                  <a:schemeClr val="bg1"/>
                </a:solidFill>
                <a:effectLst/>
                <a:latin typeface="+mn-ea"/>
                <a:ea typeface="+mn-ea"/>
                <a:cs typeface="+mj-cs"/>
              </a:rPr>
              <a:t>非血縁者間さい帯血移植</a:t>
            </a:r>
            <a:r>
              <a:rPr kumimoji="1" lang="en-US" altLang="ja-JP" sz="2000" b="0" kern="1200" dirty="0">
                <a:ln>
                  <a:noFill/>
                </a:ln>
                <a:solidFill>
                  <a:schemeClr val="bg1"/>
                </a:solidFill>
                <a:effectLst/>
                <a:latin typeface="+mn-ea"/>
                <a:ea typeface="+mn-ea"/>
                <a:cs typeface="+mj-cs"/>
              </a:rPr>
              <a:t>&gt;&lt;16</a:t>
            </a:r>
            <a:r>
              <a:rPr kumimoji="1" lang="ja-JP" altLang="ja-JP" sz="2000" b="0" kern="1200" dirty="0">
                <a:ln>
                  <a:noFill/>
                </a:ln>
                <a:solidFill>
                  <a:schemeClr val="bg1"/>
                </a:solidFill>
                <a:effectLst/>
                <a:latin typeface="+mn-ea"/>
                <a:ea typeface="+mn-ea"/>
                <a:cs typeface="+mj-cs"/>
              </a:rPr>
              <a:t>歳以上</a:t>
            </a:r>
            <a:r>
              <a:rPr kumimoji="1" lang="en-US" altLang="ja-JP" sz="2000" b="0" kern="1200" dirty="0">
                <a:ln>
                  <a:noFill/>
                </a:ln>
                <a:solidFill>
                  <a:schemeClr val="bg1"/>
                </a:solidFill>
                <a:effectLst/>
              </a:rPr>
              <a:t>&gt;</a:t>
            </a:r>
            <a:endParaRPr kumimoji="1" lang="ja-JP" altLang="ja-JP" sz="2000" b="1" i="0" kern="1200" spc="0" baseline="0" dirty="0">
              <a:solidFill>
                <a:schemeClr val="bg1"/>
              </a:solidFill>
              <a:effectLst/>
              <a:latin typeface="HGP明朝E"/>
              <a:ea typeface="HGP明朝E"/>
              <a:cs typeface="+mn-cs"/>
            </a:endParaRPr>
          </a:p>
        </p:txBody>
      </p:sp>
      <p:pic>
        <p:nvPicPr>
          <p:cNvPr id="5" name="図 4" descr="グラフ, 折れ線グラフ&#10;&#10;自動的に生成された説明">
            <a:extLst>
              <a:ext uri="{FF2B5EF4-FFF2-40B4-BE49-F238E27FC236}">
                <a16:creationId xmlns:a16="http://schemas.microsoft.com/office/drawing/2014/main" id="{5CA1DD3B-9632-36CB-3DB8-911251770E4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65471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b="0" dirty="0">
                <a:solidFill>
                  <a:schemeClr val="bg1"/>
                </a:solidFill>
                <a:effectLst/>
              </a:rPr>
              <a:t>造血幹細胞移植件数の年次推移</a:t>
            </a:r>
            <a:br>
              <a:rPr lang="en-US" altLang="ja-JP" b="0" dirty="0">
                <a:solidFill>
                  <a:schemeClr val="bg1"/>
                </a:solidFill>
                <a:effectLst/>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b="0" dirty="0">
                <a:solidFill>
                  <a:schemeClr val="bg1"/>
                </a:solidFill>
                <a:effectLst/>
                <a:latin typeface="HGP明朝E" pitchFamily="18" charset="-128"/>
                <a:ea typeface="HGP明朝E" pitchFamily="18" charset="-128"/>
                <a:cs typeface="Arial Unicode MS" pitchFamily="50" charset="-128"/>
              </a:rPr>
              <a:t>患者年齢階級別</a:t>
            </a:r>
            <a:r>
              <a:rPr lang="ja-JP" altLang="en-US" sz="2000" b="0" dirty="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a:t>
            </a:r>
            <a:r>
              <a:rPr lang="ja-JP" altLang="en-US" sz="2000" b="0" spc="-150" dirty="0">
                <a:solidFill>
                  <a:schemeClr val="bg1"/>
                </a:solidFill>
                <a:effectLst/>
                <a:latin typeface="ＭＳ ゴシック" pitchFamily="49" charset="-128"/>
                <a:ea typeface="ＭＳ ゴシック" pitchFamily="49" charset="-128"/>
                <a:cs typeface="Arial" pitchFamily="34" charset="0"/>
              </a:rPr>
              <a:t> </a:t>
            </a:r>
            <a:r>
              <a:rPr lang="en-US" altLang="ja-JP" sz="1800" b="0" spc="-150" dirty="0">
                <a:solidFill>
                  <a:schemeClr val="bg1"/>
                </a:solidFill>
                <a:effectLst/>
                <a:latin typeface="ＭＳ ゴシック" pitchFamily="49" charset="-128"/>
                <a:ea typeface="ＭＳ ゴシック" pitchFamily="49" charset="-128"/>
                <a:cs typeface="Arial" pitchFamily="34" charset="0"/>
              </a:rPr>
              <a:t>&lt;</a:t>
            </a:r>
            <a:r>
              <a:rPr kumimoji="1" lang="ja-JP" altLang="en-US" sz="1600" b="0" kern="1200" dirty="0">
                <a:ln>
                  <a:noFill/>
                </a:ln>
                <a:solidFill>
                  <a:schemeClr val="bg1"/>
                </a:solidFill>
                <a:effectLst/>
                <a:latin typeface="ＭＳ ゴシック" pitchFamily="49" charset="-128"/>
                <a:ea typeface="ＭＳ ゴシック" pitchFamily="49" charset="-128"/>
              </a:rPr>
              <a:t>血縁者間 骨髄移植 、血縁者間 末梢血幹細胞移植</a:t>
            </a:r>
            <a:r>
              <a:rPr kumimoji="1" lang="en-US" altLang="ja-JP" sz="1600" b="0" kern="1200" dirty="0">
                <a:ln>
                  <a:noFill/>
                </a:ln>
                <a:solidFill>
                  <a:schemeClr val="bg1"/>
                </a:solidFill>
                <a:effectLst/>
                <a:latin typeface="ＭＳ ゴシック" pitchFamily="49" charset="-128"/>
                <a:ea typeface="ＭＳ ゴシック" pitchFamily="49" charset="-128"/>
              </a:rPr>
              <a:t>&gt;</a:t>
            </a:r>
            <a:endParaRPr kumimoji="1" lang="ja-JP" altLang="en-US" sz="1600" b="0" dirty="0">
              <a:solidFill>
                <a:schemeClr val="bg1"/>
              </a:solidFill>
              <a:effectLst/>
              <a:latin typeface="ＭＳ ゴシック" pitchFamily="49" charset="-128"/>
              <a:ea typeface="ＭＳ ゴシック" pitchFamily="49" charset="-128"/>
            </a:endParaRPr>
          </a:p>
        </p:txBody>
      </p:sp>
      <p:pic>
        <p:nvPicPr>
          <p:cNvPr id="4" name="図 3" descr="グラフ, 棒グラフ&#10;&#10;自動的に生成された説明">
            <a:extLst>
              <a:ext uri="{FF2B5EF4-FFF2-40B4-BE49-F238E27FC236}">
                <a16:creationId xmlns:a16="http://schemas.microsoft.com/office/drawing/2014/main" id="{0F892F56-1023-19A4-5387-48735F78A1C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628132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a:xfrm>
            <a:off x="432000" y="0"/>
            <a:ext cx="8229600" cy="802800"/>
          </a:xfrm>
        </p:spPr>
        <p:txBody>
          <a:bodyPr>
            <a:normAutofit fontScale="90000"/>
          </a:bodyPr>
          <a:lstStyle/>
          <a:p>
            <a:pPr fontAlgn="base"/>
            <a:r>
              <a:rPr kumimoji="1" lang="ja-JP" altLang="ja-JP"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lang="ja-JP" altLang="ja-JP" sz="2400" dirty="0">
                <a:solidFill>
                  <a:schemeClr val="bg1"/>
                </a:solidFill>
                <a:effectLst/>
                <a:latin typeface="HGP明朝E"/>
                <a:ea typeface="HGP明朝E"/>
              </a:rPr>
              <a:t>非ホジキンリンパ腫</a:t>
            </a:r>
            <a:r>
              <a:rPr lang="en-US" altLang="ja-JP" sz="2000" spc="-150" dirty="0">
                <a:solidFill>
                  <a:schemeClr val="bg1"/>
                </a:solidFill>
                <a:effectLst/>
                <a:latin typeface="Arial" pitchFamily="34" charset="0"/>
                <a:ea typeface="ＭＳ Ｐゴシック"/>
                <a:cs typeface="Arial" pitchFamily="34" charset="0"/>
              </a:rPr>
              <a:t>●●● </a:t>
            </a:r>
            <a:r>
              <a:rPr kumimoji="1" lang="en-US" altLang="ja-JP" sz="2000" b="0" kern="1200" spc="-150" dirty="0">
                <a:ln>
                  <a:noFill/>
                </a:ln>
                <a:solidFill>
                  <a:schemeClr val="bg1"/>
                </a:solidFill>
                <a:effectLst/>
                <a:latin typeface="Arial"/>
                <a:ea typeface="ＭＳ Ｐゴシック"/>
                <a:cs typeface="Arial"/>
              </a:rPr>
              <a:t>&lt;</a:t>
            </a:r>
            <a:r>
              <a:rPr kumimoji="1" lang="ja-JP" altLang="ja-JP" sz="2000" b="0" kern="1200" spc="-150" dirty="0">
                <a:ln>
                  <a:noFill/>
                </a:ln>
                <a:solidFill>
                  <a:schemeClr val="bg1"/>
                </a:solidFill>
                <a:effectLst/>
                <a:latin typeface="Arial"/>
                <a:ea typeface="ＭＳ Ｐゴシック"/>
                <a:cs typeface="Arial"/>
              </a:rPr>
              <a:t>同種</a:t>
            </a:r>
            <a:r>
              <a:rPr kumimoji="1" lang="en-US" altLang="ja-JP" sz="2000" b="0" kern="1200" spc="-150" dirty="0">
                <a:ln>
                  <a:noFill/>
                </a:ln>
                <a:solidFill>
                  <a:schemeClr val="bg1"/>
                </a:solidFill>
                <a:effectLst/>
                <a:latin typeface="Arial"/>
                <a:ea typeface="ＭＳ Ｐゴシック"/>
                <a:cs typeface="Arial"/>
              </a:rPr>
              <a:t>&gt;&lt;0-15</a:t>
            </a:r>
            <a:r>
              <a:rPr kumimoji="1" lang="ja-JP" altLang="ja-JP" sz="2000" b="0" kern="1200" spc="-150" dirty="0">
                <a:ln>
                  <a:noFill/>
                </a:ln>
                <a:solidFill>
                  <a:schemeClr val="bg1"/>
                </a:solidFill>
                <a:effectLst/>
                <a:latin typeface="Arial"/>
                <a:ea typeface="ＭＳ Ｐゴシック"/>
                <a:cs typeface="Arial"/>
              </a:rPr>
              <a:t>歳</a:t>
            </a:r>
            <a:r>
              <a:rPr kumimoji="1" lang="en-US" altLang="ja-JP" sz="2000" b="0" kern="1200" spc="-150" dirty="0">
                <a:ln>
                  <a:noFill/>
                </a:ln>
                <a:solidFill>
                  <a:schemeClr val="bg1"/>
                </a:solidFill>
                <a:effectLst/>
                <a:latin typeface="Arial"/>
                <a:ea typeface="ＭＳ Ｐゴシック"/>
                <a:cs typeface="Arial"/>
              </a:rPr>
              <a:t>&gt;</a:t>
            </a:r>
            <a:endParaRPr kumimoji="1" lang="ja-JP" altLang="en-US" sz="2000" dirty="0">
              <a:solidFill>
                <a:schemeClr val="bg1"/>
              </a:solidFill>
              <a:effectLst/>
            </a:endParaRPr>
          </a:p>
        </p:txBody>
      </p:sp>
      <p:pic>
        <p:nvPicPr>
          <p:cNvPr id="9" name="図 8" descr="グラフ&#10;&#10;自動的に生成された説明">
            <a:extLst>
              <a:ext uri="{FF2B5EF4-FFF2-40B4-BE49-F238E27FC236}">
                <a16:creationId xmlns:a16="http://schemas.microsoft.com/office/drawing/2014/main" id="{455B589A-4601-1BE1-1AE7-003274700B3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693681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lang="ja-JP" altLang="ja-JP" sz="2200" dirty="0">
                <a:solidFill>
                  <a:schemeClr val="bg1"/>
                </a:solidFill>
                <a:effectLst/>
                <a:latin typeface="HGP明朝E"/>
                <a:ea typeface="HGP明朝E"/>
              </a:rPr>
              <a:t>非ホジキンリンパ腫</a:t>
            </a:r>
            <a:r>
              <a:rPr lang="en-US" altLang="ja-JP" sz="1800" spc="-150" dirty="0">
                <a:solidFill>
                  <a:schemeClr val="bg1"/>
                </a:solidFill>
                <a:effectLst/>
                <a:latin typeface="Arial" pitchFamily="34" charset="0"/>
                <a:ea typeface="ＭＳ Ｐゴシック"/>
                <a:cs typeface="Arial" pitchFamily="34" charset="0"/>
              </a:rPr>
              <a:t>●●● </a:t>
            </a:r>
            <a:r>
              <a:rPr kumimoji="1" lang="en-US" altLang="ja-JP" sz="1800" b="0" kern="1200" spc="-150" dirty="0">
                <a:ln>
                  <a:noFill/>
                </a:ln>
                <a:solidFill>
                  <a:schemeClr val="bg1"/>
                </a:solidFill>
                <a:effectLst/>
                <a:latin typeface="Arial"/>
                <a:ea typeface="ＭＳ Ｐゴシック"/>
                <a:cs typeface="Arial"/>
              </a:rPr>
              <a:t>&lt;</a:t>
            </a:r>
            <a:r>
              <a:rPr kumimoji="1" lang="ja-JP" altLang="ja-JP" sz="1800" b="0" kern="1200" spc="-150" dirty="0">
                <a:ln>
                  <a:noFill/>
                </a:ln>
                <a:solidFill>
                  <a:schemeClr val="bg1"/>
                </a:solidFill>
                <a:effectLst/>
                <a:latin typeface="Arial"/>
                <a:ea typeface="ＭＳ Ｐゴシック"/>
                <a:cs typeface="Arial"/>
              </a:rPr>
              <a:t>同種</a:t>
            </a:r>
            <a:r>
              <a:rPr kumimoji="1" lang="en-US" altLang="ja-JP" sz="1800" b="0" kern="1200" spc="-150" dirty="0">
                <a:ln>
                  <a:noFill/>
                </a:ln>
                <a:solidFill>
                  <a:schemeClr val="bg1"/>
                </a:solidFill>
                <a:effectLst/>
                <a:latin typeface="Arial"/>
                <a:ea typeface="ＭＳ Ｐゴシック"/>
                <a:cs typeface="Arial"/>
              </a:rPr>
              <a:t>&gt;&lt;16</a:t>
            </a:r>
            <a:r>
              <a:rPr kumimoji="1" lang="ja-JP" altLang="ja-JP" sz="1800" b="0" kern="1200" spc="-150" dirty="0">
                <a:ln>
                  <a:noFill/>
                </a:ln>
                <a:solidFill>
                  <a:schemeClr val="bg1"/>
                </a:solidFill>
                <a:effectLst/>
                <a:latin typeface="Arial"/>
                <a:ea typeface="ＭＳ Ｐゴシック"/>
                <a:cs typeface="Arial"/>
              </a:rPr>
              <a:t>歳以上</a:t>
            </a:r>
            <a:r>
              <a:rPr kumimoji="1" lang="en-US" altLang="ja-JP" sz="1800" b="0" kern="1200" spc="-150" dirty="0">
                <a:ln>
                  <a:noFill/>
                </a:ln>
                <a:solidFill>
                  <a:schemeClr val="bg1"/>
                </a:solidFill>
                <a:effectLst/>
                <a:latin typeface="Arial"/>
                <a:ea typeface="ＭＳ Ｐゴシック"/>
                <a:cs typeface="Arial"/>
              </a:rPr>
              <a:t>&gt;</a:t>
            </a:r>
            <a:endParaRPr kumimoji="1" lang="ja-JP" altLang="ja-JP" sz="1800" b="1" i="0" kern="1200" spc="0" baseline="0" dirty="0">
              <a:solidFill>
                <a:schemeClr val="bg1"/>
              </a:solidFill>
              <a:effectLst/>
              <a:latin typeface="HGP明朝E"/>
              <a:ea typeface="HGP明朝E"/>
              <a:cs typeface="+mn-cs"/>
            </a:endParaRPr>
          </a:p>
        </p:txBody>
      </p:sp>
      <p:pic>
        <p:nvPicPr>
          <p:cNvPr id="8" name="図 7" descr="グラフ, 折れ線グラフ&#10;&#10;自動的に生成された説明">
            <a:extLst>
              <a:ext uri="{FF2B5EF4-FFF2-40B4-BE49-F238E27FC236}">
                <a16:creationId xmlns:a16="http://schemas.microsoft.com/office/drawing/2014/main" id="{3A533878-9F1E-0040-D7A9-84C06A8F815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5353364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lang="ja-JP" altLang="ja-JP" sz="2200" dirty="0">
                <a:solidFill>
                  <a:schemeClr val="bg1"/>
                </a:solidFill>
                <a:effectLst/>
                <a:latin typeface="HGP明朝E"/>
                <a:ea typeface="HGP明朝E"/>
              </a:rPr>
              <a:t>非ホジキンリンパ腫</a:t>
            </a:r>
            <a:r>
              <a:rPr lang="en-US" altLang="ja-JP" sz="1800" spc="-150" dirty="0">
                <a:solidFill>
                  <a:schemeClr val="bg1"/>
                </a:solidFill>
                <a:effectLst/>
                <a:latin typeface="Arial" pitchFamily="34" charset="0"/>
                <a:ea typeface="ＭＳ Ｐゴシック"/>
                <a:cs typeface="Arial" pitchFamily="34" charset="0"/>
              </a:rPr>
              <a:t>●●● </a:t>
            </a:r>
            <a:r>
              <a:rPr kumimoji="1" lang="en-US" altLang="ja-JP" sz="1800" b="0" kern="1200" dirty="0">
                <a:ln>
                  <a:noFill/>
                </a:ln>
                <a:solidFill>
                  <a:schemeClr val="bg1"/>
                </a:solidFill>
                <a:effectLst/>
                <a:latin typeface="+mn-ea"/>
                <a:ea typeface="+mn-ea"/>
                <a:cs typeface="+mj-cs"/>
              </a:rPr>
              <a:t>&lt;HLA</a:t>
            </a:r>
            <a:r>
              <a:rPr kumimoji="1" lang="ja-JP" altLang="ja-JP" sz="1800" b="0" kern="1200" dirty="0">
                <a:ln>
                  <a:noFill/>
                </a:ln>
                <a:solidFill>
                  <a:schemeClr val="bg1"/>
                </a:solidFill>
                <a:effectLst/>
                <a:latin typeface="+mn-ea"/>
                <a:ea typeface="+mn-ea"/>
                <a:cs typeface="+mj-cs"/>
              </a:rPr>
              <a:t>適合同胞間移植</a:t>
            </a:r>
            <a:r>
              <a:rPr kumimoji="1" lang="en-US" altLang="ja-JP" sz="1800" b="0" kern="1200" dirty="0">
                <a:ln>
                  <a:noFill/>
                </a:ln>
                <a:solidFill>
                  <a:schemeClr val="bg1"/>
                </a:solidFill>
                <a:effectLst/>
                <a:latin typeface="+mn-ea"/>
                <a:ea typeface="+mn-ea"/>
                <a:cs typeface="+mj-cs"/>
              </a:rPr>
              <a:t>&gt;&lt;16</a:t>
            </a:r>
            <a:r>
              <a:rPr kumimoji="1" lang="ja-JP" altLang="ja-JP" sz="1800" b="0" kern="1200" dirty="0">
                <a:ln>
                  <a:noFill/>
                </a:ln>
                <a:solidFill>
                  <a:schemeClr val="bg1"/>
                </a:solidFill>
                <a:effectLst/>
                <a:latin typeface="+mn-ea"/>
                <a:ea typeface="+mn-ea"/>
                <a:cs typeface="+mj-cs"/>
              </a:rPr>
              <a:t>歳以上</a:t>
            </a:r>
            <a:r>
              <a:rPr kumimoji="1" lang="en-US" altLang="ja-JP" sz="1800" b="0" kern="1200" dirty="0">
                <a:ln>
                  <a:noFill/>
                </a:ln>
                <a:solidFill>
                  <a:schemeClr val="bg1"/>
                </a:solidFill>
                <a:effectLst/>
              </a:rPr>
              <a:t>&gt;</a:t>
            </a:r>
            <a:endParaRPr kumimoji="1" lang="ja-JP" altLang="ja-JP" sz="1800" b="1" i="0" kern="1200" spc="0" baseline="0" dirty="0">
              <a:solidFill>
                <a:schemeClr val="bg1"/>
              </a:solidFill>
              <a:effectLst/>
              <a:latin typeface="HGP明朝E"/>
              <a:ea typeface="HGP明朝E"/>
              <a:cs typeface="+mn-cs"/>
            </a:endParaRPr>
          </a:p>
        </p:txBody>
      </p:sp>
      <p:pic>
        <p:nvPicPr>
          <p:cNvPr id="12" name="図 11" descr="グラフ&#10;&#10;低い精度で自動的に生成された説明">
            <a:extLst>
              <a:ext uri="{FF2B5EF4-FFF2-40B4-BE49-F238E27FC236}">
                <a16:creationId xmlns:a16="http://schemas.microsoft.com/office/drawing/2014/main" id="{003AB818-3765-9FBB-41D5-CD9F84B74E9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5655106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lang="ja-JP" altLang="ja-JP" sz="2400" dirty="0">
                <a:solidFill>
                  <a:schemeClr val="bg1"/>
                </a:solidFill>
                <a:effectLst/>
                <a:latin typeface="HGP明朝E"/>
                <a:ea typeface="HGP明朝E"/>
              </a:rPr>
              <a:t>非ホジキンリンパ腫</a:t>
            </a:r>
            <a:r>
              <a:rPr lang="en-US" altLang="ja-JP" sz="2000" spc="-150" dirty="0">
                <a:solidFill>
                  <a:schemeClr val="bg1"/>
                </a:solidFill>
                <a:effectLst/>
                <a:latin typeface="Arial" pitchFamily="34" charset="0"/>
                <a:ea typeface="ＭＳ Ｐゴシック"/>
                <a:cs typeface="Arial" pitchFamily="34" charset="0"/>
              </a:rPr>
              <a:t>●●● </a:t>
            </a:r>
            <a:r>
              <a:rPr kumimoji="1" lang="en-US" altLang="ja-JP" sz="2000" b="0" kern="1200" dirty="0">
                <a:ln>
                  <a:noFill/>
                </a:ln>
                <a:solidFill>
                  <a:schemeClr val="bg1"/>
                </a:solidFill>
                <a:effectLst/>
                <a:latin typeface="+mn-ea"/>
                <a:ea typeface="+mn-ea"/>
                <a:cs typeface="+mj-cs"/>
              </a:rPr>
              <a:t>&lt;</a:t>
            </a:r>
            <a:r>
              <a:rPr kumimoji="1" lang="ja-JP" altLang="ja-JP" sz="2000" b="0" kern="1200" dirty="0">
                <a:ln>
                  <a:noFill/>
                </a:ln>
                <a:solidFill>
                  <a:schemeClr val="bg1"/>
                </a:solidFill>
                <a:effectLst/>
                <a:latin typeface="+mn-ea"/>
                <a:ea typeface="+mn-ea"/>
                <a:cs typeface="+mj-cs"/>
              </a:rPr>
              <a:t>非血縁者間骨髄移植</a:t>
            </a:r>
            <a:r>
              <a:rPr kumimoji="1" lang="en-US" altLang="ja-JP" sz="2000" b="0" kern="1200" dirty="0">
                <a:ln>
                  <a:noFill/>
                </a:ln>
                <a:solidFill>
                  <a:schemeClr val="bg1"/>
                </a:solidFill>
                <a:effectLst/>
                <a:latin typeface="+mn-ea"/>
                <a:ea typeface="+mn-ea"/>
                <a:cs typeface="+mj-cs"/>
              </a:rPr>
              <a:t>&gt;&lt;0-15</a:t>
            </a:r>
            <a:r>
              <a:rPr kumimoji="1" lang="ja-JP" altLang="ja-JP" sz="2000" b="0" kern="1200" dirty="0">
                <a:ln>
                  <a:noFill/>
                </a:ln>
                <a:solidFill>
                  <a:schemeClr val="bg1"/>
                </a:solidFill>
                <a:effectLst/>
                <a:latin typeface="+mn-ea"/>
                <a:ea typeface="+mn-ea"/>
                <a:cs typeface="+mj-cs"/>
              </a:rPr>
              <a:t>歳</a:t>
            </a:r>
            <a:r>
              <a:rPr kumimoji="1" lang="en-US" altLang="ja-JP" sz="2000" b="0" kern="1200" dirty="0">
                <a:ln>
                  <a:noFill/>
                </a:ln>
                <a:solidFill>
                  <a:schemeClr val="bg1"/>
                </a:solidFill>
                <a:effectLst/>
              </a:rPr>
              <a:t>&gt;</a:t>
            </a:r>
            <a:endParaRPr kumimoji="1" lang="ja-JP" altLang="ja-JP" sz="2000" b="1" i="0" kern="1200" spc="0" baseline="0" dirty="0">
              <a:solidFill>
                <a:schemeClr val="bg1"/>
              </a:solidFill>
              <a:effectLst/>
              <a:latin typeface="HGP明朝E"/>
              <a:ea typeface="HGP明朝E"/>
              <a:cs typeface="+mn-cs"/>
            </a:endParaRPr>
          </a:p>
        </p:txBody>
      </p:sp>
      <p:pic>
        <p:nvPicPr>
          <p:cNvPr id="10" name="図 9" descr="ダイアグラム&#10;&#10;低い精度で自動的に生成された説明">
            <a:extLst>
              <a:ext uri="{FF2B5EF4-FFF2-40B4-BE49-F238E27FC236}">
                <a16:creationId xmlns:a16="http://schemas.microsoft.com/office/drawing/2014/main" id="{53B97FE8-5386-CAD5-9996-6A2505E5243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080682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lang="ja-JP" altLang="ja-JP" sz="2200" dirty="0">
                <a:solidFill>
                  <a:schemeClr val="bg1"/>
                </a:solidFill>
                <a:effectLst/>
                <a:latin typeface="HGP明朝E"/>
                <a:ea typeface="HGP明朝E"/>
              </a:rPr>
              <a:t>非ホジキンリンパ腫</a:t>
            </a:r>
            <a:r>
              <a:rPr lang="en-US" altLang="ja-JP" sz="1800" spc="-150" dirty="0">
                <a:solidFill>
                  <a:schemeClr val="bg1"/>
                </a:solidFill>
                <a:effectLst/>
                <a:latin typeface="Arial" pitchFamily="34" charset="0"/>
                <a:ea typeface="ＭＳ Ｐゴシック"/>
                <a:cs typeface="Arial" pitchFamily="34" charset="0"/>
              </a:rPr>
              <a:t>●●● </a:t>
            </a:r>
            <a:r>
              <a:rPr kumimoji="1" lang="en-US" altLang="ja-JP" sz="2000" b="0" kern="1200" dirty="0">
                <a:ln>
                  <a:noFill/>
                </a:ln>
                <a:solidFill>
                  <a:schemeClr val="bg1"/>
                </a:solidFill>
                <a:effectLst/>
                <a:latin typeface="+mn-ea"/>
                <a:ea typeface="+mn-ea"/>
                <a:cs typeface="+mj-cs"/>
              </a:rPr>
              <a:t>&lt;</a:t>
            </a:r>
            <a:r>
              <a:rPr kumimoji="1" lang="ja-JP" altLang="ja-JP" sz="2000" b="0" kern="1200" dirty="0">
                <a:ln>
                  <a:noFill/>
                </a:ln>
                <a:solidFill>
                  <a:schemeClr val="bg1"/>
                </a:solidFill>
                <a:effectLst/>
                <a:latin typeface="+mn-ea"/>
                <a:ea typeface="+mn-ea"/>
                <a:cs typeface="+mj-cs"/>
              </a:rPr>
              <a:t>非血縁者間骨髄移植</a:t>
            </a:r>
            <a:r>
              <a:rPr kumimoji="1" lang="en-US" altLang="ja-JP" sz="2000" b="0" kern="1200" dirty="0">
                <a:ln>
                  <a:noFill/>
                </a:ln>
                <a:solidFill>
                  <a:schemeClr val="bg1"/>
                </a:solidFill>
                <a:effectLst/>
                <a:latin typeface="+mn-ea"/>
                <a:ea typeface="+mn-ea"/>
                <a:cs typeface="+mj-cs"/>
              </a:rPr>
              <a:t>&gt;&lt;16</a:t>
            </a:r>
            <a:r>
              <a:rPr kumimoji="1" lang="ja-JP" altLang="ja-JP" sz="2000" b="0" kern="1200" dirty="0">
                <a:ln>
                  <a:noFill/>
                </a:ln>
                <a:solidFill>
                  <a:schemeClr val="bg1"/>
                </a:solidFill>
                <a:effectLst/>
                <a:latin typeface="+mn-ea"/>
                <a:ea typeface="+mn-ea"/>
                <a:cs typeface="+mj-cs"/>
              </a:rPr>
              <a:t>歳以上</a:t>
            </a:r>
            <a:r>
              <a:rPr kumimoji="1" lang="en-US" altLang="ja-JP" sz="2000" b="0" kern="1200" dirty="0">
                <a:ln>
                  <a:noFill/>
                </a:ln>
                <a:solidFill>
                  <a:schemeClr val="bg1"/>
                </a:solidFill>
                <a:effectLst/>
              </a:rPr>
              <a:t>&gt;</a:t>
            </a:r>
            <a:endParaRPr kumimoji="1" lang="ja-JP" altLang="ja-JP" sz="2000" b="1" i="0" kern="1200" spc="0" baseline="0" dirty="0">
              <a:solidFill>
                <a:schemeClr val="bg1"/>
              </a:solidFill>
              <a:effectLst/>
              <a:latin typeface="HGP明朝E"/>
              <a:ea typeface="HGP明朝E"/>
              <a:cs typeface="+mn-cs"/>
            </a:endParaRPr>
          </a:p>
        </p:txBody>
      </p:sp>
      <p:pic>
        <p:nvPicPr>
          <p:cNvPr id="13" name="図 12" descr="グラフ&#10;&#10;自動的に生成された説明">
            <a:extLst>
              <a:ext uri="{FF2B5EF4-FFF2-40B4-BE49-F238E27FC236}">
                <a16:creationId xmlns:a16="http://schemas.microsoft.com/office/drawing/2014/main" id="{C9E3AE50-DE9B-2C21-F572-AEA408BF961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017065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lang="ja-JP" altLang="ja-JP" sz="2400" dirty="0">
                <a:solidFill>
                  <a:schemeClr val="bg1"/>
                </a:solidFill>
                <a:effectLst/>
                <a:latin typeface="HGP明朝E"/>
                <a:ea typeface="HGP明朝E"/>
              </a:rPr>
              <a:t>非ホジキンリンパ腫</a:t>
            </a:r>
            <a:r>
              <a:rPr lang="en-US" altLang="ja-JP" sz="2000" spc="-150" dirty="0">
                <a:solidFill>
                  <a:schemeClr val="bg1"/>
                </a:solidFill>
                <a:effectLst/>
                <a:latin typeface="Arial" pitchFamily="34" charset="0"/>
                <a:ea typeface="ＭＳ Ｐゴシック"/>
                <a:cs typeface="Arial" pitchFamily="34" charset="0"/>
              </a:rPr>
              <a:t>●●● </a:t>
            </a:r>
            <a:r>
              <a:rPr kumimoji="1" lang="en-US" altLang="ja-JP" sz="2000" b="0" kern="1200" dirty="0">
                <a:ln>
                  <a:noFill/>
                </a:ln>
                <a:solidFill>
                  <a:schemeClr val="bg1"/>
                </a:solidFill>
                <a:effectLst/>
                <a:latin typeface="+mn-ea"/>
                <a:ea typeface="+mn-ea"/>
                <a:cs typeface="+mj-cs"/>
              </a:rPr>
              <a:t>&lt;</a:t>
            </a:r>
            <a:r>
              <a:rPr kumimoji="1" lang="ja-JP" altLang="ja-JP" sz="2000" b="0" kern="1200" dirty="0">
                <a:ln>
                  <a:noFill/>
                </a:ln>
                <a:solidFill>
                  <a:schemeClr val="bg1"/>
                </a:solidFill>
                <a:effectLst/>
                <a:latin typeface="+mn-ea"/>
                <a:ea typeface="+mn-ea"/>
                <a:cs typeface="+mj-cs"/>
              </a:rPr>
              <a:t>非血縁者間</a:t>
            </a:r>
            <a:r>
              <a:rPr kumimoji="1" lang="ja-JP" altLang="en-US" sz="2000" b="0" kern="1200" dirty="0">
                <a:ln>
                  <a:noFill/>
                </a:ln>
                <a:solidFill>
                  <a:schemeClr val="bg1"/>
                </a:solidFill>
                <a:effectLst/>
                <a:latin typeface="+mn-ea"/>
                <a:ea typeface="+mn-ea"/>
                <a:cs typeface="+mj-cs"/>
              </a:rPr>
              <a:t>さい帯血</a:t>
            </a:r>
            <a:r>
              <a:rPr kumimoji="1" lang="ja-JP" altLang="ja-JP" sz="2000" b="0" kern="1200" dirty="0">
                <a:ln>
                  <a:noFill/>
                </a:ln>
                <a:solidFill>
                  <a:schemeClr val="bg1"/>
                </a:solidFill>
                <a:effectLst/>
                <a:latin typeface="+mn-ea"/>
                <a:ea typeface="+mn-ea"/>
                <a:cs typeface="+mj-cs"/>
              </a:rPr>
              <a:t>移植</a:t>
            </a:r>
            <a:r>
              <a:rPr kumimoji="1" lang="en-US" altLang="ja-JP" sz="2000" b="0" kern="1200" dirty="0">
                <a:ln>
                  <a:noFill/>
                </a:ln>
                <a:solidFill>
                  <a:schemeClr val="bg1"/>
                </a:solidFill>
                <a:effectLst/>
                <a:latin typeface="+mn-ea"/>
                <a:ea typeface="+mn-ea"/>
                <a:cs typeface="+mj-cs"/>
              </a:rPr>
              <a:t>&gt;&lt;0-15</a:t>
            </a:r>
            <a:r>
              <a:rPr kumimoji="1" lang="ja-JP" altLang="ja-JP" sz="2000" b="0" kern="1200" dirty="0">
                <a:ln>
                  <a:noFill/>
                </a:ln>
                <a:solidFill>
                  <a:schemeClr val="bg1"/>
                </a:solidFill>
                <a:effectLst/>
                <a:latin typeface="+mn-ea"/>
                <a:ea typeface="+mn-ea"/>
                <a:cs typeface="+mj-cs"/>
              </a:rPr>
              <a:t>歳</a:t>
            </a:r>
            <a:r>
              <a:rPr kumimoji="1" lang="en-US" altLang="ja-JP" sz="2000" b="0" kern="1200" dirty="0">
                <a:ln>
                  <a:noFill/>
                </a:ln>
                <a:solidFill>
                  <a:schemeClr val="bg1"/>
                </a:solidFill>
                <a:effectLst/>
              </a:rPr>
              <a:t>&gt;</a:t>
            </a:r>
            <a:endParaRPr kumimoji="1" lang="ja-JP" altLang="ja-JP" sz="2000" b="1" i="0" kern="1200" spc="0" baseline="0" dirty="0">
              <a:solidFill>
                <a:schemeClr val="bg1"/>
              </a:solidFill>
              <a:effectLst/>
              <a:latin typeface="HGP明朝E"/>
              <a:ea typeface="HGP明朝E"/>
              <a:cs typeface="+mn-cs"/>
            </a:endParaRPr>
          </a:p>
        </p:txBody>
      </p:sp>
      <p:pic>
        <p:nvPicPr>
          <p:cNvPr id="10" name="図 9" descr="グラフ が含まれている画像&#10;&#10;自動的に生成された説明">
            <a:extLst>
              <a:ext uri="{FF2B5EF4-FFF2-40B4-BE49-F238E27FC236}">
                <a16:creationId xmlns:a16="http://schemas.microsoft.com/office/drawing/2014/main" id="{8A809288-AF1D-0ED1-4B88-D616242DDF7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532891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lang="ja-JP" altLang="ja-JP" sz="2200" dirty="0">
                <a:solidFill>
                  <a:schemeClr val="bg1"/>
                </a:solidFill>
                <a:effectLst/>
                <a:latin typeface="HGP明朝E"/>
                <a:ea typeface="HGP明朝E"/>
              </a:rPr>
              <a:t>非ホジキンリンパ腫</a:t>
            </a:r>
            <a:r>
              <a:rPr lang="en-US" altLang="ja-JP" sz="1800" spc="-150" dirty="0">
                <a:solidFill>
                  <a:schemeClr val="bg1"/>
                </a:solidFill>
                <a:effectLst/>
                <a:latin typeface="Arial" pitchFamily="34" charset="0"/>
                <a:ea typeface="ＭＳ Ｐゴシック"/>
                <a:cs typeface="Arial" pitchFamily="34" charset="0"/>
              </a:rPr>
              <a:t>●●● </a:t>
            </a:r>
            <a:r>
              <a:rPr kumimoji="1" lang="en-US" altLang="ja-JP" sz="2000" b="0" kern="1200" dirty="0">
                <a:ln>
                  <a:noFill/>
                </a:ln>
                <a:solidFill>
                  <a:schemeClr val="bg1"/>
                </a:solidFill>
                <a:effectLst/>
                <a:latin typeface="+mn-ea"/>
                <a:ea typeface="+mn-ea"/>
                <a:cs typeface="+mj-cs"/>
              </a:rPr>
              <a:t>&lt;</a:t>
            </a:r>
            <a:r>
              <a:rPr kumimoji="1" lang="ja-JP" altLang="ja-JP" sz="2000" b="0" kern="1200" dirty="0">
                <a:ln>
                  <a:noFill/>
                </a:ln>
                <a:solidFill>
                  <a:schemeClr val="bg1"/>
                </a:solidFill>
                <a:effectLst/>
                <a:latin typeface="+mn-ea"/>
                <a:ea typeface="+mn-ea"/>
                <a:cs typeface="+mj-cs"/>
              </a:rPr>
              <a:t>非血縁者間さい帯血移植</a:t>
            </a:r>
            <a:r>
              <a:rPr kumimoji="1" lang="en-US" altLang="ja-JP" sz="2000" b="0" kern="1200" dirty="0">
                <a:ln>
                  <a:noFill/>
                </a:ln>
                <a:solidFill>
                  <a:schemeClr val="bg1"/>
                </a:solidFill>
                <a:effectLst/>
                <a:latin typeface="+mn-ea"/>
                <a:ea typeface="+mn-ea"/>
                <a:cs typeface="+mj-cs"/>
              </a:rPr>
              <a:t>&gt;&lt;16</a:t>
            </a:r>
            <a:r>
              <a:rPr kumimoji="1" lang="ja-JP" altLang="ja-JP" sz="2000" b="0" kern="1200" dirty="0">
                <a:ln>
                  <a:noFill/>
                </a:ln>
                <a:solidFill>
                  <a:schemeClr val="bg1"/>
                </a:solidFill>
                <a:effectLst/>
                <a:latin typeface="+mn-ea"/>
                <a:ea typeface="+mn-ea"/>
                <a:cs typeface="+mj-cs"/>
              </a:rPr>
              <a:t>歳以上</a:t>
            </a:r>
            <a:r>
              <a:rPr kumimoji="1" lang="en-US" altLang="ja-JP" sz="2000" b="0" kern="1200" dirty="0">
                <a:ln>
                  <a:noFill/>
                </a:ln>
                <a:solidFill>
                  <a:schemeClr val="bg1"/>
                </a:solidFill>
                <a:effectLst/>
              </a:rPr>
              <a:t>&gt;</a:t>
            </a:r>
            <a:endParaRPr kumimoji="1" lang="ja-JP" altLang="ja-JP" sz="2000" b="1" i="0" kern="1200" spc="0" baseline="0" dirty="0">
              <a:solidFill>
                <a:schemeClr val="bg1"/>
              </a:solidFill>
              <a:effectLst/>
              <a:latin typeface="HGP明朝E"/>
              <a:ea typeface="HGP明朝E"/>
              <a:cs typeface="+mn-cs"/>
            </a:endParaRPr>
          </a:p>
        </p:txBody>
      </p:sp>
      <p:pic>
        <p:nvPicPr>
          <p:cNvPr id="13" name="図 12" descr="グラフ&#10;&#10;低い精度で自動的に生成された説明">
            <a:extLst>
              <a:ext uri="{FF2B5EF4-FFF2-40B4-BE49-F238E27FC236}">
                <a16:creationId xmlns:a16="http://schemas.microsoft.com/office/drawing/2014/main" id="{CC977CA1-0C96-7AC6-0132-0CC52E7895C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479110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lang="ja-JP" altLang="ja-JP" sz="1600" dirty="0">
                <a:solidFill>
                  <a:schemeClr val="bg1"/>
                </a:solidFill>
                <a:effectLst/>
                <a:latin typeface="HGP明朝E"/>
                <a:ea typeface="HGP明朝E"/>
              </a:rPr>
              <a:t>多発性骨髄腫を含む</a:t>
            </a:r>
            <a:r>
              <a:rPr lang="ja-JP" altLang="ja-JP" sz="2200" dirty="0">
                <a:solidFill>
                  <a:schemeClr val="bg1"/>
                </a:solidFill>
                <a:effectLst/>
                <a:latin typeface="HGP明朝E"/>
                <a:ea typeface="HGP明朝E"/>
              </a:rPr>
              <a:t>形質細胞性腫瘍</a:t>
            </a:r>
            <a:r>
              <a:rPr lang="en-US" altLang="ja-JP" sz="1800" spc="-150" dirty="0">
                <a:solidFill>
                  <a:schemeClr val="bg1"/>
                </a:solidFill>
                <a:effectLst/>
                <a:latin typeface="Arial" pitchFamily="34" charset="0"/>
                <a:ea typeface="ＭＳ Ｐゴシック"/>
                <a:cs typeface="Arial" pitchFamily="34" charset="0"/>
              </a:rPr>
              <a:t>●●●</a:t>
            </a:r>
            <a:r>
              <a:rPr lang="en-US" altLang="ja-JP" sz="2000" spc="-150" dirty="0">
                <a:solidFill>
                  <a:schemeClr val="bg1"/>
                </a:solidFill>
                <a:effectLst/>
                <a:latin typeface="Arial" pitchFamily="34" charset="0"/>
                <a:ea typeface="ＭＳ Ｐゴシック"/>
                <a:cs typeface="Arial" pitchFamily="34" charset="0"/>
              </a:rPr>
              <a:t> </a:t>
            </a:r>
            <a:r>
              <a:rPr kumimoji="1" lang="en-US" altLang="ja-JP" sz="2000" b="0" kern="1200" dirty="0">
                <a:ln>
                  <a:noFill/>
                </a:ln>
                <a:solidFill>
                  <a:schemeClr val="bg1"/>
                </a:solidFill>
                <a:effectLst/>
                <a:latin typeface="+mn-ea"/>
                <a:ea typeface="+mn-ea"/>
                <a:cs typeface="+mj-cs"/>
              </a:rPr>
              <a:t>&lt;</a:t>
            </a:r>
            <a:r>
              <a:rPr kumimoji="1" lang="ja-JP" altLang="en-US" sz="2000" b="0" kern="1200" dirty="0">
                <a:ln>
                  <a:noFill/>
                </a:ln>
                <a:solidFill>
                  <a:schemeClr val="bg1"/>
                </a:solidFill>
                <a:effectLst/>
                <a:latin typeface="+mn-ea"/>
                <a:ea typeface="+mn-ea"/>
                <a:cs typeface="+mj-cs"/>
              </a:rPr>
              <a:t>自家</a:t>
            </a:r>
            <a:r>
              <a:rPr kumimoji="1" lang="ja-JP" altLang="ja-JP" sz="2000" b="0" kern="1200" dirty="0">
                <a:ln>
                  <a:noFill/>
                </a:ln>
                <a:solidFill>
                  <a:schemeClr val="bg1"/>
                </a:solidFill>
                <a:effectLst/>
                <a:latin typeface="+mn-ea"/>
                <a:ea typeface="+mn-ea"/>
                <a:cs typeface="+mj-cs"/>
              </a:rPr>
              <a:t>移植</a:t>
            </a:r>
            <a:r>
              <a:rPr kumimoji="1" lang="en-US" altLang="ja-JP" sz="2000" b="0" kern="1200" dirty="0">
                <a:ln>
                  <a:noFill/>
                </a:ln>
                <a:solidFill>
                  <a:schemeClr val="bg1"/>
                </a:solidFill>
                <a:effectLst/>
                <a:latin typeface="+mn-ea"/>
                <a:ea typeface="+mn-ea"/>
                <a:cs typeface="+mj-cs"/>
              </a:rPr>
              <a:t>&gt;&lt;16</a:t>
            </a:r>
            <a:r>
              <a:rPr kumimoji="1" lang="ja-JP" altLang="ja-JP" sz="2000" b="0" kern="1200" dirty="0">
                <a:ln>
                  <a:noFill/>
                </a:ln>
                <a:solidFill>
                  <a:schemeClr val="bg1"/>
                </a:solidFill>
                <a:effectLst/>
                <a:latin typeface="+mn-ea"/>
                <a:ea typeface="+mn-ea"/>
                <a:cs typeface="+mj-cs"/>
              </a:rPr>
              <a:t>歳以上</a:t>
            </a:r>
            <a:r>
              <a:rPr kumimoji="1" lang="en-US" altLang="ja-JP" sz="2000" b="0" kern="1200" dirty="0">
                <a:ln>
                  <a:noFill/>
                </a:ln>
                <a:solidFill>
                  <a:schemeClr val="bg1"/>
                </a:solidFill>
                <a:effectLst/>
              </a:rPr>
              <a:t>&gt;</a:t>
            </a:r>
            <a:endParaRPr kumimoji="1" lang="ja-JP" altLang="ja-JP" sz="2000" b="1" i="0" kern="1200" spc="0" baseline="0" dirty="0">
              <a:solidFill>
                <a:schemeClr val="bg1"/>
              </a:solidFill>
              <a:effectLst/>
              <a:latin typeface="HGP明朝E"/>
              <a:ea typeface="HGP明朝E"/>
              <a:cs typeface="+mn-cs"/>
            </a:endParaRPr>
          </a:p>
        </p:txBody>
      </p:sp>
      <p:pic>
        <p:nvPicPr>
          <p:cNvPr id="5" name="図 4" descr="グラフ, 折れ線グラフ&#10;&#10;自動的に生成された説明">
            <a:extLst>
              <a:ext uri="{FF2B5EF4-FFF2-40B4-BE49-F238E27FC236}">
                <a16:creationId xmlns:a16="http://schemas.microsoft.com/office/drawing/2014/main" id="{6778BD98-D176-3BC0-CC24-3BC9BE7F11C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335195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ja-JP" sz="1600" kern="1200" dirty="0">
                <a:solidFill>
                  <a:schemeClr val="bg1"/>
                </a:solidFill>
                <a:effectLst/>
                <a:latin typeface="HGP明朝E"/>
                <a:ea typeface="HGP明朝E"/>
                <a:cs typeface="+mn-cs"/>
              </a:rPr>
              <a:t>多発性骨髄腫を含む</a:t>
            </a:r>
            <a:r>
              <a:rPr kumimoji="1" lang="ja-JP" altLang="ja-JP" sz="2200" kern="1200" dirty="0">
                <a:solidFill>
                  <a:schemeClr val="bg1"/>
                </a:solidFill>
                <a:effectLst/>
                <a:latin typeface="HGP明朝E"/>
                <a:ea typeface="HGP明朝E"/>
                <a:cs typeface="+mn-cs"/>
              </a:rPr>
              <a:t>形質細胞性腫瘍</a:t>
            </a:r>
            <a:r>
              <a:rPr lang="en-US" altLang="ja-JP" sz="1800" spc="-150" dirty="0">
                <a:solidFill>
                  <a:schemeClr val="bg1"/>
                </a:solidFill>
                <a:effectLst/>
                <a:latin typeface="Arial" pitchFamily="34" charset="0"/>
                <a:ea typeface="ＭＳ Ｐゴシック"/>
                <a:cs typeface="Arial" pitchFamily="34" charset="0"/>
              </a:rPr>
              <a:t>●●●</a:t>
            </a:r>
            <a:r>
              <a:rPr lang="en-US" altLang="ja-JP" sz="1800" spc="-150" baseline="0" dirty="0">
                <a:solidFill>
                  <a:schemeClr val="bg1"/>
                </a:solidFill>
                <a:effectLst/>
                <a:latin typeface="Arial" pitchFamily="34" charset="0"/>
                <a:ea typeface="ＭＳ Ｐゴシック"/>
                <a:cs typeface="Arial" pitchFamily="34" charset="0"/>
              </a:rPr>
              <a:t> </a:t>
            </a:r>
            <a:r>
              <a:rPr kumimoji="1" lang="en-US" altLang="ja-JP" sz="1800" b="0" kern="1200" spc="-150" dirty="0">
                <a:ln>
                  <a:noFill/>
                </a:ln>
                <a:solidFill>
                  <a:schemeClr val="bg1"/>
                </a:solidFill>
                <a:effectLst/>
                <a:latin typeface="Arial"/>
                <a:ea typeface="ＭＳ Ｐゴシック"/>
                <a:cs typeface="Arial"/>
              </a:rPr>
              <a:t>&lt;</a:t>
            </a:r>
            <a:r>
              <a:rPr kumimoji="1" lang="ja-JP" altLang="ja-JP" sz="1800" b="0" kern="1200" spc="-150" dirty="0">
                <a:ln>
                  <a:noFill/>
                </a:ln>
                <a:solidFill>
                  <a:schemeClr val="bg1"/>
                </a:solidFill>
                <a:effectLst/>
                <a:latin typeface="Arial"/>
                <a:ea typeface="ＭＳ Ｐゴシック"/>
                <a:cs typeface="Arial"/>
              </a:rPr>
              <a:t>同種</a:t>
            </a:r>
            <a:r>
              <a:rPr kumimoji="1" lang="en-US" altLang="ja-JP" sz="1800" b="0" kern="1200" spc="-150" dirty="0">
                <a:ln>
                  <a:noFill/>
                </a:ln>
                <a:solidFill>
                  <a:schemeClr val="bg1"/>
                </a:solidFill>
                <a:effectLst/>
                <a:latin typeface="Arial"/>
                <a:ea typeface="ＭＳ Ｐゴシック"/>
                <a:cs typeface="Arial"/>
              </a:rPr>
              <a:t>&gt;&lt;16</a:t>
            </a:r>
            <a:r>
              <a:rPr kumimoji="1" lang="ja-JP" altLang="ja-JP" sz="1800" b="0" kern="1200" spc="-150" dirty="0">
                <a:ln>
                  <a:noFill/>
                </a:ln>
                <a:solidFill>
                  <a:schemeClr val="bg1"/>
                </a:solidFill>
                <a:effectLst/>
                <a:latin typeface="Arial"/>
                <a:ea typeface="ＭＳ Ｐゴシック"/>
                <a:cs typeface="Arial"/>
              </a:rPr>
              <a:t>歳以上</a:t>
            </a:r>
            <a:r>
              <a:rPr kumimoji="1" lang="en-US" altLang="ja-JP" sz="1800" b="0" kern="1200" spc="-150" dirty="0">
                <a:ln>
                  <a:noFill/>
                </a:ln>
                <a:solidFill>
                  <a:schemeClr val="bg1"/>
                </a:solidFill>
                <a:effectLst/>
                <a:latin typeface="Arial"/>
                <a:ea typeface="ＭＳ Ｐゴシック"/>
                <a:cs typeface="Arial"/>
              </a:rPr>
              <a:t>&gt;</a:t>
            </a:r>
            <a:endParaRPr kumimoji="1" lang="ja-JP" altLang="en-US" sz="1800" dirty="0">
              <a:solidFill>
                <a:schemeClr val="bg1"/>
              </a:solidFill>
              <a:effectLst/>
            </a:endParaRPr>
          </a:p>
        </p:txBody>
      </p:sp>
      <p:pic>
        <p:nvPicPr>
          <p:cNvPr id="9" name="図 8" descr="グラフィカル ユーザー インターフェイス が含まれている画像&#10;&#10;自動的に生成された説明">
            <a:extLst>
              <a:ext uri="{FF2B5EF4-FFF2-40B4-BE49-F238E27FC236}">
                <a16:creationId xmlns:a16="http://schemas.microsoft.com/office/drawing/2014/main" id="{8A510B67-9BEA-1F15-A544-70BC6E521E1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714888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lang="ja-JP" altLang="ja-JP" sz="1600" dirty="0">
                <a:solidFill>
                  <a:schemeClr val="bg1"/>
                </a:solidFill>
                <a:effectLst/>
                <a:latin typeface="HGP明朝E"/>
                <a:ea typeface="HGP明朝E"/>
              </a:rPr>
              <a:t>多発性骨髄腫を含む</a:t>
            </a:r>
            <a:r>
              <a:rPr lang="ja-JP" altLang="ja-JP" sz="2200" dirty="0">
                <a:solidFill>
                  <a:schemeClr val="bg1"/>
                </a:solidFill>
                <a:effectLst/>
                <a:latin typeface="HGP明朝E"/>
                <a:ea typeface="HGP明朝E"/>
              </a:rPr>
              <a:t>形質細胞性腫瘍</a:t>
            </a:r>
            <a:r>
              <a:rPr lang="en-US" altLang="ja-JP" sz="1800" spc="-150" dirty="0">
                <a:solidFill>
                  <a:schemeClr val="bg1"/>
                </a:solidFill>
                <a:effectLst/>
                <a:latin typeface="Arial" pitchFamily="34" charset="0"/>
                <a:ea typeface="ＭＳ Ｐゴシック"/>
                <a:cs typeface="Arial" pitchFamily="34" charset="0"/>
              </a:rPr>
              <a:t>●●● </a:t>
            </a:r>
            <a:r>
              <a:rPr kumimoji="1" lang="en-US" altLang="ja-JP" sz="1800" b="0" kern="1200" dirty="0">
                <a:ln>
                  <a:noFill/>
                </a:ln>
                <a:solidFill>
                  <a:schemeClr val="bg1"/>
                </a:solidFill>
                <a:effectLst/>
                <a:latin typeface="+mn-ea"/>
                <a:ea typeface="+mn-ea"/>
                <a:cs typeface="+mj-cs"/>
              </a:rPr>
              <a:t>&lt;</a:t>
            </a:r>
            <a:r>
              <a:rPr kumimoji="1" lang="ja-JP" altLang="ja-JP" sz="1800" b="0" kern="1200" dirty="0">
                <a:ln>
                  <a:noFill/>
                </a:ln>
                <a:solidFill>
                  <a:schemeClr val="bg1"/>
                </a:solidFill>
                <a:effectLst/>
                <a:latin typeface="+mn-ea"/>
                <a:ea typeface="+mn-ea"/>
                <a:cs typeface="+mj-cs"/>
              </a:rPr>
              <a:t>自家移植</a:t>
            </a:r>
            <a:r>
              <a:rPr kumimoji="1" lang="en-US" altLang="ja-JP" sz="1800" b="0" kern="1200" dirty="0">
                <a:ln>
                  <a:noFill/>
                </a:ln>
                <a:solidFill>
                  <a:schemeClr val="bg1"/>
                </a:solidFill>
                <a:effectLst/>
                <a:latin typeface="+mn-ea"/>
                <a:ea typeface="+mn-ea"/>
                <a:cs typeface="+mj-cs"/>
              </a:rPr>
              <a:t>&gt;&lt;16</a:t>
            </a:r>
            <a:r>
              <a:rPr kumimoji="1" lang="ja-JP" altLang="ja-JP" sz="1800" b="0" kern="1200" dirty="0">
                <a:ln>
                  <a:noFill/>
                </a:ln>
                <a:solidFill>
                  <a:schemeClr val="bg1"/>
                </a:solidFill>
                <a:effectLst/>
                <a:latin typeface="+mn-ea"/>
                <a:ea typeface="+mn-ea"/>
                <a:cs typeface="+mj-cs"/>
              </a:rPr>
              <a:t>歳以上</a:t>
            </a:r>
            <a:r>
              <a:rPr kumimoji="1" lang="en-US" altLang="ja-JP" sz="1800" b="0" kern="1200" dirty="0">
                <a:ln>
                  <a:noFill/>
                </a:ln>
                <a:solidFill>
                  <a:schemeClr val="bg1"/>
                </a:solidFill>
                <a:effectLst/>
              </a:rPr>
              <a:t>&gt;</a:t>
            </a:r>
            <a:endParaRPr kumimoji="1" lang="ja-JP" altLang="ja-JP" sz="1800" b="1" i="0" kern="1200" spc="0" baseline="0" dirty="0">
              <a:solidFill>
                <a:schemeClr val="bg1"/>
              </a:solidFill>
              <a:effectLst/>
              <a:latin typeface="HGP明朝E"/>
              <a:ea typeface="HGP明朝E"/>
              <a:cs typeface="+mn-cs"/>
            </a:endParaRPr>
          </a:p>
        </p:txBody>
      </p:sp>
      <p:pic>
        <p:nvPicPr>
          <p:cNvPr id="10" name="図 9" descr="グラフ, 折れ線グラフ&#10;&#10;自動的に生成された説明">
            <a:extLst>
              <a:ext uri="{FF2B5EF4-FFF2-40B4-BE49-F238E27FC236}">
                <a16:creationId xmlns:a16="http://schemas.microsoft.com/office/drawing/2014/main" id="{E69AFC7E-C4A4-C5AA-2B9E-A468E4D0DCD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67446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b="0" dirty="0">
                <a:solidFill>
                  <a:schemeClr val="bg1"/>
                </a:solidFill>
                <a:effectLst/>
              </a:rPr>
              <a:t>造血幹細胞移植件数の年次推移</a:t>
            </a:r>
            <a:br>
              <a:rPr lang="en-US" altLang="ja-JP" b="0" dirty="0">
                <a:solidFill>
                  <a:schemeClr val="bg1"/>
                </a:solidFill>
                <a:effectLst/>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b="0" dirty="0">
                <a:solidFill>
                  <a:schemeClr val="bg1"/>
                </a:solidFill>
                <a:effectLst/>
                <a:latin typeface="HGP明朝E" pitchFamily="18" charset="-128"/>
                <a:ea typeface="HGP明朝E" pitchFamily="18" charset="-128"/>
                <a:cs typeface="Arial Unicode MS" pitchFamily="50" charset="-128"/>
              </a:rPr>
              <a:t>患者年齢階級別</a:t>
            </a:r>
            <a:r>
              <a:rPr lang="ja-JP" altLang="en-US" sz="2000" b="0" dirty="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a:t>
            </a:r>
            <a:r>
              <a:rPr lang="ja-JP" altLang="en-US" sz="2000" b="0" spc="-150" dirty="0">
                <a:solidFill>
                  <a:schemeClr val="bg1"/>
                </a:solidFill>
                <a:effectLst/>
                <a:latin typeface="ＭＳ ゴシック" pitchFamily="49" charset="-128"/>
                <a:ea typeface="ＭＳ ゴシック" pitchFamily="49" charset="-128"/>
                <a:cs typeface="Arial" pitchFamily="34" charset="0"/>
              </a:rPr>
              <a:t> </a:t>
            </a:r>
            <a:r>
              <a:rPr lang="en-US" altLang="ja-JP" sz="1600" b="0" spc="-150" dirty="0">
                <a:solidFill>
                  <a:schemeClr val="bg1"/>
                </a:solidFill>
                <a:effectLst/>
                <a:latin typeface="ＭＳ ゴシック" pitchFamily="49" charset="-128"/>
                <a:ea typeface="ＭＳ ゴシック" pitchFamily="49" charset="-128"/>
                <a:cs typeface="Arial" pitchFamily="34" charset="0"/>
              </a:rPr>
              <a:t>&lt;</a:t>
            </a:r>
            <a:r>
              <a:rPr kumimoji="1" lang="ja-JP" altLang="en-US" sz="1600" b="0" kern="1200" dirty="0">
                <a:ln>
                  <a:noFill/>
                </a:ln>
                <a:solidFill>
                  <a:schemeClr val="bg1"/>
                </a:solidFill>
                <a:effectLst/>
                <a:latin typeface="ＭＳ ゴシック" pitchFamily="49" charset="-128"/>
                <a:ea typeface="ＭＳ ゴシック" pitchFamily="49" charset="-128"/>
              </a:rPr>
              <a:t>非血縁者間 骨髄移植、非血縁者間 末梢血幹細胞移植</a:t>
            </a:r>
            <a:r>
              <a:rPr kumimoji="1" lang="en-US" altLang="ja-JP" sz="1600" b="0" kern="1200" dirty="0">
                <a:ln>
                  <a:noFill/>
                </a:ln>
                <a:solidFill>
                  <a:schemeClr val="bg1"/>
                </a:solidFill>
                <a:effectLst/>
                <a:latin typeface="ＭＳ ゴシック" pitchFamily="49" charset="-128"/>
                <a:ea typeface="ＭＳ ゴシック" pitchFamily="49" charset="-128"/>
              </a:rPr>
              <a:t>&gt;</a:t>
            </a:r>
            <a:endParaRPr kumimoji="1" lang="ja-JP" altLang="en-US" sz="1600" b="0" dirty="0">
              <a:solidFill>
                <a:schemeClr val="bg1"/>
              </a:solidFill>
              <a:effectLst/>
              <a:latin typeface="ＭＳ ゴシック" pitchFamily="49" charset="-128"/>
              <a:ea typeface="ＭＳ ゴシック" pitchFamily="49" charset="-128"/>
            </a:endParaRPr>
          </a:p>
        </p:txBody>
      </p:sp>
      <p:pic>
        <p:nvPicPr>
          <p:cNvPr id="4" name="図 3" descr="グラフ&#10;&#10;自動的に生成された説明">
            <a:extLst>
              <a:ext uri="{FF2B5EF4-FFF2-40B4-BE49-F238E27FC236}">
                <a16:creationId xmlns:a16="http://schemas.microsoft.com/office/drawing/2014/main" id="{D7170041-DBDB-0D93-896A-A845E553CC7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86297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lang="ja-JP" altLang="ja-JP" sz="1600" dirty="0">
                <a:solidFill>
                  <a:schemeClr val="bg1"/>
                </a:solidFill>
                <a:effectLst/>
                <a:latin typeface="HGP明朝E"/>
                <a:ea typeface="HGP明朝E"/>
              </a:rPr>
              <a:t>多発性骨髄腫を含む</a:t>
            </a:r>
            <a:r>
              <a:rPr lang="ja-JP" altLang="ja-JP" sz="2200" dirty="0">
                <a:solidFill>
                  <a:schemeClr val="bg1"/>
                </a:solidFill>
                <a:effectLst/>
                <a:latin typeface="HGP明朝E"/>
                <a:ea typeface="HGP明朝E"/>
              </a:rPr>
              <a:t>形質細胞性腫瘍</a:t>
            </a:r>
            <a:r>
              <a:rPr lang="en-US" altLang="ja-JP" sz="1800" spc="-150" dirty="0">
                <a:solidFill>
                  <a:schemeClr val="bg1"/>
                </a:solidFill>
                <a:effectLst/>
                <a:latin typeface="Arial" pitchFamily="34" charset="0"/>
                <a:ea typeface="ＭＳ Ｐゴシック"/>
                <a:cs typeface="Arial" pitchFamily="34" charset="0"/>
              </a:rPr>
              <a:t>●●●</a:t>
            </a:r>
            <a:r>
              <a:rPr lang="en-US" altLang="ja-JP" sz="2000" spc="-150" dirty="0">
                <a:solidFill>
                  <a:schemeClr val="bg1"/>
                </a:solidFill>
                <a:effectLst/>
                <a:latin typeface="Arial" pitchFamily="34" charset="0"/>
                <a:ea typeface="ＭＳ Ｐゴシック"/>
                <a:cs typeface="Arial" pitchFamily="34" charset="0"/>
              </a:rPr>
              <a:t> </a:t>
            </a:r>
            <a:r>
              <a:rPr kumimoji="1" lang="en-US" altLang="ja-JP" sz="2000" b="0" kern="1200" dirty="0">
                <a:ln>
                  <a:noFill/>
                </a:ln>
                <a:solidFill>
                  <a:schemeClr val="bg1"/>
                </a:solidFill>
                <a:effectLst/>
                <a:latin typeface="+mn-ea"/>
                <a:ea typeface="+mn-ea"/>
                <a:cs typeface="+mj-cs"/>
              </a:rPr>
              <a:t>&lt;</a:t>
            </a:r>
            <a:r>
              <a:rPr kumimoji="1" lang="ja-JP" altLang="ja-JP" sz="2000" b="0" kern="1200" dirty="0">
                <a:ln>
                  <a:noFill/>
                </a:ln>
                <a:solidFill>
                  <a:schemeClr val="bg1"/>
                </a:solidFill>
                <a:effectLst/>
                <a:latin typeface="+mn-ea"/>
                <a:ea typeface="+mn-ea"/>
                <a:cs typeface="+mj-cs"/>
              </a:rPr>
              <a:t>同種</a:t>
            </a:r>
            <a:r>
              <a:rPr kumimoji="1" lang="en-US" altLang="ja-JP" sz="2000" b="0" kern="1200" dirty="0">
                <a:ln>
                  <a:noFill/>
                </a:ln>
                <a:solidFill>
                  <a:schemeClr val="bg1"/>
                </a:solidFill>
                <a:effectLst/>
                <a:latin typeface="+mn-ea"/>
                <a:ea typeface="+mn-ea"/>
                <a:cs typeface="+mj-cs"/>
              </a:rPr>
              <a:t>&gt;&lt;16</a:t>
            </a:r>
            <a:r>
              <a:rPr kumimoji="1" lang="ja-JP" altLang="ja-JP" sz="2000" b="0" kern="1200" dirty="0">
                <a:ln>
                  <a:noFill/>
                </a:ln>
                <a:solidFill>
                  <a:schemeClr val="bg1"/>
                </a:solidFill>
                <a:effectLst/>
                <a:latin typeface="+mn-ea"/>
                <a:ea typeface="+mn-ea"/>
                <a:cs typeface="+mj-cs"/>
              </a:rPr>
              <a:t>歳以上</a:t>
            </a:r>
            <a:r>
              <a:rPr kumimoji="1" lang="en-US" altLang="ja-JP" sz="2000" b="0" kern="1200" dirty="0">
                <a:ln>
                  <a:noFill/>
                </a:ln>
                <a:solidFill>
                  <a:schemeClr val="bg1"/>
                </a:solidFill>
                <a:effectLst/>
              </a:rPr>
              <a:t>&gt;</a:t>
            </a:r>
            <a:endParaRPr kumimoji="1" lang="ja-JP" altLang="ja-JP" sz="2000" b="1" i="0" kern="1200" spc="0" baseline="0" dirty="0">
              <a:solidFill>
                <a:schemeClr val="bg1"/>
              </a:solidFill>
              <a:effectLst/>
              <a:latin typeface="HGP明朝E"/>
              <a:ea typeface="HGP明朝E"/>
              <a:cs typeface="+mn-cs"/>
            </a:endParaRPr>
          </a:p>
        </p:txBody>
      </p:sp>
      <p:pic>
        <p:nvPicPr>
          <p:cNvPr id="10" name="図 9" descr="グラフ&#10;&#10;自動的に生成された説明">
            <a:extLst>
              <a:ext uri="{FF2B5EF4-FFF2-40B4-BE49-F238E27FC236}">
                <a16:creationId xmlns:a16="http://schemas.microsoft.com/office/drawing/2014/main" id="{BD3ABFCF-4E18-D9B9-4E61-0DC8F3FF387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903843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fontScale="90000"/>
          </a:bodyPr>
          <a:lstStyle/>
          <a:p>
            <a:r>
              <a:rPr kumimoji="1" lang="ja-JP" altLang="ja-JP"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lang="ja-JP" altLang="ja-JP" sz="2400" dirty="0">
                <a:solidFill>
                  <a:schemeClr val="bg1"/>
                </a:solidFill>
                <a:effectLst/>
                <a:latin typeface="HGP明朝E"/>
                <a:ea typeface="HGP明朝E"/>
              </a:rPr>
              <a:t>再生不良性貧血</a:t>
            </a:r>
            <a:r>
              <a:rPr lang="en-US" altLang="ja-JP" sz="2000" spc="-150" dirty="0">
                <a:solidFill>
                  <a:schemeClr val="bg1"/>
                </a:solidFill>
                <a:effectLst/>
                <a:latin typeface="Arial" pitchFamily="34" charset="0"/>
                <a:ea typeface="ＭＳ Ｐゴシック"/>
                <a:cs typeface="Arial" pitchFamily="34" charset="0"/>
              </a:rPr>
              <a:t>●●● </a:t>
            </a:r>
            <a:r>
              <a:rPr kumimoji="1" lang="en-US" altLang="ja-JP" sz="2000" b="0" kern="1200" spc="-150" dirty="0">
                <a:ln>
                  <a:noFill/>
                </a:ln>
                <a:solidFill>
                  <a:schemeClr val="bg1"/>
                </a:solidFill>
                <a:effectLst/>
                <a:latin typeface="Arial"/>
                <a:ea typeface="ＭＳ Ｐゴシック"/>
                <a:cs typeface="Arial"/>
              </a:rPr>
              <a:t>&lt;</a:t>
            </a:r>
            <a:r>
              <a:rPr kumimoji="1" lang="ja-JP" altLang="ja-JP" sz="2000" b="0" kern="1200" spc="-150" dirty="0">
                <a:ln>
                  <a:noFill/>
                </a:ln>
                <a:solidFill>
                  <a:schemeClr val="bg1"/>
                </a:solidFill>
                <a:effectLst/>
                <a:latin typeface="Arial"/>
                <a:ea typeface="ＭＳ Ｐゴシック"/>
                <a:cs typeface="Arial"/>
              </a:rPr>
              <a:t>同種</a:t>
            </a:r>
            <a:r>
              <a:rPr kumimoji="1" lang="en-US" altLang="ja-JP" sz="2000" b="0" kern="1200" spc="-150" dirty="0">
                <a:ln>
                  <a:noFill/>
                </a:ln>
                <a:solidFill>
                  <a:schemeClr val="bg1"/>
                </a:solidFill>
                <a:effectLst/>
                <a:latin typeface="Arial"/>
                <a:ea typeface="ＭＳ Ｐゴシック"/>
                <a:cs typeface="Arial"/>
              </a:rPr>
              <a:t>&gt;&lt;0-15</a:t>
            </a:r>
            <a:r>
              <a:rPr kumimoji="1" lang="ja-JP" altLang="ja-JP" sz="2000" b="0" kern="1200" spc="-150" dirty="0">
                <a:ln>
                  <a:noFill/>
                </a:ln>
                <a:solidFill>
                  <a:schemeClr val="bg1"/>
                </a:solidFill>
                <a:effectLst/>
                <a:latin typeface="Arial"/>
                <a:ea typeface="ＭＳ Ｐゴシック"/>
                <a:cs typeface="Arial"/>
              </a:rPr>
              <a:t>歳</a:t>
            </a:r>
            <a:r>
              <a:rPr kumimoji="1" lang="en-US" altLang="ja-JP" sz="2000" b="0" kern="1200" spc="-150" dirty="0">
                <a:ln>
                  <a:noFill/>
                </a:ln>
                <a:solidFill>
                  <a:schemeClr val="bg1"/>
                </a:solidFill>
                <a:effectLst/>
                <a:latin typeface="Arial"/>
                <a:ea typeface="ＭＳ Ｐゴシック"/>
                <a:cs typeface="Arial"/>
              </a:rPr>
              <a:t>&gt;</a:t>
            </a:r>
            <a:endParaRPr kumimoji="1" lang="ja-JP" altLang="en-US" sz="2000" dirty="0">
              <a:solidFill>
                <a:schemeClr val="bg1"/>
              </a:solidFill>
              <a:effectLst/>
            </a:endParaRPr>
          </a:p>
        </p:txBody>
      </p:sp>
      <p:pic>
        <p:nvPicPr>
          <p:cNvPr id="8" name="図 7" descr="グラフ&#10;&#10;自動的に生成された説明">
            <a:extLst>
              <a:ext uri="{FF2B5EF4-FFF2-40B4-BE49-F238E27FC236}">
                <a16:creationId xmlns:a16="http://schemas.microsoft.com/office/drawing/2014/main" id="{6F3AF1B4-0646-5595-ABF5-9920419AF26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432220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lang="ja-JP" altLang="ja-JP" sz="2200" dirty="0">
                <a:solidFill>
                  <a:schemeClr val="bg1"/>
                </a:solidFill>
                <a:effectLst/>
                <a:latin typeface="HGP明朝E"/>
                <a:ea typeface="HGP明朝E"/>
              </a:rPr>
              <a:t>再生不良性貧血</a:t>
            </a:r>
            <a:r>
              <a:rPr lang="en-US" altLang="ja-JP" sz="1800" spc="-150" dirty="0">
                <a:solidFill>
                  <a:schemeClr val="bg1"/>
                </a:solidFill>
                <a:effectLst/>
                <a:latin typeface="Arial" pitchFamily="34" charset="0"/>
                <a:ea typeface="ＭＳ Ｐゴシック"/>
                <a:cs typeface="Arial" pitchFamily="34" charset="0"/>
              </a:rPr>
              <a:t>●●● </a:t>
            </a:r>
            <a:r>
              <a:rPr kumimoji="1" lang="en-US" altLang="ja-JP" sz="1800" b="0" kern="1200" spc="-150" dirty="0">
                <a:ln>
                  <a:noFill/>
                </a:ln>
                <a:solidFill>
                  <a:schemeClr val="bg1"/>
                </a:solidFill>
                <a:effectLst/>
                <a:latin typeface="Arial"/>
                <a:ea typeface="ＭＳ Ｐゴシック"/>
                <a:cs typeface="Arial"/>
              </a:rPr>
              <a:t>&lt;</a:t>
            </a:r>
            <a:r>
              <a:rPr kumimoji="1" lang="ja-JP" altLang="ja-JP" sz="1800" b="0" kern="1200" spc="-150" dirty="0">
                <a:ln>
                  <a:noFill/>
                </a:ln>
                <a:solidFill>
                  <a:schemeClr val="bg1"/>
                </a:solidFill>
                <a:effectLst/>
                <a:latin typeface="Arial"/>
                <a:ea typeface="ＭＳ Ｐゴシック"/>
                <a:cs typeface="Arial"/>
              </a:rPr>
              <a:t>同種</a:t>
            </a:r>
            <a:r>
              <a:rPr kumimoji="1" lang="en-US" altLang="ja-JP" sz="1800" b="0" kern="1200" spc="-150" dirty="0">
                <a:ln>
                  <a:noFill/>
                </a:ln>
                <a:solidFill>
                  <a:schemeClr val="bg1"/>
                </a:solidFill>
                <a:effectLst/>
                <a:latin typeface="Arial"/>
                <a:ea typeface="ＭＳ Ｐゴシック"/>
                <a:cs typeface="Arial"/>
              </a:rPr>
              <a:t>&gt;&lt;16</a:t>
            </a:r>
            <a:r>
              <a:rPr kumimoji="1" lang="ja-JP" altLang="ja-JP" sz="1800" b="0" kern="1200" spc="-150" dirty="0">
                <a:ln>
                  <a:noFill/>
                </a:ln>
                <a:solidFill>
                  <a:schemeClr val="bg1"/>
                </a:solidFill>
                <a:effectLst/>
                <a:latin typeface="Arial"/>
                <a:ea typeface="ＭＳ Ｐゴシック"/>
                <a:cs typeface="Arial"/>
              </a:rPr>
              <a:t>歳以上</a:t>
            </a:r>
            <a:r>
              <a:rPr kumimoji="1" lang="en-US" altLang="ja-JP" sz="1800" b="0" kern="1200" spc="-150" dirty="0">
                <a:ln>
                  <a:noFill/>
                </a:ln>
                <a:solidFill>
                  <a:schemeClr val="bg1"/>
                </a:solidFill>
                <a:effectLst/>
                <a:latin typeface="Arial"/>
                <a:ea typeface="ＭＳ Ｐゴシック"/>
                <a:cs typeface="Arial"/>
              </a:rPr>
              <a:t>&gt;</a:t>
            </a:r>
            <a:endParaRPr kumimoji="1" lang="ja-JP" altLang="ja-JP" sz="1800" b="1" i="0" kern="1200" spc="0" baseline="0" dirty="0">
              <a:solidFill>
                <a:schemeClr val="bg1"/>
              </a:solidFill>
              <a:effectLst/>
              <a:latin typeface="HGP明朝E"/>
              <a:ea typeface="HGP明朝E"/>
              <a:cs typeface="+mn-cs"/>
            </a:endParaRPr>
          </a:p>
        </p:txBody>
      </p:sp>
      <p:pic>
        <p:nvPicPr>
          <p:cNvPr id="9" name="図 8" descr="グラフ&#10;&#10;自動的に生成された説明">
            <a:extLst>
              <a:ext uri="{FF2B5EF4-FFF2-40B4-BE49-F238E27FC236}">
                <a16:creationId xmlns:a16="http://schemas.microsoft.com/office/drawing/2014/main" id="{BA8700FE-1808-768D-3A87-33BB8416AD7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485714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fontScale="90000"/>
          </a:bodyPr>
          <a:lstStyle/>
          <a:p>
            <a:r>
              <a:rPr kumimoji="1" lang="ja-JP" altLang="ja-JP"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lang="ja-JP" altLang="ja-JP" sz="2400" dirty="0">
                <a:solidFill>
                  <a:schemeClr val="bg1"/>
                </a:solidFill>
                <a:effectLst/>
                <a:latin typeface="HGP明朝E"/>
                <a:ea typeface="HGP明朝E"/>
              </a:rPr>
              <a:t>再生不良性貧血</a:t>
            </a:r>
            <a:r>
              <a:rPr lang="en-US" altLang="ja-JP" sz="2000" spc="-150" dirty="0">
                <a:solidFill>
                  <a:schemeClr val="bg1"/>
                </a:solidFill>
                <a:effectLst/>
                <a:latin typeface="Arial" pitchFamily="34" charset="0"/>
                <a:ea typeface="ＭＳ Ｐゴシック"/>
                <a:cs typeface="Arial" pitchFamily="34" charset="0"/>
              </a:rPr>
              <a:t>●●● </a:t>
            </a:r>
            <a:r>
              <a:rPr kumimoji="1" lang="en-US" altLang="ja-JP" sz="2000" b="0" kern="1200" spc="-150" dirty="0">
                <a:ln>
                  <a:noFill/>
                </a:ln>
                <a:solidFill>
                  <a:schemeClr val="bg1"/>
                </a:solidFill>
                <a:effectLst/>
                <a:latin typeface="Arial"/>
                <a:ea typeface="ＭＳ Ｐゴシック"/>
                <a:cs typeface="Arial"/>
              </a:rPr>
              <a:t>&lt;</a:t>
            </a:r>
            <a:r>
              <a:rPr kumimoji="1" lang="ja-JP" altLang="ja-JP" sz="2000" b="0" kern="1200" spc="-150" dirty="0">
                <a:ln>
                  <a:noFill/>
                </a:ln>
                <a:solidFill>
                  <a:schemeClr val="bg1"/>
                </a:solidFill>
                <a:effectLst/>
                <a:latin typeface="Arial"/>
                <a:ea typeface="ＭＳ Ｐゴシック"/>
                <a:cs typeface="Arial"/>
              </a:rPr>
              <a:t>同種</a:t>
            </a:r>
            <a:r>
              <a:rPr kumimoji="1" lang="en-US" altLang="ja-JP" sz="2000" b="0" kern="1200" spc="-150" dirty="0">
                <a:ln>
                  <a:noFill/>
                </a:ln>
                <a:solidFill>
                  <a:schemeClr val="bg1"/>
                </a:solidFill>
                <a:effectLst/>
                <a:latin typeface="Arial"/>
                <a:ea typeface="ＭＳ Ｐゴシック"/>
                <a:cs typeface="Arial"/>
              </a:rPr>
              <a:t>&gt;&lt;0-15</a:t>
            </a:r>
            <a:r>
              <a:rPr kumimoji="1" lang="ja-JP" altLang="ja-JP" sz="2000" b="0" kern="1200" spc="-150" dirty="0">
                <a:ln>
                  <a:noFill/>
                </a:ln>
                <a:solidFill>
                  <a:schemeClr val="bg1"/>
                </a:solidFill>
                <a:effectLst/>
                <a:latin typeface="Arial"/>
                <a:ea typeface="ＭＳ Ｐゴシック"/>
                <a:cs typeface="Arial"/>
              </a:rPr>
              <a:t>歳</a:t>
            </a:r>
            <a:r>
              <a:rPr kumimoji="1" lang="en-US" altLang="ja-JP" sz="2000" b="0" kern="1200" spc="-150" dirty="0">
                <a:ln>
                  <a:noFill/>
                </a:ln>
                <a:solidFill>
                  <a:schemeClr val="bg1"/>
                </a:solidFill>
                <a:effectLst/>
                <a:latin typeface="Arial"/>
                <a:ea typeface="ＭＳ Ｐゴシック"/>
                <a:cs typeface="Arial"/>
              </a:rPr>
              <a:t>&gt;</a:t>
            </a:r>
            <a:endParaRPr kumimoji="1" lang="ja-JP" altLang="en-US" sz="2000" dirty="0">
              <a:solidFill>
                <a:schemeClr val="bg1"/>
              </a:solidFill>
              <a:effectLst/>
            </a:endParaRPr>
          </a:p>
        </p:txBody>
      </p:sp>
      <p:pic>
        <p:nvPicPr>
          <p:cNvPr id="8" name="図 7" descr="グラフ&#10;&#10;自動的に生成された説明">
            <a:extLst>
              <a:ext uri="{FF2B5EF4-FFF2-40B4-BE49-F238E27FC236}">
                <a16:creationId xmlns:a16="http://schemas.microsoft.com/office/drawing/2014/main" id="{F4A50DA5-0F1A-B2F6-CF21-C8F1AAB440D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471185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lang="ja-JP" altLang="ja-JP" sz="2200" dirty="0">
                <a:solidFill>
                  <a:schemeClr val="bg1"/>
                </a:solidFill>
                <a:effectLst/>
                <a:latin typeface="HGP明朝E"/>
                <a:ea typeface="HGP明朝E"/>
              </a:rPr>
              <a:t>再生不良性貧血</a:t>
            </a:r>
            <a:r>
              <a:rPr lang="en-US" altLang="ja-JP" sz="1800" spc="-150" dirty="0">
                <a:solidFill>
                  <a:schemeClr val="bg1"/>
                </a:solidFill>
                <a:effectLst/>
                <a:latin typeface="Arial" pitchFamily="34" charset="0"/>
                <a:ea typeface="ＭＳ Ｐゴシック"/>
                <a:cs typeface="Arial" pitchFamily="34" charset="0"/>
              </a:rPr>
              <a:t>●●●</a:t>
            </a:r>
            <a:r>
              <a:rPr kumimoji="1" lang="en-US" altLang="ja-JP" sz="1800" b="0" kern="1200" spc="-150" dirty="0">
                <a:ln>
                  <a:noFill/>
                </a:ln>
                <a:solidFill>
                  <a:schemeClr val="bg1"/>
                </a:solidFill>
                <a:effectLst/>
                <a:latin typeface="Arial"/>
                <a:ea typeface="ＭＳ Ｐゴシック"/>
                <a:cs typeface="Arial"/>
              </a:rPr>
              <a:t>&lt;</a:t>
            </a:r>
            <a:r>
              <a:rPr kumimoji="1" lang="ja-JP" altLang="ja-JP" sz="1800" b="0" kern="1200" spc="-150" dirty="0">
                <a:ln>
                  <a:noFill/>
                </a:ln>
                <a:solidFill>
                  <a:schemeClr val="bg1"/>
                </a:solidFill>
                <a:effectLst/>
                <a:latin typeface="Arial"/>
                <a:ea typeface="ＭＳ Ｐゴシック"/>
                <a:cs typeface="Arial"/>
              </a:rPr>
              <a:t>同種</a:t>
            </a:r>
            <a:r>
              <a:rPr kumimoji="1" lang="en-US" altLang="ja-JP" sz="1800" b="0" kern="1200" spc="-150" dirty="0">
                <a:ln>
                  <a:noFill/>
                </a:ln>
                <a:solidFill>
                  <a:schemeClr val="bg1"/>
                </a:solidFill>
                <a:effectLst/>
                <a:latin typeface="Arial"/>
                <a:ea typeface="ＭＳ Ｐゴシック"/>
                <a:cs typeface="Arial"/>
              </a:rPr>
              <a:t>&gt;&lt;16</a:t>
            </a:r>
            <a:r>
              <a:rPr kumimoji="1" lang="ja-JP" altLang="ja-JP" sz="1800" b="0" kern="1200" spc="-150" dirty="0">
                <a:ln>
                  <a:noFill/>
                </a:ln>
                <a:solidFill>
                  <a:schemeClr val="bg1"/>
                </a:solidFill>
                <a:effectLst/>
                <a:latin typeface="Arial"/>
                <a:ea typeface="ＭＳ Ｐゴシック"/>
                <a:cs typeface="Arial"/>
              </a:rPr>
              <a:t>歳以上</a:t>
            </a:r>
            <a:r>
              <a:rPr kumimoji="1" lang="en-US" altLang="ja-JP" sz="1800" b="0" kern="1200" spc="-150" dirty="0">
                <a:ln>
                  <a:noFill/>
                </a:ln>
                <a:solidFill>
                  <a:schemeClr val="bg1"/>
                </a:solidFill>
                <a:effectLst/>
                <a:latin typeface="Arial"/>
                <a:ea typeface="ＭＳ Ｐゴシック"/>
                <a:cs typeface="Arial"/>
              </a:rPr>
              <a:t>&gt;</a:t>
            </a:r>
            <a:endParaRPr kumimoji="1" lang="ja-JP" altLang="ja-JP" sz="1800" b="1" i="0" kern="1200" spc="0" baseline="0" dirty="0">
              <a:solidFill>
                <a:schemeClr val="bg1"/>
              </a:solidFill>
              <a:effectLst/>
              <a:latin typeface="HGP明朝E"/>
              <a:ea typeface="HGP明朝E"/>
              <a:cs typeface="+mn-cs"/>
            </a:endParaRPr>
          </a:p>
        </p:txBody>
      </p:sp>
      <p:pic>
        <p:nvPicPr>
          <p:cNvPr id="7" name="図 6" descr="グラフ, 折れ線グラフ&#10;&#10;自動的に生成された説明">
            <a:extLst>
              <a:ext uri="{FF2B5EF4-FFF2-40B4-BE49-F238E27FC236}">
                <a16:creationId xmlns:a16="http://schemas.microsoft.com/office/drawing/2014/main" id="{BC003EA4-A28D-319E-D6E1-5E7F02AFDFE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45275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b="0" dirty="0">
                <a:solidFill>
                  <a:schemeClr val="bg1"/>
                </a:solidFill>
                <a:effectLst/>
              </a:rPr>
              <a:t>造血幹細胞移植件数の年次推移</a:t>
            </a:r>
            <a:br>
              <a:rPr lang="en-US" altLang="ja-JP" b="0" dirty="0">
                <a:solidFill>
                  <a:schemeClr val="bg1"/>
                </a:solidFill>
                <a:effectLst/>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b="0" dirty="0">
                <a:solidFill>
                  <a:schemeClr val="bg1"/>
                </a:solidFill>
                <a:effectLst/>
                <a:latin typeface="HGP明朝E" pitchFamily="18" charset="-128"/>
                <a:ea typeface="HGP明朝E" pitchFamily="18" charset="-128"/>
                <a:cs typeface="Arial Unicode MS" pitchFamily="50" charset="-128"/>
              </a:rPr>
              <a:t>患者年齢階級別</a:t>
            </a:r>
            <a:r>
              <a:rPr lang="ja-JP" altLang="en-US" sz="2000" b="0" dirty="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a:t>
            </a:r>
            <a:r>
              <a:rPr lang="ja-JP" altLang="en-US" sz="2000" b="0" spc="-150" dirty="0">
                <a:solidFill>
                  <a:schemeClr val="bg1"/>
                </a:solidFill>
                <a:effectLst/>
                <a:latin typeface="ＭＳ ゴシック" pitchFamily="49" charset="-128"/>
                <a:ea typeface="ＭＳ ゴシック" pitchFamily="49" charset="-128"/>
                <a:cs typeface="Arial" pitchFamily="34" charset="0"/>
              </a:rPr>
              <a:t> </a:t>
            </a:r>
            <a:r>
              <a:rPr lang="en-US" altLang="ja-JP" sz="1600" b="0" spc="-150" dirty="0">
                <a:solidFill>
                  <a:schemeClr val="bg1"/>
                </a:solidFill>
                <a:effectLst/>
                <a:latin typeface="ＭＳ ゴシック" pitchFamily="49" charset="-128"/>
                <a:ea typeface="ＭＳ ゴシック" pitchFamily="49" charset="-128"/>
                <a:cs typeface="Arial" pitchFamily="34" charset="0"/>
              </a:rPr>
              <a:t>&lt;</a:t>
            </a:r>
            <a:r>
              <a:rPr kumimoji="1" lang="ja-JP" altLang="en-US" sz="1600" b="0" kern="1200" dirty="0">
                <a:ln>
                  <a:noFill/>
                </a:ln>
                <a:solidFill>
                  <a:schemeClr val="bg1"/>
                </a:solidFill>
                <a:effectLst/>
                <a:latin typeface="ＭＳ ゴシック" pitchFamily="49" charset="-128"/>
                <a:ea typeface="ＭＳ ゴシック" pitchFamily="49" charset="-128"/>
              </a:rPr>
              <a:t>非血縁者間 さい帯血移植</a:t>
            </a:r>
            <a:r>
              <a:rPr kumimoji="1" lang="en-US" altLang="ja-JP" sz="1600" b="0" kern="1200" dirty="0">
                <a:ln>
                  <a:noFill/>
                </a:ln>
                <a:solidFill>
                  <a:schemeClr val="bg1"/>
                </a:solidFill>
                <a:effectLst/>
                <a:latin typeface="ＭＳ ゴシック" pitchFamily="49" charset="-128"/>
                <a:ea typeface="ＭＳ ゴシック" pitchFamily="49" charset="-128"/>
              </a:rPr>
              <a:t>&gt;</a:t>
            </a:r>
            <a:endParaRPr kumimoji="1" lang="ja-JP" altLang="en-US" sz="1600" b="0" dirty="0">
              <a:solidFill>
                <a:schemeClr val="bg1"/>
              </a:solidFill>
              <a:effectLst/>
              <a:latin typeface="ＭＳ ゴシック" pitchFamily="49" charset="-128"/>
              <a:ea typeface="ＭＳ ゴシック" pitchFamily="49" charset="-128"/>
            </a:endParaRPr>
          </a:p>
        </p:txBody>
      </p:sp>
      <p:pic>
        <p:nvPicPr>
          <p:cNvPr id="4" name="図 3" descr="グラフ&#10;&#10;自動的に生成された説明">
            <a:extLst>
              <a:ext uri="{FF2B5EF4-FFF2-40B4-BE49-F238E27FC236}">
                <a16:creationId xmlns:a16="http://schemas.microsoft.com/office/drawing/2014/main" id="{CC13557D-066F-C550-DD85-5F079EA45A7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813214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リゾート">
  <a:themeElements>
    <a:clrScheme name="ユーザー定義 6">
      <a:dk1>
        <a:srgbClr val="000000"/>
      </a:dk1>
      <a:lt1>
        <a:sysClr val="window" lastClr="FFFFFF"/>
      </a:lt1>
      <a:dk2>
        <a:srgbClr val="DBF5F9"/>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noFill/>
        <a:ln w="15875">
          <a:solidFill>
            <a:schemeClr val="accent1">
              <a:lumMod val="75000"/>
            </a:schemeClr>
          </a:solidFill>
        </a:ln>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1">
              <a:lumMod val="50000"/>
            </a:schemeClr>
          </a:solidFill>
          <a:tailEnd type="arrow" w="med" len="sm"/>
        </a:ln>
      </a:spPr>
      <a:bodyPr/>
      <a:lstStyle/>
      <a:style>
        <a:lnRef idx="1">
          <a:schemeClr val="accent1"/>
        </a:lnRef>
        <a:fillRef idx="0">
          <a:schemeClr val="accent1"/>
        </a:fillRef>
        <a:effectRef idx="0">
          <a:schemeClr val="accent1"/>
        </a:effectRef>
        <a:fontRef idx="minor">
          <a:schemeClr val="tx1"/>
        </a:fontRef>
      </a:style>
    </a:lnDef>
    <a:txDef>
      <a:spPr>
        <a:solidFill>
          <a:srgbClr val="E5EFFD"/>
        </a:solidFill>
      </a:spPr>
      <a:bodyPr wrap="square" rtlCol="0">
        <a:spAutoFit/>
      </a:bodyPr>
      <a:lstStyle>
        <a:defPPr>
          <a:lnSpc>
            <a:spcPts val="1100"/>
          </a:lnSpc>
          <a:defRPr sz="1000" b="1" smtClean="0">
            <a:latin typeface="メイリオ" pitchFamily="50" charset="-128"/>
            <a:ea typeface="メイリオ" pitchFamily="50" charset="-128"/>
            <a:cs typeface="メイリオ" pitchFamily="50" charset="-128"/>
          </a:defRPr>
        </a:defPPr>
      </a:lstStyle>
    </a:txDef>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Arial"/>
        <a:ea typeface="メイリオ"/>
        <a:cs typeface=""/>
      </a:majorFont>
      <a:minorFont>
        <a:latin typeface="Arial"/>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77272</TotalTime>
  <Words>9692</Words>
  <Application>Microsoft Office PowerPoint</Application>
  <PresentationFormat>画面に合わせる (4:3)</PresentationFormat>
  <Paragraphs>508</Paragraphs>
  <Slides>84</Slides>
  <Notes>84</Notes>
  <HiddenSlides>0</HiddenSlides>
  <MMClips>0</MMClips>
  <ScaleCrop>false</ScaleCrop>
  <HeadingPairs>
    <vt:vector size="6" baseType="variant">
      <vt:variant>
        <vt:lpstr>使用されているフォント</vt:lpstr>
      </vt:variant>
      <vt:variant>
        <vt:i4>14</vt:i4>
      </vt:variant>
      <vt:variant>
        <vt:lpstr>テーマ</vt:lpstr>
      </vt:variant>
      <vt:variant>
        <vt:i4>2</vt:i4>
      </vt:variant>
      <vt:variant>
        <vt:lpstr>スライド タイトル</vt:lpstr>
      </vt:variant>
      <vt:variant>
        <vt:i4>84</vt:i4>
      </vt:variant>
    </vt:vector>
  </HeadingPairs>
  <TitlesOfParts>
    <vt:vector size="100" baseType="lpstr">
      <vt:lpstr>HGP明朝E</vt:lpstr>
      <vt:lpstr>ＭＳ Ｐゴシック</vt:lpstr>
      <vt:lpstr>ＭＳ ゴシック</vt:lpstr>
      <vt:lpstr>新細明體</vt:lpstr>
      <vt:lpstr>UD デジタル 教科書体 NK-R</vt:lpstr>
      <vt:lpstr>メイリオ</vt:lpstr>
      <vt:lpstr>游ゴシック</vt:lpstr>
      <vt:lpstr>游ゴシック Light</vt:lpstr>
      <vt:lpstr>Arial</vt:lpstr>
      <vt:lpstr>Calibri</vt:lpstr>
      <vt:lpstr>Cambria</vt:lpstr>
      <vt:lpstr>Constantia</vt:lpstr>
      <vt:lpstr>Segoe UI</vt:lpstr>
      <vt:lpstr>Wingdings 2</vt:lpstr>
      <vt:lpstr>1_リゾート</vt:lpstr>
      <vt:lpstr>デザインの設定</vt:lpstr>
      <vt:lpstr>PowerPoint プレゼンテーション</vt:lpstr>
      <vt:lpstr>はじめに</vt:lpstr>
      <vt:lpstr>造血幹細胞移植件数の年次推移 ●●● 移植種類別 ●●●</vt:lpstr>
      <vt:lpstr>造血幹細胞移植件数の年次推移 ●●● 幹細胞種類別 ●●● &lt;自家&gt;</vt:lpstr>
      <vt:lpstr>造血幹細胞移植件数の年次推移 ●●● 幹細胞種類別 ●●● &lt;同種&gt;</vt:lpstr>
      <vt:lpstr>造血幹細胞移植件数の年次推移 ●●● 患者年齢階級別 ●●● &lt;自家、同種&gt;</vt:lpstr>
      <vt:lpstr>造血幹細胞移植件数の年次推移 ●●● 患者年齢階級別 ●●● &lt;血縁者間 骨髄移植 、血縁者間 末梢血幹細胞移植&gt;</vt:lpstr>
      <vt:lpstr>造血幹細胞移植件数の年次推移 ●●● 患者年齢階級別 ●●● &lt;非血縁者間 骨髄移植、非血縁者間 末梢血幹細胞移植&gt;</vt:lpstr>
      <vt:lpstr>造血幹細胞移植件数の年次推移 ●●● 患者年齢階級別 ●●● &lt;非血縁者間 さい帯血移植&gt;</vt:lpstr>
      <vt:lpstr>造血幹細胞移植件数の年次推移 ●●● 患者年齢階級別 ●●● &lt;白血病、悪性リンパ腫&gt;</vt:lpstr>
      <vt:lpstr>疾患別の造血幹細胞移植件数  ●●● 移植種類別 ●●● &lt;0-15歳&gt;</vt:lpstr>
      <vt:lpstr>疾患別の造血幹細胞移植件数 ●●● 移植種類別 ●●● &lt;16歳以上&gt;</vt:lpstr>
      <vt:lpstr>造血幹細胞移植件数の年次推移  ●●● 主な疾患 ●●● &lt;自家移植 0-15歳&gt;</vt:lpstr>
      <vt:lpstr>造血幹細胞移植件数の年次推移  ●●● 主な疾患 ●●● &lt;同種移植 0-15歳&gt;</vt:lpstr>
      <vt:lpstr>造血幹細胞移植件数の年次推移 ●●● 主な疾患 ●●● &lt;自家移植 16歳以上&gt;</vt:lpstr>
      <vt:lpstr>造血幹細胞移植件数の年次推移 ●●● 主な疾患 ●●● &lt;同種移植 16歳以上&gt;</vt:lpstr>
      <vt:lpstr>造血幹細胞移植件数の年次推移 ●●● 幹細胞種類別の比率●●● &lt;自家移植&gt;</vt:lpstr>
      <vt:lpstr>造血幹細胞移植件数の年次推移 ●●● 幹細胞種類別の比率●●● &lt;同種移植&gt;</vt:lpstr>
      <vt:lpstr>造血幹細胞移植件数の年次推移 ●●● 幹細胞種類別の比率●●● &lt;非血縁者間移植&gt;</vt:lpstr>
      <vt:lpstr>造血幹細胞移植件数の年次推移 ●●● 幹細胞種類別●●● &lt;同種移植 0-15歳&gt;</vt:lpstr>
      <vt:lpstr>造血幹細胞移植件数の年次推移 ●●● 幹細胞種類別●●●&lt;同種移植 16-50歳&gt;</vt:lpstr>
      <vt:lpstr>造血幹細胞移植件数の年次推移 ●●● 幹細胞種類別●●● &lt;同種移植 51歳以上&gt;</vt:lpstr>
      <vt:lpstr>造血幹細胞移植件数の推移 ●●● 白血病 高リスク群の割合 ●●●</vt:lpstr>
      <vt:lpstr>造血幹細胞移植件数の推移 ●●● 骨髄非破壊的前治療群の割合 ●●●</vt:lpstr>
      <vt:lpstr>造血幹細胞移植件数の年次推移 ●●● HLA適合度別 ●●●</vt:lpstr>
      <vt:lpstr>移植後１００日 生存率の年次推移 　&lt;自家/同種&gt; &lt;50歳未満/50歳以上&gt;</vt:lpstr>
      <vt:lpstr>移植後３６５日 生存率の年次推移 　&lt;自家/同種&gt; &lt;50歳未満/50歳以上&gt;</vt:lpstr>
      <vt:lpstr>移植後１００日 生存率の年次推移 　&lt;同種&gt;&lt;50歳未満&gt;</vt:lpstr>
      <vt:lpstr>移植後３６５日 生存率の年次推移 　&lt;同種&gt;&lt;50歳未満&gt;</vt:lpstr>
      <vt:lpstr>移植後１００日 生存率の年次推移 　&lt;同種&gt;&lt;50歳以上&gt;　</vt:lpstr>
      <vt:lpstr>移植後３６５日 生存率の年次推移 　&lt;同種&gt;&lt;50歳以上&gt;　</vt:lpstr>
      <vt:lpstr>移植後１００日 生存率の年次推移 ●●●白血病リスク分類別●●●　急性骨髄性白血病/急性リンパ性白血病/慢性骨髄性白血病/骨髄異形成症候群</vt:lpstr>
      <vt:lpstr>移植後３６５日 生存率の年次推移 ●●●白血病リスク分類別●●●　急性骨髄性白血病/急性リンパ性白血病/慢性骨髄性白血病/骨髄異形成症候群</vt:lpstr>
      <vt:lpstr>移植後の成績 ●●●全体●●● </vt:lpstr>
      <vt:lpstr>移植後の成績 ●●●同種移植 幹細胞種類別●●● </vt:lpstr>
      <vt:lpstr>移植後の成績 ●●●白血病●●● </vt:lpstr>
      <vt:lpstr>移植後の成績 ●●●悪性リンパ腫/多発性骨髄腫を含む形質細胞性腫瘍●●● </vt:lpstr>
      <vt:lpstr>移植後の成績　年齢別 ●●●白血病(急性骨髄性白血病/急性リンパ性白血病)●●● &lt;自家&gt;&lt;0-15歳/16歳以上&gt;</vt:lpstr>
      <vt:lpstr>移植後の成績　年齢別 ●●●悪性リンパ腫(非ホジキンリンパ腫/ホジキンリンパ腫)●●● &lt;自家&gt;&lt;0-15歳/16歳以上&gt;</vt:lpstr>
      <vt:lpstr>移植後の成績 ●●●多発性骨髄腫●●●&lt;自家&gt;&lt;16歳以上&gt;</vt:lpstr>
      <vt:lpstr>移植後の成績 ●●●急性骨髄性白血病●●● &lt;同種&gt;&lt;0-15歳/16歳以上&gt;</vt:lpstr>
      <vt:lpstr>移植後の成績 ●●●急性骨髄性白血病●●● &lt;同種&gt;&lt;16歳以上&gt;</vt:lpstr>
      <vt:lpstr>移植後の成績 ●●●急性骨髄性白血病●●● &lt;HLA適合同胞間移植&gt;&lt;0-15歳&gt;</vt:lpstr>
      <vt:lpstr>移植後の成績 ●●●急性骨髄性白血病●●● &lt;HLA適合同胞間移植&gt;&lt;16歳以上&gt;</vt:lpstr>
      <vt:lpstr>移植後の成績 ●●●急性骨髄性白血病●●● &lt;非血縁者間骨髄移植&gt;&lt;0-15歳&gt;</vt:lpstr>
      <vt:lpstr>移植後の成績 ●●●急性骨髄性白血病●●● &lt;非血縁者間骨髄移植&gt;&lt;16歳以上&gt;</vt:lpstr>
      <vt:lpstr>移植後の成績 ●●●急性骨髄性白血病●●● &lt;非血縁者間さい帯血移植&gt;&lt;0-15歳&gt;</vt:lpstr>
      <vt:lpstr>移植後の成績 ●●●急性骨髄性白血病●●● &lt;非血縁者間さい帯血移植&gt;&lt;16歳以上&gt;</vt:lpstr>
      <vt:lpstr>移植後の成績 ●●●急性リンパ性白血病●●● &lt;同種&gt;&lt;0-15歳&gt;</vt:lpstr>
      <vt:lpstr>移植後の成績 ●●●急性リンパ性白血病●●● &lt;同種&gt;&lt;16歳以上&gt;</vt:lpstr>
      <vt:lpstr>移植後の成績 ●●●急性リンパ性白血病●●● &lt;HLA適合同胞間移植&gt;&lt;0-15歳&gt;</vt:lpstr>
      <vt:lpstr>移植後の成績 ●●●急性リンパ性白血病●●● &lt;HLA適合同胞間移植&gt;&lt;16歳以上&gt;</vt:lpstr>
      <vt:lpstr>移植後の成績 ●●●急性リンパ性白血病●●● &lt;非血縁者間骨髄移植&gt;&lt;0-15歳&gt;</vt:lpstr>
      <vt:lpstr>移植後の成績 ●●●急性リンパ性白血病●●● &lt;非血縁者間骨髄移植&gt;&lt;16歳以上&gt;</vt:lpstr>
      <vt:lpstr>移植後の成績 ●●●急性リンパ性白血病●●● &lt;非血縁者間さい帯血移植&gt;&lt;0-15歳&gt;</vt:lpstr>
      <vt:lpstr>移植後の成績 ●●●急性リンパ性白血病●●● &lt;非血縁者間さい帯血移植&gt;&lt;16歳以上&gt;</vt:lpstr>
      <vt:lpstr>移植後の成績 ●●●慢性骨髄性白血病●●● &lt;同種&gt;&lt;0-15歳&gt;</vt:lpstr>
      <vt:lpstr>移植後の成績 ●●●慢性骨髄性白血病●●● &lt;同種&gt;&lt;16歳以上&gt;</vt:lpstr>
      <vt:lpstr>移植後の成績 ●●●慢性骨髄性白血病●●● &lt;HLA適合同胞間移植&gt;&lt;16歳以上&gt;</vt:lpstr>
      <vt:lpstr>移植後の成績 ●●●慢性骨髄性白血病●●● &lt;非血縁者間骨髄移植&gt;&lt;16歳以上&gt;</vt:lpstr>
      <vt:lpstr>移植後の成績 ●●●慢性骨髄性白血病●●● &lt;非血縁者間さい帯血移植&gt;&lt;16歳以上&gt;</vt:lpstr>
      <vt:lpstr>移植後の成績 ●●●骨髄異形成症候群●●● &lt;同種&gt;&lt;0-15歳&gt;</vt:lpstr>
      <vt:lpstr>移植後の成績 ●●●骨髄異形成症候群●●● &lt;同種&gt;&lt;16歳以上&gt;</vt:lpstr>
      <vt:lpstr>移植後の成績 ●●●骨髄異形成症候群●●● &lt;HLA適合同胞間移植&gt;&lt;0-15歳&gt;</vt:lpstr>
      <vt:lpstr>移植後の成績 ●●●骨髄異形成症候群●●● &lt;HLA適合同胞間移植&gt;&lt;16歳以上&gt;</vt:lpstr>
      <vt:lpstr>移植後の成績 ●●●骨髄異形成症候群●●● &lt;非血縁者間骨髄移植&gt;&lt;0-15歳&gt;</vt:lpstr>
      <vt:lpstr>移植後の成績 ●●●骨髄異形成症候群●●● &lt;非血縁者間骨髄移植&gt;&lt;16歳以上&gt;</vt:lpstr>
      <vt:lpstr>移植後の成績 ●●●骨髄異形成症候群●●● &lt;非血縁者間さい帯血移植&gt;&lt;0-15歳&gt;</vt:lpstr>
      <vt:lpstr>移植後の成績 ●●●骨髄異形成症候群●●● &lt;非血縁者間さい帯血移植&gt;&lt;16歳以上&gt;</vt:lpstr>
      <vt:lpstr>移植後の成績 ●●●非ホジキンリンパ腫●●● &lt;同種&gt;&lt;0-15歳&gt;</vt:lpstr>
      <vt:lpstr>移植後の成績 ●●●非ホジキンリンパ腫●●● &lt;同種&gt;&lt;16歳以上&gt;</vt:lpstr>
      <vt:lpstr>移植後の成績 ●●●非ホジキンリンパ腫●●● &lt;HLA適合同胞間移植&gt;&lt;16歳以上&gt;</vt:lpstr>
      <vt:lpstr>移植後の成績 ●●●非ホジキンリンパ腫●●● &lt;非血縁者間骨髄移植&gt;&lt;0-15歳&gt;</vt:lpstr>
      <vt:lpstr>移植後の成績 ●●●非ホジキンリンパ腫●●● &lt;非血縁者間骨髄移植&gt;&lt;16歳以上&gt;</vt:lpstr>
      <vt:lpstr>移植後の成績 ●●●非ホジキンリンパ腫●●● &lt;非血縁者間さい帯血移植&gt;&lt;0-15歳&gt;</vt:lpstr>
      <vt:lpstr>移植後の成績 ●●●非ホジキンリンパ腫●●● &lt;非血縁者間さい帯血移植&gt;&lt;16歳以上&gt;</vt:lpstr>
      <vt:lpstr>移植後の成績 ●●●多発性骨髄腫を含む形質細胞性腫瘍●●● &lt;自家移植&gt;&lt;16歳以上&gt;</vt:lpstr>
      <vt:lpstr>移植後の成績 ●●●多発性骨髄腫を含む形質細胞性腫瘍●●● &lt;同種&gt;&lt;16歳以上&gt;</vt:lpstr>
      <vt:lpstr>移植後の成績 ●●●多発性骨髄腫を含む形質細胞性腫瘍●●● &lt;自家移植&gt;&lt;16歳以上&gt;</vt:lpstr>
      <vt:lpstr>移植後の成績 ●●●多発性骨髄腫を含む形質細胞性腫瘍●●● &lt;同種&gt;&lt;16歳以上&gt;</vt:lpstr>
      <vt:lpstr>移植後の成績 ●●●再生不良性貧血●●● &lt;同種&gt;&lt;0-15歳&gt;</vt:lpstr>
      <vt:lpstr>移植後の成績 ●●●再生不良性貧血●●● &lt;同種&gt;&lt;16歳以上&gt;</vt:lpstr>
      <vt:lpstr>移植後の成績 ●●●再生不良性貧血●●● &lt;同種&gt;&lt;0-15歳&gt;</vt:lpstr>
      <vt:lpstr>移植後の成績 ●●●再生不良性貧血●●●&lt;同種&gt;&lt;16歳以上&gt;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クリックしてタイトルを入力</dc:title>
  <cp:lastPrinted>2023-03-22T10:07:14Z</cp:lastPrinted>
  <dcterms:created xsi:type="dcterms:W3CDTF">2010-11-02T16:02:47Z</dcterms:created>
  <dcterms:modified xsi:type="dcterms:W3CDTF">2023-03-27T00:04:05Z</dcterms:modified>
</cp:coreProperties>
</file>