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74" r:id="rId3"/>
    <p:sldId id="272" r:id="rId4"/>
    <p:sldId id="257" r:id="rId5"/>
    <p:sldId id="273" r:id="rId6"/>
    <p:sldId id="270" r:id="rId7"/>
    <p:sldId id="258" r:id="rId8"/>
    <p:sldId id="261" r:id="rId9"/>
    <p:sldId id="269" r:id="rId10"/>
    <p:sldId id="260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0D4"/>
    <a:srgbClr val="0B5395"/>
    <a:srgbClr val="0070C0"/>
    <a:srgbClr val="0033CC"/>
    <a:srgbClr val="92D050"/>
    <a:srgbClr val="FFCC00"/>
    <a:srgbClr val="009900"/>
    <a:srgbClr val="FFFF66"/>
    <a:srgbClr val="FFD1A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7" autoAdjust="0"/>
    <p:restoredTop sz="88756" autoAdjust="0"/>
  </p:normalViewPr>
  <p:slideViewPr>
    <p:cSldViewPr snapToGrid="0">
      <p:cViewPr varScale="1">
        <p:scale>
          <a:sx n="75" d="100"/>
          <a:sy n="75" d="100"/>
        </p:scale>
        <p:origin x="90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796A02C-1E71-3C0A-50EF-35942108F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30DD78-F3B6-FF6D-ED08-81132DC158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6A77-723A-4656-86E7-98EF2ADBD390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23D8CD-B042-06C2-3012-DF38CF630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26DB83-699F-E20C-EF71-D39CE3222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BB7C-FD1C-4B2B-823E-191F32AED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46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F856-2983-4223-BDEE-661837C41B37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B4EBB-1C2F-4997-9A94-3C5FEE025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91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89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6DC4-D304-8723-F616-6CB02CB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B72832-7B7A-35ED-CD7D-7A6108B2B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631303-FF27-B2BC-CD48-45BD66043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急性リンパ性白血病における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細胞輸注前造血細胞移植実施割合を示す。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細胞輸注前に造血細胞移植実施歴がない患者の割合が増えており、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年には造血細胞移植歴のない患者は、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56%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B8FAE-595F-1DAF-4C04-E69B1C6E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9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365A-0ED5-94E6-2EF7-7CEC9248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A1EA0-E227-BD8D-7652-D6D8189D8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7C873A-5567-B2C9-BE29-0C2D29277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非ホジキンリンパ腫における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細胞輸注前造血細胞移植実施割合を示す。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細胞輸注前に造血細胞移植実施歴がない患者の割合が増えており、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年には造血細胞移植歴のない患者は、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70%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CEC28B-B8A0-6B21-E23E-730AB68A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0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38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2019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年から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年の累積の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細胞輸注登録件数は、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861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件である。</a:t>
            </a:r>
          </a:p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細胞輸注件数は年々増加し、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356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件に達する。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1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細胞輸注件数の疾患別割合では、非ホジキンリンパ腫が最も多く全体の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84%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を占める。次いで、急性リンパ性白血病が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11%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、多発性骨髄腫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/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形質細胞性腫瘍が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5%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52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疾患別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細胞輸注件数の年次推移では、非ホジキンリンパ腫に対する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細胞輸注件数が増加し、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287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件に達する。</a:t>
            </a:r>
          </a:p>
          <a:p>
            <a:pPr algn="just"/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急性リンパ性白血病に対する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細胞輸注が年間約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25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件程度行われている。</a:t>
            </a:r>
          </a:p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年に多発性骨髄腫に対する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製品が承認され、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年以降は多発性骨髄腫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/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形質細胞性腫瘍に対する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細胞輸注が行なわれている。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1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疾患別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CAR-T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細胞輸注件数の年次推移では、非ホジキンリンパ腫に対する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CAR-T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細胞輸注件数が増加し、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2022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年には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287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件に達する。</a:t>
            </a:r>
          </a:p>
          <a:p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急性リンパ性白血病に対する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CAR-T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細胞輸注が年間約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25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件程度行われている。</a:t>
            </a:r>
          </a:p>
          <a:p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2022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年に多発性骨髄腫に対する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CAR-T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製品が承認され、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2022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年以降は多発性骨髄腫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/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形質細胞性腫瘍に対する</a:t>
            </a:r>
            <a:r>
              <a:rPr kumimoji="1" lang="en-US" altLang="ja-JP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CAR-T</a:t>
            </a:r>
            <a:r>
              <a:rPr kumimoji="1" lang="ja-JP" altLang="en-US" sz="900" baseline="0" dirty="0">
                <a:latin typeface="游明朝" panose="02020400000000000000" pitchFamily="18" charset="-128"/>
                <a:ea typeface="UD デジタル 教科書体 N-R" panose="02020400000000000000" pitchFamily="17" charset="-128"/>
              </a:rPr>
              <a:t>細胞輸注が行なわれている。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43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細胞輸注時年齢中央値は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60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歳（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1-79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歳）である。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65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歳以上の患者が全体の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分の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0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細胞輸注件数の輸注時年齢階級別構成比の推移において、年次ごとに高年齢者の割合が増加している。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年においては、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60-69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37%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70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歳以上の患者が全体の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2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細胞の最終製品が、製造の結果として市販用の承認規格を一部満たさない（規格外（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out of specification, OOS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）となる）ことが起こりうる。他に治療選択肢のない患者には、企業治験下で規格外品が提供されることがある。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細胞輸注件数（上市後製品に限る）のうち、規格外品の占める割合は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5%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6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64509-DDCE-5648-052E-ADC67B06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6EEE00-360E-68ED-2B8D-8B69448A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8FDAC-41DF-306B-9601-53E1AAC9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AF44A-87B5-5C2D-31E4-81CC528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F4294-7DCD-1FB6-AB71-B365C91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B5160-3F4A-9DC2-7F98-4E914F32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6B771A-70B0-F7B1-3A21-7135672A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127E8-C3F1-BAC9-F040-23049BE7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F4283-A1C4-2636-261F-1709CEFA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33FB666A-A40E-9112-A664-492AE74A3F0B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C7FD25F0-72AB-8D1E-6E6E-71FE1020BA6B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32B1636C-F0EF-2CF9-82DA-D35540669053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86871-3D17-AB76-4BAD-C3B042F0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11ABC9-7CDE-F34D-8F9A-68A7C6CF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04EAC9-8225-6C56-6332-B659FA6B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76700-8891-63C5-2C01-47B373B2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A346B-7067-7D45-7B3B-3960A468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8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6C0AD-E815-5852-B51C-2799E505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91A73-C920-DC4D-8756-6AC56584C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8FF47E-3D19-B36B-5572-4F03CA693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82D3F-DD56-B0AC-A9D2-5E33B9BE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6CF987-1414-4B22-1B06-03AAE858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33DAC6-E9D3-7603-6DEE-10A511F8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7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DBE3-8B15-5D13-CA28-01CC6809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8FC70-B4A2-A5CD-9295-899A8B99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946408-0E5E-3FB2-F518-726DA08CC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82A4B4-83B7-F587-0656-A5FF6FC9D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F1B062-E717-D886-BB04-E4E83E301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7CD5EA-4851-919E-A0DE-1E590BC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9E2748-F98F-4946-72EE-F2F23F45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1CFF8C-132E-65F8-8318-DC42889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7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870B9-9143-D067-277A-21570BB2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D1E8E3-F1DB-E58B-1968-D1D419AE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4F5EAD-BC40-3851-A669-A51244D2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4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2F3DCD-AF40-C21E-D622-4D70E489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FCF195-8E51-2E54-50BB-EE10BED1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F71C8-0E20-24A0-7D8D-20BE8F71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739C3A-F186-0D15-AFD4-BC064F09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9A39CF-4AA3-13E0-4A68-DF397C8E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BDD23A-9378-A83F-FFC0-06FCA3A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57425B-67C5-D958-C223-F59CB007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EA01A2-1405-A5D3-737C-4ED540A6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6004E750-C913-46ED-0E53-DD33A0449094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0D70135C-7294-C16F-0CB9-E5681998B82B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59F95F3A-0DA7-CAD5-BCAD-6626E0809788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5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137C8B-0460-5FE1-9ED8-89FEF55F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F2A6FDD-0D10-ECB9-5193-7ACE57435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B93809-3066-82C5-3CBE-91EC3327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D42F46-8078-EC62-88CD-8AE9CEFE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E5CE5E-0025-3D45-8D37-CFA1922C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FE0116-7823-214D-97E4-FAE65406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B8172-6DB2-2641-A07C-E112454C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68DE2B-58A2-C235-C9E8-50908944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BBCAF-F8CF-85F0-7244-E84B772C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A64B9C-66D1-74B6-002B-ABC731BC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A526F-6CA5-2F34-94F1-D5F15E6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9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B269C1-273C-98CB-6B99-3CDD719F3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FFF4F-380B-D329-20F5-171AEBE3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3E39E-355E-00BF-7A8A-DA299369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E044D-BDDD-7627-F625-DBEAD405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C0A9-19D0-C661-705F-BBF1749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7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2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2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5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2353C-BB53-03C4-F066-4B1D281C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43D581-EB14-1334-76A9-81E66B9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8D733C-9D41-909E-5558-EF879DD46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774B6E-8C82-5168-9A3B-1DD3C859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78F792FA-ED69-5707-89F8-149C970E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" y="0"/>
            <a:ext cx="9144000" cy="1047699"/>
          </a:xfrm>
        </p:spPr>
        <p:txBody>
          <a:bodyPr/>
          <a:lstStyle/>
          <a:p>
            <a:r>
              <a:rPr kumimoji="1" lang="ja-JP" altLang="en-US" dirty="0">
                <a:solidFill>
                  <a:srgbClr val="82C0D4"/>
                </a:solidFill>
              </a:rPr>
              <a:t>表紙</a:t>
            </a:r>
          </a:p>
        </p:txBody>
      </p:sp>
      <p:pic>
        <p:nvPicPr>
          <p:cNvPr id="10" name="図 9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C9CB72D1-9D7D-A738-D761-E827F7403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0F35-9F1F-1953-24FE-FD461F0F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BE3AA3-2904-C2B4-3738-AA27F5FE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細胞輸注前造血細胞移植実施割合の推移： 急性リンパ性白血病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 descr="グラフ, 棒グラフ&#10;&#10;自動的に生成された説明">
            <a:extLst>
              <a:ext uri="{FF2B5EF4-FFF2-40B4-BE49-F238E27FC236}">
                <a16:creationId xmlns:a16="http://schemas.microsoft.com/office/drawing/2014/main" id="{7E9C695D-7D78-888F-B21D-1E2B13078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2732E-9B04-9500-3518-C6A49E1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0CEAD-4144-5F62-5350-E3DB77E1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細胞輸注前造血細胞移植実施割合の推移： 非ホジキンリンパ腫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 descr="グラフ, 棒グラフ&#10;&#10;自動的に生成された説明">
            <a:extLst>
              <a:ext uri="{FF2B5EF4-FFF2-40B4-BE49-F238E27FC236}">
                <a16:creationId xmlns:a16="http://schemas.microsoft.com/office/drawing/2014/main" id="{2A3A45FD-D2AD-F622-13BC-819B1667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3F327-2BCF-6276-5B58-3128F1B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9" y="0"/>
            <a:ext cx="10980000" cy="828000"/>
          </a:xfrm>
        </p:spPr>
        <p:txBody>
          <a:bodyPr>
            <a:normAutofit/>
          </a:bodyPr>
          <a:lstStyle/>
          <a:p>
            <a:r>
              <a:rPr kumimoji="1"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はじめに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07C434BF-8137-7867-3711-0C74EE1C4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B1D2DFD-F5FE-D06B-0F20-55E24441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8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細胞輸注件数の年次推移</a:t>
            </a:r>
            <a:endParaRPr lang="en-US" sz="25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A61229C9-1F3E-DCE1-EC8A-4F41B5EA2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8A747-4E6C-F348-F0C8-230D80B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30" y="33117"/>
            <a:ext cx="10882800" cy="828000"/>
          </a:xfrm>
        </p:spPr>
        <p:txBody>
          <a:bodyPr/>
          <a:lstStyle/>
          <a:p>
            <a:pPr rtl="0" eaLnBrk="1" latinLnBrk="0" hangingPunct="1"/>
            <a:r>
              <a:rPr lang="en-US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細胞輸注件数の疾患別割合</a:t>
            </a:r>
            <a:endParaRPr lang="ja-JP" altLang="ja-JP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図 6" descr="グラフ, 円グラフ&#10;&#10;自動的に生成された説明">
            <a:extLst>
              <a:ext uri="{FF2B5EF4-FFF2-40B4-BE49-F238E27FC236}">
                <a16:creationId xmlns:a16="http://schemas.microsoft.com/office/drawing/2014/main" id="{7AF55207-C7AE-F03C-BEC7-FF6D72C97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E00E32-14CE-DE15-F503-C5AFE13C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43" y="33435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lang="ja-JP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疾患別</a:t>
            </a:r>
            <a:r>
              <a:rPr lang="en-US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細胞輸注件数の年次推移</a:t>
            </a:r>
            <a:endParaRPr lang="ja-JP" altLang="ja-JP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図 3" descr="グラフ, 棒グラフ&#10;&#10;自動的に生成された説明">
            <a:extLst>
              <a:ext uri="{FF2B5EF4-FFF2-40B4-BE49-F238E27FC236}">
                <a16:creationId xmlns:a16="http://schemas.microsoft.com/office/drawing/2014/main" id="{66269ECE-A16D-271D-FEC4-912C50EC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A9E698-7E05-1353-AF98-5AD77AB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3" y="18106"/>
            <a:ext cx="9240253" cy="828000"/>
          </a:xfrm>
        </p:spPr>
        <p:txBody>
          <a:bodyPr>
            <a:normAutofit/>
          </a:bodyPr>
          <a:lstStyle/>
          <a:p>
            <a:r>
              <a:rPr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疾患別</a:t>
            </a:r>
            <a:r>
              <a:rPr 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細胞輸注件数の年次推移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C8BFC665-F0F9-783F-8A38-930EA60A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23606-FB8E-3998-FD83-737C225C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0" y="21812"/>
            <a:ext cx="11568223" cy="828000"/>
          </a:xfrm>
        </p:spPr>
        <p:txBody>
          <a:bodyPr>
            <a:normAutofit/>
          </a:bodyPr>
          <a:lstStyle/>
          <a:p>
            <a:r>
              <a:rPr kumimoji="1" lang="en-US" altLang="ja-JP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細胞輸注件数の輸注時年齢区分別割合</a:t>
            </a:r>
            <a:endParaRPr kumimoji="1" lang="ja-JP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B1F92742-7F0D-84AC-DA12-2C85C468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A6854-93DB-0BFF-1FAD-DC8D17E8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7" y="30070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kumimoji="1" lang="en-US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kumimoji="1" lang="ja-JP" altLang="ja-JP" sz="2500" kern="12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細胞輸注件数の輸注時年齢階級別構成比の推移</a:t>
            </a:r>
            <a:endParaRPr lang="ja-JP" altLang="ja-JP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図 3" descr="グラフ, 棒グラフ&#10;&#10;自動的に生成された説明">
            <a:extLst>
              <a:ext uri="{FF2B5EF4-FFF2-40B4-BE49-F238E27FC236}">
                <a16:creationId xmlns:a16="http://schemas.microsoft.com/office/drawing/2014/main" id="{C3C4F78C-6B01-5FF2-E85A-FF394FEA2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6AA656-5778-B508-6822-1C5EDF96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7" y="24538"/>
            <a:ext cx="11364096" cy="828000"/>
          </a:xfrm>
        </p:spPr>
        <p:txBody>
          <a:bodyPr>
            <a:noAutofit/>
          </a:bodyPr>
          <a:lstStyle/>
          <a:p>
            <a:r>
              <a:rPr kumimoji="1" lang="en-US" altLang="ja-JP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細胞輸注件数の規格適合品</a:t>
            </a:r>
            <a:r>
              <a:rPr kumimoji="1" lang="en-US" altLang="ja-JP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 / </a:t>
            </a:r>
            <a:r>
              <a:rPr kumimoji="1" lang="ja-JP" altLang="en-US" sz="25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rial" panose="020B0604020202020204" pitchFamily="34" charset="0"/>
              </a:rPr>
              <a:t>規格外品の割合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 descr="グラフ, 円グラフ&#10;&#10;自動的に生成された説明">
            <a:extLst>
              <a:ext uri="{FF2B5EF4-FFF2-40B4-BE49-F238E27FC236}">
                <a16:creationId xmlns:a16="http://schemas.microsoft.com/office/drawing/2014/main" id="{DD6E6564-529F-66EA-C76E-1FE17335C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B5395"/>
      </a:accent1>
      <a:accent2>
        <a:srgbClr val="FFCC00"/>
      </a:accent2>
      <a:accent3>
        <a:srgbClr val="92D050"/>
      </a:accent3>
      <a:accent4>
        <a:srgbClr val="FF9900"/>
      </a:accent4>
      <a:accent5>
        <a:srgbClr val="0070C0"/>
      </a:accent5>
      <a:accent6>
        <a:srgbClr val="3399FF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589</Words>
  <Application>Microsoft Office PowerPoint</Application>
  <PresentationFormat>ワイド画面</PresentationFormat>
  <Paragraphs>36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HGP明朝E</vt:lpstr>
      <vt:lpstr>游ゴシック</vt:lpstr>
      <vt:lpstr>游ゴシック Light</vt:lpstr>
      <vt:lpstr>游明朝</vt:lpstr>
      <vt:lpstr>Arial</vt:lpstr>
      <vt:lpstr>Calibri</vt:lpstr>
      <vt:lpstr>Calibri Light</vt:lpstr>
      <vt:lpstr>Cambria</vt:lpstr>
      <vt:lpstr>Office テーマ</vt:lpstr>
      <vt:lpstr>1_Office テーマ</vt:lpstr>
      <vt:lpstr>表紙</vt:lpstr>
      <vt:lpstr>はじめに</vt:lpstr>
      <vt:lpstr>CAR-T細胞輸注件数の年次推移</vt:lpstr>
      <vt:lpstr>CAR-T細胞輸注件数の疾患別割合</vt:lpstr>
      <vt:lpstr>疾患別CAR-T細胞輸注件数の年次推移</vt:lpstr>
      <vt:lpstr>疾患別CAR-T細胞輸注件数の年次推移</vt:lpstr>
      <vt:lpstr>CAR-T細胞輸注件数の輸注時年齢区分別割合</vt:lpstr>
      <vt:lpstr>CAR-T細胞輸注件数の輸注時年齢階級別構成比の推移</vt:lpstr>
      <vt:lpstr>CAR-T細胞輸注件数の規格適合品 / 規格外品の割合</vt:lpstr>
      <vt:lpstr>CAR-T細胞輸注前造血細胞移植実施割合の推移： 急性リンパ性白血病</vt:lpstr>
      <vt:lpstr>CAR-T細胞輸注前造血細胞移植実施割合の推移： 非ホジキンリンパ腫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CTRスライド案 表紙</dc:title>
  <dc:creator/>
  <cp:lastModifiedBy/>
  <cp:revision>103</cp:revision>
  <dcterms:created xsi:type="dcterms:W3CDTF">2023-06-23T07:04:20Z</dcterms:created>
  <dcterms:modified xsi:type="dcterms:W3CDTF">2024-03-21T03:38:29Z</dcterms:modified>
</cp:coreProperties>
</file>