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8" r:id="rId2"/>
  </p:sldMasterIdLst>
  <p:notesMasterIdLst>
    <p:notesMasterId r:id="rId95"/>
  </p:notesMasterIdLst>
  <p:handoutMasterIdLst>
    <p:handoutMasterId r:id="rId96"/>
  </p:handoutMasterIdLst>
  <p:sldIdLst>
    <p:sldId id="535" r:id="rId3"/>
    <p:sldId id="898" r:id="rId4"/>
    <p:sldId id="875" r:id="rId5"/>
    <p:sldId id="882" r:id="rId6"/>
    <p:sldId id="785" r:id="rId7"/>
    <p:sldId id="786" r:id="rId8"/>
    <p:sldId id="876" r:id="rId9"/>
    <p:sldId id="877" r:id="rId10"/>
    <p:sldId id="884" r:id="rId11"/>
    <p:sldId id="885" r:id="rId12"/>
    <p:sldId id="886" r:id="rId13"/>
    <p:sldId id="895" r:id="rId14"/>
    <p:sldId id="672" r:id="rId15"/>
    <p:sldId id="887" r:id="rId16"/>
    <p:sldId id="888" r:id="rId17"/>
    <p:sldId id="788" r:id="rId18"/>
    <p:sldId id="789" r:id="rId19"/>
    <p:sldId id="790" r:id="rId20"/>
    <p:sldId id="791" r:id="rId21"/>
    <p:sldId id="684" r:id="rId22"/>
    <p:sldId id="799" r:id="rId23"/>
    <p:sldId id="889" r:id="rId24"/>
    <p:sldId id="890" r:id="rId25"/>
    <p:sldId id="891" r:id="rId26"/>
    <p:sldId id="892" r:id="rId27"/>
    <p:sldId id="893" r:id="rId28"/>
    <p:sldId id="894" r:id="rId29"/>
    <p:sldId id="810" r:id="rId30"/>
    <p:sldId id="794" r:id="rId31"/>
    <p:sldId id="795" r:id="rId32"/>
    <p:sldId id="862" r:id="rId33"/>
    <p:sldId id="863" r:id="rId34"/>
    <p:sldId id="536" r:id="rId35"/>
    <p:sldId id="775" r:id="rId36"/>
    <p:sldId id="865" r:id="rId37"/>
    <p:sldId id="782" r:id="rId38"/>
    <p:sldId id="879" r:id="rId39"/>
    <p:sldId id="783" r:id="rId40"/>
    <p:sldId id="779" r:id="rId41"/>
    <p:sldId id="767" r:id="rId42"/>
    <p:sldId id="768" r:id="rId43"/>
    <p:sldId id="872" r:id="rId44"/>
    <p:sldId id="798" r:id="rId45"/>
    <p:sldId id="692" r:id="rId46"/>
    <p:sldId id="552" r:id="rId47"/>
    <p:sldId id="699" r:id="rId48"/>
    <p:sldId id="554" r:id="rId49"/>
    <p:sldId id="555" r:id="rId50"/>
    <p:sldId id="556" r:id="rId51"/>
    <p:sldId id="557" r:id="rId52"/>
    <p:sldId id="705" r:id="rId53"/>
    <p:sldId id="707" r:id="rId54"/>
    <p:sldId id="708" r:id="rId55"/>
    <p:sldId id="709" r:id="rId56"/>
    <p:sldId id="710" r:id="rId57"/>
    <p:sldId id="711" r:id="rId58"/>
    <p:sldId id="558" r:id="rId59"/>
    <p:sldId id="559" r:id="rId60"/>
    <p:sldId id="713" r:id="rId61"/>
    <p:sldId id="714" r:id="rId62"/>
    <p:sldId id="715" r:id="rId63"/>
    <p:sldId id="716" r:id="rId64"/>
    <p:sldId id="717" r:id="rId65"/>
    <p:sldId id="718" r:id="rId66"/>
    <p:sldId id="722" r:id="rId67"/>
    <p:sldId id="723" r:id="rId68"/>
    <p:sldId id="725" r:id="rId69"/>
    <p:sldId id="727" r:id="rId70"/>
    <p:sldId id="729" r:id="rId71"/>
    <p:sldId id="731" r:id="rId72"/>
    <p:sldId id="563" r:id="rId73"/>
    <p:sldId id="733" r:id="rId74"/>
    <p:sldId id="734" r:id="rId75"/>
    <p:sldId id="735" r:id="rId76"/>
    <p:sldId id="736" r:id="rId77"/>
    <p:sldId id="737" r:id="rId78"/>
    <p:sldId id="738" r:id="rId79"/>
    <p:sldId id="740" r:id="rId80"/>
    <p:sldId id="741" r:id="rId81"/>
    <p:sldId id="744" r:id="rId82"/>
    <p:sldId id="745" r:id="rId83"/>
    <p:sldId id="746" r:id="rId84"/>
    <p:sldId id="747" r:id="rId85"/>
    <p:sldId id="748" r:id="rId86"/>
    <p:sldId id="750" r:id="rId87"/>
    <p:sldId id="566" r:id="rId88"/>
    <p:sldId id="800" r:id="rId89"/>
    <p:sldId id="801" r:id="rId90"/>
    <p:sldId id="805" r:id="rId91"/>
    <p:sldId id="806" r:id="rId92"/>
    <p:sldId id="807" r:id="rId93"/>
    <p:sldId id="808" r:id="rId94"/>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1417789B-8976-4F77-A824-1089AE83DEE8}">
          <p14:sldIdLst>
            <p14:sldId id="535"/>
          </p14:sldIdLst>
        </p14:section>
        <p14:section name="目次" id="{47EEBBD7-DD64-4D78-A581-63759DC11FD5}">
          <p14:sldIdLst>
            <p14:sldId id="898"/>
          </p14:sldIdLst>
        </p14:section>
        <p14:section name="はじめに" id="{5BF360AB-4E08-4116-97E4-3F6A088FF8A3}">
          <p14:sldIdLst>
            <p14:sldId id="875"/>
          </p14:sldIdLst>
        </p14:section>
        <p14:section name="造血細胞移植の件数" id="{CA9079F1-0AEA-4976-846C-93DDB8217FAE}">
          <p14:sldIdLst>
            <p14:sldId id="882"/>
            <p14:sldId id="785"/>
            <p14:sldId id="786"/>
            <p14:sldId id="876"/>
            <p14:sldId id="877"/>
            <p14:sldId id="884"/>
            <p14:sldId id="885"/>
            <p14:sldId id="886"/>
            <p14:sldId id="895"/>
            <p14:sldId id="672"/>
            <p14:sldId id="887"/>
            <p14:sldId id="888"/>
            <p14:sldId id="788"/>
            <p14:sldId id="789"/>
            <p14:sldId id="790"/>
            <p14:sldId id="791"/>
            <p14:sldId id="684"/>
            <p14:sldId id="799"/>
            <p14:sldId id="889"/>
            <p14:sldId id="890"/>
            <p14:sldId id="891"/>
            <p14:sldId id="892"/>
            <p14:sldId id="893"/>
            <p14:sldId id="894"/>
            <p14:sldId id="810"/>
            <p14:sldId id="794"/>
            <p14:sldId id="795"/>
            <p14:sldId id="862"/>
            <p14:sldId id="863"/>
            <p14:sldId id="536"/>
          </p14:sldIdLst>
        </p14:section>
        <p14:section name="生存率の推移" id="{4C544E8C-7EE8-48B3-AAF9-DDDEDB11FA4D}">
          <p14:sldIdLst>
            <p14:sldId id="775"/>
            <p14:sldId id="865"/>
            <p14:sldId id="782"/>
            <p14:sldId id="879"/>
            <p14:sldId id="783"/>
            <p14:sldId id="779"/>
            <p14:sldId id="767"/>
            <p14:sldId id="768"/>
          </p14:sldIdLst>
        </p14:section>
        <p14:section name="生存率" id="{9778EB37-42AB-4846-9D46-B76363850698}">
          <p14:sldIdLst>
            <p14:sldId id="872"/>
            <p14:sldId id="798"/>
            <p14:sldId id="692"/>
            <p14:sldId id="552"/>
            <p14:sldId id="699"/>
            <p14:sldId id="554"/>
            <p14:sldId id="555"/>
          </p14:sldIdLst>
        </p14:section>
        <p14:section name="生存率：急性骨髄性白血病" id="{6CEC718C-31B1-4C8D-890A-BD6C8C657AC8}">
          <p14:sldIdLst>
            <p14:sldId id="556"/>
            <p14:sldId id="557"/>
            <p14:sldId id="705"/>
            <p14:sldId id="707"/>
            <p14:sldId id="708"/>
            <p14:sldId id="709"/>
            <p14:sldId id="710"/>
            <p14:sldId id="711"/>
          </p14:sldIdLst>
        </p14:section>
        <p14:section name="生存率：急性リンパ性白血病" id="{23171305-E11C-41E3-BB03-FCC4809F6C85}">
          <p14:sldIdLst>
            <p14:sldId id="558"/>
            <p14:sldId id="559"/>
            <p14:sldId id="713"/>
            <p14:sldId id="714"/>
            <p14:sldId id="715"/>
            <p14:sldId id="716"/>
            <p14:sldId id="717"/>
            <p14:sldId id="718"/>
          </p14:sldIdLst>
        </p14:section>
        <p14:section name="生存率：慢性骨髄性白血病" id="{8E5DF6A0-6C1B-466A-BCE7-D4C3CF8888B7}">
          <p14:sldIdLst>
            <p14:sldId id="722"/>
            <p14:sldId id="723"/>
            <p14:sldId id="725"/>
            <p14:sldId id="727"/>
            <p14:sldId id="729"/>
          </p14:sldIdLst>
        </p14:section>
        <p14:section name="生存率：骨髄異形成症候群" id="{3683D4A5-703F-49B3-8B7C-1DA5AF3328FD}">
          <p14:sldIdLst>
            <p14:sldId id="731"/>
            <p14:sldId id="563"/>
            <p14:sldId id="733"/>
            <p14:sldId id="734"/>
            <p14:sldId id="735"/>
            <p14:sldId id="736"/>
            <p14:sldId id="737"/>
            <p14:sldId id="738"/>
          </p14:sldIdLst>
        </p14:section>
        <p14:section name="生存率：非ホジキンリンパ腫" id="{964CA49A-CD4B-4720-9139-2C0D2C032C3F}">
          <p14:sldIdLst>
            <p14:sldId id="740"/>
            <p14:sldId id="741"/>
            <p14:sldId id="744"/>
            <p14:sldId id="745"/>
            <p14:sldId id="746"/>
            <p14:sldId id="747"/>
            <p14:sldId id="748"/>
          </p14:sldIdLst>
        </p14:section>
        <p14:section name="生存率：形質細胞性腫瘍 (多発性骨髄腫を含む)" id="{B03BE971-E1ED-4593-BD18-4C18BA7B31B3}">
          <p14:sldIdLst>
            <p14:sldId id="750"/>
            <p14:sldId id="566"/>
            <p14:sldId id="800"/>
            <p14:sldId id="801"/>
          </p14:sldIdLst>
        </p14:section>
        <p14:section name="生存率：再生不良性貧血" id="{2D14CD12-3E7F-4319-AFAE-939981FED227}">
          <p14:sldIdLst>
            <p14:sldId id="805"/>
            <p14:sldId id="806"/>
            <p14:sldId id="807"/>
            <p14:sldId id="8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448" userDrawn="1">
          <p15:clr>
            <a:srgbClr val="A4A3A4"/>
          </p15:clr>
        </p15:guide>
        <p15:guide id="2" pos="4551" userDrawn="1">
          <p15:clr>
            <a:srgbClr val="A4A3A4"/>
          </p15:clr>
        </p15:guide>
        <p15:guide id="3" orient="horz" pos="2122" userDrawn="1">
          <p15:clr>
            <a:srgbClr val="A4A3A4"/>
          </p15:clr>
        </p15:guide>
        <p15:guide id="4" pos="31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FA1"/>
    <a:srgbClr val="FFF5E7"/>
    <a:srgbClr val="F0FEDE"/>
    <a:srgbClr val="53A7F3"/>
    <a:srgbClr val="57A9F3"/>
    <a:srgbClr val="2F95F1"/>
    <a:srgbClr val="5EADF4"/>
    <a:srgbClr val="5EC5F4"/>
    <a:srgbClr val="71BDC5"/>
    <a:srgbClr val="81BD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5" autoAdjust="0"/>
  </p:normalViewPr>
  <p:slideViewPr>
    <p:cSldViewPr snapToGrid="0" snapToObjects="1">
      <p:cViewPr varScale="1">
        <p:scale>
          <a:sx n="58" d="100"/>
          <a:sy n="58" d="100"/>
        </p:scale>
        <p:origin x="84" y="816"/>
      </p:cViewPr>
      <p:guideLst>
        <p:guide orient="horz" pos="2160"/>
        <p:guide pos="2880"/>
      </p:guideLst>
    </p:cSldViewPr>
  </p:slideViewPr>
  <p:outlineViewPr>
    <p:cViewPr>
      <p:scale>
        <a:sx n="25" d="100"/>
        <a:sy n="25" d="100"/>
      </p:scale>
      <p:origin x="0" y="0"/>
    </p:cViewPr>
    <p:sldLst>
      <p:sld r:id="rId1" collapse="1"/>
    </p:sldLst>
  </p:outlineViewPr>
  <p:notesTextViewPr>
    <p:cViewPr>
      <p:scale>
        <a:sx n="125" d="100"/>
        <a:sy n="125" d="100"/>
      </p:scale>
      <p:origin x="0" y="0"/>
    </p:cViewPr>
  </p:notesTextViewPr>
  <p:sorterViewPr>
    <p:cViewPr>
      <p:scale>
        <a:sx n="100" d="100"/>
        <a:sy n="100" d="100"/>
      </p:scale>
      <p:origin x="0" y="-23460"/>
    </p:cViewPr>
  </p:sorterViewPr>
  <p:notesViewPr>
    <p:cSldViewPr snapToGrid="0" snapToObjects="1">
      <p:cViewPr varScale="1">
        <p:scale>
          <a:sx n="126" d="100"/>
          <a:sy n="126" d="100"/>
        </p:scale>
        <p:origin x="1746" y="114"/>
      </p:cViewPr>
      <p:guideLst>
        <p:guide orient="horz" pos="1448"/>
        <p:guide pos="4551"/>
        <p:guide orient="horz" pos="2122"/>
        <p:guide pos="310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3"/>
            <a:ext cx="4275403" cy="336788"/>
          </a:xfrm>
          <a:prstGeom prst="rect">
            <a:avLst/>
          </a:prstGeom>
        </p:spPr>
        <p:txBody>
          <a:bodyPr vert="horz" lIns="91394" tIns="45698" rIns="91394" bIns="4569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7" y="3"/>
            <a:ext cx="4275403" cy="336788"/>
          </a:xfrm>
          <a:prstGeom prst="rect">
            <a:avLst/>
          </a:prstGeom>
        </p:spPr>
        <p:txBody>
          <a:bodyPr vert="horz" lIns="91394" tIns="45698" rIns="91394" bIns="45698" rtlCol="0"/>
          <a:lstStyle>
            <a:lvl1pPr algn="r">
              <a:defRPr sz="1200"/>
            </a:lvl1pPr>
          </a:lstStyle>
          <a:p>
            <a:fld id="{6E9A3931-1489-421D-A930-456BFF03D14F}" type="datetime1">
              <a:rPr kumimoji="1" lang="ja-JP" altLang="en-US" smtClean="0"/>
              <a:t>2024/3/21</a:t>
            </a:fld>
            <a:endParaRPr kumimoji="1" lang="ja-JP" altLang="en-US"/>
          </a:p>
        </p:txBody>
      </p:sp>
      <p:sp>
        <p:nvSpPr>
          <p:cNvPr id="4" name="フッター プレースホルダ 3"/>
          <p:cNvSpPr>
            <a:spLocks noGrp="1"/>
          </p:cNvSpPr>
          <p:nvPr>
            <p:ph type="ftr" sz="quarter" idx="2"/>
          </p:nvPr>
        </p:nvSpPr>
        <p:spPr>
          <a:xfrm>
            <a:off x="6" y="6397806"/>
            <a:ext cx="4275403" cy="336788"/>
          </a:xfrm>
          <a:prstGeom prst="rect">
            <a:avLst/>
          </a:prstGeom>
        </p:spPr>
        <p:txBody>
          <a:bodyPr vert="horz" lIns="91394" tIns="45698" rIns="91394" bIns="45698" rtlCol="0" anchor="b"/>
          <a:lstStyle>
            <a:lvl1pPr algn="l">
              <a:defRPr sz="1200"/>
            </a:lvl1pPr>
          </a:lstStyle>
          <a:p>
            <a:r>
              <a:rPr kumimoji="1" lang="en-US" altLang="ja-JP"/>
              <a:t>&lt;#&gt;</a:t>
            </a:r>
            <a:endParaRPr kumimoji="1" lang="ja-JP" altLang="en-US"/>
          </a:p>
        </p:txBody>
      </p:sp>
      <p:sp>
        <p:nvSpPr>
          <p:cNvPr id="5" name="スライド番号プレースホルダ 4"/>
          <p:cNvSpPr>
            <a:spLocks noGrp="1"/>
          </p:cNvSpPr>
          <p:nvPr>
            <p:ph type="sldNum" sz="quarter" idx="3"/>
          </p:nvPr>
        </p:nvSpPr>
        <p:spPr>
          <a:xfrm>
            <a:off x="5588637" y="6397806"/>
            <a:ext cx="4275403" cy="336788"/>
          </a:xfrm>
          <a:prstGeom prst="rect">
            <a:avLst/>
          </a:prstGeom>
        </p:spPr>
        <p:txBody>
          <a:bodyPr vert="horz" lIns="91394" tIns="45698" rIns="91394" bIns="45698"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122" userDrawn="1">
          <p15:clr>
            <a:srgbClr val="F26B43"/>
          </p15:clr>
        </p15:guide>
        <p15:guide id="2" pos="310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2000624" y="0"/>
            <a:ext cx="5647951" cy="4235963"/>
          </a:xfrm>
          <a:prstGeom prst="rect">
            <a:avLst/>
          </a:prstGeom>
          <a:noFill/>
          <a:ln w="9525">
            <a:solidFill>
              <a:schemeClr val="bg1">
                <a:lumMod val="65000"/>
              </a:schemeClr>
            </a:solidFill>
          </a:ln>
        </p:spPr>
        <p:txBody>
          <a:bodyPr vert="horz" lIns="91394" tIns="45698" rIns="91394" bIns="45698" rtlCol="0" anchor="ctr"/>
          <a:lstStyle/>
          <a:p>
            <a:r>
              <a:rPr lang="ja-JP" altLang="en-US" dirty="0"/>
              <a:t>　</a:t>
            </a:r>
          </a:p>
        </p:txBody>
      </p:sp>
      <p:sp>
        <p:nvSpPr>
          <p:cNvPr id="5" name="ノート プレースホルダ 4"/>
          <p:cNvSpPr>
            <a:spLocks noGrp="1"/>
          </p:cNvSpPr>
          <p:nvPr>
            <p:ph type="body" sz="quarter" idx="3"/>
          </p:nvPr>
        </p:nvSpPr>
        <p:spPr>
          <a:xfrm>
            <a:off x="666888" y="4235963"/>
            <a:ext cx="8462778" cy="2499800"/>
          </a:xfrm>
          <a:prstGeom prst="rect">
            <a:avLst/>
          </a:prstGeom>
        </p:spPr>
        <p:txBody>
          <a:bodyPr vert="horz" lIns="91394" tIns="45698" rIns="91394" bIns="45698"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a:extLst>
              <a:ext uri="{FF2B5EF4-FFF2-40B4-BE49-F238E27FC236}">
                <a16:creationId xmlns:a16="http://schemas.microsoft.com/office/drawing/2014/main" id="{7A8DB7E0-8005-EC53-4C70-8104E3EDDB6B}"/>
              </a:ext>
            </a:extLst>
          </p:cNvPr>
          <p:cNvSpPr>
            <a:spLocks noGrp="1"/>
          </p:cNvSpPr>
          <p:nvPr>
            <p:ph type="sldNum" sz="quarter" idx="5"/>
          </p:nvPr>
        </p:nvSpPr>
        <p:spPr>
          <a:xfrm>
            <a:off x="5588000" y="6397625"/>
            <a:ext cx="4276725" cy="338138"/>
          </a:xfrm>
          <a:prstGeom prst="rect">
            <a:avLst/>
          </a:prstGeom>
        </p:spPr>
        <p:txBody>
          <a:bodyPr vert="horz" lIns="91440" tIns="45720" rIns="91440" bIns="45720" rtlCol="0" anchor="b"/>
          <a:lstStyle>
            <a:lvl1pPr algn="r">
              <a:defRPr sz="1200"/>
            </a:lvl1pPr>
          </a:lstStyle>
          <a:p>
            <a:fld id="{2E548C01-EC07-4717-A8DE-1E92D2D81867}" type="slidenum">
              <a:rPr kumimoji="1" lang="ja-JP" altLang="en-US" smtClean="0"/>
              <a:t>‹#›</a:t>
            </a:fld>
            <a:endParaRPr kumimoji="1" lang="ja-JP" altLang="en-US" dirty="0"/>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dt="0"/>
  <p:notesStyle>
    <a:lvl1pPr marL="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4572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2pPr>
    <a:lvl3pPr marL="9144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3pPr>
    <a:lvl4pPr marL="13716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4pPr>
    <a:lvl5pPr marL="18288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22" userDrawn="1">
          <p15:clr>
            <a:srgbClr val="F26B43"/>
          </p15:clr>
        </p15:guide>
        <p15:guide id="2" pos="31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D47D95-1C32-BBEB-5512-C1888802C54E}"/>
              </a:ext>
            </a:extLst>
          </p:cNvPr>
          <p:cNvSpPr>
            <a:spLocks noGrp="1"/>
          </p:cNvSpPr>
          <p:nvPr>
            <p:ph type="sldNum" sz="quarter" idx="5"/>
          </p:nvPr>
        </p:nvSpPr>
        <p:spPr/>
        <p:txBody>
          <a:bodyPr/>
          <a:lstStyle/>
          <a:p>
            <a:fld id="{2E548C01-EC07-4717-A8DE-1E92D2D81867}" type="slidenum">
              <a:rPr lang="ja-JP" altLang="en-US" smtClean="0"/>
              <a:pPr/>
              <a:t>1</a:t>
            </a:fld>
            <a:endParaRPr lang="ja-JP" altLang="en-US" dirty="0"/>
          </a:p>
        </p:txBody>
      </p:sp>
      <p:sp>
        <p:nvSpPr>
          <p:cNvPr id="6" name="スライド イメージ プレースホルダー 5">
            <a:extLst>
              <a:ext uri="{FF2B5EF4-FFF2-40B4-BE49-F238E27FC236}">
                <a16:creationId xmlns:a16="http://schemas.microsoft.com/office/drawing/2014/main" id="{5B724697-16DA-981B-24E4-A4828DB3378C}"/>
              </a:ext>
            </a:extLst>
          </p:cNvPr>
          <p:cNvSpPr>
            <a:spLocks noGrp="1" noRot="1" noChangeAspect="1"/>
          </p:cNvSpPr>
          <p:nvPr>
            <p:ph type="sldImg"/>
          </p:nvPr>
        </p:nvSpPr>
        <p:spPr>
          <a:xfrm>
            <a:off x="2000250" y="0"/>
            <a:ext cx="5648325" cy="4235450"/>
          </a:xfrm>
        </p:spPr>
      </p:sp>
      <p:sp>
        <p:nvSpPr>
          <p:cNvPr id="7" name="ノート プレースホルダー 6">
            <a:extLst>
              <a:ext uri="{FF2B5EF4-FFF2-40B4-BE49-F238E27FC236}">
                <a16:creationId xmlns:a16="http://schemas.microsoft.com/office/drawing/2014/main" id="{2071A04F-65BA-B491-7F0E-B833D3DEF446}"/>
              </a:ext>
            </a:extLst>
          </p:cNvPr>
          <p:cNvSpPr>
            <a:spLocks noGrp="1"/>
          </p:cNvSpPr>
          <p:nvPr>
            <p:ph type="body" idx="1"/>
          </p:nvPr>
        </p:nvSpPr>
        <p:spPr/>
        <p:txBody>
          <a:bodyPr/>
          <a:lstStyle/>
          <a:p>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E403-8E8C-A4B3-86B9-CDCFD96071F7}"/>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F0A14FF2-26D5-6BB0-2628-4D13E6351E32}"/>
              </a:ext>
            </a:extLst>
          </p:cNvPr>
          <p:cNvSpPr>
            <a:spLocks noGrp="1"/>
          </p:cNvSpPr>
          <p:nvPr>
            <p:ph type="body" idx="1"/>
          </p:nvPr>
        </p:nvSpPr>
        <p:spPr/>
        <p:txBody>
          <a:bodyPr/>
          <a:lstStyle/>
          <a:p>
            <a:r>
              <a:rPr lang="ja-JP" altLang="ja-JP" dirty="0"/>
              <a:t>血縁者間末梢血幹細胞移植においては</a:t>
            </a:r>
            <a:r>
              <a:rPr lang="ja-JP" altLang="en-US" dirty="0"/>
              <a:t>、</a:t>
            </a:r>
            <a:r>
              <a:rPr lang="en-US" altLang="ja-JP" dirty="0"/>
              <a:t>50</a:t>
            </a:r>
            <a:r>
              <a:rPr lang="ja-JP" altLang="ja-JP" dirty="0"/>
              <a:t>歳以上の移植件数が増加している。</a:t>
            </a:r>
          </a:p>
        </p:txBody>
      </p:sp>
      <p:sp>
        <p:nvSpPr>
          <p:cNvPr id="2" name="スライド番号プレースホルダー 1">
            <a:extLst>
              <a:ext uri="{FF2B5EF4-FFF2-40B4-BE49-F238E27FC236}">
                <a16:creationId xmlns:a16="http://schemas.microsoft.com/office/drawing/2014/main" id="{E8AB89D7-091F-B6E9-FB9D-2797BF31DAA6}"/>
              </a:ext>
            </a:extLst>
          </p:cNvPr>
          <p:cNvSpPr>
            <a:spLocks noGrp="1"/>
          </p:cNvSpPr>
          <p:nvPr>
            <p:ph type="sldNum" sz="quarter" idx="5"/>
          </p:nvPr>
        </p:nvSpPr>
        <p:spPr/>
        <p:txBody>
          <a:bodyPr/>
          <a:lstStyle/>
          <a:p>
            <a:fld id="{2E548C01-EC07-4717-A8DE-1E92D2D81867}" type="slidenum">
              <a:rPr lang="ja-JP" altLang="en-US" smtClean="0"/>
              <a:pPr/>
              <a:t>10</a:t>
            </a:fld>
            <a:endParaRPr lang="ja-JP" altLang="en-US" dirty="0"/>
          </a:p>
        </p:txBody>
      </p:sp>
      <p:sp>
        <p:nvSpPr>
          <p:cNvPr id="4" name="四角形: 角を丸くする 3">
            <a:extLst>
              <a:ext uri="{FF2B5EF4-FFF2-40B4-BE49-F238E27FC236}">
                <a16:creationId xmlns:a16="http://schemas.microsoft.com/office/drawing/2014/main" id="{63002CCF-925E-878F-3400-CF1CDFB05E91}"/>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4AB31312-FF3E-19AF-0692-3EF4F4CB2837}"/>
              </a:ext>
            </a:extLst>
          </p:cNvPr>
          <p:cNvSpPr>
            <a:spLocks noGrp="1" noRot="1" noChangeAspect="1"/>
          </p:cNvSpPr>
          <p:nvPr>
            <p:ph type="sldImg"/>
          </p:nvPr>
        </p:nvSpPr>
        <p:spPr/>
      </p:sp>
    </p:spTree>
    <p:extLst>
      <p:ext uri="{BB962C8B-B14F-4D97-AF65-F5344CB8AC3E}">
        <p14:creationId xmlns:p14="http://schemas.microsoft.com/office/powerpoint/2010/main" val="84504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17FA1-A866-3147-226A-8C48290E125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B76C7AD7-AF6D-216A-1320-4A1894F29EBD}"/>
              </a:ext>
            </a:extLst>
          </p:cNvPr>
          <p:cNvSpPr>
            <a:spLocks noGrp="1"/>
          </p:cNvSpPr>
          <p:nvPr>
            <p:ph type="body" idx="1"/>
          </p:nvPr>
        </p:nvSpPr>
        <p:spPr/>
        <p:txBody>
          <a:bodyPr/>
          <a:lstStyle/>
          <a:p>
            <a:r>
              <a:rPr lang="ja-JP" altLang="ja-JP" dirty="0"/>
              <a:t>非血縁者間骨髄移植においては、高</a:t>
            </a:r>
            <a:r>
              <a:rPr lang="ja-JP" altLang="en-US" dirty="0"/>
              <a:t>年</a:t>
            </a:r>
            <a:r>
              <a:rPr lang="ja-JP" altLang="ja-JP" dirty="0"/>
              <a:t>齢者における移植割合が増加しており、近年</a:t>
            </a:r>
            <a:r>
              <a:rPr lang="en-US" altLang="ja-JP" dirty="0"/>
              <a:t>50</a:t>
            </a:r>
            <a:r>
              <a:rPr lang="ja-JP" altLang="ja-JP" dirty="0"/>
              <a:t>歳以上の移植例が半数以上を占める。</a:t>
            </a:r>
          </a:p>
        </p:txBody>
      </p:sp>
      <p:sp>
        <p:nvSpPr>
          <p:cNvPr id="2" name="スライド番号プレースホルダー 1">
            <a:extLst>
              <a:ext uri="{FF2B5EF4-FFF2-40B4-BE49-F238E27FC236}">
                <a16:creationId xmlns:a16="http://schemas.microsoft.com/office/drawing/2014/main" id="{4C8141C9-3F81-AB6E-05D1-4EB9705953D5}"/>
              </a:ext>
            </a:extLst>
          </p:cNvPr>
          <p:cNvSpPr>
            <a:spLocks noGrp="1"/>
          </p:cNvSpPr>
          <p:nvPr>
            <p:ph type="sldNum" sz="quarter" idx="5"/>
          </p:nvPr>
        </p:nvSpPr>
        <p:spPr/>
        <p:txBody>
          <a:bodyPr/>
          <a:lstStyle/>
          <a:p>
            <a:fld id="{2E548C01-EC07-4717-A8DE-1E92D2D81867}" type="slidenum">
              <a:rPr lang="ja-JP" altLang="en-US" smtClean="0"/>
              <a:pPr/>
              <a:t>11</a:t>
            </a:fld>
            <a:endParaRPr lang="ja-JP" altLang="en-US" dirty="0"/>
          </a:p>
        </p:txBody>
      </p:sp>
      <p:sp>
        <p:nvSpPr>
          <p:cNvPr id="4" name="四角形: 角を丸くする 3">
            <a:extLst>
              <a:ext uri="{FF2B5EF4-FFF2-40B4-BE49-F238E27FC236}">
                <a16:creationId xmlns:a16="http://schemas.microsoft.com/office/drawing/2014/main" id="{4EDF9763-62CB-A9B0-8D2C-DACBEDBCFDC8}"/>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14B1F5F6-B6A4-08EB-CB17-3A7192829643}"/>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457301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CAB26-0A60-3A1C-A860-C1AF55ACA50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9F095BD2-B72D-D6D0-C9E4-DAC63614D350}"/>
              </a:ext>
            </a:extLst>
          </p:cNvPr>
          <p:cNvSpPr>
            <a:spLocks noGrp="1"/>
          </p:cNvSpPr>
          <p:nvPr>
            <p:ph type="body" idx="1"/>
          </p:nvPr>
        </p:nvSpPr>
        <p:spPr/>
        <p:txBody>
          <a:bodyPr/>
          <a:lstStyle/>
          <a:p>
            <a:r>
              <a:rPr lang="ja-JP" altLang="en-US" dirty="0"/>
              <a:t>非血縁者間</a:t>
            </a:r>
            <a:r>
              <a:rPr lang="ja-JP" altLang="ja-JP" dirty="0"/>
              <a:t>末梢血幹細胞移植においては、</a:t>
            </a:r>
            <a:r>
              <a:rPr lang="ja-JP" altLang="en-US" dirty="0"/>
              <a:t>高年齢者</a:t>
            </a:r>
            <a:r>
              <a:rPr lang="ja-JP" altLang="ja-JP" dirty="0"/>
              <a:t>における移植割合が増加しており、近年</a:t>
            </a:r>
            <a:r>
              <a:rPr lang="en-US" altLang="ja-JP" dirty="0"/>
              <a:t>50</a:t>
            </a:r>
            <a:r>
              <a:rPr lang="ja-JP" altLang="ja-JP" dirty="0"/>
              <a:t>歳以上の移植例が半数以上を占める。</a:t>
            </a:r>
          </a:p>
        </p:txBody>
      </p:sp>
      <p:sp>
        <p:nvSpPr>
          <p:cNvPr id="2" name="スライド番号プレースホルダー 1">
            <a:extLst>
              <a:ext uri="{FF2B5EF4-FFF2-40B4-BE49-F238E27FC236}">
                <a16:creationId xmlns:a16="http://schemas.microsoft.com/office/drawing/2014/main" id="{CB47A79B-2C5B-80F2-F104-A43582F0CAED}"/>
              </a:ext>
            </a:extLst>
          </p:cNvPr>
          <p:cNvSpPr>
            <a:spLocks noGrp="1"/>
          </p:cNvSpPr>
          <p:nvPr>
            <p:ph type="sldNum" sz="quarter" idx="5"/>
          </p:nvPr>
        </p:nvSpPr>
        <p:spPr/>
        <p:txBody>
          <a:bodyPr/>
          <a:lstStyle/>
          <a:p>
            <a:fld id="{2E548C01-EC07-4717-A8DE-1E92D2D81867}" type="slidenum">
              <a:rPr lang="ja-JP" altLang="en-US" smtClean="0"/>
              <a:pPr/>
              <a:t>12</a:t>
            </a:fld>
            <a:endParaRPr lang="ja-JP" altLang="en-US" dirty="0"/>
          </a:p>
        </p:txBody>
      </p:sp>
      <p:sp>
        <p:nvSpPr>
          <p:cNvPr id="4" name="四角形: 角を丸くする 3">
            <a:extLst>
              <a:ext uri="{FF2B5EF4-FFF2-40B4-BE49-F238E27FC236}">
                <a16:creationId xmlns:a16="http://schemas.microsoft.com/office/drawing/2014/main" id="{8708D512-E0C9-4CA5-974B-5D5103122691}"/>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F31C771-4E74-9211-3630-CC4F650A9610}"/>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20629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非血縁者間さい帯移植において</a:t>
            </a:r>
            <a:r>
              <a:rPr lang="ja-JP" altLang="en-US" dirty="0"/>
              <a:t>は、</a:t>
            </a:r>
            <a:r>
              <a:rPr lang="ja-JP" altLang="ja-JP" dirty="0"/>
              <a:t>高年齢者における移植件数が増加しており、近年</a:t>
            </a:r>
            <a:r>
              <a:rPr lang="en-US" altLang="ja-JP" dirty="0"/>
              <a:t>50</a:t>
            </a:r>
            <a:r>
              <a:rPr lang="ja-JP" altLang="ja-JP" dirty="0"/>
              <a:t>歳以上の移植例が半数以上を占める。</a:t>
            </a:r>
          </a:p>
        </p:txBody>
      </p:sp>
      <p:sp>
        <p:nvSpPr>
          <p:cNvPr id="2" name="スライド番号プレースホルダー 1">
            <a:extLst>
              <a:ext uri="{FF2B5EF4-FFF2-40B4-BE49-F238E27FC236}">
                <a16:creationId xmlns:a16="http://schemas.microsoft.com/office/drawing/2014/main" id="{8CF031C5-6931-FB2C-1B7E-288D580D98FE}"/>
              </a:ext>
            </a:extLst>
          </p:cNvPr>
          <p:cNvSpPr>
            <a:spLocks noGrp="1"/>
          </p:cNvSpPr>
          <p:nvPr>
            <p:ph type="sldNum" sz="quarter" idx="5"/>
          </p:nvPr>
        </p:nvSpPr>
        <p:spPr/>
        <p:txBody>
          <a:bodyPr/>
          <a:lstStyle/>
          <a:p>
            <a:fld id="{2E548C01-EC07-4717-A8DE-1E92D2D81867}" type="slidenum">
              <a:rPr lang="ja-JP" altLang="en-US" smtClean="0"/>
              <a:pPr/>
              <a:t>13</a:t>
            </a:fld>
            <a:endParaRPr lang="ja-JP" altLang="en-US" dirty="0"/>
          </a:p>
        </p:txBody>
      </p:sp>
      <p:sp>
        <p:nvSpPr>
          <p:cNvPr id="4" name="四角形: 角を丸くする 3">
            <a:extLst>
              <a:ext uri="{FF2B5EF4-FFF2-40B4-BE49-F238E27FC236}">
                <a16:creationId xmlns:a16="http://schemas.microsoft.com/office/drawing/2014/main" id="{CED63BF5-AD18-3E09-472F-48D4C0C0197B}"/>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CD784090-DF6C-D108-AD59-7043025D2655}"/>
              </a:ext>
            </a:extLst>
          </p:cNvPr>
          <p:cNvSpPr>
            <a:spLocks noGrp="1" noRot="1" noChangeAspect="1"/>
          </p:cNvSpPr>
          <p:nvPr>
            <p:ph type="sldImg"/>
          </p:nvPr>
        </p:nvSpPr>
        <p:spPr/>
      </p:sp>
    </p:spTree>
    <p:extLst>
      <p:ext uri="{BB962C8B-B14F-4D97-AF65-F5344CB8AC3E}">
        <p14:creationId xmlns:p14="http://schemas.microsoft.com/office/powerpoint/2010/main" val="388290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7512-3EF4-D189-14CD-58B9FE5748B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13C3321-DEA1-1E68-64B5-2C96CB2CA6F3}"/>
              </a:ext>
            </a:extLst>
          </p:cNvPr>
          <p:cNvSpPr>
            <a:spLocks noGrp="1"/>
          </p:cNvSpPr>
          <p:nvPr>
            <p:ph type="body" idx="1"/>
          </p:nvPr>
        </p:nvSpPr>
        <p:spPr/>
        <p:txBody>
          <a:bodyPr/>
          <a:lstStyle/>
          <a:p>
            <a:r>
              <a:rPr lang="ja-JP" altLang="ja-JP" dirty="0"/>
              <a:t>白血病</a:t>
            </a:r>
            <a:r>
              <a:rPr lang="ja-JP" altLang="en-US" dirty="0"/>
              <a:t>では</a:t>
            </a:r>
            <a:r>
              <a:rPr lang="ja-JP" altLang="ja-JP" dirty="0"/>
              <a:t>、特に高年齢者で移植件数</a:t>
            </a:r>
            <a:r>
              <a:rPr lang="en-US" altLang="ja-JP" dirty="0"/>
              <a:t>(</a:t>
            </a:r>
            <a:r>
              <a:rPr lang="ja-JP" altLang="ja-JP" dirty="0"/>
              <a:t>自家移植・同種移植</a:t>
            </a:r>
            <a:r>
              <a:rPr lang="en-US" altLang="ja-JP" dirty="0"/>
              <a:t>)</a:t>
            </a:r>
            <a:r>
              <a:rPr lang="ja-JP" altLang="ja-JP" dirty="0"/>
              <a:t>が増加している。 </a:t>
            </a:r>
            <a:endParaRPr lang="en-US" altLang="ja-JP" dirty="0"/>
          </a:p>
          <a:p>
            <a:r>
              <a:rPr lang="ja-JP" altLang="ja-JP" dirty="0"/>
              <a:t>近年では、</a:t>
            </a:r>
            <a:r>
              <a:rPr lang="en-US" altLang="ja-JP" dirty="0"/>
              <a:t>50</a:t>
            </a:r>
            <a:r>
              <a:rPr lang="ja-JP" altLang="ja-JP" dirty="0"/>
              <a:t>歳以上の割合は白血病で約</a:t>
            </a:r>
            <a:r>
              <a:rPr lang="en-US" altLang="ja-JP" dirty="0"/>
              <a:t>60%</a:t>
            </a:r>
            <a:r>
              <a:rPr lang="ja-JP" altLang="ja-JP" dirty="0"/>
              <a:t>を占める。</a:t>
            </a:r>
          </a:p>
        </p:txBody>
      </p:sp>
      <p:sp>
        <p:nvSpPr>
          <p:cNvPr id="2" name="スライド番号プレースホルダー 1">
            <a:extLst>
              <a:ext uri="{FF2B5EF4-FFF2-40B4-BE49-F238E27FC236}">
                <a16:creationId xmlns:a16="http://schemas.microsoft.com/office/drawing/2014/main" id="{01D1158D-1943-C519-CE5F-488BECB6C40E}"/>
              </a:ext>
            </a:extLst>
          </p:cNvPr>
          <p:cNvSpPr>
            <a:spLocks noGrp="1"/>
          </p:cNvSpPr>
          <p:nvPr>
            <p:ph type="sldNum" sz="quarter" idx="5"/>
          </p:nvPr>
        </p:nvSpPr>
        <p:spPr/>
        <p:txBody>
          <a:bodyPr/>
          <a:lstStyle/>
          <a:p>
            <a:fld id="{2E548C01-EC07-4717-A8DE-1E92D2D81867}" type="slidenum">
              <a:rPr lang="ja-JP" altLang="en-US" smtClean="0"/>
              <a:pPr/>
              <a:t>14</a:t>
            </a:fld>
            <a:endParaRPr lang="ja-JP" altLang="en-US" dirty="0"/>
          </a:p>
        </p:txBody>
      </p:sp>
      <p:sp>
        <p:nvSpPr>
          <p:cNvPr id="4" name="四角形: 角を丸くする 3">
            <a:extLst>
              <a:ext uri="{FF2B5EF4-FFF2-40B4-BE49-F238E27FC236}">
                <a16:creationId xmlns:a16="http://schemas.microsoft.com/office/drawing/2014/main" id="{7C5C1EDE-BD01-9396-7A0F-E293EA3D0988}"/>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13B1CC43-66DA-3977-682A-3FFF722361D3}"/>
              </a:ext>
            </a:extLst>
          </p:cNvPr>
          <p:cNvSpPr>
            <a:spLocks noGrp="1" noRot="1" noChangeAspect="1"/>
          </p:cNvSpPr>
          <p:nvPr>
            <p:ph type="sldImg"/>
          </p:nvPr>
        </p:nvSpPr>
        <p:spPr/>
      </p:sp>
    </p:spTree>
    <p:extLst>
      <p:ext uri="{BB962C8B-B14F-4D97-AF65-F5344CB8AC3E}">
        <p14:creationId xmlns:p14="http://schemas.microsoft.com/office/powerpoint/2010/main" val="1576863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6480-0B4D-2901-7D41-284080EFAC13}"/>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19B5663-BE9F-C55D-2EE5-8B332E308663}"/>
              </a:ext>
            </a:extLst>
          </p:cNvPr>
          <p:cNvSpPr>
            <a:spLocks noGrp="1"/>
          </p:cNvSpPr>
          <p:nvPr>
            <p:ph type="body" idx="1"/>
          </p:nvPr>
        </p:nvSpPr>
        <p:spPr/>
        <p:txBody>
          <a:bodyPr/>
          <a:lstStyle/>
          <a:p>
            <a:r>
              <a:rPr lang="ja-JP" altLang="ja-JP" dirty="0"/>
              <a:t>悪性リンパ腫</a:t>
            </a:r>
            <a:r>
              <a:rPr lang="ja-JP" altLang="en-US" dirty="0"/>
              <a:t>では、</a:t>
            </a:r>
            <a:r>
              <a:rPr lang="ja-JP" altLang="ja-JP" dirty="0"/>
              <a:t>特に</a:t>
            </a:r>
            <a:r>
              <a:rPr lang="ja-JP" altLang="en-US" dirty="0"/>
              <a:t>高年齢</a:t>
            </a:r>
            <a:r>
              <a:rPr lang="ja-JP" altLang="ja-JP" dirty="0"/>
              <a:t>者を中心に移植件数</a:t>
            </a:r>
            <a:r>
              <a:rPr lang="en-US" altLang="ja-JP" dirty="0"/>
              <a:t>(</a:t>
            </a:r>
            <a:r>
              <a:rPr lang="ja-JP" altLang="ja-JP" dirty="0"/>
              <a:t>自家移植・同種移植</a:t>
            </a:r>
            <a:r>
              <a:rPr lang="en-US" altLang="ja-JP" dirty="0"/>
              <a:t>)</a:t>
            </a:r>
            <a:r>
              <a:rPr lang="ja-JP" altLang="ja-JP" dirty="0"/>
              <a:t>が増加している。 </a:t>
            </a:r>
          </a:p>
          <a:p>
            <a:r>
              <a:rPr lang="ja-JP" altLang="ja-JP" dirty="0"/>
              <a:t>近年では、</a:t>
            </a:r>
            <a:r>
              <a:rPr lang="en-US" altLang="ja-JP" dirty="0"/>
              <a:t>50</a:t>
            </a:r>
            <a:r>
              <a:rPr lang="ja-JP" altLang="ja-JP" dirty="0"/>
              <a:t>歳以上の割合は悪性リンパ腫で約</a:t>
            </a:r>
            <a:r>
              <a:rPr lang="en-US" altLang="ja-JP" dirty="0"/>
              <a:t>70</a:t>
            </a:r>
            <a:r>
              <a:rPr lang="ja-JP" altLang="ja-JP" dirty="0"/>
              <a:t>％を占める。</a:t>
            </a:r>
          </a:p>
        </p:txBody>
      </p:sp>
      <p:sp>
        <p:nvSpPr>
          <p:cNvPr id="2" name="スライド番号プレースホルダー 1">
            <a:extLst>
              <a:ext uri="{FF2B5EF4-FFF2-40B4-BE49-F238E27FC236}">
                <a16:creationId xmlns:a16="http://schemas.microsoft.com/office/drawing/2014/main" id="{72222E63-A9F3-024D-4B09-B021E215E10A}"/>
              </a:ext>
            </a:extLst>
          </p:cNvPr>
          <p:cNvSpPr>
            <a:spLocks noGrp="1"/>
          </p:cNvSpPr>
          <p:nvPr>
            <p:ph type="sldNum" sz="quarter" idx="5"/>
          </p:nvPr>
        </p:nvSpPr>
        <p:spPr/>
        <p:txBody>
          <a:bodyPr/>
          <a:lstStyle/>
          <a:p>
            <a:fld id="{2E548C01-EC07-4717-A8DE-1E92D2D81867}" type="slidenum">
              <a:rPr lang="ja-JP" altLang="en-US" smtClean="0"/>
              <a:pPr/>
              <a:t>15</a:t>
            </a:fld>
            <a:endParaRPr lang="ja-JP" altLang="en-US" dirty="0"/>
          </a:p>
        </p:txBody>
      </p:sp>
      <p:sp>
        <p:nvSpPr>
          <p:cNvPr id="4" name="四角形: 角を丸くする 3">
            <a:extLst>
              <a:ext uri="{FF2B5EF4-FFF2-40B4-BE49-F238E27FC236}">
                <a16:creationId xmlns:a16="http://schemas.microsoft.com/office/drawing/2014/main" id="{16C0C941-F7FC-3AA9-C267-F7B207C1AAE9}"/>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19281AED-4E3C-99B8-F748-8F63D69B3F8C}"/>
              </a:ext>
            </a:extLst>
          </p:cNvPr>
          <p:cNvSpPr>
            <a:spLocks noGrp="1" noRot="1" noChangeAspect="1"/>
          </p:cNvSpPr>
          <p:nvPr>
            <p:ph type="sldImg"/>
          </p:nvPr>
        </p:nvSpPr>
        <p:spPr/>
      </p:sp>
    </p:spTree>
    <p:extLst>
      <p:ext uri="{BB962C8B-B14F-4D97-AF65-F5344CB8AC3E}">
        <p14:creationId xmlns:p14="http://schemas.microsoft.com/office/powerpoint/2010/main" val="3783848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小児における同種移植は、急性白血病</a:t>
            </a:r>
            <a:r>
              <a:rPr lang="en-US" altLang="ja-JP" dirty="0"/>
              <a:t>(</a:t>
            </a:r>
            <a:r>
              <a:rPr lang="ja-JP" altLang="ja-JP" dirty="0"/>
              <a:t>急性骨髄性白血病、急性リンパ性白血病</a:t>
            </a:r>
            <a:r>
              <a:rPr lang="en-US" altLang="ja-JP" dirty="0"/>
              <a:t>)</a:t>
            </a:r>
            <a:r>
              <a:rPr lang="ja-JP" altLang="ja-JP" dirty="0"/>
              <a:t>で最も多く、同種移植全体の</a:t>
            </a:r>
            <a:r>
              <a:rPr lang="en-US" altLang="ja-JP" dirty="0"/>
              <a:t>54</a:t>
            </a:r>
            <a:r>
              <a:rPr lang="ja-JP" altLang="ja-JP" dirty="0"/>
              <a:t>％を占める。ついで、同種移植件数の多い小児の再生不良性貧血は希少疾患であるが、重症</a:t>
            </a:r>
            <a:r>
              <a:rPr lang="en-US" altLang="ja-JP" dirty="0"/>
              <a:t>/</a:t>
            </a:r>
            <a:r>
              <a:rPr lang="ja-JP" altLang="ja-JP" dirty="0"/>
              <a:t>最重症例では</a:t>
            </a:r>
            <a:r>
              <a:rPr lang="en-US" altLang="ja-JP" dirty="0"/>
              <a:t>HLA</a:t>
            </a:r>
            <a:r>
              <a:rPr lang="ja-JP" altLang="ja-JP" dirty="0"/>
              <a:t>一致同胞ドナーがいる場合、同種骨髄移植が第一選択とされるため小児の同種移植件数の</a:t>
            </a:r>
            <a:r>
              <a:rPr lang="en-US" altLang="ja-JP" dirty="0"/>
              <a:t>9</a:t>
            </a:r>
            <a:r>
              <a:rPr lang="ja-JP" altLang="ja-JP" dirty="0"/>
              <a:t>％程度を占める。</a:t>
            </a:r>
            <a:endParaRPr lang="en-US" altLang="ja-JP" dirty="0"/>
          </a:p>
          <a:p>
            <a:r>
              <a:rPr lang="ja-JP" altLang="ja-JP" dirty="0"/>
              <a:t>小児の固形腫瘍においては、大量化学療法による造血機能不全を救済するために自家移植が行われ、自家移植件数の約</a:t>
            </a:r>
            <a:r>
              <a:rPr lang="en-US" altLang="ja-JP" dirty="0"/>
              <a:t>80</a:t>
            </a:r>
            <a:r>
              <a:rPr lang="ja-JP" altLang="ja-JP" dirty="0"/>
              <a:t>％を占める。</a:t>
            </a:r>
          </a:p>
        </p:txBody>
      </p:sp>
      <p:sp>
        <p:nvSpPr>
          <p:cNvPr id="2" name="スライド番号プレースホルダー 1">
            <a:extLst>
              <a:ext uri="{FF2B5EF4-FFF2-40B4-BE49-F238E27FC236}">
                <a16:creationId xmlns:a16="http://schemas.microsoft.com/office/drawing/2014/main" id="{7491A0E5-9D93-FC96-EDB0-10C35BA370B6}"/>
              </a:ext>
            </a:extLst>
          </p:cNvPr>
          <p:cNvSpPr>
            <a:spLocks noGrp="1"/>
          </p:cNvSpPr>
          <p:nvPr>
            <p:ph type="sldNum" sz="quarter" idx="5"/>
          </p:nvPr>
        </p:nvSpPr>
        <p:spPr/>
        <p:txBody>
          <a:bodyPr/>
          <a:lstStyle/>
          <a:p>
            <a:fld id="{2E548C01-EC07-4717-A8DE-1E92D2D81867}"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573B6145-8A09-108A-38BF-41F5A6D59A74}"/>
              </a:ext>
            </a:extLst>
          </p:cNvPr>
          <p:cNvSpPr>
            <a:spLocks noGrp="1" noRot="1" noChangeAspect="1"/>
          </p:cNvSpPr>
          <p:nvPr>
            <p:ph type="sldImg"/>
          </p:nvPr>
        </p:nvSpPr>
        <p:spPr>
          <a:xfrm>
            <a:off x="2000250" y="0"/>
            <a:ext cx="5648325" cy="423545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ja-JP" dirty="0"/>
              <a:t>歳以上における同種移植は、急性白血病</a:t>
            </a:r>
            <a:r>
              <a:rPr lang="en-US" altLang="ja-JP" dirty="0"/>
              <a:t>(</a:t>
            </a:r>
            <a:r>
              <a:rPr lang="ja-JP" altLang="ja-JP" dirty="0"/>
              <a:t>急性骨髄性白血病、急性リンパ性白血病</a:t>
            </a:r>
            <a:r>
              <a:rPr lang="en-US" altLang="ja-JP" dirty="0"/>
              <a:t>)</a:t>
            </a:r>
            <a:r>
              <a:rPr lang="ja-JP" altLang="ja-JP" dirty="0"/>
              <a:t>で最も多く、同種移植全体の</a:t>
            </a:r>
            <a:r>
              <a:rPr lang="en-US" altLang="ja-JP" dirty="0"/>
              <a:t>57</a:t>
            </a:r>
            <a:r>
              <a:rPr lang="ja-JP" altLang="ja-JP" dirty="0"/>
              <a:t>％を占める。ついで、骨髄異形成症候群、非ホジキンリンパ腫で多く施行されている。</a:t>
            </a:r>
          </a:p>
          <a:p>
            <a:r>
              <a:rPr lang="ja-JP" altLang="ja-JP" dirty="0"/>
              <a:t>多発性骨髄腫は高年齢者に多く、悪性リンパ腫と同じく患者数は増加傾向にある。自家移植を併用した大量化学療法が</a:t>
            </a:r>
            <a:r>
              <a:rPr lang="en-US" altLang="ja-JP" dirty="0"/>
              <a:t>65</a:t>
            </a:r>
            <a:r>
              <a:rPr lang="ja-JP" altLang="ja-JP" dirty="0"/>
              <a:t>歳未満での多発性骨髄腫の標準治療として確立しており、約</a:t>
            </a:r>
            <a:r>
              <a:rPr lang="en-US" altLang="ja-JP" dirty="0"/>
              <a:t>90</a:t>
            </a:r>
            <a:r>
              <a:rPr lang="ja-JP" altLang="ja-JP" dirty="0"/>
              <a:t>％が自家移植である。</a:t>
            </a:r>
          </a:p>
        </p:txBody>
      </p:sp>
      <p:sp>
        <p:nvSpPr>
          <p:cNvPr id="2" name="スライド番号プレースホルダー 1">
            <a:extLst>
              <a:ext uri="{FF2B5EF4-FFF2-40B4-BE49-F238E27FC236}">
                <a16:creationId xmlns:a16="http://schemas.microsoft.com/office/drawing/2014/main" id="{3708A1C1-D6E9-8358-7CCF-30E0F0D4882F}"/>
              </a:ext>
            </a:extLst>
          </p:cNvPr>
          <p:cNvSpPr>
            <a:spLocks noGrp="1"/>
          </p:cNvSpPr>
          <p:nvPr>
            <p:ph type="sldNum" sz="quarter" idx="5"/>
          </p:nvPr>
        </p:nvSpPr>
        <p:spPr/>
        <p:txBody>
          <a:bodyPr/>
          <a:lstStyle/>
          <a:p>
            <a:fld id="{2E548C01-EC07-4717-A8DE-1E92D2D81867}"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613EE6A6-130C-CF0A-9A02-39FD2AB2FDB8}"/>
              </a:ext>
            </a:extLst>
          </p:cNvPr>
          <p:cNvSpPr>
            <a:spLocks noGrp="1" noRot="1" noChangeAspect="1"/>
          </p:cNvSpPr>
          <p:nvPr>
            <p:ph type="sldImg"/>
          </p:nvPr>
        </p:nvSpPr>
        <p:spPr>
          <a:xfrm>
            <a:off x="2000250" y="0"/>
            <a:ext cx="5648325" cy="423545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小児の固形腫瘍においては、大量化学療法による造血機能不全を救済するために自家移植が行われるため移植件数は最も多く、この</a:t>
            </a:r>
            <a:r>
              <a:rPr lang="en-US" altLang="ja-JP" dirty="0"/>
              <a:t>10</a:t>
            </a:r>
            <a:r>
              <a:rPr lang="ja-JP" altLang="ja-JP" dirty="0"/>
              <a:t>年では横ばいである。</a:t>
            </a:r>
          </a:p>
        </p:txBody>
      </p:sp>
      <p:sp>
        <p:nvSpPr>
          <p:cNvPr id="2" name="スライド番号プレースホルダー 1">
            <a:extLst>
              <a:ext uri="{FF2B5EF4-FFF2-40B4-BE49-F238E27FC236}">
                <a16:creationId xmlns:a16="http://schemas.microsoft.com/office/drawing/2014/main" id="{46E10FAD-C4FA-1331-7C54-8665C1D64211}"/>
              </a:ext>
            </a:extLst>
          </p:cNvPr>
          <p:cNvSpPr>
            <a:spLocks noGrp="1"/>
          </p:cNvSpPr>
          <p:nvPr>
            <p:ph type="sldNum" sz="quarter" idx="5"/>
          </p:nvPr>
        </p:nvSpPr>
        <p:spPr/>
        <p:txBody>
          <a:bodyPr/>
          <a:lstStyle/>
          <a:p>
            <a:fld id="{2E548C01-EC07-4717-A8DE-1E92D2D81867}" type="slidenum">
              <a:rPr lang="ja-JP" altLang="en-US" smtClean="0"/>
              <a:pPr/>
              <a:t>18</a:t>
            </a:fld>
            <a:endParaRPr lang="ja-JP" altLang="en-US" dirty="0"/>
          </a:p>
        </p:txBody>
      </p:sp>
      <p:sp>
        <p:nvSpPr>
          <p:cNvPr id="4" name="四角形: 角を丸くする 3">
            <a:extLst>
              <a:ext uri="{FF2B5EF4-FFF2-40B4-BE49-F238E27FC236}">
                <a16:creationId xmlns:a16="http://schemas.microsoft.com/office/drawing/2014/main" id="{F4114244-9AE6-6EB3-FE09-7A9CEC2E760D}"/>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F20585B-5E13-9DCD-5110-FAE1BE25D13D}"/>
              </a:ext>
            </a:extLst>
          </p:cNvPr>
          <p:cNvSpPr>
            <a:spLocks noGrp="1" noRot="1" noChangeAspect="1"/>
          </p:cNvSpPr>
          <p:nvPr>
            <p:ph type="sldImg"/>
          </p:nvPr>
        </p:nvSpPr>
        <p:spPr/>
      </p:sp>
    </p:spTree>
    <p:extLst>
      <p:ext uri="{BB962C8B-B14F-4D97-AF65-F5344CB8AC3E}">
        <p14:creationId xmlns:p14="http://schemas.microsoft.com/office/powerpoint/2010/main" val="353390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小児における同種移植件数は、急性リンパ性白血病、急性骨髄性白血病で多い。</a:t>
            </a:r>
          </a:p>
        </p:txBody>
      </p:sp>
      <p:sp>
        <p:nvSpPr>
          <p:cNvPr id="2" name="スライド番号プレースホルダー 1">
            <a:extLst>
              <a:ext uri="{FF2B5EF4-FFF2-40B4-BE49-F238E27FC236}">
                <a16:creationId xmlns:a16="http://schemas.microsoft.com/office/drawing/2014/main" id="{11281BAA-A506-7499-C44C-4E0576C0613A}"/>
              </a:ext>
            </a:extLst>
          </p:cNvPr>
          <p:cNvSpPr>
            <a:spLocks noGrp="1"/>
          </p:cNvSpPr>
          <p:nvPr>
            <p:ph type="sldNum" sz="quarter" idx="5"/>
          </p:nvPr>
        </p:nvSpPr>
        <p:spPr/>
        <p:txBody>
          <a:bodyPr/>
          <a:lstStyle/>
          <a:p>
            <a:fld id="{2E548C01-EC07-4717-A8DE-1E92D2D81867}" type="slidenum">
              <a:rPr lang="ja-JP" altLang="en-US" smtClean="0"/>
              <a:pPr/>
              <a:t>19</a:t>
            </a:fld>
            <a:endParaRPr lang="ja-JP" altLang="en-US" dirty="0"/>
          </a:p>
        </p:txBody>
      </p:sp>
      <p:sp>
        <p:nvSpPr>
          <p:cNvPr id="4" name="四角形: 角を丸くする 3">
            <a:extLst>
              <a:ext uri="{FF2B5EF4-FFF2-40B4-BE49-F238E27FC236}">
                <a16:creationId xmlns:a16="http://schemas.microsoft.com/office/drawing/2014/main" id="{E89DB507-6E0E-8983-373D-9396D0CD51A8}"/>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716E6B4-627B-8028-E56A-EEB0D3285ABA}"/>
              </a:ext>
            </a:extLst>
          </p:cNvPr>
          <p:cNvSpPr>
            <a:spLocks noGrp="1" noRot="1" noChangeAspect="1"/>
          </p:cNvSpPr>
          <p:nvPr>
            <p:ph type="sldImg"/>
          </p:nvPr>
        </p:nvSpPr>
        <p:spPr/>
      </p:sp>
    </p:spTree>
    <p:extLst>
      <p:ext uri="{BB962C8B-B14F-4D97-AF65-F5344CB8AC3E}">
        <p14:creationId xmlns:p14="http://schemas.microsoft.com/office/powerpoint/2010/main" val="76730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548C01-EC07-4717-A8DE-1E92D2D81867}" type="slidenum">
              <a:rPr kumimoji="1" lang="ja-JP" altLang="en-US" smtClean="0"/>
              <a:t>2</a:t>
            </a:fld>
            <a:endParaRPr kumimoji="1" lang="ja-JP" altLang="en-US" dirty="0"/>
          </a:p>
        </p:txBody>
      </p:sp>
    </p:spTree>
    <p:extLst>
      <p:ext uri="{BB962C8B-B14F-4D97-AF65-F5344CB8AC3E}">
        <p14:creationId xmlns:p14="http://schemas.microsoft.com/office/powerpoint/2010/main" val="237457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多発性骨髄腫は高年齢者に多く、悪性リンパ腫と同じく成人における自家移植件数は増加傾向にある。</a:t>
            </a:r>
          </a:p>
        </p:txBody>
      </p:sp>
      <p:sp>
        <p:nvSpPr>
          <p:cNvPr id="2" name="スライド番号プレースホルダー 1">
            <a:extLst>
              <a:ext uri="{FF2B5EF4-FFF2-40B4-BE49-F238E27FC236}">
                <a16:creationId xmlns:a16="http://schemas.microsoft.com/office/drawing/2014/main" id="{28FF5755-EFE8-1702-123E-DE24C6A119C1}"/>
              </a:ext>
            </a:extLst>
          </p:cNvPr>
          <p:cNvSpPr>
            <a:spLocks noGrp="1"/>
          </p:cNvSpPr>
          <p:nvPr>
            <p:ph type="sldNum" sz="quarter" idx="5"/>
          </p:nvPr>
        </p:nvSpPr>
        <p:spPr/>
        <p:txBody>
          <a:bodyPr/>
          <a:lstStyle/>
          <a:p>
            <a:fld id="{2E548C01-EC07-4717-A8DE-1E92D2D81867}" type="slidenum">
              <a:rPr lang="ja-JP" altLang="en-US" smtClean="0"/>
              <a:pPr/>
              <a:t>20</a:t>
            </a:fld>
            <a:endParaRPr lang="ja-JP" altLang="en-US" dirty="0"/>
          </a:p>
        </p:txBody>
      </p:sp>
      <p:sp>
        <p:nvSpPr>
          <p:cNvPr id="4" name="四角形: 角を丸くする 3">
            <a:extLst>
              <a:ext uri="{FF2B5EF4-FFF2-40B4-BE49-F238E27FC236}">
                <a16:creationId xmlns:a16="http://schemas.microsoft.com/office/drawing/2014/main" id="{BB399657-DFE6-689C-F459-7000A46AD360}"/>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829A933-AD26-8DAC-F30E-7B264BA02133}"/>
              </a:ext>
            </a:extLst>
          </p:cNvPr>
          <p:cNvSpPr>
            <a:spLocks noGrp="1" noRot="1" noChangeAspect="1"/>
          </p:cNvSpPr>
          <p:nvPr>
            <p:ph type="sldImg"/>
          </p:nvPr>
        </p:nvSpPr>
        <p:spPr/>
      </p:sp>
    </p:spTree>
    <p:extLst>
      <p:ext uri="{BB962C8B-B14F-4D97-AF65-F5344CB8AC3E}">
        <p14:creationId xmlns:p14="http://schemas.microsoft.com/office/powerpoint/2010/main" val="41847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ja-JP" dirty="0"/>
              <a:t>歳以上における同種移植は、急性骨髄性白血病で最も多く、ついで、急性リンパ性白血病や骨髄異形成症候群が続く。</a:t>
            </a:r>
          </a:p>
          <a:p>
            <a:r>
              <a:rPr lang="en-US" altLang="ja-JP" dirty="0"/>
              <a:t>2001</a:t>
            </a:r>
            <a:r>
              <a:rPr lang="ja-JP" altLang="ja-JP" dirty="0"/>
              <a:t>年にわが国において慢性骨髄性白血病の分子標的治療薬としてイマチニブが承認されて以降、慢性骨髄性白血病に対する移植は減少した。</a:t>
            </a:r>
          </a:p>
          <a:p>
            <a:r>
              <a:rPr lang="ja-JP" altLang="ja-JP" dirty="0"/>
              <a:t>近年、悪性リンパ腫に対する同種移植件数が減少しており、細胞治療が導入されたことが影響している可能性がある。</a:t>
            </a:r>
          </a:p>
        </p:txBody>
      </p:sp>
      <p:sp>
        <p:nvSpPr>
          <p:cNvPr id="2" name="スライド番号プレースホルダー 1">
            <a:extLst>
              <a:ext uri="{FF2B5EF4-FFF2-40B4-BE49-F238E27FC236}">
                <a16:creationId xmlns:a16="http://schemas.microsoft.com/office/drawing/2014/main" id="{5436348D-7C67-1F0B-DE2E-BE876CB27B95}"/>
              </a:ext>
            </a:extLst>
          </p:cNvPr>
          <p:cNvSpPr>
            <a:spLocks noGrp="1"/>
          </p:cNvSpPr>
          <p:nvPr>
            <p:ph type="sldNum" sz="quarter" idx="5"/>
          </p:nvPr>
        </p:nvSpPr>
        <p:spPr/>
        <p:txBody>
          <a:bodyPr/>
          <a:lstStyle/>
          <a:p>
            <a:fld id="{2E548C01-EC07-4717-A8DE-1E92D2D81867}" type="slidenum">
              <a:rPr lang="ja-JP" altLang="en-US" smtClean="0"/>
              <a:pPr/>
              <a:t>21</a:t>
            </a:fld>
            <a:endParaRPr lang="ja-JP" altLang="en-US" dirty="0"/>
          </a:p>
        </p:txBody>
      </p:sp>
      <p:sp>
        <p:nvSpPr>
          <p:cNvPr id="4" name="四角形: 角を丸くする 3">
            <a:extLst>
              <a:ext uri="{FF2B5EF4-FFF2-40B4-BE49-F238E27FC236}">
                <a16:creationId xmlns:a16="http://schemas.microsoft.com/office/drawing/2014/main" id="{5688C701-6F31-8BA7-94EA-4B03D935F887}"/>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3DF3C1A-9CB2-4473-5C69-4936034A6B3C}"/>
              </a:ext>
            </a:extLst>
          </p:cNvPr>
          <p:cNvSpPr>
            <a:spLocks noGrp="1" noRot="1" noChangeAspect="1"/>
          </p:cNvSpPr>
          <p:nvPr>
            <p:ph type="sldImg"/>
          </p:nvPr>
        </p:nvSpPr>
        <p:spPr/>
      </p:sp>
    </p:spTree>
    <p:extLst>
      <p:ext uri="{BB962C8B-B14F-4D97-AF65-F5344CB8AC3E}">
        <p14:creationId xmlns:p14="http://schemas.microsoft.com/office/powerpoint/2010/main" val="2800730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A046-0FB7-789F-0FB1-1743989AB1A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C40D2B-3644-FDAA-F65E-FBE12E79C982}"/>
              </a:ext>
            </a:extLst>
          </p:cNvPr>
          <p:cNvSpPr>
            <a:spLocks noGrp="1"/>
          </p:cNvSpPr>
          <p:nvPr>
            <p:ph type="body" idx="1"/>
          </p:nvPr>
        </p:nvSpPr>
        <p:spPr/>
        <p:txBody>
          <a:bodyPr/>
          <a:lstStyle/>
          <a:p>
            <a:pPr lvl="0"/>
            <a:r>
              <a:rPr lang="ja-JP" altLang="ja-JP" dirty="0"/>
              <a:t>近年では、</a:t>
            </a:r>
            <a:r>
              <a:rPr lang="en-US" altLang="ja-JP" dirty="0"/>
              <a:t>0</a:t>
            </a:r>
            <a:r>
              <a:rPr lang="ja-JP" altLang="ja-JP" dirty="0"/>
              <a:t>～</a:t>
            </a:r>
            <a:r>
              <a:rPr lang="en-US" altLang="ja-JP" dirty="0"/>
              <a:t>15</a:t>
            </a:r>
            <a:r>
              <a:rPr lang="ja-JP" altLang="ja-JP" dirty="0"/>
              <a:t>歳での自家移植のおよそ</a:t>
            </a:r>
            <a:r>
              <a:rPr lang="en-US" altLang="ja-JP" dirty="0"/>
              <a:t>95</a:t>
            </a:r>
            <a:r>
              <a:rPr lang="ja-JP" altLang="ja-JP" dirty="0"/>
              <a:t>％が末梢血幹細胞による移植である。骨髄移植と比較して細胞採取において患者への負担が少ないことや、顆粒球コロニー刺激因子</a:t>
            </a:r>
            <a:r>
              <a:rPr lang="en-US" altLang="ja-JP" dirty="0"/>
              <a:t>(G-CSF)</a:t>
            </a:r>
            <a:r>
              <a:rPr lang="ja-JP" altLang="ja-JP" dirty="0"/>
              <a:t>を使用して末梢血から移植細胞を採取する方法が</a:t>
            </a:r>
            <a:r>
              <a:rPr lang="en-US" altLang="ja-JP" dirty="0"/>
              <a:t>2000</a:t>
            </a:r>
            <a:r>
              <a:rPr lang="ja-JP" altLang="ja-JP" dirty="0"/>
              <a:t>年に保険適応となったことなどの理由により、自家末梢血幹細胞移植件数が増加し、自家骨髄移植は減少した。</a:t>
            </a:r>
          </a:p>
        </p:txBody>
      </p:sp>
      <p:sp>
        <p:nvSpPr>
          <p:cNvPr id="2" name="スライド番号プレースホルダー 1">
            <a:extLst>
              <a:ext uri="{FF2B5EF4-FFF2-40B4-BE49-F238E27FC236}">
                <a16:creationId xmlns:a16="http://schemas.microsoft.com/office/drawing/2014/main" id="{08817BFD-E067-CD77-B8FD-038C149B9D6D}"/>
              </a:ext>
            </a:extLst>
          </p:cNvPr>
          <p:cNvSpPr>
            <a:spLocks noGrp="1"/>
          </p:cNvSpPr>
          <p:nvPr>
            <p:ph type="sldNum" sz="quarter" idx="5"/>
          </p:nvPr>
        </p:nvSpPr>
        <p:spPr/>
        <p:txBody>
          <a:bodyPr/>
          <a:lstStyle/>
          <a:p>
            <a:fld id="{2E548C01-EC07-4717-A8DE-1E92D2D81867}" type="slidenum">
              <a:rPr lang="ja-JP" altLang="en-US" smtClean="0"/>
              <a:pPr/>
              <a:t>22</a:t>
            </a:fld>
            <a:endParaRPr lang="ja-JP" altLang="en-US" dirty="0"/>
          </a:p>
        </p:txBody>
      </p:sp>
      <p:sp>
        <p:nvSpPr>
          <p:cNvPr id="4" name="四角形: 角を丸くする 3">
            <a:extLst>
              <a:ext uri="{FF2B5EF4-FFF2-40B4-BE49-F238E27FC236}">
                <a16:creationId xmlns:a16="http://schemas.microsoft.com/office/drawing/2014/main" id="{A22A6E99-C142-183B-E7D5-E0B106EA500D}"/>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7A4863E2-252C-250F-E71C-252092D6B647}"/>
              </a:ext>
            </a:extLst>
          </p:cNvPr>
          <p:cNvSpPr>
            <a:spLocks noGrp="1" noRot="1" noChangeAspect="1"/>
          </p:cNvSpPr>
          <p:nvPr>
            <p:ph type="sldImg"/>
          </p:nvPr>
        </p:nvSpPr>
        <p:spPr/>
      </p:sp>
    </p:spTree>
    <p:extLst>
      <p:ext uri="{BB962C8B-B14F-4D97-AF65-F5344CB8AC3E}">
        <p14:creationId xmlns:p14="http://schemas.microsoft.com/office/powerpoint/2010/main" val="817194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540E-FBD8-DA7C-C34B-6A4CDBB4BD8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73EA906-441B-7C46-9B0F-BD7B3E15AD31}"/>
              </a:ext>
            </a:extLst>
          </p:cNvPr>
          <p:cNvSpPr>
            <a:spLocks noGrp="1"/>
          </p:cNvSpPr>
          <p:nvPr>
            <p:ph type="body" idx="1"/>
          </p:nvPr>
        </p:nvSpPr>
        <p:spPr/>
        <p:txBody>
          <a:bodyPr/>
          <a:lstStyle/>
          <a:p>
            <a:pPr lvl="0"/>
            <a:r>
              <a:rPr lang="ja-JP" altLang="ja-JP" dirty="0"/>
              <a:t>近年では、</a:t>
            </a:r>
            <a:r>
              <a:rPr lang="en-US" altLang="ja-JP" dirty="0"/>
              <a:t>16</a:t>
            </a:r>
            <a:r>
              <a:rPr lang="ja-JP" altLang="ja-JP" dirty="0"/>
              <a:t>歳以上では</a:t>
            </a:r>
            <a:r>
              <a:rPr lang="en-US" altLang="ja-JP" dirty="0"/>
              <a:t>99</a:t>
            </a:r>
            <a:r>
              <a:rPr lang="ja-JP" altLang="ja-JP" dirty="0"/>
              <a:t>％以上が末梢血幹細胞による移植である。骨髄移植と比較して細胞採取において患者への負担が少ないことや、顆粒球コロニー刺激因子</a:t>
            </a:r>
            <a:r>
              <a:rPr lang="en-US" altLang="ja-JP" dirty="0"/>
              <a:t>(G-CSF)</a:t>
            </a:r>
            <a:r>
              <a:rPr lang="ja-JP" altLang="ja-JP" dirty="0"/>
              <a:t>を使用して末梢血から移植細胞を採取する方法が</a:t>
            </a:r>
            <a:r>
              <a:rPr lang="en-US" altLang="ja-JP" dirty="0"/>
              <a:t>2000</a:t>
            </a:r>
            <a:r>
              <a:rPr lang="ja-JP" altLang="ja-JP" dirty="0"/>
              <a:t>年に保険適応となったことなどの理由により、自家末梢血幹細胞移植件数が増加し、自家骨髄移植は減少した。</a:t>
            </a:r>
          </a:p>
        </p:txBody>
      </p:sp>
      <p:sp>
        <p:nvSpPr>
          <p:cNvPr id="2" name="スライド番号プレースホルダー 1">
            <a:extLst>
              <a:ext uri="{FF2B5EF4-FFF2-40B4-BE49-F238E27FC236}">
                <a16:creationId xmlns:a16="http://schemas.microsoft.com/office/drawing/2014/main" id="{4E289DFB-C9BE-7A77-3D34-4709621EDEC0}"/>
              </a:ext>
            </a:extLst>
          </p:cNvPr>
          <p:cNvSpPr>
            <a:spLocks noGrp="1"/>
          </p:cNvSpPr>
          <p:nvPr>
            <p:ph type="sldNum" sz="quarter" idx="5"/>
          </p:nvPr>
        </p:nvSpPr>
        <p:spPr/>
        <p:txBody>
          <a:bodyPr/>
          <a:lstStyle/>
          <a:p>
            <a:fld id="{2E548C01-EC07-4717-A8DE-1E92D2D81867}" type="slidenum">
              <a:rPr lang="ja-JP" altLang="en-US" smtClean="0"/>
              <a:pPr/>
              <a:t>23</a:t>
            </a:fld>
            <a:endParaRPr lang="ja-JP" altLang="en-US" dirty="0"/>
          </a:p>
        </p:txBody>
      </p:sp>
      <p:sp>
        <p:nvSpPr>
          <p:cNvPr id="4" name="四角形: 角を丸くする 3">
            <a:extLst>
              <a:ext uri="{FF2B5EF4-FFF2-40B4-BE49-F238E27FC236}">
                <a16:creationId xmlns:a16="http://schemas.microsoft.com/office/drawing/2014/main" id="{88655916-FD06-17BF-40CE-66C2C944D7FA}"/>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58D08A8-029D-86D9-FE5C-D2D2FCBA8BBC}"/>
              </a:ext>
            </a:extLst>
          </p:cNvPr>
          <p:cNvSpPr>
            <a:spLocks noGrp="1" noRot="1" noChangeAspect="1"/>
          </p:cNvSpPr>
          <p:nvPr>
            <p:ph type="sldImg"/>
          </p:nvPr>
        </p:nvSpPr>
        <p:spPr/>
      </p:sp>
    </p:spTree>
    <p:extLst>
      <p:ext uri="{BB962C8B-B14F-4D97-AF65-F5344CB8AC3E}">
        <p14:creationId xmlns:p14="http://schemas.microsoft.com/office/powerpoint/2010/main" val="2386967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3033-4815-24F2-4A18-C042FA36421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5DD7254-511B-7117-82AA-0430F22E5EAD}"/>
              </a:ext>
            </a:extLst>
          </p:cNvPr>
          <p:cNvSpPr>
            <a:spLocks noGrp="1"/>
          </p:cNvSpPr>
          <p:nvPr>
            <p:ph type="body" idx="1"/>
          </p:nvPr>
        </p:nvSpPr>
        <p:spPr/>
        <p:txBody>
          <a:bodyPr/>
          <a:lstStyle/>
          <a:p>
            <a:r>
              <a:rPr lang="ja-JP" altLang="ja-JP" dirty="0"/>
              <a:t>さい帯血移植および末梢血幹細胞移植の普及に伴い、同種骨髄移植の割合は減少傾向にある。</a:t>
            </a:r>
            <a:r>
              <a:rPr lang="en-US" altLang="ja-JP" dirty="0"/>
              <a:t> 0</a:t>
            </a:r>
            <a:r>
              <a:rPr lang="ja-JP" altLang="ja-JP" dirty="0"/>
              <a:t>～</a:t>
            </a:r>
            <a:r>
              <a:rPr lang="en-US" altLang="ja-JP" dirty="0"/>
              <a:t>15</a:t>
            </a:r>
            <a:r>
              <a:rPr lang="ja-JP" altLang="ja-JP" dirty="0"/>
              <a:t>歳では、同種骨髄移植が約半数を占める。近年では、同種移植の</a:t>
            </a:r>
            <a:r>
              <a:rPr lang="en-US" altLang="ja-JP" dirty="0"/>
              <a:t>30</a:t>
            </a:r>
            <a:r>
              <a:rPr lang="ja-JP" altLang="ja-JP" dirty="0"/>
              <a:t>％以上がさい帯血による移植である。</a:t>
            </a:r>
          </a:p>
        </p:txBody>
      </p:sp>
      <p:sp>
        <p:nvSpPr>
          <p:cNvPr id="2" name="スライド番号プレースホルダー 1">
            <a:extLst>
              <a:ext uri="{FF2B5EF4-FFF2-40B4-BE49-F238E27FC236}">
                <a16:creationId xmlns:a16="http://schemas.microsoft.com/office/drawing/2014/main" id="{C81CD02A-1B7B-14DA-98E7-9CC5E648BE5E}"/>
              </a:ext>
            </a:extLst>
          </p:cNvPr>
          <p:cNvSpPr>
            <a:spLocks noGrp="1"/>
          </p:cNvSpPr>
          <p:nvPr>
            <p:ph type="sldNum" sz="quarter" idx="5"/>
          </p:nvPr>
        </p:nvSpPr>
        <p:spPr/>
        <p:txBody>
          <a:bodyPr/>
          <a:lstStyle/>
          <a:p>
            <a:fld id="{2E548C01-EC07-4717-A8DE-1E92D2D81867}" type="slidenum">
              <a:rPr lang="ja-JP" altLang="en-US" smtClean="0"/>
              <a:pPr/>
              <a:t>24</a:t>
            </a:fld>
            <a:endParaRPr lang="ja-JP" altLang="en-US" dirty="0"/>
          </a:p>
        </p:txBody>
      </p:sp>
      <p:sp>
        <p:nvSpPr>
          <p:cNvPr id="4" name="四角形: 角を丸くする 3">
            <a:extLst>
              <a:ext uri="{FF2B5EF4-FFF2-40B4-BE49-F238E27FC236}">
                <a16:creationId xmlns:a16="http://schemas.microsoft.com/office/drawing/2014/main" id="{BC6B981E-26E2-9393-5299-8ADB8D4F43D6}"/>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662181C-E045-E567-97B6-DEF771B4AE59}"/>
              </a:ext>
            </a:extLst>
          </p:cNvPr>
          <p:cNvSpPr>
            <a:spLocks noGrp="1" noRot="1" noChangeAspect="1"/>
          </p:cNvSpPr>
          <p:nvPr>
            <p:ph type="sldImg"/>
          </p:nvPr>
        </p:nvSpPr>
        <p:spPr/>
      </p:sp>
    </p:spTree>
    <p:extLst>
      <p:ext uri="{BB962C8B-B14F-4D97-AF65-F5344CB8AC3E}">
        <p14:creationId xmlns:p14="http://schemas.microsoft.com/office/powerpoint/2010/main" val="331430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E9EB1-F6BD-FE48-231D-8D389AAA05A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3170E78-D1C6-5A46-9F47-5A252B43BBF5}"/>
              </a:ext>
            </a:extLst>
          </p:cNvPr>
          <p:cNvSpPr>
            <a:spLocks noGrp="1"/>
          </p:cNvSpPr>
          <p:nvPr>
            <p:ph type="body" idx="1"/>
          </p:nvPr>
        </p:nvSpPr>
        <p:spPr/>
        <p:txBody>
          <a:bodyPr/>
          <a:lstStyle/>
          <a:p>
            <a:r>
              <a:rPr lang="ja-JP" altLang="ja-JP" dirty="0"/>
              <a:t>さい帯血移植および末梢血幹細胞移植の普及に伴い、同種骨髄移植の割合は減少傾向にある。</a:t>
            </a:r>
            <a:r>
              <a:rPr lang="en-US" altLang="ja-JP" dirty="0"/>
              <a:t> 16</a:t>
            </a:r>
            <a:r>
              <a:rPr lang="ja-JP" altLang="ja-JP" dirty="0"/>
              <a:t>歳以上では末梢血幹細胞移植の件数が骨髄移植の件数を上回る。近年では、同種移植の</a:t>
            </a:r>
            <a:r>
              <a:rPr lang="en-US" altLang="ja-JP" dirty="0"/>
              <a:t>30</a:t>
            </a:r>
            <a:r>
              <a:rPr lang="ja-JP" altLang="ja-JP" dirty="0"/>
              <a:t>％以上がさい帯血による移植である。</a:t>
            </a:r>
          </a:p>
        </p:txBody>
      </p:sp>
      <p:sp>
        <p:nvSpPr>
          <p:cNvPr id="2" name="スライド番号プレースホルダー 1">
            <a:extLst>
              <a:ext uri="{FF2B5EF4-FFF2-40B4-BE49-F238E27FC236}">
                <a16:creationId xmlns:a16="http://schemas.microsoft.com/office/drawing/2014/main" id="{91AE8EA6-DD17-17BA-06C5-CFFB0ED0D884}"/>
              </a:ext>
            </a:extLst>
          </p:cNvPr>
          <p:cNvSpPr>
            <a:spLocks noGrp="1"/>
          </p:cNvSpPr>
          <p:nvPr>
            <p:ph type="sldNum" sz="quarter" idx="5"/>
          </p:nvPr>
        </p:nvSpPr>
        <p:spPr/>
        <p:txBody>
          <a:bodyPr/>
          <a:lstStyle/>
          <a:p>
            <a:fld id="{2E548C01-EC07-4717-A8DE-1E92D2D81867}" type="slidenum">
              <a:rPr lang="ja-JP" altLang="en-US" smtClean="0"/>
              <a:pPr/>
              <a:t>25</a:t>
            </a:fld>
            <a:endParaRPr lang="ja-JP" altLang="en-US" dirty="0"/>
          </a:p>
        </p:txBody>
      </p:sp>
      <p:sp>
        <p:nvSpPr>
          <p:cNvPr id="4" name="四角形: 角を丸くする 3">
            <a:extLst>
              <a:ext uri="{FF2B5EF4-FFF2-40B4-BE49-F238E27FC236}">
                <a16:creationId xmlns:a16="http://schemas.microsoft.com/office/drawing/2014/main" id="{7BEF7E81-B13D-D400-8B8E-48568BD3E2C7}"/>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 イメージ プレースホルダー 6">
            <a:extLst>
              <a:ext uri="{FF2B5EF4-FFF2-40B4-BE49-F238E27FC236}">
                <a16:creationId xmlns:a16="http://schemas.microsoft.com/office/drawing/2014/main" id="{B76615C2-8C50-7E2B-AC1D-46DFB39AB4AA}"/>
              </a:ext>
            </a:extLst>
          </p:cNvPr>
          <p:cNvSpPr>
            <a:spLocks noGrp="1" noRot="1" noChangeAspect="1"/>
          </p:cNvSpPr>
          <p:nvPr>
            <p:ph type="sldImg"/>
          </p:nvPr>
        </p:nvSpPr>
        <p:spPr/>
      </p:sp>
    </p:spTree>
    <p:extLst>
      <p:ext uri="{BB962C8B-B14F-4D97-AF65-F5344CB8AC3E}">
        <p14:creationId xmlns:p14="http://schemas.microsoft.com/office/powerpoint/2010/main" val="22474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7FEF-A500-DF1D-1365-B2FB5622292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387C679-33A3-B0BB-159F-BA96B31B9748}"/>
              </a:ext>
            </a:extLst>
          </p:cNvPr>
          <p:cNvSpPr>
            <a:spLocks noGrp="1"/>
          </p:cNvSpPr>
          <p:nvPr>
            <p:ph type="body" idx="1"/>
          </p:nvPr>
        </p:nvSpPr>
        <p:spPr/>
        <p:txBody>
          <a:bodyPr/>
          <a:lstStyle/>
          <a:p>
            <a:r>
              <a:rPr lang="ja-JP" altLang="ja-JP" dirty="0"/>
              <a:t>非血縁者間の移植に限った場合においても、さい帯血移植は増加傾向にあり、近年では非血縁者間移植の約半数である。</a:t>
            </a:r>
          </a:p>
        </p:txBody>
      </p:sp>
      <p:sp>
        <p:nvSpPr>
          <p:cNvPr id="5" name="スライド番号プレースホルダー 4">
            <a:extLst>
              <a:ext uri="{FF2B5EF4-FFF2-40B4-BE49-F238E27FC236}">
                <a16:creationId xmlns:a16="http://schemas.microsoft.com/office/drawing/2014/main" id="{0A761523-FE80-5D5A-18BE-42AE6187DFC6}"/>
              </a:ext>
            </a:extLst>
          </p:cNvPr>
          <p:cNvSpPr>
            <a:spLocks noGrp="1"/>
          </p:cNvSpPr>
          <p:nvPr>
            <p:ph type="sldNum" sz="quarter" idx="5"/>
          </p:nvPr>
        </p:nvSpPr>
        <p:spPr/>
        <p:txBody>
          <a:bodyPr/>
          <a:lstStyle/>
          <a:p>
            <a:fld id="{2E548C01-EC07-4717-A8DE-1E92D2D81867}" type="slidenum">
              <a:rPr lang="ja-JP" altLang="en-US" smtClean="0"/>
              <a:pPr/>
              <a:t>26</a:t>
            </a:fld>
            <a:endParaRPr lang="ja-JP" altLang="en-US" dirty="0"/>
          </a:p>
        </p:txBody>
      </p:sp>
      <p:sp>
        <p:nvSpPr>
          <p:cNvPr id="2" name="四角形: 角を丸くする 1">
            <a:extLst>
              <a:ext uri="{FF2B5EF4-FFF2-40B4-BE49-F238E27FC236}">
                <a16:creationId xmlns:a16="http://schemas.microsoft.com/office/drawing/2014/main" id="{C404A90B-DB7E-4DB7-427F-648313E15B95}"/>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580122AC-3993-E48F-1ACE-EA0E151843F9}"/>
              </a:ext>
            </a:extLst>
          </p:cNvPr>
          <p:cNvSpPr/>
          <p:nvPr/>
        </p:nvSpPr>
        <p:spPr>
          <a:xfrm>
            <a:off x="5455919" y="71714"/>
            <a:ext cx="1170791"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8CC371B7-DAD4-27EF-272E-B839DD123DAE}"/>
              </a:ext>
            </a:extLst>
          </p:cNvPr>
          <p:cNvSpPr>
            <a:spLocks noGrp="1" noRot="1" noChangeAspect="1"/>
          </p:cNvSpPr>
          <p:nvPr>
            <p:ph type="sldImg"/>
          </p:nvPr>
        </p:nvSpPr>
        <p:spPr/>
      </p:sp>
    </p:spTree>
    <p:extLst>
      <p:ext uri="{BB962C8B-B14F-4D97-AF65-F5344CB8AC3E}">
        <p14:creationId xmlns:p14="http://schemas.microsoft.com/office/powerpoint/2010/main" val="1518335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C7B2-6DE4-620D-5118-CF7873EC81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7F36135B-4118-6F04-46A7-A57727827EAE}"/>
              </a:ext>
            </a:extLst>
          </p:cNvPr>
          <p:cNvSpPr>
            <a:spLocks noGrp="1"/>
          </p:cNvSpPr>
          <p:nvPr>
            <p:ph type="body" idx="1"/>
          </p:nvPr>
        </p:nvSpPr>
        <p:spPr/>
        <p:txBody>
          <a:bodyPr/>
          <a:lstStyle/>
          <a:p>
            <a:r>
              <a:rPr lang="ja-JP" altLang="ja-JP" dirty="0"/>
              <a:t>非血縁者間の移植に限った場合においても、さい帯血移植は増加傾向にあり、近年では非血縁者間移植の約半数である。</a:t>
            </a:r>
          </a:p>
        </p:txBody>
      </p:sp>
      <p:sp>
        <p:nvSpPr>
          <p:cNvPr id="2" name="スライド番号プレースホルダー 1">
            <a:extLst>
              <a:ext uri="{FF2B5EF4-FFF2-40B4-BE49-F238E27FC236}">
                <a16:creationId xmlns:a16="http://schemas.microsoft.com/office/drawing/2014/main" id="{809BB17E-77E3-D463-C726-8E36FAD722DF}"/>
              </a:ext>
            </a:extLst>
          </p:cNvPr>
          <p:cNvSpPr>
            <a:spLocks noGrp="1"/>
          </p:cNvSpPr>
          <p:nvPr>
            <p:ph type="sldNum" sz="quarter" idx="5"/>
          </p:nvPr>
        </p:nvSpPr>
        <p:spPr/>
        <p:txBody>
          <a:bodyPr/>
          <a:lstStyle/>
          <a:p>
            <a:fld id="{2E548C01-EC07-4717-A8DE-1E92D2D81867}" type="slidenum">
              <a:rPr lang="ja-JP" altLang="en-US" smtClean="0"/>
              <a:pPr/>
              <a:t>27</a:t>
            </a:fld>
            <a:endParaRPr lang="ja-JP" altLang="en-US" dirty="0"/>
          </a:p>
        </p:txBody>
      </p:sp>
      <p:sp>
        <p:nvSpPr>
          <p:cNvPr id="4" name="四角形: 角を丸くする 3">
            <a:extLst>
              <a:ext uri="{FF2B5EF4-FFF2-40B4-BE49-F238E27FC236}">
                <a16:creationId xmlns:a16="http://schemas.microsoft.com/office/drawing/2014/main" id="{5ECFED2B-3AD6-ED11-D3AF-F00F7277A735}"/>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99B99DD-9B55-5A48-F4CC-86FBF50F57D1}"/>
              </a:ext>
            </a:extLst>
          </p:cNvPr>
          <p:cNvSpPr/>
          <p:nvPr/>
        </p:nvSpPr>
        <p:spPr>
          <a:xfrm>
            <a:off x="5455919" y="71714"/>
            <a:ext cx="1170791"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 イメージ プレースホルダー 8">
            <a:extLst>
              <a:ext uri="{FF2B5EF4-FFF2-40B4-BE49-F238E27FC236}">
                <a16:creationId xmlns:a16="http://schemas.microsoft.com/office/drawing/2014/main" id="{A4B29358-CD70-7FC3-70BF-E4F48B1A49EC}"/>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67066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近年、年間約</a:t>
            </a:r>
            <a:r>
              <a:rPr lang="en-US" altLang="ja-JP" dirty="0"/>
              <a:t>350</a:t>
            </a:r>
            <a:r>
              <a:rPr lang="ja-JP" altLang="en-US" dirty="0"/>
              <a:t>～</a:t>
            </a:r>
            <a:r>
              <a:rPr lang="en-US" altLang="ja-JP" dirty="0"/>
              <a:t>400</a:t>
            </a:r>
            <a:r>
              <a:rPr lang="ja-JP" altLang="ja-JP" dirty="0"/>
              <a:t>件の</a:t>
            </a:r>
            <a:r>
              <a:rPr lang="en-US" altLang="ja-JP" dirty="0"/>
              <a:t>0</a:t>
            </a:r>
            <a:r>
              <a:rPr lang="ja-JP" altLang="en-US" dirty="0"/>
              <a:t>～</a:t>
            </a:r>
            <a:r>
              <a:rPr lang="en-US" altLang="ja-JP" dirty="0"/>
              <a:t>15</a:t>
            </a:r>
            <a:r>
              <a:rPr lang="ja-JP" altLang="ja-JP" dirty="0"/>
              <a:t>歳に対する同種移植が行われている。非血縁者間移植が</a:t>
            </a:r>
            <a:r>
              <a:rPr lang="en-US" altLang="ja-JP" dirty="0"/>
              <a:t>60%</a:t>
            </a:r>
            <a:r>
              <a:rPr lang="ja-JP" altLang="ja-JP" dirty="0"/>
              <a:t>程度を占める。</a:t>
            </a:r>
          </a:p>
        </p:txBody>
      </p:sp>
      <p:sp>
        <p:nvSpPr>
          <p:cNvPr id="2" name="スライド番号プレースホルダー 1">
            <a:extLst>
              <a:ext uri="{FF2B5EF4-FFF2-40B4-BE49-F238E27FC236}">
                <a16:creationId xmlns:a16="http://schemas.microsoft.com/office/drawing/2014/main" id="{019EAC5F-F3CE-D119-BEF7-4E07ED857EA4}"/>
              </a:ext>
            </a:extLst>
          </p:cNvPr>
          <p:cNvSpPr>
            <a:spLocks noGrp="1"/>
          </p:cNvSpPr>
          <p:nvPr>
            <p:ph type="sldNum" sz="quarter" idx="5"/>
          </p:nvPr>
        </p:nvSpPr>
        <p:spPr/>
        <p:txBody>
          <a:bodyPr/>
          <a:lstStyle/>
          <a:p>
            <a:fld id="{2E548C01-EC07-4717-A8DE-1E92D2D81867}"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DD91EF42-0DA3-7C17-1FDA-75A845A9F0C2}"/>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4273888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近年、年間約</a:t>
            </a:r>
            <a:r>
              <a:rPr lang="en-US" altLang="ja-JP" dirty="0"/>
              <a:t>1,300</a:t>
            </a:r>
            <a:r>
              <a:rPr lang="ja-JP" altLang="en-US" dirty="0"/>
              <a:t>～</a:t>
            </a:r>
            <a:r>
              <a:rPr lang="en-US" altLang="ja-JP" dirty="0"/>
              <a:t>1,500</a:t>
            </a:r>
            <a:r>
              <a:rPr lang="ja-JP" altLang="en-US" dirty="0"/>
              <a:t>件の</a:t>
            </a:r>
            <a:r>
              <a:rPr lang="en-US" altLang="ja-JP" dirty="0"/>
              <a:t>16</a:t>
            </a:r>
            <a:r>
              <a:rPr lang="ja-JP" altLang="en-US" dirty="0"/>
              <a:t>～</a:t>
            </a:r>
            <a:r>
              <a:rPr lang="en-US" altLang="ja-JP" dirty="0"/>
              <a:t>50</a:t>
            </a:r>
            <a:r>
              <a:rPr lang="ja-JP" altLang="en-US" dirty="0"/>
              <a:t>歳に対する同種移植が行われている。</a:t>
            </a:r>
          </a:p>
          <a:p>
            <a:r>
              <a:rPr lang="ja-JP" altLang="en-US" dirty="0"/>
              <a:t>さい帯血移植の割合が増加傾向であり、全体の約</a:t>
            </a:r>
            <a:r>
              <a:rPr lang="en-US" altLang="ja-JP" dirty="0"/>
              <a:t>3</a:t>
            </a:r>
            <a:r>
              <a:rPr lang="ja-JP" altLang="en-US" dirty="0"/>
              <a:t>分の</a:t>
            </a:r>
            <a:r>
              <a:rPr lang="en-US" altLang="ja-JP" dirty="0"/>
              <a:t>1</a:t>
            </a:r>
            <a:r>
              <a:rPr lang="ja-JP" altLang="en-US" dirty="0"/>
              <a:t>を占める。</a:t>
            </a:r>
          </a:p>
        </p:txBody>
      </p:sp>
      <p:sp>
        <p:nvSpPr>
          <p:cNvPr id="2" name="スライド番号プレースホルダー 1">
            <a:extLst>
              <a:ext uri="{FF2B5EF4-FFF2-40B4-BE49-F238E27FC236}">
                <a16:creationId xmlns:a16="http://schemas.microsoft.com/office/drawing/2014/main" id="{67EBB625-B122-44BA-E065-2BB24FE051FE}"/>
              </a:ext>
            </a:extLst>
          </p:cNvPr>
          <p:cNvSpPr>
            <a:spLocks noGrp="1"/>
          </p:cNvSpPr>
          <p:nvPr>
            <p:ph type="sldNum" sz="quarter" idx="5"/>
          </p:nvPr>
        </p:nvSpPr>
        <p:spPr/>
        <p:txBody>
          <a:bodyPr/>
          <a:lstStyle/>
          <a:p>
            <a:fld id="{2E548C01-EC07-4717-A8DE-1E92D2D81867}"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518BF4F6-69A9-019B-9E58-919FAE6562A1}"/>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12410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　　　　　　　　　　　　　　　　　　　　　</a:t>
            </a:r>
          </a:p>
        </p:txBody>
      </p:sp>
      <p:sp>
        <p:nvSpPr>
          <p:cNvPr id="2" name="スライド番号プレースホルダー 1">
            <a:extLst>
              <a:ext uri="{FF2B5EF4-FFF2-40B4-BE49-F238E27FC236}">
                <a16:creationId xmlns:a16="http://schemas.microsoft.com/office/drawing/2014/main" id="{3421C0EE-2770-CBA9-DE62-0887FCAA59A3}"/>
              </a:ext>
            </a:extLst>
          </p:cNvPr>
          <p:cNvSpPr>
            <a:spLocks noGrp="1"/>
          </p:cNvSpPr>
          <p:nvPr>
            <p:ph type="sldNum" sz="quarter" idx="5"/>
          </p:nvPr>
        </p:nvSpPr>
        <p:spPr/>
        <p:txBody>
          <a:bodyPr/>
          <a:lstStyle/>
          <a:p>
            <a:fld id="{2E548C01-EC07-4717-A8DE-1E92D2D81867}"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7CB5BE84-3024-A1DE-C4C9-006F0AE4CC84}"/>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097725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移植前処置の強度を緩めたミニ移植の普及により、高年齢者での同種移植件数はいずれの移植細胞種類においても増加している。近年、年間約</a:t>
            </a:r>
            <a:r>
              <a:rPr lang="en-US" altLang="ja-JP" dirty="0"/>
              <a:t>1,900</a:t>
            </a:r>
            <a:r>
              <a:rPr lang="ja-JP" altLang="ja-JP" dirty="0"/>
              <a:t>件の</a:t>
            </a:r>
            <a:r>
              <a:rPr lang="en-US" altLang="ja-JP" dirty="0"/>
              <a:t>51</a:t>
            </a:r>
            <a:r>
              <a:rPr lang="ja-JP" altLang="ja-JP" dirty="0"/>
              <a:t>歳以上に対する同種移植が行われている。非血縁者間移植が</a:t>
            </a:r>
            <a:r>
              <a:rPr lang="en-US" altLang="ja-JP" dirty="0"/>
              <a:t>70%</a:t>
            </a:r>
            <a:r>
              <a:rPr lang="ja-JP" altLang="ja-JP" dirty="0"/>
              <a:t>以上を占め、さい帯血移植が最もよく用いられている。</a:t>
            </a:r>
          </a:p>
        </p:txBody>
      </p:sp>
      <p:sp>
        <p:nvSpPr>
          <p:cNvPr id="2" name="スライド番号プレースホルダー 1">
            <a:extLst>
              <a:ext uri="{FF2B5EF4-FFF2-40B4-BE49-F238E27FC236}">
                <a16:creationId xmlns:a16="http://schemas.microsoft.com/office/drawing/2014/main" id="{F7FECD59-1A99-8930-1F68-F3B83071DF6D}"/>
              </a:ext>
            </a:extLst>
          </p:cNvPr>
          <p:cNvSpPr>
            <a:spLocks noGrp="1"/>
          </p:cNvSpPr>
          <p:nvPr>
            <p:ph type="sldNum" sz="quarter" idx="5"/>
          </p:nvPr>
        </p:nvSpPr>
        <p:spPr/>
        <p:txBody>
          <a:bodyPr/>
          <a:lstStyle/>
          <a:p>
            <a:fld id="{2E548C01-EC07-4717-A8DE-1E92D2D81867}"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577804B4-527C-E058-A638-014772FBADA3}"/>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546541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ja-JP" dirty="0"/>
              <a:t>白血病高リスク群が占める割合は、自家移植で</a:t>
            </a:r>
            <a:r>
              <a:rPr lang="en-US" altLang="ja-JP" dirty="0"/>
              <a:t>25%</a:t>
            </a:r>
            <a:r>
              <a:rPr lang="ja-JP" altLang="ja-JP" dirty="0"/>
              <a:t>程度、同種移植で</a:t>
            </a:r>
            <a:r>
              <a:rPr lang="en-US" altLang="ja-JP" dirty="0"/>
              <a:t>40</a:t>
            </a:r>
            <a:r>
              <a:rPr lang="ja-JP" altLang="en-US" dirty="0"/>
              <a:t>～</a:t>
            </a:r>
            <a:r>
              <a:rPr lang="en-US" altLang="ja-JP" dirty="0"/>
              <a:t>55%</a:t>
            </a:r>
            <a:r>
              <a:rPr lang="ja-JP" altLang="ja-JP" dirty="0"/>
              <a:t>程度である。</a:t>
            </a:r>
          </a:p>
          <a:p>
            <a:endParaRPr lang="en-US" altLang="ja-JP" dirty="0"/>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0D1B638F-33F1-3B59-F44B-704562837BA0}"/>
              </a:ext>
            </a:extLst>
          </p:cNvPr>
          <p:cNvSpPr>
            <a:spLocks noGrp="1"/>
          </p:cNvSpPr>
          <p:nvPr>
            <p:ph type="sldNum" sz="quarter" idx="5"/>
          </p:nvPr>
        </p:nvSpPr>
        <p:spPr/>
        <p:txBody>
          <a:bodyPr/>
          <a:lstStyle/>
          <a:p>
            <a:fld id="{2E548C01-EC07-4717-A8DE-1E92D2D81867}" type="slidenum">
              <a:rPr lang="ja-JP" altLang="en-US" smtClean="0"/>
              <a:pPr/>
              <a:t>31</a:t>
            </a:fld>
            <a:endParaRPr lang="ja-JP" altLang="en-US" dirty="0"/>
          </a:p>
        </p:txBody>
      </p:sp>
      <p:sp>
        <p:nvSpPr>
          <p:cNvPr id="10" name="スライド イメージ プレースホルダー 9">
            <a:extLst>
              <a:ext uri="{FF2B5EF4-FFF2-40B4-BE49-F238E27FC236}">
                <a16:creationId xmlns:a16="http://schemas.microsoft.com/office/drawing/2014/main" id="{A04AFE19-6D36-D9C2-8770-18AB72657B5C}"/>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658487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ja-JP" dirty="0"/>
              <a:t>前治療による毒性の低い骨髄非破壊的移植の普及により、高年齢者などへ移植適応が拡大した。近年、いずれの同種移植種類においても骨髄非破壊的前治療は</a:t>
            </a:r>
            <a:r>
              <a:rPr lang="en-US" altLang="ja-JP" dirty="0"/>
              <a:t>40</a:t>
            </a:r>
            <a:r>
              <a:rPr lang="ja-JP" altLang="ja-JP" dirty="0"/>
              <a:t>～</a:t>
            </a:r>
            <a:r>
              <a:rPr lang="en-US" altLang="ja-JP" dirty="0"/>
              <a:t>50</a:t>
            </a:r>
            <a:r>
              <a:rPr lang="ja-JP" altLang="ja-JP" dirty="0"/>
              <a:t>％程度である。</a:t>
            </a:r>
          </a:p>
          <a:p>
            <a:endParaRPr lang="en-US" altLang="ja-JP" dirty="0"/>
          </a:p>
          <a:p>
            <a:endParaRPr lang="en-US" altLang="ja-JP" dirty="0"/>
          </a:p>
          <a:p>
            <a:r>
              <a:rPr lang="en-US" altLang="ja-JP" dirty="0"/>
              <a:t>―</a:t>
            </a:r>
            <a:r>
              <a:rPr lang="ja-JP" altLang="en-US" dirty="0"/>
              <a:t>≪移植前治療≫</a:t>
            </a:r>
            <a:r>
              <a:rPr lang="en-US" altLang="ja-JP" dirty="0"/>
              <a:t>―――――――――――――――――――――――――――――――</a:t>
            </a:r>
          </a:p>
          <a:p>
            <a:r>
              <a:rPr lang="ja-JP" altLang="en-US" dirty="0"/>
              <a:t>■骨髄破壊的前治療</a:t>
            </a:r>
            <a:endParaRPr lang="en-US" altLang="ja-JP" dirty="0"/>
          </a:p>
          <a:p>
            <a:r>
              <a:rPr lang="ja-JP" altLang="en-US" dirty="0"/>
              <a:t>　  </a:t>
            </a:r>
            <a:r>
              <a:rPr lang="ja-JP" altLang="ja-JP" dirty="0"/>
              <a:t>全身放射線照射や大量抗がん剤治療により、骨髄中のがん細胞を正常な血液細胞とともに全滅させることを主な目的とする移植前治療</a:t>
            </a:r>
            <a:endParaRPr lang="en-US" altLang="ja-JP" dirty="0"/>
          </a:p>
          <a:p>
            <a:endParaRPr lang="en-US" altLang="ja-JP" dirty="0"/>
          </a:p>
          <a:p>
            <a:r>
              <a:rPr lang="ja-JP" altLang="en-US" dirty="0"/>
              <a:t>■骨髄非破壊的前治療</a:t>
            </a:r>
            <a:endParaRPr lang="en-US" altLang="ja-JP" dirty="0"/>
          </a:p>
          <a:p>
            <a:r>
              <a:rPr lang="ja-JP" altLang="en-US" dirty="0"/>
              <a:t>　  </a:t>
            </a:r>
            <a:r>
              <a:rPr lang="ja-JP" altLang="ja-JP" dirty="0"/>
              <a:t>免疫抑制を主な目的とする骨髄抑制の強くない薬剤による移植前治療</a:t>
            </a:r>
            <a:endParaRPr lang="en-US" altLang="ja-JP" dirty="0"/>
          </a:p>
          <a:p>
            <a:r>
              <a:rPr lang="en-US" altLang="ja-JP" dirty="0"/>
              <a:t>――――――――――――――――――――――――――――――――――――――</a:t>
            </a:r>
          </a:p>
          <a:p>
            <a:endParaRPr lang="en-US" altLang="ja-JP" dirty="0"/>
          </a:p>
        </p:txBody>
      </p:sp>
      <p:sp>
        <p:nvSpPr>
          <p:cNvPr id="2" name="スライド番号プレースホルダー 1">
            <a:extLst>
              <a:ext uri="{FF2B5EF4-FFF2-40B4-BE49-F238E27FC236}">
                <a16:creationId xmlns:a16="http://schemas.microsoft.com/office/drawing/2014/main" id="{E1B02CDF-C9CD-0CD2-5FD5-15F611EAA09A}"/>
              </a:ext>
            </a:extLst>
          </p:cNvPr>
          <p:cNvSpPr>
            <a:spLocks noGrp="1"/>
          </p:cNvSpPr>
          <p:nvPr>
            <p:ph type="sldNum" sz="quarter" idx="5"/>
          </p:nvPr>
        </p:nvSpPr>
        <p:spPr/>
        <p:txBody>
          <a:bodyPr/>
          <a:lstStyle/>
          <a:p>
            <a:fld id="{2E548C01-EC07-4717-A8DE-1E92D2D81867}" type="slidenum">
              <a:rPr lang="ja-JP" altLang="en-US" smtClean="0"/>
              <a:pPr/>
              <a:t>32</a:t>
            </a:fld>
            <a:endParaRPr lang="ja-JP" altLang="en-US" dirty="0"/>
          </a:p>
        </p:txBody>
      </p:sp>
      <p:sp>
        <p:nvSpPr>
          <p:cNvPr id="10" name="スライド イメージ プレースホルダー 9">
            <a:extLst>
              <a:ext uri="{FF2B5EF4-FFF2-40B4-BE49-F238E27FC236}">
                <a16:creationId xmlns:a16="http://schemas.microsoft.com/office/drawing/2014/main" id="{CB8966D5-EE34-2725-8BCE-35BD75A3AE38}"/>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08740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GVHD</a:t>
            </a:r>
            <a:r>
              <a:rPr lang="ja-JP" altLang="ja-JP" dirty="0"/>
              <a:t>予防法の開発に伴い、</a:t>
            </a:r>
            <a:r>
              <a:rPr lang="en-US" altLang="ja-JP" dirty="0"/>
              <a:t>2010</a:t>
            </a:r>
            <a:r>
              <a:rPr lang="ja-JP" altLang="ja-JP" dirty="0"/>
              <a:t>年以降ハプロ移植の件数は著しく増加している。近年では血縁者間</a:t>
            </a:r>
            <a:r>
              <a:rPr lang="en-US" altLang="ja-JP" dirty="0"/>
              <a:t>HLA</a:t>
            </a:r>
            <a:r>
              <a:rPr lang="ja-JP" altLang="ja-JP" dirty="0"/>
              <a:t>適合移植の年間登録件数を超え、</a:t>
            </a:r>
            <a:r>
              <a:rPr lang="en-US" altLang="ja-JP" dirty="0"/>
              <a:t>2022</a:t>
            </a:r>
            <a:r>
              <a:rPr lang="ja-JP" altLang="ja-JP" dirty="0"/>
              <a:t>年のハプロ移植の登録件数は</a:t>
            </a:r>
            <a:r>
              <a:rPr lang="en-US" altLang="ja-JP" dirty="0"/>
              <a:t>657</a:t>
            </a:r>
            <a:r>
              <a:rPr lang="ja-JP" altLang="ja-JP" dirty="0"/>
              <a:t>件である。</a:t>
            </a:r>
          </a:p>
          <a:p>
            <a:endParaRPr lang="en-US" altLang="ja-JP" dirty="0"/>
          </a:p>
          <a:p>
            <a:endParaRPr lang="ja-JP" altLang="ja-JP" dirty="0"/>
          </a:p>
          <a:p>
            <a:r>
              <a:rPr lang="ja-JP" altLang="ja-JP" dirty="0"/>
              <a:t>※集計対象は、移植細胞種類が骨髄、末梢血幹細胞、または骨髄</a:t>
            </a:r>
            <a:r>
              <a:rPr lang="en-US" altLang="ja-JP" dirty="0"/>
              <a:t>+</a:t>
            </a:r>
            <a:r>
              <a:rPr lang="ja-JP" altLang="ja-JP" dirty="0"/>
              <a:t>末梢血幹細胞の移植例です。</a:t>
            </a:r>
          </a:p>
          <a:p>
            <a:r>
              <a:rPr lang="ja-JP" altLang="ja-JP" dirty="0"/>
              <a:t>※</a:t>
            </a:r>
            <a:r>
              <a:rPr lang="en-US" altLang="ja-JP" dirty="0"/>
              <a:t>HLA</a:t>
            </a:r>
            <a:r>
              <a:rPr lang="ja-JP" altLang="ja-JP" dirty="0"/>
              <a:t>の不適合数は、</a:t>
            </a:r>
            <a:r>
              <a:rPr lang="en-US" altLang="ja-JP" dirty="0"/>
              <a:t>GVH</a:t>
            </a:r>
            <a:r>
              <a:rPr lang="ja-JP" altLang="ja-JP" dirty="0"/>
              <a:t>方向の不適合数をカウントしています。</a:t>
            </a:r>
          </a:p>
        </p:txBody>
      </p:sp>
      <p:sp>
        <p:nvSpPr>
          <p:cNvPr id="2" name="スライド番号プレースホルダー 1">
            <a:extLst>
              <a:ext uri="{FF2B5EF4-FFF2-40B4-BE49-F238E27FC236}">
                <a16:creationId xmlns:a16="http://schemas.microsoft.com/office/drawing/2014/main" id="{B18B08E4-A435-CB00-FD34-602BB4422135}"/>
              </a:ext>
            </a:extLst>
          </p:cNvPr>
          <p:cNvSpPr>
            <a:spLocks noGrp="1"/>
          </p:cNvSpPr>
          <p:nvPr>
            <p:ph type="sldNum" sz="quarter" idx="5"/>
          </p:nvPr>
        </p:nvSpPr>
        <p:spPr/>
        <p:txBody>
          <a:bodyPr/>
          <a:lstStyle/>
          <a:p>
            <a:fld id="{2E548C01-EC07-4717-A8DE-1E92D2D81867}" type="slidenum">
              <a:rPr lang="ja-JP" altLang="en-US" smtClean="0"/>
              <a:pPr/>
              <a:t>33</a:t>
            </a:fld>
            <a:endParaRPr lang="ja-JP" altLang="en-US" dirty="0"/>
          </a:p>
        </p:txBody>
      </p:sp>
      <p:sp>
        <p:nvSpPr>
          <p:cNvPr id="10" name="スライド イメージ プレースホルダー 9">
            <a:extLst>
              <a:ext uri="{FF2B5EF4-FFF2-40B4-BE49-F238E27FC236}">
                <a16:creationId xmlns:a16="http://schemas.microsoft.com/office/drawing/2014/main" id="{B753CA05-A625-5FE7-7916-56DC968DAC3D}"/>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207405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自家移植後の</a:t>
            </a:r>
            <a:r>
              <a:rPr lang="en-US" altLang="ja-JP" dirty="0"/>
              <a:t>100</a:t>
            </a:r>
            <a:r>
              <a:rPr lang="ja-JP" altLang="ja-JP" dirty="0"/>
              <a:t>日生存率は</a:t>
            </a:r>
            <a:r>
              <a:rPr lang="en-US" altLang="ja-JP" dirty="0"/>
              <a:t>50</a:t>
            </a:r>
            <a:r>
              <a:rPr lang="ja-JP" altLang="ja-JP" dirty="0"/>
              <a:t>歳未満、</a:t>
            </a:r>
            <a:r>
              <a:rPr lang="en-US" altLang="ja-JP" dirty="0"/>
              <a:t>50</a:t>
            </a:r>
            <a:r>
              <a:rPr lang="ja-JP" altLang="ja-JP" dirty="0"/>
              <a:t>歳以上で同等の成績が得られており、</a:t>
            </a:r>
            <a:r>
              <a:rPr lang="en-US" altLang="ja-JP" dirty="0"/>
              <a:t>95%</a:t>
            </a:r>
            <a:r>
              <a:rPr lang="ja-JP" altLang="ja-JP" dirty="0"/>
              <a:t>を超える。</a:t>
            </a:r>
          </a:p>
          <a:p>
            <a:r>
              <a:rPr lang="ja-JP" altLang="ja-JP" dirty="0"/>
              <a:t>同種移植後</a:t>
            </a:r>
            <a:r>
              <a:rPr lang="en-US" altLang="ja-JP" dirty="0"/>
              <a:t>100</a:t>
            </a:r>
            <a:r>
              <a:rPr lang="ja-JP" altLang="ja-JP" dirty="0"/>
              <a:t>日での生存率は、この</a:t>
            </a:r>
            <a:r>
              <a:rPr lang="en-US" altLang="ja-JP" dirty="0"/>
              <a:t>10</a:t>
            </a:r>
            <a:r>
              <a:rPr lang="ja-JP" altLang="ja-JP" dirty="0"/>
              <a:t>年で向上している傾向がみられる。</a:t>
            </a:r>
            <a:endParaRPr lang="en-US" altLang="ja-JP" dirty="0"/>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6" name="スライド番号プレースホルダー 5">
            <a:extLst>
              <a:ext uri="{FF2B5EF4-FFF2-40B4-BE49-F238E27FC236}">
                <a16:creationId xmlns:a16="http://schemas.microsoft.com/office/drawing/2014/main" id="{CA94E59E-4334-AC16-9FB4-7EAF5DF9A557}"/>
              </a:ext>
            </a:extLst>
          </p:cNvPr>
          <p:cNvSpPr>
            <a:spLocks noGrp="1"/>
          </p:cNvSpPr>
          <p:nvPr>
            <p:ph type="sldNum" sz="quarter" idx="5"/>
          </p:nvPr>
        </p:nvSpPr>
        <p:spPr/>
        <p:txBody>
          <a:bodyPr/>
          <a:lstStyle/>
          <a:p>
            <a:fld id="{2E548C01-EC07-4717-A8DE-1E92D2D81867}" type="slidenum">
              <a:rPr lang="ja-JP" altLang="en-US" smtClean="0"/>
              <a:pPr/>
              <a:t>34</a:t>
            </a:fld>
            <a:endParaRPr lang="ja-JP" altLang="en-US" dirty="0"/>
          </a:p>
        </p:txBody>
      </p:sp>
      <p:sp>
        <p:nvSpPr>
          <p:cNvPr id="12" name="スライド イメージ プレースホルダー 11">
            <a:extLst>
              <a:ext uri="{FF2B5EF4-FFF2-40B4-BE49-F238E27FC236}">
                <a16:creationId xmlns:a16="http://schemas.microsoft.com/office/drawing/2014/main" id="{1528DC03-EA2A-E483-9D5E-528AC1CF1748}"/>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679135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移植後</a:t>
            </a:r>
            <a:r>
              <a:rPr lang="en-US" altLang="ja-JP" dirty="0"/>
              <a:t>365</a:t>
            </a:r>
            <a:r>
              <a:rPr lang="ja-JP" altLang="ja-JP" dirty="0"/>
              <a:t>日</a:t>
            </a:r>
            <a:r>
              <a:rPr lang="en-US" altLang="ja-JP" dirty="0"/>
              <a:t>(1</a:t>
            </a:r>
            <a:r>
              <a:rPr lang="ja-JP" altLang="ja-JP" dirty="0"/>
              <a:t>年</a:t>
            </a:r>
            <a:r>
              <a:rPr lang="en-US" altLang="ja-JP" dirty="0"/>
              <a:t>)</a:t>
            </a:r>
            <a:r>
              <a:rPr lang="ja-JP" altLang="ja-JP" dirty="0"/>
              <a:t>での生存率は、</a:t>
            </a:r>
            <a:r>
              <a:rPr lang="en-US" altLang="ja-JP" dirty="0"/>
              <a:t>50</a:t>
            </a:r>
            <a:r>
              <a:rPr lang="ja-JP" altLang="ja-JP" dirty="0"/>
              <a:t>歳未満、</a:t>
            </a:r>
            <a:r>
              <a:rPr lang="en-US" altLang="ja-JP" dirty="0"/>
              <a:t>50</a:t>
            </a:r>
            <a:r>
              <a:rPr lang="ja-JP" altLang="ja-JP" dirty="0"/>
              <a:t>歳以上での自家移植、同種移植例いずれにおいても、この</a:t>
            </a:r>
            <a:r>
              <a:rPr lang="en-US" altLang="ja-JP" dirty="0"/>
              <a:t>10</a:t>
            </a:r>
            <a:r>
              <a:rPr lang="ja-JP" altLang="ja-JP" dirty="0"/>
              <a:t>年で向上している傾向がみられる。</a:t>
            </a:r>
          </a:p>
          <a:p>
            <a:r>
              <a:rPr lang="ja-JP" altLang="ja-JP" dirty="0"/>
              <a:t>自家移植後</a:t>
            </a:r>
            <a:r>
              <a:rPr lang="en-US" altLang="ja-JP" dirty="0"/>
              <a:t>365</a:t>
            </a:r>
            <a:r>
              <a:rPr lang="ja-JP" altLang="ja-JP" dirty="0"/>
              <a:t>日生存率は</a:t>
            </a:r>
            <a:r>
              <a:rPr lang="en-US" altLang="ja-JP" dirty="0"/>
              <a:t>50</a:t>
            </a:r>
            <a:r>
              <a:rPr lang="ja-JP" altLang="ja-JP" dirty="0"/>
              <a:t>歳未満、</a:t>
            </a:r>
            <a:r>
              <a:rPr lang="en-US" altLang="ja-JP" dirty="0"/>
              <a:t>50</a:t>
            </a:r>
            <a:r>
              <a:rPr lang="ja-JP" altLang="ja-JP" dirty="0"/>
              <a:t>歳以上で同等の成績が得られている。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0AD397C2-E33F-8A48-36E1-B9BBF699218C}"/>
              </a:ext>
            </a:extLst>
          </p:cNvPr>
          <p:cNvSpPr>
            <a:spLocks noGrp="1"/>
          </p:cNvSpPr>
          <p:nvPr>
            <p:ph type="sldNum" sz="quarter" idx="5"/>
          </p:nvPr>
        </p:nvSpPr>
        <p:spPr/>
        <p:txBody>
          <a:bodyPr/>
          <a:lstStyle/>
          <a:p>
            <a:fld id="{2E548C01-EC07-4717-A8DE-1E92D2D81867}" type="slidenum">
              <a:rPr lang="ja-JP" altLang="en-US" smtClean="0"/>
              <a:pPr/>
              <a:t>35</a:t>
            </a:fld>
            <a:endParaRPr lang="ja-JP" altLang="en-US" dirty="0"/>
          </a:p>
        </p:txBody>
      </p:sp>
      <p:sp>
        <p:nvSpPr>
          <p:cNvPr id="10" name="スライド イメージ プレースホルダー 9">
            <a:extLst>
              <a:ext uri="{FF2B5EF4-FFF2-40B4-BE49-F238E27FC236}">
                <a16:creationId xmlns:a16="http://schemas.microsoft.com/office/drawing/2014/main" id="{3E4F77C5-2579-D8DD-4C98-907EDEF959D9}"/>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593207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100</a:t>
            </a:r>
            <a:r>
              <a:rPr lang="ja-JP" altLang="ja-JP" dirty="0"/>
              <a:t>日での生存率は、この</a:t>
            </a:r>
            <a:r>
              <a:rPr lang="en-US" altLang="ja-JP" dirty="0"/>
              <a:t>10</a:t>
            </a:r>
            <a:r>
              <a:rPr lang="ja-JP" altLang="ja-JP" dirty="0"/>
              <a:t>年で向上している傾向がみられる。近年、さい帯血移植後</a:t>
            </a:r>
            <a:r>
              <a:rPr lang="en-US" altLang="ja-JP" dirty="0"/>
              <a:t>100</a:t>
            </a:r>
            <a:r>
              <a:rPr lang="ja-JP" altLang="ja-JP" dirty="0"/>
              <a:t>日生存率の改善がみられ、他の移植源と同等の成績が得られている。</a:t>
            </a:r>
            <a:r>
              <a:rPr lang="en-US" altLang="ja-JP" dirty="0"/>
              <a:t> </a:t>
            </a:r>
          </a:p>
          <a:p>
            <a:endParaRPr lang="en-US" altLang="ja-JP" dirty="0"/>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1CCBE03E-E074-4B64-F534-2D0C2ACA4C9B}"/>
              </a:ext>
            </a:extLst>
          </p:cNvPr>
          <p:cNvSpPr>
            <a:spLocks noGrp="1"/>
          </p:cNvSpPr>
          <p:nvPr>
            <p:ph type="sldNum" sz="quarter" idx="5"/>
          </p:nvPr>
        </p:nvSpPr>
        <p:spPr/>
        <p:txBody>
          <a:bodyPr/>
          <a:lstStyle/>
          <a:p>
            <a:fld id="{2E548C01-EC07-4717-A8DE-1E92D2D81867}" type="slidenum">
              <a:rPr lang="ja-JP" altLang="en-US" smtClean="0"/>
              <a:pPr/>
              <a:t>36</a:t>
            </a:fld>
            <a:endParaRPr lang="ja-JP" altLang="en-US" dirty="0"/>
          </a:p>
        </p:txBody>
      </p:sp>
      <p:sp>
        <p:nvSpPr>
          <p:cNvPr id="13" name="スライド イメージ プレースホルダー 12">
            <a:extLst>
              <a:ext uri="{FF2B5EF4-FFF2-40B4-BE49-F238E27FC236}">
                <a16:creationId xmlns:a16="http://schemas.microsoft.com/office/drawing/2014/main" id="{EA0FE731-F687-B632-AF4C-33BE2B3D3675}"/>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190102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365</a:t>
            </a:r>
            <a:r>
              <a:rPr lang="ja-JP" altLang="ja-JP" dirty="0"/>
              <a:t>日での生存率は、この</a:t>
            </a:r>
            <a:r>
              <a:rPr lang="en-US" altLang="ja-JP" dirty="0"/>
              <a:t>10</a:t>
            </a:r>
            <a:r>
              <a:rPr lang="ja-JP" altLang="ja-JP" dirty="0"/>
              <a:t>年で向上している傾向がみられる。近年の血縁者間末梢血幹細胞移植や非血縁者間さい帯血移植後生存率の改善により、移植種類による同種移植後</a:t>
            </a:r>
            <a:r>
              <a:rPr lang="en-US" altLang="ja-JP" dirty="0"/>
              <a:t>365</a:t>
            </a:r>
            <a:r>
              <a:rPr lang="ja-JP" altLang="ja-JP" dirty="0"/>
              <a:t>日での生存率の差は少なくなっている。</a:t>
            </a:r>
            <a:endParaRPr lang="en-US" altLang="ja-JP" dirty="0"/>
          </a:p>
          <a:p>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2" name="スライド番号プレースホルダー 1">
            <a:extLst>
              <a:ext uri="{FF2B5EF4-FFF2-40B4-BE49-F238E27FC236}">
                <a16:creationId xmlns:a16="http://schemas.microsoft.com/office/drawing/2014/main" id="{DE82FEFA-34AF-C059-3A7D-3F0E3D044C43}"/>
              </a:ext>
            </a:extLst>
          </p:cNvPr>
          <p:cNvSpPr>
            <a:spLocks noGrp="1"/>
          </p:cNvSpPr>
          <p:nvPr>
            <p:ph type="sldNum" sz="quarter" idx="5"/>
          </p:nvPr>
        </p:nvSpPr>
        <p:spPr/>
        <p:txBody>
          <a:bodyPr/>
          <a:lstStyle/>
          <a:p>
            <a:fld id="{2E548C01-EC07-4717-A8DE-1E92D2D81867}"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EEF204E8-3825-5D5D-E4E4-B20F5EE74252}"/>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856732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歳以上での非血縁者間の同種移植後</a:t>
            </a:r>
            <a:r>
              <a:rPr lang="en-US" altLang="ja-JP" dirty="0"/>
              <a:t>100</a:t>
            </a:r>
            <a:r>
              <a:rPr lang="ja-JP" altLang="ja-JP" dirty="0"/>
              <a:t>日での生存率は、この</a:t>
            </a:r>
            <a:r>
              <a:rPr lang="en-US" altLang="ja-JP" dirty="0"/>
              <a:t>10</a:t>
            </a:r>
            <a:r>
              <a:rPr lang="ja-JP" altLang="ja-JP" dirty="0"/>
              <a:t>年で向上している傾向がみられる。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A0D9D692-7E65-8C62-BC42-D1AF5ABD350A}"/>
              </a:ext>
            </a:extLst>
          </p:cNvPr>
          <p:cNvSpPr>
            <a:spLocks noGrp="1"/>
          </p:cNvSpPr>
          <p:nvPr>
            <p:ph type="sldNum" sz="quarter" idx="5"/>
          </p:nvPr>
        </p:nvSpPr>
        <p:spPr/>
        <p:txBody>
          <a:bodyPr/>
          <a:lstStyle/>
          <a:p>
            <a:fld id="{2E548C01-EC07-4717-A8DE-1E92D2D81867}" type="slidenum">
              <a:rPr lang="ja-JP" altLang="en-US" smtClean="0"/>
              <a:pPr/>
              <a:t>38</a:t>
            </a:fld>
            <a:endParaRPr lang="ja-JP" altLang="en-US" dirty="0"/>
          </a:p>
        </p:txBody>
      </p:sp>
      <p:sp>
        <p:nvSpPr>
          <p:cNvPr id="10" name="スライド イメージ プレースホルダー 9">
            <a:extLst>
              <a:ext uri="{FF2B5EF4-FFF2-40B4-BE49-F238E27FC236}">
                <a16:creationId xmlns:a16="http://schemas.microsoft.com/office/drawing/2014/main" id="{D4931743-DA97-8AE6-D029-348452614E1E}"/>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374559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歳以上での血縁者間末梢血幹細胞移植、非血縁者間同種移植後</a:t>
            </a:r>
            <a:r>
              <a:rPr lang="en-US" altLang="ja-JP" dirty="0"/>
              <a:t>365</a:t>
            </a:r>
            <a:r>
              <a:rPr lang="ja-JP" altLang="ja-JP" dirty="0"/>
              <a:t>日での生存率は、この</a:t>
            </a:r>
            <a:r>
              <a:rPr lang="en-US" altLang="ja-JP" dirty="0"/>
              <a:t>10</a:t>
            </a:r>
            <a:r>
              <a:rPr lang="ja-JP" altLang="ja-JP" dirty="0"/>
              <a:t>年で向上している傾向がみられる。特に、血縁者間末梢血幹細胞移植、非血縁者間さい帯血移植後</a:t>
            </a:r>
            <a:r>
              <a:rPr lang="en-US" altLang="ja-JP" dirty="0"/>
              <a:t>365</a:t>
            </a:r>
            <a:r>
              <a:rPr lang="ja-JP" altLang="ja-JP" dirty="0"/>
              <a:t>日での生存率は、</a:t>
            </a:r>
            <a:r>
              <a:rPr lang="en-US" altLang="ja-JP" dirty="0"/>
              <a:t>10</a:t>
            </a:r>
            <a:r>
              <a:rPr lang="ja-JP" altLang="ja-JP" dirty="0"/>
              <a:t>年間で</a:t>
            </a:r>
            <a:r>
              <a:rPr lang="en-US" altLang="ja-JP" dirty="0"/>
              <a:t>15%</a:t>
            </a:r>
            <a:r>
              <a:rPr lang="ja-JP" altLang="ja-JP" dirty="0"/>
              <a:t>以上の上昇がみられる。</a:t>
            </a:r>
            <a:r>
              <a:rPr lang="en-US" altLang="ja-JP" dirty="0"/>
              <a:t> </a:t>
            </a:r>
            <a:endParaRPr lang="ja-JP" altLang="ja-JP" dirty="0"/>
          </a:p>
          <a:p>
            <a:endParaRPr lang="en-US"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r>
              <a:rPr lang="en-US" altLang="ja-JP" dirty="0"/>
              <a:t> </a:t>
            </a:r>
            <a:endParaRPr lang="ja-JP" altLang="ja-JP" dirty="0"/>
          </a:p>
        </p:txBody>
      </p:sp>
      <p:sp>
        <p:nvSpPr>
          <p:cNvPr id="2" name="スライド番号プレースホルダー 1">
            <a:extLst>
              <a:ext uri="{FF2B5EF4-FFF2-40B4-BE49-F238E27FC236}">
                <a16:creationId xmlns:a16="http://schemas.microsoft.com/office/drawing/2014/main" id="{158D2EAE-C61B-BD3F-69F8-FCAB0A574D7E}"/>
              </a:ext>
            </a:extLst>
          </p:cNvPr>
          <p:cNvSpPr>
            <a:spLocks noGrp="1"/>
          </p:cNvSpPr>
          <p:nvPr>
            <p:ph type="sldNum" sz="quarter" idx="5"/>
          </p:nvPr>
        </p:nvSpPr>
        <p:spPr/>
        <p:txBody>
          <a:bodyPr/>
          <a:lstStyle/>
          <a:p>
            <a:fld id="{2E548C01-EC07-4717-A8DE-1E92D2D81867}"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4CF542C9-68C3-BFB4-9243-6600BCB00EFC}"/>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35365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わが国において非血縁者間骨髄移植の登録が開始された</a:t>
            </a:r>
            <a:r>
              <a:rPr lang="en-US" altLang="ja-JP" dirty="0"/>
              <a:t>1993</a:t>
            </a:r>
            <a:r>
              <a:rPr lang="ja-JP" altLang="ja-JP" dirty="0"/>
              <a:t>年以降、また第一例目のさい帯血移植が行われた</a:t>
            </a:r>
            <a:r>
              <a:rPr lang="en-US" altLang="ja-JP" dirty="0"/>
              <a:t>1997</a:t>
            </a:r>
            <a:r>
              <a:rPr lang="ja-JP" altLang="ja-JP" dirty="0"/>
              <a:t>年以降、非血縁者間の移植の普及により同種移植を受ける患者の総数は増加している。近年では、自家と同種を合わせた年間の移植登録総件数は</a:t>
            </a:r>
            <a:r>
              <a:rPr lang="en-US" altLang="ja-JP" dirty="0"/>
              <a:t>5,500</a:t>
            </a:r>
            <a:r>
              <a:rPr lang="ja-JP" altLang="ja-JP" dirty="0"/>
              <a:t>件を超える。</a:t>
            </a:r>
          </a:p>
        </p:txBody>
      </p:sp>
      <p:sp>
        <p:nvSpPr>
          <p:cNvPr id="2" name="スライド番号プレースホルダー 1">
            <a:extLst>
              <a:ext uri="{FF2B5EF4-FFF2-40B4-BE49-F238E27FC236}">
                <a16:creationId xmlns:a16="http://schemas.microsoft.com/office/drawing/2014/main" id="{FD595C5E-4651-D88E-1269-352F6EB93BE9}"/>
              </a:ext>
            </a:extLst>
          </p:cNvPr>
          <p:cNvSpPr>
            <a:spLocks noGrp="1"/>
          </p:cNvSpPr>
          <p:nvPr>
            <p:ph type="sldNum" sz="quarter" idx="5"/>
          </p:nvPr>
        </p:nvSpPr>
        <p:spPr/>
        <p:txBody>
          <a:bodyPr/>
          <a:lstStyle/>
          <a:p>
            <a:fld id="{2E548C01-EC07-4717-A8DE-1E92D2D81867}" type="slidenum">
              <a:rPr lang="ja-JP" altLang="en-US" smtClean="0"/>
              <a:pPr/>
              <a:t>4</a:t>
            </a:fld>
            <a:endParaRPr lang="ja-JP" altLang="en-US" dirty="0"/>
          </a:p>
        </p:txBody>
      </p:sp>
      <p:sp>
        <p:nvSpPr>
          <p:cNvPr id="10" name="スライド イメージ プレースホルダー 9">
            <a:extLst>
              <a:ext uri="{FF2B5EF4-FFF2-40B4-BE49-F238E27FC236}">
                <a16:creationId xmlns:a16="http://schemas.microsoft.com/office/drawing/2014/main" id="{7089CEB5-9850-33E7-9E57-DD2B35937632}"/>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258933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ja-JP" altLang="ja-JP" dirty="0"/>
              <a:t>白血病の高リスク群に対する移植後</a:t>
            </a:r>
            <a:r>
              <a:rPr lang="en-US" altLang="ja-JP" dirty="0"/>
              <a:t>100</a:t>
            </a:r>
            <a:r>
              <a:rPr lang="ja-JP" altLang="ja-JP" dirty="0"/>
              <a:t>日での生存率は、この</a:t>
            </a:r>
            <a:r>
              <a:rPr lang="en-US" altLang="ja-JP" dirty="0"/>
              <a:t>10</a:t>
            </a:r>
            <a:r>
              <a:rPr lang="ja-JP" altLang="ja-JP" dirty="0"/>
              <a:t>年間で</a:t>
            </a:r>
            <a:r>
              <a:rPr lang="en-US" altLang="ja-JP" dirty="0"/>
              <a:t>50</a:t>
            </a:r>
            <a:r>
              <a:rPr lang="ja-JP" altLang="ja-JP" dirty="0"/>
              <a:t>歳未満において向上している傾向がみられる。また、</a:t>
            </a:r>
            <a:r>
              <a:rPr lang="en-US" altLang="ja-JP" dirty="0"/>
              <a:t>50</a:t>
            </a:r>
            <a:r>
              <a:rPr lang="ja-JP" altLang="ja-JP" dirty="0"/>
              <a:t>歳以上においても</a:t>
            </a:r>
            <a:r>
              <a:rPr lang="en-US" altLang="ja-JP" dirty="0"/>
              <a:t>10</a:t>
            </a:r>
            <a:r>
              <a:rPr lang="ja-JP" altLang="ja-JP" dirty="0"/>
              <a:t>年前と比較すると、移植件数も伸びており、また移植成績の向上もみられる。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CBA10B49-E93A-07E6-1FAA-CBDE85C663E1}"/>
              </a:ext>
            </a:extLst>
          </p:cNvPr>
          <p:cNvSpPr>
            <a:spLocks noGrp="1"/>
          </p:cNvSpPr>
          <p:nvPr>
            <p:ph type="sldNum" sz="quarter" idx="5"/>
          </p:nvPr>
        </p:nvSpPr>
        <p:spPr/>
        <p:txBody>
          <a:bodyPr/>
          <a:lstStyle/>
          <a:p>
            <a:fld id="{2E548C01-EC07-4717-A8DE-1E92D2D81867}" type="slidenum">
              <a:rPr lang="ja-JP" altLang="en-US" smtClean="0"/>
              <a:pPr/>
              <a:t>40</a:t>
            </a:fld>
            <a:endParaRPr lang="ja-JP" altLang="en-US" dirty="0"/>
          </a:p>
        </p:txBody>
      </p:sp>
      <p:sp>
        <p:nvSpPr>
          <p:cNvPr id="12" name="スライド イメージ プレースホルダー 11">
            <a:extLst>
              <a:ext uri="{FF2B5EF4-FFF2-40B4-BE49-F238E27FC236}">
                <a16:creationId xmlns:a16="http://schemas.microsoft.com/office/drawing/2014/main" id="{A86AA9DC-48EE-E94D-2C5D-433407A7E36B}"/>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550563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ja-JP" altLang="ja-JP" dirty="0"/>
              <a:t>白血病に対する移植後</a:t>
            </a:r>
            <a:r>
              <a:rPr lang="en-US" altLang="ja-JP" dirty="0"/>
              <a:t>365</a:t>
            </a:r>
            <a:r>
              <a:rPr lang="ja-JP" altLang="ja-JP" dirty="0"/>
              <a:t>日での生存率は、近年では向上傾向にある。 また、各リスク群において若年者と高年齢者を比較すると、若年者の移植成績が良好である。</a:t>
            </a:r>
            <a:endParaRPr lang="en-US" altLang="ja-JP" dirty="0"/>
          </a:p>
          <a:p>
            <a:r>
              <a:rPr lang="en-US" altLang="ja-JP" dirty="0"/>
              <a:t> </a:t>
            </a:r>
            <a:endParaRPr lang="ja-JP" altLang="ja-JP" dirty="0"/>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r>
              <a:rPr lang="en-US" altLang="ja-JP" dirty="0"/>
              <a:t> </a:t>
            </a:r>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9047D682-9B58-DE32-9AF8-26C5221F8B6C}"/>
              </a:ext>
            </a:extLst>
          </p:cNvPr>
          <p:cNvSpPr>
            <a:spLocks noGrp="1"/>
          </p:cNvSpPr>
          <p:nvPr>
            <p:ph type="sldNum" sz="quarter" idx="5"/>
          </p:nvPr>
        </p:nvSpPr>
        <p:spPr/>
        <p:txBody>
          <a:bodyPr/>
          <a:lstStyle/>
          <a:p>
            <a:fld id="{2E548C01-EC07-4717-A8DE-1E92D2D81867}" type="slidenum">
              <a:rPr lang="ja-JP" altLang="en-US" smtClean="0"/>
              <a:pPr/>
              <a:t>41</a:t>
            </a:fld>
            <a:endParaRPr lang="ja-JP" altLang="en-US" dirty="0"/>
          </a:p>
        </p:txBody>
      </p:sp>
      <p:sp>
        <p:nvSpPr>
          <p:cNvPr id="13" name="スライド イメージ プレースホルダー 12">
            <a:extLst>
              <a:ext uri="{FF2B5EF4-FFF2-40B4-BE49-F238E27FC236}">
                <a16:creationId xmlns:a16="http://schemas.microsoft.com/office/drawing/2014/main" id="{7F04E9FF-1E50-ECE7-D6BC-E031ACE73685}"/>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957824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algn="l"/>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1991</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2022</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年の初回自家移植の登録件数は</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40,746</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件である。自家移植後の</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10</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年生存率（</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95%</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信頼区間）はそれぞれ</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63%</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63-64%</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52%</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51-53%</a:t>
            </a:r>
            <a:r>
              <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）である。</a:t>
            </a:r>
          </a:p>
          <a:p>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1991</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2022</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年の初回同種移植の登録件数は</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66,697</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件である。同種移植後の</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10</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年生存率（</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95%</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信頼区間）はそれぞれ</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50%</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49-50%</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45%</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45-46%</a:t>
            </a:r>
            <a:r>
              <a:rPr lang="ja-JP" altLang="ja-JP"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）である。</a:t>
            </a:r>
            <a:r>
              <a:rPr lang="ja-JP" altLang="ja-JP" dirty="0">
                <a:effectLst/>
                <a:latin typeface="UD デジタル 教科書体 N-B" panose="02020700000000000000" pitchFamily="17" charset="-128"/>
                <a:ea typeface="UD デジタル 教科書体 N-B" panose="02020700000000000000" pitchFamily="17" charset="-128"/>
              </a:rPr>
              <a:t> </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endPar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4" name="スライド イメージ プレースホルダー 3">
            <a:extLst>
              <a:ext uri="{FF2B5EF4-FFF2-40B4-BE49-F238E27FC236}">
                <a16:creationId xmlns:a16="http://schemas.microsoft.com/office/drawing/2014/main" id="{E87CADEA-35EB-7D57-FD37-8DC6EA95D9FC}"/>
              </a:ext>
            </a:extLst>
          </p:cNvPr>
          <p:cNvSpPr>
            <a:spLocks noGrp="1" noRot="1" noChangeAspect="1"/>
          </p:cNvSpPr>
          <p:nvPr>
            <p:ph type="sldImg"/>
          </p:nvPr>
        </p:nvSpPr>
        <p:spPr>
          <a:xfrm>
            <a:off x="2000250" y="0"/>
            <a:ext cx="5648325" cy="4235450"/>
          </a:xfrm>
        </p:spPr>
      </p:sp>
      <p:sp>
        <p:nvSpPr>
          <p:cNvPr id="2" name="スライド番号プレースホルダー 1">
            <a:extLst>
              <a:ext uri="{FF2B5EF4-FFF2-40B4-BE49-F238E27FC236}">
                <a16:creationId xmlns:a16="http://schemas.microsoft.com/office/drawing/2014/main" id="{27B08104-5DCD-AC89-04DC-638E0DF3D0E5}"/>
              </a:ext>
            </a:extLst>
          </p:cNvPr>
          <p:cNvSpPr>
            <a:spLocks noGrp="1"/>
          </p:cNvSpPr>
          <p:nvPr>
            <p:ph type="sldNum" sz="quarter" idx="5"/>
          </p:nvPr>
        </p:nvSpPr>
        <p:spPr/>
        <p:txBody>
          <a:bodyPr/>
          <a:lstStyle/>
          <a:p>
            <a:fld id="{2E548C01-EC07-4717-A8DE-1E92D2D81867}" type="slidenum">
              <a:rPr kumimoji="1" lang="ja-JP" altLang="en-US" smtClean="0"/>
              <a:t>42</a:t>
            </a:fld>
            <a:endParaRPr kumimoji="1" lang="ja-JP" altLang="en-US" dirty="0"/>
          </a:p>
        </p:txBody>
      </p:sp>
    </p:spTree>
    <p:extLst>
      <p:ext uri="{BB962C8B-B14F-4D97-AF65-F5344CB8AC3E}">
        <p14:creationId xmlns:p14="http://schemas.microsoft.com/office/powerpoint/2010/main" val="75012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ja-JP" dirty="0"/>
              <a:t>年～</a:t>
            </a:r>
            <a:r>
              <a:rPr lang="en-US" altLang="ja-JP" dirty="0"/>
              <a:t>2022</a:t>
            </a:r>
            <a:r>
              <a:rPr lang="ja-JP" altLang="ja-JP" dirty="0"/>
              <a:t>年に実施された幹細胞種類別の同種移植後</a:t>
            </a:r>
            <a:r>
              <a:rPr lang="en-US" altLang="ja-JP" dirty="0"/>
              <a:t>10</a:t>
            </a:r>
            <a:r>
              <a:rPr lang="ja-JP" altLang="ja-JP" dirty="0"/>
              <a:t>年生存率（</a:t>
            </a:r>
            <a:r>
              <a:rPr lang="en-US" altLang="ja-JP" dirty="0"/>
              <a:t>95%</a:t>
            </a:r>
            <a:r>
              <a:rPr lang="ja-JP" altLang="ja-JP" dirty="0"/>
              <a:t>信頼区間）は、血縁者間骨髄移植（</a:t>
            </a:r>
            <a:r>
              <a:rPr lang="en-US" altLang="ja-JP" dirty="0"/>
              <a:t>12,335</a:t>
            </a:r>
            <a:r>
              <a:rPr lang="ja-JP" altLang="ja-JP" dirty="0"/>
              <a:t>件）で</a:t>
            </a:r>
            <a:r>
              <a:rPr lang="en-US" altLang="ja-JP" dirty="0"/>
              <a:t>55%</a:t>
            </a:r>
            <a:r>
              <a:rPr lang="ja-JP" altLang="ja-JP" dirty="0"/>
              <a:t>（</a:t>
            </a:r>
            <a:r>
              <a:rPr lang="en-US" altLang="ja-JP" dirty="0"/>
              <a:t>54-56%</a:t>
            </a:r>
            <a:r>
              <a:rPr lang="ja-JP" altLang="ja-JP" dirty="0"/>
              <a:t>）、血縁者間末梢血幹細胞移植（</a:t>
            </a:r>
            <a:r>
              <a:rPr lang="en-US" altLang="ja-JP" dirty="0"/>
              <a:t>13,584</a:t>
            </a:r>
            <a:r>
              <a:rPr lang="ja-JP" altLang="ja-JP" dirty="0"/>
              <a:t>件）で</a:t>
            </a:r>
            <a:r>
              <a:rPr lang="en-US" altLang="ja-JP" dirty="0"/>
              <a:t>38%</a:t>
            </a:r>
            <a:r>
              <a:rPr lang="ja-JP" altLang="ja-JP" dirty="0"/>
              <a:t>（</a:t>
            </a:r>
            <a:r>
              <a:rPr lang="en-US" altLang="ja-JP" dirty="0"/>
              <a:t>37-39%</a:t>
            </a:r>
            <a:r>
              <a:rPr lang="ja-JP" altLang="ja-JP" dirty="0"/>
              <a:t>）、非血縁者間骨髄移植（</a:t>
            </a:r>
            <a:r>
              <a:rPr lang="en-US" altLang="ja-JP" dirty="0"/>
              <a:t>22,530</a:t>
            </a:r>
            <a:r>
              <a:rPr lang="ja-JP" altLang="ja-JP" dirty="0"/>
              <a:t>件）で</a:t>
            </a:r>
            <a:r>
              <a:rPr lang="en-US" altLang="ja-JP" dirty="0"/>
              <a:t>47%</a:t>
            </a:r>
            <a:r>
              <a:rPr lang="ja-JP" altLang="ja-JP" dirty="0"/>
              <a:t>（</a:t>
            </a:r>
            <a:r>
              <a:rPr lang="en-US" altLang="ja-JP" dirty="0"/>
              <a:t>46-47%</a:t>
            </a:r>
            <a:r>
              <a:rPr lang="ja-JP" altLang="ja-JP" dirty="0"/>
              <a:t>）、非血縁者間末梢血幹細胞移植（</a:t>
            </a:r>
            <a:r>
              <a:rPr lang="en-US" altLang="ja-JP" dirty="0"/>
              <a:t>1,499</a:t>
            </a:r>
            <a:r>
              <a:rPr lang="ja-JP" altLang="ja-JP" dirty="0"/>
              <a:t>件）で</a:t>
            </a:r>
            <a:r>
              <a:rPr lang="en-US" altLang="ja-JP" dirty="0"/>
              <a:t>46%</a:t>
            </a:r>
            <a:r>
              <a:rPr lang="ja-JP" altLang="ja-JP" dirty="0"/>
              <a:t>（</a:t>
            </a:r>
            <a:r>
              <a:rPr lang="en-US" altLang="ja-JP" dirty="0"/>
              <a:t>41-52%</a:t>
            </a:r>
            <a:r>
              <a:rPr lang="ja-JP" altLang="ja-JP" dirty="0"/>
              <a:t>）、非血縁者間さい帯血移植（</a:t>
            </a:r>
            <a:r>
              <a:rPr lang="en-US" altLang="ja-JP" dirty="0"/>
              <a:t>16,749</a:t>
            </a:r>
            <a:r>
              <a:rPr lang="ja-JP" altLang="ja-JP" dirty="0"/>
              <a:t>件）で</a:t>
            </a:r>
            <a:r>
              <a:rPr lang="en-US" altLang="ja-JP" dirty="0"/>
              <a:t>41%</a:t>
            </a:r>
            <a:r>
              <a:rPr lang="ja-JP" altLang="ja-JP" dirty="0"/>
              <a:t>（</a:t>
            </a:r>
            <a:r>
              <a:rPr lang="en-US" altLang="ja-JP" dirty="0"/>
              <a:t>40-41%</a:t>
            </a:r>
            <a:r>
              <a:rPr lang="ja-JP" altLang="ja-JP" dirty="0"/>
              <a:t>）である。</a:t>
            </a:r>
          </a:p>
        </p:txBody>
      </p:sp>
      <p:sp>
        <p:nvSpPr>
          <p:cNvPr id="9" name="スライド イメージ プレースホルダー 8">
            <a:extLst>
              <a:ext uri="{FF2B5EF4-FFF2-40B4-BE49-F238E27FC236}">
                <a16:creationId xmlns:a16="http://schemas.microsoft.com/office/drawing/2014/main" id="{71080105-3BF5-05C2-98C4-E70E0B1E621B}"/>
              </a:ext>
            </a:extLst>
          </p:cNvPr>
          <p:cNvSpPr>
            <a:spLocks noGrp="1" noRot="1" noChangeAspect="1"/>
          </p:cNvSpPr>
          <p:nvPr>
            <p:ph type="sldImg"/>
          </p:nvPr>
        </p:nvSpPr>
        <p:spPr>
          <a:xfrm>
            <a:off x="2000250" y="0"/>
            <a:ext cx="5648325" cy="4235450"/>
          </a:xfrm>
        </p:spPr>
      </p:sp>
      <p:sp>
        <p:nvSpPr>
          <p:cNvPr id="10" name="スライド番号プレースホルダー 9">
            <a:extLst>
              <a:ext uri="{FF2B5EF4-FFF2-40B4-BE49-F238E27FC236}">
                <a16:creationId xmlns:a16="http://schemas.microsoft.com/office/drawing/2014/main" id="{236046C7-5C2E-96F8-5F0D-EBF20CB37196}"/>
              </a:ext>
            </a:extLst>
          </p:cNvPr>
          <p:cNvSpPr>
            <a:spLocks noGrp="1"/>
          </p:cNvSpPr>
          <p:nvPr>
            <p:ph type="sldNum" sz="quarter" idx="5"/>
          </p:nvPr>
        </p:nvSpPr>
        <p:spPr/>
        <p:txBody>
          <a:bodyPr/>
          <a:lstStyle/>
          <a:p>
            <a:fld id="{2E548C01-EC07-4717-A8DE-1E92D2D81867}" type="slidenum">
              <a:rPr kumimoji="1" lang="ja-JP" altLang="en-US" smtClean="0"/>
              <a:t>43</a:t>
            </a:fld>
            <a:endParaRPr kumimoji="1" lang="ja-JP" altLang="en-US" dirty="0"/>
          </a:p>
        </p:txBody>
      </p:sp>
    </p:spTree>
    <p:extLst>
      <p:ext uri="{BB962C8B-B14F-4D97-AF65-F5344CB8AC3E}">
        <p14:creationId xmlns:p14="http://schemas.microsoft.com/office/powerpoint/2010/main" val="3001365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ja-JP" dirty="0"/>
              <a:t>年～</a:t>
            </a:r>
            <a:r>
              <a:rPr lang="en-US" altLang="ja-JP" dirty="0"/>
              <a:t>2022</a:t>
            </a:r>
            <a:r>
              <a:rPr lang="ja-JP" altLang="ja-JP" dirty="0"/>
              <a:t>年に実施された疾患別の移植後</a:t>
            </a:r>
            <a:r>
              <a:rPr lang="en-US" altLang="ja-JP" dirty="0"/>
              <a:t>10</a:t>
            </a:r>
            <a:r>
              <a:rPr lang="ja-JP" altLang="ja-JP" dirty="0"/>
              <a:t>年生存率（</a:t>
            </a:r>
            <a:r>
              <a:rPr lang="en-US" altLang="ja-JP" dirty="0"/>
              <a:t>95%</a:t>
            </a:r>
            <a:r>
              <a:rPr lang="ja-JP" altLang="ja-JP" dirty="0"/>
              <a:t>信頼区間）は、急性骨髄性白血病（</a:t>
            </a:r>
            <a:r>
              <a:rPr lang="en-US" altLang="ja-JP" dirty="0"/>
              <a:t>26,970</a:t>
            </a:r>
            <a:r>
              <a:rPr lang="ja-JP" altLang="ja-JP" dirty="0"/>
              <a:t>件）で</a:t>
            </a:r>
            <a:r>
              <a:rPr lang="en-US" altLang="ja-JP" dirty="0"/>
              <a:t>42%</a:t>
            </a:r>
            <a:r>
              <a:rPr lang="ja-JP" altLang="ja-JP" dirty="0"/>
              <a:t>（</a:t>
            </a:r>
            <a:r>
              <a:rPr lang="en-US" altLang="ja-JP" dirty="0"/>
              <a:t>41-42%</a:t>
            </a:r>
            <a:r>
              <a:rPr lang="ja-JP" altLang="ja-JP" dirty="0"/>
              <a:t>）、急性リンパ性白血病（</a:t>
            </a:r>
            <a:r>
              <a:rPr lang="en-US" altLang="ja-JP" dirty="0"/>
              <a:t>13,942</a:t>
            </a:r>
            <a:r>
              <a:rPr lang="ja-JP" altLang="ja-JP" dirty="0"/>
              <a:t>件）で</a:t>
            </a:r>
            <a:r>
              <a:rPr lang="en-US" altLang="ja-JP" dirty="0"/>
              <a:t>48%</a:t>
            </a:r>
            <a:r>
              <a:rPr lang="ja-JP" altLang="ja-JP" dirty="0"/>
              <a:t>（</a:t>
            </a:r>
            <a:r>
              <a:rPr lang="en-US" altLang="ja-JP" dirty="0"/>
              <a:t>48-49%</a:t>
            </a:r>
            <a:r>
              <a:rPr lang="ja-JP" altLang="ja-JP" dirty="0"/>
              <a:t>）、成人</a:t>
            </a:r>
            <a:r>
              <a:rPr lang="en-US" altLang="ja-JP" dirty="0"/>
              <a:t>T</a:t>
            </a:r>
            <a:r>
              <a:rPr lang="ja-JP" altLang="ja-JP" dirty="0"/>
              <a:t>細胞白血病（</a:t>
            </a:r>
            <a:r>
              <a:rPr lang="en-US" altLang="ja-JP" dirty="0"/>
              <a:t>2,999</a:t>
            </a:r>
            <a:r>
              <a:rPr lang="ja-JP" altLang="ja-JP" dirty="0"/>
              <a:t>件）で</a:t>
            </a:r>
            <a:r>
              <a:rPr lang="en-US" altLang="ja-JP" dirty="0"/>
              <a:t>26%</a:t>
            </a:r>
            <a:r>
              <a:rPr lang="ja-JP" altLang="ja-JP" dirty="0"/>
              <a:t>（</a:t>
            </a:r>
            <a:r>
              <a:rPr lang="en-US" altLang="ja-JP" dirty="0"/>
              <a:t>24-28%</a:t>
            </a:r>
            <a:r>
              <a:rPr lang="ja-JP" altLang="ja-JP" dirty="0"/>
              <a:t>）、慢性骨髄性白血病（</a:t>
            </a:r>
            <a:r>
              <a:rPr lang="en-US" altLang="ja-JP" dirty="0"/>
              <a:t>3,855</a:t>
            </a:r>
            <a:r>
              <a:rPr lang="ja-JP" altLang="ja-JP" dirty="0"/>
              <a:t>件）で</a:t>
            </a:r>
            <a:r>
              <a:rPr lang="en-US" altLang="ja-JP" dirty="0"/>
              <a:t>55%</a:t>
            </a:r>
            <a:r>
              <a:rPr lang="ja-JP" altLang="ja-JP" dirty="0"/>
              <a:t>（</a:t>
            </a:r>
            <a:r>
              <a:rPr lang="en-US" altLang="ja-JP" dirty="0"/>
              <a:t>54-57%</a:t>
            </a:r>
            <a:r>
              <a:rPr lang="ja-JP" altLang="ja-JP" dirty="0"/>
              <a:t>）、骨髄異形成症候群（</a:t>
            </a:r>
            <a:r>
              <a:rPr lang="en-US" altLang="ja-JP" dirty="0"/>
              <a:t>7,560</a:t>
            </a:r>
            <a:r>
              <a:rPr lang="ja-JP" altLang="ja-JP" dirty="0"/>
              <a:t>件）で</a:t>
            </a:r>
            <a:r>
              <a:rPr lang="en-US" altLang="ja-JP" dirty="0"/>
              <a:t>42%</a:t>
            </a:r>
            <a:r>
              <a:rPr lang="ja-JP" altLang="ja-JP" dirty="0"/>
              <a:t>（</a:t>
            </a:r>
            <a:r>
              <a:rPr lang="en-US" altLang="ja-JP" dirty="0"/>
              <a:t>41-44%</a:t>
            </a:r>
            <a:r>
              <a:rPr lang="ja-JP" altLang="ja-JP" dirty="0"/>
              <a:t>）である。</a:t>
            </a:r>
          </a:p>
        </p:txBody>
      </p:sp>
      <p:sp>
        <p:nvSpPr>
          <p:cNvPr id="5" name="スライド イメージ プレースホルダー 4">
            <a:extLst>
              <a:ext uri="{FF2B5EF4-FFF2-40B4-BE49-F238E27FC236}">
                <a16:creationId xmlns:a16="http://schemas.microsoft.com/office/drawing/2014/main" id="{DE27AD1A-A7D9-9B73-638C-EB8CBBDB9F98}"/>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2BDC5AE5-8A0D-6DC6-920E-7FB84C41B630}"/>
              </a:ext>
            </a:extLst>
          </p:cNvPr>
          <p:cNvSpPr>
            <a:spLocks noGrp="1"/>
          </p:cNvSpPr>
          <p:nvPr>
            <p:ph type="sldNum" sz="quarter" idx="5"/>
          </p:nvPr>
        </p:nvSpPr>
        <p:spPr/>
        <p:txBody>
          <a:bodyPr/>
          <a:lstStyle/>
          <a:p>
            <a:fld id="{2E548C01-EC07-4717-A8DE-1E92D2D81867}" type="slidenum">
              <a:rPr kumimoji="1" lang="ja-JP" altLang="en-US" smtClean="0"/>
              <a:t>44</a:t>
            </a:fld>
            <a:endParaRPr kumimoji="1" lang="ja-JP" altLang="en-US" dirty="0"/>
          </a:p>
        </p:txBody>
      </p:sp>
    </p:spTree>
    <p:extLst>
      <p:ext uri="{BB962C8B-B14F-4D97-AF65-F5344CB8AC3E}">
        <p14:creationId xmlns:p14="http://schemas.microsoft.com/office/powerpoint/2010/main" val="3085500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ja-JP" dirty="0"/>
              <a:t>年～</a:t>
            </a:r>
            <a:r>
              <a:rPr lang="en-US" altLang="ja-JP" dirty="0"/>
              <a:t>2022</a:t>
            </a:r>
            <a:r>
              <a:rPr lang="ja-JP" altLang="ja-JP" dirty="0"/>
              <a:t>年に実施された疾患別の移植後</a:t>
            </a:r>
            <a:r>
              <a:rPr lang="en-US" altLang="ja-JP" dirty="0"/>
              <a:t>10</a:t>
            </a:r>
            <a:r>
              <a:rPr lang="ja-JP" altLang="ja-JP" dirty="0"/>
              <a:t>年生存率（</a:t>
            </a:r>
            <a:r>
              <a:rPr lang="en-US" altLang="ja-JP" dirty="0"/>
              <a:t>95%</a:t>
            </a:r>
            <a:r>
              <a:rPr lang="ja-JP" altLang="ja-JP" dirty="0"/>
              <a:t>信頼区間）は、非ホジキンリンパ腫（</a:t>
            </a:r>
            <a:r>
              <a:rPr lang="en-US" altLang="ja-JP" dirty="0"/>
              <a:t>23,243</a:t>
            </a:r>
            <a:r>
              <a:rPr lang="ja-JP" altLang="ja-JP" dirty="0"/>
              <a:t>件）で</a:t>
            </a:r>
            <a:r>
              <a:rPr lang="en-US" altLang="ja-JP" dirty="0"/>
              <a:t>51%</a:t>
            </a:r>
            <a:r>
              <a:rPr lang="ja-JP" altLang="ja-JP" dirty="0"/>
              <a:t>（</a:t>
            </a:r>
            <a:r>
              <a:rPr lang="en-US" altLang="ja-JP" dirty="0"/>
              <a:t>50-51%</a:t>
            </a:r>
            <a:r>
              <a:rPr lang="ja-JP" altLang="ja-JP" dirty="0"/>
              <a:t>）、ホジキンリンパ腫（</a:t>
            </a:r>
            <a:r>
              <a:rPr lang="en-US" altLang="ja-JP" dirty="0"/>
              <a:t>1,810</a:t>
            </a:r>
            <a:r>
              <a:rPr lang="ja-JP" altLang="ja-JP" dirty="0"/>
              <a:t>件）で</a:t>
            </a:r>
            <a:r>
              <a:rPr lang="en-US" altLang="ja-JP" dirty="0"/>
              <a:t>64%</a:t>
            </a:r>
            <a:r>
              <a:rPr lang="ja-JP" altLang="ja-JP" dirty="0"/>
              <a:t>（</a:t>
            </a:r>
            <a:r>
              <a:rPr lang="en-US" altLang="ja-JP" dirty="0"/>
              <a:t>61-66%</a:t>
            </a:r>
            <a:r>
              <a:rPr lang="ja-JP" altLang="ja-JP" dirty="0"/>
              <a:t>）、多発性骨髄腫を含む形質細胞性腫瘍（</a:t>
            </a:r>
            <a:r>
              <a:rPr lang="en-US" altLang="ja-JP" dirty="0"/>
              <a:t>13,097</a:t>
            </a:r>
            <a:r>
              <a:rPr lang="ja-JP" altLang="ja-JP" dirty="0"/>
              <a:t>件）で</a:t>
            </a:r>
            <a:r>
              <a:rPr lang="en-US" altLang="ja-JP" dirty="0"/>
              <a:t>44%</a:t>
            </a:r>
            <a:r>
              <a:rPr lang="ja-JP" altLang="ja-JP" dirty="0"/>
              <a:t>（</a:t>
            </a:r>
            <a:r>
              <a:rPr lang="en-US" altLang="ja-JP" dirty="0"/>
              <a:t>43-46%</a:t>
            </a:r>
            <a:r>
              <a:rPr lang="ja-JP" altLang="ja-JP" dirty="0"/>
              <a:t>）である。</a:t>
            </a:r>
            <a:endParaRPr lang="en-US" altLang="ja-JP" dirty="0"/>
          </a:p>
        </p:txBody>
      </p:sp>
      <p:sp>
        <p:nvSpPr>
          <p:cNvPr id="5" name="スライド イメージ プレースホルダー 4">
            <a:extLst>
              <a:ext uri="{FF2B5EF4-FFF2-40B4-BE49-F238E27FC236}">
                <a16:creationId xmlns:a16="http://schemas.microsoft.com/office/drawing/2014/main" id="{C9115869-5505-A594-2D47-B4EB9FAF483E}"/>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9AD7FCCD-4827-DB09-F6E4-978FAC208464}"/>
              </a:ext>
            </a:extLst>
          </p:cNvPr>
          <p:cNvSpPr>
            <a:spLocks noGrp="1"/>
          </p:cNvSpPr>
          <p:nvPr>
            <p:ph type="sldNum" sz="quarter" idx="5"/>
          </p:nvPr>
        </p:nvSpPr>
        <p:spPr/>
        <p:txBody>
          <a:bodyPr/>
          <a:lstStyle/>
          <a:p>
            <a:fld id="{2E548C01-EC07-4717-A8DE-1E92D2D81867}" type="slidenum">
              <a:rPr kumimoji="1" lang="ja-JP" altLang="en-US" smtClean="0"/>
              <a:t>45</a:t>
            </a:fld>
            <a:endParaRPr kumimoji="1" lang="ja-JP" altLang="en-US" dirty="0"/>
          </a:p>
        </p:txBody>
      </p:sp>
    </p:spTree>
    <p:extLst>
      <p:ext uri="{BB962C8B-B14F-4D97-AF65-F5344CB8AC3E}">
        <p14:creationId xmlns:p14="http://schemas.microsoft.com/office/powerpoint/2010/main" val="3228444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ja-JP" dirty="0"/>
              <a:t>年～</a:t>
            </a:r>
            <a:r>
              <a:rPr lang="en-US" altLang="ja-JP" dirty="0"/>
              <a:t>2022</a:t>
            </a:r>
            <a:r>
              <a:rPr lang="ja-JP" altLang="ja-JP" dirty="0"/>
              <a:t>年に実施された急性骨髄性白血病に対する自家移植後</a:t>
            </a:r>
            <a:r>
              <a:rPr lang="en-US" altLang="ja-JP" dirty="0"/>
              <a:t>10</a:t>
            </a:r>
            <a:r>
              <a:rPr lang="ja-JP" altLang="ja-JP" dirty="0"/>
              <a:t>年生存率（</a:t>
            </a:r>
            <a:r>
              <a:rPr lang="en-US" altLang="ja-JP" dirty="0"/>
              <a:t>95%</a:t>
            </a:r>
            <a:r>
              <a:rPr lang="ja-JP" altLang="ja-JP" dirty="0"/>
              <a:t>信頼区間）は、</a:t>
            </a:r>
            <a:r>
              <a:rPr lang="en-US" altLang="ja-JP" dirty="0"/>
              <a:t>0-15</a:t>
            </a:r>
            <a:r>
              <a:rPr lang="ja-JP" altLang="ja-JP" dirty="0"/>
              <a:t>歳（</a:t>
            </a:r>
            <a:r>
              <a:rPr lang="en-US" altLang="ja-JP" dirty="0"/>
              <a:t>235</a:t>
            </a:r>
            <a:r>
              <a:rPr lang="ja-JP" altLang="ja-JP" dirty="0"/>
              <a:t>件）で</a:t>
            </a:r>
            <a:r>
              <a:rPr lang="en-US" altLang="ja-JP" dirty="0"/>
              <a:t>61%</a:t>
            </a:r>
            <a:r>
              <a:rPr lang="ja-JP" altLang="ja-JP" dirty="0"/>
              <a:t>（</a:t>
            </a:r>
            <a:r>
              <a:rPr lang="en-US" altLang="ja-JP" dirty="0"/>
              <a:t>55-67%</a:t>
            </a:r>
            <a:r>
              <a:rPr lang="ja-JP" altLang="ja-JP" dirty="0"/>
              <a:t>）、</a:t>
            </a:r>
            <a:r>
              <a:rPr lang="en-US" altLang="ja-JP" dirty="0"/>
              <a:t>16</a:t>
            </a:r>
            <a:r>
              <a:rPr lang="ja-JP" altLang="ja-JP" dirty="0"/>
              <a:t>歳以上（</a:t>
            </a:r>
            <a:r>
              <a:rPr lang="en-US" altLang="ja-JP" dirty="0"/>
              <a:t>1,546</a:t>
            </a:r>
            <a:r>
              <a:rPr lang="ja-JP" altLang="ja-JP" dirty="0"/>
              <a:t>件）で</a:t>
            </a:r>
            <a:r>
              <a:rPr lang="en-US" altLang="ja-JP" dirty="0"/>
              <a:t>65%</a:t>
            </a:r>
            <a:r>
              <a:rPr lang="ja-JP" altLang="ja-JP" dirty="0"/>
              <a:t>（</a:t>
            </a:r>
            <a:r>
              <a:rPr lang="en-US" altLang="ja-JP" dirty="0"/>
              <a:t>62-67%</a:t>
            </a:r>
            <a:r>
              <a:rPr lang="ja-JP" altLang="ja-JP" dirty="0"/>
              <a:t>）である。</a:t>
            </a:r>
          </a:p>
          <a:p>
            <a:r>
              <a:rPr lang="en-US" altLang="ja-JP" dirty="0"/>
              <a:t>1991</a:t>
            </a:r>
            <a:r>
              <a:rPr lang="ja-JP" altLang="ja-JP" dirty="0"/>
              <a:t>年～</a:t>
            </a:r>
            <a:r>
              <a:rPr lang="en-US" altLang="ja-JP" dirty="0"/>
              <a:t>2022</a:t>
            </a:r>
            <a:r>
              <a:rPr lang="ja-JP" altLang="ja-JP" dirty="0"/>
              <a:t>年に実施された急性リンパ性白血病に対する移植後</a:t>
            </a:r>
            <a:r>
              <a:rPr lang="en-US" altLang="ja-JP" dirty="0"/>
              <a:t>10</a:t>
            </a:r>
            <a:r>
              <a:rPr lang="ja-JP" altLang="ja-JP" dirty="0"/>
              <a:t>年生存率（</a:t>
            </a:r>
            <a:r>
              <a:rPr lang="en-US" altLang="ja-JP" dirty="0"/>
              <a:t>95%</a:t>
            </a:r>
            <a:r>
              <a:rPr lang="ja-JP" altLang="ja-JP" dirty="0"/>
              <a:t>信頼区間）は、</a:t>
            </a:r>
            <a:r>
              <a:rPr lang="en-US" altLang="ja-JP" dirty="0"/>
              <a:t>0-15</a:t>
            </a:r>
            <a:r>
              <a:rPr lang="ja-JP" altLang="ja-JP" dirty="0"/>
              <a:t>歳（</a:t>
            </a:r>
            <a:r>
              <a:rPr lang="en-US" altLang="ja-JP" dirty="0"/>
              <a:t>393</a:t>
            </a:r>
            <a:r>
              <a:rPr lang="ja-JP" altLang="ja-JP" dirty="0"/>
              <a:t>件）で</a:t>
            </a:r>
            <a:r>
              <a:rPr lang="en-US" altLang="ja-JP" dirty="0"/>
              <a:t>55%</a:t>
            </a:r>
            <a:r>
              <a:rPr lang="ja-JP" altLang="ja-JP" dirty="0"/>
              <a:t>（</a:t>
            </a:r>
            <a:r>
              <a:rPr lang="en-US" altLang="ja-JP" dirty="0"/>
              <a:t>50-60%</a:t>
            </a:r>
            <a:r>
              <a:rPr lang="ja-JP" altLang="ja-JP" dirty="0"/>
              <a:t>）、</a:t>
            </a:r>
            <a:r>
              <a:rPr lang="en-US" altLang="ja-JP" dirty="0"/>
              <a:t>16</a:t>
            </a:r>
            <a:r>
              <a:rPr lang="ja-JP" altLang="ja-JP" dirty="0"/>
              <a:t>歳以上（</a:t>
            </a:r>
            <a:r>
              <a:rPr lang="en-US" altLang="ja-JP" dirty="0"/>
              <a:t>350</a:t>
            </a:r>
            <a:r>
              <a:rPr lang="ja-JP" altLang="ja-JP" dirty="0"/>
              <a:t>件）で</a:t>
            </a:r>
            <a:r>
              <a:rPr lang="en-US" altLang="ja-JP" dirty="0"/>
              <a:t>27%</a:t>
            </a:r>
            <a:r>
              <a:rPr lang="ja-JP" altLang="ja-JP" dirty="0"/>
              <a:t>（</a:t>
            </a:r>
            <a:r>
              <a:rPr lang="en-US" altLang="ja-JP" dirty="0"/>
              <a:t>22-32%</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03682F84-3EEE-F303-3D11-07890E4069D4}"/>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D35525A1-B95B-1C92-5243-B86FE9DDE68C}"/>
              </a:ext>
            </a:extLst>
          </p:cNvPr>
          <p:cNvSpPr>
            <a:spLocks noGrp="1"/>
          </p:cNvSpPr>
          <p:nvPr>
            <p:ph type="sldNum" sz="quarter" idx="5"/>
          </p:nvPr>
        </p:nvSpPr>
        <p:spPr/>
        <p:txBody>
          <a:bodyPr/>
          <a:lstStyle/>
          <a:p>
            <a:fld id="{2E548C01-EC07-4717-A8DE-1E92D2D81867}" type="slidenum">
              <a:rPr kumimoji="1" lang="ja-JP" altLang="en-US" smtClean="0"/>
              <a:t>46</a:t>
            </a:fld>
            <a:endParaRPr kumimoji="1" lang="ja-JP" altLang="en-US" dirty="0"/>
          </a:p>
        </p:txBody>
      </p:sp>
    </p:spTree>
    <p:extLst>
      <p:ext uri="{BB962C8B-B14F-4D97-AF65-F5344CB8AC3E}">
        <p14:creationId xmlns:p14="http://schemas.microsoft.com/office/powerpoint/2010/main" val="3543382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ja-JP" dirty="0"/>
              <a:t>年～</a:t>
            </a:r>
            <a:r>
              <a:rPr lang="en-US" altLang="ja-JP" dirty="0"/>
              <a:t>2022</a:t>
            </a:r>
            <a:r>
              <a:rPr lang="ja-JP" altLang="ja-JP" dirty="0"/>
              <a:t>年に実施された非ホジキンリンパ腫に対する自家移植後</a:t>
            </a:r>
            <a:r>
              <a:rPr lang="en-US" altLang="ja-JP" dirty="0"/>
              <a:t>10</a:t>
            </a:r>
            <a:r>
              <a:rPr lang="ja-JP" altLang="ja-JP" dirty="0"/>
              <a:t>年生存率（</a:t>
            </a:r>
            <a:r>
              <a:rPr lang="en-US" altLang="ja-JP" dirty="0"/>
              <a:t>95%</a:t>
            </a:r>
            <a:r>
              <a:rPr lang="ja-JP" altLang="ja-JP" dirty="0"/>
              <a:t>信頼区間）は、</a:t>
            </a:r>
            <a:r>
              <a:rPr lang="en-US" altLang="ja-JP" dirty="0"/>
              <a:t>0-15</a:t>
            </a:r>
            <a:r>
              <a:rPr lang="ja-JP" altLang="ja-JP" dirty="0"/>
              <a:t>歳（</a:t>
            </a:r>
            <a:r>
              <a:rPr lang="en-US" altLang="ja-JP" dirty="0"/>
              <a:t>226</a:t>
            </a:r>
            <a:r>
              <a:rPr lang="ja-JP" altLang="ja-JP" dirty="0"/>
              <a:t>件）で</a:t>
            </a:r>
            <a:r>
              <a:rPr lang="en-US" altLang="ja-JP" dirty="0"/>
              <a:t>71%</a:t>
            </a:r>
            <a:r>
              <a:rPr lang="ja-JP" altLang="ja-JP" dirty="0"/>
              <a:t>（</a:t>
            </a:r>
            <a:r>
              <a:rPr lang="en-US" altLang="ja-JP" dirty="0"/>
              <a:t>64-76%</a:t>
            </a:r>
            <a:r>
              <a:rPr lang="ja-JP" altLang="ja-JP" dirty="0"/>
              <a:t>）、</a:t>
            </a:r>
            <a:r>
              <a:rPr lang="en-US" altLang="ja-JP" dirty="0"/>
              <a:t>16</a:t>
            </a:r>
            <a:r>
              <a:rPr lang="ja-JP" altLang="ja-JP" dirty="0"/>
              <a:t>歳以上（</a:t>
            </a:r>
            <a:r>
              <a:rPr lang="en-US" altLang="ja-JP" dirty="0"/>
              <a:t>17,286</a:t>
            </a:r>
            <a:r>
              <a:rPr lang="ja-JP" altLang="ja-JP" dirty="0"/>
              <a:t>件）で</a:t>
            </a:r>
            <a:r>
              <a:rPr lang="en-US" altLang="ja-JP" dirty="0"/>
              <a:t>54%</a:t>
            </a:r>
            <a:r>
              <a:rPr lang="ja-JP" altLang="ja-JP" dirty="0"/>
              <a:t>（</a:t>
            </a:r>
            <a:r>
              <a:rPr lang="en-US" altLang="ja-JP" dirty="0"/>
              <a:t>53-55%</a:t>
            </a:r>
            <a:r>
              <a:rPr lang="ja-JP" altLang="ja-JP" dirty="0"/>
              <a:t>）である。</a:t>
            </a:r>
          </a:p>
          <a:p>
            <a:r>
              <a:rPr lang="en-US" altLang="ja-JP" dirty="0"/>
              <a:t>1991</a:t>
            </a:r>
            <a:r>
              <a:rPr lang="ja-JP" altLang="ja-JP" dirty="0"/>
              <a:t>年～</a:t>
            </a:r>
            <a:r>
              <a:rPr lang="en-US" altLang="ja-JP" dirty="0"/>
              <a:t>2022</a:t>
            </a:r>
            <a:r>
              <a:rPr lang="ja-JP" altLang="ja-JP" dirty="0"/>
              <a:t>年に実施されたホジキンリンパ腫に対する自家移植後</a:t>
            </a:r>
            <a:r>
              <a:rPr lang="en-US" altLang="ja-JP" dirty="0"/>
              <a:t>10</a:t>
            </a:r>
            <a:r>
              <a:rPr lang="ja-JP" altLang="ja-JP" dirty="0"/>
              <a:t>年生存率（</a:t>
            </a:r>
            <a:r>
              <a:rPr lang="en-US" altLang="ja-JP" dirty="0"/>
              <a:t>95%</a:t>
            </a:r>
            <a:r>
              <a:rPr lang="ja-JP" altLang="ja-JP" dirty="0"/>
              <a:t>信頼区間）は、</a:t>
            </a:r>
            <a:r>
              <a:rPr lang="en-US" altLang="ja-JP" dirty="0"/>
              <a:t>0-15</a:t>
            </a:r>
            <a:r>
              <a:rPr lang="ja-JP" altLang="ja-JP" dirty="0"/>
              <a:t>歳（</a:t>
            </a:r>
            <a:r>
              <a:rPr lang="en-US" altLang="ja-JP" dirty="0"/>
              <a:t>38</a:t>
            </a:r>
            <a:r>
              <a:rPr lang="ja-JP" altLang="ja-JP" dirty="0"/>
              <a:t>件）で</a:t>
            </a:r>
            <a:r>
              <a:rPr lang="en-US" altLang="ja-JP" dirty="0"/>
              <a:t>75%</a:t>
            </a:r>
            <a:r>
              <a:rPr lang="ja-JP" altLang="ja-JP" dirty="0"/>
              <a:t>（</a:t>
            </a:r>
            <a:r>
              <a:rPr lang="en-US" altLang="ja-JP" dirty="0"/>
              <a:t>58-86%</a:t>
            </a:r>
            <a:r>
              <a:rPr lang="ja-JP" altLang="ja-JP" dirty="0"/>
              <a:t>）、</a:t>
            </a:r>
            <a:r>
              <a:rPr lang="en-US" altLang="ja-JP" dirty="0"/>
              <a:t>16</a:t>
            </a:r>
            <a:r>
              <a:rPr lang="ja-JP" altLang="ja-JP" dirty="0"/>
              <a:t>歳以上（</a:t>
            </a:r>
            <a:r>
              <a:rPr lang="en-US" altLang="ja-JP" dirty="0"/>
              <a:t>1,599</a:t>
            </a:r>
            <a:r>
              <a:rPr lang="ja-JP" altLang="ja-JP" dirty="0"/>
              <a:t>件）で</a:t>
            </a:r>
            <a:r>
              <a:rPr lang="en-US" altLang="ja-JP" dirty="0"/>
              <a:t>66%</a:t>
            </a:r>
            <a:r>
              <a:rPr lang="ja-JP" altLang="ja-JP" dirty="0"/>
              <a:t>（</a:t>
            </a:r>
            <a:r>
              <a:rPr lang="en-US" altLang="ja-JP" dirty="0"/>
              <a:t>63-69%</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6168173A-DA46-89AB-86D7-D670BC1C7547}"/>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0A4E76B7-C3AF-2C03-021D-B619B8342460}"/>
              </a:ext>
            </a:extLst>
          </p:cNvPr>
          <p:cNvSpPr>
            <a:spLocks noGrp="1"/>
          </p:cNvSpPr>
          <p:nvPr>
            <p:ph type="sldNum" sz="quarter" idx="5"/>
          </p:nvPr>
        </p:nvSpPr>
        <p:spPr/>
        <p:txBody>
          <a:bodyPr/>
          <a:lstStyle/>
          <a:p>
            <a:fld id="{2E548C01-EC07-4717-A8DE-1E92D2D81867}" type="slidenum">
              <a:rPr kumimoji="1" lang="ja-JP" altLang="en-US" smtClean="0"/>
              <a:t>47</a:t>
            </a:fld>
            <a:endParaRPr kumimoji="1" lang="ja-JP" altLang="en-US" dirty="0"/>
          </a:p>
        </p:txBody>
      </p:sp>
    </p:spTree>
    <p:extLst>
      <p:ext uri="{BB962C8B-B14F-4D97-AF65-F5344CB8AC3E}">
        <p14:creationId xmlns:p14="http://schemas.microsoft.com/office/powerpoint/2010/main" val="4279678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ja-JP" dirty="0"/>
              <a:t>年～</a:t>
            </a:r>
            <a:r>
              <a:rPr lang="en-US" altLang="ja-JP" dirty="0"/>
              <a:t>2022</a:t>
            </a:r>
            <a:r>
              <a:rPr lang="ja-JP" altLang="ja-JP" dirty="0"/>
              <a:t>年の</a:t>
            </a:r>
            <a:r>
              <a:rPr lang="en-US" altLang="ja-JP" dirty="0"/>
              <a:t>16</a:t>
            </a:r>
            <a:r>
              <a:rPr lang="ja-JP" altLang="ja-JP" dirty="0"/>
              <a:t>歳以上の多発性骨髄腫を含む形質細胞性腫瘍に対する初回自家移植の登録件数は</a:t>
            </a:r>
            <a:r>
              <a:rPr lang="en-US" altLang="ja-JP" dirty="0"/>
              <a:t>12,752</a:t>
            </a:r>
            <a:r>
              <a:rPr lang="ja-JP" altLang="ja-JP" dirty="0"/>
              <a:t>件である。自家移植後の</a:t>
            </a:r>
            <a:r>
              <a:rPr lang="en-US" altLang="ja-JP" dirty="0"/>
              <a:t>5</a:t>
            </a:r>
            <a:r>
              <a:rPr lang="ja-JP" altLang="ja-JP" dirty="0"/>
              <a:t>年・</a:t>
            </a:r>
            <a:r>
              <a:rPr lang="en-US" altLang="ja-JP" dirty="0"/>
              <a:t>10</a:t>
            </a:r>
            <a:r>
              <a:rPr lang="ja-JP" altLang="ja-JP" dirty="0"/>
              <a:t>年生存率（</a:t>
            </a:r>
            <a:r>
              <a:rPr lang="en-US" altLang="ja-JP" dirty="0"/>
              <a:t>95%</a:t>
            </a:r>
            <a:r>
              <a:rPr lang="ja-JP" altLang="ja-JP" dirty="0"/>
              <a:t>信頼区間）はそれぞれ</a:t>
            </a:r>
            <a:r>
              <a:rPr lang="en-US" altLang="ja-JP" dirty="0"/>
              <a:t>68%</a:t>
            </a:r>
            <a:r>
              <a:rPr lang="ja-JP" altLang="ja-JP" dirty="0"/>
              <a:t>（</a:t>
            </a:r>
            <a:r>
              <a:rPr lang="en-US" altLang="ja-JP" dirty="0"/>
              <a:t>67-69%</a:t>
            </a:r>
            <a:r>
              <a:rPr lang="ja-JP" altLang="ja-JP" dirty="0"/>
              <a:t>）、</a:t>
            </a:r>
            <a:r>
              <a:rPr lang="en-US" altLang="ja-JP" dirty="0"/>
              <a:t>45%</a:t>
            </a:r>
            <a:r>
              <a:rPr lang="ja-JP" altLang="ja-JP" dirty="0"/>
              <a:t>（</a:t>
            </a:r>
            <a:r>
              <a:rPr lang="en-US" altLang="ja-JP" dirty="0"/>
              <a:t>44-46%</a:t>
            </a:r>
            <a:r>
              <a:rPr lang="ja-JP" altLang="ja-JP" dirty="0"/>
              <a:t>）である。</a:t>
            </a:r>
          </a:p>
        </p:txBody>
      </p:sp>
      <p:sp>
        <p:nvSpPr>
          <p:cNvPr id="4" name="スライド イメージ プレースホルダー 3">
            <a:extLst>
              <a:ext uri="{FF2B5EF4-FFF2-40B4-BE49-F238E27FC236}">
                <a16:creationId xmlns:a16="http://schemas.microsoft.com/office/drawing/2014/main" id="{C26480E9-ACB6-9ABA-CDF4-721943C3958C}"/>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DB372832-CEB7-80F2-2217-76DCF6F0B0A3}"/>
              </a:ext>
            </a:extLst>
          </p:cNvPr>
          <p:cNvSpPr>
            <a:spLocks noGrp="1"/>
          </p:cNvSpPr>
          <p:nvPr>
            <p:ph type="sldNum" sz="quarter" idx="5"/>
          </p:nvPr>
        </p:nvSpPr>
        <p:spPr/>
        <p:txBody>
          <a:bodyPr/>
          <a:lstStyle/>
          <a:p>
            <a:fld id="{2E548C01-EC07-4717-A8DE-1E92D2D81867}" type="slidenum">
              <a:rPr kumimoji="1" lang="ja-JP" altLang="en-US" smtClean="0"/>
              <a:t>48</a:t>
            </a:fld>
            <a:endParaRPr kumimoji="1" lang="ja-JP" altLang="en-US" dirty="0"/>
          </a:p>
        </p:txBody>
      </p:sp>
    </p:spTree>
    <p:extLst>
      <p:ext uri="{BB962C8B-B14F-4D97-AF65-F5344CB8AC3E}">
        <p14:creationId xmlns:p14="http://schemas.microsoft.com/office/powerpoint/2010/main" val="569723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歳以下の急性骨髄性白血病に対する移植後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161</a:t>
            </a:r>
            <a:r>
              <a:rPr lang="ja-JP" altLang="ja-JP" dirty="0"/>
              <a:t>件）で</a:t>
            </a:r>
            <a:r>
              <a:rPr lang="en-US" altLang="ja-JP" dirty="0"/>
              <a:t>62%</a:t>
            </a:r>
            <a:r>
              <a:rPr lang="ja-JP" altLang="ja-JP" dirty="0"/>
              <a:t>（</a:t>
            </a:r>
            <a:r>
              <a:rPr lang="en-US" altLang="ja-JP" dirty="0"/>
              <a:t>53-69%</a:t>
            </a:r>
            <a:r>
              <a:rPr lang="ja-JP" altLang="ja-JP" dirty="0"/>
              <a:t>）、血縁者間末梢血幹細胞移植（</a:t>
            </a:r>
            <a:r>
              <a:rPr lang="en-US" altLang="ja-JP" dirty="0"/>
              <a:t>104</a:t>
            </a:r>
            <a:r>
              <a:rPr lang="ja-JP" altLang="ja-JP" dirty="0"/>
              <a:t>件）で</a:t>
            </a:r>
            <a:r>
              <a:rPr lang="en-US" altLang="ja-JP" dirty="0"/>
              <a:t>49%</a:t>
            </a:r>
            <a:r>
              <a:rPr lang="ja-JP" altLang="ja-JP" dirty="0"/>
              <a:t>（</a:t>
            </a:r>
            <a:r>
              <a:rPr lang="en-US" altLang="ja-JP" dirty="0"/>
              <a:t>38-59%</a:t>
            </a:r>
            <a:r>
              <a:rPr lang="ja-JP" altLang="ja-JP" dirty="0"/>
              <a:t>）、非血縁者間骨髄移植</a:t>
            </a:r>
            <a:r>
              <a:rPr lang="en-US" altLang="ja-JP" dirty="0"/>
              <a:t>(140</a:t>
            </a:r>
            <a:r>
              <a:rPr lang="ja-JP" altLang="ja-JP" dirty="0"/>
              <a:t>件</a:t>
            </a:r>
            <a:r>
              <a:rPr lang="en-US" altLang="ja-JP" dirty="0"/>
              <a:t>)</a:t>
            </a:r>
            <a:r>
              <a:rPr lang="ja-JP" altLang="ja-JP" dirty="0"/>
              <a:t>で</a:t>
            </a:r>
            <a:r>
              <a:rPr lang="en-US" altLang="ja-JP" dirty="0"/>
              <a:t>66%</a:t>
            </a:r>
            <a:r>
              <a:rPr lang="ja-JP" altLang="ja-JP" dirty="0"/>
              <a:t>（</a:t>
            </a:r>
            <a:r>
              <a:rPr lang="en-US" altLang="ja-JP" dirty="0"/>
              <a:t>57-73%</a:t>
            </a:r>
            <a:r>
              <a:rPr lang="ja-JP" altLang="ja-JP" dirty="0"/>
              <a:t>）、非血縁者間さい帯血移植（</a:t>
            </a:r>
            <a:r>
              <a:rPr lang="en-US" altLang="ja-JP" dirty="0"/>
              <a:t>281</a:t>
            </a:r>
            <a:r>
              <a:rPr lang="ja-JP" altLang="ja-JP" dirty="0"/>
              <a:t>件）で</a:t>
            </a:r>
            <a:r>
              <a:rPr lang="en-US" altLang="ja-JP" dirty="0"/>
              <a:t>59%</a:t>
            </a:r>
            <a:r>
              <a:rPr lang="ja-JP" altLang="ja-JP" dirty="0"/>
              <a:t>（</a:t>
            </a:r>
            <a:r>
              <a:rPr lang="en-US" altLang="ja-JP" dirty="0"/>
              <a:t>52-65%</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FFBFA6FA-FE3E-695B-8165-2292B2AEDDD0}"/>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584BDA11-5CF7-CCA0-A3BE-64F0C05D8E2A}"/>
              </a:ext>
            </a:extLst>
          </p:cNvPr>
          <p:cNvSpPr>
            <a:spLocks noGrp="1"/>
          </p:cNvSpPr>
          <p:nvPr>
            <p:ph type="sldNum" sz="quarter" idx="5"/>
          </p:nvPr>
        </p:nvSpPr>
        <p:spPr/>
        <p:txBody>
          <a:bodyPr/>
          <a:lstStyle/>
          <a:p>
            <a:fld id="{2E548C01-EC07-4717-A8DE-1E92D2D81867}" type="slidenum">
              <a:rPr kumimoji="1" lang="ja-JP" altLang="en-US" smtClean="0"/>
              <a:t>49</a:t>
            </a:fld>
            <a:endParaRPr kumimoji="1" lang="ja-JP" altLang="en-US" dirty="0"/>
          </a:p>
        </p:txBody>
      </p:sp>
    </p:spTree>
    <p:extLst>
      <p:ext uri="{BB962C8B-B14F-4D97-AF65-F5344CB8AC3E}">
        <p14:creationId xmlns:p14="http://schemas.microsoft.com/office/powerpoint/2010/main" val="329110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自家移植は、近年年間約</a:t>
            </a:r>
            <a:r>
              <a:rPr lang="en-US" altLang="ja-JP" dirty="0"/>
              <a:t>2,000</a:t>
            </a:r>
            <a:r>
              <a:rPr lang="ja-JP" altLang="ja-JP" dirty="0"/>
              <a:t>例の登録がなされており、その幹細胞源としては末梢血幹細胞が全体の</a:t>
            </a:r>
            <a:r>
              <a:rPr lang="en-US" altLang="ja-JP" dirty="0"/>
              <a:t>99%</a:t>
            </a:r>
            <a:r>
              <a:rPr lang="ja-JP" altLang="ja-JP" dirty="0"/>
              <a:t>以上を占める。</a:t>
            </a:r>
          </a:p>
        </p:txBody>
      </p:sp>
      <p:sp>
        <p:nvSpPr>
          <p:cNvPr id="2" name="スライド番号プレースホルダー 1">
            <a:extLst>
              <a:ext uri="{FF2B5EF4-FFF2-40B4-BE49-F238E27FC236}">
                <a16:creationId xmlns:a16="http://schemas.microsoft.com/office/drawing/2014/main" id="{3EFDA79F-F742-5FC5-D47E-DC7F3A37060F}"/>
              </a:ext>
            </a:extLst>
          </p:cNvPr>
          <p:cNvSpPr>
            <a:spLocks noGrp="1"/>
          </p:cNvSpPr>
          <p:nvPr>
            <p:ph type="sldNum" sz="quarter" idx="5"/>
          </p:nvPr>
        </p:nvSpPr>
        <p:spPr/>
        <p:txBody>
          <a:bodyPr/>
          <a:lstStyle/>
          <a:p>
            <a:fld id="{2E548C01-EC07-4717-A8DE-1E92D2D81867}" type="slidenum">
              <a:rPr lang="ja-JP" altLang="en-US" smtClean="0"/>
              <a:pPr/>
              <a:t>5</a:t>
            </a:fld>
            <a:endParaRPr lang="ja-JP" altLang="en-US" dirty="0"/>
          </a:p>
        </p:txBody>
      </p:sp>
      <p:sp>
        <p:nvSpPr>
          <p:cNvPr id="7" name="スライド イメージ プレースホルダー 6">
            <a:extLst>
              <a:ext uri="{FF2B5EF4-FFF2-40B4-BE49-F238E27FC236}">
                <a16:creationId xmlns:a16="http://schemas.microsoft.com/office/drawing/2014/main" id="{1448A978-DD76-F786-8F1F-27BE5570A45C}"/>
              </a:ext>
            </a:extLst>
          </p:cNvPr>
          <p:cNvSpPr>
            <a:spLocks noGrp="1" noRot="1" noChangeAspect="1"/>
          </p:cNvSpPr>
          <p:nvPr>
            <p:ph type="sldImg"/>
          </p:nvPr>
        </p:nvSpPr>
        <p:spPr>
          <a:xfrm>
            <a:off x="2000250" y="0"/>
            <a:ext cx="5648325" cy="4235450"/>
          </a:xfr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歳以上の急性骨髄性白血病に対する移植後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549</a:t>
            </a:r>
            <a:r>
              <a:rPr lang="ja-JP" altLang="ja-JP" dirty="0"/>
              <a:t>件）で</a:t>
            </a:r>
            <a:r>
              <a:rPr lang="en-US" altLang="ja-JP" dirty="0"/>
              <a:t>56%</a:t>
            </a:r>
            <a:r>
              <a:rPr lang="ja-JP" altLang="ja-JP" dirty="0"/>
              <a:t>（</a:t>
            </a:r>
            <a:r>
              <a:rPr lang="en-US" altLang="ja-JP" dirty="0"/>
              <a:t>52-61%</a:t>
            </a:r>
            <a:r>
              <a:rPr lang="ja-JP" altLang="ja-JP" dirty="0"/>
              <a:t>）、血縁者間末梢血幹細胞移植（</a:t>
            </a:r>
            <a:r>
              <a:rPr lang="en-US" altLang="ja-JP" dirty="0"/>
              <a:t>2,877</a:t>
            </a:r>
            <a:r>
              <a:rPr lang="ja-JP" altLang="ja-JP" dirty="0"/>
              <a:t>件）で</a:t>
            </a:r>
            <a:r>
              <a:rPr lang="en-US" altLang="ja-JP" dirty="0"/>
              <a:t>45%</a:t>
            </a:r>
            <a:r>
              <a:rPr lang="ja-JP" altLang="ja-JP" dirty="0"/>
              <a:t>（</a:t>
            </a:r>
            <a:r>
              <a:rPr lang="en-US" altLang="ja-JP" dirty="0"/>
              <a:t>43-47%</a:t>
            </a:r>
            <a:r>
              <a:rPr lang="ja-JP" altLang="ja-JP" dirty="0"/>
              <a:t>）、非血縁者間骨髄移植（</a:t>
            </a:r>
            <a:r>
              <a:rPr lang="en-US" altLang="ja-JP" dirty="0"/>
              <a:t>3,122</a:t>
            </a:r>
            <a:r>
              <a:rPr lang="ja-JP" altLang="ja-JP" dirty="0"/>
              <a:t>件）で</a:t>
            </a:r>
            <a:r>
              <a:rPr lang="en-US" altLang="ja-JP" dirty="0"/>
              <a:t>50%</a:t>
            </a:r>
            <a:r>
              <a:rPr lang="ja-JP" altLang="ja-JP" dirty="0"/>
              <a:t>（</a:t>
            </a:r>
            <a:r>
              <a:rPr lang="en-US" altLang="ja-JP" dirty="0"/>
              <a:t>48-52%</a:t>
            </a:r>
            <a:r>
              <a:rPr lang="ja-JP" altLang="ja-JP" dirty="0"/>
              <a:t>）、非血縁者間さい帯血移植（</a:t>
            </a:r>
            <a:r>
              <a:rPr lang="en-US" altLang="ja-JP" dirty="0"/>
              <a:t>4,401</a:t>
            </a:r>
            <a:r>
              <a:rPr lang="ja-JP" altLang="ja-JP" dirty="0"/>
              <a:t>件）で</a:t>
            </a:r>
            <a:r>
              <a:rPr lang="en-US" altLang="ja-JP" dirty="0"/>
              <a:t>44%</a:t>
            </a:r>
            <a:r>
              <a:rPr lang="ja-JP" altLang="ja-JP" dirty="0"/>
              <a:t>（</a:t>
            </a:r>
            <a:r>
              <a:rPr lang="en-US" altLang="ja-JP" dirty="0"/>
              <a:t>43-46%</a:t>
            </a:r>
            <a:r>
              <a:rPr lang="ja-JP" altLang="ja-JP" dirty="0"/>
              <a:t>）である。</a:t>
            </a:r>
            <a:endParaRPr lang="ja-JP" altLang="en-US" dirty="0"/>
          </a:p>
        </p:txBody>
      </p:sp>
      <p:sp>
        <p:nvSpPr>
          <p:cNvPr id="6" name="スライド番号プレースホルダー 5">
            <a:extLst>
              <a:ext uri="{FF2B5EF4-FFF2-40B4-BE49-F238E27FC236}">
                <a16:creationId xmlns:a16="http://schemas.microsoft.com/office/drawing/2014/main" id="{790CDD28-5C69-8633-4710-923155013AEA}"/>
              </a:ext>
            </a:extLst>
          </p:cNvPr>
          <p:cNvSpPr>
            <a:spLocks noGrp="1"/>
          </p:cNvSpPr>
          <p:nvPr>
            <p:ph type="sldNum" sz="quarter" idx="5"/>
          </p:nvPr>
        </p:nvSpPr>
        <p:spPr/>
        <p:txBody>
          <a:bodyPr/>
          <a:lstStyle/>
          <a:p>
            <a:fld id="{2E548C01-EC07-4717-A8DE-1E92D2D81867}" type="slidenum">
              <a:rPr lang="ja-JP" altLang="en-US" smtClean="0"/>
              <a:pPr/>
              <a:t>50</a:t>
            </a:fld>
            <a:endParaRPr lang="ja-JP" altLang="en-US" dirty="0"/>
          </a:p>
        </p:txBody>
      </p:sp>
      <p:sp>
        <p:nvSpPr>
          <p:cNvPr id="9" name="スライド イメージ プレースホルダー 8">
            <a:extLst>
              <a:ext uri="{FF2B5EF4-FFF2-40B4-BE49-F238E27FC236}">
                <a16:creationId xmlns:a16="http://schemas.microsoft.com/office/drawing/2014/main" id="{627232CD-D6BC-895D-AFBC-4F018820665E}"/>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73499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歳以下の急性骨髄性白血病に対する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信頼区間）は、標準リスク群（</a:t>
            </a:r>
            <a:r>
              <a:rPr lang="en-US" altLang="ja-JP" dirty="0"/>
              <a:t>63</a:t>
            </a:r>
            <a:r>
              <a:rPr lang="ja-JP" altLang="ja-JP" dirty="0"/>
              <a:t>件）で</a:t>
            </a:r>
            <a:r>
              <a:rPr lang="en-US" altLang="ja-JP" dirty="0"/>
              <a:t>73%</a:t>
            </a:r>
            <a:r>
              <a:rPr lang="ja-JP" altLang="ja-JP" dirty="0"/>
              <a:t>（</a:t>
            </a:r>
            <a:r>
              <a:rPr lang="en-US" altLang="ja-JP" dirty="0"/>
              <a:t>59-83%</a:t>
            </a:r>
            <a:r>
              <a:rPr lang="ja-JP" altLang="ja-JP" dirty="0"/>
              <a:t>）、高リスク群（</a:t>
            </a:r>
            <a:r>
              <a:rPr lang="en-US" altLang="ja-JP" dirty="0"/>
              <a:t>31</a:t>
            </a:r>
            <a:r>
              <a:rPr lang="ja-JP" altLang="ja-JP" dirty="0"/>
              <a:t>件）で</a:t>
            </a:r>
            <a:r>
              <a:rPr lang="en-US" altLang="ja-JP" dirty="0"/>
              <a:t>46%</a:t>
            </a:r>
            <a:r>
              <a:rPr lang="ja-JP" altLang="ja-JP" dirty="0"/>
              <a:t>（</a:t>
            </a:r>
            <a:r>
              <a:rPr lang="en-US" altLang="ja-JP" dirty="0"/>
              <a:t>28-63%</a:t>
            </a:r>
            <a:r>
              <a:rPr lang="ja-JP" altLang="ja-JP"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FE2837F5-1E77-5B45-9509-F437D3ACE655}"/>
              </a:ext>
            </a:extLst>
          </p:cNvPr>
          <p:cNvSpPr>
            <a:spLocks noGrp="1"/>
          </p:cNvSpPr>
          <p:nvPr>
            <p:ph type="sldNum" sz="quarter" idx="5"/>
          </p:nvPr>
        </p:nvSpPr>
        <p:spPr/>
        <p:txBody>
          <a:bodyPr/>
          <a:lstStyle/>
          <a:p>
            <a:fld id="{2E548C01-EC07-4717-A8DE-1E92D2D81867}" type="slidenum">
              <a:rPr lang="ja-JP" altLang="en-US" smtClean="0"/>
              <a:pPr/>
              <a:t>51</a:t>
            </a:fld>
            <a:endParaRPr lang="ja-JP" altLang="en-US" dirty="0"/>
          </a:p>
        </p:txBody>
      </p:sp>
      <p:sp>
        <p:nvSpPr>
          <p:cNvPr id="6" name="スライド イメージ プレースホルダー 5">
            <a:extLst>
              <a:ext uri="{FF2B5EF4-FFF2-40B4-BE49-F238E27FC236}">
                <a16:creationId xmlns:a16="http://schemas.microsoft.com/office/drawing/2014/main" id="{F8DD8F64-CA8C-DBC6-7497-D6E5B436B4B4}"/>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573692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歳以上の急性骨髄性白血病に対する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信頼区間）は、標準リスク群（</a:t>
            </a:r>
            <a:r>
              <a:rPr lang="en-US" altLang="ja-JP" dirty="0"/>
              <a:t>1,230</a:t>
            </a:r>
            <a:r>
              <a:rPr lang="ja-JP" altLang="ja-JP" dirty="0"/>
              <a:t>件）で</a:t>
            </a:r>
            <a:r>
              <a:rPr lang="en-US" altLang="ja-JP" dirty="0"/>
              <a:t>64%</a:t>
            </a:r>
            <a:r>
              <a:rPr lang="ja-JP" altLang="ja-JP" dirty="0"/>
              <a:t>（</a:t>
            </a:r>
            <a:r>
              <a:rPr lang="en-US" altLang="ja-JP" dirty="0"/>
              <a:t>60-67%</a:t>
            </a:r>
            <a:r>
              <a:rPr lang="ja-JP" altLang="ja-JP" dirty="0"/>
              <a:t>）、高リスク群（</a:t>
            </a:r>
            <a:r>
              <a:rPr lang="en-US" altLang="ja-JP" dirty="0"/>
              <a:t>601</a:t>
            </a:r>
            <a:r>
              <a:rPr lang="ja-JP" altLang="ja-JP" dirty="0"/>
              <a:t>件）で</a:t>
            </a:r>
            <a:r>
              <a:rPr lang="en-US" altLang="ja-JP" dirty="0"/>
              <a:t>28%</a:t>
            </a:r>
            <a:r>
              <a:rPr lang="ja-JP" altLang="ja-JP" dirty="0"/>
              <a:t>（</a:t>
            </a:r>
            <a:r>
              <a:rPr lang="en-US" altLang="ja-JP" dirty="0"/>
              <a:t>24-32%</a:t>
            </a:r>
            <a:r>
              <a:rPr lang="ja-JP" altLang="ja-JP" dirty="0"/>
              <a:t>）である。</a:t>
            </a:r>
            <a:endParaRPr lang="en-US" altLang="ja-JP" dirty="0"/>
          </a:p>
          <a:p>
            <a:r>
              <a:rPr lang="en-US" altLang="ja-JP" dirty="0"/>
              <a:t> </a:t>
            </a:r>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1597C293-89E7-55C9-B9DE-680B1A11FEC7}"/>
              </a:ext>
            </a:extLst>
          </p:cNvPr>
          <p:cNvSpPr>
            <a:spLocks noGrp="1"/>
          </p:cNvSpPr>
          <p:nvPr>
            <p:ph type="sldNum" sz="quarter" idx="5"/>
          </p:nvPr>
        </p:nvSpPr>
        <p:spPr/>
        <p:txBody>
          <a:bodyPr/>
          <a:lstStyle/>
          <a:p>
            <a:fld id="{2E548C01-EC07-4717-A8DE-1E92D2D81867}"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786F31A9-CCF6-D2E7-3640-6CB26F5F6B71}"/>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456025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en-US" altLang="ja-JP" dirty="0">
                <a:effectLst/>
                <a:latin typeface="UD デジタル 教科書体 N-B" panose="02020700000000000000" pitchFamily="17" charset="-128"/>
                <a:cs typeface="Times New Roman" panose="02020603050405020304" pitchFamily="18" charset="0"/>
              </a:rPr>
              <a:t>2013</a:t>
            </a:r>
            <a:r>
              <a:rPr lang="ja-JP" altLang="ja-JP" dirty="0">
                <a:effectLst/>
                <a:ea typeface="UD デジタル 教科書体 N-B" panose="02020700000000000000" pitchFamily="17" charset="-128"/>
                <a:cs typeface="Times New Roman" panose="02020603050405020304" pitchFamily="18" charset="0"/>
              </a:rPr>
              <a:t>年～</a:t>
            </a:r>
            <a:r>
              <a:rPr lang="en-US" altLang="ja-JP" dirty="0">
                <a:effectLst/>
                <a:ea typeface="UD デジタル 教科書体 N-B" panose="02020700000000000000" pitchFamily="17" charset="-128"/>
                <a:cs typeface="Times New Roman" panose="02020603050405020304" pitchFamily="18" charset="0"/>
              </a:rPr>
              <a:t>2022</a:t>
            </a:r>
            <a:r>
              <a:rPr lang="ja-JP" altLang="ja-JP" dirty="0">
                <a:effectLst/>
                <a:ea typeface="UD デジタル 教科書体 N-B" panose="02020700000000000000" pitchFamily="17" charset="-128"/>
                <a:cs typeface="Times New Roman" panose="02020603050405020304" pitchFamily="18" charset="0"/>
              </a:rPr>
              <a:t>年に実施された</a:t>
            </a:r>
            <a:r>
              <a:rPr lang="en-US" altLang="ja-JP" dirty="0">
                <a:effectLst/>
                <a:ea typeface="UD デジタル 教科書体 N-B" panose="02020700000000000000" pitchFamily="17" charset="-128"/>
                <a:cs typeface="Times New Roman" panose="02020603050405020304" pitchFamily="18" charset="0"/>
              </a:rPr>
              <a:t>15</a:t>
            </a:r>
            <a:r>
              <a:rPr lang="ja-JP" altLang="ja-JP" dirty="0">
                <a:effectLst/>
                <a:ea typeface="UD デジタル 教科書体 N-B" panose="02020700000000000000" pitchFamily="17" charset="-128"/>
                <a:cs typeface="Times New Roman" panose="02020603050405020304" pitchFamily="18" charset="0"/>
              </a:rPr>
              <a:t>歳以下の急性骨髄性白血病に対する非血縁者間骨髄移植後</a:t>
            </a:r>
            <a:r>
              <a:rPr lang="en-US" altLang="ja-JP" dirty="0">
                <a:effectLst/>
                <a:ea typeface="UD デジタル 教科書体 N-B" panose="02020700000000000000" pitchFamily="17" charset="-128"/>
                <a:cs typeface="Times New Roman" panose="02020603050405020304" pitchFamily="18" charset="0"/>
              </a:rPr>
              <a:t>5</a:t>
            </a:r>
            <a:r>
              <a:rPr lang="ja-JP" altLang="ja-JP" dirty="0">
                <a:effectLst/>
                <a:ea typeface="UD デジタル 教科書体 N-B" panose="02020700000000000000" pitchFamily="17" charset="-128"/>
                <a:cs typeface="Times New Roman" panose="02020603050405020304" pitchFamily="18" charset="0"/>
              </a:rPr>
              <a:t>年生存率（</a:t>
            </a:r>
            <a:r>
              <a:rPr lang="en-US" altLang="ja-JP" dirty="0">
                <a:effectLst/>
                <a:ea typeface="UD デジタル 教科書体 N-B" panose="02020700000000000000" pitchFamily="17" charset="-128"/>
                <a:cs typeface="Times New Roman" panose="02020603050405020304" pitchFamily="18" charset="0"/>
              </a:rPr>
              <a:t>95%</a:t>
            </a:r>
            <a:r>
              <a:rPr lang="ja-JP" altLang="ja-JP" dirty="0">
                <a:effectLst/>
                <a:ea typeface="UD デジタル 教科書体 N-B" panose="02020700000000000000" pitchFamily="17" charset="-128"/>
                <a:cs typeface="Times New Roman" panose="02020603050405020304" pitchFamily="18" charset="0"/>
              </a:rPr>
              <a:t>信頼区間）は、標準リスク群（</a:t>
            </a:r>
            <a:r>
              <a:rPr lang="en-US" altLang="ja-JP" dirty="0">
                <a:effectLst/>
                <a:ea typeface="UD デジタル 教科書体 N-B" panose="02020700000000000000" pitchFamily="17" charset="-128"/>
                <a:cs typeface="Times New Roman" panose="02020603050405020304" pitchFamily="18" charset="0"/>
              </a:rPr>
              <a:t>93</a:t>
            </a:r>
            <a:r>
              <a:rPr lang="ja-JP" altLang="ja-JP" dirty="0">
                <a:effectLst/>
                <a:ea typeface="UD デジタル 教科書体 N-B" panose="02020700000000000000" pitchFamily="17" charset="-128"/>
                <a:cs typeface="Times New Roman" panose="02020603050405020304" pitchFamily="18" charset="0"/>
              </a:rPr>
              <a:t>件）で</a:t>
            </a:r>
            <a:r>
              <a:rPr lang="en-US" altLang="ja-JP" dirty="0">
                <a:effectLst/>
                <a:ea typeface="UD デジタル 教科書体 N-B" panose="02020700000000000000" pitchFamily="17" charset="-128"/>
                <a:cs typeface="Times New Roman" panose="02020603050405020304" pitchFamily="18" charset="0"/>
              </a:rPr>
              <a:t>78%</a:t>
            </a:r>
            <a:r>
              <a:rPr lang="ja-JP" altLang="ja-JP" dirty="0">
                <a:effectLst/>
                <a:ea typeface="UD デジタル 教科書体 N-B" panose="02020700000000000000" pitchFamily="17" charset="-128"/>
                <a:cs typeface="Times New Roman" panose="02020603050405020304" pitchFamily="18" charset="0"/>
              </a:rPr>
              <a:t>（</a:t>
            </a:r>
            <a:r>
              <a:rPr lang="en-US" altLang="ja-JP" dirty="0">
                <a:effectLst/>
                <a:ea typeface="UD デジタル 教科書体 N-B" panose="02020700000000000000" pitchFamily="17" charset="-128"/>
                <a:cs typeface="Times New Roman" panose="02020603050405020304" pitchFamily="18" charset="0"/>
              </a:rPr>
              <a:t>67-86%</a:t>
            </a:r>
            <a:r>
              <a:rPr lang="ja-JP" altLang="ja-JP" dirty="0">
                <a:effectLst/>
                <a:ea typeface="UD デジタル 教科書体 N-B" panose="02020700000000000000" pitchFamily="17" charset="-128"/>
                <a:cs typeface="Times New Roman" panose="02020603050405020304" pitchFamily="18" charset="0"/>
              </a:rPr>
              <a:t>）、高リスク群（</a:t>
            </a:r>
            <a:r>
              <a:rPr lang="en-US" altLang="ja-JP" dirty="0">
                <a:effectLst/>
                <a:ea typeface="UD デジタル 教科書体 N-B" panose="02020700000000000000" pitchFamily="17" charset="-128"/>
                <a:cs typeface="Times New Roman" panose="02020603050405020304" pitchFamily="18" charset="0"/>
              </a:rPr>
              <a:t>47</a:t>
            </a:r>
            <a:r>
              <a:rPr lang="ja-JP" altLang="ja-JP" dirty="0">
                <a:effectLst/>
                <a:ea typeface="UD デジタル 教科書体 N-B" panose="02020700000000000000" pitchFamily="17" charset="-128"/>
                <a:cs typeface="Times New Roman" panose="02020603050405020304" pitchFamily="18" charset="0"/>
              </a:rPr>
              <a:t>件）で</a:t>
            </a:r>
            <a:r>
              <a:rPr lang="en-US" altLang="ja-JP" dirty="0">
                <a:effectLst/>
                <a:ea typeface="UD デジタル 教科書体 N-B" panose="02020700000000000000" pitchFamily="17" charset="-128"/>
                <a:cs typeface="Times New Roman" panose="02020603050405020304" pitchFamily="18" charset="0"/>
              </a:rPr>
              <a:t>42%</a:t>
            </a:r>
            <a:r>
              <a:rPr lang="ja-JP" altLang="ja-JP" dirty="0">
                <a:effectLst/>
                <a:ea typeface="UD デジタル 教科書体 N-B" panose="02020700000000000000" pitchFamily="17" charset="-128"/>
                <a:cs typeface="Times New Roman" panose="02020603050405020304" pitchFamily="18" charset="0"/>
              </a:rPr>
              <a:t>（</a:t>
            </a:r>
            <a:r>
              <a:rPr lang="en-US" altLang="ja-JP" dirty="0">
                <a:effectLst/>
                <a:ea typeface="UD デジタル 教科書体 N-B" panose="02020700000000000000" pitchFamily="17" charset="-128"/>
                <a:cs typeface="Times New Roman" panose="02020603050405020304" pitchFamily="18" charset="0"/>
              </a:rPr>
              <a:t>27-57%</a:t>
            </a:r>
            <a:r>
              <a:rPr lang="ja-JP" altLang="ja-JP" dirty="0">
                <a:effectLst/>
                <a:ea typeface="UD デジタル 教科書体 N-B" panose="02020700000000000000" pitchFamily="17" charset="-128"/>
                <a:cs typeface="Times New Roman" panose="02020603050405020304" pitchFamily="18" charset="0"/>
              </a:rPr>
              <a:t>）である。</a:t>
            </a:r>
            <a:endParaRPr lang="en-US" altLang="ja-JP" dirty="0">
              <a:effectLst/>
              <a:ea typeface="UD デジタル 教科書体 N-B" panose="02020700000000000000" pitchFamily="17" charset="-128"/>
              <a:cs typeface="Times New Roman" panose="02020603050405020304" pitchFamily="18" charset="0"/>
            </a:endParaRPr>
          </a:p>
          <a:p>
            <a:endParaRPr lang="en-US" altLang="ja-JP" dirty="0"/>
          </a:p>
          <a:p>
            <a:endParaRPr lang="ja-JP" altLang="ja-JP" dirty="0"/>
          </a:p>
          <a:p>
            <a:r>
              <a:rPr lang="ja-JP" altLang="ja-JP" sz="1000" dirty="0"/>
              <a:t>―≪急性骨髄性白血病のリスク分類≫―――――――――――</a:t>
            </a:r>
          </a:p>
          <a:p>
            <a:r>
              <a:rPr lang="ja-JP" altLang="ja-JP" sz="1000" dirty="0"/>
              <a:t>■標準リスク群：初回寛解期／第二寛解期</a:t>
            </a:r>
          </a:p>
          <a:p>
            <a:r>
              <a:rPr lang="ja-JP" altLang="ja-JP" sz="1000" dirty="0"/>
              <a:t>■高リスク群</a:t>
            </a:r>
            <a:r>
              <a:rPr lang="en-US" altLang="ja-JP" sz="1000" dirty="0"/>
              <a:t>   </a:t>
            </a:r>
            <a:r>
              <a:rPr lang="ja-JP" altLang="ja-JP" sz="1000" dirty="0"/>
              <a:t>：第三以降の寛解期／初回寛解導入不能</a:t>
            </a:r>
            <a:r>
              <a:rPr lang="en-US" altLang="ja-JP" sz="1000" dirty="0"/>
              <a:t>(PIF)</a:t>
            </a:r>
            <a:r>
              <a:rPr lang="ja-JP" altLang="ja-JP" sz="1000" dirty="0"/>
              <a:t>／初発状態</a:t>
            </a:r>
            <a:r>
              <a:rPr lang="en-US" altLang="ja-JP" sz="1000" dirty="0"/>
              <a:t>(</a:t>
            </a:r>
            <a:r>
              <a:rPr lang="ja-JP" altLang="ja-JP" sz="1000" dirty="0"/>
              <a:t>未治療</a:t>
            </a:r>
            <a:r>
              <a:rPr lang="en-US" altLang="ja-JP" sz="1000" dirty="0"/>
              <a:t>)</a:t>
            </a:r>
            <a:r>
              <a:rPr lang="ja-JP" altLang="ja-JP" sz="1000" dirty="0"/>
              <a:t>／再発</a:t>
            </a:r>
          </a:p>
          <a:p>
            <a:r>
              <a:rPr lang="ja-JP" altLang="ja-JP" sz="1000" dirty="0"/>
              <a:t>――――――――――――――――――――――――――</a:t>
            </a:r>
            <a:endParaRPr lang="ja-JP" altLang="en-US" sz="1000" dirty="0"/>
          </a:p>
        </p:txBody>
      </p:sp>
      <p:sp>
        <p:nvSpPr>
          <p:cNvPr id="7" name="スライド イメージ プレースホルダー 6">
            <a:extLst>
              <a:ext uri="{FF2B5EF4-FFF2-40B4-BE49-F238E27FC236}">
                <a16:creationId xmlns:a16="http://schemas.microsoft.com/office/drawing/2014/main" id="{61A7C6D2-B384-C195-093D-535EFB942D1E}"/>
              </a:ext>
            </a:extLst>
          </p:cNvPr>
          <p:cNvSpPr>
            <a:spLocks noGrp="1" noRot="1" noChangeAspect="1"/>
          </p:cNvSpPr>
          <p:nvPr>
            <p:ph type="sldImg"/>
          </p:nvPr>
        </p:nvSpPr>
        <p:spPr>
          <a:xfrm>
            <a:off x="2000250" y="0"/>
            <a:ext cx="5648325" cy="4235450"/>
          </a:xfrm>
        </p:spPr>
      </p:sp>
      <p:sp>
        <p:nvSpPr>
          <p:cNvPr id="2" name="スライド番号プレースホルダー 1">
            <a:extLst>
              <a:ext uri="{FF2B5EF4-FFF2-40B4-BE49-F238E27FC236}">
                <a16:creationId xmlns:a16="http://schemas.microsoft.com/office/drawing/2014/main" id="{FBD573E1-F448-8BC2-DAFA-AEDA51671198}"/>
              </a:ext>
            </a:extLst>
          </p:cNvPr>
          <p:cNvSpPr>
            <a:spLocks noGrp="1"/>
          </p:cNvSpPr>
          <p:nvPr>
            <p:ph type="sldNum" sz="quarter" idx="5"/>
          </p:nvPr>
        </p:nvSpPr>
        <p:spPr/>
        <p:txBody>
          <a:bodyPr/>
          <a:lstStyle/>
          <a:p>
            <a:fld id="{2E548C01-EC07-4717-A8DE-1E92D2D81867}" type="slidenum">
              <a:rPr kumimoji="1" lang="ja-JP" altLang="en-US" smtClean="0"/>
              <a:t>53</a:t>
            </a:fld>
            <a:endParaRPr kumimoji="1" lang="ja-JP" altLang="en-US" dirty="0"/>
          </a:p>
        </p:txBody>
      </p:sp>
    </p:spTree>
    <p:extLst>
      <p:ext uri="{BB962C8B-B14F-4D97-AF65-F5344CB8AC3E}">
        <p14:creationId xmlns:p14="http://schemas.microsoft.com/office/powerpoint/2010/main" val="3799683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歳以上の急性骨髄性白血病に対する非血縁者間骨髄移植後</a:t>
            </a:r>
            <a:r>
              <a:rPr lang="en-US" altLang="ja-JP" dirty="0"/>
              <a:t>5</a:t>
            </a:r>
            <a:r>
              <a:rPr lang="ja-JP" altLang="ja-JP" dirty="0"/>
              <a:t>年生存率（</a:t>
            </a:r>
            <a:r>
              <a:rPr lang="en-US" altLang="ja-JP" dirty="0"/>
              <a:t>95%</a:t>
            </a:r>
            <a:r>
              <a:rPr lang="ja-JP" altLang="ja-JP" dirty="0"/>
              <a:t>信頼区間）は、標準リスク群（</a:t>
            </a:r>
            <a:r>
              <a:rPr lang="en-US" altLang="ja-JP" dirty="0"/>
              <a:t>2,133</a:t>
            </a:r>
            <a:r>
              <a:rPr lang="ja-JP" altLang="ja-JP" dirty="0"/>
              <a:t>件）で</a:t>
            </a:r>
            <a:r>
              <a:rPr lang="en-US" altLang="ja-JP" dirty="0"/>
              <a:t>61%</a:t>
            </a:r>
            <a:r>
              <a:rPr lang="ja-JP" altLang="ja-JP" dirty="0"/>
              <a:t>（</a:t>
            </a:r>
            <a:r>
              <a:rPr lang="en-US" altLang="ja-JP" dirty="0"/>
              <a:t>59-63%</a:t>
            </a:r>
            <a:r>
              <a:rPr lang="ja-JP" altLang="ja-JP" dirty="0"/>
              <a:t>）、高リスク群（</a:t>
            </a:r>
            <a:r>
              <a:rPr lang="en-US" altLang="ja-JP" dirty="0"/>
              <a:t>979</a:t>
            </a:r>
            <a:r>
              <a:rPr lang="ja-JP" altLang="ja-JP" dirty="0"/>
              <a:t>件）で</a:t>
            </a:r>
            <a:r>
              <a:rPr lang="en-US" altLang="ja-JP" dirty="0"/>
              <a:t>26%</a:t>
            </a:r>
            <a:r>
              <a:rPr lang="ja-JP" altLang="ja-JP" dirty="0"/>
              <a:t>（</a:t>
            </a:r>
            <a:r>
              <a:rPr lang="en-US" altLang="ja-JP" dirty="0"/>
              <a:t>23-29%</a:t>
            </a:r>
            <a:r>
              <a:rPr lang="ja-JP" altLang="ja-JP"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2511C687-AF92-48FE-F591-AC67D0A71F5D}"/>
              </a:ext>
            </a:extLst>
          </p:cNvPr>
          <p:cNvSpPr>
            <a:spLocks noGrp="1"/>
          </p:cNvSpPr>
          <p:nvPr>
            <p:ph type="sldNum" sz="quarter" idx="5"/>
          </p:nvPr>
        </p:nvSpPr>
        <p:spPr/>
        <p:txBody>
          <a:bodyPr/>
          <a:lstStyle/>
          <a:p>
            <a:fld id="{2E548C01-EC07-4717-A8DE-1E92D2D81867}" type="slidenum">
              <a:rPr lang="ja-JP" altLang="en-US" smtClean="0"/>
              <a:pPr/>
              <a:t>54</a:t>
            </a:fld>
            <a:endParaRPr lang="ja-JP" altLang="en-US" dirty="0"/>
          </a:p>
        </p:txBody>
      </p:sp>
      <p:sp>
        <p:nvSpPr>
          <p:cNvPr id="9" name="スライド イメージ プレースホルダー 8">
            <a:extLst>
              <a:ext uri="{FF2B5EF4-FFF2-40B4-BE49-F238E27FC236}">
                <a16:creationId xmlns:a16="http://schemas.microsoft.com/office/drawing/2014/main" id="{45BB3700-4AC4-F25C-4BC5-79AC13DCA0C6}"/>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530562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歳以下の急性骨髄性白血病に対する非血縁者間さい帯血移植後</a:t>
            </a:r>
            <a:r>
              <a:rPr lang="en-US" altLang="ja-JP" dirty="0"/>
              <a:t>5</a:t>
            </a:r>
            <a:r>
              <a:rPr lang="ja-JP" altLang="ja-JP" dirty="0"/>
              <a:t>年生存率（</a:t>
            </a:r>
            <a:r>
              <a:rPr lang="en-US" altLang="ja-JP" dirty="0"/>
              <a:t>95%</a:t>
            </a:r>
            <a:r>
              <a:rPr lang="ja-JP" altLang="ja-JP" dirty="0"/>
              <a:t>信頼区間）は、標準リスク群（</a:t>
            </a:r>
            <a:r>
              <a:rPr lang="en-US" altLang="ja-JP" dirty="0"/>
              <a:t>181</a:t>
            </a:r>
            <a:r>
              <a:rPr lang="ja-JP" altLang="ja-JP" dirty="0"/>
              <a:t>件）で</a:t>
            </a:r>
            <a:r>
              <a:rPr lang="en-US" altLang="ja-JP" dirty="0"/>
              <a:t>76%</a:t>
            </a:r>
            <a:r>
              <a:rPr lang="ja-JP" altLang="ja-JP" dirty="0"/>
              <a:t>（</a:t>
            </a:r>
            <a:r>
              <a:rPr lang="en-US" altLang="ja-JP" dirty="0"/>
              <a:t>68-82%</a:t>
            </a:r>
            <a:r>
              <a:rPr lang="ja-JP" altLang="ja-JP" dirty="0"/>
              <a:t>）、高リスク群（</a:t>
            </a:r>
            <a:r>
              <a:rPr lang="en-US" altLang="ja-JP" dirty="0"/>
              <a:t>98</a:t>
            </a:r>
            <a:r>
              <a:rPr lang="ja-JP" altLang="ja-JP" dirty="0"/>
              <a:t>件）で</a:t>
            </a:r>
            <a:r>
              <a:rPr lang="en-US" altLang="ja-JP" dirty="0"/>
              <a:t>27%</a:t>
            </a:r>
            <a:r>
              <a:rPr lang="ja-JP" altLang="ja-JP" dirty="0"/>
              <a:t>（</a:t>
            </a:r>
            <a:r>
              <a:rPr lang="en-US" altLang="ja-JP" dirty="0"/>
              <a:t>18-38%</a:t>
            </a:r>
            <a:r>
              <a:rPr lang="ja-JP" altLang="ja-JP"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F5FC37C4-C00F-F496-9CDF-333175E08CE1}"/>
              </a:ext>
            </a:extLst>
          </p:cNvPr>
          <p:cNvSpPr>
            <a:spLocks noGrp="1"/>
          </p:cNvSpPr>
          <p:nvPr>
            <p:ph type="sldNum" sz="quarter" idx="5"/>
          </p:nvPr>
        </p:nvSpPr>
        <p:spPr/>
        <p:txBody>
          <a:bodyPr/>
          <a:lstStyle/>
          <a:p>
            <a:fld id="{2E548C01-EC07-4717-A8DE-1E92D2D81867}" type="slidenum">
              <a:rPr lang="ja-JP" altLang="en-US" smtClean="0"/>
              <a:pPr/>
              <a:t>55</a:t>
            </a:fld>
            <a:endParaRPr lang="ja-JP" altLang="en-US" dirty="0"/>
          </a:p>
        </p:txBody>
      </p:sp>
      <p:sp>
        <p:nvSpPr>
          <p:cNvPr id="9" name="スライド イメージ プレースホルダー 8">
            <a:extLst>
              <a:ext uri="{FF2B5EF4-FFF2-40B4-BE49-F238E27FC236}">
                <a16:creationId xmlns:a16="http://schemas.microsoft.com/office/drawing/2014/main" id="{8D43A802-316E-3281-B31A-C69F4B36403B}"/>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994481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歳以上の急性骨髄性白血病に対する非血縁者間さい帯血移植後</a:t>
            </a:r>
            <a:r>
              <a:rPr lang="en-US" altLang="ja-JP" dirty="0"/>
              <a:t>5</a:t>
            </a:r>
            <a:r>
              <a:rPr lang="ja-JP" altLang="ja-JP" dirty="0"/>
              <a:t>年生存率（</a:t>
            </a:r>
            <a:r>
              <a:rPr lang="en-US" altLang="ja-JP" dirty="0"/>
              <a:t>95%</a:t>
            </a:r>
            <a:r>
              <a:rPr lang="ja-JP" altLang="ja-JP" dirty="0"/>
              <a:t>信頼区間）は、標準リスク群（</a:t>
            </a:r>
            <a:r>
              <a:rPr lang="en-US" altLang="ja-JP" dirty="0"/>
              <a:t>2,164</a:t>
            </a:r>
            <a:r>
              <a:rPr lang="ja-JP" altLang="ja-JP" dirty="0"/>
              <a:t>件）で</a:t>
            </a:r>
            <a:r>
              <a:rPr lang="en-US" altLang="ja-JP" dirty="0"/>
              <a:t>61%</a:t>
            </a:r>
            <a:r>
              <a:rPr lang="ja-JP" altLang="ja-JP" dirty="0"/>
              <a:t>（</a:t>
            </a:r>
            <a:r>
              <a:rPr lang="en-US" altLang="ja-JP" dirty="0"/>
              <a:t>59-63%</a:t>
            </a:r>
            <a:r>
              <a:rPr lang="ja-JP" altLang="ja-JP" dirty="0"/>
              <a:t>）、高リスク群（</a:t>
            </a:r>
            <a:r>
              <a:rPr lang="en-US" altLang="ja-JP" dirty="0"/>
              <a:t>2,235</a:t>
            </a:r>
            <a:r>
              <a:rPr lang="ja-JP" altLang="ja-JP" dirty="0"/>
              <a:t>件）で</a:t>
            </a:r>
            <a:r>
              <a:rPr lang="en-US" altLang="ja-JP" dirty="0"/>
              <a:t>28%</a:t>
            </a:r>
            <a:r>
              <a:rPr lang="ja-JP" altLang="ja-JP" dirty="0"/>
              <a:t>（</a:t>
            </a:r>
            <a:r>
              <a:rPr lang="en-US" altLang="ja-JP" dirty="0"/>
              <a:t>26-31%</a:t>
            </a:r>
            <a:r>
              <a:rPr lang="ja-JP" altLang="ja-JP"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690EDCC1-86E7-56BE-E2A8-A492B77C9630}"/>
              </a:ext>
            </a:extLst>
          </p:cNvPr>
          <p:cNvSpPr>
            <a:spLocks noGrp="1"/>
          </p:cNvSpPr>
          <p:nvPr>
            <p:ph type="sldNum" sz="quarter" idx="5"/>
          </p:nvPr>
        </p:nvSpPr>
        <p:spPr/>
        <p:txBody>
          <a:bodyPr/>
          <a:lstStyle/>
          <a:p>
            <a:fld id="{2E548C01-EC07-4717-A8DE-1E92D2D81867}" type="slidenum">
              <a:rPr lang="ja-JP" altLang="en-US" smtClean="0"/>
              <a:pPr/>
              <a:t>56</a:t>
            </a:fld>
            <a:endParaRPr lang="ja-JP" altLang="en-US" dirty="0"/>
          </a:p>
        </p:txBody>
      </p:sp>
      <p:sp>
        <p:nvSpPr>
          <p:cNvPr id="9" name="スライド イメージ プレースホルダー 8">
            <a:extLst>
              <a:ext uri="{FF2B5EF4-FFF2-40B4-BE49-F238E27FC236}">
                <a16:creationId xmlns:a16="http://schemas.microsoft.com/office/drawing/2014/main" id="{BAFCD9ED-2AAD-0632-A5D4-E9103393E58E}"/>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713130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歳以下の急性リンパ性白血病に対する移植後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202</a:t>
            </a:r>
            <a:r>
              <a:rPr lang="ja-JP" altLang="ja-JP" dirty="0"/>
              <a:t>件）で</a:t>
            </a:r>
            <a:r>
              <a:rPr lang="en-US" altLang="ja-JP" dirty="0"/>
              <a:t>70%</a:t>
            </a:r>
            <a:r>
              <a:rPr lang="ja-JP" altLang="ja-JP" dirty="0"/>
              <a:t>（</a:t>
            </a:r>
            <a:r>
              <a:rPr lang="en-US" altLang="ja-JP" dirty="0"/>
              <a:t>62-76%</a:t>
            </a:r>
            <a:r>
              <a:rPr lang="ja-JP" altLang="ja-JP" dirty="0"/>
              <a:t>）、血縁者間末梢血幹細胞移植（</a:t>
            </a:r>
            <a:r>
              <a:rPr lang="en-US" altLang="ja-JP" dirty="0"/>
              <a:t>113</a:t>
            </a:r>
            <a:r>
              <a:rPr lang="ja-JP" altLang="ja-JP" dirty="0"/>
              <a:t>件）で</a:t>
            </a:r>
            <a:r>
              <a:rPr lang="en-US" altLang="ja-JP" dirty="0"/>
              <a:t>43%</a:t>
            </a:r>
            <a:r>
              <a:rPr lang="ja-JP" altLang="ja-JP" dirty="0"/>
              <a:t>（</a:t>
            </a:r>
            <a:r>
              <a:rPr lang="en-US" altLang="ja-JP" dirty="0"/>
              <a:t>33-52%</a:t>
            </a:r>
            <a:r>
              <a:rPr lang="ja-JP" altLang="ja-JP" dirty="0"/>
              <a:t>）、非血縁者間骨髄移植（</a:t>
            </a:r>
            <a:r>
              <a:rPr lang="en-US" altLang="ja-JP" dirty="0"/>
              <a:t>212</a:t>
            </a:r>
            <a:r>
              <a:rPr lang="ja-JP" altLang="ja-JP" dirty="0"/>
              <a:t>件）で</a:t>
            </a:r>
            <a:r>
              <a:rPr lang="en-US" altLang="ja-JP" dirty="0"/>
              <a:t>72%</a:t>
            </a:r>
            <a:r>
              <a:rPr lang="ja-JP" altLang="ja-JP" dirty="0"/>
              <a:t>（</a:t>
            </a:r>
            <a:r>
              <a:rPr lang="en-US" altLang="ja-JP" dirty="0"/>
              <a:t>65-78%</a:t>
            </a:r>
            <a:r>
              <a:rPr lang="ja-JP" altLang="ja-JP" dirty="0"/>
              <a:t>）、非血縁者間さい帯血移植（</a:t>
            </a:r>
            <a:r>
              <a:rPr lang="en-US" altLang="ja-JP" dirty="0"/>
              <a:t>358</a:t>
            </a:r>
            <a:r>
              <a:rPr lang="ja-JP" altLang="ja-JP" dirty="0"/>
              <a:t>件）で</a:t>
            </a:r>
            <a:r>
              <a:rPr lang="en-US" altLang="ja-JP" dirty="0"/>
              <a:t>74%</a:t>
            </a:r>
            <a:r>
              <a:rPr lang="ja-JP" altLang="ja-JP" dirty="0"/>
              <a:t>（</a:t>
            </a:r>
            <a:r>
              <a:rPr lang="en-US" altLang="ja-JP" dirty="0"/>
              <a:t>68-78%</a:t>
            </a:r>
            <a:r>
              <a:rPr lang="ja-JP" altLang="ja-JP" dirty="0"/>
              <a:t>）である。</a:t>
            </a:r>
            <a:endParaRPr lang="ja-JP" altLang="en-US" dirty="0"/>
          </a:p>
        </p:txBody>
      </p:sp>
      <p:sp>
        <p:nvSpPr>
          <p:cNvPr id="6" name="スライド番号プレースホルダー 5">
            <a:extLst>
              <a:ext uri="{FF2B5EF4-FFF2-40B4-BE49-F238E27FC236}">
                <a16:creationId xmlns:a16="http://schemas.microsoft.com/office/drawing/2014/main" id="{987E3E42-0455-5819-72FA-97CF5F876239}"/>
              </a:ext>
            </a:extLst>
          </p:cNvPr>
          <p:cNvSpPr>
            <a:spLocks noGrp="1"/>
          </p:cNvSpPr>
          <p:nvPr>
            <p:ph type="sldNum" sz="quarter" idx="5"/>
          </p:nvPr>
        </p:nvSpPr>
        <p:spPr/>
        <p:txBody>
          <a:bodyPr/>
          <a:lstStyle/>
          <a:p>
            <a:fld id="{2E548C01-EC07-4717-A8DE-1E92D2D81867}" type="slidenum">
              <a:rPr lang="ja-JP" altLang="en-US" smtClean="0"/>
              <a:pPr/>
              <a:t>57</a:t>
            </a:fld>
            <a:endParaRPr lang="ja-JP" altLang="en-US" dirty="0"/>
          </a:p>
        </p:txBody>
      </p:sp>
      <p:sp>
        <p:nvSpPr>
          <p:cNvPr id="9" name="スライド イメージ プレースホルダー 8">
            <a:extLst>
              <a:ext uri="{FF2B5EF4-FFF2-40B4-BE49-F238E27FC236}">
                <a16:creationId xmlns:a16="http://schemas.microsoft.com/office/drawing/2014/main" id="{C202DF87-9C6E-6FD9-6A9C-14F5549AB1BA}"/>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372693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歳以上の急性リンパ性白血病に対する移植後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292</a:t>
            </a:r>
            <a:r>
              <a:rPr lang="ja-JP" altLang="ja-JP" dirty="0"/>
              <a:t>件）で</a:t>
            </a:r>
            <a:r>
              <a:rPr lang="en-US" altLang="ja-JP" dirty="0"/>
              <a:t>68%</a:t>
            </a:r>
            <a:r>
              <a:rPr lang="ja-JP" altLang="ja-JP" dirty="0"/>
              <a:t>（</a:t>
            </a:r>
            <a:r>
              <a:rPr lang="en-US" altLang="ja-JP" dirty="0"/>
              <a:t>62-74%</a:t>
            </a:r>
            <a:r>
              <a:rPr lang="ja-JP" altLang="ja-JP" dirty="0"/>
              <a:t>）、血縁者間末梢血幹細胞移植（</a:t>
            </a:r>
            <a:r>
              <a:rPr lang="en-US" altLang="ja-JP" dirty="0"/>
              <a:t>1,108</a:t>
            </a:r>
            <a:r>
              <a:rPr lang="ja-JP" altLang="ja-JP" dirty="0"/>
              <a:t>件）で</a:t>
            </a:r>
            <a:r>
              <a:rPr lang="en-US" altLang="ja-JP" dirty="0"/>
              <a:t>59%</a:t>
            </a:r>
            <a:r>
              <a:rPr lang="ja-JP" altLang="ja-JP" dirty="0"/>
              <a:t>（</a:t>
            </a:r>
            <a:r>
              <a:rPr lang="en-US" altLang="ja-JP" dirty="0"/>
              <a:t>55-62%</a:t>
            </a:r>
            <a:r>
              <a:rPr lang="ja-JP" altLang="ja-JP" dirty="0"/>
              <a:t>）、非血縁者間骨髄移植（</a:t>
            </a:r>
            <a:r>
              <a:rPr lang="en-US" altLang="ja-JP" dirty="0"/>
              <a:t>1,538</a:t>
            </a:r>
            <a:r>
              <a:rPr lang="ja-JP" altLang="ja-JP" dirty="0"/>
              <a:t>件）で</a:t>
            </a:r>
            <a:r>
              <a:rPr lang="en-US" altLang="ja-JP" dirty="0"/>
              <a:t>62%</a:t>
            </a:r>
            <a:r>
              <a:rPr lang="ja-JP" altLang="ja-JP" dirty="0"/>
              <a:t>（</a:t>
            </a:r>
            <a:r>
              <a:rPr lang="en-US" altLang="ja-JP" dirty="0"/>
              <a:t>59-64%</a:t>
            </a:r>
            <a:r>
              <a:rPr lang="ja-JP" altLang="ja-JP" dirty="0"/>
              <a:t>）、非血縁者間さい帯血移植（</a:t>
            </a:r>
            <a:r>
              <a:rPr lang="en-US" altLang="ja-JP" dirty="0"/>
              <a:t>1,267</a:t>
            </a:r>
            <a:r>
              <a:rPr lang="ja-JP" altLang="ja-JP" dirty="0"/>
              <a:t>件）で</a:t>
            </a:r>
            <a:r>
              <a:rPr lang="en-US" altLang="ja-JP" dirty="0"/>
              <a:t>58%</a:t>
            </a:r>
            <a:r>
              <a:rPr lang="ja-JP" altLang="ja-JP" dirty="0"/>
              <a:t>（</a:t>
            </a:r>
            <a:r>
              <a:rPr lang="en-US" altLang="ja-JP" dirty="0"/>
              <a:t>55-61%</a:t>
            </a:r>
            <a:r>
              <a:rPr lang="ja-JP" altLang="ja-JP" dirty="0"/>
              <a:t>）である。</a:t>
            </a:r>
            <a:endParaRPr lang="ja-JP" altLang="en-US" dirty="0"/>
          </a:p>
        </p:txBody>
      </p:sp>
      <p:sp>
        <p:nvSpPr>
          <p:cNvPr id="5" name="スライド番号プレースホルダー 4">
            <a:extLst>
              <a:ext uri="{FF2B5EF4-FFF2-40B4-BE49-F238E27FC236}">
                <a16:creationId xmlns:a16="http://schemas.microsoft.com/office/drawing/2014/main" id="{FB21F872-17D0-3310-493D-28FD76CD78DB}"/>
              </a:ext>
            </a:extLst>
          </p:cNvPr>
          <p:cNvSpPr>
            <a:spLocks noGrp="1"/>
          </p:cNvSpPr>
          <p:nvPr>
            <p:ph type="sldNum" sz="quarter" idx="5"/>
          </p:nvPr>
        </p:nvSpPr>
        <p:spPr/>
        <p:txBody>
          <a:bodyPr/>
          <a:lstStyle/>
          <a:p>
            <a:fld id="{2E548C01-EC07-4717-A8DE-1E92D2D81867}" type="slidenum">
              <a:rPr lang="ja-JP" altLang="en-US" smtClean="0"/>
              <a:pPr/>
              <a:t>58</a:t>
            </a:fld>
            <a:endParaRPr lang="ja-JP" altLang="en-US" dirty="0"/>
          </a:p>
        </p:txBody>
      </p:sp>
      <p:sp>
        <p:nvSpPr>
          <p:cNvPr id="9" name="スライド イメージ プレースホルダー 8">
            <a:extLst>
              <a:ext uri="{FF2B5EF4-FFF2-40B4-BE49-F238E27FC236}">
                <a16:creationId xmlns:a16="http://schemas.microsoft.com/office/drawing/2014/main" id="{726A491B-853E-152B-B89C-A46538FE8364}"/>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761868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歳以下の急性リンパ性白血病に対する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信頼区間）は、標準リスク群（</a:t>
            </a:r>
            <a:r>
              <a:rPr lang="en-US" altLang="ja-JP" dirty="0"/>
              <a:t>58</a:t>
            </a:r>
            <a:r>
              <a:rPr lang="ja-JP" altLang="ja-JP" dirty="0"/>
              <a:t>件）で</a:t>
            </a:r>
            <a:r>
              <a:rPr lang="en-US" altLang="ja-JP" dirty="0"/>
              <a:t>88%</a:t>
            </a:r>
            <a:r>
              <a:rPr lang="ja-JP" altLang="ja-JP" dirty="0"/>
              <a:t>（</a:t>
            </a:r>
            <a:r>
              <a:rPr lang="en-US" altLang="ja-JP" dirty="0"/>
              <a:t>74-94%</a:t>
            </a:r>
            <a:r>
              <a:rPr lang="ja-JP" altLang="ja-JP" dirty="0"/>
              <a:t>）、高リスク群（</a:t>
            </a:r>
            <a:r>
              <a:rPr lang="en-US" altLang="ja-JP" dirty="0"/>
              <a:t>60</a:t>
            </a:r>
            <a:r>
              <a:rPr lang="ja-JP" altLang="ja-JP" dirty="0"/>
              <a:t>件）で</a:t>
            </a:r>
            <a:r>
              <a:rPr lang="en-US" altLang="ja-JP" dirty="0"/>
              <a:t>54%</a:t>
            </a:r>
            <a:r>
              <a:rPr lang="ja-JP" altLang="ja-JP" dirty="0"/>
              <a:t>（</a:t>
            </a:r>
            <a:r>
              <a:rPr lang="en-US" altLang="ja-JP" dirty="0"/>
              <a:t>39-67%</a:t>
            </a:r>
            <a:r>
              <a:rPr lang="ja-JP" altLang="ja-JP" dirty="0"/>
              <a:t>）である。</a:t>
            </a:r>
            <a:endParaRPr lang="en-US" altLang="ja-JP" dirty="0"/>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BC813D13-BC9B-B3FB-EA1B-BD40401EE92E}"/>
              </a:ext>
            </a:extLst>
          </p:cNvPr>
          <p:cNvSpPr>
            <a:spLocks noGrp="1"/>
          </p:cNvSpPr>
          <p:nvPr>
            <p:ph type="sldNum" sz="quarter" idx="5"/>
          </p:nvPr>
        </p:nvSpPr>
        <p:spPr/>
        <p:txBody>
          <a:bodyPr/>
          <a:lstStyle/>
          <a:p>
            <a:fld id="{2E548C01-EC07-4717-A8DE-1E92D2D81867}" type="slidenum">
              <a:rPr lang="ja-JP" altLang="en-US" smtClean="0"/>
              <a:pPr/>
              <a:t>59</a:t>
            </a:fld>
            <a:endParaRPr lang="ja-JP" altLang="en-US" dirty="0"/>
          </a:p>
        </p:txBody>
      </p:sp>
      <p:sp>
        <p:nvSpPr>
          <p:cNvPr id="9" name="スライド イメージ プレースホルダー 8">
            <a:extLst>
              <a:ext uri="{FF2B5EF4-FFF2-40B4-BE49-F238E27FC236}">
                <a16:creationId xmlns:a16="http://schemas.microsoft.com/office/drawing/2014/main" id="{4B7735EE-6CD4-03D0-B389-B8D2F46CC312}"/>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65359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わが国において非血縁者間骨髄移植の登録が開始された</a:t>
            </a:r>
            <a:r>
              <a:rPr lang="en-US" altLang="ja-JP" dirty="0"/>
              <a:t>1993</a:t>
            </a:r>
            <a:r>
              <a:rPr lang="ja-JP" altLang="ja-JP" dirty="0"/>
              <a:t>年以降、また第一例目のさい帯血移植が行われた</a:t>
            </a:r>
            <a:r>
              <a:rPr lang="en-US" altLang="ja-JP" dirty="0"/>
              <a:t>1997</a:t>
            </a:r>
            <a:r>
              <a:rPr lang="ja-JP" altLang="ja-JP" dirty="0"/>
              <a:t>年以降、非血縁者間の移植の普及により移植を受ける患者の総数は増加しており、特にさい帯血移植の増加は著しい。</a:t>
            </a:r>
            <a:endParaRPr lang="en-US" altLang="ja-JP" dirty="0"/>
          </a:p>
          <a:p>
            <a:r>
              <a:rPr lang="ja-JP" altLang="ja-JP" dirty="0"/>
              <a:t>また、非血縁者間末梢血幹細胞移植が</a:t>
            </a:r>
            <a:r>
              <a:rPr lang="en-US" altLang="ja-JP" dirty="0"/>
              <a:t>2010</a:t>
            </a:r>
            <a:r>
              <a:rPr lang="ja-JP" altLang="ja-JP" dirty="0"/>
              <a:t>年から導入され、徐々に件数を伸ばしている。</a:t>
            </a:r>
            <a:r>
              <a:rPr lang="en-US" altLang="ja-JP" dirty="0"/>
              <a:t>2010</a:t>
            </a:r>
            <a:r>
              <a:rPr lang="ja-JP" altLang="ja-JP" dirty="0"/>
              <a:t>年以降、ハプロ移植の増加により、血縁者間末梢血幹細胞移植の件数が増加している。</a:t>
            </a:r>
          </a:p>
        </p:txBody>
      </p:sp>
      <p:sp>
        <p:nvSpPr>
          <p:cNvPr id="2" name="スライド番号プレースホルダー 1">
            <a:extLst>
              <a:ext uri="{FF2B5EF4-FFF2-40B4-BE49-F238E27FC236}">
                <a16:creationId xmlns:a16="http://schemas.microsoft.com/office/drawing/2014/main" id="{7FB22A11-F1BA-5280-D513-AB9F41EA7795}"/>
              </a:ext>
            </a:extLst>
          </p:cNvPr>
          <p:cNvSpPr>
            <a:spLocks noGrp="1"/>
          </p:cNvSpPr>
          <p:nvPr>
            <p:ph type="sldNum" sz="quarter" idx="5"/>
          </p:nvPr>
        </p:nvSpPr>
        <p:spPr/>
        <p:txBody>
          <a:bodyPr/>
          <a:lstStyle/>
          <a:p>
            <a:fld id="{2E548C01-EC07-4717-A8DE-1E92D2D81867}"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2429192B-E7D9-838F-81D9-D5A2DAA4E142}"/>
              </a:ext>
            </a:extLst>
          </p:cNvPr>
          <p:cNvSpPr>
            <a:spLocks noGrp="1" noRot="1" noChangeAspect="1"/>
          </p:cNvSpPr>
          <p:nvPr>
            <p:ph type="sldImg"/>
          </p:nvPr>
        </p:nvSpPr>
        <p:spPr>
          <a:xfrm>
            <a:off x="2000250" y="0"/>
            <a:ext cx="5648325" cy="4235450"/>
          </a:xfr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歳以上の急性リンパ性白血病に対する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信頼区間）は、標準リスク群（</a:t>
            </a:r>
            <a:r>
              <a:rPr lang="en-US" altLang="ja-JP" dirty="0"/>
              <a:t>655</a:t>
            </a:r>
            <a:r>
              <a:rPr lang="ja-JP" altLang="ja-JP" dirty="0"/>
              <a:t>件）で</a:t>
            </a:r>
            <a:r>
              <a:rPr lang="en-US" altLang="ja-JP" dirty="0"/>
              <a:t>73%</a:t>
            </a:r>
            <a:r>
              <a:rPr lang="ja-JP" altLang="ja-JP" dirty="0"/>
              <a:t>（</a:t>
            </a:r>
            <a:r>
              <a:rPr lang="en-US" altLang="ja-JP" dirty="0"/>
              <a:t>69-77%</a:t>
            </a:r>
            <a:r>
              <a:rPr lang="ja-JP" altLang="ja-JP" dirty="0"/>
              <a:t>）、高リスク群（</a:t>
            </a:r>
            <a:r>
              <a:rPr lang="en-US" altLang="ja-JP" dirty="0"/>
              <a:t>179</a:t>
            </a:r>
            <a:r>
              <a:rPr lang="ja-JP" altLang="ja-JP" dirty="0"/>
              <a:t>件）で</a:t>
            </a:r>
            <a:r>
              <a:rPr lang="en-US" altLang="ja-JP" dirty="0"/>
              <a:t>41%</a:t>
            </a:r>
            <a:r>
              <a:rPr lang="ja-JP" altLang="ja-JP" dirty="0"/>
              <a:t>（</a:t>
            </a:r>
            <a:r>
              <a:rPr lang="en-US" altLang="ja-JP" dirty="0"/>
              <a:t>32-49%</a:t>
            </a:r>
            <a:r>
              <a:rPr lang="ja-JP" altLang="ja-JP" dirty="0"/>
              <a:t>）である。</a:t>
            </a:r>
            <a:endParaRPr lang="en-US" altLang="ja-JP" dirty="0"/>
          </a:p>
          <a:p>
            <a:endParaRPr lang="ja-JP" altLang="en-US" dirty="0"/>
          </a:p>
          <a:p>
            <a:endParaRPr lang="en-US"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a:p>
            <a:endParaRPr lang="ja-JP" altLang="en-US" dirty="0"/>
          </a:p>
        </p:txBody>
      </p:sp>
      <p:sp>
        <p:nvSpPr>
          <p:cNvPr id="6" name="スライド番号プレースホルダー 5">
            <a:extLst>
              <a:ext uri="{FF2B5EF4-FFF2-40B4-BE49-F238E27FC236}">
                <a16:creationId xmlns:a16="http://schemas.microsoft.com/office/drawing/2014/main" id="{E62B54E9-F31C-B808-42ED-11C19AFF590A}"/>
              </a:ext>
            </a:extLst>
          </p:cNvPr>
          <p:cNvSpPr>
            <a:spLocks noGrp="1"/>
          </p:cNvSpPr>
          <p:nvPr>
            <p:ph type="sldNum" sz="quarter" idx="5"/>
          </p:nvPr>
        </p:nvSpPr>
        <p:spPr/>
        <p:txBody>
          <a:bodyPr/>
          <a:lstStyle/>
          <a:p>
            <a:fld id="{2E548C01-EC07-4717-A8DE-1E92D2D81867}" type="slidenum">
              <a:rPr lang="ja-JP" altLang="en-US" smtClean="0"/>
              <a:pPr/>
              <a:t>60</a:t>
            </a:fld>
            <a:endParaRPr lang="ja-JP" altLang="en-US" dirty="0"/>
          </a:p>
        </p:txBody>
      </p:sp>
      <p:sp>
        <p:nvSpPr>
          <p:cNvPr id="9" name="スライド イメージ プレースホルダー 8">
            <a:extLst>
              <a:ext uri="{FF2B5EF4-FFF2-40B4-BE49-F238E27FC236}">
                <a16:creationId xmlns:a16="http://schemas.microsoft.com/office/drawing/2014/main" id="{A5654B70-C6E2-DCE0-5E5A-A10A6A936C8F}"/>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451006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歳以下の急性リンパ性白血病に対する非血縁者間骨髄移植後</a:t>
            </a:r>
            <a:r>
              <a:rPr lang="en-US" altLang="ja-JP" dirty="0"/>
              <a:t>5</a:t>
            </a:r>
            <a:r>
              <a:rPr lang="ja-JP" altLang="ja-JP" dirty="0"/>
              <a:t>年生存率（</a:t>
            </a:r>
            <a:r>
              <a:rPr lang="en-US" altLang="ja-JP" dirty="0"/>
              <a:t>95%</a:t>
            </a:r>
            <a:r>
              <a:rPr lang="ja-JP" altLang="ja-JP" dirty="0"/>
              <a:t>信頼区間）は、標準リスク群（</a:t>
            </a:r>
            <a:r>
              <a:rPr lang="en-US" altLang="ja-JP" dirty="0"/>
              <a:t>109</a:t>
            </a:r>
            <a:r>
              <a:rPr lang="ja-JP" altLang="ja-JP" dirty="0"/>
              <a:t>件）で</a:t>
            </a:r>
            <a:r>
              <a:rPr lang="en-US" altLang="ja-JP" dirty="0"/>
              <a:t>88%</a:t>
            </a:r>
            <a:r>
              <a:rPr lang="ja-JP" altLang="ja-JP" dirty="0"/>
              <a:t>（</a:t>
            </a:r>
            <a:r>
              <a:rPr lang="en-US" altLang="ja-JP" dirty="0"/>
              <a:t>79-93%</a:t>
            </a:r>
            <a:r>
              <a:rPr lang="ja-JP" altLang="ja-JP" dirty="0"/>
              <a:t>）、高リスク群（</a:t>
            </a:r>
            <a:r>
              <a:rPr lang="en-US" altLang="ja-JP" dirty="0"/>
              <a:t>103</a:t>
            </a:r>
            <a:r>
              <a:rPr lang="ja-JP" altLang="ja-JP" dirty="0"/>
              <a:t>件）で</a:t>
            </a:r>
            <a:r>
              <a:rPr lang="en-US" altLang="ja-JP" dirty="0"/>
              <a:t>55%</a:t>
            </a:r>
            <a:r>
              <a:rPr lang="ja-JP" altLang="ja-JP" dirty="0"/>
              <a:t>（</a:t>
            </a:r>
            <a:r>
              <a:rPr lang="en-US" altLang="ja-JP" dirty="0"/>
              <a:t>44-66%</a:t>
            </a:r>
            <a:r>
              <a:rPr lang="ja-JP" altLang="ja-JP"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5" name="スライド番号プレースホルダー 4">
            <a:extLst>
              <a:ext uri="{FF2B5EF4-FFF2-40B4-BE49-F238E27FC236}">
                <a16:creationId xmlns:a16="http://schemas.microsoft.com/office/drawing/2014/main" id="{55AB1CE1-0160-B1DD-5C36-EB524E9A23F3}"/>
              </a:ext>
            </a:extLst>
          </p:cNvPr>
          <p:cNvSpPr>
            <a:spLocks noGrp="1"/>
          </p:cNvSpPr>
          <p:nvPr>
            <p:ph type="sldNum" sz="quarter" idx="5"/>
          </p:nvPr>
        </p:nvSpPr>
        <p:spPr/>
        <p:txBody>
          <a:bodyPr/>
          <a:lstStyle/>
          <a:p>
            <a:fld id="{2E548C01-EC07-4717-A8DE-1E92D2D81867}" type="slidenum">
              <a:rPr lang="ja-JP" altLang="en-US" smtClean="0"/>
              <a:pPr/>
              <a:t>61</a:t>
            </a:fld>
            <a:endParaRPr lang="ja-JP" altLang="en-US" dirty="0"/>
          </a:p>
        </p:txBody>
      </p:sp>
      <p:sp>
        <p:nvSpPr>
          <p:cNvPr id="9" name="スライド イメージ プレースホルダー 8">
            <a:extLst>
              <a:ext uri="{FF2B5EF4-FFF2-40B4-BE49-F238E27FC236}">
                <a16:creationId xmlns:a16="http://schemas.microsoft.com/office/drawing/2014/main" id="{7FE85D17-768F-00A9-8890-97615D826A18}"/>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856895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歳以上の急性リンパ性白血病に対する非血縁者間骨髄移植後</a:t>
            </a:r>
            <a:r>
              <a:rPr lang="en-US" altLang="ja-JP" dirty="0"/>
              <a:t>5</a:t>
            </a:r>
            <a:r>
              <a:rPr lang="ja-JP" altLang="ja-JP" dirty="0"/>
              <a:t>年生存率（</a:t>
            </a:r>
            <a:r>
              <a:rPr lang="en-US" altLang="ja-JP" dirty="0"/>
              <a:t>95%</a:t>
            </a:r>
            <a:r>
              <a:rPr lang="ja-JP" altLang="ja-JP" dirty="0"/>
              <a:t>信頼区間）は、標準リスク群（</a:t>
            </a:r>
            <a:r>
              <a:rPr lang="en-US" altLang="ja-JP" dirty="0"/>
              <a:t>1,196</a:t>
            </a:r>
            <a:r>
              <a:rPr lang="ja-JP" altLang="ja-JP" dirty="0"/>
              <a:t>件）で</a:t>
            </a:r>
            <a:r>
              <a:rPr lang="en-US" altLang="ja-JP" dirty="0"/>
              <a:t>69%</a:t>
            </a:r>
            <a:r>
              <a:rPr lang="ja-JP" altLang="ja-JP" dirty="0"/>
              <a:t>（</a:t>
            </a:r>
            <a:r>
              <a:rPr lang="en-US" altLang="ja-JP" dirty="0"/>
              <a:t>65-71%</a:t>
            </a:r>
            <a:r>
              <a:rPr lang="ja-JP" altLang="ja-JP" dirty="0"/>
              <a:t>）、高リスク群（</a:t>
            </a:r>
            <a:r>
              <a:rPr lang="en-US" altLang="ja-JP" dirty="0"/>
              <a:t>342</a:t>
            </a:r>
            <a:r>
              <a:rPr lang="ja-JP" altLang="ja-JP" dirty="0"/>
              <a:t>件）で</a:t>
            </a:r>
            <a:r>
              <a:rPr lang="en-US" altLang="ja-JP" dirty="0"/>
              <a:t>37%</a:t>
            </a:r>
            <a:r>
              <a:rPr lang="ja-JP" altLang="ja-JP" dirty="0"/>
              <a:t>（</a:t>
            </a:r>
            <a:r>
              <a:rPr lang="en-US" altLang="ja-JP" dirty="0"/>
              <a:t>31-43%</a:t>
            </a:r>
            <a:r>
              <a:rPr lang="ja-JP" altLang="ja-JP"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88C3B835-9C66-97C2-0631-42B0D1CCC5D9}"/>
              </a:ext>
            </a:extLst>
          </p:cNvPr>
          <p:cNvSpPr>
            <a:spLocks noGrp="1"/>
          </p:cNvSpPr>
          <p:nvPr>
            <p:ph type="sldNum" sz="quarter" idx="5"/>
          </p:nvPr>
        </p:nvSpPr>
        <p:spPr/>
        <p:txBody>
          <a:bodyPr/>
          <a:lstStyle/>
          <a:p>
            <a:fld id="{2E548C01-EC07-4717-A8DE-1E92D2D81867}" type="slidenum">
              <a:rPr lang="ja-JP" altLang="en-US" smtClean="0"/>
              <a:pPr/>
              <a:t>62</a:t>
            </a:fld>
            <a:endParaRPr lang="ja-JP" altLang="en-US" dirty="0"/>
          </a:p>
        </p:txBody>
      </p:sp>
      <p:sp>
        <p:nvSpPr>
          <p:cNvPr id="9" name="スライド イメージ プレースホルダー 8">
            <a:extLst>
              <a:ext uri="{FF2B5EF4-FFF2-40B4-BE49-F238E27FC236}">
                <a16:creationId xmlns:a16="http://schemas.microsoft.com/office/drawing/2014/main" id="{5FBC051E-96EE-583F-0E80-6CE6FF77A7E4}"/>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913666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歳以下の急性リンパ性白血病に対する非血縁者間さい帯血移植後</a:t>
            </a:r>
            <a:r>
              <a:rPr lang="en-US" altLang="ja-JP" dirty="0"/>
              <a:t>5</a:t>
            </a:r>
            <a:r>
              <a:rPr lang="ja-JP" altLang="ja-JP" dirty="0"/>
              <a:t>年生存率（</a:t>
            </a:r>
            <a:r>
              <a:rPr lang="en-US" altLang="ja-JP" dirty="0"/>
              <a:t>95%</a:t>
            </a:r>
            <a:r>
              <a:rPr lang="ja-JP" altLang="ja-JP" dirty="0"/>
              <a:t>信頼区間）は、標準リスク群（</a:t>
            </a:r>
            <a:r>
              <a:rPr lang="en-US" altLang="ja-JP" dirty="0"/>
              <a:t>163</a:t>
            </a:r>
            <a:r>
              <a:rPr lang="ja-JP" altLang="ja-JP" dirty="0"/>
              <a:t>件）で</a:t>
            </a:r>
            <a:r>
              <a:rPr lang="en-US" altLang="ja-JP" dirty="0"/>
              <a:t>84%</a:t>
            </a:r>
            <a:r>
              <a:rPr lang="ja-JP" altLang="ja-JP" dirty="0"/>
              <a:t>（</a:t>
            </a:r>
            <a:r>
              <a:rPr lang="en-US" altLang="ja-JP" dirty="0"/>
              <a:t>76-89%</a:t>
            </a:r>
            <a:r>
              <a:rPr lang="ja-JP" altLang="ja-JP" dirty="0"/>
              <a:t>）、高リスク群（</a:t>
            </a:r>
            <a:r>
              <a:rPr lang="en-US" altLang="ja-JP" dirty="0"/>
              <a:t>195</a:t>
            </a:r>
            <a:r>
              <a:rPr lang="ja-JP" altLang="ja-JP" dirty="0"/>
              <a:t>件）で</a:t>
            </a:r>
            <a:r>
              <a:rPr lang="en-US" altLang="ja-JP" dirty="0"/>
              <a:t>66%</a:t>
            </a:r>
            <a:r>
              <a:rPr lang="ja-JP" altLang="ja-JP" dirty="0"/>
              <a:t>（</a:t>
            </a:r>
            <a:r>
              <a:rPr lang="en-US" altLang="ja-JP" dirty="0"/>
              <a:t>58-72%</a:t>
            </a:r>
            <a:r>
              <a:rPr lang="ja-JP" altLang="ja-JP" dirty="0"/>
              <a:t>）である。</a:t>
            </a:r>
            <a:endParaRPr lang="en-US" altLang="ja-JP" dirty="0"/>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54D7DFEF-403F-EA55-AF41-9B344C753D5A}"/>
              </a:ext>
            </a:extLst>
          </p:cNvPr>
          <p:cNvSpPr>
            <a:spLocks noGrp="1"/>
          </p:cNvSpPr>
          <p:nvPr>
            <p:ph type="sldNum" sz="quarter" idx="5"/>
          </p:nvPr>
        </p:nvSpPr>
        <p:spPr/>
        <p:txBody>
          <a:bodyPr/>
          <a:lstStyle/>
          <a:p>
            <a:fld id="{2E548C01-EC07-4717-A8DE-1E92D2D81867}" type="slidenum">
              <a:rPr lang="ja-JP" altLang="en-US" smtClean="0"/>
              <a:pPr/>
              <a:t>63</a:t>
            </a:fld>
            <a:endParaRPr lang="ja-JP" altLang="en-US" dirty="0"/>
          </a:p>
        </p:txBody>
      </p:sp>
      <p:sp>
        <p:nvSpPr>
          <p:cNvPr id="9" name="スライド イメージ プレースホルダー 8">
            <a:extLst>
              <a:ext uri="{FF2B5EF4-FFF2-40B4-BE49-F238E27FC236}">
                <a16:creationId xmlns:a16="http://schemas.microsoft.com/office/drawing/2014/main" id="{7911C030-7885-24FF-7D5D-62216723E59B}"/>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969596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歳以上の急性リンパ性白血病に対する非血縁者間さい帯血移植後</a:t>
            </a:r>
            <a:r>
              <a:rPr lang="en-US" altLang="ja-JP" dirty="0"/>
              <a:t>5</a:t>
            </a:r>
            <a:r>
              <a:rPr lang="ja-JP" altLang="ja-JP" dirty="0"/>
              <a:t>年生存率（</a:t>
            </a:r>
            <a:r>
              <a:rPr lang="en-US" altLang="ja-JP" dirty="0"/>
              <a:t>95%</a:t>
            </a:r>
            <a:r>
              <a:rPr lang="ja-JP" altLang="ja-JP" dirty="0"/>
              <a:t>信頼区間）は、標準リスク群（</a:t>
            </a:r>
            <a:r>
              <a:rPr lang="en-US" altLang="ja-JP" dirty="0"/>
              <a:t>824</a:t>
            </a:r>
            <a:r>
              <a:rPr lang="ja-JP" altLang="ja-JP" dirty="0"/>
              <a:t>件）で</a:t>
            </a:r>
            <a:r>
              <a:rPr lang="en-US" altLang="ja-JP" dirty="0"/>
              <a:t>71%</a:t>
            </a:r>
            <a:r>
              <a:rPr lang="ja-JP" altLang="ja-JP" dirty="0"/>
              <a:t>（</a:t>
            </a:r>
            <a:r>
              <a:rPr lang="en-US" altLang="ja-JP" dirty="0"/>
              <a:t>68-75%</a:t>
            </a:r>
            <a:r>
              <a:rPr lang="ja-JP" altLang="ja-JP" dirty="0"/>
              <a:t>）、高リスク群（</a:t>
            </a:r>
            <a:r>
              <a:rPr lang="en-US" altLang="ja-JP" dirty="0"/>
              <a:t>442</a:t>
            </a:r>
            <a:r>
              <a:rPr lang="ja-JP" altLang="ja-JP" dirty="0"/>
              <a:t>件）で</a:t>
            </a:r>
            <a:r>
              <a:rPr lang="en-US" altLang="ja-JP" dirty="0"/>
              <a:t>33%</a:t>
            </a:r>
            <a:r>
              <a:rPr lang="ja-JP" altLang="ja-JP" dirty="0"/>
              <a:t>（</a:t>
            </a:r>
            <a:r>
              <a:rPr lang="en-US" altLang="ja-JP" dirty="0"/>
              <a:t>28-38%</a:t>
            </a:r>
            <a:r>
              <a:rPr lang="ja-JP" altLang="ja-JP"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6A63D912-FD64-ADDE-EB7E-8D7CC5DE9399}"/>
              </a:ext>
            </a:extLst>
          </p:cNvPr>
          <p:cNvSpPr>
            <a:spLocks noGrp="1"/>
          </p:cNvSpPr>
          <p:nvPr>
            <p:ph type="sldNum" sz="quarter" idx="5"/>
          </p:nvPr>
        </p:nvSpPr>
        <p:spPr/>
        <p:txBody>
          <a:bodyPr/>
          <a:lstStyle/>
          <a:p>
            <a:fld id="{2E548C01-EC07-4717-A8DE-1E92D2D81867}" type="slidenum">
              <a:rPr lang="ja-JP" altLang="en-US" smtClean="0"/>
              <a:pPr/>
              <a:t>64</a:t>
            </a:fld>
            <a:endParaRPr lang="ja-JP" altLang="en-US" dirty="0"/>
          </a:p>
        </p:txBody>
      </p:sp>
      <p:sp>
        <p:nvSpPr>
          <p:cNvPr id="9" name="スライド イメージ プレースホルダー 8">
            <a:extLst>
              <a:ext uri="{FF2B5EF4-FFF2-40B4-BE49-F238E27FC236}">
                <a16:creationId xmlns:a16="http://schemas.microsoft.com/office/drawing/2014/main" id="{FE43D559-B3F1-BF54-5D68-2F5B5D0D73BD}"/>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40932936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歳以下の慢性骨髄性白血病に対する移植後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a:t>
            </a:r>
            <a:r>
              <a:rPr lang="ja-JP" altLang="ja-JP" dirty="0"/>
              <a:t>末梢血幹細胞移植（</a:t>
            </a:r>
            <a:r>
              <a:rPr lang="en-US" altLang="ja-JP" dirty="0"/>
              <a:t>14</a:t>
            </a:r>
            <a:r>
              <a:rPr lang="ja-JP" altLang="ja-JP" dirty="0"/>
              <a:t>件）で</a:t>
            </a:r>
            <a:r>
              <a:rPr lang="en-US" altLang="ja-JP" dirty="0"/>
              <a:t>79%</a:t>
            </a:r>
            <a:r>
              <a:rPr lang="ja-JP" altLang="ja-JP" dirty="0"/>
              <a:t>（</a:t>
            </a:r>
            <a:r>
              <a:rPr lang="en-US" altLang="ja-JP" dirty="0"/>
              <a:t>47-93%</a:t>
            </a:r>
            <a:r>
              <a:rPr lang="ja-JP" altLang="ja-JP" dirty="0"/>
              <a:t>）、非血縁者間骨髄移植（</a:t>
            </a:r>
            <a:r>
              <a:rPr lang="en-US" altLang="ja-JP" dirty="0"/>
              <a:t>12</a:t>
            </a:r>
            <a:r>
              <a:rPr lang="ja-JP" altLang="ja-JP" dirty="0"/>
              <a:t>件）で</a:t>
            </a:r>
            <a:r>
              <a:rPr lang="en-US" altLang="ja-JP" dirty="0"/>
              <a:t>75%</a:t>
            </a:r>
            <a:r>
              <a:rPr lang="ja-JP" altLang="ja-JP" dirty="0"/>
              <a:t>（</a:t>
            </a:r>
            <a:r>
              <a:rPr lang="en-US" altLang="ja-JP" dirty="0"/>
              <a:t>41-91%</a:t>
            </a:r>
            <a:r>
              <a:rPr lang="ja-JP" altLang="ja-JP" dirty="0"/>
              <a:t>）、非血縁者間さい帯血移植（</a:t>
            </a:r>
            <a:r>
              <a:rPr lang="en-US" altLang="ja-JP" dirty="0"/>
              <a:t>7</a:t>
            </a:r>
            <a:r>
              <a:rPr lang="ja-JP" altLang="ja-JP" dirty="0"/>
              <a:t>件）で</a:t>
            </a:r>
            <a:r>
              <a:rPr lang="en-US" altLang="ja-JP" dirty="0"/>
              <a:t>100%</a:t>
            </a:r>
            <a:r>
              <a:rPr lang="ja-JP" altLang="ja-JP" dirty="0"/>
              <a:t>である。</a:t>
            </a:r>
            <a:endParaRPr lang="ja-JP" altLang="en-US" dirty="0"/>
          </a:p>
        </p:txBody>
      </p:sp>
      <p:sp>
        <p:nvSpPr>
          <p:cNvPr id="6" name="スライド番号プレースホルダー 5">
            <a:extLst>
              <a:ext uri="{FF2B5EF4-FFF2-40B4-BE49-F238E27FC236}">
                <a16:creationId xmlns:a16="http://schemas.microsoft.com/office/drawing/2014/main" id="{46F2199F-5B42-353A-8A95-857010146F27}"/>
              </a:ext>
            </a:extLst>
          </p:cNvPr>
          <p:cNvSpPr>
            <a:spLocks noGrp="1"/>
          </p:cNvSpPr>
          <p:nvPr>
            <p:ph type="sldNum" sz="quarter" idx="5"/>
          </p:nvPr>
        </p:nvSpPr>
        <p:spPr/>
        <p:txBody>
          <a:bodyPr/>
          <a:lstStyle/>
          <a:p>
            <a:fld id="{2E548C01-EC07-4717-A8DE-1E92D2D81867}" type="slidenum">
              <a:rPr lang="ja-JP" altLang="en-US" smtClean="0"/>
              <a:pPr/>
              <a:t>65</a:t>
            </a:fld>
            <a:endParaRPr lang="ja-JP" altLang="en-US" dirty="0"/>
          </a:p>
        </p:txBody>
      </p:sp>
      <p:sp>
        <p:nvSpPr>
          <p:cNvPr id="9" name="スライド イメージ プレースホルダー 8">
            <a:extLst>
              <a:ext uri="{FF2B5EF4-FFF2-40B4-BE49-F238E27FC236}">
                <a16:creationId xmlns:a16="http://schemas.microsoft.com/office/drawing/2014/main" id="{4DF48132-D665-E417-9BD7-BADAC19C397D}"/>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1401553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歳以上の慢性骨髄性白血病に対する移植後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34</a:t>
            </a:r>
            <a:r>
              <a:rPr lang="ja-JP" altLang="ja-JP" dirty="0"/>
              <a:t>件）で</a:t>
            </a:r>
            <a:r>
              <a:rPr lang="en-US" altLang="ja-JP" dirty="0"/>
              <a:t>85%</a:t>
            </a:r>
            <a:r>
              <a:rPr lang="ja-JP" altLang="ja-JP" dirty="0"/>
              <a:t>（</a:t>
            </a:r>
            <a:r>
              <a:rPr lang="en-US" altLang="ja-JP" dirty="0"/>
              <a:t>65-94%</a:t>
            </a:r>
            <a:r>
              <a:rPr lang="ja-JP" altLang="ja-JP" dirty="0"/>
              <a:t>）、血縁者間末梢血幹細胞移植（</a:t>
            </a:r>
            <a:r>
              <a:rPr lang="en-US" altLang="ja-JP" dirty="0"/>
              <a:t>174</a:t>
            </a:r>
            <a:r>
              <a:rPr lang="ja-JP" altLang="ja-JP" dirty="0"/>
              <a:t>件）で</a:t>
            </a:r>
            <a:r>
              <a:rPr lang="en-US" altLang="ja-JP" dirty="0"/>
              <a:t>63%</a:t>
            </a:r>
            <a:r>
              <a:rPr lang="ja-JP" altLang="ja-JP" dirty="0"/>
              <a:t>（</a:t>
            </a:r>
            <a:r>
              <a:rPr lang="en-US" altLang="ja-JP" dirty="0"/>
              <a:t>54-71%</a:t>
            </a:r>
            <a:r>
              <a:rPr lang="ja-JP" altLang="ja-JP" dirty="0"/>
              <a:t>）、非血縁者間骨髄移植（</a:t>
            </a:r>
            <a:r>
              <a:rPr lang="en-US" altLang="ja-JP" dirty="0"/>
              <a:t>229</a:t>
            </a:r>
            <a:r>
              <a:rPr lang="ja-JP" altLang="ja-JP" dirty="0"/>
              <a:t>件）で</a:t>
            </a:r>
            <a:r>
              <a:rPr lang="en-US" altLang="ja-JP" dirty="0"/>
              <a:t>70%</a:t>
            </a:r>
            <a:r>
              <a:rPr lang="ja-JP" altLang="ja-JP" dirty="0"/>
              <a:t>（</a:t>
            </a:r>
            <a:r>
              <a:rPr lang="en-US" altLang="ja-JP" dirty="0"/>
              <a:t>62-76%</a:t>
            </a:r>
            <a:r>
              <a:rPr lang="ja-JP" altLang="ja-JP" dirty="0"/>
              <a:t>）、非血縁者間さい帯血移植（</a:t>
            </a:r>
            <a:r>
              <a:rPr lang="en-US" altLang="ja-JP" dirty="0"/>
              <a:t>181</a:t>
            </a:r>
            <a:r>
              <a:rPr lang="ja-JP" altLang="ja-JP" dirty="0"/>
              <a:t>件）で</a:t>
            </a:r>
            <a:r>
              <a:rPr lang="en-US" altLang="ja-JP" dirty="0"/>
              <a:t>69%</a:t>
            </a:r>
            <a:r>
              <a:rPr lang="ja-JP" altLang="ja-JP" dirty="0"/>
              <a:t>（</a:t>
            </a:r>
            <a:r>
              <a:rPr lang="en-US" altLang="ja-JP" dirty="0"/>
              <a:t>61-75%</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A56F9788-A69B-3F1C-9E07-1DEE6FB75877}"/>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3D607E8D-913D-CA9C-1327-80F44DD66FDE}"/>
              </a:ext>
            </a:extLst>
          </p:cNvPr>
          <p:cNvSpPr>
            <a:spLocks noGrp="1"/>
          </p:cNvSpPr>
          <p:nvPr>
            <p:ph type="sldNum" sz="quarter" idx="5"/>
          </p:nvPr>
        </p:nvSpPr>
        <p:spPr/>
        <p:txBody>
          <a:bodyPr/>
          <a:lstStyle/>
          <a:p>
            <a:fld id="{2E548C01-EC07-4717-A8DE-1E92D2D81867}" type="slidenum">
              <a:rPr kumimoji="1" lang="ja-JP" altLang="en-US" smtClean="0"/>
              <a:t>66</a:t>
            </a:fld>
            <a:endParaRPr kumimoji="1" lang="ja-JP" altLang="en-US" dirty="0"/>
          </a:p>
        </p:txBody>
      </p:sp>
    </p:spTree>
    <p:extLst>
      <p:ext uri="{BB962C8B-B14F-4D97-AF65-F5344CB8AC3E}">
        <p14:creationId xmlns:p14="http://schemas.microsoft.com/office/powerpoint/2010/main" val="3623229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歳以上の慢性骨髄性白血病に対する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信頼区間）は、標準リスク群（</a:t>
            </a:r>
            <a:r>
              <a:rPr lang="en-US" altLang="ja-JP" dirty="0"/>
              <a:t>46</a:t>
            </a:r>
            <a:r>
              <a:rPr lang="ja-JP" altLang="ja-JP" dirty="0"/>
              <a:t>件）で</a:t>
            </a:r>
            <a:r>
              <a:rPr lang="en-US" altLang="ja-JP" dirty="0"/>
              <a:t>85%</a:t>
            </a:r>
            <a:r>
              <a:rPr lang="ja-JP" altLang="ja-JP" dirty="0"/>
              <a:t>（</a:t>
            </a:r>
            <a:r>
              <a:rPr lang="en-US" altLang="ja-JP" dirty="0"/>
              <a:t>66-94%</a:t>
            </a:r>
            <a:r>
              <a:rPr lang="ja-JP" altLang="ja-JP" dirty="0"/>
              <a:t>）、高リスク群（</a:t>
            </a:r>
            <a:r>
              <a:rPr lang="en-US" altLang="ja-JP" dirty="0"/>
              <a:t>80</a:t>
            </a:r>
            <a:r>
              <a:rPr lang="ja-JP" altLang="ja-JP" dirty="0"/>
              <a:t>件）で</a:t>
            </a:r>
            <a:r>
              <a:rPr lang="en-US" altLang="ja-JP" dirty="0"/>
              <a:t>62%</a:t>
            </a:r>
            <a:r>
              <a:rPr lang="ja-JP" altLang="ja-JP" dirty="0"/>
              <a:t>（</a:t>
            </a:r>
            <a:r>
              <a:rPr lang="en-US" altLang="ja-JP" dirty="0"/>
              <a:t>50-73%</a:t>
            </a:r>
            <a:r>
              <a:rPr lang="ja-JP" altLang="ja-JP" dirty="0"/>
              <a:t>）である。</a:t>
            </a:r>
            <a:endParaRPr lang="en-US" altLang="ja-JP" dirty="0"/>
          </a:p>
          <a:p>
            <a:r>
              <a:rPr lang="en-US" altLang="ja-JP" dirty="0"/>
              <a:t> </a:t>
            </a:r>
          </a:p>
          <a:p>
            <a:endParaRPr lang="ja-JP"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90B10756-C313-5110-D322-42655FF91472}"/>
              </a:ext>
            </a:extLst>
          </p:cNvPr>
          <p:cNvSpPr>
            <a:spLocks noGrp="1"/>
          </p:cNvSpPr>
          <p:nvPr>
            <p:ph type="sldNum" sz="quarter" idx="5"/>
          </p:nvPr>
        </p:nvSpPr>
        <p:spPr/>
        <p:txBody>
          <a:bodyPr/>
          <a:lstStyle/>
          <a:p>
            <a:fld id="{2E548C01-EC07-4717-A8DE-1E92D2D81867}" type="slidenum">
              <a:rPr lang="ja-JP" altLang="en-US" smtClean="0"/>
              <a:pPr/>
              <a:t>67</a:t>
            </a:fld>
            <a:endParaRPr lang="ja-JP" altLang="en-US" dirty="0"/>
          </a:p>
        </p:txBody>
      </p:sp>
      <p:sp>
        <p:nvSpPr>
          <p:cNvPr id="9" name="スライド イメージ プレースホルダー 8">
            <a:extLst>
              <a:ext uri="{FF2B5EF4-FFF2-40B4-BE49-F238E27FC236}">
                <a16:creationId xmlns:a16="http://schemas.microsoft.com/office/drawing/2014/main" id="{AE5B6D2C-AD96-5B88-3A49-9F19E7E7E1BE}"/>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331077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歳以上の慢性骨髄性白血病に対する非血縁者間骨髄移植後</a:t>
            </a:r>
            <a:r>
              <a:rPr lang="en-US" altLang="ja-JP" dirty="0"/>
              <a:t>5</a:t>
            </a:r>
            <a:r>
              <a:rPr lang="ja-JP" altLang="ja-JP" dirty="0"/>
              <a:t>年生存率（</a:t>
            </a:r>
            <a:r>
              <a:rPr lang="en-US" altLang="ja-JP" dirty="0"/>
              <a:t>95%</a:t>
            </a:r>
            <a:r>
              <a:rPr lang="ja-JP" altLang="ja-JP" dirty="0"/>
              <a:t>信頼区間）は、標準リスク群（</a:t>
            </a:r>
            <a:r>
              <a:rPr lang="en-US" altLang="ja-JP" dirty="0"/>
              <a:t>94</a:t>
            </a:r>
            <a:r>
              <a:rPr lang="ja-JP" altLang="ja-JP" dirty="0"/>
              <a:t>件）で</a:t>
            </a:r>
            <a:r>
              <a:rPr lang="en-US" altLang="ja-JP" dirty="0"/>
              <a:t>78%</a:t>
            </a:r>
            <a:r>
              <a:rPr lang="ja-JP" altLang="ja-JP" dirty="0"/>
              <a:t>（</a:t>
            </a:r>
            <a:r>
              <a:rPr lang="en-US" altLang="ja-JP" dirty="0"/>
              <a:t>67-85%</a:t>
            </a:r>
            <a:r>
              <a:rPr lang="ja-JP" altLang="ja-JP" dirty="0"/>
              <a:t>）、高リスク群（</a:t>
            </a:r>
            <a:r>
              <a:rPr lang="en-US" altLang="ja-JP" dirty="0"/>
              <a:t>135</a:t>
            </a:r>
            <a:r>
              <a:rPr lang="ja-JP" altLang="ja-JP" dirty="0"/>
              <a:t>件）で</a:t>
            </a:r>
            <a:r>
              <a:rPr lang="en-US" altLang="ja-JP" dirty="0"/>
              <a:t>64%</a:t>
            </a:r>
            <a:r>
              <a:rPr lang="ja-JP" altLang="ja-JP" dirty="0"/>
              <a:t>（</a:t>
            </a:r>
            <a:r>
              <a:rPr lang="en-US" altLang="ja-JP" dirty="0"/>
              <a:t>54-72%</a:t>
            </a:r>
            <a:r>
              <a:rPr lang="ja-JP" altLang="ja-JP" dirty="0"/>
              <a:t>）である。</a:t>
            </a:r>
            <a:endParaRPr lang="en-US" altLang="ja-JP" dirty="0"/>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6" name="スライド番号プレースホルダー 5">
            <a:extLst>
              <a:ext uri="{FF2B5EF4-FFF2-40B4-BE49-F238E27FC236}">
                <a16:creationId xmlns:a16="http://schemas.microsoft.com/office/drawing/2014/main" id="{49B39106-26B0-27FE-865A-C26CDE1F7E4E}"/>
              </a:ext>
            </a:extLst>
          </p:cNvPr>
          <p:cNvSpPr>
            <a:spLocks noGrp="1"/>
          </p:cNvSpPr>
          <p:nvPr>
            <p:ph type="sldNum" sz="quarter" idx="5"/>
          </p:nvPr>
        </p:nvSpPr>
        <p:spPr/>
        <p:txBody>
          <a:bodyPr/>
          <a:lstStyle/>
          <a:p>
            <a:fld id="{2E548C01-EC07-4717-A8DE-1E92D2D81867}" type="slidenum">
              <a:rPr lang="ja-JP" altLang="en-US" smtClean="0"/>
              <a:pPr/>
              <a:t>68</a:t>
            </a:fld>
            <a:endParaRPr lang="ja-JP" altLang="en-US" dirty="0"/>
          </a:p>
        </p:txBody>
      </p:sp>
      <p:sp>
        <p:nvSpPr>
          <p:cNvPr id="9" name="スライド イメージ プレースホルダー 8">
            <a:extLst>
              <a:ext uri="{FF2B5EF4-FFF2-40B4-BE49-F238E27FC236}">
                <a16:creationId xmlns:a16="http://schemas.microsoft.com/office/drawing/2014/main" id="{408A9505-CB88-11C8-16F7-5271E7ADCC5D}"/>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4450104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歳以上の慢性骨髄性白血病に対する非血縁者間さい帯血移植後</a:t>
            </a:r>
            <a:r>
              <a:rPr lang="en-US" altLang="ja-JP" dirty="0"/>
              <a:t>5</a:t>
            </a:r>
            <a:r>
              <a:rPr lang="ja-JP" altLang="ja-JP" dirty="0"/>
              <a:t>年生存率（</a:t>
            </a:r>
            <a:r>
              <a:rPr lang="en-US" altLang="ja-JP" dirty="0"/>
              <a:t>95%</a:t>
            </a:r>
            <a:r>
              <a:rPr lang="ja-JP" altLang="ja-JP" dirty="0"/>
              <a:t>信頼区間）は、標準リスク群（</a:t>
            </a:r>
            <a:r>
              <a:rPr lang="en-US" altLang="ja-JP" dirty="0"/>
              <a:t>55</a:t>
            </a:r>
            <a:r>
              <a:rPr lang="ja-JP" altLang="ja-JP" dirty="0"/>
              <a:t>件）で</a:t>
            </a:r>
            <a:r>
              <a:rPr lang="en-US" altLang="ja-JP" dirty="0"/>
              <a:t>84%</a:t>
            </a:r>
            <a:r>
              <a:rPr lang="ja-JP" altLang="ja-JP" dirty="0"/>
              <a:t>（</a:t>
            </a:r>
            <a:r>
              <a:rPr lang="en-US" altLang="ja-JP" dirty="0"/>
              <a:t>70-92%</a:t>
            </a:r>
            <a:r>
              <a:rPr lang="ja-JP" altLang="ja-JP" dirty="0"/>
              <a:t>）、高リスク群（</a:t>
            </a:r>
            <a:r>
              <a:rPr lang="en-US" altLang="ja-JP" dirty="0"/>
              <a:t>126</a:t>
            </a:r>
            <a:r>
              <a:rPr lang="ja-JP" altLang="ja-JP" dirty="0"/>
              <a:t>件）で</a:t>
            </a:r>
            <a:r>
              <a:rPr lang="en-US" altLang="ja-JP" dirty="0"/>
              <a:t>63%</a:t>
            </a:r>
            <a:r>
              <a:rPr lang="ja-JP" altLang="ja-JP" dirty="0"/>
              <a:t>（</a:t>
            </a:r>
            <a:r>
              <a:rPr lang="en-US" altLang="ja-JP" dirty="0"/>
              <a:t>53-71%</a:t>
            </a:r>
            <a:r>
              <a:rPr lang="ja-JP" altLang="ja-JP" dirty="0"/>
              <a:t>）である。</a:t>
            </a:r>
            <a:endParaRPr lang="en-US" altLang="ja-JP" dirty="0"/>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6" name="スライド番号プレースホルダー 5">
            <a:extLst>
              <a:ext uri="{FF2B5EF4-FFF2-40B4-BE49-F238E27FC236}">
                <a16:creationId xmlns:a16="http://schemas.microsoft.com/office/drawing/2014/main" id="{3ACE8FBF-9000-6ED3-7F0A-E075EC80D7FC}"/>
              </a:ext>
            </a:extLst>
          </p:cNvPr>
          <p:cNvSpPr>
            <a:spLocks noGrp="1"/>
          </p:cNvSpPr>
          <p:nvPr>
            <p:ph type="sldNum" sz="quarter" idx="5"/>
          </p:nvPr>
        </p:nvSpPr>
        <p:spPr/>
        <p:txBody>
          <a:bodyPr/>
          <a:lstStyle/>
          <a:p>
            <a:fld id="{2E548C01-EC07-4717-A8DE-1E92D2D81867}" type="slidenum">
              <a:rPr lang="ja-JP" altLang="en-US" smtClean="0"/>
              <a:pPr/>
              <a:t>69</a:t>
            </a:fld>
            <a:endParaRPr lang="ja-JP" altLang="en-US" dirty="0"/>
          </a:p>
        </p:txBody>
      </p:sp>
      <p:sp>
        <p:nvSpPr>
          <p:cNvPr id="9" name="スライド イメージ プレースホルダー 8">
            <a:extLst>
              <a:ext uri="{FF2B5EF4-FFF2-40B4-BE49-F238E27FC236}">
                <a16:creationId xmlns:a16="http://schemas.microsoft.com/office/drawing/2014/main" id="{E3A9CC01-D6CF-2434-0EC1-0B8AFB793DF9}"/>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43681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移植前処置の強度を緩めたミニ移植の普及により、移植の適応年齢が拡大し高年齢者における移植件数が増加している。近年では、</a:t>
            </a:r>
            <a:r>
              <a:rPr lang="en-US" altLang="ja-JP" dirty="0"/>
              <a:t>50</a:t>
            </a:r>
            <a:r>
              <a:rPr lang="ja-JP" altLang="ja-JP" dirty="0"/>
              <a:t>歳以上の割合は、自家移植の</a:t>
            </a:r>
            <a:r>
              <a:rPr lang="en-US" altLang="ja-JP" dirty="0"/>
              <a:t>7</a:t>
            </a:r>
            <a:r>
              <a:rPr lang="ja-JP" altLang="ja-JP" dirty="0"/>
              <a:t>割以上を占める。</a:t>
            </a:r>
          </a:p>
        </p:txBody>
      </p:sp>
      <p:sp>
        <p:nvSpPr>
          <p:cNvPr id="2" name="スライド番号プレースホルダー 1">
            <a:extLst>
              <a:ext uri="{FF2B5EF4-FFF2-40B4-BE49-F238E27FC236}">
                <a16:creationId xmlns:a16="http://schemas.microsoft.com/office/drawing/2014/main" id="{A524399F-7C04-AB99-B42E-6B41A01D099E}"/>
              </a:ext>
            </a:extLst>
          </p:cNvPr>
          <p:cNvSpPr>
            <a:spLocks noGrp="1"/>
          </p:cNvSpPr>
          <p:nvPr>
            <p:ph type="sldNum" sz="quarter" idx="5"/>
          </p:nvPr>
        </p:nvSpPr>
        <p:spPr/>
        <p:txBody>
          <a:bodyPr/>
          <a:lstStyle/>
          <a:p>
            <a:fld id="{2E548C01-EC07-4717-A8DE-1E92D2D81867}" type="slidenum">
              <a:rPr lang="ja-JP" altLang="en-US" smtClean="0"/>
              <a:pPr/>
              <a:t>7</a:t>
            </a:fld>
            <a:endParaRPr lang="ja-JP" altLang="en-US" dirty="0"/>
          </a:p>
        </p:txBody>
      </p:sp>
      <p:sp>
        <p:nvSpPr>
          <p:cNvPr id="11" name="四角形: 角を丸くする 10">
            <a:extLst>
              <a:ext uri="{FF2B5EF4-FFF2-40B4-BE49-F238E27FC236}">
                <a16:creationId xmlns:a16="http://schemas.microsoft.com/office/drawing/2014/main" id="{23349B74-B4BB-F9B9-372D-7CDD4A840BA2}"/>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5023E2FA-2FB4-925C-1F48-2B3910610840}"/>
              </a:ext>
            </a:extLst>
          </p:cNvPr>
          <p:cNvSpPr>
            <a:spLocks noGrp="1" noRot="1" noChangeAspect="1"/>
          </p:cNvSpPr>
          <p:nvPr>
            <p:ph type="sldImg"/>
          </p:nvPr>
        </p:nvSpPr>
        <p:spPr/>
      </p:sp>
    </p:spTree>
    <p:extLst>
      <p:ext uri="{BB962C8B-B14F-4D97-AF65-F5344CB8AC3E}">
        <p14:creationId xmlns:p14="http://schemas.microsoft.com/office/powerpoint/2010/main" val="28567574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歳以下の骨髄異形成症候群に対する移植後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64</a:t>
            </a:r>
            <a:r>
              <a:rPr lang="ja-JP" altLang="ja-JP" dirty="0"/>
              <a:t>件）で</a:t>
            </a:r>
            <a:r>
              <a:rPr lang="en-US" altLang="ja-JP" dirty="0"/>
              <a:t>90%</a:t>
            </a:r>
            <a:r>
              <a:rPr lang="ja-JP" altLang="ja-JP" dirty="0"/>
              <a:t>（</a:t>
            </a:r>
            <a:r>
              <a:rPr lang="en-US" altLang="ja-JP" dirty="0"/>
              <a:t>79-95%</a:t>
            </a:r>
            <a:r>
              <a:rPr lang="ja-JP" altLang="ja-JP" dirty="0"/>
              <a:t>）、血縁者間末梢血幹細胞移植（</a:t>
            </a:r>
            <a:r>
              <a:rPr lang="en-US" altLang="ja-JP" dirty="0"/>
              <a:t>14</a:t>
            </a:r>
            <a:r>
              <a:rPr lang="ja-JP" altLang="ja-JP" dirty="0"/>
              <a:t>件）で</a:t>
            </a:r>
            <a:r>
              <a:rPr lang="en-US" altLang="ja-JP" dirty="0"/>
              <a:t>76%</a:t>
            </a:r>
            <a:r>
              <a:rPr lang="ja-JP" altLang="ja-JP" dirty="0"/>
              <a:t>（</a:t>
            </a:r>
            <a:r>
              <a:rPr lang="en-US" altLang="ja-JP" dirty="0"/>
              <a:t>43-92%</a:t>
            </a:r>
            <a:r>
              <a:rPr lang="ja-JP" altLang="ja-JP" dirty="0"/>
              <a:t>）、非血縁者間骨髄移植（</a:t>
            </a:r>
            <a:r>
              <a:rPr lang="en-US" altLang="ja-JP" dirty="0"/>
              <a:t>115</a:t>
            </a:r>
            <a:r>
              <a:rPr lang="ja-JP" altLang="ja-JP" dirty="0"/>
              <a:t>件</a:t>
            </a:r>
            <a:r>
              <a:rPr lang="en-US" altLang="ja-JP" dirty="0"/>
              <a:t>)</a:t>
            </a:r>
            <a:r>
              <a:rPr lang="ja-JP" altLang="ja-JP" dirty="0"/>
              <a:t>で</a:t>
            </a:r>
            <a:r>
              <a:rPr lang="en-US" altLang="ja-JP" dirty="0"/>
              <a:t>80%</a:t>
            </a:r>
            <a:r>
              <a:rPr lang="ja-JP" altLang="ja-JP" dirty="0"/>
              <a:t>（</a:t>
            </a:r>
            <a:r>
              <a:rPr lang="en-US" altLang="ja-JP" dirty="0"/>
              <a:t>70-87%</a:t>
            </a:r>
            <a:r>
              <a:rPr lang="ja-JP" altLang="ja-JP" dirty="0"/>
              <a:t>）、非血縁者間さい帯血移植（</a:t>
            </a:r>
            <a:r>
              <a:rPr lang="en-US" altLang="ja-JP" dirty="0"/>
              <a:t>42</a:t>
            </a:r>
            <a:r>
              <a:rPr lang="ja-JP" altLang="ja-JP" dirty="0"/>
              <a:t>件）で</a:t>
            </a:r>
            <a:r>
              <a:rPr lang="en-US" altLang="ja-JP" dirty="0"/>
              <a:t>75%</a:t>
            </a:r>
            <a:r>
              <a:rPr lang="ja-JP" altLang="ja-JP" dirty="0"/>
              <a:t>（</a:t>
            </a:r>
            <a:r>
              <a:rPr lang="en-US" altLang="ja-JP" dirty="0"/>
              <a:t>57-87%</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1DE9E71E-AC73-85A2-9D64-DFA4418179D5}"/>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73877B77-B554-2416-953F-888C72120406}"/>
              </a:ext>
            </a:extLst>
          </p:cNvPr>
          <p:cNvSpPr>
            <a:spLocks noGrp="1"/>
          </p:cNvSpPr>
          <p:nvPr>
            <p:ph type="sldNum" sz="quarter" idx="5"/>
          </p:nvPr>
        </p:nvSpPr>
        <p:spPr/>
        <p:txBody>
          <a:bodyPr/>
          <a:lstStyle/>
          <a:p>
            <a:fld id="{2E548C01-EC07-4717-A8DE-1E92D2D81867}" type="slidenum">
              <a:rPr kumimoji="1" lang="ja-JP" altLang="en-US" smtClean="0"/>
              <a:t>70</a:t>
            </a:fld>
            <a:endParaRPr kumimoji="1" lang="ja-JP" altLang="en-US" dirty="0"/>
          </a:p>
        </p:txBody>
      </p:sp>
    </p:spTree>
    <p:extLst>
      <p:ext uri="{BB962C8B-B14F-4D97-AF65-F5344CB8AC3E}">
        <p14:creationId xmlns:p14="http://schemas.microsoft.com/office/powerpoint/2010/main" val="38808697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歳以上の骨髄異形成症候群に対する移植後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204</a:t>
            </a:r>
            <a:r>
              <a:rPr lang="ja-JP" altLang="ja-JP" dirty="0"/>
              <a:t>件）で</a:t>
            </a:r>
            <a:r>
              <a:rPr lang="en-US" altLang="ja-JP" dirty="0"/>
              <a:t>48%</a:t>
            </a:r>
            <a:r>
              <a:rPr lang="ja-JP" altLang="ja-JP" dirty="0"/>
              <a:t>（</a:t>
            </a:r>
            <a:r>
              <a:rPr lang="en-US" altLang="ja-JP" dirty="0"/>
              <a:t>40-55%</a:t>
            </a:r>
            <a:r>
              <a:rPr lang="ja-JP" altLang="ja-JP" dirty="0"/>
              <a:t>）、血縁者間末梢血幹細胞移植（</a:t>
            </a:r>
            <a:r>
              <a:rPr lang="en-US" altLang="ja-JP" dirty="0"/>
              <a:t>821</a:t>
            </a:r>
            <a:r>
              <a:rPr lang="ja-JP" altLang="ja-JP" dirty="0"/>
              <a:t>件）で</a:t>
            </a:r>
            <a:r>
              <a:rPr lang="en-US" altLang="ja-JP" dirty="0"/>
              <a:t>49%</a:t>
            </a:r>
            <a:r>
              <a:rPr lang="ja-JP" altLang="ja-JP" dirty="0"/>
              <a:t>（</a:t>
            </a:r>
            <a:r>
              <a:rPr lang="en-US" altLang="ja-JP" dirty="0"/>
              <a:t>45-53%</a:t>
            </a:r>
            <a:r>
              <a:rPr lang="ja-JP" altLang="ja-JP" dirty="0"/>
              <a:t>）、非血縁者間骨髄移植（</a:t>
            </a:r>
            <a:r>
              <a:rPr lang="en-US" altLang="ja-JP" dirty="0"/>
              <a:t>1,529</a:t>
            </a:r>
            <a:r>
              <a:rPr lang="ja-JP" altLang="ja-JP" dirty="0"/>
              <a:t>件</a:t>
            </a:r>
            <a:r>
              <a:rPr lang="en-US" altLang="ja-JP" dirty="0"/>
              <a:t>)</a:t>
            </a:r>
            <a:r>
              <a:rPr lang="ja-JP" altLang="ja-JP" dirty="0"/>
              <a:t>で</a:t>
            </a:r>
            <a:r>
              <a:rPr lang="en-US" altLang="ja-JP" dirty="0"/>
              <a:t>47%</a:t>
            </a:r>
            <a:r>
              <a:rPr lang="ja-JP" altLang="ja-JP" dirty="0"/>
              <a:t>（</a:t>
            </a:r>
            <a:r>
              <a:rPr lang="en-US" altLang="ja-JP" dirty="0"/>
              <a:t>44-49%</a:t>
            </a:r>
            <a:r>
              <a:rPr lang="ja-JP" altLang="ja-JP" dirty="0"/>
              <a:t>）、非血縁者間さい帯血移植（</a:t>
            </a:r>
            <a:r>
              <a:rPr lang="en-US" altLang="ja-JP" dirty="0"/>
              <a:t>1,158</a:t>
            </a:r>
            <a:r>
              <a:rPr lang="ja-JP" altLang="ja-JP" dirty="0"/>
              <a:t>件）で</a:t>
            </a:r>
            <a:r>
              <a:rPr lang="en-US" altLang="ja-JP" dirty="0"/>
              <a:t>46%</a:t>
            </a:r>
            <a:r>
              <a:rPr lang="ja-JP" altLang="ja-JP" dirty="0"/>
              <a:t>（</a:t>
            </a:r>
            <a:r>
              <a:rPr lang="en-US" altLang="ja-JP" dirty="0"/>
              <a:t>43-49%</a:t>
            </a:r>
            <a:r>
              <a:rPr lang="ja-JP" altLang="ja-JP" dirty="0"/>
              <a:t>）である。</a:t>
            </a:r>
            <a:endParaRPr lang="ja-JP" altLang="en-US" dirty="0"/>
          </a:p>
        </p:txBody>
      </p:sp>
      <p:sp>
        <p:nvSpPr>
          <p:cNvPr id="6" name="スライド番号プレースホルダー 5">
            <a:extLst>
              <a:ext uri="{FF2B5EF4-FFF2-40B4-BE49-F238E27FC236}">
                <a16:creationId xmlns:a16="http://schemas.microsoft.com/office/drawing/2014/main" id="{45487C65-0340-8A8E-9060-EFF2230352B4}"/>
              </a:ext>
            </a:extLst>
          </p:cNvPr>
          <p:cNvSpPr>
            <a:spLocks noGrp="1"/>
          </p:cNvSpPr>
          <p:nvPr>
            <p:ph type="sldNum" sz="quarter" idx="5"/>
          </p:nvPr>
        </p:nvSpPr>
        <p:spPr/>
        <p:txBody>
          <a:bodyPr/>
          <a:lstStyle/>
          <a:p>
            <a:fld id="{2E548C01-EC07-4717-A8DE-1E92D2D81867}" type="slidenum">
              <a:rPr lang="ja-JP" altLang="en-US" smtClean="0"/>
              <a:pPr/>
              <a:t>71</a:t>
            </a:fld>
            <a:endParaRPr lang="ja-JP" altLang="en-US" dirty="0"/>
          </a:p>
        </p:txBody>
      </p:sp>
      <p:sp>
        <p:nvSpPr>
          <p:cNvPr id="9" name="スライド イメージ プレースホルダー 8">
            <a:extLst>
              <a:ext uri="{FF2B5EF4-FFF2-40B4-BE49-F238E27FC236}">
                <a16:creationId xmlns:a16="http://schemas.microsoft.com/office/drawing/2014/main" id="{6B2ECCAF-CFB9-DD18-F5AD-D8A750CA2AB6}"/>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93855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歳以下の骨髄異形成症候群に対する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信頼区間）は、標準リスク群（</a:t>
            </a:r>
            <a:r>
              <a:rPr lang="en-US" altLang="ja-JP" dirty="0"/>
              <a:t>40</a:t>
            </a:r>
            <a:r>
              <a:rPr lang="ja-JP" altLang="ja-JP" dirty="0"/>
              <a:t>件）で</a:t>
            </a:r>
            <a:r>
              <a:rPr lang="en-US" altLang="ja-JP" dirty="0"/>
              <a:t>92%</a:t>
            </a:r>
            <a:r>
              <a:rPr lang="ja-JP" altLang="ja-JP" dirty="0"/>
              <a:t>（</a:t>
            </a:r>
            <a:r>
              <a:rPr lang="en-US" altLang="ja-JP" dirty="0"/>
              <a:t>78-98%</a:t>
            </a:r>
            <a:r>
              <a:rPr lang="ja-JP" altLang="ja-JP" dirty="0"/>
              <a:t>）、高リスク群（</a:t>
            </a:r>
            <a:r>
              <a:rPr lang="en-US" altLang="ja-JP" dirty="0"/>
              <a:t>7</a:t>
            </a:r>
            <a:r>
              <a:rPr lang="ja-JP" altLang="ja-JP" dirty="0"/>
              <a:t>件）で</a:t>
            </a:r>
            <a:r>
              <a:rPr lang="en-US" altLang="ja-JP" dirty="0"/>
              <a:t>71%</a:t>
            </a:r>
            <a:r>
              <a:rPr lang="ja-JP" altLang="ja-JP" dirty="0"/>
              <a:t>（</a:t>
            </a:r>
            <a:r>
              <a:rPr lang="en-US" altLang="ja-JP" dirty="0"/>
              <a:t>26-92%</a:t>
            </a:r>
            <a:r>
              <a:rPr lang="ja-JP" altLang="ja-JP" dirty="0"/>
              <a:t>）である。</a:t>
            </a:r>
            <a:endParaRPr lang="en-US" altLang="ja-JP" dirty="0"/>
          </a:p>
          <a:p>
            <a:r>
              <a:rPr lang="en-US" altLang="ja-JP" dirty="0"/>
              <a:t> </a:t>
            </a:r>
            <a:endParaRPr lang="ja-JP" altLang="ja-JP" dirty="0"/>
          </a:p>
          <a:p>
            <a:r>
              <a:rPr lang="en-US" altLang="ja-JP" dirty="0"/>
              <a:t> </a:t>
            </a:r>
            <a:endParaRPr lang="ja-JP"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p>
        </p:txBody>
      </p:sp>
      <p:sp>
        <p:nvSpPr>
          <p:cNvPr id="6" name="スライド番号プレースホルダー 5">
            <a:extLst>
              <a:ext uri="{FF2B5EF4-FFF2-40B4-BE49-F238E27FC236}">
                <a16:creationId xmlns:a16="http://schemas.microsoft.com/office/drawing/2014/main" id="{3DF7EB37-5799-7609-3CB1-3D93C1428107}"/>
              </a:ext>
            </a:extLst>
          </p:cNvPr>
          <p:cNvSpPr>
            <a:spLocks noGrp="1"/>
          </p:cNvSpPr>
          <p:nvPr>
            <p:ph type="sldNum" sz="quarter" idx="5"/>
          </p:nvPr>
        </p:nvSpPr>
        <p:spPr/>
        <p:txBody>
          <a:bodyPr/>
          <a:lstStyle/>
          <a:p>
            <a:fld id="{2E548C01-EC07-4717-A8DE-1E92D2D81867}" type="slidenum">
              <a:rPr lang="ja-JP" altLang="en-US" smtClean="0"/>
              <a:pPr/>
              <a:t>72</a:t>
            </a:fld>
            <a:endParaRPr lang="ja-JP" altLang="en-US" dirty="0"/>
          </a:p>
        </p:txBody>
      </p:sp>
      <p:sp>
        <p:nvSpPr>
          <p:cNvPr id="9" name="スライド イメージ プレースホルダー 8">
            <a:extLst>
              <a:ext uri="{FF2B5EF4-FFF2-40B4-BE49-F238E27FC236}">
                <a16:creationId xmlns:a16="http://schemas.microsoft.com/office/drawing/2014/main" id="{BD1AC80C-4820-E02A-B7BE-DE156169EC91}"/>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273500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歳以上の骨髄異形成症候群に対する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信頼区間）は、標準リスク群（</a:t>
            </a:r>
            <a:r>
              <a:rPr lang="en-US" altLang="ja-JP" dirty="0"/>
              <a:t>189</a:t>
            </a:r>
            <a:r>
              <a:rPr lang="ja-JP" altLang="ja-JP" dirty="0"/>
              <a:t>件）で</a:t>
            </a:r>
            <a:r>
              <a:rPr lang="en-US" altLang="ja-JP" dirty="0"/>
              <a:t>64%</a:t>
            </a:r>
            <a:r>
              <a:rPr lang="ja-JP" altLang="ja-JP" dirty="0"/>
              <a:t>（</a:t>
            </a:r>
            <a:r>
              <a:rPr lang="en-US" altLang="ja-JP" dirty="0"/>
              <a:t>56-71%</a:t>
            </a:r>
            <a:r>
              <a:rPr lang="ja-JP" altLang="ja-JP" dirty="0"/>
              <a:t>）、高リスク群（</a:t>
            </a:r>
            <a:r>
              <a:rPr lang="en-US" altLang="ja-JP" dirty="0"/>
              <a:t>334</a:t>
            </a:r>
            <a:r>
              <a:rPr lang="ja-JP" altLang="ja-JP" dirty="0"/>
              <a:t>件）で</a:t>
            </a:r>
            <a:r>
              <a:rPr lang="en-US" altLang="ja-JP" dirty="0"/>
              <a:t>46%</a:t>
            </a:r>
            <a:r>
              <a:rPr lang="ja-JP" altLang="ja-JP" dirty="0"/>
              <a:t>（</a:t>
            </a:r>
            <a:r>
              <a:rPr lang="en-US" altLang="ja-JP" dirty="0"/>
              <a:t>40-52%</a:t>
            </a:r>
            <a:r>
              <a:rPr lang="ja-JP" altLang="ja-JP"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en-US" altLang="ja-JP" dirty="0"/>
          </a:p>
          <a:p>
            <a:endParaRPr lang="ja-JP" altLang="en-US" dirty="0"/>
          </a:p>
        </p:txBody>
      </p:sp>
      <p:sp>
        <p:nvSpPr>
          <p:cNvPr id="6" name="スライド番号プレースホルダー 5">
            <a:extLst>
              <a:ext uri="{FF2B5EF4-FFF2-40B4-BE49-F238E27FC236}">
                <a16:creationId xmlns:a16="http://schemas.microsoft.com/office/drawing/2014/main" id="{0613FBAD-E1D1-4818-F15F-FD2CE5383B0B}"/>
              </a:ext>
            </a:extLst>
          </p:cNvPr>
          <p:cNvSpPr>
            <a:spLocks noGrp="1"/>
          </p:cNvSpPr>
          <p:nvPr>
            <p:ph type="sldNum" sz="quarter" idx="5"/>
          </p:nvPr>
        </p:nvSpPr>
        <p:spPr/>
        <p:txBody>
          <a:bodyPr/>
          <a:lstStyle/>
          <a:p>
            <a:fld id="{2E548C01-EC07-4717-A8DE-1E92D2D81867}" type="slidenum">
              <a:rPr lang="ja-JP" altLang="en-US" smtClean="0"/>
              <a:pPr/>
              <a:t>73</a:t>
            </a:fld>
            <a:endParaRPr lang="ja-JP" altLang="en-US" dirty="0"/>
          </a:p>
        </p:txBody>
      </p:sp>
      <p:sp>
        <p:nvSpPr>
          <p:cNvPr id="9" name="スライド イメージ プレースホルダー 8">
            <a:extLst>
              <a:ext uri="{FF2B5EF4-FFF2-40B4-BE49-F238E27FC236}">
                <a16:creationId xmlns:a16="http://schemas.microsoft.com/office/drawing/2014/main" id="{580A548C-188D-341F-DF46-F315A46B28EF}"/>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7973524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歳以下の骨髄異形成症候群に対する非血縁者間骨髄移植後</a:t>
            </a:r>
            <a:r>
              <a:rPr lang="en-US" altLang="ja-JP" dirty="0"/>
              <a:t>5</a:t>
            </a:r>
            <a:r>
              <a:rPr lang="ja-JP" altLang="ja-JP" dirty="0"/>
              <a:t>年生存率（</a:t>
            </a:r>
            <a:r>
              <a:rPr lang="en-US" altLang="ja-JP" dirty="0"/>
              <a:t>95%</a:t>
            </a:r>
            <a:r>
              <a:rPr lang="ja-JP" altLang="ja-JP" dirty="0"/>
              <a:t>信頼区間）は、標準リスク群（</a:t>
            </a:r>
            <a:r>
              <a:rPr lang="en-US" altLang="ja-JP" dirty="0"/>
              <a:t>78</a:t>
            </a:r>
            <a:r>
              <a:rPr lang="ja-JP" altLang="ja-JP" dirty="0"/>
              <a:t>件）で</a:t>
            </a:r>
            <a:r>
              <a:rPr lang="en-US" altLang="ja-JP" dirty="0"/>
              <a:t>89%</a:t>
            </a:r>
            <a:r>
              <a:rPr lang="ja-JP" altLang="ja-JP" dirty="0"/>
              <a:t>（</a:t>
            </a:r>
            <a:r>
              <a:rPr lang="en-US" altLang="ja-JP" dirty="0"/>
              <a:t>78-95%</a:t>
            </a:r>
            <a:r>
              <a:rPr lang="ja-JP" altLang="ja-JP" dirty="0"/>
              <a:t>）、高リスク群（</a:t>
            </a:r>
            <a:r>
              <a:rPr lang="en-US" altLang="ja-JP" dirty="0"/>
              <a:t>27</a:t>
            </a:r>
            <a:r>
              <a:rPr lang="ja-JP" altLang="ja-JP" dirty="0"/>
              <a:t>件）で</a:t>
            </a:r>
            <a:r>
              <a:rPr lang="en-US" altLang="ja-JP" dirty="0"/>
              <a:t>64%</a:t>
            </a:r>
            <a:r>
              <a:rPr lang="ja-JP" altLang="ja-JP" dirty="0"/>
              <a:t>（</a:t>
            </a:r>
            <a:r>
              <a:rPr lang="en-US" altLang="ja-JP" dirty="0"/>
              <a:t>37-82%</a:t>
            </a:r>
            <a:r>
              <a:rPr lang="ja-JP" altLang="ja-JP"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F89AAD1E-6D64-20A3-23D3-435EA29C7C75}"/>
              </a:ext>
            </a:extLst>
          </p:cNvPr>
          <p:cNvSpPr>
            <a:spLocks noGrp="1"/>
          </p:cNvSpPr>
          <p:nvPr>
            <p:ph type="sldNum" sz="quarter" idx="5"/>
          </p:nvPr>
        </p:nvSpPr>
        <p:spPr/>
        <p:txBody>
          <a:bodyPr/>
          <a:lstStyle/>
          <a:p>
            <a:fld id="{2E548C01-EC07-4717-A8DE-1E92D2D81867}" type="slidenum">
              <a:rPr lang="ja-JP" altLang="en-US" smtClean="0"/>
              <a:pPr/>
              <a:t>74</a:t>
            </a:fld>
            <a:endParaRPr lang="ja-JP" altLang="en-US" dirty="0"/>
          </a:p>
        </p:txBody>
      </p:sp>
      <p:sp>
        <p:nvSpPr>
          <p:cNvPr id="9" name="スライド イメージ プレースホルダー 8">
            <a:extLst>
              <a:ext uri="{FF2B5EF4-FFF2-40B4-BE49-F238E27FC236}">
                <a16:creationId xmlns:a16="http://schemas.microsoft.com/office/drawing/2014/main" id="{BF652FBF-4B08-9E7F-471D-0DE2D8220907}"/>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854377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歳以上の骨髄異形成症候群に対する非血縁者間骨髄移植後</a:t>
            </a:r>
            <a:r>
              <a:rPr lang="en-US" altLang="ja-JP" dirty="0"/>
              <a:t>5</a:t>
            </a:r>
            <a:r>
              <a:rPr lang="ja-JP" altLang="ja-JP" dirty="0"/>
              <a:t>年生存率（</a:t>
            </a:r>
            <a:r>
              <a:rPr lang="en-US" altLang="ja-JP" dirty="0"/>
              <a:t>95%</a:t>
            </a:r>
            <a:r>
              <a:rPr lang="ja-JP" altLang="ja-JP" dirty="0"/>
              <a:t>信頼区間）は、標準リスク群（</a:t>
            </a:r>
            <a:r>
              <a:rPr lang="en-US" altLang="ja-JP" dirty="0"/>
              <a:t>540</a:t>
            </a:r>
            <a:r>
              <a:rPr lang="ja-JP" altLang="ja-JP" dirty="0"/>
              <a:t>件）で</a:t>
            </a:r>
            <a:r>
              <a:rPr lang="en-US" altLang="ja-JP" dirty="0"/>
              <a:t>52%</a:t>
            </a:r>
            <a:r>
              <a:rPr lang="ja-JP" altLang="ja-JP" dirty="0"/>
              <a:t>（</a:t>
            </a:r>
            <a:r>
              <a:rPr lang="en-US" altLang="ja-JP" dirty="0"/>
              <a:t>47-57%</a:t>
            </a:r>
            <a:r>
              <a:rPr lang="ja-JP" altLang="ja-JP" dirty="0"/>
              <a:t>）、高リスク群（</a:t>
            </a:r>
            <a:r>
              <a:rPr lang="en-US" altLang="ja-JP" dirty="0"/>
              <a:t>943</a:t>
            </a:r>
            <a:r>
              <a:rPr lang="ja-JP" altLang="ja-JP" dirty="0"/>
              <a:t>件）で</a:t>
            </a:r>
            <a:r>
              <a:rPr lang="en-US" altLang="ja-JP" dirty="0"/>
              <a:t>43%</a:t>
            </a:r>
            <a:r>
              <a:rPr lang="ja-JP" altLang="ja-JP" dirty="0"/>
              <a:t>（</a:t>
            </a:r>
            <a:r>
              <a:rPr lang="en-US" altLang="ja-JP" dirty="0"/>
              <a:t>40-47%</a:t>
            </a:r>
            <a:r>
              <a:rPr lang="ja-JP" altLang="ja-JP"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2C04B2DB-5408-D629-E164-93899BEC3894}"/>
              </a:ext>
            </a:extLst>
          </p:cNvPr>
          <p:cNvSpPr>
            <a:spLocks noGrp="1"/>
          </p:cNvSpPr>
          <p:nvPr>
            <p:ph type="sldNum" sz="quarter" idx="5"/>
          </p:nvPr>
        </p:nvSpPr>
        <p:spPr/>
        <p:txBody>
          <a:bodyPr/>
          <a:lstStyle/>
          <a:p>
            <a:fld id="{2E548C01-EC07-4717-A8DE-1E92D2D81867}" type="slidenum">
              <a:rPr lang="ja-JP" altLang="en-US" smtClean="0"/>
              <a:pPr/>
              <a:t>75</a:t>
            </a:fld>
            <a:endParaRPr lang="ja-JP" altLang="en-US" dirty="0"/>
          </a:p>
        </p:txBody>
      </p:sp>
      <p:sp>
        <p:nvSpPr>
          <p:cNvPr id="9" name="スライド イメージ プレースホルダー 8">
            <a:extLst>
              <a:ext uri="{FF2B5EF4-FFF2-40B4-BE49-F238E27FC236}">
                <a16:creationId xmlns:a16="http://schemas.microsoft.com/office/drawing/2014/main" id="{8740EFE0-13E3-AA66-3172-78C49514A372}"/>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8853100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歳以下の骨髄異形成症候群に対する非血縁者間さい帯血移植後</a:t>
            </a:r>
            <a:r>
              <a:rPr lang="en-US" altLang="ja-JP" dirty="0"/>
              <a:t>5</a:t>
            </a:r>
            <a:r>
              <a:rPr lang="ja-JP" altLang="ja-JP" dirty="0"/>
              <a:t>年生存率（</a:t>
            </a:r>
            <a:r>
              <a:rPr lang="en-US" altLang="ja-JP" dirty="0"/>
              <a:t>95%</a:t>
            </a:r>
            <a:r>
              <a:rPr lang="ja-JP" altLang="ja-JP" dirty="0"/>
              <a:t>信頼区間）は、標準リスク群（</a:t>
            </a:r>
            <a:r>
              <a:rPr lang="en-US" altLang="ja-JP" dirty="0"/>
              <a:t>17</a:t>
            </a:r>
            <a:r>
              <a:rPr lang="ja-JP" altLang="ja-JP" dirty="0"/>
              <a:t>件）で</a:t>
            </a:r>
            <a:r>
              <a:rPr lang="en-US" altLang="ja-JP" dirty="0"/>
              <a:t>73%</a:t>
            </a:r>
            <a:r>
              <a:rPr lang="ja-JP" altLang="ja-JP" dirty="0"/>
              <a:t>（</a:t>
            </a:r>
            <a:r>
              <a:rPr lang="en-US" altLang="ja-JP" dirty="0"/>
              <a:t>42-89%</a:t>
            </a:r>
            <a:r>
              <a:rPr lang="ja-JP" altLang="ja-JP" dirty="0"/>
              <a:t>）、高リスク群（</a:t>
            </a:r>
            <a:r>
              <a:rPr lang="en-US" altLang="ja-JP" dirty="0"/>
              <a:t>20</a:t>
            </a:r>
            <a:r>
              <a:rPr lang="ja-JP" altLang="ja-JP" dirty="0"/>
              <a:t>件）で</a:t>
            </a:r>
            <a:r>
              <a:rPr lang="en-US" altLang="ja-JP" dirty="0"/>
              <a:t>72%</a:t>
            </a:r>
            <a:r>
              <a:rPr lang="ja-JP" altLang="ja-JP" dirty="0"/>
              <a:t>（</a:t>
            </a:r>
            <a:r>
              <a:rPr lang="en-US" altLang="ja-JP" dirty="0"/>
              <a:t>45-87%</a:t>
            </a:r>
            <a:r>
              <a:rPr lang="ja-JP" altLang="ja-JP"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A6D9E268-2BD4-15DB-30C5-64D66DDB9BD8}"/>
              </a:ext>
            </a:extLst>
          </p:cNvPr>
          <p:cNvSpPr>
            <a:spLocks noGrp="1"/>
          </p:cNvSpPr>
          <p:nvPr>
            <p:ph type="sldNum" sz="quarter" idx="5"/>
          </p:nvPr>
        </p:nvSpPr>
        <p:spPr/>
        <p:txBody>
          <a:bodyPr/>
          <a:lstStyle/>
          <a:p>
            <a:fld id="{2E548C01-EC07-4717-A8DE-1E92D2D81867}" type="slidenum">
              <a:rPr lang="ja-JP" altLang="en-US" smtClean="0"/>
              <a:pPr/>
              <a:t>76</a:t>
            </a:fld>
            <a:endParaRPr lang="ja-JP" altLang="en-US" dirty="0"/>
          </a:p>
        </p:txBody>
      </p:sp>
      <p:sp>
        <p:nvSpPr>
          <p:cNvPr id="9" name="スライド イメージ プレースホルダー 8">
            <a:extLst>
              <a:ext uri="{FF2B5EF4-FFF2-40B4-BE49-F238E27FC236}">
                <a16:creationId xmlns:a16="http://schemas.microsoft.com/office/drawing/2014/main" id="{491E5517-214E-B42E-E564-0F0370EF4C28}"/>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3282275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歳以上の骨髄異形成症候群に対する非血縁者間さい帯血移植後</a:t>
            </a:r>
            <a:r>
              <a:rPr lang="en-US" altLang="ja-JP" dirty="0"/>
              <a:t>5</a:t>
            </a:r>
            <a:r>
              <a:rPr lang="ja-JP" altLang="ja-JP" dirty="0"/>
              <a:t>年生存率（</a:t>
            </a:r>
            <a:r>
              <a:rPr lang="en-US" altLang="ja-JP" dirty="0"/>
              <a:t>95%</a:t>
            </a:r>
            <a:r>
              <a:rPr lang="ja-JP" altLang="ja-JP" dirty="0"/>
              <a:t>信頼区間）は、標準リスク群（</a:t>
            </a:r>
            <a:r>
              <a:rPr lang="en-US" altLang="ja-JP" dirty="0"/>
              <a:t>354</a:t>
            </a:r>
            <a:r>
              <a:rPr lang="ja-JP" altLang="ja-JP" dirty="0"/>
              <a:t>件）で</a:t>
            </a:r>
            <a:r>
              <a:rPr lang="en-US" altLang="ja-JP" dirty="0"/>
              <a:t>52%</a:t>
            </a:r>
            <a:r>
              <a:rPr lang="ja-JP" altLang="ja-JP" dirty="0"/>
              <a:t>（</a:t>
            </a:r>
            <a:r>
              <a:rPr lang="en-US" altLang="ja-JP" dirty="0"/>
              <a:t>46-58%</a:t>
            </a:r>
            <a:r>
              <a:rPr lang="ja-JP" altLang="ja-JP" dirty="0"/>
              <a:t>）、高リスク群（</a:t>
            </a:r>
            <a:r>
              <a:rPr lang="en-US" altLang="ja-JP" dirty="0"/>
              <a:t>779</a:t>
            </a:r>
            <a:r>
              <a:rPr lang="ja-JP" altLang="ja-JP" dirty="0"/>
              <a:t>件）で</a:t>
            </a:r>
            <a:r>
              <a:rPr lang="en-US" altLang="ja-JP" dirty="0"/>
              <a:t>43%</a:t>
            </a:r>
            <a:r>
              <a:rPr lang="ja-JP" altLang="ja-JP" dirty="0"/>
              <a:t>（</a:t>
            </a:r>
            <a:r>
              <a:rPr lang="en-US" altLang="ja-JP" dirty="0"/>
              <a:t>39-47%</a:t>
            </a:r>
            <a:r>
              <a:rPr lang="ja-JP" altLang="ja-JP"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ja-JP" altLang="en-US" dirty="0"/>
          </a:p>
          <a:p>
            <a:endParaRPr lang="ja-JP" altLang="en-US" dirty="0"/>
          </a:p>
        </p:txBody>
      </p:sp>
      <p:sp>
        <p:nvSpPr>
          <p:cNvPr id="6" name="スライド番号プレースホルダー 5">
            <a:extLst>
              <a:ext uri="{FF2B5EF4-FFF2-40B4-BE49-F238E27FC236}">
                <a16:creationId xmlns:a16="http://schemas.microsoft.com/office/drawing/2014/main" id="{9708275A-D00D-2A9E-F26C-37A047DC9E0B}"/>
              </a:ext>
            </a:extLst>
          </p:cNvPr>
          <p:cNvSpPr>
            <a:spLocks noGrp="1"/>
          </p:cNvSpPr>
          <p:nvPr>
            <p:ph type="sldNum" sz="quarter" idx="5"/>
          </p:nvPr>
        </p:nvSpPr>
        <p:spPr/>
        <p:txBody>
          <a:bodyPr/>
          <a:lstStyle/>
          <a:p>
            <a:fld id="{2E548C01-EC07-4717-A8DE-1E92D2D81867}" type="slidenum">
              <a:rPr lang="ja-JP" altLang="en-US" smtClean="0"/>
              <a:pPr/>
              <a:t>77</a:t>
            </a:fld>
            <a:endParaRPr lang="ja-JP" altLang="en-US" dirty="0"/>
          </a:p>
        </p:txBody>
      </p:sp>
      <p:sp>
        <p:nvSpPr>
          <p:cNvPr id="9" name="スライド イメージ プレースホルダー 8">
            <a:extLst>
              <a:ext uri="{FF2B5EF4-FFF2-40B4-BE49-F238E27FC236}">
                <a16:creationId xmlns:a16="http://schemas.microsoft.com/office/drawing/2014/main" id="{350E97C0-81FB-0B8A-BAC7-DD58058EED5B}"/>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399613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歳以下の非ホジキンリンパ腫に対する移植後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22</a:t>
            </a:r>
            <a:r>
              <a:rPr lang="ja-JP" altLang="ja-JP" dirty="0"/>
              <a:t>件）で</a:t>
            </a:r>
            <a:r>
              <a:rPr lang="en-US" altLang="ja-JP" dirty="0"/>
              <a:t>72%</a:t>
            </a:r>
            <a:r>
              <a:rPr lang="ja-JP" altLang="ja-JP" dirty="0"/>
              <a:t>（</a:t>
            </a:r>
            <a:r>
              <a:rPr lang="en-US" altLang="ja-JP" dirty="0"/>
              <a:t>49-87%</a:t>
            </a:r>
            <a:r>
              <a:rPr lang="ja-JP" altLang="ja-JP" dirty="0"/>
              <a:t>）、血縁者間末梢血幹細胞移植（</a:t>
            </a:r>
            <a:r>
              <a:rPr lang="en-US" altLang="ja-JP" dirty="0"/>
              <a:t>20</a:t>
            </a:r>
            <a:r>
              <a:rPr lang="ja-JP" altLang="ja-JP" dirty="0"/>
              <a:t>件）で</a:t>
            </a:r>
            <a:r>
              <a:rPr lang="en-US" altLang="ja-JP" dirty="0"/>
              <a:t>46%</a:t>
            </a:r>
            <a:r>
              <a:rPr lang="ja-JP" altLang="ja-JP" dirty="0"/>
              <a:t>（</a:t>
            </a:r>
            <a:r>
              <a:rPr lang="en-US" altLang="ja-JP" dirty="0"/>
              <a:t>22-67%</a:t>
            </a:r>
            <a:r>
              <a:rPr lang="ja-JP" altLang="ja-JP" dirty="0"/>
              <a:t>）、非血縁者間骨髄移植（</a:t>
            </a:r>
            <a:r>
              <a:rPr lang="en-US" altLang="ja-JP" dirty="0"/>
              <a:t>31</a:t>
            </a:r>
            <a:r>
              <a:rPr lang="ja-JP" altLang="ja-JP" dirty="0"/>
              <a:t>件）で</a:t>
            </a:r>
            <a:r>
              <a:rPr lang="en-US" altLang="ja-JP" dirty="0"/>
              <a:t>69%</a:t>
            </a:r>
            <a:r>
              <a:rPr lang="ja-JP" altLang="ja-JP" dirty="0"/>
              <a:t>（</a:t>
            </a:r>
            <a:r>
              <a:rPr lang="en-US" altLang="ja-JP" dirty="0"/>
              <a:t>46-84%</a:t>
            </a:r>
            <a:r>
              <a:rPr lang="ja-JP" altLang="ja-JP" dirty="0"/>
              <a:t>）、非血縁者間さい帯血移植（</a:t>
            </a:r>
            <a:r>
              <a:rPr lang="en-US" altLang="ja-JP" dirty="0"/>
              <a:t>42</a:t>
            </a:r>
            <a:r>
              <a:rPr lang="ja-JP" altLang="ja-JP" dirty="0"/>
              <a:t>件）で</a:t>
            </a:r>
            <a:r>
              <a:rPr lang="en-US" altLang="ja-JP" dirty="0"/>
              <a:t>73%</a:t>
            </a:r>
            <a:r>
              <a:rPr lang="ja-JP" altLang="ja-JP" dirty="0"/>
              <a:t>（</a:t>
            </a:r>
            <a:r>
              <a:rPr lang="en-US" altLang="ja-JP" dirty="0"/>
              <a:t>57-84%</a:t>
            </a:r>
            <a:r>
              <a:rPr lang="ja-JP" altLang="ja-JP" dirty="0"/>
              <a:t>）である。</a:t>
            </a:r>
            <a:endParaRPr lang="ja-JP" altLang="en-US" dirty="0"/>
          </a:p>
        </p:txBody>
      </p:sp>
      <p:sp>
        <p:nvSpPr>
          <p:cNvPr id="6" name="スライド番号プレースホルダー 5">
            <a:extLst>
              <a:ext uri="{FF2B5EF4-FFF2-40B4-BE49-F238E27FC236}">
                <a16:creationId xmlns:a16="http://schemas.microsoft.com/office/drawing/2014/main" id="{FDBE4B17-FC14-1808-61A9-370B6218A6C8}"/>
              </a:ext>
            </a:extLst>
          </p:cNvPr>
          <p:cNvSpPr>
            <a:spLocks noGrp="1"/>
          </p:cNvSpPr>
          <p:nvPr>
            <p:ph type="sldNum" sz="quarter" idx="5"/>
          </p:nvPr>
        </p:nvSpPr>
        <p:spPr/>
        <p:txBody>
          <a:bodyPr/>
          <a:lstStyle/>
          <a:p>
            <a:fld id="{2E548C01-EC07-4717-A8DE-1E92D2D81867}" type="slidenum">
              <a:rPr lang="ja-JP" altLang="en-US" smtClean="0"/>
              <a:pPr/>
              <a:t>78</a:t>
            </a:fld>
            <a:endParaRPr lang="ja-JP" altLang="en-US" dirty="0"/>
          </a:p>
        </p:txBody>
      </p:sp>
      <p:sp>
        <p:nvSpPr>
          <p:cNvPr id="9" name="スライド イメージ プレースホルダー 8">
            <a:extLst>
              <a:ext uri="{FF2B5EF4-FFF2-40B4-BE49-F238E27FC236}">
                <a16:creationId xmlns:a16="http://schemas.microsoft.com/office/drawing/2014/main" id="{327B1276-1CDF-17B1-2742-46DED3A1C069}"/>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499039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歳以上の非ホジキンリンパ腫に対する移植後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106</a:t>
            </a:r>
            <a:r>
              <a:rPr lang="ja-JP" altLang="ja-JP" dirty="0"/>
              <a:t>件）で</a:t>
            </a:r>
            <a:r>
              <a:rPr lang="en-US" altLang="ja-JP" dirty="0"/>
              <a:t>54%</a:t>
            </a:r>
            <a:r>
              <a:rPr lang="ja-JP" altLang="ja-JP" dirty="0"/>
              <a:t>（</a:t>
            </a:r>
            <a:r>
              <a:rPr lang="en-US" altLang="ja-JP" dirty="0"/>
              <a:t>43-63%</a:t>
            </a:r>
            <a:r>
              <a:rPr lang="ja-JP" altLang="ja-JP" dirty="0"/>
              <a:t>）、血縁者間末梢血幹細胞移植（</a:t>
            </a:r>
            <a:r>
              <a:rPr lang="en-US" altLang="ja-JP" dirty="0"/>
              <a:t>787</a:t>
            </a:r>
            <a:r>
              <a:rPr lang="ja-JP" altLang="ja-JP" dirty="0"/>
              <a:t>件）で</a:t>
            </a:r>
            <a:r>
              <a:rPr lang="en-US" altLang="ja-JP" dirty="0"/>
              <a:t>41%</a:t>
            </a:r>
            <a:r>
              <a:rPr lang="ja-JP" altLang="ja-JP" dirty="0"/>
              <a:t>（</a:t>
            </a:r>
            <a:r>
              <a:rPr lang="en-US" altLang="ja-JP" dirty="0"/>
              <a:t>37-45%</a:t>
            </a:r>
            <a:r>
              <a:rPr lang="ja-JP" altLang="ja-JP" dirty="0"/>
              <a:t>）、非血縁者間骨髄移植（</a:t>
            </a:r>
            <a:r>
              <a:rPr lang="en-US" altLang="ja-JP" dirty="0"/>
              <a:t>547</a:t>
            </a:r>
            <a:r>
              <a:rPr lang="ja-JP" altLang="ja-JP" dirty="0"/>
              <a:t>件）で</a:t>
            </a:r>
            <a:r>
              <a:rPr lang="en-US" altLang="ja-JP" dirty="0"/>
              <a:t>50%</a:t>
            </a:r>
            <a:r>
              <a:rPr lang="ja-JP" altLang="ja-JP" dirty="0"/>
              <a:t>（</a:t>
            </a:r>
            <a:r>
              <a:rPr lang="en-US" altLang="ja-JP" dirty="0"/>
              <a:t>46-55%</a:t>
            </a:r>
            <a:r>
              <a:rPr lang="ja-JP" altLang="ja-JP" dirty="0"/>
              <a:t>）、非血縁者間さい帯血移植（</a:t>
            </a:r>
            <a:r>
              <a:rPr lang="en-US" altLang="ja-JP" dirty="0"/>
              <a:t>873</a:t>
            </a:r>
            <a:r>
              <a:rPr lang="ja-JP" altLang="ja-JP" dirty="0"/>
              <a:t>件）で</a:t>
            </a:r>
            <a:r>
              <a:rPr lang="en-US" altLang="ja-JP" dirty="0"/>
              <a:t>41%</a:t>
            </a:r>
            <a:r>
              <a:rPr lang="ja-JP" altLang="ja-JP" dirty="0"/>
              <a:t>（</a:t>
            </a:r>
            <a:r>
              <a:rPr lang="en-US" altLang="ja-JP" dirty="0"/>
              <a:t>37-44%</a:t>
            </a:r>
            <a:r>
              <a:rPr lang="ja-JP" altLang="ja-JP" dirty="0"/>
              <a:t>）である。</a:t>
            </a:r>
            <a:endParaRPr lang="ja-JP" altLang="en-US" dirty="0"/>
          </a:p>
        </p:txBody>
      </p:sp>
      <p:sp>
        <p:nvSpPr>
          <p:cNvPr id="6" name="スライド番号プレースホルダー 5">
            <a:extLst>
              <a:ext uri="{FF2B5EF4-FFF2-40B4-BE49-F238E27FC236}">
                <a16:creationId xmlns:a16="http://schemas.microsoft.com/office/drawing/2014/main" id="{0C688239-A163-21A4-CD27-6E17B77335A7}"/>
              </a:ext>
            </a:extLst>
          </p:cNvPr>
          <p:cNvSpPr>
            <a:spLocks noGrp="1"/>
          </p:cNvSpPr>
          <p:nvPr>
            <p:ph type="sldNum" sz="quarter" idx="5"/>
          </p:nvPr>
        </p:nvSpPr>
        <p:spPr/>
        <p:txBody>
          <a:bodyPr/>
          <a:lstStyle/>
          <a:p>
            <a:fld id="{2E548C01-EC07-4717-A8DE-1E92D2D81867}" type="slidenum">
              <a:rPr lang="ja-JP" altLang="en-US" smtClean="0"/>
              <a:pPr/>
              <a:t>79</a:t>
            </a:fld>
            <a:endParaRPr lang="ja-JP" altLang="en-US" dirty="0"/>
          </a:p>
        </p:txBody>
      </p:sp>
      <p:sp>
        <p:nvSpPr>
          <p:cNvPr id="9" name="スライド イメージ プレースホルダー 8">
            <a:extLst>
              <a:ext uri="{FF2B5EF4-FFF2-40B4-BE49-F238E27FC236}">
                <a16:creationId xmlns:a16="http://schemas.microsoft.com/office/drawing/2014/main" id="{87368614-B504-7CDB-F0F1-B2D52ABB7697}"/>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426126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移植前処置の強度を緩めたミニ移植の普及により、移植の適応年齢が拡大し高年齢者における移植件数が増加している。近年では、</a:t>
            </a:r>
            <a:r>
              <a:rPr lang="en-US" altLang="ja-JP" dirty="0"/>
              <a:t>50</a:t>
            </a:r>
            <a:r>
              <a:rPr lang="ja-JP" altLang="ja-JP" dirty="0"/>
              <a:t>歳以上の割合は、同種移植の</a:t>
            </a:r>
            <a:r>
              <a:rPr lang="en-US" altLang="ja-JP" dirty="0"/>
              <a:t>5</a:t>
            </a:r>
            <a:r>
              <a:rPr lang="ja-JP" altLang="ja-JP" dirty="0"/>
              <a:t>割以上を占める。</a:t>
            </a:r>
          </a:p>
        </p:txBody>
      </p:sp>
      <p:sp>
        <p:nvSpPr>
          <p:cNvPr id="2" name="スライド番号プレースホルダー 1">
            <a:extLst>
              <a:ext uri="{FF2B5EF4-FFF2-40B4-BE49-F238E27FC236}">
                <a16:creationId xmlns:a16="http://schemas.microsoft.com/office/drawing/2014/main" id="{42F9D1EA-BAA4-F7FC-C204-B6984C35108F}"/>
              </a:ext>
            </a:extLst>
          </p:cNvPr>
          <p:cNvSpPr>
            <a:spLocks noGrp="1"/>
          </p:cNvSpPr>
          <p:nvPr>
            <p:ph type="sldNum" sz="quarter" idx="5"/>
          </p:nvPr>
        </p:nvSpPr>
        <p:spPr/>
        <p:txBody>
          <a:bodyPr/>
          <a:lstStyle/>
          <a:p>
            <a:fld id="{2E548C01-EC07-4717-A8DE-1E92D2D81867}" type="slidenum">
              <a:rPr lang="ja-JP" altLang="en-US" smtClean="0"/>
              <a:pPr/>
              <a:t>8</a:t>
            </a:fld>
            <a:endParaRPr lang="ja-JP" altLang="en-US" dirty="0"/>
          </a:p>
        </p:txBody>
      </p:sp>
      <p:sp>
        <p:nvSpPr>
          <p:cNvPr id="4" name="四角形: 角を丸くする 3">
            <a:extLst>
              <a:ext uri="{FF2B5EF4-FFF2-40B4-BE49-F238E27FC236}">
                <a16:creationId xmlns:a16="http://schemas.microsoft.com/office/drawing/2014/main" id="{991010B2-DB84-CB14-7A08-2DED5659A717}"/>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30E1F67-13C8-9ED3-3EF9-BF3751DE86F5}"/>
              </a:ext>
            </a:extLst>
          </p:cNvPr>
          <p:cNvSpPr>
            <a:spLocks noGrp="1" noRot="1" noChangeAspect="1"/>
          </p:cNvSpPr>
          <p:nvPr>
            <p:ph type="sldImg"/>
          </p:nvPr>
        </p:nvSpPr>
        <p:spPr/>
      </p:sp>
    </p:spTree>
    <p:extLst>
      <p:ext uri="{BB962C8B-B14F-4D97-AF65-F5344CB8AC3E}">
        <p14:creationId xmlns:p14="http://schemas.microsoft.com/office/powerpoint/2010/main" val="39527135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歳以上の非ホジキンリンパ腫に対する</a:t>
            </a:r>
            <a:r>
              <a:rPr lang="en-US" altLang="ja-JP" dirty="0"/>
              <a:t>HLA</a:t>
            </a:r>
            <a:r>
              <a:rPr lang="ja-JP" altLang="ja-JP" dirty="0"/>
              <a:t>適合同胞間移植後</a:t>
            </a:r>
            <a:r>
              <a:rPr lang="en-US" altLang="ja-JP" dirty="0"/>
              <a:t>5</a:t>
            </a:r>
            <a:r>
              <a:rPr lang="ja-JP" altLang="ja-JP" dirty="0"/>
              <a:t>年生存率（</a:t>
            </a:r>
            <a:r>
              <a:rPr lang="en-US" altLang="ja-JP" dirty="0"/>
              <a:t>95%</a:t>
            </a:r>
            <a:r>
              <a:rPr lang="ja-JP" altLang="ja-JP" dirty="0"/>
              <a:t>信頼区間）は、初回完全奏効（</a:t>
            </a:r>
            <a:r>
              <a:rPr lang="en-US" altLang="ja-JP" dirty="0"/>
              <a:t>95</a:t>
            </a:r>
            <a:r>
              <a:rPr lang="ja-JP" altLang="ja-JP" dirty="0"/>
              <a:t>件）で</a:t>
            </a:r>
            <a:r>
              <a:rPr lang="en-US" altLang="ja-JP" dirty="0"/>
              <a:t>72%</a:t>
            </a:r>
            <a:r>
              <a:rPr lang="ja-JP" altLang="ja-JP" dirty="0"/>
              <a:t>（</a:t>
            </a:r>
            <a:r>
              <a:rPr lang="en-US" altLang="ja-JP" dirty="0"/>
              <a:t>60-81%</a:t>
            </a:r>
            <a:r>
              <a:rPr lang="ja-JP" altLang="ja-JP" dirty="0"/>
              <a:t>）、第二完全奏効（</a:t>
            </a:r>
            <a:r>
              <a:rPr lang="en-US" altLang="ja-JP" dirty="0"/>
              <a:t>40</a:t>
            </a:r>
            <a:r>
              <a:rPr lang="ja-JP" altLang="ja-JP" dirty="0"/>
              <a:t>件）で</a:t>
            </a:r>
            <a:r>
              <a:rPr lang="en-US" altLang="ja-JP" dirty="0"/>
              <a:t>85%</a:t>
            </a:r>
            <a:r>
              <a:rPr lang="ja-JP" altLang="ja-JP" dirty="0"/>
              <a:t>（</a:t>
            </a:r>
            <a:r>
              <a:rPr lang="en-US" altLang="ja-JP" dirty="0"/>
              <a:t>69-93%</a:t>
            </a:r>
            <a:r>
              <a:rPr lang="ja-JP" altLang="ja-JP" dirty="0"/>
              <a:t>）、第三以上完全奏効（</a:t>
            </a:r>
            <a:r>
              <a:rPr lang="en-US" altLang="ja-JP" dirty="0"/>
              <a:t>17</a:t>
            </a:r>
            <a:r>
              <a:rPr lang="ja-JP" altLang="ja-JP" dirty="0"/>
              <a:t>件）で</a:t>
            </a:r>
            <a:r>
              <a:rPr lang="en-US" altLang="ja-JP" dirty="0"/>
              <a:t>81%</a:t>
            </a:r>
            <a:r>
              <a:rPr lang="ja-JP" altLang="ja-JP" dirty="0"/>
              <a:t>（</a:t>
            </a:r>
            <a:r>
              <a:rPr lang="en-US" altLang="ja-JP" dirty="0"/>
              <a:t>51-93%</a:t>
            </a:r>
            <a:r>
              <a:rPr lang="ja-JP" altLang="ja-JP" dirty="0"/>
              <a:t>）、第一部分奏効（</a:t>
            </a:r>
            <a:r>
              <a:rPr lang="en-US" altLang="ja-JP" dirty="0"/>
              <a:t>48</a:t>
            </a:r>
            <a:r>
              <a:rPr lang="ja-JP" altLang="ja-JP" dirty="0"/>
              <a:t>件）で</a:t>
            </a:r>
            <a:r>
              <a:rPr lang="en-US" altLang="ja-JP" dirty="0"/>
              <a:t>53%</a:t>
            </a:r>
            <a:r>
              <a:rPr lang="ja-JP" altLang="ja-JP" dirty="0"/>
              <a:t>（</a:t>
            </a:r>
            <a:r>
              <a:rPr lang="en-US" altLang="ja-JP" dirty="0"/>
              <a:t>37-67%</a:t>
            </a:r>
            <a:r>
              <a:rPr lang="ja-JP" altLang="ja-JP" dirty="0"/>
              <a:t>）、第二部分奏効（</a:t>
            </a:r>
            <a:r>
              <a:rPr lang="en-US" altLang="ja-JP" dirty="0"/>
              <a:t>48</a:t>
            </a:r>
            <a:r>
              <a:rPr lang="ja-JP" altLang="ja-JP" dirty="0"/>
              <a:t>件）で</a:t>
            </a:r>
            <a:r>
              <a:rPr lang="en-US" altLang="ja-JP" dirty="0"/>
              <a:t>57%</a:t>
            </a:r>
            <a:r>
              <a:rPr lang="ja-JP" altLang="ja-JP" dirty="0"/>
              <a:t>（</a:t>
            </a:r>
            <a:r>
              <a:rPr lang="en-US" altLang="ja-JP" dirty="0"/>
              <a:t>41-70%</a:t>
            </a:r>
            <a:r>
              <a:rPr lang="ja-JP" altLang="ja-JP" dirty="0"/>
              <a:t>）、初回無治療</a:t>
            </a:r>
            <a:r>
              <a:rPr lang="en-US" altLang="ja-JP" dirty="0"/>
              <a:t>/</a:t>
            </a:r>
            <a:r>
              <a:rPr lang="ja-JP" altLang="ja-JP" dirty="0"/>
              <a:t>初回奏効導入不能</a:t>
            </a:r>
            <a:r>
              <a:rPr lang="en-US" altLang="ja-JP" dirty="0"/>
              <a:t>(</a:t>
            </a:r>
            <a:r>
              <a:rPr lang="ja-JP" altLang="ja-JP" dirty="0"/>
              <a:t>初回治療にて部分奏効未満</a:t>
            </a:r>
            <a:r>
              <a:rPr lang="en-US" altLang="ja-JP" dirty="0"/>
              <a:t>)/</a:t>
            </a:r>
            <a:r>
              <a:rPr lang="ja-JP" altLang="ja-JP" dirty="0"/>
              <a:t>再発（</a:t>
            </a:r>
            <a:r>
              <a:rPr lang="en-US" altLang="ja-JP" dirty="0"/>
              <a:t>185</a:t>
            </a:r>
            <a:r>
              <a:rPr lang="ja-JP" altLang="ja-JP" dirty="0"/>
              <a:t>件）で</a:t>
            </a:r>
            <a:r>
              <a:rPr lang="en-US" altLang="ja-JP" dirty="0"/>
              <a:t>29%</a:t>
            </a:r>
            <a:r>
              <a:rPr lang="ja-JP" altLang="ja-JP" dirty="0"/>
              <a:t>（</a:t>
            </a:r>
            <a:r>
              <a:rPr lang="en-US" altLang="ja-JP" dirty="0"/>
              <a:t>22-36%</a:t>
            </a:r>
            <a:r>
              <a:rPr lang="ja-JP" altLang="ja-JP" dirty="0"/>
              <a:t>）である。</a:t>
            </a:r>
            <a:endParaRPr lang="ja-JP" altLang="en-US" dirty="0"/>
          </a:p>
        </p:txBody>
      </p:sp>
      <p:sp>
        <p:nvSpPr>
          <p:cNvPr id="5" name="スライド番号プレースホルダー 4">
            <a:extLst>
              <a:ext uri="{FF2B5EF4-FFF2-40B4-BE49-F238E27FC236}">
                <a16:creationId xmlns:a16="http://schemas.microsoft.com/office/drawing/2014/main" id="{D8DEA624-C725-501B-E780-524BD3A41BCD}"/>
              </a:ext>
            </a:extLst>
          </p:cNvPr>
          <p:cNvSpPr>
            <a:spLocks noGrp="1"/>
          </p:cNvSpPr>
          <p:nvPr>
            <p:ph type="sldNum" sz="quarter" idx="5"/>
          </p:nvPr>
        </p:nvSpPr>
        <p:spPr/>
        <p:txBody>
          <a:bodyPr/>
          <a:lstStyle/>
          <a:p>
            <a:fld id="{2E548C01-EC07-4717-A8DE-1E92D2D81867}" type="slidenum">
              <a:rPr lang="ja-JP" altLang="en-US" smtClean="0"/>
              <a:pPr/>
              <a:t>80</a:t>
            </a:fld>
            <a:endParaRPr lang="ja-JP" altLang="en-US" dirty="0"/>
          </a:p>
        </p:txBody>
      </p:sp>
      <p:sp>
        <p:nvSpPr>
          <p:cNvPr id="9" name="スライド イメージ プレースホルダー 8">
            <a:extLst>
              <a:ext uri="{FF2B5EF4-FFF2-40B4-BE49-F238E27FC236}">
                <a16:creationId xmlns:a16="http://schemas.microsoft.com/office/drawing/2014/main" id="{21721B21-4F2D-D6BA-F81F-427A6E106EF2}"/>
              </a:ext>
            </a:extLst>
          </p:cNvPr>
          <p:cNvSpPr>
            <a:spLocks noGrp="1" noRot="1" noChangeAspect="1"/>
          </p:cNvSpPr>
          <p:nvPr>
            <p:ph type="sldImg"/>
          </p:nvPr>
        </p:nvSpPr>
        <p:spPr>
          <a:xfrm>
            <a:off x="2000250" y="0"/>
            <a:ext cx="5648325" cy="4235450"/>
          </a:xfrm>
        </p:spPr>
      </p:sp>
    </p:spTree>
    <p:extLst>
      <p:ext uri="{BB962C8B-B14F-4D97-AF65-F5344CB8AC3E}">
        <p14:creationId xmlns:p14="http://schemas.microsoft.com/office/powerpoint/2010/main" val="16143420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歳以下の非ホジキンリンパ腫に対する非血縁者間骨髄移植後</a:t>
            </a:r>
            <a:r>
              <a:rPr lang="en-US" altLang="ja-JP" dirty="0"/>
              <a:t>5</a:t>
            </a:r>
            <a:r>
              <a:rPr lang="ja-JP" altLang="ja-JP" dirty="0"/>
              <a:t>年生存率（</a:t>
            </a:r>
            <a:r>
              <a:rPr lang="en-US" altLang="ja-JP" dirty="0"/>
              <a:t>95%</a:t>
            </a:r>
            <a:r>
              <a:rPr lang="ja-JP" altLang="ja-JP" dirty="0"/>
              <a:t>信頼区間）は、完全奏効</a:t>
            </a:r>
            <a:r>
              <a:rPr lang="en-US" altLang="ja-JP" dirty="0"/>
              <a:t>/</a:t>
            </a:r>
            <a:r>
              <a:rPr lang="ja-JP" altLang="ja-JP" dirty="0"/>
              <a:t>部分奏効（</a:t>
            </a:r>
            <a:r>
              <a:rPr lang="en-US" altLang="ja-JP" dirty="0"/>
              <a:t>17</a:t>
            </a:r>
            <a:r>
              <a:rPr lang="ja-JP" altLang="ja-JP" dirty="0"/>
              <a:t>件）で</a:t>
            </a:r>
            <a:r>
              <a:rPr lang="en-US" altLang="ja-JP" dirty="0"/>
              <a:t>59%</a:t>
            </a:r>
            <a:r>
              <a:rPr lang="ja-JP" altLang="ja-JP" dirty="0"/>
              <a:t>（</a:t>
            </a:r>
            <a:r>
              <a:rPr lang="en-US" altLang="ja-JP" dirty="0"/>
              <a:t>30-80%</a:t>
            </a:r>
            <a:r>
              <a:rPr lang="ja-JP" altLang="ja-JP" dirty="0"/>
              <a:t>）、初回無治療</a:t>
            </a:r>
            <a:r>
              <a:rPr lang="en-US" altLang="ja-JP" dirty="0"/>
              <a:t>/</a:t>
            </a:r>
            <a:r>
              <a:rPr lang="ja-JP" altLang="ja-JP" dirty="0"/>
              <a:t>初回奏効導入不能</a:t>
            </a:r>
            <a:r>
              <a:rPr lang="en-US" altLang="ja-JP" dirty="0"/>
              <a:t>(</a:t>
            </a:r>
            <a:r>
              <a:rPr lang="ja-JP" altLang="ja-JP" dirty="0"/>
              <a:t>初回治療にて部分奏効未満</a:t>
            </a:r>
            <a:r>
              <a:rPr lang="en-US" altLang="ja-JP" dirty="0"/>
              <a:t>)/</a:t>
            </a:r>
            <a:r>
              <a:rPr lang="ja-JP" altLang="ja-JP" dirty="0"/>
              <a:t>再発（</a:t>
            </a:r>
            <a:r>
              <a:rPr lang="en-US" altLang="ja-JP" dirty="0"/>
              <a:t>14</a:t>
            </a:r>
            <a:r>
              <a:rPr lang="ja-JP" altLang="ja-JP" dirty="0"/>
              <a:t>件）で</a:t>
            </a:r>
            <a:r>
              <a:rPr lang="en-US" altLang="ja-JP" dirty="0"/>
              <a:t>77%</a:t>
            </a:r>
            <a:r>
              <a:rPr lang="ja-JP" altLang="ja-JP" dirty="0"/>
              <a:t>（</a:t>
            </a:r>
            <a:r>
              <a:rPr lang="en-US" altLang="ja-JP" dirty="0"/>
              <a:t>31-94%</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92FA1AB1-E2AD-46D3-8BAC-D0AD31F0EB3D}"/>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BA7C7070-F1D6-7C01-03D7-48B4FD90DF71}"/>
              </a:ext>
            </a:extLst>
          </p:cNvPr>
          <p:cNvSpPr>
            <a:spLocks noGrp="1"/>
          </p:cNvSpPr>
          <p:nvPr>
            <p:ph type="sldNum" sz="quarter" idx="5"/>
          </p:nvPr>
        </p:nvSpPr>
        <p:spPr/>
        <p:txBody>
          <a:bodyPr/>
          <a:lstStyle/>
          <a:p>
            <a:fld id="{2E548C01-EC07-4717-A8DE-1E92D2D81867}" type="slidenum">
              <a:rPr kumimoji="1" lang="ja-JP" altLang="en-US" smtClean="0"/>
              <a:t>81</a:t>
            </a:fld>
            <a:endParaRPr kumimoji="1" lang="ja-JP" altLang="en-US" dirty="0"/>
          </a:p>
        </p:txBody>
      </p:sp>
    </p:spTree>
    <p:extLst>
      <p:ext uri="{BB962C8B-B14F-4D97-AF65-F5344CB8AC3E}">
        <p14:creationId xmlns:p14="http://schemas.microsoft.com/office/powerpoint/2010/main" val="19567211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歳以上の非ホジキンリンパ腫に対する非血縁者間骨髄移植後</a:t>
            </a:r>
            <a:r>
              <a:rPr lang="en-US" altLang="ja-JP" dirty="0"/>
              <a:t>5</a:t>
            </a:r>
            <a:r>
              <a:rPr lang="ja-JP" altLang="ja-JP" dirty="0"/>
              <a:t>年生存率（</a:t>
            </a:r>
            <a:r>
              <a:rPr lang="en-US" altLang="ja-JP" dirty="0"/>
              <a:t>95%</a:t>
            </a:r>
            <a:r>
              <a:rPr lang="ja-JP" altLang="ja-JP" dirty="0"/>
              <a:t>信頼区間）は、初回完全奏効（</a:t>
            </a:r>
            <a:r>
              <a:rPr lang="en-US" altLang="ja-JP" dirty="0"/>
              <a:t>128</a:t>
            </a:r>
            <a:r>
              <a:rPr lang="ja-JP" altLang="ja-JP" dirty="0"/>
              <a:t>件）で</a:t>
            </a:r>
            <a:r>
              <a:rPr lang="en-US" altLang="ja-JP" dirty="0"/>
              <a:t>63%</a:t>
            </a:r>
            <a:r>
              <a:rPr lang="ja-JP" altLang="ja-JP" dirty="0"/>
              <a:t>（</a:t>
            </a:r>
            <a:r>
              <a:rPr lang="en-US" altLang="ja-JP" dirty="0"/>
              <a:t>54-71%</a:t>
            </a:r>
            <a:r>
              <a:rPr lang="ja-JP" altLang="ja-JP" dirty="0"/>
              <a:t>）、第二完全奏効（</a:t>
            </a:r>
            <a:r>
              <a:rPr lang="en-US" altLang="ja-JP" dirty="0"/>
              <a:t>64</a:t>
            </a:r>
            <a:r>
              <a:rPr lang="ja-JP" altLang="ja-JP" dirty="0"/>
              <a:t>件）で</a:t>
            </a:r>
            <a:r>
              <a:rPr lang="en-US" altLang="ja-JP" dirty="0"/>
              <a:t>64%</a:t>
            </a:r>
            <a:r>
              <a:rPr lang="ja-JP" altLang="ja-JP" dirty="0"/>
              <a:t>（</a:t>
            </a:r>
            <a:r>
              <a:rPr lang="en-US" altLang="ja-JP" dirty="0"/>
              <a:t>51-75%</a:t>
            </a:r>
            <a:r>
              <a:rPr lang="ja-JP" altLang="ja-JP" dirty="0"/>
              <a:t>）、第三以上完全奏効（</a:t>
            </a:r>
            <a:r>
              <a:rPr lang="en-US" altLang="ja-JP" dirty="0"/>
              <a:t>40</a:t>
            </a:r>
            <a:r>
              <a:rPr lang="ja-JP" altLang="ja-JP" dirty="0"/>
              <a:t>件）で</a:t>
            </a:r>
            <a:r>
              <a:rPr lang="en-US" altLang="ja-JP" dirty="0"/>
              <a:t>59%</a:t>
            </a:r>
            <a:r>
              <a:rPr lang="ja-JP" altLang="ja-JP" dirty="0"/>
              <a:t>（</a:t>
            </a:r>
            <a:r>
              <a:rPr lang="en-US" altLang="ja-JP" dirty="0"/>
              <a:t>42-72%</a:t>
            </a:r>
            <a:r>
              <a:rPr lang="ja-JP" altLang="ja-JP" dirty="0"/>
              <a:t>）、第一部分奏効（</a:t>
            </a:r>
            <a:r>
              <a:rPr lang="en-US" altLang="ja-JP" dirty="0"/>
              <a:t>56</a:t>
            </a:r>
            <a:r>
              <a:rPr lang="ja-JP" altLang="ja-JP" dirty="0"/>
              <a:t>件）で</a:t>
            </a:r>
            <a:r>
              <a:rPr lang="en-US" altLang="ja-JP" dirty="0"/>
              <a:t>44%</a:t>
            </a:r>
            <a:r>
              <a:rPr lang="ja-JP" altLang="ja-JP" dirty="0"/>
              <a:t>（</a:t>
            </a:r>
            <a:r>
              <a:rPr lang="en-US" altLang="ja-JP" dirty="0"/>
              <a:t>29-58%</a:t>
            </a:r>
            <a:r>
              <a:rPr lang="ja-JP" altLang="ja-JP" dirty="0"/>
              <a:t>）、第二部分奏効（</a:t>
            </a:r>
            <a:r>
              <a:rPr lang="en-US" altLang="ja-JP" dirty="0"/>
              <a:t>66</a:t>
            </a:r>
            <a:r>
              <a:rPr lang="ja-JP" altLang="ja-JP" dirty="0"/>
              <a:t>件）で</a:t>
            </a:r>
            <a:r>
              <a:rPr lang="en-US" altLang="ja-JP" dirty="0"/>
              <a:t>54%</a:t>
            </a:r>
            <a:r>
              <a:rPr lang="ja-JP" altLang="ja-JP" dirty="0"/>
              <a:t>（</a:t>
            </a:r>
            <a:r>
              <a:rPr lang="en-US" altLang="ja-JP" dirty="0"/>
              <a:t>40-66%</a:t>
            </a:r>
            <a:r>
              <a:rPr lang="ja-JP" altLang="ja-JP" dirty="0"/>
              <a:t>）、初回無治療</a:t>
            </a:r>
            <a:r>
              <a:rPr lang="en-US" altLang="ja-JP" dirty="0"/>
              <a:t>/</a:t>
            </a:r>
            <a:r>
              <a:rPr lang="ja-JP" altLang="ja-JP" dirty="0"/>
              <a:t>初回奏効導入不能</a:t>
            </a:r>
            <a:r>
              <a:rPr lang="en-US" altLang="ja-JP" dirty="0"/>
              <a:t>(</a:t>
            </a:r>
            <a:r>
              <a:rPr lang="ja-JP" altLang="ja-JP" dirty="0"/>
              <a:t>初回治療にて部分奏効未満</a:t>
            </a:r>
            <a:r>
              <a:rPr lang="en-US" altLang="ja-JP" dirty="0"/>
              <a:t>)/</a:t>
            </a:r>
            <a:r>
              <a:rPr lang="ja-JP" altLang="ja-JP" dirty="0"/>
              <a:t>再発（</a:t>
            </a:r>
            <a:r>
              <a:rPr lang="en-US" altLang="ja-JP" dirty="0"/>
              <a:t>193</a:t>
            </a:r>
            <a:r>
              <a:rPr lang="ja-JP" altLang="ja-JP" dirty="0"/>
              <a:t>件）で</a:t>
            </a:r>
            <a:r>
              <a:rPr lang="en-US" altLang="ja-JP" dirty="0"/>
              <a:t>35%</a:t>
            </a:r>
            <a:r>
              <a:rPr lang="ja-JP" altLang="ja-JP" dirty="0"/>
              <a:t>（</a:t>
            </a:r>
            <a:r>
              <a:rPr lang="en-US" altLang="ja-JP" dirty="0"/>
              <a:t>28-42%</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CDA61CCF-640B-7436-A195-798C5F266F93}"/>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5C60F9AA-72F8-3B0D-0D3F-16FEDA9C2B5E}"/>
              </a:ext>
            </a:extLst>
          </p:cNvPr>
          <p:cNvSpPr>
            <a:spLocks noGrp="1"/>
          </p:cNvSpPr>
          <p:nvPr>
            <p:ph type="sldNum" sz="quarter" idx="5"/>
          </p:nvPr>
        </p:nvSpPr>
        <p:spPr/>
        <p:txBody>
          <a:bodyPr/>
          <a:lstStyle/>
          <a:p>
            <a:fld id="{2E548C01-EC07-4717-A8DE-1E92D2D81867}" type="slidenum">
              <a:rPr kumimoji="1" lang="ja-JP" altLang="en-US" smtClean="0"/>
              <a:t>82</a:t>
            </a:fld>
            <a:endParaRPr kumimoji="1" lang="ja-JP" altLang="en-US" dirty="0"/>
          </a:p>
        </p:txBody>
      </p:sp>
    </p:spTree>
    <p:extLst>
      <p:ext uri="{BB962C8B-B14F-4D97-AF65-F5344CB8AC3E}">
        <p14:creationId xmlns:p14="http://schemas.microsoft.com/office/powerpoint/2010/main" val="39756999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歳以下の非ホジキンリンパ腫に対する非血縁者間さい帯血移植後</a:t>
            </a:r>
            <a:r>
              <a:rPr lang="en-US" altLang="ja-JP" dirty="0"/>
              <a:t>5</a:t>
            </a:r>
            <a:r>
              <a:rPr lang="ja-JP" altLang="ja-JP" dirty="0"/>
              <a:t>年生存率（</a:t>
            </a:r>
            <a:r>
              <a:rPr lang="en-US" altLang="ja-JP" dirty="0"/>
              <a:t>95%</a:t>
            </a:r>
            <a:r>
              <a:rPr lang="ja-JP" altLang="ja-JP" dirty="0"/>
              <a:t>信頼区間）は、完全奏効</a:t>
            </a:r>
            <a:r>
              <a:rPr lang="en-US" altLang="ja-JP" dirty="0"/>
              <a:t>/</a:t>
            </a:r>
            <a:r>
              <a:rPr lang="ja-JP" altLang="ja-JP" dirty="0"/>
              <a:t>部分奏効（</a:t>
            </a:r>
            <a:r>
              <a:rPr lang="en-US" altLang="ja-JP" dirty="0"/>
              <a:t>26</a:t>
            </a:r>
            <a:r>
              <a:rPr lang="ja-JP" altLang="ja-JP" dirty="0"/>
              <a:t>件）で</a:t>
            </a:r>
            <a:r>
              <a:rPr lang="en-US" altLang="ja-JP" dirty="0"/>
              <a:t>84%</a:t>
            </a:r>
            <a:r>
              <a:rPr lang="ja-JP" altLang="ja-JP" dirty="0"/>
              <a:t>（</a:t>
            </a:r>
            <a:r>
              <a:rPr lang="en-US" altLang="ja-JP" dirty="0"/>
              <a:t>63-94%</a:t>
            </a:r>
            <a:r>
              <a:rPr lang="ja-JP" altLang="ja-JP" dirty="0"/>
              <a:t>）、初回無治療</a:t>
            </a:r>
            <a:r>
              <a:rPr lang="en-US" altLang="ja-JP" dirty="0"/>
              <a:t>/</a:t>
            </a:r>
            <a:r>
              <a:rPr lang="ja-JP" altLang="ja-JP" dirty="0"/>
              <a:t>初回奏効導入不能</a:t>
            </a:r>
            <a:r>
              <a:rPr lang="en-US" altLang="ja-JP" dirty="0"/>
              <a:t>(</a:t>
            </a:r>
            <a:r>
              <a:rPr lang="ja-JP" altLang="ja-JP" dirty="0"/>
              <a:t>初回治療にて部分奏効未満</a:t>
            </a:r>
            <a:r>
              <a:rPr lang="en-US" altLang="ja-JP" dirty="0"/>
              <a:t>)/</a:t>
            </a:r>
            <a:r>
              <a:rPr lang="ja-JP" altLang="ja-JP" dirty="0"/>
              <a:t>再発（</a:t>
            </a:r>
            <a:r>
              <a:rPr lang="en-US" altLang="ja-JP" dirty="0"/>
              <a:t>16</a:t>
            </a:r>
            <a:r>
              <a:rPr lang="ja-JP" altLang="ja-JP" dirty="0"/>
              <a:t>件）で</a:t>
            </a:r>
            <a:r>
              <a:rPr lang="en-US" altLang="ja-JP" dirty="0"/>
              <a:t>56%</a:t>
            </a:r>
            <a:r>
              <a:rPr lang="ja-JP" altLang="ja-JP" dirty="0"/>
              <a:t>（</a:t>
            </a:r>
            <a:r>
              <a:rPr lang="en-US" altLang="ja-JP" dirty="0"/>
              <a:t>29-76%</a:t>
            </a:r>
            <a:r>
              <a:rPr lang="ja-JP" altLang="ja-JP" dirty="0"/>
              <a:t>）である。</a:t>
            </a:r>
            <a:endParaRPr lang="ja-JP" altLang="en-US" dirty="0"/>
          </a:p>
        </p:txBody>
      </p:sp>
      <p:sp>
        <p:nvSpPr>
          <p:cNvPr id="7" name="スライド イメージ プレースホルダー 6">
            <a:extLst>
              <a:ext uri="{FF2B5EF4-FFF2-40B4-BE49-F238E27FC236}">
                <a16:creationId xmlns:a16="http://schemas.microsoft.com/office/drawing/2014/main" id="{C1E78AB3-ED74-47BC-3B21-D920E057AB47}"/>
              </a:ext>
            </a:extLst>
          </p:cNvPr>
          <p:cNvSpPr>
            <a:spLocks noGrp="1" noRot="1" noChangeAspect="1"/>
          </p:cNvSpPr>
          <p:nvPr>
            <p:ph type="sldImg"/>
          </p:nvPr>
        </p:nvSpPr>
        <p:spPr>
          <a:xfrm>
            <a:off x="2000250" y="0"/>
            <a:ext cx="5648325" cy="4235450"/>
          </a:xfrm>
        </p:spPr>
      </p:sp>
      <p:sp>
        <p:nvSpPr>
          <p:cNvPr id="8" name="スライド番号プレースホルダー 7">
            <a:extLst>
              <a:ext uri="{FF2B5EF4-FFF2-40B4-BE49-F238E27FC236}">
                <a16:creationId xmlns:a16="http://schemas.microsoft.com/office/drawing/2014/main" id="{7D27A39A-7071-C598-3F19-1E7C48AAD5D7}"/>
              </a:ext>
            </a:extLst>
          </p:cNvPr>
          <p:cNvSpPr>
            <a:spLocks noGrp="1"/>
          </p:cNvSpPr>
          <p:nvPr>
            <p:ph type="sldNum" sz="quarter" idx="5"/>
          </p:nvPr>
        </p:nvSpPr>
        <p:spPr/>
        <p:txBody>
          <a:bodyPr/>
          <a:lstStyle/>
          <a:p>
            <a:fld id="{2E548C01-EC07-4717-A8DE-1E92D2D81867}" type="slidenum">
              <a:rPr kumimoji="1" lang="ja-JP" altLang="en-US" smtClean="0"/>
              <a:t>83</a:t>
            </a:fld>
            <a:endParaRPr kumimoji="1" lang="ja-JP" altLang="en-US" dirty="0"/>
          </a:p>
        </p:txBody>
      </p:sp>
    </p:spTree>
    <p:extLst>
      <p:ext uri="{BB962C8B-B14F-4D97-AF65-F5344CB8AC3E}">
        <p14:creationId xmlns:p14="http://schemas.microsoft.com/office/powerpoint/2010/main" val="4177555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歳以上の非ホジキンリンパ腫に対する非血縁者間さい帯血移植後</a:t>
            </a:r>
            <a:r>
              <a:rPr lang="en-US" altLang="ja-JP" dirty="0"/>
              <a:t>5</a:t>
            </a:r>
            <a:r>
              <a:rPr lang="ja-JP" altLang="ja-JP" dirty="0"/>
              <a:t>年生存率（</a:t>
            </a:r>
            <a:r>
              <a:rPr lang="en-US" altLang="ja-JP" dirty="0"/>
              <a:t>95%</a:t>
            </a:r>
            <a:r>
              <a:rPr lang="ja-JP" altLang="ja-JP" dirty="0"/>
              <a:t>信頼区間）は、初回完全奏効（</a:t>
            </a:r>
            <a:r>
              <a:rPr lang="en-US" altLang="ja-JP" dirty="0"/>
              <a:t>136</a:t>
            </a:r>
            <a:r>
              <a:rPr lang="ja-JP" altLang="ja-JP" dirty="0"/>
              <a:t>件）で</a:t>
            </a:r>
            <a:r>
              <a:rPr lang="en-US" altLang="ja-JP" dirty="0"/>
              <a:t>56%</a:t>
            </a:r>
            <a:r>
              <a:rPr lang="ja-JP" altLang="ja-JP" dirty="0"/>
              <a:t>（</a:t>
            </a:r>
            <a:r>
              <a:rPr lang="en-US" altLang="ja-JP" dirty="0"/>
              <a:t>46-65%</a:t>
            </a:r>
            <a:r>
              <a:rPr lang="ja-JP" altLang="ja-JP" dirty="0"/>
              <a:t>）、第二完全奏効（</a:t>
            </a:r>
            <a:r>
              <a:rPr lang="en-US" altLang="ja-JP" dirty="0"/>
              <a:t>91</a:t>
            </a:r>
            <a:r>
              <a:rPr lang="ja-JP" altLang="ja-JP" dirty="0"/>
              <a:t>件）で</a:t>
            </a:r>
            <a:r>
              <a:rPr lang="en-US" altLang="ja-JP" dirty="0"/>
              <a:t>59%</a:t>
            </a:r>
            <a:r>
              <a:rPr lang="ja-JP" altLang="ja-JP" dirty="0"/>
              <a:t>（</a:t>
            </a:r>
            <a:r>
              <a:rPr lang="en-US" altLang="ja-JP" dirty="0"/>
              <a:t>48-69%</a:t>
            </a:r>
            <a:r>
              <a:rPr lang="ja-JP" altLang="ja-JP" dirty="0"/>
              <a:t>）、第三以上完全奏効（</a:t>
            </a:r>
            <a:r>
              <a:rPr lang="en-US" altLang="ja-JP" dirty="0"/>
              <a:t>23</a:t>
            </a:r>
            <a:r>
              <a:rPr lang="ja-JP" altLang="ja-JP" dirty="0"/>
              <a:t>件）で</a:t>
            </a:r>
            <a:r>
              <a:rPr lang="en-US" altLang="ja-JP" dirty="0"/>
              <a:t>72%</a:t>
            </a:r>
            <a:r>
              <a:rPr lang="ja-JP" altLang="ja-JP" dirty="0"/>
              <a:t>（</a:t>
            </a:r>
            <a:r>
              <a:rPr lang="en-US" altLang="ja-JP" dirty="0"/>
              <a:t>47-87%</a:t>
            </a:r>
            <a:r>
              <a:rPr lang="ja-JP" altLang="ja-JP" dirty="0"/>
              <a:t>）、第一部分奏効（</a:t>
            </a:r>
            <a:r>
              <a:rPr lang="en-US" altLang="ja-JP" dirty="0"/>
              <a:t>108</a:t>
            </a:r>
            <a:r>
              <a:rPr lang="ja-JP" altLang="ja-JP" dirty="0"/>
              <a:t>件）で</a:t>
            </a:r>
            <a:r>
              <a:rPr lang="en-US" altLang="ja-JP" dirty="0"/>
              <a:t>51%</a:t>
            </a:r>
            <a:r>
              <a:rPr lang="ja-JP" altLang="ja-JP" dirty="0"/>
              <a:t>（</a:t>
            </a:r>
            <a:r>
              <a:rPr lang="en-US" altLang="ja-JP" dirty="0"/>
              <a:t>40-60%</a:t>
            </a:r>
            <a:r>
              <a:rPr lang="ja-JP" altLang="ja-JP" dirty="0"/>
              <a:t>）、第二部分奏効（</a:t>
            </a:r>
            <a:r>
              <a:rPr lang="en-US" altLang="ja-JP" dirty="0"/>
              <a:t>85</a:t>
            </a:r>
            <a:r>
              <a:rPr lang="ja-JP" altLang="ja-JP" dirty="0"/>
              <a:t>件）で</a:t>
            </a:r>
            <a:r>
              <a:rPr lang="en-US" altLang="ja-JP" dirty="0"/>
              <a:t>36%</a:t>
            </a:r>
            <a:r>
              <a:rPr lang="ja-JP" altLang="ja-JP" dirty="0"/>
              <a:t>（</a:t>
            </a:r>
            <a:r>
              <a:rPr lang="en-US" altLang="ja-JP" dirty="0"/>
              <a:t>26-47%</a:t>
            </a:r>
            <a:r>
              <a:rPr lang="ja-JP" altLang="ja-JP" dirty="0"/>
              <a:t>）、初回無治療</a:t>
            </a:r>
            <a:r>
              <a:rPr lang="en-US" altLang="ja-JP" dirty="0"/>
              <a:t>/</a:t>
            </a:r>
            <a:r>
              <a:rPr lang="ja-JP" altLang="ja-JP" dirty="0"/>
              <a:t>初回奏効導入不能（初回治療にて部分奏効未満）</a:t>
            </a:r>
            <a:r>
              <a:rPr lang="en-US" altLang="ja-JP" dirty="0"/>
              <a:t>/</a:t>
            </a:r>
            <a:r>
              <a:rPr lang="ja-JP" altLang="ja-JP" dirty="0"/>
              <a:t>再発（</a:t>
            </a:r>
            <a:r>
              <a:rPr lang="en-US" altLang="ja-JP" dirty="0"/>
              <a:t>429</a:t>
            </a:r>
            <a:r>
              <a:rPr lang="ja-JP" altLang="ja-JP" dirty="0"/>
              <a:t>件）で</a:t>
            </a:r>
            <a:r>
              <a:rPr lang="en-US" altLang="ja-JP" dirty="0"/>
              <a:t>29%</a:t>
            </a:r>
            <a:r>
              <a:rPr lang="ja-JP" altLang="ja-JP" dirty="0"/>
              <a:t>（</a:t>
            </a:r>
            <a:r>
              <a:rPr lang="en-US" altLang="ja-JP" dirty="0"/>
              <a:t>24-34%</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7BFFEE57-5830-DC4A-4DB3-4656E85CE9A8}"/>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AD0AF271-A62A-E5D9-7207-9D926BB9ADE4}"/>
              </a:ext>
            </a:extLst>
          </p:cNvPr>
          <p:cNvSpPr>
            <a:spLocks noGrp="1"/>
          </p:cNvSpPr>
          <p:nvPr>
            <p:ph type="sldNum" sz="quarter" idx="5"/>
          </p:nvPr>
        </p:nvSpPr>
        <p:spPr/>
        <p:txBody>
          <a:bodyPr/>
          <a:lstStyle/>
          <a:p>
            <a:fld id="{2E548C01-EC07-4717-A8DE-1E92D2D81867}" type="slidenum">
              <a:rPr kumimoji="1" lang="ja-JP" altLang="en-US" smtClean="0"/>
              <a:t>84</a:t>
            </a:fld>
            <a:endParaRPr kumimoji="1" lang="ja-JP" altLang="en-US" dirty="0"/>
          </a:p>
        </p:txBody>
      </p:sp>
    </p:spTree>
    <p:extLst>
      <p:ext uri="{BB962C8B-B14F-4D97-AF65-F5344CB8AC3E}">
        <p14:creationId xmlns:p14="http://schemas.microsoft.com/office/powerpoint/2010/main" val="13435950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歳以上の多発性骨髄腫を含む形質細胞性腫瘍に初回自家移植の登録件数は</a:t>
            </a:r>
            <a:r>
              <a:rPr lang="en-US" altLang="ja-JP" dirty="0"/>
              <a:t>7,790</a:t>
            </a:r>
            <a:r>
              <a:rPr lang="ja-JP" altLang="ja-JP" dirty="0"/>
              <a:t>件に及ぶ。移植後</a:t>
            </a:r>
            <a:r>
              <a:rPr lang="en-US" altLang="ja-JP" dirty="0"/>
              <a:t>5</a:t>
            </a:r>
            <a:r>
              <a:rPr lang="ja-JP" altLang="ja-JP" dirty="0"/>
              <a:t>年生存率（</a:t>
            </a:r>
            <a:r>
              <a:rPr lang="en-US" altLang="ja-JP" dirty="0"/>
              <a:t>95%</a:t>
            </a:r>
            <a:r>
              <a:rPr lang="ja-JP" altLang="ja-JP" dirty="0"/>
              <a:t>信頼区間）は、</a:t>
            </a:r>
            <a:r>
              <a:rPr lang="en-US" altLang="ja-JP" dirty="0"/>
              <a:t>76%</a:t>
            </a:r>
            <a:r>
              <a:rPr lang="ja-JP" altLang="ja-JP" dirty="0"/>
              <a:t>（</a:t>
            </a:r>
            <a:r>
              <a:rPr lang="en-US" altLang="ja-JP" dirty="0"/>
              <a:t>75-77%</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2C46A48E-7DD5-160A-AF12-03430DA943BB}"/>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A4CEB3FC-57FA-D2A9-DED0-C50D26889E4D}"/>
              </a:ext>
            </a:extLst>
          </p:cNvPr>
          <p:cNvSpPr>
            <a:spLocks noGrp="1"/>
          </p:cNvSpPr>
          <p:nvPr>
            <p:ph type="sldNum" sz="quarter" idx="5"/>
          </p:nvPr>
        </p:nvSpPr>
        <p:spPr/>
        <p:txBody>
          <a:bodyPr/>
          <a:lstStyle/>
          <a:p>
            <a:fld id="{2E548C01-EC07-4717-A8DE-1E92D2D81867}" type="slidenum">
              <a:rPr kumimoji="1" lang="ja-JP" altLang="en-US" smtClean="0"/>
              <a:t>85</a:t>
            </a:fld>
            <a:endParaRPr kumimoji="1" lang="ja-JP" altLang="en-US" dirty="0"/>
          </a:p>
        </p:txBody>
      </p:sp>
    </p:spTree>
    <p:extLst>
      <p:ext uri="{BB962C8B-B14F-4D97-AF65-F5344CB8AC3E}">
        <p14:creationId xmlns:p14="http://schemas.microsoft.com/office/powerpoint/2010/main" val="23366029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歳以上の多発性骨髄腫を含む形質細胞性腫瘍に対する移植後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a:t>
            </a:r>
            <a:r>
              <a:rPr lang="ja-JP" altLang="ja-JP" dirty="0"/>
              <a:t>末梢血幹細胞移植（</a:t>
            </a:r>
            <a:r>
              <a:rPr lang="en-US" altLang="ja-JP" dirty="0"/>
              <a:t>29</a:t>
            </a:r>
            <a:r>
              <a:rPr lang="ja-JP" altLang="ja-JP" dirty="0"/>
              <a:t>件）で</a:t>
            </a:r>
            <a:r>
              <a:rPr lang="en-US" altLang="ja-JP" dirty="0"/>
              <a:t>31%</a:t>
            </a:r>
            <a:r>
              <a:rPr lang="ja-JP" altLang="ja-JP" dirty="0"/>
              <a:t>（</a:t>
            </a:r>
            <a:r>
              <a:rPr lang="en-US" altLang="ja-JP" dirty="0"/>
              <a:t>15-48%</a:t>
            </a:r>
            <a:r>
              <a:rPr lang="ja-JP" altLang="ja-JP" dirty="0"/>
              <a:t>）、非血縁者間骨髄移植（</a:t>
            </a:r>
            <a:r>
              <a:rPr lang="en-US" altLang="ja-JP" dirty="0"/>
              <a:t>21</a:t>
            </a:r>
            <a:r>
              <a:rPr lang="ja-JP" altLang="ja-JP" dirty="0"/>
              <a:t>件）で</a:t>
            </a:r>
            <a:r>
              <a:rPr lang="en-US" altLang="ja-JP" dirty="0"/>
              <a:t>29%</a:t>
            </a:r>
            <a:r>
              <a:rPr lang="ja-JP" altLang="ja-JP" dirty="0"/>
              <a:t>（</a:t>
            </a:r>
            <a:r>
              <a:rPr lang="en-US" altLang="ja-JP" dirty="0"/>
              <a:t>11-50%</a:t>
            </a:r>
            <a:r>
              <a:rPr lang="ja-JP" altLang="ja-JP" dirty="0"/>
              <a:t>）、非血縁者間さい帯血移植（</a:t>
            </a:r>
            <a:r>
              <a:rPr lang="en-US" altLang="ja-JP" dirty="0"/>
              <a:t>17</a:t>
            </a:r>
            <a:r>
              <a:rPr lang="ja-JP" altLang="ja-JP" dirty="0"/>
              <a:t>件）で</a:t>
            </a:r>
            <a:r>
              <a:rPr lang="en-US" altLang="ja-JP" dirty="0"/>
              <a:t>15%</a:t>
            </a:r>
            <a:r>
              <a:rPr lang="ja-JP" altLang="ja-JP" dirty="0"/>
              <a:t>（</a:t>
            </a:r>
            <a:r>
              <a:rPr lang="en-US" altLang="ja-JP" dirty="0"/>
              <a:t>1-43%</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7F6292AF-CF0B-6CB3-F836-EA305B53007D}"/>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2B235744-579B-10DE-7DDB-6C459C1FEE22}"/>
              </a:ext>
            </a:extLst>
          </p:cNvPr>
          <p:cNvSpPr>
            <a:spLocks noGrp="1"/>
          </p:cNvSpPr>
          <p:nvPr>
            <p:ph type="sldNum" sz="quarter" idx="5"/>
          </p:nvPr>
        </p:nvSpPr>
        <p:spPr/>
        <p:txBody>
          <a:bodyPr/>
          <a:lstStyle/>
          <a:p>
            <a:fld id="{2E548C01-EC07-4717-A8DE-1E92D2D81867}" type="slidenum">
              <a:rPr kumimoji="1" lang="ja-JP" altLang="en-US" smtClean="0"/>
              <a:t>86</a:t>
            </a:fld>
            <a:endParaRPr kumimoji="1" lang="ja-JP" altLang="en-US" dirty="0"/>
          </a:p>
        </p:txBody>
      </p:sp>
    </p:spTree>
    <p:extLst>
      <p:ext uri="{BB962C8B-B14F-4D97-AF65-F5344CB8AC3E}">
        <p14:creationId xmlns:p14="http://schemas.microsoft.com/office/powerpoint/2010/main" val="4553630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歳以上の多発性骨髄腫を含む形質細胞性腫瘍に対する自家移植後</a:t>
            </a:r>
            <a:r>
              <a:rPr lang="en-US" altLang="ja-JP" dirty="0"/>
              <a:t>5</a:t>
            </a:r>
            <a:r>
              <a:rPr lang="ja-JP" altLang="ja-JP" dirty="0"/>
              <a:t>年生存率（</a:t>
            </a:r>
            <a:r>
              <a:rPr lang="en-US" altLang="ja-JP" dirty="0"/>
              <a:t>95%</a:t>
            </a:r>
            <a:r>
              <a:rPr lang="ja-JP" altLang="ja-JP" dirty="0"/>
              <a:t>信頼区間）は、完全奏効</a:t>
            </a:r>
            <a:r>
              <a:rPr lang="en-US" altLang="ja-JP" dirty="0"/>
              <a:t>(</a:t>
            </a:r>
            <a:r>
              <a:rPr lang="ja-JP" altLang="ja-JP" dirty="0"/>
              <a:t>厳格な完全奏効を含む</a:t>
            </a:r>
            <a:r>
              <a:rPr lang="en-US" altLang="ja-JP" dirty="0"/>
              <a:t>)</a:t>
            </a:r>
            <a:r>
              <a:rPr lang="ja-JP" altLang="ja-JP" dirty="0"/>
              <a:t>（</a:t>
            </a:r>
            <a:r>
              <a:rPr lang="en-US" altLang="ja-JP" dirty="0"/>
              <a:t>1,765</a:t>
            </a:r>
            <a:r>
              <a:rPr lang="ja-JP" altLang="ja-JP" dirty="0"/>
              <a:t>件）で</a:t>
            </a:r>
            <a:r>
              <a:rPr lang="en-US" altLang="ja-JP" dirty="0"/>
              <a:t>81%</a:t>
            </a:r>
            <a:r>
              <a:rPr lang="ja-JP" altLang="ja-JP" dirty="0"/>
              <a:t>（</a:t>
            </a:r>
            <a:r>
              <a:rPr lang="en-US" altLang="ja-JP" dirty="0"/>
              <a:t>78-83%</a:t>
            </a:r>
            <a:r>
              <a:rPr lang="ja-JP" altLang="ja-JP" dirty="0"/>
              <a:t>）、最良部分奏効（</a:t>
            </a:r>
            <a:r>
              <a:rPr lang="en-US" altLang="ja-JP" dirty="0"/>
              <a:t>2,487</a:t>
            </a:r>
            <a:r>
              <a:rPr lang="ja-JP" altLang="ja-JP" dirty="0"/>
              <a:t>件）で</a:t>
            </a:r>
            <a:r>
              <a:rPr lang="en-US" altLang="ja-JP" dirty="0"/>
              <a:t>77%</a:t>
            </a:r>
            <a:r>
              <a:rPr lang="ja-JP" altLang="ja-JP" dirty="0"/>
              <a:t>（</a:t>
            </a:r>
            <a:r>
              <a:rPr lang="en-US" altLang="ja-JP" dirty="0"/>
              <a:t>74-79%</a:t>
            </a:r>
            <a:r>
              <a:rPr lang="ja-JP" altLang="ja-JP" dirty="0"/>
              <a:t>）、部分奏効（</a:t>
            </a:r>
            <a:r>
              <a:rPr lang="en-US" altLang="ja-JP" dirty="0"/>
              <a:t>2,534</a:t>
            </a:r>
            <a:r>
              <a:rPr lang="ja-JP" altLang="ja-JP" dirty="0"/>
              <a:t>件）で</a:t>
            </a:r>
            <a:r>
              <a:rPr lang="en-US" altLang="ja-JP" dirty="0"/>
              <a:t>74%</a:t>
            </a:r>
            <a:r>
              <a:rPr lang="ja-JP" altLang="ja-JP" dirty="0"/>
              <a:t>（</a:t>
            </a:r>
            <a:r>
              <a:rPr lang="en-US" altLang="ja-JP" dirty="0"/>
              <a:t>72-76%</a:t>
            </a:r>
            <a:r>
              <a:rPr lang="ja-JP" altLang="ja-JP" dirty="0"/>
              <a:t>）、安定</a:t>
            </a:r>
            <a:r>
              <a:rPr lang="en-US" altLang="ja-JP" dirty="0"/>
              <a:t>(194</a:t>
            </a:r>
            <a:r>
              <a:rPr lang="ja-JP" altLang="ja-JP" dirty="0"/>
              <a:t>件</a:t>
            </a:r>
            <a:r>
              <a:rPr lang="en-US" altLang="ja-JP" dirty="0"/>
              <a:t>)</a:t>
            </a:r>
            <a:r>
              <a:rPr lang="ja-JP" altLang="ja-JP" dirty="0"/>
              <a:t>で</a:t>
            </a:r>
            <a:r>
              <a:rPr lang="en-US" altLang="ja-JP" dirty="0"/>
              <a:t>60%</a:t>
            </a:r>
            <a:r>
              <a:rPr lang="ja-JP" altLang="ja-JP" dirty="0"/>
              <a:t>（</a:t>
            </a:r>
            <a:r>
              <a:rPr lang="en-US" altLang="ja-JP" dirty="0"/>
              <a:t>52-68%</a:t>
            </a:r>
            <a:r>
              <a:rPr lang="ja-JP" altLang="ja-JP" dirty="0"/>
              <a:t>）、進行</a:t>
            </a:r>
            <a:r>
              <a:rPr lang="en-US" altLang="ja-JP" dirty="0"/>
              <a:t>/</a:t>
            </a:r>
            <a:r>
              <a:rPr lang="ja-JP" altLang="ja-JP" dirty="0"/>
              <a:t>再発（</a:t>
            </a:r>
            <a:r>
              <a:rPr lang="en-US" altLang="ja-JP" dirty="0"/>
              <a:t>153</a:t>
            </a:r>
            <a:r>
              <a:rPr lang="ja-JP" altLang="ja-JP" dirty="0"/>
              <a:t>件）で</a:t>
            </a:r>
            <a:r>
              <a:rPr lang="en-US" altLang="ja-JP" dirty="0"/>
              <a:t>35%</a:t>
            </a:r>
            <a:r>
              <a:rPr lang="ja-JP" altLang="ja-JP" dirty="0"/>
              <a:t>（</a:t>
            </a:r>
            <a:r>
              <a:rPr lang="en-US" altLang="ja-JP" dirty="0"/>
              <a:t>26-44%</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BB721EDA-0852-1564-7998-93AF782BD4D4}"/>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D26C97F2-A047-08FD-586F-65B4E90FAA32}"/>
              </a:ext>
            </a:extLst>
          </p:cNvPr>
          <p:cNvSpPr>
            <a:spLocks noGrp="1"/>
          </p:cNvSpPr>
          <p:nvPr>
            <p:ph type="sldNum" sz="quarter" idx="5"/>
          </p:nvPr>
        </p:nvSpPr>
        <p:spPr/>
        <p:txBody>
          <a:bodyPr/>
          <a:lstStyle/>
          <a:p>
            <a:fld id="{2E548C01-EC07-4717-A8DE-1E92D2D81867}" type="slidenum">
              <a:rPr kumimoji="1" lang="ja-JP" altLang="en-US" smtClean="0"/>
              <a:t>87</a:t>
            </a:fld>
            <a:endParaRPr kumimoji="1" lang="ja-JP" altLang="en-US" dirty="0"/>
          </a:p>
        </p:txBody>
      </p:sp>
    </p:spTree>
    <p:extLst>
      <p:ext uri="{BB962C8B-B14F-4D97-AF65-F5344CB8AC3E}">
        <p14:creationId xmlns:p14="http://schemas.microsoft.com/office/powerpoint/2010/main" val="37491112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歳以上の多発性骨髄腫を含む形質細胞腫瘍に対する同種移植後</a:t>
            </a:r>
            <a:r>
              <a:rPr lang="en-US" altLang="ja-JP" dirty="0"/>
              <a:t>5</a:t>
            </a:r>
            <a:r>
              <a:rPr lang="ja-JP" altLang="ja-JP" dirty="0"/>
              <a:t>年生存率（</a:t>
            </a:r>
            <a:r>
              <a:rPr lang="en-US" altLang="ja-JP" dirty="0"/>
              <a:t>95%</a:t>
            </a:r>
            <a:r>
              <a:rPr lang="ja-JP" altLang="ja-JP" dirty="0"/>
              <a:t>信頼区間）は、完全奏効</a:t>
            </a:r>
            <a:r>
              <a:rPr lang="en-US" altLang="ja-JP" dirty="0"/>
              <a:t>(</a:t>
            </a:r>
            <a:r>
              <a:rPr lang="ja-JP" altLang="ja-JP" dirty="0"/>
              <a:t>厳格な完全奏効を含む</a:t>
            </a:r>
            <a:r>
              <a:rPr lang="en-US" altLang="ja-JP" dirty="0"/>
              <a:t>)/</a:t>
            </a:r>
            <a:r>
              <a:rPr lang="ja-JP" altLang="ja-JP" dirty="0"/>
              <a:t>最良部分奏効</a:t>
            </a:r>
            <a:r>
              <a:rPr lang="en-US" altLang="ja-JP" dirty="0"/>
              <a:t>/</a:t>
            </a:r>
            <a:r>
              <a:rPr lang="ja-JP" altLang="ja-JP" dirty="0"/>
              <a:t>部分奏効（</a:t>
            </a:r>
            <a:r>
              <a:rPr lang="en-US" altLang="ja-JP" dirty="0"/>
              <a:t>43</a:t>
            </a:r>
            <a:r>
              <a:rPr lang="ja-JP" altLang="ja-JP" dirty="0"/>
              <a:t>件）で</a:t>
            </a:r>
            <a:r>
              <a:rPr lang="en-US" altLang="ja-JP" dirty="0"/>
              <a:t>34%</a:t>
            </a:r>
            <a:r>
              <a:rPr lang="ja-JP" altLang="ja-JP" dirty="0"/>
              <a:t>（</a:t>
            </a:r>
            <a:r>
              <a:rPr lang="en-US" altLang="ja-JP" dirty="0"/>
              <a:t>18-52%</a:t>
            </a:r>
            <a:r>
              <a:rPr lang="ja-JP" altLang="ja-JP" dirty="0"/>
              <a:t>）、安定</a:t>
            </a:r>
            <a:r>
              <a:rPr lang="en-US" altLang="ja-JP" dirty="0"/>
              <a:t>/</a:t>
            </a:r>
            <a:r>
              <a:rPr lang="ja-JP" altLang="ja-JP" dirty="0"/>
              <a:t>進行</a:t>
            </a:r>
            <a:r>
              <a:rPr lang="en-US" altLang="ja-JP" dirty="0"/>
              <a:t>/</a:t>
            </a:r>
            <a:r>
              <a:rPr lang="ja-JP" altLang="ja-JP" dirty="0"/>
              <a:t>再発（</a:t>
            </a:r>
            <a:r>
              <a:rPr lang="en-US" altLang="ja-JP" dirty="0"/>
              <a:t>23</a:t>
            </a:r>
            <a:r>
              <a:rPr lang="ja-JP" altLang="ja-JP" dirty="0"/>
              <a:t>件）で</a:t>
            </a:r>
            <a:r>
              <a:rPr lang="en-US" altLang="ja-JP" dirty="0"/>
              <a:t>9%</a:t>
            </a:r>
            <a:r>
              <a:rPr lang="ja-JP" altLang="ja-JP" dirty="0"/>
              <a:t>（</a:t>
            </a:r>
            <a:r>
              <a:rPr lang="en-US" altLang="ja-JP" dirty="0"/>
              <a:t>2-24%</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9A0868E7-6F3F-7E7C-3A8D-3551FE760C11}"/>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7A477A61-A9EF-4DD1-4FF4-1EB5E32C778D}"/>
              </a:ext>
            </a:extLst>
          </p:cNvPr>
          <p:cNvSpPr>
            <a:spLocks noGrp="1"/>
          </p:cNvSpPr>
          <p:nvPr>
            <p:ph type="sldNum" sz="quarter" idx="5"/>
          </p:nvPr>
        </p:nvSpPr>
        <p:spPr/>
        <p:txBody>
          <a:bodyPr/>
          <a:lstStyle/>
          <a:p>
            <a:fld id="{2E548C01-EC07-4717-A8DE-1E92D2D81867}" type="slidenum">
              <a:rPr kumimoji="1" lang="ja-JP" altLang="en-US" smtClean="0"/>
              <a:t>88</a:t>
            </a:fld>
            <a:endParaRPr kumimoji="1" lang="ja-JP" altLang="en-US" dirty="0"/>
          </a:p>
        </p:txBody>
      </p:sp>
    </p:spTree>
    <p:extLst>
      <p:ext uri="{BB962C8B-B14F-4D97-AF65-F5344CB8AC3E}">
        <p14:creationId xmlns:p14="http://schemas.microsoft.com/office/powerpoint/2010/main" val="3864054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歳以下の再生不良性貧血に対する移植後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121</a:t>
            </a:r>
            <a:r>
              <a:rPr lang="ja-JP" altLang="ja-JP" dirty="0"/>
              <a:t>件）で</a:t>
            </a:r>
            <a:r>
              <a:rPr lang="en-US" altLang="ja-JP" dirty="0"/>
              <a:t>96%</a:t>
            </a:r>
            <a:r>
              <a:rPr lang="ja-JP" altLang="ja-JP" dirty="0"/>
              <a:t>（</a:t>
            </a:r>
            <a:r>
              <a:rPr lang="en-US" altLang="ja-JP" dirty="0"/>
              <a:t>91-99%</a:t>
            </a:r>
            <a:r>
              <a:rPr lang="ja-JP" altLang="ja-JP" dirty="0"/>
              <a:t>）、血縁者間末梢血幹細胞移植（</a:t>
            </a:r>
            <a:r>
              <a:rPr lang="en-US" altLang="ja-JP" dirty="0"/>
              <a:t>7</a:t>
            </a:r>
            <a:r>
              <a:rPr lang="ja-JP" altLang="ja-JP" dirty="0"/>
              <a:t>件）で</a:t>
            </a:r>
            <a:r>
              <a:rPr lang="en-US" altLang="ja-JP" dirty="0"/>
              <a:t>86%</a:t>
            </a:r>
            <a:r>
              <a:rPr lang="ja-JP" altLang="ja-JP" dirty="0"/>
              <a:t>（</a:t>
            </a:r>
            <a:r>
              <a:rPr lang="en-US" altLang="ja-JP" dirty="0"/>
              <a:t>33-98%</a:t>
            </a:r>
            <a:r>
              <a:rPr lang="ja-JP" altLang="ja-JP" dirty="0"/>
              <a:t>）、非血縁者間骨髄移植（</a:t>
            </a:r>
            <a:r>
              <a:rPr lang="en-US" altLang="ja-JP" dirty="0"/>
              <a:t>129</a:t>
            </a:r>
            <a:r>
              <a:rPr lang="ja-JP" altLang="ja-JP" dirty="0"/>
              <a:t>件）で</a:t>
            </a:r>
            <a:r>
              <a:rPr lang="en-US" altLang="ja-JP" dirty="0"/>
              <a:t>95%</a:t>
            </a:r>
            <a:r>
              <a:rPr lang="ja-JP" altLang="ja-JP" dirty="0"/>
              <a:t>（</a:t>
            </a:r>
            <a:r>
              <a:rPr lang="en-US" altLang="ja-JP" dirty="0"/>
              <a:t>89-98%</a:t>
            </a:r>
            <a:r>
              <a:rPr lang="ja-JP" altLang="ja-JP" dirty="0"/>
              <a:t>）、非血縁者間さい帯血移植（</a:t>
            </a:r>
            <a:r>
              <a:rPr lang="en-US" altLang="ja-JP" dirty="0"/>
              <a:t>28</a:t>
            </a:r>
            <a:r>
              <a:rPr lang="ja-JP" altLang="ja-JP" dirty="0"/>
              <a:t>件）で</a:t>
            </a:r>
            <a:r>
              <a:rPr lang="en-US" altLang="ja-JP" dirty="0"/>
              <a:t>100%</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22950900-CB44-2E2C-63D1-D79A9AD71E3D}"/>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78BF7C2A-C2DE-1C7A-6D99-F91BC1392B05}"/>
              </a:ext>
            </a:extLst>
          </p:cNvPr>
          <p:cNvSpPr>
            <a:spLocks noGrp="1"/>
          </p:cNvSpPr>
          <p:nvPr>
            <p:ph type="sldNum" sz="quarter" idx="5"/>
          </p:nvPr>
        </p:nvSpPr>
        <p:spPr/>
        <p:txBody>
          <a:bodyPr/>
          <a:lstStyle/>
          <a:p>
            <a:fld id="{2E548C01-EC07-4717-A8DE-1E92D2D81867}" type="slidenum">
              <a:rPr kumimoji="1" lang="ja-JP" altLang="en-US" smtClean="0"/>
              <a:t>89</a:t>
            </a:fld>
            <a:endParaRPr kumimoji="1" lang="ja-JP" altLang="en-US" dirty="0"/>
          </a:p>
        </p:txBody>
      </p:sp>
    </p:spTree>
    <p:extLst>
      <p:ext uri="{BB962C8B-B14F-4D97-AF65-F5344CB8AC3E}">
        <p14:creationId xmlns:p14="http://schemas.microsoft.com/office/powerpoint/2010/main" val="255922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040A-BB1A-23A9-7ECF-49DAB28E046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3F4C428-A0C4-3110-C4AB-91294E101858}"/>
              </a:ext>
            </a:extLst>
          </p:cNvPr>
          <p:cNvSpPr>
            <a:spLocks noGrp="1"/>
          </p:cNvSpPr>
          <p:nvPr>
            <p:ph type="body" idx="1"/>
          </p:nvPr>
        </p:nvSpPr>
        <p:spPr/>
        <p:txBody>
          <a:bodyPr/>
          <a:lstStyle/>
          <a:p>
            <a:r>
              <a:rPr lang="ja-JP" altLang="ja-JP" dirty="0"/>
              <a:t>血縁者間骨髄移植件数は全年齢階級で減少傾向である。</a:t>
            </a:r>
          </a:p>
        </p:txBody>
      </p:sp>
      <p:sp>
        <p:nvSpPr>
          <p:cNvPr id="2" name="スライド番号プレースホルダー 1">
            <a:extLst>
              <a:ext uri="{FF2B5EF4-FFF2-40B4-BE49-F238E27FC236}">
                <a16:creationId xmlns:a16="http://schemas.microsoft.com/office/drawing/2014/main" id="{B02AC941-4F9C-45F8-0959-8D71AACF02A6}"/>
              </a:ext>
            </a:extLst>
          </p:cNvPr>
          <p:cNvSpPr>
            <a:spLocks noGrp="1"/>
          </p:cNvSpPr>
          <p:nvPr>
            <p:ph type="sldNum" sz="quarter" idx="5"/>
          </p:nvPr>
        </p:nvSpPr>
        <p:spPr/>
        <p:txBody>
          <a:bodyPr/>
          <a:lstStyle/>
          <a:p>
            <a:fld id="{2E548C01-EC07-4717-A8DE-1E92D2D81867}" type="slidenum">
              <a:rPr lang="ja-JP" altLang="en-US" smtClean="0"/>
              <a:pPr/>
              <a:t>9</a:t>
            </a:fld>
            <a:endParaRPr lang="ja-JP" altLang="en-US" dirty="0"/>
          </a:p>
        </p:txBody>
      </p:sp>
      <p:sp>
        <p:nvSpPr>
          <p:cNvPr id="4" name="四角形: 角を丸くする 3">
            <a:extLst>
              <a:ext uri="{FF2B5EF4-FFF2-40B4-BE49-F238E27FC236}">
                <a16:creationId xmlns:a16="http://schemas.microsoft.com/office/drawing/2014/main" id="{74904481-1F0B-D61D-F0E7-9CC0D644C9E2}"/>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44D88A15-AC1E-A03B-6936-C6C292E32E3C}"/>
              </a:ext>
            </a:extLst>
          </p:cNvPr>
          <p:cNvSpPr>
            <a:spLocks noGrp="1" noRot="1" noChangeAspect="1"/>
          </p:cNvSpPr>
          <p:nvPr>
            <p:ph type="sldImg"/>
          </p:nvPr>
        </p:nvSpPr>
        <p:spPr/>
      </p:sp>
    </p:spTree>
    <p:extLst>
      <p:ext uri="{BB962C8B-B14F-4D97-AF65-F5344CB8AC3E}">
        <p14:creationId xmlns:p14="http://schemas.microsoft.com/office/powerpoint/2010/main" val="40649894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歳以上の再生不良性貧血に対する移植後</a:t>
            </a:r>
            <a:r>
              <a:rPr lang="en-US" altLang="ja-JP" dirty="0"/>
              <a:t>5</a:t>
            </a:r>
            <a:r>
              <a:rPr lang="ja-JP" altLang="ja-JP" dirty="0"/>
              <a:t>年生存率（</a:t>
            </a:r>
            <a:r>
              <a:rPr lang="en-US" altLang="ja-JP" dirty="0"/>
              <a:t>95%</a:t>
            </a:r>
            <a:r>
              <a:rPr lang="ja-JP" altLang="ja-JP" dirty="0"/>
              <a:t>信頼区間）は、血縁者間骨髄移植（</a:t>
            </a:r>
            <a:r>
              <a:rPr lang="en-US" altLang="ja-JP" dirty="0"/>
              <a:t>182</a:t>
            </a:r>
            <a:r>
              <a:rPr lang="ja-JP" altLang="ja-JP" dirty="0"/>
              <a:t>件）で</a:t>
            </a:r>
            <a:r>
              <a:rPr lang="en-US" altLang="ja-JP" dirty="0"/>
              <a:t>88%</a:t>
            </a:r>
            <a:r>
              <a:rPr lang="ja-JP" altLang="ja-JP" dirty="0"/>
              <a:t>（</a:t>
            </a:r>
            <a:r>
              <a:rPr lang="en-US" altLang="ja-JP" dirty="0"/>
              <a:t>81-92%</a:t>
            </a:r>
            <a:r>
              <a:rPr lang="ja-JP" altLang="ja-JP" dirty="0"/>
              <a:t>）、血縁者間末梢血幹細胞移植（</a:t>
            </a:r>
            <a:r>
              <a:rPr lang="en-US" altLang="ja-JP" dirty="0"/>
              <a:t>86</a:t>
            </a:r>
            <a:r>
              <a:rPr lang="ja-JP" altLang="ja-JP" dirty="0"/>
              <a:t>件）で</a:t>
            </a:r>
            <a:r>
              <a:rPr lang="en-US" altLang="ja-JP" dirty="0"/>
              <a:t>70%</a:t>
            </a:r>
            <a:r>
              <a:rPr lang="ja-JP" altLang="ja-JP" dirty="0"/>
              <a:t>（</a:t>
            </a:r>
            <a:r>
              <a:rPr lang="en-US" altLang="ja-JP" dirty="0"/>
              <a:t>58-79%</a:t>
            </a:r>
            <a:r>
              <a:rPr lang="ja-JP" altLang="ja-JP" dirty="0"/>
              <a:t>）、非血縁者間骨髄移植</a:t>
            </a:r>
            <a:r>
              <a:rPr lang="en-US" altLang="ja-JP" dirty="0"/>
              <a:t>(229</a:t>
            </a:r>
            <a:r>
              <a:rPr lang="ja-JP" altLang="ja-JP" dirty="0"/>
              <a:t>件</a:t>
            </a:r>
            <a:r>
              <a:rPr lang="en-US" altLang="ja-JP" dirty="0"/>
              <a:t>)</a:t>
            </a:r>
            <a:r>
              <a:rPr lang="ja-JP" altLang="ja-JP" dirty="0"/>
              <a:t>で</a:t>
            </a:r>
            <a:r>
              <a:rPr lang="en-US" altLang="ja-JP" dirty="0"/>
              <a:t>74%</a:t>
            </a:r>
            <a:r>
              <a:rPr lang="ja-JP" altLang="ja-JP" dirty="0"/>
              <a:t>（</a:t>
            </a:r>
            <a:r>
              <a:rPr lang="en-US" altLang="ja-JP" dirty="0"/>
              <a:t>68-80%</a:t>
            </a:r>
            <a:r>
              <a:rPr lang="ja-JP" altLang="ja-JP" dirty="0"/>
              <a:t>）、非血縁者間さい帯血移植（</a:t>
            </a:r>
            <a:r>
              <a:rPr lang="en-US" altLang="ja-JP" dirty="0"/>
              <a:t>123</a:t>
            </a:r>
            <a:r>
              <a:rPr lang="ja-JP" altLang="ja-JP" dirty="0"/>
              <a:t>件）で</a:t>
            </a:r>
            <a:r>
              <a:rPr lang="en-US" altLang="ja-JP" dirty="0"/>
              <a:t>70%</a:t>
            </a:r>
            <a:r>
              <a:rPr lang="ja-JP" altLang="ja-JP" dirty="0"/>
              <a:t>（</a:t>
            </a:r>
            <a:r>
              <a:rPr lang="en-US" altLang="ja-JP" dirty="0"/>
              <a:t>61-78%</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8F80B20A-6913-7437-588F-F6EB7CD0AC4F}"/>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35F85EE0-BE7F-067C-D086-04F4BF54F863}"/>
              </a:ext>
            </a:extLst>
          </p:cNvPr>
          <p:cNvSpPr>
            <a:spLocks noGrp="1"/>
          </p:cNvSpPr>
          <p:nvPr>
            <p:ph type="sldNum" sz="quarter" idx="5"/>
          </p:nvPr>
        </p:nvSpPr>
        <p:spPr/>
        <p:txBody>
          <a:bodyPr/>
          <a:lstStyle/>
          <a:p>
            <a:fld id="{2E548C01-EC07-4717-A8DE-1E92D2D81867}" type="slidenum">
              <a:rPr kumimoji="1" lang="ja-JP" altLang="en-US" smtClean="0"/>
              <a:t>90</a:t>
            </a:fld>
            <a:endParaRPr kumimoji="1" lang="ja-JP" altLang="en-US" dirty="0"/>
          </a:p>
        </p:txBody>
      </p:sp>
    </p:spTree>
    <p:extLst>
      <p:ext uri="{BB962C8B-B14F-4D97-AF65-F5344CB8AC3E}">
        <p14:creationId xmlns:p14="http://schemas.microsoft.com/office/powerpoint/2010/main" val="21297181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15</a:t>
            </a:r>
            <a:r>
              <a:rPr lang="ja-JP" altLang="ja-JP" dirty="0"/>
              <a:t>歳以下の再生不良性貧血に対する移植後</a:t>
            </a:r>
            <a:r>
              <a:rPr lang="en-US" altLang="ja-JP" dirty="0"/>
              <a:t>5</a:t>
            </a:r>
            <a:r>
              <a:rPr lang="ja-JP" altLang="ja-JP" dirty="0"/>
              <a:t>年生存率（</a:t>
            </a:r>
            <a:r>
              <a:rPr lang="en-US" altLang="ja-JP" dirty="0"/>
              <a:t>95%</a:t>
            </a:r>
            <a:r>
              <a:rPr lang="ja-JP" altLang="ja-JP" dirty="0"/>
              <a:t>信頼区間）は、</a:t>
            </a:r>
            <a:r>
              <a:rPr lang="en-US" altLang="ja-JP" dirty="0"/>
              <a:t>HLA</a:t>
            </a:r>
            <a:r>
              <a:rPr lang="ja-JP" altLang="ja-JP" dirty="0"/>
              <a:t>適合同胞間移植（</a:t>
            </a:r>
            <a:r>
              <a:rPr lang="en-US" altLang="ja-JP" dirty="0"/>
              <a:t>91</a:t>
            </a:r>
            <a:r>
              <a:rPr lang="ja-JP" altLang="ja-JP" dirty="0"/>
              <a:t>件）で</a:t>
            </a:r>
            <a:r>
              <a:rPr lang="en-US" altLang="ja-JP" dirty="0"/>
              <a:t>98%</a:t>
            </a:r>
            <a:r>
              <a:rPr lang="ja-JP" altLang="ja-JP" dirty="0"/>
              <a:t>（</a:t>
            </a:r>
            <a:r>
              <a:rPr lang="en-US" altLang="ja-JP" dirty="0"/>
              <a:t>91-99%</a:t>
            </a:r>
            <a:r>
              <a:rPr lang="ja-JP" altLang="ja-JP" dirty="0"/>
              <a:t>）、非血縁者間骨髄移植（</a:t>
            </a:r>
            <a:r>
              <a:rPr lang="en-US" altLang="ja-JP" dirty="0"/>
              <a:t>129</a:t>
            </a:r>
            <a:r>
              <a:rPr lang="ja-JP" altLang="ja-JP" dirty="0"/>
              <a:t>件）で</a:t>
            </a:r>
            <a:r>
              <a:rPr lang="en-US" altLang="ja-JP" dirty="0"/>
              <a:t>95%</a:t>
            </a:r>
            <a:r>
              <a:rPr lang="ja-JP" altLang="ja-JP" dirty="0"/>
              <a:t>（</a:t>
            </a:r>
            <a:r>
              <a:rPr lang="en-US" altLang="ja-JP" dirty="0"/>
              <a:t>89-98%</a:t>
            </a:r>
            <a:r>
              <a:rPr lang="ja-JP" altLang="ja-JP" dirty="0"/>
              <a:t>）、非血縁者間さい帯血移植（</a:t>
            </a:r>
            <a:r>
              <a:rPr lang="en-US" altLang="ja-JP" dirty="0"/>
              <a:t>28</a:t>
            </a:r>
            <a:r>
              <a:rPr lang="ja-JP" altLang="ja-JP" dirty="0"/>
              <a:t>件）で</a:t>
            </a:r>
            <a:r>
              <a:rPr lang="en-US" altLang="ja-JP" dirty="0"/>
              <a:t>100%</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C874273A-84C9-FAA1-7936-2C455647FBD5}"/>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B2C8B2F7-B448-4111-99EB-464E0DDA6141}"/>
              </a:ext>
            </a:extLst>
          </p:cNvPr>
          <p:cNvSpPr>
            <a:spLocks noGrp="1"/>
          </p:cNvSpPr>
          <p:nvPr>
            <p:ph type="sldNum" sz="quarter" idx="5"/>
          </p:nvPr>
        </p:nvSpPr>
        <p:spPr/>
        <p:txBody>
          <a:bodyPr/>
          <a:lstStyle/>
          <a:p>
            <a:fld id="{2E548C01-EC07-4717-A8DE-1E92D2D81867}" type="slidenum">
              <a:rPr kumimoji="1" lang="ja-JP" altLang="en-US" smtClean="0"/>
              <a:t>91</a:t>
            </a:fld>
            <a:endParaRPr kumimoji="1" lang="ja-JP" altLang="en-US" dirty="0"/>
          </a:p>
        </p:txBody>
      </p:sp>
    </p:spTree>
    <p:extLst>
      <p:ext uri="{BB962C8B-B14F-4D97-AF65-F5344CB8AC3E}">
        <p14:creationId xmlns:p14="http://schemas.microsoft.com/office/powerpoint/2010/main" val="960585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2013</a:t>
            </a:r>
            <a:r>
              <a:rPr lang="ja-JP" altLang="ja-JP" dirty="0"/>
              <a:t>年～</a:t>
            </a:r>
            <a:r>
              <a:rPr lang="en-US" altLang="ja-JP" dirty="0"/>
              <a:t>2022</a:t>
            </a:r>
            <a:r>
              <a:rPr lang="ja-JP" altLang="ja-JP" dirty="0"/>
              <a:t>年に実施された</a:t>
            </a:r>
            <a:r>
              <a:rPr lang="en-US" altLang="ja-JP" dirty="0"/>
              <a:t>16</a:t>
            </a:r>
            <a:r>
              <a:rPr lang="ja-JP" altLang="ja-JP" dirty="0"/>
              <a:t>歳以上の再生不良性貧血に対する移植後</a:t>
            </a:r>
            <a:r>
              <a:rPr lang="en-US" altLang="ja-JP" dirty="0"/>
              <a:t>5</a:t>
            </a:r>
            <a:r>
              <a:rPr lang="ja-JP" altLang="ja-JP" dirty="0"/>
              <a:t>年生存率（</a:t>
            </a:r>
            <a:r>
              <a:rPr lang="en-US" altLang="ja-JP" dirty="0"/>
              <a:t>95%</a:t>
            </a:r>
            <a:r>
              <a:rPr lang="ja-JP" altLang="ja-JP" dirty="0"/>
              <a:t>信頼区間）は、</a:t>
            </a:r>
            <a:r>
              <a:rPr lang="en-US" altLang="ja-JP" dirty="0"/>
              <a:t>HLA</a:t>
            </a:r>
            <a:r>
              <a:rPr lang="ja-JP" altLang="ja-JP" dirty="0"/>
              <a:t>適合同胞間移植（</a:t>
            </a:r>
            <a:r>
              <a:rPr lang="en-US" altLang="ja-JP" dirty="0"/>
              <a:t>183</a:t>
            </a:r>
            <a:r>
              <a:rPr lang="ja-JP" altLang="ja-JP" dirty="0"/>
              <a:t>件）で</a:t>
            </a:r>
            <a:r>
              <a:rPr lang="en-US" altLang="ja-JP" dirty="0"/>
              <a:t>84%</a:t>
            </a:r>
            <a:r>
              <a:rPr lang="ja-JP" altLang="ja-JP" dirty="0"/>
              <a:t>（</a:t>
            </a:r>
            <a:r>
              <a:rPr lang="en-US" altLang="ja-JP" dirty="0"/>
              <a:t>78-89%</a:t>
            </a:r>
            <a:r>
              <a:rPr lang="ja-JP" altLang="ja-JP" dirty="0"/>
              <a:t>）、非血縁者間骨髄移植（</a:t>
            </a:r>
            <a:r>
              <a:rPr lang="en-US" altLang="ja-JP" dirty="0"/>
              <a:t>229</a:t>
            </a:r>
            <a:r>
              <a:rPr lang="ja-JP" altLang="ja-JP" dirty="0"/>
              <a:t>件）で</a:t>
            </a:r>
            <a:r>
              <a:rPr lang="en-US" altLang="ja-JP" dirty="0"/>
              <a:t>74%</a:t>
            </a:r>
            <a:r>
              <a:rPr lang="ja-JP" altLang="ja-JP" dirty="0"/>
              <a:t>（</a:t>
            </a:r>
            <a:r>
              <a:rPr lang="en-US" altLang="ja-JP" dirty="0"/>
              <a:t>68-80%</a:t>
            </a:r>
            <a:r>
              <a:rPr lang="ja-JP" altLang="ja-JP" dirty="0"/>
              <a:t>）、非血縁者間さい帯血移植（</a:t>
            </a:r>
            <a:r>
              <a:rPr lang="en-US" altLang="ja-JP" dirty="0"/>
              <a:t>123</a:t>
            </a:r>
            <a:r>
              <a:rPr lang="ja-JP" altLang="ja-JP" dirty="0"/>
              <a:t>件）で</a:t>
            </a:r>
            <a:r>
              <a:rPr lang="en-US" altLang="ja-JP" dirty="0"/>
              <a:t>70%</a:t>
            </a:r>
            <a:r>
              <a:rPr lang="ja-JP" altLang="ja-JP" dirty="0"/>
              <a:t>（</a:t>
            </a:r>
            <a:r>
              <a:rPr lang="en-US" altLang="ja-JP" dirty="0"/>
              <a:t>61-78%</a:t>
            </a:r>
            <a:r>
              <a:rPr lang="ja-JP" altLang="ja-JP" dirty="0"/>
              <a:t>）である。</a:t>
            </a:r>
            <a:endParaRPr lang="en-US" altLang="ja-JP" dirty="0"/>
          </a:p>
        </p:txBody>
      </p:sp>
      <p:sp>
        <p:nvSpPr>
          <p:cNvPr id="4" name="スライド イメージ プレースホルダー 3">
            <a:extLst>
              <a:ext uri="{FF2B5EF4-FFF2-40B4-BE49-F238E27FC236}">
                <a16:creationId xmlns:a16="http://schemas.microsoft.com/office/drawing/2014/main" id="{D7F8914C-5912-36C7-7B45-9BE8480C4F64}"/>
              </a:ext>
            </a:extLst>
          </p:cNvPr>
          <p:cNvSpPr>
            <a:spLocks noGrp="1" noRot="1" noChangeAspect="1"/>
          </p:cNvSpPr>
          <p:nvPr>
            <p:ph type="sldImg"/>
          </p:nvPr>
        </p:nvSpPr>
        <p:spPr>
          <a:xfrm>
            <a:off x="2000250" y="0"/>
            <a:ext cx="5648325" cy="4235450"/>
          </a:xfrm>
        </p:spPr>
      </p:sp>
      <p:sp>
        <p:nvSpPr>
          <p:cNvPr id="6" name="スライド番号プレースホルダー 5">
            <a:extLst>
              <a:ext uri="{FF2B5EF4-FFF2-40B4-BE49-F238E27FC236}">
                <a16:creationId xmlns:a16="http://schemas.microsoft.com/office/drawing/2014/main" id="{F477EB92-65B2-0F2D-E6F1-6560CF6055B1}"/>
              </a:ext>
            </a:extLst>
          </p:cNvPr>
          <p:cNvSpPr>
            <a:spLocks noGrp="1"/>
          </p:cNvSpPr>
          <p:nvPr>
            <p:ph type="sldNum" sz="quarter" idx="5"/>
          </p:nvPr>
        </p:nvSpPr>
        <p:spPr/>
        <p:txBody>
          <a:bodyPr/>
          <a:lstStyle/>
          <a:p>
            <a:fld id="{2E548C01-EC07-4717-A8DE-1E92D2D81867}" type="slidenum">
              <a:rPr kumimoji="1" lang="ja-JP" altLang="en-US" smtClean="0"/>
              <a:t>92</a:t>
            </a:fld>
            <a:endParaRPr kumimoji="1" lang="ja-JP" altLang="en-US" dirty="0"/>
          </a:p>
        </p:txBody>
      </p:sp>
    </p:spTree>
    <p:extLst>
      <p:ext uri="{BB962C8B-B14F-4D97-AF65-F5344CB8AC3E}">
        <p14:creationId xmlns:p14="http://schemas.microsoft.com/office/powerpoint/2010/main" val="78616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95365-56FD-25A0-826A-0F01D7E98CAF}"/>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3DC2D-0F74-6C74-C5E9-7E5F992C913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63A568-77BF-C3EC-F465-9201ACC72D67}"/>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9CB7E6-D73F-C1A6-FE9B-DD0CDB1C79B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C8A9848-AA31-64B9-E51A-70704746B7C3}"/>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CDA9D10-48C3-69D7-699E-4730AF55ADD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D333264-182B-E009-8DBF-B661593D747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1BD1FB-1A1D-B6C3-2ECB-F3605658A4F4}"/>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6342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06A395-39E0-3271-4088-1AD78CE3D7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CB3E4C-30D2-0C30-6BA7-4668B32A8743}"/>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8654BF39-16DF-3F03-A866-FB4CB7D344E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76769D-52C2-8F5E-14AE-B8CC8E61CC69}"/>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96116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81D7AC-413C-3068-E809-9E74CD4C3BF7}"/>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05C3D8F4-C7CB-BEB5-80A5-BA5149E133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81FED-83DC-7540-4EB5-B16B5FC6903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209015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88982-F583-9F2B-DB5F-C9E7A5A33FD6}"/>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1014A0-DEF8-D63B-6C7B-5A6415E97C0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66F70CB-F4A0-1978-341E-BB233B7624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F890A2-88F7-1E0C-9951-EE7524A1BA6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DB0F5CFC-78C3-36B4-4EF1-1B470751C4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AA3630-037E-46BD-32E7-F8739E53335B}"/>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84683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D9051-3C2A-A6BD-A8EC-42A24541767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9A2FE66-9A23-EB5C-1092-FBD918ED035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43D6E4-8CCE-101F-2F46-FBAEA5A0C50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C6B27A-D5C1-1F0F-C968-DEC3FF86CDC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8BCB8BC-C2C8-E23C-5622-4E7C11E9F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BAB9EA-9BDB-1AB7-FFF4-A077598176A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8824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E98F3-2F73-4A4A-DBB8-D4E2500E8D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5E0CAE-003C-9D4F-D5B4-78E8EC9C508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42836D-145D-0A0F-5E11-D5090CCFB2A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88FA11A-1530-4CA3-4439-ED7E777EB3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6D0E2-46B0-3044-5590-7B3D5C199FF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29921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7077ED-78E7-C215-19FF-585AD34AB1D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F77F43-B9FC-3120-4DE7-96E085727D1F}"/>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ED7DDE-061B-2705-EC12-8F9A9AAE02F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8269ECF-FDF0-4A62-3B44-DD07EA77E8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09038C-F751-7BC4-3CB2-B59EDB618A8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30563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Tree>
    <p:extLst>
      <p:ext uri="{BB962C8B-B14F-4D97-AF65-F5344CB8AC3E}">
        <p14:creationId xmlns:p14="http://schemas.microsoft.com/office/powerpoint/2010/main" val="3454411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8E0D-C181-28A7-39D2-CCD60743D1F8}"/>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3A31C8-E898-ED39-E8A8-603B00ECDED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0C6FD6-7E3B-6214-8210-D6E40FCB316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0D7CE91-1D69-C735-09E0-04F647025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CADBE7-5B73-7DB5-3505-2A81E9750523}"/>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02052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B0A3A-DEDC-D7E1-A855-EFC79C31FA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94319B-DD3F-8873-5FDD-134836138D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4C4E29-499C-2845-3471-3250922FE08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058729A-D725-E0BB-860A-EB1ED57809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FFF7A-D9B6-D3E5-D6E2-A01E07B1E151}"/>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5117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3A0728-4957-D27E-7634-8566DCE97F7E}"/>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7322F5-01FB-2CE4-3D53-85D116518B9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18F338D-376E-62D3-09CC-36F7EE68391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920CEBE-DAF6-67CF-7FCE-E533F2C7C1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D67944-672F-A6DC-AC40-A66F085932D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7284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9C5B42-6141-770F-6FEE-00FEB597EC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11D09B-0770-2655-D6BE-CE13353B3E38}"/>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5DFD08-0409-69E6-1108-882ABB3A0D7F}"/>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BF4636C-9AEF-0EF0-E775-4C1CC020C74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E120593-24D1-BA42-8283-5DE11C4AE5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807DE7-3B8D-A324-6716-39860AAB083C}"/>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094863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99DC75-FBC7-1767-7A93-526D4C31E5E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AD1C7F-8301-099C-5D23-546CBFC77C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FCAFDC-46FF-C162-A83F-046FB4F32C8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B4891C03-9CD2-6B2A-110C-2E3AF942E51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40F9709-4559-8B92-A2F1-C0D9DE6550A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527525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7FF33A5-D585-8DAC-B8AF-3BA6189CBFA7}"/>
              </a:ext>
            </a:extLst>
          </p:cNvPr>
          <p:cNvSpPr>
            <a:spLocks noGrp="1"/>
          </p:cNvSpPr>
          <p:nvPr>
            <p:ph type="title" idx="4294967295"/>
          </p:nvPr>
        </p:nvSpPr>
        <p:spPr>
          <a:xfrm>
            <a:off x="379506" y="75953"/>
            <a:ext cx="8229600" cy="802800"/>
          </a:xfrm>
          <a:noFill/>
        </p:spPr>
        <p:txBody>
          <a:bodyPr>
            <a:normAutofit fontScale="90000"/>
          </a:bodyPr>
          <a:lstStyle/>
          <a:p>
            <a:r>
              <a:rPr kumimoji="1" lang="ja-JP" altLang="en-US" dirty="0">
                <a:solidFill>
                  <a:schemeClr val="tx1">
                    <a:lumMod val="50000"/>
                    <a:lumOff val="50000"/>
                  </a:schemeClr>
                </a:solidFill>
                <a:effectLst/>
              </a:rPr>
              <a:t>日本における造血幹細胞移植 ２０２３年度</a:t>
            </a:r>
            <a:r>
              <a:rPr lang="ja-JP" altLang="en-US" dirty="0">
                <a:solidFill>
                  <a:schemeClr val="tx1">
                    <a:lumMod val="50000"/>
                    <a:lumOff val="50000"/>
                  </a:schemeClr>
                </a:solidFill>
                <a:effectLst/>
              </a:rPr>
              <a:t> </a:t>
            </a:r>
            <a:r>
              <a:rPr kumimoji="1" lang="en-US" altLang="ja-JP" dirty="0">
                <a:solidFill>
                  <a:schemeClr val="tx1">
                    <a:lumMod val="50000"/>
                    <a:lumOff val="50000"/>
                  </a:schemeClr>
                </a:solidFill>
                <a:effectLst/>
              </a:rPr>
              <a:t>Summary Slides</a:t>
            </a:r>
            <a:endParaRPr kumimoji="1" lang="ja-JP" altLang="en-US" dirty="0">
              <a:solidFill>
                <a:schemeClr val="tx1">
                  <a:lumMod val="50000"/>
                  <a:lumOff val="50000"/>
                </a:schemeClr>
              </a:solidFill>
              <a:effectLst/>
            </a:endParaRPr>
          </a:p>
        </p:txBody>
      </p:sp>
      <p:pic>
        <p:nvPicPr>
          <p:cNvPr id="5" name="図 4" descr="ダイアグラム が含まれている画像&#10;&#10;自動的に生成された説明">
            <a:extLst>
              <a:ext uri="{FF2B5EF4-FFF2-40B4-BE49-F238E27FC236}">
                <a16:creationId xmlns:a16="http://schemas.microsoft.com/office/drawing/2014/main" id="{36ED00F8-9BFD-1057-EAFC-5C9560F3EB9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006E-0852-284C-D127-79129DB303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740E2C-478F-0585-355A-80B31A73DCA5}"/>
              </a:ext>
            </a:extLst>
          </p:cNvPr>
          <p:cNvSpPr>
            <a:spLocks noGrp="1"/>
          </p:cNvSpPr>
          <p:nvPr>
            <p:ph type="title"/>
          </p:nvPr>
        </p:nvSpPr>
        <p:spPr/>
        <p:txBody>
          <a:bodyPr>
            <a:normAutofit fontScale="90000"/>
          </a:bodyPr>
          <a:lstStyle/>
          <a:p>
            <a:r>
              <a:rPr lang="ja-JP" altLang="en-US" b="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 </a:t>
            </a:r>
            <a:r>
              <a:rPr lang="en-US" altLang="ja-JP" sz="18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tx1">
                    <a:lumMod val="50000"/>
                    <a:lumOff val="50000"/>
                  </a:schemeClr>
                </a:solidFill>
                <a:effectLst/>
                <a:latin typeface="ＭＳ ゴシック" pitchFamily="49" charset="-128"/>
                <a:ea typeface="ＭＳ ゴシック" pitchFamily="49" charset="-128"/>
              </a:rPr>
              <a:t>血縁者間 末梢血幹細胞移植</a:t>
            </a:r>
            <a:r>
              <a:rPr kumimoji="1" lang="en-US" altLang="ja-JP" sz="16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16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0D5454DA-5C1A-9AD8-18C8-B882AB6637E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4871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7ED4-FD64-B2F1-E923-7E86B3D3198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6DC2D5B-AC72-0174-DEDC-FCC6BE12977C}"/>
              </a:ext>
            </a:extLst>
          </p:cNvPr>
          <p:cNvSpPr>
            <a:spLocks noGrp="1"/>
          </p:cNvSpPr>
          <p:nvPr>
            <p:ph type="title"/>
          </p:nvPr>
        </p:nvSpPr>
        <p:spPr/>
        <p:txBody>
          <a:bodyPr>
            <a:normAutofit fontScale="90000"/>
          </a:bodyPr>
          <a:lstStyle/>
          <a:p>
            <a:r>
              <a:rPr lang="ja-JP" altLang="en-US" b="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 </a:t>
            </a:r>
            <a:r>
              <a:rPr lang="en-US" altLang="ja-JP" sz="16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tx1">
                    <a:lumMod val="50000"/>
                    <a:lumOff val="50000"/>
                  </a:schemeClr>
                </a:solidFill>
                <a:effectLst/>
                <a:latin typeface="ＭＳ ゴシック" pitchFamily="49" charset="-128"/>
                <a:ea typeface="ＭＳ ゴシック" pitchFamily="49" charset="-128"/>
              </a:rPr>
              <a:t>非血縁者間 骨髄移植</a:t>
            </a:r>
            <a:r>
              <a:rPr kumimoji="1" lang="en-US" altLang="ja-JP" sz="16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16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 棒グラフ&#10;&#10;自動的に生成された説明">
            <a:extLst>
              <a:ext uri="{FF2B5EF4-FFF2-40B4-BE49-F238E27FC236}">
                <a16:creationId xmlns:a16="http://schemas.microsoft.com/office/drawing/2014/main" id="{031CB49A-1E3A-B7FF-A55F-A6AEE1AD673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3090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6DCF-FCB6-CBAC-4170-7FF7C7A32C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5290AC-7986-0B6B-96EF-6B14EB789338}"/>
              </a:ext>
            </a:extLst>
          </p:cNvPr>
          <p:cNvSpPr>
            <a:spLocks noGrp="1"/>
          </p:cNvSpPr>
          <p:nvPr>
            <p:ph type="title"/>
          </p:nvPr>
        </p:nvSpPr>
        <p:spPr/>
        <p:txBody>
          <a:bodyPr>
            <a:normAutofit fontScale="90000"/>
          </a:bodyPr>
          <a:lstStyle/>
          <a:p>
            <a:r>
              <a:rPr lang="ja-JP" altLang="en-US" b="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 </a:t>
            </a:r>
            <a:r>
              <a:rPr lang="en-US" altLang="ja-JP" sz="16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tx1">
                    <a:lumMod val="50000"/>
                    <a:lumOff val="50000"/>
                  </a:schemeClr>
                </a:solidFill>
                <a:effectLst/>
                <a:latin typeface="ＭＳ ゴシック" pitchFamily="49" charset="-128"/>
                <a:ea typeface="ＭＳ ゴシック" pitchFamily="49" charset="-128"/>
              </a:rPr>
              <a:t>非血縁者間 末梢血幹細胞移植</a:t>
            </a:r>
            <a:r>
              <a:rPr kumimoji="1" lang="en-US" altLang="ja-JP" sz="16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16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E00620E4-9F39-E583-AAB2-5E232D0B751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808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 </a:t>
            </a:r>
            <a:r>
              <a:rPr lang="en-US" altLang="ja-JP" sz="16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tx1">
                    <a:lumMod val="50000"/>
                    <a:lumOff val="50000"/>
                  </a:schemeClr>
                </a:solidFill>
                <a:effectLst/>
                <a:latin typeface="ＭＳ ゴシック" pitchFamily="49" charset="-128"/>
                <a:ea typeface="ＭＳ ゴシック" pitchFamily="49" charset="-128"/>
              </a:rPr>
              <a:t>非血縁者間 さい帯血移植</a:t>
            </a:r>
            <a:r>
              <a:rPr kumimoji="1" lang="en-US" altLang="ja-JP" sz="16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16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2A64E5D2-BD8F-1E6B-A526-6B271A80C2D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2F570-E48A-CF25-3C9C-54F01AF6CE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471758-638B-390B-1480-D1C317010F32}"/>
              </a:ext>
            </a:extLst>
          </p:cNvPr>
          <p:cNvSpPr>
            <a:spLocks noGrp="1"/>
          </p:cNvSpPr>
          <p:nvPr>
            <p:ph type="title"/>
          </p:nvPr>
        </p:nvSpPr>
        <p:spPr/>
        <p:txBody>
          <a:bodyPr>
            <a:normAutofit fontScale="90000"/>
          </a:bodyPr>
          <a:lstStyle/>
          <a:p>
            <a:r>
              <a:rPr lang="ja-JP" altLang="en-US" dirty="0">
                <a:solidFill>
                  <a:schemeClr val="tx1">
                    <a:lumMod val="50000"/>
                    <a:lumOff val="50000"/>
                  </a:schemeClr>
                </a:solidFill>
                <a:effectLst/>
                <a:cs typeface="Arial Unicode MS" pitchFamily="50" charset="-128"/>
              </a:rPr>
              <a:t>造血幹細胞移植件数の年次推移</a:t>
            </a:r>
            <a:br>
              <a:rPr lang="en-US" altLang="ja-JP" dirty="0">
                <a:solidFill>
                  <a:schemeClr val="tx1">
                    <a:lumMod val="50000"/>
                    <a:lumOff val="50000"/>
                  </a:schemeClr>
                </a:solidFill>
                <a:effectLst/>
                <a:cs typeface="Arial Unicode MS" pitchFamily="50" charset="-128"/>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cs typeface="Arial Unicode MS" pitchFamily="50" charset="-128"/>
              </a:rPr>
              <a:t>患者年齢階級別</a:t>
            </a:r>
            <a:r>
              <a:rPr lang="ja-JP" altLang="en-US" sz="2000" dirty="0">
                <a:solidFill>
                  <a:schemeClr val="tx1">
                    <a:lumMod val="50000"/>
                    <a:lumOff val="50000"/>
                  </a:schemeClr>
                </a:solidFill>
                <a:effectLst/>
                <a:latin typeface="Arial" panose="020B0604020202020204" pitchFamily="34" charset="0"/>
                <a:cs typeface="Arial" panose="020B0604020202020204" pitchFamily="34" charset="0"/>
              </a:rPr>
              <a:t> </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&lt;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白血病</a:t>
            </a:r>
            <a:r>
              <a:rPr kumimoji="1" lang="en-US" altLang="ja-JP" sz="20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B6FD49BB-5E55-3D1F-9EC9-93FC408C7D2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70035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FC6F6-BD5A-CF74-AB71-C19394273C9F}"/>
            </a:ext>
          </a:extLst>
        </p:cNvPr>
        <p:cNvGrpSpPr/>
        <p:nvPr/>
      </p:nvGrpSpPr>
      <p:grpSpPr>
        <a:xfrm>
          <a:off x="0" y="0"/>
          <a:ext cx="0" cy="0"/>
          <a:chOff x="0" y="0"/>
          <a:chExt cx="0" cy="0"/>
        </a:xfrm>
      </p:grpSpPr>
      <p:sp>
        <p:nvSpPr>
          <p:cNvPr id="6" name="対角する 2 つの角を丸めた四角形 5">
            <a:extLst>
              <a:ext uri="{FF2B5EF4-FFF2-40B4-BE49-F238E27FC236}">
                <a16:creationId xmlns:a16="http://schemas.microsoft.com/office/drawing/2014/main" id="{FE66D930-E346-9332-0046-C9EAACE345A9}"/>
              </a:ext>
            </a:extLst>
          </p:cNvPr>
          <p:cNvSpPr/>
          <p:nvPr/>
        </p:nvSpPr>
        <p:spPr>
          <a:xfrm>
            <a:off x="72000" y="0"/>
            <a:ext cx="8928000" cy="828000"/>
          </a:xfrm>
          <a:prstGeom prst="round2DiagRect">
            <a:avLst>
              <a:gd name="adj1" fmla="val 50000"/>
              <a:gd name="adj2" fmla="val 0"/>
            </a:avLst>
          </a:prstGeom>
          <a:solidFill>
            <a:srgbClr val="E9F3FD"/>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onstantia"/>
              <a:ea typeface="HGP明朝E" panose="02020900000000000000" pitchFamily="18" charset="-128"/>
              <a:cs typeface="+mn-cs"/>
            </a:endParaRPr>
          </a:p>
        </p:txBody>
      </p:sp>
      <p:sp>
        <p:nvSpPr>
          <p:cNvPr id="2" name="タイトル 1">
            <a:extLst>
              <a:ext uri="{FF2B5EF4-FFF2-40B4-BE49-F238E27FC236}">
                <a16:creationId xmlns:a16="http://schemas.microsoft.com/office/drawing/2014/main" id="{4E41E523-F62D-C4DF-745C-7C28FF52B661}"/>
              </a:ext>
            </a:extLst>
          </p:cNvPr>
          <p:cNvSpPr>
            <a:spLocks noGrp="1"/>
          </p:cNvSpPr>
          <p:nvPr>
            <p:ph type="title"/>
          </p:nvPr>
        </p:nvSpPr>
        <p:spPr/>
        <p:txBody>
          <a:bodyPr>
            <a:normAutofit fontScale="90000"/>
          </a:bodyPr>
          <a:lstStyle/>
          <a:p>
            <a:r>
              <a:rPr lang="ja-JP" altLang="en-US" dirty="0">
                <a:solidFill>
                  <a:schemeClr val="tx1">
                    <a:lumMod val="50000"/>
                    <a:lumOff val="50000"/>
                  </a:schemeClr>
                </a:solidFill>
                <a:effectLst/>
                <a:cs typeface="Arial Unicode MS" pitchFamily="50" charset="-128"/>
              </a:rPr>
              <a:t>造血幹細胞移植件数の年次推移</a:t>
            </a:r>
            <a:br>
              <a:rPr lang="en-US" altLang="ja-JP" dirty="0">
                <a:solidFill>
                  <a:schemeClr val="tx1">
                    <a:lumMod val="50000"/>
                    <a:lumOff val="50000"/>
                  </a:schemeClr>
                </a:solidFill>
                <a:effectLst/>
                <a:cs typeface="Arial Unicode MS" pitchFamily="50" charset="-128"/>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cs typeface="Arial Unicode MS" pitchFamily="50" charset="-128"/>
              </a:rPr>
              <a:t>患者年齢階級別</a:t>
            </a:r>
            <a:r>
              <a:rPr lang="ja-JP" altLang="en-US" sz="2000" dirty="0">
                <a:solidFill>
                  <a:schemeClr val="tx1">
                    <a:lumMod val="50000"/>
                    <a:lumOff val="50000"/>
                  </a:schemeClr>
                </a:solidFill>
                <a:effectLst/>
                <a:latin typeface="Arial" panose="020B0604020202020204" pitchFamily="34" charset="0"/>
                <a:cs typeface="Arial" panose="020B0604020202020204" pitchFamily="34" charset="0"/>
              </a:rPr>
              <a:t> </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&lt;</a:t>
            </a:r>
            <a:r>
              <a:rPr kumimoji="1" lang="ja-JP" altLang="en-US" sz="2000" b="0" kern="1200" dirty="0">
                <a:ln>
                  <a:noFill/>
                </a:ln>
                <a:solidFill>
                  <a:schemeClr val="tx1">
                    <a:lumMod val="50000"/>
                    <a:lumOff val="50000"/>
                  </a:schemeClr>
                </a:solidFill>
                <a:effectLst/>
                <a:latin typeface="ＭＳ ゴシック" pitchFamily="49" charset="-128"/>
                <a:ea typeface="ＭＳ ゴシック" pitchFamily="49" charset="-128"/>
              </a:rPr>
              <a:t>悪性リンパ腫</a:t>
            </a:r>
            <a:r>
              <a:rPr kumimoji="1" lang="en-US" altLang="ja-JP" sz="20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sp>
        <p:nvSpPr>
          <p:cNvPr id="13" name="対角する 2 つの角を丸めた四角形 12">
            <a:extLst>
              <a:ext uri="{FF2B5EF4-FFF2-40B4-BE49-F238E27FC236}">
                <a16:creationId xmlns:a16="http://schemas.microsoft.com/office/drawing/2014/main" id="{501EE074-B4B5-99F7-53C8-5AF31AF46892}"/>
              </a:ext>
            </a:extLst>
          </p:cNvPr>
          <p:cNvSpPr/>
          <p:nvPr/>
        </p:nvSpPr>
        <p:spPr>
          <a:xfrm>
            <a:off x="6660000" y="104400"/>
            <a:ext cx="2232000" cy="577998"/>
          </a:xfrm>
          <a:prstGeom prst="round2DiagRect">
            <a:avLst>
              <a:gd name="adj1" fmla="val 50000"/>
              <a:gd name="adj2" fmla="val 0"/>
            </a:avLst>
          </a:prstGeom>
          <a:solidFill>
            <a:schemeClr val="accent1">
              <a:lumMod val="20000"/>
              <a:lumOff val="80000"/>
            </a:schemeClr>
          </a:solidFill>
          <a:ln w="15875" cap="flat">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ja-JP" altLang="en-US" dirty="0">
                <a:solidFill>
                  <a:srgbClr val="009DD9">
                    <a:lumMod val="75000"/>
                  </a:srgbClr>
                </a:solidFill>
                <a:latin typeface="HGP明朝E" panose="02020900000000000000" pitchFamily="18" charset="-128"/>
                <a:ea typeface="HGP明朝E" panose="02020900000000000000" pitchFamily="18" charset="-128"/>
                <a:cs typeface="Arial Unicode MS" pitchFamily="50" charset="-128"/>
              </a:rPr>
              <a:t>悪性リンパ腫</a:t>
            </a:r>
            <a:endParaRPr kumimoji="1" lang="en-US" altLang="ja-JP" sz="1800" b="0" i="0" u="none" strike="noStrike" kern="1200" cap="none" spc="0" normalizeH="0" baseline="0" noProof="0" dirty="0">
              <a:ln>
                <a:noFill/>
              </a:ln>
              <a:solidFill>
                <a:srgbClr val="009DD9">
                  <a:lumMod val="75000"/>
                </a:srgbClr>
              </a:solidFill>
              <a:effectLst/>
              <a:uLnTx/>
              <a:uFillTx/>
              <a:latin typeface="HGP明朝E" panose="02020900000000000000" pitchFamily="18" charset="-128"/>
              <a:ea typeface="HGP明朝E" panose="02020900000000000000" pitchFamily="18" charset="-128"/>
              <a:cs typeface="Arial Unicode MS" pitchFamily="50" charset="-128"/>
            </a:endParaRPr>
          </a:p>
        </p:txBody>
      </p:sp>
      <p:pic>
        <p:nvPicPr>
          <p:cNvPr id="4" name="図 3" descr="グラフ">
            <a:extLst>
              <a:ext uri="{FF2B5EF4-FFF2-40B4-BE49-F238E27FC236}">
                <a16:creationId xmlns:a16="http://schemas.microsoft.com/office/drawing/2014/main" id="{4F026865-4341-A62E-A638-F20DA8F8FC8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4928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tx1">
                    <a:lumMod val="50000"/>
                    <a:lumOff val="50000"/>
                  </a:schemeClr>
                </a:solidFill>
                <a:effectLst/>
              </a:rPr>
              <a:t>疾患別の造血幹細胞移植件数 </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移植種類別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&lt;0-15</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ffectLst/>
            </a:endParaRPr>
          </a:p>
        </p:txBody>
      </p:sp>
      <p:pic>
        <p:nvPicPr>
          <p:cNvPr id="4" name="図 3" descr="グラフ, ウォーターフォール図&#10;&#10;自動的に生成された説明">
            <a:extLst>
              <a:ext uri="{FF2B5EF4-FFF2-40B4-BE49-F238E27FC236}">
                <a16:creationId xmlns:a16="http://schemas.microsoft.com/office/drawing/2014/main" id="{F33AA29C-8F25-FB13-189E-B79866F44B5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tx1">
                    <a:lumMod val="50000"/>
                    <a:lumOff val="50000"/>
                  </a:schemeClr>
                </a:solidFill>
                <a:effectLst/>
              </a:rPr>
              <a:t>疾患別の造血幹細胞移植件数</a:t>
            </a:r>
            <a:br>
              <a:rPr lang="en-US" altLang="ja-JP" sz="4000"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移植種類別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&lt;16</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ndParaRPr>
          </a:p>
        </p:txBody>
      </p:sp>
      <p:pic>
        <p:nvPicPr>
          <p:cNvPr id="3" name="図 2" descr="グラフ, 棒グラフ&#10;&#10;自動的に生成された説明">
            <a:extLst>
              <a:ext uri="{FF2B5EF4-FFF2-40B4-BE49-F238E27FC236}">
                <a16:creationId xmlns:a16="http://schemas.microsoft.com/office/drawing/2014/main" id="{66317DA4-68FC-FFDE-0719-8270A2EBBF1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tx1">
                    <a:lumMod val="50000"/>
                    <a:lumOff val="50000"/>
                  </a:schemeClr>
                </a:solidFill>
                <a:effectLst/>
              </a:rPr>
              <a:t>造血幹細胞移植件数の年次推移 </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主な疾患</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&lt;</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自家移植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0-15</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ffectLst/>
            </a:endParaRPr>
          </a:p>
        </p:txBody>
      </p:sp>
      <p:pic>
        <p:nvPicPr>
          <p:cNvPr id="4" name="図 3" descr="アプリケーション&#10;&#10;自動的に生成された説明">
            <a:extLst>
              <a:ext uri="{FF2B5EF4-FFF2-40B4-BE49-F238E27FC236}">
                <a16:creationId xmlns:a16="http://schemas.microsoft.com/office/drawing/2014/main" id="{C1BEF080-59CD-7B5E-3927-E669D2EE4F6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tx1">
                    <a:lumMod val="50000"/>
                    <a:lumOff val="50000"/>
                  </a:schemeClr>
                </a:solidFill>
                <a:effectLst/>
              </a:rPr>
              <a:t>造血幹細胞移植件数の年次推移 </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主な疾患</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&lt;</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同種移植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0-15</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ffectLst/>
            </a:endParaRPr>
          </a:p>
        </p:txBody>
      </p:sp>
      <p:pic>
        <p:nvPicPr>
          <p:cNvPr id="4" name="図 3" descr="アプリケーション&#10;&#10;自動的に生成された説明">
            <a:extLst>
              <a:ext uri="{FF2B5EF4-FFF2-40B4-BE49-F238E27FC236}">
                <a16:creationId xmlns:a16="http://schemas.microsoft.com/office/drawing/2014/main" id="{AFD0490E-15A6-9EE7-5A8E-ECD1793234D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1DBC0B1-38D9-4737-38DA-CBC3EF12E430}"/>
              </a:ext>
            </a:extLst>
          </p:cNvPr>
          <p:cNvSpPr>
            <a:spLocks noGrp="1"/>
          </p:cNvSpPr>
          <p:nvPr>
            <p:ph type="title"/>
          </p:nvPr>
        </p:nvSpPr>
        <p:spPr>
          <a:xfrm>
            <a:off x="432000" y="0"/>
            <a:ext cx="8229600" cy="813816"/>
          </a:xfrm>
        </p:spPr>
        <p:txBody>
          <a:bodyPr>
            <a:normAutofit/>
          </a:bodyPr>
          <a:lstStyle/>
          <a:p>
            <a:r>
              <a:rPr lang="ja-JP" altLang="en-US" sz="2500" dirty="0">
                <a:solidFill>
                  <a:schemeClr val="tx1">
                    <a:lumMod val="50000"/>
                    <a:lumOff val="50000"/>
                  </a:schemeClr>
                </a:solidFill>
                <a:effectLst/>
              </a:rPr>
              <a:t>目次</a:t>
            </a:r>
          </a:p>
        </p:txBody>
      </p:sp>
      <p:pic>
        <p:nvPicPr>
          <p:cNvPr id="3" name="図 2" descr="グラフィカル ユーザー インターフェイス, テーブル&#10;&#10;自動的に生成された説明">
            <a:extLst>
              <a:ext uri="{FF2B5EF4-FFF2-40B4-BE49-F238E27FC236}">
                <a16:creationId xmlns:a16="http://schemas.microsoft.com/office/drawing/2014/main" id="{E1F88E78-BBE0-1F26-DD90-4C1123FC24B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45422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tx1">
                    <a:lumMod val="50000"/>
                    <a:lumOff val="50000"/>
                  </a:schemeClr>
                </a:solidFill>
                <a:effectLst/>
              </a:rPr>
              <a:t>造血幹細胞移植件数の年次推移</a:t>
            </a:r>
            <a:br>
              <a:rPr lang="en-US" altLang="ja-JP" sz="4000"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主な疾患</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&lt;</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自家移植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16</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ndParaRPr>
          </a:p>
        </p:txBody>
      </p:sp>
      <p:pic>
        <p:nvPicPr>
          <p:cNvPr id="3" name="図 2" descr="折れ線グラフ が含まれている画像&#10;&#10;自動的に生成された説明">
            <a:extLst>
              <a:ext uri="{FF2B5EF4-FFF2-40B4-BE49-F238E27FC236}">
                <a16:creationId xmlns:a16="http://schemas.microsoft.com/office/drawing/2014/main" id="{4B891FA5-A296-A604-13BF-FA3EE77697F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lumMod val="50000"/>
                </a:prstClr>
              </a:solidFill>
              <a:effectLst/>
              <a:uLnTx/>
              <a:uFillTx/>
              <a:latin typeface="HGP明朝E" panose="02020900000000000000" pitchFamily="18" charset="-128"/>
              <a:ea typeface="HGP明朝E" panose="02020900000000000000" pitchFamily="18" charset="-128"/>
              <a:cs typeface="+mn-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tx1">
                    <a:lumMod val="50000"/>
                    <a:lumOff val="50000"/>
                  </a:schemeClr>
                </a:solidFill>
                <a:effectLst/>
              </a:rPr>
              <a:t>造血幹細胞移植件数の年次推移</a:t>
            </a:r>
            <a:br>
              <a:rPr lang="en-US" altLang="ja-JP" sz="4000"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主な疾患</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&lt;</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同種移植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16</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ndParaRPr>
          </a:p>
        </p:txBody>
      </p:sp>
      <p:pic>
        <p:nvPicPr>
          <p:cNvPr id="3" name="図 2" descr="グラフ&#10;&#10;自動的に生成された説明">
            <a:extLst>
              <a:ext uri="{FF2B5EF4-FFF2-40B4-BE49-F238E27FC236}">
                <a16:creationId xmlns:a16="http://schemas.microsoft.com/office/drawing/2014/main" id="{37746B3A-FB19-3FC4-241C-1BEB7A1F351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A148-0F42-C877-E1C2-73EE1303A6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6FB9A6-2D27-68ED-7270-C8090B0006EA}"/>
              </a:ext>
            </a:extLst>
          </p:cNvPr>
          <p:cNvSpPr>
            <a:spLocks noGrp="1"/>
          </p:cNvSpPr>
          <p:nvPr>
            <p:ph type="title"/>
          </p:nvPr>
        </p:nvSpPr>
        <p:spPr/>
        <p:txBody>
          <a:bodyPr>
            <a:normAutofit fontScale="90000"/>
          </a:bodyPr>
          <a:lstStyle/>
          <a:p>
            <a:r>
              <a:rPr lang="ja-JP" altLang="en-US"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cs typeface="Arial Unicode MS" pitchFamily="50" charset="-128"/>
              </a:rPr>
              <a:t>幹細胞種類別の比率</a:t>
            </a:r>
            <a:r>
              <a:rPr lang="en-US" altLang="ja-JP" sz="2000" dirty="0">
                <a:solidFill>
                  <a:schemeClr val="tx1">
                    <a:lumMod val="50000"/>
                    <a:lumOff val="50000"/>
                  </a:schemeClr>
                </a:solidFill>
                <a:effectLst/>
                <a:cs typeface="Arial Unicode MS" pitchFamily="50" charset="-128"/>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a:t>
            </a:r>
            <a:r>
              <a:rPr kumimoji="1" lang="ja-JP" altLang="ja-JP" sz="2000" b="0" kern="1200" dirty="0">
                <a:ln>
                  <a:noFill/>
                </a:ln>
                <a:solidFill>
                  <a:schemeClr val="tx1">
                    <a:lumMod val="50000"/>
                    <a:lumOff val="50000"/>
                  </a:schemeClr>
                </a:solidFill>
                <a:effectLst/>
              </a:rPr>
              <a:t>自家移植 </a:t>
            </a:r>
            <a:r>
              <a:rPr kumimoji="1" lang="en-US" altLang="ja-JP" sz="2000" b="0" kern="1200" dirty="0">
                <a:ln>
                  <a:noFill/>
                </a:ln>
                <a:solidFill>
                  <a:schemeClr val="tx1">
                    <a:lumMod val="50000"/>
                    <a:lumOff val="50000"/>
                  </a:schemeClr>
                </a:solidFill>
                <a:effectLst/>
              </a:rPr>
              <a:t>0-15</a:t>
            </a:r>
            <a:r>
              <a:rPr kumimoji="1" lang="ja-JP" altLang="ja-JP" sz="2000" b="0" kern="1200" dirty="0">
                <a:ln>
                  <a:noFill/>
                </a:ln>
                <a:solidFill>
                  <a:schemeClr val="tx1">
                    <a:lumMod val="50000"/>
                    <a:lumOff val="50000"/>
                  </a:schemeClr>
                </a:solidFill>
                <a:effectLst/>
              </a:rPr>
              <a:t>歳</a:t>
            </a:r>
            <a:r>
              <a:rPr kumimoji="1" lang="en-US" altLang="ja-JP" sz="2000" b="0" kern="1200" dirty="0">
                <a:ln>
                  <a:noFill/>
                </a:ln>
                <a:solidFill>
                  <a:schemeClr val="tx1">
                    <a:lumMod val="50000"/>
                    <a:lumOff val="50000"/>
                  </a:schemeClr>
                </a:solidFill>
                <a:effectLst/>
              </a:rPr>
              <a:t>&gt;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37FAF8A0-70E3-C172-5ADE-97A7EDC22314}"/>
              </a:ext>
            </a:extLst>
          </p:cNvPr>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 棒グラフ&#10;&#10;自動的に生成された説明">
            <a:extLst>
              <a:ext uri="{FF2B5EF4-FFF2-40B4-BE49-F238E27FC236}">
                <a16:creationId xmlns:a16="http://schemas.microsoft.com/office/drawing/2014/main" id="{018B8661-9E85-F2A1-2390-D822DD78B64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9780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685D-92FA-3564-53FA-8763BAE584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86845A8-E969-0011-D42E-2CB340351EC4}"/>
              </a:ext>
            </a:extLst>
          </p:cNvPr>
          <p:cNvSpPr>
            <a:spLocks noGrp="1"/>
          </p:cNvSpPr>
          <p:nvPr>
            <p:ph type="title"/>
          </p:nvPr>
        </p:nvSpPr>
        <p:spPr/>
        <p:txBody>
          <a:bodyPr>
            <a:normAutofit fontScale="90000"/>
          </a:bodyPr>
          <a:lstStyle/>
          <a:p>
            <a:r>
              <a:rPr lang="ja-JP" altLang="en-US"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cs typeface="Arial Unicode MS" pitchFamily="50" charset="-128"/>
              </a:rPr>
              <a:t>幹細胞種類別の比率</a:t>
            </a:r>
            <a:r>
              <a:rPr lang="ja-JP" altLang="en-US" sz="2000" dirty="0">
                <a:solidFill>
                  <a:schemeClr val="tx1">
                    <a:lumMod val="50000"/>
                    <a:lumOff val="50000"/>
                  </a:schemeClr>
                </a:solidFill>
                <a:effectLst/>
                <a:cs typeface="Arial Unicode MS" pitchFamily="50" charset="-128"/>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a:t>
            </a:r>
            <a:r>
              <a:rPr kumimoji="1" lang="ja-JP" altLang="ja-JP" sz="2000" b="0" kern="1200" dirty="0">
                <a:ln>
                  <a:noFill/>
                </a:ln>
                <a:solidFill>
                  <a:schemeClr val="tx1">
                    <a:lumMod val="50000"/>
                    <a:lumOff val="50000"/>
                  </a:schemeClr>
                </a:solidFill>
                <a:effectLst/>
              </a:rPr>
              <a:t>自家移植 </a:t>
            </a:r>
            <a:r>
              <a:rPr kumimoji="1" lang="en-US" altLang="ja-JP" sz="2000" b="0" kern="1200" dirty="0">
                <a:ln>
                  <a:noFill/>
                </a:ln>
                <a:solidFill>
                  <a:schemeClr val="tx1">
                    <a:lumMod val="50000"/>
                    <a:lumOff val="50000"/>
                  </a:schemeClr>
                </a:solidFill>
                <a:effectLst/>
              </a:rPr>
              <a:t>16</a:t>
            </a:r>
            <a:r>
              <a:rPr kumimoji="1" lang="ja-JP" altLang="ja-JP" sz="2000" b="0" kern="1200" dirty="0">
                <a:ln>
                  <a:noFill/>
                </a:ln>
                <a:solidFill>
                  <a:schemeClr val="tx1">
                    <a:lumMod val="50000"/>
                    <a:lumOff val="50000"/>
                  </a:schemeClr>
                </a:solidFill>
                <a:effectLst/>
              </a:rPr>
              <a:t>歳以上</a:t>
            </a:r>
            <a:r>
              <a:rPr kumimoji="1" lang="en-US" altLang="ja-JP" sz="2000" b="0" kern="1200" dirty="0">
                <a:ln>
                  <a:noFill/>
                </a:ln>
                <a:solidFill>
                  <a:schemeClr val="tx1">
                    <a:lumMod val="50000"/>
                    <a:lumOff val="50000"/>
                  </a:schemeClr>
                </a:solidFill>
                <a:effectLst/>
              </a:rPr>
              <a:t>&gt;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7B1AA9DC-B730-BE56-90AC-B0B983D0204A}"/>
              </a:ext>
            </a:extLst>
          </p:cNvPr>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 棒グラフ&#10;&#10;自動的に生成された説明">
            <a:extLst>
              <a:ext uri="{FF2B5EF4-FFF2-40B4-BE49-F238E27FC236}">
                <a16:creationId xmlns:a16="http://schemas.microsoft.com/office/drawing/2014/main" id="{835D2420-9BA0-3B0D-6F8B-5AB68CF3E60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6203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DA618-A981-E3F8-24E9-F701156BFD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17D6D4-85E5-D9CF-BC53-11FB05780900}"/>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50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1800" b="0" spc="-150" dirty="0">
                <a:solidFill>
                  <a:schemeClr val="tx1">
                    <a:lumMod val="50000"/>
                    <a:lumOff val="50000"/>
                  </a:schemeClr>
                </a:solidFill>
                <a:latin typeface="Arial" pitchFamily="34" charset="0"/>
                <a:ea typeface="ＭＳ Ｐゴシック"/>
                <a:cs typeface="Arial" pitchFamily="34" charset="0"/>
              </a:rPr>
              <a:t>●●●</a:t>
            </a:r>
            <a:r>
              <a:rPr lang="en-US" altLang="ja-JP" sz="1800" spc="-150" dirty="0">
                <a:solidFill>
                  <a:schemeClr val="tx1">
                    <a:lumMod val="50000"/>
                    <a:lumOff val="50000"/>
                  </a:schemeClr>
                </a:solidFill>
                <a:effectLst/>
                <a:latin typeface="Arial" pitchFamily="34" charset="0"/>
                <a:ea typeface="ＭＳ Ｐゴシック"/>
                <a:cs typeface="Arial" pitchFamily="34" charset="0"/>
              </a:rPr>
              <a:t> </a:t>
            </a:r>
            <a:r>
              <a:rPr lang="ja-JP" altLang="en-US" sz="2200" dirty="0">
                <a:solidFill>
                  <a:schemeClr val="tx1">
                    <a:lumMod val="50000"/>
                    <a:lumOff val="50000"/>
                  </a:schemeClr>
                </a:solidFill>
                <a:effectLst/>
                <a:cs typeface="Arial Unicode MS" pitchFamily="50" charset="-128"/>
              </a:rPr>
              <a:t>幹細胞種類別の比率</a:t>
            </a:r>
            <a:r>
              <a:rPr lang="ja-JP" altLang="en-US" sz="1800" dirty="0">
                <a:solidFill>
                  <a:schemeClr val="tx1">
                    <a:lumMod val="50000"/>
                    <a:lumOff val="50000"/>
                  </a:schemeClr>
                </a:solidFill>
                <a:effectLst/>
                <a:cs typeface="Arial Unicode MS" pitchFamily="50" charset="-128"/>
              </a:rPr>
              <a:t> </a:t>
            </a:r>
            <a:r>
              <a:rPr lang="en-US" altLang="ja-JP" sz="1800" b="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a:t>
            </a:r>
            <a:r>
              <a:rPr kumimoji="1" lang="ja-JP" altLang="ja-JP" sz="2000" b="0" kern="1200" dirty="0">
                <a:ln>
                  <a:noFill/>
                </a:ln>
                <a:solidFill>
                  <a:schemeClr val="tx1">
                    <a:lumMod val="50000"/>
                    <a:lumOff val="50000"/>
                  </a:schemeClr>
                </a:solidFill>
                <a:effectLst/>
              </a:rPr>
              <a:t>同種移植 </a:t>
            </a:r>
            <a:r>
              <a:rPr kumimoji="1" lang="en-US" altLang="ja-JP" sz="2000" b="0" kern="1200" dirty="0">
                <a:ln>
                  <a:noFill/>
                </a:ln>
                <a:solidFill>
                  <a:schemeClr val="tx1">
                    <a:lumMod val="50000"/>
                    <a:lumOff val="50000"/>
                  </a:schemeClr>
                </a:solidFill>
                <a:effectLst/>
              </a:rPr>
              <a:t>0-15</a:t>
            </a:r>
            <a:r>
              <a:rPr kumimoji="1" lang="ja-JP" altLang="ja-JP" sz="2000" b="0" kern="1200" dirty="0">
                <a:ln>
                  <a:noFill/>
                </a:ln>
                <a:solidFill>
                  <a:schemeClr val="tx1">
                    <a:lumMod val="50000"/>
                    <a:lumOff val="50000"/>
                  </a:schemeClr>
                </a:solidFill>
                <a:effectLst/>
              </a:rPr>
              <a:t>歳</a:t>
            </a:r>
            <a:r>
              <a:rPr kumimoji="1" lang="en-US" altLang="ja-JP" sz="2000" b="0" kern="1200" dirty="0">
                <a:ln>
                  <a:noFill/>
                </a:ln>
                <a:solidFill>
                  <a:schemeClr val="tx1">
                    <a:lumMod val="50000"/>
                    <a:lumOff val="50000"/>
                  </a:schemeClr>
                </a:solidFill>
                <a:effectLst/>
              </a:rPr>
              <a:t>&gt;</a:t>
            </a:r>
            <a:endParaRPr lang="ja-JP" altLang="ja-JP" sz="2000" dirty="0">
              <a:solidFill>
                <a:schemeClr val="tx1">
                  <a:lumMod val="50000"/>
                  <a:lumOff val="50000"/>
                </a:schemeClr>
              </a:solidFill>
              <a:effectLst/>
            </a:endParaRPr>
          </a:p>
        </p:txBody>
      </p:sp>
      <p:sp>
        <p:nvSpPr>
          <p:cNvPr id="11" name="テキスト ボックス 10">
            <a:extLst>
              <a:ext uri="{FF2B5EF4-FFF2-40B4-BE49-F238E27FC236}">
                <a16:creationId xmlns:a16="http://schemas.microsoft.com/office/drawing/2014/main" id="{31E64BED-3426-3D87-0EE0-F51BEFD7E5EA}"/>
              </a:ext>
            </a:extLst>
          </p:cNvPr>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C7FD3999-BC86-55CB-3864-4CF3DC1AB59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76326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5C07-7F65-6E12-B9EE-888A13644B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B26B8D-FD73-EDD1-2F3B-05A437472051}"/>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50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1800" b="0" spc="-150" dirty="0">
                <a:solidFill>
                  <a:schemeClr val="tx1">
                    <a:lumMod val="50000"/>
                    <a:lumOff val="50000"/>
                  </a:schemeClr>
                </a:solidFill>
                <a:latin typeface="Arial" pitchFamily="34" charset="0"/>
                <a:ea typeface="ＭＳ Ｐゴシック"/>
                <a:cs typeface="Arial" pitchFamily="34" charset="0"/>
              </a:rPr>
              <a:t>●●●</a:t>
            </a:r>
            <a:r>
              <a:rPr lang="en-US" altLang="ja-JP" sz="1800" spc="-150" dirty="0">
                <a:solidFill>
                  <a:schemeClr val="tx1">
                    <a:lumMod val="50000"/>
                    <a:lumOff val="50000"/>
                  </a:schemeClr>
                </a:solidFill>
                <a:effectLst/>
                <a:latin typeface="Arial" pitchFamily="34" charset="0"/>
                <a:ea typeface="ＭＳ Ｐゴシック"/>
                <a:cs typeface="Arial" pitchFamily="34" charset="0"/>
              </a:rPr>
              <a:t> </a:t>
            </a:r>
            <a:r>
              <a:rPr lang="ja-JP" altLang="en-US" sz="2200" dirty="0">
                <a:solidFill>
                  <a:schemeClr val="tx1">
                    <a:lumMod val="50000"/>
                    <a:lumOff val="50000"/>
                  </a:schemeClr>
                </a:solidFill>
                <a:effectLst/>
                <a:cs typeface="Arial Unicode MS" pitchFamily="50" charset="-128"/>
              </a:rPr>
              <a:t>幹細胞種類別の比率</a:t>
            </a:r>
            <a:r>
              <a:rPr lang="ja-JP" altLang="en-US" sz="2000" dirty="0">
                <a:solidFill>
                  <a:schemeClr val="tx1">
                    <a:lumMod val="50000"/>
                    <a:lumOff val="50000"/>
                  </a:schemeClr>
                </a:solidFill>
                <a:effectLst/>
                <a:cs typeface="Arial Unicode MS" pitchFamily="50" charset="-128"/>
              </a:rPr>
              <a:t> </a:t>
            </a:r>
            <a:r>
              <a:rPr lang="en-US" altLang="ja-JP" sz="1800" b="0" spc="-150" dirty="0">
                <a:solidFill>
                  <a:schemeClr val="tx1">
                    <a:lumMod val="50000"/>
                    <a:lumOff val="50000"/>
                  </a:schemeClr>
                </a:solidFill>
                <a:latin typeface="Arial" pitchFamily="34" charset="0"/>
                <a:ea typeface="ＭＳ Ｐゴシック"/>
                <a:cs typeface="Arial" pitchFamily="34" charset="0"/>
              </a:rPr>
              <a:t>●●●</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a:t>
            </a:r>
            <a:r>
              <a:rPr kumimoji="1" lang="ja-JP" altLang="ja-JP" sz="2000" b="0" kern="1200" dirty="0">
                <a:ln>
                  <a:noFill/>
                </a:ln>
                <a:solidFill>
                  <a:schemeClr val="tx1">
                    <a:lumMod val="50000"/>
                    <a:lumOff val="50000"/>
                  </a:schemeClr>
                </a:solidFill>
                <a:effectLst/>
              </a:rPr>
              <a:t>同種移植 </a:t>
            </a:r>
            <a:r>
              <a:rPr kumimoji="1" lang="en-US" altLang="ja-JP" sz="2000" b="0" kern="1200" dirty="0">
                <a:ln>
                  <a:noFill/>
                </a:ln>
                <a:solidFill>
                  <a:schemeClr val="tx1">
                    <a:lumMod val="50000"/>
                    <a:lumOff val="50000"/>
                  </a:schemeClr>
                </a:solidFill>
                <a:effectLst/>
              </a:rPr>
              <a:t>16</a:t>
            </a:r>
            <a:r>
              <a:rPr kumimoji="1" lang="ja-JP" altLang="ja-JP" sz="2000" b="0" kern="1200" dirty="0">
                <a:ln>
                  <a:noFill/>
                </a:ln>
                <a:solidFill>
                  <a:schemeClr val="tx1">
                    <a:lumMod val="50000"/>
                    <a:lumOff val="50000"/>
                  </a:schemeClr>
                </a:solidFill>
                <a:effectLst/>
              </a:rPr>
              <a:t>歳以上</a:t>
            </a:r>
            <a:r>
              <a:rPr kumimoji="1" lang="en-US" altLang="ja-JP" sz="2000" b="0" kern="1200" dirty="0">
                <a:ln>
                  <a:noFill/>
                </a:ln>
                <a:solidFill>
                  <a:schemeClr val="tx1">
                    <a:lumMod val="50000"/>
                    <a:lumOff val="50000"/>
                  </a:schemeClr>
                </a:solidFill>
                <a:effectLst/>
              </a:rPr>
              <a:t>&gt;</a:t>
            </a:r>
            <a:endParaRPr lang="ja-JP" altLang="ja-JP" sz="2000" dirty="0">
              <a:solidFill>
                <a:schemeClr val="tx1">
                  <a:lumMod val="50000"/>
                  <a:lumOff val="50000"/>
                </a:schemeClr>
              </a:solidFill>
              <a:effectLst/>
            </a:endParaRPr>
          </a:p>
        </p:txBody>
      </p:sp>
      <p:sp>
        <p:nvSpPr>
          <p:cNvPr id="11" name="テキスト ボックス 10">
            <a:extLst>
              <a:ext uri="{FF2B5EF4-FFF2-40B4-BE49-F238E27FC236}">
                <a16:creationId xmlns:a16="http://schemas.microsoft.com/office/drawing/2014/main" id="{5A7309A5-512F-E274-DABF-1F31525C5B16}"/>
              </a:ext>
            </a:extLst>
          </p:cNvPr>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 棒グラフ&#10;&#10;自動的に生成された説明">
            <a:extLst>
              <a:ext uri="{FF2B5EF4-FFF2-40B4-BE49-F238E27FC236}">
                <a16:creationId xmlns:a16="http://schemas.microsoft.com/office/drawing/2014/main" id="{CEE5C31E-9FBE-1496-8DE4-14BB2CA8D54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7115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00E6-31A4-D487-168A-0CC211390F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64C2F7-7AE9-7285-3D2C-3CAA2FE08D3E}"/>
              </a:ext>
            </a:extLst>
          </p:cNvPr>
          <p:cNvSpPr>
            <a:spLocks noGrp="1"/>
          </p:cNvSpPr>
          <p:nvPr>
            <p:ph type="title"/>
          </p:nvPr>
        </p:nvSpPr>
        <p:spPr/>
        <p:txBody>
          <a:bodyPr>
            <a:normAutofit/>
          </a:bodyPr>
          <a:lstStyle/>
          <a:p>
            <a:r>
              <a:rPr lang="ja-JP" altLang="en-US" sz="2500" dirty="0">
                <a:solidFill>
                  <a:schemeClr val="tx1">
                    <a:lumMod val="50000"/>
                    <a:lumOff val="50000"/>
                  </a:schemeClr>
                </a:solidFill>
                <a:effectLst/>
              </a:rPr>
              <a:t>造血幹細胞移植件数の年次推移</a:t>
            </a:r>
            <a:br>
              <a:rPr lang="en-US" altLang="ja-JP" sz="3200" dirty="0">
                <a:solidFill>
                  <a:schemeClr val="tx1">
                    <a:lumMod val="50000"/>
                    <a:lumOff val="50000"/>
                  </a:schemeClr>
                </a:solidFill>
                <a:effectLst/>
              </a:rPr>
            </a:br>
            <a:r>
              <a:rPr lang="en-US" altLang="ja-JP" sz="1800" b="0" spc="-150" dirty="0">
                <a:solidFill>
                  <a:schemeClr val="tx1">
                    <a:lumMod val="50000"/>
                    <a:lumOff val="50000"/>
                  </a:schemeClr>
                </a:solidFill>
                <a:latin typeface="Arial" pitchFamily="34" charset="0"/>
                <a:ea typeface="ＭＳ Ｐゴシック"/>
                <a:cs typeface="Arial" pitchFamily="34" charset="0"/>
              </a:rPr>
              <a:t>●●●</a:t>
            </a:r>
            <a:r>
              <a:rPr lang="ja-JP" altLang="en-US" sz="1800" spc="-150" dirty="0">
                <a:solidFill>
                  <a:schemeClr val="tx1">
                    <a:lumMod val="50000"/>
                    <a:lumOff val="50000"/>
                  </a:schemeClr>
                </a:solidFill>
                <a:latin typeface="Arial" pitchFamily="34" charset="0"/>
                <a:ea typeface="ＭＳ Ｐゴシック"/>
                <a:cs typeface="Arial" pitchFamily="34" charset="0"/>
              </a:rPr>
              <a:t> </a:t>
            </a:r>
            <a:r>
              <a:rPr lang="ja-JP" altLang="en-US" sz="2200" dirty="0">
                <a:solidFill>
                  <a:schemeClr val="tx1">
                    <a:lumMod val="50000"/>
                    <a:lumOff val="50000"/>
                  </a:schemeClr>
                </a:solidFill>
                <a:effectLst/>
                <a:cs typeface="Arial Unicode MS" pitchFamily="50" charset="-128"/>
              </a:rPr>
              <a:t>幹細胞種類別の比率</a:t>
            </a:r>
            <a:r>
              <a:rPr lang="ja-JP" altLang="en-US" sz="1800" dirty="0">
                <a:solidFill>
                  <a:schemeClr val="tx1">
                    <a:lumMod val="50000"/>
                    <a:lumOff val="50000"/>
                  </a:schemeClr>
                </a:solidFill>
                <a:effectLst/>
                <a:cs typeface="Arial Unicode MS" pitchFamily="50" charset="-128"/>
              </a:rPr>
              <a:t> </a:t>
            </a:r>
            <a:r>
              <a:rPr lang="en-US" altLang="ja-JP" sz="1800" b="0" spc="-150" dirty="0">
                <a:solidFill>
                  <a:schemeClr val="tx1">
                    <a:lumMod val="50000"/>
                    <a:lumOff val="50000"/>
                  </a:schemeClr>
                </a:solidFill>
                <a:latin typeface="Arial" pitchFamily="34" charset="0"/>
                <a:ea typeface="ＭＳ Ｐゴシック"/>
                <a:cs typeface="Arial" pitchFamily="34" charset="0"/>
              </a:rPr>
              <a:t>●●●</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lang="en-US" altLang="ja-JP" sz="1400" spc="-150" dirty="0">
                <a:solidFill>
                  <a:schemeClr val="tx1">
                    <a:lumMod val="50000"/>
                    <a:lumOff val="50000"/>
                  </a:schemeClr>
                </a:solidFill>
                <a:effectLst/>
                <a:latin typeface="Arial" pitchFamily="34" charset="0"/>
                <a:ea typeface="ＭＳ Ｐゴシック"/>
                <a:cs typeface="Arial" pitchFamily="34" charset="0"/>
              </a:rPr>
              <a:t>&lt;</a:t>
            </a:r>
            <a:r>
              <a:rPr lang="ja-JP" altLang="en-US" sz="1400" spc="-150" dirty="0">
                <a:solidFill>
                  <a:schemeClr val="tx1">
                    <a:lumMod val="50000"/>
                    <a:lumOff val="50000"/>
                  </a:schemeClr>
                </a:solidFill>
                <a:effectLst/>
                <a:latin typeface="Arial" pitchFamily="34" charset="0"/>
                <a:ea typeface="ＭＳ Ｐゴシック"/>
                <a:cs typeface="Arial" pitchFamily="34" charset="0"/>
              </a:rPr>
              <a:t>非血縁者間移植 </a:t>
            </a:r>
            <a:r>
              <a:rPr lang="en-US" altLang="ja-JP" sz="1400" spc="-150" dirty="0">
                <a:solidFill>
                  <a:schemeClr val="tx1">
                    <a:lumMod val="50000"/>
                    <a:lumOff val="50000"/>
                  </a:schemeClr>
                </a:solidFill>
                <a:effectLst/>
                <a:latin typeface="Arial" pitchFamily="34" charset="0"/>
                <a:ea typeface="ＭＳ Ｐゴシック"/>
                <a:cs typeface="Arial" pitchFamily="34" charset="0"/>
              </a:rPr>
              <a:t>0-15</a:t>
            </a:r>
            <a:r>
              <a:rPr lang="ja-JP" altLang="en-US" sz="1400" spc="-150" dirty="0">
                <a:solidFill>
                  <a:schemeClr val="tx1">
                    <a:lumMod val="50000"/>
                    <a:lumOff val="50000"/>
                  </a:schemeClr>
                </a:solidFill>
                <a:effectLst/>
                <a:latin typeface="Arial" pitchFamily="34" charset="0"/>
                <a:ea typeface="ＭＳ Ｐゴシック"/>
                <a:cs typeface="Arial" pitchFamily="34" charset="0"/>
              </a:rPr>
              <a:t>歳</a:t>
            </a:r>
            <a:r>
              <a:rPr lang="en-US" altLang="ja-JP" sz="1400" spc="-150" dirty="0">
                <a:solidFill>
                  <a:schemeClr val="tx1">
                    <a:lumMod val="50000"/>
                    <a:lumOff val="50000"/>
                  </a:schemeClr>
                </a:solidFill>
                <a:effectLst/>
                <a:latin typeface="Arial" pitchFamily="34" charset="0"/>
                <a:ea typeface="ＭＳ Ｐゴシック"/>
                <a:cs typeface="Arial" pitchFamily="34" charset="0"/>
              </a:rPr>
              <a:t>&gt;</a:t>
            </a:r>
          </a:p>
        </p:txBody>
      </p:sp>
      <p:sp>
        <p:nvSpPr>
          <p:cNvPr id="11" name="テキスト ボックス 10">
            <a:extLst>
              <a:ext uri="{FF2B5EF4-FFF2-40B4-BE49-F238E27FC236}">
                <a16:creationId xmlns:a16="http://schemas.microsoft.com/office/drawing/2014/main" id="{4AA7532A-D3E3-54D3-B5E6-1724007CC67E}"/>
              </a:ext>
            </a:extLst>
          </p:cNvPr>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 棒グラフ&#10;&#10;自動的に生成された説明">
            <a:extLst>
              <a:ext uri="{FF2B5EF4-FFF2-40B4-BE49-F238E27FC236}">
                <a16:creationId xmlns:a16="http://schemas.microsoft.com/office/drawing/2014/main" id="{0B2A6633-1BD4-51D9-28BD-3C82152CAE5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71904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E8BA-57C0-452B-872C-ADE4C0151B7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17E1FB-A62E-7434-AA0E-3D8570A2EEF2}"/>
              </a:ext>
            </a:extLst>
          </p:cNvPr>
          <p:cNvSpPr>
            <a:spLocks noGrp="1"/>
          </p:cNvSpPr>
          <p:nvPr>
            <p:ph type="title"/>
          </p:nvPr>
        </p:nvSpPr>
        <p:spPr/>
        <p:txBody>
          <a:bodyPr>
            <a:normAutofit/>
          </a:bodyPr>
          <a:lstStyle/>
          <a:p>
            <a:r>
              <a:rPr lang="ja-JP" altLang="en-US" sz="2500" dirty="0">
                <a:solidFill>
                  <a:schemeClr val="tx1">
                    <a:lumMod val="50000"/>
                    <a:lumOff val="50000"/>
                  </a:schemeClr>
                </a:solidFill>
                <a:effectLst/>
              </a:rPr>
              <a:t>造血幹細胞移植件数の年次推移</a:t>
            </a:r>
            <a:br>
              <a:rPr lang="en-US" altLang="ja-JP" sz="3200" dirty="0">
                <a:solidFill>
                  <a:schemeClr val="tx1">
                    <a:lumMod val="50000"/>
                    <a:lumOff val="50000"/>
                  </a:schemeClr>
                </a:solidFill>
                <a:effectLst/>
              </a:rPr>
            </a:br>
            <a:r>
              <a:rPr lang="en-US" altLang="ja-JP" sz="1800" b="0" spc="-150" dirty="0">
                <a:solidFill>
                  <a:schemeClr val="tx1">
                    <a:lumMod val="50000"/>
                    <a:lumOff val="50000"/>
                  </a:schemeClr>
                </a:solidFill>
                <a:latin typeface="Arial" pitchFamily="34" charset="0"/>
                <a:ea typeface="ＭＳ Ｐゴシック"/>
                <a:cs typeface="Arial" pitchFamily="34" charset="0"/>
              </a:rPr>
              <a:t>●●●</a:t>
            </a:r>
            <a:r>
              <a:rPr lang="ja-JP" altLang="en-US" sz="1800" spc="-150" dirty="0">
                <a:solidFill>
                  <a:schemeClr val="tx1">
                    <a:lumMod val="50000"/>
                    <a:lumOff val="50000"/>
                  </a:schemeClr>
                </a:solidFill>
                <a:latin typeface="Arial" pitchFamily="34" charset="0"/>
                <a:ea typeface="ＭＳ Ｐゴシック"/>
                <a:cs typeface="Arial" pitchFamily="34" charset="0"/>
              </a:rPr>
              <a:t> </a:t>
            </a:r>
            <a:r>
              <a:rPr lang="ja-JP" altLang="en-US" sz="2200" dirty="0">
                <a:solidFill>
                  <a:schemeClr val="tx1">
                    <a:lumMod val="50000"/>
                    <a:lumOff val="50000"/>
                  </a:schemeClr>
                </a:solidFill>
                <a:effectLst/>
                <a:cs typeface="Arial Unicode MS" pitchFamily="50" charset="-128"/>
              </a:rPr>
              <a:t>幹細胞種類別の比率</a:t>
            </a:r>
            <a:r>
              <a:rPr lang="ja-JP" altLang="en-US" sz="1800" dirty="0">
                <a:solidFill>
                  <a:schemeClr val="tx1">
                    <a:lumMod val="50000"/>
                    <a:lumOff val="50000"/>
                  </a:schemeClr>
                </a:solidFill>
                <a:effectLst/>
                <a:cs typeface="Arial Unicode MS" pitchFamily="50" charset="-128"/>
              </a:rPr>
              <a:t> </a:t>
            </a:r>
            <a:r>
              <a:rPr lang="en-US" altLang="ja-JP" sz="1800" b="0" spc="-150" dirty="0">
                <a:solidFill>
                  <a:schemeClr val="tx1">
                    <a:lumMod val="50000"/>
                    <a:lumOff val="50000"/>
                  </a:schemeClr>
                </a:solidFill>
                <a:latin typeface="Arial" pitchFamily="34" charset="0"/>
                <a:ea typeface="ＭＳ Ｐゴシック"/>
                <a:cs typeface="Arial" pitchFamily="34" charset="0"/>
              </a:rPr>
              <a:t>●●● </a:t>
            </a:r>
            <a:r>
              <a:rPr lang="en-US" altLang="ja-JP" sz="1400" spc="-150" dirty="0">
                <a:solidFill>
                  <a:schemeClr val="tx1">
                    <a:lumMod val="50000"/>
                    <a:lumOff val="50000"/>
                  </a:schemeClr>
                </a:solidFill>
                <a:effectLst/>
                <a:latin typeface="Arial" pitchFamily="34" charset="0"/>
                <a:ea typeface="ＭＳ Ｐゴシック"/>
                <a:cs typeface="Arial" pitchFamily="34" charset="0"/>
              </a:rPr>
              <a:t>&lt;</a:t>
            </a:r>
            <a:r>
              <a:rPr lang="ja-JP" altLang="en-US" sz="1400" spc="-150" dirty="0">
                <a:solidFill>
                  <a:schemeClr val="tx1">
                    <a:lumMod val="50000"/>
                    <a:lumOff val="50000"/>
                  </a:schemeClr>
                </a:solidFill>
                <a:effectLst/>
                <a:latin typeface="Arial" pitchFamily="34" charset="0"/>
                <a:ea typeface="ＭＳ Ｐゴシック"/>
                <a:cs typeface="Arial" pitchFamily="34" charset="0"/>
              </a:rPr>
              <a:t>非血縁者間移植 </a:t>
            </a:r>
            <a:r>
              <a:rPr lang="en-US" altLang="ja-JP" sz="1400" spc="-150" dirty="0">
                <a:solidFill>
                  <a:schemeClr val="tx1">
                    <a:lumMod val="50000"/>
                    <a:lumOff val="50000"/>
                  </a:schemeClr>
                </a:solidFill>
                <a:effectLst/>
                <a:latin typeface="Arial" pitchFamily="34" charset="0"/>
                <a:ea typeface="ＭＳ Ｐゴシック"/>
                <a:cs typeface="Arial" pitchFamily="34" charset="0"/>
              </a:rPr>
              <a:t>16</a:t>
            </a:r>
            <a:r>
              <a:rPr lang="ja-JP" altLang="en-US" sz="140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1400" spc="-150" dirty="0">
                <a:solidFill>
                  <a:schemeClr val="tx1">
                    <a:lumMod val="50000"/>
                    <a:lumOff val="50000"/>
                  </a:schemeClr>
                </a:solidFill>
                <a:effectLst/>
                <a:latin typeface="Arial" pitchFamily="34" charset="0"/>
                <a:ea typeface="ＭＳ Ｐゴシック"/>
                <a:cs typeface="Arial" pitchFamily="34" charset="0"/>
              </a:rPr>
              <a:t>&gt;</a:t>
            </a:r>
          </a:p>
        </p:txBody>
      </p:sp>
      <p:sp>
        <p:nvSpPr>
          <p:cNvPr id="11" name="テキスト ボックス 10">
            <a:extLst>
              <a:ext uri="{FF2B5EF4-FFF2-40B4-BE49-F238E27FC236}">
                <a16:creationId xmlns:a16="http://schemas.microsoft.com/office/drawing/2014/main" id="{EBF9EEA0-1362-660A-6C9B-E890135FE17C}"/>
              </a:ext>
            </a:extLst>
          </p:cNvPr>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5" name="図 4" descr="グラフ, 棒グラフ&#10;&#10;自動的に生成された説明">
            <a:extLst>
              <a:ext uri="{FF2B5EF4-FFF2-40B4-BE49-F238E27FC236}">
                <a16:creationId xmlns:a16="http://schemas.microsoft.com/office/drawing/2014/main" id="{D8A7FD76-7C4E-C507-5ACE-67B21A25B91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6014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tx1">
                    <a:lumMod val="50000"/>
                    <a:lumOff val="50000"/>
                  </a:schemeClr>
                </a:solidFill>
                <a:effectLst/>
              </a:rPr>
              <a:t>造血幹細胞移植件数の年次推移</a:t>
            </a:r>
            <a:br>
              <a:rPr lang="en-US" altLang="ja-JP" sz="3100"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rPr>
              <a:t>幹細胞</a:t>
            </a:r>
            <a:r>
              <a:rPr lang="ja-JP" altLang="en-US" sz="2400" b="0" dirty="0">
                <a:solidFill>
                  <a:schemeClr val="tx1">
                    <a:lumMod val="50000"/>
                    <a:lumOff val="50000"/>
                  </a:schemeClr>
                </a:solidFill>
                <a:effectLst/>
              </a:rPr>
              <a:t>種類別</a:t>
            </a:r>
            <a:r>
              <a:rPr lang="ja-JP" altLang="en-US" sz="2000" b="0" dirty="0">
                <a:solidFill>
                  <a:schemeClr val="tx1">
                    <a:lumMod val="50000"/>
                    <a:lumOff val="50000"/>
                  </a:schemeClr>
                </a:solidFill>
                <a:effectLst/>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&lt;</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同種移植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0-15</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3EC718F6-080C-0AFF-16AF-3366B483902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34365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a:spLocks noGrp="1"/>
          </p:cNvSpPr>
          <p:nvPr>
            <p:ph type="title"/>
          </p:nvPr>
        </p:nvSpPr>
        <p:spPr/>
        <p:txBody>
          <a:bodyPr anchor="ctr">
            <a:normAutofit fontScale="90000"/>
          </a:bodyPr>
          <a:lstStyle/>
          <a:p>
            <a:r>
              <a:rPr lang="ja-JP" altLang="en-US" b="0" dirty="0">
                <a:solidFill>
                  <a:schemeClr val="tx1">
                    <a:lumMod val="50000"/>
                    <a:lumOff val="50000"/>
                  </a:schemeClr>
                </a:solidFill>
                <a:effectLst/>
              </a:rPr>
              <a:t>造血幹細胞移植件数の年次推移</a:t>
            </a:r>
            <a:br>
              <a:rPr lang="en-US" altLang="ja-JP" sz="3100"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rPr>
              <a:t>幹細胞</a:t>
            </a:r>
            <a:r>
              <a:rPr lang="ja-JP" altLang="en-US" sz="2400" b="0" dirty="0">
                <a:solidFill>
                  <a:schemeClr val="tx1">
                    <a:lumMod val="50000"/>
                    <a:lumOff val="50000"/>
                  </a:schemeClr>
                </a:solidFill>
                <a:effectLst/>
              </a:rPr>
              <a:t>種類別</a:t>
            </a:r>
            <a:r>
              <a:rPr lang="ja-JP" altLang="en-US" sz="2000" b="0" dirty="0">
                <a:solidFill>
                  <a:schemeClr val="tx1">
                    <a:lumMod val="50000"/>
                    <a:lumOff val="50000"/>
                  </a:schemeClr>
                </a:solidFill>
                <a:effectLst/>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&lt;</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同種移植</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16-50</a:t>
            </a:r>
            <a:r>
              <a:rPr lang="ja-JP" altLang="en-US" sz="2000" b="0" spc="-150" baseline="0" dirty="0">
                <a:solidFill>
                  <a:schemeClr val="tx1">
                    <a:lumMod val="50000"/>
                    <a:lumOff val="50000"/>
                  </a:schemeClr>
                </a:solidFill>
                <a:effectLst/>
                <a:latin typeface="Arial" pitchFamily="34" charset="0"/>
                <a:ea typeface="ＭＳ Ｐゴシック"/>
                <a:cs typeface="Arial" pitchFamily="34" charset="0"/>
              </a:rPr>
              <a:t>歳</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ffectLst/>
            </a:endParaRPr>
          </a:p>
        </p:txBody>
      </p:sp>
      <p:pic>
        <p:nvPicPr>
          <p:cNvPr id="5" name="図 4" descr="グラフ, 棒グラフ&#10;&#10;自動的に生成された説明">
            <a:extLst>
              <a:ext uri="{FF2B5EF4-FFF2-40B4-BE49-F238E27FC236}">
                <a16:creationId xmlns:a16="http://schemas.microsoft.com/office/drawing/2014/main" id="{CF1EC4C9-7FE4-EDC6-4AA1-D5DE30A468C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dirty="0">
                <a:solidFill>
                  <a:schemeClr val="tx1">
                    <a:lumMod val="50000"/>
                    <a:lumOff val="50000"/>
                  </a:schemeClr>
                </a:solidFill>
                <a:effectLst/>
              </a:rPr>
              <a:t>はじめに</a:t>
            </a:r>
          </a:p>
        </p:txBody>
      </p:sp>
      <p:pic>
        <p:nvPicPr>
          <p:cNvPr id="4" name="図 3" descr="テキスト, 手紙&#10;&#10;自動的に生成された説明">
            <a:extLst>
              <a:ext uri="{FF2B5EF4-FFF2-40B4-BE49-F238E27FC236}">
                <a16:creationId xmlns:a16="http://schemas.microsoft.com/office/drawing/2014/main" id="{06761FC2-69A1-6488-2359-8AE7118B46E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746810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tx1">
                    <a:lumMod val="50000"/>
                    <a:lumOff val="50000"/>
                  </a:schemeClr>
                </a:solidFill>
                <a:effectLst/>
              </a:rPr>
              <a:t>造血幹細胞移植件数の年次推移</a:t>
            </a:r>
            <a:br>
              <a:rPr lang="en-US" altLang="ja-JP" sz="3100"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rPr>
              <a:t>幹細胞</a:t>
            </a:r>
            <a:r>
              <a:rPr lang="ja-JP" altLang="en-US" sz="2400" b="0" dirty="0">
                <a:solidFill>
                  <a:schemeClr val="tx1">
                    <a:lumMod val="50000"/>
                    <a:lumOff val="50000"/>
                  </a:schemeClr>
                </a:solidFill>
                <a:effectLst/>
              </a:rPr>
              <a:t>種類別</a:t>
            </a:r>
            <a:r>
              <a:rPr lang="ja-JP" altLang="en-US" sz="2000" dirty="0">
                <a:solidFill>
                  <a:schemeClr val="tx1">
                    <a:lumMod val="50000"/>
                    <a:lumOff val="50000"/>
                  </a:schemeClr>
                </a:solidFill>
                <a:effectLst/>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&lt;</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同種移植 </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51</a:t>
            </a:r>
            <a:r>
              <a:rPr lang="ja-JP" altLang="en-US" sz="2000" b="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b="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15F5A288-3A42-D64B-0605-06D0F25978F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p:txBody>
          <a:bodyPr>
            <a:normAutofit fontScale="90000"/>
          </a:bodyPr>
          <a:lstStyle/>
          <a:p>
            <a:r>
              <a:rPr kumimoji="1" lang="ja-JP" altLang="en-US" dirty="0">
                <a:solidFill>
                  <a:schemeClr val="tx1">
                    <a:lumMod val="50000"/>
                    <a:lumOff val="50000"/>
                  </a:schemeClr>
                </a:solidFill>
                <a:effectLst/>
              </a:rPr>
              <a:t>造血幹細胞移植件数の推移</a:t>
            </a:r>
            <a:br>
              <a:rPr kumimoji="1" lang="ja-JP" altLang="en-US" dirty="0">
                <a:solidFill>
                  <a:schemeClr val="tx1">
                    <a:lumMod val="50000"/>
                    <a:lumOff val="50000"/>
                  </a:schemeClr>
                </a:solidFill>
                <a:effectLst/>
              </a:rPr>
            </a:br>
            <a:r>
              <a:rPr kumimoji="1" lang="ja-JP" altLang="en-US" sz="2000" spc="-150" dirty="0">
                <a:solidFill>
                  <a:schemeClr val="tx1">
                    <a:lumMod val="50000"/>
                    <a:lumOff val="50000"/>
                  </a:schemeClr>
                </a:solidFill>
                <a:latin typeface="+mj-ea"/>
                <a:ea typeface="+mj-ea"/>
              </a:rPr>
              <a:t>●●●</a:t>
            </a:r>
            <a:r>
              <a:rPr kumimoji="1" lang="ja-JP" altLang="en-US" sz="2000" dirty="0">
                <a:solidFill>
                  <a:schemeClr val="tx1">
                    <a:lumMod val="50000"/>
                    <a:lumOff val="50000"/>
                  </a:schemeClr>
                </a:solidFill>
                <a:effectLst/>
              </a:rPr>
              <a:t> </a:t>
            </a:r>
            <a:r>
              <a:rPr kumimoji="1" lang="ja-JP" altLang="en-US" sz="2400" dirty="0">
                <a:solidFill>
                  <a:schemeClr val="tx1">
                    <a:lumMod val="50000"/>
                    <a:lumOff val="50000"/>
                  </a:schemeClr>
                </a:solidFill>
                <a:effectLst/>
              </a:rPr>
              <a:t>白血病 高リスク群の割合</a:t>
            </a:r>
            <a:r>
              <a:rPr kumimoji="1" lang="ja-JP" altLang="en-US" sz="2000" dirty="0">
                <a:solidFill>
                  <a:schemeClr val="tx1">
                    <a:lumMod val="50000"/>
                    <a:lumOff val="50000"/>
                  </a:schemeClr>
                </a:solidFill>
                <a:effectLst/>
              </a:rPr>
              <a:t> </a:t>
            </a:r>
            <a:r>
              <a:rPr kumimoji="1" lang="ja-JP" altLang="en-US" sz="2000" spc="-150" dirty="0">
                <a:solidFill>
                  <a:schemeClr val="tx1">
                    <a:lumMod val="50000"/>
                    <a:lumOff val="50000"/>
                  </a:schemeClr>
                </a:solidFill>
                <a:latin typeface="+mj-ea"/>
                <a:ea typeface="+mj-ea"/>
              </a:rPr>
              <a:t>●●●</a:t>
            </a:r>
            <a:endParaRPr kumimoji="1" lang="ja-JP" altLang="en-US" sz="2000" spc="-150" dirty="0">
              <a:solidFill>
                <a:schemeClr val="tx1">
                  <a:lumMod val="50000"/>
                  <a:lumOff val="50000"/>
                </a:schemeClr>
              </a:solidFill>
              <a:latin typeface="+mj-ea"/>
              <a:ea typeface="+mj-ea"/>
              <a:cs typeface="Arial" panose="020B0604020202020204" pitchFamily="34" charset="0"/>
            </a:endParaRPr>
          </a:p>
        </p:txBody>
      </p:sp>
      <p:pic>
        <p:nvPicPr>
          <p:cNvPr id="3" name="図 2" descr="グラフ, 折れ線グラフ&#10;&#10;自動的に生成された説明">
            <a:extLst>
              <a:ext uri="{FF2B5EF4-FFF2-40B4-BE49-F238E27FC236}">
                <a16:creationId xmlns:a16="http://schemas.microsoft.com/office/drawing/2014/main" id="{49195110-B519-D930-CEA2-E364D3DC9DF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5531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0">
            <a:extLst>
              <a:ext uri="{FF2B5EF4-FFF2-40B4-BE49-F238E27FC236}">
                <a16:creationId xmlns:a16="http://schemas.microsoft.com/office/drawing/2014/main" id="{7FE70635-8C8C-181C-168C-1621EE260395}"/>
              </a:ext>
            </a:extLst>
          </p:cNvPr>
          <p:cNvSpPr>
            <a:spLocks noGrp="1"/>
          </p:cNvSpPr>
          <p:nvPr>
            <p:ph type="title"/>
          </p:nvPr>
        </p:nvSpPr>
        <p:spPr>
          <a:xfrm>
            <a:off x="432000" y="0"/>
            <a:ext cx="8229600" cy="802800"/>
          </a:xfrm>
        </p:spPr>
        <p:txBody>
          <a:bodyPr>
            <a:normAutofit/>
          </a:bodyPr>
          <a:lstStyle/>
          <a:p>
            <a:pPr rtl="0" fontAlgn="base"/>
            <a:r>
              <a:rPr kumimoji="1" lang="ja-JP" altLang="ja-JP" sz="2500" b="0" i="0" kern="1200" spc="0" baseline="0" dirty="0">
                <a:solidFill>
                  <a:schemeClr val="tx1">
                    <a:lumMod val="50000"/>
                    <a:lumOff val="50000"/>
                  </a:schemeClr>
                </a:solidFill>
                <a:effectLst/>
                <a:latin typeface="HGP明朝E"/>
                <a:ea typeface="HGP明朝E"/>
                <a:cs typeface="+mn-cs"/>
              </a:rPr>
              <a:t>造血幹細胞移植</a:t>
            </a:r>
            <a:r>
              <a:rPr kumimoji="1" lang="ja-JP" altLang="en-US" sz="2500" b="0" i="0" kern="1200" spc="0" baseline="0" dirty="0">
                <a:solidFill>
                  <a:schemeClr val="tx1">
                    <a:lumMod val="50000"/>
                    <a:lumOff val="50000"/>
                  </a:schemeClr>
                </a:solidFill>
                <a:effectLst/>
                <a:latin typeface="HGP明朝E"/>
                <a:ea typeface="HGP明朝E"/>
                <a:cs typeface="+mn-cs"/>
              </a:rPr>
              <a:t>件数</a:t>
            </a:r>
            <a:r>
              <a:rPr kumimoji="1" lang="ja-JP" altLang="ja-JP" sz="2500" b="0" i="0" kern="1200" spc="0" baseline="0" dirty="0">
                <a:solidFill>
                  <a:schemeClr val="tx1">
                    <a:lumMod val="50000"/>
                    <a:lumOff val="50000"/>
                  </a:schemeClr>
                </a:solidFill>
                <a:effectLst/>
                <a:latin typeface="HGP明朝E"/>
                <a:ea typeface="HGP明朝E"/>
                <a:cs typeface="+mn-cs"/>
              </a:rPr>
              <a:t>の推移</a:t>
            </a:r>
            <a:br>
              <a:rPr kumimoji="1" lang="en-US" altLang="ja-JP" sz="2500" b="0" i="0" kern="1200" spc="0" baseline="0" dirty="0">
                <a:solidFill>
                  <a:schemeClr val="tx1">
                    <a:lumMod val="50000"/>
                    <a:lumOff val="50000"/>
                  </a:schemeClr>
                </a:solidFill>
                <a:latin typeface="HGP明朝E"/>
                <a:ea typeface="HGP明朝E"/>
                <a:cs typeface="+mn-cs"/>
              </a:rPr>
            </a:br>
            <a:r>
              <a:rPr kumimoji="1" lang="en-US" altLang="ja-JP" sz="1800" b="0" i="0" kern="1200" spc="-150" baseline="0" dirty="0">
                <a:solidFill>
                  <a:schemeClr val="tx1">
                    <a:lumMod val="50000"/>
                    <a:lumOff val="50000"/>
                  </a:schemeClr>
                </a:solidFill>
                <a:latin typeface="ＭＳ Ｐゴシック"/>
                <a:ea typeface="ＭＳ Ｐゴシック"/>
                <a:cs typeface="Arial"/>
              </a:rPr>
              <a:t>●●●</a:t>
            </a:r>
            <a:r>
              <a:rPr kumimoji="1" lang="en-US" altLang="ja-JP" sz="1800" b="0" i="0" kern="1200" spc="-150" baseline="0" dirty="0">
                <a:solidFill>
                  <a:schemeClr val="tx1">
                    <a:lumMod val="50000"/>
                    <a:lumOff val="50000"/>
                  </a:schemeClr>
                </a:solidFill>
                <a:effectLst/>
                <a:latin typeface="Arial" panose="020B0604020202020204" pitchFamily="34" charset="0"/>
                <a:ea typeface="ＭＳ Ｐゴシック"/>
                <a:cs typeface="Arial" panose="020B0604020202020204" pitchFamily="34" charset="0"/>
              </a:rPr>
              <a:t> </a:t>
            </a:r>
            <a:r>
              <a:rPr lang="ja-JP" altLang="en-US" sz="2200" dirty="0">
                <a:solidFill>
                  <a:schemeClr val="tx1">
                    <a:lumMod val="50000"/>
                    <a:lumOff val="50000"/>
                  </a:schemeClr>
                </a:solidFill>
                <a:effectLst/>
                <a:latin typeface="HGP明朝E"/>
                <a:ea typeface="HGP明朝E"/>
                <a:cs typeface="Arial Unicode MS"/>
              </a:rPr>
              <a:t>骨髄非破壊的前治療群の割合</a:t>
            </a:r>
            <a:r>
              <a:rPr kumimoji="1" lang="ja-JP" altLang="en-US" sz="1800" b="0" i="0" kern="1200" spc="0" baseline="0" dirty="0">
                <a:solidFill>
                  <a:schemeClr val="tx1">
                    <a:lumMod val="50000"/>
                    <a:lumOff val="50000"/>
                  </a:schemeClr>
                </a:solidFill>
                <a:effectLst/>
                <a:latin typeface="HGP明朝E"/>
                <a:ea typeface="HGP明朝E"/>
                <a:cs typeface="Arial Unicode MS"/>
              </a:rPr>
              <a:t> </a:t>
            </a:r>
            <a:r>
              <a:rPr kumimoji="1" lang="en-US" altLang="ja-JP" sz="1800" b="0" kern="1200" spc="-150" dirty="0">
                <a:solidFill>
                  <a:schemeClr val="tx1">
                    <a:lumMod val="50000"/>
                    <a:lumOff val="50000"/>
                  </a:schemeClr>
                </a:solidFill>
                <a:latin typeface="ＭＳ Ｐゴシック"/>
                <a:ea typeface="ＭＳ Ｐゴシック"/>
                <a:cs typeface="Arial"/>
              </a:rPr>
              <a:t>●●●</a:t>
            </a:r>
            <a:endParaRPr kumimoji="1" lang="ja-JP" altLang="ja-JP" sz="1800" b="0" i="0" kern="1200" spc="0" baseline="0" dirty="0">
              <a:solidFill>
                <a:schemeClr val="tx1">
                  <a:lumMod val="50000"/>
                  <a:lumOff val="50000"/>
                </a:schemeClr>
              </a:solidFill>
              <a:effectLst>
                <a:outerShdw blurRad="50800" dist="38100" algn="tr" rotWithShape="0">
                  <a:prstClr val="black">
                    <a:alpha val="40000"/>
                  </a:prstClr>
                </a:outerShdw>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2123FC3C-818C-D025-F993-7222127F552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41257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ja-JP" altLang="en-US" sz="2500" dirty="0">
                <a:solidFill>
                  <a:schemeClr val="tx1">
                    <a:lumMod val="50000"/>
                    <a:lumOff val="50000"/>
                  </a:schemeClr>
                </a:solidFill>
                <a:effectLst/>
                <a:cs typeface="Arial Unicode MS" pitchFamily="50" charset="-128"/>
              </a:rPr>
              <a:t>造血幹細胞移植件数の年次推移</a:t>
            </a:r>
            <a:br>
              <a:rPr lang="en-US" altLang="ja-JP" sz="3000" dirty="0">
                <a:solidFill>
                  <a:schemeClr val="tx1">
                    <a:lumMod val="50000"/>
                    <a:lumOff val="50000"/>
                  </a:schemeClr>
                </a:solidFill>
                <a:effectLst/>
                <a:cs typeface="Arial Unicode MS" pitchFamily="50" charset="-128"/>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en-US" altLang="ja-JP" sz="1800" spc="-150" dirty="0">
                <a:solidFill>
                  <a:schemeClr val="tx1">
                    <a:lumMod val="50000"/>
                    <a:lumOff val="50000"/>
                  </a:schemeClr>
                </a:solidFill>
                <a:effectLst/>
                <a:latin typeface="Arial" pitchFamily="34" charset="0"/>
                <a:ea typeface="ＭＳ Ｐゴシック"/>
                <a:cs typeface="Arial" pitchFamily="34" charset="0"/>
              </a:rPr>
              <a:t> </a:t>
            </a:r>
            <a:r>
              <a:rPr lang="en-US" altLang="ja-JP" sz="2200" dirty="0">
                <a:solidFill>
                  <a:schemeClr val="tx1">
                    <a:lumMod val="50000"/>
                    <a:lumOff val="50000"/>
                  </a:schemeClr>
                </a:solidFill>
                <a:effectLst/>
                <a:cs typeface="Arial Unicode MS" pitchFamily="50" charset="-128"/>
              </a:rPr>
              <a:t>HLA</a:t>
            </a:r>
            <a:r>
              <a:rPr lang="ja-JP" altLang="en-US" sz="2200" dirty="0">
                <a:solidFill>
                  <a:schemeClr val="tx1">
                    <a:lumMod val="50000"/>
                    <a:lumOff val="50000"/>
                  </a:schemeClr>
                </a:solidFill>
                <a:effectLst/>
                <a:cs typeface="Arial Unicode MS" pitchFamily="50" charset="-128"/>
              </a:rPr>
              <a:t>適合度別</a:t>
            </a:r>
            <a:r>
              <a:rPr lang="ja-JP" altLang="en-US" sz="1800" dirty="0">
                <a:solidFill>
                  <a:schemeClr val="tx1">
                    <a:lumMod val="50000"/>
                    <a:lumOff val="50000"/>
                  </a:schemeClr>
                </a:solidFill>
                <a:effectLst/>
                <a:cs typeface="Arial Unicode MS" pitchFamily="50" charset="-128"/>
              </a:rPr>
              <a:t> </a:t>
            </a:r>
            <a:r>
              <a:rPr lang="en-US" altLang="ja-JP" sz="1800" spc="-150" dirty="0">
                <a:solidFill>
                  <a:schemeClr val="tx1">
                    <a:lumMod val="50000"/>
                    <a:lumOff val="50000"/>
                  </a:schemeClr>
                </a:solidFill>
                <a:latin typeface="Arial" pitchFamily="34" charset="0"/>
                <a:ea typeface="ＭＳ Ｐゴシック"/>
                <a:cs typeface="Arial" pitchFamily="34" charset="0"/>
              </a:rPr>
              <a:t>●●●</a:t>
            </a:r>
            <a:endParaRPr kumimoji="1" lang="ja-JP" altLang="en-US" sz="1800" dirty="0">
              <a:solidFill>
                <a:schemeClr val="tx1">
                  <a:lumMod val="50000"/>
                  <a:lumOff val="50000"/>
                </a:schemeClr>
              </a:solidFill>
            </a:endParaRPr>
          </a:p>
        </p:txBody>
      </p:sp>
      <p:pic>
        <p:nvPicPr>
          <p:cNvPr id="6" name="図 5" descr="グラフ, 折れ線グラフ&#10;&#10;自動的に生成された説明">
            <a:extLst>
              <a:ext uri="{FF2B5EF4-FFF2-40B4-BE49-F238E27FC236}">
                <a16:creationId xmlns:a16="http://schemas.microsoft.com/office/drawing/2014/main" id="{F11E0549-0D6C-D74A-02E3-60F877D874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tx1">
                    <a:lumMod val="50000"/>
                    <a:lumOff val="50000"/>
                  </a:schemeClr>
                </a:solidFill>
                <a:effectLst/>
                <a:latin typeface="+mn-ea"/>
                <a:ea typeface="+mn-ea"/>
                <a:cs typeface="Arial Unicode MS" pitchFamily="50" charset="-128"/>
              </a:rPr>
              <a:t>移植後</a:t>
            </a:r>
            <a:r>
              <a:rPr lang="ja-JP" altLang="en-US" sz="2500" b="1" dirty="0">
                <a:solidFill>
                  <a:schemeClr val="tx1">
                    <a:lumMod val="50000"/>
                    <a:lumOff val="50000"/>
                  </a:schemeClr>
                </a:solidFill>
                <a:effectLst/>
                <a:latin typeface="+mj-lt"/>
                <a:ea typeface="+mn-ea"/>
                <a:cs typeface="Arial Unicode MS" pitchFamily="50" charset="-128"/>
              </a:rPr>
              <a:t>１００</a:t>
            </a:r>
            <a:r>
              <a:rPr lang="ja-JP" altLang="en-US" sz="2500" b="0" dirty="0">
                <a:solidFill>
                  <a:schemeClr val="tx1">
                    <a:lumMod val="50000"/>
                    <a:lumOff val="50000"/>
                  </a:schemeClr>
                </a:solidFill>
                <a:effectLst/>
                <a:latin typeface="+mn-ea"/>
                <a:ea typeface="+mn-ea"/>
                <a:cs typeface="Arial Unicode MS" pitchFamily="50" charset="-128"/>
              </a:rPr>
              <a:t>日 生存率の年次推移</a:t>
            </a:r>
            <a:br>
              <a:rPr lang="en-US" altLang="ja-JP" sz="2500" b="0" dirty="0">
                <a:solidFill>
                  <a:schemeClr val="tx1">
                    <a:lumMod val="50000"/>
                    <a:lumOff val="50000"/>
                  </a:schemeClr>
                </a:solidFill>
                <a:effectLst/>
                <a:latin typeface="+mn-ea"/>
                <a:ea typeface="+mn-ea"/>
                <a:cs typeface="Arial Unicode MS" pitchFamily="50" charset="-128"/>
              </a:rPr>
            </a:br>
            <a:r>
              <a:rPr lang="ja-JP" altLang="en-US" sz="1800" b="0" dirty="0">
                <a:solidFill>
                  <a:schemeClr val="tx1">
                    <a:lumMod val="50000"/>
                    <a:lumOff val="50000"/>
                  </a:schemeClr>
                </a:solidFill>
                <a:effectLst/>
                <a:cs typeface="Arial Unicode MS" pitchFamily="50" charset="-128"/>
              </a:rPr>
              <a:t>　</a:t>
            </a:r>
            <a:r>
              <a:rPr lang="en-US" altLang="ja-JP" sz="1800" b="0" dirty="0">
                <a:solidFill>
                  <a:schemeClr val="tx1">
                    <a:lumMod val="50000"/>
                    <a:lumOff val="50000"/>
                  </a:schemeClr>
                </a:solidFill>
                <a:effectLst/>
                <a:cs typeface="Arial Unicode MS" pitchFamily="50" charset="-128"/>
              </a:rPr>
              <a:t>&lt;</a:t>
            </a:r>
            <a:r>
              <a:rPr lang="ja-JP" altLang="en-US" sz="1800" b="0" dirty="0">
                <a:solidFill>
                  <a:schemeClr val="tx1">
                    <a:lumMod val="50000"/>
                    <a:lumOff val="50000"/>
                  </a:schemeClr>
                </a:solidFill>
                <a:effectLst/>
                <a:cs typeface="Arial Unicode MS" pitchFamily="50" charset="-128"/>
              </a:rPr>
              <a:t>自家</a:t>
            </a:r>
            <a:r>
              <a:rPr lang="en-US" altLang="ja-JP" sz="1800" b="0" dirty="0">
                <a:solidFill>
                  <a:schemeClr val="tx1">
                    <a:lumMod val="50000"/>
                    <a:lumOff val="50000"/>
                  </a:schemeClr>
                </a:solidFill>
                <a:effectLst/>
                <a:cs typeface="Arial Unicode MS" pitchFamily="50" charset="-128"/>
              </a:rPr>
              <a:t>/</a:t>
            </a:r>
            <a:r>
              <a:rPr lang="ja-JP" altLang="en-US" sz="1800" b="0" dirty="0">
                <a:solidFill>
                  <a:schemeClr val="tx1">
                    <a:lumMod val="50000"/>
                    <a:lumOff val="50000"/>
                  </a:schemeClr>
                </a:solidFill>
                <a:effectLst/>
                <a:cs typeface="Arial Unicode MS" pitchFamily="50" charset="-128"/>
              </a:rPr>
              <a:t>同種</a:t>
            </a:r>
            <a:r>
              <a:rPr lang="en-US" altLang="ja-JP" sz="1800" b="0" dirty="0">
                <a:solidFill>
                  <a:schemeClr val="tx1">
                    <a:lumMod val="50000"/>
                    <a:lumOff val="50000"/>
                  </a:schemeClr>
                </a:solidFill>
                <a:effectLst/>
                <a:cs typeface="Arial Unicode MS" pitchFamily="50" charset="-128"/>
              </a:rPr>
              <a:t>&gt; &lt;50</a:t>
            </a:r>
            <a:r>
              <a:rPr lang="ja-JP" altLang="en-US" sz="1800" b="0" dirty="0">
                <a:solidFill>
                  <a:schemeClr val="tx1">
                    <a:lumMod val="50000"/>
                    <a:lumOff val="50000"/>
                  </a:schemeClr>
                </a:solidFill>
                <a:effectLst/>
                <a:cs typeface="Arial Unicode MS" pitchFamily="50" charset="-128"/>
              </a:rPr>
              <a:t>歳未満</a:t>
            </a:r>
            <a:r>
              <a:rPr lang="en-US" altLang="ja-JP" sz="1800" b="0" dirty="0">
                <a:solidFill>
                  <a:schemeClr val="tx1">
                    <a:lumMod val="50000"/>
                    <a:lumOff val="50000"/>
                  </a:schemeClr>
                </a:solidFill>
                <a:effectLst/>
                <a:cs typeface="Arial Unicode MS" pitchFamily="50" charset="-128"/>
              </a:rPr>
              <a:t>/50</a:t>
            </a:r>
            <a:r>
              <a:rPr lang="ja-JP" altLang="en-US" sz="1800" b="0" dirty="0">
                <a:solidFill>
                  <a:schemeClr val="tx1">
                    <a:lumMod val="50000"/>
                    <a:lumOff val="50000"/>
                  </a:schemeClr>
                </a:solidFill>
                <a:effectLst/>
                <a:cs typeface="Arial Unicode MS" pitchFamily="50" charset="-128"/>
              </a:rPr>
              <a:t>歳以上</a:t>
            </a:r>
            <a:r>
              <a:rPr lang="en-US" altLang="ja-JP" sz="1800" b="0" dirty="0">
                <a:solidFill>
                  <a:schemeClr val="tx1">
                    <a:lumMod val="50000"/>
                    <a:lumOff val="50000"/>
                  </a:schemeClr>
                </a:solidFill>
                <a:effectLst/>
                <a:cs typeface="Arial Unicode MS" pitchFamily="50" charset="-128"/>
              </a:rPr>
              <a:t>&gt;</a:t>
            </a:r>
            <a:endParaRPr lang="ja-JP" altLang="en-US" sz="1800" b="0" dirty="0">
              <a:solidFill>
                <a:schemeClr val="tx1">
                  <a:lumMod val="50000"/>
                  <a:lumOff val="5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F2F0FD74-2FA5-DC3A-0D4A-19E093D9C82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tx1">
                    <a:lumMod val="50000"/>
                    <a:lumOff val="50000"/>
                  </a:schemeClr>
                </a:solidFill>
                <a:effectLst/>
                <a:latin typeface="+mn-ea"/>
                <a:ea typeface="+mn-ea"/>
                <a:cs typeface="Arial Unicode MS" pitchFamily="50" charset="-128"/>
              </a:rPr>
              <a:t>移植後</a:t>
            </a:r>
            <a:r>
              <a:rPr lang="ja-JP" altLang="en-US" sz="2500" b="1" dirty="0">
                <a:solidFill>
                  <a:schemeClr val="tx1">
                    <a:lumMod val="50000"/>
                    <a:lumOff val="50000"/>
                  </a:schemeClr>
                </a:solidFill>
                <a:effectLst/>
                <a:latin typeface="+mn-ea"/>
                <a:ea typeface="+mn-ea"/>
                <a:cs typeface="Arial Unicode MS" pitchFamily="50" charset="-128"/>
              </a:rPr>
              <a:t>３６５</a:t>
            </a:r>
            <a:r>
              <a:rPr lang="ja-JP" altLang="en-US" sz="2500" b="0" dirty="0">
                <a:solidFill>
                  <a:schemeClr val="tx1">
                    <a:lumMod val="50000"/>
                    <a:lumOff val="50000"/>
                  </a:schemeClr>
                </a:solidFill>
                <a:effectLst/>
                <a:latin typeface="+mn-ea"/>
                <a:ea typeface="+mn-ea"/>
                <a:cs typeface="Arial Unicode MS" pitchFamily="50" charset="-128"/>
              </a:rPr>
              <a:t>日 生存率の年次推移</a:t>
            </a:r>
            <a:br>
              <a:rPr lang="en-US" altLang="ja-JP" sz="2500" b="0" dirty="0">
                <a:solidFill>
                  <a:schemeClr val="tx1">
                    <a:lumMod val="50000"/>
                    <a:lumOff val="50000"/>
                  </a:schemeClr>
                </a:solidFill>
                <a:effectLst/>
                <a:latin typeface="+mn-ea"/>
                <a:ea typeface="+mn-ea"/>
                <a:cs typeface="Arial Unicode MS" pitchFamily="50" charset="-128"/>
              </a:rPr>
            </a:br>
            <a:r>
              <a:rPr lang="ja-JP" altLang="en-US" sz="1800" b="0" dirty="0">
                <a:solidFill>
                  <a:schemeClr val="tx1">
                    <a:lumMod val="50000"/>
                    <a:lumOff val="50000"/>
                  </a:schemeClr>
                </a:solidFill>
                <a:effectLst/>
                <a:cs typeface="Arial Unicode MS" pitchFamily="50" charset="-128"/>
              </a:rPr>
              <a:t>　</a:t>
            </a:r>
            <a:r>
              <a:rPr lang="en-US" altLang="ja-JP" sz="1800" b="0" dirty="0">
                <a:solidFill>
                  <a:schemeClr val="tx1">
                    <a:lumMod val="50000"/>
                    <a:lumOff val="50000"/>
                  </a:schemeClr>
                </a:solidFill>
                <a:effectLst/>
                <a:cs typeface="Arial Unicode MS" pitchFamily="50" charset="-128"/>
              </a:rPr>
              <a:t>&lt;</a:t>
            </a:r>
            <a:r>
              <a:rPr lang="ja-JP" altLang="en-US" sz="1800" b="0" dirty="0">
                <a:solidFill>
                  <a:schemeClr val="tx1">
                    <a:lumMod val="50000"/>
                    <a:lumOff val="50000"/>
                  </a:schemeClr>
                </a:solidFill>
                <a:effectLst/>
                <a:cs typeface="Arial Unicode MS" pitchFamily="50" charset="-128"/>
              </a:rPr>
              <a:t>自家</a:t>
            </a:r>
            <a:r>
              <a:rPr lang="en-US" altLang="ja-JP" sz="1800" b="0" dirty="0">
                <a:solidFill>
                  <a:schemeClr val="tx1">
                    <a:lumMod val="50000"/>
                    <a:lumOff val="50000"/>
                  </a:schemeClr>
                </a:solidFill>
                <a:effectLst/>
                <a:cs typeface="Arial Unicode MS" pitchFamily="50" charset="-128"/>
              </a:rPr>
              <a:t>/</a:t>
            </a:r>
            <a:r>
              <a:rPr lang="ja-JP" altLang="en-US" sz="1800" b="0" dirty="0">
                <a:solidFill>
                  <a:schemeClr val="tx1">
                    <a:lumMod val="50000"/>
                    <a:lumOff val="50000"/>
                  </a:schemeClr>
                </a:solidFill>
                <a:effectLst/>
                <a:cs typeface="Arial Unicode MS" pitchFamily="50" charset="-128"/>
              </a:rPr>
              <a:t>同種</a:t>
            </a:r>
            <a:r>
              <a:rPr lang="en-US" altLang="ja-JP" sz="1800" b="0" dirty="0">
                <a:solidFill>
                  <a:schemeClr val="tx1">
                    <a:lumMod val="50000"/>
                    <a:lumOff val="50000"/>
                  </a:schemeClr>
                </a:solidFill>
                <a:effectLst/>
                <a:cs typeface="Arial Unicode MS" pitchFamily="50" charset="-128"/>
              </a:rPr>
              <a:t>&gt; &lt;50</a:t>
            </a:r>
            <a:r>
              <a:rPr lang="ja-JP" altLang="en-US" sz="1800" b="0" dirty="0">
                <a:solidFill>
                  <a:schemeClr val="tx1">
                    <a:lumMod val="50000"/>
                    <a:lumOff val="50000"/>
                  </a:schemeClr>
                </a:solidFill>
                <a:effectLst/>
                <a:cs typeface="Arial Unicode MS" pitchFamily="50" charset="-128"/>
              </a:rPr>
              <a:t>歳未満</a:t>
            </a:r>
            <a:r>
              <a:rPr lang="en-US" altLang="ja-JP" sz="1800" b="0" dirty="0">
                <a:solidFill>
                  <a:schemeClr val="tx1">
                    <a:lumMod val="50000"/>
                    <a:lumOff val="50000"/>
                  </a:schemeClr>
                </a:solidFill>
                <a:effectLst/>
                <a:cs typeface="Arial Unicode MS" pitchFamily="50" charset="-128"/>
              </a:rPr>
              <a:t>/50</a:t>
            </a:r>
            <a:r>
              <a:rPr lang="ja-JP" altLang="en-US" sz="1800" b="0" dirty="0">
                <a:solidFill>
                  <a:schemeClr val="tx1">
                    <a:lumMod val="50000"/>
                    <a:lumOff val="50000"/>
                  </a:schemeClr>
                </a:solidFill>
                <a:effectLst/>
                <a:cs typeface="Arial Unicode MS" pitchFamily="50" charset="-128"/>
              </a:rPr>
              <a:t>歳以上</a:t>
            </a:r>
            <a:r>
              <a:rPr lang="en-US" altLang="ja-JP" sz="1800" b="0" dirty="0">
                <a:solidFill>
                  <a:schemeClr val="tx1">
                    <a:lumMod val="50000"/>
                    <a:lumOff val="50000"/>
                  </a:schemeClr>
                </a:solidFill>
                <a:effectLst/>
                <a:cs typeface="Arial Unicode MS" pitchFamily="50" charset="-128"/>
              </a:rPr>
              <a:t>&gt;</a:t>
            </a:r>
            <a:endParaRPr lang="ja-JP" altLang="en-US" sz="1800" b="0" dirty="0">
              <a:solidFill>
                <a:schemeClr val="tx1">
                  <a:lumMod val="50000"/>
                  <a:lumOff val="5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F7139E40-9B48-7809-2FCA-28E84D3BE41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1518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tx1">
                    <a:lumMod val="50000"/>
                    <a:lumOff val="50000"/>
                  </a:schemeClr>
                </a:solidFill>
                <a:effectLst/>
                <a:latin typeface="+mn-ea"/>
                <a:ea typeface="+mn-ea"/>
                <a:cs typeface="Arial Unicode MS" pitchFamily="50" charset="-128"/>
              </a:rPr>
              <a:t>移植後</a:t>
            </a:r>
            <a:r>
              <a:rPr lang="ja-JP" altLang="en-US" sz="2500" b="1" dirty="0">
                <a:solidFill>
                  <a:schemeClr val="tx1">
                    <a:lumMod val="50000"/>
                    <a:lumOff val="50000"/>
                  </a:schemeClr>
                </a:solidFill>
                <a:effectLst/>
                <a:latin typeface="+mj-lt"/>
                <a:ea typeface="+mn-ea"/>
                <a:cs typeface="Arial Unicode MS" pitchFamily="50" charset="-128"/>
              </a:rPr>
              <a:t>１００</a:t>
            </a:r>
            <a:r>
              <a:rPr lang="ja-JP" altLang="en-US" sz="2500" b="0" dirty="0">
                <a:solidFill>
                  <a:schemeClr val="tx1">
                    <a:lumMod val="50000"/>
                    <a:lumOff val="50000"/>
                  </a:schemeClr>
                </a:solidFill>
                <a:effectLst/>
                <a:latin typeface="+mn-ea"/>
                <a:ea typeface="+mn-ea"/>
                <a:cs typeface="Arial Unicode MS" pitchFamily="50" charset="-128"/>
              </a:rPr>
              <a:t>日 生存率の年次推移</a:t>
            </a:r>
            <a:br>
              <a:rPr lang="en-US" altLang="ja-JP" sz="2500" b="0" dirty="0">
                <a:solidFill>
                  <a:schemeClr val="tx1">
                    <a:lumMod val="50000"/>
                    <a:lumOff val="50000"/>
                  </a:schemeClr>
                </a:solidFill>
                <a:effectLst/>
                <a:latin typeface="+mn-ea"/>
                <a:ea typeface="+mn-ea"/>
                <a:cs typeface="Arial Unicode MS" pitchFamily="50" charset="-128"/>
              </a:rPr>
            </a:br>
            <a:r>
              <a:rPr lang="ja-JP" altLang="en-US" sz="1800" b="0" dirty="0">
                <a:solidFill>
                  <a:schemeClr val="tx1">
                    <a:lumMod val="50000"/>
                    <a:lumOff val="50000"/>
                  </a:schemeClr>
                </a:solidFill>
                <a:effectLst/>
                <a:cs typeface="Arial Unicode MS" pitchFamily="50" charset="-128"/>
              </a:rPr>
              <a:t>　</a:t>
            </a:r>
            <a:r>
              <a:rPr lang="en-US" altLang="ja-JP" sz="1800" b="0" dirty="0">
                <a:solidFill>
                  <a:schemeClr val="tx1">
                    <a:lumMod val="50000"/>
                    <a:lumOff val="50000"/>
                  </a:schemeClr>
                </a:solidFill>
                <a:effectLst/>
                <a:cs typeface="Arial Unicode MS" pitchFamily="50" charset="-128"/>
              </a:rPr>
              <a:t>&lt;</a:t>
            </a:r>
            <a:r>
              <a:rPr lang="ja-JP" altLang="en-US" sz="1800" b="0" dirty="0">
                <a:solidFill>
                  <a:schemeClr val="tx1">
                    <a:lumMod val="50000"/>
                    <a:lumOff val="50000"/>
                  </a:schemeClr>
                </a:solidFill>
                <a:effectLst/>
                <a:cs typeface="Arial Unicode MS" pitchFamily="50" charset="-128"/>
              </a:rPr>
              <a:t>同種</a:t>
            </a:r>
            <a:r>
              <a:rPr lang="en-US" altLang="ja-JP" sz="1800" b="0" dirty="0">
                <a:solidFill>
                  <a:schemeClr val="tx1">
                    <a:lumMod val="50000"/>
                    <a:lumOff val="50000"/>
                  </a:schemeClr>
                </a:solidFill>
                <a:effectLst/>
                <a:cs typeface="Arial Unicode MS" pitchFamily="50" charset="-128"/>
              </a:rPr>
              <a:t>&gt;&lt;50</a:t>
            </a:r>
            <a:r>
              <a:rPr lang="ja-JP" altLang="en-US" sz="1800" b="0" dirty="0">
                <a:solidFill>
                  <a:schemeClr val="tx1">
                    <a:lumMod val="50000"/>
                    <a:lumOff val="50000"/>
                  </a:schemeClr>
                </a:solidFill>
                <a:effectLst/>
                <a:cs typeface="Arial Unicode MS" pitchFamily="50" charset="-128"/>
              </a:rPr>
              <a:t>歳未満</a:t>
            </a:r>
            <a:r>
              <a:rPr lang="en-US" altLang="ja-JP" sz="1800" b="0" dirty="0">
                <a:solidFill>
                  <a:schemeClr val="tx1">
                    <a:lumMod val="50000"/>
                    <a:lumOff val="50000"/>
                  </a:schemeClr>
                </a:solidFill>
                <a:effectLst/>
                <a:cs typeface="Arial Unicode MS" pitchFamily="50" charset="-128"/>
              </a:rPr>
              <a:t>&gt;</a:t>
            </a:r>
            <a:endParaRPr lang="ja-JP" altLang="en-US" sz="1800" b="0" dirty="0">
              <a:solidFill>
                <a:schemeClr val="tx1">
                  <a:lumMod val="50000"/>
                  <a:lumOff val="5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B11C5BAA-9F65-1D4B-529D-BDC29B36A1B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tx1">
                    <a:lumMod val="50000"/>
                    <a:lumOff val="50000"/>
                  </a:schemeClr>
                </a:solidFill>
                <a:effectLst/>
                <a:latin typeface="+mn-ea"/>
                <a:ea typeface="+mn-ea"/>
                <a:cs typeface="Arial Unicode MS" pitchFamily="50" charset="-128"/>
              </a:rPr>
              <a:t>移植後</a:t>
            </a:r>
            <a:r>
              <a:rPr lang="ja-JP" altLang="en-US" sz="2500" b="1" dirty="0">
                <a:solidFill>
                  <a:schemeClr val="tx1">
                    <a:lumMod val="50000"/>
                    <a:lumOff val="50000"/>
                  </a:schemeClr>
                </a:solidFill>
                <a:effectLst/>
                <a:latin typeface="+mj-lt"/>
                <a:ea typeface="+mn-ea"/>
                <a:cs typeface="Arial Unicode MS" pitchFamily="50" charset="-128"/>
              </a:rPr>
              <a:t>３６５</a:t>
            </a:r>
            <a:r>
              <a:rPr lang="ja-JP" altLang="en-US" sz="2500" b="0" dirty="0">
                <a:solidFill>
                  <a:schemeClr val="tx1">
                    <a:lumMod val="50000"/>
                    <a:lumOff val="50000"/>
                  </a:schemeClr>
                </a:solidFill>
                <a:effectLst/>
                <a:latin typeface="+mn-ea"/>
                <a:ea typeface="+mn-ea"/>
                <a:cs typeface="Arial Unicode MS" pitchFamily="50" charset="-128"/>
              </a:rPr>
              <a:t>日 生存率の年次推移</a:t>
            </a:r>
            <a:br>
              <a:rPr lang="en-US" altLang="ja-JP" sz="2500" b="0" dirty="0">
                <a:solidFill>
                  <a:schemeClr val="tx1">
                    <a:lumMod val="50000"/>
                    <a:lumOff val="50000"/>
                  </a:schemeClr>
                </a:solidFill>
                <a:effectLst/>
                <a:latin typeface="+mn-ea"/>
                <a:ea typeface="+mn-ea"/>
                <a:cs typeface="Arial Unicode MS" pitchFamily="50" charset="-128"/>
              </a:rPr>
            </a:br>
            <a:r>
              <a:rPr lang="ja-JP" altLang="en-US" sz="1800" b="0" dirty="0">
                <a:solidFill>
                  <a:schemeClr val="tx1">
                    <a:lumMod val="50000"/>
                    <a:lumOff val="50000"/>
                  </a:schemeClr>
                </a:solidFill>
                <a:effectLst/>
                <a:cs typeface="Arial Unicode MS" pitchFamily="50" charset="-128"/>
              </a:rPr>
              <a:t>　</a:t>
            </a:r>
            <a:r>
              <a:rPr lang="en-US" altLang="ja-JP" sz="1800" dirty="0">
                <a:solidFill>
                  <a:schemeClr val="tx1">
                    <a:lumMod val="50000"/>
                    <a:lumOff val="50000"/>
                  </a:schemeClr>
                </a:solidFill>
                <a:effectLst/>
                <a:cs typeface="Arial Unicode MS" pitchFamily="50" charset="-128"/>
              </a:rPr>
              <a:t>&lt;</a:t>
            </a:r>
            <a:r>
              <a:rPr lang="ja-JP" altLang="en-US" sz="1800" dirty="0">
                <a:solidFill>
                  <a:schemeClr val="tx1">
                    <a:lumMod val="50000"/>
                    <a:lumOff val="50000"/>
                  </a:schemeClr>
                </a:solidFill>
                <a:effectLst/>
                <a:cs typeface="Arial Unicode MS" pitchFamily="50" charset="-128"/>
              </a:rPr>
              <a:t>同種</a:t>
            </a:r>
            <a:r>
              <a:rPr lang="en-US" altLang="ja-JP" sz="1800" dirty="0">
                <a:solidFill>
                  <a:schemeClr val="tx1">
                    <a:lumMod val="50000"/>
                    <a:lumOff val="50000"/>
                  </a:schemeClr>
                </a:solidFill>
                <a:effectLst/>
                <a:cs typeface="Arial Unicode MS" pitchFamily="50" charset="-128"/>
              </a:rPr>
              <a:t>&gt;&lt;50</a:t>
            </a:r>
            <a:r>
              <a:rPr lang="ja-JP" altLang="en-US" sz="1800" dirty="0">
                <a:solidFill>
                  <a:schemeClr val="tx1">
                    <a:lumMod val="50000"/>
                    <a:lumOff val="50000"/>
                  </a:schemeClr>
                </a:solidFill>
                <a:effectLst/>
                <a:cs typeface="Arial Unicode MS" pitchFamily="50" charset="-128"/>
              </a:rPr>
              <a:t>歳未満</a:t>
            </a:r>
            <a:r>
              <a:rPr lang="en-US" altLang="ja-JP" sz="1800" dirty="0">
                <a:solidFill>
                  <a:schemeClr val="tx1">
                    <a:lumMod val="50000"/>
                    <a:lumOff val="50000"/>
                  </a:schemeClr>
                </a:solidFill>
                <a:effectLst/>
                <a:cs typeface="Arial Unicode MS" pitchFamily="50" charset="-128"/>
              </a:rPr>
              <a:t>&gt;</a:t>
            </a:r>
            <a:endParaRPr lang="ja-JP" altLang="en-US" sz="1800" b="0" dirty="0">
              <a:solidFill>
                <a:schemeClr val="tx1">
                  <a:lumMod val="50000"/>
                  <a:lumOff val="5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705DD5AB-D6CE-5CE5-C121-4C1CF65E8F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3773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tx1">
                    <a:lumMod val="50000"/>
                    <a:lumOff val="50000"/>
                  </a:schemeClr>
                </a:solidFill>
                <a:effectLst/>
                <a:latin typeface="+mn-ea"/>
                <a:ea typeface="+mn-ea"/>
                <a:cs typeface="Arial Unicode MS" pitchFamily="50" charset="-128"/>
              </a:rPr>
              <a:t>移植後</a:t>
            </a:r>
            <a:r>
              <a:rPr lang="ja-JP" altLang="en-US" sz="2500" b="1" dirty="0">
                <a:solidFill>
                  <a:schemeClr val="tx1">
                    <a:lumMod val="50000"/>
                    <a:lumOff val="50000"/>
                  </a:schemeClr>
                </a:solidFill>
                <a:effectLst/>
                <a:cs typeface="Arial Unicode MS" pitchFamily="50" charset="-128"/>
              </a:rPr>
              <a:t>１００</a:t>
            </a:r>
            <a:r>
              <a:rPr lang="ja-JP" altLang="en-US" sz="2500" b="0" dirty="0">
                <a:solidFill>
                  <a:schemeClr val="tx1">
                    <a:lumMod val="50000"/>
                    <a:lumOff val="50000"/>
                  </a:schemeClr>
                </a:solidFill>
                <a:effectLst/>
                <a:latin typeface="+mn-ea"/>
                <a:ea typeface="+mn-ea"/>
                <a:cs typeface="Arial Unicode MS" pitchFamily="50" charset="-128"/>
              </a:rPr>
              <a:t>日 生存率の年次推移</a:t>
            </a:r>
            <a:br>
              <a:rPr lang="en-US" altLang="ja-JP" sz="2500" b="0" dirty="0">
                <a:solidFill>
                  <a:schemeClr val="tx1">
                    <a:lumMod val="50000"/>
                    <a:lumOff val="50000"/>
                  </a:schemeClr>
                </a:solidFill>
                <a:effectLst/>
                <a:latin typeface="+mn-ea"/>
                <a:ea typeface="+mn-ea"/>
                <a:cs typeface="Arial Unicode MS" pitchFamily="50" charset="-128"/>
              </a:rPr>
            </a:br>
            <a:r>
              <a:rPr lang="ja-JP" altLang="en-US" sz="1800" dirty="0">
                <a:solidFill>
                  <a:schemeClr val="tx1">
                    <a:lumMod val="50000"/>
                    <a:lumOff val="50000"/>
                  </a:schemeClr>
                </a:solidFill>
                <a:effectLst/>
                <a:cs typeface="Arial Unicode MS" pitchFamily="50" charset="-128"/>
              </a:rPr>
              <a:t>　</a:t>
            </a:r>
            <a:r>
              <a:rPr lang="en-US" altLang="ja-JP" sz="1800" dirty="0">
                <a:solidFill>
                  <a:schemeClr val="tx1">
                    <a:lumMod val="50000"/>
                    <a:lumOff val="50000"/>
                  </a:schemeClr>
                </a:solidFill>
                <a:effectLst/>
                <a:cs typeface="Arial Unicode MS" pitchFamily="50" charset="-128"/>
              </a:rPr>
              <a:t>&lt;</a:t>
            </a:r>
            <a:r>
              <a:rPr lang="ja-JP" altLang="en-US" sz="1800" dirty="0">
                <a:solidFill>
                  <a:schemeClr val="tx1">
                    <a:lumMod val="50000"/>
                    <a:lumOff val="50000"/>
                  </a:schemeClr>
                </a:solidFill>
                <a:effectLst/>
                <a:cs typeface="Arial Unicode MS" pitchFamily="50" charset="-128"/>
              </a:rPr>
              <a:t>同種</a:t>
            </a:r>
            <a:r>
              <a:rPr lang="en-US" altLang="ja-JP" sz="1800" dirty="0">
                <a:solidFill>
                  <a:schemeClr val="tx1">
                    <a:lumMod val="50000"/>
                    <a:lumOff val="50000"/>
                  </a:schemeClr>
                </a:solidFill>
                <a:effectLst/>
                <a:cs typeface="Arial Unicode MS" pitchFamily="50" charset="-128"/>
              </a:rPr>
              <a:t>&gt;&lt;50</a:t>
            </a:r>
            <a:r>
              <a:rPr lang="ja-JP" altLang="en-US" sz="1800" dirty="0">
                <a:solidFill>
                  <a:schemeClr val="tx1">
                    <a:lumMod val="50000"/>
                    <a:lumOff val="50000"/>
                  </a:schemeClr>
                </a:solidFill>
                <a:effectLst/>
                <a:cs typeface="Arial Unicode MS" pitchFamily="50" charset="-128"/>
              </a:rPr>
              <a:t>歳以上</a:t>
            </a:r>
            <a:r>
              <a:rPr lang="en-US" altLang="ja-JP" sz="1800" dirty="0">
                <a:solidFill>
                  <a:schemeClr val="tx1">
                    <a:lumMod val="50000"/>
                    <a:lumOff val="50000"/>
                  </a:schemeClr>
                </a:solidFill>
                <a:effectLst/>
                <a:cs typeface="Arial Unicode MS" pitchFamily="50" charset="-128"/>
              </a:rPr>
              <a:t>&gt;</a:t>
            </a:r>
            <a:r>
              <a:rPr lang="ja-JP" altLang="en-US" sz="1800" dirty="0">
                <a:solidFill>
                  <a:schemeClr val="tx1">
                    <a:lumMod val="50000"/>
                    <a:lumOff val="50000"/>
                  </a:schemeClr>
                </a:solidFill>
                <a:effectLst/>
                <a:cs typeface="Arial Unicode MS" pitchFamily="50" charset="-128"/>
              </a:rPr>
              <a:t>　</a:t>
            </a:r>
            <a:endParaRPr lang="ja-JP" altLang="en-US" sz="1800" b="0" dirty="0">
              <a:solidFill>
                <a:schemeClr val="tx1">
                  <a:lumMod val="50000"/>
                  <a:lumOff val="5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23DA7B2B-7F31-AE91-C773-115008F727F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tx1">
                    <a:lumMod val="50000"/>
                    <a:lumOff val="50000"/>
                  </a:schemeClr>
                </a:solidFill>
                <a:effectLst/>
                <a:latin typeface="+mn-ea"/>
                <a:ea typeface="+mn-ea"/>
                <a:cs typeface="Arial Unicode MS" pitchFamily="50" charset="-128"/>
              </a:rPr>
              <a:t>移植後</a:t>
            </a:r>
            <a:r>
              <a:rPr lang="ja-JP" altLang="en-US" sz="2500" b="1" dirty="0">
                <a:solidFill>
                  <a:schemeClr val="tx1">
                    <a:lumMod val="50000"/>
                    <a:lumOff val="50000"/>
                  </a:schemeClr>
                </a:solidFill>
                <a:effectLst/>
                <a:latin typeface="+mj-lt"/>
                <a:ea typeface="+mn-ea"/>
                <a:cs typeface="Arial Unicode MS" pitchFamily="50" charset="-128"/>
              </a:rPr>
              <a:t>３６５</a:t>
            </a:r>
            <a:r>
              <a:rPr lang="ja-JP" altLang="en-US" sz="2500" b="0" dirty="0">
                <a:solidFill>
                  <a:schemeClr val="tx1">
                    <a:lumMod val="50000"/>
                    <a:lumOff val="50000"/>
                  </a:schemeClr>
                </a:solidFill>
                <a:effectLst/>
                <a:latin typeface="+mn-ea"/>
                <a:ea typeface="+mn-ea"/>
                <a:cs typeface="Arial Unicode MS" pitchFamily="50" charset="-128"/>
              </a:rPr>
              <a:t>日 生存率の年次推移</a:t>
            </a:r>
            <a:br>
              <a:rPr lang="en-US" altLang="ja-JP" sz="2500" b="0" dirty="0">
                <a:solidFill>
                  <a:schemeClr val="tx1">
                    <a:lumMod val="50000"/>
                    <a:lumOff val="50000"/>
                  </a:schemeClr>
                </a:solidFill>
                <a:effectLst/>
                <a:latin typeface="+mn-ea"/>
                <a:ea typeface="+mn-ea"/>
                <a:cs typeface="Arial Unicode MS" pitchFamily="50" charset="-128"/>
              </a:rPr>
            </a:br>
            <a:r>
              <a:rPr lang="ja-JP" altLang="en-US" sz="1800" dirty="0">
                <a:solidFill>
                  <a:schemeClr val="tx1">
                    <a:lumMod val="50000"/>
                    <a:lumOff val="50000"/>
                  </a:schemeClr>
                </a:solidFill>
                <a:effectLst/>
                <a:cs typeface="Arial Unicode MS" pitchFamily="50" charset="-128"/>
              </a:rPr>
              <a:t>　</a:t>
            </a:r>
            <a:r>
              <a:rPr lang="en-US" altLang="ja-JP" sz="1800" dirty="0">
                <a:solidFill>
                  <a:schemeClr val="tx1">
                    <a:lumMod val="50000"/>
                    <a:lumOff val="50000"/>
                  </a:schemeClr>
                </a:solidFill>
                <a:effectLst/>
                <a:cs typeface="Arial Unicode MS" pitchFamily="50" charset="-128"/>
              </a:rPr>
              <a:t>&lt;</a:t>
            </a:r>
            <a:r>
              <a:rPr lang="ja-JP" altLang="en-US" sz="1800" dirty="0">
                <a:solidFill>
                  <a:schemeClr val="tx1">
                    <a:lumMod val="50000"/>
                    <a:lumOff val="50000"/>
                  </a:schemeClr>
                </a:solidFill>
                <a:effectLst/>
                <a:cs typeface="Arial Unicode MS" pitchFamily="50" charset="-128"/>
              </a:rPr>
              <a:t>同種</a:t>
            </a:r>
            <a:r>
              <a:rPr lang="en-US" altLang="ja-JP" sz="1800" dirty="0">
                <a:solidFill>
                  <a:schemeClr val="tx1">
                    <a:lumMod val="50000"/>
                    <a:lumOff val="50000"/>
                  </a:schemeClr>
                </a:solidFill>
                <a:effectLst/>
                <a:cs typeface="Arial Unicode MS" pitchFamily="50" charset="-128"/>
              </a:rPr>
              <a:t>&gt;&lt;50</a:t>
            </a:r>
            <a:r>
              <a:rPr lang="ja-JP" altLang="en-US" sz="1800" dirty="0">
                <a:solidFill>
                  <a:schemeClr val="tx1">
                    <a:lumMod val="50000"/>
                    <a:lumOff val="50000"/>
                  </a:schemeClr>
                </a:solidFill>
                <a:effectLst/>
                <a:cs typeface="Arial Unicode MS" pitchFamily="50" charset="-128"/>
              </a:rPr>
              <a:t>歳以上</a:t>
            </a:r>
            <a:r>
              <a:rPr lang="en-US" altLang="ja-JP" sz="1800" dirty="0">
                <a:solidFill>
                  <a:schemeClr val="tx1">
                    <a:lumMod val="50000"/>
                    <a:lumOff val="50000"/>
                  </a:schemeClr>
                </a:solidFill>
                <a:effectLst/>
                <a:cs typeface="Arial Unicode MS" pitchFamily="50" charset="-128"/>
              </a:rPr>
              <a:t>&gt;</a:t>
            </a:r>
            <a:r>
              <a:rPr lang="ja-JP" altLang="en-US" sz="1800" dirty="0">
                <a:solidFill>
                  <a:schemeClr val="tx1">
                    <a:lumMod val="50000"/>
                    <a:lumOff val="50000"/>
                  </a:schemeClr>
                </a:solidFill>
                <a:effectLst/>
                <a:cs typeface="Arial Unicode MS" pitchFamily="50" charset="-128"/>
              </a:rPr>
              <a:t>　</a:t>
            </a:r>
            <a:endParaRPr lang="ja-JP" altLang="en-US" sz="1800" b="0" dirty="0">
              <a:solidFill>
                <a:schemeClr val="tx1">
                  <a:lumMod val="50000"/>
                  <a:lumOff val="5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 ヒストグラム&#10;&#10;自動的に生成された説明">
            <a:extLst>
              <a:ext uri="{FF2B5EF4-FFF2-40B4-BE49-F238E27FC236}">
                <a16:creationId xmlns:a16="http://schemas.microsoft.com/office/drawing/2014/main" id="{575D70D1-0689-112C-1E24-26ED774354D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7691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DD9EFF1-2B68-8C93-054C-F7797E8EC081}"/>
              </a:ext>
            </a:extLst>
          </p:cNvPr>
          <p:cNvSpPr>
            <a:spLocks noGrp="1"/>
          </p:cNvSpPr>
          <p:nvPr>
            <p:ph type="title"/>
          </p:nvPr>
        </p:nvSpPr>
        <p:spPr/>
        <p:txBody>
          <a:bodyPr>
            <a:normAutofit fontScale="90000"/>
          </a:bodyPr>
          <a:lstStyle/>
          <a:p>
            <a:r>
              <a:rPr lang="ja-JP" altLang="en-US" b="0" dirty="0">
                <a:solidFill>
                  <a:schemeClr val="tx1">
                    <a:lumMod val="50000"/>
                    <a:lumOff val="50000"/>
                  </a:schemeClr>
                </a:solidFill>
                <a:effectLst/>
                <a:cs typeface="Arial Unicode MS" pitchFamily="50" charset="-128"/>
              </a:rPr>
              <a:t>造血幹細胞</a:t>
            </a:r>
            <a:r>
              <a:rPr lang="ja-JP" altLang="en-US" sz="2800" b="0" dirty="0">
                <a:solidFill>
                  <a:schemeClr val="tx1">
                    <a:lumMod val="50000"/>
                    <a:lumOff val="50000"/>
                  </a:schemeClr>
                </a:solidFill>
                <a:effectLst/>
                <a:latin typeface="+mn-ea"/>
                <a:ea typeface="+mn-ea"/>
                <a:cs typeface="Arial Unicode MS" pitchFamily="50" charset="-128"/>
              </a:rPr>
              <a:t>移植件数の年次推移</a:t>
            </a:r>
            <a:br>
              <a:rPr lang="en-US" altLang="ja-JP" sz="2800" b="0" dirty="0">
                <a:solidFill>
                  <a:schemeClr val="tx1">
                    <a:lumMod val="50000"/>
                    <a:lumOff val="50000"/>
                  </a:schemeClr>
                </a:solidFill>
                <a:effectLst/>
                <a:latin typeface="+mn-ea"/>
                <a:ea typeface="+mn-ea"/>
                <a:cs typeface="Arial Unicode MS" pitchFamily="50" charset="-128"/>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dirty="0">
                <a:solidFill>
                  <a:schemeClr val="tx1">
                    <a:lumMod val="50000"/>
                    <a:lumOff val="50000"/>
                  </a:schemeClr>
                </a:solidFill>
                <a:effectLst/>
                <a:cs typeface="Arial Unicode MS" pitchFamily="50" charset="-128"/>
              </a:rPr>
              <a:t>移植種類</a:t>
            </a:r>
            <a:r>
              <a:rPr lang="ja-JP" altLang="en-US" sz="2400" b="0" dirty="0">
                <a:solidFill>
                  <a:schemeClr val="tx1">
                    <a:lumMod val="50000"/>
                    <a:lumOff val="50000"/>
                  </a:schemeClr>
                </a:solidFill>
                <a:effectLst/>
                <a:latin typeface="+mn-ea"/>
                <a:ea typeface="+mn-ea"/>
                <a:cs typeface="Arial Unicode MS" pitchFamily="50" charset="-128"/>
              </a:rPr>
              <a:t>別</a:t>
            </a:r>
            <a:r>
              <a:rPr lang="ja-JP" altLang="en-US" sz="2000" b="0" dirty="0">
                <a:solidFill>
                  <a:schemeClr val="tx1">
                    <a:lumMod val="50000"/>
                    <a:lumOff val="50000"/>
                  </a:schemeClr>
                </a:solidFill>
                <a:effectLst/>
                <a:latin typeface="Arial" panose="020B0604020202020204" pitchFamily="34" charset="0"/>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endParaRPr lang="ja-JP" altLang="en-US" dirty="0">
              <a:solidFill>
                <a:schemeClr val="tx1">
                  <a:lumMod val="50000"/>
                  <a:lumOff val="50000"/>
                </a:schemeClr>
              </a:solidFill>
            </a:endParaRPr>
          </a:p>
        </p:txBody>
      </p:sp>
      <p:pic>
        <p:nvPicPr>
          <p:cNvPr id="3" name="図 2" descr="グラフ, 折れ線グラフ&#10;&#10;自動的に生成された説明">
            <a:extLst>
              <a:ext uri="{FF2B5EF4-FFF2-40B4-BE49-F238E27FC236}">
                <a16:creationId xmlns:a16="http://schemas.microsoft.com/office/drawing/2014/main" id="{397F57DE-3062-44EE-E1A8-534B533264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28667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ja-JP" altLang="en-US" dirty="0">
                <a:solidFill>
                  <a:schemeClr val="tx1">
                    <a:lumMod val="50000"/>
                    <a:lumOff val="50000"/>
                  </a:schemeClr>
                </a:solidFill>
                <a:effectLst/>
                <a:cs typeface="Arial Unicode MS" pitchFamily="50" charset="-128"/>
              </a:rPr>
              <a:t>移植後</a:t>
            </a:r>
            <a:r>
              <a:rPr lang="ja-JP" altLang="en-US" b="1" dirty="0">
                <a:solidFill>
                  <a:schemeClr val="tx1">
                    <a:lumMod val="50000"/>
                    <a:lumOff val="50000"/>
                  </a:schemeClr>
                </a:solidFill>
                <a:effectLst/>
                <a:latin typeface="+mj-lt"/>
                <a:cs typeface="Arial Unicode MS" pitchFamily="50" charset="-128"/>
              </a:rPr>
              <a:t>１００</a:t>
            </a:r>
            <a:r>
              <a:rPr lang="ja-JP" altLang="en-US" dirty="0">
                <a:solidFill>
                  <a:schemeClr val="tx1">
                    <a:lumMod val="50000"/>
                    <a:lumOff val="50000"/>
                  </a:schemeClr>
                </a:solidFill>
                <a:effectLst/>
                <a:cs typeface="Arial Unicode MS" pitchFamily="50" charset="-128"/>
              </a:rPr>
              <a:t>日 生存率の年次推移</a:t>
            </a:r>
            <a:br>
              <a:rPr lang="en-US" altLang="ja-JP" sz="2500" dirty="0">
                <a:solidFill>
                  <a:schemeClr val="tx1">
                    <a:lumMod val="50000"/>
                    <a:lumOff val="50000"/>
                  </a:schemeClr>
                </a:solidFill>
                <a:effectLst/>
                <a:cs typeface="Arial Unicode MS" pitchFamily="50" charset="-128"/>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latin typeface="HGP明朝E" pitchFamily="18" charset="-128"/>
                <a:ea typeface="HGP明朝E" pitchFamily="18" charset="-128"/>
                <a:cs typeface="Arial Unicode MS" pitchFamily="50" charset="-128"/>
              </a:rPr>
              <a:t>白血病リスク分類別</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1200" spc="-150" baseline="0" dirty="0">
                <a:solidFill>
                  <a:schemeClr val="tx1">
                    <a:lumMod val="50000"/>
                    <a:lumOff val="50000"/>
                  </a:schemeClr>
                </a:solidFill>
                <a:effectLst/>
                <a:latin typeface="Arial" pitchFamily="34" charset="0"/>
                <a:ea typeface="ＭＳ Ｐゴシック"/>
                <a:cs typeface="Arial" pitchFamily="34" charset="0"/>
              </a:rPr>
              <a:t>　</a:t>
            </a:r>
            <a:r>
              <a:rPr lang="ja-JP" altLang="en-US" sz="1200" dirty="0">
                <a:solidFill>
                  <a:schemeClr val="tx1">
                    <a:lumMod val="50000"/>
                    <a:lumOff val="50000"/>
                  </a:schemeClr>
                </a:solidFill>
                <a:effectLst/>
                <a:cs typeface="メイリオ" pitchFamily="50" charset="-128"/>
              </a:rPr>
              <a:t>急性骨髄性白血病</a:t>
            </a:r>
            <a:r>
              <a:rPr lang="en-US" altLang="ja-JP" sz="1200" dirty="0">
                <a:solidFill>
                  <a:schemeClr val="tx1">
                    <a:lumMod val="50000"/>
                    <a:lumOff val="50000"/>
                  </a:schemeClr>
                </a:solidFill>
                <a:effectLst/>
                <a:cs typeface="メイリオ" pitchFamily="50" charset="-128"/>
              </a:rPr>
              <a:t>/</a:t>
            </a:r>
            <a:r>
              <a:rPr lang="ja-JP" altLang="en-US" sz="1200" dirty="0">
                <a:solidFill>
                  <a:schemeClr val="tx1">
                    <a:lumMod val="50000"/>
                    <a:lumOff val="50000"/>
                  </a:schemeClr>
                </a:solidFill>
                <a:effectLst/>
                <a:cs typeface="メイリオ" pitchFamily="50" charset="-128"/>
              </a:rPr>
              <a:t>急性リンパ性白血病</a:t>
            </a:r>
            <a:r>
              <a:rPr lang="en-US" altLang="ja-JP" sz="1200" dirty="0">
                <a:solidFill>
                  <a:schemeClr val="tx1">
                    <a:lumMod val="50000"/>
                    <a:lumOff val="50000"/>
                  </a:schemeClr>
                </a:solidFill>
                <a:effectLst/>
                <a:cs typeface="メイリオ" pitchFamily="50" charset="-128"/>
              </a:rPr>
              <a:t>/</a:t>
            </a:r>
            <a:r>
              <a:rPr lang="ja-JP" altLang="en-US" sz="1200" dirty="0">
                <a:solidFill>
                  <a:schemeClr val="tx1">
                    <a:lumMod val="50000"/>
                    <a:lumOff val="50000"/>
                  </a:schemeClr>
                </a:solidFill>
                <a:effectLst/>
                <a:cs typeface="メイリオ" pitchFamily="50" charset="-128"/>
              </a:rPr>
              <a:t>慢性骨髄性白血病</a:t>
            </a:r>
            <a:r>
              <a:rPr lang="en-US" altLang="ja-JP" sz="1200" dirty="0">
                <a:solidFill>
                  <a:schemeClr val="tx1">
                    <a:lumMod val="50000"/>
                    <a:lumOff val="50000"/>
                  </a:schemeClr>
                </a:solidFill>
                <a:effectLst/>
                <a:cs typeface="メイリオ" pitchFamily="50" charset="-128"/>
              </a:rPr>
              <a:t>/</a:t>
            </a:r>
            <a:r>
              <a:rPr lang="ja-JP" altLang="en-US" sz="1200" dirty="0">
                <a:solidFill>
                  <a:schemeClr val="tx1">
                    <a:lumMod val="50000"/>
                    <a:lumOff val="50000"/>
                  </a:schemeClr>
                </a:solidFill>
                <a:effectLst/>
                <a:cs typeface="メイリオ" pitchFamily="50" charset="-128"/>
              </a:rPr>
              <a:t>骨髄異形成症候群</a:t>
            </a:r>
            <a:endParaRPr lang="ja-JP" altLang="en-US" sz="12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98EDE982-AEDF-3652-F1F4-78B84703360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ja-JP" altLang="en-US" dirty="0">
                <a:solidFill>
                  <a:schemeClr val="tx1">
                    <a:lumMod val="50000"/>
                    <a:lumOff val="50000"/>
                  </a:schemeClr>
                </a:solidFill>
                <a:effectLst/>
                <a:cs typeface="Arial Unicode MS" pitchFamily="50" charset="-128"/>
              </a:rPr>
              <a:t>移植後</a:t>
            </a:r>
            <a:r>
              <a:rPr lang="ja-JP" altLang="en-US" b="1" dirty="0">
                <a:solidFill>
                  <a:schemeClr val="tx1">
                    <a:lumMod val="50000"/>
                    <a:lumOff val="50000"/>
                  </a:schemeClr>
                </a:solidFill>
                <a:effectLst/>
                <a:latin typeface="+mj-lt"/>
                <a:cs typeface="Arial Unicode MS" pitchFamily="50" charset="-128"/>
              </a:rPr>
              <a:t>３６５</a:t>
            </a:r>
            <a:r>
              <a:rPr lang="ja-JP" altLang="en-US" dirty="0">
                <a:solidFill>
                  <a:schemeClr val="tx1">
                    <a:lumMod val="50000"/>
                    <a:lumOff val="50000"/>
                  </a:schemeClr>
                </a:solidFill>
                <a:effectLst/>
                <a:cs typeface="Arial Unicode MS" pitchFamily="50" charset="-128"/>
              </a:rPr>
              <a:t>日 生存率の年次推移</a:t>
            </a:r>
            <a:br>
              <a:rPr lang="en-US" altLang="ja-JP" sz="2500" dirty="0">
                <a:solidFill>
                  <a:schemeClr val="tx1">
                    <a:lumMod val="50000"/>
                    <a:lumOff val="50000"/>
                  </a:schemeClr>
                </a:solidFill>
                <a:effectLst/>
                <a:cs typeface="Arial Unicode MS" pitchFamily="50" charset="-128"/>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latin typeface="HGP明朝E" pitchFamily="18" charset="-128"/>
                <a:ea typeface="HGP明朝E" pitchFamily="18" charset="-128"/>
                <a:cs typeface="Arial Unicode MS" pitchFamily="50" charset="-128"/>
              </a:rPr>
              <a:t>白血病リスク分類別</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1200" spc="-150" dirty="0">
                <a:solidFill>
                  <a:schemeClr val="tx1">
                    <a:lumMod val="50000"/>
                    <a:lumOff val="50000"/>
                  </a:schemeClr>
                </a:solidFill>
                <a:latin typeface="Arial" pitchFamily="34" charset="0"/>
                <a:ea typeface="ＭＳ Ｐゴシック"/>
                <a:cs typeface="Arial" pitchFamily="34" charset="0"/>
              </a:rPr>
              <a:t>　</a:t>
            </a:r>
            <a:r>
              <a:rPr lang="ja-JP" altLang="en-US" sz="1200" dirty="0">
                <a:solidFill>
                  <a:schemeClr val="tx1">
                    <a:lumMod val="50000"/>
                    <a:lumOff val="50000"/>
                  </a:schemeClr>
                </a:solidFill>
                <a:effectLst/>
                <a:cs typeface="メイリオ" pitchFamily="50" charset="-128"/>
              </a:rPr>
              <a:t>急性骨髄性白血病</a:t>
            </a:r>
            <a:r>
              <a:rPr lang="en-US" altLang="ja-JP" sz="1200" dirty="0">
                <a:solidFill>
                  <a:schemeClr val="tx1">
                    <a:lumMod val="50000"/>
                    <a:lumOff val="50000"/>
                  </a:schemeClr>
                </a:solidFill>
                <a:effectLst/>
                <a:cs typeface="メイリオ" pitchFamily="50" charset="-128"/>
              </a:rPr>
              <a:t>/</a:t>
            </a:r>
            <a:r>
              <a:rPr lang="ja-JP" altLang="en-US" sz="1200" dirty="0">
                <a:solidFill>
                  <a:schemeClr val="tx1">
                    <a:lumMod val="50000"/>
                    <a:lumOff val="50000"/>
                  </a:schemeClr>
                </a:solidFill>
                <a:effectLst/>
                <a:cs typeface="メイリオ" pitchFamily="50" charset="-128"/>
              </a:rPr>
              <a:t>急性リンパ性白血病</a:t>
            </a:r>
            <a:r>
              <a:rPr lang="en-US" altLang="ja-JP" sz="1200" dirty="0">
                <a:solidFill>
                  <a:schemeClr val="tx1">
                    <a:lumMod val="50000"/>
                    <a:lumOff val="50000"/>
                  </a:schemeClr>
                </a:solidFill>
                <a:effectLst/>
                <a:cs typeface="メイリオ" pitchFamily="50" charset="-128"/>
              </a:rPr>
              <a:t>/</a:t>
            </a:r>
            <a:r>
              <a:rPr lang="ja-JP" altLang="en-US" sz="1200" dirty="0">
                <a:solidFill>
                  <a:schemeClr val="tx1">
                    <a:lumMod val="50000"/>
                    <a:lumOff val="50000"/>
                  </a:schemeClr>
                </a:solidFill>
                <a:effectLst/>
                <a:cs typeface="メイリオ" pitchFamily="50" charset="-128"/>
              </a:rPr>
              <a:t>慢性骨髄性白血病</a:t>
            </a:r>
            <a:r>
              <a:rPr lang="en-US" altLang="ja-JP" sz="1200" dirty="0">
                <a:solidFill>
                  <a:schemeClr val="tx1">
                    <a:lumMod val="50000"/>
                    <a:lumOff val="50000"/>
                  </a:schemeClr>
                </a:solidFill>
                <a:effectLst/>
                <a:cs typeface="メイリオ" pitchFamily="50" charset="-128"/>
              </a:rPr>
              <a:t>/</a:t>
            </a:r>
            <a:r>
              <a:rPr lang="ja-JP" altLang="en-US" sz="1200" dirty="0">
                <a:solidFill>
                  <a:schemeClr val="tx1">
                    <a:lumMod val="50000"/>
                    <a:lumOff val="50000"/>
                  </a:schemeClr>
                </a:solidFill>
                <a:effectLst/>
                <a:cs typeface="メイリオ" pitchFamily="50" charset="-128"/>
              </a:rPr>
              <a:t>骨髄異形成症候群</a:t>
            </a:r>
            <a:endParaRPr lang="ja-JP" altLang="en-US" sz="12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CFE418DF-8633-6E43-B163-64801A2B18D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371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tx1">
                    <a:lumMod val="50000"/>
                    <a:lumOff val="50000"/>
                  </a:schemeClr>
                </a:solidFill>
                <a:effectLst/>
              </a:rPr>
              <a:t>移植後の成績</a:t>
            </a:r>
            <a:br>
              <a:rPr lang="en-US" altLang="ja-JP" dirty="0">
                <a:solidFill>
                  <a:schemeClr val="tx1">
                    <a:lumMod val="50000"/>
                    <a:lumOff val="50000"/>
                  </a:schemeClr>
                </a:solidFill>
                <a:effectLst/>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rPr>
              <a:t>全体</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endParaRPr lang="ja-JP" altLang="en-US" sz="2000" b="1"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9AA40AF8-1414-74F2-A5C0-8FD82582D75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19124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tx1">
                    <a:lumMod val="50000"/>
                    <a:lumOff val="50000"/>
                  </a:schemeClr>
                </a:solidFill>
                <a:effectLst/>
              </a:rPr>
              <a:t>移植後の成績</a:t>
            </a:r>
            <a:br>
              <a:rPr lang="en-US" altLang="ja-JP" dirty="0">
                <a:solidFill>
                  <a:schemeClr val="tx1">
                    <a:lumMod val="50000"/>
                    <a:lumOff val="50000"/>
                  </a:schemeClr>
                </a:solidFill>
                <a:effectLst/>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rPr>
              <a:t>同種移植 幹細胞種類別</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endParaRPr lang="ja-JP" altLang="en-US" sz="2000" b="1" dirty="0">
              <a:solidFill>
                <a:schemeClr val="tx1">
                  <a:lumMod val="50000"/>
                  <a:lumOff val="50000"/>
                </a:schemeClr>
              </a:solidFill>
              <a:effectLst/>
            </a:endParaRPr>
          </a:p>
        </p:txBody>
      </p:sp>
      <p:pic>
        <p:nvPicPr>
          <p:cNvPr id="4" name="図 3" descr="グラフィカル ユーザー インターフェイス&#10;&#10;中程度の精度で自動的に生成された説明">
            <a:extLst>
              <a:ext uri="{FF2B5EF4-FFF2-40B4-BE49-F238E27FC236}">
                <a16:creationId xmlns:a16="http://schemas.microsoft.com/office/drawing/2014/main" id="{4E1424F9-7B26-F11E-BA60-2A6521DC089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tx1">
                    <a:lumMod val="50000"/>
                    <a:lumOff val="50000"/>
                  </a:schemeClr>
                </a:solidFill>
                <a:effectLst/>
              </a:rPr>
              <a:t>移植後の成績</a:t>
            </a:r>
            <a:br>
              <a:rPr lang="en-US" altLang="ja-JP" dirty="0">
                <a:solidFill>
                  <a:schemeClr val="tx1">
                    <a:lumMod val="50000"/>
                    <a:lumOff val="50000"/>
                  </a:schemeClr>
                </a:solidFill>
                <a:effectLst/>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rPr>
              <a:t>白血病</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endParaRPr lang="ja-JP" altLang="en-US" sz="2000" b="1"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EA724E47-8F29-59F8-5180-9C674ABDB9A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tx1">
                    <a:lumMod val="50000"/>
                    <a:lumOff val="50000"/>
                  </a:schemeClr>
                </a:solidFill>
                <a:effectLst/>
              </a:rPr>
              <a:t>移植後の成績</a:t>
            </a:r>
            <a:br>
              <a:rPr lang="en-US" altLang="ja-JP" dirty="0">
                <a:solidFill>
                  <a:schemeClr val="tx1">
                    <a:lumMod val="50000"/>
                    <a:lumOff val="50000"/>
                  </a:schemeClr>
                </a:solidFill>
                <a:effectLst/>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rPr>
              <a:t>悪性リンパ腫</a:t>
            </a:r>
            <a:r>
              <a:rPr lang="en-US" altLang="ja-JP" sz="2400" dirty="0">
                <a:solidFill>
                  <a:schemeClr val="tx1">
                    <a:lumMod val="50000"/>
                    <a:lumOff val="50000"/>
                  </a:schemeClr>
                </a:solidFill>
                <a:effectLst/>
              </a:rPr>
              <a:t>/</a:t>
            </a:r>
            <a:r>
              <a:rPr lang="ja-JP" altLang="en-US" sz="2400" dirty="0">
                <a:solidFill>
                  <a:schemeClr val="tx1">
                    <a:lumMod val="50000"/>
                    <a:lumOff val="50000"/>
                  </a:schemeClr>
                </a:solidFill>
                <a:effectLst/>
              </a:rPr>
              <a:t>多発性骨髄腫を含む形質細胞性腫瘍</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400" dirty="0">
                <a:solidFill>
                  <a:schemeClr val="tx1">
                    <a:lumMod val="50000"/>
                    <a:lumOff val="50000"/>
                  </a:schemeClr>
                </a:solidFill>
                <a:effectLst/>
              </a:rPr>
              <a:t> </a:t>
            </a:r>
            <a:endParaRPr lang="ja-JP" altLang="en-US" sz="2000" b="1"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29CC5A06-0A8F-C7FD-200C-FBC906D7BD0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tx1">
                    <a:lumMod val="50000"/>
                    <a:lumOff val="50000"/>
                  </a:schemeClr>
                </a:solidFill>
                <a:effectLst/>
              </a:rPr>
              <a:t>移植後の成績　年齢別</a:t>
            </a:r>
            <a:br>
              <a:rPr lang="en-US" altLang="ja-JP" sz="2700" dirty="0">
                <a:solidFill>
                  <a:schemeClr val="tx1">
                    <a:lumMod val="50000"/>
                    <a:lumOff val="50000"/>
                  </a:schemeClr>
                </a:solidFill>
                <a:effectLst/>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rPr>
              <a:t>白血病</a:t>
            </a:r>
            <a:r>
              <a:rPr lang="en-US" altLang="ja-JP" sz="1300" dirty="0">
                <a:solidFill>
                  <a:schemeClr val="tx1">
                    <a:lumMod val="50000"/>
                    <a:lumOff val="50000"/>
                  </a:schemeClr>
                </a:solidFill>
                <a:effectLst/>
              </a:rPr>
              <a:t>(</a:t>
            </a:r>
            <a:r>
              <a:rPr lang="ja-JP" altLang="en-US" sz="1300" dirty="0">
                <a:solidFill>
                  <a:schemeClr val="tx1">
                    <a:lumMod val="50000"/>
                    <a:lumOff val="50000"/>
                  </a:schemeClr>
                </a:solidFill>
                <a:effectLst/>
              </a:rPr>
              <a:t>急性骨髄性白血病</a:t>
            </a:r>
            <a:r>
              <a:rPr lang="en-US" altLang="ja-JP" sz="1300" dirty="0">
                <a:solidFill>
                  <a:schemeClr val="tx1">
                    <a:lumMod val="50000"/>
                    <a:lumOff val="50000"/>
                  </a:schemeClr>
                </a:solidFill>
                <a:effectLst/>
              </a:rPr>
              <a:t>/</a:t>
            </a:r>
            <a:r>
              <a:rPr lang="ja-JP" altLang="en-US" sz="1300" dirty="0">
                <a:solidFill>
                  <a:schemeClr val="tx1">
                    <a:lumMod val="50000"/>
                    <a:lumOff val="50000"/>
                  </a:schemeClr>
                </a:solidFill>
                <a:effectLst/>
              </a:rPr>
              <a:t>急性リンパ性白血病</a:t>
            </a:r>
            <a:r>
              <a:rPr lang="en-US" altLang="ja-JP" sz="1300" dirty="0">
                <a:solidFill>
                  <a:schemeClr val="tx1">
                    <a:lumMod val="50000"/>
                    <a:lumOff val="50000"/>
                  </a:schemeClr>
                </a:solidFill>
                <a:effectLst/>
              </a:rPr>
              <a:t>)</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&lt;</a:t>
            </a:r>
            <a:r>
              <a:rPr lang="ja-JP" altLang="en-US" sz="2000" spc="-150" dirty="0">
                <a:solidFill>
                  <a:schemeClr val="tx1">
                    <a:lumMod val="50000"/>
                    <a:lumOff val="50000"/>
                  </a:schemeClr>
                </a:solidFill>
                <a:effectLst/>
                <a:latin typeface="Arial" pitchFamily="34" charset="0"/>
                <a:ea typeface="ＭＳ Ｐゴシック"/>
                <a:cs typeface="Arial" pitchFamily="34" charset="0"/>
              </a:rPr>
              <a:t>自家</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&gt;&lt;0-15</a:t>
            </a:r>
            <a:r>
              <a:rPr lang="ja-JP" altLang="en-US" sz="200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spc="-150" dirty="0">
                <a:solidFill>
                  <a:schemeClr val="tx1">
                    <a:lumMod val="50000"/>
                    <a:lumOff val="50000"/>
                  </a:schemeClr>
                </a:solidFill>
                <a:effectLst/>
                <a:latin typeface="Arial" pitchFamily="34" charset="0"/>
                <a:ea typeface="ＭＳ Ｐゴシック"/>
                <a:cs typeface="Arial" pitchFamily="34" charset="0"/>
              </a:rPr>
              <a:t>/16</a:t>
            </a:r>
            <a:r>
              <a:rPr lang="ja-JP" altLang="en-US" sz="200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dirty="0">
              <a:solidFill>
                <a:schemeClr val="tx1">
                  <a:lumMod val="50000"/>
                  <a:lumOff val="50000"/>
                </a:schemeClr>
              </a:solidFill>
            </a:endParaRP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249EBE27-7BCD-3FD8-ECB8-3ADB5949A42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tx1">
                    <a:lumMod val="50000"/>
                    <a:lumOff val="50000"/>
                  </a:schemeClr>
                </a:solidFill>
                <a:effectLst/>
              </a:rPr>
              <a:t>移植後の成績　年齢別</a:t>
            </a:r>
            <a:br>
              <a:rPr lang="en-US" altLang="ja-JP" sz="2700" dirty="0">
                <a:solidFill>
                  <a:schemeClr val="tx1">
                    <a:lumMod val="50000"/>
                    <a:lumOff val="50000"/>
                  </a:schemeClr>
                </a:solidFill>
                <a:effectLst/>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rPr>
              <a:t>悪性リンパ腫</a:t>
            </a:r>
            <a:r>
              <a:rPr lang="en-US" altLang="ja-JP" sz="1300" dirty="0">
                <a:solidFill>
                  <a:schemeClr val="tx1">
                    <a:lumMod val="50000"/>
                    <a:lumOff val="50000"/>
                  </a:schemeClr>
                </a:solidFill>
                <a:effectLst/>
              </a:rPr>
              <a:t>(</a:t>
            </a:r>
            <a:r>
              <a:rPr lang="ja-JP" altLang="en-US" sz="1300" dirty="0">
                <a:solidFill>
                  <a:schemeClr val="tx1">
                    <a:lumMod val="50000"/>
                    <a:lumOff val="50000"/>
                  </a:schemeClr>
                </a:solidFill>
                <a:effectLst/>
              </a:rPr>
              <a:t>非ホジキンリンパ腫</a:t>
            </a:r>
            <a:r>
              <a:rPr lang="en-US" altLang="ja-JP" sz="1300" dirty="0">
                <a:solidFill>
                  <a:schemeClr val="tx1">
                    <a:lumMod val="50000"/>
                    <a:lumOff val="50000"/>
                  </a:schemeClr>
                </a:solidFill>
                <a:effectLst/>
              </a:rPr>
              <a:t>/</a:t>
            </a:r>
            <a:r>
              <a:rPr lang="ja-JP" altLang="en-US" sz="1300" dirty="0">
                <a:solidFill>
                  <a:schemeClr val="tx1">
                    <a:lumMod val="50000"/>
                    <a:lumOff val="50000"/>
                  </a:schemeClr>
                </a:solidFill>
                <a:effectLst/>
              </a:rPr>
              <a:t>ホジキンリンパ腫</a:t>
            </a:r>
            <a:r>
              <a:rPr lang="en-US" altLang="ja-JP" sz="1300" dirty="0">
                <a:solidFill>
                  <a:schemeClr val="tx1">
                    <a:lumMod val="50000"/>
                    <a:lumOff val="50000"/>
                  </a:schemeClr>
                </a:solidFill>
                <a:effectLst/>
              </a:rPr>
              <a:t>)</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&lt;</a:t>
            </a:r>
            <a:r>
              <a:rPr lang="ja-JP" altLang="en-US" sz="2000" spc="-150" dirty="0">
                <a:solidFill>
                  <a:schemeClr val="tx1">
                    <a:lumMod val="50000"/>
                    <a:lumOff val="50000"/>
                  </a:schemeClr>
                </a:solidFill>
                <a:effectLst/>
                <a:latin typeface="Arial" pitchFamily="34" charset="0"/>
                <a:ea typeface="ＭＳ Ｐゴシック"/>
                <a:cs typeface="Arial" pitchFamily="34" charset="0"/>
              </a:rPr>
              <a:t>自家</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&gt;&lt;0-15</a:t>
            </a:r>
            <a:r>
              <a:rPr lang="ja-JP" altLang="en-US" sz="200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spc="-150" dirty="0">
                <a:solidFill>
                  <a:schemeClr val="tx1">
                    <a:lumMod val="50000"/>
                    <a:lumOff val="50000"/>
                  </a:schemeClr>
                </a:solidFill>
                <a:effectLst/>
                <a:latin typeface="Arial" pitchFamily="34" charset="0"/>
                <a:ea typeface="ＭＳ Ｐゴシック"/>
                <a:cs typeface="Arial" pitchFamily="34" charset="0"/>
              </a:rPr>
              <a:t>/16</a:t>
            </a:r>
            <a:r>
              <a:rPr lang="ja-JP" altLang="en-US" sz="200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2000" dirty="0">
              <a:solidFill>
                <a:schemeClr val="tx1">
                  <a:lumMod val="50000"/>
                  <a:lumOff val="50000"/>
                </a:schemeClr>
              </a:solidFill>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FDE18047-4EB5-E6F5-F7C6-92CCCAC2E1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a:bodyPr>
          <a:lstStyle/>
          <a:p>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1800" b="1"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en-US" sz="1600" i="0" kern="1200" spc="0" baseline="0" dirty="0">
                <a:solidFill>
                  <a:schemeClr val="tx1">
                    <a:lumMod val="50000"/>
                    <a:lumOff val="50000"/>
                  </a:schemeClr>
                </a:solidFill>
                <a:effectLst/>
                <a:latin typeface="HGP明朝E"/>
                <a:ea typeface="HGP明朝E"/>
                <a:cs typeface="+mn-cs"/>
              </a:rPr>
              <a:t>多発性骨髄腫を含む</a:t>
            </a:r>
            <a:r>
              <a:rPr kumimoji="1" lang="ja-JP" altLang="en-US" sz="2200" i="0" kern="1200" spc="0" baseline="0" dirty="0">
                <a:solidFill>
                  <a:schemeClr val="tx1">
                    <a:lumMod val="50000"/>
                    <a:lumOff val="50000"/>
                  </a:schemeClr>
                </a:solidFill>
                <a:effectLst/>
                <a:latin typeface="HGP明朝E"/>
                <a:ea typeface="HGP明朝E"/>
                <a:cs typeface="+mn-cs"/>
              </a:rPr>
              <a:t>形質細胞性腫瘍</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en-US" altLang="ja-JP" sz="1800" spc="-150" dirty="0">
                <a:solidFill>
                  <a:schemeClr val="tx1">
                    <a:lumMod val="50000"/>
                    <a:lumOff val="50000"/>
                  </a:schemeClr>
                </a:solidFill>
                <a:effectLst/>
                <a:latin typeface="Arial" pitchFamily="34" charset="0"/>
                <a:ea typeface="ＭＳ Ｐゴシック"/>
                <a:cs typeface="Arial" pitchFamily="34" charset="0"/>
              </a:rPr>
              <a:t>&lt;</a:t>
            </a:r>
            <a:r>
              <a:rPr lang="ja-JP" altLang="en-US" sz="1800" spc="-150" dirty="0">
                <a:solidFill>
                  <a:schemeClr val="tx1">
                    <a:lumMod val="50000"/>
                    <a:lumOff val="50000"/>
                  </a:schemeClr>
                </a:solidFill>
                <a:effectLst/>
                <a:latin typeface="Arial" pitchFamily="34" charset="0"/>
                <a:ea typeface="ＭＳ Ｐゴシック"/>
                <a:cs typeface="Arial" pitchFamily="34" charset="0"/>
              </a:rPr>
              <a:t>自家</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&gt;&lt;16</a:t>
            </a:r>
            <a:r>
              <a:rPr lang="ja-JP" altLang="en-US" sz="180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18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3B2CB5B6-C5DC-7B68-A454-DEFF0F43B4F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急性骨髄性白血病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000" spc="-150" baseline="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a:t>
            </a:r>
            <a:r>
              <a:rPr kumimoji="1" lang="ja-JP" altLang="en-US" sz="2000" b="0" kern="1200" dirty="0">
                <a:ln>
                  <a:noFill/>
                </a:ln>
                <a:solidFill>
                  <a:schemeClr val="tx1">
                    <a:lumMod val="50000"/>
                    <a:lumOff val="50000"/>
                  </a:schemeClr>
                </a:solidFill>
                <a:effectLst/>
              </a:rPr>
              <a:t>同種</a:t>
            </a:r>
            <a:r>
              <a:rPr kumimoji="1" lang="en-US" altLang="ja-JP" sz="2000" b="0" kern="1200" dirty="0">
                <a:ln>
                  <a:noFill/>
                </a:ln>
                <a:solidFill>
                  <a:schemeClr val="tx1">
                    <a:lumMod val="50000"/>
                    <a:lumOff val="50000"/>
                  </a:schemeClr>
                </a:solidFill>
                <a:effectLst/>
              </a:rPr>
              <a:t>&gt;&lt;0-15</a:t>
            </a:r>
            <a:r>
              <a:rPr kumimoji="1" lang="ja-JP" altLang="ja-JP" sz="2000" b="0" kern="1200" dirty="0">
                <a:ln>
                  <a:noFill/>
                </a:ln>
                <a:solidFill>
                  <a:schemeClr val="tx1">
                    <a:lumMod val="50000"/>
                    <a:lumOff val="50000"/>
                  </a:schemeClr>
                </a:solidFill>
                <a:effectLst/>
              </a:rPr>
              <a:t>歳</a:t>
            </a:r>
            <a:r>
              <a:rPr kumimoji="1" lang="en-US" altLang="ja-JP" sz="2000" b="0" kern="1200" dirty="0">
                <a:ln>
                  <a:noFill/>
                </a:ln>
                <a:solidFill>
                  <a:schemeClr val="tx1">
                    <a:lumMod val="50000"/>
                    <a:lumOff val="50000"/>
                  </a:schemeClr>
                </a:solidFill>
                <a:effectLst/>
              </a:rPr>
              <a:t>&gt;</a:t>
            </a:r>
            <a:endParaRPr lang="ja-JP" altLang="ja-JP" sz="20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97F4829A-721F-E2C3-4F08-3CF7C81D862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tx1">
                    <a:lumMod val="50000"/>
                    <a:lumOff val="50000"/>
                  </a:schemeClr>
                </a:solidFill>
                <a:effectLst/>
                <a:latin typeface="HGP明朝E" pitchFamily="18" charset="-128"/>
                <a:ea typeface="HGP明朝E" pitchFamily="18" charset="-128"/>
                <a:cs typeface="Arial Unicode MS" pitchFamily="50" charset="-128"/>
              </a:rPr>
              <a:t>造血幹細胞移植件数の年次推移</a:t>
            </a:r>
            <a:br>
              <a:rPr lang="en-US" altLang="ja-JP" sz="2800" b="0" dirty="0">
                <a:solidFill>
                  <a:schemeClr val="tx1">
                    <a:lumMod val="50000"/>
                    <a:lumOff val="50000"/>
                  </a:schemeClr>
                </a:solidFill>
                <a:effectLst/>
                <a:latin typeface="HGP明朝E" pitchFamily="18" charset="-128"/>
                <a:ea typeface="HGP明朝E" pitchFamily="18" charset="-128"/>
                <a:cs typeface="Arial Unicode MS" pitchFamily="50" charset="-128"/>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幹細胞種類別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baseline="0" dirty="0">
                <a:solidFill>
                  <a:schemeClr val="tx1">
                    <a:lumMod val="50000"/>
                    <a:lumOff val="50000"/>
                  </a:schemeClr>
                </a:solidFill>
                <a:latin typeface="Arial" pitchFamily="34" charset="0"/>
                <a:ea typeface="ＭＳ Ｐゴシック"/>
                <a:cs typeface="Arial" pitchFamily="34" charset="0"/>
              </a:rPr>
              <a:t> </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&lt;</a:t>
            </a:r>
            <a:r>
              <a:rPr lang="ja-JP" altLang="en-US" sz="2000" b="0" spc="-150" baseline="0" dirty="0">
                <a:solidFill>
                  <a:schemeClr val="tx1">
                    <a:lumMod val="50000"/>
                    <a:lumOff val="50000"/>
                  </a:schemeClr>
                </a:solidFill>
                <a:effectLst/>
                <a:latin typeface="Arial" pitchFamily="34" charset="0"/>
                <a:ea typeface="ＭＳ Ｐゴシック"/>
                <a:cs typeface="Arial" pitchFamily="34" charset="0"/>
              </a:rPr>
              <a:t>自家</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&gt;</a:t>
            </a:r>
            <a:endParaRPr lang="ja-JP" altLang="en-US" sz="2000" b="0" dirty="0">
              <a:solidFill>
                <a:schemeClr val="tx1">
                  <a:lumMod val="50000"/>
                  <a:lumOff val="50000"/>
                </a:schemeClr>
              </a:solidFill>
              <a:effectLst/>
              <a:latin typeface="HGP明朝E" pitchFamily="18" charset="-128"/>
              <a:ea typeface="HGP明朝E" pitchFamily="18" charset="-128"/>
              <a:cs typeface="Arial Unicode MS" pitchFamily="50" charset="-128"/>
            </a:endParaRPr>
          </a:p>
        </p:txBody>
      </p:sp>
      <p:pic>
        <p:nvPicPr>
          <p:cNvPr id="3" name="図 2" descr="グラフ, ヒストグラム&#10;&#10;自動的に生成された説明">
            <a:extLst>
              <a:ext uri="{FF2B5EF4-FFF2-40B4-BE49-F238E27FC236}">
                <a16:creationId xmlns:a16="http://schemas.microsoft.com/office/drawing/2014/main" id="{17AA1D32-10F1-3F3A-5427-A728A8020B0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i="0" kern="1200" spc="0" baseline="0" dirty="0">
                <a:solidFill>
                  <a:schemeClr val="tx1">
                    <a:lumMod val="50000"/>
                    <a:lumOff val="50000"/>
                  </a:schemeClr>
                </a:solidFill>
                <a:effectLst/>
                <a:latin typeface="HGP明朝E"/>
                <a:ea typeface="HGP明朝E"/>
                <a:cs typeface="+mn-cs"/>
              </a:rPr>
              <a:t>急性骨髄性白血病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lang="en-US" altLang="ja-JP" sz="1800" spc="-150" dirty="0">
                <a:solidFill>
                  <a:schemeClr val="tx1">
                    <a:lumMod val="50000"/>
                    <a:lumOff val="50000"/>
                  </a:schemeClr>
                </a:solidFill>
                <a:effectLst/>
                <a:latin typeface="Arial" pitchFamily="34" charset="0"/>
                <a:ea typeface="ＭＳ Ｐゴシック"/>
                <a:cs typeface="Arial" pitchFamily="34" charset="0"/>
              </a:rPr>
              <a:t>&lt;</a:t>
            </a:r>
            <a:r>
              <a:rPr lang="ja-JP" altLang="en-US" sz="1800" spc="-150" dirty="0">
                <a:solidFill>
                  <a:schemeClr val="tx1">
                    <a:lumMod val="50000"/>
                    <a:lumOff val="50000"/>
                  </a:schemeClr>
                </a:solidFill>
                <a:effectLst/>
                <a:latin typeface="Arial" pitchFamily="34" charset="0"/>
                <a:ea typeface="ＭＳ Ｐゴシック"/>
                <a:cs typeface="Arial" pitchFamily="34" charset="0"/>
              </a:rPr>
              <a:t>同種</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&gt;&lt;16</a:t>
            </a:r>
            <a:r>
              <a:rPr lang="ja-JP" altLang="en-US" sz="180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ja-JP" sz="2000" b="1" i="0" kern="1200" spc="0" baseline="0" dirty="0">
              <a:solidFill>
                <a:schemeClr val="tx1">
                  <a:lumMod val="50000"/>
                  <a:lumOff val="50000"/>
                </a:schemeClr>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AAD79F43-9994-FA56-3A2B-978A40CB262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急性骨髄性白血病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lang="en-US" altLang="ja-JP" sz="2000" spc="-150" dirty="0">
                <a:solidFill>
                  <a:schemeClr val="tx1">
                    <a:lumMod val="50000"/>
                    <a:lumOff val="50000"/>
                  </a:schemeClr>
                </a:solidFill>
                <a:effectLst/>
                <a:latin typeface="Arial" pitchFamily="34" charset="0"/>
                <a:ea typeface="ＭＳ Ｐゴシック"/>
                <a:cs typeface="Arial" pitchFamily="34" charset="0"/>
              </a:rPr>
              <a:t>&lt;HLA</a:t>
            </a:r>
            <a:r>
              <a:rPr lang="ja-JP" altLang="en-US" sz="2000" spc="-150" dirty="0">
                <a:solidFill>
                  <a:schemeClr val="tx1">
                    <a:lumMod val="50000"/>
                    <a:lumOff val="50000"/>
                  </a:schemeClr>
                </a:solidFill>
                <a:effectLst/>
                <a:latin typeface="Arial" pitchFamily="34" charset="0"/>
                <a:ea typeface="ＭＳ Ｐゴシック"/>
                <a:cs typeface="Arial" pitchFamily="34" charset="0"/>
              </a:rPr>
              <a:t>適合同胞間移植</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&gt;&lt;0-15</a:t>
            </a:r>
            <a:r>
              <a:rPr lang="ja-JP" altLang="en-US" sz="200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a:t>
            </a:r>
          </a:p>
        </p:txBody>
      </p:sp>
      <p:pic>
        <p:nvPicPr>
          <p:cNvPr id="3" name="図 2" descr="グラフ&#10;&#10;自動的に生成された説明">
            <a:extLst>
              <a:ext uri="{FF2B5EF4-FFF2-40B4-BE49-F238E27FC236}">
                <a16:creationId xmlns:a16="http://schemas.microsoft.com/office/drawing/2014/main" id="{407609FB-9E45-9421-859D-17255AE5C24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i="0" kern="1200" spc="0" baseline="0" dirty="0">
                <a:solidFill>
                  <a:schemeClr val="tx1">
                    <a:lumMod val="50000"/>
                    <a:lumOff val="50000"/>
                  </a:schemeClr>
                </a:solidFill>
                <a:effectLst/>
                <a:latin typeface="HGP明朝E"/>
                <a:ea typeface="HGP明朝E"/>
                <a:cs typeface="+mn-cs"/>
              </a:rPr>
              <a:t>急性骨髄性白血病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lang="en-US" altLang="zh-TW" sz="1800" spc="-150" dirty="0">
                <a:solidFill>
                  <a:schemeClr val="tx1">
                    <a:lumMod val="50000"/>
                    <a:lumOff val="50000"/>
                  </a:schemeClr>
                </a:solidFill>
                <a:effectLst/>
                <a:latin typeface="Arial" pitchFamily="34" charset="0"/>
                <a:ea typeface="ＭＳ Ｐゴシック"/>
                <a:cs typeface="Arial" pitchFamily="34" charset="0"/>
              </a:rPr>
              <a:t>&lt;HLA</a:t>
            </a:r>
            <a:r>
              <a:rPr lang="zh-TW" altLang="en-US" sz="1800" spc="-150" dirty="0">
                <a:solidFill>
                  <a:schemeClr val="tx1">
                    <a:lumMod val="50000"/>
                    <a:lumOff val="50000"/>
                  </a:schemeClr>
                </a:solidFill>
                <a:effectLst/>
                <a:latin typeface="Arial" pitchFamily="34" charset="0"/>
                <a:ea typeface="ＭＳ Ｐゴシック"/>
                <a:cs typeface="Arial" pitchFamily="34" charset="0"/>
              </a:rPr>
              <a:t>適合同胞間移植</a:t>
            </a:r>
            <a:r>
              <a:rPr lang="en-US" altLang="zh-TW" sz="1800" spc="-150" dirty="0">
                <a:solidFill>
                  <a:schemeClr val="tx1">
                    <a:lumMod val="50000"/>
                    <a:lumOff val="50000"/>
                  </a:schemeClr>
                </a:solidFill>
                <a:effectLst/>
                <a:latin typeface="Arial" pitchFamily="34" charset="0"/>
                <a:ea typeface="ＭＳ Ｐゴシック"/>
                <a:cs typeface="Arial" pitchFamily="34" charset="0"/>
              </a:rPr>
              <a:t>&gt;&lt;16</a:t>
            </a:r>
            <a:r>
              <a:rPr lang="zh-TW" altLang="en-US" sz="1800" spc="-150" dirty="0">
                <a:solidFill>
                  <a:schemeClr val="tx1">
                    <a:lumMod val="50000"/>
                    <a:lumOff val="50000"/>
                  </a:schemeClr>
                </a:solidFill>
                <a:effectLst/>
                <a:latin typeface="Arial" pitchFamily="34" charset="0"/>
                <a:ea typeface="ＭＳ Ｐゴシック"/>
                <a:cs typeface="Arial" pitchFamily="34" charset="0"/>
              </a:rPr>
              <a:t>歳</a:t>
            </a:r>
            <a:r>
              <a:rPr lang="ja-JP" altLang="en-US" sz="1800" spc="-150" dirty="0">
                <a:solidFill>
                  <a:schemeClr val="tx1">
                    <a:lumMod val="50000"/>
                    <a:lumOff val="50000"/>
                  </a:schemeClr>
                </a:solidFill>
                <a:effectLst/>
                <a:latin typeface="Arial" pitchFamily="34" charset="0"/>
                <a:ea typeface="ＭＳ Ｐゴシック"/>
                <a:cs typeface="Arial" pitchFamily="34" charset="0"/>
              </a:rPr>
              <a:t>以上</a:t>
            </a:r>
            <a:r>
              <a:rPr lang="en-US" altLang="zh-TW" sz="18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ja-JP" sz="2000" b="1" i="0" kern="1200" spc="0" baseline="0" dirty="0">
              <a:solidFill>
                <a:schemeClr val="tx1">
                  <a:lumMod val="50000"/>
                  <a:lumOff val="50000"/>
                </a:schemeClr>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1CA262B4-9AE6-433F-FAA6-28F8FF620A9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急性骨髄性白血病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a:t>
            </a:r>
            <a:r>
              <a:rPr kumimoji="1" lang="ja-JP" altLang="en-US" sz="2000" b="0" kern="1200" dirty="0">
                <a:ln>
                  <a:noFill/>
                </a:ln>
                <a:solidFill>
                  <a:schemeClr val="tx1">
                    <a:lumMod val="50000"/>
                    <a:lumOff val="50000"/>
                  </a:schemeClr>
                </a:solidFill>
                <a:effectLst/>
              </a:rPr>
              <a:t>非血縁者間骨髄</a:t>
            </a:r>
            <a:r>
              <a:rPr kumimoji="1" lang="ja-JP" altLang="ja-JP" sz="2000" b="0" kern="1200" dirty="0">
                <a:ln>
                  <a:noFill/>
                </a:ln>
                <a:solidFill>
                  <a:schemeClr val="tx1">
                    <a:lumMod val="50000"/>
                    <a:lumOff val="50000"/>
                  </a:schemeClr>
                </a:solidFill>
                <a:effectLst/>
              </a:rPr>
              <a:t>移植</a:t>
            </a:r>
            <a:r>
              <a:rPr kumimoji="1" lang="en-US" altLang="ja-JP" sz="2000" b="0" kern="1200" dirty="0">
                <a:ln>
                  <a:noFill/>
                </a:ln>
                <a:solidFill>
                  <a:schemeClr val="tx1">
                    <a:lumMod val="50000"/>
                    <a:lumOff val="50000"/>
                  </a:schemeClr>
                </a:solidFill>
                <a:effectLst/>
              </a:rPr>
              <a:t>&gt;&lt;0-15</a:t>
            </a:r>
            <a:r>
              <a:rPr kumimoji="1" lang="ja-JP" altLang="ja-JP" sz="2000" b="0" kern="1200" dirty="0">
                <a:ln>
                  <a:noFill/>
                </a:ln>
                <a:solidFill>
                  <a:schemeClr val="tx1">
                    <a:lumMod val="50000"/>
                    <a:lumOff val="50000"/>
                  </a:schemeClr>
                </a:solidFill>
                <a:effectLst/>
              </a:rPr>
              <a:t>歳</a:t>
            </a:r>
            <a:r>
              <a:rPr kumimoji="1" lang="en-US" altLang="ja-JP" sz="2000" b="0" kern="1200" dirty="0">
                <a:ln>
                  <a:noFill/>
                </a:ln>
                <a:solidFill>
                  <a:schemeClr val="tx1">
                    <a:lumMod val="50000"/>
                    <a:lumOff val="50000"/>
                  </a:schemeClr>
                </a:solidFill>
                <a:effectLst/>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E79667EB-9D3C-8C51-B315-E1606D30A18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i="0" kern="1200" spc="0" baseline="0" dirty="0">
                <a:solidFill>
                  <a:schemeClr val="tx1">
                    <a:lumMod val="50000"/>
                    <a:lumOff val="50000"/>
                  </a:schemeClr>
                </a:solidFill>
                <a:effectLst/>
                <a:latin typeface="HGP明朝E"/>
                <a:ea typeface="HGP明朝E"/>
                <a:cs typeface="+mn-cs"/>
              </a:rPr>
              <a:t>急性骨髄性白血病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1000" b="0" kern="1200" dirty="0">
                <a:ln>
                  <a:noFill/>
                </a:ln>
                <a:solidFill>
                  <a:schemeClr val="tx1">
                    <a:lumMod val="50000"/>
                    <a:lumOff val="50000"/>
                  </a:schemeClr>
                </a:solidFill>
                <a:effectLst/>
              </a:rPr>
              <a:t>&lt;</a:t>
            </a:r>
            <a:r>
              <a:rPr kumimoji="1" lang="ja-JP" altLang="ja-JP" sz="1000" b="0" kern="1200" dirty="0">
                <a:ln>
                  <a:noFill/>
                </a:ln>
                <a:solidFill>
                  <a:schemeClr val="tx1">
                    <a:lumMod val="50000"/>
                    <a:lumOff val="50000"/>
                  </a:schemeClr>
                </a:solidFill>
                <a:effectLst/>
              </a:rPr>
              <a:t>非血縁者間骨髄移植</a:t>
            </a:r>
            <a:r>
              <a:rPr kumimoji="1" lang="en-US" altLang="ja-JP" sz="1000" b="0" kern="1200" dirty="0">
                <a:ln>
                  <a:noFill/>
                </a:ln>
                <a:solidFill>
                  <a:schemeClr val="tx1">
                    <a:lumMod val="50000"/>
                    <a:lumOff val="50000"/>
                  </a:schemeClr>
                </a:solidFill>
                <a:effectLst/>
              </a:rPr>
              <a:t>&gt;&lt;16</a:t>
            </a:r>
            <a:r>
              <a:rPr kumimoji="1" lang="zh-TW" altLang="ja-JP" sz="1000" b="0" kern="1200" dirty="0">
                <a:ln>
                  <a:noFill/>
                </a:ln>
                <a:solidFill>
                  <a:schemeClr val="tx1">
                    <a:lumMod val="50000"/>
                    <a:lumOff val="50000"/>
                  </a:schemeClr>
                </a:solidFill>
                <a:effectLst/>
              </a:rPr>
              <a:t>歳</a:t>
            </a:r>
            <a:r>
              <a:rPr kumimoji="1" lang="ja-JP" altLang="ja-JP" sz="1000" b="0" kern="1200" dirty="0">
                <a:ln>
                  <a:noFill/>
                </a:ln>
                <a:solidFill>
                  <a:schemeClr val="tx1">
                    <a:lumMod val="50000"/>
                    <a:lumOff val="50000"/>
                  </a:schemeClr>
                </a:solidFill>
                <a:effectLst/>
              </a:rPr>
              <a:t>以上</a:t>
            </a:r>
            <a:r>
              <a:rPr kumimoji="1" lang="en-US" altLang="ja-JP" sz="1000" b="0" kern="1200" dirty="0">
                <a:ln>
                  <a:noFill/>
                </a:ln>
                <a:solidFill>
                  <a:schemeClr val="tx1">
                    <a:lumMod val="50000"/>
                    <a:lumOff val="50000"/>
                  </a:schemeClr>
                </a:solidFill>
                <a:effectLst/>
              </a:rPr>
              <a:t>&gt;</a:t>
            </a:r>
            <a:endParaRPr kumimoji="1" lang="ja-JP" altLang="ja-JP" sz="1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DC4D3F43-4A42-E0C0-7C13-F1F55F738BF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急性骨髄性白血病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a:t>
            </a:r>
            <a:r>
              <a:rPr kumimoji="1" lang="ja-JP" altLang="en-US" sz="2000" b="0" kern="1200" dirty="0">
                <a:ln>
                  <a:noFill/>
                </a:ln>
                <a:solidFill>
                  <a:schemeClr val="tx1">
                    <a:lumMod val="50000"/>
                    <a:lumOff val="50000"/>
                  </a:schemeClr>
                </a:solidFill>
                <a:effectLst/>
                <a:latin typeface="+mn-ea"/>
                <a:ea typeface="+mn-ea"/>
                <a:cs typeface="+mj-cs"/>
              </a:rPr>
              <a:t>さい帯血</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63BC2B8F-1258-93C4-AE58-276CC2D25D1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i="0" kern="1200" spc="0" baseline="0" dirty="0">
                <a:solidFill>
                  <a:schemeClr val="tx1">
                    <a:lumMod val="50000"/>
                    <a:lumOff val="50000"/>
                  </a:schemeClr>
                </a:solidFill>
                <a:effectLst/>
                <a:latin typeface="HGP明朝E"/>
                <a:ea typeface="HGP明朝E"/>
                <a:cs typeface="+mn-cs"/>
              </a:rPr>
              <a:t>急性骨髄性白血病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en-US" altLang="ja-JP" sz="1800" spc="-150" baseline="0" dirty="0">
                <a:solidFill>
                  <a:schemeClr val="tx1">
                    <a:lumMod val="50000"/>
                    <a:lumOff val="50000"/>
                  </a:schemeClr>
                </a:solidFill>
                <a:latin typeface="Arial" pitchFamily="34" charset="0"/>
                <a:ea typeface="ＭＳ Ｐゴシック"/>
                <a:cs typeface="Arial" pitchFamily="34" charset="0"/>
              </a:rPr>
              <a:t> </a:t>
            </a:r>
            <a:r>
              <a:rPr kumimoji="1" lang="en-US" altLang="ja-JP" sz="1800" b="0" kern="1200" dirty="0">
                <a:ln>
                  <a:noFill/>
                </a:ln>
                <a:solidFill>
                  <a:schemeClr val="tx1">
                    <a:lumMod val="50000"/>
                    <a:lumOff val="50000"/>
                  </a:schemeClr>
                </a:solidFill>
                <a:effectLst/>
                <a:latin typeface="+mn-ea"/>
                <a:ea typeface="+mn-ea"/>
                <a:cs typeface="+mj-cs"/>
              </a:rPr>
              <a:t>&lt;</a:t>
            </a:r>
            <a:r>
              <a:rPr kumimoji="1" lang="ja-JP" altLang="ja-JP" sz="1800" b="0" kern="1200" dirty="0">
                <a:ln>
                  <a:noFill/>
                </a:ln>
                <a:solidFill>
                  <a:schemeClr val="tx1">
                    <a:lumMod val="50000"/>
                    <a:lumOff val="50000"/>
                  </a:schemeClr>
                </a:solidFill>
                <a:effectLst/>
                <a:latin typeface="+mn-ea"/>
                <a:ea typeface="+mn-ea"/>
                <a:cs typeface="+mj-cs"/>
              </a:rPr>
              <a:t>非血縁者間さい帯血移植</a:t>
            </a:r>
            <a:r>
              <a:rPr kumimoji="1" lang="en-US" altLang="ja-JP" sz="1800" b="0" kern="1200" dirty="0">
                <a:ln>
                  <a:noFill/>
                </a:ln>
                <a:solidFill>
                  <a:schemeClr val="tx1">
                    <a:lumMod val="50000"/>
                    <a:lumOff val="50000"/>
                  </a:schemeClr>
                </a:solidFill>
                <a:effectLst/>
                <a:latin typeface="+mn-ea"/>
                <a:ea typeface="+mn-ea"/>
                <a:cs typeface="+mj-cs"/>
              </a:rPr>
              <a:t>&gt;&lt;16</a:t>
            </a:r>
            <a:r>
              <a:rPr kumimoji="1" lang="zh-TW" altLang="ja-JP" sz="1800" b="0" kern="1200" dirty="0">
                <a:ln>
                  <a:noFill/>
                </a:ln>
                <a:solidFill>
                  <a:schemeClr val="tx1">
                    <a:lumMod val="50000"/>
                    <a:lumOff val="50000"/>
                  </a:schemeClr>
                </a:solidFill>
                <a:effectLst/>
                <a:latin typeface="+mn-ea"/>
                <a:ea typeface="+mn-ea"/>
                <a:cs typeface="+mj-cs"/>
              </a:rPr>
              <a:t>歳</a:t>
            </a:r>
            <a:r>
              <a:rPr kumimoji="1" lang="ja-JP" altLang="ja-JP" sz="1800" b="0" kern="1200" dirty="0">
                <a:ln>
                  <a:noFill/>
                </a:ln>
                <a:solidFill>
                  <a:schemeClr val="tx1">
                    <a:lumMod val="50000"/>
                    <a:lumOff val="50000"/>
                  </a:schemeClr>
                </a:solidFill>
                <a:effectLst/>
                <a:latin typeface="+mn-ea"/>
                <a:ea typeface="+mn-ea"/>
                <a:cs typeface="+mj-cs"/>
              </a:rPr>
              <a:t>以上</a:t>
            </a:r>
            <a:r>
              <a:rPr kumimoji="1" lang="en-US" altLang="ja-JP" sz="1800" b="0" kern="1200" dirty="0">
                <a:ln>
                  <a:noFill/>
                </a:ln>
                <a:solidFill>
                  <a:schemeClr val="tx1">
                    <a:lumMod val="50000"/>
                    <a:lumOff val="50000"/>
                  </a:schemeClr>
                </a:solidFill>
                <a:effectLst/>
                <a:latin typeface="+mn-ea"/>
                <a:ea typeface="+mn-ea"/>
                <a:cs typeface="+mj-cs"/>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32721B63-718B-9EA0-9F2E-55486DE5A16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kern="1200" dirty="0">
                <a:solidFill>
                  <a:schemeClr val="tx1">
                    <a:lumMod val="50000"/>
                    <a:lumOff val="50000"/>
                  </a:schemeClr>
                </a:solidFill>
                <a:effectLst/>
                <a:latin typeface="HGP明朝E"/>
                <a:ea typeface="HGP明朝E"/>
                <a:cs typeface="+mn-cs"/>
              </a:rPr>
              <a:t>急性リンパ性白血病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lang="en-US" altLang="ja-JP" sz="1800" spc="-150" dirty="0">
                <a:solidFill>
                  <a:schemeClr val="tx1">
                    <a:lumMod val="50000"/>
                    <a:lumOff val="50000"/>
                  </a:schemeClr>
                </a:solidFill>
                <a:effectLst/>
                <a:latin typeface="Arial" pitchFamily="34" charset="0"/>
                <a:ea typeface="ＭＳ Ｐゴシック"/>
                <a:cs typeface="Arial" pitchFamily="34" charset="0"/>
              </a:rPr>
              <a:t>&lt;</a:t>
            </a:r>
            <a:r>
              <a:rPr lang="ja-JP" altLang="en-US" sz="1800" spc="-150" dirty="0">
                <a:solidFill>
                  <a:schemeClr val="tx1">
                    <a:lumMod val="50000"/>
                    <a:lumOff val="50000"/>
                  </a:schemeClr>
                </a:solidFill>
                <a:effectLst/>
                <a:latin typeface="Arial" pitchFamily="34" charset="0"/>
                <a:ea typeface="ＭＳ Ｐゴシック"/>
                <a:cs typeface="Arial" pitchFamily="34" charset="0"/>
              </a:rPr>
              <a:t>同種</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&gt;&lt;0-15</a:t>
            </a:r>
            <a:r>
              <a:rPr lang="ja-JP" altLang="en-US" sz="1800" spc="-150" dirty="0">
                <a:solidFill>
                  <a:schemeClr val="tx1">
                    <a:lumMod val="50000"/>
                    <a:lumOff val="50000"/>
                  </a:schemeClr>
                </a:solidFill>
                <a:effectLst/>
                <a:latin typeface="Arial" pitchFamily="34" charset="0"/>
                <a:ea typeface="ＭＳ Ｐゴシック"/>
                <a:cs typeface="Arial" pitchFamily="34" charset="0"/>
              </a:rPr>
              <a:t>歳</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D7AF647B-C0FC-3553-CFC5-2128FA4A2AA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r>
              <a:rPr kumimoji="1" lang="ja-JP" altLang="ja-JP" b="0" i="0" kern="1200" spc="0" baseline="0" dirty="0">
                <a:solidFill>
                  <a:schemeClr val="tx1">
                    <a:lumMod val="50000"/>
                    <a:lumOff val="50000"/>
                  </a:schemeClr>
                </a:solidFill>
                <a:effectLst/>
                <a:latin typeface="HGP明朝E"/>
                <a:ea typeface="HGP明朝E"/>
                <a:cs typeface="+mj-cs"/>
              </a:rPr>
              <a:t>移植後の成績</a:t>
            </a:r>
            <a:br>
              <a:rPr kumimoji="1" lang="en-US" altLang="ja-JP" sz="2600" b="0" i="0" kern="1200" spc="0" baseline="0" dirty="0">
                <a:solidFill>
                  <a:schemeClr val="tx1">
                    <a:lumMod val="50000"/>
                    <a:lumOff val="50000"/>
                  </a:schemeClr>
                </a:solidFill>
                <a:effectLst/>
                <a:latin typeface="HGP明朝E"/>
                <a:ea typeface="HGP明朝E"/>
                <a:cs typeface="+mj-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j-cs"/>
              </a:rPr>
              <a:t>急性リンパ性白血病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en-US" altLang="ja-JP" sz="1800" spc="-150" baseline="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spc="-150" dirty="0">
                <a:ln>
                  <a:noFill/>
                </a:ln>
                <a:solidFill>
                  <a:schemeClr val="tx1">
                    <a:lumMod val="50000"/>
                    <a:lumOff val="50000"/>
                  </a:schemeClr>
                </a:solidFill>
                <a:effectLst/>
                <a:latin typeface="Arial"/>
                <a:ea typeface="ＭＳ Ｐゴシック"/>
                <a:cs typeface="Arial"/>
              </a:rPr>
              <a:t>&lt;</a:t>
            </a:r>
            <a:r>
              <a:rPr kumimoji="1" lang="ja-JP" altLang="ja-JP" sz="2000" b="0" kern="1200" spc="-150" dirty="0">
                <a:ln>
                  <a:noFill/>
                </a:ln>
                <a:solidFill>
                  <a:schemeClr val="tx1">
                    <a:lumMod val="50000"/>
                    <a:lumOff val="50000"/>
                  </a:schemeClr>
                </a:solidFill>
                <a:effectLst/>
                <a:latin typeface="Arial"/>
                <a:ea typeface="ＭＳ Ｐゴシック"/>
                <a:cs typeface="Arial"/>
              </a:rPr>
              <a:t>同種</a:t>
            </a:r>
            <a:r>
              <a:rPr kumimoji="1" lang="en-US" altLang="ja-JP" sz="2000" b="0" kern="1200" spc="-150" dirty="0">
                <a:ln>
                  <a:noFill/>
                </a:ln>
                <a:solidFill>
                  <a:schemeClr val="tx1">
                    <a:lumMod val="50000"/>
                    <a:lumOff val="50000"/>
                  </a:schemeClr>
                </a:solidFill>
                <a:effectLst/>
                <a:latin typeface="Arial"/>
                <a:ea typeface="ＭＳ Ｐゴシック"/>
                <a:cs typeface="Arial"/>
              </a:rPr>
              <a:t>&gt;&lt;16</a:t>
            </a:r>
            <a:r>
              <a:rPr kumimoji="1" lang="ja-JP" altLang="ja-JP" sz="2000" b="0" kern="1200" spc="-150" dirty="0">
                <a:ln>
                  <a:noFill/>
                </a:ln>
                <a:solidFill>
                  <a:schemeClr val="tx1">
                    <a:lumMod val="50000"/>
                    <a:lumOff val="50000"/>
                  </a:schemeClr>
                </a:solidFill>
                <a:effectLst/>
                <a:latin typeface="Arial"/>
                <a:ea typeface="ＭＳ Ｐゴシック"/>
                <a:cs typeface="Arial"/>
              </a:rPr>
              <a:t>歳以上</a:t>
            </a:r>
            <a:r>
              <a:rPr kumimoji="1" lang="en-US" altLang="ja-JP" sz="2000" b="0" kern="1200" spc="-150" dirty="0">
                <a:ln>
                  <a:noFill/>
                </a:ln>
                <a:solidFill>
                  <a:schemeClr val="tx1">
                    <a:lumMod val="50000"/>
                    <a:lumOff val="50000"/>
                  </a:schemeClr>
                </a:solidFill>
                <a:effectLst/>
                <a:latin typeface="Arial"/>
                <a:ea typeface="ＭＳ Ｐゴシック"/>
                <a:cs typeface="Arial"/>
              </a:rPr>
              <a:t>&gt;</a:t>
            </a:r>
            <a:endParaRPr kumimoji="1" lang="ja-JP" altLang="en-US" sz="2000" dirty="0">
              <a:solidFill>
                <a:schemeClr val="tx1">
                  <a:lumMod val="50000"/>
                  <a:lumOff val="50000"/>
                </a:schemeClr>
              </a:solidFill>
            </a:endParaRPr>
          </a:p>
        </p:txBody>
      </p:sp>
      <p:pic>
        <p:nvPicPr>
          <p:cNvPr id="3" name="図 2" descr="グラフ, 折れ線グラフ&#10;&#10;自動的に生成された説明">
            <a:extLst>
              <a:ext uri="{FF2B5EF4-FFF2-40B4-BE49-F238E27FC236}">
                <a16:creationId xmlns:a16="http://schemas.microsoft.com/office/drawing/2014/main" id="{281065BF-77E4-FC53-7BAB-5A5500BD9FD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急性</a:t>
            </a:r>
            <a:r>
              <a:rPr lang="ja-JP" altLang="ja-JP" sz="2400" dirty="0">
                <a:solidFill>
                  <a:schemeClr val="tx1">
                    <a:lumMod val="50000"/>
                    <a:lumOff val="50000"/>
                  </a:schemeClr>
                </a:solidFill>
                <a:effectLst/>
                <a:latin typeface="HGP明朝E"/>
                <a:ea typeface="HGP明朝E"/>
              </a:rPr>
              <a:t>リンパ</a:t>
            </a:r>
            <a:r>
              <a:rPr kumimoji="1" lang="ja-JP" altLang="ja-JP" sz="2400" kern="1200" dirty="0">
                <a:solidFill>
                  <a:schemeClr val="tx1">
                    <a:lumMod val="50000"/>
                    <a:lumOff val="50000"/>
                  </a:schemeClr>
                </a:solidFill>
                <a:effectLst/>
                <a:latin typeface="HGP明朝E"/>
                <a:ea typeface="HGP明朝E"/>
                <a:cs typeface="+mn-cs"/>
              </a:rPr>
              <a:t>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&lt;HLA</a:t>
            </a:r>
            <a:r>
              <a:rPr kumimoji="1" lang="ja-JP" altLang="en-US" sz="2000" b="0" kern="1200" dirty="0">
                <a:ln>
                  <a:noFill/>
                </a:ln>
                <a:solidFill>
                  <a:schemeClr val="tx1">
                    <a:lumMod val="50000"/>
                    <a:lumOff val="50000"/>
                  </a:schemeClr>
                </a:solidFill>
                <a:effectLst/>
                <a:latin typeface="+mn-ea"/>
                <a:ea typeface="+mn-ea"/>
                <a:cs typeface="+mj-cs"/>
              </a:rPr>
              <a:t>適合同胞間移植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lang="ja-JP" altLang="ja-JP" sz="20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20CB744F-D405-4C0D-132D-475C1FB101E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tx1">
                    <a:lumMod val="50000"/>
                    <a:lumOff val="50000"/>
                  </a:schemeClr>
                </a:solidFill>
                <a:effectLst/>
                <a:latin typeface="HGP明朝E" pitchFamily="18" charset="-128"/>
                <a:ea typeface="HGP明朝E" pitchFamily="18" charset="-128"/>
                <a:cs typeface="Arial Unicode MS" pitchFamily="50" charset="-128"/>
              </a:rPr>
              <a:t>造血幹細胞移植件数の年次推移</a:t>
            </a:r>
            <a:br>
              <a:rPr lang="en-US" altLang="ja-JP" sz="2800" b="0" dirty="0">
                <a:solidFill>
                  <a:schemeClr val="tx1">
                    <a:lumMod val="50000"/>
                    <a:lumOff val="50000"/>
                  </a:schemeClr>
                </a:solidFill>
                <a:effectLst/>
                <a:latin typeface="HGP明朝E" pitchFamily="18" charset="-128"/>
                <a:ea typeface="HGP明朝E" pitchFamily="18" charset="-128"/>
                <a:cs typeface="Arial Unicode MS" pitchFamily="50" charset="-128"/>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幹細胞種類別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baseline="0" dirty="0">
                <a:solidFill>
                  <a:schemeClr val="tx1">
                    <a:lumMod val="50000"/>
                    <a:lumOff val="50000"/>
                  </a:schemeClr>
                </a:solidFill>
                <a:latin typeface="Arial" pitchFamily="34" charset="0"/>
                <a:ea typeface="ＭＳ Ｐゴシック"/>
                <a:cs typeface="Arial" pitchFamily="34" charset="0"/>
              </a:rPr>
              <a:t> </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&lt;</a:t>
            </a:r>
            <a:r>
              <a:rPr lang="ja-JP" altLang="en-US" sz="2000" b="0" spc="-150" baseline="0" dirty="0">
                <a:solidFill>
                  <a:schemeClr val="tx1">
                    <a:lumMod val="50000"/>
                    <a:lumOff val="50000"/>
                  </a:schemeClr>
                </a:solidFill>
                <a:effectLst/>
                <a:latin typeface="Arial" pitchFamily="34" charset="0"/>
                <a:ea typeface="ＭＳ Ｐゴシック"/>
                <a:cs typeface="Arial" pitchFamily="34" charset="0"/>
              </a:rPr>
              <a:t>同種</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&gt;</a:t>
            </a:r>
            <a:endParaRPr lang="ja-JP" altLang="en-US" sz="2000" b="0" dirty="0">
              <a:solidFill>
                <a:schemeClr val="tx1">
                  <a:lumMod val="50000"/>
                  <a:lumOff val="50000"/>
                </a:schemeClr>
              </a:solidFill>
              <a:effectLst/>
              <a:latin typeface="HGP明朝E" pitchFamily="18" charset="-128"/>
              <a:ea typeface="HGP明朝E" pitchFamily="18" charset="-128"/>
              <a:cs typeface="Arial Unicode MS" pitchFamily="50" charset="-128"/>
            </a:endParaRPr>
          </a:p>
        </p:txBody>
      </p:sp>
      <p:pic>
        <p:nvPicPr>
          <p:cNvPr id="3" name="図 2" descr="グラフ, 棒グラフ&#10;&#10;自動的に生成された説明">
            <a:extLst>
              <a:ext uri="{FF2B5EF4-FFF2-40B4-BE49-F238E27FC236}">
                <a16:creationId xmlns:a16="http://schemas.microsoft.com/office/drawing/2014/main" id="{9FA203FD-2F9D-B645-4C45-2469FDF38D6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i="0" kern="1200" spc="0" baseline="0" dirty="0">
                <a:solidFill>
                  <a:schemeClr val="tx1">
                    <a:lumMod val="50000"/>
                    <a:lumOff val="50000"/>
                  </a:schemeClr>
                </a:solidFill>
                <a:effectLst/>
                <a:latin typeface="HGP明朝E"/>
                <a:ea typeface="HGP明朝E"/>
                <a:cs typeface="+mn-cs"/>
              </a:rPr>
              <a:t>急性</a:t>
            </a:r>
            <a:r>
              <a:rPr lang="ja-JP" altLang="ja-JP" sz="2200" dirty="0">
                <a:solidFill>
                  <a:schemeClr val="tx1">
                    <a:lumMod val="50000"/>
                    <a:lumOff val="50000"/>
                  </a:schemeClr>
                </a:solidFill>
                <a:effectLst/>
                <a:latin typeface="HGP明朝E"/>
                <a:ea typeface="HGP明朝E"/>
              </a:rPr>
              <a:t>リンパ</a:t>
            </a:r>
            <a:r>
              <a:rPr kumimoji="1" lang="ja-JP" altLang="ja-JP" sz="2200" i="0" kern="1200" spc="0" baseline="0" dirty="0">
                <a:solidFill>
                  <a:schemeClr val="tx1">
                    <a:lumMod val="50000"/>
                    <a:lumOff val="50000"/>
                  </a:schemeClr>
                </a:solidFill>
                <a:effectLst/>
                <a:latin typeface="HGP明朝E"/>
                <a:ea typeface="HGP明朝E"/>
                <a:cs typeface="+mn-cs"/>
              </a:rPr>
              <a:t>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&lt;HLA</a:t>
            </a:r>
            <a:r>
              <a:rPr kumimoji="1" lang="ja-JP" altLang="ja-JP" sz="2000" b="0" kern="1200" dirty="0">
                <a:ln>
                  <a:noFill/>
                </a:ln>
                <a:solidFill>
                  <a:schemeClr val="tx1">
                    <a:lumMod val="50000"/>
                    <a:lumOff val="50000"/>
                  </a:schemeClr>
                </a:solidFill>
                <a:effectLst/>
              </a:rPr>
              <a:t>適合同胞間移植</a:t>
            </a:r>
            <a:r>
              <a:rPr kumimoji="1" lang="en-US" altLang="ja-JP" sz="2000" b="0" kern="1200" dirty="0">
                <a:ln>
                  <a:noFill/>
                </a:ln>
                <a:solidFill>
                  <a:schemeClr val="tx1">
                    <a:lumMod val="50000"/>
                    <a:lumOff val="50000"/>
                  </a:schemeClr>
                </a:solidFill>
                <a:effectLst/>
              </a:rPr>
              <a:t>&gt;&lt;16</a:t>
            </a:r>
            <a:r>
              <a:rPr kumimoji="1" lang="ja-JP" altLang="ja-JP" sz="2000" b="0" kern="1200" dirty="0">
                <a:ln>
                  <a:noFill/>
                </a:ln>
                <a:solidFill>
                  <a:schemeClr val="tx1">
                    <a:lumMod val="50000"/>
                    <a:lumOff val="50000"/>
                  </a:schemeClr>
                </a:solidFill>
                <a:effectLst/>
              </a:rPr>
              <a:t>歳以上</a:t>
            </a:r>
            <a:r>
              <a:rPr kumimoji="1" lang="en-US" altLang="ja-JP" sz="2000" b="0" kern="1200" dirty="0">
                <a:ln>
                  <a:noFill/>
                </a:ln>
                <a:solidFill>
                  <a:schemeClr val="tx1">
                    <a:lumMod val="50000"/>
                    <a:lumOff val="50000"/>
                  </a:schemeClr>
                </a:solidFill>
                <a:effectLst/>
              </a:rPr>
              <a:t>&gt;</a:t>
            </a:r>
            <a:endParaRPr lang="ja-JP" altLang="ja-JP" sz="20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0BE4BF82-6E99-D514-5D75-4FD7E37DD9D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急性</a:t>
            </a:r>
            <a:r>
              <a:rPr lang="ja-JP" altLang="ja-JP" sz="2400" dirty="0">
                <a:solidFill>
                  <a:schemeClr val="tx1">
                    <a:lumMod val="50000"/>
                    <a:lumOff val="50000"/>
                  </a:schemeClr>
                </a:solidFill>
                <a:effectLst/>
                <a:latin typeface="HGP明朝E"/>
                <a:ea typeface="HGP明朝E"/>
              </a:rPr>
              <a:t>リンパ</a:t>
            </a:r>
            <a:r>
              <a:rPr kumimoji="1" lang="ja-JP" altLang="ja-JP" sz="2400" kern="1200" dirty="0">
                <a:solidFill>
                  <a:schemeClr val="tx1">
                    <a:lumMod val="50000"/>
                    <a:lumOff val="50000"/>
                  </a:schemeClr>
                </a:solidFill>
                <a:effectLst/>
                <a:latin typeface="HGP明朝E"/>
                <a:ea typeface="HGP明朝E"/>
                <a:cs typeface="+mn-cs"/>
              </a:rPr>
              <a:t>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en-US" sz="2000" b="0" kern="1200" dirty="0">
                <a:ln>
                  <a:noFill/>
                </a:ln>
                <a:solidFill>
                  <a:schemeClr val="tx1">
                    <a:lumMod val="50000"/>
                    <a:lumOff val="50000"/>
                  </a:schemeClr>
                </a:solidFill>
                <a:effectLst/>
                <a:latin typeface="+mn-ea"/>
                <a:ea typeface="+mn-ea"/>
                <a:cs typeface="+mj-cs"/>
              </a:rPr>
              <a:t>非血縁者間骨髄</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8602732E-DE15-5876-1868-3D9B740448C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i="0" kern="1200" spc="0" baseline="0" dirty="0">
                <a:solidFill>
                  <a:schemeClr val="tx1">
                    <a:lumMod val="50000"/>
                    <a:lumOff val="50000"/>
                  </a:schemeClr>
                </a:solidFill>
                <a:effectLst/>
                <a:latin typeface="HGP明朝E"/>
                <a:ea typeface="HGP明朝E"/>
                <a:cs typeface="+mn-cs"/>
              </a:rPr>
              <a:t>急性</a:t>
            </a:r>
            <a:r>
              <a:rPr lang="ja-JP" altLang="ja-JP" sz="2200" dirty="0">
                <a:solidFill>
                  <a:schemeClr val="tx1">
                    <a:lumMod val="50000"/>
                    <a:lumOff val="50000"/>
                  </a:schemeClr>
                </a:solidFill>
                <a:effectLst/>
                <a:latin typeface="HGP明朝E"/>
                <a:ea typeface="HGP明朝E"/>
              </a:rPr>
              <a:t>リンパ</a:t>
            </a:r>
            <a:r>
              <a:rPr kumimoji="1" lang="ja-JP" altLang="ja-JP" sz="2200" i="0" kern="1200" spc="0" baseline="0" dirty="0">
                <a:solidFill>
                  <a:schemeClr val="tx1">
                    <a:lumMod val="50000"/>
                    <a:lumOff val="50000"/>
                  </a:schemeClr>
                </a:solidFill>
                <a:effectLst/>
                <a:latin typeface="HGP明朝E"/>
                <a:ea typeface="HGP明朝E"/>
                <a:cs typeface="+mn-cs"/>
              </a:rPr>
              <a:t>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rPr>
              <a:t>&lt;</a:t>
            </a:r>
            <a:r>
              <a:rPr kumimoji="1" lang="ja-JP" altLang="ja-JP" sz="2000" b="0" kern="1200" dirty="0">
                <a:ln>
                  <a:noFill/>
                </a:ln>
                <a:solidFill>
                  <a:schemeClr val="tx1">
                    <a:lumMod val="50000"/>
                    <a:lumOff val="50000"/>
                  </a:schemeClr>
                </a:solidFill>
                <a:effectLst/>
              </a:rPr>
              <a:t>非血縁者間骨髄移植</a:t>
            </a:r>
            <a:r>
              <a:rPr kumimoji="1" lang="en-US" altLang="ja-JP" sz="2000" b="0" kern="1200" dirty="0">
                <a:ln>
                  <a:noFill/>
                </a:ln>
                <a:solidFill>
                  <a:schemeClr val="tx1">
                    <a:lumMod val="50000"/>
                    <a:lumOff val="50000"/>
                  </a:schemeClr>
                </a:solidFill>
                <a:effectLst/>
              </a:rPr>
              <a:t>&gt;&lt;16</a:t>
            </a:r>
            <a:r>
              <a:rPr kumimoji="1" lang="ja-JP" altLang="ja-JP" sz="2000" b="0" kern="1200" dirty="0">
                <a:ln>
                  <a:noFill/>
                </a:ln>
                <a:solidFill>
                  <a:schemeClr val="tx1">
                    <a:lumMod val="50000"/>
                    <a:lumOff val="50000"/>
                  </a:schemeClr>
                </a:solidFill>
                <a:effectLst/>
              </a:rPr>
              <a:t>歳以上</a:t>
            </a:r>
            <a:r>
              <a:rPr kumimoji="1" lang="en-US" altLang="ja-JP" sz="2000" b="0" kern="1200" dirty="0">
                <a:ln>
                  <a:noFill/>
                </a:ln>
                <a:solidFill>
                  <a:schemeClr val="tx1">
                    <a:lumMod val="50000"/>
                    <a:lumOff val="50000"/>
                  </a:schemeClr>
                </a:solidFill>
                <a:effectLst/>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B92273CB-A5EC-CC8D-0256-26D3B97A67A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急性</a:t>
            </a:r>
            <a:r>
              <a:rPr lang="ja-JP" altLang="ja-JP" sz="2400" dirty="0">
                <a:solidFill>
                  <a:schemeClr val="tx1">
                    <a:lumMod val="50000"/>
                    <a:lumOff val="50000"/>
                  </a:schemeClr>
                </a:solidFill>
                <a:effectLst/>
                <a:latin typeface="HGP明朝E"/>
                <a:ea typeface="HGP明朝E"/>
              </a:rPr>
              <a:t>リンパ</a:t>
            </a:r>
            <a:r>
              <a:rPr kumimoji="1" lang="ja-JP" altLang="ja-JP" sz="2400" kern="1200" dirty="0">
                <a:solidFill>
                  <a:schemeClr val="tx1">
                    <a:lumMod val="50000"/>
                    <a:lumOff val="50000"/>
                  </a:schemeClr>
                </a:solidFill>
                <a:effectLst/>
                <a:latin typeface="HGP明朝E"/>
                <a:ea typeface="HGP明朝E"/>
                <a:cs typeface="+mn-cs"/>
              </a:rPr>
              <a:t>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a:t>
            </a:r>
            <a:r>
              <a:rPr kumimoji="1" lang="ja-JP" altLang="en-US" sz="2000" b="0" kern="1200" dirty="0">
                <a:ln>
                  <a:noFill/>
                </a:ln>
                <a:solidFill>
                  <a:schemeClr val="tx1">
                    <a:lumMod val="50000"/>
                    <a:lumOff val="50000"/>
                  </a:schemeClr>
                </a:solidFill>
                <a:effectLst/>
                <a:latin typeface="+mn-ea"/>
                <a:ea typeface="+mn-ea"/>
                <a:cs typeface="+mj-cs"/>
              </a:rPr>
              <a:t>さい帯血</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0CBFFEB1-40D6-FB99-BC85-C175E6C3DD9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i="0" kern="1200" spc="0" baseline="0" dirty="0">
                <a:solidFill>
                  <a:schemeClr val="tx1">
                    <a:lumMod val="50000"/>
                    <a:lumOff val="50000"/>
                  </a:schemeClr>
                </a:solidFill>
                <a:effectLst/>
                <a:latin typeface="HGP明朝E"/>
                <a:ea typeface="HGP明朝E"/>
                <a:cs typeface="+mn-cs"/>
              </a:rPr>
              <a:t>急性</a:t>
            </a:r>
            <a:r>
              <a:rPr lang="ja-JP" altLang="ja-JP" sz="2200" dirty="0">
                <a:solidFill>
                  <a:schemeClr val="tx1">
                    <a:lumMod val="50000"/>
                    <a:lumOff val="50000"/>
                  </a:schemeClr>
                </a:solidFill>
                <a:effectLst/>
                <a:latin typeface="HGP明朝E"/>
                <a:ea typeface="HGP明朝E"/>
              </a:rPr>
              <a:t>リンパ</a:t>
            </a:r>
            <a:r>
              <a:rPr kumimoji="1" lang="ja-JP" altLang="ja-JP" sz="2200" i="0" kern="1200" spc="0" baseline="0" dirty="0">
                <a:solidFill>
                  <a:schemeClr val="tx1">
                    <a:lumMod val="50000"/>
                    <a:lumOff val="50000"/>
                  </a:schemeClr>
                </a:solidFill>
                <a:effectLst/>
                <a:latin typeface="HGP明朝E"/>
                <a:ea typeface="HGP明朝E"/>
                <a:cs typeface="+mn-cs"/>
              </a:rPr>
              <a:t>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en-US" sz="1800" spc="-150" baseline="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非血縁者間さい帯血移植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a:t>
            </a:r>
            <a:r>
              <a:rPr kumimoji="1" lang="ja-JP" altLang="en-US" sz="2000" b="0" kern="1200" dirty="0">
                <a:ln>
                  <a:noFill/>
                </a:ln>
                <a:solidFill>
                  <a:schemeClr val="tx1">
                    <a:lumMod val="50000"/>
                    <a:lumOff val="50000"/>
                  </a:schemeClr>
                </a:solidFill>
                <a:effectLst/>
                <a:latin typeface="+mn-ea"/>
                <a:ea typeface="+mn-ea"/>
                <a:cs typeface="+mj-cs"/>
              </a:rPr>
              <a:t>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58690943-7008-E5D3-62D4-145DFEC5D01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en-US" sz="2400" dirty="0">
                <a:solidFill>
                  <a:schemeClr val="tx1">
                    <a:lumMod val="50000"/>
                    <a:lumOff val="50000"/>
                  </a:schemeClr>
                </a:solidFill>
                <a:effectLst/>
                <a:latin typeface="HGP明朝E"/>
                <a:ea typeface="HGP明朝E"/>
                <a:cs typeface="+mn-cs"/>
              </a:rPr>
              <a:t>慢</a:t>
            </a:r>
            <a:r>
              <a:rPr kumimoji="1" lang="ja-JP" altLang="ja-JP" sz="2400" kern="1200" dirty="0">
                <a:solidFill>
                  <a:schemeClr val="tx1">
                    <a:lumMod val="50000"/>
                    <a:lumOff val="50000"/>
                  </a:schemeClr>
                </a:solidFill>
                <a:effectLst/>
                <a:latin typeface="HGP明朝E"/>
                <a:ea typeface="HGP明朝E"/>
                <a:cs typeface="+mn-cs"/>
              </a:rPr>
              <a:t>性骨髄性白血病</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lang="en-US" altLang="ja-JP" sz="2000" spc="-150" dirty="0">
                <a:solidFill>
                  <a:schemeClr val="tx1">
                    <a:lumMod val="50000"/>
                    <a:lumOff val="50000"/>
                  </a:schemeClr>
                </a:solidFill>
                <a:effectLst/>
                <a:latin typeface="Arial" pitchFamily="34" charset="0"/>
                <a:ea typeface="ＭＳ Ｐゴシック"/>
                <a:cs typeface="Arial" pitchFamily="34" charset="0"/>
              </a:rPr>
              <a:t>&lt;</a:t>
            </a:r>
            <a:r>
              <a:rPr lang="ja-JP" altLang="en-US" sz="2000" spc="-150" dirty="0">
                <a:solidFill>
                  <a:schemeClr val="tx1">
                    <a:lumMod val="50000"/>
                    <a:lumOff val="50000"/>
                  </a:schemeClr>
                </a:solidFill>
                <a:effectLst/>
                <a:latin typeface="Arial" pitchFamily="34" charset="0"/>
                <a:ea typeface="ＭＳ Ｐゴシック"/>
                <a:cs typeface="Arial" pitchFamily="34" charset="0"/>
              </a:rPr>
              <a:t>同種</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&gt;&lt;0-15</a:t>
            </a:r>
            <a:r>
              <a:rPr lang="ja-JP" altLang="en-US" sz="2000" spc="-150" dirty="0">
                <a:solidFill>
                  <a:schemeClr val="tx1">
                    <a:lumMod val="50000"/>
                    <a:lumOff val="50000"/>
                  </a:schemeClr>
                </a:solidFill>
                <a:effectLst/>
                <a:latin typeface="Arial" pitchFamily="34" charset="0"/>
                <a:ea typeface="ＭＳ Ｐゴシック"/>
                <a:cs typeface="Arial" pitchFamily="34" charset="0"/>
              </a:rPr>
              <a:t>歳</a:t>
            </a:r>
            <a:r>
              <a:rPr lang="en-US" altLang="ja-JP" sz="20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ja-JP" sz="2000" b="1" i="0" kern="1200" spc="0" baseline="0" dirty="0">
              <a:solidFill>
                <a:schemeClr val="tx1">
                  <a:lumMod val="50000"/>
                  <a:lumOff val="50000"/>
                </a:schemeClr>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CE95F337-7565-1C79-335F-FCEDD5D3EE0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en-US" sz="2200" i="0" kern="1200" spc="0" baseline="0" dirty="0">
                <a:solidFill>
                  <a:schemeClr val="tx1">
                    <a:lumMod val="50000"/>
                    <a:lumOff val="50000"/>
                  </a:schemeClr>
                </a:solidFill>
                <a:effectLst/>
                <a:latin typeface="HGP明朝E"/>
                <a:ea typeface="HGP明朝E"/>
                <a:cs typeface="+mn-cs"/>
              </a:rPr>
              <a:t>慢</a:t>
            </a:r>
            <a:r>
              <a:rPr kumimoji="1" lang="ja-JP" altLang="ja-JP" sz="2200" i="0" kern="1200" spc="0" baseline="0" dirty="0">
                <a:solidFill>
                  <a:schemeClr val="tx1">
                    <a:lumMod val="50000"/>
                    <a:lumOff val="50000"/>
                  </a:schemeClr>
                </a:solidFill>
                <a:effectLst/>
                <a:latin typeface="HGP明朝E"/>
                <a:ea typeface="HGP明朝E"/>
                <a:cs typeface="+mn-cs"/>
              </a:rPr>
              <a:t>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lang="en-US" altLang="ja-JP" sz="1800" spc="-150" dirty="0">
                <a:solidFill>
                  <a:schemeClr val="tx1">
                    <a:lumMod val="50000"/>
                    <a:lumOff val="50000"/>
                  </a:schemeClr>
                </a:solidFill>
                <a:effectLst/>
                <a:latin typeface="Arial" pitchFamily="34" charset="0"/>
                <a:ea typeface="ＭＳ Ｐゴシック"/>
                <a:cs typeface="Arial" pitchFamily="34" charset="0"/>
              </a:rPr>
              <a:t>&lt;</a:t>
            </a:r>
            <a:r>
              <a:rPr lang="ja-JP" altLang="en-US" sz="1800" spc="-150" dirty="0">
                <a:solidFill>
                  <a:schemeClr val="tx1">
                    <a:lumMod val="50000"/>
                    <a:lumOff val="50000"/>
                  </a:schemeClr>
                </a:solidFill>
                <a:effectLst/>
                <a:latin typeface="Arial" pitchFamily="34" charset="0"/>
                <a:ea typeface="ＭＳ Ｐゴシック"/>
                <a:cs typeface="Arial" pitchFamily="34" charset="0"/>
              </a:rPr>
              <a:t>同種</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&gt;&lt;16</a:t>
            </a:r>
            <a:r>
              <a:rPr lang="ja-JP" altLang="en-US" sz="1800" spc="-150" dirty="0">
                <a:solidFill>
                  <a:schemeClr val="tx1">
                    <a:lumMod val="50000"/>
                    <a:lumOff val="50000"/>
                  </a:schemeClr>
                </a:solidFill>
                <a:effectLst/>
                <a:latin typeface="Arial" pitchFamily="34" charset="0"/>
                <a:ea typeface="ＭＳ Ｐゴシック"/>
                <a:cs typeface="Arial" pitchFamily="34" charset="0"/>
              </a:rPr>
              <a:t>歳以上</a:t>
            </a:r>
            <a:r>
              <a:rPr lang="en-US" altLang="ja-JP" sz="180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ja-JP" sz="1800" b="1" i="0" kern="1200" spc="0" baseline="0" dirty="0">
              <a:solidFill>
                <a:schemeClr val="tx1">
                  <a:lumMod val="50000"/>
                  <a:lumOff val="50000"/>
                </a:schemeClr>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D934E031-6C1D-D68F-8CC7-7B3B3AF9145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en-US" sz="2200" i="0" kern="1200" spc="0" baseline="0" dirty="0">
                <a:solidFill>
                  <a:schemeClr val="tx1">
                    <a:lumMod val="50000"/>
                    <a:lumOff val="50000"/>
                  </a:schemeClr>
                </a:solidFill>
                <a:effectLst/>
                <a:latin typeface="HGP明朝E"/>
                <a:ea typeface="HGP明朝E"/>
                <a:cs typeface="+mn-cs"/>
              </a:rPr>
              <a:t>慢</a:t>
            </a:r>
            <a:r>
              <a:rPr kumimoji="1" lang="ja-JP" altLang="ja-JP" sz="2200" i="0" kern="1200" spc="0" baseline="0" dirty="0">
                <a:solidFill>
                  <a:schemeClr val="tx1">
                    <a:lumMod val="50000"/>
                    <a:lumOff val="50000"/>
                  </a:schemeClr>
                </a:solidFill>
                <a:effectLst/>
                <a:latin typeface="HGP明朝E"/>
                <a:ea typeface="HGP明朝E"/>
                <a:cs typeface="+mn-cs"/>
              </a:rPr>
              <a:t>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en-US" altLang="ja-JP" sz="1800" spc="-150" baseline="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&lt;HLA</a:t>
            </a:r>
            <a:r>
              <a:rPr kumimoji="1" lang="ja-JP" altLang="en-US" sz="2000" b="0" kern="1200" dirty="0">
                <a:ln>
                  <a:noFill/>
                </a:ln>
                <a:solidFill>
                  <a:schemeClr val="tx1">
                    <a:lumMod val="50000"/>
                    <a:lumOff val="50000"/>
                  </a:schemeClr>
                </a:solidFill>
                <a:effectLst/>
                <a:latin typeface="+mn-ea"/>
                <a:ea typeface="+mn-ea"/>
                <a:cs typeface="+mj-cs"/>
              </a:rPr>
              <a:t>適合同胞間移植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lang="ja-JP" altLang="ja-JP" sz="20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2EB661B5-2C4F-60B7-DF65-78892E3EEA0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en-US" sz="2200" i="0" kern="1200" spc="0" baseline="0" dirty="0">
                <a:solidFill>
                  <a:schemeClr val="tx1">
                    <a:lumMod val="50000"/>
                    <a:lumOff val="50000"/>
                  </a:schemeClr>
                </a:solidFill>
                <a:effectLst/>
                <a:latin typeface="HGP明朝E"/>
                <a:ea typeface="HGP明朝E"/>
                <a:cs typeface="+mn-cs"/>
              </a:rPr>
              <a:t>慢</a:t>
            </a:r>
            <a:r>
              <a:rPr kumimoji="1" lang="ja-JP" altLang="ja-JP" sz="2200" i="0" kern="1200" spc="0" baseline="0" dirty="0">
                <a:solidFill>
                  <a:schemeClr val="tx1">
                    <a:lumMod val="50000"/>
                    <a:lumOff val="50000"/>
                  </a:schemeClr>
                </a:solidFill>
                <a:effectLst/>
                <a:latin typeface="HGP明朝E"/>
                <a:ea typeface="HGP明朝E"/>
                <a:cs typeface="+mn-cs"/>
              </a:rPr>
              <a:t>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en-US" sz="2000" b="0" kern="1200" dirty="0">
                <a:ln>
                  <a:noFill/>
                </a:ln>
                <a:solidFill>
                  <a:schemeClr val="tx1">
                    <a:lumMod val="50000"/>
                    <a:lumOff val="50000"/>
                  </a:schemeClr>
                </a:solidFill>
                <a:effectLst/>
                <a:latin typeface="+mn-ea"/>
                <a:ea typeface="+mn-ea"/>
                <a:cs typeface="+mj-cs"/>
              </a:rPr>
              <a:t>非血縁者間骨髄</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A35A33D6-5840-D3AF-F7DA-9FBDF0069C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en-US" sz="2200" i="0" kern="1200" spc="0" baseline="0" dirty="0">
                <a:solidFill>
                  <a:schemeClr val="tx1">
                    <a:lumMod val="50000"/>
                    <a:lumOff val="50000"/>
                  </a:schemeClr>
                </a:solidFill>
                <a:effectLst/>
                <a:latin typeface="HGP明朝E"/>
                <a:ea typeface="HGP明朝E"/>
                <a:cs typeface="+mn-cs"/>
              </a:rPr>
              <a:t>慢</a:t>
            </a:r>
            <a:r>
              <a:rPr kumimoji="1" lang="ja-JP" altLang="ja-JP" sz="2200" i="0" kern="1200" spc="0" baseline="0" dirty="0">
                <a:solidFill>
                  <a:schemeClr val="tx1">
                    <a:lumMod val="50000"/>
                    <a:lumOff val="50000"/>
                  </a:schemeClr>
                </a:solidFill>
                <a:effectLst/>
                <a:latin typeface="HGP明朝E"/>
                <a:ea typeface="HGP明朝E"/>
                <a:cs typeface="+mn-cs"/>
              </a:rPr>
              <a:t>性骨髄性白血病</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a:t>
            </a:r>
            <a:r>
              <a:rPr kumimoji="1" lang="ja-JP" altLang="en-US" sz="2000" b="0" kern="1200" dirty="0">
                <a:ln>
                  <a:noFill/>
                </a:ln>
                <a:solidFill>
                  <a:schemeClr val="tx1">
                    <a:lumMod val="50000"/>
                    <a:lumOff val="50000"/>
                  </a:schemeClr>
                </a:solidFill>
                <a:effectLst/>
                <a:latin typeface="+mn-ea"/>
                <a:ea typeface="+mn-ea"/>
                <a:cs typeface="+mj-cs"/>
              </a:rPr>
              <a:t>さい帯血</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37212E73-67EA-5D66-F50B-B7F651632BD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 </a:t>
            </a:r>
            <a:r>
              <a:rPr lang="en-US" altLang="ja-JP"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ja-JP" altLang="en-US" sz="2000" b="0" kern="1200" spc="0" dirty="0">
                <a:ln>
                  <a:noFill/>
                </a:ln>
                <a:solidFill>
                  <a:schemeClr val="tx1">
                    <a:lumMod val="50000"/>
                    <a:lumOff val="50000"/>
                  </a:schemeClr>
                </a:solidFill>
                <a:effectLst/>
                <a:latin typeface="ＭＳ ゴシック" pitchFamily="49" charset="-128"/>
                <a:ea typeface="ＭＳ ゴシック" pitchFamily="49" charset="-128"/>
                <a:cs typeface="+mj-cs"/>
              </a:rPr>
              <a:t>自家</a:t>
            </a:r>
            <a:r>
              <a:rPr kumimoji="1" lang="en-US" altLang="ja-JP" sz="20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6D652E56-DC42-01CC-44CC-B382DE07CCD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35532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kumimoji="1" lang="ja-JP" altLang="ja-JP" sz="2400" kern="1200" dirty="0">
                <a:solidFill>
                  <a:schemeClr val="tx1">
                    <a:lumMod val="50000"/>
                    <a:lumOff val="50000"/>
                  </a:schemeClr>
                </a:solidFill>
                <a:effectLst/>
                <a:latin typeface="HGP明朝E"/>
                <a:ea typeface="HGP明朝E"/>
                <a:cs typeface="+mn-cs"/>
              </a:rPr>
              <a:t>骨髄異形成症候群</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spc="-150" dirty="0">
                <a:ln>
                  <a:noFill/>
                </a:ln>
                <a:solidFill>
                  <a:schemeClr val="tx1">
                    <a:lumMod val="50000"/>
                    <a:lumOff val="50000"/>
                  </a:schemeClr>
                </a:solidFill>
                <a:effectLst/>
                <a:latin typeface="Arial"/>
                <a:ea typeface="ＭＳ Ｐゴシック"/>
                <a:cs typeface="Arial"/>
              </a:rPr>
              <a:t>&lt;</a:t>
            </a:r>
            <a:r>
              <a:rPr kumimoji="1" lang="ja-JP" altLang="ja-JP" sz="2000" b="0" kern="1200" spc="-150" dirty="0">
                <a:ln>
                  <a:noFill/>
                </a:ln>
                <a:solidFill>
                  <a:schemeClr val="tx1">
                    <a:lumMod val="50000"/>
                    <a:lumOff val="50000"/>
                  </a:schemeClr>
                </a:solidFill>
                <a:effectLst/>
                <a:latin typeface="Arial"/>
                <a:ea typeface="ＭＳ Ｐゴシック"/>
                <a:cs typeface="Arial"/>
              </a:rPr>
              <a:t>同種</a:t>
            </a:r>
            <a:r>
              <a:rPr kumimoji="1" lang="en-US" altLang="ja-JP" sz="2000" b="0" kern="1200" spc="-150" dirty="0">
                <a:ln>
                  <a:noFill/>
                </a:ln>
                <a:solidFill>
                  <a:schemeClr val="tx1">
                    <a:lumMod val="50000"/>
                    <a:lumOff val="50000"/>
                  </a:schemeClr>
                </a:solidFill>
                <a:effectLst/>
                <a:latin typeface="Arial"/>
                <a:ea typeface="ＭＳ Ｐゴシック"/>
                <a:cs typeface="Arial"/>
              </a:rPr>
              <a:t>&gt;&lt;0-15</a:t>
            </a:r>
            <a:r>
              <a:rPr kumimoji="1" lang="ja-JP" altLang="ja-JP" sz="2000" b="0" kern="1200" spc="-150" dirty="0">
                <a:ln>
                  <a:noFill/>
                </a:ln>
                <a:solidFill>
                  <a:schemeClr val="tx1">
                    <a:lumMod val="50000"/>
                    <a:lumOff val="50000"/>
                  </a:schemeClr>
                </a:solidFill>
                <a:effectLst/>
                <a:latin typeface="Arial"/>
                <a:ea typeface="ＭＳ Ｐゴシック"/>
                <a:cs typeface="Arial"/>
              </a:rPr>
              <a:t>歳</a:t>
            </a:r>
            <a:r>
              <a:rPr kumimoji="1" lang="en-US" altLang="ja-JP" sz="2000" b="0" kern="1200" spc="-150" dirty="0">
                <a:ln>
                  <a:noFill/>
                </a:ln>
                <a:solidFill>
                  <a:schemeClr val="tx1">
                    <a:lumMod val="50000"/>
                    <a:lumOff val="50000"/>
                  </a:schemeClr>
                </a:solidFill>
                <a:effectLst/>
                <a:latin typeface="Arial"/>
                <a:ea typeface="ＭＳ Ｐゴシック"/>
                <a:cs typeface="Arial"/>
              </a:rPr>
              <a:t>&gt;</a:t>
            </a:r>
            <a:endParaRPr kumimoji="1" lang="ja-JP" altLang="en-US" sz="2000" dirty="0">
              <a:solidFill>
                <a:schemeClr val="tx1">
                  <a:lumMod val="50000"/>
                  <a:lumOff val="50000"/>
                </a:schemeClr>
              </a:solidFill>
            </a:endParaRPr>
          </a:p>
        </p:txBody>
      </p:sp>
      <p:pic>
        <p:nvPicPr>
          <p:cNvPr id="3" name="図 2" descr="グラフ&#10;&#10;自動的に生成された説明">
            <a:extLst>
              <a:ext uri="{FF2B5EF4-FFF2-40B4-BE49-F238E27FC236}">
                <a16:creationId xmlns:a16="http://schemas.microsoft.com/office/drawing/2014/main" id="{65260375-6107-5363-8336-5544A27183D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2200" kern="1200" dirty="0">
                <a:solidFill>
                  <a:schemeClr val="tx1">
                    <a:lumMod val="50000"/>
                    <a:lumOff val="50000"/>
                  </a:schemeClr>
                </a:solidFill>
                <a:effectLst/>
                <a:latin typeface="HGP明朝E"/>
                <a:ea typeface="HGP明朝E"/>
                <a:cs typeface="+mn-cs"/>
              </a:rPr>
              <a:t>骨髄異形成症候群</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1800" b="0" kern="1200" spc="-150" dirty="0">
                <a:ln>
                  <a:noFill/>
                </a:ln>
                <a:solidFill>
                  <a:schemeClr val="tx1">
                    <a:lumMod val="50000"/>
                    <a:lumOff val="50000"/>
                  </a:schemeClr>
                </a:solidFill>
                <a:effectLst/>
                <a:latin typeface="Arial"/>
                <a:ea typeface="ＭＳ Ｐゴシック"/>
                <a:cs typeface="Arial"/>
              </a:rPr>
              <a:t>&lt;</a:t>
            </a:r>
            <a:r>
              <a:rPr kumimoji="1" lang="ja-JP" altLang="ja-JP" sz="1800" b="0" kern="1200" spc="-150" dirty="0">
                <a:ln>
                  <a:noFill/>
                </a:ln>
                <a:solidFill>
                  <a:schemeClr val="tx1">
                    <a:lumMod val="50000"/>
                    <a:lumOff val="50000"/>
                  </a:schemeClr>
                </a:solidFill>
                <a:effectLst/>
                <a:latin typeface="Arial"/>
                <a:ea typeface="ＭＳ Ｐゴシック"/>
                <a:cs typeface="Arial"/>
              </a:rPr>
              <a:t>同種</a:t>
            </a:r>
            <a:r>
              <a:rPr kumimoji="1" lang="en-US" altLang="ja-JP" sz="1800" b="0" kern="1200" spc="-150" dirty="0">
                <a:ln>
                  <a:noFill/>
                </a:ln>
                <a:solidFill>
                  <a:schemeClr val="tx1">
                    <a:lumMod val="50000"/>
                    <a:lumOff val="50000"/>
                  </a:schemeClr>
                </a:solidFill>
                <a:effectLst/>
                <a:latin typeface="Arial"/>
                <a:ea typeface="ＭＳ Ｐゴシック"/>
                <a:cs typeface="Arial"/>
              </a:rPr>
              <a:t>&gt;&lt;16</a:t>
            </a:r>
            <a:r>
              <a:rPr kumimoji="1" lang="ja-JP" altLang="ja-JP" sz="1800" b="0" kern="1200" spc="-150" dirty="0">
                <a:ln>
                  <a:noFill/>
                </a:ln>
                <a:solidFill>
                  <a:schemeClr val="tx1">
                    <a:lumMod val="50000"/>
                    <a:lumOff val="50000"/>
                  </a:schemeClr>
                </a:solidFill>
                <a:effectLst/>
                <a:latin typeface="Arial"/>
                <a:ea typeface="ＭＳ Ｐゴシック"/>
                <a:cs typeface="Arial"/>
              </a:rPr>
              <a:t>歳以上</a:t>
            </a:r>
            <a:r>
              <a:rPr kumimoji="1" lang="en-US" altLang="ja-JP" sz="1800" b="0" kern="1200" spc="-150" dirty="0">
                <a:ln>
                  <a:noFill/>
                </a:ln>
                <a:solidFill>
                  <a:schemeClr val="tx1">
                    <a:lumMod val="50000"/>
                    <a:lumOff val="50000"/>
                  </a:schemeClr>
                </a:solidFill>
                <a:effectLst/>
                <a:latin typeface="Arial"/>
                <a:ea typeface="ＭＳ Ｐゴシック"/>
                <a:cs typeface="Arial"/>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0145C238-B16F-905C-C6E1-BC78E51B325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骨髄異形成症候群</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&lt;HLA</a:t>
            </a:r>
            <a:r>
              <a:rPr kumimoji="1" lang="ja-JP" altLang="ja-JP" sz="2000" b="0" kern="1200" dirty="0">
                <a:ln>
                  <a:noFill/>
                </a:ln>
                <a:solidFill>
                  <a:schemeClr val="tx1">
                    <a:lumMod val="50000"/>
                    <a:lumOff val="50000"/>
                  </a:schemeClr>
                </a:solidFill>
                <a:effectLst/>
                <a:latin typeface="+mn-ea"/>
                <a:ea typeface="+mn-ea"/>
                <a:cs typeface="+mj-cs"/>
              </a:rPr>
              <a:t>適合同胞間移植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E70ECAA6-AAE6-FA94-2E58-7992EA97E5E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骨髄異形成症候群</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&lt;HLA</a:t>
            </a:r>
            <a:r>
              <a:rPr kumimoji="1" lang="ja-JP" altLang="ja-JP" sz="2000" b="0" kern="1200" dirty="0">
                <a:ln>
                  <a:noFill/>
                </a:ln>
                <a:solidFill>
                  <a:schemeClr val="tx1">
                    <a:lumMod val="50000"/>
                    <a:lumOff val="50000"/>
                  </a:schemeClr>
                </a:solidFill>
                <a:effectLst/>
                <a:latin typeface="+mn-ea"/>
                <a:ea typeface="+mn-ea"/>
                <a:cs typeface="+mj-cs"/>
              </a:rPr>
              <a:t>適合同胞間移植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AB7D1199-2235-1B1F-E514-42D4EB50E14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骨髄異形成症候群</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en-US" sz="2000" b="0" kern="1200" dirty="0">
                <a:ln>
                  <a:noFill/>
                </a:ln>
                <a:solidFill>
                  <a:schemeClr val="tx1">
                    <a:lumMod val="50000"/>
                    <a:lumOff val="50000"/>
                  </a:schemeClr>
                </a:solidFill>
                <a:effectLst/>
                <a:latin typeface="+mn-ea"/>
                <a:ea typeface="+mn-ea"/>
                <a:cs typeface="+mj-cs"/>
              </a:rPr>
              <a:t>非血縁者間骨髄</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9AAFF7DE-E677-D8B9-510F-604D92461C8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骨髄異形成症候群</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非血縁者間骨髄移植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95421FC3-E365-593D-70B9-1AF01385389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骨髄異形成症候群</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a:t>
            </a:r>
            <a:r>
              <a:rPr kumimoji="1" lang="ja-JP" altLang="en-US" sz="2000" b="0" kern="1200" dirty="0">
                <a:ln>
                  <a:noFill/>
                </a:ln>
                <a:solidFill>
                  <a:schemeClr val="tx1">
                    <a:lumMod val="50000"/>
                    <a:lumOff val="50000"/>
                  </a:schemeClr>
                </a:solidFill>
                <a:effectLst/>
                <a:latin typeface="+mn-ea"/>
                <a:ea typeface="+mn-ea"/>
                <a:cs typeface="+mj-cs"/>
              </a:rPr>
              <a:t>さい帯血</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E57DD2A0-4D1C-F4D5-90EA-262E9383B3B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骨髄異形成症候群</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非血縁者間さい帯血移植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A3DAD1F6-4389-0FD5-2929-90DAF587DE2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02800"/>
          </a:xfrm>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非ホジキンリンパ腫</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spc="-150" dirty="0">
                <a:ln>
                  <a:noFill/>
                </a:ln>
                <a:solidFill>
                  <a:schemeClr val="tx1">
                    <a:lumMod val="50000"/>
                    <a:lumOff val="50000"/>
                  </a:schemeClr>
                </a:solidFill>
                <a:effectLst/>
                <a:latin typeface="Arial"/>
                <a:ea typeface="ＭＳ Ｐゴシック"/>
                <a:cs typeface="Arial"/>
              </a:rPr>
              <a:t>&lt;</a:t>
            </a:r>
            <a:r>
              <a:rPr kumimoji="1" lang="ja-JP" altLang="ja-JP" sz="2000" b="0" kern="1200" spc="-150" dirty="0">
                <a:ln>
                  <a:noFill/>
                </a:ln>
                <a:solidFill>
                  <a:schemeClr val="tx1">
                    <a:lumMod val="50000"/>
                    <a:lumOff val="50000"/>
                  </a:schemeClr>
                </a:solidFill>
                <a:effectLst/>
                <a:latin typeface="Arial"/>
                <a:ea typeface="ＭＳ Ｐゴシック"/>
                <a:cs typeface="Arial"/>
              </a:rPr>
              <a:t>同種</a:t>
            </a:r>
            <a:r>
              <a:rPr kumimoji="1" lang="en-US" altLang="ja-JP" sz="2000" b="0" kern="1200" spc="-150" dirty="0">
                <a:ln>
                  <a:noFill/>
                </a:ln>
                <a:solidFill>
                  <a:schemeClr val="tx1">
                    <a:lumMod val="50000"/>
                    <a:lumOff val="50000"/>
                  </a:schemeClr>
                </a:solidFill>
                <a:effectLst/>
                <a:latin typeface="Arial"/>
                <a:ea typeface="ＭＳ Ｐゴシック"/>
                <a:cs typeface="Arial"/>
              </a:rPr>
              <a:t>&gt;&lt;0-15</a:t>
            </a:r>
            <a:r>
              <a:rPr kumimoji="1" lang="ja-JP" altLang="ja-JP" sz="2000" b="0" kern="1200" spc="-150" dirty="0">
                <a:ln>
                  <a:noFill/>
                </a:ln>
                <a:solidFill>
                  <a:schemeClr val="tx1">
                    <a:lumMod val="50000"/>
                    <a:lumOff val="50000"/>
                  </a:schemeClr>
                </a:solidFill>
                <a:effectLst/>
                <a:latin typeface="Arial"/>
                <a:ea typeface="ＭＳ Ｐゴシック"/>
                <a:cs typeface="Arial"/>
              </a:rPr>
              <a:t>歳</a:t>
            </a:r>
            <a:r>
              <a:rPr kumimoji="1" lang="en-US" altLang="ja-JP" sz="2000" b="0" kern="1200" spc="-150" dirty="0">
                <a:ln>
                  <a:noFill/>
                </a:ln>
                <a:solidFill>
                  <a:schemeClr val="tx1">
                    <a:lumMod val="50000"/>
                    <a:lumOff val="50000"/>
                  </a:schemeClr>
                </a:solidFill>
                <a:effectLst/>
                <a:latin typeface="Arial"/>
                <a:ea typeface="ＭＳ Ｐゴシック"/>
                <a:cs typeface="Arial"/>
              </a:rPr>
              <a:t>&gt;</a:t>
            </a:r>
            <a:endParaRPr kumimoji="1" lang="ja-JP" altLang="en-US" sz="2000" dirty="0">
              <a:solidFill>
                <a:schemeClr val="tx1">
                  <a:lumMod val="50000"/>
                  <a:lumOff val="50000"/>
                </a:schemeClr>
              </a:solidFill>
            </a:endParaRPr>
          </a:p>
        </p:txBody>
      </p:sp>
      <p:pic>
        <p:nvPicPr>
          <p:cNvPr id="3" name="図 2" descr="グラフ, 折れ線グラフ&#10;&#10;自動的に生成された説明">
            <a:extLst>
              <a:ext uri="{FF2B5EF4-FFF2-40B4-BE49-F238E27FC236}">
                <a16:creationId xmlns:a16="http://schemas.microsoft.com/office/drawing/2014/main" id="{4DC242EC-2C37-9641-A94C-C74718929A4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非ホジキンリンパ腫</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1800" b="0" kern="1200" spc="-150" dirty="0">
                <a:ln>
                  <a:noFill/>
                </a:ln>
                <a:solidFill>
                  <a:schemeClr val="tx1">
                    <a:lumMod val="50000"/>
                    <a:lumOff val="50000"/>
                  </a:schemeClr>
                </a:solidFill>
                <a:effectLst/>
                <a:latin typeface="Arial"/>
                <a:ea typeface="ＭＳ Ｐゴシック"/>
                <a:cs typeface="Arial"/>
              </a:rPr>
              <a:t>&lt;</a:t>
            </a:r>
            <a:r>
              <a:rPr kumimoji="1" lang="ja-JP" altLang="ja-JP" sz="1800" b="0" kern="1200" spc="-150" dirty="0">
                <a:ln>
                  <a:noFill/>
                </a:ln>
                <a:solidFill>
                  <a:schemeClr val="tx1">
                    <a:lumMod val="50000"/>
                    <a:lumOff val="50000"/>
                  </a:schemeClr>
                </a:solidFill>
                <a:effectLst/>
                <a:latin typeface="Arial"/>
                <a:ea typeface="ＭＳ Ｐゴシック"/>
                <a:cs typeface="Arial"/>
              </a:rPr>
              <a:t>同種</a:t>
            </a:r>
            <a:r>
              <a:rPr kumimoji="1" lang="en-US" altLang="ja-JP" sz="1800" b="0" kern="1200" spc="-150" dirty="0">
                <a:ln>
                  <a:noFill/>
                </a:ln>
                <a:solidFill>
                  <a:schemeClr val="tx1">
                    <a:lumMod val="50000"/>
                    <a:lumOff val="50000"/>
                  </a:schemeClr>
                </a:solidFill>
                <a:effectLst/>
                <a:latin typeface="Arial"/>
                <a:ea typeface="ＭＳ Ｐゴシック"/>
                <a:cs typeface="Arial"/>
              </a:rPr>
              <a:t>&gt;&lt;16</a:t>
            </a:r>
            <a:r>
              <a:rPr kumimoji="1" lang="ja-JP" altLang="ja-JP" sz="1800" b="0" kern="1200" spc="-150" dirty="0">
                <a:ln>
                  <a:noFill/>
                </a:ln>
                <a:solidFill>
                  <a:schemeClr val="tx1">
                    <a:lumMod val="50000"/>
                    <a:lumOff val="50000"/>
                  </a:schemeClr>
                </a:solidFill>
                <a:effectLst/>
                <a:latin typeface="Arial"/>
                <a:ea typeface="ＭＳ Ｐゴシック"/>
                <a:cs typeface="Arial"/>
              </a:rPr>
              <a:t>歳以上</a:t>
            </a:r>
            <a:r>
              <a:rPr kumimoji="1" lang="en-US" altLang="ja-JP" sz="1800" b="0" kern="1200" spc="-150" dirty="0">
                <a:ln>
                  <a:noFill/>
                </a:ln>
                <a:solidFill>
                  <a:schemeClr val="tx1">
                    <a:lumMod val="50000"/>
                    <a:lumOff val="50000"/>
                  </a:schemeClr>
                </a:solidFill>
                <a:effectLst/>
                <a:latin typeface="Arial"/>
                <a:ea typeface="ＭＳ Ｐゴシック"/>
                <a:cs typeface="Arial"/>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CDB8EA0E-082D-6C90-828F-FC2D9ABD63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 </a:t>
            </a:r>
            <a:r>
              <a:rPr lang="en-US" altLang="ja-JP"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ja-JP" altLang="ja-JP" sz="2000" b="0" kern="1200" dirty="0">
                <a:ln>
                  <a:noFill/>
                </a:ln>
                <a:solidFill>
                  <a:schemeClr val="tx1">
                    <a:lumMod val="50000"/>
                    <a:lumOff val="50000"/>
                  </a:schemeClr>
                </a:solidFill>
                <a:effectLst/>
                <a:latin typeface="ＭＳ ゴシック" pitchFamily="49" charset="-128"/>
                <a:ea typeface="ＭＳ ゴシック" pitchFamily="49" charset="-128"/>
              </a:rPr>
              <a:t>同種</a:t>
            </a:r>
            <a:r>
              <a:rPr kumimoji="1" lang="en-US" altLang="ja-JP" sz="20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 棒グラフ&#10;&#10;自動的に生成された説明">
            <a:extLst>
              <a:ext uri="{FF2B5EF4-FFF2-40B4-BE49-F238E27FC236}">
                <a16:creationId xmlns:a16="http://schemas.microsoft.com/office/drawing/2014/main" id="{0B73BC20-403F-C698-447F-A9556C883EB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84586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非ホジキンリンパ腫</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1800" b="0" kern="1200" dirty="0">
                <a:ln>
                  <a:noFill/>
                </a:ln>
                <a:solidFill>
                  <a:schemeClr val="tx1">
                    <a:lumMod val="50000"/>
                    <a:lumOff val="50000"/>
                  </a:schemeClr>
                </a:solidFill>
                <a:effectLst/>
                <a:latin typeface="+mn-ea"/>
                <a:ea typeface="+mn-ea"/>
                <a:cs typeface="+mj-cs"/>
              </a:rPr>
              <a:t>&lt;HLA</a:t>
            </a:r>
            <a:r>
              <a:rPr kumimoji="1" lang="ja-JP" altLang="ja-JP" sz="1800" b="0" kern="1200" dirty="0">
                <a:ln>
                  <a:noFill/>
                </a:ln>
                <a:solidFill>
                  <a:schemeClr val="tx1">
                    <a:lumMod val="50000"/>
                    <a:lumOff val="50000"/>
                  </a:schemeClr>
                </a:solidFill>
                <a:effectLst/>
                <a:latin typeface="+mn-ea"/>
                <a:ea typeface="+mn-ea"/>
                <a:cs typeface="+mj-cs"/>
              </a:rPr>
              <a:t>適合同胞間移植</a:t>
            </a:r>
            <a:r>
              <a:rPr kumimoji="1" lang="en-US" altLang="ja-JP" sz="1800" b="0" kern="1200" dirty="0">
                <a:ln>
                  <a:noFill/>
                </a:ln>
                <a:solidFill>
                  <a:schemeClr val="tx1">
                    <a:lumMod val="50000"/>
                    <a:lumOff val="50000"/>
                  </a:schemeClr>
                </a:solidFill>
                <a:effectLst/>
                <a:latin typeface="+mn-ea"/>
                <a:ea typeface="+mn-ea"/>
                <a:cs typeface="+mj-cs"/>
              </a:rPr>
              <a:t>&gt;&lt;16</a:t>
            </a:r>
            <a:r>
              <a:rPr kumimoji="1" lang="ja-JP" altLang="ja-JP" sz="1800" b="0" kern="1200" dirty="0">
                <a:ln>
                  <a:noFill/>
                </a:ln>
                <a:solidFill>
                  <a:schemeClr val="tx1">
                    <a:lumMod val="50000"/>
                    <a:lumOff val="50000"/>
                  </a:schemeClr>
                </a:solidFill>
                <a:effectLst/>
                <a:latin typeface="+mn-ea"/>
                <a:ea typeface="+mn-ea"/>
                <a:cs typeface="+mj-cs"/>
              </a:rPr>
              <a:t>歳以上</a:t>
            </a:r>
            <a:r>
              <a:rPr kumimoji="1" lang="en-US" altLang="ja-JP" sz="1800" b="0" kern="1200" dirty="0">
                <a:ln>
                  <a:noFill/>
                </a:ln>
                <a:solidFill>
                  <a:schemeClr val="tx1">
                    <a:lumMod val="50000"/>
                    <a:lumOff val="50000"/>
                  </a:schemeClr>
                </a:solidFill>
                <a:effectLst/>
                <a:latin typeface="+mn-ea"/>
                <a:ea typeface="+mn-ea"/>
                <a:cs typeface="+mj-cs"/>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3" name="図 2" descr="グラフ が含まれている画像&#10;&#10;自動的に生成された説明">
            <a:extLst>
              <a:ext uri="{FF2B5EF4-FFF2-40B4-BE49-F238E27FC236}">
                <a16:creationId xmlns:a16="http://schemas.microsoft.com/office/drawing/2014/main" id="{ADD76025-50EF-78D5-7EA0-23BF94287CE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非ホジキンリンパ腫</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非血縁者間骨髄移植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1BEB8C20-87EA-F1AE-1C9F-62929B19798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非ホジキンリンパ腫</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非血縁者間骨髄移植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4186A864-776C-29B5-58DA-67E310F2AC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非ホジキンリンパ腫</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a:t>
            </a:r>
            <a:r>
              <a:rPr kumimoji="1" lang="ja-JP" altLang="en-US" sz="2000" b="0" kern="1200" dirty="0">
                <a:ln>
                  <a:noFill/>
                </a:ln>
                <a:solidFill>
                  <a:schemeClr val="tx1">
                    <a:lumMod val="50000"/>
                    <a:lumOff val="50000"/>
                  </a:schemeClr>
                </a:solidFill>
                <a:effectLst/>
                <a:latin typeface="+mn-ea"/>
                <a:ea typeface="+mn-ea"/>
                <a:cs typeface="+mj-cs"/>
              </a:rPr>
              <a:t>さい帯血</a:t>
            </a:r>
            <a:r>
              <a:rPr kumimoji="1" lang="ja-JP" altLang="ja-JP" sz="2000" b="0" kern="1200" dirty="0">
                <a:ln>
                  <a:noFill/>
                </a:ln>
                <a:solidFill>
                  <a:schemeClr val="tx1">
                    <a:lumMod val="50000"/>
                    <a:lumOff val="50000"/>
                  </a:schemeClr>
                </a:solidFill>
                <a:effectLst/>
                <a:latin typeface="+mn-ea"/>
                <a:ea typeface="+mn-ea"/>
                <a:cs typeface="+mj-cs"/>
              </a:rPr>
              <a:t>移植</a:t>
            </a:r>
            <a:r>
              <a:rPr kumimoji="1" lang="en-US" altLang="ja-JP" sz="2000" b="0" kern="1200" dirty="0">
                <a:ln>
                  <a:noFill/>
                </a:ln>
                <a:solidFill>
                  <a:schemeClr val="tx1">
                    <a:lumMod val="50000"/>
                    <a:lumOff val="50000"/>
                  </a:schemeClr>
                </a:solidFill>
                <a:effectLst/>
                <a:latin typeface="+mn-ea"/>
                <a:ea typeface="+mn-ea"/>
                <a:cs typeface="+mj-cs"/>
              </a:rPr>
              <a:t>&gt;&lt;0-15</a:t>
            </a:r>
            <a:r>
              <a:rPr kumimoji="1" lang="ja-JP" altLang="ja-JP" sz="2000" b="0" kern="1200" dirty="0">
                <a:ln>
                  <a:noFill/>
                </a:ln>
                <a:solidFill>
                  <a:schemeClr val="tx1">
                    <a:lumMod val="50000"/>
                    <a:lumOff val="50000"/>
                  </a:schemeClr>
                </a:solidFill>
                <a:effectLst/>
                <a:latin typeface="+mn-ea"/>
                <a:ea typeface="+mn-ea"/>
                <a:cs typeface="+mj-cs"/>
              </a:rPr>
              <a:t>歳</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EC01D104-E438-FE38-82AA-D884504050E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非ホジキンリンパ腫</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非血縁者間さい帯血移植</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75C5D76D-E510-E063-68CA-2B2BAE65BA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1600" dirty="0">
                <a:solidFill>
                  <a:schemeClr val="tx1">
                    <a:lumMod val="50000"/>
                    <a:lumOff val="50000"/>
                  </a:schemeClr>
                </a:solidFill>
                <a:effectLst/>
                <a:latin typeface="HGP明朝E"/>
                <a:ea typeface="HGP明朝E"/>
              </a:rPr>
              <a:t>多発性骨髄腫を含む</a:t>
            </a:r>
            <a:r>
              <a:rPr lang="ja-JP" altLang="ja-JP" sz="2200" dirty="0">
                <a:solidFill>
                  <a:schemeClr val="tx1">
                    <a:lumMod val="50000"/>
                    <a:lumOff val="50000"/>
                  </a:schemeClr>
                </a:solidFill>
                <a:effectLst/>
                <a:latin typeface="HGP明朝E"/>
                <a:ea typeface="HGP明朝E"/>
              </a:rPr>
              <a:t>形質細胞性腫瘍</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en-US" sz="2000" b="0" kern="1200" dirty="0">
                <a:ln>
                  <a:noFill/>
                </a:ln>
                <a:solidFill>
                  <a:schemeClr val="tx1">
                    <a:lumMod val="50000"/>
                    <a:lumOff val="50000"/>
                  </a:schemeClr>
                </a:solidFill>
                <a:effectLst/>
                <a:latin typeface="+mn-ea"/>
                <a:ea typeface="+mn-ea"/>
                <a:cs typeface="+mj-cs"/>
              </a:rPr>
              <a:t>自家</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33797806-B6A5-FC26-8E4D-9DFF9F215E5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ja-JP" altLang="ja-JP" sz="1600" kern="1200" dirty="0">
                <a:solidFill>
                  <a:schemeClr val="tx1">
                    <a:lumMod val="50000"/>
                    <a:lumOff val="50000"/>
                  </a:schemeClr>
                </a:solidFill>
                <a:effectLst/>
                <a:latin typeface="HGP明朝E"/>
                <a:ea typeface="HGP明朝E"/>
                <a:cs typeface="+mn-cs"/>
              </a:rPr>
              <a:t>多発性骨髄腫を含む</a:t>
            </a:r>
            <a:r>
              <a:rPr kumimoji="1" lang="ja-JP" altLang="ja-JP" sz="2200" kern="1200" dirty="0">
                <a:solidFill>
                  <a:schemeClr val="tx1">
                    <a:lumMod val="50000"/>
                    <a:lumOff val="50000"/>
                  </a:schemeClr>
                </a:solidFill>
                <a:effectLst/>
                <a:latin typeface="HGP明朝E"/>
                <a:ea typeface="HGP明朝E"/>
                <a:cs typeface="+mn-cs"/>
              </a:rPr>
              <a:t>形質細胞性腫瘍</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en-US" altLang="ja-JP" sz="1800" spc="-150" baseline="0" dirty="0">
                <a:solidFill>
                  <a:schemeClr val="tx1">
                    <a:lumMod val="50000"/>
                    <a:lumOff val="50000"/>
                  </a:schemeClr>
                </a:solidFill>
                <a:latin typeface="Arial" pitchFamily="34" charset="0"/>
                <a:ea typeface="ＭＳ Ｐゴシック"/>
                <a:cs typeface="Arial" pitchFamily="34" charset="0"/>
              </a:rPr>
              <a:t> </a:t>
            </a:r>
            <a:r>
              <a:rPr kumimoji="1" lang="en-US" altLang="ja-JP" sz="1800" b="0" kern="1200" spc="-150" dirty="0">
                <a:ln>
                  <a:noFill/>
                </a:ln>
                <a:solidFill>
                  <a:schemeClr val="tx1">
                    <a:lumMod val="50000"/>
                    <a:lumOff val="50000"/>
                  </a:schemeClr>
                </a:solidFill>
                <a:effectLst/>
                <a:latin typeface="Arial"/>
                <a:ea typeface="ＭＳ Ｐゴシック"/>
                <a:cs typeface="Arial"/>
              </a:rPr>
              <a:t>&lt;</a:t>
            </a:r>
            <a:r>
              <a:rPr kumimoji="1" lang="ja-JP" altLang="ja-JP" sz="1800" b="0" kern="1200" spc="-150" dirty="0">
                <a:ln>
                  <a:noFill/>
                </a:ln>
                <a:solidFill>
                  <a:schemeClr val="tx1">
                    <a:lumMod val="50000"/>
                    <a:lumOff val="50000"/>
                  </a:schemeClr>
                </a:solidFill>
                <a:effectLst/>
                <a:latin typeface="Arial"/>
                <a:ea typeface="ＭＳ Ｐゴシック"/>
                <a:cs typeface="Arial"/>
              </a:rPr>
              <a:t>同種</a:t>
            </a:r>
            <a:r>
              <a:rPr kumimoji="1" lang="en-US" altLang="ja-JP" sz="1800" b="0" kern="1200" spc="-150" dirty="0">
                <a:ln>
                  <a:noFill/>
                </a:ln>
                <a:solidFill>
                  <a:schemeClr val="tx1">
                    <a:lumMod val="50000"/>
                    <a:lumOff val="50000"/>
                  </a:schemeClr>
                </a:solidFill>
                <a:effectLst/>
                <a:latin typeface="Arial"/>
                <a:ea typeface="ＭＳ Ｐゴシック"/>
                <a:cs typeface="Arial"/>
              </a:rPr>
              <a:t>&gt;&lt;16</a:t>
            </a:r>
            <a:r>
              <a:rPr kumimoji="1" lang="ja-JP" altLang="ja-JP" sz="1800" b="0" kern="1200" spc="-150" dirty="0">
                <a:ln>
                  <a:noFill/>
                </a:ln>
                <a:solidFill>
                  <a:schemeClr val="tx1">
                    <a:lumMod val="50000"/>
                    <a:lumOff val="50000"/>
                  </a:schemeClr>
                </a:solidFill>
                <a:effectLst/>
                <a:latin typeface="Arial"/>
                <a:ea typeface="ＭＳ Ｐゴシック"/>
                <a:cs typeface="Arial"/>
              </a:rPr>
              <a:t>歳以上</a:t>
            </a:r>
            <a:r>
              <a:rPr kumimoji="1" lang="en-US" altLang="ja-JP" sz="1800" b="0" kern="1200" spc="-150" dirty="0">
                <a:ln>
                  <a:noFill/>
                </a:ln>
                <a:solidFill>
                  <a:schemeClr val="tx1">
                    <a:lumMod val="50000"/>
                    <a:lumOff val="50000"/>
                  </a:schemeClr>
                </a:solidFill>
                <a:effectLst/>
                <a:latin typeface="Arial"/>
                <a:ea typeface="ＭＳ Ｐゴシック"/>
                <a:cs typeface="Arial"/>
              </a:rPr>
              <a:t>&gt;</a:t>
            </a:r>
            <a:endParaRPr kumimoji="1" lang="ja-JP" altLang="en-US" sz="1800" dirty="0">
              <a:solidFill>
                <a:schemeClr val="tx1">
                  <a:lumMod val="50000"/>
                  <a:lumOff val="50000"/>
                </a:schemeClr>
              </a:solidFill>
            </a:endParaRPr>
          </a:p>
        </p:txBody>
      </p:sp>
      <p:pic>
        <p:nvPicPr>
          <p:cNvPr id="3" name="図 2" descr="グラフ, 折れ線グラフ&#10;&#10;中程度の精度で自動的に生成された説明">
            <a:extLst>
              <a:ext uri="{FF2B5EF4-FFF2-40B4-BE49-F238E27FC236}">
                <a16:creationId xmlns:a16="http://schemas.microsoft.com/office/drawing/2014/main" id="{DA551FCE-4C3F-ADBE-D316-F35688DDF26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1600" dirty="0">
                <a:solidFill>
                  <a:schemeClr val="tx1">
                    <a:lumMod val="50000"/>
                    <a:lumOff val="50000"/>
                  </a:schemeClr>
                </a:solidFill>
                <a:effectLst/>
                <a:latin typeface="HGP明朝E"/>
                <a:ea typeface="HGP明朝E"/>
              </a:rPr>
              <a:t>多発性骨髄腫を含む</a:t>
            </a:r>
            <a:r>
              <a:rPr lang="ja-JP" altLang="ja-JP" sz="2200" dirty="0">
                <a:solidFill>
                  <a:schemeClr val="tx1">
                    <a:lumMod val="50000"/>
                    <a:lumOff val="50000"/>
                  </a:schemeClr>
                </a:solidFill>
                <a:effectLst/>
                <a:latin typeface="HGP明朝E"/>
                <a:ea typeface="HGP明朝E"/>
              </a:rPr>
              <a:t>形質細胞性腫瘍</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1800" b="0" kern="1200" dirty="0">
                <a:ln>
                  <a:noFill/>
                </a:ln>
                <a:solidFill>
                  <a:schemeClr val="tx1">
                    <a:lumMod val="50000"/>
                    <a:lumOff val="50000"/>
                  </a:schemeClr>
                </a:solidFill>
                <a:effectLst/>
                <a:latin typeface="+mn-ea"/>
                <a:ea typeface="+mn-ea"/>
                <a:cs typeface="+mj-cs"/>
              </a:rPr>
              <a:t>&lt;</a:t>
            </a:r>
            <a:r>
              <a:rPr kumimoji="1" lang="ja-JP" altLang="ja-JP" sz="1800" b="0" kern="1200" dirty="0">
                <a:ln>
                  <a:noFill/>
                </a:ln>
                <a:solidFill>
                  <a:schemeClr val="tx1">
                    <a:lumMod val="50000"/>
                    <a:lumOff val="50000"/>
                  </a:schemeClr>
                </a:solidFill>
                <a:effectLst/>
                <a:latin typeface="+mn-ea"/>
                <a:ea typeface="+mn-ea"/>
                <a:cs typeface="+mj-cs"/>
              </a:rPr>
              <a:t>自家</a:t>
            </a:r>
            <a:r>
              <a:rPr kumimoji="1" lang="en-US" altLang="ja-JP" sz="1800" b="0" kern="1200" dirty="0">
                <a:ln>
                  <a:noFill/>
                </a:ln>
                <a:solidFill>
                  <a:schemeClr val="tx1">
                    <a:lumMod val="50000"/>
                    <a:lumOff val="50000"/>
                  </a:schemeClr>
                </a:solidFill>
                <a:effectLst/>
                <a:latin typeface="+mn-ea"/>
                <a:ea typeface="+mn-ea"/>
                <a:cs typeface="+mj-cs"/>
              </a:rPr>
              <a:t>&gt;&lt;16</a:t>
            </a:r>
            <a:r>
              <a:rPr kumimoji="1" lang="ja-JP" altLang="ja-JP" sz="1800" b="0" kern="1200" dirty="0">
                <a:ln>
                  <a:noFill/>
                </a:ln>
                <a:solidFill>
                  <a:schemeClr val="tx1">
                    <a:lumMod val="50000"/>
                    <a:lumOff val="50000"/>
                  </a:schemeClr>
                </a:solidFill>
                <a:effectLst/>
                <a:latin typeface="+mn-ea"/>
                <a:ea typeface="+mn-ea"/>
                <a:cs typeface="+mj-cs"/>
              </a:rPr>
              <a:t>歳以上</a:t>
            </a:r>
            <a:r>
              <a:rPr kumimoji="1" lang="en-US" altLang="ja-JP" sz="1800" b="0" kern="1200" dirty="0">
                <a:ln>
                  <a:noFill/>
                </a:ln>
                <a:solidFill>
                  <a:schemeClr val="tx1">
                    <a:lumMod val="50000"/>
                    <a:lumOff val="50000"/>
                  </a:schemeClr>
                </a:solidFill>
                <a:effectLst/>
                <a:latin typeface="+mn-ea"/>
                <a:ea typeface="+mn-ea"/>
                <a:cs typeface="+mj-cs"/>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D1B09909-AE81-FF12-94FC-157C5E874AA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1600" dirty="0">
                <a:solidFill>
                  <a:schemeClr val="tx1">
                    <a:lumMod val="50000"/>
                    <a:lumOff val="50000"/>
                  </a:schemeClr>
                </a:solidFill>
                <a:effectLst/>
                <a:latin typeface="HGP明朝E"/>
                <a:ea typeface="HGP明朝E"/>
              </a:rPr>
              <a:t>多発性骨髄腫を含む</a:t>
            </a:r>
            <a:r>
              <a:rPr lang="ja-JP" altLang="ja-JP" sz="2200" dirty="0">
                <a:solidFill>
                  <a:schemeClr val="tx1">
                    <a:lumMod val="50000"/>
                    <a:lumOff val="50000"/>
                  </a:schemeClr>
                </a:solidFill>
                <a:effectLst/>
                <a:latin typeface="HGP明朝E"/>
                <a:ea typeface="HGP明朝E"/>
              </a:rPr>
              <a:t>形質細胞性腫瘍</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dirty="0">
                <a:ln>
                  <a:noFill/>
                </a:ln>
                <a:solidFill>
                  <a:schemeClr val="tx1">
                    <a:lumMod val="50000"/>
                    <a:lumOff val="50000"/>
                  </a:schemeClr>
                </a:solidFill>
                <a:effectLst/>
                <a:latin typeface="+mn-ea"/>
                <a:ea typeface="+mn-ea"/>
                <a:cs typeface="+mj-cs"/>
              </a:rPr>
              <a:t>&lt;</a:t>
            </a:r>
            <a:r>
              <a:rPr kumimoji="1" lang="ja-JP" altLang="ja-JP" sz="2000" b="0" kern="1200" dirty="0">
                <a:ln>
                  <a:noFill/>
                </a:ln>
                <a:solidFill>
                  <a:schemeClr val="tx1">
                    <a:lumMod val="50000"/>
                    <a:lumOff val="50000"/>
                  </a:schemeClr>
                </a:solidFill>
                <a:effectLst/>
                <a:latin typeface="+mn-ea"/>
                <a:ea typeface="+mn-ea"/>
                <a:cs typeface="+mj-cs"/>
              </a:rPr>
              <a:t>同種</a:t>
            </a:r>
            <a:r>
              <a:rPr kumimoji="1" lang="en-US" altLang="ja-JP" sz="2000" b="0" kern="1200" dirty="0">
                <a:ln>
                  <a:noFill/>
                </a:ln>
                <a:solidFill>
                  <a:schemeClr val="tx1">
                    <a:lumMod val="50000"/>
                    <a:lumOff val="50000"/>
                  </a:schemeClr>
                </a:solidFill>
                <a:effectLst/>
                <a:latin typeface="+mn-ea"/>
                <a:ea typeface="+mn-ea"/>
                <a:cs typeface="+mj-cs"/>
              </a:rPr>
              <a:t>&gt;&lt;16</a:t>
            </a:r>
            <a:r>
              <a:rPr kumimoji="1" lang="ja-JP" altLang="ja-JP" sz="2000" b="0" kern="1200" dirty="0">
                <a:ln>
                  <a:noFill/>
                </a:ln>
                <a:solidFill>
                  <a:schemeClr val="tx1">
                    <a:lumMod val="50000"/>
                    <a:lumOff val="50000"/>
                  </a:schemeClr>
                </a:solidFill>
                <a:effectLst/>
                <a:latin typeface="+mn-ea"/>
                <a:ea typeface="+mn-ea"/>
                <a:cs typeface="+mj-cs"/>
              </a:rPr>
              <a:t>歳以上</a:t>
            </a:r>
            <a:r>
              <a:rPr kumimoji="1" lang="en-US" altLang="ja-JP" sz="2000" b="0" kern="1200" dirty="0">
                <a:ln>
                  <a:noFill/>
                </a:ln>
                <a:solidFill>
                  <a:schemeClr val="tx1">
                    <a:lumMod val="50000"/>
                    <a:lumOff val="50000"/>
                  </a:schemeClr>
                </a:solidFill>
                <a:effectLst/>
                <a:latin typeface="+mn-ea"/>
                <a:ea typeface="+mn-ea"/>
                <a:cs typeface="+mj-cs"/>
              </a:rPr>
              <a:t>&gt;</a:t>
            </a:r>
            <a:endParaRPr kumimoji="1" lang="ja-JP" altLang="ja-JP" sz="2000" b="1" i="0" kern="1200" spc="0" baseline="0" dirty="0">
              <a:solidFill>
                <a:schemeClr val="tx1">
                  <a:lumMod val="50000"/>
                  <a:lumOff val="50000"/>
                </a:schemeClr>
              </a:solidFill>
              <a:latin typeface="HGP明朝E"/>
              <a:ea typeface="HGP明朝E"/>
              <a:cs typeface="+mn-cs"/>
            </a:endParaRPr>
          </a:p>
        </p:txBody>
      </p:sp>
      <p:pic>
        <p:nvPicPr>
          <p:cNvPr id="3" name="図 2" descr="グラフィカル ユーザー インターフェイス&#10;&#10;中程度の精度で自動的に生成された説明">
            <a:extLst>
              <a:ext uri="{FF2B5EF4-FFF2-40B4-BE49-F238E27FC236}">
                <a16:creationId xmlns:a16="http://schemas.microsoft.com/office/drawing/2014/main" id="{2DCD9CD1-546A-241C-D500-ABA127226E4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再生不良性貧血</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spc="-150" dirty="0">
                <a:ln>
                  <a:noFill/>
                </a:ln>
                <a:solidFill>
                  <a:schemeClr val="tx1">
                    <a:lumMod val="50000"/>
                    <a:lumOff val="50000"/>
                  </a:schemeClr>
                </a:solidFill>
                <a:effectLst/>
                <a:latin typeface="Arial"/>
                <a:ea typeface="ＭＳ Ｐゴシック"/>
                <a:cs typeface="Arial"/>
              </a:rPr>
              <a:t>&lt;</a:t>
            </a:r>
            <a:r>
              <a:rPr kumimoji="1" lang="ja-JP" altLang="ja-JP" sz="2000" b="0" kern="1200" spc="-150" dirty="0">
                <a:ln>
                  <a:noFill/>
                </a:ln>
                <a:solidFill>
                  <a:schemeClr val="tx1">
                    <a:lumMod val="50000"/>
                    <a:lumOff val="50000"/>
                  </a:schemeClr>
                </a:solidFill>
                <a:effectLst/>
                <a:latin typeface="Arial"/>
                <a:ea typeface="ＭＳ Ｐゴシック"/>
                <a:cs typeface="Arial"/>
              </a:rPr>
              <a:t>同種</a:t>
            </a:r>
            <a:r>
              <a:rPr kumimoji="1" lang="en-US" altLang="ja-JP" sz="2000" b="0" kern="1200" spc="-150" dirty="0">
                <a:ln>
                  <a:noFill/>
                </a:ln>
                <a:solidFill>
                  <a:schemeClr val="tx1">
                    <a:lumMod val="50000"/>
                    <a:lumOff val="50000"/>
                  </a:schemeClr>
                </a:solidFill>
                <a:effectLst/>
                <a:latin typeface="Arial"/>
                <a:ea typeface="ＭＳ Ｐゴシック"/>
                <a:cs typeface="Arial"/>
              </a:rPr>
              <a:t>&gt;&lt;0-15</a:t>
            </a:r>
            <a:r>
              <a:rPr kumimoji="1" lang="ja-JP" altLang="ja-JP" sz="2000" b="0" kern="1200" spc="-150" dirty="0">
                <a:ln>
                  <a:noFill/>
                </a:ln>
                <a:solidFill>
                  <a:schemeClr val="tx1">
                    <a:lumMod val="50000"/>
                    <a:lumOff val="50000"/>
                  </a:schemeClr>
                </a:solidFill>
                <a:effectLst/>
                <a:latin typeface="Arial"/>
                <a:ea typeface="ＭＳ Ｐゴシック"/>
                <a:cs typeface="Arial"/>
              </a:rPr>
              <a:t>歳</a:t>
            </a:r>
            <a:r>
              <a:rPr kumimoji="1" lang="en-US" altLang="ja-JP" sz="2000" b="0" kern="1200" spc="-150" dirty="0">
                <a:ln>
                  <a:noFill/>
                </a:ln>
                <a:solidFill>
                  <a:schemeClr val="tx1">
                    <a:lumMod val="50000"/>
                    <a:lumOff val="50000"/>
                  </a:schemeClr>
                </a:solidFill>
                <a:effectLst/>
                <a:latin typeface="Arial"/>
                <a:ea typeface="ＭＳ Ｐゴシック"/>
                <a:cs typeface="Arial"/>
              </a:rPr>
              <a:t>&gt;</a:t>
            </a:r>
            <a:endParaRPr kumimoji="1" lang="ja-JP" altLang="en-US" sz="2000" dirty="0">
              <a:solidFill>
                <a:schemeClr val="tx1">
                  <a:lumMod val="50000"/>
                  <a:lumOff val="50000"/>
                </a:schemeClr>
              </a:solidFill>
            </a:endParaRPr>
          </a:p>
        </p:txBody>
      </p:sp>
      <p:pic>
        <p:nvPicPr>
          <p:cNvPr id="3" name="図 2" descr="グラフ&#10;&#10;自動的に生成された説明">
            <a:extLst>
              <a:ext uri="{FF2B5EF4-FFF2-40B4-BE49-F238E27FC236}">
                <a16:creationId xmlns:a16="http://schemas.microsoft.com/office/drawing/2014/main" id="{C8C66E38-63D8-C7BA-6EB9-224F4215305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AFB1-05C1-E912-084F-2EF12094DA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01E264D-1B82-7687-AEBE-AC53FF38667A}"/>
              </a:ext>
            </a:extLst>
          </p:cNvPr>
          <p:cNvSpPr>
            <a:spLocks noGrp="1"/>
          </p:cNvSpPr>
          <p:nvPr>
            <p:ph type="title"/>
          </p:nvPr>
        </p:nvSpPr>
        <p:spPr/>
        <p:txBody>
          <a:bodyPr>
            <a:normAutofit fontScale="90000"/>
          </a:bodyPr>
          <a:lstStyle/>
          <a:p>
            <a:r>
              <a:rPr lang="ja-JP" altLang="en-US" b="0" dirty="0">
                <a:solidFill>
                  <a:schemeClr val="tx1">
                    <a:lumMod val="50000"/>
                    <a:lumOff val="50000"/>
                  </a:schemeClr>
                </a:solidFill>
                <a:effectLst/>
              </a:rPr>
              <a:t>造血幹細胞移植件数の年次推移</a:t>
            </a:r>
            <a:br>
              <a:rPr lang="en-US" altLang="ja-JP" b="0" dirty="0">
                <a:solidFill>
                  <a:schemeClr val="tx1">
                    <a:lumMod val="50000"/>
                    <a:lumOff val="50000"/>
                  </a:schemeClr>
                </a:solidFill>
                <a:effectLst/>
              </a:rPr>
            </a:b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en-US" altLang="ja-JP" sz="2000" b="0" spc="-150" dirty="0">
                <a:solidFill>
                  <a:schemeClr val="tx1">
                    <a:lumMod val="50000"/>
                    <a:lumOff val="50000"/>
                  </a:schemeClr>
                </a:solidFill>
                <a:effectLst/>
                <a:latin typeface="Arial" pitchFamily="34" charset="0"/>
                <a:ea typeface="ＭＳ Ｐゴシック"/>
                <a:cs typeface="Arial" pitchFamily="34" charset="0"/>
              </a:rPr>
              <a:t> </a:t>
            </a:r>
            <a:r>
              <a:rPr lang="ja-JP" altLang="en-US" sz="2400" b="0" dirty="0">
                <a:solidFill>
                  <a:schemeClr val="tx1">
                    <a:lumMod val="50000"/>
                    <a:lumOff val="50000"/>
                  </a:schemeClr>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tx1">
                    <a:lumMod val="50000"/>
                    <a:lumOff val="50000"/>
                  </a:schemeClr>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tx1">
                    <a:lumMod val="50000"/>
                    <a:lumOff val="50000"/>
                  </a:schemeClr>
                </a:solidFill>
                <a:latin typeface="Arial" pitchFamily="34" charset="0"/>
                <a:ea typeface="ＭＳ Ｐゴシック"/>
                <a:cs typeface="Arial" pitchFamily="34" charset="0"/>
              </a:rPr>
              <a:t>●●●</a:t>
            </a:r>
            <a:r>
              <a:rPr lang="ja-JP" altLang="en-US"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 </a:t>
            </a:r>
            <a:r>
              <a:rPr lang="en-US" altLang="ja-JP" sz="18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tx1">
                    <a:lumMod val="50000"/>
                    <a:lumOff val="50000"/>
                  </a:schemeClr>
                </a:solidFill>
                <a:effectLst/>
                <a:latin typeface="ＭＳ ゴシック" pitchFamily="49" charset="-128"/>
                <a:ea typeface="ＭＳ ゴシック" pitchFamily="49" charset="-128"/>
              </a:rPr>
              <a:t>血縁者間 骨髄移植</a:t>
            </a:r>
            <a:r>
              <a:rPr kumimoji="1" lang="en-US" altLang="ja-JP" sz="16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16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
            <a:extLst>
              <a:ext uri="{FF2B5EF4-FFF2-40B4-BE49-F238E27FC236}">
                <a16:creationId xmlns:a16="http://schemas.microsoft.com/office/drawing/2014/main" id="{10BD1428-319B-01DF-C528-366485E9E88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5940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再生不良性貧血</a:t>
            </a:r>
            <a:r>
              <a:rPr lang="en-US" altLang="ja-JP" sz="1800" spc="-150" dirty="0">
                <a:solidFill>
                  <a:schemeClr val="tx1">
                    <a:lumMod val="50000"/>
                    <a:lumOff val="50000"/>
                  </a:schemeClr>
                </a:solidFill>
                <a:latin typeface="Arial" pitchFamily="34" charset="0"/>
                <a:ea typeface="ＭＳ Ｐゴシック"/>
                <a:cs typeface="Arial" pitchFamily="34" charset="0"/>
              </a:rPr>
              <a:t>●●● </a:t>
            </a:r>
            <a:r>
              <a:rPr kumimoji="1" lang="en-US" altLang="ja-JP" sz="1800" b="0" kern="1200" spc="-150" dirty="0">
                <a:ln>
                  <a:noFill/>
                </a:ln>
                <a:solidFill>
                  <a:schemeClr val="tx1">
                    <a:lumMod val="50000"/>
                    <a:lumOff val="50000"/>
                  </a:schemeClr>
                </a:solidFill>
                <a:effectLst/>
                <a:latin typeface="Arial"/>
                <a:ea typeface="ＭＳ Ｐゴシック"/>
                <a:cs typeface="Arial"/>
              </a:rPr>
              <a:t>&lt;</a:t>
            </a:r>
            <a:r>
              <a:rPr kumimoji="1" lang="ja-JP" altLang="ja-JP" sz="1800" b="0" kern="1200" spc="-150" dirty="0">
                <a:ln>
                  <a:noFill/>
                </a:ln>
                <a:solidFill>
                  <a:schemeClr val="tx1">
                    <a:lumMod val="50000"/>
                    <a:lumOff val="50000"/>
                  </a:schemeClr>
                </a:solidFill>
                <a:effectLst/>
                <a:latin typeface="Arial"/>
                <a:ea typeface="ＭＳ Ｐゴシック"/>
                <a:cs typeface="Arial"/>
              </a:rPr>
              <a:t>同種</a:t>
            </a:r>
            <a:r>
              <a:rPr kumimoji="1" lang="en-US" altLang="ja-JP" sz="1800" b="0" kern="1200" spc="-150" dirty="0">
                <a:ln>
                  <a:noFill/>
                </a:ln>
                <a:solidFill>
                  <a:schemeClr val="tx1">
                    <a:lumMod val="50000"/>
                    <a:lumOff val="50000"/>
                  </a:schemeClr>
                </a:solidFill>
                <a:effectLst/>
                <a:latin typeface="Arial"/>
                <a:ea typeface="ＭＳ Ｐゴシック"/>
                <a:cs typeface="Arial"/>
              </a:rPr>
              <a:t>&gt;&lt;16</a:t>
            </a:r>
            <a:r>
              <a:rPr kumimoji="1" lang="ja-JP" altLang="ja-JP" sz="1800" b="0" kern="1200" spc="-150" dirty="0">
                <a:ln>
                  <a:noFill/>
                </a:ln>
                <a:solidFill>
                  <a:schemeClr val="tx1">
                    <a:lumMod val="50000"/>
                    <a:lumOff val="50000"/>
                  </a:schemeClr>
                </a:solidFill>
                <a:effectLst/>
                <a:latin typeface="Arial"/>
                <a:ea typeface="ＭＳ Ｐゴシック"/>
                <a:cs typeface="Arial"/>
              </a:rPr>
              <a:t>歳以上</a:t>
            </a:r>
            <a:r>
              <a:rPr kumimoji="1" lang="en-US" altLang="ja-JP" sz="1800" b="0" kern="1200" spc="-150" dirty="0">
                <a:ln>
                  <a:noFill/>
                </a:ln>
                <a:solidFill>
                  <a:schemeClr val="tx1">
                    <a:lumMod val="50000"/>
                    <a:lumOff val="50000"/>
                  </a:schemeClr>
                </a:solidFill>
                <a:effectLst/>
                <a:latin typeface="Arial"/>
                <a:ea typeface="ＭＳ Ｐゴシック"/>
                <a:cs typeface="Arial"/>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461EF275-2311-AD5D-4AD0-91C2DAC5F72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tx1">
                    <a:lumMod val="50000"/>
                    <a:lumOff val="50000"/>
                  </a:schemeClr>
                </a:solidFill>
                <a:effectLst/>
                <a:latin typeface="HGP明朝E"/>
                <a:ea typeface="HGP明朝E"/>
                <a:cs typeface="+mn-cs"/>
              </a:rPr>
              <a:t>移植後の成績</a:t>
            </a:r>
            <a:br>
              <a:rPr kumimoji="1" lang="en-US" altLang="ja-JP" sz="2600" b="0" i="0" kern="1200" spc="0" baseline="0" dirty="0">
                <a:solidFill>
                  <a:schemeClr val="tx1">
                    <a:lumMod val="50000"/>
                    <a:lumOff val="50000"/>
                  </a:schemeClr>
                </a:solidFill>
                <a:effectLst/>
                <a:latin typeface="HGP明朝E"/>
                <a:ea typeface="HGP明朝E"/>
                <a:cs typeface="+mn-cs"/>
              </a:rPr>
            </a:br>
            <a:r>
              <a:rPr lang="en-US" altLang="ja-JP" sz="2000" spc="-150" dirty="0">
                <a:solidFill>
                  <a:schemeClr val="tx1">
                    <a:lumMod val="50000"/>
                    <a:lumOff val="50000"/>
                  </a:schemeClr>
                </a:solidFill>
                <a:latin typeface="Arial" pitchFamily="34" charset="0"/>
                <a:ea typeface="ＭＳ Ｐゴシック"/>
                <a:cs typeface="Arial" pitchFamily="34" charset="0"/>
              </a:rPr>
              <a:t>●●●</a:t>
            </a:r>
            <a:r>
              <a:rPr lang="ja-JP" altLang="ja-JP" sz="2400" dirty="0">
                <a:solidFill>
                  <a:schemeClr val="tx1">
                    <a:lumMod val="50000"/>
                    <a:lumOff val="50000"/>
                  </a:schemeClr>
                </a:solidFill>
                <a:effectLst/>
                <a:latin typeface="HGP明朝E"/>
                <a:ea typeface="HGP明朝E"/>
              </a:rPr>
              <a:t>再生不良性貧血</a:t>
            </a:r>
            <a:r>
              <a:rPr lang="en-US" altLang="ja-JP" sz="2000" spc="-150" dirty="0">
                <a:solidFill>
                  <a:schemeClr val="tx1">
                    <a:lumMod val="50000"/>
                    <a:lumOff val="50000"/>
                  </a:schemeClr>
                </a:solidFill>
                <a:latin typeface="Arial" pitchFamily="34" charset="0"/>
                <a:ea typeface="ＭＳ Ｐゴシック"/>
                <a:cs typeface="Arial" pitchFamily="34" charset="0"/>
              </a:rPr>
              <a:t>●●● </a:t>
            </a:r>
            <a:r>
              <a:rPr kumimoji="1" lang="en-US" altLang="ja-JP" sz="2000" b="0" kern="1200" spc="-150" dirty="0">
                <a:ln>
                  <a:noFill/>
                </a:ln>
                <a:solidFill>
                  <a:schemeClr val="tx1">
                    <a:lumMod val="50000"/>
                    <a:lumOff val="50000"/>
                  </a:schemeClr>
                </a:solidFill>
                <a:effectLst/>
                <a:latin typeface="Arial"/>
                <a:ea typeface="ＭＳ Ｐゴシック"/>
                <a:cs typeface="Arial"/>
              </a:rPr>
              <a:t>&lt;</a:t>
            </a:r>
            <a:r>
              <a:rPr kumimoji="1" lang="ja-JP" altLang="ja-JP" sz="2000" b="0" kern="1200" spc="-150" dirty="0">
                <a:ln>
                  <a:noFill/>
                </a:ln>
                <a:solidFill>
                  <a:schemeClr val="tx1">
                    <a:lumMod val="50000"/>
                    <a:lumOff val="50000"/>
                  </a:schemeClr>
                </a:solidFill>
                <a:effectLst/>
                <a:latin typeface="Arial"/>
                <a:ea typeface="ＭＳ Ｐゴシック"/>
                <a:cs typeface="Arial"/>
              </a:rPr>
              <a:t>同種</a:t>
            </a:r>
            <a:r>
              <a:rPr kumimoji="1" lang="en-US" altLang="ja-JP" sz="2000" b="0" kern="1200" spc="-150" dirty="0">
                <a:ln>
                  <a:noFill/>
                </a:ln>
                <a:solidFill>
                  <a:schemeClr val="tx1">
                    <a:lumMod val="50000"/>
                    <a:lumOff val="50000"/>
                  </a:schemeClr>
                </a:solidFill>
                <a:effectLst/>
                <a:latin typeface="Arial"/>
                <a:ea typeface="ＭＳ Ｐゴシック"/>
                <a:cs typeface="Arial"/>
              </a:rPr>
              <a:t>&gt;&lt;0-15</a:t>
            </a:r>
            <a:r>
              <a:rPr kumimoji="1" lang="ja-JP" altLang="ja-JP" sz="2000" b="0" kern="1200" spc="-150" dirty="0">
                <a:ln>
                  <a:noFill/>
                </a:ln>
                <a:solidFill>
                  <a:schemeClr val="tx1">
                    <a:lumMod val="50000"/>
                    <a:lumOff val="50000"/>
                  </a:schemeClr>
                </a:solidFill>
                <a:effectLst/>
                <a:latin typeface="Arial"/>
                <a:ea typeface="ＭＳ Ｐゴシック"/>
                <a:cs typeface="Arial"/>
              </a:rPr>
              <a:t>歳</a:t>
            </a:r>
            <a:r>
              <a:rPr kumimoji="1" lang="en-US" altLang="ja-JP" sz="2000" b="0" kern="1200" spc="-150" dirty="0">
                <a:ln>
                  <a:noFill/>
                </a:ln>
                <a:solidFill>
                  <a:schemeClr val="tx1">
                    <a:lumMod val="50000"/>
                    <a:lumOff val="50000"/>
                  </a:schemeClr>
                </a:solidFill>
                <a:effectLst/>
                <a:latin typeface="Arial"/>
                <a:ea typeface="ＭＳ Ｐゴシック"/>
                <a:cs typeface="Arial"/>
              </a:rPr>
              <a:t>&gt;</a:t>
            </a:r>
            <a:endParaRPr kumimoji="1" lang="ja-JP" altLang="en-US" sz="2000" dirty="0">
              <a:solidFill>
                <a:schemeClr val="tx1">
                  <a:lumMod val="50000"/>
                  <a:lumOff val="50000"/>
                </a:schemeClr>
              </a:solidFill>
            </a:endParaRPr>
          </a:p>
        </p:txBody>
      </p:sp>
      <p:pic>
        <p:nvPicPr>
          <p:cNvPr id="3" name="図 2" descr="グラフ&#10;&#10;自動的に生成された説明">
            <a:extLst>
              <a:ext uri="{FF2B5EF4-FFF2-40B4-BE49-F238E27FC236}">
                <a16:creationId xmlns:a16="http://schemas.microsoft.com/office/drawing/2014/main" id="{FD701224-5B59-0D97-D000-F84E034F5C4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tx1">
                    <a:lumMod val="50000"/>
                    <a:lumOff val="50000"/>
                  </a:schemeClr>
                </a:solidFill>
                <a:effectLst/>
                <a:latin typeface="HGP明朝E"/>
                <a:ea typeface="HGP明朝E"/>
                <a:cs typeface="+mn-cs"/>
              </a:rPr>
              <a:t>移植後の成績</a:t>
            </a:r>
            <a:br>
              <a:rPr kumimoji="1" lang="en-US" altLang="ja-JP" sz="1800" b="0" i="0" kern="1200" spc="0" baseline="0" dirty="0">
                <a:solidFill>
                  <a:schemeClr val="tx1">
                    <a:lumMod val="50000"/>
                    <a:lumOff val="50000"/>
                  </a:schemeClr>
                </a:solidFill>
                <a:effectLst/>
                <a:latin typeface="HGP明朝E"/>
                <a:ea typeface="HGP明朝E"/>
                <a:cs typeface="+mn-cs"/>
              </a:rPr>
            </a:br>
            <a:r>
              <a:rPr lang="en-US" altLang="ja-JP" sz="1800" spc="-150" dirty="0">
                <a:solidFill>
                  <a:schemeClr val="tx1">
                    <a:lumMod val="50000"/>
                    <a:lumOff val="50000"/>
                  </a:schemeClr>
                </a:solidFill>
                <a:latin typeface="Arial" pitchFamily="34" charset="0"/>
                <a:ea typeface="ＭＳ Ｐゴシック"/>
                <a:cs typeface="Arial" pitchFamily="34" charset="0"/>
              </a:rPr>
              <a:t>●●●</a:t>
            </a:r>
            <a:r>
              <a:rPr lang="ja-JP" altLang="ja-JP" sz="2200" dirty="0">
                <a:solidFill>
                  <a:schemeClr val="tx1">
                    <a:lumMod val="50000"/>
                    <a:lumOff val="50000"/>
                  </a:schemeClr>
                </a:solidFill>
                <a:effectLst/>
                <a:latin typeface="HGP明朝E"/>
                <a:ea typeface="HGP明朝E"/>
              </a:rPr>
              <a:t>再生不良性貧血</a:t>
            </a:r>
            <a:r>
              <a:rPr lang="en-US" altLang="ja-JP" sz="1800" spc="-150" dirty="0">
                <a:solidFill>
                  <a:schemeClr val="tx1">
                    <a:lumMod val="50000"/>
                    <a:lumOff val="50000"/>
                  </a:schemeClr>
                </a:solidFill>
                <a:latin typeface="Arial" pitchFamily="34" charset="0"/>
                <a:ea typeface="ＭＳ Ｐゴシック"/>
                <a:cs typeface="Arial" pitchFamily="34" charset="0"/>
              </a:rPr>
              <a:t>●●●</a:t>
            </a:r>
            <a:r>
              <a:rPr kumimoji="1" lang="en-US" altLang="ja-JP" sz="1800" b="0" kern="1200" spc="-150" dirty="0">
                <a:ln>
                  <a:noFill/>
                </a:ln>
                <a:solidFill>
                  <a:schemeClr val="tx1">
                    <a:lumMod val="50000"/>
                    <a:lumOff val="50000"/>
                  </a:schemeClr>
                </a:solidFill>
                <a:effectLst/>
                <a:latin typeface="Arial"/>
                <a:ea typeface="ＭＳ Ｐゴシック"/>
                <a:cs typeface="Arial"/>
              </a:rPr>
              <a:t>&lt;</a:t>
            </a:r>
            <a:r>
              <a:rPr kumimoji="1" lang="ja-JP" altLang="ja-JP" sz="1800" b="0" kern="1200" spc="-150" dirty="0">
                <a:ln>
                  <a:noFill/>
                </a:ln>
                <a:solidFill>
                  <a:schemeClr val="tx1">
                    <a:lumMod val="50000"/>
                    <a:lumOff val="50000"/>
                  </a:schemeClr>
                </a:solidFill>
                <a:effectLst/>
                <a:latin typeface="Arial"/>
                <a:ea typeface="ＭＳ Ｐゴシック"/>
                <a:cs typeface="Arial"/>
              </a:rPr>
              <a:t>同種</a:t>
            </a:r>
            <a:r>
              <a:rPr kumimoji="1" lang="en-US" altLang="ja-JP" sz="1800" b="0" kern="1200" spc="-150" dirty="0">
                <a:ln>
                  <a:noFill/>
                </a:ln>
                <a:solidFill>
                  <a:schemeClr val="tx1">
                    <a:lumMod val="50000"/>
                    <a:lumOff val="50000"/>
                  </a:schemeClr>
                </a:solidFill>
                <a:effectLst/>
                <a:latin typeface="Arial"/>
                <a:ea typeface="ＭＳ Ｐゴシック"/>
                <a:cs typeface="Arial"/>
              </a:rPr>
              <a:t>&gt;&lt;16</a:t>
            </a:r>
            <a:r>
              <a:rPr kumimoji="1" lang="ja-JP" altLang="ja-JP" sz="1800" b="0" kern="1200" spc="-150" dirty="0">
                <a:ln>
                  <a:noFill/>
                </a:ln>
                <a:solidFill>
                  <a:schemeClr val="tx1">
                    <a:lumMod val="50000"/>
                    <a:lumOff val="50000"/>
                  </a:schemeClr>
                </a:solidFill>
                <a:effectLst/>
                <a:latin typeface="Arial"/>
                <a:ea typeface="ＭＳ Ｐゴシック"/>
                <a:cs typeface="Arial"/>
              </a:rPr>
              <a:t>歳以上</a:t>
            </a:r>
            <a:r>
              <a:rPr kumimoji="1" lang="en-US" altLang="ja-JP" sz="1800" b="0" kern="1200" spc="-150" dirty="0">
                <a:ln>
                  <a:noFill/>
                </a:ln>
                <a:solidFill>
                  <a:schemeClr val="tx1">
                    <a:lumMod val="50000"/>
                    <a:lumOff val="50000"/>
                  </a:schemeClr>
                </a:solidFill>
                <a:effectLst/>
                <a:latin typeface="Arial"/>
                <a:ea typeface="ＭＳ Ｐゴシック"/>
                <a:cs typeface="Arial"/>
              </a:rPr>
              <a:t>&gt;</a:t>
            </a:r>
            <a:endParaRPr kumimoji="1" lang="ja-JP" altLang="ja-JP" sz="1800" b="1" i="0" kern="1200" spc="0" baseline="0" dirty="0">
              <a:solidFill>
                <a:schemeClr val="tx1">
                  <a:lumMod val="50000"/>
                  <a:lumOff val="50000"/>
                </a:schemeClr>
              </a:solidFill>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38C4DE04-8B38-785C-690C-F0EC448B4D6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90315</TotalTime>
  <Words>10976</Words>
  <Application>Microsoft Office PowerPoint</Application>
  <PresentationFormat>画面に合わせる (4:3)</PresentationFormat>
  <Paragraphs>565</Paragraphs>
  <Slides>92</Slides>
  <Notes>92</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92</vt:i4>
      </vt:variant>
    </vt:vector>
  </HeadingPairs>
  <TitlesOfParts>
    <vt:vector size="107" baseType="lpstr">
      <vt:lpstr>Arial Unicode MS</vt:lpstr>
      <vt:lpstr>HGP明朝E</vt:lpstr>
      <vt:lpstr>ＭＳ Ｐゴシック</vt:lpstr>
      <vt:lpstr>ＭＳ ゴシック</vt:lpstr>
      <vt:lpstr>UD デジタル 教科書体 N-B</vt:lpstr>
      <vt:lpstr>UD デジタル 教科書体 NK-R</vt:lpstr>
      <vt:lpstr>メイリオ</vt:lpstr>
      <vt:lpstr>游ゴシック</vt:lpstr>
      <vt:lpstr>游ゴシック Light</vt:lpstr>
      <vt:lpstr>Arial</vt:lpstr>
      <vt:lpstr>Cambria</vt:lpstr>
      <vt:lpstr>Constantia</vt:lpstr>
      <vt:lpstr>Wingdings 2</vt:lpstr>
      <vt:lpstr>1_リゾート</vt:lpstr>
      <vt:lpstr>デザインの設定</vt:lpstr>
      <vt:lpstr>日本における造血幹細胞移植 ２０２３年度 Summary Slides</vt:lpstr>
      <vt:lpstr>目次</vt:lpstr>
      <vt:lpstr>はじめに</vt:lpstr>
      <vt:lpstr>造血幹細胞移植件数の年次推移 ●●● 移植種類別 ●●●</vt:lpstr>
      <vt:lpstr>造血幹細胞移植件数の年次推移 ●●● 幹細胞種類別 ●●● &lt;自家&gt;</vt:lpstr>
      <vt:lpstr>造血幹細胞移植件数の年次推移 ●●● 幹細胞種類別 ●●● &lt;同種&gt;</vt:lpstr>
      <vt:lpstr>造血幹細胞移植件数の年次推移 ●●● 患者年齢階級別 ●●● &lt;自家&gt;</vt:lpstr>
      <vt:lpstr>造血幹細胞移植件数の年次推移 ●●● 患者年齢階級別 ●●● &lt;同種&gt;</vt:lpstr>
      <vt:lpstr>造血幹細胞移植件数の年次推移 ●●● 患者年齢階級別 ●●● &lt;血縁者間 骨髄移植&gt;</vt:lpstr>
      <vt:lpstr>造血幹細胞移植件数の年次推移 ●●● 患者年齢階級別 ●●● &lt;血縁者間 末梢血幹細胞移植&gt;</vt:lpstr>
      <vt:lpstr>造血幹細胞移植件数の年次推移 ●●● 患者年齢階級別 ●●● &lt;非血縁者間 骨髄移植&gt;</vt:lpstr>
      <vt:lpstr>造血幹細胞移植件数の年次推移 ●●● 患者年齢階級別 ●●● &lt;非血縁者間 末梢血幹細胞移植&gt;</vt:lpstr>
      <vt:lpstr>造血幹細胞移植件数の年次推移 ●●● 患者年齢階級別 ●●● &lt;非血縁者間 さい帯血移植&gt;</vt:lpstr>
      <vt:lpstr>造血幹細胞移植件数の年次推移 ●●● 患者年齢階級別 ●●● &lt;白血病&gt;</vt:lpstr>
      <vt:lpstr>造血幹細胞移植件数の年次推移 ●●● 患者年齢階級別 ●●● &lt;悪性リンパ腫&gt;</vt:lpstr>
      <vt:lpstr>疾患別の造血幹細胞移植件数  ●●● 移植種類別 ●●● &lt;0-15歳&gt;</vt:lpstr>
      <vt:lpstr>疾患別の造血幹細胞移植件数 ●●● 移植種類別 ●●● &lt;16歳以上&gt;</vt:lpstr>
      <vt:lpstr>造血幹細胞移植件数の年次推移  ●●● 主な疾患 ●●● &lt;自家移植 0-15歳&gt;</vt:lpstr>
      <vt:lpstr>造血幹細胞移植件数の年次推移  ●●● 主な疾患 ●●● &lt;同種移植 0-15歳&gt;</vt:lpstr>
      <vt:lpstr>造血幹細胞移植件数の年次推移 ●●● 主な疾患 ●●● &lt;自家移植 16歳以上&gt;</vt:lpstr>
      <vt:lpstr>造血幹細胞移植件数の年次推移 ●●● 主な疾患 ●●● &lt;同種移植 16歳以上&gt;</vt:lpstr>
      <vt:lpstr>造血幹細胞移植件数の年次推移 ●●● 幹細胞種類別の比率 ●●● &lt;自家移植 0-15歳&gt;</vt:lpstr>
      <vt:lpstr>造血幹細胞移植件数の年次推移 ●●● 幹細胞種類別の比率 ●●● &lt;自家移植 16歳以上&gt;</vt:lpstr>
      <vt:lpstr>造血幹細胞移植件数の年次推移 ●●● 幹細胞種類別の比率 ●●● &lt;同種移植 0-15歳&gt;</vt:lpstr>
      <vt:lpstr>造血幹細胞移植件数の年次推移 ●●● 幹細胞種類別の比率 ●●● &lt;同種移植 16歳以上&gt;</vt:lpstr>
      <vt:lpstr>造血幹細胞移植件数の年次推移 ●●● 幹細胞種類別の比率 ●●● &lt;非血縁者間移植 0-15歳&gt;</vt:lpstr>
      <vt:lpstr>造血幹細胞移植件数の年次推移 ●●● 幹細胞種類別の比率 ●●● &lt;非血縁者間移植 16歳以上&gt;</vt:lpstr>
      <vt:lpstr>造血幹細胞移植件数の年次推移 ●●● 幹細胞種類別 ●●● &lt;同種移植 0-15歳&gt;</vt:lpstr>
      <vt:lpstr>造血幹細胞移植件数の年次推移 ●●● 幹細胞種類別 ●●●&lt;同種移植 16-50歳&gt;</vt:lpstr>
      <vt:lpstr>造血幹細胞移植件数の年次推移 ●●● 幹細胞種類別 ●●● &lt;同種移植 51歳以上&gt;</vt:lpstr>
      <vt:lpstr>造血幹細胞移植件数の推移 ●●● 白血病 高リスク群の割合 ●●●</vt:lpstr>
      <vt:lpstr>造血幹細胞移植件数の推移 ●●● 骨髄非破壊的前治療群の割合 ●●●</vt:lpstr>
      <vt:lpstr>造血幹細胞移植件数の年次推移 ●●● HLA適合度別 ●●●</vt:lpstr>
      <vt:lpstr>移植後１００日 生存率の年次推移 　&lt;自家/同種&gt; &lt;50歳未満/50歳以上&gt;</vt:lpstr>
      <vt:lpstr>移植後３６５日 生存率の年次推移 　&lt;自家/同種&gt; &lt;50歳未満/50歳以上&gt;</vt:lpstr>
      <vt:lpstr>移植後１００日 生存率の年次推移 　&lt;同種&gt;&lt;50歳未満&gt;</vt:lpstr>
      <vt:lpstr>移植後３６５日 生存率の年次推移 　&lt;同種&gt;&lt;50歳未満&gt;</vt:lpstr>
      <vt:lpstr>移植後１００日 生存率の年次推移 　&lt;同種&gt;&lt;50歳以上&gt;　</vt:lpstr>
      <vt:lpstr>移植後３６５日 生存率の年次推移 　&lt;同種&gt;&lt;50歳以上&gt;　</vt:lpstr>
      <vt:lpstr>移植後１００日 生存率の年次推移 ●●●白血病リスク分類別●●●　急性骨髄性白血病/急性リンパ性白血病/慢性骨髄性白血病/骨髄異形成症候群</vt:lpstr>
      <vt:lpstr>移植後３６５日 生存率の年次推移 ●●●白血病リスク分類別●●●　急性骨髄性白血病/急性リンパ性白血病/慢性骨髄性白血病/骨髄異形成症候群</vt:lpstr>
      <vt:lpstr>移植後の成績 ●●●全体●●● </vt:lpstr>
      <vt:lpstr>移植後の成績 ●●●同種移植 幹細胞種類別●●● </vt:lpstr>
      <vt:lpstr>移植後の成績 ●●●白血病●●● </vt:lpstr>
      <vt:lpstr>移植後の成績 ●●●悪性リンパ腫/多発性骨髄腫を含む形質細胞性腫瘍●●● </vt:lpstr>
      <vt:lpstr>移植後の成績　年齢別 ●●●白血病(急性骨髄性白血病/急性リンパ性白血病)●●● &lt;自家&gt;&lt;0-15歳/16歳以上&gt;</vt:lpstr>
      <vt:lpstr>移植後の成績　年齢別 ●●●悪性リンパ腫(非ホジキンリンパ腫/ホジキンリンパ腫)●●● &lt;自家&gt;&lt;0-15歳/16歳以上&gt;</vt:lpstr>
      <vt:lpstr>移植後の成績 ●●●多発性骨髄腫を含む形質細胞性腫瘍●●●&lt;自家&gt;&lt;16歳以上&gt;</vt:lpstr>
      <vt:lpstr>移植後の成績 ●●●急性骨髄性白血病●●● &lt;同種&gt;&lt;0-15歳&gt;</vt:lpstr>
      <vt:lpstr>移植後の成績 ●●●急性骨髄性白血病●●● &lt;同種&gt;&lt;16歳以上&gt;</vt:lpstr>
      <vt:lpstr>移植後の成績 ●●●急性骨髄性白血病●●● &lt;HLA適合同胞間移植&gt;&lt;0-15歳&gt;</vt:lpstr>
      <vt:lpstr>移植後の成績 ●●●急性骨髄性白血病●●● &lt;HLA適合同胞間移植&gt;&lt;16歳以上&gt;</vt:lpstr>
      <vt:lpstr>移植後の成績 ●●●急性骨髄性白血病●●● &lt;非血縁者間骨髄移植&gt;&lt;0-15歳&gt;</vt:lpstr>
      <vt:lpstr>移植後の成績 ●●●急性骨髄性白血病●●● &lt;非血縁者間骨髄移植&gt;&lt;16歳以上&gt;</vt:lpstr>
      <vt:lpstr>移植後の成績 ●●●急性骨髄性白血病●●● &lt;非血縁者間さい帯血移植&gt;&lt;0-15歳&gt;</vt:lpstr>
      <vt:lpstr>移植後の成績 ●●●急性骨髄性白血病●●● &lt;非血縁者間さい帯血移植&gt;&lt;16歳以上&gt;</vt:lpstr>
      <vt:lpstr>移植後の成績 ●●●急性リンパ性白血病●●● &lt;同種&gt;&lt;0-15歳&gt;</vt:lpstr>
      <vt:lpstr>移植後の成績 ●●●急性リンパ性白血病●●● &lt;同種&gt;&lt;16歳以上&gt;</vt:lpstr>
      <vt:lpstr>移植後の成績 ●●●急性リンパ性白血病●●● &lt;HLA適合同胞間移植&gt;&lt;0-15歳&gt;</vt:lpstr>
      <vt:lpstr>移植後の成績 ●●●急性リンパ性白血病●●● &lt;HLA適合同胞間移植&gt;&lt;16歳以上&gt;</vt:lpstr>
      <vt:lpstr>移植後の成績 ●●●急性リンパ性白血病●●● &lt;非血縁者間骨髄移植&gt;&lt;0-15歳&gt;</vt:lpstr>
      <vt:lpstr>移植後の成績 ●●●急性リンパ性白血病●●● &lt;非血縁者間骨髄移植&gt;&lt;16歳以上&gt;</vt:lpstr>
      <vt:lpstr>移植後の成績 ●●●急性リンパ性白血病●●● &lt;非血縁者間さい帯血移植&gt;&lt;0-15歳&gt;</vt:lpstr>
      <vt:lpstr>移植後の成績 ●●●急性リンパ性白血病●●● &lt;非血縁者間さい帯血移植&gt;&lt;16歳以上&gt;</vt:lpstr>
      <vt:lpstr>移植後の成績 ●●●慢性骨髄性白血病●●● &lt;同種&gt;&lt;0-15歳&gt;</vt:lpstr>
      <vt:lpstr>移植後の成績 ●●●慢性骨髄性白血病●●● &lt;同種&gt;&lt;16歳以上&gt;</vt:lpstr>
      <vt:lpstr>移植後の成績 ●●●慢性骨髄性白血病●●● &lt;HLA適合同胞間移植&gt;&lt;16歳以上&gt;</vt:lpstr>
      <vt:lpstr>移植後の成績 ●●●慢性骨髄性白血病●●● &lt;非血縁者間骨髄移植&gt;&lt;16歳以上&gt;</vt:lpstr>
      <vt:lpstr>移植後の成績 ●●●慢性骨髄性白血病●●● &lt;非血縁者間さい帯血移植&gt;&lt;16歳以上&gt;</vt:lpstr>
      <vt:lpstr>移植後の成績 ●●●骨髄異形成症候群●●● &lt;同種&gt;&lt;0-15歳&gt;</vt:lpstr>
      <vt:lpstr>移植後の成績 ●●●骨髄異形成症候群●●● &lt;同種&gt;&lt;16歳以上&gt;</vt:lpstr>
      <vt:lpstr>移植後の成績 ●●●骨髄異形成症候群●●● &lt;HLA適合同胞間移植&gt;&lt;0-15歳&gt;</vt:lpstr>
      <vt:lpstr>移植後の成績 ●●●骨髄異形成症候群●●● &lt;HLA適合同胞間移植&gt;&lt;16歳以上&gt;</vt:lpstr>
      <vt:lpstr>移植後の成績 ●●●骨髄異形成症候群●●● &lt;非血縁者間骨髄移植&gt;&lt;0-15歳&gt;</vt:lpstr>
      <vt:lpstr>移植後の成績 ●●●骨髄異形成症候群●●● &lt;非血縁者間骨髄移植&gt;&lt;16歳以上&gt;</vt:lpstr>
      <vt:lpstr>移植後の成績 ●●●骨髄異形成症候群●●● &lt;非血縁者間さい帯血移植&gt;&lt;0-15歳&gt;</vt:lpstr>
      <vt:lpstr>移植後の成績 ●●●骨髄異形成症候群●●● &lt;非血縁者間さい帯血移植&gt;&lt;16歳以上&gt;</vt:lpstr>
      <vt:lpstr>移植後の成績 ●●●非ホジキンリンパ腫●●● &lt;同種&gt;&lt;0-15歳&gt;</vt:lpstr>
      <vt:lpstr>移植後の成績 ●●●非ホジキンリンパ腫●●● &lt;同種&gt;&lt;16歳以上&gt;</vt:lpstr>
      <vt:lpstr>移植後の成績 ●●●非ホジキンリンパ腫●●● &lt;HLA適合同胞間移植&gt;&lt;16歳以上&gt;</vt:lpstr>
      <vt:lpstr>移植後の成績 ●●●非ホジキンリンパ腫●●● &lt;非血縁者間骨髄移植&gt;&lt;0-15歳&gt;</vt:lpstr>
      <vt:lpstr>移植後の成績 ●●●非ホジキンリンパ腫●●● &lt;非血縁者間骨髄移植&gt;&lt;16歳以上&gt;</vt:lpstr>
      <vt:lpstr>移植後の成績 ●●●非ホジキンリンパ腫●●● &lt;非血縁者間さい帯血移植&gt;&lt;0-15歳&gt;</vt:lpstr>
      <vt:lpstr>移植後の成績 ●●●非ホジキンリンパ腫●●● &lt;非血縁者間さい帯血移植&gt;&lt;16歳以上&gt;</vt:lpstr>
      <vt:lpstr>移植後の成績 ●●●多発性骨髄腫を含む形質細胞性腫瘍●●● &lt;自家&gt;&lt;16歳以上&gt;</vt:lpstr>
      <vt:lpstr>移植後の成績 ●●●多発性骨髄腫を含む形質細胞性腫瘍●●● &lt;同種&gt;&lt;16歳以上&gt;</vt:lpstr>
      <vt:lpstr>移植後の成績 ●●●多発性骨髄腫を含む形質細胞性腫瘍●●● &lt;自家&gt;&lt;16歳以上&gt;</vt:lpstr>
      <vt:lpstr>移植後の成績 ●●●多発性骨髄腫を含む形質細胞性腫瘍●●● &lt;同種&gt;&lt;16歳以上&gt;</vt:lpstr>
      <vt:lpstr>移植後の成績 ●●●再生不良性貧血●●● &lt;同種&gt;&lt;0-15歳&gt;</vt:lpstr>
      <vt:lpstr>移植後の成績 ●●●再生不良性貧血●●● &lt;同種&gt;&lt;16歳以上&gt;</vt:lpstr>
      <vt:lpstr>移植後の成績 ●●●再生不良性貧血●●● &lt;同種&gt;&lt;0-15歳&gt;</vt:lpstr>
      <vt:lpstr>移植後の成績 ●●●再生不良性貧血●●●&lt;同種&gt;&lt;16歳以上&gt;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JDCHCT_STAT_K</cp:lastModifiedBy>
  <cp:revision>5421</cp:revision>
  <cp:lastPrinted>2024-03-15T08:58:15Z</cp:lastPrinted>
  <dcterms:created xsi:type="dcterms:W3CDTF">2010-11-02T16:02:47Z</dcterms:created>
  <dcterms:modified xsi:type="dcterms:W3CDTF">2024-03-21T01:49:04Z</dcterms:modified>
</cp:coreProperties>
</file>