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74" r:id="rId3"/>
    <p:sldId id="272" r:id="rId4"/>
    <p:sldId id="257" r:id="rId5"/>
    <p:sldId id="277" r:id="rId6"/>
    <p:sldId id="278" r:id="rId7"/>
    <p:sldId id="279" r:id="rId8"/>
    <p:sldId id="261" r:id="rId9"/>
    <p:sldId id="269" r:id="rId10"/>
    <p:sldId id="260" r:id="rId11"/>
    <p:sldId id="276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0CAFF"/>
    <a:srgbClr val="0D94C7"/>
    <a:srgbClr val="92D050"/>
    <a:srgbClr val="0D9495"/>
    <a:srgbClr val="FF9900"/>
    <a:srgbClr val="FFFFFF"/>
    <a:srgbClr val="0B5395"/>
    <a:srgbClr val="82C0D4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0697" autoAdjust="0"/>
    <p:restoredTop sz="86386" autoAdjust="0"/>
  </p:normalViewPr>
  <p:slideViewPr>
    <p:cSldViewPr snapToGrid="0">
      <p:cViewPr>
        <p:scale>
          <a:sx n="75" d="100"/>
          <a:sy n="75" d="100"/>
        </p:scale>
        <p:origin x="414" y="4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7796A02C-1E71-3C0A-50EF-35942108F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30DD78-F3B6-FF6D-ED08-81132DC158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6A77-723A-4656-86E7-98EF2ADBD390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523D8CD-B042-06C2-3012-DF38CF630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26DB83-699F-E20C-EF71-D39CE32220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CBB7C-FD1C-4B2B-823E-191F32AED4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2466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6F856-2983-4223-BDEE-661837C41B37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B4EBB-1C2F-4997-9A94-3C5FEE0252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9157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893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86DC4-D304-8723-F616-6CB02CB01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BB72832-7B7A-35ED-CD7D-7A6108B2B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631303-FF27-B2BC-CD48-45BD66043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急性リンパ性白血病における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細胞輸注前造血細胞移植実施割合を示す。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細胞輸注前に造血細胞移植実施歴がない患者の割合が増えており、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年には造血細胞移植歴のない患者は、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である。</a:t>
            </a:r>
          </a:p>
          <a:p>
            <a:pPr algn="just"/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8B8FAE-595F-1DAF-4C04-E69B1C6ED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19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365A-0ED5-94E6-2EF7-7CEC92489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2A1EA0-E227-BD8D-7652-D6D8189D8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D7C873A-5567-B2C9-BE29-0C2D29277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非ホジキンリンパ腫における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細胞輸注前造血細胞移植実施割合を示す。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細胞輸注前に造血細胞移植実施歴がない患者の割合が増えており、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年には造血細胞移植歴のない患者は、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86%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である。</a:t>
            </a:r>
          </a:p>
          <a:p>
            <a:pPr algn="just"/>
            <a:endParaRPr lang="ja-JP" altLang="ja-JP" sz="9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CEC28B-B8A0-6B21-E23E-730AB68A9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00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538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年から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2025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月末までの累積の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細胞輸注登録件数は、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3,190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件である。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細胞輸注件数は年々増加し、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952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件に達する。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18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8538-9B93-119D-A065-C45C2168D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D51EC5D-762E-37AE-3F8C-DB6AF7A973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4B50DFB-603B-AFA2-4C19-C2DDB7AA1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細胞輸注件数の輸注時疾患別割合では、大細胞型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細胞リンパ腫が最も多く、全体の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を占める。濾胞性リンパ腫は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である。多発性骨髄腫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形質細胞性腫瘍が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、急性リンパ性白血病が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を占める。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CC7C6F-9AE9-05A0-7249-16B202E745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606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31937-4FD4-0ED4-F4DB-9ED4CCAF2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5F9780C-BB4A-A7E5-5839-A1B056163C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BF78D3D-84BB-213B-CCB9-C1A7A63DB5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輸注時疾患別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細胞輸注件数の年次推移では、大細胞型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細胞リンパ腫に対する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細胞輸注件数が増加し、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561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件に達する。濾胞性リンパ腫に対する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件である。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急性リンパ性白血病に対する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細胞輸注が年間約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件程度行われている。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年に多発性骨髄腫に対する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製品が承認されて以降、多発性骨髄腫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形質細胞性腫瘍に対する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細胞輸注件数は年々増加し、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件に達する。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72FD06-BEA1-3B7C-2EC0-7A6EADC7FD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31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780359-A661-85FE-FC7D-55B00E69D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B8C7017-3FE7-5393-102E-B8D422CF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E4E9C9-DE50-E934-D3DA-FC4CA3DE2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輸注時疾患別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細胞輸注件数の年次推移では、大細胞型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細胞リンパ腫に対する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細胞輸注件数が増加し、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561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件に達する。濾胞性リンパ腫に対する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78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件である。</a:t>
            </a:r>
          </a:p>
          <a:p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急性リンパ性白血病に対する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細胞輸注が年間約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件程度行われている。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年に多発性骨髄腫に対する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製品が承認されて以降、多発性骨髄腫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形質細胞性腫瘍に対する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細胞輸注件数は年々増加し、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件に達する。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7436A-80FD-5770-64A3-0AAB858A6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64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細胞輸注時年齢中央値は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歳（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0-90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歳）である。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歳以上の患者が全体の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を占める。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909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細胞輸注件数の輸注時年齢階級別構成比の推移において、年次ごとに高年齢者の割合が増加している。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年においては、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60-69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歳の患者が全体の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歳以上の患者が全体の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を占める。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0229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細胞の最終製品が、製造の結果として市販用の承認規格を一部満たさない（規格外（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specification, OOS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）となる）ことが起こりうる。他に治療選択肢のない患者には、企業治験下で規格外品が提供されることがある。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CAR-T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細胞輸注件数（上市後製品に限る）のうち、規格外品の占める割合は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4%</a:t>
            </a:r>
            <a:r>
              <a:rPr kumimoji="1" lang="ja-JP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である。</a:t>
            </a:r>
          </a:p>
          <a:p>
            <a:pPr algn="just"/>
            <a:endParaRPr lang="ja-JP" altLang="ja-JP" sz="900" kern="100" baseline="0" dirty="0">
              <a:effectLst/>
              <a:latin typeface="游明朝" panose="02020400000000000000" pitchFamily="18" charset="-128"/>
              <a:ea typeface="UD デジタル 教科書体 N-R" panose="020204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B4EBB-1C2F-4997-9A94-3C5FEE0252F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2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6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88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396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664509-DDCE-5648-052E-ADC67B064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6EEE00-360E-68ED-2B8D-8B69448AF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8FDAC-41DF-306B-9601-53E1AAC9C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EAF44A-87B5-5C2D-31E4-81CC5280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8F4294-7DCD-1FB6-AB71-B365C914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37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AB5160-3F4A-9DC2-7F98-4E914F32C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6B771A-70B0-F7B1-3A21-7135672A1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2127E8-C3F1-BAC9-F040-23049BE7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F4283-A1C4-2636-261F-1709CEFA2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33FB666A-A40E-9112-A664-492AE74A3F0B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C7FD25F0-72AB-8D1E-6E6E-71FE1020BA6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32B1636C-F0EF-2CF9-82DA-D35540669053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0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86871-3D17-AB76-4BAD-C3B042F0E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B11ABC9-7CDE-F34D-8F9A-68A7C6CF5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04EAC9-8225-6C56-6332-B659FA6B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976700-8891-63C5-2C01-47B373B2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5A346B-7067-7D45-7B3B-3960A468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718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56C0AD-E815-5852-B51C-2799E505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291A73-C920-DC4D-8756-6AC56584C5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28FF47E-3D19-B36B-5572-4F03CA693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E82D3F-DD56-B0AC-A9D2-5E33B9BE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6CF987-1414-4B22-1B06-03AAE858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33DAC6-E9D3-7603-6DEE-10A511F88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7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3DDBE3-8B15-5D13-CA28-01CC6809A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5F8FC70-B4A2-A5CD-9295-899A8B996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946408-0E5E-3FB2-F518-726DA08CC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82A4B4-83B7-F587-0656-A5FF6FC9D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F1B062-E717-D886-BB04-E4E83E301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97CD5EA-4851-919E-A0DE-1E590BC8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9E2748-F98F-4946-72EE-F2F23F45C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1CFF8C-132E-65F8-8318-DC428897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47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D870B9-9143-D067-277A-21570BB2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D1E8E3-F1DB-E58B-1968-D1D419AE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44F5EAD-BC40-3851-A669-A51244D2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7449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B2F3DCD-AF40-C21E-D622-4D70E489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FCF195-8E51-2E54-50BB-EE10BED14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48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4F71C8-0E20-24A0-7D8D-20BE8F71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739C3A-F186-0D15-AFD4-BC064F095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49A39CF-4AA3-13E0-4A68-DF397C8E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EBDD23A-9378-A83F-FFC0-06FCA3A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57425B-67C5-D958-C223-F59CB007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EA01A2-1405-A5D3-737C-4ED540A6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7" name="グループ化 17">
            <a:extLst>
              <a:ext uri="{FF2B5EF4-FFF2-40B4-BE49-F238E27FC236}">
                <a16:creationId xmlns:a16="http://schemas.microsoft.com/office/drawing/2014/main" id="{6004E750-C913-46ED-0E53-DD33A0449094}"/>
              </a:ext>
            </a:extLst>
          </p:cNvPr>
          <p:cNvGrpSpPr/>
          <p:nvPr userDrawn="1"/>
        </p:nvGrpSpPr>
        <p:grpSpPr>
          <a:xfrm>
            <a:off x="62552" y="6357600"/>
            <a:ext cx="3749040" cy="499982"/>
            <a:chOff x="62552" y="6357600"/>
            <a:chExt cx="3749040" cy="499982"/>
          </a:xfrm>
        </p:grpSpPr>
        <p:pic>
          <p:nvPicPr>
            <p:cNvPr id="8" name="図 7" descr="jdchct_logo_only_131104.png">
              <a:extLst>
                <a:ext uri="{FF2B5EF4-FFF2-40B4-BE49-F238E27FC236}">
                  <a16:creationId xmlns:a16="http://schemas.microsoft.com/office/drawing/2014/main" id="{0D70135C-7294-C16F-0CB9-E5681998B82B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0" y="6357600"/>
              <a:ext cx="349200" cy="3852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テキスト ボックス 6">
              <a:extLst>
                <a:ext uri="{FF2B5EF4-FFF2-40B4-BE49-F238E27FC236}">
                  <a16:creationId xmlns:a16="http://schemas.microsoft.com/office/drawing/2014/main" id="{59F95F3A-0DA7-CAD5-BCAD-6626E0809788}"/>
                </a:ext>
              </a:extLst>
            </p:cNvPr>
            <p:cNvSpPr txBox="1"/>
            <p:nvPr/>
          </p:nvSpPr>
          <p:spPr>
            <a:xfrm>
              <a:off x="62552" y="6677586"/>
              <a:ext cx="3749040" cy="179996"/>
            </a:xfrm>
            <a:prstGeom prst="rect">
              <a:avLst/>
            </a:prstGeom>
          </p:spPr>
          <p:txBody>
            <a:bodyPr vert="horz" wrap="square" lIns="0" rIns="0" bIns="0" rtlCol="0" anchor="ctr">
              <a:normAutofit fontScale="97500"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The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J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apanese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D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ata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enter for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H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ematopoietic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C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ell 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7AA4D2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T</a:t>
              </a:r>
              <a:r>
                <a:rPr kumimoji="1" lang="en-US" altLang="ja-JP" sz="800" b="0" i="0" u="none" strike="noStrike" kern="1200" cap="none" spc="0" normalizeH="0" baseline="0" noProof="0">
                  <a:ln>
                    <a:noFill/>
                  </a:ln>
                  <a:solidFill>
                    <a:srgbClr val="96B1B6"/>
                  </a:solidFill>
                  <a:effectLst/>
                  <a:uLnTx/>
                  <a:uFillTx/>
                  <a:latin typeface="Cambria" pitchFamily="18" charset="0"/>
                  <a:ea typeface="HGP明朝E"/>
                  <a:cs typeface="+mn-cs"/>
                </a:rPr>
                <a:t>ransplantation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6B1B6"/>
                </a:solidFill>
                <a:effectLst/>
                <a:uLnTx/>
                <a:uFillTx/>
                <a:latin typeface="Cambria" pitchFamily="18" charset="0"/>
                <a:ea typeface="HGP明朝E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51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137C8B-0460-5FE1-9ED8-89FEF55F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F2A6FDD-0D10-ECB9-5193-7ACE57435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AB93809-3066-82C5-3CBE-91EC3327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D42F46-8078-EC62-88CD-8AE9CEFE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E5CE5E-0025-3D45-8D37-CFA1922C0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FE0116-7823-214D-97E4-FAE65406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57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B8172-6DB2-2641-A07C-E112454C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468DE2B-58A2-C235-C9E8-50908944C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BBCAF-F8CF-85F0-7244-E84B772C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A64B9C-66D1-74B6-002B-ABC731BC8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DA526F-6CA5-2F34-94F1-D5F15E6D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791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B269C1-273C-98CB-6B99-3CDD719F3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FFF4F-380B-D329-20F5-171AEBE3D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F3E39E-355E-00BF-7A8A-DA299369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7E044D-BDDD-7627-F625-DBEAD405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E7C0A9-19D0-C661-705F-BBF17495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57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1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32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17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29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242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34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36556-AAB5-4963-B13B-9875D0F6D1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5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115E6-84A8-424A-A2FE-8E88956F76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50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A2353C-BB53-03C4-F066-4B1D281C9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043D581-EB14-1334-76A9-81E66B9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8D733C-9D41-909E-5558-EF879DD46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868D-5EF9-4986-B4AD-31738BBBC7C8}" type="datetimeFigureOut">
              <a:rPr kumimoji="1" lang="ja-JP" altLang="en-US" smtClean="0"/>
              <a:t>2026/2/27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774B6E-8C82-5168-9A3B-1DD3C8594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C0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78F792FA-ED69-5707-89F8-149C970E1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" y="0"/>
            <a:ext cx="9144000" cy="1047699"/>
          </a:xfrm>
        </p:spPr>
        <p:txBody>
          <a:bodyPr/>
          <a:lstStyle/>
          <a:p>
            <a:r>
              <a:rPr kumimoji="1" lang="ja-JP" altLang="en-US" dirty="0">
                <a:solidFill>
                  <a:srgbClr val="82C0D4"/>
                </a:solidFill>
              </a:rPr>
              <a:t>表紙</a:t>
            </a:r>
          </a:p>
        </p:txBody>
      </p:sp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25377D8F-F060-F1DF-89CC-DAD23D500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60F35-9F1F-1953-24FE-FD461F0FD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BE3AA3-2904-C2B4-3738-AA27F5FE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細胞輸注前造血細胞移植実施割合の推移： 急性リンパ性白血病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B60D8B7-FC9F-FD8E-FDE9-7A8C5587F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2732E-9B04-9500-3518-C6A49E1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C70CEAD-4144-5F62-5350-E3DB77E1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28" y="18280"/>
            <a:ext cx="11193380" cy="828000"/>
          </a:xfrm>
        </p:spPr>
        <p:txBody>
          <a:bodyPr>
            <a:normAutofit/>
          </a:bodyPr>
          <a:lstStyle/>
          <a:p>
            <a:r>
              <a:rPr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細胞輸注前造血細胞移植実施割合の推移： 非ホジキンリンパ腫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868934B-EF96-F10C-23EB-3BEFAD81F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43F327-2BCF-6276-5B58-3128F1BB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99" y="0"/>
            <a:ext cx="10980000" cy="828000"/>
          </a:xfrm>
        </p:spPr>
        <p:txBody>
          <a:bodyPr>
            <a:normAutofit/>
          </a:bodyPr>
          <a:lstStyle/>
          <a:p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はじめに</a:t>
            </a:r>
          </a:p>
        </p:txBody>
      </p:sp>
      <p:pic>
        <p:nvPicPr>
          <p:cNvPr id="21" name="図 20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6F78CD2-F88C-072F-4DF5-1DC0A6649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5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AB1D2DFD-F5FE-D06B-0F20-55E244413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28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 descr="グラフ, 折れ線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C0B9A0A-AC44-A9FE-017C-ECEF0562E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15C01-66A2-E896-8844-895847CBB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859DB3-7404-304C-2EFD-0F8D4AC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30" y="12569"/>
            <a:ext cx="10882800" cy="828000"/>
          </a:xfrm>
        </p:spPr>
        <p:txBody>
          <a:bodyPr/>
          <a:lstStyle/>
          <a:p>
            <a:pPr rtl="0" eaLnBrk="1" latinLnBrk="0" hangingPunct="1"/>
            <a:r>
              <a:rPr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細胞輸注件数の疾患別割合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 descr="グラフ, 円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4ADD8F4-34B8-B239-AB5B-335B281F1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7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5DE40D-E3E2-042A-26E5-6FC64DA75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9670BB-3662-CA41-7A1F-9A867E08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43" y="33435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疾患別</a:t>
            </a:r>
            <a:r>
              <a:rPr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18F100F6-95EA-8F6B-E196-3DB625B05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771B18-06BB-5896-2753-8742E252B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89019E5-AE57-F078-9DC7-BD20F9D5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3" y="18106"/>
            <a:ext cx="9240253" cy="828000"/>
          </a:xfrm>
        </p:spPr>
        <p:txBody>
          <a:bodyPr>
            <a:normAutofit/>
          </a:bodyPr>
          <a:lstStyle/>
          <a:p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疾患別</a:t>
            </a:r>
            <a:r>
              <a:rPr 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細胞輸注件数の年次推移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FCC4D6DB-7A1D-7CCD-372A-B9FFF3FB5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15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223606-FB8E-3998-FD83-737C225C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0" y="21812"/>
            <a:ext cx="11568223" cy="828000"/>
          </a:xfrm>
        </p:spPr>
        <p:txBody>
          <a:bodyPr>
            <a:normAutofit/>
          </a:bodyPr>
          <a:lstStyle/>
          <a:p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細胞輸注件数の輸注時年齢区分別割合</a:t>
            </a:r>
          </a:p>
        </p:txBody>
      </p:sp>
      <p:pic>
        <p:nvPicPr>
          <p:cNvPr id="5" name="図 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5E55609D-CAF2-4AF3-FBEA-804147E86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3A6854-93DB-0BFF-1FAD-DC8D17E8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7" y="19796"/>
            <a:ext cx="10515600" cy="828000"/>
          </a:xfrm>
        </p:spPr>
        <p:txBody>
          <a:bodyPr/>
          <a:lstStyle/>
          <a:p>
            <a:pPr rtl="0" eaLnBrk="1" latinLnBrk="0" hangingPunct="1"/>
            <a:r>
              <a:rPr kumimoji="1" lang="en-US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細胞輸注件数の輸注時年齢階級別構成</a:t>
            </a:r>
            <a:r>
              <a:rPr kumimoji="1" lang="ja-JP" altLang="en-US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割合</a:t>
            </a:r>
            <a:r>
              <a:rPr kumimoji="1" lang="ja-JP" altLang="ja-JP" sz="2500" b="1" kern="12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の推移</a:t>
            </a:r>
            <a:endParaRPr lang="ja-JP" altLang="ja-JP" b="1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1419EA8A-A8F0-4E2B-3A4E-574C14D1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6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6AA656-5778-B508-6822-1C5EDF96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783" y="14264"/>
            <a:ext cx="11364096" cy="828000"/>
          </a:xfrm>
        </p:spPr>
        <p:txBody>
          <a:bodyPr>
            <a:noAutofit/>
          </a:bodyPr>
          <a:lstStyle/>
          <a:p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CAR-T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細胞輸注件数の規格適合品</a:t>
            </a:r>
            <a:r>
              <a:rPr kumimoji="1" lang="en-US" altLang="ja-JP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 / </a:t>
            </a:r>
            <a:r>
              <a:rPr kumimoji="1" lang="ja-JP" altLang="en-US" sz="2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規格外品の割合</a:t>
            </a:r>
            <a:endParaRPr lang="en-US" sz="25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5" name="図 4" descr="グラフ, 円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D800A09C-7637-CC7E-CC71-84EE171E4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" y="0"/>
            <a:ext cx="1219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9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9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B5395"/>
      </a:accent1>
      <a:accent2>
        <a:srgbClr val="FFCC00"/>
      </a:accent2>
      <a:accent3>
        <a:srgbClr val="92D050"/>
      </a:accent3>
      <a:accent4>
        <a:srgbClr val="FF9900"/>
      </a:accent4>
      <a:accent5>
        <a:srgbClr val="0070C0"/>
      </a:accent5>
      <a:accent6>
        <a:srgbClr val="3399FF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マーキー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4008</TotalTime>
  <Words>667</Words>
  <Application>Microsoft Office PowerPoint</Application>
  <PresentationFormat>ワイド画面</PresentationFormat>
  <Paragraphs>36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21" baseType="lpstr"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Cambria</vt:lpstr>
      <vt:lpstr>Office テーマ</vt:lpstr>
      <vt:lpstr>1_Office テーマ</vt:lpstr>
      <vt:lpstr>表紙</vt:lpstr>
      <vt:lpstr>はじめに</vt:lpstr>
      <vt:lpstr>CAR-T細胞輸注件数の年次推移</vt:lpstr>
      <vt:lpstr>CAR-T細胞輸注件数の疾患別割合</vt:lpstr>
      <vt:lpstr>疾患別CAR-T細胞輸注件数の年次推移</vt:lpstr>
      <vt:lpstr>疾患別CAR-T細胞輸注件数の年次推移</vt:lpstr>
      <vt:lpstr>CAR-T細胞輸注件数の輸注時年齢区分別割合</vt:lpstr>
      <vt:lpstr>CAR-T細胞輸注件数の輸注時年齢階級別構成割合の推移</vt:lpstr>
      <vt:lpstr>CAR-T細胞輸注件数の規格適合品 / 規格外品の割合</vt:lpstr>
      <vt:lpstr>CAR-T細胞輸注前造血細胞移植実施割合の推移： 急性リンパ性白血病</vt:lpstr>
      <vt:lpstr>CAR-T細胞輸注前造血細胞移植実施割合の推移： 非ホジキンリンパ腫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CTRスライド案 表紙</dc:title>
  <dc:creator>大引 真理恵</dc:creator>
  <cp:lastModifiedBy>JDCHCT_stat_AY</cp:lastModifiedBy>
  <cp:revision>148</cp:revision>
  <dcterms:created xsi:type="dcterms:W3CDTF">2023-06-23T07:04:20Z</dcterms:created>
  <dcterms:modified xsi:type="dcterms:W3CDTF">2026-02-27T13:02:25Z</dcterms:modified>
</cp:coreProperties>
</file>