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21" r:id="rId1"/>
    <p:sldMasterId id="2147483738" r:id="rId2"/>
  </p:sldMasterIdLst>
  <p:notesMasterIdLst>
    <p:notesMasterId r:id="rId100"/>
  </p:notesMasterIdLst>
  <p:handoutMasterIdLst>
    <p:handoutMasterId r:id="rId101"/>
  </p:handoutMasterIdLst>
  <p:sldIdLst>
    <p:sldId id="535" r:id="rId3"/>
    <p:sldId id="923" r:id="rId4"/>
    <p:sldId id="875" r:id="rId5"/>
    <p:sldId id="922" r:id="rId6"/>
    <p:sldId id="882" r:id="rId7"/>
    <p:sldId id="911" r:id="rId8"/>
    <p:sldId id="909" r:id="rId9"/>
    <p:sldId id="910" r:id="rId10"/>
    <p:sldId id="877" r:id="rId11"/>
    <p:sldId id="884" r:id="rId12"/>
    <p:sldId id="885" r:id="rId13"/>
    <p:sldId id="886" r:id="rId14"/>
    <p:sldId id="895" r:id="rId15"/>
    <p:sldId id="672" r:id="rId16"/>
    <p:sldId id="887" r:id="rId17"/>
    <p:sldId id="888" r:id="rId18"/>
    <p:sldId id="788" r:id="rId19"/>
    <p:sldId id="789" r:id="rId20"/>
    <p:sldId id="790" r:id="rId21"/>
    <p:sldId id="791" r:id="rId22"/>
    <p:sldId id="684" r:id="rId23"/>
    <p:sldId id="799" r:id="rId24"/>
    <p:sldId id="889" r:id="rId25"/>
    <p:sldId id="890" r:id="rId26"/>
    <p:sldId id="891" r:id="rId27"/>
    <p:sldId id="892" r:id="rId28"/>
    <p:sldId id="893" r:id="rId29"/>
    <p:sldId id="894" r:id="rId30"/>
    <p:sldId id="810" r:id="rId31"/>
    <p:sldId id="794" r:id="rId32"/>
    <p:sldId id="795" r:id="rId33"/>
    <p:sldId id="862" r:id="rId34"/>
    <p:sldId id="863" r:id="rId35"/>
    <p:sldId id="536" r:id="rId36"/>
    <p:sldId id="925" r:id="rId37"/>
    <p:sldId id="775" r:id="rId38"/>
    <p:sldId id="865" r:id="rId39"/>
    <p:sldId id="782" r:id="rId40"/>
    <p:sldId id="879" r:id="rId41"/>
    <p:sldId id="783" r:id="rId42"/>
    <p:sldId id="914" r:id="rId43"/>
    <p:sldId id="767" r:id="rId44"/>
    <p:sldId id="915" r:id="rId45"/>
    <p:sldId id="872" r:id="rId46"/>
    <p:sldId id="798" r:id="rId47"/>
    <p:sldId id="692" r:id="rId48"/>
    <p:sldId id="552" r:id="rId49"/>
    <p:sldId id="699" r:id="rId50"/>
    <p:sldId id="554" r:id="rId51"/>
    <p:sldId id="555" r:id="rId52"/>
    <p:sldId id="556" r:id="rId53"/>
    <p:sldId id="557" r:id="rId54"/>
    <p:sldId id="705" r:id="rId55"/>
    <p:sldId id="707" r:id="rId56"/>
    <p:sldId id="708" r:id="rId57"/>
    <p:sldId id="709" r:id="rId58"/>
    <p:sldId id="710" r:id="rId59"/>
    <p:sldId id="711" r:id="rId60"/>
    <p:sldId id="558" r:id="rId61"/>
    <p:sldId id="559" r:id="rId62"/>
    <p:sldId id="713" r:id="rId63"/>
    <p:sldId id="714" r:id="rId64"/>
    <p:sldId id="715" r:id="rId65"/>
    <p:sldId id="716" r:id="rId66"/>
    <p:sldId id="717" r:id="rId67"/>
    <p:sldId id="718" r:id="rId68"/>
    <p:sldId id="722" r:id="rId69"/>
    <p:sldId id="723" r:id="rId70"/>
    <p:sldId id="725" r:id="rId71"/>
    <p:sldId id="727" r:id="rId72"/>
    <p:sldId id="729" r:id="rId73"/>
    <p:sldId id="731" r:id="rId74"/>
    <p:sldId id="563" r:id="rId75"/>
    <p:sldId id="733" r:id="rId76"/>
    <p:sldId id="734" r:id="rId77"/>
    <p:sldId id="735" r:id="rId78"/>
    <p:sldId id="736" r:id="rId79"/>
    <p:sldId id="737" r:id="rId80"/>
    <p:sldId id="738" r:id="rId81"/>
    <p:sldId id="740" r:id="rId82"/>
    <p:sldId id="741" r:id="rId83"/>
    <p:sldId id="744" r:id="rId84"/>
    <p:sldId id="745" r:id="rId85"/>
    <p:sldId id="746" r:id="rId86"/>
    <p:sldId id="747" r:id="rId87"/>
    <p:sldId id="748" r:id="rId88"/>
    <p:sldId id="750" r:id="rId89"/>
    <p:sldId id="566" r:id="rId90"/>
    <p:sldId id="800" r:id="rId91"/>
    <p:sldId id="801" r:id="rId92"/>
    <p:sldId id="916" r:id="rId93"/>
    <p:sldId id="917" r:id="rId94"/>
    <p:sldId id="918" r:id="rId95"/>
    <p:sldId id="805" r:id="rId96"/>
    <p:sldId id="806" r:id="rId97"/>
    <p:sldId id="807" r:id="rId98"/>
    <p:sldId id="808" r:id="rId99"/>
  </p:sldIdLst>
  <p:sldSz cx="12192000" cy="6858000"/>
  <p:notesSz cx="10234613" cy="7104063"/>
  <p:defaultTextStyle>
    <a:defPPr>
      <a:defRPr lang="ja-JP"/>
    </a:defPPr>
    <a:lvl1pPr algn="l" defTabSz="457200"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defTabSz="457200"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defTabSz="457200"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defTabSz="457200"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defTabSz="457200"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p:defaultTextStyle>
  <p:extLst>
    <p:ext uri="{521415D9-36F7-43E2-AB2F-B90AF26B5E84}">
      <p14:sectionLst xmlns:p14="http://schemas.microsoft.com/office/powerpoint/2010/main">
        <p14:section name="既定のセクション" id="{1417789B-8976-4F77-A824-1089AE83DEE8}">
          <p14:sldIdLst>
            <p14:sldId id="535"/>
          </p14:sldIdLst>
        </p14:section>
        <p14:section name="目次" id="{47EEBBD7-DD64-4D78-A581-63759DC11FD5}">
          <p14:sldIdLst>
            <p14:sldId id="923"/>
          </p14:sldIdLst>
        </p14:section>
        <p14:section name="はじめに" id="{5BF360AB-4E08-4116-97E4-3F6A088FF8A3}">
          <p14:sldIdLst>
            <p14:sldId id="875"/>
          </p14:sldIdLst>
        </p14:section>
        <p14:section name="集計対象 ・ 解析対象" id="{D1E60136-02BE-446B-8B46-EFE3CCFF52B8}">
          <p14:sldIdLst>
            <p14:sldId id="922"/>
          </p14:sldIdLst>
        </p14:section>
        <p14:section name="造血細胞移植の件数" id="{CA9079F1-0AEA-4976-846C-93DDB8217FAE}">
          <p14:sldIdLst>
            <p14:sldId id="882"/>
            <p14:sldId id="911"/>
            <p14:sldId id="909"/>
            <p14:sldId id="910"/>
            <p14:sldId id="877"/>
            <p14:sldId id="884"/>
            <p14:sldId id="885"/>
            <p14:sldId id="886"/>
            <p14:sldId id="895"/>
            <p14:sldId id="672"/>
            <p14:sldId id="887"/>
            <p14:sldId id="888"/>
            <p14:sldId id="788"/>
            <p14:sldId id="789"/>
            <p14:sldId id="790"/>
            <p14:sldId id="791"/>
            <p14:sldId id="684"/>
            <p14:sldId id="799"/>
            <p14:sldId id="889"/>
            <p14:sldId id="890"/>
            <p14:sldId id="891"/>
            <p14:sldId id="892"/>
            <p14:sldId id="893"/>
            <p14:sldId id="894"/>
            <p14:sldId id="810"/>
            <p14:sldId id="794"/>
            <p14:sldId id="795"/>
            <p14:sldId id="862"/>
            <p14:sldId id="863"/>
            <p14:sldId id="536"/>
            <p14:sldId id="925"/>
          </p14:sldIdLst>
        </p14:section>
        <p14:section name="生存率の推移" id="{4C544E8C-7EE8-48B3-AAF9-DDDEDB11FA4D}">
          <p14:sldIdLst>
            <p14:sldId id="775"/>
            <p14:sldId id="865"/>
            <p14:sldId id="782"/>
            <p14:sldId id="879"/>
            <p14:sldId id="783"/>
            <p14:sldId id="914"/>
            <p14:sldId id="767"/>
            <p14:sldId id="915"/>
          </p14:sldIdLst>
        </p14:section>
        <p14:section name="生存率" id="{9778EB37-42AB-4846-9D46-B76363850698}">
          <p14:sldIdLst>
            <p14:sldId id="872"/>
            <p14:sldId id="798"/>
            <p14:sldId id="692"/>
            <p14:sldId id="552"/>
            <p14:sldId id="699"/>
            <p14:sldId id="554"/>
            <p14:sldId id="555"/>
          </p14:sldIdLst>
        </p14:section>
        <p14:section name="生存率：急性骨髄性白血病" id="{6CEC718C-31B1-4C8D-890A-BD6C8C657AC8}">
          <p14:sldIdLst>
            <p14:sldId id="556"/>
            <p14:sldId id="557"/>
            <p14:sldId id="705"/>
            <p14:sldId id="707"/>
            <p14:sldId id="708"/>
            <p14:sldId id="709"/>
            <p14:sldId id="710"/>
            <p14:sldId id="711"/>
          </p14:sldIdLst>
        </p14:section>
        <p14:section name="生存率：急性リンパ性白血病" id="{23171305-E11C-41E3-BB03-FCC4809F6C85}">
          <p14:sldIdLst>
            <p14:sldId id="558"/>
            <p14:sldId id="559"/>
            <p14:sldId id="713"/>
            <p14:sldId id="714"/>
            <p14:sldId id="715"/>
            <p14:sldId id="716"/>
            <p14:sldId id="717"/>
            <p14:sldId id="718"/>
          </p14:sldIdLst>
        </p14:section>
        <p14:section name="生存率：慢性骨髄性白血病" id="{8E5DF6A0-6C1B-466A-BCE7-D4C3CF8888B7}">
          <p14:sldIdLst>
            <p14:sldId id="722"/>
            <p14:sldId id="723"/>
            <p14:sldId id="725"/>
            <p14:sldId id="727"/>
            <p14:sldId id="729"/>
          </p14:sldIdLst>
        </p14:section>
        <p14:section name="生存率：骨髄異形成症候群" id="{3683D4A5-703F-49B3-8B7C-1DA5AF3328FD}">
          <p14:sldIdLst>
            <p14:sldId id="731"/>
            <p14:sldId id="563"/>
            <p14:sldId id="733"/>
            <p14:sldId id="734"/>
            <p14:sldId id="735"/>
            <p14:sldId id="736"/>
            <p14:sldId id="737"/>
            <p14:sldId id="738"/>
          </p14:sldIdLst>
        </p14:section>
        <p14:section name="生存率：非ホジキンリンパ腫" id="{964CA49A-CD4B-4720-9139-2C0D2C032C3F}">
          <p14:sldIdLst>
            <p14:sldId id="740"/>
            <p14:sldId id="741"/>
            <p14:sldId id="744"/>
            <p14:sldId id="745"/>
            <p14:sldId id="746"/>
            <p14:sldId id="747"/>
            <p14:sldId id="748"/>
          </p14:sldIdLst>
        </p14:section>
        <p14:section name="生存率：形質細胞性腫瘍 (多発性骨髄腫を含む)" id="{B03BE971-E1ED-4593-BD18-4C18BA7B31B3}">
          <p14:sldIdLst>
            <p14:sldId id="750"/>
            <p14:sldId id="566"/>
            <p14:sldId id="800"/>
            <p14:sldId id="801"/>
            <p14:sldId id="916"/>
            <p14:sldId id="917"/>
            <p14:sldId id="918"/>
          </p14:sldIdLst>
        </p14:section>
        <p14:section name="生存率：再生不良性貧血" id="{2D14CD12-3E7F-4319-AFAE-939981FED227}">
          <p14:sldIdLst>
            <p14:sldId id="805"/>
            <p14:sldId id="806"/>
            <p14:sldId id="807"/>
            <p14:sldId id="808"/>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1527" userDrawn="1">
          <p15:clr>
            <a:srgbClr val="A4A3A4"/>
          </p15:clr>
        </p15:guide>
        <p15:guide id="2" pos="4721" userDrawn="1">
          <p15:clr>
            <a:srgbClr val="A4A3A4"/>
          </p15:clr>
        </p15:guide>
        <p15:guide id="3" orient="horz" pos="2238" userDrawn="1">
          <p15:clr>
            <a:srgbClr val="A4A3A4"/>
          </p15:clr>
        </p15:guide>
        <p15:guide id="4" pos="3222"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DAD416B-1CD7-3BA9-5CE1-0595B75E6FDB}" name="JDCHCT_STAT_K" initials="k" userId="JDCHCT_STAT_K" providerId="Non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5050"/>
    <a:srgbClr val="FF9900"/>
    <a:srgbClr val="F8D813"/>
    <a:srgbClr val="FFCC00"/>
    <a:srgbClr val="FFCCCC"/>
    <a:srgbClr val="FFCC99"/>
    <a:srgbClr val="FFCC66"/>
    <a:srgbClr val="FFFF99"/>
    <a:srgbClr val="FF9966"/>
    <a:srgbClr val="FF99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C89EF96-8CEA-46FF-86C4-4CE0E7609802}" styleName="淡色スタイル 3 - アクセント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2D5ABB26-0587-4C30-8999-92F81FD0307C}" styleName="スタイルなし、表のグリッド線なし">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B4B98B0-60AC-42C2-AFA5-B58CD77FA1E5}" styleName="淡色スタイル 1 - アクセント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284E427A-3D55-4303-BF80-6455036E1DE7}" styleName="テーマ スタイル 1 - アクセント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073A0DAA-6AF3-43AB-8588-CEC1D06C72B9}" styleName="スタイル (中間)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34580" autoAdjust="0"/>
    <p:restoredTop sz="86410" autoAdjust="0"/>
  </p:normalViewPr>
  <p:slideViewPr>
    <p:cSldViewPr snapToGrid="0" snapToObjects="1">
      <p:cViewPr varScale="1">
        <p:scale>
          <a:sx n="92" d="100"/>
          <a:sy n="92" d="100"/>
        </p:scale>
        <p:origin x="108" y="654"/>
      </p:cViewPr>
      <p:guideLst>
        <p:guide orient="horz" pos="2160"/>
        <p:guide pos="3840"/>
      </p:guideLst>
    </p:cSldViewPr>
  </p:slideViewPr>
  <p:outlineViewPr>
    <p:cViewPr>
      <p:scale>
        <a:sx n="25" d="100"/>
        <a:sy n="25" d="100"/>
      </p:scale>
      <p:origin x="0" y="-3024"/>
    </p:cViewPr>
    <p:sldLst>
      <p:sld r:id="rId1" collapse="1"/>
    </p:sldLst>
  </p:outlineViewPr>
  <p:notesTextViewPr>
    <p:cViewPr>
      <p:scale>
        <a:sx n="100" d="100"/>
        <a:sy n="100" d="100"/>
      </p:scale>
      <p:origin x="0" y="-78"/>
    </p:cViewPr>
  </p:notesTextViewPr>
  <p:sorterViewPr>
    <p:cViewPr>
      <p:scale>
        <a:sx n="125" d="100"/>
        <a:sy n="125" d="100"/>
      </p:scale>
      <p:origin x="0" y="-28356"/>
    </p:cViewPr>
  </p:sorterViewPr>
  <p:notesViewPr>
    <p:cSldViewPr snapToGrid="0" snapToObjects="1">
      <p:cViewPr varScale="1">
        <p:scale>
          <a:sx n="99" d="100"/>
          <a:sy n="99" d="100"/>
        </p:scale>
        <p:origin x="546" y="72"/>
      </p:cViewPr>
      <p:guideLst>
        <p:guide orient="horz" pos="1527"/>
        <p:guide pos="4721"/>
        <p:guide orient="horz" pos="2238"/>
        <p:guide pos="3222"/>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slide" Target="slides/slide77.xml"/><Relationship Id="rId87" Type="http://schemas.openxmlformats.org/officeDocument/2006/relationships/slide" Target="slides/slide85.xml"/><Relationship Id="rId102" Type="http://schemas.openxmlformats.org/officeDocument/2006/relationships/presProps" Target="presProps.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slide" Target="slides/slide80.xml"/><Relationship Id="rId90" Type="http://schemas.openxmlformats.org/officeDocument/2006/relationships/slide" Target="slides/slide88.xml"/><Relationship Id="rId95" Type="http://schemas.openxmlformats.org/officeDocument/2006/relationships/slide" Target="slides/slide93.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100" Type="http://schemas.openxmlformats.org/officeDocument/2006/relationships/notesMaster" Target="notesMasters/notesMaster1.xml"/><Relationship Id="rId105"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slide" Target="slides/slide91.xml"/><Relationship Id="rId98" Type="http://schemas.openxmlformats.org/officeDocument/2006/relationships/slide" Target="slides/slide9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103" Type="http://schemas.openxmlformats.org/officeDocument/2006/relationships/viewProps" Target="viewProp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slide" Target="slides/slide94.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microsoft.com/office/2018/10/relationships/authors" Target="authors.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handoutMaster" Target="handoutMasters/handoutMaster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theme" Target="theme/theme1.xml"/></Relationships>
</file>

<file path=ppt/_rels/viewProps.xml.rels><?xml version="1.0" encoding="UTF-8" standalone="yes"?>
<Relationships xmlns="http://schemas.openxmlformats.org/package/2006/relationships"><Relationship Id="rId1" Type="http://schemas.openxmlformats.org/officeDocument/2006/relationships/slide" Target="slides/slide3.xml"/></Relationships>
</file>

<file path=ppt/diagrams/colors1.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1A8BF0B-C132-4AF9-8411-2453CFE9AB4F}" type="doc">
      <dgm:prSet loTypeId="urn:microsoft.com/office/officeart/2005/8/layout/hierarchy2" loCatId="hierarchy" qsTypeId="urn:microsoft.com/office/officeart/2005/8/quickstyle/simple1" qsCatId="simple" csTypeId="urn:microsoft.com/office/officeart/2005/8/colors/accent2_3" csCatId="accent2" phldr="1"/>
      <dgm:spPr/>
      <dgm:t>
        <a:bodyPr/>
        <a:lstStyle/>
        <a:p>
          <a:endParaRPr kumimoji="1" lang="ja-JP" altLang="en-US"/>
        </a:p>
      </dgm:t>
    </dgm:pt>
    <dgm:pt modelId="{A1485D54-1D7A-45A8-94CC-CC7E155A3662}" type="pres">
      <dgm:prSet presAssocID="{41A8BF0B-C132-4AF9-8411-2453CFE9AB4F}" presName="diagram" presStyleCnt="0">
        <dgm:presLayoutVars>
          <dgm:chPref val="1"/>
          <dgm:dir/>
          <dgm:animOne val="branch"/>
          <dgm:animLvl val="lvl"/>
          <dgm:resizeHandles val="exact"/>
        </dgm:presLayoutVars>
      </dgm:prSet>
      <dgm:spPr/>
    </dgm:pt>
  </dgm:ptLst>
  <dgm:cxnLst>
    <dgm:cxn modelId="{5F23A578-C1FB-4522-8F84-33558013077A}" type="presOf" srcId="{41A8BF0B-C132-4AF9-8411-2453CFE9AB4F}" destId="{A1485D54-1D7A-45A8-94CC-CC7E155A3662}" srcOrd="0" destOrd="0" presId="urn:microsoft.com/office/officeart/2005/8/layout/hierarchy2"/>
  </dgm:cxnLst>
  <dgm:bg>
    <a:noFill/>
  </dgm:bg>
  <dgm:whole>
    <a:ln w="9525" cap="flat" cmpd="sng" algn="ctr">
      <a:noFill/>
      <a:prstDash val="solid"/>
      <a:round/>
      <a:headEnd type="none" w="med" len="med"/>
      <a:tailEnd type="none" w="med" len="med"/>
    </a:ln>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 1"/>
          <p:cNvSpPr>
            <a:spLocks noGrp="1"/>
          </p:cNvSpPr>
          <p:nvPr>
            <p:ph type="hdr" sz="quarter"/>
          </p:nvPr>
        </p:nvSpPr>
        <p:spPr>
          <a:xfrm>
            <a:off x="8" y="3"/>
            <a:ext cx="4435000" cy="355203"/>
          </a:xfrm>
          <a:prstGeom prst="rect">
            <a:avLst/>
          </a:prstGeom>
        </p:spPr>
        <p:txBody>
          <a:bodyPr vert="horz" lIns="95435" tIns="47718" rIns="95435" bIns="47718" rtlCol="0"/>
          <a:lstStyle>
            <a:lvl1pPr algn="l">
              <a:defRPr sz="1300"/>
            </a:lvl1pPr>
          </a:lstStyle>
          <a:p>
            <a:endParaRPr kumimoji="1" lang="ja-JP" altLang="en-US"/>
          </a:p>
        </p:txBody>
      </p:sp>
      <p:sp>
        <p:nvSpPr>
          <p:cNvPr id="3" name="日付プレースホルダ 2"/>
          <p:cNvSpPr>
            <a:spLocks noGrp="1"/>
          </p:cNvSpPr>
          <p:nvPr>
            <p:ph type="dt" sz="quarter" idx="1"/>
          </p:nvPr>
        </p:nvSpPr>
        <p:spPr>
          <a:xfrm>
            <a:off x="5797257" y="3"/>
            <a:ext cx="4435000" cy="355203"/>
          </a:xfrm>
          <a:prstGeom prst="rect">
            <a:avLst/>
          </a:prstGeom>
        </p:spPr>
        <p:txBody>
          <a:bodyPr vert="horz" lIns="95435" tIns="47718" rIns="95435" bIns="47718" rtlCol="0"/>
          <a:lstStyle>
            <a:lvl1pPr algn="r">
              <a:defRPr sz="1300"/>
            </a:lvl1pPr>
          </a:lstStyle>
          <a:p>
            <a:fld id="{6E9A3931-1489-421D-A930-456BFF03D14F}" type="datetime1">
              <a:rPr kumimoji="1" lang="ja-JP" altLang="en-US" smtClean="0"/>
              <a:t>2026/2/17</a:t>
            </a:fld>
            <a:endParaRPr kumimoji="1" lang="ja-JP" altLang="en-US"/>
          </a:p>
        </p:txBody>
      </p:sp>
      <p:sp>
        <p:nvSpPr>
          <p:cNvPr id="4" name="フッター プレースホルダ 3"/>
          <p:cNvSpPr>
            <a:spLocks noGrp="1"/>
          </p:cNvSpPr>
          <p:nvPr>
            <p:ph type="ftr" sz="quarter" idx="2"/>
          </p:nvPr>
        </p:nvSpPr>
        <p:spPr>
          <a:xfrm>
            <a:off x="8" y="6747627"/>
            <a:ext cx="4435000" cy="355203"/>
          </a:xfrm>
          <a:prstGeom prst="rect">
            <a:avLst/>
          </a:prstGeom>
        </p:spPr>
        <p:txBody>
          <a:bodyPr vert="horz" lIns="95435" tIns="47718" rIns="95435" bIns="47718" rtlCol="0" anchor="b"/>
          <a:lstStyle>
            <a:lvl1pPr algn="l">
              <a:defRPr sz="1300"/>
            </a:lvl1pPr>
          </a:lstStyle>
          <a:p>
            <a:r>
              <a:rPr kumimoji="1" lang="en-US" altLang="ja-JP" dirty="0"/>
              <a:t>&lt;#&gt;</a:t>
            </a:r>
            <a:endParaRPr kumimoji="1" lang="ja-JP" altLang="en-US"/>
          </a:p>
        </p:txBody>
      </p:sp>
      <p:sp>
        <p:nvSpPr>
          <p:cNvPr id="5" name="スライド番号プレースホルダ 4"/>
          <p:cNvSpPr>
            <a:spLocks noGrp="1"/>
          </p:cNvSpPr>
          <p:nvPr>
            <p:ph type="sldNum" sz="quarter" idx="3"/>
          </p:nvPr>
        </p:nvSpPr>
        <p:spPr>
          <a:xfrm>
            <a:off x="5797257" y="6747627"/>
            <a:ext cx="4435000" cy="355203"/>
          </a:xfrm>
          <a:prstGeom prst="rect">
            <a:avLst/>
          </a:prstGeom>
        </p:spPr>
        <p:txBody>
          <a:bodyPr vert="horz" lIns="95435" tIns="47718" rIns="95435" bIns="47718" rtlCol="0" anchor="b"/>
          <a:lstStyle>
            <a:lvl1pPr algn="r">
              <a:defRPr sz="1300"/>
            </a:lvl1pPr>
          </a:lstStyle>
          <a:p>
            <a:fld id="{F31212E1-CCDA-417E-8699-B85B1A77BA30}" type="slidenum">
              <a:rPr kumimoji="1" lang="ja-JP" altLang="en-US" smtClean="0"/>
              <a:pPr/>
              <a:t>‹#›</a:t>
            </a:fld>
            <a:endParaRPr kumimoji="1" lang="ja-JP" altLang="en-US"/>
          </a:p>
        </p:txBody>
      </p:sp>
    </p:spTree>
    <p:extLst>
      <p:ext uri="{BB962C8B-B14F-4D97-AF65-F5344CB8AC3E}">
        <p14:creationId xmlns:p14="http://schemas.microsoft.com/office/powerpoint/2010/main" val="1011208028"/>
      </p:ext>
    </p:extLst>
  </p:cSld>
  <p:clrMap bg1="lt1" tx1="dk1" bg2="lt2" tx2="dk2" accent1="accent1" accent2="accent2" accent3="accent3" accent4="accent4" accent5="accent5" accent6="accent6" hlink="hlink" folHlink="folHlink"/>
  <p:hf hdr="0" dt="0"/>
  <p:extLst>
    <p:ext uri="{56416CCD-93CA-4268-BC5B-53C4BB910035}">
      <p15:sldGuideLst xmlns:p15="http://schemas.microsoft.com/office/powerpoint/2012/main">
        <p15:guide id="1" orient="horz" pos="2238" userDrawn="1">
          <p15:clr>
            <a:srgbClr val="F26B43"/>
          </p15:clr>
        </p15:guide>
        <p15:guide id="2" pos="3223"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スライド イメージ プレースホルダ 3"/>
          <p:cNvSpPr>
            <a:spLocks noGrp="1" noRot="1" noChangeAspect="1"/>
          </p:cNvSpPr>
          <p:nvPr>
            <p:ph type="sldImg" idx="2"/>
          </p:nvPr>
        </p:nvSpPr>
        <p:spPr>
          <a:xfrm>
            <a:off x="1035050" y="0"/>
            <a:ext cx="7940675" cy="4467225"/>
          </a:xfrm>
          <a:prstGeom prst="rect">
            <a:avLst/>
          </a:prstGeom>
          <a:noFill/>
          <a:ln w="9525">
            <a:solidFill>
              <a:schemeClr val="bg1">
                <a:lumMod val="65000"/>
              </a:schemeClr>
            </a:solidFill>
          </a:ln>
        </p:spPr>
        <p:txBody>
          <a:bodyPr vert="horz" lIns="95435" tIns="47718" rIns="95435" bIns="47718" rtlCol="0" anchor="ctr"/>
          <a:lstStyle/>
          <a:p>
            <a:r>
              <a:rPr lang="ja-JP" altLang="en-US" dirty="0"/>
              <a:t>　</a:t>
            </a:r>
          </a:p>
        </p:txBody>
      </p:sp>
      <p:sp>
        <p:nvSpPr>
          <p:cNvPr id="5" name="ノート プレースホルダ 4"/>
          <p:cNvSpPr>
            <a:spLocks noGrp="1"/>
          </p:cNvSpPr>
          <p:nvPr>
            <p:ph type="body" sz="quarter" idx="3"/>
          </p:nvPr>
        </p:nvSpPr>
        <p:spPr>
          <a:xfrm>
            <a:off x="691782" y="4467578"/>
            <a:ext cx="8778685" cy="2636485"/>
          </a:xfrm>
          <a:prstGeom prst="rect">
            <a:avLst/>
          </a:prstGeom>
        </p:spPr>
        <p:txBody>
          <a:bodyPr vert="horz" lIns="95435" tIns="47718" rIns="95435" bIns="47718" rtlCol="0">
            <a:normAutofit/>
          </a:bodyPr>
          <a:lstStyle/>
          <a:p>
            <a:pPr lvl="0"/>
            <a:r>
              <a:rPr kumimoji="1" lang="ja-JP" altLang="en-US" dirty="0"/>
              <a:t>マスタ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
        <p:nvSpPr>
          <p:cNvPr id="2" name="スライド番号プレースホルダー 1">
            <a:extLst>
              <a:ext uri="{FF2B5EF4-FFF2-40B4-BE49-F238E27FC236}">
                <a16:creationId xmlns:a16="http://schemas.microsoft.com/office/drawing/2014/main" id="{7A8DB7E0-8005-EC53-4C70-8104E3EDDB6B}"/>
              </a:ext>
            </a:extLst>
          </p:cNvPr>
          <p:cNvSpPr>
            <a:spLocks noGrp="1"/>
          </p:cNvSpPr>
          <p:nvPr>
            <p:ph type="sldNum" sz="quarter" idx="5"/>
          </p:nvPr>
        </p:nvSpPr>
        <p:spPr>
          <a:xfrm>
            <a:off x="5796596" y="6747436"/>
            <a:ext cx="4436371" cy="356627"/>
          </a:xfrm>
          <a:prstGeom prst="rect">
            <a:avLst/>
          </a:prstGeom>
        </p:spPr>
        <p:txBody>
          <a:bodyPr vert="horz" lIns="95483" tIns="47741" rIns="95483" bIns="47741" rtlCol="0" anchor="b"/>
          <a:lstStyle>
            <a:lvl1pPr algn="r">
              <a:defRPr sz="1300"/>
            </a:lvl1pPr>
          </a:lstStyle>
          <a:p>
            <a:fld id="{2E548C01-EC07-4717-A8DE-1E92D2D81867}" type="slidenum">
              <a:rPr kumimoji="1" lang="ja-JP" altLang="en-US" smtClean="0"/>
              <a:t>‹#›</a:t>
            </a:fld>
            <a:endParaRPr kumimoji="1" lang="ja-JP" altLang="en-US" dirty="0"/>
          </a:p>
        </p:txBody>
      </p:sp>
    </p:spTree>
    <p:extLst>
      <p:ext uri="{BB962C8B-B14F-4D97-AF65-F5344CB8AC3E}">
        <p14:creationId xmlns:p14="http://schemas.microsoft.com/office/powerpoint/2010/main" val="1529188129"/>
      </p:ext>
    </p:extLst>
  </p:cSld>
  <p:clrMap bg1="lt1" tx1="dk1" bg2="lt2" tx2="dk2" accent1="accent1" accent2="accent2" accent3="accent3" accent4="accent4" accent5="accent5" accent6="accent6" hlink="hlink" folHlink="folHlink"/>
  <p:hf hdr="0" dt="0"/>
  <p:notesStyle>
    <a:lvl1pPr marL="0" indent="180000" algn="l" defTabSz="914400" rtl="0" eaLnBrk="1" latinLnBrk="0" hangingPunct="1">
      <a:defRPr kumimoji="1" sz="900" kern="1200" baseline="0">
        <a:solidFill>
          <a:schemeClr val="tx1"/>
        </a:solidFill>
        <a:latin typeface="UD デジタル 教科書体 N-B" panose="02020700000000000000" pitchFamily="17" charset="-128"/>
        <a:ea typeface="UD デジタル 教科書体 N-B" panose="02020700000000000000" pitchFamily="17" charset="-128"/>
        <a:cs typeface="+mn-cs"/>
      </a:defRPr>
    </a:lvl1pPr>
    <a:lvl2pPr marL="457200" indent="180000" algn="l" defTabSz="914400" rtl="0" eaLnBrk="1" latinLnBrk="0" hangingPunct="1">
      <a:defRPr kumimoji="1" sz="900" kern="1200" baseline="0">
        <a:solidFill>
          <a:schemeClr val="tx1"/>
        </a:solidFill>
        <a:latin typeface="UD デジタル 教科書体 N-B" panose="02020700000000000000" pitchFamily="17" charset="-128"/>
        <a:ea typeface="UD デジタル 教科書体 N-B" panose="02020700000000000000" pitchFamily="17" charset="-128"/>
        <a:cs typeface="+mn-cs"/>
      </a:defRPr>
    </a:lvl2pPr>
    <a:lvl3pPr marL="914400" indent="180000" algn="l" defTabSz="914400" rtl="0" eaLnBrk="1" latinLnBrk="0" hangingPunct="1">
      <a:defRPr kumimoji="1" sz="900" kern="1200" baseline="0">
        <a:solidFill>
          <a:schemeClr val="tx1"/>
        </a:solidFill>
        <a:latin typeface="UD デジタル 教科書体 N-B" panose="02020700000000000000" pitchFamily="17" charset="-128"/>
        <a:ea typeface="UD デジタル 教科書体 N-B" panose="02020700000000000000" pitchFamily="17" charset="-128"/>
        <a:cs typeface="+mn-cs"/>
      </a:defRPr>
    </a:lvl3pPr>
    <a:lvl4pPr marL="1371600" indent="180000" algn="l" defTabSz="914400" rtl="0" eaLnBrk="1" latinLnBrk="0" hangingPunct="1">
      <a:defRPr kumimoji="1" sz="900" kern="1200" baseline="0">
        <a:solidFill>
          <a:schemeClr val="tx1"/>
        </a:solidFill>
        <a:latin typeface="UD デジタル 教科書体 N-B" panose="02020700000000000000" pitchFamily="17" charset="-128"/>
        <a:ea typeface="UD デジタル 教科書体 N-B" panose="02020700000000000000" pitchFamily="17" charset="-128"/>
        <a:cs typeface="+mn-cs"/>
      </a:defRPr>
    </a:lvl4pPr>
    <a:lvl5pPr marL="1828800" indent="180000" algn="l" defTabSz="914400" rtl="0" eaLnBrk="1" latinLnBrk="0" hangingPunct="1">
      <a:defRPr kumimoji="1" sz="900" kern="1200" baseline="0">
        <a:solidFill>
          <a:schemeClr val="tx1"/>
        </a:solidFill>
        <a:latin typeface="UD デジタル 教科書体 N-B" panose="02020700000000000000" pitchFamily="17" charset="-128"/>
        <a:ea typeface="UD デジタル 教科書体 N-B" panose="02020700000000000000" pitchFamily="17" charset="-128"/>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extLst>
    <p:ext uri="{620B2872-D7B9-4A21-9093-7833F8D536E1}">
      <p15:sldGuideLst xmlns:p15="http://schemas.microsoft.com/office/powerpoint/2012/main">
        <p15:guide id="1" orient="horz" pos="2238" userDrawn="1">
          <p15:clr>
            <a:srgbClr val="F26B43"/>
          </p15:clr>
        </p15:guide>
        <p15:guide id="2" pos="3223" userDrawn="1">
          <p15:clr>
            <a:srgbClr val="F26B43"/>
          </p15:clr>
        </p15:guide>
      </p15:sldGuideLst>
    </p:ext>
  </p:extLst>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7ED47D95-1C32-BBEB-5512-C1888802C54E}"/>
              </a:ext>
            </a:extLst>
          </p:cNvPr>
          <p:cNvSpPr>
            <a:spLocks noGrp="1"/>
          </p:cNvSpPr>
          <p:nvPr>
            <p:ph type="sldNum" sz="quarter" idx="5"/>
          </p:nvPr>
        </p:nvSpPr>
        <p:spPr/>
        <p:txBody>
          <a:bodyPr/>
          <a:lstStyle/>
          <a:p>
            <a:fld id="{2E548C01-EC07-4717-A8DE-1E92D2D81867}" type="slidenum">
              <a:rPr lang="ja-JP" altLang="en-US" smtClean="0"/>
              <a:pPr/>
              <a:t>1</a:t>
            </a:fld>
            <a:endParaRPr lang="ja-JP" altLang="en-US" dirty="0"/>
          </a:p>
        </p:txBody>
      </p:sp>
      <p:sp>
        <p:nvSpPr>
          <p:cNvPr id="9" name="スライド イメージ プレースホルダー 8">
            <a:extLst>
              <a:ext uri="{FF2B5EF4-FFF2-40B4-BE49-F238E27FC236}">
                <a16:creationId xmlns:a16="http://schemas.microsoft.com/office/drawing/2014/main" id="{C0D37FB1-7A5D-DE86-E2EF-B935211E309C}"/>
              </a:ext>
            </a:extLst>
          </p:cNvPr>
          <p:cNvSpPr>
            <a:spLocks noGrp="1" noRot="1" noChangeAspect="1"/>
          </p:cNvSpPr>
          <p:nvPr>
            <p:ph type="sldImg"/>
          </p:nvPr>
        </p:nvSpPr>
        <p:spPr>
          <a:xfrm>
            <a:off x="1035050" y="0"/>
            <a:ext cx="7940675" cy="4467225"/>
          </a:xfrm>
        </p:spPr>
      </p:sp>
      <p:sp>
        <p:nvSpPr>
          <p:cNvPr id="10" name="ノート プレースホルダー 9">
            <a:extLst>
              <a:ext uri="{FF2B5EF4-FFF2-40B4-BE49-F238E27FC236}">
                <a16:creationId xmlns:a16="http://schemas.microsoft.com/office/drawing/2014/main" id="{6E9A7062-1AE3-4701-42A1-0724C51A03D4}"/>
              </a:ext>
            </a:extLst>
          </p:cNvPr>
          <p:cNvSpPr>
            <a:spLocks noGrp="1"/>
          </p:cNvSpPr>
          <p:nvPr>
            <p:ph type="body" idx="1"/>
          </p:nvPr>
        </p:nvSpPr>
        <p:spPr/>
        <p:txBody>
          <a:bodyPr/>
          <a:lstStyle/>
          <a:p>
            <a:endParaRPr kumimoji="1" lang="ja-JP" alt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EE040A-BB1A-23A9-7ECF-49DAB28E046A}"/>
            </a:ext>
          </a:extLst>
        </p:cNvPr>
        <p:cNvGrpSpPr/>
        <p:nvPr/>
      </p:nvGrpSpPr>
      <p:grpSpPr>
        <a:xfrm>
          <a:off x="0" y="0"/>
          <a:ext cx="0" cy="0"/>
          <a:chOff x="0" y="0"/>
          <a:chExt cx="0" cy="0"/>
        </a:xfrm>
      </p:grpSpPr>
      <p:sp>
        <p:nvSpPr>
          <p:cNvPr id="3" name="ノート プレースホルダ 2">
            <a:extLst>
              <a:ext uri="{FF2B5EF4-FFF2-40B4-BE49-F238E27FC236}">
                <a16:creationId xmlns:a16="http://schemas.microsoft.com/office/drawing/2014/main" id="{13F4C428-A0C4-3110-C4AB-91294E101858}"/>
              </a:ext>
            </a:extLst>
          </p:cNvPr>
          <p:cNvSpPr>
            <a:spLocks noGrp="1"/>
          </p:cNvSpPr>
          <p:nvPr>
            <p:ph type="body" idx="1"/>
          </p:nvPr>
        </p:nvSpPr>
        <p:spPr/>
        <p:txBody>
          <a:bodyPr/>
          <a:lstStyle/>
          <a:p>
            <a:r>
              <a:rPr lang="ja-JP" altLang="ja-JP" dirty="0"/>
              <a:t>血縁者間骨髄移植件数は全年齢階級で減少傾向である。</a:t>
            </a:r>
          </a:p>
        </p:txBody>
      </p:sp>
      <p:sp>
        <p:nvSpPr>
          <p:cNvPr id="2" name="スライド番号プレースホルダー 1">
            <a:extLst>
              <a:ext uri="{FF2B5EF4-FFF2-40B4-BE49-F238E27FC236}">
                <a16:creationId xmlns:a16="http://schemas.microsoft.com/office/drawing/2014/main" id="{B02AC941-4F9C-45F8-0959-8D71AACF02A6}"/>
              </a:ext>
            </a:extLst>
          </p:cNvPr>
          <p:cNvSpPr>
            <a:spLocks noGrp="1"/>
          </p:cNvSpPr>
          <p:nvPr>
            <p:ph type="sldNum" sz="quarter" idx="5"/>
          </p:nvPr>
        </p:nvSpPr>
        <p:spPr/>
        <p:txBody>
          <a:bodyPr/>
          <a:lstStyle/>
          <a:p>
            <a:fld id="{2E548C01-EC07-4717-A8DE-1E92D2D81867}" type="slidenum">
              <a:rPr lang="ja-JP" altLang="en-US" smtClean="0"/>
              <a:pPr/>
              <a:t>10</a:t>
            </a:fld>
            <a:endParaRPr lang="ja-JP" altLang="en-US" dirty="0"/>
          </a:p>
        </p:txBody>
      </p:sp>
      <p:sp>
        <p:nvSpPr>
          <p:cNvPr id="4" name="四角形: 角を丸くする 3">
            <a:extLst>
              <a:ext uri="{FF2B5EF4-FFF2-40B4-BE49-F238E27FC236}">
                <a16:creationId xmlns:a16="http://schemas.microsoft.com/office/drawing/2014/main" id="{74904481-1F0B-D61D-F0E7-9CC0D644C9E2}"/>
              </a:ext>
            </a:extLst>
          </p:cNvPr>
          <p:cNvSpPr/>
          <p:nvPr/>
        </p:nvSpPr>
        <p:spPr>
          <a:xfrm>
            <a:off x="6304960" y="45387"/>
            <a:ext cx="1450698" cy="465181"/>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lIns="95483" tIns="47741" rIns="95483" bIns="47741" rtlCol="0" anchor="ctr"/>
          <a:lstStyle/>
          <a:p>
            <a:pPr algn="ctr"/>
            <a:endParaRPr kumimoji="1" lang="ja-JP" altLang="en-US"/>
          </a:p>
        </p:txBody>
      </p:sp>
      <p:sp>
        <p:nvSpPr>
          <p:cNvPr id="8" name="スライド イメージ プレースホルダー 7">
            <a:extLst>
              <a:ext uri="{FF2B5EF4-FFF2-40B4-BE49-F238E27FC236}">
                <a16:creationId xmlns:a16="http://schemas.microsoft.com/office/drawing/2014/main" id="{F8BF4CE9-3F37-4200-A361-32D648D9421F}"/>
              </a:ext>
            </a:extLst>
          </p:cNvPr>
          <p:cNvSpPr>
            <a:spLocks noGrp="1" noRot="1" noChangeAspect="1"/>
          </p:cNvSpPr>
          <p:nvPr>
            <p:ph type="sldImg"/>
          </p:nvPr>
        </p:nvSpPr>
        <p:spPr>
          <a:xfrm>
            <a:off x="1035050" y="0"/>
            <a:ext cx="7940675" cy="4467225"/>
          </a:xfrm>
        </p:spPr>
      </p:sp>
    </p:spTree>
    <p:extLst>
      <p:ext uri="{BB962C8B-B14F-4D97-AF65-F5344CB8AC3E}">
        <p14:creationId xmlns:p14="http://schemas.microsoft.com/office/powerpoint/2010/main" val="40649894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76E403-8E8C-A4B3-86B9-CDCFD96071F7}"/>
            </a:ext>
          </a:extLst>
        </p:cNvPr>
        <p:cNvGrpSpPr/>
        <p:nvPr/>
      </p:nvGrpSpPr>
      <p:grpSpPr>
        <a:xfrm>
          <a:off x="0" y="0"/>
          <a:ext cx="0" cy="0"/>
          <a:chOff x="0" y="0"/>
          <a:chExt cx="0" cy="0"/>
        </a:xfrm>
      </p:grpSpPr>
      <p:sp>
        <p:nvSpPr>
          <p:cNvPr id="3" name="ノート プレースホルダ 2">
            <a:extLst>
              <a:ext uri="{FF2B5EF4-FFF2-40B4-BE49-F238E27FC236}">
                <a16:creationId xmlns:a16="http://schemas.microsoft.com/office/drawing/2014/main" id="{F0A14FF2-26D5-6BB0-2628-4D13E6351E32}"/>
              </a:ext>
            </a:extLst>
          </p:cNvPr>
          <p:cNvSpPr>
            <a:spLocks noGrp="1"/>
          </p:cNvSpPr>
          <p:nvPr>
            <p:ph type="body" idx="1"/>
          </p:nvPr>
        </p:nvSpPr>
        <p:spPr/>
        <p:txBody>
          <a:bodyPr/>
          <a:lstStyle/>
          <a:p>
            <a:r>
              <a:rPr lang="ja-JP" altLang="ja-JP" dirty="0"/>
              <a:t>血縁者間末梢血幹細胞移植においては</a:t>
            </a:r>
            <a:r>
              <a:rPr lang="ja-JP" altLang="en-US" dirty="0"/>
              <a:t>、</a:t>
            </a:r>
            <a:r>
              <a:rPr lang="en-US" altLang="ja-JP" dirty="0"/>
              <a:t>50</a:t>
            </a:r>
            <a:r>
              <a:rPr lang="ja-JP" altLang="ja-JP" dirty="0"/>
              <a:t>歳以上の移植件数が増加している。</a:t>
            </a:r>
          </a:p>
        </p:txBody>
      </p:sp>
      <p:sp>
        <p:nvSpPr>
          <p:cNvPr id="2" name="スライド番号プレースホルダー 1">
            <a:extLst>
              <a:ext uri="{FF2B5EF4-FFF2-40B4-BE49-F238E27FC236}">
                <a16:creationId xmlns:a16="http://schemas.microsoft.com/office/drawing/2014/main" id="{E8AB89D7-091F-B6E9-FB9D-2797BF31DAA6}"/>
              </a:ext>
            </a:extLst>
          </p:cNvPr>
          <p:cNvSpPr>
            <a:spLocks noGrp="1"/>
          </p:cNvSpPr>
          <p:nvPr>
            <p:ph type="sldNum" sz="quarter" idx="5"/>
          </p:nvPr>
        </p:nvSpPr>
        <p:spPr/>
        <p:txBody>
          <a:bodyPr/>
          <a:lstStyle/>
          <a:p>
            <a:fld id="{2E548C01-EC07-4717-A8DE-1E92D2D81867}" type="slidenum">
              <a:rPr lang="ja-JP" altLang="en-US" smtClean="0"/>
              <a:pPr/>
              <a:t>11</a:t>
            </a:fld>
            <a:endParaRPr lang="ja-JP" altLang="en-US" dirty="0"/>
          </a:p>
        </p:txBody>
      </p:sp>
      <p:sp>
        <p:nvSpPr>
          <p:cNvPr id="4" name="四角形: 角を丸くする 3">
            <a:extLst>
              <a:ext uri="{FF2B5EF4-FFF2-40B4-BE49-F238E27FC236}">
                <a16:creationId xmlns:a16="http://schemas.microsoft.com/office/drawing/2014/main" id="{63002CCF-925E-878F-3400-CF1CDFB05E91}"/>
              </a:ext>
            </a:extLst>
          </p:cNvPr>
          <p:cNvSpPr/>
          <p:nvPr/>
        </p:nvSpPr>
        <p:spPr>
          <a:xfrm>
            <a:off x="6304960" y="45387"/>
            <a:ext cx="1450698" cy="465181"/>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lIns="95483" tIns="47741" rIns="95483" bIns="47741" rtlCol="0" anchor="ctr"/>
          <a:lstStyle/>
          <a:p>
            <a:pPr algn="ctr"/>
            <a:endParaRPr kumimoji="1" lang="ja-JP" altLang="en-US"/>
          </a:p>
        </p:txBody>
      </p:sp>
      <p:sp>
        <p:nvSpPr>
          <p:cNvPr id="8" name="スライド イメージ プレースホルダー 7">
            <a:extLst>
              <a:ext uri="{FF2B5EF4-FFF2-40B4-BE49-F238E27FC236}">
                <a16:creationId xmlns:a16="http://schemas.microsoft.com/office/drawing/2014/main" id="{B04D9788-753D-8088-3C96-E831C496B58B}"/>
              </a:ext>
            </a:extLst>
          </p:cNvPr>
          <p:cNvSpPr>
            <a:spLocks noGrp="1" noRot="1" noChangeAspect="1"/>
          </p:cNvSpPr>
          <p:nvPr>
            <p:ph type="sldImg"/>
          </p:nvPr>
        </p:nvSpPr>
        <p:spPr>
          <a:xfrm>
            <a:off x="1035050" y="0"/>
            <a:ext cx="7940675" cy="4467225"/>
          </a:xfrm>
        </p:spPr>
      </p:sp>
    </p:spTree>
    <p:extLst>
      <p:ext uri="{BB962C8B-B14F-4D97-AF65-F5344CB8AC3E}">
        <p14:creationId xmlns:p14="http://schemas.microsoft.com/office/powerpoint/2010/main" val="8450458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517FA1-A866-3147-226A-8C48290E1259}"/>
            </a:ext>
          </a:extLst>
        </p:cNvPr>
        <p:cNvGrpSpPr/>
        <p:nvPr/>
      </p:nvGrpSpPr>
      <p:grpSpPr>
        <a:xfrm>
          <a:off x="0" y="0"/>
          <a:ext cx="0" cy="0"/>
          <a:chOff x="0" y="0"/>
          <a:chExt cx="0" cy="0"/>
        </a:xfrm>
      </p:grpSpPr>
      <p:sp>
        <p:nvSpPr>
          <p:cNvPr id="3" name="ノート プレースホルダ 2">
            <a:extLst>
              <a:ext uri="{FF2B5EF4-FFF2-40B4-BE49-F238E27FC236}">
                <a16:creationId xmlns:a16="http://schemas.microsoft.com/office/drawing/2014/main" id="{B76C7AD7-AF6D-216A-1320-4A1894F29EBD}"/>
              </a:ext>
            </a:extLst>
          </p:cNvPr>
          <p:cNvSpPr>
            <a:spLocks noGrp="1"/>
          </p:cNvSpPr>
          <p:nvPr>
            <p:ph type="body" idx="1"/>
          </p:nvPr>
        </p:nvSpPr>
        <p:spPr/>
        <p:txBody>
          <a:bodyPr/>
          <a:lstStyle/>
          <a:p>
            <a:r>
              <a:rPr lang="ja-JP" altLang="en-US" dirty="0"/>
              <a:t>非血縁者間末梢血幹細胞移植の導入に伴い、成人において過去</a:t>
            </a:r>
            <a:r>
              <a:rPr lang="en-US" altLang="ja-JP" dirty="0"/>
              <a:t>10</a:t>
            </a:r>
            <a:r>
              <a:rPr lang="ja-JP" altLang="en-US" dirty="0"/>
              <a:t>年間に非血縁者間骨髄移植の件数は減少傾向である。</a:t>
            </a:r>
            <a:endParaRPr lang="ja-JP" altLang="ja-JP" dirty="0"/>
          </a:p>
        </p:txBody>
      </p:sp>
      <p:sp>
        <p:nvSpPr>
          <p:cNvPr id="2" name="スライド番号プレースホルダー 1">
            <a:extLst>
              <a:ext uri="{FF2B5EF4-FFF2-40B4-BE49-F238E27FC236}">
                <a16:creationId xmlns:a16="http://schemas.microsoft.com/office/drawing/2014/main" id="{4C8141C9-3F81-AB6E-05D1-4EB9705953D5}"/>
              </a:ext>
            </a:extLst>
          </p:cNvPr>
          <p:cNvSpPr>
            <a:spLocks noGrp="1"/>
          </p:cNvSpPr>
          <p:nvPr>
            <p:ph type="sldNum" sz="quarter" idx="5"/>
          </p:nvPr>
        </p:nvSpPr>
        <p:spPr/>
        <p:txBody>
          <a:bodyPr/>
          <a:lstStyle/>
          <a:p>
            <a:fld id="{2E548C01-EC07-4717-A8DE-1E92D2D81867}" type="slidenum">
              <a:rPr lang="ja-JP" altLang="en-US" smtClean="0"/>
              <a:pPr/>
              <a:t>12</a:t>
            </a:fld>
            <a:endParaRPr lang="ja-JP" altLang="en-US" dirty="0"/>
          </a:p>
        </p:txBody>
      </p:sp>
      <p:sp>
        <p:nvSpPr>
          <p:cNvPr id="4" name="四角形: 角を丸くする 3">
            <a:extLst>
              <a:ext uri="{FF2B5EF4-FFF2-40B4-BE49-F238E27FC236}">
                <a16:creationId xmlns:a16="http://schemas.microsoft.com/office/drawing/2014/main" id="{4EDF9763-62CB-A9B0-8D2C-DACBEDBCFDC8}"/>
              </a:ext>
            </a:extLst>
          </p:cNvPr>
          <p:cNvSpPr/>
          <p:nvPr/>
        </p:nvSpPr>
        <p:spPr>
          <a:xfrm>
            <a:off x="6304960" y="45387"/>
            <a:ext cx="1450698" cy="465181"/>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lIns="95483" tIns="47741" rIns="95483" bIns="47741" rtlCol="0" anchor="ctr"/>
          <a:lstStyle/>
          <a:p>
            <a:pPr algn="ctr"/>
            <a:endParaRPr kumimoji="1" lang="ja-JP" altLang="en-US"/>
          </a:p>
        </p:txBody>
      </p:sp>
      <p:sp>
        <p:nvSpPr>
          <p:cNvPr id="8" name="スライド イメージ プレースホルダー 7">
            <a:extLst>
              <a:ext uri="{FF2B5EF4-FFF2-40B4-BE49-F238E27FC236}">
                <a16:creationId xmlns:a16="http://schemas.microsoft.com/office/drawing/2014/main" id="{9B39ABCE-50CE-9AD5-B6A8-A6E82AFBAD4F}"/>
              </a:ext>
            </a:extLst>
          </p:cNvPr>
          <p:cNvSpPr>
            <a:spLocks noGrp="1" noRot="1" noChangeAspect="1"/>
          </p:cNvSpPr>
          <p:nvPr>
            <p:ph type="sldImg"/>
          </p:nvPr>
        </p:nvSpPr>
        <p:spPr>
          <a:xfrm>
            <a:off x="1035050" y="0"/>
            <a:ext cx="7940675" cy="4467225"/>
          </a:xfrm>
        </p:spPr>
      </p:sp>
    </p:spTree>
    <p:extLst>
      <p:ext uri="{BB962C8B-B14F-4D97-AF65-F5344CB8AC3E}">
        <p14:creationId xmlns:p14="http://schemas.microsoft.com/office/powerpoint/2010/main" val="14573014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4CAB26-0A60-3A1C-A860-C1AF55ACA50E}"/>
            </a:ext>
          </a:extLst>
        </p:cNvPr>
        <p:cNvGrpSpPr/>
        <p:nvPr/>
      </p:nvGrpSpPr>
      <p:grpSpPr>
        <a:xfrm>
          <a:off x="0" y="0"/>
          <a:ext cx="0" cy="0"/>
          <a:chOff x="0" y="0"/>
          <a:chExt cx="0" cy="0"/>
        </a:xfrm>
      </p:grpSpPr>
      <p:sp>
        <p:nvSpPr>
          <p:cNvPr id="3" name="ノート プレースホルダ 2">
            <a:extLst>
              <a:ext uri="{FF2B5EF4-FFF2-40B4-BE49-F238E27FC236}">
                <a16:creationId xmlns:a16="http://schemas.microsoft.com/office/drawing/2014/main" id="{9F095BD2-B72D-D6D0-C9E4-DAC63614D350}"/>
              </a:ext>
            </a:extLst>
          </p:cNvPr>
          <p:cNvSpPr>
            <a:spLocks noGrp="1"/>
          </p:cNvSpPr>
          <p:nvPr>
            <p:ph type="body" idx="1"/>
          </p:nvPr>
        </p:nvSpPr>
        <p:spPr/>
        <p:txBody>
          <a:bodyPr/>
          <a:lstStyle/>
          <a:p>
            <a:r>
              <a:rPr lang="ja-JP" altLang="en-US" dirty="0"/>
              <a:t>非血縁者間末梢血幹細胞移植の件数は成人で増加し、特に高年齢者において増加がみられる。</a:t>
            </a:r>
            <a:endParaRPr lang="ja-JP" altLang="ja-JP" dirty="0"/>
          </a:p>
        </p:txBody>
      </p:sp>
      <p:sp>
        <p:nvSpPr>
          <p:cNvPr id="2" name="スライド番号プレースホルダー 1">
            <a:extLst>
              <a:ext uri="{FF2B5EF4-FFF2-40B4-BE49-F238E27FC236}">
                <a16:creationId xmlns:a16="http://schemas.microsoft.com/office/drawing/2014/main" id="{CB47A79B-2C5B-80F2-F104-A43582F0CAED}"/>
              </a:ext>
            </a:extLst>
          </p:cNvPr>
          <p:cNvSpPr>
            <a:spLocks noGrp="1"/>
          </p:cNvSpPr>
          <p:nvPr>
            <p:ph type="sldNum" sz="quarter" idx="5"/>
          </p:nvPr>
        </p:nvSpPr>
        <p:spPr/>
        <p:txBody>
          <a:bodyPr/>
          <a:lstStyle/>
          <a:p>
            <a:fld id="{2E548C01-EC07-4717-A8DE-1E92D2D81867}" type="slidenum">
              <a:rPr lang="ja-JP" altLang="en-US" smtClean="0"/>
              <a:pPr/>
              <a:t>13</a:t>
            </a:fld>
            <a:endParaRPr lang="ja-JP" altLang="en-US" dirty="0"/>
          </a:p>
        </p:txBody>
      </p:sp>
      <p:sp>
        <p:nvSpPr>
          <p:cNvPr id="4" name="四角形: 角を丸くする 3">
            <a:extLst>
              <a:ext uri="{FF2B5EF4-FFF2-40B4-BE49-F238E27FC236}">
                <a16:creationId xmlns:a16="http://schemas.microsoft.com/office/drawing/2014/main" id="{8708D512-E0C9-4CA5-974B-5D5103122691}"/>
              </a:ext>
            </a:extLst>
          </p:cNvPr>
          <p:cNvSpPr/>
          <p:nvPr/>
        </p:nvSpPr>
        <p:spPr>
          <a:xfrm>
            <a:off x="6304960" y="45387"/>
            <a:ext cx="1450698" cy="465181"/>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lIns="95483" tIns="47741" rIns="95483" bIns="47741" rtlCol="0" anchor="ctr"/>
          <a:lstStyle/>
          <a:p>
            <a:pPr algn="ctr"/>
            <a:endParaRPr kumimoji="1" lang="ja-JP" altLang="en-US"/>
          </a:p>
        </p:txBody>
      </p:sp>
      <p:sp>
        <p:nvSpPr>
          <p:cNvPr id="8" name="スライド イメージ プレースホルダー 7">
            <a:extLst>
              <a:ext uri="{FF2B5EF4-FFF2-40B4-BE49-F238E27FC236}">
                <a16:creationId xmlns:a16="http://schemas.microsoft.com/office/drawing/2014/main" id="{0A87A71E-A4FC-6201-DDB0-80A3D037FBF1}"/>
              </a:ext>
            </a:extLst>
          </p:cNvPr>
          <p:cNvSpPr>
            <a:spLocks noGrp="1" noRot="1" noChangeAspect="1"/>
          </p:cNvSpPr>
          <p:nvPr>
            <p:ph type="sldImg"/>
          </p:nvPr>
        </p:nvSpPr>
        <p:spPr>
          <a:xfrm>
            <a:off x="1035050" y="0"/>
            <a:ext cx="7940675" cy="4467225"/>
          </a:xfrm>
        </p:spPr>
      </p:sp>
    </p:spTree>
    <p:extLst>
      <p:ext uri="{BB962C8B-B14F-4D97-AF65-F5344CB8AC3E}">
        <p14:creationId xmlns:p14="http://schemas.microsoft.com/office/powerpoint/2010/main" val="32062915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lstStyle/>
          <a:p>
            <a:pPr lvl="0"/>
            <a:r>
              <a:rPr lang="ja-JP" altLang="ja-JP" dirty="0"/>
              <a:t>非血縁者間さい帯移植において</a:t>
            </a:r>
            <a:r>
              <a:rPr lang="ja-JP" altLang="en-US" dirty="0"/>
              <a:t>は、</a:t>
            </a:r>
            <a:r>
              <a:rPr lang="ja-JP" altLang="ja-JP" dirty="0"/>
              <a:t>高年齢者における移植件数が増加しており、近年</a:t>
            </a:r>
            <a:r>
              <a:rPr lang="en-US" altLang="ja-JP" dirty="0"/>
              <a:t>50</a:t>
            </a:r>
            <a:r>
              <a:rPr lang="ja-JP" altLang="ja-JP" dirty="0"/>
              <a:t>歳以上の移植例が半数以上を占める。</a:t>
            </a:r>
          </a:p>
        </p:txBody>
      </p:sp>
      <p:sp>
        <p:nvSpPr>
          <p:cNvPr id="2" name="スライド番号プレースホルダー 1">
            <a:extLst>
              <a:ext uri="{FF2B5EF4-FFF2-40B4-BE49-F238E27FC236}">
                <a16:creationId xmlns:a16="http://schemas.microsoft.com/office/drawing/2014/main" id="{8CF031C5-6931-FB2C-1B7E-288D580D98FE}"/>
              </a:ext>
            </a:extLst>
          </p:cNvPr>
          <p:cNvSpPr>
            <a:spLocks noGrp="1"/>
          </p:cNvSpPr>
          <p:nvPr>
            <p:ph type="sldNum" sz="quarter" idx="5"/>
          </p:nvPr>
        </p:nvSpPr>
        <p:spPr/>
        <p:txBody>
          <a:bodyPr/>
          <a:lstStyle/>
          <a:p>
            <a:fld id="{2E548C01-EC07-4717-A8DE-1E92D2D81867}" type="slidenum">
              <a:rPr lang="ja-JP" altLang="en-US" smtClean="0"/>
              <a:pPr/>
              <a:t>14</a:t>
            </a:fld>
            <a:endParaRPr lang="ja-JP" altLang="en-US" dirty="0"/>
          </a:p>
        </p:txBody>
      </p:sp>
      <p:sp>
        <p:nvSpPr>
          <p:cNvPr id="4" name="四角形: 角を丸くする 3">
            <a:extLst>
              <a:ext uri="{FF2B5EF4-FFF2-40B4-BE49-F238E27FC236}">
                <a16:creationId xmlns:a16="http://schemas.microsoft.com/office/drawing/2014/main" id="{CED63BF5-AD18-3E09-472F-48D4C0C0197B}"/>
              </a:ext>
            </a:extLst>
          </p:cNvPr>
          <p:cNvSpPr/>
          <p:nvPr/>
        </p:nvSpPr>
        <p:spPr>
          <a:xfrm>
            <a:off x="6304960" y="45387"/>
            <a:ext cx="1450698" cy="465181"/>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lIns="95483" tIns="47741" rIns="95483" bIns="47741" rtlCol="0" anchor="ctr"/>
          <a:lstStyle/>
          <a:p>
            <a:pPr algn="ctr"/>
            <a:endParaRPr kumimoji="1" lang="ja-JP" altLang="en-US"/>
          </a:p>
        </p:txBody>
      </p:sp>
      <p:sp>
        <p:nvSpPr>
          <p:cNvPr id="8" name="スライド イメージ プレースホルダー 7">
            <a:extLst>
              <a:ext uri="{FF2B5EF4-FFF2-40B4-BE49-F238E27FC236}">
                <a16:creationId xmlns:a16="http://schemas.microsoft.com/office/drawing/2014/main" id="{BE2D0C53-3752-A6FB-8D45-EE3B0BC77118}"/>
              </a:ext>
            </a:extLst>
          </p:cNvPr>
          <p:cNvSpPr>
            <a:spLocks noGrp="1" noRot="1" noChangeAspect="1"/>
          </p:cNvSpPr>
          <p:nvPr>
            <p:ph type="sldImg"/>
          </p:nvPr>
        </p:nvSpPr>
        <p:spPr>
          <a:xfrm>
            <a:off x="1035050" y="0"/>
            <a:ext cx="7940675" cy="4467225"/>
          </a:xfrm>
        </p:spPr>
      </p:sp>
    </p:spTree>
    <p:extLst>
      <p:ext uri="{BB962C8B-B14F-4D97-AF65-F5344CB8AC3E}">
        <p14:creationId xmlns:p14="http://schemas.microsoft.com/office/powerpoint/2010/main" val="3882900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8F7512-3EF4-D189-14CD-58B9FE5748BA}"/>
            </a:ext>
          </a:extLst>
        </p:cNvPr>
        <p:cNvGrpSpPr/>
        <p:nvPr/>
      </p:nvGrpSpPr>
      <p:grpSpPr>
        <a:xfrm>
          <a:off x="0" y="0"/>
          <a:ext cx="0" cy="0"/>
          <a:chOff x="0" y="0"/>
          <a:chExt cx="0" cy="0"/>
        </a:xfrm>
      </p:grpSpPr>
      <p:sp>
        <p:nvSpPr>
          <p:cNvPr id="3" name="ノート プレースホルダ 2">
            <a:extLst>
              <a:ext uri="{FF2B5EF4-FFF2-40B4-BE49-F238E27FC236}">
                <a16:creationId xmlns:a16="http://schemas.microsoft.com/office/drawing/2014/main" id="{A13C3321-DEA1-1E68-64B5-2C96CB2CA6F3}"/>
              </a:ext>
            </a:extLst>
          </p:cNvPr>
          <p:cNvSpPr>
            <a:spLocks noGrp="1"/>
          </p:cNvSpPr>
          <p:nvPr>
            <p:ph type="body" idx="1"/>
          </p:nvPr>
        </p:nvSpPr>
        <p:spPr/>
        <p:txBody>
          <a:bodyPr/>
          <a:lstStyle/>
          <a:p>
            <a:r>
              <a:rPr lang="ja-JP" altLang="en-US" dirty="0"/>
              <a:t>白血病では、高年齢者で移植件数</a:t>
            </a:r>
            <a:r>
              <a:rPr lang="en-US" altLang="ja-JP" dirty="0"/>
              <a:t>(</a:t>
            </a:r>
            <a:r>
              <a:rPr lang="ja-JP" altLang="en-US" dirty="0"/>
              <a:t>自家移植・同種移植</a:t>
            </a:r>
            <a:r>
              <a:rPr lang="en-US" altLang="ja-JP" dirty="0"/>
              <a:t>)</a:t>
            </a:r>
            <a:r>
              <a:rPr lang="ja-JP" altLang="en-US" dirty="0"/>
              <a:t>が増加している。 </a:t>
            </a:r>
          </a:p>
          <a:p>
            <a:r>
              <a:rPr lang="ja-JP" altLang="en-US" dirty="0"/>
              <a:t>近年では、</a:t>
            </a:r>
            <a:r>
              <a:rPr lang="en-US" altLang="ja-JP" dirty="0"/>
              <a:t>50</a:t>
            </a:r>
            <a:r>
              <a:rPr lang="ja-JP" altLang="en-US" dirty="0"/>
              <a:t>歳以上の割合は約</a:t>
            </a:r>
            <a:r>
              <a:rPr lang="en-US" altLang="ja-JP" dirty="0"/>
              <a:t>60%</a:t>
            </a:r>
            <a:r>
              <a:rPr lang="ja-JP" altLang="en-US" dirty="0"/>
              <a:t>を占める。</a:t>
            </a:r>
          </a:p>
        </p:txBody>
      </p:sp>
      <p:sp>
        <p:nvSpPr>
          <p:cNvPr id="2" name="スライド番号プレースホルダー 1">
            <a:extLst>
              <a:ext uri="{FF2B5EF4-FFF2-40B4-BE49-F238E27FC236}">
                <a16:creationId xmlns:a16="http://schemas.microsoft.com/office/drawing/2014/main" id="{01D1158D-1943-C519-CE5F-488BECB6C40E}"/>
              </a:ext>
            </a:extLst>
          </p:cNvPr>
          <p:cNvSpPr>
            <a:spLocks noGrp="1"/>
          </p:cNvSpPr>
          <p:nvPr>
            <p:ph type="sldNum" sz="quarter" idx="5"/>
          </p:nvPr>
        </p:nvSpPr>
        <p:spPr/>
        <p:txBody>
          <a:bodyPr/>
          <a:lstStyle/>
          <a:p>
            <a:fld id="{2E548C01-EC07-4717-A8DE-1E92D2D81867}" type="slidenum">
              <a:rPr lang="ja-JP" altLang="en-US" smtClean="0"/>
              <a:pPr/>
              <a:t>15</a:t>
            </a:fld>
            <a:endParaRPr lang="ja-JP" altLang="en-US" dirty="0"/>
          </a:p>
        </p:txBody>
      </p:sp>
      <p:sp>
        <p:nvSpPr>
          <p:cNvPr id="4" name="四角形: 角を丸くする 3">
            <a:extLst>
              <a:ext uri="{FF2B5EF4-FFF2-40B4-BE49-F238E27FC236}">
                <a16:creationId xmlns:a16="http://schemas.microsoft.com/office/drawing/2014/main" id="{7C5C1EDE-BD01-9396-7A0F-E293EA3D0988}"/>
              </a:ext>
            </a:extLst>
          </p:cNvPr>
          <p:cNvSpPr/>
          <p:nvPr/>
        </p:nvSpPr>
        <p:spPr>
          <a:xfrm>
            <a:off x="6304960" y="45387"/>
            <a:ext cx="1450698" cy="465181"/>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lIns="95483" tIns="47741" rIns="95483" bIns="47741" rtlCol="0" anchor="ctr"/>
          <a:lstStyle/>
          <a:p>
            <a:pPr algn="ctr"/>
            <a:endParaRPr kumimoji="1" lang="ja-JP" altLang="en-US"/>
          </a:p>
        </p:txBody>
      </p:sp>
      <p:sp>
        <p:nvSpPr>
          <p:cNvPr id="8" name="スライド イメージ プレースホルダー 7">
            <a:extLst>
              <a:ext uri="{FF2B5EF4-FFF2-40B4-BE49-F238E27FC236}">
                <a16:creationId xmlns:a16="http://schemas.microsoft.com/office/drawing/2014/main" id="{D89E18AC-8D2C-04D4-F185-92107CC38375}"/>
              </a:ext>
            </a:extLst>
          </p:cNvPr>
          <p:cNvSpPr>
            <a:spLocks noGrp="1" noRot="1" noChangeAspect="1"/>
          </p:cNvSpPr>
          <p:nvPr>
            <p:ph type="sldImg"/>
          </p:nvPr>
        </p:nvSpPr>
        <p:spPr>
          <a:xfrm>
            <a:off x="1035050" y="0"/>
            <a:ext cx="7940675" cy="4467225"/>
          </a:xfrm>
        </p:spPr>
      </p:sp>
    </p:spTree>
    <p:extLst>
      <p:ext uri="{BB962C8B-B14F-4D97-AF65-F5344CB8AC3E}">
        <p14:creationId xmlns:p14="http://schemas.microsoft.com/office/powerpoint/2010/main" val="15768632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D76480-0B4D-2901-7D41-284080EFAC13}"/>
            </a:ext>
          </a:extLst>
        </p:cNvPr>
        <p:cNvGrpSpPr/>
        <p:nvPr/>
      </p:nvGrpSpPr>
      <p:grpSpPr>
        <a:xfrm>
          <a:off x="0" y="0"/>
          <a:ext cx="0" cy="0"/>
          <a:chOff x="0" y="0"/>
          <a:chExt cx="0" cy="0"/>
        </a:xfrm>
      </p:grpSpPr>
      <p:sp>
        <p:nvSpPr>
          <p:cNvPr id="3" name="ノート プレースホルダ 2">
            <a:extLst>
              <a:ext uri="{FF2B5EF4-FFF2-40B4-BE49-F238E27FC236}">
                <a16:creationId xmlns:a16="http://schemas.microsoft.com/office/drawing/2014/main" id="{619B5663-BE9F-C55D-2EE5-8B332E308663}"/>
              </a:ext>
            </a:extLst>
          </p:cNvPr>
          <p:cNvSpPr>
            <a:spLocks noGrp="1"/>
          </p:cNvSpPr>
          <p:nvPr>
            <p:ph type="body" idx="1"/>
          </p:nvPr>
        </p:nvSpPr>
        <p:spPr/>
        <p:txBody>
          <a:bodyPr/>
          <a:lstStyle/>
          <a:p>
            <a:r>
              <a:rPr lang="ja-JP" altLang="en-US" dirty="0"/>
              <a:t>悪性リンパ腫では、高年齢者で移植件数</a:t>
            </a:r>
            <a:r>
              <a:rPr lang="en-US" altLang="ja-JP" dirty="0"/>
              <a:t>(</a:t>
            </a:r>
            <a:r>
              <a:rPr lang="ja-JP" altLang="en-US" dirty="0"/>
              <a:t>自家移植・同種移植</a:t>
            </a:r>
            <a:r>
              <a:rPr lang="en-US" altLang="ja-JP" dirty="0"/>
              <a:t>)</a:t>
            </a:r>
            <a:r>
              <a:rPr lang="ja-JP" altLang="en-US" dirty="0"/>
              <a:t>が増加した後、</a:t>
            </a:r>
            <a:r>
              <a:rPr lang="en-US" altLang="ja-JP" dirty="0"/>
              <a:t>2021</a:t>
            </a:r>
            <a:r>
              <a:rPr lang="ja-JP" altLang="en-US" dirty="0"/>
              <a:t>年以降は全年齢層で移植件数がやや減少している。</a:t>
            </a:r>
          </a:p>
          <a:p>
            <a:r>
              <a:rPr lang="ja-JP" altLang="en-US" dirty="0"/>
              <a:t>近年では、</a:t>
            </a:r>
            <a:r>
              <a:rPr lang="en-US" altLang="ja-JP" dirty="0"/>
              <a:t>50</a:t>
            </a:r>
            <a:r>
              <a:rPr lang="ja-JP" altLang="en-US" dirty="0"/>
              <a:t>歳以上の割合は悪性リンパ腫で約</a:t>
            </a:r>
            <a:r>
              <a:rPr lang="en-US" altLang="ja-JP" dirty="0"/>
              <a:t>70</a:t>
            </a:r>
            <a:r>
              <a:rPr lang="ja-JP" altLang="en-US" dirty="0"/>
              <a:t>％を占める。</a:t>
            </a:r>
          </a:p>
        </p:txBody>
      </p:sp>
      <p:sp>
        <p:nvSpPr>
          <p:cNvPr id="2" name="スライド番号プレースホルダー 1">
            <a:extLst>
              <a:ext uri="{FF2B5EF4-FFF2-40B4-BE49-F238E27FC236}">
                <a16:creationId xmlns:a16="http://schemas.microsoft.com/office/drawing/2014/main" id="{72222E63-A9F3-024D-4B09-B021E215E10A}"/>
              </a:ext>
            </a:extLst>
          </p:cNvPr>
          <p:cNvSpPr>
            <a:spLocks noGrp="1"/>
          </p:cNvSpPr>
          <p:nvPr>
            <p:ph type="sldNum" sz="quarter" idx="5"/>
          </p:nvPr>
        </p:nvSpPr>
        <p:spPr/>
        <p:txBody>
          <a:bodyPr/>
          <a:lstStyle/>
          <a:p>
            <a:fld id="{2E548C01-EC07-4717-A8DE-1E92D2D81867}" type="slidenum">
              <a:rPr lang="ja-JP" altLang="en-US" smtClean="0"/>
              <a:pPr/>
              <a:t>16</a:t>
            </a:fld>
            <a:endParaRPr lang="ja-JP" altLang="en-US" dirty="0"/>
          </a:p>
        </p:txBody>
      </p:sp>
      <p:sp>
        <p:nvSpPr>
          <p:cNvPr id="4" name="四角形: 角を丸くする 3">
            <a:extLst>
              <a:ext uri="{FF2B5EF4-FFF2-40B4-BE49-F238E27FC236}">
                <a16:creationId xmlns:a16="http://schemas.microsoft.com/office/drawing/2014/main" id="{16C0C941-F7FC-3AA9-C267-F7B207C1AAE9}"/>
              </a:ext>
            </a:extLst>
          </p:cNvPr>
          <p:cNvSpPr/>
          <p:nvPr/>
        </p:nvSpPr>
        <p:spPr>
          <a:xfrm>
            <a:off x="6304960" y="45387"/>
            <a:ext cx="1450698" cy="465181"/>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lIns="95483" tIns="47741" rIns="95483" bIns="47741" rtlCol="0" anchor="ctr"/>
          <a:lstStyle/>
          <a:p>
            <a:pPr algn="ctr"/>
            <a:endParaRPr kumimoji="1" lang="ja-JP" altLang="en-US"/>
          </a:p>
        </p:txBody>
      </p:sp>
      <p:sp>
        <p:nvSpPr>
          <p:cNvPr id="8" name="スライド イメージ プレースホルダー 7">
            <a:extLst>
              <a:ext uri="{FF2B5EF4-FFF2-40B4-BE49-F238E27FC236}">
                <a16:creationId xmlns:a16="http://schemas.microsoft.com/office/drawing/2014/main" id="{092A5571-008B-558B-FADB-03A6672B9203}"/>
              </a:ext>
            </a:extLst>
          </p:cNvPr>
          <p:cNvSpPr>
            <a:spLocks noGrp="1" noRot="1" noChangeAspect="1"/>
          </p:cNvSpPr>
          <p:nvPr>
            <p:ph type="sldImg"/>
          </p:nvPr>
        </p:nvSpPr>
        <p:spPr>
          <a:xfrm>
            <a:off x="1035050" y="0"/>
            <a:ext cx="7940675" cy="4467225"/>
          </a:xfrm>
        </p:spPr>
      </p:sp>
    </p:spTree>
    <p:extLst>
      <p:ext uri="{BB962C8B-B14F-4D97-AF65-F5344CB8AC3E}">
        <p14:creationId xmlns:p14="http://schemas.microsoft.com/office/powerpoint/2010/main" val="37838487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lstStyle/>
          <a:p>
            <a:r>
              <a:rPr lang="ja-JP" altLang="en-US" dirty="0"/>
              <a:t>小児における同種移植は、急性白血病</a:t>
            </a:r>
            <a:r>
              <a:rPr lang="en-US" altLang="ja-JP" dirty="0"/>
              <a:t>(</a:t>
            </a:r>
            <a:r>
              <a:rPr lang="ja-JP" altLang="en-US" dirty="0"/>
              <a:t>急性骨髄性白血病、急性リンパ性白血病</a:t>
            </a:r>
            <a:r>
              <a:rPr lang="en-US" altLang="ja-JP" dirty="0"/>
              <a:t>)</a:t>
            </a:r>
            <a:r>
              <a:rPr lang="ja-JP" altLang="en-US" dirty="0"/>
              <a:t>で最も多く、同種移植全体の</a:t>
            </a:r>
            <a:r>
              <a:rPr lang="en-US" altLang="ja-JP" dirty="0"/>
              <a:t>54</a:t>
            </a:r>
            <a:r>
              <a:rPr lang="ja-JP" altLang="en-US" dirty="0"/>
              <a:t>％を占める。ついで、同種移植件数の多い小児の再生不良性貧血は希少疾患であるが、重症</a:t>
            </a:r>
            <a:r>
              <a:rPr lang="en-US" altLang="ja-JP" dirty="0"/>
              <a:t>/</a:t>
            </a:r>
            <a:r>
              <a:rPr lang="ja-JP" altLang="en-US" dirty="0"/>
              <a:t>最重症例では</a:t>
            </a:r>
            <a:r>
              <a:rPr lang="en-US" altLang="ja-JP" dirty="0"/>
              <a:t>HLA</a:t>
            </a:r>
            <a:r>
              <a:rPr lang="ja-JP" altLang="en-US" dirty="0"/>
              <a:t>一致同胞ドナーがいる場合、同種骨髄移植が第一選択とされるため小児の同種移植件数の</a:t>
            </a:r>
            <a:r>
              <a:rPr lang="en-US" altLang="ja-JP" dirty="0"/>
              <a:t>9</a:t>
            </a:r>
            <a:r>
              <a:rPr lang="ja-JP" altLang="en-US" dirty="0"/>
              <a:t>％を占める。</a:t>
            </a:r>
          </a:p>
          <a:p>
            <a:r>
              <a:rPr lang="ja-JP" altLang="en-US" dirty="0"/>
              <a:t>小児の固形腫瘍においては、大量化学療法による造血機能不全を救済するために自家移植が行われ、自家移植件数の</a:t>
            </a:r>
            <a:r>
              <a:rPr lang="en-US" altLang="ja-JP" dirty="0"/>
              <a:t>84</a:t>
            </a:r>
            <a:r>
              <a:rPr lang="ja-JP" altLang="en-US" dirty="0"/>
              <a:t>％を占める。</a:t>
            </a:r>
          </a:p>
          <a:p>
            <a:endParaRPr lang="ja-JP" altLang="ja-JP" dirty="0"/>
          </a:p>
        </p:txBody>
      </p:sp>
      <p:sp>
        <p:nvSpPr>
          <p:cNvPr id="2" name="スライド番号プレースホルダー 1">
            <a:extLst>
              <a:ext uri="{FF2B5EF4-FFF2-40B4-BE49-F238E27FC236}">
                <a16:creationId xmlns:a16="http://schemas.microsoft.com/office/drawing/2014/main" id="{7491A0E5-9D93-FC96-EDB0-10C35BA370B6}"/>
              </a:ext>
            </a:extLst>
          </p:cNvPr>
          <p:cNvSpPr>
            <a:spLocks noGrp="1"/>
          </p:cNvSpPr>
          <p:nvPr>
            <p:ph type="sldNum" sz="quarter" idx="5"/>
          </p:nvPr>
        </p:nvSpPr>
        <p:spPr/>
        <p:txBody>
          <a:bodyPr/>
          <a:lstStyle/>
          <a:p>
            <a:fld id="{2E548C01-EC07-4717-A8DE-1E92D2D81867}" type="slidenum">
              <a:rPr lang="ja-JP" altLang="en-US" smtClean="0"/>
              <a:pPr/>
              <a:t>17</a:t>
            </a:fld>
            <a:endParaRPr lang="ja-JP" altLang="en-US" dirty="0"/>
          </a:p>
        </p:txBody>
      </p:sp>
      <p:sp>
        <p:nvSpPr>
          <p:cNvPr id="6" name="スライド イメージ プレースホルダー 5">
            <a:extLst>
              <a:ext uri="{FF2B5EF4-FFF2-40B4-BE49-F238E27FC236}">
                <a16:creationId xmlns:a16="http://schemas.microsoft.com/office/drawing/2014/main" id="{573B6145-8A09-108A-38BF-41F5A6D59A74}"/>
              </a:ext>
            </a:extLst>
          </p:cNvPr>
          <p:cNvSpPr>
            <a:spLocks noGrp="1" noRot="1" noChangeAspect="1"/>
          </p:cNvSpPr>
          <p:nvPr>
            <p:ph type="sldImg"/>
          </p:nvPr>
        </p:nvSpPr>
        <p:spPr>
          <a:xfrm>
            <a:off x="1035050" y="0"/>
            <a:ext cx="7940675" cy="4467225"/>
          </a:xfr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lstStyle/>
          <a:p>
            <a:r>
              <a:rPr lang="en-US" altLang="ja-JP" dirty="0"/>
              <a:t>16</a:t>
            </a:r>
            <a:r>
              <a:rPr lang="ja-JP" altLang="en-US" dirty="0"/>
              <a:t>歳以上における同種移植は、急性白血病</a:t>
            </a:r>
            <a:r>
              <a:rPr lang="en-US" altLang="ja-JP" dirty="0"/>
              <a:t>(</a:t>
            </a:r>
            <a:r>
              <a:rPr lang="ja-JP" altLang="en-US" dirty="0"/>
              <a:t>急性骨髄性白血病、急性リンパ性白血病</a:t>
            </a:r>
            <a:r>
              <a:rPr lang="en-US" altLang="ja-JP" dirty="0"/>
              <a:t>)</a:t>
            </a:r>
            <a:r>
              <a:rPr lang="ja-JP" altLang="en-US" dirty="0"/>
              <a:t>で最も多く、同種移植全体の</a:t>
            </a:r>
            <a:r>
              <a:rPr lang="en-US" altLang="ja-JP" dirty="0"/>
              <a:t>58</a:t>
            </a:r>
            <a:r>
              <a:rPr lang="ja-JP" altLang="en-US" dirty="0"/>
              <a:t>％を占める。ついで、骨髄異形成症候群、非ホジキンリンパ腫で多く施行されている。</a:t>
            </a:r>
          </a:p>
          <a:p>
            <a:r>
              <a:rPr lang="en-US" altLang="ja-JP" dirty="0"/>
              <a:t>16</a:t>
            </a:r>
            <a:r>
              <a:rPr lang="ja-JP" altLang="en-US" dirty="0"/>
              <a:t>歳以上における自家移植は、非ホジキンリンパ腫、多発性骨髄腫で最も多い。自家移植を併用した大量化学療法が</a:t>
            </a:r>
            <a:r>
              <a:rPr lang="en-US" altLang="ja-JP" dirty="0"/>
              <a:t>65</a:t>
            </a:r>
            <a:r>
              <a:rPr lang="ja-JP" altLang="en-US" dirty="0"/>
              <a:t>歳未満での多発性骨髄腫の標準治療として確立しており、</a:t>
            </a:r>
            <a:r>
              <a:rPr lang="en-US" altLang="ja-JP" dirty="0"/>
              <a:t>94</a:t>
            </a:r>
            <a:r>
              <a:rPr lang="ja-JP" altLang="en-US" dirty="0"/>
              <a:t>％が自家移植である。</a:t>
            </a:r>
          </a:p>
        </p:txBody>
      </p:sp>
      <p:sp>
        <p:nvSpPr>
          <p:cNvPr id="2" name="スライド番号プレースホルダー 1">
            <a:extLst>
              <a:ext uri="{FF2B5EF4-FFF2-40B4-BE49-F238E27FC236}">
                <a16:creationId xmlns:a16="http://schemas.microsoft.com/office/drawing/2014/main" id="{3708A1C1-D6E9-8358-7CCF-30E0F0D4882F}"/>
              </a:ext>
            </a:extLst>
          </p:cNvPr>
          <p:cNvSpPr>
            <a:spLocks noGrp="1"/>
          </p:cNvSpPr>
          <p:nvPr>
            <p:ph type="sldNum" sz="quarter" idx="5"/>
          </p:nvPr>
        </p:nvSpPr>
        <p:spPr/>
        <p:txBody>
          <a:bodyPr/>
          <a:lstStyle/>
          <a:p>
            <a:fld id="{2E548C01-EC07-4717-A8DE-1E92D2D81867}" type="slidenum">
              <a:rPr lang="ja-JP" altLang="en-US" smtClean="0"/>
              <a:pPr/>
              <a:t>18</a:t>
            </a:fld>
            <a:endParaRPr lang="ja-JP" altLang="en-US" dirty="0"/>
          </a:p>
        </p:txBody>
      </p:sp>
      <p:sp>
        <p:nvSpPr>
          <p:cNvPr id="6" name="スライド イメージ プレースホルダー 5">
            <a:extLst>
              <a:ext uri="{FF2B5EF4-FFF2-40B4-BE49-F238E27FC236}">
                <a16:creationId xmlns:a16="http://schemas.microsoft.com/office/drawing/2014/main" id="{613EE6A6-130C-CF0A-9A02-39FD2AB2FDB8}"/>
              </a:ext>
            </a:extLst>
          </p:cNvPr>
          <p:cNvSpPr>
            <a:spLocks noGrp="1" noRot="1" noChangeAspect="1"/>
          </p:cNvSpPr>
          <p:nvPr>
            <p:ph type="sldImg"/>
          </p:nvPr>
        </p:nvSpPr>
        <p:spPr>
          <a:xfrm>
            <a:off x="1035050" y="0"/>
            <a:ext cx="7940675" cy="4467225"/>
          </a:xfr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lstStyle/>
          <a:p>
            <a:r>
              <a:rPr lang="ja-JP" altLang="en-US" dirty="0"/>
              <a:t>小児の固形腫瘍においては、大量化学療法による造血機能不全を救済するために自家移植が行われるため移植件数は最も多い。</a:t>
            </a:r>
            <a:endParaRPr lang="ja-JP" altLang="ja-JP" dirty="0"/>
          </a:p>
        </p:txBody>
      </p:sp>
      <p:sp>
        <p:nvSpPr>
          <p:cNvPr id="2" name="スライド番号プレースホルダー 1">
            <a:extLst>
              <a:ext uri="{FF2B5EF4-FFF2-40B4-BE49-F238E27FC236}">
                <a16:creationId xmlns:a16="http://schemas.microsoft.com/office/drawing/2014/main" id="{46E10FAD-C4FA-1331-7C54-8665C1D64211}"/>
              </a:ext>
            </a:extLst>
          </p:cNvPr>
          <p:cNvSpPr>
            <a:spLocks noGrp="1"/>
          </p:cNvSpPr>
          <p:nvPr>
            <p:ph type="sldNum" sz="quarter" idx="5"/>
          </p:nvPr>
        </p:nvSpPr>
        <p:spPr/>
        <p:txBody>
          <a:bodyPr/>
          <a:lstStyle/>
          <a:p>
            <a:fld id="{2E548C01-EC07-4717-A8DE-1E92D2D81867}" type="slidenum">
              <a:rPr lang="ja-JP" altLang="en-US" smtClean="0"/>
              <a:pPr/>
              <a:t>19</a:t>
            </a:fld>
            <a:endParaRPr lang="ja-JP" altLang="en-US" dirty="0"/>
          </a:p>
        </p:txBody>
      </p:sp>
      <p:sp>
        <p:nvSpPr>
          <p:cNvPr id="4" name="四角形: 角を丸くする 3">
            <a:extLst>
              <a:ext uri="{FF2B5EF4-FFF2-40B4-BE49-F238E27FC236}">
                <a16:creationId xmlns:a16="http://schemas.microsoft.com/office/drawing/2014/main" id="{F4114244-9AE6-6EB3-FE09-7A9CEC2E760D}"/>
              </a:ext>
            </a:extLst>
          </p:cNvPr>
          <p:cNvSpPr/>
          <p:nvPr/>
        </p:nvSpPr>
        <p:spPr>
          <a:xfrm>
            <a:off x="6874080" y="136149"/>
            <a:ext cx="881578" cy="351725"/>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lIns="95483" tIns="47741" rIns="95483" bIns="47741" rtlCol="0" anchor="ctr"/>
          <a:lstStyle/>
          <a:p>
            <a:pPr algn="ctr"/>
            <a:endParaRPr kumimoji="1" lang="ja-JP" altLang="en-US"/>
          </a:p>
        </p:txBody>
      </p:sp>
      <p:sp>
        <p:nvSpPr>
          <p:cNvPr id="8" name="スライド イメージ プレースホルダー 7">
            <a:extLst>
              <a:ext uri="{FF2B5EF4-FFF2-40B4-BE49-F238E27FC236}">
                <a16:creationId xmlns:a16="http://schemas.microsoft.com/office/drawing/2014/main" id="{DD663CAA-682A-32F2-E85A-16AB98328EB7}"/>
              </a:ext>
            </a:extLst>
          </p:cNvPr>
          <p:cNvSpPr>
            <a:spLocks noGrp="1" noRot="1" noChangeAspect="1"/>
          </p:cNvSpPr>
          <p:nvPr>
            <p:ph type="sldImg"/>
          </p:nvPr>
        </p:nvSpPr>
        <p:spPr>
          <a:xfrm>
            <a:off x="1035050" y="0"/>
            <a:ext cx="7940675" cy="4467225"/>
          </a:xfrm>
        </p:spPr>
      </p:sp>
    </p:spTree>
    <p:extLst>
      <p:ext uri="{BB962C8B-B14F-4D97-AF65-F5344CB8AC3E}">
        <p14:creationId xmlns:p14="http://schemas.microsoft.com/office/powerpoint/2010/main" val="35339015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4E8C8F-C22A-A68C-3549-CC14A03B0D11}"/>
            </a:ext>
          </a:extLst>
        </p:cNvPr>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E778EAB9-E007-5FDC-202E-082BE9776BB2}"/>
              </a:ext>
            </a:extLst>
          </p:cNvPr>
          <p:cNvSpPr>
            <a:spLocks noGrp="1"/>
          </p:cNvSpPr>
          <p:nvPr>
            <p:ph type="sldNum" sz="quarter" idx="5"/>
          </p:nvPr>
        </p:nvSpPr>
        <p:spPr/>
        <p:txBody>
          <a:bodyPr/>
          <a:lstStyle/>
          <a:p>
            <a:fld id="{2E548C01-EC07-4717-A8DE-1E92D2D81867}" type="slidenum">
              <a:rPr lang="ja-JP" altLang="en-US" smtClean="0"/>
              <a:pPr/>
              <a:t>2</a:t>
            </a:fld>
            <a:endParaRPr lang="ja-JP" altLang="en-US" dirty="0"/>
          </a:p>
        </p:txBody>
      </p:sp>
      <p:sp>
        <p:nvSpPr>
          <p:cNvPr id="6" name="スライド イメージ プレースホルダー 5">
            <a:extLst>
              <a:ext uri="{FF2B5EF4-FFF2-40B4-BE49-F238E27FC236}">
                <a16:creationId xmlns:a16="http://schemas.microsoft.com/office/drawing/2014/main" id="{E7761464-FDAF-1C96-70A4-67B755B1D1F3}"/>
              </a:ext>
            </a:extLst>
          </p:cNvPr>
          <p:cNvSpPr>
            <a:spLocks noGrp="1" noRot="1" noChangeAspect="1"/>
          </p:cNvSpPr>
          <p:nvPr>
            <p:ph type="sldImg"/>
          </p:nvPr>
        </p:nvSpPr>
        <p:spPr>
          <a:xfrm>
            <a:off x="1035050" y="0"/>
            <a:ext cx="7940675" cy="4467225"/>
          </a:xfrm>
        </p:spPr>
      </p:sp>
      <p:sp>
        <p:nvSpPr>
          <p:cNvPr id="7" name="ノート プレースホルダー 6">
            <a:extLst>
              <a:ext uri="{FF2B5EF4-FFF2-40B4-BE49-F238E27FC236}">
                <a16:creationId xmlns:a16="http://schemas.microsoft.com/office/drawing/2014/main" id="{E4EF0911-26E0-64D0-5380-87880D22FB63}"/>
              </a:ext>
            </a:extLst>
          </p:cNvPr>
          <p:cNvSpPr>
            <a:spLocks noGrp="1"/>
          </p:cNvSpPr>
          <p:nvPr>
            <p:ph type="body" idx="1"/>
          </p:nvPr>
        </p:nvSpPr>
        <p:spPr/>
        <p:txBody>
          <a:bodyPr/>
          <a:lstStyle/>
          <a:p>
            <a:endParaRPr kumimoji="1" lang="ja-JP" altLang="en-US" dirty="0"/>
          </a:p>
        </p:txBody>
      </p:sp>
    </p:spTree>
    <p:extLst>
      <p:ext uri="{BB962C8B-B14F-4D97-AF65-F5344CB8AC3E}">
        <p14:creationId xmlns:p14="http://schemas.microsoft.com/office/powerpoint/2010/main" val="410037410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lstStyle/>
          <a:p>
            <a:pPr lvl="0"/>
            <a:r>
              <a:rPr lang="ja-JP" altLang="ja-JP" dirty="0"/>
              <a:t>小児における同種移植件数は、急性リンパ性白血病、急性骨髄性白血病で多い。</a:t>
            </a:r>
          </a:p>
        </p:txBody>
      </p:sp>
      <p:sp>
        <p:nvSpPr>
          <p:cNvPr id="2" name="スライド番号プレースホルダー 1">
            <a:extLst>
              <a:ext uri="{FF2B5EF4-FFF2-40B4-BE49-F238E27FC236}">
                <a16:creationId xmlns:a16="http://schemas.microsoft.com/office/drawing/2014/main" id="{11281BAA-A506-7499-C44C-4E0576C0613A}"/>
              </a:ext>
            </a:extLst>
          </p:cNvPr>
          <p:cNvSpPr>
            <a:spLocks noGrp="1"/>
          </p:cNvSpPr>
          <p:nvPr>
            <p:ph type="sldNum" sz="quarter" idx="5"/>
          </p:nvPr>
        </p:nvSpPr>
        <p:spPr/>
        <p:txBody>
          <a:bodyPr/>
          <a:lstStyle/>
          <a:p>
            <a:fld id="{2E548C01-EC07-4717-A8DE-1E92D2D81867}" type="slidenum">
              <a:rPr lang="ja-JP" altLang="en-US" smtClean="0"/>
              <a:pPr/>
              <a:t>20</a:t>
            </a:fld>
            <a:endParaRPr lang="ja-JP" altLang="en-US" dirty="0"/>
          </a:p>
        </p:txBody>
      </p:sp>
      <p:sp>
        <p:nvSpPr>
          <p:cNvPr id="7" name="スライド イメージ プレースホルダー 6">
            <a:extLst>
              <a:ext uri="{FF2B5EF4-FFF2-40B4-BE49-F238E27FC236}">
                <a16:creationId xmlns:a16="http://schemas.microsoft.com/office/drawing/2014/main" id="{FAADF201-1DDA-A4E0-EF82-9EFBA03DC0C5}"/>
              </a:ext>
            </a:extLst>
          </p:cNvPr>
          <p:cNvSpPr>
            <a:spLocks noGrp="1" noRot="1" noChangeAspect="1"/>
          </p:cNvSpPr>
          <p:nvPr>
            <p:ph type="sldImg"/>
          </p:nvPr>
        </p:nvSpPr>
        <p:spPr>
          <a:xfrm>
            <a:off x="1035050" y="0"/>
            <a:ext cx="7940675" cy="4467225"/>
          </a:xfrm>
        </p:spPr>
      </p:sp>
      <p:sp>
        <p:nvSpPr>
          <p:cNvPr id="4" name="四角形: 角を丸くする 3">
            <a:extLst>
              <a:ext uri="{FF2B5EF4-FFF2-40B4-BE49-F238E27FC236}">
                <a16:creationId xmlns:a16="http://schemas.microsoft.com/office/drawing/2014/main" id="{E89DB507-6E0E-8983-373D-9396D0CD51A8}"/>
              </a:ext>
            </a:extLst>
          </p:cNvPr>
          <p:cNvSpPr/>
          <p:nvPr/>
        </p:nvSpPr>
        <p:spPr>
          <a:xfrm>
            <a:off x="6874080" y="136149"/>
            <a:ext cx="881578" cy="351725"/>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lIns="95483" tIns="47741" rIns="95483" bIns="47741" rtlCol="0" anchor="ctr"/>
          <a:lstStyle/>
          <a:p>
            <a:pPr algn="ctr"/>
            <a:endParaRPr kumimoji="1" lang="ja-JP" altLang="en-US"/>
          </a:p>
        </p:txBody>
      </p:sp>
    </p:spTree>
    <p:extLst>
      <p:ext uri="{BB962C8B-B14F-4D97-AF65-F5344CB8AC3E}">
        <p14:creationId xmlns:p14="http://schemas.microsoft.com/office/powerpoint/2010/main" val="76730339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lstStyle/>
          <a:p>
            <a:r>
              <a:rPr lang="en-US" altLang="ja-JP" dirty="0"/>
              <a:t>16</a:t>
            </a:r>
            <a:r>
              <a:rPr lang="ja-JP" altLang="en-US" dirty="0"/>
              <a:t>歳以上における自家移植において、多発性骨髄腫および悪性リンパ腫が主要な疾患である。</a:t>
            </a:r>
            <a:endParaRPr lang="en-US" altLang="ja-JP" dirty="0"/>
          </a:p>
          <a:p>
            <a:r>
              <a:rPr lang="en-US" altLang="ja-JP" dirty="0"/>
              <a:t>2023</a:t>
            </a:r>
            <a:r>
              <a:rPr lang="ja-JP" altLang="en-US" dirty="0"/>
              <a:t>年以降、悪性リンパ腫に対する自家移植件数がやや減少している。</a:t>
            </a:r>
            <a:r>
              <a:rPr lang="en-US" altLang="ja-JP" dirty="0"/>
              <a:t>2024</a:t>
            </a:r>
            <a:r>
              <a:rPr lang="ja-JP" altLang="en-US" dirty="0"/>
              <a:t>年には多発性骨髄腫に対する自家移植件数がやや減少している。</a:t>
            </a:r>
            <a:endParaRPr lang="ja-JP" altLang="ja-JP" dirty="0"/>
          </a:p>
        </p:txBody>
      </p:sp>
      <p:sp>
        <p:nvSpPr>
          <p:cNvPr id="2" name="スライド番号プレースホルダー 1">
            <a:extLst>
              <a:ext uri="{FF2B5EF4-FFF2-40B4-BE49-F238E27FC236}">
                <a16:creationId xmlns:a16="http://schemas.microsoft.com/office/drawing/2014/main" id="{28FF5755-EFE8-1702-123E-DE24C6A119C1}"/>
              </a:ext>
            </a:extLst>
          </p:cNvPr>
          <p:cNvSpPr>
            <a:spLocks noGrp="1"/>
          </p:cNvSpPr>
          <p:nvPr>
            <p:ph type="sldNum" sz="quarter" idx="5"/>
          </p:nvPr>
        </p:nvSpPr>
        <p:spPr/>
        <p:txBody>
          <a:bodyPr/>
          <a:lstStyle/>
          <a:p>
            <a:fld id="{2E548C01-EC07-4717-A8DE-1E92D2D81867}" type="slidenum">
              <a:rPr lang="ja-JP" altLang="en-US" smtClean="0"/>
              <a:pPr/>
              <a:t>21</a:t>
            </a:fld>
            <a:endParaRPr lang="ja-JP" altLang="en-US" dirty="0"/>
          </a:p>
        </p:txBody>
      </p:sp>
      <p:sp>
        <p:nvSpPr>
          <p:cNvPr id="7" name="スライド イメージ プレースホルダー 6">
            <a:extLst>
              <a:ext uri="{FF2B5EF4-FFF2-40B4-BE49-F238E27FC236}">
                <a16:creationId xmlns:a16="http://schemas.microsoft.com/office/drawing/2014/main" id="{03D0C118-C131-816D-0776-F045BE4D7C67}"/>
              </a:ext>
            </a:extLst>
          </p:cNvPr>
          <p:cNvSpPr>
            <a:spLocks noGrp="1" noRot="1" noChangeAspect="1"/>
          </p:cNvSpPr>
          <p:nvPr>
            <p:ph type="sldImg"/>
          </p:nvPr>
        </p:nvSpPr>
        <p:spPr>
          <a:xfrm>
            <a:off x="1035050" y="0"/>
            <a:ext cx="7940675" cy="4467225"/>
          </a:xfrm>
        </p:spPr>
      </p:sp>
      <p:sp>
        <p:nvSpPr>
          <p:cNvPr id="4" name="四角形: 角を丸くする 3">
            <a:extLst>
              <a:ext uri="{FF2B5EF4-FFF2-40B4-BE49-F238E27FC236}">
                <a16:creationId xmlns:a16="http://schemas.microsoft.com/office/drawing/2014/main" id="{BB399657-DFE6-689C-F459-7000A46AD360}"/>
              </a:ext>
            </a:extLst>
          </p:cNvPr>
          <p:cNvSpPr/>
          <p:nvPr/>
        </p:nvSpPr>
        <p:spPr>
          <a:xfrm>
            <a:off x="6874080" y="136149"/>
            <a:ext cx="881578" cy="351725"/>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lIns="95483" tIns="47741" rIns="95483" bIns="47741" rtlCol="0" anchor="ctr"/>
          <a:lstStyle/>
          <a:p>
            <a:pPr algn="ctr"/>
            <a:endParaRPr kumimoji="1" lang="ja-JP" altLang="en-US"/>
          </a:p>
        </p:txBody>
      </p:sp>
    </p:spTree>
    <p:extLst>
      <p:ext uri="{BB962C8B-B14F-4D97-AF65-F5344CB8AC3E}">
        <p14:creationId xmlns:p14="http://schemas.microsoft.com/office/powerpoint/2010/main" val="4184784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lstStyle/>
          <a:p>
            <a:r>
              <a:rPr lang="en-US" altLang="ja-JP" dirty="0"/>
              <a:t>16</a:t>
            </a:r>
            <a:r>
              <a:rPr lang="ja-JP" altLang="en-US" dirty="0"/>
              <a:t>歳以上における同種移植は、急性骨髄性白血病で最も多く、ついで、急性リンパ性白血病や骨髄異形成症候群が続く。</a:t>
            </a:r>
          </a:p>
          <a:p>
            <a:r>
              <a:rPr lang="en-US" altLang="ja-JP" dirty="0"/>
              <a:t>2001</a:t>
            </a:r>
            <a:r>
              <a:rPr lang="ja-JP" altLang="en-US" dirty="0"/>
              <a:t>年にわが国において慢性骨髄性白血病の分子標的治療薬としてイマチニブが承認されて以降、慢性骨髄性白血病に対する移植は減少した。</a:t>
            </a:r>
          </a:p>
          <a:p>
            <a:r>
              <a:rPr lang="en-US" altLang="ja-JP" dirty="0"/>
              <a:t>2021</a:t>
            </a:r>
            <a:r>
              <a:rPr lang="ja-JP" altLang="en-US" dirty="0"/>
              <a:t>年以降、悪性リンパ腫に対する同種移植件数がやや減少しており、細胞治療が導入されたことが影響している可能性がある。</a:t>
            </a:r>
          </a:p>
        </p:txBody>
      </p:sp>
      <p:sp>
        <p:nvSpPr>
          <p:cNvPr id="2" name="スライド番号プレースホルダー 1">
            <a:extLst>
              <a:ext uri="{FF2B5EF4-FFF2-40B4-BE49-F238E27FC236}">
                <a16:creationId xmlns:a16="http://schemas.microsoft.com/office/drawing/2014/main" id="{5436348D-7C67-1F0B-DE2E-BE876CB27B95}"/>
              </a:ext>
            </a:extLst>
          </p:cNvPr>
          <p:cNvSpPr>
            <a:spLocks noGrp="1"/>
          </p:cNvSpPr>
          <p:nvPr>
            <p:ph type="sldNum" sz="quarter" idx="5"/>
          </p:nvPr>
        </p:nvSpPr>
        <p:spPr/>
        <p:txBody>
          <a:bodyPr/>
          <a:lstStyle/>
          <a:p>
            <a:fld id="{2E548C01-EC07-4717-A8DE-1E92D2D81867}" type="slidenum">
              <a:rPr lang="ja-JP" altLang="en-US" smtClean="0"/>
              <a:pPr/>
              <a:t>22</a:t>
            </a:fld>
            <a:endParaRPr lang="ja-JP" altLang="en-US" dirty="0"/>
          </a:p>
        </p:txBody>
      </p:sp>
      <p:sp>
        <p:nvSpPr>
          <p:cNvPr id="7" name="スライド イメージ プレースホルダー 6">
            <a:extLst>
              <a:ext uri="{FF2B5EF4-FFF2-40B4-BE49-F238E27FC236}">
                <a16:creationId xmlns:a16="http://schemas.microsoft.com/office/drawing/2014/main" id="{037B6A6E-7FB6-9D6E-F5CF-BA056A2F5551}"/>
              </a:ext>
            </a:extLst>
          </p:cNvPr>
          <p:cNvSpPr>
            <a:spLocks noGrp="1" noRot="1" noChangeAspect="1"/>
          </p:cNvSpPr>
          <p:nvPr>
            <p:ph type="sldImg"/>
          </p:nvPr>
        </p:nvSpPr>
        <p:spPr>
          <a:xfrm>
            <a:off x="1035050" y="0"/>
            <a:ext cx="7940675" cy="4467225"/>
          </a:xfrm>
        </p:spPr>
      </p:sp>
      <p:sp>
        <p:nvSpPr>
          <p:cNvPr id="4" name="四角形: 角を丸くする 3">
            <a:extLst>
              <a:ext uri="{FF2B5EF4-FFF2-40B4-BE49-F238E27FC236}">
                <a16:creationId xmlns:a16="http://schemas.microsoft.com/office/drawing/2014/main" id="{5688C701-6F31-8BA7-94EA-4B03D935F887}"/>
              </a:ext>
            </a:extLst>
          </p:cNvPr>
          <p:cNvSpPr/>
          <p:nvPr/>
        </p:nvSpPr>
        <p:spPr>
          <a:xfrm>
            <a:off x="6874080" y="136149"/>
            <a:ext cx="881578" cy="351725"/>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lIns="95483" tIns="47741" rIns="95483" bIns="47741" rtlCol="0" anchor="ctr"/>
          <a:lstStyle/>
          <a:p>
            <a:pPr algn="ctr"/>
            <a:endParaRPr kumimoji="1" lang="ja-JP" altLang="en-US"/>
          </a:p>
        </p:txBody>
      </p:sp>
    </p:spTree>
    <p:extLst>
      <p:ext uri="{BB962C8B-B14F-4D97-AF65-F5344CB8AC3E}">
        <p14:creationId xmlns:p14="http://schemas.microsoft.com/office/powerpoint/2010/main" val="280073088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99A046-0FB7-789F-0FB1-1743989AB1A8}"/>
            </a:ext>
          </a:extLst>
        </p:cNvPr>
        <p:cNvGrpSpPr/>
        <p:nvPr/>
      </p:nvGrpSpPr>
      <p:grpSpPr>
        <a:xfrm>
          <a:off x="0" y="0"/>
          <a:ext cx="0" cy="0"/>
          <a:chOff x="0" y="0"/>
          <a:chExt cx="0" cy="0"/>
        </a:xfrm>
      </p:grpSpPr>
      <p:sp>
        <p:nvSpPr>
          <p:cNvPr id="3" name="ノート プレースホルダ 2">
            <a:extLst>
              <a:ext uri="{FF2B5EF4-FFF2-40B4-BE49-F238E27FC236}">
                <a16:creationId xmlns:a16="http://schemas.microsoft.com/office/drawing/2014/main" id="{DAC40D2B-3644-FDAA-F65E-FBE12E79C982}"/>
              </a:ext>
            </a:extLst>
          </p:cNvPr>
          <p:cNvSpPr>
            <a:spLocks noGrp="1"/>
          </p:cNvSpPr>
          <p:nvPr>
            <p:ph type="body" idx="1"/>
          </p:nvPr>
        </p:nvSpPr>
        <p:spPr/>
        <p:txBody>
          <a:bodyPr/>
          <a:lstStyle/>
          <a:p>
            <a:pPr lvl="0"/>
            <a:r>
              <a:rPr lang="ja-JP" altLang="en-US" dirty="0"/>
              <a:t>近年では、</a:t>
            </a:r>
            <a:r>
              <a:rPr lang="en-US" altLang="ja-JP" dirty="0"/>
              <a:t>0</a:t>
            </a:r>
            <a:r>
              <a:rPr lang="ja-JP" altLang="en-US" dirty="0"/>
              <a:t>～</a:t>
            </a:r>
            <a:r>
              <a:rPr lang="en-US" altLang="ja-JP" dirty="0"/>
              <a:t>15</a:t>
            </a:r>
            <a:r>
              <a:rPr lang="ja-JP" altLang="en-US" dirty="0"/>
              <a:t>歳での自家移植の</a:t>
            </a:r>
            <a:r>
              <a:rPr lang="en-US" altLang="ja-JP" dirty="0"/>
              <a:t>95</a:t>
            </a:r>
            <a:r>
              <a:rPr lang="ja-JP" altLang="en-US" dirty="0"/>
              <a:t>％以上が末梢血幹細胞による移植である。骨髄移植と比較して細胞採取において患者への負担が少ないことや、顆粒球コロニー刺激因子</a:t>
            </a:r>
            <a:r>
              <a:rPr lang="en-US" altLang="ja-JP" dirty="0"/>
              <a:t>(G-CSF)</a:t>
            </a:r>
            <a:r>
              <a:rPr lang="ja-JP" altLang="en-US" dirty="0"/>
              <a:t>を使用して末梢血から移植細胞を採取する方法が</a:t>
            </a:r>
            <a:r>
              <a:rPr lang="en-US" altLang="ja-JP" dirty="0"/>
              <a:t>2000</a:t>
            </a:r>
            <a:r>
              <a:rPr lang="ja-JP" altLang="en-US" dirty="0"/>
              <a:t>年に保険適応となったことなどの理由により、自家末梢血幹細胞移植件数が増加し、自家骨髄移植は減少した。</a:t>
            </a:r>
            <a:endParaRPr lang="ja-JP" altLang="ja-JP" dirty="0"/>
          </a:p>
        </p:txBody>
      </p:sp>
      <p:sp>
        <p:nvSpPr>
          <p:cNvPr id="2" name="スライド番号プレースホルダー 1">
            <a:extLst>
              <a:ext uri="{FF2B5EF4-FFF2-40B4-BE49-F238E27FC236}">
                <a16:creationId xmlns:a16="http://schemas.microsoft.com/office/drawing/2014/main" id="{08817BFD-E067-CD77-B8FD-038C149B9D6D}"/>
              </a:ext>
            </a:extLst>
          </p:cNvPr>
          <p:cNvSpPr>
            <a:spLocks noGrp="1"/>
          </p:cNvSpPr>
          <p:nvPr>
            <p:ph type="sldNum" sz="quarter" idx="5"/>
          </p:nvPr>
        </p:nvSpPr>
        <p:spPr/>
        <p:txBody>
          <a:bodyPr/>
          <a:lstStyle/>
          <a:p>
            <a:fld id="{2E548C01-EC07-4717-A8DE-1E92D2D81867}" type="slidenum">
              <a:rPr lang="ja-JP" altLang="en-US" smtClean="0"/>
              <a:pPr/>
              <a:t>23</a:t>
            </a:fld>
            <a:endParaRPr lang="ja-JP" altLang="en-US" dirty="0"/>
          </a:p>
        </p:txBody>
      </p:sp>
      <p:sp>
        <p:nvSpPr>
          <p:cNvPr id="4" name="四角形: 角を丸くする 3">
            <a:extLst>
              <a:ext uri="{FF2B5EF4-FFF2-40B4-BE49-F238E27FC236}">
                <a16:creationId xmlns:a16="http://schemas.microsoft.com/office/drawing/2014/main" id="{A22A6E99-C142-183B-E7D5-E0B106EA500D}"/>
              </a:ext>
            </a:extLst>
          </p:cNvPr>
          <p:cNvSpPr/>
          <p:nvPr/>
        </p:nvSpPr>
        <p:spPr>
          <a:xfrm>
            <a:off x="6874080" y="136149"/>
            <a:ext cx="881578" cy="351725"/>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lIns="95483" tIns="47741" rIns="95483" bIns="47741" rtlCol="0" anchor="ctr"/>
          <a:lstStyle/>
          <a:p>
            <a:pPr algn="ctr"/>
            <a:endParaRPr kumimoji="1" lang="ja-JP" altLang="en-US"/>
          </a:p>
        </p:txBody>
      </p:sp>
      <p:sp>
        <p:nvSpPr>
          <p:cNvPr id="8" name="スライド イメージ プレースホルダー 7">
            <a:extLst>
              <a:ext uri="{FF2B5EF4-FFF2-40B4-BE49-F238E27FC236}">
                <a16:creationId xmlns:a16="http://schemas.microsoft.com/office/drawing/2014/main" id="{96E55B44-B2F4-8CD2-D784-5DC715AD2A5D}"/>
              </a:ext>
            </a:extLst>
          </p:cNvPr>
          <p:cNvSpPr>
            <a:spLocks noGrp="1" noRot="1" noChangeAspect="1"/>
          </p:cNvSpPr>
          <p:nvPr>
            <p:ph type="sldImg"/>
          </p:nvPr>
        </p:nvSpPr>
        <p:spPr>
          <a:xfrm>
            <a:off x="1035050" y="0"/>
            <a:ext cx="7940675" cy="4467225"/>
          </a:xfrm>
        </p:spPr>
      </p:sp>
    </p:spTree>
    <p:extLst>
      <p:ext uri="{BB962C8B-B14F-4D97-AF65-F5344CB8AC3E}">
        <p14:creationId xmlns:p14="http://schemas.microsoft.com/office/powerpoint/2010/main" val="81719419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08540E-FBD8-DA7C-C34B-6A4CDBB4BD84}"/>
            </a:ext>
          </a:extLst>
        </p:cNvPr>
        <p:cNvGrpSpPr/>
        <p:nvPr/>
      </p:nvGrpSpPr>
      <p:grpSpPr>
        <a:xfrm>
          <a:off x="0" y="0"/>
          <a:ext cx="0" cy="0"/>
          <a:chOff x="0" y="0"/>
          <a:chExt cx="0" cy="0"/>
        </a:xfrm>
      </p:grpSpPr>
      <p:sp>
        <p:nvSpPr>
          <p:cNvPr id="3" name="ノート プレースホルダ 2">
            <a:extLst>
              <a:ext uri="{FF2B5EF4-FFF2-40B4-BE49-F238E27FC236}">
                <a16:creationId xmlns:a16="http://schemas.microsoft.com/office/drawing/2014/main" id="{A73EA906-441B-7C46-9B0F-BD7B3E15AD31}"/>
              </a:ext>
            </a:extLst>
          </p:cNvPr>
          <p:cNvSpPr>
            <a:spLocks noGrp="1"/>
          </p:cNvSpPr>
          <p:nvPr>
            <p:ph type="body" idx="1"/>
          </p:nvPr>
        </p:nvSpPr>
        <p:spPr/>
        <p:txBody>
          <a:bodyPr/>
          <a:lstStyle/>
          <a:p>
            <a:pPr lvl="0"/>
            <a:r>
              <a:rPr lang="en-US" altLang="ja-JP" dirty="0"/>
              <a:t>16</a:t>
            </a:r>
            <a:r>
              <a:rPr lang="ja-JP" altLang="en-US" dirty="0"/>
              <a:t>歳以上の自家移植では、過去</a:t>
            </a:r>
            <a:r>
              <a:rPr lang="en-US" altLang="ja-JP" dirty="0"/>
              <a:t>20</a:t>
            </a:r>
            <a:r>
              <a:rPr lang="ja-JP" altLang="en-US" dirty="0"/>
              <a:t>年間において</a:t>
            </a:r>
            <a:r>
              <a:rPr lang="en-US" altLang="ja-JP" dirty="0"/>
              <a:t>99</a:t>
            </a:r>
            <a:r>
              <a:rPr lang="ja-JP" altLang="en-US" dirty="0"/>
              <a:t>％以上が末梢血幹細胞による移植である。</a:t>
            </a:r>
            <a:endParaRPr lang="ja-JP" altLang="ja-JP" dirty="0"/>
          </a:p>
        </p:txBody>
      </p:sp>
      <p:sp>
        <p:nvSpPr>
          <p:cNvPr id="2" name="スライド番号プレースホルダー 1">
            <a:extLst>
              <a:ext uri="{FF2B5EF4-FFF2-40B4-BE49-F238E27FC236}">
                <a16:creationId xmlns:a16="http://schemas.microsoft.com/office/drawing/2014/main" id="{4E289DFB-C9BE-7A77-3D34-4709621EDEC0}"/>
              </a:ext>
            </a:extLst>
          </p:cNvPr>
          <p:cNvSpPr>
            <a:spLocks noGrp="1"/>
          </p:cNvSpPr>
          <p:nvPr>
            <p:ph type="sldNum" sz="quarter" idx="5"/>
          </p:nvPr>
        </p:nvSpPr>
        <p:spPr/>
        <p:txBody>
          <a:bodyPr/>
          <a:lstStyle/>
          <a:p>
            <a:fld id="{2E548C01-EC07-4717-A8DE-1E92D2D81867}" type="slidenum">
              <a:rPr lang="ja-JP" altLang="en-US" smtClean="0"/>
              <a:pPr/>
              <a:t>24</a:t>
            </a:fld>
            <a:endParaRPr lang="ja-JP" altLang="en-US" dirty="0"/>
          </a:p>
        </p:txBody>
      </p:sp>
      <p:sp>
        <p:nvSpPr>
          <p:cNvPr id="4" name="四角形: 角を丸くする 3">
            <a:extLst>
              <a:ext uri="{FF2B5EF4-FFF2-40B4-BE49-F238E27FC236}">
                <a16:creationId xmlns:a16="http://schemas.microsoft.com/office/drawing/2014/main" id="{88655916-FD06-17BF-40CE-66C2C944D7FA}"/>
              </a:ext>
            </a:extLst>
          </p:cNvPr>
          <p:cNvSpPr/>
          <p:nvPr/>
        </p:nvSpPr>
        <p:spPr>
          <a:xfrm>
            <a:off x="6874080" y="136149"/>
            <a:ext cx="881578" cy="351725"/>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lIns="95483" tIns="47741" rIns="95483" bIns="47741" rtlCol="0" anchor="ctr"/>
          <a:lstStyle/>
          <a:p>
            <a:pPr algn="ctr"/>
            <a:endParaRPr kumimoji="1" lang="ja-JP" altLang="en-US"/>
          </a:p>
        </p:txBody>
      </p:sp>
      <p:sp>
        <p:nvSpPr>
          <p:cNvPr id="8" name="スライド イメージ プレースホルダー 7">
            <a:extLst>
              <a:ext uri="{FF2B5EF4-FFF2-40B4-BE49-F238E27FC236}">
                <a16:creationId xmlns:a16="http://schemas.microsoft.com/office/drawing/2014/main" id="{BA319F02-0EF0-3AB7-4777-AEC6E5A928C3}"/>
              </a:ext>
            </a:extLst>
          </p:cNvPr>
          <p:cNvSpPr>
            <a:spLocks noGrp="1" noRot="1" noChangeAspect="1"/>
          </p:cNvSpPr>
          <p:nvPr>
            <p:ph type="sldImg"/>
          </p:nvPr>
        </p:nvSpPr>
        <p:spPr>
          <a:xfrm>
            <a:off x="1035050" y="0"/>
            <a:ext cx="7940675" cy="4467225"/>
          </a:xfrm>
        </p:spPr>
      </p:sp>
    </p:spTree>
    <p:extLst>
      <p:ext uri="{BB962C8B-B14F-4D97-AF65-F5344CB8AC3E}">
        <p14:creationId xmlns:p14="http://schemas.microsoft.com/office/powerpoint/2010/main" val="238696746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933033-4815-24F2-4A18-C042FA364214}"/>
            </a:ext>
          </a:extLst>
        </p:cNvPr>
        <p:cNvGrpSpPr/>
        <p:nvPr/>
      </p:nvGrpSpPr>
      <p:grpSpPr>
        <a:xfrm>
          <a:off x="0" y="0"/>
          <a:ext cx="0" cy="0"/>
          <a:chOff x="0" y="0"/>
          <a:chExt cx="0" cy="0"/>
        </a:xfrm>
      </p:grpSpPr>
      <p:sp>
        <p:nvSpPr>
          <p:cNvPr id="3" name="ノート プレースホルダ 2">
            <a:extLst>
              <a:ext uri="{FF2B5EF4-FFF2-40B4-BE49-F238E27FC236}">
                <a16:creationId xmlns:a16="http://schemas.microsoft.com/office/drawing/2014/main" id="{55DD7254-511B-7117-82AA-0430F22E5EAD}"/>
              </a:ext>
            </a:extLst>
          </p:cNvPr>
          <p:cNvSpPr>
            <a:spLocks noGrp="1"/>
          </p:cNvSpPr>
          <p:nvPr>
            <p:ph type="body" idx="1"/>
          </p:nvPr>
        </p:nvSpPr>
        <p:spPr/>
        <p:txBody>
          <a:bodyPr/>
          <a:lstStyle/>
          <a:p>
            <a:r>
              <a:rPr lang="en-US" altLang="ja-JP" dirty="0"/>
              <a:t>0</a:t>
            </a:r>
            <a:r>
              <a:rPr lang="ja-JP" altLang="en-US" dirty="0"/>
              <a:t>～</a:t>
            </a:r>
            <a:r>
              <a:rPr lang="en-US" altLang="ja-JP" dirty="0"/>
              <a:t>15</a:t>
            </a:r>
            <a:r>
              <a:rPr lang="ja-JP" altLang="en-US" dirty="0"/>
              <a:t>歳の同種移植において、さい帯血移植および末梢血幹細胞移植の普及に伴い、骨髄移植の割合は減少傾向にある。近年では、同種移植全体で、骨髄移植が約半数、さい帯血移植が</a:t>
            </a:r>
            <a:r>
              <a:rPr lang="en-US" altLang="ja-JP" dirty="0"/>
              <a:t>30</a:t>
            </a:r>
            <a:r>
              <a:rPr lang="ja-JP" altLang="en-US" dirty="0"/>
              <a:t>～</a:t>
            </a:r>
            <a:r>
              <a:rPr lang="en-US" altLang="ja-JP" dirty="0"/>
              <a:t>40</a:t>
            </a:r>
            <a:r>
              <a:rPr lang="ja-JP" altLang="en-US" dirty="0"/>
              <a:t>％を占める。</a:t>
            </a:r>
            <a:endParaRPr lang="ja-JP" altLang="ja-JP" dirty="0"/>
          </a:p>
        </p:txBody>
      </p:sp>
      <p:sp>
        <p:nvSpPr>
          <p:cNvPr id="2" name="スライド番号プレースホルダー 1">
            <a:extLst>
              <a:ext uri="{FF2B5EF4-FFF2-40B4-BE49-F238E27FC236}">
                <a16:creationId xmlns:a16="http://schemas.microsoft.com/office/drawing/2014/main" id="{C81CD02A-1B7B-14DA-98E7-9CC5E648BE5E}"/>
              </a:ext>
            </a:extLst>
          </p:cNvPr>
          <p:cNvSpPr>
            <a:spLocks noGrp="1"/>
          </p:cNvSpPr>
          <p:nvPr>
            <p:ph type="sldNum" sz="quarter" idx="5"/>
          </p:nvPr>
        </p:nvSpPr>
        <p:spPr/>
        <p:txBody>
          <a:bodyPr/>
          <a:lstStyle/>
          <a:p>
            <a:fld id="{2E548C01-EC07-4717-A8DE-1E92D2D81867}" type="slidenum">
              <a:rPr lang="ja-JP" altLang="en-US" smtClean="0"/>
              <a:pPr/>
              <a:t>25</a:t>
            </a:fld>
            <a:endParaRPr lang="ja-JP" altLang="en-US" dirty="0"/>
          </a:p>
        </p:txBody>
      </p:sp>
      <p:sp>
        <p:nvSpPr>
          <p:cNvPr id="4" name="四角形: 角を丸くする 3">
            <a:extLst>
              <a:ext uri="{FF2B5EF4-FFF2-40B4-BE49-F238E27FC236}">
                <a16:creationId xmlns:a16="http://schemas.microsoft.com/office/drawing/2014/main" id="{BC6B981E-26E2-9393-5299-8ADB8D4F43D6}"/>
              </a:ext>
            </a:extLst>
          </p:cNvPr>
          <p:cNvSpPr/>
          <p:nvPr/>
        </p:nvSpPr>
        <p:spPr>
          <a:xfrm>
            <a:off x="6874080" y="136149"/>
            <a:ext cx="881578" cy="351725"/>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lIns="95483" tIns="47741" rIns="95483" bIns="47741" rtlCol="0" anchor="ctr"/>
          <a:lstStyle/>
          <a:p>
            <a:pPr algn="ctr"/>
            <a:endParaRPr kumimoji="1" lang="ja-JP" altLang="en-US"/>
          </a:p>
        </p:txBody>
      </p:sp>
      <p:sp>
        <p:nvSpPr>
          <p:cNvPr id="8" name="スライド イメージ プレースホルダー 7">
            <a:extLst>
              <a:ext uri="{FF2B5EF4-FFF2-40B4-BE49-F238E27FC236}">
                <a16:creationId xmlns:a16="http://schemas.microsoft.com/office/drawing/2014/main" id="{367A72A4-7AF5-6161-EE22-768CA4EBF1A1}"/>
              </a:ext>
            </a:extLst>
          </p:cNvPr>
          <p:cNvSpPr>
            <a:spLocks noGrp="1" noRot="1" noChangeAspect="1"/>
          </p:cNvSpPr>
          <p:nvPr>
            <p:ph type="sldImg"/>
          </p:nvPr>
        </p:nvSpPr>
        <p:spPr>
          <a:xfrm>
            <a:off x="1035050" y="0"/>
            <a:ext cx="7940675" cy="4467225"/>
          </a:xfrm>
        </p:spPr>
      </p:sp>
    </p:spTree>
    <p:extLst>
      <p:ext uri="{BB962C8B-B14F-4D97-AF65-F5344CB8AC3E}">
        <p14:creationId xmlns:p14="http://schemas.microsoft.com/office/powerpoint/2010/main" val="33143058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9E9EB1-F6BD-FE48-231D-8D389AAA05AB}"/>
            </a:ext>
          </a:extLst>
        </p:cNvPr>
        <p:cNvGrpSpPr/>
        <p:nvPr/>
      </p:nvGrpSpPr>
      <p:grpSpPr>
        <a:xfrm>
          <a:off x="0" y="0"/>
          <a:ext cx="0" cy="0"/>
          <a:chOff x="0" y="0"/>
          <a:chExt cx="0" cy="0"/>
        </a:xfrm>
      </p:grpSpPr>
      <p:sp>
        <p:nvSpPr>
          <p:cNvPr id="3" name="ノート プレースホルダ 2">
            <a:extLst>
              <a:ext uri="{FF2B5EF4-FFF2-40B4-BE49-F238E27FC236}">
                <a16:creationId xmlns:a16="http://schemas.microsoft.com/office/drawing/2014/main" id="{A3170E78-D1C6-5A46-9F47-5A252B43BBF5}"/>
              </a:ext>
            </a:extLst>
          </p:cNvPr>
          <p:cNvSpPr>
            <a:spLocks noGrp="1"/>
          </p:cNvSpPr>
          <p:nvPr>
            <p:ph type="body" idx="1"/>
          </p:nvPr>
        </p:nvSpPr>
        <p:spPr/>
        <p:txBody>
          <a:bodyPr/>
          <a:lstStyle/>
          <a:p>
            <a:r>
              <a:rPr lang="en-US" altLang="ja-JP" dirty="0"/>
              <a:t>16</a:t>
            </a:r>
            <a:r>
              <a:rPr lang="ja-JP" altLang="en-US" dirty="0"/>
              <a:t>歳以上の同種移植において、</a:t>
            </a:r>
            <a:r>
              <a:rPr lang="en-US" altLang="ja-JP" dirty="0"/>
              <a:t>2000</a:t>
            </a:r>
            <a:r>
              <a:rPr lang="ja-JP" altLang="en-US" dirty="0"/>
              <a:t>年代にさい帯血移植の割合が増加し、</a:t>
            </a:r>
            <a:r>
              <a:rPr lang="en-US" altLang="ja-JP" dirty="0"/>
              <a:t>2010</a:t>
            </a:r>
            <a:r>
              <a:rPr lang="ja-JP" altLang="en-US" dirty="0"/>
              <a:t>年以降には末梢血幹細胞移植の割合が増加した。これらに伴い、骨髄移植の割合は減少した。</a:t>
            </a:r>
            <a:endParaRPr lang="ja-JP" altLang="ja-JP" dirty="0"/>
          </a:p>
        </p:txBody>
      </p:sp>
      <p:sp>
        <p:nvSpPr>
          <p:cNvPr id="2" name="スライド番号プレースホルダー 1">
            <a:extLst>
              <a:ext uri="{FF2B5EF4-FFF2-40B4-BE49-F238E27FC236}">
                <a16:creationId xmlns:a16="http://schemas.microsoft.com/office/drawing/2014/main" id="{91AE8EA6-DD17-17BA-06C5-CFFB0ED0D884}"/>
              </a:ext>
            </a:extLst>
          </p:cNvPr>
          <p:cNvSpPr>
            <a:spLocks noGrp="1"/>
          </p:cNvSpPr>
          <p:nvPr>
            <p:ph type="sldNum" sz="quarter" idx="5"/>
          </p:nvPr>
        </p:nvSpPr>
        <p:spPr/>
        <p:txBody>
          <a:bodyPr/>
          <a:lstStyle/>
          <a:p>
            <a:fld id="{2E548C01-EC07-4717-A8DE-1E92D2D81867}" type="slidenum">
              <a:rPr lang="ja-JP" altLang="en-US" smtClean="0"/>
              <a:pPr/>
              <a:t>26</a:t>
            </a:fld>
            <a:endParaRPr lang="ja-JP" altLang="en-US" dirty="0"/>
          </a:p>
        </p:txBody>
      </p:sp>
      <p:sp>
        <p:nvSpPr>
          <p:cNvPr id="4" name="四角形: 角を丸くする 3">
            <a:extLst>
              <a:ext uri="{FF2B5EF4-FFF2-40B4-BE49-F238E27FC236}">
                <a16:creationId xmlns:a16="http://schemas.microsoft.com/office/drawing/2014/main" id="{7BEF7E81-B13D-D400-8B8E-48568BD3E2C7}"/>
              </a:ext>
            </a:extLst>
          </p:cNvPr>
          <p:cNvSpPr/>
          <p:nvPr/>
        </p:nvSpPr>
        <p:spPr>
          <a:xfrm>
            <a:off x="6874080" y="136149"/>
            <a:ext cx="881578" cy="351725"/>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lIns="95483" tIns="47741" rIns="95483" bIns="47741" rtlCol="0" anchor="ctr"/>
          <a:lstStyle/>
          <a:p>
            <a:pPr algn="ctr"/>
            <a:endParaRPr kumimoji="1" lang="ja-JP" altLang="en-US"/>
          </a:p>
        </p:txBody>
      </p:sp>
      <p:sp>
        <p:nvSpPr>
          <p:cNvPr id="7" name="スライド イメージ プレースホルダー 6">
            <a:extLst>
              <a:ext uri="{FF2B5EF4-FFF2-40B4-BE49-F238E27FC236}">
                <a16:creationId xmlns:a16="http://schemas.microsoft.com/office/drawing/2014/main" id="{B36E1F8F-3C6A-1F21-C988-1ACCD86204C9}"/>
              </a:ext>
            </a:extLst>
          </p:cNvPr>
          <p:cNvSpPr>
            <a:spLocks noGrp="1" noRot="1" noChangeAspect="1"/>
          </p:cNvSpPr>
          <p:nvPr>
            <p:ph type="sldImg"/>
          </p:nvPr>
        </p:nvSpPr>
        <p:spPr>
          <a:xfrm>
            <a:off x="1035050" y="0"/>
            <a:ext cx="7940675" cy="4467225"/>
          </a:xfrm>
        </p:spPr>
      </p:sp>
    </p:spTree>
    <p:extLst>
      <p:ext uri="{BB962C8B-B14F-4D97-AF65-F5344CB8AC3E}">
        <p14:creationId xmlns:p14="http://schemas.microsoft.com/office/powerpoint/2010/main" val="22474843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C07FEF-A500-DF1D-1365-B2FB56222924}"/>
            </a:ext>
          </a:extLst>
        </p:cNvPr>
        <p:cNvGrpSpPr/>
        <p:nvPr/>
      </p:nvGrpSpPr>
      <p:grpSpPr>
        <a:xfrm>
          <a:off x="0" y="0"/>
          <a:ext cx="0" cy="0"/>
          <a:chOff x="0" y="0"/>
          <a:chExt cx="0" cy="0"/>
        </a:xfrm>
      </p:grpSpPr>
      <p:sp>
        <p:nvSpPr>
          <p:cNvPr id="3" name="ノート プレースホルダ 2">
            <a:extLst>
              <a:ext uri="{FF2B5EF4-FFF2-40B4-BE49-F238E27FC236}">
                <a16:creationId xmlns:a16="http://schemas.microsoft.com/office/drawing/2014/main" id="{D387C679-33A3-B0BB-159F-BA96B31B9748}"/>
              </a:ext>
            </a:extLst>
          </p:cNvPr>
          <p:cNvSpPr>
            <a:spLocks noGrp="1"/>
          </p:cNvSpPr>
          <p:nvPr>
            <p:ph type="body" idx="1"/>
          </p:nvPr>
        </p:nvSpPr>
        <p:spPr/>
        <p:txBody>
          <a:bodyPr/>
          <a:lstStyle/>
          <a:p>
            <a:r>
              <a:rPr lang="ja-JP" altLang="en-US" dirty="0"/>
              <a:t>非血縁者間の移植に限った場合においても、さい帯血移植は増加傾向にあり、近年では非血縁者間移植の約半数である。</a:t>
            </a:r>
            <a:endParaRPr lang="ja-JP" altLang="ja-JP" dirty="0"/>
          </a:p>
        </p:txBody>
      </p:sp>
      <p:sp>
        <p:nvSpPr>
          <p:cNvPr id="5" name="スライド番号プレースホルダー 4">
            <a:extLst>
              <a:ext uri="{FF2B5EF4-FFF2-40B4-BE49-F238E27FC236}">
                <a16:creationId xmlns:a16="http://schemas.microsoft.com/office/drawing/2014/main" id="{0A761523-FE80-5D5A-18BE-42AE6187DFC6}"/>
              </a:ext>
            </a:extLst>
          </p:cNvPr>
          <p:cNvSpPr>
            <a:spLocks noGrp="1"/>
          </p:cNvSpPr>
          <p:nvPr>
            <p:ph type="sldNum" sz="quarter" idx="5"/>
          </p:nvPr>
        </p:nvSpPr>
        <p:spPr/>
        <p:txBody>
          <a:bodyPr/>
          <a:lstStyle/>
          <a:p>
            <a:fld id="{2E548C01-EC07-4717-A8DE-1E92D2D81867}" type="slidenum">
              <a:rPr lang="ja-JP" altLang="en-US" smtClean="0"/>
              <a:pPr/>
              <a:t>27</a:t>
            </a:fld>
            <a:endParaRPr lang="ja-JP" altLang="en-US" dirty="0"/>
          </a:p>
        </p:txBody>
      </p:sp>
      <p:sp>
        <p:nvSpPr>
          <p:cNvPr id="2" name="四角形: 角を丸くする 1">
            <a:extLst>
              <a:ext uri="{FF2B5EF4-FFF2-40B4-BE49-F238E27FC236}">
                <a16:creationId xmlns:a16="http://schemas.microsoft.com/office/drawing/2014/main" id="{C404A90B-DB7E-4DB7-427F-648313E15B95}"/>
              </a:ext>
            </a:extLst>
          </p:cNvPr>
          <p:cNvSpPr/>
          <p:nvPr/>
        </p:nvSpPr>
        <p:spPr>
          <a:xfrm>
            <a:off x="6874080" y="136149"/>
            <a:ext cx="881578" cy="351725"/>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lIns="95483" tIns="47741" rIns="95483" bIns="47741" rtlCol="0" anchor="ctr"/>
          <a:lstStyle/>
          <a:p>
            <a:pPr algn="ctr"/>
            <a:endParaRPr kumimoji="1" lang="ja-JP" altLang="en-US"/>
          </a:p>
        </p:txBody>
      </p:sp>
      <p:sp>
        <p:nvSpPr>
          <p:cNvPr id="4" name="四角形: 角を丸くする 3">
            <a:extLst>
              <a:ext uri="{FF2B5EF4-FFF2-40B4-BE49-F238E27FC236}">
                <a16:creationId xmlns:a16="http://schemas.microsoft.com/office/drawing/2014/main" id="{580122AC-3993-E48F-1ACE-EA0E151843F9}"/>
              </a:ext>
            </a:extLst>
          </p:cNvPr>
          <p:cNvSpPr/>
          <p:nvPr/>
        </p:nvSpPr>
        <p:spPr>
          <a:xfrm>
            <a:off x="5659583" y="75635"/>
            <a:ext cx="1214496" cy="351725"/>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lIns="95483" tIns="47741" rIns="95483" bIns="47741" rtlCol="0" anchor="ctr"/>
          <a:lstStyle/>
          <a:p>
            <a:pPr algn="ctr"/>
            <a:endParaRPr kumimoji="1" lang="ja-JP" altLang="en-US"/>
          </a:p>
        </p:txBody>
      </p:sp>
      <p:sp>
        <p:nvSpPr>
          <p:cNvPr id="8" name="スライド イメージ プレースホルダー 7">
            <a:extLst>
              <a:ext uri="{FF2B5EF4-FFF2-40B4-BE49-F238E27FC236}">
                <a16:creationId xmlns:a16="http://schemas.microsoft.com/office/drawing/2014/main" id="{3460E197-0C4E-5AE6-D65D-E24CA25542AA}"/>
              </a:ext>
            </a:extLst>
          </p:cNvPr>
          <p:cNvSpPr>
            <a:spLocks noGrp="1" noRot="1" noChangeAspect="1"/>
          </p:cNvSpPr>
          <p:nvPr>
            <p:ph type="sldImg"/>
          </p:nvPr>
        </p:nvSpPr>
        <p:spPr>
          <a:xfrm>
            <a:off x="1035050" y="0"/>
            <a:ext cx="7940675" cy="4467225"/>
          </a:xfrm>
        </p:spPr>
      </p:sp>
    </p:spTree>
    <p:extLst>
      <p:ext uri="{BB962C8B-B14F-4D97-AF65-F5344CB8AC3E}">
        <p14:creationId xmlns:p14="http://schemas.microsoft.com/office/powerpoint/2010/main" val="151833541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9DC7B2-6DE4-620D-5118-CF7873EC8102}"/>
            </a:ext>
          </a:extLst>
        </p:cNvPr>
        <p:cNvGrpSpPr/>
        <p:nvPr/>
      </p:nvGrpSpPr>
      <p:grpSpPr>
        <a:xfrm>
          <a:off x="0" y="0"/>
          <a:ext cx="0" cy="0"/>
          <a:chOff x="0" y="0"/>
          <a:chExt cx="0" cy="0"/>
        </a:xfrm>
      </p:grpSpPr>
      <p:sp>
        <p:nvSpPr>
          <p:cNvPr id="3" name="ノート プレースホルダ 2">
            <a:extLst>
              <a:ext uri="{FF2B5EF4-FFF2-40B4-BE49-F238E27FC236}">
                <a16:creationId xmlns:a16="http://schemas.microsoft.com/office/drawing/2014/main" id="{7F36135B-4118-6F04-46A7-A57727827EAE}"/>
              </a:ext>
            </a:extLst>
          </p:cNvPr>
          <p:cNvSpPr>
            <a:spLocks noGrp="1"/>
          </p:cNvSpPr>
          <p:nvPr>
            <p:ph type="body" idx="1"/>
          </p:nvPr>
        </p:nvSpPr>
        <p:spPr/>
        <p:txBody>
          <a:bodyPr/>
          <a:lstStyle/>
          <a:p>
            <a:r>
              <a:rPr lang="ja-JP" altLang="en-US" dirty="0"/>
              <a:t>非血縁者間の移植に限った場合においても、さい帯血移植は増加傾向にあり、近年では非血縁者間移植の約半数である。また、近年末梢血幹細胞移植の割合の増加がみられる。</a:t>
            </a:r>
            <a:endParaRPr lang="ja-JP" altLang="ja-JP" dirty="0"/>
          </a:p>
        </p:txBody>
      </p:sp>
      <p:sp>
        <p:nvSpPr>
          <p:cNvPr id="2" name="スライド番号プレースホルダー 1">
            <a:extLst>
              <a:ext uri="{FF2B5EF4-FFF2-40B4-BE49-F238E27FC236}">
                <a16:creationId xmlns:a16="http://schemas.microsoft.com/office/drawing/2014/main" id="{809BB17E-77E3-D463-C726-8E36FAD722DF}"/>
              </a:ext>
            </a:extLst>
          </p:cNvPr>
          <p:cNvSpPr>
            <a:spLocks noGrp="1"/>
          </p:cNvSpPr>
          <p:nvPr>
            <p:ph type="sldNum" sz="quarter" idx="5"/>
          </p:nvPr>
        </p:nvSpPr>
        <p:spPr/>
        <p:txBody>
          <a:bodyPr/>
          <a:lstStyle/>
          <a:p>
            <a:fld id="{2E548C01-EC07-4717-A8DE-1E92D2D81867}" type="slidenum">
              <a:rPr lang="ja-JP" altLang="en-US" smtClean="0"/>
              <a:pPr/>
              <a:t>28</a:t>
            </a:fld>
            <a:endParaRPr lang="ja-JP" altLang="en-US" dirty="0"/>
          </a:p>
        </p:txBody>
      </p:sp>
      <p:sp>
        <p:nvSpPr>
          <p:cNvPr id="4" name="四角形: 角を丸くする 3">
            <a:extLst>
              <a:ext uri="{FF2B5EF4-FFF2-40B4-BE49-F238E27FC236}">
                <a16:creationId xmlns:a16="http://schemas.microsoft.com/office/drawing/2014/main" id="{5ECFED2B-3AD6-ED11-D3AF-F00F7277A735}"/>
              </a:ext>
            </a:extLst>
          </p:cNvPr>
          <p:cNvSpPr/>
          <p:nvPr/>
        </p:nvSpPr>
        <p:spPr>
          <a:xfrm>
            <a:off x="6874080" y="136149"/>
            <a:ext cx="881578" cy="351725"/>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lIns="95483" tIns="47741" rIns="95483" bIns="47741" rtlCol="0" anchor="ctr"/>
          <a:lstStyle/>
          <a:p>
            <a:pPr algn="ctr"/>
            <a:endParaRPr kumimoji="1" lang="ja-JP" altLang="en-US"/>
          </a:p>
        </p:txBody>
      </p:sp>
      <p:sp>
        <p:nvSpPr>
          <p:cNvPr id="5" name="四角形: 角を丸くする 4">
            <a:extLst>
              <a:ext uri="{FF2B5EF4-FFF2-40B4-BE49-F238E27FC236}">
                <a16:creationId xmlns:a16="http://schemas.microsoft.com/office/drawing/2014/main" id="{B99B99DD-9B55-5A48-F4CC-86FBF50F57D1}"/>
              </a:ext>
            </a:extLst>
          </p:cNvPr>
          <p:cNvSpPr/>
          <p:nvPr/>
        </p:nvSpPr>
        <p:spPr>
          <a:xfrm>
            <a:off x="5659583" y="75635"/>
            <a:ext cx="1214496" cy="351725"/>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lIns="95483" tIns="47741" rIns="95483" bIns="47741" rtlCol="0" anchor="ctr"/>
          <a:lstStyle/>
          <a:p>
            <a:pPr algn="ctr"/>
            <a:endParaRPr kumimoji="1" lang="ja-JP" altLang="en-US"/>
          </a:p>
        </p:txBody>
      </p:sp>
      <p:sp>
        <p:nvSpPr>
          <p:cNvPr id="9" name="スライド イメージ プレースホルダー 8">
            <a:extLst>
              <a:ext uri="{FF2B5EF4-FFF2-40B4-BE49-F238E27FC236}">
                <a16:creationId xmlns:a16="http://schemas.microsoft.com/office/drawing/2014/main" id="{BDEB8ABC-54CD-336F-E884-628D7B2932EC}"/>
              </a:ext>
            </a:extLst>
          </p:cNvPr>
          <p:cNvSpPr>
            <a:spLocks noGrp="1" noRot="1" noChangeAspect="1"/>
          </p:cNvSpPr>
          <p:nvPr>
            <p:ph type="sldImg"/>
          </p:nvPr>
        </p:nvSpPr>
        <p:spPr>
          <a:xfrm>
            <a:off x="1035050" y="0"/>
            <a:ext cx="7940675" cy="4467225"/>
          </a:xfrm>
        </p:spPr>
      </p:sp>
    </p:spTree>
    <p:extLst>
      <p:ext uri="{BB962C8B-B14F-4D97-AF65-F5344CB8AC3E}">
        <p14:creationId xmlns:p14="http://schemas.microsoft.com/office/powerpoint/2010/main" val="36706626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lstStyle/>
          <a:p>
            <a:r>
              <a:rPr lang="ja-JP" altLang="en-US" dirty="0"/>
              <a:t>近年、年間</a:t>
            </a:r>
            <a:r>
              <a:rPr lang="en-US" altLang="ja-JP" dirty="0"/>
              <a:t>340</a:t>
            </a:r>
            <a:r>
              <a:rPr lang="ja-JP" altLang="en-US" dirty="0"/>
              <a:t>～</a:t>
            </a:r>
            <a:r>
              <a:rPr lang="en-US" altLang="ja-JP" dirty="0"/>
              <a:t>400</a:t>
            </a:r>
            <a:r>
              <a:rPr lang="ja-JP" altLang="en-US" dirty="0"/>
              <a:t>件の</a:t>
            </a:r>
            <a:r>
              <a:rPr lang="en-US" altLang="ja-JP" dirty="0"/>
              <a:t>0</a:t>
            </a:r>
            <a:r>
              <a:rPr lang="ja-JP" altLang="en-US" dirty="0"/>
              <a:t>～</a:t>
            </a:r>
            <a:r>
              <a:rPr lang="en-US" altLang="ja-JP" dirty="0"/>
              <a:t>15</a:t>
            </a:r>
            <a:r>
              <a:rPr lang="ja-JP" altLang="en-US" dirty="0"/>
              <a:t>歳に対する同種移植が行われている。非血縁者間移植が</a:t>
            </a:r>
            <a:r>
              <a:rPr lang="en-US" altLang="ja-JP" dirty="0"/>
              <a:t>60</a:t>
            </a:r>
            <a:r>
              <a:rPr lang="ja-JP" altLang="en-US" dirty="0"/>
              <a:t>～</a:t>
            </a:r>
            <a:r>
              <a:rPr lang="en-US" altLang="ja-JP" dirty="0"/>
              <a:t>70%</a:t>
            </a:r>
            <a:r>
              <a:rPr lang="ja-JP" altLang="en-US" dirty="0"/>
              <a:t>を占める。</a:t>
            </a:r>
            <a:endParaRPr lang="ja-JP" altLang="ja-JP" dirty="0"/>
          </a:p>
        </p:txBody>
      </p:sp>
      <p:sp>
        <p:nvSpPr>
          <p:cNvPr id="2" name="スライド番号プレースホルダー 1">
            <a:extLst>
              <a:ext uri="{FF2B5EF4-FFF2-40B4-BE49-F238E27FC236}">
                <a16:creationId xmlns:a16="http://schemas.microsoft.com/office/drawing/2014/main" id="{019EAC5F-F3CE-D119-BEF7-4E07ED857EA4}"/>
              </a:ext>
            </a:extLst>
          </p:cNvPr>
          <p:cNvSpPr>
            <a:spLocks noGrp="1"/>
          </p:cNvSpPr>
          <p:nvPr>
            <p:ph type="sldNum" sz="quarter" idx="5"/>
          </p:nvPr>
        </p:nvSpPr>
        <p:spPr/>
        <p:txBody>
          <a:bodyPr/>
          <a:lstStyle/>
          <a:p>
            <a:fld id="{2E548C01-EC07-4717-A8DE-1E92D2D81867}" type="slidenum">
              <a:rPr lang="ja-JP" altLang="en-US" smtClean="0"/>
              <a:pPr/>
              <a:t>29</a:t>
            </a:fld>
            <a:endParaRPr lang="ja-JP" altLang="en-US" dirty="0"/>
          </a:p>
        </p:txBody>
      </p:sp>
      <p:sp>
        <p:nvSpPr>
          <p:cNvPr id="7" name="スライド イメージ プレースホルダー 6">
            <a:extLst>
              <a:ext uri="{FF2B5EF4-FFF2-40B4-BE49-F238E27FC236}">
                <a16:creationId xmlns:a16="http://schemas.microsoft.com/office/drawing/2014/main" id="{DD91EF42-0DA3-7C17-1FDA-75A845A9F0C2}"/>
              </a:ext>
            </a:extLst>
          </p:cNvPr>
          <p:cNvSpPr>
            <a:spLocks noGrp="1" noRot="1" noChangeAspect="1"/>
          </p:cNvSpPr>
          <p:nvPr>
            <p:ph type="sldImg"/>
          </p:nvPr>
        </p:nvSpPr>
        <p:spPr>
          <a:xfrm>
            <a:off x="1035050" y="0"/>
            <a:ext cx="7940675" cy="4467225"/>
          </a:xfrm>
        </p:spPr>
      </p:sp>
    </p:spTree>
    <p:extLst>
      <p:ext uri="{BB962C8B-B14F-4D97-AF65-F5344CB8AC3E}">
        <p14:creationId xmlns:p14="http://schemas.microsoft.com/office/powerpoint/2010/main" val="42738886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lstStyle/>
          <a:p>
            <a:r>
              <a:rPr lang="ja-JP" altLang="en-US" dirty="0"/>
              <a:t>　　　　　　　　　　　　　　　　　　　　　　　</a:t>
            </a:r>
          </a:p>
        </p:txBody>
      </p:sp>
      <p:sp>
        <p:nvSpPr>
          <p:cNvPr id="2" name="スライド番号プレースホルダー 1">
            <a:extLst>
              <a:ext uri="{FF2B5EF4-FFF2-40B4-BE49-F238E27FC236}">
                <a16:creationId xmlns:a16="http://schemas.microsoft.com/office/drawing/2014/main" id="{3421C0EE-2770-CBA9-DE62-0887FCAA59A3}"/>
              </a:ext>
            </a:extLst>
          </p:cNvPr>
          <p:cNvSpPr>
            <a:spLocks noGrp="1"/>
          </p:cNvSpPr>
          <p:nvPr>
            <p:ph type="sldNum" sz="quarter" idx="5"/>
          </p:nvPr>
        </p:nvSpPr>
        <p:spPr/>
        <p:txBody>
          <a:bodyPr/>
          <a:lstStyle/>
          <a:p>
            <a:fld id="{2E548C01-EC07-4717-A8DE-1E92D2D81867}" type="slidenum">
              <a:rPr lang="ja-JP" altLang="en-US" smtClean="0"/>
              <a:pPr/>
              <a:t>3</a:t>
            </a:fld>
            <a:endParaRPr lang="ja-JP" altLang="en-US" dirty="0"/>
          </a:p>
        </p:txBody>
      </p:sp>
      <p:sp>
        <p:nvSpPr>
          <p:cNvPr id="7" name="スライド イメージ プレースホルダー 6">
            <a:extLst>
              <a:ext uri="{FF2B5EF4-FFF2-40B4-BE49-F238E27FC236}">
                <a16:creationId xmlns:a16="http://schemas.microsoft.com/office/drawing/2014/main" id="{7CB5BE84-3024-A1DE-C4C9-006F0AE4CC84}"/>
              </a:ext>
            </a:extLst>
          </p:cNvPr>
          <p:cNvSpPr>
            <a:spLocks noGrp="1" noRot="1" noChangeAspect="1"/>
          </p:cNvSpPr>
          <p:nvPr>
            <p:ph type="sldImg"/>
          </p:nvPr>
        </p:nvSpPr>
        <p:spPr>
          <a:xfrm>
            <a:off x="1035050" y="0"/>
            <a:ext cx="7940675" cy="4467225"/>
          </a:xfrm>
        </p:spPr>
      </p:sp>
    </p:spTree>
    <p:extLst>
      <p:ext uri="{BB962C8B-B14F-4D97-AF65-F5344CB8AC3E}">
        <p14:creationId xmlns:p14="http://schemas.microsoft.com/office/powerpoint/2010/main" val="109772513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lstStyle/>
          <a:p>
            <a:r>
              <a:rPr lang="ja-JP" altLang="en-US" dirty="0"/>
              <a:t>近年、年間</a:t>
            </a:r>
            <a:r>
              <a:rPr lang="en-US" altLang="ja-JP" dirty="0"/>
              <a:t>1,300</a:t>
            </a:r>
            <a:r>
              <a:rPr lang="ja-JP" altLang="en-US" dirty="0"/>
              <a:t>～</a:t>
            </a:r>
            <a:r>
              <a:rPr lang="en-US" altLang="ja-JP" dirty="0"/>
              <a:t>1,500</a:t>
            </a:r>
            <a:r>
              <a:rPr lang="ja-JP" altLang="en-US" dirty="0"/>
              <a:t>件の</a:t>
            </a:r>
            <a:r>
              <a:rPr lang="en-US" altLang="ja-JP" dirty="0"/>
              <a:t>16</a:t>
            </a:r>
            <a:r>
              <a:rPr lang="ja-JP" altLang="en-US" dirty="0"/>
              <a:t>～</a:t>
            </a:r>
            <a:r>
              <a:rPr lang="en-US" altLang="ja-JP" dirty="0"/>
              <a:t>50</a:t>
            </a:r>
            <a:r>
              <a:rPr lang="ja-JP" altLang="en-US" dirty="0"/>
              <a:t>歳に対する同種移植が行われている。</a:t>
            </a:r>
          </a:p>
          <a:p>
            <a:r>
              <a:rPr lang="ja-JP" altLang="en-US" dirty="0"/>
              <a:t>さい帯血移植の割合が増加傾向であり、全体の約</a:t>
            </a:r>
            <a:r>
              <a:rPr lang="en-US" altLang="ja-JP" dirty="0"/>
              <a:t>3</a:t>
            </a:r>
            <a:r>
              <a:rPr lang="ja-JP" altLang="en-US" dirty="0"/>
              <a:t>分の</a:t>
            </a:r>
            <a:r>
              <a:rPr lang="en-US" altLang="ja-JP" dirty="0"/>
              <a:t>1</a:t>
            </a:r>
            <a:r>
              <a:rPr lang="ja-JP" altLang="en-US" dirty="0"/>
              <a:t>を占める。</a:t>
            </a:r>
          </a:p>
        </p:txBody>
      </p:sp>
      <p:sp>
        <p:nvSpPr>
          <p:cNvPr id="2" name="スライド番号プレースホルダー 1">
            <a:extLst>
              <a:ext uri="{FF2B5EF4-FFF2-40B4-BE49-F238E27FC236}">
                <a16:creationId xmlns:a16="http://schemas.microsoft.com/office/drawing/2014/main" id="{67EBB625-B122-44BA-E065-2BB24FE051FE}"/>
              </a:ext>
            </a:extLst>
          </p:cNvPr>
          <p:cNvSpPr>
            <a:spLocks noGrp="1"/>
          </p:cNvSpPr>
          <p:nvPr>
            <p:ph type="sldNum" sz="quarter" idx="5"/>
          </p:nvPr>
        </p:nvSpPr>
        <p:spPr/>
        <p:txBody>
          <a:bodyPr/>
          <a:lstStyle/>
          <a:p>
            <a:fld id="{2E548C01-EC07-4717-A8DE-1E92D2D81867}" type="slidenum">
              <a:rPr lang="ja-JP" altLang="en-US" smtClean="0"/>
              <a:pPr/>
              <a:t>30</a:t>
            </a:fld>
            <a:endParaRPr lang="ja-JP" altLang="en-US" dirty="0"/>
          </a:p>
        </p:txBody>
      </p:sp>
      <p:sp>
        <p:nvSpPr>
          <p:cNvPr id="7" name="スライド イメージ プレースホルダー 6">
            <a:extLst>
              <a:ext uri="{FF2B5EF4-FFF2-40B4-BE49-F238E27FC236}">
                <a16:creationId xmlns:a16="http://schemas.microsoft.com/office/drawing/2014/main" id="{518BF4F6-69A9-019B-9E58-919FAE6562A1}"/>
              </a:ext>
            </a:extLst>
          </p:cNvPr>
          <p:cNvSpPr>
            <a:spLocks noGrp="1" noRot="1" noChangeAspect="1"/>
          </p:cNvSpPr>
          <p:nvPr>
            <p:ph type="sldImg"/>
          </p:nvPr>
        </p:nvSpPr>
        <p:spPr>
          <a:xfrm>
            <a:off x="1035050" y="0"/>
            <a:ext cx="7940675" cy="4467225"/>
          </a:xfrm>
        </p:spPr>
      </p:sp>
    </p:spTree>
    <p:extLst>
      <p:ext uri="{BB962C8B-B14F-4D97-AF65-F5344CB8AC3E}">
        <p14:creationId xmlns:p14="http://schemas.microsoft.com/office/powerpoint/2010/main" val="212410128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lstStyle/>
          <a:p>
            <a:r>
              <a:rPr lang="ja-JP" altLang="ja-JP" dirty="0"/>
              <a:t>移植前処置の強度を緩めたミニ移植の普及により、高年齢者での同種移植件数はいずれの移植細胞種類においても増加している。近年、年間約</a:t>
            </a:r>
            <a:r>
              <a:rPr lang="en-US" altLang="ja-JP" dirty="0"/>
              <a:t>1,900</a:t>
            </a:r>
            <a:r>
              <a:rPr lang="ja-JP" altLang="ja-JP" dirty="0"/>
              <a:t>件の</a:t>
            </a:r>
            <a:r>
              <a:rPr lang="en-US" altLang="ja-JP" dirty="0"/>
              <a:t>51</a:t>
            </a:r>
            <a:r>
              <a:rPr lang="ja-JP" altLang="ja-JP" dirty="0"/>
              <a:t>歳以上に対する同種移植が行われている。非血縁者間移植が</a:t>
            </a:r>
            <a:r>
              <a:rPr lang="en-US" altLang="ja-JP" dirty="0"/>
              <a:t>70%</a:t>
            </a:r>
            <a:r>
              <a:rPr lang="ja-JP" altLang="ja-JP" dirty="0"/>
              <a:t>を占め、さい帯血移植が最もよく用いられている。</a:t>
            </a:r>
          </a:p>
        </p:txBody>
      </p:sp>
      <p:sp>
        <p:nvSpPr>
          <p:cNvPr id="2" name="スライド番号プレースホルダー 1">
            <a:extLst>
              <a:ext uri="{FF2B5EF4-FFF2-40B4-BE49-F238E27FC236}">
                <a16:creationId xmlns:a16="http://schemas.microsoft.com/office/drawing/2014/main" id="{F7FECD59-1A99-8930-1F68-F3B83071DF6D}"/>
              </a:ext>
            </a:extLst>
          </p:cNvPr>
          <p:cNvSpPr>
            <a:spLocks noGrp="1"/>
          </p:cNvSpPr>
          <p:nvPr>
            <p:ph type="sldNum" sz="quarter" idx="5"/>
          </p:nvPr>
        </p:nvSpPr>
        <p:spPr/>
        <p:txBody>
          <a:bodyPr/>
          <a:lstStyle/>
          <a:p>
            <a:fld id="{2E548C01-EC07-4717-A8DE-1E92D2D81867}" type="slidenum">
              <a:rPr lang="ja-JP" altLang="en-US" smtClean="0"/>
              <a:pPr/>
              <a:t>31</a:t>
            </a:fld>
            <a:endParaRPr lang="ja-JP" altLang="en-US" dirty="0"/>
          </a:p>
        </p:txBody>
      </p:sp>
      <p:sp>
        <p:nvSpPr>
          <p:cNvPr id="7" name="スライド イメージ プレースホルダー 6">
            <a:extLst>
              <a:ext uri="{FF2B5EF4-FFF2-40B4-BE49-F238E27FC236}">
                <a16:creationId xmlns:a16="http://schemas.microsoft.com/office/drawing/2014/main" id="{577804B4-527C-E058-A638-014772FBADA3}"/>
              </a:ext>
            </a:extLst>
          </p:cNvPr>
          <p:cNvSpPr>
            <a:spLocks noGrp="1" noRot="1" noChangeAspect="1"/>
          </p:cNvSpPr>
          <p:nvPr>
            <p:ph type="sldImg"/>
          </p:nvPr>
        </p:nvSpPr>
        <p:spPr>
          <a:xfrm>
            <a:off x="1035050" y="0"/>
            <a:ext cx="7940675" cy="4467225"/>
          </a:xfrm>
        </p:spPr>
      </p:sp>
    </p:spTree>
    <p:extLst>
      <p:ext uri="{BB962C8B-B14F-4D97-AF65-F5344CB8AC3E}">
        <p14:creationId xmlns:p14="http://schemas.microsoft.com/office/powerpoint/2010/main" val="154654120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r>
              <a:rPr lang="ja-JP" altLang="en-US" dirty="0"/>
              <a:t>白血病高リスク群が占める割合は、</a:t>
            </a:r>
            <a:r>
              <a:rPr lang="en-US" altLang="ja-JP" dirty="0"/>
              <a:t>25</a:t>
            </a:r>
            <a:r>
              <a:rPr lang="ja-JP" altLang="en-US" dirty="0"/>
              <a:t>～</a:t>
            </a:r>
            <a:r>
              <a:rPr lang="en-US" altLang="ja-JP" dirty="0"/>
              <a:t>55%</a:t>
            </a:r>
            <a:r>
              <a:rPr lang="ja-JP" altLang="en-US" dirty="0"/>
              <a:t>程度であり、緩徐に低下傾向である。</a:t>
            </a:r>
            <a:endParaRPr lang="en-US" altLang="ja-JP" dirty="0"/>
          </a:p>
          <a:p>
            <a:endParaRPr lang="en-US" altLang="ja-JP" dirty="0"/>
          </a:p>
          <a:p>
            <a:endParaRPr lang="en-US" altLang="ja-JP" dirty="0"/>
          </a:p>
          <a:p>
            <a:r>
              <a:rPr lang="ja-JP" altLang="ja-JP" dirty="0"/>
              <a:t>―≪白血病のリスク分類≫――――――――――――――――――</a:t>
            </a:r>
            <a:endParaRPr lang="en-US" altLang="ja-JP" dirty="0"/>
          </a:p>
          <a:p>
            <a:r>
              <a:rPr lang="ja-JP" altLang="ja-JP" dirty="0"/>
              <a:t>■標準リスク群</a:t>
            </a:r>
            <a:endParaRPr lang="en-US" altLang="ja-JP" dirty="0"/>
          </a:p>
          <a:p>
            <a:r>
              <a:rPr lang="ja-JP" altLang="en-US" dirty="0"/>
              <a:t>　　　</a:t>
            </a:r>
            <a:r>
              <a:rPr lang="ja-JP" altLang="ja-JP" dirty="0"/>
              <a:t>急性骨髄性白血病</a:t>
            </a:r>
            <a:r>
              <a:rPr lang="en-US" altLang="ja-JP" dirty="0"/>
              <a:t> </a:t>
            </a:r>
            <a:r>
              <a:rPr lang="ja-JP" altLang="en-US" dirty="0"/>
              <a:t>：</a:t>
            </a:r>
            <a:r>
              <a:rPr lang="ja-JP" altLang="ja-JP" dirty="0"/>
              <a:t>初回寛解期／第二寛解期</a:t>
            </a:r>
            <a:endParaRPr lang="en-US" altLang="ja-JP" dirty="0"/>
          </a:p>
          <a:p>
            <a:r>
              <a:rPr lang="ja-JP" altLang="en-US" dirty="0"/>
              <a:t>　   </a:t>
            </a:r>
            <a:r>
              <a:rPr lang="en-US" altLang="ja-JP" dirty="0"/>
              <a:t> </a:t>
            </a:r>
            <a:r>
              <a:rPr lang="ja-JP" altLang="ja-JP" dirty="0"/>
              <a:t>急性リンパ性白血病</a:t>
            </a:r>
            <a:r>
              <a:rPr lang="en-US" altLang="ja-JP" dirty="0"/>
              <a:t> </a:t>
            </a:r>
            <a:r>
              <a:rPr lang="ja-JP" altLang="en-US" dirty="0"/>
              <a:t>：</a:t>
            </a:r>
            <a:r>
              <a:rPr lang="ja-JP" altLang="ja-JP" dirty="0"/>
              <a:t>初回寛解期</a:t>
            </a:r>
            <a:endParaRPr lang="en-US" altLang="ja-JP" dirty="0"/>
          </a:p>
          <a:p>
            <a:r>
              <a:rPr lang="ja-JP" altLang="en-US" dirty="0"/>
              <a:t>   　 </a:t>
            </a:r>
            <a:r>
              <a:rPr lang="ja-JP" altLang="ja-JP" dirty="0"/>
              <a:t>慢性骨髄性白血病</a:t>
            </a:r>
            <a:r>
              <a:rPr lang="en-US" altLang="ja-JP" dirty="0"/>
              <a:t> </a:t>
            </a:r>
            <a:r>
              <a:rPr lang="ja-JP" altLang="en-US" dirty="0"/>
              <a:t>：</a:t>
            </a:r>
            <a:r>
              <a:rPr lang="ja-JP" altLang="ja-JP" dirty="0"/>
              <a:t>完全血液学的反応</a:t>
            </a:r>
            <a:r>
              <a:rPr lang="en-US" altLang="ja-JP" dirty="0"/>
              <a:t>(CHR)</a:t>
            </a:r>
            <a:r>
              <a:rPr lang="ja-JP" altLang="ja-JP" dirty="0"/>
              <a:t>／初回慢性期</a:t>
            </a:r>
          </a:p>
          <a:p>
            <a:r>
              <a:rPr lang="ja-JP" altLang="en-US" dirty="0"/>
              <a:t>　    </a:t>
            </a:r>
            <a:r>
              <a:rPr lang="ja-JP" altLang="ja-JP" dirty="0"/>
              <a:t>骨髄異形成症候群</a:t>
            </a:r>
            <a:r>
              <a:rPr lang="en-US" altLang="ja-JP" dirty="0"/>
              <a:t> </a:t>
            </a:r>
            <a:r>
              <a:rPr lang="ja-JP" altLang="en-US" dirty="0"/>
              <a:t>：</a:t>
            </a:r>
            <a:r>
              <a:rPr lang="en-US" altLang="ja-JP" dirty="0"/>
              <a:t>【WHO2017</a:t>
            </a:r>
            <a:r>
              <a:rPr lang="ja-JP" altLang="ja-JP" dirty="0"/>
              <a:t>分類</a:t>
            </a:r>
            <a:r>
              <a:rPr lang="en-US" altLang="ja-JP" dirty="0"/>
              <a:t>】 MDS with single lineage dysplasia</a:t>
            </a:r>
            <a:r>
              <a:rPr lang="ja-JP" altLang="ja-JP" dirty="0"/>
              <a:t>／</a:t>
            </a:r>
            <a:r>
              <a:rPr lang="en-US" altLang="ja-JP" dirty="0"/>
              <a:t>MDS-RS and single lineage dysplasia</a:t>
            </a:r>
          </a:p>
          <a:p>
            <a:r>
              <a:rPr lang="ja-JP" altLang="en-US" dirty="0"/>
              <a:t>　　　　　　　　　　　　　　　　</a:t>
            </a:r>
            <a:r>
              <a:rPr lang="ja-JP" altLang="ja-JP" dirty="0"/>
              <a:t>／</a:t>
            </a:r>
            <a:r>
              <a:rPr lang="en-US" altLang="ja-JP" dirty="0"/>
              <a:t>MDS-RS and multilineage dysplasia</a:t>
            </a:r>
            <a:r>
              <a:rPr lang="ja-JP" altLang="ja-JP" dirty="0"/>
              <a:t>／</a:t>
            </a:r>
            <a:r>
              <a:rPr lang="en-US" altLang="ja-JP" dirty="0"/>
              <a:t>MDS with multilineage dysplasia</a:t>
            </a:r>
          </a:p>
          <a:p>
            <a:r>
              <a:rPr lang="ja-JP" altLang="en-US" dirty="0"/>
              <a:t>　　　　　　　　　　　　　　　　</a:t>
            </a:r>
            <a:r>
              <a:rPr lang="ja-JP" altLang="ja-JP" dirty="0"/>
              <a:t>／</a:t>
            </a:r>
            <a:r>
              <a:rPr lang="en-US" altLang="ja-JP" dirty="0"/>
              <a:t>MDS with isolated del(5q)</a:t>
            </a:r>
            <a:r>
              <a:rPr lang="ja-JP" altLang="ja-JP" dirty="0"/>
              <a:t>／</a:t>
            </a:r>
            <a:r>
              <a:rPr lang="en-US" altLang="ja-JP" dirty="0"/>
              <a:t>MDS, unclassifiable</a:t>
            </a:r>
            <a:r>
              <a:rPr lang="ja-JP" altLang="ja-JP" dirty="0"/>
              <a:t>／</a:t>
            </a:r>
            <a:r>
              <a:rPr lang="en-US" altLang="ja-JP" dirty="0"/>
              <a:t>Refractory cytopenia of childhood (provisional entity)</a:t>
            </a:r>
            <a:endParaRPr lang="ja-JP" altLang="ja-JP" dirty="0"/>
          </a:p>
          <a:p>
            <a:r>
              <a:rPr lang="ja-JP" altLang="en-US" dirty="0"/>
              <a:t>　　　　　　　　　　　　　　　　　</a:t>
            </a:r>
            <a:r>
              <a:rPr lang="en-US" altLang="ja-JP" dirty="0"/>
              <a:t>【WHO</a:t>
            </a:r>
            <a:r>
              <a:rPr lang="ja-JP" altLang="ja-JP" dirty="0"/>
              <a:t>旧分類</a:t>
            </a:r>
            <a:r>
              <a:rPr lang="en-US" altLang="ja-JP" dirty="0"/>
              <a:t>, FAB</a:t>
            </a:r>
            <a:r>
              <a:rPr lang="ja-JP" altLang="ja-JP" dirty="0"/>
              <a:t>分類</a:t>
            </a:r>
            <a:r>
              <a:rPr lang="en-US" altLang="ja-JP" dirty="0"/>
              <a:t>】 RA</a:t>
            </a:r>
            <a:r>
              <a:rPr lang="ja-JP" altLang="ja-JP" dirty="0"/>
              <a:t>／</a:t>
            </a:r>
            <a:r>
              <a:rPr lang="en-US" altLang="ja-JP" dirty="0"/>
              <a:t>RARS</a:t>
            </a:r>
            <a:r>
              <a:rPr lang="ja-JP" altLang="ja-JP" dirty="0"/>
              <a:t>／</a:t>
            </a:r>
            <a:r>
              <a:rPr lang="en-US" altLang="ja-JP" dirty="0"/>
              <a:t>RCMD</a:t>
            </a:r>
            <a:r>
              <a:rPr lang="ja-JP" altLang="ja-JP" dirty="0"/>
              <a:t>／</a:t>
            </a:r>
            <a:r>
              <a:rPr lang="en-US" altLang="ja-JP" dirty="0"/>
              <a:t>RCMD-RS</a:t>
            </a:r>
            <a:r>
              <a:rPr lang="ja-JP" altLang="ja-JP" dirty="0"/>
              <a:t>／</a:t>
            </a:r>
            <a:r>
              <a:rPr lang="en-US" altLang="ja-JP" dirty="0"/>
              <a:t>5q-syndrome</a:t>
            </a:r>
            <a:endParaRPr lang="ja-JP" altLang="ja-JP" dirty="0"/>
          </a:p>
          <a:p>
            <a:r>
              <a:rPr lang="ja-JP" altLang="ja-JP" dirty="0"/>
              <a:t>■高リスク群</a:t>
            </a:r>
            <a:endParaRPr lang="en-US" altLang="ja-JP" dirty="0"/>
          </a:p>
          <a:p>
            <a:r>
              <a:rPr lang="en-US" altLang="ja-JP" dirty="0"/>
              <a:t>      </a:t>
            </a:r>
            <a:r>
              <a:rPr lang="ja-JP" altLang="ja-JP" dirty="0"/>
              <a:t>上記以外</a:t>
            </a:r>
          </a:p>
          <a:p>
            <a:r>
              <a:rPr lang="ja-JP" altLang="ja-JP" dirty="0"/>
              <a:t>―――――――――――――――――――――――――――――</a:t>
            </a:r>
            <a:endParaRPr lang="en-US" altLang="ja-JP" dirty="0"/>
          </a:p>
        </p:txBody>
      </p:sp>
      <p:sp>
        <p:nvSpPr>
          <p:cNvPr id="2" name="スライド番号プレースホルダー 1">
            <a:extLst>
              <a:ext uri="{FF2B5EF4-FFF2-40B4-BE49-F238E27FC236}">
                <a16:creationId xmlns:a16="http://schemas.microsoft.com/office/drawing/2014/main" id="{0D1B638F-33F1-3B59-F44B-704562837BA0}"/>
              </a:ext>
            </a:extLst>
          </p:cNvPr>
          <p:cNvSpPr>
            <a:spLocks noGrp="1"/>
          </p:cNvSpPr>
          <p:nvPr>
            <p:ph type="sldNum" sz="quarter" idx="5"/>
          </p:nvPr>
        </p:nvSpPr>
        <p:spPr/>
        <p:txBody>
          <a:bodyPr/>
          <a:lstStyle/>
          <a:p>
            <a:fld id="{2E548C01-EC07-4717-A8DE-1E92D2D81867}" type="slidenum">
              <a:rPr lang="ja-JP" altLang="en-US" smtClean="0"/>
              <a:pPr/>
              <a:t>32</a:t>
            </a:fld>
            <a:endParaRPr lang="ja-JP" altLang="en-US" dirty="0"/>
          </a:p>
        </p:txBody>
      </p:sp>
      <p:sp>
        <p:nvSpPr>
          <p:cNvPr id="10" name="スライド イメージ プレースホルダー 9">
            <a:extLst>
              <a:ext uri="{FF2B5EF4-FFF2-40B4-BE49-F238E27FC236}">
                <a16:creationId xmlns:a16="http://schemas.microsoft.com/office/drawing/2014/main" id="{A04AFE19-6D36-D9C2-8770-18AB72657B5C}"/>
              </a:ext>
            </a:extLst>
          </p:cNvPr>
          <p:cNvSpPr>
            <a:spLocks noGrp="1" noRot="1" noChangeAspect="1"/>
          </p:cNvSpPr>
          <p:nvPr>
            <p:ph type="sldImg"/>
          </p:nvPr>
        </p:nvSpPr>
        <p:spPr>
          <a:xfrm>
            <a:off x="1035050" y="0"/>
            <a:ext cx="7940675" cy="4467225"/>
          </a:xfrm>
        </p:spPr>
      </p:sp>
    </p:spTree>
    <p:extLst>
      <p:ext uri="{BB962C8B-B14F-4D97-AF65-F5344CB8AC3E}">
        <p14:creationId xmlns:p14="http://schemas.microsoft.com/office/powerpoint/2010/main" val="365848704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r>
              <a:rPr lang="ja-JP" altLang="en-US" dirty="0"/>
              <a:t>前治療による毒性の低い骨髄非破壊的移植の普及により、高年齢者などへ移植適応が拡大した。近年、いずれの同種移植種類においても骨髄非破壊的前治療は</a:t>
            </a:r>
            <a:r>
              <a:rPr lang="en-US" altLang="ja-JP" dirty="0"/>
              <a:t>40</a:t>
            </a:r>
            <a:r>
              <a:rPr lang="ja-JP" altLang="en-US" dirty="0"/>
              <a:t>～</a:t>
            </a:r>
            <a:r>
              <a:rPr lang="en-US" altLang="ja-JP" dirty="0"/>
              <a:t>60</a:t>
            </a:r>
            <a:r>
              <a:rPr lang="ja-JP" altLang="en-US" dirty="0"/>
              <a:t>％程度である。</a:t>
            </a:r>
            <a:endParaRPr lang="en-US" altLang="ja-JP" dirty="0"/>
          </a:p>
          <a:p>
            <a:endParaRPr lang="en-US" altLang="ja-JP" dirty="0"/>
          </a:p>
          <a:p>
            <a:endParaRPr lang="en-US" altLang="ja-JP" dirty="0"/>
          </a:p>
          <a:p>
            <a:r>
              <a:rPr lang="en-US" altLang="ja-JP" dirty="0"/>
              <a:t>―</a:t>
            </a:r>
            <a:r>
              <a:rPr lang="ja-JP" altLang="en-US" dirty="0"/>
              <a:t>≪移植前治療≫</a:t>
            </a:r>
            <a:r>
              <a:rPr lang="en-US" altLang="ja-JP" dirty="0"/>
              <a:t>―――――――――――――――――――――――――――――――</a:t>
            </a:r>
          </a:p>
          <a:p>
            <a:r>
              <a:rPr lang="ja-JP" altLang="en-US" dirty="0"/>
              <a:t>■骨髄破壊的前治療</a:t>
            </a:r>
            <a:endParaRPr lang="en-US" altLang="ja-JP" dirty="0"/>
          </a:p>
          <a:p>
            <a:r>
              <a:rPr lang="ja-JP" altLang="en-US" dirty="0"/>
              <a:t>　  </a:t>
            </a:r>
            <a:r>
              <a:rPr lang="ja-JP" altLang="ja-JP" dirty="0"/>
              <a:t>全身放射線照射や大量抗がん剤治療により、骨髄中のがん細胞を正常な血液細胞とともに全滅させることを主な目的とする移植前治療</a:t>
            </a:r>
            <a:endParaRPr lang="en-US" altLang="ja-JP" dirty="0"/>
          </a:p>
          <a:p>
            <a:endParaRPr lang="en-US" altLang="ja-JP" dirty="0"/>
          </a:p>
          <a:p>
            <a:r>
              <a:rPr lang="ja-JP" altLang="en-US" dirty="0"/>
              <a:t>■骨髄非破壊的前治療</a:t>
            </a:r>
            <a:endParaRPr lang="en-US" altLang="ja-JP" dirty="0"/>
          </a:p>
          <a:p>
            <a:r>
              <a:rPr lang="ja-JP" altLang="en-US" dirty="0"/>
              <a:t>　  </a:t>
            </a:r>
            <a:r>
              <a:rPr lang="ja-JP" altLang="ja-JP" dirty="0"/>
              <a:t>免疫抑制を主な目的とする骨髄抑制の強くない薬剤による移植前治療</a:t>
            </a:r>
            <a:endParaRPr lang="en-US" altLang="ja-JP" dirty="0"/>
          </a:p>
          <a:p>
            <a:r>
              <a:rPr lang="en-US" altLang="ja-JP" dirty="0"/>
              <a:t>――――――――――――――――――――――――――――――――――――――</a:t>
            </a:r>
          </a:p>
          <a:p>
            <a:endParaRPr lang="en-US" altLang="ja-JP" dirty="0"/>
          </a:p>
        </p:txBody>
      </p:sp>
      <p:sp>
        <p:nvSpPr>
          <p:cNvPr id="2" name="スライド番号プレースホルダー 1">
            <a:extLst>
              <a:ext uri="{FF2B5EF4-FFF2-40B4-BE49-F238E27FC236}">
                <a16:creationId xmlns:a16="http://schemas.microsoft.com/office/drawing/2014/main" id="{E1B02CDF-C9CD-0CD2-5FD5-15F611EAA09A}"/>
              </a:ext>
            </a:extLst>
          </p:cNvPr>
          <p:cNvSpPr>
            <a:spLocks noGrp="1"/>
          </p:cNvSpPr>
          <p:nvPr>
            <p:ph type="sldNum" sz="quarter" idx="5"/>
          </p:nvPr>
        </p:nvSpPr>
        <p:spPr/>
        <p:txBody>
          <a:bodyPr/>
          <a:lstStyle/>
          <a:p>
            <a:fld id="{2E548C01-EC07-4717-A8DE-1E92D2D81867}" type="slidenum">
              <a:rPr lang="ja-JP" altLang="en-US" smtClean="0"/>
              <a:pPr/>
              <a:t>33</a:t>
            </a:fld>
            <a:endParaRPr lang="ja-JP" altLang="en-US" dirty="0"/>
          </a:p>
        </p:txBody>
      </p:sp>
      <p:sp>
        <p:nvSpPr>
          <p:cNvPr id="10" name="スライド イメージ プレースホルダー 9">
            <a:extLst>
              <a:ext uri="{FF2B5EF4-FFF2-40B4-BE49-F238E27FC236}">
                <a16:creationId xmlns:a16="http://schemas.microsoft.com/office/drawing/2014/main" id="{CB8966D5-EE34-2725-8BCE-35BD75A3AE38}"/>
              </a:ext>
            </a:extLst>
          </p:cNvPr>
          <p:cNvSpPr>
            <a:spLocks noGrp="1" noRot="1" noChangeAspect="1"/>
          </p:cNvSpPr>
          <p:nvPr>
            <p:ph type="sldImg"/>
          </p:nvPr>
        </p:nvSpPr>
        <p:spPr>
          <a:xfrm>
            <a:off x="1035050" y="0"/>
            <a:ext cx="7940675" cy="4467225"/>
          </a:xfrm>
        </p:spPr>
      </p:sp>
    </p:spTree>
    <p:extLst>
      <p:ext uri="{BB962C8B-B14F-4D97-AF65-F5344CB8AC3E}">
        <p14:creationId xmlns:p14="http://schemas.microsoft.com/office/powerpoint/2010/main" val="10874092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r>
              <a:rPr lang="en-US" altLang="ja-JP" dirty="0"/>
              <a:t>GVHD</a:t>
            </a:r>
            <a:r>
              <a:rPr lang="ja-JP" altLang="en-US" dirty="0"/>
              <a:t>予防法の開発に伴い、</a:t>
            </a:r>
            <a:r>
              <a:rPr lang="en-US" altLang="ja-JP" dirty="0"/>
              <a:t>2010</a:t>
            </a:r>
            <a:r>
              <a:rPr lang="ja-JP" altLang="en-US" dirty="0"/>
              <a:t>年以降ハプロ移植の件数は著しく増加している。</a:t>
            </a:r>
            <a:r>
              <a:rPr lang="en-US" altLang="ja-JP" dirty="0"/>
              <a:t>2024</a:t>
            </a:r>
            <a:r>
              <a:rPr lang="ja-JP" altLang="en-US" dirty="0"/>
              <a:t>年のハプロ移植の登録件数は</a:t>
            </a:r>
            <a:r>
              <a:rPr lang="en-US" altLang="ja-JP" dirty="0"/>
              <a:t>767</a:t>
            </a:r>
            <a:r>
              <a:rPr lang="ja-JP" altLang="en-US" dirty="0"/>
              <a:t>件である。近年、</a:t>
            </a:r>
            <a:r>
              <a:rPr lang="en-US" altLang="ja-JP" dirty="0"/>
              <a:t>HLA</a:t>
            </a:r>
            <a:r>
              <a:rPr lang="ja-JP" altLang="en-US" dirty="0"/>
              <a:t>適合血縁者間移植の件数は減少傾向である。</a:t>
            </a:r>
            <a:endParaRPr lang="en-US" altLang="ja-JP" dirty="0"/>
          </a:p>
          <a:p>
            <a:endParaRPr lang="en-US" altLang="ja-JP" dirty="0"/>
          </a:p>
          <a:p>
            <a:endParaRPr lang="ja-JP" altLang="ja-JP" dirty="0"/>
          </a:p>
          <a:p>
            <a:r>
              <a:rPr lang="ja-JP" altLang="ja-JP" dirty="0"/>
              <a:t>※集計対象は、移植細胞種類が骨髄、末梢血幹細胞、または骨髄</a:t>
            </a:r>
            <a:r>
              <a:rPr lang="en-US" altLang="ja-JP" dirty="0"/>
              <a:t>+</a:t>
            </a:r>
            <a:r>
              <a:rPr lang="ja-JP" altLang="ja-JP" dirty="0"/>
              <a:t>末梢血幹細胞の移植例です。</a:t>
            </a:r>
          </a:p>
          <a:p>
            <a:r>
              <a:rPr lang="ja-JP" altLang="ja-JP" dirty="0"/>
              <a:t>※</a:t>
            </a:r>
            <a:r>
              <a:rPr lang="en-US" altLang="ja-JP" dirty="0"/>
              <a:t>HLA</a:t>
            </a:r>
            <a:r>
              <a:rPr lang="ja-JP" altLang="ja-JP" dirty="0"/>
              <a:t>の不適合数は、</a:t>
            </a:r>
            <a:r>
              <a:rPr lang="en-US" altLang="ja-JP" dirty="0"/>
              <a:t>GVH</a:t>
            </a:r>
            <a:r>
              <a:rPr lang="ja-JP" altLang="ja-JP" dirty="0"/>
              <a:t>方向の不適合数をカウントしています。</a:t>
            </a:r>
          </a:p>
        </p:txBody>
      </p:sp>
      <p:sp>
        <p:nvSpPr>
          <p:cNvPr id="2" name="スライド番号プレースホルダー 1">
            <a:extLst>
              <a:ext uri="{FF2B5EF4-FFF2-40B4-BE49-F238E27FC236}">
                <a16:creationId xmlns:a16="http://schemas.microsoft.com/office/drawing/2014/main" id="{B18B08E4-A435-CB00-FD34-602BB4422135}"/>
              </a:ext>
            </a:extLst>
          </p:cNvPr>
          <p:cNvSpPr>
            <a:spLocks noGrp="1"/>
          </p:cNvSpPr>
          <p:nvPr>
            <p:ph type="sldNum" sz="quarter" idx="5"/>
          </p:nvPr>
        </p:nvSpPr>
        <p:spPr/>
        <p:txBody>
          <a:bodyPr/>
          <a:lstStyle/>
          <a:p>
            <a:fld id="{2E548C01-EC07-4717-A8DE-1E92D2D81867}" type="slidenum">
              <a:rPr lang="ja-JP" altLang="en-US" smtClean="0"/>
              <a:pPr/>
              <a:t>34</a:t>
            </a:fld>
            <a:endParaRPr lang="ja-JP" altLang="en-US" dirty="0"/>
          </a:p>
        </p:txBody>
      </p:sp>
      <p:sp>
        <p:nvSpPr>
          <p:cNvPr id="10" name="スライド イメージ プレースホルダー 9">
            <a:extLst>
              <a:ext uri="{FF2B5EF4-FFF2-40B4-BE49-F238E27FC236}">
                <a16:creationId xmlns:a16="http://schemas.microsoft.com/office/drawing/2014/main" id="{B753CA05-A625-5FE7-7916-56DC968DAC3D}"/>
              </a:ext>
            </a:extLst>
          </p:cNvPr>
          <p:cNvSpPr>
            <a:spLocks noGrp="1" noRot="1" noChangeAspect="1"/>
          </p:cNvSpPr>
          <p:nvPr>
            <p:ph type="sldImg"/>
          </p:nvPr>
        </p:nvSpPr>
        <p:spPr>
          <a:xfrm>
            <a:off x="1035050" y="0"/>
            <a:ext cx="7940675" cy="4467225"/>
          </a:xfrm>
        </p:spPr>
      </p:sp>
    </p:spTree>
    <p:extLst>
      <p:ext uri="{BB962C8B-B14F-4D97-AF65-F5344CB8AC3E}">
        <p14:creationId xmlns:p14="http://schemas.microsoft.com/office/powerpoint/2010/main" val="320740533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E98931-A163-1A42-29E4-716D86EB6F4B}"/>
            </a:ext>
          </a:extLst>
        </p:cNvPr>
        <p:cNvGrpSpPr/>
        <p:nvPr/>
      </p:nvGrpSpPr>
      <p:grpSpPr>
        <a:xfrm>
          <a:off x="0" y="0"/>
          <a:ext cx="0" cy="0"/>
          <a:chOff x="0" y="0"/>
          <a:chExt cx="0" cy="0"/>
        </a:xfrm>
      </p:grpSpPr>
      <p:sp>
        <p:nvSpPr>
          <p:cNvPr id="3" name="ノート プレースホルダー 2">
            <a:extLst>
              <a:ext uri="{FF2B5EF4-FFF2-40B4-BE49-F238E27FC236}">
                <a16:creationId xmlns:a16="http://schemas.microsoft.com/office/drawing/2014/main" id="{B1A1A667-9668-9A06-4FF2-7C9CA4BD29FC}"/>
              </a:ext>
            </a:extLst>
          </p:cNvPr>
          <p:cNvSpPr>
            <a:spLocks noGrp="1"/>
          </p:cNvSpPr>
          <p:nvPr>
            <p:ph type="body" idx="1"/>
          </p:nvPr>
        </p:nvSpPr>
        <p:spPr/>
        <p:txBody>
          <a:bodyPr/>
          <a:lstStyle/>
          <a:p>
            <a:r>
              <a:rPr lang="en-US" altLang="ja-JP" dirty="0"/>
              <a:t>2010</a:t>
            </a:r>
            <a:r>
              <a:rPr lang="ja-JP" altLang="en-US" dirty="0"/>
              <a:t>年以降、さい帯血移植、ハプロ移植の増加がみられる。</a:t>
            </a:r>
            <a:r>
              <a:rPr lang="en-US" altLang="ja-JP" dirty="0"/>
              <a:t>HLA</a:t>
            </a:r>
            <a:r>
              <a:rPr lang="ja-JP" altLang="en-US" dirty="0"/>
              <a:t>適合非血縁者間骨髄</a:t>
            </a:r>
            <a:r>
              <a:rPr lang="en-US" altLang="ja-JP" dirty="0"/>
              <a:t>/</a:t>
            </a:r>
            <a:r>
              <a:rPr lang="ja-JP" altLang="en-US" dirty="0"/>
              <a:t>末梢血幹細胞移植は年間</a:t>
            </a:r>
            <a:r>
              <a:rPr lang="en-US" altLang="ja-JP" dirty="0"/>
              <a:t>600~750</a:t>
            </a:r>
            <a:r>
              <a:rPr lang="ja-JP" altLang="en-US" dirty="0"/>
              <a:t>件で推移している。</a:t>
            </a:r>
            <a:r>
              <a:rPr lang="en-US" altLang="ja-JP" dirty="0"/>
              <a:t>HLA</a:t>
            </a:r>
            <a:r>
              <a:rPr lang="ja-JP" altLang="en-US" dirty="0"/>
              <a:t>不適合非血縁者間骨髄</a:t>
            </a:r>
            <a:r>
              <a:rPr lang="en-US" altLang="ja-JP" dirty="0"/>
              <a:t>/</a:t>
            </a:r>
            <a:r>
              <a:rPr lang="ja-JP" altLang="en-US" dirty="0"/>
              <a:t>末梢血幹細胞移植は緩徐に減少し、年間</a:t>
            </a:r>
            <a:r>
              <a:rPr lang="en-US" altLang="ja-JP" dirty="0"/>
              <a:t>400</a:t>
            </a:r>
            <a:r>
              <a:rPr lang="ja-JP" altLang="en-US" dirty="0"/>
              <a:t>件程度である。</a:t>
            </a:r>
            <a:endParaRPr lang="en-US" altLang="ja-JP" dirty="0"/>
          </a:p>
        </p:txBody>
      </p:sp>
      <p:sp>
        <p:nvSpPr>
          <p:cNvPr id="2" name="スライド番号プレースホルダー 1">
            <a:extLst>
              <a:ext uri="{FF2B5EF4-FFF2-40B4-BE49-F238E27FC236}">
                <a16:creationId xmlns:a16="http://schemas.microsoft.com/office/drawing/2014/main" id="{3A0900D9-1C93-C2C2-DC84-5BDFDE96DA71}"/>
              </a:ext>
            </a:extLst>
          </p:cNvPr>
          <p:cNvSpPr>
            <a:spLocks noGrp="1"/>
          </p:cNvSpPr>
          <p:nvPr>
            <p:ph type="sldNum" sz="quarter" idx="5"/>
          </p:nvPr>
        </p:nvSpPr>
        <p:spPr/>
        <p:txBody>
          <a:bodyPr/>
          <a:lstStyle/>
          <a:p>
            <a:fld id="{2E548C01-EC07-4717-A8DE-1E92D2D81867}" type="slidenum">
              <a:rPr lang="ja-JP" altLang="en-US" smtClean="0"/>
              <a:pPr/>
              <a:t>35</a:t>
            </a:fld>
            <a:endParaRPr lang="ja-JP" altLang="en-US" dirty="0"/>
          </a:p>
        </p:txBody>
      </p:sp>
      <p:sp>
        <p:nvSpPr>
          <p:cNvPr id="10" name="スライド イメージ プレースホルダー 9">
            <a:extLst>
              <a:ext uri="{FF2B5EF4-FFF2-40B4-BE49-F238E27FC236}">
                <a16:creationId xmlns:a16="http://schemas.microsoft.com/office/drawing/2014/main" id="{316B1D78-8845-F7EE-DAB6-7ADDA1504015}"/>
              </a:ext>
            </a:extLst>
          </p:cNvPr>
          <p:cNvSpPr>
            <a:spLocks noGrp="1" noRot="1" noChangeAspect="1"/>
          </p:cNvSpPr>
          <p:nvPr>
            <p:ph type="sldImg"/>
          </p:nvPr>
        </p:nvSpPr>
        <p:spPr>
          <a:xfrm>
            <a:off x="1035050" y="0"/>
            <a:ext cx="7940675" cy="4467225"/>
          </a:xfrm>
        </p:spPr>
      </p:sp>
    </p:spTree>
    <p:extLst>
      <p:ext uri="{BB962C8B-B14F-4D97-AF65-F5344CB8AC3E}">
        <p14:creationId xmlns:p14="http://schemas.microsoft.com/office/powerpoint/2010/main" val="292680702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lstStyle/>
          <a:p>
            <a:r>
              <a:rPr lang="ja-JP" altLang="en-US" dirty="0"/>
              <a:t>自家移植後の</a:t>
            </a:r>
            <a:r>
              <a:rPr lang="en-US" altLang="ja-JP" dirty="0"/>
              <a:t>100</a:t>
            </a:r>
            <a:r>
              <a:rPr lang="ja-JP" altLang="en-US" dirty="0"/>
              <a:t>日生存率は</a:t>
            </a:r>
            <a:r>
              <a:rPr lang="en-US" altLang="ja-JP" dirty="0"/>
              <a:t>50</a:t>
            </a:r>
            <a:r>
              <a:rPr lang="ja-JP" altLang="en-US" dirty="0"/>
              <a:t>歳未満、</a:t>
            </a:r>
            <a:r>
              <a:rPr lang="en-US" altLang="ja-JP" dirty="0"/>
              <a:t>50</a:t>
            </a:r>
            <a:r>
              <a:rPr lang="ja-JP" altLang="en-US" dirty="0"/>
              <a:t>歳以上で同等の成績が得られており、</a:t>
            </a:r>
            <a:r>
              <a:rPr lang="en-US" altLang="ja-JP" dirty="0"/>
              <a:t>95%</a:t>
            </a:r>
            <a:r>
              <a:rPr lang="ja-JP" altLang="en-US" dirty="0"/>
              <a:t>を超える。</a:t>
            </a:r>
          </a:p>
          <a:p>
            <a:r>
              <a:rPr lang="ja-JP" altLang="en-US" dirty="0"/>
              <a:t>同種移植後</a:t>
            </a:r>
            <a:r>
              <a:rPr lang="en-US" altLang="ja-JP" dirty="0"/>
              <a:t>100</a:t>
            </a:r>
            <a:r>
              <a:rPr lang="ja-JP" altLang="en-US" dirty="0"/>
              <a:t>日での生存率は、この</a:t>
            </a:r>
            <a:r>
              <a:rPr lang="en-US" altLang="ja-JP" dirty="0"/>
              <a:t>20</a:t>
            </a:r>
            <a:r>
              <a:rPr lang="ja-JP" altLang="en-US" dirty="0"/>
              <a:t>年で向上している傾向がみられる。</a:t>
            </a:r>
          </a:p>
          <a:p>
            <a:r>
              <a:rPr lang="ja-JP" altLang="en-US" dirty="0"/>
              <a:t> </a:t>
            </a:r>
            <a:endParaRPr lang="en-US" altLang="ja-JP" dirty="0"/>
          </a:p>
          <a:p>
            <a:endParaRPr lang="ja-JP" altLang="en-US" dirty="0"/>
          </a:p>
          <a:p>
            <a:r>
              <a:rPr lang="en-US" altLang="ja-JP" dirty="0"/>
              <a:t>※</a:t>
            </a:r>
            <a:r>
              <a:rPr lang="ja-JP" altLang="en-US" dirty="0"/>
              <a:t>初回の移植例を対象とした解析結果です。 </a:t>
            </a:r>
          </a:p>
          <a:p>
            <a:r>
              <a:rPr lang="en-US" altLang="ja-JP" dirty="0"/>
              <a:t>※</a:t>
            </a:r>
            <a:r>
              <a:rPr lang="ja-JP" altLang="en-US" dirty="0"/>
              <a:t>点線</a:t>
            </a:r>
            <a:r>
              <a:rPr lang="en-US" altLang="ja-JP" dirty="0"/>
              <a:t>(…)</a:t>
            </a:r>
            <a:r>
              <a:rPr lang="ja-JP" altLang="en-US" dirty="0"/>
              <a:t>は、移植件数が</a:t>
            </a:r>
            <a:r>
              <a:rPr lang="en-US" altLang="ja-JP" dirty="0"/>
              <a:t>100</a:t>
            </a:r>
            <a:r>
              <a:rPr lang="ja-JP" altLang="en-US" dirty="0"/>
              <a:t>件未満で算出した生存率を示しております。</a:t>
            </a:r>
          </a:p>
        </p:txBody>
      </p:sp>
      <p:sp>
        <p:nvSpPr>
          <p:cNvPr id="6" name="スライド番号プレースホルダー 5">
            <a:extLst>
              <a:ext uri="{FF2B5EF4-FFF2-40B4-BE49-F238E27FC236}">
                <a16:creationId xmlns:a16="http://schemas.microsoft.com/office/drawing/2014/main" id="{CA94E59E-4334-AC16-9FB4-7EAF5DF9A557}"/>
              </a:ext>
            </a:extLst>
          </p:cNvPr>
          <p:cNvSpPr>
            <a:spLocks noGrp="1"/>
          </p:cNvSpPr>
          <p:nvPr>
            <p:ph type="sldNum" sz="quarter" idx="5"/>
          </p:nvPr>
        </p:nvSpPr>
        <p:spPr/>
        <p:txBody>
          <a:bodyPr/>
          <a:lstStyle/>
          <a:p>
            <a:fld id="{2E548C01-EC07-4717-A8DE-1E92D2D81867}" type="slidenum">
              <a:rPr lang="ja-JP" altLang="en-US" smtClean="0"/>
              <a:pPr/>
              <a:t>36</a:t>
            </a:fld>
            <a:endParaRPr lang="ja-JP" altLang="en-US" dirty="0"/>
          </a:p>
        </p:txBody>
      </p:sp>
      <p:sp>
        <p:nvSpPr>
          <p:cNvPr id="12" name="スライド イメージ プレースホルダー 11">
            <a:extLst>
              <a:ext uri="{FF2B5EF4-FFF2-40B4-BE49-F238E27FC236}">
                <a16:creationId xmlns:a16="http://schemas.microsoft.com/office/drawing/2014/main" id="{1528DC03-EA2A-E483-9D5E-528AC1CF1748}"/>
              </a:ext>
            </a:extLst>
          </p:cNvPr>
          <p:cNvSpPr>
            <a:spLocks noGrp="1" noRot="1" noChangeAspect="1"/>
          </p:cNvSpPr>
          <p:nvPr>
            <p:ph type="sldImg"/>
          </p:nvPr>
        </p:nvSpPr>
        <p:spPr>
          <a:xfrm>
            <a:off x="1035050" y="0"/>
            <a:ext cx="7940675" cy="4467225"/>
          </a:xfrm>
        </p:spPr>
      </p:sp>
    </p:spTree>
    <p:extLst>
      <p:ext uri="{BB962C8B-B14F-4D97-AF65-F5344CB8AC3E}">
        <p14:creationId xmlns:p14="http://schemas.microsoft.com/office/powerpoint/2010/main" val="367913518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lstStyle/>
          <a:p>
            <a:r>
              <a:rPr lang="ja-JP" altLang="en-US" dirty="0"/>
              <a:t>移植後</a:t>
            </a:r>
            <a:r>
              <a:rPr lang="en-US" altLang="ja-JP" dirty="0"/>
              <a:t>365</a:t>
            </a:r>
            <a:r>
              <a:rPr lang="ja-JP" altLang="en-US" dirty="0"/>
              <a:t>日</a:t>
            </a:r>
            <a:r>
              <a:rPr lang="en-US" altLang="ja-JP" dirty="0"/>
              <a:t>(1</a:t>
            </a:r>
            <a:r>
              <a:rPr lang="ja-JP" altLang="en-US" dirty="0"/>
              <a:t>年</a:t>
            </a:r>
            <a:r>
              <a:rPr lang="en-US" altLang="ja-JP" dirty="0"/>
              <a:t>)</a:t>
            </a:r>
            <a:r>
              <a:rPr lang="ja-JP" altLang="en-US" dirty="0"/>
              <a:t>での生存率は、</a:t>
            </a:r>
            <a:r>
              <a:rPr lang="en-US" altLang="ja-JP" dirty="0"/>
              <a:t>50</a:t>
            </a:r>
            <a:r>
              <a:rPr lang="ja-JP" altLang="en-US" dirty="0"/>
              <a:t>歳未満、</a:t>
            </a:r>
            <a:r>
              <a:rPr lang="en-US" altLang="ja-JP" dirty="0"/>
              <a:t>50</a:t>
            </a:r>
            <a:r>
              <a:rPr lang="ja-JP" altLang="en-US" dirty="0"/>
              <a:t>歳以上での自家移植、同種移植例いずれにおいても、この</a:t>
            </a:r>
            <a:r>
              <a:rPr lang="en-US" altLang="ja-JP" dirty="0"/>
              <a:t>20</a:t>
            </a:r>
            <a:r>
              <a:rPr lang="ja-JP" altLang="en-US" dirty="0"/>
              <a:t>年で向上している傾向がみられる。</a:t>
            </a:r>
          </a:p>
          <a:p>
            <a:r>
              <a:rPr lang="ja-JP" altLang="en-US" dirty="0"/>
              <a:t>自家移植後</a:t>
            </a:r>
            <a:r>
              <a:rPr lang="en-US" altLang="ja-JP" dirty="0"/>
              <a:t>365</a:t>
            </a:r>
            <a:r>
              <a:rPr lang="ja-JP" altLang="en-US" dirty="0"/>
              <a:t>日生存率は</a:t>
            </a:r>
            <a:r>
              <a:rPr lang="en-US" altLang="ja-JP" dirty="0"/>
              <a:t>50</a:t>
            </a:r>
            <a:r>
              <a:rPr lang="ja-JP" altLang="en-US" dirty="0"/>
              <a:t>歳未満、</a:t>
            </a:r>
            <a:r>
              <a:rPr lang="en-US" altLang="ja-JP" dirty="0"/>
              <a:t>50</a:t>
            </a:r>
            <a:r>
              <a:rPr lang="ja-JP" altLang="en-US" dirty="0"/>
              <a:t>歳以上で同等の成績が得られている。</a:t>
            </a:r>
          </a:p>
          <a:p>
            <a:r>
              <a:rPr lang="ja-JP" altLang="en-US" dirty="0"/>
              <a:t> </a:t>
            </a:r>
            <a:endParaRPr lang="en-US" altLang="ja-JP" dirty="0"/>
          </a:p>
          <a:p>
            <a:endParaRPr lang="ja-JP" altLang="en-US" dirty="0"/>
          </a:p>
          <a:p>
            <a:r>
              <a:rPr lang="en-US" altLang="ja-JP" dirty="0"/>
              <a:t>※</a:t>
            </a:r>
            <a:r>
              <a:rPr lang="ja-JP" altLang="en-US" dirty="0"/>
              <a:t>初回の移植例を対象とした解析結果です。 </a:t>
            </a:r>
          </a:p>
          <a:p>
            <a:r>
              <a:rPr lang="en-US" altLang="ja-JP" dirty="0"/>
              <a:t>※</a:t>
            </a:r>
            <a:r>
              <a:rPr lang="ja-JP" altLang="en-US" dirty="0"/>
              <a:t>点線</a:t>
            </a:r>
            <a:r>
              <a:rPr lang="en-US" altLang="ja-JP" dirty="0"/>
              <a:t>(…)</a:t>
            </a:r>
            <a:r>
              <a:rPr lang="ja-JP" altLang="en-US" dirty="0"/>
              <a:t>は、移植件数が</a:t>
            </a:r>
            <a:r>
              <a:rPr lang="en-US" altLang="ja-JP" dirty="0"/>
              <a:t>100</a:t>
            </a:r>
            <a:r>
              <a:rPr lang="ja-JP" altLang="en-US" dirty="0"/>
              <a:t>件未満で算出した生存率を示しております。</a:t>
            </a:r>
          </a:p>
        </p:txBody>
      </p:sp>
      <p:sp>
        <p:nvSpPr>
          <p:cNvPr id="2" name="スライド番号プレースホルダー 1">
            <a:extLst>
              <a:ext uri="{FF2B5EF4-FFF2-40B4-BE49-F238E27FC236}">
                <a16:creationId xmlns:a16="http://schemas.microsoft.com/office/drawing/2014/main" id="{0AD397C2-E33F-8A48-36E1-B9BBF699218C}"/>
              </a:ext>
            </a:extLst>
          </p:cNvPr>
          <p:cNvSpPr>
            <a:spLocks noGrp="1"/>
          </p:cNvSpPr>
          <p:nvPr>
            <p:ph type="sldNum" sz="quarter" idx="5"/>
          </p:nvPr>
        </p:nvSpPr>
        <p:spPr/>
        <p:txBody>
          <a:bodyPr/>
          <a:lstStyle/>
          <a:p>
            <a:fld id="{2E548C01-EC07-4717-A8DE-1E92D2D81867}" type="slidenum">
              <a:rPr lang="ja-JP" altLang="en-US" smtClean="0"/>
              <a:pPr/>
              <a:t>37</a:t>
            </a:fld>
            <a:endParaRPr lang="ja-JP" altLang="en-US" dirty="0"/>
          </a:p>
        </p:txBody>
      </p:sp>
      <p:sp>
        <p:nvSpPr>
          <p:cNvPr id="10" name="スライド イメージ プレースホルダー 9">
            <a:extLst>
              <a:ext uri="{FF2B5EF4-FFF2-40B4-BE49-F238E27FC236}">
                <a16:creationId xmlns:a16="http://schemas.microsoft.com/office/drawing/2014/main" id="{3E4F77C5-2579-D8DD-4C98-907EDEF959D9}"/>
              </a:ext>
            </a:extLst>
          </p:cNvPr>
          <p:cNvSpPr>
            <a:spLocks noGrp="1" noRot="1" noChangeAspect="1"/>
          </p:cNvSpPr>
          <p:nvPr>
            <p:ph type="sldImg"/>
          </p:nvPr>
        </p:nvSpPr>
        <p:spPr>
          <a:xfrm>
            <a:off x="1035050" y="0"/>
            <a:ext cx="7940675" cy="4467225"/>
          </a:xfrm>
        </p:spPr>
      </p:sp>
    </p:spTree>
    <p:extLst>
      <p:ext uri="{BB962C8B-B14F-4D97-AF65-F5344CB8AC3E}">
        <p14:creationId xmlns:p14="http://schemas.microsoft.com/office/powerpoint/2010/main" val="359320760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lstStyle/>
          <a:p>
            <a:r>
              <a:rPr lang="en-US" altLang="ja-JP" dirty="0"/>
              <a:t>50</a:t>
            </a:r>
            <a:r>
              <a:rPr lang="ja-JP" altLang="ja-JP" dirty="0"/>
              <a:t>歳未満での血縁者間、非血縁者間の同種移植後</a:t>
            </a:r>
            <a:r>
              <a:rPr lang="en-US" altLang="ja-JP" dirty="0"/>
              <a:t>100</a:t>
            </a:r>
            <a:r>
              <a:rPr lang="ja-JP" altLang="ja-JP" dirty="0"/>
              <a:t>日での生存率は、この</a:t>
            </a:r>
            <a:r>
              <a:rPr lang="en-US" altLang="ja-JP" dirty="0"/>
              <a:t>10</a:t>
            </a:r>
            <a:r>
              <a:rPr lang="ja-JP" altLang="ja-JP" dirty="0"/>
              <a:t>年で向上している傾向がみられる。近年、さい帯血移植後</a:t>
            </a:r>
            <a:r>
              <a:rPr lang="en-US" altLang="ja-JP" dirty="0"/>
              <a:t>100</a:t>
            </a:r>
            <a:r>
              <a:rPr lang="ja-JP" altLang="ja-JP" dirty="0"/>
              <a:t>日生存率の改善がみられ、他の移植源と同等の成績が得られている。</a:t>
            </a:r>
            <a:r>
              <a:rPr lang="en-US" altLang="ja-JP" dirty="0"/>
              <a:t> </a:t>
            </a:r>
          </a:p>
          <a:p>
            <a:endParaRPr lang="en-US" altLang="ja-JP" dirty="0"/>
          </a:p>
          <a:p>
            <a:endParaRPr lang="ja-JP" altLang="ja-JP" dirty="0"/>
          </a:p>
          <a:p>
            <a:r>
              <a:rPr lang="ja-JP" altLang="ja-JP" dirty="0"/>
              <a:t>※初回の移植例を対象とした解析結果です。 </a:t>
            </a:r>
          </a:p>
          <a:p>
            <a:r>
              <a:rPr lang="ja-JP" altLang="ja-JP" dirty="0"/>
              <a:t>※点線</a:t>
            </a:r>
            <a:r>
              <a:rPr lang="en-US" altLang="ja-JP" dirty="0"/>
              <a:t>(</a:t>
            </a:r>
            <a:r>
              <a:rPr lang="ja-JP" altLang="ja-JP" dirty="0"/>
              <a:t>…</a:t>
            </a:r>
            <a:r>
              <a:rPr lang="en-US" altLang="ja-JP" dirty="0"/>
              <a:t>)</a:t>
            </a:r>
            <a:r>
              <a:rPr lang="ja-JP" altLang="ja-JP" dirty="0"/>
              <a:t>は、移植件数が</a:t>
            </a:r>
            <a:r>
              <a:rPr lang="en-US" altLang="ja-JP" dirty="0"/>
              <a:t>100</a:t>
            </a:r>
            <a:r>
              <a:rPr lang="ja-JP" altLang="ja-JP" dirty="0"/>
              <a:t>件未満で算出した生存率を示しております。</a:t>
            </a:r>
          </a:p>
        </p:txBody>
      </p:sp>
      <p:sp>
        <p:nvSpPr>
          <p:cNvPr id="2" name="スライド番号プレースホルダー 1">
            <a:extLst>
              <a:ext uri="{FF2B5EF4-FFF2-40B4-BE49-F238E27FC236}">
                <a16:creationId xmlns:a16="http://schemas.microsoft.com/office/drawing/2014/main" id="{1CCBE03E-E074-4B64-F534-2D0C2ACA4C9B}"/>
              </a:ext>
            </a:extLst>
          </p:cNvPr>
          <p:cNvSpPr>
            <a:spLocks noGrp="1"/>
          </p:cNvSpPr>
          <p:nvPr>
            <p:ph type="sldNum" sz="quarter" idx="5"/>
          </p:nvPr>
        </p:nvSpPr>
        <p:spPr/>
        <p:txBody>
          <a:bodyPr/>
          <a:lstStyle/>
          <a:p>
            <a:fld id="{2E548C01-EC07-4717-A8DE-1E92D2D81867}" type="slidenum">
              <a:rPr lang="ja-JP" altLang="en-US" smtClean="0"/>
              <a:pPr/>
              <a:t>38</a:t>
            </a:fld>
            <a:endParaRPr lang="ja-JP" altLang="en-US" dirty="0"/>
          </a:p>
        </p:txBody>
      </p:sp>
      <p:sp>
        <p:nvSpPr>
          <p:cNvPr id="13" name="スライド イメージ プレースホルダー 12">
            <a:extLst>
              <a:ext uri="{FF2B5EF4-FFF2-40B4-BE49-F238E27FC236}">
                <a16:creationId xmlns:a16="http://schemas.microsoft.com/office/drawing/2014/main" id="{EA0FE731-F687-B632-AF4C-33BE2B3D3675}"/>
              </a:ext>
            </a:extLst>
          </p:cNvPr>
          <p:cNvSpPr>
            <a:spLocks noGrp="1" noRot="1" noChangeAspect="1"/>
          </p:cNvSpPr>
          <p:nvPr>
            <p:ph type="sldImg"/>
          </p:nvPr>
        </p:nvSpPr>
        <p:spPr>
          <a:xfrm>
            <a:off x="1035050" y="0"/>
            <a:ext cx="7940675" cy="4467225"/>
          </a:xfrm>
        </p:spPr>
      </p:sp>
    </p:spTree>
    <p:extLst>
      <p:ext uri="{BB962C8B-B14F-4D97-AF65-F5344CB8AC3E}">
        <p14:creationId xmlns:p14="http://schemas.microsoft.com/office/powerpoint/2010/main" val="119010253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lstStyle/>
          <a:p>
            <a:r>
              <a:rPr lang="en-US" altLang="ja-JP" dirty="0"/>
              <a:t>50</a:t>
            </a:r>
            <a:r>
              <a:rPr lang="ja-JP" altLang="ja-JP" dirty="0"/>
              <a:t>歳未満での血縁者間、非血縁者間の同種移植後</a:t>
            </a:r>
            <a:r>
              <a:rPr lang="en-US" altLang="ja-JP" dirty="0"/>
              <a:t>365</a:t>
            </a:r>
            <a:r>
              <a:rPr lang="ja-JP" altLang="ja-JP" dirty="0"/>
              <a:t>日での生存率は、この</a:t>
            </a:r>
            <a:r>
              <a:rPr lang="en-US" altLang="ja-JP" dirty="0"/>
              <a:t>10</a:t>
            </a:r>
            <a:r>
              <a:rPr lang="ja-JP" altLang="ja-JP" dirty="0"/>
              <a:t>年で向上している傾向がみられる。近年の血縁者間末梢血幹細胞移植や非血縁者間さい帯血移植後生存率の改善により、移植種類による同種移植後</a:t>
            </a:r>
            <a:r>
              <a:rPr lang="en-US" altLang="ja-JP" dirty="0"/>
              <a:t>365</a:t>
            </a:r>
            <a:r>
              <a:rPr lang="ja-JP" altLang="ja-JP" dirty="0"/>
              <a:t>日での生存率の差は少なくなっている。</a:t>
            </a:r>
            <a:endParaRPr lang="en-US" altLang="ja-JP" dirty="0"/>
          </a:p>
          <a:p>
            <a:endParaRPr lang="en-US" altLang="ja-JP" dirty="0"/>
          </a:p>
          <a:p>
            <a:endParaRPr lang="ja-JP" altLang="en-US" dirty="0"/>
          </a:p>
          <a:p>
            <a:r>
              <a:rPr lang="en-US" altLang="ja-JP" dirty="0"/>
              <a:t>※</a:t>
            </a:r>
            <a:r>
              <a:rPr lang="ja-JP" altLang="en-US" dirty="0"/>
              <a:t>初回の移植例を対象とした解析結果です。 </a:t>
            </a:r>
          </a:p>
          <a:p>
            <a:r>
              <a:rPr lang="en-US" altLang="ja-JP" dirty="0"/>
              <a:t>※</a:t>
            </a:r>
            <a:r>
              <a:rPr lang="ja-JP" altLang="en-US" dirty="0"/>
              <a:t>点線</a:t>
            </a:r>
            <a:r>
              <a:rPr lang="en-US" altLang="ja-JP" dirty="0"/>
              <a:t>(…)</a:t>
            </a:r>
            <a:r>
              <a:rPr lang="ja-JP" altLang="en-US" dirty="0"/>
              <a:t>は、移植件数が</a:t>
            </a:r>
            <a:r>
              <a:rPr lang="en-US" altLang="ja-JP" dirty="0"/>
              <a:t>100</a:t>
            </a:r>
            <a:r>
              <a:rPr lang="ja-JP" altLang="en-US" dirty="0"/>
              <a:t>件未満で算出した生存率を示しております。</a:t>
            </a:r>
          </a:p>
        </p:txBody>
      </p:sp>
      <p:sp>
        <p:nvSpPr>
          <p:cNvPr id="2" name="スライド番号プレースホルダー 1">
            <a:extLst>
              <a:ext uri="{FF2B5EF4-FFF2-40B4-BE49-F238E27FC236}">
                <a16:creationId xmlns:a16="http://schemas.microsoft.com/office/drawing/2014/main" id="{DE82FEFA-34AF-C059-3A7D-3F0E3D044C43}"/>
              </a:ext>
            </a:extLst>
          </p:cNvPr>
          <p:cNvSpPr>
            <a:spLocks noGrp="1"/>
          </p:cNvSpPr>
          <p:nvPr>
            <p:ph type="sldNum" sz="quarter" idx="5"/>
          </p:nvPr>
        </p:nvSpPr>
        <p:spPr/>
        <p:txBody>
          <a:bodyPr/>
          <a:lstStyle/>
          <a:p>
            <a:fld id="{2E548C01-EC07-4717-A8DE-1E92D2D81867}" type="slidenum">
              <a:rPr lang="ja-JP" altLang="en-US" smtClean="0"/>
              <a:pPr/>
              <a:t>39</a:t>
            </a:fld>
            <a:endParaRPr lang="ja-JP" altLang="en-US" dirty="0"/>
          </a:p>
        </p:txBody>
      </p:sp>
      <p:sp>
        <p:nvSpPr>
          <p:cNvPr id="7" name="スライド イメージ プレースホルダー 6">
            <a:extLst>
              <a:ext uri="{FF2B5EF4-FFF2-40B4-BE49-F238E27FC236}">
                <a16:creationId xmlns:a16="http://schemas.microsoft.com/office/drawing/2014/main" id="{EEF204E8-3825-5D5D-E4E4-B20F5EE74252}"/>
              </a:ext>
            </a:extLst>
          </p:cNvPr>
          <p:cNvSpPr>
            <a:spLocks noGrp="1" noRot="1" noChangeAspect="1"/>
          </p:cNvSpPr>
          <p:nvPr>
            <p:ph type="sldImg"/>
          </p:nvPr>
        </p:nvSpPr>
        <p:spPr>
          <a:xfrm>
            <a:off x="1035050" y="0"/>
            <a:ext cx="7940675" cy="4467225"/>
          </a:xfrm>
        </p:spPr>
      </p:sp>
    </p:spTree>
    <p:extLst>
      <p:ext uri="{BB962C8B-B14F-4D97-AF65-F5344CB8AC3E}">
        <p14:creationId xmlns:p14="http://schemas.microsoft.com/office/powerpoint/2010/main" val="8567326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2E548C01-EC07-4717-A8DE-1E92D2D81867}" type="slidenum">
              <a:rPr kumimoji="1" lang="ja-JP" altLang="en-US" smtClean="0"/>
              <a:t>4</a:t>
            </a:fld>
            <a:endParaRPr kumimoji="1" lang="ja-JP" altLang="en-US" dirty="0"/>
          </a:p>
        </p:txBody>
      </p:sp>
    </p:spTree>
    <p:extLst>
      <p:ext uri="{BB962C8B-B14F-4D97-AF65-F5344CB8AC3E}">
        <p14:creationId xmlns:p14="http://schemas.microsoft.com/office/powerpoint/2010/main" val="347430885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lstStyle/>
          <a:p>
            <a:r>
              <a:rPr lang="en-US" altLang="ja-JP" dirty="0"/>
              <a:t>50</a:t>
            </a:r>
            <a:r>
              <a:rPr lang="ja-JP" altLang="en-US" dirty="0"/>
              <a:t>歳以上での血縁者間末梢血幹細胞移植、非血縁者間同種移植後</a:t>
            </a:r>
            <a:r>
              <a:rPr lang="en-US" altLang="ja-JP" dirty="0"/>
              <a:t>100</a:t>
            </a:r>
            <a:r>
              <a:rPr lang="ja-JP" altLang="en-US" dirty="0"/>
              <a:t>日での生存率は、この</a:t>
            </a:r>
            <a:r>
              <a:rPr lang="en-US" altLang="ja-JP" dirty="0"/>
              <a:t>10</a:t>
            </a:r>
            <a:r>
              <a:rPr lang="ja-JP" altLang="en-US" dirty="0"/>
              <a:t>年で向上している傾向がみられる。</a:t>
            </a:r>
          </a:p>
          <a:p>
            <a:r>
              <a:rPr lang="ja-JP" altLang="en-US" dirty="0"/>
              <a:t> </a:t>
            </a:r>
            <a:endParaRPr lang="en-US" altLang="ja-JP" dirty="0"/>
          </a:p>
          <a:p>
            <a:endParaRPr lang="ja-JP" altLang="en-US" dirty="0"/>
          </a:p>
          <a:p>
            <a:r>
              <a:rPr lang="en-US" altLang="ja-JP" dirty="0"/>
              <a:t>※</a:t>
            </a:r>
            <a:r>
              <a:rPr lang="ja-JP" altLang="en-US" dirty="0"/>
              <a:t>初回の移植例を対象とした解析結果です。 </a:t>
            </a:r>
          </a:p>
          <a:p>
            <a:r>
              <a:rPr lang="en-US" altLang="ja-JP" dirty="0"/>
              <a:t>※</a:t>
            </a:r>
            <a:r>
              <a:rPr lang="ja-JP" altLang="en-US" dirty="0"/>
              <a:t>点線</a:t>
            </a:r>
            <a:r>
              <a:rPr lang="en-US" altLang="ja-JP" dirty="0"/>
              <a:t>(…)</a:t>
            </a:r>
            <a:r>
              <a:rPr lang="ja-JP" altLang="en-US" dirty="0"/>
              <a:t>は、移植件数が</a:t>
            </a:r>
            <a:r>
              <a:rPr lang="en-US" altLang="ja-JP" dirty="0"/>
              <a:t>100</a:t>
            </a:r>
            <a:r>
              <a:rPr lang="ja-JP" altLang="en-US" dirty="0"/>
              <a:t>件未満で算出した生存率を示しております。</a:t>
            </a:r>
          </a:p>
        </p:txBody>
      </p:sp>
      <p:sp>
        <p:nvSpPr>
          <p:cNvPr id="2" name="スライド番号プレースホルダー 1">
            <a:extLst>
              <a:ext uri="{FF2B5EF4-FFF2-40B4-BE49-F238E27FC236}">
                <a16:creationId xmlns:a16="http://schemas.microsoft.com/office/drawing/2014/main" id="{A0D9D692-7E65-8C62-BC42-D1AF5ABD350A}"/>
              </a:ext>
            </a:extLst>
          </p:cNvPr>
          <p:cNvSpPr>
            <a:spLocks noGrp="1"/>
          </p:cNvSpPr>
          <p:nvPr>
            <p:ph type="sldNum" sz="quarter" idx="5"/>
          </p:nvPr>
        </p:nvSpPr>
        <p:spPr/>
        <p:txBody>
          <a:bodyPr/>
          <a:lstStyle/>
          <a:p>
            <a:fld id="{2E548C01-EC07-4717-A8DE-1E92D2D81867}" type="slidenum">
              <a:rPr lang="ja-JP" altLang="en-US" smtClean="0"/>
              <a:pPr/>
              <a:t>40</a:t>
            </a:fld>
            <a:endParaRPr lang="ja-JP" altLang="en-US" dirty="0"/>
          </a:p>
        </p:txBody>
      </p:sp>
      <p:sp>
        <p:nvSpPr>
          <p:cNvPr id="10" name="スライド イメージ プレースホルダー 9">
            <a:extLst>
              <a:ext uri="{FF2B5EF4-FFF2-40B4-BE49-F238E27FC236}">
                <a16:creationId xmlns:a16="http://schemas.microsoft.com/office/drawing/2014/main" id="{D4931743-DA97-8AE6-D029-348452614E1E}"/>
              </a:ext>
            </a:extLst>
          </p:cNvPr>
          <p:cNvSpPr>
            <a:spLocks noGrp="1" noRot="1" noChangeAspect="1"/>
          </p:cNvSpPr>
          <p:nvPr>
            <p:ph type="sldImg"/>
          </p:nvPr>
        </p:nvSpPr>
        <p:spPr>
          <a:xfrm>
            <a:off x="1035050" y="0"/>
            <a:ext cx="7940675" cy="4467225"/>
          </a:xfrm>
        </p:spPr>
      </p:sp>
    </p:spTree>
    <p:extLst>
      <p:ext uri="{BB962C8B-B14F-4D97-AF65-F5344CB8AC3E}">
        <p14:creationId xmlns:p14="http://schemas.microsoft.com/office/powerpoint/2010/main" val="337455974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728B0F-07C7-DE19-8BBF-D3238529049F}"/>
            </a:ext>
          </a:extLst>
        </p:cNvPr>
        <p:cNvGrpSpPr/>
        <p:nvPr/>
      </p:nvGrpSpPr>
      <p:grpSpPr>
        <a:xfrm>
          <a:off x="0" y="0"/>
          <a:ext cx="0" cy="0"/>
          <a:chOff x="0" y="0"/>
          <a:chExt cx="0" cy="0"/>
        </a:xfrm>
      </p:grpSpPr>
      <p:sp>
        <p:nvSpPr>
          <p:cNvPr id="3" name="ノート プレースホルダ 2">
            <a:extLst>
              <a:ext uri="{FF2B5EF4-FFF2-40B4-BE49-F238E27FC236}">
                <a16:creationId xmlns:a16="http://schemas.microsoft.com/office/drawing/2014/main" id="{590EBE14-4F98-646B-C337-AFFB44CDF2A0}"/>
              </a:ext>
            </a:extLst>
          </p:cNvPr>
          <p:cNvSpPr>
            <a:spLocks noGrp="1"/>
          </p:cNvSpPr>
          <p:nvPr>
            <p:ph type="body" idx="1"/>
          </p:nvPr>
        </p:nvSpPr>
        <p:spPr/>
        <p:txBody>
          <a:bodyPr/>
          <a:lstStyle/>
          <a:p>
            <a:r>
              <a:rPr lang="en-US" altLang="ja-JP" dirty="0"/>
              <a:t>50</a:t>
            </a:r>
            <a:r>
              <a:rPr lang="ja-JP" altLang="en-US" dirty="0"/>
              <a:t>歳以上での血縁者間末梢血幹細胞移植、非血縁者間同種移植後</a:t>
            </a:r>
            <a:r>
              <a:rPr lang="en-US" altLang="ja-JP" dirty="0"/>
              <a:t>365</a:t>
            </a:r>
            <a:r>
              <a:rPr lang="ja-JP" altLang="en-US" dirty="0"/>
              <a:t>日での生存率は、この</a:t>
            </a:r>
            <a:r>
              <a:rPr lang="en-US" altLang="ja-JP" dirty="0"/>
              <a:t>10</a:t>
            </a:r>
            <a:r>
              <a:rPr lang="ja-JP" altLang="en-US" dirty="0"/>
              <a:t>年で向上している傾向がみられる。特に、血縁者間末梢血幹細胞移植、非血縁者間さい帯血移植後</a:t>
            </a:r>
            <a:r>
              <a:rPr lang="en-US" altLang="ja-JP" dirty="0"/>
              <a:t>365</a:t>
            </a:r>
            <a:r>
              <a:rPr lang="ja-JP" altLang="en-US" dirty="0"/>
              <a:t>日での生存率は、</a:t>
            </a:r>
            <a:r>
              <a:rPr lang="en-US" altLang="ja-JP" dirty="0"/>
              <a:t>2010</a:t>
            </a:r>
            <a:r>
              <a:rPr lang="ja-JP" altLang="en-US" dirty="0"/>
              <a:t>年以降</a:t>
            </a:r>
            <a:r>
              <a:rPr lang="en-US" altLang="ja-JP" dirty="0"/>
              <a:t>15%</a:t>
            </a:r>
            <a:r>
              <a:rPr lang="ja-JP" altLang="en-US" dirty="0"/>
              <a:t>以上の上昇がみられる。 </a:t>
            </a:r>
          </a:p>
          <a:p>
            <a:r>
              <a:rPr lang="ja-JP" altLang="en-US" dirty="0"/>
              <a:t> </a:t>
            </a:r>
            <a:endParaRPr lang="en-US" altLang="ja-JP" dirty="0"/>
          </a:p>
          <a:p>
            <a:endParaRPr lang="ja-JP" altLang="en-US" dirty="0"/>
          </a:p>
          <a:p>
            <a:r>
              <a:rPr lang="en-US" altLang="ja-JP" dirty="0"/>
              <a:t>※</a:t>
            </a:r>
            <a:r>
              <a:rPr lang="ja-JP" altLang="en-US" dirty="0"/>
              <a:t>初回の移植例を対象とした解析結果です。 </a:t>
            </a:r>
          </a:p>
          <a:p>
            <a:r>
              <a:rPr lang="en-US" altLang="ja-JP" dirty="0"/>
              <a:t>※</a:t>
            </a:r>
            <a:r>
              <a:rPr lang="ja-JP" altLang="en-US" dirty="0"/>
              <a:t>点線</a:t>
            </a:r>
            <a:r>
              <a:rPr lang="en-US" altLang="ja-JP" dirty="0"/>
              <a:t>(…)</a:t>
            </a:r>
            <a:r>
              <a:rPr lang="ja-JP" altLang="en-US" dirty="0"/>
              <a:t>は、移植件数が</a:t>
            </a:r>
            <a:r>
              <a:rPr lang="en-US" altLang="ja-JP" dirty="0"/>
              <a:t>100</a:t>
            </a:r>
            <a:r>
              <a:rPr lang="ja-JP" altLang="en-US" dirty="0"/>
              <a:t>件未満で算出した生存率を示しております。</a:t>
            </a:r>
          </a:p>
        </p:txBody>
      </p:sp>
      <p:sp>
        <p:nvSpPr>
          <p:cNvPr id="2" name="スライド番号プレースホルダー 1">
            <a:extLst>
              <a:ext uri="{FF2B5EF4-FFF2-40B4-BE49-F238E27FC236}">
                <a16:creationId xmlns:a16="http://schemas.microsoft.com/office/drawing/2014/main" id="{E5177F6C-EBB7-A271-24CA-C2DDD5F32F77}"/>
              </a:ext>
            </a:extLst>
          </p:cNvPr>
          <p:cNvSpPr>
            <a:spLocks noGrp="1"/>
          </p:cNvSpPr>
          <p:nvPr>
            <p:ph type="sldNum" sz="quarter" idx="5"/>
          </p:nvPr>
        </p:nvSpPr>
        <p:spPr/>
        <p:txBody>
          <a:bodyPr/>
          <a:lstStyle/>
          <a:p>
            <a:fld id="{2E548C01-EC07-4717-A8DE-1E92D2D81867}" type="slidenum">
              <a:rPr lang="ja-JP" altLang="en-US" smtClean="0"/>
              <a:pPr/>
              <a:t>41</a:t>
            </a:fld>
            <a:endParaRPr lang="ja-JP" altLang="en-US" dirty="0"/>
          </a:p>
        </p:txBody>
      </p:sp>
      <p:sp>
        <p:nvSpPr>
          <p:cNvPr id="10" name="スライド イメージ プレースホルダー 9">
            <a:extLst>
              <a:ext uri="{FF2B5EF4-FFF2-40B4-BE49-F238E27FC236}">
                <a16:creationId xmlns:a16="http://schemas.microsoft.com/office/drawing/2014/main" id="{2CDDB1AF-C13B-B371-B673-33542859F999}"/>
              </a:ext>
            </a:extLst>
          </p:cNvPr>
          <p:cNvSpPr>
            <a:spLocks noGrp="1" noRot="1" noChangeAspect="1"/>
          </p:cNvSpPr>
          <p:nvPr>
            <p:ph type="sldImg"/>
          </p:nvPr>
        </p:nvSpPr>
        <p:spPr>
          <a:xfrm>
            <a:off x="1035050" y="0"/>
            <a:ext cx="7940675" cy="4467225"/>
          </a:xfrm>
        </p:spPr>
      </p:sp>
    </p:spTree>
    <p:extLst>
      <p:ext uri="{BB962C8B-B14F-4D97-AF65-F5344CB8AC3E}">
        <p14:creationId xmlns:p14="http://schemas.microsoft.com/office/powerpoint/2010/main" val="270454316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normAutofit/>
          </a:bodyPr>
          <a:lstStyle/>
          <a:p>
            <a:r>
              <a:rPr lang="ja-JP" altLang="en-US" dirty="0"/>
              <a:t>白血病の高リスク群に対する移植後</a:t>
            </a:r>
            <a:r>
              <a:rPr lang="en-US" altLang="ja-JP" dirty="0"/>
              <a:t>100</a:t>
            </a:r>
            <a:r>
              <a:rPr lang="ja-JP" altLang="en-US" dirty="0"/>
              <a:t>日での生存率は、この</a:t>
            </a:r>
            <a:r>
              <a:rPr lang="en-US" altLang="ja-JP" dirty="0"/>
              <a:t>10</a:t>
            </a:r>
            <a:r>
              <a:rPr lang="ja-JP" altLang="en-US" dirty="0"/>
              <a:t>年間で</a:t>
            </a:r>
            <a:r>
              <a:rPr lang="en-US" altLang="ja-JP" dirty="0"/>
              <a:t>50</a:t>
            </a:r>
            <a:r>
              <a:rPr lang="ja-JP" altLang="en-US" dirty="0"/>
              <a:t>歳未満、</a:t>
            </a:r>
            <a:r>
              <a:rPr lang="en-US" altLang="ja-JP" dirty="0"/>
              <a:t>50</a:t>
            </a:r>
            <a:r>
              <a:rPr lang="ja-JP" altLang="en-US" dirty="0"/>
              <a:t>歳以上での移植例いずれにおいても向上している傾向がみられる。</a:t>
            </a:r>
            <a:r>
              <a:rPr lang="en-US" altLang="ja-JP" dirty="0"/>
              <a:t> </a:t>
            </a:r>
            <a:endParaRPr lang="ja-JP" altLang="ja-JP" dirty="0"/>
          </a:p>
          <a:p>
            <a:r>
              <a:rPr lang="en-US" altLang="ja-JP" dirty="0"/>
              <a:t> </a:t>
            </a:r>
          </a:p>
          <a:p>
            <a:endParaRPr lang="ja-JP" altLang="ja-JP" dirty="0"/>
          </a:p>
          <a:p>
            <a:r>
              <a:rPr lang="ja-JP" altLang="ja-JP" dirty="0"/>
              <a:t>※初回の移植例を対象とした解析結果です。 </a:t>
            </a:r>
          </a:p>
          <a:p>
            <a:r>
              <a:rPr lang="ja-JP" altLang="ja-JP" dirty="0"/>
              <a:t>※点線</a:t>
            </a:r>
            <a:r>
              <a:rPr lang="en-US" altLang="ja-JP" dirty="0"/>
              <a:t>(</a:t>
            </a:r>
            <a:r>
              <a:rPr lang="ja-JP" altLang="ja-JP" dirty="0"/>
              <a:t>…</a:t>
            </a:r>
            <a:r>
              <a:rPr lang="en-US" altLang="ja-JP" dirty="0"/>
              <a:t>)</a:t>
            </a:r>
            <a:r>
              <a:rPr lang="ja-JP" altLang="ja-JP" dirty="0"/>
              <a:t>は、移植件数が</a:t>
            </a:r>
            <a:r>
              <a:rPr lang="en-US" altLang="ja-JP" dirty="0"/>
              <a:t>100</a:t>
            </a:r>
            <a:r>
              <a:rPr lang="ja-JP" altLang="ja-JP" dirty="0"/>
              <a:t>件未満で算出した生存率を示しております。</a:t>
            </a:r>
          </a:p>
          <a:p>
            <a:endParaRPr lang="en-US" altLang="ja-JP" dirty="0"/>
          </a:p>
          <a:p>
            <a:r>
              <a:rPr lang="ja-JP" altLang="ja-JP" dirty="0"/>
              <a:t>―≪白血病のリスク分類≫――――――――――――――――――</a:t>
            </a:r>
            <a:endParaRPr lang="en-US" altLang="ja-JP" dirty="0"/>
          </a:p>
          <a:p>
            <a:r>
              <a:rPr lang="ja-JP" altLang="ja-JP" dirty="0"/>
              <a:t>■標準リスク群</a:t>
            </a:r>
            <a:endParaRPr lang="en-US" altLang="ja-JP" dirty="0"/>
          </a:p>
          <a:p>
            <a:r>
              <a:rPr lang="ja-JP" altLang="en-US" dirty="0"/>
              <a:t>　　　</a:t>
            </a:r>
            <a:r>
              <a:rPr lang="ja-JP" altLang="ja-JP" dirty="0"/>
              <a:t>急性骨髄性白血病</a:t>
            </a:r>
            <a:r>
              <a:rPr lang="en-US" altLang="ja-JP" dirty="0"/>
              <a:t> </a:t>
            </a:r>
            <a:r>
              <a:rPr lang="ja-JP" altLang="en-US" dirty="0"/>
              <a:t>：</a:t>
            </a:r>
            <a:r>
              <a:rPr lang="ja-JP" altLang="ja-JP" dirty="0"/>
              <a:t>初回寛解期／第二寛解期</a:t>
            </a:r>
            <a:endParaRPr lang="en-US" altLang="ja-JP" dirty="0"/>
          </a:p>
          <a:p>
            <a:r>
              <a:rPr lang="ja-JP" altLang="en-US" dirty="0"/>
              <a:t>　   </a:t>
            </a:r>
            <a:r>
              <a:rPr lang="en-US" altLang="ja-JP" dirty="0"/>
              <a:t> </a:t>
            </a:r>
            <a:r>
              <a:rPr lang="ja-JP" altLang="ja-JP" dirty="0"/>
              <a:t>急性リンパ性白血病</a:t>
            </a:r>
            <a:r>
              <a:rPr lang="en-US" altLang="ja-JP" dirty="0"/>
              <a:t> </a:t>
            </a:r>
            <a:r>
              <a:rPr lang="ja-JP" altLang="en-US" dirty="0"/>
              <a:t>：</a:t>
            </a:r>
            <a:r>
              <a:rPr lang="ja-JP" altLang="ja-JP" dirty="0"/>
              <a:t>初回寛解期</a:t>
            </a:r>
            <a:endParaRPr lang="en-US" altLang="ja-JP" dirty="0"/>
          </a:p>
          <a:p>
            <a:r>
              <a:rPr lang="ja-JP" altLang="en-US" dirty="0"/>
              <a:t>   　 </a:t>
            </a:r>
            <a:r>
              <a:rPr lang="ja-JP" altLang="ja-JP" dirty="0"/>
              <a:t>慢性骨髄性白血病</a:t>
            </a:r>
            <a:r>
              <a:rPr lang="en-US" altLang="ja-JP" dirty="0"/>
              <a:t> </a:t>
            </a:r>
            <a:r>
              <a:rPr lang="ja-JP" altLang="en-US" dirty="0"/>
              <a:t>：</a:t>
            </a:r>
            <a:r>
              <a:rPr lang="ja-JP" altLang="ja-JP" dirty="0"/>
              <a:t>完全血液学的反応</a:t>
            </a:r>
            <a:r>
              <a:rPr lang="en-US" altLang="ja-JP" dirty="0"/>
              <a:t>(CHR)</a:t>
            </a:r>
            <a:r>
              <a:rPr lang="ja-JP" altLang="ja-JP" dirty="0"/>
              <a:t>／初回慢性期</a:t>
            </a:r>
          </a:p>
          <a:p>
            <a:r>
              <a:rPr lang="ja-JP" altLang="en-US" dirty="0"/>
              <a:t>　    </a:t>
            </a:r>
            <a:r>
              <a:rPr lang="ja-JP" altLang="ja-JP" dirty="0"/>
              <a:t>骨髄異形成症候群</a:t>
            </a:r>
            <a:r>
              <a:rPr lang="en-US" altLang="ja-JP" dirty="0"/>
              <a:t> </a:t>
            </a:r>
            <a:r>
              <a:rPr lang="ja-JP" altLang="en-US" dirty="0"/>
              <a:t>：</a:t>
            </a:r>
            <a:r>
              <a:rPr lang="en-US" altLang="ja-JP" dirty="0"/>
              <a:t>【WHO2017</a:t>
            </a:r>
            <a:r>
              <a:rPr lang="ja-JP" altLang="ja-JP" dirty="0"/>
              <a:t>分類</a:t>
            </a:r>
            <a:r>
              <a:rPr lang="en-US" altLang="ja-JP" dirty="0"/>
              <a:t>】 MDS with single lineage dysplasia</a:t>
            </a:r>
            <a:r>
              <a:rPr lang="ja-JP" altLang="ja-JP" dirty="0"/>
              <a:t>／</a:t>
            </a:r>
            <a:r>
              <a:rPr lang="en-US" altLang="ja-JP" dirty="0"/>
              <a:t>MDS-RS and single lineage dysplasia</a:t>
            </a:r>
          </a:p>
          <a:p>
            <a:r>
              <a:rPr lang="ja-JP" altLang="en-US" dirty="0"/>
              <a:t>　　　　　　　　　　　　　　　　</a:t>
            </a:r>
            <a:r>
              <a:rPr lang="ja-JP" altLang="ja-JP" dirty="0"/>
              <a:t>／</a:t>
            </a:r>
            <a:r>
              <a:rPr lang="en-US" altLang="ja-JP" dirty="0"/>
              <a:t>MDS-RS and multilineage dysplasia</a:t>
            </a:r>
            <a:r>
              <a:rPr lang="ja-JP" altLang="ja-JP" dirty="0"/>
              <a:t>／</a:t>
            </a:r>
            <a:r>
              <a:rPr lang="en-US" altLang="ja-JP" dirty="0"/>
              <a:t>MDS with multilineage dysplasia</a:t>
            </a:r>
          </a:p>
          <a:p>
            <a:r>
              <a:rPr lang="ja-JP" altLang="en-US" dirty="0"/>
              <a:t>　　　　　　　　　　　　　　　　</a:t>
            </a:r>
            <a:r>
              <a:rPr lang="ja-JP" altLang="ja-JP" dirty="0"/>
              <a:t>／</a:t>
            </a:r>
            <a:r>
              <a:rPr lang="en-US" altLang="ja-JP" dirty="0"/>
              <a:t>MDS with isolated del(5q)</a:t>
            </a:r>
            <a:r>
              <a:rPr lang="ja-JP" altLang="ja-JP" dirty="0"/>
              <a:t>／</a:t>
            </a:r>
            <a:r>
              <a:rPr lang="en-US" altLang="ja-JP" dirty="0"/>
              <a:t>MDS, unclassifiable</a:t>
            </a:r>
            <a:r>
              <a:rPr lang="ja-JP" altLang="ja-JP" dirty="0"/>
              <a:t>／</a:t>
            </a:r>
            <a:r>
              <a:rPr lang="en-US" altLang="ja-JP" dirty="0"/>
              <a:t>Refractory cytopenia of childhood (provisional entity)</a:t>
            </a:r>
            <a:endParaRPr lang="ja-JP" altLang="ja-JP" dirty="0"/>
          </a:p>
          <a:p>
            <a:r>
              <a:rPr lang="ja-JP" altLang="en-US" dirty="0"/>
              <a:t>　　　　　　　　　　　　　　　　　</a:t>
            </a:r>
            <a:r>
              <a:rPr lang="en-US" altLang="ja-JP" dirty="0"/>
              <a:t>【WHO</a:t>
            </a:r>
            <a:r>
              <a:rPr lang="ja-JP" altLang="ja-JP" dirty="0"/>
              <a:t>旧分類</a:t>
            </a:r>
            <a:r>
              <a:rPr lang="en-US" altLang="ja-JP" dirty="0"/>
              <a:t>, FAB</a:t>
            </a:r>
            <a:r>
              <a:rPr lang="ja-JP" altLang="ja-JP" dirty="0"/>
              <a:t>分類</a:t>
            </a:r>
            <a:r>
              <a:rPr lang="en-US" altLang="ja-JP" dirty="0"/>
              <a:t>】 RA</a:t>
            </a:r>
            <a:r>
              <a:rPr lang="ja-JP" altLang="ja-JP" dirty="0"/>
              <a:t>／</a:t>
            </a:r>
            <a:r>
              <a:rPr lang="en-US" altLang="ja-JP" dirty="0"/>
              <a:t>RARS</a:t>
            </a:r>
            <a:r>
              <a:rPr lang="ja-JP" altLang="ja-JP" dirty="0"/>
              <a:t>／</a:t>
            </a:r>
            <a:r>
              <a:rPr lang="en-US" altLang="ja-JP" dirty="0"/>
              <a:t>RCMD</a:t>
            </a:r>
            <a:r>
              <a:rPr lang="ja-JP" altLang="ja-JP" dirty="0"/>
              <a:t>／</a:t>
            </a:r>
            <a:r>
              <a:rPr lang="en-US" altLang="ja-JP" dirty="0"/>
              <a:t>RCMD-RS</a:t>
            </a:r>
            <a:r>
              <a:rPr lang="ja-JP" altLang="ja-JP" dirty="0"/>
              <a:t>／</a:t>
            </a:r>
            <a:r>
              <a:rPr lang="en-US" altLang="ja-JP" dirty="0"/>
              <a:t>5q-syndrome</a:t>
            </a:r>
            <a:endParaRPr lang="ja-JP" altLang="ja-JP" dirty="0"/>
          </a:p>
          <a:p>
            <a:r>
              <a:rPr lang="ja-JP" altLang="ja-JP" dirty="0"/>
              <a:t>■高リスク群</a:t>
            </a:r>
            <a:endParaRPr lang="en-US" altLang="ja-JP" dirty="0"/>
          </a:p>
          <a:p>
            <a:r>
              <a:rPr lang="en-US" altLang="ja-JP" dirty="0"/>
              <a:t>      </a:t>
            </a:r>
            <a:r>
              <a:rPr lang="ja-JP" altLang="ja-JP" dirty="0"/>
              <a:t>上記以外</a:t>
            </a:r>
          </a:p>
          <a:p>
            <a:r>
              <a:rPr lang="ja-JP" altLang="ja-JP" dirty="0"/>
              <a:t>―――――――――――――――――――――――――――――</a:t>
            </a:r>
            <a:endParaRPr lang="en-US" altLang="ja-JP" dirty="0"/>
          </a:p>
        </p:txBody>
      </p:sp>
      <p:sp>
        <p:nvSpPr>
          <p:cNvPr id="6" name="スライド番号プレースホルダー 5">
            <a:extLst>
              <a:ext uri="{FF2B5EF4-FFF2-40B4-BE49-F238E27FC236}">
                <a16:creationId xmlns:a16="http://schemas.microsoft.com/office/drawing/2014/main" id="{CBA10B49-E93A-07E6-1FAA-CBDE85C663E1}"/>
              </a:ext>
            </a:extLst>
          </p:cNvPr>
          <p:cNvSpPr>
            <a:spLocks noGrp="1"/>
          </p:cNvSpPr>
          <p:nvPr>
            <p:ph type="sldNum" sz="quarter" idx="5"/>
          </p:nvPr>
        </p:nvSpPr>
        <p:spPr/>
        <p:txBody>
          <a:bodyPr/>
          <a:lstStyle/>
          <a:p>
            <a:fld id="{2E548C01-EC07-4717-A8DE-1E92D2D81867}" type="slidenum">
              <a:rPr lang="ja-JP" altLang="en-US" smtClean="0"/>
              <a:pPr/>
              <a:t>42</a:t>
            </a:fld>
            <a:endParaRPr lang="ja-JP" altLang="en-US" dirty="0"/>
          </a:p>
        </p:txBody>
      </p:sp>
      <p:sp>
        <p:nvSpPr>
          <p:cNvPr id="12" name="スライド イメージ プレースホルダー 11">
            <a:extLst>
              <a:ext uri="{FF2B5EF4-FFF2-40B4-BE49-F238E27FC236}">
                <a16:creationId xmlns:a16="http://schemas.microsoft.com/office/drawing/2014/main" id="{A86AA9DC-48EE-E94D-2C5D-433407A7E36B}"/>
              </a:ext>
            </a:extLst>
          </p:cNvPr>
          <p:cNvSpPr>
            <a:spLocks noGrp="1" noRot="1" noChangeAspect="1"/>
          </p:cNvSpPr>
          <p:nvPr>
            <p:ph type="sldImg"/>
          </p:nvPr>
        </p:nvSpPr>
        <p:spPr>
          <a:xfrm>
            <a:off x="1035050" y="0"/>
            <a:ext cx="7940675" cy="4467225"/>
          </a:xfrm>
        </p:spPr>
      </p:sp>
    </p:spTree>
    <p:extLst>
      <p:ext uri="{BB962C8B-B14F-4D97-AF65-F5344CB8AC3E}">
        <p14:creationId xmlns:p14="http://schemas.microsoft.com/office/powerpoint/2010/main" val="255056365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633254-26A2-E790-9A61-6BABB5C80902}"/>
            </a:ext>
          </a:extLst>
        </p:cNvPr>
        <p:cNvGrpSpPr/>
        <p:nvPr/>
      </p:nvGrpSpPr>
      <p:grpSpPr>
        <a:xfrm>
          <a:off x="0" y="0"/>
          <a:ext cx="0" cy="0"/>
          <a:chOff x="0" y="0"/>
          <a:chExt cx="0" cy="0"/>
        </a:xfrm>
      </p:grpSpPr>
      <p:sp>
        <p:nvSpPr>
          <p:cNvPr id="3" name="ノート プレースホルダ 2">
            <a:extLst>
              <a:ext uri="{FF2B5EF4-FFF2-40B4-BE49-F238E27FC236}">
                <a16:creationId xmlns:a16="http://schemas.microsoft.com/office/drawing/2014/main" id="{5EDFF77C-D060-C4F0-59E6-A8505B7FD078}"/>
              </a:ext>
            </a:extLst>
          </p:cNvPr>
          <p:cNvSpPr>
            <a:spLocks noGrp="1"/>
          </p:cNvSpPr>
          <p:nvPr>
            <p:ph type="body" idx="1"/>
          </p:nvPr>
        </p:nvSpPr>
        <p:spPr/>
        <p:txBody>
          <a:bodyPr>
            <a:normAutofit/>
          </a:bodyPr>
          <a:lstStyle/>
          <a:p>
            <a:r>
              <a:rPr lang="ja-JP" altLang="en-US" dirty="0"/>
              <a:t>白血病に対する移植後</a:t>
            </a:r>
            <a:r>
              <a:rPr lang="en-US" altLang="ja-JP" dirty="0"/>
              <a:t>365</a:t>
            </a:r>
            <a:r>
              <a:rPr lang="ja-JP" altLang="en-US" dirty="0"/>
              <a:t>日での生存率は、近年では向上傾向にある。 また、各リスク群において若年者と高年齢者を比較すると、若年者の移植成績が良好である。</a:t>
            </a:r>
            <a:endParaRPr lang="en-US" altLang="ja-JP" dirty="0"/>
          </a:p>
          <a:p>
            <a:r>
              <a:rPr lang="en-US" altLang="ja-JP" dirty="0"/>
              <a:t> </a:t>
            </a:r>
            <a:endParaRPr lang="ja-JP" altLang="ja-JP" dirty="0"/>
          </a:p>
          <a:p>
            <a:r>
              <a:rPr lang="en-US" altLang="ja-JP" dirty="0"/>
              <a:t> </a:t>
            </a:r>
            <a:endParaRPr lang="ja-JP" altLang="ja-JP" dirty="0"/>
          </a:p>
          <a:p>
            <a:r>
              <a:rPr lang="ja-JP" altLang="ja-JP" dirty="0"/>
              <a:t>※初回の移植例を対象とした解析結果です。 </a:t>
            </a:r>
          </a:p>
          <a:p>
            <a:r>
              <a:rPr lang="ja-JP" altLang="ja-JP" dirty="0"/>
              <a:t>※点線</a:t>
            </a:r>
            <a:r>
              <a:rPr lang="en-US" altLang="ja-JP" dirty="0"/>
              <a:t>(</a:t>
            </a:r>
            <a:r>
              <a:rPr lang="ja-JP" altLang="ja-JP" dirty="0"/>
              <a:t>…</a:t>
            </a:r>
            <a:r>
              <a:rPr lang="en-US" altLang="ja-JP" dirty="0"/>
              <a:t>)</a:t>
            </a:r>
            <a:r>
              <a:rPr lang="ja-JP" altLang="ja-JP" dirty="0"/>
              <a:t>は、移植件数が</a:t>
            </a:r>
            <a:r>
              <a:rPr lang="en-US" altLang="ja-JP" dirty="0"/>
              <a:t>100</a:t>
            </a:r>
            <a:r>
              <a:rPr lang="ja-JP" altLang="ja-JP" dirty="0"/>
              <a:t>件未満で算出した生存率を示しております。</a:t>
            </a:r>
          </a:p>
          <a:p>
            <a:endParaRPr lang="en-US" altLang="ja-JP" dirty="0"/>
          </a:p>
          <a:p>
            <a:r>
              <a:rPr lang="ja-JP" altLang="ja-JP" dirty="0"/>
              <a:t>―≪白血病のリスク分類≫――――――――――――――――――</a:t>
            </a:r>
            <a:endParaRPr lang="en-US" altLang="ja-JP" dirty="0"/>
          </a:p>
          <a:p>
            <a:r>
              <a:rPr lang="ja-JP" altLang="ja-JP" dirty="0"/>
              <a:t>■標準リスク群</a:t>
            </a:r>
            <a:endParaRPr lang="en-US" altLang="ja-JP" dirty="0"/>
          </a:p>
          <a:p>
            <a:r>
              <a:rPr lang="ja-JP" altLang="en-US" dirty="0"/>
              <a:t>　　　</a:t>
            </a:r>
            <a:r>
              <a:rPr lang="ja-JP" altLang="ja-JP" dirty="0"/>
              <a:t>急性骨髄性白血病</a:t>
            </a:r>
            <a:r>
              <a:rPr lang="en-US" altLang="ja-JP" dirty="0"/>
              <a:t> </a:t>
            </a:r>
            <a:r>
              <a:rPr lang="ja-JP" altLang="en-US" dirty="0"/>
              <a:t>：</a:t>
            </a:r>
            <a:r>
              <a:rPr lang="ja-JP" altLang="ja-JP" dirty="0"/>
              <a:t>初回寛解期／第二寛解期</a:t>
            </a:r>
            <a:endParaRPr lang="en-US" altLang="ja-JP" dirty="0"/>
          </a:p>
          <a:p>
            <a:r>
              <a:rPr lang="ja-JP" altLang="en-US" dirty="0"/>
              <a:t>　   </a:t>
            </a:r>
            <a:r>
              <a:rPr lang="en-US" altLang="ja-JP" dirty="0"/>
              <a:t> </a:t>
            </a:r>
            <a:r>
              <a:rPr lang="ja-JP" altLang="ja-JP" dirty="0"/>
              <a:t>急性リンパ性白血病</a:t>
            </a:r>
            <a:r>
              <a:rPr lang="en-US" altLang="ja-JP" dirty="0"/>
              <a:t> </a:t>
            </a:r>
            <a:r>
              <a:rPr lang="ja-JP" altLang="en-US" dirty="0"/>
              <a:t>：</a:t>
            </a:r>
            <a:r>
              <a:rPr lang="ja-JP" altLang="ja-JP" dirty="0"/>
              <a:t>初回寛解期</a:t>
            </a:r>
            <a:endParaRPr lang="en-US" altLang="ja-JP" dirty="0"/>
          </a:p>
          <a:p>
            <a:r>
              <a:rPr lang="ja-JP" altLang="en-US" dirty="0"/>
              <a:t>   　 </a:t>
            </a:r>
            <a:r>
              <a:rPr lang="ja-JP" altLang="ja-JP" dirty="0"/>
              <a:t>慢性骨髄性白血病</a:t>
            </a:r>
            <a:r>
              <a:rPr lang="en-US" altLang="ja-JP" dirty="0"/>
              <a:t> </a:t>
            </a:r>
            <a:r>
              <a:rPr lang="ja-JP" altLang="en-US" dirty="0"/>
              <a:t>：</a:t>
            </a:r>
            <a:r>
              <a:rPr lang="ja-JP" altLang="ja-JP" dirty="0"/>
              <a:t>完全血液学的反応</a:t>
            </a:r>
            <a:r>
              <a:rPr lang="en-US" altLang="ja-JP" dirty="0"/>
              <a:t>(CHR)</a:t>
            </a:r>
            <a:r>
              <a:rPr lang="ja-JP" altLang="ja-JP" dirty="0"/>
              <a:t>／初回慢性期</a:t>
            </a:r>
          </a:p>
          <a:p>
            <a:r>
              <a:rPr lang="ja-JP" altLang="en-US" dirty="0"/>
              <a:t>　    </a:t>
            </a:r>
            <a:r>
              <a:rPr lang="ja-JP" altLang="ja-JP" dirty="0"/>
              <a:t>骨髄異形成症候群</a:t>
            </a:r>
            <a:r>
              <a:rPr lang="en-US" altLang="ja-JP" dirty="0"/>
              <a:t> </a:t>
            </a:r>
            <a:r>
              <a:rPr lang="ja-JP" altLang="en-US" dirty="0"/>
              <a:t>：</a:t>
            </a:r>
            <a:r>
              <a:rPr lang="en-US" altLang="ja-JP" dirty="0"/>
              <a:t>【WHO2017</a:t>
            </a:r>
            <a:r>
              <a:rPr lang="ja-JP" altLang="ja-JP" dirty="0"/>
              <a:t>分類</a:t>
            </a:r>
            <a:r>
              <a:rPr lang="en-US" altLang="ja-JP" dirty="0"/>
              <a:t>】 MDS with single lineage dysplasia</a:t>
            </a:r>
            <a:r>
              <a:rPr lang="ja-JP" altLang="ja-JP" dirty="0"/>
              <a:t>／</a:t>
            </a:r>
            <a:r>
              <a:rPr lang="en-US" altLang="ja-JP" dirty="0"/>
              <a:t>MDS-RS and single lineage dysplasia</a:t>
            </a:r>
          </a:p>
          <a:p>
            <a:r>
              <a:rPr lang="ja-JP" altLang="en-US" dirty="0"/>
              <a:t>　　　　　　　　　　　　　　　　</a:t>
            </a:r>
            <a:r>
              <a:rPr lang="ja-JP" altLang="ja-JP" dirty="0"/>
              <a:t>／</a:t>
            </a:r>
            <a:r>
              <a:rPr lang="en-US" altLang="ja-JP" dirty="0"/>
              <a:t>MDS-RS and multilineage dysplasia</a:t>
            </a:r>
            <a:r>
              <a:rPr lang="ja-JP" altLang="ja-JP" dirty="0"/>
              <a:t>／</a:t>
            </a:r>
            <a:r>
              <a:rPr lang="en-US" altLang="ja-JP" dirty="0"/>
              <a:t>MDS with multilineage dysplasia</a:t>
            </a:r>
          </a:p>
          <a:p>
            <a:r>
              <a:rPr lang="ja-JP" altLang="en-US" dirty="0"/>
              <a:t>　　　　　　　　　　　　　　　　</a:t>
            </a:r>
            <a:r>
              <a:rPr lang="ja-JP" altLang="ja-JP" dirty="0"/>
              <a:t>／</a:t>
            </a:r>
            <a:r>
              <a:rPr lang="en-US" altLang="ja-JP" dirty="0"/>
              <a:t>MDS with isolated del(5q)</a:t>
            </a:r>
            <a:r>
              <a:rPr lang="ja-JP" altLang="ja-JP" dirty="0"/>
              <a:t>／</a:t>
            </a:r>
            <a:r>
              <a:rPr lang="en-US" altLang="ja-JP" dirty="0"/>
              <a:t>MDS, unclassifiable</a:t>
            </a:r>
            <a:r>
              <a:rPr lang="ja-JP" altLang="ja-JP" dirty="0"/>
              <a:t>／</a:t>
            </a:r>
            <a:r>
              <a:rPr lang="en-US" altLang="ja-JP" dirty="0"/>
              <a:t>Refractory cytopenia of childhood (provisional entity)</a:t>
            </a:r>
            <a:endParaRPr lang="ja-JP" altLang="ja-JP" dirty="0"/>
          </a:p>
          <a:p>
            <a:r>
              <a:rPr lang="ja-JP" altLang="en-US" dirty="0"/>
              <a:t>　　　　　　　　　　　　　　　　　</a:t>
            </a:r>
            <a:r>
              <a:rPr lang="en-US" altLang="ja-JP" dirty="0"/>
              <a:t>【WHO</a:t>
            </a:r>
            <a:r>
              <a:rPr lang="ja-JP" altLang="ja-JP" dirty="0"/>
              <a:t>旧分類</a:t>
            </a:r>
            <a:r>
              <a:rPr lang="en-US" altLang="ja-JP" dirty="0"/>
              <a:t>, FAB</a:t>
            </a:r>
            <a:r>
              <a:rPr lang="ja-JP" altLang="ja-JP" dirty="0"/>
              <a:t>分類</a:t>
            </a:r>
            <a:r>
              <a:rPr lang="en-US" altLang="ja-JP" dirty="0"/>
              <a:t>】 RA</a:t>
            </a:r>
            <a:r>
              <a:rPr lang="ja-JP" altLang="ja-JP" dirty="0"/>
              <a:t>／</a:t>
            </a:r>
            <a:r>
              <a:rPr lang="en-US" altLang="ja-JP" dirty="0"/>
              <a:t>RARS</a:t>
            </a:r>
            <a:r>
              <a:rPr lang="ja-JP" altLang="ja-JP" dirty="0"/>
              <a:t>／</a:t>
            </a:r>
            <a:r>
              <a:rPr lang="en-US" altLang="ja-JP" dirty="0"/>
              <a:t>RCMD</a:t>
            </a:r>
            <a:r>
              <a:rPr lang="ja-JP" altLang="ja-JP" dirty="0"/>
              <a:t>／</a:t>
            </a:r>
            <a:r>
              <a:rPr lang="en-US" altLang="ja-JP" dirty="0"/>
              <a:t>RCMD-RS</a:t>
            </a:r>
            <a:r>
              <a:rPr lang="ja-JP" altLang="ja-JP" dirty="0"/>
              <a:t>／</a:t>
            </a:r>
            <a:r>
              <a:rPr lang="en-US" altLang="ja-JP" dirty="0"/>
              <a:t>5q-syndrome</a:t>
            </a:r>
            <a:endParaRPr lang="ja-JP" altLang="ja-JP" dirty="0"/>
          </a:p>
          <a:p>
            <a:r>
              <a:rPr lang="ja-JP" altLang="ja-JP" dirty="0"/>
              <a:t>■高リスク群</a:t>
            </a:r>
            <a:endParaRPr lang="en-US" altLang="ja-JP" dirty="0"/>
          </a:p>
          <a:p>
            <a:r>
              <a:rPr lang="en-US" altLang="ja-JP" dirty="0"/>
              <a:t>      </a:t>
            </a:r>
            <a:r>
              <a:rPr lang="ja-JP" altLang="ja-JP" dirty="0"/>
              <a:t>上記以外</a:t>
            </a:r>
          </a:p>
          <a:p>
            <a:r>
              <a:rPr lang="ja-JP" altLang="ja-JP" dirty="0"/>
              <a:t>―――――――――――――――――――――――――――――</a:t>
            </a:r>
            <a:endParaRPr lang="en-US" altLang="ja-JP" dirty="0"/>
          </a:p>
        </p:txBody>
      </p:sp>
      <p:sp>
        <p:nvSpPr>
          <p:cNvPr id="6" name="スライド番号プレースホルダー 5">
            <a:extLst>
              <a:ext uri="{FF2B5EF4-FFF2-40B4-BE49-F238E27FC236}">
                <a16:creationId xmlns:a16="http://schemas.microsoft.com/office/drawing/2014/main" id="{74AD6CF4-637E-2AA3-1241-2760B72AE26F}"/>
              </a:ext>
            </a:extLst>
          </p:cNvPr>
          <p:cNvSpPr>
            <a:spLocks noGrp="1"/>
          </p:cNvSpPr>
          <p:nvPr>
            <p:ph type="sldNum" sz="quarter" idx="5"/>
          </p:nvPr>
        </p:nvSpPr>
        <p:spPr/>
        <p:txBody>
          <a:bodyPr/>
          <a:lstStyle/>
          <a:p>
            <a:fld id="{2E548C01-EC07-4717-A8DE-1E92D2D81867}" type="slidenum">
              <a:rPr lang="ja-JP" altLang="en-US" smtClean="0"/>
              <a:pPr/>
              <a:t>43</a:t>
            </a:fld>
            <a:endParaRPr lang="ja-JP" altLang="en-US" dirty="0"/>
          </a:p>
        </p:txBody>
      </p:sp>
      <p:sp>
        <p:nvSpPr>
          <p:cNvPr id="12" name="スライド イメージ プレースホルダー 11">
            <a:extLst>
              <a:ext uri="{FF2B5EF4-FFF2-40B4-BE49-F238E27FC236}">
                <a16:creationId xmlns:a16="http://schemas.microsoft.com/office/drawing/2014/main" id="{297A2A63-45AC-D4E2-4670-1FA43C631829}"/>
              </a:ext>
            </a:extLst>
          </p:cNvPr>
          <p:cNvSpPr>
            <a:spLocks noGrp="1" noRot="1" noChangeAspect="1"/>
          </p:cNvSpPr>
          <p:nvPr>
            <p:ph type="sldImg"/>
          </p:nvPr>
        </p:nvSpPr>
        <p:spPr>
          <a:xfrm>
            <a:off x="1035050" y="0"/>
            <a:ext cx="7940675" cy="4467225"/>
          </a:xfrm>
        </p:spPr>
      </p:sp>
    </p:spTree>
    <p:extLst>
      <p:ext uri="{BB962C8B-B14F-4D97-AF65-F5344CB8AC3E}">
        <p14:creationId xmlns:p14="http://schemas.microsoft.com/office/powerpoint/2010/main" val="363798667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normAutofit/>
          </a:bodyPr>
          <a:lstStyle/>
          <a:p>
            <a:r>
              <a:rPr lang="en-US" altLang="ja-JP" kern="100" dirty="0">
                <a:effectLst/>
                <a:latin typeface="UD デジタル 教科書体 N-B" panose="02020700000000000000" pitchFamily="17" charset="-128"/>
                <a:ea typeface="UD デジタル 教科書体 N-B" panose="02020700000000000000" pitchFamily="17" charset="-128"/>
                <a:cs typeface="Times New Roman" panose="02020603050405020304" pitchFamily="18" charset="0"/>
              </a:rPr>
              <a:t>1991</a:t>
            </a:r>
            <a:r>
              <a:rPr lang="ja-JP" altLang="en-US" kern="100" dirty="0">
                <a:effectLst/>
                <a:latin typeface="UD デジタル 教科書体 N-B" panose="02020700000000000000" pitchFamily="17" charset="-128"/>
                <a:ea typeface="UD デジタル 教科書体 N-B" panose="02020700000000000000" pitchFamily="17" charset="-128"/>
                <a:cs typeface="Times New Roman" panose="02020603050405020304" pitchFamily="18" charset="0"/>
              </a:rPr>
              <a:t>年～</a:t>
            </a:r>
            <a:r>
              <a:rPr lang="en-US" altLang="ja-JP" kern="100" dirty="0">
                <a:effectLst/>
                <a:latin typeface="UD デジタル 教科書体 N-B" panose="02020700000000000000" pitchFamily="17" charset="-128"/>
                <a:ea typeface="UD デジタル 教科書体 N-B" panose="02020700000000000000" pitchFamily="17" charset="-128"/>
                <a:cs typeface="Times New Roman" panose="02020603050405020304" pitchFamily="18" charset="0"/>
              </a:rPr>
              <a:t>2024</a:t>
            </a:r>
            <a:r>
              <a:rPr lang="ja-JP" altLang="en-US" kern="100" dirty="0">
                <a:effectLst/>
                <a:latin typeface="UD デジタル 教科書体 N-B" panose="02020700000000000000" pitchFamily="17" charset="-128"/>
                <a:ea typeface="UD デジタル 教科書体 N-B" panose="02020700000000000000" pitchFamily="17" charset="-128"/>
                <a:cs typeface="Times New Roman" panose="02020603050405020304" pitchFamily="18" charset="0"/>
              </a:rPr>
              <a:t>年の初回自家移植の登録件数は</a:t>
            </a:r>
            <a:r>
              <a:rPr lang="en-US" altLang="ja-JP" dirty="0"/>
              <a:t>44,435</a:t>
            </a:r>
            <a:r>
              <a:rPr lang="ja-JP" altLang="en-US" kern="100" dirty="0">
                <a:effectLst/>
                <a:latin typeface="UD デジタル 教科書体 N-B" panose="02020700000000000000" pitchFamily="17" charset="-128"/>
                <a:ea typeface="UD デジタル 教科書体 N-B" panose="02020700000000000000" pitchFamily="17" charset="-128"/>
                <a:cs typeface="Times New Roman" panose="02020603050405020304" pitchFamily="18" charset="0"/>
              </a:rPr>
              <a:t>件である。自家移植後の</a:t>
            </a:r>
            <a:r>
              <a:rPr lang="en-US" altLang="ja-JP" kern="100" dirty="0">
                <a:effectLst/>
                <a:latin typeface="UD デジタル 教科書体 N-B" panose="02020700000000000000" pitchFamily="17" charset="-128"/>
                <a:ea typeface="UD デジタル 教科書体 N-B" panose="02020700000000000000" pitchFamily="17" charset="-128"/>
                <a:cs typeface="Times New Roman" panose="02020603050405020304" pitchFamily="18" charset="0"/>
              </a:rPr>
              <a:t>5</a:t>
            </a:r>
            <a:r>
              <a:rPr lang="ja-JP" altLang="en-US" kern="100" dirty="0">
                <a:effectLst/>
                <a:latin typeface="UD デジタル 教科書体 N-B" panose="02020700000000000000" pitchFamily="17" charset="-128"/>
                <a:ea typeface="UD デジタル 教科書体 N-B" panose="02020700000000000000" pitchFamily="17" charset="-128"/>
                <a:cs typeface="Times New Roman" panose="02020603050405020304" pitchFamily="18" charset="0"/>
              </a:rPr>
              <a:t>年・</a:t>
            </a:r>
            <a:r>
              <a:rPr lang="en-US" altLang="ja-JP" kern="100" dirty="0">
                <a:effectLst/>
                <a:latin typeface="UD デジタル 教科書体 N-B" panose="02020700000000000000" pitchFamily="17" charset="-128"/>
                <a:ea typeface="UD デジタル 教科書体 N-B" panose="02020700000000000000" pitchFamily="17" charset="-128"/>
                <a:cs typeface="Times New Roman" panose="02020603050405020304" pitchFamily="18" charset="0"/>
              </a:rPr>
              <a:t>10</a:t>
            </a:r>
            <a:r>
              <a:rPr lang="ja-JP" altLang="en-US" kern="100" dirty="0">
                <a:effectLst/>
                <a:latin typeface="UD デジタル 教科書体 N-B" panose="02020700000000000000" pitchFamily="17" charset="-128"/>
                <a:ea typeface="UD デジタル 教科書体 N-B" panose="02020700000000000000" pitchFamily="17" charset="-128"/>
                <a:cs typeface="Times New Roman" panose="02020603050405020304" pitchFamily="18" charset="0"/>
              </a:rPr>
              <a:t>年生存率（</a:t>
            </a:r>
            <a:r>
              <a:rPr lang="en-US" altLang="ja-JP" kern="100" dirty="0">
                <a:effectLst/>
                <a:latin typeface="UD デジタル 教科書体 N-B" panose="02020700000000000000" pitchFamily="17" charset="-128"/>
                <a:ea typeface="UD デジタル 教科書体 N-B" panose="02020700000000000000" pitchFamily="17" charset="-128"/>
                <a:cs typeface="Times New Roman" panose="02020603050405020304" pitchFamily="18" charset="0"/>
              </a:rPr>
              <a:t>95%</a:t>
            </a:r>
            <a:r>
              <a:rPr lang="ja-JP" altLang="en-US" kern="100" dirty="0">
                <a:effectLst/>
                <a:latin typeface="UD デジタル 教科書体 N-B" panose="02020700000000000000" pitchFamily="17" charset="-128"/>
                <a:ea typeface="UD デジタル 教科書体 N-B" panose="02020700000000000000" pitchFamily="17" charset="-128"/>
                <a:cs typeface="Times New Roman" panose="02020603050405020304" pitchFamily="18" charset="0"/>
              </a:rPr>
              <a:t>信頼区間）はそれぞれ</a:t>
            </a:r>
            <a:r>
              <a:rPr lang="en-US" altLang="ja-JP" kern="100" dirty="0">
                <a:effectLst/>
                <a:latin typeface="UD デジタル 教科書体 N-B" panose="02020700000000000000" pitchFamily="17" charset="-128"/>
                <a:ea typeface="UD デジタル 教科書体 N-B" panose="02020700000000000000" pitchFamily="17" charset="-128"/>
                <a:cs typeface="Times New Roman" panose="02020603050405020304" pitchFamily="18" charset="0"/>
              </a:rPr>
              <a:t>65%</a:t>
            </a:r>
            <a:r>
              <a:rPr lang="ja-JP" altLang="en-US" kern="100" dirty="0">
                <a:effectLst/>
                <a:latin typeface="UD デジタル 教科書体 N-B" panose="02020700000000000000" pitchFamily="17" charset="-128"/>
                <a:ea typeface="UD デジタル 教科書体 N-B" panose="02020700000000000000" pitchFamily="17" charset="-128"/>
                <a:cs typeface="Times New Roman" panose="02020603050405020304" pitchFamily="18" charset="0"/>
              </a:rPr>
              <a:t>（</a:t>
            </a:r>
            <a:r>
              <a:rPr lang="en-US" altLang="ja-JP" kern="100" dirty="0">
                <a:effectLst/>
                <a:latin typeface="UD デジタル 教科書体 N-B" panose="02020700000000000000" pitchFamily="17" charset="-128"/>
                <a:ea typeface="UD デジタル 教科書体 N-B" panose="02020700000000000000" pitchFamily="17" charset="-128"/>
                <a:cs typeface="Times New Roman" panose="02020603050405020304" pitchFamily="18" charset="0"/>
              </a:rPr>
              <a:t>64-65%</a:t>
            </a:r>
            <a:r>
              <a:rPr lang="ja-JP" altLang="en-US" kern="100" dirty="0">
                <a:effectLst/>
                <a:latin typeface="UD デジタル 教科書体 N-B" panose="02020700000000000000" pitchFamily="17" charset="-128"/>
                <a:ea typeface="UD デジタル 教科書体 N-B" panose="02020700000000000000" pitchFamily="17" charset="-128"/>
                <a:cs typeface="Times New Roman" panose="02020603050405020304" pitchFamily="18" charset="0"/>
              </a:rPr>
              <a:t>）、</a:t>
            </a:r>
            <a:r>
              <a:rPr lang="en-US" altLang="ja-JP" kern="100" dirty="0">
                <a:effectLst/>
                <a:latin typeface="UD デジタル 教科書体 N-B" panose="02020700000000000000" pitchFamily="17" charset="-128"/>
                <a:ea typeface="UD デジタル 教科書体 N-B" panose="02020700000000000000" pitchFamily="17" charset="-128"/>
                <a:cs typeface="Times New Roman" panose="02020603050405020304" pitchFamily="18" charset="0"/>
              </a:rPr>
              <a:t>53%</a:t>
            </a:r>
            <a:r>
              <a:rPr lang="ja-JP" altLang="en-US" kern="100" dirty="0">
                <a:effectLst/>
                <a:latin typeface="UD デジタル 教科書体 N-B" panose="02020700000000000000" pitchFamily="17" charset="-128"/>
                <a:ea typeface="UD デジタル 教科書体 N-B" panose="02020700000000000000" pitchFamily="17" charset="-128"/>
                <a:cs typeface="Times New Roman" panose="02020603050405020304" pitchFamily="18" charset="0"/>
              </a:rPr>
              <a:t>（</a:t>
            </a:r>
            <a:r>
              <a:rPr lang="en-US" altLang="ja-JP" kern="100" dirty="0">
                <a:effectLst/>
                <a:latin typeface="UD デジタル 教科書体 N-B" panose="02020700000000000000" pitchFamily="17" charset="-128"/>
                <a:ea typeface="UD デジタル 教科書体 N-B" panose="02020700000000000000" pitchFamily="17" charset="-128"/>
                <a:cs typeface="Times New Roman" panose="02020603050405020304" pitchFamily="18" charset="0"/>
              </a:rPr>
              <a:t>52-54%</a:t>
            </a:r>
            <a:r>
              <a:rPr lang="ja-JP" altLang="en-US" kern="100" dirty="0">
                <a:effectLst/>
                <a:latin typeface="UD デジタル 教科書体 N-B" panose="02020700000000000000" pitchFamily="17" charset="-128"/>
                <a:ea typeface="UD デジタル 教科書体 N-B" panose="02020700000000000000" pitchFamily="17" charset="-128"/>
                <a:cs typeface="Times New Roman" panose="02020603050405020304" pitchFamily="18" charset="0"/>
              </a:rPr>
              <a:t>）である。</a:t>
            </a:r>
          </a:p>
          <a:p>
            <a:pPr algn="l"/>
            <a:r>
              <a:rPr lang="en-US" altLang="ja-JP" kern="100" dirty="0">
                <a:effectLst/>
                <a:latin typeface="UD デジタル 教科書体 N-B" panose="02020700000000000000" pitchFamily="17" charset="-128"/>
                <a:ea typeface="UD デジタル 教科書体 N-B" panose="02020700000000000000" pitchFamily="17" charset="-128"/>
                <a:cs typeface="Times New Roman" panose="02020603050405020304" pitchFamily="18" charset="0"/>
              </a:rPr>
              <a:t>1991</a:t>
            </a:r>
            <a:r>
              <a:rPr lang="ja-JP" altLang="en-US" kern="100" dirty="0">
                <a:effectLst/>
                <a:latin typeface="UD デジタル 教科書体 N-B" panose="02020700000000000000" pitchFamily="17" charset="-128"/>
                <a:ea typeface="UD デジタル 教科書体 N-B" panose="02020700000000000000" pitchFamily="17" charset="-128"/>
                <a:cs typeface="Times New Roman" panose="02020603050405020304" pitchFamily="18" charset="0"/>
              </a:rPr>
              <a:t>年～</a:t>
            </a:r>
            <a:r>
              <a:rPr lang="en-US" altLang="ja-JP" kern="100" dirty="0">
                <a:effectLst/>
                <a:latin typeface="UD デジタル 教科書体 N-B" panose="02020700000000000000" pitchFamily="17" charset="-128"/>
                <a:ea typeface="UD デジタル 教科書体 N-B" panose="02020700000000000000" pitchFamily="17" charset="-128"/>
                <a:cs typeface="Times New Roman" panose="02020603050405020304" pitchFamily="18" charset="0"/>
              </a:rPr>
              <a:t>2024</a:t>
            </a:r>
            <a:r>
              <a:rPr lang="ja-JP" altLang="en-US" kern="100" dirty="0">
                <a:effectLst/>
                <a:latin typeface="UD デジタル 教科書体 N-B" panose="02020700000000000000" pitchFamily="17" charset="-128"/>
                <a:ea typeface="UD デジタル 教科書体 N-B" panose="02020700000000000000" pitchFamily="17" charset="-128"/>
                <a:cs typeface="Times New Roman" panose="02020603050405020304" pitchFamily="18" charset="0"/>
              </a:rPr>
              <a:t>年の初回同種移植の登録件数は</a:t>
            </a:r>
            <a:r>
              <a:rPr lang="en-US" altLang="ja-JP" kern="100" dirty="0">
                <a:effectLst/>
                <a:latin typeface="UD デジタル 教科書体 N-B" panose="02020700000000000000" pitchFamily="17" charset="-128"/>
                <a:ea typeface="UD デジタル 教科書体 N-B" panose="02020700000000000000" pitchFamily="17" charset="-128"/>
                <a:cs typeface="Times New Roman" panose="02020603050405020304" pitchFamily="18" charset="0"/>
              </a:rPr>
              <a:t>75,268</a:t>
            </a:r>
            <a:r>
              <a:rPr lang="ja-JP" altLang="en-US" kern="100" dirty="0">
                <a:effectLst/>
                <a:latin typeface="UD デジタル 教科書体 N-B" panose="02020700000000000000" pitchFamily="17" charset="-128"/>
                <a:ea typeface="UD デジタル 教科書体 N-B" panose="02020700000000000000" pitchFamily="17" charset="-128"/>
                <a:cs typeface="Times New Roman" panose="02020603050405020304" pitchFamily="18" charset="0"/>
              </a:rPr>
              <a:t>件である。同種移植後の</a:t>
            </a:r>
            <a:r>
              <a:rPr lang="en-US" altLang="ja-JP" kern="100" dirty="0">
                <a:effectLst/>
                <a:latin typeface="UD デジタル 教科書体 N-B" panose="02020700000000000000" pitchFamily="17" charset="-128"/>
                <a:ea typeface="UD デジタル 教科書体 N-B" panose="02020700000000000000" pitchFamily="17" charset="-128"/>
                <a:cs typeface="Times New Roman" panose="02020603050405020304" pitchFamily="18" charset="0"/>
              </a:rPr>
              <a:t>5</a:t>
            </a:r>
            <a:r>
              <a:rPr lang="ja-JP" altLang="en-US" kern="100" dirty="0">
                <a:effectLst/>
                <a:latin typeface="UD デジタル 教科書体 N-B" panose="02020700000000000000" pitchFamily="17" charset="-128"/>
                <a:ea typeface="UD デジタル 教科書体 N-B" panose="02020700000000000000" pitchFamily="17" charset="-128"/>
                <a:cs typeface="Times New Roman" panose="02020603050405020304" pitchFamily="18" charset="0"/>
              </a:rPr>
              <a:t>年・</a:t>
            </a:r>
            <a:r>
              <a:rPr lang="en-US" altLang="ja-JP" kern="100" dirty="0">
                <a:effectLst/>
                <a:latin typeface="UD デジタル 教科書体 N-B" panose="02020700000000000000" pitchFamily="17" charset="-128"/>
                <a:ea typeface="UD デジタル 教科書体 N-B" panose="02020700000000000000" pitchFamily="17" charset="-128"/>
                <a:cs typeface="Times New Roman" panose="02020603050405020304" pitchFamily="18" charset="0"/>
              </a:rPr>
              <a:t>10</a:t>
            </a:r>
            <a:r>
              <a:rPr lang="ja-JP" altLang="en-US" kern="100" dirty="0">
                <a:effectLst/>
                <a:latin typeface="UD デジタル 教科書体 N-B" panose="02020700000000000000" pitchFamily="17" charset="-128"/>
                <a:ea typeface="UD デジタル 教科書体 N-B" panose="02020700000000000000" pitchFamily="17" charset="-128"/>
                <a:cs typeface="Times New Roman" panose="02020603050405020304" pitchFamily="18" charset="0"/>
              </a:rPr>
              <a:t>年生存率（</a:t>
            </a:r>
            <a:r>
              <a:rPr lang="en-US" altLang="ja-JP" kern="100" dirty="0">
                <a:effectLst/>
                <a:latin typeface="UD デジタル 教科書体 N-B" panose="02020700000000000000" pitchFamily="17" charset="-128"/>
                <a:ea typeface="UD デジタル 教科書体 N-B" panose="02020700000000000000" pitchFamily="17" charset="-128"/>
                <a:cs typeface="Times New Roman" panose="02020603050405020304" pitchFamily="18" charset="0"/>
              </a:rPr>
              <a:t>95%</a:t>
            </a:r>
            <a:r>
              <a:rPr lang="ja-JP" altLang="en-US" kern="100" dirty="0">
                <a:effectLst/>
                <a:latin typeface="UD デジタル 教科書体 N-B" panose="02020700000000000000" pitchFamily="17" charset="-128"/>
                <a:ea typeface="UD デジタル 教科書体 N-B" panose="02020700000000000000" pitchFamily="17" charset="-128"/>
                <a:cs typeface="Times New Roman" panose="02020603050405020304" pitchFamily="18" charset="0"/>
              </a:rPr>
              <a:t>信頼区間）はそれぞれ</a:t>
            </a:r>
            <a:r>
              <a:rPr lang="en-US" altLang="ja-JP" kern="100" dirty="0">
                <a:effectLst/>
                <a:latin typeface="UD デジタル 教科書体 N-B" panose="02020700000000000000" pitchFamily="17" charset="-128"/>
                <a:ea typeface="UD デジタル 教科書体 N-B" panose="02020700000000000000" pitchFamily="17" charset="-128"/>
                <a:cs typeface="Times New Roman" panose="02020603050405020304" pitchFamily="18" charset="0"/>
              </a:rPr>
              <a:t>50%</a:t>
            </a:r>
            <a:r>
              <a:rPr lang="ja-JP" altLang="en-US" kern="100" dirty="0">
                <a:effectLst/>
                <a:latin typeface="UD デジタル 教科書体 N-B" panose="02020700000000000000" pitchFamily="17" charset="-128"/>
                <a:ea typeface="UD デジタル 教科書体 N-B" panose="02020700000000000000" pitchFamily="17" charset="-128"/>
                <a:cs typeface="Times New Roman" panose="02020603050405020304" pitchFamily="18" charset="0"/>
              </a:rPr>
              <a:t>（</a:t>
            </a:r>
            <a:r>
              <a:rPr lang="en-US" altLang="ja-JP" kern="100" dirty="0">
                <a:effectLst/>
                <a:latin typeface="UD デジタル 教科書体 N-B" panose="02020700000000000000" pitchFamily="17" charset="-128"/>
                <a:ea typeface="UD デジタル 教科書体 N-B" panose="02020700000000000000" pitchFamily="17" charset="-128"/>
                <a:cs typeface="Times New Roman" panose="02020603050405020304" pitchFamily="18" charset="0"/>
              </a:rPr>
              <a:t>49.5-50.3%</a:t>
            </a:r>
            <a:r>
              <a:rPr lang="ja-JP" altLang="en-US" kern="100" dirty="0">
                <a:effectLst/>
                <a:latin typeface="UD デジタル 教科書体 N-B" panose="02020700000000000000" pitchFamily="17" charset="-128"/>
                <a:ea typeface="UD デジタル 教科書体 N-B" panose="02020700000000000000" pitchFamily="17" charset="-128"/>
                <a:cs typeface="Times New Roman" panose="02020603050405020304" pitchFamily="18" charset="0"/>
              </a:rPr>
              <a:t>）、</a:t>
            </a:r>
            <a:r>
              <a:rPr lang="en-US" altLang="ja-JP" kern="100" dirty="0">
                <a:effectLst/>
                <a:latin typeface="UD デジタル 教科書体 N-B" panose="02020700000000000000" pitchFamily="17" charset="-128"/>
                <a:ea typeface="UD デジタル 教科書体 N-B" panose="02020700000000000000" pitchFamily="17" charset="-128"/>
                <a:cs typeface="Times New Roman" panose="02020603050405020304" pitchFamily="18" charset="0"/>
              </a:rPr>
              <a:t>45%</a:t>
            </a:r>
            <a:r>
              <a:rPr lang="ja-JP" altLang="en-US" kern="100" dirty="0">
                <a:effectLst/>
                <a:latin typeface="UD デジタル 教科書体 N-B" panose="02020700000000000000" pitchFamily="17" charset="-128"/>
                <a:ea typeface="UD デジタル 教科書体 N-B" panose="02020700000000000000" pitchFamily="17" charset="-128"/>
                <a:cs typeface="Times New Roman" panose="02020603050405020304" pitchFamily="18" charset="0"/>
              </a:rPr>
              <a:t>（</a:t>
            </a:r>
            <a:r>
              <a:rPr lang="en-US" altLang="ja-JP" kern="100" dirty="0">
                <a:effectLst/>
                <a:latin typeface="UD デジタル 教科書体 N-B" panose="02020700000000000000" pitchFamily="17" charset="-128"/>
                <a:ea typeface="UD デジタル 教科書体 N-B" panose="02020700000000000000" pitchFamily="17" charset="-128"/>
                <a:cs typeface="Times New Roman" panose="02020603050405020304" pitchFamily="18" charset="0"/>
              </a:rPr>
              <a:t>45-46%</a:t>
            </a:r>
            <a:r>
              <a:rPr lang="ja-JP" altLang="en-US" kern="100" dirty="0">
                <a:effectLst/>
                <a:latin typeface="UD デジタル 教科書体 N-B" panose="02020700000000000000" pitchFamily="17" charset="-128"/>
                <a:ea typeface="UD デジタル 教科書体 N-B" panose="02020700000000000000" pitchFamily="17" charset="-128"/>
                <a:cs typeface="Times New Roman" panose="02020603050405020304" pitchFamily="18" charset="0"/>
              </a:rPr>
              <a:t>）である。 </a:t>
            </a:r>
            <a:endParaRPr lang="ja-JP" altLang="ja-JP" kern="100" dirty="0">
              <a:effectLst/>
              <a:latin typeface="UD デジタル 教科書体 N-B" panose="02020700000000000000" pitchFamily="17" charset="-128"/>
              <a:ea typeface="UD デジタル 教科書体 N-B" panose="02020700000000000000" pitchFamily="17" charset="-128"/>
              <a:cs typeface="Times New Roman" panose="02020603050405020304" pitchFamily="18" charset="0"/>
            </a:endParaRPr>
          </a:p>
        </p:txBody>
      </p:sp>
      <p:sp>
        <p:nvSpPr>
          <p:cNvPr id="4" name="スライド イメージ プレースホルダー 3">
            <a:extLst>
              <a:ext uri="{FF2B5EF4-FFF2-40B4-BE49-F238E27FC236}">
                <a16:creationId xmlns:a16="http://schemas.microsoft.com/office/drawing/2014/main" id="{E87CADEA-35EB-7D57-FD37-8DC6EA95D9FC}"/>
              </a:ext>
            </a:extLst>
          </p:cNvPr>
          <p:cNvSpPr>
            <a:spLocks noGrp="1" noRot="1" noChangeAspect="1"/>
          </p:cNvSpPr>
          <p:nvPr>
            <p:ph type="sldImg"/>
          </p:nvPr>
        </p:nvSpPr>
        <p:spPr>
          <a:xfrm>
            <a:off x="1035050" y="0"/>
            <a:ext cx="7940675" cy="4467225"/>
          </a:xfrm>
        </p:spPr>
      </p:sp>
      <p:sp>
        <p:nvSpPr>
          <p:cNvPr id="2" name="スライド番号プレースホルダー 1">
            <a:extLst>
              <a:ext uri="{FF2B5EF4-FFF2-40B4-BE49-F238E27FC236}">
                <a16:creationId xmlns:a16="http://schemas.microsoft.com/office/drawing/2014/main" id="{27B08104-5DCD-AC89-04DC-638E0DF3D0E5}"/>
              </a:ext>
            </a:extLst>
          </p:cNvPr>
          <p:cNvSpPr>
            <a:spLocks noGrp="1"/>
          </p:cNvSpPr>
          <p:nvPr>
            <p:ph type="sldNum" sz="quarter" idx="5"/>
          </p:nvPr>
        </p:nvSpPr>
        <p:spPr/>
        <p:txBody>
          <a:bodyPr/>
          <a:lstStyle/>
          <a:p>
            <a:fld id="{2E548C01-EC07-4717-A8DE-1E92D2D81867}" type="slidenum">
              <a:rPr kumimoji="1" lang="ja-JP" altLang="en-US" smtClean="0"/>
              <a:t>44</a:t>
            </a:fld>
            <a:endParaRPr kumimoji="1" lang="ja-JP" altLang="en-US" dirty="0"/>
          </a:p>
        </p:txBody>
      </p:sp>
    </p:spTree>
    <p:extLst>
      <p:ext uri="{BB962C8B-B14F-4D97-AF65-F5344CB8AC3E}">
        <p14:creationId xmlns:p14="http://schemas.microsoft.com/office/powerpoint/2010/main" val="7501276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lstStyle/>
          <a:p>
            <a:r>
              <a:rPr lang="en-US" altLang="ja-JP" dirty="0"/>
              <a:t>1991</a:t>
            </a:r>
            <a:r>
              <a:rPr lang="ja-JP" altLang="en-US" dirty="0"/>
              <a:t>年～</a:t>
            </a:r>
            <a:r>
              <a:rPr lang="en-US" altLang="ja-JP" dirty="0"/>
              <a:t>2024</a:t>
            </a:r>
            <a:r>
              <a:rPr lang="ja-JP" altLang="en-US" dirty="0"/>
              <a:t>年に実施された幹細胞種類別の同種移植後</a:t>
            </a:r>
            <a:r>
              <a:rPr lang="en-US" altLang="ja-JP" dirty="0"/>
              <a:t>10</a:t>
            </a:r>
            <a:r>
              <a:rPr lang="ja-JP" altLang="en-US" dirty="0"/>
              <a:t>年生存率（</a:t>
            </a:r>
            <a:r>
              <a:rPr lang="en-US" altLang="ja-JP" dirty="0"/>
              <a:t>95%</a:t>
            </a:r>
            <a:r>
              <a:rPr lang="ja-JP" altLang="en-US" dirty="0"/>
              <a:t>信頼区間）は、血縁者間骨髄移植（</a:t>
            </a:r>
            <a:r>
              <a:rPr lang="en-US" altLang="ja-JP" dirty="0"/>
              <a:t>12,765</a:t>
            </a:r>
            <a:r>
              <a:rPr lang="ja-JP" altLang="en-US" dirty="0"/>
              <a:t>件）で</a:t>
            </a:r>
            <a:r>
              <a:rPr lang="en-US" altLang="ja-JP" dirty="0"/>
              <a:t>55%</a:t>
            </a:r>
            <a:r>
              <a:rPr lang="ja-JP" altLang="en-US" dirty="0"/>
              <a:t>（</a:t>
            </a:r>
            <a:r>
              <a:rPr lang="en-US" altLang="ja-JP" dirty="0"/>
              <a:t>54-56%</a:t>
            </a:r>
            <a:r>
              <a:rPr lang="ja-JP" altLang="en-US" dirty="0"/>
              <a:t>）、血縁者間末梢血幹細胞移植（</a:t>
            </a:r>
            <a:r>
              <a:rPr lang="en-US" altLang="ja-JP" dirty="0"/>
              <a:t>16,225</a:t>
            </a:r>
            <a:r>
              <a:rPr lang="ja-JP" altLang="en-US" dirty="0"/>
              <a:t>件）で</a:t>
            </a:r>
            <a:r>
              <a:rPr lang="en-US" altLang="ja-JP" dirty="0"/>
              <a:t>38%</a:t>
            </a:r>
            <a:r>
              <a:rPr lang="ja-JP" altLang="en-US" dirty="0"/>
              <a:t>（</a:t>
            </a:r>
            <a:r>
              <a:rPr lang="en-US" altLang="ja-JP" dirty="0"/>
              <a:t>38-39%</a:t>
            </a:r>
            <a:r>
              <a:rPr lang="ja-JP" altLang="en-US" dirty="0"/>
              <a:t>）、非血縁者間骨髄移植（</a:t>
            </a:r>
            <a:r>
              <a:rPr lang="en-US" altLang="ja-JP" dirty="0"/>
              <a:t>24,653</a:t>
            </a:r>
            <a:r>
              <a:rPr lang="ja-JP" altLang="en-US" dirty="0"/>
              <a:t>件）で</a:t>
            </a:r>
            <a:r>
              <a:rPr lang="en-US" altLang="ja-JP" dirty="0"/>
              <a:t>47%</a:t>
            </a:r>
            <a:r>
              <a:rPr lang="ja-JP" altLang="en-US" dirty="0"/>
              <a:t>（</a:t>
            </a:r>
            <a:r>
              <a:rPr lang="en-US" altLang="ja-JP" dirty="0"/>
              <a:t>46-47%</a:t>
            </a:r>
            <a:r>
              <a:rPr lang="ja-JP" altLang="en-US" dirty="0"/>
              <a:t>）、非血縁者間末梢血幹細胞移植（</a:t>
            </a:r>
            <a:r>
              <a:rPr lang="en-US" altLang="ja-JP" dirty="0"/>
              <a:t>2,135</a:t>
            </a:r>
            <a:r>
              <a:rPr lang="ja-JP" altLang="en-US" dirty="0"/>
              <a:t>件）で</a:t>
            </a:r>
            <a:r>
              <a:rPr lang="en-US" altLang="ja-JP" dirty="0"/>
              <a:t>47%</a:t>
            </a:r>
            <a:r>
              <a:rPr lang="ja-JP" altLang="en-US" dirty="0"/>
              <a:t>（</a:t>
            </a:r>
            <a:r>
              <a:rPr lang="en-US" altLang="ja-JP" dirty="0"/>
              <a:t>44-51%</a:t>
            </a:r>
            <a:r>
              <a:rPr lang="ja-JP" altLang="en-US" dirty="0"/>
              <a:t>）、非血縁者間さい帯血移植（</a:t>
            </a:r>
            <a:r>
              <a:rPr lang="en-US" altLang="ja-JP" dirty="0"/>
              <a:t>19,490</a:t>
            </a:r>
            <a:r>
              <a:rPr lang="ja-JP" altLang="en-US" dirty="0"/>
              <a:t>件）で</a:t>
            </a:r>
            <a:r>
              <a:rPr lang="en-US" altLang="ja-JP" dirty="0"/>
              <a:t>41%</a:t>
            </a:r>
            <a:r>
              <a:rPr lang="ja-JP" altLang="en-US" dirty="0"/>
              <a:t>（</a:t>
            </a:r>
            <a:r>
              <a:rPr lang="en-US" altLang="ja-JP" dirty="0"/>
              <a:t>40-41%</a:t>
            </a:r>
            <a:r>
              <a:rPr lang="ja-JP" altLang="en-US" dirty="0"/>
              <a:t>）である。</a:t>
            </a:r>
            <a:endParaRPr lang="ja-JP" altLang="ja-JP" dirty="0"/>
          </a:p>
        </p:txBody>
      </p:sp>
      <p:sp>
        <p:nvSpPr>
          <p:cNvPr id="9" name="スライド イメージ プレースホルダー 8">
            <a:extLst>
              <a:ext uri="{FF2B5EF4-FFF2-40B4-BE49-F238E27FC236}">
                <a16:creationId xmlns:a16="http://schemas.microsoft.com/office/drawing/2014/main" id="{71080105-3BF5-05C2-98C4-E70E0B1E621B}"/>
              </a:ext>
            </a:extLst>
          </p:cNvPr>
          <p:cNvSpPr>
            <a:spLocks noGrp="1" noRot="1" noChangeAspect="1"/>
          </p:cNvSpPr>
          <p:nvPr>
            <p:ph type="sldImg"/>
          </p:nvPr>
        </p:nvSpPr>
        <p:spPr>
          <a:xfrm>
            <a:off x="1035050" y="0"/>
            <a:ext cx="7940675" cy="4467225"/>
          </a:xfrm>
        </p:spPr>
      </p:sp>
      <p:sp>
        <p:nvSpPr>
          <p:cNvPr id="10" name="スライド番号プレースホルダー 9">
            <a:extLst>
              <a:ext uri="{FF2B5EF4-FFF2-40B4-BE49-F238E27FC236}">
                <a16:creationId xmlns:a16="http://schemas.microsoft.com/office/drawing/2014/main" id="{236046C7-5C2E-96F8-5F0D-EBF20CB37196}"/>
              </a:ext>
            </a:extLst>
          </p:cNvPr>
          <p:cNvSpPr>
            <a:spLocks noGrp="1"/>
          </p:cNvSpPr>
          <p:nvPr>
            <p:ph type="sldNum" sz="quarter" idx="5"/>
          </p:nvPr>
        </p:nvSpPr>
        <p:spPr/>
        <p:txBody>
          <a:bodyPr/>
          <a:lstStyle/>
          <a:p>
            <a:fld id="{2E548C01-EC07-4717-A8DE-1E92D2D81867}" type="slidenum">
              <a:rPr kumimoji="1" lang="ja-JP" altLang="en-US" smtClean="0"/>
              <a:t>45</a:t>
            </a:fld>
            <a:endParaRPr kumimoji="1" lang="ja-JP" altLang="en-US" dirty="0"/>
          </a:p>
        </p:txBody>
      </p:sp>
    </p:spTree>
    <p:extLst>
      <p:ext uri="{BB962C8B-B14F-4D97-AF65-F5344CB8AC3E}">
        <p14:creationId xmlns:p14="http://schemas.microsoft.com/office/powerpoint/2010/main" val="300136505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lstStyle/>
          <a:p>
            <a:r>
              <a:rPr lang="en-US" altLang="ja-JP" dirty="0"/>
              <a:t>1991</a:t>
            </a:r>
            <a:r>
              <a:rPr lang="ja-JP" altLang="en-US" dirty="0"/>
              <a:t>年～</a:t>
            </a:r>
            <a:r>
              <a:rPr lang="en-US" altLang="ja-JP" dirty="0"/>
              <a:t>2024</a:t>
            </a:r>
            <a:r>
              <a:rPr lang="ja-JP" altLang="en-US" dirty="0"/>
              <a:t>年に実施された疾患別の移植後</a:t>
            </a:r>
            <a:r>
              <a:rPr lang="en-US" altLang="ja-JP" dirty="0"/>
              <a:t>10</a:t>
            </a:r>
            <a:r>
              <a:rPr lang="ja-JP" altLang="en-US" dirty="0"/>
              <a:t>年生存率（</a:t>
            </a:r>
            <a:r>
              <a:rPr lang="en-US" altLang="ja-JP" dirty="0"/>
              <a:t>95%</a:t>
            </a:r>
            <a:r>
              <a:rPr lang="ja-JP" altLang="en-US" dirty="0"/>
              <a:t>信頼区間）は、急性骨髄性白血病（</a:t>
            </a:r>
            <a:r>
              <a:rPr lang="en-US" altLang="ja-JP" dirty="0"/>
              <a:t>29,581</a:t>
            </a:r>
            <a:r>
              <a:rPr lang="ja-JP" altLang="en-US" dirty="0"/>
              <a:t>件）で</a:t>
            </a:r>
            <a:r>
              <a:rPr lang="en-US" altLang="ja-JP" dirty="0"/>
              <a:t>42%</a:t>
            </a:r>
            <a:r>
              <a:rPr lang="ja-JP" altLang="en-US" dirty="0"/>
              <a:t>（</a:t>
            </a:r>
            <a:r>
              <a:rPr lang="en-US" altLang="ja-JP" dirty="0"/>
              <a:t>42-43%</a:t>
            </a:r>
            <a:r>
              <a:rPr lang="ja-JP" altLang="en-US" dirty="0"/>
              <a:t>）、急性リンパ性白血病（</a:t>
            </a:r>
            <a:r>
              <a:rPr lang="en-US" altLang="ja-JP" dirty="0"/>
              <a:t>14,944</a:t>
            </a:r>
            <a:r>
              <a:rPr lang="ja-JP" altLang="en-US" dirty="0"/>
              <a:t>件）で</a:t>
            </a:r>
            <a:r>
              <a:rPr lang="en-US" altLang="ja-JP" dirty="0"/>
              <a:t>50%</a:t>
            </a:r>
            <a:r>
              <a:rPr lang="ja-JP" altLang="en-US" dirty="0"/>
              <a:t>（</a:t>
            </a:r>
            <a:r>
              <a:rPr lang="en-US" altLang="ja-JP" dirty="0"/>
              <a:t>49-51%</a:t>
            </a:r>
            <a:r>
              <a:rPr lang="ja-JP" altLang="en-US" dirty="0"/>
              <a:t>）、成人</a:t>
            </a:r>
            <a:r>
              <a:rPr lang="en-US" altLang="ja-JP" dirty="0"/>
              <a:t>T</a:t>
            </a:r>
            <a:r>
              <a:rPr lang="ja-JP" altLang="en-US" dirty="0"/>
              <a:t>細胞白血病（</a:t>
            </a:r>
            <a:r>
              <a:rPr lang="en-US" altLang="ja-JP" dirty="0"/>
              <a:t>3,246</a:t>
            </a:r>
            <a:r>
              <a:rPr lang="ja-JP" altLang="en-US" dirty="0"/>
              <a:t>件）で</a:t>
            </a:r>
            <a:r>
              <a:rPr lang="en-US" altLang="ja-JP" dirty="0"/>
              <a:t>27%</a:t>
            </a:r>
            <a:r>
              <a:rPr lang="ja-JP" altLang="en-US" dirty="0"/>
              <a:t>（</a:t>
            </a:r>
            <a:r>
              <a:rPr lang="en-US" altLang="ja-JP" dirty="0"/>
              <a:t>25-29%</a:t>
            </a:r>
            <a:r>
              <a:rPr lang="ja-JP" altLang="en-US" dirty="0"/>
              <a:t>）、慢性骨髄性白血病（</a:t>
            </a:r>
            <a:r>
              <a:rPr lang="en-US" altLang="ja-JP" dirty="0"/>
              <a:t>4,014</a:t>
            </a:r>
            <a:r>
              <a:rPr lang="ja-JP" altLang="en-US" dirty="0"/>
              <a:t>件）で</a:t>
            </a:r>
            <a:r>
              <a:rPr lang="en-US" altLang="ja-JP" dirty="0"/>
              <a:t>56%</a:t>
            </a:r>
            <a:r>
              <a:rPr lang="ja-JP" altLang="en-US" dirty="0"/>
              <a:t>（</a:t>
            </a:r>
            <a:r>
              <a:rPr lang="en-US" altLang="ja-JP" dirty="0"/>
              <a:t>54-58%</a:t>
            </a:r>
            <a:r>
              <a:rPr lang="ja-JP" altLang="en-US" dirty="0"/>
              <a:t>）、骨髄異形成症候群（</a:t>
            </a:r>
            <a:r>
              <a:rPr lang="en-US" altLang="ja-JP" dirty="0"/>
              <a:t>8,541</a:t>
            </a:r>
            <a:r>
              <a:rPr lang="ja-JP" altLang="en-US" dirty="0"/>
              <a:t>件）で</a:t>
            </a:r>
            <a:r>
              <a:rPr lang="en-US" altLang="ja-JP" dirty="0"/>
              <a:t>42%</a:t>
            </a:r>
            <a:r>
              <a:rPr lang="ja-JP" altLang="en-US" dirty="0"/>
              <a:t>（</a:t>
            </a:r>
            <a:r>
              <a:rPr lang="en-US" altLang="ja-JP" dirty="0"/>
              <a:t>40-43%</a:t>
            </a:r>
            <a:r>
              <a:rPr lang="ja-JP" altLang="en-US" dirty="0"/>
              <a:t>）である。</a:t>
            </a:r>
            <a:endParaRPr lang="ja-JP" altLang="ja-JP" dirty="0"/>
          </a:p>
        </p:txBody>
      </p:sp>
      <p:sp>
        <p:nvSpPr>
          <p:cNvPr id="5" name="スライド イメージ プレースホルダー 4">
            <a:extLst>
              <a:ext uri="{FF2B5EF4-FFF2-40B4-BE49-F238E27FC236}">
                <a16:creationId xmlns:a16="http://schemas.microsoft.com/office/drawing/2014/main" id="{DE27AD1A-A7D9-9B73-638C-EB8CBBDB9F98}"/>
              </a:ext>
            </a:extLst>
          </p:cNvPr>
          <p:cNvSpPr>
            <a:spLocks noGrp="1" noRot="1" noChangeAspect="1"/>
          </p:cNvSpPr>
          <p:nvPr>
            <p:ph type="sldImg"/>
          </p:nvPr>
        </p:nvSpPr>
        <p:spPr>
          <a:xfrm>
            <a:off x="1035050" y="0"/>
            <a:ext cx="7940675" cy="4467225"/>
          </a:xfrm>
        </p:spPr>
      </p:sp>
      <p:sp>
        <p:nvSpPr>
          <p:cNvPr id="6" name="スライド番号プレースホルダー 5">
            <a:extLst>
              <a:ext uri="{FF2B5EF4-FFF2-40B4-BE49-F238E27FC236}">
                <a16:creationId xmlns:a16="http://schemas.microsoft.com/office/drawing/2014/main" id="{2BDC5AE5-8A0D-6DC6-920E-7FB84C41B630}"/>
              </a:ext>
            </a:extLst>
          </p:cNvPr>
          <p:cNvSpPr>
            <a:spLocks noGrp="1"/>
          </p:cNvSpPr>
          <p:nvPr>
            <p:ph type="sldNum" sz="quarter" idx="5"/>
          </p:nvPr>
        </p:nvSpPr>
        <p:spPr/>
        <p:txBody>
          <a:bodyPr/>
          <a:lstStyle/>
          <a:p>
            <a:fld id="{2E548C01-EC07-4717-A8DE-1E92D2D81867}" type="slidenum">
              <a:rPr kumimoji="1" lang="ja-JP" altLang="en-US" smtClean="0"/>
              <a:t>46</a:t>
            </a:fld>
            <a:endParaRPr kumimoji="1" lang="ja-JP" altLang="en-US" dirty="0"/>
          </a:p>
        </p:txBody>
      </p:sp>
    </p:spTree>
    <p:extLst>
      <p:ext uri="{BB962C8B-B14F-4D97-AF65-F5344CB8AC3E}">
        <p14:creationId xmlns:p14="http://schemas.microsoft.com/office/powerpoint/2010/main" val="308550019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lstStyle/>
          <a:p>
            <a:r>
              <a:rPr lang="en-US" altLang="ja-JP" dirty="0"/>
              <a:t>1991</a:t>
            </a:r>
            <a:r>
              <a:rPr lang="ja-JP" altLang="en-US" dirty="0"/>
              <a:t>年～</a:t>
            </a:r>
            <a:r>
              <a:rPr lang="en-US" altLang="ja-JP" dirty="0"/>
              <a:t>2024</a:t>
            </a:r>
            <a:r>
              <a:rPr lang="ja-JP" altLang="en-US" dirty="0"/>
              <a:t>年に実施された疾患別の移植後</a:t>
            </a:r>
            <a:r>
              <a:rPr lang="en-US" altLang="ja-JP" dirty="0"/>
              <a:t>10</a:t>
            </a:r>
            <a:r>
              <a:rPr lang="ja-JP" altLang="en-US" dirty="0"/>
              <a:t>年生存率（</a:t>
            </a:r>
            <a:r>
              <a:rPr lang="en-US" altLang="ja-JP" dirty="0"/>
              <a:t>95%</a:t>
            </a:r>
            <a:r>
              <a:rPr lang="ja-JP" altLang="en-US" dirty="0"/>
              <a:t>信頼区間）は、非ホジキンリンパ腫（</a:t>
            </a:r>
            <a:r>
              <a:rPr lang="en-US" altLang="ja-JP" dirty="0"/>
              <a:t>26,963</a:t>
            </a:r>
            <a:r>
              <a:rPr lang="ja-JP" altLang="en-US" dirty="0"/>
              <a:t>件）で</a:t>
            </a:r>
            <a:r>
              <a:rPr lang="en-US" altLang="ja-JP" dirty="0"/>
              <a:t>50%</a:t>
            </a:r>
            <a:r>
              <a:rPr lang="ja-JP" altLang="en-US" dirty="0"/>
              <a:t>（</a:t>
            </a:r>
            <a:r>
              <a:rPr lang="en-US" altLang="ja-JP" dirty="0"/>
              <a:t>49-50%</a:t>
            </a:r>
            <a:r>
              <a:rPr lang="ja-JP" altLang="en-US" dirty="0"/>
              <a:t>）、ホジキンリンパ腫（</a:t>
            </a:r>
            <a:r>
              <a:rPr lang="en-US" altLang="ja-JP" dirty="0"/>
              <a:t>1,963</a:t>
            </a:r>
            <a:r>
              <a:rPr lang="ja-JP" altLang="en-US" dirty="0"/>
              <a:t>件）で</a:t>
            </a:r>
            <a:r>
              <a:rPr lang="en-US" altLang="ja-JP" dirty="0"/>
              <a:t>64%</a:t>
            </a:r>
            <a:r>
              <a:rPr lang="ja-JP" altLang="en-US" dirty="0"/>
              <a:t>（</a:t>
            </a:r>
            <a:r>
              <a:rPr lang="en-US" altLang="ja-JP" dirty="0"/>
              <a:t>62-67%</a:t>
            </a:r>
            <a:r>
              <a:rPr lang="ja-JP" altLang="en-US" dirty="0"/>
              <a:t>）、多発性骨髄腫を含む形質細胞性腫瘍（</a:t>
            </a:r>
            <a:r>
              <a:rPr lang="en-US" altLang="ja-JP" dirty="0"/>
              <a:t>15,459</a:t>
            </a:r>
            <a:r>
              <a:rPr lang="ja-JP" altLang="en-US" dirty="0"/>
              <a:t>件）で</a:t>
            </a:r>
            <a:r>
              <a:rPr lang="en-US" altLang="ja-JP" dirty="0"/>
              <a:t>47%</a:t>
            </a:r>
            <a:r>
              <a:rPr lang="ja-JP" altLang="en-US" dirty="0"/>
              <a:t>（</a:t>
            </a:r>
            <a:r>
              <a:rPr lang="en-US" altLang="ja-JP" dirty="0"/>
              <a:t>46-48%</a:t>
            </a:r>
            <a:r>
              <a:rPr lang="ja-JP" altLang="en-US" dirty="0"/>
              <a:t>）である。</a:t>
            </a:r>
            <a:endParaRPr lang="en-US" altLang="ja-JP" dirty="0"/>
          </a:p>
        </p:txBody>
      </p:sp>
      <p:sp>
        <p:nvSpPr>
          <p:cNvPr id="5" name="スライド イメージ プレースホルダー 4">
            <a:extLst>
              <a:ext uri="{FF2B5EF4-FFF2-40B4-BE49-F238E27FC236}">
                <a16:creationId xmlns:a16="http://schemas.microsoft.com/office/drawing/2014/main" id="{C9115869-5505-A594-2D47-B4EB9FAF483E}"/>
              </a:ext>
            </a:extLst>
          </p:cNvPr>
          <p:cNvSpPr>
            <a:spLocks noGrp="1" noRot="1" noChangeAspect="1"/>
          </p:cNvSpPr>
          <p:nvPr>
            <p:ph type="sldImg"/>
          </p:nvPr>
        </p:nvSpPr>
        <p:spPr>
          <a:xfrm>
            <a:off x="1035050" y="0"/>
            <a:ext cx="7940675" cy="4467225"/>
          </a:xfrm>
        </p:spPr>
      </p:sp>
      <p:sp>
        <p:nvSpPr>
          <p:cNvPr id="6" name="スライド番号プレースホルダー 5">
            <a:extLst>
              <a:ext uri="{FF2B5EF4-FFF2-40B4-BE49-F238E27FC236}">
                <a16:creationId xmlns:a16="http://schemas.microsoft.com/office/drawing/2014/main" id="{9AD7FCCD-4827-DB09-F6E4-978FAC208464}"/>
              </a:ext>
            </a:extLst>
          </p:cNvPr>
          <p:cNvSpPr>
            <a:spLocks noGrp="1"/>
          </p:cNvSpPr>
          <p:nvPr>
            <p:ph type="sldNum" sz="quarter" idx="5"/>
          </p:nvPr>
        </p:nvSpPr>
        <p:spPr/>
        <p:txBody>
          <a:bodyPr/>
          <a:lstStyle/>
          <a:p>
            <a:fld id="{2E548C01-EC07-4717-A8DE-1E92D2D81867}" type="slidenum">
              <a:rPr kumimoji="1" lang="ja-JP" altLang="en-US" smtClean="0"/>
              <a:t>47</a:t>
            </a:fld>
            <a:endParaRPr kumimoji="1" lang="ja-JP" altLang="en-US" dirty="0"/>
          </a:p>
        </p:txBody>
      </p:sp>
    </p:spTree>
    <p:extLst>
      <p:ext uri="{BB962C8B-B14F-4D97-AF65-F5344CB8AC3E}">
        <p14:creationId xmlns:p14="http://schemas.microsoft.com/office/powerpoint/2010/main" val="322844432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lstStyle/>
          <a:p>
            <a:r>
              <a:rPr lang="en-US" altLang="ja-JP" dirty="0"/>
              <a:t>1991</a:t>
            </a:r>
            <a:r>
              <a:rPr lang="ja-JP" altLang="en-US" dirty="0"/>
              <a:t>年～</a:t>
            </a:r>
            <a:r>
              <a:rPr lang="en-US" altLang="ja-JP" dirty="0"/>
              <a:t>2024</a:t>
            </a:r>
            <a:r>
              <a:rPr lang="ja-JP" altLang="en-US" dirty="0"/>
              <a:t>年に実施された急性骨髄性白血病に対する自家移植後</a:t>
            </a:r>
            <a:r>
              <a:rPr lang="en-US" altLang="ja-JP" dirty="0"/>
              <a:t>10</a:t>
            </a:r>
            <a:r>
              <a:rPr lang="ja-JP" altLang="en-US" dirty="0"/>
              <a:t>年生存率（</a:t>
            </a:r>
            <a:r>
              <a:rPr lang="en-US" altLang="ja-JP" dirty="0"/>
              <a:t>95%</a:t>
            </a:r>
            <a:r>
              <a:rPr lang="ja-JP" altLang="en-US" dirty="0"/>
              <a:t>信頼区間）は、</a:t>
            </a:r>
            <a:r>
              <a:rPr lang="en-US" altLang="ja-JP" dirty="0"/>
              <a:t>0-15</a:t>
            </a:r>
            <a:r>
              <a:rPr lang="ja-JP" altLang="en-US" dirty="0"/>
              <a:t>歳（</a:t>
            </a:r>
            <a:r>
              <a:rPr lang="en-US" altLang="ja-JP" dirty="0"/>
              <a:t>237</a:t>
            </a:r>
            <a:r>
              <a:rPr lang="ja-JP" altLang="en-US" dirty="0"/>
              <a:t>件）で</a:t>
            </a:r>
            <a:r>
              <a:rPr lang="en-US" altLang="ja-JP" dirty="0"/>
              <a:t>62%</a:t>
            </a:r>
            <a:r>
              <a:rPr lang="ja-JP" altLang="en-US" dirty="0"/>
              <a:t>（</a:t>
            </a:r>
            <a:r>
              <a:rPr lang="en-US" altLang="ja-JP" dirty="0"/>
              <a:t>55-68%</a:t>
            </a:r>
            <a:r>
              <a:rPr lang="ja-JP" altLang="en-US" dirty="0"/>
              <a:t>）、</a:t>
            </a:r>
            <a:r>
              <a:rPr lang="en-US" altLang="ja-JP" dirty="0"/>
              <a:t>16</a:t>
            </a:r>
            <a:r>
              <a:rPr lang="ja-JP" altLang="en-US" dirty="0"/>
              <a:t>歳以上（</a:t>
            </a:r>
            <a:r>
              <a:rPr lang="en-US" altLang="ja-JP" dirty="0"/>
              <a:t>1,590</a:t>
            </a:r>
            <a:r>
              <a:rPr lang="ja-JP" altLang="en-US" dirty="0"/>
              <a:t>件）で</a:t>
            </a:r>
            <a:r>
              <a:rPr lang="en-US" altLang="ja-JP" dirty="0"/>
              <a:t>65%</a:t>
            </a:r>
            <a:r>
              <a:rPr lang="ja-JP" altLang="en-US" dirty="0"/>
              <a:t>（</a:t>
            </a:r>
            <a:r>
              <a:rPr lang="en-US" altLang="ja-JP" dirty="0"/>
              <a:t>63-68%</a:t>
            </a:r>
            <a:r>
              <a:rPr lang="ja-JP" altLang="en-US" dirty="0"/>
              <a:t>）である。</a:t>
            </a:r>
          </a:p>
          <a:p>
            <a:r>
              <a:rPr lang="en-US" altLang="ja-JP" dirty="0"/>
              <a:t>1991</a:t>
            </a:r>
            <a:r>
              <a:rPr lang="ja-JP" altLang="en-US" dirty="0"/>
              <a:t>年～</a:t>
            </a:r>
            <a:r>
              <a:rPr lang="en-US" altLang="ja-JP" dirty="0"/>
              <a:t>2024</a:t>
            </a:r>
            <a:r>
              <a:rPr lang="ja-JP" altLang="en-US" dirty="0"/>
              <a:t>年に実施された急性リンパ性白血病に対する移植後</a:t>
            </a:r>
            <a:r>
              <a:rPr lang="en-US" altLang="ja-JP" dirty="0"/>
              <a:t>10</a:t>
            </a:r>
            <a:r>
              <a:rPr lang="ja-JP" altLang="en-US" dirty="0"/>
              <a:t>年生存率（</a:t>
            </a:r>
            <a:r>
              <a:rPr lang="en-US" altLang="ja-JP" dirty="0"/>
              <a:t>95%</a:t>
            </a:r>
            <a:r>
              <a:rPr lang="ja-JP" altLang="en-US" dirty="0"/>
              <a:t>信頼区間）は、</a:t>
            </a:r>
            <a:r>
              <a:rPr lang="en-US" altLang="ja-JP" dirty="0"/>
              <a:t>0-15</a:t>
            </a:r>
            <a:r>
              <a:rPr lang="ja-JP" altLang="en-US" dirty="0"/>
              <a:t>歳（</a:t>
            </a:r>
            <a:r>
              <a:rPr lang="en-US" altLang="ja-JP" dirty="0"/>
              <a:t>393</a:t>
            </a:r>
            <a:r>
              <a:rPr lang="ja-JP" altLang="en-US" dirty="0"/>
              <a:t>件）で</a:t>
            </a:r>
            <a:r>
              <a:rPr lang="en-US" altLang="ja-JP" dirty="0"/>
              <a:t>55%</a:t>
            </a:r>
            <a:r>
              <a:rPr lang="ja-JP" altLang="en-US" dirty="0"/>
              <a:t>（</a:t>
            </a:r>
            <a:r>
              <a:rPr lang="en-US" altLang="ja-JP" dirty="0"/>
              <a:t>50-60%</a:t>
            </a:r>
            <a:r>
              <a:rPr lang="ja-JP" altLang="en-US" dirty="0"/>
              <a:t>）、</a:t>
            </a:r>
            <a:r>
              <a:rPr lang="en-US" altLang="ja-JP" dirty="0"/>
              <a:t>16</a:t>
            </a:r>
            <a:r>
              <a:rPr lang="ja-JP" altLang="en-US" dirty="0"/>
              <a:t>歳以上（</a:t>
            </a:r>
            <a:r>
              <a:rPr lang="en-US" altLang="ja-JP" dirty="0"/>
              <a:t>351</a:t>
            </a:r>
            <a:r>
              <a:rPr lang="ja-JP" altLang="en-US" dirty="0"/>
              <a:t>件）で</a:t>
            </a:r>
            <a:r>
              <a:rPr lang="en-US" altLang="ja-JP" dirty="0"/>
              <a:t>27%</a:t>
            </a:r>
            <a:r>
              <a:rPr lang="ja-JP" altLang="en-US" dirty="0"/>
              <a:t>（</a:t>
            </a:r>
            <a:r>
              <a:rPr lang="en-US" altLang="ja-JP" dirty="0"/>
              <a:t>22-32%</a:t>
            </a:r>
            <a:r>
              <a:rPr lang="ja-JP" altLang="en-US" dirty="0"/>
              <a:t>）である。</a:t>
            </a:r>
          </a:p>
        </p:txBody>
      </p:sp>
      <p:sp>
        <p:nvSpPr>
          <p:cNvPr id="4" name="スライド イメージ プレースホルダー 3">
            <a:extLst>
              <a:ext uri="{FF2B5EF4-FFF2-40B4-BE49-F238E27FC236}">
                <a16:creationId xmlns:a16="http://schemas.microsoft.com/office/drawing/2014/main" id="{03682F84-3EEE-F303-3D11-07890E4069D4}"/>
              </a:ext>
            </a:extLst>
          </p:cNvPr>
          <p:cNvSpPr>
            <a:spLocks noGrp="1" noRot="1" noChangeAspect="1"/>
          </p:cNvSpPr>
          <p:nvPr>
            <p:ph type="sldImg"/>
          </p:nvPr>
        </p:nvSpPr>
        <p:spPr>
          <a:xfrm>
            <a:off x="1035050" y="0"/>
            <a:ext cx="7940675" cy="4467225"/>
          </a:xfrm>
        </p:spPr>
      </p:sp>
      <p:sp>
        <p:nvSpPr>
          <p:cNvPr id="6" name="スライド番号プレースホルダー 5">
            <a:extLst>
              <a:ext uri="{FF2B5EF4-FFF2-40B4-BE49-F238E27FC236}">
                <a16:creationId xmlns:a16="http://schemas.microsoft.com/office/drawing/2014/main" id="{D35525A1-B95B-1C92-5243-B86FE9DDE68C}"/>
              </a:ext>
            </a:extLst>
          </p:cNvPr>
          <p:cNvSpPr>
            <a:spLocks noGrp="1"/>
          </p:cNvSpPr>
          <p:nvPr>
            <p:ph type="sldNum" sz="quarter" idx="5"/>
          </p:nvPr>
        </p:nvSpPr>
        <p:spPr/>
        <p:txBody>
          <a:bodyPr/>
          <a:lstStyle/>
          <a:p>
            <a:fld id="{2E548C01-EC07-4717-A8DE-1E92D2D81867}" type="slidenum">
              <a:rPr kumimoji="1" lang="ja-JP" altLang="en-US" smtClean="0"/>
              <a:t>48</a:t>
            </a:fld>
            <a:endParaRPr kumimoji="1" lang="ja-JP" altLang="en-US" dirty="0"/>
          </a:p>
        </p:txBody>
      </p:sp>
    </p:spTree>
    <p:extLst>
      <p:ext uri="{BB962C8B-B14F-4D97-AF65-F5344CB8AC3E}">
        <p14:creationId xmlns:p14="http://schemas.microsoft.com/office/powerpoint/2010/main" val="354338216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lstStyle/>
          <a:p>
            <a:r>
              <a:rPr lang="en-US" altLang="ja-JP" dirty="0"/>
              <a:t>1991</a:t>
            </a:r>
            <a:r>
              <a:rPr lang="ja-JP" altLang="en-US" dirty="0"/>
              <a:t>年～</a:t>
            </a:r>
            <a:r>
              <a:rPr lang="en-US" altLang="ja-JP" dirty="0"/>
              <a:t>2024</a:t>
            </a:r>
            <a:r>
              <a:rPr lang="ja-JP" altLang="en-US" dirty="0"/>
              <a:t>年に実施された非ホジキンリンパ腫に対する自家移植後</a:t>
            </a:r>
            <a:r>
              <a:rPr lang="en-US" altLang="ja-JP" dirty="0"/>
              <a:t>10</a:t>
            </a:r>
            <a:r>
              <a:rPr lang="ja-JP" altLang="en-US" dirty="0"/>
              <a:t>年生存率（</a:t>
            </a:r>
            <a:r>
              <a:rPr lang="en-US" altLang="ja-JP" dirty="0"/>
              <a:t>95%</a:t>
            </a:r>
            <a:r>
              <a:rPr lang="ja-JP" altLang="en-US" dirty="0"/>
              <a:t>信頼区間）は、</a:t>
            </a:r>
            <a:r>
              <a:rPr lang="en-US" altLang="ja-JP" dirty="0"/>
              <a:t>0-15</a:t>
            </a:r>
            <a:r>
              <a:rPr lang="ja-JP" altLang="en-US" dirty="0"/>
              <a:t>歳（</a:t>
            </a:r>
            <a:r>
              <a:rPr lang="en-US" altLang="ja-JP" dirty="0"/>
              <a:t>226</a:t>
            </a:r>
            <a:r>
              <a:rPr lang="ja-JP" altLang="en-US" dirty="0"/>
              <a:t>件）で</a:t>
            </a:r>
            <a:r>
              <a:rPr lang="en-US" altLang="ja-JP" dirty="0"/>
              <a:t>71%</a:t>
            </a:r>
            <a:r>
              <a:rPr lang="ja-JP" altLang="en-US" dirty="0"/>
              <a:t>（</a:t>
            </a:r>
            <a:r>
              <a:rPr lang="en-US" altLang="ja-JP" dirty="0"/>
              <a:t>64-76%</a:t>
            </a:r>
            <a:r>
              <a:rPr lang="ja-JP" altLang="en-US" dirty="0"/>
              <a:t>）、</a:t>
            </a:r>
            <a:r>
              <a:rPr lang="en-US" altLang="ja-JP" dirty="0"/>
              <a:t>16</a:t>
            </a:r>
            <a:r>
              <a:rPr lang="ja-JP" altLang="en-US" dirty="0"/>
              <a:t>歳以上（</a:t>
            </a:r>
            <a:r>
              <a:rPr lang="en-US" altLang="ja-JP" dirty="0"/>
              <a:t>18,766</a:t>
            </a:r>
            <a:r>
              <a:rPr lang="ja-JP" altLang="en-US" dirty="0"/>
              <a:t>件）で</a:t>
            </a:r>
            <a:r>
              <a:rPr lang="en-US" altLang="ja-JP" dirty="0"/>
              <a:t>54%</a:t>
            </a:r>
            <a:r>
              <a:rPr lang="ja-JP" altLang="en-US" dirty="0"/>
              <a:t>（</a:t>
            </a:r>
            <a:r>
              <a:rPr lang="en-US" altLang="ja-JP" dirty="0"/>
              <a:t>53-55%</a:t>
            </a:r>
            <a:r>
              <a:rPr lang="ja-JP" altLang="en-US" dirty="0"/>
              <a:t>）である。</a:t>
            </a:r>
          </a:p>
          <a:p>
            <a:r>
              <a:rPr lang="en-US" altLang="ja-JP" dirty="0"/>
              <a:t>1991</a:t>
            </a:r>
            <a:r>
              <a:rPr lang="ja-JP" altLang="en-US" dirty="0"/>
              <a:t>年～</a:t>
            </a:r>
            <a:r>
              <a:rPr lang="en-US" altLang="ja-JP" dirty="0"/>
              <a:t>2024</a:t>
            </a:r>
            <a:r>
              <a:rPr lang="ja-JP" altLang="en-US" dirty="0"/>
              <a:t>年に実施されたホジキンリンパ腫に対する自家移植後</a:t>
            </a:r>
            <a:r>
              <a:rPr lang="en-US" altLang="ja-JP" dirty="0"/>
              <a:t>10</a:t>
            </a:r>
            <a:r>
              <a:rPr lang="ja-JP" altLang="en-US" dirty="0"/>
              <a:t>年生存率（</a:t>
            </a:r>
            <a:r>
              <a:rPr lang="en-US" altLang="ja-JP" dirty="0"/>
              <a:t>95%</a:t>
            </a:r>
            <a:r>
              <a:rPr lang="ja-JP" altLang="en-US" dirty="0"/>
              <a:t>信頼区間）は、</a:t>
            </a:r>
            <a:r>
              <a:rPr lang="en-US" altLang="ja-JP" dirty="0"/>
              <a:t>0-15</a:t>
            </a:r>
            <a:r>
              <a:rPr lang="ja-JP" altLang="en-US" dirty="0"/>
              <a:t>歳（</a:t>
            </a:r>
            <a:r>
              <a:rPr lang="en-US" altLang="ja-JP" dirty="0"/>
              <a:t>39</a:t>
            </a:r>
            <a:r>
              <a:rPr lang="ja-JP" altLang="en-US" dirty="0"/>
              <a:t>件）で</a:t>
            </a:r>
            <a:r>
              <a:rPr lang="en-US" altLang="ja-JP" dirty="0"/>
              <a:t>76%</a:t>
            </a:r>
            <a:r>
              <a:rPr lang="ja-JP" altLang="en-US" dirty="0"/>
              <a:t>（</a:t>
            </a:r>
            <a:r>
              <a:rPr lang="en-US" altLang="ja-JP" dirty="0"/>
              <a:t>59-87%</a:t>
            </a:r>
            <a:r>
              <a:rPr lang="ja-JP" altLang="en-US" dirty="0"/>
              <a:t>）、</a:t>
            </a:r>
            <a:r>
              <a:rPr lang="en-US" altLang="ja-JP" dirty="0"/>
              <a:t>16</a:t>
            </a:r>
            <a:r>
              <a:rPr lang="ja-JP" altLang="en-US" dirty="0"/>
              <a:t>歳以上（</a:t>
            </a:r>
            <a:r>
              <a:rPr lang="en-US" altLang="ja-JP" dirty="0"/>
              <a:t>1,741</a:t>
            </a:r>
            <a:r>
              <a:rPr lang="ja-JP" altLang="en-US" dirty="0"/>
              <a:t>件）で</a:t>
            </a:r>
            <a:r>
              <a:rPr lang="en-US" altLang="ja-JP" dirty="0"/>
              <a:t>67%</a:t>
            </a:r>
            <a:r>
              <a:rPr lang="ja-JP" altLang="en-US" dirty="0"/>
              <a:t>（</a:t>
            </a:r>
            <a:r>
              <a:rPr lang="en-US" altLang="ja-JP" dirty="0"/>
              <a:t>64-70%</a:t>
            </a:r>
            <a:r>
              <a:rPr lang="ja-JP" altLang="en-US" dirty="0"/>
              <a:t>）である。</a:t>
            </a:r>
          </a:p>
        </p:txBody>
      </p:sp>
      <p:sp>
        <p:nvSpPr>
          <p:cNvPr id="4" name="スライド イメージ プレースホルダー 3">
            <a:extLst>
              <a:ext uri="{FF2B5EF4-FFF2-40B4-BE49-F238E27FC236}">
                <a16:creationId xmlns:a16="http://schemas.microsoft.com/office/drawing/2014/main" id="{6168173A-DA46-89AB-86D7-D670BC1C7547}"/>
              </a:ext>
            </a:extLst>
          </p:cNvPr>
          <p:cNvSpPr>
            <a:spLocks noGrp="1" noRot="1" noChangeAspect="1"/>
          </p:cNvSpPr>
          <p:nvPr>
            <p:ph type="sldImg"/>
          </p:nvPr>
        </p:nvSpPr>
        <p:spPr>
          <a:xfrm>
            <a:off x="1035050" y="0"/>
            <a:ext cx="7940675" cy="4467225"/>
          </a:xfrm>
        </p:spPr>
      </p:sp>
      <p:sp>
        <p:nvSpPr>
          <p:cNvPr id="6" name="スライド番号プレースホルダー 5">
            <a:extLst>
              <a:ext uri="{FF2B5EF4-FFF2-40B4-BE49-F238E27FC236}">
                <a16:creationId xmlns:a16="http://schemas.microsoft.com/office/drawing/2014/main" id="{0A4E76B7-C3AF-2C03-021D-B619B8342460}"/>
              </a:ext>
            </a:extLst>
          </p:cNvPr>
          <p:cNvSpPr>
            <a:spLocks noGrp="1"/>
          </p:cNvSpPr>
          <p:nvPr>
            <p:ph type="sldNum" sz="quarter" idx="5"/>
          </p:nvPr>
        </p:nvSpPr>
        <p:spPr/>
        <p:txBody>
          <a:bodyPr/>
          <a:lstStyle/>
          <a:p>
            <a:fld id="{2E548C01-EC07-4717-A8DE-1E92D2D81867}" type="slidenum">
              <a:rPr kumimoji="1" lang="ja-JP" altLang="en-US" smtClean="0"/>
              <a:t>49</a:t>
            </a:fld>
            <a:endParaRPr kumimoji="1" lang="ja-JP" altLang="en-US" dirty="0"/>
          </a:p>
        </p:txBody>
      </p:sp>
    </p:spTree>
    <p:extLst>
      <p:ext uri="{BB962C8B-B14F-4D97-AF65-F5344CB8AC3E}">
        <p14:creationId xmlns:p14="http://schemas.microsoft.com/office/powerpoint/2010/main" val="42796787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lstStyle/>
          <a:p>
            <a:r>
              <a:rPr lang="ja-JP" altLang="en-US" dirty="0"/>
              <a:t>わが国において非血縁者間骨髄移植の登録が開始された</a:t>
            </a:r>
            <a:r>
              <a:rPr lang="en-US" altLang="ja-JP" dirty="0"/>
              <a:t>1993</a:t>
            </a:r>
            <a:r>
              <a:rPr lang="ja-JP" altLang="en-US" dirty="0"/>
              <a:t>年以降、また第一例目のさい帯血移植が行われた</a:t>
            </a:r>
            <a:r>
              <a:rPr lang="en-US" altLang="ja-JP" dirty="0"/>
              <a:t>1997</a:t>
            </a:r>
            <a:r>
              <a:rPr lang="ja-JP" altLang="en-US" dirty="0"/>
              <a:t>年以降、非血縁者間の移植の普及により同種移植を受ける患者の総数は増加している。</a:t>
            </a:r>
            <a:r>
              <a:rPr lang="en-US" altLang="ja-JP" dirty="0"/>
              <a:t>2010</a:t>
            </a:r>
            <a:r>
              <a:rPr lang="ja-JP" altLang="en-US" dirty="0"/>
              <a:t>年以降は、自家と同種を合わせた年間の移植登録総件数は</a:t>
            </a:r>
            <a:r>
              <a:rPr lang="en-US" altLang="ja-JP" dirty="0"/>
              <a:t>5,000</a:t>
            </a:r>
            <a:r>
              <a:rPr lang="ja-JP" altLang="en-US" dirty="0"/>
              <a:t>件を超える。</a:t>
            </a:r>
            <a:endParaRPr lang="ja-JP" altLang="ja-JP" dirty="0"/>
          </a:p>
        </p:txBody>
      </p:sp>
      <p:sp>
        <p:nvSpPr>
          <p:cNvPr id="2" name="スライド番号プレースホルダー 1">
            <a:extLst>
              <a:ext uri="{FF2B5EF4-FFF2-40B4-BE49-F238E27FC236}">
                <a16:creationId xmlns:a16="http://schemas.microsoft.com/office/drawing/2014/main" id="{FD595C5E-4651-D88E-1269-352F6EB93BE9}"/>
              </a:ext>
            </a:extLst>
          </p:cNvPr>
          <p:cNvSpPr>
            <a:spLocks noGrp="1"/>
          </p:cNvSpPr>
          <p:nvPr>
            <p:ph type="sldNum" sz="quarter" idx="5"/>
          </p:nvPr>
        </p:nvSpPr>
        <p:spPr/>
        <p:txBody>
          <a:bodyPr/>
          <a:lstStyle/>
          <a:p>
            <a:fld id="{2E548C01-EC07-4717-A8DE-1E92D2D81867}" type="slidenum">
              <a:rPr lang="ja-JP" altLang="en-US" smtClean="0"/>
              <a:pPr/>
              <a:t>5</a:t>
            </a:fld>
            <a:endParaRPr lang="ja-JP" altLang="en-US" dirty="0"/>
          </a:p>
        </p:txBody>
      </p:sp>
      <p:sp>
        <p:nvSpPr>
          <p:cNvPr id="10" name="スライド イメージ プレースホルダー 9">
            <a:extLst>
              <a:ext uri="{FF2B5EF4-FFF2-40B4-BE49-F238E27FC236}">
                <a16:creationId xmlns:a16="http://schemas.microsoft.com/office/drawing/2014/main" id="{7089CEB5-9850-33E7-9E57-DD2B35937632}"/>
              </a:ext>
            </a:extLst>
          </p:cNvPr>
          <p:cNvSpPr>
            <a:spLocks noGrp="1" noRot="1" noChangeAspect="1"/>
          </p:cNvSpPr>
          <p:nvPr>
            <p:ph type="sldImg"/>
          </p:nvPr>
        </p:nvSpPr>
        <p:spPr>
          <a:xfrm>
            <a:off x="1035050" y="0"/>
            <a:ext cx="7940675" cy="4467225"/>
          </a:xfrm>
        </p:spPr>
      </p:sp>
    </p:spTree>
    <p:extLst>
      <p:ext uri="{BB962C8B-B14F-4D97-AF65-F5344CB8AC3E}">
        <p14:creationId xmlns:p14="http://schemas.microsoft.com/office/powerpoint/2010/main" val="325893329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lstStyle/>
          <a:p>
            <a:r>
              <a:rPr lang="en-US" altLang="ja-JP" dirty="0"/>
              <a:t>1991</a:t>
            </a:r>
            <a:r>
              <a:rPr lang="ja-JP" altLang="en-US" dirty="0"/>
              <a:t>年～</a:t>
            </a:r>
            <a:r>
              <a:rPr lang="en-US" altLang="ja-JP" dirty="0"/>
              <a:t>2024</a:t>
            </a:r>
            <a:r>
              <a:rPr lang="ja-JP" altLang="en-US" dirty="0"/>
              <a:t>年の</a:t>
            </a:r>
            <a:r>
              <a:rPr lang="en-US" altLang="ja-JP" dirty="0"/>
              <a:t>16</a:t>
            </a:r>
            <a:r>
              <a:rPr lang="ja-JP" altLang="en-US" dirty="0"/>
              <a:t>歳以上の多発性骨髄腫を含む形質細胞性腫瘍に対する初回自家移植の登録件数は</a:t>
            </a:r>
            <a:r>
              <a:rPr lang="en-US" altLang="ja-JP" dirty="0"/>
              <a:t>14,455</a:t>
            </a:r>
            <a:r>
              <a:rPr lang="ja-JP" altLang="en-US" dirty="0"/>
              <a:t>件である。自家移植後の</a:t>
            </a:r>
            <a:r>
              <a:rPr lang="en-US" altLang="ja-JP" dirty="0"/>
              <a:t>5</a:t>
            </a:r>
            <a:r>
              <a:rPr lang="ja-JP" altLang="en-US" dirty="0"/>
              <a:t>年・</a:t>
            </a:r>
            <a:r>
              <a:rPr lang="en-US" altLang="ja-JP" dirty="0"/>
              <a:t>10</a:t>
            </a:r>
            <a:r>
              <a:rPr lang="ja-JP" altLang="en-US" dirty="0"/>
              <a:t>年生存率（</a:t>
            </a:r>
            <a:r>
              <a:rPr lang="en-US" altLang="ja-JP" dirty="0"/>
              <a:t>95%</a:t>
            </a:r>
            <a:r>
              <a:rPr lang="ja-JP" altLang="en-US" dirty="0"/>
              <a:t>信頼区間）はそれぞれ</a:t>
            </a:r>
            <a:r>
              <a:rPr lang="en-US" altLang="ja-JP" dirty="0"/>
              <a:t>70%</a:t>
            </a:r>
            <a:r>
              <a:rPr lang="ja-JP" altLang="en-US" dirty="0"/>
              <a:t>（</a:t>
            </a:r>
            <a:r>
              <a:rPr lang="en-US" altLang="ja-JP" dirty="0"/>
              <a:t>69-71%</a:t>
            </a:r>
            <a:r>
              <a:rPr lang="ja-JP" altLang="en-US" dirty="0"/>
              <a:t>）、</a:t>
            </a:r>
            <a:r>
              <a:rPr lang="en-US" altLang="ja-JP" dirty="0"/>
              <a:t>49%</a:t>
            </a:r>
            <a:r>
              <a:rPr lang="ja-JP" altLang="en-US" dirty="0"/>
              <a:t>（</a:t>
            </a:r>
            <a:r>
              <a:rPr lang="en-US" altLang="ja-JP" dirty="0"/>
              <a:t>47-50%</a:t>
            </a:r>
            <a:r>
              <a:rPr lang="ja-JP" altLang="en-US" dirty="0"/>
              <a:t>）である。</a:t>
            </a:r>
            <a:endParaRPr lang="ja-JP" altLang="ja-JP" dirty="0"/>
          </a:p>
        </p:txBody>
      </p:sp>
      <p:sp>
        <p:nvSpPr>
          <p:cNvPr id="4" name="スライド イメージ プレースホルダー 3">
            <a:extLst>
              <a:ext uri="{FF2B5EF4-FFF2-40B4-BE49-F238E27FC236}">
                <a16:creationId xmlns:a16="http://schemas.microsoft.com/office/drawing/2014/main" id="{C26480E9-ACB6-9ABA-CDF4-721943C3958C}"/>
              </a:ext>
            </a:extLst>
          </p:cNvPr>
          <p:cNvSpPr>
            <a:spLocks noGrp="1" noRot="1" noChangeAspect="1"/>
          </p:cNvSpPr>
          <p:nvPr>
            <p:ph type="sldImg"/>
          </p:nvPr>
        </p:nvSpPr>
        <p:spPr>
          <a:xfrm>
            <a:off x="1035050" y="0"/>
            <a:ext cx="7940675" cy="4467225"/>
          </a:xfrm>
        </p:spPr>
      </p:sp>
      <p:sp>
        <p:nvSpPr>
          <p:cNvPr id="6" name="スライド番号プレースホルダー 5">
            <a:extLst>
              <a:ext uri="{FF2B5EF4-FFF2-40B4-BE49-F238E27FC236}">
                <a16:creationId xmlns:a16="http://schemas.microsoft.com/office/drawing/2014/main" id="{DB372832-CEB7-80F2-2217-76DCF6F0B0A3}"/>
              </a:ext>
            </a:extLst>
          </p:cNvPr>
          <p:cNvSpPr>
            <a:spLocks noGrp="1"/>
          </p:cNvSpPr>
          <p:nvPr>
            <p:ph type="sldNum" sz="quarter" idx="5"/>
          </p:nvPr>
        </p:nvSpPr>
        <p:spPr/>
        <p:txBody>
          <a:bodyPr/>
          <a:lstStyle/>
          <a:p>
            <a:fld id="{2E548C01-EC07-4717-A8DE-1E92D2D81867}" type="slidenum">
              <a:rPr kumimoji="1" lang="ja-JP" altLang="en-US" smtClean="0"/>
              <a:t>50</a:t>
            </a:fld>
            <a:endParaRPr kumimoji="1" lang="ja-JP" altLang="en-US" dirty="0"/>
          </a:p>
        </p:txBody>
      </p:sp>
    </p:spTree>
    <p:extLst>
      <p:ext uri="{BB962C8B-B14F-4D97-AF65-F5344CB8AC3E}">
        <p14:creationId xmlns:p14="http://schemas.microsoft.com/office/powerpoint/2010/main" val="56972319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lstStyle/>
          <a:p>
            <a:r>
              <a:rPr lang="en-US" altLang="ja-JP" dirty="0"/>
              <a:t>2015</a:t>
            </a:r>
            <a:r>
              <a:rPr lang="ja-JP" altLang="en-US" dirty="0"/>
              <a:t>年～</a:t>
            </a:r>
            <a:r>
              <a:rPr lang="en-US" altLang="ja-JP" dirty="0"/>
              <a:t>2024</a:t>
            </a:r>
            <a:r>
              <a:rPr lang="ja-JP" altLang="en-US" dirty="0"/>
              <a:t>年に実施された</a:t>
            </a:r>
            <a:r>
              <a:rPr lang="en-US" altLang="ja-JP" dirty="0"/>
              <a:t>15</a:t>
            </a:r>
            <a:r>
              <a:rPr lang="ja-JP" altLang="en-US" dirty="0"/>
              <a:t>歳以下の急性骨髄性白血病に対する移植後</a:t>
            </a:r>
            <a:r>
              <a:rPr lang="en-US" altLang="ja-JP" dirty="0"/>
              <a:t>5</a:t>
            </a:r>
            <a:r>
              <a:rPr lang="ja-JP" altLang="en-US" dirty="0"/>
              <a:t>年生存率（</a:t>
            </a:r>
            <a:r>
              <a:rPr lang="en-US" altLang="ja-JP" dirty="0"/>
              <a:t>95%</a:t>
            </a:r>
            <a:r>
              <a:rPr lang="ja-JP" altLang="en-US" dirty="0"/>
              <a:t>信頼区間）は、血縁者間骨髄移植（</a:t>
            </a:r>
            <a:r>
              <a:rPr lang="en-US" altLang="ja-JP" dirty="0"/>
              <a:t>150</a:t>
            </a:r>
            <a:r>
              <a:rPr lang="ja-JP" altLang="en-US" dirty="0"/>
              <a:t>件）で</a:t>
            </a:r>
            <a:r>
              <a:rPr lang="en-US" altLang="ja-JP" dirty="0"/>
              <a:t>62%</a:t>
            </a:r>
            <a:r>
              <a:rPr lang="ja-JP" altLang="en-US" dirty="0"/>
              <a:t>（</a:t>
            </a:r>
            <a:r>
              <a:rPr lang="en-US" altLang="ja-JP" dirty="0"/>
              <a:t>54-70%</a:t>
            </a:r>
            <a:r>
              <a:rPr lang="ja-JP" altLang="en-US" dirty="0"/>
              <a:t>）、血縁者間末梢血幹細胞移植（</a:t>
            </a:r>
            <a:r>
              <a:rPr lang="en-US" altLang="ja-JP" dirty="0"/>
              <a:t>104</a:t>
            </a:r>
            <a:r>
              <a:rPr lang="ja-JP" altLang="en-US" dirty="0"/>
              <a:t>件）で</a:t>
            </a:r>
            <a:r>
              <a:rPr lang="en-US" altLang="ja-JP" dirty="0"/>
              <a:t>54%</a:t>
            </a:r>
            <a:r>
              <a:rPr lang="ja-JP" altLang="en-US" dirty="0"/>
              <a:t>（</a:t>
            </a:r>
            <a:r>
              <a:rPr lang="en-US" altLang="ja-JP" dirty="0"/>
              <a:t>43-64%</a:t>
            </a:r>
            <a:r>
              <a:rPr lang="ja-JP" altLang="en-US" dirty="0"/>
              <a:t>）、非血縁者間骨髄移植</a:t>
            </a:r>
            <a:r>
              <a:rPr lang="en-US" altLang="ja-JP" dirty="0"/>
              <a:t>(133</a:t>
            </a:r>
            <a:r>
              <a:rPr lang="ja-JP" altLang="en-US" dirty="0"/>
              <a:t>件</a:t>
            </a:r>
            <a:r>
              <a:rPr lang="en-US" altLang="ja-JP" dirty="0"/>
              <a:t>)</a:t>
            </a:r>
            <a:r>
              <a:rPr lang="ja-JP" altLang="en-US" dirty="0"/>
              <a:t>で</a:t>
            </a:r>
            <a:r>
              <a:rPr lang="en-US" altLang="ja-JP" dirty="0"/>
              <a:t>66%</a:t>
            </a:r>
            <a:r>
              <a:rPr lang="ja-JP" altLang="en-US" dirty="0"/>
              <a:t>（</a:t>
            </a:r>
            <a:r>
              <a:rPr lang="en-US" altLang="ja-JP" dirty="0"/>
              <a:t>56-74%</a:t>
            </a:r>
            <a:r>
              <a:rPr lang="ja-JP" altLang="en-US" dirty="0"/>
              <a:t>）、非血縁者間さい帯血移植（</a:t>
            </a:r>
            <a:r>
              <a:rPr lang="en-US" altLang="ja-JP" dirty="0"/>
              <a:t>275</a:t>
            </a:r>
            <a:r>
              <a:rPr lang="ja-JP" altLang="en-US" dirty="0"/>
              <a:t>件）で</a:t>
            </a:r>
            <a:r>
              <a:rPr lang="en-US" altLang="ja-JP" dirty="0"/>
              <a:t>61%</a:t>
            </a:r>
            <a:r>
              <a:rPr lang="ja-JP" altLang="en-US" dirty="0"/>
              <a:t>（</a:t>
            </a:r>
            <a:r>
              <a:rPr lang="en-US" altLang="ja-JP" dirty="0"/>
              <a:t>53-67%</a:t>
            </a:r>
            <a:r>
              <a:rPr lang="ja-JP" altLang="en-US" dirty="0"/>
              <a:t>）である。</a:t>
            </a:r>
          </a:p>
        </p:txBody>
      </p:sp>
      <p:sp>
        <p:nvSpPr>
          <p:cNvPr id="4" name="スライド イメージ プレースホルダー 3">
            <a:extLst>
              <a:ext uri="{FF2B5EF4-FFF2-40B4-BE49-F238E27FC236}">
                <a16:creationId xmlns:a16="http://schemas.microsoft.com/office/drawing/2014/main" id="{FFBFA6FA-FE3E-695B-8165-2292B2AEDDD0}"/>
              </a:ext>
            </a:extLst>
          </p:cNvPr>
          <p:cNvSpPr>
            <a:spLocks noGrp="1" noRot="1" noChangeAspect="1"/>
          </p:cNvSpPr>
          <p:nvPr>
            <p:ph type="sldImg"/>
          </p:nvPr>
        </p:nvSpPr>
        <p:spPr>
          <a:xfrm>
            <a:off x="1035050" y="0"/>
            <a:ext cx="7940675" cy="4467225"/>
          </a:xfrm>
        </p:spPr>
      </p:sp>
      <p:sp>
        <p:nvSpPr>
          <p:cNvPr id="6" name="スライド番号プレースホルダー 5">
            <a:extLst>
              <a:ext uri="{FF2B5EF4-FFF2-40B4-BE49-F238E27FC236}">
                <a16:creationId xmlns:a16="http://schemas.microsoft.com/office/drawing/2014/main" id="{584BDA11-5CF7-CCA0-A3BE-64F0C05D8E2A}"/>
              </a:ext>
            </a:extLst>
          </p:cNvPr>
          <p:cNvSpPr>
            <a:spLocks noGrp="1"/>
          </p:cNvSpPr>
          <p:nvPr>
            <p:ph type="sldNum" sz="quarter" idx="5"/>
          </p:nvPr>
        </p:nvSpPr>
        <p:spPr/>
        <p:txBody>
          <a:bodyPr/>
          <a:lstStyle/>
          <a:p>
            <a:fld id="{2E548C01-EC07-4717-A8DE-1E92D2D81867}" type="slidenum">
              <a:rPr kumimoji="1" lang="ja-JP" altLang="en-US" smtClean="0"/>
              <a:t>51</a:t>
            </a:fld>
            <a:endParaRPr kumimoji="1" lang="ja-JP" altLang="en-US" dirty="0"/>
          </a:p>
        </p:txBody>
      </p:sp>
    </p:spTree>
    <p:extLst>
      <p:ext uri="{BB962C8B-B14F-4D97-AF65-F5344CB8AC3E}">
        <p14:creationId xmlns:p14="http://schemas.microsoft.com/office/powerpoint/2010/main" val="329110649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lstStyle/>
          <a:p>
            <a:r>
              <a:rPr lang="en-US" altLang="ja-JP" dirty="0"/>
              <a:t>2015</a:t>
            </a:r>
            <a:r>
              <a:rPr lang="ja-JP" altLang="en-US" dirty="0"/>
              <a:t>年～</a:t>
            </a:r>
            <a:r>
              <a:rPr lang="en-US" altLang="ja-JP" dirty="0"/>
              <a:t>2024</a:t>
            </a:r>
            <a:r>
              <a:rPr lang="ja-JP" altLang="en-US" dirty="0"/>
              <a:t>年に実施された</a:t>
            </a:r>
            <a:r>
              <a:rPr lang="en-US" altLang="ja-JP" dirty="0"/>
              <a:t>16</a:t>
            </a:r>
            <a:r>
              <a:rPr lang="ja-JP" altLang="en-US" dirty="0"/>
              <a:t>歳以上の急性骨髄性白血病に対する移植後</a:t>
            </a:r>
            <a:r>
              <a:rPr lang="en-US" altLang="ja-JP" dirty="0"/>
              <a:t>5</a:t>
            </a:r>
            <a:r>
              <a:rPr lang="ja-JP" altLang="en-US" dirty="0"/>
              <a:t>年生存率（</a:t>
            </a:r>
            <a:r>
              <a:rPr lang="en-US" altLang="ja-JP" dirty="0"/>
              <a:t>95%</a:t>
            </a:r>
            <a:r>
              <a:rPr lang="ja-JP" altLang="en-US" dirty="0"/>
              <a:t>信頼区間）は、血縁者間骨髄移植（</a:t>
            </a:r>
            <a:r>
              <a:rPr lang="en-US" altLang="ja-JP" dirty="0"/>
              <a:t>444</a:t>
            </a:r>
            <a:r>
              <a:rPr lang="ja-JP" altLang="en-US" dirty="0"/>
              <a:t>件）で</a:t>
            </a:r>
            <a:r>
              <a:rPr lang="en-US" altLang="ja-JP" dirty="0"/>
              <a:t>56%</a:t>
            </a:r>
            <a:r>
              <a:rPr lang="ja-JP" altLang="en-US" dirty="0"/>
              <a:t>（</a:t>
            </a:r>
            <a:r>
              <a:rPr lang="en-US" altLang="ja-JP" dirty="0"/>
              <a:t>51-61%</a:t>
            </a:r>
            <a:r>
              <a:rPr lang="ja-JP" altLang="en-US" dirty="0"/>
              <a:t>）、血縁者間末梢血幹細胞移植（</a:t>
            </a:r>
            <a:r>
              <a:rPr lang="en-US" altLang="ja-JP" dirty="0"/>
              <a:t>3,129</a:t>
            </a:r>
            <a:r>
              <a:rPr lang="ja-JP" altLang="en-US" dirty="0"/>
              <a:t>件）で</a:t>
            </a:r>
            <a:r>
              <a:rPr lang="en-US" altLang="ja-JP" dirty="0"/>
              <a:t>48%</a:t>
            </a:r>
            <a:r>
              <a:rPr lang="ja-JP" altLang="en-US" dirty="0"/>
              <a:t>（</a:t>
            </a:r>
            <a:r>
              <a:rPr lang="en-US" altLang="ja-JP" dirty="0"/>
              <a:t>46-50%</a:t>
            </a:r>
            <a:r>
              <a:rPr lang="ja-JP" altLang="en-US" dirty="0"/>
              <a:t>）、非血縁者間骨髄移植（</a:t>
            </a:r>
            <a:r>
              <a:rPr lang="en-US" altLang="ja-JP" dirty="0"/>
              <a:t>2,802</a:t>
            </a:r>
            <a:r>
              <a:rPr lang="ja-JP" altLang="en-US" dirty="0"/>
              <a:t>件）で</a:t>
            </a:r>
            <a:r>
              <a:rPr lang="en-US" altLang="ja-JP" dirty="0"/>
              <a:t>52%</a:t>
            </a:r>
            <a:r>
              <a:rPr lang="ja-JP" altLang="en-US" dirty="0"/>
              <a:t>（</a:t>
            </a:r>
            <a:r>
              <a:rPr lang="en-US" altLang="ja-JP" dirty="0"/>
              <a:t>50-54%</a:t>
            </a:r>
            <a:r>
              <a:rPr lang="ja-JP" altLang="en-US" dirty="0"/>
              <a:t>）、非血縁者間さい帯血移植（</a:t>
            </a:r>
            <a:r>
              <a:rPr lang="en-US" altLang="ja-JP" dirty="0"/>
              <a:t>4,610</a:t>
            </a:r>
            <a:r>
              <a:rPr lang="ja-JP" altLang="en-US" dirty="0"/>
              <a:t>件）で</a:t>
            </a:r>
            <a:r>
              <a:rPr lang="en-US" altLang="ja-JP" dirty="0"/>
              <a:t>47%</a:t>
            </a:r>
            <a:r>
              <a:rPr lang="ja-JP" altLang="en-US" dirty="0"/>
              <a:t>（</a:t>
            </a:r>
            <a:r>
              <a:rPr lang="en-US" altLang="ja-JP" dirty="0"/>
              <a:t>46-49%</a:t>
            </a:r>
            <a:r>
              <a:rPr lang="ja-JP" altLang="en-US" dirty="0"/>
              <a:t>）である。</a:t>
            </a:r>
          </a:p>
        </p:txBody>
      </p:sp>
      <p:sp>
        <p:nvSpPr>
          <p:cNvPr id="6" name="スライド番号プレースホルダー 5">
            <a:extLst>
              <a:ext uri="{FF2B5EF4-FFF2-40B4-BE49-F238E27FC236}">
                <a16:creationId xmlns:a16="http://schemas.microsoft.com/office/drawing/2014/main" id="{790CDD28-5C69-8633-4710-923155013AEA}"/>
              </a:ext>
            </a:extLst>
          </p:cNvPr>
          <p:cNvSpPr>
            <a:spLocks noGrp="1"/>
          </p:cNvSpPr>
          <p:nvPr>
            <p:ph type="sldNum" sz="quarter" idx="5"/>
          </p:nvPr>
        </p:nvSpPr>
        <p:spPr/>
        <p:txBody>
          <a:bodyPr/>
          <a:lstStyle/>
          <a:p>
            <a:fld id="{2E548C01-EC07-4717-A8DE-1E92D2D81867}" type="slidenum">
              <a:rPr lang="ja-JP" altLang="en-US" smtClean="0"/>
              <a:pPr/>
              <a:t>52</a:t>
            </a:fld>
            <a:endParaRPr lang="ja-JP" altLang="en-US" dirty="0"/>
          </a:p>
        </p:txBody>
      </p:sp>
      <p:sp>
        <p:nvSpPr>
          <p:cNvPr id="9" name="スライド イメージ プレースホルダー 8">
            <a:extLst>
              <a:ext uri="{FF2B5EF4-FFF2-40B4-BE49-F238E27FC236}">
                <a16:creationId xmlns:a16="http://schemas.microsoft.com/office/drawing/2014/main" id="{627232CD-D6BC-895D-AFBC-4F018820665E}"/>
              </a:ext>
            </a:extLst>
          </p:cNvPr>
          <p:cNvSpPr>
            <a:spLocks noGrp="1" noRot="1" noChangeAspect="1"/>
          </p:cNvSpPr>
          <p:nvPr>
            <p:ph type="sldImg"/>
          </p:nvPr>
        </p:nvSpPr>
        <p:spPr>
          <a:xfrm>
            <a:off x="1035050" y="0"/>
            <a:ext cx="7940675" cy="4467225"/>
          </a:xfrm>
        </p:spPr>
      </p:sp>
    </p:spTree>
    <p:extLst>
      <p:ext uri="{BB962C8B-B14F-4D97-AF65-F5344CB8AC3E}">
        <p14:creationId xmlns:p14="http://schemas.microsoft.com/office/powerpoint/2010/main" val="27349985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lstStyle/>
          <a:p>
            <a:r>
              <a:rPr lang="en-US" altLang="ja-JP" dirty="0"/>
              <a:t>2015</a:t>
            </a:r>
            <a:r>
              <a:rPr lang="ja-JP" altLang="en-US" dirty="0"/>
              <a:t>年～</a:t>
            </a:r>
            <a:r>
              <a:rPr lang="en-US" altLang="ja-JP" dirty="0"/>
              <a:t>2024</a:t>
            </a:r>
            <a:r>
              <a:rPr lang="ja-JP" altLang="en-US" dirty="0"/>
              <a:t>年に実施された</a:t>
            </a:r>
            <a:r>
              <a:rPr lang="en-US" altLang="ja-JP" dirty="0"/>
              <a:t>15</a:t>
            </a:r>
            <a:r>
              <a:rPr lang="ja-JP" altLang="en-US" dirty="0"/>
              <a:t>歳以下の急性骨髄性白血病に対する</a:t>
            </a:r>
            <a:r>
              <a:rPr lang="en-US" altLang="ja-JP" dirty="0"/>
              <a:t>HLA</a:t>
            </a:r>
            <a:r>
              <a:rPr lang="ja-JP" altLang="en-US" dirty="0"/>
              <a:t>適合同胞間移植後</a:t>
            </a:r>
            <a:r>
              <a:rPr lang="en-US" altLang="ja-JP" dirty="0"/>
              <a:t>5</a:t>
            </a:r>
            <a:r>
              <a:rPr lang="ja-JP" altLang="en-US" dirty="0"/>
              <a:t>年生存率（</a:t>
            </a:r>
            <a:r>
              <a:rPr lang="en-US" altLang="ja-JP" dirty="0"/>
              <a:t>95%</a:t>
            </a:r>
            <a:r>
              <a:rPr lang="ja-JP" altLang="en-US" dirty="0"/>
              <a:t>信頼区間）は、標準リスク群（</a:t>
            </a:r>
            <a:r>
              <a:rPr lang="en-US" altLang="ja-JP" dirty="0"/>
              <a:t>61</a:t>
            </a:r>
            <a:r>
              <a:rPr lang="ja-JP" altLang="en-US" dirty="0"/>
              <a:t>件）で</a:t>
            </a:r>
            <a:r>
              <a:rPr lang="en-US" altLang="ja-JP" dirty="0"/>
              <a:t>80%</a:t>
            </a:r>
            <a:r>
              <a:rPr lang="ja-JP" altLang="en-US" dirty="0"/>
              <a:t>（</a:t>
            </a:r>
            <a:r>
              <a:rPr lang="en-US" altLang="ja-JP" dirty="0"/>
              <a:t>67-88%</a:t>
            </a:r>
            <a:r>
              <a:rPr lang="ja-JP" altLang="en-US" dirty="0"/>
              <a:t>）、高リスク群（</a:t>
            </a:r>
            <a:r>
              <a:rPr lang="en-US" altLang="ja-JP" dirty="0"/>
              <a:t>28</a:t>
            </a:r>
            <a:r>
              <a:rPr lang="ja-JP" altLang="en-US" dirty="0"/>
              <a:t>件）で</a:t>
            </a:r>
            <a:r>
              <a:rPr lang="en-US" altLang="ja-JP" dirty="0"/>
              <a:t>43%</a:t>
            </a:r>
            <a:r>
              <a:rPr lang="ja-JP" altLang="en-US" dirty="0"/>
              <a:t>（</a:t>
            </a:r>
            <a:r>
              <a:rPr lang="en-US" altLang="ja-JP" dirty="0"/>
              <a:t>25-60%</a:t>
            </a:r>
            <a:r>
              <a:rPr lang="ja-JP" altLang="en-US" dirty="0"/>
              <a:t>）である。</a:t>
            </a:r>
            <a:endParaRPr lang="en-US" altLang="ja-JP" dirty="0"/>
          </a:p>
          <a:p>
            <a:endParaRPr lang="en-US" altLang="ja-JP" dirty="0"/>
          </a:p>
          <a:p>
            <a:endParaRPr lang="ja-JP" altLang="ja-JP" dirty="0"/>
          </a:p>
          <a:p>
            <a:r>
              <a:rPr lang="ja-JP" altLang="ja-JP" dirty="0"/>
              <a:t>―≪急性骨髄性白血病のリスク分類≫―――――――――――</a:t>
            </a:r>
          </a:p>
          <a:p>
            <a:r>
              <a:rPr lang="ja-JP" altLang="ja-JP" dirty="0"/>
              <a:t>■標準リスク群：初回寛解期／第二寛解期</a:t>
            </a:r>
          </a:p>
          <a:p>
            <a:r>
              <a:rPr lang="ja-JP" altLang="ja-JP" dirty="0"/>
              <a:t>■高リスク群</a:t>
            </a:r>
            <a:r>
              <a:rPr lang="en-US" altLang="ja-JP" dirty="0"/>
              <a:t>   </a:t>
            </a:r>
            <a:r>
              <a:rPr lang="ja-JP" altLang="ja-JP" dirty="0"/>
              <a:t>：第三以降の寛解期／初回寛解導入不能</a:t>
            </a:r>
            <a:r>
              <a:rPr lang="en-US" altLang="ja-JP" dirty="0"/>
              <a:t>(PIF)</a:t>
            </a:r>
            <a:r>
              <a:rPr lang="ja-JP" altLang="ja-JP" dirty="0"/>
              <a:t>／初発状態</a:t>
            </a:r>
            <a:r>
              <a:rPr lang="en-US" altLang="ja-JP" dirty="0"/>
              <a:t>(</a:t>
            </a:r>
            <a:r>
              <a:rPr lang="ja-JP" altLang="ja-JP" dirty="0"/>
              <a:t>未治療</a:t>
            </a:r>
            <a:r>
              <a:rPr lang="en-US" altLang="ja-JP" dirty="0"/>
              <a:t>)</a:t>
            </a:r>
            <a:r>
              <a:rPr lang="ja-JP" altLang="ja-JP" dirty="0"/>
              <a:t>／再発</a:t>
            </a:r>
          </a:p>
          <a:p>
            <a:r>
              <a:rPr lang="ja-JP" altLang="ja-JP" dirty="0"/>
              <a:t>――――――――――――――――――――――――――</a:t>
            </a:r>
            <a:endParaRPr lang="ja-JP" altLang="en-US" dirty="0"/>
          </a:p>
        </p:txBody>
      </p:sp>
      <p:sp>
        <p:nvSpPr>
          <p:cNvPr id="2" name="スライド番号プレースホルダー 1">
            <a:extLst>
              <a:ext uri="{FF2B5EF4-FFF2-40B4-BE49-F238E27FC236}">
                <a16:creationId xmlns:a16="http://schemas.microsoft.com/office/drawing/2014/main" id="{FE2837F5-1E77-5B45-9509-F437D3ACE655}"/>
              </a:ext>
            </a:extLst>
          </p:cNvPr>
          <p:cNvSpPr>
            <a:spLocks noGrp="1"/>
          </p:cNvSpPr>
          <p:nvPr>
            <p:ph type="sldNum" sz="quarter" idx="5"/>
          </p:nvPr>
        </p:nvSpPr>
        <p:spPr/>
        <p:txBody>
          <a:bodyPr/>
          <a:lstStyle/>
          <a:p>
            <a:fld id="{2E548C01-EC07-4717-A8DE-1E92D2D81867}" type="slidenum">
              <a:rPr lang="ja-JP" altLang="en-US" smtClean="0"/>
              <a:pPr/>
              <a:t>53</a:t>
            </a:fld>
            <a:endParaRPr lang="ja-JP" altLang="en-US" dirty="0"/>
          </a:p>
        </p:txBody>
      </p:sp>
      <p:sp>
        <p:nvSpPr>
          <p:cNvPr id="6" name="スライド イメージ プレースホルダー 5">
            <a:extLst>
              <a:ext uri="{FF2B5EF4-FFF2-40B4-BE49-F238E27FC236}">
                <a16:creationId xmlns:a16="http://schemas.microsoft.com/office/drawing/2014/main" id="{F8DD8F64-CA8C-DBC6-7497-D6E5B436B4B4}"/>
              </a:ext>
            </a:extLst>
          </p:cNvPr>
          <p:cNvSpPr>
            <a:spLocks noGrp="1" noRot="1" noChangeAspect="1"/>
          </p:cNvSpPr>
          <p:nvPr>
            <p:ph type="sldImg"/>
          </p:nvPr>
        </p:nvSpPr>
        <p:spPr>
          <a:xfrm>
            <a:off x="1035050" y="0"/>
            <a:ext cx="7940675" cy="4467225"/>
          </a:xfrm>
        </p:spPr>
      </p:sp>
    </p:spTree>
    <p:extLst>
      <p:ext uri="{BB962C8B-B14F-4D97-AF65-F5344CB8AC3E}">
        <p14:creationId xmlns:p14="http://schemas.microsoft.com/office/powerpoint/2010/main" val="157369209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lstStyle/>
          <a:p>
            <a:r>
              <a:rPr lang="en-US" altLang="ja-JP" dirty="0"/>
              <a:t>2015</a:t>
            </a:r>
            <a:r>
              <a:rPr lang="ja-JP" altLang="en-US" dirty="0"/>
              <a:t>年～</a:t>
            </a:r>
            <a:r>
              <a:rPr lang="en-US" altLang="ja-JP" dirty="0"/>
              <a:t>2024</a:t>
            </a:r>
            <a:r>
              <a:rPr lang="ja-JP" altLang="en-US" dirty="0"/>
              <a:t>年に実施された</a:t>
            </a:r>
            <a:r>
              <a:rPr lang="en-US" altLang="ja-JP" dirty="0"/>
              <a:t>16</a:t>
            </a:r>
            <a:r>
              <a:rPr lang="ja-JP" altLang="en-US" dirty="0"/>
              <a:t>歳以上の急性骨髄性白血病に対する</a:t>
            </a:r>
            <a:r>
              <a:rPr lang="en-US" altLang="ja-JP" dirty="0"/>
              <a:t>HLA</a:t>
            </a:r>
            <a:r>
              <a:rPr lang="ja-JP" altLang="en-US" dirty="0"/>
              <a:t>適合同胞間移植後</a:t>
            </a:r>
            <a:r>
              <a:rPr lang="en-US" altLang="ja-JP" dirty="0"/>
              <a:t>5</a:t>
            </a:r>
            <a:r>
              <a:rPr lang="ja-JP" altLang="en-US" dirty="0"/>
              <a:t>年生存率（</a:t>
            </a:r>
            <a:r>
              <a:rPr lang="en-US" altLang="ja-JP" dirty="0"/>
              <a:t>95%</a:t>
            </a:r>
            <a:r>
              <a:rPr lang="ja-JP" altLang="en-US" dirty="0"/>
              <a:t>信頼区間）は、標準リスク群（</a:t>
            </a:r>
            <a:r>
              <a:rPr lang="en-US" altLang="ja-JP" dirty="0"/>
              <a:t>1,133</a:t>
            </a:r>
            <a:r>
              <a:rPr lang="ja-JP" altLang="en-US" dirty="0"/>
              <a:t>件）で</a:t>
            </a:r>
            <a:r>
              <a:rPr lang="en-US" altLang="ja-JP" dirty="0"/>
              <a:t>65%</a:t>
            </a:r>
            <a:r>
              <a:rPr lang="ja-JP" altLang="en-US" dirty="0"/>
              <a:t>（</a:t>
            </a:r>
            <a:r>
              <a:rPr lang="en-US" altLang="ja-JP" dirty="0"/>
              <a:t>61-68%</a:t>
            </a:r>
            <a:r>
              <a:rPr lang="ja-JP" altLang="en-US" dirty="0"/>
              <a:t>）、高リスク群（</a:t>
            </a:r>
            <a:r>
              <a:rPr lang="en-US" altLang="ja-JP" dirty="0"/>
              <a:t>518</a:t>
            </a:r>
            <a:r>
              <a:rPr lang="ja-JP" altLang="en-US" dirty="0"/>
              <a:t>件）で</a:t>
            </a:r>
            <a:r>
              <a:rPr lang="en-US" altLang="ja-JP" dirty="0"/>
              <a:t>31%</a:t>
            </a:r>
            <a:r>
              <a:rPr lang="ja-JP" altLang="en-US" dirty="0"/>
              <a:t>（</a:t>
            </a:r>
            <a:r>
              <a:rPr lang="en-US" altLang="ja-JP" dirty="0"/>
              <a:t>27-35%</a:t>
            </a:r>
            <a:r>
              <a:rPr lang="ja-JP" altLang="en-US" dirty="0"/>
              <a:t>）である。</a:t>
            </a:r>
            <a:endParaRPr lang="en-US" altLang="ja-JP" dirty="0"/>
          </a:p>
          <a:p>
            <a:r>
              <a:rPr lang="en-US" altLang="ja-JP" dirty="0"/>
              <a:t> </a:t>
            </a:r>
          </a:p>
          <a:p>
            <a:endParaRPr lang="ja-JP" altLang="ja-JP" dirty="0"/>
          </a:p>
          <a:p>
            <a:r>
              <a:rPr lang="ja-JP" altLang="ja-JP" dirty="0"/>
              <a:t>―≪急性骨髄性白血病のリスク分類≫―――――――――――</a:t>
            </a:r>
          </a:p>
          <a:p>
            <a:r>
              <a:rPr lang="ja-JP" altLang="ja-JP" dirty="0"/>
              <a:t>■標準リスク群：初回寛解期／第二寛解期</a:t>
            </a:r>
          </a:p>
          <a:p>
            <a:r>
              <a:rPr lang="ja-JP" altLang="ja-JP" dirty="0"/>
              <a:t>■高リスク群</a:t>
            </a:r>
            <a:r>
              <a:rPr lang="en-US" altLang="ja-JP" dirty="0"/>
              <a:t>   </a:t>
            </a:r>
            <a:r>
              <a:rPr lang="ja-JP" altLang="ja-JP" dirty="0"/>
              <a:t>：第三以降の寛解期／初回寛解導入不能</a:t>
            </a:r>
            <a:r>
              <a:rPr lang="en-US" altLang="ja-JP" dirty="0"/>
              <a:t>(PIF)</a:t>
            </a:r>
            <a:r>
              <a:rPr lang="ja-JP" altLang="ja-JP" dirty="0"/>
              <a:t>／初発状態</a:t>
            </a:r>
            <a:r>
              <a:rPr lang="en-US" altLang="ja-JP" dirty="0"/>
              <a:t>(</a:t>
            </a:r>
            <a:r>
              <a:rPr lang="ja-JP" altLang="ja-JP" dirty="0"/>
              <a:t>未治療</a:t>
            </a:r>
            <a:r>
              <a:rPr lang="en-US" altLang="ja-JP" dirty="0"/>
              <a:t>)</a:t>
            </a:r>
            <a:r>
              <a:rPr lang="ja-JP" altLang="ja-JP" dirty="0"/>
              <a:t>／再発</a:t>
            </a:r>
          </a:p>
          <a:p>
            <a:r>
              <a:rPr lang="ja-JP" altLang="ja-JP" dirty="0"/>
              <a:t>――――――――――――――――――――――――――</a:t>
            </a:r>
            <a:endParaRPr lang="ja-JP" altLang="en-US" dirty="0"/>
          </a:p>
        </p:txBody>
      </p:sp>
      <p:sp>
        <p:nvSpPr>
          <p:cNvPr id="2" name="スライド番号プレースホルダー 1">
            <a:extLst>
              <a:ext uri="{FF2B5EF4-FFF2-40B4-BE49-F238E27FC236}">
                <a16:creationId xmlns:a16="http://schemas.microsoft.com/office/drawing/2014/main" id="{1597C293-89E7-55C9-B9DE-680B1A11FEC7}"/>
              </a:ext>
            </a:extLst>
          </p:cNvPr>
          <p:cNvSpPr>
            <a:spLocks noGrp="1"/>
          </p:cNvSpPr>
          <p:nvPr>
            <p:ph type="sldNum" sz="quarter" idx="5"/>
          </p:nvPr>
        </p:nvSpPr>
        <p:spPr/>
        <p:txBody>
          <a:bodyPr/>
          <a:lstStyle/>
          <a:p>
            <a:fld id="{2E548C01-EC07-4717-A8DE-1E92D2D81867}" type="slidenum">
              <a:rPr lang="ja-JP" altLang="en-US" smtClean="0"/>
              <a:pPr/>
              <a:t>54</a:t>
            </a:fld>
            <a:endParaRPr lang="ja-JP" altLang="en-US" dirty="0"/>
          </a:p>
        </p:txBody>
      </p:sp>
      <p:sp>
        <p:nvSpPr>
          <p:cNvPr id="7" name="スライド イメージ プレースホルダー 6">
            <a:extLst>
              <a:ext uri="{FF2B5EF4-FFF2-40B4-BE49-F238E27FC236}">
                <a16:creationId xmlns:a16="http://schemas.microsoft.com/office/drawing/2014/main" id="{786F31A9-CCF6-D2E7-3640-6CB26F5F6B71}"/>
              </a:ext>
            </a:extLst>
          </p:cNvPr>
          <p:cNvSpPr>
            <a:spLocks noGrp="1" noRot="1" noChangeAspect="1"/>
          </p:cNvSpPr>
          <p:nvPr>
            <p:ph type="sldImg"/>
          </p:nvPr>
        </p:nvSpPr>
        <p:spPr>
          <a:xfrm>
            <a:off x="1035050" y="0"/>
            <a:ext cx="7940675" cy="4467225"/>
          </a:xfrm>
        </p:spPr>
      </p:sp>
    </p:spTree>
    <p:extLst>
      <p:ext uri="{BB962C8B-B14F-4D97-AF65-F5344CB8AC3E}">
        <p14:creationId xmlns:p14="http://schemas.microsoft.com/office/powerpoint/2010/main" val="345602579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normAutofit/>
          </a:bodyPr>
          <a:lstStyle/>
          <a:p>
            <a:r>
              <a:rPr lang="en-US" altLang="ja-JP" dirty="0">
                <a:effectLst/>
                <a:latin typeface="UD デジタル 教科書体 N-B" panose="02020700000000000000" pitchFamily="17" charset="-128"/>
                <a:cs typeface="Times New Roman" panose="02020603050405020304" pitchFamily="18" charset="0"/>
              </a:rPr>
              <a:t>2015</a:t>
            </a:r>
            <a:r>
              <a:rPr lang="ja-JP" altLang="en-US" dirty="0">
                <a:effectLst/>
                <a:latin typeface="UD デジタル 教科書体 N-B" panose="02020700000000000000" pitchFamily="17" charset="-128"/>
                <a:cs typeface="Times New Roman" panose="02020603050405020304" pitchFamily="18" charset="0"/>
              </a:rPr>
              <a:t>年～</a:t>
            </a:r>
            <a:r>
              <a:rPr lang="en-US" altLang="ja-JP" dirty="0">
                <a:effectLst/>
                <a:latin typeface="UD デジタル 教科書体 N-B" panose="02020700000000000000" pitchFamily="17" charset="-128"/>
                <a:cs typeface="Times New Roman" panose="02020603050405020304" pitchFamily="18" charset="0"/>
              </a:rPr>
              <a:t>2024</a:t>
            </a:r>
            <a:r>
              <a:rPr lang="ja-JP" altLang="en-US" dirty="0">
                <a:effectLst/>
                <a:latin typeface="UD デジタル 教科書体 N-B" panose="02020700000000000000" pitchFamily="17" charset="-128"/>
                <a:cs typeface="Times New Roman" panose="02020603050405020304" pitchFamily="18" charset="0"/>
              </a:rPr>
              <a:t>年に実施された</a:t>
            </a:r>
            <a:r>
              <a:rPr lang="en-US" altLang="ja-JP" dirty="0">
                <a:effectLst/>
                <a:latin typeface="UD デジタル 教科書体 N-B" panose="02020700000000000000" pitchFamily="17" charset="-128"/>
                <a:cs typeface="Times New Roman" panose="02020603050405020304" pitchFamily="18" charset="0"/>
              </a:rPr>
              <a:t>15</a:t>
            </a:r>
            <a:r>
              <a:rPr lang="ja-JP" altLang="en-US" dirty="0">
                <a:effectLst/>
                <a:latin typeface="UD デジタル 教科書体 N-B" panose="02020700000000000000" pitchFamily="17" charset="-128"/>
                <a:cs typeface="Times New Roman" panose="02020603050405020304" pitchFamily="18" charset="0"/>
              </a:rPr>
              <a:t>歳以下の急性骨髄性白血病に対する非血縁者間骨髄移植後</a:t>
            </a:r>
            <a:r>
              <a:rPr lang="en-US" altLang="ja-JP" dirty="0">
                <a:effectLst/>
                <a:latin typeface="UD デジタル 教科書体 N-B" panose="02020700000000000000" pitchFamily="17" charset="-128"/>
                <a:cs typeface="Times New Roman" panose="02020603050405020304" pitchFamily="18" charset="0"/>
              </a:rPr>
              <a:t>5</a:t>
            </a:r>
            <a:r>
              <a:rPr lang="ja-JP" altLang="en-US" dirty="0">
                <a:effectLst/>
                <a:latin typeface="UD デジタル 教科書体 N-B" panose="02020700000000000000" pitchFamily="17" charset="-128"/>
                <a:cs typeface="Times New Roman" panose="02020603050405020304" pitchFamily="18" charset="0"/>
              </a:rPr>
              <a:t>年生存率（</a:t>
            </a:r>
            <a:r>
              <a:rPr lang="en-US" altLang="ja-JP" dirty="0">
                <a:effectLst/>
                <a:latin typeface="UD デジタル 教科書体 N-B" panose="02020700000000000000" pitchFamily="17" charset="-128"/>
                <a:cs typeface="Times New Roman" panose="02020603050405020304" pitchFamily="18" charset="0"/>
              </a:rPr>
              <a:t>95%</a:t>
            </a:r>
            <a:r>
              <a:rPr lang="ja-JP" altLang="en-US" dirty="0">
                <a:effectLst/>
                <a:latin typeface="UD デジタル 教科書体 N-B" panose="02020700000000000000" pitchFamily="17" charset="-128"/>
                <a:cs typeface="Times New Roman" panose="02020603050405020304" pitchFamily="18" charset="0"/>
              </a:rPr>
              <a:t>信頼区間）は、標準リスク群（</a:t>
            </a:r>
            <a:r>
              <a:rPr lang="en-US" altLang="ja-JP" dirty="0">
                <a:effectLst/>
                <a:latin typeface="UD デジタル 教科書体 N-B" panose="02020700000000000000" pitchFamily="17" charset="-128"/>
                <a:cs typeface="Times New Roman" panose="02020603050405020304" pitchFamily="18" charset="0"/>
              </a:rPr>
              <a:t>92</a:t>
            </a:r>
            <a:r>
              <a:rPr lang="ja-JP" altLang="en-US" dirty="0">
                <a:effectLst/>
                <a:latin typeface="UD デジタル 教科書体 N-B" panose="02020700000000000000" pitchFamily="17" charset="-128"/>
                <a:cs typeface="Times New Roman" panose="02020603050405020304" pitchFamily="18" charset="0"/>
              </a:rPr>
              <a:t>件）で</a:t>
            </a:r>
            <a:r>
              <a:rPr lang="en-US" altLang="ja-JP" dirty="0">
                <a:effectLst/>
                <a:latin typeface="UD デジタル 教科書体 N-B" panose="02020700000000000000" pitchFamily="17" charset="-128"/>
                <a:cs typeface="Times New Roman" panose="02020603050405020304" pitchFamily="18" charset="0"/>
              </a:rPr>
              <a:t>77%</a:t>
            </a:r>
            <a:r>
              <a:rPr lang="ja-JP" altLang="en-US" dirty="0">
                <a:effectLst/>
                <a:latin typeface="UD デジタル 教科書体 N-B" panose="02020700000000000000" pitchFamily="17" charset="-128"/>
                <a:cs typeface="Times New Roman" panose="02020603050405020304" pitchFamily="18" charset="0"/>
              </a:rPr>
              <a:t>（</a:t>
            </a:r>
            <a:r>
              <a:rPr lang="en-US" altLang="ja-JP" dirty="0">
                <a:effectLst/>
                <a:latin typeface="UD デジタル 教科書体 N-B" panose="02020700000000000000" pitchFamily="17" charset="-128"/>
                <a:cs typeface="Times New Roman" panose="02020603050405020304" pitchFamily="18" charset="0"/>
              </a:rPr>
              <a:t>66-84%</a:t>
            </a:r>
            <a:r>
              <a:rPr lang="ja-JP" altLang="en-US" dirty="0">
                <a:effectLst/>
                <a:latin typeface="UD デジタル 教科書体 N-B" panose="02020700000000000000" pitchFamily="17" charset="-128"/>
                <a:cs typeface="Times New Roman" panose="02020603050405020304" pitchFamily="18" charset="0"/>
              </a:rPr>
              <a:t>）、高リスク群（</a:t>
            </a:r>
            <a:r>
              <a:rPr lang="en-US" altLang="ja-JP" dirty="0">
                <a:effectLst/>
                <a:latin typeface="UD デジタル 教科書体 N-B" panose="02020700000000000000" pitchFamily="17" charset="-128"/>
                <a:cs typeface="Times New Roman" panose="02020603050405020304" pitchFamily="18" charset="0"/>
              </a:rPr>
              <a:t>41</a:t>
            </a:r>
            <a:r>
              <a:rPr lang="ja-JP" altLang="en-US" dirty="0">
                <a:effectLst/>
                <a:latin typeface="UD デジタル 教科書体 N-B" panose="02020700000000000000" pitchFamily="17" charset="-128"/>
                <a:cs typeface="Times New Roman" panose="02020603050405020304" pitchFamily="18" charset="0"/>
              </a:rPr>
              <a:t>件）で</a:t>
            </a:r>
            <a:r>
              <a:rPr lang="en-US" altLang="ja-JP" dirty="0">
                <a:effectLst/>
                <a:latin typeface="UD デジタル 教科書体 N-B" panose="02020700000000000000" pitchFamily="17" charset="-128"/>
                <a:cs typeface="Times New Roman" panose="02020603050405020304" pitchFamily="18" charset="0"/>
              </a:rPr>
              <a:t>42%</a:t>
            </a:r>
            <a:r>
              <a:rPr lang="ja-JP" altLang="en-US" dirty="0">
                <a:effectLst/>
                <a:latin typeface="UD デジタル 教科書体 N-B" panose="02020700000000000000" pitchFamily="17" charset="-128"/>
                <a:cs typeface="Times New Roman" panose="02020603050405020304" pitchFamily="18" charset="0"/>
              </a:rPr>
              <a:t>（</a:t>
            </a:r>
            <a:r>
              <a:rPr lang="en-US" altLang="ja-JP" dirty="0">
                <a:effectLst/>
                <a:latin typeface="UD デジタル 教科書体 N-B" panose="02020700000000000000" pitchFamily="17" charset="-128"/>
                <a:cs typeface="Times New Roman" panose="02020603050405020304" pitchFamily="18" charset="0"/>
              </a:rPr>
              <a:t>26-57%</a:t>
            </a:r>
            <a:r>
              <a:rPr lang="ja-JP" altLang="en-US" dirty="0">
                <a:effectLst/>
                <a:latin typeface="UD デジタル 教科書体 N-B" panose="02020700000000000000" pitchFamily="17" charset="-128"/>
                <a:cs typeface="Times New Roman" panose="02020603050405020304" pitchFamily="18" charset="0"/>
              </a:rPr>
              <a:t>）である。</a:t>
            </a:r>
            <a:endParaRPr lang="en-US" altLang="ja-JP" dirty="0">
              <a:effectLst/>
              <a:latin typeface="UD デジタル 教科書体 N-B" panose="02020700000000000000" pitchFamily="17" charset="-128"/>
              <a:cs typeface="Times New Roman" panose="02020603050405020304" pitchFamily="18" charset="0"/>
            </a:endParaRPr>
          </a:p>
          <a:p>
            <a:endParaRPr lang="en-US" altLang="ja-JP" dirty="0"/>
          </a:p>
          <a:p>
            <a:endParaRPr lang="ja-JP" altLang="ja-JP" dirty="0"/>
          </a:p>
          <a:p>
            <a:r>
              <a:rPr lang="ja-JP" altLang="ja-JP" sz="900" dirty="0"/>
              <a:t>―≪急性骨髄性白血病のリスク分類≫―――――――――――</a:t>
            </a:r>
          </a:p>
          <a:p>
            <a:r>
              <a:rPr lang="ja-JP" altLang="ja-JP" sz="900" dirty="0"/>
              <a:t>■標準リスク群：初回寛解期／第二寛解期</a:t>
            </a:r>
          </a:p>
          <a:p>
            <a:r>
              <a:rPr lang="ja-JP" altLang="ja-JP" sz="900" dirty="0"/>
              <a:t>■高リスク群</a:t>
            </a:r>
            <a:r>
              <a:rPr lang="en-US" altLang="ja-JP" sz="900" dirty="0"/>
              <a:t>   </a:t>
            </a:r>
            <a:r>
              <a:rPr lang="ja-JP" altLang="ja-JP" sz="900" dirty="0"/>
              <a:t>：第三以降の寛解期／初回寛解導入不能</a:t>
            </a:r>
            <a:r>
              <a:rPr lang="en-US" altLang="ja-JP" sz="900" dirty="0"/>
              <a:t>(PIF)</a:t>
            </a:r>
            <a:r>
              <a:rPr lang="ja-JP" altLang="ja-JP" sz="900" dirty="0"/>
              <a:t>／初発状態</a:t>
            </a:r>
            <a:r>
              <a:rPr lang="en-US" altLang="ja-JP" sz="900" dirty="0"/>
              <a:t>(</a:t>
            </a:r>
            <a:r>
              <a:rPr lang="ja-JP" altLang="ja-JP" sz="900" dirty="0"/>
              <a:t>未治療</a:t>
            </a:r>
            <a:r>
              <a:rPr lang="en-US" altLang="ja-JP" sz="900" dirty="0"/>
              <a:t>)</a:t>
            </a:r>
            <a:r>
              <a:rPr lang="ja-JP" altLang="ja-JP" sz="900" dirty="0"/>
              <a:t>／再発</a:t>
            </a:r>
          </a:p>
          <a:p>
            <a:r>
              <a:rPr lang="ja-JP" altLang="ja-JP" sz="900" dirty="0"/>
              <a:t>――――――――――――――――――――――――――</a:t>
            </a:r>
            <a:endParaRPr lang="ja-JP" altLang="en-US" sz="900" dirty="0"/>
          </a:p>
        </p:txBody>
      </p:sp>
      <p:sp>
        <p:nvSpPr>
          <p:cNvPr id="7" name="スライド イメージ プレースホルダー 6">
            <a:extLst>
              <a:ext uri="{FF2B5EF4-FFF2-40B4-BE49-F238E27FC236}">
                <a16:creationId xmlns:a16="http://schemas.microsoft.com/office/drawing/2014/main" id="{61A7C6D2-B384-C195-093D-535EFB942D1E}"/>
              </a:ext>
            </a:extLst>
          </p:cNvPr>
          <p:cNvSpPr>
            <a:spLocks noGrp="1" noRot="1" noChangeAspect="1"/>
          </p:cNvSpPr>
          <p:nvPr>
            <p:ph type="sldImg"/>
          </p:nvPr>
        </p:nvSpPr>
        <p:spPr>
          <a:xfrm>
            <a:off x="1035050" y="0"/>
            <a:ext cx="7940675" cy="4467225"/>
          </a:xfrm>
        </p:spPr>
      </p:sp>
      <p:sp>
        <p:nvSpPr>
          <p:cNvPr id="2" name="スライド番号プレースホルダー 1">
            <a:extLst>
              <a:ext uri="{FF2B5EF4-FFF2-40B4-BE49-F238E27FC236}">
                <a16:creationId xmlns:a16="http://schemas.microsoft.com/office/drawing/2014/main" id="{FBD573E1-F448-8BC2-DAFA-AEDA51671198}"/>
              </a:ext>
            </a:extLst>
          </p:cNvPr>
          <p:cNvSpPr>
            <a:spLocks noGrp="1"/>
          </p:cNvSpPr>
          <p:nvPr>
            <p:ph type="sldNum" sz="quarter" idx="5"/>
          </p:nvPr>
        </p:nvSpPr>
        <p:spPr/>
        <p:txBody>
          <a:bodyPr/>
          <a:lstStyle/>
          <a:p>
            <a:fld id="{2E548C01-EC07-4717-A8DE-1E92D2D81867}" type="slidenum">
              <a:rPr kumimoji="1" lang="ja-JP" altLang="en-US" smtClean="0"/>
              <a:t>55</a:t>
            </a:fld>
            <a:endParaRPr kumimoji="1" lang="ja-JP" altLang="en-US" dirty="0"/>
          </a:p>
        </p:txBody>
      </p:sp>
    </p:spTree>
    <p:extLst>
      <p:ext uri="{BB962C8B-B14F-4D97-AF65-F5344CB8AC3E}">
        <p14:creationId xmlns:p14="http://schemas.microsoft.com/office/powerpoint/2010/main" val="379968310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lstStyle/>
          <a:p>
            <a:r>
              <a:rPr lang="en-US" altLang="ja-JP" dirty="0"/>
              <a:t>2015</a:t>
            </a:r>
            <a:r>
              <a:rPr lang="ja-JP" altLang="en-US" dirty="0"/>
              <a:t>年～</a:t>
            </a:r>
            <a:r>
              <a:rPr lang="en-US" altLang="ja-JP" dirty="0"/>
              <a:t>2024</a:t>
            </a:r>
            <a:r>
              <a:rPr lang="ja-JP" altLang="en-US" dirty="0"/>
              <a:t>年に実施された</a:t>
            </a:r>
            <a:r>
              <a:rPr lang="en-US" altLang="ja-JP" dirty="0"/>
              <a:t>16</a:t>
            </a:r>
            <a:r>
              <a:rPr lang="ja-JP" altLang="en-US" dirty="0"/>
              <a:t>歳以上の急性骨髄性白血病に対する非血縁者間骨髄移植後</a:t>
            </a:r>
            <a:r>
              <a:rPr lang="en-US" altLang="ja-JP" dirty="0"/>
              <a:t>5</a:t>
            </a:r>
            <a:r>
              <a:rPr lang="ja-JP" altLang="en-US" dirty="0"/>
              <a:t>年生存率（</a:t>
            </a:r>
            <a:r>
              <a:rPr lang="en-US" altLang="ja-JP" dirty="0"/>
              <a:t>95%</a:t>
            </a:r>
            <a:r>
              <a:rPr lang="ja-JP" altLang="en-US" dirty="0"/>
              <a:t>信頼区間）は、標準リスク群（</a:t>
            </a:r>
            <a:r>
              <a:rPr lang="en-US" altLang="ja-JP" dirty="0"/>
              <a:t>1,991</a:t>
            </a:r>
            <a:r>
              <a:rPr lang="ja-JP" altLang="en-US" dirty="0"/>
              <a:t>件）で</a:t>
            </a:r>
            <a:r>
              <a:rPr lang="en-US" altLang="ja-JP" dirty="0"/>
              <a:t>62%</a:t>
            </a:r>
            <a:r>
              <a:rPr lang="ja-JP" altLang="en-US" dirty="0"/>
              <a:t>（</a:t>
            </a:r>
            <a:r>
              <a:rPr lang="en-US" altLang="ja-JP" dirty="0"/>
              <a:t>60-64%</a:t>
            </a:r>
            <a:r>
              <a:rPr lang="ja-JP" altLang="en-US" dirty="0"/>
              <a:t>）、高リスク群（</a:t>
            </a:r>
            <a:r>
              <a:rPr lang="en-US" altLang="ja-JP" dirty="0"/>
              <a:t>806</a:t>
            </a:r>
            <a:r>
              <a:rPr lang="ja-JP" altLang="en-US" dirty="0"/>
              <a:t>件）で</a:t>
            </a:r>
            <a:r>
              <a:rPr lang="en-US" altLang="ja-JP" dirty="0"/>
              <a:t>27%</a:t>
            </a:r>
            <a:r>
              <a:rPr lang="ja-JP" altLang="en-US" dirty="0"/>
              <a:t>（</a:t>
            </a:r>
            <a:r>
              <a:rPr lang="en-US" altLang="ja-JP" dirty="0"/>
              <a:t>24-30%</a:t>
            </a:r>
            <a:r>
              <a:rPr lang="ja-JP" altLang="en-US" dirty="0"/>
              <a:t>）である。</a:t>
            </a:r>
            <a:endParaRPr lang="en-US" altLang="ja-JP" dirty="0"/>
          </a:p>
          <a:p>
            <a:endParaRPr lang="en-US" altLang="ja-JP" dirty="0"/>
          </a:p>
          <a:p>
            <a:endParaRPr lang="ja-JP" altLang="ja-JP" dirty="0"/>
          </a:p>
          <a:p>
            <a:r>
              <a:rPr lang="ja-JP" altLang="ja-JP" dirty="0"/>
              <a:t>―≪急性骨髄性白血病のリスク分類≫―――――――――――</a:t>
            </a:r>
          </a:p>
          <a:p>
            <a:r>
              <a:rPr lang="ja-JP" altLang="ja-JP" dirty="0"/>
              <a:t>■標準リスク群：初回寛解期／第二寛解期</a:t>
            </a:r>
          </a:p>
          <a:p>
            <a:r>
              <a:rPr lang="ja-JP" altLang="ja-JP" dirty="0"/>
              <a:t>■高リスク群</a:t>
            </a:r>
            <a:r>
              <a:rPr lang="en-US" altLang="ja-JP" dirty="0"/>
              <a:t>   </a:t>
            </a:r>
            <a:r>
              <a:rPr lang="ja-JP" altLang="ja-JP" dirty="0"/>
              <a:t>：第三以降の寛解期／初回寛解導入不能</a:t>
            </a:r>
            <a:r>
              <a:rPr lang="en-US" altLang="ja-JP" dirty="0"/>
              <a:t>(PIF)</a:t>
            </a:r>
            <a:r>
              <a:rPr lang="ja-JP" altLang="ja-JP" dirty="0"/>
              <a:t>／初発状態</a:t>
            </a:r>
            <a:r>
              <a:rPr lang="en-US" altLang="ja-JP" dirty="0"/>
              <a:t>(</a:t>
            </a:r>
            <a:r>
              <a:rPr lang="ja-JP" altLang="ja-JP" dirty="0"/>
              <a:t>未治療</a:t>
            </a:r>
            <a:r>
              <a:rPr lang="en-US" altLang="ja-JP" dirty="0"/>
              <a:t>)</a:t>
            </a:r>
            <a:r>
              <a:rPr lang="ja-JP" altLang="ja-JP" dirty="0"/>
              <a:t>／再発</a:t>
            </a:r>
          </a:p>
          <a:p>
            <a:r>
              <a:rPr lang="ja-JP" altLang="ja-JP" dirty="0"/>
              <a:t>――――――――――――――――――――――――――</a:t>
            </a:r>
            <a:endParaRPr lang="ja-JP" altLang="en-US" dirty="0"/>
          </a:p>
        </p:txBody>
      </p:sp>
      <p:sp>
        <p:nvSpPr>
          <p:cNvPr id="6" name="スライド番号プレースホルダー 5">
            <a:extLst>
              <a:ext uri="{FF2B5EF4-FFF2-40B4-BE49-F238E27FC236}">
                <a16:creationId xmlns:a16="http://schemas.microsoft.com/office/drawing/2014/main" id="{2511C687-AF92-48FE-F591-AC67D0A71F5D}"/>
              </a:ext>
            </a:extLst>
          </p:cNvPr>
          <p:cNvSpPr>
            <a:spLocks noGrp="1"/>
          </p:cNvSpPr>
          <p:nvPr>
            <p:ph type="sldNum" sz="quarter" idx="5"/>
          </p:nvPr>
        </p:nvSpPr>
        <p:spPr/>
        <p:txBody>
          <a:bodyPr/>
          <a:lstStyle/>
          <a:p>
            <a:fld id="{2E548C01-EC07-4717-A8DE-1E92D2D81867}" type="slidenum">
              <a:rPr lang="ja-JP" altLang="en-US" smtClean="0"/>
              <a:pPr/>
              <a:t>56</a:t>
            </a:fld>
            <a:endParaRPr lang="ja-JP" altLang="en-US" dirty="0"/>
          </a:p>
        </p:txBody>
      </p:sp>
      <p:sp>
        <p:nvSpPr>
          <p:cNvPr id="9" name="スライド イメージ プレースホルダー 8">
            <a:extLst>
              <a:ext uri="{FF2B5EF4-FFF2-40B4-BE49-F238E27FC236}">
                <a16:creationId xmlns:a16="http://schemas.microsoft.com/office/drawing/2014/main" id="{45BB3700-4AC4-F25C-4BC5-79AC13DCA0C6}"/>
              </a:ext>
            </a:extLst>
          </p:cNvPr>
          <p:cNvSpPr>
            <a:spLocks noGrp="1" noRot="1" noChangeAspect="1"/>
          </p:cNvSpPr>
          <p:nvPr>
            <p:ph type="sldImg"/>
          </p:nvPr>
        </p:nvSpPr>
        <p:spPr>
          <a:xfrm>
            <a:off x="1035050" y="0"/>
            <a:ext cx="7940675" cy="4467225"/>
          </a:xfrm>
        </p:spPr>
      </p:sp>
    </p:spTree>
    <p:extLst>
      <p:ext uri="{BB962C8B-B14F-4D97-AF65-F5344CB8AC3E}">
        <p14:creationId xmlns:p14="http://schemas.microsoft.com/office/powerpoint/2010/main" val="353056280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lstStyle/>
          <a:p>
            <a:r>
              <a:rPr lang="en-US" altLang="ja-JP" dirty="0"/>
              <a:t>2015</a:t>
            </a:r>
            <a:r>
              <a:rPr lang="ja-JP" altLang="en-US" dirty="0"/>
              <a:t>年～</a:t>
            </a:r>
            <a:r>
              <a:rPr lang="en-US" altLang="ja-JP" dirty="0"/>
              <a:t>2024</a:t>
            </a:r>
            <a:r>
              <a:rPr lang="ja-JP" altLang="en-US" dirty="0"/>
              <a:t>年に実施された</a:t>
            </a:r>
            <a:r>
              <a:rPr lang="en-US" altLang="ja-JP" dirty="0"/>
              <a:t>15</a:t>
            </a:r>
            <a:r>
              <a:rPr lang="ja-JP" altLang="en-US" dirty="0"/>
              <a:t>歳以下の急性骨髄性白血病に対する非血縁者間さい帯血移植後</a:t>
            </a:r>
            <a:r>
              <a:rPr lang="en-US" altLang="ja-JP" dirty="0"/>
              <a:t>5</a:t>
            </a:r>
            <a:r>
              <a:rPr lang="ja-JP" altLang="en-US" dirty="0"/>
              <a:t>年生存率（</a:t>
            </a:r>
            <a:r>
              <a:rPr lang="en-US" altLang="ja-JP" dirty="0"/>
              <a:t>95%</a:t>
            </a:r>
            <a:r>
              <a:rPr lang="ja-JP" altLang="en-US" dirty="0"/>
              <a:t>信頼区間）は、標準リスク群（</a:t>
            </a:r>
            <a:r>
              <a:rPr lang="en-US" altLang="ja-JP" dirty="0"/>
              <a:t>192</a:t>
            </a:r>
            <a:r>
              <a:rPr lang="ja-JP" altLang="en-US" dirty="0"/>
              <a:t>件）で</a:t>
            </a:r>
            <a:r>
              <a:rPr lang="en-US" altLang="ja-JP" dirty="0"/>
              <a:t>74%</a:t>
            </a:r>
            <a:r>
              <a:rPr lang="ja-JP" altLang="en-US" dirty="0"/>
              <a:t>（</a:t>
            </a:r>
            <a:r>
              <a:rPr lang="en-US" altLang="ja-JP" dirty="0"/>
              <a:t>66-81%</a:t>
            </a:r>
            <a:r>
              <a:rPr lang="ja-JP" altLang="en-US" dirty="0"/>
              <a:t>）、高リスク群（</a:t>
            </a:r>
            <a:r>
              <a:rPr lang="en-US" altLang="ja-JP" dirty="0"/>
              <a:t>83</a:t>
            </a:r>
            <a:r>
              <a:rPr lang="ja-JP" altLang="en-US" dirty="0"/>
              <a:t>件）で</a:t>
            </a:r>
            <a:r>
              <a:rPr lang="en-US" altLang="ja-JP" dirty="0"/>
              <a:t>28%</a:t>
            </a:r>
            <a:r>
              <a:rPr lang="ja-JP" altLang="en-US" dirty="0"/>
              <a:t>（</a:t>
            </a:r>
            <a:r>
              <a:rPr lang="en-US" altLang="ja-JP" dirty="0"/>
              <a:t>18-40%</a:t>
            </a:r>
            <a:r>
              <a:rPr lang="ja-JP" altLang="en-US" dirty="0"/>
              <a:t>）である。</a:t>
            </a:r>
            <a:endParaRPr lang="en-US" altLang="ja-JP" dirty="0"/>
          </a:p>
          <a:p>
            <a:endParaRPr lang="en-US" altLang="ja-JP" dirty="0"/>
          </a:p>
          <a:p>
            <a:endParaRPr lang="ja-JP" altLang="ja-JP" dirty="0"/>
          </a:p>
          <a:p>
            <a:r>
              <a:rPr lang="ja-JP" altLang="ja-JP" dirty="0"/>
              <a:t>―≪急性骨髄性白血病のリスク分類≫―――――――――――</a:t>
            </a:r>
          </a:p>
          <a:p>
            <a:r>
              <a:rPr lang="ja-JP" altLang="ja-JP" dirty="0"/>
              <a:t>■標準リスク群：初回寛解期／第二寛解期</a:t>
            </a:r>
          </a:p>
          <a:p>
            <a:r>
              <a:rPr lang="ja-JP" altLang="ja-JP" dirty="0"/>
              <a:t>■高リスク群</a:t>
            </a:r>
            <a:r>
              <a:rPr lang="en-US" altLang="ja-JP" dirty="0"/>
              <a:t>   </a:t>
            </a:r>
            <a:r>
              <a:rPr lang="ja-JP" altLang="ja-JP" dirty="0"/>
              <a:t>：第三以降の寛解期／初回寛解導入不能</a:t>
            </a:r>
            <a:r>
              <a:rPr lang="en-US" altLang="ja-JP" dirty="0"/>
              <a:t>(PIF)</a:t>
            </a:r>
            <a:r>
              <a:rPr lang="ja-JP" altLang="ja-JP" dirty="0"/>
              <a:t>／初発状態</a:t>
            </a:r>
            <a:r>
              <a:rPr lang="en-US" altLang="ja-JP" dirty="0"/>
              <a:t>(</a:t>
            </a:r>
            <a:r>
              <a:rPr lang="ja-JP" altLang="ja-JP" dirty="0"/>
              <a:t>未治療</a:t>
            </a:r>
            <a:r>
              <a:rPr lang="en-US" altLang="ja-JP" dirty="0"/>
              <a:t>)</a:t>
            </a:r>
            <a:r>
              <a:rPr lang="ja-JP" altLang="ja-JP" dirty="0"/>
              <a:t>／再発</a:t>
            </a:r>
          </a:p>
          <a:p>
            <a:r>
              <a:rPr lang="ja-JP" altLang="ja-JP" dirty="0"/>
              <a:t>――――――――――――――――――――――――――</a:t>
            </a:r>
            <a:endParaRPr lang="ja-JP" altLang="en-US" dirty="0"/>
          </a:p>
        </p:txBody>
      </p:sp>
      <p:sp>
        <p:nvSpPr>
          <p:cNvPr id="6" name="スライド番号プレースホルダー 5">
            <a:extLst>
              <a:ext uri="{FF2B5EF4-FFF2-40B4-BE49-F238E27FC236}">
                <a16:creationId xmlns:a16="http://schemas.microsoft.com/office/drawing/2014/main" id="{F5FC37C4-C00F-F496-9CDF-333175E08CE1}"/>
              </a:ext>
            </a:extLst>
          </p:cNvPr>
          <p:cNvSpPr>
            <a:spLocks noGrp="1"/>
          </p:cNvSpPr>
          <p:nvPr>
            <p:ph type="sldNum" sz="quarter" idx="5"/>
          </p:nvPr>
        </p:nvSpPr>
        <p:spPr/>
        <p:txBody>
          <a:bodyPr/>
          <a:lstStyle/>
          <a:p>
            <a:fld id="{2E548C01-EC07-4717-A8DE-1E92D2D81867}" type="slidenum">
              <a:rPr lang="ja-JP" altLang="en-US" smtClean="0"/>
              <a:pPr/>
              <a:t>57</a:t>
            </a:fld>
            <a:endParaRPr lang="ja-JP" altLang="en-US" dirty="0"/>
          </a:p>
        </p:txBody>
      </p:sp>
      <p:sp>
        <p:nvSpPr>
          <p:cNvPr id="9" name="スライド イメージ プレースホルダー 8">
            <a:extLst>
              <a:ext uri="{FF2B5EF4-FFF2-40B4-BE49-F238E27FC236}">
                <a16:creationId xmlns:a16="http://schemas.microsoft.com/office/drawing/2014/main" id="{8D43A802-316E-3281-B31A-C69F4B36403B}"/>
              </a:ext>
            </a:extLst>
          </p:cNvPr>
          <p:cNvSpPr>
            <a:spLocks noGrp="1" noRot="1" noChangeAspect="1"/>
          </p:cNvSpPr>
          <p:nvPr>
            <p:ph type="sldImg"/>
          </p:nvPr>
        </p:nvSpPr>
        <p:spPr>
          <a:xfrm>
            <a:off x="1035050" y="0"/>
            <a:ext cx="7940675" cy="4467225"/>
          </a:xfrm>
        </p:spPr>
      </p:sp>
    </p:spTree>
    <p:extLst>
      <p:ext uri="{BB962C8B-B14F-4D97-AF65-F5344CB8AC3E}">
        <p14:creationId xmlns:p14="http://schemas.microsoft.com/office/powerpoint/2010/main" val="99448197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lstStyle/>
          <a:p>
            <a:r>
              <a:rPr lang="en-US" altLang="ja-JP" dirty="0"/>
              <a:t>2015</a:t>
            </a:r>
            <a:r>
              <a:rPr lang="ja-JP" altLang="en-US" dirty="0"/>
              <a:t>年～</a:t>
            </a:r>
            <a:r>
              <a:rPr lang="en-US" altLang="ja-JP" dirty="0"/>
              <a:t>2024</a:t>
            </a:r>
            <a:r>
              <a:rPr lang="ja-JP" altLang="en-US" dirty="0"/>
              <a:t>年に実施された</a:t>
            </a:r>
            <a:r>
              <a:rPr lang="en-US" altLang="ja-JP" dirty="0"/>
              <a:t>16</a:t>
            </a:r>
            <a:r>
              <a:rPr lang="ja-JP" altLang="en-US" dirty="0"/>
              <a:t>歳以上の急性骨髄性白血病に対する非血縁者間さい帯血移植後</a:t>
            </a:r>
            <a:r>
              <a:rPr lang="en-US" altLang="ja-JP" dirty="0"/>
              <a:t>5</a:t>
            </a:r>
            <a:r>
              <a:rPr lang="ja-JP" altLang="en-US" dirty="0"/>
              <a:t>年生存率（</a:t>
            </a:r>
            <a:r>
              <a:rPr lang="en-US" altLang="ja-JP" dirty="0"/>
              <a:t>95%</a:t>
            </a:r>
            <a:r>
              <a:rPr lang="ja-JP" altLang="en-US" dirty="0"/>
              <a:t>信頼区間）は、標準リスク群（</a:t>
            </a:r>
            <a:r>
              <a:rPr lang="en-US" altLang="ja-JP" dirty="0"/>
              <a:t>2,402</a:t>
            </a:r>
            <a:r>
              <a:rPr lang="ja-JP" altLang="en-US" dirty="0"/>
              <a:t>件）で</a:t>
            </a:r>
            <a:r>
              <a:rPr lang="en-US" altLang="ja-JP" dirty="0"/>
              <a:t>62%</a:t>
            </a:r>
            <a:r>
              <a:rPr lang="ja-JP" altLang="en-US" dirty="0"/>
              <a:t>（</a:t>
            </a:r>
            <a:r>
              <a:rPr lang="en-US" altLang="ja-JP" dirty="0"/>
              <a:t>60-64%</a:t>
            </a:r>
            <a:r>
              <a:rPr lang="ja-JP" altLang="en-US" dirty="0"/>
              <a:t>）、高リスク群（</a:t>
            </a:r>
            <a:r>
              <a:rPr lang="en-US" altLang="ja-JP" dirty="0"/>
              <a:t>2,207</a:t>
            </a:r>
            <a:r>
              <a:rPr lang="ja-JP" altLang="en-US" dirty="0"/>
              <a:t>件）で</a:t>
            </a:r>
            <a:r>
              <a:rPr lang="en-US" altLang="ja-JP" dirty="0"/>
              <a:t>31%</a:t>
            </a:r>
            <a:r>
              <a:rPr lang="ja-JP" altLang="en-US" dirty="0"/>
              <a:t>（</a:t>
            </a:r>
            <a:r>
              <a:rPr lang="en-US" altLang="ja-JP" dirty="0"/>
              <a:t>29-33%</a:t>
            </a:r>
            <a:r>
              <a:rPr lang="ja-JP" altLang="en-US" dirty="0"/>
              <a:t>）である。</a:t>
            </a:r>
            <a:endParaRPr lang="en-US" altLang="ja-JP" dirty="0"/>
          </a:p>
          <a:p>
            <a:endParaRPr lang="en-US" altLang="ja-JP" dirty="0"/>
          </a:p>
          <a:p>
            <a:endParaRPr lang="ja-JP" altLang="ja-JP" dirty="0"/>
          </a:p>
          <a:p>
            <a:r>
              <a:rPr lang="ja-JP" altLang="ja-JP" dirty="0"/>
              <a:t>―≪急性骨髄性白血病のリスク分類≫―――――――――――</a:t>
            </a:r>
          </a:p>
          <a:p>
            <a:r>
              <a:rPr lang="ja-JP" altLang="ja-JP" dirty="0"/>
              <a:t>■標準リスク群：初回寛解期／第二寛解期</a:t>
            </a:r>
          </a:p>
          <a:p>
            <a:r>
              <a:rPr lang="ja-JP" altLang="ja-JP" dirty="0"/>
              <a:t>■高リスク群</a:t>
            </a:r>
            <a:r>
              <a:rPr lang="en-US" altLang="ja-JP" dirty="0"/>
              <a:t>   </a:t>
            </a:r>
            <a:r>
              <a:rPr lang="ja-JP" altLang="ja-JP" dirty="0"/>
              <a:t>：第三以降の寛解期／初回寛解導入不能</a:t>
            </a:r>
            <a:r>
              <a:rPr lang="en-US" altLang="ja-JP" dirty="0"/>
              <a:t>(PIF)</a:t>
            </a:r>
            <a:r>
              <a:rPr lang="ja-JP" altLang="ja-JP" dirty="0"/>
              <a:t>／初発状態</a:t>
            </a:r>
            <a:r>
              <a:rPr lang="en-US" altLang="ja-JP" dirty="0"/>
              <a:t>(</a:t>
            </a:r>
            <a:r>
              <a:rPr lang="ja-JP" altLang="ja-JP" dirty="0"/>
              <a:t>未治療</a:t>
            </a:r>
            <a:r>
              <a:rPr lang="en-US" altLang="ja-JP" dirty="0"/>
              <a:t>)</a:t>
            </a:r>
            <a:r>
              <a:rPr lang="ja-JP" altLang="ja-JP" dirty="0"/>
              <a:t>／再発</a:t>
            </a:r>
          </a:p>
          <a:p>
            <a:r>
              <a:rPr lang="ja-JP" altLang="ja-JP" dirty="0"/>
              <a:t>――――――――――――――――――――――――――</a:t>
            </a:r>
            <a:endParaRPr lang="ja-JP" altLang="en-US" dirty="0"/>
          </a:p>
        </p:txBody>
      </p:sp>
      <p:sp>
        <p:nvSpPr>
          <p:cNvPr id="6" name="スライド番号プレースホルダー 5">
            <a:extLst>
              <a:ext uri="{FF2B5EF4-FFF2-40B4-BE49-F238E27FC236}">
                <a16:creationId xmlns:a16="http://schemas.microsoft.com/office/drawing/2014/main" id="{690EDCC1-86E7-56BE-E2A8-A492B77C9630}"/>
              </a:ext>
            </a:extLst>
          </p:cNvPr>
          <p:cNvSpPr>
            <a:spLocks noGrp="1"/>
          </p:cNvSpPr>
          <p:nvPr>
            <p:ph type="sldNum" sz="quarter" idx="5"/>
          </p:nvPr>
        </p:nvSpPr>
        <p:spPr/>
        <p:txBody>
          <a:bodyPr/>
          <a:lstStyle/>
          <a:p>
            <a:fld id="{2E548C01-EC07-4717-A8DE-1E92D2D81867}" type="slidenum">
              <a:rPr lang="ja-JP" altLang="en-US" smtClean="0"/>
              <a:pPr/>
              <a:t>58</a:t>
            </a:fld>
            <a:endParaRPr lang="ja-JP" altLang="en-US" dirty="0"/>
          </a:p>
        </p:txBody>
      </p:sp>
      <p:sp>
        <p:nvSpPr>
          <p:cNvPr id="9" name="スライド イメージ プレースホルダー 8">
            <a:extLst>
              <a:ext uri="{FF2B5EF4-FFF2-40B4-BE49-F238E27FC236}">
                <a16:creationId xmlns:a16="http://schemas.microsoft.com/office/drawing/2014/main" id="{BAFCD9ED-2AAD-0632-A5D4-E9103393E58E}"/>
              </a:ext>
            </a:extLst>
          </p:cNvPr>
          <p:cNvSpPr>
            <a:spLocks noGrp="1" noRot="1" noChangeAspect="1"/>
          </p:cNvSpPr>
          <p:nvPr>
            <p:ph type="sldImg"/>
          </p:nvPr>
        </p:nvSpPr>
        <p:spPr>
          <a:xfrm>
            <a:off x="1035050" y="0"/>
            <a:ext cx="7940675" cy="4467225"/>
          </a:xfrm>
        </p:spPr>
      </p:sp>
    </p:spTree>
    <p:extLst>
      <p:ext uri="{BB962C8B-B14F-4D97-AF65-F5344CB8AC3E}">
        <p14:creationId xmlns:p14="http://schemas.microsoft.com/office/powerpoint/2010/main" val="271313057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lstStyle/>
          <a:p>
            <a:r>
              <a:rPr lang="en-US" altLang="ja-JP" dirty="0"/>
              <a:t>2015</a:t>
            </a:r>
            <a:r>
              <a:rPr lang="ja-JP" altLang="en-US" dirty="0"/>
              <a:t>年～</a:t>
            </a:r>
            <a:r>
              <a:rPr lang="en-US" altLang="ja-JP" dirty="0"/>
              <a:t>2024</a:t>
            </a:r>
            <a:r>
              <a:rPr lang="ja-JP" altLang="en-US" dirty="0"/>
              <a:t>年に実施された</a:t>
            </a:r>
            <a:r>
              <a:rPr lang="en-US" altLang="ja-JP" dirty="0"/>
              <a:t>15</a:t>
            </a:r>
            <a:r>
              <a:rPr lang="ja-JP" altLang="en-US" dirty="0"/>
              <a:t>歳以下の急性リンパ性白血病に対する移植後</a:t>
            </a:r>
            <a:r>
              <a:rPr lang="en-US" altLang="ja-JP" dirty="0"/>
              <a:t>5</a:t>
            </a:r>
            <a:r>
              <a:rPr lang="ja-JP" altLang="en-US" dirty="0"/>
              <a:t>年生存率（</a:t>
            </a:r>
            <a:r>
              <a:rPr lang="en-US" altLang="ja-JP" dirty="0"/>
              <a:t>95%</a:t>
            </a:r>
            <a:r>
              <a:rPr lang="ja-JP" altLang="en-US" dirty="0"/>
              <a:t>信頼区間）は、血縁者間骨髄移植（</a:t>
            </a:r>
            <a:r>
              <a:rPr lang="en-US" altLang="ja-JP" dirty="0"/>
              <a:t>178</a:t>
            </a:r>
            <a:r>
              <a:rPr lang="ja-JP" altLang="en-US" dirty="0"/>
              <a:t>件）で</a:t>
            </a:r>
            <a:r>
              <a:rPr lang="en-US" altLang="ja-JP" dirty="0"/>
              <a:t>74%</a:t>
            </a:r>
            <a:r>
              <a:rPr lang="ja-JP" altLang="en-US" dirty="0"/>
              <a:t>（</a:t>
            </a:r>
            <a:r>
              <a:rPr lang="en-US" altLang="ja-JP" dirty="0"/>
              <a:t>67-81%</a:t>
            </a:r>
            <a:r>
              <a:rPr lang="ja-JP" altLang="en-US" dirty="0"/>
              <a:t>）、血縁者間末梢血幹細胞移植（</a:t>
            </a:r>
            <a:r>
              <a:rPr lang="en-US" altLang="ja-JP" dirty="0"/>
              <a:t>101</a:t>
            </a:r>
            <a:r>
              <a:rPr lang="ja-JP" altLang="en-US" dirty="0"/>
              <a:t>件）で</a:t>
            </a:r>
            <a:r>
              <a:rPr lang="en-US" altLang="ja-JP" dirty="0"/>
              <a:t>44%</a:t>
            </a:r>
            <a:r>
              <a:rPr lang="ja-JP" altLang="en-US" dirty="0"/>
              <a:t>（</a:t>
            </a:r>
            <a:r>
              <a:rPr lang="en-US" altLang="ja-JP" dirty="0"/>
              <a:t>33-55%</a:t>
            </a:r>
            <a:r>
              <a:rPr lang="ja-JP" altLang="en-US" dirty="0"/>
              <a:t>）、非血縁者間骨髄移植（</a:t>
            </a:r>
            <a:r>
              <a:rPr lang="en-US" altLang="ja-JP" dirty="0"/>
              <a:t>203</a:t>
            </a:r>
            <a:r>
              <a:rPr lang="ja-JP" altLang="en-US" dirty="0"/>
              <a:t>件）で</a:t>
            </a:r>
            <a:r>
              <a:rPr lang="en-US" altLang="ja-JP" dirty="0"/>
              <a:t>72%</a:t>
            </a:r>
            <a:r>
              <a:rPr lang="ja-JP" altLang="en-US" dirty="0"/>
              <a:t>（</a:t>
            </a:r>
            <a:r>
              <a:rPr lang="en-US" altLang="ja-JP" dirty="0"/>
              <a:t>65-79%</a:t>
            </a:r>
            <a:r>
              <a:rPr lang="ja-JP" altLang="en-US" dirty="0"/>
              <a:t>）、非血縁者間さい帯血移植（</a:t>
            </a:r>
            <a:r>
              <a:rPr lang="en-US" altLang="ja-JP" dirty="0"/>
              <a:t>349</a:t>
            </a:r>
            <a:r>
              <a:rPr lang="ja-JP" altLang="en-US" dirty="0"/>
              <a:t>件）で</a:t>
            </a:r>
            <a:r>
              <a:rPr lang="en-US" altLang="ja-JP" dirty="0"/>
              <a:t>78%</a:t>
            </a:r>
            <a:r>
              <a:rPr lang="ja-JP" altLang="en-US" dirty="0"/>
              <a:t>（</a:t>
            </a:r>
            <a:r>
              <a:rPr lang="en-US" altLang="ja-JP" dirty="0"/>
              <a:t>73-83%</a:t>
            </a:r>
            <a:r>
              <a:rPr lang="ja-JP" altLang="en-US" dirty="0"/>
              <a:t>）である。</a:t>
            </a:r>
          </a:p>
        </p:txBody>
      </p:sp>
      <p:sp>
        <p:nvSpPr>
          <p:cNvPr id="6" name="スライド番号プレースホルダー 5">
            <a:extLst>
              <a:ext uri="{FF2B5EF4-FFF2-40B4-BE49-F238E27FC236}">
                <a16:creationId xmlns:a16="http://schemas.microsoft.com/office/drawing/2014/main" id="{987E3E42-0455-5819-72FA-97CF5F876239}"/>
              </a:ext>
            </a:extLst>
          </p:cNvPr>
          <p:cNvSpPr>
            <a:spLocks noGrp="1"/>
          </p:cNvSpPr>
          <p:nvPr>
            <p:ph type="sldNum" sz="quarter" idx="5"/>
          </p:nvPr>
        </p:nvSpPr>
        <p:spPr/>
        <p:txBody>
          <a:bodyPr/>
          <a:lstStyle/>
          <a:p>
            <a:fld id="{2E548C01-EC07-4717-A8DE-1E92D2D81867}" type="slidenum">
              <a:rPr lang="ja-JP" altLang="en-US" smtClean="0"/>
              <a:pPr/>
              <a:t>59</a:t>
            </a:fld>
            <a:endParaRPr lang="ja-JP" altLang="en-US" dirty="0"/>
          </a:p>
        </p:txBody>
      </p:sp>
      <p:sp>
        <p:nvSpPr>
          <p:cNvPr id="9" name="スライド イメージ プレースホルダー 8">
            <a:extLst>
              <a:ext uri="{FF2B5EF4-FFF2-40B4-BE49-F238E27FC236}">
                <a16:creationId xmlns:a16="http://schemas.microsoft.com/office/drawing/2014/main" id="{C202DF87-9C6E-6FD9-6A9C-14F5549AB1BA}"/>
              </a:ext>
            </a:extLst>
          </p:cNvPr>
          <p:cNvSpPr>
            <a:spLocks noGrp="1" noRot="1" noChangeAspect="1"/>
          </p:cNvSpPr>
          <p:nvPr>
            <p:ph type="sldImg"/>
          </p:nvPr>
        </p:nvSpPr>
        <p:spPr>
          <a:xfrm>
            <a:off x="1035050" y="0"/>
            <a:ext cx="7940675" cy="4467225"/>
          </a:xfrm>
        </p:spPr>
      </p:sp>
    </p:spTree>
    <p:extLst>
      <p:ext uri="{BB962C8B-B14F-4D97-AF65-F5344CB8AC3E}">
        <p14:creationId xmlns:p14="http://schemas.microsoft.com/office/powerpoint/2010/main" val="13726932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D3B010-4BF0-FEEC-4999-9799DDAD1F30}"/>
            </a:ext>
          </a:extLst>
        </p:cNvPr>
        <p:cNvGrpSpPr/>
        <p:nvPr/>
      </p:nvGrpSpPr>
      <p:grpSpPr>
        <a:xfrm>
          <a:off x="0" y="0"/>
          <a:ext cx="0" cy="0"/>
          <a:chOff x="0" y="0"/>
          <a:chExt cx="0" cy="0"/>
        </a:xfrm>
      </p:grpSpPr>
      <p:sp>
        <p:nvSpPr>
          <p:cNvPr id="3" name="ノート プレースホルダ 2">
            <a:extLst>
              <a:ext uri="{FF2B5EF4-FFF2-40B4-BE49-F238E27FC236}">
                <a16:creationId xmlns:a16="http://schemas.microsoft.com/office/drawing/2014/main" id="{67052FC9-7013-2509-7C28-143E5FE297A3}"/>
              </a:ext>
            </a:extLst>
          </p:cNvPr>
          <p:cNvSpPr>
            <a:spLocks noGrp="1"/>
          </p:cNvSpPr>
          <p:nvPr>
            <p:ph type="body" idx="1"/>
          </p:nvPr>
        </p:nvSpPr>
        <p:spPr/>
        <p:txBody>
          <a:bodyPr/>
          <a:lstStyle/>
          <a:p>
            <a:r>
              <a:rPr lang="ja-JP" altLang="en-US" dirty="0"/>
              <a:t>自家移植は、</a:t>
            </a:r>
            <a:r>
              <a:rPr lang="en-US" altLang="ja-JP" dirty="0"/>
              <a:t>2006</a:t>
            </a:r>
            <a:r>
              <a:rPr lang="ja-JP" altLang="en-US" dirty="0"/>
              <a:t>年以降、年間</a:t>
            </a:r>
            <a:r>
              <a:rPr lang="en-US" altLang="ja-JP" dirty="0"/>
              <a:t>1,500</a:t>
            </a:r>
            <a:r>
              <a:rPr lang="ja-JP" altLang="en-US" dirty="0"/>
              <a:t>件を超えた登録がなされており、その幹細胞源としては末梢血幹細胞が全体の</a:t>
            </a:r>
            <a:r>
              <a:rPr lang="en-US" altLang="ja-JP" dirty="0"/>
              <a:t>99%</a:t>
            </a:r>
            <a:r>
              <a:rPr lang="ja-JP" altLang="en-US" dirty="0"/>
              <a:t>以上を占める。</a:t>
            </a:r>
            <a:endParaRPr lang="ja-JP" altLang="ja-JP" dirty="0"/>
          </a:p>
        </p:txBody>
      </p:sp>
      <p:sp>
        <p:nvSpPr>
          <p:cNvPr id="2" name="スライド番号プレースホルダー 1">
            <a:extLst>
              <a:ext uri="{FF2B5EF4-FFF2-40B4-BE49-F238E27FC236}">
                <a16:creationId xmlns:a16="http://schemas.microsoft.com/office/drawing/2014/main" id="{C0FCDFE7-5002-14C3-F6DB-BBFFA4F7492F}"/>
              </a:ext>
            </a:extLst>
          </p:cNvPr>
          <p:cNvSpPr>
            <a:spLocks noGrp="1"/>
          </p:cNvSpPr>
          <p:nvPr>
            <p:ph type="sldNum" sz="quarter" idx="5"/>
          </p:nvPr>
        </p:nvSpPr>
        <p:spPr/>
        <p:txBody>
          <a:bodyPr/>
          <a:lstStyle/>
          <a:p>
            <a:fld id="{2E548C01-EC07-4717-A8DE-1E92D2D81867}" type="slidenum">
              <a:rPr lang="ja-JP" altLang="en-US" smtClean="0"/>
              <a:pPr/>
              <a:t>6</a:t>
            </a:fld>
            <a:endParaRPr lang="ja-JP" altLang="en-US" dirty="0"/>
          </a:p>
        </p:txBody>
      </p:sp>
      <p:sp>
        <p:nvSpPr>
          <p:cNvPr id="7" name="スライド イメージ プレースホルダー 6">
            <a:extLst>
              <a:ext uri="{FF2B5EF4-FFF2-40B4-BE49-F238E27FC236}">
                <a16:creationId xmlns:a16="http://schemas.microsoft.com/office/drawing/2014/main" id="{B418A31C-3400-41B5-D1A5-86DA74EA4CB1}"/>
              </a:ext>
            </a:extLst>
          </p:cNvPr>
          <p:cNvSpPr>
            <a:spLocks noGrp="1" noRot="1" noChangeAspect="1"/>
          </p:cNvSpPr>
          <p:nvPr>
            <p:ph type="sldImg"/>
          </p:nvPr>
        </p:nvSpPr>
        <p:spPr>
          <a:xfrm>
            <a:off x="1035050" y="0"/>
            <a:ext cx="7940675" cy="4467225"/>
          </a:xfrm>
        </p:spPr>
      </p:sp>
    </p:spTree>
    <p:extLst>
      <p:ext uri="{BB962C8B-B14F-4D97-AF65-F5344CB8AC3E}">
        <p14:creationId xmlns:p14="http://schemas.microsoft.com/office/powerpoint/2010/main" val="306605280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lstStyle/>
          <a:p>
            <a:r>
              <a:rPr lang="en-US" altLang="ja-JP" dirty="0"/>
              <a:t>2015</a:t>
            </a:r>
            <a:r>
              <a:rPr lang="ja-JP" altLang="en-US" dirty="0"/>
              <a:t>年～</a:t>
            </a:r>
            <a:r>
              <a:rPr lang="en-US" altLang="ja-JP" dirty="0"/>
              <a:t>2024</a:t>
            </a:r>
            <a:r>
              <a:rPr lang="ja-JP" altLang="en-US" dirty="0"/>
              <a:t>年に実施された</a:t>
            </a:r>
            <a:r>
              <a:rPr lang="en-US" altLang="ja-JP" dirty="0"/>
              <a:t>16</a:t>
            </a:r>
            <a:r>
              <a:rPr lang="ja-JP" altLang="en-US" dirty="0"/>
              <a:t>歳以上の急性リンパ性白血病に対する移植後</a:t>
            </a:r>
            <a:r>
              <a:rPr lang="en-US" altLang="ja-JP" dirty="0"/>
              <a:t>5</a:t>
            </a:r>
            <a:r>
              <a:rPr lang="ja-JP" altLang="en-US" dirty="0"/>
              <a:t>年生存率（</a:t>
            </a:r>
            <a:r>
              <a:rPr lang="en-US" altLang="ja-JP" dirty="0"/>
              <a:t>95%</a:t>
            </a:r>
            <a:r>
              <a:rPr lang="ja-JP" altLang="en-US" dirty="0"/>
              <a:t>信頼区間）は、血縁者間骨髄移植（</a:t>
            </a:r>
            <a:r>
              <a:rPr lang="en-US" altLang="ja-JP" dirty="0"/>
              <a:t>269</a:t>
            </a:r>
            <a:r>
              <a:rPr lang="ja-JP" altLang="en-US" dirty="0"/>
              <a:t>件）で</a:t>
            </a:r>
            <a:r>
              <a:rPr lang="en-US" altLang="ja-JP" dirty="0"/>
              <a:t>72%</a:t>
            </a:r>
            <a:r>
              <a:rPr lang="ja-JP" altLang="en-US" dirty="0"/>
              <a:t>（</a:t>
            </a:r>
            <a:r>
              <a:rPr lang="en-US" altLang="ja-JP" dirty="0"/>
              <a:t>65-77%</a:t>
            </a:r>
            <a:r>
              <a:rPr lang="ja-JP" altLang="en-US" dirty="0"/>
              <a:t>）、血縁者間末梢血幹細胞移植（</a:t>
            </a:r>
            <a:r>
              <a:rPr lang="en-US" altLang="ja-JP" dirty="0"/>
              <a:t>1,234</a:t>
            </a:r>
            <a:r>
              <a:rPr lang="ja-JP" altLang="en-US" dirty="0"/>
              <a:t>件）で</a:t>
            </a:r>
            <a:r>
              <a:rPr lang="en-US" altLang="ja-JP" dirty="0"/>
              <a:t>61%</a:t>
            </a:r>
            <a:r>
              <a:rPr lang="ja-JP" altLang="en-US" dirty="0"/>
              <a:t>（</a:t>
            </a:r>
            <a:r>
              <a:rPr lang="en-US" altLang="ja-JP" dirty="0"/>
              <a:t>58-64%</a:t>
            </a:r>
            <a:r>
              <a:rPr lang="ja-JP" altLang="en-US" dirty="0"/>
              <a:t>）、非血縁者間骨髄移植（</a:t>
            </a:r>
            <a:r>
              <a:rPr lang="en-US" altLang="ja-JP" dirty="0"/>
              <a:t>1,369</a:t>
            </a:r>
            <a:r>
              <a:rPr lang="ja-JP" altLang="en-US" dirty="0"/>
              <a:t>件）で</a:t>
            </a:r>
            <a:r>
              <a:rPr lang="en-US" altLang="ja-JP" dirty="0"/>
              <a:t>65%</a:t>
            </a:r>
            <a:r>
              <a:rPr lang="ja-JP" altLang="en-US" dirty="0"/>
              <a:t>（</a:t>
            </a:r>
            <a:r>
              <a:rPr lang="en-US" altLang="ja-JP" dirty="0"/>
              <a:t>62-67%</a:t>
            </a:r>
            <a:r>
              <a:rPr lang="ja-JP" altLang="en-US" dirty="0"/>
              <a:t>）、非血縁者間さい帯血移植（</a:t>
            </a:r>
            <a:r>
              <a:rPr lang="en-US" altLang="ja-JP" dirty="0"/>
              <a:t>1,286</a:t>
            </a:r>
            <a:r>
              <a:rPr lang="ja-JP" altLang="en-US" dirty="0"/>
              <a:t>件）で</a:t>
            </a:r>
            <a:r>
              <a:rPr lang="en-US" altLang="ja-JP" dirty="0"/>
              <a:t>60%</a:t>
            </a:r>
            <a:r>
              <a:rPr lang="ja-JP" altLang="en-US" dirty="0"/>
              <a:t>（</a:t>
            </a:r>
            <a:r>
              <a:rPr lang="en-US" altLang="ja-JP" dirty="0"/>
              <a:t>57-63%</a:t>
            </a:r>
            <a:r>
              <a:rPr lang="ja-JP" altLang="en-US" dirty="0"/>
              <a:t>）である。</a:t>
            </a:r>
          </a:p>
        </p:txBody>
      </p:sp>
      <p:sp>
        <p:nvSpPr>
          <p:cNvPr id="5" name="スライド番号プレースホルダー 4">
            <a:extLst>
              <a:ext uri="{FF2B5EF4-FFF2-40B4-BE49-F238E27FC236}">
                <a16:creationId xmlns:a16="http://schemas.microsoft.com/office/drawing/2014/main" id="{FB21F872-17D0-3310-493D-28FD76CD78DB}"/>
              </a:ext>
            </a:extLst>
          </p:cNvPr>
          <p:cNvSpPr>
            <a:spLocks noGrp="1"/>
          </p:cNvSpPr>
          <p:nvPr>
            <p:ph type="sldNum" sz="quarter" idx="5"/>
          </p:nvPr>
        </p:nvSpPr>
        <p:spPr/>
        <p:txBody>
          <a:bodyPr/>
          <a:lstStyle/>
          <a:p>
            <a:fld id="{2E548C01-EC07-4717-A8DE-1E92D2D81867}" type="slidenum">
              <a:rPr lang="ja-JP" altLang="en-US" smtClean="0"/>
              <a:pPr/>
              <a:t>60</a:t>
            </a:fld>
            <a:endParaRPr lang="ja-JP" altLang="en-US" dirty="0"/>
          </a:p>
        </p:txBody>
      </p:sp>
      <p:sp>
        <p:nvSpPr>
          <p:cNvPr id="9" name="スライド イメージ プレースホルダー 8">
            <a:extLst>
              <a:ext uri="{FF2B5EF4-FFF2-40B4-BE49-F238E27FC236}">
                <a16:creationId xmlns:a16="http://schemas.microsoft.com/office/drawing/2014/main" id="{726A491B-853E-152B-B89C-A46538FE8364}"/>
              </a:ext>
            </a:extLst>
          </p:cNvPr>
          <p:cNvSpPr>
            <a:spLocks noGrp="1" noRot="1" noChangeAspect="1"/>
          </p:cNvSpPr>
          <p:nvPr>
            <p:ph type="sldImg"/>
          </p:nvPr>
        </p:nvSpPr>
        <p:spPr>
          <a:xfrm>
            <a:off x="1035050" y="0"/>
            <a:ext cx="7940675" cy="4467225"/>
          </a:xfrm>
        </p:spPr>
      </p:sp>
    </p:spTree>
    <p:extLst>
      <p:ext uri="{BB962C8B-B14F-4D97-AF65-F5344CB8AC3E}">
        <p14:creationId xmlns:p14="http://schemas.microsoft.com/office/powerpoint/2010/main" val="76186800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lstStyle/>
          <a:p>
            <a:r>
              <a:rPr lang="en-US" altLang="ja-JP" dirty="0"/>
              <a:t>2015</a:t>
            </a:r>
            <a:r>
              <a:rPr lang="ja-JP" altLang="en-US" dirty="0"/>
              <a:t>年～</a:t>
            </a:r>
            <a:r>
              <a:rPr lang="en-US" altLang="ja-JP" dirty="0"/>
              <a:t>2024</a:t>
            </a:r>
            <a:r>
              <a:rPr lang="ja-JP" altLang="en-US" dirty="0"/>
              <a:t>年に実施された</a:t>
            </a:r>
            <a:r>
              <a:rPr lang="en-US" altLang="ja-JP" dirty="0"/>
              <a:t>15</a:t>
            </a:r>
            <a:r>
              <a:rPr lang="ja-JP" altLang="en-US" dirty="0"/>
              <a:t>歳以下の急性リンパ性白血病に対する</a:t>
            </a:r>
            <a:r>
              <a:rPr lang="en-US" altLang="ja-JP" dirty="0"/>
              <a:t>HLA</a:t>
            </a:r>
            <a:r>
              <a:rPr lang="ja-JP" altLang="en-US" dirty="0"/>
              <a:t>適合同胞間移植後</a:t>
            </a:r>
            <a:r>
              <a:rPr lang="en-US" altLang="ja-JP" dirty="0"/>
              <a:t>5</a:t>
            </a:r>
            <a:r>
              <a:rPr lang="ja-JP" altLang="en-US" dirty="0"/>
              <a:t>年生存率（</a:t>
            </a:r>
            <a:r>
              <a:rPr lang="en-US" altLang="ja-JP" dirty="0"/>
              <a:t>95%</a:t>
            </a:r>
            <a:r>
              <a:rPr lang="ja-JP" altLang="en-US" dirty="0"/>
              <a:t>信頼区間）は、標準リスク群（</a:t>
            </a:r>
            <a:r>
              <a:rPr lang="en-US" altLang="ja-JP" dirty="0"/>
              <a:t>49</a:t>
            </a:r>
            <a:r>
              <a:rPr lang="ja-JP" altLang="en-US" dirty="0"/>
              <a:t>件）で</a:t>
            </a:r>
            <a:r>
              <a:rPr lang="en-US" altLang="ja-JP" dirty="0"/>
              <a:t>84%</a:t>
            </a:r>
            <a:r>
              <a:rPr lang="ja-JP" altLang="en-US" dirty="0"/>
              <a:t>（</a:t>
            </a:r>
            <a:r>
              <a:rPr lang="en-US" altLang="ja-JP" dirty="0"/>
              <a:t>70-92%</a:t>
            </a:r>
            <a:r>
              <a:rPr lang="ja-JP" altLang="en-US" dirty="0"/>
              <a:t>）、高リスク群（</a:t>
            </a:r>
            <a:r>
              <a:rPr lang="en-US" altLang="ja-JP" dirty="0"/>
              <a:t>60</a:t>
            </a:r>
            <a:r>
              <a:rPr lang="ja-JP" altLang="en-US" dirty="0"/>
              <a:t>件）で</a:t>
            </a:r>
            <a:r>
              <a:rPr lang="en-US" altLang="ja-JP" dirty="0"/>
              <a:t>65%</a:t>
            </a:r>
            <a:r>
              <a:rPr lang="ja-JP" altLang="en-US" dirty="0"/>
              <a:t>（</a:t>
            </a:r>
            <a:r>
              <a:rPr lang="en-US" altLang="ja-JP" dirty="0"/>
              <a:t>50-77%</a:t>
            </a:r>
            <a:r>
              <a:rPr lang="ja-JP" altLang="en-US" dirty="0"/>
              <a:t>）である。</a:t>
            </a:r>
            <a:endParaRPr lang="en-US" altLang="ja-JP" dirty="0"/>
          </a:p>
          <a:p>
            <a:endParaRPr lang="en-US" altLang="ja-JP" dirty="0"/>
          </a:p>
          <a:p>
            <a:endParaRPr lang="ja-JP" altLang="en-US" dirty="0"/>
          </a:p>
          <a:p>
            <a:r>
              <a:rPr lang="en-US" altLang="ja-JP" dirty="0"/>
              <a:t>―≪</a:t>
            </a:r>
            <a:r>
              <a:rPr lang="ja-JP" altLang="en-US" dirty="0"/>
              <a:t>急性リンパ性白血病のリスク分類≫</a:t>
            </a:r>
            <a:r>
              <a:rPr lang="ja-JP" altLang="ja-JP" dirty="0"/>
              <a:t>―――――――――――</a:t>
            </a:r>
            <a:endParaRPr lang="en-US" altLang="ja-JP" dirty="0"/>
          </a:p>
          <a:p>
            <a:r>
              <a:rPr lang="en-US" altLang="ja-JP" dirty="0"/>
              <a:t>■</a:t>
            </a:r>
            <a:r>
              <a:rPr lang="ja-JP" altLang="en-US" dirty="0"/>
              <a:t>標準リスク群：初回寛解期</a:t>
            </a:r>
          </a:p>
          <a:p>
            <a:r>
              <a:rPr lang="ja-JP" altLang="en-US" dirty="0"/>
              <a:t>■高リスク群   ：第二以降の寛解期／初回寛解導入不能</a:t>
            </a:r>
            <a:r>
              <a:rPr lang="en-US" altLang="ja-JP" dirty="0"/>
              <a:t>(PIF)</a:t>
            </a:r>
            <a:r>
              <a:rPr lang="ja-JP" altLang="en-US" dirty="0"/>
              <a:t>／初回寛解導入不能</a:t>
            </a:r>
            <a:r>
              <a:rPr lang="en-US" altLang="ja-JP" dirty="0"/>
              <a:t>(</a:t>
            </a:r>
            <a:r>
              <a:rPr lang="ja-JP" altLang="en-US" dirty="0"/>
              <a:t>髄外病変のみ</a:t>
            </a:r>
            <a:r>
              <a:rPr lang="en-US" altLang="ja-JP" dirty="0"/>
              <a:t>)</a:t>
            </a:r>
            <a:r>
              <a:rPr lang="ja-JP" altLang="en-US" dirty="0"/>
              <a:t>／初発状態</a:t>
            </a:r>
            <a:r>
              <a:rPr lang="en-US" altLang="ja-JP" dirty="0"/>
              <a:t>(</a:t>
            </a:r>
            <a:r>
              <a:rPr lang="ja-JP" altLang="en-US" dirty="0"/>
              <a:t>未治療</a:t>
            </a:r>
            <a:r>
              <a:rPr lang="en-US" altLang="ja-JP" dirty="0"/>
              <a:t>)</a:t>
            </a:r>
            <a:r>
              <a:rPr lang="ja-JP" altLang="en-US" dirty="0"/>
              <a:t>／再発</a:t>
            </a:r>
          </a:p>
          <a:p>
            <a:r>
              <a:rPr lang="ja-JP" altLang="ja-JP" dirty="0"/>
              <a:t>――――――――――――――――――――――――――</a:t>
            </a:r>
            <a:endParaRPr lang="ja-JP" altLang="en-US" dirty="0"/>
          </a:p>
        </p:txBody>
      </p:sp>
      <p:sp>
        <p:nvSpPr>
          <p:cNvPr id="6" name="スライド番号プレースホルダー 5">
            <a:extLst>
              <a:ext uri="{FF2B5EF4-FFF2-40B4-BE49-F238E27FC236}">
                <a16:creationId xmlns:a16="http://schemas.microsoft.com/office/drawing/2014/main" id="{BC813D13-BC9B-B3FB-EA1B-BD40401EE92E}"/>
              </a:ext>
            </a:extLst>
          </p:cNvPr>
          <p:cNvSpPr>
            <a:spLocks noGrp="1"/>
          </p:cNvSpPr>
          <p:nvPr>
            <p:ph type="sldNum" sz="quarter" idx="5"/>
          </p:nvPr>
        </p:nvSpPr>
        <p:spPr/>
        <p:txBody>
          <a:bodyPr/>
          <a:lstStyle/>
          <a:p>
            <a:fld id="{2E548C01-EC07-4717-A8DE-1E92D2D81867}" type="slidenum">
              <a:rPr lang="ja-JP" altLang="en-US" smtClean="0"/>
              <a:pPr/>
              <a:t>61</a:t>
            </a:fld>
            <a:endParaRPr lang="ja-JP" altLang="en-US" dirty="0"/>
          </a:p>
        </p:txBody>
      </p:sp>
      <p:sp>
        <p:nvSpPr>
          <p:cNvPr id="9" name="スライド イメージ プレースホルダー 8">
            <a:extLst>
              <a:ext uri="{FF2B5EF4-FFF2-40B4-BE49-F238E27FC236}">
                <a16:creationId xmlns:a16="http://schemas.microsoft.com/office/drawing/2014/main" id="{4B7735EE-6CD4-03D0-B389-B8D2F46CC312}"/>
              </a:ext>
            </a:extLst>
          </p:cNvPr>
          <p:cNvSpPr>
            <a:spLocks noGrp="1" noRot="1" noChangeAspect="1"/>
          </p:cNvSpPr>
          <p:nvPr>
            <p:ph type="sldImg"/>
          </p:nvPr>
        </p:nvSpPr>
        <p:spPr>
          <a:xfrm>
            <a:off x="1035050" y="0"/>
            <a:ext cx="7940675" cy="4467225"/>
          </a:xfrm>
        </p:spPr>
      </p:sp>
    </p:spTree>
    <p:extLst>
      <p:ext uri="{BB962C8B-B14F-4D97-AF65-F5344CB8AC3E}">
        <p14:creationId xmlns:p14="http://schemas.microsoft.com/office/powerpoint/2010/main" val="165359104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lstStyle/>
          <a:p>
            <a:r>
              <a:rPr lang="en-US" altLang="ja-JP" dirty="0"/>
              <a:t>2015</a:t>
            </a:r>
            <a:r>
              <a:rPr lang="ja-JP" altLang="en-US" dirty="0"/>
              <a:t>年～</a:t>
            </a:r>
            <a:r>
              <a:rPr lang="en-US" altLang="ja-JP" dirty="0"/>
              <a:t>2024</a:t>
            </a:r>
            <a:r>
              <a:rPr lang="ja-JP" altLang="en-US" dirty="0"/>
              <a:t>年に実施された</a:t>
            </a:r>
            <a:r>
              <a:rPr lang="en-US" altLang="ja-JP" dirty="0"/>
              <a:t>16</a:t>
            </a:r>
            <a:r>
              <a:rPr lang="ja-JP" altLang="en-US" dirty="0"/>
              <a:t>歳以上の急性リンパ性白血病に対する</a:t>
            </a:r>
            <a:r>
              <a:rPr lang="en-US" altLang="ja-JP" dirty="0"/>
              <a:t>HLA</a:t>
            </a:r>
            <a:r>
              <a:rPr lang="ja-JP" altLang="en-US" dirty="0"/>
              <a:t>適合同胞間移植後</a:t>
            </a:r>
            <a:r>
              <a:rPr lang="en-US" altLang="ja-JP" dirty="0"/>
              <a:t>5</a:t>
            </a:r>
            <a:r>
              <a:rPr lang="ja-JP" altLang="en-US" dirty="0"/>
              <a:t>年生存率（</a:t>
            </a:r>
            <a:r>
              <a:rPr lang="en-US" altLang="ja-JP" dirty="0"/>
              <a:t>95%</a:t>
            </a:r>
            <a:r>
              <a:rPr lang="ja-JP" altLang="en-US" dirty="0"/>
              <a:t>信頼区間）は、標準リスク群（</a:t>
            </a:r>
            <a:r>
              <a:rPr lang="en-US" altLang="ja-JP" dirty="0"/>
              <a:t>637</a:t>
            </a:r>
            <a:r>
              <a:rPr lang="ja-JP" altLang="en-US" dirty="0"/>
              <a:t>件）で</a:t>
            </a:r>
            <a:r>
              <a:rPr lang="en-US" altLang="ja-JP" dirty="0"/>
              <a:t>74%</a:t>
            </a:r>
            <a:r>
              <a:rPr lang="ja-JP" altLang="en-US" dirty="0"/>
              <a:t>（</a:t>
            </a:r>
            <a:r>
              <a:rPr lang="en-US" altLang="ja-JP" dirty="0"/>
              <a:t>70-78%</a:t>
            </a:r>
            <a:r>
              <a:rPr lang="ja-JP" altLang="en-US" dirty="0"/>
              <a:t>）、高リスク群（</a:t>
            </a:r>
            <a:r>
              <a:rPr lang="en-US" altLang="ja-JP" dirty="0"/>
              <a:t>161</a:t>
            </a:r>
            <a:r>
              <a:rPr lang="ja-JP" altLang="en-US" dirty="0"/>
              <a:t>件）で</a:t>
            </a:r>
            <a:r>
              <a:rPr lang="en-US" altLang="ja-JP" dirty="0"/>
              <a:t>44%</a:t>
            </a:r>
            <a:r>
              <a:rPr lang="ja-JP" altLang="en-US" dirty="0"/>
              <a:t>（</a:t>
            </a:r>
            <a:r>
              <a:rPr lang="en-US" altLang="ja-JP" dirty="0"/>
              <a:t>35-53%</a:t>
            </a:r>
            <a:r>
              <a:rPr lang="ja-JP" altLang="en-US" dirty="0"/>
              <a:t>）である。</a:t>
            </a:r>
            <a:endParaRPr lang="en-US" altLang="ja-JP" dirty="0"/>
          </a:p>
          <a:p>
            <a:endParaRPr lang="ja-JP" altLang="en-US" dirty="0"/>
          </a:p>
          <a:p>
            <a:endParaRPr lang="en-US" altLang="ja-JP" dirty="0"/>
          </a:p>
          <a:p>
            <a:r>
              <a:rPr lang="en-US" altLang="ja-JP" dirty="0"/>
              <a:t>―≪</a:t>
            </a:r>
            <a:r>
              <a:rPr lang="ja-JP" altLang="en-US" dirty="0"/>
              <a:t>急性リンパ性白血病のリスク分類≫</a:t>
            </a:r>
            <a:r>
              <a:rPr lang="ja-JP" altLang="ja-JP" dirty="0"/>
              <a:t>―――――――――――</a:t>
            </a:r>
            <a:endParaRPr lang="en-US" altLang="ja-JP" dirty="0"/>
          </a:p>
          <a:p>
            <a:r>
              <a:rPr lang="en-US" altLang="ja-JP" dirty="0"/>
              <a:t>■</a:t>
            </a:r>
            <a:r>
              <a:rPr lang="ja-JP" altLang="en-US" dirty="0"/>
              <a:t>標準リスク群：初回寛解期</a:t>
            </a:r>
          </a:p>
          <a:p>
            <a:r>
              <a:rPr lang="ja-JP" altLang="en-US" dirty="0"/>
              <a:t>■高リスク群   ：第二以降の寛解期／初回寛解導入不能</a:t>
            </a:r>
            <a:r>
              <a:rPr lang="en-US" altLang="ja-JP" dirty="0"/>
              <a:t>(PIF)</a:t>
            </a:r>
            <a:r>
              <a:rPr lang="ja-JP" altLang="en-US" dirty="0"/>
              <a:t>／初回寛解導入不能</a:t>
            </a:r>
            <a:r>
              <a:rPr lang="en-US" altLang="ja-JP" dirty="0"/>
              <a:t>(</a:t>
            </a:r>
            <a:r>
              <a:rPr lang="ja-JP" altLang="en-US" dirty="0"/>
              <a:t>髄外病変のみ</a:t>
            </a:r>
            <a:r>
              <a:rPr lang="en-US" altLang="ja-JP" dirty="0"/>
              <a:t>)</a:t>
            </a:r>
            <a:r>
              <a:rPr lang="ja-JP" altLang="en-US" dirty="0"/>
              <a:t>／初発状態</a:t>
            </a:r>
            <a:r>
              <a:rPr lang="en-US" altLang="ja-JP" dirty="0"/>
              <a:t>(</a:t>
            </a:r>
            <a:r>
              <a:rPr lang="ja-JP" altLang="en-US" dirty="0"/>
              <a:t>未治療</a:t>
            </a:r>
            <a:r>
              <a:rPr lang="en-US" altLang="ja-JP" dirty="0"/>
              <a:t>)</a:t>
            </a:r>
            <a:r>
              <a:rPr lang="ja-JP" altLang="en-US" dirty="0"/>
              <a:t>／再発</a:t>
            </a:r>
          </a:p>
          <a:p>
            <a:r>
              <a:rPr lang="ja-JP" altLang="ja-JP" dirty="0"/>
              <a:t>――――――――――――――――――――――――――</a:t>
            </a:r>
            <a:endParaRPr lang="ja-JP" altLang="en-US" dirty="0"/>
          </a:p>
          <a:p>
            <a:endParaRPr lang="ja-JP" altLang="en-US" dirty="0"/>
          </a:p>
        </p:txBody>
      </p:sp>
      <p:sp>
        <p:nvSpPr>
          <p:cNvPr id="6" name="スライド番号プレースホルダー 5">
            <a:extLst>
              <a:ext uri="{FF2B5EF4-FFF2-40B4-BE49-F238E27FC236}">
                <a16:creationId xmlns:a16="http://schemas.microsoft.com/office/drawing/2014/main" id="{E62B54E9-F31C-B808-42ED-11C19AFF590A}"/>
              </a:ext>
            </a:extLst>
          </p:cNvPr>
          <p:cNvSpPr>
            <a:spLocks noGrp="1"/>
          </p:cNvSpPr>
          <p:nvPr>
            <p:ph type="sldNum" sz="quarter" idx="5"/>
          </p:nvPr>
        </p:nvSpPr>
        <p:spPr/>
        <p:txBody>
          <a:bodyPr/>
          <a:lstStyle/>
          <a:p>
            <a:fld id="{2E548C01-EC07-4717-A8DE-1E92D2D81867}" type="slidenum">
              <a:rPr lang="ja-JP" altLang="en-US" smtClean="0"/>
              <a:pPr/>
              <a:t>62</a:t>
            </a:fld>
            <a:endParaRPr lang="ja-JP" altLang="en-US" dirty="0"/>
          </a:p>
        </p:txBody>
      </p:sp>
      <p:sp>
        <p:nvSpPr>
          <p:cNvPr id="9" name="スライド イメージ プレースホルダー 8">
            <a:extLst>
              <a:ext uri="{FF2B5EF4-FFF2-40B4-BE49-F238E27FC236}">
                <a16:creationId xmlns:a16="http://schemas.microsoft.com/office/drawing/2014/main" id="{A5654B70-C6E2-DCE0-5E5A-A10A6A936C8F}"/>
              </a:ext>
            </a:extLst>
          </p:cNvPr>
          <p:cNvSpPr>
            <a:spLocks noGrp="1" noRot="1" noChangeAspect="1"/>
          </p:cNvSpPr>
          <p:nvPr>
            <p:ph type="sldImg"/>
          </p:nvPr>
        </p:nvSpPr>
        <p:spPr>
          <a:xfrm>
            <a:off x="1035050" y="0"/>
            <a:ext cx="7940675" cy="4467225"/>
          </a:xfrm>
        </p:spPr>
      </p:sp>
    </p:spTree>
    <p:extLst>
      <p:ext uri="{BB962C8B-B14F-4D97-AF65-F5344CB8AC3E}">
        <p14:creationId xmlns:p14="http://schemas.microsoft.com/office/powerpoint/2010/main" val="245100628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lstStyle/>
          <a:p>
            <a:r>
              <a:rPr lang="en-US" altLang="ja-JP" dirty="0"/>
              <a:t>2015</a:t>
            </a:r>
            <a:r>
              <a:rPr lang="ja-JP" altLang="en-US" dirty="0"/>
              <a:t>年～</a:t>
            </a:r>
            <a:r>
              <a:rPr lang="en-US" altLang="ja-JP" dirty="0"/>
              <a:t>2024</a:t>
            </a:r>
            <a:r>
              <a:rPr lang="ja-JP" altLang="en-US" dirty="0"/>
              <a:t>年に実施された</a:t>
            </a:r>
            <a:r>
              <a:rPr lang="en-US" altLang="ja-JP" dirty="0"/>
              <a:t>15</a:t>
            </a:r>
            <a:r>
              <a:rPr lang="ja-JP" altLang="en-US" dirty="0"/>
              <a:t>歳以下の急性リンパ性白血病に対する非血縁者間骨髄移植後</a:t>
            </a:r>
            <a:r>
              <a:rPr lang="en-US" altLang="ja-JP" dirty="0"/>
              <a:t>5</a:t>
            </a:r>
            <a:r>
              <a:rPr lang="ja-JP" altLang="en-US" dirty="0"/>
              <a:t>年生存率（</a:t>
            </a:r>
            <a:r>
              <a:rPr lang="en-US" altLang="ja-JP" dirty="0"/>
              <a:t>95%</a:t>
            </a:r>
            <a:r>
              <a:rPr lang="ja-JP" altLang="en-US" dirty="0"/>
              <a:t>信頼区間）は、標準リスク群（</a:t>
            </a:r>
            <a:r>
              <a:rPr lang="en-US" altLang="ja-JP" dirty="0"/>
              <a:t>96</a:t>
            </a:r>
            <a:r>
              <a:rPr lang="ja-JP" altLang="en-US" dirty="0"/>
              <a:t>件）で</a:t>
            </a:r>
            <a:r>
              <a:rPr lang="en-US" altLang="ja-JP" dirty="0"/>
              <a:t>83%</a:t>
            </a:r>
            <a:r>
              <a:rPr lang="ja-JP" altLang="en-US" dirty="0"/>
              <a:t>（</a:t>
            </a:r>
            <a:r>
              <a:rPr lang="en-US" altLang="ja-JP" dirty="0"/>
              <a:t>73-90%</a:t>
            </a:r>
            <a:r>
              <a:rPr lang="ja-JP" altLang="en-US" dirty="0"/>
              <a:t>）、高リスク群（</a:t>
            </a:r>
            <a:r>
              <a:rPr lang="en-US" altLang="ja-JP" dirty="0"/>
              <a:t>107</a:t>
            </a:r>
            <a:r>
              <a:rPr lang="ja-JP" altLang="en-US" dirty="0"/>
              <a:t>件）で</a:t>
            </a:r>
            <a:r>
              <a:rPr lang="en-US" altLang="ja-JP" dirty="0"/>
              <a:t>62%</a:t>
            </a:r>
            <a:r>
              <a:rPr lang="ja-JP" altLang="en-US" dirty="0"/>
              <a:t>（</a:t>
            </a:r>
            <a:r>
              <a:rPr lang="en-US" altLang="ja-JP" dirty="0"/>
              <a:t>50-71%</a:t>
            </a:r>
            <a:r>
              <a:rPr lang="ja-JP" altLang="en-US" dirty="0"/>
              <a:t>）である。</a:t>
            </a:r>
            <a:endParaRPr lang="en-US" altLang="ja-JP" dirty="0"/>
          </a:p>
          <a:p>
            <a:r>
              <a:rPr lang="en-US" altLang="ja-JP" dirty="0"/>
              <a:t> </a:t>
            </a:r>
          </a:p>
          <a:p>
            <a:endParaRPr lang="ja-JP" altLang="ja-JP" dirty="0"/>
          </a:p>
          <a:p>
            <a:r>
              <a:rPr lang="en-US" altLang="ja-JP" dirty="0"/>
              <a:t>―≪</a:t>
            </a:r>
            <a:r>
              <a:rPr lang="ja-JP" altLang="en-US" dirty="0"/>
              <a:t>急性リンパ性白血病のリスク分類≫</a:t>
            </a:r>
            <a:r>
              <a:rPr lang="ja-JP" altLang="ja-JP" dirty="0"/>
              <a:t>―――――――――――</a:t>
            </a:r>
            <a:endParaRPr lang="en-US" altLang="ja-JP" dirty="0"/>
          </a:p>
          <a:p>
            <a:r>
              <a:rPr lang="en-US" altLang="ja-JP" dirty="0"/>
              <a:t>■</a:t>
            </a:r>
            <a:r>
              <a:rPr lang="ja-JP" altLang="en-US" dirty="0"/>
              <a:t>標準リスク群：初回寛解期</a:t>
            </a:r>
          </a:p>
          <a:p>
            <a:r>
              <a:rPr lang="ja-JP" altLang="en-US" dirty="0"/>
              <a:t>■高リスク群   ：第二以降の寛解期／初回寛解導入不能</a:t>
            </a:r>
            <a:r>
              <a:rPr lang="en-US" altLang="ja-JP" dirty="0"/>
              <a:t>(PIF)</a:t>
            </a:r>
            <a:r>
              <a:rPr lang="ja-JP" altLang="en-US" dirty="0"/>
              <a:t>／初回寛解導入不能</a:t>
            </a:r>
            <a:r>
              <a:rPr lang="en-US" altLang="ja-JP" dirty="0"/>
              <a:t>(</a:t>
            </a:r>
            <a:r>
              <a:rPr lang="ja-JP" altLang="en-US" dirty="0"/>
              <a:t>髄外病変のみ</a:t>
            </a:r>
            <a:r>
              <a:rPr lang="en-US" altLang="ja-JP" dirty="0"/>
              <a:t>)</a:t>
            </a:r>
            <a:r>
              <a:rPr lang="ja-JP" altLang="en-US" dirty="0"/>
              <a:t>／初発状態</a:t>
            </a:r>
            <a:r>
              <a:rPr lang="en-US" altLang="ja-JP" dirty="0"/>
              <a:t>(</a:t>
            </a:r>
            <a:r>
              <a:rPr lang="ja-JP" altLang="en-US" dirty="0"/>
              <a:t>未治療</a:t>
            </a:r>
            <a:r>
              <a:rPr lang="en-US" altLang="ja-JP" dirty="0"/>
              <a:t>)</a:t>
            </a:r>
            <a:r>
              <a:rPr lang="ja-JP" altLang="en-US" dirty="0"/>
              <a:t>／再発</a:t>
            </a:r>
          </a:p>
          <a:p>
            <a:r>
              <a:rPr lang="ja-JP" altLang="ja-JP" dirty="0"/>
              <a:t>――――――――――――――――――――――――――</a:t>
            </a:r>
            <a:endParaRPr lang="ja-JP" altLang="en-US" dirty="0"/>
          </a:p>
        </p:txBody>
      </p:sp>
      <p:sp>
        <p:nvSpPr>
          <p:cNvPr id="5" name="スライド番号プレースホルダー 4">
            <a:extLst>
              <a:ext uri="{FF2B5EF4-FFF2-40B4-BE49-F238E27FC236}">
                <a16:creationId xmlns:a16="http://schemas.microsoft.com/office/drawing/2014/main" id="{55AB1CE1-0160-B1DD-5C36-EB524E9A23F3}"/>
              </a:ext>
            </a:extLst>
          </p:cNvPr>
          <p:cNvSpPr>
            <a:spLocks noGrp="1"/>
          </p:cNvSpPr>
          <p:nvPr>
            <p:ph type="sldNum" sz="quarter" idx="5"/>
          </p:nvPr>
        </p:nvSpPr>
        <p:spPr/>
        <p:txBody>
          <a:bodyPr/>
          <a:lstStyle/>
          <a:p>
            <a:fld id="{2E548C01-EC07-4717-A8DE-1E92D2D81867}" type="slidenum">
              <a:rPr lang="ja-JP" altLang="en-US" smtClean="0"/>
              <a:pPr/>
              <a:t>63</a:t>
            </a:fld>
            <a:endParaRPr lang="ja-JP" altLang="en-US" dirty="0"/>
          </a:p>
        </p:txBody>
      </p:sp>
      <p:sp>
        <p:nvSpPr>
          <p:cNvPr id="9" name="スライド イメージ プレースホルダー 8">
            <a:extLst>
              <a:ext uri="{FF2B5EF4-FFF2-40B4-BE49-F238E27FC236}">
                <a16:creationId xmlns:a16="http://schemas.microsoft.com/office/drawing/2014/main" id="{7FE85D17-768F-00A9-8890-97615D826A18}"/>
              </a:ext>
            </a:extLst>
          </p:cNvPr>
          <p:cNvSpPr>
            <a:spLocks noGrp="1" noRot="1" noChangeAspect="1"/>
          </p:cNvSpPr>
          <p:nvPr>
            <p:ph type="sldImg"/>
          </p:nvPr>
        </p:nvSpPr>
        <p:spPr>
          <a:xfrm>
            <a:off x="1035050" y="0"/>
            <a:ext cx="7940675" cy="4467225"/>
          </a:xfrm>
        </p:spPr>
      </p:sp>
    </p:spTree>
    <p:extLst>
      <p:ext uri="{BB962C8B-B14F-4D97-AF65-F5344CB8AC3E}">
        <p14:creationId xmlns:p14="http://schemas.microsoft.com/office/powerpoint/2010/main" val="85689592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lstStyle/>
          <a:p>
            <a:r>
              <a:rPr lang="en-US" altLang="ja-JP" dirty="0"/>
              <a:t>2015</a:t>
            </a:r>
            <a:r>
              <a:rPr lang="ja-JP" altLang="en-US" dirty="0"/>
              <a:t>年～</a:t>
            </a:r>
            <a:r>
              <a:rPr lang="en-US" altLang="ja-JP" dirty="0"/>
              <a:t>2024</a:t>
            </a:r>
            <a:r>
              <a:rPr lang="ja-JP" altLang="en-US" dirty="0"/>
              <a:t>年に実施された</a:t>
            </a:r>
            <a:r>
              <a:rPr lang="en-US" altLang="ja-JP" dirty="0"/>
              <a:t>16</a:t>
            </a:r>
            <a:r>
              <a:rPr lang="ja-JP" altLang="en-US" dirty="0"/>
              <a:t>歳以上の急性リンパ性白血病に対する非血縁者間骨髄移植後</a:t>
            </a:r>
            <a:r>
              <a:rPr lang="en-US" altLang="ja-JP" dirty="0"/>
              <a:t>5</a:t>
            </a:r>
            <a:r>
              <a:rPr lang="ja-JP" altLang="en-US" dirty="0"/>
              <a:t>年生存率（</a:t>
            </a:r>
            <a:r>
              <a:rPr lang="en-US" altLang="ja-JP" dirty="0"/>
              <a:t>95%</a:t>
            </a:r>
            <a:r>
              <a:rPr lang="ja-JP" altLang="en-US" dirty="0"/>
              <a:t>信頼区間）は、標準リスク群（</a:t>
            </a:r>
            <a:r>
              <a:rPr lang="en-US" altLang="ja-JP" dirty="0"/>
              <a:t>1,074</a:t>
            </a:r>
            <a:r>
              <a:rPr lang="ja-JP" altLang="en-US" dirty="0"/>
              <a:t>件）で</a:t>
            </a:r>
            <a:r>
              <a:rPr lang="en-US" altLang="ja-JP" dirty="0"/>
              <a:t>70%</a:t>
            </a:r>
            <a:r>
              <a:rPr lang="ja-JP" altLang="en-US" dirty="0"/>
              <a:t>（</a:t>
            </a:r>
            <a:r>
              <a:rPr lang="en-US" altLang="ja-JP" dirty="0"/>
              <a:t>67-73%</a:t>
            </a:r>
            <a:r>
              <a:rPr lang="ja-JP" altLang="en-US" dirty="0"/>
              <a:t>）、高リスク群（</a:t>
            </a:r>
            <a:r>
              <a:rPr lang="en-US" altLang="ja-JP" dirty="0"/>
              <a:t>295</a:t>
            </a:r>
            <a:r>
              <a:rPr lang="ja-JP" altLang="en-US" dirty="0"/>
              <a:t>件）で</a:t>
            </a:r>
            <a:r>
              <a:rPr lang="en-US" altLang="ja-JP" dirty="0"/>
              <a:t>44%</a:t>
            </a:r>
            <a:r>
              <a:rPr lang="ja-JP" altLang="en-US" dirty="0"/>
              <a:t>（</a:t>
            </a:r>
            <a:r>
              <a:rPr lang="en-US" altLang="ja-JP" dirty="0"/>
              <a:t>38-51%</a:t>
            </a:r>
            <a:r>
              <a:rPr lang="ja-JP" altLang="en-US" dirty="0"/>
              <a:t>）である。</a:t>
            </a:r>
            <a:endParaRPr lang="en-US" altLang="ja-JP" dirty="0"/>
          </a:p>
          <a:p>
            <a:r>
              <a:rPr lang="en-US" altLang="ja-JP" dirty="0"/>
              <a:t>  </a:t>
            </a:r>
          </a:p>
          <a:p>
            <a:endParaRPr lang="ja-JP" altLang="ja-JP" dirty="0"/>
          </a:p>
          <a:p>
            <a:r>
              <a:rPr lang="en-US" altLang="ja-JP" dirty="0"/>
              <a:t>―≪</a:t>
            </a:r>
            <a:r>
              <a:rPr lang="ja-JP" altLang="en-US" dirty="0"/>
              <a:t>急性リンパ性白血病のリスク分類≫</a:t>
            </a:r>
            <a:r>
              <a:rPr lang="ja-JP" altLang="ja-JP" dirty="0"/>
              <a:t>―――――――――――</a:t>
            </a:r>
            <a:endParaRPr lang="en-US" altLang="ja-JP" dirty="0"/>
          </a:p>
          <a:p>
            <a:r>
              <a:rPr lang="en-US" altLang="ja-JP" dirty="0"/>
              <a:t>■</a:t>
            </a:r>
            <a:r>
              <a:rPr lang="ja-JP" altLang="en-US" dirty="0"/>
              <a:t>標準リスク群：初回寛解期</a:t>
            </a:r>
          </a:p>
          <a:p>
            <a:r>
              <a:rPr lang="ja-JP" altLang="en-US" dirty="0"/>
              <a:t>■高リスク群   ：第二以降の寛解期／初回寛解導入不能</a:t>
            </a:r>
            <a:r>
              <a:rPr lang="en-US" altLang="ja-JP" dirty="0"/>
              <a:t>(PIF)</a:t>
            </a:r>
            <a:r>
              <a:rPr lang="ja-JP" altLang="en-US" dirty="0"/>
              <a:t>／初回寛解導入不能</a:t>
            </a:r>
            <a:r>
              <a:rPr lang="en-US" altLang="ja-JP" dirty="0"/>
              <a:t>(</a:t>
            </a:r>
            <a:r>
              <a:rPr lang="ja-JP" altLang="en-US" dirty="0"/>
              <a:t>髄外病変のみ</a:t>
            </a:r>
            <a:r>
              <a:rPr lang="en-US" altLang="ja-JP" dirty="0"/>
              <a:t>)</a:t>
            </a:r>
            <a:r>
              <a:rPr lang="ja-JP" altLang="en-US" dirty="0"/>
              <a:t>／初発状態</a:t>
            </a:r>
            <a:r>
              <a:rPr lang="en-US" altLang="ja-JP" dirty="0"/>
              <a:t>(</a:t>
            </a:r>
            <a:r>
              <a:rPr lang="ja-JP" altLang="en-US" dirty="0"/>
              <a:t>未治療</a:t>
            </a:r>
            <a:r>
              <a:rPr lang="en-US" altLang="ja-JP" dirty="0"/>
              <a:t>)</a:t>
            </a:r>
            <a:r>
              <a:rPr lang="ja-JP" altLang="en-US" dirty="0"/>
              <a:t>／再発</a:t>
            </a:r>
          </a:p>
          <a:p>
            <a:r>
              <a:rPr lang="ja-JP" altLang="ja-JP" dirty="0"/>
              <a:t>――――――――――――――――――――――――――</a:t>
            </a:r>
            <a:endParaRPr lang="ja-JP" altLang="en-US" dirty="0"/>
          </a:p>
        </p:txBody>
      </p:sp>
      <p:sp>
        <p:nvSpPr>
          <p:cNvPr id="6" name="スライド番号プレースホルダー 5">
            <a:extLst>
              <a:ext uri="{FF2B5EF4-FFF2-40B4-BE49-F238E27FC236}">
                <a16:creationId xmlns:a16="http://schemas.microsoft.com/office/drawing/2014/main" id="{88C3B835-9C66-97C2-0631-42B0D1CCC5D9}"/>
              </a:ext>
            </a:extLst>
          </p:cNvPr>
          <p:cNvSpPr>
            <a:spLocks noGrp="1"/>
          </p:cNvSpPr>
          <p:nvPr>
            <p:ph type="sldNum" sz="quarter" idx="5"/>
          </p:nvPr>
        </p:nvSpPr>
        <p:spPr/>
        <p:txBody>
          <a:bodyPr/>
          <a:lstStyle/>
          <a:p>
            <a:fld id="{2E548C01-EC07-4717-A8DE-1E92D2D81867}" type="slidenum">
              <a:rPr lang="ja-JP" altLang="en-US" smtClean="0"/>
              <a:pPr/>
              <a:t>64</a:t>
            </a:fld>
            <a:endParaRPr lang="ja-JP" altLang="en-US" dirty="0"/>
          </a:p>
        </p:txBody>
      </p:sp>
      <p:sp>
        <p:nvSpPr>
          <p:cNvPr id="9" name="スライド イメージ プレースホルダー 8">
            <a:extLst>
              <a:ext uri="{FF2B5EF4-FFF2-40B4-BE49-F238E27FC236}">
                <a16:creationId xmlns:a16="http://schemas.microsoft.com/office/drawing/2014/main" id="{5FBC051E-96EE-583F-0E80-6CE6FF77A7E4}"/>
              </a:ext>
            </a:extLst>
          </p:cNvPr>
          <p:cNvSpPr>
            <a:spLocks noGrp="1" noRot="1" noChangeAspect="1"/>
          </p:cNvSpPr>
          <p:nvPr>
            <p:ph type="sldImg"/>
          </p:nvPr>
        </p:nvSpPr>
        <p:spPr>
          <a:xfrm>
            <a:off x="1035050" y="0"/>
            <a:ext cx="7940675" cy="4467225"/>
          </a:xfrm>
        </p:spPr>
      </p:sp>
    </p:spTree>
    <p:extLst>
      <p:ext uri="{BB962C8B-B14F-4D97-AF65-F5344CB8AC3E}">
        <p14:creationId xmlns:p14="http://schemas.microsoft.com/office/powerpoint/2010/main" val="291366650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lstStyle/>
          <a:p>
            <a:r>
              <a:rPr lang="en-US" altLang="ja-JP" dirty="0"/>
              <a:t>2015</a:t>
            </a:r>
            <a:r>
              <a:rPr lang="ja-JP" altLang="en-US" dirty="0"/>
              <a:t>年～</a:t>
            </a:r>
            <a:r>
              <a:rPr lang="en-US" altLang="ja-JP" dirty="0"/>
              <a:t>2024</a:t>
            </a:r>
            <a:r>
              <a:rPr lang="ja-JP" altLang="en-US" dirty="0"/>
              <a:t>年に実施された</a:t>
            </a:r>
            <a:r>
              <a:rPr lang="en-US" altLang="ja-JP" dirty="0"/>
              <a:t>15</a:t>
            </a:r>
            <a:r>
              <a:rPr lang="ja-JP" altLang="en-US" dirty="0"/>
              <a:t>歳以下の急性リンパ性白血病に対する非血縁者間さい帯血移植後</a:t>
            </a:r>
            <a:r>
              <a:rPr lang="en-US" altLang="ja-JP" dirty="0"/>
              <a:t>5</a:t>
            </a:r>
            <a:r>
              <a:rPr lang="ja-JP" altLang="en-US" dirty="0"/>
              <a:t>年生存率（</a:t>
            </a:r>
            <a:r>
              <a:rPr lang="en-US" altLang="ja-JP" dirty="0"/>
              <a:t>95%</a:t>
            </a:r>
            <a:r>
              <a:rPr lang="ja-JP" altLang="en-US" dirty="0"/>
              <a:t>信頼区間）は、標準リスク群（</a:t>
            </a:r>
            <a:r>
              <a:rPr lang="en-US" altLang="ja-JP" dirty="0"/>
              <a:t>150</a:t>
            </a:r>
            <a:r>
              <a:rPr lang="ja-JP" altLang="en-US" dirty="0"/>
              <a:t>件）で</a:t>
            </a:r>
            <a:r>
              <a:rPr lang="en-US" altLang="ja-JP" dirty="0"/>
              <a:t>84%</a:t>
            </a:r>
            <a:r>
              <a:rPr lang="ja-JP" altLang="en-US" dirty="0"/>
              <a:t>（</a:t>
            </a:r>
            <a:r>
              <a:rPr lang="en-US" altLang="ja-JP" dirty="0"/>
              <a:t>76-90%</a:t>
            </a:r>
            <a:r>
              <a:rPr lang="ja-JP" altLang="en-US" dirty="0"/>
              <a:t>）、高リスク群（</a:t>
            </a:r>
            <a:r>
              <a:rPr lang="en-US" altLang="ja-JP" dirty="0"/>
              <a:t>199</a:t>
            </a:r>
            <a:r>
              <a:rPr lang="ja-JP" altLang="en-US" dirty="0"/>
              <a:t>件）で</a:t>
            </a:r>
            <a:r>
              <a:rPr lang="en-US" altLang="ja-JP" dirty="0"/>
              <a:t>74%</a:t>
            </a:r>
            <a:r>
              <a:rPr lang="ja-JP" altLang="en-US" dirty="0"/>
              <a:t>（</a:t>
            </a:r>
            <a:r>
              <a:rPr lang="en-US" altLang="ja-JP" dirty="0"/>
              <a:t>66-80%</a:t>
            </a:r>
            <a:r>
              <a:rPr lang="ja-JP" altLang="en-US" dirty="0"/>
              <a:t>）である。</a:t>
            </a:r>
            <a:endParaRPr lang="en-US" altLang="ja-JP" dirty="0"/>
          </a:p>
          <a:p>
            <a:endParaRPr lang="en-US" altLang="ja-JP" dirty="0"/>
          </a:p>
          <a:p>
            <a:endParaRPr lang="ja-JP" altLang="en-US" dirty="0"/>
          </a:p>
          <a:p>
            <a:r>
              <a:rPr lang="en-US" altLang="ja-JP" dirty="0"/>
              <a:t>―≪</a:t>
            </a:r>
            <a:r>
              <a:rPr lang="ja-JP" altLang="en-US" dirty="0"/>
              <a:t>急性リンパ性白血病のリスク分類≫</a:t>
            </a:r>
            <a:r>
              <a:rPr lang="ja-JP" altLang="ja-JP" dirty="0"/>
              <a:t>―――――――――――</a:t>
            </a:r>
            <a:endParaRPr lang="en-US" altLang="ja-JP" dirty="0"/>
          </a:p>
          <a:p>
            <a:r>
              <a:rPr lang="en-US" altLang="ja-JP" dirty="0"/>
              <a:t>■</a:t>
            </a:r>
            <a:r>
              <a:rPr lang="ja-JP" altLang="en-US" dirty="0"/>
              <a:t>標準リスク群：初回寛解期</a:t>
            </a:r>
          </a:p>
          <a:p>
            <a:r>
              <a:rPr lang="ja-JP" altLang="en-US" dirty="0"/>
              <a:t>■高リスク群   ：第二以降の寛解期／初回寛解導入不能</a:t>
            </a:r>
            <a:r>
              <a:rPr lang="en-US" altLang="ja-JP" dirty="0"/>
              <a:t>(PIF)</a:t>
            </a:r>
            <a:r>
              <a:rPr lang="ja-JP" altLang="en-US" dirty="0"/>
              <a:t>／初回寛解導入不能</a:t>
            </a:r>
            <a:r>
              <a:rPr lang="en-US" altLang="ja-JP" dirty="0"/>
              <a:t>(</a:t>
            </a:r>
            <a:r>
              <a:rPr lang="ja-JP" altLang="en-US" dirty="0"/>
              <a:t>髄外病変のみ</a:t>
            </a:r>
            <a:r>
              <a:rPr lang="en-US" altLang="ja-JP" dirty="0"/>
              <a:t>)</a:t>
            </a:r>
            <a:r>
              <a:rPr lang="ja-JP" altLang="en-US" dirty="0"/>
              <a:t>／初発状態</a:t>
            </a:r>
            <a:r>
              <a:rPr lang="en-US" altLang="ja-JP" dirty="0"/>
              <a:t>(</a:t>
            </a:r>
            <a:r>
              <a:rPr lang="ja-JP" altLang="en-US" dirty="0"/>
              <a:t>未治療</a:t>
            </a:r>
            <a:r>
              <a:rPr lang="en-US" altLang="ja-JP" dirty="0"/>
              <a:t>)</a:t>
            </a:r>
            <a:r>
              <a:rPr lang="ja-JP" altLang="en-US" dirty="0"/>
              <a:t>／再発</a:t>
            </a:r>
          </a:p>
          <a:p>
            <a:r>
              <a:rPr lang="ja-JP" altLang="ja-JP" dirty="0"/>
              <a:t>――――――――――――――――――――――――――</a:t>
            </a:r>
            <a:endParaRPr lang="ja-JP" altLang="en-US" dirty="0"/>
          </a:p>
        </p:txBody>
      </p:sp>
      <p:sp>
        <p:nvSpPr>
          <p:cNvPr id="6" name="スライド番号プレースホルダー 5">
            <a:extLst>
              <a:ext uri="{FF2B5EF4-FFF2-40B4-BE49-F238E27FC236}">
                <a16:creationId xmlns:a16="http://schemas.microsoft.com/office/drawing/2014/main" id="{54D7DFEF-403F-EA55-AF41-9B344C753D5A}"/>
              </a:ext>
            </a:extLst>
          </p:cNvPr>
          <p:cNvSpPr>
            <a:spLocks noGrp="1"/>
          </p:cNvSpPr>
          <p:nvPr>
            <p:ph type="sldNum" sz="quarter" idx="5"/>
          </p:nvPr>
        </p:nvSpPr>
        <p:spPr/>
        <p:txBody>
          <a:bodyPr/>
          <a:lstStyle/>
          <a:p>
            <a:fld id="{2E548C01-EC07-4717-A8DE-1E92D2D81867}" type="slidenum">
              <a:rPr lang="ja-JP" altLang="en-US" smtClean="0"/>
              <a:pPr/>
              <a:t>65</a:t>
            </a:fld>
            <a:endParaRPr lang="ja-JP" altLang="en-US" dirty="0"/>
          </a:p>
        </p:txBody>
      </p:sp>
      <p:sp>
        <p:nvSpPr>
          <p:cNvPr id="9" name="スライド イメージ プレースホルダー 8">
            <a:extLst>
              <a:ext uri="{FF2B5EF4-FFF2-40B4-BE49-F238E27FC236}">
                <a16:creationId xmlns:a16="http://schemas.microsoft.com/office/drawing/2014/main" id="{7911C030-7885-24FF-7D5D-62216723E59B}"/>
              </a:ext>
            </a:extLst>
          </p:cNvPr>
          <p:cNvSpPr>
            <a:spLocks noGrp="1" noRot="1" noChangeAspect="1"/>
          </p:cNvSpPr>
          <p:nvPr>
            <p:ph type="sldImg"/>
          </p:nvPr>
        </p:nvSpPr>
        <p:spPr>
          <a:xfrm>
            <a:off x="1035050" y="0"/>
            <a:ext cx="7940675" cy="4467225"/>
          </a:xfrm>
        </p:spPr>
      </p:sp>
    </p:spTree>
    <p:extLst>
      <p:ext uri="{BB962C8B-B14F-4D97-AF65-F5344CB8AC3E}">
        <p14:creationId xmlns:p14="http://schemas.microsoft.com/office/powerpoint/2010/main" val="296959694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lstStyle/>
          <a:p>
            <a:r>
              <a:rPr lang="en-US" altLang="ja-JP" dirty="0"/>
              <a:t>2015</a:t>
            </a:r>
            <a:r>
              <a:rPr lang="ja-JP" altLang="en-US" dirty="0"/>
              <a:t>年～</a:t>
            </a:r>
            <a:r>
              <a:rPr lang="en-US" altLang="ja-JP" dirty="0"/>
              <a:t>2024</a:t>
            </a:r>
            <a:r>
              <a:rPr lang="ja-JP" altLang="en-US" dirty="0"/>
              <a:t>年に実施された</a:t>
            </a:r>
            <a:r>
              <a:rPr lang="en-US" altLang="ja-JP" dirty="0"/>
              <a:t>16</a:t>
            </a:r>
            <a:r>
              <a:rPr lang="ja-JP" altLang="en-US" dirty="0"/>
              <a:t>歳以上の急性リンパ性白血病に対する非血縁者間さい帯血移植後</a:t>
            </a:r>
            <a:r>
              <a:rPr lang="en-US" altLang="ja-JP" dirty="0"/>
              <a:t>5</a:t>
            </a:r>
            <a:r>
              <a:rPr lang="ja-JP" altLang="en-US" dirty="0"/>
              <a:t>年生存率（</a:t>
            </a:r>
            <a:r>
              <a:rPr lang="en-US" altLang="ja-JP" dirty="0"/>
              <a:t>95%</a:t>
            </a:r>
            <a:r>
              <a:rPr lang="ja-JP" altLang="en-US" dirty="0"/>
              <a:t>信頼区間）は、標準リスク群（</a:t>
            </a:r>
            <a:r>
              <a:rPr lang="en-US" altLang="ja-JP" dirty="0"/>
              <a:t>839</a:t>
            </a:r>
            <a:r>
              <a:rPr lang="ja-JP" altLang="en-US" dirty="0"/>
              <a:t>件）で</a:t>
            </a:r>
            <a:r>
              <a:rPr lang="en-US" altLang="ja-JP" dirty="0"/>
              <a:t>74%</a:t>
            </a:r>
            <a:r>
              <a:rPr lang="ja-JP" altLang="en-US" dirty="0"/>
              <a:t>（</a:t>
            </a:r>
            <a:r>
              <a:rPr lang="en-US" altLang="ja-JP" dirty="0"/>
              <a:t>70-77%</a:t>
            </a:r>
            <a:r>
              <a:rPr lang="ja-JP" altLang="en-US" dirty="0"/>
              <a:t>）、高リスク群（</a:t>
            </a:r>
            <a:r>
              <a:rPr lang="en-US" altLang="ja-JP" dirty="0"/>
              <a:t>447</a:t>
            </a:r>
            <a:r>
              <a:rPr lang="ja-JP" altLang="en-US" dirty="0"/>
              <a:t>件）で</a:t>
            </a:r>
            <a:r>
              <a:rPr lang="en-US" altLang="ja-JP" dirty="0"/>
              <a:t>34%</a:t>
            </a:r>
            <a:r>
              <a:rPr lang="ja-JP" altLang="en-US" dirty="0"/>
              <a:t>（</a:t>
            </a:r>
            <a:r>
              <a:rPr lang="en-US" altLang="ja-JP" dirty="0"/>
              <a:t>29-40%</a:t>
            </a:r>
            <a:r>
              <a:rPr lang="ja-JP" altLang="en-US" dirty="0"/>
              <a:t>）である。</a:t>
            </a:r>
            <a:endParaRPr lang="en-US" altLang="ja-JP" dirty="0"/>
          </a:p>
          <a:p>
            <a:r>
              <a:rPr lang="en-US" altLang="ja-JP" dirty="0"/>
              <a:t> </a:t>
            </a:r>
          </a:p>
          <a:p>
            <a:endParaRPr lang="ja-JP" altLang="ja-JP" dirty="0"/>
          </a:p>
          <a:p>
            <a:r>
              <a:rPr lang="en-US" altLang="ja-JP" dirty="0"/>
              <a:t>―≪</a:t>
            </a:r>
            <a:r>
              <a:rPr lang="ja-JP" altLang="en-US" dirty="0"/>
              <a:t>急性リンパ性白血病のリスク分類≫</a:t>
            </a:r>
            <a:r>
              <a:rPr lang="ja-JP" altLang="ja-JP" dirty="0"/>
              <a:t>―――――――――――</a:t>
            </a:r>
            <a:endParaRPr lang="en-US" altLang="ja-JP" dirty="0"/>
          </a:p>
          <a:p>
            <a:r>
              <a:rPr lang="en-US" altLang="ja-JP" dirty="0"/>
              <a:t>■</a:t>
            </a:r>
            <a:r>
              <a:rPr lang="ja-JP" altLang="en-US" dirty="0"/>
              <a:t>標準リスク群：初回寛解期</a:t>
            </a:r>
          </a:p>
          <a:p>
            <a:r>
              <a:rPr lang="ja-JP" altLang="en-US" dirty="0"/>
              <a:t>■高リスク群   ：第二以降の寛解期／初回寛解導入不能</a:t>
            </a:r>
            <a:r>
              <a:rPr lang="en-US" altLang="ja-JP" dirty="0"/>
              <a:t>(PIF)</a:t>
            </a:r>
            <a:r>
              <a:rPr lang="ja-JP" altLang="en-US" dirty="0"/>
              <a:t>／初回寛解導入不能</a:t>
            </a:r>
            <a:r>
              <a:rPr lang="en-US" altLang="ja-JP" dirty="0"/>
              <a:t>(</a:t>
            </a:r>
            <a:r>
              <a:rPr lang="ja-JP" altLang="en-US" dirty="0"/>
              <a:t>髄外病変のみ</a:t>
            </a:r>
            <a:r>
              <a:rPr lang="en-US" altLang="ja-JP" dirty="0"/>
              <a:t>)</a:t>
            </a:r>
            <a:r>
              <a:rPr lang="ja-JP" altLang="en-US" dirty="0"/>
              <a:t>／初発状態</a:t>
            </a:r>
            <a:r>
              <a:rPr lang="en-US" altLang="ja-JP" dirty="0"/>
              <a:t>(</a:t>
            </a:r>
            <a:r>
              <a:rPr lang="ja-JP" altLang="en-US" dirty="0"/>
              <a:t>未治療</a:t>
            </a:r>
            <a:r>
              <a:rPr lang="en-US" altLang="ja-JP" dirty="0"/>
              <a:t>)</a:t>
            </a:r>
            <a:r>
              <a:rPr lang="ja-JP" altLang="en-US" dirty="0"/>
              <a:t>／再発</a:t>
            </a:r>
          </a:p>
          <a:p>
            <a:r>
              <a:rPr lang="ja-JP" altLang="ja-JP" dirty="0"/>
              <a:t>――――――――――――――――――――――――――</a:t>
            </a:r>
            <a:endParaRPr lang="ja-JP" altLang="en-US" dirty="0"/>
          </a:p>
        </p:txBody>
      </p:sp>
      <p:sp>
        <p:nvSpPr>
          <p:cNvPr id="6" name="スライド番号プレースホルダー 5">
            <a:extLst>
              <a:ext uri="{FF2B5EF4-FFF2-40B4-BE49-F238E27FC236}">
                <a16:creationId xmlns:a16="http://schemas.microsoft.com/office/drawing/2014/main" id="{6A63D912-FD64-ADDE-EB7E-8D7CC5DE9399}"/>
              </a:ext>
            </a:extLst>
          </p:cNvPr>
          <p:cNvSpPr>
            <a:spLocks noGrp="1"/>
          </p:cNvSpPr>
          <p:nvPr>
            <p:ph type="sldNum" sz="quarter" idx="5"/>
          </p:nvPr>
        </p:nvSpPr>
        <p:spPr/>
        <p:txBody>
          <a:bodyPr/>
          <a:lstStyle/>
          <a:p>
            <a:fld id="{2E548C01-EC07-4717-A8DE-1E92D2D81867}" type="slidenum">
              <a:rPr lang="ja-JP" altLang="en-US" smtClean="0"/>
              <a:pPr/>
              <a:t>66</a:t>
            </a:fld>
            <a:endParaRPr lang="ja-JP" altLang="en-US" dirty="0"/>
          </a:p>
        </p:txBody>
      </p:sp>
      <p:sp>
        <p:nvSpPr>
          <p:cNvPr id="9" name="スライド イメージ プレースホルダー 8">
            <a:extLst>
              <a:ext uri="{FF2B5EF4-FFF2-40B4-BE49-F238E27FC236}">
                <a16:creationId xmlns:a16="http://schemas.microsoft.com/office/drawing/2014/main" id="{FE43D559-B3F1-BF54-5D68-2F5B5D0D73BD}"/>
              </a:ext>
            </a:extLst>
          </p:cNvPr>
          <p:cNvSpPr>
            <a:spLocks noGrp="1" noRot="1" noChangeAspect="1"/>
          </p:cNvSpPr>
          <p:nvPr>
            <p:ph type="sldImg"/>
          </p:nvPr>
        </p:nvSpPr>
        <p:spPr>
          <a:xfrm>
            <a:off x="1035050" y="0"/>
            <a:ext cx="7940675" cy="4467225"/>
          </a:xfrm>
        </p:spPr>
      </p:sp>
    </p:spTree>
    <p:extLst>
      <p:ext uri="{BB962C8B-B14F-4D97-AF65-F5344CB8AC3E}">
        <p14:creationId xmlns:p14="http://schemas.microsoft.com/office/powerpoint/2010/main" val="409329361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lstStyle/>
          <a:p>
            <a:r>
              <a:rPr lang="en-US" altLang="ja-JP" dirty="0"/>
              <a:t>2015</a:t>
            </a:r>
            <a:r>
              <a:rPr lang="ja-JP" altLang="en-US" dirty="0"/>
              <a:t>年～</a:t>
            </a:r>
            <a:r>
              <a:rPr lang="en-US" altLang="ja-JP" dirty="0"/>
              <a:t>2024</a:t>
            </a:r>
            <a:r>
              <a:rPr lang="ja-JP" altLang="en-US" dirty="0"/>
              <a:t>年に実施された</a:t>
            </a:r>
            <a:r>
              <a:rPr lang="en-US" altLang="ja-JP" dirty="0"/>
              <a:t>15</a:t>
            </a:r>
            <a:r>
              <a:rPr lang="ja-JP" altLang="en-US" dirty="0"/>
              <a:t>歳以下の慢性骨髄性白血病に対する移植後</a:t>
            </a:r>
            <a:r>
              <a:rPr lang="en-US" altLang="ja-JP" dirty="0"/>
              <a:t>5</a:t>
            </a:r>
            <a:r>
              <a:rPr lang="ja-JP" altLang="en-US" dirty="0"/>
              <a:t>年生存率（</a:t>
            </a:r>
            <a:r>
              <a:rPr lang="en-US" altLang="ja-JP" dirty="0"/>
              <a:t>95%</a:t>
            </a:r>
            <a:r>
              <a:rPr lang="ja-JP" altLang="en-US" dirty="0"/>
              <a:t>信頼区間）は、血縁者間骨髄移植</a:t>
            </a:r>
            <a:r>
              <a:rPr lang="en-US" altLang="ja-JP" dirty="0"/>
              <a:t>/</a:t>
            </a:r>
            <a:r>
              <a:rPr lang="ja-JP" altLang="en-US" dirty="0"/>
              <a:t>末梢血幹細胞移植（</a:t>
            </a:r>
            <a:r>
              <a:rPr lang="en-US" altLang="ja-JP" dirty="0"/>
              <a:t>14</a:t>
            </a:r>
            <a:r>
              <a:rPr lang="ja-JP" altLang="en-US" dirty="0"/>
              <a:t>件）で</a:t>
            </a:r>
            <a:r>
              <a:rPr lang="en-US" altLang="ja-JP" dirty="0"/>
              <a:t>79%</a:t>
            </a:r>
            <a:r>
              <a:rPr lang="ja-JP" altLang="en-US" dirty="0"/>
              <a:t>（</a:t>
            </a:r>
            <a:r>
              <a:rPr lang="en-US" altLang="ja-JP" dirty="0"/>
              <a:t>47-93%</a:t>
            </a:r>
            <a:r>
              <a:rPr lang="ja-JP" altLang="en-US" dirty="0"/>
              <a:t>）、非血縁者間骨髄移植（</a:t>
            </a:r>
            <a:r>
              <a:rPr lang="en-US" altLang="ja-JP" dirty="0"/>
              <a:t>16</a:t>
            </a:r>
            <a:r>
              <a:rPr lang="ja-JP" altLang="en-US" dirty="0"/>
              <a:t>件）で</a:t>
            </a:r>
            <a:r>
              <a:rPr lang="en-US" altLang="ja-JP" dirty="0"/>
              <a:t>74%</a:t>
            </a:r>
            <a:r>
              <a:rPr lang="ja-JP" altLang="en-US" dirty="0"/>
              <a:t>（</a:t>
            </a:r>
            <a:r>
              <a:rPr lang="en-US" altLang="ja-JP" dirty="0"/>
              <a:t>44-89%</a:t>
            </a:r>
            <a:r>
              <a:rPr lang="ja-JP" altLang="en-US" dirty="0"/>
              <a:t>）、非血縁者間さい帯血移植（</a:t>
            </a:r>
            <a:r>
              <a:rPr lang="en-US" altLang="ja-JP" dirty="0"/>
              <a:t>6</a:t>
            </a:r>
            <a:r>
              <a:rPr lang="ja-JP" altLang="en-US" dirty="0"/>
              <a:t>件）で</a:t>
            </a:r>
            <a:r>
              <a:rPr lang="en-US" altLang="ja-JP" dirty="0"/>
              <a:t>100%</a:t>
            </a:r>
            <a:r>
              <a:rPr lang="ja-JP" altLang="en-US" dirty="0"/>
              <a:t>である。</a:t>
            </a:r>
          </a:p>
        </p:txBody>
      </p:sp>
      <p:sp>
        <p:nvSpPr>
          <p:cNvPr id="6" name="スライド番号プレースホルダー 5">
            <a:extLst>
              <a:ext uri="{FF2B5EF4-FFF2-40B4-BE49-F238E27FC236}">
                <a16:creationId xmlns:a16="http://schemas.microsoft.com/office/drawing/2014/main" id="{46F2199F-5B42-353A-8A95-857010146F27}"/>
              </a:ext>
            </a:extLst>
          </p:cNvPr>
          <p:cNvSpPr>
            <a:spLocks noGrp="1"/>
          </p:cNvSpPr>
          <p:nvPr>
            <p:ph type="sldNum" sz="quarter" idx="5"/>
          </p:nvPr>
        </p:nvSpPr>
        <p:spPr/>
        <p:txBody>
          <a:bodyPr/>
          <a:lstStyle/>
          <a:p>
            <a:fld id="{2E548C01-EC07-4717-A8DE-1E92D2D81867}" type="slidenum">
              <a:rPr lang="ja-JP" altLang="en-US" smtClean="0"/>
              <a:pPr/>
              <a:t>67</a:t>
            </a:fld>
            <a:endParaRPr lang="ja-JP" altLang="en-US" dirty="0"/>
          </a:p>
        </p:txBody>
      </p:sp>
      <p:sp>
        <p:nvSpPr>
          <p:cNvPr id="9" name="スライド イメージ プレースホルダー 8">
            <a:extLst>
              <a:ext uri="{FF2B5EF4-FFF2-40B4-BE49-F238E27FC236}">
                <a16:creationId xmlns:a16="http://schemas.microsoft.com/office/drawing/2014/main" id="{4DF48132-D665-E417-9BD7-BADAC19C397D}"/>
              </a:ext>
            </a:extLst>
          </p:cNvPr>
          <p:cNvSpPr>
            <a:spLocks noGrp="1" noRot="1" noChangeAspect="1"/>
          </p:cNvSpPr>
          <p:nvPr>
            <p:ph type="sldImg"/>
          </p:nvPr>
        </p:nvSpPr>
        <p:spPr>
          <a:xfrm>
            <a:off x="1035050" y="0"/>
            <a:ext cx="7940675" cy="4467225"/>
          </a:xfrm>
        </p:spPr>
      </p:sp>
    </p:spTree>
    <p:extLst>
      <p:ext uri="{BB962C8B-B14F-4D97-AF65-F5344CB8AC3E}">
        <p14:creationId xmlns:p14="http://schemas.microsoft.com/office/powerpoint/2010/main" val="314015532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lstStyle/>
          <a:p>
            <a:r>
              <a:rPr lang="en-US" altLang="ja-JP" dirty="0"/>
              <a:t>2015</a:t>
            </a:r>
            <a:r>
              <a:rPr lang="ja-JP" altLang="en-US" dirty="0"/>
              <a:t>年～</a:t>
            </a:r>
            <a:r>
              <a:rPr lang="en-US" altLang="ja-JP" dirty="0"/>
              <a:t>2024</a:t>
            </a:r>
            <a:r>
              <a:rPr lang="ja-JP" altLang="en-US" dirty="0"/>
              <a:t>年に実施された</a:t>
            </a:r>
            <a:r>
              <a:rPr lang="en-US" altLang="ja-JP" dirty="0"/>
              <a:t>16</a:t>
            </a:r>
            <a:r>
              <a:rPr lang="ja-JP" altLang="en-US" dirty="0"/>
              <a:t>歳以上の慢性骨髄性白血病に対する移植後</a:t>
            </a:r>
            <a:r>
              <a:rPr lang="en-US" altLang="ja-JP" dirty="0"/>
              <a:t>5</a:t>
            </a:r>
            <a:r>
              <a:rPr lang="ja-JP" altLang="en-US" dirty="0"/>
              <a:t>年生存率（</a:t>
            </a:r>
            <a:r>
              <a:rPr lang="en-US" altLang="ja-JP" dirty="0"/>
              <a:t>95%</a:t>
            </a:r>
            <a:r>
              <a:rPr lang="ja-JP" altLang="en-US" dirty="0"/>
              <a:t>信頼区間）は、血縁者間骨髄移植（</a:t>
            </a:r>
            <a:r>
              <a:rPr lang="en-US" altLang="ja-JP" dirty="0"/>
              <a:t>25</a:t>
            </a:r>
            <a:r>
              <a:rPr lang="ja-JP" altLang="en-US" dirty="0"/>
              <a:t>件）で</a:t>
            </a:r>
            <a:r>
              <a:rPr lang="en-US" altLang="ja-JP" dirty="0"/>
              <a:t>92%</a:t>
            </a:r>
            <a:r>
              <a:rPr lang="ja-JP" altLang="en-US" dirty="0"/>
              <a:t>（</a:t>
            </a:r>
            <a:r>
              <a:rPr lang="en-US" altLang="ja-JP" dirty="0"/>
              <a:t>71-98%</a:t>
            </a:r>
            <a:r>
              <a:rPr lang="ja-JP" altLang="en-US" dirty="0"/>
              <a:t>）、血縁者間末梢血幹細胞移植（</a:t>
            </a:r>
            <a:r>
              <a:rPr lang="en-US" altLang="ja-JP" dirty="0"/>
              <a:t>194</a:t>
            </a:r>
            <a:r>
              <a:rPr lang="ja-JP" altLang="en-US" dirty="0"/>
              <a:t>件）で</a:t>
            </a:r>
            <a:r>
              <a:rPr lang="en-US" altLang="ja-JP" dirty="0"/>
              <a:t>67%</a:t>
            </a:r>
            <a:r>
              <a:rPr lang="ja-JP" altLang="en-US" dirty="0"/>
              <a:t>（</a:t>
            </a:r>
            <a:r>
              <a:rPr lang="en-US" altLang="ja-JP" dirty="0"/>
              <a:t>58-74%</a:t>
            </a:r>
            <a:r>
              <a:rPr lang="ja-JP" altLang="en-US" dirty="0"/>
              <a:t>）、非血縁者間骨髄移植（</a:t>
            </a:r>
            <a:r>
              <a:rPr lang="en-US" altLang="ja-JP" dirty="0"/>
              <a:t>213</a:t>
            </a:r>
            <a:r>
              <a:rPr lang="ja-JP" altLang="en-US" dirty="0"/>
              <a:t>件）で</a:t>
            </a:r>
            <a:r>
              <a:rPr lang="en-US" altLang="ja-JP" dirty="0"/>
              <a:t>71%</a:t>
            </a:r>
            <a:r>
              <a:rPr lang="ja-JP" altLang="en-US" dirty="0"/>
              <a:t>（</a:t>
            </a:r>
            <a:r>
              <a:rPr lang="en-US" altLang="ja-JP" dirty="0"/>
              <a:t>64-77%</a:t>
            </a:r>
            <a:r>
              <a:rPr lang="ja-JP" altLang="en-US" dirty="0"/>
              <a:t>）、非血縁者間さい帯血移植（</a:t>
            </a:r>
            <a:r>
              <a:rPr lang="en-US" altLang="ja-JP" dirty="0"/>
              <a:t>176</a:t>
            </a:r>
            <a:r>
              <a:rPr lang="ja-JP" altLang="en-US" dirty="0"/>
              <a:t>件）で</a:t>
            </a:r>
            <a:r>
              <a:rPr lang="en-US" altLang="ja-JP" dirty="0"/>
              <a:t>69%</a:t>
            </a:r>
            <a:r>
              <a:rPr lang="ja-JP" altLang="en-US" dirty="0"/>
              <a:t>（</a:t>
            </a:r>
            <a:r>
              <a:rPr lang="en-US" altLang="ja-JP" dirty="0"/>
              <a:t>60-75%</a:t>
            </a:r>
            <a:r>
              <a:rPr lang="ja-JP" altLang="en-US" dirty="0"/>
              <a:t>）である。</a:t>
            </a:r>
          </a:p>
        </p:txBody>
      </p:sp>
      <p:sp>
        <p:nvSpPr>
          <p:cNvPr id="4" name="スライド イメージ プレースホルダー 3">
            <a:extLst>
              <a:ext uri="{FF2B5EF4-FFF2-40B4-BE49-F238E27FC236}">
                <a16:creationId xmlns:a16="http://schemas.microsoft.com/office/drawing/2014/main" id="{A56F9788-A69B-3F1C-9E07-1DEE6FB75877}"/>
              </a:ext>
            </a:extLst>
          </p:cNvPr>
          <p:cNvSpPr>
            <a:spLocks noGrp="1" noRot="1" noChangeAspect="1"/>
          </p:cNvSpPr>
          <p:nvPr>
            <p:ph type="sldImg"/>
          </p:nvPr>
        </p:nvSpPr>
        <p:spPr>
          <a:xfrm>
            <a:off x="1035050" y="0"/>
            <a:ext cx="7940675" cy="4467225"/>
          </a:xfrm>
        </p:spPr>
      </p:sp>
      <p:sp>
        <p:nvSpPr>
          <p:cNvPr id="6" name="スライド番号プレースホルダー 5">
            <a:extLst>
              <a:ext uri="{FF2B5EF4-FFF2-40B4-BE49-F238E27FC236}">
                <a16:creationId xmlns:a16="http://schemas.microsoft.com/office/drawing/2014/main" id="{3D607E8D-913D-CA9C-1327-80F44DD66FDE}"/>
              </a:ext>
            </a:extLst>
          </p:cNvPr>
          <p:cNvSpPr>
            <a:spLocks noGrp="1"/>
          </p:cNvSpPr>
          <p:nvPr>
            <p:ph type="sldNum" sz="quarter" idx="5"/>
          </p:nvPr>
        </p:nvSpPr>
        <p:spPr/>
        <p:txBody>
          <a:bodyPr/>
          <a:lstStyle/>
          <a:p>
            <a:fld id="{2E548C01-EC07-4717-A8DE-1E92D2D81867}" type="slidenum">
              <a:rPr kumimoji="1" lang="ja-JP" altLang="en-US" smtClean="0"/>
              <a:t>68</a:t>
            </a:fld>
            <a:endParaRPr kumimoji="1" lang="ja-JP" altLang="en-US" dirty="0"/>
          </a:p>
        </p:txBody>
      </p:sp>
    </p:spTree>
    <p:extLst>
      <p:ext uri="{BB962C8B-B14F-4D97-AF65-F5344CB8AC3E}">
        <p14:creationId xmlns:p14="http://schemas.microsoft.com/office/powerpoint/2010/main" val="362322906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lstStyle/>
          <a:p>
            <a:r>
              <a:rPr lang="en-US" altLang="ja-JP" dirty="0"/>
              <a:t>2015</a:t>
            </a:r>
            <a:r>
              <a:rPr lang="ja-JP" altLang="en-US" dirty="0"/>
              <a:t>年～</a:t>
            </a:r>
            <a:r>
              <a:rPr lang="en-US" altLang="ja-JP" dirty="0"/>
              <a:t>2024</a:t>
            </a:r>
            <a:r>
              <a:rPr lang="ja-JP" altLang="en-US" dirty="0"/>
              <a:t>年に実施された</a:t>
            </a:r>
            <a:r>
              <a:rPr lang="en-US" altLang="ja-JP" dirty="0"/>
              <a:t>16</a:t>
            </a:r>
            <a:r>
              <a:rPr lang="ja-JP" altLang="en-US" dirty="0"/>
              <a:t>歳以上の慢性骨髄性白血病に対する</a:t>
            </a:r>
            <a:r>
              <a:rPr lang="en-US" altLang="ja-JP" dirty="0"/>
              <a:t>HLA</a:t>
            </a:r>
            <a:r>
              <a:rPr lang="ja-JP" altLang="en-US" dirty="0"/>
              <a:t>適合同胞間移植後</a:t>
            </a:r>
            <a:r>
              <a:rPr lang="en-US" altLang="ja-JP" dirty="0"/>
              <a:t>5</a:t>
            </a:r>
            <a:r>
              <a:rPr lang="ja-JP" altLang="en-US" dirty="0"/>
              <a:t>年生存率（</a:t>
            </a:r>
            <a:r>
              <a:rPr lang="en-US" altLang="ja-JP" dirty="0"/>
              <a:t>95%</a:t>
            </a:r>
            <a:r>
              <a:rPr lang="ja-JP" altLang="en-US" dirty="0"/>
              <a:t>信頼区間）は、標準リスク群（</a:t>
            </a:r>
            <a:r>
              <a:rPr lang="en-US" altLang="ja-JP" dirty="0"/>
              <a:t>50</a:t>
            </a:r>
            <a:r>
              <a:rPr lang="ja-JP" altLang="en-US" dirty="0"/>
              <a:t>件）で</a:t>
            </a:r>
            <a:r>
              <a:rPr lang="en-US" altLang="ja-JP" dirty="0"/>
              <a:t>87%</a:t>
            </a:r>
            <a:r>
              <a:rPr lang="ja-JP" altLang="en-US" dirty="0"/>
              <a:t>（</a:t>
            </a:r>
            <a:r>
              <a:rPr lang="en-US" altLang="ja-JP" dirty="0"/>
              <a:t>67-95%</a:t>
            </a:r>
            <a:r>
              <a:rPr lang="ja-JP" altLang="en-US" dirty="0"/>
              <a:t>）、高リスク群（</a:t>
            </a:r>
            <a:r>
              <a:rPr lang="en-US" altLang="ja-JP" dirty="0"/>
              <a:t>66</a:t>
            </a:r>
            <a:r>
              <a:rPr lang="ja-JP" altLang="en-US" dirty="0"/>
              <a:t>件）で</a:t>
            </a:r>
            <a:r>
              <a:rPr lang="en-US" altLang="ja-JP" dirty="0"/>
              <a:t>66%</a:t>
            </a:r>
            <a:r>
              <a:rPr lang="ja-JP" altLang="en-US" dirty="0"/>
              <a:t>（</a:t>
            </a:r>
            <a:r>
              <a:rPr lang="en-US" altLang="ja-JP" dirty="0"/>
              <a:t>53-77%</a:t>
            </a:r>
            <a:r>
              <a:rPr lang="ja-JP" altLang="en-US" dirty="0"/>
              <a:t>）である。</a:t>
            </a:r>
            <a:endParaRPr lang="en-US" altLang="ja-JP" dirty="0"/>
          </a:p>
          <a:p>
            <a:r>
              <a:rPr lang="en-US" altLang="ja-JP" dirty="0"/>
              <a:t> </a:t>
            </a:r>
          </a:p>
          <a:p>
            <a:endParaRPr lang="ja-JP" altLang="ja-JP" dirty="0"/>
          </a:p>
          <a:p>
            <a:r>
              <a:rPr lang="ja-JP" altLang="ja-JP" dirty="0"/>
              <a:t>―≪慢性骨髄性白血病のリスク分類≫―――――――――――</a:t>
            </a:r>
          </a:p>
          <a:p>
            <a:r>
              <a:rPr lang="ja-JP" altLang="ja-JP" dirty="0"/>
              <a:t>■標準リスク群：完全血液学的反応</a:t>
            </a:r>
            <a:r>
              <a:rPr lang="en-US" altLang="ja-JP" dirty="0"/>
              <a:t>(CHR)</a:t>
            </a:r>
            <a:r>
              <a:rPr lang="ja-JP" altLang="ja-JP" dirty="0"/>
              <a:t>／初回慢性期</a:t>
            </a:r>
          </a:p>
          <a:p>
            <a:r>
              <a:rPr lang="ja-JP" altLang="ja-JP" dirty="0"/>
              <a:t>■高リスク群</a:t>
            </a:r>
            <a:r>
              <a:rPr lang="en-US" altLang="ja-JP" dirty="0"/>
              <a:t>   </a:t>
            </a:r>
            <a:r>
              <a:rPr lang="ja-JP" altLang="ja-JP" dirty="0"/>
              <a:t>：第二以降の慢性期／移行期／急性転化期</a:t>
            </a:r>
          </a:p>
          <a:p>
            <a:r>
              <a:rPr lang="ja-JP" altLang="ja-JP" dirty="0"/>
              <a:t>――――――――――――――――――――――――――</a:t>
            </a:r>
            <a:endParaRPr lang="ja-JP" altLang="en-US" dirty="0"/>
          </a:p>
        </p:txBody>
      </p:sp>
      <p:sp>
        <p:nvSpPr>
          <p:cNvPr id="6" name="スライド番号プレースホルダー 5">
            <a:extLst>
              <a:ext uri="{FF2B5EF4-FFF2-40B4-BE49-F238E27FC236}">
                <a16:creationId xmlns:a16="http://schemas.microsoft.com/office/drawing/2014/main" id="{90B10756-C313-5110-D322-42655FF91472}"/>
              </a:ext>
            </a:extLst>
          </p:cNvPr>
          <p:cNvSpPr>
            <a:spLocks noGrp="1"/>
          </p:cNvSpPr>
          <p:nvPr>
            <p:ph type="sldNum" sz="quarter" idx="5"/>
          </p:nvPr>
        </p:nvSpPr>
        <p:spPr/>
        <p:txBody>
          <a:bodyPr/>
          <a:lstStyle/>
          <a:p>
            <a:fld id="{2E548C01-EC07-4717-A8DE-1E92D2D81867}" type="slidenum">
              <a:rPr lang="ja-JP" altLang="en-US" smtClean="0"/>
              <a:pPr/>
              <a:t>69</a:t>
            </a:fld>
            <a:endParaRPr lang="ja-JP" altLang="en-US" dirty="0"/>
          </a:p>
        </p:txBody>
      </p:sp>
      <p:sp>
        <p:nvSpPr>
          <p:cNvPr id="9" name="スライド イメージ プレースホルダー 8">
            <a:extLst>
              <a:ext uri="{FF2B5EF4-FFF2-40B4-BE49-F238E27FC236}">
                <a16:creationId xmlns:a16="http://schemas.microsoft.com/office/drawing/2014/main" id="{AE5B6D2C-AD96-5B88-3A49-9F19E7E7E1BE}"/>
              </a:ext>
            </a:extLst>
          </p:cNvPr>
          <p:cNvSpPr>
            <a:spLocks noGrp="1" noRot="1" noChangeAspect="1"/>
          </p:cNvSpPr>
          <p:nvPr>
            <p:ph type="sldImg"/>
          </p:nvPr>
        </p:nvSpPr>
        <p:spPr>
          <a:xfrm>
            <a:off x="1035050" y="0"/>
            <a:ext cx="7940675" cy="4467225"/>
          </a:xfrm>
        </p:spPr>
      </p:sp>
    </p:spTree>
    <p:extLst>
      <p:ext uri="{BB962C8B-B14F-4D97-AF65-F5344CB8AC3E}">
        <p14:creationId xmlns:p14="http://schemas.microsoft.com/office/powerpoint/2010/main" val="23310774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C8B0A5-075C-5E56-6362-5D693348766E}"/>
            </a:ext>
          </a:extLst>
        </p:cNvPr>
        <p:cNvGrpSpPr/>
        <p:nvPr/>
      </p:nvGrpSpPr>
      <p:grpSpPr>
        <a:xfrm>
          <a:off x="0" y="0"/>
          <a:ext cx="0" cy="0"/>
          <a:chOff x="0" y="0"/>
          <a:chExt cx="0" cy="0"/>
        </a:xfrm>
      </p:grpSpPr>
      <p:sp>
        <p:nvSpPr>
          <p:cNvPr id="3" name="ノート プレースホルダ 2">
            <a:extLst>
              <a:ext uri="{FF2B5EF4-FFF2-40B4-BE49-F238E27FC236}">
                <a16:creationId xmlns:a16="http://schemas.microsoft.com/office/drawing/2014/main" id="{82E2800E-D8D7-1B27-099D-403082773448}"/>
              </a:ext>
            </a:extLst>
          </p:cNvPr>
          <p:cNvSpPr>
            <a:spLocks noGrp="1"/>
          </p:cNvSpPr>
          <p:nvPr>
            <p:ph type="body" idx="1"/>
          </p:nvPr>
        </p:nvSpPr>
        <p:spPr/>
        <p:txBody>
          <a:bodyPr/>
          <a:lstStyle/>
          <a:p>
            <a:r>
              <a:rPr lang="ja-JP" altLang="en-US" dirty="0"/>
              <a:t>わが国において非血縁者間骨髄移植の登録が開始された</a:t>
            </a:r>
            <a:r>
              <a:rPr lang="en-US" altLang="ja-JP" dirty="0"/>
              <a:t>1993</a:t>
            </a:r>
            <a:r>
              <a:rPr lang="ja-JP" altLang="en-US" dirty="0"/>
              <a:t>年以降、また第一例目のさい帯血移植が行われた</a:t>
            </a:r>
            <a:r>
              <a:rPr lang="en-US" altLang="ja-JP" dirty="0"/>
              <a:t>1997</a:t>
            </a:r>
            <a:r>
              <a:rPr lang="ja-JP" altLang="en-US" dirty="0"/>
              <a:t>年以降、非血縁者間の移植の普及により移植を受ける患者の総数は増加しており、特にさい帯血移植の増加は著しい。</a:t>
            </a:r>
          </a:p>
          <a:p>
            <a:r>
              <a:rPr lang="ja-JP" altLang="en-US" dirty="0"/>
              <a:t>また、非血縁者間末梢血幹細胞移植が</a:t>
            </a:r>
            <a:r>
              <a:rPr lang="en-US" altLang="ja-JP" dirty="0"/>
              <a:t>2010</a:t>
            </a:r>
            <a:r>
              <a:rPr lang="ja-JP" altLang="en-US" dirty="0"/>
              <a:t>年から導入され、徐々に件数を伸ばしている。</a:t>
            </a:r>
            <a:r>
              <a:rPr lang="en-US" altLang="ja-JP" dirty="0"/>
              <a:t>2010</a:t>
            </a:r>
            <a:r>
              <a:rPr lang="ja-JP" altLang="en-US" dirty="0"/>
              <a:t>年以降、ハプロ移植の増加により、血縁者間末梢血幹細胞移植の件数が増加している。一方で、血縁者間移植および非血縁者間移植において骨髄移植が徐々に減少している。</a:t>
            </a:r>
          </a:p>
        </p:txBody>
      </p:sp>
      <p:sp>
        <p:nvSpPr>
          <p:cNvPr id="2" name="スライド番号プレースホルダー 1">
            <a:extLst>
              <a:ext uri="{FF2B5EF4-FFF2-40B4-BE49-F238E27FC236}">
                <a16:creationId xmlns:a16="http://schemas.microsoft.com/office/drawing/2014/main" id="{F1B5E1FB-077D-E2A9-566F-2D720F6900A3}"/>
              </a:ext>
            </a:extLst>
          </p:cNvPr>
          <p:cNvSpPr>
            <a:spLocks noGrp="1"/>
          </p:cNvSpPr>
          <p:nvPr>
            <p:ph type="sldNum" sz="quarter" idx="5"/>
          </p:nvPr>
        </p:nvSpPr>
        <p:spPr/>
        <p:txBody>
          <a:bodyPr/>
          <a:lstStyle/>
          <a:p>
            <a:fld id="{2E548C01-EC07-4717-A8DE-1E92D2D81867}" type="slidenum">
              <a:rPr lang="ja-JP" altLang="en-US" smtClean="0"/>
              <a:pPr/>
              <a:t>7</a:t>
            </a:fld>
            <a:endParaRPr lang="ja-JP" altLang="en-US" dirty="0"/>
          </a:p>
        </p:txBody>
      </p:sp>
      <p:sp>
        <p:nvSpPr>
          <p:cNvPr id="7" name="スライド イメージ プレースホルダー 6">
            <a:extLst>
              <a:ext uri="{FF2B5EF4-FFF2-40B4-BE49-F238E27FC236}">
                <a16:creationId xmlns:a16="http://schemas.microsoft.com/office/drawing/2014/main" id="{BE367836-65B7-926B-DF42-170F87825B75}"/>
              </a:ext>
            </a:extLst>
          </p:cNvPr>
          <p:cNvSpPr>
            <a:spLocks noGrp="1" noRot="1" noChangeAspect="1"/>
          </p:cNvSpPr>
          <p:nvPr>
            <p:ph type="sldImg"/>
          </p:nvPr>
        </p:nvSpPr>
        <p:spPr>
          <a:xfrm>
            <a:off x="1035050" y="0"/>
            <a:ext cx="7940675" cy="4467225"/>
          </a:xfrm>
        </p:spPr>
      </p:sp>
    </p:spTree>
    <p:extLst>
      <p:ext uri="{BB962C8B-B14F-4D97-AF65-F5344CB8AC3E}">
        <p14:creationId xmlns:p14="http://schemas.microsoft.com/office/powerpoint/2010/main" val="289461092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lstStyle/>
          <a:p>
            <a:r>
              <a:rPr lang="en-US" altLang="ja-JP" dirty="0"/>
              <a:t>2015</a:t>
            </a:r>
            <a:r>
              <a:rPr lang="ja-JP" altLang="en-US" dirty="0"/>
              <a:t>年～</a:t>
            </a:r>
            <a:r>
              <a:rPr lang="en-US" altLang="ja-JP" dirty="0"/>
              <a:t>2024</a:t>
            </a:r>
            <a:r>
              <a:rPr lang="ja-JP" altLang="en-US" dirty="0"/>
              <a:t>年に実施された</a:t>
            </a:r>
            <a:r>
              <a:rPr lang="en-US" altLang="ja-JP" dirty="0"/>
              <a:t>16</a:t>
            </a:r>
            <a:r>
              <a:rPr lang="ja-JP" altLang="en-US" dirty="0"/>
              <a:t>歳以上の慢性骨髄性白血病に対する非血縁者間骨髄移植後</a:t>
            </a:r>
            <a:r>
              <a:rPr lang="en-US" altLang="ja-JP" dirty="0"/>
              <a:t>5</a:t>
            </a:r>
            <a:r>
              <a:rPr lang="ja-JP" altLang="en-US" dirty="0"/>
              <a:t>年生存率（</a:t>
            </a:r>
            <a:r>
              <a:rPr lang="en-US" altLang="ja-JP" dirty="0"/>
              <a:t>95%</a:t>
            </a:r>
            <a:r>
              <a:rPr lang="ja-JP" altLang="en-US" dirty="0"/>
              <a:t>信頼区間）は、標準リスク群（</a:t>
            </a:r>
            <a:r>
              <a:rPr lang="en-US" altLang="ja-JP" dirty="0"/>
              <a:t>95</a:t>
            </a:r>
            <a:r>
              <a:rPr lang="ja-JP" altLang="en-US" dirty="0"/>
              <a:t>件）で</a:t>
            </a:r>
            <a:r>
              <a:rPr lang="en-US" altLang="ja-JP" dirty="0"/>
              <a:t>74%</a:t>
            </a:r>
            <a:r>
              <a:rPr lang="ja-JP" altLang="en-US" dirty="0"/>
              <a:t>（</a:t>
            </a:r>
            <a:r>
              <a:rPr lang="en-US" altLang="ja-JP" dirty="0"/>
              <a:t>63-83%</a:t>
            </a:r>
            <a:r>
              <a:rPr lang="ja-JP" altLang="en-US" dirty="0"/>
              <a:t>）、高リスク群（</a:t>
            </a:r>
            <a:r>
              <a:rPr lang="en-US" altLang="ja-JP" dirty="0"/>
              <a:t>118</a:t>
            </a:r>
            <a:r>
              <a:rPr lang="ja-JP" altLang="en-US" dirty="0"/>
              <a:t>件）で</a:t>
            </a:r>
            <a:r>
              <a:rPr lang="en-US" altLang="ja-JP" dirty="0"/>
              <a:t>69%</a:t>
            </a:r>
            <a:r>
              <a:rPr lang="ja-JP" altLang="en-US" dirty="0"/>
              <a:t>（</a:t>
            </a:r>
            <a:r>
              <a:rPr lang="en-US" altLang="ja-JP" dirty="0"/>
              <a:t>59-77%</a:t>
            </a:r>
            <a:r>
              <a:rPr lang="ja-JP" altLang="en-US" dirty="0"/>
              <a:t>）である。</a:t>
            </a:r>
            <a:endParaRPr lang="en-US" altLang="ja-JP" dirty="0"/>
          </a:p>
          <a:p>
            <a:endParaRPr lang="en-US" altLang="ja-JP" dirty="0"/>
          </a:p>
          <a:p>
            <a:endParaRPr lang="en-US" altLang="ja-JP" dirty="0"/>
          </a:p>
          <a:p>
            <a:r>
              <a:rPr lang="ja-JP" altLang="ja-JP" dirty="0"/>
              <a:t>―≪慢性骨髄性白血病のリスク分類≫―――――――――――</a:t>
            </a:r>
          </a:p>
          <a:p>
            <a:r>
              <a:rPr lang="ja-JP" altLang="ja-JP" dirty="0"/>
              <a:t>■標準リスク群：完全血液学的反応</a:t>
            </a:r>
            <a:r>
              <a:rPr lang="en-US" altLang="ja-JP" dirty="0"/>
              <a:t>(CHR)</a:t>
            </a:r>
            <a:r>
              <a:rPr lang="ja-JP" altLang="ja-JP" dirty="0"/>
              <a:t>／初回慢性期</a:t>
            </a:r>
          </a:p>
          <a:p>
            <a:r>
              <a:rPr lang="ja-JP" altLang="ja-JP" dirty="0"/>
              <a:t>■高リスク群</a:t>
            </a:r>
            <a:r>
              <a:rPr lang="en-US" altLang="ja-JP" dirty="0"/>
              <a:t>   </a:t>
            </a:r>
            <a:r>
              <a:rPr lang="ja-JP" altLang="ja-JP" dirty="0"/>
              <a:t>：第二以降の慢性期／移行期／急性転化期</a:t>
            </a:r>
          </a:p>
          <a:p>
            <a:r>
              <a:rPr lang="ja-JP" altLang="ja-JP" dirty="0"/>
              <a:t>――――――――――――――――――――――――――</a:t>
            </a:r>
          </a:p>
        </p:txBody>
      </p:sp>
      <p:sp>
        <p:nvSpPr>
          <p:cNvPr id="6" name="スライド番号プレースホルダー 5">
            <a:extLst>
              <a:ext uri="{FF2B5EF4-FFF2-40B4-BE49-F238E27FC236}">
                <a16:creationId xmlns:a16="http://schemas.microsoft.com/office/drawing/2014/main" id="{49B39106-26B0-27FE-865A-C26CDE1F7E4E}"/>
              </a:ext>
            </a:extLst>
          </p:cNvPr>
          <p:cNvSpPr>
            <a:spLocks noGrp="1"/>
          </p:cNvSpPr>
          <p:nvPr>
            <p:ph type="sldNum" sz="quarter" idx="5"/>
          </p:nvPr>
        </p:nvSpPr>
        <p:spPr/>
        <p:txBody>
          <a:bodyPr/>
          <a:lstStyle/>
          <a:p>
            <a:fld id="{2E548C01-EC07-4717-A8DE-1E92D2D81867}" type="slidenum">
              <a:rPr lang="ja-JP" altLang="en-US" smtClean="0"/>
              <a:pPr/>
              <a:t>70</a:t>
            </a:fld>
            <a:endParaRPr lang="ja-JP" altLang="en-US" dirty="0"/>
          </a:p>
        </p:txBody>
      </p:sp>
      <p:sp>
        <p:nvSpPr>
          <p:cNvPr id="9" name="スライド イメージ プレースホルダー 8">
            <a:extLst>
              <a:ext uri="{FF2B5EF4-FFF2-40B4-BE49-F238E27FC236}">
                <a16:creationId xmlns:a16="http://schemas.microsoft.com/office/drawing/2014/main" id="{408A9505-CB88-11C8-16F7-5271E7ADCC5D}"/>
              </a:ext>
            </a:extLst>
          </p:cNvPr>
          <p:cNvSpPr>
            <a:spLocks noGrp="1" noRot="1" noChangeAspect="1"/>
          </p:cNvSpPr>
          <p:nvPr>
            <p:ph type="sldImg"/>
          </p:nvPr>
        </p:nvSpPr>
        <p:spPr>
          <a:xfrm>
            <a:off x="1035050" y="0"/>
            <a:ext cx="7940675" cy="4467225"/>
          </a:xfrm>
        </p:spPr>
      </p:sp>
    </p:spTree>
    <p:extLst>
      <p:ext uri="{BB962C8B-B14F-4D97-AF65-F5344CB8AC3E}">
        <p14:creationId xmlns:p14="http://schemas.microsoft.com/office/powerpoint/2010/main" val="1445010495"/>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lstStyle/>
          <a:p>
            <a:r>
              <a:rPr lang="en-US" altLang="ja-JP" dirty="0"/>
              <a:t>2015</a:t>
            </a:r>
            <a:r>
              <a:rPr lang="ja-JP" altLang="en-US" dirty="0"/>
              <a:t>年～</a:t>
            </a:r>
            <a:r>
              <a:rPr lang="en-US" altLang="ja-JP" dirty="0"/>
              <a:t>2024</a:t>
            </a:r>
            <a:r>
              <a:rPr lang="ja-JP" altLang="en-US" dirty="0"/>
              <a:t>年に実施された</a:t>
            </a:r>
            <a:r>
              <a:rPr lang="en-US" altLang="ja-JP" dirty="0"/>
              <a:t>16</a:t>
            </a:r>
            <a:r>
              <a:rPr lang="ja-JP" altLang="en-US" dirty="0"/>
              <a:t>歳以上の慢性骨髄性白血病に対する非血縁者間さい帯血移植後</a:t>
            </a:r>
            <a:r>
              <a:rPr lang="en-US" altLang="ja-JP" dirty="0"/>
              <a:t>5</a:t>
            </a:r>
            <a:r>
              <a:rPr lang="ja-JP" altLang="en-US" dirty="0"/>
              <a:t>年生存率（</a:t>
            </a:r>
            <a:r>
              <a:rPr lang="en-US" altLang="ja-JP" dirty="0"/>
              <a:t>95%</a:t>
            </a:r>
            <a:r>
              <a:rPr lang="ja-JP" altLang="en-US" dirty="0"/>
              <a:t>信頼区間）は、標準リスク群（</a:t>
            </a:r>
            <a:r>
              <a:rPr lang="en-US" altLang="ja-JP" dirty="0"/>
              <a:t>66</a:t>
            </a:r>
            <a:r>
              <a:rPr lang="ja-JP" altLang="en-US" dirty="0"/>
              <a:t>件）で</a:t>
            </a:r>
            <a:r>
              <a:rPr lang="en-US" altLang="ja-JP" dirty="0"/>
              <a:t>81%</a:t>
            </a:r>
            <a:r>
              <a:rPr lang="ja-JP" altLang="en-US" dirty="0"/>
              <a:t>（</a:t>
            </a:r>
            <a:r>
              <a:rPr lang="en-US" altLang="ja-JP" dirty="0"/>
              <a:t>69-89%</a:t>
            </a:r>
            <a:r>
              <a:rPr lang="ja-JP" altLang="en-US" dirty="0"/>
              <a:t>）、高リスク群（</a:t>
            </a:r>
            <a:r>
              <a:rPr lang="en-US" altLang="ja-JP" dirty="0"/>
              <a:t>110</a:t>
            </a:r>
            <a:r>
              <a:rPr lang="ja-JP" altLang="en-US" dirty="0"/>
              <a:t>件）で</a:t>
            </a:r>
            <a:r>
              <a:rPr lang="en-US" altLang="ja-JP" dirty="0"/>
              <a:t>62%</a:t>
            </a:r>
            <a:r>
              <a:rPr lang="ja-JP" altLang="en-US" dirty="0"/>
              <a:t>（</a:t>
            </a:r>
            <a:r>
              <a:rPr lang="en-US" altLang="ja-JP" dirty="0"/>
              <a:t>51-71%</a:t>
            </a:r>
            <a:r>
              <a:rPr lang="ja-JP" altLang="en-US" dirty="0"/>
              <a:t>）である。</a:t>
            </a:r>
            <a:endParaRPr lang="en-US" altLang="ja-JP" dirty="0"/>
          </a:p>
          <a:p>
            <a:endParaRPr lang="en-US" altLang="ja-JP" dirty="0"/>
          </a:p>
          <a:p>
            <a:endParaRPr lang="en-US" altLang="ja-JP" dirty="0"/>
          </a:p>
          <a:p>
            <a:r>
              <a:rPr lang="ja-JP" altLang="ja-JP" dirty="0"/>
              <a:t>―≪慢性骨髄性白血病のリスク分類≫―――――――――――</a:t>
            </a:r>
          </a:p>
          <a:p>
            <a:r>
              <a:rPr lang="ja-JP" altLang="ja-JP" dirty="0"/>
              <a:t>■標準リスク群：完全血液学的反応</a:t>
            </a:r>
            <a:r>
              <a:rPr lang="en-US" altLang="ja-JP" dirty="0"/>
              <a:t>(CHR)</a:t>
            </a:r>
            <a:r>
              <a:rPr lang="ja-JP" altLang="ja-JP" dirty="0"/>
              <a:t>／初回慢性期</a:t>
            </a:r>
          </a:p>
          <a:p>
            <a:r>
              <a:rPr lang="ja-JP" altLang="ja-JP" dirty="0"/>
              <a:t>■高リスク群</a:t>
            </a:r>
            <a:r>
              <a:rPr lang="en-US" altLang="ja-JP" dirty="0"/>
              <a:t>   </a:t>
            </a:r>
            <a:r>
              <a:rPr lang="ja-JP" altLang="ja-JP" dirty="0"/>
              <a:t>：第二以降の慢性期／移行期／急性転化期</a:t>
            </a:r>
          </a:p>
          <a:p>
            <a:r>
              <a:rPr lang="ja-JP" altLang="ja-JP" dirty="0"/>
              <a:t>――――――――――――――――――――――――――</a:t>
            </a:r>
          </a:p>
        </p:txBody>
      </p:sp>
      <p:sp>
        <p:nvSpPr>
          <p:cNvPr id="6" name="スライド番号プレースホルダー 5">
            <a:extLst>
              <a:ext uri="{FF2B5EF4-FFF2-40B4-BE49-F238E27FC236}">
                <a16:creationId xmlns:a16="http://schemas.microsoft.com/office/drawing/2014/main" id="{3ACE8FBF-9000-6ED3-7F0A-E075EC80D7FC}"/>
              </a:ext>
            </a:extLst>
          </p:cNvPr>
          <p:cNvSpPr>
            <a:spLocks noGrp="1"/>
          </p:cNvSpPr>
          <p:nvPr>
            <p:ph type="sldNum" sz="quarter" idx="5"/>
          </p:nvPr>
        </p:nvSpPr>
        <p:spPr/>
        <p:txBody>
          <a:bodyPr/>
          <a:lstStyle/>
          <a:p>
            <a:fld id="{2E548C01-EC07-4717-A8DE-1E92D2D81867}" type="slidenum">
              <a:rPr lang="ja-JP" altLang="en-US" smtClean="0"/>
              <a:pPr/>
              <a:t>71</a:t>
            </a:fld>
            <a:endParaRPr lang="ja-JP" altLang="en-US" dirty="0"/>
          </a:p>
        </p:txBody>
      </p:sp>
      <p:sp>
        <p:nvSpPr>
          <p:cNvPr id="9" name="スライド イメージ プレースホルダー 8">
            <a:extLst>
              <a:ext uri="{FF2B5EF4-FFF2-40B4-BE49-F238E27FC236}">
                <a16:creationId xmlns:a16="http://schemas.microsoft.com/office/drawing/2014/main" id="{E3A9CC01-D6CF-2434-0EC1-0B8AFB793DF9}"/>
              </a:ext>
            </a:extLst>
          </p:cNvPr>
          <p:cNvSpPr>
            <a:spLocks noGrp="1" noRot="1" noChangeAspect="1"/>
          </p:cNvSpPr>
          <p:nvPr>
            <p:ph type="sldImg"/>
          </p:nvPr>
        </p:nvSpPr>
        <p:spPr>
          <a:xfrm>
            <a:off x="1035050" y="0"/>
            <a:ext cx="7940675" cy="4467225"/>
          </a:xfrm>
        </p:spPr>
      </p:sp>
    </p:spTree>
    <p:extLst>
      <p:ext uri="{BB962C8B-B14F-4D97-AF65-F5344CB8AC3E}">
        <p14:creationId xmlns:p14="http://schemas.microsoft.com/office/powerpoint/2010/main" val="436817701"/>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lstStyle/>
          <a:p>
            <a:r>
              <a:rPr lang="en-US" altLang="ja-JP" dirty="0"/>
              <a:t>2015</a:t>
            </a:r>
            <a:r>
              <a:rPr lang="ja-JP" altLang="en-US" dirty="0"/>
              <a:t>年～</a:t>
            </a:r>
            <a:r>
              <a:rPr lang="en-US" altLang="ja-JP" dirty="0"/>
              <a:t>2024</a:t>
            </a:r>
            <a:r>
              <a:rPr lang="ja-JP" altLang="en-US" dirty="0"/>
              <a:t>年に実施された</a:t>
            </a:r>
            <a:r>
              <a:rPr lang="en-US" altLang="ja-JP" dirty="0"/>
              <a:t>15</a:t>
            </a:r>
            <a:r>
              <a:rPr lang="ja-JP" altLang="en-US" dirty="0"/>
              <a:t>歳以下の骨髄異形成症候群に対する移植後</a:t>
            </a:r>
            <a:r>
              <a:rPr lang="en-US" altLang="ja-JP" dirty="0"/>
              <a:t>5</a:t>
            </a:r>
            <a:r>
              <a:rPr lang="ja-JP" altLang="en-US" dirty="0"/>
              <a:t>年生存率（</a:t>
            </a:r>
            <a:r>
              <a:rPr lang="en-US" altLang="ja-JP" dirty="0"/>
              <a:t>95%</a:t>
            </a:r>
            <a:r>
              <a:rPr lang="ja-JP" altLang="en-US" dirty="0"/>
              <a:t>信頼区間）は、血縁者間骨髄移植（</a:t>
            </a:r>
            <a:r>
              <a:rPr lang="en-US" altLang="ja-JP" dirty="0"/>
              <a:t>58</a:t>
            </a:r>
            <a:r>
              <a:rPr lang="ja-JP" altLang="en-US" dirty="0"/>
              <a:t>件）で</a:t>
            </a:r>
            <a:r>
              <a:rPr lang="en-US" altLang="ja-JP" dirty="0"/>
              <a:t>91%</a:t>
            </a:r>
            <a:r>
              <a:rPr lang="ja-JP" altLang="en-US" dirty="0"/>
              <a:t>（</a:t>
            </a:r>
            <a:r>
              <a:rPr lang="en-US" altLang="ja-JP" dirty="0"/>
              <a:t>79-96%</a:t>
            </a:r>
            <a:r>
              <a:rPr lang="ja-JP" altLang="en-US" dirty="0"/>
              <a:t>）、血縁者間末梢血幹細胞移植（</a:t>
            </a:r>
            <a:r>
              <a:rPr lang="en-US" altLang="ja-JP" dirty="0"/>
              <a:t>12</a:t>
            </a:r>
            <a:r>
              <a:rPr lang="ja-JP" altLang="en-US" dirty="0"/>
              <a:t>件）で</a:t>
            </a:r>
            <a:r>
              <a:rPr lang="en-US" altLang="ja-JP" dirty="0"/>
              <a:t>82%</a:t>
            </a:r>
            <a:r>
              <a:rPr lang="ja-JP" altLang="en-US" dirty="0"/>
              <a:t>（</a:t>
            </a:r>
            <a:r>
              <a:rPr lang="en-US" altLang="ja-JP" dirty="0"/>
              <a:t>45-95%</a:t>
            </a:r>
            <a:r>
              <a:rPr lang="ja-JP" altLang="en-US" dirty="0"/>
              <a:t>）、非血縁者間骨髄移植（</a:t>
            </a:r>
            <a:r>
              <a:rPr lang="en-US" altLang="ja-JP" dirty="0"/>
              <a:t>116</a:t>
            </a:r>
            <a:r>
              <a:rPr lang="ja-JP" altLang="en-US" dirty="0"/>
              <a:t>件</a:t>
            </a:r>
            <a:r>
              <a:rPr lang="en-US" altLang="ja-JP" dirty="0"/>
              <a:t>)</a:t>
            </a:r>
            <a:r>
              <a:rPr lang="ja-JP" altLang="en-US" dirty="0"/>
              <a:t>で</a:t>
            </a:r>
            <a:r>
              <a:rPr lang="en-US" altLang="ja-JP" dirty="0"/>
              <a:t>76%</a:t>
            </a:r>
            <a:r>
              <a:rPr lang="ja-JP" altLang="en-US" dirty="0"/>
              <a:t>（</a:t>
            </a:r>
            <a:r>
              <a:rPr lang="en-US" altLang="ja-JP" dirty="0"/>
              <a:t>66-84%</a:t>
            </a:r>
            <a:r>
              <a:rPr lang="ja-JP" altLang="en-US" dirty="0"/>
              <a:t>）、非血縁者間さい帯血移植（</a:t>
            </a:r>
            <a:r>
              <a:rPr lang="en-US" altLang="ja-JP" dirty="0"/>
              <a:t>38</a:t>
            </a:r>
            <a:r>
              <a:rPr lang="ja-JP" altLang="en-US" dirty="0"/>
              <a:t>件）で</a:t>
            </a:r>
            <a:r>
              <a:rPr lang="en-US" altLang="ja-JP" dirty="0"/>
              <a:t>82%</a:t>
            </a:r>
            <a:r>
              <a:rPr lang="ja-JP" altLang="en-US" dirty="0"/>
              <a:t>（</a:t>
            </a:r>
            <a:r>
              <a:rPr lang="en-US" altLang="ja-JP" dirty="0"/>
              <a:t>65-92%</a:t>
            </a:r>
            <a:r>
              <a:rPr lang="ja-JP" altLang="en-US" dirty="0"/>
              <a:t>）である。</a:t>
            </a:r>
          </a:p>
        </p:txBody>
      </p:sp>
      <p:sp>
        <p:nvSpPr>
          <p:cNvPr id="4" name="スライド イメージ プレースホルダー 3">
            <a:extLst>
              <a:ext uri="{FF2B5EF4-FFF2-40B4-BE49-F238E27FC236}">
                <a16:creationId xmlns:a16="http://schemas.microsoft.com/office/drawing/2014/main" id="{1DE9E71E-AC73-85A2-9D64-DFA4418179D5}"/>
              </a:ext>
            </a:extLst>
          </p:cNvPr>
          <p:cNvSpPr>
            <a:spLocks noGrp="1" noRot="1" noChangeAspect="1"/>
          </p:cNvSpPr>
          <p:nvPr>
            <p:ph type="sldImg"/>
          </p:nvPr>
        </p:nvSpPr>
        <p:spPr>
          <a:xfrm>
            <a:off x="1035050" y="0"/>
            <a:ext cx="7940675" cy="4467225"/>
          </a:xfrm>
        </p:spPr>
      </p:sp>
      <p:sp>
        <p:nvSpPr>
          <p:cNvPr id="6" name="スライド番号プレースホルダー 5">
            <a:extLst>
              <a:ext uri="{FF2B5EF4-FFF2-40B4-BE49-F238E27FC236}">
                <a16:creationId xmlns:a16="http://schemas.microsoft.com/office/drawing/2014/main" id="{73877B77-B554-2416-953F-888C72120406}"/>
              </a:ext>
            </a:extLst>
          </p:cNvPr>
          <p:cNvSpPr>
            <a:spLocks noGrp="1"/>
          </p:cNvSpPr>
          <p:nvPr>
            <p:ph type="sldNum" sz="quarter" idx="5"/>
          </p:nvPr>
        </p:nvSpPr>
        <p:spPr/>
        <p:txBody>
          <a:bodyPr/>
          <a:lstStyle/>
          <a:p>
            <a:fld id="{2E548C01-EC07-4717-A8DE-1E92D2D81867}" type="slidenum">
              <a:rPr kumimoji="1" lang="ja-JP" altLang="en-US" smtClean="0"/>
              <a:t>72</a:t>
            </a:fld>
            <a:endParaRPr kumimoji="1" lang="ja-JP" altLang="en-US" dirty="0"/>
          </a:p>
        </p:txBody>
      </p:sp>
    </p:spTree>
    <p:extLst>
      <p:ext uri="{BB962C8B-B14F-4D97-AF65-F5344CB8AC3E}">
        <p14:creationId xmlns:p14="http://schemas.microsoft.com/office/powerpoint/2010/main" val="3880869780"/>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lstStyle/>
          <a:p>
            <a:r>
              <a:rPr lang="en-US" altLang="ja-JP" dirty="0"/>
              <a:t>2015</a:t>
            </a:r>
            <a:r>
              <a:rPr lang="ja-JP" altLang="en-US" dirty="0"/>
              <a:t>年～</a:t>
            </a:r>
            <a:r>
              <a:rPr lang="en-US" altLang="ja-JP" dirty="0"/>
              <a:t>2024</a:t>
            </a:r>
            <a:r>
              <a:rPr lang="ja-JP" altLang="en-US" dirty="0"/>
              <a:t>年に実施された</a:t>
            </a:r>
            <a:r>
              <a:rPr lang="en-US" altLang="ja-JP" dirty="0"/>
              <a:t>16</a:t>
            </a:r>
            <a:r>
              <a:rPr lang="ja-JP" altLang="en-US" dirty="0"/>
              <a:t>歳以上の骨髄異形成症候群に対する移植後</a:t>
            </a:r>
            <a:r>
              <a:rPr lang="en-US" altLang="ja-JP" dirty="0"/>
              <a:t>5</a:t>
            </a:r>
            <a:r>
              <a:rPr lang="ja-JP" altLang="en-US" dirty="0"/>
              <a:t>年生存率（</a:t>
            </a:r>
            <a:r>
              <a:rPr lang="en-US" altLang="ja-JP" dirty="0"/>
              <a:t>95%</a:t>
            </a:r>
            <a:r>
              <a:rPr lang="ja-JP" altLang="en-US" dirty="0"/>
              <a:t>信頼区間）は、血縁者間骨髄移植（</a:t>
            </a:r>
            <a:r>
              <a:rPr lang="en-US" altLang="ja-JP" dirty="0"/>
              <a:t>173</a:t>
            </a:r>
            <a:r>
              <a:rPr lang="ja-JP" altLang="en-US" dirty="0"/>
              <a:t>件）で</a:t>
            </a:r>
            <a:r>
              <a:rPr lang="en-US" altLang="ja-JP" dirty="0"/>
              <a:t>48%</a:t>
            </a:r>
            <a:r>
              <a:rPr lang="ja-JP" altLang="en-US" dirty="0"/>
              <a:t>（</a:t>
            </a:r>
            <a:r>
              <a:rPr lang="en-US" altLang="ja-JP" dirty="0"/>
              <a:t>40-56%</a:t>
            </a:r>
            <a:r>
              <a:rPr lang="ja-JP" altLang="en-US" dirty="0"/>
              <a:t>）、血縁者間末梢血幹細胞移植（</a:t>
            </a:r>
            <a:r>
              <a:rPr lang="en-US" altLang="ja-JP" dirty="0"/>
              <a:t>981</a:t>
            </a:r>
            <a:r>
              <a:rPr lang="ja-JP" altLang="en-US" dirty="0"/>
              <a:t>件）で</a:t>
            </a:r>
            <a:r>
              <a:rPr lang="en-US" altLang="ja-JP" dirty="0"/>
              <a:t>47%</a:t>
            </a:r>
            <a:r>
              <a:rPr lang="ja-JP" altLang="en-US" dirty="0"/>
              <a:t>（</a:t>
            </a:r>
            <a:r>
              <a:rPr lang="en-US" altLang="ja-JP" dirty="0"/>
              <a:t>43-51%</a:t>
            </a:r>
            <a:r>
              <a:rPr lang="ja-JP" altLang="en-US" dirty="0"/>
              <a:t>）、非血縁者間骨髄移植（</a:t>
            </a:r>
            <a:r>
              <a:rPr lang="en-US" altLang="ja-JP" dirty="0"/>
              <a:t>1,425</a:t>
            </a:r>
            <a:r>
              <a:rPr lang="ja-JP" altLang="en-US" dirty="0"/>
              <a:t>件</a:t>
            </a:r>
            <a:r>
              <a:rPr lang="en-US" altLang="ja-JP" dirty="0"/>
              <a:t>)</a:t>
            </a:r>
            <a:r>
              <a:rPr lang="ja-JP" altLang="en-US" dirty="0"/>
              <a:t>で</a:t>
            </a:r>
            <a:r>
              <a:rPr lang="en-US" altLang="ja-JP" dirty="0"/>
              <a:t>47%</a:t>
            </a:r>
            <a:r>
              <a:rPr lang="ja-JP" altLang="en-US" dirty="0"/>
              <a:t>（</a:t>
            </a:r>
            <a:r>
              <a:rPr lang="en-US" altLang="ja-JP" dirty="0"/>
              <a:t>44-50%</a:t>
            </a:r>
            <a:r>
              <a:rPr lang="ja-JP" altLang="en-US" dirty="0"/>
              <a:t>）、非血縁者間さい帯血移植（</a:t>
            </a:r>
            <a:r>
              <a:rPr lang="en-US" altLang="ja-JP" dirty="0"/>
              <a:t>1,294</a:t>
            </a:r>
            <a:r>
              <a:rPr lang="ja-JP" altLang="en-US" dirty="0"/>
              <a:t>件）で</a:t>
            </a:r>
            <a:r>
              <a:rPr lang="en-US" altLang="ja-JP" dirty="0"/>
              <a:t>45%</a:t>
            </a:r>
            <a:r>
              <a:rPr lang="ja-JP" altLang="en-US" dirty="0"/>
              <a:t>（</a:t>
            </a:r>
            <a:r>
              <a:rPr lang="en-US" altLang="ja-JP" dirty="0"/>
              <a:t>42-48%</a:t>
            </a:r>
            <a:r>
              <a:rPr lang="ja-JP" altLang="en-US" dirty="0"/>
              <a:t>）である。</a:t>
            </a:r>
          </a:p>
        </p:txBody>
      </p:sp>
      <p:sp>
        <p:nvSpPr>
          <p:cNvPr id="6" name="スライド番号プレースホルダー 5">
            <a:extLst>
              <a:ext uri="{FF2B5EF4-FFF2-40B4-BE49-F238E27FC236}">
                <a16:creationId xmlns:a16="http://schemas.microsoft.com/office/drawing/2014/main" id="{45487C65-0340-8A8E-9060-EFF2230352B4}"/>
              </a:ext>
            </a:extLst>
          </p:cNvPr>
          <p:cNvSpPr>
            <a:spLocks noGrp="1"/>
          </p:cNvSpPr>
          <p:nvPr>
            <p:ph type="sldNum" sz="quarter" idx="5"/>
          </p:nvPr>
        </p:nvSpPr>
        <p:spPr/>
        <p:txBody>
          <a:bodyPr/>
          <a:lstStyle/>
          <a:p>
            <a:fld id="{2E548C01-EC07-4717-A8DE-1E92D2D81867}" type="slidenum">
              <a:rPr lang="ja-JP" altLang="en-US" smtClean="0"/>
              <a:pPr/>
              <a:t>73</a:t>
            </a:fld>
            <a:endParaRPr lang="ja-JP" altLang="en-US" dirty="0"/>
          </a:p>
        </p:txBody>
      </p:sp>
      <p:sp>
        <p:nvSpPr>
          <p:cNvPr id="9" name="スライド イメージ プレースホルダー 8">
            <a:extLst>
              <a:ext uri="{FF2B5EF4-FFF2-40B4-BE49-F238E27FC236}">
                <a16:creationId xmlns:a16="http://schemas.microsoft.com/office/drawing/2014/main" id="{6B2ECCAF-CFB9-DD18-F5AD-D8A750CA2AB6}"/>
              </a:ext>
            </a:extLst>
          </p:cNvPr>
          <p:cNvSpPr>
            <a:spLocks noGrp="1" noRot="1" noChangeAspect="1"/>
          </p:cNvSpPr>
          <p:nvPr>
            <p:ph type="sldImg"/>
          </p:nvPr>
        </p:nvSpPr>
        <p:spPr>
          <a:xfrm>
            <a:off x="1035050" y="0"/>
            <a:ext cx="7940675" cy="4467225"/>
          </a:xfrm>
        </p:spPr>
      </p:sp>
    </p:spTree>
    <p:extLst>
      <p:ext uri="{BB962C8B-B14F-4D97-AF65-F5344CB8AC3E}">
        <p14:creationId xmlns:p14="http://schemas.microsoft.com/office/powerpoint/2010/main" val="93855370"/>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normAutofit lnSpcReduction="10000"/>
          </a:bodyPr>
          <a:lstStyle/>
          <a:p>
            <a:r>
              <a:rPr lang="en-US" altLang="ja-JP" dirty="0"/>
              <a:t>2015</a:t>
            </a:r>
            <a:r>
              <a:rPr lang="ja-JP" altLang="en-US" dirty="0"/>
              <a:t>年～</a:t>
            </a:r>
            <a:r>
              <a:rPr lang="en-US" altLang="ja-JP" dirty="0"/>
              <a:t>2024</a:t>
            </a:r>
            <a:r>
              <a:rPr lang="ja-JP" altLang="en-US" dirty="0"/>
              <a:t>年に実施された</a:t>
            </a:r>
            <a:r>
              <a:rPr lang="en-US" altLang="ja-JP" dirty="0"/>
              <a:t>15</a:t>
            </a:r>
            <a:r>
              <a:rPr lang="ja-JP" altLang="en-US" dirty="0"/>
              <a:t>歳以下の骨髄異形成症候群に対する</a:t>
            </a:r>
            <a:r>
              <a:rPr lang="en-US" altLang="ja-JP" dirty="0"/>
              <a:t>HLA</a:t>
            </a:r>
            <a:r>
              <a:rPr lang="ja-JP" altLang="en-US" dirty="0"/>
              <a:t>適合同胞間移植後</a:t>
            </a:r>
            <a:r>
              <a:rPr lang="en-US" altLang="ja-JP" dirty="0"/>
              <a:t>5</a:t>
            </a:r>
            <a:r>
              <a:rPr lang="ja-JP" altLang="en-US" dirty="0"/>
              <a:t>年生存率（</a:t>
            </a:r>
            <a:r>
              <a:rPr lang="en-US" altLang="ja-JP" dirty="0"/>
              <a:t>95%</a:t>
            </a:r>
            <a:r>
              <a:rPr lang="ja-JP" altLang="en-US" dirty="0"/>
              <a:t>信頼区間）は、標準リスク群（</a:t>
            </a:r>
            <a:r>
              <a:rPr lang="en-US" altLang="ja-JP" dirty="0"/>
              <a:t>29</a:t>
            </a:r>
            <a:r>
              <a:rPr lang="ja-JP" altLang="en-US" dirty="0"/>
              <a:t>件）で</a:t>
            </a:r>
            <a:r>
              <a:rPr lang="en-US" altLang="ja-JP" dirty="0"/>
              <a:t>93%</a:t>
            </a:r>
            <a:r>
              <a:rPr lang="ja-JP" altLang="en-US" dirty="0"/>
              <a:t>（</a:t>
            </a:r>
            <a:r>
              <a:rPr lang="en-US" altLang="ja-JP" dirty="0"/>
              <a:t>75-98%</a:t>
            </a:r>
            <a:r>
              <a:rPr lang="ja-JP" altLang="en-US" dirty="0"/>
              <a:t>）、高リスク群（</a:t>
            </a:r>
            <a:r>
              <a:rPr lang="en-US" altLang="ja-JP" dirty="0"/>
              <a:t>6</a:t>
            </a:r>
            <a:r>
              <a:rPr lang="ja-JP" altLang="en-US" dirty="0"/>
              <a:t>件）で</a:t>
            </a:r>
            <a:r>
              <a:rPr lang="en-US" altLang="ja-JP" dirty="0"/>
              <a:t>67%</a:t>
            </a:r>
            <a:r>
              <a:rPr lang="ja-JP" altLang="en-US" dirty="0"/>
              <a:t>（</a:t>
            </a:r>
            <a:r>
              <a:rPr lang="en-US" altLang="ja-JP" dirty="0"/>
              <a:t>20-90%</a:t>
            </a:r>
            <a:r>
              <a:rPr lang="ja-JP" altLang="en-US" dirty="0"/>
              <a:t>）である。</a:t>
            </a:r>
            <a:endParaRPr lang="en-US" altLang="ja-JP" dirty="0"/>
          </a:p>
          <a:p>
            <a:r>
              <a:rPr lang="en-US" altLang="ja-JP" dirty="0"/>
              <a:t> </a:t>
            </a:r>
            <a:endParaRPr lang="ja-JP" altLang="ja-JP" dirty="0"/>
          </a:p>
          <a:p>
            <a:r>
              <a:rPr lang="en-US" altLang="ja-JP" dirty="0"/>
              <a:t> </a:t>
            </a:r>
            <a:endParaRPr lang="ja-JP" altLang="ja-JP" dirty="0"/>
          </a:p>
          <a:p>
            <a:r>
              <a:rPr lang="ja-JP" altLang="ja-JP" dirty="0"/>
              <a:t>―≪骨髄異形成症候群のリスク分類≫―――――――――――</a:t>
            </a:r>
          </a:p>
          <a:p>
            <a:r>
              <a:rPr lang="ja-JP" altLang="ja-JP" dirty="0"/>
              <a:t>■標準リスク群： </a:t>
            </a:r>
          </a:p>
          <a:p>
            <a:r>
              <a:rPr lang="ja-JP" altLang="en-US" dirty="0"/>
              <a:t>　　</a:t>
            </a:r>
            <a:r>
              <a:rPr lang="en-US" altLang="ja-JP" dirty="0"/>
              <a:t>【WHO2017</a:t>
            </a:r>
            <a:r>
              <a:rPr lang="ja-JP" altLang="ja-JP" dirty="0"/>
              <a:t>分類</a:t>
            </a:r>
            <a:r>
              <a:rPr lang="en-US" altLang="ja-JP" dirty="0"/>
              <a:t>】</a:t>
            </a:r>
          </a:p>
          <a:p>
            <a:r>
              <a:rPr lang="ja-JP" altLang="en-US" dirty="0"/>
              <a:t>　　　</a:t>
            </a:r>
            <a:r>
              <a:rPr lang="en-US" altLang="ja-JP" dirty="0"/>
              <a:t>MDS with single lineage dysplasia </a:t>
            </a:r>
            <a:r>
              <a:rPr lang="ja-JP" altLang="ja-JP" dirty="0"/>
              <a:t>／</a:t>
            </a:r>
            <a:r>
              <a:rPr lang="en-US" altLang="ja-JP" dirty="0"/>
              <a:t> MDS-RS and single lineage dysplasia </a:t>
            </a:r>
            <a:r>
              <a:rPr lang="ja-JP" altLang="ja-JP" dirty="0"/>
              <a:t>／</a:t>
            </a:r>
            <a:r>
              <a:rPr lang="en-US" altLang="ja-JP" dirty="0"/>
              <a:t> MDS-RS and multilineage dysplasia</a:t>
            </a:r>
            <a:endParaRPr lang="ja-JP" altLang="ja-JP" dirty="0"/>
          </a:p>
          <a:p>
            <a:r>
              <a:rPr lang="ja-JP" altLang="en-US" dirty="0"/>
              <a:t>　</a:t>
            </a:r>
            <a:r>
              <a:rPr lang="ja-JP" altLang="ja-JP" dirty="0"/>
              <a:t>／</a:t>
            </a:r>
            <a:r>
              <a:rPr lang="en-US" altLang="ja-JP" dirty="0"/>
              <a:t> MDS with multilineage dysplasia </a:t>
            </a:r>
            <a:r>
              <a:rPr lang="ja-JP" altLang="ja-JP" dirty="0"/>
              <a:t>／</a:t>
            </a:r>
            <a:r>
              <a:rPr lang="en-US" altLang="ja-JP" dirty="0"/>
              <a:t> MDS with isolated del(5q) </a:t>
            </a:r>
            <a:r>
              <a:rPr lang="ja-JP" altLang="ja-JP" dirty="0"/>
              <a:t>／</a:t>
            </a:r>
            <a:r>
              <a:rPr lang="en-US" altLang="ja-JP" dirty="0"/>
              <a:t> MDS, unclassifiable</a:t>
            </a:r>
            <a:endParaRPr lang="ja-JP" altLang="ja-JP" dirty="0"/>
          </a:p>
          <a:p>
            <a:r>
              <a:rPr lang="en-US" altLang="ja-JP" dirty="0"/>
              <a:t>  </a:t>
            </a:r>
            <a:r>
              <a:rPr lang="ja-JP" altLang="ja-JP" dirty="0"/>
              <a:t>／</a:t>
            </a:r>
            <a:r>
              <a:rPr lang="en-US" altLang="ja-JP" dirty="0"/>
              <a:t> Refractory cytopenia of childhood (provisional entity)</a:t>
            </a:r>
            <a:endParaRPr lang="ja-JP" altLang="ja-JP" dirty="0"/>
          </a:p>
          <a:p>
            <a:r>
              <a:rPr lang="en-US" altLang="ja-JP" dirty="0"/>
              <a:t>    【WHO</a:t>
            </a:r>
            <a:r>
              <a:rPr lang="ja-JP" altLang="ja-JP" dirty="0"/>
              <a:t>旧分類・</a:t>
            </a:r>
            <a:r>
              <a:rPr lang="en-US" altLang="ja-JP" dirty="0"/>
              <a:t>FAB</a:t>
            </a:r>
            <a:r>
              <a:rPr lang="ja-JP" altLang="ja-JP" dirty="0"/>
              <a:t>分類</a:t>
            </a:r>
            <a:r>
              <a:rPr lang="en-US" altLang="ja-JP" dirty="0"/>
              <a:t>】</a:t>
            </a:r>
          </a:p>
          <a:p>
            <a:r>
              <a:rPr lang="ja-JP" altLang="en-US" dirty="0"/>
              <a:t>　　  </a:t>
            </a:r>
            <a:r>
              <a:rPr lang="en-US" altLang="ja-JP" dirty="0"/>
              <a:t>RA </a:t>
            </a:r>
            <a:r>
              <a:rPr lang="ja-JP" altLang="ja-JP" dirty="0"/>
              <a:t>／</a:t>
            </a:r>
            <a:r>
              <a:rPr lang="en-US" altLang="ja-JP" dirty="0"/>
              <a:t> RARS </a:t>
            </a:r>
            <a:r>
              <a:rPr lang="ja-JP" altLang="ja-JP" dirty="0"/>
              <a:t>／</a:t>
            </a:r>
            <a:r>
              <a:rPr lang="en-US" altLang="ja-JP" dirty="0"/>
              <a:t> RCMD </a:t>
            </a:r>
            <a:r>
              <a:rPr lang="ja-JP" altLang="ja-JP" dirty="0"/>
              <a:t>／</a:t>
            </a:r>
            <a:r>
              <a:rPr lang="en-US" altLang="ja-JP" dirty="0"/>
              <a:t> RCMD-RS </a:t>
            </a:r>
            <a:r>
              <a:rPr lang="ja-JP" altLang="ja-JP" dirty="0"/>
              <a:t>／</a:t>
            </a:r>
            <a:r>
              <a:rPr lang="en-US" altLang="ja-JP" dirty="0"/>
              <a:t> 5q-syndrome</a:t>
            </a:r>
          </a:p>
          <a:p>
            <a:endParaRPr lang="ja-JP" altLang="ja-JP" dirty="0"/>
          </a:p>
          <a:p>
            <a:r>
              <a:rPr lang="ja-JP" altLang="ja-JP" dirty="0"/>
              <a:t>■高リスク群</a:t>
            </a:r>
            <a:r>
              <a:rPr lang="en-US" altLang="ja-JP" dirty="0"/>
              <a:t>   </a:t>
            </a:r>
            <a:r>
              <a:rPr lang="ja-JP" altLang="ja-JP" dirty="0"/>
              <a:t>：</a:t>
            </a:r>
            <a:endParaRPr lang="en-US" altLang="ja-JP" dirty="0"/>
          </a:p>
          <a:p>
            <a:r>
              <a:rPr lang="en-US" altLang="ja-JP" dirty="0"/>
              <a:t>   【WHO2017</a:t>
            </a:r>
            <a:r>
              <a:rPr lang="ja-JP" altLang="en-US" dirty="0"/>
              <a:t>分類</a:t>
            </a:r>
            <a:r>
              <a:rPr lang="en-US" altLang="ja-JP" dirty="0"/>
              <a:t>】</a:t>
            </a:r>
          </a:p>
          <a:p>
            <a:r>
              <a:rPr lang="ja-JP" altLang="en-US" dirty="0"/>
              <a:t>　　 </a:t>
            </a:r>
            <a:r>
              <a:rPr lang="en-US" altLang="ja-JP" dirty="0"/>
              <a:t>MDS with excess blasts-1 (MDS-EB-1) </a:t>
            </a:r>
            <a:r>
              <a:rPr lang="ja-JP" altLang="ja-JP" dirty="0"/>
              <a:t>／</a:t>
            </a:r>
            <a:r>
              <a:rPr lang="en-US" altLang="ja-JP" dirty="0"/>
              <a:t> MDS with excess blasts-2 (MDS-EB-2)</a:t>
            </a:r>
            <a:endParaRPr lang="ja-JP" altLang="ja-JP" dirty="0"/>
          </a:p>
          <a:p>
            <a:r>
              <a:rPr lang="en-US" altLang="ja-JP" dirty="0"/>
              <a:t>   【WHO</a:t>
            </a:r>
            <a:r>
              <a:rPr lang="ja-JP" altLang="ja-JP" dirty="0"/>
              <a:t>旧分類・</a:t>
            </a:r>
            <a:r>
              <a:rPr lang="en-US" altLang="ja-JP" dirty="0"/>
              <a:t>FAB</a:t>
            </a:r>
            <a:r>
              <a:rPr lang="ja-JP" altLang="ja-JP" dirty="0"/>
              <a:t>分類</a:t>
            </a:r>
            <a:r>
              <a:rPr lang="en-US" altLang="ja-JP" dirty="0"/>
              <a:t>】</a:t>
            </a:r>
          </a:p>
          <a:p>
            <a:r>
              <a:rPr lang="ja-JP" altLang="en-US" dirty="0"/>
              <a:t>　　 </a:t>
            </a:r>
            <a:r>
              <a:rPr lang="en-US" altLang="ja-JP" dirty="0"/>
              <a:t>RAEB </a:t>
            </a:r>
            <a:r>
              <a:rPr lang="ja-JP" altLang="ja-JP" dirty="0"/>
              <a:t>／</a:t>
            </a:r>
            <a:r>
              <a:rPr lang="en-US" altLang="ja-JP" dirty="0"/>
              <a:t> RAEBt </a:t>
            </a:r>
            <a:r>
              <a:rPr lang="ja-JP" altLang="ja-JP" dirty="0"/>
              <a:t>／</a:t>
            </a:r>
            <a:r>
              <a:rPr lang="en-US" altLang="ja-JP" dirty="0"/>
              <a:t> RAEB-1 / RAEB-2</a:t>
            </a:r>
            <a:endParaRPr lang="ja-JP" altLang="ja-JP" dirty="0"/>
          </a:p>
          <a:p>
            <a:r>
              <a:rPr lang="ja-JP" altLang="ja-JP" dirty="0"/>
              <a:t>――――――――――――――――――――――――――</a:t>
            </a:r>
          </a:p>
        </p:txBody>
      </p:sp>
      <p:sp>
        <p:nvSpPr>
          <p:cNvPr id="6" name="スライド番号プレースホルダー 5">
            <a:extLst>
              <a:ext uri="{FF2B5EF4-FFF2-40B4-BE49-F238E27FC236}">
                <a16:creationId xmlns:a16="http://schemas.microsoft.com/office/drawing/2014/main" id="{3DF7EB37-5799-7609-3CB1-3D93C1428107}"/>
              </a:ext>
            </a:extLst>
          </p:cNvPr>
          <p:cNvSpPr>
            <a:spLocks noGrp="1"/>
          </p:cNvSpPr>
          <p:nvPr>
            <p:ph type="sldNum" sz="quarter" idx="5"/>
          </p:nvPr>
        </p:nvSpPr>
        <p:spPr/>
        <p:txBody>
          <a:bodyPr/>
          <a:lstStyle/>
          <a:p>
            <a:fld id="{2E548C01-EC07-4717-A8DE-1E92D2D81867}" type="slidenum">
              <a:rPr lang="ja-JP" altLang="en-US" smtClean="0"/>
              <a:pPr/>
              <a:t>74</a:t>
            </a:fld>
            <a:endParaRPr lang="ja-JP" altLang="en-US" dirty="0"/>
          </a:p>
        </p:txBody>
      </p:sp>
      <p:sp>
        <p:nvSpPr>
          <p:cNvPr id="9" name="スライド イメージ プレースホルダー 8">
            <a:extLst>
              <a:ext uri="{FF2B5EF4-FFF2-40B4-BE49-F238E27FC236}">
                <a16:creationId xmlns:a16="http://schemas.microsoft.com/office/drawing/2014/main" id="{BD1AC80C-4820-E02A-B7BE-DE156169EC91}"/>
              </a:ext>
            </a:extLst>
          </p:cNvPr>
          <p:cNvSpPr>
            <a:spLocks noGrp="1" noRot="1" noChangeAspect="1"/>
          </p:cNvSpPr>
          <p:nvPr>
            <p:ph type="sldImg"/>
          </p:nvPr>
        </p:nvSpPr>
        <p:spPr>
          <a:xfrm>
            <a:off x="1035050" y="0"/>
            <a:ext cx="7940675" cy="4467225"/>
          </a:xfrm>
        </p:spPr>
      </p:sp>
    </p:spTree>
    <p:extLst>
      <p:ext uri="{BB962C8B-B14F-4D97-AF65-F5344CB8AC3E}">
        <p14:creationId xmlns:p14="http://schemas.microsoft.com/office/powerpoint/2010/main" val="273500337"/>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normAutofit lnSpcReduction="10000"/>
          </a:bodyPr>
          <a:lstStyle/>
          <a:p>
            <a:r>
              <a:rPr lang="en-US" altLang="ja-JP" dirty="0"/>
              <a:t>2015</a:t>
            </a:r>
            <a:r>
              <a:rPr lang="ja-JP" altLang="en-US" dirty="0"/>
              <a:t>年～</a:t>
            </a:r>
            <a:r>
              <a:rPr lang="en-US" altLang="ja-JP" dirty="0"/>
              <a:t>2024</a:t>
            </a:r>
            <a:r>
              <a:rPr lang="ja-JP" altLang="en-US" dirty="0"/>
              <a:t>年に実施された</a:t>
            </a:r>
            <a:r>
              <a:rPr lang="en-US" altLang="ja-JP" dirty="0"/>
              <a:t>16</a:t>
            </a:r>
            <a:r>
              <a:rPr lang="ja-JP" altLang="en-US" dirty="0"/>
              <a:t>歳以上の骨髄異形成症候群に対する</a:t>
            </a:r>
            <a:r>
              <a:rPr lang="en-US" altLang="ja-JP" dirty="0"/>
              <a:t>HLA</a:t>
            </a:r>
            <a:r>
              <a:rPr lang="ja-JP" altLang="en-US" dirty="0"/>
              <a:t>適合同胞間移植後</a:t>
            </a:r>
            <a:r>
              <a:rPr lang="en-US" altLang="ja-JP" dirty="0"/>
              <a:t>5</a:t>
            </a:r>
            <a:r>
              <a:rPr lang="ja-JP" altLang="en-US" dirty="0"/>
              <a:t>年生存率（</a:t>
            </a:r>
            <a:r>
              <a:rPr lang="en-US" altLang="ja-JP" dirty="0"/>
              <a:t>95%</a:t>
            </a:r>
            <a:r>
              <a:rPr lang="ja-JP" altLang="en-US" dirty="0"/>
              <a:t>信頼区間）は、標準リスク群（</a:t>
            </a:r>
            <a:r>
              <a:rPr lang="en-US" altLang="ja-JP" dirty="0"/>
              <a:t>174</a:t>
            </a:r>
            <a:r>
              <a:rPr lang="ja-JP" altLang="en-US" dirty="0"/>
              <a:t>件）で</a:t>
            </a:r>
            <a:r>
              <a:rPr lang="en-US" altLang="ja-JP" dirty="0"/>
              <a:t>60%</a:t>
            </a:r>
            <a:r>
              <a:rPr lang="ja-JP" altLang="en-US" dirty="0"/>
              <a:t>（</a:t>
            </a:r>
            <a:r>
              <a:rPr lang="en-US" altLang="ja-JP" dirty="0"/>
              <a:t>52-68%</a:t>
            </a:r>
            <a:r>
              <a:rPr lang="ja-JP" altLang="en-US" dirty="0"/>
              <a:t>）、高リスク群（</a:t>
            </a:r>
            <a:r>
              <a:rPr lang="en-US" altLang="ja-JP" dirty="0"/>
              <a:t>304</a:t>
            </a:r>
            <a:r>
              <a:rPr lang="ja-JP" altLang="en-US" dirty="0"/>
              <a:t>件）で</a:t>
            </a:r>
            <a:r>
              <a:rPr lang="en-US" altLang="ja-JP" dirty="0"/>
              <a:t>48%</a:t>
            </a:r>
            <a:r>
              <a:rPr lang="ja-JP" altLang="en-US" dirty="0"/>
              <a:t>（</a:t>
            </a:r>
            <a:r>
              <a:rPr lang="en-US" altLang="ja-JP" dirty="0"/>
              <a:t>42-54%</a:t>
            </a:r>
            <a:r>
              <a:rPr lang="ja-JP" altLang="en-US" dirty="0"/>
              <a:t>）である。</a:t>
            </a:r>
            <a:endParaRPr lang="en-US" altLang="ja-JP" dirty="0"/>
          </a:p>
          <a:p>
            <a:endParaRPr lang="en-US" altLang="ja-JP" dirty="0"/>
          </a:p>
          <a:p>
            <a:endParaRPr lang="en-US" altLang="ja-JP" dirty="0"/>
          </a:p>
          <a:p>
            <a:r>
              <a:rPr lang="ja-JP" altLang="ja-JP" dirty="0"/>
              <a:t>―≪骨髄異形成症候群のリスク分類≫―――――――――――</a:t>
            </a:r>
          </a:p>
          <a:p>
            <a:r>
              <a:rPr lang="ja-JP" altLang="ja-JP" dirty="0"/>
              <a:t>■標準リスク群： </a:t>
            </a:r>
          </a:p>
          <a:p>
            <a:r>
              <a:rPr lang="ja-JP" altLang="en-US" dirty="0"/>
              <a:t>　　</a:t>
            </a:r>
            <a:r>
              <a:rPr lang="en-US" altLang="ja-JP" dirty="0"/>
              <a:t>【WHO2017</a:t>
            </a:r>
            <a:r>
              <a:rPr lang="ja-JP" altLang="ja-JP" dirty="0"/>
              <a:t>分類</a:t>
            </a:r>
            <a:r>
              <a:rPr lang="en-US" altLang="ja-JP" dirty="0"/>
              <a:t>】</a:t>
            </a:r>
          </a:p>
          <a:p>
            <a:r>
              <a:rPr lang="ja-JP" altLang="en-US" dirty="0"/>
              <a:t>　　　</a:t>
            </a:r>
            <a:r>
              <a:rPr lang="en-US" altLang="ja-JP" dirty="0"/>
              <a:t>MDS with single lineage dysplasia </a:t>
            </a:r>
            <a:r>
              <a:rPr lang="ja-JP" altLang="ja-JP" dirty="0"/>
              <a:t>／</a:t>
            </a:r>
            <a:r>
              <a:rPr lang="en-US" altLang="ja-JP" dirty="0"/>
              <a:t> MDS-RS and single lineage dysplasia </a:t>
            </a:r>
            <a:r>
              <a:rPr lang="ja-JP" altLang="ja-JP" dirty="0"/>
              <a:t>／</a:t>
            </a:r>
            <a:r>
              <a:rPr lang="en-US" altLang="ja-JP" dirty="0"/>
              <a:t> MDS-RS and multilineage dysplasia</a:t>
            </a:r>
            <a:endParaRPr lang="ja-JP" altLang="ja-JP" dirty="0"/>
          </a:p>
          <a:p>
            <a:r>
              <a:rPr lang="ja-JP" altLang="en-US" dirty="0"/>
              <a:t>　</a:t>
            </a:r>
            <a:r>
              <a:rPr lang="ja-JP" altLang="ja-JP" dirty="0"/>
              <a:t>／</a:t>
            </a:r>
            <a:r>
              <a:rPr lang="en-US" altLang="ja-JP" dirty="0"/>
              <a:t> MDS with multilineage dysplasia </a:t>
            </a:r>
            <a:r>
              <a:rPr lang="ja-JP" altLang="ja-JP" dirty="0"/>
              <a:t>／</a:t>
            </a:r>
            <a:r>
              <a:rPr lang="en-US" altLang="ja-JP" dirty="0"/>
              <a:t> MDS with isolated del(5q) </a:t>
            </a:r>
            <a:r>
              <a:rPr lang="ja-JP" altLang="ja-JP" dirty="0"/>
              <a:t>／</a:t>
            </a:r>
            <a:r>
              <a:rPr lang="en-US" altLang="ja-JP" dirty="0"/>
              <a:t> MDS, unclassifiable</a:t>
            </a:r>
            <a:endParaRPr lang="ja-JP" altLang="ja-JP" dirty="0"/>
          </a:p>
          <a:p>
            <a:r>
              <a:rPr lang="en-US" altLang="ja-JP" dirty="0"/>
              <a:t>  </a:t>
            </a:r>
            <a:r>
              <a:rPr lang="ja-JP" altLang="ja-JP" dirty="0"/>
              <a:t>／</a:t>
            </a:r>
            <a:r>
              <a:rPr lang="en-US" altLang="ja-JP" dirty="0"/>
              <a:t> Refractory cytopenia of childhood (provisional entity)</a:t>
            </a:r>
            <a:endParaRPr lang="ja-JP" altLang="ja-JP" dirty="0"/>
          </a:p>
          <a:p>
            <a:r>
              <a:rPr lang="en-US" altLang="ja-JP" dirty="0"/>
              <a:t>    【WHO</a:t>
            </a:r>
            <a:r>
              <a:rPr lang="ja-JP" altLang="ja-JP" dirty="0"/>
              <a:t>旧分類・</a:t>
            </a:r>
            <a:r>
              <a:rPr lang="en-US" altLang="ja-JP" dirty="0"/>
              <a:t>FAB</a:t>
            </a:r>
            <a:r>
              <a:rPr lang="ja-JP" altLang="ja-JP" dirty="0"/>
              <a:t>分類</a:t>
            </a:r>
            <a:r>
              <a:rPr lang="en-US" altLang="ja-JP" dirty="0"/>
              <a:t>】</a:t>
            </a:r>
          </a:p>
          <a:p>
            <a:r>
              <a:rPr lang="ja-JP" altLang="en-US" dirty="0"/>
              <a:t>　　  </a:t>
            </a:r>
            <a:r>
              <a:rPr lang="en-US" altLang="ja-JP" dirty="0"/>
              <a:t>RA </a:t>
            </a:r>
            <a:r>
              <a:rPr lang="ja-JP" altLang="ja-JP" dirty="0"/>
              <a:t>／</a:t>
            </a:r>
            <a:r>
              <a:rPr lang="en-US" altLang="ja-JP" dirty="0"/>
              <a:t> RARS </a:t>
            </a:r>
            <a:r>
              <a:rPr lang="ja-JP" altLang="ja-JP" dirty="0"/>
              <a:t>／</a:t>
            </a:r>
            <a:r>
              <a:rPr lang="en-US" altLang="ja-JP" dirty="0"/>
              <a:t> RCMD </a:t>
            </a:r>
            <a:r>
              <a:rPr lang="ja-JP" altLang="ja-JP" dirty="0"/>
              <a:t>／</a:t>
            </a:r>
            <a:r>
              <a:rPr lang="en-US" altLang="ja-JP" dirty="0"/>
              <a:t> RCMD-RS </a:t>
            </a:r>
            <a:r>
              <a:rPr lang="ja-JP" altLang="ja-JP" dirty="0"/>
              <a:t>／</a:t>
            </a:r>
            <a:r>
              <a:rPr lang="en-US" altLang="ja-JP" dirty="0"/>
              <a:t> 5q-syndrome</a:t>
            </a:r>
          </a:p>
          <a:p>
            <a:endParaRPr lang="ja-JP" altLang="ja-JP" dirty="0"/>
          </a:p>
          <a:p>
            <a:r>
              <a:rPr lang="ja-JP" altLang="ja-JP" dirty="0"/>
              <a:t>■高リスク群</a:t>
            </a:r>
            <a:r>
              <a:rPr lang="en-US" altLang="ja-JP" dirty="0"/>
              <a:t>   </a:t>
            </a:r>
            <a:r>
              <a:rPr lang="ja-JP" altLang="ja-JP" dirty="0"/>
              <a:t>：</a:t>
            </a:r>
            <a:endParaRPr lang="en-US" altLang="ja-JP" dirty="0"/>
          </a:p>
          <a:p>
            <a:r>
              <a:rPr lang="en-US" altLang="ja-JP" dirty="0"/>
              <a:t>   【WHO2017</a:t>
            </a:r>
            <a:r>
              <a:rPr lang="ja-JP" altLang="en-US" dirty="0"/>
              <a:t>分類</a:t>
            </a:r>
            <a:r>
              <a:rPr lang="en-US" altLang="ja-JP" dirty="0"/>
              <a:t>】</a:t>
            </a:r>
          </a:p>
          <a:p>
            <a:r>
              <a:rPr lang="ja-JP" altLang="en-US" dirty="0"/>
              <a:t>　　 </a:t>
            </a:r>
            <a:r>
              <a:rPr lang="en-US" altLang="ja-JP" dirty="0"/>
              <a:t>MDS with excess blasts-1 (MDS-EB-1) </a:t>
            </a:r>
            <a:r>
              <a:rPr lang="ja-JP" altLang="ja-JP" dirty="0"/>
              <a:t>／</a:t>
            </a:r>
            <a:r>
              <a:rPr lang="en-US" altLang="ja-JP" dirty="0"/>
              <a:t> MDS with excess blasts-2 (MDS-EB-2)</a:t>
            </a:r>
            <a:endParaRPr lang="ja-JP" altLang="ja-JP" dirty="0"/>
          </a:p>
          <a:p>
            <a:r>
              <a:rPr lang="en-US" altLang="ja-JP" dirty="0"/>
              <a:t>   【WHO</a:t>
            </a:r>
            <a:r>
              <a:rPr lang="ja-JP" altLang="ja-JP" dirty="0"/>
              <a:t>旧分類・</a:t>
            </a:r>
            <a:r>
              <a:rPr lang="en-US" altLang="ja-JP" dirty="0"/>
              <a:t>FAB</a:t>
            </a:r>
            <a:r>
              <a:rPr lang="ja-JP" altLang="ja-JP" dirty="0"/>
              <a:t>分類</a:t>
            </a:r>
            <a:r>
              <a:rPr lang="en-US" altLang="ja-JP" dirty="0"/>
              <a:t>】</a:t>
            </a:r>
          </a:p>
          <a:p>
            <a:r>
              <a:rPr lang="ja-JP" altLang="en-US" dirty="0"/>
              <a:t>　　 </a:t>
            </a:r>
            <a:r>
              <a:rPr lang="en-US" altLang="ja-JP" dirty="0"/>
              <a:t>RAEB </a:t>
            </a:r>
            <a:r>
              <a:rPr lang="ja-JP" altLang="ja-JP" dirty="0"/>
              <a:t>／</a:t>
            </a:r>
            <a:r>
              <a:rPr lang="en-US" altLang="ja-JP" dirty="0"/>
              <a:t> RAEBt </a:t>
            </a:r>
            <a:r>
              <a:rPr lang="ja-JP" altLang="ja-JP" dirty="0"/>
              <a:t>／</a:t>
            </a:r>
            <a:r>
              <a:rPr lang="en-US" altLang="ja-JP" dirty="0"/>
              <a:t> RAEB-1 / RAEB-2</a:t>
            </a:r>
            <a:endParaRPr lang="ja-JP" altLang="ja-JP" dirty="0"/>
          </a:p>
          <a:p>
            <a:r>
              <a:rPr lang="ja-JP" altLang="ja-JP" dirty="0"/>
              <a:t>――――――――――――――――――――――――――</a:t>
            </a:r>
            <a:endParaRPr lang="en-US" altLang="ja-JP" dirty="0"/>
          </a:p>
          <a:p>
            <a:endParaRPr lang="ja-JP" altLang="en-US" dirty="0"/>
          </a:p>
        </p:txBody>
      </p:sp>
      <p:sp>
        <p:nvSpPr>
          <p:cNvPr id="6" name="スライド番号プレースホルダー 5">
            <a:extLst>
              <a:ext uri="{FF2B5EF4-FFF2-40B4-BE49-F238E27FC236}">
                <a16:creationId xmlns:a16="http://schemas.microsoft.com/office/drawing/2014/main" id="{0613FBAD-E1D1-4818-F15F-FD2CE5383B0B}"/>
              </a:ext>
            </a:extLst>
          </p:cNvPr>
          <p:cNvSpPr>
            <a:spLocks noGrp="1"/>
          </p:cNvSpPr>
          <p:nvPr>
            <p:ph type="sldNum" sz="quarter" idx="5"/>
          </p:nvPr>
        </p:nvSpPr>
        <p:spPr/>
        <p:txBody>
          <a:bodyPr/>
          <a:lstStyle/>
          <a:p>
            <a:fld id="{2E548C01-EC07-4717-A8DE-1E92D2D81867}" type="slidenum">
              <a:rPr lang="ja-JP" altLang="en-US" smtClean="0"/>
              <a:pPr/>
              <a:t>75</a:t>
            </a:fld>
            <a:endParaRPr lang="ja-JP" altLang="en-US" dirty="0"/>
          </a:p>
        </p:txBody>
      </p:sp>
      <p:sp>
        <p:nvSpPr>
          <p:cNvPr id="9" name="スライド イメージ プレースホルダー 8">
            <a:extLst>
              <a:ext uri="{FF2B5EF4-FFF2-40B4-BE49-F238E27FC236}">
                <a16:creationId xmlns:a16="http://schemas.microsoft.com/office/drawing/2014/main" id="{580A548C-188D-341F-DF46-F315A46B28EF}"/>
              </a:ext>
            </a:extLst>
          </p:cNvPr>
          <p:cNvSpPr>
            <a:spLocks noGrp="1" noRot="1" noChangeAspect="1"/>
          </p:cNvSpPr>
          <p:nvPr>
            <p:ph type="sldImg"/>
          </p:nvPr>
        </p:nvSpPr>
        <p:spPr>
          <a:xfrm>
            <a:off x="1035050" y="0"/>
            <a:ext cx="7940675" cy="4467225"/>
          </a:xfrm>
        </p:spPr>
      </p:sp>
    </p:spTree>
    <p:extLst>
      <p:ext uri="{BB962C8B-B14F-4D97-AF65-F5344CB8AC3E}">
        <p14:creationId xmlns:p14="http://schemas.microsoft.com/office/powerpoint/2010/main" val="797352494"/>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normAutofit lnSpcReduction="10000"/>
          </a:bodyPr>
          <a:lstStyle/>
          <a:p>
            <a:r>
              <a:rPr lang="en-US" altLang="ja-JP" dirty="0"/>
              <a:t>2015</a:t>
            </a:r>
            <a:r>
              <a:rPr lang="ja-JP" altLang="en-US" dirty="0"/>
              <a:t>年～</a:t>
            </a:r>
            <a:r>
              <a:rPr lang="en-US" altLang="ja-JP" dirty="0"/>
              <a:t>2024</a:t>
            </a:r>
            <a:r>
              <a:rPr lang="ja-JP" altLang="en-US" dirty="0"/>
              <a:t>年に実施された</a:t>
            </a:r>
            <a:r>
              <a:rPr lang="en-US" altLang="ja-JP" dirty="0"/>
              <a:t>15</a:t>
            </a:r>
            <a:r>
              <a:rPr lang="ja-JP" altLang="en-US" dirty="0"/>
              <a:t>歳以下の骨髄異形成症候群に対する非血縁者間骨髄移植後</a:t>
            </a:r>
            <a:r>
              <a:rPr lang="en-US" altLang="ja-JP" dirty="0"/>
              <a:t>5</a:t>
            </a:r>
            <a:r>
              <a:rPr lang="ja-JP" altLang="en-US" dirty="0"/>
              <a:t>年生存率（</a:t>
            </a:r>
            <a:r>
              <a:rPr lang="en-US" altLang="ja-JP" dirty="0"/>
              <a:t>95%</a:t>
            </a:r>
            <a:r>
              <a:rPr lang="ja-JP" altLang="en-US" dirty="0"/>
              <a:t>信頼区間）は、標準リスク群（</a:t>
            </a:r>
            <a:r>
              <a:rPr lang="en-US" altLang="ja-JP" dirty="0"/>
              <a:t>67</a:t>
            </a:r>
            <a:r>
              <a:rPr lang="ja-JP" altLang="en-US" dirty="0"/>
              <a:t>件）で</a:t>
            </a:r>
            <a:r>
              <a:rPr lang="en-US" altLang="ja-JP" dirty="0"/>
              <a:t>87%</a:t>
            </a:r>
            <a:r>
              <a:rPr lang="ja-JP" altLang="en-US" dirty="0"/>
              <a:t>（</a:t>
            </a:r>
            <a:r>
              <a:rPr lang="en-US" altLang="ja-JP" dirty="0"/>
              <a:t>75-94%</a:t>
            </a:r>
            <a:r>
              <a:rPr lang="ja-JP" altLang="en-US" dirty="0"/>
              <a:t>）、高リスク群（</a:t>
            </a:r>
            <a:r>
              <a:rPr lang="en-US" altLang="ja-JP" dirty="0"/>
              <a:t>32</a:t>
            </a:r>
            <a:r>
              <a:rPr lang="ja-JP" altLang="en-US" dirty="0"/>
              <a:t>件）で</a:t>
            </a:r>
            <a:r>
              <a:rPr lang="en-US" altLang="ja-JP" dirty="0"/>
              <a:t>56%</a:t>
            </a:r>
            <a:r>
              <a:rPr lang="ja-JP" altLang="en-US" dirty="0"/>
              <a:t>（</a:t>
            </a:r>
            <a:r>
              <a:rPr lang="en-US" altLang="ja-JP" dirty="0"/>
              <a:t>31-76%</a:t>
            </a:r>
            <a:r>
              <a:rPr lang="ja-JP" altLang="en-US" dirty="0"/>
              <a:t>）である。</a:t>
            </a:r>
            <a:endParaRPr lang="en-US" altLang="ja-JP" dirty="0"/>
          </a:p>
          <a:p>
            <a:endParaRPr lang="en-US" altLang="ja-JP" dirty="0"/>
          </a:p>
          <a:p>
            <a:endParaRPr lang="en-US" altLang="ja-JP" dirty="0"/>
          </a:p>
          <a:p>
            <a:r>
              <a:rPr lang="ja-JP" altLang="ja-JP" dirty="0"/>
              <a:t>―≪骨髄異形成症候群のリスク分類≫―――――――――――</a:t>
            </a:r>
          </a:p>
          <a:p>
            <a:r>
              <a:rPr lang="ja-JP" altLang="ja-JP" dirty="0"/>
              <a:t>■標準リスク群： </a:t>
            </a:r>
          </a:p>
          <a:p>
            <a:r>
              <a:rPr lang="ja-JP" altLang="en-US" dirty="0"/>
              <a:t>　　</a:t>
            </a:r>
            <a:r>
              <a:rPr lang="en-US" altLang="ja-JP" dirty="0"/>
              <a:t>【WHO2017</a:t>
            </a:r>
            <a:r>
              <a:rPr lang="ja-JP" altLang="ja-JP" dirty="0"/>
              <a:t>分類</a:t>
            </a:r>
            <a:r>
              <a:rPr lang="en-US" altLang="ja-JP" dirty="0"/>
              <a:t>】</a:t>
            </a:r>
          </a:p>
          <a:p>
            <a:r>
              <a:rPr lang="ja-JP" altLang="en-US" dirty="0"/>
              <a:t>　　　</a:t>
            </a:r>
            <a:r>
              <a:rPr lang="en-US" altLang="ja-JP" dirty="0"/>
              <a:t>MDS with single lineage dysplasia </a:t>
            </a:r>
            <a:r>
              <a:rPr lang="ja-JP" altLang="ja-JP" dirty="0"/>
              <a:t>／</a:t>
            </a:r>
            <a:r>
              <a:rPr lang="en-US" altLang="ja-JP" dirty="0"/>
              <a:t> MDS-RS and single lineage dysplasia </a:t>
            </a:r>
            <a:r>
              <a:rPr lang="ja-JP" altLang="ja-JP" dirty="0"/>
              <a:t>／</a:t>
            </a:r>
            <a:r>
              <a:rPr lang="en-US" altLang="ja-JP" dirty="0"/>
              <a:t> MDS-RS and multilineage dysplasia</a:t>
            </a:r>
            <a:endParaRPr lang="ja-JP" altLang="ja-JP" dirty="0"/>
          </a:p>
          <a:p>
            <a:r>
              <a:rPr lang="ja-JP" altLang="en-US" dirty="0"/>
              <a:t>　</a:t>
            </a:r>
            <a:r>
              <a:rPr lang="ja-JP" altLang="ja-JP" dirty="0"/>
              <a:t>／</a:t>
            </a:r>
            <a:r>
              <a:rPr lang="en-US" altLang="ja-JP" dirty="0"/>
              <a:t> MDS with multilineage dysplasia </a:t>
            </a:r>
            <a:r>
              <a:rPr lang="ja-JP" altLang="ja-JP" dirty="0"/>
              <a:t>／</a:t>
            </a:r>
            <a:r>
              <a:rPr lang="en-US" altLang="ja-JP" dirty="0"/>
              <a:t> MDS with isolated del(5q) </a:t>
            </a:r>
            <a:r>
              <a:rPr lang="ja-JP" altLang="ja-JP" dirty="0"/>
              <a:t>／</a:t>
            </a:r>
            <a:r>
              <a:rPr lang="en-US" altLang="ja-JP" dirty="0"/>
              <a:t> MDS, unclassifiable</a:t>
            </a:r>
            <a:endParaRPr lang="ja-JP" altLang="ja-JP" dirty="0"/>
          </a:p>
          <a:p>
            <a:r>
              <a:rPr lang="en-US" altLang="ja-JP" dirty="0"/>
              <a:t>  </a:t>
            </a:r>
            <a:r>
              <a:rPr lang="ja-JP" altLang="ja-JP" dirty="0"/>
              <a:t>／</a:t>
            </a:r>
            <a:r>
              <a:rPr lang="en-US" altLang="ja-JP" dirty="0"/>
              <a:t> Refractory cytopenia of childhood (provisional entity)</a:t>
            </a:r>
            <a:endParaRPr lang="ja-JP" altLang="ja-JP" dirty="0"/>
          </a:p>
          <a:p>
            <a:r>
              <a:rPr lang="en-US" altLang="ja-JP" dirty="0"/>
              <a:t>    【WHO</a:t>
            </a:r>
            <a:r>
              <a:rPr lang="ja-JP" altLang="ja-JP" dirty="0"/>
              <a:t>旧分類・</a:t>
            </a:r>
            <a:r>
              <a:rPr lang="en-US" altLang="ja-JP" dirty="0"/>
              <a:t>FAB</a:t>
            </a:r>
            <a:r>
              <a:rPr lang="ja-JP" altLang="ja-JP" dirty="0"/>
              <a:t>分類</a:t>
            </a:r>
            <a:r>
              <a:rPr lang="en-US" altLang="ja-JP" dirty="0"/>
              <a:t>】</a:t>
            </a:r>
          </a:p>
          <a:p>
            <a:r>
              <a:rPr lang="ja-JP" altLang="en-US" dirty="0"/>
              <a:t>　　  </a:t>
            </a:r>
            <a:r>
              <a:rPr lang="en-US" altLang="ja-JP" dirty="0"/>
              <a:t>RA </a:t>
            </a:r>
            <a:r>
              <a:rPr lang="ja-JP" altLang="ja-JP" dirty="0"/>
              <a:t>／</a:t>
            </a:r>
            <a:r>
              <a:rPr lang="en-US" altLang="ja-JP" dirty="0"/>
              <a:t> RARS </a:t>
            </a:r>
            <a:r>
              <a:rPr lang="ja-JP" altLang="ja-JP" dirty="0"/>
              <a:t>／</a:t>
            </a:r>
            <a:r>
              <a:rPr lang="en-US" altLang="ja-JP" dirty="0"/>
              <a:t> RCMD </a:t>
            </a:r>
            <a:r>
              <a:rPr lang="ja-JP" altLang="ja-JP" dirty="0"/>
              <a:t>／</a:t>
            </a:r>
            <a:r>
              <a:rPr lang="en-US" altLang="ja-JP" dirty="0"/>
              <a:t> RCMD-RS </a:t>
            </a:r>
            <a:r>
              <a:rPr lang="ja-JP" altLang="ja-JP" dirty="0"/>
              <a:t>／</a:t>
            </a:r>
            <a:r>
              <a:rPr lang="en-US" altLang="ja-JP" dirty="0"/>
              <a:t> 5q-syndrome</a:t>
            </a:r>
          </a:p>
          <a:p>
            <a:endParaRPr lang="ja-JP" altLang="ja-JP" dirty="0"/>
          </a:p>
          <a:p>
            <a:r>
              <a:rPr lang="ja-JP" altLang="ja-JP" dirty="0"/>
              <a:t>■高リスク群</a:t>
            </a:r>
            <a:r>
              <a:rPr lang="en-US" altLang="ja-JP" dirty="0"/>
              <a:t>   </a:t>
            </a:r>
            <a:r>
              <a:rPr lang="ja-JP" altLang="ja-JP" dirty="0"/>
              <a:t>：</a:t>
            </a:r>
            <a:endParaRPr lang="en-US" altLang="ja-JP" dirty="0"/>
          </a:p>
          <a:p>
            <a:r>
              <a:rPr lang="en-US" altLang="ja-JP" dirty="0"/>
              <a:t>   【WHO2017</a:t>
            </a:r>
            <a:r>
              <a:rPr lang="ja-JP" altLang="en-US" dirty="0"/>
              <a:t>分類</a:t>
            </a:r>
            <a:r>
              <a:rPr lang="en-US" altLang="ja-JP" dirty="0"/>
              <a:t>】</a:t>
            </a:r>
          </a:p>
          <a:p>
            <a:r>
              <a:rPr lang="ja-JP" altLang="en-US" dirty="0"/>
              <a:t>　　 </a:t>
            </a:r>
            <a:r>
              <a:rPr lang="en-US" altLang="ja-JP" dirty="0"/>
              <a:t>MDS with excess blasts-1 (MDS-EB-1) </a:t>
            </a:r>
            <a:r>
              <a:rPr lang="ja-JP" altLang="ja-JP" dirty="0"/>
              <a:t>／</a:t>
            </a:r>
            <a:r>
              <a:rPr lang="en-US" altLang="ja-JP" dirty="0"/>
              <a:t> MDS with excess blasts-2 (MDS-EB-2)</a:t>
            </a:r>
            <a:endParaRPr lang="ja-JP" altLang="ja-JP" dirty="0"/>
          </a:p>
          <a:p>
            <a:r>
              <a:rPr lang="en-US" altLang="ja-JP" dirty="0"/>
              <a:t>   【WHO</a:t>
            </a:r>
            <a:r>
              <a:rPr lang="ja-JP" altLang="ja-JP" dirty="0"/>
              <a:t>旧分類・</a:t>
            </a:r>
            <a:r>
              <a:rPr lang="en-US" altLang="ja-JP" dirty="0"/>
              <a:t>FAB</a:t>
            </a:r>
            <a:r>
              <a:rPr lang="ja-JP" altLang="ja-JP" dirty="0"/>
              <a:t>分類</a:t>
            </a:r>
            <a:r>
              <a:rPr lang="en-US" altLang="ja-JP" dirty="0"/>
              <a:t>】</a:t>
            </a:r>
          </a:p>
          <a:p>
            <a:r>
              <a:rPr lang="ja-JP" altLang="en-US" dirty="0"/>
              <a:t>　　 </a:t>
            </a:r>
            <a:r>
              <a:rPr lang="en-US" altLang="ja-JP" dirty="0"/>
              <a:t>RAEB </a:t>
            </a:r>
            <a:r>
              <a:rPr lang="ja-JP" altLang="ja-JP" dirty="0"/>
              <a:t>／</a:t>
            </a:r>
            <a:r>
              <a:rPr lang="en-US" altLang="ja-JP" dirty="0"/>
              <a:t> RAEBt </a:t>
            </a:r>
            <a:r>
              <a:rPr lang="ja-JP" altLang="ja-JP" dirty="0"/>
              <a:t>／</a:t>
            </a:r>
            <a:r>
              <a:rPr lang="en-US" altLang="ja-JP" dirty="0"/>
              <a:t> RAEB-1 / RAEB-2</a:t>
            </a:r>
            <a:endParaRPr lang="ja-JP" altLang="ja-JP" dirty="0"/>
          </a:p>
          <a:p>
            <a:r>
              <a:rPr lang="ja-JP" altLang="ja-JP" dirty="0"/>
              <a:t>――――――――――――――――――――――――――</a:t>
            </a:r>
            <a:endParaRPr lang="en-US" altLang="ja-JP" dirty="0"/>
          </a:p>
        </p:txBody>
      </p:sp>
      <p:sp>
        <p:nvSpPr>
          <p:cNvPr id="6" name="スライド番号プレースホルダー 5">
            <a:extLst>
              <a:ext uri="{FF2B5EF4-FFF2-40B4-BE49-F238E27FC236}">
                <a16:creationId xmlns:a16="http://schemas.microsoft.com/office/drawing/2014/main" id="{F89AAD1E-6D64-20A3-23D3-435EA29C7C75}"/>
              </a:ext>
            </a:extLst>
          </p:cNvPr>
          <p:cNvSpPr>
            <a:spLocks noGrp="1"/>
          </p:cNvSpPr>
          <p:nvPr>
            <p:ph type="sldNum" sz="quarter" idx="5"/>
          </p:nvPr>
        </p:nvSpPr>
        <p:spPr/>
        <p:txBody>
          <a:bodyPr/>
          <a:lstStyle/>
          <a:p>
            <a:fld id="{2E548C01-EC07-4717-A8DE-1E92D2D81867}" type="slidenum">
              <a:rPr lang="ja-JP" altLang="en-US" smtClean="0"/>
              <a:pPr/>
              <a:t>76</a:t>
            </a:fld>
            <a:endParaRPr lang="ja-JP" altLang="en-US" dirty="0"/>
          </a:p>
        </p:txBody>
      </p:sp>
      <p:sp>
        <p:nvSpPr>
          <p:cNvPr id="9" name="スライド イメージ プレースホルダー 8">
            <a:extLst>
              <a:ext uri="{FF2B5EF4-FFF2-40B4-BE49-F238E27FC236}">
                <a16:creationId xmlns:a16="http://schemas.microsoft.com/office/drawing/2014/main" id="{BF652FBF-4B08-9E7F-471D-0DE2D8220907}"/>
              </a:ext>
            </a:extLst>
          </p:cNvPr>
          <p:cNvSpPr>
            <a:spLocks noGrp="1" noRot="1" noChangeAspect="1"/>
          </p:cNvSpPr>
          <p:nvPr>
            <p:ph type="sldImg"/>
          </p:nvPr>
        </p:nvSpPr>
        <p:spPr>
          <a:xfrm>
            <a:off x="1035050" y="0"/>
            <a:ext cx="7940675" cy="4467225"/>
          </a:xfrm>
        </p:spPr>
      </p:sp>
    </p:spTree>
    <p:extLst>
      <p:ext uri="{BB962C8B-B14F-4D97-AF65-F5344CB8AC3E}">
        <p14:creationId xmlns:p14="http://schemas.microsoft.com/office/powerpoint/2010/main" val="385437708"/>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normAutofit lnSpcReduction="10000"/>
          </a:bodyPr>
          <a:lstStyle/>
          <a:p>
            <a:r>
              <a:rPr lang="en-US" altLang="ja-JP" dirty="0"/>
              <a:t>2015</a:t>
            </a:r>
            <a:r>
              <a:rPr lang="ja-JP" altLang="en-US" dirty="0"/>
              <a:t>年～</a:t>
            </a:r>
            <a:r>
              <a:rPr lang="en-US" altLang="ja-JP" dirty="0"/>
              <a:t>2024</a:t>
            </a:r>
            <a:r>
              <a:rPr lang="ja-JP" altLang="en-US" dirty="0"/>
              <a:t>年に実施された</a:t>
            </a:r>
            <a:r>
              <a:rPr lang="en-US" altLang="ja-JP" dirty="0"/>
              <a:t>16</a:t>
            </a:r>
            <a:r>
              <a:rPr lang="ja-JP" altLang="en-US" dirty="0"/>
              <a:t>歳以上の骨髄異形成症候群に対する非血縁者間骨髄移植後</a:t>
            </a:r>
            <a:r>
              <a:rPr lang="en-US" altLang="ja-JP" dirty="0"/>
              <a:t>5</a:t>
            </a:r>
            <a:r>
              <a:rPr lang="ja-JP" altLang="en-US" dirty="0"/>
              <a:t>年生存率（</a:t>
            </a:r>
            <a:r>
              <a:rPr lang="en-US" altLang="ja-JP" dirty="0"/>
              <a:t>95%</a:t>
            </a:r>
            <a:r>
              <a:rPr lang="ja-JP" altLang="en-US" dirty="0"/>
              <a:t>信頼区間）は、標準リスク群（</a:t>
            </a:r>
            <a:r>
              <a:rPr lang="en-US" altLang="ja-JP" dirty="0"/>
              <a:t>482</a:t>
            </a:r>
            <a:r>
              <a:rPr lang="ja-JP" altLang="en-US" dirty="0"/>
              <a:t>件）で</a:t>
            </a:r>
            <a:r>
              <a:rPr lang="en-US" altLang="ja-JP" dirty="0"/>
              <a:t>52%</a:t>
            </a:r>
            <a:r>
              <a:rPr lang="ja-JP" altLang="en-US" dirty="0"/>
              <a:t>（</a:t>
            </a:r>
            <a:r>
              <a:rPr lang="en-US" altLang="ja-JP" dirty="0"/>
              <a:t>47-57%</a:t>
            </a:r>
            <a:r>
              <a:rPr lang="ja-JP" altLang="en-US" dirty="0"/>
              <a:t>）、高リスク群（</a:t>
            </a:r>
            <a:r>
              <a:rPr lang="en-US" altLang="ja-JP" dirty="0"/>
              <a:t>891</a:t>
            </a:r>
            <a:r>
              <a:rPr lang="ja-JP" altLang="en-US" dirty="0"/>
              <a:t>件）で</a:t>
            </a:r>
            <a:r>
              <a:rPr lang="en-US" altLang="ja-JP" dirty="0"/>
              <a:t>43%</a:t>
            </a:r>
            <a:r>
              <a:rPr lang="ja-JP" altLang="en-US" dirty="0"/>
              <a:t>（</a:t>
            </a:r>
            <a:r>
              <a:rPr lang="en-US" altLang="ja-JP" dirty="0"/>
              <a:t>40-47%</a:t>
            </a:r>
            <a:r>
              <a:rPr lang="ja-JP" altLang="en-US" dirty="0"/>
              <a:t>）である。</a:t>
            </a:r>
            <a:endParaRPr lang="en-US" altLang="ja-JP" dirty="0"/>
          </a:p>
          <a:p>
            <a:endParaRPr lang="en-US" altLang="ja-JP" dirty="0"/>
          </a:p>
          <a:p>
            <a:endParaRPr lang="en-US" altLang="ja-JP" dirty="0"/>
          </a:p>
          <a:p>
            <a:r>
              <a:rPr lang="ja-JP" altLang="ja-JP" dirty="0"/>
              <a:t>―≪骨髄異形成症候群のリスク分類≫―――――――――――</a:t>
            </a:r>
          </a:p>
          <a:p>
            <a:r>
              <a:rPr lang="ja-JP" altLang="ja-JP" dirty="0"/>
              <a:t>■標準リスク群： </a:t>
            </a:r>
          </a:p>
          <a:p>
            <a:r>
              <a:rPr lang="ja-JP" altLang="en-US" dirty="0"/>
              <a:t>　　</a:t>
            </a:r>
            <a:r>
              <a:rPr lang="en-US" altLang="ja-JP" dirty="0"/>
              <a:t>【WHO2017</a:t>
            </a:r>
            <a:r>
              <a:rPr lang="ja-JP" altLang="ja-JP" dirty="0"/>
              <a:t>分類</a:t>
            </a:r>
            <a:r>
              <a:rPr lang="en-US" altLang="ja-JP" dirty="0"/>
              <a:t>】</a:t>
            </a:r>
          </a:p>
          <a:p>
            <a:r>
              <a:rPr lang="ja-JP" altLang="en-US" dirty="0"/>
              <a:t>　　　</a:t>
            </a:r>
            <a:r>
              <a:rPr lang="en-US" altLang="ja-JP" dirty="0"/>
              <a:t>MDS with single lineage dysplasia </a:t>
            </a:r>
            <a:r>
              <a:rPr lang="ja-JP" altLang="ja-JP" dirty="0"/>
              <a:t>／</a:t>
            </a:r>
            <a:r>
              <a:rPr lang="en-US" altLang="ja-JP" dirty="0"/>
              <a:t> MDS-RS and single lineage dysplasia </a:t>
            </a:r>
            <a:r>
              <a:rPr lang="ja-JP" altLang="ja-JP" dirty="0"/>
              <a:t>／</a:t>
            </a:r>
            <a:r>
              <a:rPr lang="en-US" altLang="ja-JP" dirty="0"/>
              <a:t> MDS-RS and multilineage dysplasia</a:t>
            </a:r>
            <a:endParaRPr lang="ja-JP" altLang="ja-JP" dirty="0"/>
          </a:p>
          <a:p>
            <a:r>
              <a:rPr lang="ja-JP" altLang="en-US" dirty="0"/>
              <a:t>　</a:t>
            </a:r>
            <a:r>
              <a:rPr lang="ja-JP" altLang="ja-JP" dirty="0"/>
              <a:t>／</a:t>
            </a:r>
            <a:r>
              <a:rPr lang="en-US" altLang="ja-JP" dirty="0"/>
              <a:t> MDS with multilineage dysplasia </a:t>
            </a:r>
            <a:r>
              <a:rPr lang="ja-JP" altLang="ja-JP" dirty="0"/>
              <a:t>／</a:t>
            </a:r>
            <a:r>
              <a:rPr lang="en-US" altLang="ja-JP" dirty="0"/>
              <a:t> MDS with isolated del(5q) </a:t>
            </a:r>
            <a:r>
              <a:rPr lang="ja-JP" altLang="ja-JP" dirty="0"/>
              <a:t>／</a:t>
            </a:r>
            <a:r>
              <a:rPr lang="en-US" altLang="ja-JP" dirty="0"/>
              <a:t> MDS, unclassifiable</a:t>
            </a:r>
            <a:endParaRPr lang="ja-JP" altLang="ja-JP" dirty="0"/>
          </a:p>
          <a:p>
            <a:r>
              <a:rPr lang="en-US" altLang="ja-JP" dirty="0"/>
              <a:t>  </a:t>
            </a:r>
            <a:r>
              <a:rPr lang="ja-JP" altLang="ja-JP" dirty="0"/>
              <a:t>／</a:t>
            </a:r>
            <a:r>
              <a:rPr lang="en-US" altLang="ja-JP" dirty="0"/>
              <a:t> Refractory cytopenia of childhood (provisional entity)</a:t>
            </a:r>
            <a:endParaRPr lang="ja-JP" altLang="ja-JP" dirty="0"/>
          </a:p>
          <a:p>
            <a:r>
              <a:rPr lang="en-US" altLang="ja-JP" dirty="0"/>
              <a:t>    【WHO</a:t>
            </a:r>
            <a:r>
              <a:rPr lang="ja-JP" altLang="ja-JP" dirty="0"/>
              <a:t>旧分類・</a:t>
            </a:r>
            <a:r>
              <a:rPr lang="en-US" altLang="ja-JP" dirty="0"/>
              <a:t>FAB</a:t>
            </a:r>
            <a:r>
              <a:rPr lang="ja-JP" altLang="ja-JP" dirty="0"/>
              <a:t>分類</a:t>
            </a:r>
            <a:r>
              <a:rPr lang="en-US" altLang="ja-JP" dirty="0"/>
              <a:t>】</a:t>
            </a:r>
          </a:p>
          <a:p>
            <a:r>
              <a:rPr lang="ja-JP" altLang="en-US" dirty="0"/>
              <a:t>　　  </a:t>
            </a:r>
            <a:r>
              <a:rPr lang="en-US" altLang="ja-JP" dirty="0"/>
              <a:t>RA </a:t>
            </a:r>
            <a:r>
              <a:rPr lang="ja-JP" altLang="ja-JP" dirty="0"/>
              <a:t>／</a:t>
            </a:r>
            <a:r>
              <a:rPr lang="en-US" altLang="ja-JP" dirty="0"/>
              <a:t> RARS </a:t>
            </a:r>
            <a:r>
              <a:rPr lang="ja-JP" altLang="ja-JP" dirty="0"/>
              <a:t>／</a:t>
            </a:r>
            <a:r>
              <a:rPr lang="en-US" altLang="ja-JP" dirty="0"/>
              <a:t> RCMD </a:t>
            </a:r>
            <a:r>
              <a:rPr lang="ja-JP" altLang="ja-JP" dirty="0"/>
              <a:t>／</a:t>
            </a:r>
            <a:r>
              <a:rPr lang="en-US" altLang="ja-JP" dirty="0"/>
              <a:t> RCMD-RS </a:t>
            </a:r>
            <a:r>
              <a:rPr lang="ja-JP" altLang="ja-JP" dirty="0"/>
              <a:t>／</a:t>
            </a:r>
            <a:r>
              <a:rPr lang="en-US" altLang="ja-JP" dirty="0"/>
              <a:t> 5q-syndrome</a:t>
            </a:r>
          </a:p>
          <a:p>
            <a:endParaRPr lang="ja-JP" altLang="ja-JP" dirty="0"/>
          </a:p>
          <a:p>
            <a:r>
              <a:rPr lang="ja-JP" altLang="ja-JP" dirty="0"/>
              <a:t>■高リスク群</a:t>
            </a:r>
            <a:r>
              <a:rPr lang="en-US" altLang="ja-JP" dirty="0"/>
              <a:t>   </a:t>
            </a:r>
            <a:r>
              <a:rPr lang="ja-JP" altLang="ja-JP" dirty="0"/>
              <a:t>：</a:t>
            </a:r>
            <a:endParaRPr lang="en-US" altLang="ja-JP" dirty="0"/>
          </a:p>
          <a:p>
            <a:r>
              <a:rPr lang="en-US" altLang="ja-JP" dirty="0"/>
              <a:t>   【WHO2017</a:t>
            </a:r>
            <a:r>
              <a:rPr lang="ja-JP" altLang="en-US" dirty="0"/>
              <a:t>分類</a:t>
            </a:r>
            <a:r>
              <a:rPr lang="en-US" altLang="ja-JP" dirty="0"/>
              <a:t>】</a:t>
            </a:r>
          </a:p>
          <a:p>
            <a:r>
              <a:rPr lang="ja-JP" altLang="en-US" dirty="0"/>
              <a:t>　　 </a:t>
            </a:r>
            <a:r>
              <a:rPr lang="en-US" altLang="ja-JP" dirty="0"/>
              <a:t>MDS with excess blasts-1 (MDS-EB-1) </a:t>
            </a:r>
            <a:r>
              <a:rPr lang="ja-JP" altLang="ja-JP" dirty="0"/>
              <a:t>／</a:t>
            </a:r>
            <a:r>
              <a:rPr lang="en-US" altLang="ja-JP" dirty="0"/>
              <a:t> MDS with excess blasts-2 (MDS-EB-2)</a:t>
            </a:r>
            <a:endParaRPr lang="ja-JP" altLang="ja-JP" dirty="0"/>
          </a:p>
          <a:p>
            <a:r>
              <a:rPr lang="en-US" altLang="ja-JP" dirty="0"/>
              <a:t>   【WHO</a:t>
            </a:r>
            <a:r>
              <a:rPr lang="ja-JP" altLang="ja-JP" dirty="0"/>
              <a:t>旧分類・</a:t>
            </a:r>
            <a:r>
              <a:rPr lang="en-US" altLang="ja-JP" dirty="0"/>
              <a:t>FAB</a:t>
            </a:r>
            <a:r>
              <a:rPr lang="ja-JP" altLang="ja-JP" dirty="0"/>
              <a:t>分類</a:t>
            </a:r>
            <a:r>
              <a:rPr lang="en-US" altLang="ja-JP" dirty="0"/>
              <a:t>】</a:t>
            </a:r>
          </a:p>
          <a:p>
            <a:r>
              <a:rPr lang="ja-JP" altLang="en-US" dirty="0"/>
              <a:t>　　 </a:t>
            </a:r>
            <a:r>
              <a:rPr lang="en-US" altLang="ja-JP" dirty="0"/>
              <a:t>RAEB </a:t>
            </a:r>
            <a:r>
              <a:rPr lang="ja-JP" altLang="ja-JP" dirty="0"/>
              <a:t>／</a:t>
            </a:r>
            <a:r>
              <a:rPr lang="en-US" altLang="ja-JP" dirty="0"/>
              <a:t> RAEBt </a:t>
            </a:r>
            <a:r>
              <a:rPr lang="ja-JP" altLang="ja-JP" dirty="0"/>
              <a:t>／</a:t>
            </a:r>
            <a:r>
              <a:rPr lang="en-US" altLang="ja-JP" dirty="0"/>
              <a:t> RAEB-1 / RAEB-2</a:t>
            </a:r>
            <a:endParaRPr lang="ja-JP" altLang="ja-JP" dirty="0"/>
          </a:p>
          <a:p>
            <a:r>
              <a:rPr lang="ja-JP" altLang="ja-JP" dirty="0"/>
              <a:t>――――――――――――――――――――――――――</a:t>
            </a:r>
            <a:endParaRPr lang="ja-JP" altLang="en-US" dirty="0"/>
          </a:p>
        </p:txBody>
      </p:sp>
      <p:sp>
        <p:nvSpPr>
          <p:cNvPr id="6" name="スライド番号プレースホルダー 5">
            <a:extLst>
              <a:ext uri="{FF2B5EF4-FFF2-40B4-BE49-F238E27FC236}">
                <a16:creationId xmlns:a16="http://schemas.microsoft.com/office/drawing/2014/main" id="{2C04B2DB-5408-D629-E164-93899BEC3894}"/>
              </a:ext>
            </a:extLst>
          </p:cNvPr>
          <p:cNvSpPr>
            <a:spLocks noGrp="1"/>
          </p:cNvSpPr>
          <p:nvPr>
            <p:ph type="sldNum" sz="quarter" idx="5"/>
          </p:nvPr>
        </p:nvSpPr>
        <p:spPr/>
        <p:txBody>
          <a:bodyPr/>
          <a:lstStyle/>
          <a:p>
            <a:fld id="{2E548C01-EC07-4717-A8DE-1E92D2D81867}" type="slidenum">
              <a:rPr lang="ja-JP" altLang="en-US" smtClean="0"/>
              <a:pPr/>
              <a:t>77</a:t>
            </a:fld>
            <a:endParaRPr lang="ja-JP" altLang="en-US" dirty="0"/>
          </a:p>
        </p:txBody>
      </p:sp>
      <p:sp>
        <p:nvSpPr>
          <p:cNvPr id="9" name="スライド イメージ プレースホルダー 8">
            <a:extLst>
              <a:ext uri="{FF2B5EF4-FFF2-40B4-BE49-F238E27FC236}">
                <a16:creationId xmlns:a16="http://schemas.microsoft.com/office/drawing/2014/main" id="{8740EFE0-13E3-AA66-3172-78C49514A372}"/>
              </a:ext>
            </a:extLst>
          </p:cNvPr>
          <p:cNvSpPr>
            <a:spLocks noGrp="1" noRot="1" noChangeAspect="1"/>
          </p:cNvSpPr>
          <p:nvPr>
            <p:ph type="sldImg"/>
          </p:nvPr>
        </p:nvSpPr>
        <p:spPr>
          <a:xfrm>
            <a:off x="1035050" y="0"/>
            <a:ext cx="7940675" cy="4467225"/>
          </a:xfrm>
        </p:spPr>
      </p:sp>
    </p:spTree>
    <p:extLst>
      <p:ext uri="{BB962C8B-B14F-4D97-AF65-F5344CB8AC3E}">
        <p14:creationId xmlns:p14="http://schemas.microsoft.com/office/powerpoint/2010/main" val="885310044"/>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normAutofit lnSpcReduction="10000"/>
          </a:bodyPr>
          <a:lstStyle/>
          <a:p>
            <a:r>
              <a:rPr lang="en-US" altLang="ja-JP" dirty="0"/>
              <a:t>2015</a:t>
            </a:r>
            <a:r>
              <a:rPr lang="ja-JP" altLang="en-US" dirty="0"/>
              <a:t>年～</a:t>
            </a:r>
            <a:r>
              <a:rPr lang="en-US" altLang="ja-JP" dirty="0"/>
              <a:t>2024</a:t>
            </a:r>
            <a:r>
              <a:rPr lang="ja-JP" altLang="en-US" dirty="0"/>
              <a:t>年に実施された</a:t>
            </a:r>
            <a:r>
              <a:rPr lang="en-US" altLang="ja-JP" dirty="0"/>
              <a:t>15</a:t>
            </a:r>
            <a:r>
              <a:rPr lang="ja-JP" altLang="en-US" dirty="0"/>
              <a:t>歳以下の骨髄異形成症候群に対する非血縁者間さい帯血移植後</a:t>
            </a:r>
            <a:r>
              <a:rPr lang="en-US" altLang="ja-JP" dirty="0"/>
              <a:t>5</a:t>
            </a:r>
            <a:r>
              <a:rPr lang="ja-JP" altLang="en-US" dirty="0"/>
              <a:t>年生存率（</a:t>
            </a:r>
            <a:r>
              <a:rPr lang="en-US" altLang="ja-JP" dirty="0"/>
              <a:t>95%</a:t>
            </a:r>
            <a:r>
              <a:rPr lang="ja-JP" altLang="en-US" dirty="0"/>
              <a:t>信頼区間）は、標準リスク群（</a:t>
            </a:r>
            <a:r>
              <a:rPr lang="en-US" altLang="ja-JP" dirty="0"/>
              <a:t>14</a:t>
            </a:r>
            <a:r>
              <a:rPr lang="ja-JP" altLang="en-US" dirty="0"/>
              <a:t>件）で</a:t>
            </a:r>
            <a:r>
              <a:rPr lang="en-US" altLang="ja-JP" dirty="0"/>
              <a:t>84%</a:t>
            </a:r>
            <a:r>
              <a:rPr lang="ja-JP" altLang="en-US" dirty="0"/>
              <a:t>（</a:t>
            </a:r>
            <a:r>
              <a:rPr lang="en-US" altLang="ja-JP" dirty="0"/>
              <a:t>50-96%</a:t>
            </a:r>
            <a:r>
              <a:rPr lang="ja-JP" altLang="en-US" dirty="0"/>
              <a:t>）、高リスク群（</a:t>
            </a:r>
            <a:r>
              <a:rPr lang="en-US" altLang="ja-JP" dirty="0"/>
              <a:t>19</a:t>
            </a:r>
            <a:r>
              <a:rPr lang="ja-JP" altLang="en-US" dirty="0"/>
              <a:t>件）で</a:t>
            </a:r>
            <a:r>
              <a:rPr lang="en-US" altLang="ja-JP" dirty="0"/>
              <a:t>76%</a:t>
            </a:r>
            <a:r>
              <a:rPr lang="ja-JP" altLang="en-US" dirty="0"/>
              <a:t>（</a:t>
            </a:r>
            <a:r>
              <a:rPr lang="en-US" altLang="ja-JP" dirty="0"/>
              <a:t>48-90%</a:t>
            </a:r>
            <a:r>
              <a:rPr lang="ja-JP" altLang="en-US" dirty="0"/>
              <a:t>）である。</a:t>
            </a:r>
            <a:endParaRPr lang="en-US" altLang="ja-JP" dirty="0"/>
          </a:p>
          <a:p>
            <a:endParaRPr lang="en-US" altLang="ja-JP" dirty="0"/>
          </a:p>
          <a:p>
            <a:endParaRPr lang="en-US" altLang="ja-JP" dirty="0"/>
          </a:p>
          <a:p>
            <a:r>
              <a:rPr lang="ja-JP" altLang="ja-JP" dirty="0"/>
              <a:t>―≪骨髄異形成症候群のリスク分類≫―――――――――――</a:t>
            </a:r>
          </a:p>
          <a:p>
            <a:r>
              <a:rPr lang="ja-JP" altLang="ja-JP" dirty="0"/>
              <a:t>■標準リスク群： </a:t>
            </a:r>
          </a:p>
          <a:p>
            <a:r>
              <a:rPr lang="ja-JP" altLang="en-US" dirty="0"/>
              <a:t>　　</a:t>
            </a:r>
            <a:r>
              <a:rPr lang="en-US" altLang="ja-JP" dirty="0"/>
              <a:t>【WHO2017</a:t>
            </a:r>
            <a:r>
              <a:rPr lang="ja-JP" altLang="ja-JP" dirty="0"/>
              <a:t>分類</a:t>
            </a:r>
            <a:r>
              <a:rPr lang="en-US" altLang="ja-JP" dirty="0"/>
              <a:t>】</a:t>
            </a:r>
          </a:p>
          <a:p>
            <a:r>
              <a:rPr lang="ja-JP" altLang="en-US" dirty="0"/>
              <a:t>　　　</a:t>
            </a:r>
            <a:r>
              <a:rPr lang="en-US" altLang="ja-JP" dirty="0"/>
              <a:t>MDS with single lineage dysplasia </a:t>
            </a:r>
            <a:r>
              <a:rPr lang="ja-JP" altLang="ja-JP" dirty="0"/>
              <a:t>／</a:t>
            </a:r>
            <a:r>
              <a:rPr lang="en-US" altLang="ja-JP" dirty="0"/>
              <a:t> MDS-RS and single lineage dysplasia </a:t>
            </a:r>
            <a:r>
              <a:rPr lang="ja-JP" altLang="ja-JP" dirty="0"/>
              <a:t>／</a:t>
            </a:r>
            <a:r>
              <a:rPr lang="en-US" altLang="ja-JP" dirty="0"/>
              <a:t> MDS-RS and multilineage dysplasia</a:t>
            </a:r>
            <a:endParaRPr lang="ja-JP" altLang="ja-JP" dirty="0"/>
          </a:p>
          <a:p>
            <a:r>
              <a:rPr lang="ja-JP" altLang="en-US" dirty="0"/>
              <a:t>　</a:t>
            </a:r>
            <a:r>
              <a:rPr lang="ja-JP" altLang="ja-JP" dirty="0"/>
              <a:t>／</a:t>
            </a:r>
            <a:r>
              <a:rPr lang="en-US" altLang="ja-JP" dirty="0"/>
              <a:t> MDS with multilineage dysplasia </a:t>
            </a:r>
            <a:r>
              <a:rPr lang="ja-JP" altLang="ja-JP" dirty="0"/>
              <a:t>／</a:t>
            </a:r>
            <a:r>
              <a:rPr lang="en-US" altLang="ja-JP" dirty="0"/>
              <a:t> MDS with isolated del(5q) </a:t>
            </a:r>
            <a:r>
              <a:rPr lang="ja-JP" altLang="ja-JP" dirty="0"/>
              <a:t>／</a:t>
            </a:r>
            <a:r>
              <a:rPr lang="en-US" altLang="ja-JP" dirty="0"/>
              <a:t> MDS, unclassifiable</a:t>
            </a:r>
            <a:endParaRPr lang="ja-JP" altLang="ja-JP" dirty="0"/>
          </a:p>
          <a:p>
            <a:r>
              <a:rPr lang="en-US" altLang="ja-JP" dirty="0"/>
              <a:t>  </a:t>
            </a:r>
            <a:r>
              <a:rPr lang="ja-JP" altLang="ja-JP" dirty="0"/>
              <a:t>／</a:t>
            </a:r>
            <a:r>
              <a:rPr lang="en-US" altLang="ja-JP" dirty="0"/>
              <a:t> Refractory cytopenia of childhood (provisional entity)</a:t>
            </a:r>
            <a:endParaRPr lang="ja-JP" altLang="ja-JP" dirty="0"/>
          </a:p>
          <a:p>
            <a:r>
              <a:rPr lang="en-US" altLang="ja-JP" dirty="0"/>
              <a:t>    【WHO</a:t>
            </a:r>
            <a:r>
              <a:rPr lang="ja-JP" altLang="ja-JP" dirty="0"/>
              <a:t>旧分類・</a:t>
            </a:r>
            <a:r>
              <a:rPr lang="en-US" altLang="ja-JP" dirty="0"/>
              <a:t>FAB</a:t>
            </a:r>
            <a:r>
              <a:rPr lang="ja-JP" altLang="ja-JP" dirty="0"/>
              <a:t>分類</a:t>
            </a:r>
            <a:r>
              <a:rPr lang="en-US" altLang="ja-JP" dirty="0"/>
              <a:t>】</a:t>
            </a:r>
          </a:p>
          <a:p>
            <a:r>
              <a:rPr lang="ja-JP" altLang="en-US" dirty="0"/>
              <a:t>　　  </a:t>
            </a:r>
            <a:r>
              <a:rPr lang="en-US" altLang="ja-JP" dirty="0"/>
              <a:t>RA </a:t>
            </a:r>
            <a:r>
              <a:rPr lang="ja-JP" altLang="ja-JP" dirty="0"/>
              <a:t>／</a:t>
            </a:r>
            <a:r>
              <a:rPr lang="en-US" altLang="ja-JP" dirty="0"/>
              <a:t> RARS </a:t>
            </a:r>
            <a:r>
              <a:rPr lang="ja-JP" altLang="ja-JP" dirty="0"/>
              <a:t>／</a:t>
            </a:r>
            <a:r>
              <a:rPr lang="en-US" altLang="ja-JP" dirty="0"/>
              <a:t> RCMD </a:t>
            </a:r>
            <a:r>
              <a:rPr lang="ja-JP" altLang="ja-JP" dirty="0"/>
              <a:t>／</a:t>
            </a:r>
            <a:r>
              <a:rPr lang="en-US" altLang="ja-JP" dirty="0"/>
              <a:t> RCMD-RS </a:t>
            </a:r>
            <a:r>
              <a:rPr lang="ja-JP" altLang="ja-JP" dirty="0"/>
              <a:t>／</a:t>
            </a:r>
            <a:r>
              <a:rPr lang="en-US" altLang="ja-JP" dirty="0"/>
              <a:t> 5q-syndrome</a:t>
            </a:r>
          </a:p>
          <a:p>
            <a:endParaRPr lang="ja-JP" altLang="ja-JP" dirty="0"/>
          </a:p>
          <a:p>
            <a:r>
              <a:rPr lang="ja-JP" altLang="ja-JP" dirty="0"/>
              <a:t>■高リスク群</a:t>
            </a:r>
            <a:r>
              <a:rPr lang="en-US" altLang="ja-JP" dirty="0"/>
              <a:t>   </a:t>
            </a:r>
            <a:r>
              <a:rPr lang="ja-JP" altLang="ja-JP" dirty="0"/>
              <a:t>：</a:t>
            </a:r>
            <a:endParaRPr lang="en-US" altLang="ja-JP" dirty="0"/>
          </a:p>
          <a:p>
            <a:r>
              <a:rPr lang="en-US" altLang="ja-JP" dirty="0"/>
              <a:t>   【WHO2017</a:t>
            </a:r>
            <a:r>
              <a:rPr lang="ja-JP" altLang="en-US" dirty="0"/>
              <a:t>分類</a:t>
            </a:r>
            <a:r>
              <a:rPr lang="en-US" altLang="ja-JP" dirty="0"/>
              <a:t>】</a:t>
            </a:r>
          </a:p>
          <a:p>
            <a:r>
              <a:rPr lang="ja-JP" altLang="en-US" dirty="0"/>
              <a:t>　　 </a:t>
            </a:r>
            <a:r>
              <a:rPr lang="en-US" altLang="ja-JP" dirty="0"/>
              <a:t>MDS with excess blasts-1 (MDS-EB-1) </a:t>
            </a:r>
            <a:r>
              <a:rPr lang="ja-JP" altLang="ja-JP" dirty="0"/>
              <a:t>／</a:t>
            </a:r>
            <a:r>
              <a:rPr lang="en-US" altLang="ja-JP" dirty="0"/>
              <a:t> MDS with excess blasts-2 (MDS-EB-2)</a:t>
            </a:r>
            <a:endParaRPr lang="ja-JP" altLang="ja-JP" dirty="0"/>
          </a:p>
          <a:p>
            <a:r>
              <a:rPr lang="en-US" altLang="ja-JP" dirty="0"/>
              <a:t>   【WHO</a:t>
            </a:r>
            <a:r>
              <a:rPr lang="ja-JP" altLang="ja-JP" dirty="0"/>
              <a:t>旧分類・</a:t>
            </a:r>
            <a:r>
              <a:rPr lang="en-US" altLang="ja-JP" dirty="0"/>
              <a:t>FAB</a:t>
            </a:r>
            <a:r>
              <a:rPr lang="ja-JP" altLang="ja-JP" dirty="0"/>
              <a:t>分類</a:t>
            </a:r>
            <a:r>
              <a:rPr lang="en-US" altLang="ja-JP" dirty="0"/>
              <a:t>】</a:t>
            </a:r>
          </a:p>
          <a:p>
            <a:r>
              <a:rPr lang="ja-JP" altLang="en-US" dirty="0"/>
              <a:t>　　 </a:t>
            </a:r>
            <a:r>
              <a:rPr lang="en-US" altLang="ja-JP" dirty="0"/>
              <a:t>RAEB </a:t>
            </a:r>
            <a:r>
              <a:rPr lang="ja-JP" altLang="ja-JP" dirty="0"/>
              <a:t>／</a:t>
            </a:r>
            <a:r>
              <a:rPr lang="en-US" altLang="ja-JP" dirty="0"/>
              <a:t> RAEBt </a:t>
            </a:r>
            <a:r>
              <a:rPr lang="ja-JP" altLang="ja-JP" dirty="0"/>
              <a:t>／</a:t>
            </a:r>
            <a:r>
              <a:rPr lang="en-US" altLang="ja-JP" dirty="0"/>
              <a:t> RAEB-1 / RAEB-2</a:t>
            </a:r>
            <a:endParaRPr lang="ja-JP" altLang="ja-JP" dirty="0"/>
          </a:p>
          <a:p>
            <a:r>
              <a:rPr lang="ja-JP" altLang="ja-JP" dirty="0"/>
              <a:t>――――――――――――――――――――――――――</a:t>
            </a:r>
            <a:endParaRPr lang="ja-JP" altLang="en-US" dirty="0"/>
          </a:p>
        </p:txBody>
      </p:sp>
      <p:sp>
        <p:nvSpPr>
          <p:cNvPr id="6" name="スライド番号プレースホルダー 5">
            <a:extLst>
              <a:ext uri="{FF2B5EF4-FFF2-40B4-BE49-F238E27FC236}">
                <a16:creationId xmlns:a16="http://schemas.microsoft.com/office/drawing/2014/main" id="{A6D9E268-2BD4-15DB-30C5-64D66DDB9BD8}"/>
              </a:ext>
            </a:extLst>
          </p:cNvPr>
          <p:cNvSpPr>
            <a:spLocks noGrp="1"/>
          </p:cNvSpPr>
          <p:nvPr>
            <p:ph type="sldNum" sz="quarter" idx="5"/>
          </p:nvPr>
        </p:nvSpPr>
        <p:spPr/>
        <p:txBody>
          <a:bodyPr/>
          <a:lstStyle/>
          <a:p>
            <a:fld id="{2E548C01-EC07-4717-A8DE-1E92D2D81867}" type="slidenum">
              <a:rPr lang="ja-JP" altLang="en-US" smtClean="0"/>
              <a:pPr/>
              <a:t>78</a:t>
            </a:fld>
            <a:endParaRPr lang="ja-JP" altLang="en-US" dirty="0"/>
          </a:p>
        </p:txBody>
      </p:sp>
      <p:sp>
        <p:nvSpPr>
          <p:cNvPr id="9" name="スライド イメージ プレースホルダー 8">
            <a:extLst>
              <a:ext uri="{FF2B5EF4-FFF2-40B4-BE49-F238E27FC236}">
                <a16:creationId xmlns:a16="http://schemas.microsoft.com/office/drawing/2014/main" id="{491E5517-214E-B42E-E564-0F0370EF4C28}"/>
              </a:ext>
            </a:extLst>
          </p:cNvPr>
          <p:cNvSpPr>
            <a:spLocks noGrp="1" noRot="1" noChangeAspect="1"/>
          </p:cNvSpPr>
          <p:nvPr>
            <p:ph type="sldImg"/>
          </p:nvPr>
        </p:nvSpPr>
        <p:spPr>
          <a:xfrm>
            <a:off x="1035050" y="0"/>
            <a:ext cx="7940675" cy="4467225"/>
          </a:xfrm>
        </p:spPr>
      </p:sp>
    </p:spTree>
    <p:extLst>
      <p:ext uri="{BB962C8B-B14F-4D97-AF65-F5344CB8AC3E}">
        <p14:creationId xmlns:p14="http://schemas.microsoft.com/office/powerpoint/2010/main" val="3282275622"/>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normAutofit lnSpcReduction="10000"/>
          </a:bodyPr>
          <a:lstStyle/>
          <a:p>
            <a:r>
              <a:rPr lang="en-US" altLang="ja-JP" dirty="0"/>
              <a:t>2015</a:t>
            </a:r>
            <a:r>
              <a:rPr lang="ja-JP" altLang="en-US" dirty="0"/>
              <a:t>年～</a:t>
            </a:r>
            <a:r>
              <a:rPr lang="en-US" altLang="ja-JP" dirty="0"/>
              <a:t>2024</a:t>
            </a:r>
            <a:r>
              <a:rPr lang="ja-JP" altLang="en-US" dirty="0"/>
              <a:t>年に実施された</a:t>
            </a:r>
            <a:r>
              <a:rPr lang="en-US" altLang="ja-JP" dirty="0"/>
              <a:t>16</a:t>
            </a:r>
            <a:r>
              <a:rPr lang="ja-JP" altLang="en-US" dirty="0"/>
              <a:t>歳以上の骨髄異形成症候群に対する非血縁者間さい帯血移植後</a:t>
            </a:r>
            <a:r>
              <a:rPr lang="en-US" altLang="ja-JP" dirty="0"/>
              <a:t>5</a:t>
            </a:r>
            <a:r>
              <a:rPr lang="ja-JP" altLang="en-US" dirty="0"/>
              <a:t>年生存率（</a:t>
            </a:r>
            <a:r>
              <a:rPr lang="en-US" altLang="ja-JP" dirty="0"/>
              <a:t>95%</a:t>
            </a:r>
            <a:r>
              <a:rPr lang="ja-JP" altLang="en-US" dirty="0"/>
              <a:t>信頼区間）は、標準リスク群（</a:t>
            </a:r>
            <a:r>
              <a:rPr lang="en-US" altLang="ja-JP" dirty="0"/>
              <a:t>387</a:t>
            </a:r>
            <a:r>
              <a:rPr lang="ja-JP" altLang="en-US" dirty="0"/>
              <a:t>件）で</a:t>
            </a:r>
            <a:r>
              <a:rPr lang="en-US" altLang="ja-JP" dirty="0"/>
              <a:t>49%</a:t>
            </a:r>
            <a:r>
              <a:rPr lang="ja-JP" altLang="en-US" dirty="0"/>
              <a:t>（</a:t>
            </a:r>
            <a:r>
              <a:rPr lang="en-US" altLang="ja-JP" dirty="0"/>
              <a:t>44-55%</a:t>
            </a:r>
            <a:r>
              <a:rPr lang="ja-JP" altLang="en-US" dirty="0"/>
              <a:t>）、高リスク群（</a:t>
            </a:r>
            <a:r>
              <a:rPr lang="en-US" altLang="ja-JP" dirty="0"/>
              <a:t>867</a:t>
            </a:r>
            <a:r>
              <a:rPr lang="ja-JP" altLang="en-US" dirty="0"/>
              <a:t>件）で</a:t>
            </a:r>
            <a:r>
              <a:rPr lang="en-US" altLang="ja-JP" dirty="0"/>
              <a:t>43%</a:t>
            </a:r>
            <a:r>
              <a:rPr lang="ja-JP" altLang="en-US" dirty="0"/>
              <a:t>（</a:t>
            </a:r>
            <a:r>
              <a:rPr lang="en-US" altLang="ja-JP" dirty="0"/>
              <a:t>39-47%</a:t>
            </a:r>
            <a:r>
              <a:rPr lang="ja-JP" altLang="en-US" dirty="0"/>
              <a:t>）である。</a:t>
            </a:r>
            <a:endParaRPr lang="en-US" altLang="ja-JP" dirty="0"/>
          </a:p>
          <a:p>
            <a:endParaRPr lang="en-US" altLang="ja-JP" dirty="0"/>
          </a:p>
          <a:p>
            <a:endParaRPr lang="en-US" altLang="ja-JP" dirty="0"/>
          </a:p>
          <a:p>
            <a:r>
              <a:rPr lang="ja-JP" altLang="ja-JP" dirty="0"/>
              <a:t>―≪骨髄異形成症候群のリスク分類≫―――――――――――</a:t>
            </a:r>
          </a:p>
          <a:p>
            <a:r>
              <a:rPr lang="ja-JP" altLang="ja-JP" dirty="0"/>
              <a:t>■標準リスク群： </a:t>
            </a:r>
          </a:p>
          <a:p>
            <a:r>
              <a:rPr lang="ja-JP" altLang="en-US" dirty="0"/>
              <a:t>　　</a:t>
            </a:r>
            <a:r>
              <a:rPr lang="en-US" altLang="ja-JP" dirty="0"/>
              <a:t>【WHO2017</a:t>
            </a:r>
            <a:r>
              <a:rPr lang="ja-JP" altLang="ja-JP" dirty="0"/>
              <a:t>分類</a:t>
            </a:r>
            <a:r>
              <a:rPr lang="en-US" altLang="ja-JP" dirty="0"/>
              <a:t>】</a:t>
            </a:r>
          </a:p>
          <a:p>
            <a:r>
              <a:rPr lang="ja-JP" altLang="en-US" dirty="0"/>
              <a:t>　　　</a:t>
            </a:r>
            <a:r>
              <a:rPr lang="en-US" altLang="ja-JP" dirty="0"/>
              <a:t>MDS with single lineage dysplasia </a:t>
            </a:r>
            <a:r>
              <a:rPr lang="ja-JP" altLang="ja-JP" dirty="0"/>
              <a:t>／</a:t>
            </a:r>
            <a:r>
              <a:rPr lang="en-US" altLang="ja-JP" dirty="0"/>
              <a:t> MDS-RS and single lineage dysplasia </a:t>
            </a:r>
            <a:r>
              <a:rPr lang="ja-JP" altLang="ja-JP" dirty="0"/>
              <a:t>／</a:t>
            </a:r>
            <a:r>
              <a:rPr lang="en-US" altLang="ja-JP" dirty="0"/>
              <a:t> MDS-RS and multilineage dysplasia</a:t>
            </a:r>
            <a:endParaRPr lang="ja-JP" altLang="ja-JP" dirty="0"/>
          </a:p>
          <a:p>
            <a:r>
              <a:rPr lang="ja-JP" altLang="en-US" dirty="0"/>
              <a:t>　</a:t>
            </a:r>
            <a:r>
              <a:rPr lang="ja-JP" altLang="ja-JP" dirty="0"/>
              <a:t>／</a:t>
            </a:r>
            <a:r>
              <a:rPr lang="en-US" altLang="ja-JP" dirty="0"/>
              <a:t> MDS with multilineage dysplasia </a:t>
            </a:r>
            <a:r>
              <a:rPr lang="ja-JP" altLang="ja-JP" dirty="0"/>
              <a:t>／</a:t>
            </a:r>
            <a:r>
              <a:rPr lang="en-US" altLang="ja-JP" dirty="0"/>
              <a:t> MDS with isolated del(5q) </a:t>
            </a:r>
            <a:r>
              <a:rPr lang="ja-JP" altLang="ja-JP" dirty="0"/>
              <a:t>／</a:t>
            </a:r>
            <a:r>
              <a:rPr lang="en-US" altLang="ja-JP" dirty="0"/>
              <a:t> MDS, unclassifiable</a:t>
            </a:r>
            <a:endParaRPr lang="ja-JP" altLang="ja-JP" dirty="0"/>
          </a:p>
          <a:p>
            <a:r>
              <a:rPr lang="en-US" altLang="ja-JP" dirty="0"/>
              <a:t>  </a:t>
            </a:r>
            <a:r>
              <a:rPr lang="ja-JP" altLang="ja-JP" dirty="0"/>
              <a:t>／</a:t>
            </a:r>
            <a:r>
              <a:rPr lang="en-US" altLang="ja-JP" dirty="0"/>
              <a:t> Refractory cytopenia of childhood (provisional entity)</a:t>
            </a:r>
            <a:endParaRPr lang="ja-JP" altLang="ja-JP" dirty="0"/>
          </a:p>
          <a:p>
            <a:r>
              <a:rPr lang="en-US" altLang="ja-JP" dirty="0"/>
              <a:t>    【WHO</a:t>
            </a:r>
            <a:r>
              <a:rPr lang="ja-JP" altLang="ja-JP" dirty="0"/>
              <a:t>旧分類・</a:t>
            </a:r>
            <a:r>
              <a:rPr lang="en-US" altLang="ja-JP" dirty="0"/>
              <a:t>FAB</a:t>
            </a:r>
            <a:r>
              <a:rPr lang="ja-JP" altLang="ja-JP" dirty="0"/>
              <a:t>分類</a:t>
            </a:r>
            <a:r>
              <a:rPr lang="en-US" altLang="ja-JP" dirty="0"/>
              <a:t>】</a:t>
            </a:r>
          </a:p>
          <a:p>
            <a:r>
              <a:rPr lang="ja-JP" altLang="en-US" dirty="0"/>
              <a:t>　　  </a:t>
            </a:r>
            <a:r>
              <a:rPr lang="en-US" altLang="ja-JP" dirty="0"/>
              <a:t>RA </a:t>
            </a:r>
            <a:r>
              <a:rPr lang="ja-JP" altLang="ja-JP" dirty="0"/>
              <a:t>／</a:t>
            </a:r>
            <a:r>
              <a:rPr lang="en-US" altLang="ja-JP" dirty="0"/>
              <a:t> RARS </a:t>
            </a:r>
            <a:r>
              <a:rPr lang="ja-JP" altLang="ja-JP" dirty="0"/>
              <a:t>／</a:t>
            </a:r>
            <a:r>
              <a:rPr lang="en-US" altLang="ja-JP" dirty="0"/>
              <a:t> RCMD </a:t>
            </a:r>
            <a:r>
              <a:rPr lang="ja-JP" altLang="ja-JP" dirty="0"/>
              <a:t>／</a:t>
            </a:r>
            <a:r>
              <a:rPr lang="en-US" altLang="ja-JP" dirty="0"/>
              <a:t> RCMD-RS </a:t>
            </a:r>
            <a:r>
              <a:rPr lang="ja-JP" altLang="ja-JP" dirty="0"/>
              <a:t>／</a:t>
            </a:r>
            <a:r>
              <a:rPr lang="en-US" altLang="ja-JP" dirty="0"/>
              <a:t> 5q-syndrome</a:t>
            </a:r>
          </a:p>
          <a:p>
            <a:endParaRPr lang="ja-JP" altLang="ja-JP" dirty="0"/>
          </a:p>
          <a:p>
            <a:r>
              <a:rPr lang="ja-JP" altLang="ja-JP" dirty="0"/>
              <a:t>■高リスク群</a:t>
            </a:r>
            <a:r>
              <a:rPr lang="en-US" altLang="ja-JP" dirty="0"/>
              <a:t>   </a:t>
            </a:r>
            <a:r>
              <a:rPr lang="ja-JP" altLang="ja-JP" dirty="0"/>
              <a:t>：</a:t>
            </a:r>
            <a:endParaRPr lang="en-US" altLang="ja-JP" dirty="0"/>
          </a:p>
          <a:p>
            <a:r>
              <a:rPr lang="en-US" altLang="ja-JP" dirty="0"/>
              <a:t>   【WHO2017</a:t>
            </a:r>
            <a:r>
              <a:rPr lang="ja-JP" altLang="en-US" dirty="0"/>
              <a:t>分類</a:t>
            </a:r>
            <a:r>
              <a:rPr lang="en-US" altLang="ja-JP" dirty="0"/>
              <a:t>】</a:t>
            </a:r>
          </a:p>
          <a:p>
            <a:r>
              <a:rPr lang="ja-JP" altLang="en-US" dirty="0"/>
              <a:t>　　 </a:t>
            </a:r>
            <a:r>
              <a:rPr lang="en-US" altLang="ja-JP" dirty="0"/>
              <a:t>MDS with excess blasts-1 (MDS-EB-1) </a:t>
            </a:r>
            <a:r>
              <a:rPr lang="ja-JP" altLang="ja-JP" dirty="0"/>
              <a:t>／</a:t>
            </a:r>
            <a:r>
              <a:rPr lang="en-US" altLang="ja-JP" dirty="0"/>
              <a:t> MDS with excess blasts-2 (MDS-EB-2)</a:t>
            </a:r>
            <a:endParaRPr lang="ja-JP" altLang="ja-JP" dirty="0"/>
          </a:p>
          <a:p>
            <a:r>
              <a:rPr lang="en-US" altLang="ja-JP" dirty="0"/>
              <a:t>   【WHO</a:t>
            </a:r>
            <a:r>
              <a:rPr lang="ja-JP" altLang="ja-JP" dirty="0"/>
              <a:t>旧分類・</a:t>
            </a:r>
            <a:r>
              <a:rPr lang="en-US" altLang="ja-JP" dirty="0"/>
              <a:t>FAB</a:t>
            </a:r>
            <a:r>
              <a:rPr lang="ja-JP" altLang="ja-JP" dirty="0"/>
              <a:t>分類</a:t>
            </a:r>
            <a:r>
              <a:rPr lang="en-US" altLang="ja-JP" dirty="0"/>
              <a:t>】</a:t>
            </a:r>
          </a:p>
          <a:p>
            <a:r>
              <a:rPr lang="ja-JP" altLang="en-US" dirty="0"/>
              <a:t>　　 </a:t>
            </a:r>
            <a:r>
              <a:rPr lang="en-US" altLang="ja-JP" dirty="0"/>
              <a:t>RAEB </a:t>
            </a:r>
            <a:r>
              <a:rPr lang="ja-JP" altLang="ja-JP" dirty="0"/>
              <a:t>／</a:t>
            </a:r>
            <a:r>
              <a:rPr lang="en-US" altLang="ja-JP" dirty="0"/>
              <a:t> RAEBt </a:t>
            </a:r>
            <a:r>
              <a:rPr lang="ja-JP" altLang="ja-JP" dirty="0"/>
              <a:t>／</a:t>
            </a:r>
            <a:r>
              <a:rPr lang="en-US" altLang="ja-JP" dirty="0"/>
              <a:t> RAEB-1 / RAEB-2</a:t>
            </a:r>
            <a:endParaRPr lang="ja-JP" altLang="ja-JP" dirty="0"/>
          </a:p>
          <a:p>
            <a:r>
              <a:rPr lang="ja-JP" altLang="ja-JP" dirty="0"/>
              <a:t>――――――――――――――――――――――――――</a:t>
            </a:r>
            <a:endParaRPr lang="ja-JP" altLang="en-US" dirty="0"/>
          </a:p>
          <a:p>
            <a:endParaRPr lang="ja-JP" altLang="en-US" dirty="0"/>
          </a:p>
        </p:txBody>
      </p:sp>
      <p:sp>
        <p:nvSpPr>
          <p:cNvPr id="6" name="スライド番号プレースホルダー 5">
            <a:extLst>
              <a:ext uri="{FF2B5EF4-FFF2-40B4-BE49-F238E27FC236}">
                <a16:creationId xmlns:a16="http://schemas.microsoft.com/office/drawing/2014/main" id="{9708275A-D00D-2A9E-F26C-37A047DC9E0B}"/>
              </a:ext>
            </a:extLst>
          </p:cNvPr>
          <p:cNvSpPr>
            <a:spLocks noGrp="1"/>
          </p:cNvSpPr>
          <p:nvPr>
            <p:ph type="sldNum" sz="quarter" idx="5"/>
          </p:nvPr>
        </p:nvSpPr>
        <p:spPr/>
        <p:txBody>
          <a:bodyPr/>
          <a:lstStyle/>
          <a:p>
            <a:fld id="{2E548C01-EC07-4717-A8DE-1E92D2D81867}" type="slidenum">
              <a:rPr lang="ja-JP" altLang="en-US" smtClean="0"/>
              <a:pPr/>
              <a:t>79</a:t>
            </a:fld>
            <a:endParaRPr lang="ja-JP" altLang="en-US" dirty="0"/>
          </a:p>
        </p:txBody>
      </p:sp>
      <p:sp>
        <p:nvSpPr>
          <p:cNvPr id="9" name="スライド イメージ プレースホルダー 8">
            <a:extLst>
              <a:ext uri="{FF2B5EF4-FFF2-40B4-BE49-F238E27FC236}">
                <a16:creationId xmlns:a16="http://schemas.microsoft.com/office/drawing/2014/main" id="{350E97C0-81FB-0B8A-BAC7-DD58058EED5B}"/>
              </a:ext>
            </a:extLst>
          </p:cNvPr>
          <p:cNvSpPr>
            <a:spLocks noGrp="1" noRot="1" noChangeAspect="1"/>
          </p:cNvSpPr>
          <p:nvPr>
            <p:ph type="sldImg"/>
          </p:nvPr>
        </p:nvSpPr>
        <p:spPr>
          <a:xfrm>
            <a:off x="1035050" y="0"/>
            <a:ext cx="7940675" cy="4467225"/>
          </a:xfrm>
        </p:spPr>
      </p:sp>
    </p:spTree>
    <p:extLst>
      <p:ext uri="{BB962C8B-B14F-4D97-AF65-F5344CB8AC3E}">
        <p14:creationId xmlns:p14="http://schemas.microsoft.com/office/powerpoint/2010/main" val="13996134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D7D6AE-8272-5C8E-6550-AD974C157380}"/>
            </a:ext>
          </a:extLst>
        </p:cNvPr>
        <p:cNvGrpSpPr/>
        <p:nvPr/>
      </p:nvGrpSpPr>
      <p:grpSpPr>
        <a:xfrm>
          <a:off x="0" y="0"/>
          <a:ext cx="0" cy="0"/>
          <a:chOff x="0" y="0"/>
          <a:chExt cx="0" cy="0"/>
        </a:xfrm>
      </p:grpSpPr>
      <p:sp>
        <p:nvSpPr>
          <p:cNvPr id="3" name="ノート プレースホルダ 2">
            <a:extLst>
              <a:ext uri="{FF2B5EF4-FFF2-40B4-BE49-F238E27FC236}">
                <a16:creationId xmlns:a16="http://schemas.microsoft.com/office/drawing/2014/main" id="{DA97F551-6E7E-DD92-AE14-0A01931A089C}"/>
              </a:ext>
            </a:extLst>
          </p:cNvPr>
          <p:cNvSpPr>
            <a:spLocks noGrp="1"/>
          </p:cNvSpPr>
          <p:nvPr>
            <p:ph type="body" idx="1"/>
          </p:nvPr>
        </p:nvSpPr>
        <p:spPr/>
        <p:txBody>
          <a:bodyPr/>
          <a:lstStyle/>
          <a:p>
            <a:r>
              <a:rPr lang="ja-JP" altLang="en-US" dirty="0"/>
              <a:t>移植前処置の強度を緩めたミニ移植の普及により、移植の適応年齢が拡大し高年齢者における自家移植件数が増加したが、</a:t>
            </a:r>
            <a:r>
              <a:rPr lang="en-US" altLang="ja-JP" dirty="0"/>
              <a:t>2023</a:t>
            </a:r>
            <a:r>
              <a:rPr lang="ja-JP" altLang="en-US" dirty="0"/>
              <a:t>年以降はやや減少している。</a:t>
            </a:r>
          </a:p>
          <a:p>
            <a:r>
              <a:rPr lang="ja-JP" altLang="en-US" dirty="0"/>
              <a:t>近年では、</a:t>
            </a:r>
            <a:r>
              <a:rPr lang="en-US" altLang="ja-JP" dirty="0"/>
              <a:t>50</a:t>
            </a:r>
            <a:r>
              <a:rPr lang="ja-JP" altLang="en-US" dirty="0"/>
              <a:t>歳以上の割合は、自家移植の</a:t>
            </a:r>
            <a:r>
              <a:rPr lang="en-US" altLang="ja-JP" dirty="0"/>
              <a:t>7</a:t>
            </a:r>
            <a:r>
              <a:rPr lang="ja-JP" altLang="en-US" dirty="0"/>
              <a:t>割以上を占める。</a:t>
            </a:r>
          </a:p>
        </p:txBody>
      </p:sp>
      <p:sp>
        <p:nvSpPr>
          <p:cNvPr id="2" name="スライド番号プレースホルダー 1">
            <a:extLst>
              <a:ext uri="{FF2B5EF4-FFF2-40B4-BE49-F238E27FC236}">
                <a16:creationId xmlns:a16="http://schemas.microsoft.com/office/drawing/2014/main" id="{A5674383-0A59-6B1F-8A47-3E48C654A060}"/>
              </a:ext>
            </a:extLst>
          </p:cNvPr>
          <p:cNvSpPr>
            <a:spLocks noGrp="1"/>
          </p:cNvSpPr>
          <p:nvPr>
            <p:ph type="sldNum" sz="quarter" idx="5"/>
          </p:nvPr>
        </p:nvSpPr>
        <p:spPr/>
        <p:txBody>
          <a:bodyPr/>
          <a:lstStyle/>
          <a:p>
            <a:fld id="{2E548C01-EC07-4717-A8DE-1E92D2D81867}" type="slidenum">
              <a:rPr lang="ja-JP" altLang="en-US" smtClean="0"/>
              <a:pPr/>
              <a:t>8</a:t>
            </a:fld>
            <a:endParaRPr lang="ja-JP" altLang="en-US" dirty="0"/>
          </a:p>
        </p:txBody>
      </p:sp>
      <p:sp>
        <p:nvSpPr>
          <p:cNvPr id="11" name="四角形: 角を丸くする 10">
            <a:extLst>
              <a:ext uri="{FF2B5EF4-FFF2-40B4-BE49-F238E27FC236}">
                <a16:creationId xmlns:a16="http://schemas.microsoft.com/office/drawing/2014/main" id="{93E53086-C785-2CF0-A2AC-52908D4123EF}"/>
              </a:ext>
            </a:extLst>
          </p:cNvPr>
          <p:cNvSpPr/>
          <p:nvPr/>
        </p:nvSpPr>
        <p:spPr>
          <a:xfrm>
            <a:off x="6304960" y="45387"/>
            <a:ext cx="1450698" cy="465181"/>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lIns="95483" tIns="47741" rIns="95483" bIns="47741" rtlCol="0" anchor="ctr"/>
          <a:lstStyle/>
          <a:p>
            <a:pPr algn="ctr"/>
            <a:endParaRPr kumimoji="1" lang="ja-JP" altLang="en-US"/>
          </a:p>
        </p:txBody>
      </p:sp>
      <p:sp>
        <p:nvSpPr>
          <p:cNvPr id="6" name="スライド イメージ プレースホルダー 5">
            <a:extLst>
              <a:ext uri="{FF2B5EF4-FFF2-40B4-BE49-F238E27FC236}">
                <a16:creationId xmlns:a16="http://schemas.microsoft.com/office/drawing/2014/main" id="{920A2C70-F3D7-8132-4C23-7A9DE0C2E5EF}"/>
              </a:ext>
            </a:extLst>
          </p:cNvPr>
          <p:cNvSpPr>
            <a:spLocks noGrp="1" noRot="1" noChangeAspect="1"/>
          </p:cNvSpPr>
          <p:nvPr>
            <p:ph type="sldImg"/>
          </p:nvPr>
        </p:nvSpPr>
        <p:spPr>
          <a:xfrm>
            <a:off x="1035050" y="0"/>
            <a:ext cx="7940675" cy="4467225"/>
          </a:xfrm>
        </p:spPr>
      </p:sp>
    </p:spTree>
    <p:extLst>
      <p:ext uri="{BB962C8B-B14F-4D97-AF65-F5344CB8AC3E}">
        <p14:creationId xmlns:p14="http://schemas.microsoft.com/office/powerpoint/2010/main" val="4196893317"/>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lstStyle/>
          <a:p>
            <a:r>
              <a:rPr lang="en-US" altLang="ja-JP" dirty="0"/>
              <a:t>2015</a:t>
            </a:r>
            <a:r>
              <a:rPr lang="ja-JP" altLang="en-US" dirty="0"/>
              <a:t>年～</a:t>
            </a:r>
            <a:r>
              <a:rPr lang="en-US" altLang="ja-JP" dirty="0"/>
              <a:t>2024</a:t>
            </a:r>
            <a:r>
              <a:rPr lang="ja-JP" altLang="en-US" dirty="0"/>
              <a:t>年に実施された</a:t>
            </a:r>
            <a:r>
              <a:rPr lang="en-US" altLang="ja-JP" dirty="0"/>
              <a:t>15</a:t>
            </a:r>
            <a:r>
              <a:rPr lang="ja-JP" altLang="en-US" dirty="0"/>
              <a:t>歳以下の非ホジキンリンパ腫に対する移植後</a:t>
            </a:r>
            <a:r>
              <a:rPr lang="en-US" altLang="ja-JP" dirty="0"/>
              <a:t>5</a:t>
            </a:r>
            <a:r>
              <a:rPr lang="ja-JP" altLang="en-US" dirty="0"/>
              <a:t>年生存率（</a:t>
            </a:r>
            <a:r>
              <a:rPr lang="en-US" altLang="ja-JP" dirty="0"/>
              <a:t>95%</a:t>
            </a:r>
            <a:r>
              <a:rPr lang="ja-JP" altLang="en-US" dirty="0"/>
              <a:t>信頼区間）は、血縁者間骨髄移植（</a:t>
            </a:r>
            <a:r>
              <a:rPr lang="en-US" altLang="ja-JP" dirty="0"/>
              <a:t>24</a:t>
            </a:r>
            <a:r>
              <a:rPr lang="ja-JP" altLang="en-US" dirty="0"/>
              <a:t>件）で</a:t>
            </a:r>
            <a:r>
              <a:rPr lang="en-US" altLang="ja-JP" dirty="0"/>
              <a:t>75%</a:t>
            </a:r>
            <a:r>
              <a:rPr lang="ja-JP" altLang="en-US" dirty="0"/>
              <a:t>（</a:t>
            </a:r>
            <a:r>
              <a:rPr lang="en-US" altLang="ja-JP" dirty="0"/>
              <a:t>53-88%</a:t>
            </a:r>
            <a:r>
              <a:rPr lang="ja-JP" altLang="en-US" dirty="0"/>
              <a:t>）、血縁者間末梢血幹細胞移植（</a:t>
            </a:r>
            <a:r>
              <a:rPr lang="en-US" altLang="ja-JP" dirty="0"/>
              <a:t>22</a:t>
            </a:r>
            <a:r>
              <a:rPr lang="ja-JP" altLang="en-US" dirty="0"/>
              <a:t>件）で</a:t>
            </a:r>
            <a:r>
              <a:rPr lang="en-US" altLang="ja-JP" dirty="0"/>
              <a:t>48%</a:t>
            </a:r>
            <a:r>
              <a:rPr lang="ja-JP" altLang="en-US" dirty="0"/>
              <a:t>（</a:t>
            </a:r>
            <a:r>
              <a:rPr lang="en-US" altLang="ja-JP" dirty="0"/>
              <a:t>25-67%</a:t>
            </a:r>
            <a:r>
              <a:rPr lang="ja-JP" altLang="en-US" dirty="0"/>
              <a:t>）、非血縁者間骨髄移植（</a:t>
            </a:r>
            <a:r>
              <a:rPr lang="en-US" altLang="ja-JP" dirty="0"/>
              <a:t>31</a:t>
            </a:r>
            <a:r>
              <a:rPr lang="ja-JP" altLang="en-US" dirty="0"/>
              <a:t>件）で</a:t>
            </a:r>
            <a:r>
              <a:rPr lang="en-US" altLang="ja-JP" dirty="0"/>
              <a:t>69%</a:t>
            </a:r>
            <a:r>
              <a:rPr lang="ja-JP" altLang="en-US" dirty="0"/>
              <a:t>（</a:t>
            </a:r>
            <a:r>
              <a:rPr lang="en-US" altLang="ja-JP" dirty="0"/>
              <a:t>48-83%</a:t>
            </a:r>
            <a:r>
              <a:rPr lang="ja-JP" altLang="en-US" dirty="0"/>
              <a:t>）、非血縁者間さい帯血移植（</a:t>
            </a:r>
            <a:r>
              <a:rPr lang="en-US" altLang="ja-JP" dirty="0"/>
              <a:t>41</a:t>
            </a:r>
            <a:r>
              <a:rPr lang="ja-JP" altLang="en-US" dirty="0"/>
              <a:t>件）で</a:t>
            </a:r>
            <a:r>
              <a:rPr lang="en-US" altLang="ja-JP" dirty="0"/>
              <a:t>74%</a:t>
            </a:r>
            <a:r>
              <a:rPr lang="ja-JP" altLang="en-US" dirty="0"/>
              <a:t>（</a:t>
            </a:r>
            <a:r>
              <a:rPr lang="en-US" altLang="ja-JP" dirty="0"/>
              <a:t>56-85%</a:t>
            </a:r>
            <a:r>
              <a:rPr lang="ja-JP" altLang="en-US" dirty="0"/>
              <a:t>）である。</a:t>
            </a:r>
          </a:p>
        </p:txBody>
      </p:sp>
      <p:sp>
        <p:nvSpPr>
          <p:cNvPr id="6" name="スライド番号プレースホルダー 5">
            <a:extLst>
              <a:ext uri="{FF2B5EF4-FFF2-40B4-BE49-F238E27FC236}">
                <a16:creationId xmlns:a16="http://schemas.microsoft.com/office/drawing/2014/main" id="{FDBE4B17-FC14-1808-61A9-370B6218A6C8}"/>
              </a:ext>
            </a:extLst>
          </p:cNvPr>
          <p:cNvSpPr>
            <a:spLocks noGrp="1"/>
          </p:cNvSpPr>
          <p:nvPr>
            <p:ph type="sldNum" sz="quarter" idx="5"/>
          </p:nvPr>
        </p:nvSpPr>
        <p:spPr/>
        <p:txBody>
          <a:bodyPr/>
          <a:lstStyle/>
          <a:p>
            <a:fld id="{2E548C01-EC07-4717-A8DE-1E92D2D81867}" type="slidenum">
              <a:rPr lang="ja-JP" altLang="en-US" smtClean="0"/>
              <a:pPr/>
              <a:t>80</a:t>
            </a:fld>
            <a:endParaRPr lang="ja-JP" altLang="en-US" dirty="0"/>
          </a:p>
        </p:txBody>
      </p:sp>
      <p:sp>
        <p:nvSpPr>
          <p:cNvPr id="9" name="スライド イメージ プレースホルダー 8">
            <a:extLst>
              <a:ext uri="{FF2B5EF4-FFF2-40B4-BE49-F238E27FC236}">
                <a16:creationId xmlns:a16="http://schemas.microsoft.com/office/drawing/2014/main" id="{327B1276-1CDF-17B1-2742-46DED3A1C069}"/>
              </a:ext>
            </a:extLst>
          </p:cNvPr>
          <p:cNvSpPr>
            <a:spLocks noGrp="1" noRot="1" noChangeAspect="1"/>
          </p:cNvSpPr>
          <p:nvPr>
            <p:ph type="sldImg"/>
          </p:nvPr>
        </p:nvSpPr>
        <p:spPr>
          <a:xfrm>
            <a:off x="1035050" y="0"/>
            <a:ext cx="7940675" cy="4467225"/>
          </a:xfrm>
        </p:spPr>
      </p:sp>
    </p:spTree>
    <p:extLst>
      <p:ext uri="{BB962C8B-B14F-4D97-AF65-F5344CB8AC3E}">
        <p14:creationId xmlns:p14="http://schemas.microsoft.com/office/powerpoint/2010/main" val="1499039218"/>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lstStyle/>
          <a:p>
            <a:r>
              <a:rPr lang="en-US" altLang="ja-JP" dirty="0"/>
              <a:t>2015</a:t>
            </a:r>
            <a:r>
              <a:rPr lang="ja-JP" altLang="en-US" dirty="0"/>
              <a:t>年～</a:t>
            </a:r>
            <a:r>
              <a:rPr lang="en-US" altLang="ja-JP" dirty="0"/>
              <a:t>2024</a:t>
            </a:r>
            <a:r>
              <a:rPr lang="ja-JP" altLang="en-US" dirty="0"/>
              <a:t>年に実施された</a:t>
            </a:r>
            <a:r>
              <a:rPr lang="en-US" altLang="ja-JP" dirty="0"/>
              <a:t>16</a:t>
            </a:r>
            <a:r>
              <a:rPr lang="ja-JP" altLang="en-US" dirty="0"/>
              <a:t>歳以上の非ホジキンリンパ腫に対する移植後</a:t>
            </a:r>
            <a:r>
              <a:rPr lang="en-US" altLang="ja-JP" dirty="0"/>
              <a:t>5</a:t>
            </a:r>
            <a:r>
              <a:rPr lang="ja-JP" altLang="en-US" dirty="0"/>
              <a:t>年生存率（</a:t>
            </a:r>
            <a:r>
              <a:rPr lang="en-US" altLang="ja-JP" dirty="0"/>
              <a:t>95%</a:t>
            </a:r>
            <a:r>
              <a:rPr lang="ja-JP" altLang="en-US" dirty="0"/>
              <a:t>信頼区間）は、血縁者間骨髄移植（</a:t>
            </a:r>
            <a:r>
              <a:rPr lang="en-US" altLang="ja-JP" dirty="0"/>
              <a:t>118</a:t>
            </a:r>
            <a:r>
              <a:rPr lang="ja-JP" altLang="en-US" dirty="0"/>
              <a:t>件）で</a:t>
            </a:r>
            <a:r>
              <a:rPr lang="en-US" altLang="ja-JP" dirty="0"/>
              <a:t>53%</a:t>
            </a:r>
            <a:r>
              <a:rPr lang="ja-JP" altLang="en-US" dirty="0"/>
              <a:t>（</a:t>
            </a:r>
            <a:r>
              <a:rPr lang="en-US" altLang="ja-JP" dirty="0"/>
              <a:t>43-62%</a:t>
            </a:r>
            <a:r>
              <a:rPr lang="ja-JP" altLang="en-US" dirty="0"/>
              <a:t>）、血縁者間末梢血幹細胞移植（</a:t>
            </a:r>
            <a:r>
              <a:rPr lang="en-US" altLang="ja-JP" dirty="0"/>
              <a:t>1,056</a:t>
            </a:r>
            <a:r>
              <a:rPr lang="ja-JP" altLang="en-US" dirty="0"/>
              <a:t>件）で</a:t>
            </a:r>
            <a:r>
              <a:rPr lang="en-US" altLang="ja-JP" dirty="0"/>
              <a:t>42%</a:t>
            </a:r>
            <a:r>
              <a:rPr lang="ja-JP" altLang="en-US" dirty="0"/>
              <a:t>（</a:t>
            </a:r>
            <a:r>
              <a:rPr lang="en-US" altLang="ja-JP" dirty="0"/>
              <a:t>38-45%</a:t>
            </a:r>
            <a:r>
              <a:rPr lang="ja-JP" altLang="en-US" dirty="0"/>
              <a:t>）、非血縁者間骨髄移植（</a:t>
            </a:r>
            <a:r>
              <a:rPr lang="en-US" altLang="ja-JP" dirty="0"/>
              <a:t>592</a:t>
            </a:r>
            <a:r>
              <a:rPr lang="ja-JP" altLang="en-US" dirty="0"/>
              <a:t>件）で</a:t>
            </a:r>
            <a:r>
              <a:rPr lang="en-US" altLang="ja-JP" dirty="0"/>
              <a:t>51%</a:t>
            </a:r>
            <a:r>
              <a:rPr lang="ja-JP" altLang="en-US" dirty="0"/>
              <a:t>（</a:t>
            </a:r>
            <a:r>
              <a:rPr lang="en-US" altLang="ja-JP" dirty="0"/>
              <a:t>46-55%</a:t>
            </a:r>
            <a:r>
              <a:rPr lang="ja-JP" altLang="en-US" dirty="0"/>
              <a:t>）、非血縁者間さい帯血移植（</a:t>
            </a:r>
            <a:r>
              <a:rPr lang="en-US" altLang="ja-JP" dirty="0"/>
              <a:t>1,136</a:t>
            </a:r>
            <a:r>
              <a:rPr lang="ja-JP" altLang="en-US" dirty="0"/>
              <a:t>件）で</a:t>
            </a:r>
            <a:r>
              <a:rPr lang="en-US" altLang="ja-JP" dirty="0"/>
              <a:t>40%</a:t>
            </a:r>
            <a:r>
              <a:rPr lang="ja-JP" altLang="en-US" dirty="0"/>
              <a:t>（</a:t>
            </a:r>
            <a:r>
              <a:rPr lang="en-US" altLang="ja-JP" dirty="0"/>
              <a:t>37-43%</a:t>
            </a:r>
            <a:r>
              <a:rPr lang="ja-JP" altLang="en-US" dirty="0"/>
              <a:t>）である。</a:t>
            </a:r>
          </a:p>
        </p:txBody>
      </p:sp>
      <p:sp>
        <p:nvSpPr>
          <p:cNvPr id="6" name="スライド番号プレースホルダー 5">
            <a:extLst>
              <a:ext uri="{FF2B5EF4-FFF2-40B4-BE49-F238E27FC236}">
                <a16:creationId xmlns:a16="http://schemas.microsoft.com/office/drawing/2014/main" id="{0C688239-A163-21A4-CD27-6E17B77335A7}"/>
              </a:ext>
            </a:extLst>
          </p:cNvPr>
          <p:cNvSpPr>
            <a:spLocks noGrp="1"/>
          </p:cNvSpPr>
          <p:nvPr>
            <p:ph type="sldNum" sz="quarter" idx="5"/>
          </p:nvPr>
        </p:nvSpPr>
        <p:spPr/>
        <p:txBody>
          <a:bodyPr/>
          <a:lstStyle/>
          <a:p>
            <a:fld id="{2E548C01-EC07-4717-A8DE-1E92D2D81867}" type="slidenum">
              <a:rPr lang="ja-JP" altLang="en-US" smtClean="0"/>
              <a:pPr/>
              <a:t>81</a:t>
            </a:fld>
            <a:endParaRPr lang="ja-JP" altLang="en-US" dirty="0"/>
          </a:p>
        </p:txBody>
      </p:sp>
      <p:sp>
        <p:nvSpPr>
          <p:cNvPr id="9" name="スライド イメージ プレースホルダー 8">
            <a:extLst>
              <a:ext uri="{FF2B5EF4-FFF2-40B4-BE49-F238E27FC236}">
                <a16:creationId xmlns:a16="http://schemas.microsoft.com/office/drawing/2014/main" id="{87368614-B504-7CDB-F0F1-B2D52ABB7697}"/>
              </a:ext>
            </a:extLst>
          </p:cNvPr>
          <p:cNvSpPr>
            <a:spLocks noGrp="1" noRot="1" noChangeAspect="1"/>
          </p:cNvSpPr>
          <p:nvPr>
            <p:ph type="sldImg"/>
          </p:nvPr>
        </p:nvSpPr>
        <p:spPr>
          <a:xfrm>
            <a:off x="1035050" y="0"/>
            <a:ext cx="7940675" cy="4467225"/>
          </a:xfrm>
        </p:spPr>
      </p:sp>
    </p:spTree>
    <p:extLst>
      <p:ext uri="{BB962C8B-B14F-4D97-AF65-F5344CB8AC3E}">
        <p14:creationId xmlns:p14="http://schemas.microsoft.com/office/powerpoint/2010/main" val="4261262683"/>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lstStyle/>
          <a:p>
            <a:r>
              <a:rPr lang="en-US" altLang="ja-JP" dirty="0"/>
              <a:t>2015</a:t>
            </a:r>
            <a:r>
              <a:rPr lang="ja-JP" altLang="en-US" dirty="0"/>
              <a:t>年～</a:t>
            </a:r>
            <a:r>
              <a:rPr lang="en-US" altLang="ja-JP" dirty="0"/>
              <a:t>2024</a:t>
            </a:r>
            <a:r>
              <a:rPr lang="ja-JP" altLang="en-US" dirty="0"/>
              <a:t>年に実施された</a:t>
            </a:r>
            <a:r>
              <a:rPr lang="en-US" altLang="ja-JP" dirty="0"/>
              <a:t>16</a:t>
            </a:r>
            <a:r>
              <a:rPr lang="ja-JP" altLang="en-US" dirty="0"/>
              <a:t>歳以上の非ホジキンリンパ腫に対する</a:t>
            </a:r>
            <a:r>
              <a:rPr lang="en-US" altLang="ja-JP" dirty="0"/>
              <a:t>HLA</a:t>
            </a:r>
            <a:r>
              <a:rPr lang="ja-JP" altLang="en-US" dirty="0"/>
              <a:t>適合同胞間移植後</a:t>
            </a:r>
            <a:r>
              <a:rPr lang="en-US" altLang="ja-JP" dirty="0"/>
              <a:t>5</a:t>
            </a:r>
            <a:r>
              <a:rPr lang="ja-JP" altLang="en-US" dirty="0"/>
              <a:t>年生存率（</a:t>
            </a:r>
            <a:r>
              <a:rPr lang="en-US" altLang="ja-JP" dirty="0"/>
              <a:t>95%</a:t>
            </a:r>
            <a:r>
              <a:rPr lang="ja-JP" altLang="en-US" dirty="0"/>
              <a:t>信頼区間）は、完全奏効（</a:t>
            </a:r>
            <a:r>
              <a:rPr lang="en-US" altLang="ja-JP" dirty="0"/>
              <a:t>159</a:t>
            </a:r>
            <a:r>
              <a:rPr lang="ja-JP" altLang="en-US" dirty="0"/>
              <a:t>件）で</a:t>
            </a:r>
            <a:r>
              <a:rPr lang="en-US" altLang="ja-JP" dirty="0"/>
              <a:t>67%</a:t>
            </a:r>
            <a:r>
              <a:rPr lang="ja-JP" altLang="en-US" dirty="0"/>
              <a:t>（</a:t>
            </a:r>
            <a:r>
              <a:rPr lang="en-US" altLang="ja-JP" dirty="0"/>
              <a:t>59-75%</a:t>
            </a:r>
            <a:r>
              <a:rPr lang="ja-JP" altLang="en-US" dirty="0"/>
              <a:t>）、部分奏効（</a:t>
            </a:r>
            <a:r>
              <a:rPr lang="en-US" altLang="ja-JP" dirty="0"/>
              <a:t>111</a:t>
            </a:r>
            <a:r>
              <a:rPr lang="ja-JP" altLang="en-US" dirty="0"/>
              <a:t>件）で</a:t>
            </a:r>
            <a:r>
              <a:rPr lang="en-US" altLang="ja-JP" dirty="0"/>
              <a:t>57%</a:t>
            </a:r>
            <a:r>
              <a:rPr lang="ja-JP" altLang="en-US" dirty="0"/>
              <a:t>（</a:t>
            </a:r>
            <a:r>
              <a:rPr lang="en-US" altLang="ja-JP" dirty="0"/>
              <a:t>46-66%</a:t>
            </a:r>
            <a:r>
              <a:rPr lang="ja-JP" altLang="en-US" dirty="0"/>
              <a:t>）、初回無治療</a:t>
            </a:r>
            <a:r>
              <a:rPr lang="en-US" altLang="ja-JP" dirty="0"/>
              <a:t>/</a:t>
            </a:r>
            <a:r>
              <a:rPr lang="ja-JP" altLang="en-US" dirty="0"/>
              <a:t>初回奏効導入不能</a:t>
            </a:r>
            <a:r>
              <a:rPr lang="en-US" altLang="ja-JP" dirty="0"/>
              <a:t>(</a:t>
            </a:r>
            <a:r>
              <a:rPr lang="ja-JP" altLang="en-US" dirty="0"/>
              <a:t>初回治療にて部分奏効未満</a:t>
            </a:r>
            <a:r>
              <a:rPr lang="en-US" altLang="ja-JP" dirty="0"/>
              <a:t>)/</a:t>
            </a:r>
            <a:r>
              <a:rPr lang="ja-JP" altLang="en-US" dirty="0"/>
              <a:t>再発（</a:t>
            </a:r>
            <a:r>
              <a:rPr lang="en-US" altLang="ja-JP" dirty="0"/>
              <a:t>223</a:t>
            </a:r>
            <a:r>
              <a:rPr lang="ja-JP" altLang="en-US" dirty="0"/>
              <a:t>件）で</a:t>
            </a:r>
            <a:r>
              <a:rPr lang="en-US" altLang="ja-JP" dirty="0"/>
              <a:t>32%</a:t>
            </a:r>
            <a:r>
              <a:rPr lang="ja-JP" altLang="en-US" dirty="0"/>
              <a:t>（</a:t>
            </a:r>
            <a:r>
              <a:rPr lang="en-US" altLang="ja-JP" dirty="0"/>
              <a:t>25-38%</a:t>
            </a:r>
            <a:r>
              <a:rPr lang="ja-JP" altLang="en-US" dirty="0"/>
              <a:t>）である。</a:t>
            </a:r>
          </a:p>
        </p:txBody>
      </p:sp>
      <p:sp>
        <p:nvSpPr>
          <p:cNvPr id="5" name="スライド番号プレースホルダー 4">
            <a:extLst>
              <a:ext uri="{FF2B5EF4-FFF2-40B4-BE49-F238E27FC236}">
                <a16:creationId xmlns:a16="http://schemas.microsoft.com/office/drawing/2014/main" id="{D8DEA624-C725-501B-E780-524BD3A41BCD}"/>
              </a:ext>
            </a:extLst>
          </p:cNvPr>
          <p:cNvSpPr>
            <a:spLocks noGrp="1"/>
          </p:cNvSpPr>
          <p:nvPr>
            <p:ph type="sldNum" sz="quarter" idx="5"/>
          </p:nvPr>
        </p:nvSpPr>
        <p:spPr/>
        <p:txBody>
          <a:bodyPr/>
          <a:lstStyle/>
          <a:p>
            <a:fld id="{2E548C01-EC07-4717-A8DE-1E92D2D81867}" type="slidenum">
              <a:rPr lang="ja-JP" altLang="en-US" smtClean="0"/>
              <a:pPr/>
              <a:t>82</a:t>
            </a:fld>
            <a:endParaRPr lang="ja-JP" altLang="en-US" dirty="0"/>
          </a:p>
        </p:txBody>
      </p:sp>
      <p:sp>
        <p:nvSpPr>
          <p:cNvPr id="9" name="スライド イメージ プレースホルダー 8">
            <a:extLst>
              <a:ext uri="{FF2B5EF4-FFF2-40B4-BE49-F238E27FC236}">
                <a16:creationId xmlns:a16="http://schemas.microsoft.com/office/drawing/2014/main" id="{21721B21-4F2D-D6BA-F81F-427A6E106EF2}"/>
              </a:ext>
            </a:extLst>
          </p:cNvPr>
          <p:cNvSpPr>
            <a:spLocks noGrp="1" noRot="1" noChangeAspect="1"/>
          </p:cNvSpPr>
          <p:nvPr>
            <p:ph type="sldImg"/>
          </p:nvPr>
        </p:nvSpPr>
        <p:spPr>
          <a:xfrm>
            <a:off x="1035050" y="0"/>
            <a:ext cx="7940675" cy="4467225"/>
          </a:xfrm>
        </p:spPr>
      </p:sp>
    </p:spTree>
    <p:extLst>
      <p:ext uri="{BB962C8B-B14F-4D97-AF65-F5344CB8AC3E}">
        <p14:creationId xmlns:p14="http://schemas.microsoft.com/office/powerpoint/2010/main" val="1614342069"/>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lstStyle/>
          <a:p>
            <a:r>
              <a:rPr lang="en-US" altLang="ja-JP" dirty="0"/>
              <a:t>2015</a:t>
            </a:r>
            <a:r>
              <a:rPr lang="ja-JP" altLang="en-US" dirty="0"/>
              <a:t>年～</a:t>
            </a:r>
            <a:r>
              <a:rPr lang="en-US" altLang="ja-JP" dirty="0"/>
              <a:t>2024</a:t>
            </a:r>
            <a:r>
              <a:rPr lang="ja-JP" altLang="en-US" dirty="0"/>
              <a:t>年に実施された</a:t>
            </a:r>
            <a:r>
              <a:rPr lang="en-US" altLang="ja-JP" dirty="0"/>
              <a:t>15</a:t>
            </a:r>
            <a:r>
              <a:rPr lang="ja-JP" altLang="en-US" dirty="0"/>
              <a:t>歳以下の非ホジキンリンパ腫に対する非血縁者間骨髄移植後</a:t>
            </a:r>
            <a:r>
              <a:rPr lang="en-US" altLang="ja-JP" dirty="0"/>
              <a:t>5</a:t>
            </a:r>
            <a:r>
              <a:rPr lang="ja-JP" altLang="en-US" dirty="0"/>
              <a:t>年生存率（</a:t>
            </a:r>
            <a:r>
              <a:rPr lang="en-US" altLang="ja-JP" dirty="0"/>
              <a:t>95%</a:t>
            </a:r>
            <a:r>
              <a:rPr lang="ja-JP" altLang="en-US" dirty="0"/>
              <a:t>信頼区間）は、完全奏効</a:t>
            </a:r>
            <a:r>
              <a:rPr lang="en-US" altLang="ja-JP" dirty="0"/>
              <a:t>/</a:t>
            </a:r>
            <a:r>
              <a:rPr lang="ja-JP" altLang="en-US" dirty="0"/>
              <a:t>部分奏効（</a:t>
            </a:r>
            <a:r>
              <a:rPr lang="en-US" altLang="ja-JP" dirty="0"/>
              <a:t>18</a:t>
            </a:r>
            <a:r>
              <a:rPr lang="ja-JP" altLang="en-US" dirty="0"/>
              <a:t>件）で</a:t>
            </a:r>
            <a:r>
              <a:rPr lang="en-US" altLang="ja-JP" dirty="0"/>
              <a:t>65%</a:t>
            </a:r>
            <a:r>
              <a:rPr lang="ja-JP" altLang="en-US" dirty="0"/>
              <a:t>（</a:t>
            </a:r>
            <a:r>
              <a:rPr lang="en-US" altLang="ja-JP" dirty="0"/>
              <a:t>37-83%</a:t>
            </a:r>
            <a:r>
              <a:rPr lang="ja-JP" altLang="en-US" dirty="0"/>
              <a:t>）、初回無治療</a:t>
            </a:r>
            <a:r>
              <a:rPr lang="en-US" altLang="ja-JP" dirty="0"/>
              <a:t>/</a:t>
            </a:r>
            <a:r>
              <a:rPr lang="ja-JP" altLang="en-US" dirty="0"/>
              <a:t>初回奏効導入不能</a:t>
            </a:r>
            <a:r>
              <a:rPr lang="en-US" altLang="ja-JP" dirty="0"/>
              <a:t>(</a:t>
            </a:r>
            <a:r>
              <a:rPr lang="ja-JP" altLang="en-US" dirty="0"/>
              <a:t>初回治療にて部分奏効未満</a:t>
            </a:r>
            <a:r>
              <a:rPr lang="en-US" altLang="ja-JP" dirty="0"/>
              <a:t>)/</a:t>
            </a:r>
            <a:r>
              <a:rPr lang="ja-JP" altLang="en-US" dirty="0"/>
              <a:t>再発（</a:t>
            </a:r>
            <a:r>
              <a:rPr lang="en-US" altLang="ja-JP" dirty="0"/>
              <a:t>13</a:t>
            </a:r>
            <a:r>
              <a:rPr lang="ja-JP" altLang="en-US" dirty="0"/>
              <a:t>件）で</a:t>
            </a:r>
            <a:r>
              <a:rPr lang="en-US" altLang="ja-JP" dirty="0"/>
              <a:t>76%</a:t>
            </a:r>
            <a:r>
              <a:rPr lang="ja-JP" altLang="en-US" dirty="0"/>
              <a:t>（</a:t>
            </a:r>
            <a:r>
              <a:rPr lang="en-US" altLang="ja-JP" dirty="0"/>
              <a:t>43-92%</a:t>
            </a:r>
            <a:r>
              <a:rPr lang="ja-JP" altLang="en-US" dirty="0"/>
              <a:t>）である。</a:t>
            </a:r>
          </a:p>
        </p:txBody>
      </p:sp>
      <p:sp>
        <p:nvSpPr>
          <p:cNvPr id="4" name="スライド イメージ プレースホルダー 3">
            <a:extLst>
              <a:ext uri="{FF2B5EF4-FFF2-40B4-BE49-F238E27FC236}">
                <a16:creationId xmlns:a16="http://schemas.microsoft.com/office/drawing/2014/main" id="{92FA1AB1-E2AD-46D3-8BAC-D0AD31F0EB3D}"/>
              </a:ext>
            </a:extLst>
          </p:cNvPr>
          <p:cNvSpPr>
            <a:spLocks noGrp="1" noRot="1" noChangeAspect="1"/>
          </p:cNvSpPr>
          <p:nvPr>
            <p:ph type="sldImg"/>
          </p:nvPr>
        </p:nvSpPr>
        <p:spPr>
          <a:xfrm>
            <a:off x="1035050" y="0"/>
            <a:ext cx="7940675" cy="4467225"/>
          </a:xfrm>
        </p:spPr>
      </p:sp>
      <p:sp>
        <p:nvSpPr>
          <p:cNvPr id="6" name="スライド番号プレースホルダー 5">
            <a:extLst>
              <a:ext uri="{FF2B5EF4-FFF2-40B4-BE49-F238E27FC236}">
                <a16:creationId xmlns:a16="http://schemas.microsoft.com/office/drawing/2014/main" id="{BA7C7070-F1D6-7C01-03D7-48B4FD90DF71}"/>
              </a:ext>
            </a:extLst>
          </p:cNvPr>
          <p:cNvSpPr>
            <a:spLocks noGrp="1"/>
          </p:cNvSpPr>
          <p:nvPr>
            <p:ph type="sldNum" sz="quarter" idx="5"/>
          </p:nvPr>
        </p:nvSpPr>
        <p:spPr/>
        <p:txBody>
          <a:bodyPr/>
          <a:lstStyle/>
          <a:p>
            <a:fld id="{2E548C01-EC07-4717-A8DE-1E92D2D81867}" type="slidenum">
              <a:rPr kumimoji="1" lang="ja-JP" altLang="en-US" smtClean="0"/>
              <a:t>83</a:t>
            </a:fld>
            <a:endParaRPr kumimoji="1" lang="ja-JP" altLang="en-US" dirty="0"/>
          </a:p>
        </p:txBody>
      </p:sp>
    </p:spTree>
    <p:extLst>
      <p:ext uri="{BB962C8B-B14F-4D97-AF65-F5344CB8AC3E}">
        <p14:creationId xmlns:p14="http://schemas.microsoft.com/office/powerpoint/2010/main" val="1956721154"/>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lstStyle/>
          <a:p>
            <a:r>
              <a:rPr lang="en-US" altLang="ja-JP" dirty="0"/>
              <a:t>2015</a:t>
            </a:r>
            <a:r>
              <a:rPr lang="ja-JP" altLang="en-US" dirty="0"/>
              <a:t>年～</a:t>
            </a:r>
            <a:r>
              <a:rPr lang="en-US" altLang="ja-JP" dirty="0"/>
              <a:t>2024</a:t>
            </a:r>
            <a:r>
              <a:rPr lang="ja-JP" altLang="en-US" dirty="0"/>
              <a:t>年に実施された</a:t>
            </a:r>
            <a:r>
              <a:rPr lang="en-US" altLang="ja-JP" dirty="0"/>
              <a:t>16</a:t>
            </a:r>
            <a:r>
              <a:rPr lang="ja-JP" altLang="en-US" dirty="0"/>
              <a:t>歳以上の非ホジキンリンパ腫に対する非血縁者間骨髄移植後</a:t>
            </a:r>
            <a:r>
              <a:rPr lang="en-US" altLang="ja-JP" dirty="0"/>
              <a:t>5</a:t>
            </a:r>
            <a:r>
              <a:rPr lang="ja-JP" altLang="en-US" dirty="0"/>
              <a:t>年生存率（</a:t>
            </a:r>
            <a:r>
              <a:rPr lang="en-US" altLang="ja-JP" dirty="0"/>
              <a:t>95%</a:t>
            </a:r>
            <a:r>
              <a:rPr lang="ja-JP" altLang="en-US" dirty="0"/>
              <a:t>信頼区間）は、完全奏効（</a:t>
            </a:r>
            <a:r>
              <a:rPr lang="en-US" altLang="ja-JP" dirty="0"/>
              <a:t>268</a:t>
            </a:r>
            <a:r>
              <a:rPr lang="ja-JP" altLang="en-US" dirty="0"/>
              <a:t>件）で</a:t>
            </a:r>
            <a:r>
              <a:rPr lang="en-US" altLang="ja-JP" dirty="0"/>
              <a:t>59%</a:t>
            </a:r>
            <a:r>
              <a:rPr lang="ja-JP" altLang="en-US" dirty="0"/>
              <a:t>（</a:t>
            </a:r>
            <a:r>
              <a:rPr lang="en-US" altLang="ja-JP" dirty="0"/>
              <a:t>53-65%</a:t>
            </a:r>
            <a:r>
              <a:rPr lang="ja-JP" altLang="en-US" dirty="0"/>
              <a:t>）、部分奏効（</a:t>
            </a:r>
            <a:r>
              <a:rPr lang="en-US" altLang="ja-JP" dirty="0"/>
              <a:t>129</a:t>
            </a:r>
            <a:r>
              <a:rPr lang="ja-JP" altLang="en-US" dirty="0"/>
              <a:t>件）で</a:t>
            </a:r>
            <a:r>
              <a:rPr lang="en-US" altLang="ja-JP" dirty="0"/>
              <a:t>52%</a:t>
            </a:r>
            <a:r>
              <a:rPr lang="ja-JP" altLang="en-US" dirty="0"/>
              <a:t>（</a:t>
            </a:r>
            <a:r>
              <a:rPr lang="en-US" altLang="ja-JP" dirty="0"/>
              <a:t>42-61%</a:t>
            </a:r>
            <a:r>
              <a:rPr lang="ja-JP" altLang="en-US" dirty="0"/>
              <a:t>）、初回無治療</a:t>
            </a:r>
            <a:r>
              <a:rPr lang="en-US" altLang="ja-JP" dirty="0"/>
              <a:t>/</a:t>
            </a:r>
            <a:r>
              <a:rPr lang="ja-JP" altLang="en-US" dirty="0"/>
              <a:t>初回奏効導入不能</a:t>
            </a:r>
            <a:r>
              <a:rPr lang="en-US" altLang="ja-JP" dirty="0"/>
              <a:t>(</a:t>
            </a:r>
            <a:r>
              <a:rPr lang="ja-JP" altLang="en-US" dirty="0"/>
              <a:t>初回治療にて部分奏効未満</a:t>
            </a:r>
            <a:r>
              <a:rPr lang="en-US" altLang="ja-JP" dirty="0"/>
              <a:t>)/</a:t>
            </a:r>
            <a:r>
              <a:rPr lang="ja-JP" altLang="en-US" dirty="0"/>
              <a:t>再発（</a:t>
            </a:r>
            <a:r>
              <a:rPr lang="en-US" altLang="ja-JP" dirty="0"/>
              <a:t>195</a:t>
            </a:r>
            <a:r>
              <a:rPr lang="ja-JP" altLang="en-US" dirty="0"/>
              <a:t>件）で</a:t>
            </a:r>
            <a:r>
              <a:rPr lang="en-US" altLang="ja-JP" dirty="0"/>
              <a:t>37%</a:t>
            </a:r>
            <a:r>
              <a:rPr lang="ja-JP" altLang="en-US" dirty="0"/>
              <a:t>（</a:t>
            </a:r>
            <a:r>
              <a:rPr lang="en-US" altLang="ja-JP" dirty="0"/>
              <a:t>30-45%</a:t>
            </a:r>
            <a:r>
              <a:rPr lang="ja-JP" altLang="en-US" dirty="0"/>
              <a:t>）である。</a:t>
            </a:r>
          </a:p>
        </p:txBody>
      </p:sp>
      <p:sp>
        <p:nvSpPr>
          <p:cNvPr id="4" name="スライド イメージ プレースホルダー 3">
            <a:extLst>
              <a:ext uri="{FF2B5EF4-FFF2-40B4-BE49-F238E27FC236}">
                <a16:creationId xmlns:a16="http://schemas.microsoft.com/office/drawing/2014/main" id="{CDA61CCF-640B-7436-A195-798C5F266F93}"/>
              </a:ext>
            </a:extLst>
          </p:cNvPr>
          <p:cNvSpPr>
            <a:spLocks noGrp="1" noRot="1" noChangeAspect="1"/>
          </p:cNvSpPr>
          <p:nvPr>
            <p:ph type="sldImg"/>
          </p:nvPr>
        </p:nvSpPr>
        <p:spPr>
          <a:xfrm>
            <a:off x="1035050" y="0"/>
            <a:ext cx="7940675" cy="4467225"/>
          </a:xfrm>
        </p:spPr>
      </p:sp>
      <p:sp>
        <p:nvSpPr>
          <p:cNvPr id="6" name="スライド番号プレースホルダー 5">
            <a:extLst>
              <a:ext uri="{FF2B5EF4-FFF2-40B4-BE49-F238E27FC236}">
                <a16:creationId xmlns:a16="http://schemas.microsoft.com/office/drawing/2014/main" id="{5C60F9AA-72F8-3B0D-0D3F-16FEDA9C2B5E}"/>
              </a:ext>
            </a:extLst>
          </p:cNvPr>
          <p:cNvSpPr>
            <a:spLocks noGrp="1"/>
          </p:cNvSpPr>
          <p:nvPr>
            <p:ph type="sldNum" sz="quarter" idx="5"/>
          </p:nvPr>
        </p:nvSpPr>
        <p:spPr/>
        <p:txBody>
          <a:bodyPr/>
          <a:lstStyle/>
          <a:p>
            <a:fld id="{2E548C01-EC07-4717-A8DE-1E92D2D81867}" type="slidenum">
              <a:rPr kumimoji="1" lang="ja-JP" altLang="en-US" smtClean="0"/>
              <a:t>84</a:t>
            </a:fld>
            <a:endParaRPr kumimoji="1" lang="ja-JP" altLang="en-US" dirty="0"/>
          </a:p>
        </p:txBody>
      </p:sp>
    </p:spTree>
    <p:extLst>
      <p:ext uri="{BB962C8B-B14F-4D97-AF65-F5344CB8AC3E}">
        <p14:creationId xmlns:p14="http://schemas.microsoft.com/office/powerpoint/2010/main" val="3975699978"/>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lstStyle/>
          <a:p>
            <a:r>
              <a:rPr lang="en-US" altLang="ja-JP" dirty="0"/>
              <a:t>2015</a:t>
            </a:r>
            <a:r>
              <a:rPr lang="ja-JP" altLang="en-US" dirty="0"/>
              <a:t>年～</a:t>
            </a:r>
            <a:r>
              <a:rPr lang="en-US" altLang="ja-JP" dirty="0"/>
              <a:t>2024</a:t>
            </a:r>
            <a:r>
              <a:rPr lang="ja-JP" altLang="en-US" dirty="0"/>
              <a:t>年に実施された</a:t>
            </a:r>
            <a:r>
              <a:rPr lang="en-US" altLang="ja-JP" dirty="0"/>
              <a:t>15</a:t>
            </a:r>
            <a:r>
              <a:rPr lang="ja-JP" altLang="en-US" dirty="0"/>
              <a:t>歳以下の非ホジキンリンパ腫に対する非血縁者間さい帯血移植後</a:t>
            </a:r>
            <a:r>
              <a:rPr lang="en-US" altLang="ja-JP" dirty="0"/>
              <a:t>5</a:t>
            </a:r>
            <a:r>
              <a:rPr lang="ja-JP" altLang="en-US" dirty="0"/>
              <a:t>年生存率（</a:t>
            </a:r>
            <a:r>
              <a:rPr lang="en-US" altLang="ja-JP" dirty="0"/>
              <a:t>95%</a:t>
            </a:r>
            <a:r>
              <a:rPr lang="ja-JP" altLang="en-US" dirty="0"/>
              <a:t>信頼区間）は、完全奏効</a:t>
            </a:r>
            <a:r>
              <a:rPr lang="en-US" altLang="ja-JP" dirty="0"/>
              <a:t>/</a:t>
            </a:r>
            <a:r>
              <a:rPr lang="ja-JP" altLang="en-US" dirty="0"/>
              <a:t>部分奏効（</a:t>
            </a:r>
            <a:r>
              <a:rPr lang="en-US" altLang="ja-JP" dirty="0"/>
              <a:t>27</a:t>
            </a:r>
            <a:r>
              <a:rPr lang="ja-JP" altLang="en-US" dirty="0"/>
              <a:t>件）で</a:t>
            </a:r>
            <a:r>
              <a:rPr lang="en-US" altLang="ja-JP" dirty="0"/>
              <a:t>79%</a:t>
            </a:r>
            <a:r>
              <a:rPr lang="ja-JP" altLang="en-US" dirty="0"/>
              <a:t>（</a:t>
            </a:r>
            <a:r>
              <a:rPr lang="en-US" altLang="ja-JP" dirty="0"/>
              <a:t>55-91%</a:t>
            </a:r>
            <a:r>
              <a:rPr lang="ja-JP" altLang="en-US" dirty="0"/>
              <a:t>）、初回無治療</a:t>
            </a:r>
            <a:r>
              <a:rPr lang="en-US" altLang="ja-JP" dirty="0"/>
              <a:t>/</a:t>
            </a:r>
            <a:r>
              <a:rPr lang="ja-JP" altLang="en-US" dirty="0"/>
              <a:t>初回奏効導入不能</a:t>
            </a:r>
            <a:r>
              <a:rPr lang="en-US" altLang="ja-JP" dirty="0"/>
              <a:t>(</a:t>
            </a:r>
            <a:r>
              <a:rPr lang="ja-JP" altLang="en-US" dirty="0"/>
              <a:t>初回治療にて部分奏効未満</a:t>
            </a:r>
            <a:r>
              <a:rPr lang="en-US" altLang="ja-JP" dirty="0"/>
              <a:t>)/</a:t>
            </a:r>
            <a:r>
              <a:rPr lang="ja-JP" altLang="en-US" dirty="0"/>
              <a:t>再発（</a:t>
            </a:r>
            <a:r>
              <a:rPr lang="en-US" altLang="ja-JP" dirty="0"/>
              <a:t>14</a:t>
            </a:r>
            <a:r>
              <a:rPr lang="ja-JP" altLang="en-US" dirty="0"/>
              <a:t>件）で</a:t>
            </a:r>
            <a:r>
              <a:rPr lang="en-US" altLang="ja-JP" dirty="0"/>
              <a:t>64%</a:t>
            </a:r>
            <a:r>
              <a:rPr lang="ja-JP" altLang="en-US" dirty="0"/>
              <a:t>（</a:t>
            </a:r>
            <a:r>
              <a:rPr lang="en-US" altLang="ja-JP" dirty="0"/>
              <a:t>33-83%</a:t>
            </a:r>
            <a:r>
              <a:rPr lang="ja-JP" altLang="en-US" dirty="0"/>
              <a:t>）である。</a:t>
            </a:r>
          </a:p>
        </p:txBody>
      </p:sp>
      <p:sp>
        <p:nvSpPr>
          <p:cNvPr id="7" name="スライド イメージ プレースホルダー 6">
            <a:extLst>
              <a:ext uri="{FF2B5EF4-FFF2-40B4-BE49-F238E27FC236}">
                <a16:creationId xmlns:a16="http://schemas.microsoft.com/office/drawing/2014/main" id="{C1E78AB3-ED74-47BC-3B21-D920E057AB47}"/>
              </a:ext>
            </a:extLst>
          </p:cNvPr>
          <p:cNvSpPr>
            <a:spLocks noGrp="1" noRot="1" noChangeAspect="1"/>
          </p:cNvSpPr>
          <p:nvPr>
            <p:ph type="sldImg"/>
          </p:nvPr>
        </p:nvSpPr>
        <p:spPr>
          <a:xfrm>
            <a:off x="1035050" y="0"/>
            <a:ext cx="7940675" cy="4467225"/>
          </a:xfrm>
        </p:spPr>
      </p:sp>
      <p:sp>
        <p:nvSpPr>
          <p:cNvPr id="8" name="スライド番号プレースホルダー 7">
            <a:extLst>
              <a:ext uri="{FF2B5EF4-FFF2-40B4-BE49-F238E27FC236}">
                <a16:creationId xmlns:a16="http://schemas.microsoft.com/office/drawing/2014/main" id="{7D27A39A-7071-C598-3F19-1E7C48AAD5D7}"/>
              </a:ext>
            </a:extLst>
          </p:cNvPr>
          <p:cNvSpPr>
            <a:spLocks noGrp="1"/>
          </p:cNvSpPr>
          <p:nvPr>
            <p:ph type="sldNum" sz="quarter" idx="5"/>
          </p:nvPr>
        </p:nvSpPr>
        <p:spPr/>
        <p:txBody>
          <a:bodyPr/>
          <a:lstStyle/>
          <a:p>
            <a:fld id="{2E548C01-EC07-4717-A8DE-1E92D2D81867}" type="slidenum">
              <a:rPr kumimoji="1" lang="ja-JP" altLang="en-US" smtClean="0"/>
              <a:t>85</a:t>
            </a:fld>
            <a:endParaRPr kumimoji="1" lang="ja-JP" altLang="en-US" dirty="0"/>
          </a:p>
        </p:txBody>
      </p:sp>
    </p:spTree>
    <p:extLst>
      <p:ext uri="{BB962C8B-B14F-4D97-AF65-F5344CB8AC3E}">
        <p14:creationId xmlns:p14="http://schemas.microsoft.com/office/powerpoint/2010/main" val="4177555232"/>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lstStyle/>
          <a:p>
            <a:r>
              <a:rPr lang="en-US" altLang="ja-JP" dirty="0"/>
              <a:t>2015</a:t>
            </a:r>
            <a:r>
              <a:rPr lang="ja-JP" altLang="en-US" dirty="0"/>
              <a:t>年～</a:t>
            </a:r>
            <a:r>
              <a:rPr lang="en-US" altLang="ja-JP" dirty="0"/>
              <a:t>2024</a:t>
            </a:r>
            <a:r>
              <a:rPr lang="ja-JP" altLang="en-US" dirty="0"/>
              <a:t>年に実施された</a:t>
            </a:r>
            <a:r>
              <a:rPr lang="en-US" altLang="ja-JP" dirty="0"/>
              <a:t>16</a:t>
            </a:r>
            <a:r>
              <a:rPr lang="ja-JP" altLang="en-US" dirty="0"/>
              <a:t>歳以上の非ホジキンリンパ腫に対する非血縁者間さい帯血移植後</a:t>
            </a:r>
            <a:r>
              <a:rPr lang="en-US" altLang="ja-JP" dirty="0"/>
              <a:t>5</a:t>
            </a:r>
            <a:r>
              <a:rPr lang="ja-JP" altLang="en-US" dirty="0"/>
              <a:t>年生存率（</a:t>
            </a:r>
            <a:r>
              <a:rPr lang="en-US" altLang="ja-JP" dirty="0"/>
              <a:t>95%</a:t>
            </a:r>
            <a:r>
              <a:rPr lang="ja-JP" altLang="en-US" dirty="0"/>
              <a:t>信頼区間）は、完全奏効（</a:t>
            </a:r>
            <a:r>
              <a:rPr lang="en-US" altLang="ja-JP" dirty="0"/>
              <a:t>328</a:t>
            </a:r>
            <a:r>
              <a:rPr lang="ja-JP" altLang="en-US" dirty="0"/>
              <a:t>件）で</a:t>
            </a:r>
            <a:r>
              <a:rPr lang="en-US" altLang="ja-JP" dirty="0"/>
              <a:t>57%</a:t>
            </a:r>
            <a:r>
              <a:rPr lang="ja-JP" altLang="en-US" dirty="0"/>
              <a:t>（</a:t>
            </a:r>
            <a:r>
              <a:rPr lang="en-US" altLang="ja-JP" dirty="0"/>
              <a:t>51-63%</a:t>
            </a:r>
            <a:r>
              <a:rPr lang="ja-JP" altLang="en-US" dirty="0"/>
              <a:t>）、部分奏効（</a:t>
            </a:r>
            <a:r>
              <a:rPr lang="en-US" altLang="ja-JP" dirty="0"/>
              <a:t>254</a:t>
            </a:r>
            <a:r>
              <a:rPr lang="ja-JP" altLang="en-US" dirty="0"/>
              <a:t>件）で</a:t>
            </a:r>
            <a:r>
              <a:rPr lang="en-US" altLang="ja-JP" dirty="0"/>
              <a:t>44%</a:t>
            </a:r>
            <a:r>
              <a:rPr lang="ja-JP" altLang="en-US" dirty="0"/>
              <a:t>（</a:t>
            </a:r>
            <a:r>
              <a:rPr lang="en-US" altLang="ja-JP" dirty="0"/>
              <a:t>37-50%</a:t>
            </a:r>
            <a:r>
              <a:rPr lang="ja-JP" altLang="en-US" dirty="0"/>
              <a:t>）、初回無治療</a:t>
            </a:r>
            <a:r>
              <a:rPr lang="en-US" altLang="ja-JP" dirty="0"/>
              <a:t>/</a:t>
            </a:r>
            <a:r>
              <a:rPr lang="ja-JP" altLang="en-US" dirty="0"/>
              <a:t>初回奏効導入不能（初回治療にて部分奏効未満）</a:t>
            </a:r>
            <a:r>
              <a:rPr lang="en-US" altLang="ja-JP" dirty="0"/>
              <a:t>/</a:t>
            </a:r>
            <a:r>
              <a:rPr lang="ja-JP" altLang="en-US" dirty="0"/>
              <a:t>再発（</a:t>
            </a:r>
            <a:r>
              <a:rPr lang="en-US" altLang="ja-JP" dirty="0"/>
              <a:t>553</a:t>
            </a:r>
            <a:r>
              <a:rPr lang="ja-JP" altLang="en-US" dirty="0"/>
              <a:t>件）で</a:t>
            </a:r>
            <a:r>
              <a:rPr lang="en-US" altLang="ja-JP" dirty="0"/>
              <a:t>29%</a:t>
            </a:r>
            <a:r>
              <a:rPr lang="ja-JP" altLang="en-US" dirty="0"/>
              <a:t>（</a:t>
            </a:r>
            <a:r>
              <a:rPr lang="en-US" altLang="ja-JP" dirty="0"/>
              <a:t>25-33%</a:t>
            </a:r>
            <a:r>
              <a:rPr lang="ja-JP" altLang="en-US" dirty="0"/>
              <a:t>）である。</a:t>
            </a:r>
          </a:p>
        </p:txBody>
      </p:sp>
      <p:sp>
        <p:nvSpPr>
          <p:cNvPr id="4" name="スライド イメージ プレースホルダー 3">
            <a:extLst>
              <a:ext uri="{FF2B5EF4-FFF2-40B4-BE49-F238E27FC236}">
                <a16:creationId xmlns:a16="http://schemas.microsoft.com/office/drawing/2014/main" id="{7BFFEE57-5830-DC4A-4DB3-4656E85CE9A8}"/>
              </a:ext>
            </a:extLst>
          </p:cNvPr>
          <p:cNvSpPr>
            <a:spLocks noGrp="1" noRot="1" noChangeAspect="1"/>
          </p:cNvSpPr>
          <p:nvPr>
            <p:ph type="sldImg"/>
          </p:nvPr>
        </p:nvSpPr>
        <p:spPr>
          <a:xfrm>
            <a:off x="1035050" y="0"/>
            <a:ext cx="7940675" cy="4467225"/>
          </a:xfrm>
        </p:spPr>
      </p:sp>
      <p:sp>
        <p:nvSpPr>
          <p:cNvPr id="6" name="スライド番号プレースホルダー 5">
            <a:extLst>
              <a:ext uri="{FF2B5EF4-FFF2-40B4-BE49-F238E27FC236}">
                <a16:creationId xmlns:a16="http://schemas.microsoft.com/office/drawing/2014/main" id="{AD0AF271-A62A-E5D9-7207-9D926BB9ADE4}"/>
              </a:ext>
            </a:extLst>
          </p:cNvPr>
          <p:cNvSpPr>
            <a:spLocks noGrp="1"/>
          </p:cNvSpPr>
          <p:nvPr>
            <p:ph type="sldNum" sz="quarter" idx="5"/>
          </p:nvPr>
        </p:nvSpPr>
        <p:spPr/>
        <p:txBody>
          <a:bodyPr/>
          <a:lstStyle/>
          <a:p>
            <a:fld id="{2E548C01-EC07-4717-A8DE-1E92D2D81867}" type="slidenum">
              <a:rPr kumimoji="1" lang="ja-JP" altLang="en-US" smtClean="0"/>
              <a:t>86</a:t>
            </a:fld>
            <a:endParaRPr kumimoji="1" lang="ja-JP" altLang="en-US" dirty="0"/>
          </a:p>
        </p:txBody>
      </p:sp>
    </p:spTree>
    <p:extLst>
      <p:ext uri="{BB962C8B-B14F-4D97-AF65-F5344CB8AC3E}">
        <p14:creationId xmlns:p14="http://schemas.microsoft.com/office/powerpoint/2010/main" val="1343595019"/>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lstStyle/>
          <a:p>
            <a:r>
              <a:rPr lang="en-US" altLang="ja-JP" dirty="0"/>
              <a:t>2015</a:t>
            </a:r>
            <a:r>
              <a:rPr lang="ja-JP" altLang="en-US" dirty="0"/>
              <a:t>年～</a:t>
            </a:r>
            <a:r>
              <a:rPr lang="en-US" altLang="ja-JP" dirty="0"/>
              <a:t>2024</a:t>
            </a:r>
            <a:r>
              <a:rPr lang="ja-JP" altLang="en-US" dirty="0"/>
              <a:t>年に実施された</a:t>
            </a:r>
            <a:r>
              <a:rPr lang="en-US" altLang="ja-JP" dirty="0"/>
              <a:t>16</a:t>
            </a:r>
            <a:r>
              <a:rPr lang="ja-JP" altLang="en-US" dirty="0"/>
              <a:t>歳以上の多発性骨髄腫を含む形質細胞性腫瘍に初回自家移植の登録件数は</a:t>
            </a:r>
            <a:r>
              <a:rPr lang="en-US" altLang="ja-JP" dirty="0"/>
              <a:t>8,109</a:t>
            </a:r>
            <a:r>
              <a:rPr lang="ja-JP" altLang="en-US" dirty="0"/>
              <a:t>件に及ぶ。移植後</a:t>
            </a:r>
            <a:r>
              <a:rPr lang="en-US" altLang="ja-JP" dirty="0"/>
              <a:t>5</a:t>
            </a:r>
            <a:r>
              <a:rPr lang="ja-JP" altLang="en-US" dirty="0"/>
              <a:t>年生存率（</a:t>
            </a:r>
            <a:r>
              <a:rPr lang="en-US" altLang="ja-JP" dirty="0"/>
              <a:t>95%</a:t>
            </a:r>
            <a:r>
              <a:rPr lang="ja-JP" altLang="en-US" dirty="0"/>
              <a:t>信頼区間）は、</a:t>
            </a:r>
            <a:r>
              <a:rPr lang="en-US" altLang="ja-JP" dirty="0"/>
              <a:t>80%</a:t>
            </a:r>
            <a:r>
              <a:rPr lang="ja-JP" altLang="en-US" dirty="0"/>
              <a:t>（</a:t>
            </a:r>
            <a:r>
              <a:rPr lang="en-US" altLang="ja-JP" dirty="0"/>
              <a:t>79-81%</a:t>
            </a:r>
            <a:r>
              <a:rPr lang="ja-JP" altLang="en-US" dirty="0"/>
              <a:t>）である。</a:t>
            </a:r>
          </a:p>
        </p:txBody>
      </p:sp>
      <p:sp>
        <p:nvSpPr>
          <p:cNvPr id="4" name="スライド イメージ プレースホルダー 3">
            <a:extLst>
              <a:ext uri="{FF2B5EF4-FFF2-40B4-BE49-F238E27FC236}">
                <a16:creationId xmlns:a16="http://schemas.microsoft.com/office/drawing/2014/main" id="{2C46A48E-7DD5-160A-AF12-03430DA943BB}"/>
              </a:ext>
            </a:extLst>
          </p:cNvPr>
          <p:cNvSpPr>
            <a:spLocks noGrp="1" noRot="1" noChangeAspect="1"/>
          </p:cNvSpPr>
          <p:nvPr>
            <p:ph type="sldImg"/>
          </p:nvPr>
        </p:nvSpPr>
        <p:spPr>
          <a:xfrm>
            <a:off x="1035050" y="0"/>
            <a:ext cx="7940675" cy="4467225"/>
          </a:xfrm>
        </p:spPr>
      </p:sp>
      <p:sp>
        <p:nvSpPr>
          <p:cNvPr id="6" name="スライド番号プレースホルダー 5">
            <a:extLst>
              <a:ext uri="{FF2B5EF4-FFF2-40B4-BE49-F238E27FC236}">
                <a16:creationId xmlns:a16="http://schemas.microsoft.com/office/drawing/2014/main" id="{A4CEB3FC-57FA-D2A9-DED0-C50D26889E4D}"/>
              </a:ext>
            </a:extLst>
          </p:cNvPr>
          <p:cNvSpPr>
            <a:spLocks noGrp="1"/>
          </p:cNvSpPr>
          <p:nvPr>
            <p:ph type="sldNum" sz="quarter" idx="5"/>
          </p:nvPr>
        </p:nvSpPr>
        <p:spPr/>
        <p:txBody>
          <a:bodyPr/>
          <a:lstStyle/>
          <a:p>
            <a:fld id="{2E548C01-EC07-4717-A8DE-1E92D2D81867}" type="slidenum">
              <a:rPr kumimoji="1" lang="ja-JP" altLang="en-US" smtClean="0"/>
              <a:t>87</a:t>
            </a:fld>
            <a:endParaRPr kumimoji="1" lang="ja-JP" altLang="en-US" dirty="0"/>
          </a:p>
        </p:txBody>
      </p:sp>
    </p:spTree>
    <p:extLst>
      <p:ext uri="{BB962C8B-B14F-4D97-AF65-F5344CB8AC3E}">
        <p14:creationId xmlns:p14="http://schemas.microsoft.com/office/powerpoint/2010/main" val="2336602930"/>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lstStyle/>
          <a:p>
            <a:r>
              <a:rPr lang="en-US" altLang="ja-JP" dirty="0"/>
              <a:t>2015</a:t>
            </a:r>
            <a:r>
              <a:rPr lang="ja-JP" altLang="en-US" dirty="0"/>
              <a:t>年～</a:t>
            </a:r>
            <a:r>
              <a:rPr lang="en-US" altLang="ja-JP" dirty="0"/>
              <a:t>2024</a:t>
            </a:r>
            <a:r>
              <a:rPr lang="ja-JP" altLang="en-US" dirty="0"/>
              <a:t>年に実施された</a:t>
            </a:r>
            <a:r>
              <a:rPr lang="en-US" altLang="ja-JP" dirty="0"/>
              <a:t>16</a:t>
            </a:r>
            <a:r>
              <a:rPr lang="ja-JP" altLang="en-US" dirty="0"/>
              <a:t>歳以上の多発性骨髄腫を含む形質細胞性腫瘍に対する移植後</a:t>
            </a:r>
            <a:r>
              <a:rPr lang="en-US" altLang="ja-JP" dirty="0"/>
              <a:t>5</a:t>
            </a:r>
            <a:r>
              <a:rPr lang="ja-JP" altLang="en-US" dirty="0"/>
              <a:t>年生存率（</a:t>
            </a:r>
            <a:r>
              <a:rPr lang="en-US" altLang="ja-JP" dirty="0"/>
              <a:t>95%</a:t>
            </a:r>
            <a:r>
              <a:rPr lang="ja-JP" altLang="en-US" dirty="0"/>
              <a:t>信頼区間）は、血縁者間骨髄移植</a:t>
            </a:r>
            <a:r>
              <a:rPr lang="en-US" altLang="ja-JP" dirty="0"/>
              <a:t>/</a:t>
            </a:r>
            <a:r>
              <a:rPr lang="ja-JP" altLang="en-US" dirty="0"/>
              <a:t>末梢血幹細胞移植（</a:t>
            </a:r>
            <a:r>
              <a:rPr lang="en-US" altLang="ja-JP" dirty="0"/>
              <a:t>88</a:t>
            </a:r>
            <a:r>
              <a:rPr lang="ja-JP" altLang="en-US" dirty="0"/>
              <a:t>件）で</a:t>
            </a:r>
            <a:r>
              <a:rPr lang="en-US" altLang="ja-JP" dirty="0"/>
              <a:t>34%</a:t>
            </a:r>
            <a:r>
              <a:rPr lang="ja-JP" altLang="en-US" dirty="0"/>
              <a:t>（</a:t>
            </a:r>
            <a:r>
              <a:rPr lang="en-US" altLang="ja-JP" dirty="0"/>
              <a:t>23-45%</a:t>
            </a:r>
            <a:r>
              <a:rPr lang="ja-JP" altLang="en-US" dirty="0"/>
              <a:t>）、非血縁者間骨髄移植（</a:t>
            </a:r>
            <a:r>
              <a:rPr lang="en-US" altLang="ja-JP" dirty="0"/>
              <a:t>98</a:t>
            </a:r>
            <a:r>
              <a:rPr lang="ja-JP" altLang="en-US" dirty="0"/>
              <a:t>件）で</a:t>
            </a:r>
            <a:r>
              <a:rPr lang="en-US" altLang="ja-JP" dirty="0"/>
              <a:t>47%</a:t>
            </a:r>
            <a:r>
              <a:rPr lang="ja-JP" altLang="en-US" dirty="0"/>
              <a:t>（</a:t>
            </a:r>
            <a:r>
              <a:rPr lang="en-US" altLang="ja-JP" dirty="0"/>
              <a:t>37-57%</a:t>
            </a:r>
            <a:r>
              <a:rPr lang="ja-JP" altLang="en-US" dirty="0"/>
              <a:t>）、非血縁者間さい帯血移植（</a:t>
            </a:r>
            <a:r>
              <a:rPr lang="en-US" altLang="ja-JP" dirty="0"/>
              <a:t>65</a:t>
            </a:r>
            <a:r>
              <a:rPr lang="ja-JP" altLang="en-US" dirty="0"/>
              <a:t>件）で</a:t>
            </a:r>
            <a:r>
              <a:rPr lang="en-US" altLang="ja-JP" dirty="0"/>
              <a:t>18%</a:t>
            </a:r>
            <a:r>
              <a:rPr lang="ja-JP" altLang="en-US" dirty="0"/>
              <a:t>（</a:t>
            </a:r>
            <a:r>
              <a:rPr lang="en-US" altLang="ja-JP" dirty="0"/>
              <a:t>9-31%</a:t>
            </a:r>
            <a:r>
              <a:rPr lang="ja-JP" altLang="en-US" dirty="0"/>
              <a:t>）である。</a:t>
            </a:r>
          </a:p>
        </p:txBody>
      </p:sp>
      <p:sp>
        <p:nvSpPr>
          <p:cNvPr id="4" name="スライド イメージ プレースホルダー 3">
            <a:extLst>
              <a:ext uri="{FF2B5EF4-FFF2-40B4-BE49-F238E27FC236}">
                <a16:creationId xmlns:a16="http://schemas.microsoft.com/office/drawing/2014/main" id="{7F6292AF-CF0B-6CB3-F836-EA305B53007D}"/>
              </a:ext>
            </a:extLst>
          </p:cNvPr>
          <p:cNvSpPr>
            <a:spLocks noGrp="1" noRot="1" noChangeAspect="1"/>
          </p:cNvSpPr>
          <p:nvPr>
            <p:ph type="sldImg"/>
          </p:nvPr>
        </p:nvSpPr>
        <p:spPr>
          <a:xfrm>
            <a:off x="1035050" y="0"/>
            <a:ext cx="7940675" cy="4467225"/>
          </a:xfrm>
        </p:spPr>
      </p:sp>
      <p:sp>
        <p:nvSpPr>
          <p:cNvPr id="6" name="スライド番号プレースホルダー 5">
            <a:extLst>
              <a:ext uri="{FF2B5EF4-FFF2-40B4-BE49-F238E27FC236}">
                <a16:creationId xmlns:a16="http://schemas.microsoft.com/office/drawing/2014/main" id="{2B235744-579B-10DE-7DDB-6C459C1FEE22}"/>
              </a:ext>
            </a:extLst>
          </p:cNvPr>
          <p:cNvSpPr>
            <a:spLocks noGrp="1"/>
          </p:cNvSpPr>
          <p:nvPr>
            <p:ph type="sldNum" sz="quarter" idx="5"/>
          </p:nvPr>
        </p:nvSpPr>
        <p:spPr/>
        <p:txBody>
          <a:bodyPr/>
          <a:lstStyle/>
          <a:p>
            <a:fld id="{2E548C01-EC07-4717-A8DE-1E92D2D81867}" type="slidenum">
              <a:rPr kumimoji="1" lang="ja-JP" altLang="en-US" smtClean="0"/>
              <a:t>88</a:t>
            </a:fld>
            <a:endParaRPr kumimoji="1" lang="ja-JP" altLang="en-US" dirty="0"/>
          </a:p>
        </p:txBody>
      </p:sp>
    </p:spTree>
    <p:extLst>
      <p:ext uri="{BB962C8B-B14F-4D97-AF65-F5344CB8AC3E}">
        <p14:creationId xmlns:p14="http://schemas.microsoft.com/office/powerpoint/2010/main" val="455363042"/>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lstStyle/>
          <a:p>
            <a:r>
              <a:rPr lang="en-US" altLang="ja-JP" dirty="0"/>
              <a:t>2015</a:t>
            </a:r>
            <a:r>
              <a:rPr lang="ja-JP" altLang="en-US" dirty="0"/>
              <a:t>年～</a:t>
            </a:r>
            <a:r>
              <a:rPr lang="en-US" altLang="ja-JP" dirty="0"/>
              <a:t>2024</a:t>
            </a:r>
            <a:r>
              <a:rPr lang="ja-JP" altLang="en-US" dirty="0"/>
              <a:t>年に実施された</a:t>
            </a:r>
            <a:r>
              <a:rPr lang="en-US" altLang="ja-JP" dirty="0"/>
              <a:t>16</a:t>
            </a:r>
            <a:r>
              <a:rPr lang="ja-JP" altLang="en-US" dirty="0"/>
              <a:t>歳以上の多発性骨髄腫を含む形質細胞性腫瘍に対する自家移植後</a:t>
            </a:r>
            <a:r>
              <a:rPr lang="en-US" altLang="ja-JP" dirty="0"/>
              <a:t>5</a:t>
            </a:r>
            <a:r>
              <a:rPr lang="ja-JP" altLang="en-US" dirty="0"/>
              <a:t>年生存率（</a:t>
            </a:r>
            <a:r>
              <a:rPr lang="en-US" altLang="ja-JP" dirty="0"/>
              <a:t>95%</a:t>
            </a:r>
            <a:r>
              <a:rPr lang="ja-JP" altLang="en-US" dirty="0"/>
              <a:t>信頼区間）は、完全奏効</a:t>
            </a:r>
            <a:r>
              <a:rPr lang="en-US" altLang="ja-JP" dirty="0"/>
              <a:t>(</a:t>
            </a:r>
            <a:r>
              <a:rPr lang="ja-JP" altLang="en-US" dirty="0"/>
              <a:t>厳格な完全奏効を含む</a:t>
            </a:r>
            <a:r>
              <a:rPr lang="en-US" altLang="ja-JP" dirty="0"/>
              <a:t>)</a:t>
            </a:r>
            <a:r>
              <a:rPr lang="ja-JP" altLang="en-US" dirty="0"/>
              <a:t>（</a:t>
            </a:r>
            <a:r>
              <a:rPr lang="en-US" altLang="ja-JP" dirty="0"/>
              <a:t>2,067</a:t>
            </a:r>
            <a:r>
              <a:rPr lang="ja-JP" altLang="en-US" dirty="0"/>
              <a:t>件）で</a:t>
            </a:r>
            <a:r>
              <a:rPr lang="en-US" altLang="ja-JP" dirty="0"/>
              <a:t>84%</a:t>
            </a:r>
            <a:r>
              <a:rPr lang="ja-JP" altLang="en-US" dirty="0"/>
              <a:t>（</a:t>
            </a:r>
            <a:r>
              <a:rPr lang="en-US" altLang="ja-JP" dirty="0"/>
              <a:t>82-86%</a:t>
            </a:r>
            <a:r>
              <a:rPr lang="ja-JP" altLang="en-US" dirty="0"/>
              <a:t>）、最良部分奏効（</a:t>
            </a:r>
            <a:r>
              <a:rPr lang="en-US" altLang="ja-JP" dirty="0"/>
              <a:t>2,709</a:t>
            </a:r>
            <a:r>
              <a:rPr lang="ja-JP" altLang="en-US" dirty="0"/>
              <a:t>件）で</a:t>
            </a:r>
            <a:r>
              <a:rPr lang="en-US" altLang="ja-JP" dirty="0"/>
              <a:t>80%</a:t>
            </a:r>
            <a:r>
              <a:rPr lang="ja-JP" altLang="en-US" dirty="0"/>
              <a:t>（</a:t>
            </a:r>
            <a:r>
              <a:rPr lang="en-US" altLang="ja-JP" dirty="0"/>
              <a:t>78-82%</a:t>
            </a:r>
            <a:r>
              <a:rPr lang="ja-JP" altLang="en-US" dirty="0"/>
              <a:t>）、部分奏効（</a:t>
            </a:r>
            <a:r>
              <a:rPr lang="en-US" altLang="ja-JP" dirty="0"/>
              <a:t>2,361</a:t>
            </a:r>
            <a:r>
              <a:rPr lang="ja-JP" altLang="en-US" dirty="0"/>
              <a:t>件）で</a:t>
            </a:r>
            <a:r>
              <a:rPr lang="en-US" altLang="ja-JP" dirty="0"/>
              <a:t>77%</a:t>
            </a:r>
            <a:r>
              <a:rPr lang="ja-JP" altLang="en-US" dirty="0"/>
              <a:t>（</a:t>
            </a:r>
            <a:r>
              <a:rPr lang="en-US" altLang="ja-JP" dirty="0"/>
              <a:t>75-79%</a:t>
            </a:r>
            <a:r>
              <a:rPr lang="ja-JP" altLang="en-US" dirty="0"/>
              <a:t>）、安定</a:t>
            </a:r>
            <a:r>
              <a:rPr lang="en-US" altLang="ja-JP" dirty="0"/>
              <a:t>(163</a:t>
            </a:r>
            <a:r>
              <a:rPr lang="ja-JP" altLang="en-US" dirty="0"/>
              <a:t>件</a:t>
            </a:r>
            <a:r>
              <a:rPr lang="en-US" altLang="ja-JP" dirty="0"/>
              <a:t>)</a:t>
            </a:r>
            <a:r>
              <a:rPr lang="ja-JP" altLang="en-US" dirty="0"/>
              <a:t>で</a:t>
            </a:r>
            <a:r>
              <a:rPr lang="en-US" altLang="ja-JP" dirty="0"/>
              <a:t>68%</a:t>
            </a:r>
            <a:r>
              <a:rPr lang="ja-JP" altLang="en-US" dirty="0"/>
              <a:t>（</a:t>
            </a:r>
            <a:r>
              <a:rPr lang="en-US" altLang="ja-JP" dirty="0"/>
              <a:t>59-76%</a:t>
            </a:r>
            <a:r>
              <a:rPr lang="ja-JP" altLang="en-US" dirty="0"/>
              <a:t>）、進行</a:t>
            </a:r>
            <a:r>
              <a:rPr lang="en-US" altLang="ja-JP" dirty="0"/>
              <a:t>/</a:t>
            </a:r>
            <a:r>
              <a:rPr lang="ja-JP" altLang="en-US" dirty="0"/>
              <a:t>再発（</a:t>
            </a:r>
            <a:r>
              <a:rPr lang="en-US" altLang="ja-JP" dirty="0"/>
              <a:t>147</a:t>
            </a:r>
            <a:r>
              <a:rPr lang="ja-JP" altLang="en-US" dirty="0"/>
              <a:t>件）で</a:t>
            </a:r>
            <a:r>
              <a:rPr lang="en-US" altLang="ja-JP" dirty="0"/>
              <a:t>36%</a:t>
            </a:r>
            <a:r>
              <a:rPr lang="ja-JP" altLang="en-US" dirty="0"/>
              <a:t>（</a:t>
            </a:r>
            <a:r>
              <a:rPr lang="en-US" altLang="ja-JP" dirty="0"/>
              <a:t>27-46%</a:t>
            </a:r>
            <a:r>
              <a:rPr lang="ja-JP" altLang="en-US" dirty="0"/>
              <a:t>）である。</a:t>
            </a:r>
          </a:p>
        </p:txBody>
      </p:sp>
      <p:sp>
        <p:nvSpPr>
          <p:cNvPr id="4" name="スライド イメージ プレースホルダー 3">
            <a:extLst>
              <a:ext uri="{FF2B5EF4-FFF2-40B4-BE49-F238E27FC236}">
                <a16:creationId xmlns:a16="http://schemas.microsoft.com/office/drawing/2014/main" id="{BB721EDA-0852-1564-7998-93AF782BD4D4}"/>
              </a:ext>
            </a:extLst>
          </p:cNvPr>
          <p:cNvSpPr>
            <a:spLocks noGrp="1" noRot="1" noChangeAspect="1"/>
          </p:cNvSpPr>
          <p:nvPr>
            <p:ph type="sldImg"/>
          </p:nvPr>
        </p:nvSpPr>
        <p:spPr>
          <a:xfrm>
            <a:off x="1035050" y="0"/>
            <a:ext cx="7940675" cy="4467225"/>
          </a:xfrm>
        </p:spPr>
      </p:sp>
      <p:sp>
        <p:nvSpPr>
          <p:cNvPr id="6" name="スライド番号プレースホルダー 5">
            <a:extLst>
              <a:ext uri="{FF2B5EF4-FFF2-40B4-BE49-F238E27FC236}">
                <a16:creationId xmlns:a16="http://schemas.microsoft.com/office/drawing/2014/main" id="{D26C97F2-A047-08FD-586F-65B4E90FAA32}"/>
              </a:ext>
            </a:extLst>
          </p:cNvPr>
          <p:cNvSpPr>
            <a:spLocks noGrp="1"/>
          </p:cNvSpPr>
          <p:nvPr>
            <p:ph type="sldNum" sz="quarter" idx="5"/>
          </p:nvPr>
        </p:nvSpPr>
        <p:spPr/>
        <p:txBody>
          <a:bodyPr/>
          <a:lstStyle/>
          <a:p>
            <a:fld id="{2E548C01-EC07-4717-A8DE-1E92D2D81867}" type="slidenum">
              <a:rPr kumimoji="1" lang="ja-JP" altLang="en-US" smtClean="0"/>
              <a:t>89</a:t>
            </a:fld>
            <a:endParaRPr kumimoji="1" lang="ja-JP" altLang="en-US" dirty="0"/>
          </a:p>
        </p:txBody>
      </p:sp>
    </p:spTree>
    <p:extLst>
      <p:ext uri="{BB962C8B-B14F-4D97-AF65-F5344CB8AC3E}">
        <p14:creationId xmlns:p14="http://schemas.microsoft.com/office/powerpoint/2010/main" val="37491112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lstStyle/>
          <a:p>
            <a:r>
              <a:rPr lang="ja-JP" altLang="ja-JP" dirty="0"/>
              <a:t>移植前処置の強度を緩めたミニ移植の普及により、移植の適応年齢が拡大し高年齢者における移植件数が増加している。近年では、</a:t>
            </a:r>
            <a:r>
              <a:rPr lang="en-US" altLang="ja-JP" dirty="0"/>
              <a:t>50</a:t>
            </a:r>
            <a:r>
              <a:rPr lang="ja-JP" altLang="ja-JP" dirty="0"/>
              <a:t>歳以上の割合は、同種移植の</a:t>
            </a:r>
            <a:r>
              <a:rPr lang="en-US" altLang="ja-JP" dirty="0"/>
              <a:t>5</a:t>
            </a:r>
            <a:r>
              <a:rPr lang="ja-JP" altLang="ja-JP" dirty="0"/>
              <a:t>割以上を占める。</a:t>
            </a:r>
          </a:p>
        </p:txBody>
      </p:sp>
      <p:sp>
        <p:nvSpPr>
          <p:cNvPr id="2" name="スライド番号プレースホルダー 1">
            <a:extLst>
              <a:ext uri="{FF2B5EF4-FFF2-40B4-BE49-F238E27FC236}">
                <a16:creationId xmlns:a16="http://schemas.microsoft.com/office/drawing/2014/main" id="{42F9D1EA-BAA4-F7FC-C204-B6984C35108F}"/>
              </a:ext>
            </a:extLst>
          </p:cNvPr>
          <p:cNvSpPr>
            <a:spLocks noGrp="1"/>
          </p:cNvSpPr>
          <p:nvPr>
            <p:ph type="sldNum" sz="quarter" idx="5"/>
          </p:nvPr>
        </p:nvSpPr>
        <p:spPr/>
        <p:txBody>
          <a:bodyPr/>
          <a:lstStyle/>
          <a:p>
            <a:fld id="{2E548C01-EC07-4717-A8DE-1E92D2D81867}" type="slidenum">
              <a:rPr lang="ja-JP" altLang="en-US" smtClean="0"/>
              <a:pPr/>
              <a:t>9</a:t>
            </a:fld>
            <a:endParaRPr lang="ja-JP" altLang="en-US" dirty="0"/>
          </a:p>
        </p:txBody>
      </p:sp>
      <p:sp>
        <p:nvSpPr>
          <p:cNvPr id="4" name="四角形: 角を丸くする 3">
            <a:extLst>
              <a:ext uri="{FF2B5EF4-FFF2-40B4-BE49-F238E27FC236}">
                <a16:creationId xmlns:a16="http://schemas.microsoft.com/office/drawing/2014/main" id="{991010B2-DB84-CB14-7A08-2DED5659A717}"/>
              </a:ext>
            </a:extLst>
          </p:cNvPr>
          <p:cNvSpPr/>
          <p:nvPr/>
        </p:nvSpPr>
        <p:spPr>
          <a:xfrm>
            <a:off x="6304960" y="45387"/>
            <a:ext cx="1450698" cy="465181"/>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lIns="95483" tIns="47741" rIns="95483" bIns="47741" rtlCol="0" anchor="ctr"/>
          <a:lstStyle/>
          <a:p>
            <a:pPr algn="ctr"/>
            <a:endParaRPr kumimoji="1" lang="ja-JP" altLang="en-US"/>
          </a:p>
        </p:txBody>
      </p:sp>
      <p:sp>
        <p:nvSpPr>
          <p:cNvPr id="8" name="スライド イメージ プレースホルダー 7">
            <a:extLst>
              <a:ext uri="{FF2B5EF4-FFF2-40B4-BE49-F238E27FC236}">
                <a16:creationId xmlns:a16="http://schemas.microsoft.com/office/drawing/2014/main" id="{4F01ADA5-36EF-9D1A-39B6-FAE928A4F704}"/>
              </a:ext>
            </a:extLst>
          </p:cNvPr>
          <p:cNvSpPr>
            <a:spLocks noGrp="1" noRot="1" noChangeAspect="1"/>
          </p:cNvSpPr>
          <p:nvPr>
            <p:ph type="sldImg"/>
          </p:nvPr>
        </p:nvSpPr>
        <p:spPr>
          <a:xfrm>
            <a:off x="1035050" y="0"/>
            <a:ext cx="7940675" cy="4467225"/>
          </a:xfrm>
        </p:spPr>
      </p:sp>
    </p:spTree>
    <p:extLst>
      <p:ext uri="{BB962C8B-B14F-4D97-AF65-F5344CB8AC3E}">
        <p14:creationId xmlns:p14="http://schemas.microsoft.com/office/powerpoint/2010/main" val="3952713512"/>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lstStyle/>
          <a:p>
            <a:r>
              <a:rPr lang="en-US" altLang="ja-JP" dirty="0"/>
              <a:t>2015</a:t>
            </a:r>
            <a:r>
              <a:rPr lang="ja-JP" altLang="en-US" dirty="0"/>
              <a:t>年～</a:t>
            </a:r>
            <a:r>
              <a:rPr lang="en-US" altLang="ja-JP" dirty="0"/>
              <a:t>2024</a:t>
            </a:r>
            <a:r>
              <a:rPr lang="ja-JP" altLang="en-US" dirty="0"/>
              <a:t>年に実施された</a:t>
            </a:r>
            <a:r>
              <a:rPr lang="en-US" altLang="ja-JP" dirty="0"/>
              <a:t>16</a:t>
            </a:r>
            <a:r>
              <a:rPr lang="ja-JP" altLang="en-US" dirty="0"/>
              <a:t>歳以上の多発性骨髄腫を含む形質細胞腫瘍に対する同種移植後</a:t>
            </a:r>
            <a:r>
              <a:rPr lang="en-US" altLang="ja-JP" dirty="0"/>
              <a:t>5</a:t>
            </a:r>
            <a:r>
              <a:rPr lang="ja-JP" altLang="en-US" dirty="0"/>
              <a:t>年生存率（</a:t>
            </a:r>
            <a:r>
              <a:rPr lang="en-US" altLang="ja-JP" dirty="0"/>
              <a:t>95%</a:t>
            </a:r>
            <a:r>
              <a:rPr lang="ja-JP" altLang="en-US" dirty="0"/>
              <a:t>信頼区間）は、完全奏効</a:t>
            </a:r>
            <a:r>
              <a:rPr lang="en-US" altLang="ja-JP" dirty="0"/>
              <a:t>(</a:t>
            </a:r>
            <a:r>
              <a:rPr lang="ja-JP" altLang="en-US" dirty="0"/>
              <a:t>厳格な完全奏効を含む</a:t>
            </a:r>
            <a:r>
              <a:rPr lang="en-US" altLang="ja-JP" dirty="0"/>
              <a:t>)/</a:t>
            </a:r>
            <a:r>
              <a:rPr lang="ja-JP" altLang="en-US" dirty="0"/>
              <a:t>最良部分奏効</a:t>
            </a:r>
            <a:r>
              <a:rPr lang="en-US" altLang="ja-JP" dirty="0"/>
              <a:t>/</a:t>
            </a:r>
            <a:r>
              <a:rPr lang="ja-JP" altLang="en-US" dirty="0"/>
              <a:t>部分奏効（</a:t>
            </a:r>
            <a:r>
              <a:rPr lang="en-US" altLang="ja-JP" dirty="0"/>
              <a:t>193</a:t>
            </a:r>
            <a:r>
              <a:rPr lang="ja-JP" altLang="en-US" dirty="0"/>
              <a:t>件）で</a:t>
            </a:r>
            <a:r>
              <a:rPr lang="en-US" altLang="ja-JP" dirty="0"/>
              <a:t>45%</a:t>
            </a:r>
            <a:r>
              <a:rPr lang="ja-JP" altLang="en-US" dirty="0"/>
              <a:t>（</a:t>
            </a:r>
            <a:r>
              <a:rPr lang="en-US" altLang="ja-JP" dirty="0"/>
              <a:t>37-52%</a:t>
            </a:r>
            <a:r>
              <a:rPr lang="ja-JP" altLang="en-US" dirty="0"/>
              <a:t>）、安定</a:t>
            </a:r>
            <a:r>
              <a:rPr lang="en-US" altLang="ja-JP" dirty="0"/>
              <a:t>/</a:t>
            </a:r>
            <a:r>
              <a:rPr lang="ja-JP" altLang="en-US" dirty="0"/>
              <a:t>進行</a:t>
            </a:r>
            <a:r>
              <a:rPr lang="en-US" altLang="ja-JP" dirty="0"/>
              <a:t>/</a:t>
            </a:r>
            <a:r>
              <a:rPr lang="ja-JP" altLang="en-US" dirty="0"/>
              <a:t>再発（</a:t>
            </a:r>
            <a:r>
              <a:rPr lang="en-US" altLang="ja-JP" dirty="0"/>
              <a:t>73</a:t>
            </a:r>
            <a:r>
              <a:rPr lang="ja-JP" altLang="en-US" dirty="0"/>
              <a:t>件）で</a:t>
            </a:r>
            <a:r>
              <a:rPr lang="en-US" altLang="ja-JP" dirty="0"/>
              <a:t>11%</a:t>
            </a:r>
            <a:r>
              <a:rPr lang="ja-JP" altLang="en-US" dirty="0"/>
              <a:t>（</a:t>
            </a:r>
            <a:r>
              <a:rPr lang="en-US" altLang="ja-JP" dirty="0"/>
              <a:t>5-21%</a:t>
            </a:r>
            <a:r>
              <a:rPr lang="ja-JP" altLang="en-US" dirty="0"/>
              <a:t>）である。</a:t>
            </a:r>
          </a:p>
        </p:txBody>
      </p:sp>
      <p:sp>
        <p:nvSpPr>
          <p:cNvPr id="4" name="スライド イメージ プレースホルダー 3">
            <a:extLst>
              <a:ext uri="{FF2B5EF4-FFF2-40B4-BE49-F238E27FC236}">
                <a16:creationId xmlns:a16="http://schemas.microsoft.com/office/drawing/2014/main" id="{9A0868E7-6F3F-7E7C-3A8D-3551FE760C11}"/>
              </a:ext>
            </a:extLst>
          </p:cNvPr>
          <p:cNvSpPr>
            <a:spLocks noGrp="1" noRot="1" noChangeAspect="1"/>
          </p:cNvSpPr>
          <p:nvPr>
            <p:ph type="sldImg"/>
          </p:nvPr>
        </p:nvSpPr>
        <p:spPr>
          <a:xfrm>
            <a:off x="1035050" y="0"/>
            <a:ext cx="7940675" cy="4467225"/>
          </a:xfrm>
        </p:spPr>
      </p:sp>
      <p:sp>
        <p:nvSpPr>
          <p:cNvPr id="6" name="スライド番号プレースホルダー 5">
            <a:extLst>
              <a:ext uri="{FF2B5EF4-FFF2-40B4-BE49-F238E27FC236}">
                <a16:creationId xmlns:a16="http://schemas.microsoft.com/office/drawing/2014/main" id="{7A477A61-A9EF-4DD1-4FF4-1EB5E32C778D}"/>
              </a:ext>
            </a:extLst>
          </p:cNvPr>
          <p:cNvSpPr>
            <a:spLocks noGrp="1"/>
          </p:cNvSpPr>
          <p:nvPr>
            <p:ph type="sldNum" sz="quarter" idx="5"/>
          </p:nvPr>
        </p:nvSpPr>
        <p:spPr/>
        <p:txBody>
          <a:bodyPr/>
          <a:lstStyle/>
          <a:p>
            <a:fld id="{2E548C01-EC07-4717-A8DE-1E92D2D81867}" type="slidenum">
              <a:rPr kumimoji="1" lang="ja-JP" altLang="en-US" smtClean="0"/>
              <a:t>90</a:t>
            </a:fld>
            <a:endParaRPr kumimoji="1" lang="ja-JP" altLang="en-US" dirty="0"/>
          </a:p>
        </p:txBody>
      </p:sp>
    </p:spTree>
    <p:extLst>
      <p:ext uri="{BB962C8B-B14F-4D97-AF65-F5344CB8AC3E}">
        <p14:creationId xmlns:p14="http://schemas.microsoft.com/office/powerpoint/2010/main" val="3864054307"/>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2C493D-E62A-9A9B-EC1E-E8E1612E0929}"/>
            </a:ext>
          </a:extLst>
        </p:cNvPr>
        <p:cNvGrpSpPr/>
        <p:nvPr/>
      </p:nvGrpSpPr>
      <p:grpSpPr>
        <a:xfrm>
          <a:off x="0" y="0"/>
          <a:ext cx="0" cy="0"/>
          <a:chOff x="0" y="0"/>
          <a:chExt cx="0" cy="0"/>
        </a:xfrm>
      </p:grpSpPr>
      <p:sp>
        <p:nvSpPr>
          <p:cNvPr id="3" name="ノート プレースホルダ 2">
            <a:extLst>
              <a:ext uri="{FF2B5EF4-FFF2-40B4-BE49-F238E27FC236}">
                <a16:creationId xmlns:a16="http://schemas.microsoft.com/office/drawing/2014/main" id="{12B58AC5-F0CD-BABE-2159-9E5CBF543C55}"/>
              </a:ext>
            </a:extLst>
          </p:cNvPr>
          <p:cNvSpPr>
            <a:spLocks noGrp="1"/>
          </p:cNvSpPr>
          <p:nvPr>
            <p:ph type="body" idx="1"/>
          </p:nvPr>
        </p:nvSpPr>
        <p:spPr/>
        <p:txBody>
          <a:bodyPr/>
          <a:lstStyle/>
          <a:p>
            <a:r>
              <a:rPr lang="en-US" altLang="ja-JP" dirty="0"/>
              <a:t>2015</a:t>
            </a:r>
            <a:r>
              <a:rPr lang="ja-JP" altLang="en-US" dirty="0"/>
              <a:t>年～</a:t>
            </a:r>
            <a:r>
              <a:rPr lang="en-US" altLang="ja-JP" dirty="0"/>
              <a:t>2024</a:t>
            </a:r>
            <a:r>
              <a:rPr lang="ja-JP" altLang="en-US" dirty="0"/>
              <a:t>年に実施された</a:t>
            </a:r>
            <a:r>
              <a:rPr lang="en-US" altLang="ja-JP" dirty="0"/>
              <a:t>16</a:t>
            </a:r>
            <a:r>
              <a:rPr lang="ja-JP" altLang="en-US" dirty="0"/>
              <a:t>歳以上の多発性骨髄腫を含む形質細胞腫瘍に対する</a:t>
            </a:r>
            <a:r>
              <a:rPr lang="en-US" altLang="ja-JP" dirty="0"/>
              <a:t>HLA</a:t>
            </a:r>
            <a:r>
              <a:rPr lang="ja-JP" altLang="en-US" dirty="0"/>
              <a:t>適合同胞間移植後</a:t>
            </a:r>
            <a:r>
              <a:rPr lang="en-US" altLang="ja-JP" dirty="0"/>
              <a:t>5</a:t>
            </a:r>
            <a:r>
              <a:rPr lang="ja-JP" altLang="en-US" dirty="0"/>
              <a:t>年生存率（</a:t>
            </a:r>
            <a:r>
              <a:rPr lang="en-US" altLang="ja-JP" dirty="0"/>
              <a:t>95%</a:t>
            </a:r>
            <a:r>
              <a:rPr lang="ja-JP" altLang="en-US" dirty="0"/>
              <a:t>信頼区間）は、完全奏効</a:t>
            </a:r>
            <a:r>
              <a:rPr lang="en-US" altLang="ja-JP" dirty="0"/>
              <a:t>(</a:t>
            </a:r>
            <a:r>
              <a:rPr lang="ja-JP" altLang="en-US" dirty="0"/>
              <a:t>厳格な完全奏効を含む</a:t>
            </a:r>
            <a:r>
              <a:rPr lang="en-US" altLang="ja-JP" dirty="0"/>
              <a:t>)/</a:t>
            </a:r>
            <a:r>
              <a:rPr lang="ja-JP" altLang="en-US" dirty="0"/>
              <a:t>最良部分奏効</a:t>
            </a:r>
            <a:r>
              <a:rPr lang="en-US" altLang="ja-JP" dirty="0"/>
              <a:t>/</a:t>
            </a:r>
            <a:r>
              <a:rPr lang="ja-JP" altLang="en-US" dirty="0"/>
              <a:t>部分奏効（</a:t>
            </a:r>
            <a:r>
              <a:rPr lang="en-US" altLang="ja-JP" dirty="0"/>
              <a:t>35</a:t>
            </a:r>
            <a:r>
              <a:rPr lang="ja-JP" altLang="en-US" dirty="0"/>
              <a:t>件）で</a:t>
            </a:r>
            <a:r>
              <a:rPr lang="en-US" altLang="ja-JP" dirty="0"/>
              <a:t>46%</a:t>
            </a:r>
            <a:r>
              <a:rPr lang="ja-JP" altLang="en-US" dirty="0"/>
              <a:t>（</a:t>
            </a:r>
            <a:r>
              <a:rPr lang="en-US" altLang="ja-JP" dirty="0"/>
              <a:t>27-62%</a:t>
            </a:r>
            <a:r>
              <a:rPr lang="ja-JP" altLang="en-US" dirty="0"/>
              <a:t>）である。</a:t>
            </a:r>
          </a:p>
        </p:txBody>
      </p:sp>
      <p:sp>
        <p:nvSpPr>
          <p:cNvPr id="4" name="スライド イメージ プレースホルダー 3">
            <a:extLst>
              <a:ext uri="{FF2B5EF4-FFF2-40B4-BE49-F238E27FC236}">
                <a16:creationId xmlns:a16="http://schemas.microsoft.com/office/drawing/2014/main" id="{E665B3C8-0375-6051-573A-3A3DEA199312}"/>
              </a:ext>
            </a:extLst>
          </p:cNvPr>
          <p:cNvSpPr>
            <a:spLocks noGrp="1" noRot="1" noChangeAspect="1"/>
          </p:cNvSpPr>
          <p:nvPr>
            <p:ph type="sldImg"/>
          </p:nvPr>
        </p:nvSpPr>
        <p:spPr>
          <a:xfrm>
            <a:off x="1035050" y="0"/>
            <a:ext cx="7940675" cy="4467225"/>
          </a:xfrm>
        </p:spPr>
      </p:sp>
      <p:sp>
        <p:nvSpPr>
          <p:cNvPr id="6" name="スライド番号プレースホルダー 5">
            <a:extLst>
              <a:ext uri="{FF2B5EF4-FFF2-40B4-BE49-F238E27FC236}">
                <a16:creationId xmlns:a16="http://schemas.microsoft.com/office/drawing/2014/main" id="{6C48FA5C-0D5F-F333-7AB7-BA1E6C398EAE}"/>
              </a:ext>
            </a:extLst>
          </p:cNvPr>
          <p:cNvSpPr>
            <a:spLocks noGrp="1"/>
          </p:cNvSpPr>
          <p:nvPr>
            <p:ph type="sldNum" sz="quarter" idx="5"/>
          </p:nvPr>
        </p:nvSpPr>
        <p:spPr/>
        <p:txBody>
          <a:bodyPr/>
          <a:lstStyle/>
          <a:p>
            <a:fld id="{2E548C01-EC07-4717-A8DE-1E92D2D81867}" type="slidenum">
              <a:rPr kumimoji="1" lang="ja-JP" altLang="en-US" smtClean="0"/>
              <a:t>91</a:t>
            </a:fld>
            <a:endParaRPr kumimoji="1" lang="ja-JP" altLang="en-US" dirty="0"/>
          </a:p>
        </p:txBody>
      </p:sp>
    </p:spTree>
    <p:extLst>
      <p:ext uri="{BB962C8B-B14F-4D97-AF65-F5344CB8AC3E}">
        <p14:creationId xmlns:p14="http://schemas.microsoft.com/office/powerpoint/2010/main" val="2448950954"/>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6176E9-06C7-309B-DD5C-A475DE55D7D8}"/>
            </a:ext>
          </a:extLst>
        </p:cNvPr>
        <p:cNvGrpSpPr/>
        <p:nvPr/>
      </p:nvGrpSpPr>
      <p:grpSpPr>
        <a:xfrm>
          <a:off x="0" y="0"/>
          <a:ext cx="0" cy="0"/>
          <a:chOff x="0" y="0"/>
          <a:chExt cx="0" cy="0"/>
        </a:xfrm>
      </p:grpSpPr>
      <p:sp>
        <p:nvSpPr>
          <p:cNvPr id="3" name="ノート プレースホルダ 2">
            <a:extLst>
              <a:ext uri="{FF2B5EF4-FFF2-40B4-BE49-F238E27FC236}">
                <a16:creationId xmlns:a16="http://schemas.microsoft.com/office/drawing/2014/main" id="{EBA3E0F1-6420-521E-5AB1-EC98D4C0A094}"/>
              </a:ext>
            </a:extLst>
          </p:cNvPr>
          <p:cNvSpPr>
            <a:spLocks noGrp="1"/>
          </p:cNvSpPr>
          <p:nvPr>
            <p:ph type="body" idx="1"/>
          </p:nvPr>
        </p:nvSpPr>
        <p:spPr/>
        <p:txBody>
          <a:bodyPr/>
          <a:lstStyle/>
          <a:p>
            <a:r>
              <a:rPr lang="en-US" altLang="ja-JP" dirty="0"/>
              <a:t>2015</a:t>
            </a:r>
            <a:r>
              <a:rPr lang="ja-JP" altLang="en-US" dirty="0"/>
              <a:t>年～</a:t>
            </a:r>
            <a:r>
              <a:rPr lang="en-US" altLang="ja-JP" dirty="0"/>
              <a:t>2024</a:t>
            </a:r>
            <a:r>
              <a:rPr lang="ja-JP" altLang="en-US" dirty="0"/>
              <a:t>年に実施された</a:t>
            </a:r>
            <a:r>
              <a:rPr lang="en-US" altLang="ja-JP" dirty="0"/>
              <a:t>16</a:t>
            </a:r>
            <a:r>
              <a:rPr lang="ja-JP" altLang="en-US" dirty="0"/>
              <a:t>歳以上の多発性骨髄腫を含む形質細胞腫瘍に対する非血縁者間骨髄移植後</a:t>
            </a:r>
            <a:r>
              <a:rPr lang="en-US" altLang="ja-JP" dirty="0"/>
              <a:t>5</a:t>
            </a:r>
            <a:r>
              <a:rPr lang="ja-JP" altLang="en-US" dirty="0"/>
              <a:t>年生存率（</a:t>
            </a:r>
            <a:r>
              <a:rPr lang="en-US" altLang="ja-JP" dirty="0"/>
              <a:t>95%</a:t>
            </a:r>
            <a:r>
              <a:rPr lang="ja-JP" altLang="en-US" dirty="0"/>
              <a:t>信頼区間）は、完全奏効</a:t>
            </a:r>
            <a:r>
              <a:rPr lang="en-US" altLang="ja-JP" dirty="0"/>
              <a:t>(</a:t>
            </a:r>
            <a:r>
              <a:rPr lang="ja-JP" altLang="en-US" dirty="0"/>
              <a:t>厳格な完全奏効を含む</a:t>
            </a:r>
            <a:r>
              <a:rPr lang="en-US" altLang="ja-JP" dirty="0"/>
              <a:t>)/</a:t>
            </a:r>
            <a:r>
              <a:rPr lang="ja-JP" altLang="en-US" dirty="0"/>
              <a:t>最良部分奏効</a:t>
            </a:r>
            <a:r>
              <a:rPr lang="en-US" altLang="ja-JP" dirty="0"/>
              <a:t>/</a:t>
            </a:r>
            <a:r>
              <a:rPr lang="ja-JP" altLang="en-US" dirty="0"/>
              <a:t>部分奏効（</a:t>
            </a:r>
            <a:r>
              <a:rPr lang="en-US" altLang="ja-JP" dirty="0"/>
              <a:t>71</a:t>
            </a:r>
            <a:r>
              <a:rPr lang="ja-JP" altLang="en-US" dirty="0"/>
              <a:t>件）で</a:t>
            </a:r>
            <a:r>
              <a:rPr lang="en-US" altLang="ja-JP" dirty="0"/>
              <a:t>59%</a:t>
            </a:r>
            <a:r>
              <a:rPr lang="ja-JP" altLang="en-US" dirty="0"/>
              <a:t>（</a:t>
            </a:r>
            <a:r>
              <a:rPr lang="en-US" altLang="ja-JP" dirty="0"/>
              <a:t>46-69%</a:t>
            </a:r>
            <a:r>
              <a:rPr lang="ja-JP" altLang="en-US" dirty="0"/>
              <a:t>）、安定</a:t>
            </a:r>
            <a:r>
              <a:rPr lang="en-US" altLang="ja-JP" dirty="0"/>
              <a:t>/</a:t>
            </a:r>
            <a:r>
              <a:rPr lang="ja-JP" altLang="en-US" dirty="0"/>
              <a:t>進行</a:t>
            </a:r>
            <a:r>
              <a:rPr lang="en-US" altLang="ja-JP" dirty="0"/>
              <a:t>/</a:t>
            </a:r>
            <a:r>
              <a:rPr lang="ja-JP" altLang="en-US" dirty="0"/>
              <a:t>再発（</a:t>
            </a:r>
            <a:r>
              <a:rPr lang="en-US" altLang="ja-JP" dirty="0"/>
              <a:t>23</a:t>
            </a:r>
            <a:r>
              <a:rPr lang="ja-JP" altLang="en-US" dirty="0"/>
              <a:t>件）で</a:t>
            </a:r>
            <a:r>
              <a:rPr lang="en-US" altLang="ja-JP" dirty="0"/>
              <a:t>18%</a:t>
            </a:r>
            <a:r>
              <a:rPr lang="ja-JP" altLang="en-US" dirty="0"/>
              <a:t>（</a:t>
            </a:r>
            <a:r>
              <a:rPr lang="en-US" altLang="ja-JP" dirty="0"/>
              <a:t>5-37%</a:t>
            </a:r>
            <a:r>
              <a:rPr lang="ja-JP" altLang="en-US" dirty="0"/>
              <a:t>）である。</a:t>
            </a:r>
          </a:p>
        </p:txBody>
      </p:sp>
      <p:sp>
        <p:nvSpPr>
          <p:cNvPr id="4" name="スライド イメージ プレースホルダー 3">
            <a:extLst>
              <a:ext uri="{FF2B5EF4-FFF2-40B4-BE49-F238E27FC236}">
                <a16:creationId xmlns:a16="http://schemas.microsoft.com/office/drawing/2014/main" id="{83A86F96-0E30-98F8-579A-3AD95455E198}"/>
              </a:ext>
            </a:extLst>
          </p:cNvPr>
          <p:cNvSpPr>
            <a:spLocks noGrp="1" noRot="1" noChangeAspect="1"/>
          </p:cNvSpPr>
          <p:nvPr>
            <p:ph type="sldImg"/>
          </p:nvPr>
        </p:nvSpPr>
        <p:spPr>
          <a:xfrm>
            <a:off x="1035050" y="0"/>
            <a:ext cx="7940675" cy="4467225"/>
          </a:xfrm>
        </p:spPr>
      </p:sp>
      <p:sp>
        <p:nvSpPr>
          <p:cNvPr id="6" name="スライド番号プレースホルダー 5">
            <a:extLst>
              <a:ext uri="{FF2B5EF4-FFF2-40B4-BE49-F238E27FC236}">
                <a16:creationId xmlns:a16="http://schemas.microsoft.com/office/drawing/2014/main" id="{4172DB5D-FF8D-4259-0710-E414C0534584}"/>
              </a:ext>
            </a:extLst>
          </p:cNvPr>
          <p:cNvSpPr>
            <a:spLocks noGrp="1"/>
          </p:cNvSpPr>
          <p:nvPr>
            <p:ph type="sldNum" sz="quarter" idx="5"/>
          </p:nvPr>
        </p:nvSpPr>
        <p:spPr/>
        <p:txBody>
          <a:bodyPr/>
          <a:lstStyle/>
          <a:p>
            <a:fld id="{2E548C01-EC07-4717-A8DE-1E92D2D81867}" type="slidenum">
              <a:rPr kumimoji="1" lang="ja-JP" altLang="en-US" smtClean="0"/>
              <a:t>92</a:t>
            </a:fld>
            <a:endParaRPr kumimoji="1" lang="ja-JP" altLang="en-US" dirty="0"/>
          </a:p>
        </p:txBody>
      </p:sp>
    </p:spTree>
    <p:extLst>
      <p:ext uri="{BB962C8B-B14F-4D97-AF65-F5344CB8AC3E}">
        <p14:creationId xmlns:p14="http://schemas.microsoft.com/office/powerpoint/2010/main" val="3195666892"/>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D1A0E4-54D4-6F20-CCB7-5162672FD62F}"/>
            </a:ext>
          </a:extLst>
        </p:cNvPr>
        <p:cNvGrpSpPr/>
        <p:nvPr/>
      </p:nvGrpSpPr>
      <p:grpSpPr>
        <a:xfrm>
          <a:off x="0" y="0"/>
          <a:ext cx="0" cy="0"/>
          <a:chOff x="0" y="0"/>
          <a:chExt cx="0" cy="0"/>
        </a:xfrm>
      </p:grpSpPr>
      <p:sp>
        <p:nvSpPr>
          <p:cNvPr id="3" name="ノート プレースホルダ 2">
            <a:extLst>
              <a:ext uri="{FF2B5EF4-FFF2-40B4-BE49-F238E27FC236}">
                <a16:creationId xmlns:a16="http://schemas.microsoft.com/office/drawing/2014/main" id="{CB4B986B-74B9-3269-CDE9-A292695D4200}"/>
              </a:ext>
            </a:extLst>
          </p:cNvPr>
          <p:cNvSpPr>
            <a:spLocks noGrp="1"/>
          </p:cNvSpPr>
          <p:nvPr>
            <p:ph type="body" idx="1"/>
          </p:nvPr>
        </p:nvSpPr>
        <p:spPr/>
        <p:txBody>
          <a:bodyPr/>
          <a:lstStyle/>
          <a:p>
            <a:r>
              <a:rPr lang="en-US" altLang="ja-JP" dirty="0"/>
              <a:t>2015</a:t>
            </a:r>
            <a:r>
              <a:rPr lang="ja-JP" altLang="en-US" dirty="0"/>
              <a:t>年～</a:t>
            </a:r>
            <a:r>
              <a:rPr lang="en-US" altLang="ja-JP" dirty="0"/>
              <a:t>2024</a:t>
            </a:r>
            <a:r>
              <a:rPr lang="ja-JP" altLang="en-US" dirty="0"/>
              <a:t>年に実施された</a:t>
            </a:r>
            <a:r>
              <a:rPr lang="en-US" altLang="ja-JP" dirty="0"/>
              <a:t>16</a:t>
            </a:r>
            <a:r>
              <a:rPr lang="ja-JP" altLang="en-US" dirty="0"/>
              <a:t>歳以上の多発性骨髄腫を含む形質細胞腫瘍に対する非血縁者間さい帯血移植後</a:t>
            </a:r>
            <a:r>
              <a:rPr lang="en-US" altLang="ja-JP" dirty="0"/>
              <a:t>5</a:t>
            </a:r>
            <a:r>
              <a:rPr lang="ja-JP" altLang="en-US" dirty="0"/>
              <a:t>年生存率（</a:t>
            </a:r>
            <a:r>
              <a:rPr lang="en-US" altLang="ja-JP" dirty="0"/>
              <a:t>95%</a:t>
            </a:r>
            <a:r>
              <a:rPr lang="ja-JP" altLang="en-US" dirty="0"/>
              <a:t>信頼区間）は、完全奏効</a:t>
            </a:r>
            <a:r>
              <a:rPr lang="en-US" altLang="ja-JP" dirty="0"/>
              <a:t>(</a:t>
            </a:r>
            <a:r>
              <a:rPr lang="ja-JP" altLang="en-US" dirty="0"/>
              <a:t>厳格な完全奏効を含む</a:t>
            </a:r>
            <a:r>
              <a:rPr lang="en-US" altLang="ja-JP" dirty="0"/>
              <a:t>)/</a:t>
            </a:r>
            <a:r>
              <a:rPr lang="ja-JP" altLang="en-US" dirty="0"/>
              <a:t>最良部分奏効</a:t>
            </a:r>
            <a:r>
              <a:rPr lang="en-US" altLang="ja-JP" dirty="0"/>
              <a:t>/</a:t>
            </a:r>
            <a:r>
              <a:rPr lang="ja-JP" altLang="en-US" dirty="0"/>
              <a:t>部分奏効（</a:t>
            </a:r>
            <a:r>
              <a:rPr lang="en-US" altLang="ja-JP" dirty="0"/>
              <a:t>36</a:t>
            </a:r>
            <a:r>
              <a:rPr lang="ja-JP" altLang="en-US" dirty="0"/>
              <a:t>件）で</a:t>
            </a:r>
            <a:r>
              <a:rPr lang="en-US" altLang="ja-JP" dirty="0"/>
              <a:t>29%</a:t>
            </a:r>
            <a:r>
              <a:rPr lang="ja-JP" altLang="en-US" dirty="0"/>
              <a:t>（</a:t>
            </a:r>
            <a:r>
              <a:rPr lang="en-US" altLang="ja-JP" dirty="0"/>
              <a:t>13-46%</a:t>
            </a:r>
            <a:r>
              <a:rPr lang="ja-JP" altLang="en-US" dirty="0"/>
              <a:t>）</a:t>
            </a:r>
            <a:r>
              <a:rPr lang="ja-JP" altLang="ja-JP" dirty="0"/>
              <a:t>である。</a:t>
            </a:r>
            <a:endParaRPr lang="ja-JP" altLang="en-US" dirty="0"/>
          </a:p>
        </p:txBody>
      </p:sp>
      <p:sp>
        <p:nvSpPr>
          <p:cNvPr id="4" name="スライド イメージ プレースホルダー 3">
            <a:extLst>
              <a:ext uri="{FF2B5EF4-FFF2-40B4-BE49-F238E27FC236}">
                <a16:creationId xmlns:a16="http://schemas.microsoft.com/office/drawing/2014/main" id="{91C63615-5AFF-D281-F105-C6C205587BE1}"/>
              </a:ext>
            </a:extLst>
          </p:cNvPr>
          <p:cNvSpPr>
            <a:spLocks noGrp="1" noRot="1" noChangeAspect="1"/>
          </p:cNvSpPr>
          <p:nvPr>
            <p:ph type="sldImg"/>
          </p:nvPr>
        </p:nvSpPr>
        <p:spPr>
          <a:xfrm>
            <a:off x="1035050" y="0"/>
            <a:ext cx="7940675" cy="4467225"/>
          </a:xfrm>
        </p:spPr>
      </p:sp>
      <p:sp>
        <p:nvSpPr>
          <p:cNvPr id="6" name="スライド番号プレースホルダー 5">
            <a:extLst>
              <a:ext uri="{FF2B5EF4-FFF2-40B4-BE49-F238E27FC236}">
                <a16:creationId xmlns:a16="http://schemas.microsoft.com/office/drawing/2014/main" id="{2B98ED18-FF98-367F-2FEC-0DB0E019690F}"/>
              </a:ext>
            </a:extLst>
          </p:cNvPr>
          <p:cNvSpPr>
            <a:spLocks noGrp="1"/>
          </p:cNvSpPr>
          <p:nvPr>
            <p:ph type="sldNum" sz="quarter" idx="5"/>
          </p:nvPr>
        </p:nvSpPr>
        <p:spPr/>
        <p:txBody>
          <a:bodyPr/>
          <a:lstStyle/>
          <a:p>
            <a:fld id="{2E548C01-EC07-4717-A8DE-1E92D2D81867}" type="slidenum">
              <a:rPr kumimoji="1" lang="ja-JP" altLang="en-US" smtClean="0"/>
              <a:t>93</a:t>
            </a:fld>
            <a:endParaRPr kumimoji="1" lang="ja-JP" altLang="en-US" dirty="0"/>
          </a:p>
        </p:txBody>
      </p:sp>
    </p:spTree>
    <p:extLst>
      <p:ext uri="{BB962C8B-B14F-4D97-AF65-F5344CB8AC3E}">
        <p14:creationId xmlns:p14="http://schemas.microsoft.com/office/powerpoint/2010/main" val="572151556"/>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lstStyle/>
          <a:p>
            <a:r>
              <a:rPr lang="en-US" altLang="ja-JP" dirty="0"/>
              <a:t>2015</a:t>
            </a:r>
            <a:r>
              <a:rPr lang="ja-JP" altLang="en-US" dirty="0"/>
              <a:t>年～</a:t>
            </a:r>
            <a:r>
              <a:rPr lang="en-US" altLang="ja-JP" dirty="0"/>
              <a:t>2024</a:t>
            </a:r>
            <a:r>
              <a:rPr lang="ja-JP" altLang="en-US" dirty="0"/>
              <a:t>年に実施された</a:t>
            </a:r>
            <a:r>
              <a:rPr lang="en-US" altLang="ja-JP" dirty="0"/>
              <a:t>15</a:t>
            </a:r>
            <a:r>
              <a:rPr lang="ja-JP" altLang="en-US" dirty="0"/>
              <a:t>歳以下の再生不良性貧血に対する移植後</a:t>
            </a:r>
            <a:r>
              <a:rPr lang="en-US" altLang="ja-JP" dirty="0"/>
              <a:t>5</a:t>
            </a:r>
            <a:r>
              <a:rPr lang="ja-JP" altLang="en-US" dirty="0"/>
              <a:t>年生存率（</a:t>
            </a:r>
            <a:r>
              <a:rPr lang="en-US" altLang="ja-JP" dirty="0"/>
              <a:t>95%</a:t>
            </a:r>
            <a:r>
              <a:rPr lang="ja-JP" altLang="en-US" dirty="0"/>
              <a:t>信頼区間）は、血縁者間骨髄移植（</a:t>
            </a:r>
            <a:r>
              <a:rPr lang="en-US" altLang="ja-JP" dirty="0"/>
              <a:t>117</a:t>
            </a:r>
            <a:r>
              <a:rPr lang="ja-JP" altLang="en-US" dirty="0"/>
              <a:t>件）で</a:t>
            </a:r>
            <a:r>
              <a:rPr lang="en-US" altLang="ja-JP" dirty="0"/>
              <a:t>96%</a:t>
            </a:r>
            <a:r>
              <a:rPr lang="ja-JP" altLang="en-US" dirty="0"/>
              <a:t>（</a:t>
            </a:r>
            <a:r>
              <a:rPr lang="en-US" altLang="ja-JP" dirty="0"/>
              <a:t>91-99%</a:t>
            </a:r>
            <a:r>
              <a:rPr lang="ja-JP" altLang="en-US" dirty="0"/>
              <a:t>）、血縁者間末梢血幹細胞移植（</a:t>
            </a:r>
            <a:r>
              <a:rPr lang="en-US" altLang="ja-JP" dirty="0"/>
              <a:t>9</a:t>
            </a:r>
            <a:r>
              <a:rPr lang="ja-JP" altLang="en-US" dirty="0"/>
              <a:t>件）で</a:t>
            </a:r>
            <a:r>
              <a:rPr lang="en-US" altLang="ja-JP" dirty="0"/>
              <a:t>89%</a:t>
            </a:r>
            <a:r>
              <a:rPr lang="ja-JP" altLang="en-US" dirty="0"/>
              <a:t>（</a:t>
            </a:r>
            <a:r>
              <a:rPr lang="en-US" altLang="ja-JP" dirty="0"/>
              <a:t>43-98%</a:t>
            </a:r>
            <a:r>
              <a:rPr lang="ja-JP" altLang="en-US" dirty="0"/>
              <a:t>）、非血縁者間骨髄移植（</a:t>
            </a:r>
            <a:r>
              <a:rPr lang="en-US" altLang="ja-JP" dirty="0"/>
              <a:t>135</a:t>
            </a:r>
            <a:r>
              <a:rPr lang="ja-JP" altLang="en-US" dirty="0"/>
              <a:t>件）で</a:t>
            </a:r>
            <a:r>
              <a:rPr lang="en-US" altLang="ja-JP" dirty="0"/>
              <a:t>94%</a:t>
            </a:r>
            <a:r>
              <a:rPr lang="ja-JP" altLang="en-US" dirty="0"/>
              <a:t>（</a:t>
            </a:r>
            <a:r>
              <a:rPr lang="en-US" altLang="ja-JP" dirty="0"/>
              <a:t>88-97%</a:t>
            </a:r>
            <a:r>
              <a:rPr lang="ja-JP" altLang="en-US" dirty="0"/>
              <a:t>）、非血縁者間さい帯血移植（</a:t>
            </a:r>
            <a:r>
              <a:rPr lang="en-US" altLang="ja-JP" dirty="0"/>
              <a:t>31</a:t>
            </a:r>
            <a:r>
              <a:rPr lang="ja-JP" altLang="en-US" dirty="0"/>
              <a:t>件）で</a:t>
            </a:r>
            <a:r>
              <a:rPr lang="en-US" altLang="ja-JP" dirty="0"/>
              <a:t>100%</a:t>
            </a:r>
            <a:r>
              <a:rPr lang="ja-JP" altLang="en-US" dirty="0"/>
              <a:t>である。</a:t>
            </a:r>
          </a:p>
        </p:txBody>
      </p:sp>
      <p:sp>
        <p:nvSpPr>
          <p:cNvPr id="4" name="スライド イメージ プレースホルダー 3">
            <a:extLst>
              <a:ext uri="{FF2B5EF4-FFF2-40B4-BE49-F238E27FC236}">
                <a16:creationId xmlns:a16="http://schemas.microsoft.com/office/drawing/2014/main" id="{22950900-CB44-2E2C-63D1-D79A9AD71E3D}"/>
              </a:ext>
            </a:extLst>
          </p:cNvPr>
          <p:cNvSpPr>
            <a:spLocks noGrp="1" noRot="1" noChangeAspect="1"/>
          </p:cNvSpPr>
          <p:nvPr>
            <p:ph type="sldImg"/>
          </p:nvPr>
        </p:nvSpPr>
        <p:spPr>
          <a:xfrm>
            <a:off x="1035050" y="0"/>
            <a:ext cx="7940675" cy="4467225"/>
          </a:xfrm>
        </p:spPr>
      </p:sp>
      <p:sp>
        <p:nvSpPr>
          <p:cNvPr id="6" name="スライド番号プレースホルダー 5">
            <a:extLst>
              <a:ext uri="{FF2B5EF4-FFF2-40B4-BE49-F238E27FC236}">
                <a16:creationId xmlns:a16="http://schemas.microsoft.com/office/drawing/2014/main" id="{78BF7C2A-C2DE-1C7A-6D99-F91BC1392B05}"/>
              </a:ext>
            </a:extLst>
          </p:cNvPr>
          <p:cNvSpPr>
            <a:spLocks noGrp="1"/>
          </p:cNvSpPr>
          <p:nvPr>
            <p:ph type="sldNum" sz="quarter" idx="5"/>
          </p:nvPr>
        </p:nvSpPr>
        <p:spPr/>
        <p:txBody>
          <a:bodyPr/>
          <a:lstStyle/>
          <a:p>
            <a:fld id="{2E548C01-EC07-4717-A8DE-1E92D2D81867}" type="slidenum">
              <a:rPr kumimoji="1" lang="ja-JP" altLang="en-US" smtClean="0"/>
              <a:t>94</a:t>
            </a:fld>
            <a:endParaRPr kumimoji="1" lang="ja-JP" altLang="en-US" dirty="0"/>
          </a:p>
        </p:txBody>
      </p:sp>
    </p:spTree>
    <p:extLst>
      <p:ext uri="{BB962C8B-B14F-4D97-AF65-F5344CB8AC3E}">
        <p14:creationId xmlns:p14="http://schemas.microsoft.com/office/powerpoint/2010/main" val="2559220227"/>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lstStyle/>
          <a:p>
            <a:r>
              <a:rPr lang="en-US" altLang="ja-JP" dirty="0"/>
              <a:t>2015</a:t>
            </a:r>
            <a:r>
              <a:rPr lang="ja-JP" altLang="en-US" dirty="0"/>
              <a:t>年～</a:t>
            </a:r>
            <a:r>
              <a:rPr lang="en-US" altLang="ja-JP" dirty="0"/>
              <a:t>2024</a:t>
            </a:r>
            <a:r>
              <a:rPr lang="ja-JP" altLang="en-US" dirty="0"/>
              <a:t>年に実施された</a:t>
            </a:r>
            <a:r>
              <a:rPr lang="en-US" altLang="ja-JP" dirty="0"/>
              <a:t>16</a:t>
            </a:r>
            <a:r>
              <a:rPr lang="ja-JP" altLang="en-US" dirty="0"/>
              <a:t>歳以上の再生不良性貧血に対する移植後</a:t>
            </a:r>
            <a:r>
              <a:rPr lang="en-US" altLang="ja-JP" dirty="0"/>
              <a:t>5</a:t>
            </a:r>
            <a:r>
              <a:rPr lang="ja-JP" altLang="en-US" dirty="0"/>
              <a:t>年生存率（</a:t>
            </a:r>
            <a:r>
              <a:rPr lang="en-US" altLang="ja-JP" dirty="0"/>
              <a:t>95%</a:t>
            </a:r>
            <a:r>
              <a:rPr lang="ja-JP" altLang="en-US" dirty="0"/>
              <a:t>信頼区間）は、血縁者間骨髄移植（</a:t>
            </a:r>
            <a:r>
              <a:rPr lang="en-US" altLang="ja-JP" dirty="0"/>
              <a:t>176</a:t>
            </a:r>
            <a:r>
              <a:rPr lang="ja-JP" altLang="en-US" dirty="0"/>
              <a:t>件）で</a:t>
            </a:r>
            <a:r>
              <a:rPr lang="en-US" altLang="ja-JP" dirty="0"/>
              <a:t>86%</a:t>
            </a:r>
            <a:r>
              <a:rPr lang="ja-JP" altLang="en-US" dirty="0"/>
              <a:t>（</a:t>
            </a:r>
            <a:r>
              <a:rPr lang="en-US" altLang="ja-JP" dirty="0"/>
              <a:t>79-91%</a:t>
            </a:r>
            <a:r>
              <a:rPr lang="ja-JP" altLang="en-US" dirty="0"/>
              <a:t>）、血縁者間末梢血幹細胞移植（</a:t>
            </a:r>
            <a:r>
              <a:rPr lang="en-US" altLang="ja-JP" dirty="0"/>
              <a:t>105</a:t>
            </a:r>
            <a:r>
              <a:rPr lang="ja-JP" altLang="en-US" dirty="0"/>
              <a:t>件）で</a:t>
            </a:r>
            <a:r>
              <a:rPr lang="en-US" altLang="ja-JP" dirty="0"/>
              <a:t>76%</a:t>
            </a:r>
            <a:r>
              <a:rPr lang="ja-JP" altLang="en-US" dirty="0"/>
              <a:t>（</a:t>
            </a:r>
            <a:r>
              <a:rPr lang="en-US" altLang="ja-JP" dirty="0"/>
              <a:t>66-84%</a:t>
            </a:r>
            <a:r>
              <a:rPr lang="ja-JP" altLang="en-US" dirty="0"/>
              <a:t>）、非血縁者間骨髄移植</a:t>
            </a:r>
            <a:r>
              <a:rPr lang="en-US" altLang="ja-JP" dirty="0"/>
              <a:t>(209</a:t>
            </a:r>
            <a:r>
              <a:rPr lang="ja-JP" altLang="en-US" dirty="0"/>
              <a:t>件</a:t>
            </a:r>
            <a:r>
              <a:rPr lang="en-US" altLang="ja-JP" dirty="0"/>
              <a:t>)</a:t>
            </a:r>
            <a:r>
              <a:rPr lang="ja-JP" altLang="en-US" dirty="0"/>
              <a:t>で</a:t>
            </a:r>
            <a:r>
              <a:rPr lang="en-US" altLang="ja-JP" dirty="0"/>
              <a:t>79%</a:t>
            </a:r>
            <a:r>
              <a:rPr lang="ja-JP" altLang="en-US" dirty="0"/>
              <a:t>（</a:t>
            </a:r>
            <a:r>
              <a:rPr lang="en-US" altLang="ja-JP" dirty="0"/>
              <a:t>73-85%</a:t>
            </a:r>
            <a:r>
              <a:rPr lang="ja-JP" altLang="en-US" dirty="0"/>
              <a:t>）、非血縁者間さい帯血移植（</a:t>
            </a:r>
            <a:r>
              <a:rPr lang="en-US" altLang="ja-JP" dirty="0"/>
              <a:t>114</a:t>
            </a:r>
            <a:r>
              <a:rPr lang="ja-JP" altLang="en-US" dirty="0"/>
              <a:t>件）で</a:t>
            </a:r>
            <a:r>
              <a:rPr lang="en-US" altLang="ja-JP" dirty="0"/>
              <a:t>69%</a:t>
            </a:r>
            <a:r>
              <a:rPr lang="ja-JP" altLang="en-US" dirty="0"/>
              <a:t>（</a:t>
            </a:r>
            <a:r>
              <a:rPr lang="en-US" altLang="ja-JP" dirty="0"/>
              <a:t>59-77%</a:t>
            </a:r>
            <a:r>
              <a:rPr lang="ja-JP" altLang="en-US" dirty="0"/>
              <a:t>）である。</a:t>
            </a:r>
          </a:p>
        </p:txBody>
      </p:sp>
      <p:sp>
        <p:nvSpPr>
          <p:cNvPr id="4" name="スライド イメージ プレースホルダー 3">
            <a:extLst>
              <a:ext uri="{FF2B5EF4-FFF2-40B4-BE49-F238E27FC236}">
                <a16:creationId xmlns:a16="http://schemas.microsoft.com/office/drawing/2014/main" id="{8F80B20A-6913-7437-588F-F6EB7CD0AC4F}"/>
              </a:ext>
            </a:extLst>
          </p:cNvPr>
          <p:cNvSpPr>
            <a:spLocks noGrp="1" noRot="1" noChangeAspect="1"/>
          </p:cNvSpPr>
          <p:nvPr>
            <p:ph type="sldImg"/>
          </p:nvPr>
        </p:nvSpPr>
        <p:spPr>
          <a:xfrm>
            <a:off x="1035050" y="0"/>
            <a:ext cx="7940675" cy="4467225"/>
          </a:xfrm>
        </p:spPr>
      </p:sp>
      <p:sp>
        <p:nvSpPr>
          <p:cNvPr id="6" name="スライド番号プレースホルダー 5">
            <a:extLst>
              <a:ext uri="{FF2B5EF4-FFF2-40B4-BE49-F238E27FC236}">
                <a16:creationId xmlns:a16="http://schemas.microsoft.com/office/drawing/2014/main" id="{35F85EE0-BE7F-067C-D086-04F4BF54F863}"/>
              </a:ext>
            </a:extLst>
          </p:cNvPr>
          <p:cNvSpPr>
            <a:spLocks noGrp="1"/>
          </p:cNvSpPr>
          <p:nvPr>
            <p:ph type="sldNum" sz="quarter" idx="5"/>
          </p:nvPr>
        </p:nvSpPr>
        <p:spPr/>
        <p:txBody>
          <a:bodyPr/>
          <a:lstStyle/>
          <a:p>
            <a:fld id="{2E548C01-EC07-4717-A8DE-1E92D2D81867}" type="slidenum">
              <a:rPr kumimoji="1" lang="ja-JP" altLang="en-US" smtClean="0"/>
              <a:t>95</a:t>
            </a:fld>
            <a:endParaRPr kumimoji="1" lang="ja-JP" altLang="en-US" dirty="0"/>
          </a:p>
        </p:txBody>
      </p:sp>
    </p:spTree>
    <p:extLst>
      <p:ext uri="{BB962C8B-B14F-4D97-AF65-F5344CB8AC3E}">
        <p14:creationId xmlns:p14="http://schemas.microsoft.com/office/powerpoint/2010/main" val="2129718192"/>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lstStyle/>
          <a:p>
            <a:r>
              <a:rPr lang="en-US" altLang="ja-JP" dirty="0"/>
              <a:t>2015</a:t>
            </a:r>
            <a:r>
              <a:rPr lang="ja-JP" altLang="en-US" dirty="0"/>
              <a:t>年～</a:t>
            </a:r>
            <a:r>
              <a:rPr lang="en-US" altLang="ja-JP" dirty="0"/>
              <a:t>2024</a:t>
            </a:r>
            <a:r>
              <a:rPr lang="ja-JP" altLang="en-US" dirty="0"/>
              <a:t>年に実施された</a:t>
            </a:r>
            <a:r>
              <a:rPr lang="en-US" altLang="ja-JP" dirty="0"/>
              <a:t>15</a:t>
            </a:r>
            <a:r>
              <a:rPr lang="ja-JP" altLang="en-US" dirty="0"/>
              <a:t>歳以下の再生不良性貧血に対する移植後</a:t>
            </a:r>
            <a:r>
              <a:rPr lang="en-US" altLang="ja-JP" dirty="0"/>
              <a:t>5</a:t>
            </a:r>
            <a:r>
              <a:rPr lang="ja-JP" altLang="en-US" dirty="0"/>
              <a:t>年生存率（</a:t>
            </a:r>
            <a:r>
              <a:rPr lang="en-US" altLang="ja-JP" dirty="0"/>
              <a:t>95%</a:t>
            </a:r>
            <a:r>
              <a:rPr lang="ja-JP" altLang="en-US" dirty="0"/>
              <a:t>信頼区間）は、</a:t>
            </a:r>
            <a:r>
              <a:rPr lang="en-US" altLang="ja-JP" dirty="0"/>
              <a:t>HLA</a:t>
            </a:r>
            <a:r>
              <a:rPr lang="ja-JP" altLang="en-US" dirty="0"/>
              <a:t>適合同胞間移植（</a:t>
            </a:r>
            <a:r>
              <a:rPr lang="en-US" altLang="ja-JP" dirty="0"/>
              <a:t>80</a:t>
            </a:r>
            <a:r>
              <a:rPr lang="ja-JP" altLang="en-US" dirty="0"/>
              <a:t>件）で</a:t>
            </a:r>
            <a:r>
              <a:rPr lang="en-US" altLang="ja-JP" dirty="0"/>
              <a:t>97%</a:t>
            </a:r>
            <a:r>
              <a:rPr lang="ja-JP" altLang="en-US" dirty="0"/>
              <a:t>（</a:t>
            </a:r>
            <a:r>
              <a:rPr lang="en-US" altLang="ja-JP" dirty="0"/>
              <a:t>90-99%</a:t>
            </a:r>
            <a:r>
              <a:rPr lang="ja-JP" altLang="en-US" dirty="0"/>
              <a:t>）、非血縁者間骨髄移植（</a:t>
            </a:r>
            <a:r>
              <a:rPr lang="en-US" altLang="ja-JP" dirty="0"/>
              <a:t>135</a:t>
            </a:r>
            <a:r>
              <a:rPr lang="ja-JP" altLang="en-US" dirty="0"/>
              <a:t>件）で</a:t>
            </a:r>
            <a:r>
              <a:rPr lang="en-US" altLang="ja-JP" dirty="0"/>
              <a:t>94%</a:t>
            </a:r>
            <a:r>
              <a:rPr lang="ja-JP" altLang="en-US" dirty="0"/>
              <a:t>（</a:t>
            </a:r>
            <a:r>
              <a:rPr lang="en-US" altLang="ja-JP" dirty="0"/>
              <a:t>88-97%</a:t>
            </a:r>
            <a:r>
              <a:rPr lang="ja-JP" altLang="en-US" dirty="0"/>
              <a:t>）、非血縁者間さい帯血移植（</a:t>
            </a:r>
            <a:r>
              <a:rPr lang="en-US" altLang="ja-JP" dirty="0"/>
              <a:t>31</a:t>
            </a:r>
            <a:r>
              <a:rPr lang="ja-JP" altLang="en-US" dirty="0"/>
              <a:t>件）で</a:t>
            </a:r>
            <a:r>
              <a:rPr lang="en-US" altLang="ja-JP" dirty="0"/>
              <a:t>100%</a:t>
            </a:r>
            <a:r>
              <a:rPr lang="ja-JP" altLang="en-US" dirty="0"/>
              <a:t>である。</a:t>
            </a:r>
          </a:p>
        </p:txBody>
      </p:sp>
      <p:sp>
        <p:nvSpPr>
          <p:cNvPr id="4" name="スライド イメージ プレースホルダー 3">
            <a:extLst>
              <a:ext uri="{FF2B5EF4-FFF2-40B4-BE49-F238E27FC236}">
                <a16:creationId xmlns:a16="http://schemas.microsoft.com/office/drawing/2014/main" id="{C874273A-84C9-FAA1-7936-2C455647FBD5}"/>
              </a:ext>
            </a:extLst>
          </p:cNvPr>
          <p:cNvSpPr>
            <a:spLocks noGrp="1" noRot="1" noChangeAspect="1"/>
          </p:cNvSpPr>
          <p:nvPr>
            <p:ph type="sldImg"/>
          </p:nvPr>
        </p:nvSpPr>
        <p:spPr>
          <a:xfrm>
            <a:off x="1035050" y="0"/>
            <a:ext cx="7940675" cy="4467225"/>
          </a:xfrm>
        </p:spPr>
      </p:sp>
      <p:sp>
        <p:nvSpPr>
          <p:cNvPr id="6" name="スライド番号プレースホルダー 5">
            <a:extLst>
              <a:ext uri="{FF2B5EF4-FFF2-40B4-BE49-F238E27FC236}">
                <a16:creationId xmlns:a16="http://schemas.microsoft.com/office/drawing/2014/main" id="{B2C8B2F7-B448-4111-99EB-464E0DDA6141}"/>
              </a:ext>
            </a:extLst>
          </p:cNvPr>
          <p:cNvSpPr>
            <a:spLocks noGrp="1"/>
          </p:cNvSpPr>
          <p:nvPr>
            <p:ph type="sldNum" sz="quarter" idx="5"/>
          </p:nvPr>
        </p:nvSpPr>
        <p:spPr/>
        <p:txBody>
          <a:bodyPr/>
          <a:lstStyle/>
          <a:p>
            <a:fld id="{2E548C01-EC07-4717-A8DE-1E92D2D81867}" type="slidenum">
              <a:rPr kumimoji="1" lang="ja-JP" altLang="en-US" smtClean="0"/>
              <a:t>96</a:t>
            </a:fld>
            <a:endParaRPr kumimoji="1" lang="ja-JP" altLang="en-US" dirty="0"/>
          </a:p>
        </p:txBody>
      </p:sp>
    </p:spTree>
    <p:extLst>
      <p:ext uri="{BB962C8B-B14F-4D97-AF65-F5344CB8AC3E}">
        <p14:creationId xmlns:p14="http://schemas.microsoft.com/office/powerpoint/2010/main" val="960585023"/>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lstStyle/>
          <a:p>
            <a:r>
              <a:rPr lang="en-US" altLang="ja-JP" dirty="0"/>
              <a:t>2015</a:t>
            </a:r>
            <a:r>
              <a:rPr lang="ja-JP" altLang="en-US" dirty="0"/>
              <a:t>年～</a:t>
            </a:r>
            <a:r>
              <a:rPr lang="en-US" altLang="ja-JP" dirty="0"/>
              <a:t>2024</a:t>
            </a:r>
            <a:r>
              <a:rPr lang="ja-JP" altLang="en-US" dirty="0"/>
              <a:t>年に実施された</a:t>
            </a:r>
            <a:r>
              <a:rPr lang="en-US" altLang="ja-JP" dirty="0"/>
              <a:t>16</a:t>
            </a:r>
            <a:r>
              <a:rPr lang="ja-JP" altLang="en-US" dirty="0"/>
              <a:t>歳以上の再生不良性貧血に対する移植後</a:t>
            </a:r>
            <a:r>
              <a:rPr lang="en-US" altLang="ja-JP" dirty="0"/>
              <a:t>5</a:t>
            </a:r>
            <a:r>
              <a:rPr lang="ja-JP" altLang="en-US" dirty="0"/>
              <a:t>年生存率（</a:t>
            </a:r>
            <a:r>
              <a:rPr lang="en-US" altLang="ja-JP" dirty="0"/>
              <a:t>95%</a:t>
            </a:r>
            <a:r>
              <a:rPr lang="ja-JP" altLang="en-US" dirty="0"/>
              <a:t>信頼区間）は、</a:t>
            </a:r>
            <a:r>
              <a:rPr lang="en-US" altLang="ja-JP" dirty="0"/>
              <a:t>HLA</a:t>
            </a:r>
            <a:r>
              <a:rPr lang="ja-JP" altLang="en-US" dirty="0"/>
              <a:t>適合同胞間移植（</a:t>
            </a:r>
            <a:r>
              <a:rPr lang="en-US" altLang="ja-JP" dirty="0"/>
              <a:t>168</a:t>
            </a:r>
            <a:r>
              <a:rPr lang="ja-JP" altLang="en-US" dirty="0"/>
              <a:t>件）で</a:t>
            </a:r>
            <a:r>
              <a:rPr lang="en-US" altLang="ja-JP" dirty="0"/>
              <a:t>85%</a:t>
            </a:r>
            <a:r>
              <a:rPr lang="ja-JP" altLang="en-US" dirty="0"/>
              <a:t>（</a:t>
            </a:r>
            <a:r>
              <a:rPr lang="en-US" altLang="ja-JP" dirty="0"/>
              <a:t>79-90%</a:t>
            </a:r>
            <a:r>
              <a:rPr lang="ja-JP" altLang="en-US" dirty="0"/>
              <a:t>）、非血縁者間骨髄移植（</a:t>
            </a:r>
            <a:r>
              <a:rPr lang="en-US" altLang="ja-JP" dirty="0"/>
              <a:t>209</a:t>
            </a:r>
            <a:r>
              <a:rPr lang="ja-JP" altLang="en-US" dirty="0"/>
              <a:t>件）で</a:t>
            </a:r>
            <a:r>
              <a:rPr lang="en-US" altLang="ja-JP" dirty="0"/>
              <a:t>79%</a:t>
            </a:r>
            <a:r>
              <a:rPr lang="ja-JP" altLang="en-US" dirty="0"/>
              <a:t>（</a:t>
            </a:r>
            <a:r>
              <a:rPr lang="en-US" altLang="ja-JP" dirty="0"/>
              <a:t>73-85%</a:t>
            </a:r>
            <a:r>
              <a:rPr lang="ja-JP" altLang="en-US" dirty="0"/>
              <a:t>）、非血縁者間さい帯血移植（</a:t>
            </a:r>
            <a:r>
              <a:rPr lang="en-US" altLang="ja-JP" dirty="0"/>
              <a:t>114</a:t>
            </a:r>
            <a:r>
              <a:rPr lang="ja-JP" altLang="en-US" dirty="0"/>
              <a:t>件）で</a:t>
            </a:r>
            <a:r>
              <a:rPr lang="en-US" altLang="ja-JP" dirty="0"/>
              <a:t>69%</a:t>
            </a:r>
            <a:r>
              <a:rPr lang="ja-JP" altLang="en-US" dirty="0"/>
              <a:t>（</a:t>
            </a:r>
            <a:r>
              <a:rPr lang="en-US" altLang="ja-JP"/>
              <a:t>59-77%</a:t>
            </a:r>
            <a:r>
              <a:rPr lang="ja-JP" altLang="en-US" dirty="0"/>
              <a:t>）である。</a:t>
            </a:r>
            <a:endParaRPr lang="en-US" altLang="ja-JP" dirty="0"/>
          </a:p>
        </p:txBody>
      </p:sp>
      <p:sp>
        <p:nvSpPr>
          <p:cNvPr id="4" name="スライド イメージ プレースホルダー 3">
            <a:extLst>
              <a:ext uri="{FF2B5EF4-FFF2-40B4-BE49-F238E27FC236}">
                <a16:creationId xmlns:a16="http://schemas.microsoft.com/office/drawing/2014/main" id="{D7F8914C-5912-36C7-7B45-9BE8480C4F64}"/>
              </a:ext>
            </a:extLst>
          </p:cNvPr>
          <p:cNvSpPr>
            <a:spLocks noGrp="1" noRot="1" noChangeAspect="1"/>
          </p:cNvSpPr>
          <p:nvPr>
            <p:ph type="sldImg"/>
          </p:nvPr>
        </p:nvSpPr>
        <p:spPr>
          <a:xfrm>
            <a:off x="1035050" y="0"/>
            <a:ext cx="7940675" cy="4467225"/>
          </a:xfrm>
        </p:spPr>
      </p:sp>
      <p:sp>
        <p:nvSpPr>
          <p:cNvPr id="6" name="スライド番号プレースホルダー 5">
            <a:extLst>
              <a:ext uri="{FF2B5EF4-FFF2-40B4-BE49-F238E27FC236}">
                <a16:creationId xmlns:a16="http://schemas.microsoft.com/office/drawing/2014/main" id="{F477EB92-65B2-0F2D-E6F1-6560CF6055B1}"/>
              </a:ext>
            </a:extLst>
          </p:cNvPr>
          <p:cNvSpPr>
            <a:spLocks noGrp="1"/>
          </p:cNvSpPr>
          <p:nvPr>
            <p:ph type="sldNum" sz="quarter" idx="5"/>
          </p:nvPr>
        </p:nvSpPr>
        <p:spPr/>
        <p:txBody>
          <a:bodyPr/>
          <a:lstStyle/>
          <a:p>
            <a:fld id="{2E548C01-EC07-4717-A8DE-1E92D2D81867}" type="slidenum">
              <a:rPr kumimoji="1" lang="ja-JP" altLang="en-US" smtClean="0"/>
              <a:t>97</a:t>
            </a:fld>
            <a:endParaRPr kumimoji="1" lang="ja-JP" altLang="en-US" dirty="0"/>
          </a:p>
        </p:txBody>
      </p:sp>
    </p:spTree>
    <p:extLst>
      <p:ext uri="{BB962C8B-B14F-4D97-AF65-F5344CB8AC3E}">
        <p14:creationId xmlns:p14="http://schemas.microsoft.com/office/powerpoint/2010/main" val="7861655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タイトル スライド">
    <p:spTree>
      <p:nvGrpSpPr>
        <p:cNvPr id="1" name=""/>
        <p:cNvGrpSpPr/>
        <p:nvPr/>
      </p:nvGrpSpPr>
      <p:grpSpPr>
        <a:xfrm>
          <a:off x="0" y="0"/>
          <a:ext cx="0" cy="0"/>
          <a:chOff x="0" y="0"/>
          <a:chExt cx="0" cy="0"/>
        </a:xfrm>
      </p:grpSpPr>
      <p:sp>
        <p:nvSpPr>
          <p:cNvPr id="17" name="サブタイトル 16"/>
          <p:cNvSpPr>
            <a:spLocks noGrp="1"/>
          </p:cNvSpPr>
          <p:nvPr>
            <p:ph type="subTitle" idx="1"/>
          </p:nvPr>
        </p:nvSpPr>
        <p:spPr>
          <a:xfrm>
            <a:off x="711200" y="3228536"/>
            <a:ext cx="10472928" cy="1752600"/>
          </a:xfrm>
          <a:prstGeom prst="rect">
            <a:avLst/>
          </a:prstGeo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ja-JP" altLang="en-US"/>
              <a:t>マスタ サブタイトルの書式設定</a:t>
            </a:r>
            <a:endParaRPr kumimoji="0" lang="en-US"/>
          </a:p>
        </p:txBody>
      </p:sp>
      <p:sp>
        <p:nvSpPr>
          <p:cNvPr id="30" name="日付プレースホルダ 29"/>
          <p:cNvSpPr>
            <a:spLocks noGrp="1"/>
          </p:cNvSpPr>
          <p:nvPr>
            <p:ph type="dt" sz="half" idx="10"/>
          </p:nvPr>
        </p:nvSpPr>
        <p:spPr>
          <a:xfrm>
            <a:off x="609601" y="6356357"/>
            <a:ext cx="2844800" cy="365125"/>
          </a:xfrm>
          <a:prstGeom prst="rect">
            <a:avLst/>
          </a:prstGeom>
        </p:spPr>
        <p:txBody>
          <a:bodyPr/>
          <a:lstStyle/>
          <a:p>
            <a:endParaRPr lang="ja-JP" altLang="en-US">
              <a:solidFill>
                <a:prstClr val="white"/>
              </a:solidFill>
            </a:endParaRPr>
          </a:p>
        </p:txBody>
      </p:sp>
      <p:sp>
        <p:nvSpPr>
          <p:cNvPr id="19" name="フッター プレースホルダ 18"/>
          <p:cNvSpPr>
            <a:spLocks noGrp="1"/>
          </p:cNvSpPr>
          <p:nvPr>
            <p:ph type="ftr" sz="quarter" idx="11"/>
          </p:nvPr>
        </p:nvSpPr>
        <p:spPr>
          <a:xfrm>
            <a:off x="3556000" y="6356357"/>
            <a:ext cx="4470400" cy="365125"/>
          </a:xfrm>
          <a:prstGeom prst="rect">
            <a:avLst/>
          </a:prstGeom>
        </p:spPr>
        <p:txBody>
          <a:bodyPr/>
          <a:lstStyle/>
          <a:p>
            <a:pPr>
              <a:defRPr/>
            </a:pPr>
            <a:endParaRPr lang="ja-JP" altLang="en-US">
              <a:solidFill>
                <a:prstClr val="white"/>
              </a:solidFill>
            </a:endParaRPr>
          </a:p>
        </p:txBody>
      </p:sp>
    </p:spTree>
    <p:extLst>
      <p:ext uri="{BB962C8B-B14F-4D97-AF65-F5344CB8AC3E}">
        <p14:creationId xmlns:p14="http://schemas.microsoft.com/office/powerpoint/2010/main" val="4198898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6495365-56FD-25A0-826A-0F01D7E98CAF}"/>
              </a:ext>
            </a:extLst>
          </p:cNvPr>
          <p:cNvSpPr>
            <a:spLocks noGrp="1"/>
          </p:cNvSpPr>
          <p:nvPr>
            <p:ph type="title"/>
          </p:nvPr>
        </p:nvSpPr>
        <p:spPr>
          <a:xfrm>
            <a:off x="840317" y="365126"/>
            <a:ext cx="105156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8C23DC2D-0F74-6C74-C5E9-7E5F992C913D}"/>
              </a:ext>
            </a:extLst>
          </p:cNvPr>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1A63A568-77BF-C3EC-F465-9201ACC72D67}"/>
              </a:ext>
            </a:extLst>
          </p:cNvPr>
          <p:cNvSpPr>
            <a:spLocks noGrp="1"/>
          </p:cNvSpPr>
          <p:nvPr>
            <p:ph sz="half" idx="2"/>
          </p:nvPr>
        </p:nvSpPr>
        <p:spPr>
          <a:xfrm>
            <a:off x="840318" y="2505075"/>
            <a:ext cx="5158316"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6F9CB7E6-D73F-C1A6-FE9B-DD0CDB1C79B5}"/>
              </a:ext>
            </a:extLst>
          </p:cNvPr>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BC8A9848-AA31-64B9-E51A-70704746B7C3}"/>
              </a:ext>
            </a:extLst>
          </p:cNvPr>
          <p:cNvSpPr>
            <a:spLocks noGrp="1"/>
          </p:cNvSpPr>
          <p:nvPr>
            <p:ph sz="quarter" idx="4"/>
          </p:nvPr>
        </p:nvSpPr>
        <p:spPr>
          <a:xfrm>
            <a:off x="6172200" y="2505075"/>
            <a:ext cx="518371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FCDA9D10-48C3-69D7-699E-4730AF55ADD1}"/>
              </a:ext>
            </a:extLst>
          </p:cNvPr>
          <p:cNvSpPr>
            <a:spLocks noGrp="1"/>
          </p:cNvSpPr>
          <p:nvPr>
            <p:ph type="dt" sz="half" idx="10"/>
          </p:nvPr>
        </p:nvSpPr>
        <p:spPr/>
        <p:txBody>
          <a:bodyPr/>
          <a:lstStyle/>
          <a:p>
            <a:endParaRPr kumimoji="1" lang="ja-JP" altLang="en-US"/>
          </a:p>
        </p:txBody>
      </p:sp>
      <p:sp>
        <p:nvSpPr>
          <p:cNvPr id="8" name="フッター プレースホルダー 7">
            <a:extLst>
              <a:ext uri="{FF2B5EF4-FFF2-40B4-BE49-F238E27FC236}">
                <a16:creationId xmlns:a16="http://schemas.microsoft.com/office/drawing/2014/main" id="{1D333264-182B-E009-8DBF-B661593D7472}"/>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C91BD1FB-1A1D-B6C3-2ECB-F3605658A4F4}"/>
              </a:ext>
            </a:extLst>
          </p:cNvPr>
          <p:cNvSpPr>
            <a:spLocks noGrp="1"/>
          </p:cNvSpPr>
          <p:nvPr>
            <p:ph type="sldNum" sz="quarter" idx="12"/>
          </p:nvPr>
        </p:nvSpPr>
        <p:spPr/>
        <p:txBody>
          <a:bodyPr/>
          <a:lstStyle/>
          <a:p>
            <a:fld id="{967E7F94-7CAE-43F2-8601-6E749149B34A}" type="slidenum">
              <a:rPr kumimoji="1" lang="ja-JP" altLang="en-US" smtClean="0"/>
              <a:t>‹#›</a:t>
            </a:fld>
            <a:endParaRPr kumimoji="1" lang="ja-JP" altLang="en-US"/>
          </a:p>
        </p:txBody>
      </p:sp>
    </p:spTree>
    <p:extLst>
      <p:ext uri="{BB962C8B-B14F-4D97-AF65-F5344CB8AC3E}">
        <p14:creationId xmlns:p14="http://schemas.microsoft.com/office/powerpoint/2010/main" val="12634239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D06A395-39E0-3271-4088-1AD78CE3D78A}"/>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1DCB3E4C-30D2-0C30-6BA7-4668B32A8743}"/>
              </a:ext>
            </a:extLst>
          </p:cNvPr>
          <p:cNvSpPr>
            <a:spLocks noGrp="1"/>
          </p:cNvSpPr>
          <p:nvPr>
            <p:ph type="dt" sz="half" idx="10"/>
          </p:nvPr>
        </p:nvSpPr>
        <p:spPr/>
        <p:txBody>
          <a:bodyPr/>
          <a:lstStyle/>
          <a:p>
            <a:endParaRPr kumimoji="1" lang="ja-JP" altLang="en-US"/>
          </a:p>
        </p:txBody>
      </p:sp>
      <p:sp>
        <p:nvSpPr>
          <p:cNvPr id="4" name="フッター プレースホルダー 3">
            <a:extLst>
              <a:ext uri="{FF2B5EF4-FFF2-40B4-BE49-F238E27FC236}">
                <a16:creationId xmlns:a16="http://schemas.microsoft.com/office/drawing/2014/main" id="{8654BF39-16DF-3F03-A866-FB4CB7D344EC}"/>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3676769D-52C2-8F5E-14AE-B8CC8E61CC69}"/>
              </a:ext>
            </a:extLst>
          </p:cNvPr>
          <p:cNvSpPr>
            <a:spLocks noGrp="1"/>
          </p:cNvSpPr>
          <p:nvPr>
            <p:ph type="sldNum" sz="quarter" idx="12"/>
          </p:nvPr>
        </p:nvSpPr>
        <p:spPr/>
        <p:txBody>
          <a:bodyPr/>
          <a:lstStyle/>
          <a:p>
            <a:fld id="{967E7F94-7CAE-43F2-8601-6E749149B34A}" type="slidenum">
              <a:rPr kumimoji="1" lang="ja-JP" altLang="en-US" smtClean="0"/>
              <a:t>‹#›</a:t>
            </a:fld>
            <a:endParaRPr kumimoji="1" lang="ja-JP" altLang="en-US"/>
          </a:p>
        </p:txBody>
      </p:sp>
    </p:spTree>
    <p:extLst>
      <p:ext uri="{BB962C8B-B14F-4D97-AF65-F5344CB8AC3E}">
        <p14:creationId xmlns:p14="http://schemas.microsoft.com/office/powerpoint/2010/main" val="19611602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F881D7AC-413C-3068-E809-9E74CD4C3BF7}"/>
              </a:ext>
            </a:extLst>
          </p:cNvPr>
          <p:cNvSpPr>
            <a:spLocks noGrp="1"/>
          </p:cNvSpPr>
          <p:nvPr>
            <p:ph type="dt" sz="half" idx="10"/>
          </p:nvPr>
        </p:nvSpPr>
        <p:spPr/>
        <p:txBody>
          <a:bodyPr/>
          <a:lstStyle/>
          <a:p>
            <a:endParaRPr kumimoji="1" lang="ja-JP" altLang="en-US"/>
          </a:p>
        </p:txBody>
      </p:sp>
      <p:sp>
        <p:nvSpPr>
          <p:cNvPr id="3" name="フッター プレースホルダー 2">
            <a:extLst>
              <a:ext uri="{FF2B5EF4-FFF2-40B4-BE49-F238E27FC236}">
                <a16:creationId xmlns:a16="http://schemas.microsoft.com/office/drawing/2014/main" id="{05C3D8F4-C7CB-BEB5-80A5-BA5149E133BC}"/>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E2281FED-83DC-7540-4EB5-B16B5FC69035}"/>
              </a:ext>
            </a:extLst>
          </p:cNvPr>
          <p:cNvSpPr>
            <a:spLocks noGrp="1"/>
          </p:cNvSpPr>
          <p:nvPr>
            <p:ph type="sldNum" sz="quarter" idx="12"/>
          </p:nvPr>
        </p:nvSpPr>
        <p:spPr/>
        <p:txBody>
          <a:bodyPr/>
          <a:lstStyle/>
          <a:p>
            <a:fld id="{967E7F94-7CAE-43F2-8601-6E749149B34A}" type="slidenum">
              <a:rPr kumimoji="1" lang="ja-JP" altLang="en-US" smtClean="0"/>
              <a:t>‹#›</a:t>
            </a:fld>
            <a:endParaRPr kumimoji="1" lang="ja-JP" altLang="en-US"/>
          </a:p>
        </p:txBody>
      </p:sp>
    </p:spTree>
    <p:extLst>
      <p:ext uri="{BB962C8B-B14F-4D97-AF65-F5344CB8AC3E}">
        <p14:creationId xmlns:p14="http://schemas.microsoft.com/office/powerpoint/2010/main" val="209015433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E388982-F583-9F2B-DB5F-C9E7A5A33FD6}"/>
              </a:ext>
            </a:extLst>
          </p:cNvPr>
          <p:cNvSpPr>
            <a:spLocks noGrp="1"/>
          </p:cNvSpPr>
          <p:nvPr>
            <p:ph type="title"/>
          </p:nvPr>
        </p:nvSpPr>
        <p:spPr>
          <a:xfrm>
            <a:off x="840318" y="457200"/>
            <a:ext cx="3932767"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C91014A0-DEF8-D63B-6C7B-5A6415E97C0F}"/>
              </a:ext>
            </a:extLst>
          </p:cNvPr>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A66F70CB-F4A0-1978-341E-BB233B762451}"/>
              </a:ext>
            </a:extLst>
          </p:cNvPr>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6BF890A2-88F7-1E0C-9951-EE7524A1BA61}"/>
              </a:ext>
            </a:extLst>
          </p:cNvPr>
          <p:cNvSpPr>
            <a:spLocks noGrp="1"/>
          </p:cNvSpPr>
          <p:nvPr>
            <p:ph type="dt" sz="half" idx="10"/>
          </p:nvPr>
        </p:nvSpPr>
        <p:spPr/>
        <p:txBody>
          <a:bodyPr/>
          <a:lstStyle/>
          <a:p>
            <a:endParaRPr kumimoji="1" lang="ja-JP" altLang="en-US"/>
          </a:p>
        </p:txBody>
      </p:sp>
      <p:sp>
        <p:nvSpPr>
          <p:cNvPr id="6" name="フッター プレースホルダー 5">
            <a:extLst>
              <a:ext uri="{FF2B5EF4-FFF2-40B4-BE49-F238E27FC236}">
                <a16:creationId xmlns:a16="http://schemas.microsoft.com/office/drawing/2014/main" id="{DB0F5CFC-78C3-36B4-4EF1-1B470751C4FC}"/>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D9AA3630-037E-46BD-32E7-F8739E53335B}"/>
              </a:ext>
            </a:extLst>
          </p:cNvPr>
          <p:cNvSpPr>
            <a:spLocks noGrp="1"/>
          </p:cNvSpPr>
          <p:nvPr>
            <p:ph type="sldNum" sz="quarter" idx="12"/>
          </p:nvPr>
        </p:nvSpPr>
        <p:spPr/>
        <p:txBody>
          <a:bodyPr/>
          <a:lstStyle/>
          <a:p>
            <a:fld id="{967E7F94-7CAE-43F2-8601-6E749149B34A}" type="slidenum">
              <a:rPr kumimoji="1" lang="ja-JP" altLang="en-US" smtClean="0"/>
              <a:t>‹#›</a:t>
            </a:fld>
            <a:endParaRPr kumimoji="1" lang="ja-JP" altLang="en-US"/>
          </a:p>
        </p:txBody>
      </p:sp>
    </p:spTree>
    <p:extLst>
      <p:ext uri="{BB962C8B-B14F-4D97-AF65-F5344CB8AC3E}">
        <p14:creationId xmlns:p14="http://schemas.microsoft.com/office/powerpoint/2010/main" val="184683619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55D9051-3C2A-A6BD-A8EC-42A245417677}"/>
              </a:ext>
            </a:extLst>
          </p:cNvPr>
          <p:cNvSpPr>
            <a:spLocks noGrp="1"/>
          </p:cNvSpPr>
          <p:nvPr>
            <p:ph type="title"/>
          </p:nvPr>
        </p:nvSpPr>
        <p:spPr>
          <a:xfrm>
            <a:off x="840318" y="457200"/>
            <a:ext cx="3932767"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19A2FE66-9A23-EB5C-1092-FBD918ED035C}"/>
              </a:ext>
            </a:extLst>
          </p:cNvPr>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8843D6E4-8CCE-101F-2F46-FBAEA5A0C501}"/>
              </a:ext>
            </a:extLst>
          </p:cNvPr>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2EC6B27A-D5C1-1F0F-C968-DEC3FF86CDC9}"/>
              </a:ext>
            </a:extLst>
          </p:cNvPr>
          <p:cNvSpPr>
            <a:spLocks noGrp="1"/>
          </p:cNvSpPr>
          <p:nvPr>
            <p:ph type="dt" sz="half" idx="10"/>
          </p:nvPr>
        </p:nvSpPr>
        <p:spPr/>
        <p:txBody>
          <a:bodyPr/>
          <a:lstStyle/>
          <a:p>
            <a:endParaRPr kumimoji="1" lang="ja-JP" altLang="en-US"/>
          </a:p>
        </p:txBody>
      </p:sp>
      <p:sp>
        <p:nvSpPr>
          <p:cNvPr id="6" name="フッター プレースホルダー 5">
            <a:extLst>
              <a:ext uri="{FF2B5EF4-FFF2-40B4-BE49-F238E27FC236}">
                <a16:creationId xmlns:a16="http://schemas.microsoft.com/office/drawing/2014/main" id="{68BCB8BC-C2C8-E23C-5622-4E7C11E9F7B6}"/>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FDBAB9EA-9BDB-1AB7-FFF4-A077598176AD}"/>
              </a:ext>
            </a:extLst>
          </p:cNvPr>
          <p:cNvSpPr>
            <a:spLocks noGrp="1"/>
          </p:cNvSpPr>
          <p:nvPr>
            <p:ph type="sldNum" sz="quarter" idx="12"/>
          </p:nvPr>
        </p:nvSpPr>
        <p:spPr/>
        <p:txBody>
          <a:bodyPr/>
          <a:lstStyle/>
          <a:p>
            <a:fld id="{967E7F94-7CAE-43F2-8601-6E749149B34A}" type="slidenum">
              <a:rPr kumimoji="1" lang="ja-JP" altLang="en-US" smtClean="0"/>
              <a:t>‹#›</a:t>
            </a:fld>
            <a:endParaRPr kumimoji="1" lang="ja-JP" altLang="en-US"/>
          </a:p>
        </p:txBody>
      </p:sp>
    </p:spTree>
    <p:extLst>
      <p:ext uri="{BB962C8B-B14F-4D97-AF65-F5344CB8AC3E}">
        <p14:creationId xmlns:p14="http://schemas.microsoft.com/office/powerpoint/2010/main" val="88249332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AAE98F3-2F73-4A4A-DBB8-D4E2500E8D55}"/>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705E0CAE-003C-9D4F-D5B4-78E8EC9C508E}"/>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1042836D-145D-0A0F-5E11-D5090CCFB2AF}"/>
              </a:ext>
            </a:extLst>
          </p:cNvPr>
          <p:cNvSpPr>
            <a:spLocks noGrp="1"/>
          </p:cNvSpPr>
          <p:nvPr>
            <p:ph type="dt" sz="half" idx="10"/>
          </p:nvPr>
        </p:nvSpPr>
        <p:spPr/>
        <p:txBody>
          <a:bodyPr/>
          <a:lstStyle/>
          <a:p>
            <a:endParaRPr kumimoji="1" lang="ja-JP" altLang="en-US"/>
          </a:p>
        </p:txBody>
      </p:sp>
      <p:sp>
        <p:nvSpPr>
          <p:cNvPr id="5" name="フッター プレースホルダー 4">
            <a:extLst>
              <a:ext uri="{FF2B5EF4-FFF2-40B4-BE49-F238E27FC236}">
                <a16:creationId xmlns:a16="http://schemas.microsoft.com/office/drawing/2014/main" id="{F88FA11A-1530-4CA3-4439-ED7E777EB391}"/>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9F56D0E2-46B0-3044-5590-7B3D5C199FFD}"/>
              </a:ext>
            </a:extLst>
          </p:cNvPr>
          <p:cNvSpPr>
            <a:spLocks noGrp="1"/>
          </p:cNvSpPr>
          <p:nvPr>
            <p:ph type="sldNum" sz="quarter" idx="12"/>
          </p:nvPr>
        </p:nvSpPr>
        <p:spPr/>
        <p:txBody>
          <a:bodyPr/>
          <a:lstStyle/>
          <a:p>
            <a:fld id="{967E7F94-7CAE-43F2-8601-6E749149B34A}" type="slidenum">
              <a:rPr kumimoji="1" lang="ja-JP" altLang="en-US" smtClean="0"/>
              <a:t>‹#›</a:t>
            </a:fld>
            <a:endParaRPr kumimoji="1" lang="ja-JP" altLang="en-US"/>
          </a:p>
        </p:txBody>
      </p:sp>
    </p:spTree>
    <p:extLst>
      <p:ext uri="{BB962C8B-B14F-4D97-AF65-F5344CB8AC3E}">
        <p14:creationId xmlns:p14="http://schemas.microsoft.com/office/powerpoint/2010/main" val="329921761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747077ED-78E7-C215-19FF-585AD34AB1DD}"/>
              </a:ext>
            </a:extLst>
          </p:cNvPr>
          <p:cNvSpPr>
            <a:spLocks noGrp="1"/>
          </p:cNvSpPr>
          <p:nvPr>
            <p:ph type="title" orient="vert"/>
          </p:nvPr>
        </p:nvSpPr>
        <p:spPr>
          <a:xfrm>
            <a:off x="8724901" y="365125"/>
            <a:ext cx="2628900"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E7F77F43-B9FC-3120-4DE7-96E085727D1F}"/>
              </a:ext>
            </a:extLst>
          </p:cNvPr>
          <p:cNvSpPr>
            <a:spLocks noGrp="1"/>
          </p:cNvSpPr>
          <p:nvPr>
            <p:ph type="body" orient="vert" idx="1"/>
          </p:nvPr>
        </p:nvSpPr>
        <p:spPr>
          <a:xfrm>
            <a:off x="838201" y="365125"/>
            <a:ext cx="76835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64ED7DDE-061B-2705-EC12-8F9A9AAE02FC}"/>
              </a:ext>
            </a:extLst>
          </p:cNvPr>
          <p:cNvSpPr>
            <a:spLocks noGrp="1"/>
          </p:cNvSpPr>
          <p:nvPr>
            <p:ph type="dt" sz="half" idx="10"/>
          </p:nvPr>
        </p:nvSpPr>
        <p:spPr/>
        <p:txBody>
          <a:bodyPr/>
          <a:lstStyle/>
          <a:p>
            <a:endParaRPr kumimoji="1" lang="ja-JP" altLang="en-US"/>
          </a:p>
        </p:txBody>
      </p:sp>
      <p:sp>
        <p:nvSpPr>
          <p:cNvPr id="5" name="フッター プレースホルダー 4">
            <a:extLst>
              <a:ext uri="{FF2B5EF4-FFF2-40B4-BE49-F238E27FC236}">
                <a16:creationId xmlns:a16="http://schemas.microsoft.com/office/drawing/2014/main" id="{B8269ECF-FDF0-4A62-3B44-DD07EA77E8FF}"/>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CB09038C-F751-7BC4-3CB2-B59EDB618A8D}"/>
              </a:ext>
            </a:extLst>
          </p:cNvPr>
          <p:cNvSpPr>
            <a:spLocks noGrp="1"/>
          </p:cNvSpPr>
          <p:nvPr>
            <p:ph type="sldNum" sz="quarter" idx="12"/>
          </p:nvPr>
        </p:nvSpPr>
        <p:spPr/>
        <p:txBody>
          <a:bodyPr/>
          <a:lstStyle/>
          <a:p>
            <a:fld id="{967E7F94-7CAE-43F2-8601-6E749149B34A}" type="slidenum">
              <a:rPr kumimoji="1" lang="ja-JP" altLang="en-US" smtClean="0"/>
              <a:t>‹#›</a:t>
            </a:fld>
            <a:endParaRPr kumimoji="1" lang="ja-JP" altLang="en-US"/>
          </a:p>
        </p:txBody>
      </p:sp>
    </p:spTree>
    <p:extLst>
      <p:ext uri="{BB962C8B-B14F-4D97-AF65-F5344CB8AC3E}">
        <p14:creationId xmlns:p14="http://schemas.microsoft.com/office/powerpoint/2010/main" val="33056369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ユーザー設定レイアウ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1A05FE2-8CE3-469B-963A-DC7DAB8D0D1C}"/>
              </a:ext>
            </a:extLst>
          </p:cNvPr>
          <p:cNvSpPr>
            <a:spLocks noGrp="1"/>
          </p:cNvSpPr>
          <p:nvPr>
            <p:ph type="title" hasCustomPrompt="1"/>
          </p:nvPr>
        </p:nvSpPr>
        <p:spPr>
          <a:xfrm>
            <a:off x="576000" y="108000"/>
            <a:ext cx="10972800" cy="802800"/>
          </a:xfrm>
          <a:noFill/>
        </p:spPr>
        <p:txBody>
          <a:bodyPr anchor="t"/>
          <a:lstStyle>
            <a:lvl1pPr>
              <a:defRPr b="0"/>
            </a:lvl1pPr>
          </a:lstStyle>
          <a:p>
            <a:r>
              <a:rPr kumimoji="1" lang="ja-JP" altLang="en-US" dirty="0"/>
              <a:t>マスター タイトルの書式設定</a:t>
            </a:r>
            <a:br>
              <a:rPr kumimoji="1" lang="en-US" altLang="ja-JP" dirty="0"/>
            </a:br>
            <a:endParaRPr kumimoji="1" lang="ja-JP" altLang="en-US" dirty="0"/>
          </a:p>
        </p:txBody>
      </p:sp>
    </p:spTree>
    <p:extLst>
      <p:ext uri="{BB962C8B-B14F-4D97-AF65-F5344CB8AC3E}">
        <p14:creationId xmlns:p14="http://schemas.microsoft.com/office/powerpoint/2010/main" val="345441125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576000" y="0"/>
            <a:ext cx="11904000" cy="828000"/>
          </a:xfrm>
          <a:noFill/>
        </p:spPr>
        <p:txBody>
          <a:bodyPr/>
          <a:lstStyle/>
          <a:p>
            <a:r>
              <a:rPr kumimoji="0" lang="ja-JP" altLang="en-US" dirty="0"/>
              <a:t>マスタ タイトルの書式設定</a:t>
            </a:r>
            <a:endParaRPr kumimoji="0" lang="en-US" dirty="0"/>
          </a:p>
        </p:txBody>
      </p:sp>
      <p:sp>
        <p:nvSpPr>
          <p:cNvPr id="3" name="コンテンツ プレースホルダ 2"/>
          <p:cNvSpPr>
            <a:spLocks noGrp="1"/>
          </p:cNvSpPr>
          <p:nvPr>
            <p:ph idx="1"/>
          </p:nvPr>
        </p:nvSpPr>
        <p:spPr>
          <a:xfrm>
            <a:off x="609600" y="1935480"/>
            <a:ext cx="10972800" cy="4389120"/>
          </a:xfrm>
          <a:prstGeom prst="rect">
            <a:avLst/>
          </a:prstGeom>
        </p:spPr>
        <p:txBody>
          <a:bodyPr/>
          <a:lstStyle>
            <a:lvl1pPr>
              <a:defRPr>
                <a:solidFill>
                  <a:schemeClr val="accent1">
                    <a:lumMod val="75000"/>
                  </a:schemeClr>
                </a:solidFill>
              </a:defRPr>
            </a:lvl1pPr>
            <a:lvl2pPr>
              <a:defRPr>
                <a:solidFill>
                  <a:schemeClr val="accent1">
                    <a:lumMod val="75000"/>
                  </a:schemeClr>
                </a:solidFill>
              </a:defRPr>
            </a:lvl2pPr>
            <a:lvl3pPr>
              <a:defRPr>
                <a:solidFill>
                  <a:schemeClr val="accent1">
                    <a:lumMod val="75000"/>
                  </a:schemeClr>
                </a:solidFill>
              </a:defRPr>
            </a:lvl3pPr>
            <a:lvl4pPr>
              <a:defRPr>
                <a:solidFill>
                  <a:schemeClr val="accent1">
                    <a:lumMod val="75000"/>
                  </a:schemeClr>
                </a:solidFill>
              </a:defRPr>
            </a:lvl4pPr>
            <a:lvl5pPr>
              <a:defRPr>
                <a:solidFill>
                  <a:schemeClr val="accent1">
                    <a:lumMod val="75000"/>
                  </a:schemeClr>
                </a:solidFill>
              </a:defRPr>
            </a:lvl5pPr>
          </a:lstStyle>
          <a:p>
            <a:pPr lvl="0" eaLnBrk="1" latinLnBrk="0" hangingPunct="1"/>
            <a:r>
              <a:rPr lang="ja-JP" altLang="en-US" dirty="0"/>
              <a:t>マスタ テキストの書式設定</a:t>
            </a:r>
          </a:p>
          <a:p>
            <a:pPr lvl="1" eaLnBrk="1" latinLnBrk="0" hangingPunct="1"/>
            <a:r>
              <a:rPr lang="ja-JP" altLang="en-US" dirty="0"/>
              <a:t>第 </a:t>
            </a:r>
            <a:r>
              <a:rPr lang="en-US" altLang="ja-JP" dirty="0"/>
              <a:t>2 </a:t>
            </a:r>
            <a:r>
              <a:rPr lang="ja-JP" altLang="en-US" dirty="0"/>
              <a:t>レベル</a:t>
            </a:r>
            <a:endParaRPr lang="en-US" altLang="ja-JP" dirty="0"/>
          </a:p>
          <a:p>
            <a:pPr lvl="1" eaLnBrk="1" latinLnBrk="0" hangingPunct="1"/>
            <a:endParaRPr lang="ja-JP" altLang="en-US" dirty="0"/>
          </a:p>
          <a:p>
            <a:pPr lvl="2" eaLnBrk="1" latinLnBrk="0" hangingPunct="1"/>
            <a:r>
              <a:rPr lang="ja-JP" altLang="en-US" dirty="0"/>
              <a:t>第 </a:t>
            </a:r>
            <a:r>
              <a:rPr lang="en-US" altLang="ja-JP" dirty="0"/>
              <a:t>3 </a:t>
            </a:r>
            <a:r>
              <a:rPr lang="ja-JP" altLang="en-US" dirty="0"/>
              <a:t>レベル</a:t>
            </a:r>
          </a:p>
          <a:p>
            <a:pPr lvl="3" eaLnBrk="1" latinLnBrk="0" hangingPunct="1"/>
            <a:r>
              <a:rPr lang="ja-JP" altLang="en-US" dirty="0"/>
              <a:t>第 </a:t>
            </a:r>
            <a:r>
              <a:rPr lang="en-US" altLang="ja-JP" dirty="0"/>
              <a:t>4 </a:t>
            </a:r>
            <a:r>
              <a:rPr lang="ja-JP" altLang="en-US" dirty="0"/>
              <a:t>レベル</a:t>
            </a:r>
          </a:p>
          <a:p>
            <a:pPr lvl="4" eaLnBrk="1" latinLnBrk="0" hangingPunct="1"/>
            <a:r>
              <a:rPr lang="ja-JP" altLang="en-US" dirty="0"/>
              <a:t>第 </a:t>
            </a:r>
            <a:r>
              <a:rPr lang="en-US" altLang="ja-JP" dirty="0"/>
              <a:t>5 </a:t>
            </a:r>
            <a:r>
              <a:rPr lang="ja-JP" altLang="en-US" dirty="0"/>
              <a:t>レベル</a:t>
            </a:r>
            <a:endParaRPr kumimoji="0" lang="en-US" dirty="0"/>
          </a:p>
        </p:txBody>
      </p:sp>
    </p:spTree>
    <p:extLst>
      <p:ext uri="{BB962C8B-B14F-4D97-AF65-F5344CB8AC3E}">
        <p14:creationId xmlns:p14="http://schemas.microsoft.com/office/powerpoint/2010/main" val="285199571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609600" y="704088"/>
            <a:ext cx="10972800" cy="1143000"/>
          </a:xfrm>
        </p:spPr>
        <p:txBody>
          <a:bodyPr tIns="45720" anchor="b"/>
          <a:lstStyle>
            <a:lvl1pPr>
              <a:defRPr/>
            </a:lvl1pPr>
          </a:lstStyle>
          <a:p>
            <a:r>
              <a:rPr kumimoji="0" lang="ja-JP" altLang="en-US"/>
              <a:t>マスタ タイトルの書式設定</a:t>
            </a:r>
            <a:endParaRPr kumimoji="0" lang="en-US"/>
          </a:p>
        </p:txBody>
      </p:sp>
      <p:sp>
        <p:nvSpPr>
          <p:cNvPr id="3" name="テキスト プレースホルダ 2"/>
          <p:cNvSpPr>
            <a:spLocks noGrp="1"/>
          </p:cNvSpPr>
          <p:nvPr>
            <p:ph type="body" idx="1"/>
          </p:nvPr>
        </p:nvSpPr>
        <p:spPr>
          <a:xfrm>
            <a:off x="609603" y="1855248"/>
            <a:ext cx="5386917" cy="659352"/>
          </a:xfrm>
          <a:prstGeom prst="rect">
            <a:avLst/>
          </a:prstGeo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ja-JP" altLang="en-US"/>
              <a:t>マスタ テキストの書式設定</a:t>
            </a:r>
          </a:p>
        </p:txBody>
      </p:sp>
      <p:sp>
        <p:nvSpPr>
          <p:cNvPr id="4" name="テキスト プレースホルダ 3"/>
          <p:cNvSpPr>
            <a:spLocks noGrp="1"/>
          </p:cNvSpPr>
          <p:nvPr>
            <p:ph type="body" sz="half" idx="3"/>
          </p:nvPr>
        </p:nvSpPr>
        <p:spPr>
          <a:xfrm>
            <a:off x="6193374" y="1859762"/>
            <a:ext cx="5389033" cy="654843"/>
          </a:xfrm>
          <a:prstGeom prst="rect">
            <a:avLst/>
          </a:prstGeo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ja-JP" altLang="en-US"/>
              <a:t>マスタ テキストの書式設定</a:t>
            </a:r>
          </a:p>
        </p:txBody>
      </p:sp>
      <p:sp>
        <p:nvSpPr>
          <p:cNvPr id="5" name="コンテンツ プレースホルダ 4"/>
          <p:cNvSpPr>
            <a:spLocks noGrp="1"/>
          </p:cNvSpPr>
          <p:nvPr>
            <p:ph sz="quarter" idx="2"/>
          </p:nvPr>
        </p:nvSpPr>
        <p:spPr>
          <a:xfrm>
            <a:off x="609603" y="2514601"/>
            <a:ext cx="5386917" cy="3845720"/>
          </a:xfrm>
          <a:prstGeom prst="rect">
            <a:avLst/>
          </a:prstGeom>
        </p:spPr>
        <p:txBody>
          <a:bodyPr tIns="0"/>
          <a:lstStyle>
            <a:lvl1pPr>
              <a:defRPr sz="2200"/>
            </a:lvl1pPr>
            <a:lvl2pPr>
              <a:defRPr sz="2000"/>
            </a:lvl2pPr>
            <a:lvl3pPr>
              <a:defRPr sz="1800"/>
            </a:lvl3pPr>
            <a:lvl4pPr>
              <a:defRPr sz="1600"/>
            </a:lvl4pPr>
            <a:lvl5pPr>
              <a:defRPr sz="1600"/>
            </a:lvl5pPr>
          </a:lstStyle>
          <a:p>
            <a:pPr lvl="0" eaLnBrk="1" latinLnBrk="0" hangingPunct="1"/>
            <a:r>
              <a:rPr lang="ja-JP" altLang="en-US"/>
              <a:t>マスタ テキストの書式設定</a:t>
            </a:r>
          </a:p>
          <a:p>
            <a:pPr lvl="1" eaLnBrk="1" latinLnBrk="0" hangingPunct="1"/>
            <a:r>
              <a:rPr lang="ja-JP" altLang="en-US"/>
              <a:t>第 </a:t>
            </a:r>
            <a:r>
              <a:rPr lang="en-US" altLang="ja-JP"/>
              <a:t>2 </a:t>
            </a:r>
            <a:r>
              <a:rPr lang="ja-JP" altLang="en-US"/>
              <a:t>レベル</a:t>
            </a:r>
          </a:p>
          <a:p>
            <a:pPr lvl="2" eaLnBrk="1" latinLnBrk="0" hangingPunct="1"/>
            <a:r>
              <a:rPr lang="ja-JP" altLang="en-US"/>
              <a:t>第 </a:t>
            </a:r>
            <a:r>
              <a:rPr lang="en-US" altLang="ja-JP"/>
              <a:t>3 </a:t>
            </a:r>
            <a:r>
              <a:rPr lang="ja-JP" altLang="en-US"/>
              <a:t>レベル</a:t>
            </a:r>
          </a:p>
          <a:p>
            <a:pPr lvl="3" eaLnBrk="1" latinLnBrk="0" hangingPunct="1"/>
            <a:r>
              <a:rPr lang="ja-JP" altLang="en-US"/>
              <a:t>第 </a:t>
            </a:r>
            <a:r>
              <a:rPr lang="en-US" altLang="ja-JP"/>
              <a:t>4 </a:t>
            </a:r>
            <a:r>
              <a:rPr lang="ja-JP" altLang="en-US"/>
              <a:t>レベル</a:t>
            </a:r>
          </a:p>
          <a:p>
            <a:pPr lvl="4" eaLnBrk="1" latinLnBrk="0" hangingPunct="1"/>
            <a:r>
              <a:rPr lang="ja-JP" altLang="en-US"/>
              <a:t>第 </a:t>
            </a:r>
            <a:r>
              <a:rPr lang="en-US" altLang="ja-JP"/>
              <a:t>5 </a:t>
            </a:r>
            <a:r>
              <a:rPr lang="ja-JP" altLang="en-US"/>
              <a:t>レベル</a:t>
            </a:r>
            <a:endParaRPr kumimoji="0" lang="en-US"/>
          </a:p>
        </p:txBody>
      </p:sp>
      <p:sp>
        <p:nvSpPr>
          <p:cNvPr id="6" name="コンテンツ プレースホルダ 5"/>
          <p:cNvSpPr>
            <a:spLocks noGrp="1"/>
          </p:cNvSpPr>
          <p:nvPr>
            <p:ph sz="quarter" idx="4"/>
          </p:nvPr>
        </p:nvSpPr>
        <p:spPr>
          <a:xfrm>
            <a:off x="6193374" y="2514601"/>
            <a:ext cx="5389033" cy="3845720"/>
          </a:xfrm>
          <a:prstGeom prst="rect">
            <a:avLst/>
          </a:prstGeom>
        </p:spPr>
        <p:txBody>
          <a:bodyPr tIns="0"/>
          <a:lstStyle>
            <a:lvl1pPr>
              <a:defRPr sz="2200"/>
            </a:lvl1pPr>
            <a:lvl2pPr>
              <a:defRPr sz="2000"/>
            </a:lvl2pPr>
            <a:lvl3pPr>
              <a:defRPr sz="1800"/>
            </a:lvl3pPr>
            <a:lvl4pPr>
              <a:defRPr sz="1600"/>
            </a:lvl4pPr>
            <a:lvl5pPr>
              <a:defRPr sz="1600"/>
            </a:lvl5pPr>
          </a:lstStyle>
          <a:p>
            <a:pPr lvl="0" eaLnBrk="1" latinLnBrk="0" hangingPunct="1"/>
            <a:r>
              <a:rPr lang="ja-JP" altLang="en-US"/>
              <a:t>マスタ テキストの書式設定</a:t>
            </a:r>
          </a:p>
          <a:p>
            <a:pPr lvl="1" eaLnBrk="1" latinLnBrk="0" hangingPunct="1"/>
            <a:r>
              <a:rPr lang="ja-JP" altLang="en-US"/>
              <a:t>第 </a:t>
            </a:r>
            <a:r>
              <a:rPr lang="en-US" altLang="ja-JP"/>
              <a:t>2 </a:t>
            </a:r>
            <a:r>
              <a:rPr lang="ja-JP" altLang="en-US"/>
              <a:t>レベル</a:t>
            </a:r>
          </a:p>
          <a:p>
            <a:pPr lvl="2" eaLnBrk="1" latinLnBrk="0" hangingPunct="1"/>
            <a:r>
              <a:rPr lang="ja-JP" altLang="en-US"/>
              <a:t>第 </a:t>
            </a:r>
            <a:r>
              <a:rPr lang="en-US" altLang="ja-JP"/>
              <a:t>3 </a:t>
            </a:r>
            <a:r>
              <a:rPr lang="ja-JP" altLang="en-US"/>
              <a:t>レベル</a:t>
            </a:r>
          </a:p>
          <a:p>
            <a:pPr lvl="3" eaLnBrk="1" latinLnBrk="0" hangingPunct="1"/>
            <a:r>
              <a:rPr lang="ja-JP" altLang="en-US"/>
              <a:t>第 </a:t>
            </a:r>
            <a:r>
              <a:rPr lang="en-US" altLang="ja-JP"/>
              <a:t>4 </a:t>
            </a:r>
            <a:r>
              <a:rPr lang="ja-JP" altLang="en-US"/>
              <a:t>レベル</a:t>
            </a:r>
          </a:p>
          <a:p>
            <a:pPr lvl="4" eaLnBrk="1" latinLnBrk="0" hangingPunct="1"/>
            <a:r>
              <a:rPr lang="ja-JP" altLang="en-US"/>
              <a:t>第 </a:t>
            </a:r>
            <a:r>
              <a:rPr lang="en-US" altLang="ja-JP"/>
              <a:t>5 </a:t>
            </a:r>
            <a:r>
              <a:rPr lang="ja-JP" altLang="en-US"/>
              <a:t>レベル</a:t>
            </a:r>
            <a:endParaRPr kumimoji="0" lang="en-US"/>
          </a:p>
        </p:txBody>
      </p:sp>
      <p:sp>
        <p:nvSpPr>
          <p:cNvPr id="7" name="日付プレースホルダ 6"/>
          <p:cNvSpPr>
            <a:spLocks noGrp="1"/>
          </p:cNvSpPr>
          <p:nvPr>
            <p:ph type="dt" sz="half" idx="10"/>
          </p:nvPr>
        </p:nvSpPr>
        <p:spPr>
          <a:xfrm>
            <a:off x="609601" y="6356357"/>
            <a:ext cx="2844800" cy="365125"/>
          </a:xfrm>
          <a:prstGeom prst="rect">
            <a:avLst/>
          </a:prstGeom>
        </p:spPr>
        <p:txBody>
          <a:bodyPr/>
          <a:lstStyle/>
          <a:p>
            <a:endParaRPr lang="ja-JP" altLang="en-US">
              <a:solidFill>
                <a:srgbClr val="000000"/>
              </a:solidFill>
            </a:endParaRPr>
          </a:p>
        </p:txBody>
      </p:sp>
      <p:sp>
        <p:nvSpPr>
          <p:cNvPr id="8" name="フッター プレースホルダ 7"/>
          <p:cNvSpPr>
            <a:spLocks noGrp="1"/>
          </p:cNvSpPr>
          <p:nvPr>
            <p:ph type="ftr" sz="quarter" idx="11"/>
          </p:nvPr>
        </p:nvSpPr>
        <p:spPr>
          <a:xfrm>
            <a:off x="3556000" y="6356357"/>
            <a:ext cx="4470400" cy="365125"/>
          </a:xfrm>
          <a:prstGeom prst="rect">
            <a:avLst/>
          </a:prstGeom>
        </p:spPr>
        <p:txBody>
          <a:bodyPr/>
          <a:lstStyle/>
          <a:p>
            <a:pPr>
              <a:defRPr/>
            </a:pPr>
            <a:endParaRPr lang="ja-JP" altLang="en-US">
              <a:solidFill>
                <a:srgbClr val="000000"/>
              </a:solidFill>
            </a:endParaRPr>
          </a:p>
        </p:txBody>
      </p:sp>
    </p:spTree>
    <p:extLst>
      <p:ext uri="{BB962C8B-B14F-4D97-AF65-F5344CB8AC3E}">
        <p14:creationId xmlns:p14="http://schemas.microsoft.com/office/powerpoint/2010/main" val="35275558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ユーザー設定レイアウ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96D5B7F-B5A6-4AE7-96BC-CD99496A7391}"/>
              </a:ext>
            </a:extLst>
          </p:cNvPr>
          <p:cNvSpPr>
            <a:spLocks noGrp="1"/>
          </p:cNvSpPr>
          <p:nvPr>
            <p:ph type="title"/>
          </p:nvPr>
        </p:nvSpPr>
        <p:spPr>
          <a:xfrm>
            <a:off x="576000" y="0"/>
            <a:ext cx="10972800" cy="802800"/>
          </a:xfrm>
          <a:noFill/>
        </p:spPr>
        <p:txBody>
          <a:bodyPr/>
          <a:lstStyle/>
          <a:p>
            <a:r>
              <a:rPr kumimoji="1" lang="ja-JP" altLang="en-US"/>
              <a:t>マスター タイトルの書式設定</a:t>
            </a:r>
          </a:p>
        </p:txBody>
      </p:sp>
    </p:spTree>
    <p:extLst>
      <p:ext uri="{BB962C8B-B14F-4D97-AF65-F5344CB8AC3E}">
        <p14:creationId xmlns:p14="http://schemas.microsoft.com/office/powerpoint/2010/main" val="2853886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B248E0D-C181-28A7-39D2-CCD60743D1F8}"/>
              </a:ext>
            </a:extLst>
          </p:cNvPr>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E73A31C8-E898-ED39-E8A8-603B00ECDED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800C6FD6-7E3B-6214-8210-D6E40FCB316B}"/>
              </a:ext>
            </a:extLst>
          </p:cNvPr>
          <p:cNvSpPr>
            <a:spLocks noGrp="1"/>
          </p:cNvSpPr>
          <p:nvPr>
            <p:ph type="dt" sz="half" idx="10"/>
          </p:nvPr>
        </p:nvSpPr>
        <p:spPr/>
        <p:txBody>
          <a:bodyPr/>
          <a:lstStyle/>
          <a:p>
            <a:endParaRPr kumimoji="1" lang="ja-JP" altLang="en-US"/>
          </a:p>
        </p:txBody>
      </p:sp>
      <p:sp>
        <p:nvSpPr>
          <p:cNvPr id="5" name="フッター プレースホルダー 4">
            <a:extLst>
              <a:ext uri="{FF2B5EF4-FFF2-40B4-BE49-F238E27FC236}">
                <a16:creationId xmlns:a16="http://schemas.microsoft.com/office/drawing/2014/main" id="{60D7CE91-1D69-C735-09E0-04F6470251DE}"/>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97CADBE7-5B73-7DB5-3505-2A81E9750523}"/>
              </a:ext>
            </a:extLst>
          </p:cNvPr>
          <p:cNvSpPr>
            <a:spLocks noGrp="1"/>
          </p:cNvSpPr>
          <p:nvPr>
            <p:ph type="sldNum" sz="quarter" idx="12"/>
          </p:nvPr>
        </p:nvSpPr>
        <p:spPr/>
        <p:txBody>
          <a:bodyPr/>
          <a:lstStyle/>
          <a:p>
            <a:fld id="{967E7F94-7CAE-43F2-8601-6E749149B34A}" type="slidenum">
              <a:rPr kumimoji="1" lang="ja-JP" altLang="en-US" smtClean="0"/>
              <a:t>‹#›</a:t>
            </a:fld>
            <a:endParaRPr kumimoji="1" lang="ja-JP" altLang="en-US"/>
          </a:p>
        </p:txBody>
      </p:sp>
    </p:spTree>
    <p:extLst>
      <p:ext uri="{BB962C8B-B14F-4D97-AF65-F5344CB8AC3E}">
        <p14:creationId xmlns:p14="http://schemas.microsoft.com/office/powerpoint/2010/main" val="30205200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07B0A3A-DEDC-D7E1-A855-EFC79C31FAF5}"/>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F794319B-DD3F-8873-5FDD-134836138D17}"/>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F84C4E29-499C-2845-3471-3250922FE08F}"/>
              </a:ext>
            </a:extLst>
          </p:cNvPr>
          <p:cNvSpPr>
            <a:spLocks noGrp="1"/>
          </p:cNvSpPr>
          <p:nvPr>
            <p:ph type="dt" sz="half" idx="10"/>
          </p:nvPr>
        </p:nvSpPr>
        <p:spPr/>
        <p:txBody>
          <a:bodyPr/>
          <a:lstStyle/>
          <a:p>
            <a:endParaRPr kumimoji="1" lang="ja-JP" altLang="en-US"/>
          </a:p>
        </p:txBody>
      </p:sp>
      <p:sp>
        <p:nvSpPr>
          <p:cNvPr id="5" name="フッター プレースホルダー 4">
            <a:extLst>
              <a:ext uri="{FF2B5EF4-FFF2-40B4-BE49-F238E27FC236}">
                <a16:creationId xmlns:a16="http://schemas.microsoft.com/office/drawing/2014/main" id="{C058729A-D725-E0BB-860A-EB1ED578099E}"/>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7F0FFF7A-D9B6-D3E5-D6E2-A01E07B1E151}"/>
              </a:ext>
            </a:extLst>
          </p:cNvPr>
          <p:cNvSpPr>
            <a:spLocks noGrp="1"/>
          </p:cNvSpPr>
          <p:nvPr>
            <p:ph type="sldNum" sz="quarter" idx="12"/>
          </p:nvPr>
        </p:nvSpPr>
        <p:spPr/>
        <p:txBody>
          <a:bodyPr/>
          <a:lstStyle/>
          <a:p>
            <a:fld id="{967E7F94-7CAE-43F2-8601-6E749149B34A}" type="slidenum">
              <a:rPr kumimoji="1" lang="ja-JP" altLang="en-US" smtClean="0"/>
              <a:t>‹#›</a:t>
            </a:fld>
            <a:endParaRPr kumimoji="1" lang="ja-JP" altLang="en-US"/>
          </a:p>
        </p:txBody>
      </p:sp>
    </p:spTree>
    <p:extLst>
      <p:ext uri="{BB962C8B-B14F-4D97-AF65-F5344CB8AC3E}">
        <p14:creationId xmlns:p14="http://schemas.microsoft.com/office/powerpoint/2010/main" val="5117926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13A0728-4957-D27E-7634-8566DCE97F7E}"/>
              </a:ext>
            </a:extLst>
          </p:cNvPr>
          <p:cNvSpPr>
            <a:spLocks noGrp="1"/>
          </p:cNvSpPr>
          <p:nvPr>
            <p:ph type="title"/>
          </p:nvPr>
        </p:nvSpPr>
        <p:spPr>
          <a:xfrm>
            <a:off x="831851" y="1709739"/>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AF7322F5-01FB-2CE4-3D53-85D116518B94}"/>
              </a:ext>
            </a:extLst>
          </p:cNvPr>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318F338D-376E-62D3-09CC-36F7EE68391F}"/>
              </a:ext>
            </a:extLst>
          </p:cNvPr>
          <p:cNvSpPr>
            <a:spLocks noGrp="1"/>
          </p:cNvSpPr>
          <p:nvPr>
            <p:ph type="dt" sz="half" idx="10"/>
          </p:nvPr>
        </p:nvSpPr>
        <p:spPr/>
        <p:txBody>
          <a:bodyPr/>
          <a:lstStyle/>
          <a:p>
            <a:endParaRPr kumimoji="1" lang="ja-JP" altLang="en-US"/>
          </a:p>
        </p:txBody>
      </p:sp>
      <p:sp>
        <p:nvSpPr>
          <p:cNvPr id="5" name="フッター プレースホルダー 4">
            <a:extLst>
              <a:ext uri="{FF2B5EF4-FFF2-40B4-BE49-F238E27FC236}">
                <a16:creationId xmlns:a16="http://schemas.microsoft.com/office/drawing/2014/main" id="{2920CEBE-DAF6-67CF-7FCE-E533F2C7C195}"/>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42D67944-672F-A6DC-AC40-A66F085932D5}"/>
              </a:ext>
            </a:extLst>
          </p:cNvPr>
          <p:cNvSpPr>
            <a:spLocks noGrp="1"/>
          </p:cNvSpPr>
          <p:nvPr>
            <p:ph type="sldNum" sz="quarter" idx="12"/>
          </p:nvPr>
        </p:nvSpPr>
        <p:spPr/>
        <p:txBody>
          <a:bodyPr/>
          <a:lstStyle/>
          <a:p>
            <a:fld id="{967E7F94-7CAE-43F2-8601-6E749149B34A}" type="slidenum">
              <a:rPr kumimoji="1" lang="ja-JP" altLang="en-US" smtClean="0"/>
              <a:t>‹#›</a:t>
            </a:fld>
            <a:endParaRPr kumimoji="1" lang="ja-JP" altLang="en-US"/>
          </a:p>
        </p:txBody>
      </p:sp>
    </p:spTree>
    <p:extLst>
      <p:ext uri="{BB962C8B-B14F-4D97-AF65-F5344CB8AC3E}">
        <p14:creationId xmlns:p14="http://schemas.microsoft.com/office/powerpoint/2010/main" val="3728473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69C5B42-6141-770F-6FEE-00FEB597EC72}"/>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6A11D09B-0770-2655-D6BE-CE13353B3E38}"/>
              </a:ext>
            </a:extLst>
          </p:cNvPr>
          <p:cNvSpPr>
            <a:spLocks noGrp="1"/>
          </p:cNvSpPr>
          <p:nvPr>
            <p:ph sz="half" idx="1"/>
          </p:nvPr>
        </p:nvSpPr>
        <p:spPr>
          <a:xfrm>
            <a:off x="838200" y="1825625"/>
            <a:ext cx="51562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8A5DFD08-0409-69E6-1108-882ABB3A0D7F}"/>
              </a:ext>
            </a:extLst>
          </p:cNvPr>
          <p:cNvSpPr>
            <a:spLocks noGrp="1"/>
          </p:cNvSpPr>
          <p:nvPr>
            <p:ph sz="half" idx="2"/>
          </p:nvPr>
        </p:nvSpPr>
        <p:spPr>
          <a:xfrm>
            <a:off x="6197600" y="1825625"/>
            <a:ext cx="51562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5BF4636C-9AEF-0EF0-E775-4C1CC020C747}"/>
              </a:ext>
            </a:extLst>
          </p:cNvPr>
          <p:cNvSpPr>
            <a:spLocks noGrp="1"/>
          </p:cNvSpPr>
          <p:nvPr>
            <p:ph type="dt" sz="half" idx="10"/>
          </p:nvPr>
        </p:nvSpPr>
        <p:spPr/>
        <p:txBody>
          <a:bodyPr/>
          <a:lstStyle/>
          <a:p>
            <a:endParaRPr kumimoji="1" lang="ja-JP" altLang="en-US"/>
          </a:p>
        </p:txBody>
      </p:sp>
      <p:sp>
        <p:nvSpPr>
          <p:cNvPr id="6" name="フッター プレースホルダー 5">
            <a:extLst>
              <a:ext uri="{FF2B5EF4-FFF2-40B4-BE49-F238E27FC236}">
                <a16:creationId xmlns:a16="http://schemas.microsoft.com/office/drawing/2014/main" id="{6E120593-24D1-BA42-8283-5DE11C4AE57D}"/>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0D807DE7-3B8D-A324-6716-39860AAB083C}"/>
              </a:ext>
            </a:extLst>
          </p:cNvPr>
          <p:cNvSpPr>
            <a:spLocks noGrp="1"/>
          </p:cNvSpPr>
          <p:nvPr>
            <p:ph type="sldNum" sz="quarter" idx="12"/>
          </p:nvPr>
        </p:nvSpPr>
        <p:spPr/>
        <p:txBody>
          <a:bodyPr/>
          <a:lstStyle/>
          <a:p>
            <a:fld id="{967E7F94-7CAE-43F2-8601-6E749149B34A}" type="slidenum">
              <a:rPr kumimoji="1" lang="ja-JP" altLang="en-US" smtClean="0"/>
              <a:t>‹#›</a:t>
            </a:fld>
            <a:endParaRPr kumimoji="1" lang="ja-JP" altLang="en-US"/>
          </a:p>
        </p:txBody>
      </p:sp>
    </p:spTree>
    <p:extLst>
      <p:ext uri="{BB962C8B-B14F-4D97-AF65-F5344CB8AC3E}">
        <p14:creationId xmlns:p14="http://schemas.microsoft.com/office/powerpoint/2010/main" val="109486352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theme" Target="../theme/theme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タイトル プレースホルダ 8"/>
          <p:cNvSpPr>
            <a:spLocks noGrp="1"/>
          </p:cNvSpPr>
          <p:nvPr userDrawn="1">
            <p:ph type="title"/>
          </p:nvPr>
        </p:nvSpPr>
        <p:spPr>
          <a:xfrm>
            <a:off x="576000" y="0"/>
            <a:ext cx="10972800" cy="802800"/>
          </a:xfrm>
          <a:prstGeom prst="rect">
            <a:avLst/>
          </a:prstGeom>
          <a:solidFill>
            <a:schemeClr val="bg1"/>
          </a:solidFill>
        </p:spPr>
        <p:txBody>
          <a:bodyPr vert="horz" lIns="0" rIns="0" bIns="0" anchor="ctr">
            <a:normAutofit/>
          </a:bodyPr>
          <a:lstStyle/>
          <a:p>
            <a:r>
              <a:rPr kumimoji="0" lang="ja-JP" altLang="en-US" dirty="0"/>
              <a:t>マスタ タイトルの書式設定</a:t>
            </a:r>
            <a:endParaRPr kumimoji="0" lang="en-US" dirty="0"/>
          </a:p>
        </p:txBody>
      </p:sp>
      <p:sp>
        <p:nvSpPr>
          <p:cNvPr id="2" name="スライド番号プレースホルダー 1">
            <a:extLst>
              <a:ext uri="{FF2B5EF4-FFF2-40B4-BE49-F238E27FC236}">
                <a16:creationId xmlns:a16="http://schemas.microsoft.com/office/drawing/2014/main" id="{780B7359-C7C6-4EA5-AB70-8A5AEACDD21B}"/>
              </a:ext>
            </a:extLst>
          </p:cNvPr>
          <p:cNvSpPr>
            <a:spLocks noGrp="1"/>
          </p:cNvSpPr>
          <p:nvPr>
            <p:ph type="sldNum" sz="quarter" idx="4"/>
          </p:nvPr>
        </p:nvSpPr>
        <p:spPr>
          <a:xfrm>
            <a:off x="9448800" y="6491355"/>
            <a:ext cx="2743200" cy="365125"/>
          </a:xfrm>
          <a:prstGeom prst="rect">
            <a:avLst/>
          </a:prstGeom>
        </p:spPr>
        <p:txBody>
          <a:bodyPr vert="horz" lIns="91440" tIns="45720" rIns="91440" bIns="45720" rtlCol="0" anchor="ctr"/>
          <a:lstStyle>
            <a:lvl1pPr algn="r">
              <a:defRPr sz="1600" b="1" i="0" baseline="0">
                <a:solidFill>
                  <a:schemeClr val="tx1">
                    <a:lumMod val="65000"/>
                    <a:lumOff val="35000"/>
                  </a:schemeClr>
                </a:solidFill>
                <a:latin typeface="UD デジタル 教科書体 NK-R" panose="02020400000000000000" pitchFamily="18" charset="-128"/>
              </a:defRPr>
            </a:lvl1pPr>
          </a:lstStyle>
          <a:p>
            <a:fld id="{BF9FDE6A-C74E-4A30-B019-AA74AACF14F3}" type="slidenum">
              <a:rPr lang="ja-JP" altLang="en-US" smtClean="0"/>
              <a:pPr/>
              <a:t>‹#›</a:t>
            </a:fld>
            <a:endParaRPr lang="ja-JP" altLang="en-US"/>
          </a:p>
        </p:txBody>
      </p:sp>
      <p:grpSp>
        <p:nvGrpSpPr>
          <p:cNvPr id="35" name="グループ化 17">
            <a:extLst>
              <a:ext uri="{FF2B5EF4-FFF2-40B4-BE49-F238E27FC236}">
                <a16:creationId xmlns:a16="http://schemas.microsoft.com/office/drawing/2014/main" id="{A866808E-9A25-4A7E-8758-367F45BB6096}"/>
              </a:ext>
            </a:extLst>
          </p:cNvPr>
          <p:cNvGrpSpPr/>
          <p:nvPr userDrawn="1"/>
        </p:nvGrpSpPr>
        <p:grpSpPr>
          <a:xfrm>
            <a:off x="86400" y="5973480"/>
            <a:ext cx="4998720" cy="793548"/>
            <a:chOff x="62552" y="6357600"/>
            <a:chExt cx="3749040" cy="551055"/>
          </a:xfrm>
        </p:grpSpPr>
        <p:pic>
          <p:nvPicPr>
            <p:cNvPr id="36" name="図 35" descr="jdchct_logo_only_131104.png">
              <a:extLst>
                <a:ext uri="{FF2B5EF4-FFF2-40B4-BE49-F238E27FC236}">
                  <a16:creationId xmlns:a16="http://schemas.microsoft.com/office/drawing/2014/main" id="{D03AD724-F076-46C2-993D-02B6712FD575}"/>
                </a:ext>
              </a:extLst>
            </p:cNvPr>
            <p:cNvPicPr>
              <a:picLocks noChangeAspect="1"/>
            </p:cNvPicPr>
            <p:nvPr/>
          </p:nvPicPr>
          <p:blipFill>
            <a:blip r:embed="rId7"/>
            <a:stretch>
              <a:fillRect/>
            </a:stretch>
          </p:blipFill>
          <p:spPr>
            <a:xfrm>
              <a:off x="64800" y="6357600"/>
              <a:ext cx="420625" cy="429415"/>
            </a:xfrm>
            <a:prstGeom prst="rect">
              <a:avLst/>
            </a:prstGeom>
            <a:effectLst>
              <a:outerShdw blurRad="76200" dir="18900000" sy="23000" kx="-1200000" algn="bl" rotWithShape="0">
                <a:prstClr val="black">
                  <a:alpha val="20000"/>
                </a:prstClr>
              </a:outerShdw>
            </a:effectLst>
          </p:spPr>
        </p:pic>
        <p:sp>
          <p:nvSpPr>
            <p:cNvPr id="37" name="テキスト ボックス 6">
              <a:extLst>
                <a:ext uri="{FF2B5EF4-FFF2-40B4-BE49-F238E27FC236}">
                  <a16:creationId xmlns:a16="http://schemas.microsoft.com/office/drawing/2014/main" id="{DABAF261-F294-403C-AAE8-61DF00E7AF96}"/>
                </a:ext>
              </a:extLst>
            </p:cNvPr>
            <p:cNvSpPr txBox="1"/>
            <p:nvPr/>
          </p:nvSpPr>
          <p:spPr>
            <a:xfrm>
              <a:off x="62552" y="6728659"/>
              <a:ext cx="3749040" cy="179996"/>
            </a:xfrm>
            <a:prstGeom prst="rect">
              <a:avLst/>
            </a:prstGeom>
          </p:spPr>
          <p:txBody>
            <a:bodyPr vert="horz" wrap="square" lIns="0" rIns="0" bIns="0" rtlCol="0" anchor="ctr">
              <a:normAutofit fontScale="97500"/>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1" lang="en-US" altLang="ja-JP" sz="800" b="0" i="0" u="none" strike="noStrike" kern="1200" cap="none" spc="0" normalizeH="0" baseline="0" noProof="0" dirty="0">
                  <a:ln>
                    <a:noFill/>
                  </a:ln>
                  <a:solidFill>
                    <a:srgbClr val="96B1B6"/>
                  </a:solidFill>
                  <a:effectLst/>
                  <a:uLnTx/>
                  <a:uFillTx/>
                  <a:latin typeface="Cambria" pitchFamily="18" charset="0"/>
                  <a:ea typeface="HGP明朝E"/>
                  <a:cs typeface="+mn-cs"/>
                </a:rPr>
                <a:t>The </a:t>
              </a:r>
              <a:r>
                <a:rPr kumimoji="1" lang="en-US" altLang="ja-JP" sz="800" b="0" i="0" u="none" strike="noStrike" kern="1200" cap="none" spc="0" normalizeH="0" baseline="0" noProof="0" dirty="0">
                  <a:ln>
                    <a:noFill/>
                  </a:ln>
                  <a:solidFill>
                    <a:srgbClr val="7AA4D2"/>
                  </a:solidFill>
                  <a:effectLst/>
                  <a:uLnTx/>
                  <a:uFillTx/>
                  <a:latin typeface="Cambria" pitchFamily="18" charset="0"/>
                  <a:ea typeface="HGP明朝E"/>
                  <a:cs typeface="+mn-cs"/>
                </a:rPr>
                <a:t>J</a:t>
              </a:r>
              <a:r>
                <a:rPr kumimoji="1" lang="en-US" altLang="ja-JP" sz="800" b="0" i="0" u="none" strike="noStrike" kern="1200" cap="none" spc="0" normalizeH="0" baseline="0" noProof="0" dirty="0">
                  <a:ln>
                    <a:noFill/>
                  </a:ln>
                  <a:solidFill>
                    <a:srgbClr val="96B1B6"/>
                  </a:solidFill>
                  <a:effectLst/>
                  <a:uLnTx/>
                  <a:uFillTx/>
                  <a:latin typeface="Cambria" pitchFamily="18" charset="0"/>
                  <a:ea typeface="HGP明朝E"/>
                  <a:cs typeface="+mn-cs"/>
                </a:rPr>
                <a:t>apanese </a:t>
              </a:r>
              <a:r>
                <a:rPr kumimoji="1" lang="en-US" altLang="ja-JP" sz="800" b="0" i="0" u="none" strike="noStrike" kern="1200" cap="none" spc="0" normalizeH="0" baseline="0" noProof="0" dirty="0">
                  <a:ln>
                    <a:noFill/>
                  </a:ln>
                  <a:solidFill>
                    <a:srgbClr val="7AA4D2"/>
                  </a:solidFill>
                  <a:effectLst/>
                  <a:uLnTx/>
                  <a:uFillTx/>
                  <a:latin typeface="Cambria" pitchFamily="18" charset="0"/>
                  <a:ea typeface="HGP明朝E"/>
                  <a:cs typeface="+mn-cs"/>
                </a:rPr>
                <a:t>D</a:t>
              </a:r>
              <a:r>
                <a:rPr kumimoji="1" lang="en-US" altLang="ja-JP" sz="800" b="0" i="0" u="none" strike="noStrike" kern="1200" cap="none" spc="0" normalizeH="0" baseline="0" noProof="0" dirty="0">
                  <a:ln>
                    <a:noFill/>
                  </a:ln>
                  <a:solidFill>
                    <a:srgbClr val="96B1B6"/>
                  </a:solidFill>
                  <a:effectLst/>
                  <a:uLnTx/>
                  <a:uFillTx/>
                  <a:latin typeface="Cambria" pitchFamily="18" charset="0"/>
                  <a:ea typeface="HGP明朝E"/>
                  <a:cs typeface="+mn-cs"/>
                </a:rPr>
                <a:t>ata </a:t>
              </a:r>
              <a:r>
                <a:rPr kumimoji="1" lang="en-US" altLang="ja-JP" sz="800" b="0" i="0" u="none" strike="noStrike" kern="1200" cap="none" spc="0" normalizeH="0" baseline="0" noProof="0" dirty="0">
                  <a:ln>
                    <a:noFill/>
                  </a:ln>
                  <a:solidFill>
                    <a:srgbClr val="7AA4D2"/>
                  </a:solidFill>
                  <a:effectLst/>
                  <a:uLnTx/>
                  <a:uFillTx/>
                  <a:latin typeface="Cambria" pitchFamily="18" charset="0"/>
                  <a:ea typeface="HGP明朝E"/>
                  <a:cs typeface="+mn-cs"/>
                </a:rPr>
                <a:t>C</a:t>
              </a:r>
              <a:r>
                <a:rPr kumimoji="1" lang="en-US" altLang="ja-JP" sz="800" b="0" i="0" u="none" strike="noStrike" kern="1200" cap="none" spc="0" normalizeH="0" baseline="0" noProof="0" dirty="0">
                  <a:ln>
                    <a:noFill/>
                  </a:ln>
                  <a:solidFill>
                    <a:srgbClr val="96B1B6"/>
                  </a:solidFill>
                  <a:effectLst/>
                  <a:uLnTx/>
                  <a:uFillTx/>
                  <a:latin typeface="Cambria" pitchFamily="18" charset="0"/>
                  <a:ea typeface="HGP明朝E"/>
                  <a:cs typeface="+mn-cs"/>
                </a:rPr>
                <a:t>enter for </a:t>
              </a:r>
              <a:r>
                <a:rPr kumimoji="1" lang="en-US" altLang="ja-JP" sz="800" b="0" i="0" u="none" strike="noStrike" kern="1200" cap="none" spc="0" normalizeH="0" baseline="0" noProof="0" dirty="0">
                  <a:ln>
                    <a:noFill/>
                  </a:ln>
                  <a:solidFill>
                    <a:srgbClr val="7AA4D2"/>
                  </a:solidFill>
                  <a:effectLst/>
                  <a:uLnTx/>
                  <a:uFillTx/>
                  <a:latin typeface="Cambria" pitchFamily="18" charset="0"/>
                  <a:ea typeface="HGP明朝E"/>
                  <a:cs typeface="+mn-cs"/>
                </a:rPr>
                <a:t>H</a:t>
              </a:r>
              <a:r>
                <a:rPr kumimoji="1" lang="en-US" altLang="ja-JP" sz="800" b="0" i="0" u="none" strike="noStrike" kern="1200" cap="none" spc="0" normalizeH="0" baseline="0" noProof="0" dirty="0">
                  <a:ln>
                    <a:noFill/>
                  </a:ln>
                  <a:solidFill>
                    <a:srgbClr val="96B1B6"/>
                  </a:solidFill>
                  <a:effectLst/>
                  <a:uLnTx/>
                  <a:uFillTx/>
                  <a:latin typeface="Cambria" pitchFamily="18" charset="0"/>
                  <a:ea typeface="HGP明朝E"/>
                  <a:cs typeface="+mn-cs"/>
                </a:rPr>
                <a:t>ematopoietic </a:t>
              </a:r>
              <a:r>
                <a:rPr kumimoji="1" lang="en-US" altLang="ja-JP" sz="800" b="0" i="0" u="none" strike="noStrike" kern="1200" cap="none" spc="0" normalizeH="0" baseline="0" noProof="0" dirty="0">
                  <a:ln>
                    <a:noFill/>
                  </a:ln>
                  <a:solidFill>
                    <a:srgbClr val="7AA4D2"/>
                  </a:solidFill>
                  <a:effectLst/>
                  <a:uLnTx/>
                  <a:uFillTx/>
                  <a:latin typeface="Cambria" pitchFamily="18" charset="0"/>
                  <a:ea typeface="HGP明朝E"/>
                  <a:cs typeface="+mn-cs"/>
                </a:rPr>
                <a:t>C</a:t>
              </a:r>
              <a:r>
                <a:rPr kumimoji="1" lang="en-US" altLang="ja-JP" sz="800" b="0" i="0" u="none" strike="noStrike" kern="1200" cap="none" spc="0" normalizeH="0" baseline="0" noProof="0" dirty="0">
                  <a:ln>
                    <a:noFill/>
                  </a:ln>
                  <a:solidFill>
                    <a:srgbClr val="96B1B6"/>
                  </a:solidFill>
                  <a:effectLst/>
                  <a:uLnTx/>
                  <a:uFillTx/>
                  <a:latin typeface="Cambria" pitchFamily="18" charset="0"/>
                  <a:ea typeface="HGP明朝E"/>
                  <a:cs typeface="+mn-cs"/>
                </a:rPr>
                <a:t>ell </a:t>
              </a:r>
              <a:r>
                <a:rPr kumimoji="1" lang="en-US" altLang="ja-JP" sz="800" b="0" i="0" u="none" strike="noStrike" kern="1200" cap="none" spc="0" normalizeH="0" baseline="0" noProof="0" dirty="0">
                  <a:ln>
                    <a:noFill/>
                  </a:ln>
                  <a:solidFill>
                    <a:srgbClr val="7AA4D2"/>
                  </a:solidFill>
                  <a:effectLst/>
                  <a:uLnTx/>
                  <a:uFillTx/>
                  <a:latin typeface="Cambria" pitchFamily="18" charset="0"/>
                  <a:ea typeface="HGP明朝E"/>
                  <a:cs typeface="+mn-cs"/>
                </a:rPr>
                <a:t>T</a:t>
              </a:r>
              <a:r>
                <a:rPr kumimoji="1" lang="en-US" altLang="ja-JP" sz="800" b="0" i="0" u="none" strike="noStrike" kern="1200" cap="none" spc="0" normalizeH="0" baseline="0" noProof="0" dirty="0">
                  <a:ln>
                    <a:noFill/>
                  </a:ln>
                  <a:solidFill>
                    <a:srgbClr val="96B1B6"/>
                  </a:solidFill>
                  <a:effectLst/>
                  <a:uLnTx/>
                  <a:uFillTx/>
                  <a:latin typeface="Cambria" pitchFamily="18" charset="0"/>
                  <a:ea typeface="HGP明朝E"/>
                  <a:cs typeface="+mn-cs"/>
                </a:rPr>
                <a:t>ransplantation</a:t>
              </a:r>
              <a:endParaRPr kumimoji="1" lang="ja-JP" altLang="en-US" sz="800" b="0" i="0" u="none" strike="noStrike" kern="1200" cap="none" spc="0" normalizeH="0" baseline="0" noProof="0" dirty="0">
                <a:ln>
                  <a:noFill/>
                </a:ln>
                <a:solidFill>
                  <a:srgbClr val="96B1B6"/>
                </a:solidFill>
                <a:effectLst/>
                <a:uLnTx/>
                <a:uFillTx/>
                <a:latin typeface="Cambria" pitchFamily="18" charset="0"/>
                <a:ea typeface="HGP明朝E"/>
                <a:cs typeface="+mn-cs"/>
              </a:endParaRPr>
            </a:p>
          </p:txBody>
        </p:sp>
      </p:grpSp>
    </p:spTree>
    <p:extLst>
      <p:ext uri="{BB962C8B-B14F-4D97-AF65-F5344CB8AC3E}">
        <p14:creationId xmlns:p14="http://schemas.microsoft.com/office/powerpoint/2010/main" val="3658719021"/>
      </p:ext>
    </p:extLst>
  </p:cSld>
  <p:clrMap bg1="lt1" tx1="dk1" bg2="lt2" tx2="dk2" accent1="accent1" accent2="accent2" accent3="accent3" accent4="accent4" accent5="accent5" accent6="accent6" hlink="hlink" folHlink="folHlink"/>
  <p:sldLayoutIdLst>
    <p:sldLayoutId id="2147483722" r:id="rId1"/>
    <p:sldLayoutId id="2147483737" r:id="rId2"/>
    <p:sldLayoutId id="2147483723" r:id="rId3"/>
    <p:sldLayoutId id="2147483727" r:id="rId4"/>
    <p:sldLayoutId id="2147483736" r:id="rId5"/>
  </p:sldLayoutIdLst>
  <p:hf sldNum="0" hdr="0" ftr="0" dt="0"/>
  <p:txStyles>
    <p:titleStyle>
      <a:lvl1pPr algn="l" rtl="0" eaLnBrk="1" latinLnBrk="0" hangingPunct="1">
        <a:spcBef>
          <a:spcPct val="0"/>
        </a:spcBef>
        <a:buNone/>
        <a:defRPr kumimoji="1" sz="2500" b="0" kern="1200">
          <a:ln>
            <a:noFill/>
          </a:ln>
          <a:solidFill>
            <a:schemeClr val="accent1">
              <a:lumMod val="75000"/>
            </a:schemeClr>
          </a:solidFill>
          <a:effectLst/>
          <a:latin typeface="+mn-ea"/>
          <a:ea typeface="+mn-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1"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1"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1"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1"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1"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1"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1"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1"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1" sz="1400" kern="1200" baseline="0">
          <a:solidFill>
            <a:schemeClr val="tx1"/>
          </a:solidFill>
          <a:latin typeface="+mn-lt"/>
          <a:ea typeface="+mn-ea"/>
          <a:cs typeface="+mn-cs"/>
        </a:defRPr>
      </a:lvl9pPr>
    </p:bodyStyle>
    <p:otherStyle>
      <a:lvl1pPr marL="0" algn="l" rtl="0" eaLnBrk="1" latinLnBrk="0" hangingPunct="1">
        <a:defRPr kumimoji="1" kern="1200">
          <a:solidFill>
            <a:schemeClr val="tx1"/>
          </a:solidFill>
          <a:latin typeface="+mn-lt"/>
          <a:ea typeface="+mn-ea"/>
          <a:cs typeface="+mn-cs"/>
        </a:defRPr>
      </a:lvl1pPr>
      <a:lvl2pPr marL="457200" algn="l" rtl="0" eaLnBrk="1" latinLnBrk="0" hangingPunct="1">
        <a:defRPr kumimoji="1" kern="1200">
          <a:solidFill>
            <a:schemeClr val="tx1"/>
          </a:solidFill>
          <a:latin typeface="+mn-lt"/>
          <a:ea typeface="+mn-ea"/>
          <a:cs typeface="+mn-cs"/>
        </a:defRPr>
      </a:lvl2pPr>
      <a:lvl3pPr marL="914400" algn="l" rtl="0" eaLnBrk="1" latinLnBrk="0" hangingPunct="1">
        <a:defRPr kumimoji="1" kern="1200">
          <a:solidFill>
            <a:schemeClr val="tx1"/>
          </a:solidFill>
          <a:latin typeface="+mn-lt"/>
          <a:ea typeface="+mn-ea"/>
          <a:cs typeface="+mn-cs"/>
        </a:defRPr>
      </a:lvl3pPr>
      <a:lvl4pPr marL="1371600" algn="l" rtl="0" eaLnBrk="1" latinLnBrk="0" hangingPunct="1">
        <a:defRPr kumimoji="1" kern="1200">
          <a:solidFill>
            <a:schemeClr val="tx1"/>
          </a:solidFill>
          <a:latin typeface="+mn-lt"/>
          <a:ea typeface="+mn-ea"/>
          <a:cs typeface="+mn-cs"/>
        </a:defRPr>
      </a:lvl4pPr>
      <a:lvl5pPr marL="1828800" algn="l" rtl="0" eaLnBrk="1" latinLnBrk="0" hangingPunct="1">
        <a:defRPr kumimoji="1" kern="1200">
          <a:solidFill>
            <a:schemeClr val="tx1"/>
          </a:solidFill>
          <a:latin typeface="+mn-lt"/>
          <a:ea typeface="+mn-ea"/>
          <a:cs typeface="+mn-cs"/>
        </a:defRPr>
      </a:lvl5pPr>
      <a:lvl6pPr marL="2286000" algn="l" rtl="0" eaLnBrk="1" latinLnBrk="0" hangingPunct="1">
        <a:defRPr kumimoji="1" kern="1200">
          <a:solidFill>
            <a:schemeClr val="tx1"/>
          </a:solidFill>
          <a:latin typeface="+mn-lt"/>
          <a:ea typeface="+mn-ea"/>
          <a:cs typeface="+mn-cs"/>
        </a:defRPr>
      </a:lvl6pPr>
      <a:lvl7pPr marL="2743200" algn="l" rtl="0" eaLnBrk="1" latinLnBrk="0" hangingPunct="1">
        <a:defRPr kumimoji="1" kern="1200">
          <a:solidFill>
            <a:schemeClr val="tx1"/>
          </a:solidFill>
          <a:latin typeface="+mn-lt"/>
          <a:ea typeface="+mn-ea"/>
          <a:cs typeface="+mn-cs"/>
        </a:defRPr>
      </a:lvl7pPr>
      <a:lvl8pPr marL="3200400" algn="l" rtl="0" eaLnBrk="1" latinLnBrk="0" hangingPunct="1">
        <a:defRPr kumimoji="1" kern="1200">
          <a:solidFill>
            <a:schemeClr val="tx1"/>
          </a:solidFill>
          <a:latin typeface="+mn-lt"/>
          <a:ea typeface="+mn-ea"/>
          <a:cs typeface="+mn-cs"/>
        </a:defRPr>
      </a:lvl8pPr>
      <a:lvl9pPr marL="3657600" algn="l" rtl="0" eaLnBrk="1" latinLnBrk="0" hangingPunct="1">
        <a:defRPr kumimoji="1"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B399DC75-FBC7-1767-7A93-526D4C31E5EB}"/>
              </a:ext>
            </a:extLst>
          </p:cNvPr>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55AD1C7F-8301-099C-5D23-546CBFC77CC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3BFCAFDC-46FF-C162-A83F-046FB4F32C8D}"/>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kumimoji="1" lang="ja-JP" altLang="en-US"/>
          </a:p>
        </p:txBody>
      </p:sp>
      <p:sp>
        <p:nvSpPr>
          <p:cNvPr id="5" name="フッター プレースホルダー 4">
            <a:extLst>
              <a:ext uri="{FF2B5EF4-FFF2-40B4-BE49-F238E27FC236}">
                <a16:creationId xmlns:a16="http://schemas.microsoft.com/office/drawing/2014/main" id="{B4891C03-9CD2-6B2A-110C-2E3AF942E517}"/>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640F9709-4559-8B92-A2F1-C0D9DE6550A4}"/>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67E7F94-7CAE-43F2-8601-6E749149B34A}" type="slidenum">
              <a:rPr kumimoji="1" lang="ja-JP" altLang="en-US" smtClean="0"/>
              <a:t>‹#›</a:t>
            </a:fld>
            <a:endParaRPr kumimoji="1" lang="ja-JP" altLang="en-US"/>
          </a:p>
        </p:txBody>
      </p:sp>
    </p:spTree>
    <p:extLst>
      <p:ext uri="{BB962C8B-B14F-4D97-AF65-F5344CB8AC3E}">
        <p14:creationId xmlns:p14="http://schemas.microsoft.com/office/powerpoint/2010/main" val="1252752568"/>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Lst>
  <p:hf sldNum="0" hdr="0" ftr="0" dt="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8" Type="http://schemas.openxmlformats.org/officeDocument/2006/relationships/image" Target="../media/image32.JP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85.JPG"/><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86.JPG"/><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87.JPG"/><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88.JPG"/><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89.JPG"/><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90.JPG"/><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91.JPG"/><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92.JPG"/><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93.JPG"/><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94.JPG"/><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95.JPG"/><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96.JPG"/><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97.JPG"/><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98.JPG"/><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99.JPG"/><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33851F62-F9C9-CFC9-E484-85968A81DFA8}"/>
              </a:ext>
            </a:extLst>
          </p:cNvPr>
          <p:cNvSpPr>
            <a:spLocks noGrp="1"/>
          </p:cNvSpPr>
          <p:nvPr>
            <p:ph type="title" idx="4294967295"/>
          </p:nvPr>
        </p:nvSpPr>
        <p:spPr/>
        <p:txBody>
          <a:bodyPr/>
          <a:lstStyle/>
          <a:p>
            <a:r>
              <a:rPr lang="ja-JP" altLang="en-US" dirty="0">
                <a:solidFill>
                  <a:schemeClr val="bg1"/>
                </a:solidFill>
              </a:rPr>
              <a:t>タイトル</a:t>
            </a:r>
            <a:endParaRPr kumimoji="1" lang="ja-JP" altLang="en-US" dirty="0">
              <a:solidFill>
                <a:schemeClr val="bg1"/>
              </a:solidFill>
            </a:endParaRPr>
          </a:p>
        </p:txBody>
      </p:sp>
      <p:sp>
        <p:nvSpPr>
          <p:cNvPr id="10" name="正方形/長方形 9"/>
          <p:cNvSpPr>
            <a:spLocks/>
          </p:cNvSpPr>
          <p:nvPr/>
        </p:nvSpPr>
        <p:spPr>
          <a:xfrm>
            <a:off x="576001" y="540000"/>
            <a:ext cx="11082600" cy="2820516"/>
          </a:xfrm>
          <a:prstGeom prst="rect">
            <a:avLst/>
          </a:prstGeom>
          <a:noFill/>
          <a:ln>
            <a:noFill/>
          </a:ln>
        </p:spPr>
        <p:txBody>
          <a:bodyPr wrap="square" lIns="91440" tIns="45720" rIns="91440" bIns="45720">
            <a:spAutoFit/>
          </a:bodyPr>
          <a:lstStyle/>
          <a:p>
            <a:pPr algn="ctr">
              <a:lnSpc>
                <a:spcPts val="6400"/>
              </a:lnSpc>
            </a:pPr>
            <a:r>
              <a:rPr lang="ja-JP" altLang="en-US" sz="5200" b="1" dirty="0">
                <a:ln w="18415" cmpd="sng">
                  <a:noFill/>
                  <a:prstDash val="solid"/>
                </a:ln>
                <a:solidFill>
                  <a:srgbClr val="FF7C80"/>
                </a:solidFill>
                <a:latin typeface="HGP明朝E"/>
                <a:ea typeface="HGP明朝E"/>
              </a:rPr>
              <a:t>日本</a:t>
            </a:r>
            <a:r>
              <a:rPr lang="ja-JP" altLang="en-US" sz="800" b="1" dirty="0">
                <a:ln w="18415" cmpd="sng">
                  <a:noFill/>
                  <a:prstDash val="solid"/>
                </a:ln>
                <a:solidFill>
                  <a:srgbClr val="FF5050"/>
                </a:solidFill>
                <a:latin typeface="HGP明朝E"/>
                <a:ea typeface="HGP明朝E"/>
              </a:rPr>
              <a:t>　</a:t>
            </a:r>
            <a:r>
              <a:rPr lang="ja-JP" altLang="en-US" sz="4200" b="1" dirty="0">
                <a:ln w="18415" cmpd="sng">
                  <a:noFill/>
                  <a:prstDash val="solid"/>
                </a:ln>
                <a:solidFill>
                  <a:srgbClr val="FFFFFF"/>
                </a:solidFill>
                <a:latin typeface="HGP明朝E"/>
                <a:ea typeface="HGP明朝E"/>
              </a:rPr>
              <a:t>における</a:t>
            </a:r>
            <a:r>
              <a:rPr lang="ja-JP" altLang="en-US" sz="5200" b="1" dirty="0">
                <a:ln w="18415" cmpd="sng">
                  <a:noFill/>
                  <a:prstDash val="solid"/>
                </a:ln>
                <a:solidFill>
                  <a:srgbClr val="FF7C80"/>
                </a:solidFill>
                <a:latin typeface="HGP明朝E"/>
                <a:ea typeface="HGP明朝E"/>
              </a:rPr>
              <a:t>造血幹細胞移植     </a:t>
            </a:r>
            <a:endParaRPr lang="en-US" altLang="ja-JP" sz="5200" b="1" dirty="0">
              <a:ln w="18415" cmpd="sng">
                <a:noFill/>
                <a:prstDash val="solid"/>
              </a:ln>
              <a:solidFill>
                <a:srgbClr val="FF7C80"/>
              </a:solidFill>
              <a:latin typeface="HGP明朝E"/>
              <a:ea typeface="HGP明朝E"/>
            </a:endParaRPr>
          </a:p>
          <a:p>
            <a:pPr>
              <a:lnSpc>
                <a:spcPts val="6400"/>
              </a:lnSpc>
            </a:pPr>
            <a:r>
              <a:rPr lang="en-US" altLang="ja-JP" sz="4600" b="1" dirty="0">
                <a:ln w="18415" cmpd="sng">
                  <a:noFill/>
                  <a:prstDash val="solid"/>
                </a:ln>
                <a:solidFill>
                  <a:srgbClr val="FF7C80"/>
                </a:solidFill>
                <a:latin typeface="HGP明朝E"/>
                <a:ea typeface="HGP明朝E"/>
              </a:rPr>
              <a:t>                 </a:t>
            </a:r>
            <a:r>
              <a:rPr lang="en-US" altLang="ja-JP" sz="5200" b="1" dirty="0">
                <a:ln w="18415" cmpd="sng">
                  <a:noFill/>
                  <a:prstDash val="solid"/>
                </a:ln>
                <a:solidFill>
                  <a:srgbClr val="FF7C80"/>
                </a:solidFill>
                <a:latin typeface="HGP明朝E"/>
                <a:ea typeface="HGP明朝E"/>
              </a:rPr>
              <a:t>   </a:t>
            </a:r>
          </a:p>
          <a:p>
            <a:pPr algn="ctr">
              <a:lnSpc>
                <a:spcPts val="4400"/>
              </a:lnSpc>
            </a:pPr>
            <a:r>
              <a:rPr lang="en-US" altLang="ja-JP" sz="2000" b="1" dirty="0">
                <a:ln w="18415" cmpd="sng">
                  <a:noFill/>
                  <a:prstDash val="solid"/>
                </a:ln>
                <a:solidFill>
                  <a:srgbClr val="FF7C80"/>
                </a:solidFill>
                <a:latin typeface="HGP明朝E"/>
                <a:ea typeface="HGP明朝E"/>
              </a:rPr>
              <a:t> </a:t>
            </a:r>
            <a:r>
              <a:rPr lang="en-US" altLang="ja-JP" sz="5200" b="1" dirty="0">
                <a:ln w="18415" cmpd="sng">
                  <a:noFill/>
                  <a:prstDash val="solid"/>
                </a:ln>
                <a:solidFill>
                  <a:srgbClr val="FF7C80"/>
                </a:solidFill>
                <a:latin typeface="HGP明朝E"/>
                <a:ea typeface="HGP明朝E"/>
              </a:rPr>
              <a:t>                         </a:t>
            </a:r>
            <a:r>
              <a:rPr lang="ja-JP" altLang="en-US" sz="4200" b="1" dirty="0">
                <a:ln w="18415" cmpd="sng">
                  <a:noFill/>
                  <a:prstDash val="solid"/>
                </a:ln>
                <a:solidFill>
                  <a:srgbClr val="FFFFFF"/>
                </a:solidFill>
                <a:latin typeface="HGPｺﾞｼｯｸE" panose="020B0900000000000000" pitchFamily="50" charset="-128"/>
                <a:ea typeface="HGPｺﾞｼｯｸE" panose="020B0900000000000000" pitchFamily="50" charset="-128"/>
              </a:rPr>
              <a:t>２０２５</a:t>
            </a:r>
            <a:r>
              <a:rPr lang="ja-JP" altLang="en-US" sz="4200" b="1" dirty="0">
                <a:ln w="18415" cmpd="sng">
                  <a:noFill/>
                  <a:prstDash val="solid"/>
                </a:ln>
                <a:solidFill>
                  <a:srgbClr val="FFFFFF"/>
                </a:solidFill>
                <a:latin typeface="HGP明朝E"/>
                <a:ea typeface="HGP明朝E"/>
              </a:rPr>
              <a:t>年度</a:t>
            </a:r>
            <a:r>
              <a:rPr lang="en-US" altLang="ja-JP" sz="5500" b="1" dirty="0">
                <a:ln w="18415" cmpd="sng">
                  <a:noFill/>
                  <a:prstDash val="solid"/>
                </a:ln>
                <a:solidFill>
                  <a:srgbClr val="FFFFFF"/>
                </a:solidFill>
                <a:latin typeface="HGP明朝E"/>
                <a:ea typeface="HGP明朝E"/>
              </a:rPr>
              <a:t> </a:t>
            </a:r>
          </a:p>
          <a:p>
            <a:pPr>
              <a:lnSpc>
                <a:spcPts val="4400"/>
              </a:lnSpc>
            </a:pPr>
            <a:r>
              <a:rPr lang="en-US" altLang="ja-JP" sz="3400" dirty="0">
                <a:ln w="18415" cmpd="sng">
                  <a:noFill/>
                  <a:prstDash val="solid"/>
                </a:ln>
                <a:solidFill>
                  <a:srgbClr val="FFFFFF"/>
                </a:solidFill>
                <a:latin typeface="Arial" panose="020B0604020202020204" pitchFamily="34" charset="0"/>
                <a:ea typeface="HGP明朝E"/>
                <a:cs typeface="Arial" panose="020B0604020202020204" pitchFamily="34" charset="0"/>
              </a:rPr>
              <a:t>                                                    Summary Slides</a:t>
            </a:r>
            <a:endParaRPr lang="en-US" altLang="ja-JP" sz="3400" dirty="0">
              <a:ln w="18415" cmpd="sng">
                <a:noFill/>
                <a:prstDash val="solid"/>
              </a:ln>
              <a:solidFill>
                <a:srgbClr val="FFFFFF"/>
              </a:solidFill>
              <a:latin typeface="Arial" panose="020B0604020202020204" pitchFamily="34" charset="0"/>
              <a:ea typeface="HGPｺﾞｼｯｸE" pitchFamily="50" charset="-128"/>
              <a:cs typeface="Arial" panose="020B0604020202020204" pitchFamily="34" charset="0"/>
            </a:endParaRPr>
          </a:p>
        </p:txBody>
      </p:sp>
      <p:sp>
        <p:nvSpPr>
          <p:cNvPr id="3" name="正方形/長方形 2">
            <a:extLst>
              <a:ext uri="{FF2B5EF4-FFF2-40B4-BE49-F238E27FC236}">
                <a16:creationId xmlns:a16="http://schemas.microsoft.com/office/drawing/2014/main" id="{7BD0C9AC-860E-4C07-B788-1C7A20D0BDFA}"/>
              </a:ext>
            </a:extLst>
          </p:cNvPr>
          <p:cNvSpPr/>
          <p:nvPr/>
        </p:nvSpPr>
        <p:spPr>
          <a:xfrm>
            <a:off x="576000" y="6250969"/>
            <a:ext cx="11162113" cy="604338"/>
          </a:xfrm>
          <a:prstGeom prst="rect">
            <a:avLst/>
          </a:prstGeom>
          <a:noFill/>
          <a:ln w="158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dirty="0">
                <a:solidFill>
                  <a:schemeClr val="bg1"/>
                </a:solidFill>
                <a:latin typeface="+mn-ea"/>
              </a:rPr>
              <a:t>一般社団法人</a:t>
            </a:r>
            <a:r>
              <a:rPr lang="ja-JP" altLang="en-US" sz="900" dirty="0">
                <a:solidFill>
                  <a:schemeClr val="bg1"/>
                </a:solidFill>
                <a:latin typeface="+mn-ea"/>
              </a:rPr>
              <a:t>　</a:t>
            </a:r>
            <a:r>
              <a:rPr lang="ja-JP" altLang="en-US" sz="1600" dirty="0">
                <a:solidFill>
                  <a:schemeClr val="bg1"/>
                </a:solidFill>
              </a:rPr>
              <a:t>日本造血細胞移植データセンター　 </a:t>
            </a:r>
            <a:r>
              <a:rPr lang="en-US" altLang="ja-JP" sz="1600" dirty="0">
                <a:solidFill>
                  <a:schemeClr val="bg1"/>
                </a:solidFill>
              </a:rPr>
              <a:t>/ </a:t>
            </a:r>
            <a:r>
              <a:rPr lang="ja-JP" altLang="en-US" sz="1600" dirty="0">
                <a:solidFill>
                  <a:schemeClr val="bg1"/>
                </a:solidFill>
              </a:rPr>
              <a:t>　</a:t>
            </a:r>
            <a:r>
              <a:rPr lang="ja-JP" altLang="en-US" sz="1400" dirty="0">
                <a:solidFill>
                  <a:schemeClr val="bg1"/>
                </a:solidFill>
                <a:latin typeface="+mn-ea"/>
              </a:rPr>
              <a:t>一般社団法人</a:t>
            </a:r>
            <a:r>
              <a:rPr lang="ja-JP" altLang="en-US" sz="900" dirty="0">
                <a:solidFill>
                  <a:schemeClr val="bg1"/>
                </a:solidFill>
                <a:latin typeface="+mn-ea"/>
              </a:rPr>
              <a:t>　</a:t>
            </a:r>
            <a:r>
              <a:rPr lang="ja-JP" altLang="en-US" sz="1600" dirty="0">
                <a:solidFill>
                  <a:schemeClr val="bg1"/>
                </a:solidFill>
              </a:rPr>
              <a:t>日本造血・免疫細胞療法学会</a:t>
            </a:r>
            <a:r>
              <a:rPr lang="en-US" altLang="ja-JP" sz="1600" dirty="0">
                <a:solidFill>
                  <a:schemeClr val="bg1"/>
                </a:solidFill>
              </a:rPr>
              <a:t> </a:t>
            </a:r>
            <a:endParaRPr lang="ja-JP" altLang="en-US" sz="1600" dirty="0">
              <a:solidFill>
                <a:schemeClr val="bg1"/>
              </a:solidFill>
            </a:endParaRPr>
          </a:p>
        </p:txBody>
      </p:sp>
      <p:pic>
        <p:nvPicPr>
          <p:cNvPr id="5" name="図 4" descr="テキスト が含まれている画像&#10;&#10;AI 生成コンテンツは誤りを含む可能性があります。">
            <a:extLst>
              <a:ext uri="{FF2B5EF4-FFF2-40B4-BE49-F238E27FC236}">
                <a16:creationId xmlns:a16="http://schemas.microsoft.com/office/drawing/2014/main" id="{3B236A9D-FBC9-5118-713B-BD9FCBA43135}"/>
              </a:ext>
            </a:extLst>
          </p:cNvPr>
          <p:cNvPicPr>
            <a:picLocks noChangeAspect="1"/>
          </p:cNvPicPr>
          <p:nvPr/>
        </p:nvPicPr>
        <p:blipFill>
          <a:blip r:embed="rId3"/>
          <a:stretch>
            <a:fillRect/>
          </a:stretch>
        </p:blipFill>
        <p:spPr>
          <a:xfrm>
            <a:off x="692" y="0"/>
            <a:ext cx="12190615" cy="6858000"/>
          </a:xfrm>
          <a:prstGeom prst="rect">
            <a:avLst/>
          </a:prstGeom>
        </p:spPr>
      </p:pic>
    </p:spTree>
    <p:extLst>
      <p:ext uri="{BB962C8B-B14F-4D97-AF65-F5344CB8AC3E}">
        <p14:creationId xmlns:p14="http://schemas.microsoft.com/office/powerpoint/2010/main" val="880330617"/>
      </p:ext>
    </p:extLst>
  </p:cSld>
  <p:clrMapOvr>
    <a:masterClrMapping/>
  </p:clrMapOvr>
  <p:transition advTm="5000"/>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F4AFB1-05C1-E912-084F-2EF12094DAF6}"/>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301E264D-1B82-7687-AEBE-AC53FF38667A}"/>
              </a:ext>
            </a:extLst>
          </p:cNvPr>
          <p:cNvSpPr>
            <a:spLocks noGrp="1"/>
          </p:cNvSpPr>
          <p:nvPr>
            <p:ph type="title"/>
          </p:nvPr>
        </p:nvSpPr>
        <p:spPr>
          <a:xfrm>
            <a:off x="576000" y="108000"/>
            <a:ext cx="10972800" cy="802800"/>
          </a:xfrm>
        </p:spPr>
        <p:txBody>
          <a:bodyPr>
            <a:noAutofit/>
          </a:bodyPr>
          <a:lstStyle/>
          <a:p>
            <a:r>
              <a:rPr lang="ja-JP" altLang="en-US" b="1" dirty="0">
                <a:effectLst/>
                <a:latin typeface="メイリオ" panose="020B0604030504040204" pitchFamily="50" charset="-128"/>
                <a:ea typeface="メイリオ" panose="020B0604030504040204" pitchFamily="50" charset="-128"/>
              </a:rPr>
              <a:t>患者年齢階級別の血縁者間骨髄移植件数の年次推移</a:t>
            </a:r>
            <a:endParaRPr lang="ja-JP" altLang="en-US" b="1" dirty="0">
              <a:solidFill>
                <a:srgbClr val="E9F3FD"/>
              </a:solidFill>
              <a:effectLst/>
              <a:latin typeface="メイリオ" panose="020B0604030504040204" pitchFamily="50" charset="-128"/>
              <a:ea typeface="メイリオ" panose="020B0604030504040204" pitchFamily="50" charset="-128"/>
            </a:endParaRPr>
          </a:p>
        </p:txBody>
      </p:sp>
      <p:pic>
        <p:nvPicPr>
          <p:cNvPr id="4" name="図 3" descr="グラフ, 棒グラフ&#10;&#10;AI 生成コンテンツは誤りを含む可能性があります。">
            <a:extLst>
              <a:ext uri="{FF2B5EF4-FFF2-40B4-BE49-F238E27FC236}">
                <a16:creationId xmlns:a16="http://schemas.microsoft.com/office/drawing/2014/main" id="{91BE3F35-C3A9-6353-D7A0-6367DC3C5EE7}"/>
              </a:ext>
            </a:extLst>
          </p:cNvPr>
          <p:cNvPicPr>
            <a:picLocks noChangeAspect="1"/>
          </p:cNvPicPr>
          <p:nvPr/>
        </p:nvPicPr>
        <p:blipFill>
          <a:blip r:embed="rId3"/>
          <a:stretch>
            <a:fillRect/>
          </a:stretch>
        </p:blipFill>
        <p:spPr>
          <a:xfrm>
            <a:off x="692" y="0"/>
            <a:ext cx="12190615" cy="6858000"/>
          </a:xfrm>
          <a:prstGeom prst="rect">
            <a:avLst/>
          </a:prstGeom>
        </p:spPr>
      </p:pic>
    </p:spTree>
    <p:extLst>
      <p:ext uri="{BB962C8B-B14F-4D97-AF65-F5344CB8AC3E}">
        <p14:creationId xmlns:p14="http://schemas.microsoft.com/office/powerpoint/2010/main" val="16659406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83006E-0852-284C-D127-79129DB303AB}"/>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29740E2C-478F-0585-355A-80B31A73DCA5}"/>
              </a:ext>
            </a:extLst>
          </p:cNvPr>
          <p:cNvSpPr>
            <a:spLocks noGrp="1"/>
          </p:cNvSpPr>
          <p:nvPr>
            <p:ph type="title"/>
          </p:nvPr>
        </p:nvSpPr>
        <p:spPr>
          <a:xfrm>
            <a:off x="576000" y="108000"/>
            <a:ext cx="10972800" cy="802800"/>
          </a:xfrm>
        </p:spPr>
        <p:txBody>
          <a:bodyPr>
            <a:noAutofit/>
          </a:bodyPr>
          <a:lstStyle/>
          <a:p>
            <a:r>
              <a:rPr lang="ja-JP" altLang="en-US" b="1" dirty="0">
                <a:effectLst/>
                <a:latin typeface="メイリオ" panose="020B0604030504040204" pitchFamily="50" charset="-128"/>
                <a:ea typeface="メイリオ" panose="020B0604030504040204" pitchFamily="50" charset="-128"/>
              </a:rPr>
              <a:t>患者年齢階級別の血縁者間末梢血幹細胞移植件数の年次推移</a:t>
            </a:r>
            <a:endParaRPr lang="ja-JP" altLang="en-US" b="1" dirty="0">
              <a:solidFill>
                <a:srgbClr val="E9F3FD"/>
              </a:solidFill>
              <a:effectLst/>
              <a:latin typeface="メイリオ" panose="020B0604030504040204" pitchFamily="50" charset="-128"/>
              <a:ea typeface="メイリオ" panose="020B0604030504040204" pitchFamily="50" charset="-128"/>
            </a:endParaRPr>
          </a:p>
        </p:txBody>
      </p:sp>
      <p:pic>
        <p:nvPicPr>
          <p:cNvPr id="4" name="図 3" descr="グラフ, 棒グラフ&#10;&#10;AI 生成コンテンツは誤りを含む可能性があります。">
            <a:extLst>
              <a:ext uri="{FF2B5EF4-FFF2-40B4-BE49-F238E27FC236}">
                <a16:creationId xmlns:a16="http://schemas.microsoft.com/office/drawing/2014/main" id="{69B0AA96-40F1-AD8E-489D-293B4F1E68DF}"/>
              </a:ext>
            </a:extLst>
          </p:cNvPr>
          <p:cNvPicPr>
            <a:picLocks noChangeAspect="1"/>
          </p:cNvPicPr>
          <p:nvPr/>
        </p:nvPicPr>
        <p:blipFill>
          <a:blip r:embed="rId3"/>
          <a:stretch>
            <a:fillRect/>
          </a:stretch>
        </p:blipFill>
        <p:spPr>
          <a:xfrm>
            <a:off x="692" y="0"/>
            <a:ext cx="12190615" cy="6858000"/>
          </a:xfrm>
          <a:prstGeom prst="rect">
            <a:avLst/>
          </a:prstGeom>
        </p:spPr>
      </p:pic>
    </p:spTree>
    <p:extLst>
      <p:ext uri="{BB962C8B-B14F-4D97-AF65-F5344CB8AC3E}">
        <p14:creationId xmlns:p14="http://schemas.microsoft.com/office/powerpoint/2010/main" val="16487110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4C7ED4-FD64-B2F1-E923-7E86B3D31982}"/>
            </a:ext>
          </a:extLst>
        </p:cNvPr>
        <p:cNvGrpSpPr/>
        <p:nvPr/>
      </p:nvGrpSpPr>
      <p:grpSpPr>
        <a:xfrm>
          <a:off x="0" y="0"/>
          <a:ext cx="0" cy="0"/>
          <a:chOff x="0" y="0"/>
          <a:chExt cx="0" cy="0"/>
        </a:xfrm>
      </p:grpSpPr>
      <p:sp>
        <p:nvSpPr>
          <p:cNvPr id="4" name="タイトル 3">
            <a:extLst>
              <a:ext uri="{FF2B5EF4-FFF2-40B4-BE49-F238E27FC236}">
                <a16:creationId xmlns:a16="http://schemas.microsoft.com/office/drawing/2014/main" id="{ED93A36C-53B7-C03C-25DA-816E4488D23D}"/>
              </a:ext>
            </a:extLst>
          </p:cNvPr>
          <p:cNvSpPr>
            <a:spLocks noGrp="1"/>
          </p:cNvSpPr>
          <p:nvPr>
            <p:ph type="title"/>
          </p:nvPr>
        </p:nvSpPr>
        <p:spPr>
          <a:xfrm>
            <a:off x="576000" y="108000"/>
            <a:ext cx="10972800" cy="802800"/>
          </a:xfrm>
        </p:spPr>
        <p:txBody>
          <a:bodyPr>
            <a:noAutofit/>
          </a:bodyPr>
          <a:lstStyle/>
          <a:p>
            <a:r>
              <a:rPr lang="ja-JP" altLang="en-US" b="1" dirty="0">
                <a:latin typeface="メイリオ" panose="020B0604030504040204" pitchFamily="50" charset="-128"/>
                <a:ea typeface="メイリオ" panose="020B0604030504040204" pitchFamily="50" charset="-128"/>
              </a:rPr>
              <a:t>患者年齢階級別の非血縁者間骨髄移植件数の年次推移</a:t>
            </a:r>
          </a:p>
        </p:txBody>
      </p:sp>
      <p:pic>
        <p:nvPicPr>
          <p:cNvPr id="3" name="図 2" descr="グラフ, 棒グラフ&#10;&#10;AI 生成コンテンツは誤りを含む可能性があります。">
            <a:extLst>
              <a:ext uri="{FF2B5EF4-FFF2-40B4-BE49-F238E27FC236}">
                <a16:creationId xmlns:a16="http://schemas.microsoft.com/office/drawing/2014/main" id="{D072DE5E-1E93-85AC-4B9F-2A050BE0F9D3}"/>
              </a:ext>
            </a:extLst>
          </p:cNvPr>
          <p:cNvPicPr>
            <a:picLocks noChangeAspect="1"/>
          </p:cNvPicPr>
          <p:nvPr/>
        </p:nvPicPr>
        <p:blipFill>
          <a:blip r:embed="rId3"/>
          <a:stretch>
            <a:fillRect/>
          </a:stretch>
        </p:blipFill>
        <p:spPr>
          <a:xfrm>
            <a:off x="692" y="0"/>
            <a:ext cx="12190615" cy="6858000"/>
          </a:xfrm>
          <a:prstGeom prst="rect">
            <a:avLst/>
          </a:prstGeom>
        </p:spPr>
      </p:pic>
    </p:spTree>
    <p:extLst>
      <p:ext uri="{BB962C8B-B14F-4D97-AF65-F5344CB8AC3E}">
        <p14:creationId xmlns:p14="http://schemas.microsoft.com/office/powerpoint/2010/main" val="41330909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C96DCF-FCB6-CBAC-4170-7FF7C7A32C42}"/>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E55290AC-7986-0B6B-96EF-6B14EB789338}"/>
              </a:ext>
            </a:extLst>
          </p:cNvPr>
          <p:cNvSpPr>
            <a:spLocks noGrp="1"/>
          </p:cNvSpPr>
          <p:nvPr>
            <p:ph type="title"/>
          </p:nvPr>
        </p:nvSpPr>
        <p:spPr>
          <a:xfrm>
            <a:off x="576000" y="108000"/>
            <a:ext cx="10972800" cy="802800"/>
          </a:xfrm>
        </p:spPr>
        <p:txBody>
          <a:bodyPr>
            <a:noAutofit/>
          </a:bodyPr>
          <a:lstStyle/>
          <a:p>
            <a:r>
              <a:rPr lang="ja-JP" altLang="en-US" b="1" dirty="0">
                <a:effectLst/>
                <a:latin typeface="メイリオ" panose="020B0604030504040204" pitchFamily="50" charset="-128"/>
                <a:ea typeface="メイリオ" panose="020B0604030504040204" pitchFamily="50" charset="-128"/>
              </a:rPr>
              <a:t>患者年齢階級別の非血縁者間末梢血幹細胞移植件数の年次推移</a:t>
            </a:r>
            <a:endParaRPr lang="ja-JP" altLang="en-US" b="1" dirty="0">
              <a:solidFill>
                <a:srgbClr val="E9F3FD"/>
              </a:solidFill>
              <a:effectLst/>
              <a:latin typeface="メイリオ" panose="020B0604030504040204" pitchFamily="50" charset="-128"/>
              <a:ea typeface="メイリオ" panose="020B0604030504040204" pitchFamily="50" charset="-128"/>
            </a:endParaRPr>
          </a:p>
        </p:txBody>
      </p:sp>
      <p:pic>
        <p:nvPicPr>
          <p:cNvPr id="4" name="図 3" descr="グラフ&#10;&#10;AI 生成コンテンツは誤りを含む可能性があります。">
            <a:extLst>
              <a:ext uri="{FF2B5EF4-FFF2-40B4-BE49-F238E27FC236}">
                <a16:creationId xmlns:a16="http://schemas.microsoft.com/office/drawing/2014/main" id="{2B2FD1AD-BB5B-FDD4-5AB4-CA1256A58560}"/>
              </a:ext>
            </a:extLst>
          </p:cNvPr>
          <p:cNvPicPr>
            <a:picLocks noChangeAspect="1"/>
          </p:cNvPicPr>
          <p:nvPr/>
        </p:nvPicPr>
        <p:blipFill>
          <a:blip r:embed="rId3"/>
          <a:stretch>
            <a:fillRect/>
          </a:stretch>
        </p:blipFill>
        <p:spPr>
          <a:xfrm>
            <a:off x="692" y="0"/>
            <a:ext cx="12190615" cy="6858000"/>
          </a:xfrm>
          <a:prstGeom prst="rect">
            <a:avLst/>
          </a:prstGeom>
        </p:spPr>
      </p:pic>
    </p:spTree>
    <p:extLst>
      <p:ext uri="{BB962C8B-B14F-4D97-AF65-F5344CB8AC3E}">
        <p14:creationId xmlns:p14="http://schemas.microsoft.com/office/powerpoint/2010/main" val="780850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576000" y="108000"/>
            <a:ext cx="10972800" cy="802800"/>
          </a:xfrm>
        </p:spPr>
        <p:txBody>
          <a:bodyPr>
            <a:noAutofit/>
          </a:bodyPr>
          <a:lstStyle/>
          <a:p>
            <a:r>
              <a:rPr lang="ja-JP" altLang="en-US" b="1" dirty="0">
                <a:effectLst/>
                <a:latin typeface="メイリオ" panose="020B0604030504040204" pitchFamily="50" charset="-128"/>
                <a:ea typeface="メイリオ" panose="020B0604030504040204" pitchFamily="50" charset="-128"/>
              </a:rPr>
              <a:t>患者年齢階級別の非血縁者間さい帯血移植件数の年次推移</a:t>
            </a:r>
            <a:endParaRPr lang="ja-JP" altLang="en-US" b="1" dirty="0">
              <a:solidFill>
                <a:srgbClr val="E9F3FD"/>
              </a:solidFill>
              <a:effectLst/>
              <a:latin typeface="メイリオ" panose="020B0604030504040204" pitchFamily="50" charset="-128"/>
              <a:ea typeface="メイリオ" panose="020B0604030504040204" pitchFamily="50" charset="-128"/>
            </a:endParaRPr>
          </a:p>
        </p:txBody>
      </p:sp>
      <p:pic>
        <p:nvPicPr>
          <p:cNvPr id="4" name="図 3" descr="グラフ, 棒グラフ&#10;&#10;AI 生成コンテンツは誤りを含む可能性があります。">
            <a:extLst>
              <a:ext uri="{FF2B5EF4-FFF2-40B4-BE49-F238E27FC236}">
                <a16:creationId xmlns:a16="http://schemas.microsoft.com/office/drawing/2014/main" id="{0049ED19-7C12-CAB0-0261-836F94886527}"/>
              </a:ext>
            </a:extLst>
          </p:cNvPr>
          <p:cNvPicPr>
            <a:picLocks noChangeAspect="1"/>
          </p:cNvPicPr>
          <p:nvPr/>
        </p:nvPicPr>
        <p:blipFill>
          <a:blip r:embed="rId3"/>
          <a:stretch>
            <a:fillRect/>
          </a:stretch>
        </p:blipFill>
        <p:spPr>
          <a:xfrm>
            <a:off x="692" y="0"/>
            <a:ext cx="12190615" cy="6858000"/>
          </a:xfrm>
          <a:prstGeom prst="rect">
            <a:avLst/>
          </a:prstGeom>
        </p:spPr>
      </p:pic>
    </p:spTree>
    <p:extLst>
      <p:ext uri="{BB962C8B-B14F-4D97-AF65-F5344CB8AC3E}">
        <p14:creationId xmlns:p14="http://schemas.microsoft.com/office/powerpoint/2010/main" val="32813214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C2F570-E48A-CF25-3C9C-54F01AF6CE4E}"/>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A0471758-638B-390B-1480-D1C317010F32}"/>
              </a:ext>
            </a:extLst>
          </p:cNvPr>
          <p:cNvSpPr>
            <a:spLocks noGrp="1"/>
          </p:cNvSpPr>
          <p:nvPr>
            <p:ph type="title"/>
          </p:nvPr>
        </p:nvSpPr>
        <p:spPr>
          <a:xfrm>
            <a:off x="576000" y="108000"/>
            <a:ext cx="10972800" cy="802800"/>
          </a:xfrm>
        </p:spPr>
        <p:txBody>
          <a:bodyPr anchor="t">
            <a:normAutofit/>
          </a:bodyPr>
          <a:lstStyle/>
          <a:p>
            <a:r>
              <a:rPr lang="ja-JP" altLang="en-US" b="1" dirty="0">
                <a:effectLst/>
                <a:latin typeface="メイリオ" panose="020B0604030504040204" pitchFamily="50" charset="-128"/>
                <a:ea typeface="メイリオ" panose="020B0604030504040204" pitchFamily="50" charset="-128"/>
                <a:cs typeface="Arial Unicode MS" pitchFamily="50" charset="-128"/>
              </a:rPr>
              <a:t>白血病における患者年齢階級別の同種・自家移植件数の年次推移</a:t>
            </a:r>
            <a:endParaRPr lang="ja-JP" altLang="en-US" sz="2000" dirty="0">
              <a:solidFill>
                <a:srgbClr val="E9F3FD"/>
              </a:solidFill>
              <a:effectLst/>
              <a:latin typeface="ＭＳ ゴシック" pitchFamily="49" charset="-128"/>
              <a:ea typeface="ＭＳ ゴシック" pitchFamily="49" charset="-128"/>
            </a:endParaRPr>
          </a:p>
        </p:txBody>
      </p:sp>
      <p:pic>
        <p:nvPicPr>
          <p:cNvPr id="4" name="図 3" descr="グラフ, 棒グラフ&#10;&#10;AI 生成コンテンツは誤りを含む可能性があります。">
            <a:extLst>
              <a:ext uri="{FF2B5EF4-FFF2-40B4-BE49-F238E27FC236}">
                <a16:creationId xmlns:a16="http://schemas.microsoft.com/office/drawing/2014/main" id="{8F0A1121-A266-ECBA-E965-489D62A5E68C}"/>
              </a:ext>
            </a:extLst>
          </p:cNvPr>
          <p:cNvPicPr>
            <a:picLocks noChangeAspect="1"/>
          </p:cNvPicPr>
          <p:nvPr/>
        </p:nvPicPr>
        <p:blipFill>
          <a:blip r:embed="rId3"/>
          <a:stretch>
            <a:fillRect/>
          </a:stretch>
        </p:blipFill>
        <p:spPr>
          <a:xfrm>
            <a:off x="692" y="0"/>
            <a:ext cx="12190615" cy="6858000"/>
          </a:xfrm>
          <a:prstGeom prst="rect">
            <a:avLst/>
          </a:prstGeom>
        </p:spPr>
      </p:pic>
    </p:spTree>
    <p:extLst>
      <p:ext uri="{BB962C8B-B14F-4D97-AF65-F5344CB8AC3E}">
        <p14:creationId xmlns:p14="http://schemas.microsoft.com/office/powerpoint/2010/main" val="25700350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8FC6F6-BD5A-CF74-AB71-C19394273C9F}"/>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4E41E523-F62D-C4DF-745C-7C28FF52B661}"/>
              </a:ext>
            </a:extLst>
          </p:cNvPr>
          <p:cNvSpPr>
            <a:spLocks noGrp="1"/>
          </p:cNvSpPr>
          <p:nvPr>
            <p:ph type="title"/>
          </p:nvPr>
        </p:nvSpPr>
        <p:spPr>
          <a:xfrm>
            <a:off x="576000" y="108000"/>
            <a:ext cx="10972800" cy="802800"/>
          </a:xfrm>
        </p:spPr>
        <p:txBody>
          <a:bodyPr anchor="t">
            <a:normAutofit/>
          </a:bodyPr>
          <a:lstStyle/>
          <a:p>
            <a:r>
              <a:rPr lang="ja-JP" altLang="en-US" b="1" dirty="0">
                <a:effectLst/>
                <a:latin typeface="メイリオ" panose="020B0604030504040204" pitchFamily="50" charset="-128"/>
                <a:ea typeface="メイリオ" panose="020B0604030504040204" pitchFamily="50" charset="-128"/>
                <a:cs typeface="Arial Unicode MS" pitchFamily="50" charset="-128"/>
              </a:rPr>
              <a:t>悪性リンパ腫における患者年齢階級別の同種・自家移植件数の年次推移</a:t>
            </a:r>
            <a:endParaRPr lang="ja-JP" altLang="en-US" sz="2000" dirty="0">
              <a:solidFill>
                <a:srgbClr val="E9F3FD"/>
              </a:solidFill>
              <a:effectLst/>
              <a:latin typeface="ＭＳ ゴシック" pitchFamily="49" charset="-128"/>
              <a:ea typeface="ＭＳ ゴシック" pitchFamily="49" charset="-128"/>
            </a:endParaRPr>
          </a:p>
        </p:txBody>
      </p:sp>
      <p:pic>
        <p:nvPicPr>
          <p:cNvPr id="4" name="図 3" descr="グラフ, 棒グラフ&#10;&#10;AI 生成コンテンツは誤りを含む可能性があります。">
            <a:extLst>
              <a:ext uri="{FF2B5EF4-FFF2-40B4-BE49-F238E27FC236}">
                <a16:creationId xmlns:a16="http://schemas.microsoft.com/office/drawing/2014/main" id="{2D7DDA68-D4EE-DA1C-81DF-545D27D7AF29}"/>
              </a:ext>
            </a:extLst>
          </p:cNvPr>
          <p:cNvPicPr>
            <a:picLocks noChangeAspect="1"/>
          </p:cNvPicPr>
          <p:nvPr/>
        </p:nvPicPr>
        <p:blipFill>
          <a:blip r:embed="rId3"/>
          <a:stretch>
            <a:fillRect/>
          </a:stretch>
        </p:blipFill>
        <p:spPr>
          <a:xfrm>
            <a:off x="692" y="0"/>
            <a:ext cx="12190615" cy="6858000"/>
          </a:xfrm>
          <a:prstGeom prst="rect">
            <a:avLst/>
          </a:prstGeom>
        </p:spPr>
      </p:pic>
    </p:spTree>
    <p:extLst>
      <p:ext uri="{BB962C8B-B14F-4D97-AF65-F5344CB8AC3E}">
        <p14:creationId xmlns:p14="http://schemas.microsoft.com/office/powerpoint/2010/main" val="21492867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576000" y="108000"/>
            <a:ext cx="10972800" cy="802800"/>
          </a:xfrm>
        </p:spPr>
        <p:txBody>
          <a:bodyPr anchor="t">
            <a:normAutofit/>
          </a:bodyPr>
          <a:lstStyle/>
          <a:p>
            <a:pPr lvl="0"/>
            <a:r>
              <a:rPr lang="ja-JP" altLang="en-US" b="1" dirty="0">
                <a:effectLst/>
                <a:latin typeface="メイリオ" panose="020B0604030504040204" pitchFamily="50" charset="-128"/>
                <a:ea typeface="メイリオ" panose="020B0604030504040204" pitchFamily="50" charset="-128"/>
              </a:rPr>
              <a:t>疾患・移植種類別の造血幹細胞移植の累積件数 </a:t>
            </a:r>
            <a:r>
              <a:rPr lang="en-US" altLang="ja-JP" b="1" dirty="0">
                <a:effectLst/>
                <a:latin typeface="メイリオ" panose="020B0604030504040204" pitchFamily="50" charset="-128"/>
                <a:ea typeface="メイリオ" panose="020B0604030504040204" pitchFamily="50" charset="-128"/>
              </a:rPr>
              <a:t>(</a:t>
            </a:r>
            <a:r>
              <a:rPr lang="ja-JP" altLang="en-US" b="1" dirty="0">
                <a:effectLst/>
                <a:latin typeface="メイリオ" panose="020B0604030504040204" pitchFamily="50" charset="-128"/>
                <a:ea typeface="メイリオ" panose="020B0604030504040204" pitchFamily="50" charset="-128"/>
              </a:rPr>
              <a:t>移植時年齢</a:t>
            </a:r>
            <a:r>
              <a:rPr lang="en-US" altLang="ja-JP" b="1" dirty="0">
                <a:effectLst/>
                <a:latin typeface="メイリオ" panose="020B0604030504040204" pitchFamily="50" charset="-128"/>
                <a:ea typeface="メイリオ" panose="020B0604030504040204" pitchFamily="50" charset="-128"/>
              </a:rPr>
              <a:t>0</a:t>
            </a:r>
            <a:r>
              <a:rPr lang="ja-JP" altLang="en-US" b="1" dirty="0">
                <a:effectLst/>
                <a:latin typeface="メイリオ" panose="020B0604030504040204" pitchFamily="50" charset="-128"/>
                <a:ea typeface="メイリオ" panose="020B0604030504040204" pitchFamily="50" charset="-128"/>
              </a:rPr>
              <a:t>～</a:t>
            </a:r>
            <a:r>
              <a:rPr lang="en-US" altLang="ja-JP" b="1" dirty="0">
                <a:effectLst/>
                <a:latin typeface="メイリオ" panose="020B0604030504040204" pitchFamily="50" charset="-128"/>
                <a:ea typeface="メイリオ" panose="020B0604030504040204" pitchFamily="50" charset="-128"/>
              </a:rPr>
              <a:t>15</a:t>
            </a:r>
            <a:r>
              <a:rPr lang="ja-JP" altLang="en-US" b="1" dirty="0">
                <a:effectLst/>
                <a:latin typeface="メイリオ" panose="020B0604030504040204" pitchFamily="50" charset="-128"/>
                <a:ea typeface="メイリオ" panose="020B0604030504040204" pitchFamily="50" charset="-128"/>
              </a:rPr>
              <a:t>歳</a:t>
            </a:r>
            <a:r>
              <a:rPr lang="en-US" altLang="ja-JP" b="1" dirty="0">
                <a:effectLst/>
                <a:latin typeface="メイリオ" panose="020B0604030504040204" pitchFamily="50" charset="-128"/>
                <a:ea typeface="メイリオ" panose="020B0604030504040204" pitchFamily="50" charset="-128"/>
              </a:rPr>
              <a:t>)</a:t>
            </a:r>
            <a:endParaRPr lang="ja-JP" altLang="en-US" sz="2000" dirty="0">
              <a:solidFill>
                <a:srgbClr val="F0FEDE"/>
              </a:solidFill>
              <a:effectLst/>
            </a:endParaRPr>
          </a:p>
        </p:txBody>
      </p:sp>
      <p:sp>
        <p:nvSpPr>
          <p:cNvPr id="4" name="テキスト ボックス 3">
            <a:extLst>
              <a:ext uri="{FF2B5EF4-FFF2-40B4-BE49-F238E27FC236}">
                <a16:creationId xmlns:a16="http://schemas.microsoft.com/office/drawing/2014/main" id="{23AEE359-EDE3-E4D2-47BE-E6C1070C3355}"/>
              </a:ext>
            </a:extLst>
          </p:cNvPr>
          <p:cNvSpPr txBox="1"/>
          <p:nvPr/>
        </p:nvSpPr>
        <p:spPr>
          <a:xfrm>
            <a:off x="644400" y="691200"/>
            <a:ext cx="9144000" cy="307777"/>
          </a:xfrm>
          <a:prstGeom prst="rect">
            <a:avLst/>
          </a:prstGeom>
          <a:noFill/>
        </p:spPr>
        <p:txBody>
          <a:bodyPr wrap="square" rtlCol="0">
            <a:spAutoFit/>
          </a:bodyPr>
          <a:lstStyle/>
          <a:p>
            <a:r>
              <a:rPr lang="ja-JP" altLang="en-US" sz="1400" dirty="0">
                <a:latin typeface="Arial Unicode MS" pitchFamily="50" charset="-128"/>
                <a:ea typeface="Arial Unicode MS" pitchFamily="50" charset="-128"/>
                <a:cs typeface="Arial Unicode MS" pitchFamily="50" charset="-128"/>
              </a:rPr>
              <a:t>                    </a:t>
            </a:r>
            <a:r>
              <a:rPr lang="en-US" altLang="ja-JP" sz="1400" dirty="0">
                <a:latin typeface="Arial Narrow" panose="020B0606020202030204" pitchFamily="34" charset="0"/>
                <a:ea typeface="メイリオ" panose="020B0604030504040204" pitchFamily="50" charset="-128"/>
                <a:cs typeface="Arial Unicode MS" pitchFamily="50" charset="-128"/>
              </a:rPr>
              <a:t>1991</a:t>
            </a:r>
            <a:r>
              <a:rPr lang="ja-JP" altLang="en-US" sz="1400" dirty="0">
                <a:latin typeface="Arial Narrow" panose="020B0606020202030204" pitchFamily="34" charset="0"/>
                <a:ea typeface="メイリオ" panose="020B0604030504040204" pitchFamily="50" charset="-128"/>
                <a:cs typeface="Arial Unicode MS" pitchFamily="50" charset="-128"/>
              </a:rPr>
              <a:t>年～</a:t>
            </a:r>
            <a:r>
              <a:rPr lang="en-US" altLang="ja-JP" sz="1400" dirty="0">
                <a:latin typeface="Arial Narrow" panose="020B0606020202030204" pitchFamily="34" charset="0"/>
                <a:ea typeface="メイリオ" panose="020B0604030504040204" pitchFamily="50" charset="-128"/>
                <a:cs typeface="Arial Unicode MS" pitchFamily="50" charset="-128"/>
              </a:rPr>
              <a:t>2024</a:t>
            </a:r>
            <a:r>
              <a:rPr lang="ja-JP" altLang="en-US" sz="1400" dirty="0">
                <a:latin typeface="Arial Narrow" panose="020B0606020202030204" pitchFamily="34" charset="0"/>
                <a:ea typeface="メイリオ" panose="020B0604030504040204" pitchFamily="50" charset="-128"/>
                <a:cs typeface="Arial Unicode MS" pitchFamily="50" charset="-128"/>
              </a:rPr>
              <a:t>年に施行された移植の累積件数</a:t>
            </a:r>
          </a:p>
        </p:txBody>
      </p:sp>
      <p:pic>
        <p:nvPicPr>
          <p:cNvPr id="5" name="図 4" descr="グラフ, ウォーターフォール図&#10;&#10;AI 生成コンテンツは誤りを含む可能性があります。">
            <a:extLst>
              <a:ext uri="{FF2B5EF4-FFF2-40B4-BE49-F238E27FC236}">
                <a16:creationId xmlns:a16="http://schemas.microsoft.com/office/drawing/2014/main" id="{E87BE659-AE37-F8B4-4678-0386C6968813}"/>
              </a:ext>
            </a:extLst>
          </p:cNvPr>
          <p:cNvPicPr>
            <a:picLocks noChangeAspect="1"/>
          </p:cNvPicPr>
          <p:nvPr/>
        </p:nvPicPr>
        <p:blipFill>
          <a:blip r:embed="rId3"/>
          <a:stretch>
            <a:fillRect/>
          </a:stretch>
        </p:blipFill>
        <p:spPr>
          <a:xfrm>
            <a:off x="692" y="0"/>
            <a:ext cx="12190615" cy="6858000"/>
          </a:xfrm>
          <a:prstGeom prst="rect">
            <a:avLst/>
          </a:prstGeom>
        </p:spPr>
      </p:pic>
    </p:spTree>
    <p:extLst>
      <p:ext uri="{BB962C8B-B14F-4D97-AF65-F5344CB8AC3E}">
        <p14:creationId xmlns:p14="http://schemas.microsoft.com/office/powerpoint/2010/main" val="39253951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1"/>
          <p:cNvSpPr txBox="1">
            <a:spLocks/>
          </p:cNvSpPr>
          <p:nvPr/>
        </p:nvSpPr>
        <p:spPr>
          <a:xfrm>
            <a:off x="1956000" y="0"/>
            <a:ext cx="8229600" cy="813816"/>
          </a:xfrm>
          <a:prstGeom prst="rect">
            <a:avLst/>
          </a:prstGeom>
        </p:spPr>
        <p:txBody>
          <a:bodyPr vert="horz" lIns="0" rIns="0" bIns="0" anchor="ctr">
            <a:normAutofit/>
          </a:bodyPr>
          <a:lstStyle/>
          <a:p>
            <a:pPr defTabSz="914400" fontAlgn="auto">
              <a:spcAft>
                <a:spcPts val="0"/>
              </a:spcAft>
              <a:defRPr/>
            </a:pPr>
            <a:endParaRPr lang="ja-JP" altLang="en-US" dirty="0">
              <a:solidFill>
                <a:schemeClr val="bg1">
                  <a:lumMod val="50000"/>
                </a:schemeClr>
              </a:solidFill>
              <a:latin typeface="+mn-ea"/>
              <a:ea typeface="+mn-ea"/>
              <a:cs typeface="+mj-cs"/>
            </a:endParaRPr>
          </a:p>
        </p:txBody>
      </p:sp>
      <p:sp>
        <p:nvSpPr>
          <p:cNvPr id="8" name="タイトル 7"/>
          <p:cNvSpPr>
            <a:spLocks noGrp="1"/>
          </p:cNvSpPr>
          <p:nvPr>
            <p:ph type="title"/>
          </p:nvPr>
        </p:nvSpPr>
        <p:spPr>
          <a:xfrm>
            <a:off x="576000" y="108000"/>
            <a:ext cx="10972800" cy="802800"/>
          </a:xfrm>
        </p:spPr>
        <p:txBody>
          <a:bodyPr>
            <a:normAutofit/>
          </a:bodyPr>
          <a:lstStyle/>
          <a:p>
            <a:pPr lvl="0">
              <a:defRPr/>
            </a:pPr>
            <a:r>
              <a:rPr lang="ja-JP" altLang="en-US" b="1" dirty="0">
                <a:effectLst/>
                <a:latin typeface="メイリオ" panose="020B0604030504040204" pitchFamily="50" charset="-128"/>
                <a:ea typeface="メイリオ" panose="020B0604030504040204" pitchFamily="50" charset="-128"/>
              </a:rPr>
              <a:t>疾患・移植種類別の造血幹細胞移植の累積件数 </a:t>
            </a:r>
            <a:r>
              <a:rPr lang="en-US" altLang="ja-JP" b="1" dirty="0">
                <a:effectLst/>
                <a:latin typeface="メイリオ" panose="020B0604030504040204" pitchFamily="50" charset="-128"/>
                <a:ea typeface="メイリオ" panose="020B0604030504040204" pitchFamily="50" charset="-128"/>
              </a:rPr>
              <a:t>(</a:t>
            </a:r>
            <a:r>
              <a:rPr lang="ja-JP" altLang="en-US" b="1" dirty="0">
                <a:effectLst/>
                <a:latin typeface="メイリオ" panose="020B0604030504040204" pitchFamily="50" charset="-128"/>
                <a:ea typeface="メイリオ" panose="020B0604030504040204" pitchFamily="50" charset="-128"/>
              </a:rPr>
              <a:t>移植時年齢</a:t>
            </a:r>
            <a:r>
              <a:rPr lang="en-US" altLang="ja-JP" b="1" dirty="0">
                <a:effectLst/>
                <a:latin typeface="メイリオ" panose="020B0604030504040204" pitchFamily="50" charset="-128"/>
                <a:ea typeface="メイリオ" panose="020B0604030504040204" pitchFamily="50" charset="-128"/>
              </a:rPr>
              <a:t>16</a:t>
            </a:r>
            <a:r>
              <a:rPr lang="ja-JP" altLang="en-US" b="1" dirty="0">
                <a:effectLst/>
                <a:latin typeface="メイリオ" panose="020B0604030504040204" pitchFamily="50" charset="-128"/>
                <a:ea typeface="メイリオ" panose="020B0604030504040204" pitchFamily="50" charset="-128"/>
              </a:rPr>
              <a:t>歳以上</a:t>
            </a:r>
            <a:r>
              <a:rPr lang="en-US" altLang="ja-JP" b="1" dirty="0">
                <a:effectLst/>
                <a:latin typeface="メイリオ" panose="020B0604030504040204" pitchFamily="50" charset="-128"/>
                <a:ea typeface="メイリオ" panose="020B0604030504040204" pitchFamily="50" charset="-128"/>
              </a:rPr>
              <a:t>)</a:t>
            </a:r>
            <a:endParaRPr lang="ja-JP" altLang="en-US" sz="2000" dirty="0">
              <a:solidFill>
                <a:srgbClr val="FFF5E7"/>
              </a:solidFill>
            </a:endParaRPr>
          </a:p>
        </p:txBody>
      </p:sp>
      <p:sp>
        <p:nvSpPr>
          <p:cNvPr id="13" name="テキスト ボックス 12"/>
          <p:cNvSpPr txBox="1"/>
          <p:nvPr/>
        </p:nvSpPr>
        <p:spPr>
          <a:xfrm>
            <a:off x="644400" y="691200"/>
            <a:ext cx="9144000" cy="307777"/>
          </a:xfrm>
          <a:prstGeom prst="rect">
            <a:avLst/>
          </a:prstGeom>
          <a:noFill/>
        </p:spPr>
        <p:txBody>
          <a:bodyPr wrap="square" rtlCol="0">
            <a:spAutoFit/>
          </a:bodyPr>
          <a:lstStyle/>
          <a:p>
            <a:r>
              <a:rPr lang="ja-JP" altLang="en-US" sz="1400" dirty="0">
                <a:latin typeface="Arial Unicode MS" pitchFamily="50" charset="-128"/>
                <a:ea typeface="Arial Unicode MS" pitchFamily="50" charset="-128"/>
                <a:cs typeface="Arial Unicode MS" pitchFamily="50" charset="-128"/>
              </a:rPr>
              <a:t>                    </a:t>
            </a:r>
            <a:r>
              <a:rPr lang="en-US" altLang="ja-JP" sz="1400" dirty="0">
                <a:latin typeface="Arial Narrow" panose="020B0606020202030204" pitchFamily="34" charset="0"/>
                <a:ea typeface="メイリオ" panose="020B0604030504040204" pitchFamily="50" charset="-128"/>
                <a:cs typeface="Arial Unicode MS" pitchFamily="50" charset="-128"/>
              </a:rPr>
              <a:t>1991</a:t>
            </a:r>
            <a:r>
              <a:rPr lang="ja-JP" altLang="en-US" sz="1400" dirty="0">
                <a:latin typeface="Arial Narrow" panose="020B0606020202030204" pitchFamily="34" charset="0"/>
                <a:ea typeface="メイリオ" panose="020B0604030504040204" pitchFamily="50" charset="-128"/>
                <a:cs typeface="Arial Unicode MS" pitchFamily="50" charset="-128"/>
              </a:rPr>
              <a:t>年～</a:t>
            </a:r>
            <a:r>
              <a:rPr lang="en-US" altLang="ja-JP" sz="1400" dirty="0">
                <a:latin typeface="Arial Narrow" panose="020B0606020202030204" pitchFamily="34" charset="0"/>
                <a:ea typeface="メイリオ" panose="020B0604030504040204" pitchFamily="50" charset="-128"/>
                <a:cs typeface="Arial Unicode MS" pitchFamily="50" charset="-128"/>
              </a:rPr>
              <a:t>2024</a:t>
            </a:r>
            <a:r>
              <a:rPr lang="ja-JP" altLang="en-US" sz="1400" dirty="0">
                <a:latin typeface="メイリオ" panose="020B0604030504040204" pitchFamily="50" charset="-128"/>
                <a:ea typeface="メイリオ" panose="020B0604030504040204" pitchFamily="50" charset="-128"/>
                <a:cs typeface="Arial Unicode MS" pitchFamily="50" charset="-128"/>
              </a:rPr>
              <a:t>年に施行された移植の累積件数</a:t>
            </a:r>
          </a:p>
        </p:txBody>
      </p:sp>
      <p:pic>
        <p:nvPicPr>
          <p:cNvPr id="3" name="図 2" descr="グラフ, 棒グラフ&#10;&#10;AI 生成コンテンツは誤りを含む可能性があります。">
            <a:extLst>
              <a:ext uri="{FF2B5EF4-FFF2-40B4-BE49-F238E27FC236}">
                <a16:creationId xmlns:a16="http://schemas.microsoft.com/office/drawing/2014/main" id="{DDD4BE95-2D40-1364-CB2D-EBE5ECED298C}"/>
              </a:ext>
            </a:extLst>
          </p:cNvPr>
          <p:cNvPicPr>
            <a:picLocks noChangeAspect="1"/>
          </p:cNvPicPr>
          <p:nvPr/>
        </p:nvPicPr>
        <p:blipFill>
          <a:blip r:embed="rId3"/>
          <a:stretch>
            <a:fillRect/>
          </a:stretch>
        </p:blipFill>
        <p:spPr>
          <a:xfrm>
            <a:off x="692" y="0"/>
            <a:ext cx="12190615" cy="6858000"/>
          </a:xfrm>
          <a:prstGeom prst="rect">
            <a:avLst/>
          </a:prstGeom>
        </p:spPr>
      </p:pic>
    </p:spTree>
    <p:extLst>
      <p:ext uri="{BB962C8B-B14F-4D97-AF65-F5344CB8AC3E}">
        <p14:creationId xmlns:p14="http://schemas.microsoft.com/office/powerpoint/2010/main" val="31979108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576000" y="108000"/>
            <a:ext cx="10972800" cy="802800"/>
          </a:xfrm>
        </p:spPr>
        <p:txBody>
          <a:bodyPr anchor="t">
            <a:normAutofit/>
          </a:bodyPr>
          <a:lstStyle/>
          <a:p>
            <a:pPr lvl="0"/>
            <a:r>
              <a:rPr lang="ja-JP" altLang="en-US" b="1" dirty="0">
                <a:effectLst/>
                <a:latin typeface="メイリオ" panose="020B0604030504040204" pitchFamily="50" charset="-128"/>
                <a:ea typeface="メイリオ" panose="020B0604030504040204" pitchFamily="50" charset="-128"/>
              </a:rPr>
              <a:t>疾患別の自家移植件数の年次推移 </a:t>
            </a:r>
            <a:r>
              <a:rPr lang="en-US" altLang="ja-JP" b="1" dirty="0">
                <a:effectLst/>
                <a:latin typeface="メイリオ" panose="020B0604030504040204" pitchFamily="50" charset="-128"/>
                <a:ea typeface="メイリオ" panose="020B0604030504040204" pitchFamily="50" charset="-128"/>
              </a:rPr>
              <a:t>(</a:t>
            </a:r>
            <a:r>
              <a:rPr lang="ja-JP" altLang="en-US" b="1" dirty="0">
                <a:effectLst/>
                <a:latin typeface="メイリオ" panose="020B0604030504040204" pitchFamily="50" charset="-128"/>
                <a:ea typeface="メイリオ" panose="020B0604030504040204" pitchFamily="50" charset="-128"/>
              </a:rPr>
              <a:t>移植時年齢</a:t>
            </a:r>
            <a:r>
              <a:rPr lang="en-US" altLang="ja-JP" b="1" dirty="0">
                <a:effectLst/>
                <a:latin typeface="メイリオ" panose="020B0604030504040204" pitchFamily="50" charset="-128"/>
                <a:ea typeface="メイリオ" panose="020B0604030504040204" pitchFamily="50" charset="-128"/>
              </a:rPr>
              <a:t>0</a:t>
            </a:r>
            <a:r>
              <a:rPr lang="ja-JP" altLang="en-US" b="1" dirty="0">
                <a:effectLst/>
                <a:latin typeface="メイリオ" panose="020B0604030504040204" pitchFamily="50" charset="-128"/>
                <a:ea typeface="メイリオ" panose="020B0604030504040204" pitchFamily="50" charset="-128"/>
              </a:rPr>
              <a:t>～</a:t>
            </a:r>
            <a:r>
              <a:rPr lang="en-US" altLang="ja-JP" b="1" dirty="0">
                <a:effectLst/>
                <a:latin typeface="メイリオ" panose="020B0604030504040204" pitchFamily="50" charset="-128"/>
                <a:ea typeface="メイリオ" panose="020B0604030504040204" pitchFamily="50" charset="-128"/>
              </a:rPr>
              <a:t>15</a:t>
            </a:r>
            <a:r>
              <a:rPr lang="ja-JP" altLang="en-US" b="1" dirty="0">
                <a:effectLst/>
                <a:latin typeface="メイリオ" panose="020B0604030504040204" pitchFamily="50" charset="-128"/>
                <a:ea typeface="メイリオ" panose="020B0604030504040204" pitchFamily="50" charset="-128"/>
              </a:rPr>
              <a:t>歳</a:t>
            </a:r>
            <a:r>
              <a:rPr lang="en-US" altLang="ja-JP" b="1" dirty="0">
                <a:effectLst/>
                <a:latin typeface="メイリオ" panose="020B0604030504040204" pitchFamily="50" charset="-128"/>
                <a:ea typeface="メイリオ" panose="020B0604030504040204" pitchFamily="50" charset="-128"/>
              </a:rPr>
              <a:t>)</a:t>
            </a:r>
            <a:endParaRPr lang="ja-JP" altLang="en-US" sz="2000" dirty="0">
              <a:solidFill>
                <a:srgbClr val="F0FEDE"/>
              </a:solidFill>
              <a:effectLst/>
              <a:latin typeface="メイリオ" panose="020B0604030504040204" pitchFamily="50" charset="-128"/>
              <a:ea typeface="メイリオ" panose="020B0604030504040204" pitchFamily="50" charset="-128"/>
            </a:endParaRPr>
          </a:p>
        </p:txBody>
      </p:sp>
      <p:pic>
        <p:nvPicPr>
          <p:cNvPr id="4" name="図 3" descr="グラフィカル ユーザー インターフェイス, アプリケーション&#10;&#10;AI 生成コンテンツは誤りを含む可能性があります。">
            <a:extLst>
              <a:ext uri="{FF2B5EF4-FFF2-40B4-BE49-F238E27FC236}">
                <a16:creationId xmlns:a16="http://schemas.microsoft.com/office/drawing/2014/main" id="{501E2CA9-9074-BD72-B873-F44857DD3088}"/>
              </a:ext>
            </a:extLst>
          </p:cNvPr>
          <p:cNvPicPr>
            <a:picLocks noChangeAspect="1"/>
          </p:cNvPicPr>
          <p:nvPr/>
        </p:nvPicPr>
        <p:blipFill>
          <a:blip r:embed="rId3"/>
          <a:stretch>
            <a:fillRect/>
          </a:stretch>
        </p:blipFill>
        <p:spPr>
          <a:xfrm>
            <a:off x="692" y="0"/>
            <a:ext cx="12190615" cy="6858000"/>
          </a:xfrm>
          <a:prstGeom prst="rect">
            <a:avLst/>
          </a:prstGeom>
        </p:spPr>
      </p:pic>
    </p:spTree>
    <p:extLst>
      <p:ext uri="{BB962C8B-B14F-4D97-AF65-F5344CB8AC3E}">
        <p14:creationId xmlns:p14="http://schemas.microsoft.com/office/powerpoint/2010/main" val="23597356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64DBC4-0FFA-39BA-B5EB-B82983AD02CD}"/>
            </a:ext>
          </a:extLst>
        </p:cNvPr>
        <p:cNvGrpSpPr/>
        <p:nvPr/>
      </p:nvGrpSpPr>
      <p:grpSpPr>
        <a:xfrm>
          <a:off x="0" y="0"/>
          <a:ext cx="0" cy="0"/>
          <a:chOff x="0" y="0"/>
          <a:chExt cx="0" cy="0"/>
        </a:xfrm>
      </p:grpSpPr>
      <p:sp>
        <p:nvSpPr>
          <p:cNvPr id="16" name="タイトル 15">
            <a:extLst>
              <a:ext uri="{FF2B5EF4-FFF2-40B4-BE49-F238E27FC236}">
                <a16:creationId xmlns:a16="http://schemas.microsoft.com/office/drawing/2014/main" id="{1756647E-8EF9-BB55-5968-8A417EF81314}"/>
              </a:ext>
            </a:extLst>
          </p:cNvPr>
          <p:cNvSpPr>
            <a:spLocks noGrp="1"/>
          </p:cNvSpPr>
          <p:nvPr>
            <p:ph type="title"/>
          </p:nvPr>
        </p:nvSpPr>
        <p:spPr>
          <a:xfrm>
            <a:off x="576000" y="108000"/>
            <a:ext cx="10972800" cy="802800"/>
          </a:xfrm>
        </p:spPr>
        <p:txBody>
          <a:bodyPr anchor="t">
            <a:normAutofit/>
          </a:bodyPr>
          <a:lstStyle/>
          <a:p>
            <a:r>
              <a:rPr lang="ja-JP" altLang="en-US" b="1" dirty="0">
                <a:effectLst/>
                <a:latin typeface="メイリオ" panose="020B0604030504040204" pitchFamily="50" charset="-128"/>
                <a:ea typeface="メイリオ" panose="020B0604030504040204" pitchFamily="50" charset="-128"/>
              </a:rPr>
              <a:t>目次</a:t>
            </a:r>
            <a:endParaRPr lang="ja-JP" altLang="en-US" dirty="0">
              <a:effectLst/>
            </a:endParaRPr>
          </a:p>
        </p:txBody>
      </p:sp>
      <p:pic>
        <p:nvPicPr>
          <p:cNvPr id="6" name="図 5" descr="グラフィカル ユーザー インターフェイス, テキスト, アプリケーション&#10;&#10;AI 生成コンテンツは誤りを含む可能性があります。">
            <a:extLst>
              <a:ext uri="{FF2B5EF4-FFF2-40B4-BE49-F238E27FC236}">
                <a16:creationId xmlns:a16="http://schemas.microsoft.com/office/drawing/2014/main" id="{589ACB0E-0C8C-9D56-4138-4CA7EF24FB17}"/>
              </a:ext>
            </a:extLst>
          </p:cNvPr>
          <p:cNvPicPr>
            <a:picLocks noChangeAspect="1"/>
          </p:cNvPicPr>
          <p:nvPr/>
        </p:nvPicPr>
        <p:blipFill>
          <a:blip r:embed="rId3"/>
          <a:stretch>
            <a:fillRect/>
          </a:stretch>
        </p:blipFill>
        <p:spPr>
          <a:xfrm>
            <a:off x="692" y="0"/>
            <a:ext cx="12190615" cy="6858000"/>
          </a:xfrm>
          <a:prstGeom prst="rect">
            <a:avLst/>
          </a:prstGeom>
        </p:spPr>
      </p:pic>
    </p:spTree>
    <p:extLst>
      <p:ext uri="{BB962C8B-B14F-4D97-AF65-F5344CB8AC3E}">
        <p14:creationId xmlns:p14="http://schemas.microsoft.com/office/powerpoint/2010/main" val="298056243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576000" y="108000"/>
            <a:ext cx="10972800" cy="802800"/>
          </a:xfrm>
        </p:spPr>
        <p:txBody>
          <a:bodyPr anchor="t">
            <a:normAutofit/>
          </a:bodyPr>
          <a:lstStyle/>
          <a:p>
            <a:pPr lvl="0"/>
            <a:r>
              <a:rPr lang="ja-JP" altLang="en-US" b="1" dirty="0">
                <a:effectLst/>
                <a:latin typeface="メイリオ" panose="020B0604030504040204" pitchFamily="50" charset="-128"/>
                <a:ea typeface="メイリオ" panose="020B0604030504040204" pitchFamily="50" charset="-128"/>
              </a:rPr>
              <a:t>疾患別の同種移植件数の年次推移 </a:t>
            </a:r>
            <a:r>
              <a:rPr lang="en-US" altLang="ja-JP" b="1" dirty="0">
                <a:effectLst/>
                <a:latin typeface="メイリオ" panose="020B0604030504040204" pitchFamily="50" charset="-128"/>
                <a:ea typeface="メイリオ" panose="020B0604030504040204" pitchFamily="50" charset="-128"/>
              </a:rPr>
              <a:t>(</a:t>
            </a:r>
            <a:r>
              <a:rPr lang="ja-JP" altLang="en-US" b="1" dirty="0">
                <a:effectLst/>
                <a:latin typeface="メイリオ" panose="020B0604030504040204" pitchFamily="50" charset="-128"/>
                <a:ea typeface="メイリオ" panose="020B0604030504040204" pitchFamily="50" charset="-128"/>
              </a:rPr>
              <a:t>移植時年齢</a:t>
            </a:r>
            <a:r>
              <a:rPr lang="en-US" altLang="ja-JP" b="1" dirty="0">
                <a:effectLst/>
                <a:latin typeface="メイリオ" panose="020B0604030504040204" pitchFamily="50" charset="-128"/>
                <a:ea typeface="メイリオ" panose="020B0604030504040204" pitchFamily="50" charset="-128"/>
              </a:rPr>
              <a:t>0</a:t>
            </a:r>
            <a:r>
              <a:rPr lang="ja-JP" altLang="en-US" b="1" dirty="0">
                <a:effectLst/>
                <a:latin typeface="メイリオ" panose="020B0604030504040204" pitchFamily="50" charset="-128"/>
                <a:ea typeface="メイリオ" panose="020B0604030504040204" pitchFamily="50" charset="-128"/>
              </a:rPr>
              <a:t>～</a:t>
            </a:r>
            <a:r>
              <a:rPr lang="en-US" altLang="ja-JP" b="1" dirty="0">
                <a:effectLst/>
                <a:latin typeface="メイリオ" panose="020B0604030504040204" pitchFamily="50" charset="-128"/>
                <a:ea typeface="メイリオ" panose="020B0604030504040204" pitchFamily="50" charset="-128"/>
              </a:rPr>
              <a:t>15</a:t>
            </a:r>
            <a:r>
              <a:rPr lang="ja-JP" altLang="en-US" b="1" dirty="0">
                <a:effectLst/>
                <a:latin typeface="メイリオ" panose="020B0604030504040204" pitchFamily="50" charset="-128"/>
                <a:ea typeface="メイリオ" panose="020B0604030504040204" pitchFamily="50" charset="-128"/>
              </a:rPr>
              <a:t>歳</a:t>
            </a:r>
            <a:r>
              <a:rPr lang="en-US" altLang="ja-JP" b="1" dirty="0">
                <a:effectLst/>
                <a:latin typeface="メイリオ" panose="020B0604030504040204" pitchFamily="50" charset="-128"/>
                <a:ea typeface="メイリオ" panose="020B0604030504040204" pitchFamily="50" charset="-128"/>
              </a:rPr>
              <a:t>)</a:t>
            </a:r>
            <a:endParaRPr lang="ja-JP" altLang="en-US" sz="2000" dirty="0">
              <a:solidFill>
                <a:srgbClr val="F0FEDE"/>
              </a:solidFill>
              <a:effectLst/>
              <a:latin typeface="メイリオ" panose="020B0604030504040204" pitchFamily="50" charset="-128"/>
              <a:ea typeface="メイリオ" panose="020B0604030504040204" pitchFamily="50" charset="-128"/>
            </a:endParaRPr>
          </a:p>
        </p:txBody>
      </p:sp>
      <p:pic>
        <p:nvPicPr>
          <p:cNvPr id="4" name="図 3" descr="アプリケーション&#10;&#10;AI 生成コンテンツは誤りを含む可能性があります。">
            <a:extLst>
              <a:ext uri="{FF2B5EF4-FFF2-40B4-BE49-F238E27FC236}">
                <a16:creationId xmlns:a16="http://schemas.microsoft.com/office/drawing/2014/main" id="{FFFCC14B-C483-2C05-4337-6790805A918E}"/>
              </a:ext>
            </a:extLst>
          </p:cNvPr>
          <p:cNvPicPr>
            <a:picLocks noChangeAspect="1"/>
          </p:cNvPicPr>
          <p:nvPr/>
        </p:nvPicPr>
        <p:blipFill>
          <a:blip r:embed="rId3"/>
          <a:stretch>
            <a:fillRect/>
          </a:stretch>
        </p:blipFill>
        <p:spPr>
          <a:xfrm>
            <a:off x="692" y="0"/>
            <a:ext cx="12190615" cy="6858000"/>
          </a:xfrm>
          <a:prstGeom prst="rect">
            <a:avLst/>
          </a:prstGeom>
        </p:spPr>
      </p:pic>
    </p:spTree>
    <p:extLst>
      <p:ext uri="{BB962C8B-B14F-4D97-AF65-F5344CB8AC3E}">
        <p14:creationId xmlns:p14="http://schemas.microsoft.com/office/powerpoint/2010/main" val="18433463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タイトル 7"/>
          <p:cNvSpPr>
            <a:spLocks noGrp="1"/>
          </p:cNvSpPr>
          <p:nvPr>
            <p:ph type="title"/>
          </p:nvPr>
        </p:nvSpPr>
        <p:spPr>
          <a:xfrm>
            <a:off x="576000" y="108000"/>
            <a:ext cx="10972800" cy="802800"/>
          </a:xfrm>
        </p:spPr>
        <p:txBody>
          <a:bodyPr>
            <a:normAutofit/>
          </a:bodyPr>
          <a:lstStyle/>
          <a:p>
            <a:pPr lvl="0">
              <a:defRPr/>
            </a:pPr>
            <a:r>
              <a:rPr lang="ja-JP" altLang="en-US" b="1" dirty="0">
                <a:effectLst/>
                <a:latin typeface="メイリオ" panose="020B0604030504040204" pitchFamily="50" charset="-128"/>
                <a:ea typeface="メイリオ" panose="020B0604030504040204" pitchFamily="50" charset="-128"/>
              </a:rPr>
              <a:t>疾患別の自家移植件数の年次推移 </a:t>
            </a:r>
            <a:r>
              <a:rPr lang="en-US" altLang="ja-JP" b="1" dirty="0">
                <a:effectLst/>
                <a:latin typeface="メイリオ" panose="020B0604030504040204" pitchFamily="50" charset="-128"/>
                <a:ea typeface="メイリオ" panose="020B0604030504040204" pitchFamily="50" charset="-128"/>
              </a:rPr>
              <a:t>(</a:t>
            </a:r>
            <a:r>
              <a:rPr lang="ja-JP" altLang="en-US" b="1" dirty="0">
                <a:effectLst/>
                <a:latin typeface="メイリオ" panose="020B0604030504040204" pitchFamily="50" charset="-128"/>
                <a:ea typeface="メイリオ" panose="020B0604030504040204" pitchFamily="50" charset="-128"/>
              </a:rPr>
              <a:t>移植時年齢</a:t>
            </a:r>
            <a:r>
              <a:rPr lang="en-US" altLang="ja-JP" b="1" dirty="0">
                <a:effectLst/>
                <a:latin typeface="メイリオ" panose="020B0604030504040204" pitchFamily="50" charset="-128"/>
                <a:ea typeface="メイリオ" panose="020B0604030504040204" pitchFamily="50" charset="-128"/>
              </a:rPr>
              <a:t>16</a:t>
            </a:r>
            <a:r>
              <a:rPr lang="ja-JP" altLang="en-US" b="1" dirty="0">
                <a:effectLst/>
                <a:latin typeface="メイリオ" panose="020B0604030504040204" pitchFamily="50" charset="-128"/>
                <a:ea typeface="メイリオ" panose="020B0604030504040204" pitchFamily="50" charset="-128"/>
              </a:rPr>
              <a:t>歳以上</a:t>
            </a:r>
            <a:r>
              <a:rPr lang="en-US" altLang="ja-JP" b="1" dirty="0">
                <a:effectLst/>
                <a:latin typeface="メイリオ" panose="020B0604030504040204" pitchFamily="50" charset="-128"/>
                <a:ea typeface="メイリオ" panose="020B0604030504040204" pitchFamily="50" charset="-128"/>
              </a:rPr>
              <a:t>)</a:t>
            </a:r>
            <a:endParaRPr lang="ja-JP" altLang="en-US" sz="2000" b="1" dirty="0">
              <a:solidFill>
                <a:srgbClr val="FFF5E7"/>
              </a:solidFill>
              <a:latin typeface="メイリオ" panose="020B0604030504040204" pitchFamily="50" charset="-128"/>
              <a:ea typeface="メイリオ" panose="020B0604030504040204" pitchFamily="50" charset="-128"/>
            </a:endParaRPr>
          </a:p>
        </p:txBody>
      </p:sp>
      <p:sp>
        <p:nvSpPr>
          <p:cNvPr id="5" name="タイトル 1"/>
          <p:cNvSpPr txBox="1">
            <a:spLocks/>
          </p:cNvSpPr>
          <p:nvPr/>
        </p:nvSpPr>
        <p:spPr>
          <a:xfrm>
            <a:off x="1956000" y="0"/>
            <a:ext cx="8229600" cy="813816"/>
          </a:xfrm>
          <a:prstGeom prst="rect">
            <a:avLst/>
          </a:prstGeom>
        </p:spPr>
        <p:txBody>
          <a:bodyPr vert="horz" lIns="0" rIns="0" bIns="0" anchor="ctr">
            <a:normAutofit/>
          </a:bodyPr>
          <a:lstStyle/>
          <a:p>
            <a:pPr defTabSz="914400" fontAlgn="auto">
              <a:spcAft>
                <a:spcPts val="0"/>
              </a:spcAft>
              <a:defRPr/>
            </a:pPr>
            <a:endParaRPr lang="ja-JP" altLang="en-US" dirty="0">
              <a:solidFill>
                <a:schemeClr val="bg1">
                  <a:lumMod val="50000"/>
                </a:schemeClr>
              </a:solidFill>
              <a:latin typeface="+mn-ea"/>
              <a:ea typeface="+mn-ea"/>
              <a:cs typeface="+mj-cs"/>
            </a:endParaRPr>
          </a:p>
        </p:txBody>
      </p:sp>
      <p:sp>
        <p:nvSpPr>
          <p:cNvPr id="13" name="テキスト ボックス 1">
            <a:extLst>
              <a:ext uri="{FF2B5EF4-FFF2-40B4-BE49-F238E27FC236}">
                <a16:creationId xmlns:a16="http://schemas.microsoft.com/office/drawing/2014/main" id="{E659D106-0492-47DE-AED2-F2F1B436925D}"/>
              </a:ext>
            </a:extLst>
          </p:cNvPr>
          <p:cNvSpPr txBox="1"/>
          <p:nvPr/>
        </p:nvSpPr>
        <p:spPr>
          <a:xfrm>
            <a:off x="5490667" y="6391513"/>
            <a:ext cx="1210666" cy="317375"/>
          </a:xfrm>
          <a:prstGeom prst="rect">
            <a:avLst/>
          </a:prstGeom>
          <a:noFill/>
        </p:spPr>
        <p:txBody>
          <a:bodyPr wrap="none" rtlCol="0" anchor="ctr">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nSpc>
                <a:spcPts val="1700"/>
              </a:lnSpc>
            </a:pPr>
            <a:r>
              <a:rPr lang="ja-JP" altLang="en-US" sz="1600" b="1">
                <a:latin typeface="メイリオ" pitchFamily="50" charset="-128"/>
                <a:ea typeface="メイリオ" pitchFamily="50" charset="-128"/>
                <a:cs typeface="メイリオ" pitchFamily="50" charset="-128"/>
              </a:rPr>
              <a:t>移植実施年</a:t>
            </a:r>
          </a:p>
        </p:txBody>
      </p:sp>
      <p:pic>
        <p:nvPicPr>
          <p:cNvPr id="3" name="図 2" descr="グラフ, 折れ線グラフ&#10;&#10;AI 生成コンテンツは誤りを含む可能性があります。">
            <a:extLst>
              <a:ext uri="{FF2B5EF4-FFF2-40B4-BE49-F238E27FC236}">
                <a16:creationId xmlns:a16="http://schemas.microsoft.com/office/drawing/2014/main" id="{2396CB0F-B5DF-8D61-D2D8-B98284C544B4}"/>
              </a:ext>
            </a:extLst>
          </p:cNvPr>
          <p:cNvPicPr>
            <a:picLocks noChangeAspect="1"/>
          </p:cNvPicPr>
          <p:nvPr/>
        </p:nvPicPr>
        <p:blipFill>
          <a:blip r:embed="rId3"/>
          <a:stretch>
            <a:fillRect/>
          </a:stretch>
        </p:blipFill>
        <p:spPr>
          <a:xfrm>
            <a:off x="692" y="0"/>
            <a:ext cx="12190615" cy="6858000"/>
          </a:xfrm>
          <a:prstGeom prst="rect">
            <a:avLst/>
          </a:prstGeom>
        </p:spPr>
      </p:pic>
    </p:spTree>
    <p:extLst>
      <p:ext uri="{BB962C8B-B14F-4D97-AF65-F5344CB8AC3E}">
        <p14:creationId xmlns:p14="http://schemas.microsoft.com/office/powerpoint/2010/main" val="87439610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1"/>
          <p:cNvSpPr txBox="1">
            <a:spLocks/>
          </p:cNvSpPr>
          <p:nvPr/>
        </p:nvSpPr>
        <p:spPr>
          <a:xfrm>
            <a:off x="1956000" y="0"/>
            <a:ext cx="8229600" cy="813816"/>
          </a:xfrm>
          <a:prstGeom prst="rect">
            <a:avLst/>
          </a:prstGeom>
        </p:spPr>
        <p:txBody>
          <a:bodyPr vert="horz" lIns="0" rIns="0" bIns="0" anchor="ctr">
            <a:normAutofit/>
          </a:bodyPr>
          <a:lstStyle/>
          <a:p>
            <a:pPr defTabSz="914400" fontAlgn="auto">
              <a:spcAft>
                <a:spcPts val="0"/>
              </a:spcAft>
              <a:defRPr/>
            </a:pPr>
            <a:endParaRPr lang="ja-JP" altLang="en-US" dirty="0">
              <a:solidFill>
                <a:prstClr val="white">
                  <a:lumMod val="50000"/>
                </a:prstClr>
              </a:solidFill>
              <a:latin typeface="HGP明朝E" panose="02020900000000000000" pitchFamily="18" charset="-128"/>
              <a:ea typeface="HGP明朝E" panose="02020900000000000000" pitchFamily="18" charset="-128"/>
            </a:endParaRPr>
          </a:p>
        </p:txBody>
      </p:sp>
      <p:sp>
        <p:nvSpPr>
          <p:cNvPr id="8" name="タイトル 7"/>
          <p:cNvSpPr>
            <a:spLocks noGrp="1"/>
          </p:cNvSpPr>
          <p:nvPr>
            <p:ph type="title"/>
          </p:nvPr>
        </p:nvSpPr>
        <p:spPr>
          <a:xfrm>
            <a:off x="576000" y="108000"/>
            <a:ext cx="10972800" cy="802800"/>
          </a:xfrm>
        </p:spPr>
        <p:txBody>
          <a:bodyPr anchor="t">
            <a:normAutofit/>
          </a:bodyPr>
          <a:lstStyle/>
          <a:p>
            <a:pPr lvl="0">
              <a:defRPr/>
            </a:pPr>
            <a:r>
              <a:rPr lang="ja-JP" altLang="en-US" b="1" dirty="0">
                <a:effectLst/>
                <a:latin typeface="メイリオ" panose="020B0604030504040204" pitchFamily="50" charset="-128"/>
                <a:ea typeface="メイリオ" panose="020B0604030504040204" pitchFamily="50" charset="-128"/>
              </a:rPr>
              <a:t>疾患別の同種移植件数の年次推移 </a:t>
            </a:r>
            <a:r>
              <a:rPr lang="en-US" altLang="ja-JP" b="1" dirty="0">
                <a:effectLst/>
                <a:latin typeface="メイリオ" panose="020B0604030504040204" pitchFamily="50" charset="-128"/>
                <a:ea typeface="メイリオ" panose="020B0604030504040204" pitchFamily="50" charset="-128"/>
              </a:rPr>
              <a:t>(</a:t>
            </a:r>
            <a:r>
              <a:rPr lang="ja-JP" altLang="en-US" b="1" dirty="0">
                <a:effectLst/>
                <a:latin typeface="メイリオ" panose="020B0604030504040204" pitchFamily="50" charset="-128"/>
                <a:ea typeface="メイリオ" panose="020B0604030504040204" pitchFamily="50" charset="-128"/>
              </a:rPr>
              <a:t>移植時年齢</a:t>
            </a:r>
            <a:r>
              <a:rPr lang="en-US" altLang="ja-JP" b="1" dirty="0">
                <a:effectLst/>
                <a:latin typeface="メイリオ" panose="020B0604030504040204" pitchFamily="50" charset="-128"/>
                <a:ea typeface="メイリオ" panose="020B0604030504040204" pitchFamily="50" charset="-128"/>
              </a:rPr>
              <a:t>16</a:t>
            </a:r>
            <a:r>
              <a:rPr lang="ja-JP" altLang="en-US" b="1" dirty="0">
                <a:effectLst/>
                <a:latin typeface="メイリオ" panose="020B0604030504040204" pitchFamily="50" charset="-128"/>
                <a:ea typeface="メイリオ" panose="020B0604030504040204" pitchFamily="50" charset="-128"/>
              </a:rPr>
              <a:t>歳以上</a:t>
            </a:r>
            <a:r>
              <a:rPr lang="en-US" altLang="ja-JP" b="1" dirty="0">
                <a:effectLst/>
                <a:latin typeface="メイリオ" panose="020B0604030504040204" pitchFamily="50" charset="-128"/>
                <a:ea typeface="メイリオ" panose="020B0604030504040204" pitchFamily="50" charset="-128"/>
              </a:rPr>
              <a:t>)</a:t>
            </a:r>
            <a:endParaRPr lang="ja-JP" altLang="en-US" sz="2000" dirty="0">
              <a:solidFill>
                <a:srgbClr val="FFF5E7"/>
              </a:solidFill>
            </a:endParaRPr>
          </a:p>
        </p:txBody>
      </p:sp>
      <p:sp>
        <p:nvSpPr>
          <p:cNvPr id="13" name="テキスト ボックス 1">
            <a:extLst>
              <a:ext uri="{FF2B5EF4-FFF2-40B4-BE49-F238E27FC236}">
                <a16:creationId xmlns:a16="http://schemas.microsoft.com/office/drawing/2014/main" id="{E659D106-0492-47DE-AED2-F2F1B436925D}"/>
              </a:ext>
            </a:extLst>
          </p:cNvPr>
          <p:cNvSpPr txBox="1"/>
          <p:nvPr/>
        </p:nvSpPr>
        <p:spPr>
          <a:xfrm>
            <a:off x="5490667" y="6391513"/>
            <a:ext cx="1210666" cy="317375"/>
          </a:xfrm>
          <a:prstGeom prst="rect">
            <a:avLst/>
          </a:prstGeom>
          <a:noFill/>
        </p:spPr>
        <p:txBody>
          <a:bodyPr wrap="none" rtlCol="0" anchor="ctr">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nSpc>
                <a:spcPts val="1700"/>
              </a:lnSpc>
              <a:defRPr/>
            </a:pPr>
            <a:r>
              <a:rPr lang="ja-JP" altLang="en-US" sz="1600" b="1" dirty="0">
                <a:solidFill>
                  <a:srgbClr val="000000"/>
                </a:solidFill>
                <a:latin typeface="メイリオ" pitchFamily="50" charset="-128"/>
                <a:ea typeface="メイリオ" pitchFamily="50" charset="-128"/>
                <a:cs typeface="メイリオ" pitchFamily="50" charset="-128"/>
              </a:rPr>
              <a:t>移植実施年</a:t>
            </a:r>
          </a:p>
        </p:txBody>
      </p:sp>
      <p:pic>
        <p:nvPicPr>
          <p:cNvPr id="3" name="図 2" descr="グラフ&#10;&#10;AI 生成コンテンツは誤りを含む可能性があります。">
            <a:extLst>
              <a:ext uri="{FF2B5EF4-FFF2-40B4-BE49-F238E27FC236}">
                <a16:creationId xmlns:a16="http://schemas.microsoft.com/office/drawing/2014/main" id="{F39EB519-2B8D-A09F-307B-00A9F78AED7C}"/>
              </a:ext>
            </a:extLst>
          </p:cNvPr>
          <p:cNvPicPr>
            <a:picLocks noChangeAspect="1"/>
          </p:cNvPicPr>
          <p:nvPr/>
        </p:nvPicPr>
        <p:blipFill>
          <a:blip r:embed="rId3"/>
          <a:stretch>
            <a:fillRect/>
          </a:stretch>
        </p:blipFill>
        <p:spPr>
          <a:xfrm>
            <a:off x="692" y="0"/>
            <a:ext cx="12190615" cy="6858000"/>
          </a:xfrm>
          <a:prstGeom prst="rect">
            <a:avLst/>
          </a:prstGeom>
        </p:spPr>
      </p:pic>
    </p:spTree>
    <p:extLst>
      <p:ext uri="{BB962C8B-B14F-4D97-AF65-F5344CB8AC3E}">
        <p14:creationId xmlns:p14="http://schemas.microsoft.com/office/powerpoint/2010/main" val="421600728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C6A148-0F42-C877-E1C2-73EE1303A6D9}"/>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656FB9A6-2D27-68ED-7270-C8090B0006EA}"/>
              </a:ext>
            </a:extLst>
          </p:cNvPr>
          <p:cNvSpPr>
            <a:spLocks noGrp="1"/>
          </p:cNvSpPr>
          <p:nvPr>
            <p:ph type="title"/>
          </p:nvPr>
        </p:nvSpPr>
        <p:spPr>
          <a:xfrm>
            <a:off x="576000" y="108000"/>
            <a:ext cx="10972800" cy="802800"/>
          </a:xfrm>
        </p:spPr>
        <p:txBody>
          <a:bodyPr anchor="t">
            <a:normAutofit/>
          </a:bodyPr>
          <a:lstStyle/>
          <a:p>
            <a:r>
              <a:rPr lang="ja-JP" altLang="en-US" b="1" dirty="0">
                <a:effectLst/>
                <a:latin typeface="メイリオ" panose="020B0604030504040204" pitchFamily="50" charset="-128"/>
                <a:ea typeface="メイリオ" panose="020B0604030504040204" pitchFamily="50" charset="-128"/>
              </a:rPr>
              <a:t>自家移植の幹細胞種類比率の年次推移 </a:t>
            </a:r>
            <a:r>
              <a:rPr lang="en-US" altLang="ja-JP" b="1" dirty="0">
                <a:effectLst/>
                <a:latin typeface="メイリオ" panose="020B0604030504040204" pitchFamily="50" charset="-128"/>
                <a:ea typeface="メイリオ" panose="020B0604030504040204" pitchFamily="50" charset="-128"/>
              </a:rPr>
              <a:t>(</a:t>
            </a:r>
            <a:r>
              <a:rPr lang="ja-JP" altLang="en-US" b="1" dirty="0">
                <a:effectLst/>
                <a:latin typeface="メイリオ" panose="020B0604030504040204" pitchFamily="50" charset="-128"/>
                <a:ea typeface="メイリオ" panose="020B0604030504040204" pitchFamily="50" charset="-128"/>
              </a:rPr>
              <a:t>移植時年齢</a:t>
            </a:r>
            <a:r>
              <a:rPr lang="en-US" altLang="ja-JP" b="1" dirty="0">
                <a:effectLst/>
                <a:latin typeface="メイリオ" panose="020B0604030504040204" pitchFamily="50" charset="-128"/>
                <a:ea typeface="メイリオ" panose="020B0604030504040204" pitchFamily="50" charset="-128"/>
              </a:rPr>
              <a:t>0</a:t>
            </a:r>
            <a:r>
              <a:rPr lang="ja-JP" altLang="en-US" b="1" dirty="0">
                <a:effectLst/>
                <a:latin typeface="メイリオ" panose="020B0604030504040204" pitchFamily="50" charset="-128"/>
                <a:ea typeface="メイリオ" panose="020B0604030504040204" pitchFamily="50" charset="-128"/>
              </a:rPr>
              <a:t>～</a:t>
            </a:r>
            <a:r>
              <a:rPr lang="en-US" altLang="ja-JP" b="1" dirty="0">
                <a:effectLst/>
                <a:latin typeface="メイリオ" panose="020B0604030504040204" pitchFamily="50" charset="-128"/>
                <a:ea typeface="メイリオ" panose="020B0604030504040204" pitchFamily="50" charset="-128"/>
              </a:rPr>
              <a:t>15</a:t>
            </a:r>
            <a:r>
              <a:rPr lang="ja-JP" altLang="en-US" b="1" dirty="0">
                <a:effectLst/>
                <a:latin typeface="メイリオ" panose="020B0604030504040204" pitchFamily="50" charset="-128"/>
                <a:ea typeface="メイリオ" panose="020B0604030504040204" pitchFamily="50" charset="-128"/>
              </a:rPr>
              <a:t>歳</a:t>
            </a:r>
            <a:r>
              <a:rPr lang="en-US" altLang="ja-JP" b="1" dirty="0">
                <a:effectLst/>
                <a:latin typeface="メイリオ" panose="020B0604030504040204" pitchFamily="50" charset="-128"/>
                <a:ea typeface="メイリオ" panose="020B0604030504040204" pitchFamily="50" charset="-128"/>
              </a:rPr>
              <a:t>)</a:t>
            </a:r>
            <a:endParaRPr lang="ja-JP" altLang="en-US" sz="2000" dirty="0">
              <a:solidFill>
                <a:srgbClr val="F0FEDE"/>
              </a:solidFill>
              <a:effectLst/>
              <a:latin typeface="ＭＳ ゴシック" pitchFamily="49" charset="-128"/>
              <a:ea typeface="ＭＳ ゴシック" pitchFamily="49" charset="-128"/>
            </a:endParaRPr>
          </a:p>
        </p:txBody>
      </p:sp>
      <p:sp>
        <p:nvSpPr>
          <p:cNvPr id="11" name="テキスト ボックス 10">
            <a:extLst>
              <a:ext uri="{FF2B5EF4-FFF2-40B4-BE49-F238E27FC236}">
                <a16:creationId xmlns:a16="http://schemas.microsoft.com/office/drawing/2014/main" id="{37FAF8A0-70E3-C172-5ADE-97A7EDC22314}"/>
              </a:ext>
            </a:extLst>
          </p:cNvPr>
          <p:cNvSpPr txBox="1"/>
          <p:nvPr/>
        </p:nvSpPr>
        <p:spPr>
          <a:xfrm>
            <a:off x="2788428" y="3946025"/>
            <a:ext cx="914400" cy="330200"/>
          </a:xfrm>
          <a:prstGeom prst="rect">
            <a:avLst/>
          </a:prstGeom>
        </p:spPr>
        <p:txBody>
          <a:bodyPr vert="horz" wrap="none" lIns="0" rIns="0" bIns="0" rtlCol="0" anchor="ctr">
            <a:normAutofit fontScale="97500"/>
          </a:bodyPr>
          <a:lstStyle/>
          <a:p>
            <a:pPr defTabSz="914400" fontAlgn="auto">
              <a:spcAft>
                <a:spcPts val="0"/>
              </a:spcAft>
              <a:defRPr/>
            </a:pPr>
            <a:endParaRPr lang="ja-JP" altLang="en-US" b="1" dirty="0">
              <a:solidFill>
                <a:srgbClr val="0F6FC6">
                  <a:lumMod val="75000"/>
                </a:srgbClr>
              </a:solidFill>
              <a:latin typeface="メイリオ" pitchFamily="50" charset="-128"/>
              <a:ea typeface="メイリオ" pitchFamily="50" charset="-128"/>
              <a:cs typeface="メイリオ" pitchFamily="50" charset="-128"/>
            </a:endParaRPr>
          </a:p>
        </p:txBody>
      </p:sp>
      <p:pic>
        <p:nvPicPr>
          <p:cNvPr id="4" name="図 3" descr="グラフ, 棒グラフ&#10;&#10;AI 生成コンテンツは誤りを含む可能性があります。">
            <a:extLst>
              <a:ext uri="{FF2B5EF4-FFF2-40B4-BE49-F238E27FC236}">
                <a16:creationId xmlns:a16="http://schemas.microsoft.com/office/drawing/2014/main" id="{B2E06553-3AB4-70A7-A265-A7B5291EA75C}"/>
              </a:ext>
            </a:extLst>
          </p:cNvPr>
          <p:cNvPicPr>
            <a:picLocks noChangeAspect="1"/>
          </p:cNvPicPr>
          <p:nvPr/>
        </p:nvPicPr>
        <p:blipFill>
          <a:blip r:embed="rId3"/>
          <a:stretch>
            <a:fillRect/>
          </a:stretch>
        </p:blipFill>
        <p:spPr>
          <a:xfrm>
            <a:off x="692" y="0"/>
            <a:ext cx="12190615" cy="6858000"/>
          </a:xfrm>
          <a:prstGeom prst="rect">
            <a:avLst/>
          </a:prstGeom>
        </p:spPr>
      </p:pic>
    </p:spTree>
    <p:extLst>
      <p:ext uri="{BB962C8B-B14F-4D97-AF65-F5344CB8AC3E}">
        <p14:creationId xmlns:p14="http://schemas.microsoft.com/office/powerpoint/2010/main" val="179780032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7B685D-92FA-3564-53FA-8763BAE58469}"/>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686845A8-E969-0011-D42E-2CB340351EC4}"/>
              </a:ext>
            </a:extLst>
          </p:cNvPr>
          <p:cNvSpPr>
            <a:spLocks noGrp="1"/>
          </p:cNvSpPr>
          <p:nvPr>
            <p:ph type="title"/>
          </p:nvPr>
        </p:nvSpPr>
        <p:spPr>
          <a:xfrm>
            <a:off x="576000" y="108000"/>
            <a:ext cx="10972800" cy="802800"/>
          </a:xfrm>
        </p:spPr>
        <p:txBody>
          <a:bodyPr anchor="t">
            <a:normAutofit/>
          </a:bodyPr>
          <a:lstStyle/>
          <a:p>
            <a:r>
              <a:rPr lang="ja-JP" altLang="en-US" b="1" dirty="0">
                <a:effectLst/>
                <a:latin typeface="メイリオ" panose="020B0604030504040204" pitchFamily="50" charset="-128"/>
                <a:ea typeface="メイリオ" panose="020B0604030504040204" pitchFamily="50" charset="-128"/>
              </a:rPr>
              <a:t>自家移植の幹細胞種類比率の年次推移 </a:t>
            </a:r>
            <a:r>
              <a:rPr lang="en-US" altLang="ja-JP" b="1" dirty="0">
                <a:effectLst/>
                <a:latin typeface="メイリオ" panose="020B0604030504040204" pitchFamily="50" charset="-128"/>
                <a:ea typeface="メイリオ" panose="020B0604030504040204" pitchFamily="50" charset="-128"/>
              </a:rPr>
              <a:t>(</a:t>
            </a:r>
            <a:r>
              <a:rPr lang="ja-JP" altLang="en-US" b="1" dirty="0">
                <a:effectLst/>
                <a:latin typeface="メイリオ" panose="020B0604030504040204" pitchFamily="50" charset="-128"/>
                <a:ea typeface="メイリオ" panose="020B0604030504040204" pitchFamily="50" charset="-128"/>
              </a:rPr>
              <a:t>移植時年齢</a:t>
            </a:r>
            <a:r>
              <a:rPr lang="en-US" altLang="ja-JP" b="1" dirty="0">
                <a:effectLst/>
                <a:latin typeface="メイリオ" panose="020B0604030504040204" pitchFamily="50" charset="-128"/>
                <a:ea typeface="メイリオ" panose="020B0604030504040204" pitchFamily="50" charset="-128"/>
              </a:rPr>
              <a:t>16</a:t>
            </a:r>
            <a:r>
              <a:rPr lang="ja-JP" altLang="en-US" b="1" dirty="0">
                <a:effectLst/>
                <a:latin typeface="メイリオ" panose="020B0604030504040204" pitchFamily="50" charset="-128"/>
                <a:ea typeface="メイリオ" panose="020B0604030504040204" pitchFamily="50" charset="-128"/>
              </a:rPr>
              <a:t>歳以上</a:t>
            </a:r>
            <a:r>
              <a:rPr lang="en-US" altLang="ja-JP" b="1" dirty="0">
                <a:effectLst/>
                <a:latin typeface="メイリオ" panose="020B0604030504040204" pitchFamily="50" charset="-128"/>
                <a:ea typeface="メイリオ" panose="020B0604030504040204" pitchFamily="50" charset="-128"/>
              </a:rPr>
              <a:t>) </a:t>
            </a:r>
            <a:endParaRPr lang="ja-JP" altLang="en-US" sz="2000" b="1" dirty="0">
              <a:solidFill>
                <a:srgbClr val="FFF5E7"/>
              </a:solidFill>
              <a:effectLst/>
              <a:latin typeface="メイリオ" panose="020B0604030504040204" pitchFamily="50" charset="-128"/>
              <a:ea typeface="メイリオ" panose="020B0604030504040204" pitchFamily="50" charset="-128"/>
            </a:endParaRPr>
          </a:p>
        </p:txBody>
      </p:sp>
      <p:sp>
        <p:nvSpPr>
          <p:cNvPr id="11" name="テキスト ボックス 10">
            <a:extLst>
              <a:ext uri="{FF2B5EF4-FFF2-40B4-BE49-F238E27FC236}">
                <a16:creationId xmlns:a16="http://schemas.microsoft.com/office/drawing/2014/main" id="{7B1AA9DC-B730-BE56-90AC-B0B983D0204A}"/>
              </a:ext>
            </a:extLst>
          </p:cNvPr>
          <p:cNvSpPr txBox="1"/>
          <p:nvPr/>
        </p:nvSpPr>
        <p:spPr>
          <a:xfrm>
            <a:off x="2788428" y="3946025"/>
            <a:ext cx="914400" cy="330200"/>
          </a:xfrm>
          <a:prstGeom prst="rect">
            <a:avLst/>
          </a:prstGeom>
        </p:spPr>
        <p:txBody>
          <a:bodyPr vert="horz" wrap="none" lIns="0" rIns="0" bIns="0" rtlCol="0" anchor="ctr">
            <a:normAutofit fontScale="97500"/>
          </a:bodyPr>
          <a:lstStyle/>
          <a:p>
            <a:pPr defTabSz="914400" fontAlgn="auto">
              <a:spcAft>
                <a:spcPts val="0"/>
              </a:spcAft>
              <a:defRPr/>
            </a:pPr>
            <a:endParaRPr lang="ja-JP" altLang="en-US" b="1" dirty="0">
              <a:solidFill>
                <a:srgbClr val="0F6FC6">
                  <a:lumMod val="75000"/>
                </a:srgbClr>
              </a:solidFill>
              <a:latin typeface="メイリオ" pitchFamily="50" charset="-128"/>
              <a:ea typeface="メイリオ" pitchFamily="50" charset="-128"/>
              <a:cs typeface="メイリオ" pitchFamily="50" charset="-128"/>
            </a:endParaRPr>
          </a:p>
        </p:txBody>
      </p:sp>
      <p:pic>
        <p:nvPicPr>
          <p:cNvPr id="4" name="図 3" descr="グラフ, 棒グラフ&#10;&#10;AI 生成コンテンツは誤りを含む可能性があります。">
            <a:extLst>
              <a:ext uri="{FF2B5EF4-FFF2-40B4-BE49-F238E27FC236}">
                <a16:creationId xmlns:a16="http://schemas.microsoft.com/office/drawing/2014/main" id="{878E0580-8C6A-1508-120E-46C3ACC7D039}"/>
              </a:ext>
            </a:extLst>
          </p:cNvPr>
          <p:cNvPicPr>
            <a:picLocks noChangeAspect="1"/>
          </p:cNvPicPr>
          <p:nvPr/>
        </p:nvPicPr>
        <p:blipFill>
          <a:blip r:embed="rId3"/>
          <a:stretch>
            <a:fillRect/>
          </a:stretch>
        </p:blipFill>
        <p:spPr>
          <a:xfrm>
            <a:off x="692" y="0"/>
            <a:ext cx="12190615" cy="6858000"/>
          </a:xfrm>
          <a:prstGeom prst="rect">
            <a:avLst/>
          </a:prstGeom>
        </p:spPr>
      </p:pic>
    </p:spTree>
    <p:extLst>
      <p:ext uri="{BB962C8B-B14F-4D97-AF65-F5344CB8AC3E}">
        <p14:creationId xmlns:p14="http://schemas.microsoft.com/office/powerpoint/2010/main" val="397620317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CDA618-A981-E3F8-24E9-F701156BFD1E}"/>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6317D6D4-85E5-D9CF-BC53-11FB05780900}"/>
              </a:ext>
            </a:extLst>
          </p:cNvPr>
          <p:cNvSpPr>
            <a:spLocks noGrp="1"/>
          </p:cNvSpPr>
          <p:nvPr>
            <p:ph type="title"/>
          </p:nvPr>
        </p:nvSpPr>
        <p:spPr>
          <a:xfrm>
            <a:off x="576000" y="108000"/>
            <a:ext cx="10972800" cy="802800"/>
          </a:xfrm>
        </p:spPr>
        <p:txBody>
          <a:bodyPr anchor="t">
            <a:noAutofit/>
          </a:bodyPr>
          <a:lstStyle/>
          <a:p>
            <a:pPr>
              <a:defRPr/>
            </a:pPr>
            <a:r>
              <a:rPr lang="ja-JP" altLang="en-US" b="1" dirty="0">
                <a:effectLst/>
                <a:latin typeface="メイリオ" panose="020B0604030504040204" pitchFamily="50" charset="-128"/>
                <a:ea typeface="メイリオ" panose="020B0604030504040204" pitchFamily="50" charset="-128"/>
              </a:rPr>
              <a:t>同種移植の幹細胞種類比率の年次推移 </a:t>
            </a:r>
            <a:r>
              <a:rPr lang="en-US" altLang="ja-JP" b="1" dirty="0">
                <a:effectLst/>
                <a:latin typeface="メイリオ" panose="020B0604030504040204" pitchFamily="50" charset="-128"/>
                <a:ea typeface="メイリオ" panose="020B0604030504040204" pitchFamily="50" charset="-128"/>
              </a:rPr>
              <a:t>(</a:t>
            </a:r>
            <a:r>
              <a:rPr lang="ja-JP" altLang="en-US" b="1" dirty="0">
                <a:effectLst/>
                <a:latin typeface="メイリオ" panose="020B0604030504040204" pitchFamily="50" charset="-128"/>
                <a:ea typeface="メイリオ" panose="020B0604030504040204" pitchFamily="50" charset="-128"/>
              </a:rPr>
              <a:t>移植時年齢</a:t>
            </a:r>
            <a:r>
              <a:rPr lang="en-US" altLang="ja-JP" b="1" dirty="0">
                <a:effectLst/>
                <a:latin typeface="メイリオ" panose="020B0604030504040204" pitchFamily="50" charset="-128"/>
                <a:ea typeface="メイリオ" panose="020B0604030504040204" pitchFamily="50" charset="-128"/>
              </a:rPr>
              <a:t>0</a:t>
            </a:r>
            <a:r>
              <a:rPr lang="ja-JP" altLang="en-US" b="1" dirty="0">
                <a:effectLst/>
                <a:latin typeface="メイリオ" panose="020B0604030504040204" pitchFamily="50" charset="-128"/>
                <a:ea typeface="メイリオ" panose="020B0604030504040204" pitchFamily="50" charset="-128"/>
              </a:rPr>
              <a:t>～</a:t>
            </a:r>
            <a:r>
              <a:rPr lang="en-US" altLang="ja-JP" b="1" dirty="0">
                <a:effectLst/>
                <a:latin typeface="メイリオ" panose="020B0604030504040204" pitchFamily="50" charset="-128"/>
                <a:ea typeface="メイリオ" panose="020B0604030504040204" pitchFamily="50" charset="-128"/>
              </a:rPr>
              <a:t>15</a:t>
            </a:r>
            <a:r>
              <a:rPr lang="ja-JP" altLang="en-US" b="1" dirty="0">
                <a:effectLst/>
                <a:latin typeface="メイリオ" panose="020B0604030504040204" pitchFamily="50" charset="-128"/>
                <a:ea typeface="メイリオ" panose="020B0604030504040204" pitchFamily="50" charset="-128"/>
              </a:rPr>
              <a:t>歳</a:t>
            </a:r>
            <a:r>
              <a:rPr lang="en-US" altLang="ja-JP" b="1" dirty="0">
                <a:effectLst/>
                <a:latin typeface="メイリオ" panose="020B0604030504040204" pitchFamily="50" charset="-128"/>
                <a:ea typeface="メイリオ" panose="020B0604030504040204" pitchFamily="50" charset="-128"/>
              </a:rPr>
              <a:t>)</a:t>
            </a:r>
            <a:endParaRPr lang="ja-JP" altLang="ja-JP" dirty="0">
              <a:solidFill>
                <a:srgbClr val="F0FEDE"/>
              </a:solidFill>
              <a:effectLst/>
            </a:endParaRPr>
          </a:p>
        </p:txBody>
      </p:sp>
      <p:sp>
        <p:nvSpPr>
          <p:cNvPr id="11" name="テキスト ボックス 10">
            <a:extLst>
              <a:ext uri="{FF2B5EF4-FFF2-40B4-BE49-F238E27FC236}">
                <a16:creationId xmlns:a16="http://schemas.microsoft.com/office/drawing/2014/main" id="{31E64BED-3426-3D87-0EE0-F51BEFD7E5EA}"/>
              </a:ext>
            </a:extLst>
          </p:cNvPr>
          <p:cNvSpPr txBox="1"/>
          <p:nvPr/>
        </p:nvSpPr>
        <p:spPr>
          <a:xfrm>
            <a:off x="2788428" y="3946025"/>
            <a:ext cx="914400" cy="330200"/>
          </a:xfrm>
          <a:prstGeom prst="rect">
            <a:avLst/>
          </a:prstGeom>
        </p:spPr>
        <p:txBody>
          <a:bodyPr vert="horz" wrap="none" lIns="0" rIns="0" bIns="0" rtlCol="0" anchor="ctr">
            <a:normAutofit fontScale="97500"/>
          </a:bodyPr>
          <a:lstStyle/>
          <a:p>
            <a:pPr defTabSz="914400" fontAlgn="auto">
              <a:spcAft>
                <a:spcPts val="0"/>
              </a:spcAft>
              <a:defRPr/>
            </a:pPr>
            <a:endParaRPr lang="ja-JP" altLang="en-US" b="1" dirty="0">
              <a:solidFill>
                <a:srgbClr val="0F6FC6">
                  <a:lumMod val="75000"/>
                </a:srgbClr>
              </a:solidFill>
              <a:latin typeface="メイリオ" pitchFamily="50" charset="-128"/>
              <a:ea typeface="メイリオ" pitchFamily="50" charset="-128"/>
              <a:cs typeface="メイリオ" pitchFamily="50" charset="-128"/>
            </a:endParaRPr>
          </a:p>
        </p:txBody>
      </p:sp>
      <p:pic>
        <p:nvPicPr>
          <p:cNvPr id="4" name="図 3" descr="グラフ, ヒストグラム&#10;&#10;AI 生成コンテンツは誤りを含む可能性があります。">
            <a:extLst>
              <a:ext uri="{FF2B5EF4-FFF2-40B4-BE49-F238E27FC236}">
                <a16:creationId xmlns:a16="http://schemas.microsoft.com/office/drawing/2014/main" id="{6EBF4123-11A4-85E1-71A8-B0A4F4FF951A}"/>
              </a:ext>
            </a:extLst>
          </p:cNvPr>
          <p:cNvPicPr>
            <a:picLocks noChangeAspect="1"/>
          </p:cNvPicPr>
          <p:nvPr/>
        </p:nvPicPr>
        <p:blipFill>
          <a:blip r:embed="rId3"/>
          <a:stretch>
            <a:fillRect/>
          </a:stretch>
        </p:blipFill>
        <p:spPr>
          <a:xfrm>
            <a:off x="692" y="0"/>
            <a:ext cx="12190615" cy="6858000"/>
          </a:xfrm>
          <a:prstGeom prst="rect">
            <a:avLst/>
          </a:prstGeom>
        </p:spPr>
      </p:pic>
    </p:spTree>
    <p:extLst>
      <p:ext uri="{BB962C8B-B14F-4D97-AF65-F5344CB8AC3E}">
        <p14:creationId xmlns:p14="http://schemas.microsoft.com/office/powerpoint/2010/main" val="137632694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9F5C07-7F65-6E12-B9EE-888A13644B9E}"/>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7DB26B8D-FD73-EDD1-2F3B-05A437472051}"/>
              </a:ext>
            </a:extLst>
          </p:cNvPr>
          <p:cNvSpPr>
            <a:spLocks noGrp="1"/>
          </p:cNvSpPr>
          <p:nvPr>
            <p:ph type="title"/>
          </p:nvPr>
        </p:nvSpPr>
        <p:spPr>
          <a:xfrm>
            <a:off x="576000" y="108000"/>
            <a:ext cx="10972800" cy="802800"/>
          </a:xfrm>
        </p:spPr>
        <p:txBody>
          <a:bodyPr anchor="t">
            <a:normAutofit/>
          </a:bodyPr>
          <a:lstStyle/>
          <a:p>
            <a:pPr>
              <a:defRPr/>
            </a:pPr>
            <a:r>
              <a:rPr lang="ja-JP" altLang="en-US" sz="2500" b="1" dirty="0">
                <a:effectLst/>
                <a:latin typeface="メイリオ" panose="020B0604030504040204" pitchFamily="50" charset="-128"/>
                <a:ea typeface="メイリオ" panose="020B0604030504040204" pitchFamily="50" charset="-128"/>
              </a:rPr>
              <a:t>同種移植の幹細胞種類比率の年次推移 </a:t>
            </a:r>
            <a:r>
              <a:rPr lang="en-US" altLang="ja-JP" sz="2500" b="1" dirty="0">
                <a:effectLst/>
                <a:latin typeface="メイリオ" panose="020B0604030504040204" pitchFamily="50" charset="-128"/>
                <a:ea typeface="メイリオ" panose="020B0604030504040204" pitchFamily="50" charset="-128"/>
              </a:rPr>
              <a:t>(</a:t>
            </a:r>
            <a:r>
              <a:rPr lang="ja-JP" altLang="en-US" sz="2500" b="1" dirty="0">
                <a:effectLst/>
                <a:latin typeface="メイリオ" panose="020B0604030504040204" pitchFamily="50" charset="-128"/>
                <a:ea typeface="メイリオ" panose="020B0604030504040204" pitchFamily="50" charset="-128"/>
              </a:rPr>
              <a:t>移植時年齢</a:t>
            </a:r>
            <a:r>
              <a:rPr lang="en-US" altLang="ja-JP" sz="2500" b="1" dirty="0">
                <a:effectLst/>
                <a:latin typeface="メイリオ" panose="020B0604030504040204" pitchFamily="50" charset="-128"/>
                <a:ea typeface="メイリオ" panose="020B0604030504040204" pitchFamily="50" charset="-128"/>
              </a:rPr>
              <a:t>16</a:t>
            </a:r>
            <a:r>
              <a:rPr lang="ja-JP" altLang="en-US" sz="2500" b="1" dirty="0">
                <a:effectLst/>
                <a:latin typeface="メイリオ" panose="020B0604030504040204" pitchFamily="50" charset="-128"/>
                <a:ea typeface="メイリオ" panose="020B0604030504040204" pitchFamily="50" charset="-128"/>
              </a:rPr>
              <a:t>歳以上</a:t>
            </a:r>
            <a:r>
              <a:rPr lang="en-US" altLang="ja-JP" sz="2500" b="1" dirty="0">
                <a:effectLst/>
                <a:latin typeface="メイリオ" panose="020B0604030504040204" pitchFamily="50" charset="-128"/>
                <a:ea typeface="メイリオ" panose="020B0604030504040204" pitchFamily="50" charset="-128"/>
              </a:rPr>
              <a:t>)</a:t>
            </a:r>
            <a:endParaRPr lang="ja-JP" altLang="ja-JP" sz="2000" dirty="0">
              <a:solidFill>
                <a:srgbClr val="FFF5E7"/>
              </a:solidFill>
              <a:effectLst/>
            </a:endParaRPr>
          </a:p>
        </p:txBody>
      </p:sp>
      <p:sp>
        <p:nvSpPr>
          <p:cNvPr id="11" name="テキスト ボックス 10">
            <a:extLst>
              <a:ext uri="{FF2B5EF4-FFF2-40B4-BE49-F238E27FC236}">
                <a16:creationId xmlns:a16="http://schemas.microsoft.com/office/drawing/2014/main" id="{5A7309A5-512F-E274-DABF-1F31525C5B16}"/>
              </a:ext>
            </a:extLst>
          </p:cNvPr>
          <p:cNvSpPr txBox="1"/>
          <p:nvPr/>
        </p:nvSpPr>
        <p:spPr>
          <a:xfrm>
            <a:off x="2788428" y="3946025"/>
            <a:ext cx="914400" cy="330200"/>
          </a:xfrm>
          <a:prstGeom prst="rect">
            <a:avLst/>
          </a:prstGeom>
        </p:spPr>
        <p:txBody>
          <a:bodyPr vert="horz" wrap="none" lIns="0" rIns="0" bIns="0" rtlCol="0" anchor="ctr">
            <a:normAutofit fontScale="97500"/>
          </a:bodyPr>
          <a:lstStyle/>
          <a:p>
            <a:pPr defTabSz="914400" fontAlgn="auto">
              <a:spcAft>
                <a:spcPts val="0"/>
              </a:spcAft>
              <a:defRPr/>
            </a:pPr>
            <a:endParaRPr lang="ja-JP" altLang="en-US" b="1" dirty="0">
              <a:solidFill>
                <a:srgbClr val="0F6FC6">
                  <a:lumMod val="75000"/>
                </a:srgbClr>
              </a:solidFill>
              <a:latin typeface="メイリオ" pitchFamily="50" charset="-128"/>
              <a:ea typeface="メイリオ" pitchFamily="50" charset="-128"/>
              <a:cs typeface="メイリオ" pitchFamily="50" charset="-128"/>
            </a:endParaRPr>
          </a:p>
        </p:txBody>
      </p:sp>
      <p:pic>
        <p:nvPicPr>
          <p:cNvPr id="4" name="図 3" descr="グラフ, 棒グラフ&#10;&#10;AI 生成コンテンツは誤りを含む可能性があります。">
            <a:extLst>
              <a:ext uri="{FF2B5EF4-FFF2-40B4-BE49-F238E27FC236}">
                <a16:creationId xmlns:a16="http://schemas.microsoft.com/office/drawing/2014/main" id="{EEBD93E6-2036-136B-47E9-7230D7211BAC}"/>
              </a:ext>
            </a:extLst>
          </p:cNvPr>
          <p:cNvPicPr>
            <a:picLocks noChangeAspect="1"/>
          </p:cNvPicPr>
          <p:nvPr/>
        </p:nvPicPr>
        <p:blipFill>
          <a:blip r:embed="rId3"/>
          <a:stretch>
            <a:fillRect/>
          </a:stretch>
        </p:blipFill>
        <p:spPr>
          <a:xfrm>
            <a:off x="692" y="0"/>
            <a:ext cx="12190615" cy="6858000"/>
          </a:xfrm>
          <a:prstGeom prst="rect">
            <a:avLst/>
          </a:prstGeom>
        </p:spPr>
      </p:pic>
    </p:spTree>
    <p:extLst>
      <p:ext uri="{BB962C8B-B14F-4D97-AF65-F5344CB8AC3E}">
        <p14:creationId xmlns:p14="http://schemas.microsoft.com/office/powerpoint/2010/main" val="295711510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6500E6-31A4-D487-168A-0CC211390FD9}"/>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C564C2F7-7AE9-7285-3D2C-3CAA2FE08D3E}"/>
              </a:ext>
            </a:extLst>
          </p:cNvPr>
          <p:cNvSpPr>
            <a:spLocks noGrp="1"/>
          </p:cNvSpPr>
          <p:nvPr>
            <p:ph type="title"/>
          </p:nvPr>
        </p:nvSpPr>
        <p:spPr>
          <a:xfrm>
            <a:off x="576000" y="108000"/>
            <a:ext cx="10972800" cy="802800"/>
          </a:xfrm>
        </p:spPr>
        <p:txBody>
          <a:bodyPr anchor="t">
            <a:normAutofit/>
          </a:bodyPr>
          <a:lstStyle/>
          <a:p>
            <a:r>
              <a:rPr lang="ja-JP" altLang="en-US" sz="2500" b="1" dirty="0">
                <a:effectLst/>
                <a:latin typeface="メイリオ" panose="020B0604030504040204" pitchFamily="50" charset="-128"/>
                <a:ea typeface="メイリオ" panose="020B0604030504040204" pitchFamily="50" charset="-128"/>
              </a:rPr>
              <a:t>非血縁者間移植の幹細胞種類比率の年次推移 </a:t>
            </a:r>
            <a:r>
              <a:rPr lang="en-US" altLang="ja-JP" sz="2500" b="1" dirty="0">
                <a:effectLst/>
                <a:latin typeface="メイリオ" panose="020B0604030504040204" pitchFamily="50" charset="-128"/>
                <a:ea typeface="メイリオ" panose="020B0604030504040204" pitchFamily="50" charset="-128"/>
              </a:rPr>
              <a:t>(</a:t>
            </a:r>
            <a:r>
              <a:rPr lang="ja-JP" altLang="en-US" sz="2500" b="1" dirty="0">
                <a:effectLst/>
                <a:latin typeface="メイリオ" panose="020B0604030504040204" pitchFamily="50" charset="-128"/>
                <a:ea typeface="メイリオ" panose="020B0604030504040204" pitchFamily="50" charset="-128"/>
              </a:rPr>
              <a:t>移植時年齢</a:t>
            </a:r>
            <a:r>
              <a:rPr lang="en-US" altLang="ja-JP" sz="2500" b="1" dirty="0">
                <a:effectLst/>
                <a:latin typeface="メイリオ" panose="020B0604030504040204" pitchFamily="50" charset="-128"/>
                <a:ea typeface="メイリオ" panose="020B0604030504040204" pitchFamily="50" charset="-128"/>
              </a:rPr>
              <a:t>0</a:t>
            </a:r>
            <a:r>
              <a:rPr lang="ja-JP" altLang="en-US" sz="2500" b="1" dirty="0">
                <a:effectLst/>
                <a:latin typeface="メイリオ" panose="020B0604030504040204" pitchFamily="50" charset="-128"/>
                <a:ea typeface="メイリオ" panose="020B0604030504040204" pitchFamily="50" charset="-128"/>
              </a:rPr>
              <a:t>～</a:t>
            </a:r>
            <a:r>
              <a:rPr lang="en-US" altLang="ja-JP" sz="2500" b="1" dirty="0">
                <a:effectLst/>
                <a:latin typeface="メイリオ" panose="020B0604030504040204" pitchFamily="50" charset="-128"/>
                <a:ea typeface="メイリオ" panose="020B0604030504040204" pitchFamily="50" charset="-128"/>
              </a:rPr>
              <a:t>15</a:t>
            </a:r>
            <a:r>
              <a:rPr lang="ja-JP" altLang="en-US" sz="2500" b="1" dirty="0">
                <a:effectLst/>
                <a:latin typeface="メイリオ" panose="020B0604030504040204" pitchFamily="50" charset="-128"/>
                <a:ea typeface="メイリオ" panose="020B0604030504040204" pitchFamily="50" charset="-128"/>
              </a:rPr>
              <a:t>歳</a:t>
            </a:r>
            <a:r>
              <a:rPr lang="en-US" altLang="ja-JP" sz="2500" b="1" dirty="0">
                <a:effectLst/>
                <a:latin typeface="メイリオ" panose="020B0604030504040204" pitchFamily="50" charset="-128"/>
                <a:ea typeface="メイリオ" panose="020B0604030504040204" pitchFamily="50" charset="-128"/>
              </a:rPr>
              <a:t>)</a:t>
            </a:r>
            <a:endParaRPr lang="en-US" altLang="ja-JP" sz="1400" b="1" spc="-150" dirty="0">
              <a:solidFill>
                <a:srgbClr val="F0FEDE"/>
              </a:solidFill>
              <a:effectLst/>
              <a:latin typeface="Arial" pitchFamily="34" charset="0"/>
              <a:ea typeface="ＭＳ Ｐゴシック"/>
              <a:cs typeface="Arial" pitchFamily="34" charset="0"/>
            </a:endParaRPr>
          </a:p>
        </p:txBody>
      </p:sp>
      <p:sp>
        <p:nvSpPr>
          <p:cNvPr id="11" name="テキスト ボックス 10">
            <a:extLst>
              <a:ext uri="{FF2B5EF4-FFF2-40B4-BE49-F238E27FC236}">
                <a16:creationId xmlns:a16="http://schemas.microsoft.com/office/drawing/2014/main" id="{4AA7532A-D3E3-54D3-B5E6-1724007CC67E}"/>
              </a:ext>
            </a:extLst>
          </p:cNvPr>
          <p:cNvSpPr txBox="1"/>
          <p:nvPr/>
        </p:nvSpPr>
        <p:spPr>
          <a:xfrm>
            <a:off x="2788428" y="3946025"/>
            <a:ext cx="914400" cy="330200"/>
          </a:xfrm>
          <a:prstGeom prst="rect">
            <a:avLst/>
          </a:prstGeom>
        </p:spPr>
        <p:txBody>
          <a:bodyPr vert="horz" wrap="none" lIns="0" rIns="0" bIns="0" rtlCol="0" anchor="ctr">
            <a:normAutofit fontScale="97500"/>
          </a:bodyPr>
          <a:lstStyle/>
          <a:p>
            <a:pPr defTabSz="914400" fontAlgn="auto">
              <a:spcAft>
                <a:spcPts val="0"/>
              </a:spcAft>
              <a:defRPr/>
            </a:pPr>
            <a:endParaRPr lang="ja-JP" altLang="en-US" b="1" dirty="0">
              <a:solidFill>
                <a:srgbClr val="0F6FC6">
                  <a:lumMod val="75000"/>
                </a:srgbClr>
              </a:solidFill>
              <a:latin typeface="メイリオ" pitchFamily="50" charset="-128"/>
              <a:ea typeface="メイリオ" pitchFamily="50" charset="-128"/>
              <a:cs typeface="メイリオ" pitchFamily="50" charset="-128"/>
            </a:endParaRPr>
          </a:p>
        </p:txBody>
      </p:sp>
      <p:pic>
        <p:nvPicPr>
          <p:cNvPr id="4" name="図 3" descr="グラフ&#10;&#10;AI 生成コンテンツは誤りを含む可能性があります。">
            <a:extLst>
              <a:ext uri="{FF2B5EF4-FFF2-40B4-BE49-F238E27FC236}">
                <a16:creationId xmlns:a16="http://schemas.microsoft.com/office/drawing/2014/main" id="{70101E55-DB45-4F78-03B9-A42B2F42D64B}"/>
              </a:ext>
            </a:extLst>
          </p:cNvPr>
          <p:cNvPicPr>
            <a:picLocks noChangeAspect="1"/>
          </p:cNvPicPr>
          <p:nvPr/>
        </p:nvPicPr>
        <p:blipFill>
          <a:blip r:embed="rId3"/>
          <a:stretch>
            <a:fillRect/>
          </a:stretch>
        </p:blipFill>
        <p:spPr>
          <a:xfrm>
            <a:off x="692" y="0"/>
            <a:ext cx="12190615" cy="6858000"/>
          </a:xfrm>
          <a:prstGeom prst="rect">
            <a:avLst/>
          </a:prstGeom>
        </p:spPr>
      </p:pic>
    </p:spTree>
    <p:extLst>
      <p:ext uri="{BB962C8B-B14F-4D97-AF65-F5344CB8AC3E}">
        <p14:creationId xmlns:p14="http://schemas.microsoft.com/office/powerpoint/2010/main" val="127190458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BAE8BA-57C0-452B-872C-ADE4C0151B79}"/>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1017E1FB-A62E-7434-AA0E-3D8570A2EEF2}"/>
              </a:ext>
            </a:extLst>
          </p:cNvPr>
          <p:cNvSpPr>
            <a:spLocks noGrp="1"/>
          </p:cNvSpPr>
          <p:nvPr>
            <p:ph type="title"/>
          </p:nvPr>
        </p:nvSpPr>
        <p:spPr>
          <a:xfrm>
            <a:off x="576000" y="108000"/>
            <a:ext cx="10972800" cy="802800"/>
          </a:xfrm>
        </p:spPr>
        <p:txBody>
          <a:bodyPr>
            <a:normAutofit/>
          </a:bodyPr>
          <a:lstStyle/>
          <a:p>
            <a:r>
              <a:rPr lang="ja-JP" altLang="en-US" sz="2500" b="1" dirty="0">
                <a:effectLst/>
                <a:latin typeface="メイリオ" panose="020B0604030504040204" pitchFamily="50" charset="-128"/>
                <a:ea typeface="メイリオ" panose="020B0604030504040204" pitchFamily="50" charset="-128"/>
              </a:rPr>
              <a:t>非血縁者間移植の幹細胞種類比率の年次推移 </a:t>
            </a:r>
            <a:r>
              <a:rPr lang="en-US" altLang="ja-JP" sz="2500" b="1" dirty="0">
                <a:effectLst/>
                <a:latin typeface="メイリオ" panose="020B0604030504040204" pitchFamily="50" charset="-128"/>
                <a:ea typeface="メイリオ" panose="020B0604030504040204" pitchFamily="50" charset="-128"/>
              </a:rPr>
              <a:t>(</a:t>
            </a:r>
            <a:r>
              <a:rPr lang="ja-JP" altLang="en-US" sz="2500" b="1" dirty="0">
                <a:effectLst/>
                <a:latin typeface="メイリオ" panose="020B0604030504040204" pitchFamily="50" charset="-128"/>
                <a:ea typeface="メイリオ" panose="020B0604030504040204" pitchFamily="50" charset="-128"/>
              </a:rPr>
              <a:t>移植時年齢</a:t>
            </a:r>
            <a:r>
              <a:rPr lang="en-US" altLang="ja-JP" sz="2500" b="1" dirty="0">
                <a:effectLst/>
                <a:latin typeface="メイリオ" panose="020B0604030504040204" pitchFamily="50" charset="-128"/>
                <a:ea typeface="メイリオ" panose="020B0604030504040204" pitchFamily="50" charset="-128"/>
              </a:rPr>
              <a:t>16</a:t>
            </a:r>
            <a:r>
              <a:rPr lang="ja-JP" altLang="en-US" sz="2500" b="1" dirty="0">
                <a:effectLst/>
                <a:latin typeface="メイリオ" panose="020B0604030504040204" pitchFamily="50" charset="-128"/>
                <a:ea typeface="メイリオ" panose="020B0604030504040204" pitchFamily="50" charset="-128"/>
              </a:rPr>
              <a:t>歳以上</a:t>
            </a:r>
            <a:r>
              <a:rPr lang="en-US" altLang="ja-JP" sz="2500" b="1" dirty="0">
                <a:effectLst/>
                <a:latin typeface="メイリオ" panose="020B0604030504040204" pitchFamily="50" charset="-128"/>
                <a:ea typeface="メイリオ" panose="020B0604030504040204" pitchFamily="50" charset="-128"/>
              </a:rPr>
              <a:t>)</a:t>
            </a:r>
            <a:endParaRPr lang="en-US" altLang="ja-JP" sz="1400" b="1" spc="-150" dirty="0">
              <a:solidFill>
                <a:srgbClr val="E9F3FD"/>
              </a:solidFill>
              <a:effectLst/>
              <a:latin typeface="メイリオ" panose="020B0604030504040204" pitchFamily="50" charset="-128"/>
              <a:ea typeface="メイリオ" panose="020B0604030504040204" pitchFamily="50" charset="-128"/>
              <a:cs typeface="Arial" pitchFamily="34" charset="0"/>
            </a:endParaRPr>
          </a:p>
        </p:txBody>
      </p:sp>
      <p:sp>
        <p:nvSpPr>
          <p:cNvPr id="11" name="テキスト ボックス 10">
            <a:extLst>
              <a:ext uri="{FF2B5EF4-FFF2-40B4-BE49-F238E27FC236}">
                <a16:creationId xmlns:a16="http://schemas.microsoft.com/office/drawing/2014/main" id="{EBF9EEA0-1362-660A-6C9B-E890135FE17C}"/>
              </a:ext>
            </a:extLst>
          </p:cNvPr>
          <p:cNvSpPr txBox="1"/>
          <p:nvPr/>
        </p:nvSpPr>
        <p:spPr>
          <a:xfrm>
            <a:off x="2788428" y="3946025"/>
            <a:ext cx="914400" cy="330200"/>
          </a:xfrm>
          <a:prstGeom prst="rect">
            <a:avLst/>
          </a:prstGeom>
        </p:spPr>
        <p:txBody>
          <a:bodyPr vert="horz" wrap="none" lIns="0" rIns="0" bIns="0" rtlCol="0" anchor="ctr">
            <a:normAutofit fontScale="97500"/>
          </a:bodyPr>
          <a:lstStyle/>
          <a:p>
            <a:pPr defTabSz="914400" fontAlgn="auto">
              <a:spcAft>
                <a:spcPts val="0"/>
              </a:spcAft>
              <a:defRPr/>
            </a:pPr>
            <a:endParaRPr lang="ja-JP" altLang="en-US" b="1" dirty="0">
              <a:solidFill>
                <a:srgbClr val="0F6FC6">
                  <a:lumMod val="75000"/>
                </a:srgbClr>
              </a:solidFill>
              <a:latin typeface="メイリオ" pitchFamily="50" charset="-128"/>
              <a:ea typeface="メイリオ" pitchFamily="50" charset="-128"/>
              <a:cs typeface="メイリオ" pitchFamily="50" charset="-128"/>
            </a:endParaRPr>
          </a:p>
        </p:txBody>
      </p:sp>
      <p:pic>
        <p:nvPicPr>
          <p:cNvPr id="4" name="図 3" descr="グラフ, 棒グラフ&#10;&#10;AI 生成コンテンツは誤りを含む可能性があります。">
            <a:extLst>
              <a:ext uri="{FF2B5EF4-FFF2-40B4-BE49-F238E27FC236}">
                <a16:creationId xmlns:a16="http://schemas.microsoft.com/office/drawing/2014/main" id="{8F2D5F18-6EE9-71E7-6A4B-56CFE78B79A7}"/>
              </a:ext>
            </a:extLst>
          </p:cNvPr>
          <p:cNvPicPr>
            <a:picLocks noChangeAspect="1"/>
          </p:cNvPicPr>
          <p:nvPr/>
        </p:nvPicPr>
        <p:blipFill>
          <a:blip r:embed="rId3"/>
          <a:stretch>
            <a:fillRect/>
          </a:stretch>
        </p:blipFill>
        <p:spPr>
          <a:xfrm>
            <a:off x="692" y="0"/>
            <a:ext cx="12190615" cy="6858000"/>
          </a:xfrm>
          <a:prstGeom prst="rect">
            <a:avLst/>
          </a:prstGeom>
        </p:spPr>
      </p:pic>
    </p:spTree>
    <p:extLst>
      <p:ext uri="{BB962C8B-B14F-4D97-AF65-F5344CB8AC3E}">
        <p14:creationId xmlns:p14="http://schemas.microsoft.com/office/powerpoint/2010/main" val="246014108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576000" y="108000"/>
            <a:ext cx="10972800" cy="802800"/>
          </a:xfrm>
        </p:spPr>
        <p:txBody>
          <a:bodyPr anchor="t">
            <a:normAutofit/>
          </a:bodyPr>
          <a:lstStyle/>
          <a:p>
            <a:r>
              <a:rPr lang="ja-JP" altLang="en-US" b="1" dirty="0">
                <a:effectLst/>
                <a:latin typeface="メイリオ" panose="020B0604030504040204" pitchFamily="50" charset="-128"/>
                <a:ea typeface="メイリオ" panose="020B0604030504040204" pitchFamily="50" charset="-128"/>
              </a:rPr>
              <a:t>ドナー種類別の同種移植件数の年次推移 </a:t>
            </a:r>
            <a:r>
              <a:rPr lang="en-US" altLang="ja-JP" b="1" dirty="0">
                <a:effectLst/>
                <a:latin typeface="メイリオ" panose="020B0604030504040204" pitchFamily="50" charset="-128"/>
                <a:ea typeface="メイリオ" panose="020B0604030504040204" pitchFamily="50" charset="-128"/>
              </a:rPr>
              <a:t>(</a:t>
            </a:r>
            <a:r>
              <a:rPr lang="ja-JP" altLang="en-US" b="1" dirty="0">
                <a:effectLst/>
                <a:latin typeface="メイリオ" panose="020B0604030504040204" pitchFamily="50" charset="-128"/>
                <a:ea typeface="メイリオ" panose="020B0604030504040204" pitchFamily="50" charset="-128"/>
              </a:rPr>
              <a:t>移植時年齢</a:t>
            </a:r>
            <a:r>
              <a:rPr lang="en-US" altLang="ja-JP" b="1" dirty="0">
                <a:effectLst/>
                <a:latin typeface="メイリオ" panose="020B0604030504040204" pitchFamily="50" charset="-128"/>
                <a:ea typeface="メイリオ" panose="020B0604030504040204" pitchFamily="50" charset="-128"/>
              </a:rPr>
              <a:t>0</a:t>
            </a:r>
            <a:r>
              <a:rPr lang="ja-JP" altLang="en-US" b="1" dirty="0">
                <a:effectLst/>
                <a:latin typeface="メイリオ" panose="020B0604030504040204" pitchFamily="50" charset="-128"/>
                <a:ea typeface="メイリオ" panose="020B0604030504040204" pitchFamily="50" charset="-128"/>
              </a:rPr>
              <a:t>～</a:t>
            </a:r>
            <a:r>
              <a:rPr lang="en-US" altLang="ja-JP" b="1" dirty="0">
                <a:effectLst/>
                <a:latin typeface="メイリオ" panose="020B0604030504040204" pitchFamily="50" charset="-128"/>
                <a:ea typeface="メイリオ" panose="020B0604030504040204" pitchFamily="50" charset="-128"/>
              </a:rPr>
              <a:t>15</a:t>
            </a:r>
            <a:r>
              <a:rPr lang="ja-JP" altLang="en-US" b="1" dirty="0">
                <a:effectLst/>
                <a:latin typeface="メイリオ" panose="020B0604030504040204" pitchFamily="50" charset="-128"/>
                <a:ea typeface="メイリオ" panose="020B0604030504040204" pitchFamily="50" charset="-128"/>
              </a:rPr>
              <a:t>歳</a:t>
            </a:r>
            <a:r>
              <a:rPr lang="en-US" altLang="ja-JP" b="1" dirty="0">
                <a:effectLst/>
                <a:latin typeface="メイリオ" panose="020B0604030504040204" pitchFamily="50" charset="-128"/>
                <a:ea typeface="メイリオ" panose="020B0604030504040204" pitchFamily="50" charset="-128"/>
              </a:rPr>
              <a:t>)</a:t>
            </a:r>
            <a:endParaRPr lang="ja-JP" altLang="en-US" sz="2000" b="1" dirty="0">
              <a:solidFill>
                <a:srgbClr val="F0FEDE"/>
              </a:solidFill>
              <a:effectLst/>
              <a:latin typeface="メイリオ" panose="020B0604030504040204" pitchFamily="50" charset="-128"/>
              <a:ea typeface="メイリオ" panose="020B0604030504040204" pitchFamily="50" charset="-128"/>
            </a:endParaRPr>
          </a:p>
        </p:txBody>
      </p:sp>
      <p:pic>
        <p:nvPicPr>
          <p:cNvPr id="4" name="図 3" descr="グラフ, ヒストグラム&#10;&#10;AI 生成コンテンツは誤りを含む可能性があります。">
            <a:extLst>
              <a:ext uri="{FF2B5EF4-FFF2-40B4-BE49-F238E27FC236}">
                <a16:creationId xmlns:a16="http://schemas.microsoft.com/office/drawing/2014/main" id="{9C4C00DC-B51D-C132-DB3B-A3AD6B893C1F}"/>
              </a:ext>
            </a:extLst>
          </p:cNvPr>
          <p:cNvPicPr>
            <a:picLocks noChangeAspect="1"/>
          </p:cNvPicPr>
          <p:nvPr/>
        </p:nvPicPr>
        <p:blipFill>
          <a:blip r:embed="rId3"/>
          <a:stretch>
            <a:fillRect/>
          </a:stretch>
        </p:blipFill>
        <p:spPr>
          <a:xfrm>
            <a:off x="692" y="0"/>
            <a:ext cx="12190615" cy="6858000"/>
          </a:xfrm>
          <a:prstGeom prst="rect">
            <a:avLst/>
          </a:prstGeom>
        </p:spPr>
      </p:pic>
    </p:spTree>
    <p:extLst>
      <p:ext uri="{BB962C8B-B14F-4D97-AF65-F5344CB8AC3E}">
        <p14:creationId xmlns:p14="http://schemas.microsoft.com/office/powerpoint/2010/main" val="11343658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タイトル 7">
            <a:extLst>
              <a:ext uri="{FF2B5EF4-FFF2-40B4-BE49-F238E27FC236}">
                <a16:creationId xmlns:a16="http://schemas.microsoft.com/office/drawing/2014/main" id="{9E46E8D4-75AC-69BA-F52C-2858995B4E06}"/>
              </a:ext>
            </a:extLst>
          </p:cNvPr>
          <p:cNvSpPr>
            <a:spLocks noGrp="1"/>
          </p:cNvSpPr>
          <p:nvPr>
            <p:ph type="title"/>
          </p:nvPr>
        </p:nvSpPr>
        <p:spPr>
          <a:xfrm>
            <a:off x="576000" y="108000"/>
            <a:ext cx="11904000" cy="828000"/>
          </a:xfrm>
        </p:spPr>
        <p:txBody>
          <a:bodyPr anchor="t"/>
          <a:lstStyle/>
          <a:p>
            <a:r>
              <a:rPr lang="ja-JP" altLang="en-US" b="1" dirty="0">
                <a:latin typeface="メイリオ" panose="020B0604030504040204" pitchFamily="50" charset="-128"/>
                <a:ea typeface="メイリオ" panose="020B0604030504040204" pitchFamily="50" charset="-128"/>
              </a:rPr>
              <a:t>はじめに</a:t>
            </a:r>
            <a:endParaRPr lang="ja-JP" altLang="en-US" dirty="0"/>
          </a:p>
        </p:txBody>
      </p:sp>
      <p:pic>
        <p:nvPicPr>
          <p:cNvPr id="11" name="図 10" descr="テキスト, 手紙&#10;&#10;AI 生成コンテンツは誤りを含む可能性があります。">
            <a:extLst>
              <a:ext uri="{FF2B5EF4-FFF2-40B4-BE49-F238E27FC236}">
                <a16:creationId xmlns:a16="http://schemas.microsoft.com/office/drawing/2014/main" id="{E5EB6C86-3EA0-3531-C921-93B4F4267507}"/>
              </a:ext>
            </a:extLst>
          </p:cNvPr>
          <p:cNvPicPr>
            <a:picLocks noChangeAspect="1"/>
          </p:cNvPicPr>
          <p:nvPr/>
        </p:nvPicPr>
        <p:blipFill>
          <a:blip r:embed="rId3"/>
          <a:stretch>
            <a:fillRect/>
          </a:stretch>
        </p:blipFill>
        <p:spPr>
          <a:xfrm>
            <a:off x="692" y="0"/>
            <a:ext cx="12190615" cy="6858000"/>
          </a:xfrm>
          <a:prstGeom prst="rect">
            <a:avLst/>
          </a:prstGeom>
        </p:spPr>
      </p:pic>
    </p:spTree>
    <p:extLst>
      <p:ext uri="{BB962C8B-B14F-4D97-AF65-F5344CB8AC3E}">
        <p14:creationId xmlns:p14="http://schemas.microsoft.com/office/powerpoint/2010/main" val="774681001"/>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図表 7"/>
          <p:cNvGraphicFramePr/>
          <p:nvPr/>
        </p:nvGraphicFramePr>
        <p:xfrm>
          <a:off x="9490802" y="48129"/>
          <a:ext cx="1068404" cy="25025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7" name="タイトル 1"/>
          <p:cNvSpPr>
            <a:spLocks noGrp="1"/>
          </p:cNvSpPr>
          <p:nvPr>
            <p:ph type="title"/>
          </p:nvPr>
        </p:nvSpPr>
        <p:spPr>
          <a:xfrm>
            <a:off x="576000" y="108000"/>
            <a:ext cx="10972800" cy="802800"/>
          </a:xfrm>
        </p:spPr>
        <p:txBody>
          <a:bodyPr anchor="t">
            <a:normAutofit/>
          </a:bodyPr>
          <a:lstStyle/>
          <a:p>
            <a:r>
              <a:rPr lang="ja-JP" altLang="en-US" b="1" dirty="0">
                <a:effectLst/>
                <a:latin typeface="メイリオ" panose="020B0604030504040204" pitchFamily="50" charset="-128"/>
                <a:ea typeface="メイリオ" panose="020B0604030504040204" pitchFamily="50" charset="-128"/>
              </a:rPr>
              <a:t>ドナー種類別の同種移植件数の年次推移 </a:t>
            </a:r>
            <a:r>
              <a:rPr lang="en-US" altLang="ja-JP" b="1" dirty="0">
                <a:effectLst/>
                <a:latin typeface="メイリオ" panose="020B0604030504040204" pitchFamily="50" charset="-128"/>
                <a:ea typeface="メイリオ" panose="020B0604030504040204" pitchFamily="50" charset="-128"/>
              </a:rPr>
              <a:t>(</a:t>
            </a:r>
            <a:r>
              <a:rPr lang="ja-JP" altLang="en-US" b="1" dirty="0">
                <a:effectLst/>
                <a:latin typeface="メイリオ" panose="020B0604030504040204" pitchFamily="50" charset="-128"/>
                <a:ea typeface="メイリオ" panose="020B0604030504040204" pitchFamily="50" charset="-128"/>
              </a:rPr>
              <a:t>移植時年齢</a:t>
            </a:r>
            <a:r>
              <a:rPr lang="en-US" altLang="ja-JP" b="1" dirty="0">
                <a:effectLst/>
                <a:latin typeface="メイリオ" panose="020B0604030504040204" pitchFamily="50" charset="-128"/>
                <a:ea typeface="メイリオ" panose="020B0604030504040204" pitchFamily="50" charset="-128"/>
              </a:rPr>
              <a:t>16</a:t>
            </a:r>
            <a:r>
              <a:rPr lang="ja-JP" altLang="en-US" b="1" dirty="0">
                <a:effectLst/>
                <a:latin typeface="メイリオ" panose="020B0604030504040204" pitchFamily="50" charset="-128"/>
                <a:ea typeface="メイリオ" panose="020B0604030504040204" pitchFamily="50" charset="-128"/>
              </a:rPr>
              <a:t>～</a:t>
            </a:r>
            <a:r>
              <a:rPr lang="en-US" altLang="ja-JP" b="1" dirty="0">
                <a:effectLst/>
                <a:latin typeface="メイリオ" panose="020B0604030504040204" pitchFamily="50" charset="-128"/>
                <a:ea typeface="メイリオ" panose="020B0604030504040204" pitchFamily="50" charset="-128"/>
              </a:rPr>
              <a:t>50</a:t>
            </a:r>
            <a:r>
              <a:rPr lang="ja-JP" altLang="en-US" b="1" dirty="0">
                <a:effectLst/>
                <a:latin typeface="メイリオ" panose="020B0604030504040204" pitchFamily="50" charset="-128"/>
                <a:ea typeface="メイリオ" panose="020B0604030504040204" pitchFamily="50" charset="-128"/>
              </a:rPr>
              <a:t>歳</a:t>
            </a:r>
            <a:r>
              <a:rPr lang="en-US" altLang="ja-JP" b="1" dirty="0">
                <a:effectLst/>
                <a:latin typeface="メイリオ" panose="020B0604030504040204" pitchFamily="50" charset="-128"/>
                <a:ea typeface="メイリオ" panose="020B0604030504040204" pitchFamily="50" charset="-128"/>
              </a:rPr>
              <a:t>)</a:t>
            </a:r>
            <a:endParaRPr lang="ja-JP" altLang="en-US" sz="2000" b="1" dirty="0">
              <a:solidFill>
                <a:srgbClr val="FCF0EE"/>
              </a:solidFill>
              <a:effectLst/>
              <a:latin typeface="メイリオ" panose="020B0604030504040204" pitchFamily="50" charset="-128"/>
              <a:ea typeface="メイリオ" panose="020B0604030504040204" pitchFamily="50" charset="-128"/>
            </a:endParaRPr>
          </a:p>
        </p:txBody>
      </p:sp>
      <p:pic>
        <p:nvPicPr>
          <p:cNvPr id="3" name="図 2" descr="グラフ, 棒グラフ&#10;&#10;AI 生成コンテンツは誤りを含む可能性があります。">
            <a:extLst>
              <a:ext uri="{FF2B5EF4-FFF2-40B4-BE49-F238E27FC236}">
                <a16:creationId xmlns:a16="http://schemas.microsoft.com/office/drawing/2014/main" id="{72C73262-B045-F4C3-DCFB-67BA473C4A3B}"/>
              </a:ext>
            </a:extLst>
          </p:cNvPr>
          <p:cNvPicPr>
            <a:picLocks noChangeAspect="1"/>
          </p:cNvPicPr>
          <p:nvPr/>
        </p:nvPicPr>
        <p:blipFill>
          <a:blip r:embed="rId8"/>
          <a:stretch>
            <a:fillRect/>
          </a:stretch>
        </p:blipFill>
        <p:spPr>
          <a:xfrm>
            <a:off x="692" y="0"/>
            <a:ext cx="12190615" cy="6858000"/>
          </a:xfrm>
          <a:prstGeom prst="rect">
            <a:avLst/>
          </a:prstGeom>
        </p:spPr>
      </p:pic>
    </p:spTree>
    <p:extLst>
      <p:ext uri="{BB962C8B-B14F-4D97-AF65-F5344CB8AC3E}">
        <p14:creationId xmlns:p14="http://schemas.microsoft.com/office/powerpoint/2010/main" val="397733664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576000" y="108000"/>
            <a:ext cx="10972800" cy="802800"/>
          </a:xfrm>
        </p:spPr>
        <p:txBody>
          <a:bodyPr anchor="t">
            <a:normAutofit/>
          </a:bodyPr>
          <a:lstStyle/>
          <a:p>
            <a:r>
              <a:rPr lang="ja-JP" altLang="en-US" b="1" dirty="0">
                <a:effectLst/>
                <a:latin typeface="メイリオ" panose="020B0604030504040204" pitchFamily="50" charset="-128"/>
                <a:ea typeface="メイリオ" panose="020B0604030504040204" pitchFamily="50" charset="-128"/>
              </a:rPr>
              <a:t>ドナー種類別の同種移植件数の年次推移 </a:t>
            </a:r>
            <a:r>
              <a:rPr lang="en-US" altLang="ja-JP" b="1" dirty="0">
                <a:effectLst/>
                <a:latin typeface="メイリオ" panose="020B0604030504040204" pitchFamily="50" charset="-128"/>
                <a:ea typeface="メイリオ" panose="020B0604030504040204" pitchFamily="50" charset="-128"/>
              </a:rPr>
              <a:t>(</a:t>
            </a:r>
            <a:r>
              <a:rPr lang="ja-JP" altLang="en-US" b="1" dirty="0">
                <a:effectLst/>
                <a:latin typeface="メイリオ" panose="020B0604030504040204" pitchFamily="50" charset="-128"/>
                <a:ea typeface="メイリオ" panose="020B0604030504040204" pitchFamily="50" charset="-128"/>
              </a:rPr>
              <a:t>移植時年齢</a:t>
            </a:r>
            <a:r>
              <a:rPr lang="en-US" altLang="ja-JP" b="1" dirty="0">
                <a:effectLst/>
                <a:latin typeface="メイリオ" panose="020B0604030504040204" pitchFamily="50" charset="-128"/>
                <a:ea typeface="メイリオ" panose="020B0604030504040204" pitchFamily="50" charset="-128"/>
              </a:rPr>
              <a:t>51</a:t>
            </a:r>
            <a:r>
              <a:rPr lang="ja-JP" altLang="en-US" b="1" dirty="0">
                <a:effectLst/>
                <a:latin typeface="メイリオ" panose="020B0604030504040204" pitchFamily="50" charset="-128"/>
                <a:ea typeface="メイリオ" panose="020B0604030504040204" pitchFamily="50" charset="-128"/>
              </a:rPr>
              <a:t>歳以上</a:t>
            </a:r>
            <a:r>
              <a:rPr lang="en-US" altLang="ja-JP" b="1" dirty="0">
                <a:effectLst/>
                <a:latin typeface="メイリオ" panose="020B0604030504040204" pitchFamily="50" charset="-128"/>
                <a:ea typeface="メイリオ" panose="020B0604030504040204" pitchFamily="50" charset="-128"/>
              </a:rPr>
              <a:t>)</a:t>
            </a:r>
            <a:endParaRPr lang="ja-JP" altLang="en-US" sz="2000" b="1" dirty="0">
              <a:solidFill>
                <a:srgbClr val="FFF5E7"/>
              </a:solidFill>
              <a:effectLst/>
              <a:latin typeface="メイリオ" panose="020B0604030504040204" pitchFamily="50" charset="-128"/>
              <a:ea typeface="メイリオ" panose="020B0604030504040204" pitchFamily="50" charset="-128"/>
            </a:endParaRPr>
          </a:p>
        </p:txBody>
      </p:sp>
      <p:pic>
        <p:nvPicPr>
          <p:cNvPr id="4" name="図 3" descr="グラフ, 棒グラフ&#10;&#10;AI 生成コンテンツは誤りを含む可能性があります。">
            <a:extLst>
              <a:ext uri="{FF2B5EF4-FFF2-40B4-BE49-F238E27FC236}">
                <a16:creationId xmlns:a16="http://schemas.microsoft.com/office/drawing/2014/main" id="{EE62E9A8-E0DE-97BB-C9D3-1EBB533CED7A}"/>
              </a:ext>
            </a:extLst>
          </p:cNvPr>
          <p:cNvPicPr>
            <a:picLocks noChangeAspect="1"/>
          </p:cNvPicPr>
          <p:nvPr/>
        </p:nvPicPr>
        <p:blipFill>
          <a:blip r:embed="rId3"/>
          <a:stretch>
            <a:fillRect/>
          </a:stretch>
        </p:blipFill>
        <p:spPr>
          <a:xfrm>
            <a:off x="692" y="0"/>
            <a:ext cx="12190615" cy="6858000"/>
          </a:xfrm>
          <a:prstGeom prst="rect">
            <a:avLst/>
          </a:prstGeom>
        </p:spPr>
      </p:pic>
    </p:spTree>
    <p:extLst>
      <p:ext uri="{BB962C8B-B14F-4D97-AF65-F5344CB8AC3E}">
        <p14:creationId xmlns:p14="http://schemas.microsoft.com/office/powerpoint/2010/main" val="318903729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タイトル 13">
            <a:extLst>
              <a:ext uri="{FF2B5EF4-FFF2-40B4-BE49-F238E27FC236}">
                <a16:creationId xmlns:a16="http://schemas.microsoft.com/office/drawing/2014/main" id="{B239E98D-AD34-3813-6B5E-E28D042DEBF1}"/>
              </a:ext>
            </a:extLst>
          </p:cNvPr>
          <p:cNvSpPr>
            <a:spLocks noGrp="1"/>
          </p:cNvSpPr>
          <p:nvPr>
            <p:ph type="title"/>
          </p:nvPr>
        </p:nvSpPr>
        <p:spPr>
          <a:xfrm>
            <a:off x="576000" y="108000"/>
            <a:ext cx="10972800" cy="802800"/>
          </a:xfrm>
        </p:spPr>
        <p:txBody>
          <a:bodyPr>
            <a:noAutofit/>
          </a:bodyPr>
          <a:lstStyle/>
          <a:p>
            <a:r>
              <a:rPr kumimoji="1" lang="ja-JP" altLang="en-US" b="1" dirty="0">
                <a:effectLst/>
                <a:latin typeface="メイリオ" panose="020B0604030504040204" pitchFamily="50" charset="-128"/>
                <a:ea typeface="メイリオ" panose="020B0604030504040204" pitchFamily="50" charset="-128"/>
              </a:rPr>
              <a:t>白血病に対する造血幹細胞移植におけるドナー・幹細胞種類別の高リスク群割合の年次推移</a:t>
            </a:r>
            <a:endParaRPr lang="ja-JP" altLang="en-US" b="1" spc="-150" dirty="0">
              <a:solidFill>
                <a:srgbClr val="91C6F7"/>
              </a:solidFill>
              <a:latin typeface="メイリオ" panose="020B0604030504040204" pitchFamily="50" charset="-128"/>
              <a:ea typeface="メイリオ" panose="020B0604030504040204" pitchFamily="50" charset="-128"/>
              <a:cs typeface="Arial" panose="020B0604020202020204" pitchFamily="34" charset="0"/>
            </a:endParaRPr>
          </a:p>
        </p:txBody>
      </p:sp>
      <p:pic>
        <p:nvPicPr>
          <p:cNvPr id="3" name="図 2" descr="グラフ, 折れ線グラフ&#10;&#10;AI 生成コンテンツは誤りを含む可能性があります。">
            <a:extLst>
              <a:ext uri="{FF2B5EF4-FFF2-40B4-BE49-F238E27FC236}">
                <a16:creationId xmlns:a16="http://schemas.microsoft.com/office/drawing/2014/main" id="{525E394C-91D8-C39E-1673-6A3659871F0D}"/>
              </a:ext>
            </a:extLst>
          </p:cNvPr>
          <p:cNvPicPr>
            <a:picLocks noChangeAspect="1"/>
          </p:cNvPicPr>
          <p:nvPr/>
        </p:nvPicPr>
        <p:blipFill>
          <a:blip r:embed="rId3"/>
          <a:stretch>
            <a:fillRect/>
          </a:stretch>
        </p:blipFill>
        <p:spPr>
          <a:xfrm>
            <a:off x="692" y="0"/>
            <a:ext cx="12190615" cy="6858000"/>
          </a:xfrm>
          <a:prstGeom prst="rect">
            <a:avLst/>
          </a:prstGeom>
        </p:spPr>
      </p:pic>
    </p:spTree>
    <p:extLst>
      <p:ext uri="{BB962C8B-B14F-4D97-AF65-F5344CB8AC3E}">
        <p14:creationId xmlns:p14="http://schemas.microsoft.com/office/powerpoint/2010/main" val="295553130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BFFA816-3117-6DC4-E8B4-69B340E81A82}"/>
              </a:ext>
            </a:extLst>
          </p:cNvPr>
          <p:cNvSpPr>
            <a:spLocks noGrp="1"/>
          </p:cNvSpPr>
          <p:nvPr>
            <p:ph type="title"/>
          </p:nvPr>
        </p:nvSpPr>
        <p:spPr/>
        <p:txBody>
          <a:bodyPr>
            <a:normAutofit fontScale="90000"/>
          </a:bodyPr>
          <a:lstStyle/>
          <a:p>
            <a:r>
              <a:rPr kumimoji="1" lang="ja-JP" altLang="en-US" sz="2800" b="1" dirty="0">
                <a:latin typeface="メイリオ" panose="020B0604030504040204" pitchFamily="50" charset="-128"/>
                <a:ea typeface="メイリオ" panose="020B0604030504040204" pitchFamily="50" charset="-128"/>
              </a:rPr>
              <a:t>同種移植におけるドナー・幹細胞種類別の骨髄非破壊的前治療群割合の年次推移</a:t>
            </a:r>
          </a:p>
        </p:txBody>
      </p:sp>
      <p:pic>
        <p:nvPicPr>
          <p:cNvPr id="5" name="図 4" descr="グラフ, 折れ線グラフ&#10;&#10;AI 生成コンテンツは誤りを含む可能性があります。">
            <a:extLst>
              <a:ext uri="{FF2B5EF4-FFF2-40B4-BE49-F238E27FC236}">
                <a16:creationId xmlns:a16="http://schemas.microsoft.com/office/drawing/2014/main" id="{792B44B9-4B99-FF4F-91CF-B688DAD6392A}"/>
              </a:ext>
            </a:extLst>
          </p:cNvPr>
          <p:cNvPicPr>
            <a:picLocks noChangeAspect="1"/>
          </p:cNvPicPr>
          <p:nvPr/>
        </p:nvPicPr>
        <p:blipFill>
          <a:blip r:embed="rId3"/>
          <a:stretch>
            <a:fillRect/>
          </a:stretch>
        </p:blipFill>
        <p:spPr>
          <a:xfrm>
            <a:off x="692" y="0"/>
            <a:ext cx="12190615" cy="6858000"/>
          </a:xfrm>
          <a:prstGeom prst="rect">
            <a:avLst/>
          </a:prstGeom>
        </p:spPr>
      </p:pic>
    </p:spTree>
    <p:extLst>
      <p:ext uri="{BB962C8B-B14F-4D97-AF65-F5344CB8AC3E}">
        <p14:creationId xmlns:p14="http://schemas.microsoft.com/office/powerpoint/2010/main" val="234125747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タイトル 11"/>
          <p:cNvSpPr>
            <a:spLocks noGrp="1"/>
          </p:cNvSpPr>
          <p:nvPr>
            <p:ph type="title"/>
          </p:nvPr>
        </p:nvSpPr>
        <p:spPr>
          <a:xfrm>
            <a:off x="576000" y="108000"/>
            <a:ext cx="10972800" cy="802800"/>
          </a:xfrm>
        </p:spPr>
        <p:txBody>
          <a:bodyPr>
            <a:normAutofit/>
          </a:bodyPr>
          <a:lstStyle/>
          <a:p>
            <a:pPr>
              <a:lnSpc>
                <a:spcPct val="90000"/>
              </a:lnSpc>
            </a:pPr>
            <a:r>
              <a:rPr lang="en-US" altLang="ja-JP" sz="2500" b="1" dirty="0">
                <a:effectLst/>
                <a:latin typeface="メイリオ" panose="020B0604030504040204" pitchFamily="50" charset="-128"/>
                <a:ea typeface="メイリオ" panose="020B0604030504040204" pitchFamily="50" charset="-128"/>
                <a:cs typeface="Arial Unicode MS" pitchFamily="50" charset="-128"/>
              </a:rPr>
              <a:t>HLA</a:t>
            </a:r>
            <a:r>
              <a:rPr lang="ja-JP" altLang="en-US" sz="2500" b="1" dirty="0">
                <a:effectLst/>
                <a:latin typeface="メイリオ" panose="020B0604030504040204" pitchFamily="50" charset="-128"/>
                <a:ea typeface="メイリオ" panose="020B0604030504040204" pitchFamily="50" charset="-128"/>
                <a:cs typeface="Arial Unicode MS" pitchFamily="50" charset="-128"/>
              </a:rPr>
              <a:t>適合度別の血縁者間移植件数の年次推移</a:t>
            </a:r>
            <a:endParaRPr lang="ja-JP" altLang="en-US" sz="1800" dirty="0"/>
          </a:p>
        </p:txBody>
      </p:sp>
      <p:pic>
        <p:nvPicPr>
          <p:cNvPr id="3" name="図 2" descr="グラフ, 折れ線グラフ&#10;&#10;AI 生成コンテンツは誤りを含む可能性があります。">
            <a:extLst>
              <a:ext uri="{FF2B5EF4-FFF2-40B4-BE49-F238E27FC236}">
                <a16:creationId xmlns:a16="http://schemas.microsoft.com/office/drawing/2014/main" id="{DA78D93E-61C9-EDCE-93DA-4F570988D392}"/>
              </a:ext>
            </a:extLst>
          </p:cNvPr>
          <p:cNvPicPr>
            <a:picLocks noChangeAspect="1"/>
          </p:cNvPicPr>
          <p:nvPr/>
        </p:nvPicPr>
        <p:blipFill>
          <a:blip r:embed="rId3"/>
          <a:stretch>
            <a:fillRect/>
          </a:stretch>
        </p:blipFill>
        <p:spPr>
          <a:xfrm>
            <a:off x="692" y="0"/>
            <a:ext cx="12190615" cy="6858000"/>
          </a:xfrm>
          <a:prstGeom prst="rect">
            <a:avLst/>
          </a:prstGeom>
        </p:spPr>
      </p:pic>
    </p:spTree>
    <p:extLst>
      <p:ext uri="{BB962C8B-B14F-4D97-AF65-F5344CB8AC3E}">
        <p14:creationId xmlns:p14="http://schemas.microsoft.com/office/powerpoint/2010/main" val="224126107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0F534A-036D-6074-E5D3-12E9948C7E93}"/>
            </a:ext>
          </a:extLst>
        </p:cNvPr>
        <p:cNvGrpSpPr/>
        <p:nvPr/>
      </p:nvGrpSpPr>
      <p:grpSpPr>
        <a:xfrm>
          <a:off x="0" y="0"/>
          <a:ext cx="0" cy="0"/>
          <a:chOff x="0" y="0"/>
          <a:chExt cx="0" cy="0"/>
        </a:xfrm>
      </p:grpSpPr>
      <p:sp>
        <p:nvSpPr>
          <p:cNvPr id="12" name="タイトル 11">
            <a:extLst>
              <a:ext uri="{FF2B5EF4-FFF2-40B4-BE49-F238E27FC236}">
                <a16:creationId xmlns:a16="http://schemas.microsoft.com/office/drawing/2014/main" id="{FCB80C70-742A-8E03-326D-BAC463FC1906}"/>
              </a:ext>
            </a:extLst>
          </p:cNvPr>
          <p:cNvSpPr>
            <a:spLocks noGrp="1"/>
          </p:cNvSpPr>
          <p:nvPr>
            <p:ph type="title"/>
          </p:nvPr>
        </p:nvSpPr>
        <p:spPr>
          <a:xfrm>
            <a:off x="576000" y="108000"/>
            <a:ext cx="10972800" cy="802800"/>
          </a:xfrm>
        </p:spPr>
        <p:txBody>
          <a:bodyPr>
            <a:normAutofit/>
          </a:bodyPr>
          <a:lstStyle/>
          <a:p>
            <a:pPr>
              <a:lnSpc>
                <a:spcPct val="90000"/>
              </a:lnSpc>
            </a:pPr>
            <a:r>
              <a:rPr lang="en-US" altLang="ja-JP" sz="2500" b="1" dirty="0">
                <a:effectLst/>
                <a:latin typeface="メイリオ" panose="020B0604030504040204" pitchFamily="50" charset="-128"/>
                <a:ea typeface="メイリオ" panose="020B0604030504040204" pitchFamily="50" charset="-128"/>
                <a:cs typeface="Arial Unicode MS" pitchFamily="50" charset="-128"/>
              </a:rPr>
              <a:t>HLA</a:t>
            </a:r>
            <a:r>
              <a:rPr lang="ja-JP" altLang="en-US" sz="2500" b="1" dirty="0">
                <a:effectLst/>
                <a:latin typeface="メイリオ" panose="020B0604030504040204" pitchFamily="50" charset="-128"/>
                <a:ea typeface="メイリオ" panose="020B0604030504040204" pitchFamily="50" charset="-128"/>
                <a:cs typeface="Arial Unicode MS" pitchFamily="50" charset="-128"/>
              </a:rPr>
              <a:t>適合度別の血縁者間</a:t>
            </a:r>
            <a:r>
              <a:rPr lang="ja-JP" altLang="en-US" b="1" dirty="0">
                <a:latin typeface="メイリオ" panose="020B0604030504040204" pitchFamily="50" charset="-128"/>
                <a:ea typeface="メイリオ" panose="020B0604030504040204" pitchFamily="50" charset="-128"/>
                <a:cs typeface="Arial Unicode MS" pitchFamily="50" charset="-128"/>
              </a:rPr>
              <a:t>・</a:t>
            </a:r>
            <a:r>
              <a:rPr lang="ja-JP" altLang="en-US" sz="2500" b="1" dirty="0">
                <a:effectLst/>
                <a:latin typeface="メイリオ" panose="020B0604030504040204" pitchFamily="50" charset="-128"/>
                <a:ea typeface="メイリオ" panose="020B0604030504040204" pitchFamily="50" charset="-128"/>
                <a:cs typeface="Arial Unicode MS" pitchFamily="50" charset="-128"/>
              </a:rPr>
              <a:t>非血縁者間移植件数の年次推移</a:t>
            </a:r>
            <a:endParaRPr lang="ja-JP" altLang="en-US" sz="1800" dirty="0"/>
          </a:p>
        </p:txBody>
      </p:sp>
      <p:pic>
        <p:nvPicPr>
          <p:cNvPr id="3" name="図 2" descr="グラフ, 折れ線グラフ&#10;&#10;AI 生成コンテンツは誤りを含む可能性があります。">
            <a:extLst>
              <a:ext uri="{FF2B5EF4-FFF2-40B4-BE49-F238E27FC236}">
                <a16:creationId xmlns:a16="http://schemas.microsoft.com/office/drawing/2014/main" id="{38582307-63F7-EF9B-0C48-2737177426F2}"/>
              </a:ext>
            </a:extLst>
          </p:cNvPr>
          <p:cNvPicPr>
            <a:picLocks noChangeAspect="1"/>
          </p:cNvPicPr>
          <p:nvPr/>
        </p:nvPicPr>
        <p:blipFill>
          <a:blip r:embed="rId3"/>
          <a:stretch>
            <a:fillRect/>
          </a:stretch>
        </p:blipFill>
        <p:spPr>
          <a:xfrm>
            <a:off x="692" y="0"/>
            <a:ext cx="12190615" cy="6858000"/>
          </a:xfrm>
          <a:prstGeom prst="rect">
            <a:avLst/>
          </a:prstGeom>
        </p:spPr>
      </p:pic>
    </p:spTree>
    <p:extLst>
      <p:ext uri="{BB962C8B-B14F-4D97-AF65-F5344CB8AC3E}">
        <p14:creationId xmlns:p14="http://schemas.microsoft.com/office/powerpoint/2010/main" val="193883775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テキスト ボックス 9"/>
          <p:cNvSpPr txBox="1"/>
          <p:nvPr/>
        </p:nvSpPr>
        <p:spPr>
          <a:xfrm>
            <a:off x="7089913" y="6188765"/>
            <a:ext cx="914400" cy="914400"/>
          </a:xfrm>
          <a:prstGeom prst="rect">
            <a:avLst/>
          </a:prstGeom>
        </p:spPr>
        <p:txBody>
          <a:bodyPr vert="horz" wrap="none" lIns="0" rIns="0" bIns="0" rtlCol="0" anchor="ctr">
            <a:normAutofit fontScale="97500"/>
          </a:bodyPr>
          <a:lstStyle/>
          <a:p>
            <a:pPr defTabSz="914400" fontAlgn="auto">
              <a:spcAft>
                <a:spcPts val="0"/>
              </a:spcAft>
              <a:defRPr/>
            </a:pPr>
            <a:endParaRPr lang="ja-JP" altLang="en-US" sz="2600" dirty="0">
              <a:solidFill>
                <a:srgbClr val="0F6FC6">
                  <a:lumMod val="75000"/>
                </a:srgbClr>
              </a:solidFill>
              <a:latin typeface="HGP明朝E" panose="02020900000000000000" pitchFamily="18" charset="-128"/>
              <a:ea typeface="HGP明朝E" panose="02020900000000000000" pitchFamily="18" charset="-128"/>
            </a:endParaRPr>
          </a:p>
        </p:txBody>
      </p:sp>
      <p:sp>
        <p:nvSpPr>
          <p:cNvPr id="16" name="テキスト ボックス 15"/>
          <p:cNvSpPr txBox="1"/>
          <p:nvPr/>
        </p:nvSpPr>
        <p:spPr>
          <a:xfrm>
            <a:off x="8004314" y="4025900"/>
            <a:ext cx="1914387" cy="507978"/>
          </a:xfrm>
          <a:prstGeom prst="rect">
            <a:avLst/>
          </a:prstGeom>
        </p:spPr>
        <p:txBody>
          <a:bodyPr vert="horz" wrap="square" lIns="0" rIns="0" bIns="0" rtlCol="0" anchor="ctr">
            <a:normAutofit fontScale="97500"/>
          </a:bodyPr>
          <a:lstStyle/>
          <a:p>
            <a:pPr defTabSz="914400" fontAlgn="auto">
              <a:spcAft>
                <a:spcPts val="0"/>
              </a:spcAft>
              <a:defRPr/>
            </a:pPr>
            <a:endParaRPr lang="ja-JP" altLang="en-US" sz="2600" dirty="0">
              <a:solidFill>
                <a:srgbClr val="0F6FC6">
                  <a:lumMod val="75000"/>
                </a:srgbClr>
              </a:solidFill>
              <a:latin typeface="HGP明朝E" panose="02020900000000000000" pitchFamily="18" charset="-128"/>
              <a:ea typeface="HGP明朝E" panose="02020900000000000000" pitchFamily="18" charset="-128"/>
            </a:endParaRPr>
          </a:p>
        </p:txBody>
      </p:sp>
      <p:sp>
        <p:nvSpPr>
          <p:cNvPr id="8" name="テキスト ボックス 1">
            <a:extLst>
              <a:ext uri="{FF2B5EF4-FFF2-40B4-BE49-F238E27FC236}">
                <a16:creationId xmlns:a16="http://schemas.microsoft.com/office/drawing/2014/main" id="{AB19C72D-22EC-42B0-80DE-3986801D007C}"/>
              </a:ext>
            </a:extLst>
          </p:cNvPr>
          <p:cNvSpPr txBox="1"/>
          <p:nvPr/>
        </p:nvSpPr>
        <p:spPr>
          <a:xfrm>
            <a:off x="1857600" y="853227"/>
            <a:ext cx="3518977" cy="233385"/>
          </a:xfrm>
          <a:prstGeom prst="rect">
            <a:avLst/>
          </a:prstGeom>
          <a:noFill/>
        </p:spPr>
        <p:txBody>
          <a:bodyPr wrap="non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nSpc>
                <a:spcPts val="1100"/>
              </a:lnSpc>
              <a:defRPr/>
            </a:pPr>
            <a:r>
              <a:rPr lang="ja-JP" altLang="en-US" sz="900" dirty="0">
                <a:solidFill>
                  <a:srgbClr val="000000">
                    <a:lumMod val="65000"/>
                    <a:lumOff val="35000"/>
                  </a:srgbClr>
                </a:solidFill>
                <a:latin typeface="メイリオ" pitchFamily="50" charset="-128"/>
                <a:ea typeface="メイリオ" pitchFamily="50" charset="-128"/>
                <a:cs typeface="メイリオ" pitchFamily="50" charset="-128"/>
              </a:rPr>
              <a:t>折れ線グラフ：生存率，棒グラフ：移植件数</a:t>
            </a:r>
            <a:r>
              <a:rPr lang="en-US" altLang="ja-JP" sz="900" dirty="0">
                <a:solidFill>
                  <a:srgbClr val="000000">
                    <a:lumMod val="65000"/>
                    <a:lumOff val="35000"/>
                  </a:srgbClr>
                </a:solidFill>
                <a:latin typeface="メイリオ" pitchFamily="50" charset="-128"/>
                <a:ea typeface="メイリオ" pitchFamily="50" charset="-128"/>
                <a:cs typeface="メイリオ" pitchFamily="50" charset="-128"/>
              </a:rPr>
              <a:t>(</a:t>
            </a:r>
            <a:r>
              <a:rPr lang="ja-JP" altLang="en-US" sz="900" dirty="0">
                <a:solidFill>
                  <a:srgbClr val="000000">
                    <a:lumMod val="65000"/>
                    <a:lumOff val="35000"/>
                  </a:srgbClr>
                </a:solidFill>
                <a:latin typeface="メイリオ" pitchFamily="50" charset="-128"/>
                <a:ea typeface="メイリオ" pitchFamily="50" charset="-128"/>
                <a:cs typeface="メイリオ" pitchFamily="50" charset="-128"/>
              </a:rPr>
              <a:t>生存率の解析対象</a:t>
            </a:r>
            <a:r>
              <a:rPr lang="en-US" altLang="ja-JP" sz="900" dirty="0">
                <a:solidFill>
                  <a:srgbClr val="000000">
                    <a:lumMod val="65000"/>
                    <a:lumOff val="35000"/>
                  </a:srgbClr>
                </a:solidFill>
                <a:latin typeface="メイリオ" pitchFamily="50" charset="-128"/>
                <a:ea typeface="メイリオ" pitchFamily="50" charset="-128"/>
                <a:cs typeface="メイリオ" pitchFamily="50" charset="-128"/>
              </a:rPr>
              <a:t>)</a:t>
            </a:r>
            <a:endParaRPr lang="ja-JP" altLang="en-US" sz="900" dirty="0">
              <a:solidFill>
                <a:srgbClr val="000000">
                  <a:lumMod val="65000"/>
                  <a:lumOff val="35000"/>
                </a:srgbClr>
              </a:solidFill>
              <a:latin typeface="メイリオ" pitchFamily="50" charset="-128"/>
              <a:ea typeface="メイリオ" pitchFamily="50" charset="-128"/>
              <a:cs typeface="メイリオ" pitchFamily="50" charset="-128"/>
            </a:endParaRPr>
          </a:p>
        </p:txBody>
      </p:sp>
      <p:sp>
        <p:nvSpPr>
          <p:cNvPr id="11" name="テキスト ボックス 1">
            <a:extLst>
              <a:ext uri="{FF2B5EF4-FFF2-40B4-BE49-F238E27FC236}">
                <a16:creationId xmlns:a16="http://schemas.microsoft.com/office/drawing/2014/main" id="{3F40000E-9E0A-4080-A17B-CD097A4F3006}"/>
              </a:ext>
            </a:extLst>
          </p:cNvPr>
          <p:cNvSpPr txBox="1"/>
          <p:nvPr/>
        </p:nvSpPr>
        <p:spPr>
          <a:xfrm>
            <a:off x="8182800" y="5925600"/>
            <a:ext cx="3474000" cy="904735"/>
          </a:xfrm>
          <a:prstGeom prst="rect">
            <a:avLst/>
          </a:prstGeom>
          <a:noFill/>
          <a:ln>
            <a:noFill/>
          </a:ln>
          <a:effectLst/>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nSpc>
                <a:spcPts val="1100"/>
              </a:lnSpc>
              <a:defRPr/>
            </a:pPr>
            <a:r>
              <a:rPr lang="ja-JP" altLang="en-US" sz="900" b="1" dirty="0">
                <a:solidFill>
                  <a:srgbClr val="000000"/>
                </a:solidFill>
                <a:latin typeface="メイリオ" pitchFamily="50" charset="-128"/>
                <a:ea typeface="メイリオ" pitchFamily="50" charset="-128"/>
                <a:cs typeface="メイリオ" pitchFamily="50" charset="-128"/>
              </a:rPr>
              <a:t>＜生存率＞ ＜件数＞ </a:t>
            </a:r>
            <a:r>
              <a:rPr lang="ja-JP" altLang="en-US" sz="900" dirty="0">
                <a:solidFill>
                  <a:srgbClr val="000000"/>
                </a:solidFill>
                <a:latin typeface="メイリオ" pitchFamily="50" charset="-128"/>
                <a:ea typeface="メイリオ" pitchFamily="50" charset="-128"/>
                <a:cs typeface="メイリオ" pitchFamily="50" charset="-128"/>
              </a:rPr>
              <a:t>　                     移植時年齢</a:t>
            </a:r>
            <a:endParaRPr lang="en-US" altLang="ja-JP" sz="900" dirty="0">
              <a:solidFill>
                <a:srgbClr val="000000"/>
              </a:solidFill>
              <a:latin typeface="メイリオ" pitchFamily="50" charset="-128"/>
              <a:ea typeface="メイリオ" pitchFamily="50" charset="-128"/>
              <a:cs typeface="メイリオ" pitchFamily="50" charset="-128"/>
            </a:endParaRPr>
          </a:p>
          <a:p>
            <a:pPr>
              <a:lnSpc>
                <a:spcPts val="1300"/>
              </a:lnSpc>
              <a:defRPr/>
            </a:pPr>
            <a:r>
              <a:rPr lang="ja-JP" altLang="en-US" sz="1200" b="1" dirty="0">
                <a:solidFill>
                  <a:srgbClr val="FF5050"/>
                </a:solidFill>
                <a:effectLst>
                  <a:outerShdw blurRad="38100" dist="38100" dir="2700000" algn="tl">
                    <a:srgbClr val="000000">
                      <a:alpha val="43137"/>
                    </a:srgbClr>
                  </a:outerShdw>
                </a:effectLst>
                <a:latin typeface="HGP創英角ｺﾞｼｯｸUB" pitchFamily="50" charset="-128"/>
                <a:ea typeface="HGP創英角ｺﾞｼｯｸUB" pitchFamily="50" charset="-128"/>
                <a:cs typeface="メイリオ" pitchFamily="50" charset="-128"/>
              </a:rPr>
              <a:t>      ー</a:t>
            </a:r>
            <a:r>
              <a:rPr lang="en-US" altLang="ja-JP" sz="1200" dirty="0">
                <a:solidFill>
                  <a:srgbClr val="000000"/>
                </a:solidFill>
                <a:latin typeface="メイリオ" pitchFamily="50" charset="-128"/>
                <a:ea typeface="メイリオ" pitchFamily="50" charset="-128"/>
                <a:cs typeface="メイリオ" pitchFamily="50" charset="-128"/>
              </a:rPr>
              <a:t> </a:t>
            </a:r>
            <a:r>
              <a:rPr lang="ja-JP" altLang="en-US" sz="1200" dirty="0">
                <a:solidFill>
                  <a:srgbClr val="000000"/>
                </a:solidFill>
                <a:latin typeface="メイリオ" pitchFamily="50" charset="-128"/>
                <a:ea typeface="メイリオ" pitchFamily="50" charset="-128"/>
                <a:cs typeface="メイリオ" pitchFamily="50" charset="-128"/>
              </a:rPr>
              <a:t>　　</a:t>
            </a:r>
            <a:r>
              <a:rPr lang="ja-JP" altLang="en-US" sz="1200" dirty="0">
                <a:ln>
                  <a:solidFill>
                    <a:prstClr val="white"/>
                  </a:solidFill>
                </a:ln>
                <a:solidFill>
                  <a:srgbClr val="FF5050">
                    <a:alpha val="60000"/>
                  </a:srgbClr>
                </a:solidFill>
                <a:latin typeface="メイリオ" pitchFamily="50" charset="-128"/>
                <a:ea typeface="メイリオ" pitchFamily="50" charset="-128"/>
                <a:cs typeface="メイリオ" pitchFamily="50" charset="-128"/>
              </a:rPr>
              <a:t>■   </a:t>
            </a:r>
            <a:r>
              <a:rPr lang="ja-JP" altLang="en-US" sz="1200" dirty="0">
                <a:solidFill>
                  <a:srgbClr val="000000"/>
                </a:solidFill>
                <a:latin typeface="メイリオ" pitchFamily="50" charset="-128"/>
                <a:ea typeface="メイリオ" pitchFamily="50" charset="-128"/>
                <a:cs typeface="メイリオ" pitchFamily="50" charset="-128"/>
              </a:rPr>
              <a:t>：自家移植  </a:t>
            </a:r>
            <a:r>
              <a:rPr lang="en-US" altLang="ja-JP" sz="1200" dirty="0">
                <a:solidFill>
                  <a:srgbClr val="000000"/>
                </a:solidFill>
                <a:latin typeface="メイリオ" pitchFamily="50" charset="-128"/>
                <a:ea typeface="メイリオ" pitchFamily="50" charset="-128"/>
                <a:cs typeface="メイリオ" pitchFamily="50" charset="-128"/>
              </a:rPr>
              <a:t>50</a:t>
            </a:r>
            <a:r>
              <a:rPr lang="ja-JP" altLang="en-US" sz="1200" dirty="0">
                <a:solidFill>
                  <a:srgbClr val="000000"/>
                </a:solidFill>
                <a:latin typeface="メイリオ" pitchFamily="50" charset="-128"/>
                <a:ea typeface="メイリオ" pitchFamily="50" charset="-128"/>
                <a:cs typeface="メイリオ" pitchFamily="50" charset="-128"/>
              </a:rPr>
              <a:t>歳未満</a:t>
            </a:r>
            <a:endParaRPr lang="en-US" altLang="ja-JP" sz="1200" dirty="0">
              <a:solidFill>
                <a:srgbClr val="000000"/>
              </a:solidFill>
              <a:latin typeface="メイリオ" pitchFamily="50" charset="-128"/>
              <a:ea typeface="メイリオ" pitchFamily="50" charset="-128"/>
              <a:cs typeface="メイリオ" pitchFamily="50" charset="-128"/>
            </a:endParaRPr>
          </a:p>
          <a:p>
            <a:pPr>
              <a:lnSpc>
                <a:spcPts val="1300"/>
              </a:lnSpc>
              <a:defRPr/>
            </a:pPr>
            <a:r>
              <a:rPr lang="ja-JP" altLang="en-US" sz="1200" b="1" dirty="0">
                <a:solidFill>
                  <a:srgbClr val="FF9999"/>
                </a:solidFill>
                <a:effectLst>
                  <a:outerShdw blurRad="38100" dist="38100" dir="2700000" algn="tl">
                    <a:srgbClr val="000000">
                      <a:alpha val="43137"/>
                    </a:srgbClr>
                  </a:outerShdw>
                </a:effectLst>
                <a:latin typeface="HGP創英角ｺﾞｼｯｸUB" pitchFamily="50" charset="-128"/>
                <a:ea typeface="HGP創英角ｺﾞｼｯｸUB" pitchFamily="50" charset="-128"/>
                <a:cs typeface="メイリオ" pitchFamily="50" charset="-128"/>
              </a:rPr>
              <a:t>      ー</a:t>
            </a:r>
            <a:r>
              <a:rPr lang="ja-JP" altLang="en-US" sz="1200" dirty="0">
                <a:solidFill>
                  <a:srgbClr val="000000"/>
                </a:solidFill>
                <a:latin typeface="メイリオ" pitchFamily="50" charset="-128"/>
                <a:ea typeface="メイリオ" pitchFamily="50" charset="-128"/>
                <a:cs typeface="メイリオ" pitchFamily="50" charset="-128"/>
              </a:rPr>
              <a:t> 　　</a:t>
            </a:r>
            <a:r>
              <a:rPr lang="ja-JP" altLang="en-US" sz="1200" b="1" dirty="0">
                <a:ln>
                  <a:solidFill>
                    <a:prstClr val="white"/>
                  </a:solidFill>
                </a:ln>
                <a:solidFill>
                  <a:srgbClr val="FF9999">
                    <a:alpha val="52941"/>
                  </a:srgbClr>
                </a:solidFill>
                <a:latin typeface="メイリオ" pitchFamily="50" charset="-128"/>
                <a:ea typeface="メイリオ" pitchFamily="50" charset="-128"/>
                <a:cs typeface="メイリオ" pitchFamily="50" charset="-128"/>
              </a:rPr>
              <a:t>■   </a:t>
            </a:r>
            <a:r>
              <a:rPr lang="ja-JP" altLang="en-US" sz="1200" dirty="0">
                <a:solidFill>
                  <a:srgbClr val="000000"/>
                </a:solidFill>
                <a:latin typeface="メイリオ" pitchFamily="50" charset="-128"/>
                <a:ea typeface="メイリオ" pitchFamily="50" charset="-128"/>
                <a:cs typeface="メイリオ" pitchFamily="50" charset="-128"/>
              </a:rPr>
              <a:t>：自家移植  </a:t>
            </a:r>
            <a:r>
              <a:rPr lang="en-US" altLang="ja-JP" sz="1200" dirty="0">
                <a:solidFill>
                  <a:srgbClr val="000000"/>
                </a:solidFill>
                <a:latin typeface="メイリオ" pitchFamily="50" charset="-128"/>
                <a:ea typeface="メイリオ" pitchFamily="50" charset="-128"/>
                <a:cs typeface="メイリオ" pitchFamily="50" charset="-128"/>
              </a:rPr>
              <a:t>50</a:t>
            </a:r>
            <a:r>
              <a:rPr lang="ja-JP" altLang="en-US" sz="1200" dirty="0">
                <a:solidFill>
                  <a:srgbClr val="000000"/>
                </a:solidFill>
                <a:latin typeface="メイリオ" pitchFamily="50" charset="-128"/>
                <a:ea typeface="メイリオ" pitchFamily="50" charset="-128"/>
                <a:cs typeface="メイリオ" pitchFamily="50" charset="-128"/>
              </a:rPr>
              <a:t>歳以上</a:t>
            </a:r>
            <a:endParaRPr lang="en-US" altLang="ja-JP" sz="1200" dirty="0">
              <a:solidFill>
                <a:srgbClr val="000000"/>
              </a:solidFill>
              <a:latin typeface="メイリオ" pitchFamily="50" charset="-128"/>
              <a:ea typeface="メイリオ" pitchFamily="50" charset="-128"/>
              <a:cs typeface="メイリオ" pitchFamily="50" charset="-128"/>
            </a:endParaRPr>
          </a:p>
          <a:p>
            <a:pPr>
              <a:lnSpc>
                <a:spcPts val="1300"/>
              </a:lnSpc>
              <a:defRPr/>
            </a:pPr>
            <a:r>
              <a:rPr lang="ja-JP" altLang="en-US" sz="1200" b="1" dirty="0">
                <a:solidFill>
                  <a:srgbClr val="0076A3"/>
                </a:solidFill>
                <a:effectLst>
                  <a:outerShdw blurRad="38100" dist="38100" dir="2700000" algn="tl">
                    <a:srgbClr val="000000">
                      <a:alpha val="43137"/>
                    </a:srgbClr>
                  </a:outerShdw>
                </a:effectLst>
                <a:latin typeface="HGP創英角ｺﾞｼｯｸUB" pitchFamily="50" charset="-128"/>
                <a:ea typeface="HGP創英角ｺﾞｼｯｸUB" pitchFamily="50" charset="-128"/>
                <a:cs typeface="メイリオ" pitchFamily="50" charset="-128"/>
              </a:rPr>
              <a:t>      ー</a:t>
            </a:r>
            <a:r>
              <a:rPr lang="ja-JP" altLang="en-US" sz="1200" dirty="0">
                <a:solidFill>
                  <a:srgbClr val="000000"/>
                </a:solidFill>
                <a:latin typeface="メイリオ" pitchFamily="50" charset="-128"/>
                <a:ea typeface="メイリオ" pitchFamily="50" charset="-128"/>
                <a:cs typeface="メイリオ" pitchFamily="50" charset="-128"/>
              </a:rPr>
              <a:t>       </a:t>
            </a:r>
            <a:r>
              <a:rPr lang="ja-JP" altLang="en-US" sz="1200" dirty="0">
                <a:ln>
                  <a:solidFill>
                    <a:prstClr val="white"/>
                  </a:solidFill>
                </a:ln>
                <a:solidFill>
                  <a:srgbClr val="0066CC">
                    <a:alpha val="34902"/>
                  </a:srgbClr>
                </a:solidFill>
                <a:latin typeface="メイリオ" pitchFamily="50" charset="-128"/>
                <a:ea typeface="メイリオ" pitchFamily="50" charset="-128"/>
                <a:cs typeface="メイリオ" pitchFamily="50" charset="-128"/>
              </a:rPr>
              <a:t>■   </a:t>
            </a:r>
            <a:r>
              <a:rPr lang="ja-JP" altLang="en-US" sz="1200" dirty="0">
                <a:solidFill>
                  <a:srgbClr val="000000"/>
                </a:solidFill>
                <a:latin typeface="メイリオ" pitchFamily="50" charset="-128"/>
                <a:ea typeface="メイリオ" pitchFamily="50" charset="-128"/>
                <a:cs typeface="メイリオ" pitchFamily="50" charset="-128"/>
              </a:rPr>
              <a:t>：同種移植  </a:t>
            </a:r>
            <a:r>
              <a:rPr lang="en-US" altLang="ja-JP" sz="1200" dirty="0">
                <a:solidFill>
                  <a:srgbClr val="000000"/>
                </a:solidFill>
                <a:latin typeface="メイリオ" pitchFamily="50" charset="-128"/>
                <a:ea typeface="メイリオ" pitchFamily="50" charset="-128"/>
                <a:cs typeface="メイリオ" pitchFamily="50" charset="-128"/>
              </a:rPr>
              <a:t>50</a:t>
            </a:r>
            <a:r>
              <a:rPr lang="ja-JP" altLang="en-US" sz="1200" dirty="0">
                <a:solidFill>
                  <a:srgbClr val="000000"/>
                </a:solidFill>
                <a:latin typeface="メイリオ" pitchFamily="50" charset="-128"/>
                <a:ea typeface="メイリオ" pitchFamily="50" charset="-128"/>
                <a:cs typeface="メイリオ" pitchFamily="50" charset="-128"/>
              </a:rPr>
              <a:t>歳未満</a:t>
            </a:r>
            <a:endParaRPr lang="en-US" altLang="ja-JP" sz="1200" dirty="0">
              <a:solidFill>
                <a:srgbClr val="000000"/>
              </a:solidFill>
              <a:latin typeface="メイリオ" pitchFamily="50" charset="-128"/>
              <a:ea typeface="メイリオ" pitchFamily="50" charset="-128"/>
              <a:cs typeface="メイリオ" pitchFamily="50" charset="-128"/>
            </a:endParaRPr>
          </a:p>
          <a:p>
            <a:pPr>
              <a:lnSpc>
                <a:spcPts val="1300"/>
              </a:lnSpc>
              <a:defRPr/>
            </a:pPr>
            <a:r>
              <a:rPr lang="ja-JP" altLang="en-US" sz="1200" b="1" dirty="0">
                <a:solidFill>
                  <a:srgbClr val="59AAF2"/>
                </a:solidFill>
                <a:effectLst>
                  <a:outerShdw blurRad="38100" dist="38100" dir="2700000" algn="tl">
                    <a:srgbClr val="000000">
                      <a:alpha val="43137"/>
                    </a:srgbClr>
                  </a:outerShdw>
                </a:effectLst>
                <a:latin typeface="HGP創英角ｺﾞｼｯｸUB" pitchFamily="50" charset="-128"/>
                <a:ea typeface="HGP創英角ｺﾞｼｯｸUB" pitchFamily="50" charset="-128"/>
                <a:cs typeface="メイリオ" pitchFamily="50" charset="-128"/>
              </a:rPr>
              <a:t>      ー</a:t>
            </a:r>
            <a:r>
              <a:rPr lang="ja-JP" altLang="en-US" sz="1200" dirty="0">
                <a:solidFill>
                  <a:srgbClr val="000000"/>
                </a:solidFill>
                <a:latin typeface="メイリオ" pitchFamily="50" charset="-128"/>
                <a:ea typeface="メイリオ" pitchFamily="50" charset="-128"/>
                <a:cs typeface="メイリオ" pitchFamily="50" charset="-128"/>
              </a:rPr>
              <a:t>       </a:t>
            </a:r>
            <a:r>
              <a:rPr lang="ja-JP" altLang="en-US" sz="1200" b="1" dirty="0">
                <a:ln>
                  <a:solidFill>
                    <a:prstClr val="white"/>
                  </a:solidFill>
                </a:ln>
                <a:solidFill>
                  <a:srgbClr val="99CCFF">
                    <a:alpha val="80000"/>
                  </a:srgbClr>
                </a:solidFill>
                <a:latin typeface="メイリオ" pitchFamily="50" charset="-128"/>
                <a:ea typeface="メイリオ" pitchFamily="50" charset="-128"/>
                <a:cs typeface="メイリオ" pitchFamily="50" charset="-128"/>
              </a:rPr>
              <a:t>■   </a:t>
            </a:r>
            <a:r>
              <a:rPr lang="ja-JP" altLang="en-US" sz="1200" dirty="0">
                <a:solidFill>
                  <a:srgbClr val="000000"/>
                </a:solidFill>
                <a:latin typeface="メイリオ" pitchFamily="50" charset="-128"/>
                <a:ea typeface="メイリオ" pitchFamily="50" charset="-128"/>
                <a:cs typeface="メイリオ" pitchFamily="50" charset="-128"/>
              </a:rPr>
              <a:t>：同種移植  </a:t>
            </a:r>
            <a:r>
              <a:rPr lang="en-US" altLang="ja-JP" sz="1200" dirty="0">
                <a:solidFill>
                  <a:srgbClr val="000000"/>
                </a:solidFill>
                <a:latin typeface="メイリオ" pitchFamily="50" charset="-128"/>
                <a:ea typeface="メイリオ" pitchFamily="50" charset="-128"/>
                <a:cs typeface="メイリオ" pitchFamily="50" charset="-128"/>
              </a:rPr>
              <a:t>50</a:t>
            </a:r>
            <a:r>
              <a:rPr lang="ja-JP" altLang="en-US" sz="1200" dirty="0">
                <a:solidFill>
                  <a:srgbClr val="000000"/>
                </a:solidFill>
                <a:latin typeface="メイリオ" pitchFamily="50" charset="-128"/>
                <a:ea typeface="メイリオ" pitchFamily="50" charset="-128"/>
                <a:cs typeface="メイリオ" pitchFamily="50" charset="-128"/>
              </a:rPr>
              <a:t>歳以上</a:t>
            </a:r>
            <a:endParaRPr lang="en-US" altLang="ja-JP" sz="1200" dirty="0">
              <a:solidFill>
                <a:srgbClr val="000000"/>
              </a:solidFill>
              <a:latin typeface="メイリオ" pitchFamily="50" charset="-128"/>
              <a:ea typeface="メイリオ" pitchFamily="50" charset="-128"/>
              <a:cs typeface="メイリオ" pitchFamily="50" charset="-128"/>
            </a:endParaRPr>
          </a:p>
        </p:txBody>
      </p:sp>
      <p:sp>
        <p:nvSpPr>
          <p:cNvPr id="19" name="テキスト ボックス 18">
            <a:extLst>
              <a:ext uri="{FF2B5EF4-FFF2-40B4-BE49-F238E27FC236}">
                <a16:creationId xmlns:a16="http://schemas.microsoft.com/office/drawing/2014/main" id="{4878CDA4-1F53-4335-ADB9-91E3BDA77AAC}"/>
              </a:ext>
            </a:extLst>
          </p:cNvPr>
          <p:cNvSpPr txBox="1"/>
          <p:nvPr/>
        </p:nvSpPr>
        <p:spPr>
          <a:xfrm>
            <a:off x="1857600" y="1167590"/>
            <a:ext cx="1680750" cy="261610"/>
          </a:xfrm>
          <a:prstGeom prst="rect">
            <a:avLst/>
          </a:prstGeom>
          <a:noFill/>
        </p:spPr>
        <p:txBody>
          <a:bodyPr wrap="square" rtlCol="0">
            <a:spAutoFit/>
          </a:bodyPr>
          <a:lstStyle/>
          <a:p>
            <a:pPr>
              <a:defRPr/>
            </a:pPr>
            <a:r>
              <a:rPr lang="ja-JP" altLang="en-US" sz="1100" dirty="0">
                <a:solidFill>
                  <a:schemeClr val="tx1">
                    <a:lumMod val="65000"/>
                    <a:lumOff val="35000"/>
                  </a:schemeClr>
                </a:solidFill>
                <a:latin typeface="メイリオ" pitchFamily="50" charset="-128"/>
                <a:ea typeface="メイリオ" pitchFamily="50" charset="-128"/>
                <a:cs typeface="メイリオ" pitchFamily="50" charset="-128"/>
              </a:rPr>
              <a:t>移植後</a:t>
            </a:r>
            <a:r>
              <a:rPr lang="en-US" altLang="ja-JP" sz="1100" dirty="0">
                <a:solidFill>
                  <a:schemeClr val="tx1">
                    <a:lumMod val="65000"/>
                    <a:lumOff val="35000"/>
                  </a:schemeClr>
                </a:solidFill>
                <a:latin typeface="メイリオ" pitchFamily="50" charset="-128"/>
                <a:ea typeface="メイリオ" pitchFamily="50" charset="-128"/>
                <a:cs typeface="メイリオ" pitchFamily="50" charset="-128"/>
              </a:rPr>
              <a:t>100</a:t>
            </a:r>
            <a:r>
              <a:rPr lang="ja-JP" altLang="en-US" sz="1100" dirty="0">
                <a:solidFill>
                  <a:schemeClr val="tx1">
                    <a:lumMod val="65000"/>
                    <a:lumOff val="35000"/>
                  </a:schemeClr>
                </a:solidFill>
                <a:latin typeface="メイリオ" pitchFamily="50" charset="-128"/>
                <a:ea typeface="メイリオ" pitchFamily="50" charset="-128"/>
                <a:cs typeface="メイリオ" pitchFamily="50" charset="-128"/>
              </a:rPr>
              <a:t>日生存率</a:t>
            </a:r>
            <a:endParaRPr lang="en-US" altLang="ja-JP" sz="1100" dirty="0">
              <a:solidFill>
                <a:schemeClr val="tx1">
                  <a:lumMod val="65000"/>
                  <a:lumOff val="35000"/>
                </a:schemeClr>
              </a:solidFill>
              <a:latin typeface="メイリオ" pitchFamily="50" charset="-128"/>
              <a:ea typeface="メイリオ" pitchFamily="50" charset="-128"/>
              <a:cs typeface="メイリオ" pitchFamily="50" charset="-128"/>
            </a:endParaRPr>
          </a:p>
        </p:txBody>
      </p:sp>
      <p:sp>
        <p:nvSpPr>
          <p:cNvPr id="33" name="テキスト ボックス 28">
            <a:extLst>
              <a:ext uri="{FF2B5EF4-FFF2-40B4-BE49-F238E27FC236}">
                <a16:creationId xmlns:a16="http://schemas.microsoft.com/office/drawing/2014/main" id="{E67B6416-CA72-43FB-91FD-3F1D00DC2958}"/>
              </a:ext>
            </a:extLst>
          </p:cNvPr>
          <p:cNvSpPr txBox="1"/>
          <p:nvPr/>
        </p:nvSpPr>
        <p:spPr>
          <a:xfrm>
            <a:off x="1857600" y="4226256"/>
            <a:ext cx="1680758" cy="400091"/>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defRPr/>
            </a:pPr>
            <a:r>
              <a:rPr lang="ja-JP" altLang="en-US" dirty="0">
                <a:solidFill>
                  <a:schemeClr val="tx1">
                    <a:lumMod val="65000"/>
                    <a:lumOff val="35000"/>
                  </a:schemeClr>
                </a:solidFill>
                <a:latin typeface="メイリオ" pitchFamily="50" charset="-128"/>
                <a:ea typeface="メイリオ" pitchFamily="50" charset="-128"/>
                <a:cs typeface="メイリオ" pitchFamily="50" charset="-128"/>
              </a:rPr>
              <a:t>移植件数</a:t>
            </a:r>
            <a:endParaRPr lang="en-US" altLang="ja-JP" dirty="0">
              <a:solidFill>
                <a:schemeClr val="tx1">
                  <a:lumMod val="65000"/>
                  <a:lumOff val="35000"/>
                </a:schemeClr>
              </a:solidFill>
              <a:latin typeface="メイリオ" pitchFamily="50" charset="-128"/>
              <a:ea typeface="メイリオ" pitchFamily="50" charset="-128"/>
              <a:cs typeface="メイリオ" pitchFamily="50" charset="-128"/>
            </a:endParaRPr>
          </a:p>
          <a:p>
            <a:pPr>
              <a:defRPr/>
            </a:pPr>
            <a:r>
              <a:rPr lang="en-US" altLang="ja-JP" sz="900" dirty="0">
                <a:solidFill>
                  <a:schemeClr val="tx1">
                    <a:lumMod val="65000"/>
                    <a:lumOff val="35000"/>
                  </a:schemeClr>
                </a:solidFill>
                <a:latin typeface="メイリオ" pitchFamily="50" charset="-128"/>
                <a:ea typeface="メイリオ" pitchFamily="50" charset="-128"/>
                <a:cs typeface="メイリオ" pitchFamily="50" charset="-128"/>
              </a:rPr>
              <a:t>(</a:t>
            </a:r>
            <a:r>
              <a:rPr lang="ja-JP" altLang="en-US" sz="900" dirty="0">
                <a:solidFill>
                  <a:schemeClr val="tx1">
                    <a:lumMod val="65000"/>
                    <a:lumOff val="35000"/>
                  </a:schemeClr>
                </a:solidFill>
                <a:latin typeface="メイリオ" pitchFamily="50" charset="-128"/>
                <a:ea typeface="メイリオ" pitchFamily="50" charset="-128"/>
                <a:cs typeface="メイリオ" pitchFamily="50" charset="-128"/>
              </a:rPr>
              <a:t>生存率の解析対象</a:t>
            </a:r>
            <a:r>
              <a:rPr lang="en-US" altLang="ja-JP" sz="900" dirty="0">
                <a:solidFill>
                  <a:schemeClr val="tx1">
                    <a:lumMod val="65000"/>
                    <a:lumOff val="35000"/>
                  </a:schemeClr>
                </a:solidFill>
                <a:latin typeface="メイリオ" pitchFamily="50" charset="-128"/>
                <a:ea typeface="メイリオ" pitchFamily="50" charset="-128"/>
                <a:cs typeface="メイリオ" pitchFamily="50" charset="-128"/>
              </a:rPr>
              <a:t>)</a:t>
            </a:r>
            <a:endParaRPr lang="ja-JP" altLang="en-US" sz="900" dirty="0">
              <a:solidFill>
                <a:schemeClr val="tx1">
                  <a:lumMod val="65000"/>
                  <a:lumOff val="35000"/>
                </a:schemeClr>
              </a:solidFill>
              <a:latin typeface="メイリオ" pitchFamily="50" charset="-128"/>
              <a:ea typeface="メイリオ" pitchFamily="50" charset="-128"/>
              <a:cs typeface="メイリオ" pitchFamily="50" charset="-128"/>
            </a:endParaRPr>
          </a:p>
        </p:txBody>
      </p:sp>
      <p:sp>
        <p:nvSpPr>
          <p:cNvPr id="5" name="タイトル 4">
            <a:extLst>
              <a:ext uri="{FF2B5EF4-FFF2-40B4-BE49-F238E27FC236}">
                <a16:creationId xmlns:a16="http://schemas.microsoft.com/office/drawing/2014/main" id="{5EE96DE0-59CD-4753-A82E-46212D8E901D}"/>
              </a:ext>
            </a:extLst>
          </p:cNvPr>
          <p:cNvSpPr>
            <a:spLocks noGrp="1"/>
          </p:cNvSpPr>
          <p:nvPr>
            <p:ph type="title"/>
          </p:nvPr>
        </p:nvSpPr>
        <p:spPr>
          <a:xfrm>
            <a:off x="576000" y="108000"/>
            <a:ext cx="10972800" cy="802800"/>
          </a:xfrm>
        </p:spPr>
        <p:txBody>
          <a:bodyPr anchor="t">
            <a:normAutofit/>
          </a:bodyPr>
          <a:lstStyle/>
          <a:p>
            <a:r>
              <a:rPr lang="ja-JP" altLang="en-US" b="1" dirty="0">
                <a:latin typeface="メイリオ" panose="020B0604030504040204" pitchFamily="50" charset="-128"/>
                <a:ea typeface="メイリオ" panose="020B0604030504040204" pitchFamily="50" charset="-128"/>
              </a:rPr>
              <a:t>自家・同種移植後</a:t>
            </a:r>
            <a:r>
              <a:rPr lang="en-US" altLang="ja-JP" b="1" dirty="0">
                <a:latin typeface="メイリオ" panose="020B0604030504040204" pitchFamily="50" charset="-128"/>
                <a:ea typeface="メイリオ" panose="020B0604030504040204" pitchFamily="50" charset="-128"/>
              </a:rPr>
              <a:t>100</a:t>
            </a:r>
            <a:r>
              <a:rPr lang="ja-JP" altLang="en-US" b="1" dirty="0">
                <a:latin typeface="メイリオ" panose="020B0604030504040204" pitchFamily="50" charset="-128"/>
                <a:ea typeface="メイリオ" panose="020B0604030504040204" pitchFamily="50" charset="-128"/>
              </a:rPr>
              <a:t>日生存率の年次推移</a:t>
            </a:r>
            <a:endParaRPr lang="ja-JP" altLang="en-US" dirty="0"/>
          </a:p>
        </p:txBody>
      </p:sp>
      <p:pic>
        <p:nvPicPr>
          <p:cNvPr id="3" name="図 2" descr="グラフ, ヒストグラム&#10;&#10;AI 生成コンテンツは誤りを含む可能性があります。">
            <a:extLst>
              <a:ext uri="{FF2B5EF4-FFF2-40B4-BE49-F238E27FC236}">
                <a16:creationId xmlns:a16="http://schemas.microsoft.com/office/drawing/2014/main" id="{12C3E7DD-B809-4347-CF0D-B1A3591B9014}"/>
              </a:ext>
            </a:extLst>
          </p:cNvPr>
          <p:cNvPicPr>
            <a:picLocks noChangeAspect="1"/>
          </p:cNvPicPr>
          <p:nvPr/>
        </p:nvPicPr>
        <p:blipFill>
          <a:blip r:embed="rId3"/>
          <a:stretch>
            <a:fillRect/>
          </a:stretch>
        </p:blipFill>
        <p:spPr>
          <a:xfrm>
            <a:off x="692" y="0"/>
            <a:ext cx="12190615" cy="6858000"/>
          </a:xfrm>
          <a:prstGeom prst="rect">
            <a:avLst/>
          </a:prstGeom>
        </p:spPr>
      </p:pic>
    </p:spTree>
    <p:extLst>
      <p:ext uri="{BB962C8B-B14F-4D97-AF65-F5344CB8AC3E}">
        <p14:creationId xmlns:p14="http://schemas.microsoft.com/office/powerpoint/2010/main" val="293138121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テキスト ボックス 9"/>
          <p:cNvSpPr txBox="1"/>
          <p:nvPr/>
        </p:nvSpPr>
        <p:spPr>
          <a:xfrm>
            <a:off x="7089913" y="6188765"/>
            <a:ext cx="914400" cy="914400"/>
          </a:xfrm>
          <a:prstGeom prst="rect">
            <a:avLst/>
          </a:prstGeom>
        </p:spPr>
        <p:txBody>
          <a:bodyPr vert="horz" wrap="none" lIns="0" rIns="0" bIns="0" rtlCol="0" anchor="ctr">
            <a:normAutofit fontScale="97500"/>
          </a:bodyPr>
          <a:lstStyle/>
          <a:p>
            <a:pPr defTabSz="914400" fontAlgn="auto">
              <a:spcAft>
                <a:spcPts val="0"/>
              </a:spcAft>
              <a:defRPr/>
            </a:pPr>
            <a:endParaRPr lang="ja-JP" altLang="en-US" sz="2600" dirty="0">
              <a:solidFill>
                <a:srgbClr val="0F6FC6">
                  <a:lumMod val="75000"/>
                </a:srgbClr>
              </a:solidFill>
              <a:latin typeface="HGP明朝E" panose="02020900000000000000" pitchFamily="18" charset="-128"/>
              <a:ea typeface="HGP明朝E" panose="02020900000000000000" pitchFamily="18" charset="-128"/>
            </a:endParaRPr>
          </a:p>
        </p:txBody>
      </p:sp>
      <p:sp>
        <p:nvSpPr>
          <p:cNvPr id="16" name="テキスト ボックス 15"/>
          <p:cNvSpPr txBox="1"/>
          <p:nvPr/>
        </p:nvSpPr>
        <p:spPr>
          <a:xfrm>
            <a:off x="8004314" y="4025900"/>
            <a:ext cx="1914387" cy="507978"/>
          </a:xfrm>
          <a:prstGeom prst="rect">
            <a:avLst/>
          </a:prstGeom>
        </p:spPr>
        <p:txBody>
          <a:bodyPr vert="horz" wrap="square" lIns="0" rIns="0" bIns="0" rtlCol="0" anchor="ctr">
            <a:normAutofit fontScale="97500"/>
          </a:bodyPr>
          <a:lstStyle/>
          <a:p>
            <a:pPr defTabSz="914400" fontAlgn="auto">
              <a:spcAft>
                <a:spcPts val="0"/>
              </a:spcAft>
              <a:defRPr/>
            </a:pPr>
            <a:endParaRPr lang="ja-JP" altLang="en-US" sz="2600" dirty="0">
              <a:solidFill>
                <a:srgbClr val="0F6FC6">
                  <a:lumMod val="75000"/>
                </a:srgbClr>
              </a:solidFill>
              <a:latin typeface="HGP明朝E" panose="02020900000000000000" pitchFamily="18" charset="-128"/>
              <a:ea typeface="HGP明朝E" panose="02020900000000000000" pitchFamily="18" charset="-128"/>
            </a:endParaRPr>
          </a:p>
        </p:txBody>
      </p:sp>
      <p:sp>
        <p:nvSpPr>
          <p:cNvPr id="11" name="テキスト ボックス 10">
            <a:extLst>
              <a:ext uri="{FF2B5EF4-FFF2-40B4-BE49-F238E27FC236}">
                <a16:creationId xmlns:a16="http://schemas.microsoft.com/office/drawing/2014/main" id="{318B73E5-8E81-49C1-BBD3-A1A5480C3A77}"/>
              </a:ext>
            </a:extLst>
          </p:cNvPr>
          <p:cNvSpPr txBox="1"/>
          <p:nvPr/>
        </p:nvSpPr>
        <p:spPr>
          <a:xfrm>
            <a:off x="1857600" y="1970439"/>
            <a:ext cx="1680750" cy="261610"/>
          </a:xfrm>
          <a:prstGeom prst="rect">
            <a:avLst/>
          </a:prstGeom>
          <a:noFill/>
        </p:spPr>
        <p:txBody>
          <a:bodyPr wrap="square" rtlCol="0">
            <a:spAutoFit/>
          </a:bodyPr>
          <a:lstStyle/>
          <a:p>
            <a:pPr>
              <a:defRPr/>
            </a:pPr>
            <a:r>
              <a:rPr lang="ja-JP" altLang="en-US" sz="1100" dirty="0">
                <a:solidFill>
                  <a:schemeClr val="tx1">
                    <a:lumMod val="65000"/>
                    <a:lumOff val="35000"/>
                  </a:schemeClr>
                </a:solidFill>
                <a:latin typeface="メイリオ" pitchFamily="50" charset="-128"/>
                <a:ea typeface="メイリオ" pitchFamily="50" charset="-128"/>
                <a:cs typeface="メイリオ" pitchFamily="50" charset="-128"/>
              </a:rPr>
              <a:t>移植後</a:t>
            </a:r>
            <a:r>
              <a:rPr lang="en-US" altLang="ja-JP" sz="1100" dirty="0">
                <a:solidFill>
                  <a:schemeClr val="tx1">
                    <a:lumMod val="65000"/>
                    <a:lumOff val="35000"/>
                  </a:schemeClr>
                </a:solidFill>
                <a:latin typeface="メイリオ" pitchFamily="50" charset="-128"/>
                <a:ea typeface="メイリオ" pitchFamily="50" charset="-128"/>
                <a:cs typeface="メイリオ" pitchFamily="50" charset="-128"/>
              </a:rPr>
              <a:t>365</a:t>
            </a:r>
            <a:r>
              <a:rPr lang="ja-JP" altLang="en-US" sz="1100" dirty="0">
                <a:solidFill>
                  <a:schemeClr val="tx1">
                    <a:lumMod val="65000"/>
                    <a:lumOff val="35000"/>
                  </a:schemeClr>
                </a:solidFill>
                <a:latin typeface="メイリオ" pitchFamily="50" charset="-128"/>
                <a:ea typeface="メイリオ" pitchFamily="50" charset="-128"/>
                <a:cs typeface="メイリオ" pitchFamily="50" charset="-128"/>
              </a:rPr>
              <a:t>日生存率</a:t>
            </a:r>
            <a:endParaRPr lang="en-US" altLang="ja-JP" sz="1100" dirty="0">
              <a:solidFill>
                <a:schemeClr val="tx1">
                  <a:lumMod val="65000"/>
                  <a:lumOff val="35000"/>
                </a:schemeClr>
              </a:solidFill>
              <a:latin typeface="メイリオ" pitchFamily="50" charset="-128"/>
              <a:ea typeface="メイリオ" pitchFamily="50" charset="-128"/>
              <a:cs typeface="メイリオ" pitchFamily="50" charset="-128"/>
            </a:endParaRPr>
          </a:p>
        </p:txBody>
      </p:sp>
      <p:sp>
        <p:nvSpPr>
          <p:cNvPr id="20" name="テキスト ボックス 19">
            <a:extLst>
              <a:ext uri="{FF2B5EF4-FFF2-40B4-BE49-F238E27FC236}">
                <a16:creationId xmlns:a16="http://schemas.microsoft.com/office/drawing/2014/main" id="{1E8116E2-2833-4E7C-911F-DAAE4CB271A9}"/>
              </a:ext>
            </a:extLst>
          </p:cNvPr>
          <p:cNvSpPr txBox="1"/>
          <p:nvPr/>
        </p:nvSpPr>
        <p:spPr>
          <a:xfrm>
            <a:off x="9521235" y="5029684"/>
            <a:ext cx="1336365" cy="400110"/>
          </a:xfrm>
          <a:prstGeom prst="rect">
            <a:avLst/>
          </a:prstGeom>
          <a:noFill/>
        </p:spPr>
        <p:txBody>
          <a:bodyPr wrap="square" rtlCol="0">
            <a:spAutoFit/>
          </a:bodyPr>
          <a:lstStyle/>
          <a:p>
            <a:pPr>
              <a:defRPr/>
            </a:pPr>
            <a:r>
              <a:rPr lang="ja-JP" altLang="en-US" sz="1100" dirty="0">
                <a:solidFill>
                  <a:schemeClr val="tx1">
                    <a:lumMod val="65000"/>
                    <a:lumOff val="35000"/>
                  </a:schemeClr>
                </a:solidFill>
                <a:latin typeface="メイリオ" pitchFamily="50" charset="-128"/>
                <a:ea typeface="メイリオ" pitchFamily="50" charset="-128"/>
                <a:cs typeface="メイリオ" pitchFamily="50" charset="-128"/>
              </a:rPr>
              <a:t>移植件数</a:t>
            </a:r>
            <a:endParaRPr lang="en-US" altLang="ja-JP" sz="1100" dirty="0">
              <a:solidFill>
                <a:schemeClr val="tx1">
                  <a:lumMod val="65000"/>
                  <a:lumOff val="35000"/>
                </a:schemeClr>
              </a:solidFill>
              <a:latin typeface="メイリオ" pitchFamily="50" charset="-128"/>
              <a:ea typeface="メイリオ" pitchFamily="50" charset="-128"/>
              <a:cs typeface="メイリオ" pitchFamily="50" charset="-128"/>
            </a:endParaRPr>
          </a:p>
          <a:p>
            <a:pPr>
              <a:defRPr/>
            </a:pPr>
            <a:r>
              <a:rPr lang="en-US" altLang="ja-JP" sz="900" dirty="0">
                <a:solidFill>
                  <a:schemeClr val="tx1">
                    <a:lumMod val="65000"/>
                    <a:lumOff val="35000"/>
                  </a:schemeClr>
                </a:solidFill>
                <a:latin typeface="メイリオ" pitchFamily="50" charset="-128"/>
                <a:ea typeface="メイリオ" pitchFamily="50" charset="-128"/>
                <a:cs typeface="メイリオ" pitchFamily="50" charset="-128"/>
              </a:rPr>
              <a:t>(</a:t>
            </a:r>
            <a:r>
              <a:rPr lang="ja-JP" altLang="en-US" sz="900" dirty="0">
                <a:solidFill>
                  <a:schemeClr val="tx1">
                    <a:lumMod val="65000"/>
                    <a:lumOff val="35000"/>
                  </a:schemeClr>
                </a:solidFill>
                <a:latin typeface="メイリオ" pitchFamily="50" charset="-128"/>
                <a:ea typeface="メイリオ" pitchFamily="50" charset="-128"/>
                <a:cs typeface="メイリオ" pitchFamily="50" charset="-128"/>
              </a:rPr>
              <a:t>生存率の解析対象</a:t>
            </a:r>
            <a:r>
              <a:rPr lang="en-US" altLang="ja-JP" sz="900" dirty="0">
                <a:solidFill>
                  <a:schemeClr val="tx1">
                    <a:lumMod val="65000"/>
                    <a:lumOff val="35000"/>
                  </a:schemeClr>
                </a:solidFill>
                <a:latin typeface="メイリオ" pitchFamily="50" charset="-128"/>
                <a:ea typeface="メイリオ" pitchFamily="50" charset="-128"/>
                <a:cs typeface="メイリオ" pitchFamily="50" charset="-128"/>
              </a:rPr>
              <a:t>)</a:t>
            </a:r>
            <a:endParaRPr lang="ja-JP" altLang="en-US" sz="900" dirty="0">
              <a:solidFill>
                <a:schemeClr val="tx1">
                  <a:lumMod val="65000"/>
                  <a:lumOff val="35000"/>
                </a:schemeClr>
              </a:solidFill>
              <a:latin typeface="メイリオ" pitchFamily="50" charset="-128"/>
              <a:ea typeface="メイリオ" pitchFamily="50" charset="-128"/>
              <a:cs typeface="メイリオ" pitchFamily="50" charset="-128"/>
            </a:endParaRPr>
          </a:p>
        </p:txBody>
      </p:sp>
      <p:sp>
        <p:nvSpPr>
          <p:cNvPr id="21" name="テキスト ボックス 1">
            <a:extLst>
              <a:ext uri="{FF2B5EF4-FFF2-40B4-BE49-F238E27FC236}">
                <a16:creationId xmlns:a16="http://schemas.microsoft.com/office/drawing/2014/main" id="{CE505E39-032C-4573-B07A-FBF7F1353105}"/>
              </a:ext>
            </a:extLst>
          </p:cNvPr>
          <p:cNvSpPr txBox="1"/>
          <p:nvPr/>
        </p:nvSpPr>
        <p:spPr>
          <a:xfrm>
            <a:off x="1857600" y="838436"/>
            <a:ext cx="3518977" cy="233385"/>
          </a:xfrm>
          <a:prstGeom prst="rect">
            <a:avLst/>
          </a:prstGeom>
          <a:noFill/>
        </p:spPr>
        <p:txBody>
          <a:bodyPr wrap="non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nSpc>
                <a:spcPts val="1100"/>
              </a:lnSpc>
              <a:defRPr/>
            </a:pPr>
            <a:r>
              <a:rPr lang="ja-JP" altLang="en-US" sz="900" dirty="0">
                <a:solidFill>
                  <a:srgbClr val="000000">
                    <a:lumMod val="65000"/>
                    <a:lumOff val="35000"/>
                  </a:srgbClr>
                </a:solidFill>
                <a:latin typeface="メイリオ" pitchFamily="50" charset="-128"/>
                <a:ea typeface="メイリオ" pitchFamily="50" charset="-128"/>
                <a:cs typeface="メイリオ" pitchFamily="50" charset="-128"/>
              </a:rPr>
              <a:t>折れ線グラフ：生存率，棒グラフ：移植件数</a:t>
            </a:r>
            <a:r>
              <a:rPr lang="en-US" altLang="ja-JP" sz="900" dirty="0">
                <a:solidFill>
                  <a:srgbClr val="000000">
                    <a:lumMod val="65000"/>
                    <a:lumOff val="35000"/>
                  </a:srgbClr>
                </a:solidFill>
                <a:latin typeface="メイリオ" pitchFamily="50" charset="-128"/>
                <a:ea typeface="メイリオ" pitchFamily="50" charset="-128"/>
                <a:cs typeface="メイリオ" pitchFamily="50" charset="-128"/>
              </a:rPr>
              <a:t>(</a:t>
            </a:r>
            <a:r>
              <a:rPr lang="ja-JP" altLang="en-US" sz="900" dirty="0">
                <a:solidFill>
                  <a:srgbClr val="000000">
                    <a:lumMod val="65000"/>
                    <a:lumOff val="35000"/>
                  </a:srgbClr>
                </a:solidFill>
                <a:latin typeface="メイリオ" pitchFamily="50" charset="-128"/>
                <a:ea typeface="メイリオ" pitchFamily="50" charset="-128"/>
                <a:cs typeface="メイリオ" pitchFamily="50" charset="-128"/>
              </a:rPr>
              <a:t>生存率の解析対象</a:t>
            </a:r>
            <a:r>
              <a:rPr lang="en-US" altLang="ja-JP" sz="900" dirty="0">
                <a:solidFill>
                  <a:srgbClr val="000000">
                    <a:lumMod val="65000"/>
                    <a:lumOff val="35000"/>
                  </a:srgbClr>
                </a:solidFill>
                <a:latin typeface="メイリオ" pitchFamily="50" charset="-128"/>
                <a:ea typeface="メイリオ" pitchFamily="50" charset="-128"/>
                <a:cs typeface="メイリオ" pitchFamily="50" charset="-128"/>
              </a:rPr>
              <a:t>)</a:t>
            </a:r>
            <a:endParaRPr lang="ja-JP" altLang="en-US" sz="900" dirty="0">
              <a:solidFill>
                <a:srgbClr val="000000">
                  <a:lumMod val="65000"/>
                  <a:lumOff val="35000"/>
                </a:srgbClr>
              </a:solidFill>
              <a:latin typeface="メイリオ" pitchFamily="50" charset="-128"/>
              <a:ea typeface="メイリオ" pitchFamily="50" charset="-128"/>
              <a:cs typeface="メイリオ" pitchFamily="50" charset="-128"/>
            </a:endParaRPr>
          </a:p>
        </p:txBody>
      </p:sp>
      <p:sp>
        <p:nvSpPr>
          <p:cNvPr id="3" name="タイトル 2">
            <a:extLst>
              <a:ext uri="{FF2B5EF4-FFF2-40B4-BE49-F238E27FC236}">
                <a16:creationId xmlns:a16="http://schemas.microsoft.com/office/drawing/2014/main" id="{A96ABBD6-C9F5-AAF8-A807-8DE70E95E46F}"/>
              </a:ext>
            </a:extLst>
          </p:cNvPr>
          <p:cNvSpPr>
            <a:spLocks noGrp="1"/>
          </p:cNvSpPr>
          <p:nvPr>
            <p:ph type="title"/>
          </p:nvPr>
        </p:nvSpPr>
        <p:spPr>
          <a:xfrm>
            <a:off x="576000" y="108000"/>
            <a:ext cx="10972800" cy="802800"/>
          </a:xfrm>
        </p:spPr>
        <p:txBody>
          <a:bodyPr anchor="t">
            <a:noAutofit/>
          </a:bodyPr>
          <a:lstStyle/>
          <a:p>
            <a:r>
              <a:rPr lang="ja-JP" altLang="en-US" b="1" dirty="0">
                <a:latin typeface="メイリオ" panose="020B0604030504040204" pitchFamily="50" charset="-128"/>
                <a:ea typeface="メイリオ" panose="020B0604030504040204" pitchFamily="50" charset="-128"/>
              </a:rPr>
              <a:t>自家・同種移植後</a:t>
            </a:r>
            <a:r>
              <a:rPr lang="en-US" altLang="ja-JP" b="1" dirty="0">
                <a:latin typeface="メイリオ" panose="020B0604030504040204" pitchFamily="50" charset="-128"/>
                <a:ea typeface="メイリオ" panose="020B0604030504040204" pitchFamily="50" charset="-128"/>
              </a:rPr>
              <a:t>365</a:t>
            </a:r>
            <a:r>
              <a:rPr lang="ja-JP" altLang="en-US" b="1" dirty="0">
                <a:latin typeface="メイリオ" panose="020B0604030504040204" pitchFamily="50" charset="-128"/>
                <a:ea typeface="メイリオ" panose="020B0604030504040204" pitchFamily="50" charset="-128"/>
              </a:rPr>
              <a:t>日生存率の年次推移</a:t>
            </a:r>
            <a:endParaRPr lang="ja-JP" altLang="en-US" dirty="0"/>
          </a:p>
        </p:txBody>
      </p:sp>
      <p:sp>
        <p:nvSpPr>
          <p:cNvPr id="2" name="テキスト ボックス 1">
            <a:extLst>
              <a:ext uri="{FF2B5EF4-FFF2-40B4-BE49-F238E27FC236}">
                <a16:creationId xmlns:a16="http://schemas.microsoft.com/office/drawing/2014/main" id="{C7CCEA43-723D-F84A-DF10-A62AA71B8118}"/>
              </a:ext>
            </a:extLst>
          </p:cNvPr>
          <p:cNvSpPr txBox="1"/>
          <p:nvPr/>
        </p:nvSpPr>
        <p:spPr>
          <a:xfrm>
            <a:off x="8182800" y="5925600"/>
            <a:ext cx="3474000" cy="904735"/>
          </a:xfrm>
          <a:prstGeom prst="rect">
            <a:avLst/>
          </a:prstGeom>
          <a:noFill/>
          <a:ln>
            <a:noFill/>
          </a:ln>
          <a:effectLst/>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nSpc>
                <a:spcPts val="1100"/>
              </a:lnSpc>
              <a:defRPr/>
            </a:pPr>
            <a:r>
              <a:rPr lang="ja-JP" altLang="en-US" sz="900" b="1" dirty="0">
                <a:solidFill>
                  <a:srgbClr val="000000"/>
                </a:solidFill>
                <a:latin typeface="メイリオ" pitchFamily="50" charset="-128"/>
                <a:ea typeface="メイリオ" pitchFamily="50" charset="-128"/>
                <a:cs typeface="メイリオ" pitchFamily="50" charset="-128"/>
              </a:rPr>
              <a:t>＜生存率＞ ＜件数＞ </a:t>
            </a:r>
            <a:r>
              <a:rPr lang="ja-JP" altLang="en-US" sz="900" dirty="0">
                <a:solidFill>
                  <a:srgbClr val="000000"/>
                </a:solidFill>
                <a:latin typeface="メイリオ" pitchFamily="50" charset="-128"/>
                <a:ea typeface="メイリオ" pitchFamily="50" charset="-128"/>
                <a:cs typeface="メイリオ" pitchFamily="50" charset="-128"/>
              </a:rPr>
              <a:t>　                     移植時年齢</a:t>
            </a:r>
            <a:endParaRPr lang="en-US" altLang="ja-JP" sz="900" dirty="0">
              <a:solidFill>
                <a:srgbClr val="000000"/>
              </a:solidFill>
              <a:latin typeface="メイリオ" pitchFamily="50" charset="-128"/>
              <a:ea typeface="メイリオ" pitchFamily="50" charset="-128"/>
              <a:cs typeface="メイリオ" pitchFamily="50" charset="-128"/>
            </a:endParaRPr>
          </a:p>
          <a:p>
            <a:pPr>
              <a:lnSpc>
                <a:spcPts val="1300"/>
              </a:lnSpc>
              <a:defRPr/>
            </a:pPr>
            <a:r>
              <a:rPr lang="ja-JP" altLang="en-US" sz="1200" b="1" dirty="0">
                <a:solidFill>
                  <a:srgbClr val="FF5050"/>
                </a:solidFill>
                <a:effectLst>
                  <a:outerShdw blurRad="38100" dist="38100" dir="2700000" algn="tl">
                    <a:srgbClr val="000000">
                      <a:alpha val="43137"/>
                    </a:srgbClr>
                  </a:outerShdw>
                </a:effectLst>
                <a:latin typeface="HGP創英角ｺﾞｼｯｸUB" pitchFamily="50" charset="-128"/>
                <a:ea typeface="HGP創英角ｺﾞｼｯｸUB" pitchFamily="50" charset="-128"/>
                <a:cs typeface="メイリオ" pitchFamily="50" charset="-128"/>
              </a:rPr>
              <a:t>      ー</a:t>
            </a:r>
            <a:r>
              <a:rPr lang="en-US" altLang="ja-JP" sz="1200" dirty="0">
                <a:solidFill>
                  <a:srgbClr val="000000"/>
                </a:solidFill>
                <a:latin typeface="メイリオ" pitchFamily="50" charset="-128"/>
                <a:ea typeface="メイリオ" pitchFamily="50" charset="-128"/>
                <a:cs typeface="メイリオ" pitchFamily="50" charset="-128"/>
              </a:rPr>
              <a:t> </a:t>
            </a:r>
            <a:r>
              <a:rPr lang="ja-JP" altLang="en-US" sz="1200" dirty="0">
                <a:solidFill>
                  <a:srgbClr val="000000"/>
                </a:solidFill>
                <a:latin typeface="メイリオ" pitchFamily="50" charset="-128"/>
                <a:ea typeface="メイリオ" pitchFamily="50" charset="-128"/>
                <a:cs typeface="メイリオ" pitchFamily="50" charset="-128"/>
              </a:rPr>
              <a:t>　　</a:t>
            </a:r>
            <a:r>
              <a:rPr lang="ja-JP" altLang="en-US" sz="1200" dirty="0">
                <a:ln>
                  <a:solidFill>
                    <a:prstClr val="white"/>
                  </a:solidFill>
                </a:ln>
                <a:solidFill>
                  <a:srgbClr val="FF5050">
                    <a:alpha val="60000"/>
                  </a:srgbClr>
                </a:solidFill>
                <a:latin typeface="メイリオ" pitchFamily="50" charset="-128"/>
                <a:ea typeface="メイリオ" pitchFamily="50" charset="-128"/>
                <a:cs typeface="メイリオ" pitchFamily="50" charset="-128"/>
              </a:rPr>
              <a:t>■   </a:t>
            </a:r>
            <a:r>
              <a:rPr lang="ja-JP" altLang="en-US" sz="1200" dirty="0">
                <a:solidFill>
                  <a:srgbClr val="000000"/>
                </a:solidFill>
                <a:latin typeface="メイリオ" pitchFamily="50" charset="-128"/>
                <a:ea typeface="メイリオ" pitchFamily="50" charset="-128"/>
                <a:cs typeface="メイリオ" pitchFamily="50" charset="-128"/>
              </a:rPr>
              <a:t>：自家移植  </a:t>
            </a:r>
            <a:r>
              <a:rPr lang="en-US" altLang="ja-JP" sz="1200" dirty="0">
                <a:solidFill>
                  <a:srgbClr val="000000"/>
                </a:solidFill>
                <a:latin typeface="メイリオ" pitchFamily="50" charset="-128"/>
                <a:ea typeface="メイリオ" pitchFamily="50" charset="-128"/>
                <a:cs typeface="メイリオ" pitchFamily="50" charset="-128"/>
              </a:rPr>
              <a:t>50</a:t>
            </a:r>
            <a:r>
              <a:rPr lang="ja-JP" altLang="en-US" sz="1200" dirty="0">
                <a:solidFill>
                  <a:srgbClr val="000000"/>
                </a:solidFill>
                <a:latin typeface="メイリオ" pitchFamily="50" charset="-128"/>
                <a:ea typeface="メイリオ" pitchFamily="50" charset="-128"/>
                <a:cs typeface="メイリオ" pitchFamily="50" charset="-128"/>
              </a:rPr>
              <a:t>歳未満</a:t>
            </a:r>
            <a:endParaRPr lang="en-US" altLang="ja-JP" sz="1200" dirty="0">
              <a:solidFill>
                <a:srgbClr val="000000"/>
              </a:solidFill>
              <a:latin typeface="メイリオ" pitchFamily="50" charset="-128"/>
              <a:ea typeface="メイリオ" pitchFamily="50" charset="-128"/>
              <a:cs typeface="メイリオ" pitchFamily="50" charset="-128"/>
            </a:endParaRPr>
          </a:p>
          <a:p>
            <a:pPr>
              <a:lnSpc>
                <a:spcPts val="1300"/>
              </a:lnSpc>
              <a:defRPr/>
            </a:pPr>
            <a:r>
              <a:rPr lang="ja-JP" altLang="en-US" sz="1200" b="1" dirty="0">
                <a:solidFill>
                  <a:srgbClr val="FF9999"/>
                </a:solidFill>
                <a:effectLst>
                  <a:outerShdw blurRad="38100" dist="38100" dir="2700000" algn="tl">
                    <a:srgbClr val="000000">
                      <a:alpha val="43137"/>
                    </a:srgbClr>
                  </a:outerShdw>
                </a:effectLst>
                <a:latin typeface="HGP創英角ｺﾞｼｯｸUB" pitchFamily="50" charset="-128"/>
                <a:ea typeface="HGP創英角ｺﾞｼｯｸUB" pitchFamily="50" charset="-128"/>
                <a:cs typeface="メイリオ" pitchFamily="50" charset="-128"/>
              </a:rPr>
              <a:t>      ー</a:t>
            </a:r>
            <a:r>
              <a:rPr lang="ja-JP" altLang="en-US" sz="1200" dirty="0">
                <a:solidFill>
                  <a:srgbClr val="000000"/>
                </a:solidFill>
                <a:latin typeface="メイリオ" pitchFamily="50" charset="-128"/>
                <a:ea typeface="メイリオ" pitchFamily="50" charset="-128"/>
                <a:cs typeface="メイリオ" pitchFamily="50" charset="-128"/>
              </a:rPr>
              <a:t> 　　</a:t>
            </a:r>
            <a:r>
              <a:rPr lang="ja-JP" altLang="en-US" sz="1200" b="1" dirty="0">
                <a:ln>
                  <a:solidFill>
                    <a:prstClr val="white"/>
                  </a:solidFill>
                </a:ln>
                <a:solidFill>
                  <a:srgbClr val="FF9999">
                    <a:alpha val="52941"/>
                  </a:srgbClr>
                </a:solidFill>
                <a:latin typeface="メイリオ" pitchFamily="50" charset="-128"/>
                <a:ea typeface="メイリオ" pitchFamily="50" charset="-128"/>
                <a:cs typeface="メイリオ" pitchFamily="50" charset="-128"/>
              </a:rPr>
              <a:t>■   </a:t>
            </a:r>
            <a:r>
              <a:rPr lang="ja-JP" altLang="en-US" sz="1200" dirty="0">
                <a:solidFill>
                  <a:srgbClr val="000000"/>
                </a:solidFill>
                <a:latin typeface="メイリオ" pitchFamily="50" charset="-128"/>
                <a:ea typeface="メイリオ" pitchFamily="50" charset="-128"/>
                <a:cs typeface="メイリオ" pitchFamily="50" charset="-128"/>
              </a:rPr>
              <a:t>：自家移植  </a:t>
            </a:r>
            <a:r>
              <a:rPr lang="en-US" altLang="ja-JP" sz="1200" dirty="0">
                <a:solidFill>
                  <a:srgbClr val="000000"/>
                </a:solidFill>
                <a:latin typeface="メイリオ" pitchFamily="50" charset="-128"/>
                <a:ea typeface="メイリオ" pitchFamily="50" charset="-128"/>
                <a:cs typeface="メイリオ" pitchFamily="50" charset="-128"/>
              </a:rPr>
              <a:t>50</a:t>
            </a:r>
            <a:r>
              <a:rPr lang="ja-JP" altLang="en-US" sz="1200" dirty="0">
                <a:solidFill>
                  <a:srgbClr val="000000"/>
                </a:solidFill>
                <a:latin typeface="メイリオ" pitchFamily="50" charset="-128"/>
                <a:ea typeface="メイリオ" pitchFamily="50" charset="-128"/>
                <a:cs typeface="メイリオ" pitchFamily="50" charset="-128"/>
              </a:rPr>
              <a:t>歳以上</a:t>
            </a:r>
            <a:endParaRPr lang="en-US" altLang="ja-JP" sz="1200" dirty="0">
              <a:solidFill>
                <a:srgbClr val="000000"/>
              </a:solidFill>
              <a:latin typeface="メイリオ" pitchFamily="50" charset="-128"/>
              <a:ea typeface="メイリオ" pitchFamily="50" charset="-128"/>
              <a:cs typeface="メイリオ" pitchFamily="50" charset="-128"/>
            </a:endParaRPr>
          </a:p>
          <a:p>
            <a:pPr>
              <a:lnSpc>
                <a:spcPts val="1300"/>
              </a:lnSpc>
              <a:defRPr/>
            </a:pPr>
            <a:r>
              <a:rPr lang="ja-JP" altLang="en-US" sz="1200" b="1" dirty="0">
                <a:solidFill>
                  <a:srgbClr val="0076A3"/>
                </a:solidFill>
                <a:effectLst>
                  <a:outerShdw blurRad="38100" dist="38100" dir="2700000" algn="tl">
                    <a:srgbClr val="000000">
                      <a:alpha val="43137"/>
                    </a:srgbClr>
                  </a:outerShdw>
                </a:effectLst>
                <a:latin typeface="HGP創英角ｺﾞｼｯｸUB" pitchFamily="50" charset="-128"/>
                <a:ea typeface="HGP創英角ｺﾞｼｯｸUB" pitchFamily="50" charset="-128"/>
                <a:cs typeface="メイリオ" pitchFamily="50" charset="-128"/>
              </a:rPr>
              <a:t>      ー</a:t>
            </a:r>
            <a:r>
              <a:rPr lang="ja-JP" altLang="en-US" sz="1200" dirty="0">
                <a:solidFill>
                  <a:srgbClr val="000000"/>
                </a:solidFill>
                <a:latin typeface="メイリオ" pitchFamily="50" charset="-128"/>
                <a:ea typeface="メイリオ" pitchFamily="50" charset="-128"/>
                <a:cs typeface="メイリオ" pitchFamily="50" charset="-128"/>
              </a:rPr>
              <a:t>       </a:t>
            </a:r>
            <a:r>
              <a:rPr lang="ja-JP" altLang="en-US" sz="1200" dirty="0">
                <a:ln>
                  <a:solidFill>
                    <a:prstClr val="white"/>
                  </a:solidFill>
                </a:ln>
                <a:solidFill>
                  <a:srgbClr val="0066CC">
                    <a:alpha val="34902"/>
                  </a:srgbClr>
                </a:solidFill>
                <a:latin typeface="メイリオ" pitchFamily="50" charset="-128"/>
                <a:ea typeface="メイリオ" pitchFamily="50" charset="-128"/>
                <a:cs typeface="メイリオ" pitchFamily="50" charset="-128"/>
              </a:rPr>
              <a:t>■   </a:t>
            </a:r>
            <a:r>
              <a:rPr lang="ja-JP" altLang="en-US" sz="1200" dirty="0">
                <a:solidFill>
                  <a:srgbClr val="000000"/>
                </a:solidFill>
                <a:latin typeface="メイリオ" pitchFamily="50" charset="-128"/>
                <a:ea typeface="メイリオ" pitchFamily="50" charset="-128"/>
                <a:cs typeface="メイリオ" pitchFamily="50" charset="-128"/>
              </a:rPr>
              <a:t>：同種移植  </a:t>
            </a:r>
            <a:r>
              <a:rPr lang="en-US" altLang="ja-JP" sz="1200" dirty="0">
                <a:solidFill>
                  <a:srgbClr val="000000"/>
                </a:solidFill>
                <a:latin typeface="メイリオ" pitchFamily="50" charset="-128"/>
                <a:ea typeface="メイリオ" pitchFamily="50" charset="-128"/>
                <a:cs typeface="メイリオ" pitchFamily="50" charset="-128"/>
              </a:rPr>
              <a:t>50</a:t>
            </a:r>
            <a:r>
              <a:rPr lang="ja-JP" altLang="en-US" sz="1200" dirty="0">
                <a:solidFill>
                  <a:srgbClr val="000000"/>
                </a:solidFill>
                <a:latin typeface="メイリオ" pitchFamily="50" charset="-128"/>
                <a:ea typeface="メイリオ" pitchFamily="50" charset="-128"/>
                <a:cs typeface="メイリオ" pitchFamily="50" charset="-128"/>
              </a:rPr>
              <a:t>歳未満</a:t>
            </a:r>
            <a:endParaRPr lang="en-US" altLang="ja-JP" sz="1200" dirty="0">
              <a:solidFill>
                <a:srgbClr val="000000"/>
              </a:solidFill>
              <a:latin typeface="メイリオ" pitchFamily="50" charset="-128"/>
              <a:ea typeface="メイリオ" pitchFamily="50" charset="-128"/>
              <a:cs typeface="メイリオ" pitchFamily="50" charset="-128"/>
            </a:endParaRPr>
          </a:p>
          <a:p>
            <a:pPr>
              <a:lnSpc>
                <a:spcPts val="1300"/>
              </a:lnSpc>
              <a:defRPr/>
            </a:pPr>
            <a:r>
              <a:rPr lang="ja-JP" altLang="en-US" sz="1200" b="1" dirty="0">
                <a:solidFill>
                  <a:srgbClr val="59AAF2"/>
                </a:solidFill>
                <a:effectLst>
                  <a:outerShdw blurRad="38100" dist="38100" dir="2700000" algn="tl">
                    <a:srgbClr val="000000">
                      <a:alpha val="43137"/>
                    </a:srgbClr>
                  </a:outerShdw>
                </a:effectLst>
                <a:latin typeface="HGP創英角ｺﾞｼｯｸUB" pitchFamily="50" charset="-128"/>
                <a:ea typeface="HGP創英角ｺﾞｼｯｸUB" pitchFamily="50" charset="-128"/>
                <a:cs typeface="メイリオ" pitchFamily="50" charset="-128"/>
              </a:rPr>
              <a:t>      ー</a:t>
            </a:r>
            <a:r>
              <a:rPr lang="ja-JP" altLang="en-US" sz="1200" dirty="0">
                <a:solidFill>
                  <a:srgbClr val="000000"/>
                </a:solidFill>
                <a:latin typeface="メイリオ" pitchFamily="50" charset="-128"/>
                <a:ea typeface="メイリオ" pitchFamily="50" charset="-128"/>
                <a:cs typeface="メイリオ" pitchFamily="50" charset="-128"/>
              </a:rPr>
              <a:t>       </a:t>
            </a:r>
            <a:r>
              <a:rPr lang="ja-JP" altLang="en-US" sz="1200" b="1" dirty="0">
                <a:ln>
                  <a:solidFill>
                    <a:prstClr val="white"/>
                  </a:solidFill>
                </a:ln>
                <a:solidFill>
                  <a:srgbClr val="99CCFF">
                    <a:alpha val="80000"/>
                  </a:srgbClr>
                </a:solidFill>
                <a:latin typeface="メイリオ" pitchFamily="50" charset="-128"/>
                <a:ea typeface="メイリオ" pitchFamily="50" charset="-128"/>
                <a:cs typeface="メイリオ" pitchFamily="50" charset="-128"/>
              </a:rPr>
              <a:t>■   </a:t>
            </a:r>
            <a:r>
              <a:rPr lang="ja-JP" altLang="en-US" sz="1200" dirty="0">
                <a:solidFill>
                  <a:srgbClr val="000000"/>
                </a:solidFill>
                <a:latin typeface="メイリオ" pitchFamily="50" charset="-128"/>
                <a:ea typeface="メイリオ" pitchFamily="50" charset="-128"/>
                <a:cs typeface="メイリオ" pitchFamily="50" charset="-128"/>
              </a:rPr>
              <a:t>：同種移植  </a:t>
            </a:r>
            <a:r>
              <a:rPr lang="en-US" altLang="ja-JP" sz="1200" dirty="0">
                <a:solidFill>
                  <a:srgbClr val="000000"/>
                </a:solidFill>
                <a:latin typeface="メイリオ" pitchFamily="50" charset="-128"/>
                <a:ea typeface="メイリオ" pitchFamily="50" charset="-128"/>
                <a:cs typeface="メイリオ" pitchFamily="50" charset="-128"/>
              </a:rPr>
              <a:t>50</a:t>
            </a:r>
            <a:r>
              <a:rPr lang="ja-JP" altLang="en-US" sz="1200" dirty="0">
                <a:solidFill>
                  <a:srgbClr val="000000"/>
                </a:solidFill>
                <a:latin typeface="メイリオ" pitchFamily="50" charset="-128"/>
                <a:ea typeface="メイリオ" pitchFamily="50" charset="-128"/>
                <a:cs typeface="メイリオ" pitchFamily="50" charset="-128"/>
              </a:rPr>
              <a:t>歳以上</a:t>
            </a:r>
            <a:endParaRPr lang="en-US" altLang="ja-JP" sz="1200" dirty="0">
              <a:solidFill>
                <a:srgbClr val="000000"/>
              </a:solidFill>
              <a:latin typeface="メイリオ" pitchFamily="50" charset="-128"/>
              <a:ea typeface="メイリオ" pitchFamily="50" charset="-128"/>
              <a:cs typeface="メイリオ" pitchFamily="50" charset="-128"/>
            </a:endParaRPr>
          </a:p>
        </p:txBody>
      </p:sp>
      <p:pic>
        <p:nvPicPr>
          <p:cNvPr id="5" name="図 4" descr="グラフ, ヒストグラム&#10;&#10;AI 生成コンテンツは誤りを含む可能性があります。">
            <a:extLst>
              <a:ext uri="{FF2B5EF4-FFF2-40B4-BE49-F238E27FC236}">
                <a16:creationId xmlns:a16="http://schemas.microsoft.com/office/drawing/2014/main" id="{AE3D1BC5-8016-6A93-018C-FC8B59DE76E6}"/>
              </a:ext>
            </a:extLst>
          </p:cNvPr>
          <p:cNvPicPr>
            <a:picLocks noChangeAspect="1"/>
          </p:cNvPicPr>
          <p:nvPr/>
        </p:nvPicPr>
        <p:blipFill>
          <a:blip r:embed="rId3"/>
          <a:stretch>
            <a:fillRect/>
          </a:stretch>
        </p:blipFill>
        <p:spPr>
          <a:xfrm>
            <a:off x="692" y="0"/>
            <a:ext cx="12190615" cy="6858000"/>
          </a:xfrm>
          <a:prstGeom prst="rect">
            <a:avLst/>
          </a:prstGeom>
        </p:spPr>
      </p:pic>
    </p:spTree>
    <p:extLst>
      <p:ext uri="{BB962C8B-B14F-4D97-AF65-F5344CB8AC3E}">
        <p14:creationId xmlns:p14="http://schemas.microsoft.com/office/powerpoint/2010/main" val="387151806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DDF334F1-D90D-C9DB-2F38-54C82457B573}"/>
              </a:ext>
            </a:extLst>
          </p:cNvPr>
          <p:cNvSpPr>
            <a:spLocks noGrp="1"/>
          </p:cNvSpPr>
          <p:nvPr>
            <p:ph type="title"/>
          </p:nvPr>
        </p:nvSpPr>
        <p:spPr>
          <a:xfrm>
            <a:off x="576000" y="108000"/>
            <a:ext cx="10972800" cy="802800"/>
          </a:xfrm>
        </p:spPr>
        <p:txBody>
          <a:bodyPr anchor="t">
            <a:noAutofit/>
          </a:bodyPr>
          <a:lstStyle/>
          <a:p>
            <a:r>
              <a:rPr lang="ja-JP" altLang="en-US" b="1" dirty="0">
                <a:latin typeface="メイリオ" panose="020B0604030504040204" pitchFamily="50" charset="-128"/>
                <a:ea typeface="メイリオ" panose="020B0604030504040204" pitchFamily="50" charset="-128"/>
              </a:rPr>
              <a:t>移植時年齢</a:t>
            </a:r>
            <a:r>
              <a:rPr lang="en-US" altLang="ja-JP" b="1" dirty="0">
                <a:latin typeface="メイリオ" panose="020B0604030504040204" pitchFamily="50" charset="-128"/>
                <a:ea typeface="メイリオ" panose="020B0604030504040204" pitchFamily="50" charset="-128"/>
              </a:rPr>
              <a:t>50</a:t>
            </a:r>
            <a:r>
              <a:rPr lang="ja-JP" altLang="en-US" b="1" dirty="0">
                <a:latin typeface="メイリオ" panose="020B0604030504040204" pitchFamily="50" charset="-128"/>
                <a:ea typeface="メイリオ" panose="020B0604030504040204" pitchFamily="50" charset="-128"/>
              </a:rPr>
              <a:t>歳未満に対する同種移植後</a:t>
            </a:r>
            <a:r>
              <a:rPr lang="en-US" altLang="ja-JP" b="1" dirty="0">
                <a:latin typeface="メイリオ" panose="020B0604030504040204" pitchFamily="50" charset="-128"/>
                <a:ea typeface="メイリオ" panose="020B0604030504040204" pitchFamily="50" charset="-128"/>
              </a:rPr>
              <a:t>100</a:t>
            </a:r>
            <a:r>
              <a:rPr lang="ja-JP" altLang="en-US" b="1" dirty="0">
                <a:latin typeface="メイリオ" panose="020B0604030504040204" pitchFamily="50" charset="-128"/>
                <a:ea typeface="メイリオ" panose="020B0604030504040204" pitchFamily="50" charset="-128"/>
              </a:rPr>
              <a:t>日生存率の年次推移</a:t>
            </a:r>
            <a:endParaRPr lang="ja-JP" altLang="en-US" dirty="0"/>
          </a:p>
        </p:txBody>
      </p:sp>
      <p:sp>
        <p:nvSpPr>
          <p:cNvPr id="10" name="テキスト ボックス 9"/>
          <p:cNvSpPr txBox="1"/>
          <p:nvPr/>
        </p:nvSpPr>
        <p:spPr>
          <a:xfrm>
            <a:off x="7089913" y="6188765"/>
            <a:ext cx="914400" cy="914400"/>
          </a:xfrm>
          <a:prstGeom prst="rect">
            <a:avLst/>
          </a:prstGeom>
        </p:spPr>
        <p:txBody>
          <a:bodyPr vert="horz" wrap="none" lIns="0" rIns="0" bIns="0" rtlCol="0" anchor="ctr">
            <a:normAutofit fontScale="97500"/>
          </a:bodyPr>
          <a:lstStyle/>
          <a:p>
            <a:pPr defTabSz="914400" fontAlgn="auto">
              <a:spcAft>
                <a:spcPts val="0"/>
              </a:spcAft>
              <a:defRPr/>
            </a:pPr>
            <a:endParaRPr lang="ja-JP" altLang="en-US" sz="2600" dirty="0">
              <a:solidFill>
                <a:srgbClr val="0F6FC6">
                  <a:lumMod val="75000"/>
                </a:srgbClr>
              </a:solidFill>
              <a:latin typeface="HGP明朝E" panose="02020900000000000000" pitchFamily="18" charset="-128"/>
              <a:ea typeface="HGP明朝E" panose="02020900000000000000" pitchFamily="18" charset="-128"/>
            </a:endParaRPr>
          </a:p>
        </p:txBody>
      </p:sp>
      <p:sp>
        <p:nvSpPr>
          <p:cNvPr id="16" name="テキスト ボックス 15"/>
          <p:cNvSpPr txBox="1"/>
          <p:nvPr/>
        </p:nvSpPr>
        <p:spPr>
          <a:xfrm>
            <a:off x="8004314" y="4025900"/>
            <a:ext cx="1914387" cy="507978"/>
          </a:xfrm>
          <a:prstGeom prst="rect">
            <a:avLst/>
          </a:prstGeom>
        </p:spPr>
        <p:txBody>
          <a:bodyPr vert="horz" wrap="square" lIns="0" rIns="0" bIns="0" rtlCol="0" anchor="ctr">
            <a:normAutofit fontScale="97500"/>
          </a:bodyPr>
          <a:lstStyle/>
          <a:p>
            <a:pPr defTabSz="914400" fontAlgn="auto">
              <a:spcAft>
                <a:spcPts val="0"/>
              </a:spcAft>
              <a:defRPr/>
            </a:pPr>
            <a:endParaRPr lang="ja-JP" altLang="en-US" sz="2600" dirty="0">
              <a:solidFill>
                <a:srgbClr val="0F6FC6">
                  <a:lumMod val="75000"/>
                </a:srgbClr>
              </a:solidFill>
              <a:latin typeface="HGP明朝E" panose="02020900000000000000" pitchFamily="18" charset="-128"/>
              <a:ea typeface="HGP明朝E" panose="02020900000000000000" pitchFamily="18" charset="-128"/>
            </a:endParaRPr>
          </a:p>
        </p:txBody>
      </p:sp>
      <p:sp>
        <p:nvSpPr>
          <p:cNvPr id="11" name="テキスト ボックス 1">
            <a:extLst>
              <a:ext uri="{FF2B5EF4-FFF2-40B4-BE49-F238E27FC236}">
                <a16:creationId xmlns:a16="http://schemas.microsoft.com/office/drawing/2014/main" id="{81B0AC09-83F6-489B-9928-2D6F8FC125FD}"/>
              </a:ext>
            </a:extLst>
          </p:cNvPr>
          <p:cNvSpPr txBox="1"/>
          <p:nvPr/>
        </p:nvSpPr>
        <p:spPr>
          <a:xfrm>
            <a:off x="8181508" y="5926656"/>
            <a:ext cx="3474386" cy="904735"/>
          </a:xfrm>
          <a:prstGeom prst="rect">
            <a:avLst/>
          </a:prstGeom>
          <a:noFill/>
          <a:ln>
            <a:noFill/>
          </a:ln>
          <a:effectLst/>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nSpc>
                <a:spcPts val="1100"/>
              </a:lnSpc>
              <a:defRPr/>
            </a:pPr>
            <a:r>
              <a:rPr lang="ja-JP" altLang="en-US" sz="900" b="1" dirty="0">
                <a:solidFill>
                  <a:srgbClr val="000000"/>
                </a:solidFill>
                <a:latin typeface="メイリオ" pitchFamily="50" charset="-128"/>
                <a:ea typeface="メイリオ" pitchFamily="50" charset="-128"/>
                <a:cs typeface="メイリオ" pitchFamily="50" charset="-128"/>
              </a:rPr>
              <a:t>＜生存率＞ ＜件数＞</a:t>
            </a:r>
            <a:endParaRPr lang="en-US" altLang="ja-JP" sz="900" dirty="0">
              <a:solidFill>
                <a:srgbClr val="000000"/>
              </a:solidFill>
              <a:latin typeface="メイリオ" pitchFamily="50" charset="-128"/>
              <a:ea typeface="メイリオ" pitchFamily="50" charset="-128"/>
              <a:cs typeface="メイリオ" pitchFamily="50" charset="-128"/>
            </a:endParaRPr>
          </a:p>
          <a:p>
            <a:pPr>
              <a:lnSpc>
                <a:spcPts val="1300"/>
              </a:lnSpc>
              <a:defRPr/>
            </a:pPr>
            <a:r>
              <a:rPr lang="ja-JP" altLang="en-US" sz="1200" b="1" dirty="0">
                <a:solidFill>
                  <a:srgbClr val="FF5050"/>
                </a:solidFill>
                <a:effectLst>
                  <a:outerShdw blurRad="38100" dist="38100" dir="2700000" algn="tl">
                    <a:srgbClr val="000000">
                      <a:alpha val="43137"/>
                    </a:srgbClr>
                  </a:outerShdw>
                </a:effectLst>
                <a:latin typeface="メイリオ" pitchFamily="50" charset="-128"/>
                <a:ea typeface="メイリオ" pitchFamily="50" charset="-128"/>
                <a:cs typeface="メイリオ" pitchFamily="50" charset="-128"/>
              </a:rPr>
              <a:t>     ー</a:t>
            </a:r>
            <a:r>
              <a:rPr lang="en-US" altLang="ja-JP" sz="1200" dirty="0">
                <a:solidFill>
                  <a:srgbClr val="000000"/>
                </a:solidFill>
                <a:latin typeface="メイリオ" pitchFamily="50" charset="-128"/>
                <a:ea typeface="メイリオ" pitchFamily="50" charset="-128"/>
                <a:cs typeface="メイリオ" pitchFamily="50" charset="-128"/>
              </a:rPr>
              <a:t> </a:t>
            </a:r>
            <a:r>
              <a:rPr lang="ja-JP" altLang="en-US" sz="1200" dirty="0">
                <a:solidFill>
                  <a:srgbClr val="000000"/>
                </a:solidFill>
                <a:latin typeface="メイリオ" pitchFamily="50" charset="-128"/>
                <a:ea typeface="メイリオ" pitchFamily="50" charset="-128"/>
                <a:cs typeface="メイリオ" pitchFamily="50" charset="-128"/>
              </a:rPr>
              <a:t>　　</a:t>
            </a:r>
            <a:r>
              <a:rPr lang="ja-JP" altLang="en-US" sz="1200" dirty="0">
                <a:ln>
                  <a:solidFill>
                    <a:prstClr val="white"/>
                  </a:solidFill>
                </a:ln>
                <a:solidFill>
                  <a:srgbClr val="FF5050">
                    <a:alpha val="60000"/>
                  </a:srgbClr>
                </a:solidFill>
                <a:latin typeface="メイリオ" pitchFamily="50" charset="-128"/>
                <a:ea typeface="メイリオ" pitchFamily="50" charset="-128"/>
                <a:cs typeface="メイリオ" pitchFamily="50" charset="-128"/>
              </a:rPr>
              <a:t>■</a:t>
            </a:r>
            <a:r>
              <a:rPr lang="ja-JP" altLang="en-US" sz="1200" b="1" dirty="0">
                <a:ln>
                  <a:solidFill>
                    <a:prstClr val="white"/>
                  </a:solidFill>
                </a:ln>
                <a:solidFill>
                  <a:srgbClr val="FF5050">
                    <a:alpha val="60000"/>
                  </a:srgbClr>
                </a:solidFill>
                <a:latin typeface="メイリオ" pitchFamily="50" charset="-128"/>
                <a:ea typeface="メイリオ" pitchFamily="50" charset="-128"/>
                <a:cs typeface="メイリオ" pitchFamily="50" charset="-128"/>
              </a:rPr>
              <a:t>   </a:t>
            </a:r>
            <a:r>
              <a:rPr lang="ja-JP" altLang="en-US" sz="1200" dirty="0">
                <a:solidFill>
                  <a:srgbClr val="000000"/>
                </a:solidFill>
                <a:latin typeface="メイリオ" pitchFamily="50" charset="-128"/>
                <a:ea typeface="メイリオ" pitchFamily="50" charset="-128"/>
                <a:cs typeface="メイリオ" pitchFamily="50" charset="-128"/>
              </a:rPr>
              <a:t>：血縁者間    骨髄移植</a:t>
            </a:r>
            <a:endParaRPr lang="en-US" altLang="ja-JP" sz="1200" b="1" dirty="0">
              <a:solidFill>
                <a:srgbClr val="FF5050"/>
              </a:solidFill>
              <a:effectLst>
                <a:outerShdw blurRad="38100" dist="38100" dir="2700000" algn="tl">
                  <a:srgbClr val="000000">
                    <a:alpha val="43137"/>
                  </a:srgbClr>
                </a:outerShdw>
              </a:effectLst>
              <a:latin typeface="メイリオ" pitchFamily="50" charset="-128"/>
              <a:ea typeface="メイリオ" pitchFamily="50" charset="-128"/>
              <a:cs typeface="メイリオ" pitchFamily="50" charset="-128"/>
            </a:endParaRPr>
          </a:p>
          <a:p>
            <a:pPr>
              <a:lnSpc>
                <a:spcPts val="1300"/>
              </a:lnSpc>
              <a:defRPr/>
            </a:pPr>
            <a:r>
              <a:rPr lang="ja-JP" altLang="en-US" sz="1200" b="1" dirty="0">
                <a:solidFill>
                  <a:srgbClr val="FF9900"/>
                </a:solidFill>
                <a:effectLst>
                  <a:outerShdw blurRad="38100" dist="38100" dir="2700000" algn="tl">
                    <a:srgbClr val="000000">
                      <a:alpha val="43137"/>
                    </a:srgbClr>
                  </a:outerShdw>
                </a:effectLst>
                <a:latin typeface="メイリオ" pitchFamily="50" charset="-128"/>
                <a:ea typeface="メイリオ" pitchFamily="50" charset="-128"/>
                <a:cs typeface="メイリオ" pitchFamily="50" charset="-128"/>
              </a:rPr>
              <a:t>     ー       </a:t>
            </a:r>
            <a:r>
              <a:rPr lang="ja-JP" altLang="en-US" sz="1200" b="1" dirty="0">
                <a:ln>
                  <a:solidFill>
                    <a:prstClr val="white"/>
                  </a:solidFill>
                </a:ln>
                <a:solidFill>
                  <a:srgbClr val="FF9900">
                    <a:alpha val="60000"/>
                  </a:srgbClr>
                </a:solidFill>
                <a:latin typeface="メイリオ" pitchFamily="50" charset="-128"/>
                <a:ea typeface="メイリオ" pitchFamily="50" charset="-128"/>
                <a:cs typeface="メイリオ" pitchFamily="50" charset="-128"/>
              </a:rPr>
              <a:t>■</a:t>
            </a:r>
            <a:r>
              <a:rPr lang="en-US" altLang="ja-JP" sz="1200" b="1" dirty="0">
                <a:ln>
                  <a:solidFill>
                    <a:prstClr val="white"/>
                  </a:solidFill>
                </a:ln>
                <a:solidFill>
                  <a:srgbClr val="FF9900">
                    <a:alpha val="60000"/>
                  </a:srgbClr>
                </a:solidFill>
                <a:latin typeface="メイリオ" pitchFamily="50" charset="-128"/>
                <a:ea typeface="メイリオ" pitchFamily="50" charset="-128"/>
                <a:cs typeface="メイリオ" pitchFamily="50" charset="-128"/>
              </a:rPr>
              <a:t> </a:t>
            </a:r>
            <a:r>
              <a:rPr lang="ja-JP" altLang="en-US" sz="1200" b="1" dirty="0">
                <a:ln>
                  <a:solidFill>
                    <a:prstClr val="white"/>
                  </a:solidFill>
                </a:ln>
                <a:solidFill>
                  <a:srgbClr val="FF9900">
                    <a:alpha val="60000"/>
                  </a:srgbClr>
                </a:solidFill>
                <a:latin typeface="メイリオ" pitchFamily="50" charset="-128"/>
                <a:ea typeface="メイリオ" pitchFamily="50" charset="-128"/>
                <a:cs typeface="メイリオ" pitchFamily="50" charset="-128"/>
              </a:rPr>
              <a:t>  </a:t>
            </a:r>
            <a:r>
              <a:rPr lang="ja-JP" altLang="en-US" sz="1200" dirty="0">
                <a:solidFill>
                  <a:srgbClr val="000000"/>
                </a:solidFill>
                <a:latin typeface="メイリオ" pitchFamily="50" charset="-128"/>
                <a:ea typeface="メイリオ" pitchFamily="50" charset="-128"/>
                <a:cs typeface="メイリオ" pitchFamily="50" charset="-128"/>
              </a:rPr>
              <a:t>：血縁者間    末梢血幹細胞移植</a:t>
            </a:r>
            <a:endParaRPr lang="en-US" altLang="ja-JP" sz="1200" dirty="0">
              <a:solidFill>
                <a:srgbClr val="000000"/>
              </a:solidFill>
              <a:latin typeface="メイリオ" pitchFamily="50" charset="-128"/>
              <a:ea typeface="メイリオ" pitchFamily="50" charset="-128"/>
              <a:cs typeface="メイリオ" pitchFamily="50" charset="-128"/>
            </a:endParaRPr>
          </a:p>
          <a:p>
            <a:pPr>
              <a:lnSpc>
                <a:spcPts val="1300"/>
              </a:lnSpc>
              <a:defRPr/>
            </a:pPr>
            <a:r>
              <a:rPr lang="ja-JP" altLang="en-US" sz="1200" b="1" dirty="0">
                <a:solidFill>
                  <a:srgbClr val="0076A3"/>
                </a:solidFill>
                <a:effectLst>
                  <a:outerShdw blurRad="38100" dist="38100" dir="2700000" algn="tl">
                    <a:srgbClr val="000000">
                      <a:alpha val="43137"/>
                    </a:srgbClr>
                  </a:outerShdw>
                </a:effectLst>
                <a:latin typeface="メイリオ" pitchFamily="50" charset="-128"/>
                <a:ea typeface="メイリオ" pitchFamily="50" charset="-128"/>
                <a:cs typeface="メイリオ" pitchFamily="50" charset="-128"/>
              </a:rPr>
              <a:t>     ー       </a:t>
            </a:r>
            <a:r>
              <a:rPr lang="ja-JP" altLang="en-US" sz="1200" dirty="0">
                <a:ln>
                  <a:solidFill>
                    <a:prstClr val="white"/>
                  </a:solidFill>
                </a:ln>
                <a:solidFill>
                  <a:srgbClr val="0076A3">
                    <a:alpha val="40000"/>
                  </a:srgbClr>
                </a:solidFill>
                <a:latin typeface="メイリオ" pitchFamily="50" charset="-128"/>
                <a:ea typeface="メイリオ" pitchFamily="50" charset="-128"/>
                <a:cs typeface="メイリオ" pitchFamily="50" charset="-128"/>
              </a:rPr>
              <a:t>■</a:t>
            </a:r>
            <a:r>
              <a:rPr lang="ja-JP" altLang="en-US" sz="1200" dirty="0">
                <a:solidFill>
                  <a:srgbClr val="000000"/>
                </a:solidFill>
                <a:latin typeface="メイリオ" pitchFamily="50" charset="-128"/>
                <a:ea typeface="メイリオ" pitchFamily="50" charset="-128"/>
                <a:cs typeface="メイリオ" pitchFamily="50" charset="-128"/>
              </a:rPr>
              <a:t>   ：非血縁者間 骨髄移植</a:t>
            </a:r>
            <a:endParaRPr lang="en-US" altLang="ja-JP" sz="1200" dirty="0">
              <a:solidFill>
                <a:srgbClr val="000000"/>
              </a:solidFill>
              <a:latin typeface="メイリオ" pitchFamily="50" charset="-128"/>
              <a:ea typeface="メイリオ" pitchFamily="50" charset="-128"/>
              <a:cs typeface="メイリオ" pitchFamily="50" charset="-128"/>
            </a:endParaRPr>
          </a:p>
          <a:p>
            <a:pPr>
              <a:lnSpc>
                <a:spcPts val="1300"/>
              </a:lnSpc>
              <a:defRPr/>
            </a:pPr>
            <a:r>
              <a:rPr lang="ja-JP" altLang="en-US" sz="1200" b="1" dirty="0">
                <a:solidFill>
                  <a:srgbClr val="55A839"/>
                </a:solidFill>
                <a:effectLst>
                  <a:outerShdw blurRad="38100" dist="38100" dir="2700000" algn="tl">
                    <a:srgbClr val="000000">
                      <a:alpha val="43137"/>
                    </a:srgbClr>
                  </a:outerShdw>
                </a:effectLst>
                <a:latin typeface="メイリオ" pitchFamily="50" charset="-128"/>
                <a:ea typeface="メイリオ" pitchFamily="50" charset="-128"/>
                <a:cs typeface="メイリオ" pitchFamily="50" charset="-128"/>
              </a:rPr>
              <a:t>  　ー       </a:t>
            </a:r>
            <a:r>
              <a:rPr lang="ja-JP" altLang="en-US" sz="1200" b="1" dirty="0">
                <a:ln>
                  <a:solidFill>
                    <a:prstClr val="white"/>
                  </a:solidFill>
                </a:ln>
                <a:solidFill>
                  <a:srgbClr val="55A839">
                    <a:alpha val="60000"/>
                  </a:srgbClr>
                </a:solidFill>
                <a:latin typeface="メイリオ" pitchFamily="50" charset="-128"/>
                <a:ea typeface="メイリオ" pitchFamily="50" charset="-128"/>
                <a:cs typeface="メイリオ" pitchFamily="50" charset="-128"/>
              </a:rPr>
              <a:t>■</a:t>
            </a:r>
            <a:r>
              <a:rPr lang="ja-JP" altLang="en-US" sz="1200" dirty="0">
                <a:solidFill>
                  <a:srgbClr val="000000"/>
                </a:solidFill>
                <a:latin typeface="メイリオ" pitchFamily="50" charset="-128"/>
                <a:ea typeface="メイリオ" pitchFamily="50" charset="-128"/>
                <a:cs typeface="メイリオ" pitchFamily="50" charset="-128"/>
              </a:rPr>
              <a:t>   ：非血縁者間 さい帯血移植</a:t>
            </a:r>
            <a:endParaRPr lang="en-US" altLang="ja-JP" sz="1200" dirty="0">
              <a:solidFill>
                <a:srgbClr val="000000"/>
              </a:solidFill>
              <a:latin typeface="メイリオ" pitchFamily="50" charset="-128"/>
              <a:ea typeface="メイリオ" pitchFamily="50" charset="-128"/>
              <a:cs typeface="メイリオ" pitchFamily="50" charset="-128"/>
            </a:endParaRPr>
          </a:p>
        </p:txBody>
      </p:sp>
      <p:sp>
        <p:nvSpPr>
          <p:cNvPr id="12" name="テキスト ボックス 1">
            <a:extLst>
              <a:ext uri="{FF2B5EF4-FFF2-40B4-BE49-F238E27FC236}">
                <a16:creationId xmlns:a16="http://schemas.microsoft.com/office/drawing/2014/main" id="{A5E3C20A-370A-499E-85F8-934E74963329}"/>
              </a:ext>
            </a:extLst>
          </p:cNvPr>
          <p:cNvSpPr txBox="1"/>
          <p:nvPr/>
        </p:nvSpPr>
        <p:spPr>
          <a:xfrm>
            <a:off x="1857600" y="834521"/>
            <a:ext cx="3518977" cy="233385"/>
          </a:xfrm>
          <a:prstGeom prst="rect">
            <a:avLst/>
          </a:prstGeom>
          <a:noFill/>
        </p:spPr>
        <p:txBody>
          <a:bodyPr wrap="non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nSpc>
                <a:spcPts val="1100"/>
              </a:lnSpc>
              <a:defRPr/>
            </a:pPr>
            <a:r>
              <a:rPr lang="ja-JP" altLang="en-US" sz="900" dirty="0">
                <a:solidFill>
                  <a:srgbClr val="000000">
                    <a:lumMod val="65000"/>
                    <a:lumOff val="35000"/>
                  </a:srgbClr>
                </a:solidFill>
                <a:latin typeface="メイリオ" pitchFamily="50" charset="-128"/>
                <a:ea typeface="メイリオ" pitchFamily="50" charset="-128"/>
                <a:cs typeface="メイリオ" pitchFamily="50" charset="-128"/>
              </a:rPr>
              <a:t>折れ線グラフ：生存率，棒グラフ：移植件数</a:t>
            </a:r>
            <a:r>
              <a:rPr lang="en-US" altLang="ja-JP" sz="900" dirty="0">
                <a:solidFill>
                  <a:srgbClr val="000000">
                    <a:lumMod val="65000"/>
                    <a:lumOff val="35000"/>
                  </a:srgbClr>
                </a:solidFill>
                <a:latin typeface="メイリオ" pitchFamily="50" charset="-128"/>
                <a:ea typeface="メイリオ" pitchFamily="50" charset="-128"/>
                <a:cs typeface="メイリオ" pitchFamily="50" charset="-128"/>
              </a:rPr>
              <a:t>(</a:t>
            </a:r>
            <a:r>
              <a:rPr lang="ja-JP" altLang="en-US" sz="900" dirty="0">
                <a:solidFill>
                  <a:srgbClr val="000000">
                    <a:lumMod val="65000"/>
                    <a:lumOff val="35000"/>
                  </a:srgbClr>
                </a:solidFill>
                <a:latin typeface="メイリオ" pitchFamily="50" charset="-128"/>
                <a:ea typeface="メイリオ" pitchFamily="50" charset="-128"/>
                <a:cs typeface="メイリオ" pitchFamily="50" charset="-128"/>
              </a:rPr>
              <a:t>生存率の解析対象</a:t>
            </a:r>
            <a:r>
              <a:rPr lang="en-US" altLang="ja-JP" sz="900" dirty="0">
                <a:solidFill>
                  <a:srgbClr val="000000">
                    <a:lumMod val="65000"/>
                    <a:lumOff val="35000"/>
                  </a:srgbClr>
                </a:solidFill>
                <a:latin typeface="メイリオ" pitchFamily="50" charset="-128"/>
                <a:ea typeface="メイリオ" pitchFamily="50" charset="-128"/>
                <a:cs typeface="メイリオ" pitchFamily="50" charset="-128"/>
              </a:rPr>
              <a:t>)</a:t>
            </a:r>
            <a:endParaRPr lang="ja-JP" altLang="en-US" sz="900" dirty="0">
              <a:solidFill>
                <a:srgbClr val="000000">
                  <a:lumMod val="65000"/>
                  <a:lumOff val="35000"/>
                </a:srgbClr>
              </a:solidFill>
              <a:latin typeface="メイリオ" pitchFamily="50" charset="-128"/>
              <a:ea typeface="メイリオ" pitchFamily="50" charset="-128"/>
              <a:cs typeface="メイリオ" pitchFamily="50" charset="-128"/>
            </a:endParaRPr>
          </a:p>
        </p:txBody>
      </p:sp>
      <p:sp>
        <p:nvSpPr>
          <p:cNvPr id="13" name="テキスト ボックス 12">
            <a:extLst>
              <a:ext uri="{FF2B5EF4-FFF2-40B4-BE49-F238E27FC236}">
                <a16:creationId xmlns:a16="http://schemas.microsoft.com/office/drawing/2014/main" id="{3BC3A98E-9F89-4161-AB48-1CD0A0DD8556}"/>
              </a:ext>
            </a:extLst>
          </p:cNvPr>
          <p:cNvSpPr txBox="1"/>
          <p:nvPr/>
        </p:nvSpPr>
        <p:spPr>
          <a:xfrm>
            <a:off x="1857600" y="1167590"/>
            <a:ext cx="1680750" cy="261610"/>
          </a:xfrm>
          <a:prstGeom prst="rect">
            <a:avLst/>
          </a:prstGeom>
          <a:noFill/>
        </p:spPr>
        <p:txBody>
          <a:bodyPr wrap="square" rtlCol="0">
            <a:spAutoFit/>
          </a:bodyPr>
          <a:lstStyle/>
          <a:p>
            <a:pPr>
              <a:defRPr/>
            </a:pPr>
            <a:r>
              <a:rPr lang="ja-JP" altLang="en-US" sz="1100" dirty="0">
                <a:solidFill>
                  <a:schemeClr val="tx1">
                    <a:lumMod val="65000"/>
                    <a:lumOff val="35000"/>
                  </a:schemeClr>
                </a:solidFill>
                <a:latin typeface="メイリオ" pitchFamily="50" charset="-128"/>
                <a:ea typeface="メイリオ" pitchFamily="50" charset="-128"/>
                <a:cs typeface="メイリオ" pitchFamily="50" charset="-128"/>
              </a:rPr>
              <a:t>移植後</a:t>
            </a:r>
            <a:r>
              <a:rPr lang="en-US" altLang="ja-JP" sz="1100" dirty="0">
                <a:solidFill>
                  <a:schemeClr val="tx1">
                    <a:lumMod val="65000"/>
                    <a:lumOff val="35000"/>
                  </a:schemeClr>
                </a:solidFill>
                <a:latin typeface="メイリオ" pitchFamily="50" charset="-128"/>
                <a:ea typeface="メイリオ" pitchFamily="50" charset="-128"/>
                <a:cs typeface="メイリオ" pitchFamily="50" charset="-128"/>
              </a:rPr>
              <a:t>100</a:t>
            </a:r>
            <a:r>
              <a:rPr lang="ja-JP" altLang="en-US" sz="1100" dirty="0">
                <a:solidFill>
                  <a:schemeClr val="tx1">
                    <a:lumMod val="65000"/>
                    <a:lumOff val="35000"/>
                  </a:schemeClr>
                </a:solidFill>
                <a:latin typeface="メイリオ" pitchFamily="50" charset="-128"/>
                <a:ea typeface="メイリオ" pitchFamily="50" charset="-128"/>
                <a:cs typeface="メイリオ" pitchFamily="50" charset="-128"/>
              </a:rPr>
              <a:t>日生存率</a:t>
            </a:r>
            <a:endParaRPr lang="en-US" altLang="ja-JP" sz="1100" dirty="0">
              <a:solidFill>
                <a:schemeClr val="tx1">
                  <a:lumMod val="65000"/>
                  <a:lumOff val="35000"/>
                </a:schemeClr>
              </a:solidFill>
              <a:latin typeface="メイリオ" pitchFamily="50" charset="-128"/>
              <a:ea typeface="メイリオ" pitchFamily="50" charset="-128"/>
              <a:cs typeface="メイリオ" pitchFamily="50" charset="-128"/>
            </a:endParaRPr>
          </a:p>
        </p:txBody>
      </p:sp>
      <p:sp>
        <p:nvSpPr>
          <p:cNvPr id="32" name="テキスト ボックス 36">
            <a:extLst>
              <a:ext uri="{FF2B5EF4-FFF2-40B4-BE49-F238E27FC236}">
                <a16:creationId xmlns:a16="http://schemas.microsoft.com/office/drawing/2014/main" id="{93F85B6B-0086-404B-8A07-C344B405DFA8}"/>
              </a:ext>
            </a:extLst>
          </p:cNvPr>
          <p:cNvSpPr txBox="1"/>
          <p:nvPr/>
        </p:nvSpPr>
        <p:spPr>
          <a:xfrm>
            <a:off x="1857592" y="3669933"/>
            <a:ext cx="1680758" cy="400133"/>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defRPr/>
            </a:pPr>
            <a:r>
              <a:rPr lang="ja-JP" altLang="en-US" dirty="0">
                <a:solidFill>
                  <a:schemeClr val="tx1">
                    <a:lumMod val="65000"/>
                    <a:lumOff val="35000"/>
                  </a:schemeClr>
                </a:solidFill>
                <a:latin typeface="メイリオ" pitchFamily="50" charset="-128"/>
                <a:ea typeface="メイリオ" pitchFamily="50" charset="-128"/>
                <a:cs typeface="メイリオ" pitchFamily="50" charset="-128"/>
              </a:rPr>
              <a:t>移植件数</a:t>
            </a:r>
            <a:endParaRPr lang="en-US" altLang="ja-JP" dirty="0">
              <a:solidFill>
                <a:schemeClr val="tx1">
                  <a:lumMod val="65000"/>
                  <a:lumOff val="35000"/>
                </a:schemeClr>
              </a:solidFill>
              <a:latin typeface="メイリオ" pitchFamily="50" charset="-128"/>
              <a:ea typeface="メイリオ" pitchFamily="50" charset="-128"/>
              <a:cs typeface="メイリオ" pitchFamily="50" charset="-128"/>
            </a:endParaRPr>
          </a:p>
          <a:p>
            <a:pPr>
              <a:defRPr/>
            </a:pPr>
            <a:r>
              <a:rPr lang="en-US" altLang="ja-JP" sz="900" dirty="0">
                <a:solidFill>
                  <a:schemeClr val="tx1">
                    <a:lumMod val="65000"/>
                    <a:lumOff val="35000"/>
                  </a:schemeClr>
                </a:solidFill>
                <a:latin typeface="メイリオ" pitchFamily="50" charset="-128"/>
                <a:ea typeface="メイリオ" pitchFamily="50" charset="-128"/>
                <a:cs typeface="メイリオ" pitchFamily="50" charset="-128"/>
              </a:rPr>
              <a:t>(</a:t>
            </a:r>
            <a:r>
              <a:rPr lang="ja-JP" altLang="en-US" sz="900" dirty="0">
                <a:solidFill>
                  <a:schemeClr val="tx1">
                    <a:lumMod val="65000"/>
                    <a:lumOff val="35000"/>
                  </a:schemeClr>
                </a:solidFill>
                <a:latin typeface="メイリオ" pitchFamily="50" charset="-128"/>
                <a:ea typeface="メイリオ" pitchFamily="50" charset="-128"/>
                <a:cs typeface="メイリオ" pitchFamily="50" charset="-128"/>
              </a:rPr>
              <a:t>生存率の解析対象</a:t>
            </a:r>
            <a:r>
              <a:rPr lang="en-US" altLang="ja-JP" sz="900" dirty="0">
                <a:solidFill>
                  <a:schemeClr val="tx1">
                    <a:lumMod val="65000"/>
                    <a:lumOff val="35000"/>
                  </a:schemeClr>
                </a:solidFill>
                <a:latin typeface="メイリオ" pitchFamily="50" charset="-128"/>
                <a:ea typeface="メイリオ" pitchFamily="50" charset="-128"/>
                <a:cs typeface="メイリオ" pitchFamily="50" charset="-128"/>
              </a:rPr>
              <a:t>)</a:t>
            </a:r>
            <a:endParaRPr lang="ja-JP" altLang="en-US" sz="900" dirty="0">
              <a:solidFill>
                <a:schemeClr val="tx1">
                  <a:lumMod val="65000"/>
                  <a:lumOff val="35000"/>
                </a:schemeClr>
              </a:solidFill>
              <a:latin typeface="メイリオ" pitchFamily="50" charset="-128"/>
              <a:ea typeface="メイリオ" pitchFamily="50" charset="-128"/>
              <a:cs typeface="メイリオ" pitchFamily="50" charset="-128"/>
            </a:endParaRPr>
          </a:p>
        </p:txBody>
      </p:sp>
      <p:pic>
        <p:nvPicPr>
          <p:cNvPr id="4" name="図 3" descr="グラフ&#10;&#10;AI 生成コンテンツは誤りを含む可能性があります。">
            <a:extLst>
              <a:ext uri="{FF2B5EF4-FFF2-40B4-BE49-F238E27FC236}">
                <a16:creationId xmlns:a16="http://schemas.microsoft.com/office/drawing/2014/main" id="{F2813B65-62CB-71C1-180D-4DB8412B6C3D}"/>
              </a:ext>
            </a:extLst>
          </p:cNvPr>
          <p:cNvPicPr>
            <a:picLocks noChangeAspect="1"/>
          </p:cNvPicPr>
          <p:nvPr/>
        </p:nvPicPr>
        <p:blipFill>
          <a:blip r:embed="rId3"/>
          <a:stretch>
            <a:fillRect/>
          </a:stretch>
        </p:blipFill>
        <p:spPr>
          <a:xfrm>
            <a:off x="692" y="0"/>
            <a:ext cx="12190615" cy="6858000"/>
          </a:xfrm>
          <a:prstGeom prst="rect">
            <a:avLst/>
          </a:prstGeom>
        </p:spPr>
      </p:pic>
    </p:spTree>
    <p:extLst>
      <p:ext uri="{BB962C8B-B14F-4D97-AF65-F5344CB8AC3E}">
        <p14:creationId xmlns:p14="http://schemas.microsoft.com/office/powerpoint/2010/main" val="379931187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テキスト ボックス 9"/>
          <p:cNvSpPr txBox="1"/>
          <p:nvPr/>
        </p:nvSpPr>
        <p:spPr>
          <a:xfrm>
            <a:off x="7089913" y="6188765"/>
            <a:ext cx="914400" cy="914400"/>
          </a:xfrm>
          <a:prstGeom prst="rect">
            <a:avLst/>
          </a:prstGeom>
        </p:spPr>
        <p:txBody>
          <a:bodyPr vert="horz" wrap="none" lIns="0" rIns="0" bIns="0" rtlCol="0" anchor="ctr">
            <a:normAutofit fontScale="97500"/>
          </a:bodyPr>
          <a:lstStyle/>
          <a:p>
            <a:pPr defTabSz="914400" fontAlgn="auto">
              <a:spcAft>
                <a:spcPts val="0"/>
              </a:spcAft>
              <a:defRPr/>
            </a:pPr>
            <a:endParaRPr lang="ja-JP" altLang="en-US" sz="2600" dirty="0">
              <a:solidFill>
                <a:srgbClr val="0F6FC6">
                  <a:lumMod val="75000"/>
                </a:srgbClr>
              </a:solidFill>
              <a:latin typeface="HGP明朝E" panose="02020900000000000000" pitchFamily="18" charset="-128"/>
              <a:ea typeface="HGP明朝E" panose="02020900000000000000" pitchFamily="18" charset="-128"/>
            </a:endParaRPr>
          </a:p>
        </p:txBody>
      </p:sp>
      <p:sp>
        <p:nvSpPr>
          <p:cNvPr id="16" name="テキスト ボックス 15"/>
          <p:cNvSpPr txBox="1"/>
          <p:nvPr/>
        </p:nvSpPr>
        <p:spPr>
          <a:xfrm>
            <a:off x="8004314" y="4025900"/>
            <a:ext cx="1914387" cy="507978"/>
          </a:xfrm>
          <a:prstGeom prst="rect">
            <a:avLst/>
          </a:prstGeom>
        </p:spPr>
        <p:txBody>
          <a:bodyPr vert="horz" wrap="square" lIns="0" rIns="0" bIns="0" rtlCol="0" anchor="ctr">
            <a:normAutofit fontScale="97500"/>
          </a:bodyPr>
          <a:lstStyle/>
          <a:p>
            <a:pPr defTabSz="914400" fontAlgn="auto">
              <a:spcAft>
                <a:spcPts val="0"/>
              </a:spcAft>
              <a:defRPr/>
            </a:pPr>
            <a:endParaRPr lang="ja-JP" altLang="en-US" sz="2600" dirty="0">
              <a:solidFill>
                <a:srgbClr val="0F6FC6">
                  <a:lumMod val="75000"/>
                </a:srgbClr>
              </a:solidFill>
              <a:latin typeface="HGP明朝E" panose="02020900000000000000" pitchFamily="18" charset="-128"/>
              <a:ea typeface="HGP明朝E" panose="02020900000000000000" pitchFamily="18" charset="-128"/>
            </a:endParaRPr>
          </a:p>
        </p:txBody>
      </p:sp>
      <p:sp>
        <p:nvSpPr>
          <p:cNvPr id="11" name="テキスト ボックス 1">
            <a:extLst>
              <a:ext uri="{FF2B5EF4-FFF2-40B4-BE49-F238E27FC236}">
                <a16:creationId xmlns:a16="http://schemas.microsoft.com/office/drawing/2014/main" id="{F82C6304-A3D8-4333-89DF-1349DDA381CA}"/>
              </a:ext>
            </a:extLst>
          </p:cNvPr>
          <p:cNvSpPr txBox="1"/>
          <p:nvPr/>
        </p:nvSpPr>
        <p:spPr>
          <a:xfrm>
            <a:off x="1857600" y="834835"/>
            <a:ext cx="3518977" cy="233385"/>
          </a:xfrm>
          <a:prstGeom prst="rect">
            <a:avLst/>
          </a:prstGeom>
          <a:noFill/>
        </p:spPr>
        <p:txBody>
          <a:bodyPr wrap="non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nSpc>
                <a:spcPts val="1100"/>
              </a:lnSpc>
              <a:defRPr/>
            </a:pPr>
            <a:r>
              <a:rPr lang="ja-JP" altLang="en-US" sz="900" dirty="0">
                <a:solidFill>
                  <a:srgbClr val="000000">
                    <a:lumMod val="65000"/>
                    <a:lumOff val="35000"/>
                  </a:srgbClr>
                </a:solidFill>
                <a:latin typeface="メイリオ" pitchFamily="50" charset="-128"/>
                <a:ea typeface="メイリオ" pitchFamily="50" charset="-128"/>
                <a:cs typeface="メイリオ" pitchFamily="50" charset="-128"/>
              </a:rPr>
              <a:t>折れ線グラフ：生存率，棒グラフ：移植件数</a:t>
            </a:r>
            <a:r>
              <a:rPr lang="en-US" altLang="ja-JP" sz="900" dirty="0">
                <a:solidFill>
                  <a:srgbClr val="000000">
                    <a:lumMod val="65000"/>
                    <a:lumOff val="35000"/>
                  </a:srgbClr>
                </a:solidFill>
                <a:latin typeface="メイリオ" pitchFamily="50" charset="-128"/>
                <a:ea typeface="メイリオ" pitchFamily="50" charset="-128"/>
                <a:cs typeface="メイリオ" pitchFamily="50" charset="-128"/>
              </a:rPr>
              <a:t>(</a:t>
            </a:r>
            <a:r>
              <a:rPr lang="ja-JP" altLang="en-US" sz="900" dirty="0">
                <a:solidFill>
                  <a:srgbClr val="000000">
                    <a:lumMod val="65000"/>
                    <a:lumOff val="35000"/>
                  </a:srgbClr>
                </a:solidFill>
                <a:latin typeface="メイリオ" pitchFamily="50" charset="-128"/>
                <a:ea typeface="メイリオ" pitchFamily="50" charset="-128"/>
                <a:cs typeface="メイリオ" pitchFamily="50" charset="-128"/>
              </a:rPr>
              <a:t>生存率の解析対象</a:t>
            </a:r>
            <a:r>
              <a:rPr lang="en-US" altLang="ja-JP" sz="900" dirty="0">
                <a:solidFill>
                  <a:srgbClr val="000000">
                    <a:lumMod val="65000"/>
                    <a:lumOff val="35000"/>
                  </a:srgbClr>
                </a:solidFill>
                <a:latin typeface="メイリオ" pitchFamily="50" charset="-128"/>
                <a:ea typeface="メイリオ" pitchFamily="50" charset="-128"/>
                <a:cs typeface="メイリオ" pitchFamily="50" charset="-128"/>
              </a:rPr>
              <a:t>)</a:t>
            </a:r>
            <a:endParaRPr lang="ja-JP" altLang="en-US" sz="900" dirty="0">
              <a:solidFill>
                <a:srgbClr val="000000">
                  <a:lumMod val="65000"/>
                  <a:lumOff val="35000"/>
                </a:srgbClr>
              </a:solidFill>
              <a:latin typeface="メイリオ" pitchFamily="50" charset="-128"/>
              <a:ea typeface="メイリオ" pitchFamily="50" charset="-128"/>
              <a:cs typeface="メイリオ" pitchFamily="50" charset="-128"/>
            </a:endParaRPr>
          </a:p>
        </p:txBody>
      </p:sp>
      <p:sp>
        <p:nvSpPr>
          <p:cNvPr id="12" name="テキスト ボックス 1">
            <a:extLst>
              <a:ext uri="{FF2B5EF4-FFF2-40B4-BE49-F238E27FC236}">
                <a16:creationId xmlns:a16="http://schemas.microsoft.com/office/drawing/2014/main" id="{53F4136F-EE8D-46F6-B002-484B1284568C}"/>
              </a:ext>
            </a:extLst>
          </p:cNvPr>
          <p:cNvSpPr txBox="1"/>
          <p:nvPr/>
        </p:nvSpPr>
        <p:spPr>
          <a:xfrm>
            <a:off x="8182800" y="5925600"/>
            <a:ext cx="3474000" cy="904735"/>
          </a:xfrm>
          <a:prstGeom prst="rect">
            <a:avLst/>
          </a:prstGeom>
          <a:noFill/>
          <a:effectLst/>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nSpc>
                <a:spcPts val="1100"/>
              </a:lnSpc>
              <a:defRPr/>
            </a:pPr>
            <a:r>
              <a:rPr lang="ja-JP" altLang="en-US" sz="900" b="1" dirty="0">
                <a:solidFill>
                  <a:srgbClr val="000000"/>
                </a:solidFill>
                <a:latin typeface="メイリオ" pitchFamily="50" charset="-128"/>
                <a:ea typeface="メイリオ" pitchFamily="50" charset="-128"/>
                <a:cs typeface="メイリオ" pitchFamily="50" charset="-128"/>
              </a:rPr>
              <a:t>＜生存率＞ ＜件数＞</a:t>
            </a:r>
            <a:endParaRPr lang="en-US" altLang="ja-JP" sz="900" dirty="0">
              <a:solidFill>
                <a:srgbClr val="000000"/>
              </a:solidFill>
              <a:latin typeface="メイリオ" pitchFamily="50" charset="-128"/>
              <a:ea typeface="メイリオ" pitchFamily="50" charset="-128"/>
              <a:cs typeface="メイリオ" pitchFamily="50" charset="-128"/>
            </a:endParaRPr>
          </a:p>
          <a:p>
            <a:pPr>
              <a:lnSpc>
                <a:spcPts val="1300"/>
              </a:lnSpc>
              <a:defRPr/>
            </a:pPr>
            <a:r>
              <a:rPr lang="ja-JP" altLang="en-US" sz="1200" b="1" dirty="0">
                <a:solidFill>
                  <a:srgbClr val="FF5050"/>
                </a:solidFill>
                <a:effectLst>
                  <a:outerShdw blurRad="38100" dist="38100" dir="2700000" algn="tl">
                    <a:srgbClr val="000000">
                      <a:alpha val="43137"/>
                    </a:srgbClr>
                  </a:outerShdw>
                </a:effectLst>
                <a:latin typeface="メイリオ" pitchFamily="50" charset="-128"/>
                <a:ea typeface="メイリオ" pitchFamily="50" charset="-128"/>
                <a:cs typeface="メイリオ" pitchFamily="50" charset="-128"/>
              </a:rPr>
              <a:t>     ー</a:t>
            </a:r>
            <a:r>
              <a:rPr lang="en-US" altLang="ja-JP" sz="1200" dirty="0">
                <a:solidFill>
                  <a:srgbClr val="000000"/>
                </a:solidFill>
                <a:latin typeface="メイリオ" pitchFamily="50" charset="-128"/>
                <a:ea typeface="メイリオ" pitchFamily="50" charset="-128"/>
                <a:cs typeface="メイリオ" pitchFamily="50" charset="-128"/>
              </a:rPr>
              <a:t> </a:t>
            </a:r>
            <a:r>
              <a:rPr lang="ja-JP" altLang="en-US" sz="1200" dirty="0">
                <a:solidFill>
                  <a:srgbClr val="000000"/>
                </a:solidFill>
                <a:latin typeface="メイリオ" pitchFamily="50" charset="-128"/>
                <a:ea typeface="メイリオ" pitchFamily="50" charset="-128"/>
                <a:cs typeface="メイリオ" pitchFamily="50" charset="-128"/>
              </a:rPr>
              <a:t>　　</a:t>
            </a:r>
            <a:r>
              <a:rPr lang="ja-JP" altLang="en-US" sz="1200" dirty="0">
                <a:ln>
                  <a:solidFill>
                    <a:prstClr val="white"/>
                  </a:solidFill>
                </a:ln>
                <a:solidFill>
                  <a:srgbClr val="FF5050">
                    <a:alpha val="60000"/>
                  </a:srgbClr>
                </a:solidFill>
                <a:latin typeface="メイリオ" pitchFamily="50" charset="-128"/>
                <a:ea typeface="メイリオ" pitchFamily="50" charset="-128"/>
                <a:cs typeface="メイリオ" pitchFamily="50" charset="-128"/>
              </a:rPr>
              <a:t>■</a:t>
            </a:r>
            <a:r>
              <a:rPr lang="ja-JP" altLang="en-US" sz="1200" b="1" dirty="0">
                <a:ln>
                  <a:solidFill>
                    <a:prstClr val="white"/>
                  </a:solidFill>
                </a:ln>
                <a:solidFill>
                  <a:srgbClr val="FF5050">
                    <a:alpha val="60000"/>
                  </a:srgbClr>
                </a:solidFill>
                <a:latin typeface="メイリオ" pitchFamily="50" charset="-128"/>
                <a:ea typeface="メイリオ" pitchFamily="50" charset="-128"/>
                <a:cs typeface="メイリオ" pitchFamily="50" charset="-128"/>
              </a:rPr>
              <a:t>   </a:t>
            </a:r>
            <a:r>
              <a:rPr lang="ja-JP" altLang="en-US" sz="1200" dirty="0">
                <a:solidFill>
                  <a:srgbClr val="000000"/>
                </a:solidFill>
                <a:latin typeface="メイリオ" pitchFamily="50" charset="-128"/>
                <a:ea typeface="メイリオ" pitchFamily="50" charset="-128"/>
                <a:cs typeface="メイリオ" pitchFamily="50" charset="-128"/>
              </a:rPr>
              <a:t>：血縁者間    骨髄移植</a:t>
            </a:r>
            <a:endParaRPr lang="en-US" altLang="ja-JP" sz="1200" b="1" dirty="0">
              <a:solidFill>
                <a:srgbClr val="FF5050"/>
              </a:solidFill>
              <a:effectLst>
                <a:outerShdw blurRad="38100" dist="38100" dir="2700000" algn="tl">
                  <a:srgbClr val="000000">
                    <a:alpha val="43137"/>
                  </a:srgbClr>
                </a:outerShdw>
              </a:effectLst>
              <a:latin typeface="メイリオ" pitchFamily="50" charset="-128"/>
              <a:ea typeface="メイリオ" pitchFamily="50" charset="-128"/>
              <a:cs typeface="メイリオ" pitchFamily="50" charset="-128"/>
            </a:endParaRPr>
          </a:p>
          <a:p>
            <a:pPr>
              <a:lnSpc>
                <a:spcPts val="1300"/>
              </a:lnSpc>
              <a:defRPr/>
            </a:pPr>
            <a:r>
              <a:rPr lang="ja-JP" altLang="en-US" sz="1200" b="1" dirty="0">
                <a:solidFill>
                  <a:srgbClr val="FF9900"/>
                </a:solidFill>
                <a:effectLst>
                  <a:outerShdw blurRad="38100" dist="38100" dir="2700000" algn="tl">
                    <a:srgbClr val="000000">
                      <a:alpha val="43137"/>
                    </a:srgbClr>
                  </a:outerShdw>
                </a:effectLst>
                <a:latin typeface="メイリオ" pitchFamily="50" charset="-128"/>
                <a:ea typeface="メイリオ" pitchFamily="50" charset="-128"/>
                <a:cs typeface="メイリオ" pitchFamily="50" charset="-128"/>
              </a:rPr>
              <a:t>     ー       </a:t>
            </a:r>
            <a:r>
              <a:rPr lang="ja-JP" altLang="en-US" sz="1200" b="1" dirty="0">
                <a:ln>
                  <a:solidFill>
                    <a:prstClr val="white"/>
                  </a:solidFill>
                </a:ln>
                <a:solidFill>
                  <a:srgbClr val="FF9900">
                    <a:alpha val="60000"/>
                  </a:srgbClr>
                </a:solidFill>
                <a:latin typeface="メイリオ" pitchFamily="50" charset="-128"/>
                <a:ea typeface="メイリオ" pitchFamily="50" charset="-128"/>
                <a:cs typeface="メイリオ" pitchFamily="50" charset="-128"/>
              </a:rPr>
              <a:t>■</a:t>
            </a:r>
            <a:r>
              <a:rPr lang="en-US" altLang="ja-JP" sz="1200" b="1" dirty="0">
                <a:ln>
                  <a:solidFill>
                    <a:prstClr val="white"/>
                  </a:solidFill>
                </a:ln>
                <a:solidFill>
                  <a:srgbClr val="FF9900">
                    <a:alpha val="60000"/>
                  </a:srgbClr>
                </a:solidFill>
                <a:latin typeface="メイリオ" pitchFamily="50" charset="-128"/>
                <a:ea typeface="メイリオ" pitchFamily="50" charset="-128"/>
                <a:cs typeface="メイリオ" pitchFamily="50" charset="-128"/>
              </a:rPr>
              <a:t> </a:t>
            </a:r>
            <a:r>
              <a:rPr lang="ja-JP" altLang="en-US" sz="1200" b="1" dirty="0">
                <a:ln>
                  <a:solidFill>
                    <a:prstClr val="white"/>
                  </a:solidFill>
                </a:ln>
                <a:solidFill>
                  <a:srgbClr val="FF9900">
                    <a:alpha val="60000"/>
                  </a:srgbClr>
                </a:solidFill>
                <a:latin typeface="メイリオ" pitchFamily="50" charset="-128"/>
                <a:ea typeface="メイリオ" pitchFamily="50" charset="-128"/>
                <a:cs typeface="メイリオ" pitchFamily="50" charset="-128"/>
              </a:rPr>
              <a:t>  </a:t>
            </a:r>
            <a:r>
              <a:rPr lang="ja-JP" altLang="en-US" sz="1200" dirty="0">
                <a:solidFill>
                  <a:srgbClr val="000000"/>
                </a:solidFill>
                <a:latin typeface="メイリオ" pitchFamily="50" charset="-128"/>
                <a:ea typeface="メイリオ" pitchFamily="50" charset="-128"/>
                <a:cs typeface="メイリオ" pitchFamily="50" charset="-128"/>
              </a:rPr>
              <a:t>：血縁者間    末梢血幹細胞移植</a:t>
            </a:r>
            <a:endParaRPr lang="en-US" altLang="ja-JP" sz="1200" dirty="0">
              <a:solidFill>
                <a:srgbClr val="000000"/>
              </a:solidFill>
              <a:latin typeface="メイリオ" pitchFamily="50" charset="-128"/>
              <a:ea typeface="メイリオ" pitchFamily="50" charset="-128"/>
              <a:cs typeface="メイリオ" pitchFamily="50" charset="-128"/>
            </a:endParaRPr>
          </a:p>
          <a:p>
            <a:pPr>
              <a:lnSpc>
                <a:spcPts val="1300"/>
              </a:lnSpc>
              <a:defRPr/>
            </a:pPr>
            <a:r>
              <a:rPr lang="ja-JP" altLang="en-US" sz="1200" b="1" dirty="0">
                <a:solidFill>
                  <a:srgbClr val="0076A3"/>
                </a:solidFill>
                <a:effectLst>
                  <a:outerShdw blurRad="38100" dist="38100" dir="2700000" algn="tl">
                    <a:srgbClr val="000000">
                      <a:alpha val="43137"/>
                    </a:srgbClr>
                  </a:outerShdw>
                </a:effectLst>
                <a:latin typeface="メイリオ" pitchFamily="50" charset="-128"/>
                <a:ea typeface="メイリオ" pitchFamily="50" charset="-128"/>
                <a:cs typeface="メイリオ" pitchFamily="50" charset="-128"/>
              </a:rPr>
              <a:t>     ー       </a:t>
            </a:r>
            <a:r>
              <a:rPr lang="ja-JP" altLang="en-US" sz="1200" dirty="0">
                <a:ln>
                  <a:solidFill>
                    <a:prstClr val="white"/>
                  </a:solidFill>
                </a:ln>
                <a:solidFill>
                  <a:srgbClr val="0076A3">
                    <a:alpha val="40000"/>
                  </a:srgbClr>
                </a:solidFill>
                <a:latin typeface="メイリオ" pitchFamily="50" charset="-128"/>
                <a:ea typeface="メイリオ" pitchFamily="50" charset="-128"/>
                <a:cs typeface="メイリオ" pitchFamily="50" charset="-128"/>
              </a:rPr>
              <a:t>■</a:t>
            </a:r>
            <a:r>
              <a:rPr lang="ja-JP" altLang="en-US" sz="1200" dirty="0">
                <a:solidFill>
                  <a:srgbClr val="000000"/>
                </a:solidFill>
                <a:latin typeface="メイリオ" pitchFamily="50" charset="-128"/>
                <a:ea typeface="メイリオ" pitchFamily="50" charset="-128"/>
                <a:cs typeface="メイリオ" pitchFamily="50" charset="-128"/>
              </a:rPr>
              <a:t>   ：非血縁者間 骨髄移植</a:t>
            </a:r>
            <a:endParaRPr lang="en-US" altLang="ja-JP" sz="1200" dirty="0">
              <a:solidFill>
                <a:srgbClr val="000000"/>
              </a:solidFill>
              <a:latin typeface="メイリオ" pitchFamily="50" charset="-128"/>
              <a:ea typeface="メイリオ" pitchFamily="50" charset="-128"/>
              <a:cs typeface="メイリオ" pitchFamily="50" charset="-128"/>
            </a:endParaRPr>
          </a:p>
          <a:p>
            <a:pPr>
              <a:lnSpc>
                <a:spcPts val="1300"/>
              </a:lnSpc>
              <a:defRPr/>
            </a:pPr>
            <a:r>
              <a:rPr lang="ja-JP" altLang="en-US" sz="1200" b="1" dirty="0">
                <a:solidFill>
                  <a:srgbClr val="55A839"/>
                </a:solidFill>
                <a:effectLst>
                  <a:outerShdw blurRad="38100" dist="38100" dir="2700000" algn="tl">
                    <a:srgbClr val="000000">
                      <a:alpha val="43137"/>
                    </a:srgbClr>
                  </a:outerShdw>
                </a:effectLst>
                <a:latin typeface="メイリオ" pitchFamily="50" charset="-128"/>
                <a:ea typeface="メイリオ" pitchFamily="50" charset="-128"/>
                <a:cs typeface="メイリオ" pitchFamily="50" charset="-128"/>
              </a:rPr>
              <a:t>  　ー       </a:t>
            </a:r>
            <a:r>
              <a:rPr lang="ja-JP" altLang="en-US" sz="1200" b="1" dirty="0">
                <a:ln>
                  <a:solidFill>
                    <a:prstClr val="white"/>
                  </a:solidFill>
                </a:ln>
                <a:solidFill>
                  <a:srgbClr val="55A839">
                    <a:alpha val="60000"/>
                  </a:srgbClr>
                </a:solidFill>
                <a:latin typeface="メイリオ" pitchFamily="50" charset="-128"/>
                <a:ea typeface="メイリオ" pitchFamily="50" charset="-128"/>
                <a:cs typeface="メイリオ" pitchFamily="50" charset="-128"/>
              </a:rPr>
              <a:t>■</a:t>
            </a:r>
            <a:r>
              <a:rPr lang="ja-JP" altLang="en-US" sz="1200" dirty="0">
                <a:solidFill>
                  <a:srgbClr val="000000"/>
                </a:solidFill>
                <a:latin typeface="メイリオ" pitchFamily="50" charset="-128"/>
                <a:ea typeface="メイリオ" pitchFamily="50" charset="-128"/>
                <a:cs typeface="メイリオ" pitchFamily="50" charset="-128"/>
              </a:rPr>
              <a:t>   ：非血縁者間 さい帯血移植</a:t>
            </a:r>
            <a:endParaRPr lang="en-US" altLang="ja-JP" sz="1200" dirty="0">
              <a:solidFill>
                <a:srgbClr val="000000"/>
              </a:solidFill>
              <a:latin typeface="メイリオ" pitchFamily="50" charset="-128"/>
              <a:ea typeface="メイリオ" pitchFamily="50" charset="-128"/>
              <a:cs typeface="メイリオ" pitchFamily="50" charset="-128"/>
            </a:endParaRPr>
          </a:p>
        </p:txBody>
      </p:sp>
      <p:sp>
        <p:nvSpPr>
          <p:cNvPr id="13" name="テキスト ボックス 12">
            <a:extLst>
              <a:ext uri="{FF2B5EF4-FFF2-40B4-BE49-F238E27FC236}">
                <a16:creationId xmlns:a16="http://schemas.microsoft.com/office/drawing/2014/main" id="{6D3CF669-22A5-4D68-A3D3-9F769FE75DF8}"/>
              </a:ext>
            </a:extLst>
          </p:cNvPr>
          <p:cNvSpPr txBox="1"/>
          <p:nvPr/>
        </p:nvSpPr>
        <p:spPr>
          <a:xfrm>
            <a:off x="9521235" y="5029684"/>
            <a:ext cx="1336365" cy="400110"/>
          </a:xfrm>
          <a:prstGeom prst="rect">
            <a:avLst/>
          </a:prstGeom>
          <a:noFill/>
        </p:spPr>
        <p:txBody>
          <a:bodyPr wrap="square" rtlCol="0">
            <a:spAutoFit/>
          </a:bodyPr>
          <a:lstStyle/>
          <a:p>
            <a:pPr>
              <a:defRPr/>
            </a:pPr>
            <a:r>
              <a:rPr lang="ja-JP" altLang="en-US" sz="1100" dirty="0">
                <a:solidFill>
                  <a:srgbClr val="000000">
                    <a:lumMod val="65000"/>
                    <a:lumOff val="35000"/>
                  </a:srgbClr>
                </a:solidFill>
                <a:latin typeface="メイリオ" pitchFamily="50" charset="-128"/>
                <a:ea typeface="メイリオ" pitchFamily="50" charset="-128"/>
                <a:cs typeface="メイリオ" pitchFamily="50" charset="-128"/>
              </a:rPr>
              <a:t>移植件数</a:t>
            </a:r>
            <a:endParaRPr lang="en-US" altLang="ja-JP" sz="1100" dirty="0">
              <a:solidFill>
                <a:srgbClr val="000000">
                  <a:lumMod val="65000"/>
                  <a:lumOff val="35000"/>
                </a:srgbClr>
              </a:solidFill>
              <a:latin typeface="メイリオ" pitchFamily="50" charset="-128"/>
              <a:ea typeface="メイリオ" pitchFamily="50" charset="-128"/>
              <a:cs typeface="メイリオ" pitchFamily="50" charset="-128"/>
            </a:endParaRPr>
          </a:p>
          <a:p>
            <a:pPr>
              <a:defRPr/>
            </a:pPr>
            <a:r>
              <a:rPr lang="en-US" altLang="ja-JP" sz="900" dirty="0">
                <a:solidFill>
                  <a:srgbClr val="000000">
                    <a:lumMod val="65000"/>
                    <a:lumOff val="35000"/>
                  </a:srgbClr>
                </a:solidFill>
                <a:latin typeface="メイリオ" pitchFamily="50" charset="-128"/>
                <a:ea typeface="メイリオ" pitchFamily="50" charset="-128"/>
                <a:cs typeface="メイリオ" pitchFamily="50" charset="-128"/>
              </a:rPr>
              <a:t>(</a:t>
            </a:r>
            <a:r>
              <a:rPr lang="ja-JP" altLang="en-US" sz="900" dirty="0">
                <a:solidFill>
                  <a:srgbClr val="000000">
                    <a:lumMod val="65000"/>
                    <a:lumOff val="35000"/>
                  </a:srgbClr>
                </a:solidFill>
                <a:latin typeface="メイリオ" pitchFamily="50" charset="-128"/>
                <a:ea typeface="メイリオ" pitchFamily="50" charset="-128"/>
                <a:cs typeface="メイリオ" pitchFamily="50" charset="-128"/>
              </a:rPr>
              <a:t>生存率の解析対象</a:t>
            </a:r>
            <a:r>
              <a:rPr lang="en-US" altLang="ja-JP" sz="900" dirty="0">
                <a:solidFill>
                  <a:srgbClr val="000000">
                    <a:lumMod val="65000"/>
                    <a:lumOff val="35000"/>
                  </a:srgbClr>
                </a:solidFill>
                <a:latin typeface="メイリオ" pitchFamily="50" charset="-128"/>
                <a:ea typeface="メイリオ" pitchFamily="50" charset="-128"/>
                <a:cs typeface="メイリオ" pitchFamily="50" charset="-128"/>
              </a:rPr>
              <a:t>)</a:t>
            </a:r>
            <a:endParaRPr lang="ja-JP" altLang="en-US" sz="900" dirty="0">
              <a:solidFill>
                <a:srgbClr val="000000">
                  <a:lumMod val="65000"/>
                  <a:lumOff val="35000"/>
                </a:srgbClr>
              </a:solidFill>
              <a:latin typeface="メイリオ" pitchFamily="50" charset="-128"/>
              <a:ea typeface="メイリオ" pitchFamily="50" charset="-128"/>
              <a:cs typeface="メイリオ" pitchFamily="50" charset="-128"/>
            </a:endParaRPr>
          </a:p>
        </p:txBody>
      </p:sp>
      <p:sp>
        <p:nvSpPr>
          <p:cNvPr id="14" name="テキスト ボックス 13">
            <a:extLst>
              <a:ext uri="{FF2B5EF4-FFF2-40B4-BE49-F238E27FC236}">
                <a16:creationId xmlns:a16="http://schemas.microsoft.com/office/drawing/2014/main" id="{C6C38B0A-8CA8-4E20-90EA-C6227D54DA69}"/>
              </a:ext>
            </a:extLst>
          </p:cNvPr>
          <p:cNvSpPr txBox="1"/>
          <p:nvPr/>
        </p:nvSpPr>
        <p:spPr>
          <a:xfrm>
            <a:off x="1857600" y="1760525"/>
            <a:ext cx="1680750" cy="261610"/>
          </a:xfrm>
          <a:prstGeom prst="rect">
            <a:avLst/>
          </a:prstGeom>
          <a:noFill/>
        </p:spPr>
        <p:txBody>
          <a:bodyPr wrap="square" rtlCol="0">
            <a:spAutoFit/>
          </a:bodyPr>
          <a:lstStyle/>
          <a:p>
            <a:pPr>
              <a:defRPr/>
            </a:pPr>
            <a:r>
              <a:rPr lang="ja-JP" altLang="en-US" sz="1100" dirty="0">
                <a:solidFill>
                  <a:srgbClr val="000000">
                    <a:lumMod val="65000"/>
                    <a:lumOff val="35000"/>
                  </a:srgbClr>
                </a:solidFill>
                <a:latin typeface="メイリオ" pitchFamily="50" charset="-128"/>
                <a:ea typeface="メイリオ" pitchFamily="50" charset="-128"/>
                <a:cs typeface="メイリオ" pitchFamily="50" charset="-128"/>
              </a:rPr>
              <a:t>移植後</a:t>
            </a:r>
            <a:r>
              <a:rPr lang="en-US" altLang="ja-JP" sz="1100" dirty="0">
                <a:solidFill>
                  <a:srgbClr val="000000">
                    <a:lumMod val="65000"/>
                    <a:lumOff val="35000"/>
                  </a:srgbClr>
                </a:solidFill>
                <a:latin typeface="メイリオ" pitchFamily="50" charset="-128"/>
                <a:ea typeface="メイリオ" pitchFamily="50" charset="-128"/>
                <a:cs typeface="メイリオ" pitchFamily="50" charset="-128"/>
              </a:rPr>
              <a:t>365</a:t>
            </a:r>
            <a:r>
              <a:rPr lang="ja-JP" altLang="en-US" sz="1100" dirty="0">
                <a:solidFill>
                  <a:srgbClr val="000000">
                    <a:lumMod val="65000"/>
                    <a:lumOff val="35000"/>
                  </a:srgbClr>
                </a:solidFill>
                <a:latin typeface="メイリオ" pitchFamily="50" charset="-128"/>
                <a:ea typeface="メイリオ" pitchFamily="50" charset="-128"/>
                <a:cs typeface="メイリオ" pitchFamily="50" charset="-128"/>
              </a:rPr>
              <a:t>日生存率</a:t>
            </a:r>
            <a:endParaRPr lang="en-US" altLang="ja-JP" sz="1100" dirty="0">
              <a:solidFill>
                <a:srgbClr val="000000">
                  <a:lumMod val="65000"/>
                  <a:lumOff val="35000"/>
                </a:srgbClr>
              </a:solidFill>
              <a:latin typeface="メイリオ" pitchFamily="50" charset="-128"/>
              <a:ea typeface="メイリオ" pitchFamily="50" charset="-128"/>
              <a:cs typeface="メイリオ" pitchFamily="50" charset="-128"/>
            </a:endParaRPr>
          </a:p>
        </p:txBody>
      </p:sp>
      <p:sp>
        <p:nvSpPr>
          <p:cNvPr id="3" name="タイトル 2">
            <a:extLst>
              <a:ext uri="{FF2B5EF4-FFF2-40B4-BE49-F238E27FC236}">
                <a16:creationId xmlns:a16="http://schemas.microsoft.com/office/drawing/2014/main" id="{D998A323-C4A6-0BCE-0F34-A647231FBA9F}"/>
              </a:ext>
            </a:extLst>
          </p:cNvPr>
          <p:cNvSpPr>
            <a:spLocks noGrp="1"/>
          </p:cNvSpPr>
          <p:nvPr>
            <p:ph type="title"/>
          </p:nvPr>
        </p:nvSpPr>
        <p:spPr>
          <a:xfrm>
            <a:off x="576000" y="108000"/>
            <a:ext cx="10972800" cy="802800"/>
          </a:xfrm>
        </p:spPr>
        <p:txBody>
          <a:bodyPr anchor="t">
            <a:noAutofit/>
          </a:bodyPr>
          <a:lstStyle/>
          <a:p>
            <a:r>
              <a:rPr lang="ja-JP" altLang="en-US" b="1" dirty="0">
                <a:latin typeface="メイリオ" panose="020B0604030504040204" pitchFamily="50" charset="-128"/>
                <a:ea typeface="メイリオ" panose="020B0604030504040204" pitchFamily="50" charset="-128"/>
              </a:rPr>
              <a:t>移植時年齢</a:t>
            </a:r>
            <a:r>
              <a:rPr lang="en-US" altLang="ja-JP" b="1" dirty="0">
                <a:latin typeface="メイリオ" panose="020B0604030504040204" pitchFamily="50" charset="-128"/>
                <a:ea typeface="メイリオ" panose="020B0604030504040204" pitchFamily="50" charset="-128"/>
              </a:rPr>
              <a:t>50</a:t>
            </a:r>
            <a:r>
              <a:rPr lang="ja-JP" altLang="en-US" b="1" dirty="0">
                <a:latin typeface="メイリオ" panose="020B0604030504040204" pitchFamily="50" charset="-128"/>
                <a:ea typeface="メイリオ" panose="020B0604030504040204" pitchFamily="50" charset="-128"/>
              </a:rPr>
              <a:t>歳未満に対する同種移植後</a:t>
            </a:r>
            <a:r>
              <a:rPr lang="en-US" altLang="ja-JP" b="1" dirty="0">
                <a:latin typeface="メイリオ" panose="020B0604030504040204" pitchFamily="50" charset="-128"/>
                <a:ea typeface="メイリオ" panose="020B0604030504040204" pitchFamily="50" charset="-128"/>
              </a:rPr>
              <a:t>365</a:t>
            </a:r>
            <a:r>
              <a:rPr lang="ja-JP" altLang="en-US" b="1" dirty="0">
                <a:latin typeface="メイリオ" panose="020B0604030504040204" pitchFamily="50" charset="-128"/>
                <a:ea typeface="メイリオ" panose="020B0604030504040204" pitchFamily="50" charset="-128"/>
              </a:rPr>
              <a:t>日生存率の年次推移</a:t>
            </a:r>
            <a:endParaRPr lang="ja-JP" altLang="en-US" dirty="0"/>
          </a:p>
        </p:txBody>
      </p:sp>
      <p:pic>
        <p:nvPicPr>
          <p:cNvPr id="4" name="図 3" descr="グラフ, ヒストグラム&#10;&#10;AI 生成コンテンツは誤りを含む可能性があります。">
            <a:extLst>
              <a:ext uri="{FF2B5EF4-FFF2-40B4-BE49-F238E27FC236}">
                <a16:creationId xmlns:a16="http://schemas.microsoft.com/office/drawing/2014/main" id="{9CF4D2A3-4E32-65B4-3C56-238E85E091A3}"/>
              </a:ext>
            </a:extLst>
          </p:cNvPr>
          <p:cNvPicPr>
            <a:picLocks noChangeAspect="1"/>
          </p:cNvPicPr>
          <p:nvPr/>
        </p:nvPicPr>
        <p:blipFill>
          <a:blip r:embed="rId3"/>
          <a:stretch>
            <a:fillRect/>
          </a:stretch>
        </p:blipFill>
        <p:spPr>
          <a:xfrm>
            <a:off x="692" y="0"/>
            <a:ext cx="12190615" cy="6858000"/>
          </a:xfrm>
          <a:prstGeom prst="rect">
            <a:avLst/>
          </a:prstGeom>
        </p:spPr>
      </p:pic>
    </p:spTree>
    <p:extLst>
      <p:ext uri="{BB962C8B-B14F-4D97-AF65-F5344CB8AC3E}">
        <p14:creationId xmlns:p14="http://schemas.microsoft.com/office/powerpoint/2010/main" val="18137733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1D5C27-BFA9-B008-1FD5-3EF13AAF2EBA}"/>
            </a:ext>
          </a:extLst>
        </p:cNvPr>
        <p:cNvGrpSpPr/>
        <p:nvPr/>
      </p:nvGrpSpPr>
      <p:grpSpPr>
        <a:xfrm>
          <a:off x="0" y="0"/>
          <a:ext cx="0" cy="0"/>
          <a:chOff x="0" y="0"/>
          <a:chExt cx="0" cy="0"/>
        </a:xfrm>
      </p:grpSpPr>
      <p:sp>
        <p:nvSpPr>
          <p:cNvPr id="18" name="タイトル 17">
            <a:extLst>
              <a:ext uri="{FF2B5EF4-FFF2-40B4-BE49-F238E27FC236}">
                <a16:creationId xmlns:a16="http://schemas.microsoft.com/office/drawing/2014/main" id="{106E511C-FA6F-51D5-918F-FDD516542884}"/>
              </a:ext>
            </a:extLst>
          </p:cNvPr>
          <p:cNvSpPr>
            <a:spLocks noGrp="1"/>
          </p:cNvSpPr>
          <p:nvPr>
            <p:ph type="title"/>
          </p:nvPr>
        </p:nvSpPr>
        <p:spPr>
          <a:xfrm>
            <a:off x="576000" y="108000"/>
            <a:ext cx="11904000" cy="828000"/>
          </a:xfrm>
        </p:spPr>
        <p:txBody>
          <a:bodyPr anchor="t"/>
          <a:lstStyle/>
          <a:p>
            <a:r>
              <a:rPr lang="ja-JP" altLang="en-US" b="1" dirty="0">
                <a:effectLst/>
                <a:latin typeface="メイリオ" panose="020B0604030504040204" pitchFamily="50" charset="-128"/>
                <a:ea typeface="メイリオ" panose="020B0604030504040204" pitchFamily="50" charset="-128"/>
              </a:rPr>
              <a:t>集計および解析対象</a:t>
            </a:r>
            <a:endParaRPr lang="ja-JP" altLang="en-US" dirty="0">
              <a:effectLst/>
            </a:endParaRPr>
          </a:p>
        </p:txBody>
      </p:sp>
      <p:grpSp>
        <p:nvGrpSpPr>
          <p:cNvPr id="42" name="グループ化 41">
            <a:extLst>
              <a:ext uri="{FF2B5EF4-FFF2-40B4-BE49-F238E27FC236}">
                <a16:creationId xmlns:a16="http://schemas.microsoft.com/office/drawing/2014/main" id="{B4033829-FCFD-18DA-15E0-E3B0649CDE70}"/>
              </a:ext>
            </a:extLst>
          </p:cNvPr>
          <p:cNvGrpSpPr/>
          <p:nvPr/>
        </p:nvGrpSpPr>
        <p:grpSpPr>
          <a:xfrm>
            <a:off x="3558266" y="1805579"/>
            <a:ext cx="464400" cy="263986"/>
            <a:chOff x="5211443" y="1903469"/>
            <a:chExt cx="464400" cy="263986"/>
          </a:xfrm>
        </p:grpSpPr>
        <p:grpSp>
          <p:nvGrpSpPr>
            <p:cNvPr id="36" name="グループ化 35">
              <a:extLst>
                <a:ext uri="{FF2B5EF4-FFF2-40B4-BE49-F238E27FC236}">
                  <a16:creationId xmlns:a16="http://schemas.microsoft.com/office/drawing/2014/main" id="{53ED0D9D-27A7-72EB-EC03-D9F3DA7DBB82}"/>
                </a:ext>
              </a:extLst>
            </p:cNvPr>
            <p:cNvGrpSpPr/>
            <p:nvPr/>
          </p:nvGrpSpPr>
          <p:grpSpPr>
            <a:xfrm>
              <a:off x="5211443" y="1903469"/>
              <a:ext cx="464400" cy="263986"/>
              <a:chOff x="1399029" y="2150272"/>
              <a:chExt cx="464400" cy="263986"/>
            </a:xfrm>
          </p:grpSpPr>
          <p:grpSp>
            <p:nvGrpSpPr>
              <p:cNvPr id="38" name="グループ化 37">
                <a:extLst>
                  <a:ext uri="{FF2B5EF4-FFF2-40B4-BE49-F238E27FC236}">
                    <a16:creationId xmlns:a16="http://schemas.microsoft.com/office/drawing/2014/main" id="{F1660615-52C8-013E-3F71-2631F950B42F}"/>
                  </a:ext>
                </a:extLst>
              </p:cNvPr>
              <p:cNvGrpSpPr/>
              <p:nvPr/>
            </p:nvGrpSpPr>
            <p:grpSpPr>
              <a:xfrm>
                <a:off x="1399029" y="2150272"/>
                <a:ext cx="464400" cy="263986"/>
                <a:chOff x="934916" y="2912736"/>
                <a:chExt cx="575329" cy="250777"/>
              </a:xfrm>
            </p:grpSpPr>
            <p:sp>
              <p:nvSpPr>
                <p:cNvPr id="40" name="二等辺三角形 39">
                  <a:extLst>
                    <a:ext uri="{FF2B5EF4-FFF2-40B4-BE49-F238E27FC236}">
                      <a16:creationId xmlns:a16="http://schemas.microsoft.com/office/drawing/2014/main" id="{50FC99B5-91D6-BC58-6CF2-1F474A61B582}"/>
                    </a:ext>
                  </a:extLst>
                </p:cNvPr>
                <p:cNvSpPr/>
                <p:nvPr/>
              </p:nvSpPr>
              <p:spPr>
                <a:xfrm rot="10800000">
                  <a:off x="955128" y="2958320"/>
                  <a:ext cx="530745" cy="205193"/>
                </a:xfrm>
                <a:prstGeom prst="triangle">
                  <a:avLst>
                    <a:gd name="adj" fmla="val 50000"/>
                  </a:avLst>
                </a:prstGeom>
                <a:solidFill>
                  <a:schemeClr val="bg1"/>
                </a:solidFill>
                <a:ln w="44450">
                  <a:solidFill>
                    <a:schemeClr val="accent1">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1" name="二等辺三角形 40">
                  <a:extLst>
                    <a:ext uri="{FF2B5EF4-FFF2-40B4-BE49-F238E27FC236}">
                      <a16:creationId xmlns:a16="http://schemas.microsoft.com/office/drawing/2014/main" id="{51BFCE6A-ED3F-4EBF-B6C3-11E81F94A48C}"/>
                    </a:ext>
                  </a:extLst>
                </p:cNvPr>
                <p:cNvSpPr/>
                <p:nvPr/>
              </p:nvSpPr>
              <p:spPr>
                <a:xfrm rot="10800000">
                  <a:off x="934916" y="2912736"/>
                  <a:ext cx="575329" cy="221302"/>
                </a:xfrm>
                <a:prstGeom prst="triangle">
                  <a:avLst>
                    <a:gd name="adj" fmla="val 50000"/>
                  </a:avLst>
                </a:prstGeom>
                <a:solidFill>
                  <a:schemeClr val="bg1"/>
                </a:solidFill>
                <a:ln w="158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39" name="二等辺三角形 38">
                <a:extLst>
                  <a:ext uri="{FF2B5EF4-FFF2-40B4-BE49-F238E27FC236}">
                    <a16:creationId xmlns:a16="http://schemas.microsoft.com/office/drawing/2014/main" id="{6F046F85-ED23-165C-E089-355B4A9F7029}"/>
                  </a:ext>
                </a:extLst>
              </p:cNvPr>
              <p:cNvSpPr>
                <a:spLocks noChangeAspect="1"/>
              </p:cNvSpPr>
              <p:nvPr/>
            </p:nvSpPr>
            <p:spPr>
              <a:xfrm rot="10800000">
                <a:off x="1498150" y="2197256"/>
                <a:ext cx="262800" cy="134473"/>
              </a:xfrm>
              <a:prstGeom prst="triangle">
                <a:avLst>
                  <a:gd name="adj" fmla="val 50000"/>
                </a:avLst>
              </a:prstGeom>
              <a:solidFill>
                <a:schemeClr val="bg1"/>
              </a:solidFill>
              <a:ln w="44450">
                <a:solidFill>
                  <a:schemeClr val="accent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37" name="二等辺三角形 36">
              <a:extLst>
                <a:ext uri="{FF2B5EF4-FFF2-40B4-BE49-F238E27FC236}">
                  <a16:creationId xmlns:a16="http://schemas.microsoft.com/office/drawing/2014/main" id="{9DDB91B3-1CED-861C-8471-9468600A4DA4}"/>
                </a:ext>
              </a:extLst>
            </p:cNvPr>
            <p:cNvSpPr/>
            <p:nvPr/>
          </p:nvSpPr>
          <p:spPr>
            <a:xfrm rot="10800000">
              <a:off x="5297398" y="1906655"/>
              <a:ext cx="308181" cy="154298"/>
            </a:xfrm>
            <a:prstGeom prst="triangle">
              <a:avLst>
                <a:gd name="adj" fmla="val 50000"/>
              </a:avLst>
            </a:prstGeom>
            <a:solidFill>
              <a:schemeClr val="bg1"/>
            </a:solidFill>
            <a:ln w="158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43" name="グループ化 42">
            <a:extLst>
              <a:ext uri="{FF2B5EF4-FFF2-40B4-BE49-F238E27FC236}">
                <a16:creationId xmlns:a16="http://schemas.microsoft.com/office/drawing/2014/main" id="{D67E7708-6036-F122-4703-612C5F2E07B2}"/>
              </a:ext>
            </a:extLst>
          </p:cNvPr>
          <p:cNvGrpSpPr/>
          <p:nvPr/>
        </p:nvGrpSpPr>
        <p:grpSpPr>
          <a:xfrm>
            <a:off x="3556586" y="2841353"/>
            <a:ext cx="464400" cy="263986"/>
            <a:chOff x="5211443" y="1903469"/>
            <a:chExt cx="464400" cy="263986"/>
          </a:xfrm>
        </p:grpSpPr>
        <p:grpSp>
          <p:nvGrpSpPr>
            <p:cNvPr id="44" name="グループ化 43">
              <a:extLst>
                <a:ext uri="{FF2B5EF4-FFF2-40B4-BE49-F238E27FC236}">
                  <a16:creationId xmlns:a16="http://schemas.microsoft.com/office/drawing/2014/main" id="{CF8E8B1A-30A4-094A-BB75-AB7204EFFD98}"/>
                </a:ext>
              </a:extLst>
            </p:cNvPr>
            <p:cNvGrpSpPr/>
            <p:nvPr/>
          </p:nvGrpSpPr>
          <p:grpSpPr>
            <a:xfrm>
              <a:off x="5211443" y="1903469"/>
              <a:ext cx="464400" cy="263986"/>
              <a:chOff x="1399029" y="2150272"/>
              <a:chExt cx="464400" cy="263986"/>
            </a:xfrm>
          </p:grpSpPr>
          <p:grpSp>
            <p:nvGrpSpPr>
              <p:cNvPr id="46" name="グループ化 45">
                <a:extLst>
                  <a:ext uri="{FF2B5EF4-FFF2-40B4-BE49-F238E27FC236}">
                    <a16:creationId xmlns:a16="http://schemas.microsoft.com/office/drawing/2014/main" id="{BF1B5A9D-90E4-D7AB-4016-9DC12C5C3C12}"/>
                  </a:ext>
                </a:extLst>
              </p:cNvPr>
              <p:cNvGrpSpPr/>
              <p:nvPr/>
            </p:nvGrpSpPr>
            <p:grpSpPr>
              <a:xfrm>
                <a:off x="1399029" y="2150272"/>
                <a:ext cx="464400" cy="263986"/>
                <a:chOff x="934916" y="2912736"/>
                <a:chExt cx="575329" cy="250777"/>
              </a:xfrm>
            </p:grpSpPr>
            <p:sp>
              <p:nvSpPr>
                <p:cNvPr id="48" name="二等辺三角形 47">
                  <a:extLst>
                    <a:ext uri="{FF2B5EF4-FFF2-40B4-BE49-F238E27FC236}">
                      <a16:creationId xmlns:a16="http://schemas.microsoft.com/office/drawing/2014/main" id="{3437CAA6-C808-13D6-7B9B-75B953DFBFE7}"/>
                    </a:ext>
                  </a:extLst>
                </p:cNvPr>
                <p:cNvSpPr/>
                <p:nvPr/>
              </p:nvSpPr>
              <p:spPr>
                <a:xfrm rot="10800000">
                  <a:off x="955128" y="2958320"/>
                  <a:ext cx="530745" cy="205193"/>
                </a:xfrm>
                <a:prstGeom prst="triangle">
                  <a:avLst>
                    <a:gd name="adj" fmla="val 50000"/>
                  </a:avLst>
                </a:prstGeom>
                <a:solidFill>
                  <a:schemeClr val="bg1"/>
                </a:solidFill>
                <a:ln w="44450">
                  <a:solidFill>
                    <a:srgbClr val="88CEC7"/>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9" name="二等辺三角形 48">
                  <a:extLst>
                    <a:ext uri="{FF2B5EF4-FFF2-40B4-BE49-F238E27FC236}">
                      <a16:creationId xmlns:a16="http://schemas.microsoft.com/office/drawing/2014/main" id="{B30F0E7B-58AA-7AF1-40E7-C3A18765D7F8}"/>
                    </a:ext>
                  </a:extLst>
                </p:cNvPr>
                <p:cNvSpPr/>
                <p:nvPr/>
              </p:nvSpPr>
              <p:spPr>
                <a:xfrm rot="10800000">
                  <a:off x="934916" y="2912736"/>
                  <a:ext cx="575329" cy="221302"/>
                </a:xfrm>
                <a:prstGeom prst="triangle">
                  <a:avLst>
                    <a:gd name="adj" fmla="val 50000"/>
                  </a:avLst>
                </a:prstGeom>
                <a:solidFill>
                  <a:schemeClr val="bg1"/>
                </a:solidFill>
                <a:ln w="158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47" name="二等辺三角形 46">
                <a:extLst>
                  <a:ext uri="{FF2B5EF4-FFF2-40B4-BE49-F238E27FC236}">
                    <a16:creationId xmlns:a16="http://schemas.microsoft.com/office/drawing/2014/main" id="{1E280A54-1A5F-2657-28BE-D347ABFEA50C}"/>
                  </a:ext>
                </a:extLst>
              </p:cNvPr>
              <p:cNvSpPr>
                <a:spLocks noChangeAspect="1"/>
              </p:cNvSpPr>
              <p:nvPr/>
            </p:nvSpPr>
            <p:spPr>
              <a:xfrm rot="10800000">
                <a:off x="1498150" y="2197256"/>
                <a:ext cx="262800" cy="134473"/>
              </a:xfrm>
              <a:prstGeom prst="triangle">
                <a:avLst>
                  <a:gd name="adj" fmla="val 50000"/>
                </a:avLst>
              </a:prstGeom>
              <a:solidFill>
                <a:schemeClr val="bg1"/>
              </a:solidFill>
              <a:ln w="44450">
                <a:solidFill>
                  <a:srgbClr val="88CEC7"/>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45" name="二等辺三角形 44">
              <a:extLst>
                <a:ext uri="{FF2B5EF4-FFF2-40B4-BE49-F238E27FC236}">
                  <a16:creationId xmlns:a16="http://schemas.microsoft.com/office/drawing/2014/main" id="{69DE69F5-00E9-169E-A417-37E8AC5A059D}"/>
                </a:ext>
              </a:extLst>
            </p:cNvPr>
            <p:cNvSpPr/>
            <p:nvPr/>
          </p:nvSpPr>
          <p:spPr>
            <a:xfrm rot="10800000">
              <a:off x="5297300" y="1906557"/>
              <a:ext cx="308181" cy="154298"/>
            </a:xfrm>
            <a:prstGeom prst="triangle">
              <a:avLst>
                <a:gd name="adj" fmla="val 50000"/>
              </a:avLst>
            </a:prstGeom>
            <a:solidFill>
              <a:schemeClr val="bg1"/>
            </a:solidFill>
            <a:ln w="158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pic>
        <p:nvPicPr>
          <p:cNvPr id="4" name="図 3" descr="タイムライン が含まれている画像&#10;&#10;AI 生成コンテンツは誤りを含む可能性があります。">
            <a:extLst>
              <a:ext uri="{FF2B5EF4-FFF2-40B4-BE49-F238E27FC236}">
                <a16:creationId xmlns:a16="http://schemas.microsoft.com/office/drawing/2014/main" id="{77A437F3-929E-3A96-0023-EC68936BE703}"/>
              </a:ext>
            </a:extLst>
          </p:cNvPr>
          <p:cNvPicPr>
            <a:picLocks noChangeAspect="1"/>
          </p:cNvPicPr>
          <p:nvPr/>
        </p:nvPicPr>
        <p:blipFill>
          <a:blip r:embed="rId3"/>
          <a:stretch>
            <a:fillRect/>
          </a:stretch>
        </p:blipFill>
        <p:spPr>
          <a:xfrm>
            <a:off x="692" y="0"/>
            <a:ext cx="12190615" cy="6858000"/>
          </a:xfrm>
          <a:prstGeom prst="rect">
            <a:avLst/>
          </a:prstGeom>
        </p:spPr>
      </p:pic>
    </p:spTree>
    <p:extLst>
      <p:ext uri="{BB962C8B-B14F-4D97-AF65-F5344CB8AC3E}">
        <p14:creationId xmlns:p14="http://schemas.microsoft.com/office/powerpoint/2010/main" val="337950323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テキスト ボックス 9"/>
          <p:cNvSpPr txBox="1"/>
          <p:nvPr/>
        </p:nvSpPr>
        <p:spPr>
          <a:xfrm>
            <a:off x="7089913" y="6188765"/>
            <a:ext cx="914400" cy="914400"/>
          </a:xfrm>
          <a:prstGeom prst="rect">
            <a:avLst/>
          </a:prstGeom>
        </p:spPr>
        <p:txBody>
          <a:bodyPr vert="horz" wrap="none" lIns="0" rIns="0" bIns="0" rtlCol="0" anchor="ctr">
            <a:normAutofit fontScale="97500"/>
          </a:bodyPr>
          <a:lstStyle/>
          <a:p>
            <a:pPr defTabSz="914400" fontAlgn="auto">
              <a:spcAft>
                <a:spcPts val="0"/>
              </a:spcAft>
              <a:defRPr/>
            </a:pPr>
            <a:endParaRPr lang="ja-JP" altLang="en-US" sz="2600" dirty="0">
              <a:solidFill>
                <a:srgbClr val="0F6FC6">
                  <a:lumMod val="75000"/>
                </a:srgbClr>
              </a:solidFill>
              <a:latin typeface="HGP明朝E" panose="02020900000000000000" pitchFamily="18" charset="-128"/>
              <a:ea typeface="HGP明朝E" panose="02020900000000000000" pitchFamily="18" charset="-128"/>
            </a:endParaRPr>
          </a:p>
        </p:txBody>
      </p:sp>
      <p:sp>
        <p:nvSpPr>
          <p:cNvPr id="11" name="テキスト ボックス 1">
            <a:extLst>
              <a:ext uri="{FF2B5EF4-FFF2-40B4-BE49-F238E27FC236}">
                <a16:creationId xmlns:a16="http://schemas.microsoft.com/office/drawing/2014/main" id="{817EE6AA-5ECF-4B33-AB60-9D233E988832}"/>
              </a:ext>
            </a:extLst>
          </p:cNvPr>
          <p:cNvSpPr txBox="1"/>
          <p:nvPr/>
        </p:nvSpPr>
        <p:spPr>
          <a:xfrm>
            <a:off x="8182800" y="5925600"/>
            <a:ext cx="3474000" cy="904735"/>
          </a:xfrm>
          <a:prstGeom prst="rect">
            <a:avLst/>
          </a:prstGeom>
          <a:noFill/>
          <a:ln>
            <a:noFill/>
          </a:ln>
          <a:effectLst/>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nSpc>
                <a:spcPts val="1100"/>
              </a:lnSpc>
              <a:defRPr/>
            </a:pPr>
            <a:r>
              <a:rPr lang="ja-JP" altLang="en-US" sz="900" b="1" dirty="0">
                <a:solidFill>
                  <a:srgbClr val="000000"/>
                </a:solidFill>
                <a:latin typeface="メイリオ" pitchFamily="50" charset="-128"/>
                <a:ea typeface="メイリオ" pitchFamily="50" charset="-128"/>
                <a:cs typeface="メイリオ" pitchFamily="50" charset="-128"/>
              </a:rPr>
              <a:t>＜生存率＞ ＜件数＞</a:t>
            </a:r>
            <a:endParaRPr lang="en-US" altLang="ja-JP" sz="1000" dirty="0">
              <a:solidFill>
                <a:srgbClr val="000000"/>
              </a:solidFill>
              <a:latin typeface="メイリオ" pitchFamily="50" charset="-128"/>
              <a:ea typeface="メイリオ" pitchFamily="50" charset="-128"/>
              <a:cs typeface="メイリオ" pitchFamily="50" charset="-128"/>
            </a:endParaRPr>
          </a:p>
          <a:p>
            <a:pPr>
              <a:lnSpc>
                <a:spcPts val="1300"/>
              </a:lnSpc>
              <a:defRPr/>
            </a:pPr>
            <a:r>
              <a:rPr lang="ja-JP" altLang="en-US" sz="1200" b="1" dirty="0">
                <a:solidFill>
                  <a:srgbClr val="FF5050"/>
                </a:solidFill>
                <a:effectLst>
                  <a:outerShdw blurRad="38100" dist="38100" dir="2700000" algn="tl">
                    <a:srgbClr val="000000">
                      <a:alpha val="43137"/>
                    </a:srgbClr>
                  </a:outerShdw>
                </a:effectLst>
                <a:latin typeface="メイリオ" pitchFamily="50" charset="-128"/>
                <a:ea typeface="メイリオ" pitchFamily="50" charset="-128"/>
                <a:cs typeface="メイリオ" pitchFamily="50" charset="-128"/>
              </a:rPr>
              <a:t>     ー</a:t>
            </a:r>
            <a:r>
              <a:rPr lang="en-US" altLang="ja-JP" sz="1200" dirty="0">
                <a:solidFill>
                  <a:srgbClr val="000000"/>
                </a:solidFill>
                <a:latin typeface="メイリオ" pitchFamily="50" charset="-128"/>
                <a:ea typeface="メイリオ" pitchFamily="50" charset="-128"/>
                <a:cs typeface="メイリオ" pitchFamily="50" charset="-128"/>
              </a:rPr>
              <a:t> </a:t>
            </a:r>
            <a:r>
              <a:rPr lang="ja-JP" altLang="en-US" sz="1200" dirty="0">
                <a:solidFill>
                  <a:srgbClr val="000000"/>
                </a:solidFill>
                <a:latin typeface="メイリオ" pitchFamily="50" charset="-128"/>
                <a:ea typeface="メイリオ" pitchFamily="50" charset="-128"/>
                <a:cs typeface="メイリオ" pitchFamily="50" charset="-128"/>
              </a:rPr>
              <a:t>　　</a:t>
            </a:r>
            <a:r>
              <a:rPr lang="ja-JP" altLang="en-US" sz="1200" dirty="0">
                <a:ln>
                  <a:solidFill>
                    <a:prstClr val="white"/>
                  </a:solidFill>
                </a:ln>
                <a:solidFill>
                  <a:srgbClr val="FF5050">
                    <a:alpha val="60000"/>
                  </a:srgbClr>
                </a:solidFill>
                <a:latin typeface="メイリオ" pitchFamily="50" charset="-128"/>
                <a:ea typeface="メイリオ" pitchFamily="50" charset="-128"/>
                <a:cs typeface="メイリオ" pitchFamily="50" charset="-128"/>
              </a:rPr>
              <a:t>■</a:t>
            </a:r>
            <a:r>
              <a:rPr lang="ja-JP" altLang="en-US" sz="1200" b="1" dirty="0">
                <a:ln>
                  <a:solidFill>
                    <a:prstClr val="white"/>
                  </a:solidFill>
                </a:ln>
                <a:solidFill>
                  <a:srgbClr val="FF5050">
                    <a:alpha val="60000"/>
                  </a:srgbClr>
                </a:solidFill>
                <a:latin typeface="メイリオ" pitchFamily="50" charset="-128"/>
                <a:ea typeface="メイリオ" pitchFamily="50" charset="-128"/>
                <a:cs typeface="メイリオ" pitchFamily="50" charset="-128"/>
              </a:rPr>
              <a:t>   </a:t>
            </a:r>
            <a:r>
              <a:rPr lang="ja-JP" altLang="en-US" sz="1200" dirty="0">
                <a:solidFill>
                  <a:srgbClr val="000000"/>
                </a:solidFill>
                <a:latin typeface="メイリオ" pitchFamily="50" charset="-128"/>
                <a:ea typeface="メイリオ" pitchFamily="50" charset="-128"/>
                <a:cs typeface="メイリオ" pitchFamily="50" charset="-128"/>
              </a:rPr>
              <a:t>：血縁者間    骨髄移植</a:t>
            </a:r>
            <a:endParaRPr lang="en-US" altLang="ja-JP" sz="1200" b="1" dirty="0">
              <a:solidFill>
                <a:srgbClr val="FF5050"/>
              </a:solidFill>
              <a:effectLst>
                <a:outerShdw blurRad="38100" dist="38100" dir="2700000" algn="tl">
                  <a:srgbClr val="000000">
                    <a:alpha val="43137"/>
                  </a:srgbClr>
                </a:outerShdw>
              </a:effectLst>
              <a:latin typeface="メイリオ" pitchFamily="50" charset="-128"/>
              <a:ea typeface="メイリオ" pitchFamily="50" charset="-128"/>
              <a:cs typeface="メイリオ" pitchFamily="50" charset="-128"/>
            </a:endParaRPr>
          </a:p>
          <a:p>
            <a:pPr>
              <a:lnSpc>
                <a:spcPts val="1300"/>
              </a:lnSpc>
              <a:defRPr/>
            </a:pPr>
            <a:r>
              <a:rPr lang="ja-JP" altLang="en-US" sz="1200" b="1" dirty="0">
                <a:solidFill>
                  <a:srgbClr val="FF9900"/>
                </a:solidFill>
                <a:effectLst>
                  <a:outerShdw blurRad="38100" dist="38100" dir="2700000" algn="tl">
                    <a:srgbClr val="000000">
                      <a:alpha val="43137"/>
                    </a:srgbClr>
                  </a:outerShdw>
                </a:effectLst>
                <a:latin typeface="メイリオ" pitchFamily="50" charset="-128"/>
                <a:ea typeface="メイリオ" pitchFamily="50" charset="-128"/>
                <a:cs typeface="メイリオ" pitchFamily="50" charset="-128"/>
              </a:rPr>
              <a:t>     ー       </a:t>
            </a:r>
            <a:r>
              <a:rPr lang="ja-JP" altLang="en-US" sz="1200" b="1" dirty="0">
                <a:ln>
                  <a:solidFill>
                    <a:prstClr val="white"/>
                  </a:solidFill>
                </a:ln>
                <a:solidFill>
                  <a:srgbClr val="FF9900">
                    <a:alpha val="60000"/>
                  </a:srgbClr>
                </a:solidFill>
                <a:latin typeface="メイリオ" pitchFamily="50" charset="-128"/>
                <a:ea typeface="メイリオ" pitchFamily="50" charset="-128"/>
                <a:cs typeface="メイリオ" pitchFamily="50" charset="-128"/>
              </a:rPr>
              <a:t>■</a:t>
            </a:r>
            <a:r>
              <a:rPr lang="en-US" altLang="ja-JP" sz="1200" b="1" dirty="0">
                <a:ln>
                  <a:solidFill>
                    <a:prstClr val="white"/>
                  </a:solidFill>
                </a:ln>
                <a:solidFill>
                  <a:srgbClr val="FF9900">
                    <a:alpha val="60000"/>
                  </a:srgbClr>
                </a:solidFill>
                <a:latin typeface="メイリオ" pitchFamily="50" charset="-128"/>
                <a:ea typeface="メイリオ" pitchFamily="50" charset="-128"/>
                <a:cs typeface="メイリオ" pitchFamily="50" charset="-128"/>
              </a:rPr>
              <a:t> </a:t>
            </a:r>
            <a:r>
              <a:rPr lang="ja-JP" altLang="en-US" sz="1200" b="1" dirty="0">
                <a:ln>
                  <a:solidFill>
                    <a:prstClr val="white"/>
                  </a:solidFill>
                </a:ln>
                <a:solidFill>
                  <a:srgbClr val="FF9900">
                    <a:alpha val="60000"/>
                  </a:srgbClr>
                </a:solidFill>
                <a:latin typeface="メイリオ" pitchFamily="50" charset="-128"/>
                <a:ea typeface="メイリオ" pitchFamily="50" charset="-128"/>
                <a:cs typeface="メイリオ" pitchFamily="50" charset="-128"/>
              </a:rPr>
              <a:t>  </a:t>
            </a:r>
            <a:r>
              <a:rPr lang="ja-JP" altLang="en-US" sz="1200" dirty="0">
                <a:solidFill>
                  <a:srgbClr val="000000"/>
                </a:solidFill>
                <a:latin typeface="メイリオ" pitchFamily="50" charset="-128"/>
                <a:ea typeface="メイリオ" pitchFamily="50" charset="-128"/>
                <a:cs typeface="メイリオ" pitchFamily="50" charset="-128"/>
              </a:rPr>
              <a:t>：血縁者間    末梢血幹細胞移植</a:t>
            </a:r>
            <a:endParaRPr lang="en-US" altLang="ja-JP" sz="1200" dirty="0">
              <a:solidFill>
                <a:srgbClr val="000000"/>
              </a:solidFill>
              <a:latin typeface="メイリオ" pitchFamily="50" charset="-128"/>
              <a:ea typeface="メイリオ" pitchFamily="50" charset="-128"/>
              <a:cs typeface="メイリオ" pitchFamily="50" charset="-128"/>
            </a:endParaRPr>
          </a:p>
          <a:p>
            <a:pPr>
              <a:lnSpc>
                <a:spcPts val="1300"/>
              </a:lnSpc>
              <a:defRPr/>
            </a:pPr>
            <a:r>
              <a:rPr lang="ja-JP" altLang="en-US" sz="1200" b="1" dirty="0">
                <a:solidFill>
                  <a:srgbClr val="0076A3"/>
                </a:solidFill>
                <a:effectLst>
                  <a:outerShdw blurRad="38100" dist="38100" dir="2700000" algn="tl">
                    <a:srgbClr val="000000">
                      <a:alpha val="43137"/>
                    </a:srgbClr>
                  </a:outerShdw>
                </a:effectLst>
                <a:latin typeface="メイリオ" pitchFamily="50" charset="-128"/>
                <a:ea typeface="メイリオ" pitchFamily="50" charset="-128"/>
                <a:cs typeface="メイリオ" pitchFamily="50" charset="-128"/>
              </a:rPr>
              <a:t>     ー       </a:t>
            </a:r>
            <a:r>
              <a:rPr lang="ja-JP" altLang="en-US" sz="1200" dirty="0">
                <a:ln>
                  <a:solidFill>
                    <a:prstClr val="white"/>
                  </a:solidFill>
                </a:ln>
                <a:solidFill>
                  <a:srgbClr val="0076A3">
                    <a:alpha val="40000"/>
                  </a:srgbClr>
                </a:solidFill>
                <a:latin typeface="メイリオ" pitchFamily="50" charset="-128"/>
                <a:ea typeface="メイリオ" pitchFamily="50" charset="-128"/>
                <a:cs typeface="メイリオ" pitchFamily="50" charset="-128"/>
              </a:rPr>
              <a:t>■</a:t>
            </a:r>
            <a:r>
              <a:rPr lang="ja-JP" altLang="en-US" sz="1200" dirty="0">
                <a:solidFill>
                  <a:srgbClr val="000000"/>
                </a:solidFill>
                <a:latin typeface="メイリオ" pitchFamily="50" charset="-128"/>
                <a:ea typeface="メイリオ" pitchFamily="50" charset="-128"/>
                <a:cs typeface="メイリオ" pitchFamily="50" charset="-128"/>
              </a:rPr>
              <a:t>   ：非血縁者間 骨髄移植</a:t>
            </a:r>
            <a:endParaRPr lang="en-US" altLang="ja-JP" sz="1200" dirty="0">
              <a:solidFill>
                <a:srgbClr val="000000"/>
              </a:solidFill>
              <a:latin typeface="メイリオ" pitchFamily="50" charset="-128"/>
              <a:ea typeface="メイリオ" pitchFamily="50" charset="-128"/>
              <a:cs typeface="メイリオ" pitchFamily="50" charset="-128"/>
            </a:endParaRPr>
          </a:p>
          <a:p>
            <a:pPr>
              <a:lnSpc>
                <a:spcPts val="1300"/>
              </a:lnSpc>
              <a:defRPr/>
            </a:pPr>
            <a:r>
              <a:rPr lang="ja-JP" altLang="en-US" sz="1200" b="1" dirty="0">
                <a:solidFill>
                  <a:srgbClr val="55A839"/>
                </a:solidFill>
                <a:effectLst>
                  <a:outerShdw blurRad="38100" dist="38100" dir="2700000" algn="tl">
                    <a:srgbClr val="000000">
                      <a:alpha val="43137"/>
                    </a:srgbClr>
                  </a:outerShdw>
                </a:effectLst>
                <a:latin typeface="メイリオ" pitchFamily="50" charset="-128"/>
                <a:ea typeface="メイリオ" pitchFamily="50" charset="-128"/>
                <a:cs typeface="メイリオ" pitchFamily="50" charset="-128"/>
              </a:rPr>
              <a:t>  　ー       </a:t>
            </a:r>
            <a:r>
              <a:rPr lang="ja-JP" altLang="en-US" sz="1200" b="1" dirty="0">
                <a:ln>
                  <a:solidFill>
                    <a:prstClr val="white"/>
                  </a:solidFill>
                </a:ln>
                <a:solidFill>
                  <a:srgbClr val="55A839">
                    <a:alpha val="60000"/>
                  </a:srgbClr>
                </a:solidFill>
                <a:latin typeface="メイリオ" pitchFamily="50" charset="-128"/>
                <a:ea typeface="メイリオ" pitchFamily="50" charset="-128"/>
                <a:cs typeface="メイリオ" pitchFamily="50" charset="-128"/>
              </a:rPr>
              <a:t>■</a:t>
            </a:r>
            <a:r>
              <a:rPr lang="ja-JP" altLang="en-US" sz="1200" dirty="0">
                <a:solidFill>
                  <a:srgbClr val="000000"/>
                </a:solidFill>
                <a:latin typeface="メイリオ" pitchFamily="50" charset="-128"/>
                <a:ea typeface="メイリオ" pitchFamily="50" charset="-128"/>
                <a:cs typeface="メイリオ" pitchFamily="50" charset="-128"/>
              </a:rPr>
              <a:t>   ：非血縁者間 さい帯血移植</a:t>
            </a:r>
            <a:endParaRPr lang="en-US" altLang="ja-JP" sz="1200" dirty="0">
              <a:solidFill>
                <a:srgbClr val="000000"/>
              </a:solidFill>
              <a:latin typeface="メイリオ" pitchFamily="50" charset="-128"/>
              <a:ea typeface="メイリオ" pitchFamily="50" charset="-128"/>
              <a:cs typeface="メイリオ" pitchFamily="50" charset="-128"/>
            </a:endParaRPr>
          </a:p>
        </p:txBody>
      </p:sp>
      <p:sp>
        <p:nvSpPr>
          <p:cNvPr id="12" name="テキスト ボックス 1">
            <a:extLst>
              <a:ext uri="{FF2B5EF4-FFF2-40B4-BE49-F238E27FC236}">
                <a16:creationId xmlns:a16="http://schemas.microsoft.com/office/drawing/2014/main" id="{35ED0504-27A5-432D-9A71-C7ADFD19732B}"/>
              </a:ext>
            </a:extLst>
          </p:cNvPr>
          <p:cNvSpPr txBox="1"/>
          <p:nvPr/>
        </p:nvSpPr>
        <p:spPr>
          <a:xfrm>
            <a:off x="1837459" y="834907"/>
            <a:ext cx="3518977" cy="233385"/>
          </a:xfrm>
          <a:prstGeom prst="rect">
            <a:avLst/>
          </a:prstGeom>
          <a:noFill/>
        </p:spPr>
        <p:txBody>
          <a:bodyPr wrap="non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nSpc>
                <a:spcPts val="1100"/>
              </a:lnSpc>
              <a:defRPr/>
            </a:pPr>
            <a:r>
              <a:rPr lang="ja-JP" altLang="en-US" sz="900" dirty="0">
                <a:solidFill>
                  <a:srgbClr val="000000">
                    <a:lumMod val="65000"/>
                    <a:lumOff val="35000"/>
                  </a:srgbClr>
                </a:solidFill>
                <a:latin typeface="メイリオ" pitchFamily="50" charset="-128"/>
                <a:ea typeface="メイリオ" pitchFamily="50" charset="-128"/>
                <a:cs typeface="メイリオ" pitchFamily="50" charset="-128"/>
              </a:rPr>
              <a:t>折れ線グラフ：生存率，棒グラフ：移植件数</a:t>
            </a:r>
            <a:r>
              <a:rPr lang="en-US" altLang="ja-JP" sz="900" dirty="0">
                <a:solidFill>
                  <a:srgbClr val="000000">
                    <a:lumMod val="65000"/>
                    <a:lumOff val="35000"/>
                  </a:srgbClr>
                </a:solidFill>
                <a:latin typeface="メイリオ" pitchFamily="50" charset="-128"/>
                <a:ea typeface="メイリオ" pitchFamily="50" charset="-128"/>
                <a:cs typeface="メイリオ" pitchFamily="50" charset="-128"/>
              </a:rPr>
              <a:t>(</a:t>
            </a:r>
            <a:r>
              <a:rPr lang="ja-JP" altLang="en-US" sz="900" dirty="0">
                <a:solidFill>
                  <a:srgbClr val="000000">
                    <a:lumMod val="65000"/>
                    <a:lumOff val="35000"/>
                  </a:srgbClr>
                </a:solidFill>
                <a:latin typeface="メイリオ" pitchFamily="50" charset="-128"/>
                <a:ea typeface="メイリオ" pitchFamily="50" charset="-128"/>
                <a:cs typeface="メイリオ" pitchFamily="50" charset="-128"/>
              </a:rPr>
              <a:t>生存率の解析対象</a:t>
            </a:r>
            <a:r>
              <a:rPr lang="en-US" altLang="ja-JP" sz="900" dirty="0">
                <a:solidFill>
                  <a:srgbClr val="000000">
                    <a:lumMod val="65000"/>
                    <a:lumOff val="35000"/>
                  </a:srgbClr>
                </a:solidFill>
                <a:latin typeface="メイリオ" pitchFamily="50" charset="-128"/>
                <a:ea typeface="メイリオ" pitchFamily="50" charset="-128"/>
                <a:cs typeface="メイリオ" pitchFamily="50" charset="-128"/>
              </a:rPr>
              <a:t>)</a:t>
            </a:r>
            <a:endParaRPr lang="ja-JP" altLang="en-US" sz="900" dirty="0">
              <a:solidFill>
                <a:srgbClr val="000000">
                  <a:lumMod val="65000"/>
                  <a:lumOff val="35000"/>
                </a:srgbClr>
              </a:solidFill>
              <a:latin typeface="メイリオ" pitchFamily="50" charset="-128"/>
              <a:ea typeface="メイリオ" pitchFamily="50" charset="-128"/>
              <a:cs typeface="メイリオ" pitchFamily="50" charset="-128"/>
            </a:endParaRPr>
          </a:p>
        </p:txBody>
      </p:sp>
      <p:sp>
        <p:nvSpPr>
          <p:cNvPr id="13" name="テキスト ボックス 12">
            <a:extLst>
              <a:ext uri="{FF2B5EF4-FFF2-40B4-BE49-F238E27FC236}">
                <a16:creationId xmlns:a16="http://schemas.microsoft.com/office/drawing/2014/main" id="{491CC57C-EA16-410D-9DB6-3901DFE0E563}"/>
              </a:ext>
            </a:extLst>
          </p:cNvPr>
          <p:cNvSpPr txBox="1"/>
          <p:nvPr/>
        </p:nvSpPr>
        <p:spPr>
          <a:xfrm>
            <a:off x="1857600" y="1518412"/>
            <a:ext cx="1680750" cy="430887"/>
          </a:xfrm>
          <a:prstGeom prst="rect">
            <a:avLst/>
          </a:prstGeom>
          <a:noFill/>
        </p:spPr>
        <p:txBody>
          <a:bodyPr wrap="square" rtlCol="0">
            <a:spAutoFit/>
          </a:bodyPr>
          <a:lstStyle/>
          <a:p>
            <a:pPr>
              <a:defRPr/>
            </a:pPr>
            <a:r>
              <a:rPr lang="ja-JP" altLang="en-US" sz="1100" dirty="0">
                <a:solidFill>
                  <a:schemeClr val="tx1">
                    <a:lumMod val="65000"/>
                    <a:lumOff val="35000"/>
                  </a:schemeClr>
                </a:solidFill>
                <a:latin typeface="メイリオ" pitchFamily="50" charset="-128"/>
                <a:ea typeface="メイリオ" pitchFamily="50" charset="-128"/>
                <a:cs typeface="メイリオ" pitchFamily="50" charset="-128"/>
              </a:rPr>
              <a:t>移植後</a:t>
            </a:r>
            <a:r>
              <a:rPr lang="en-US" altLang="ja-JP" sz="1100" dirty="0">
                <a:solidFill>
                  <a:schemeClr val="tx1">
                    <a:lumMod val="65000"/>
                    <a:lumOff val="35000"/>
                  </a:schemeClr>
                </a:solidFill>
                <a:latin typeface="メイリオ" pitchFamily="50" charset="-128"/>
                <a:ea typeface="メイリオ" pitchFamily="50" charset="-128"/>
                <a:cs typeface="メイリオ" pitchFamily="50" charset="-128"/>
              </a:rPr>
              <a:t>100</a:t>
            </a:r>
            <a:r>
              <a:rPr lang="ja-JP" altLang="en-US" sz="1100" dirty="0">
                <a:solidFill>
                  <a:schemeClr val="tx1">
                    <a:lumMod val="65000"/>
                    <a:lumOff val="35000"/>
                  </a:schemeClr>
                </a:solidFill>
                <a:latin typeface="メイリオ" pitchFamily="50" charset="-128"/>
                <a:ea typeface="メイリオ" pitchFamily="50" charset="-128"/>
                <a:cs typeface="メイリオ" pitchFamily="50" charset="-128"/>
              </a:rPr>
              <a:t>日</a:t>
            </a:r>
            <a:endParaRPr lang="en-US" altLang="ja-JP" sz="1100" dirty="0">
              <a:solidFill>
                <a:schemeClr val="tx1">
                  <a:lumMod val="65000"/>
                  <a:lumOff val="35000"/>
                </a:schemeClr>
              </a:solidFill>
              <a:latin typeface="メイリオ" pitchFamily="50" charset="-128"/>
              <a:ea typeface="メイリオ" pitchFamily="50" charset="-128"/>
              <a:cs typeface="メイリオ" pitchFamily="50" charset="-128"/>
            </a:endParaRPr>
          </a:p>
          <a:p>
            <a:pPr>
              <a:defRPr/>
            </a:pPr>
            <a:r>
              <a:rPr lang="ja-JP" altLang="en-US" sz="1100" dirty="0">
                <a:solidFill>
                  <a:schemeClr val="tx1">
                    <a:lumMod val="65000"/>
                    <a:lumOff val="35000"/>
                  </a:schemeClr>
                </a:solidFill>
                <a:latin typeface="メイリオ" pitchFamily="50" charset="-128"/>
                <a:ea typeface="メイリオ" pitchFamily="50" charset="-128"/>
                <a:cs typeface="メイリオ" pitchFamily="50" charset="-128"/>
              </a:rPr>
              <a:t>生存率</a:t>
            </a:r>
            <a:endParaRPr lang="en-US" altLang="ja-JP" sz="1100" dirty="0">
              <a:solidFill>
                <a:schemeClr val="tx1">
                  <a:lumMod val="65000"/>
                  <a:lumOff val="35000"/>
                </a:schemeClr>
              </a:solidFill>
              <a:latin typeface="メイリオ" pitchFamily="50" charset="-128"/>
              <a:ea typeface="メイリオ" pitchFamily="50" charset="-128"/>
              <a:cs typeface="メイリオ" pitchFamily="50" charset="-128"/>
            </a:endParaRPr>
          </a:p>
        </p:txBody>
      </p:sp>
      <p:sp>
        <p:nvSpPr>
          <p:cNvPr id="14" name="テキスト ボックス 13">
            <a:extLst>
              <a:ext uri="{FF2B5EF4-FFF2-40B4-BE49-F238E27FC236}">
                <a16:creationId xmlns:a16="http://schemas.microsoft.com/office/drawing/2014/main" id="{67C32A8E-C33A-489C-A497-1B6D19182E6A}"/>
              </a:ext>
            </a:extLst>
          </p:cNvPr>
          <p:cNvSpPr txBox="1"/>
          <p:nvPr/>
        </p:nvSpPr>
        <p:spPr>
          <a:xfrm>
            <a:off x="1857600" y="5040537"/>
            <a:ext cx="1336365" cy="400110"/>
          </a:xfrm>
          <a:prstGeom prst="rect">
            <a:avLst/>
          </a:prstGeom>
          <a:noFill/>
        </p:spPr>
        <p:txBody>
          <a:bodyPr wrap="square" rtlCol="0">
            <a:spAutoFit/>
          </a:bodyPr>
          <a:lstStyle/>
          <a:p>
            <a:pPr>
              <a:defRPr/>
            </a:pPr>
            <a:r>
              <a:rPr lang="ja-JP" altLang="en-US" sz="1100" dirty="0">
                <a:solidFill>
                  <a:schemeClr val="tx1">
                    <a:lumMod val="65000"/>
                    <a:lumOff val="35000"/>
                  </a:schemeClr>
                </a:solidFill>
                <a:latin typeface="メイリオ" pitchFamily="50" charset="-128"/>
                <a:ea typeface="メイリオ" pitchFamily="50" charset="-128"/>
                <a:cs typeface="メイリオ" pitchFamily="50" charset="-128"/>
              </a:rPr>
              <a:t>移植件数</a:t>
            </a:r>
            <a:endParaRPr lang="en-US" altLang="ja-JP" sz="1100" dirty="0">
              <a:solidFill>
                <a:schemeClr val="tx1">
                  <a:lumMod val="65000"/>
                  <a:lumOff val="35000"/>
                </a:schemeClr>
              </a:solidFill>
              <a:latin typeface="メイリオ" pitchFamily="50" charset="-128"/>
              <a:ea typeface="メイリオ" pitchFamily="50" charset="-128"/>
              <a:cs typeface="メイリオ" pitchFamily="50" charset="-128"/>
            </a:endParaRPr>
          </a:p>
          <a:p>
            <a:pPr>
              <a:defRPr/>
            </a:pPr>
            <a:r>
              <a:rPr lang="en-US" altLang="ja-JP" sz="900" dirty="0">
                <a:solidFill>
                  <a:schemeClr val="tx1">
                    <a:lumMod val="65000"/>
                    <a:lumOff val="35000"/>
                  </a:schemeClr>
                </a:solidFill>
                <a:latin typeface="メイリオ" pitchFamily="50" charset="-128"/>
                <a:ea typeface="メイリオ" pitchFamily="50" charset="-128"/>
                <a:cs typeface="メイリオ" pitchFamily="50" charset="-128"/>
              </a:rPr>
              <a:t>(</a:t>
            </a:r>
            <a:r>
              <a:rPr lang="ja-JP" altLang="en-US" sz="900" dirty="0">
                <a:solidFill>
                  <a:schemeClr val="tx1">
                    <a:lumMod val="65000"/>
                    <a:lumOff val="35000"/>
                  </a:schemeClr>
                </a:solidFill>
                <a:latin typeface="メイリオ" pitchFamily="50" charset="-128"/>
                <a:ea typeface="メイリオ" pitchFamily="50" charset="-128"/>
                <a:cs typeface="メイリオ" pitchFamily="50" charset="-128"/>
              </a:rPr>
              <a:t>生存率の解析対象</a:t>
            </a:r>
            <a:r>
              <a:rPr lang="en-US" altLang="ja-JP" sz="900" dirty="0">
                <a:solidFill>
                  <a:schemeClr val="tx1">
                    <a:lumMod val="65000"/>
                    <a:lumOff val="35000"/>
                  </a:schemeClr>
                </a:solidFill>
                <a:latin typeface="メイリオ" pitchFamily="50" charset="-128"/>
                <a:ea typeface="メイリオ" pitchFamily="50" charset="-128"/>
                <a:cs typeface="メイリオ" pitchFamily="50" charset="-128"/>
              </a:rPr>
              <a:t>)</a:t>
            </a:r>
            <a:endParaRPr lang="ja-JP" altLang="en-US" sz="900" dirty="0">
              <a:solidFill>
                <a:schemeClr val="tx1">
                  <a:lumMod val="65000"/>
                  <a:lumOff val="35000"/>
                </a:schemeClr>
              </a:solidFill>
              <a:latin typeface="メイリオ" pitchFamily="50" charset="-128"/>
              <a:ea typeface="メイリオ" pitchFamily="50" charset="-128"/>
              <a:cs typeface="メイリオ" pitchFamily="50" charset="-128"/>
            </a:endParaRPr>
          </a:p>
        </p:txBody>
      </p:sp>
      <p:sp>
        <p:nvSpPr>
          <p:cNvPr id="3" name="タイトル 2">
            <a:extLst>
              <a:ext uri="{FF2B5EF4-FFF2-40B4-BE49-F238E27FC236}">
                <a16:creationId xmlns:a16="http://schemas.microsoft.com/office/drawing/2014/main" id="{F8F2C695-B209-4274-441E-25D9F82A1E12}"/>
              </a:ext>
            </a:extLst>
          </p:cNvPr>
          <p:cNvSpPr>
            <a:spLocks noGrp="1"/>
          </p:cNvSpPr>
          <p:nvPr>
            <p:ph type="title"/>
          </p:nvPr>
        </p:nvSpPr>
        <p:spPr>
          <a:xfrm>
            <a:off x="576000" y="108000"/>
            <a:ext cx="10972800" cy="802800"/>
          </a:xfrm>
        </p:spPr>
        <p:txBody>
          <a:bodyPr anchor="t">
            <a:noAutofit/>
          </a:bodyPr>
          <a:lstStyle/>
          <a:p>
            <a:r>
              <a:rPr lang="ja-JP" altLang="en-US" b="1" dirty="0">
                <a:latin typeface="メイリオ" panose="020B0604030504040204" pitchFamily="50" charset="-128"/>
                <a:ea typeface="メイリオ" panose="020B0604030504040204" pitchFamily="50" charset="-128"/>
              </a:rPr>
              <a:t>移植時年齢</a:t>
            </a:r>
            <a:r>
              <a:rPr lang="en-US" altLang="ja-JP" b="1" dirty="0">
                <a:latin typeface="メイリオ" panose="020B0604030504040204" pitchFamily="50" charset="-128"/>
                <a:ea typeface="メイリオ" panose="020B0604030504040204" pitchFamily="50" charset="-128"/>
              </a:rPr>
              <a:t>50</a:t>
            </a:r>
            <a:r>
              <a:rPr lang="ja-JP" altLang="en-US" b="1" dirty="0">
                <a:latin typeface="メイリオ" panose="020B0604030504040204" pitchFamily="50" charset="-128"/>
                <a:ea typeface="メイリオ" panose="020B0604030504040204" pitchFamily="50" charset="-128"/>
              </a:rPr>
              <a:t>歳以上に対する同種移植後</a:t>
            </a:r>
            <a:r>
              <a:rPr lang="en-US" altLang="ja-JP" b="1" dirty="0">
                <a:latin typeface="メイリオ" panose="020B0604030504040204" pitchFamily="50" charset="-128"/>
                <a:ea typeface="メイリオ" panose="020B0604030504040204" pitchFamily="50" charset="-128"/>
              </a:rPr>
              <a:t>100</a:t>
            </a:r>
            <a:r>
              <a:rPr lang="ja-JP" altLang="en-US" b="1" dirty="0">
                <a:latin typeface="メイリオ" panose="020B0604030504040204" pitchFamily="50" charset="-128"/>
                <a:ea typeface="メイリオ" panose="020B0604030504040204" pitchFamily="50" charset="-128"/>
              </a:rPr>
              <a:t>日生存率の年次推移</a:t>
            </a:r>
            <a:endParaRPr lang="ja-JP" altLang="en-US" dirty="0"/>
          </a:p>
        </p:txBody>
      </p:sp>
      <p:pic>
        <p:nvPicPr>
          <p:cNvPr id="4" name="図 3" descr="グラフ, ヒストグラム&#10;&#10;AI 生成コンテンツは誤りを含む可能性があります。">
            <a:extLst>
              <a:ext uri="{FF2B5EF4-FFF2-40B4-BE49-F238E27FC236}">
                <a16:creationId xmlns:a16="http://schemas.microsoft.com/office/drawing/2014/main" id="{D757FA04-60BB-410D-C13E-01234A9BA4BD}"/>
              </a:ext>
            </a:extLst>
          </p:cNvPr>
          <p:cNvPicPr>
            <a:picLocks noChangeAspect="1"/>
          </p:cNvPicPr>
          <p:nvPr/>
        </p:nvPicPr>
        <p:blipFill>
          <a:blip r:embed="rId3"/>
          <a:stretch>
            <a:fillRect/>
          </a:stretch>
        </p:blipFill>
        <p:spPr>
          <a:xfrm>
            <a:off x="692" y="0"/>
            <a:ext cx="12190615" cy="6858000"/>
          </a:xfrm>
          <a:prstGeom prst="rect">
            <a:avLst/>
          </a:prstGeom>
        </p:spPr>
      </p:pic>
    </p:spTree>
    <p:extLst>
      <p:ext uri="{BB962C8B-B14F-4D97-AF65-F5344CB8AC3E}">
        <p14:creationId xmlns:p14="http://schemas.microsoft.com/office/powerpoint/2010/main" val="330445723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3BB797-464C-9D8C-7407-32C9B22AD3A5}"/>
            </a:ext>
          </a:extLst>
        </p:cNvPr>
        <p:cNvGrpSpPr/>
        <p:nvPr/>
      </p:nvGrpSpPr>
      <p:grpSpPr>
        <a:xfrm>
          <a:off x="0" y="0"/>
          <a:ext cx="0" cy="0"/>
          <a:chOff x="0" y="0"/>
          <a:chExt cx="0" cy="0"/>
        </a:xfrm>
      </p:grpSpPr>
      <p:sp>
        <p:nvSpPr>
          <p:cNvPr id="10" name="テキスト ボックス 9">
            <a:extLst>
              <a:ext uri="{FF2B5EF4-FFF2-40B4-BE49-F238E27FC236}">
                <a16:creationId xmlns:a16="http://schemas.microsoft.com/office/drawing/2014/main" id="{91095459-5A44-F45B-75CC-010A648110A1}"/>
              </a:ext>
            </a:extLst>
          </p:cNvPr>
          <p:cNvSpPr txBox="1"/>
          <p:nvPr/>
        </p:nvSpPr>
        <p:spPr>
          <a:xfrm>
            <a:off x="7089913" y="6188765"/>
            <a:ext cx="914400" cy="914400"/>
          </a:xfrm>
          <a:prstGeom prst="rect">
            <a:avLst/>
          </a:prstGeom>
        </p:spPr>
        <p:txBody>
          <a:bodyPr vert="horz" wrap="none" lIns="0" rIns="0" bIns="0" rtlCol="0" anchor="ctr">
            <a:normAutofit fontScale="97500"/>
          </a:bodyPr>
          <a:lstStyle/>
          <a:p>
            <a:pPr defTabSz="914400" fontAlgn="auto">
              <a:spcAft>
                <a:spcPts val="0"/>
              </a:spcAft>
              <a:defRPr/>
            </a:pPr>
            <a:endParaRPr lang="ja-JP" altLang="en-US" sz="2600" dirty="0">
              <a:solidFill>
                <a:srgbClr val="0F6FC6">
                  <a:lumMod val="75000"/>
                </a:srgbClr>
              </a:solidFill>
              <a:latin typeface="HGP明朝E" panose="02020900000000000000" pitchFamily="18" charset="-128"/>
              <a:ea typeface="HGP明朝E" panose="02020900000000000000" pitchFamily="18" charset="-128"/>
            </a:endParaRPr>
          </a:p>
        </p:txBody>
      </p:sp>
      <p:sp>
        <p:nvSpPr>
          <p:cNvPr id="12" name="テキスト ボックス 1">
            <a:extLst>
              <a:ext uri="{FF2B5EF4-FFF2-40B4-BE49-F238E27FC236}">
                <a16:creationId xmlns:a16="http://schemas.microsoft.com/office/drawing/2014/main" id="{801518F3-C6BA-2473-0FF8-9C5921E371BB}"/>
              </a:ext>
            </a:extLst>
          </p:cNvPr>
          <p:cNvSpPr txBox="1"/>
          <p:nvPr/>
        </p:nvSpPr>
        <p:spPr>
          <a:xfrm>
            <a:off x="1857600" y="834835"/>
            <a:ext cx="3518977" cy="233385"/>
          </a:xfrm>
          <a:prstGeom prst="rect">
            <a:avLst/>
          </a:prstGeom>
          <a:noFill/>
        </p:spPr>
        <p:txBody>
          <a:bodyPr wrap="non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nSpc>
                <a:spcPts val="1100"/>
              </a:lnSpc>
              <a:defRPr/>
            </a:pPr>
            <a:r>
              <a:rPr lang="ja-JP" altLang="en-US" sz="900" dirty="0">
                <a:solidFill>
                  <a:srgbClr val="000000">
                    <a:lumMod val="65000"/>
                    <a:lumOff val="35000"/>
                  </a:srgbClr>
                </a:solidFill>
                <a:latin typeface="メイリオ" pitchFamily="50" charset="-128"/>
                <a:ea typeface="メイリオ" pitchFamily="50" charset="-128"/>
                <a:cs typeface="メイリオ" pitchFamily="50" charset="-128"/>
              </a:rPr>
              <a:t>折れ線グラフ：生存率，棒グラフ：移植件数</a:t>
            </a:r>
            <a:r>
              <a:rPr lang="en-US" altLang="ja-JP" sz="900" dirty="0">
                <a:solidFill>
                  <a:srgbClr val="000000">
                    <a:lumMod val="65000"/>
                    <a:lumOff val="35000"/>
                  </a:srgbClr>
                </a:solidFill>
                <a:latin typeface="メイリオ" pitchFamily="50" charset="-128"/>
                <a:ea typeface="メイリオ" pitchFamily="50" charset="-128"/>
                <a:cs typeface="メイリオ" pitchFamily="50" charset="-128"/>
              </a:rPr>
              <a:t>(</a:t>
            </a:r>
            <a:r>
              <a:rPr lang="ja-JP" altLang="en-US" sz="900" dirty="0">
                <a:solidFill>
                  <a:srgbClr val="000000">
                    <a:lumMod val="65000"/>
                    <a:lumOff val="35000"/>
                  </a:srgbClr>
                </a:solidFill>
                <a:latin typeface="メイリオ" pitchFamily="50" charset="-128"/>
                <a:ea typeface="メイリオ" pitchFamily="50" charset="-128"/>
                <a:cs typeface="メイリオ" pitchFamily="50" charset="-128"/>
              </a:rPr>
              <a:t>生存率の解析対象</a:t>
            </a:r>
            <a:r>
              <a:rPr lang="en-US" altLang="ja-JP" sz="900" dirty="0">
                <a:solidFill>
                  <a:srgbClr val="000000">
                    <a:lumMod val="65000"/>
                    <a:lumOff val="35000"/>
                  </a:srgbClr>
                </a:solidFill>
                <a:latin typeface="メイリオ" pitchFamily="50" charset="-128"/>
                <a:ea typeface="メイリオ" pitchFamily="50" charset="-128"/>
                <a:cs typeface="メイリオ" pitchFamily="50" charset="-128"/>
              </a:rPr>
              <a:t>)</a:t>
            </a:r>
            <a:endParaRPr lang="ja-JP" altLang="en-US" sz="900" dirty="0">
              <a:solidFill>
                <a:srgbClr val="000000">
                  <a:lumMod val="65000"/>
                  <a:lumOff val="35000"/>
                </a:srgbClr>
              </a:solidFill>
              <a:latin typeface="メイリオ" pitchFamily="50" charset="-128"/>
              <a:ea typeface="メイリオ" pitchFamily="50" charset="-128"/>
              <a:cs typeface="メイリオ" pitchFamily="50" charset="-128"/>
            </a:endParaRPr>
          </a:p>
        </p:txBody>
      </p:sp>
      <p:sp>
        <p:nvSpPr>
          <p:cNvPr id="13" name="テキスト ボックス 12">
            <a:extLst>
              <a:ext uri="{FF2B5EF4-FFF2-40B4-BE49-F238E27FC236}">
                <a16:creationId xmlns:a16="http://schemas.microsoft.com/office/drawing/2014/main" id="{99DF8677-E2C2-12B4-2580-2DF2A43D6EF1}"/>
              </a:ext>
            </a:extLst>
          </p:cNvPr>
          <p:cNvSpPr txBox="1"/>
          <p:nvPr/>
        </p:nvSpPr>
        <p:spPr>
          <a:xfrm>
            <a:off x="1857600" y="1547576"/>
            <a:ext cx="1680750" cy="430887"/>
          </a:xfrm>
          <a:prstGeom prst="rect">
            <a:avLst/>
          </a:prstGeom>
          <a:noFill/>
        </p:spPr>
        <p:txBody>
          <a:bodyPr wrap="square" rtlCol="0">
            <a:spAutoFit/>
          </a:bodyPr>
          <a:lstStyle/>
          <a:p>
            <a:pPr>
              <a:defRPr/>
            </a:pPr>
            <a:r>
              <a:rPr lang="ja-JP" altLang="en-US" sz="1100" dirty="0">
                <a:solidFill>
                  <a:schemeClr val="tx1">
                    <a:lumMod val="65000"/>
                    <a:lumOff val="35000"/>
                  </a:schemeClr>
                </a:solidFill>
                <a:latin typeface="メイリオ" pitchFamily="50" charset="-128"/>
                <a:ea typeface="メイリオ" pitchFamily="50" charset="-128"/>
                <a:cs typeface="メイリオ" pitchFamily="50" charset="-128"/>
              </a:rPr>
              <a:t>移植後</a:t>
            </a:r>
            <a:r>
              <a:rPr lang="en-US" altLang="ja-JP" sz="1100" dirty="0">
                <a:solidFill>
                  <a:schemeClr val="tx1">
                    <a:lumMod val="65000"/>
                    <a:lumOff val="35000"/>
                  </a:schemeClr>
                </a:solidFill>
                <a:latin typeface="メイリオ" pitchFamily="50" charset="-128"/>
                <a:ea typeface="メイリオ" pitchFamily="50" charset="-128"/>
                <a:cs typeface="メイリオ" pitchFamily="50" charset="-128"/>
              </a:rPr>
              <a:t>365</a:t>
            </a:r>
            <a:r>
              <a:rPr lang="ja-JP" altLang="en-US" sz="1100" dirty="0">
                <a:solidFill>
                  <a:schemeClr val="tx1">
                    <a:lumMod val="65000"/>
                    <a:lumOff val="35000"/>
                  </a:schemeClr>
                </a:solidFill>
                <a:latin typeface="メイリオ" pitchFamily="50" charset="-128"/>
                <a:ea typeface="メイリオ" pitchFamily="50" charset="-128"/>
                <a:cs typeface="メイリオ" pitchFamily="50" charset="-128"/>
              </a:rPr>
              <a:t>日</a:t>
            </a:r>
            <a:endParaRPr lang="en-US" altLang="ja-JP" sz="1100" dirty="0">
              <a:solidFill>
                <a:schemeClr val="tx1">
                  <a:lumMod val="65000"/>
                  <a:lumOff val="35000"/>
                </a:schemeClr>
              </a:solidFill>
              <a:latin typeface="メイリオ" pitchFamily="50" charset="-128"/>
              <a:ea typeface="メイリオ" pitchFamily="50" charset="-128"/>
              <a:cs typeface="メイリオ" pitchFamily="50" charset="-128"/>
            </a:endParaRPr>
          </a:p>
          <a:p>
            <a:pPr>
              <a:defRPr/>
            </a:pPr>
            <a:r>
              <a:rPr lang="ja-JP" altLang="en-US" sz="1100" dirty="0">
                <a:solidFill>
                  <a:schemeClr val="tx1">
                    <a:lumMod val="65000"/>
                    <a:lumOff val="35000"/>
                  </a:schemeClr>
                </a:solidFill>
                <a:latin typeface="メイリオ" pitchFamily="50" charset="-128"/>
                <a:ea typeface="メイリオ" pitchFamily="50" charset="-128"/>
                <a:cs typeface="メイリオ" pitchFamily="50" charset="-128"/>
              </a:rPr>
              <a:t>生存率</a:t>
            </a:r>
            <a:endParaRPr lang="en-US" altLang="ja-JP" sz="1100" dirty="0">
              <a:solidFill>
                <a:schemeClr val="tx1">
                  <a:lumMod val="65000"/>
                  <a:lumOff val="35000"/>
                </a:schemeClr>
              </a:solidFill>
              <a:latin typeface="メイリオ" pitchFamily="50" charset="-128"/>
              <a:ea typeface="メイリオ" pitchFamily="50" charset="-128"/>
              <a:cs typeface="メイリオ" pitchFamily="50" charset="-128"/>
            </a:endParaRPr>
          </a:p>
        </p:txBody>
      </p:sp>
      <p:sp>
        <p:nvSpPr>
          <p:cNvPr id="14" name="テキスト ボックス 13">
            <a:extLst>
              <a:ext uri="{FF2B5EF4-FFF2-40B4-BE49-F238E27FC236}">
                <a16:creationId xmlns:a16="http://schemas.microsoft.com/office/drawing/2014/main" id="{6C22BBC5-B27D-09E3-990F-42FA39DD1BBD}"/>
              </a:ext>
            </a:extLst>
          </p:cNvPr>
          <p:cNvSpPr txBox="1"/>
          <p:nvPr/>
        </p:nvSpPr>
        <p:spPr>
          <a:xfrm>
            <a:off x="1857600" y="5040000"/>
            <a:ext cx="1336365" cy="400110"/>
          </a:xfrm>
          <a:prstGeom prst="rect">
            <a:avLst/>
          </a:prstGeom>
          <a:noFill/>
        </p:spPr>
        <p:txBody>
          <a:bodyPr wrap="square" rtlCol="0">
            <a:spAutoFit/>
          </a:bodyPr>
          <a:lstStyle/>
          <a:p>
            <a:pPr>
              <a:defRPr/>
            </a:pPr>
            <a:r>
              <a:rPr lang="ja-JP" altLang="en-US" sz="1100" dirty="0">
                <a:solidFill>
                  <a:schemeClr val="tx1">
                    <a:lumMod val="65000"/>
                    <a:lumOff val="35000"/>
                  </a:schemeClr>
                </a:solidFill>
                <a:latin typeface="メイリオ" pitchFamily="50" charset="-128"/>
                <a:ea typeface="メイリオ" pitchFamily="50" charset="-128"/>
                <a:cs typeface="メイリオ" pitchFamily="50" charset="-128"/>
              </a:rPr>
              <a:t>移植件数</a:t>
            </a:r>
            <a:endParaRPr lang="en-US" altLang="ja-JP" sz="1100" dirty="0">
              <a:solidFill>
                <a:schemeClr val="tx1">
                  <a:lumMod val="65000"/>
                  <a:lumOff val="35000"/>
                </a:schemeClr>
              </a:solidFill>
              <a:latin typeface="メイリオ" pitchFamily="50" charset="-128"/>
              <a:ea typeface="メイリオ" pitchFamily="50" charset="-128"/>
              <a:cs typeface="メイリオ" pitchFamily="50" charset="-128"/>
            </a:endParaRPr>
          </a:p>
          <a:p>
            <a:pPr>
              <a:defRPr/>
            </a:pPr>
            <a:r>
              <a:rPr lang="en-US" altLang="ja-JP" sz="900" dirty="0">
                <a:solidFill>
                  <a:schemeClr val="tx1">
                    <a:lumMod val="65000"/>
                    <a:lumOff val="35000"/>
                  </a:schemeClr>
                </a:solidFill>
                <a:latin typeface="メイリオ" pitchFamily="50" charset="-128"/>
                <a:ea typeface="メイリオ" pitchFamily="50" charset="-128"/>
                <a:cs typeface="メイリオ" pitchFamily="50" charset="-128"/>
              </a:rPr>
              <a:t>(</a:t>
            </a:r>
            <a:r>
              <a:rPr lang="ja-JP" altLang="en-US" sz="900" dirty="0">
                <a:solidFill>
                  <a:schemeClr val="tx1">
                    <a:lumMod val="65000"/>
                    <a:lumOff val="35000"/>
                  </a:schemeClr>
                </a:solidFill>
                <a:latin typeface="メイリオ" pitchFamily="50" charset="-128"/>
                <a:ea typeface="メイリオ" pitchFamily="50" charset="-128"/>
                <a:cs typeface="メイリオ" pitchFamily="50" charset="-128"/>
              </a:rPr>
              <a:t>生存率の解析対象</a:t>
            </a:r>
            <a:r>
              <a:rPr lang="en-US" altLang="ja-JP" sz="900" dirty="0">
                <a:solidFill>
                  <a:schemeClr val="tx1">
                    <a:lumMod val="65000"/>
                    <a:lumOff val="35000"/>
                  </a:schemeClr>
                </a:solidFill>
                <a:latin typeface="メイリオ" pitchFamily="50" charset="-128"/>
                <a:ea typeface="メイリオ" pitchFamily="50" charset="-128"/>
                <a:cs typeface="メイリオ" pitchFamily="50" charset="-128"/>
              </a:rPr>
              <a:t>)</a:t>
            </a:r>
            <a:endParaRPr lang="ja-JP" altLang="en-US" sz="900" dirty="0">
              <a:solidFill>
                <a:schemeClr val="tx1">
                  <a:lumMod val="65000"/>
                  <a:lumOff val="35000"/>
                </a:schemeClr>
              </a:solidFill>
              <a:latin typeface="メイリオ" pitchFamily="50" charset="-128"/>
              <a:ea typeface="メイリオ" pitchFamily="50" charset="-128"/>
              <a:cs typeface="メイリオ" pitchFamily="50" charset="-128"/>
            </a:endParaRPr>
          </a:p>
        </p:txBody>
      </p:sp>
      <p:sp>
        <p:nvSpPr>
          <p:cNvPr id="3" name="タイトル 2">
            <a:extLst>
              <a:ext uri="{FF2B5EF4-FFF2-40B4-BE49-F238E27FC236}">
                <a16:creationId xmlns:a16="http://schemas.microsoft.com/office/drawing/2014/main" id="{A1CBD13A-81D1-3B2F-1322-3F299B96BDD5}"/>
              </a:ext>
            </a:extLst>
          </p:cNvPr>
          <p:cNvSpPr>
            <a:spLocks noGrp="1"/>
          </p:cNvSpPr>
          <p:nvPr>
            <p:ph type="title"/>
          </p:nvPr>
        </p:nvSpPr>
        <p:spPr>
          <a:xfrm>
            <a:off x="576000" y="108000"/>
            <a:ext cx="10972800" cy="802800"/>
          </a:xfrm>
        </p:spPr>
        <p:txBody>
          <a:bodyPr anchor="t">
            <a:noAutofit/>
          </a:bodyPr>
          <a:lstStyle/>
          <a:p>
            <a:r>
              <a:rPr lang="ja-JP" altLang="en-US" b="1" dirty="0">
                <a:latin typeface="メイリオ" panose="020B0604030504040204" pitchFamily="50" charset="-128"/>
                <a:ea typeface="メイリオ" panose="020B0604030504040204" pitchFamily="50" charset="-128"/>
              </a:rPr>
              <a:t>移植時年齢</a:t>
            </a:r>
            <a:r>
              <a:rPr lang="en-US" altLang="ja-JP" b="1" dirty="0">
                <a:latin typeface="メイリオ" panose="020B0604030504040204" pitchFamily="50" charset="-128"/>
                <a:ea typeface="メイリオ" panose="020B0604030504040204" pitchFamily="50" charset="-128"/>
              </a:rPr>
              <a:t>50</a:t>
            </a:r>
            <a:r>
              <a:rPr lang="ja-JP" altLang="en-US" b="1" dirty="0">
                <a:latin typeface="メイリオ" panose="020B0604030504040204" pitchFamily="50" charset="-128"/>
                <a:ea typeface="メイリオ" panose="020B0604030504040204" pitchFamily="50" charset="-128"/>
              </a:rPr>
              <a:t>歳以上に対する同種移植後</a:t>
            </a:r>
            <a:r>
              <a:rPr lang="en-US" altLang="ja-JP" b="1" dirty="0">
                <a:latin typeface="メイリオ" panose="020B0604030504040204" pitchFamily="50" charset="-128"/>
                <a:ea typeface="メイリオ" panose="020B0604030504040204" pitchFamily="50" charset="-128"/>
              </a:rPr>
              <a:t>365</a:t>
            </a:r>
            <a:r>
              <a:rPr lang="ja-JP" altLang="en-US" b="1" dirty="0">
                <a:latin typeface="メイリオ" panose="020B0604030504040204" pitchFamily="50" charset="-128"/>
                <a:ea typeface="メイリオ" panose="020B0604030504040204" pitchFamily="50" charset="-128"/>
              </a:rPr>
              <a:t>日生存率の年次推移</a:t>
            </a:r>
            <a:endParaRPr lang="ja-JP" altLang="en-US" dirty="0"/>
          </a:p>
        </p:txBody>
      </p:sp>
      <p:sp>
        <p:nvSpPr>
          <p:cNvPr id="8" name="テキスト ボックス 1">
            <a:extLst>
              <a:ext uri="{FF2B5EF4-FFF2-40B4-BE49-F238E27FC236}">
                <a16:creationId xmlns:a16="http://schemas.microsoft.com/office/drawing/2014/main" id="{86902947-D7EB-E1F4-7BED-184768A8201A}"/>
              </a:ext>
            </a:extLst>
          </p:cNvPr>
          <p:cNvSpPr txBox="1"/>
          <p:nvPr/>
        </p:nvSpPr>
        <p:spPr>
          <a:xfrm>
            <a:off x="8182800" y="5925600"/>
            <a:ext cx="3474000" cy="904735"/>
          </a:xfrm>
          <a:prstGeom prst="rect">
            <a:avLst/>
          </a:prstGeom>
          <a:noFill/>
          <a:ln>
            <a:noFill/>
          </a:ln>
          <a:effectLst/>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nSpc>
                <a:spcPts val="1100"/>
              </a:lnSpc>
              <a:defRPr/>
            </a:pPr>
            <a:r>
              <a:rPr lang="ja-JP" altLang="en-US" sz="900" b="1" dirty="0">
                <a:solidFill>
                  <a:srgbClr val="000000"/>
                </a:solidFill>
                <a:latin typeface="メイリオ" pitchFamily="50" charset="-128"/>
                <a:ea typeface="メイリオ" pitchFamily="50" charset="-128"/>
                <a:cs typeface="メイリオ" pitchFamily="50" charset="-128"/>
              </a:rPr>
              <a:t>＜生存率＞ ＜件数＞</a:t>
            </a:r>
            <a:endParaRPr lang="en-US" altLang="ja-JP" sz="1000" dirty="0">
              <a:solidFill>
                <a:srgbClr val="000000"/>
              </a:solidFill>
              <a:latin typeface="メイリオ" pitchFamily="50" charset="-128"/>
              <a:ea typeface="メイリオ" pitchFamily="50" charset="-128"/>
              <a:cs typeface="メイリオ" pitchFamily="50" charset="-128"/>
            </a:endParaRPr>
          </a:p>
          <a:p>
            <a:pPr>
              <a:lnSpc>
                <a:spcPts val="1300"/>
              </a:lnSpc>
              <a:defRPr/>
            </a:pPr>
            <a:r>
              <a:rPr lang="ja-JP" altLang="en-US" sz="1200" b="1" dirty="0">
                <a:solidFill>
                  <a:srgbClr val="FF5050"/>
                </a:solidFill>
                <a:effectLst>
                  <a:outerShdw blurRad="38100" dist="38100" dir="2700000" algn="tl">
                    <a:srgbClr val="000000">
                      <a:alpha val="43137"/>
                    </a:srgbClr>
                  </a:outerShdw>
                </a:effectLst>
                <a:latin typeface="メイリオ" pitchFamily="50" charset="-128"/>
                <a:ea typeface="メイリオ" pitchFamily="50" charset="-128"/>
                <a:cs typeface="メイリオ" pitchFamily="50" charset="-128"/>
              </a:rPr>
              <a:t>     ー</a:t>
            </a:r>
            <a:r>
              <a:rPr lang="en-US" altLang="ja-JP" sz="1200" dirty="0">
                <a:solidFill>
                  <a:srgbClr val="000000"/>
                </a:solidFill>
                <a:latin typeface="メイリオ" pitchFamily="50" charset="-128"/>
                <a:ea typeface="メイリオ" pitchFamily="50" charset="-128"/>
                <a:cs typeface="メイリオ" pitchFamily="50" charset="-128"/>
              </a:rPr>
              <a:t> </a:t>
            </a:r>
            <a:r>
              <a:rPr lang="ja-JP" altLang="en-US" sz="1200" dirty="0">
                <a:solidFill>
                  <a:srgbClr val="000000"/>
                </a:solidFill>
                <a:latin typeface="メイリオ" pitchFamily="50" charset="-128"/>
                <a:ea typeface="メイリオ" pitchFamily="50" charset="-128"/>
                <a:cs typeface="メイリオ" pitchFamily="50" charset="-128"/>
              </a:rPr>
              <a:t>　　</a:t>
            </a:r>
            <a:r>
              <a:rPr lang="ja-JP" altLang="en-US" sz="1200" dirty="0">
                <a:ln>
                  <a:solidFill>
                    <a:prstClr val="white"/>
                  </a:solidFill>
                </a:ln>
                <a:solidFill>
                  <a:srgbClr val="FF5050">
                    <a:alpha val="60000"/>
                  </a:srgbClr>
                </a:solidFill>
                <a:latin typeface="メイリオ" pitchFamily="50" charset="-128"/>
                <a:ea typeface="メイリオ" pitchFamily="50" charset="-128"/>
                <a:cs typeface="メイリオ" pitchFamily="50" charset="-128"/>
              </a:rPr>
              <a:t>■</a:t>
            </a:r>
            <a:r>
              <a:rPr lang="ja-JP" altLang="en-US" sz="1200" b="1" dirty="0">
                <a:ln>
                  <a:solidFill>
                    <a:prstClr val="white"/>
                  </a:solidFill>
                </a:ln>
                <a:solidFill>
                  <a:srgbClr val="FF5050">
                    <a:alpha val="60000"/>
                  </a:srgbClr>
                </a:solidFill>
                <a:latin typeface="メイリオ" pitchFamily="50" charset="-128"/>
                <a:ea typeface="メイリオ" pitchFamily="50" charset="-128"/>
                <a:cs typeface="メイリオ" pitchFamily="50" charset="-128"/>
              </a:rPr>
              <a:t>   </a:t>
            </a:r>
            <a:r>
              <a:rPr lang="ja-JP" altLang="en-US" sz="1200" dirty="0">
                <a:solidFill>
                  <a:srgbClr val="000000"/>
                </a:solidFill>
                <a:latin typeface="メイリオ" pitchFamily="50" charset="-128"/>
                <a:ea typeface="メイリオ" pitchFamily="50" charset="-128"/>
                <a:cs typeface="メイリオ" pitchFamily="50" charset="-128"/>
              </a:rPr>
              <a:t>：血縁者間    骨髄移植</a:t>
            </a:r>
            <a:endParaRPr lang="en-US" altLang="ja-JP" sz="1200" b="1" dirty="0">
              <a:solidFill>
                <a:srgbClr val="FF5050"/>
              </a:solidFill>
              <a:effectLst>
                <a:outerShdw blurRad="38100" dist="38100" dir="2700000" algn="tl">
                  <a:srgbClr val="000000">
                    <a:alpha val="43137"/>
                  </a:srgbClr>
                </a:outerShdw>
              </a:effectLst>
              <a:latin typeface="メイリオ" pitchFamily="50" charset="-128"/>
              <a:ea typeface="メイリオ" pitchFamily="50" charset="-128"/>
              <a:cs typeface="メイリオ" pitchFamily="50" charset="-128"/>
            </a:endParaRPr>
          </a:p>
          <a:p>
            <a:pPr>
              <a:lnSpc>
                <a:spcPts val="1300"/>
              </a:lnSpc>
              <a:defRPr/>
            </a:pPr>
            <a:r>
              <a:rPr lang="ja-JP" altLang="en-US" sz="1200" b="1" dirty="0">
                <a:solidFill>
                  <a:srgbClr val="FF9900"/>
                </a:solidFill>
                <a:effectLst>
                  <a:outerShdw blurRad="38100" dist="38100" dir="2700000" algn="tl">
                    <a:srgbClr val="000000">
                      <a:alpha val="43137"/>
                    </a:srgbClr>
                  </a:outerShdw>
                </a:effectLst>
                <a:latin typeface="メイリオ" pitchFamily="50" charset="-128"/>
                <a:ea typeface="メイリオ" pitchFamily="50" charset="-128"/>
                <a:cs typeface="メイリオ" pitchFamily="50" charset="-128"/>
              </a:rPr>
              <a:t>     ー       </a:t>
            </a:r>
            <a:r>
              <a:rPr lang="ja-JP" altLang="en-US" sz="1200" b="1" dirty="0">
                <a:ln>
                  <a:solidFill>
                    <a:prstClr val="white"/>
                  </a:solidFill>
                </a:ln>
                <a:solidFill>
                  <a:srgbClr val="FF9900">
                    <a:alpha val="60000"/>
                  </a:srgbClr>
                </a:solidFill>
                <a:latin typeface="メイリオ" pitchFamily="50" charset="-128"/>
                <a:ea typeface="メイリオ" pitchFamily="50" charset="-128"/>
                <a:cs typeface="メイリオ" pitchFamily="50" charset="-128"/>
              </a:rPr>
              <a:t>■</a:t>
            </a:r>
            <a:r>
              <a:rPr lang="en-US" altLang="ja-JP" sz="1200" b="1" dirty="0">
                <a:ln>
                  <a:solidFill>
                    <a:prstClr val="white"/>
                  </a:solidFill>
                </a:ln>
                <a:solidFill>
                  <a:srgbClr val="FF9900">
                    <a:alpha val="60000"/>
                  </a:srgbClr>
                </a:solidFill>
                <a:latin typeface="メイリオ" pitchFamily="50" charset="-128"/>
                <a:ea typeface="メイリオ" pitchFamily="50" charset="-128"/>
                <a:cs typeface="メイリオ" pitchFamily="50" charset="-128"/>
              </a:rPr>
              <a:t> </a:t>
            </a:r>
            <a:r>
              <a:rPr lang="ja-JP" altLang="en-US" sz="1200" b="1" dirty="0">
                <a:ln>
                  <a:solidFill>
                    <a:prstClr val="white"/>
                  </a:solidFill>
                </a:ln>
                <a:solidFill>
                  <a:srgbClr val="FF9900">
                    <a:alpha val="60000"/>
                  </a:srgbClr>
                </a:solidFill>
                <a:latin typeface="メイリオ" pitchFamily="50" charset="-128"/>
                <a:ea typeface="メイリオ" pitchFamily="50" charset="-128"/>
                <a:cs typeface="メイリオ" pitchFamily="50" charset="-128"/>
              </a:rPr>
              <a:t>  </a:t>
            </a:r>
            <a:r>
              <a:rPr lang="ja-JP" altLang="en-US" sz="1200" dirty="0">
                <a:solidFill>
                  <a:srgbClr val="000000"/>
                </a:solidFill>
                <a:latin typeface="メイリオ" pitchFamily="50" charset="-128"/>
                <a:ea typeface="メイリオ" pitchFamily="50" charset="-128"/>
                <a:cs typeface="メイリオ" pitchFamily="50" charset="-128"/>
              </a:rPr>
              <a:t>：血縁者間    末梢血幹細胞移植</a:t>
            </a:r>
            <a:endParaRPr lang="en-US" altLang="ja-JP" sz="1200" dirty="0">
              <a:solidFill>
                <a:srgbClr val="000000"/>
              </a:solidFill>
              <a:latin typeface="メイリオ" pitchFamily="50" charset="-128"/>
              <a:ea typeface="メイリオ" pitchFamily="50" charset="-128"/>
              <a:cs typeface="メイリオ" pitchFamily="50" charset="-128"/>
            </a:endParaRPr>
          </a:p>
          <a:p>
            <a:pPr>
              <a:lnSpc>
                <a:spcPts val="1300"/>
              </a:lnSpc>
              <a:defRPr/>
            </a:pPr>
            <a:r>
              <a:rPr lang="ja-JP" altLang="en-US" sz="1200" b="1" dirty="0">
                <a:solidFill>
                  <a:srgbClr val="0076A3"/>
                </a:solidFill>
                <a:effectLst>
                  <a:outerShdw blurRad="38100" dist="38100" dir="2700000" algn="tl">
                    <a:srgbClr val="000000">
                      <a:alpha val="43137"/>
                    </a:srgbClr>
                  </a:outerShdw>
                </a:effectLst>
                <a:latin typeface="メイリオ" pitchFamily="50" charset="-128"/>
                <a:ea typeface="メイリオ" pitchFamily="50" charset="-128"/>
                <a:cs typeface="メイリオ" pitchFamily="50" charset="-128"/>
              </a:rPr>
              <a:t>     ー       </a:t>
            </a:r>
            <a:r>
              <a:rPr lang="ja-JP" altLang="en-US" sz="1200" dirty="0">
                <a:ln>
                  <a:solidFill>
                    <a:prstClr val="white"/>
                  </a:solidFill>
                </a:ln>
                <a:solidFill>
                  <a:srgbClr val="0076A3">
                    <a:alpha val="40000"/>
                  </a:srgbClr>
                </a:solidFill>
                <a:latin typeface="メイリオ" pitchFamily="50" charset="-128"/>
                <a:ea typeface="メイリオ" pitchFamily="50" charset="-128"/>
                <a:cs typeface="メイリオ" pitchFamily="50" charset="-128"/>
              </a:rPr>
              <a:t>■</a:t>
            </a:r>
            <a:r>
              <a:rPr lang="ja-JP" altLang="en-US" sz="1200" dirty="0">
                <a:solidFill>
                  <a:srgbClr val="000000"/>
                </a:solidFill>
                <a:latin typeface="メイリオ" pitchFamily="50" charset="-128"/>
                <a:ea typeface="メイリオ" pitchFamily="50" charset="-128"/>
                <a:cs typeface="メイリオ" pitchFamily="50" charset="-128"/>
              </a:rPr>
              <a:t>   ：非血縁者間 骨髄移植</a:t>
            </a:r>
            <a:endParaRPr lang="en-US" altLang="ja-JP" sz="1200" dirty="0">
              <a:solidFill>
                <a:srgbClr val="000000"/>
              </a:solidFill>
              <a:latin typeface="メイリオ" pitchFamily="50" charset="-128"/>
              <a:ea typeface="メイリオ" pitchFamily="50" charset="-128"/>
              <a:cs typeface="メイリオ" pitchFamily="50" charset="-128"/>
            </a:endParaRPr>
          </a:p>
          <a:p>
            <a:pPr>
              <a:lnSpc>
                <a:spcPts val="1300"/>
              </a:lnSpc>
              <a:defRPr/>
            </a:pPr>
            <a:r>
              <a:rPr lang="ja-JP" altLang="en-US" sz="1200" b="1" dirty="0">
                <a:solidFill>
                  <a:srgbClr val="55A839"/>
                </a:solidFill>
                <a:effectLst>
                  <a:outerShdw blurRad="38100" dist="38100" dir="2700000" algn="tl">
                    <a:srgbClr val="000000">
                      <a:alpha val="43137"/>
                    </a:srgbClr>
                  </a:outerShdw>
                </a:effectLst>
                <a:latin typeface="メイリオ" pitchFamily="50" charset="-128"/>
                <a:ea typeface="メイリオ" pitchFamily="50" charset="-128"/>
                <a:cs typeface="メイリオ" pitchFamily="50" charset="-128"/>
              </a:rPr>
              <a:t>  　ー       </a:t>
            </a:r>
            <a:r>
              <a:rPr lang="ja-JP" altLang="en-US" sz="1200" b="1" dirty="0">
                <a:ln>
                  <a:solidFill>
                    <a:prstClr val="white"/>
                  </a:solidFill>
                </a:ln>
                <a:solidFill>
                  <a:srgbClr val="55A839">
                    <a:alpha val="60000"/>
                  </a:srgbClr>
                </a:solidFill>
                <a:latin typeface="メイリオ" pitchFamily="50" charset="-128"/>
                <a:ea typeface="メイリオ" pitchFamily="50" charset="-128"/>
                <a:cs typeface="メイリオ" pitchFamily="50" charset="-128"/>
              </a:rPr>
              <a:t>■</a:t>
            </a:r>
            <a:r>
              <a:rPr lang="ja-JP" altLang="en-US" sz="1200" dirty="0">
                <a:solidFill>
                  <a:srgbClr val="000000"/>
                </a:solidFill>
                <a:latin typeface="メイリオ" pitchFamily="50" charset="-128"/>
                <a:ea typeface="メイリオ" pitchFamily="50" charset="-128"/>
                <a:cs typeface="メイリオ" pitchFamily="50" charset="-128"/>
              </a:rPr>
              <a:t>   ：非血縁者間 さい帯血移植</a:t>
            </a:r>
            <a:endParaRPr lang="en-US" altLang="ja-JP" sz="1200" dirty="0">
              <a:solidFill>
                <a:srgbClr val="000000"/>
              </a:solidFill>
              <a:latin typeface="メイリオ" pitchFamily="50" charset="-128"/>
              <a:ea typeface="メイリオ" pitchFamily="50" charset="-128"/>
              <a:cs typeface="メイリオ" pitchFamily="50" charset="-128"/>
            </a:endParaRPr>
          </a:p>
        </p:txBody>
      </p:sp>
      <p:pic>
        <p:nvPicPr>
          <p:cNvPr id="4" name="図 3" descr="グラフ, 折れ線グラフ&#10;&#10;AI 生成コンテンツは誤りを含む可能性があります。">
            <a:extLst>
              <a:ext uri="{FF2B5EF4-FFF2-40B4-BE49-F238E27FC236}">
                <a16:creationId xmlns:a16="http://schemas.microsoft.com/office/drawing/2014/main" id="{096996C8-FC6C-9288-1EE1-8771A0C0ABE7}"/>
              </a:ext>
            </a:extLst>
          </p:cNvPr>
          <p:cNvPicPr>
            <a:picLocks noChangeAspect="1"/>
          </p:cNvPicPr>
          <p:nvPr/>
        </p:nvPicPr>
        <p:blipFill>
          <a:blip r:embed="rId3"/>
          <a:stretch>
            <a:fillRect/>
          </a:stretch>
        </p:blipFill>
        <p:spPr>
          <a:xfrm>
            <a:off x="692" y="0"/>
            <a:ext cx="12190615" cy="6858000"/>
          </a:xfrm>
          <a:prstGeom prst="rect">
            <a:avLst/>
          </a:prstGeom>
        </p:spPr>
      </p:pic>
    </p:spTree>
    <p:extLst>
      <p:ext uri="{BB962C8B-B14F-4D97-AF65-F5344CB8AC3E}">
        <p14:creationId xmlns:p14="http://schemas.microsoft.com/office/powerpoint/2010/main" val="178246635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387B08C9-705B-A500-CC1D-4D9C7F9C1AEF}"/>
              </a:ext>
            </a:extLst>
          </p:cNvPr>
          <p:cNvSpPr>
            <a:spLocks noGrp="1"/>
          </p:cNvSpPr>
          <p:nvPr>
            <p:ph type="title"/>
          </p:nvPr>
        </p:nvSpPr>
        <p:spPr>
          <a:xfrm>
            <a:off x="576000" y="108000"/>
            <a:ext cx="10972800" cy="802800"/>
          </a:xfrm>
        </p:spPr>
        <p:txBody>
          <a:bodyPr anchor="t"/>
          <a:lstStyle/>
          <a:p>
            <a:r>
              <a:rPr lang="ja-JP" altLang="en-US" b="1" dirty="0">
                <a:latin typeface="メイリオ" panose="020B0604030504040204" pitchFamily="50" charset="-128"/>
                <a:ea typeface="メイリオ" panose="020B0604030504040204" pitchFamily="50" charset="-128"/>
              </a:rPr>
              <a:t>移植時年齢・白血病リスク分類別の移植後</a:t>
            </a:r>
            <a:r>
              <a:rPr lang="en-US" altLang="ja-JP" b="1" dirty="0">
                <a:latin typeface="メイリオ" panose="020B0604030504040204" pitchFamily="50" charset="-128"/>
                <a:ea typeface="メイリオ" panose="020B0604030504040204" pitchFamily="50" charset="-128"/>
              </a:rPr>
              <a:t>100</a:t>
            </a:r>
            <a:r>
              <a:rPr lang="ja-JP" altLang="en-US" b="1" dirty="0">
                <a:latin typeface="メイリオ" panose="020B0604030504040204" pitchFamily="50" charset="-128"/>
                <a:ea typeface="メイリオ" panose="020B0604030504040204" pitchFamily="50" charset="-128"/>
              </a:rPr>
              <a:t>日生存率の年次推移</a:t>
            </a:r>
          </a:p>
        </p:txBody>
      </p:sp>
      <p:sp>
        <p:nvSpPr>
          <p:cNvPr id="5" name="テキスト ボックス 1">
            <a:extLst>
              <a:ext uri="{FF2B5EF4-FFF2-40B4-BE49-F238E27FC236}">
                <a16:creationId xmlns:a16="http://schemas.microsoft.com/office/drawing/2014/main" id="{83EA6061-75C5-463F-AD68-8DD606574411}"/>
              </a:ext>
            </a:extLst>
          </p:cNvPr>
          <p:cNvSpPr txBox="1"/>
          <p:nvPr/>
        </p:nvSpPr>
        <p:spPr>
          <a:xfrm>
            <a:off x="8182800" y="5925600"/>
            <a:ext cx="3474000" cy="903600"/>
          </a:xfrm>
          <a:prstGeom prst="rect">
            <a:avLst/>
          </a:prstGeom>
          <a:noFill/>
          <a:effectLst/>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nSpc>
                <a:spcPts val="1100"/>
              </a:lnSpc>
              <a:defRPr/>
            </a:pPr>
            <a:r>
              <a:rPr lang="ja-JP" altLang="en-US" sz="900" b="1" dirty="0">
                <a:solidFill>
                  <a:srgbClr val="000000"/>
                </a:solidFill>
                <a:latin typeface="メイリオ" pitchFamily="50" charset="-128"/>
                <a:ea typeface="メイリオ" pitchFamily="50" charset="-128"/>
                <a:cs typeface="メイリオ" pitchFamily="50" charset="-128"/>
              </a:rPr>
              <a:t>＜生存率＞ ＜件数＞ </a:t>
            </a:r>
            <a:r>
              <a:rPr lang="ja-JP" altLang="en-US" sz="900" dirty="0">
                <a:solidFill>
                  <a:srgbClr val="000000"/>
                </a:solidFill>
                <a:latin typeface="メイリオ" pitchFamily="50" charset="-128"/>
                <a:ea typeface="メイリオ" pitchFamily="50" charset="-128"/>
                <a:cs typeface="メイリオ" pitchFamily="50" charset="-128"/>
              </a:rPr>
              <a:t>　                         </a:t>
            </a:r>
            <a:r>
              <a:rPr lang="ja-JP" altLang="en-US" sz="900" b="1" dirty="0">
                <a:solidFill>
                  <a:srgbClr val="000000"/>
                </a:solidFill>
                <a:latin typeface="メイリオ" pitchFamily="50" charset="-128"/>
                <a:ea typeface="メイリオ" pitchFamily="50" charset="-128"/>
                <a:cs typeface="メイリオ" pitchFamily="50" charset="-128"/>
              </a:rPr>
              <a:t> </a:t>
            </a:r>
            <a:r>
              <a:rPr lang="ja-JP" altLang="en-US" sz="900" dirty="0">
                <a:solidFill>
                  <a:srgbClr val="000000"/>
                </a:solidFill>
                <a:latin typeface="メイリオ" pitchFamily="50" charset="-128"/>
                <a:ea typeface="メイリオ" pitchFamily="50" charset="-128"/>
                <a:cs typeface="メイリオ" pitchFamily="50" charset="-128"/>
              </a:rPr>
              <a:t>移植時年齢</a:t>
            </a:r>
            <a:endParaRPr lang="en-US" altLang="ja-JP" sz="900" dirty="0">
              <a:solidFill>
                <a:srgbClr val="000000"/>
              </a:solidFill>
              <a:latin typeface="メイリオ" pitchFamily="50" charset="-128"/>
              <a:ea typeface="メイリオ" pitchFamily="50" charset="-128"/>
              <a:cs typeface="メイリオ" pitchFamily="50" charset="-128"/>
            </a:endParaRPr>
          </a:p>
          <a:p>
            <a:pPr>
              <a:lnSpc>
                <a:spcPts val="1300"/>
              </a:lnSpc>
              <a:defRPr/>
            </a:pPr>
            <a:r>
              <a:rPr lang="ja-JP" altLang="en-US" sz="1200" b="1" dirty="0">
                <a:solidFill>
                  <a:srgbClr val="FF5050"/>
                </a:solidFill>
                <a:latin typeface="HGP創英角ｺﾞｼｯｸUB" pitchFamily="50" charset="-128"/>
                <a:ea typeface="HGP創英角ｺﾞｼｯｸUB" pitchFamily="50" charset="-128"/>
                <a:cs typeface="メイリオ" pitchFamily="50" charset="-128"/>
              </a:rPr>
              <a:t>    </a:t>
            </a:r>
            <a:r>
              <a:rPr lang="ja-JP" altLang="en-US" sz="1200" b="1" dirty="0">
                <a:solidFill>
                  <a:srgbClr val="FF5050"/>
                </a:solidFill>
                <a:effectLst>
                  <a:outerShdw blurRad="38100" dist="38100" dir="2700000" algn="tl">
                    <a:srgbClr val="000000">
                      <a:alpha val="43137"/>
                    </a:srgbClr>
                  </a:outerShdw>
                </a:effectLst>
                <a:latin typeface="HGP創英角ｺﾞｼｯｸUB" pitchFamily="50" charset="-128"/>
                <a:ea typeface="HGP創英角ｺﾞｼｯｸUB" pitchFamily="50" charset="-128"/>
                <a:cs typeface="メイリオ" pitchFamily="50" charset="-128"/>
              </a:rPr>
              <a:t>ー</a:t>
            </a:r>
            <a:r>
              <a:rPr lang="en-US" altLang="ja-JP" sz="1200" dirty="0">
                <a:solidFill>
                  <a:srgbClr val="000000"/>
                </a:solidFill>
                <a:latin typeface="メイリオ" pitchFamily="50" charset="-128"/>
                <a:ea typeface="メイリオ" pitchFamily="50" charset="-128"/>
                <a:cs typeface="メイリオ" pitchFamily="50" charset="-128"/>
              </a:rPr>
              <a:t> </a:t>
            </a:r>
            <a:r>
              <a:rPr lang="ja-JP" altLang="en-US" sz="1200" dirty="0">
                <a:solidFill>
                  <a:srgbClr val="000000"/>
                </a:solidFill>
                <a:latin typeface="メイリオ" pitchFamily="50" charset="-128"/>
                <a:ea typeface="メイリオ" pitchFamily="50" charset="-128"/>
                <a:cs typeface="メイリオ" pitchFamily="50" charset="-128"/>
              </a:rPr>
              <a:t>　　 </a:t>
            </a:r>
            <a:r>
              <a:rPr lang="ja-JP" altLang="en-US" sz="1200" dirty="0">
                <a:ln>
                  <a:solidFill>
                    <a:prstClr val="white"/>
                  </a:solidFill>
                </a:ln>
                <a:solidFill>
                  <a:srgbClr val="FF5050">
                    <a:alpha val="60000"/>
                  </a:srgbClr>
                </a:solidFill>
                <a:latin typeface="メイリオ" pitchFamily="50" charset="-128"/>
                <a:ea typeface="メイリオ" pitchFamily="50" charset="-128"/>
                <a:cs typeface="メイリオ" pitchFamily="50" charset="-128"/>
              </a:rPr>
              <a:t>■   </a:t>
            </a:r>
            <a:r>
              <a:rPr lang="ja-JP" altLang="en-US" sz="1200" dirty="0">
                <a:solidFill>
                  <a:srgbClr val="000000"/>
                </a:solidFill>
                <a:latin typeface="メイリオ" pitchFamily="50" charset="-128"/>
                <a:ea typeface="メイリオ" pitchFamily="50" charset="-128"/>
                <a:cs typeface="メイリオ" pitchFamily="50" charset="-128"/>
              </a:rPr>
              <a:t>：標準リスク群  </a:t>
            </a:r>
            <a:r>
              <a:rPr lang="en-US" altLang="ja-JP" sz="1200" dirty="0">
                <a:solidFill>
                  <a:srgbClr val="000000"/>
                </a:solidFill>
                <a:latin typeface="メイリオ" pitchFamily="50" charset="-128"/>
                <a:ea typeface="メイリオ" pitchFamily="50" charset="-128"/>
                <a:cs typeface="メイリオ" pitchFamily="50" charset="-128"/>
              </a:rPr>
              <a:t>50</a:t>
            </a:r>
            <a:r>
              <a:rPr lang="ja-JP" altLang="en-US" sz="1200" dirty="0">
                <a:solidFill>
                  <a:srgbClr val="000000"/>
                </a:solidFill>
                <a:latin typeface="メイリオ" pitchFamily="50" charset="-128"/>
                <a:ea typeface="メイリオ" pitchFamily="50" charset="-128"/>
                <a:cs typeface="メイリオ" pitchFamily="50" charset="-128"/>
              </a:rPr>
              <a:t>歳未満</a:t>
            </a:r>
            <a:endParaRPr lang="en-US" altLang="ja-JP" sz="1200" dirty="0">
              <a:solidFill>
                <a:srgbClr val="000000"/>
              </a:solidFill>
              <a:latin typeface="メイリオ" pitchFamily="50" charset="-128"/>
              <a:ea typeface="メイリオ" pitchFamily="50" charset="-128"/>
              <a:cs typeface="メイリオ" pitchFamily="50" charset="-128"/>
            </a:endParaRPr>
          </a:p>
          <a:p>
            <a:pPr>
              <a:lnSpc>
                <a:spcPts val="1300"/>
              </a:lnSpc>
              <a:defRPr/>
            </a:pPr>
            <a:r>
              <a:rPr lang="ja-JP" altLang="en-US" sz="1200" b="1" dirty="0">
                <a:solidFill>
                  <a:srgbClr val="FF9999"/>
                </a:solidFill>
                <a:latin typeface="HGP創英角ｺﾞｼｯｸUB" pitchFamily="50" charset="-128"/>
                <a:ea typeface="HGP創英角ｺﾞｼｯｸUB" pitchFamily="50" charset="-128"/>
                <a:cs typeface="メイリオ" pitchFamily="50" charset="-128"/>
              </a:rPr>
              <a:t>    </a:t>
            </a:r>
            <a:r>
              <a:rPr lang="ja-JP" altLang="en-US" sz="1200" b="1" dirty="0">
                <a:solidFill>
                  <a:srgbClr val="FF9999"/>
                </a:solidFill>
                <a:effectLst>
                  <a:outerShdw blurRad="38100" dist="38100" dir="2700000" algn="tl">
                    <a:srgbClr val="000000">
                      <a:alpha val="43137"/>
                    </a:srgbClr>
                  </a:outerShdw>
                </a:effectLst>
                <a:latin typeface="HGP創英角ｺﾞｼｯｸUB" pitchFamily="50" charset="-128"/>
                <a:ea typeface="HGP創英角ｺﾞｼｯｸUB" pitchFamily="50" charset="-128"/>
                <a:cs typeface="メイリオ" pitchFamily="50" charset="-128"/>
              </a:rPr>
              <a:t>ー</a:t>
            </a:r>
            <a:r>
              <a:rPr lang="ja-JP" altLang="en-US" sz="1200" dirty="0">
                <a:solidFill>
                  <a:srgbClr val="000000"/>
                </a:solidFill>
                <a:latin typeface="メイリオ" pitchFamily="50" charset="-128"/>
                <a:ea typeface="メイリオ" pitchFamily="50" charset="-128"/>
                <a:cs typeface="メイリオ" pitchFamily="50" charset="-128"/>
              </a:rPr>
              <a:t> 　　 </a:t>
            </a:r>
            <a:r>
              <a:rPr lang="ja-JP" altLang="en-US" sz="1200" b="1" dirty="0">
                <a:ln>
                  <a:solidFill>
                    <a:prstClr val="white"/>
                  </a:solidFill>
                </a:ln>
                <a:solidFill>
                  <a:srgbClr val="FF9999">
                    <a:alpha val="52941"/>
                  </a:srgbClr>
                </a:solidFill>
                <a:latin typeface="メイリオ" pitchFamily="50" charset="-128"/>
                <a:ea typeface="メイリオ" pitchFamily="50" charset="-128"/>
                <a:cs typeface="メイリオ" pitchFamily="50" charset="-128"/>
              </a:rPr>
              <a:t>■   </a:t>
            </a:r>
            <a:r>
              <a:rPr lang="ja-JP" altLang="en-US" sz="1200" dirty="0">
                <a:solidFill>
                  <a:srgbClr val="000000"/>
                </a:solidFill>
                <a:latin typeface="メイリオ" pitchFamily="50" charset="-128"/>
                <a:ea typeface="メイリオ" pitchFamily="50" charset="-128"/>
                <a:cs typeface="メイリオ" pitchFamily="50" charset="-128"/>
              </a:rPr>
              <a:t>：標準リスク群  </a:t>
            </a:r>
            <a:r>
              <a:rPr lang="en-US" altLang="ja-JP" sz="1200" dirty="0">
                <a:solidFill>
                  <a:srgbClr val="000000"/>
                </a:solidFill>
                <a:latin typeface="メイリオ" pitchFamily="50" charset="-128"/>
                <a:ea typeface="メイリオ" pitchFamily="50" charset="-128"/>
                <a:cs typeface="メイリオ" pitchFamily="50" charset="-128"/>
              </a:rPr>
              <a:t>50</a:t>
            </a:r>
            <a:r>
              <a:rPr lang="ja-JP" altLang="en-US" sz="1200" dirty="0">
                <a:solidFill>
                  <a:srgbClr val="000000"/>
                </a:solidFill>
                <a:latin typeface="メイリオ" pitchFamily="50" charset="-128"/>
                <a:ea typeface="メイリオ" pitchFamily="50" charset="-128"/>
                <a:cs typeface="メイリオ" pitchFamily="50" charset="-128"/>
              </a:rPr>
              <a:t>歳以上</a:t>
            </a:r>
            <a:endParaRPr lang="en-US" altLang="ja-JP" sz="1200" dirty="0">
              <a:solidFill>
                <a:srgbClr val="000000"/>
              </a:solidFill>
              <a:latin typeface="メイリオ" pitchFamily="50" charset="-128"/>
              <a:ea typeface="メイリオ" pitchFamily="50" charset="-128"/>
              <a:cs typeface="メイリオ" pitchFamily="50" charset="-128"/>
            </a:endParaRPr>
          </a:p>
          <a:p>
            <a:pPr>
              <a:lnSpc>
                <a:spcPts val="1300"/>
              </a:lnSpc>
              <a:defRPr/>
            </a:pPr>
            <a:r>
              <a:rPr lang="ja-JP" altLang="en-US" sz="1200" b="1" dirty="0">
                <a:solidFill>
                  <a:srgbClr val="0076A3"/>
                </a:solidFill>
                <a:latin typeface="HGP創英角ｺﾞｼｯｸUB" pitchFamily="50" charset="-128"/>
                <a:ea typeface="HGP創英角ｺﾞｼｯｸUB" pitchFamily="50" charset="-128"/>
                <a:cs typeface="メイリオ" pitchFamily="50" charset="-128"/>
              </a:rPr>
              <a:t>    </a:t>
            </a:r>
            <a:r>
              <a:rPr lang="ja-JP" altLang="en-US" sz="1200" b="1" dirty="0">
                <a:solidFill>
                  <a:srgbClr val="0076A3"/>
                </a:solidFill>
                <a:effectLst>
                  <a:outerShdw blurRad="38100" dist="38100" dir="2700000" algn="tl">
                    <a:srgbClr val="000000">
                      <a:alpha val="43137"/>
                    </a:srgbClr>
                  </a:outerShdw>
                </a:effectLst>
                <a:latin typeface="HGP創英角ｺﾞｼｯｸUB" pitchFamily="50" charset="-128"/>
                <a:ea typeface="HGP創英角ｺﾞｼｯｸUB" pitchFamily="50" charset="-128"/>
                <a:cs typeface="メイリオ" pitchFamily="50" charset="-128"/>
              </a:rPr>
              <a:t>ー</a:t>
            </a:r>
            <a:r>
              <a:rPr lang="ja-JP" altLang="en-US" sz="1200" dirty="0">
                <a:solidFill>
                  <a:srgbClr val="000000"/>
                </a:solidFill>
                <a:latin typeface="メイリオ" pitchFamily="50" charset="-128"/>
                <a:ea typeface="メイリオ" pitchFamily="50" charset="-128"/>
                <a:cs typeface="メイリオ" pitchFamily="50" charset="-128"/>
              </a:rPr>
              <a:t>        </a:t>
            </a:r>
            <a:r>
              <a:rPr lang="ja-JP" altLang="en-US" sz="1200" dirty="0">
                <a:ln>
                  <a:solidFill>
                    <a:prstClr val="white"/>
                  </a:solidFill>
                </a:ln>
                <a:solidFill>
                  <a:srgbClr val="0066CC">
                    <a:alpha val="34902"/>
                  </a:srgbClr>
                </a:solidFill>
                <a:latin typeface="メイリオ" pitchFamily="50" charset="-128"/>
                <a:ea typeface="メイリオ" pitchFamily="50" charset="-128"/>
                <a:cs typeface="メイリオ" pitchFamily="50" charset="-128"/>
              </a:rPr>
              <a:t>■   </a:t>
            </a:r>
            <a:r>
              <a:rPr lang="ja-JP" altLang="en-US" sz="1200" dirty="0">
                <a:solidFill>
                  <a:srgbClr val="000000"/>
                </a:solidFill>
                <a:latin typeface="メイリオ" pitchFamily="50" charset="-128"/>
                <a:ea typeface="メイリオ" pitchFamily="50" charset="-128"/>
                <a:cs typeface="メイリオ" pitchFamily="50" charset="-128"/>
              </a:rPr>
              <a:t>：高リスク群　  </a:t>
            </a:r>
            <a:r>
              <a:rPr lang="en-US" altLang="ja-JP" sz="1200" dirty="0">
                <a:solidFill>
                  <a:srgbClr val="000000"/>
                </a:solidFill>
                <a:latin typeface="メイリオ" pitchFamily="50" charset="-128"/>
                <a:ea typeface="メイリオ" pitchFamily="50" charset="-128"/>
                <a:cs typeface="メイリオ" pitchFamily="50" charset="-128"/>
              </a:rPr>
              <a:t>50</a:t>
            </a:r>
            <a:r>
              <a:rPr lang="ja-JP" altLang="en-US" sz="1200" dirty="0">
                <a:solidFill>
                  <a:srgbClr val="000000"/>
                </a:solidFill>
                <a:latin typeface="メイリオ" pitchFamily="50" charset="-128"/>
                <a:ea typeface="メイリオ" pitchFamily="50" charset="-128"/>
                <a:cs typeface="メイリオ" pitchFamily="50" charset="-128"/>
              </a:rPr>
              <a:t>歳未満</a:t>
            </a:r>
            <a:endParaRPr lang="en-US" altLang="ja-JP" sz="1200" dirty="0">
              <a:solidFill>
                <a:srgbClr val="000000"/>
              </a:solidFill>
              <a:latin typeface="メイリオ" pitchFamily="50" charset="-128"/>
              <a:ea typeface="メイリオ" pitchFamily="50" charset="-128"/>
              <a:cs typeface="メイリオ" pitchFamily="50" charset="-128"/>
            </a:endParaRPr>
          </a:p>
          <a:p>
            <a:pPr>
              <a:lnSpc>
                <a:spcPts val="1300"/>
              </a:lnSpc>
              <a:defRPr/>
            </a:pPr>
            <a:r>
              <a:rPr lang="ja-JP" altLang="en-US" sz="1200" b="1" dirty="0">
                <a:solidFill>
                  <a:srgbClr val="59AAF2"/>
                </a:solidFill>
                <a:latin typeface="HGP創英角ｺﾞｼｯｸUB" pitchFamily="50" charset="-128"/>
                <a:ea typeface="HGP創英角ｺﾞｼｯｸUB" pitchFamily="50" charset="-128"/>
                <a:cs typeface="メイリオ" pitchFamily="50" charset="-128"/>
              </a:rPr>
              <a:t>    </a:t>
            </a:r>
            <a:r>
              <a:rPr lang="ja-JP" altLang="en-US" sz="1200" b="1" dirty="0">
                <a:solidFill>
                  <a:srgbClr val="59AAF2"/>
                </a:solidFill>
                <a:effectLst>
                  <a:outerShdw blurRad="38100" dist="38100" dir="2700000" algn="tl">
                    <a:srgbClr val="000000">
                      <a:alpha val="43137"/>
                    </a:srgbClr>
                  </a:outerShdw>
                </a:effectLst>
                <a:latin typeface="HGP創英角ｺﾞｼｯｸUB" pitchFamily="50" charset="-128"/>
                <a:ea typeface="HGP創英角ｺﾞｼｯｸUB" pitchFamily="50" charset="-128"/>
                <a:cs typeface="メイリオ" pitchFamily="50" charset="-128"/>
              </a:rPr>
              <a:t>ー</a:t>
            </a:r>
            <a:r>
              <a:rPr lang="ja-JP" altLang="en-US" sz="1200" dirty="0">
                <a:solidFill>
                  <a:srgbClr val="000000"/>
                </a:solidFill>
                <a:latin typeface="メイリオ" pitchFamily="50" charset="-128"/>
                <a:ea typeface="メイリオ" pitchFamily="50" charset="-128"/>
                <a:cs typeface="メイリオ" pitchFamily="50" charset="-128"/>
              </a:rPr>
              <a:t>        </a:t>
            </a:r>
            <a:r>
              <a:rPr lang="ja-JP" altLang="en-US" sz="1200" b="1" dirty="0">
                <a:ln>
                  <a:solidFill>
                    <a:prstClr val="white"/>
                  </a:solidFill>
                </a:ln>
                <a:solidFill>
                  <a:srgbClr val="99CCFF">
                    <a:alpha val="80000"/>
                  </a:srgbClr>
                </a:solidFill>
                <a:latin typeface="メイリオ" pitchFamily="50" charset="-128"/>
                <a:ea typeface="メイリオ" pitchFamily="50" charset="-128"/>
                <a:cs typeface="メイリオ" pitchFamily="50" charset="-128"/>
              </a:rPr>
              <a:t>■   </a:t>
            </a:r>
            <a:r>
              <a:rPr lang="ja-JP" altLang="en-US" sz="1200" dirty="0">
                <a:solidFill>
                  <a:srgbClr val="000000"/>
                </a:solidFill>
                <a:latin typeface="メイリオ" pitchFamily="50" charset="-128"/>
                <a:ea typeface="メイリオ" pitchFamily="50" charset="-128"/>
                <a:cs typeface="メイリオ" pitchFamily="50" charset="-128"/>
              </a:rPr>
              <a:t>：高リスク群　  </a:t>
            </a:r>
            <a:r>
              <a:rPr lang="en-US" altLang="ja-JP" sz="1200" dirty="0">
                <a:solidFill>
                  <a:srgbClr val="000000"/>
                </a:solidFill>
                <a:latin typeface="メイリオ" pitchFamily="50" charset="-128"/>
                <a:ea typeface="メイリオ" pitchFamily="50" charset="-128"/>
                <a:cs typeface="メイリオ" pitchFamily="50" charset="-128"/>
              </a:rPr>
              <a:t>50</a:t>
            </a:r>
            <a:r>
              <a:rPr lang="ja-JP" altLang="en-US" sz="1200" dirty="0">
                <a:solidFill>
                  <a:srgbClr val="000000"/>
                </a:solidFill>
                <a:latin typeface="メイリオ" pitchFamily="50" charset="-128"/>
                <a:ea typeface="メイリオ" pitchFamily="50" charset="-128"/>
                <a:cs typeface="メイリオ" pitchFamily="50" charset="-128"/>
              </a:rPr>
              <a:t>歳以上</a:t>
            </a:r>
            <a:endParaRPr lang="en-US" altLang="ja-JP" sz="1200" dirty="0">
              <a:solidFill>
                <a:srgbClr val="000000"/>
              </a:solidFill>
              <a:latin typeface="メイリオ" pitchFamily="50" charset="-128"/>
              <a:ea typeface="メイリオ" pitchFamily="50" charset="-128"/>
              <a:cs typeface="メイリオ" pitchFamily="50" charset="-128"/>
            </a:endParaRPr>
          </a:p>
        </p:txBody>
      </p:sp>
      <p:sp>
        <p:nvSpPr>
          <p:cNvPr id="7" name="テキスト ボックス 1">
            <a:extLst>
              <a:ext uri="{FF2B5EF4-FFF2-40B4-BE49-F238E27FC236}">
                <a16:creationId xmlns:a16="http://schemas.microsoft.com/office/drawing/2014/main" id="{51F73276-4ADA-48B0-A1D2-73CDD744DAE2}"/>
              </a:ext>
            </a:extLst>
          </p:cNvPr>
          <p:cNvSpPr txBox="1"/>
          <p:nvPr/>
        </p:nvSpPr>
        <p:spPr>
          <a:xfrm>
            <a:off x="1857600" y="830395"/>
            <a:ext cx="3518977" cy="233385"/>
          </a:xfrm>
          <a:prstGeom prst="rect">
            <a:avLst/>
          </a:prstGeom>
          <a:noFill/>
        </p:spPr>
        <p:txBody>
          <a:bodyPr wrap="non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nSpc>
                <a:spcPts val="1100"/>
              </a:lnSpc>
              <a:defRPr/>
            </a:pPr>
            <a:r>
              <a:rPr lang="ja-JP" altLang="en-US" sz="900" dirty="0">
                <a:solidFill>
                  <a:srgbClr val="000000">
                    <a:lumMod val="65000"/>
                    <a:lumOff val="35000"/>
                  </a:srgbClr>
                </a:solidFill>
                <a:latin typeface="メイリオ" pitchFamily="50" charset="-128"/>
                <a:ea typeface="メイリオ" pitchFamily="50" charset="-128"/>
                <a:cs typeface="メイリオ" pitchFamily="50" charset="-128"/>
              </a:rPr>
              <a:t>折れ線グラフ：生存率，棒グラフ：移植件数</a:t>
            </a:r>
            <a:r>
              <a:rPr lang="en-US" altLang="ja-JP" sz="900" dirty="0">
                <a:solidFill>
                  <a:srgbClr val="000000">
                    <a:lumMod val="65000"/>
                    <a:lumOff val="35000"/>
                  </a:srgbClr>
                </a:solidFill>
                <a:latin typeface="メイリオ" pitchFamily="50" charset="-128"/>
                <a:ea typeface="メイリオ" pitchFamily="50" charset="-128"/>
                <a:cs typeface="メイリオ" pitchFamily="50" charset="-128"/>
              </a:rPr>
              <a:t>(</a:t>
            </a:r>
            <a:r>
              <a:rPr lang="ja-JP" altLang="en-US" sz="900" dirty="0">
                <a:solidFill>
                  <a:srgbClr val="000000">
                    <a:lumMod val="65000"/>
                    <a:lumOff val="35000"/>
                  </a:srgbClr>
                </a:solidFill>
                <a:latin typeface="メイリオ" pitchFamily="50" charset="-128"/>
                <a:ea typeface="メイリオ" pitchFamily="50" charset="-128"/>
                <a:cs typeface="メイリオ" pitchFamily="50" charset="-128"/>
              </a:rPr>
              <a:t>生存率の解析対象</a:t>
            </a:r>
            <a:r>
              <a:rPr lang="en-US" altLang="ja-JP" sz="900" dirty="0">
                <a:solidFill>
                  <a:srgbClr val="000000">
                    <a:lumMod val="65000"/>
                    <a:lumOff val="35000"/>
                  </a:srgbClr>
                </a:solidFill>
                <a:latin typeface="メイリオ" pitchFamily="50" charset="-128"/>
                <a:ea typeface="メイリオ" pitchFamily="50" charset="-128"/>
                <a:cs typeface="メイリオ" pitchFamily="50" charset="-128"/>
              </a:rPr>
              <a:t>)</a:t>
            </a:r>
            <a:endParaRPr lang="ja-JP" altLang="en-US" sz="900" dirty="0">
              <a:solidFill>
                <a:srgbClr val="000000">
                  <a:lumMod val="65000"/>
                  <a:lumOff val="35000"/>
                </a:srgbClr>
              </a:solidFill>
              <a:latin typeface="メイリオ" pitchFamily="50" charset="-128"/>
              <a:ea typeface="メイリオ" pitchFamily="50" charset="-128"/>
              <a:cs typeface="メイリオ" pitchFamily="50" charset="-128"/>
            </a:endParaRPr>
          </a:p>
        </p:txBody>
      </p:sp>
      <p:sp>
        <p:nvSpPr>
          <p:cNvPr id="14" name="テキスト ボックス 13">
            <a:extLst>
              <a:ext uri="{FF2B5EF4-FFF2-40B4-BE49-F238E27FC236}">
                <a16:creationId xmlns:a16="http://schemas.microsoft.com/office/drawing/2014/main" id="{CE611745-7FC5-4BDB-BDC5-A1CF7436D859}"/>
              </a:ext>
            </a:extLst>
          </p:cNvPr>
          <p:cNvSpPr txBox="1"/>
          <p:nvPr/>
        </p:nvSpPr>
        <p:spPr>
          <a:xfrm>
            <a:off x="1857600" y="2410160"/>
            <a:ext cx="1680750" cy="261610"/>
          </a:xfrm>
          <a:prstGeom prst="rect">
            <a:avLst/>
          </a:prstGeom>
          <a:noFill/>
        </p:spPr>
        <p:txBody>
          <a:bodyPr wrap="square" rtlCol="0">
            <a:spAutoFit/>
          </a:bodyPr>
          <a:lstStyle/>
          <a:p>
            <a:pPr>
              <a:defRPr/>
            </a:pPr>
            <a:r>
              <a:rPr lang="ja-JP" altLang="en-US" sz="1100" dirty="0">
                <a:solidFill>
                  <a:schemeClr val="tx1">
                    <a:lumMod val="65000"/>
                    <a:lumOff val="35000"/>
                  </a:schemeClr>
                </a:solidFill>
                <a:latin typeface="メイリオ" pitchFamily="50" charset="-128"/>
                <a:ea typeface="メイリオ" pitchFamily="50" charset="-128"/>
                <a:cs typeface="メイリオ" pitchFamily="50" charset="-128"/>
              </a:rPr>
              <a:t>移植後</a:t>
            </a:r>
            <a:r>
              <a:rPr lang="en-US" altLang="ja-JP" sz="1100" dirty="0">
                <a:solidFill>
                  <a:schemeClr val="tx1">
                    <a:lumMod val="65000"/>
                    <a:lumOff val="35000"/>
                  </a:schemeClr>
                </a:solidFill>
                <a:latin typeface="メイリオ" pitchFamily="50" charset="-128"/>
                <a:ea typeface="メイリオ" pitchFamily="50" charset="-128"/>
                <a:cs typeface="メイリオ" pitchFamily="50" charset="-128"/>
              </a:rPr>
              <a:t>100</a:t>
            </a:r>
            <a:r>
              <a:rPr lang="ja-JP" altLang="en-US" sz="1100" dirty="0">
                <a:solidFill>
                  <a:schemeClr val="tx1">
                    <a:lumMod val="65000"/>
                    <a:lumOff val="35000"/>
                  </a:schemeClr>
                </a:solidFill>
                <a:latin typeface="メイリオ" pitchFamily="50" charset="-128"/>
                <a:ea typeface="メイリオ" pitchFamily="50" charset="-128"/>
                <a:cs typeface="メイリオ" pitchFamily="50" charset="-128"/>
              </a:rPr>
              <a:t>日生存率</a:t>
            </a:r>
            <a:endParaRPr lang="en-US" altLang="ja-JP" sz="1100" dirty="0">
              <a:solidFill>
                <a:schemeClr val="tx1">
                  <a:lumMod val="65000"/>
                  <a:lumOff val="35000"/>
                </a:schemeClr>
              </a:solidFill>
              <a:latin typeface="メイリオ" pitchFamily="50" charset="-128"/>
              <a:ea typeface="メイリオ" pitchFamily="50" charset="-128"/>
              <a:cs typeface="メイリオ" pitchFamily="50" charset="-128"/>
            </a:endParaRPr>
          </a:p>
        </p:txBody>
      </p:sp>
      <p:sp>
        <p:nvSpPr>
          <p:cNvPr id="15" name="テキスト ボックス 14">
            <a:extLst>
              <a:ext uri="{FF2B5EF4-FFF2-40B4-BE49-F238E27FC236}">
                <a16:creationId xmlns:a16="http://schemas.microsoft.com/office/drawing/2014/main" id="{2A607596-3E75-4F08-84BB-12BF6AB24466}"/>
              </a:ext>
            </a:extLst>
          </p:cNvPr>
          <p:cNvSpPr txBox="1"/>
          <p:nvPr/>
        </p:nvSpPr>
        <p:spPr>
          <a:xfrm>
            <a:off x="1857600" y="3669945"/>
            <a:ext cx="1680749" cy="400110"/>
          </a:xfrm>
          <a:prstGeom prst="rect">
            <a:avLst/>
          </a:prstGeom>
          <a:noFill/>
        </p:spPr>
        <p:txBody>
          <a:bodyPr wrap="square" rtlCol="0">
            <a:spAutoFit/>
          </a:bodyPr>
          <a:lstStyle/>
          <a:p>
            <a:pPr>
              <a:defRPr/>
            </a:pPr>
            <a:r>
              <a:rPr lang="ja-JP" altLang="en-US" sz="1100" dirty="0">
                <a:solidFill>
                  <a:schemeClr val="tx1">
                    <a:lumMod val="65000"/>
                    <a:lumOff val="35000"/>
                  </a:schemeClr>
                </a:solidFill>
                <a:latin typeface="メイリオ" pitchFamily="50" charset="-128"/>
                <a:ea typeface="メイリオ" pitchFamily="50" charset="-128"/>
                <a:cs typeface="メイリオ" pitchFamily="50" charset="-128"/>
              </a:rPr>
              <a:t>移植件数</a:t>
            </a:r>
            <a:endParaRPr lang="en-US" altLang="ja-JP" sz="1100" dirty="0">
              <a:solidFill>
                <a:schemeClr val="tx1">
                  <a:lumMod val="65000"/>
                  <a:lumOff val="35000"/>
                </a:schemeClr>
              </a:solidFill>
              <a:latin typeface="メイリオ" pitchFamily="50" charset="-128"/>
              <a:ea typeface="メイリオ" pitchFamily="50" charset="-128"/>
              <a:cs typeface="メイリオ" pitchFamily="50" charset="-128"/>
            </a:endParaRPr>
          </a:p>
          <a:p>
            <a:pPr>
              <a:defRPr/>
            </a:pPr>
            <a:r>
              <a:rPr lang="en-US" altLang="ja-JP" sz="900" dirty="0">
                <a:solidFill>
                  <a:schemeClr val="tx1">
                    <a:lumMod val="65000"/>
                    <a:lumOff val="35000"/>
                  </a:schemeClr>
                </a:solidFill>
                <a:latin typeface="メイリオ" pitchFamily="50" charset="-128"/>
                <a:ea typeface="メイリオ" pitchFamily="50" charset="-128"/>
                <a:cs typeface="メイリオ" pitchFamily="50" charset="-128"/>
              </a:rPr>
              <a:t>(</a:t>
            </a:r>
            <a:r>
              <a:rPr lang="ja-JP" altLang="en-US" sz="900" dirty="0">
                <a:solidFill>
                  <a:schemeClr val="tx1">
                    <a:lumMod val="65000"/>
                    <a:lumOff val="35000"/>
                  </a:schemeClr>
                </a:solidFill>
                <a:latin typeface="メイリオ" pitchFamily="50" charset="-128"/>
                <a:ea typeface="メイリオ" pitchFamily="50" charset="-128"/>
                <a:cs typeface="メイリオ" pitchFamily="50" charset="-128"/>
              </a:rPr>
              <a:t>生存率の解析対象</a:t>
            </a:r>
            <a:r>
              <a:rPr lang="en-US" altLang="ja-JP" sz="900" dirty="0">
                <a:solidFill>
                  <a:schemeClr val="tx1">
                    <a:lumMod val="65000"/>
                    <a:lumOff val="35000"/>
                  </a:schemeClr>
                </a:solidFill>
                <a:latin typeface="メイリオ" pitchFamily="50" charset="-128"/>
                <a:ea typeface="メイリオ" pitchFamily="50" charset="-128"/>
                <a:cs typeface="メイリオ" pitchFamily="50" charset="-128"/>
              </a:rPr>
              <a:t>)</a:t>
            </a:r>
            <a:endParaRPr lang="ja-JP" altLang="en-US" sz="900" dirty="0">
              <a:solidFill>
                <a:schemeClr val="tx1">
                  <a:lumMod val="65000"/>
                  <a:lumOff val="35000"/>
                </a:schemeClr>
              </a:solidFill>
              <a:latin typeface="メイリオ" pitchFamily="50" charset="-128"/>
              <a:ea typeface="メイリオ" pitchFamily="50" charset="-128"/>
              <a:cs typeface="メイリオ" pitchFamily="50" charset="-128"/>
            </a:endParaRPr>
          </a:p>
        </p:txBody>
      </p:sp>
      <p:pic>
        <p:nvPicPr>
          <p:cNvPr id="4" name="図 3" descr="グラフ&#10;&#10;AI 生成コンテンツは誤りを含む可能性があります。">
            <a:extLst>
              <a:ext uri="{FF2B5EF4-FFF2-40B4-BE49-F238E27FC236}">
                <a16:creationId xmlns:a16="http://schemas.microsoft.com/office/drawing/2014/main" id="{7EBAA5E9-61BF-9581-A273-4E3A8763E3CD}"/>
              </a:ext>
            </a:extLst>
          </p:cNvPr>
          <p:cNvPicPr>
            <a:picLocks noChangeAspect="1"/>
          </p:cNvPicPr>
          <p:nvPr/>
        </p:nvPicPr>
        <p:blipFill>
          <a:blip r:embed="rId3"/>
          <a:stretch>
            <a:fillRect/>
          </a:stretch>
        </p:blipFill>
        <p:spPr>
          <a:xfrm>
            <a:off x="692" y="0"/>
            <a:ext cx="12190615" cy="6858000"/>
          </a:xfrm>
          <a:prstGeom prst="rect">
            <a:avLst/>
          </a:prstGeom>
        </p:spPr>
      </p:pic>
    </p:spTree>
    <p:extLst>
      <p:ext uri="{BB962C8B-B14F-4D97-AF65-F5344CB8AC3E}">
        <p14:creationId xmlns:p14="http://schemas.microsoft.com/office/powerpoint/2010/main" val="178656178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169C6E-9205-2E0D-70D6-250C238EE1D5}"/>
            </a:ext>
          </a:extLst>
        </p:cNvPr>
        <p:cNvGrpSpPr/>
        <p:nvPr/>
      </p:nvGrpSpPr>
      <p:grpSpPr>
        <a:xfrm>
          <a:off x="0" y="0"/>
          <a:ext cx="0" cy="0"/>
          <a:chOff x="0" y="0"/>
          <a:chExt cx="0" cy="0"/>
        </a:xfrm>
      </p:grpSpPr>
      <p:sp>
        <p:nvSpPr>
          <p:cNvPr id="3" name="タイトル 2">
            <a:extLst>
              <a:ext uri="{FF2B5EF4-FFF2-40B4-BE49-F238E27FC236}">
                <a16:creationId xmlns:a16="http://schemas.microsoft.com/office/drawing/2014/main" id="{1A975B30-8503-4E0C-3A54-64E265774BBC}"/>
              </a:ext>
            </a:extLst>
          </p:cNvPr>
          <p:cNvSpPr>
            <a:spLocks noGrp="1"/>
          </p:cNvSpPr>
          <p:nvPr>
            <p:ph type="title"/>
          </p:nvPr>
        </p:nvSpPr>
        <p:spPr>
          <a:xfrm>
            <a:off x="576000" y="108000"/>
            <a:ext cx="10972800" cy="802800"/>
          </a:xfrm>
        </p:spPr>
        <p:txBody>
          <a:bodyPr anchor="t"/>
          <a:lstStyle/>
          <a:p>
            <a:r>
              <a:rPr lang="ja-JP" altLang="en-US" b="1" dirty="0">
                <a:latin typeface="メイリオ" panose="020B0604030504040204" pitchFamily="50" charset="-128"/>
                <a:ea typeface="メイリオ" panose="020B0604030504040204" pitchFamily="50" charset="-128"/>
              </a:rPr>
              <a:t>移植時年齢・白血病リスク分類別の移植後</a:t>
            </a:r>
            <a:r>
              <a:rPr lang="en-US" altLang="ja-JP" b="1" dirty="0">
                <a:latin typeface="メイリオ" panose="020B0604030504040204" pitchFamily="50" charset="-128"/>
                <a:ea typeface="メイリオ" panose="020B0604030504040204" pitchFamily="50" charset="-128"/>
              </a:rPr>
              <a:t>365</a:t>
            </a:r>
            <a:r>
              <a:rPr lang="ja-JP" altLang="en-US" b="1" dirty="0">
                <a:latin typeface="メイリオ" panose="020B0604030504040204" pitchFamily="50" charset="-128"/>
                <a:ea typeface="メイリオ" panose="020B0604030504040204" pitchFamily="50" charset="-128"/>
              </a:rPr>
              <a:t>日生存率の年次推移</a:t>
            </a:r>
          </a:p>
        </p:txBody>
      </p:sp>
      <p:sp>
        <p:nvSpPr>
          <p:cNvPr id="5" name="テキスト ボックス 1">
            <a:extLst>
              <a:ext uri="{FF2B5EF4-FFF2-40B4-BE49-F238E27FC236}">
                <a16:creationId xmlns:a16="http://schemas.microsoft.com/office/drawing/2014/main" id="{84AB4A44-A422-5338-99F4-A07C3F553A6A}"/>
              </a:ext>
            </a:extLst>
          </p:cNvPr>
          <p:cNvSpPr txBox="1"/>
          <p:nvPr/>
        </p:nvSpPr>
        <p:spPr>
          <a:xfrm>
            <a:off x="8182800" y="5925600"/>
            <a:ext cx="3474000" cy="903600"/>
          </a:xfrm>
          <a:prstGeom prst="rect">
            <a:avLst/>
          </a:prstGeom>
          <a:noFill/>
          <a:effectLst/>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nSpc>
                <a:spcPts val="1100"/>
              </a:lnSpc>
              <a:defRPr/>
            </a:pPr>
            <a:r>
              <a:rPr lang="ja-JP" altLang="en-US" sz="900" b="1" dirty="0">
                <a:solidFill>
                  <a:srgbClr val="000000"/>
                </a:solidFill>
                <a:latin typeface="メイリオ" pitchFamily="50" charset="-128"/>
                <a:ea typeface="メイリオ" pitchFamily="50" charset="-128"/>
                <a:cs typeface="メイリオ" pitchFamily="50" charset="-128"/>
              </a:rPr>
              <a:t>＜生存率＞ ＜件数＞ </a:t>
            </a:r>
            <a:r>
              <a:rPr lang="ja-JP" altLang="en-US" sz="900" dirty="0">
                <a:solidFill>
                  <a:srgbClr val="000000"/>
                </a:solidFill>
                <a:latin typeface="メイリオ" pitchFamily="50" charset="-128"/>
                <a:ea typeface="メイリオ" pitchFamily="50" charset="-128"/>
                <a:cs typeface="メイリオ" pitchFamily="50" charset="-128"/>
              </a:rPr>
              <a:t>　                          移植時年齢</a:t>
            </a:r>
            <a:endParaRPr lang="en-US" altLang="ja-JP" sz="900" dirty="0">
              <a:solidFill>
                <a:srgbClr val="000000"/>
              </a:solidFill>
              <a:latin typeface="メイリオ" pitchFamily="50" charset="-128"/>
              <a:ea typeface="メイリオ" pitchFamily="50" charset="-128"/>
              <a:cs typeface="メイリオ" pitchFamily="50" charset="-128"/>
            </a:endParaRPr>
          </a:p>
          <a:p>
            <a:pPr>
              <a:lnSpc>
                <a:spcPts val="1300"/>
              </a:lnSpc>
              <a:defRPr/>
            </a:pPr>
            <a:r>
              <a:rPr lang="ja-JP" altLang="en-US" sz="1200" b="1" dirty="0">
                <a:solidFill>
                  <a:srgbClr val="FF5050"/>
                </a:solidFill>
                <a:effectLst>
                  <a:outerShdw blurRad="38100" dist="38100" dir="2700000" algn="tl">
                    <a:srgbClr val="000000">
                      <a:alpha val="43137"/>
                    </a:srgbClr>
                  </a:outerShdw>
                </a:effectLst>
                <a:latin typeface="HGP創英角ｺﾞｼｯｸUB" pitchFamily="50" charset="-128"/>
                <a:ea typeface="HGP創英角ｺﾞｼｯｸUB" pitchFamily="50" charset="-128"/>
                <a:cs typeface="メイリオ" pitchFamily="50" charset="-128"/>
              </a:rPr>
              <a:t>    ー</a:t>
            </a:r>
            <a:r>
              <a:rPr lang="en-US" altLang="ja-JP" sz="1200" dirty="0">
                <a:solidFill>
                  <a:srgbClr val="000000"/>
                </a:solidFill>
                <a:latin typeface="メイリオ" pitchFamily="50" charset="-128"/>
                <a:ea typeface="メイリオ" pitchFamily="50" charset="-128"/>
                <a:cs typeface="メイリオ" pitchFamily="50" charset="-128"/>
              </a:rPr>
              <a:t> </a:t>
            </a:r>
            <a:r>
              <a:rPr lang="ja-JP" altLang="en-US" sz="1200" dirty="0">
                <a:solidFill>
                  <a:srgbClr val="000000"/>
                </a:solidFill>
                <a:latin typeface="メイリオ" pitchFamily="50" charset="-128"/>
                <a:ea typeface="メイリオ" pitchFamily="50" charset="-128"/>
                <a:cs typeface="メイリオ" pitchFamily="50" charset="-128"/>
              </a:rPr>
              <a:t>　　 </a:t>
            </a:r>
            <a:r>
              <a:rPr lang="ja-JP" altLang="en-US" sz="1200" dirty="0">
                <a:ln>
                  <a:solidFill>
                    <a:prstClr val="white"/>
                  </a:solidFill>
                </a:ln>
                <a:solidFill>
                  <a:srgbClr val="FF5050">
                    <a:alpha val="60000"/>
                  </a:srgbClr>
                </a:solidFill>
                <a:latin typeface="メイリオ" pitchFamily="50" charset="-128"/>
                <a:ea typeface="メイリオ" pitchFamily="50" charset="-128"/>
                <a:cs typeface="メイリオ" pitchFamily="50" charset="-128"/>
              </a:rPr>
              <a:t>■   </a:t>
            </a:r>
            <a:r>
              <a:rPr lang="ja-JP" altLang="en-US" sz="1200" dirty="0">
                <a:solidFill>
                  <a:srgbClr val="000000"/>
                </a:solidFill>
                <a:latin typeface="メイリオ" pitchFamily="50" charset="-128"/>
                <a:ea typeface="メイリオ" pitchFamily="50" charset="-128"/>
                <a:cs typeface="メイリオ" pitchFamily="50" charset="-128"/>
              </a:rPr>
              <a:t>：標準リスク群  </a:t>
            </a:r>
            <a:r>
              <a:rPr lang="en-US" altLang="ja-JP" sz="1200" dirty="0">
                <a:solidFill>
                  <a:srgbClr val="000000"/>
                </a:solidFill>
                <a:latin typeface="メイリオ" pitchFamily="50" charset="-128"/>
                <a:ea typeface="メイリオ" pitchFamily="50" charset="-128"/>
                <a:cs typeface="メイリオ" pitchFamily="50" charset="-128"/>
              </a:rPr>
              <a:t>50</a:t>
            </a:r>
            <a:r>
              <a:rPr lang="ja-JP" altLang="en-US" sz="1200" dirty="0">
                <a:solidFill>
                  <a:srgbClr val="000000"/>
                </a:solidFill>
                <a:latin typeface="メイリオ" pitchFamily="50" charset="-128"/>
                <a:ea typeface="メイリオ" pitchFamily="50" charset="-128"/>
                <a:cs typeface="メイリオ" pitchFamily="50" charset="-128"/>
              </a:rPr>
              <a:t>歳未満</a:t>
            </a:r>
            <a:endParaRPr lang="en-US" altLang="ja-JP" sz="1200" dirty="0">
              <a:solidFill>
                <a:srgbClr val="000000"/>
              </a:solidFill>
              <a:latin typeface="メイリオ" pitchFamily="50" charset="-128"/>
              <a:ea typeface="メイリオ" pitchFamily="50" charset="-128"/>
              <a:cs typeface="メイリオ" pitchFamily="50" charset="-128"/>
            </a:endParaRPr>
          </a:p>
          <a:p>
            <a:pPr>
              <a:lnSpc>
                <a:spcPts val="1300"/>
              </a:lnSpc>
              <a:defRPr/>
            </a:pPr>
            <a:r>
              <a:rPr lang="ja-JP" altLang="en-US" sz="1200" b="1" dirty="0">
                <a:solidFill>
                  <a:srgbClr val="FF9999"/>
                </a:solidFill>
                <a:effectLst>
                  <a:outerShdw blurRad="38100" dist="38100" dir="2700000" algn="tl">
                    <a:srgbClr val="000000">
                      <a:alpha val="43137"/>
                    </a:srgbClr>
                  </a:outerShdw>
                </a:effectLst>
                <a:latin typeface="HGP創英角ｺﾞｼｯｸUB" pitchFamily="50" charset="-128"/>
                <a:ea typeface="HGP創英角ｺﾞｼｯｸUB" pitchFamily="50" charset="-128"/>
                <a:cs typeface="メイリオ" pitchFamily="50" charset="-128"/>
              </a:rPr>
              <a:t>    ー</a:t>
            </a:r>
            <a:r>
              <a:rPr lang="ja-JP" altLang="en-US" sz="1200" dirty="0">
                <a:solidFill>
                  <a:srgbClr val="000000"/>
                </a:solidFill>
                <a:latin typeface="メイリオ" pitchFamily="50" charset="-128"/>
                <a:ea typeface="メイリオ" pitchFamily="50" charset="-128"/>
                <a:cs typeface="メイリオ" pitchFamily="50" charset="-128"/>
              </a:rPr>
              <a:t> 　　 </a:t>
            </a:r>
            <a:r>
              <a:rPr lang="ja-JP" altLang="en-US" sz="1200" b="1" dirty="0">
                <a:ln>
                  <a:solidFill>
                    <a:prstClr val="white"/>
                  </a:solidFill>
                </a:ln>
                <a:solidFill>
                  <a:srgbClr val="FF9999">
                    <a:alpha val="52941"/>
                  </a:srgbClr>
                </a:solidFill>
                <a:latin typeface="メイリオ" pitchFamily="50" charset="-128"/>
                <a:ea typeface="メイリオ" pitchFamily="50" charset="-128"/>
                <a:cs typeface="メイリオ" pitchFamily="50" charset="-128"/>
              </a:rPr>
              <a:t>■   </a:t>
            </a:r>
            <a:r>
              <a:rPr lang="ja-JP" altLang="en-US" sz="1200" dirty="0">
                <a:solidFill>
                  <a:srgbClr val="000000"/>
                </a:solidFill>
                <a:latin typeface="メイリオ" pitchFamily="50" charset="-128"/>
                <a:ea typeface="メイリオ" pitchFamily="50" charset="-128"/>
                <a:cs typeface="メイリオ" pitchFamily="50" charset="-128"/>
              </a:rPr>
              <a:t>：標準リスク群  </a:t>
            </a:r>
            <a:r>
              <a:rPr lang="en-US" altLang="ja-JP" sz="1200" dirty="0">
                <a:solidFill>
                  <a:srgbClr val="000000"/>
                </a:solidFill>
                <a:latin typeface="メイリオ" pitchFamily="50" charset="-128"/>
                <a:ea typeface="メイリオ" pitchFamily="50" charset="-128"/>
                <a:cs typeface="メイリオ" pitchFamily="50" charset="-128"/>
              </a:rPr>
              <a:t>50</a:t>
            </a:r>
            <a:r>
              <a:rPr lang="ja-JP" altLang="en-US" sz="1200" dirty="0">
                <a:solidFill>
                  <a:srgbClr val="000000"/>
                </a:solidFill>
                <a:latin typeface="メイリオ" pitchFamily="50" charset="-128"/>
                <a:ea typeface="メイリオ" pitchFamily="50" charset="-128"/>
                <a:cs typeface="メイリオ" pitchFamily="50" charset="-128"/>
              </a:rPr>
              <a:t>歳以上</a:t>
            </a:r>
            <a:endParaRPr lang="en-US" altLang="ja-JP" sz="1200" dirty="0">
              <a:solidFill>
                <a:srgbClr val="000000"/>
              </a:solidFill>
              <a:latin typeface="メイリオ" pitchFamily="50" charset="-128"/>
              <a:ea typeface="メイリオ" pitchFamily="50" charset="-128"/>
              <a:cs typeface="メイリオ" pitchFamily="50" charset="-128"/>
            </a:endParaRPr>
          </a:p>
          <a:p>
            <a:pPr>
              <a:lnSpc>
                <a:spcPts val="1300"/>
              </a:lnSpc>
              <a:defRPr/>
            </a:pPr>
            <a:r>
              <a:rPr lang="ja-JP" altLang="en-US" sz="1200" b="1" dirty="0">
                <a:solidFill>
                  <a:srgbClr val="0076A3"/>
                </a:solidFill>
                <a:latin typeface="HGP創英角ｺﾞｼｯｸUB" pitchFamily="50" charset="-128"/>
                <a:ea typeface="HGP創英角ｺﾞｼｯｸUB" pitchFamily="50" charset="-128"/>
                <a:cs typeface="メイリオ" pitchFamily="50" charset="-128"/>
              </a:rPr>
              <a:t>   </a:t>
            </a:r>
            <a:r>
              <a:rPr lang="ja-JP" altLang="en-US" sz="1200" b="1" dirty="0">
                <a:solidFill>
                  <a:srgbClr val="0076A3"/>
                </a:solidFill>
                <a:effectLst>
                  <a:outerShdw blurRad="38100" dist="38100" dir="2700000" algn="tl">
                    <a:srgbClr val="000000">
                      <a:alpha val="43137"/>
                    </a:srgbClr>
                  </a:outerShdw>
                </a:effectLst>
                <a:latin typeface="HGP創英角ｺﾞｼｯｸUB" pitchFamily="50" charset="-128"/>
                <a:ea typeface="HGP創英角ｺﾞｼｯｸUB" pitchFamily="50" charset="-128"/>
                <a:cs typeface="メイリオ" pitchFamily="50" charset="-128"/>
              </a:rPr>
              <a:t> ー</a:t>
            </a:r>
            <a:r>
              <a:rPr lang="ja-JP" altLang="en-US" sz="1200" dirty="0">
                <a:solidFill>
                  <a:srgbClr val="000000"/>
                </a:solidFill>
                <a:latin typeface="メイリオ" pitchFamily="50" charset="-128"/>
                <a:ea typeface="メイリオ" pitchFamily="50" charset="-128"/>
                <a:cs typeface="メイリオ" pitchFamily="50" charset="-128"/>
              </a:rPr>
              <a:t>        </a:t>
            </a:r>
            <a:r>
              <a:rPr lang="ja-JP" altLang="en-US" sz="1200" dirty="0">
                <a:ln>
                  <a:solidFill>
                    <a:prstClr val="white"/>
                  </a:solidFill>
                </a:ln>
                <a:solidFill>
                  <a:srgbClr val="0066CC">
                    <a:alpha val="34902"/>
                  </a:srgbClr>
                </a:solidFill>
                <a:latin typeface="メイリオ" pitchFamily="50" charset="-128"/>
                <a:ea typeface="メイリオ" pitchFamily="50" charset="-128"/>
                <a:cs typeface="メイリオ" pitchFamily="50" charset="-128"/>
              </a:rPr>
              <a:t>■   </a:t>
            </a:r>
            <a:r>
              <a:rPr lang="ja-JP" altLang="en-US" sz="1200" dirty="0">
                <a:solidFill>
                  <a:srgbClr val="000000"/>
                </a:solidFill>
                <a:latin typeface="メイリオ" pitchFamily="50" charset="-128"/>
                <a:ea typeface="メイリオ" pitchFamily="50" charset="-128"/>
                <a:cs typeface="メイリオ" pitchFamily="50" charset="-128"/>
              </a:rPr>
              <a:t>：高リスク群　  </a:t>
            </a:r>
            <a:r>
              <a:rPr lang="en-US" altLang="ja-JP" sz="1200" dirty="0">
                <a:solidFill>
                  <a:srgbClr val="000000"/>
                </a:solidFill>
                <a:latin typeface="メイリオ" pitchFamily="50" charset="-128"/>
                <a:ea typeface="メイリオ" pitchFamily="50" charset="-128"/>
                <a:cs typeface="メイリオ" pitchFamily="50" charset="-128"/>
              </a:rPr>
              <a:t>50</a:t>
            </a:r>
            <a:r>
              <a:rPr lang="ja-JP" altLang="en-US" sz="1200" dirty="0">
                <a:solidFill>
                  <a:srgbClr val="000000"/>
                </a:solidFill>
                <a:latin typeface="メイリオ" pitchFamily="50" charset="-128"/>
                <a:ea typeface="メイリオ" pitchFamily="50" charset="-128"/>
                <a:cs typeface="メイリオ" pitchFamily="50" charset="-128"/>
              </a:rPr>
              <a:t>歳未満</a:t>
            </a:r>
            <a:endParaRPr lang="en-US" altLang="ja-JP" sz="1200" dirty="0">
              <a:solidFill>
                <a:srgbClr val="000000"/>
              </a:solidFill>
              <a:latin typeface="メイリオ" pitchFamily="50" charset="-128"/>
              <a:ea typeface="メイリオ" pitchFamily="50" charset="-128"/>
              <a:cs typeface="メイリオ" pitchFamily="50" charset="-128"/>
            </a:endParaRPr>
          </a:p>
          <a:p>
            <a:pPr>
              <a:lnSpc>
                <a:spcPts val="1300"/>
              </a:lnSpc>
              <a:defRPr/>
            </a:pPr>
            <a:r>
              <a:rPr lang="ja-JP" altLang="en-US" sz="1200" b="1" dirty="0">
                <a:solidFill>
                  <a:srgbClr val="59AAF2"/>
                </a:solidFill>
                <a:latin typeface="HGP創英角ｺﾞｼｯｸUB" pitchFamily="50" charset="-128"/>
                <a:ea typeface="HGP創英角ｺﾞｼｯｸUB" pitchFamily="50" charset="-128"/>
                <a:cs typeface="メイリオ" pitchFamily="50" charset="-128"/>
              </a:rPr>
              <a:t>   </a:t>
            </a:r>
            <a:r>
              <a:rPr lang="ja-JP" altLang="en-US" sz="1200" b="1" dirty="0">
                <a:solidFill>
                  <a:srgbClr val="59AAF2"/>
                </a:solidFill>
                <a:effectLst>
                  <a:outerShdw blurRad="38100" dist="38100" dir="2700000" algn="tl">
                    <a:srgbClr val="000000">
                      <a:alpha val="43137"/>
                    </a:srgbClr>
                  </a:outerShdw>
                </a:effectLst>
                <a:latin typeface="HGP創英角ｺﾞｼｯｸUB" pitchFamily="50" charset="-128"/>
                <a:ea typeface="HGP創英角ｺﾞｼｯｸUB" pitchFamily="50" charset="-128"/>
                <a:cs typeface="メイリオ" pitchFamily="50" charset="-128"/>
              </a:rPr>
              <a:t> ー</a:t>
            </a:r>
            <a:r>
              <a:rPr lang="ja-JP" altLang="en-US" sz="1200" dirty="0">
                <a:solidFill>
                  <a:srgbClr val="000000"/>
                </a:solidFill>
                <a:latin typeface="メイリオ" pitchFamily="50" charset="-128"/>
                <a:ea typeface="メイリオ" pitchFamily="50" charset="-128"/>
                <a:cs typeface="メイリオ" pitchFamily="50" charset="-128"/>
              </a:rPr>
              <a:t>        </a:t>
            </a:r>
            <a:r>
              <a:rPr lang="ja-JP" altLang="en-US" sz="1200" b="1" dirty="0">
                <a:ln>
                  <a:solidFill>
                    <a:prstClr val="white"/>
                  </a:solidFill>
                </a:ln>
                <a:solidFill>
                  <a:srgbClr val="99CCFF">
                    <a:alpha val="80000"/>
                  </a:srgbClr>
                </a:solidFill>
                <a:latin typeface="メイリオ" pitchFamily="50" charset="-128"/>
                <a:ea typeface="メイリオ" pitchFamily="50" charset="-128"/>
                <a:cs typeface="メイリオ" pitchFamily="50" charset="-128"/>
              </a:rPr>
              <a:t>■   </a:t>
            </a:r>
            <a:r>
              <a:rPr lang="ja-JP" altLang="en-US" sz="1200" dirty="0">
                <a:solidFill>
                  <a:srgbClr val="000000"/>
                </a:solidFill>
                <a:latin typeface="メイリオ" pitchFamily="50" charset="-128"/>
                <a:ea typeface="メイリオ" pitchFamily="50" charset="-128"/>
                <a:cs typeface="メイリオ" pitchFamily="50" charset="-128"/>
              </a:rPr>
              <a:t>：高リスク群　  </a:t>
            </a:r>
            <a:r>
              <a:rPr lang="en-US" altLang="ja-JP" sz="1200" dirty="0">
                <a:solidFill>
                  <a:srgbClr val="000000"/>
                </a:solidFill>
                <a:latin typeface="メイリオ" pitchFamily="50" charset="-128"/>
                <a:ea typeface="メイリオ" pitchFamily="50" charset="-128"/>
                <a:cs typeface="メイリオ" pitchFamily="50" charset="-128"/>
              </a:rPr>
              <a:t>50</a:t>
            </a:r>
            <a:r>
              <a:rPr lang="ja-JP" altLang="en-US" sz="1200" dirty="0">
                <a:solidFill>
                  <a:srgbClr val="000000"/>
                </a:solidFill>
                <a:latin typeface="メイリオ" pitchFamily="50" charset="-128"/>
                <a:ea typeface="メイリオ" pitchFamily="50" charset="-128"/>
                <a:cs typeface="メイリオ" pitchFamily="50" charset="-128"/>
              </a:rPr>
              <a:t>歳以上</a:t>
            </a:r>
            <a:endParaRPr lang="en-US" altLang="ja-JP" sz="1200" dirty="0">
              <a:solidFill>
                <a:srgbClr val="000000"/>
              </a:solidFill>
              <a:latin typeface="メイリオ" pitchFamily="50" charset="-128"/>
              <a:ea typeface="メイリオ" pitchFamily="50" charset="-128"/>
              <a:cs typeface="メイリオ" pitchFamily="50" charset="-128"/>
            </a:endParaRPr>
          </a:p>
        </p:txBody>
      </p:sp>
      <p:sp>
        <p:nvSpPr>
          <p:cNvPr id="7" name="テキスト ボックス 1">
            <a:extLst>
              <a:ext uri="{FF2B5EF4-FFF2-40B4-BE49-F238E27FC236}">
                <a16:creationId xmlns:a16="http://schemas.microsoft.com/office/drawing/2014/main" id="{C3EE8F5A-55C4-9C56-31E3-7BC956B9928A}"/>
              </a:ext>
            </a:extLst>
          </p:cNvPr>
          <p:cNvSpPr txBox="1"/>
          <p:nvPr/>
        </p:nvSpPr>
        <p:spPr>
          <a:xfrm>
            <a:off x="1857600" y="829777"/>
            <a:ext cx="3518977" cy="233385"/>
          </a:xfrm>
          <a:prstGeom prst="rect">
            <a:avLst/>
          </a:prstGeom>
          <a:noFill/>
        </p:spPr>
        <p:txBody>
          <a:bodyPr wrap="non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nSpc>
                <a:spcPts val="1100"/>
              </a:lnSpc>
              <a:defRPr/>
            </a:pPr>
            <a:r>
              <a:rPr lang="ja-JP" altLang="en-US" sz="900" dirty="0">
                <a:solidFill>
                  <a:srgbClr val="000000">
                    <a:lumMod val="65000"/>
                    <a:lumOff val="35000"/>
                  </a:srgbClr>
                </a:solidFill>
                <a:latin typeface="メイリオ" pitchFamily="50" charset="-128"/>
                <a:ea typeface="メイリオ" pitchFamily="50" charset="-128"/>
                <a:cs typeface="メイリオ" pitchFamily="50" charset="-128"/>
              </a:rPr>
              <a:t>折れ線グラフ：生存率，棒グラフ：移植件数</a:t>
            </a:r>
            <a:r>
              <a:rPr lang="en-US" altLang="ja-JP" sz="900" dirty="0">
                <a:solidFill>
                  <a:srgbClr val="000000">
                    <a:lumMod val="65000"/>
                    <a:lumOff val="35000"/>
                  </a:srgbClr>
                </a:solidFill>
                <a:latin typeface="メイリオ" pitchFamily="50" charset="-128"/>
                <a:ea typeface="メイリオ" pitchFamily="50" charset="-128"/>
                <a:cs typeface="メイリオ" pitchFamily="50" charset="-128"/>
              </a:rPr>
              <a:t>(</a:t>
            </a:r>
            <a:r>
              <a:rPr lang="ja-JP" altLang="en-US" sz="900" dirty="0">
                <a:solidFill>
                  <a:srgbClr val="000000">
                    <a:lumMod val="65000"/>
                    <a:lumOff val="35000"/>
                  </a:srgbClr>
                </a:solidFill>
                <a:latin typeface="メイリオ" pitchFamily="50" charset="-128"/>
                <a:ea typeface="メイリオ" pitchFamily="50" charset="-128"/>
                <a:cs typeface="メイリオ" pitchFamily="50" charset="-128"/>
              </a:rPr>
              <a:t>生存率の解析対象</a:t>
            </a:r>
            <a:r>
              <a:rPr lang="en-US" altLang="ja-JP" sz="900" dirty="0">
                <a:solidFill>
                  <a:srgbClr val="000000">
                    <a:lumMod val="65000"/>
                    <a:lumOff val="35000"/>
                  </a:srgbClr>
                </a:solidFill>
                <a:latin typeface="メイリオ" pitchFamily="50" charset="-128"/>
                <a:ea typeface="メイリオ" pitchFamily="50" charset="-128"/>
                <a:cs typeface="メイリオ" pitchFamily="50" charset="-128"/>
              </a:rPr>
              <a:t>)</a:t>
            </a:r>
            <a:endParaRPr lang="ja-JP" altLang="en-US" sz="900" dirty="0">
              <a:solidFill>
                <a:srgbClr val="000000">
                  <a:lumMod val="65000"/>
                  <a:lumOff val="35000"/>
                </a:srgbClr>
              </a:solidFill>
              <a:latin typeface="メイリオ" pitchFamily="50" charset="-128"/>
              <a:ea typeface="メイリオ" pitchFamily="50" charset="-128"/>
              <a:cs typeface="メイリオ" pitchFamily="50" charset="-128"/>
            </a:endParaRPr>
          </a:p>
        </p:txBody>
      </p:sp>
      <p:sp>
        <p:nvSpPr>
          <p:cNvPr id="14" name="テキスト ボックス 13">
            <a:extLst>
              <a:ext uri="{FF2B5EF4-FFF2-40B4-BE49-F238E27FC236}">
                <a16:creationId xmlns:a16="http://schemas.microsoft.com/office/drawing/2014/main" id="{597FC411-837C-C66E-FDD2-F887F712DC63}"/>
              </a:ext>
            </a:extLst>
          </p:cNvPr>
          <p:cNvSpPr txBox="1"/>
          <p:nvPr/>
        </p:nvSpPr>
        <p:spPr>
          <a:xfrm>
            <a:off x="1857600" y="1605600"/>
            <a:ext cx="1680750" cy="261610"/>
          </a:xfrm>
          <a:prstGeom prst="rect">
            <a:avLst/>
          </a:prstGeom>
          <a:noFill/>
        </p:spPr>
        <p:txBody>
          <a:bodyPr wrap="square" rtlCol="0">
            <a:spAutoFit/>
          </a:bodyPr>
          <a:lstStyle/>
          <a:p>
            <a:pPr>
              <a:defRPr/>
            </a:pPr>
            <a:r>
              <a:rPr lang="ja-JP" altLang="en-US" sz="1100" dirty="0">
                <a:solidFill>
                  <a:schemeClr val="tx1">
                    <a:lumMod val="65000"/>
                    <a:lumOff val="35000"/>
                  </a:schemeClr>
                </a:solidFill>
                <a:latin typeface="メイリオ" pitchFamily="50" charset="-128"/>
                <a:ea typeface="メイリオ" pitchFamily="50" charset="-128"/>
                <a:cs typeface="メイリオ" pitchFamily="50" charset="-128"/>
              </a:rPr>
              <a:t>移植後</a:t>
            </a:r>
            <a:r>
              <a:rPr lang="en-US" altLang="ja-JP" sz="1100" dirty="0">
                <a:solidFill>
                  <a:schemeClr val="tx1">
                    <a:lumMod val="65000"/>
                    <a:lumOff val="35000"/>
                  </a:schemeClr>
                </a:solidFill>
                <a:latin typeface="メイリオ" pitchFamily="50" charset="-128"/>
                <a:ea typeface="メイリオ" pitchFamily="50" charset="-128"/>
                <a:cs typeface="メイリオ" pitchFamily="50" charset="-128"/>
              </a:rPr>
              <a:t>365</a:t>
            </a:r>
            <a:r>
              <a:rPr lang="ja-JP" altLang="en-US" sz="1100" dirty="0">
                <a:solidFill>
                  <a:schemeClr val="tx1">
                    <a:lumMod val="65000"/>
                    <a:lumOff val="35000"/>
                  </a:schemeClr>
                </a:solidFill>
                <a:latin typeface="メイリオ" pitchFamily="50" charset="-128"/>
                <a:ea typeface="メイリオ" pitchFamily="50" charset="-128"/>
                <a:cs typeface="メイリオ" pitchFamily="50" charset="-128"/>
              </a:rPr>
              <a:t>日生存率</a:t>
            </a:r>
            <a:endParaRPr lang="en-US" altLang="ja-JP" sz="1100" dirty="0">
              <a:solidFill>
                <a:schemeClr val="tx1">
                  <a:lumMod val="65000"/>
                  <a:lumOff val="35000"/>
                </a:schemeClr>
              </a:solidFill>
              <a:latin typeface="メイリオ" pitchFamily="50" charset="-128"/>
              <a:ea typeface="メイリオ" pitchFamily="50" charset="-128"/>
              <a:cs typeface="メイリオ" pitchFamily="50" charset="-128"/>
            </a:endParaRPr>
          </a:p>
        </p:txBody>
      </p:sp>
      <p:sp>
        <p:nvSpPr>
          <p:cNvPr id="15" name="テキスト ボックス 14">
            <a:extLst>
              <a:ext uri="{FF2B5EF4-FFF2-40B4-BE49-F238E27FC236}">
                <a16:creationId xmlns:a16="http://schemas.microsoft.com/office/drawing/2014/main" id="{92FAD7A3-580C-A8DC-C14A-F23428515CBE}"/>
              </a:ext>
            </a:extLst>
          </p:cNvPr>
          <p:cNvSpPr txBox="1"/>
          <p:nvPr/>
        </p:nvSpPr>
        <p:spPr>
          <a:xfrm>
            <a:off x="9591901" y="4989083"/>
            <a:ext cx="1286632" cy="400110"/>
          </a:xfrm>
          <a:prstGeom prst="rect">
            <a:avLst/>
          </a:prstGeom>
          <a:noFill/>
        </p:spPr>
        <p:txBody>
          <a:bodyPr wrap="square" rtlCol="0">
            <a:spAutoFit/>
          </a:bodyPr>
          <a:lstStyle/>
          <a:p>
            <a:pPr>
              <a:defRPr/>
            </a:pPr>
            <a:r>
              <a:rPr lang="ja-JP" altLang="en-US" sz="1100" dirty="0">
                <a:solidFill>
                  <a:schemeClr val="tx1">
                    <a:lumMod val="65000"/>
                    <a:lumOff val="35000"/>
                  </a:schemeClr>
                </a:solidFill>
                <a:latin typeface="メイリオ" pitchFamily="50" charset="-128"/>
                <a:ea typeface="メイリオ" pitchFamily="50" charset="-128"/>
                <a:cs typeface="メイリオ" pitchFamily="50" charset="-128"/>
              </a:rPr>
              <a:t>移植件数</a:t>
            </a:r>
            <a:endParaRPr lang="en-US" altLang="ja-JP" sz="1100" dirty="0">
              <a:solidFill>
                <a:schemeClr val="tx1">
                  <a:lumMod val="65000"/>
                  <a:lumOff val="35000"/>
                </a:schemeClr>
              </a:solidFill>
              <a:latin typeface="メイリオ" pitchFamily="50" charset="-128"/>
              <a:ea typeface="メイリオ" pitchFamily="50" charset="-128"/>
              <a:cs typeface="メイリオ" pitchFamily="50" charset="-128"/>
            </a:endParaRPr>
          </a:p>
          <a:p>
            <a:pPr>
              <a:defRPr/>
            </a:pPr>
            <a:r>
              <a:rPr lang="en-US" altLang="ja-JP" sz="900" dirty="0">
                <a:solidFill>
                  <a:schemeClr val="tx1">
                    <a:lumMod val="65000"/>
                    <a:lumOff val="35000"/>
                  </a:schemeClr>
                </a:solidFill>
                <a:latin typeface="メイリオ" pitchFamily="50" charset="-128"/>
                <a:ea typeface="メイリオ" pitchFamily="50" charset="-128"/>
                <a:cs typeface="メイリオ" pitchFamily="50" charset="-128"/>
              </a:rPr>
              <a:t>(</a:t>
            </a:r>
            <a:r>
              <a:rPr lang="ja-JP" altLang="en-US" sz="900" dirty="0">
                <a:solidFill>
                  <a:schemeClr val="tx1">
                    <a:lumMod val="65000"/>
                    <a:lumOff val="35000"/>
                  </a:schemeClr>
                </a:solidFill>
                <a:latin typeface="メイリオ" pitchFamily="50" charset="-128"/>
                <a:ea typeface="メイリオ" pitchFamily="50" charset="-128"/>
                <a:cs typeface="メイリオ" pitchFamily="50" charset="-128"/>
              </a:rPr>
              <a:t>生存率の解析対象</a:t>
            </a:r>
            <a:r>
              <a:rPr lang="en-US" altLang="ja-JP" sz="900" dirty="0">
                <a:solidFill>
                  <a:schemeClr val="tx1">
                    <a:lumMod val="65000"/>
                    <a:lumOff val="35000"/>
                  </a:schemeClr>
                </a:solidFill>
                <a:latin typeface="メイリオ" pitchFamily="50" charset="-128"/>
                <a:ea typeface="メイリオ" pitchFamily="50" charset="-128"/>
                <a:cs typeface="メイリオ" pitchFamily="50" charset="-128"/>
              </a:rPr>
              <a:t>)</a:t>
            </a:r>
            <a:endParaRPr lang="ja-JP" altLang="en-US" sz="900" dirty="0">
              <a:solidFill>
                <a:schemeClr val="tx1">
                  <a:lumMod val="65000"/>
                  <a:lumOff val="35000"/>
                </a:schemeClr>
              </a:solidFill>
              <a:latin typeface="メイリオ" pitchFamily="50" charset="-128"/>
              <a:ea typeface="メイリオ" pitchFamily="50" charset="-128"/>
              <a:cs typeface="メイリオ" pitchFamily="50" charset="-128"/>
            </a:endParaRPr>
          </a:p>
        </p:txBody>
      </p:sp>
      <p:pic>
        <p:nvPicPr>
          <p:cNvPr id="4" name="図 3" descr="グラフ, 折れ線グラフ&#10;&#10;AI 生成コンテンツは誤りを含む可能性があります。">
            <a:extLst>
              <a:ext uri="{FF2B5EF4-FFF2-40B4-BE49-F238E27FC236}">
                <a16:creationId xmlns:a16="http://schemas.microsoft.com/office/drawing/2014/main" id="{FF5592F2-320C-660F-16F3-B1EA3EECEB65}"/>
              </a:ext>
            </a:extLst>
          </p:cNvPr>
          <p:cNvPicPr>
            <a:picLocks noChangeAspect="1"/>
          </p:cNvPicPr>
          <p:nvPr/>
        </p:nvPicPr>
        <p:blipFill>
          <a:blip r:embed="rId3"/>
          <a:stretch>
            <a:fillRect/>
          </a:stretch>
        </p:blipFill>
        <p:spPr>
          <a:xfrm>
            <a:off x="692" y="0"/>
            <a:ext cx="12190615" cy="6858000"/>
          </a:xfrm>
          <a:prstGeom prst="rect">
            <a:avLst/>
          </a:prstGeom>
        </p:spPr>
      </p:pic>
    </p:spTree>
    <p:extLst>
      <p:ext uri="{BB962C8B-B14F-4D97-AF65-F5344CB8AC3E}">
        <p14:creationId xmlns:p14="http://schemas.microsoft.com/office/powerpoint/2010/main" val="35526431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576000" y="108000"/>
            <a:ext cx="10972800" cy="802800"/>
          </a:xfrm>
        </p:spPr>
        <p:txBody>
          <a:bodyPr anchor="t">
            <a:normAutofit/>
          </a:bodyPr>
          <a:lstStyle/>
          <a:p>
            <a:pPr>
              <a:defRPr/>
            </a:pPr>
            <a:r>
              <a:rPr lang="ja-JP" altLang="en-US" b="1" dirty="0">
                <a:effectLst/>
                <a:latin typeface="メイリオ" panose="020B0604030504040204" pitchFamily="50" charset="-128"/>
                <a:ea typeface="メイリオ" panose="020B0604030504040204" pitchFamily="50" charset="-128"/>
              </a:rPr>
              <a:t>自家・同種移植後生存率</a:t>
            </a:r>
          </a:p>
        </p:txBody>
      </p:sp>
      <p:pic>
        <p:nvPicPr>
          <p:cNvPr id="4" name="図 3" descr="グラフ, 折れ線グラフ&#10;&#10;AI 生成コンテンツは誤りを含む可能性があります。">
            <a:extLst>
              <a:ext uri="{FF2B5EF4-FFF2-40B4-BE49-F238E27FC236}">
                <a16:creationId xmlns:a16="http://schemas.microsoft.com/office/drawing/2014/main" id="{EA72BFA6-6B2E-379F-616B-D8FF8D0F5D42}"/>
              </a:ext>
            </a:extLst>
          </p:cNvPr>
          <p:cNvPicPr>
            <a:picLocks noChangeAspect="1"/>
          </p:cNvPicPr>
          <p:nvPr/>
        </p:nvPicPr>
        <p:blipFill>
          <a:blip r:embed="rId3"/>
          <a:stretch>
            <a:fillRect/>
          </a:stretch>
        </p:blipFill>
        <p:spPr>
          <a:xfrm>
            <a:off x="692" y="0"/>
            <a:ext cx="12190615" cy="6858000"/>
          </a:xfrm>
          <a:prstGeom prst="rect">
            <a:avLst/>
          </a:prstGeom>
        </p:spPr>
      </p:pic>
    </p:spTree>
    <p:extLst>
      <p:ext uri="{BB962C8B-B14F-4D97-AF65-F5344CB8AC3E}">
        <p14:creationId xmlns:p14="http://schemas.microsoft.com/office/powerpoint/2010/main" val="91912455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576000" y="108000"/>
            <a:ext cx="10972800" cy="802800"/>
          </a:xfrm>
        </p:spPr>
        <p:txBody>
          <a:bodyPr anchor="t">
            <a:normAutofit/>
          </a:bodyPr>
          <a:lstStyle/>
          <a:p>
            <a:pPr>
              <a:defRPr/>
            </a:pPr>
            <a:r>
              <a:rPr lang="ja-JP" altLang="en-US" b="1" dirty="0">
                <a:effectLst/>
                <a:latin typeface="メイリオ" panose="020B0604030504040204" pitchFamily="50" charset="-128"/>
                <a:ea typeface="メイリオ" panose="020B0604030504040204" pitchFamily="50" charset="-128"/>
              </a:rPr>
              <a:t>ドナー・幹細胞種類別の同種移植後生存率</a:t>
            </a:r>
          </a:p>
        </p:txBody>
      </p:sp>
      <p:pic>
        <p:nvPicPr>
          <p:cNvPr id="7" name="図 6" descr="グラフ, 折れ線グラフ&#10;&#10;AI 生成コンテンツは誤りを含む可能性があります。">
            <a:extLst>
              <a:ext uri="{FF2B5EF4-FFF2-40B4-BE49-F238E27FC236}">
                <a16:creationId xmlns:a16="http://schemas.microsoft.com/office/drawing/2014/main" id="{41F04AF5-FBD4-ADF7-3C83-E81366F7CBFC}"/>
              </a:ext>
            </a:extLst>
          </p:cNvPr>
          <p:cNvPicPr>
            <a:picLocks noChangeAspect="1"/>
          </p:cNvPicPr>
          <p:nvPr/>
        </p:nvPicPr>
        <p:blipFill>
          <a:blip r:embed="rId3"/>
          <a:stretch>
            <a:fillRect/>
          </a:stretch>
        </p:blipFill>
        <p:spPr>
          <a:xfrm>
            <a:off x="692" y="0"/>
            <a:ext cx="12190615" cy="6858000"/>
          </a:xfrm>
          <a:prstGeom prst="rect">
            <a:avLst/>
          </a:prstGeom>
        </p:spPr>
      </p:pic>
    </p:spTree>
    <p:extLst>
      <p:ext uri="{BB962C8B-B14F-4D97-AF65-F5344CB8AC3E}">
        <p14:creationId xmlns:p14="http://schemas.microsoft.com/office/powerpoint/2010/main" val="299399443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576000" y="84304"/>
            <a:ext cx="10972800" cy="802800"/>
          </a:xfrm>
        </p:spPr>
        <p:txBody>
          <a:bodyPr anchor="t">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1" lang="ja-JP" altLang="ja-JP" sz="2400" b="1" kern="1200" dirty="0">
                <a:ln>
                  <a:noFill/>
                </a:ln>
                <a:solidFill>
                  <a:schemeClr val="accent1">
                    <a:lumMod val="75000"/>
                  </a:schemeClr>
                </a:solidFill>
                <a:effectLst/>
                <a:latin typeface="メイリオ" panose="020B0604030504040204" pitchFamily="50" charset="-128"/>
                <a:ea typeface="メイリオ" panose="020B0604030504040204" pitchFamily="50" charset="-128"/>
              </a:rPr>
              <a:t>各白血病における移植後生存率</a:t>
            </a:r>
          </a:p>
        </p:txBody>
      </p:sp>
      <p:pic>
        <p:nvPicPr>
          <p:cNvPr id="8" name="図 7" descr="グラフ, 折れ線グラフ&#10;&#10;AI 生成コンテンツは誤りを含む可能性があります。">
            <a:extLst>
              <a:ext uri="{FF2B5EF4-FFF2-40B4-BE49-F238E27FC236}">
                <a16:creationId xmlns:a16="http://schemas.microsoft.com/office/drawing/2014/main" id="{44C9DFF5-BA8C-464B-46E0-DA9EC0976A40}"/>
              </a:ext>
            </a:extLst>
          </p:cNvPr>
          <p:cNvPicPr>
            <a:picLocks noChangeAspect="1"/>
          </p:cNvPicPr>
          <p:nvPr/>
        </p:nvPicPr>
        <p:blipFill>
          <a:blip r:embed="rId3"/>
          <a:stretch>
            <a:fillRect/>
          </a:stretch>
        </p:blipFill>
        <p:spPr>
          <a:xfrm>
            <a:off x="692" y="0"/>
            <a:ext cx="12190615" cy="6858000"/>
          </a:xfrm>
          <a:prstGeom prst="rect">
            <a:avLst/>
          </a:prstGeom>
        </p:spPr>
      </p:pic>
    </p:spTree>
    <p:extLst>
      <p:ext uri="{BB962C8B-B14F-4D97-AF65-F5344CB8AC3E}">
        <p14:creationId xmlns:p14="http://schemas.microsoft.com/office/powerpoint/2010/main" val="5487566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576000" y="108000"/>
            <a:ext cx="10972800" cy="802800"/>
          </a:xfrm>
        </p:spPr>
        <p:txBody>
          <a:bodyPr anchor="t">
            <a:normAutofit/>
          </a:bodyPr>
          <a:lstStyle/>
          <a:p>
            <a:pPr>
              <a:defRPr/>
            </a:pPr>
            <a:r>
              <a:rPr lang="ja-JP" altLang="en-US" b="1" dirty="0">
                <a:effectLst/>
                <a:latin typeface="メイリオ" panose="020B0604030504040204" pitchFamily="50" charset="-128"/>
                <a:ea typeface="メイリオ" panose="020B0604030504040204" pitchFamily="50" charset="-128"/>
              </a:rPr>
              <a:t>悪性リンパ腫</a:t>
            </a:r>
            <a:r>
              <a:rPr lang="en-US" altLang="ja-JP" b="1" dirty="0">
                <a:effectLst/>
                <a:latin typeface="メイリオ" panose="020B0604030504040204" pitchFamily="50" charset="-128"/>
                <a:ea typeface="メイリオ" panose="020B0604030504040204" pitchFamily="50" charset="-128"/>
              </a:rPr>
              <a:t>, </a:t>
            </a:r>
            <a:r>
              <a:rPr lang="ja-JP" altLang="en-US" b="1" dirty="0">
                <a:effectLst/>
                <a:latin typeface="メイリオ" panose="020B0604030504040204" pitchFamily="50" charset="-128"/>
                <a:ea typeface="メイリオ" panose="020B0604030504040204" pitchFamily="50" charset="-128"/>
              </a:rPr>
              <a:t>多発性骨髄腫を含む形質細胞性腫瘍における移植後生存率</a:t>
            </a:r>
          </a:p>
        </p:txBody>
      </p:sp>
      <p:pic>
        <p:nvPicPr>
          <p:cNvPr id="9" name="図 8" descr="グラフ, 折れ線グラフ&#10;&#10;AI 生成コンテンツは誤りを含む可能性があります。">
            <a:extLst>
              <a:ext uri="{FF2B5EF4-FFF2-40B4-BE49-F238E27FC236}">
                <a16:creationId xmlns:a16="http://schemas.microsoft.com/office/drawing/2014/main" id="{C60B6179-0380-FE74-6F05-16CBCDBA6867}"/>
              </a:ext>
            </a:extLst>
          </p:cNvPr>
          <p:cNvPicPr>
            <a:picLocks noChangeAspect="1"/>
          </p:cNvPicPr>
          <p:nvPr/>
        </p:nvPicPr>
        <p:blipFill>
          <a:blip r:embed="rId3"/>
          <a:stretch>
            <a:fillRect/>
          </a:stretch>
        </p:blipFill>
        <p:spPr>
          <a:xfrm>
            <a:off x="692" y="0"/>
            <a:ext cx="12190615" cy="6858000"/>
          </a:xfrm>
          <a:prstGeom prst="rect">
            <a:avLst/>
          </a:prstGeom>
        </p:spPr>
      </p:pic>
    </p:spTree>
    <p:extLst>
      <p:ext uri="{BB962C8B-B14F-4D97-AF65-F5344CB8AC3E}">
        <p14:creationId xmlns:p14="http://schemas.microsoft.com/office/powerpoint/2010/main" val="410056886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576000" y="108000"/>
            <a:ext cx="10972800" cy="802800"/>
          </a:xfrm>
        </p:spPr>
        <p:txBody>
          <a:bodyPr>
            <a:noAutofit/>
          </a:bodyPr>
          <a:lstStyle/>
          <a:p>
            <a:r>
              <a:rPr lang="ja-JP" altLang="en-US" b="1" dirty="0">
                <a:latin typeface="メイリオ" panose="020B0604030504040204" pitchFamily="50" charset="-128"/>
                <a:ea typeface="メイリオ" panose="020B0604030504040204" pitchFamily="50" charset="-128"/>
              </a:rPr>
              <a:t>急性骨髄性白血病</a:t>
            </a:r>
            <a:r>
              <a:rPr lang="en-US" altLang="ja-JP" b="1" dirty="0">
                <a:latin typeface="メイリオ" panose="020B0604030504040204" pitchFamily="50" charset="-128"/>
                <a:ea typeface="メイリオ" panose="020B0604030504040204" pitchFamily="50" charset="-128"/>
              </a:rPr>
              <a:t>, </a:t>
            </a:r>
            <a:r>
              <a:rPr lang="ja-JP" altLang="en-US" b="1" dirty="0">
                <a:latin typeface="メイリオ" panose="020B0604030504040204" pitchFamily="50" charset="-128"/>
                <a:ea typeface="メイリオ" panose="020B0604030504040204" pitchFamily="50" charset="-128"/>
              </a:rPr>
              <a:t>急性リンパ性白血病における移植時年齢別の自家移植後生存率</a:t>
            </a:r>
          </a:p>
        </p:txBody>
      </p:sp>
      <p:pic>
        <p:nvPicPr>
          <p:cNvPr id="8" name="図 7" descr="グラフ, 折れ線グラフ&#10;&#10;AI 生成コンテンツは誤りを含む可能性があります。">
            <a:extLst>
              <a:ext uri="{FF2B5EF4-FFF2-40B4-BE49-F238E27FC236}">
                <a16:creationId xmlns:a16="http://schemas.microsoft.com/office/drawing/2014/main" id="{7AF1F5A6-F513-70D0-8E65-1784B7931FFD}"/>
              </a:ext>
            </a:extLst>
          </p:cNvPr>
          <p:cNvPicPr>
            <a:picLocks noChangeAspect="1"/>
          </p:cNvPicPr>
          <p:nvPr/>
        </p:nvPicPr>
        <p:blipFill>
          <a:blip r:embed="rId3"/>
          <a:stretch>
            <a:fillRect/>
          </a:stretch>
        </p:blipFill>
        <p:spPr>
          <a:xfrm>
            <a:off x="692" y="0"/>
            <a:ext cx="12190615" cy="6858000"/>
          </a:xfrm>
          <a:prstGeom prst="rect">
            <a:avLst/>
          </a:prstGeom>
        </p:spPr>
      </p:pic>
    </p:spTree>
    <p:extLst>
      <p:ext uri="{BB962C8B-B14F-4D97-AF65-F5344CB8AC3E}">
        <p14:creationId xmlns:p14="http://schemas.microsoft.com/office/powerpoint/2010/main" val="392086877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タイトル 11">
            <a:extLst>
              <a:ext uri="{FF2B5EF4-FFF2-40B4-BE49-F238E27FC236}">
                <a16:creationId xmlns:a16="http://schemas.microsoft.com/office/drawing/2014/main" id="{D70EFF03-A7CA-3F19-1849-CA96AC45ADA9}"/>
              </a:ext>
            </a:extLst>
          </p:cNvPr>
          <p:cNvSpPr>
            <a:spLocks noGrp="1"/>
          </p:cNvSpPr>
          <p:nvPr>
            <p:ph type="title"/>
          </p:nvPr>
        </p:nvSpPr>
        <p:spPr>
          <a:xfrm>
            <a:off x="576000" y="108000"/>
            <a:ext cx="10972800" cy="802800"/>
          </a:xfrm>
        </p:spPr>
        <p:txBody>
          <a:bodyPr anchor="t"/>
          <a:lstStyle/>
          <a:p>
            <a:r>
              <a:rPr lang="ja-JP" altLang="en-US" b="1" dirty="0">
                <a:latin typeface="メイリオ" panose="020B0604030504040204" pitchFamily="50" charset="-128"/>
                <a:ea typeface="メイリオ" panose="020B0604030504040204" pitchFamily="50" charset="-128"/>
              </a:rPr>
              <a:t>悪性リンパ腫における移植時年齢別の自家移植後生存率</a:t>
            </a:r>
          </a:p>
        </p:txBody>
      </p:sp>
      <p:pic>
        <p:nvPicPr>
          <p:cNvPr id="4" name="図 3" descr="グラフ, 折れ線グラフ&#10;&#10;AI 生成コンテンツは誤りを含む可能性があります。">
            <a:extLst>
              <a:ext uri="{FF2B5EF4-FFF2-40B4-BE49-F238E27FC236}">
                <a16:creationId xmlns:a16="http://schemas.microsoft.com/office/drawing/2014/main" id="{4ACFE38F-4C9A-C604-DC56-27AC84897507}"/>
              </a:ext>
            </a:extLst>
          </p:cNvPr>
          <p:cNvPicPr>
            <a:picLocks noChangeAspect="1"/>
          </p:cNvPicPr>
          <p:nvPr/>
        </p:nvPicPr>
        <p:blipFill>
          <a:blip r:embed="rId3"/>
          <a:stretch>
            <a:fillRect/>
          </a:stretch>
        </p:blipFill>
        <p:spPr>
          <a:xfrm>
            <a:off x="692" y="0"/>
            <a:ext cx="12190615" cy="6858000"/>
          </a:xfrm>
          <a:prstGeom prst="rect">
            <a:avLst/>
          </a:prstGeom>
        </p:spPr>
      </p:pic>
    </p:spTree>
    <p:extLst>
      <p:ext uri="{BB962C8B-B14F-4D97-AF65-F5344CB8AC3E}">
        <p14:creationId xmlns:p14="http://schemas.microsoft.com/office/powerpoint/2010/main" val="33028955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a:extLst>
              <a:ext uri="{FF2B5EF4-FFF2-40B4-BE49-F238E27FC236}">
                <a16:creationId xmlns:a16="http://schemas.microsoft.com/office/drawing/2014/main" id="{9DD9EFF1-2B68-8C93-054C-F7797E8EC081}"/>
              </a:ext>
            </a:extLst>
          </p:cNvPr>
          <p:cNvSpPr>
            <a:spLocks noGrp="1"/>
          </p:cNvSpPr>
          <p:nvPr>
            <p:ph type="title"/>
          </p:nvPr>
        </p:nvSpPr>
        <p:spPr>
          <a:xfrm>
            <a:off x="576000" y="108000"/>
            <a:ext cx="10972800" cy="802800"/>
          </a:xfrm>
        </p:spPr>
        <p:txBody>
          <a:bodyPr>
            <a:normAutofit/>
          </a:bodyPr>
          <a:lstStyle/>
          <a:p>
            <a:r>
              <a:rPr lang="ja-JP" altLang="en-US" b="1" dirty="0">
                <a:effectLst/>
                <a:latin typeface="メイリオ" panose="020B0604030504040204" pitchFamily="50" charset="-128"/>
                <a:ea typeface="メイリオ" panose="020B0604030504040204" pitchFamily="50" charset="-128"/>
                <a:cs typeface="Arial Unicode MS" pitchFamily="50" charset="-128"/>
              </a:rPr>
              <a:t>移植種類別の造血幹細胞移植件数の年次推移</a:t>
            </a:r>
            <a:endParaRPr lang="ja-JP" altLang="en-US" dirty="0"/>
          </a:p>
        </p:txBody>
      </p:sp>
      <p:pic>
        <p:nvPicPr>
          <p:cNvPr id="3" name="図 2" descr="グラフ, 折れ線グラフ&#10;&#10;AI 生成コンテンツは誤りを含む可能性があります。">
            <a:extLst>
              <a:ext uri="{FF2B5EF4-FFF2-40B4-BE49-F238E27FC236}">
                <a16:creationId xmlns:a16="http://schemas.microsoft.com/office/drawing/2014/main" id="{7A4C8823-DDAB-7176-3DE9-C5E0DA80A3A5}"/>
              </a:ext>
            </a:extLst>
          </p:cNvPr>
          <p:cNvPicPr>
            <a:picLocks noChangeAspect="1"/>
          </p:cNvPicPr>
          <p:nvPr/>
        </p:nvPicPr>
        <p:blipFill>
          <a:blip r:embed="rId3"/>
          <a:stretch>
            <a:fillRect/>
          </a:stretch>
        </p:blipFill>
        <p:spPr>
          <a:xfrm>
            <a:off x="692" y="0"/>
            <a:ext cx="12190615" cy="6858000"/>
          </a:xfrm>
          <a:prstGeom prst="rect">
            <a:avLst/>
          </a:prstGeom>
        </p:spPr>
      </p:pic>
    </p:spTree>
    <p:extLst>
      <p:ext uri="{BB962C8B-B14F-4D97-AF65-F5344CB8AC3E}">
        <p14:creationId xmlns:p14="http://schemas.microsoft.com/office/powerpoint/2010/main" val="3402866780"/>
      </p:ext>
    </p:extLst>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11">
            <a:extLst>
              <a:ext uri="{FF2B5EF4-FFF2-40B4-BE49-F238E27FC236}">
                <a16:creationId xmlns:a16="http://schemas.microsoft.com/office/drawing/2014/main" id="{75BAC3ED-FE65-5AE9-0E25-C4DEF4005B57}"/>
              </a:ext>
            </a:extLst>
          </p:cNvPr>
          <p:cNvSpPr>
            <a:spLocks noGrp="1"/>
          </p:cNvSpPr>
          <p:nvPr>
            <p:ph type="title"/>
          </p:nvPr>
        </p:nvSpPr>
        <p:spPr>
          <a:xfrm>
            <a:off x="576000" y="108000"/>
            <a:ext cx="10972800" cy="802800"/>
          </a:xfrm>
        </p:spPr>
        <p:txBody>
          <a:bodyPr anchor="t">
            <a:noAutofit/>
          </a:bodyPr>
          <a:lstStyle/>
          <a:p>
            <a:r>
              <a:rPr lang="ja-JP" altLang="en-US" b="1" dirty="0">
                <a:effectLst/>
                <a:latin typeface="メイリオ" panose="020B0604030504040204" pitchFamily="50" charset="-128"/>
                <a:ea typeface="メイリオ" panose="020B0604030504040204" pitchFamily="50" charset="-128"/>
                <a:cs typeface="+mn-cs"/>
              </a:rPr>
              <a:t>多発性骨髄腫を含む形質細胞性腫瘍</a:t>
            </a:r>
            <a:r>
              <a:rPr lang="ja-JP" altLang="en-US" b="1" dirty="0">
                <a:latin typeface="メイリオ" panose="020B0604030504040204" pitchFamily="50" charset="-128"/>
                <a:ea typeface="メイリオ" panose="020B0604030504040204" pitchFamily="50" charset="-128"/>
              </a:rPr>
              <a:t>における移植時年齢</a:t>
            </a:r>
            <a:r>
              <a:rPr lang="en-US" altLang="ja-JP" b="1" dirty="0">
                <a:latin typeface="メイリオ" panose="020B0604030504040204" pitchFamily="50" charset="-128"/>
                <a:ea typeface="メイリオ" panose="020B0604030504040204" pitchFamily="50" charset="-128"/>
              </a:rPr>
              <a:t>16</a:t>
            </a:r>
            <a:r>
              <a:rPr lang="ja-JP" altLang="en-US" b="1" dirty="0">
                <a:latin typeface="メイリオ" panose="020B0604030504040204" pitchFamily="50" charset="-128"/>
                <a:ea typeface="メイリオ" panose="020B0604030504040204" pitchFamily="50" charset="-128"/>
              </a:rPr>
              <a:t>歳以上に対する自家移植後生存率</a:t>
            </a:r>
          </a:p>
        </p:txBody>
      </p:sp>
      <p:pic>
        <p:nvPicPr>
          <p:cNvPr id="5" name="図 4" descr="グラフ, 折れ線グラフ&#10;&#10;AI 生成コンテンツは誤りを含む可能性があります。">
            <a:extLst>
              <a:ext uri="{FF2B5EF4-FFF2-40B4-BE49-F238E27FC236}">
                <a16:creationId xmlns:a16="http://schemas.microsoft.com/office/drawing/2014/main" id="{7816D95A-B116-87F0-9888-81C1775504E0}"/>
              </a:ext>
            </a:extLst>
          </p:cNvPr>
          <p:cNvPicPr>
            <a:picLocks noChangeAspect="1"/>
          </p:cNvPicPr>
          <p:nvPr/>
        </p:nvPicPr>
        <p:blipFill>
          <a:blip r:embed="rId3"/>
          <a:stretch>
            <a:fillRect/>
          </a:stretch>
        </p:blipFill>
        <p:spPr>
          <a:xfrm>
            <a:off x="692" y="0"/>
            <a:ext cx="12190615" cy="6858000"/>
          </a:xfrm>
          <a:prstGeom prst="rect">
            <a:avLst/>
          </a:prstGeom>
        </p:spPr>
      </p:pic>
    </p:spTree>
    <p:extLst>
      <p:ext uri="{BB962C8B-B14F-4D97-AF65-F5344CB8AC3E}">
        <p14:creationId xmlns:p14="http://schemas.microsoft.com/office/powerpoint/2010/main" val="41252220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1">
            <a:extLst>
              <a:ext uri="{FF2B5EF4-FFF2-40B4-BE49-F238E27FC236}">
                <a16:creationId xmlns:a16="http://schemas.microsoft.com/office/drawing/2014/main" id="{CAA988B8-AEB1-D042-DA36-F68D8FF226D4}"/>
              </a:ext>
            </a:extLst>
          </p:cNvPr>
          <p:cNvSpPr>
            <a:spLocks noGrp="1"/>
          </p:cNvSpPr>
          <p:nvPr>
            <p:ph type="title"/>
          </p:nvPr>
        </p:nvSpPr>
        <p:spPr>
          <a:xfrm>
            <a:off x="576000" y="108000"/>
            <a:ext cx="10972800" cy="802800"/>
          </a:xfrm>
        </p:spPr>
        <p:txBody>
          <a:bodyPr>
            <a:noAutofit/>
          </a:bodyPr>
          <a:lstStyle/>
          <a:p>
            <a:r>
              <a:rPr lang="ja-JP" altLang="en-US" b="1" dirty="0">
                <a:latin typeface="メイリオ" panose="020B0604030504040204" pitchFamily="50" charset="-128"/>
                <a:ea typeface="メイリオ" panose="020B0604030504040204" pitchFamily="50" charset="-128"/>
              </a:rPr>
              <a:t>ドナー・幹細胞種類別の急性骨髄性白血病における</a:t>
            </a:r>
            <a:br>
              <a:rPr lang="ja-JP" altLang="en-US" b="1" dirty="0">
                <a:latin typeface="メイリオ" panose="020B0604030504040204" pitchFamily="50" charset="-128"/>
                <a:ea typeface="メイリオ" panose="020B0604030504040204" pitchFamily="50" charset="-128"/>
              </a:rPr>
            </a:br>
            <a:r>
              <a:rPr lang="ja-JP" altLang="en-US" b="1" dirty="0">
                <a:latin typeface="メイリオ" panose="020B0604030504040204" pitchFamily="50" charset="-128"/>
                <a:ea typeface="メイリオ" panose="020B0604030504040204" pitchFamily="50" charset="-128"/>
              </a:rPr>
              <a:t>移植時年齢</a:t>
            </a:r>
            <a:r>
              <a:rPr lang="en-US" altLang="ja-JP" b="1" dirty="0">
                <a:latin typeface="メイリオ" panose="020B0604030504040204" pitchFamily="50" charset="-128"/>
                <a:ea typeface="メイリオ" panose="020B0604030504040204" pitchFamily="50" charset="-128"/>
              </a:rPr>
              <a:t>0</a:t>
            </a:r>
            <a:r>
              <a:rPr lang="ja-JP" altLang="en-US" b="1" dirty="0">
                <a:latin typeface="メイリオ" panose="020B0604030504040204" pitchFamily="50" charset="-128"/>
                <a:ea typeface="メイリオ" panose="020B0604030504040204" pitchFamily="50" charset="-128"/>
              </a:rPr>
              <a:t>～</a:t>
            </a:r>
            <a:r>
              <a:rPr lang="en-US" altLang="ja-JP" b="1" dirty="0">
                <a:latin typeface="メイリオ" panose="020B0604030504040204" pitchFamily="50" charset="-128"/>
                <a:ea typeface="メイリオ" panose="020B0604030504040204" pitchFamily="50" charset="-128"/>
              </a:rPr>
              <a:t>15</a:t>
            </a:r>
            <a:r>
              <a:rPr lang="ja-JP" altLang="en-US" b="1" dirty="0">
                <a:latin typeface="メイリオ" panose="020B0604030504040204" pitchFamily="50" charset="-128"/>
                <a:ea typeface="メイリオ" panose="020B0604030504040204" pitchFamily="50" charset="-128"/>
              </a:rPr>
              <a:t>歳に対する同種移植後生存率</a:t>
            </a:r>
          </a:p>
        </p:txBody>
      </p:sp>
      <p:pic>
        <p:nvPicPr>
          <p:cNvPr id="6" name="図 5" descr="グラフ, 折れ線グラフ&#10;&#10;AI 生成コンテンツは誤りを含む可能性があります。">
            <a:extLst>
              <a:ext uri="{FF2B5EF4-FFF2-40B4-BE49-F238E27FC236}">
                <a16:creationId xmlns:a16="http://schemas.microsoft.com/office/drawing/2014/main" id="{4332A9C3-6D96-8238-7DC1-2C36C2EB5BF1}"/>
              </a:ext>
            </a:extLst>
          </p:cNvPr>
          <p:cNvPicPr>
            <a:picLocks noChangeAspect="1"/>
          </p:cNvPicPr>
          <p:nvPr/>
        </p:nvPicPr>
        <p:blipFill>
          <a:blip r:embed="rId3"/>
          <a:stretch>
            <a:fillRect/>
          </a:stretch>
        </p:blipFill>
        <p:spPr>
          <a:xfrm>
            <a:off x="692" y="0"/>
            <a:ext cx="12190615" cy="6858000"/>
          </a:xfrm>
          <a:prstGeom prst="rect">
            <a:avLst/>
          </a:prstGeom>
        </p:spPr>
      </p:pic>
    </p:spTree>
    <p:extLst>
      <p:ext uri="{BB962C8B-B14F-4D97-AF65-F5344CB8AC3E}">
        <p14:creationId xmlns:p14="http://schemas.microsoft.com/office/powerpoint/2010/main" val="253917040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タイトル 11">
            <a:extLst>
              <a:ext uri="{FF2B5EF4-FFF2-40B4-BE49-F238E27FC236}">
                <a16:creationId xmlns:a16="http://schemas.microsoft.com/office/drawing/2014/main" id="{1539F9EE-9DDA-E286-4052-28429425EA20}"/>
              </a:ext>
            </a:extLst>
          </p:cNvPr>
          <p:cNvSpPr>
            <a:spLocks noGrp="1"/>
          </p:cNvSpPr>
          <p:nvPr>
            <p:ph type="title"/>
          </p:nvPr>
        </p:nvSpPr>
        <p:spPr>
          <a:xfrm>
            <a:off x="576263" y="108000"/>
            <a:ext cx="10972800" cy="803275"/>
          </a:xfrm>
        </p:spPr>
        <p:txBody>
          <a:bodyPr>
            <a:noAutofit/>
          </a:bodyPr>
          <a:lstStyle/>
          <a:p>
            <a:r>
              <a:rPr lang="ja-JP" altLang="en-US" b="1" dirty="0">
                <a:latin typeface="メイリオ" panose="020B0604030504040204" pitchFamily="50" charset="-128"/>
                <a:ea typeface="メイリオ" panose="020B0604030504040204" pitchFamily="50" charset="-128"/>
              </a:rPr>
              <a:t>ドナー・幹細胞種類別の急性骨髄性白血病における</a:t>
            </a:r>
            <a:br>
              <a:rPr lang="ja-JP" altLang="en-US" b="1" dirty="0">
                <a:latin typeface="メイリオ" panose="020B0604030504040204" pitchFamily="50" charset="-128"/>
                <a:ea typeface="メイリオ" panose="020B0604030504040204" pitchFamily="50" charset="-128"/>
              </a:rPr>
            </a:br>
            <a:r>
              <a:rPr lang="ja-JP" altLang="en-US" b="1" dirty="0">
                <a:latin typeface="メイリオ" panose="020B0604030504040204" pitchFamily="50" charset="-128"/>
                <a:ea typeface="メイリオ" panose="020B0604030504040204" pitchFamily="50" charset="-128"/>
              </a:rPr>
              <a:t>移植時年齢</a:t>
            </a:r>
            <a:r>
              <a:rPr lang="en-US" altLang="ja-JP" b="1" dirty="0">
                <a:latin typeface="メイリオ" panose="020B0604030504040204" pitchFamily="50" charset="-128"/>
                <a:ea typeface="メイリオ" panose="020B0604030504040204" pitchFamily="50" charset="-128"/>
              </a:rPr>
              <a:t>16</a:t>
            </a:r>
            <a:r>
              <a:rPr lang="ja-JP" altLang="en-US" b="1" dirty="0">
                <a:latin typeface="メイリオ" panose="020B0604030504040204" pitchFamily="50" charset="-128"/>
                <a:ea typeface="メイリオ" panose="020B0604030504040204" pitchFamily="50" charset="-128"/>
              </a:rPr>
              <a:t>歳以上に対する同種移植後生存率</a:t>
            </a:r>
          </a:p>
        </p:txBody>
      </p:sp>
      <p:pic>
        <p:nvPicPr>
          <p:cNvPr id="6" name="図 5" descr="グラフ, 折れ線グラフ&#10;&#10;AI 生成コンテンツは誤りを含む可能性があります。">
            <a:extLst>
              <a:ext uri="{FF2B5EF4-FFF2-40B4-BE49-F238E27FC236}">
                <a16:creationId xmlns:a16="http://schemas.microsoft.com/office/drawing/2014/main" id="{0938D518-C101-57AC-C09B-46969F0C7D38}"/>
              </a:ext>
            </a:extLst>
          </p:cNvPr>
          <p:cNvPicPr>
            <a:picLocks noChangeAspect="1"/>
          </p:cNvPicPr>
          <p:nvPr/>
        </p:nvPicPr>
        <p:blipFill>
          <a:blip r:embed="rId3"/>
          <a:stretch>
            <a:fillRect/>
          </a:stretch>
        </p:blipFill>
        <p:spPr>
          <a:xfrm>
            <a:off x="692" y="0"/>
            <a:ext cx="12190615" cy="6858000"/>
          </a:xfrm>
          <a:prstGeom prst="rect">
            <a:avLst/>
          </a:prstGeom>
        </p:spPr>
      </p:pic>
    </p:spTree>
    <p:extLst>
      <p:ext uri="{BB962C8B-B14F-4D97-AF65-F5344CB8AC3E}">
        <p14:creationId xmlns:p14="http://schemas.microsoft.com/office/powerpoint/2010/main" val="340382588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タイトル 11">
            <a:extLst>
              <a:ext uri="{FF2B5EF4-FFF2-40B4-BE49-F238E27FC236}">
                <a16:creationId xmlns:a16="http://schemas.microsoft.com/office/drawing/2014/main" id="{7028A0E9-1A5F-BEC8-B9A5-7A4E2909418C}"/>
              </a:ext>
            </a:extLst>
          </p:cNvPr>
          <p:cNvSpPr>
            <a:spLocks noGrp="1"/>
          </p:cNvSpPr>
          <p:nvPr>
            <p:ph type="title"/>
          </p:nvPr>
        </p:nvSpPr>
        <p:spPr>
          <a:xfrm>
            <a:off x="576263" y="107950"/>
            <a:ext cx="10972800" cy="803275"/>
          </a:xfrm>
        </p:spPr>
        <p:txBody>
          <a:bodyPr>
            <a:noAutofit/>
          </a:bodyPr>
          <a:lstStyle/>
          <a:p>
            <a:r>
              <a:rPr lang="ja-JP" altLang="en-US" b="1" dirty="0">
                <a:latin typeface="メイリオ" panose="020B0604030504040204" pitchFamily="50" charset="-128"/>
                <a:ea typeface="メイリオ" panose="020B0604030504040204" pitchFamily="50" charset="-128"/>
              </a:rPr>
              <a:t>白血病リスク分類別の急性骨髄性白血病における</a:t>
            </a:r>
            <a:br>
              <a:rPr lang="en-US" altLang="ja-JP" b="1" dirty="0">
                <a:latin typeface="メイリオ" panose="020B0604030504040204" pitchFamily="50" charset="-128"/>
                <a:ea typeface="メイリオ" panose="020B0604030504040204" pitchFamily="50" charset="-128"/>
              </a:rPr>
            </a:br>
            <a:r>
              <a:rPr lang="ja-JP" altLang="en-US" b="1" dirty="0">
                <a:latin typeface="メイリオ" panose="020B0604030504040204" pitchFamily="50" charset="-128"/>
                <a:ea typeface="メイリオ" panose="020B0604030504040204" pitchFamily="50" charset="-128"/>
              </a:rPr>
              <a:t>移植時年齢</a:t>
            </a:r>
            <a:r>
              <a:rPr lang="en-US" altLang="ja-JP" b="1" dirty="0">
                <a:latin typeface="メイリオ" panose="020B0604030504040204" pitchFamily="50" charset="-128"/>
                <a:ea typeface="メイリオ" panose="020B0604030504040204" pitchFamily="50" charset="-128"/>
              </a:rPr>
              <a:t>0</a:t>
            </a:r>
            <a:r>
              <a:rPr lang="ja-JP" altLang="en-US" b="1" dirty="0">
                <a:latin typeface="メイリオ" panose="020B0604030504040204" pitchFamily="50" charset="-128"/>
                <a:ea typeface="メイリオ" panose="020B0604030504040204" pitchFamily="50" charset="-128"/>
              </a:rPr>
              <a:t>～</a:t>
            </a:r>
            <a:r>
              <a:rPr lang="en-US" altLang="ja-JP" b="1" dirty="0">
                <a:latin typeface="メイリオ" panose="020B0604030504040204" pitchFamily="50" charset="-128"/>
                <a:ea typeface="メイリオ" panose="020B0604030504040204" pitchFamily="50" charset="-128"/>
              </a:rPr>
              <a:t>15</a:t>
            </a:r>
            <a:r>
              <a:rPr lang="ja-JP" altLang="en-US" b="1" dirty="0">
                <a:latin typeface="メイリオ" panose="020B0604030504040204" pitchFamily="50" charset="-128"/>
                <a:ea typeface="メイリオ" panose="020B0604030504040204" pitchFamily="50" charset="-128"/>
              </a:rPr>
              <a:t>歳に対する</a:t>
            </a:r>
            <a:r>
              <a:rPr lang="en-US" altLang="ja-JP" b="1" dirty="0">
                <a:latin typeface="メイリオ" panose="020B0604030504040204" pitchFamily="50" charset="-128"/>
                <a:ea typeface="メイリオ" panose="020B0604030504040204" pitchFamily="50" charset="-128"/>
              </a:rPr>
              <a:t>HLA</a:t>
            </a:r>
            <a:r>
              <a:rPr lang="ja-JP" altLang="en-US" b="1" dirty="0">
                <a:latin typeface="メイリオ" panose="020B0604030504040204" pitchFamily="50" charset="-128"/>
                <a:ea typeface="メイリオ" panose="020B0604030504040204" pitchFamily="50" charset="-128"/>
              </a:rPr>
              <a:t>適合同胞間移植後生存率</a:t>
            </a:r>
          </a:p>
        </p:txBody>
      </p:sp>
      <p:pic>
        <p:nvPicPr>
          <p:cNvPr id="5" name="図 4" descr="グラフィカル ユーザー インターフェイス, グラフ&#10;&#10;AI 生成コンテンツは誤りを含む可能性があります。">
            <a:extLst>
              <a:ext uri="{FF2B5EF4-FFF2-40B4-BE49-F238E27FC236}">
                <a16:creationId xmlns:a16="http://schemas.microsoft.com/office/drawing/2014/main" id="{83058FBC-6927-1EF0-25EC-C9BC4C2214EE}"/>
              </a:ext>
            </a:extLst>
          </p:cNvPr>
          <p:cNvPicPr>
            <a:picLocks noChangeAspect="1"/>
          </p:cNvPicPr>
          <p:nvPr/>
        </p:nvPicPr>
        <p:blipFill>
          <a:blip r:embed="rId3"/>
          <a:stretch>
            <a:fillRect/>
          </a:stretch>
        </p:blipFill>
        <p:spPr>
          <a:xfrm>
            <a:off x="692" y="0"/>
            <a:ext cx="12190615" cy="6858000"/>
          </a:xfrm>
          <a:prstGeom prst="rect">
            <a:avLst/>
          </a:prstGeom>
        </p:spPr>
      </p:pic>
    </p:spTree>
    <p:extLst>
      <p:ext uri="{BB962C8B-B14F-4D97-AF65-F5344CB8AC3E}">
        <p14:creationId xmlns:p14="http://schemas.microsoft.com/office/powerpoint/2010/main" val="98873234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タイトル 31"/>
          <p:cNvSpPr>
            <a:spLocks noGrp="1"/>
          </p:cNvSpPr>
          <p:nvPr>
            <p:ph type="title"/>
          </p:nvPr>
        </p:nvSpPr>
        <p:spPr/>
        <p:txBody>
          <a:bodyPr>
            <a:normAutofit fontScale="90000"/>
          </a:bodyPr>
          <a:lstStyle/>
          <a:p>
            <a:pPr fontAlgn="base"/>
            <a:r>
              <a:rPr lang="ja-JP" altLang="en-US" sz="2800" b="1" dirty="0">
                <a:effectLst/>
                <a:latin typeface="メイリオ" panose="020B0604030504040204" pitchFamily="50" charset="-128"/>
                <a:ea typeface="メイリオ" panose="020B0604030504040204" pitchFamily="50" charset="-128"/>
                <a:cs typeface="+mn-cs"/>
              </a:rPr>
              <a:t>白血病リスク分類別の急性骨髄性白血病における</a:t>
            </a:r>
            <a:br>
              <a:rPr lang="en-US" altLang="ja-JP" sz="2800" b="1" dirty="0">
                <a:effectLst/>
                <a:latin typeface="メイリオ" panose="020B0604030504040204" pitchFamily="50" charset="-128"/>
                <a:ea typeface="メイリオ" panose="020B0604030504040204" pitchFamily="50" charset="-128"/>
                <a:cs typeface="+mn-cs"/>
              </a:rPr>
            </a:br>
            <a:r>
              <a:rPr lang="ja-JP" altLang="en-US" sz="2800" b="1" dirty="0">
                <a:effectLst/>
                <a:latin typeface="メイリオ" panose="020B0604030504040204" pitchFamily="50" charset="-128"/>
                <a:ea typeface="メイリオ" panose="020B0604030504040204" pitchFamily="50" charset="-128"/>
                <a:cs typeface="+mn-cs"/>
              </a:rPr>
              <a:t>移植時年齢</a:t>
            </a:r>
            <a:r>
              <a:rPr lang="en-US" altLang="ja-JP" sz="2800" b="1" dirty="0">
                <a:effectLst/>
                <a:latin typeface="メイリオ" panose="020B0604030504040204" pitchFamily="50" charset="-128"/>
                <a:ea typeface="メイリオ" panose="020B0604030504040204" pitchFamily="50" charset="-128"/>
                <a:cs typeface="+mn-cs"/>
              </a:rPr>
              <a:t>16</a:t>
            </a:r>
            <a:r>
              <a:rPr lang="ja-JP" altLang="en-US" sz="2800" b="1" dirty="0">
                <a:effectLst/>
                <a:latin typeface="メイリオ" panose="020B0604030504040204" pitchFamily="50" charset="-128"/>
                <a:ea typeface="メイリオ" panose="020B0604030504040204" pitchFamily="50" charset="-128"/>
                <a:cs typeface="+mn-cs"/>
              </a:rPr>
              <a:t>歳以上に対する</a:t>
            </a:r>
            <a:r>
              <a:rPr lang="en-US" altLang="ja-JP" sz="2800" b="1" dirty="0">
                <a:effectLst/>
                <a:latin typeface="メイリオ" panose="020B0604030504040204" pitchFamily="50" charset="-128"/>
                <a:ea typeface="メイリオ" panose="020B0604030504040204" pitchFamily="50" charset="-128"/>
                <a:cs typeface="+mn-cs"/>
              </a:rPr>
              <a:t>HLA</a:t>
            </a:r>
            <a:r>
              <a:rPr lang="ja-JP" altLang="en-US" sz="2800" b="1" dirty="0">
                <a:effectLst/>
                <a:latin typeface="メイリオ" panose="020B0604030504040204" pitchFamily="50" charset="-128"/>
                <a:ea typeface="メイリオ" panose="020B0604030504040204" pitchFamily="50" charset="-128"/>
                <a:cs typeface="+mn-cs"/>
              </a:rPr>
              <a:t>適合同胞間移植後生存率</a:t>
            </a:r>
            <a:endParaRPr lang="ja-JP" altLang="ja-JP" sz="2000" b="1" dirty="0">
              <a:solidFill>
                <a:srgbClr val="FFF5E7"/>
              </a:solidFill>
              <a:effectLst/>
              <a:latin typeface="HGP明朝E"/>
              <a:ea typeface="HGP明朝E"/>
              <a:cs typeface="+mn-cs"/>
            </a:endParaRPr>
          </a:p>
        </p:txBody>
      </p:sp>
      <p:pic>
        <p:nvPicPr>
          <p:cNvPr id="11" name="図 10" descr="グラフ, 折れ線グラフ&#10;&#10;AI 生成コンテンツは誤りを含む可能性があります。">
            <a:extLst>
              <a:ext uri="{FF2B5EF4-FFF2-40B4-BE49-F238E27FC236}">
                <a16:creationId xmlns:a16="http://schemas.microsoft.com/office/drawing/2014/main" id="{587ED2FC-0CB9-017E-AB83-4796664618E2}"/>
              </a:ext>
            </a:extLst>
          </p:cNvPr>
          <p:cNvPicPr>
            <a:picLocks noChangeAspect="1"/>
          </p:cNvPicPr>
          <p:nvPr/>
        </p:nvPicPr>
        <p:blipFill>
          <a:blip r:embed="rId3"/>
          <a:stretch>
            <a:fillRect/>
          </a:stretch>
        </p:blipFill>
        <p:spPr>
          <a:xfrm>
            <a:off x="692" y="0"/>
            <a:ext cx="12190615" cy="6858000"/>
          </a:xfrm>
          <a:prstGeom prst="rect">
            <a:avLst/>
          </a:prstGeom>
        </p:spPr>
      </p:pic>
    </p:spTree>
    <p:extLst>
      <p:ext uri="{BB962C8B-B14F-4D97-AF65-F5344CB8AC3E}">
        <p14:creationId xmlns:p14="http://schemas.microsoft.com/office/powerpoint/2010/main" val="148485943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タイトル 35"/>
          <p:cNvSpPr>
            <a:spLocks noGrp="1"/>
          </p:cNvSpPr>
          <p:nvPr>
            <p:ph type="title"/>
          </p:nvPr>
        </p:nvSpPr>
        <p:spPr>
          <a:effectLst/>
        </p:spPr>
        <p:txBody>
          <a:bodyPr>
            <a:noAutofit/>
          </a:bodyPr>
          <a:lstStyle/>
          <a:p>
            <a:pPr fontAlgn="base"/>
            <a:r>
              <a:rPr lang="ja-JP" altLang="en-US" b="1" dirty="0">
                <a:effectLst/>
                <a:latin typeface="メイリオ" panose="020B0604030504040204" pitchFamily="50" charset="-128"/>
                <a:ea typeface="メイリオ" panose="020B0604030504040204" pitchFamily="50" charset="-128"/>
                <a:cs typeface="+mn-cs"/>
              </a:rPr>
              <a:t>白血病リスク分類別の急性骨髄性白血病における</a:t>
            </a:r>
            <a:br>
              <a:rPr lang="en-US" altLang="ja-JP" b="1" dirty="0">
                <a:effectLst/>
                <a:latin typeface="メイリオ" panose="020B0604030504040204" pitchFamily="50" charset="-128"/>
                <a:ea typeface="メイリオ" panose="020B0604030504040204" pitchFamily="50" charset="-128"/>
                <a:cs typeface="+mn-cs"/>
              </a:rPr>
            </a:br>
            <a:r>
              <a:rPr lang="ja-JP" altLang="en-US" b="1" dirty="0">
                <a:effectLst/>
                <a:latin typeface="メイリオ" panose="020B0604030504040204" pitchFamily="50" charset="-128"/>
                <a:ea typeface="メイリオ" panose="020B0604030504040204" pitchFamily="50" charset="-128"/>
                <a:cs typeface="+mn-cs"/>
              </a:rPr>
              <a:t>移植時年齢</a:t>
            </a:r>
            <a:r>
              <a:rPr lang="en-US" altLang="ja-JP" b="1" dirty="0">
                <a:effectLst/>
                <a:latin typeface="メイリオ" panose="020B0604030504040204" pitchFamily="50" charset="-128"/>
                <a:ea typeface="メイリオ" panose="020B0604030504040204" pitchFamily="50" charset="-128"/>
                <a:cs typeface="+mn-cs"/>
              </a:rPr>
              <a:t>0</a:t>
            </a:r>
            <a:r>
              <a:rPr lang="ja-JP" altLang="en-US" b="1" dirty="0">
                <a:effectLst/>
                <a:latin typeface="メイリオ" panose="020B0604030504040204" pitchFamily="50" charset="-128"/>
                <a:ea typeface="メイリオ" panose="020B0604030504040204" pitchFamily="50" charset="-128"/>
                <a:cs typeface="+mn-cs"/>
              </a:rPr>
              <a:t>～</a:t>
            </a:r>
            <a:r>
              <a:rPr lang="en-US" altLang="ja-JP" b="1" dirty="0">
                <a:effectLst/>
                <a:latin typeface="メイリオ" panose="020B0604030504040204" pitchFamily="50" charset="-128"/>
                <a:ea typeface="メイリオ" panose="020B0604030504040204" pitchFamily="50" charset="-128"/>
                <a:cs typeface="+mn-cs"/>
              </a:rPr>
              <a:t>15</a:t>
            </a:r>
            <a:r>
              <a:rPr lang="ja-JP" altLang="en-US" b="1" dirty="0">
                <a:effectLst/>
                <a:latin typeface="メイリオ" panose="020B0604030504040204" pitchFamily="50" charset="-128"/>
                <a:ea typeface="メイリオ" panose="020B0604030504040204" pitchFamily="50" charset="-128"/>
                <a:cs typeface="+mn-cs"/>
              </a:rPr>
              <a:t>歳に対する非血縁者間骨髄移植後生存率</a:t>
            </a:r>
            <a:r>
              <a:rPr lang="en-US" altLang="ja-JP" dirty="0">
                <a:solidFill>
                  <a:srgbClr val="F0FEDE"/>
                </a:solidFill>
                <a:effectLst/>
              </a:rPr>
              <a:t>&gt;</a:t>
            </a:r>
            <a:endParaRPr lang="ja-JP" altLang="ja-JP" b="1" dirty="0">
              <a:solidFill>
                <a:srgbClr val="F0FEDE"/>
              </a:solidFill>
              <a:latin typeface="HGP明朝E"/>
              <a:ea typeface="HGP明朝E"/>
              <a:cs typeface="+mn-cs"/>
            </a:endParaRPr>
          </a:p>
        </p:txBody>
      </p:sp>
      <p:pic>
        <p:nvPicPr>
          <p:cNvPr id="4" name="図 3" descr="グラフ, 折れ線グラフ&#10;&#10;AI 生成コンテンツは誤りを含む可能性があります。">
            <a:extLst>
              <a:ext uri="{FF2B5EF4-FFF2-40B4-BE49-F238E27FC236}">
                <a16:creationId xmlns:a16="http://schemas.microsoft.com/office/drawing/2014/main" id="{52E88093-CB9B-21B8-7D7E-4D6B2AF908C2}"/>
              </a:ext>
            </a:extLst>
          </p:cNvPr>
          <p:cNvPicPr>
            <a:picLocks noChangeAspect="1"/>
          </p:cNvPicPr>
          <p:nvPr/>
        </p:nvPicPr>
        <p:blipFill>
          <a:blip r:embed="rId3"/>
          <a:stretch>
            <a:fillRect/>
          </a:stretch>
        </p:blipFill>
        <p:spPr>
          <a:xfrm>
            <a:off x="692" y="0"/>
            <a:ext cx="12190615" cy="6858000"/>
          </a:xfrm>
          <a:prstGeom prst="rect">
            <a:avLst/>
          </a:prstGeom>
        </p:spPr>
      </p:pic>
    </p:spTree>
    <p:extLst>
      <p:ext uri="{BB962C8B-B14F-4D97-AF65-F5344CB8AC3E}">
        <p14:creationId xmlns:p14="http://schemas.microsoft.com/office/powerpoint/2010/main" val="285038308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タイトル 31"/>
          <p:cNvSpPr>
            <a:spLocks noGrp="1"/>
          </p:cNvSpPr>
          <p:nvPr>
            <p:ph type="title"/>
          </p:nvPr>
        </p:nvSpPr>
        <p:spPr/>
        <p:txBody>
          <a:bodyPr>
            <a:noAutofit/>
          </a:bodyPr>
          <a:lstStyle/>
          <a:p>
            <a:pPr fontAlgn="base"/>
            <a:r>
              <a:rPr lang="ja-JP" altLang="en-US" b="1" dirty="0">
                <a:effectLst/>
                <a:latin typeface="メイリオ" panose="020B0604030504040204" pitchFamily="50" charset="-128"/>
                <a:ea typeface="メイリオ" panose="020B0604030504040204" pitchFamily="50" charset="-128"/>
                <a:cs typeface="+mn-cs"/>
              </a:rPr>
              <a:t>白血病リスク分類別の急性骨髄性白血病における</a:t>
            </a:r>
            <a:br>
              <a:rPr lang="en-US" altLang="ja-JP" b="1" dirty="0">
                <a:effectLst/>
                <a:latin typeface="メイリオ" panose="020B0604030504040204" pitchFamily="50" charset="-128"/>
                <a:ea typeface="メイリオ" panose="020B0604030504040204" pitchFamily="50" charset="-128"/>
                <a:cs typeface="+mn-cs"/>
              </a:rPr>
            </a:br>
            <a:r>
              <a:rPr lang="ja-JP" altLang="en-US" b="1" dirty="0">
                <a:effectLst/>
                <a:latin typeface="メイリオ" panose="020B0604030504040204" pitchFamily="50" charset="-128"/>
                <a:ea typeface="メイリオ" panose="020B0604030504040204" pitchFamily="50" charset="-128"/>
                <a:cs typeface="+mn-cs"/>
              </a:rPr>
              <a:t>移植時年齢</a:t>
            </a:r>
            <a:r>
              <a:rPr lang="en-US" altLang="ja-JP" b="1" dirty="0">
                <a:effectLst/>
                <a:latin typeface="メイリオ" panose="020B0604030504040204" pitchFamily="50" charset="-128"/>
                <a:ea typeface="メイリオ" panose="020B0604030504040204" pitchFamily="50" charset="-128"/>
                <a:cs typeface="+mn-cs"/>
              </a:rPr>
              <a:t>16</a:t>
            </a:r>
            <a:r>
              <a:rPr lang="ja-JP" altLang="en-US" b="1" dirty="0">
                <a:effectLst/>
                <a:latin typeface="メイリオ" panose="020B0604030504040204" pitchFamily="50" charset="-128"/>
                <a:ea typeface="メイリオ" panose="020B0604030504040204" pitchFamily="50" charset="-128"/>
                <a:cs typeface="+mn-cs"/>
              </a:rPr>
              <a:t>歳以上に対する非血縁者間骨髄移植後生存率</a:t>
            </a:r>
            <a:endParaRPr lang="ja-JP" altLang="ja-JP" b="1" dirty="0">
              <a:solidFill>
                <a:srgbClr val="FFF5E7"/>
              </a:solidFill>
              <a:latin typeface="メイリオ" panose="020B0604030504040204" pitchFamily="50" charset="-128"/>
              <a:ea typeface="メイリオ" panose="020B0604030504040204" pitchFamily="50" charset="-128"/>
              <a:cs typeface="+mn-cs"/>
            </a:endParaRPr>
          </a:p>
        </p:txBody>
      </p:sp>
      <p:pic>
        <p:nvPicPr>
          <p:cNvPr id="6" name="図 5" descr="グラフ, 折れ線グラフ&#10;&#10;AI 生成コンテンツは誤りを含む可能性があります。">
            <a:extLst>
              <a:ext uri="{FF2B5EF4-FFF2-40B4-BE49-F238E27FC236}">
                <a16:creationId xmlns:a16="http://schemas.microsoft.com/office/drawing/2014/main" id="{FC16183C-19ED-D1D9-1F19-CBC411F5DF6B}"/>
              </a:ext>
            </a:extLst>
          </p:cNvPr>
          <p:cNvPicPr>
            <a:picLocks noChangeAspect="1"/>
          </p:cNvPicPr>
          <p:nvPr/>
        </p:nvPicPr>
        <p:blipFill>
          <a:blip r:embed="rId3"/>
          <a:stretch>
            <a:fillRect/>
          </a:stretch>
        </p:blipFill>
        <p:spPr>
          <a:xfrm>
            <a:off x="692" y="0"/>
            <a:ext cx="12190615" cy="6858000"/>
          </a:xfrm>
          <a:prstGeom prst="rect">
            <a:avLst/>
          </a:prstGeom>
        </p:spPr>
      </p:pic>
    </p:spTree>
    <p:extLst>
      <p:ext uri="{BB962C8B-B14F-4D97-AF65-F5344CB8AC3E}">
        <p14:creationId xmlns:p14="http://schemas.microsoft.com/office/powerpoint/2010/main" val="149352271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タイトル 35"/>
          <p:cNvSpPr>
            <a:spLocks noGrp="1"/>
          </p:cNvSpPr>
          <p:nvPr>
            <p:ph type="title"/>
          </p:nvPr>
        </p:nvSpPr>
        <p:spPr/>
        <p:txBody>
          <a:bodyPr>
            <a:noAutofit/>
          </a:bodyPr>
          <a:lstStyle/>
          <a:p>
            <a:pPr fontAlgn="base"/>
            <a:r>
              <a:rPr lang="ja-JP" altLang="en-US" b="1" dirty="0">
                <a:effectLst/>
                <a:latin typeface="メイリオ" panose="020B0604030504040204" pitchFamily="50" charset="-128"/>
                <a:ea typeface="メイリオ" panose="020B0604030504040204" pitchFamily="50" charset="-128"/>
                <a:cs typeface="+mn-cs"/>
              </a:rPr>
              <a:t>白血病リスク分類別の急性骨髄性白血病における</a:t>
            </a:r>
            <a:br>
              <a:rPr lang="en-US" altLang="ja-JP" b="1" dirty="0">
                <a:effectLst/>
                <a:latin typeface="メイリオ" panose="020B0604030504040204" pitchFamily="50" charset="-128"/>
                <a:ea typeface="メイリオ" panose="020B0604030504040204" pitchFamily="50" charset="-128"/>
                <a:cs typeface="+mn-cs"/>
              </a:rPr>
            </a:br>
            <a:r>
              <a:rPr lang="ja-JP" altLang="en-US" b="1" dirty="0">
                <a:effectLst/>
                <a:latin typeface="メイリオ" panose="020B0604030504040204" pitchFamily="50" charset="-128"/>
                <a:ea typeface="メイリオ" panose="020B0604030504040204" pitchFamily="50" charset="-128"/>
                <a:cs typeface="+mn-cs"/>
              </a:rPr>
              <a:t>移植時年齢</a:t>
            </a:r>
            <a:r>
              <a:rPr lang="en-US" altLang="ja-JP" b="1" dirty="0">
                <a:effectLst/>
                <a:latin typeface="メイリオ" panose="020B0604030504040204" pitchFamily="50" charset="-128"/>
                <a:ea typeface="メイリオ" panose="020B0604030504040204" pitchFamily="50" charset="-128"/>
                <a:cs typeface="+mn-cs"/>
              </a:rPr>
              <a:t>0</a:t>
            </a:r>
            <a:r>
              <a:rPr lang="ja-JP" altLang="en-US" b="1" dirty="0">
                <a:effectLst/>
                <a:latin typeface="メイリオ" panose="020B0604030504040204" pitchFamily="50" charset="-128"/>
                <a:ea typeface="メイリオ" panose="020B0604030504040204" pitchFamily="50" charset="-128"/>
                <a:cs typeface="+mn-cs"/>
              </a:rPr>
              <a:t>～</a:t>
            </a:r>
            <a:r>
              <a:rPr lang="en-US" altLang="ja-JP" b="1" dirty="0">
                <a:effectLst/>
                <a:latin typeface="メイリオ" panose="020B0604030504040204" pitchFamily="50" charset="-128"/>
                <a:ea typeface="メイリオ" panose="020B0604030504040204" pitchFamily="50" charset="-128"/>
                <a:cs typeface="+mn-cs"/>
              </a:rPr>
              <a:t>15</a:t>
            </a:r>
            <a:r>
              <a:rPr lang="ja-JP" altLang="en-US" b="1" dirty="0">
                <a:effectLst/>
                <a:latin typeface="メイリオ" panose="020B0604030504040204" pitchFamily="50" charset="-128"/>
                <a:ea typeface="メイリオ" panose="020B0604030504040204" pitchFamily="50" charset="-128"/>
                <a:cs typeface="+mn-cs"/>
              </a:rPr>
              <a:t>歳に対する非血縁者間さい帯血移植後生存率</a:t>
            </a:r>
            <a:endParaRPr lang="ja-JP" altLang="ja-JP" b="1" dirty="0">
              <a:solidFill>
                <a:srgbClr val="F0FEDE"/>
              </a:solidFill>
              <a:latin typeface="メイリオ" panose="020B0604030504040204" pitchFamily="50" charset="-128"/>
              <a:ea typeface="メイリオ" panose="020B0604030504040204" pitchFamily="50" charset="-128"/>
              <a:cs typeface="+mn-cs"/>
            </a:endParaRPr>
          </a:p>
        </p:txBody>
      </p:sp>
      <p:pic>
        <p:nvPicPr>
          <p:cNvPr id="5" name="図 4" descr="グラフ, 折れ線グラフ&#10;&#10;AI 生成コンテンツは誤りを含む可能性があります。">
            <a:extLst>
              <a:ext uri="{FF2B5EF4-FFF2-40B4-BE49-F238E27FC236}">
                <a16:creationId xmlns:a16="http://schemas.microsoft.com/office/drawing/2014/main" id="{82111B47-D128-FAF9-A7F7-F0549CE12EFD}"/>
              </a:ext>
            </a:extLst>
          </p:cNvPr>
          <p:cNvPicPr>
            <a:picLocks noChangeAspect="1"/>
          </p:cNvPicPr>
          <p:nvPr/>
        </p:nvPicPr>
        <p:blipFill>
          <a:blip r:embed="rId3"/>
          <a:stretch>
            <a:fillRect/>
          </a:stretch>
        </p:blipFill>
        <p:spPr>
          <a:xfrm>
            <a:off x="692" y="0"/>
            <a:ext cx="12190615" cy="6858000"/>
          </a:xfrm>
          <a:prstGeom prst="rect">
            <a:avLst/>
          </a:prstGeom>
        </p:spPr>
      </p:pic>
    </p:spTree>
    <p:extLst>
      <p:ext uri="{BB962C8B-B14F-4D97-AF65-F5344CB8AC3E}">
        <p14:creationId xmlns:p14="http://schemas.microsoft.com/office/powerpoint/2010/main" val="219231380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タイトル 31"/>
          <p:cNvSpPr>
            <a:spLocks noGrp="1"/>
          </p:cNvSpPr>
          <p:nvPr>
            <p:ph type="title"/>
          </p:nvPr>
        </p:nvSpPr>
        <p:spPr/>
        <p:txBody>
          <a:bodyPr>
            <a:noAutofit/>
          </a:bodyPr>
          <a:lstStyle/>
          <a:p>
            <a:pPr fontAlgn="base"/>
            <a:r>
              <a:rPr lang="ja-JP" altLang="en-US" b="1" dirty="0">
                <a:effectLst/>
                <a:latin typeface="メイリオ" panose="020B0604030504040204" pitchFamily="50" charset="-128"/>
                <a:ea typeface="メイリオ" panose="020B0604030504040204" pitchFamily="50" charset="-128"/>
                <a:cs typeface="+mn-cs"/>
              </a:rPr>
              <a:t>白血病リスク分類別の急性骨髄性白血病における</a:t>
            </a:r>
            <a:br>
              <a:rPr lang="en-US" altLang="ja-JP" b="1" dirty="0">
                <a:effectLst/>
                <a:latin typeface="メイリオ" panose="020B0604030504040204" pitchFamily="50" charset="-128"/>
                <a:ea typeface="メイリオ" panose="020B0604030504040204" pitchFamily="50" charset="-128"/>
                <a:cs typeface="+mn-cs"/>
              </a:rPr>
            </a:br>
            <a:r>
              <a:rPr lang="ja-JP" altLang="en-US" b="1" dirty="0">
                <a:effectLst/>
                <a:latin typeface="メイリオ" panose="020B0604030504040204" pitchFamily="50" charset="-128"/>
                <a:ea typeface="メイリオ" panose="020B0604030504040204" pitchFamily="50" charset="-128"/>
                <a:cs typeface="+mn-cs"/>
              </a:rPr>
              <a:t>移植時年齢</a:t>
            </a:r>
            <a:r>
              <a:rPr lang="en-US" altLang="ja-JP" b="1" dirty="0">
                <a:effectLst/>
                <a:latin typeface="メイリオ" panose="020B0604030504040204" pitchFamily="50" charset="-128"/>
                <a:ea typeface="メイリオ" panose="020B0604030504040204" pitchFamily="50" charset="-128"/>
                <a:cs typeface="+mn-cs"/>
              </a:rPr>
              <a:t>16</a:t>
            </a:r>
            <a:r>
              <a:rPr lang="ja-JP" altLang="en-US" b="1" dirty="0">
                <a:effectLst/>
                <a:latin typeface="メイリオ" panose="020B0604030504040204" pitchFamily="50" charset="-128"/>
                <a:ea typeface="メイリオ" panose="020B0604030504040204" pitchFamily="50" charset="-128"/>
                <a:cs typeface="+mn-cs"/>
              </a:rPr>
              <a:t>歳以上に対する非血縁者間さい帯血移植後生存率</a:t>
            </a:r>
            <a:endParaRPr lang="ja-JP" altLang="ja-JP" b="1" dirty="0">
              <a:solidFill>
                <a:srgbClr val="FFF5E7"/>
              </a:solidFill>
              <a:latin typeface="メイリオ" panose="020B0604030504040204" pitchFamily="50" charset="-128"/>
              <a:ea typeface="メイリオ" panose="020B0604030504040204" pitchFamily="50" charset="-128"/>
              <a:cs typeface="+mn-cs"/>
            </a:endParaRPr>
          </a:p>
        </p:txBody>
      </p:sp>
      <p:pic>
        <p:nvPicPr>
          <p:cNvPr id="5" name="図 4" descr="グラフ, 折れ線グラフ&#10;&#10;AI 生成コンテンツは誤りを含む可能性があります。">
            <a:extLst>
              <a:ext uri="{FF2B5EF4-FFF2-40B4-BE49-F238E27FC236}">
                <a16:creationId xmlns:a16="http://schemas.microsoft.com/office/drawing/2014/main" id="{4B506EE4-F207-581B-ACF9-0EEADA17ECBE}"/>
              </a:ext>
            </a:extLst>
          </p:cNvPr>
          <p:cNvPicPr>
            <a:picLocks noChangeAspect="1"/>
          </p:cNvPicPr>
          <p:nvPr/>
        </p:nvPicPr>
        <p:blipFill>
          <a:blip r:embed="rId3"/>
          <a:stretch>
            <a:fillRect/>
          </a:stretch>
        </p:blipFill>
        <p:spPr>
          <a:xfrm>
            <a:off x="692" y="0"/>
            <a:ext cx="12190615" cy="6858000"/>
          </a:xfrm>
          <a:prstGeom prst="rect">
            <a:avLst/>
          </a:prstGeom>
        </p:spPr>
      </p:pic>
    </p:spTree>
    <p:extLst>
      <p:ext uri="{BB962C8B-B14F-4D97-AF65-F5344CB8AC3E}">
        <p14:creationId xmlns:p14="http://schemas.microsoft.com/office/powerpoint/2010/main" val="365844395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タイトル 31"/>
          <p:cNvSpPr>
            <a:spLocks noGrp="1"/>
          </p:cNvSpPr>
          <p:nvPr>
            <p:ph type="title"/>
          </p:nvPr>
        </p:nvSpPr>
        <p:spPr/>
        <p:txBody>
          <a:bodyPr>
            <a:normAutofit fontScale="90000"/>
          </a:bodyPr>
          <a:lstStyle/>
          <a:p>
            <a:pPr fontAlgn="base"/>
            <a:r>
              <a:rPr lang="ja-JP" altLang="en-US" sz="2800" b="1" dirty="0">
                <a:effectLst/>
                <a:latin typeface="メイリオ" panose="020B0604030504040204" pitchFamily="50" charset="-128"/>
                <a:ea typeface="メイリオ" panose="020B0604030504040204" pitchFamily="50" charset="-128"/>
                <a:cs typeface="+mn-cs"/>
              </a:rPr>
              <a:t>ドナー・幹細胞種類別の急性リンパ性白血病における</a:t>
            </a:r>
            <a:br>
              <a:rPr lang="ja-JP" altLang="en-US" sz="2800" b="1" dirty="0">
                <a:effectLst/>
                <a:latin typeface="メイリオ" panose="020B0604030504040204" pitchFamily="50" charset="-128"/>
                <a:ea typeface="メイリオ" panose="020B0604030504040204" pitchFamily="50" charset="-128"/>
                <a:cs typeface="+mn-cs"/>
              </a:rPr>
            </a:br>
            <a:r>
              <a:rPr lang="ja-JP" altLang="en-US" sz="2800" b="1" dirty="0">
                <a:effectLst/>
                <a:latin typeface="メイリオ" panose="020B0604030504040204" pitchFamily="50" charset="-128"/>
                <a:ea typeface="メイリオ" panose="020B0604030504040204" pitchFamily="50" charset="-128"/>
                <a:cs typeface="+mn-cs"/>
              </a:rPr>
              <a:t>移植時年齢</a:t>
            </a:r>
            <a:r>
              <a:rPr lang="en-US" altLang="ja-JP" sz="2800" b="1" dirty="0">
                <a:effectLst/>
                <a:latin typeface="メイリオ" panose="020B0604030504040204" pitchFamily="50" charset="-128"/>
                <a:ea typeface="メイリオ" panose="020B0604030504040204" pitchFamily="50" charset="-128"/>
                <a:cs typeface="+mn-cs"/>
              </a:rPr>
              <a:t>0</a:t>
            </a:r>
            <a:r>
              <a:rPr lang="ja-JP" altLang="en-US" sz="2800" b="1" dirty="0">
                <a:effectLst/>
                <a:latin typeface="メイリオ" panose="020B0604030504040204" pitchFamily="50" charset="-128"/>
                <a:ea typeface="メイリオ" panose="020B0604030504040204" pitchFamily="50" charset="-128"/>
                <a:cs typeface="+mn-cs"/>
              </a:rPr>
              <a:t>～</a:t>
            </a:r>
            <a:r>
              <a:rPr lang="en-US" altLang="ja-JP" sz="2800" b="1" dirty="0">
                <a:effectLst/>
                <a:latin typeface="メイリオ" panose="020B0604030504040204" pitchFamily="50" charset="-128"/>
                <a:ea typeface="メイリオ" panose="020B0604030504040204" pitchFamily="50" charset="-128"/>
                <a:cs typeface="+mn-cs"/>
              </a:rPr>
              <a:t>15</a:t>
            </a:r>
            <a:r>
              <a:rPr lang="ja-JP" altLang="en-US" sz="2800" b="1" dirty="0">
                <a:effectLst/>
                <a:latin typeface="メイリオ" panose="020B0604030504040204" pitchFamily="50" charset="-128"/>
                <a:ea typeface="メイリオ" panose="020B0604030504040204" pitchFamily="50" charset="-128"/>
                <a:cs typeface="+mn-cs"/>
              </a:rPr>
              <a:t>歳に対する同種移植後生存率</a:t>
            </a:r>
            <a:endParaRPr lang="ja-JP" altLang="ja-JP" sz="1800" b="1" dirty="0">
              <a:latin typeface="メイリオ" panose="020B0604030504040204" pitchFamily="50" charset="-128"/>
              <a:ea typeface="メイリオ" panose="020B0604030504040204" pitchFamily="50" charset="-128"/>
              <a:cs typeface="+mn-cs"/>
            </a:endParaRPr>
          </a:p>
        </p:txBody>
      </p:sp>
      <p:pic>
        <p:nvPicPr>
          <p:cNvPr id="8" name="図 7" descr="グラフ, 折れ線グラフ&#10;&#10;AI 生成コンテンツは誤りを含む可能性があります。">
            <a:extLst>
              <a:ext uri="{FF2B5EF4-FFF2-40B4-BE49-F238E27FC236}">
                <a16:creationId xmlns:a16="http://schemas.microsoft.com/office/drawing/2014/main" id="{B16D2667-7BB4-24F1-F1EE-7109A03E5FE0}"/>
              </a:ext>
            </a:extLst>
          </p:cNvPr>
          <p:cNvPicPr>
            <a:picLocks noChangeAspect="1"/>
          </p:cNvPicPr>
          <p:nvPr/>
        </p:nvPicPr>
        <p:blipFill>
          <a:blip r:embed="rId3"/>
          <a:stretch>
            <a:fillRect/>
          </a:stretch>
        </p:blipFill>
        <p:spPr>
          <a:xfrm>
            <a:off x="692" y="0"/>
            <a:ext cx="12190615" cy="6858000"/>
          </a:xfrm>
          <a:prstGeom prst="rect">
            <a:avLst/>
          </a:prstGeom>
        </p:spPr>
      </p:pic>
    </p:spTree>
    <p:extLst>
      <p:ext uri="{BB962C8B-B14F-4D97-AF65-F5344CB8AC3E}">
        <p14:creationId xmlns:p14="http://schemas.microsoft.com/office/powerpoint/2010/main" val="41075030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9AC362-2ED6-EE24-A024-6B99F5AD8C9C}"/>
            </a:ext>
          </a:extLst>
        </p:cNvPr>
        <p:cNvGrpSpPr/>
        <p:nvPr/>
      </p:nvGrpSpPr>
      <p:grpSpPr>
        <a:xfrm>
          <a:off x="0" y="0"/>
          <a:ext cx="0" cy="0"/>
          <a:chOff x="0" y="0"/>
          <a:chExt cx="0" cy="0"/>
        </a:xfrm>
      </p:grpSpPr>
      <p:sp>
        <p:nvSpPr>
          <p:cNvPr id="15" name="タイトル 1">
            <a:extLst>
              <a:ext uri="{FF2B5EF4-FFF2-40B4-BE49-F238E27FC236}">
                <a16:creationId xmlns:a16="http://schemas.microsoft.com/office/drawing/2014/main" id="{24D4E857-75AE-102B-55DC-3566458390F3}"/>
              </a:ext>
            </a:extLst>
          </p:cNvPr>
          <p:cNvSpPr>
            <a:spLocks noGrp="1"/>
          </p:cNvSpPr>
          <p:nvPr>
            <p:ph type="title"/>
          </p:nvPr>
        </p:nvSpPr>
        <p:spPr>
          <a:xfrm>
            <a:off x="576000" y="108000"/>
            <a:ext cx="10972800" cy="802800"/>
          </a:xfrm>
        </p:spPr>
        <p:txBody>
          <a:bodyPr anchor="t">
            <a:normAutofit/>
          </a:bodyPr>
          <a:lstStyle/>
          <a:p>
            <a:r>
              <a:rPr lang="ja-JP" altLang="en-US" b="1" dirty="0">
                <a:effectLst/>
                <a:latin typeface="メイリオ" panose="020B0604030504040204" pitchFamily="50" charset="-128"/>
                <a:ea typeface="メイリオ" panose="020B0604030504040204" pitchFamily="50" charset="-128"/>
                <a:cs typeface="Arial Unicode MS" pitchFamily="50" charset="-128"/>
              </a:rPr>
              <a:t>幹細胞種類別の自家移植件数の年次推移</a:t>
            </a:r>
            <a:endParaRPr lang="ja-JP" altLang="en-US" sz="2000" b="1" dirty="0">
              <a:solidFill>
                <a:srgbClr val="E9F3FD"/>
              </a:solidFill>
              <a:effectLst/>
              <a:latin typeface="メイリオ" panose="020B0604030504040204" pitchFamily="50" charset="-128"/>
              <a:ea typeface="メイリオ" panose="020B0604030504040204" pitchFamily="50" charset="-128"/>
              <a:cs typeface="Arial Unicode MS" pitchFamily="50" charset="-128"/>
            </a:endParaRPr>
          </a:p>
        </p:txBody>
      </p:sp>
      <p:pic>
        <p:nvPicPr>
          <p:cNvPr id="3" name="図 2" descr="グラフ, 棒グラフ, ヒストグラム&#10;&#10;AI 生成コンテンツは誤りを含む可能性があります。">
            <a:extLst>
              <a:ext uri="{FF2B5EF4-FFF2-40B4-BE49-F238E27FC236}">
                <a16:creationId xmlns:a16="http://schemas.microsoft.com/office/drawing/2014/main" id="{D772AC69-C86B-9E0C-173A-E77E26C192BA}"/>
              </a:ext>
            </a:extLst>
          </p:cNvPr>
          <p:cNvPicPr>
            <a:picLocks noChangeAspect="1"/>
          </p:cNvPicPr>
          <p:nvPr/>
        </p:nvPicPr>
        <p:blipFill>
          <a:blip r:embed="rId3"/>
          <a:stretch>
            <a:fillRect/>
          </a:stretch>
        </p:blipFill>
        <p:spPr>
          <a:xfrm>
            <a:off x="692" y="0"/>
            <a:ext cx="12190615" cy="6858000"/>
          </a:xfrm>
          <a:prstGeom prst="rect">
            <a:avLst/>
          </a:prstGeom>
        </p:spPr>
      </p:pic>
    </p:spTree>
    <p:extLst>
      <p:ext uri="{BB962C8B-B14F-4D97-AF65-F5344CB8AC3E}">
        <p14:creationId xmlns:p14="http://schemas.microsoft.com/office/powerpoint/2010/main" val="569180376"/>
      </p:ext>
    </p:extLst>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タイトル 60"/>
          <p:cNvSpPr>
            <a:spLocks noGrp="1"/>
          </p:cNvSpPr>
          <p:nvPr>
            <p:ph type="title"/>
          </p:nvPr>
        </p:nvSpPr>
        <p:spPr/>
        <p:txBody>
          <a:bodyPr>
            <a:noAutofit/>
          </a:bodyPr>
          <a:lstStyle/>
          <a:p>
            <a:r>
              <a:rPr lang="ja-JP" altLang="en-US" b="1" dirty="0">
                <a:effectLst/>
                <a:latin typeface="メイリオ" panose="020B0604030504040204" pitchFamily="50" charset="-128"/>
                <a:ea typeface="メイリオ" panose="020B0604030504040204" pitchFamily="50" charset="-128"/>
              </a:rPr>
              <a:t>ドナー・幹細胞種類別の急性リンパ性白血病における</a:t>
            </a:r>
            <a:br>
              <a:rPr lang="ja-JP" altLang="en-US" b="1" dirty="0">
                <a:effectLst/>
                <a:latin typeface="メイリオ" panose="020B0604030504040204" pitchFamily="50" charset="-128"/>
                <a:ea typeface="メイリオ" panose="020B0604030504040204" pitchFamily="50" charset="-128"/>
              </a:rPr>
            </a:br>
            <a:r>
              <a:rPr lang="ja-JP" altLang="en-US" b="1" dirty="0">
                <a:effectLst/>
                <a:latin typeface="メイリオ" panose="020B0604030504040204" pitchFamily="50" charset="-128"/>
                <a:ea typeface="メイリオ" panose="020B0604030504040204" pitchFamily="50" charset="-128"/>
              </a:rPr>
              <a:t>移植時年齢</a:t>
            </a:r>
            <a:r>
              <a:rPr lang="en-US" altLang="ja-JP" b="1" dirty="0">
                <a:effectLst/>
                <a:latin typeface="メイリオ" panose="020B0604030504040204" pitchFamily="50" charset="-128"/>
                <a:ea typeface="メイリオ" panose="020B0604030504040204" pitchFamily="50" charset="-128"/>
              </a:rPr>
              <a:t>16</a:t>
            </a:r>
            <a:r>
              <a:rPr lang="ja-JP" altLang="en-US" b="1" dirty="0">
                <a:effectLst/>
                <a:latin typeface="メイリオ" panose="020B0604030504040204" pitchFamily="50" charset="-128"/>
                <a:ea typeface="メイリオ" panose="020B0604030504040204" pitchFamily="50" charset="-128"/>
              </a:rPr>
              <a:t>歳以上に対する同種移植後生存率</a:t>
            </a:r>
            <a:endParaRPr lang="ja-JP" altLang="en-US" b="1" dirty="0">
              <a:latin typeface="メイリオ" panose="020B0604030504040204" pitchFamily="50" charset="-128"/>
              <a:ea typeface="メイリオ" panose="020B0604030504040204" pitchFamily="50" charset="-128"/>
            </a:endParaRPr>
          </a:p>
        </p:txBody>
      </p:sp>
      <p:pic>
        <p:nvPicPr>
          <p:cNvPr id="10" name="図 9" descr="グラフ&#10;&#10;AI 生成コンテンツは誤りを含む可能性があります。">
            <a:extLst>
              <a:ext uri="{FF2B5EF4-FFF2-40B4-BE49-F238E27FC236}">
                <a16:creationId xmlns:a16="http://schemas.microsoft.com/office/drawing/2014/main" id="{C42F5D05-FDD4-40F2-34F0-4BD600D2C047}"/>
              </a:ext>
            </a:extLst>
          </p:cNvPr>
          <p:cNvPicPr>
            <a:picLocks noChangeAspect="1"/>
          </p:cNvPicPr>
          <p:nvPr/>
        </p:nvPicPr>
        <p:blipFill>
          <a:blip r:embed="rId3"/>
          <a:stretch>
            <a:fillRect/>
          </a:stretch>
        </p:blipFill>
        <p:spPr>
          <a:xfrm>
            <a:off x="692" y="0"/>
            <a:ext cx="12190615" cy="6858000"/>
          </a:xfrm>
          <a:prstGeom prst="rect">
            <a:avLst/>
          </a:prstGeom>
        </p:spPr>
      </p:pic>
    </p:spTree>
    <p:extLst>
      <p:ext uri="{BB962C8B-B14F-4D97-AF65-F5344CB8AC3E}">
        <p14:creationId xmlns:p14="http://schemas.microsoft.com/office/powerpoint/2010/main" val="275315436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タイトル 35"/>
          <p:cNvSpPr>
            <a:spLocks noGrp="1"/>
          </p:cNvSpPr>
          <p:nvPr>
            <p:ph type="title"/>
          </p:nvPr>
        </p:nvSpPr>
        <p:spPr/>
        <p:txBody>
          <a:bodyPr>
            <a:noAutofit/>
          </a:bodyPr>
          <a:lstStyle/>
          <a:p>
            <a:pPr fontAlgn="base">
              <a:defRPr/>
            </a:pPr>
            <a:r>
              <a:rPr lang="ja-JP" altLang="en-US" b="1" dirty="0">
                <a:effectLst/>
                <a:latin typeface="メイリオ" panose="020B0604030504040204" pitchFamily="50" charset="-128"/>
                <a:ea typeface="メイリオ" panose="020B0604030504040204" pitchFamily="50" charset="-128"/>
                <a:cs typeface="+mn-cs"/>
              </a:rPr>
              <a:t>白血病リスク分類別の急性リンパ性白血病における</a:t>
            </a:r>
            <a:br>
              <a:rPr lang="en-US" altLang="ja-JP" b="1" dirty="0">
                <a:effectLst/>
                <a:latin typeface="メイリオ" panose="020B0604030504040204" pitchFamily="50" charset="-128"/>
                <a:ea typeface="メイリオ" panose="020B0604030504040204" pitchFamily="50" charset="-128"/>
                <a:cs typeface="+mn-cs"/>
              </a:rPr>
            </a:br>
            <a:r>
              <a:rPr lang="ja-JP" altLang="en-US" b="1" dirty="0">
                <a:effectLst/>
                <a:latin typeface="メイリオ" panose="020B0604030504040204" pitchFamily="50" charset="-128"/>
                <a:ea typeface="メイリオ" panose="020B0604030504040204" pitchFamily="50" charset="-128"/>
                <a:cs typeface="+mn-cs"/>
              </a:rPr>
              <a:t>移植時年齢</a:t>
            </a:r>
            <a:r>
              <a:rPr lang="en-US" altLang="ja-JP" b="1" dirty="0">
                <a:effectLst/>
                <a:latin typeface="メイリオ" panose="020B0604030504040204" pitchFamily="50" charset="-128"/>
                <a:ea typeface="メイリオ" panose="020B0604030504040204" pitchFamily="50" charset="-128"/>
                <a:cs typeface="+mn-cs"/>
              </a:rPr>
              <a:t>0</a:t>
            </a:r>
            <a:r>
              <a:rPr lang="ja-JP" altLang="en-US" b="1" dirty="0">
                <a:effectLst/>
                <a:latin typeface="メイリオ" panose="020B0604030504040204" pitchFamily="50" charset="-128"/>
                <a:ea typeface="メイリオ" panose="020B0604030504040204" pitchFamily="50" charset="-128"/>
                <a:cs typeface="+mn-cs"/>
              </a:rPr>
              <a:t>～</a:t>
            </a:r>
            <a:r>
              <a:rPr lang="en-US" altLang="ja-JP" b="1" dirty="0">
                <a:effectLst/>
                <a:latin typeface="メイリオ" panose="020B0604030504040204" pitchFamily="50" charset="-128"/>
                <a:ea typeface="メイリオ" panose="020B0604030504040204" pitchFamily="50" charset="-128"/>
                <a:cs typeface="+mn-cs"/>
              </a:rPr>
              <a:t>15</a:t>
            </a:r>
            <a:r>
              <a:rPr lang="ja-JP" altLang="en-US" b="1" dirty="0">
                <a:effectLst/>
                <a:latin typeface="メイリオ" panose="020B0604030504040204" pitchFamily="50" charset="-128"/>
                <a:ea typeface="メイリオ" panose="020B0604030504040204" pitchFamily="50" charset="-128"/>
                <a:cs typeface="+mn-cs"/>
              </a:rPr>
              <a:t>歳に対する</a:t>
            </a:r>
            <a:r>
              <a:rPr lang="en-US" altLang="ja-JP" b="1" dirty="0">
                <a:effectLst/>
                <a:latin typeface="メイリオ" panose="020B0604030504040204" pitchFamily="50" charset="-128"/>
                <a:ea typeface="メイリオ" panose="020B0604030504040204" pitchFamily="50" charset="-128"/>
                <a:cs typeface="+mn-cs"/>
              </a:rPr>
              <a:t>HLA</a:t>
            </a:r>
            <a:r>
              <a:rPr lang="ja-JP" altLang="en-US" b="1" dirty="0">
                <a:effectLst/>
                <a:latin typeface="メイリオ" panose="020B0604030504040204" pitchFamily="50" charset="-128"/>
                <a:ea typeface="メイリオ" panose="020B0604030504040204" pitchFamily="50" charset="-128"/>
                <a:cs typeface="+mn-cs"/>
              </a:rPr>
              <a:t>適合同胞間移植後生存率</a:t>
            </a:r>
            <a:endParaRPr lang="ja-JP" altLang="ja-JP" dirty="0">
              <a:solidFill>
                <a:srgbClr val="F0FEDE"/>
              </a:solidFill>
              <a:effectLst/>
            </a:endParaRPr>
          </a:p>
        </p:txBody>
      </p:sp>
      <p:pic>
        <p:nvPicPr>
          <p:cNvPr id="4" name="図 3" descr="グラフ, 折れ線グラフ&#10;&#10;AI 生成コンテンツは誤りを含む可能性があります。">
            <a:extLst>
              <a:ext uri="{FF2B5EF4-FFF2-40B4-BE49-F238E27FC236}">
                <a16:creationId xmlns:a16="http://schemas.microsoft.com/office/drawing/2014/main" id="{5BF9A934-7643-F79B-ED05-2106B024A86A}"/>
              </a:ext>
            </a:extLst>
          </p:cNvPr>
          <p:cNvPicPr>
            <a:picLocks noChangeAspect="1"/>
          </p:cNvPicPr>
          <p:nvPr/>
        </p:nvPicPr>
        <p:blipFill>
          <a:blip r:embed="rId3"/>
          <a:stretch>
            <a:fillRect/>
          </a:stretch>
        </p:blipFill>
        <p:spPr>
          <a:xfrm>
            <a:off x="692" y="0"/>
            <a:ext cx="12190615" cy="6858000"/>
          </a:xfrm>
          <a:prstGeom prst="rect">
            <a:avLst/>
          </a:prstGeom>
        </p:spPr>
      </p:pic>
    </p:spTree>
    <p:extLst>
      <p:ext uri="{BB962C8B-B14F-4D97-AF65-F5344CB8AC3E}">
        <p14:creationId xmlns:p14="http://schemas.microsoft.com/office/powerpoint/2010/main" val="202833309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タイトル 31"/>
          <p:cNvSpPr>
            <a:spLocks noGrp="1"/>
          </p:cNvSpPr>
          <p:nvPr>
            <p:ph type="title"/>
          </p:nvPr>
        </p:nvSpPr>
        <p:spPr/>
        <p:txBody>
          <a:bodyPr>
            <a:noAutofit/>
          </a:bodyPr>
          <a:lstStyle/>
          <a:p>
            <a:pPr fontAlgn="base">
              <a:defRPr/>
            </a:pPr>
            <a:r>
              <a:rPr lang="ja-JP" altLang="en-US" b="1" dirty="0">
                <a:effectLst/>
                <a:latin typeface="メイリオ" panose="020B0604030504040204" pitchFamily="50" charset="-128"/>
                <a:ea typeface="メイリオ" panose="020B0604030504040204" pitchFamily="50" charset="-128"/>
                <a:cs typeface="+mn-cs"/>
              </a:rPr>
              <a:t>白血病リスク分類別の急性リンパ性白血病における</a:t>
            </a:r>
            <a:br>
              <a:rPr lang="en-US" altLang="ja-JP" b="1" dirty="0">
                <a:effectLst/>
                <a:latin typeface="メイリオ" panose="020B0604030504040204" pitchFamily="50" charset="-128"/>
                <a:ea typeface="メイリオ" panose="020B0604030504040204" pitchFamily="50" charset="-128"/>
                <a:cs typeface="+mn-cs"/>
              </a:rPr>
            </a:br>
            <a:r>
              <a:rPr lang="ja-JP" altLang="en-US" b="1" dirty="0">
                <a:effectLst/>
                <a:latin typeface="メイリオ" panose="020B0604030504040204" pitchFamily="50" charset="-128"/>
                <a:ea typeface="メイリオ" panose="020B0604030504040204" pitchFamily="50" charset="-128"/>
                <a:cs typeface="+mn-cs"/>
              </a:rPr>
              <a:t>移植時年齢</a:t>
            </a:r>
            <a:r>
              <a:rPr lang="en-US" altLang="ja-JP" b="1" dirty="0">
                <a:effectLst/>
                <a:latin typeface="メイリオ" panose="020B0604030504040204" pitchFamily="50" charset="-128"/>
                <a:ea typeface="メイリオ" panose="020B0604030504040204" pitchFamily="50" charset="-128"/>
                <a:cs typeface="+mn-cs"/>
              </a:rPr>
              <a:t>16</a:t>
            </a:r>
            <a:r>
              <a:rPr lang="ja-JP" altLang="en-US" b="1" dirty="0">
                <a:effectLst/>
                <a:latin typeface="メイリオ" panose="020B0604030504040204" pitchFamily="50" charset="-128"/>
                <a:ea typeface="メイリオ" panose="020B0604030504040204" pitchFamily="50" charset="-128"/>
                <a:cs typeface="+mn-cs"/>
              </a:rPr>
              <a:t>歳以上に対する</a:t>
            </a:r>
            <a:r>
              <a:rPr lang="en-US" altLang="ja-JP" b="1" dirty="0">
                <a:effectLst/>
                <a:latin typeface="メイリオ" panose="020B0604030504040204" pitchFamily="50" charset="-128"/>
                <a:ea typeface="メイリオ" panose="020B0604030504040204" pitchFamily="50" charset="-128"/>
                <a:cs typeface="+mn-cs"/>
              </a:rPr>
              <a:t>HLA</a:t>
            </a:r>
            <a:r>
              <a:rPr lang="ja-JP" altLang="en-US" b="1" dirty="0">
                <a:effectLst/>
                <a:latin typeface="メイリオ" panose="020B0604030504040204" pitchFamily="50" charset="-128"/>
                <a:ea typeface="メイリオ" panose="020B0604030504040204" pitchFamily="50" charset="-128"/>
                <a:cs typeface="+mn-cs"/>
              </a:rPr>
              <a:t>適合同胞間移植後生存率</a:t>
            </a:r>
            <a:endParaRPr lang="ja-JP" altLang="ja-JP" b="1" dirty="0">
              <a:solidFill>
                <a:srgbClr val="FFF5E7"/>
              </a:solidFill>
              <a:effectLst/>
              <a:latin typeface="メイリオ" panose="020B0604030504040204" pitchFamily="50" charset="-128"/>
              <a:ea typeface="メイリオ" panose="020B0604030504040204" pitchFamily="50" charset="-128"/>
            </a:endParaRPr>
          </a:p>
        </p:txBody>
      </p:sp>
      <p:pic>
        <p:nvPicPr>
          <p:cNvPr id="4" name="図 3" descr="グラフ, 折れ線グラフ&#10;&#10;AI 生成コンテンツは誤りを含む可能性があります。">
            <a:extLst>
              <a:ext uri="{FF2B5EF4-FFF2-40B4-BE49-F238E27FC236}">
                <a16:creationId xmlns:a16="http://schemas.microsoft.com/office/drawing/2014/main" id="{7C402F82-7F86-C6DD-CD72-C8C54EDA3287}"/>
              </a:ext>
            </a:extLst>
          </p:cNvPr>
          <p:cNvPicPr>
            <a:picLocks noChangeAspect="1"/>
          </p:cNvPicPr>
          <p:nvPr/>
        </p:nvPicPr>
        <p:blipFill>
          <a:blip r:embed="rId3"/>
          <a:stretch>
            <a:fillRect/>
          </a:stretch>
        </p:blipFill>
        <p:spPr>
          <a:xfrm>
            <a:off x="692" y="0"/>
            <a:ext cx="12190615" cy="6858000"/>
          </a:xfrm>
          <a:prstGeom prst="rect">
            <a:avLst/>
          </a:prstGeom>
        </p:spPr>
      </p:pic>
    </p:spTree>
    <p:extLst>
      <p:ext uri="{BB962C8B-B14F-4D97-AF65-F5344CB8AC3E}">
        <p14:creationId xmlns:p14="http://schemas.microsoft.com/office/powerpoint/2010/main" val="221158836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タイトル 35"/>
          <p:cNvSpPr>
            <a:spLocks noGrp="1"/>
          </p:cNvSpPr>
          <p:nvPr>
            <p:ph type="title"/>
          </p:nvPr>
        </p:nvSpPr>
        <p:spPr/>
        <p:txBody>
          <a:bodyPr>
            <a:normAutofit fontScale="90000"/>
          </a:bodyPr>
          <a:lstStyle/>
          <a:p>
            <a:pPr fontAlgn="base"/>
            <a:r>
              <a:rPr lang="ja-JP" altLang="en-US" sz="2800" b="1" dirty="0">
                <a:effectLst/>
                <a:latin typeface="メイリオ" panose="020B0604030504040204" pitchFamily="50" charset="-128"/>
                <a:ea typeface="メイリオ" panose="020B0604030504040204" pitchFamily="50" charset="-128"/>
                <a:cs typeface="+mn-cs"/>
              </a:rPr>
              <a:t>白血病リスク分類別の急性リンパ性白血病における</a:t>
            </a:r>
            <a:br>
              <a:rPr lang="en-US" altLang="ja-JP" sz="2800" b="1" dirty="0">
                <a:effectLst/>
                <a:latin typeface="メイリオ" panose="020B0604030504040204" pitchFamily="50" charset="-128"/>
                <a:ea typeface="メイリオ" panose="020B0604030504040204" pitchFamily="50" charset="-128"/>
                <a:cs typeface="+mn-cs"/>
              </a:rPr>
            </a:br>
            <a:r>
              <a:rPr lang="ja-JP" altLang="en-US" sz="2800" b="1" dirty="0">
                <a:effectLst/>
                <a:latin typeface="メイリオ" panose="020B0604030504040204" pitchFamily="50" charset="-128"/>
                <a:ea typeface="メイリオ" panose="020B0604030504040204" pitchFamily="50" charset="-128"/>
                <a:cs typeface="+mn-cs"/>
              </a:rPr>
              <a:t>移植時年齢</a:t>
            </a:r>
            <a:r>
              <a:rPr lang="en-US" altLang="ja-JP" sz="2800" b="1" dirty="0">
                <a:effectLst/>
                <a:latin typeface="メイリオ" panose="020B0604030504040204" pitchFamily="50" charset="-128"/>
                <a:ea typeface="メイリオ" panose="020B0604030504040204" pitchFamily="50" charset="-128"/>
                <a:cs typeface="+mn-cs"/>
              </a:rPr>
              <a:t>0</a:t>
            </a:r>
            <a:r>
              <a:rPr lang="ja-JP" altLang="en-US" sz="2800" b="1" dirty="0">
                <a:effectLst/>
                <a:latin typeface="メイリオ" panose="020B0604030504040204" pitchFamily="50" charset="-128"/>
                <a:ea typeface="メイリオ" panose="020B0604030504040204" pitchFamily="50" charset="-128"/>
                <a:cs typeface="+mn-cs"/>
              </a:rPr>
              <a:t>～</a:t>
            </a:r>
            <a:r>
              <a:rPr lang="en-US" altLang="ja-JP" sz="2800" b="1" dirty="0">
                <a:effectLst/>
                <a:latin typeface="メイリオ" panose="020B0604030504040204" pitchFamily="50" charset="-128"/>
                <a:ea typeface="メイリオ" panose="020B0604030504040204" pitchFamily="50" charset="-128"/>
                <a:cs typeface="+mn-cs"/>
              </a:rPr>
              <a:t>15</a:t>
            </a:r>
            <a:r>
              <a:rPr lang="ja-JP" altLang="en-US" sz="2800" b="1" dirty="0">
                <a:effectLst/>
                <a:latin typeface="メイリオ" panose="020B0604030504040204" pitchFamily="50" charset="-128"/>
                <a:ea typeface="メイリオ" panose="020B0604030504040204" pitchFamily="50" charset="-128"/>
                <a:cs typeface="+mn-cs"/>
              </a:rPr>
              <a:t>歳に対する非血縁者間骨髄移植後生存率</a:t>
            </a:r>
            <a:endParaRPr lang="ja-JP" altLang="ja-JP" sz="2000" b="1" dirty="0">
              <a:solidFill>
                <a:srgbClr val="F0FEDE"/>
              </a:solidFill>
              <a:latin typeface="HGP明朝E"/>
              <a:ea typeface="HGP明朝E"/>
              <a:cs typeface="+mn-cs"/>
            </a:endParaRPr>
          </a:p>
        </p:txBody>
      </p:sp>
      <p:pic>
        <p:nvPicPr>
          <p:cNvPr id="4" name="図 3" descr="グラフ, 折れ線グラフ&#10;&#10;AI 生成コンテンツは誤りを含む可能性があります。">
            <a:extLst>
              <a:ext uri="{FF2B5EF4-FFF2-40B4-BE49-F238E27FC236}">
                <a16:creationId xmlns:a16="http://schemas.microsoft.com/office/drawing/2014/main" id="{B8407EB7-EDBA-3FC4-5474-4BEEA5032181}"/>
              </a:ext>
            </a:extLst>
          </p:cNvPr>
          <p:cNvPicPr>
            <a:picLocks noChangeAspect="1"/>
          </p:cNvPicPr>
          <p:nvPr/>
        </p:nvPicPr>
        <p:blipFill>
          <a:blip r:embed="rId3"/>
          <a:stretch>
            <a:fillRect/>
          </a:stretch>
        </p:blipFill>
        <p:spPr>
          <a:xfrm>
            <a:off x="692" y="0"/>
            <a:ext cx="12190615" cy="6858000"/>
          </a:xfrm>
          <a:prstGeom prst="rect">
            <a:avLst/>
          </a:prstGeom>
        </p:spPr>
      </p:pic>
    </p:spTree>
    <p:extLst>
      <p:ext uri="{BB962C8B-B14F-4D97-AF65-F5344CB8AC3E}">
        <p14:creationId xmlns:p14="http://schemas.microsoft.com/office/powerpoint/2010/main" val="227439726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タイトル 31"/>
          <p:cNvSpPr>
            <a:spLocks noGrp="1"/>
          </p:cNvSpPr>
          <p:nvPr>
            <p:ph type="title"/>
          </p:nvPr>
        </p:nvSpPr>
        <p:spPr/>
        <p:txBody>
          <a:bodyPr>
            <a:noAutofit/>
          </a:bodyPr>
          <a:lstStyle/>
          <a:p>
            <a:pPr fontAlgn="base"/>
            <a:r>
              <a:rPr lang="ja-JP" altLang="en-US" b="1" dirty="0">
                <a:effectLst/>
                <a:latin typeface="メイリオ" panose="020B0604030504040204" pitchFamily="50" charset="-128"/>
                <a:ea typeface="メイリオ" panose="020B0604030504040204" pitchFamily="50" charset="-128"/>
                <a:cs typeface="+mn-cs"/>
              </a:rPr>
              <a:t>白血病リスク分類別の急性リンパ性白血病における</a:t>
            </a:r>
            <a:br>
              <a:rPr lang="en-US" altLang="ja-JP" b="1" dirty="0">
                <a:effectLst/>
                <a:latin typeface="メイリオ" panose="020B0604030504040204" pitchFamily="50" charset="-128"/>
                <a:ea typeface="メイリオ" panose="020B0604030504040204" pitchFamily="50" charset="-128"/>
                <a:cs typeface="+mn-cs"/>
              </a:rPr>
            </a:br>
            <a:r>
              <a:rPr lang="ja-JP" altLang="en-US" b="1" dirty="0">
                <a:effectLst/>
                <a:latin typeface="メイリオ" panose="020B0604030504040204" pitchFamily="50" charset="-128"/>
                <a:ea typeface="メイリオ" panose="020B0604030504040204" pitchFamily="50" charset="-128"/>
                <a:cs typeface="+mn-cs"/>
              </a:rPr>
              <a:t>移植時年齢</a:t>
            </a:r>
            <a:r>
              <a:rPr lang="en-US" altLang="ja-JP" b="1" dirty="0">
                <a:effectLst/>
                <a:latin typeface="メイリオ" panose="020B0604030504040204" pitchFamily="50" charset="-128"/>
                <a:ea typeface="メイリオ" panose="020B0604030504040204" pitchFamily="50" charset="-128"/>
                <a:cs typeface="+mn-cs"/>
              </a:rPr>
              <a:t>16</a:t>
            </a:r>
            <a:r>
              <a:rPr lang="ja-JP" altLang="en-US" b="1" dirty="0">
                <a:effectLst/>
                <a:latin typeface="メイリオ" panose="020B0604030504040204" pitchFamily="50" charset="-128"/>
                <a:ea typeface="メイリオ" panose="020B0604030504040204" pitchFamily="50" charset="-128"/>
                <a:cs typeface="+mn-cs"/>
              </a:rPr>
              <a:t>歳以上に対する非血縁者間骨髄移植後生存率</a:t>
            </a:r>
            <a:endParaRPr lang="ja-JP" altLang="ja-JP" b="1" dirty="0">
              <a:solidFill>
                <a:srgbClr val="FFF5E7"/>
              </a:solidFill>
              <a:latin typeface="メイリオ" panose="020B0604030504040204" pitchFamily="50" charset="-128"/>
              <a:ea typeface="メイリオ" panose="020B0604030504040204" pitchFamily="50" charset="-128"/>
              <a:cs typeface="+mn-cs"/>
            </a:endParaRPr>
          </a:p>
        </p:txBody>
      </p:sp>
      <p:pic>
        <p:nvPicPr>
          <p:cNvPr id="7" name="図 6" descr="グラフ, 折れ線グラフ&#10;&#10;AI 生成コンテンツは誤りを含む可能性があります。">
            <a:extLst>
              <a:ext uri="{FF2B5EF4-FFF2-40B4-BE49-F238E27FC236}">
                <a16:creationId xmlns:a16="http://schemas.microsoft.com/office/drawing/2014/main" id="{95240CD3-C3C9-18AC-E559-D169080F0CC8}"/>
              </a:ext>
            </a:extLst>
          </p:cNvPr>
          <p:cNvPicPr>
            <a:picLocks noChangeAspect="1"/>
          </p:cNvPicPr>
          <p:nvPr/>
        </p:nvPicPr>
        <p:blipFill>
          <a:blip r:embed="rId3"/>
          <a:stretch>
            <a:fillRect/>
          </a:stretch>
        </p:blipFill>
        <p:spPr>
          <a:xfrm>
            <a:off x="692" y="0"/>
            <a:ext cx="12190615" cy="6858000"/>
          </a:xfrm>
          <a:prstGeom prst="rect">
            <a:avLst/>
          </a:prstGeom>
        </p:spPr>
      </p:pic>
    </p:spTree>
    <p:extLst>
      <p:ext uri="{BB962C8B-B14F-4D97-AF65-F5344CB8AC3E}">
        <p14:creationId xmlns:p14="http://schemas.microsoft.com/office/powerpoint/2010/main" val="148277509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タイトル 35"/>
          <p:cNvSpPr>
            <a:spLocks noGrp="1"/>
          </p:cNvSpPr>
          <p:nvPr>
            <p:ph type="title"/>
          </p:nvPr>
        </p:nvSpPr>
        <p:spPr/>
        <p:txBody>
          <a:bodyPr>
            <a:normAutofit fontScale="90000"/>
          </a:bodyPr>
          <a:lstStyle/>
          <a:p>
            <a:pPr fontAlgn="base"/>
            <a:r>
              <a:rPr lang="ja-JP" altLang="en-US" sz="2800" b="1" dirty="0">
                <a:effectLst/>
                <a:latin typeface="メイリオ" panose="020B0604030504040204" pitchFamily="50" charset="-128"/>
                <a:ea typeface="メイリオ" panose="020B0604030504040204" pitchFamily="50" charset="-128"/>
                <a:cs typeface="+mn-cs"/>
              </a:rPr>
              <a:t>白血病リスク分類別の急性リンパ性白血病における</a:t>
            </a:r>
            <a:br>
              <a:rPr lang="en-US" altLang="ja-JP" sz="2800" b="1" dirty="0">
                <a:latin typeface="メイリオ" panose="020B0604030504040204" pitchFamily="50" charset="-128"/>
                <a:ea typeface="メイリオ" panose="020B0604030504040204" pitchFamily="50" charset="-128"/>
                <a:cs typeface="+mn-cs"/>
              </a:rPr>
            </a:br>
            <a:r>
              <a:rPr lang="ja-JP" altLang="en-US" sz="2800" b="1" dirty="0">
                <a:effectLst/>
                <a:latin typeface="メイリオ" panose="020B0604030504040204" pitchFamily="50" charset="-128"/>
                <a:ea typeface="メイリオ" panose="020B0604030504040204" pitchFamily="50" charset="-128"/>
                <a:cs typeface="+mn-cs"/>
              </a:rPr>
              <a:t>移植時年齢</a:t>
            </a:r>
            <a:r>
              <a:rPr lang="en-US" altLang="ja-JP" sz="2800" b="1" dirty="0">
                <a:effectLst/>
                <a:latin typeface="メイリオ" panose="020B0604030504040204" pitchFamily="50" charset="-128"/>
                <a:ea typeface="メイリオ" panose="020B0604030504040204" pitchFamily="50" charset="-128"/>
                <a:cs typeface="+mn-cs"/>
              </a:rPr>
              <a:t>0</a:t>
            </a:r>
            <a:r>
              <a:rPr lang="ja-JP" altLang="en-US" sz="2800" b="1" dirty="0">
                <a:effectLst/>
                <a:latin typeface="メイリオ" panose="020B0604030504040204" pitchFamily="50" charset="-128"/>
                <a:ea typeface="メイリオ" panose="020B0604030504040204" pitchFamily="50" charset="-128"/>
                <a:cs typeface="+mn-cs"/>
              </a:rPr>
              <a:t>～</a:t>
            </a:r>
            <a:r>
              <a:rPr lang="en-US" altLang="ja-JP" sz="2800" b="1" dirty="0">
                <a:effectLst/>
                <a:latin typeface="メイリオ" panose="020B0604030504040204" pitchFamily="50" charset="-128"/>
                <a:ea typeface="メイリオ" panose="020B0604030504040204" pitchFamily="50" charset="-128"/>
                <a:cs typeface="+mn-cs"/>
              </a:rPr>
              <a:t>15</a:t>
            </a:r>
            <a:r>
              <a:rPr lang="ja-JP" altLang="en-US" sz="2800" b="1" dirty="0">
                <a:effectLst/>
                <a:latin typeface="メイリオ" panose="020B0604030504040204" pitchFamily="50" charset="-128"/>
                <a:ea typeface="メイリオ" panose="020B0604030504040204" pitchFamily="50" charset="-128"/>
                <a:cs typeface="+mn-cs"/>
              </a:rPr>
              <a:t>歳に対する非血縁者間さい帯血移植後生存率</a:t>
            </a:r>
            <a:endParaRPr lang="ja-JP" altLang="ja-JP" sz="2000" b="1" dirty="0">
              <a:solidFill>
                <a:srgbClr val="F0FEDE"/>
              </a:solidFill>
              <a:latin typeface="HGP明朝E"/>
              <a:ea typeface="HGP明朝E"/>
              <a:cs typeface="+mn-cs"/>
            </a:endParaRPr>
          </a:p>
        </p:txBody>
      </p:sp>
      <p:pic>
        <p:nvPicPr>
          <p:cNvPr id="3" name="図 2" descr="グラフ, 折れ線グラフ&#10;&#10;AI 生成コンテンツは誤りを含む可能性があります。">
            <a:extLst>
              <a:ext uri="{FF2B5EF4-FFF2-40B4-BE49-F238E27FC236}">
                <a16:creationId xmlns:a16="http://schemas.microsoft.com/office/drawing/2014/main" id="{7B6F04C6-3531-BF34-5C01-DF9E47FCDCB1}"/>
              </a:ext>
            </a:extLst>
          </p:cNvPr>
          <p:cNvPicPr>
            <a:picLocks noChangeAspect="1"/>
          </p:cNvPicPr>
          <p:nvPr/>
        </p:nvPicPr>
        <p:blipFill>
          <a:blip r:embed="rId3"/>
          <a:stretch>
            <a:fillRect/>
          </a:stretch>
        </p:blipFill>
        <p:spPr>
          <a:xfrm>
            <a:off x="692" y="0"/>
            <a:ext cx="12190615" cy="6858000"/>
          </a:xfrm>
          <a:prstGeom prst="rect">
            <a:avLst/>
          </a:prstGeom>
        </p:spPr>
      </p:pic>
    </p:spTree>
    <p:extLst>
      <p:ext uri="{BB962C8B-B14F-4D97-AF65-F5344CB8AC3E}">
        <p14:creationId xmlns:p14="http://schemas.microsoft.com/office/powerpoint/2010/main" val="180166975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タイトル 31"/>
          <p:cNvSpPr>
            <a:spLocks noGrp="1"/>
          </p:cNvSpPr>
          <p:nvPr>
            <p:ph type="title"/>
          </p:nvPr>
        </p:nvSpPr>
        <p:spPr/>
        <p:txBody>
          <a:bodyPr>
            <a:noAutofit/>
          </a:bodyPr>
          <a:lstStyle/>
          <a:p>
            <a:pPr fontAlgn="base"/>
            <a:r>
              <a:rPr lang="ja-JP" altLang="en-US" b="1" dirty="0">
                <a:effectLst/>
                <a:latin typeface="メイリオ" panose="020B0604030504040204" pitchFamily="50" charset="-128"/>
                <a:ea typeface="メイリオ" panose="020B0604030504040204" pitchFamily="50" charset="-128"/>
                <a:cs typeface="+mn-cs"/>
              </a:rPr>
              <a:t>白血病リスク分類別の急性リンパ性白血病における</a:t>
            </a:r>
            <a:br>
              <a:rPr lang="en-US" altLang="ja-JP" b="1" dirty="0">
                <a:effectLst/>
                <a:latin typeface="メイリオ" panose="020B0604030504040204" pitchFamily="50" charset="-128"/>
                <a:ea typeface="メイリオ" panose="020B0604030504040204" pitchFamily="50" charset="-128"/>
                <a:cs typeface="+mn-cs"/>
              </a:rPr>
            </a:br>
            <a:r>
              <a:rPr lang="ja-JP" altLang="en-US" b="1" dirty="0">
                <a:effectLst/>
                <a:latin typeface="メイリオ" panose="020B0604030504040204" pitchFamily="50" charset="-128"/>
                <a:ea typeface="メイリオ" panose="020B0604030504040204" pitchFamily="50" charset="-128"/>
                <a:cs typeface="+mn-cs"/>
              </a:rPr>
              <a:t>移植時年齢</a:t>
            </a:r>
            <a:r>
              <a:rPr lang="en-US" altLang="ja-JP" b="1" dirty="0">
                <a:effectLst/>
                <a:latin typeface="メイリオ" panose="020B0604030504040204" pitchFamily="50" charset="-128"/>
                <a:ea typeface="メイリオ" panose="020B0604030504040204" pitchFamily="50" charset="-128"/>
                <a:cs typeface="+mn-cs"/>
              </a:rPr>
              <a:t>16</a:t>
            </a:r>
            <a:r>
              <a:rPr lang="ja-JP" altLang="en-US" b="1" dirty="0">
                <a:effectLst/>
                <a:latin typeface="メイリオ" panose="020B0604030504040204" pitchFamily="50" charset="-128"/>
                <a:ea typeface="メイリオ" panose="020B0604030504040204" pitchFamily="50" charset="-128"/>
                <a:cs typeface="+mn-cs"/>
              </a:rPr>
              <a:t>歳以上に対する非血縁者間さい帯血移植後生存率</a:t>
            </a:r>
            <a:endParaRPr lang="ja-JP" altLang="ja-JP" b="1" dirty="0">
              <a:solidFill>
                <a:srgbClr val="FFF5E7"/>
              </a:solidFill>
              <a:latin typeface="メイリオ" panose="020B0604030504040204" pitchFamily="50" charset="-128"/>
              <a:ea typeface="メイリオ" panose="020B0604030504040204" pitchFamily="50" charset="-128"/>
              <a:cs typeface="+mn-cs"/>
            </a:endParaRPr>
          </a:p>
        </p:txBody>
      </p:sp>
      <p:pic>
        <p:nvPicPr>
          <p:cNvPr id="4" name="図 3" descr="グラフ, 折れ線グラフ&#10;&#10;AI 生成コンテンツは誤りを含む可能性があります。">
            <a:extLst>
              <a:ext uri="{FF2B5EF4-FFF2-40B4-BE49-F238E27FC236}">
                <a16:creationId xmlns:a16="http://schemas.microsoft.com/office/drawing/2014/main" id="{B9CF4BF7-8C68-DAF3-AE2A-0BBBB29DF179}"/>
              </a:ext>
            </a:extLst>
          </p:cNvPr>
          <p:cNvPicPr>
            <a:picLocks noChangeAspect="1"/>
          </p:cNvPicPr>
          <p:nvPr/>
        </p:nvPicPr>
        <p:blipFill>
          <a:blip r:embed="rId3"/>
          <a:stretch>
            <a:fillRect/>
          </a:stretch>
        </p:blipFill>
        <p:spPr>
          <a:xfrm>
            <a:off x="692" y="0"/>
            <a:ext cx="12190615" cy="6858000"/>
          </a:xfrm>
          <a:prstGeom prst="rect">
            <a:avLst/>
          </a:prstGeom>
        </p:spPr>
      </p:pic>
    </p:spTree>
    <p:extLst>
      <p:ext uri="{BB962C8B-B14F-4D97-AF65-F5344CB8AC3E}">
        <p14:creationId xmlns:p14="http://schemas.microsoft.com/office/powerpoint/2010/main" val="22956031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タイトル 35"/>
          <p:cNvSpPr>
            <a:spLocks noGrp="1"/>
          </p:cNvSpPr>
          <p:nvPr>
            <p:ph type="title"/>
          </p:nvPr>
        </p:nvSpPr>
        <p:spPr/>
        <p:txBody>
          <a:bodyPr>
            <a:noAutofit/>
          </a:bodyPr>
          <a:lstStyle/>
          <a:p>
            <a:pPr fontAlgn="base"/>
            <a:r>
              <a:rPr lang="ja-JP" altLang="en-US" b="1" dirty="0">
                <a:effectLst/>
                <a:latin typeface="メイリオ" panose="020B0604030504040204" pitchFamily="50" charset="-128"/>
                <a:ea typeface="メイリオ" panose="020B0604030504040204" pitchFamily="50" charset="-128"/>
                <a:cs typeface="+mn-cs"/>
              </a:rPr>
              <a:t>ドナー・幹細胞種類別の慢性骨髄性白血病における</a:t>
            </a:r>
            <a:br>
              <a:rPr lang="ja-JP" altLang="en-US" b="1" dirty="0">
                <a:effectLst/>
                <a:latin typeface="メイリオ" panose="020B0604030504040204" pitchFamily="50" charset="-128"/>
                <a:ea typeface="メイリオ" panose="020B0604030504040204" pitchFamily="50" charset="-128"/>
                <a:cs typeface="+mn-cs"/>
              </a:rPr>
            </a:br>
            <a:r>
              <a:rPr lang="ja-JP" altLang="en-US" b="1" dirty="0">
                <a:effectLst/>
                <a:latin typeface="メイリオ" panose="020B0604030504040204" pitchFamily="50" charset="-128"/>
                <a:ea typeface="メイリオ" panose="020B0604030504040204" pitchFamily="50" charset="-128"/>
                <a:cs typeface="+mn-cs"/>
              </a:rPr>
              <a:t>移植時年齢</a:t>
            </a:r>
            <a:r>
              <a:rPr lang="en-US" altLang="ja-JP" b="1" dirty="0">
                <a:effectLst/>
                <a:latin typeface="メイリオ" panose="020B0604030504040204" pitchFamily="50" charset="-128"/>
                <a:ea typeface="メイリオ" panose="020B0604030504040204" pitchFamily="50" charset="-128"/>
                <a:cs typeface="+mn-cs"/>
              </a:rPr>
              <a:t>0</a:t>
            </a:r>
            <a:r>
              <a:rPr lang="ja-JP" altLang="en-US" b="1" dirty="0">
                <a:effectLst/>
                <a:latin typeface="メイリオ" panose="020B0604030504040204" pitchFamily="50" charset="-128"/>
                <a:ea typeface="メイリオ" panose="020B0604030504040204" pitchFamily="50" charset="-128"/>
                <a:cs typeface="+mn-cs"/>
              </a:rPr>
              <a:t>～</a:t>
            </a:r>
            <a:r>
              <a:rPr lang="en-US" altLang="ja-JP" b="1" dirty="0">
                <a:effectLst/>
                <a:latin typeface="メイリオ" panose="020B0604030504040204" pitchFamily="50" charset="-128"/>
                <a:ea typeface="メイリオ" panose="020B0604030504040204" pitchFamily="50" charset="-128"/>
                <a:cs typeface="+mn-cs"/>
              </a:rPr>
              <a:t>15</a:t>
            </a:r>
            <a:r>
              <a:rPr lang="ja-JP" altLang="en-US" b="1" dirty="0">
                <a:effectLst/>
                <a:latin typeface="メイリオ" panose="020B0604030504040204" pitchFamily="50" charset="-128"/>
                <a:ea typeface="メイリオ" panose="020B0604030504040204" pitchFamily="50" charset="-128"/>
                <a:cs typeface="+mn-cs"/>
              </a:rPr>
              <a:t>歳に対する同種移植後生存率</a:t>
            </a:r>
            <a:endParaRPr lang="ja-JP" altLang="ja-JP" b="1" dirty="0">
              <a:solidFill>
                <a:srgbClr val="F0FEDE"/>
              </a:solidFill>
              <a:effectLst/>
              <a:latin typeface="メイリオ" panose="020B0604030504040204" pitchFamily="50" charset="-128"/>
              <a:ea typeface="メイリオ" panose="020B0604030504040204" pitchFamily="50" charset="-128"/>
              <a:cs typeface="+mn-cs"/>
            </a:endParaRPr>
          </a:p>
        </p:txBody>
      </p:sp>
      <p:pic>
        <p:nvPicPr>
          <p:cNvPr id="6" name="図 5" descr="グラフィカル ユーザー インターフェイス&#10;&#10;AI 生成コンテンツは誤りを含む可能性があります。">
            <a:extLst>
              <a:ext uri="{FF2B5EF4-FFF2-40B4-BE49-F238E27FC236}">
                <a16:creationId xmlns:a16="http://schemas.microsoft.com/office/drawing/2014/main" id="{583B1EE1-B4BF-275A-3974-A99615BE308B}"/>
              </a:ext>
            </a:extLst>
          </p:cNvPr>
          <p:cNvPicPr>
            <a:picLocks noChangeAspect="1"/>
          </p:cNvPicPr>
          <p:nvPr/>
        </p:nvPicPr>
        <p:blipFill>
          <a:blip r:embed="rId3"/>
          <a:stretch>
            <a:fillRect/>
          </a:stretch>
        </p:blipFill>
        <p:spPr>
          <a:xfrm>
            <a:off x="692" y="0"/>
            <a:ext cx="12190615" cy="6858000"/>
          </a:xfrm>
          <a:prstGeom prst="rect">
            <a:avLst/>
          </a:prstGeom>
        </p:spPr>
      </p:pic>
    </p:spTree>
    <p:extLst>
      <p:ext uri="{BB962C8B-B14F-4D97-AF65-F5344CB8AC3E}">
        <p14:creationId xmlns:p14="http://schemas.microsoft.com/office/powerpoint/2010/main" val="266182115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タイトル 31"/>
          <p:cNvSpPr>
            <a:spLocks noGrp="1"/>
          </p:cNvSpPr>
          <p:nvPr>
            <p:ph type="title"/>
          </p:nvPr>
        </p:nvSpPr>
        <p:spPr/>
        <p:txBody>
          <a:bodyPr>
            <a:noAutofit/>
          </a:bodyPr>
          <a:lstStyle/>
          <a:p>
            <a:pPr fontAlgn="base"/>
            <a:r>
              <a:rPr lang="ja-JP" altLang="en-US" b="1" dirty="0">
                <a:effectLst/>
                <a:latin typeface="メイリオ" panose="020B0604030504040204" pitchFamily="50" charset="-128"/>
                <a:ea typeface="メイリオ" panose="020B0604030504040204" pitchFamily="50" charset="-128"/>
                <a:cs typeface="+mn-cs"/>
              </a:rPr>
              <a:t>ドナー・幹細胞種類別の慢性骨髄性白血病における</a:t>
            </a:r>
            <a:br>
              <a:rPr lang="ja-JP" altLang="en-US" b="1" dirty="0">
                <a:effectLst/>
                <a:latin typeface="メイリオ" panose="020B0604030504040204" pitchFamily="50" charset="-128"/>
                <a:ea typeface="メイリオ" panose="020B0604030504040204" pitchFamily="50" charset="-128"/>
                <a:cs typeface="+mn-cs"/>
              </a:rPr>
            </a:br>
            <a:r>
              <a:rPr lang="ja-JP" altLang="en-US" b="1" dirty="0">
                <a:effectLst/>
                <a:latin typeface="メイリオ" panose="020B0604030504040204" pitchFamily="50" charset="-128"/>
                <a:ea typeface="メイリオ" panose="020B0604030504040204" pitchFamily="50" charset="-128"/>
                <a:cs typeface="+mn-cs"/>
              </a:rPr>
              <a:t>移植時年齢</a:t>
            </a:r>
            <a:r>
              <a:rPr lang="en-US" altLang="ja-JP" b="1" dirty="0">
                <a:effectLst/>
                <a:latin typeface="メイリオ" panose="020B0604030504040204" pitchFamily="50" charset="-128"/>
                <a:ea typeface="メイリオ" panose="020B0604030504040204" pitchFamily="50" charset="-128"/>
                <a:cs typeface="+mn-cs"/>
              </a:rPr>
              <a:t>16</a:t>
            </a:r>
            <a:r>
              <a:rPr lang="ja-JP" altLang="en-US" b="1" dirty="0">
                <a:effectLst/>
                <a:latin typeface="メイリオ" panose="020B0604030504040204" pitchFamily="50" charset="-128"/>
                <a:ea typeface="メイリオ" panose="020B0604030504040204" pitchFamily="50" charset="-128"/>
                <a:cs typeface="+mn-cs"/>
              </a:rPr>
              <a:t>歳以上に対する同種移植後生存率</a:t>
            </a:r>
            <a:endParaRPr lang="ja-JP" altLang="ja-JP" b="1" dirty="0">
              <a:solidFill>
                <a:srgbClr val="FFF5E7"/>
              </a:solidFill>
              <a:effectLst/>
              <a:latin typeface="メイリオ" panose="020B0604030504040204" pitchFamily="50" charset="-128"/>
              <a:ea typeface="メイリオ" panose="020B0604030504040204" pitchFamily="50" charset="-128"/>
              <a:cs typeface="+mn-cs"/>
            </a:endParaRPr>
          </a:p>
        </p:txBody>
      </p:sp>
      <p:pic>
        <p:nvPicPr>
          <p:cNvPr id="8" name="図 7" descr="グラフ, 折れ線グラフ&#10;&#10;AI 生成コンテンツは誤りを含む可能性があります。">
            <a:extLst>
              <a:ext uri="{FF2B5EF4-FFF2-40B4-BE49-F238E27FC236}">
                <a16:creationId xmlns:a16="http://schemas.microsoft.com/office/drawing/2014/main" id="{C209E9F2-D807-7CB3-D0AC-A3FDA049DFC9}"/>
              </a:ext>
            </a:extLst>
          </p:cNvPr>
          <p:cNvPicPr>
            <a:picLocks noChangeAspect="1"/>
          </p:cNvPicPr>
          <p:nvPr/>
        </p:nvPicPr>
        <p:blipFill>
          <a:blip r:embed="rId3"/>
          <a:stretch>
            <a:fillRect/>
          </a:stretch>
        </p:blipFill>
        <p:spPr>
          <a:xfrm>
            <a:off x="692" y="0"/>
            <a:ext cx="12190615" cy="6858000"/>
          </a:xfrm>
          <a:prstGeom prst="rect">
            <a:avLst/>
          </a:prstGeom>
        </p:spPr>
      </p:pic>
    </p:spTree>
    <p:extLst>
      <p:ext uri="{BB962C8B-B14F-4D97-AF65-F5344CB8AC3E}">
        <p14:creationId xmlns:p14="http://schemas.microsoft.com/office/powerpoint/2010/main" val="306525699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タイトル 31"/>
          <p:cNvSpPr>
            <a:spLocks noGrp="1"/>
          </p:cNvSpPr>
          <p:nvPr>
            <p:ph type="title"/>
          </p:nvPr>
        </p:nvSpPr>
        <p:spPr/>
        <p:txBody>
          <a:bodyPr>
            <a:noAutofit/>
          </a:bodyPr>
          <a:lstStyle/>
          <a:p>
            <a:pPr fontAlgn="base">
              <a:defRPr/>
            </a:pPr>
            <a:r>
              <a:rPr lang="ja-JP" altLang="en-US" b="1" dirty="0">
                <a:effectLst/>
                <a:latin typeface="メイリオ" panose="020B0604030504040204" pitchFamily="50" charset="-128"/>
                <a:ea typeface="メイリオ" panose="020B0604030504040204" pitchFamily="50" charset="-128"/>
                <a:cs typeface="+mn-cs"/>
              </a:rPr>
              <a:t>白血病リスク分類別の慢性骨髄性白血病における</a:t>
            </a:r>
            <a:br>
              <a:rPr lang="en-US" altLang="ja-JP" b="1" dirty="0">
                <a:effectLst/>
                <a:latin typeface="メイリオ" panose="020B0604030504040204" pitchFamily="50" charset="-128"/>
                <a:ea typeface="メイリオ" panose="020B0604030504040204" pitchFamily="50" charset="-128"/>
                <a:cs typeface="+mn-cs"/>
              </a:rPr>
            </a:br>
            <a:r>
              <a:rPr lang="ja-JP" altLang="en-US" b="1" dirty="0">
                <a:effectLst/>
                <a:latin typeface="メイリオ" panose="020B0604030504040204" pitchFamily="50" charset="-128"/>
                <a:ea typeface="メイリオ" panose="020B0604030504040204" pitchFamily="50" charset="-128"/>
                <a:cs typeface="+mn-cs"/>
              </a:rPr>
              <a:t>移植時年齢</a:t>
            </a:r>
            <a:r>
              <a:rPr lang="en-US" altLang="ja-JP" b="1" dirty="0">
                <a:effectLst/>
                <a:latin typeface="メイリオ" panose="020B0604030504040204" pitchFamily="50" charset="-128"/>
                <a:ea typeface="メイリオ" panose="020B0604030504040204" pitchFamily="50" charset="-128"/>
                <a:cs typeface="+mn-cs"/>
              </a:rPr>
              <a:t>16</a:t>
            </a:r>
            <a:r>
              <a:rPr lang="ja-JP" altLang="en-US" b="1" dirty="0">
                <a:effectLst/>
                <a:latin typeface="メイリオ" panose="020B0604030504040204" pitchFamily="50" charset="-128"/>
                <a:ea typeface="メイリオ" panose="020B0604030504040204" pitchFamily="50" charset="-128"/>
                <a:cs typeface="+mn-cs"/>
              </a:rPr>
              <a:t>歳以上に対する</a:t>
            </a:r>
            <a:r>
              <a:rPr lang="en-US" altLang="ja-JP" b="1" dirty="0">
                <a:effectLst/>
                <a:latin typeface="メイリオ" panose="020B0604030504040204" pitchFamily="50" charset="-128"/>
                <a:ea typeface="メイリオ" panose="020B0604030504040204" pitchFamily="50" charset="-128"/>
                <a:cs typeface="+mn-cs"/>
              </a:rPr>
              <a:t>HLA</a:t>
            </a:r>
            <a:r>
              <a:rPr lang="ja-JP" altLang="en-US" b="1" dirty="0">
                <a:effectLst/>
                <a:latin typeface="メイリオ" panose="020B0604030504040204" pitchFamily="50" charset="-128"/>
                <a:ea typeface="メイリオ" panose="020B0604030504040204" pitchFamily="50" charset="-128"/>
                <a:cs typeface="+mn-cs"/>
              </a:rPr>
              <a:t>適合同胞間移植後生存率</a:t>
            </a:r>
            <a:endParaRPr lang="ja-JP" altLang="ja-JP" b="1" dirty="0">
              <a:solidFill>
                <a:srgbClr val="FFF5E7"/>
              </a:solidFill>
              <a:effectLst/>
              <a:latin typeface="メイリオ" panose="020B0604030504040204" pitchFamily="50" charset="-128"/>
              <a:ea typeface="メイリオ" panose="020B0604030504040204" pitchFamily="50" charset="-128"/>
            </a:endParaRPr>
          </a:p>
        </p:txBody>
      </p:sp>
      <p:pic>
        <p:nvPicPr>
          <p:cNvPr id="4" name="図 3" descr="グラフ&#10;&#10;AI 生成コンテンツは誤りを含む可能性があります。">
            <a:extLst>
              <a:ext uri="{FF2B5EF4-FFF2-40B4-BE49-F238E27FC236}">
                <a16:creationId xmlns:a16="http://schemas.microsoft.com/office/drawing/2014/main" id="{2BB9FE76-49F2-F09A-959F-CA892CFD7244}"/>
              </a:ext>
            </a:extLst>
          </p:cNvPr>
          <p:cNvPicPr>
            <a:picLocks noChangeAspect="1"/>
          </p:cNvPicPr>
          <p:nvPr/>
        </p:nvPicPr>
        <p:blipFill>
          <a:blip r:embed="rId3"/>
          <a:stretch>
            <a:fillRect/>
          </a:stretch>
        </p:blipFill>
        <p:spPr>
          <a:xfrm>
            <a:off x="692" y="0"/>
            <a:ext cx="12190615" cy="6858000"/>
          </a:xfrm>
          <a:prstGeom prst="rect">
            <a:avLst/>
          </a:prstGeom>
        </p:spPr>
      </p:pic>
    </p:spTree>
    <p:extLst>
      <p:ext uri="{BB962C8B-B14F-4D97-AF65-F5344CB8AC3E}">
        <p14:creationId xmlns:p14="http://schemas.microsoft.com/office/powerpoint/2010/main" val="21198686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00B7B9-91CB-864B-D15C-FA0AAF7D33D1}"/>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DA5919B2-F8C5-7959-0138-91F45E4FA47C}"/>
              </a:ext>
            </a:extLst>
          </p:cNvPr>
          <p:cNvSpPr>
            <a:spLocks noGrp="1"/>
          </p:cNvSpPr>
          <p:nvPr>
            <p:ph type="title"/>
          </p:nvPr>
        </p:nvSpPr>
        <p:spPr>
          <a:xfrm>
            <a:off x="576000" y="108000"/>
            <a:ext cx="10972800" cy="802800"/>
          </a:xfrm>
        </p:spPr>
        <p:txBody>
          <a:bodyPr anchor="t">
            <a:normAutofit/>
          </a:bodyPr>
          <a:lstStyle/>
          <a:p>
            <a:r>
              <a:rPr lang="ja-JP" altLang="en-US" b="1" dirty="0">
                <a:effectLst/>
                <a:latin typeface="メイリオ" panose="020B0604030504040204" pitchFamily="50" charset="-128"/>
                <a:ea typeface="メイリオ" panose="020B0604030504040204" pitchFamily="50" charset="-128"/>
                <a:cs typeface="Arial Unicode MS" pitchFamily="50" charset="-128"/>
              </a:rPr>
              <a:t>ドナー・幹細胞種類別の同種移植件数の年次推移</a:t>
            </a:r>
            <a:endParaRPr lang="ja-JP" altLang="en-US" sz="2000" dirty="0">
              <a:solidFill>
                <a:srgbClr val="E9F3FD"/>
              </a:solidFill>
              <a:effectLst/>
              <a:latin typeface="HGP明朝E" pitchFamily="18" charset="-128"/>
              <a:ea typeface="HGP明朝E" pitchFamily="18" charset="-128"/>
              <a:cs typeface="Arial Unicode MS" pitchFamily="50" charset="-128"/>
            </a:endParaRPr>
          </a:p>
        </p:txBody>
      </p:sp>
      <p:pic>
        <p:nvPicPr>
          <p:cNvPr id="4" name="図 3" descr="グラフ, 棒グラフ, ヒストグラム&#10;&#10;AI 生成コンテンツは誤りを含む可能性があります。">
            <a:extLst>
              <a:ext uri="{FF2B5EF4-FFF2-40B4-BE49-F238E27FC236}">
                <a16:creationId xmlns:a16="http://schemas.microsoft.com/office/drawing/2014/main" id="{0E311AE4-8CA4-B6AB-259A-C5A19CFF7967}"/>
              </a:ext>
            </a:extLst>
          </p:cNvPr>
          <p:cNvPicPr>
            <a:picLocks noChangeAspect="1"/>
          </p:cNvPicPr>
          <p:nvPr/>
        </p:nvPicPr>
        <p:blipFill>
          <a:blip r:embed="rId3"/>
          <a:stretch>
            <a:fillRect/>
          </a:stretch>
        </p:blipFill>
        <p:spPr>
          <a:xfrm>
            <a:off x="692" y="0"/>
            <a:ext cx="12190615" cy="6858000"/>
          </a:xfrm>
          <a:prstGeom prst="rect">
            <a:avLst/>
          </a:prstGeom>
        </p:spPr>
      </p:pic>
    </p:spTree>
    <p:extLst>
      <p:ext uri="{BB962C8B-B14F-4D97-AF65-F5344CB8AC3E}">
        <p14:creationId xmlns:p14="http://schemas.microsoft.com/office/powerpoint/2010/main" val="1459164949"/>
      </p:ext>
    </p:extLst>
  </p:cSld>
  <p:clrMapOvr>
    <a:masterClrMapping/>
  </p:clrMapOvr>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タイトル 31"/>
          <p:cNvSpPr>
            <a:spLocks noGrp="1"/>
          </p:cNvSpPr>
          <p:nvPr>
            <p:ph type="title"/>
          </p:nvPr>
        </p:nvSpPr>
        <p:spPr/>
        <p:txBody>
          <a:bodyPr>
            <a:noAutofit/>
          </a:bodyPr>
          <a:lstStyle/>
          <a:p>
            <a:pPr fontAlgn="base"/>
            <a:r>
              <a:rPr lang="ja-JP" altLang="en-US" b="1" dirty="0">
                <a:effectLst/>
                <a:latin typeface="メイリオ" panose="020B0604030504040204" pitchFamily="50" charset="-128"/>
                <a:ea typeface="メイリオ" panose="020B0604030504040204" pitchFamily="50" charset="-128"/>
                <a:cs typeface="+mn-cs"/>
              </a:rPr>
              <a:t>白血病リスク分類別の慢性骨髄性白血病における</a:t>
            </a:r>
            <a:br>
              <a:rPr lang="en-US" altLang="ja-JP" b="1" dirty="0">
                <a:effectLst/>
                <a:latin typeface="メイリオ" panose="020B0604030504040204" pitchFamily="50" charset="-128"/>
                <a:ea typeface="メイリオ" panose="020B0604030504040204" pitchFamily="50" charset="-128"/>
                <a:cs typeface="+mn-cs"/>
              </a:rPr>
            </a:br>
            <a:r>
              <a:rPr lang="ja-JP" altLang="en-US" b="1" dirty="0">
                <a:effectLst/>
                <a:latin typeface="メイリオ" panose="020B0604030504040204" pitchFamily="50" charset="-128"/>
                <a:ea typeface="メイリオ" panose="020B0604030504040204" pitchFamily="50" charset="-128"/>
                <a:cs typeface="+mn-cs"/>
              </a:rPr>
              <a:t>移植時年齢</a:t>
            </a:r>
            <a:r>
              <a:rPr lang="en-US" altLang="ja-JP" b="1" dirty="0">
                <a:effectLst/>
                <a:latin typeface="メイリオ" panose="020B0604030504040204" pitchFamily="50" charset="-128"/>
                <a:ea typeface="メイリオ" panose="020B0604030504040204" pitchFamily="50" charset="-128"/>
                <a:cs typeface="+mn-cs"/>
              </a:rPr>
              <a:t>16</a:t>
            </a:r>
            <a:r>
              <a:rPr lang="ja-JP" altLang="en-US" b="1" dirty="0">
                <a:effectLst/>
                <a:latin typeface="メイリオ" panose="020B0604030504040204" pitchFamily="50" charset="-128"/>
                <a:ea typeface="メイリオ" panose="020B0604030504040204" pitchFamily="50" charset="-128"/>
                <a:cs typeface="+mn-cs"/>
              </a:rPr>
              <a:t>歳以上に対する非血縁者間骨髄移植後生存率</a:t>
            </a:r>
            <a:endParaRPr lang="ja-JP" altLang="ja-JP" b="1" dirty="0">
              <a:solidFill>
                <a:srgbClr val="FFF5E7"/>
              </a:solidFill>
              <a:latin typeface="メイリオ" panose="020B0604030504040204" pitchFamily="50" charset="-128"/>
              <a:ea typeface="メイリオ" panose="020B0604030504040204" pitchFamily="50" charset="-128"/>
              <a:cs typeface="+mn-cs"/>
            </a:endParaRPr>
          </a:p>
        </p:txBody>
      </p:sp>
      <p:pic>
        <p:nvPicPr>
          <p:cNvPr id="4" name="図 3" descr="グラフ, 折れ線グラフ&#10;&#10;AI 生成コンテンツは誤りを含む可能性があります。">
            <a:extLst>
              <a:ext uri="{FF2B5EF4-FFF2-40B4-BE49-F238E27FC236}">
                <a16:creationId xmlns:a16="http://schemas.microsoft.com/office/drawing/2014/main" id="{E6D03781-970E-66D2-0720-DBAC70DFE66D}"/>
              </a:ext>
            </a:extLst>
          </p:cNvPr>
          <p:cNvPicPr>
            <a:picLocks noChangeAspect="1"/>
          </p:cNvPicPr>
          <p:nvPr/>
        </p:nvPicPr>
        <p:blipFill>
          <a:blip r:embed="rId3"/>
          <a:stretch>
            <a:fillRect/>
          </a:stretch>
        </p:blipFill>
        <p:spPr>
          <a:xfrm>
            <a:off x="692" y="0"/>
            <a:ext cx="12190615" cy="6858000"/>
          </a:xfrm>
          <a:prstGeom prst="rect">
            <a:avLst/>
          </a:prstGeom>
        </p:spPr>
      </p:pic>
    </p:spTree>
    <p:extLst>
      <p:ext uri="{BB962C8B-B14F-4D97-AF65-F5344CB8AC3E}">
        <p14:creationId xmlns:p14="http://schemas.microsoft.com/office/powerpoint/2010/main" val="187348424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タイトル 31"/>
          <p:cNvSpPr>
            <a:spLocks noGrp="1"/>
          </p:cNvSpPr>
          <p:nvPr>
            <p:ph type="title"/>
          </p:nvPr>
        </p:nvSpPr>
        <p:spPr/>
        <p:txBody>
          <a:bodyPr>
            <a:normAutofit fontScale="90000"/>
          </a:bodyPr>
          <a:lstStyle/>
          <a:p>
            <a:pPr fontAlgn="base"/>
            <a:r>
              <a:rPr lang="ja-JP" altLang="en-US" sz="2800" b="1" dirty="0">
                <a:effectLst/>
                <a:latin typeface="メイリオ" panose="020B0604030504040204" pitchFamily="50" charset="-128"/>
                <a:ea typeface="メイリオ" panose="020B0604030504040204" pitchFamily="50" charset="-128"/>
                <a:cs typeface="+mn-cs"/>
              </a:rPr>
              <a:t>白血病リスク分類別の慢性骨髄性白血病における</a:t>
            </a:r>
            <a:br>
              <a:rPr lang="en-US" altLang="ja-JP" sz="2800" b="1" dirty="0">
                <a:effectLst/>
                <a:latin typeface="メイリオ" panose="020B0604030504040204" pitchFamily="50" charset="-128"/>
                <a:ea typeface="メイリオ" panose="020B0604030504040204" pitchFamily="50" charset="-128"/>
                <a:cs typeface="+mn-cs"/>
              </a:rPr>
            </a:br>
            <a:r>
              <a:rPr lang="ja-JP" altLang="en-US" sz="2800" b="1" dirty="0">
                <a:effectLst/>
                <a:latin typeface="メイリオ" panose="020B0604030504040204" pitchFamily="50" charset="-128"/>
                <a:ea typeface="メイリオ" panose="020B0604030504040204" pitchFamily="50" charset="-128"/>
                <a:cs typeface="+mn-cs"/>
              </a:rPr>
              <a:t>移植時年齢</a:t>
            </a:r>
            <a:r>
              <a:rPr lang="en-US" altLang="ja-JP" sz="2800" b="1" dirty="0">
                <a:effectLst/>
                <a:latin typeface="メイリオ" panose="020B0604030504040204" pitchFamily="50" charset="-128"/>
                <a:ea typeface="メイリオ" panose="020B0604030504040204" pitchFamily="50" charset="-128"/>
                <a:cs typeface="+mn-cs"/>
              </a:rPr>
              <a:t>16</a:t>
            </a:r>
            <a:r>
              <a:rPr lang="ja-JP" altLang="en-US" sz="2800" b="1" dirty="0">
                <a:effectLst/>
                <a:latin typeface="メイリオ" panose="020B0604030504040204" pitchFamily="50" charset="-128"/>
                <a:ea typeface="メイリオ" panose="020B0604030504040204" pitchFamily="50" charset="-128"/>
                <a:cs typeface="+mn-cs"/>
              </a:rPr>
              <a:t>歳以上に対する非血縁者間さい帯血移植後生存率</a:t>
            </a:r>
            <a:endParaRPr lang="ja-JP" altLang="ja-JP" sz="2000" b="1" dirty="0">
              <a:solidFill>
                <a:srgbClr val="FFF5E7"/>
              </a:solidFill>
              <a:latin typeface="HGP明朝E"/>
              <a:ea typeface="HGP明朝E"/>
              <a:cs typeface="+mn-cs"/>
            </a:endParaRPr>
          </a:p>
        </p:txBody>
      </p:sp>
      <p:pic>
        <p:nvPicPr>
          <p:cNvPr id="4" name="図 3" descr="グラフ, 折れ線グラフ&#10;&#10;AI 生成コンテンツは誤りを含む可能性があります。">
            <a:extLst>
              <a:ext uri="{FF2B5EF4-FFF2-40B4-BE49-F238E27FC236}">
                <a16:creationId xmlns:a16="http://schemas.microsoft.com/office/drawing/2014/main" id="{60B55D17-FC40-3275-9FEB-DF1BB9604992}"/>
              </a:ext>
            </a:extLst>
          </p:cNvPr>
          <p:cNvPicPr>
            <a:picLocks noChangeAspect="1"/>
          </p:cNvPicPr>
          <p:nvPr/>
        </p:nvPicPr>
        <p:blipFill>
          <a:blip r:embed="rId3"/>
          <a:stretch>
            <a:fillRect/>
          </a:stretch>
        </p:blipFill>
        <p:spPr>
          <a:xfrm>
            <a:off x="692" y="0"/>
            <a:ext cx="12190615" cy="6858000"/>
          </a:xfrm>
          <a:prstGeom prst="rect">
            <a:avLst/>
          </a:prstGeom>
        </p:spPr>
      </p:pic>
    </p:spTree>
    <p:extLst>
      <p:ext uri="{BB962C8B-B14F-4D97-AF65-F5344CB8AC3E}">
        <p14:creationId xmlns:p14="http://schemas.microsoft.com/office/powerpoint/2010/main" val="31890837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タイトル 32"/>
          <p:cNvSpPr>
            <a:spLocks noGrp="1"/>
          </p:cNvSpPr>
          <p:nvPr>
            <p:ph type="title"/>
          </p:nvPr>
        </p:nvSpPr>
        <p:spPr/>
        <p:txBody>
          <a:bodyPr anchor="t">
            <a:normAutofit fontScale="90000"/>
          </a:bodyPr>
          <a:lstStyle/>
          <a:p>
            <a:r>
              <a:rPr lang="ja-JP" altLang="en-US" sz="2800" b="1" dirty="0">
                <a:effectLst/>
                <a:latin typeface="メイリオ" panose="020B0604030504040204" pitchFamily="50" charset="-128"/>
                <a:ea typeface="メイリオ" panose="020B0604030504040204" pitchFamily="50" charset="-128"/>
                <a:cs typeface="+mn-cs"/>
              </a:rPr>
              <a:t>ドナー・幹細胞種類別の骨髄異形成症候群における</a:t>
            </a:r>
            <a:br>
              <a:rPr lang="ja-JP" altLang="en-US" sz="2800" b="1" dirty="0">
                <a:effectLst/>
                <a:latin typeface="メイリオ" panose="020B0604030504040204" pitchFamily="50" charset="-128"/>
                <a:ea typeface="メイリオ" panose="020B0604030504040204" pitchFamily="50" charset="-128"/>
                <a:cs typeface="+mn-cs"/>
              </a:rPr>
            </a:br>
            <a:r>
              <a:rPr lang="ja-JP" altLang="en-US" sz="2800" b="1" dirty="0">
                <a:effectLst/>
                <a:latin typeface="メイリオ" panose="020B0604030504040204" pitchFamily="50" charset="-128"/>
                <a:ea typeface="メイリオ" panose="020B0604030504040204" pitchFamily="50" charset="-128"/>
                <a:cs typeface="+mn-cs"/>
              </a:rPr>
              <a:t>移植時年齢</a:t>
            </a:r>
            <a:r>
              <a:rPr lang="en-US" altLang="ja-JP" sz="2800" b="1" dirty="0">
                <a:effectLst/>
                <a:latin typeface="メイリオ" panose="020B0604030504040204" pitchFamily="50" charset="-128"/>
                <a:ea typeface="メイリオ" panose="020B0604030504040204" pitchFamily="50" charset="-128"/>
                <a:cs typeface="+mn-cs"/>
              </a:rPr>
              <a:t>0</a:t>
            </a:r>
            <a:r>
              <a:rPr lang="ja-JP" altLang="en-US" sz="2800" b="1" dirty="0">
                <a:effectLst/>
                <a:latin typeface="メイリオ" panose="020B0604030504040204" pitchFamily="50" charset="-128"/>
                <a:ea typeface="メイリオ" panose="020B0604030504040204" pitchFamily="50" charset="-128"/>
                <a:cs typeface="+mn-cs"/>
              </a:rPr>
              <a:t>～</a:t>
            </a:r>
            <a:r>
              <a:rPr lang="en-US" altLang="ja-JP" sz="2800" b="1" dirty="0">
                <a:effectLst/>
                <a:latin typeface="メイリオ" panose="020B0604030504040204" pitchFamily="50" charset="-128"/>
                <a:ea typeface="メイリオ" panose="020B0604030504040204" pitchFamily="50" charset="-128"/>
                <a:cs typeface="+mn-cs"/>
              </a:rPr>
              <a:t>15</a:t>
            </a:r>
            <a:r>
              <a:rPr lang="ja-JP" altLang="en-US" sz="2800" b="1" dirty="0">
                <a:effectLst/>
                <a:latin typeface="メイリオ" panose="020B0604030504040204" pitchFamily="50" charset="-128"/>
                <a:ea typeface="メイリオ" panose="020B0604030504040204" pitchFamily="50" charset="-128"/>
                <a:cs typeface="+mn-cs"/>
              </a:rPr>
              <a:t>歳に対する同種移植後生存率</a:t>
            </a:r>
            <a:endParaRPr lang="ja-JP" altLang="en-US" sz="2000" b="1" dirty="0">
              <a:latin typeface="メイリオ" panose="020B0604030504040204" pitchFamily="50" charset="-128"/>
              <a:ea typeface="メイリオ" panose="020B0604030504040204" pitchFamily="50" charset="-128"/>
            </a:endParaRPr>
          </a:p>
        </p:txBody>
      </p:sp>
      <p:pic>
        <p:nvPicPr>
          <p:cNvPr id="8" name="図 7" descr="グラフ&#10;&#10;AI 生成コンテンツは誤りを含む可能性があります。">
            <a:extLst>
              <a:ext uri="{FF2B5EF4-FFF2-40B4-BE49-F238E27FC236}">
                <a16:creationId xmlns:a16="http://schemas.microsoft.com/office/drawing/2014/main" id="{4650095A-7D03-0C03-9A7F-3414A556A188}"/>
              </a:ext>
            </a:extLst>
          </p:cNvPr>
          <p:cNvPicPr>
            <a:picLocks noChangeAspect="1"/>
          </p:cNvPicPr>
          <p:nvPr/>
        </p:nvPicPr>
        <p:blipFill>
          <a:blip r:embed="rId3"/>
          <a:stretch>
            <a:fillRect/>
          </a:stretch>
        </p:blipFill>
        <p:spPr>
          <a:xfrm>
            <a:off x="692" y="0"/>
            <a:ext cx="12190615" cy="6858000"/>
          </a:xfrm>
          <a:prstGeom prst="rect">
            <a:avLst/>
          </a:prstGeom>
        </p:spPr>
      </p:pic>
    </p:spTree>
    <p:extLst>
      <p:ext uri="{BB962C8B-B14F-4D97-AF65-F5344CB8AC3E}">
        <p14:creationId xmlns:p14="http://schemas.microsoft.com/office/powerpoint/2010/main" val="423188955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タイトル 31"/>
          <p:cNvSpPr>
            <a:spLocks noGrp="1"/>
          </p:cNvSpPr>
          <p:nvPr>
            <p:ph type="title"/>
          </p:nvPr>
        </p:nvSpPr>
        <p:spPr/>
        <p:txBody>
          <a:bodyPr>
            <a:noAutofit/>
          </a:bodyPr>
          <a:lstStyle/>
          <a:p>
            <a:pPr fontAlgn="base"/>
            <a:r>
              <a:rPr lang="ja-JP" altLang="en-US" b="1" dirty="0">
                <a:effectLst/>
                <a:latin typeface="メイリオ" panose="020B0604030504040204" pitchFamily="50" charset="-128"/>
                <a:ea typeface="メイリオ" panose="020B0604030504040204" pitchFamily="50" charset="-128"/>
                <a:cs typeface="+mn-cs"/>
              </a:rPr>
              <a:t>ドナー・幹細胞種類別の骨髄異形成症候群における</a:t>
            </a:r>
            <a:br>
              <a:rPr lang="ja-JP" altLang="en-US" b="1" dirty="0">
                <a:effectLst/>
                <a:latin typeface="メイリオ" panose="020B0604030504040204" pitchFamily="50" charset="-128"/>
                <a:ea typeface="メイリオ" panose="020B0604030504040204" pitchFamily="50" charset="-128"/>
                <a:cs typeface="+mn-cs"/>
              </a:rPr>
            </a:br>
            <a:r>
              <a:rPr lang="ja-JP" altLang="en-US" b="1" dirty="0">
                <a:effectLst/>
                <a:latin typeface="メイリオ" panose="020B0604030504040204" pitchFamily="50" charset="-128"/>
                <a:ea typeface="メイリオ" panose="020B0604030504040204" pitchFamily="50" charset="-128"/>
                <a:cs typeface="+mn-cs"/>
              </a:rPr>
              <a:t>移植時年齢</a:t>
            </a:r>
            <a:r>
              <a:rPr lang="en-US" altLang="ja-JP" b="1" dirty="0">
                <a:effectLst/>
                <a:latin typeface="メイリオ" panose="020B0604030504040204" pitchFamily="50" charset="-128"/>
                <a:ea typeface="メイリオ" panose="020B0604030504040204" pitchFamily="50" charset="-128"/>
                <a:cs typeface="+mn-cs"/>
              </a:rPr>
              <a:t>16</a:t>
            </a:r>
            <a:r>
              <a:rPr lang="ja-JP" altLang="en-US" b="1" dirty="0">
                <a:effectLst/>
                <a:latin typeface="メイリオ" panose="020B0604030504040204" pitchFamily="50" charset="-128"/>
                <a:ea typeface="メイリオ" panose="020B0604030504040204" pitchFamily="50" charset="-128"/>
                <a:cs typeface="+mn-cs"/>
              </a:rPr>
              <a:t>歳以上に対する同種移植後生存率</a:t>
            </a:r>
            <a:endParaRPr lang="ja-JP" altLang="ja-JP" b="1" dirty="0">
              <a:latin typeface="メイリオ" panose="020B0604030504040204" pitchFamily="50" charset="-128"/>
              <a:ea typeface="メイリオ" panose="020B0604030504040204" pitchFamily="50" charset="-128"/>
              <a:cs typeface="+mn-cs"/>
            </a:endParaRPr>
          </a:p>
        </p:txBody>
      </p:sp>
      <p:pic>
        <p:nvPicPr>
          <p:cNvPr id="8" name="図 7" descr="グラフ, 折れ線グラフ&#10;&#10;AI 生成コンテンツは誤りを含む可能性があります。">
            <a:extLst>
              <a:ext uri="{FF2B5EF4-FFF2-40B4-BE49-F238E27FC236}">
                <a16:creationId xmlns:a16="http://schemas.microsoft.com/office/drawing/2014/main" id="{9AAF6F54-398A-F459-F005-ABA7E62238AE}"/>
              </a:ext>
            </a:extLst>
          </p:cNvPr>
          <p:cNvPicPr>
            <a:picLocks noChangeAspect="1"/>
          </p:cNvPicPr>
          <p:nvPr/>
        </p:nvPicPr>
        <p:blipFill>
          <a:blip r:embed="rId3"/>
          <a:stretch>
            <a:fillRect/>
          </a:stretch>
        </p:blipFill>
        <p:spPr>
          <a:xfrm>
            <a:off x="692" y="0"/>
            <a:ext cx="12190615" cy="6858000"/>
          </a:xfrm>
          <a:prstGeom prst="rect">
            <a:avLst/>
          </a:prstGeom>
        </p:spPr>
      </p:pic>
    </p:spTree>
    <p:extLst>
      <p:ext uri="{BB962C8B-B14F-4D97-AF65-F5344CB8AC3E}">
        <p14:creationId xmlns:p14="http://schemas.microsoft.com/office/powerpoint/2010/main" val="427800059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タイトル 35"/>
          <p:cNvSpPr>
            <a:spLocks noGrp="1"/>
          </p:cNvSpPr>
          <p:nvPr>
            <p:ph type="title"/>
          </p:nvPr>
        </p:nvSpPr>
        <p:spPr/>
        <p:txBody>
          <a:bodyPr>
            <a:noAutofit/>
          </a:bodyPr>
          <a:lstStyle/>
          <a:p>
            <a:pPr fontAlgn="base"/>
            <a:r>
              <a:rPr lang="ja-JP" altLang="en-US" b="1" dirty="0">
                <a:effectLst/>
                <a:latin typeface="メイリオ" panose="020B0604030504040204" pitchFamily="50" charset="-128"/>
                <a:ea typeface="メイリオ" panose="020B0604030504040204" pitchFamily="50" charset="-128"/>
                <a:cs typeface="+mn-cs"/>
              </a:rPr>
              <a:t>白血病リスク分類別の骨髄異形成症候群における</a:t>
            </a:r>
            <a:br>
              <a:rPr lang="en-US" altLang="ja-JP" b="1" dirty="0">
                <a:effectLst/>
                <a:latin typeface="メイリオ" panose="020B0604030504040204" pitchFamily="50" charset="-128"/>
                <a:ea typeface="メイリオ" panose="020B0604030504040204" pitchFamily="50" charset="-128"/>
                <a:cs typeface="+mn-cs"/>
              </a:rPr>
            </a:br>
            <a:r>
              <a:rPr lang="ja-JP" altLang="en-US" b="1" dirty="0">
                <a:effectLst/>
                <a:latin typeface="メイリオ" panose="020B0604030504040204" pitchFamily="50" charset="-128"/>
                <a:ea typeface="メイリオ" panose="020B0604030504040204" pitchFamily="50" charset="-128"/>
                <a:cs typeface="+mn-cs"/>
              </a:rPr>
              <a:t>移植時年齢</a:t>
            </a:r>
            <a:r>
              <a:rPr lang="en-US" altLang="ja-JP" b="1" dirty="0">
                <a:effectLst/>
                <a:latin typeface="メイリオ" panose="020B0604030504040204" pitchFamily="50" charset="-128"/>
                <a:ea typeface="メイリオ" panose="020B0604030504040204" pitchFamily="50" charset="-128"/>
                <a:cs typeface="+mn-cs"/>
              </a:rPr>
              <a:t>0</a:t>
            </a:r>
            <a:r>
              <a:rPr lang="ja-JP" altLang="en-US" b="1" dirty="0">
                <a:effectLst/>
                <a:latin typeface="メイリオ" panose="020B0604030504040204" pitchFamily="50" charset="-128"/>
                <a:ea typeface="メイリオ" panose="020B0604030504040204" pitchFamily="50" charset="-128"/>
                <a:cs typeface="+mn-cs"/>
              </a:rPr>
              <a:t>～</a:t>
            </a:r>
            <a:r>
              <a:rPr lang="en-US" altLang="ja-JP" b="1" dirty="0">
                <a:effectLst/>
                <a:latin typeface="メイリオ" panose="020B0604030504040204" pitchFamily="50" charset="-128"/>
                <a:ea typeface="メイリオ" panose="020B0604030504040204" pitchFamily="50" charset="-128"/>
                <a:cs typeface="+mn-cs"/>
              </a:rPr>
              <a:t>15</a:t>
            </a:r>
            <a:r>
              <a:rPr lang="ja-JP" altLang="en-US" b="1" dirty="0">
                <a:effectLst/>
                <a:latin typeface="メイリオ" panose="020B0604030504040204" pitchFamily="50" charset="-128"/>
                <a:ea typeface="メイリオ" panose="020B0604030504040204" pitchFamily="50" charset="-128"/>
                <a:cs typeface="+mn-cs"/>
              </a:rPr>
              <a:t>歳に対する</a:t>
            </a:r>
            <a:r>
              <a:rPr lang="en-US" altLang="ja-JP" b="1" dirty="0">
                <a:effectLst/>
                <a:latin typeface="メイリオ" panose="020B0604030504040204" pitchFamily="50" charset="-128"/>
                <a:ea typeface="メイリオ" panose="020B0604030504040204" pitchFamily="50" charset="-128"/>
                <a:cs typeface="+mn-cs"/>
              </a:rPr>
              <a:t>HLA</a:t>
            </a:r>
            <a:r>
              <a:rPr lang="ja-JP" altLang="en-US" b="1" dirty="0">
                <a:effectLst/>
                <a:latin typeface="メイリオ" panose="020B0604030504040204" pitchFamily="50" charset="-128"/>
                <a:ea typeface="メイリオ" panose="020B0604030504040204" pitchFamily="50" charset="-128"/>
                <a:cs typeface="+mn-cs"/>
              </a:rPr>
              <a:t>適合同胞間移植後生存率</a:t>
            </a:r>
            <a:endParaRPr lang="ja-JP" altLang="ja-JP" b="1" dirty="0">
              <a:solidFill>
                <a:srgbClr val="F0FEDE"/>
              </a:solidFill>
              <a:latin typeface="メイリオ" panose="020B0604030504040204" pitchFamily="50" charset="-128"/>
              <a:ea typeface="メイリオ" panose="020B0604030504040204" pitchFamily="50" charset="-128"/>
              <a:cs typeface="+mn-cs"/>
            </a:endParaRPr>
          </a:p>
        </p:txBody>
      </p:sp>
      <p:pic>
        <p:nvPicPr>
          <p:cNvPr id="5" name="図 4" descr="グラフィカル ユーザー インターフェイス, アプリケーション&#10;&#10;AI 生成コンテンツは誤りを含む可能性があります。">
            <a:extLst>
              <a:ext uri="{FF2B5EF4-FFF2-40B4-BE49-F238E27FC236}">
                <a16:creationId xmlns:a16="http://schemas.microsoft.com/office/drawing/2014/main" id="{7A9B1B88-98E6-3245-B976-215967C9EB14}"/>
              </a:ext>
            </a:extLst>
          </p:cNvPr>
          <p:cNvPicPr>
            <a:picLocks noChangeAspect="1"/>
          </p:cNvPicPr>
          <p:nvPr/>
        </p:nvPicPr>
        <p:blipFill>
          <a:blip r:embed="rId3"/>
          <a:stretch>
            <a:fillRect/>
          </a:stretch>
        </p:blipFill>
        <p:spPr>
          <a:xfrm>
            <a:off x="692" y="0"/>
            <a:ext cx="12190615" cy="6858000"/>
          </a:xfrm>
          <a:prstGeom prst="rect">
            <a:avLst/>
          </a:prstGeom>
        </p:spPr>
      </p:pic>
    </p:spTree>
    <p:extLst>
      <p:ext uri="{BB962C8B-B14F-4D97-AF65-F5344CB8AC3E}">
        <p14:creationId xmlns:p14="http://schemas.microsoft.com/office/powerpoint/2010/main" val="106119450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タイトル 31"/>
          <p:cNvSpPr>
            <a:spLocks noGrp="1"/>
          </p:cNvSpPr>
          <p:nvPr>
            <p:ph type="title"/>
          </p:nvPr>
        </p:nvSpPr>
        <p:spPr/>
        <p:txBody>
          <a:bodyPr>
            <a:noAutofit/>
          </a:bodyPr>
          <a:lstStyle/>
          <a:p>
            <a:pPr fontAlgn="base"/>
            <a:r>
              <a:rPr lang="ja-JP" altLang="en-US" b="1" dirty="0">
                <a:effectLst/>
                <a:latin typeface="メイリオ" panose="020B0604030504040204" pitchFamily="50" charset="-128"/>
                <a:ea typeface="メイリオ" panose="020B0604030504040204" pitchFamily="50" charset="-128"/>
                <a:cs typeface="+mn-cs"/>
              </a:rPr>
              <a:t>白血病リスク分類別の骨髄異形成症候群における</a:t>
            </a:r>
            <a:br>
              <a:rPr lang="en-US" altLang="ja-JP" b="1" dirty="0">
                <a:effectLst/>
                <a:latin typeface="メイリオ" panose="020B0604030504040204" pitchFamily="50" charset="-128"/>
                <a:ea typeface="メイリオ" panose="020B0604030504040204" pitchFamily="50" charset="-128"/>
                <a:cs typeface="+mn-cs"/>
              </a:rPr>
            </a:br>
            <a:r>
              <a:rPr lang="ja-JP" altLang="en-US" b="1" dirty="0">
                <a:effectLst/>
                <a:latin typeface="メイリオ" panose="020B0604030504040204" pitchFamily="50" charset="-128"/>
                <a:ea typeface="メイリオ" panose="020B0604030504040204" pitchFamily="50" charset="-128"/>
                <a:cs typeface="+mn-cs"/>
              </a:rPr>
              <a:t>移植時年齢</a:t>
            </a:r>
            <a:r>
              <a:rPr lang="en-US" altLang="ja-JP" b="1" dirty="0">
                <a:effectLst/>
                <a:latin typeface="メイリオ" panose="020B0604030504040204" pitchFamily="50" charset="-128"/>
                <a:ea typeface="メイリオ" panose="020B0604030504040204" pitchFamily="50" charset="-128"/>
                <a:cs typeface="+mn-cs"/>
              </a:rPr>
              <a:t>16</a:t>
            </a:r>
            <a:r>
              <a:rPr lang="ja-JP" altLang="en-US" b="1" dirty="0">
                <a:effectLst/>
                <a:latin typeface="メイリオ" panose="020B0604030504040204" pitchFamily="50" charset="-128"/>
                <a:ea typeface="メイリオ" panose="020B0604030504040204" pitchFamily="50" charset="-128"/>
                <a:cs typeface="+mn-cs"/>
              </a:rPr>
              <a:t>歳以上に対する</a:t>
            </a:r>
            <a:r>
              <a:rPr lang="en-US" altLang="ja-JP" b="1" dirty="0">
                <a:effectLst/>
                <a:latin typeface="メイリオ" panose="020B0604030504040204" pitchFamily="50" charset="-128"/>
                <a:ea typeface="メイリオ" panose="020B0604030504040204" pitchFamily="50" charset="-128"/>
                <a:cs typeface="+mn-cs"/>
              </a:rPr>
              <a:t>HLA</a:t>
            </a:r>
            <a:r>
              <a:rPr lang="ja-JP" altLang="en-US" b="1" dirty="0">
                <a:effectLst/>
                <a:latin typeface="メイリオ" panose="020B0604030504040204" pitchFamily="50" charset="-128"/>
                <a:ea typeface="メイリオ" panose="020B0604030504040204" pitchFamily="50" charset="-128"/>
                <a:cs typeface="+mn-cs"/>
              </a:rPr>
              <a:t>適合同胞間移植後生存率</a:t>
            </a:r>
            <a:endParaRPr lang="ja-JP" altLang="ja-JP" b="1" dirty="0">
              <a:solidFill>
                <a:srgbClr val="FFF5E7"/>
              </a:solidFill>
              <a:latin typeface="メイリオ" panose="020B0604030504040204" pitchFamily="50" charset="-128"/>
              <a:ea typeface="メイリオ" panose="020B0604030504040204" pitchFamily="50" charset="-128"/>
              <a:cs typeface="+mn-cs"/>
            </a:endParaRPr>
          </a:p>
        </p:txBody>
      </p:sp>
      <p:pic>
        <p:nvPicPr>
          <p:cNvPr id="4" name="図 3" descr="グラフ, 折れ線グラフ&#10;&#10;AI 生成コンテンツは誤りを含む可能性があります。">
            <a:extLst>
              <a:ext uri="{FF2B5EF4-FFF2-40B4-BE49-F238E27FC236}">
                <a16:creationId xmlns:a16="http://schemas.microsoft.com/office/drawing/2014/main" id="{ADEF60CF-359D-29DB-9D58-45C9D31F17C0}"/>
              </a:ext>
            </a:extLst>
          </p:cNvPr>
          <p:cNvPicPr>
            <a:picLocks noChangeAspect="1"/>
          </p:cNvPicPr>
          <p:nvPr/>
        </p:nvPicPr>
        <p:blipFill>
          <a:blip r:embed="rId3"/>
          <a:stretch>
            <a:fillRect/>
          </a:stretch>
        </p:blipFill>
        <p:spPr>
          <a:xfrm>
            <a:off x="692" y="0"/>
            <a:ext cx="12190615" cy="6858000"/>
          </a:xfrm>
          <a:prstGeom prst="rect">
            <a:avLst/>
          </a:prstGeom>
        </p:spPr>
      </p:pic>
    </p:spTree>
    <p:extLst>
      <p:ext uri="{BB962C8B-B14F-4D97-AF65-F5344CB8AC3E}">
        <p14:creationId xmlns:p14="http://schemas.microsoft.com/office/powerpoint/2010/main" val="66063377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タイトル 35"/>
          <p:cNvSpPr>
            <a:spLocks noGrp="1"/>
          </p:cNvSpPr>
          <p:nvPr>
            <p:ph type="title"/>
          </p:nvPr>
        </p:nvSpPr>
        <p:spPr/>
        <p:txBody>
          <a:bodyPr>
            <a:noAutofit/>
          </a:bodyPr>
          <a:lstStyle/>
          <a:p>
            <a:pPr fontAlgn="base"/>
            <a:r>
              <a:rPr lang="ja-JP" altLang="en-US" b="1" dirty="0">
                <a:effectLst/>
                <a:latin typeface="メイリオ" panose="020B0604030504040204" pitchFamily="50" charset="-128"/>
                <a:ea typeface="メイリオ" panose="020B0604030504040204" pitchFamily="50" charset="-128"/>
                <a:cs typeface="+mn-cs"/>
              </a:rPr>
              <a:t>白血病リスク分類別の骨髄異形成症候群における</a:t>
            </a:r>
            <a:br>
              <a:rPr lang="en-US" altLang="ja-JP" b="1" dirty="0">
                <a:effectLst/>
                <a:latin typeface="メイリオ" panose="020B0604030504040204" pitchFamily="50" charset="-128"/>
                <a:ea typeface="メイリオ" panose="020B0604030504040204" pitchFamily="50" charset="-128"/>
                <a:cs typeface="+mn-cs"/>
              </a:rPr>
            </a:br>
            <a:r>
              <a:rPr lang="ja-JP" altLang="en-US" b="1" dirty="0">
                <a:effectLst/>
                <a:latin typeface="メイリオ" panose="020B0604030504040204" pitchFamily="50" charset="-128"/>
                <a:ea typeface="メイリオ" panose="020B0604030504040204" pitchFamily="50" charset="-128"/>
                <a:cs typeface="+mn-cs"/>
              </a:rPr>
              <a:t>移植時年齢</a:t>
            </a:r>
            <a:r>
              <a:rPr lang="en-US" altLang="ja-JP" b="1" dirty="0">
                <a:effectLst/>
                <a:latin typeface="メイリオ" panose="020B0604030504040204" pitchFamily="50" charset="-128"/>
                <a:ea typeface="メイリオ" panose="020B0604030504040204" pitchFamily="50" charset="-128"/>
                <a:cs typeface="+mn-cs"/>
              </a:rPr>
              <a:t>0</a:t>
            </a:r>
            <a:r>
              <a:rPr lang="ja-JP" altLang="en-US" b="1" dirty="0">
                <a:effectLst/>
                <a:latin typeface="メイリオ" panose="020B0604030504040204" pitchFamily="50" charset="-128"/>
                <a:ea typeface="メイリオ" panose="020B0604030504040204" pitchFamily="50" charset="-128"/>
                <a:cs typeface="+mn-cs"/>
              </a:rPr>
              <a:t>～</a:t>
            </a:r>
            <a:r>
              <a:rPr lang="en-US" altLang="ja-JP" b="1" dirty="0">
                <a:effectLst/>
                <a:latin typeface="メイリオ" panose="020B0604030504040204" pitchFamily="50" charset="-128"/>
                <a:ea typeface="メイリオ" panose="020B0604030504040204" pitchFamily="50" charset="-128"/>
                <a:cs typeface="+mn-cs"/>
              </a:rPr>
              <a:t>15</a:t>
            </a:r>
            <a:r>
              <a:rPr lang="ja-JP" altLang="en-US" b="1" dirty="0">
                <a:effectLst/>
                <a:latin typeface="メイリオ" panose="020B0604030504040204" pitchFamily="50" charset="-128"/>
                <a:ea typeface="メイリオ" panose="020B0604030504040204" pitchFamily="50" charset="-128"/>
                <a:cs typeface="+mn-cs"/>
              </a:rPr>
              <a:t>歳に対する非血縁者間骨髄移植後生存率</a:t>
            </a:r>
            <a:endParaRPr lang="ja-JP" altLang="ja-JP" b="1" dirty="0">
              <a:solidFill>
                <a:srgbClr val="F0FEDE"/>
              </a:solidFill>
              <a:latin typeface="メイリオ" panose="020B0604030504040204" pitchFamily="50" charset="-128"/>
              <a:ea typeface="メイリオ" panose="020B0604030504040204" pitchFamily="50" charset="-128"/>
              <a:cs typeface="+mn-cs"/>
            </a:endParaRPr>
          </a:p>
        </p:txBody>
      </p:sp>
      <p:pic>
        <p:nvPicPr>
          <p:cNvPr id="4" name="図 3" descr="グラフ&#10;&#10;AI 生成コンテンツは誤りを含む可能性があります。">
            <a:extLst>
              <a:ext uri="{FF2B5EF4-FFF2-40B4-BE49-F238E27FC236}">
                <a16:creationId xmlns:a16="http://schemas.microsoft.com/office/drawing/2014/main" id="{47966E92-246D-F89C-62B8-91C4ECC8FA5F}"/>
              </a:ext>
            </a:extLst>
          </p:cNvPr>
          <p:cNvPicPr>
            <a:picLocks noChangeAspect="1"/>
          </p:cNvPicPr>
          <p:nvPr/>
        </p:nvPicPr>
        <p:blipFill>
          <a:blip r:embed="rId3"/>
          <a:stretch>
            <a:fillRect/>
          </a:stretch>
        </p:blipFill>
        <p:spPr>
          <a:xfrm>
            <a:off x="692" y="0"/>
            <a:ext cx="12190615" cy="6858000"/>
          </a:xfrm>
          <a:prstGeom prst="rect">
            <a:avLst/>
          </a:prstGeom>
        </p:spPr>
      </p:pic>
    </p:spTree>
    <p:extLst>
      <p:ext uri="{BB962C8B-B14F-4D97-AF65-F5344CB8AC3E}">
        <p14:creationId xmlns:p14="http://schemas.microsoft.com/office/powerpoint/2010/main" val="28839092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タイトル 31"/>
          <p:cNvSpPr>
            <a:spLocks noGrp="1"/>
          </p:cNvSpPr>
          <p:nvPr>
            <p:ph type="title"/>
          </p:nvPr>
        </p:nvSpPr>
        <p:spPr/>
        <p:txBody>
          <a:bodyPr>
            <a:noAutofit/>
          </a:bodyPr>
          <a:lstStyle/>
          <a:p>
            <a:pPr fontAlgn="base"/>
            <a:r>
              <a:rPr lang="ja-JP" altLang="en-US" b="1" dirty="0">
                <a:effectLst/>
                <a:latin typeface="メイリオ" panose="020B0604030504040204" pitchFamily="50" charset="-128"/>
                <a:ea typeface="メイリオ" panose="020B0604030504040204" pitchFamily="50" charset="-128"/>
                <a:cs typeface="+mn-cs"/>
              </a:rPr>
              <a:t>白血病リスク分類別の骨髄異形成症候群における</a:t>
            </a:r>
            <a:br>
              <a:rPr lang="en-US" altLang="ja-JP" b="1" dirty="0">
                <a:effectLst/>
                <a:latin typeface="メイリオ" panose="020B0604030504040204" pitchFamily="50" charset="-128"/>
                <a:ea typeface="メイリオ" panose="020B0604030504040204" pitchFamily="50" charset="-128"/>
                <a:cs typeface="+mn-cs"/>
              </a:rPr>
            </a:br>
            <a:r>
              <a:rPr lang="ja-JP" altLang="en-US" b="1" dirty="0">
                <a:effectLst/>
                <a:latin typeface="メイリオ" panose="020B0604030504040204" pitchFamily="50" charset="-128"/>
                <a:ea typeface="メイリオ" panose="020B0604030504040204" pitchFamily="50" charset="-128"/>
                <a:cs typeface="+mn-cs"/>
              </a:rPr>
              <a:t>移植時年齢</a:t>
            </a:r>
            <a:r>
              <a:rPr lang="en-US" altLang="ja-JP" b="1" dirty="0">
                <a:effectLst/>
                <a:latin typeface="メイリオ" panose="020B0604030504040204" pitchFamily="50" charset="-128"/>
                <a:ea typeface="メイリオ" panose="020B0604030504040204" pitchFamily="50" charset="-128"/>
                <a:cs typeface="+mn-cs"/>
              </a:rPr>
              <a:t>16</a:t>
            </a:r>
            <a:r>
              <a:rPr lang="ja-JP" altLang="en-US" b="1" dirty="0">
                <a:effectLst/>
                <a:latin typeface="メイリオ" panose="020B0604030504040204" pitchFamily="50" charset="-128"/>
                <a:ea typeface="メイリオ" panose="020B0604030504040204" pitchFamily="50" charset="-128"/>
                <a:cs typeface="+mn-cs"/>
              </a:rPr>
              <a:t>歳以上に対する非血縁者間骨髄移植後生存率</a:t>
            </a:r>
            <a:endParaRPr lang="ja-JP" altLang="ja-JP" b="1" dirty="0">
              <a:solidFill>
                <a:srgbClr val="FFF5E7"/>
              </a:solidFill>
              <a:latin typeface="メイリオ" panose="020B0604030504040204" pitchFamily="50" charset="-128"/>
              <a:ea typeface="メイリオ" panose="020B0604030504040204" pitchFamily="50" charset="-128"/>
              <a:cs typeface="+mn-cs"/>
            </a:endParaRPr>
          </a:p>
        </p:txBody>
      </p:sp>
      <p:pic>
        <p:nvPicPr>
          <p:cNvPr id="4" name="図 3" descr="グラフ, 折れ線グラフ&#10;&#10;AI 生成コンテンツは誤りを含む可能性があります。">
            <a:extLst>
              <a:ext uri="{FF2B5EF4-FFF2-40B4-BE49-F238E27FC236}">
                <a16:creationId xmlns:a16="http://schemas.microsoft.com/office/drawing/2014/main" id="{E84E2D64-583D-3448-1E19-AEFDD220219F}"/>
              </a:ext>
            </a:extLst>
          </p:cNvPr>
          <p:cNvPicPr>
            <a:picLocks noChangeAspect="1"/>
          </p:cNvPicPr>
          <p:nvPr/>
        </p:nvPicPr>
        <p:blipFill>
          <a:blip r:embed="rId3"/>
          <a:stretch>
            <a:fillRect/>
          </a:stretch>
        </p:blipFill>
        <p:spPr>
          <a:xfrm>
            <a:off x="692" y="0"/>
            <a:ext cx="12190615" cy="6858000"/>
          </a:xfrm>
          <a:prstGeom prst="rect">
            <a:avLst/>
          </a:prstGeom>
        </p:spPr>
      </p:pic>
    </p:spTree>
    <p:extLst>
      <p:ext uri="{BB962C8B-B14F-4D97-AF65-F5344CB8AC3E}">
        <p14:creationId xmlns:p14="http://schemas.microsoft.com/office/powerpoint/2010/main" val="383590852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タイトル 35"/>
          <p:cNvSpPr>
            <a:spLocks noGrp="1"/>
          </p:cNvSpPr>
          <p:nvPr>
            <p:ph type="title"/>
          </p:nvPr>
        </p:nvSpPr>
        <p:spPr/>
        <p:txBody>
          <a:bodyPr>
            <a:noAutofit/>
          </a:bodyPr>
          <a:lstStyle/>
          <a:p>
            <a:pPr fontAlgn="base"/>
            <a:r>
              <a:rPr lang="ja-JP" altLang="en-US" b="1" dirty="0">
                <a:effectLst/>
                <a:latin typeface="メイリオ" panose="020B0604030504040204" pitchFamily="50" charset="-128"/>
                <a:ea typeface="メイリオ" panose="020B0604030504040204" pitchFamily="50" charset="-128"/>
                <a:cs typeface="+mn-cs"/>
              </a:rPr>
              <a:t>白血病リスク分類別の骨髄異形成症候群における</a:t>
            </a:r>
            <a:br>
              <a:rPr lang="en-US" altLang="ja-JP" b="1" dirty="0">
                <a:effectLst/>
                <a:latin typeface="メイリオ" panose="020B0604030504040204" pitchFamily="50" charset="-128"/>
                <a:ea typeface="メイリオ" panose="020B0604030504040204" pitchFamily="50" charset="-128"/>
                <a:cs typeface="+mn-cs"/>
              </a:rPr>
            </a:br>
            <a:r>
              <a:rPr lang="ja-JP" altLang="en-US" b="1" dirty="0">
                <a:effectLst/>
                <a:latin typeface="メイリオ" panose="020B0604030504040204" pitchFamily="50" charset="-128"/>
                <a:ea typeface="メイリオ" panose="020B0604030504040204" pitchFamily="50" charset="-128"/>
                <a:cs typeface="+mn-cs"/>
              </a:rPr>
              <a:t>移植時年齢</a:t>
            </a:r>
            <a:r>
              <a:rPr lang="en-US" altLang="ja-JP" b="1" dirty="0">
                <a:effectLst/>
                <a:latin typeface="メイリオ" panose="020B0604030504040204" pitchFamily="50" charset="-128"/>
                <a:ea typeface="メイリオ" panose="020B0604030504040204" pitchFamily="50" charset="-128"/>
                <a:cs typeface="+mn-cs"/>
              </a:rPr>
              <a:t>0</a:t>
            </a:r>
            <a:r>
              <a:rPr lang="ja-JP" altLang="en-US" b="1" dirty="0">
                <a:effectLst/>
                <a:latin typeface="メイリオ" panose="020B0604030504040204" pitchFamily="50" charset="-128"/>
                <a:ea typeface="メイリオ" panose="020B0604030504040204" pitchFamily="50" charset="-128"/>
                <a:cs typeface="+mn-cs"/>
              </a:rPr>
              <a:t>～</a:t>
            </a:r>
            <a:r>
              <a:rPr lang="en-US" altLang="ja-JP" b="1" dirty="0">
                <a:effectLst/>
                <a:latin typeface="メイリオ" panose="020B0604030504040204" pitchFamily="50" charset="-128"/>
                <a:ea typeface="メイリオ" panose="020B0604030504040204" pitchFamily="50" charset="-128"/>
                <a:cs typeface="+mn-cs"/>
              </a:rPr>
              <a:t>15</a:t>
            </a:r>
            <a:r>
              <a:rPr lang="ja-JP" altLang="en-US" b="1" dirty="0">
                <a:effectLst/>
                <a:latin typeface="メイリオ" panose="020B0604030504040204" pitchFamily="50" charset="-128"/>
                <a:ea typeface="メイリオ" panose="020B0604030504040204" pitchFamily="50" charset="-128"/>
                <a:cs typeface="+mn-cs"/>
              </a:rPr>
              <a:t>歳に対する非血縁者間さい帯血移植後生存率</a:t>
            </a:r>
            <a:endParaRPr lang="ja-JP" altLang="ja-JP" b="1" dirty="0">
              <a:solidFill>
                <a:srgbClr val="F0FEDE"/>
              </a:solidFill>
              <a:latin typeface="メイリオ" panose="020B0604030504040204" pitchFamily="50" charset="-128"/>
              <a:ea typeface="メイリオ" panose="020B0604030504040204" pitchFamily="50" charset="-128"/>
              <a:cs typeface="+mn-cs"/>
            </a:endParaRPr>
          </a:p>
        </p:txBody>
      </p:sp>
      <p:pic>
        <p:nvPicPr>
          <p:cNvPr id="4" name="図 3" descr="グラフ&#10;&#10;AI 生成コンテンツは誤りを含む可能性があります。">
            <a:extLst>
              <a:ext uri="{FF2B5EF4-FFF2-40B4-BE49-F238E27FC236}">
                <a16:creationId xmlns:a16="http://schemas.microsoft.com/office/drawing/2014/main" id="{D8B23722-0721-0425-AE9F-CCE78614E393}"/>
              </a:ext>
            </a:extLst>
          </p:cNvPr>
          <p:cNvPicPr>
            <a:picLocks noChangeAspect="1"/>
          </p:cNvPicPr>
          <p:nvPr/>
        </p:nvPicPr>
        <p:blipFill>
          <a:blip r:embed="rId3"/>
          <a:stretch>
            <a:fillRect/>
          </a:stretch>
        </p:blipFill>
        <p:spPr>
          <a:xfrm>
            <a:off x="692" y="0"/>
            <a:ext cx="12190615" cy="6858000"/>
          </a:xfrm>
          <a:prstGeom prst="rect">
            <a:avLst/>
          </a:prstGeom>
        </p:spPr>
      </p:pic>
    </p:spTree>
    <p:extLst>
      <p:ext uri="{BB962C8B-B14F-4D97-AF65-F5344CB8AC3E}">
        <p14:creationId xmlns:p14="http://schemas.microsoft.com/office/powerpoint/2010/main" val="390654037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タイトル 31"/>
          <p:cNvSpPr>
            <a:spLocks noGrp="1"/>
          </p:cNvSpPr>
          <p:nvPr>
            <p:ph type="title"/>
          </p:nvPr>
        </p:nvSpPr>
        <p:spPr/>
        <p:txBody>
          <a:bodyPr>
            <a:noAutofit/>
          </a:bodyPr>
          <a:lstStyle/>
          <a:p>
            <a:pPr fontAlgn="base"/>
            <a:r>
              <a:rPr lang="ja-JP" altLang="en-US" b="1" dirty="0">
                <a:effectLst/>
                <a:latin typeface="メイリオ" panose="020B0604030504040204" pitchFamily="50" charset="-128"/>
                <a:ea typeface="メイリオ" panose="020B0604030504040204" pitchFamily="50" charset="-128"/>
                <a:cs typeface="+mn-cs"/>
              </a:rPr>
              <a:t>白血病リスク分類別の骨髄異形成症候群における</a:t>
            </a:r>
            <a:br>
              <a:rPr lang="en-US" altLang="ja-JP" b="1" dirty="0">
                <a:effectLst/>
                <a:latin typeface="メイリオ" panose="020B0604030504040204" pitchFamily="50" charset="-128"/>
                <a:ea typeface="メイリオ" panose="020B0604030504040204" pitchFamily="50" charset="-128"/>
                <a:cs typeface="+mn-cs"/>
              </a:rPr>
            </a:br>
            <a:r>
              <a:rPr lang="ja-JP" altLang="en-US" b="1" dirty="0">
                <a:effectLst/>
                <a:latin typeface="メイリオ" panose="020B0604030504040204" pitchFamily="50" charset="-128"/>
                <a:ea typeface="メイリオ" panose="020B0604030504040204" pitchFamily="50" charset="-128"/>
                <a:cs typeface="+mn-cs"/>
              </a:rPr>
              <a:t>移植時年齢</a:t>
            </a:r>
            <a:r>
              <a:rPr lang="en-US" altLang="ja-JP" b="1" dirty="0">
                <a:effectLst/>
                <a:latin typeface="メイリオ" panose="020B0604030504040204" pitchFamily="50" charset="-128"/>
                <a:ea typeface="メイリオ" panose="020B0604030504040204" pitchFamily="50" charset="-128"/>
                <a:cs typeface="+mn-cs"/>
              </a:rPr>
              <a:t>16</a:t>
            </a:r>
            <a:r>
              <a:rPr lang="ja-JP" altLang="en-US" b="1" dirty="0">
                <a:effectLst/>
                <a:latin typeface="メイリオ" panose="020B0604030504040204" pitchFamily="50" charset="-128"/>
                <a:ea typeface="メイリオ" panose="020B0604030504040204" pitchFamily="50" charset="-128"/>
                <a:cs typeface="+mn-cs"/>
              </a:rPr>
              <a:t>歳以上に対する非血縁者間さい帯血移植後生存率</a:t>
            </a:r>
            <a:endParaRPr lang="ja-JP" altLang="ja-JP" b="1" dirty="0">
              <a:solidFill>
                <a:srgbClr val="FFF5E7"/>
              </a:solidFill>
              <a:latin typeface="メイリオ" panose="020B0604030504040204" pitchFamily="50" charset="-128"/>
              <a:ea typeface="メイリオ" panose="020B0604030504040204" pitchFamily="50" charset="-128"/>
              <a:cs typeface="+mn-cs"/>
            </a:endParaRPr>
          </a:p>
        </p:txBody>
      </p:sp>
      <p:pic>
        <p:nvPicPr>
          <p:cNvPr id="4" name="図 3" descr="グラフ, 折れ線グラフ&#10;&#10;AI 生成コンテンツは誤りを含む可能性があります。">
            <a:extLst>
              <a:ext uri="{FF2B5EF4-FFF2-40B4-BE49-F238E27FC236}">
                <a16:creationId xmlns:a16="http://schemas.microsoft.com/office/drawing/2014/main" id="{D9BD42B4-D309-F32F-E1F1-8AC5DE5F815B}"/>
              </a:ext>
            </a:extLst>
          </p:cNvPr>
          <p:cNvPicPr>
            <a:picLocks noChangeAspect="1"/>
          </p:cNvPicPr>
          <p:nvPr/>
        </p:nvPicPr>
        <p:blipFill>
          <a:blip r:embed="rId3"/>
          <a:stretch>
            <a:fillRect/>
          </a:stretch>
        </p:blipFill>
        <p:spPr>
          <a:xfrm>
            <a:off x="692" y="0"/>
            <a:ext cx="12190615" cy="6858000"/>
          </a:xfrm>
          <a:prstGeom prst="rect">
            <a:avLst/>
          </a:prstGeom>
        </p:spPr>
      </p:pic>
    </p:spTree>
    <p:extLst>
      <p:ext uri="{BB962C8B-B14F-4D97-AF65-F5344CB8AC3E}">
        <p14:creationId xmlns:p14="http://schemas.microsoft.com/office/powerpoint/2010/main" val="16654713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9179D3-9EC2-0E57-6924-7EBA8D0AA781}"/>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DFA3F1D3-5C3E-B929-2685-81BCC8F93612}"/>
              </a:ext>
            </a:extLst>
          </p:cNvPr>
          <p:cNvSpPr>
            <a:spLocks noGrp="1"/>
          </p:cNvSpPr>
          <p:nvPr>
            <p:ph type="title"/>
          </p:nvPr>
        </p:nvSpPr>
        <p:spPr>
          <a:xfrm>
            <a:off x="576000" y="108000"/>
            <a:ext cx="10972800" cy="802800"/>
          </a:xfrm>
        </p:spPr>
        <p:txBody>
          <a:bodyPr anchor="t">
            <a:normAutofit/>
          </a:bodyPr>
          <a:lstStyle/>
          <a:p>
            <a:r>
              <a:rPr lang="ja-JP" altLang="en-US" b="1" dirty="0">
                <a:effectLst/>
                <a:latin typeface="メイリオ" panose="020B0604030504040204" pitchFamily="50" charset="-128"/>
                <a:ea typeface="メイリオ" panose="020B0604030504040204" pitchFamily="50" charset="-128"/>
              </a:rPr>
              <a:t>患者年齢階級別の自家移植件数の年次推移</a:t>
            </a:r>
            <a:endParaRPr lang="ja-JP" altLang="en-US" sz="2000" dirty="0">
              <a:solidFill>
                <a:srgbClr val="E9F3FD"/>
              </a:solidFill>
              <a:effectLst/>
              <a:latin typeface="ＭＳ ゴシック" pitchFamily="49" charset="-128"/>
              <a:ea typeface="ＭＳ ゴシック" pitchFamily="49" charset="-128"/>
            </a:endParaRPr>
          </a:p>
        </p:txBody>
      </p:sp>
      <p:pic>
        <p:nvPicPr>
          <p:cNvPr id="4" name="図 3" descr="グラフ, 棒グラフ&#10;&#10;AI 生成コンテンツは誤りを含む可能性があります。">
            <a:extLst>
              <a:ext uri="{FF2B5EF4-FFF2-40B4-BE49-F238E27FC236}">
                <a16:creationId xmlns:a16="http://schemas.microsoft.com/office/drawing/2014/main" id="{7A61ABEA-A5CE-08CA-29F5-2743A99798B6}"/>
              </a:ext>
            </a:extLst>
          </p:cNvPr>
          <p:cNvPicPr>
            <a:picLocks noChangeAspect="1"/>
          </p:cNvPicPr>
          <p:nvPr/>
        </p:nvPicPr>
        <p:blipFill>
          <a:blip r:embed="rId3"/>
          <a:stretch>
            <a:fillRect/>
          </a:stretch>
        </p:blipFill>
        <p:spPr>
          <a:xfrm>
            <a:off x="692" y="0"/>
            <a:ext cx="12190615" cy="6858000"/>
          </a:xfrm>
          <a:prstGeom prst="rect">
            <a:avLst/>
          </a:prstGeom>
        </p:spPr>
      </p:pic>
    </p:spTree>
    <p:extLst>
      <p:ext uri="{BB962C8B-B14F-4D97-AF65-F5344CB8AC3E}">
        <p14:creationId xmlns:p14="http://schemas.microsoft.com/office/powerpoint/2010/main" val="351781347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タイトル 8">
            <a:extLst>
              <a:ext uri="{FF2B5EF4-FFF2-40B4-BE49-F238E27FC236}">
                <a16:creationId xmlns:a16="http://schemas.microsoft.com/office/drawing/2014/main" id="{34CC342B-754B-844E-1735-B3144DCC70EB}"/>
              </a:ext>
            </a:extLst>
          </p:cNvPr>
          <p:cNvSpPr>
            <a:spLocks noGrp="1"/>
          </p:cNvSpPr>
          <p:nvPr>
            <p:ph type="title"/>
          </p:nvPr>
        </p:nvSpPr>
        <p:spPr/>
        <p:txBody>
          <a:bodyPr>
            <a:noAutofit/>
          </a:bodyPr>
          <a:lstStyle/>
          <a:p>
            <a:r>
              <a:rPr lang="ja-JP" altLang="en-US" b="1" dirty="0">
                <a:latin typeface="メイリオ" panose="020B0604030504040204" pitchFamily="50" charset="-128"/>
                <a:ea typeface="メイリオ" panose="020B0604030504040204" pitchFamily="50" charset="-128"/>
              </a:rPr>
              <a:t>ドナー・幹細胞種類別の非ホジキンリンパ腫における</a:t>
            </a:r>
            <a:br>
              <a:rPr lang="ja-JP" altLang="en-US" b="1" dirty="0">
                <a:latin typeface="メイリオ" panose="020B0604030504040204" pitchFamily="50" charset="-128"/>
                <a:ea typeface="メイリオ" panose="020B0604030504040204" pitchFamily="50" charset="-128"/>
              </a:rPr>
            </a:br>
            <a:r>
              <a:rPr lang="ja-JP" altLang="en-US" b="1" dirty="0">
                <a:latin typeface="メイリオ" panose="020B0604030504040204" pitchFamily="50" charset="-128"/>
                <a:ea typeface="メイリオ" panose="020B0604030504040204" pitchFamily="50" charset="-128"/>
              </a:rPr>
              <a:t>移植時年齢</a:t>
            </a:r>
            <a:r>
              <a:rPr lang="en-US" altLang="ja-JP" b="1" dirty="0">
                <a:latin typeface="メイリオ" panose="020B0604030504040204" pitchFamily="50" charset="-128"/>
                <a:ea typeface="メイリオ" panose="020B0604030504040204" pitchFamily="50" charset="-128"/>
              </a:rPr>
              <a:t>0</a:t>
            </a:r>
            <a:r>
              <a:rPr lang="ja-JP" altLang="en-US" b="1" dirty="0">
                <a:latin typeface="メイリオ" panose="020B0604030504040204" pitchFamily="50" charset="-128"/>
                <a:ea typeface="メイリオ" panose="020B0604030504040204" pitchFamily="50" charset="-128"/>
              </a:rPr>
              <a:t>～</a:t>
            </a:r>
            <a:r>
              <a:rPr lang="en-US" altLang="ja-JP" b="1" dirty="0">
                <a:latin typeface="メイリオ" panose="020B0604030504040204" pitchFamily="50" charset="-128"/>
                <a:ea typeface="メイリオ" panose="020B0604030504040204" pitchFamily="50" charset="-128"/>
              </a:rPr>
              <a:t>15</a:t>
            </a:r>
            <a:r>
              <a:rPr lang="ja-JP" altLang="en-US" b="1" dirty="0">
                <a:latin typeface="メイリオ" panose="020B0604030504040204" pitchFamily="50" charset="-128"/>
                <a:ea typeface="メイリオ" panose="020B0604030504040204" pitchFamily="50" charset="-128"/>
              </a:rPr>
              <a:t>歳に対する同種移植後生存率</a:t>
            </a:r>
          </a:p>
        </p:txBody>
      </p:sp>
      <p:pic>
        <p:nvPicPr>
          <p:cNvPr id="8" name="図 7" descr="グラフ&#10;&#10;AI 生成コンテンツは誤りを含む可能性があります。">
            <a:extLst>
              <a:ext uri="{FF2B5EF4-FFF2-40B4-BE49-F238E27FC236}">
                <a16:creationId xmlns:a16="http://schemas.microsoft.com/office/drawing/2014/main" id="{70FB9CA7-1B54-1FA1-4E32-90DBA30D6A87}"/>
              </a:ext>
            </a:extLst>
          </p:cNvPr>
          <p:cNvPicPr>
            <a:picLocks noChangeAspect="1"/>
          </p:cNvPicPr>
          <p:nvPr/>
        </p:nvPicPr>
        <p:blipFill>
          <a:blip r:embed="rId3"/>
          <a:stretch>
            <a:fillRect/>
          </a:stretch>
        </p:blipFill>
        <p:spPr>
          <a:xfrm>
            <a:off x="692" y="0"/>
            <a:ext cx="12190615" cy="6858000"/>
          </a:xfrm>
          <a:prstGeom prst="rect">
            <a:avLst/>
          </a:prstGeom>
        </p:spPr>
      </p:pic>
    </p:spTree>
    <p:extLst>
      <p:ext uri="{BB962C8B-B14F-4D97-AF65-F5344CB8AC3E}">
        <p14:creationId xmlns:p14="http://schemas.microsoft.com/office/powerpoint/2010/main" val="66936818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タイトル 31"/>
          <p:cNvSpPr>
            <a:spLocks noGrp="1"/>
          </p:cNvSpPr>
          <p:nvPr>
            <p:ph type="title"/>
          </p:nvPr>
        </p:nvSpPr>
        <p:spPr/>
        <p:txBody>
          <a:bodyPr>
            <a:noAutofit/>
          </a:bodyPr>
          <a:lstStyle/>
          <a:p>
            <a:pPr fontAlgn="base"/>
            <a:r>
              <a:rPr lang="ja-JP" altLang="en-US" b="1" dirty="0">
                <a:effectLst/>
                <a:latin typeface="メイリオ" panose="020B0604030504040204" pitchFamily="50" charset="-128"/>
                <a:ea typeface="メイリオ" panose="020B0604030504040204" pitchFamily="50" charset="-128"/>
                <a:cs typeface="+mn-cs"/>
              </a:rPr>
              <a:t>ドナー・幹細胞種類別の非ホジキンリンパ腫における</a:t>
            </a:r>
            <a:br>
              <a:rPr lang="ja-JP" altLang="en-US" b="1" dirty="0">
                <a:effectLst/>
                <a:latin typeface="メイリオ" panose="020B0604030504040204" pitchFamily="50" charset="-128"/>
                <a:ea typeface="メイリオ" panose="020B0604030504040204" pitchFamily="50" charset="-128"/>
                <a:cs typeface="+mn-cs"/>
              </a:rPr>
            </a:br>
            <a:r>
              <a:rPr lang="ja-JP" altLang="en-US" b="1" dirty="0">
                <a:effectLst/>
                <a:latin typeface="メイリオ" panose="020B0604030504040204" pitchFamily="50" charset="-128"/>
                <a:ea typeface="メイリオ" panose="020B0604030504040204" pitchFamily="50" charset="-128"/>
                <a:cs typeface="+mn-cs"/>
              </a:rPr>
              <a:t>移植時年齢</a:t>
            </a:r>
            <a:r>
              <a:rPr lang="en-US" altLang="ja-JP" b="1" dirty="0">
                <a:effectLst/>
                <a:latin typeface="メイリオ" panose="020B0604030504040204" pitchFamily="50" charset="-128"/>
                <a:ea typeface="メイリオ" panose="020B0604030504040204" pitchFamily="50" charset="-128"/>
                <a:cs typeface="+mn-cs"/>
              </a:rPr>
              <a:t>16</a:t>
            </a:r>
            <a:r>
              <a:rPr lang="ja-JP" altLang="en-US" b="1" dirty="0">
                <a:effectLst/>
                <a:latin typeface="メイリオ" panose="020B0604030504040204" pitchFamily="50" charset="-128"/>
                <a:ea typeface="メイリオ" panose="020B0604030504040204" pitchFamily="50" charset="-128"/>
                <a:cs typeface="+mn-cs"/>
              </a:rPr>
              <a:t>歳以上に対する同種移植後生存率</a:t>
            </a:r>
            <a:endParaRPr lang="ja-JP" altLang="ja-JP" b="1" dirty="0">
              <a:latin typeface="メイリオ" panose="020B0604030504040204" pitchFamily="50" charset="-128"/>
              <a:ea typeface="メイリオ" panose="020B0604030504040204" pitchFamily="50" charset="-128"/>
              <a:cs typeface="+mn-cs"/>
            </a:endParaRPr>
          </a:p>
        </p:txBody>
      </p:sp>
      <p:pic>
        <p:nvPicPr>
          <p:cNvPr id="8" name="図 7" descr="グラフ, 折れ線グラフ&#10;&#10;AI 生成コンテンツは誤りを含む可能性があります。">
            <a:extLst>
              <a:ext uri="{FF2B5EF4-FFF2-40B4-BE49-F238E27FC236}">
                <a16:creationId xmlns:a16="http://schemas.microsoft.com/office/drawing/2014/main" id="{B616343C-357B-A9CD-2D1D-ED949EAD7C13}"/>
              </a:ext>
            </a:extLst>
          </p:cNvPr>
          <p:cNvPicPr>
            <a:picLocks noChangeAspect="1"/>
          </p:cNvPicPr>
          <p:nvPr/>
        </p:nvPicPr>
        <p:blipFill>
          <a:blip r:embed="rId3"/>
          <a:stretch>
            <a:fillRect/>
          </a:stretch>
        </p:blipFill>
        <p:spPr>
          <a:xfrm>
            <a:off x="692" y="0"/>
            <a:ext cx="12190615" cy="6858000"/>
          </a:xfrm>
          <a:prstGeom prst="rect">
            <a:avLst/>
          </a:prstGeom>
        </p:spPr>
      </p:pic>
    </p:spTree>
    <p:extLst>
      <p:ext uri="{BB962C8B-B14F-4D97-AF65-F5344CB8AC3E}">
        <p14:creationId xmlns:p14="http://schemas.microsoft.com/office/powerpoint/2010/main" val="53533644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タイトル 31"/>
          <p:cNvSpPr>
            <a:spLocks noGrp="1"/>
          </p:cNvSpPr>
          <p:nvPr>
            <p:ph type="title"/>
          </p:nvPr>
        </p:nvSpPr>
        <p:spPr/>
        <p:txBody>
          <a:bodyPr>
            <a:noAutofit/>
          </a:bodyPr>
          <a:lstStyle/>
          <a:p>
            <a:pPr fontAlgn="base"/>
            <a:r>
              <a:rPr lang="ja-JP" altLang="en-US" b="1" dirty="0">
                <a:effectLst/>
                <a:latin typeface="メイリオ" panose="020B0604030504040204" pitchFamily="50" charset="-128"/>
                <a:ea typeface="メイリオ" panose="020B0604030504040204" pitchFamily="50" charset="-128"/>
                <a:cs typeface="+mn-cs"/>
              </a:rPr>
              <a:t>移植時病期別の非ホジキンリンパ腫における</a:t>
            </a:r>
            <a:br>
              <a:rPr lang="ja-JP" altLang="en-US" b="1" dirty="0">
                <a:effectLst/>
                <a:latin typeface="メイリオ" panose="020B0604030504040204" pitchFamily="50" charset="-128"/>
                <a:ea typeface="メイリオ" panose="020B0604030504040204" pitchFamily="50" charset="-128"/>
                <a:cs typeface="+mn-cs"/>
              </a:rPr>
            </a:br>
            <a:r>
              <a:rPr lang="ja-JP" altLang="en-US" b="1" dirty="0">
                <a:effectLst/>
                <a:latin typeface="メイリオ" panose="020B0604030504040204" pitchFamily="50" charset="-128"/>
                <a:ea typeface="メイリオ" panose="020B0604030504040204" pitchFamily="50" charset="-128"/>
                <a:cs typeface="+mn-cs"/>
              </a:rPr>
              <a:t>移植時年齢</a:t>
            </a:r>
            <a:r>
              <a:rPr lang="en-US" altLang="ja-JP" b="1" dirty="0">
                <a:effectLst/>
                <a:latin typeface="メイリオ" panose="020B0604030504040204" pitchFamily="50" charset="-128"/>
                <a:ea typeface="メイリオ" panose="020B0604030504040204" pitchFamily="50" charset="-128"/>
                <a:cs typeface="+mn-cs"/>
              </a:rPr>
              <a:t>16</a:t>
            </a:r>
            <a:r>
              <a:rPr lang="ja-JP" altLang="en-US" b="1" dirty="0">
                <a:effectLst/>
                <a:latin typeface="メイリオ" panose="020B0604030504040204" pitchFamily="50" charset="-128"/>
                <a:ea typeface="メイリオ" panose="020B0604030504040204" pitchFamily="50" charset="-128"/>
                <a:cs typeface="+mn-cs"/>
              </a:rPr>
              <a:t>歳以上に対する</a:t>
            </a:r>
            <a:r>
              <a:rPr lang="en-US" altLang="ja-JP" b="1" dirty="0">
                <a:effectLst/>
                <a:latin typeface="メイリオ" panose="020B0604030504040204" pitchFamily="50" charset="-128"/>
                <a:ea typeface="メイリオ" panose="020B0604030504040204" pitchFamily="50" charset="-128"/>
                <a:cs typeface="+mn-cs"/>
              </a:rPr>
              <a:t>HLA</a:t>
            </a:r>
            <a:r>
              <a:rPr lang="ja-JP" altLang="en-US" b="1" dirty="0">
                <a:effectLst/>
                <a:latin typeface="メイリオ" panose="020B0604030504040204" pitchFamily="50" charset="-128"/>
                <a:ea typeface="メイリオ" panose="020B0604030504040204" pitchFamily="50" charset="-128"/>
                <a:cs typeface="+mn-cs"/>
              </a:rPr>
              <a:t>適合同胞間移植後生存率</a:t>
            </a:r>
            <a:endParaRPr lang="ja-JP" altLang="ja-JP" b="1" dirty="0">
              <a:solidFill>
                <a:srgbClr val="FFF5E7"/>
              </a:solidFill>
              <a:latin typeface="メイリオ" panose="020B0604030504040204" pitchFamily="50" charset="-128"/>
              <a:ea typeface="メイリオ" panose="020B0604030504040204" pitchFamily="50" charset="-128"/>
              <a:cs typeface="+mn-cs"/>
            </a:endParaRPr>
          </a:p>
        </p:txBody>
      </p:sp>
      <p:pic>
        <p:nvPicPr>
          <p:cNvPr id="3" name="図 2" descr="グラフ, 折れ線グラフ&#10;&#10;AI 生成コンテンツは誤りを含む可能性があります。">
            <a:extLst>
              <a:ext uri="{FF2B5EF4-FFF2-40B4-BE49-F238E27FC236}">
                <a16:creationId xmlns:a16="http://schemas.microsoft.com/office/drawing/2014/main" id="{BE664CCE-0BC3-CAF6-BC73-17376B135F2F}"/>
              </a:ext>
            </a:extLst>
          </p:cNvPr>
          <p:cNvPicPr>
            <a:picLocks noChangeAspect="1"/>
          </p:cNvPicPr>
          <p:nvPr/>
        </p:nvPicPr>
        <p:blipFill>
          <a:blip r:embed="rId3"/>
          <a:stretch>
            <a:fillRect/>
          </a:stretch>
        </p:blipFill>
        <p:spPr>
          <a:xfrm>
            <a:off x="692" y="0"/>
            <a:ext cx="12190615" cy="6858000"/>
          </a:xfrm>
          <a:prstGeom prst="rect">
            <a:avLst/>
          </a:prstGeom>
        </p:spPr>
      </p:pic>
    </p:spTree>
    <p:extLst>
      <p:ext uri="{BB962C8B-B14F-4D97-AF65-F5344CB8AC3E}">
        <p14:creationId xmlns:p14="http://schemas.microsoft.com/office/powerpoint/2010/main" val="356551066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タイトル 35"/>
          <p:cNvSpPr>
            <a:spLocks noGrp="1"/>
          </p:cNvSpPr>
          <p:nvPr>
            <p:ph type="title"/>
          </p:nvPr>
        </p:nvSpPr>
        <p:spPr/>
        <p:txBody>
          <a:bodyPr>
            <a:noAutofit/>
          </a:bodyPr>
          <a:lstStyle/>
          <a:p>
            <a:pPr fontAlgn="base"/>
            <a:r>
              <a:rPr lang="ja-JP" altLang="en-US" b="1" dirty="0">
                <a:effectLst/>
                <a:latin typeface="メイリオ" panose="020B0604030504040204" pitchFamily="50" charset="-128"/>
                <a:ea typeface="メイリオ" panose="020B0604030504040204" pitchFamily="50" charset="-128"/>
                <a:cs typeface="+mn-cs"/>
              </a:rPr>
              <a:t>移植時病期別の非ホジキンリンパ腫における</a:t>
            </a:r>
            <a:br>
              <a:rPr lang="en-US" altLang="ja-JP" b="1" dirty="0">
                <a:effectLst/>
                <a:latin typeface="メイリオ" panose="020B0604030504040204" pitchFamily="50" charset="-128"/>
                <a:ea typeface="メイリオ" panose="020B0604030504040204" pitchFamily="50" charset="-128"/>
                <a:cs typeface="+mn-cs"/>
              </a:rPr>
            </a:br>
            <a:r>
              <a:rPr lang="ja-JP" altLang="en-US" b="1" dirty="0">
                <a:effectLst/>
                <a:latin typeface="メイリオ" panose="020B0604030504040204" pitchFamily="50" charset="-128"/>
                <a:ea typeface="メイリオ" panose="020B0604030504040204" pitchFamily="50" charset="-128"/>
                <a:cs typeface="+mn-cs"/>
              </a:rPr>
              <a:t>移植時年齢</a:t>
            </a:r>
            <a:r>
              <a:rPr lang="en-US" altLang="ja-JP" b="1" dirty="0">
                <a:effectLst/>
                <a:latin typeface="メイリオ" panose="020B0604030504040204" pitchFamily="50" charset="-128"/>
                <a:ea typeface="メイリオ" panose="020B0604030504040204" pitchFamily="50" charset="-128"/>
                <a:cs typeface="+mn-cs"/>
              </a:rPr>
              <a:t>0</a:t>
            </a:r>
            <a:r>
              <a:rPr lang="ja-JP" altLang="en-US" b="1" dirty="0">
                <a:effectLst/>
                <a:latin typeface="メイリオ" panose="020B0604030504040204" pitchFamily="50" charset="-128"/>
                <a:ea typeface="メイリオ" panose="020B0604030504040204" pitchFamily="50" charset="-128"/>
                <a:cs typeface="+mn-cs"/>
              </a:rPr>
              <a:t>～</a:t>
            </a:r>
            <a:r>
              <a:rPr lang="en-US" altLang="ja-JP" b="1" dirty="0">
                <a:effectLst/>
                <a:latin typeface="メイリオ" panose="020B0604030504040204" pitchFamily="50" charset="-128"/>
                <a:ea typeface="メイリオ" panose="020B0604030504040204" pitchFamily="50" charset="-128"/>
                <a:cs typeface="+mn-cs"/>
              </a:rPr>
              <a:t>15</a:t>
            </a:r>
            <a:r>
              <a:rPr lang="ja-JP" altLang="en-US" b="1" dirty="0">
                <a:effectLst/>
                <a:latin typeface="メイリオ" panose="020B0604030504040204" pitchFamily="50" charset="-128"/>
                <a:ea typeface="メイリオ" panose="020B0604030504040204" pitchFamily="50" charset="-128"/>
                <a:cs typeface="+mn-cs"/>
              </a:rPr>
              <a:t>歳に対する非血縁者間骨髄移植後生存率</a:t>
            </a:r>
            <a:endParaRPr lang="ja-JP" altLang="ja-JP" b="1" dirty="0">
              <a:solidFill>
                <a:srgbClr val="F0FEDE"/>
              </a:solidFill>
              <a:latin typeface="メイリオ" panose="020B0604030504040204" pitchFamily="50" charset="-128"/>
              <a:ea typeface="メイリオ" panose="020B0604030504040204" pitchFamily="50" charset="-128"/>
              <a:cs typeface="+mn-cs"/>
            </a:endParaRPr>
          </a:p>
        </p:txBody>
      </p:sp>
      <p:pic>
        <p:nvPicPr>
          <p:cNvPr id="5" name="図 4" descr="グラフィカル ユーザー インターフェイス, アプリケーション&#10;&#10;AI 生成コンテンツは誤りを含む可能性があります。">
            <a:extLst>
              <a:ext uri="{FF2B5EF4-FFF2-40B4-BE49-F238E27FC236}">
                <a16:creationId xmlns:a16="http://schemas.microsoft.com/office/drawing/2014/main" id="{3F27454D-E153-B32A-8631-BFE1E1F6798F}"/>
              </a:ext>
            </a:extLst>
          </p:cNvPr>
          <p:cNvPicPr>
            <a:picLocks noChangeAspect="1"/>
          </p:cNvPicPr>
          <p:nvPr/>
        </p:nvPicPr>
        <p:blipFill>
          <a:blip r:embed="rId3"/>
          <a:stretch>
            <a:fillRect/>
          </a:stretch>
        </p:blipFill>
        <p:spPr>
          <a:xfrm>
            <a:off x="692" y="0"/>
            <a:ext cx="12190615" cy="6858000"/>
          </a:xfrm>
          <a:prstGeom prst="rect">
            <a:avLst/>
          </a:prstGeom>
        </p:spPr>
      </p:pic>
    </p:spTree>
    <p:extLst>
      <p:ext uri="{BB962C8B-B14F-4D97-AF65-F5344CB8AC3E}">
        <p14:creationId xmlns:p14="http://schemas.microsoft.com/office/powerpoint/2010/main" val="360806820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タイトル 31"/>
          <p:cNvSpPr>
            <a:spLocks noGrp="1"/>
          </p:cNvSpPr>
          <p:nvPr>
            <p:ph type="title"/>
          </p:nvPr>
        </p:nvSpPr>
        <p:spPr/>
        <p:txBody>
          <a:bodyPr>
            <a:noAutofit/>
          </a:bodyPr>
          <a:lstStyle/>
          <a:p>
            <a:pPr fontAlgn="base"/>
            <a:r>
              <a:rPr lang="ja-JP" altLang="en-US" b="1" dirty="0">
                <a:effectLst/>
                <a:latin typeface="メイリオ" panose="020B0604030504040204" pitchFamily="50" charset="-128"/>
                <a:ea typeface="メイリオ" panose="020B0604030504040204" pitchFamily="50" charset="-128"/>
                <a:cs typeface="+mn-cs"/>
              </a:rPr>
              <a:t>移植時病期別の非ホジキンリンパ腫における</a:t>
            </a:r>
            <a:br>
              <a:rPr lang="en-US" altLang="ja-JP" b="1" dirty="0">
                <a:effectLst/>
                <a:latin typeface="メイリオ" panose="020B0604030504040204" pitchFamily="50" charset="-128"/>
                <a:ea typeface="メイリオ" panose="020B0604030504040204" pitchFamily="50" charset="-128"/>
                <a:cs typeface="+mn-cs"/>
              </a:rPr>
            </a:br>
            <a:r>
              <a:rPr lang="ja-JP" altLang="en-US" b="1" dirty="0">
                <a:effectLst/>
                <a:latin typeface="メイリオ" panose="020B0604030504040204" pitchFamily="50" charset="-128"/>
                <a:ea typeface="メイリオ" panose="020B0604030504040204" pitchFamily="50" charset="-128"/>
                <a:cs typeface="+mn-cs"/>
              </a:rPr>
              <a:t>移植時年齢</a:t>
            </a:r>
            <a:r>
              <a:rPr lang="en-US" altLang="ja-JP" b="1" dirty="0">
                <a:effectLst/>
                <a:latin typeface="メイリオ" panose="020B0604030504040204" pitchFamily="50" charset="-128"/>
                <a:ea typeface="メイリオ" panose="020B0604030504040204" pitchFamily="50" charset="-128"/>
                <a:cs typeface="+mn-cs"/>
              </a:rPr>
              <a:t>16</a:t>
            </a:r>
            <a:r>
              <a:rPr lang="ja-JP" altLang="en-US" b="1" dirty="0">
                <a:effectLst/>
                <a:latin typeface="メイリオ" panose="020B0604030504040204" pitchFamily="50" charset="-128"/>
                <a:ea typeface="メイリオ" panose="020B0604030504040204" pitchFamily="50" charset="-128"/>
                <a:cs typeface="+mn-cs"/>
              </a:rPr>
              <a:t>歳以上に対する非血縁者間骨髄移植後生存率</a:t>
            </a:r>
            <a:endParaRPr lang="ja-JP" altLang="ja-JP" b="1" dirty="0">
              <a:solidFill>
                <a:srgbClr val="FFF5E7"/>
              </a:solidFill>
              <a:latin typeface="メイリオ" panose="020B0604030504040204" pitchFamily="50" charset="-128"/>
              <a:ea typeface="メイリオ" panose="020B0604030504040204" pitchFamily="50" charset="-128"/>
              <a:cs typeface="+mn-cs"/>
            </a:endParaRPr>
          </a:p>
        </p:txBody>
      </p:sp>
      <p:pic>
        <p:nvPicPr>
          <p:cNvPr id="3" name="図 2" descr="グラフ, 折れ線グラフ&#10;&#10;AI 生成コンテンツは誤りを含む可能性があります。">
            <a:extLst>
              <a:ext uri="{FF2B5EF4-FFF2-40B4-BE49-F238E27FC236}">
                <a16:creationId xmlns:a16="http://schemas.microsoft.com/office/drawing/2014/main" id="{DBAF6B25-1763-7481-314B-6B224EE5A5D1}"/>
              </a:ext>
            </a:extLst>
          </p:cNvPr>
          <p:cNvPicPr>
            <a:picLocks noChangeAspect="1"/>
          </p:cNvPicPr>
          <p:nvPr/>
        </p:nvPicPr>
        <p:blipFill>
          <a:blip r:embed="rId3"/>
          <a:stretch>
            <a:fillRect/>
          </a:stretch>
        </p:blipFill>
        <p:spPr>
          <a:xfrm>
            <a:off x="692" y="0"/>
            <a:ext cx="12190615" cy="6858000"/>
          </a:xfrm>
          <a:prstGeom prst="rect">
            <a:avLst/>
          </a:prstGeom>
        </p:spPr>
      </p:pic>
    </p:spTree>
    <p:extLst>
      <p:ext uri="{BB962C8B-B14F-4D97-AF65-F5344CB8AC3E}">
        <p14:creationId xmlns:p14="http://schemas.microsoft.com/office/powerpoint/2010/main" val="70170658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タイトル 35"/>
          <p:cNvSpPr>
            <a:spLocks noGrp="1"/>
          </p:cNvSpPr>
          <p:nvPr>
            <p:ph type="title"/>
          </p:nvPr>
        </p:nvSpPr>
        <p:spPr/>
        <p:txBody>
          <a:bodyPr>
            <a:noAutofit/>
          </a:bodyPr>
          <a:lstStyle/>
          <a:p>
            <a:pPr fontAlgn="base"/>
            <a:r>
              <a:rPr lang="ja-JP" altLang="en-US" b="1" dirty="0">
                <a:effectLst/>
                <a:latin typeface="メイリオ" panose="020B0604030504040204" pitchFamily="50" charset="-128"/>
                <a:ea typeface="メイリオ" panose="020B0604030504040204" pitchFamily="50" charset="-128"/>
                <a:cs typeface="+mn-cs"/>
              </a:rPr>
              <a:t>移植時病期別の非ホジキンリンパ腫における</a:t>
            </a:r>
            <a:br>
              <a:rPr lang="en-US" altLang="ja-JP" b="1" dirty="0">
                <a:effectLst/>
                <a:latin typeface="メイリオ" panose="020B0604030504040204" pitchFamily="50" charset="-128"/>
                <a:ea typeface="メイリオ" panose="020B0604030504040204" pitchFamily="50" charset="-128"/>
                <a:cs typeface="+mn-cs"/>
              </a:rPr>
            </a:br>
            <a:r>
              <a:rPr lang="ja-JP" altLang="en-US" b="1" dirty="0">
                <a:effectLst/>
                <a:latin typeface="メイリオ" panose="020B0604030504040204" pitchFamily="50" charset="-128"/>
                <a:ea typeface="メイリオ" panose="020B0604030504040204" pitchFamily="50" charset="-128"/>
                <a:cs typeface="+mn-cs"/>
              </a:rPr>
              <a:t>移植時年齢</a:t>
            </a:r>
            <a:r>
              <a:rPr lang="en-US" altLang="ja-JP" b="1" dirty="0">
                <a:effectLst/>
                <a:latin typeface="メイリオ" panose="020B0604030504040204" pitchFamily="50" charset="-128"/>
                <a:ea typeface="メイリオ" panose="020B0604030504040204" pitchFamily="50" charset="-128"/>
                <a:cs typeface="+mn-cs"/>
              </a:rPr>
              <a:t>0</a:t>
            </a:r>
            <a:r>
              <a:rPr lang="ja-JP" altLang="en-US" b="1" dirty="0">
                <a:effectLst/>
                <a:latin typeface="メイリオ" panose="020B0604030504040204" pitchFamily="50" charset="-128"/>
                <a:ea typeface="メイリオ" panose="020B0604030504040204" pitchFamily="50" charset="-128"/>
                <a:cs typeface="+mn-cs"/>
              </a:rPr>
              <a:t>～</a:t>
            </a:r>
            <a:r>
              <a:rPr lang="en-US" altLang="ja-JP" b="1" dirty="0">
                <a:effectLst/>
                <a:latin typeface="メイリオ" panose="020B0604030504040204" pitchFamily="50" charset="-128"/>
                <a:ea typeface="メイリオ" panose="020B0604030504040204" pitchFamily="50" charset="-128"/>
                <a:cs typeface="+mn-cs"/>
              </a:rPr>
              <a:t>15</a:t>
            </a:r>
            <a:r>
              <a:rPr lang="ja-JP" altLang="en-US" b="1" dirty="0">
                <a:effectLst/>
                <a:latin typeface="メイリオ" panose="020B0604030504040204" pitchFamily="50" charset="-128"/>
                <a:ea typeface="メイリオ" panose="020B0604030504040204" pitchFamily="50" charset="-128"/>
                <a:cs typeface="+mn-cs"/>
              </a:rPr>
              <a:t>歳に対する非血縁者間さい帯血移植後生存率</a:t>
            </a:r>
            <a:endParaRPr lang="ja-JP" altLang="ja-JP" b="1" dirty="0">
              <a:solidFill>
                <a:srgbClr val="F0FEDE"/>
              </a:solidFill>
              <a:latin typeface="メイリオ" panose="020B0604030504040204" pitchFamily="50" charset="-128"/>
              <a:ea typeface="メイリオ" panose="020B0604030504040204" pitchFamily="50" charset="-128"/>
              <a:cs typeface="+mn-cs"/>
            </a:endParaRPr>
          </a:p>
        </p:txBody>
      </p:sp>
      <p:pic>
        <p:nvPicPr>
          <p:cNvPr id="6" name="図 5" descr="グラフィカル ユーザー インターフェイス, アプリケーション&#10;&#10;AI 生成コンテンツは誤りを含む可能性があります。">
            <a:extLst>
              <a:ext uri="{FF2B5EF4-FFF2-40B4-BE49-F238E27FC236}">
                <a16:creationId xmlns:a16="http://schemas.microsoft.com/office/drawing/2014/main" id="{BE7CB653-3E0C-D2DF-B8BE-949AD9E7C70A}"/>
              </a:ext>
            </a:extLst>
          </p:cNvPr>
          <p:cNvPicPr>
            <a:picLocks noChangeAspect="1"/>
          </p:cNvPicPr>
          <p:nvPr/>
        </p:nvPicPr>
        <p:blipFill>
          <a:blip r:embed="rId3"/>
          <a:stretch>
            <a:fillRect/>
          </a:stretch>
        </p:blipFill>
        <p:spPr>
          <a:xfrm>
            <a:off x="692" y="0"/>
            <a:ext cx="12190615" cy="6858000"/>
          </a:xfrm>
          <a:prstGeom prst="rect">
            <a:avLst/>
          </a:prstGeom>
        </p:spPr>
      </p:pic>
    </p:spTree>
    <p:extLst>
      <p:ext uri="{BB962C8B-B14F-4D97-AF65-F5344CB8AC3E}">
        <p14:creationId xmlns:p14="http://schemas.microsoft.com/office/powerpoint/2010/main" val="315328917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タイトル 31"/>
          <p:cNvSpPr>
            <a:spLocks noGrp="1"/>
          </p:cNvSpPr>
          <p:nvPr>
            <p:ph type="title"/>
          </p:nvPr>
        </p:nvSpPr>
        <p:spPr/>
        <p:txBody>
          <a:bodyPr>
            <a:noAutofit/>
          </a:bodyPr>
          <a:lstStyle/>
          <a:p>
            <a:pPr fontAlgn="base"/>
            <a:r>
              <a:rPr lang="ja-JP" altLang="en-US" b="1" dirty="0">
                <a:effectLst/>
                <a:latin typeface="メイリオ" panose="020B0604030504040204" pitchFamily="50" charset="-128"/>
                <a:ea typeface="メイリオ" panose="020B0604030504040204" pitchFamily="50" charset="-128"/>
                <a:cs typeface="+mn-cs"/>
              </a:rPr>
              <a:t>移植時病期別の非ホジキンリンパ腫における</a:t>
            </a:r>
            <a:br>
              <a:rPr lang="en-US" altLang="ja-JP" b="1" dirty="0">
                <a:effectLst/>
                <a:latin typeface="メイリオ" panose="020B0604030504040204" pitchFamily="50" charset="-128"/>
                <a:ea typeface="メイリオ" panose="020B0604030504040204" pitchFamily="50" charset="-128"/>
                <a:cs typeface="+mn-cs"/>
              </a:rPr>
            </a:br>
            <a:r>
              <a:rPr lang="ja-JP" altLang="en-US" b="1" dirty="0">
                <a:effectLst/>
                <a:latin typeface="メイリオ" panose="020B0604030504040204" pitchFamily="50" charset="-128"/>
                <a:ea typeface="メイリオ" panose="020B0604030504040204" pitchFamily="50" charset="-128"/>
                <a:cs typeface="+mn-cs"/>
              </a:rPr>
              <a:t>移植時年齢</a:t>
            </a:r>
            <a:r>
              <a:rPr lang="en-US" altLang="ja-JP" b="1" dirty="0">
                <a:effectLst/>
                <a:latin typeface="メイリオ" panose="020B0604030504040204" pitchFamily="50" charset="-128"/>
                <a:ea typeface="メイリオ" panose="020B0604030504040204" pitchFamily="50" charset="-128"/>
                <a:cs typeface="+mn-cs"/>
              </a:rPr>
              <a:t>16</a:t>
            </a:r>
            <a:r>
              <a:rPr lang="ja-JP" altLang="en-US" b="1" dirty="0">
                <a:effectLst/>
                <a:latin typeface="メイリオ" panose="020B0604030504040204" pitchFamily="50" charset="-128"/>
                <a:ea typeface="メイリオ" panose="020B0604030504040204" pitchFamily="50" charset="-128"/>
                <a:cs typeface="+mn-cs"/>
              </a:rPr>
              <a:t>歳以上に対する非血縁者間さい帯血移植後生存率</a:t>
            </a:r>
            <a:endParaRPr lang="ja-JP" altLang="ja-JP" b="1" dirty="0">
              <a:solidFill>
                <a:srgbClr val="FFF5E7"/>
              </a:solidFill>
              <a:latin typeface="メイリオ" panose="020B0604030504040204" pitchFamily="50" charset="-128"/>
              <a:ea typeface="メイリオ" panose="020B0604030504040204" pitchFamily="50" charset="-128"/>
              <a:cs typeface="+mn-cs"/>
            </a:endParaRPr>
          </a:p>
        </p:txBody>
      </p:sp>
      <p:pic>
        <p:nvPicPr>
          <p:cNvPr id="4" name="図 3" descr="グラフ, 折れ線グラフ&#10;&#10;AI 生成コンテンツは誤りを含む可能性があります。">
            <a:extLst>
              <a:ext uri="{FF2B5EF4-FFF2-40B4-BE49-F238E27FC236}">
                <a16:creationId xmlns:a16="http://schemas.microsoft.com/office/drawing/2014/main" id="{F1FE98B7-FE99-1961-B066-765BEBFC90BC}"/>
              </a:ext>
            </a:extLst>
          </p:cNvPr>
          <p:cNvPicPr>
            <a:picLocks noChangeAspect="1"/>
          </p:cNvPicPr>
          <p:nvPr/>
        </p:nvPicPr>
        <p:blipFill>
          <a:blip r:embed="rId3"/>
          <a:stretch>
            <a:fillRect/>
          </a:stretch>
        </p:blipFill>
        <p:spPr>
          <a:xfrm>
            <a:off x="692" y="0"/>
            <a:ext cx="12190615" cy="6858000"/>
          </a:xfrm>
          <a:prstGeom prst="rect">
            <a:avLst/>
          </a:prstGeom>
        </p:spPr>
      </p:pic>
    </p:spTree>
    <p:extLst>
      <p:ext uri="{BB962C8B-B14F-4D97-AF65-F5344CB8AC3E}">
        <p14:creationId xmlns:p14="http://schemas.microsoft.com/office/powerpoint/2010/main" val="394791101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タイトル 31"/>
          <p:cNvSpPr>
            <a:spLocks noGrp="1"/>
          </p:cNvSpPr>
          <p:nvPr>
            <p:ph type="title"/>
          </p:nvPr>
        </p:nvSpPr>
        <p:spPr/>
        <p:txBody>
          <a:bodyPr>
            <a:noAutofit/>
          </a:bodyPr>
          <a:lstStyle/>
          <a:p>
            <a:pPr fontAlgn="base"/>
            <a:r>
              <a:rPr lang="ja-JP" altLang="en-US" b="1" dirty="0">
                <a:effectLst/>
                <a:latin typeface="メイリオ" panose="020B0604030504040204" pitchFamily="50" charset="-128"/>
                <a:ea typeface="メイリオ" panose="020B0604030504040204" pitchFamily="50" charset="-128"/>
                <a:cs typeface="+mn-cs"/>
              </a:rPr>
              <a:t>多発性骨髄腫を含む形質細胞性腫瘍における</a:t>
            </a:r>
            <a:br>
              <a:rPr lang="en-US" altLang="ja-JP" b="1" dirty="0">
                <a:effectLst/>
                <a:latin typeface="メイリオ" panose="020B0604030504040204" pitchFamily="50" charset="-128"/>
                <a:ea typeface="メイリオ" panose="020B0604030504040204" pitchFamily="50" charset="-128"/>
                <a:cs typeface="+mn-cs"/>
              </a:rPr>
            </a:br>
            <a:r>
              <a:rPr lang="ja-JP" altLang="en-US" b="1" dirty="0">
                <a:effectLst/>
                <a:latin typeface="メイリオ" panose="020B0604030504040204" pitchFamily="50" charset="-128"/>
                <a:ea typeface="メイリオ" panose="020B0604030504040204" pitchFamily="50" charset="-128"/>
                <a:cs typeface="+mn-cs"/>
              </a:rPr>
              <a:t>移植時年齢</a:t>
            </a:r>
            <a:r>
              <a:rPr lang="en-US" altLang="ja-JP" b="1" dirty="0">
                <a:effectLst/>
                <a:latin typeface="メイリオ" panose="020B0604030504040204" pitchFamily="50" charset="-128"/>
                <a:ea typeface="メイリオ" panose="020B0604030504040204" pitchFamily="50" charset="-128"/>
                <a:cs typeface="+mn-cs"/>
              </a:rPr>
              <a:t>16</a:t>
            </a:r>
            <a:r>
              <a:rPr lang="ja-JP" altLang="en-US" b="1" dirty="0">
                <a:effectLst/>
                <a:latin typeface="メイリオ" panose="020B0604030504040204" pitchFamily="50" charset="-128"/>
                <a:ea typeface="メイリオ" panose="020B0604030504040204" pitchFamily="50" charset="-128"/>
                <a:cs typeface="+mn-cs"/>
              </a:rPr>
              <a:t>歳以上に対する自家移植後生存率</a:t>
            </a:r>
            <a:endParaRPr lang="ja-JP" altLang="ja-JP" b="1" dirty="0">
              <a:solidFill>
                <a:srgbClr val="FFF5E7"/>
              </a:solidFill>
              <a:latin typeface="メイリオ" panose="020B0604030504040204" pitchFamily="50" charset="-128"/>
              <a:ea typeface="メイリオ" panose="020B0604030504040204" pitchFamily="50" charset="-128"/>
              <a:cs typeface="+mn-cs"/>
            </a:endParaRPr>
          </a:p>
        </p:txBody>
      </p:sp>
      <p:pic>
        <p:nvPicPr>
          <p:cNvPr id="4" name="図 3" descr="グラフ, 折れ線グラフ&#10;&#10;AI 生成コンテンツは誤りを含む可能性があります。">
            <a:extLst>
              <a:ext uri="{FF2B5EF4-FFF2-40B4-BE49-F238E27FC236}">
                <a16:creationId xmlns:a16="http://schemas.microsoft.com/office/drawing/2014/main" id="{C760A516-8055-6DA4-FCFE-FEEABBE15DF4}"/>
              </a:ext>
            </a:extLst>
          </p:cNvPr>
          <p:cNvPicPr>
            <a:picLocks noChangeAspect="1"/>
          </p:cNvPicPr>
          <p:nvPr/>
        </p:nvPicPr>
        <p:blipFill>
          <a:blip r:embed="rId3"/>
          <a:stretch>
            <a:fillRect/>
          </a:stretch>
        </p:blipFill>
        <p:spPr>
          <a:xfrm>
            <a:off x="692" y="0"/>
            <a:ext cx="12190615" cy="6858000"/>
          </a:xfrm>
          <a:prstGeom prst="rect">
            <a:avLst/>
          </a:prstGeom>
        </p:spPr>
      </p:pic>
    </p:spTree>
    <p:extLst>
      <p:ext uri="{BB962C8B-B14F-4D97-AF65-F5344CB8AC3E}">
        <p14:creationId xmlns:p14="http://schemas.microsoft.com/office/powerpoint/2010/main" val="2333519546"/>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タイトル 31"/>
          <p:cNvSpPr>
            <a:spLocks noGrp="1"/>
          </p:cNvSpPr>
          <p:nvPr>
            <p:ph type="title"/>
          </p:nvPr>
        </p:nvSpPr>
        <p:spPr/>
        <p:txBody>
          <a:bodyPr>
            <a:noAutofit/>
          </a:bodyPr>
          <a:lstStyle/>
          <a:p>
            <a:r>
              <a:rPr lang="ja-JP" altLang="en-US" b="1" dirty="0">
                <a:effectLst/>
                <a:latin typeface="メイリオ" panose="020B0604030504040204" pitchFamily="50" charset="-128"/>
                <a:ea typeface="メイリオ" panose="020B0604030504040204" pitchFamily="50" charset="-128"/>
                <a:cs typeface="+mn-cs"/>
              </a:rPr>
              <a:t>ドナー・幹細胞種類別の多発性骨髄腫を含む形質細胞性腫瘍における</a:t>
            </a:r>
            <a:br>
              <a:rPr lang="ja-JP" altLang="en-US" b="1" dirty="0">
                <a:effectLst/>
                <a:latin typeface="メイリオ" panose="020B0604030504040204" pitchFamily="50" charset="-128"/>
                <a:ea typeface="メイリオ" panose="020B0604030504040204" pitchFamily="50" charset="-128"/>
                <a:cs typeface="+mn-cs"/>
              </a:rPr>
            </a:br>
            <a:r>
              <a:rPr lang="ja-JP" altLang="en-US" b="1" dirty="0">
                <a:effectLst/>
                <a:latin typeface="メイリオ" panose="020B0604030504040204" pitchFamily="50" charset="-128"/>
                <a:ea typeface="メイリオ" panose="020B0604030504040204" pitchFamily="50" charset="-128"/>
                <a:cs typeface="+mn-cs"/>
              </a:rPr>
              <a:t>移植時年齢</a:t>
            </a:r>
            <a:r>
              <a:rPr lang="en-US" altLang="ja-JP" b="1" dirty="0">
                <a:effectLst/>
                <a:latin typeface="メイリオ" panose="020B0604030504040204" pitchFamily="50" charset="-128"/>
                <a:ea typeface="メイリオ" panose="020B0604030504040204" pitchFamily="50" charset="-128"/>
                <a:cs typeface="+mn-cs"/>
              </a:rPr>
              <a:t>16</a:t>
            </a:r>
            <a:r>
              <a:rPr lang="ja-JP" altLang="en-US" b="1" dirty="0">
                <a:effectLst/>
                <a:latin typeface="メイリオ" panose="020B0604030504040204" pitchFamily="50" charset="-128"/>
                <a:ea typeface="メイリオ" panose="020B0604030504040204" pitchFamily="50" charset="-128"/>
                <a:cs typeface="+mn-cs"/>
              </a:rPr>
              <a:t>歳以上に対する同種移植後生存率</a:t>
            </a:r>
            <a:endParaRPr lang="ja-JP" altLang="en-US" b="1" dirty="0">
              <a:latin typeface="メイリオ" panose="020B0604030504040204" pitchFamily="50" charset="-128"/>
              <a:ea typeface="メイリオ" panose="020B0604030504040204" pitchFamily="50" charset="-128"/>
            </a:endParaRPr>
          </a:p>
        </p:txBody>
      </p:sp>
      <p:pic>
        <p:nvPicPr>
          <p:cNvPr id="6" name="図 5" descr="グラフ, 折れ線グラフ&#10;&#10;AI 生成コンテンツは誤りを含む可能性があります。">
            <a:extLst>
              <a:ext uri="{FF2B5EF4-FFF2-40B4-BE49-F238E27FC236}">
                <a16:creationId xmlns:a16="http://schemas.microsoft.com/office/drawing/2014/main" id="{6D64FFDC-09D1-E6C0-E7E6-49D129CFA73F}"/>
              </a:ext>
            </a:extLst>
          </p:cNvPr>
          <p:cNvPicPr>
            <a:picLocks noChangeAspect="1"/>
          </p:cNvPicPr>
          <p:nvPr/>
        </p:nvPicPr>
        <p:blipFill>
          <a:blip r:embed="rId3"/>
          <a:stretch>
            <a:fillRect/>
          </a:stretch>
        </p:blipFill>
        <p:spPr>
          <a:xfrm>
            <a:off x="692" y="0"/>
            <a:ext cx="12190615" cy="6858000"/>
          </a:xfrm>
          <a:prstGeom prst="rect">
            <a:avLst/>
          </a:prstGeom>
        </p:spPr>
      </p:pic>
    </p:spTree>
    <p:extLst>
      <p:ext uri="{BB962C8B-B14F-4D97-AF65-F5344CB8AC3E}">
        <p14:creationId xmlns:p14="http://schemas.microsoft.com/office/powerpoint/2010/main" val="67148888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タイトル 31"/>
          <p:cNvSpPr>
            <a:spLocks noGrp="1"/>
          </p:cNvSpPr>
          <p:nvPr>
            <p:ph type="title"/>
          </p:nvPr>
        </p:nvSpPr>
        <p:spPr/>
        <p:txBody>
          <a:bodyPr>
            <a:noAutofit/>
          </a:bodyPr>
          <a:lstStyle/>
          <a:p>
            <a:pPr fontAlgn="base"/>
            <a:r>
              <a:rPr lang="ja-JP" altLang="en-US" b="1" dirty="0">
                <a:effectLst/>
                <a:latin typeface="メイリオ" panose="020B0604030504040204" pitchFamily="50" charset="-128"/>
                <a:ea typeface="メイリオ" panose="020B0604030504040204" pitchFamily="50" charset="-128"/>
                <a:cs typeface="+mn-cs"/>
              </a:rPr>
              <a:t>移植時病期別の多発性骨髄腫を含む形質細胞性腫瘍における</a:t>
            </a:r>
            <a:br>
              <a:rPr lang="ja-JP" altLang="en-US" b="1" dirty="0">
                <a:effectLst/>
                <a:latin typeface="メイリオ" panose="020B0604030504040204" pitchFamily="50" charset="-128"/>
                <a:ea typeface="メイリオ" panose="020B0604030504040204" pitchFamily="50" charset="-128"/>
                <a:cs typeface="+mn-cs"/>
              </a:rPr>
            </a:br>
            <a:r>
              <a:rPr lang="ja-JP" altLang="en-US" b="1" dirty="0">
                <a:effectLst/>
                <a:latin typeface="メイリオ" panose="020B0604030504040204" pitchFamily="50" charset="-128"/>
                <a:ea typeface="メイリオ" panose="020B0604030504040204" pitchFamily="50" charset="-128"/>
                <a:cs typeface="+mn-cs"/>
              </a:rPr>
              <a:t>移植時年齢</a:t>
            </a:r>
            <a:r>
              <a:rPr lang="en-US" altLang="ja-JP" b="1" dirty="0">
                <a:effectLst/>
                <a:latin typeface="メイリオ" panose="020B0604030504040204" pitchFamily="50" charset="-128"/>
                <a:ea typeface="メイリオ" panose="020B0604030504040204" pitchFamily="50" charset="-128"/>
                <a:cs typeface="+mn-cs"/>
              </a:rPr>
              <a:t>16</a:t>
            </a:r>
            <a:r>
              <a:rPr lang="ja-JP" altLang="en-US" b="1" dirty="0">
                <a:effectLst/>
                <a:latin typeface="メイリオ" panose="020B0604030504040204" pitchFamily="50" charset="-128"/>
                <a:ea typeface="メイリオ" panose="020B0604030504040204" pitchFamily="50" charset="-128"/>
                <a:cs typeface="+mn-cs"/>
              </a:rPr>
              <a:t>歳以上に対する自家移植後生存率</a:t>
            </a:r>
            <a:endParaRPr lang="ja-JP" altLang="ja-JP" b="1" dirty="0">
              <a:solidFill>
                <a:srgbClr val="FFF5E7"/>
              </a:solidFill>
              <a:latin typeface="メイリオ" panose="020B0604030504040204" pitchFamily="50" charset="-128"/>
              <a:ea typeface="メイリオ" panose="020B0604030504040204" pitchFamily="50" charset="-128"/>
              <a:cs typeface="+mn-cs"/>
            </a:endParaRPr>
          </a:p>
        </p:txBody>
      </p:sp>
      <p:pic>
        <p:nvPicPr>
          <p:cNvPr id="9" name="図 8" descr="グラフィカル ユーザー インターフェイス, グラフ, 折れ線グラフ&#10;&#10;AI 生成コンテンツは誤りを含む可能性があります。">
            <a:extLst>
              <a:ext uri="{FF2B5EF4-FFF2-40B4-BE49-F238E27FC236}">
                <a16:creationId xmlns:a16="http://schemas.microsoft.com/office/drawing/2014/main" id="{78DF06E7-7D05-A3F7-E5AB-18EF8B4181A8}"/>
              </a:ext>
            </a:extLst>
          </p:cNvPr>
          <p:cNvPicPr>
            <a:picLocks noChangeAspect="1"/>
          </p:cNvPicPr>
          <p:nvPr/>
        </p:nvPicPr>
        <p:blipFill>
          <a:blip r:embed="rId3"/>
          <a:stretch>
            <a:fillRect/>
          </a:stretch>
        </p:blipFill>
        <p:spPr>
          <a:xfrm>
            <a:off x="692" y="0"/>
            <a:ext cx="12190615" cy="6858000"/>
          </a:xfrm>
          <a:prstGeom prst="rect">
            <a:avLst/>
          </a:prstGeom>
        </p:spPr>
      </p:pic>
    </p:spTree>
    <p:extLst>
      <p:ext uri="{BB962C8B-B14F-4D97-AF65-F5344CB8AC3E}">
        <p14:creationId xmlns:p14="http://schemas.microsoft.com/office/powerpoint/2010/main" val="29674468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576000" y="108000"/>
            <a:ext cx="10972800" cy="802800"/>
          </a:xfrm>
        </p:spPr>
        <p:txBody>
          <a:bodyPr anchor="t">
            <a:normAutofit/>
          </a:bodyPr>
          <a:lstStyle/>
          <a:p>
            <a:r>
              <a:rPr lang="ja-JP" altLang="en-US" b="1" dirty="0">
                <a:effectLst/>
                <a:latin typeface="メイリオ" panose="020B0604030504040204" pitchFamily="50" charset="-128"/>
                <a:ea typeface="メイリオ" panose="020B0604030504040204" pitchFamily="50" charset="-128"/>
              </a:rPr>
              <a:t>患者年齢階級別の同種移植件数の年次推移</a:t>
            </a:r>
            <a:endParaRPr lang="ja-JP" altLang="en-US" sz="2000" dirty="0">
              <a:solidFill>
                <a:srgbClr val="E9F3FD"/>
              </a:solidFill>
              <a:effectLst/>
              <a:latin typeface="ＭＳ ゴシック" pitchFamily="49" charset="-128"/>
              <a:ea typeface="ＭＳ ゴシック" pitchFamily="49" charset="-128"/>
            </a:endParaRPr>
          </a:p>
        </p:txBody>
      </p:sp>
      <p:pic>
        <p:nvPicPr>
          <p:cNvPr id="4" name="図 3" descr="グラフ, 棒グラフ&#10;&#10;AI 生成コンテンツは誤りを含む可能性があります。">
            <a:extLst>
              <a:ext uri="{FF2B5EF4-FFF2-40B4-BE49-F238E27FC236}">
                <a16:creationId xmlns:a16="http://schemas.microsoft.com/office/drawing/2014/main" id="{B83ACEA8-A07C-99DD-E6C2-29BB2FCC50F0}"/>
              </a:ext>
            </a:extLst>
          </p:cNvPr>
          <p:cNvPicPr>
            <a:picLocks noChangeAspect="1"/>
          </p:cNvPicPr>
          <p:nvPr/>
        </p:nvPicPr>
        <p:blipFill>
          <a:blip r:embed="rId3"/>
          <a:stretch>
            <a:fillRect/>
          </a:stretch>
        </p:blipFill>
        <p:spPr>
          <a:xfrm>
            <a:off x="692" y="0"/>
            <a:ext cx="12190615" cy="6858000"/>
          </a:xfrm>
          <a:prstGeom prst="rect">
            <a:avLst/>
          </a:prstGeom>
        </p:spPr>
      </p:pic>
    </p:spTree>
    <p:extLst>
      <p:ext uri="{BB962C8B-B14F-4D97-AF65-F5344CB8AC3E}">
        <p14:creationId xmlns:p14="http://schemas.microsoft.com/office/powerpoint/2010/main" val="268458660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タイトル 31"/>
          <p:cNvSpPr>
            <a:spLocks noGrp="1"/>
          </p:cNvSpPr>
          <p:nvPr>
            <p:ph type="title"/>
          </p:nvPr>
        </p:nvSpPr>
        <p:spPr/>
        <p:txBody>
          <a:bodyPr>
            <a:noAutofit/>
          </a:bodyPr>
          <a:lstStyle/>
          <a:p>
            <a:pPr fontAlgn="base"/>
            <a:r>
              <a:rPr lang="ja-JP" altLang="en-US" b="1" dirty="0">
                <a:effectLst/>
                <a:latin typeface="メイリオ" panose="020B0604030504040204" pitchFamily="50" charset="-128"/>
                <a:ea typeface="メイリオ" panose="020B0604030504040204" pitchFamily="50" charset="-128"/>
                <a:cs typeface="+mn-cs"/>
              </a:rPr>
              <a:t>移植時病期別の多発性骨髄腫を含む形質細胞性腫瘍における</a:t>
            </a:r>
            <a:br>
              <a:rPr lang="ja-JP" altLang="en-US" b="1" dirty="0">
                <a:effectLst/>
                <a:latin typeface="メイリオ" panose="020B0604030504040204" pitchFamily="50" charset="-128"/>
                <a:ea typeface="メイリオ" panose="020B0604030504040204" pitchFamily="50" charset="-128"/>
                <a:cs typeface="+mn-cs"/>
              </a:rPr>
            </a:br>
            <a:r>
              <a:rPr lang="ja-JP" altLang="en-US" b="1" dirty="0">
                <a:effectLst/>
                <a:latin typeface="メイリオ" panose="020B0604030504040204" pitchFamily="50" charset="-128"/>
                <a:ea typeface="メイリオ" panose="020B0604030504040204" pitchFamily="50" charset="-128"/>
                <a:cs typeface="+mn-cs"/>
              </a:rPr>
              <a:t>移植時年齢</a:t>
            </a:r>
            <a:r>
              <a:rPr lang="en-US" altLang="ja-JP" b="1" dirty="0">
                <a:effectLst/>
                <a:latin typeface="メイリオ" panose="020B0604030504040204" pitchFamily="50" charset="-128"/>
                <a:ea typeface="メイリオ" panose="020B0604030504040204" pitchFamily="50" charset="-128"/>
                <a:cs typeface="+mn-cs"/>
              </a:rPr>
              <a:t>16</a:t>
            </a:r>
            <a:r>
              <a:rPr lang="ja-JP" altLang="en-US" b="1" dirty="0">
                <a:effectLst/>
                <a:latin typeface="メイリオ" panose="020B0604030504040204" pitchFamily="50" charset="-128"/>
                <a:ea typeface="メイリオ" panose="020B0604030504040204" pitchFamily="50" charset="-128"/>
                <a:cs typeface="+mn-cs"/>
              </a:rPr>
              <a:t>歳以上に対する同種移植後生存率</a:t>
            </a:r>
            <a:endParaRPr lang="ja-JP" altLang="ja-JP" b="1" dirty="0">
              <a:solidFill>
                <a:srgbClr val="FFF5E7"/>
              </a:solidFill>
              <a:latin typeface="メイリオ" panose="020B0604030504040204" pitchFamily="50" charset="-128"/>
              <a:ea typeface="メイリオ" panose="020B0604030504040204" pitchFamily="50" charset="-128"/>
              <a:cs typeface="+mn-cs"/>
            </a:endParaRPr>
          </a:p>
        </p:txBody>
      </p:sp>
      <p:pic>
        <p:nvPicPr>
          <p:cNvPr id="4" name="図 3" descr="グラフ, 折れ線グラフ&#10;&#10;AI 生成コンテンツは誤りを含む可能性があります。">
            <a:extLst>
              <a:ext uri="{FF2B5EF4-FFF2-40B4-BE49-F238E27FC236}">
                <a16:creationId xmlns:a16="http://schemas.microsoft.com/office/drawing/2014/main" id="{F6247B5D-3A50-884B-935F-05C9871939BA}"/>
              </a:ext>
            </a:extLst>
          </p:cNvPr>
          <p:cNvPicPr>
            <a:picLocks noChangeAspect="1"/>
          </p:cNvPicPr>
          <p:nvPr/>
        </p:nvPicPr>
        <p:blipFill>
          <a:blip r:embed="rId3"/>
          <a:stretch>
            <a:fillRect/>
          </a:stretch>
        </p:blipFill>
        <p:spPr>
          <a:xfrm>
            <a:off x="692" y="0"/>
            <a:ext cx="12190615" cy="6858000"/>
          </a:xfrm>
          <a:prstGeom prst="rect">
            <a:avLst/>
          </a:prstGeom>
        </p:spPr>
      </p:pic>
    </p:spTree>
    <p:extLst>
      <p:ext uri="{BB962C8B-B14F-4D97-AF65-F5344CB8AC3E}">
        <p14:creationId xmlns:p14="http://schemas.microsoft.com/office/powerpoint/2010/main" val="249038435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2552EC-C519-3253-C70C-750F34777888}"/>
            </a:ext>
          </a:extLst>
        </p:cNvPr>
        <p:cNvGrpSpPr/>
        <p:nvPr/>
      </p:nvGrpSpPr>
      <p:grpSpPr>
        <a:xfrm>
          <a:off x="0" y="0"/>
          <a:ext cx="0" cy="0"/>
          <a:chOff x="0" y="0"/>
          <a:chExt cx="0" cy="0"/>
        </a:xfrm>
      </p:grpSpPr>
      <p:sp>
        <p:nvSpPr>
          <p:cNvPr id="32" name="タイトル 31">
            <a:extLst>
              <a:ext uri="{FF2B5EF4-FFF2-40B4-BE49-F238E27FC236}">
                <a16:creationId xmlns:a16="http://schemas.microsoft.com/office/drawing/2014/main" id="{A2F8AB48-F055-DDC3-B3C0-C1E9D8EE52C6}"/>
              </a:ext>
            </a:extLst>
          </p:cNvPr>
          <p:cNvSpPr>
            <a:spLocks noGrp="1"/>
          </p:cNvSpPr>
          <p:nvPr>
            <p:ph type="title"/>
          </p:nvPr>
        </p:nvSpPr>
        <p:spPr/>
        <p:txBody>
          <a:bodyPr>
            <a:noAutofit/>
          </a:bodyPr>
          <a:lstStyle/>
          <a:p>
            <a:pPr fontAlgn="base"/>
            <a:r>
              <a:rPr lang="ja-JP" altLang="en-US" b="1" dirty="0">
                <a:effectLst/>
                <a:latin typeface="メイリオ" panose="020B0604030504040204" pitchFamily="50" charset="-128"/>
                <a:ea typeface="メイリオ" panose="020B0604030504040204" pitchFamily="50" charset="-128"/>
                <a:cs typeface="+mn-cs"/>
              </a:rPr>
              <a:t>移植時病期別の多発性骨髄腫を含む形質細胞性腫瘍における</a:t>
            </a:r>
            <a:br>
              <a:rPr lang="ja-JP" altLang="en-US" b="1" dirty="0">
                <a:effectLst/>
                <a:latin typeface="メイリオ" panose="020B0604030504040204" pitchFamily="50" charset="-128"/>
                <a:ea typeface="メイリオ" panose="020B0604030504040204" pitchFamily="50" charset="-128"/>
                <a:cs typeface="+mn-cs"/>
              </a:rPr>
            </a:br>
            <a:r>
              <a:rPr lang="ja-JP" altLang="en-US" b="1" dirty="0">
                <a:effectLst/>
                <a:latin typeface="メイリオ" panose="020B0604030504040204" pitchFamily="50" charset="-128"/>
                <a:ea typeface="メイリオ" panose="020B0604030504040204" pitchFamily="50" charset="-128"/>
                <a:cs typeface="+mn-cs"/>
              </a:rPr>
              <a:t>移植時年齢</a:t>
            </a:r>
            <a:r>
              <a:rPr lang="en-US" altLang="ja-JP" b="1" dirty="0">
                <a:effectLst/>
                <a:latin typeface="メイリオ" panose="020B0604030504040204" pitchFamily="50" charset="-128"/>
                <a:ea typeface="メイリオ" panose="020B0604030504040204" pitchFamily="50" charset="-128"/>
                <a:cs typeface="+mn-cs"/>
              </a:rPr>
              <a:t>16</a:t>
            </a:r>
            <a:r>
              <a:rPr lang="ja-JP" altLang="en-US" b="1" dirty="0">
                <a:effectLst/>
                <a:latin typeface="メイリオ" panose="020B0604030504040204" pitchFamily="50" charset="-128"/>
                <a:ea typeface="メイリオ" panose="020B0604030504040204" pitchFamily="50" charset="-128"/>
                <a:cs typeface="+mn-cs"/>
              </a:rPr>
              <a:t>歳以上に対する</a:t>
            </a:r>
            <a:r>
              <a:rPr lang="en-US" altLang="ja-JP" b="1" dirty="0">
                <a:effectLst/>
                <a:latin typeface="メイリオ" panose="020B0604030504040204" pitchFamily="50" charset="-128"/>
                <a:ea typeface="メイリオ" panose="020B0604030504040204" pitchFamily="50" charset="-128"/>
                <a:cs typeface="+mn-cs"/>
              </a:rPr>
              <a:t>HLA</a:t>
            </a:r>
            <a:r>
              <a:rPr lang="ja-JP" altLang="en-US" b="1" dirty="0">
                <a:effectLst/>
                <a:latin typeface="メイリオ" panose="020B0604030504040204" pitchFamily="50" charset="-128"/>
                <a:ea typeface="メイリオ" panose="020B0604030504040204" pitchFamily="50" charset="-128"/>
                <a:cs typeface="+mn-cs"/>
              </a:rPr>
              <a:t>適合同胞間移植後生存率</a:t>
            </a:r>
            <a:endParaRPr lang="ja-JP" altLang="ja-JP" b="1" dirty="0">
              <a:solidFill>
                <a:srgbClr val="FFF5E7"/>
              </a:solidFill>
              <a:latin typeface="メイリオ" panose="020B0604030504040204" pitchFamily="50" charset="-128"/>
              <a:ea typeface="メイリオ" panose="020B0604030504040204" pitchFamily="50" charset="-128"/>
              <a:cs typeface="+mn-cs"/>
            </a:endParaRPr>
          </a:p>
        </p:txBody>
      </p:sp>
      <p:pic>
        <p:nvPicPr>
          <p:cNvPr id="4" name="図 3" descr="折れ線グラフ が含まれている画像&#10;&#10;AI 生成コンテンツは誤りを含む可能性があります。">
            <a:extLst>
              <a:ext uri="{FF2B5EF4-FFF2-40B4-BE49-F238E27FC236}">
                <a16:creationId xmlns:a16="http://schemas.microsoft.com/office/drawing/2014/main" id="{CEA9A2AB-BE81-81C0-FD63-DEC88BEF6E61}"/>
              </a:ext>
            </a:extLst>
          </p:cNvPr>
          <p:cNvPicPr>
            <a:picLocks noChangeAspect="1"/>
          </p:cNvPicPr>
          <p:nvPr/>
        </p:nvPicPr>
        <p:blipFill>
          <a:blip r:embed="rId3"/>
          <a:stretch>
            <a:fillRect/>
          </a:stretch>
        </p:blipFill>
        <p:spPr>
          <a:xfrm>
            <a:off x="692" y="0"/>
            <a:ext cx="12190615" cy="6858000"/>
          </a:xfrm>
          <a:prstGeom prst="rect">
            <a:avLst/>
          </a:prstGeom>
        </p:spPr>
      </p:pic>
    </p:spTree>
    <p:extLst>
      <p:ext uri="{BB962C8B-B14F-4D97-AF65-F5344CB8AC3E}">
        <p14:creationId xmlns:p14="http://schemas.microsoft.com/office/powerpoint/2010/main" val="2750183790"/>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EFAB52-A5AE-8964-43E6-24B4EA56D169}"/>
            </a:ext>
          </a:extLst>
        </p:cNvPr>
        <p:cNvGrpSpPr/>
        <p:nvPr/>
      </p:nvGrpSpPr>
      <p:grpSpPr>
        <a:xfrm>
          <a:off x="0" y="0"/>
          <a:ext cx="0" cy="0"/>
          <a:chOff x="0" y="0"/>
          <a:chExt cx="0" cy="0"/>
        </a:xfrm>
      </p:grpSpPr>
      <p:sp>
        <p:nvSpPr>
          <p:cNvPr id="32" name="タイトル 31">
            <a:extLst>
              <a:ext uri="{FF2B5EF4-FFF2-40B4-BE49-F238E27FC236}">
                <a16:creationId xmlns:a16="http://schemas.microsoft.com/office/drawing/2014/main" id="{732549B9-001D-0D01-E420-6C5B7579B137}"/>
              </a:ext>
            </a:extLst>
          </p:cNvPr>
          <p:cNvSpPr>
            <a:spLocks noGrp="1"/>
          </p:cNvSpPr>
          <p:nvPr>
            <p:ph type="title"/>
          </p:nvPr>
        </p:nvSpPr>
        <p:spPr/>
        <p:txBody>
          <a:bodyPr>
            <a:noAutofit/>
          </a:bodyPr>
          <a:lstStyle/>
          <a:p>
            <a:pPr fontAlgn="base"/>
            <a:r>
              <a:rPr lang="ja-JP" altLang="en-US" b="1" dirty="0">
                <a:effectLst/>
                <a:latin typeface="メイリオ" panose="020B0604030504040204" pitchFamily="50" charset="-128"/>
                <a:ea typeface="メイリオ" panose="020B0604030504040204" pitchFamily="50" charset="-128"/>
                <a:cs typeface="+mn-cs"/>
              </a:rPr>
              <a:t>移植時病期別の多発性骨髄腫を含む形質細胞性腫瘍における</a:t>
            </a:r>
            <a:br>
              <a:rPr lang="ja-JP" altLang="en-US" b="1" dirty="0">
                <a:effectLst/>
                <a:latin typeface="メイリオ" panose="020B0604030504040204" pitchFamily="50" charset="-128"/>
                <a:ea typeface="メイリオ" panose="020B0604030504040204" pitchFamily="50" charset="-128"/>
                <a:cs typeface="+mn-cs"/>
              </a:rPr>
            </a:br>
            <a:r>
              <a:rPr lang="ja-JP" altLang="en-US" b="1" dirty="0">
                <a:effectLst/>
                <a:latin typeface="メイリオ" panose="020B0604030504040204" pitchFamily="50" charset="-128"/>
                <a:ea typeface="メイリオ" panose="020B0604030504040204" pitchFamily="50" charset="-128"/>
                <a:cs typeface="+mn-cs"/>
              </a:rPr>
              <a:t>移植時年齢</a:t>
            </a:r>
            <a:r>
              <a:rPr lang="en-US" altLang="ja-JP" b="1" dirty="0">
                <a:effectLst/>
                <a:latin typeface="メイリオ" panose="020B0604030504040204" pitchFamily="50" charset="-128"/>
                <a:ea typeface="メイリオ" panose="020B0604030504040204" pitchFamily="50" charset="-128"/>
                <a:cs typeface="+mn-cs"/>
              </a:rPr>
              <a:t>16</a:t>
            </a:r>
            <a:r>
              <a:rPr lang="ja-JP" altLang="en-US" b="1" dirty="0">
                <a:effectLst/>
                <a:latin typeface="メイリオ" panose="020B0604030504040204" pitchFamily="50" charset="-128"/>
                <a:ea typeface="メイリオ" panose="020B0604030504040204" pitchFamily="50" charset="-128"/>
                <a:cs typeface="+mn-cs"/>
              </a:rPr>
              <a:t>歳以上に対する非血縁者間骨髄移植後生存率</a:t>
            </a:r>
            <a:endParaRPr lang="ja-JP" altLang="ja-JP" b="1" dirty="0">
              <a:solidFill>
                <a:srgbClr val="FFF5E7"/>
              </a:solidFill>
              <a:latin typeface="メイリオ" panose="020B0604030504040204" pitchFamily="50" charset="-128"/>
              <a:ea typeface="メイリオ" panose="020B0604030504040204" pitchFamily="50" charset="-128"/>
              <a:cs typeface="+mn-cs"/>
            </a:endParaRPr>
          </a:p>
        </p:txBody>
      </p:sp>
      <p:pic>
        <p:nvPicPr>
          <p:cNvPr id="5" name="図 4" descr="折れ線グラフ&#10;&#10;AI 生成コンテンツは誤りを含む可能性があります。">
            <a:extLst>
              <a:ext uri="{FF2B5EF4-FFF2-40B4-BE49-F238E27FC236}">
                <a16:creationId xmlns:a16="http://schemas.microsoft.com/office/drawing/2014/main" id="{5EE2E3AB-A00E-AC81-B4E2-5D1A1A1C841D}"/>
              </a:ext>
            </a:extLst>
          </p:cNvPr>
          <p:cNvPicPr>
            <a:picLocks noChangeAspect="1"/>
          </p:cNvPicPr>
          <p:nvPr/>
        </p:nvPicPr>
        <p:blipFill>
          <a:blip r:embed="rId3"/>
          <a:stretch>
            <a:fillRect/>
          </a:stretch>
        </p:blipFill>
        <p:spPr>
          <a:xfrm>
            <a:off x="692" y="0"/>
            <a:ext cx="12190615" cy="6858000"/>
          </a:xfrm>
          <a:prstGeom prst="rect">
            <a:avLst/>
          </a:prstGeom>
        </p:spPr>
      </p:pic>
    </p:spTree>
    <p:extLst>
      <p:ext uri="{BB962C8B-B14F-4D97-AF65-F5344CB8AC3E}">
        <p14:creationId xmlns:p14="http://schemas.microsoft.com/office/powerpoint/2010/main" val="2499736848"/>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14754A-DC2E-534E-D2DE-5EB9AB30F4D2}"/>
            </a:ext>
          </a:extLst>
        </p:cNvPr>
        <p:cNvGrpSpPr/>
        <p:nvPr/>
      </p:nvGrpSpPr>
      <p:grpSpPr>
        <a:xfrm>
          <a:off x="0" y="0"/>
          <a:ext cx="0" cy="0"/>
          <a:chOff x="0" y="0"/>
          <a:chExt cx="0" cy="0"/>
        </a:xfrm>
      </p:grpSpPr>
      <p:sp>
        <p:nvSpPr>
          <p:cNvPr id="32" name="タイトル 31">
            <a:extLst>
              <a:ext uri="{FF2B5EF4-FFF2-40B4-BE49-F238E27FC236}">
                <a16:creationId xmlns:a16="http://schemas.microsoft.com/office/drawing/2014/main" id="{9E28B8F1-60EC-E8DF-DA49-AF623F64366B}"/>
              </a:ext>
            </a:extLst>
          </p:cNvPr>
          <p:cNvSpPr>
            <a:spLocks noGrp="1"/>
          </p:cNvSpPr>
          <p:nvPr>
            <p:ph type="title"/>
          </p:nvPr>
        </p:nvSpPr>
        <p:spPr/>
        <p:txBody>
          <a:bodyPr>
            <a:noAutofit/>
          </a:bodyPr>
          <a:lstStyle/>
          <a:p>
            <a:pPr fontAlgn="base"/>
            <a:r>
              <a:rPr lang="ja-JP" altLang="en-US" b="1" dirty="0">
                <a:effectLst/>
                <a:latin typeface="メイリオ" panose="020B0604030504040204" pitchFamily="50" charset="-128"/>
                <a:ea typeface="メイリオ" panose="020B0604030504040204" pitchFamily="50" charset="-128"/>
                <a:cs typeface="+mn-cs"/>
              </a:rPr>
              <a:t>移植時病期別の多発性骨髄腫を含む形質細胞性腫瘍における</a:t>
            </a:r>
            <a:br>
              <a:rPr lang="ja-JP" altLang="en-US" b="1" dirty="0">
                <a:effectLst/>
                <a:latin typeface="メイリオ" panose="020B0604030504040204" pitchFamily="50" charset="-128"/>
                <a:ea typeface="メイリオ" panose="020B0604030504040204" pitchFamily="50" charset="-128"/>
                <a:cs typeface="+mn-cs"/>
              </a:rPr>
            </a:br>
            <a:r>
              <a:rPr lang="ja-JP" altLang="en-US" b="1" dirty="0">
                <a:effectLst/>
                <a:latin typeface="メイリオ" panose="020B0604030504040204" pitchFamily="50" charset="-128"/>
                <a:ea typeface="メイリオ" panose="020B0604030504040204" pitchFamily="50" charset="-128"/>
                <a:cs typeface="+mn-cs"/>
              </a:rPr>
              <a:t>移植時年齢</a:t>
            </a:r>
            <a:r>
              <a:rPr lang="en-US" altLang="ja-JP" b="1" dirty="0">
                <a:effectLst/>
                <a:latin typeface="メイリオ" panose="020B0604030504040204" pitchFamily="50" charset="-128"/>
                <a:ea typeface="メイリオ" panose="020B0604030504040204" pitchFamily="50" charset="-128"/>
                <a:cs typeface="+mn-cs"/>
              </a:rPr>
              <a:t>16</a:t>
            </a:r>
            <a:r>
              <a:rPr lang="ja-JP" altLang="en-US" b="1" dirty="0">
                <a:effectLst/>
                <a:latin typeface="メイリオ" panose="020B0604030504040204" pitchFamily="50" charset="-128"/>
                <a:ea typeface="メイリオ" panose="020B0604030504040204" pitchFamily="50" charset="-128"/>
                <a:cs typeface="+mn-cs"/>
              </a:rPr>
              <a:t>歳以上に対する非血縁者間さい帯血移植後生存率</a:t>
            </a:r>
            <a:endParaRPr lang="ja-JP" altLang="ja-JP" b="1" dirty="0">
              <a:solidFill>
                <a:srgbClr val="FFF5E7"/>
              </a:solidFill>
              <a:latin typeface="メイリオ" panose="020B0604030504040204" pitchFamily="50" charset="-128"/>
              <a:ea typeface="メイリオ" panose="020B0604030504040204" pitchFamily="50" charset="-128"/>
              <a:cs typeface="+mn-cs"/>
            </a:endParaRPr>
          </a:p>
        </p:txBody>
      </p:sp>
      <p:sp>
        <p:nvSpPr>
          <p:cNvPr id="2" name="テキスト ボックス 1">
            <a:extLst>
              <a:ext uri="{FF2B5EF4-FFF2-40B4-BE49-F238E27FC236}">
                <a16:creationId xmlns:a16="http://schemas.microsoft.com/office/drawing/2014/main" id="{65FEF612-05A6-DA33-5F6B-9C516B2522A1}"/>
              </a:ext>
            </a:extLst>
          </p:cNvPr>
          <p:cNvSpPr txBox="1"/>
          <p:nvPr/>
        </p:nvSpPr>
        <p:spPr>
          <a:xfrm>
            <a:off x="360000" y="972000"/>
            <a:ext cx="9144000" cy="307777"/>
          </a:xfrm>
          <a:prstGeom prst="rect">
            <a:avLst/>
          </a:prstGeom>
          <a:noFill/>
        </p:spPr>
        <p:txBody>
          <a:bodyPr wrap="square" rtlCol="0">
            <a:spAutoFit/>
          </a:bodyPr>
          <a:lstStyle/>
          <a:p>
            <a:pPr>
              <a:defRPr/>
            </a:pPr>
            <a:r>
              <a:rPr lang="en-US" altLang="ja-JP" sz="1400" dirty="0">
                <a:solidFill>
                  <a:srgbClr val="000000"/>
                </a:solidFill>
                <a:latin typeface="Arial Unicode MS" pitchFamily="50" charset="-128"/>
                <a:ea typeface="Arial Unicode MS" pitchFamily="50" charset="-128"/>
                <a:cs typeface="Arial Unicode MS" pitchFamily="50" charset="-128"/>
              </a:rPr>
              <a:t>      </a:t>
            </a:r>
            <a:r>
              <a:rPr lang="ja-JP" altLang="en-US" sz="1400" dirty="0">
                <a:solidFill>
                  <a:srgbClr val="000000"/>
                </a:solidFill>
                <a:latin typeface="メイリオ" panose="020B0604030504040204" pitchFamily="50" charset="-128"/>
                <a:ea typeface="メイリオ" panose="020B0604030504040204" pitchFamily="50" charset="-128"/>
                <a:cs typeface="Arial Unicode MS" pitchFamily="50" charset="-128"/>
              </a:rPr>
              <a:t>直近</a:t>
            </a:r>
            <a:r>
              <a:rPr lang="en-US" altLang="ja-JP" sz="1400" dirty="0">
                <a:solidFill>
                  <a:srgbClr val="000000"/>
                </a:solidFill>
                <a:latin typeface="メイリオ" panose="020B0604030504040204" pitchFamily="50" charset="-128"/>
                <a:ea typeface="メイリオ" panose="020B0604030504040204" pitchFamily="50" charset="-128"/>
                <a:cs typeface="Arial Unicode MS" pitchFamily="50" charset="-128"/>
              </a:rPr>
              <a:t>10</a:t>
            </a:r>
            <a:r>
              <a:rPr lang="ja-JP" altLang="en-US" sz="1400" dirty="0">
                <a:solidFill>
                  <a:srgbClr val="000000"/>
                </a:solidFill>
                <a:latin typeface="メイリオ" panose="020B0604030504040204" pitchFamily="50" charset="-128"/>
                <a:ea typeface="メイリオ" panose="020B0604030504040204" pitchFamily="50" charset="-128"/>
                <a:cs typeface="Arial Unicode MS" pitchFamily="50" charset="-128"/>
              </a:rPr>
              <a:t>年</a:t>
            </a:r>
            <a:r>
              <a:rPr lang="en-US" altLang="ja-JP" sz="1400" dirty="0">
                <a:solidFill>
                  <a:srgbClr val="000000"/>
                </a:solidFill>
                <a:latin typeface="メイリオ" panose="020B0604030504040204" pitchFamily="50" charset="-128"/>
                <a:ea typeface="メイリオ" panose="020B0604030504040204" pitchFamily="50" charset="-128"/>
                <a:cs typeface="Arial Unicode MS" pitchFamily="50" charset="-128"/>
              </a:rPr>
              <a:t>(2015</a:t>
            </a:r>
            <a:r>
              <a:rPr lang="ja-JP" altLang="en-US" sz="1400" dirty="0">
                <a:solidFill>
                  <a:srgbClr val="000000"/>
                </a:solidFill>
                <a:latin typeface="メイリオ" panose="020B0604030504040204" pitchFamily="50" charset="-128"/>
                <a:ea typeface="メイリオ" panose="020B0604030504040204" pitchFamily="50" charset="-128"/>
                <a:cs typeface="Arial Unicode MS" pitchFamily="50" charset="-128"/>
              </a:rPr>
              <a:t>年～</a:t>
            </a:r>
            <a:r>
              <a:rPr lang="en-US" altLang="ja-JP" sz="1400" dirty="0">
                <a:solidFill>
                  <a:srgbClr val="000000"/>
                </a:solidFill>
                <a:latin typeface="メイリオ" panose="020B0604030504040204" pitchFamily="50" charset="-128"/>
                <a:ea typeface="メイリオ" panose="020B0604030504040204" pitchFamily="50" charset="-128"/>
                <a:cs typeface="Arial Unicode MS" pitchFamily="50" charset="-128"/>
              </a:rPr>
              <a:t>2024</a:t>
            </a:r>
            <a:r>
              <a:rPr lang="ja-JP" altLang="en-US" sz="1400" dirty="0">
                <a:solidFill>
                  <a:srgbClr val="000000"/>
                </a:solidFill>
                <a:latin typeface="メイリオ" panose="020B0604030504040204" pitchFamily="50" charset="-128"/>
                <a:ea typeface="メイリオ" panose="020B0604030504040204" pitchFamily="50" charset="-128"/>
                <a:cs typeface="Arial Unicode MS" pitchFamily="50" charset="-128"/>
              </a:rPr>
              <a:t>年</a:t>
            </a:r>
            <a:r>
              <a:rPr lang="en-US" altLang="ja-JP" sz="1400" dirty="0">
                <a:solidFill>
                  <a:srgbClr val="000000"/>
                </a:solidFill>
                <a:latin typeface="メイリオ" panose="020B0604030504040204" pitchFamily="50" charset="-128"/>
                <a:ea typeface="メイリオ" panose="020B0604030504040204" pitchFamily="50" charset="-128"/>
                <a:cs typeface="Arial Unicode MS" pitchFamily="50" charset="-128"/>
              </a:rPr>
              <a:t>)</a:t>
            </a:r>
            <a:r>
              <a:rPr lang="ja-JP" altLang="en-US" sz="1400" dirty="0">
                <a:solidFill>
                  <a:srgbClr val="000000"/>
                </a:solidFill>
                <a:latin typeface="メイリオ" panose="020B0604030504040204" pitchFamily="50" charset="-128"/>
                <a:ea typeface="メイリオ" panose="020B0604030504040204" pitchFamily="50" charset="-128"/>
                <a:cs typeface="Arial Unicode MS" pitchFamily="50" charset="-128"/>
              </a:rPr>
              <a:t>に移植された登録例の生存率　</a:t>
            </a:r>
            <a:r>
              <a:rPr lang="en-US" altLang="ja-JP" sz="1400" dirty="0">
                <a:solidFill>
                  <a:srgbClr val="000000"/>
                </a:solidFill>
                <a:latin typeface="メイリオ" panose="020B0604030504040204" pitchFamily="50" charset="-128"/>
                <a:ea typeface="メイリオ" panose="020B0604030504040204" pitchFamily="50" charset="-128"/>
                <a:cs typeface="Arial Unicode MS" pitchFamily="50" charset="-128"/>
              </a:rPr>
              <a:t>(</a:t>
            </a:r>
            <a:r>
              <a:rPr lang="ja-JP" altLang="en-US" sz="1400" dirty="0">
                <a:solidFill>
                  <a:srgbClr val="000000"/>
                </a:solidFill>
                <a:latin typeface="メイリオ" panose="020B0604030504040204" pitchFamily="50" charset="-128"/>
                <a:ea typeface="メイリオ" panose="020B0604030504040204" pitchFamily="50" charset="-128"/>
                <a:cs typeface="Arial Unicode MS" pitchFamily="50" charset="-128"/>
              </a:rPr>
              <a:t>初回移植</a:t>
            </a:r>
            <a:r>
              <a:rPr lang="en-US" altLang="ja-JP" sz="1400" dirty="0">
                <a:solidFill>
                  <a:srgbClr val="000000"/>
                </a:solidFill>
                <a:latin typeface="メイリオ" panose="020B0604030504040204" pitchFamily="50" charset="-128"/>
                <a:ea typeface="メイリオ" panose="020B0604030504040204" pitchFamily="50" charset="-128"/>
                <a:cs typeface="Arial Unicode MS" pitchFamily="50" charset="-128"/>
              </a:rPr>
              <a:t>)</a:t>
            </a:r>
            <a:endParaRPr lang="ja-JP" altLang="en-US" sz="1400" dirty="0">
              <a:solidFill>
                <a:srgbClr val="000000"/>
              </a:solidFill>
              <a:latin typeface="メイリオ" panose="020B0604030504040204" pitchFamily="50" charset="-128"/>
              <a:ea typeface="メイリオ" panose="020B0604030504040204" pitchFamily="50" charset="-128"/>
              <a:cs typeface="Arial Unicode MS" pitchFamily="50" charset="-128"/>
            </a:endParaRPr>
          </a:p>
        </p:txBody>
      </p:sp>
      <p:pic>
        <p:nvPicPr>
          <p:cNvPr id="6" name="図 5" descr="グラフィカル ユーザー インターフェイス が含まれている画像&#10;&#10;AI 生成コンテンツは誤りを含む可能性があります。">
            <a:extLst>
              <a:ext uri="{FF2B5EF4-FFF2-40B4-BE49-F238E27FC236}">
                <a16:creationId xmlns:a16="http://schemas.microsoft.com/office/drawing/2014/main" id="{377FFFBF-EBE5-5CED-96D4-ED5AD11B46B6}"/>
              </a:ext>
            </a:extLst>
          </p:cNvPr>
          <p:cNvPicPr>
            <a:picLocks noChangeAspect="1"/>
          </p:cNvPicPr>
          <p:nvPr/>
        </p:nvPicPr>
        <p:blipFill>
          <a:blip r:embed="rId3"/>
          <a:stretch>
            <a:fillRect/>
          </a:stretch>
        </p:blipFill>
        <p:spPr>
          <a:xfrm>
            <a:off x="692" y="0"/>
            <a:ext cx="12190615" cy="6858000"/>
          </a:xfrm>
          <a:prstGeom prst="rect">
            <a:avLst/>
          </a:prstGeom>
        </p:spPr>
      </p:pic>
    </p:spTree>
    <p:extLst>
      <p:ext uri="{BB962C8B-B14F-4D97-AF65-F5344CB8AC3E}">
        <p14:creationId xmlns:p14="http://schemas.microsoft.com/office/powerpoint/2010/main" val="808501733"/>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タイトル 32"/>
          <p:cNvSpPr>
            <a:spLocks noGrp="1"/>
          </p:cNvSpPr>
          <p:nvPr>
            <p:ph type="title"/>
          </p:nvPr>
        </p:nvSpPr>
        <p:spPr/>
        <p:txBody>
          <a:bodyPr>
            <a:noAutofit/>
          </a:bodyPr>
          <a:lstStyle/>
          <a:p>
            <a:r>
              <a:rPr lang="ja-JP" altLang="en-US" b="1" dirty="0">
                <a:effectLst/>
                <a:latin typeface="メイリオ" panose="020B0604030504040204" pitchFamily="50" charset="-128"/>
                <a:ea typeface="メイリオ" panose="020B0604030504040204" pitchFamily="50" charset="-128"/>
                <a:cs typeface="+mn-cs"/>
              </a:rPr>
              <a:t>ドナー・幹細胞種類別の再生不良性貧血における</a:t>
            </a:r>
            <a:br>
              <a:rPr lang="ja-JP" altLang="en-US" b="1" dirty="0">
                <a:effectLst/>
                <a:latin typeface="メイリオ" panose="020B0604030504040204" pitchFamily="50" charset="-128"/>
                <a:ea typeface="メイリオ" panose="020B0604030504040204" pitchFamily="50" charset="-128"/>
                <a:cs typeface="+mn-cs"/>
              </a:rPr>
            </a:br>
            <a:r>
              <a:rPr lang="ja-JP" altLang="en-US" b="1" dirty="0">
                <a:effectLst/>
                <a:latin typeface="メイリオ" panose="020B0604030504040204" pitchFamily="50" charset="-128"/>
                <a:ea typeface="メイリオ" panose="020B0604030504040204" pitchFamily="50" charset="-128"/>
                <a:cs typeface="+mn-cs"/>
              </a:rPr>
              <a:t>移植時年齢</a:t>
            </a:r>
            <a:r>
              <a:rPr lang="en-US" altLang="ja-JP" b="1" dirty="0">
                <a:effectLst/>
                <a:latin typeface="メイリオ" panose="020B0604030504040204" pitchFamily="50" charset="-128"/>
                <a:ea typeface="メイリオ" panose="020B0604030504040204" pitchFamily="50" charset="-128"/>
                <a:cs typeface="+mn-cs"/>
              </a:rPr>
              <a:t>0</a:t>
            </a:r>
            <a:r>
              <a:rPr lang="ja-JP" altLang="en-US" b="1" dirty="0">
                <a:effectLst/>
                <a:latin typeface="メイリオ" panose="020B0604030504040204" pitchFamily="50" charset="-128"/>
                <a:ea typeface="メイリオ" panose="020B0604030504040204" pitchFamily="50" charset="-128"/>
                <a:cs typeface="+mn-cs"/>
              </a:rPr>
              <a:t>～</a:t>
            </a:r>
            <a:r>
              <a:rPr lang="en-US" altLang="ja-JP" b="1" dirty="0">
                <a:effectLst/>
                <a:latin typeface="メイリオ" panose="020B0604030504040204" pitchFamily="50" charset="-128"/>
                <a:ea typeface="メイリオ" panose="020B0604030504040204" pitchFamily="50" charset="-128"/>
                <a:cs typeface="+mn-cs"/>
              </a:rPr>
              <a:t>15</a:t>
            </a:r>
            <a:r>
              <a:rPr lang="ja-JP" altLang="en-US" b="1" dirty="0">
                <a:effectLst/>
                <a:latin typeface="メイリオ" panose="020B0604030504040204" pitchFamily="50" charset="-128"/>
                <a:ea typeface="メイリオ" panose="020B0604030504040204" pitchFamily="50" charset="-128"/>
                <a:cs typeface="+mn-cs"/>
              </a:rPr>
              <a:t>歳に対する同種移植後生存率</a:t>
            </a:r>
            <a:endParaRPr lang="ja-JP" altLang="en-US" b="1" dirty="0">
              <a:solidFill>
                <a:srgbClr val="F0FEDE"/>
              </a:solidFill>
              <a:latin typeface="メイリオ" panose="020B0604030504040204" pitchFamily="50" charset="-128"/>
              <a:ea typeface="メイリオ" panose="020B0604030504040204" pitchFamily="50" charset="-128"/>
            </a:endParaRPr>
          </a:p>
        </p:txBody>
      </p:sp>
      <p:pic>
        <p:nvPicPr>
          <p:cNvPr id="13" name="図 12" descr="グラフィカル ユーザー インターフェイス, アプリケーション&#10;&#10;AI 生成コンテンツは誤りを含む可能性があります。">
            <a:extLst>
              <a:ext uri="{FF2B5EF4-FFF2-40B4-BE49-F238E27FC236}">
                <a16:creationId xmlns:a16="http://schemas.microsoft.com/office/drawing/2014/main" id="{5CA134A9-8862-8A8A-BAA5-6A988B7AFA75}"/>
              </a:ext>
            </a:extLst>
          </p:cNvPr>
          <p:cNvPicPr>
            <a:picLocks noChangeAspect="1"/>
          </p:cNvPicPr>
          <p:nvPr/>
        </p:nvPicPr>
        <p:blipFill>
          <a:blip r:embed="rId3"/>
          <a:stretch>
            <a:fillRect/>
          </a:stretch>
        </p:blipFill>
        <p:spPr>
          <a:xfrm>
            <a:off x="692" y="0"/>
            <a:ext cx="12190615" cy="6858000"/>
          </a:xfrm>
          <a:prstGeom prst="rect">
            <a:avLst/>
          </a:prstGeom>
        </p:spPr>
      </p:pic>
    </p:spTree>
    <p:extLst>
      <p:ext uri="{BB962C8B-B14F-4D97-AF65-F5344CB8AC3E}">
        <p14:creationId xmlns:p14="http://schemas.microsoft.com/office/powerpoint/2010/main" val="2543222042"/>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タイトル 31"/>
          <p:cNvSpPr>
            <a:spLocks noGrp="1"/>
          </p:cNvSpPr>
          <p:nvPr>
            <p:ph type="title"/>
          </p:nvPr>
        </p:nvSpPr>
        <p:spPr/>
        <p:txBody>
          <a:bodyPr>
            <a:noAutofit/>
          </a:bodyPr>
          <a:lstStyle/>
          <a:p>
            <a:pPr fontAlgn="base"/>
            <a:r>
              <a:rPr lang="ja-JP" altLang="en-US" b="1" dirty="0">
                <a:effectLst/>
                <a:latin typeface="メイリオ" panose="020B0604030504040204" pitchFamily="50" charset="-128"/>
                <a:ea typeface="メイリオ" panose="020B0604030504040204" pitchFamily="50" charset="-128"/>
                <a:cs typeface="+mn-cs"/>
              </a:rPr>
              <a:t>ドナー・幹細胞種類別の再生不良性貧血における</a:t>
            </a:r>
            <a:br>
              <a:rPr lang="ja-JP" altLang="en-US" b="1" dirty="0">
                <a:effectLst/>
                <a:latin typeface="メイリオ" panose="020B0604030504040204" pitchFamily="50" charset="-128"/>
                <a:ea typeface="メイリオ" panose="020B0604030504040204" pitchFamily="50" charset="-128"/>
                <a:cs typeface="+mn-cs"/>
              </a:rPr>
            </a:br>
            <a:r>
              <a:rPr lang="ja-JP" altLang="en-US" b="1" dirty="0">
                <a:effectLst/>
                <a:latin typeface="メイリオ" panose="020B0604030504040204" pitchFamily="50" charset="-128"/>
                <a:ea typeface="メイリオ" panose="020B0604030504040204" pitchFamily="50" charset="-128"/>
                <a:cs typeface="+mn-cs"/>
              </a:rPr>
              <a:t>移植時年齢</a:t>
            </a:r>
            <a:r>
              <a:rPr lang="en-US" altLang="ja-JP" b="1" dirty="0">
                <a:effectLst/>
                <a:latin typeface="メイリオ" panose="020B0604030504040204" pitchFamily="50" charset="-128"/>
                <a:ea typeface="メイリオ" panose="020B0604030504040204" pitchFamily="50" charset="-128"/>
                <a:cs typeface="+mn-cs"/>
              </a:rPr>
              <a:t>16</a:t>
            </a:r>
            <a:r>
              <a:rPr lang="ja-JP" altLang="en-US" b="1" dirty="0">
                <a:effectLst/>
                <a:latin typeface="メイリオ" panose="020B0604030504040204" pitchFamily="50" charset="-128"/>
                <a:ea typeface="メイリオ" panose="020B0604030504040204" pitchFamily="50" charset="-128"/>
                <a:cs typeface="+mn-cs"/>
              </a:rPr>
              <a:t>歳以上に対する同種移植後生存率</a:t>
            </a:r>
            <a:endParaRPr lang="ja-JP" altLang="ja-JP" b="1" dirty="0">
              <a:latin typeface="メイリオ" panose="020B0604030504040204" pitchFamily="50" charset="-128"/>
              <a:ea typeface="メイリオ" panose="020B0604030504040204" pitchFamily="50" charset="-128"/>
              <a:cs typeface="+mn-cs"/>
            </a:endParaRPr>
          </a:p>
        </p:txBody>
      </p:sp>
      <p:pic>
        <p:nvPicPr>
          <p:cNvPr id="8" name="図 7" descr="グラフ&#10;&#10;AI 生成コンテンツは誤りを含む可能性があります。">
            <a:extLst>
              <a:ext uri="{FF2B5EF4-FFF2-40B4-BE49-F238E27FC236}">
                <a16:creationId xmlns:a16="http://schemas.microsoft.com/office/drawing/2014/main" id="{AF8D1AC9-E025-841E-ACF4-14C323C1EE34}"/>
              </a:ext>
            </a:extLst>
          </p:cNvPr>
          <p:cNvPicPr>
            <a:picLocks noChangeAspect="1"/>
          </p:cNvPicPr>
          <p:nvPr/>
        </p:nvPicPr>
        <p:blipFill>
          <a:blip r:embed="rId3"/>
          <a:stretch>
            <a:fillRect/>
          </a:stretch>
        </p:blipFill>
        <p:spPr>
          <a:xfrm>
            <a:off x="692" y="0"/>
            <a:ext cx="12190615" cy="6858000"/>
          </a:xfrm>
          <a:prstGeom prst="rect">
            <a:avLst/>
          </a:prstGeom>
        </p:spPr>
      </p:pic>
    </p:spTree>
    <p:extLst>
      <p:ext uri="{BB962C8B-B14F-4D97-AF65-F5344CB8AC3E}">
        <p14:creationId xmlns:p14="http://schemas.microsoft.com/office/powerpoint/2010/main" val="1248571407"/>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タイトル 32"/>
          <p:cNvSpPr>
            <a:spLocks noGrp="1"/>
          </p:cNvSpPr>
          <p:nvPr>
            <p:ph type="title"/>
          </p:nvPr>
        </p:nvSpPr>
        <p:spPr/>
        <p:txBody>
          <a:bodyPr>
            <a:noAutofit/>
          </a:bodyPr>
          <a:lstStyle/>
          <a:p>
            <a:r>
              <a:rPr lang="ja-JP" altLang="en-US" b="1" dirty="0">
                <a:effectLst/>
                <a:latin typeface="メイリオ" panose="020B0604030504040204" pitchFamily="50" charset="-128"/>
                <a:ea typeface="メイリオ" panose="020B0604030504040204" pitchFamily="50" charset="-128"/>
                <a:cs typeface="+mn-cs"/>
              </a:rPr>
              <a:t>ドナー・幹細胞種類別の再生不良性貧血における</a:t>
            </a:r>
            <a:br>
              <a:rPr lang="ja-JP" altLang="en-US" b="1" dirty="0">
                <a:effectLst/>
                <a:latin typeface="メイリオ" panose="020B0604030504040204" pitchFamily="50" charset="-128"/>
                <a:ea typeface="メイリオ" panose="020B0604030504040204" pitchFamily="50" charset="-128"/>
                <a:cs typeface="+mn-cs"/>
              </a:rPr>
            </a:br>
            <a:r>
              <a:rPr lang="ja-JP" altLang="en-US" b="1" dirty="0">
                <a:effectLst/>
                <a:latin typeface="メイリオ" panose="020B0604030504040204" pitchFamily="50" charset="-128"/>
                <a:ea typeface="メイリオ" panose="020B0604030504040204" pitchFamily="50" charset="-128"/>
                <a:cs typeface="+mn-cs"/>
              </a:rPr>
              <a:t>移植時年齢</a:t>
            </a:r>
            <a:r>
              <a:rPr lang="en-US" altLang="ja-JP" b="1" dirty="0">
                <a:effectLst/>
                <a:latin typeface="メイリオ" panose="020B0604030504040204" pitchFamily="50" charset="-128"/>
                <a:ea typeface="メイリオ" panose="020B0604030504040204" pitchFamily="50" charset="-128"/>
                <a:cs typeface="+mn-cs"/>
              </a:rPr>
              <a:t>0</a:t>
            </a:r>
            <a:r>
              <a:rPr lang="ja-JP" altLang="en-US" b="1" dirty="0">
                <a:effectLst/>
                <a:latin typeface="メイリオ" panose="020B0604030504040204" pitchFamily="50" charset="-128"/>
                <a:ea typeface="メイリオ" panose="020B0604030504040204" pitchFamily="50" charset="-128"/>
                <a:cs typeface="+mn-cs"/>
              </a:rPr>
              <a:t>～</a:t>
            </a:r>
            <a:r>
              <a:rPr lang="en-US" altLang="ja-JP" b="1" dirty="0">
                <a:effectLst/>
                <a:latin typeface="メイリオ" panose="020B0604030504040204" pitchFamily="50" charset="-128"/>
                <a:ea typeface="メイリオ" panose="020B0604030504040204" pitchFamily="50" charset="-128"/>
                <a:cs typeface="+mn-cs"/>
              </a:rPr>
              <a:t>15</a:t>
            </a:r>
            <a:r>
              <a:rPr lang="ja-JP" altLang="en-US" b="1" dirty="0">
                <a:effectLst/>
                <a:latin typeface="メイリオ" panose="020B0604030504040204" pitchFamily="50" charset="-128"/>
                <a:ea typeface="メイリオ" panose="020B0604030504040204" pitchFamily="50" charset="-128"/>
                <a:cs typeface="+mn-cs"/>
              </a:rPr>
              <a:t>歳に対する同種移植後生存率</a:t>
            </a:r>
            <a:endParaRPr lang="ja-JP" altLang="en-US" b="1" dirty="0">
              <a:solidFill>
                <a:srgbClr val="F0FEDE"/>
              </a:solidFill>
              <a:latin typeface="メイリオ" panose="020B0604030504040204" pitchFamily="50" charset="-128"/>
              <a:ea typeface="メイリオ" panose="020B0604030504040204" pitchFamily="50" charset="-128"/>
            </a:endParaRPr>
          </a:p>
        </p:txBody>
      </p:sp>
      <p:pic>
        <p:nvPicPr>
          <p:cNvPr id="7" name="図 6" descr="グラフィカル ユーザー インターフェイス, アプリケーション&#10;&#10;AI 生成コンテンツは誤りを含む可能性があります。">
            <a:extLst>
              <a:ext uri="{FF2B5EF4-FFF2-40B4-BE49-F238E27FC236}">
                <a16:creationId xmlns:a16="http://schemas.microsoft.com/office/drawing/2014/main" id="{F3BA5ED1-5F6F-91E0-4968-B67D8340BD31}"/>
              </a:ext>
            </a:extLst>
          </p:cNvPr>
          <p:cNvPicPr>
            <a:picLocks noChangeAspect="1"/>
          </p:cNvPicPr>
          <p:nvPr/>
        </p:nvPicPr>
        <p:blipFill>
          <a:blip r:embed="rId3"/>
          <a:stretch>
            <a:fillRect/>
          </a:stretch>
        </p:blipFill>
        <p:spPr>
          <a:xfrm>
            <a:off x="692" y="0"/>
            <a:ext cx="12190615" cy="6858000"/>
          </a:xfrm>
          <a:prstGeom prst="rect">
            <a:avLst/>
          </a:prstGeom>
        </p:spPr>
      </p:pic>
    </p:spTree>
    <p:extLst>
      <p:ext uri="{BB962C8B-B14F-4D97-AF65-F5344CB8AC3E}">
        <p14:creationId xmlns:p14="http://schemas.microsoft.com/office/powerpoint/2010/main" val="2747118554"/>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タイトル 31"/>
          <p:cNvSpPr>
            <a:spLocks noGrp="1"/>
          </p:cNvSpPr>
          <p:nvPr>
            <p:ph type="title"/>
          </p:nvPr>
        </p:nvSpPr>
        <p:spPr/>
        <p:txBody>
          <a:bodyPr>
            <a:noAutofit/>
          </a:bodyPr>
          <a:lstStyle/>
          <a:p>
            <a:pPr fontAlgn="base"/>
            <a:r>
              <a:rPr lang="ja-JP" altLang="en-US" b="1" dirty="0">
                <a:effectLst/>
                <a:latin typeface="メイリオ" panose="020B0604030504040204" pitchFamily="50" charset="-128"/>
                <a:ea typeface="メイリオ" panose="020B0604030504040204" pitchFamily="50" charset="-128"/>
                <a:cs typeface="+mn-cs"/>
              </a:rPr>
              <a:t>ドナー・幹細胞種類別の再生不良性貧血における</a:t>
            </a:r>
            <a:br>
              <a:rPr lang="ja-JP" altLang="en-US" b="1" dirty="0">
                <a:effectLst/>
                <a:latin typeface="メイリオ" panose="020B0604030504040204" pitchFamily="50" charset="-128"/>
                <a:ea typeface="メイリオ" panose="020B0604030504040204" pitchFamily="50" charset="-128"/>
                <a:cs typeface="+mn-cs"/>
              </a:rPr>
            </a:br>
            <a:r>
              <a:rPr lang="ja-JP" altLang="en-US" b="1" dirty="0">
                <a:effectLst/>
                <a:latin typeface="メイリオ" panose="020B0604030504040204" pitchFamily="50" charset="-128"/>
                <a:ea typeface="メイリオ" panose="020B0604030504040204" pitchFamily="50" charset="-128"/>
                <a:cs typeface="+mn-cs"/>
              </a:rPr>
              <a:t>移植時年齢</a:t>
            </a:r>
            <a:r>
              <a:rPr lang="en-US" altLang="ja-JP" b="1" dirty="0">
                <a:effectLst/>
                <a:latin typeface="メイリオ" panose="020B0604030504040204" pitchFamily="50" charset="-128"/>
                <a:ea typeface="メイリオ" panose="020B0604030504040204" pitchFamily="50" charset="-128"/>
                <a:cs typeface="+mn-cs"/>
              </a:rPr>
              <a:t>16</a:t>
            </a:r>
            <a:r>
              <a:rPr lang="ja-JP" altLang="en-US" b="1" dirty="0">
                <a:effectLst/>
                <a:latin typeface="メイリオ" panose="020B0604030504040204" pitchFamily="50" charset="-128"/>
                <a:ea typeface="メイリオ" panose="020B0604030504040204" pitchFamily="50" charset="-128"/>
                <a:cs typeface="+mn-cs"/>
              </a:rPr>
              <a:t>歳以上に対する同種移植後生存率</a:t>
            </a:r>
            <a:endParaRPr lang="ja-JP" altLang="ja-JP" b="1" dirty="0">
              <a:latin typeface="メイリオ" panose="020B0604030504040204" pitchFamily="50" charset="-128"/>
              <a:ea typeface="メイリオ" panose="020B0604030504040204" pitchFamily="50" charset="-128"/>
              <a:cs typeface="+mn-cs"/>
            </a:endParaRPr>
          </a:p>
        </p:txBody>
      </p:sp>
      <p:pic>
        <p:nvPicPr>
          <p:cNvPr id="7" name="図 6" descr="グラフ, 折れ線グラフ&#10;&#10;AI 生成コンテンツは誤りを含む可能性があります。">
            <a:extLst>
              <a:ext uri="{FF2B5EF4-FFF2-40B4-BE49-F238E27FC236}">
                <a16:creationId xmlns:a16="http://schemas.microsoft.com/office/drawing/2014/main" id="{D35F83D3-FC56-2322-D6B5-90AEEC70FBC2}"/>
              </a:ext>
            </a:extLst>
          </p:cNvPr>
          <p:cNvPicPr>
            <a:picLocks noChangeAspect="1"/>
          </p:cNvPicPr>
          <p:nvPr/>
        </p:nvPicPr>
        <p:blipFill>
          <a:blip r:embed="rId3"/>
          <a:stretch>
            <a:fillRect/>
          </a:stretch>
        </p:blipFill>
        <p:spPr>
          <a:xfrm>
            <a:off x="692" y="0"/>
            <a:ext cx="12190615" cy="6858000"/>
          </a:xfrm>
          <a:prstGeom prst="rect">
            <a:avLst/>
          </a:prstGeom>
        </p:spPr>
      </p:pic>
    </p:spTree>
    <p:extLst>
      <p:ext uri="{BB962C8B-B14F-4D97-AF65-F5344CB8AC3E}">
        <p14:creationId xmlns:p14="http://schemas.microsoft.com/office/powerpoint/2010/main" val="3645275293"/>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1_リゾート">
  <a:themeElements>
    <a:clrScheme name="ユーザー定義 6">
      <a:dk1>
        <a:srgbClr val="000000"/>
      </a:dk1>
      <a:lt1>
        <a:sysClr val="window" lastClr="FFFFFF"/>
      </a:lt1>
      <a:dk2>
        <a:srgbClr val="DBF5F9"/>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リゾート">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リゾート">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spDef>
      <a:spPr>
        <a:noFill/>
        <a:ln w="15875">
          <a:solidFill>
            <a:schemeClr val="accent1">
              <a:lumMod val="75000"/>
            </a:schemeClr>
          </a:solidFill>
        </a:ln>
        <a:effectLst/>
      </a:spPr>
      <a:bodyPr rtlCol="0" anchor="ctr"/>
      <a:lstStyle>
        <a:defPPr algn="ctr">
          <a:defRPr kumimoji="1"/>
        </a:defPPr>
      </a:lstStyle>
      <a:style>
        <a:lnRef idx="2">
          <a:schemeClr val="accent1">
            <a:shade val="50000"/>
          </a:schemeClr>
        </a:lnRef>
        <a:fillRef idx="1">
          <a:schemeClr val="accent1"/>
        </a:fillRef>
        <a:effectRef idx="0">
          <a:schemeClr val="accent1"/>
        </a:effectRef>
        <a:fontRef idx="minor">
          <a:schemeClr val="lt1"/>
        </a:fontRef>
      </a:style>
    </a:spDef>
    <a:lnDef>
      <a:spPr>
        <a:ln w="15875">
          <a:solidFill>
            <a:schemeClr val="bg1">
              <a:lumMod val="50000"/>
            </a:schemeClr>
          </a:solidFill>
          <a:tailEnd type="arrow" w="med" len="sm"/>
        </a:ln>
      </a:spPr>
      <a:bodyPr/>
      <a:lstStyle/>
      <a:style>
        <a:lnRef idx="1">
          <a:schemeClr val="accent1"/>
        </a:lnRef>
        <a:fillRef idx="0">
          <a:schemeClr val="accent1"/>
        </a:fillRef>
        <a:effectRef idx="0">
          <a:schemeClr val="accent1"/>
        </a:effectRef>
        <a:fontRef idx="minor">
          <a:schemeClr val="tx1"/>
        </a:fontRef>
      </a:style>
    </a:lnDef>
    <a:txDef>
      <a:spPr>
        <a:solidFill>
          <a:srgbClr val="E5EFFD"/>
        </a:solidFill>
      </a:spPr>
      <a:bodyPr wrap="square" rtlCol="0">
        <a:spAutoFit/>
      </a:bodyPr>
      <a:lstStyle>
        <a:defPPr>
          <a:lnSpc>
            <a:spcPts val="1100"/>
          </a:lnSpc>
          <a:defRPr sz="1000" b="1" smtClean="0">
            <a:latin typeface="メイリオ" pitchFamily="50" charset="-128"/>
            <a:ea typeface="メイリオ" pitchFamily="50" charset="-128"/>
            <a:cs typeface="メイリオ" pitchFamily="50" charset="-128"/>
          </a:defRPr>
        </a:defPPr>
      </a:lstStyle>
    </a:txDef>
  </a:objectDefaults>
  <a:extraClrSchemeLst/>
</a:theme>
</file>

<file path=ppt/theme/theme2.xml><?xml version="1.0" encoding="utf-8"?>
<a:theme xmlns:a="http://schemas.openxmlformats.org/drawingml/2006/main" name="デザインの設定">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ユーザー定義 1">
      <a:majorFont>
        <a:latin typeface="Arial"/>
        <a:ea typeface="メイリオ"/>
        <a:cs typeface=""/>
      </a:majorFont>
      <a:minorFont>
        <a:latin typeface="Arial"/>
        <a:ea typeface="メイリオ"/>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114822</TotalTime>
  <Words>11886</Words>
  <Application>Microsoft Office PowerPoint</Application>
  <PresentationFormat>ワイド画面</PresentationFormat>
  <Paragraphs>664</Paragraphs>
  <Slides>97</Slides>
  <Notes>97</Notes>
  <HiddenSlides>0</HiddenSlides>
  <MMClips>0</MMClips>
  <ScaleCrop>false</ScaleCrop>
  <HeadingPairs>
    <vt:vector size="6" baseType="variant">
      <vt:variant>
        <vt:lpstr>使用されているフォント</vt:lpstr>
      </vt:variant>
      <vt:variant>
        <vt:i4>14</vt:i4>
      </vt:variant>
      <vt:variant>
        <vt:lpstr>テーマ</vt:lpstr>
      </vt:variant>
      <vt:variant>
        <vt:i4>2</vt:i4>
      </vt:variant>
      <vt:variant>
        <vt:lpstr>スライド タイトル</vt:lpstr>
      </vt:variant>
      <vt:variant>
        <vt:i4>97</vt:i4>
      </vt:variant>
    </vt:vector>
  </HeadingPairs>
  <TitlesOfParts>
    <vt:vector size="113" baseType="lpstr">
      <vt:lpstr>Arial Unicode MS</vt:lpstr>
      <vt:lpstr>HGPｺﾞｼｯｸE</vt:lpstr>
      <vt:lpstr>HGP創英角ｺﾞｼｯｸUB</vt:lpstr>
      <vt:lpstr>HGP明朝E</vt:lpstr>
      <vt:lpstr>ＭＳ ゴシック</vt:lpstr>
      <vt:lpstr>UD デジタル 教科書体 N-B</vt:lpstr>
      <vt:lpstr>UD デジタル 教科書体 NK-R</vt:lpstr>
      <vt:lpstr>メイリオ</vt:lpstr>
      <vt:lpstr>游ゴシック</vt:lpstr>
      <vt:lpstr>游ゴシック Light</vt:lpstr>
      <vt:lpstr>Arial</vt:lpstr>
      <vt:lpstr>Arial Narrow</vt:lpstr>
      <vt:lpstr>Cambria</vt:lpstr>
      <vt:lpstr>Wingdings 2</vt:lpstr>
      <vt:lpstr>1_リゾート</vt:lpstr>
      <vt:lpstr>デザインの設定</vt:lpstr>
      <vt:lpstr>タイトル</vt:lpstr>
      <vt:lpstr>目次</vt:lpstr>
      <vt:lpstr>はじめに</vt:lpstr>
      <vt:lpstr>集計および解析対象</vt:lpstr>
      <vt:lpstr>移植種類別の造血幹細胞移植件数の年次推移</vt:lpstr>
      <vt:lpstr>幹細胞種類別の自家移植件数の年次推移</vt:lpstr>
      <vt:lpstr>ドナー・幹細胞種類別の同種移植件数の年次推移</vt:lpstr>
      <vt:lpstr>患者年齢階級別の自家移植件数の年次推移</vt:lpstr>
      <vt:lpstr>患者年齢階級別の同種移植件数の年次推移</vt:lpstr>
      <vt:lpstr>患者年齢階級別の血縁者間骨髄移植件数の年次推移</vt:lpstr>
      <vt:lpstr>患者年齢階級別の血縁者間末梢血幹細胞移植件数の年次推移</vt:lpstr>
      <vt:lpstr>患者年齢階級別の非血縁者間骨髄移植件数の年次推移</vt:lpstr>
      <vt:lpstr>患者年齢階級別の非血縁者間末梢血幹細胞移植件数の年次推移</vt:lpstr>
      <vt:lpstr>患者年齢階級別の非血縁者間さい帯血移植件数の年次推移</vt:lpstr>
      <vt:lpstr>白血病における患者年齢階級別の同種・自家移植件数の年次推移</vt:lpstr>
      <vt:lpstr>悪性リンパ腫における患者年齢階級別の同種・自家移植件数の年次推移</vt:lpstr>
      <vt:lpstr>疾患・移植種類別の造血幹細胞移植の累積件数 (移植時年齢0～15歳)</vt:lpstr>
      <vt:lpstr>疾患・移植種類別の造血幹細胞移植の累積件数 (移植時年齢16歳以上)</vt:lpstr>
      <vt:lpstr>疾患別の自家移植件数の年次推移 (移植時年齢0～15歳)</vt:lpstr>
      <vt:lpstr>疾患別の同種移植件数の年次推移 (移植時年齢0～15歳)</vt:lpstr>
      <vt:lpstr>疾患別の自家移植件数の年次推移 (移植時年齢16歳以上)</vt:lpstr>
      <vt:lpstr>疾患別の同種移植件数の年次推移 (移植時年齢16歳以上)</vt:lpstr>
      <vt:lpstr>自家移植の幹細胞種類比率の年次推移 (移植時年齢0～15歳)</vt:lpstr>
      <vt:lpstr>自家移植の幹細胞種類比率の年次推移 (移植時年齢16歳以上) </vt:lpstr>
      <vt:lpstr>同種移植の幹細胞種類比率の年次推移 (移植時年齢0～15歳)</vt:lpstr>
      <vt:lpstr>同種移植の幹細胞種類比率の年次推移 (移植時年齢16歳以上)</vt:lpstr>
      <vt:lpstr>非血縁者間移植の幹細胞種類比率の年次推移 (移植時年齢0～15歳)</vt:lpstr>
      <vt:lpstr>非血縁者間移植の幹細胞種類比率の年次推移 (移植時年齢16歳以上)</vt:lpstr>
      <vt:lpstr>ドナー種類別の同種移植件数の年次推移 (移植時年齢0～15歳)</vt:lpstr>
      <vt:lpstr>ドナー種類別の同種移植件数の年次推移 (移植時年齢16～50歳)</vt:lpstr>
      <vt:lpstr>ドナー種類別の同種移植件数の年次推移 (移植時年齢51歳以上)</vt:lpstr>
      <vt:lpstr>白血病に対する造血幹細胞移植におけるドナー・幹細胞種類別の高リスク群割合の年次推移</vt:lpstr>
      <vt:lpstr>同種移植におけるドナー・幹細胞種類別の骨髄非破壊的前治療群割合の年次推移</vt:lpstr>
      <vt:lpstr>HLA適合度別の血縁者間移植件数の年次推移</vt:lpstr>
      <vt:lpstr>HLA適合度別の血縁者間・非血縁者間移植件数の年次推移</vt:lpstr>
      <vt:lpstr>自家・同種移植後100日生存率の年次推移</vt:lpstr>
      <vt:lpstr>自家・同種移植後365日生存率の年次推移</vt:lpstr>
      <vt:lpstr>移植時年齢50歳未満に対する同種移植後100日生存率の年次推移</vt:lpstr>
      <vt:lpstr>移植時年齢50歳未満に対する同種移植後365日生存率の年次推移</vt:lpstr>
      <vt:lpstr>移植時年齢50歳以上に対する同種移植後100日生存率の年次推移</vt:lpstr>
      <vt:lpstr>移植時年齢50歳以上に対する同種移植後365日生存率の年次推移</vt:lpstr>
      <vt:lpstr>移植時年齢・白血病リスク分類別の移植後100日生存率の年次推移</vt:lpstr>
      <vt:lpstr>移植時年齢・白血病リスク分類別の移植後365日生存率の年次推移</vt:lpstr>
      <vt:lpstr>自家・同種移植後生存率</vt:lpstr>
      <vt:lpstr>ドナー・幹細胞種類別の同種移植後生存率</vt:lpstr>
      <vt:lpstr>各白血病における移植後生存率</vt:lpstr>
      <vt:lpstr>悪性リンパ腫, 多発性骨髄腫を含む形質細胞性腫瘍における移植後生存率</vt:lpstr>
      <vt:lpstr>急性骨髄性白血病, 急性リンパ性白血病における移植時年齢別の自家移植後生存率</vt:lpstr>
      <vt:lpstr>悪性リンパ腫における移植時年齢別の自家移植後生存率</vt:lpstr>
      <vt:lpstr>多発性骨髄腫を含む形質細胞性腫瘍における移植時年齢16歳以上に対する自家移植後生存率</vt:lpstr>
      <vt:lpstr>ドナー・幹細胞種類別の急性骨髄性白血病における 移植時年齢0～15歳に対する同種移植後生存率</vt:lpstr>
      <vt:lpstr>ドナー・幹細胞種類別の急性骨髄性白血病における 移植時年齢16歳以上に対する同種移植後生存率</vt:lpstr>
      <vt:lpstr>白血病リスク分類別の急性骨髄性白血病における 移植時年齢0～15歳に対するHLA適合同胞間移植後生存率</vt:lpstr>
      <vt:lpstr>白血病リスク分類別の急性骨髄性白血病における 移植時年齢16歳以上に対するHLA適合同胞間移植後生存率</vt:lpstr>
      <vt:lpstr>白血病リスク分類別の急性骨髄性白血病における 移植時年齢0～15歳に対する非血縁者間骨髄移植後生存率&gt;</vt:lpstr>
      <vt:lpstr>白血病リスク分類別の急性骨髄性白血病における 移植時年齢16歳以上に対する非血縁者間骨髄移植後生存率</vt:lpstr>
      <vt:lpstr>白血病リスク分類別の急性骨髄性白血病における 移植時年齢0～15歳に対する非血縁者間さい帯血移植後生存率</vt:lpstr>
      <vt:lpstr>白血病リスク分類別の急性骨髄性白血病における 移植時年齢16歳以上に対する非血縁者間さい帯血移植後生存率</vt:lpstr>
      <vt:lpstr>ドナー・幹細胞種類別の急性リンパ性白血病における 移植時年齢0～15歳に対する同種移植後生存率</vt:lpstr>
      <vt:lpstr>ドナー・幹細胞種類別の急性リンパ性白血病における 移植時年齢16歳以上に対する同種移植後生存率</vt:lpstr>
      <vt:lpstr>白血病リスク分類別の急性リンパ性白血病における 移植時年齢0～15歳に対するHLA適合同胞間移植後生存率</vt:lpstr>
      <vt:lpstr>白血病リスク分類別の急性リンパ性白血病における 移植時年齢16歳以上に対するHLA適合同胞間移植後生存率</vt:lpstr>
      <vt:lpstr>白血病リスク分類別の急性リンパ性白血病における 移植時年齢0～15歳に対する非血縁者間骨髄移植後生存率</vt:lpstr>
      <vt:lpstr>白血病リスク分類別の急性リンパ性白血病における 移植時年齢16歳以上に対する非血縁者間骨髄移植後生存率</vt:lpstr>
      <vt:lpstr>白血病リスク分類別の急性リンパ性白血病における 移植時年齢0～15歳に対する非血縁者間さい帯血移植後生存率</vt:lpstr>
      <vt:lpstr>白血病リスク分類別の急性リンパ性白血病における 移植時年齢16歳以上に対する非血縁者間さい帯血移植後生存率</vt:lpstr>
      <vt:lpstr>ドナー・幹細胞種類別の慢性骨髄性白血病における 移植時年齢0～15歳に対する同種移植後生存率</vt:lpstr>
      <vt:lpstr>ドナー・幹細胞種類別の慢性骨髄性白血病における 移植時年齢16歳以上に対する同種移植後生存率</vt:lpstr>
      <vt:lpstr>白血病リスク分類別の慢性骨髄性白血病における 移植時年齢16歳以上に対するHLA適合同胞間移植後生存率</vt:lpstr>
      <vt:lpstr>白血病リスク分類別の慢性骨髄性白血病における 移植時年齢16歳以上に対する非血縁者間骨髄移植後生存率</vt:lpstr>
      <vt:lpstr>白血病リスク分類別の慢性骨髄性白血病における 移植時年齢16歳以上に対する非血縁者間さい帯血移植後生存率</vt:lpstr>
      <vt:lpstr>ドナー・幹細胞種類別の骨髄異形成症候群における 移植時年齢0～15歳に対する同種移植後生存率</vt:lpstr>
      <vt:lpstr>ドナー・幹細胞種類別の骨髄異形成症候群における 移植時年齢16歳以上に対する同種移植後生存率</vt:lpstr>
      <vt:lpstr>白血病リスク分類別の骨髄異形成症候群における 移植時年齢0～15歳に対するHLA適合同胞間移植後生存率</vt:lpstr>
      <vt:lpstr>白血病リスク分類別の骨髄異形成症候群における 移植時年齢16歳以上に対するHLA適合同胞間移植後生存率</vt:lpstr>
      <vt:lpstr>白血病リスク分類別の骨髄異形成症候群における 移植時年齢0～15歳に対する非血縁者間骨髄移植後生存率</vt:lpstr>
      <vt:lpstr>白血病リスク分類別の骨髄異形成症候群における 移植時年齢16歳以上に対する非血縁者間骨髄移植後生存率</vt:lpstr>
      <vt:lpstr>白血病リスク分類別の骨髄異形成症候群における 移植時年齢0～15歳に対する非血縁者間さい帯血移植後生存率</vt:lpstr>
      <vt:lpstr>白血病リスク分類別の骨髄異形成症候群における 移植時年齢16歳以上に対する非血縁者間さい帯血移植後生存率</vt:lpstr>
      <vt:lpstr>ドナー・幹細胞種類別の非ホジキンリンパ腫における 移植時年齢0～15歳に対する同種移植後生存率</vt:lpstr>
      <vt:lpstr>ドナー・幹細胞種類別の非ホジキンリンパ腫における 移植時年齢16歳以上に対する同種移植後生存率</vt:lpstr>
      <vt:lpstr>移植時病期別の非ホジキンリンパ腫における 移植時年齢16歳以上に対するHLA適合同胞間移植後生存率</vt:lpstr>
      <vt:lpstr>移植時病期別の非ホジキンリンパ腫における 移植時年齢0～15歳に対する非血縁者間骨髄移植後生存率</vt:lpstr>
      <vt:lpstr>移植時病期別の非ホジキンリンパ腫における 移植時年齢16歳以上に対する非血縁者間骨髄移植後生存率</vt:lpstr>
      <vt:lpstr>移植時病期別の非ホジキンリンパ腫における 移植時年齢0～15歳に対する非血縁者間さい帯血移植後生存率</vt:lpstr>
      <vt:lpstr>移植時病期別の非ホジキンリンパ腫における 移植時年齢16歳以上に対する非血縁者間さい帯血移植後生存率</vt:lpstr>
      <vt:lpstr>多発性骨髄腫を含む形質細胞性腫瘍における 移植時年齢16歳以上に対する自家移植後生存率</vt:lpstr>
      <vt:lpstr>ドナー・幹細胞種類別の多発性骨髄腫を含む形質細胞性腫瘍における 移植時年齢16歳以上に対する同種移植後生存率</vt:lpstr>
      <vt:lpstr>移植時病期別の多発性骨髄腫を含む形質細胞性腫瘍における 移植時年齢16歳以上に対する自家移植後生存率</vt:lpstr>
      <vt:lpstr>移植時病期別の多発性骨髄腫を含む形質細胞性腫瘍における 移植時年齢16歳以上に対する同種移植後生存率</vt:lpstr>
      <vt:lpstr>移植時病期別の多発性骨髄腫を含む形質細胞性腫瘍における 移植時年齢16歳以上に対するHLA適合同胞間移植後生存率</vt:lpstr>
      <vt:lpstr>移植時病期別の多発性骨髄腫を含む形質細胞性腫瘍における 移植時年齢16歳以上に対する非血縁者間骨髄移植後生存率</vt:lpstr>
      <vt:lpstr>移植時病期別の多発性骨髄腫を含む形質細胞性腫瘍における 移植時年齢16歳以上に対する非血縁者間さい帯血移植後生存率</vt:lpstr>
      <vt:lpstr>ドナー・幹細胞種類別の再生不良性貧血における 移植時年齢0～15歳に対する同種移植後生存率</vt:lpstr>
      <vt:lpstr>ドナー・幹細胞種類別の再生不良性貧血における 移植時年齢16歳以上に対する同種移植後生存率</vt:lpstr>
      <vt:lpstr>ドナー・幹細胞種類別の再生不良性貧血における 移植時年齢0～15歳に対する同種移植後生存率</vt:lpstr>
      <vt:lpstr>ドナー・幹細胞種類別の再生不良性貧血における 移植時年齢16歳以上に対する同種移植後生存率</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クリックしてタイトルを入力</dc:title>
  <dc:creator>JDCHCT</dc:creator>
  <cp:lastModifiedBy>JDCHCT_STAT_K</cp:lastModifiedBy>
  <cp:revision>5728</cp:revision>
  <cp:lastPrinted>2026-02-17T02:43:17Z</cp:lastPrinted>
  <dcterms:created xsi:type="dcterms:W3CDTF">2010-11-02T16:02:47Z</dcterms:created>
  <dcterms:modified xsi:type="dcterms:W3CDTF">2026-02-17T02:46:54Z</dcterms:modified>
</cp:coreProperties>
</file>