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9" r:id="rId2"/>
  </p:sldMasterIdLst>
  <p:notesMasterIdLst>
    <p:notesMasterId r:id="rId45"/>
  </p:notesMasterIdLst>
  <p:handoutMasterIdLst>
    <p:handoutMasterId r:id="rId46"/>
  </p:handoutMasterIdLst>
  <p:sldIdLst>
    <p:sldId id="445" r:id="rId3"/>
    <p:sldId id="363" r:id="rId4"/>
    <p:sldId id="400" r:id="rId5"/>
    <p:sldId id="446" r:id="rId6"/>
    <p:sldId id="395" r:id="rId7"/>
    <p:sldId id="397" r:id="rId8"/>
    <p:sldId id="398" r:id="rId9"/>
    <p:sldId id="399" r:id="rId10"/>
    <p:sldId id="266" r:id="rId11"/>
    <p:sldId id="291" r:id="rId12"/>
    <p:sldId id="268" r:id="rId13"/>
    <p:sldId id="271" r:id="rId14"/>
    <p:sldId id="269" r:id="rId15"/>
    <p:sldId id="401" r:id="rId16"/>
    <p:sldId id="447" r:id="rId17"/>
    <p:sldId id="442" r:id="rId18"/>
    <p:sldId id="443" r:id="rId19"/>
    <p:sldId id="405" r:id="rId20"/>
    <p:sldId id="404" r:id="rId21"/>
    <p:sldId id="407" r:id="rId22"/>
    <p:sldId id="409" r:id="rId23"/>
    <p:sldId id="411" r:id="rId24"/>
    <p:sldId id="414" r:id="rId25"/>
    <p:sldId id="422" r:id="rId26"/>
    <p:sldId id="388" r:id="rId27"/>
    <p:sldId id="389" r:id="rId28"/>
    <p:sldId id="338" r:id="rId29"/>
    <p:sldId id="342" r:id="rId30"/>
    <p:sldId id="315" r:id="rId31"/>
    <p:sldId id="323" r:id="rId32"/>
    <p:sldId id="324" r:id="rId33"/>
    <p:sldId id="430" r:id="rId34"/>
    <p:sldId id="326" r:id="rId35"/>
    <p:sldId id="327" r:id="rId36"/>
    <p:sldId id="328" r:id="rId37"/>
    <p:sldId id="329" r:id="rId38"/>
    <p:sldId id="330" r:id="rId39"/>
    <p:sldId id="331" r:id="rId40"/>
    <p:sldId id="332" r:id="rId41"/>
    <p:sldId id="333" r:id="rId42"/>
    <p:sldId id="334" r:id="rId43"/>
    <p:sldId id="441" r:id="rId44"/>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7C80"/>
    <a:srgbClr val="FF9999"/>
    <a:srgbClr val="FFB48F"/>
    <a:srgbClr val="A6A6A6"/>
    <a:srgbClr val="FF9900"/>
    <a:srgbClr val="0076A3"/>
    <a:srgbClr val="8ADFFF"/>
    <a:srgbClr val="59AAF2"/>
    <a:srgbClr val="FFCC00"/>
    <a:srgbClr val="99CC00"/>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4" autoAdjust="0"/>
    <p:restoredTop sz="86380" autoAdjust="0"/>
  </p:normalViewPr>
  <p:slideViewPr>
    <p:cSldViewPr snapToGrid="0" snapToObjects="1">
      <p:cViewPr>
        <p:scale>
          <a:sx n="80" d="100"/>
          <a:sy n="80" d="100"/>
        </p:scale>
        <p:origin x="-540" y="-3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4374"/>
    </p:cViewPr>
  </p:sorterViewPr>
  <p:notesViewPr>
    <p:cSldViewPr snapToGrid="0" snapToObjects="1">
      <p:cViewPr varScale="1">
        <p:scale>
          <a:sx n="112" d="100"/>
          <a:sy n="112" d="100"/>
        </p:scale>
        <p:origin x="-300" y="-72"/>
      </p:cViewPr>
      <p:guideLst>
        <p:guide orient="horz" pos="2121"/>
        <p:guide pos="310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t>
        <a:bodyPr/>
        <a:lstStyle/>
        <a:p>
          <a:endParaRPr kumimoji="1" lang="ja-JP" altLang="en-US"/>
        </a:p>
      </dgm:t>
    </dgm:pt>
  </dgm:ptLst>
  <dgm:cxnLst>
    <dgm:cxn modelId="{BB41ADB0-2A89-4271-8FE3-DA7ABD891728}"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2015/7/2</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smtClean="0"/>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881555" y="0"/>
            <a:ext cx="5633826" cy="4223890"/>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1350243" y="4223890"/>
            <a:ext cx="7204021" cy="1693333"/>
          </a:xfrm>
          <a:prstGeom prst="rect">
            <a:avLst/>
          </a:prstGeom>
        </p:spPr>
        <p:txBody>
          <a:bodyPr vert="horz" lIns="91409" tIns="45705" rIns="91409" bIns="45705"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56275" cy="4316413"/>
          </a:xfrm>
        </p:spPr>
      </p:sp>
      <p:sp>
        <p:nvSpPr>
          <p:cNvPr id="3" name="ノート プレースホルダ 2"/>
          <p:cNvSpPr>
            <a:spLocks noGrp="1"/>
          </p:cNvSpPr>
          <p:nvPr>
            <p:ph type="body" idx="1"/>
          </p:nvPr>
        </p:nvSpPr>
        <p:spPr>
          <a:xfrm>
            <a:off x="1350243" y="4316400"/>
            <a:ext cx="7204021" cy="1693333"/>
          </a:xfrm>
        </p:spPr>
        <p:txBody>
          <a:bodyPr>
            <a:normAutofit/>
          </a:bodyPr>
          <a:lstStyle/>
          <a:p>
            <a:endParaRPr kumimoji="1" lang="en-US"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kern="1200" smtClean="0">
                <a:solidFill>
                  <a:schemeClr val="tx1"/>
                </a:solidFill>
                <a:latin typeface="+mn-lt"/>
                <a:ea typeface="+mn-ea"/>
                <a:cs typeface="+mn-cs"/>
              </a:rPr>
              <a:t>In the period from 2009 to 2013, peripheral blood stem cell transplantation accounts for about 93% and 99% of the total cases of autologous transplants in patients aged 0 to 15 years and in those aged 16 years or older, respectively.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shown a tendency to decrease.</a:t>
            </a:r>
            <a:r>
              <a:rPr lang="en-US" altLang="ja-JP" sz="1000" smtClean="0">
                <a:latin typeface="メイリオ" pitchFamily="50" charset="-128"/>
                <a:ea typeface="メイリオ" pitchFamily="50" charset="-128"/>
                <a:cs typeface="メイリオ" pitchFamily="50" charset="-128"/>
              </a:rPr>
              <a:t> </a:t>
            </a:r>
            <a:endParaRPr lang="en-US" altLang="ja-JP" sz="1000" dirty="0" smtClean="0">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smtClean="0">
                <a:solidFill>
                  <a:schemeClr val="tx1"/>
                </a:solidFill>
                <a:latin typeface="+mn-lt"/>
                <a:ea typeface="+mn-ea"/>
                <a:cs typeface="+mn-cs"/>
              </a:rPr>
              <a:t>The spread of cord blood transplantation has made the proportion of allogeneic bone marrow transplantation show a tendency to decrease. However, the number of both bone marrow transplants and cord blood transplants has recently shown a tendency to increase.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In recent years, cord blood transplants account for about 30% of the total cases of allogeneic transplantation.</a:t>
            </a:r>
            <a:endParaRPr kumimoji="1" lang="ja-JP" altLang="ja-JP" sz="1200" kern="1200" smtClean="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smtClean="0">
                <a:solidFill>
                  <a:schemeClr val="tx1"/>
                </a:solidFill>
                <a:latin typeface="+mn-lt"/>
                <a:ea typeface="+mn-ea"/>
                <a:cs typeface="+mn-cs"/>
              </a:rPr>
              <a:t>In transplantation from unrelated donors, the increased number of cord blood transplants has recently resulted in the similar proportion between bone marrow transplants and cord blood transplants.</a:t>
            </a:r>
            <a:endParaRPr kumimoji="1" lang="ja-JP" altLang="ja-JP" sz="120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smtClean="0">
                <a:solidFill>
                  <a:schemeClr val="tx1"/>
                </a:solidFill>
                <a:latin typeface="+mn-lt"/>
                <a:ea typeface="+mn-ea"/>
                <a:cs typeface="+mn-cs"/>
              </a:rPr>
              <a:t>Transplantation from unrelated donors has increased more markedly than transplantation from related donors. The ratio of transplantation from related donors to that from unrelated donors is 37% to 63%.</a:t>
            </a:r>
            <a:endParaRPr lang="ja-JP" altLang="ja-JP" sz="10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smtClean="0">
                <a:solidFill>
                  <a:schemeClr val="tx1"/>
                </a:solidFill>
                <a:latin typeface="+mn-lt"/>
                <a:ea typeface="+mn-ea"/>
                <a:cs typeface="+mn-cs"/>
              </a:rPr>
              <a:t>Bone marrow transplantation from related donors and peripheral blood stem cell transplantation from related donors have leveled off, whereas the number of bone marrow transplants from unrelated donors and that of cord blood transplants from unrelated donors have shown an increasing trend.</a:t>
            </a:r>
            <a:endParaRPr lang="ja-JP" altLang="ja-JP" sz="1000" dirty="0" smtClean="0">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smtClean="0">
                <a:solidFill>
                  <a:schemeClr val="tx1"/>
                </a:solidFill>
                <a:latin typeface="+mn-lt"/>
                <a:ea typeface="+mn-ea"/>
                <a:cs typeface="+mn-cs"/>
              </a:rPr>
              <a:t>Due to the spread of transplants with reduced intensity conditioning (RIC), the number of allogeneic transplants has remarkably increased in the elderly.</a:t>
            </a:r>
            <a:r>
              <a:rPr lang="ja-JP" altLang="ja-JP" sz="1000" smtClean="0"/>
              <a:t> </a:t>
            </a:r>
            <a:endParaRPr lang="ja-JP" altLang="ja-JP" sz="1000"/>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2401155"/>
          </a:xfrm>
        </p:spPr>
        <p:txBody>
          <a:bodyPr>
            <a:noAutofit/>
          </a:bodyPr>
          <a:lstStyle/>
          <a:p>
            <a:r>
              <a:rPr kumimoji="1" lang="en-US" altLang="ja-JP" sz="1200" kern="1200" smtClean="0">
                <a:solidFill>
                  <a:schemeClr val="tx1"/>
                </a:solidFill>
                <a:latin typeface="+mn-lt"/>
                <a:ea typeface="+mn-ea"/>
                <a:cs typeface="+mn-cs"/>
              </a:rPr>
              <a:t>Even in the advanced risk group of patients with leukemia for whom the disease condition is difficult to treat, transplants from unrelated donors (for bone marrow and cord blood) have increased in number.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―≪Disease risk status at transplantation≫―――――――――――――――――</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■Standard Risk Group</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AML (first complete remission[1CR]</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second complete remission[2CR])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ALL  (1CR)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CML (1CR)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MDS (Refractory anemia[RA]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Refractory anemia with ring sideroblasts[RARS]) </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■Advanced Risk Group</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b="1" u="sng" kern="1200" smtClean="0">
                <a:solidFill>
                  <a:schemeClr val="tx1"/>
                </a:solidFill>
                <a:latin typeface="+mn-lt"/>
                <a:ea typeface="+mn-ea"/>
                <a:cs typeface="+mn-cs"/>
              </a:rPr>
              <a:t>    </a:t>
            </a:r>
            <a:r>
              <a:rPr kumimoji="1" lang="ja-JP" altLang="ja-JP" sz="1200" u="sng" kern="1200" smtClean="0">
                <a:solidFill>
                  <a:schemeClr val="tx1"/>
                </a:solidFill>
                <a:latin typeface="+mn-lt"/>
                <a:ea typeface="+mn-ea"/>
                <a:cs typeface="+mn-cs"/>
              </a:rPr>
              <a:t>・</a:t>
            </a:r>
            <a:r>
              <a:rPr kumimoji="1" lang="en-US" altLang="ja-JP" sz="1200" u="sng" kern="1200" smtClean="0">
                <a:solidFill>
                  <a:schemeClr val="tx1"/>
                </a:solidFill>
                <a:latin typeface="+mn-lt"/>
                <a:ea typeface="+mn-ea"/>
                <a:cs typeface="+mn-cs"/>
              </a:rPr>
              <a:t>all other conditions                                                      __________________________   __</a:t>
            </a:r>
            <a:endParaRPr lang="en-US" altLang="ja-JP" sz="1000" u="sng" smtClean="0">
              <a:solidFill>
                <a:schemeClr val="tx1"/>
              </a:solidFill>
              <a:latin typeface="+mn-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43400"/>
            <a:ext cx="7872888" cy="1693333"/>
          </a:xfrm>
        </p:spPr>
        <p:txBody>
          <a:bodyPr>
            <a:noAutofit/>
          </a:bodyPr>
          <a:lstStyle/>
          <a:p>
            <a:r>
              <a:rPr kumimoji="1" lang="en-US" altLang="ja-JP" sz="1200" kern="1200" smtClean="0">
                <a:solidFill>
                  <a:schemeClr val="tx1"/>
                </a:solidFill>
                <a:latin typeface="+mn-lt"/>
                <a:ea typeface="+mn-ea"/>
                <a:cs typeface="+mn-cs"/>
              </a:rPr>
              <a:t>The spread of the reduced intensity conditioning (RIC) to reduce toxicity has expanded the scope of indication of transplantation to the elderly, which has greatly contributed to the increased number of overall transplants. </a:t>
            </a:r>
          </a:p>
          <a:p>
            <a:endParaRPr kumimoji="1" lang="ja-JP" altLang="ja-JP" sz="1200" kern="1200" smtClean="0">
              <a:solidFill>
                <a:schemeClr val="tx1"/>
              </a:solidFill>
              <a:latin typeface="+mn-lt"/>
              <a:ea typeface="+mn-ea"/>
              <a:cs typeface="+mn-cs"/>
            </a:endParaRPr>
          </a:p>
          <a:p>
            <a:r>
              <a:rPr kumimoji="1" lang="ja-JP" altLang="ja-JP" sz="1200" b="1" kern="1200" smtClean="0">
                <a:solidFill>
                  <a:schemeClr val="tx1"/>
                </a:solidFill>
                <a:latin typeface="+mn-lt"/>
                <a:ea typeface="+mn-ea"/>
                <a:cs typeface="+mn-cs"/>
              </a:rPr>
              <a:t>―</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Conditioning regimen</a:t>
            </a:r>
            <a:r>
              <a:rPr kumimoji="1" lang="ja-JP" altLang="ja-JP" sz="1200" kern="1200" smtClean="0">
                <a:solidFill>
                  <a:schemeClr val="tx1"/>
                </a:solidFill>
                <a:latin typeface="+mn-lt"/>
                <a:ea typeface="+mn-ea"/>
                <a:cs typeface="+mn-cs"/>
              </a:rPr>
              <a:t>≫</a:t>
            </a:r>
            <a:r>
              <a:rPr kumimoji="1" lang="ja-JP" altLang="ja-JP" sz="1200" b="1" kern="1200" smtClean="0">
                <a:solidFill>
                  <a:schemeClr val="tx1"/>
                </a:solidFill>
                <a:latin typeface="+mn-lt"/>
                <a:ea typeface="+mn-ea"/>
                <a:cs typeface="+mn-cs"/>
              </a:rPr>
              <a:t>―――――――――――――――――――――――――――――――――――――――――――――――――――――</a:t>
            </a:r>
            <a:endParaRPr kumimoji="1" lang="ja-JP" altLang="ja-JP" sz="1200" kern="1200" smtClean="0">
              <a:solidFill>
                <a:schemeClr val="tx1"/>
              </a:solidFill>
              <a:latin typeface="+mn-lt"/>
              <a:ea typeface="+mn-ea"/>
              <a:cs typeface="+mn-cs"/>
            </a:endParaRPr>
          </a:p>
          <a:p>
            <a:r>
              <a:rPr kumimoji="1" lang="ja-JP" altLang="ja-JP" sz="1200" b="1" kern="1200" smtClean="0">
                <a:solidFill>
                  <a:schemeClr val="tx1"/>
                </a:solidFill>
                <a:latin typeface="+mn-lt"/>
                <a:ea typeface="+mn-ea"/>
                <a:cs typeface="+mn-cs"/>
              </a:rPr>
              <a:t>■</a:t>
            </a:r>
            <a:r>
              <a:rPr kumimoji="1" lang="en-US" altLang="ja-JP" sz="1200" b="1" kern="1200" smtClean="0">
                <a:solidFill>
                  <a:schemeClr val="tx1"/>
                </a:solidFill>
                <a:latin typeface="+mn-lt"/>
                <a:ea typeface="+mn-ea"/>
                <a:cs typeface="+mn-cs"/>
              </a:rPr>
              <a:t>Myeloablative conditioning </a:t>
            </a:r>
            <a:r>
              <a:rPr kumimoji="1" lang="en-US" altLang="ja-JP" sz="1200" kern="1200" smtClean="0">
                <a:solidFill>
                  <a:schemeClr val="tx1"/>
                </a:solidFill>
                <a:latin typeface="+mn-lt"/>
                <a:ea typeface="+mn-ea"/>
                <a:cs typeface="+mn-cs"/>
              </a:rPr>
              <a:t>(</a:t>
            </a:r>
            <a:r>
              <a:rPr kumimoji="1" lang="en-US" altLang="ja-JP" sz="1200" b="1" kern="1200" smtClean="0">
                <a:solidFill>
                  <a:schemeClr val="tx1"/>
                </a:solidFill>
                <a:latin typeface="+mn-lt"/>
                <a:ea typeface="+mn-ea"/>
                <a:cs typeface="+mn-cs"/>
              </a:rPr>
              <a:t>MAC</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Pre-transplantation therapy with the primary purpose of totally destroying cancer cells, together with normal blood cells, in the bone marrow by total body irradiation  or  high-dose chemotherapy </a:t>
            </a:r>
            <a:endParaRPr kumimoji="1" lang="ja-JP" altLang="ja-JP" sz="1200" kern="1200" smtClean="0">
              <a:solidFill>
                <a:schemeClr val="tx1"/>
              </a:solidFill>
              <a:latin typeface="+mn-lt"/>
              <a:ea typeface="+mn-ea"/>
              <a:cs typeface="+mn-cs"/>
            </a:endParaRPr>
          </a:p>
          <a:p>
            <a:r>
              <a:rPr kumimoji="1" lang="ja-JP" altLang="ja-JP" sz="1200" b="1" kern="1200" smtClean="0">
                <a:solidFill>
                  <a:schemeClr val="tx1"/>
                </a:solidFill>
                <a:latin typeface="+mn-lt"/>
                <a:ea typeface="+mn-ea"/>
                <a:cs typeface="+mn-cs"/>
              </a:rPr>
              <a:t>■</a:t>
            </a:r>
            <a:r>
              <a:rPr kumimoji="1" lang="en-US" altLang="ja-JP" sz="1200" b="1" kern="1200" smtClean="0">
                <a:solidFill>
                  <a:schemeClr val="tx1"/>
                </a:solidFill>
                <a:latin typeface="+mn-lt"/>
                <a:ea typeface="+mn-ea"/>
                <a:cs typeface="+mn-cs"/>
              </a:rPr>
              <a:t>Reduced-intensity conditioning </a:t>
            </a:r>
            <a:r>
              <a:rPr kumimoji="1" lang="en-US" altLang="ja-JP" sz="1200" kern="1200" smtClean="0">
                <a:solidFill>
                  <a:schemeClr val="tx1"/>
                </a:solidFill>
                <a:latin typeface="+mn-lt"/>
                <a:ea typeface="+mn-ea"/>
                <a:cs typeface="+mn-cs"/>
              </a:rPr>
              <a:t>(</a:t>
            </a:r>
            <a:r>
              <a:rPr kumimoji="1" lang="en-US" altLang="ja-JP" sz="1200" b="1" kern="1200" smtClean="0">
                <a:solidFill>
                  <a:schemeClr val="tx1"/>
                </a:solidFill>
                <a:latin typeface="+mn-lt"/>
                <a:ea typeface="+mn-ea"/>
                <a:cs typeface="+mn-cs"/>
              </a:rPr>
              <a:t>RIC</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Pre-transplantation therapy with the primary purpose of suppressing the patient</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s immune system with drugs which do not have strong myelosuppressive</a:t>
            </a:r>
            <a:r>
              <a:rPr kumimoji="1" lang="en-US" altLang="ja-JP" sz="1200" kern="1200" baseline="0" smtClean="0">
                <a:solidFill>
                  <a:schemeClr val="tx1"/>
                </a:solidFill>
                <a:latin typeface="+mn-lt"/>
                <a:ea typeface="+mn-ea"/>
                <a:cs typeface="+mn-cs"/>
              </a:rPr>
              <a:t> </a:t>
            </a:r>
            <a:r>
              <a:rPr kumimoji="1" lang="en-US" altLang="ja-JP" sz="1200" u="none" kern="1200" smtClean="0">
                <a:solidFill>
                  <a:schemeClr val="tx1"/>
                </a:solidFill>
                <a:latin typeface="+mn-lt"/>
                <a:ea typeface="+mn-ea"/>
                <a:cs typeface="+mn-cs"/>
              </a:rPr>
              <a:t>effects</a:t>
            </a:r>
          </a:p>
          <a:p>
            <a:r>
              <a:rPr kumimoji="1" lang="en-US" altLang="ja-JP" sz="1200" u="sng" kern="1200" smtClean="0">
                <a:solidFill>
                  <a:schemeClr val="tx1"/>
                </a:solidFill>
                <a:latin typeface="+mn-lt"/>
                <a:ea typeface="+mn-ea"/>
                <a:cs typeface="+mn-cs"/>
              </a:rPr>
              <a:t>_______________________________________________________________________________________________________________________________________________________________________________________________________________________</a:t>
            </a:r>
            <a:endParaRPr kumimoji="1" lang="ja-JP" altLang="ja-JP" sz="1200" kern="1200" smtClean="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92788" cy="4343400"/>
          </a:xfrm>
          <a:ln>
            <a:solidFill>
              <a:prstClr val="black"/>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smtClean="0">
                <a:solidFill>
                  <a:schemeClr val="tx1"/>
                </a:solidFill>
                <a:latin typeface="+mn-lt"/>
                <a:ea typeface="+mn-ea"/>
                <a:cs typeface="+mn-cs"/>
              </a:rPr>
              <a:t>The survival rates 100 days after transplantation have shown slightly increasing trends over the last 10 years in both autologous and allogeneic transplant recipients.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survival rates 100 days after autologous transplantation are similar between those aged 49 years or younger (&lt;50) and those aged 50 years or older (≥50).</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※This table shows the results of analysis performed on patients who received first transplants.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※Cases of peripheral blood stem cell transplantation from unrelated donors are not included in this analysis.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dotted lines (---) indicate the survival rates calculated when the number of transplants was below 100.</a:t>
            </a:r>
            <a:endParaRPr lang="ja-JP" altLang="ja-JP" sz="100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en-US" altLang="ja-JP" sz="1200" kern="1200" smtClean="0">
                <a:solidFill>
                  <a:schemeClr val="tx1"/>
                </a:solidFill>
                <a:latin typeface="+mn-lt"/>
                <a:ea typeface="+mn-ea"/>
                <a:cs typeface="+mn-cs"/>
              </a:rPr>
              <a:t>The survival rates 365 days (1 year) after transplantation have shown increasing trends over the last 10 years in autologous transplant recipients and those aged 49 years or younger (&lt;50) who received allogeneic transplants.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survival rates  365 days after autologous transplantation are similar between those aged 49 years or younger (&lt;50) and those aged 50 years or older (≥50).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This table shows the results of analysis performed on patients who received first transplants.</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Cases of peripheral blood stem cell transplantation from unrelated donors are not included in this analysis.</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The dotted lines (---) indicate the survival rates calculated when the number of transplants was below 100.</a:t>
            </a:r>
            <a:endParaRPr kumimoji="1" lang="ja-JP" altLang="ja-JP" sz="1200" kern="120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4687" cy="4316413"/>
          </a:xfrm>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2673"/>
            <a:ext cx="7204021" cy="1693333"/>
          </a:xfrm>
        </p:spPr>
        <p:txBody>
          <a:bodyPr>
            <a:normAutofit/>
          </a:bodyPr>
          <a:lstStyle/>
          <a:p>
            <a:r>
              <a:rPr kumimoji="1" lang="en-US" altLang="ja-JP" sz="1200" kern="1200" smtClean="0">
                <a:solidFill>
                  <a:schemeClr val="tx1"/>
                </a:solidFill>
                <a:latin typeface="+mn-lt"/>
                <a:ea typeface="+mn-ea"/>
                <a:cs typeface="+mn-cs"/>
              </a:rPr>
              <a:t>In those aged 49 years or younger (&lt;50), the survival rates 100 days after transplantation have shown increasing trends over the last 10 years in both transplantation from related and unrelated donors.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※This table shows the results of analysis performed on patients who received first transplants.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※Cases of peripheral blood stem cell transplantation from unrelated donors are not included in this analysis.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dotted lines (---) indicate the survival rates calculated when the number of transplants was below 100.</a:t>
            </a:r>
            <a:endParaRPr lang="ja-JP" altLang="ja-JP" sz="1000" smtClean="0">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51513" cy="4313238"/>
          </a:xfrm>
          <a:ln>
            <a:solidFill>
              <a:prstClr val="black"/>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kern="1200" smtClean="0">
                <a:solidFill>
                  <a:schemeClr val="tx1"/>
                </a:solidFill>
                <a:latin typeface="+mn-lt"/>
                <a:ea typeface="+mn-ea"/>
                <a:cs typeface="+mn-cs"/>
              </a:rPr>
              <a:t>In those aged 50 years or younger (&lt;50), the survival rates 365 days after transplantation have shown increasing trends over the last 10 years in both transplantation from related and unrelated donors.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※This table shows the results of analysis performed on patients who received first transplants.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※Cases of peripheral blood stem cell transplantation from unrelated donors are not included in this analysis.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dotted lines (---) indicate the survival rates calculated when the number of transplants was below 100.</a:t>
            </a:r>
            <a:endParaRPr kumimoji="1" lang="ja-JP" altLang="ja-JP" sz="120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39"/>
            <a:ext cx="7872888" cy="2396723"/>
          </a:xfrm>
        </p:spPr>
        <p:txBody>
          <a:bodyPr>
            <a:normAutofit fontScale="25000" lnSpcReduction="20000"/>
          </a:bodyPr>
          <a:lstStyle/>
          <a:p>
            <a:r>
              <a:rPr kumimoji="1" lang="en-US" altLang="ja-JP" sz="1200" kern="1200" smtClean="0">
                <a:solidFill>
                  <a:schemeClr val="tx1"/>
                </a:solidFill>
                <a:latin typeface="+mn-lt"/>
                <a:ea typeface="+mn-ea"/>
                <a:cs typeface="+mn-cs"/>
              </a:rPr>
              <a:t>The survival rates 100 days after transplantation in the advanced risk group of patients with leukemia have shown increasing trends over the last 10 years in the subgroup of recipients aged 49 years or younger (&lt;50). In the subgroup of recipients aged 50 years or older (≥50), the number of transplants increased and the outcome of transplantation improved, when compared with the situation 10 years ago.</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※This table shows the results of analysis performed on patients who received first transplants.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※Cases of peripheral blood stem cell transplantation from unrelated donors are not included in this analysis.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dotted lines (---) indicate the survival rates calculated when the number of transplants was below 100.</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―≪Disease risk status at transplantation≫―――――――――――――――――――――――――――――</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■Standard Risk Group</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AML (first complete remission[1CR]</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second complete remission[2CR])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ALL  (1CR)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CML (1CR)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MDS (Refractory anemia[RA]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Refractory anemia with ring sideroblasts[RARS]) </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■Advanced Risk Group</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b="1" u="none" kern="1200" smtClean="0">
                <a:solidFill>
                  <a:schemeClr val="tx1"/>
                </a:solidFill>
                <a:latin typeface="+mn-lt"/>
                <a:ea typeface="+mn-ea"/>
                <a:cs typeface="+mn-cs"/>
              </a:rPr>
              <a:t>    </a:t>
            </a:r>
            <a:r>
              <a:rPr kumimoji="1" lang="ja-JP" altLang="ja-JP" sz="1200" u="none" kern="1200" smtClean="0">
                <a:solidFill>
                  <a:schemeClr val="tx1"/>
                </a:solidFill>
                <a:latin typeface="+mn-lt"/>
                <a:ea typeface="+mn-ea"/>
                <a:cs typeface="+mn-cs"/>
              </a:rPr>
              <a:t>・</a:t>
            </a:r>
            <a:r>
              <a:rPr kumimoji="1" lang="en-US" altLang="ja-JP" sz="1200" u="none" kern="1200" smtClean="0">
                <a:solidFill>
                  <a:schemeClr val="tx1"/>
                </a:solidFill>
                <a:latin typeface="+mn-lt"/>
                <a:ea typeface="+mn-ea"/>
                <a:cs typeface="+mn-cs"/>
              </a:rPr>
              <a:t>all other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u="sng" kern="1200" smtClean="0">
                <a:solidFill>
                  <a:schemeClr val="tx1"/>
                </a:solidFill>
                <a:latin typeface="+mn-lt"/>
                <a:ea typeface="+mn-ea"/>
                <a:cs typeface="+mn-cs"/>
              </a:rPr>
              <a:t>＿＿＿＿</a:t>
            </a:r>
            <a:r>
              <a:rPr kumimoji="1" lang="en-US" altLang="ja-JP" sz="1200" u="sng" kern="1200" smtClean="0">
                <a:solidFill>
                  <a:schemeClr val="tx1"/>
                </a:solidFill>
                <a:latin typeface="+mn-lt"/>
                <a:ea typeface="+mn-ea"/>
                <a:cs typeface="+mn-cs"/>
              </a:rPr>
              <a:t>                                 </a:t>
            </a:r>
            <a:r>
              <a:rPr kumimoji="1" lang="ja-JP" altLang="ja-JP" sz="1200" u="sng" kern="1200" smtClean="0">
                <a:solidFill>
                  <a:schemeClr val="tx1"/>
                </a:solidFill>
                <a:latin typeface="+mn-lt"/>
                <a:ea typeface="+mn-ea"/>
                <a:cs typeface="+mn-cs"/>
              </a:rPr>
              <a:t>＿＿＿＿＿＿＿＿＿＿＿＿＿＿</a:t>
            </a:r>
            <a:r>
              <a:rPr kumimoji="1" lang="en-US" altLang="ja-JP" sz="1200" u="sng" kern="1200" smtClean="0">
                <a:solidFill>
                  <a:schemeClr val="tx1"/>
                </a:solidFill>
                <a:latin typeface="+mn-lt"/>
                <a:ea typeface="+mn-ea"/>
                <a:cs typeface="+mn-cs"/>
              </a:rPr>
              <a:t>                                 </a:t>
            </a:r>
            <a:r>
              <a:rPr kumimoji="1" lang="ja-JP" altLang="ja-JP" sz="1200" u="sng" kern="1200" smtClean="0">
                <a:solidFill>
                  <a:schemeClr val="tx1"/>
                </a:solidFill>
                <a:latin typeface="+mn-lt"/>
                <a:ea typeface="+mn-ea"/>
                <a:cs typeface="+mn-cs"/>
              </a:rPr>
              <a:t>＿＿＿＿＿＿＿＿＿＿</a:t>
            </a:r>
            <a:endParaRPr kumimoji="1" lang="ja-JP" altLang="ja-JP" sz="1200" kern="1200" smtClean="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899265" cy="2409907"/>
          </a:xfrm>
        </p:spPr>
        <p:txBody>
          <a:bodyPr>
            <a:noAutofit/>
          </a:bodyPr>
          <a:lstStyle/>
          <a:p>
            <a:r>
              <a:rPr kumimoji="1" lang="en-US" altLang="ja-JP" sz="1200" kern="1200" smtClean="0">
                <a:solidFill>
                  <a:schemeClr val="tx1"/>
                </a:solidFill>
                <a:latin typeface="+mn-lt"/>
                <a:ea typeface="+mn-ea"/>
                <a:cs typeface="+mn-cs"/>
              </a:rPr>
              <a:t>The survival rates 365 days after transplantation in patients with leukemia have shown slightly increasing trends or have leveled off over the last 10 years. Comparison of the younger patients and the older patients in each risk group has revealed that the outcome of transplantation is slightly better in the younger patient group.</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※This table shows the results of analysis performed on patients who received first transplants.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※Cases of peripheral blood stem cell transplantation from unrelated donors are not included in this analysis.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dotted lines (---) indicate the survival rates calculated when the number of transplants was below 100</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―≪Disease risk status at transplantation≫―――――――――――――――――――――――――――――</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■Standard Risk Group</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AML (first complete remission[1CR]</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second complete remission[2CR])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ALL  (1CR)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CML (1CR)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MDS (Refractory anemia[RA]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Refractory anemia with ring sideroblasts[RARS]) </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■Advanced Risk Group</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b="1" u="none" kern="1200" smtClean="0">
                <a:solidFill>
                  <a:schemeClr val="tx1"/>
                </a:solidFill>
                <a:latin typeface="+mn-lt"/>
                <a:ea typeface="+mn-ea"/>
                <a:cs typeface="+mn-cs"/>
              </a:rPr>
              <a:t>    </a:t>
            </a:r>
            <a:r>
              <a:rPr kumimoji="1" lang="ja-JP" altLang="ja-JP" sz="1200" u="none" kern="1200" smtClean="0">
                <a:solidFill>
                  <a:schemeClr val="tx1"/>
                </a:solidFill>
                <a:latin typeface="+mn-lt"/>
                <a:ea typeface="+mn-ea"/>
                <a:cs typeface="+mn-cs"/>
              </a:rPr>
              <a:t>・</a:t>
            </a:r>
            <a:r>
              <a:rPr kumimoji="1" lang="en-US" altLang="ja-JP" sz="1200" u="none" kern="1200" smtClean="0">
                <a:solidFill>
                  <a:schemeClr val="tx1"/>
                </a:solidFill>
                <a:latin typeface="+mn-lt"/>
                <a:ea typeface="+mn-ea"/>
                <a:cs typeface="+mn-cs"/>
              </a:rPr>
              <a:t>all other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u="sng" kern="1200" smtClean="0">
                <a:solidFill>
                  <a:schemeClr val="tx1"/>
                </a:solidFill>
                <a:latin typeface="+mn-lt"/>
                <a:ea typeface="+mn-ea"/>
                <a:cs typeface="+mn-cs"/>
              </a:rPr>
              <a:t>＿＿＿＿</a:t>
            </a:r>
            <a:r>
              <a:rPr kumimoji="1" lang="en-US" altLang="ja-JP" sz="1200" u="sng" kern="1200" smtClean="0">
                <a:solidFill>
                  <a:schemeClr val="tx1"/>
                </a:solidFill>
                <a:latin typeface="+mn-lt"/>
                <a:ea typeface="+mn-ea"/>
                <a:cs typeface="+mn-cs"/>
              </a:rPr>
              <a:t>                                 </a:t>
            </a:r>
            <a:r>
              <a:rPr kumimoji="1" lang="ja-JP" altLang="ja-JP" sz="1200" u="sng" kern="1200" smtClean="0">
                <a:solidFill>
                  <a:schemeClr val="tx1"/>
                </a:solidFill>
                <a:latin typeface="+mn-lt"/>
                <a:ea typeface="+mn-ea"/>
                <a:cs typeface="+mn-cs"/>
              </a:rPr>
              <a:t>＿＿＿＿＿＿＿＿＿＿＿＿＿＿</a:t>
            </a:r>
            <a:r>
              <a:rPr kumimoji="1" lang="en-US" altLang="ja-JP" sz="1200" u="sng" kern="1200" smtClean="0">
                <a:solidFill>
                  <a:schemeClr val="tx1"/>
                </a:solidFill>
                <a:latin typeface="+mn-lt"/>
                <a:ea typeface="+mn-ea"/>
                <a:cs typeface="+mn-cs"/>
              </a:rPr>
              <a:t>                                 </a:t>
            </a:r>
            <a:r>
              <a:rPr kumimoji="1" lang="ja-JP" altLang="ja-JP" sz="1200" u="sng" kern="1200" smtClean="0">
                <a:solidFill>
                  <a:schemeClr val="tx1"/>
                </a:solidFill>
                <a:latin typeface="+mn-lt"/>
                <a:ea typeface="+mn-ea"/>
                <a:cs typeface="+mn-cs"/>
              </a:rPr>
              <a:t>＿＿＿＿＿＿＿＿＿＿</a:t>
            </a:r>
            <a:endParaRPr kumimoji="1" lang="ja-JP" altLang="ja-JP" sz="1200" kern="1200" smtClean="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649181" y="4319264"/>
            <a:ext cx="7204021" cy="2074333"/>
          </a:xfrm>
        </p:spPr>
        <p:txBody>
          <a:bodyPr>
            <a:normAutofit/>
          </a:bodyPr>
          <a:lstStyle/>
          <a:p>
            <a:r>
              <a:rPr kumimoji="1" lang="en-US" altLang="ja-JP" sz="1200" kern="1200" smtClean="0">
                <a:solidFill>
                  <a:schemeClr val="tx1"/>
                </a:solidFill>
                <a:latin typeface="+mn-lt"/>
                <a:ea typeface="+mn-ea"/>
                <a:cs typeface="+mn-cs"/>
              </a:rPr>
              <a:t>The survival rate in autologous transplants is 81.7% one year after transplantation, 58.6% five years after transplantation, and slightly lower than 50% ten years after transplantation.</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survival rate in bone marrow transplants from related donors is 57.2% five years after transplantation and 53.5% ten years after transplantation. The survival rate in bone marrow transplants from unrelated donors is 49.1% five years after transplantation and 44.8% ten years after transplantation. In all types of allogeneic transplants analyzed, the survival rates from the time of 5 years after transplantation onwards decline only modestly.</a:t>
            </a:r>
            <a:endParaRPr kumimoji="1" lang="ja-JP" altLang="ja-JP" sz="1200" kern="1200" smtClean="0">
              <a:solidFill>
                <a:schemeClr val="tx1"/>
              </a:solidFill>
              <a:latin typeface="+mn-lt"/>
              <a:ea typeface="+mn-ea"/>
              <a:cs typeface="+mn-cs"/>
            </a:endParaRPr>
          </a:p>
          <a:p>
            <a:endParaRPr lang="en-US" altLang="ja-JP" sz="10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ea typeface="メイリオ" pitchFamily="50" charset="-128"/>
                <a:cs typeface="Arial" pitchFamily="34" charset="0"/>
              </a:rPr>
              <a:t>≪</a:t>
            </a:r>
            <a:r>
              <a:rPr kumimoji="1" lang="en-US" altLang="ja-JP" sz="1000" b="0" i="0" u="none" strike="noStrike" kern="1200" smtClean="0">
                <a:solidFill>
                  <a:schemeClr val="tx1"/>
                </a:solidFill>
                <a:latin typeface="Arial" pitchFamily="34" charset="0"/>
                <a:ea typeface="メイリオ" pitchFamily="50" charset="-128"/>
                <a:cs typeface="Arial" pitchFamily="34" charset="0"/>
              </a:rPr>
              <a:t>Probability of survival</a:t>
            </a:r>
            <a:r>
              <a:rPr kumimoji="1" lang="ja-JP" altLang="en-US" sz="1000" b="0" i="0" u="none" strike="noStrike" kern="1200" smtClean="0">
                <a:solidFill>
                  <a:schemeClr val="tx1"/>
                </a:solidFill>
                <a:latin typeface="Arial" pitchFamily="34" charset="0"/>
                <a:ea typeface="メイリオ" pitchFamily="50" charset="-128"/>
                <a:cs typeface="Arial" pitchFamily="34" charset="0"/>
              </a:rPr>
              <a:t>≫</a:t>
            </a:r>
            <a:endParaRPr kumimoji="1" lang="en-US" altLang="ja-JP" sz="1000" b="0" i="0" u="none" strike="noStrike" kern="1200" smtClean="0">
              <a:solidFill>
                <a:schemeClr val="tx1"/>
              </a:solidFill>
              <a:latin typeface="Arial" pitchFamily="34" charset="0"/>
              <a:ea typeface="メイリオ" pitchFamily="50" charset="-128"/>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ea typeface="メイリオ" pitchFamily="50" charset="-128"/>
                <a:cs typeface="Arial" pitchFamily="34" charset="0"/>
              </a:rPr>
              <a:t>                          Years</a:t>
            </a:r>
            <a:r>
              <a:rPr kumimoji="1" lang="en-US" altLang="ja-JP" sz="1000" b="0" i="0" u="none" strike="noStrike" kern="1200" baseline="0" smtClean="0">
                <a:solidFill>
                  <a:schemeClr val="tx1"/>
                </a:solidFill>
                <a:latin typeface="Arial" pitchFamily="34" charset="0"/>
                <a:ea typeface="メイリオ" pitchFamily="50" charset="-128"/>
                <a:cs typeface="Arial" pitchFamily="34" charset="0"/>
              </a:rPr>
              <a:t> after the first transplantation</a:t>
            </a:r>
            <a:endParaRPr lang="en-US" altLang="ja-JP" sz="1000" smtClean="0">
              <a:solidFill>
                <a:srgbClr val="0B5395"/>
              </a:solidFill>
              <a:latin typeface="Arial" pitchFamily="34" charset="0"/>
              <a:ea typeface="メイリオ" pitchFamily="50" charset="-128"/>
              <a:cs typeface="Arial" pitchFamily="34" charset="0"/>
            </a:endParaRPr>
          </a:p>
          <a:p>
            <a:r>
              <a:rPr kumimoji="1" lang="ja-JP" altLang="en-US" sz="1000" i="0" u="sng" strike="noStrike" kern="1200" smtClean="0">
                <a:solidFill>
                  <a:schemeClr val="tx1"/>
                </a:solidFill>
                <a:latin typeface="Arial" pitchFamily="34" charset="0"/>
                <a:ea typeface="メイリオ" pitchFamily="50" charset="-128"/>
                <a:cs typeface="Arial" pitchFamily="34" charset="0"/>
              </a:rPr>
              <a:t>＿＿＿＿＿</a:t>
            </a:r>
            <a:r>
              <a:rPr kumimoji="1" lang="ja-JP" altLang="en-US" sz="1000" b="0" i="0" u="sng" strike="noStrike" kern="1200" smtClean="0">
                <a:solidFill>
                  <a:schemeClr val="tx1"/>
                </a:solidFill>
                <a:latin typeface="Arial" pitchFamily="34" charset="0"/>
                <a:ea typeface="メイリオ" pitchFamily="50" charset="-128"/>
                <a:cs typeface="Arial" pitchFamily="34" charset="0"/>
              </a:rPr>
              <a:t> </a:t>
            </a:r>
            <a:r>
              <a:rPr kumimoji="1" lang="en-US" altLang="ja-JP" sz="1000" b="0" i="0" u="sng" strike="noStrike" kern="1200" smtClean="0">
                <a:solidFill>
                  <a:schemeClr val="tx1"/>
                </a:solidFill>
                <a:latin typeface="Arial" pitchFamily="34" charset="0"/>
                <a:ea typeface="メイリオ" pitchFamily="50" charset="-128"/>
                <a:cs typeface="Arial" pitchFamily="34" charset="0"/>
              </a:rPr>
              <a:t>N</a:t>
            </a:r>
            <a:r>
              <a:rPr kumimoji="1" lang="en-US" altLang="ja-JP" sz="1000" b="0" i="0" u="sng" strike="noStrike" kern="1200" baseline="0" smtClean="0">
                <a:solidFill>
                  <a:schemeClr val="tx1"/>
                </a:solidFill>
                <a:latin typeface="Arial" pitchFamily="34" charset="0"/>
                <a:ea typeface="メイリオ" pitchFamily="50" charset="-128"/>
                <a:cs typeface="Arial" pitchFamily="34" charset="0"/>
              </a:rPr>
              <a:t>           1year</a:t>
            </a:r>
            <a:r>
              <a:rPr kumimoji="1" lang="en-US" altLang="ja-JP" sz="1000" b="1" i="0" u="sng"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0" i="0" u="sng" strike="noStrike" kern="1200" smtClean="0">
                <a:solidFill>
                  <a:schemeClr val="tx1"/>
                </a:solidFill>
                <a:latin typeface="Arial" pitchFamily="34" charset="0"/>
                <a:ea typeface="メイリオ" pitchFamily="50" charset="-128"/>
                <a:cs typeface="Arial" pitchFamily="34" charset="0"/>
              </a:rPr>
              <a:t>5years</a:t>
            </a:r>
            <a:r>
              <a:rPr kumimoji="1" lang="ja-JP" altLang="en-US" sz="1000" b="1" i="0" u="sng"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0" i="0" u="sng" strike="noStrike" kern="1200" smtClean="0">
                <a:solidFill>
                  <a:schemeClr val="tx1"/>
                </a:solidFill>
                <a:latin typeface="Arial" pitchFamily="34" charset="0"/>
                <a:ea typeface="メイリオ" pitchFamily="50" charset="-128"/>
                <a:cs typeface="Arial" pitchFamily="34" charset="0"/>
              </a:rPr>
              <a:t>10years</a:t>
            </a:r>
            <a:r>
              <a:rPr lang="ja-JP" altLang="en-US" sz="1000" u="sng" smtClean="0">
                <a:latin typeface="Arial" pitchFamily="34" charset="0"/>
                <a:cs typeface="Arial" pitchFamily="34" charset="0"/>
              </a:rPr>
              <a:t>＿</a:t>
            </a:r>
            <a:r>
              <a:rPr kumimoji="1" lang="en-US" altLang="ja-JP" sz="1000" b="0" i="0" u="sng" strike="noStrike" kern="1200" baseline="0" smtClean="0">
                <a:solidFill>
                  <a:schemeClr val="tx1"/>
                </a:solidFill>
                <a:latin typeface="Arial" pitchFamily="34" charset="0"/>
                <a:ea typeface="メイリオ" pitchFamily="50" charset="-128"/>
                <a:cs typeface="Arial" pitchFamily="34" charset="0"/>
              </a:rPr>
              <a:t> </a:t>
            </a:r>
            <a:endParaRPr kumimoji="1" lang="en-US" altLang="ja-JP" sz="1000" b="0" i="0" u="none" strike="noStrike" kern="1200" smtClean="0">
              <a:solidFill>
                <a:schemeClr val="tx1"/>
              </a:solidFill>
              <a:latin typeface="Arial" pitchFamily="34" charset="0"/>
              <a:ea typeface="メイリオ" pitchFamily="50" charset="-128"/>
              <a:cs typeface="Arial" pitchFamily="34" charset="0"/>
            </a:endParaRPr>
          </a:p>
          <a:p>
            <a:r>
              <a:rPr kumimoji="1" lang="en-US" altLang="ja-JP" sz="1000" b="1" i="0" u="none" strike="noStrike" kern="1200" smtClean="0">
                <a:solidFill>
                  <a:schemeClr val="tx1"/>
                </a:solidFill>
                <a:latin typeface="Arial" pitchFamily="34" charset="0"/>
                <a:ea typeface="メイリオ" pitchFamily="50" charset="-128"/>
                <a:cs typeface="Arial" pitchFamily="34" charset="0"/>
              </a:rPr>
              <a:t>Auto</a:t>
            </a:r>
            <a:r>
              <a:rPr kumimoji="1" lang="ja-JP" altLang="en-US" sz="1000" b="1" i="0" u="none" strike="noStrike" kern="1200" smtClean="0">
                <a:solidFill>
                  <a:schemeClr val="tx1"/>
                </a:solidFill>
                <a:latin typeface="Arial" pitchFamily="34" charset="0"/>
                <a:ea typeface="メイリオ" pitchFamily="50" charset="-128"/>
                <a:cs typeface="Arial" pitchFamily="34" charset="0"/>
              </a:rPr>
              <a:t> </a:t>
            </a:r>
            <a:r>
              <a:rPr lang="ja-JP" altLang="en-US" sz="1000" b="1" smtClean="0">
                <a:latin typeface="Arial" pitchFamily="34" charset="0"/>
                <a:ea typeface="メイリオ" pitchFamily="50" charset="-128"/>
                <a:cs typeface="Arial" pitchFamily="34" charset="0"/>
              </a:rPr>
              <a:t>      </a:t>
            </a:r>
            <a:r>
              <a:rPr kumimoji="1" lang="en-US" altLang="ja-JP" sz="1000" b="0" i="0" u="none" strike="noStrike" kern="1200" smtClean="0">
                <a:solidFill>
                  <a:schemeClr val="tx1"/>
                </a:solidFill>
                <a:latin typeface="Arial" pitchFamily="34" charset="0"/>
                <a:ea typeface="メイリオ" pitchFamily="50" charset="-128"/>
                <a:cs typeface="Arial" pitchFamily="34" charset="0"/>
              </a:rPr>
              <a:t>23,744</a:t>
            </a:r>
            <a:r>
              <a:rPr kumimoji="1" lang="ja-JP" altLang="en-US" sz="1000" b="0" i="0" u="none"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1" i="0" u="none" strike="noStrike" kern="1200" smtClean="0">
                <a:solidFill>
                  <a:schemeClr val="tx1"/>
                </a:solidFill>
                <a:latin typeface="Arial" pitchFamily="34" charset="0"/>
                <a:ea typeface="メイリオ" pitchFamily="50" charset="-128"/>
                <a:cs typeface="Arial" pitchFamily="34" charset="0"/>
              </a:rPr>
              <a:t>81.7%</a:t>
            </a:r>
            <a:r>
              <a:rPr kumimoji="1" lang="ja-JP" altLang="en-US" sz="1000" b="1" i="0" u="none"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1" i="0" u="none" strike="noStrike" kern="1200" smtClean="0">
                <a:solidFill>
                  <a:schemeClr val="tx1"/>
                </a:solidFill>
                <a:latin typeface="Arial" pitchFamily="34" charset="0"/>
                <a:ea typeface="メイリオ" pitchFamily="50" charset="-128"/>
                <a:cs typeface="Arial" pitchFamily="34" charset="0"/>
              </a:rPr>
              <a:t>58.6%</a:t>
            </a:r>
            <a:r>
              <a:rPr kumimoji="1" lang="en-US" altLang="ja-JP" sz="1000" b="1" i="0" u="none"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1" i="0" u="none" strike="noStrike" kern="1200" smtClean="0">
                <a:solidFill>
                  <a:schemeClr val="tx1"/>
                </a:solidFill>
                <a:latin typeface="Arial" pitchFamily="34" charset="0"/>
                <a:ea typeface="メイリオ" pitchFamily="50" charset="-128"/>
                <a:cs typeface="Arial" pitchFamily="34" charset="0"/>
              </a:rPr>
              <a:t>49.2%</a:t>
            </a:r>
            <a:r>
              <a:rPr lang="ja-JP" altLang="en-US" sz="1000" b="1" smtClean="0">
                <a:latin typeface="Arial" pitchFamily="34" charset="0"/>
                <a:ea typeface="メイリオ" pitchFamily="50" charset="-128"/>
                <a:cs typeface="Arial" pitchFamily="34" charset="0"/>
              </a:rPr>
              <a:t> </a:t>
            </a:r>
            <a:endParaRPr kumimoji="1" lang="en-US" altLang="ja-JP" sz="1000" b="1" i="0" u="none" strike="noStrike" kern="1200" smtClean="0">
              <a:solidFill>
                <a:schemeClr val="tx1"/>
              </a:solidFill>
              <a:latin typeface="Arial" pitchFamily="34" charset="0"/>
              <a:ea typeface="メイリオ" pitchFamily="50" charset="-128"/>
              <a:cs typeface="Arial" pitchFamily="34" charset="0"/>
            </a:endParaRPr>
          </a:p>
          <a:p>
            <a:r>
              <a:rPr kumimoji="1" lang="en-US" altLang="zh-TW" sz="1000" b="1" i="0" u="none" strike="noStrike" kern="1200" smtClean="0">
                <a:solidFill>
                  <a:schemeClr val="tx1"/>
                </a:solidFill>
                <a:latin typeface="Arial" pitchFamily="34" charset="0"/>
                <a:ea typeface="メイリオ" pitchFamily="50" charset="-128"/>
                <a:cs typeface="Arial" pitchFamily="34" charset="0"/>
              </a:rPr>
              <a:t>Rel-BM</a:t>
            </a:r>
            <a:r>
              <a:rPr kumimoji="1" lang="zh-TW" altLang="en-US" sz="1000" b="1" i="0" u="none" strike="noStrike" kern="1200" smtClean="0">
                <a:solidFill>
                  <a:schemeClr val="tx1"/>
                </a:solidFill>
                <a:latin typeface="Arial" pitchFamily="34" charset="0"/>
                <a:ea typeface="メイリオ" pitchFamily="50" charset="-128"/>
                <a:cs typeface="Arial" pitchFamily="34" charset="0"/>
              </a:rPr>
              <a:t> </a:t>
            </a:r>
            <a:r>
              <a:rPr lang="zh-TW" altLang="en-US" sz="1000" b="1" smtClean="0">
                <a:latin typeface="Arial" pitchFamily="34" charset="0"/>
                <a:ea typeface="メイリオ" pitchFamily="50" charset="-128"/>
                <a:cs typeface="Arial" pitchFamily="34" charset="0"/>
              </a:rPr>
              <a:t>  </a:t>
            </a:r>
            <a:r>
              <a:rPr kumimoji="1" lang="en-US" altLang="zh-TW" sz="1000" b="0" i="0" u="none" strike="noStrike" kern="1200" smtClean="0">
                <a:solidFill>
                  <a:schemeClr val="tx1"/>
                </a:solidFill>
                <a:latin typeface="Arial" pitchFamily="34" charset="0"/>
                <a:ea typeface="メイリオ" pitchFamily="50" charset="-128"/>
                <a:cs typeface="Arial" pitchFamily="34" charset="0"/>
              </a:rPr>
              <a:t>10,249</a:t>
            </a:r>
            <a:r>
              <a:rPr kumimoji="1" lang="zh-TW" altLang="en-US" sz="1000" b="0" i="0" u="none" strike="noStrike" kern="1200" baseline="0" smtClean="0">
                <a:solidFill>
                  <a:schemeClr val="tx1"/>
                </a:solidFill>
                <a:latin typeface="Arial" pitchFamily="34" charset="0"/>
                <a:ea typeface="メイリオ" pitchFamily="50" charset="-128"/>
                <a:cs typeface="Arial" pitchFamily="34" charset="0"/>
              </a:rPr>
              <a:t>        </a:t>
            </a:r>
            <a:r>
              <a:rPr kumimoji="1" lang="en-US" altLang="zh-TW" sz="1000" b="1" i="0" u="none" strike="noStrike" kern="1200" smtClean="0">
                <a:solidFill>
                  <a:schemeClr val="tx1"/>
                </a:solidFill>
                <a:latin typeface="Arial" pitchFamily="34" charset="0"/>
                <a:ea typeface="メイリオ" pitchFamily="50" charset="-128"/>
                <a:cs typeface="Arial" pitchFamily="34" charset="0"/>
              </a:rPr>
              <a:t>72.9%</a:t>
            </a:r>
            <a:r>
              <a:rPr kumimoji="1" lang="zh-TW" altLang="en-US" sz="1000" b="1" i="0" u="none" strike="noStrike" kern="1200" baseline="0" smtClean="0">
                <a:solidFill>
                  <a:schemeClr val="tx1"/>
                </a:solidFill>
                <a:latin typeface="Arial" pitchFamily="34" charset="0"/>
                <a:ea typeface="メイリオ" pitchFamily="50" charset="-128"/>
                <a:cs typeface="Arial" pitchFamily="34" charset="0"/>
              </a:rPr>
              <a:t>        </a:t>
            </a:r>
            <a:r>
              <a:rPr kumimoji="1" lang="en-US" altLang="zh-TW" sz="1000" b="1" i="0" u="none" strike="noStrike" kern="1200" smtClean="0">
                <a:solidFill>
                  <a:schemeClr val="tx1"/>
                </a:solidFill>
                <a:latin typeface="Arial" pitchFamily="34" charset="0"/>
                <a:ea typeface="メイリオ" pitchFamily="50" charset="-128"/>
                <a:cs typeface="Arial" pitchFamily="34" charset="0"/>
              </a:rPr>
              <a:t>57.2%</a:t>
            </a:r>
            <a:r>
              <a:rPr kumimoji="1" lang="zh-TW" altLang="en-US" sz="1000" b="1" i="0" u="none" strike="noStrike" kern="1200" baseline="0" smtClean="0">
                <a:solidFill>
                  <a:schemeClr val="tx1"/>
                </a:solidFill>
                <a:latin typeface="Arial" pitchFamily="34" charset="0"/>
                <a:ea typeface="メイリオ" pitchFamily="50" charset="-128"/>
                <a:cs typeface="Arial" pitchFamily="34" charset="0"/>
              </a:rPr>
              <a:t>        </a:t>
            </a:r>
            <a:r>
              <a:rPr kumimoji="1" lang="en-US" altLang="zh-TW" sz="1000" b="1" i="0" u="none" strike="noStrike" kern="1200" smtClean="0">
                <a:solidFill>
                  <a:schemeClr val="tx1"/>
                </a:solidFill>
                <a:latin typeface="Arial" pitchFamily="34" charset="0"/>
                <a:ea typeface="メイリオ" pitchFamily="50" charset="-128"/>
                <a:cs typeface="Arial" pitchFamily="34" charset="0"/>
              </a:rPr>
              <a:t>53.5%</a:t>
            </a:r>
            <a:r>
              <a:rPr lang="zh-TW" altLang="en-US" sz="1000" b="1" smtClean="0">
                <a:latin typeface="Arial" pitchFamily="34" charset="0"/>
                <a:ea typeface="メイリオ" pitchFamily="50" charset="-128"/>
                <a:cs typeface="Arial" pitchFamily="34" charset="0"/>
              </a:rPr>
              <a:t> </a:t>
            </a:r>
            <a:endParaRPr lang="en-US" altLang="zh-TW" sz="1000" b="1" smtClean="0">
              <a:latin typeface="Arial" pitchFamily="34" charset="0"/>
              <a:ea typeface="メイリオ" pitchFamily="50" charset="-128"/>
              <a:cs typeface="Arial" pitchFamily="34" charset="0"/>
            </a:endParaRPr>
          </a:p>
          <a:p>
            <a:r>
              <a:rPr kumimoji="1" lang="en-US" altLang="zh-TW" sz="1000" b="1" i="0" u="none" strike="noStrike" kern="1200" smtClean="0">
                <a:solidFill>
                  <a:schemeClr val="tx1"/>
                </a:solidFill>
                <a:latin typeface="Arial" pitchFamily="34" charset="0"/>
                <a:ea typeface="メイリオ" pitchFamily="50" charset="-128"/>
                <a:cs typeface="Arial" pitchFamily="34" charset="0"/>
              </a:rPr>
              <a:t>Rel</a:t>
            </a:r>
            <a:r>
              <a:rPr kumimoji="1" lang="en-US" altLang="zh-TW" sz="1000" b="1" i="0" u="none" strike="noStrike" kern="1200" baseline="0" smtClean="0">
                <a:solidFill>
                  <a:schemeClr val="tx1"/>
                </a:solidFill>
                <a:latin typeface="Arial" pitchFamily="34" charset="0"/>
                <a:ea typeface="メイリオ" pitchFamily="50" charset="-128"/>
                <a:cs typeface="Arial" pitchFamily="34" charset="0"/>
              </a:rPr>
              <a:t>-</a:t>
            </a:r>
            <a:r>
              <a:rPr kumimoji="1" lang="en-US" altLang="zh-TW" sz="1000" b="1" i="0" u="none" strike="noStrike" kern="1200" smtClean="0">
                <a:solidFill>
                  <a:schemeClr val="tx1"/>
                </a:solidFill>
                <a:latin typeface="Arial" pitchFamily="34" charset="0"/>
                <a:ea typeface="メイリオ" pitchFamily="50" charset="-128"/>
                <a:cs typeface="Arial" pitchFamily="34" charset="0"/>
              </a:rPr>
              <a:t>PB</a:t>
            </a:r>
            <a:r>
              <a:rPr kumimoji="1" lang="zh-TW" altLang="en-US" sz="1000" b="1" i="0" u="none" strike="noStrike" kern="1200" baseline="0" smtClean="0">
                <a:solidFill>
                  <a:schemeClr val="tx1"/>
                </a:solidFill>
                <a:latin typeface="Arial" pitchFamily="34" charset="0"/>
                <a:ea typeface="メイリオ" pitchFamily="50" charset="-128"/>
                <a:cs typeface="Arial" pitchFamily="34" charset="0"/>
              </a:rPr>
              <a:t>     </a:t>
            </a:r>
            <a:r>
              <a:rPr kumimoji="1" lang="en-US" altLang="zh-TW" sz="1000" b="0" i="0" u="none" strike="noStrike" kern="1200" smtClean="0">
                <a:solidFill>
                  <a:schemeClr val="tx1"/>
                </a:solidFill>
                <a:latin typeface="Arial" pitchFamily="34" charset="0"/>
                <a:ea typeface="メイリオ" pitchFamily="50" charset="-128"/>
                <a:cs typeface="Arial" pitchFamily="34" charset="0"/>
              </a:rPr>
              <a:t>7,118</a:t>
            </a:r>
            <a:r>
              <a:rPr kumimoji="1" lang="zh-TW" altLang="en-US" sz="1000" b="0" i="0" u="none" strike="noStrike" kern="1200" baseline="0" smtClean="0">
                <a:solidFill>
                  <a:schemeClr val="tx1"/>
                </a:solidFill>
                <a:latin typeface="Arial" pitchFamily="34" charset="0"/>
                <a:ea typeface="メイリオ" pitchFamily="50" charset="-128"/>
                <a:cs typeface="Arial" pitchFamily="34" charset="0"/>
              </a:rPr>
              <a:t>        </a:t>
            </a:r>
            <a:r>
              <a:rPr kumimoji="1" lang="en-US" altLang="zh-TW" sz="1000" b="1" i="0" u="none" strike="noStrike" kern="1200" smtClean="0">
                <a:solidFill>
                  <a:schemeClr val="tx1"/>
                </a:solidFill>
                <a:latin typeface="Arial" pitchFamily="34" charset="0"/>
                <a:ea typeface="メイリオ" pitchFamily="50" charset="-128"/>
                <a:cs typeface="Arial" pitchFamily="34" charset="0"/>
              </a:rPr>
              <a:t>58.1%</a:t>
            </a:r>
            <a:r>
              <a:rPr kumimoji="1" lang="zh-TW" altLang="en-US" sz="1000" b="1" i="0" u="none" strike="noStrike" kern="1200" baseline="0" smtClean="0">
                <a:solidFill>
                  <a:schemeClr val="tx1"/>
                </a:solidFill>
                <a:latin typeface="Arial" pitchFamily="34" charset="0"/>
                <a:ea typeface="メイリオ" pitchFamily="50" charset="-128"/>
                <a:cs typeface="Arial" pitchFamily="34" charset="0"/>
              </a:rPr>
              <a:t>        </a:t>
            </a:r>
            <a:r>
              <a:rPr kumimoji="1" lang="en-US" altLang="zh-TW" sz="1000" b="1" i="0" u="none" strike="noStrike" kern="1200" smtClean="0">
                <a:solidFill>
                  <a:schemeClr val="tx1"/>
                </a:solidFill>
                <a:latin typeface="Arial" pitchFamily="34" charset="0"/>
                <a:ea typeface="メイリオ" pitchFamily="50" charset="-128"/>
                <a:cs typeface="Arial" pitchFamily="34" charset="0"/>
              </a:rPr>
              <a:t>38.8%</a:t>
            </a:r>
            <a:r>
              <a:rPr kumimoji="1" lang="zh-TW" altLang="en-US" sz="1000" b="1" i="0" u="none" strike="noStrike" kern="1200" baseline="0" smtClean="0">
                <a:solidFill>
                  <a:schemeClr val="tx1"/>
                </a:solidFill>
                <a:latin typeface="Arial" pitchFamily="34" charset="0"/>
                <a:ea typeface="メイリオ" pitchFamily="50" charset="-128"/>
                <a:cs typeface="Arial" pitchFamily="34" charset="0"/>
              </a:rPr>
              <a:t>        </a:t>
            </a:r>
            <a:r>
              <a:rPr kumimoji="1" lang="en-US" altLang="zh-TW" sz="1000" b="1" i="0" u="none" strike="noStrike" kern="1200" smtClean="0">
                <a:solidFill>
                  <a:schemeClr val="tx1"/>
                </a:solidFill>
                <a:latin typeface="Arial" pitchFamily="34" charset="0"/>
                <a:ea typeface="メイリオ" pitchFamily="50" charset="-128"/>
                <a:cs typeface="Arial" pitchFamily="34" charset="0"/>
              </a:rPr>
              <a:t>34.0%</a:t>
            </a:r>
            <a:r>
              <a:rPr lang="zh-TW" altLang="en-US" sz="1000" b="1" smtClean="0">
                <a:latin typeface="Arial" pitchFamily="34" charset="0"/>
                <a:ea typeface="メイリオ" pitchFamily="50" charset="-128"/>
                <a:cs typeface="Arial" pitchFamily="34" charset="0"/>
              </a:rPr>
              <a:t> </a:t>
            </a:r>
            <a:endParaRPr lang="en-US" altLang="zh-TW" sz="1000" b="1" smtClean="0">
              <a:latin typeface="Arial" pitchFamily="34" charset="0"/>
              <a:ea typeface="メイリオ" pitchFamily="50" charset="-128"/>
              <a:cs typeface="Arial" pitchFamily="34" charset="0"/>
            </a:endParaRPr>
          </a:p>
          <a:p>
            <a:pPr>
              <a:tabLst>
                <a:tab pos="6365875" algn="l"/>
              </a:tabLst>
            </a:pPr>
            <a:r>
              <a:rPr kumimoji="1" lang="en-US" altLang="ja-JP" sz="1000" b="1" i="0" u="none" strike="noStrike" kern="1200" smtClean="0">
                <a:solidFill>
                  <a:schemeClr val="tx1"/>
                </a:solidFill>
                <a:latin typeface="Arial" pitchFamily="34" charset="0"/>
                <a:ea typeface="メイリオ" pitchFamily="50" charset="-128"/>
                <a:cs typeface="Arial" pitchFamily="34" charset="0"/>
              </a:rPr>
              <a:t>UR-BM</a:t>
            </a:r>
            <a:r>
              <a:rPr kumimoji="1" lang="ja-JP" altLang="en-US" sz="1000" b="1" i="0" u="none" strike="noStrike" kern="1200" smtClean="0">
                <a:solidFill>
                  <a:schemeClr val="tx1"/>
                </a:solidFill>
                <a:latin typeface="Arial" pitchFamily="34" charset="0"/>
                <a:ea typeface="メイリオ" pitchFamily="50" charset="-128"/>
                <a:cs typeface="Arial" pitchFamily="34" charset="0"/>
              </a:rPr>
              <a:t> </a:t>
            </a:r>
            <a:r>
              <a:rPr lang="ja-JP" altLang="en-US" sz="1000" b="1" smtClean="0">
                <a:latin typeface="Arial" pitchFamily="34" charset="0"/>
                <a:ea typeface="メイリオ" pitchFamily="50" charset="-128"/>
                <a:cs typeface="Arial" pitchFamily="34" charset="0"/>
              </a:rPr>
              <a:t>  </a:t>
            </a:r>
            <a:r>
              <a:rPr kumimoji="1" lang="en-US" altLang="ja-JP" sz="1000" b="0" i="0" u="none" strike="noStrike" kern="1200" smtClean="0">
                <a:solidFill>
                  <a:schemeClr val="tx1"/>
                </a:solidFill>
                <a:latin typeface="Arial" pitchFamily="34" charset="0"/>
                <a:ea typeface="メイリオ" pitchFamily="50" charset="-128"/>
                <a:cs typeface="Arial" pitchFamily="34" charset="0"/>
              </a:rPr>
              <a:t>14,415</a:t>
            </a:r>
            <a:r>
              <a:rPr kumimoji="1" lang="ja-JP" altLang="en-US" sz="1000" b="0" i="0" u="none"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1" i="0" u="none" strike="noStrike" kern="1200" smtClean="0">
                <a:solidFill>
                  <a:schemeClr val="tx1"/>
                </a:solidFill>
                <a:latin typeface="Arial" pitchFamily="34" charset="0"/>
                <a:ea typeface="メイリオ" pitchFamily="50" charset="-128"/>
                <a:cs typeface="Arial" pitchFamily="34" charset="0"/>
              </a:rPr>
              <a:t>64.7%</a:t>
            </a:r>
            <a:r>
              <a:rPr kumimoji="1" lang="ja-JP" altLang="en-US" sz="1000" b="1" i="0" u="none"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1" i="0" u="none" strike="noStrike" kern="1200" smtClean="0">
                <a:solidFill>
                  <a:schemeClr val="tx1"/>
                </a:solidFill>
                <a:latin typeface="Arial" pitchFamily="34" charset="0"/>
                <a:ea typeface="メイリオ" pitchFamily="50" charset="-128"/>
                <a:cs typeface="Arial" pitchFamily="34" charset="0"/>
              </a:rPr>
              <a:t>49.1%</a:t>
            </a:r>
            <a:r>
              <a:rPr kumimoji="1" lang="en-US" altLang="ja-JP" sz="1000" b="1" i="0" u="none"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1" i="0" u="none" strike="noStrike" kern="1200" smtClean="0">
                <a:solidFill>
                  <a:schemeClr val="tx1"/>
                </a:solidFill>
                <a:latin typeface="Arial" pitchFamily="34" charset="0"/>
                <a:ea typeface="メイリオ" pitchFamily="50" charset="-128"/>
                <a:cs typeface="Arial" pitchFamily="34" charset="0"/>
              </a:rPr>
              <a:t>44.8%</a:t>
            </a:r>
            <a:r>
              <a:rPr lang="ja-JP" altLang="en-US" sz="1000" b="1" smtClean="0">
                <a:latin typeface="Arial" pitchFamily="34" charset="0"/>
                <a:ea typeface="メイリオ" pitchFamily="50" charset="-128"/>
                <a:cs typeface="Arial" pitchFamily="34" charset="0"/>
              </a:rPr>
              <a:t> </a:t>
            </a:r>
            <a:endParaRPr lang="en-US" altLang="ja-JP" sz="1000" b="1" smtClean="0">
              <a:latin typeface="Arial" pitchFamily="34" charset="0"/>
              <a:ea typeface="メイリオ" pitchFamily="50" charset="-128"/>
              <a:cs typeface="Arial" pitchFamily="34" charset="0"/>
            </a:endParaRPr>
          </a:p>
          <a:p>
            <a:r>
              <a:rPr kumimoji="1" lang="en-US" altLang="ja-JP" sz="1000" b="1" i="0" u="sng" strike="noStrike" kern="1200" smtClean="0">
                <a:solidFill>
                  <a:schemeClr val="tx1"/>
                </a:solidFill>
                <a:latin typeface="Arial" pitchFamily="34" charset="0"/>
                <a:ea typeface="メイリオ" pitchFamily="50" charset="-128"/>
                <a:cs typeface="Arial" pitchFamily="34" charset="0"/>
              </a:rPr>
              <a:t>UR-CB</a:t>
            </a:r>
            <a:r>
              <a:rPr kumimoji="1" lang="ja-JP" altLang="en-US" sz="1000" b="1" i="0" u="sng" strike="noStrike" kern="1200" smtClean="0">
                <a:solidFill>
                  <a:schemeClr val="tx1"/>
                </a:solidFill>
                <a:latin typeface="Arial" pitchFamily="34" charset="0"/>
                <a:ea typeface="メイリオ" pitchFamily="50" charset="-128"/>
                <a:cs typeface="Arial" pitchFamily="34" charset="0"/>
              </a:rPr>
              <a:t> </a:t>
            </a:r>
            <a:r>
              <a:rPr lang="ja-JP" altLang="en-US" sz="1000" b="1" u="sng" smtClean="0">
                <a:latin typeface="Arial" pitchFamily="34" charset="0"/>
                <a:ea typeface="メイリオ" pitchFamily="50" charset="-128"/>
                <a:cs typeface="Arial" pitchFamily="34" charset="0"/>
              </a:rPr>
              <a:t>    </a:t>
            </a:r>
            <a:r>
              <a:rPr kumimoji="1" lang="en-US" altLang="ja-JP" sz="1000" b="0" i="0" u="sng" strike="noStrike" kern="1200" smtClean="0">
                <a:solidFill>
                  <a:schemeClr val="tx1"/>
                </a:solidFill>
                <a:latin typeface="Arial" pitchFamily="34" charset="0"/>
                <a:ea typeface="メイリオ" pitchFamily="50" charset="-128"/>
                <a:cs typeface="Arial" pitchFamily="34" charset="0"/>
              </a:rPr>
              <a:t>7,659</a:t>
            </a:r>
            <a:r>
              <a:rPr kumimoji="1" lang="ja-JP" altLang="en-US" sz="1000" b="0" i="0" u="sng"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1" i="0" u="sng" strike="noStrike" kern="1200" smtClean="0">
                <a:solidFill>
                  <a:schemeClr val="tx1"/>
                </a:solidFill>
                <a:latin typeface="Arial" pitchFamily="34" charset="0"/>
                <a:ea typeface="メイリオ" pitchFamily="50" charset="-128"/>
                <a:cs typeface="Arial" pitchFamily="34" charset="0"/>
              </a:rPr>
              <a:t>53.1%</a:t>
            </a:r>
            <a:r>
              <a:rPr kumimoji="1" lang="ja-JP" altLang="en-US" sz="1000" b="1" i="0" u="sng"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1" i="0" u="sng" strike="noStrike" kern="1200" smtClean="0">
                <a:solidFill>
                  <a:schemeClr val="tx1"/>
                </a:solidFill>
                <a:latin typeface="Arial" pitchFamily="34" charset="0"/>
                <a:ea typeface="メイリオ" pitchFamily="50" charset="-128"/>
                <a:cs typeface="Arial" pitchFamily="34" charset="0"/>
              </a:rPr>
              <a:t>39.4%</a:t>
            </a:r>
            <a:r>
              <a:rPr kumimoji="1" lang="en-US" altLang="ja-JP" sz="1000" b="1" i="0" u="sng" strike="noStrike" kern="1200" baseline="0" smtClean="0">
                <a:solidFill>
                  <a:schemeClr val="tx1"/>
                </a:solidFill>
                <a:latin typeface="Arial" pitchFamily="34" charset="0"/>
                <a:ea typeface="メイリオ" pitchFamily="50" charset="-128"/>
                <a:cs typeface="Arial" pitchFamily="34" charset="0"/>
              </a:rPr>
              <a:t>        </a:t>
            </a:r>
            <a:r>
              <a:rPr kumimoji="1" lang="en-US" altLang="ja-JP" sz="1000" b="1" i="0" u="sng" strike="noStrike" kern="1200" smtClean="0">
                <a:solidFill>
                  <a:schemeClr val="tx1"/>
                </a:solidFill>
                <a:latin typeface="Arial" pitchFamily="34" charset="0"/>
                <a:ea typeface="メイリオ" pitchFamily="50" charset="-128"/>
                <a:cs typeface="Arial" pitchFamily="34" charset="0"/>
              </a:rPr>
              <a:t>36.4%</a:t>
            </a:r>
            <a:r>
              <a:rPr lang="ja-JP" altLang="en-US" sz="1000" u="sng" smtClean="0">
                <a:latin typeface="Arial" pitchFamily="34" charset="0"/>
                <a:cs typeface="Arial" pitchFamily="34" charset="0"/>
              </a:rPr>
              <a:t>＿＿</a:t>
            </a:r>
            <a:endParaRPr lang="en-US" altLang="ja-JP" sz="1000" b="1" u="sng" smtClean="0">
              <a:latin typeface="Arial" pitchFamily="34" charset="0"/>
              <a:ea typeface="メイリオ" pitchFamily="50" charset="-128"/>
              <a:cs typeface="Arial" pitchFamily="34" charset="0"/>
            </a:endParaRPr>
          </a:p>
        </p:txBody>
      </p:sp>
      <p:sp>
        <p:nvSpPr>
          <p:cNvPr id="7" name="スライド イメージ プレースホルダ 6"/>
          <p:cNvSpPr>
            <a:spLocks noGrp="1" noRot="1" noChangeAspect="1"/>
          </p:cNvSpPr>
          <p:nvPr>
            <p:ph type="sldImg"/>
          </p:nvPr>
        </p:nvSpPr>
        <p:spPr>
          <a:xfrm>
            <a:off x="2055813" y="0"/>
            <a:ext cx="5761037" cy="4319588"/>
          </a:xfrm>
          <a:ln>
            <a:solidFill>
              <a:schemeClr val="accent1"/>
            </a:solid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17022"/>
            <a:ext cx="7204021" cy="2074333"/>
          </a:xfrm>
        </p:spPr>
        <p:txBody>
          <a:bodyPr>
            <a:normAutofit/>
          </a:bodyPr>
          <a:lstStyle/>
          <a:p>
            <a:r>
              <a:rPr kumimoji="1" lang="en-US" altLang="ja-JP" sz="1200" kern="1200" smtClean="0">
                <a:solidFill>
                  <a:schemeClr val="tx1"/>
                </a:solidFill>
                <a:latin typeface="+mn-lt"/>
                <a:ea typeface="+mn-ea"/>
                <a:cs typeface="+mn-cs"/>
              </a:rPr>
              <a:t>In all types of acute leukemia, the survival rates are around 45% five years after transplantation and about 40% ten years after transplantation. In chronic myelogenous leukemia, the spread of therapeutic drugs has reduced the number of transplants, and the survival rates both 5 and 10 years after transplantation are above 50%.</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In adult T-cell leukemia, the survival rate is 43.2% one year after transplantation and 25.3% ten years after transplantation, both of which are lower than the survival rates of the other types of leukemia.</a:t>
            </a:r>
          </a:p>
          <a:p>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※Cases of peripheral blood stem cell transplantation from unrelated donors are not included in this analysis.</a:t>
            </a:r>
          </a:p>
          <a:p>
            <a:endParaRPr lang="en-US" altLang="ja-JP" sz="10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a:t>
            </a:r>
            <a:r>
              <a:rPr kumimoji="1" lang="en-US" altLang="ja-JP" sz="1000" b="0"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10years</a:t>
            </a:r>
            <a:r>
              <a:rPr lang="ja-JP" altLang="en-US" sz="1000" u="sng" smtClean="0">
                <a:latin typeface="Arial" pitchFamily="34" charset="0"/>
                <a:cs typeface="Arial" pitchFamily="34" charset="0"/>
              </a:rPr>
              <a:t> ＿</a:t>
            </a:r>
            <a:endParaRPr kumimoji="1" lang="en-US" altLang="ja-JP" sz="1000" b="0" i="0" u="none" strike="noStrike" kern="1200" smtClean="0">
              <a:solidFill>
                <a:schemeClr val="tx1"/>
              </a:solidFill>
              <a:latin typeface="Arial" pitchFamily="34" charset="0"/>
              <a:cs typeface="Arial" pitchFamily="34" charset="0"/>
            </a:endParaRPr>
          </a:p>
          <a:p>
            <a:r>
              <a:rPr kumimoji="1" lang="en-US" altLang="ja-JP" sz="1000" b="1" i="0" u="none" strike="noStrike" kern="1200" smtClean="0">
                <a:solidFill>
                  <a:schemeClr val="tx1"/>
                </a:solidFill>
                <a:latin typeface="Arial" pitchFamily="34" charset="0"/>
                <a:ea typeface="+mj-ea"/>
                <a:cs typeface="Arial" pitchFamily="34" charset="0"/>
              </a:rPr>
              <a:t>AML   </a:t>
            </a:r>
            <a:r>
              <a:rPr kumimoji="1" lang="en-US" altLang="ja-JP" sz="1000" b="0"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15,369</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62.2%</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44.4%</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40.3%</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smtClean="0">
                <a:solidFill>
                  <a:schemeClr val="tx1"/>
                </a:solidFill>
                <a:latin typeface="Arial" pitchFamily="34" charset="0"/>
                <a:ea typeface="+mj-ea"/>
                <a:cs typeface="Arial" pitchFamily="34" charset="0"/>
              </a:rPr>
              <a:t>ALL         </a:t>
            </a:r>
            <a:r>
              <a:rPr kumimoji="1" lang="en-US" altLang="ja-JP" sz="1000" b="0" i="0" u="none" strike="noStrike" kern="1200" smtClean="0">
                <a:solidFill>
                  <a:schemeClr val="tx1"/>
                </a:solidFill>
                <a:latin typeface="Arial" pitchFamily="34" charset="0"/>
                <a:ea typeface="+mj-ea"/>
                <a:cs typeface="Arial" pitchFamily="34" charset="0"/>
              </a:rPr>
              <a:t>9,051</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67.8%</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47.5%</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43.6%</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smtClean="0">
                <a:solidFill>
                  <a:schemeClr val="tx1"/>
                </a:solidFill>
                <a:latin typeface="Arial" pitchFamily="34" charset="0"/>
                <a:ea typeface="+mj-ea"/>
                <a:cs typeface="Arial" pitchFamily="34" charset="0"/>
              </a:rPr>
              <a:t>ATL      </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1,526</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43.2%</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28.9%</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25.3%</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smtClean="0">
                <a:solidFill>
                  <a:schemeClr val="tx1"/>
                </a:solidFill>
                <a:latin typeface="Arial" pitchFamily="34" charset="0"/>
                <a:ea typeface="+mj-ea"/>
                <a:cs typeface="Arial" pitchFamily="34" charset="0"/>
              </a:rPr>
              <a:t>CML</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3,209</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70.0%</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57.6%</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53.9%</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sng" strike="noStrike" kern="1200" smtClean="0">
                <a:solidFill>
                  <a:schemeClr val="tx1"/>
                </a:solidFill>
                <a:latin typeface="Arial" pitchFamily="34" charset="0"/>
                <a:ea typeface="+mj-ea"/>
                <a:cs typeface="Arial" pitchFamily="34" charset="0"/>
              </a:rPr>
              <a:t>MDS         </a:t>
            </a:r>
            <a:r>
              <a:rPr kumimoji="1" lang="en-US" altLang="ja-JP" sz="1000" b="0" i="0" u="sng" strike="noStrike" kern="1200" smtClean="0">
                <a:solidFill>
                  <a:schemeClr val="tx1"/>
                </a:solidFill>
                <a:latin typeface="Arial" pitchFamily="34" charset="0"/>
                <a:ea typeface="+mj-ea"/>
                <a:cs typeface="Arial" pitchFamily="34" charset="0"/>
              </a:rPr>
              <a:t>3,658</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64.1%</a:t>
            </a:r>
            <a:r>
              <a:rPr kumimoji="1" lang="en-US" altLang="ja-JP" sz="1000" b="1"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48.2%</a:t>
            </a:r>
            <a:r>
              <a:rPr kumimoji="1" lang="en-US" altLang="ja-JP" sz="1000" b="1"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42.8%</a:t>
            </a:r>
            <a:r>
              <a:rPr lang="ja-JP" altLang="en-US" sz="1000" u="sng" smtClean="0">
                <a:latin typeface="Arial" pitchFamily="34" charset="0"/>
                <a:cs typeface="Arial" pitchFamily="34" charset="0"/>
              </a:rPr>
              <a:t> ＿＿</a:t>
            </a:r>
            <a:endParaRPr lang="en-US" altLang="ja-JP" sz="1000" b="0" u="sng" dirty="0" smtClean="0">
              <a:solidFill>
                <a:srgbClr val="0B5395"/>
              </a:solidFill>
              <a:latin typeface="Arial" pitchFamily="34" charset="0"/>
              <a:ea typeface="+mj-ea"/>
              <a:cs typeface="Arial" pitchFamily="34" charset="0"/>
            </a:endParaRPr>
          </a:p>
        </p:txBody>
      </p:sp>
      <p:sp>
        <p:nvSpPr>
          <p:cNvPr id="7" name="スライド イメージ プレースホルダ 6"/>
          <p:cNvSpPr>
            <a:spLocks noGrp="1" noRot="1" noChangeAspect="1"/>
          </p:cNvSpPr>
          <p:nvPr>
            <p:ph type="sldImg"/>
          </p:nvPr>
        </p:nvSpPr>
        <p:spPr>
          <a:xfrm>
            <a:off x="2039938" y="0"/>
            <a:ext cx="5754687" cy="4316413"/>
          </a:xfrm>
          <a:ln>
            <a:solidFill>
              <a:schemeClr val="tx1"/>
            </a:solid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25815"/>
            <a:ext cx="7204021" cy="2074333"/>
          </a:xfrm>
        </p:spPr>
        <p:txBody>
          <a:bodyPr>
            <a:normAutofit/>
          </a:bodyPr>
          <a:lstStyle/>
          <a:p>
            <a:r>
              <a:rPr kumimoji="1" lang="en-US" altLang="ja-JP" sz="1200" kern="1200" smtClean="0">
                <a:solidFill>
                  <a:schemeClr val="tx1"/>
                </a:solidFill>
                <a:latin typeface="+mn-lt"/>
                <a:ea typeface="+mn-ea"/>
                <a:cs typeface="+mn-cs"/>
              </a:rPr>
              <a:t>In both Non-Hodgkin lymphoma and Hodgkin lymphoma, the survival rates are around 60% five years after transplantation and around 50% ten years after transplantation. The survival rate one year after transplantation is slightly higher in Hodgkin lymphoma.</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In approximately 90% of transplants in plasma cell neoplasms</a:t>
            </a:r>
            <a:r>
              <a:rPr kumimoji="1" lang="en-US" altLang="ja-JP" sz="1200" kern="1200" baseline="0" smtClean="0">
                <a:solidFill>
                  <a:schemeClr val="tx1"/>
                </a:solidFill>
                <a:latin typeface="+mn-lt"/>
                <a:ea typeface="+mn-ea"/>
                <a:cs typeface="+mn-cs"/>
              </a:rPr>
              <a:t> </a:t>
            </a:r>
            <a:r>
              <a:rPr kumimoji="1" lang="en-US" altLang="ja-JP" sz="1200" kern="1200" smtClean="0">
                <a:solidFill>
                  <a:schemeClr val="tx1"/>
                </a:solidFill>
                <a:latin typeface="+mn-lt"/>
                <a:ea typeface="+mn-ea"/>
                <a:cs typeface="+mn-cs"/>
              </a:rPr>
              <a:t>including multiple myeloma, autologous transplants are performed. For the total autologous and allogeneic transplants, the survival rate one year after transplantation is as high as 90.1%, whereas the survival rate 10 years after transplantation is 32.9%.</a:t>
            </a:r>
          </a:p>
          <a:p>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※Cases of peripheral blood stem cell transplantation from unrelated donors were not included in this analysis.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lang="en-US" altLang="ja-JP" sz="1000" smtClean="0">
              <a:solidFill>
                <a:srgbClr val="0B5395"/>
              </a:solidFill>
              <a:latin typeface="メイリオ" pitchFamily="50" charset="-128"/>
              <a:ea typeface="メイリオ" pitchFamily="50" charset="-128"/>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a:t>
            </a:r>
            <a:r>
              <a:rPr kumimoji="1" lang="en-US" altLang="ja-JP" sz="1000" b="0"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10years</a:t>
            </a:r>
            <a:r>
              <a:rPr lang="ja-JP" altLang="en-US" sz="1000" u="sng" smtClean="0">
                <a:latin typeface="Arial" pitchFamily="34" charset="0"/>
                <a:cs typeface="Arial" pitchFamily="34" charset="0"/>
              </a:rPr>
              <a:t> ＿</a:t>
            </a:r>
            <a:endParaRPr kumimoji="1" lang="en-US" altLang="ja-JP" sz="1000" b="0" i="0" u="none" strike="noStrike" kern="1200" smtClean="0">
              <a:solidFill>
                <a:schemeClr val="tx1"/>
              </a:solidFill>
              <a:latin typeface="Arial" pitchFamily="34" charset="0"/>
              <a:cs typeface="Arial" pitchFamily="34" charset="0"/>
            </a:endParaRPr>
          </a:p>
          <a:p>
            <a:r>
              <a:rPr kumimoji="1" lang="en-US" altLang="ja-JP" sz="1000" b="1" i="0" u="none" strike="noStrike" kern="1200" smtClean="0">
                <a:solidFill>
                  <a:schemeClr val="tx1"/>
                </a:solidFill>
                <a:latin typeface="Arial" pitchFamily="34" charset="0"/>
                <a:ea typeface="+mj-ea"/>
                <a:cs typeface="Arial" pitchFamily="34" charset="0"/>
              </a:rPr>
              <a:t>NHL                  </a:t>
            </a:r>
            <a:r>
              <a:rPr kumimoji="1" lang="en-US" altLang="ja-JP" sz="1000" b="0" i="0" u="none" strike="noStrike" kern="1200" smtClean="0">
                <a:solidFill>
                  <a:schemeClr val="tx1"/>
                </a:solidFill>
                <a:latin typeface="Arial" pitchFamily="34" charset="0"/>
                <a:ea typeface="+mj-ea"/>
                <a:cs typeface="Arial" pitchFamily="34" charset="0"/>
              </a:rPr>
              <a:t>13,551</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72.1%</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56.4%</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49.2%</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smtClean="0">
                <a:solidFill>
                  <a:schemeClr val="tx1"/>
                </a:solidFill>
                <a:latin typeface="Arial" pitchFamily="34" charset="0"/>
                <a:ea typeface="+mj-ea"/>
                <a:cs typeface="Arial" pitchFamily="34" charset="0"/>
              </a:rPr>
              <a:t>HL</a:t>
            </a:r>
            <a:r>
              <a:rPr kumimoji="1" lang="en-US" altLang="ja-JP" sz="1000" b="1" i="0" u="none" strike="noStrike" kern="1200" smtClean="0">
                <a:solidFill>
                  <a:schemeClr val="tx1"/>
                </a:solidFill>
                <a:latin typeface="Arial" pitchFamily="34" charset="0"/>
                <a:cs typeface="Arial" pitchFamily="34" charset="0"/>
              </a:rPr>
              <a:t>                     </a:t>
            </a:r>
            <a:r>
              <a:rPr kumimoji="1" lang="en-US" altLang="ja-JP"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1,066</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84.4%</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64.5%</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56.5%</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smtClean="0">
                <a:solidFill>
                  <a:schemeClr val="tx1"/>
                </a:solidFill>
                <a:latin typeface="Arial" pitchFamily="34" charset="0"/>
                <a:ea typeface="+mj-ea"/>
                <a:cs typeface="Arial" pitchFamily="34" charset="0"/>
              </a:rPr>
              <a:t>Other</a:t>
            </a:r>
            <a:r>
              <a:rPr kumimoji="1" lang="en-US" altLang="ja-JP" sz="1000" b="1" i="0" u="none" strike="noStrike" kern="1200" baseline="0" smtClean="0">
                <a:solidFill>
                  <a:schemeClr val="tx1"/>
                </a:solidFill>
                <a:latin typeface="Arial" pitchFamily="34" charset="0"/>
                <a:ea typeface="+mj-ea"/>
                <a:cs typeface="Arial" pitchFamily="34" charset="0"/>
              </a:rPr>
              <a:t> lymphoma</a:t>
            </a:r>
            <a:r>
              <a:rPr kumimoji="1" lang="ja-JP" altLang="en-US" sz="1000" b="1" i="0" u="none" strike="noStrike" kern="1200" smtClean="0">
                <a:solidFill>
                  <a:schemeClr val="tx1"/>
                </a:solidFill>
                <a:latin typeface="Arial" pitchFamily="34" charset="0"/>
                <a:ea typeface="+mj-ea"/>
                <a:cs typeface="Arial" pitchFamily="34" charset="0"/>
              </a:rPr>
              <a:t> </a:t>
            </a:r>
            <a:r>
              <a:rPr lang="ja-JP" altLang="en-US" sz="1000" smtClean="0">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635</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67.8%</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51.9%</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44.0%</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sng" strike="noStrike" kern="1200" baseline="0" smtClean="0">
                <a:solidFill>
                  <a:schemeClr val="tx1"/>
                </a:solidFill>
                <a:latin typeface="Arial" pitchFamily="34" charset="0"/>
                <a:ea typeface="+mj-ea"/>
                <a:cs typeface="Arial" pitchFamily="34" charset="0"/>
              </a:rPr>
              <a:t>MM/PCD</a:t>
            </a:r>
            <a:r>
              <a:rPr kumimoji="1" lang="ja-JP" altLang="en-US" sz="1000" b="1" i="0" u="sng" strike="noStrike" kern="1200" baseline="0" smtClean="0">
                <a:solidFill>
                  <a:schemeClr val="tx1"/>
                </a:solidFill>
                <a:latin typeface="Arial" pitchFamily="34" charset="0"/>
                <a:ea typeface="+mj-ea"/>
                <a:cs typeface="Arial" pitchFamily="34" charset="0"/>
              </a:rPr>
              <a:t>             </a:t>
            </a:r>
            <a:r>
              <a:rPr kumimoji="1" lang="en-US" altLang="ja-JP" sz="1000" b="0" i="0" u="sng" strike="noStrike" kern="1200" smtClean="0">
                <a:solidFill>
                  <a:schemeClr val="tx1"/>
                </a:solidFill>
                <a:latin typeface="Arial" pitchFamily="34" charset="0"/>
                <a:ea typeface="+mj-ea"/>
                <a:cs typeface="Arial" pitchFamily="34" charset="0"/>
              </a:rPr>
              <a:t>5,806</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90.1%</a:t>
            </a:r>
            <a:r>
              <a:rPr kumimoji="1" lang="en-US" altLang="ja-JP" sz="1000" b="1"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56.8%</a:t>
            </a:r>
            <a:r>
              <a:rPr kumimoji="1" lang="en-US" altLang="ja-JP" sz="1000" b="1"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32.9%</a:t>
            </a:r>
            <a:r>
              <a:rPr lang="ja-JP" altLang="en-US" sz="1000" u="sng" smtClean="0">
                <a:latin typeface="Arial" pitchFamily="34" charset="0"/>
                <a:cs typeface="Arial" pitchFamily="34" charset="0"/>
              </a:rPr>
              <a:t> ＿＿</a:t>
            </a:r>
            <a:endParaRPr lang="ja-JP" altLang="ja-JP" sz="1000" b="0" u="sng" dirty="0" smtClean="0">
              <a:solidFill>
                <a:srgbClr val="0B5395"/>
              </a:solidFill>
              <a:latin typeface="Arial" pitchFamily="34" charset="0"/>
              <a:ea typeface="+mj-ea"/>
              <a:cs typeface="Arial" pitchFamily="34" charset="0"/>
            </a:endParaRPr>
          </a:p>
        </p:txBody>
      </p:sp>
      <p:sp>
        <p:nvSpPr>
          <p:cNvPr id="7" name="スライド イメージ プレースホルダ 6"/>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15"/>
            <a:ext cx="7204021" cy="2154116"/>
          </a:xfrm>
        </p:spPr>
        <p:txBody>
          <a:bodyPr>
            <a:normAutofit/>
          </a:bodyPr>
          <a:lstStyle/>
          <a:p>
            <a:r>
              <a:rPr kumimoji="1" lang="en-US" altLang="ja-JP" sz="1200" kern="1200" smtClean="0">
                <a:solidFill>
                  <a:schemeClr val="tx1"/>
                </a:solidFill>
                <a:latin typeface="+mn-lt"/>
                <a:ea typeface="+mn-ea"/>
                <a:cs typeface="+mn-cs"/>
              </a:rPr>
              <a:t>In acute myeloid leukemia, the survival rates are almost similar between recipients aged 0 to 15 years and those aged 16 years or older (≥16).</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In acute lymphoblastic leukemia, the survival rate in those aged 16 years or older (≥16) is 31.1% and 26.3% five and ten years after autologous transplantation, respectively, indicating lower long-term survival rates in this age group than in pediatric patients.</a:t>
            </a:r>
            <a:endParaRPr kumimoji="1" lang="ja-JP" altLang="ja-JP" sz="1200" kern="1200" smtClean="0">
              <a:solidFill>
                <a:schemeClr val="tx1"/>
              </a:solidFill>
              <a:latin typeface="+mn-lt"/>
              <a:ea typeface="+mn-ea"/>
              <a:cs typeface="+mn-cs"/>
            </a:endParaRPr>
          </a:p>
          <a:p>
            <a:endParaRPr lang="en-US" altLang="ja-JP" sz="10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ea typeface="+mj-ea"/>
                <a:cs typeface="Arial" pitchFamily="34" charset="0"/>
              </a:rPr>
              <a:t>≪</a:t>
            </a:r>
            <a:r>
              <a:rPr kumimoji="1" lang="en-US" altLang="ja-JP" sz="1000" b="0" i="0" u="none" strike="noStrike" kern="1200" smtClean="0">
                <a:solidFill>
                  <a:schemeClr val="tx1"/>
                </a:solidFill>
                <a:latin typeface="Arial" pitchFamily="34" charset="0"/>
                <a:ea typeface="+mj-ea"/>
                <a:cs typeface="Arial" pitchFamily="34" charset="0"/>
              </a:rPr>
              <a:t>Probability of survival</a:t>
            </a:r>
            <a:r>
              <a:rPr kumimoji="1" lang="ja-JP" altLang="en-US" sz="1000" b="0" i="0" u="none" strike="noStrike" kern="1200" smtClean="0">
                <a:solidFill>
                  <a:schemeClr val="tx1"/>
                </a:solidFill>
                <a:latin typeface="Arial" pitchFamily="34" charset="0"/>
                <a:ea typeface="+mj-ea"/>
                <a:cs typeface="Arial" pitchFamily="34" charset="0"/>
              </a:rPr>
              <a:t>≫</a:t>
            </a:r>
            <a:endParaRPr kumimoji="1" lang="en-US" altLang="ja-JP" sz="1000" b="0" i="0" u="none" strike="noStrike" kern="1200" smtClean="0">
              <a:solidFill>
                <a:schemeClr val="tx1"/>
              </a:solidFill>
              <a:latin typeface="Arial" pitchFamily="34" charset="0"/>
              <a:ea typeface="+mj-ea"/>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ea typeface="ＭＳ ゴシック" pitchFamily="49" charset="-128"/>
                <a:cs typeface="Arial" pitchFamily="34" charset="0"/>
              </a:rPr>
              <a:t>                                  </a:t>
            </a:r>
            <a:r>
              <a:rPr kumimoji="1" lang="en-US" altLang="ja-JP"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0" i="0" u="none" strike="noStrike" kern="1200" smtClean="0">
                <a:solidFill>
                  <a:schemeClr val="tx1"/>
                </a:solidFill>
                <a:latin typeface="Arial" pitchFamily="34" charset="0"/>
                <a:ea typeface="ＭＳ ゴシック" pitchFamily="49" charset="-128"/>
                <a:cs typeface="Arial" pitchFamily="34" charset="0"/>
              </a:rPr>
              <a:t>Years</a:t>
            </a:r>
            <a:r>
              <a:rPr kumimoji="1" lang="en-US" altLang="ja-JP" sz="1000" b="0" i="0" u="none" strike="noStrike" kern="1200" baseline="0" smtClean="0">
                <a:solidFill>
                  <a:schemeClr val="tx1"/>
                </a:solidFill>
                <a:latin typeface="Arial" pitchFamily="34" charset="0"/>
                <a:ea typeface="ＭＳ ゴシック" pitchFamily="49" charset="-128"/>
                <a:cs typeface="Arial" pitchFamily="34" charset="0"/>
              </a:rPr>
              <a:t> after the first transplantation</a:t>
            </a:r>
            <a:endParaRPr kumimoji="1" lang="en-US" altLang="ja-JP" sz="1000" kern="1200" smtClean="0">
              <a:solidFill>
                <a:srgbClr val="0B5395"/>
              </a:solidFill>
              <a:latin typeface="Arial" pitchFamily="34" charset="0"/>
              <a:ea typeface="ＭＳ ゴシック" pitchFamily="49" charset="-128"/>
              <a:cs typeface="Arial" pitchFamily="34" charset="0"/>
            </a:endParaRPr>
          </a:p>
          <a:p>
            <a:r>
              <a:rPr kumimoji="1" lang="ja-JP" altLang="en-US" sz="1000" b="0" i="0" u="sng" strike="noStrike" kern="1200" smtClean="0">
                <a:solidFill>
                  <a:schemeClr val="tx1"/>
                </a:solidFill>
                <a:latin typeface="Arial" pitchFamily="34" charset="0"/>
                <a:ea typeface="ＭＳ ゴシック" pitchFamily="49" charset="-128"/>
                <a:cs typeface="Arial" pitchFamily="34" charset="0"/>
              </a:rPr>
              <a:t>＿＿＿＿＿         </a:t>
            </a:r>
            <a:r>
              <a:rPr kumimoji="1" lang="en-US" altLang="ja-JP" sz="1000" b="0" i="0" u="sng" strike="noStrike" kern="1200" smtClean="0">
                <a:solidFill>
                  <a:schemeClr val="tx1"/>
                </a:solidFill>
                <a:latin typeface="Arial" pitchFamily="34" charset="0"/>
                <a:ea typeface="ＭＳ ゴシック" pitchFamily="49" charset="-128"/>
                <a:cs typeface="Arial" pitchFamily="34" charset="0"/>
              </a:rPr>
              <a:t>N</a:t>
            </a:r>
            <a:r>
              <a:rPr kumimoji="1" lang="en-US" altLang="ja-JP" sz="1000" b="0" i="0" u="sng" strike="noStrike" kern="1200" baseline="0" smtClean="0">
                <a:solidFill>
                  <a:schemeClr val="tx1"/>
                </a:solidFill>
                <a:latin typeface="Arial" pitchFamily="34" charset="0"/>
                <a:ea typeface="ＭＳ ゴシック" pitchFamily="49" charset="-128"/>
                <a:cs typeface="Arial" pitchFamily="34" charset="0"/>
              </a:rPr>
              <a:t>           1year</a:t>
            </a:r>
            <a:r>
              <a:rPr kumimoji="1" lang="en-US" altLang="ja-JP" sz="1000" b="1" i="0" u="sng"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0" i="0" u="sng" strike="noStrike" kern="1200" smtClean="0">
                <a:solidFill>
                  <a:schemeClr val="tx1"/>
                </a:solidFill>
                <a:latin typeface="Arial" pitchFamily="34" charset="0"/>
                <a:ea typeface="ＭＳ ゴシック" pitchFamily="49" charset="-128"/>
                <a:cs typeface="Arial" pitchFamily="34" charset="0"/>
              </a:rPr>
              <a:t>5years</a:t>
            </a:r>
            <a:r>
              <a:rPr kumimoji="1" lang="en-US" altLang="ja-JP" sz="1000" b="0" i="0" u="sng"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0" i="0" u="sng" strike="noStrike" kern="1200" smtClean="0">
                <a:solidFill>
                  <a:schemeClr val="tx1"/>
                </a:solidFill>
                <a:latin typeface="Arial" pitchFamily="34" charset="0"/>
                <a:ea typeface="ＭＳ ゴシック" pitchFamily="49" charset="-128"/>
                <a:cs typeface="Arial" pitchFamily="34" charset="0"/>
              </a:rPr>
              <a:t>10years</a:t>
            </a:r>
            <a:r>
              <a:rPr lang="ja-JP" altLang="en-US" sz="1000" u="sng" smtClean="0">
                <a:latin typeface="Arial" pitchFamily="34" charset="0"/>
                <a:ea typeface="ＭＳ ゴシック" pitchFamily="49" charset="-128"/>
                <a:cs typeface="Arial" pitchFamily="34" charset="0"/>
              </a:rPr>
              <a:t> ＿</a:t>
            </a:r>
            <a:endParaRPr kumimoji="1" lang="en-US" altLang="ja-JP" sz="1000" b="0" i="0" u="none" strike="noStrike" kern="1200" smtClean="0">
              <a:solidFill>
                <a:schemeClr val="tx1"/>
              </a:solidFill>
              <a:latin typeface="Arial" pitchFamily="34" charset="0"/>
              <a:ea typeface="ＭＳ ゴシック" pitchFamily="49" charset="-128"/>
              <a:cs typeface="Arial" pitchFamily="34" charset="0"/>
            </a:endParaRPr>
          </a:p>
          <a:p>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AML   </a:t>
            </a:r>
            <a:r>
              <a:rPr kumimoji="1" lang="en-US" altLang="ja-JP" sz="1000" b="0" i="0" u="none" strike="noStrike" kern="1200" smtClean="0">
                <a:solidFill>
                  <a:schemeClr val="tx1"/>
                </a:solidFill>
                <a:latin typeface="Arial" pitchFamily="34" charset="0"/>
                <a:ea typeface="ＭＳ ゴシック" pitchFamily="49" charset="-128"/>
                <a:cs typeface="Arial" pitchFamily="34" charset="0"/>
              </a:rPr>
              <a:t>Age</a:t>
            </a:r>
            <a:r>
              <a:rPr kumimoji="1" lang="ja-JP" altLang="en-US" sz="1000" b="0" i="0" u="none" strike="noStrike" kern="1200" smtClean="0">
                <a:solidFill>
                  <a:schemeClr val="tx1"/>
                </a:solidFill>
                <a:latin typeface="Arial" pitchFamily="34" charset="0"/>
                <a:ea typeface="ＭＳ ゴシック" pitchFamily="49" charset="-128"/>
                <a:cs typeface="Arial" pitchFamily="34" charset="0"/>
              </a:rPr>
              <a:t>≤</a:t>
            </a:r>
            <a:r>
              <a:rPr kumimoji="1" lang="en-US" altLang="ja-JP" sz="1000" b="0" i="0" u="none" strike="noStrike" kern="1200" smtClean="0">
                <a:solidFill>
                  <a:schemeClr val="tx1"/>
                </a:solidFill>
                <a:latin typeface="Arial" pitchFamily="34" charset="0"/>
                <a:ea typeface="ＭＳ ゴシック" pitchFamily="49" charset="-128"/>
                <a:cs typeface="Arial" pitchFamily="34" charset="0"/>
              </a:rPr>
              <a:t>15</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0" i="0" u="none" strike="noStrike" kern="1200" smtClean="0">
                <a:solidFill>
                  <a:schemeClr val="tx1"/>
                </a:solidFill>
                <a:latin typeface="Arial" pitchFamily="34" charset="0"/>
                <a:ea typeface="ＭＳ ゴシック" pitchFamily="49" charset="-128"/>
                <a:cs typeface="Arial" pitchFamily="34" charset="0"/>
              </a:rPr>
              <a:t>234</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86.8%</a:t>
            </a:r>
            <a:r>
              <a:rPr kumimoji="1" lang="en-US" altLang="ja-JP" sz="1000" b="1"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63.9%</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61.1%</a:t>
            </a:r>
            <a:endParaRPr lang="en-US" altLang="ja-JP" sz="1000" smtClean="0">
              <a:latin typeface="Arial" pitchFamily="34" charset="0"/>
              <a:ea typeface="ＭＳ ゴシック" pitchFamily="49" charset="-128"/>
              <a:cs typeface="Arial" pitchFamily="34" charset="0"/>
            </a:endParaRPr>
          </a:p>
          <a:p>
            <a:r>
              <a:rPr kumimoji="1" lang="en-US" altLang="ja-JP" sz="1000" b="0" i="0" u="none" strike="noStrike" kern="1200" baseline="0" smtClean="0">
                <a:solidFill>
                  <a:schemeClr val="tx1"/>
                </a:solidFill>
                <a:latin typeface="Arial" pitchFamily="34" charset="0"/>
                <a:ea typeface="ＭＳ ゴシック" pitchFamily="49" charset="-128"/>
                <a:cs typeface="Arial" pitchFamily="34" charset="0"/>
              </a:rPr>
              <a:t>          Age</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a:t>
            </a:r>
            <a:r>
              <a:rPr kumimoji="1" lang="en-US" altLang="ja-JP" sz="1000" b="0" i="0" u="none" strike="noStrike" kern="1200" smtClean="0">
                <a:solidFill>
                  <a:schemeClr val="tx1"/>
                </a:solidFill>
                <a:latin typeface="Arial" pitchFamily="34" charset="0"/>
                <a:ea typeface="ＭＳ ゴシック" pitchFamily="49" charset="-128"/>
                <a:cs typeface="Arial" pitchFamily="34" charset="0"/>
              </a:rPr>
              <a:t>16</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0" i="0" u="none" strike="noStrike" kern="1200" smtClean="0">
                <a:solidFill>
                  <a:schemeClr val="tx1"/>
                </a:solidFill>
                <a:latin typeface="Arial" pitchFamily="34" charset="0"/>
                <a:ea typeface="ＭＳ ゴシック" pitchFamily="49" charset="-128"/>
                <a:cs typeface="Arial" pitchFamily="34" charset="0"/>
              </a:rPr>
              <a:t>1,223</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80.9%</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63.7%</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60.5%</a:t>
            </a:r>
            <a:r>
              <a:rPr lang="ja-JP" altLang="en-US" sz="1000" smtClean="0">
                <a:latin typeface="Arial" pitchFamily="34" charset="0"/>
                <a:ea typeface="ＭＳ ゴシック" pitchFamily="49" charset="-128"/>
                <a:cs typeface="Arial" pitchFamily="34" charset="0"/>
              </a:rPr>
              <a:t> </a:t>
            </a:r>
            <a:endParaRPr lang="en-US" altLang="ja-JP" sz="1000" smtClean="0">
              <a:latin typeface="Arial" pitchFamily="34" charset="0"/>
              <a:ea typeface="ＭＳ ゴシック" pitchFamily="49" charset="-128"/>
              <a:cs typeface="Arial" pitchFamily="34" charset="0"/>
            </a:endParaRPr>
          </a:p>
          <a:p>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ALL   </a:t>
            </a:r>
            <a:r>
              <a:rPr kumimoji="1" lang="en-US" altLang="ja-JP" sz="1000" b="1"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0" i="0" u="none" strike="noStrike" kern="1200" baseline="0" smtClean="0">
                <a:solidFill>
                  <a:schemeClr val="tx1"/>
                </a:solidFill>
                <a:latin typeface="Arial" pitchFamily="34" charset="0"/>
                <a:ea typeface="ＭＳ ゴシック" pitchFamily="49" charset="-128"/>
                <a:cs typeface="Arial" pitchFamily="34" charset="0"/>
              </a:rPr>
              <a:t>Age</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a:t>
            </a:r>
            <a:r>
              <a:rPr kumimoji="1" lang="en-US" altLang="ja-JP" sz="1000" b="0" i="0" u="none" strike="noStrike" kern="1200" smtClean="0">
                <a:solidFill>
                  <a:schemeClr val="tx1"/>
                </a:solidFill>
                <a:latin typeface="Arial" pitchFamily="34" charset="0"/>
                <a:ea typeface="ＭＳ ゴシック" pitchFamily="49" charset="-128"/>
                <a:cs typeface="Arial" pitchFamily="34" charset="0"/>
              </a:rPr>
              <a:t>15</a:t>
            </a:r>
            <a:r>
              <a:rPr lang="ja-JP" altLang="en-US" sz="1000" b="0" smtClean="0">
                <a:latin typeface="Arial" pitchFamily="34" charset="0"/>
                <a:ea typeface="ＭＳ ゴシック" pitchFamily="49" charset="-128"/>
                <a:cs typeface="Arial" pitchFamily="34" charset="0"/>
              </a:rPr>
              <a:t>      </a:t>
            </a:r>
            <a:r>
              <a:rPr kumimoji="1" lang="en-US" altLang="ja-JP" sz="1000" b="0" i="0" u="none" strike="noStrike" kern="1200" smtClean="0">
                <a:solidFill>
                  <a:schemeClr val="tx1"/>
                </a:solidFill>
                <a:latin typeface="Arial" pitchFamily="34" charset="0"/>
                <a:ea typeface="ＭＳ ゴシック" pitchFamily="49" charset="-128"/>
                <a:cs typeface="Arial" pitchFamily="34" charset="0"/>
              </a:rPr>
              <a:t>395</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81.3%</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59.6%</a:t>
            </a:r>
            <a:r>
              <a:rPr kumimoji="1" lang="ja-JP" altLang="en-US" sz="1000"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none" strike="noStrike" kern="1200" smtClean="0">
                <a:solidFill>
                  <a:schemeClr val="tx1"/>
                </a:solidFill>
                <a:latin typeface="Arial" pitchFamily="34" charset="0"/>
                <a:ea typeface="ＭＳ ゴシック" pitchFamily="49" charset="-128"/>
                <a:cs typeface="Arial" pitchFamily="34" charset="0"/>
              </a:rPr>
              <a:t>55.7%</a:t>
            </a:r>
            <a:r>
              <a:rPr lang="ja-JP" altLang="en-US" sz="1000" smtClean="0">
                <a:latin typeface="Arial" pitchFamily="34" charset="0"/>
                <a:ea typeface="ＭＳ ゴシック" pitchFamily="49" charset="-128"/>
                <a:cs typeface="Arial" pitchFamily="34" charset="0"/>
              </a:rPr>
              <a:t> </a:t>
            </a:r>
            <a:endParaRPr kumimoji="1" lang="en-US" altLang="ja-JP" sz="1000" b="1" i="0" u="none" strike="noStrike" kern="1200" smtClean="0">
              <a:solidFill>
                <a:schemeClr val="tx1"/>
              </a:solidFill>
              <a:latin typeface="Arial" pitchFamily="34" charset="0"/>
              <a:ea typeface="ＭＳ ゴシック" pitchFamily="49" charset="-128"/>
              <a:cs typeface="Arial" pitchFamily="34" charset="0"/>
            </a:endParaRPr>
          </a:p>
          <a:p>
            <a:r>
              <a:rPr kumimoji="1" lang="ja-JP" altLang="en-US" sz="1000" b="1" i="0" u="sng" strike="noStrike" kern="1200" smtClean="0">
                <a:solidFill>
                  <a:schemeClr val="tx1"/>
                </a:solidFill>
                <a:latin typeface="Arial" pitchFamily="34" charset="0"/>
                <a:ea typeface="ＭＳ ゴシック" pitchFamily="49" charset="-128"/>
                <a:cs typeface="Arial" pitchFamily="34" charset="0"/>
              </a:rPr>
              <a:t>　　　　 </a:t>
            </a:r>
            <a:r>
              <a:rPr kumimoji="1" lang="en-US" altLang="ja-JP" sz="1000" b="0" i="0" u="sng" strike="noStrike" kern="1200" smtClean="0">
                <a:solidFill>
                  <a:schemeClr val="tx1"/>
                </a:solidFill>
                <a:latin typeface="Arial" pitchFamily="34" charset="0"/>
                <a:ea typeface="ＭＳ ゴシック" pitchFamily="49" charset="-128"/>
                <a:cs typeface="Arial" pitchFamily="34" charset="0"/>
              </a:rPr>
              <a:t>Age</a:t>
            </a:r>
            <a:r>
              <a:rPr kumimoji="1" lang="ja-JP" altLang="en-US" sz="1000" b="0" i="0" u="sng" strike="noStrike" kern="1200" smtClean="0">
                <a:solidFill>
                  <a:schemeClr val="tx1"/>
                </a:solidFill>
                <a:latin typeface="Arial" pitchFamily="34" charset="0"/>
                <a:ea typeface="ＭＳ ゴシック" pitchFamily="49" charset="-128"/>
                <a:cs typeface="Arial" pitchFamily="34" charset="0"/>
              </a:rPr>
              <a:t>≥</a:t>
            </a:r>
            <a:r>
              <a:rPr kumimoji="1" lang="en-US" altLang="ja-JP" sz="1000" b="0" i="0" u="sng" strike="noStrike" kern="1200" smtClean="0">
                <a:solidFill>
                  <a:schemeClr val="tx1"/>
                </a:solidFill>
                <a:latin typeface="Arial" pitchFamily="34" charset="0"/>
                <a:ea typeface="ＭＳ ゴシック" pitchFamily="49" charset="-128"/>
                <a:cs typeface="Arial" pitchFamily="34" charset="0"/>
              </a:rPr>
              <a:t>16</a:t>
            </a:r>
            <a:r>
              <a:rPr lang="ja-JP" altLang="en-US" sz="1000" b="0" u="sng" smtClean="0">
                <a:latin typeface="Arial" pitchFamily="34" charset="0"/>
                <a:ea typeface="ＭＳ ゴシック" pitchFamily="49" charset="-128"/>
                <a:cs typeface="Arial" pitchFamily="34" charset="0"/>
              </a:rPr>
              <a:t>      </a:t>
            </a:r>
            <a:r>
              <a:rPr kumimoji="1" lang="en-US" altLang="ja-JP" sz="1000" b="0" i="0" u="sng" strike="noStrike" kern="1200" smtClean="0">
                <a:solidFill>
                  <a:schemeClr val="tx1"/>
                </a:solidFill>
                <a:latin typeface="Arial" pitchFamily="34" charset="0"/>
                <a:ea typeface="ＭＳ ゴシック" pitchFamily="49" charset="-128"/>
                <a:cs typeface="Arial" pitchFamily="34" charset="0"/>
              </a:rPr>
              <a:t>328</a:t>
            </a:r>
            <a:r>
              <a:rPr kumimoji="1" lang="ja-JP" altLang="en-US" sz="1000" b="0" i="0" u="sng"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sng" strike="noStrike" kern="1200" smtClean="0">
                <a:solidFill>
                  <a:schemeClr val="tx1"/>
                </a:solidFill>
                <a:latin typeface="Arial" pitchFamily="34" charset="0"/>
                <a:ea typeface="ＭＳ ゴシック" pitchFamily="49" charset="-128"/>
                <a:cs typeface="Arial" pitchFamily="34" charset="0"/>
              </a:rPr>
              <a:t>61.0%</a:t>
            </a:r>
            <a:r>
              <a:rPr kumimoji="1" lang="en-US" altLang="ja-JP" sz="1000" b="1" i="0" u="sng"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sng" strike="noStrike" kern="1200" smtClean="0">
                <a:solidFill>
                  <a:schemeClr val="tx1"/>
                </a:solidFill>
                <a:latin typeface="Arial" pitchFamily="34" charset="0"/>
                <a:ea typeface="ＭＳ ゴシック" pitchFamily="49" charset="-128"/>
                <a:cs typeface="Arial" pitchFamily="34" charset="0"/>
              </a:rPr>
              <a:t>31.1%</a:t>
            </a:r>
            <a:r>
              <a:rPr kumimoji="1" lang="en-US" altLang="ja-JP" sz="1000" b="1" i="0" u="sng"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sz="1000" b="1" i="0" u="sng" strike="noStrike" kern="1200" smtClean="0">
                <a:solidFill>
                  <a:schemeClr val="tx1"/>
                </a:solidFill>
                <a:latin typeface="Arial" pitchFamily="34" charset="0"/>
                <a:ea typeface="ＭＳ ゴシック" pitchFamily="49" charset="-128"/>
                <a:cs typeface="Arial" pitchFamily="34" charset="0"/>
              </a:rPr>
              <a:t>26.3%</a:t>
            </a:r>
            <a:r>
              <a:rPr lang="ja-JP" altLang="en-US" sz="1000" u="sng" smtClean="0">
                <a:latin typeface="Arial" pitchFamily="34" charset="0"/>
                <a:ea typeface="ＭＳ ゴシック" pitchFamily="49" charset="-128"/>
                <a:cs typeface="Arial" pitchFamily="34" charset="0"/>
              </a:rPr>
              <a:t>  ＿ ＿</a:t>
            </a:r>
            <a:endParaRPr lang="ja-JP" altLang="ja-JP" sz="1000" u="sng" dirty="0" smtClean="0">
              <a:solidFill>
                <a:srgbClr val="0B5395"/>
              </a:solidFill>
              <a:latin typeface="Arial" pitchFamily="34" charset="0"/>
              <a:ea typeface="ＭＳ ゴシック" pitchFamily="49" charset="-128"/>
              <a:cs typeface="Arial" pitchFamily="34" charset="0"/>
            </a:endParaRPr>
          </a:p>
        </p:txBody>
      </p:sp>
      <p:sp>
        <p:nvSpPr>
          <p:cNvPr id="9" name="スライド イメージ プレースホルダ 8"/>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54688" cy="4316413"/>
          </a:xfrm>
        </p:spPr>
      </p:sp>
      <p:sp>
        <p:nvSpPr>
          <p:cNvPr id="3" name="ノート プレースホルダ 2"/>
          <p:cNvSpPr>
            <a:spLocks noGrp="1"/>
          </p:cNvSpPr>
          <p:nvPr>
            <p:ph type="body" idx="1"/>
          </p:nvPr>
        </p:nvSpPr>
        <p:spPr>
          <a:xfrm>
            <a:off x="1473335" y="4317023"/>
            <a:ext cx="7204021" cy="1916723"/>
          </a:xfrm>
        </p:spPr>
        <p:txBody>
          <a:bodyPr>
            <a:noAutofit/>
          </a:bodyPr>
          <a:lstStyle/>
          <a:p>
            <a:r>
              <a:rPr kumimoji="1" lang="en-US" altLang="ja-JP" sz="1200" kern="1200" smtClean="0">
                <a:solidFill>
                  <a:schemeClr val="tx1"/>
                </a:solidFill>
                <a:latin typeface="+mn-lt"/>
                <a:ea typeface="+mn-ea"/>
                <a:cs typeface="+mn-cs"/>
              </a:rPr>
              <a:t>In malignant lymphoma, non-Hodgkin’s lymphoma accounts for 90% of the total cases of first transplantation and Hodgkin lymphoma, less than 10%. These proportions are almost the same as those in the incidence rates of malignant lymphoma. The vast majority of transplants are autologous.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In both non-Hodgkin’s lymphoma and Hodgkin lymphoma, the survival rates 5 years after autologous transplantation are around 70% in recipients aged 0 to 15 years and do not decline subsequently.</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survival rate in autologous transplant recipients aged 16 years or older (≥16) in Hodgkin lymphoma is as high as 87% one year after transplantation and is slightly lower than 60% ten years after transplantation.</a:t>
            </a:r>
          </a:p>
          <a:p>
            <a:endParaRPr kumimoji="1" lang="en-US" altLang="ja-JP" sz="1000" kern="1200" smtClean="0">
              <a:solidFill>
                <a:srgbClr val="0B5395"/>
              </a:solidFill>
              <a:latin typeface="ＭＳ Ｐゴシック" pitchFamily="50" charset="-128"/>
              <a:ea typeface="ＭＳ Ｐゴシック" pitchFamily="50" charset="-128"/>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a:t>
            </a:r>
            <a:r>
              <a:rPr kumimoji="1" lang="en-US" altLang="ja-JP" sz="1000" b="0"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a:t>
            </a:r>
            <a:r>
              <a:rPr kumimoji="1" lang="en-US" altLang="ja-JP" sz="1000" b="0"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10years</a:t>
            </a:r>
            <a:r>
              <a:rPr lang="ja-JP" altLang="en-US" sz="1000" u="sng" smtClean="0">
                <a:latin typeface="Arial" pitchFamily="34" charset="0"/>
                <a:cs typeface="Arial" pitchFamily="34" charset="0"/>
              </a:rPr>
              <a:t> ＿</a:t>
            </a:r>
            <a:endParaRPr kumimoji="1" lang="en-US" altLang="ja-JP" sz="1000" b="0" i="0" u="none" strike="noStrike" kern="1200" smtClean="0">
              <a:solidFill>
                <a:schemeClr val="tx1"/>
              </a:solidFill>
              <a:latin typeface="Arial" pitchFamily="34" charset="0"/>
              <a:cs typeface="Arial" pitchFamily="34" charset="0"/>
            </a:endParaRPr>
          </a:p>
          <a:p>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NHL</a:t>
            </a:r>
            <a:r>
              <a:rPr kumimoji="1" lang="ja-JP" altLang="en-US" sz="1000" b="1" i="0" u="none" strike="noStrike" kern="1200" smtClean="0">
                <a:solidFill>
                  <a:schemeClr val="tx1"/>
                </a:solidFill>
                <a:latin typeface="Arial" pitchFamily="34" charset="0"/>
                <a:ea typeface="ＭＳ Ｐゴシック" pitchFamily="50" charset="-128"/>
                <a:cs typeface="Arial" pitchFamily="34" charset="0"/>
              </a:rPr>
              <a:t> </a:t>
            </a:r>
            <a:r>
              <a:rPr lang="ja-JP" altLang="en-US" sz="1000" smtClean="0">
                <a:latin typeface="Arial" pitchFamily="34" charset="0"/>
                <a:ea typeface="ＭＳ Ｐゴシック" pitchFamily="50" charset="-128"/>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Age</a:t>
            </a:r>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15</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ea typeface="ＭＳ Ｐゴシック" pitchFamily="50" charset="-128"/>
                <a:cs typeface="Arial" pitchFamily="34" charset="0"/>
              </a:rPr>
              <a:t>206</a:t>
            </a:r>
            <a:r>
              <a:rPr kumimoji="1" lang="ja-JP"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76.9%</a:t>
            </a:r>
            <a:r>
              <a:rPr kumimoji="1" lang="en-US" altLang="ja-JP" sz="1000" b="1"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69.9%</a:t>
            </a:r>
            <a:r>
              <a:rPr kumimoji="1" lang="ja-JP"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69.2%</a:t>
            </a:r>
            <a:r>
              <a:rPr lang="ja-JP" altLang="en-US" sz="1000" smtClean="0">
                <a:latin typeface="Arial" pitchFamily="34" charset="0"/>
                <a:ea typeface="ＭＳ Ｐゴシック" pitchFamily="50" charset="-128"/>
                <a:cs typeface="Arial" pitchFamily="34" charset="0"/>
              </a:rPr>
              <a:t> </a:t>
            </a:r>
            <a:r>
              <a:rPr kumimoji="1" lang="ja-JP" altLang="en-US" sz="1000" b="1" i="0" u="none" strike="noStrike" kern="1200" smtClean="0">
                <a:solidFill>
                  <a:schemeClr val="tx1"/>
                </a:solidFill>
                <a:latin typeface="Arial" pitchFamily="34" charset="0"/>
                <a:ea typeface="ＭＳ Ｐゴシック" pitchFamily="50" charset="-128"/>
                <a:cs typeface="Arial" pitchFamily="34" charset="0"/>
              </a:rPr>
              <a:t>　</a:t>
            </a:r>
            <a:r>
              <a:rPr lang="ja-JP" altLang="en-US" sz="1000" smtClean="0">
                <a:latin typeface="Arial" pitchFamily="34" charset="0"/>
                <a:ea typeface="ＭＳ Ｐゴシック" pitchFamily="50" charset="-128"/>
                <a:cs typeface="Arial" pitchFamily="34" charset="0"/>
              </a:rPr>
              <a:t> </a:t>
            </a:r>
            <a:endParaRPr lang="en-US" altLang="ja-JP" sz="1000" smtClean="0">
              <a:latin typeface="Arial" pitchFamily="34" charset="0"/>
              <a:ea typeface="ＭＳ Ｐゴシック" pitchFamily="50" charset="-128"/>
              <a:cs typeface="Arial" pitchFamily="34" charset="0"/>
            </a:endParaRPr>
          </a:p>
          <a:p>
            <a:r>
              <a:rPr kumimoji="1" lang="en-US" altLang="ja-JP" sz="1000" b="0" i="0" u="none" strike="noStrike" kern="1200" baseline="0" smtClean="0">
                <a:solidFill>
                  <a:schemeClr val="tx1"/>
                </a:solidFill>
                <a:latin typeface="Arial" pitchFamily="34" charset="0"/>
                <a:cs typeface="Arial" pitchFamily="34" charset="0"/>
              </a:rPr>
              <a:t>         Age</a:t>
            </a:r>
            <a:r>
              <a:rPr kumimoji="1" lang="ja-JP" altLang="en-US" sz="1000" b="0" i="0" u="none" strike="noStrike" kern="1200" baseline="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16</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ea typeface="ＭＳ Ｐゴシック" pitchFamily="50" charset="-128"/>
                <a:cs typeface="Arial" pitchFamily="34" charset="0"/>
              </a:rPr>
              <a:t>9,991</a:t>
            </a:r>
            <a:r>
              <a:rPr kumimoji="1" lang="ja-JP"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78.1%</a:t>
            </a:r>
            <a:r>
              <a:rPr kumimoji="1" lang="en-US" altLang="ja-JP" sz="1000" b="1"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60.9%</a:t>
            </a:r>
            <a:r>
              <a:rPr kumimoji="1" lang="ja-JP"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51.8%</a:t>
            </a:r>
            <a:r>
              <a:rPr lang="ja-JP" altLang="en-US" sz="1000" smtClean="0">
                <a:latin typeface="Arial" pitchFamily="34" charset="0"/>
                <a:ea typeface="ＭＳ Ｐゴシック" pitchFamily="50" charset="-128"/>
                <a:cs typeface="Arial" pitchFamily="34" charset="0"/>
              </a:rPr>
              <a:t> </a:t>
            </a:r>
            <a:endParaRPr lang="en-US" altLang="ja-JP" sz="1000" smtClean="0">
              <a:latin typeface="Arial" pitchFamily="34" charset="0"/>
              <a:ea typeface="ＭＳ Ｐゴシック" pitchFamily="50" charset="-128"/>
              <a:cs typeface="Arial" pitchFamily="34" charset="0"/>
            </a:endParaRPr>
          </a:p>
          <a:p>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HL</a:t>
            </a:r>
            <a:r>
              <a:rPr kumimoji="1" lang="ja-JP" altLang="en-US" sz="1000" b="1" i="0" u="none" strike="noStrike" kern="1200" smtClean="0">
                <a:solidFill>
                  <a:schemeClr val="tx1"/>
                </a:solidFill>
                <a:latin typeface="Arial" pitchFamily="34" charset="0"/>
                <a:ea typeface="ＭＳ Ｐゴシック" pitchFamily="50" charset="-128"/>
                <a:cs typeface="Arial" pitchFamily="34" charset="0"/>
              </a:rPr>
              <a:t> </a:t>
            </a:r>
            <a:r>
              <a:rPr lang="ja-JP" altLang="en-US" sz="1000" smtClean="0">
                <a:latin typeface="Arial" pitchFamily="34" charset="0"/>
                <a:ea typeface="ＭＳ Ｐゴシック" pitchFamily="50" charset="-128"/>
                <a:cs typeface="Arial" pitchFamily="34" charset="0"/>
              </a:rPr>
              <a:t>   </a:t>
            </a:r>
            <a:r>
              <a:rPr lang="ja-JP" altLang="en-US" sz="1000" baseline="0" smtClean="0">
                <a:latin typeface="Arial" pitchFamily="34" charset="0"/>
                <a:ea typeface="ＭＳ Ｐゴシック" pitchFamily="50" charset="-128"/>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Age</a:t>
            </a:r>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15</a:t>
            </a:r>
            <a:r>
              <a:rPr kumimoji="1" lang="ja-JP" altLang="en-US" sz="1000" b="0" i="0" u="none" strike="noStrike" kern="1200" baseline="0" smtClean="0">
                <a:solidFill>
                  <a:schemeClr val="tx1"/>
                </a:solidFill>
                <a:latin typeface="Arial" pitchFamily="34" charset="0"/>
                <a:cs typeface="Arial" pitchFamily="34" charset="0"/>
              </a:rPr>
              <a:t> </a:t>
            </a:r>
            <a:r>
              <a:rPr kumimoji="1" lang="ja-JP" altLang="en-US" sz="1000" b="0" i="0" u="none" strike="noStrike" kern="1200" smtClean="0">
                <a:solidFill>
                  <a:schemeClr val="tx1"/>
                </a:solidFill>
                <a:latin typeface="Arial" pitchFamily="34" charset="0"/>
                <a:ea typeface="ＭＳ Ｐゴシック" pitchFamily="50" charset="-128"/>
                <a:cs typeface="Arial" pitchFamily="34" charset="0"/>
              </a:rPr>
              <a:t> </a:t>
            </a:r>
            <a:r>
              <a:rPr lang="ja-JP" altLang="en-US" sz="1000" smtClean="0">
                <a:latin typeface="Arial" pitchFamily="34" charset="0"/>
                <a:ea typeface="ＭＳ Ｐゴシック" pitchFamily="50" charset="-128"/>
                <a:cs typeface="Arial" pitchFamily="34" charset="0"/>
              </a:rPr>
              <a:t>   </a:t>
            </a:r>
            <a:r>
              <a:rPr lang="ja-JP" altLang="en-US" sz="1000" baseline="0" smtClean="0">
                <a:latin typeface="Arial" pitchFamily="34" charset="0"/>
                <a:ea typeface="ＭＳ Ｐゴシック" pitchFamily="50" charset="-128"/>
                <a:cs typeface="Arial" pitchFamily="34" charset="0"/>
              </a:rPr>
              <a:t> </a:t>
            </a:r>
            <a:r>
              <a:rPr lang="ja-JP" altLang="en-US" sz="1000" smtClean="0">
                <a:latin typeface="Arial" pitchFamily="34" charset="0"/>
                <a:ea typeface="ＭＳ Ｐゴシック" pitchFamily="50" charset="-128"/>
                <a:cs typeface="Arial" pitchFamily="34" charset="0"/>
              </a:rPr>
              <a:t> </a:t>
            </a:r>
            <a:r>
              <a:rPr kumimoji="1" lang="en-US" altLang="ja-JP" sz="1000" b="0" i="0" u="none" strike="noStrike" kern="1200" smtClean="0">
                <a:solidFill>
                  <a:schemeClr val="tx1"/>
                </a:solidFill>
                <a:latin typeface="Arial" pitchFamily="34" charset="0"/>
                <a:ea typeface="ＭＳ Ｐゴシック" pitchFamily="50" charset="-128"/>
                <a:cs typeface="Arial" pitchFamily="34" charset="0"/>
              </a:rPr>
              <a:t>28</a:t>
            </a:r>
            <a:r>
              <a:rPr kumimoji="1" lang="ja-JP"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82.1%</a:t>
            </a:r>
            <a:r>
              <a:rPr kumimoji="1" lang="en-US" altLang="ja-JP" sz="1000" b="1"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70.1%</a:t>
            </a:r>
            <a:r>
              <a:rPr kumimoji="1" lang="ja-JP"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none" strike="noStrike" kern="1200" smtClean="0">
                <a:solidFill>
                  <a:schemeClr val="tx1"/>
                </a:solidFill>
                <a:latin typeface="Arial" pitchFamily="34" charset="0"/>
                <a:ea typeface="ＭＳ Ｐゴシック" pitchFamily="50" charset="-128"/>
                <a:cs typeface="Arial" pitchFamily="34" charset="0"/>
              </a:rPr>
              <a:t>70.1%</a:t>
            </a:r>
            <a:r>
              <a:rPr lang="ja-JP" altLang="en-US" sz="1000" smtClean="0">
                <a:latin typeface="Arial" pitchFamily="34" charset="0"/>
                <a:ea typeface="ＭＳ Ｐゴシック" pitchFamily="50" charset="-128"/>
                <a:cs typeface="Arial" pitchFamily="34" charset="0"/>
              </a:rPr>
              <a:t> </a:t>
            </a:r>
            <a:r>
              <a:rPr kumimoji="1" lang="ja-JP" altLang="en-US" sz="1000" b="1" i="0" u="none" strike="noStrike" kern="1200" smtClean="0">
                <a:solidFill>
                  <a:schemeClr val="tx1"/>
                </a:solidFill>
                <a:latin typeface="Arial" pitchFamily="34" charset="0"/>
                <a:ea typeface="ＭＳ Ｐゴシック" pitchFamily="50" charset="-128"/>
                <a:cs typeface="Arial" pitchFamily="34" charset="0"/>
              </a:rPr>
              <a:t>　</a:t>
            </a:r>
            <a:r>
              <a:rPr lang="ja-JP" altLang="en-US" sz="1000" smtClean="0">
                <a:latin typeface="Arial" pitchFamily="34" charset="0"/>
                <a:ea typeface="ＭＳ Ｐゴシック" pitchFamily="50" charset="-128"/>
                <a:cs typeface="Arial" pitchFamily="34" charset="0"/>
              </a:rPr>
              <a:t> </a:t>
            </a:r>
            <a:endParaRPr lang="en-US" altLang="ja-JP" sz="1000" smtClean="0">
              <a:latin typeface="Arial" pitchFamily="34" charset="0"/>
              <a:ea typeface="ＭＳ Ｐゴシック" pitchFamily="50" charset="-128"/>
              <a:cs typeface="Arial" pitchFamily="34" charset="0"/>
            </a:endParaRPr>
          </a:p>
          <a:p>
            <a:r>
              <a:rPr kumimoji="1" lang="ja-JP" altLang="en-US" sz="1000" b="0" i="0" u="sng" strike="noStrike" kern="1200" smtClean="0">
                <a:solidFill>
                  <a:schemeClr val="tx1"/>
                </a:solidFill>
                <a:latin typeface="Arial" pitchFamily="34" charset="0"/>
                <a:ea typeface="ＭＳ Ｐゴシック" pitchFamily="50" charset="-128"/>
                <a:cs typeface="Arial" pitchFamily="34" charset="0"/>
              </a:rPr>
              <a:t>        </a:t>
            </a:r>
            <a:r>
              <a:rPr kumimoji="1" lang="ja-JP" altLang="en-US" sz="1000" b="0" i="0" u="sng"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0" i="0" u="sng" strike="noStrike" kern="1200" baseline="0" smtClean="0">
                <a:solidFill>
                  <a:schemeClr val="tx1"/>
                </a:solidFill>
                <a:latin typeface="Arial" pitchFamily="34" charset="0"/>
                <a:cs typeface="Arial" pitchFamily="34" charset="0"/>
              </a:rPr>
              <a:t>Age</a:t>
            </a:r>
            <a:r>
              <a:rPr kumimoji="1" lang="ja-JP" altLang="en-US" sz="1000" b="0" i="0" u="sng" strike="noStrike" kern="1200" baseline="0" smtClean="0">
                <a:solidFill>
                  <a:schemeClr val="tx1"/>
                </a:solidFill>
                <a:latin typeface="Arial" pitchFamily="34" charset="0"/>
                <a:cs typeface="Arial" pitchFamily="34" charset="0"/>
              </a:rPr>
              <a:t>≥</a:t>
            </a:r>
            <a:r>
              <a:rPr kumimoji="1" lang="en-US" altLang="ja-JP" sz="1000" b="0" i="0" u="sng" strike="noStrike" kern="1200" smtClean="0">
                <a:solidFill>
                  <a:schemeClr val="tx1"/>
                </a:solidFill>
                <a:latin typeface="Arial" pitchFamily="34" charset="0"/>
                <a:cs typeface="Arial" pitchFamily="34" charset="0"/>
              </a:rPr>
              <a:t>16</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ea typeface="ＭＳ Ｐゴシック" pitchFamily="50" charset="-128"/>
                <a:cs typeface="Arial" pitchFamily="34" charset="0"/>
              </a:rPr>
              <a:t>928</a:t>
            </a:r>
            <a:r>
              <a:rPr kumimoji="1" lang="ja-JP" altLang="en-US" sz="1000" b="0" i="0" u="sng"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sng" strike="noStrike" kern="1200" smtClean="0">
                <a:solidFill>
                  <a:schemeClr val="tx1"/>
                </a:solidFill>
                <a:latin typeface="Arial" pitchFamily="34" charset="0"/>
                <a:ea typeface="ＭＳ Ｐゴシック" pitchFamily="50" charset="-128"/>
                <a:cs typeface="Arial" pitchFamily="34" charset="0"/>
              </a:rPr>
              <a:t>87.3%</a:t>
            </a:r>
            <a:r>
              <a:rPr kumimoji="1" lang="en-US" altLang="ja-JP" sz="1000" b="1" i="0" u="sng"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sng" strike="noStrike" kern="1200" smtClean="0">
                <a:solidFill>
                  <a:schemeClr val="tx1"/>
                </a:solidFill>
                <a:latin typeface="Arial" pitchFamily="34" charset="0"/>
                <a:ea typeface="ＭＳ Ｐゴシック" pitchFamily="50" charset="-128"/>
                <a:cs typeface="Arial" pitchFamily="34" charset="0"/>
              </a:rPr>
              <a:t>67.1%</a:t>
            </a:r>
            <a:r>
              <a:rPr kumimoji="1" lang="ja-JP" altLang="en-US" sz="1000" b="0" i="0" u="sng"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1" i="0" u="sng" strike="noStrike" kern="1200" smtClean="0">
                <a:solidFill>
                  <a:schemeClr val="tx1"/>
                </a:solidFill>
                <a:latin typeface="Arial" pitchFamily="34" charset="0"/>
                <a:ea typeface="ＭＳ Ｐゴシック" pitchFamily="50" charset="-128"/>
                <a:cs typeface="Arial" pitchFamily="34" charset="0"/>
              </a:rPr>
              <a:t>58.3%</a:t>
            </a:r>
            <a:r>
              <a:rPr lang="ja-JP" altLang="en-US" sz="1000" u="sng" smtClean="0">
                <a:latin typeface="Arial" pitchFamily="34" charset="0"/>
                <a:cs typeface="Arial" pitchFamily="34" charset="0"/>
              </a:rPr>
              <a:t> ＿＿</a:t>
            </a:r>
            <a:endParaRPr lang="en-US" altLang="ja-JP" sz="1000" b="0" u="sng" smtClean="0">
              <a:latin typeface="Arial" pitchFamily="34" charset="0"/>
              <a:ea typeface="ＭＳ Ｐゴシック" pitchFamily="50" charset="-128"/>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a:bodyPr>
          <a:lstStyle/>
          <a:p>
            <a:r>
              <a:rPr kumimoji="1" lang="en-US" altLang="ja-JP" sz="1200" kern="1200" smtClean="0">
                <a:solidFill>
                  <a:schemeClr val="tx1"/>
                </a:solidFill>
                <a:latin typeface="+mn-lt"/>
                <a:ea typeface="+mn-ea"/>
                <a:cs typeface="+mn-cs"/>
              </a:rPr>
              <a:t>Autologous transplants account for approximately 90% of the total cases of transplantation for plasma cell neoplasms  including multiple myeloma.</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survival rate is as high as 90% or more one year after transplantation, but decreases to 33% ten years after transplantation.</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en-US" altLang="ja-JP" sz="1000" kern="1200" smtClean="0">
              <a:solidFill>
                <a:srgbClr val="0B5395"/>
              </a:solidFill>
              <a:latin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10years</a:t>
            </a:r>
            <a:r>
              <a:rPr lang="ja-JP" altLang="en-US" sz="1000" u="sng" smtClean="0">
                <a:latin typeface="Arial" pitchFamily="34" charset="0"/>
                <a:cs typeface="Arial" pitchFamily="34" charset="0"/>
              </a:rPr>
              <a:t> ＿</a:t>
            </a:r>
            <a:endParaRPr kumimoji="1" lang="en-US" altLang="ja-JP" sz="1000" b="0" i="0" u="none" strike="noStrike" kern="1200" smtClean="0">
              <a:solidFill>
                <a:schemeClr val="tx1"/>
              </a:solidFill>
              <a:latin typeface="Arial" pitchFamily="34" charset="0"/>
              <a:cs typeface="Arial" pitchFamily="34" charset="0"/>
            </a:endParaRPr>
          </a:p>
          <a:p>
            <a:r>
              <a:rPr kumimoji="1" lang="en-US" altLang="ja-JP" sz="1000" b="1" i="0" u="sng" strike="noStrike" kern="1200" baseline="0" smtClean="0">
                <a:solidFill>
                  <a:schemeClr val="tx1"/>
                </a:solidFill>
                <a:latin typeface="Arial" pitchFamily="34" charset="0"/>
                <a:cs typeface="Arial" pitchFamily="34" charset="0"/>
              </a:rPr>
              <a:t>Auto</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5,523</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92.0%</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58.4%</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33.1%</a:t>
            </a:r>
            <a:r>
              <a:rPr lang="ja-JP" altLang="en-US" sz="1000" u="sng" smtClean="0">
                <a:latin typeface="Arial" pitchFamily="34" charset="0"/>
                <a:cs typeface="Arial" pitchFamily="34" charset="0"/>
              </a:rPr>
              <a:t> ＿＿</a:t>
            </a:r>
            <a:endParaRPr kumimoji="1" lang="en-US" altLang="ja-JP" sz="1000" b="0" u="sng" dirty="0" smtClean="0">
              <a:solidFill>
                <a:srgbClr val="0B5395"/>
              </a:solidFill>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smtClean="0">
                <a:solidFill>
                  <a:schemeClr val="tx1"/>
                </a:solidFill>
                <a:latin typeface="+mn-lt"/>
                <a:ea typeface="+mn-ea"/>
                <a:cs typeface="+mn-cs"/>
              </a:rPr>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a:t>
            </a:r>
            <a:endParaRPr lang="en-US" altLang="ja-JP" sz="10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0413" y="0"/>
            <a:ext cx="5775325" cy="4332288"/>
          </a:xfrm>
          <a:ln>
            <a:solidFill>
              <a:prstClr val="black"/>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fontScale="92500"/>
          </a:bodyPr>
          <a:lstStyle/>
          <a:p>
            <a:r>
              <a:rPr kumimoji="1" lang="en-US" altLang="ja-JP" sz="1200" kern="1200" smtClean="0">
                <a:solidFill>
                  <a:schemeClr val="tx1"/>
                </a:solidFill>
                <a:latin typeface="+mn-lt"/>
                <a:ea typeface="+mn-ea"/>
                <a:cs typeface="+mn-cs"/>
              </a:rPr>
              <a:t>For acute myeloid leukemia , allogeneic transplants account for approximately 90% of the total cases of transplantation, and bone marrow transplants from related donors are frequently performed in patients aged 15 years or younger (≤15). The survival rate 5 years after transplantation in 1,527 registered patients who received first allogeneic transplants in the period between 1991 and 2013 is 60.0% for transplants from related donors and about 50% for transplants from unrelated donors.</a:t>
            </a:r>
          </a:p>
          <a:p>
            <a:endParaRPr kumimoji="1" lang="en-US" altLang="ja-JP" sz="1000" kern="1200" smtClean="0">
              <a:solidFill>
                <a:srgbClr val="0B5395"/>
              </a:solidFill>
              <a:latin typeface="Arial" pitchFamily="34" charset="0"/>
              <a:ea typeface="+mj-ea"/>
              <a:cs typeface="Arial" pitchFamily="34" charset="0"/>
            </a:endParaRPr>
          </a:p>
          <a:p>
            <a:pPr rtl="0" eaLnBrk="1" fontAlgn="b" latinLnBrk="0" hangingPunct="1">
              <a:lnSpc>
                <a:spcPct val="110000"/>
              </a:lnSpc>
            </a:pPr>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lnSpc>
                <a:spcPct val="110000"/>
              </a:lnSpc>
            </a:pPr>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pPr>
              <a:lnSpc>
                <a:spcPct val="110000"/>
              </a:lnSpc>
            </a:pPr>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10years</a:t>
            </a:r>
            <a:r>
              <a:rPr lang="ja-JP" altLang="en-US" sz="1000" u="sng" smtClean="0">
                <a:latin typeface="Arial" pitchFamily="34" charset="0"/>
                <a:cs typeface="Arial" pitchFamily="34" charset="0"/>
              </a:rPr>
              <a:t> ＿</a:t>
            </a:r>
            <a:endParaRPr kumimoji="1" lang="en-US" altLang="ja-JP" sz="1000" b="1" i="0" u="sng" strike="noStrike" kern="1200" smtClean="0">
              <a:solidFill>
                <a:schemeClr val="tx1"/>
              </a:solidFill>
              <a:latin typeface="Arial" pitchFamily="34" charset="0"/>
              <a:ea typeface="+mj-ea"/>
              <a:cs typeface="Arial" pitchFamily="34" charset="0"/>
            </a:endParaRPr>
          </a:p>
          <a:p>
            <a:pPr>
              <a:lnSpc>
                <a:spcPct val="110000"/>
              </a:lnSpc>
            </a:pPr>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Rel-BM</a:t>
            </a:r>
            <a:r>
              <a:rPr kumimoji="1" lang="ja-JP" altLang="en-US" sz="1000" b="1" i="0" u="none" strike="noStrike" kern="1200" smtClean="0">
                <a:solidFill>
                  <a:schemeClr val="tx1"/>
                </a:solidFill>
                <a:latin typeface="Arial" pitchFamily="34" charset="0"/>
                <a:ea typeface="+mj-ea"/>
                <a:cs typeface="Arial" pitchFamily="34" charset="0"/>
              </a:rPr>
              <a:t> </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648</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77.9%</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60.0%</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58.4%</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pPr>
              <a:lnSpc>
                <a:spcPct val="110000"/>
              </a:lnSpc>
            </a:pPr>
            <a:r>
              <a:rPr kumimoji="1" lang="en-US" altLang="ja-JP" sz="1000" b="1" i="0" u="none" strike="noStrike" kern="1200" baseline="0" smtClean="0">
                <a:solidFill>
                  <a:schemeClr val="tx1"/>
                </a:solidFill>
                <a:latin typeface="Arial" pitchFamily="34" charset="0"/>
                <a:ea typeface="+mj-ea"/>
                <a:cs typeface="Arial" pitchFamily="34" charset="0"/>
              </a:rPr>
              <a:t>Rel-PB</a:t>
            </a:r>
            <a:r>
              <a:rPr kumimoji="1" lang="ja-JP" altLang="en-US" sz="1000" b="1"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129</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57.8%</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44.4%</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41.4%</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pPr>
              <a:lnSpc>
                <a:spcPct val="110000"/>
              </a:lnSpc>
            </a:pPr>
            <a:r>
              <a:rPr kumimoji="1" lang="en-US" altLang="ja-JP" sz="1000" b="1" i="0" u="none" strike="noStrike" kern="1200" smtClean="0">
                <a:solidFill>
                  <a:schemeClr val="tx1"/>
                </a:solidFill>
                <a:latin typeface="Arial" pitchFamily="34" charset="0"/>
                <a:ea typeface="+mj-ea"/>
                <a:cs typeface="Arial" pitchFamily="34" charset="0"/>
              </a:rPr>
              <a:t>UR-BM</a:t>
            </a:r>
            <a:r>
              <a:rPr lang="ja-JP" altLang="en-US" sz="1000" smtClean="0">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404</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70.7%</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52.7%</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50.3%</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pPr>
              <a:lnSpc>
                <a:spcPct val="110000"/>
              </a:lnSpc>
            </a:pPr>
            <a:r>
              <a:rPr kumimoji="1" lang="en-US" altLang="ja-JP" sz="1000" b="1" i="0" u="sng" strike="noStrike" kern="1200" smtClean="0">
                <a:solidFill>
                  <a:schemeClr val="tx1"/>
                </a:solidFill>
                <a:latin typeface="Arial" pitchFamily="34" charset="0"/>
                <a:ea typeface="+mj-ea"/>
                <a:cs typeface="Arial" pitchFamily="34" charset="0"/>
              </a:rPr>
              <a:t>UR-CB</a:t>
            </a:r>
            <a:r>
              <a:rPr kumimoji="1" lang="ja-JP" altLang="en-US" sz="1000" b="1" i="0" u="sng" strike="noStrike" kern="1200" smtClean="0">
                <a:solidFill>
                  <a:schemeClr val="tx1"/>
                </a:solidFill>
                <a:latin typeface="Arial" pitchFamily="34" charset="0"/>
                <a:ea typeface="+mj-ea"/>
                <a:cs typeface="Arial" pitchFamily="34" charset="0"/>
              </a:rPr>
              <a:t> </a:t>
            </a:r>
            <a:r>
              <a:rPr lang="ja-JP" altLang="en-US" sz="1000" u="sng" smtClean="0">
                <a:latin typeface="Arial" pitchFamily="34" charset="0"/>
                <a:ea typeface="+mj-ea"/>
                <a:cs typeface="Arial" pitchFamily="34" charset="0"/>
              </a:rPr>
              <a:t>     </a:t>
            </a:r>
            <a:r>
              <a:rPr kumimoji="1" lang="en-US" altLang="ja-JP" sz="1000" b="0" i="0" u="sng" strike="noStrike" kern="1200" smtClean="0">
                <a:solidFill>
                  <a:schemeClr val="tx1"/>
                </a:solidFill>
                <a:latin typeface="Arial" pitchFamily="34" charset="0"/>
                <a:ea typeface="+mj-ea"/>
                <a:cs typeface="Arial" pitchFamily="34" charset="0"/>
              </a:rPr>
              <a:t>346</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68.4%</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51.9%</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50.0%</a:t>
            </a:r>
            <a:r>
              <a:rPr lang="ja-JP" altLang="en-US" sz="1000" u="sng" smtClean="0">
                <a:latin typeface="Arial" pitchFamily="34" charset="0"/>
                <a:cs typeface="Arial" pitchFamily="34" charset="0"/>
              </a:rPr>
              <a:t> ＿＿</a:t>
            </a:r>
            <a:endParaRPr kumimoji="1" lang="ja-JP" altLang="en-US" sz="1000" b="0" u="sng" dirty="0">
              <a:solidFill>
                <a:srgbClr val="0B5395"/>
              </a:solidFill>
              <a:latin typeface="Arial" pitchFamily="34" charset="0"/>
              <a:ea typeface="+mj-ea"/>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813425" cy="4360863"/>
          </a:xfrm>
        </p:spPr>
      </p:sp>
      <p:sp>
        <p:nvSpPr>
          <p:cNvPr id="3" name="ノート プレースホルダ 2"/>
          <p:cNvSpPr>
            <a:spLocks noGrp="1"/>
          </p:cNvSpPr>
          <p:nvPr>
            <p:ph type="body" idx="1"/>
          </p:nvPr>
        </p:nvSpPr>
        <p:spPr>
          <a:xfrm>
            <a:off x="1350243" y="4360984"/>
            <a:ext cx="7204021" cy="1693333"/>
          </a:xfrm>
        </p:spPr>
        <p:txBody>
          <a:bodyPr>
            <a:normAutofit/>
          </a:bodyPr>
          <a:lstStyle/>
          <a:p>
            <a:r>
              <a:rPr kumimoji="1" lang="en-US" altLang="ja-JP" sz="1200" kern="1200" smtClean="0">
                <a:solidFill>
                  <a:schemeClr val="tx1"/>
                </a:solidFill>
                <a:latin typeface="+mn-lt"/>
                <a:ea typeface="+mn-ea"/>
                <a:cs typeface="+mn-cs"/>
              </a:rPr>
              <a:t>For allogeneic transplants in patients with acute myeloid leukemia aged 16 years or older (≥16), bone marrow transplantation from unrelated donors is frequently performed. The survival rate 5 years after transplantation in 12,381 registered patients who received first allogeneic transplants in the period between 1991 and 2013 ranges from 30% to 50% for both transplants from related and unrelated donors.</a:t>
            </a:r>
          </a:p>
          <a:p>
            <a:endParaRPr kumimoji="1" lang="en-US" altLang="ja-JP" sz="1000" kern="12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10years</a:t>
            </a:r>
            <a:r>
              <a:rPr lang="ja-JP" altLang="en-US" sz="1000" u="sng" smtClean="0">
                <a:latin typeface="Arial" pitchFamily="34" charset="0"/>
                <a:cs typeface="Arial" pitchFamily="34" charset="0"/>
              </a:rPr>
              <a:t> ＿</a:t>
            </a:r>
            <a:endParaRPr kumimoji="1" lang="en-US" altLang="ja-JP" sz="1000" b="1" i="0" u="sng" strike="noStrike" kern="1200" smtClean="0">
              <a:solidFill>
                <a:schemeClr val="tx1"/>
              </a:solidFill>
              <a:latin typeface="Arial" pitchFamily="34" charset="0"/>
              <a:cs typeface="Arial" pitchFamily="34" charset="0"/>
            </a:endParaRPr>
          </a:p>
          <a:p>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Rel-BM</a:t>
            </a:r>
            <a:r>
              <a:rPr kumimoji="1" lang="ja-JP" altLang="en-US" sz="1000" b="1" i="0" u="none" strike="noStrike" kern="120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2,448</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67.1%</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48.1%</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43.6%</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baseline="0" smtClean="0">
                <a:solidFill>
                  <a:schemeClr val="tx1"/>
                </a:solidFill>
                <a:latin typeface="Arial" pitchFamily="34" charset="0"/>
                <a:ea typeface="+mj-ea"/>
                <a:cs typeface="Arial" pitchFamily="34" charset="0"/>
              </a:rPr>
              <a:t>Rel-PB</a:t>
            </a:r>
            <a:r>
              <a:rPr kumimoji="1" lang="ja-JP" altLang="en-US" sz="1000" b="1"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2,503</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57.7%</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36.4%</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30.1%</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smtClean="0">
                <a:solidFill>
                  <a:schemeClr val="tx1"/>
                </a:solidFill>
                <a:latin typeface="Arial" pitchFamily="34" charset="0"/>
                <a:ea typeface="+mj-ea"/>
                <a:cs typeface="Arial" pitchFamily="34" charset="0"/>
              </a:rPr>
              <a:t>UR-BM</a:t>
            </a:r>
            <a:r>
              <a:rPr kumimoji="1" lang="ja-JP" altLang="en-US" sz="1000" b="1"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4,575</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61.3%</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43.4%</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38.5%</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sng" strike="noStrike" kern="1200" smtClean="0">
                <a:solidFill>
                  <a:schemeClr val="tx1"/>
                </a:solidFill>
                <a:latin typeface="Arial" pitchFamily="34" charset="0"/>
                <a:ea typeface="+mj-ea"/>
                <a:cs typeface="Arial" pitchFamily="34" charset="0"/>
              </a:rPr>
              <a:t>UR-CB</a:t>
            </a:r>
            <a:r>
              <a:rPr kumimoji="1" lang="ja-JP" altLang="en-US" sz="1000" b="1" i="0" u="sng" strike="noStrike" kern="1200" baseline="0" smtClean="0">
                <a:solidFill>
                  <a:schemeClr val="tx1"/>
                </a:solidFill>
                <a:latin typeface="Arial" pitchFamily="34" charset="0"/>
                <a:ea typeface="+mj-ea"/>
                <a:cs typeface="Arial" pitchFamily="34" charset="0"/>
              </a:rPr>
              <a:t>   </a:t>
            </a:r>
            <a:r>
              <a:rPr kumimoji="1" lang="en-US" altLang="ja-JP" sz="1000" b="0" i="0" u="sng" strike="noStrike" kern="1200" smtClean="0">
                <a:solidFill>
                  <a:schemeClr val="tx1"/>
                </a:solidFill>
                <a:latin typeface="Arial" pitchFamily="34" charset="0"/>
                <a:ea typeface="+mj-ea"/>
                <a:cs typeface="Arial" pitchFamily="34" charset="0"/>
              </a:rPr>
              <a:t>2,855</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48.0%</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33.4%</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29.0%</a:t>
            </a:r>
            <a:r>
              <a:rPr lang="ja-JP" altLang="en-US" sz="1000" u="sng" smtClean="0">
                <a:latin typeface="Arial" pitchFamily="34" charset="0"/>
                <a:cs typeface="Arial" pitchFamily="34" charset="0"/>
              </a:rPr>
              <a:t> ＿＿</a:t>
            </a:r>
            <a:endParaRPr kumimoji="1" lang="ja-JP" altLang="en-US" sz="1000" b="0" u="sng" dirty="0">
              <a:solidFill>
                <a:srgbClr val="0B5395"/>
              </a:solidFill>
              <a:latin typeface="Arial" pitchFamily="34" charset="0"/>
              <a:ea typeface="+mj-ea"/>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3737" cy="4329113"/>
          </a:xfrm>
        </p:spPr>
      </p:sp>
      <p:sp>
        <p:nvSpPr>
          <p:cNvPr id="3" name="ノート プレースホルダ 2"/>
          <p:cNvSpPr>
            <a:spLocks noGrp="1"/>
          </p:cNvSpPr>
          <p:nvPr>
            <p:ph type="body" idx="1"/>
          </p:nvPr>
        </p:nvSpPr>
        <p:spPr>
          <a:xfrm>
            <a:off x="1350243" y="4328982"/>
            <a:ext cx="7204021" cy="2098195"/>
          </a:xfrm>
        </p:spPr>
        <p:txBody>
          <a:bodyPr>
            <a:noAutofit/>
          </a:bodyPr>
          <a:lstStyle/>
          <a:p>
            <a:r>
              <a:rPr kumimoji="1" lang="en-US" altLang="ja-JP" sz="1200" kern="1200" smtClean="0">
                <a:solidFill>
                  <a:schemeClr val="tx1"/>
                </a:solidFill>
                <a:latin typeface="+mn-lt"/>
                <a:ea typeface="+mn-ea"/>
                <a:cs typeface="+mn-cs"/>
              </a:rPr>
              <a:t>For acute lymphoblastic leukemia, allogeneic transplants account for approximately 90% of the total cases of transplantation, and bone marrow transplants from related donors are frequently performed in patients aged 15 years or younger (≤15). The survival rate 5 years after transplantation in 2,564 registered patients who received first allogeneic transplants in the period between 1991 and 2013 is around 56% for bone marrow transplants from related donors and those from unrelated donors, and 37.3% for peripheral blood stem cell transplants from related donors. The decline in survival rates becomes moderate from the time of 5 years after transplantation onwards, and the survival rates 10 years after transplantation are more than 50% for both bone marrow transplants from related and unrelated donors.</a:t>
            </a: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ea typeface="+mn-ea"/>
                <a:cs typeface="Arial" pitchFamily="34" charset="0"/>
              </a:rPr>
              <a:t>≪</a:t>
            </a:r>
            <a:r>
              <a:rPr kumimoji="1" lang="en-US" altLang="ja-JP" sz="1000" b="0" i="0" u="none" strike="noStrike" kern="1200" smtClean="0">
                <a:solidFill>
                  <a:schemeClr val="tx1"/>
                </a:solidFill>
                <a:latin typeface="Arial" pitchFamily="34" charset="0"/>
                <a:ea typeface="+mn-ea"/>
                <a:cs typeface="Arial" pitchFamily="34" charset="0"/>
              </a:rPr>
              <a:t>Probability of survival</a:t>
            </a:r>
            <a:r>
              <a:rPr kumimoji="1" lang="ja-JP" altLang="en-US" sz="1000" b="0" i="0" u="none" strike="noStrike" kern="1200" smtClean="0">
                <a:solidFill>
                  <a:schemeClr val="tx1"/>
                </a:solidFill>
                <a:latin typeface="Arial" pitchFamily="34" charset="0"/>
                <a:ea typeface="+mn-ea"/>
                <a:cs typeface="Arial" pitchFamily="34" charset="0"/>
              </a:rPr>
              <a:t>≫</a:t>
            </a:r>
            <a:endParaRPr kumimoji="1" lang="en-US" altLang="ja-JP" sz="1000" b="0" i="0" u="none" strike="noStrike" kern="1200" smtClean="0">
              <a:solidFill>
                <a:schemeClr val="tx1"/>
              </a:solidFill>
              <a:latin typeface="Arial" pitchFamily="34" charset="0"/>
              <a:ea typeface="+mn-ea"/>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ea typeface="+mn-ea"/>
                <a:cs typeface="Arial" pitchFamily="34" charset="0"/>
              </a:rPr>
              <a:t>                         Years</a:t>
            </a:r>
            <a:r>
              <a:rPr kumimoji="1" lang="en-US" altLang="ja-JP" sz="1000" b="0" i="0" u="none" strike="noStrike" kern="1200" baseline="0" smtClean="0">
                <a:solidFill>
                  <a:schemeClr val="tx1"/>
                </a:solidFill>
                <a:latin typeface="Arial" pitchFamily="34" charset="0"/>
                <a:ea typeface="+mn-ea"/>
                <a:cs typeface="Arial" pitchFamily="34" charset="0"/>
              </a:rPr>
              <a:t> after the first transplantation</a:t>
            </a:r>
            <a:endParaRPr kumimoji="1" lang="en-US" altLang="ja-JP" sz="1000" kern="1200" smtClean="0">
              <a:solidFill>
                <a:srgbClr val="0B5395"/>
              </a:solidFill>
              <a:latin typeface="Arial" pitchFamily="34" charset="0"/>
              <a:ea typeface="+mn-ea"/>
              <a:cs typeface="Arial" pitchFamily="34" charset="0"/>
            </a:endParaRPr>
          </a:p>
          <a:p>
            <a:r>
              <a:rPr kumimoji="1" lang="ja-JP" altLang="en-US" sz="1000" b="0" i="0" u="sng" strike="noStrike" kern="1200" smtClean="0">
                <a:solidFill>
                  <a:schemeClr val="tx1"/>
                </a:solidFill>
                <a:latin typeface="Arial" pitchFamily="34" charset="0"/>
                <a:ea typeface="+mn-ea"/>
                <a:cs typeface="Arial" pitchFamily="34" charset="0"/>
              </a:rPr>
              <a:t>＿＿＿＿＿ </a:t>
            </a:r>
            <a:r>
              <a:rPr kumimoji="1" lang="en-US" altLang="ja-JP" sz="1000" b="0" i="0" u="sng" strike="noStrike" kern="1200" smtClean="0">
                <a:solidFill>
                  <a:schemeClr val="tx1"/>
                </a:solidFill>
                <a:latin typeface="Arial" pitchFamily="34" charset="0"/>
                <a:ea typeface="+mn-ea"/>
                <a:cs typeface="Arial" pitchFamily="34" charset="0"/>
              </a:rPr>
              <a:t>N</a:t>
            </a:r>
            <a:r>
              <a:rPr kumimoji="1" lang="en-US" altLang="ja-JP" sz="1000" b="0" i="0" u="sng" strike="noStrike" kern="1200" baseline="0" smtClean="0">
                <a:solidFill>
                  <a:schemeClr val="tx1"/>
                </a:solidFill>
                <a:latin typeface="Arial" pitchFamily="34" charset="0"/>
                <a:ea typeface="+mn-ea"/>
                <a:cs typeface="Arial" pitchFamily="34" charset="0"/>
              </a:rPr>
              <a:t>          1year</a:t>
            </a:r>
            <a:r>
              <a:rPr kumimoji="1" lang="en-US" altLang="ja-JP" sz="1000" b="1" i="0" u="sng" strike="noStrike" kern="1200" baseline="0" smtClean="0">
                <a:solidFill>
                  <a:schemeClr val="tx1"/>
                </a:solidFill>
                <a:latin typeface="Arial" pitchFamily="34" charset="0"/>
                <a:ea typeface="+mn-ea"/>
                <a:cs typeface="Arial" pitchFamily="34" charset="0"/>
              </a:rPr>
              <a:t>        </a:t>
            </a:r>
            <a:r>
              <a:rPr kumimoji="1" lang="en-US" altLang="ja-JP" sz="1000" b="0" i="0" u="sng" strike="noStrike" kern="1200" smtClean="0">
                <a:solidFill>
                  <a:schemeClr val="tx1"/>
                </a:solidFill>
                <a:latin typeface="Arial" pitchFamily="34" charset="0"/>
                <a:ea typeface="+mn-ea"/>
                <a:cs typeface="Arial" pitchFamily="34" charset="0"/>
              </a:rPr>
              <a:t>5years</a:t>
            </a:r>
            <a:r>
              <a:rPr kumimoji="1" lang="ja-JP" altLang="en-US" sz="1000" b="1" i="0" u="sng" strike="noStrike" kern="1200" baseline="0" smtClean="0">
                <a:solidFill>
                  <a:schemeClr val="tx1"/>
                </a:solidFill>
                <a:latin typeface="Arial" pitchFamily="34" charset="0"/>
                <a:ea typeface="+mn-ea"/>
                <a:cs typeface="Arial" pitchFamily="34" charset="0"/>
              </a:rPr>
              <a:t>      </a:t>
            </a:r>
            <a:r>
              <a:rPr kumimoji="1" lang="en-US" altLang="ja-JP" sz="1000" b="0" i="0" u="sng" strike="noStrike" kern="1200" smtClean="0">
                <a:solidFill>
                  <a:schemeClr val="tx1"/>
                </a:solidFill>
                <a:latin typeface="Arial" pitchFamily="34" charset="0"/>
                <a:ea typeface="+mn-ea"/>
                <a:cs typeface="Arial" pitchFamily="34" charset="0"/>
              </a:rPr>
              <a:t>10years</a:t>
            </a:r>
            <a:r>
              <a:rPr lang="ja-JP" altLang="en-US" sz="1000" u="sng" smtClean="0">
                <a:latin typeface="Arial" pitchFamily="34" charset="0"/>
                <a:cs typeface="Arial" pitchFamily="34" charset="0"/>
              </a:rPr>
              <a:t> ＿</a:t>
            </a:r>
            <a:endParaRPr kumimoji="1" lang="en-US" altLang="ja-JP" sz="1000" b="1" i="0" u="sng" strike="noStrike" kern="1200" smtClean="0">
              <a:solidFill>
                <a:schemeClr val="tx1"/>
              </a:solidFill>
              <a:latin typeface="Arial" pitchFamily="34" charset="0"/>
              <a:ea typeface="+mn-ea"/>
              <a:cs typeface="Arial" pitchFamily="34" charset="0"/>
            </a:endParaRPr>
          </a:p>
          <a:p>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Rel-BM</a:t>
            </a:r>
            <a:r>
              <a:rPr kumimoji="1" lang="ja-JP" altLang="en-US" sz="1000" b="1" i="0" u="none" strike="noStrike" kern="1200" smtClean="0">
                <a:solidFill>
                  <a:schemeClr val="tx1"/>
                </a:solidFill>
                <a:latin typeface="Arial" pitchFamily="34" charset="0"/>
                <a:ea typeface="+mn-ea"/>
                <a:cs typeface="Arial" pitchFamily="34" charset="0"/>
              </a:rPr>
              <a:t>    </a:t>
            </a:r>
            <a:r>
              <a:rPr kumimoji="1" lang="en-US" altLang="ja-JP" sz="1000" b="0" i="0" u="none" strike="noStrike" kern="1200" smtClean="0">
                <a:solidFill>
                  <a:schemeClr val="tx1"/>
                </a:solidFill>
                <a:latin typeface="Arial" pitchFamily="34" charset="0"/>
                <a:ea typeface="+mn-ea"/>
                <a:cs typeface="Arial" pitchFamily="34" charset="0"/>
              </a:rPr>
              <a:t>1,011</a:t>
            </a:r>
            <a:r>
              <a:rPr kumimoji="1" lang="ja-JP" altLang="en-US" sz="1000" b="0" i="0" u="none" strike="noStrike" kern="1200" smtClean="0">
                <a:solidFill>
                  <a:schemeClr val="tx1"/>
                </a:solidFill>
                <a:latin typeface="Arial" pitchFamily="34" charset="0"/>
                <a:ea typeface="+mn-ea"/>
                <a:cs typeface="Arial" pitchFamily="34" charset="0"/>
              </a:rPr>
              <a:t>        </a:t>
            </a:r>
            <a:r>
              <a:rPr kumimoji="1" lang="en-US" altLang="ja-JP" sz="1000" b="1" i="0" u="none" strike="noStrike" kern="1200" smtClean="0">
                <a:solidFill>
                  <a:schemeClr val="tx1"/>
                </a:solidFill>
                <a:latin typeface="Arial" pitchFamily="34" charset="0"/>
                <a:ea typeface="+mn-ea"/>
                <a:cs typeface="Arial" pitchFamily="34" charset="0"/>
              </a:rPr>
              <a:t>72.8%</a:t>
            </a:r>
            <a:r>
              <a:rPr kumimoji="1" lang="en-US" altLang="ja-JP" sz="1000" b="1" i="0" u="none" strike="noStrike" kern="1200" baseline="0" smtClean="0">
                <a:solidFill>
                  <a:schemeClr val="tx1"/>
                </a:solidFill>
                <a:latin typeface="Arial" pitchFamily="34" charset="0"/>
                <a:ea typeface="+mn-ea"/>
                <a:cs typeface="Arial" pitchFamily="34" charset="0"/>
              </a:rPr>
              <a:t>        </a:t>
            </a:r>
            <a:r>
              <a:rPr kumimoji="1" lang="en-US" altLang="ja-JP" sz="1000" b="1" i="0" u="none" strike="noStrike" kern="1200" smtClean="0">
                <a:solidFill>
                  <a:schemeClr val="tx1"/>
                </a:solidFill>
                <a:latin typeface="Arial" pitchFamily="34" charset="0"/>
                <a:ea typeface="+mn-ea"/>
                <a:cs typeface="Arial" pitchFamily="34" charset="0"/>
              </a:rPr>
              <a:t>55.0%</a:t>
            </a:r>
            <a:r>
              <a:rPr kumimoji="1" lang="ja-JP" altLang="en-US" sz="1000" b="0" i="0" u="none" strike="noStrike" kern="1200" baseline="0" smtClean="0">
                <a:solidFill>
                  <a:schemeClr val="tx1"/>
                </a:solidFill>
                <a:latin typeface="Arial" pitchFamily="34" charset="0"/>
                <a:ea typeface="+mn-ea"/>
                <a:cs typeface="Arial" pitchFamily="34" charset="0"/>
              </a:rPr>
              <a:t>        </a:t>
            </a:r>
            <a:r>
              <a:rPr kumimoji="1" lang="en-US" altLang="ja-JP" sz="1000" b="1" i="0" u="none" strike="noStrike" kern="1200" smtClean="0">
                <a:solidFill>
                  <a:schemeClr val="tx1"/>
                </a:solidFill>
                <a:latin typeface="Arial" pitchFamily="34" charset="0"/>
                <a:ea typeface="+mn-ea"/>
                <a:cs typeface="Arial" pitchFamily="34" charset="0"/>
              </a:rPr>
              <a:t>52.2%</a:t>
            </a:r>
            <a:r>
              <a:rPr lang="ja-JP" altLang="en-US" sz="1000" smtClean="0">
                <a:latin typeface="Arial" pitchFamily="34" charset="0"/>
                <a:ea typeface="+mn-ea"/>
                <a:cs typeface="Arial" pitchFamily="34" charset="0"/>
              </a:rPr>
              <a:t> </a:t>
            </a:r>
            <a:endParaRPr lang="en-US" altLang="ja-JP" sz="1000" smtClean="0">
              <a:latin typeface="Arial" pitchFamily="34" charset="0"/>
              <a:ea typeface="+mn-ea"/>
              <a:cs typeface="Arial" pitchFamily="34" charset="0"/>
            </a:endParaRPr>
          </a:p>
          <a:p>
            <a:r>
              <a:rPr kumimoji="1" lang="en-US" altLang="ja-JP" sz="1000" b="1" i="0" u="none" strike="noStrike" kern="1200" smtClean="0">
                <a:solidFill>
                  <a:schemeClr val="tx1"/>
                </a:solidFill>
                <a:latin typeface="Arial" pitchFamily="34" charset="0"/>
                <a:ea typeface="+mn-ea"/>
                <a:cs typeface="Arial" pitchFamily="34" charset="0"/>
              </a:rPr>
              <a:t>Rel-PB</a:t>
            </a:r>
            <a:r>
              <a:rPr kumimoji="1" lang="en-US" altLang="ja-JP" sz="1000" b="0" i="0" u="none" strike="noStrike" kern="1200" baseline="0" smtClean="0">
                <a:solidFill>
                  <a:schemeClr val="tx1"/>
                </a:solidFill>
                <a:latin typeface="Arial" pitchFamily="34" charset="0"/>
                <a:ea typeface="+mn-ea"/>
                <a:cs typeface="Arial" pitchFamily="34" charset="0"/>
              </a:rPr>
              <a:t>       1</a:t>
            </a:r>
            <a:r>
              <a:rPr kumimoji="1" lang="en-US" altLang="ja-JP" sz="1000" b="0" i="0" u="none" strike="noStrike" kern="1200" smtClean="0">
                <a:solidFill>
                  <a:schemeClr val="tx1"/>
                </a:solidFill>
                <a:latin typeface="Arial" pitchFamily="34" charset="0"/>
                <a:ea typeface="+mn-ea"/>
                <a:cs typeface="Arial" pitchFamily="34" charset="0"/>
              </a:rPr>
              <a:t>65</a:t>
            </a:r>
            <a:r>
              <a:rPr kumimoji="1" lang="ja-JP" altLang="en-US" sz="1000" b="0" i="0" u="none" strike="noStrike" kern="1200" baseline="0" smtClean="0">
                <a:solidFill>
                  <a:schemeClr val="tx1"/>
                </a:solidFill>
                <a:latin typeface="Arial" pitchFamily="34" charset="0"/>
                <a:ea typeface="+mn-ea"/>
                <a:cs typeface="Arial" pitchFamily="34" charset="0"/>
              </a:rPr>
              <a:t>        </a:t>
            </a:r>
            <a:r>
              <a:rPr kumimoji="1" lang="en-US" altLang="ja-JP" sz="1000" b="1" i="0" u="none" strike="noStrike" kern="1200" smtClean="0">
                <a:solidFill>
                  <a:schemeClr val="tx1"/>
                </a:solidFill>
                <a:latin typeface="Arial" pitchFamily="34" charset="0"/>
                <a:ea typeface="+mn-ea"/>
                <a:cs typeface="Arial" pitchFamily="34" charset="0"/>
              </a:rPr>
              <a:t>63.2%</a:t>
            </a:r>
            <a:r>
              <a:rPr kumimoji="1" lang="en-US" altLang="ja-JP" sz="1000" b="1" i="0" u="none" strike="noStrike" kern="1200" baseline="0" smtClean="0">
                <a:solidFill>
                  <a:schemeClr val="tx1"/>
                </a:solidFill>
                <a:latin typeface="Arial" pitchFamily="34" charset="0"/>
                <a:ea typeface="+mn-ea"/>
                <a:cs typeface="Arial" pitchFamily="34" charset="0"/>
              </a:rPr>
              <a:t>        </a:t>
            </a:r>
            <a:r>
              <a:rPr kumimoji="1" lang="en-US" altLang="ja-JP" sz="1000" b="1" i="0" u="none" strike="noStrike" kern="1200" smtClean="0">
                <a:solidFill>
                  <a:schemeClr val="tx1"/>
                </a:solidFill>
                <a:latin typeface="Arial" pitchFamily="34" charset="0"/>
                <a:ea typeface="+mn-ea"/>
                <a:cs typeface="Arial" pitchFamily="34" charset="0"/>
              </a:rPr>
              <a:t>37.3%</a:t>
            </a:r>
            <a:r>
              <a:rPr kumimoji="1" lang="ja-JP" altLang="en-US" sz="1000" b="0" i="0" u="none" strike="noStrike" kern="1200" baseline="0" smtClean="0">
                <a:solidFill>
                  <a:schemeClr val="tx1"/>
                </a:solidFill>
                <a:latin typeface="Arial" pitchFamily="34" charset="0"/>
                <a:ea typeface="+mn-ea"/>
                <a:cs typeface="Arial" pitchFamily="34" charset="0"/>
              </a:rPr>
              <a:t>        </a:t>
            </a:r>
            <a:r>
              <a:rPr kumimoji="1" lang="en-US" altLang="ja-JP" sz="1000" b="1" i="0" u="none" strike="noStrike" kern="1200" smtClean="0">
                <a:solidFill>
                  <a:schemeClr val="tx1"/>
                </a:solidFill>
                <a:latin typeface="Arial" pitchFamily="34" charset="0"/>
                <a:ea typeface="+mn-ea"/>
                <a:cs typeface="Arial" pitchFamily="34" charset="0"/>
              </a:rPr>
              <a:t>34.2%</a:t>
            </a:r>
            <a:r>
              <a:rPr lang="ja-JP" altLang="en-US" sz="1000" smtClean="0">
                <a:latin typeface="Arial" pitchFamily="34" charset="0"/>
                <a:ea typeface="+mn-ea"/>
                <a:cs typeface="Arial" pitchFamily="34" charset="0"/>
              </a:rPr>
              <a:t> </a:t>
            </a:r>
            <a:endParaRPr lang="en-US" altLang="ja-JP" sz="1000" smtClean="0">
              <a:latin typeface="Arial" pitchFamily="34" charset="0"/>
              <a:ea typeface="+mn-ea"/>
              <a:cs typeface="Arial" pitchFamily="34" charset="0"/>
            </a:endParaRPr>
          </a:p>
          <a:p>
            <a:r>
              <a:rPr kumimoji="1" lang="en-US" altLang="ja-JP" sz="1000" b="1" i="0" u="none" strike="noStrike" kern="1200" baseline="0" smtClean="0">
                <a:solidFill>
                  <a:schemeClr val="tx1"/>
                </a:solidFill>
                <a:latin typeface="Arial" pitchFamily="34" charset="0"/>
                <a:ea typeface="+mn-ea"/>
                <a:cs typeface="Arial" pitchFamily="34" charset="0"/>
              </a:rPr>
              <a:t>UR-BM</a:t>
            </a:r>
            <a:r>
              <a:rPr kumimoji="1" lang="ja-JP" altLang="en-US" sz="1000" b="1" i="0" u="none" strike="noStrike" kern="1200" baseline="0" smtClean="0">
                <a:solidFill>
                  <a:schemeClr val="tx1"/>
                </a:solidFill>
                <a:latin typeface="Arial" pitchFamily="34" charset="0"/>
                <a:ea typeface="+mn-ea"/>
                <a:cs typeface="Arial" pitchFamily="34" charset="0"/>
              </a:rPr>
              <a:t>      </a:t>
            </a:r>
            <a:r>
              <a:rPr kumimoji="1" lang="en-US" altLang="ja-JP" sz="1000" b="0" i="0" u="none" strike="noStrike" kern="1200" smtClean="0">
                <a:solidFill>
                  <a:schemeClr val="tx1"/>
                </a:solidFill>
                <a:latin typeface="Arial" pitchFamily="34" charset="0"/>
                <a:ea typeface="+mn-ea"/>
                <a:cs typeface="Arial" pitchFamily="34" charset="0"/>
              </a:rPr>
              <a:t>814</a:t>
            </a:r>
            <a:r>
              <a:rPr kumimoji="1" lang="ja-JP" altLang="en-US" sz="1000" b="0" i="0" u="none" strike="noStrike" kern="1200" baseline="0" smtClean="0">
                <a:solidFill>
                  <a:schemeClr val="tx1"/>
                </a:solidFill>
                <a:latin typeface="Arial" pitchFamily="34" charset="0"/>
                <a:ea typeface="+mn-ea"/>
                <a:cs typeface="Arial" pitchFamily="34" charset="0"/>
              </a:rPr>
              <a:t>        </a:t>
            </a:r>
            <a:r>
              <a:rPr kumimoji="1" lang="en-US" altLang="ja-JP" sz="1000" b="1" i="0" u="none" strike="noStrike" kern="1200" smtClean="0">
                <a:solidFill>
                  <a:schemeClr val="tx1"/>
                </a:solidFill>
                <a:latin typeface="Arial" pitchFamily="34" charset="0"/>
                <a:ea typeface="+mn-ea"/>
                <a:cs typeface="Arial" pitchFamily="34" charset="0"/>
              </a:rPr>
              <a:t>73.7%</a:t>
            </a:r>
            <a:r>
              <a:rPr kumimoji="1" lang="en-US" altLang="ja-JP" sz="1000" b="1" i="0" u="none" strike="noStrike" kern="1200" baseline="0" smtClean="0">
                <a:solidFill>
                  <a:schemeClr val="tx1"/>
                </a:solidFill>
                <a:latin typeface="Arial" pitchFamily="34" charset="0"/>
                <a:ea typeface="+mn-ea"/>
                <a:cs typeface="Arial" pitchFamily="34" charset="0"/>
              </a:rPr>
              <a:t>        </a:t>
            </a:r>
            <a:r>
              <a:rPr kumimoji="1" lang="en-US" altLang="ja-JP" sz="1000" b="1" i="0" u="none" strike="noStrike" kern="1200" smtClean="0">
                <a:solidFill>
                  <a:schemeClr val="tx1"/>
                </a:solidFill>
                <a:latin typeface="Arial" pitchFamily="34" charset="0"/>
                <a:ea typeface="+mn-ea"/>
                <a:cs typeface="Arial" pitchFamily="34" charset="0"/>
              </a:rPr>
              <a:t>57.8%</a:t>
            </a:r>
            <a:r>
              <a:rPr kumimoji="1" lang="ja-JP" altLang="en-US" sz="1000" b="0" i="0" u="none" strike="noStrike" kern="1200" baseline="0" smtClean="0">
                <a:solidFill>
                  <a:schemeClr val="tx1"/>
                </a:solidFill>
                <a:latin typeface="Arial" pitchFamily="34" charset="0"/>
                <a:ea typeface="+mn-ea"/>
                <a:cs typeface="Arial" pitchFamily="34" charset="0"/>
              </a:rPr>
              <a:t>        </a:t>
            </a:r>
            <a:r>
              <a:rPr kumimoji="1" lang="en-US" altLang="ja-JP" sz="1000" b="1" i="0" u="none" strike="noStrike" kern="1200" smtClean="0">
                <a:solidFill>
                  <a:schemeClr val="tx1"/>
                </a:solidFill>
                <a:latin typeface="Arial" pitchFamily="34" charset="0"/>
                <a:ea typeface="+mn-ea"/>
                <a:cs typeface="Arial" pitchFamily="34" charset="0"/>
              </a:rPr>
              <a:t>54.5%</a:t>
            </a:r>
            <a:r>
              <a:rPr lang="ja-JP" altLang="en-US" sz="1000" smtClean="0">
                <a:latin typeface="Arial" pitchFamily="34" charset="0"/>
                <a:ea typeface="+mn-ea"/>
                <a:cs typeface="Arial" pitchFamily="34" charset="0"/>
              </a:rPr>
              <a:t> </a:t>
            </a:r>
            <a:endParaRPr lang="en-US" altLang="ja-JP" sz="1000" smtClean="0">
              <a:latin typeface="Arial" pitchFamily="34" charset="0"/>
              <a:ea typeface="+mn-ea"/>
              <a:cs typeface="Arial" pitchFamily="34" charset="0"/>
            </a:endParaRPr>
          </a:p>
          <a:p>
            <a:r>
              <a:rPr kumimoji="1" lang="en-US" altLang="ja-JP" sz="1000" b="1" i="0" u="sng" strike="noStrike" kern="1200" smtClean="0">
                <a:solidFill>
                  <a:schemeClr val="tx1"/>
                </a:solidFill>
                <a:latin typeface="Arial" pitchFamily="34" charset="0"/>
                <a:ea typeface="+mn-ea"/>
                <a:cs typeface="Arial" pitchFamily="34" charset="0"/>
              </a:rPr>
              <a:t>UR-CB</a:t>
            </a:r>
            <a:r>
              <a:rPr kumimoji="1" lang="en-US" altLang="ja-JP" sz="1000" b="0" i="0" u="sng" strike="noStrike" kern="1200" smtClean="0">
                <a:solidFill>
                  <a:schemeClr val="tx1"/>
                </a:solidFill>
                <a:latin typeface="Arial" pitchFamily="34" charset="0"/>
                <a:ea typeface="+mn-ea"/>
                <a:cs typeface="Arial" pitchFamily="34" charset="0"/>
              </a:rPr>
              <a:t>       574</a:t>
            </a:r>
            <a:r>
              <a:rPr kumimoji="1" lang="ja-JP" altLang="en-US" sz="1000" b="0" i="0" u="sng" strike="noStrike" kern="1200" baseline="0" smtClean="0">
                <a:solidFill>
                  <a:schemeClr val="tx1"/>
                </a:solidFill>
                <a:latin typeface="Arial" pitchFamily="34" charset="0"/>
                <a:ea typeface="+mn-ea"/>
                <a:cs typeface="Arial" pitchFamily="34" charset="0"/>
              </a:rPr>
              <a:t>        </a:t>
            </a:r>
            <a:r>
              <a:rPr kumimoji="1" lang="en-US" altLang="ja-JP" sz="1000" b="1" i="0" u="sng" strike="noStrike" kern="1200" smtClean="0">
                <a:solidFill>
                  <a:schemeClr val="tx1"/>
                </a:solidFill>
                <a:latin typeface="Arial" pitchFamily="34" charset="0"/>
                <a:ea typeface="+mn-ea"/>
                <a:cs typeface="Arial" pitchFamily="34" charset="0"/>
              </a:rPr>
              <a:t>72.4%</a:t>
            </a:r>
            <a:r>
              <a:rPr kumimoji="1" lang="ja-JP" altLang="en-US" sz="1000" b="0" i="0" u="sng" strike="noStrike" kern="1200" baseline="0" smtClean="0">
                <a:solidFill>
                  <a:schemeClr val="tx1"/>
                </a:solidFill>
                <a:latin typeface="Arial" pitchFamily="34" charset="0"/>
                <a:ea typeface="+mn-ea"/>
                <a:cs typeface="Arial" pitchFamily="34" charset="0"/>
              </a:rPr>
              <a:t>        </a:t>
            </a:r>
            <a:r>
              <a:rPr kumimoji="1" lang="en-US" altLang="ja-JP" sz="1000" b="1" i="0" u="sng" strike="noStrike" kern="1200" smtClean="0">
                <a:solidFill>
                  <a:schemeClr val="tx1"/>
                </a:solidFill>
                <a:latin typeface="Arial" pitchFamily="34" charset="0"/>
                <a:ea typeface="+mn-ea"/>
                <a:cs typeface="Arial" pitchFamily="34" charset="0"/>
              </a:rPr>
              <a:t>53.0%</a:t>
            </a:r>
            <a:r>
              <a:rPr kumimoji="1" lang="ja-JP" altLang="en-US" sz="1000" b="0" i="0" u="sng" strike="noStrike" kern="1200" baseline="0" smtClean="0">
                <a:solidFill>
                  <a:schemeClr val="tx1"/>
                </a:solidFill>
                <a:latin typeface="Arial" pitchFamily="34" charset="0"/>
                <a:ea typeface="+mn-ea"/>
                <a:cs typeface="Arial" pitchFamily="34" charset="0"/>
              </a:rPr>
              <a:t>        </a:t>
            </a:r>
            <a:r>
              <a:rPr kumimoji="1" lang="en-US" altLang="ja-JP" sz="1000" b="1" i="0" u="sng" strike="noStrike" kern="1200" smtClean="0">
                <a:solidFill>
                  <a:schemeClr val="tx1"/>
                </a:solidFill>
                <a:latin typeface="Arial" pitchFamily="34" charset="0"/>
                <a:ea typeface="+mn-ea"/>
                <a:cs typeface="Arial" pitchFamily="34" charset="0"/>
              </a:rPr>
              <a:t>50.8%</a:t>
            </a:r>
            <a:r>
              <a:rPr lang="ja-JP" altLang="en-US" sz="1000" u="sng" smtClean="0">
                <a:latin typeface="Arial" pitchFamily="34" charset="0"/>
                <a:cs typeface="Arial" pitchFamily="34" charset="0"/>
              </a:rPr>
              <a:t> ＿＿</a:t>
            </a:r>
            <a:r>
              <a:rPr lang="ja-JP" altLang="en-US" sz="1000" smtClean="0">
                <a:latin typeface="Arial" pitchFamily="34" charset="0"/>
                <a:ea typeface="+mn-ea"/>
                <a:cs typeface="Arial" pitchFamily="34" charset="0"/>
              </a:rPr>
              <a:t> </a:t>
            </a:r>
            <a:endParaRPr kumimoji="1" lang="ja-JP" altLang="en-US" sz="1000" b="0" dirty="0">
              <a:solidFill>
                <a:srgbClr val="0B5395"/>
              </a:solidFill>
              <a:latin typeface="Arial" pitchFamily="34" charset="0"/>
              <a:ea typeface="+mn-ea"/>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0088"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en-US" altLang="ja-JP" sz="1200" kern="1200" smtClean="0">
                <a:solidFill>
                  <a:schemeClr val="tx1"/>
                </a:solidFill>
                <a:latin typeface="+mn-lt"/>
                <a:ea typeface="+mn-ea"/>
                <a:cs typeface="+mn-cs"/>
              </a:rPr>
              <a:t>For allogeneic transplants in patients with acute lymphoblastic leukemia aged 16 years or older (≥16), bone marrow transplantation from unrelated donors is frequently performed. The survival rate 5 years after transplantation in 5,762 registered patients who received first allogeneic transplants in the period between 1991 and 2013 is around 44% for both transplants from related and unrelated donors.</a:t>
            </a:r>
          </a:p>
          <a:p>
            <a:endParaRPr kumimoji="1" lang="en-US" altLang="ja-JP" sz="1000" kern="12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10years</a:t>
            </a:r>
            <a:r>
              <a:rPr lang="ja-JP" altLang="en-US" sz="1000" u="sng" smtClean="0">
                <a:latin typeface="Arial" pitchFamily="34" charset="0"/>
                <a:cs typeface="Arial" pitchFamily="34" charset="0"/>
              </a:rPr>
              <a:t> ＿</a:t>
            </a:r>
            <a:endParaRPr kumimoji="1" lang="en-US" altLang="ja-JP" sz="1000" b="1" i="0" u="sng" strike="noStrike" kern="1200" smtClean="0">
              <a:solidFill>
                <a:schemeClr val="tx1"/>
              </a:solidFill>
              <a:latin typeface="Arial" pitchFamily="34" charset="0"/>
              <a:cs typeface="Arial" pitchFamily="34" charset="0"/>
            </a:endParaRPr>
          </a:p>
          <a:p>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Rel-BM</a:t>
            </a:r>
            <a:r>
              <a:rPr kumimoji="1" lang="ja-JP" altLang="en-US" sz="1000" b="1" i="0" u="none" strike="noStrike" kern="120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1,451</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69.8%</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47.3%</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42.0%</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smtClean="0">
                <a:solidFill>
                  <a:schemeClr val="tx1"/>
                </a:solidFill>
                <a:latin typeface="Arial" pitchFamily="34" charset="0"/>
                <a:ea typeface="+mj-ea"/>
                <a:cs typeface="Arial" pitchFamily="34" charset="0"/>
              </a:rPr>
              <a:t>Rel-PB</a:t>
            </a:r>
            <a:r>
              <a:rPr kumimoji="1" lang="en-US" altLang="ja-JP" sz="1000" b="0" i="0" u="none" strike="noStrike" kern="1200" smtClean="0">
                <a:solidFill>
                  <a:schemeClr val="tx1"/>
                </a:solidFill>
                <a:latin typeface="Arial" pitchFamily="34" charset="0"/>
                <a:ea typeface="+mj-ea"/>
                <a:cs typeface="Arial" pitchFamily="34" charset="0"/>
              </a:rPr>
              <a:t>     1,005</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62.6%</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37.9%</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33.1%</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smtClean="0">
                <a:solidFill>
                  <a:schemeClr val="tx1"/>
                </a:solidFill>
                <a:latin typeface="Arial" pitchFamily="34" charset="0"/>
                <a:ea typeface="+mj-ea"/>
                <a:cs typeface="Arial" pitchFamily="34" charset="0"/>
              </a:rPr>
              <a:t>UR-BM</a:t>
            </a:r>
            <a:r>
              <a:rPr kumimoji="1" lang="ja-JP" altLang="en-US" sz="1000" b="1"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2,347</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65.6%</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45.9%</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41.2%</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sng" strike="noStrike" kern="1200" smtClean="0">
                <a:solidFill>
                  <a:schemeClr val="tx1"/>
                </a:solidFill>
                <a:latin typeface="Arial" pitchFamily="34" charset="0"/>
                <a:ea typeface="+mj-ea"/>
                <a:cs typeface="Arial" pitchFamily="34" charset="0"/>
              </a:rPr>
              <a:t>UR-CB</a:t>
            </a:r>
            <a:r>
              <a:rPr kumimoji="1" lang="ja-JP" altLang="en-US" sz="1000" b="1" i="0" u="sng" strike="noStrike" kern="1200" smtClean="0">
                <a:solidFill>
                  <a:schemeClr val="tx1"/>
                </a:solidFill>
                <a:latin typeface="Arial" pitchFamily="34" charset="0"/>
                <a:ea typeface="+mj-ea"/>
                <a:cs typeface="Arial" pitchFamily="34" charset="0"/>
              </a:rPr>
              <a:t> </a:t>
            </a:r>
            <a:r>
              <a:rPr lang="ja-JP" altLang="en-US" sz="1000" u="sng" smtClean="0">
                <a:latin typeface="Arial" pitchFamily="34" charset="0"/>
                <a:ea typeface="+mj-ea"/>
                <a:cs typeface="Arial" pitchFamily="34" charset="0"/>
              </a:rPr>
              <a:t>      </a:t>
            </a:r>
            <a:r>
              <a:rPr lang="en-US" altLang="ja-JP" sz="1000" u="sng" smtClean="0">
                <a:latin typeface="Arial" pitchFamily="34" charset="0"/>
                <a:ea typeface="+mj-ea"/>
                <a:cs typeface="Arial" pitchFamily="34" charset="0"/>
              </a:rPr>
              <a:t>9</a:t>
            </a:r>
            <a:r>
              <a:rPr kumimoji="1" lang="en-US" altLang="ja-JP" sz="1000" b="0" i="0" u="sng" strike="noStrike" kern="1200" smtClean="0">
                <a:solidFill>
                  <a:schemeClr val="tx1"/>
                </a:solidFill>
                <a:latin typeface="Arial" pitchFamily="34" charset="0"/>
                <a:ea typeface="+mj-ea"/>
                <a:cs typeface="Arial" pitchFamily="34" charset="0"/>
              </a:rPr>
              <a:t>59</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60.5%</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43.2%</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41.4%</a:t>
            </a:r>
            <a:r>
              <a:rPr lang="ja-JP" altLang="en-US" sz="1000" u="sng" smtClean="0">
                <a:latin typeface="Arial" pitchFamily="34" charset="0"/>
                <a:cs typeface="Arial" pitchFamily="34" charset="0"/>
              </a:rPr>
              <a:t> ＿＿</a:t>
            </a:r>
            <a:endParaRPr kumimoji="1" lang="ja-JP" altLang="en-US" sz="1000" b="0" u="sng" dirty="0">
              <a:solidFill>
                <a:srgbClr val="0B5395"/>
              </a:solidFill>
              <a:latin typeface="Arial" pitchFamily="34" charset="0"/>
              <a:ea typeface="+mj-ea"/>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92787" cy="4343400"/>
          </a:xfrm>
        </p:spPr>
      </p:sp>
      <p:sp>
        <p:nvSpPr>
          <p:cNvPr id="3" name="ノート プレースホルダ 2"/>
          <p:cNvSpPr>
            <a:spLocks noGrp="1"/>
          </p:cNvSpPr>
          <p:nvPr>
            <p:ph type="body" idx="1"/>
          </p:nvPr>
        </p:nvSpPr>
        <p:spPr>
          <a:xfrm>
            <a:off x="1471692" y="4343400"/>
            <a:ext cx="7204021" cy="1899138"/>
          </a:xfrm>
        </p:spPr>
        <p:txBody>
          <a:bodyPr>
            <a:noAutofit/>
          </a:bodyPr>
          <a:lstStyle/>
          <a:p>
            <a:r>
              <a:rPr kumimoji="1" lang="en-US" altLang="ja-JP" sz="1200" kern="1200" smtClean="0">
                <a:solidFill>
                  <a:schemeClr val="tx1"/>
                </a:solidFill>
                <a:latin typeface="+mn-lt"/>
                <a:ea typeface="+mn-ea"/>
                <a:cs typeface="+mn-cs"/>
              </a:rPr>
              <a:t>The number of patients with chronic myeloid leukemia  aged 15 years or younger (≤15) is small, for whom bone marrow transplants from related or unrelated donors are frequently performed. The survival rate 5 years after transplantation in 234 registered patients who received first allogeneic transplants in the period between 1991 and 2013 is 77.5% for bone marrow transplants from related donors, 61.1% for peripheral blood stem cell transplants from related donors, and 68.3% for bone marrow transplants from unrelated donors. The decline in survival rates becomes moderate from the time of 5 years after transplantation onwards, and the survival rates 10 years after transplantation are more than 60% for both transplants from related and unrelated donors.</a:t>
            </a:r>
          </a:p>
          <a:p>
            <a:endParaRPr kumimoji="1" lang="en-US"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Cases of cord blood transplantation (first transplantation) from unrelated donors in patients with chronic myeloid leukemia aged 0 to 15 years are small in number and are not included in this analysis.</a:t>
            </a:r>
            <a:endParaRPr kumimoji="1" lang="en-US" altLang="ja-JP" sz="1000" kern="1200" smtClean="0">
              <a:solidFill>
                <a:schemeClr val="tx1"/>
              </a:solidFill>
              <a:latin typeface="+mn-lt"/>
              <a:ea typeface="+mn-ea"/>
              <a:cs typeface="+mn-cs"/>
            </a:endParaRPr>
          </a:p>
          <a:p>
            <a:endParaRPr kumimoji="1" lang="en-US" altLang="ja-JP" sz="1000" kern="12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10years</a:t>
            </a:r>
            <a:r>
              <a:rPr lang="ja-JP" altLang="en-US" sz="1000" u="sng" smtClean="0">
                <a:latin typeface="Arial" pitchFamily="34" charset="0"/>
                <a:cs typeface="Arial" pitchFamily="34" charset="0"/>
              </a:rPr>
              <a:t> ＿ </a:t>
            </a:r>
            <a:endParaRPr kumimoji="1" lang="en-US" altLang="ja-JP" sz="1000" b="1" i="0" u="sng" strike="noStrike" kern="1200" smtClean="0">
              <a:solidFill>
                <a:schemeClr val="tx1"/>
              </a:solidFill>
              <a:latin typeface="Arial" pitchFamily="34" charset="0"/>
              <a:cs typeface="Arial" pitchFamily="34" charset="0"/>
            </a:endParaRPr>
          </a:p>
          <a:p>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Rel-BM</a:t>
            </a:r>
            <a:r>
              <a:rPr kumimoji="1" lang="zh-TW" altLang="en-US" sz="1000" b="1"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0" i="0" u="none" strike="noStrike" kern="1200" smtClean="0">
                <a:solidFill>
                  <a:schemeClr val="tx1"/>
                </a:solidFill>
                <a:latin typeface="Arial" pitchFamily="34" charset="0"/>
                <a:ea typeface="ＭＳ Ｐゴシック" pitchFamily="50" charset="-128"/>
                <a:cs typeface="Arial" pitchFamily="34" charset="0"/>
              </a:rPr>
              <a:t>104</a:t>
            </a:r>
            <a:r>
              <a:rPr kumimoji="1" lang="zh-TW"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84.6%</a:t>
            </a:r>
            <a:r>
              <a:rPr kumimoji="1" lang="zh-TW"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77.5%</a:t>
            </a:r>
            <a:r>
              <a:rPr kumimoji="1" lang="zh-TW"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75.1%</a:t>
            </a:r>
            <a:r>
              <a:rPr lang="zh-TW" altLang="en-US" sz="1000" smtClean="0">
                <a:latin typeface="Arial" pitchFamily="34" charset="0"/>
                <a:ea typeface="ＭＳ Ｐゴシック" pitchFamily="50" charset="-128"/>
                <a:cs typeface="Arial" pitchFamily="34" charset="0"/>
              </a:rPr>
              <a:t> </a:t>
            </a:r>
            <a:endParaRPr lang="en-US" altLang="zh-TW" sz="1000" smtClean="0">
              <a:latin typeface="Arial" pitchFamily="34" charset="0"/>
              <a:ea typeface="ＭＳ Ｐゴシック" pitchFamily="50" charset="-128"/>
              <a:cs typeface="Arial" pitchFamily="34" charset="0"/>
            </a:endParaRPr>
          </a:p>
          <a:p>
            <a:r>
              <a:rPr kumimoji="1" lang="en-US" altLang="zh-TW" sz="1000" b="1" i="0" u="none" strike="noStrike" kern="1200" baseline="0" smtClean="0">
                <a:solidFill>
                  <a:schemeClr val="tx1"/>
                </a:solidFill>
                <a:latin typeface="Arial" pitchFamily="34" charset="0"/>
                <a:ea typeface="ＭＳ Ｐゴシック" pitchFamily="50" charset="-128"/>
                <a:cs typeface="Arial" pitchFamily="34" charset="0"/>
              </a:rPr>
              <a:t>Rel-PB</a:t>
            </a:r>
            <a:r>
              <a:rPr kumimoji="1" lang="zh-TW" altLang="en-US" sz="1000" b="1"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0" i="0" u="none" strike="noStrike" kern="1200" smtClean="0">
                <a:solidFill>
                  <a:schemeClr val="tx1"/>
                </a:solidFill>
                <a:latin typeface="Arial" pitchFamily="34" charset="0"/>
                <a:ea typeface="ＭＳ Ｐゴシック" pitchFamily="50" charset="-128"/>
                <a:cs typeface="Arial" pitchFamily="34" charset="0"/>
              </a:rPr>
              <a:t>18</a:t>
            </a:r>
            <a:r>
              <a:rPr kumimoji="1" lang="zh-TW"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77.8%</a:t>
            </a:r>
            <a:r>
              <a:rPr kumimoji="1" lang="zh-TW"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61.1%</a:t>
            </a:r>
            <a:r>
              <a:rPr kumimoji="1" lang="zh-TW" altLang="en-US" sz="1000" b="0"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61.1%</a:t>
            </a:r>
            <a:r>
              <a:rPr lang="zh-TW" altLang="en-US" sz="1000" smtClean="0">
                <a:latin typeface="Arial" pitchFamily="34" charset="0"/>
                <a:ea typeface="ＭＳ Ｐゴシック" pitchFamily="50" charset="-128"/>
                <a:cs typeface="Arial" pitchFamily="34" charset="0"/>
              </a:rPr>
              <a:t> </a:t>
            </a:r>
            <a:endParaRPr lang="en-US" altLang="zh-TW" sz="1000" smtClean="0">
              <a:latin typeface="Arial" pitchFamily="34" charset="0"/>
              <a:ea typeface="ＭＳ Ｐゴシック" pitchFamily="50" charset="-128"/>
              <a:cs typeface="Arial" pitchFamily="34" charset="0"/>
            </a:endParaRPr>
          </a:p>
          <a:p>
            <a:r>
              <a:rPr kumimoji="1" lang="en-US" altLang="zh-TW" sz="1000" b="1" i="0" u="sng" strike="noStrike" kern="1200" smtClean="0">
                <a:solidFill>
                  <a:schemeClr val="tx1"/>
                </a:solidFill>
                <a:latin typeface="Arial" pitchFamily="34" charset="0"/>
                <a:ea typeface="ＭＳ Ｐゴシック" pitchFamily="50" charset="-128"/>
                <a:cs typeface="Arial" pitchFamily="34" charset="0"/>
              </a:rPr>
              <a:t>UR-BM</a:t>
            </a:r>
            <a:r>
              <a:rPr kumimoji="1" lang="zh-TW" altLang="en-US" sz="1000" b="1" i="0" u="sng" strike="noStrike" kern="1200" smtClean="0">
                <a:solidFill>
                  <a:schemeClr val="tx1"/>
                </a:solidFill>
                <a:latin typeface="Arial" pitchFamily="34" charset="0"/>
                <a:ea typeface="ＭＳ Ｐゴシック" pitchFamily="50" charset="-128"/>
                <a:cs typeface="Arial" pitchFamily="34" charset="0"/>
              </a:rPr>
              <a:t> </a:t>
            </a:r>
            <a:r>
              <a:rPr kumimoji="1" lang="zh-TW" altLang="en-US" sz="1000" b="0" i="0" u="sng"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0" i="0" u="sng" strike="noStrike" kern="1200" smtClean="0">
                <a:solidFill>
                  <a:schemeClr val="tx1"/>
                </a:solidFill>
                <a:latin typeface="Arial" pitchFamily="34" charset="0"/>
                <a:ea typeface="ＭＳ Ｐゴシック" pitchFamily="50" charset="-128"/>
                <a:cs typeface="Arial" pitchFamily="34" charset="0"/>
              </a:rPr>
              <a:t>112</a:t>
            </a:r>
            <a:r>
              <a:rPr kumimoji="1" lang="zh-TW" altLang="en-US" sz="1000" b="0" i="0" u="sng"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1" i="0" u="sng" strike="noStrike" kern="1200" smtClean="0">
                <a:solidFill>
                  <a:schemeClr val="tx1"/>
                </a:solidFill>
                <a:latin typeface="Arial" pitchFamily="34" charset="0"/>
                <a:ea typeface="ＭＳ Ｐゴシック" pitchFamily="50" charset="-128"/>
                <a:cs typeface="Arial" pitchFamily="34" charset="0"/>
              </a:rPr>
              <a:t>75.7%</a:t>
            </a:r>
            <a:r>
              <a:rPr kumimoji="1" lang="zh-TW" altLang="en-US" sz="1000" b="0" i="0" u="sng"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1" i="0" u="sng" strike="noStrike" kern="1200" smtClean="0">
                <a:solidFill>
                  <a:schemeClr val="tx1"/>
                </a:solidFill>
                <a:latin typeface="Arial" pitchFamily="34" charset="0"/>
                <a:ea typeface="ＭＳ Ｐゴシック" pitchFamily="50" charset="-128"/>
                <a:cs typeface="Arial" pitchFamily="34" charset="0"/>
              </a:rPr>
              <a:t>68.3%</a:t>
            </a:r>
            <a:r>
              <a:rPr kumimoji="1" lang="zh-TW" altLang="en-US" sz="1000" b="0" i="0" u="sng" strike="noStrike" kern="1200" baseline="0" smtClean="0">
                <a:solidFill>
                  <a:schemeClr val="tx1"/>
                </a:solidFill>
                <a:latin typeface="Arial" pitchFamily="34" charset="0"/>
                <a:ea typeface="ＭＳ Ｐゴシック" pitchFamily="50" charset="-128"/>
                <a:cs typeface="Arial" pitchFamily="34" charset="0"/>
              </a:rPr>
              <a:t>        </a:t>
            </a:r>
            <a:r>
              <a:rPr kumimoji="1" lang="en-US" altLang="zh-TW" sz="1000" b="1" i="0" u="sng" strike="noStrike" kern="1200" smtClean="0">
                <a:solidFill>
                  <a:schemeClr val="tx1"/>
                </a:solidFill>
                <a:latin typeface="Arial" pitchFamily="34" charset="0"/>
                <a:ea typeface="ＭＳ Ｐゴシック" pitchFamily="50" charset="-128"/>
                <a:cs typeface="Arial" pitchFamily="34" charset="0"/>
              </a:rPr>
              <a:t>67.1%</a:t>
            </a:r>
            <a:r>
              <a:rPr lang="ja-JP" altLang="en-US" sz="1000" u="sng" smtClean="0">
                <a:latin typeface="Arial" pitchFamily="34" charset="0"/>
                <a:cs typeface="Arial" pitchFamily="34" charset="0"/>
              </a:rPr>
              <a:t> ＿＿</a:t>
            </a:r>
            <a:endParaRPr kumimoji="1" lang="en-US" altLang="ja-JP" sz="1000" b="0" u="sng" kern="1200" dirty="0" smtClean="0">
              <a:solidFill>
                <a:srgbClr val="0B5395"/>
              </a:solidFill>
              <a:latin typeface="Arial" pitchFamily="34" charset="0"/>
              <a:ea typeface="ＭＳ Ｐゴシック" pitchFamily="50" charset="-128"/>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64213" cy="4322763"/>
          </a:xfrm>
        </p:spPr>
      </p:sp>
      <p:sp>
        <p:nvSpPr>
          <p:cNvPr id="3" name="ノート プレースホルダ 2"/>
          <p:cNvSpPr>
            <a:spLocks noGrp="1"/>
          </p:cNvSpPr>
          <p:nvPr>
            <p:ph type="body" idx="1"/>
          </p:nvPr>
        </p:nvSpPr>
        <p:spPr>
          <a:xfrm>
            <a:off x="1350243" y="4322388"/>
            <a:ext cx="7204021" cy="2245466"/>
          </a:xfrm>
        </p:spPr>
        <p:txBody>
          <a:bodyPr>
            <a:noAutofit/>
          </a:bodyPr>
          <a:lstStyle/>
          <a:p>
            <a:r>
              <a:rPr kumimoji="1" lang="en-US" altLang="ja-JP" sz="1200" kern="1200" smtClean="0">
                <a:solidFill>
                  <a:schemeClr val="tx1"/>
                </a:solidFill>
                <a:latin typeface="+mn-lt"/>
                <a:ea typeface="+mn-ea"/>
                <a:cs typeface="+mn-cs"/>
              </a:rPr>
              <a:t>For chronic myeloid leukemia, the vast majority of transplants in patients with the disease are allogeneic and bone marrow transplants from unrelated donors are frequently performed in those aged 16 years or older (≥16). The survival rate 5 years after transplantation in 2,931 registered patients who received first allogeneic transplants in the period between 1991 and 2013 is 65.9% for bone marrow transplants from related donors, 55.6% for peripheral blood stem cell transplants from related donors, 51.2% for bone marrow transplants from unrelated donors, and 42.9% for cord blood transplants from unrelated donors. Ten years after transplantation, the survival rate is below 50% for transplants from unrelated donors.</a:t>
            </a:r>
            <a:endParaRPr kumimoji="1" lang="ja-JP" altLang="ja-JP" sz="1200" kern="1200" smtClean="0">
              <a:solidFill>
                <a:schemeClr val="tx1"/>
              </a:solidFill>
              <a:latin typeface="+mn-lt"/>
              <a:ea typeface="+mn-ea"/>
              <a:cs typeface="+mn-cs"/>
            </a:endParaRPr>
          </a:p>
          <a:p>
            <a:endParaRPr kumimoji="1" lang="en-US" altLang="ja-JP" sz="1000" kern="12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10years</a:t>
            </a:r>
            <a:r>
              <a:rPr lang="ja-JP" altLang="en-US" sz="1000" u="sng" smtClean="0">
                <a:latin typeface="Arial" pitchFamily="34" charset="0"/>
                <a:cs typeface="Arial" pitchFamily="34" charset="0"/>
              </a:rPr>
              <a:t> ＿ </a:t>
            </a:r>
            <a:endParaRPr kumimoji="1" lang="en-US" altLang="ja-JP" sz="1000" b="0" i="0" u="sng" strike="noStrike" kern="1200" smtClean="0">
              <a:solidFill>
                <a:schemeClr val="tx1"/>
              </a:solidFill>
              <a:latin typeface="Arial" pitchFamily="34" charset="0"/>
              <a:cs typeface="Arial" pitchFamily="34" charset="0"/>
            </a:endParaRPr>
          </a:p>
          <a:p>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Rel-BM</a:t>
            </a:r>
            <a:r>
              <a:rPr kumimoji="1" lang="zh-TW" altLang="en-US" sz="1000" b="1" i="0" u="none" strike="noStrike" kern="1200" baseline="0" smtClean="0">
                <a:solidFill>
                  <a:schemeClr val="tx1"/>
                </a:solidFill>
                <a:latin typeface="Arial" pitchFamily="34" charset="0"/>
                <a:ea typeface="ＭＳ Ｐゴシック" pitchFamily="50" charset="-128"/>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1,080</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77.7%</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65.9%</a:t>
            </a:r>
            <a:r>
              <a:rPr kumimoji="1" lang="en-US" altLang="ja-JP" sz="1000" b="1"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62.0%</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baseline="0" smtClean="0">
                <a:solidFill>
                  <a:schemeClr val="tx1"/>
                </a:solidFill>
                <a:latin typeface="Arial" pitchFamily="34" charset="0"/>
                <a:ea typeface="+mj-ea"/>
                <a:cs typeface="Arial" pitchFamily="34" charset="0"/>
              </a:rPr>
              <a:t>Rel-PB</a:t>
            </a:r>
            <a:r>
              <a:rPr kumimoji="1" lang="ja-JP" altLang="en-US" sz="1000" b="1"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403</a:t>
            </a:r>
            <a:r>
              <a:rPr kumimoji="1" lang="en-US" altLang="ja-JP"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67.5%</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55.6%</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52.6%</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none" strike="noStrike" kern="1200" baseline="0" smtClean="0">
                <a:solidFill>
                  <a:schemeClr val="tx1"/>
                </a:solidFill>
                <a:latin typeface="Arial" pitchFamily="34" charset="0"/>
                <a:ea typeface="+mj-ea"/>
                <a:cs typeface="Arial" pitchFamily="34" charset="0"/>
              </a:rPr>
              <a:t>UR-BM</a:t>
            </a:r>
            <a:r>
              <a:rPr kumimoji="1" lang="ja-JP" altLang="en-US" sz="1000" b="1"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1,234</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64.1%</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51.2%</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46.9%</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r>
              <a:rPr kumimoji="1" lang="en-US" altLang="ja-JP" sz="1000" b="1" i="0" u="sng" strike="noStrike" kern="1200" baseline="0" smtClean="0">
                <a:solidFill>
                  <a:schemeClr val="tx1"/>
                </a:solidFill>
                <a:latin typeface="Arial" pitchFamily="34" charset="0"/>
                <a:ea typeface="+mj-ea"/>
                <a:cs typeface="Arial" pitchFamily="34" charset="0"/>
              </a:rPr>
              <a:t>UR-CB</a:t>
            </a:r>
            <a:r>
              <a:rPr kumimoji="1" lang="ja-JP" altLang="en-US" sz="1000" b="1" i="0" u="sng" strike="noStrike" kern="1200" baseline="0" smtClean="0">
                <a:solidFill>
                  <a:schemeClr val="tx1"/>
                </a:solidFill>
                <a:latin typeface="Arial" pitchFamily="34" charset="0"/>
                <a:ea typeface="+mj-ea"/>
                <a:cs typeface="Arial" pitchFamily="34" charset="0"/>
              </a:rPr>
              <a:t>       </a:t>
            </a:r>
            <a:r>
              <a:rPr kumimoji="1" lang="en-US" altLang="ja-JP" sz="1000" b="0" i="0" u="sng" strike="noStrike" kern="1200" smtClean="0">
                <a:solidFill>
                  <a:schemeClr val="tx1"/>
                </a:solidFill>
                <a:latin typeface="Arial" pitchFamily="34" charset="0"/>
                <a:ea typeface="+mj-ea"/>
                <a:cs typeface="Arial" pitchFamily="34" charset="0"/>
              </a:rPr>
              <a:t>214</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61.7%</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42.9%</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37.1%</a:t>
            </a:r>
            <a:r>
              <a:rPr lang="ja-JP" altLang="en-US" sz="1000" u="sng" smtClean="0">
                <a:latin typeface="Arial" pitchFamily="34" charset="0"/>
                <a:cs typeface="Arial" pitchFamily="34" charset="0"/>
              </a:rPr>
              <a:t> ＿＿</a:t>
            </a:r>
            <a:endParaRPr kumimoji="1" lang="ja-JP" altLang="en-US" sz="1000" b="0" u="sng" dirty="0">
              <a:solidFill>
                <a:srgbClr val="0B5395"/>
              </a:solidFill>
              <a:latin typeface="Arial" pitchFamily="34" charset="0"/>
              <a:ea typeface="+mj-ea"/>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1675" cy="4335463"/>
          </a:xfrm>
        </p:spPr>
      </p:sp>
      <p:sp>
        <p:nvSpPr>
          <p:cNvPr id="3" name="ノート プレースホルダ 2"/>
          <p:cNvSpPr>
            <a:spLocks noGrp="1"/>
          </p:cNvSpPr>
          <p:nvPr>
            <p:ph type="body" idx="1"/>
          </p:nvPr>
        </p:nvSpPr>
        <p:spPr>
          <a:xfrm>
            <a:off x="1350243" y="4335576"/>
            <a:ext cx="7204021" cy="2109186"/>
          </a:xfrm>
        </p:spPr>
        <p:txBody>
          <a:bodyPr>
            <a:normAutofit/>
          </a:bodyPr>
          <a:lstStyle/>
          <a:p>
            <a:pPr>
              <a:lnSpc>
                <a:spcPct val="110000"/>
              </a:lnSpc>
            </a:pPr>
            <a:r>
              <a:rPr kumimoji="1" lang="en-US" altLang="ja-JP" sz="1200" kern="1200" smtClean="0">
                <a:solidFill>
                  <a:schemeClr val="tx1"/>
                </a:solidFill>
                <a:latin typeface="+mn-lt"/>
                <a:ea typeface="+mn-ea"/>
                <a:cs typeface="+mn-cs"/>
              </a:rPr>
              <a:t>For myelodysplastic syndrome, the vast majority of transplants in patients with the syndrome are allogeneic and bone marrow transplants from related or unrelated donors are frequently performed in those aged 15 years or younger (≤15). The survival rate 5 years after transplantation in 301 registered patients who received first allogeneic transplants in the period between 1991 and 2013 is 69.7% for bone marrow transplants from related donors, 50.0% for peripheral blood stem cell transplants from related donors, 69.6% for bone marrow transplants from unrelated donors, and 56.3% for cord blood transplants from unrelated donors. The decline in survival rates becomes moderate from the time of 5 years after transplantation onwards, and the survival rates are more than 50% for both transplants from related and unrelated donors.</a:t>
            </a:r>
          </a:p>
          <a:p>
            <a:pPr>
              <a:lnSpc>
                <a:spcPct val="110000"/>
              </a:lnSpc>
            </a:pPr>
            <a:endParaRPr kumimoji="1" lang="en-US" altLang="ja-JP" sz="1000" kern="1200" smtClean="0">
              <a:solidFill>
                <a:srgbClr val="0B5395"/>
              </a:solidFill>
              <a:latin typeface="+mj-ea"/>
              <a:ea typeface="+mj-ea"/>
              <a:cs typeface="メイリオ" pitchFamily="50" charset="-128"/>
            </a:endParaRPr>
          </a:p>
          <a:p>
            <a:pPr rtl="0" eaLnBrk="1" fontAlgn="b" latinLnBrk="0" hangingPunct="1">
              <a:lnSpc>
                <a:spcPct val="110000"/>
              </a:lnSpc>
            </a:pPr>
            <a:r>
              <a:rPr kumimoji="1" lang="ja-JP" altLang="en-US" sz="1000" b="0" i="0" u="none" strike="noStrike" kern="1200" smtClean="0">
                <a:solidFill>
                  <a:schemeClr val="tx1"/>
                </a:solidFill>
                <a:latin typeface="Arial" pitchFamily="34" charset="0"/>
                <a:ea typeface="+mn-ea"/>
                <a:cs typeface="Arial" pitchFamily="34" charset="0"/>
              </a:rPr>
              <a:t>≪</a:t>
            </a:r>
            <a:r>
              <a:rPr kumimoji="1" lang="en-US" altLang="ja-JP" sz="1000" b="0" i="0" u="none" strike="noStrike" kern="1200" smtClean="0">
                <a:solidFill>
                  <a:schemeClr val="tx1"/>
                </a:solidFill>
                <a:latin typeface="Arial" pitchFamily="34" charset="0"/>
                <a:ea typeface="+mn-ea"/>
                <a:cs typeface="Arial" pitchFamily="34" charset="0"/>
              </a:rPr>
              <a:t>Probability of survival</a:t>
            </a:r>
            <a:r>
              <a:rPr kumimoji="1" lang="ja-JP" altLang="en-US" sz="1000" b="0" i="0" u="none" strike="noStrike" kern="1200" smtClean="0">
                <a:solidFill>
                  <a:schemeClr val="tx1"/>
                </a:solidFill>
                <a:latin typeface="Arial" pitchFamily="34" charset="0"/>
                <a:ea typeface="+mn-ea"/>
                <a:cs typeface="Arial" pitchFamily="34" charset="0"/>
              </a:rPr>
              <a:t>≫</a:t>
            </a:r>
            <a:endParaRPr kumimoji="1" lang="en-US" altLang="ja-JP" sz="1000" b="0" i="0" u="none" strike="noStrike" kern="1200" smtClean="0">
              <a:solidFill>
                <a:schemeClr val="tx1"/>
              </a:solidFill>
              <a:latin typeface="Arial" pitchFamily="34" charset="0"/>
              <a:ea typeface="+mn-ea"/>
              <a:cs typeface="Arial" pitchFamily="34" charset="0"/>
            </a:endParaRPr>
          </a:p>
          <a:p>
            <a:pPr rtl="0" eaLnBrk="1" fontAlgn="b" latinLnBrk="0" hangingPunct="1">
              <a:lnSpc>
                <a:spcPct val="110000"/>
              </a:lnSpc>
            </a:pPr>
            <a:r>
              <a:rPr kumimoji="1" lang="en-US" altLang="ja-JP" sz="1000" b="0" i="0" u="none" strike="noStrike" kern="1200" smtClean="0">
                <a:solidFill>
                  <a:schemeClr val="tx1"/>
                </a:solidFill>
                <a:latin typeface="Arial" pitchFamily="34" charset="0"/>
                <a:ea typeface="+mn-ea"/>
                <a:cs typeface="Arial" pitchFamily="34" charset="0"/>
              </a:rPr>
              <a:t>                         Years</a:t>
            </a:r>
            <a:r>
              <a:rPr kumimoji="1" lang="en-US" altLang="ja-JP" sz="1000" b="0" i="0" u="none" strike="noStrike" kern="1200" baseline="0" smtClean="0">
                <a:solidFill>
                  <a:schemeClr val="tx1"/>
                </a:solidFill>
                <a:latin typeface="Arial" pitchFamily="34" charset="0"/>
                <a:ea typeface="+mn-ea"/>
                <a:cs typeface="Arial" pitchFamily="34" charset="0"/>
              </a:rPr>
              <a:t> after the first transplantation</a:t>
            </a:r>
            <a:endParaRPr kumimoji="1" lang="en-US" altLang="ja-JP" sz="1000" kern="1200" smtClean="0">
              <a:solidFill>
                <a:srgbClr val="0B5395"/>
              </a:solidFill>
              <a:latin typeface="Arial" pitchFamily="34" charset="0"/>
              <a:ea typeface="+mn-ea"/>
              <a:cs typeface="Arial" pitchFamily="34" charset="0"/>
            </a:endParaRPr>
          </a:p>
          <a:p>
            <a:pPr>
              <a:lnSpc>
                <a:spcPct val="110000"/>
              </a:lnSpc>
            </a:pPr>
            <a:r>
              <a:rPr kumimoji="1" lang="ja-JP" altLang="en-US" sz="1000" b="0" i="0" u="sng" strike="noStrike" kern="1200" smtClean="0">
                <a:solidFill>
                  <a:schemeClr val="tx1"/>
                </a:solidFill>
                <a:latin typeface="Arial" pitchFamily="34" charset="0"/>
                <a:ea typeface="+mn-ea"/>
                <a:cs typeface="Arial" pitchFamily="34" charset="0"/>
              </a:rPr>
              <a:t>＿＿＿＿＿ </a:t>
            </a:r>
            <a:r>
              <a:rPr kumimoji="1" lang="en-US" altLang="ja-JP" sz="1000" b="0" i="0" u="sng" strike="noStrike" kern="1200" smtClean="0">
                <a:solidFill>
                  <a:schemeClr val="tx1"/>
                </a:solidFill>
                <a:latin typeface="Arial" pitchFamily="34" charset="0"/>
                <a:ea typeface="+mn-ea"/>
                <a:cs typeface="Arial" pitchFamily="34" charset="0"/>
              </a:rPr>
              <a:t>N</a:t>
            </a:r>
            <a:r>
              <a:rPr kumimoji="1" lang="en-US" altLang="ja-JP" sz="1000" b="0" i="0" u="sng" strike="noStrike" kern="1200" baseline="0" smtClean="0">
                <a:solidFill>
                  <a:schemeClr val="tx1"/>
                </a:solidFill>
                <a:latin typeface="Arial" pitchFamily="34" charset="0"/>
                <a:ea typeface="+mn-ea"/>
                <a:cs typeface="Arial" pitchFamily="34" charset="0"/>
              </a:rPr>
              <a:t>          1year</a:t>
            </a:r>
            <a:r>
              <a:rPr kumimoji="1" lang="en-US" altLang="ja-JP" sz="1000" b="1" i="0" u="sng" strike="noStrike" kern="1200" baseline="0" smtClean="0">
                <a:solidFill>
                  <a:schemeClr val="tx1"/>
                </a:solidFill>
                <a:latin typeface="Arial" pitchFamily="34" charset="0"/>
                <a:ea typeface="+mn-ea"/>
                <a:cs typeface="Arial" pitchFamily="34" charset="0"/>
              </a:rPr>
              <a:t>        </a:t>
            </a:r>
            <a:r>
              <a:rPr kumimoji="1" lang="en-US" altLang="ja-JP" sz="1000" b="0" i="0" u="sng" strike="noStrike" kern="1200" smtClean="0">
                <a:solidFill>
                  <a:schemeClr val="tx1"/>
                </a:solidFill>
                <a:latin typeface="Arial" pitchFamily="34" charset="0"/>
                <a:ea typeface="+mn-ea"/>
                <a:cs typeface="Arial" pitchFamily="34" charset="0"/>
              </a:rPr>
              <a:t>5years</a:t>
            </a:r>
            <a:r>
              <a:rPr kumimoji="1" lang="ja-JP" altLang="en-US" sz="1000" b="1" i="0" u="sng" strike="noStrike" kern="1200" baseline="0" smtClean="0">
                <a:solidFill>
                  <a:schemeClr val="tx1"/>
                </a:solidFill>
                <a:latin typeface="Arial" pitchFamily="34" charset="0"/>
                <a:ea typeface="+mn-ea"/>
                <a:cs typeface="Arial" pitchFamily="34" charset="0"/>
              </a:rPr>
              <a:t>     </a:t>
            </a:r>
            <a:r>
              <a:rPr kumimoji="1" lang="en-US" altLang="ja-JP" sz="1000" b="0" i="0" u="sng" strike="noStrike" kern="1200" smtClean="0">
                <a:solidFill>
                  <a:schemeClr val="tx1"/>
                </a:solidFill>
                <a:latin typeface="Arial" pitchFamily="34" charset="0"/>
                <a:ea typeface="+mn-ea"/>
                <a:cs typeface="Arial" pitchFamily="34" charset="0"/>
              </a:rPr>
              <a:t>10years</a:t>
            </a:r>
            <a:r>
              <a:rPr lang="ja-JP" altLang="en-US" sz="1000" u="sng" smtClean="0">
                <a:latin typeface="Arial" pitchFamily="34" charset="0"/>
                <a:cs typeface="Arial" pitchFamily="34" charset="0"/>
              </a:rPr>
              <a:t> ＿</a:t>
            </a:r>
            <a:endParaRPr kumimoji="1" lang="en-US" altLang="ja-JP" sz="1000" b="0" i="0" u="sng" strike="noStrike" kern="1200" smtClean="0">
              <a:solidFill>
                <a:schemeClr val="tx1"/>
              </a:solidFill>
              <a:latin typeface="Arial" pitchFamily="34" charset="0"/>
              <a:ea typeface="+mn-ea"/>
              <a:cs typeface="Arial" pitchFamily="34" charset="0"/>
            </a:endParaRPr>
          </a:p>
          <a:p>
            <a:pPr>
              <a:lnSpc>
                <a:spcPct val="110000"/>
              </a:lnSpc>
            </a:pPr>
            <a:r>
              <a:rPr kumimoji="1" lang="en-US" altLang="zh-TW" sz="1000" b="1" i="0" u="none" strike="noStrike" kern="1200" smtClean="0">
                <a:solidFill>
                  <a:schemeClr val="tx1"/>
                </a:solidFill>
                <a:latin typeface="Arial" pitchFamily="34" charset="0"/>
                <a:ea typeface="ＭＳ Ｐゴシック" pitchFamily="50" charset="-128"/>
                <a:cs typeface="Arial" pitchFamily="34" charset="0"/>
              </a:rPr>
              <a:t>Rel-BM</a:t>
            </a:r>
            <a:r>
              <a:rPr kumimoji="1" lang="ja-JP" altLang="en-US" sz="1000" b="1"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109</a:t>
            </a:r>
            <a:r>
              <a:rPr kumimoji="1" lang="en-US" altLang="ja-JP"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81.6%</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69.7%</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66.5%</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pPr>
              <a:lnSpc>
                <a:spcPct val="110000"/>
              </a:lnSpc>
            </a:pPr>
            <a:r>
              <a:rPr kumimoji="1" lang="en-US" altLang="ja-JP" sz="1000" b="1" i="0" u="none" strike="noStrike" kern="1200" baseline="0" smtClean="0">
                <a:solidFill>
                  <a:schemeClr val="tx1"/>
                </a:solidFill>
                <a:latin typeface="Arial" pitchFamily="34" charset="0"/>
                <a:ea typeface="+mj-ea"/>
                <a:cs typeface="Arial" pitchFamily="34" charset="0"/>
              </a:rPr>
              <a:t>Rel-PB</a:t>
            </a:r>
            <a:r>
              <a:rPr kumimoji="1" lang="ja-JP" altLang="en-US" sz="1000" b="1"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14</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71.4%</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50.0%</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50.0%</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pPr>
              <a:lnSpc>
                <a:spcPct val="110000"/>
              </a:lnSpc>
            </a:pPr>
            <a:r>
              <a:rPr kumimoji="1" lang="en-US" altLang="ja-JP" sz="1000" b="1" i="0" u="none" strike="noStrike" kern="1200" baseline="0" smtClean="0">
                <a:solidFill>
                  <a:schemeClr val="tx1"/>
                </a:solidFill>
                <a:latin typeface="Arial" pitchFamily="34" charset="0"/>
                <a:ea typeface="+mj-ea"/>
                <a:cs typeface="Arial" pitchFamily="34" charset="0"/>
              </a:rPr>
              <a:t>UR-BM</a:t>
            </a:r>
            <a:r>
              <a:rPr kumimoji="1" lang="ja-JP" altLang="en-US" sz="1000" b="1" i="0" u="none" strike="noStrike" kern="1200" baseline="0" smtClean="0">
                <a:solidFill>
                  <a:schemeClr val="tx1"/>
                </a:solidFill>
                <a:latin typeface="Arial" pitchFamily="34" charset="0"/>
                <a:ea typeface="+mj-ea"/>
                <a:cs typeface="Arial" pitchFamily="34" charset="0"/>
              </a:rPr>
              <a:t>      </a:t>
            </a:r>
            <a:r>
              <a:rPr kumimoji="1" lang="en-US" altLang="ja-JP" sz="1000" b="0" i="0" u="none" strike="noStrike" kern="1200" smtClean="0">
                <a:solidFill>
                  <a:schemeClr val="tx1"/>
                </a:solidFill>
                <a:latin typeface="Arial" pitchFamily="34" charset="0"/>
                <a:ea typeface="+mj-ea"/>
                <a:cs typeface="Arial" pitchFamily="34" charset="0"/>
              </a:rPr>
              <a:t>113</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80.1%</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69.6%</a:t>
            </a:r>
            <a:r>
              <a:rPr kumimoji="1" lang="ja-JP" altLang="en-US" sz="1000" b="0" i="0" u="none" strike="noStrike" kern="1200" baseline="0" smtClean="0">
                <a:solidFill>
                  <a:schemeClr val="tx1"/>
                </a:solidFill>
                <a:latin typeface="Arial" pitchFamily="34" charset="0"/>
                <a:ea typeface="+mj-ea"/>
                <a:cs typeface="Arial" pitchFamily="34" charset="0"/>
              </a:rPr>
              <a:t>        </a:t>
            </a:r>
            <a:r>
              <a:rPr kumimoji="1" lang="en-US" altLang="ja-JP" sz="1000" b="1" i="0" u="none" strike="noStrike" kern="1200" smtClean="0">
                <a:solidFill>
                  <a:schemeClr val="tx1"/>
                </a:solidFill>
                <a:latin typeface="Arial" pitchFamily="34" charset="0"/>
                <a:ea typeface="+mj-ea"/>
                <a:cs typeface="Arial" pitchFamily="34" charset="0"/>
              </a:rPr>
              <a:t>64.9%</a:t>
            </a:r>
            <a:r>
              <a:rPr lang="ja-JP" altLang="en-US" sz="1000" smtClean="0">
                <a:latin typeface="Arial" pitchFamily="34" charset="0"/>
                <a:ea typeface="+mj-ea"/>
                <a:cs typeface="Arial" pitchFamily="34" charset="0"/>
              </a:rPr>
              <a:t> </a:t>
            </a:r>
            <a:endParaRPr lang="en-US" altLang="ja-JP" sz="1000" smtClean="0">
              <a:latin typeface="Arial" pitchFamily="34" charset="0"/>
              <a:ea typeface="+mj-ea"/>
              <a:cs typeface="Arial" pitchFamily="34" charset="0"/>
            </a:endParaRPr>
          </a:p>
          <a:p>
            <a:pPr>
              <a:lnSpc>
                <a:spcPct val="110000"/>
              </a:lnSpc>
            </a:pPr>
            <a:r>
              <a:rPr kumimoji="1" lang="en-US" altLang="ja-JP" sz="1000" b="1" i="0" u="sng" strike="noStrike" kern="1200" baseline="0" smtClean="0">
                <a:solidFill>
                  <a:schemeClr val="tx1"/>
                </a:solidFill>
                <a:latin typeface="Arial" pitchFamily="34" charset="0"/>
                <a:ea typeface="+mj-ea"/>
                <a:cs typeface="Arial" pitchFamily="34" charset="0"/>
              </a:rPr>
              <a:t>UR-CB</a:t>
            </a:r>
            <a:r>
              <a:rPr kumimoji="1" lang="ja-JP" altLang="en-US" sz="1000" b="1" i="0" u="sng" strike="noStrike" kern="1200" baseline="0" smtClean="0">
                <a:solidFill>
                  <a:schemeClr val="tx1"/>
                </a:solidFill>
                <a:latin typeface="Arial" pitchFamily="34" charset="0"/>
                <a:ea typeface="+mj-ea"/>
                <a:cs typeface="Arial" pitchFamily="34" charset="0"/>
              </a:rPr>
              <a:t>        </a:t>
            </a:r>
            <a:r>
              <a:rPr kumimoji="1" lang="en-US" altLang="ja-JP" sz="1000" b="0" i="0" u="sng" strike="noStrike" kern="1200" smtClean="0">
                <a:solidFill>
                  <a:schemeClr val="tx1"/>
                </a:solidFill>
                <a:latin typeface="Arial" pitchFamily="34" charset="0"/>
                <a:ea typeface="+mj-ea"/>
                <a:cs typeface="Arial" pitchFamily="34" charset="0"/>
              </a:rPr>
              <a:t>65</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69.0%</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56.3%</a:t>
            </a:r>
            <a:r>
              <a:rPr kumimoji="1" lang="ja-JP" altLang="en-US" sz="1000" b="0" i="0" u="sng" strike="noStrike" kern="1200" baseline="0" smtClean="0">
                <a:solidFill>
                  <a:schemeClr val="tx1"/>
                </a:solidFill>
                <a:latin typeface="Arial" pitchFamily="34" charset="0"/>
                <a:ea typeface="+mj-ea"/>
                <a:cs typeface="Arial" pitchFamily="34" charset="0"/>
              </a:rPr>
              <a:t>        </a:t>
            </a:r>
            <a:r>
              <a:rPr kumimoji="1" lang="en-US" altLang="ja-JP" sz="1000" b="1" i="0" u="sng" strike="noStrike" kern="1200" smtClean="0">
                <a:solidFill>
                  <a:schemeClr val="tx1"/>
                </a:solidFill>
                <a:latin typeface="Arial" pitchFamily="34" charset="0"/>
                <a:ea typeface="+mj-ea"/>
                <a:cs typeface="Arial" pitchFamily="34" charset="0"/>
              </a:rPr>
              <a:t>56.3%</a:t>
            </a:r>
            <a:r>
              <a:rPr lang="ja-JP" altLang="en-US" sz="1000" u="sng" smtClean="0">
                <a:latin typeface="Arial" pitchFamily="34" charset="0"/>
                <a:cs typeface="Arial" pitchFamily="34" charset="0"/>
              </a:rPr>
              <a:t> ＿＿</a:t>
            </a:r>
            <a:endParaRPr kumimoji="1" lang="ja-JP" altLang="en-US" sz="1000" b="0" u="sng" dirty="0">
              <a:solidFill>
                <a:srgbClr val="0B5395"/>
              </a:solidFill>
              <a:latin typeface="Arial" pitchFamily="34" charset="0"/>
              <a:ea typeface="+mj-ea"/>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920150"/>
          </a:xfrm>
        </p:spPr>
        <p:txBody>
          <a:bodyPr>
            <a:normAutofit/>
          </a:bodyPr>
          <a:lstStyle/>
          <a:p>
            <a:r>
              <a:rPr kumimoji="1" lang="en-US" altLang="ja-JP" sz="1200" kern="1200" smtClean="0">
                <a:solidFill>
                  <a:schemeClr val="tx1"/>
                </a:solidFill>
                <a:latin typeface="+mn-lt"/>
                <a:ea typeface="+mn-ea"/>
                <a:cs typeface="+mn-cs"/>
              </a:rPr>
              <a:t>For allogeneic transplants in patients with myelodysplastic syndrome aged 16 years or older (≥16), bone marrow transplantation from unrelated donors is frequently performed. The survival rate 5 years after transplantation in 3,336 registered patients who received first allogeneic transplants in the period between 1991 and 2013 is 57.2% for bone marrow transplants from related donors and below 50% for both peripheral blood stem cell transplants from related donors and transplants from unrelated donors.</a:t>
            </a: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     10years</a:t>
            </a:r>
            <a:r>
              <a:rPr lang="ja-JP" altLang="en-US" sz="1000" u="sng" smtClean="0">
                <a:latin typeface="Arial" pitchFamily="34" charset="0"/>
                <a:cs typeface="Arial" pitchFamily="34" charset="0"/>
              </a:rPr>
              <a:t> ＿</a:t>
            </a:r>
            <a:endParaRPr kumimoji="1" lang="en-US" altLang="ja-JP" sz="1000" b="0" i="0" u="sng" strike="noStrike" kern="1200" smtClean="0">
              <a:solidFill>
                <a:schemeClr val="tx1"/>
              </a:solidFill>
              <a:latin typeface="Arial" pitchFamily="34" charset="0"/>
              <a:cs typeface="Arial" pitchFamily="34" charset="0"/>
            </a:endParaRPr>
          </a:p>
          <a:p>
            <a:r>
              <a:rPr kumimoji="1" lang="en-US" altLang="ja-JP" sz="1000" b="1" i="0" u="none" strike="noStrike" kern="1200" smtClean="0">
                <a:solidFill>
                  <a:schemeClr val="tx1"/>
                </a:solidFill>
                <a:latin typeface="Arial" pitchFamily="34" charset="0"/>
                <a:cs typeface="Arial" pitchFamily="34" charset="0"/>
              </a:rPr>
              <a:t>Rel-BM</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658</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73.7%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57.2%</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53.6%</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none" strike="noStrike" kern="1200" baseline="0" smtClean="0">
                <a:solidFill>
                  <a:schemeClr val="tx1"/>
                </a:solidFill>
                <a:latin typeface="Arial" pitchFamily="34" charset="0"/>
                <a:cs typeface="Arial" pitchFamily="34" charset="0"/>
              </a:rPr>
              <a:t>Rel-PB      </a:t>
            </a:r>
            <a:r>
              <a:rPr kumimoji="1" lang="en-US" altLang="ja-JP" sz="1000" b="0" i="0" u="none" strike="noStrike" kern="1200" smtClean="0">
                <a:solidFill>
                  <a:schemeClr val="tx1"/>
                </a:solidFill>
                <a:latin typeface="Arial" pitchFamily="34" charset="0"/>
                <a:cs typeface="Arial" pitchFamily="34" charset="0"/>
              </a:rPr>
              <a:t>630</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65.1%</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43.9%</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36.4%</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none" strike="noStrike" kern="1200" smtClean="0">
                <a:solidFill>
                  <a:schemeClr val="tx1"/>
                </a:solidFill>
                <a:latin typeface="Arial" pitchFamily="34" charset="0"/>
                <a:cs typeface="Arial" pitchFamily="34" charset="0"/>
              </a:rPr>
              <a:t>UR-BM</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1,412</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62.3%</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48.3%</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41.0%</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sng" strike="noStrike" kern="1200" smtClean="0">
                <a:solidFill>
                  <a:schemeClr val="tx1"/>
                </a:solidFill>
                <a:latin typeface="Arial" pitchFamily="34" charset="0"/>
                <a:cs typeface="Arial" pitchFamily="34" charset="0"/>
              </a:rPr>
              <a:t>UR-CB</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636</a:t>
            </a:r>
            <a:r>
              <a:rPr kumimoji="1" lang="en-US" altLang="ja-JP"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50.2%</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35.0%</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30.2%</a:t>
            </a:r>
            <a:r>
              <a:rPr lang="ja-JP" altLang="en-US" sz="1000" u="sng" smtClean="0">
                <a:latin typeface="Arial" pitchFamily="34" charset="0"/>
                <a:cs typeface="Arial" pitchFamily="34" charset="0"/>
              </a:rPr>
              <a:t> ＿＿</a:t>
            </a:r>
            <a:endParaRPr kumimoji="1" lang="ja-JP" altLang="en-US" sz="1000" b="0" u="sng" dirty="0">
              <a:solidFill>
                <a:srgbClr val="0B5395"/>
              </a:solidFill>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6275" cy="4316413"/>
          </a:xfrm>
        </p:spPr>
      </p:sp>
      <p:sp>
        <p:nvSpPr>
          <p:cNvPr id="3" name="ノート プレースホルダ 2"/>
          <p:cNvSpPr>
            <a:spLocks noGrp="1"/>
          </p:cNvSpPr>
          <p:nvPr>
            <p:ph type="body" idx="1"/>
          </p:nvPr>
        </p:nvSpPr>
        <p:spPr>
          <a:xfrm>
            <a:off x="1350243" y="4315794"/>
            <a:ext cx="7204021" cy="1926744"/>
          </a:xfrm>
        </p:spPr>
        <p:txBody>
          <a:bodyPr>
            <a:normAutofit/>
          </a:bodyPr>
          <a:lstStyle/>
          <a:p>
            <a:r>
              <a:rPr kumimoji="1" lang="en-US" altLang="ja-JP" sz="1200" kern="1200" smtClean="0">
                <a:solidFill>
                  <a:schemeClr val="tx1"/>
                </a:solidFill>
                <a:latin typeface="+mn-lt"/>
                <a:ea typeface="+mn-ea"/>
                <a:cs typeface="+mn-cs"/>
              </a:rPr>
              <a:t>Approximately half the patients with non-Hodgkin’s lymphoma  aged 15 years or younger (≤15) receive allogeneic transplants, for whom bone marrow transplantation from related donors is frequently performed. The survival rate 5 years after transplantation in 265 registered patients who received first allogeneic transplants in the period between 1991 and 2013 is more than 50% for bone marrow transplants from related donors and for transplants from unrelated donors. From the time of 5 years after transplantation onward, the survival rate remains almost steady.</a:t>
            </a: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     10years</a:t>
            </a:r>
            <a:r>
              <a:rPr lang="ja-JP" altLang="en-US" sz="1000" u="sng" smtClean="0">
                <a:latin typeface="Arial" pitchFamily="34" charset="0"/>
                <a:cs typeface="Arial" pitchFamily="34" charset="0"/>
              </a:rPr>
              <a:t> ＿</a:t>
            </a:r>
            <a:endParaRPr kumimoji="1" lang="en-US" altLang="ja-JP" sz="1000" b="0" i="0" u="sng" strike="noStrike" kern="1200" smtClean="0">
              <a:solidFill>
                <a:schemeClr val="tx1"/>
              </a:solidFill>
              <a:latin typeface="Arial" pitchFamily="34" charset="0"/>
              <a:cs typeface="Arial" pitchFamily="34" charset="0"/>
            </a:endParaRPr>
          </a:p>
          <a:p>
            <a:r>
              <a:rPr kumimoji="1" lang="en-US" altLang="ja-JP" sz="1000" b="1" i="0" u="none" strike="noStrike" kern="1200" smtClean="0">
                <a:solidFill>
                  <a:schemeClr val="tx1"/>
                </a:solidFill>
                <a:latin typeface="Arial" pitchFamily="34" charset="0"/>
                <a:cs typeface="Arial" pitchFamily="34" charset="0"/>
              </a:rPr>
              <a:t>Rel-BM</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107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67.1%</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59.3%</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56.7%</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none" strike="noStrike" kern="1200" baseline="0" smtClean="0">
                <a:solidFill>
                  <a:schemeClr val="tx1"/>
                </a:solidFill>
                <a:latin typeface="Arial" pitchFamily="34" charset="0"/>
                <a:cs typeface="Arial" pitchFamily="34" charset="0"/>
              </a:rPr>
              <a:t>Rel-PB</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30</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26.7%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19.1%</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19.1%</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none" strike="noStrike" kern="1200" smtClean="0">
                <a:solidFill>
                  <a:schemeClr val="tx1"/>
                </a:solidFill>
                <a:latin typeface="Arial" pitchFamily="34" charset="0"/>
                <a:cs typeface="Arial" pitchFamily="34" charset="0"/>
              </a:rPr>
              <a:t>UR-BM</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65</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69.0%</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56.7%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56.7%</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sng" strike="noStrike" kern="1200" smtClean="0">
                <a:solidFill>
                  <a:schemeClr val="tx1"/>
                </a:solidFill>
                <a:latin typeface="Arial" pitchFamily="34" charset="0"/>
                <a:cs typeface="Arial" pitchFamily="34" charset="0"/>
              </a:rPr>
              <a:t>UR-CB</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63</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53.2%</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53.2%</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53.2%</a:t>
            </a:r>
            <a:r>
              <a:rPr lang="ja-JP" altLang="en-US" sz="1000" u="sng" smtClean="0">
                <a:latin typeface="Arial" pitchFamily="34" charset="0"/>
                <a:cs typeface="Arial" pitchFamily="34" charset="0"/>
              </a:rPr>
              <a:t> ＿＿</a:t>
            </a:r>
            <a:endParaRPr kumimoji="1" lang="en-US" altLang="ja-JP" sz="1000" b="0" u="sng" kern="1200" smtClean="0">
              <a:solidFill>
                <a:srgbClr val="0B5395"/>
              </a:solidFill>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64212" cy="4322763"/>
          </a:xfrm>
        </p:spPr>
      </p:sp>
      <p:sp>
        <p:nvSpPr>
          <p:cNvPr id="3" name="ノート プレースホルダ 2"/>
          <p:cNvSpPr>
            <a:spLocks noGrp="1"/>
          </p:cNvSpPr>
          <p:nvPr>
            <p:ph type="body" idx="1"/>
          </p:nvPr>
        </p:nvSpPr>
        <p:spPr>
          <a:xfrm>
            <a:off x="1350243" y="4322763"/>
            <a:ext cx="7204021" cy="1919775"/>
          </a:xfrm>
        </p:spPr>
        <p:txBody>
          <a:bodyPr>
            <a:normAutofit/>
          </a:bodyPr>
          <a:lstStyle/>
          <a:p>
            <a:r>
              <a:rPr kumimoji="1" lang="en-US" altLang="ja-JP" sz="1200" kern="1200" smtClean="0">
                <a:solidFill>
                  <a:schemeClr val="tx1"/>
                </a:solidFill>
                <a:latin typeface="+mn-lt"/>
                <a:ea typeface="+mn-ea"/>
                <a:cs typeface="+mn-cs"/>
              </a:rPr>
              <a:t>For allogeneic transplantation in patients with non-Hodgkin’s lymphoma aged 16 years or older (≥16), peripheral blood stem cell transplantation from related donors is frequently performed. The survival rate 5 years after transplantation in 3,084 registered patients who received first allogeneic transplants in the period between 1991 and 2013 ranged from 30% to 50% for both transplants from related and unrelated donors.</a:t>
            </a: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     10years</a:t>
            </a:r>
            <a:r>
              <a:rPr lang="ja-JP" altLang="en-US" sz="1000" u="sng" smtClean="0">
                <a:latin typeface="Arial" pitchFamily="34" charset="0"/>
                <a:cs typeface="Arial" pitchFamily="34" charset="0"/>
              </a:rPr>
              <a:t> ＿</a:t>
            </a:r>
            <a:endParaRPr kumimoji="1" lang="en-US" altLang="ja-JP" sz="1000" b="0" i="0" u="sng" strike="noStrike" kern="1200" smtClean="0">
              <a:solidFill>
                <a:schemeClr val="tx1"/>
              </a:solidFill>
              <a:latin typeface="Arial" pitchFamily="34" charset="0"/>
              <a:cs typeface="Arial" pitchFamily="34" charset="0"/>
            </a:endParaRPr>
          </a:p>
          <a:p>
            <a:r>
              <a:rPr kumimoji="1" lang="en-US" altLang="ja-JP" sz="1000" b="1" i="0" u="none" strike="noStrike" kern="1200" smtClean="0">
                <a:solidFill>
                  <a:schemeClr val="tx1"/>
                </a:solidFill>
                <a:latin typeface="Arial" pitchFamily="34" charset="0"/>
                <a:cs typeface="Arial" pitchFamily="34" charset="0"/>
              </a:rPr>
              <a:t>Rel-BM</a:t>
            </a:r>
            <a:r>
              <a:rPr kumimoji="1" lang="en-US" altLang="ja-JP" sz="1000" b="0"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 525</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57.8%</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45.4%</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41.9%</a:t>
            </a:r>
            <a:endParaRPr kumimoji="1" lang="en-US" altLang="ja-JP" sz="1000" b="0" i="0" u="none" strike="noStrike" kern="1200" smtClean="0">
              <a:solidFill>
                <a:schemeClr val="tx1"/>
              </a:solidFill>
              <a:latin typeface="Arial" pitchFamily="34" charset="0"/>
              <a:cs typeface="Arial" pitchFamily="34" charset="0"/>
            </a:endParaRPr>
          </a:p>
          <a:p>
            <a:r>
              <a:rPr kumimoji="1" lang="en-US" altLang="ja-JP" sz="1000" b="1" i="0" u="none" strike="noStrike" kern="1200" baseline="0" smtClean="0">
                <a:solidFill>
                  <a:schemeClr val="tx1"/>
                </a:solidFill>
                <a:latin typeface="Arial" pitchFamily="34" charset="0"/>
                <a:cs typeface="Arial" pitchFamily="34" charset="0"/>
              </a:rPr>
              <a:t>Rel-PB</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954</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51.5%</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37.7%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35.5%</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none" strike="noStrike" kern="1200" smtClean="0">
                <a:solidFill>
                  <a:schemeClr val="tx1"/>
                </a:solidFill>
                <a:latin typeface="Arial" pitchFamily="34" charset="0"/>
                <a:cs typeface="Arial" pitchFamily="34" charset="0"/>
              </a:rPr>
              <a:t>UR-BM </a:t>
            </a:r>
            <a:r>
              <a:rPr kumimoji="1" lang="en-US" altLang="ja-JP" sz="1000" b="0" i="0" u="none" strike="noStrike" kern="1200" smtClean="0">
                <a:solidFill>
                  <a:schemeClr val="tx1"/>
                </a:solidFill>
                <a:latin typeface="Arial" pitchFamily="34" charset="0"/>
                <a:cs typeface="Arial" pitchFamily="34" charset="0"/>
              </a:rPr>
              <a:t>     940</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61.3%</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47.9%</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42.5%</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sng" strike="noStrike" kern="1200" baseline="0" smtClean="0">
                <a:solidFill>
                  <a:schemeClr val="tx1"/>
                </a:solidFill>
                <a:latin typeface="Arial" pitchFamily="34" charset="0"/>
                <a:cs typeface="Arial" pitchFamily="34" charset="0"/>
              </a:rPr>
              <a:t>UR-CB</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665</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41.2%</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34.1%</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31.0%</a:t>
            </a:r>
            <a:r>
              <a:rPr lang="ja-JP" altLang="en-US" sz="1000" u="sng" smtClean="0">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       </a:t>
            </a:r>
            <a:r>
              <a:rPr lang="ja-JP" altLang="en-US" sz="1000" u="sng" smtClean="0">
                <a:latin typeface="Arial" pitchFamily="34" charset="0"/>
                <a:cs typeface="Arial" pitchFamily="34" charset="0"/>
              </a:rPr>
              <a:t> </a:t>
            </a:r>
            <a:endParaRPr kumimoji="1" lang="en-US" altLang="ja-JP" sz="1000" b="0" i="0" u="sng" strike="noStrike" kern="1200" smtClean="0">
              <a:solidFill>
                <a:schemeClr val="tx1"/>
              </a:solidFill>
              <a:latin typeface="Arial" pitchFamily="34" charset="0"/>
              <a:cs typeface="Arial" pitchFamily="34" charset="0"/>
            </a:endParaRPr>
          </a:p>
          <a:p>
            <a:endParaRPr kumimoji="1" lang="ja-JP" altLang="en-US" sz="1000" dirty="0">
              <a:solidFill>
                <a:srgbClr val="0B5395"/>
              </a:solidFill>
              <a:latin typeface="Arial" pitchFamily="34" charset="0"/>
              <a:ea typeface="メイリオ" pitchFamily="50"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6400"/>
            <a:ext cx="7204021" cy="1693333"/>
          </a:xfrm>
        </p:spPr>
        <p:txBody>
          <a:bodyPr>
            <a:normAutofit/>
          </a:bodyPr>
          <a:lstStyle/>
          <a:p>
            <a:r>
              <a:rPr kumimoji="1" lang="en-US" altLang="ja-JP" sz="1200" kern="1200" smtClean="0">
                <a:solidFill>
                  <a:schemeClr val="tx1"/>
                </a:solidFill>
                <a:latin typeface="+mn-lt"/>
                <a:ea typeface="+mn-ea"/>
                <a:cs typeface="+mn-cs"/>
              </a:rPr>
              <a:t>In Japan, since 1993 in which registration for bone marrow transplantation from unrelated donors was started and since 1997 in which the first case of cord blood transplantation was performed, transplantation from unrelated donors has spread and the total number of transplant recipients has increased. In particular, the increase in cord blood transplants is remarkable. For autologous transplants, the annual number of cases registered has been approximately 1,500 for past several years, for which the stem cell source is peripheral blood in the vast majority of cases.</a:t>
            </a:r>
            <a:endParaRPr lang="en-US" altLang="ja-JP" sz="10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43113" y="0"/>
            <a:ext cx="5756275" cy="4316413"/>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920150"/>
          </a:xfrm>
        </p:spPr>
        <p:txBody>
          <a:bodyPr>
            <a:normAutofit/>
          </a:bodyPr>
          <a:lstStyle/>
          <a:p>
            <a:r>
              <a:rPr kumimoji="1" lang="en-US" altLang="ja-JP" sz="1200" kern="1200" smtClean="0">
                <a:solidFill>
                  <a:schemeClr val="tx1"/>
                </a:solidFill>
                <a:latin typeface="+mn-lt"/>
                <a:ea typeface="+mn-ea"/>
                <a:cs typeface="+mn-cs"/>
              </a:rPr>
              <a:t>Multiple myeloma occurs frequently in the elderly. Autologous transplants account for approximately 90% of the total cases of transplants in patients with multiple myeloma aged 16 years or older (≥16). For allogeneic transplants, peripheral blood stem cell transplantation from related donors is frequently performed. The survival rate 5 years after transplantation is below 35% for both transplants from related and unrelated donors, and subsequently, survival rates remarkably decline.</a:t>
            </a:r>
            <a:endParaRPr kumimoji="1" lang="ja-JP" altLang="ja-JP"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        10years</a:t>
            </a:r>
            <a:r>
              <a:rPr lang="ja-JP" altLang="en-US" sz="1000" u="sng" smtClean="0">
                <a:latin typeface="Arial" pitchFamily="34" charset="0"/>
                <a:cs typeface="Arial" pitchFamily="34" charset="0"/>
              </a:rPr>
              <a:t> ＿</a:t>
            </a:r>
            <a:endParaRPr kumimoji="1" lang="en-US" altLang="ja-JP" sz="1000" b="0" i="0" u="sng" strike="noStrike" kern="1200" smtClean="0">
              <a:solidFill>
                <a:schemeClr val="tx1"/>
              </a:solidFill>
              <a:latin typeface="Arial" pitchFamily="34" charset="0"/>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kumimoji="1" lang="en-US" altLang="ja-JP" sz="1000" b="1" i="0" u="none" strike="noStrike" kern="1200" smtClean="0">
                <a:solidFill>
                  <a:schemeClr val="tx1"/>
                </a:solidFill>
                <a:latin typeface="Arial" pitchFamily="34" charset="0"/>
                <a:cs typeface="Arial" pitchFamily="34" charset="0"/>
              </a:rPr>
              <a:t>Rel-BM</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70</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63.6%</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28.7%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19.6%</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kumimoji="1" lang="en-US" altLang="ja-JP" sz="1000" b="1" i="0" u="none" strike="noStrike" kern="1200" baseline="0" smtClean="0">
                <a:solidFill>
                  <a:schemeClr val="tx1"/>
                </a:solidFill>
                <a:latin typeface="Arial" pitchFamily="34" charset="0"/>
                <a:cs typeface="Arial" pitchFamily="34" charset="0"/>
              </a:rPr>
              <a:t>Rel-PB</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124</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55.4%</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28.2%</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24.6%</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kumimoji="1" lang="en-US" altLang="ja-JP" sz="1000" b="1" i="0" u="none" strike="noStrike" kern="1200" smtClean="0">
                <a:solidFill>
                  <a:schemeClr val="tx1"/>
                </a:solidFill>
                <a:latin typeface="Arial" pitchFamily="34" charset="0"/>
                <a:cs typeface="Arial" pitchFamily="34" charset="0"/>
              </a:rPr>
              <a:t>UR-BM</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54</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59.1%</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31.3%</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19.1%</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pPr>
              <a:defRPr/>
            </a:pPr>
            <a:r>
              <a:rPr kumimoji="1" lang="en-US" altLang="ja-JP" sz="1000" b="1" i="0" u="sng" strike="noStrike" kern="1200" baseline="0" smtClean="0">
                <a:solidFill>
                  <a:schemeClr val="tx1"/>
                </a:solidFill>
                <a:latin typeface="Arial" pitchFamily="34" charset="0"/>
                <a:cs typeface="Arial" pitchFamily="34" charset="0"/>
              </a:rPr>
              <a:t>UR-CB</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33</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4.0%</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4.0%</a:t>
            </a:r>
            <a:r>
              <a:rPr kumimoji="1" lang="ja-JP" altLang="en-US" sz="1000" b="0" i="0" u="sng" strike="noStrike" kern="1200" baseline="0" smtClean="0">
                <a:solidFill>
                  <a:schemeClr val="tx1"/>
                </a:solidFill>
                <a:latin typeface="Arial" pitchFamily="34" charset="0"/>
                <a:cs typeface="Arial" pitchFamily="34" charset="0"/>
              </a:rPr>
              <a:t>            </a:t>
            </a:r>
            <a:r>
              <a:rPr lang="en-US" altLang="ja-JP" sz="1000" u="sng" smtClean="0">
                <a:latin typeface="Arial" pitchFamily="34" charset="0"/>
                <a:cs typeface="Arial" pitchFamily="34" charset="0"/>
              </a:rPr>
              <a:t>―</a:t>
            </a:r>
            <a:r>
              <a:rPr kumimoji="1" lang="ja-JP" altLang="en-US" sz="1000" b="0" i="0" u="sng" strike="noStrike" kern="1200" smtClean="0">
                <a:solidFill>
                  <a:schemeClr val="tx1"/>
                </a:solidFill>
                <a:latin typeface="Arial" pitchFamily="34" charset="0"/>
                <a:cs typeface="Arial" pitchFamily="34" charset="0"/>
              </a:rPr>
              <a:t> </a:t>
            </a:r>
            <a:r>
              <a:rPr lang="ja-JP" altLang="en-US" sz="1000" u="sng" smtClean="0">
                <a:latin typeface="Arial" pitchFamily="34" charset="0"/>
                <a:cs typeface="Arial" pitchFamily="34" charset="0"/>
              </a:rPr>
              <a:t>＿＿＿</a:t>
            </a:r>
            <a:endParaRPr kumimoji="1" lang="ja-JP" altLang="en-US" sz="1000" b="0" u="sng" dirty="0">
              <a:solidFill>
                <a:srgbClr val="0B5395"/>
              </a:solidFill>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80087" cy="4333875"/>
          </a:xfrm>
        </p:spPr>
      </p:sp>
      <p:sp>
        <p:nvSpPr>
          <p:cNvPr id="3" name="ノート プレースホルダ 2"/>
          <p:cNvSpPr>
            <a:spLocks noGrp="1"/>
          </p:cNvSpPr>
          <p:nvPr>
            <p:ph type="body" idx="1"/>
          </p:nvPr>
        </p:nvSpPr>
        <p:spPr>
          <a:xfrm>
            <a:off x="1350243" y="4334608"/>
            <a:ext cx="7204021" cy="1907930"/>
          </a:xfrm>
        </p:spPr>
        <p:txBody>
          <a:bodyPr>
            <a:normAutofit/>
          </a:bodyPr>
          <a:lstStyle/>
          <a:p>
            <a:r>
              <a:rPr kumimoji="1" lang="en-US" altLang="ja-JP" sz="1200" kern="1200" smtClean="0">
                <a:solidFill>
                  <a:schemeClr val="tx1"/>
                </a:solidFill>
                <a:latin typeface="+mn-lt"/>
                <a:ea typeface="+mn-ea"/>
                <a:cs typeface="+mn-cs"/>
              </a:rPr>
              <a:t>For aplastic anemia, allogeneic transplants are performed and in patients aged 15 years or younger (≤15), bone marrow transplants from related donors are frequently performed. The survival rate 5 years after transplantation is 92.6% for bone marrow transplants from related donors, 73.3% for peripheral blood stem cell transplantation from related donors, 87.6% for bone marrow transplants from unrelated donors, and 68.4% for cord blood transplants from unrelated donors.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        10years</a:t>
            </a:r>
            <a:r>
              <a:rPr lang="ja-JP" altLang="en-US" sz="1000" u="sng" smtClean="0">
                <a:latin typeface="Arial" pitchFamily="34" charset="0"/>
                <a:cs typeface="Arial" pitchFamily="34" charset="0"/>
              </a:rPr>
              <a:t> ＿</a:t>
            </a:r>
            <a:endParaRPr kumimoji="1" lang="en-US" altLang="ja-JP" sz="1000" b="1" i="0" u="sng" strike="noStrike" kern="1200" smtClean="0">
              <a:solidFill>
                <a:schemeClr val="tx1"/>
              </a:solidFill>
              <a:latin typeface="Arial" pitchFamily="34" charset="0"/>
              <a:cs typeface="Arial" pitchFamily="34" charset="0"/>
            </a:endParaRPr>
          </a:p>
          <a:p>
            <a:r>
              <a:rPr kumimoji="1" lang="en-US" altLang="ja-JP" sz="1000" b="1" i="0" u="none" strike="noStrike" kern="1200" baseline="0" smtClean="0">
                <a:solidFill>
                  <a:schemeClr val="tx1"/>
                </a:solidFill>
                <a:latin typeface="Arial" pitchFamily="34" charset="0"/>
                <a:cs typeface="Arial" pitchFamily="34" charset="0"/>
              </a:rPr>
              <a:t>Rel-BM</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421</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95.0%</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92.6%</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91.2%</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none" strike="noStrike" kern="1200" baseline="0" smtClean="0">
                <a:solidFill>
                  <a:schemeClr val="tx1"/>
                </a:solidFill>
                <a:latin typeface="Arial" pitchFamily="34" charset="0"/>
                <a:cs typeface="Arial" pitchFamily="34" charset="0"/>
              </a:rPr>
              <a:t>Rel-PB</a:t>
            </a:r>
            <a:r>
              <a:rPr kumimoji="1" lang="en-US" altLang="ja-JP" sz="1000" b="0"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15</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80.0%</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73.3%</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73.3%</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none" strike="noStrike" kern="1200" smtClean="0">
                <a:solidFill>
                  <a:schemeClr val="tx1"/>
                </a:solidFill>
                <a:latin typeface="Arial" pitchFamily="34" charset="0"/>
                <a:cs typeface="Arial" pitchFamily="34" charset="0"/>
              </a:rPr>
              <a:t>UR-BM</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283</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89.7%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87.6%</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86.5%</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sng" strike="noStrike" kern="1200" baseline="0" smtClean="0">
                <a:solidFill>
                  <a:schemeClr val="tx1"/>
                </a:solidFill>
                <a:latin typeface="Arial" pitchFamily="34" charset="0"/>
                <a:cs typeface="Arial" pitchFamily="34" charset="0"/>
              </a:rPr>
              <a:t>UR-CB</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23</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73.7%</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68.4%</a:t>
            </a:r>
            <a:r>
              <a:rPr kumimoji="1" lang="ja-JP" altLang="en-US" sz="1000" b="0" i="0" u="sng" strike="noStrike" kern="1200" smtClean="0">
                <a:solidFill>
                  <a:schemeClr val="tx1"/>
                </a:solidFill>
                <a:latin typeface="Arial" pitchFamily="34" charset="0"/>
                <a:cs typeface="Arial" pitchFamily="34" charset="0"/>
              </a:rPr>
              <a:t>　　　　　</a:t>
            </a:r>
            <a:r>
              <a:rPr lang="en-US" altLang="ja-JP" sz="1000" u="sng" smtClean="0">
                <a:latin typeface="Arial" pitchFamily="34" charset="0"/>
                <a:cs typeface="Arial" pitchFamily="34" charset="0"/>
              </a:rPr>
              <a:t>―</a:t>
            </a:r>
            <a:r>
              <a:rPr lang="ja-JP" altLang="en-US" sz="1000" u="sng" smtClean="0">
                <a:latin typeface="Arial" pitchFamily="34" charset="0"/>
                <a:cs typeface="Arial" pitchFamily="34" charset="0"/>
              </a:rPr>
              <a:t>  ＿＿</a:t>
            </a:r>
            <a:r>
              <a:rPr kumimoji="1" lang="ja-JP" altLang="en-US" sz="1000" b="0" i="0" u="sng" strike="noStrike" kern="1200" smtClean="0">
                <a:solidFill>
                  <a:schemeClr val="tx1"/>
                </a:solidFill>
                <a:latin typeface="Arial" pitchFamily="34" charset="0"/>
                <a:cs typeface="Arial" pitchFamily="34" charset="0"/>
              </a:rPr>
              <a:t> </a:t>
            </a:r>
            <a:endParaRPr kumimoji="1" lang="ja-JP" altLang="en-US" sz="1000" b="0" u="sng" dirty="0">
              <a:solidFill>
                <a:srgbClr val="0B5395"/>
              </a:solidFill>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2000" y="0"/>
            <a:ext cx="5778500" cy="4333875"/>
          </a:xfrm>
        </p:spPr>
      </p:sp>
      <p:sp>
        <p:nvSpPr>
          <p:cNvPr id="3" name="ノート プレースホルダ 2"/>
          <p:cNvSpPr>
            <a:spLocks noGrp="1"/>
          </p:cNvSpPr>
          <p:nvPr>
            <p:ph type="body" idx="1"/>
          </p:nvPr>
        </p:nvSpPr>
        <p:spPr>
          <a:xfrm>
            <a:off x="1350243" y="4334608"/>
            <a:ext cx="7204021" cy="1907930"/>
          </a:xfrm>
        </p:spPr>
        <p:txBody>
          <a:bodyPr>
            <a:normAutofit/>
          </a:bodyPr>
          <a:lstStyle/>
          <a:p>
            <a:r>
              <a:rPr kumimoji="1" lang="en-US" altLang="ja-JP" sz="1200" kern="1200" smtClean="0">
                <a:solidFill>
                  <a:schemeClr val="tx1"/>
                </a:solidFill>
                <a:latin typeface="+mn-lt"/>
                <a:ea typeface="+mn-ea"/>
                <a:cs typeface="+mn-cs"/>
              </a:rPr>
              <a:t>For patients with aplastic anemia aged 16 years or older (≥16), approximately half the allogeneic transplants are bone marrow transplants from related donors. The survival rate 5 years after transplantation is more than 50% for both transplants from related and unrelated donors, and 83.7% for bone marrow transplants from related donors.</a:t>
            </a: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cs typeface="Arial" pitchFamily="34" charset="0"/>
              </a:rPr>
              <a:t>≪</a:t>
            </a:r>
            <a:r>
              <a:rPr kumimoji="1" lang="en-US" altLang="ja-JP" sz="1000" b="0" i="0" u="none" strike="noStrike" kern="1200" smtClean="0">
                <a:solidFill>
                  <a:schemeClr val="tx1"/>
                </a:solidFill>
                <a:latin typeface="Arial" pitchFamily="34" charset="0"/>
                <a:cs typeface="Arial" pitchFamily="34" charset="0"/>
              </a:rPr>
              <a:t>Probability of survival</a:t>
            </a:r>
            <a:r>
              <a:rPr kumimoji="1" lang="ja-JP" altLang="en-US" sz="1000" b="0" i="0" u="none" strike="noStrike" kern="1200" smtClean="0">
                <a:solidFill>
                  <a:schemeClr val="tx1"/>
                </a:solidFill>
                <a:latin typeface="Arial" pitchFamily="34" charset="0"/>
                <a:cs typeface="Arial" pitchFamily="34" charset="0"/>
              </a:rPr>
              <a:t>≫</a:t>
            </a:r>
            <a:endParaRPr kumimoji="1" lang="en-US" altLang="ja-JP" sz="1000" b="0" i="0" u="none" strike="noStrike" kern="1200" smtClean="0">
              <a:solidFill>
                <a:schemeClr val="tx1"/>
              </a:solidFill>
              <a:latin typeface="Arial" pitchFamily="34" charset="0"/>
              <a:cs typeface="Arial" pitchFamily="34" charset="0"/>
            </a:endParaRPr>
          </a:p>
          <a:p>
            <a:pPr rtl="0" eaLnBrk="1" fontAlgn="b" latinLnBrk="0" hangingPunct="1"/>
            <a:r>
              <a:rPr kumimoji="1" lang="en-US" altLang="ja-JP" sz="1000" b="0" i="0" u="none" strike="noStrike" kern="1200" smtClean="0">
                <a:solidFill>
                  <a:schemeClr val="tx1"/>
                </a:solidFill>
                <a:latin typeface="Arial" pitchFamily="34" charset="0"/>
                <a:cs typeface="Arial" pitchFamily="34" charset="0"/>
              </a:rPr>
              <a:t>                         Years</a:t>
            </a:r>
            <a:r>
              <a:rPr kumimoji="1" lang="en-US" altLang="ja-JP" sz="1000" b="0" i="0" u="none" strike="noStrike" kern="1200" baseline="0" smtClean="0">
                <a:solidFill>
                  <a:schemeClr val="tx1"/>
                </a:solidFill>
                <a:latin typeface="Arial" pitchFamily="34" charset="0"/>
                <a:cs typeface="Arial" pitchFamily="34" charset="0"/>
              </a:rPr>
              <a:t> after the first transplantation</a:t>
            </a:r>
            <a:endParaRPr kumimoji="1" lang="en-US" altLang="ja-JP" sz="1000" kern="1200" smtClean="0">
              <a:solidFill>
                <a:srgbClr val="0B5395"/>
              </a:solidFill>
              <a:latin typeface="Arial" pitchFamily="34" charset="0"/>
              <a:cs typeface="Arial" pitchFamily="34" charset="0"/>
            </a:endParaRPr>
          </a:p>
          <a:p>
            <a:r>
              <a:rPr kumimoji="1" lang="ja-JP" altLang="en-US" sz="1000" b="0" i="0" u="sng" strike="noStrike" kern="120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N</a:t>
            </a:r>
            <a:r>
              <a:rPr kumimoji="1" lang="en-US" altLang="ja-JP" sz="1000" b="0" i="0" u="sng" strike="noStrike" kern="1200" baseline="0" smtClean="0">
                <a:solidFill>
                  <a:schemeClr val="tx1"/>
                </a:solidFill>
                <a:latin typeface="Arial" pitchFamily="34" charset="0"/>
                <a:cs typeface="Arial" pitchFamily="34" charset="0"/>
              </a:rPr>
              <a:t>          1year</a:t>
            </a:r>
            <a:r>
              <a:rPr kumimoji="1" lang="en-US" altLang="ja-JP"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5years</a:t>
            </a:r>
            <a:r>
              <a:rPr kumimoji="1" lang="en-US" altLang="ja-JP" sz="1000" b="0"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10years</a:t>
            </a:r>
            <a:r>
              <a:rPr lang="ja-JP" altLang="en-US" sz="1000" u="sng" smtClean="0">
                <a:latin typeface="Arial" pitchFamily="34" charset="0"/>
                <a:cs typeface="Arial" pitchFamily="34" charset="0"/>
              </a:rPr>
              <a:t> ＿</a:t>
            </a:r>
            <a:endParaRPr kumimoji="1" lang="en-US" altLang="ja-JP" sz="1000" b="1" i="0" u="sng" strike="noStrike" kern="1200" smtClean="0">
              <a:solidFill>
                <a:schemeClr val="tx1"/>
              </a:solidFill>
              <a:latin typeface="Arial" pitchFamily="34" charset="0"/>
              <a:cs typeface="Arial" pitchFamily="34" charset="0"/>
            </a:endParaRPr>
          </a:p>
          <a:p>
            <a:r>
              <a:rPr kumimoji="1" lang="en-US" altLang="ja-JP" sz="1000" b="1" i="0" u="none" strike="noStrike" kern="1200" baseline="0" smtClean="0">
                <a:solidFill>
                  <a:schemeClr val="tx1"/>
                </a:solidFill>
                <a:latin typeface="Arial" pitchFamily="34" charset="0"/>
                <a:cs typeface="Arial" pitchFamily="34" charset="0"/>
              </a:rPr>
              <a:t>Rel-BM</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572</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87.7%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83.7%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82.9%</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none" strike="noStrike" kern="1200" baseline="0" smtClean="0">
                <a:solidFill>
                  <a:schemeClr val="tx1"/>
                </a:solidFill>
                <a:latin typeface="Arial" pitchFamily="34" charset="0"/>
                <a:cs typeface="Arial" pitchFamily="34" charset="0"/>
              </a:rPr>
              <a:t>Rel-PB</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131</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74.6%</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60.7%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51.3%</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none" strike="noStrike" kern="1200" baseline="0" smtClean="0">
                <a:solidFill>
                  <a:schemeClr val="tx1"/>
                </a:solidFill>
                <a:latin typeface="Arial" pitchFamily="34" charset="0"/>
                <a:cs typeface="Arial" pitchFamily="34" charset="0"/>
              </a:rPr>
              <a:t>UR-BM</a:t>
            </a:r>
            <a:r>
              <a:rPr kumimoji="1" lang="ja-JP" altLang="en-US" sz="1000" b="1" i="0" u="none" strike="noStrike" kern="1200" baseline="0" smtClean="0">
                <a:solidFill>
                  <a:schemeClr val="tx1"/>
                </a:solidFill>
                <a:latin typeface="Arial" pitchFamily="34" charset="0"/>
                <a:cs typeface="Arial" pitchFamily="34" charset="0"/>
              </a:rPr>
              <a:t>       </a:t>
            </a:r>
            <a:r>
              <a:rPr kumimoji="1" lang="en-US" altLang="ja-JP" sz="1000" b="0" i="0" u="none" strike="noStrike" kern="1200" smtClean="0">
                <a:solidFill>
                  <a:schemeClr val="tx1"/>
                </a:solidFill>
                <a:latin typeface="Arial" pitchFamily="34" charset="0"/>
                <a:cs typeface="Arial" pitchFamily="34" charset="0"/>
              </a:rPr>
              <a:t>437</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74.0%</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66.1%</a:t>
            </a:r>
            <a:r>
              <a:rPr kumimoji="1" lang="ja-JP" altLang="en-US" sz="1000" b="0" i="0" u="none" strike="noStrike" kern="1200" baseline="0" smtClean="0">
                <a:solidFill>
                  <a:schemeClr val="tx1"/>
                </a:solidFill>
                <a:latin typeface="Arial" pitchFamily="34" charset="0"/>
                <a:cs typeface="Arial" pitchFamily="34" charset="0"/>
              </a:rPr>
              <a:t>         </a:t>
            </a:r>
            <a:r>
              <a:rPr kumimoji="1" lang="en-US" altLang="ja-JP" sz="1000" b="1" i="0" u="none" strike="noStrike" kern="1200" smtClean="0">
                <a:solidFill>
                  <a:schemeClr val="tx1"/>
                </a:solidFill>
                <a:latin typeface="Arial" pitchFamily="34" charset="0"/>
                <a:cs typeface="Arial" pitchFamily="34" charset="0"/>
              </a:rPr>
              <a:t>61.8%</a:t>
            </a:r>
            <a:r>
              <a:rPr lang="ja-JP" altLang="en-US" sz="1000" smtClean="0">
                <a:latin typeface="Arial" pitchFamily="34" charset="0"/>
                <a:cs typeface="Arial" pitchFamily="34" charset="0"/>
              </a:rPr>
              <a:t> </a:t>
            </a:r>
            <a:endParaRPr lang="en-US" altLang="ja-JP" sz="1000" smtClean="0">
              <a:latin typeface="Arial" pitchFamily="34" charset="0"/>
              <a:cs typeface="Arial" pitchFamily="34" charset="0"/>
            </a:endParaRPr>
          </a:p>
          <a:p>
            <a:r>
              <a:rPr kumimoji="1" lang="en-US" altLang="ja-JP" sz="1000" b="1" i="0" u="sng" strike="noStrike" kern="1200" baseline="0" smtClean="0">
                <a:solidFill>
                  <a:schemeClr val="tx1"/>
                </a:solidFill>
                <a:latin typeface="Arial" pitchFamily="34" charset="0"/>
                <a:cs typeface="Arial" pitchFamily="34" charset="0"/>
              </a:rPr>
              <a:t>UR-CB</a:t>
            </a:r>
            <a:r>
              <a:rPr kumimoji="1" lang="ja-JP" altLang="en-US" sz="1000" b="1" i="0" u="sng" strike="noStrike" kern="1200" baseline="0" smtClean="0">
                <a:solidFill>
                  <a:schemeClr val="tx1"/>
                </a:solidFill>
                <a:latin typeface="Arial" pitchFamily="34" charset="0"/>
                <a:cs typeface="Arial" pitchFamily="34" charset="0"/>
              </a:rPr>
              <a:t>        </a:t>
            </a:r>
            <a:r>
              <a:rPr kumimoji="1" lang="en-US" altLang="ja-JP" sz="1000" b="0" i="0" u="sng" strike="noStrike" kern="1200" smtClean="0">
                <a:solidFill>
                  <a:schemeClr val="tx1"/>
                </a:solidFill>
                <a:latin typeface="Arial" pitchFamily="34" charset="0"/>
                <a:cs typeface="Arial" pitchFamily="34" charset="0"/>
              </a:rPr>
              <a:t>93</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60.7%</a:t>
            </a:r>
            <a:r>
              <a:rPr kumimoji="1" lang="ja-JP" altLang="en-US" sz="1000" b="0" i="0" u="sng" strike="noStrike" kern="1200" baseline="0" smtClean="0">
                <a:solidFill>
                  <a:schemeClr val="tx1"/>
                </a:solidFill>
                <a:latin typeface="Arial" pitchFamily="34" charset="0"/>
                <a:cs typeface="Arial" pitchFamily="34" charset="0"/>
              </a:rPr>
              <a:t>        </a:t>
            </a:r>
            <a:r>
              <a:rPr kumimoji="1" lang="en-US" altLang="ja-JP" sz="1000" b="1" i="0" u="sng" strike="noStrike" kern="1200" smtClean="0">
                <a:solidFill>
                  <a:schemeClr val="tx1"/>
                </a:solidFill>
                <a:latin typeface="Arial" pitchFamily="34" charset="0"/>
                <a:cs typeface="Arial" pitchFamily="34" charset="0"/>
              </a:rPr>
              <a:t>57.0%</a:t>
            </a:r>
            <a:r>
              <a:rPr kumimoji="1" lang="ja-JP" altLang="en-US" sz="1000" b="0" i="0" u="sng" strike="noStrike" kern="1200" smtClean="0">
                <a:solidFill>
                  <a:schemeClr val="tx1"/>
                </a:solidFill>
                <a:latin typeface="Arial" pitchFamily="34" charset="0"/>
                <a:cs typeface="Arial" pitchFamily="34" charset="0"/>
              </a:rPr>
              <a:t>　　　　   </a:t>
            </a:r>
            <a:r>
              <a:rPr lang="en-US" altLang="ja-JP" sz="1000" u="sng" smtClean="0">
                <a:latin typeface="Arial" pitchFamily="34" charset="0"/>
                <a:cs typeface="Arial" pitchFamily="34" charset="0"/>
              </a:rPr>
              <a:t>―</a:t>
            </a:r>
            <a:r>
              <a:rPr lang="ja-JP" altLang="en-US" sz="1000" u="sng" smtClean="0">
                <a:latin typeface="Arial" pitchFamily="34" charset="0"/>
                <a:cs typeface="Arial" pitchFamily="34" charset="0"/>
              </a:rPr>
              <a:t>  ＿＿</a:t>
            </a:r>
            <a:endParaRPr kumimoji="1" lang="ja-JP" altLang="en-US" sz="1000" b="0" dirty="0">
              <a:solidFill>
                <a:srgbClr val="0B5395"/>
              </a:solidFill>
              <a:latin typeface="Arial" pitchFamily="34" charset="0"/>
              <a:ea typeface="+mn-ea"/>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smtClean="0">
                <a:solidFill>
                  <a:schemeClr val="tx1"/>
                </a:solidFill>
                <a:latin typeface="+mn-lt"/>
                <a:ea typeface="+mn-ea"/>
                <a:cs typeface="+mn-cs"/>
              </a:rPr>
              <a:t>Due to the spread of transplants with reduced intensity conditioning (RIC), the age groups in which transplantation is indicated have expanded, and the number of transplants in older age groups has increased.</a:t>
            </a:r>
            <a:r>
              <a:rPr lang="ja-JP" altLang="ja-JP" sz="1000" smtClean="0"/>
              <a:t> </a:t>
            </a:r>
            <a:endParaRPr lang="ja-JP" altLang="ja-JP" sz="1000"/>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kern="1200" smtClean="0">
                <a:solidFill>
                  <a:schemeClr val="tx1"/>
                </a:solidFill>
                <a:latin typeface="+mn-lt"/>
                <a:ea typeface="+mn-ea"/>
                <a:cs typeface="+mn-cs"/>
              </a:rPr>
              <a:t>The spread of transplants with reduced intensity conditioning (RIC), has expanded the age groups in which transplantation is indicated. The number of transplants from unrelated donors (for bone marrow and cord blood) shows a trend towards an increase in all age groups and in particular, the older age groups.</a:t>
            </a:r>
            <a:endParaRPr kumimoji="1" lang="ja-JP" altLang="ja-JP" sz="1200" kern="120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en-US" altLang="ja-JP" sz="1200" kern="1200" smtClean="0">
                <a:solidFill>
                  <a:schemeClr val="tx1"/>
                </a:solidFill>
                <a:latin typeface="+mn-lt"/>
                <a:ea typeface="+mn-ea"/>
                <a:cs typeface="+mn-cs"/>
              </a:rPr>
              <a:t>When compared with the situation 10 years ago, the number of transplants was increased by about 50% for leukemia and by 34% for malignant lymphoma. The increase is specially remarkable in the elderly. (In those aged 50 years or older, the number of transplants was increased by 105% for leukemia and by 62% for malignant lymphoma.) In the period from 2009 to 2013, those aged 50 years or older accounted for 45% of the total cases of leukemia and 62% of the total cases of malignant lymphoma.</a:t>
            </a:r>
            <a:endParaRPr kumimoji="1" lang="ja-JP" altLang="ja-JP" sz="120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8500" cy="4333875"/>
          </a:xfrm>
          <a:ln>
            <a:solidFill>
              <a:prstClr val="black"/>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smtClean="0">
                <a:solidFill>
                  <a:schemeClr val="tx1"/>
                </a:solidFill>
                <a:latin typeface="+mn-lt"/>
                <a:ea typeface="+mn-ea"/>
                <a:cs typeface="+mn-cs"/>
              </a:rPr>
              <a:t>In pediatric patients, allogeneic transplants are most frequently performed for acute leukemia (acute myeloid leukemia and acute lymphoid leukemia), which accounts for about 56% of the total cases of allogeneic transplantation. Following this, allogeneic transplants are also frequently performed for aplastic anemia. Although aplastic anemia is a rare disease, allogeneic transplantation is the first choice for serious and most serious cases. Accordingly, aplastic anemia accounts for about 10% of the allogeneic transplants in pediatric patients.</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For solid tumors in pediatric patients, autologous transplants are performed in order to rescue hematopoietic dysfunction due to high-dose chemotherapy and therefore, autologous transplantation accounts for 87% of the total number of transplants.</a:t>
            </a:r>
            <a:endParaRPr lang="ja-JP" altLang="en-US" sz="1000" dirty="0" smtClean="0">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smtClean="0">
                <a:solidFill>
                  <a:schemeClr val="tx1"/>
                </a:solidFill>
                <a:latin typeface="+mn-lt"/>
                <a:ea typeface="+mn-ea"/>
                <a:cs typeface="+mn-cs"/>
              </a:rPr>
              <a:t>In patients aged 16 years or older, allogeneic transplants are most frequently performed for acute leukemia (acute myeloid leukemia and acute lymphoid leukemia), which accounts for about 56% of the total cases of allogeneic transplants. Following this, allogeneic transplants are also frequently performed in myelodysplastic syndrome and chronic myeloid leukemia.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In 2001, imatinib was officially approved in Japan as a molecular targeted therapy for chronic myeloid leukemia and subsequently, nilotinib and dasatinib were approved. Since then, transplantation for chronic myeloid leukemia has shown a tendency to decrease.</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For malignant lymphoma, the number of patients with this disease has increased. However, since rituximab, chemotherapy, and radiotherapy are effective in many cases, allogeneic transplantation is not commonly the first choice.</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Multiple myeloma occurs more frequently in the elderly and the number of patients with multiple myeloma has shown a tendency to increase, as in malignant lymphoma. High-dose chemotherapy in combination with autologous transplantation is the established standard therapy for multiple myeloma in patients aged 65 years or younger, and autologous transplants account for about 90% of the  first transplantation  cases.</a:t>
            </a:r>
            <a:r>
              <a:rPr lang="ja-JP" altLang="ja-JP" sz="1000" smtClean="0"/>
              <a:t> </a:t>
            </a:r>
            <a:endParaRPr kumimoji="1" lang="ja-JP" altLang="ja-JP" sz="1200" kern="1200" smtClean="0">
              <a:solidFill>
                <a:schemeClr val="tx1"/>
              </a:solidFill>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2">
        <a:schemeClr val="bg2"/>
      </p:bgRef>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baseline="0">
                <a:solidFill>
                  <a:schemeClr val="tx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フリーフォーム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フリーフォーム 10"/>
          <p:cNvSpPr>
            <a:spLocks/>
          </p:cNvSpPr>
          <p:nvPr/>
        </p:nvSpPr>
        <p:spPr bwMode="auto">
          <a:xfrm flipV="1">
            <a:off x="4381502" y="6219830"/>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3"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10" name="スライド番号プレースホルダ 8"/>
          <p:cNvSpPr>
            <a:spLocks noGrp="1"/>
          </p:cNvSpPr>
          <p:nvPr>
            <p:ph type="sldNum" sz="quarter" idx="12"/>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6"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5"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smtClean="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smtClean="0"/>
              <a:t>マスタ テキストの書式設定</a:t>
            </a:r>
          </a:p>
          <a:p>
            <a:pPr lvl="1" eaLnBrk="1" latinLnBrk="0" hangingPunct="1"/>
            <a:r>
              <a:rPr lang="ja-JP" altLang="en-US" dirty="0" smtClean="0"/>
              <a:t>第 </a:t>
            </a:r>
            <a:r>
              <a:rPr lang="en-US" altLang="ja-JP" dirty="0" smtClean="0"/>
              <a:t>2 </a:t>
            </a:r>
            <a:r>
              <a:rPr lang="ja-JP" altLang="en-US" dirty="0" smtClean="0"/>
              <a:t>レベル</a:t>
            </a:r>
            <a:endParaRPr lang="en-US" altLang="ja-JP" dirty="0" smtClean="0"/>
          </a:p>
          <a:p>
            <a:pPr lvl="1" eaLnBrk="1" latinLnBrk="0" hangingPunct="1"/>
            <a:endParaRPr lang="ja-JP" altLang="en-US" dirty="0" smtClean="0"/>
          </a:p>
          <a:p>
            <a:pPr lvl="2" eaLnBrk="1" latinLnBrk="0" hangingPunct="1"/>
            <a:r>
              <a:rPr lang="ja-JP" altLang="en-US" dirty="0" smtClean="0"/>
              <a:t>第 </a:t>
            </a:r>
            <a:r>
              <a:rPr lang="en-US" altLang="ja-JP" dirty="0" smtClean="0"/>
              <a:t>3 </a:t>
            </a:r>
            <a:r>
              <a:rPr lang="ja-JP" altLang="en-US" dirty="0" smtClean="0"/>
              <a:t>レベル</a:t>
            </a:r>
          </a:p>
          <a:p>
            <a:pPr lvl="3" eaLnBrk="1" latinLnBrk="0" hangingPunct="1"/>
            <a:r>
              <a:rPr lang="ja-JP" altLang="en-US" dirty="0" smtClean="0"/>
              <a:t>第 </a:t>
            </a:r>
            <a:r>
              <a:rPr lang="en-US" altLang="ja-JP" dirty="0" smtClean="0"/>
              <a:t>4 </a:t>
            </a:r>
            <a:r>
              <a:rPr lang="ja-JP" altLang="en-US" dirty="0" smtClean="0"/>
              <a:t>レベル</a:t>
            </a:r>
          </a:p>
          <a:p>
            <a:pPr lvl="4" eaLnBrk="1" latinLnBrk="0" hangingPunct="1"/>
            <a:r>
              <a:rPr lang="ja-JP" altLang="en-US" dirty="0" smtClean="0"/>
              <a:t>第 </a:t>
            </a:r>
            <a:r>
              <a:rPr lang="en-US" altLang="ja-JP" dirty="0" smtClean="0"/>
              <a:t>5 </a:t>
            </a:r>
            <a:r>
              <a:rPr lang="ja-JP" altLang="en-US" dirty="0" smtClean="0"/>
              <a:t>レベル</a:t>
            </a:r>
            <a:endParaRPr kumimoji="0" lang="en-US" dirty="0"/>
          </a:p>
        </p:txBody>
      </p:sp>
      <p:sp>
        <p:nvSpPr>
          <p:cNvPr id="5"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8"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10"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6"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8"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グループ化 7"/>
          <p:cNvGrpSpPr/>
          <p:nvPr userDrawn="1"/>
        </p:nvGrpSpPr>
        <p:grpSpPr>
          <a:xfrm>
            <a:off x="-4511" y="6393443"/>
            <a:ext cx="9149624" cy="389172"/>
            <a:chOff x="-4511" y="6329435"/>
            <a:chExt cx="9149624" cy="389172"/>
          </a:xfrm>
        </p:grpSpPr>
        <p:sp>
          <p:nvSpPr>
            <p:cNvPr id="12" name="フリーフォーム 11"/>
            <p:cNvSpPr>
              <a:spLocks/>
            </p:cNvSpPr>
            <p:nvPr/>
          </p:nvSpPr>
          <p:spPr bwMode="auto">
            <a:xfrm rot="60000">
              <a:off x="1113" y="6329435"/>
              <a:ext cx="9144000"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smtClean="0"/>
              <a:t>マスタ タイトルの書式設定</a:t>
            </a:r>
            <a:endParaRPr kumimoji="0" lang="en-US" dirty="0"/>
          </a:p>
        </p:txBody>
      </p:sp>
      <p:pic>
        <p:nvPicPr>
          <p:cNvPr id="6" name="図 5" descr="jdchct_logo_only_131104.png"/>
          <p:cNvPicPr>
            <a:picLocks noChangeAspect="1"/>
          </p:cNvPicPr>
          <p:nvPr userDrawn="1"/>
        </p:nvPicPr>
        <p:blipFill>
          <a:blip r:embed="rId14"/>
          <a:stretch>
            <a:fillRect/>
          </a:stretch>
        </p:blipFill>
        <p:spPr>
          <a:xfrm>
            <a:off x="65531" y="6366705"/>
            <a:ext cx="350521" cy="386487"/>
          </a:xfrm>
          <a:prstGeom prst="rect">
            <a:avLst/>
          </a:prstGeom>
          <a:effectLst>
            <a:outerShdw blurRad="76200" dir="18900000" sy="23000" kx="-1200000" algn="bl" rotWithShape="0">
              <a:prstClr val="black">
                <a:alpha val="20000"/>
              </a:prstClr>
            </a:outerShdw>
          </a:effectLst>
        </p:spPr>
      </p:pic>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sp>
        <p:nvSpPr>
          <p:cNvPr id="10"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8"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8" name="グループ化 7"/>
          <p:cNvGrpSpPr/>
          <p:nvPr userDrawn="1"/>
        </p:nvGrpSpPr>
        <p:grpSpPr>
          <a:xfrm>
            <a:off x="29718" y="6245040"/>
            <a:ext cx="3758947" cy="580923"/>
            <a:chOff x="10667" y="6265053"/>
            <a:chExt cx="3758947" cy="580923"/>
          </a:xfrm>
        </p:grpSpPr>
        <p:pic>
          <p:nvPicPr>
            <p:cNvPr id="9" name="図 8" descr="jdchct_logo_only_131104.png"/>
            <p:cNvPicPr>
              <a:picLocks noChangeAspect="1"/>
            </p:cNvPicPr>
            <p:nvPr userDrawn="1"/>
          </p:nvPicPr>
          <p:blipFill>
            <a:blip r:embed="rId13"/>
            <a:stretch>
              <a:fillRect/>
            </a:stretch>
          </p:blipFill>
          <p:spPr>
            <a:xfrm>
              <a:off x="10667" y="6265053"/>
              <a:ext cx="420625" cy="463785"/>
            </a:xfrm>
            <a:prstGeom prst="rect">
              <a:avLst/>
            </a:prstGeom>
            <a:effectLst>
              <a:outerShdw blurRad="76200" dir="18900000" sy="23000" kx="-1200000" algn="bl" rotWithShape="0">
                <a:prstClr val="black">
                  <a:alpha val="20000"/>
                </a:prstClr>
              </a:outerShdw>
            </a:effectLst>
          </p:spPr>
        </p:pic>
        <p:sp>
          <p:nvSpPr>
            <p:cNvPr id="10" name="テキスト ボックス 9"/>
            <p:cNvSpPr txBox="1"/>
            <p:nvPr userDrawn="1"/>
          </p:nvSpPr>
          <p:spPr>
            <a:xfrm>
              <a:off x="20574" y="6665976"/>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grpSp>
      <p:sp>
        <p:nvSpPr>
          <p:cNvPr id="11"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tx1"/>
            </a:gs>
            <a:gs pos="0">
              <a:schemeClr val="accent1">
                <a:lumMod val="20000"/>
                <a:lumOff val="80000"/>
              </a:schemeClr>
            </a:gs>
            <a:gs pos="0">
              <a:schemeClr val="accent1">
                <a:lumMod val="20000"/>
                <a:lumOff val="80000"/>
              </a:schemeClr>
            </a:gs>
            <a:gs pos="0">
              <a:schemeClr val="tx1"/>
            </a:gs>
            <a:gs pos="0">
              <a:schemeClr val="tx1">
                <a:alpha val="44000"/>
              </a:schemeClr>
            </a:gs>
            <a:gs pos="0">
              <a:schemeClr val="tx1">
                <a:alpha val="44000"/>
              </a:schemeClr>
            </a:gs>
            <a:gs pos="0">
              <a:schemeClr val="tx1">
                <a:alpha val="44000"/>
              </a:schemeClr>
            </a:gs>
            <a:gs pos="0">
              <a:schemeClr val="tx1">
                <a:alpha val="44000"/>
              </a:schemeClr>
            </a:gs>
            <a:gs pos="0">
              <a:schemeClr val="tx1">
                <a:alpha val="0"/>
              </a:schemeClr>
            </a:gs>
            <a:gs pos="70000">
              <a:schemeClr val="bg2">
                <a:lumMod val="9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97" name="スライド番号プレースホルダ 196"/>
          <p:cNvSpPr>
            <a:spLocks noGrp="1"/>
          </p:cNvSpPr>
          <p:nvPr>
            <p:ph type="sldNum" sz="quarter" idx="4"/>
          </p:nvPr>
        </p:nvSpPr>
        <p:spPr/>
        <p:txBody>
          <a:bodyPr/>
          <a:lstStyle/>
          <a:p>
            <a:fld id="{D68EC6C2-C245-4AC8-96E5-E9ACFF55E9A6}" type="slidenum">
              <a:rPr lang="ja-JP" altLang="en-US" smtClean="0"/>
              <a:pPr/>
              <a:t>1</a:t>
            </a:fld>
            <a:endParaRPr lang="ja-JP" altLang="en-US"/>
          </a:p>
        </p:txBody>
      </p:sp>
      <p:pic>
        <p:nvPicPr>
          <p:cNvPr id="1026" name="Picture 2" descr="C:\JDCHCT_PP\2014\Slide_eng\★最終版Slide作成中★\PP_JDCHCT_Slide2014_PP_eng_20150610P_pic\スライド1.JPG"/>
          <p:cNvPicPr>
            <a:picLocks noChangeAspect="1" noChangeArrowheads="1"/>
          </p:cNvPicPr>
          <p:nvPr/>
        </p:nvPicPr>
        <p:blipFill>
          <a:blip r:embed="rId3"/>
          <a:srcRect/>
          <a:stretch>
            <a:fillRect/>
          </a:stretch>
        </p:blipFill>
        <p:spPr bwMode="auto">
          <a:xfrm>
            <a:off x="0" y="1587"/>
            <a:ext cx="9144000" cy="6856413"/>
          </a:xfrm>
          <a:prstGeom prst="rect">
            <a:avLst/>
          </a:prstGeom>
          <a:noFill/>
        </p:spPr>
      </p:pic>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en-US" altLang="ja-JP" sz="2500" smtClean="0">
                <a:solidFill>
                  <a:schemeClr val="bg1"/>
                </a:solidFill>
                <a:effectLst/>
                <a:latin typeface="Arial" pitchFamily="34" charset="0"/>
                <a:ea typeface="Verdana" pitchFamily="34" charset="0"/>
                <a:cs typeface="Arial" pitchFamily="34" charset="0"/>
              </a:rPr>
              <a:t>Stem Cell Sources for Autologous Transplants by Year</a:t>
            </a:r>
            <a:endParaRPr kumimoji="1" lang="ja-JP" altLang="en-US" sz="2500" dirty="0">
              <a:solidFill>
                <a:schemeClr val="bg1"/>
              </a:solidFill>
            </a:endParaRPr>
          </a:p>
        </p:txBody>
      </p:sp>
      <p:grpSp>
        <p:nvGrpSpPr>
          <p:cNvPr id="11" name="グループ化 10"/>
          <p:cNvGrpSpPr/>
          <p:nvPr/>
        </p:nvGrpSpPr>
        <p:grpSpPr>
          <a:xfrm>
            <a:off x="62552" y="6370632"/>
            <a:ext cx="3749040" cy="486950"/>
            <a:chOff x="62552" y="6370632"/>
            <a:chExt cx="3749040" cy="486950"/>
          </a:xfrm>
        </p:grpSpPr>
        <p:pic>
          <p:nvPicPr>
            <p:cNvPr id="12" name="図 11"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0" name="スライド番号プレースホルダ 9"/>
          <p:cNvSpPr>
            <a:spLocks noGrp="1"/>
          </p:cNvSpPr>
          <p:nvPr>
            <p:ph type="sldNum" sz="quarter" idx="4"/>
          </p:nvPr>
        </p:nvSpPr>
        <p:spPr/>
        <p:txBody>
          <a:bodyPr/>
          <a:lstStyle/>
          <a:p>
            <a:fld id="{D68EC6C2-C245-4AC8-96E5-E9ACFF55E9A6}" type="slidenum">
              <a:rPr lang="ja-JP" altLang="en-US" smtClean="0"/>
              <a:pPr/>
              <a:t>10</a:t>
            </a:fld>
            <a:endParaRPr lang="ja-JP" altLang="en-US"/>
          </a:p>
        </p:txBody>
      </p:sp>
      <p:pic>
        <p:nvPicPr>
          <p:cNvPr id="10243" name="Picture 3" descr="C:\JDCHCT_PP\2014\Slide_eng\★最終版Slide作成中★\PP_JDCHCT_Slide2014_PP_eng_20150610P_pic\スライド10.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lvl="0"/>
            <a:r>
              <a:rPr lang="en-US" altLang="ja-JP" smtClean="0">
                <a:solidFill>
                  <a:schemeClr val="bg1"/>
                </a:solidFill>
                <a:effectLst/>
                <a:latin typeface="Arial" pitchFamily="34" charset="0"/>
                <a:ea typeface="Verdana" pitchFamily="34" charset="0"/>
                <a:cs typeface="Arial" pitchFamily="34" charset="0"/>
              </a:rPr>
              <a:t>Stem Cell Sources for Allogeneic Transplants by Year</a:t>
            </a:r>
            <a:endParaRPr kumimoji="1" lang="ja-JP" altLang="en-US" sz="2400" dirty="0">
              <a:solidFill>
                <a:schemeClr val="bg1"/>
              </a:solidFill>
            </a:endParaRPr>
          </a:p>
        </p:txBody>
      </p:sp>
      <p:grpSp>
        <p:nvGrpSpPr>
          <p:cNvPr id="11" name="グループ化 10"/>
          <p:cNvGrpSpPr/>
          <p:nvPr/>
        </p:nvGrpSpPr>
        <p:grpSpPr>
          <a:xfrm>
            <a:off x="62552" y="6370632"/>
            <a:ext cx="3749040" cy="486950"/>
            <a:chOff x="62552" y="6370632"/>
            <a:chExt cx="3749040" cy="486950"/>
          </a:xfrm>
        </p:grpSpPr>
        <p:pic>
          <p:nvPicPr>
            <p:cNvPr id="12" name="図 11"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0" name="スライド番号プレースホルダ 9"/>
          <p:cNvSpPr>
            <a:spLocks noGrp="1"/>
          </p:cNvSpPr>
          <p:nvPr>
            <p:ph type="sldNum" sz="quarter" idx="4"/>
          </p:nvPr>
        </p:nvSpPr>
        <p:spPr/>
        <p:txBody>
          <a:bodyPr/>
          <a:lstStyle/>
          <a:p>
            <a:fld id="{D68EC6C2-C245-4AC8-96E5-E9ACFF55E9A6}" type="slidenum">
              <a:rPr lang="ja-JP" altLang="en-US" smtClean="0"/>
              <a:pPr/>
              <a:t>11</a:t>
            </a:fld>
            <a:endParaRPr lang="ja-JP" altLang="en-US"/>
          </a:p>
        </p:txBody>
      </p:sp>
      <p:pic>
        <p:nvPicPr>
          <p:cNvPr id="11266" name="Picture 2" descr="C:\JDCHCT_PP\2014\Slide_eng\★最終版Slide作成中★\PP_JDCHCT_Slide2014_PP_eng_20150610P_pic\スライド11.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en-US" altLang="ja-JP" sz="2500" smtClean="0">
                <a:solidFill>
                  <a:schemeClr val="bg1"/>
                </a:solidFill>
                <a:effectLst/>
                <a:latin typeface="Arial" pitchFamily="34" charset="0"/>
                <a:ea typeface="Verdana" pitchFamily="34" charset="0"/>
                <a:cs typeface="Arial" pitchFamily="34" charset="0"/>
              </a:rPr>
              <a:t>Stem Cell Sources for Unrelated Donor Transplants </a:t>
            </a:r>
            <a:r>
              <a:rPr lang="en-US" altLang="ja-JP" sz="2400" smtClean="0">
                <a:solidFill>
                  <a:schemeClr val="bg1"/>
                </a:solidFill>
                <a:effectLst/>
                <a:latin typeface="Arial" pitchFamily="34" charset="0"/>
                <a:ea typeface="Verdana" pitchFamily="34" charset="0"/>
                <a:cs typeface="Arial" pitchFamily="34" charset="0"/>
              </a:rPr>
              <a:t>by Year</a:t>
            </a:r>
            <a:endParaRPr kumimoji="1" lang="ja-JP" altLang="en-US" sz="2500" b="1" dirty="0">
              <a:solidFill>
                <a:schemeClr val="bg1"/>
              </a:solidFill>
              <a:effectLst/>
            </a:endParaRPr>
          </a:p>
        </p:txBody>
      </p:sp>
      <p:sp>
        <p:nvSpPr>
          <p:cNvPr id="6" name="テキスト ボックス 5"/>
          <p:cNvSpPr txBox="1"/>
          <p:nvPr/>
        </p:nvSpPr>
        <p:spPr>
          <a:xfrm>
            <a:off x="1403649" y="2708920"/>
            <a:ext cx="6264696" cy="369332"/>
          </a:xfrm>
          <a:prstGeom prst="rect">
            <a:avLst/>
          </a:prstGeom>
          <a:noFill/>
        </p:spPr>
        <p:txBody>
          <a:bodyPr wrap="square" rtlCol="0">
            <a:spAutoFit/>
          </a:bodyPr>
          <a:lstStyle/>
          <a:p>
            <a:endParaRPr kumimoji="1" lang="ja-JP" altLang="en-US" dirty="0"/>
          </a:p>
        </p:txBody>
      </p:sp>
      <p:grpSp>
        <p:nvGrpSpPr>
          <p:cNvPr id="12" name="グループ化 11"/>
          <p:cNvGrpSpPr/>
          <p:nvPr/>
        </p:nvGrpSpPr>
        <p:grpSpPr>
          <a:xfrm>
            <a:off x="62552" y="6370632"/>
            <a:ext cx="3749040" cy="486950"/>
            <a:chOff x="62552" y="6370632"/>
            <a:chExt cx="3749040" cy="486950"/>
          </a:xfrm>
        </p:grpSpPr>
        <p:pic>
          <p:nvPicPr>
            <p:cNvPr id="13" name="図 12"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1" name="スライド番号プレースホルダ 10"/>
          <p:cNvSpPr>
            <a:spLocks noGrp="1"/>
          </p:cNvSpPr>
          <p:nvPr>
            <p:ph type="sldNum" sz="quarter" idx="4"/>
          </p:nvPr>
        </p:nvSpPr>
        <p:spPr/>
        <p:txBody>
          <a:bodyPr/>
          <a:lstStyle/>
          <a:p>
            <a:fld id="{D68EC6C2-C245-4AC8-96E5-E9ACFF55E9A6}" type="slidenum">
              <a:rPr lang="ja-JP" altLang="en-US" smtClean="0"/>
              <a:pPr/>
              <a:t>12</a:t>
            </a:fld>
            <a:endParaRPr lang="ja-JP" altLang="en-US"/>
          </a:p>
        </p:txBody>
      </p:sp>
      <p:pic>
        <p:nvPicPr>
          <p:cNvPr id="1027" name="Picture 3" descr="C:\JDCHCT_PP\2014\Slide_eng\HP設置DLファイル_20150617(最新版)\PP_JDCHCT_Slide2014_PP_eng_20150610_pic\スライド12.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en-US" altLang="ja-JP" sz="2500" smtClean="0">
                <a:solidFill>
                  <a:schemeClr val="bg1"/>
                </a:solidFill>
                <a:effectLst/>
                <a:latin typeface="Arial" pitchFamily="34" charset="0"/>
                <a:ea typeface="Verdana" pitchFamily="34" charset="0"/>
                <a:cs typeface="Arial" pitchFamily="34" charset="0"/>
              </a:rPr>
              <a:t>Allogeneic Transplants for Age </a:t>
            </a:r>
            <a:r>
              <a:rPr lang="ja-JP" altLang="en-US" sz="2500" smtClean="0">
                <a:solidFill>
                  <a:schemeClr val="bg1"/>
                </a:solidFill>
                <a:effectLst/>
                <a:latin typeface="Arial" pitchFamily="34" charset="0"/>
                <a:ea typeface="Verdana" pitchFamily="34" charset="0"/>
                <a:cs typeface="Arial" pitchFamily="34" charset="0"/>
              </a:rPr>
              <a:t>≤</a:t>
            </a:r>
            <a:r>
              <a:rPr lang="en-US" altLang="ja-JP" sz="2500" smtClean="0">
                <a:solidFill>
                  <a:schemeClr val="bg1"/>
                </a:solidFill>
                <a:effectLst/>
                <a:latin typeface="Arial" pitchFamily="34" charset="0"/>
                <a:ea typeface="Verdana" pitchFamily="34" charset="0"/>
                <a:cs typeface="Arial" pitchFamily="34" charset="0"/>
              </a:rPr>
              <a:t>15</a:t>
            </a:r>
            <a:r>
              <a:rPr lang="ja-JP" altLang="en-US" sz="2500" smtClean="0">
                <a:solidFill>
                  <a:schemeClr val="bg1"/>
                </a:solidFill>
                <a:effectLst/>
                <a:latin typeface="Arial" pitchFamily="34" charset="0"/>
                <a:ea typeface="Verdana" pitchFamily="34" charset="0"/>
                <a:cs typeface="Arial" pitchFamily="34" charset="0"/>
              </a:rPr>
              <a:t> </a:t>
            </a:r>
            <a:r>
              <a:rPr lang="en-US" altLang="ja-JP" sz="2500" smtClean="0">
                <a:solidFill>
                  <a:schemeClr val="bg1"/>
                </a:solidFill>
                <a:effectLst/>
                <a:latin typeface="Arial" pitchFamily="34" charset="0"/>
                <a:ea typeface="Verdana" pitchFamily="34" charset="0"/>
                <a:cs typeface="Arial" pitchFamily="34" charset="0"/>
              </a:rPr>
              <a:t>years</a:t>
            </a:r>
            <a:br>
              <a:rPr lang="en-US" altLang="ja-JP" sz="2500" smtClean="0">
                <a:solidFill>
                  <a:schemeClr val="bg1"/>
                </a:solidFill>
                <a:effectLst/>
                <a:latin typeface="Arial" pitchFamily="34" charset="0"/>
                <a:ea typeface="Verdana" pitchFamily="34" charset="0"/>
                <a:cs typeface="Arial" pitchFamily="34" charset="0"/>
              </a:rPr>
            </a:br>
            <a:r>
              <a:rPr lang="en-US" altLang="ja-JP" sz="2500" smtClean="0">
                <a:solidFill>
                  <a:schemeClr val="bg1"/>
                </a:solidFill>
                <a:effectLst/>
                <a:latin typeface="Arial" pitchFamily="34" charset="0"/>
                <a:ea typeface="Verdana" pitchFamily="34" charset="0"/>
                <a:cs typeface="Arial" pitchFamily="34" charset="0"/>
              </a:rPr>
              <a:t>by Donor Type and Graft Source</a:t>
            </a:r>
            <a:endParaRPr kumimoji="1" lang="ja-JP" altLang="en-US" sz="2500" dirty="0">
              <a:solidFill>
                <a:schemeClr val="bg1"/>
              </a:solidFill>
              <a:effectLst/>
            </a:endParaRPr>
          </a:p>
        </p:txBody>
      </p:sp>
      <p:sp>
        <p:nvSpPr>
          <p:cNvPr id="7" name="スライド番号プレースホルダ 6"/>
          <p:cNvSpPr>
            <a:spLocks noGrp="1"/>
          </p:cNvSpPr>
          <p:nvPr>
            <p:ph type="sldNum" sz="quarter" idx="4"/>
          </p:nvPr>
        </p:nvSpPr>
        <p:spPr/>
        <p:txBody>
          <a:bodyPr/>
          <a:lstStyle/>
          <a:p>
            <a:fld id="{D68EC6C2-C245-4AC8-96E5-E9ACFF55E9A6}" type="slidenum">
              <a:rPr lang="ja-JP" altLang="en-US" smtClean="0"/>
              <a:pPr/>
              <a:t>13</a:t>
            </a:fld>
            <a:endParaRPr lang="ja-JP" altLang="en-US"/>
          </a:p>
        </p:txBody>
      </p:sp>
      <p:pic>
        <p:nvPicPr>
          <p:cNvPr id="1027" name="Picture 3" descr="C:\JDCHCT_PP\2014\Slide_eng\HP設置DLファイル_2015702(最新版)\PP_JDCHCT_Slide2014_PP_eng_201500702_pic\スライド13.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432000" y="0"/>
            <a:ext cx="8229600" cy="813816"/>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Allogeneic Transplants for Age 16 - 50 years by Donor Type and Graft Source</a:t>
            </a:r>
            <a:endParaRPr kumimoji="1" lang="ja-JP" altLang="en-US" sz="2000" dirty="0">
              <a:solidFill>
                <a:schemeClr val="bg1"/>
              </a:solidFill>
              <a:effectLst/>
            </a:endParaRPr>
          </a:p>
        </p:txBody>
      </p:sp>
      <p:sp>
        <p:nvSpPr>
          <p:cNvPr id="11" name="スライド番号プレースホルダ 10"/>
          <p:cNvSpPr>
            <a:spLocks noGrp="1"/>
          </p:cNvSpPr>
          <p:nvPr>
            <p:ph type="sldNum" sz="quarter" idx="4"/>
          </p:nvPr>
        </p:nvSpPr>
        <p:spPr/>
        <p:txBody>
          <a:bodyPr/>
          <a:lstStyle/>
          <a:p>
            <a:fld id="{D68EC6C2-C245-4AC8-96E5-E9ACFF55E9A6}" type="slidenum">
              <a:rPr lang="ja-JP" altLang="en-US" smtClean="0"/>
              <a:pPr/>
              <a:t>14</a:t>
            </a:fld>
            <a:endParaRPr lang="ja-JP" altLang="en-US"/>
          </a:p>
        </p:txBody>
      </p:sp>
      <p:pic>
        <p:nvPicPr>
          <p:cNvPr id="14338" name="Picture 2" descr="C:\JDCHCT_PP\2014\Slide_eng\★最終版Slide作成中★\PP_JDCHCT_Slide2014_PP_eng_20150610P_pic\スライド14.JPG"/>
          <p:cNvPicPr>
            <a:picLocks noChangeAspect="1" noChangeArrowheads="1"/>
          </p:cNvPicPr>
          <p:nvPr/>
        </p:nvPicPr>
        <p:blipFill>
          <a:blip r:embed="rId8"/>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Allogeneic Transplants for Age </a:t>
            </a:r>
            <a:r>
              <a:rPr lang="ja-JP" altLang="en-US"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51</a:t>
            </a:r>
            <a:r>
              <a:rPr lang="ja-JP" altLang="en-US"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years by Donor Type and Graft Source</a:t>
            </a:r>
            <a:endParaRPr kumimoji="1" lang="ja-JP" altLang="en-US" sz="2000" dirty="0">
              <a:solidFill>
                <a:schemeClr val="bg1"/>
              </a:solidFill>
              <a:effectLst/>
            </a:endParaRPr>
          </a:p>
        </p:txBody>
      </p:sp>
      <p:sp>
        <p:nvSpPr>
          <p:cNvPr id="8" name="スライド番号プレースホルダ 7"/>
          <p:cNvSpPr>
            <a:spLocks noGrp="1"/>
          </p:cNvSpPr>
          <p:nvPr>
            <p:ph type="sldNum" sz="quarter" idx="4"/>
          </p:nvPr>
        </p:nvSpPr>
        <p:spPr/>
        <p:txBody>
          <a:bodyPr/>
          <a:lstStyle/>
          <a:p>
            <a:fld id="{D68EC6C2-C245-4AC8-96E5-E9ACFF55E9A6}" type="slidenum">
              <a:rPr lang="ja-JP" altLang="en-US" smtClean="0"/>
              <a:pPr/>
              <a:t>15</a:t>
            </a:fld>
            <a:endParaRPr lang="ja-JP" altLang="en-US"/>
          </a:p>
        </p:txBody>
      </p:sp>
      <p:pic>
        <p:nvPicPr>
          <p:cNvPr id="15362" name="Picture 2" descr="C:\JDCHCT_PP\2014\Slide_eng\★最終版Slide作成中★\PP_JDCHCT_Slide2014_PP_eng_20150610P_pic\スライド15.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グループ化 10"/>
          <p:cNvGrpSpPr/>
          <p:nvPr/>
        </p:nvGrpSpPr>
        <p:grpSpPr>
          <a:xfrm>
            <a:off x="62552" y="6370632"/>
            <a:ext cx="3749040" cy="486950"/>
            <a:chOff x="62552" y="6370632"/>
            <a:chExt cx="3749040" cy="486950"/>
          </a:xfrm>
        </p:grpSpPr>
        <p:pic>
          <p:nvPicPr>
            <p:cNvPr id="12" name="図 11"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4" name="タイトル 1"/>
          <p:cNvSpPr>
            <a:spLocks noGrp="1"/>
          </p:cNvSpPr>
          <p:nvPr>
            <p:ph type="title"/>
          </p:nvPr>
        </p:nvSpPr>
        <p:spPr>
          <a:xfrm>
            <a:off x="432000" y="0"/>
            <a:ext cx="8229600" cy="803564"/>
          </a:xfrm>
        </p:spPr>
        <p:txBody>
          <a:bodyPr anchor="ctr">
            <a:normAutofit fontScale="90000"/>
          </a:bodyPr>
          <a:lstStyle/>
          <a:p>
            <a:pPr defTabSz="914400" fontAlgn="auto">
              <a:spcAft>
                <a:spcPts val="0"/>
              </a:spcAft>
            </a:pPr>
            <a:r>
              <a:rPr lang="en-US" altLang="ja-JP" smtClean="0">
                <a:solidFill>
                  <a:schemeClr val="bg1"/>
                </a:solidFill>
                <a:effectLst/>
                <a:latin typeface="Arial" pitchFamily="34" charset="0"/>
                <a:ea typeface="Verdana" pitchFamily="34" charset="0"/>
                <a:cs typeface="Arial" pitchFamily="34" charset="0"/>
              </a:rPr>
              <a:t>Trends in Transplants</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by Disease Status (Risk) at Transplant </a:t>
            </a:r>
            <a:r>
              <a:rPr lang="ja-JP" altLang="en-US" sz="1400" smtClean="0">
                <a:solidFill>
                  <a:schemeClr val="bg1"/>
                </a:solidFill>
                <a:effectLst/>
                <a:latin typeface="Arial" pitchFamily="34" charset="0"/>
                <a:cs typeface="Arial" pitchFamily="34" charset="0"/>
              </a:rPr>
              <a:t>（</a:t>
            </a:r>
            <a:r>
              <a:rPr lang="en-US" altLang="ja-JP" sz="1400" smtClean="0">
                <a:solidFill>
                  <a:schemeClr val="bg1"/>
                </a:solidFill>
                <a:effectLst/>
                <a:latin typeface="Arial" pitchFamily="34" charset="0"/>
                <a:cs typeface="Arial" pitchFamily="34" charset="0"/>
              </a:rPr>
              <a:t>AML/ALL/CML/MDS)</a:t>
            </a:r>
            <a:endParaRPr lang="ja-JP" altLang="en-US" sz="1400" dirty="0">
              <a:solidFill>
                <a:schemeClr val="bg1"/>
              </a:solidFill>
              <a:effectLst/>
              <a:latin typeface="Arial" pitchFamily="34" charset="0"/>
              <a:cs typeface="Arial" pitchFamily="34" charset="0"/>
            </a:endParaRPr>
          </a:p>
        </p:txBody>
      </p:sp>
      <p:sp>
        <p:nvSpPr>
          <p:cNvPr id="10" name="スライド番号プレースホルダ 9"/>
          <p:cNvSpPr>
            <a:spLocks noGrp="1"/>
          </p:cNvSpPr>
          <p:nvPr>
            <p:ph type="sldNum" sz="quarter" idx="4"/>
          </p:nvPr>
        </p:nvSpPr>
        <p:spPr/>
        <p:txBody>
          <a:bodyPr/>
          <a:lstStyle/>
          <a:p>
            <a:fld id="{D68EC6C2-C245-4AC8-96E5-E9ACFF55E9A6}" type="slidenum">
              <a:rPr lang="ja-JP" altLang="en-US" smtClean="0"/>
              <a:pPr/>
              <a:t>16</a:t>
            </a:fld>
            <a:endParaRPr lang="ja-JP" altLang="en-US"/>
          </a:p>
        </p:txBody>
      </p:sp>
      <p:pic>
        <p:nvPicPr>
          <p:cNvPr id="16386" name="Picture 2" descr="C:\JDCHCT_PP\2014\Slide_eng\★最終版Slide作成中★\PP_JDCHCT_Slide2014_PP_eng_20150610P_pic\スライド16.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グループ化 7"/>
          <p:cNvGrpSpPr/>
          <p:nvPr/>
        </p:nvGrpSpPr>
        <p:grpSpPr>
          <a:xfrm>
            <a:off x="62552" y="6370632"/>
            <a:ext cx="3749040" cy="486950"/>
            <a:chOff x="62552" y="6370632"/>
            <a:chExt cx="3749040" cy="486950"/>
          </a:xfrm>
        </p:grpSpPr>
        <p:pic>
          <p:nvPicPr>
            <p:cNvPr id="9" name="図 8"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1" name="タイトル 1"/>
          <p:cNvSpPr>
            <a:spLocks noGrp="1"/>
          </p:cNvSpPr>
          <p:nvPr>
            <p:ph type="title"/>
          </p:nvPr>
        </p:nvSpPr>
        <p:spPr>
          <a:xfrm>
            <a:off x="432000" y="0"/>
            <a:ext cx="8229600" cy="803564"/>
          </a:xfrm>
        </p:spPr>
        <p:txBody>
          <a:bodyPr anchor="ctr">
            <a:normAutofit/>
          </a:bodyPr>
          <a:lstStyle/>
          <a:p>
            <a:pPr defTabSz="914400" fontAlgn="auto">
              <a:spcAft>
                <a:spcPts val="0"/>
              </a:spcAft>
            </a:pPr>
            <a:r>
              <a:rPr lang="en-US" altLang="ja-JP" smtClean="0">
                <a:solidFill>
                  <a:schemeClr val="bg1"/>
                </a:solidFill>
                <a:effectLst/>
                <a:latin typeface="Arial" pitchFamily="34" charset="0"/>
                <a:ea typeface="Verdana" pitchFamily="34" charset="0"/>
                <a:cs typeface="Arial" pitchFamily="34" charset="0"/>
              </a:rPr>
              <a:t>Trends in Transplants by Conditioning Regimen</a:t>
            </a:r>
            <a:endParaRPr lang="ja-JP" altLang="en-US" dirty="0">
              <a:solidFill>
                <a:schemeClr val="bg1"/>
              </a:solidFill>
              <a:effectLst/>
            </a:endParaRPr>
          </a:p>
        </p:txBody>
      </p:sp>
      <p:sp>
        <p:nvSpPr>
          <p:cNvPr id="12" name="スライド番号プレースホルダ 11"/>
          <p:cNvSpPr>
            <a:spLocks noGrp="1"/>
          </p:cNvSpPr>
          <p:nvPr>
            <p:ph type="sldNum" sz="quarter" idx="4"/>
          </p:nvPr>
        </p:nvSpPr>
        <p:spPr/>
        <p:txBody>
          <a:bodyPr/>
          <a:lstStyle/>
          <a:p>
            <a:fld id="{D68EC6C2-C245-4AC8-96E5-E9ACFF55E9A6}" type="slidenum">
              <a:rPr lang="ja-JP" altLang="en-US" smtClean="0"/>
              <a:pPr/>
              <a:t>17</a:t>
            </a:fld>
            <a:endParaRPr lang="ja-JP" altLang="en-US"/>
          </a:p>
        </p:txBody>
      </p:sp>
      <p:pic>
        <p:nvPicPr>
          <p:cNvPr id="17410" name="Picture 2" descr="C:\JDCHCT_PP\2014\Slide_eng\★最終版Slide作成中★\PP_JDCHCT_Slide2014_PP_eng_20150610P_pic\スライド17.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100-day Survival by Year of Transplants,</a:t>
            </a:r>
            <a:r>
              <a:rPr lang="en-US" altLang="ja-JP" baseline="0"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Donor, and Age  &lt;Autologous/Allogeneic&gt;</a:t>
            </a:r>
            <a:endParaRPr lang="ja-JP" altLang="en-US" sz="1600" smtClean="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grpSp>
        <p:nvGrpSpPr>
          <p:cNvPr id="19" name="グループ化 18"/>
          <p:cNvGrpSpPr/>
          <p:nvPr/>
        </p:nvGrpSpPr>
        <p:grpSpPr>
          <a:xfrm>
            <a:off x="62552" y="6370632"/>
            <a:ext cx="3749040" cy="486950"/>
            <a:chOff x="62552" y="6370632"/>
            <a:chExt cx="3749040" cy="486950"/>
          </a:xfrm>
        </p:grpSpPr>
        <p:pic>
          <p:nvPicPr>
            <p:cNvPr id="20" name="図 19"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2" name="スライド番号プレースホルダ 21"/>
          <p:cNvSpPr>
            <a:spLocks noGrp="1"/>
          </p:cNvSpPr>
          <p:nvPr>
            <p:ph type="sldNum" sz="quarter" idx="4"/>
          </p:nvPr>
        </p:nvSpPr>
        <p:spPr/>
        <p:txBody>
          <a:bodyPr/>
          <a:lstStyle/>
          <a:p>
            <a:fld id="{D68EC6C2-C245-4AC8-96E5-E9ACFF55E9A6}" type="slidenum">
              <a:rPr lang="ja-JP" altLang="en-US" smtClean="0"/>
              <a:pPr/>
              <a:t>18</a:t>
            </a:fld>
            <a:endParaRPr lang="ja-JP" altLang="en-US"/>
          </a:p>
        </p:txBody>
      </p:sp>
      <p:pic>
        <p:nvPicPr>
          <p:cNvPr id="18434" name="Picture 2" descr="C:\JDCHCT_PP\2014\Slide_eng\★最終版Slide作成中★\PP_JDCHCT_Slide2014_PP_eng_20150610P_pic\スライド18.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One-year Survival by Year of Transplants, Donor,</a:t>
            </a:r>
            <a:r>
              <a:rPr lang="ja-JP" altLang="en-US" sz="2400" smtClean="0">
                <a:solidFill>
                  <a:schemeClr val="bg1"/>
                </a:solidFill>
                <a:effectLst/>
                <a:cs typeface="Arial Unicode MS" pitchFamily="50" charset="-128"/>
              </a:rPr>
              <a:t> </a:t>
            </a:r>
            <a:r>
              <a:rPr lang="en-US" altLang="ja-JP" smtClean="0">
                <a:solidFill>
                  <a:schemeClr val="bg1"/>
                </a:solidFill>
                <a:effectLst/>
                <a:latin typeface="Arial" pitchFamily="34" charset="0"/>
                <a:ea typeface="Verdana" pitchFamily="34" charset="0"/>
                <a:cs typeface="Arial" pitchFamily="34" charset="0"/>
              </a:rPr>
              <a:t>and Age  &lt;Autologous/Allogeneic&gt;</a:t>
            </a:r>
            <a:endParaRPr lang="ja-JP" altLang="en-US" smtClean="0">
              <a:solidFill>
                <a:schemeClr val="bg1"/>
              </a:solidFill>
              <a:effectLst/>
              <a:cs typeface="メイリオ" pitchFamily="50" charset="-128"/>
            </a:endParaRPr>
          </a:p>
        </p:txBody>
      </p:sp>
      <p:grpSp>
        <p:nvGrpSpPr>
          <p:cNvPr id="19" name="グループ化 18"/>
          <p:cNvGrpSpPr/>
          <p:nvPr/>
        </p:nvGrpSpPr>
        <p:grpSpPr>
          <a:xfrm>
            <a:off x="62552" y="6370632"/>
            <a:ext cx="3749040" cy="486950"/>
            <a:chOff x="62552" y="6370632"/>
            <a:chExt cx="3749040" cy="486950"/>
          </a:xfrm>
        </p:grpSpPr>
        <p:pic>
          <p:nvPicPr>
            <p:cNvPr id="21" name="図 20"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2"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3" name="スライド番号プレースホルダ 22"/>
          <p:cNvSpPr>
            <a:spLocks noGrp="1"/>
          </p:cNvSpPr>
          <p:nvPr>
            <p:ph type="sldNum" sz="quarter" idx="4"/>
          </p:nvPr>
        </p:nvSpPr>
        <p:spPr/>
        <p:txBody>
          <a:bodyPr/>
          <a:lstStyle/>
          <a:p>
            <a:fld id="{D68EC6C2-C245-4AC8-96E5-E9ACFF55E9A6}" type="slidenum">
              <a:rPr lang="ja-JP" altLang="en-US" smtClean="0"/>
              <a:pPr/>
              <a:t>19</a:t>
            </a:fld>
            <a:endParaRPr lang="ja-JP" altLang="en-US"/>
          </a:p>
        </p:txBody>
      </p:sp>
      <p:pic>
        <p:nvPicPr>
          <p:cNvPr id="19458" name="Picture 2" descr="C:\JDCHCT_PP\2014\Slide_eng\★最終版Slide作成中★\PP_JDCHCT_Slide2014_PP_eng_20150610P_pic\スライド19.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lang="en-US" altLang="ja-JP" sz="2500" smtClean="0">
                <a:solidFill>
                  <a:schemeClr val="bg1"/>
                </a:solidFill>
                <a:effectLst/>
                <a:latin typeface="Arial" pitchFamily="34" charset="0"/>
                <a:ea typeface="HGPｺﾞｼｯｸE" pitchFamily="50" charset="-128"/>
                <a:cs typeface="Arial" pitchFamily="34" charset="0"/>
              </a:rPr>
              <a:t>Introduction</a:t>
            </a:r>
            <a:endParaRPr kumimoji="1" lang="ja-JP" altLang="en-US" sz="2500">
              <a:solidFill>
                <a:schemeClr val="bg1"/>
              </a:solidFill>
              <a:effectLst/>
              <a:latin typeface="Arial" pitchFamily="34" charset="0"/>
              <a:ea typeface="HGPｺﾞｼｯｸE" pitchFamily="50" charset="-128"/>
              <a:cs typeface="Arial" pitchFamily="34" charset="0"/>
            </a:endParaRPr>
          </a:p>
        </p:txBody>
      </p:sp>
      <p:sp>
        <p:nvSpPr>
          <p:cNvPr id="7" name="スライド番号プレースホルダ 6"/>
          <p:cNvSpPr>
            <a:spLocks noGrp="1"/>
          </p:cNvSpPr>
          <p:nvPr>
            <p:ph type="sldNum" sz="quarter" idx="4"/>
          </p:nvPr>
        </p:nvSpPr>
        <p:spPr/>
        <p:txBody>
          <a:bodyPr/>
          <a:lstStyle/>
          <a:p>
            <a:fld id="{D68EC6C2-C245-4AC8-96E5-E9ACFF55E9A6}" type="slidenum">
              <a:rPr lang="ja-JP" altLang="en-US" smtClean="0"/>
              <a:pPr/>
              <a:t>2</a:t>
            </a:fld>
            <a:endParaRPr lang="ja-JP" altLang="en-US"/>
          </a:p>
        </p:txBody>
      </p:sp>
      <p:sp>
        <p:nvSpPr>
          <p:cNvPr id="6" name="コンテンツ プレースホルダ 5"/>
          <p:cNvSpPr>
            <a:spLocks noGrp="1"/>
          </p:cNvSpPr>
          <p:nvPr>
            <p:ph idx="1"/>
          </p:nvPr>
        </p:nvSpPr>
        <p:spPr/>
        <p:txBody>
          <a:bodyPr/>
          <a:lstStyle/>
          <a:p>
            <a:endParaRPr kumimoji="1" lang="ja-JP" altLang="en-US"/>
          </a:p>
        </p:txBody>
      </p:sp>
      <p:pic>
        <p:nvPicPr>
          <p:cNvPr id="1026" name="Picture 2" descr="C:\JDCHCT_PP\2014\Slide_eng\★最終版Slide作成中★\PP_JDCHCT_Slide2014_PP_eng_20150610_pic\スライド2.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500" smtClean="0">
                <a:solidFill>
                  <a:schemeClr val="bg1"/>
                </a:solidFill>
                <a:effectLst/>
                <a:latin typeface="Arial" pitchFamily="34" charset="0"/>
                <a:ea typeface="Verdana" pitchFamily="34" charset="0"/>
                <a:cs typeface="Arial" pitchFamily="34" charset="0"/>
              </a:rPr>
              <a:t>100-day Survival by Year of Allogeneic Transplants,</a:t>
            </a:r>
            <a:r>
              <a:rPr lang="en-US" altLang="ja-JP" sz="2500" baseline="0" smtClean="0">
                <a:solidFill>
                  <a:schemeClr val="bg1"/>
                </a:solidFill>
                <a:effectLst/>
                <a:latin typeface="Arial" pitchFamily="34" charset="0"/>
                <a:ea typeface="Verdana" pitchFamily="34" charset="0"/>
                <a:cs typeface="Arial" pitchFamily="34" charset="0"/>
              </a:rPr>
              <a:t> </a:t>
            </a:r>
            <a:r>
              <a:rPr lang="en-US" altLang="ja-JP" sz="2500" smtClean="0">
                <a:solidFill>
                  <a:schemeClr val="bg1"/>
                </a:solidFill>
                <a:effectLst/>
                <a:latin typeface="Arial" pitchFamily="34" charset="0"/>
                <a:ea typeface="Verdana" pitchFamily="34" charset="0"/>
                <a:cs typeface="Arial" pitchFamily="34" charset="0"/>
              </a:rPr>
              <a:t>Donor, and Age</a:t>
            </a:r>
            <a:endParaRPr lang="ja-JP" altLang="en-US" sz="2500" b="1" smtClean="0">
              <a:solidFill>
                <a:schemeClr val="bg1"/>
              </a:solidFill>
              <a:effectLst/>
              <a:cs typeface="Arial Unicode MS" pitchFamily="50" charset="-128"/>
            </a:endParaRPr>
          </a:p>
        </p:txBody>
      </p:sp>
      <p:grpSp>
        <p:nvGrpSpPr>
          <p:cNvPr id="19" name="グループ化 18"/>
          <p:cNvGrpSpPr/>
          <p:nvPr/>
        </p:nvGrpSpPr>
        <p:grpSpPr>
          <a:xfrm>
            <a:off x="62552" y="6370632"/>
            <a:ext cx="3749040" cy="486950"/>
            <a:chOff x="62552" y="6370632"/>
            <a:chExt cx="3749040" cy="486950"/>
          </a:xfrm>
        </p:grpSpPr>
        <p:pic>
          <p:nvPicPr>
            <p:cNvPr id="20" name="図 19"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7" name="スライド番号プレースホルダ 16"/>
          <p:cNvSpPr>
            <a:spLocks noGrp="1"/>
          </p:cNvSpPr>
          <p:nvPr>
            <p:ph type="sldNum" sz="quarter" idx="4"/>
          </p:nvPr>
        </p:nvSpPr>
        <p:spPr/>
        <p:txBody>
          <a:bodyPr/>
          <a:lstStyle/>
          <a:p>
            <a:fld id="{D68EC6C2-C245-4AC8-96E5-E9ACFF55E9A6}" type="slidenum">
              <a:rPr lang="ja-JP" altLang="en-US" smtClean="0"/>
              <a:pPr/>
              <a:t>20</a:t>
            </a:fld>
            <a:endParaRPr lang="ja-JP" altLang="en-US"/>
          </a:p>
        </p:txBody>
      </p:sp>
      <p:pic>
        <p:nvPicPr>
          <p:cNvPr id="20482" name="Picture 2" descr="C:\JDCHCT_PP\2014\Slide_eng\★最終版Slide作成中★\PP_JDCHCT_Slide2014_PP_eng_20150610P_pic\スライド20.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solidFill>
            <a:srgbClr val="E9F3FD"/>
          </a:solid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432000" y="0"/>
            <a:ext cx="8229600" cy="803564"/>
          </a:xfrm>
        </p:spPr>
        <p:txBody>
          <a:bodyPr anchor="ctr">
            <a:noAutofit/>
          </a:bodyPr>
          <a:lstStyle/>
          <a:p>
            <a:r>
              <a:rPr lang="en-US" altLang="ja-JP" sz="2500" smtClean="0">
                <a:solidFill>
                  <a:schemeClr val="bg1"/>
                </a:solidFill>
                <a:effectLst/>
                <a:latin typeface="Arial" pitchFamily="34" charset="0"/>
                <a:ea typeface="Verdana" pitchFamily="34" charset="0"/>
                <a:cs typeface="Arial" pitchFamily="34" charset="0"/>
              </a:rPr>
              <a:t>One-year Survival by Year of Allogeneic Transplants,</a:t>
            </a:r>
            <a:r>
              <a:rPr lang="en-US" altLang="ja-JP" sz="2500" baseline="0" smtClean="0">
                <a:solidFill>
                  <a:schemeClr val="bg1"/>
                </a:solidFill>
                <a:effectLst/>
                <a:latin typeface="Arial" pitchFamily="34" charset="0"/>
                <a:ea typeface="Verdana" pitchFamily="34" charset="0"/>
                <a:cs typeface="Arial" pitchFamily="34" charset="0"/>
              </a:rPr>
              <a:t> </a:t>
            </a:r>
            <a:r>
              <a:rPr lang="en-US" altLang="ja-JP" sz="2500" smtClean="0">
                <a:solidFill>
                  <a:schemeClr val="bg1"/>
                </a:solidFill>
                <a:effectLst/>
                <a:latin typeface="Arial" pitchFamily="34" charset="0"/>
                <a:ea typeface="Verdana" pitchFamily="34" charset="0"/>
                <a:cs typeface="Arial" pitchFamily="34" charset="0"/>
              </a:rPr>
              <a:t>Donor, and Age</a:t>
            </a:r>
            <a:endParaRPr lang="ja-JP" altLang="en-US" sz="2500" b="1" smtClean="0">
              <a:solidFill>
                <a:schemeClr val="bg1"/>
              </a:solidFill>
              <a:effectLst/>
              <a:cs typeface="Arial Unicode MS" pitchFamily="50" charset="-128"/>
            </a:endParaRPr>
          </a:p>
        </p:txBody>
      </p:sp>
      <p:grpSp>
        <p:nvGrpSpPr>
          <p:cNvPr id="20" name="グループ化 19"/>
          <p:cNvGrpSpPr/>
          <p:nvPr/>
        </p:nvGrpSpPr>
        <p:grpSpPr>
          <a:xfrm>
            <a:off x="62552" y="6370632"/>
            <a:ext cx="3749040" cy="486950"/>
            <a:chOff x="62552" y="6370632"/>
            <a:chExt cx="3749040" cy="486950"/>
          </a:xfrm>
        </p:grpSpPr>
        <p:pic>
          <p:nvPicPr>
            <p:cNvPr id="23" name="図 22"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2" name="スライド番号プレースホルダ 21"/>
          <p:cNvSpPr>
            <a:spLocks noGrp="1"/>
          </p:cNvSpPr>
          <p:nvPr>
            <p:ph type="sldNum" sz="quarter" idx="4"/>
          </p:nvPr>
        </p:nvSpPr>
        <p:spPr/>
        <p:txBody>
          <a:bodyPr/>
          <a:lstStyle/>
          <a:p>
            <a:fld id="{D68EC6C2-C245-4AC8-96E5-E9ACFF55E9A6}" type="slidenum">
              <a:rPr lang="ja-JP" altLang="en-US" smtClean="0"/>
              <a:pPr/>
              <a:t>21</a:t>
            </a:fld>
            <a:endParaRPr lang="ja-JP" altLang="en-US"/>
          </a:p>
        </p:txBody>
      </p:sp>
      <p:pic>
        <p:nvPicPr>
          <p:cNvPr id="21506" name="Picture 2" descr="C:\JDCHCT_PP\2014\Slide_eng\★最終版Slide作成中★\PP_JDCHCT_Slide2014_PP_eng_20150610P_pic\スライド21.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solidFill>
            <a:srgbClr val="E9F3FD"/>
          </a:solid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432000" y="0"/>
            <a:ext cx="8568000" cy="803564"/>
          </a:xfrm>
        </p:spPr>
        <p:txBody>
          <a:bodyPr anchor="b">
            <a:normAutofit fontScale="90000"/>
          </a:bodyPr>
          <a:lstStyle/>
          <a:p>
            <a:pPr defTabSz="914400" fontAlgn="auto">
              <a:spcAft>
                <a:spcPts val="0"/>
              </a:spcAft>
            </a:pPr>
            <a:r>
              <a:rPr lang="en-US" altLang="ja-JP" smtClean="0">
                <a:solidFill>
                  <a:schemeClr val="bg1"/>
                </a:solidFill>
                <a:effectLst/>
                <a:latin typeface="Arial" pitchFamily="34" charset="0"/>
                <a:ea typeface="Verdana" pitchFamily="34" charset="0"/>
                <a:cs typeface="Arial" pitchFamily="34" charset="0"/>
              </a:rPr>
              <a:t>100-day Survival by Year of Transplants, Disease Status, and Age</a:t>
            </a:r>
            <a:r>
              <a:rPr lang="en-US" altLang="ja-JP" smtClean="0">
                <a:solidFill>
                  <a:schemeClr val="bg1"/>
                </a:solidFill>
                <a:latin typeface="Arial" pitchFamily="34" charset="0"/>
                <a:ea typeface="Verdana" pitchFamily="34" charset="0"/>
                <a:cs typeface="Arial" pitchFamily="34" charset="0"/>
              </a:rPr>
              <a:t> </a:t>
            </a:r>
            <a:r>
              <a:rPr lang="ja-JP" altLang="en-US" sz="1300" smtClean="0">
                <a:solidFill>
                  <a:schemeClr val="bg1"/>
                </a:solidFill>
                <a:effectLst/>
                <a:latin typeface="Arial" pitchFamily="34" charset="0"/>
                <a:cs typeface="Arial" pitchFamily="34" charset="0"/>
              </a:rPr>
              <a:t>（</a:t>
            </a:r>
            <a:r>
              <a:rPr lang="en-US" altLang="ja-JP" sz="1300" smtClean="0">
                <a:solidFill>
                  <a:schemeClr val="bg1"/>
                </a:solidFill>
                <a:effectLst/>
                <a:latin typeface="Arial" pitchFamily="34" charset="0"/>
                <a:cs typeface="Arial" pitchFamily="34" charset="0"/>
              </a:rPr>
              <a:t>AML/ALL/CML/MDS)</a:t>
            </a:r>
            <a:endParaRPr lang="ja-JP" altLang="en-US" sz="1300" dirty="0">
              <a:solidFill>
                <a:schemeClr val="bg1"/>
              </a:solidFill>
              <a:effectLst/>
            </a:endParaRPr>
          </a:p>
        </p:txBody>
      </p:sp>
      <p:grpSp>
        <p:nvGrpSpPr>
          <p:cNvPr id="19" name="グループ化 18"/>
          <p:cNvGrpSpPr/>
          <p:nvPr/>
        </p:nvGrpSpPr>
        <p:grpSpPr>
          <a:xfrm>
            <a:off x="62552" y="6370632"/>
            <a:ext cx="3749040" cy="486950"/>
            <a:chOff x="62552" y="6370632"/>
            <a:chExt cx="3749040" cy="486950"/>
          </a:xfrm>
        </p:grpSpPr>
        <p:pic>
          <p:nvPicPr>
            <p:cNvPr id="21" name="図 20"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4" name="スライド番号プレースホルダ 23"/>
          <p:cNvSpPr>
            <a:spLocks noGrp="1"/>
          </p:cNvSpPr>
          <p:nvPr>
            <p:ph type="sldNum" sz="quarter" idx="4"/>
          </p:nvPr>
        </p:nvSpPr>
        <p:spPr/>
        <p:txBody>
          <a:bodyPr/>
          <a:lstStyle/>
          <a:p>
            <a:fld id="{D68EC6C2-C245-4AC8-96E5-E9ACFF55E9A6}" type="slidenum">
              <a:rPr lang="ja-JP" altLang="en-US" smtClean="0"/>
              <a:pPr/>
              <a:t>22</a:t>
            </a:fld>
            <a:endParaRPr lang="ja-JP" altLang="en-US"/>
          </a:p>
        </p:txBody>
      </p:sp>
      <p:pic>
        <p:nvPicPr>
          <p:cNvPr id="22530" name="Picture 2" descr="C:\JDCHCT_PP\2014\Slide_eng\★最終版Slide作成中★\PP_JDCHCT_Slide2014_PP_eng_20150610P_pic\スライド22.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p:spPr>
        <p:txBody>
          <a:bodyPr anchor="b">
            <a:normAutofit fontScale="90000"/>
          </a:bodyPr>
          <a:lstStyle/>
          <a:p>
            <a:pPr defTabSz="914400" fontAlgn="auto">
              <a:spcAft>
                <a:spcPts val="0"/>
              </a:spcAft>
            </a:pPr>
            <a:r>
              <a:rPr lang="en-US" altLang="ja-JP" smtClean="0">
                <a:solidFill>
                  <a:schemeClr val="bg1"/>
                </a:solidFill>
                <a:effectLst/>
                <a:latin typeface="Arial" pitchFamily="34" charset="0"/>
                <a:ea typeface="Verdana" pitchFamily="34" charset="0"/>
                <a:cs typeface="Arial" pitchFamily="34" charset="0"/>
              </a:rPr>
              <a:t>One-year Survival by Year of Transplants, Disease Status, and Age</a:t>
            </a:r>
            <a:r>
              <a:rPr lang="en-US" altLang="ja-JP" smtClean="0">
                <a:solidFill>
                  <a:schemeClr val="bg1"/>
                </a:solidFill>
                <a:latin typeface="Arial" pitchFamily="34" charset="0"/>
                <a:ea typeface="Verdana" pitchFamily="34" charset="0"/>
                <a:cs typeface="Arial" pitchFamily="34" charset="0"/>
              </a:rPr>
              <a:t> </a:t>
            </a:r>
            <a:r>
              <a:rPr lang="ja-JP" altLang="en-US" sz="1200" smtClean="0">
                <a:solidFill>
                  <a:schemeClr val="bg1"/>
                </a:solidFill>
                <a:effectLst/>
                <a:latin typeface="Arial" pitchFamily="34" charset="0"/>
                <a:cs typeface="Arial" pitchFamily="34" charset="0"/>
              </a:rPr>
              <a:t>（</a:t>
            </a:r>
            <a:r>
              <a:rPr lang="en-US" altLang="ja-JP" sz="1200" smtClean="0">
                <a:solidFill>
                  <a:schemeClr val="bg1"/>
                </a:solidFill>
                <a:effectLst/>
                <a:latin typeface="Arial" pitchFamily="34" charset="0"/>
                <a:cs typeface="Arial" pitchFamily="34" charset="0"/>
              </a:rPr>
              <a:t>AML/ALL/CML/MDS)</a:t>
            </a:r>
            <a:endParaRPr lang="ja-JP" altLang="en-US" sz="1100" dirty="0">
              <a:solidFill>
                <a:schemeClr val="bg1"/>
              </a:solidFill>
              <a:effectLst/>
            </a:endParaRPr>
          </a:p>
        </p:txBody>
      </p:sp>
      <p:grpSp>
        <p:nvGrpSpPr>
          <p:cNvPr id="19" name="グループ化 18"/>
          <p:cNvGrpSpPr/>
          <p:nvPr/>
        </p:nvGrpSpPr>
        <p:grpSpPr>
          <a:xfrm>
            <a:off x="62552" y="6370632"/>
            <a:ext cx="3749040" cy="486950"/>
            <a:chOff x="62552" y="6370632"/>
            <a:chExt cx="3749040" cy="486950"/>
          </a:xfrm>
        </p:grpSpPr>
        <p:pic>
          <p:nvPicPr>
            <p:cNvPr id="21" name="図 20"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2"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3" name="スライド番号プレースホルダ 22"/>
          <p:cNvSpPr>
            <a:spLocks noGrp="1"/>
          </p:cNvSpPr>
          <p:nvPr>
            <p:ph type="sldNum" sz="quarter" idx="4"/>
          </p:nvPr>
        </p:nvSpPr>
        <p:spPr/>
        <p:txBody>
          <a:bodyPr/>
          <a:lstStyle/>
          <a:p>
            <a:fld id="{D68EC6C2-C245-4AC8-96E5-E9ACFF55E9A6}" type="slidenum">
              <a:rPr lang="ja-JP" altLang="en-US" smtClean="0"/>
              <a:pPr/>
              <a:t>23</a:t>
            </a:fld>
            <a:endParaRPr lang="ja-JP" altLang="en-US"/>
          </a:p>
        </p:txBody>
      </p:sp>
      <p:pic>
        <p:nvPicPr>
          <p:cNvPr id="23554" name="Picture 2" descr="C:\JDCHCT_PP\2014\Slide_eng\★最終版Slide作成中★\PP_JDCHCT_Slide2014_PP_eng_20150610P_pic\スライド23.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a:defRPr/>
            </a:pPr>
            <a:r>
              <a:rPr lang="en-US" altLang="ja-JP" sz="2500" smtClean="0">
                <a:solidFill>
                  <a:schemeClr val="bg1"/>
                </a:solidFill>
                <a:effectLst/>
                <a:latin typeface="Arial" pitchFamily="34" charset="0"/>
                <a:cs typeface="Arial" pitchFamily="34" charset="0"/>
              </a:rPr>
              <a:t>Survival after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ea typeface="Verdana" pitchFamily="34" charset="0"/>
                <a:cs typeface="Arial" pitchFamily="34" charset="0"/>
              </a:rPr>
              <a:t>by Donor Type and Stem Cell Sources (1991-2013) </a:t>
            </a:r>
            <a:endParaRPr lang="ja-JP" altLang="en-US" sz="2500" b="1" dirty="0">
              <a:solidFill>
                <a:schemeClr val="bg1"/>
              </a:solidFill>
              <a:effectLst/>
            </a:endParaRPr>
          </a:p>
        </p:txBody>
      </p:sp>
      <p:sp>
        <p:nvSpPr>
          <p:cNvPr id="12117" name="スライド番号プレースホルダ 12116"/>
          <p:cNvSpPr>
            <a:spLocks noGrp="1"/>
          </p:cNvSpPr>
          <p:nvPr>
            <p:ph type="sldNum" sz="quarter" idx="4"/>
          </p:nvPr>
        </p:nvSpPr>
        <p:spPr/>
        <p:txBody>
          <a:bodyPr/>
          <a:lstStyle/>
          <a:p>
            <a:fld id="{D68EC6C2-C245-4AC8-96E5-E9ACFF55E9A6}" type="slidenum">
              <a:rPr lang="ja-JP" altLang="en-US" smtClean="0"/>
              <a:pPr/>
              <a:t>24</a:t>
            </a:fld>
            <a:endParaRPr lang="ja-JP" altLang="en-US"/>
          </a:p>
        </p:txBody>
      </p:sp>
      <p:pic>
        <p:nvPicPr>
          <p:cNvPr id="24579" name="Picture 3" descr="C:\JDCHCT_PP\2014\Slide_eng\★最終版Slide作成中★\PP_JDCHCT_Slide2014_PP_eng_20150610P_pic\スライド24.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a:defRPr/>
            </a:pPr>
            <a:r>
              <a:rPr lang="en-US" altLang="ja-JP" smtClean="0">
                <a:solidFill>
                  <a:schemeClr val="bg1"/>
                </a:solidFill>
                <a:effectLst/>
                <a:latin typeface="Arial" pitchFamily="34" charset="0"/>
                <a:cs typeface="Arial" pitchFamily="34" charset="0"/>
              </a:rPr>
              <a:t>Survival after Transplants for Leukemia, 1991-2013</a:t>
            </a:r>
            <a:endParaRPr lang="ja-JP" altLang="en-US" sz="2000" b="1" dirty="0">
              <a:solidFill>
                <a:schemeClr val="bg1"/>
              </a:solidFill>
              <a:effectLst/>
            </a:endParaRPr>
          </a:p>
        </p:txBody>
      </p:sp>
      <p:sp>
        <p:nvSpPr>
          <p:cNvPr id="55" name="スライド番号プレースホルダ 54"/>
          <p:cNvSpPr>
            <a:spLocks noGrp="1"/>
          </p:cNvSpPr>
          <p:nvPr>
            <p:ph type="sldNum" sz="quarter" idx="4"/>
          </p:nvPr>
        </p:nvSpPr>
        <p:spPr/>
        <p:txBody>
          <a:bodyPr/>
          <a:lstStyle/>
          <a:p>
            <a:fld id="{D68EC6C2-C245-4AC8-96E5-E9ACFF55E9A6}" type="slidenum">
              <a:rPr lang="ja-JP" altLang="en-US" smtClean="0"/>
              <a:pPr/>
              <a:t>25</a:t>
            </a:fld>
            <a:endParaRPr lang="ja-JP" altLang="en-US"/>
          </a:p>
        </p:txBody>
      </p:sp>
      <p:pic>
        <p:nvPicPr>
          <p:cNvPr id="25602" name="Picture 2" descr="C:\JDCHCT_PP\2014\Slide_eng\★最終版Slide作成中★\PP_JDCHCT_Slide2014_PP_eng_20150610P_pic\スライド25.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en-US" altLang="ja-JP" smtClean="0">
                <a:solidFill>
                  <a:schemeClr val="bg1"/>
                </a:solidFill>
                <a:effectLst/>
                <a:latin typeface="Arial" pitchFamily="34" charset="0"/>
                <a:cs typeface="Arial" pitchFamily="34" charset="0"/>
              </a:rPr>
              <a:t>Survival after Transplants for </a:t>
            </a:r>
            <a:r>
              <a:rPr lang="en-US" altLang="ja-JP" smtClean="0">
                <a:solidFill>
                  <a:schemeClr val="bg1"/>
                </a:solidFill>
                <a:effectLst/>
                <a:latin typeface="Arial" pitchFamily="34" charset="0"/>
                <a:ea typeface="メイリオ" pitchFamily="50" charset="-128"/>
                <a:cs typeface="Arial" pitchFamily="34" charset="0"/>
              </a:rPr>
              <a:t>Malignant</a:t>
            </a:r>
            <a:r>
              <a:rPr lang="en-US" altLang="ja-JP" baseline="0" smtClean="0">
                <a:solidFill>
                  <a:schemeClr val="bg1"/>
                </a:solidFill>
                <a:effectLst/>
                <a:latin typeface="Arial" pitchFamily="34" charset="0"/>
                <a:ea typeface="メイリオ" pitchFamily="50" charset="-128"/>
                <a:cs typeface="Arial" pitchFamily="34" charset="0"/>
              </a:rPr>
              <a:t> </a:t>
            </a:r>
            <a:r>
              <a:rPr lang="en-US" altLang="ja-JP" smtClean="0">
                <a:solidFill>
                  <a:schemeClr val="bg1"/>
                </a:solidFill>
                <a:effectLst/>
                <a:latin typeface="Arial" pitchFamily="34" charset="0"/>
                <a:ea typeface="メイリオ" pitchFamily="50" charset="-128"/>
                <a:cs typeface="Arial" pitchFamily="34" charset="0"/>
              </a:rPr>
              <a:t>Lymphoma and MM/PCD,</a:t>
            </a:r>
            <a:r>
              <a:rPr lang="en-US" altLang="ja-JP" smtClean="0">
                <a:solidFill>
                  <a:schemeClr val="bg1"/>
                </a:solidFill>
                <a:effectLst/>
                <a:latin typeface="Arial" pitchFamily="34" charset="0"/>
                <a:cs typeface="Arial" pitchFamily="34" charset="0"/>
              </a:rPr>
              <a:t> 1991-2013</a:t>
            </a:r>
            <a:endParaRPr lang="ja-JP" altLang="en-US" sz="2000" b="1" dirty="0">
              <a:solidFill>
                <a:schemeClr val="bg1"/>
              </a:solidFill>
              <a:effectLst/>
            </a:endParaRPr>
          </a:p>
        </p:txBody>
      </p:sp>
      <p:sp>
        <p:nvSpPr>
          <p:cNvPr id="49" name="スライド番号プレースホルダ 48"/>
          <p:cNvSpPr>
            <a:spLocks noGrp="1"/>
          </p:cNvSpPr>
          <p:nvPr>
            <p:ph type="sldNum" sz="quarter" idx="4"/>
          </p:nvPr>
        </p:nvSpPr>
        <p:spPr/>
        <p:txBody>
          <a:bodyPr/>
          <a:lstStyle/>
          <a:p>
            <a:fld id="{D68EC6C2-C245-4AC8-96E5-E9ACFF55E9A6}" type="slidenum">
              <a:rPr lang="ja-JP" altLang="en-US" smtClean="0"/>
              <a:pPr/>
              <a:t>26</a:t>
            </a:fld>
            <a:endParaRPr lang="ja-JP" altLang="en-US"/>
          </a:p>
        </p:txBody>
      </p:sp>
      <p:pic>
        <p:nvPicPr>
          <p:cNvPr id="26626" name="Picture 2" descr="C:\JDCHCT_PP\2014\Slide_eng\★最終版Slide作成中★\PP_JDCHCT_Slide2014_PP_eng_20150610P_pic\スライド26.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en-US" altLang="ja-JP" smtClean="0">
                <a:solidFill>
                  <a:schemeClr val="bg1"/>
                </a:solidFill>
                <a:effectLst/>
                <a:latin typeface="Arial" pitchFamily="34" charset="0"/>
                <a:cs typeface="Arial" pitchFamily="34" charset="0"/>
              </a:rPr>
              <a:t>Survival after Autologous Transplants</a:t>
            </a:r>
            <a:r>
              <a:rPr lang="en-US" altLang="ja-JP" baseline="0" smtClean="0">
                <a:solidFill>
                  <a:schemeClr val="bg1"/>
                </a:solidFill>
                <a:effectLst/>
                <a:latin typeface="Arial" pitchFamily="34" charset="0"/>
                <a:cs typeface="Arial" pitchFamily="34" charset="0"/>
              </a:rPr>
              <a:t> </a:t>
            </a:r>
            <a:r>
              <a:rPr lang="en-US" altLang="ja-JP" smtClean="0">
                <a:solidFill>
                  <a:schemeClr val="bg1"/>
                </a:solidFill>
                <a:effectLst/>
                <a:latin typeface="Arial" pitchFamily="34" charset="0"/>
                <a:cs typeface="Arial" pitchFamily="34" charset="0"/>
              </a:rPr>
              <a:t>for Leukemia by </a:t>
            </a:r>
            <a:r>
              <a:rPr lang="en-US" altLang="ja-JP" smtClean="0">
                <a:solidFill>
                  <a:schemeClr val="bg1"/>
                </a:solidFill>
                <a:effectLst/>
                <a:latin typeface="Arial" pitchFamily="34" charset="0"/>
                <a:ea typeface="Verdana" pitchFamily="34" charset="0"/>
                <a:cs typeface="Arial" pitchFamily="34" charset="0"/>
              </a:rPr>
              <a:t>Recipient Age</a:t>
            </a:r>
            <a:r>
              <a:rPr lang="en-US" altLang="ja-JP" smtClean="0">
                <a:solidFill>
                  <a:schemeClr val="bg1"/>
                </a:solidFill>
                <a:effectLst/>
                <a:latin typeface="Arial" pitchFamily="34" charset="0"/>
                <a:cs typeface="Arial" pitchFamily="34" charset="0"/>
              </a:rPr>
              <a:t>, 1991-2013</a:t>
            </a:r>
            <a:endParaRPr kumimoji="1" lang="ja-JP" altLang="en-US" sz="2000" dirty="0">
              <a:solidFill>
                <a:schemeClr val="bg1"/>
              </a:solidFill>
              <a:effectLst/>
            </a:endParaRPr>
          </a:p>
        </p:txBody>
      </p:sp>
      <p:sp>
        <p:nvSpPr>
          <p:cNvPr id="1043" name="スライド番号プレースホルダ 1042"/>
          <p:cNvSpPr>
            <a:spLocks noGrp="1"/>
          </p:cNvSpPr>
          <p:nvPr>
            <p:ph type="sldNum" sz="quarter" idx="4"/>
          </p:nvPr>
        </p:nvSpPr>
        <p:spPr/>
        <p:txBody>
          <a:bodyPr/>
          <a:lstStyle/>
          <a:p>
            <a:fld id="{D68EC6C2-C245-4AC8-96E5-E9ACFF55E9A6}" type="slidenum">
              <a:rPr lang="ja-JP" altLang="en-US" smtClean="0"/>
              <a:pPr/>
              <a:t>27</a:t>
            </a:fld>
            <a:endParaRPr lang="ja-JP" altLang="en-US"/>
          </a:p>
        </p:txBody>
      </p:sp>
      <p:pic>
        <p:nvPicPr>
          <p:cNvPr id="27650" name="Picture 2" descr="C:\JDCHCT_PP\2014\Slide_eng\★最終版Slide作成中★\PP_JDCHCT_Slide2014_PP_eng_20150610P_pic\スライド27.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en-US" altLang="ja-JP" smtClean="0">
                <a:solidFill>
                  <a:schemeClr val="bg1"/>
                </a:solidFill>
                <a:effectLst/>
                <a:latin typeface="Arial" pitchFamily="34" charset="0"/>
                <a:cs typeface="Arial" pitchFamily="34" charset="0"/>
              </a:rPr>
              <a:t>Survival after Autologous Transplants</a:t>
            </a:r>
            <a:r>
              <a:rPr lang="en-US" altLang="ja-JP" baseline="0" smtClean="0">
                <a:solidFill>
                  <a:schemeClr val="bg1"/>
                </a:solidFill>
                <a:effectLst/>
                <a:latin typeface="Arial" pitchFamily="34" charset="0"/>
                <a:cs typeface="Arial" pitchFamily="34" charset="0"/>
              </a:rPr>
              <a:t> </a:t>
            </a:r>
            <a:r>
              <a:rPr lang="en-US" altLang="ja-JP" smtClean="0">
                <a:solidFill>
                  <a:schemeClr val="bg1"/>
                </a:solidFill>
                <a:effectLst/>
                <a:latin typeface="Arial" pitchFamily="34" charset="0"/>
                <a:cs typeface="Arial" pitchFamily="34" charset="0"/>
              </a:rPr>
              <a:t>for </a:t>
            </a:r>
            <a:r>
              <a:rPr lang="en-US" altLang="ja-JP" smtClean="0">
                <a:solidFill>
                  <a:schemeClr val="bg1"/>
                </a:solidFill>
                <a:effectLst/>
                <a:latin typeface="Arial" pitchFamily="34" charset="0"/>
                <a:ea typeface="メイリオ" pitchFamily="50" charset="-128"/>
                <a:cs typeface="Arial" pitchFamily="34" charset="0"/>
              </a:rPr>
              <a:t>Malignant Lymphoma</a:t>
            </a:r>
            <a:r>
              <a:rPr lang="en-US" altLang="ja-JP" smtClean="0">
                <a:solidFill>
                  <a:schemeClr val="bg1"/>
                </a:solidFill>
                <a:effectLst/>
                <a:latin typeface="Arial" pitchFamily="34" charset="0"/>
                <a:cs typeface="Arial" pitchFamily="34" charset="0"/>
              </a:rPr>
              <a:t> by </a:t>
            </a:r>
            <a:r>
              <a:rPr lang="en-US" altLang="ja-JP" smtClean="0">
                <a:solidFill>
                  <a:schemeClr val="bg1"/>
                </a:solidFill>
                <a:effectLst/>
                <a:latin typeface="Arial" pitchFamily="34" charset="0"/>
                <a:ea typeface="Verdana" pitchFamily="34" charset="0"/>
                <a:cs typeface="Arial" pitchFamily="34" charset="0"/>
              </a:rPr>
              <a:t>Recipient Age</a:t>
            </a:r>
            <a:r>
              <a:rPr lang="en-US" altLang="ja-JP" smtClean="0">
                <a:solidFill>
                  <a:schemeClr val="bg1"/>
                </a:solidFill>
                <a:effectLst/>
                <a:latin typeface="Arial" pitchFamily="34" charset="0"/>
                <a:cs typeface="Arial" pitchFamily="34" charset="0"/>
              </a:rPr>
              <a:t>, 1991-2013</a:t>
            </a:r>
            <a:endParaRPr kumimoji="1" lang="ja-JP" altLang="en-US" sz="2000" dirty="0">
              <a:solidFill>
                <a:schemeClr val="bg1"/>
              </a:solidFill>
              <a:effectLst/>
            </a:endParaRPr>
          </a:p>
        </p:txBody>
      </p:sp>
      <p:sp>
        <p:nvSpPr>
          <p:cNvPr id="1300" name="スライド番号プレースホルダ 1299"/>
          <p:cNvSpPr>
            <a:spLocks noGrp="1"/>
          </p:cNvSpPr>
          <p:nvPr>
            <p:ph type="sldNum" sz="quarter" idx="4"/>
          </p:nvPr>
        </p:nvSpPr>
        <p:spPr/>
        <p:txBody>
          <a:bodyPr/>
          <a:lstStyle/>
          <a:p>
            <a:fld id="{D68EC6C2-C245-4AC8-96E5-E9ACFF55E9A6}" type="slidenum">
              <a:rPr lang="ja-JP" altLang="en-US" smtClean="0"/>
              <a:pPr/>
              <a:t>28</a:t>
            </a:fld>
            <a:endParaRPr lang="ja-JP" altLang="en-US"/>
          </a:p>
        </p:txBody>
      </p:sp>
      <p:pic>
        <p:nvPicPr>
          <p:cNvPr id="28674" name="Picture 2" descr="C:\JDCHCT_PP\2014\Slide_eng\★最終版Slide作成中★\PP_JDCHCT_Slide2014_PP_eng_20150610P_pic\スライド28.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432000" y="0"/>
            <a:ext cx="8229600" cy="813816"/>
          </a:xfrm>
        </p:spPr>
        <p:txBody>
          <a:bodyPr>
            <a:normAutofit/>
          </a:bodyPr>
          <a:lstStyle/>
          <a:p>
            <a:r>
              <a:rPr lang="en-US" altLang="ja-JP" sz="2500" smtClean="0">
                <a:solidFill>
                  <a:schemeClr val="bg1"/>
                </a:solidFill>
                <a:effectLst/>
                <a:latin typeface="Arial" pitchFamily="34" charset="0"/>
                <a:cs typeface="Arial" pitchFamily="34" charset="0"/>
              </a:rPr>
              <a:t>Survival after Autologous Transplants for </a:t>
            </a:r>
            <a:r>
              <a:rPr lang="en-US" altLang="ja-JP" sz="2500" smtClean="0">
                <a:solidFill>
                  <a:schemeClr val="bg1"/>
                </a:solidFill>
                <a:effectLst/>
                <a:latin typeface="Arial" pitchFamily="34" charset="0"/>
                <a:ea typeface="メイリオ" pitchFamily="50" charset="-128"/>
                <a:cs typeface="Arial" pitchFamily="34" charset="0"/>
              </a:rPr>
              <a:t>MM/PCD</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1991-2013</a:t>
            </a:r>
            <a:endParaRPr kumimoji="1" lang="ja-JP" altLang="en-US" sz="2500">
              <a:solidFill>
                <a:schemeClr val="bg1"/>
              </a:solidFill>
              <a:effectLst/>
            </a:endParaRPr>
          </a:p>
        </p:txBody>
      </p:sp>
      <p:sp>
        <p:nvSpPr>
          <p:cNvPr id="42" name="スライド番号プレースホルダ 41"/>
          <p:cNvSpPr>
            <a:spLocks noGrp="1"/>
          </p:cNvSpPr>
          <p:nvPr>
            <p:ph type="sldNum" sz="quarter" idx="4"/>
          </p:nvPr>
        </p:nvSpPr>
        <p:spPr/>
        <p:txBody>
          <a:bodyPr/>
          <a:lstStyle/>
          <a:p>
            <a:fld id="{D68EC6C2-C245-4AC8-96E5-E9ACFF55E9A6}" type="slidenum">
              <a:rPr lang="ja-JP" altLang="en-US" smtClean="0"/>
              <a:pPr/>
              <a:t>29</a:t>
            </a:fld>
            <a:endParaRPr lang="ja-JP" altLang="en-US"/>
          </a:p>
        </p:txBody>
      </p:sp>
      <p:pic>
        <p:nvPicPr>
          <p:cNvPr id="29698" name="Picture 2" descr="C:\JDCHCT_PP\2014\Slide_eng\★最終版Slide作成中★\PP_JDCHCT_Slide2014_PP_eng_20150610P_pic\スライド29.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sz="2800" smtClean="0">
                <a:solidFill>
                  <a:schemeClr val="bg1"/>
                </a:solidFill>
                <a:effectLst/>
                <a:latin typeface="Arial" pitchFamily="34" charset="0"/>
                <a:ea typeface="Verdana" pitchFamily="34" charset="0"/>
                <a:cs typeface="Arial" pitchFamily="34" charset="0"/>
              </a:rPr>
              <a:t>Annual Number of Transplant Recipients in the Japan</a:t>
            </a:r>
            <a:br>
              <a:rPr lang="en-US" altLang="ja-JP" sz="2800" smtClean="0">
                <a:solidFill>
                  <a:schemeClr val="bg1"/>
                </a:solidFill>
                <a:effectLst/>
                <a:latin typeface="Arial" pitchFamily="34" charset="0"/>
                <a:ea typeface="Verdana" pitchFamily="34" charset="0"/>
                <a:cs typeface="Arial" pitchFamily="34" charset="0"/>
              </a:rPr>
            </a:br>
            <a:r>
              <a:rPr lang="en-US" altLang="ja-JP" sz="2800" smtClean="0">
                <a:solidFill>
                  <a:schemeClr val="bg1"/>
                </a:solidFill>
                <a:effectLst/>
                <a:latin typeface="Arial" pitchFamily="34" charset="0"/>
                <a:ea typeface="Verdana" pitchFamily="34" charset="0"/>
                <a:cs typeface="Arial" pitchFamily="34" charset="0"/>
              </a:rPr>
              <a:t> by Transplant Type</a:t>
            </a:r>
            <a:endParaRPr lang="ja-JP" altLang="en-US" sz="2000" spc="-300" dirty="0" smtClean="0">
              <a:solidFill>
                <a:schemeClr val="bg1"/>
              </a:solidFill>
              <a:effectLst/>
              <a:latin typeface="Arial" pitchFamily="34" charset="0"/>
              <a:cs typeface="Arial" pitchFamily="34" charset="0"/>
            </a:endParaRPr>
          </a:p>
        </p:txBody>
      </p:sp>
      <p:sp>
        <p:nvSpPr>
          <p:cNvPr id="9" name="スライド番号プレースホルダ 8"/>
          <p:cNvSpPr>
            <a:spLocks noGrp="1"/>
          </p:cNvSpPr>
          <p:nvPr>
            <p:ph type="sldNum" sz="quarter" idx="4"/>
          </p:nvPr>
        </p:nvSpPr>
        <p:spPr/>
        <p:txBody>
          <a:bodyPr/>
          <a:lstStyle/>
          <a:p>
            <a:fld id="{D68EC6C2-C245-4AC8-96E5-E9ACFF55E9A6}" type="slidenum">
              <a:rPr lang="ja-JP" altLang="en-US" smtClean="0"/>
              <a:pPr/>
              <a:t>3</a:t>
            </a:fld>
            <a:endParaRPr lang="ja-JP" altLang="en-US"/>
          </a:p>
        </p:txBody>
      </p:sp>
      <p:pic>
        <p:nvPicPr>
          <p:cNvPr id="3074" name="Picture 2" descr="C:\JDCHCT_PP\2014\Slide_eng\★最終版Slide作成中★\PP_JDCHCT_Slide2014_PP_eng_20150610P_pic\スライド3.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normAutofit fontScale="90000"/>
          </a:bodyPr>
          <a:lstStyle/>
          <a:p>
            <a:pPr fontAlgn="base"/>
            <a:r>
              <a:rPr lang="en-US" altLang="ja-JP" smtClean="0">
                <a:solidFill>
                  <a:schemeClr val="bg1"/>
                </a:solidFill>
                <a:effectLst/>
                <a:latin typeface="Arial" pitchFamily="34" charset="0"/>
                <a:cs typeface="Arial" pitchFamily="34" charset="0"/>
              </a:rPr>
              <a:t>Survival after Allogeneic Transplants</a:t>
            </a:r>
            <a:r>
              <a:rPr lang="en-US" altLang="ja-JP" baseline="0" smtClean="0">
                <a:solidFill>
                  <a:schemeClr val="bg1"/>
                </a:solidFill>
                <a:effectLst/>
                <a:latin typeface="Arial" pitchFamily="34" charset="0"/>
                <a:cs typeface="Arial" pitchFamily="34" charset="0"/>
              </a:rPr>
              <a:t> </a:t>
            </a:r>
            <a:r>
              <a:rPr lang="en-US" altLang="ja-JP" smtClean="0">
                <a:solidFill>
                  <a:schemeClr val="bg1"/>
                </a:solidFill>
                <a:effectLst/>
                <a:latin typeface="Arial" pitchFamily="34" charset="0"/>
                <a:cs typeface="Arial" pitchFamily="34" charset="0"/>
              </a:rPr>
              <a:t>for </a:t>
            </a:r>
            <a:r>
              <a:rPr lang="en-US" altLang="ja-JP" smtClean="0">
                <a:solidFill>
                  <a:schemeClr val="bg1"/>
                </a:solidFill>
                <a:effectLst/>
                <a:latin typeface="Arial" pitchFamily="34" charset="0"/>
                <a:ea typeface="メイリオ" pitchFamily="50" charset="-128"/>
                <a:cs typeface="Arial" pitchFamily="34" charset="0"/>
              </a:rPr>
              <a:t>AML</a:t>
            </a:r>
            <a:r>
              <a:rPr lang="en-US" altLang="ja-JP" smtClean="0">
                <a:solidFill>
                  <a:schemeClr val="bg1"/>
                </a:solidFill>
                <a:effectLst/>
                <a:latin typeface="Arial" pitchFamily="34" charset="0"/>
                <a:cs typeface="Arial" pitchFamily="34" charset="0"/>
              </a:rPr>
              <a:t>, Age</a:t>
            </a:r>
            <a:r>
              <a:rPr lang="ja-JP" altLang="en-US" smtClean="0">
                <a:solidFill>
                  <a:schemeClr val="bg1"/>
                </a:solidFill>
                <a:effectLst/>
                <a:latin typeface="Arial" pitchFamily="34" charset="0"/>
                <a:cs typeface="Arial" pitchFamily="34" charset="0"/>
              </a:rPr>
              <a:t>≤</a:t>
            </a:r>
            <a:r>
              <a:rPr lang="en-US" altLang="ja-JP" smtClean="0">
                <a:solidFill>
                  <a:schemeClr val="bg1"/>
                </a:solidFill>
                <a:effectLst/>
                <a:latin typeface="Arial" pitchFamily="34" charset="0"/>
                <a:cs typeface="Arial" pitchFamily="34" charset="0"/>
              </a:rPr>
              <a:t>15 Years, 1991-2013</a:t>
            </a:r>
            <a:endParaRPr kumimoji="1" lang="ja-JP" altLang="ja-JP" sz="2000" b="1" i="0" kern="1200" spc="0" baseline="0" smtClean="0">
              <a:solidFill>
                <a:schemeClr val="bg1"/>
              </a:solidFill>
              <a:effectLst/>
              <a:latin typeface="HGP明朝E"/>
              <a:ea typeface="HGP明朝E"/>
              <a:cs typeface="+mn-cs"/>
            </a:endParaRPr>
          </a:p>
        </p:txBody>
      </p:sp>
      <p:sp>
        <p:nvSpPr>
          <p:cNvPr id="1045" name="スライド番号プレースホルダ 1044"/>
          <p:cNvSpPr>
            <a:spLocks noGrp="1"/>
          </p:cNvSpPr>
          <p:nvPr>
            <p:ph type="sldNum" sz="quarter" idx="4"/>
          </p:nvPr>
        </p:nvSpPr>
        <p:spPr/>
        <p:txBody>
          <a:bodyPr/>
          <a:lstStyle/>
          <a:p>
            <a:fld id="{D68EC6C2-C245-4AC8-96E5-E9ACFF55E9A6}" type="slidenum">
              <a:rPr lang="ja-JP" altLang="en-US" smtClean="0"/>
              <a:pPr/>
              <a:t>30</a:t>
            </a:fld>
            <a:endParaRPr lang="ja-JP" altLang="en-US"/>
          </a:p>
        </p:txBody>
      </p:sp>
      <p:pic>
        <p:nvPicPr>
          <p:cNvPr id="30722" name="Picture 2" descr="C:\JDCHCT_PP\2014\Slide_eng\★最終版Slide作成中★\PP_JDCHCT_Slide2014_PP_eng_20150610P_pic\スライド30.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AML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1991-2013</a:t>
            </a:r>
            <a:endParaRPr kumimoji="1" lang="ja-JP" altLang="ja-JP" sz="2500" b="1" i="0" kern="1200" spc="0" baseline="0" smtClean="0">
              <a:solidFill>
                <a:schemeClr val="bg1"/>
              </a:solidFill>
              <a:effectLst/>
              <a:latin typeface="HGP明朝E"/>
              <a:ea typeface="HGP明朝E"/>
              <a:cs typeface="+mn-cs"/>
            </a:endParaRPr>
          </a:p>
        </p:txBody>
      </p:sp>
      <p:sp>
        <p:nvSpPr>
          <p:cNvPr id="4625" name="スライド番号プレースホルダ 4624"/>
          <p:cNvSpPr>
            <a:spLocks noGrp="1"/>
          </p:cNvSpPr>
          <p:nvPr>
            <p:ph type="sldNum" sz="quarter" idx="4"/>
          </p:nvPr>
        </p:nvSpPr>
        <p:spPr/>
        <p:txBody>
          <a:bodyPr/>
          <a:lstStyle/>
          <a:p>
            <a:fld id="{D68EC6C2-C245-4AC8-96E5-E9ACFF55E9A6}" type="slidenum">
              <a:rPr lang="ja-JP" altLang="en-US" smtClean="0"/>
              <a:pPr/>
              <a:t>31</a:t>
            </a:fld>
            <a:endParaRPr lang="ja-JP" altLang="en-US"/>
          </a:p>
        </p:txBody>
      </p:sp>
      <p:pic>
        <p:nvPicPr>
          <p:cNvPr id="31746" name="Picture 2" descr="C:\JDCHCT_PP\2014\Slide_eng\★最終版Slide作成中★\PP_JDCHCT_Slide2014_PP_eng_20150610P_pic\スライド31.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ALL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15 Years, 1991-2013</a:t>
            </a:r>
            <a:r>
              <a:rPr kumimoji="1" lang="ja-JP" altLang="ja-JP" sz="2500" b="0" i="0" kern="1200" spc="0" baseline="0" smtClean="0">
                <a:solidFill>
                  <a:schemeClr val="bg1"/>
                </a:solidFill>
                <a:effectLst/>
                <a:latin typeface="HGP明朝E"/>
                <a:ea typeface="HGP明朝E"/>
                <a:cs typeface="+mn-cs"/>
              </a:rPr>
              <a:t>　</a:t>
            </a:r>
            <a:endParaRPr kumimoji="1" lang="ja-JP" altLang="ja-JP" sz="2500" b="1" i="0" kern="1200" spc="0" baseline="0" smtClean="0">
              <a:solidFill>
                <a:schemeClr val="bg1"/>
              </a:solidFill>
              <a:effectLst/>
              <a:latin typeface="HGP明朝E"/>
              <a:ea typeface="HGP明朝E"/>
              <a:cs typeface="+mn-cs"/>
            </a:endParaRPr>
          </a:p>
        </p:txBody>
      </p:sp>
      <p:sp>
        <p:nvSpPr>
          <p:cNvPr id="1793" name="スライド番号プレースホルダ 1792"/>
          <p:cNvSpPr>
            <a:spLocks noGrp="1"/>
          </p:cNvSpPr>
          <p:nvPr>
            <p:ph type="sldNum" sz="quarter" idx="4"/>
          </p:nvPr>
        </p:nvSpPr>
        <p:spPr/>
        <p:txBody>
          <a:bodyPr/>
          <a:lstStyle/>
          <a:p>
            <a:fld id="{D68EC6C2-C245-4AC8-96E5-E9ACFF55E9A6}" type="slidenum">
              <a:rPr lang="ja-JP" altLang="en-US" smtClean="0"/>
              <a:pPr/>
              <a:t>32</a:t>
            </a:fld>
            <a:endParaRPr lang="ja-JP" altLang="en-US"/>
          </a:p>
        </p:txBody>
      </p:sp>
      <p:pic>
        <p:nvPicPr>
          <p:cNvPr id="32770" name="Picture 2" descr="C:\JDCHCT_PP\2014\Slide_eng\★最終版Slide作成中★\PP_JDCHCT_Slide2014_PP_eng_20150610P_pic\スライド32.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a:xfrm>
            <a:off x="432000" y="0"/>
            <a:ext cx="8229600" cy="813816"/>
          </a:xfrm>
        </p:spPr>
        <p:txBody>
          <a:bodyPr/>
          <a:lstStyle/>
          <a:p>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ALL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1991-2013</a:t>
            </a:r>
            <a:endParaRPr kumimoji="1" lang="ja-JP" altLang="en-US">
              <a:solidFill>
                <a:schemeClr val="bg1"/>
              </a:solidFill>
              <a:effectLst/>
            </a:endParaRPr>
          </a:p>
        </p:txBody>
      </p:sp>
      <p:sp>
        <p:nvSpPr>
          <p:cNvPr id="3034" name="スライド番号プレースホルダ 3033"/>
          <p:cNvSpPr>
            <a:spLocks noGrp="1"/>
          </p:cNvSpPr>
          <p:nvPr>
            <p:ph type="sldNum" sz="quarter" idx="4"/>
          </p:nvPr>
        </p:nvSpPr>
        <p:spPr/>
        <p:txBody>
          <a:bodyPr/>
          <a:lstStyle/>
          <a:p>
            <a:fld id="{D68EC6C2-C245-4AC8-96E5-E9ACFF55E9A6}" type="slidenum">
              <a:rPr lang="ja-JP" altLang="en-US" smtClean="0"/>
              <a:pPr/>
              <a:t>33</a:t>
            </a:fld>
            <a:endParaRPr lang="ja-JP" altLang="en-US"/>
          </a:p>
        </p:txBody>
      </p:sp>
      <p:pic>
        <p:nvPicPr>
          <p:cNvPr id="33795" name="Picture 3" descr="C:\JDCHCT_PP\2014\Slide_eng\★最終版Slide作成中★\PP_JDCHCT_Slide2014_PP_eng_20150610P_pic\スライド33.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CML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15 Years, 1991-2013</a:t>
            </a:r>
            <a:endParaRPr kumimoji="1" lang="ja-JP" altLang="ja-JP" sz="2000" b="1" i="0" kern="1200" spc="0" baseline="0" smtClean="0">
              <a:solidFill>
                <a:schemeClr val="bg1"/>
              </a:solidFill>
              <a:effectLst/>
              <a:latin typeface="HGP明朝E"/>
              <a:ea typeface="HGP明朝E"/>
              <a:cs typeface="+mn-cs"/>
            </a:endParaRPr>
          </a:p>
        </p:txBody>
      </p:sp>
      <p:sp>
        <p:nvSpPr>
          <p:cNvPr id="237" name="スライド番号プレースホルダ 236"/>
          <p:cNvSpPr>
            <a:spLocks noGrp="1"/>
          </p:cNvSpPr>
          <p:nvPr>
            <p:ph type="sldNum" sz="quarter" idx="4"/>
          </p:nvPr>
        </p:nvSpPr>
        <p:spPr/>
        <p:txBody>
          <a:bodyPr/>
          <a:lstStyle/>
          <a:p>
            <a:fld id="{D68EC6C2-C245-4AC8-96E5-E9ACFF55E9A6}" type="slidenum">
              <a:rPr lang="ja-JP" altLang="en-US" smtClean="0"/>
              <a:pPr/>
              <a:t>34</a:t>
            </a:fld>
            <a:endParaRPr lang="ja-JP" altLang="en-US"/>
          </a:p>
        </p:txBody>
      </p:sp>
      <p:pic>
        <p:nvPicPr>
          <p:cNvPr id="34818" name="Picture 2" descr="C:\JDCHCT_PP\2014\Slide_eng\★最終版Slide作成中★\PP_JDCHCT_Slide2014_PP_eng_20150610P_pic\スライド34.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CML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1991-2013</a:t>
            </a:r>
            <a:endParaRPr kumimoji="1" lang="ja-JP" altLang="ja-JP" sz="2000" b="1" i="0" kern="1200" spc="0" baseline="0" smtClean="0">
              <a:solidFill>
                <a:schemeClr val="bg1"/>
              </a:solidFill>
              <a:effectLst/>
              <a:latin typeface="HGP明朝E"/>
              <a:ea typeface="HGP明朝E"/>
              <a:cs typeface="+mn-cs"/>
            </a:endParaRPr>
          </a:p>
        </p:txBody>
      </p:sp>
      <p:sp>
        <p:nvSpPr>
          <p:cNvPr id="1691" name="スライド番号プレースホルダ 1690"/>
          <p:cNvSpPr>
            <a:spLocks noGrp="1"/>
          </p:cNvSpPr>
          <p:nvPr>
            <p:ph type="sldNum" sz="quarter" idx="4"/>
          </p:nvPr>
        </p:nvSpPr>
        <p:spPr/>
        <p:txBody>
          <a:bodyPr/>
          <a:lstStyle/>
          <a:p>
            <a:fld id="{D68EC6C2-C245-4AC8-96E5-E9ACFF55E9A6}" type="slidenum">
              <a:rPr lang="ja-JP" altLang="en-US" smtClean="0"/>
              <a:pPr/>
              <a:t>35</a:t>
            </a:fld>
            <a:endParaRPr lang="ja-JP" altLang="en-US"/>
          </a:p>
        </p:txBody>
      </p:sp>
      <p:pic>
        <p:nvPicPr>
          <p:cNvPr id="35842" name="Picture 2" descr="C:\JDCHCT_PP\2014\Slide_eng\★最終版Slide作成中★\PP_JDCHCT_Slide2014_PP_eng_20150610P_pic\スライド35.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432000" y="0"/>
            <a:ext cx="8229600" cy="813816"/>
          </a:xfrm>
        </p:spPr>
        <p:txBody>
          <a:bodyPr/>
          <a:lstStyle/>
          <a:p>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MDS</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15 Years, 1991-2013</a:t>
            </a:r>
            <a:endParaRPr kumimoji="1" lang="ja-JP" altLang="en-US">
              <a:solidFill>
                <a:schemeClr val="bg1"/>
              </a:solidFill>
              <a:effectLst/>
            </a:endParaRPr>
          </a:p>
        </p:txBody>
      </p:sp>
      <p:sp>
        <p:nvSpPr>
          <p:cNvPr id="384" name="スライド番号プレースホルダ 383"/>
          <p:cNvSpPr>
            <a:spLocks noGrp="1"/>
          </p:cNvSpPr>
          <p:nvPr>
            <p:ph type="sldNum" sz="quarter" idx="4"/>
          </p:nvPr>
        </p:nvSpPr>
        <p:spPr/>
        <p:txBody>
          <a:bodyPr/>
          <a:lstStyle/>
          <a:p>
            <a:fld id="{D68EC6C2-C245-4AC8-96E5-E9ACFF55E9A6}" type="slidenum">
              <a:rPr lang="ja-JP" altLang="en-US" smtClean="0"/>
              <a:pPr/>
              <a:t>36</a:t>
            </a:fld>
            <a:endParaRPr lang="ja-JP" altLang="en-US"/>
          </a:p>
        </p:txBody>
      </p:sp>
      <p:pic>
        <p:nvPicPr>
          <p:cNvPr id="36866" name="Picture 2" descr="C:\JDCHCT_PP\2014\Slide_eng\★最終版Slide作成中★\PP_JDCHCT_Slide2014_PP_eng_20150610P_pic\スライド36.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MDS</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1991-2013</a:t>
            </a:r>
            <a:endParaRPr kumimoji="1" lang="ja-JP" altLang="ja-JP" sz="1800" b="1" i="0" kern="1200" spc="0" baseline="0" smtClean="0">
              <a:solidFill>
                <a:schemeClr val="bg1"/>
              </a:solidFill>
              <a:effectLst/>
              <a:latin typeface="HGP明朝E"/>
              <a:ea typeface="HGP明朝E"/>
              <a:cs typeface="+mn-cs"/>
            </a:endParaRPr>
          </a:p>
        </p:txBody>
      </p:sp>
      <p:sp>
        <p:nvSpPr>
          <p:cNvPr id="2105" name="スライド番号プレースホルダ 2104"/>
          <p:cNvSpPr>
            <a:spLocks noGrp="1"/>
          </p:cNvSpPr>
          <p:nvPr>
            <p:ph type="sldNum" sz="quarter" idx="4"/>
          </p:nvPr>
        </p:nvSpPr>
        <p:spPr/>
        <p:txBody>
          <a:bodyPr/>
          <a:lstStyle/>
          <a:p>
            <a:fld id="{D68EC6C2-C245-4AC8-96E5-E9ACFF55E9A6}" type="slidenum">
              <a:rPr lang="ja-JP" altLang="en-US" smtClean="0"/>
              <a:pPr/>
              <a:t>37</a:t>
            </a:fld>
            <a:endParaRPr lang="ja-JP" altLang="en-US"/>
          </a:p>
        </p:txBody>
      </p:sp>
      <p:pic>
        <p:nvPicPr>
          <p:cNvPr id="37890" name="Picture 2" descr="C:\JDCHCT_PP\2014\Slide_eng\★最終版Slide作成中★\PP_JDCHCT_Slide2014_PP_eng_20150610P_pic\スライド37.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NHL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15 Years, 1991-2013</a:t>
            </a:r>
            <a:endParaRPr kumimoji="1" lang="ja-JP" altLang="ja-JP" sz="2000" b="1" i="0" kern="1200" spc="0" baseline="0" smtClean="0">
              <a:solidFill>
                <a:schemeClr val="bg1"/>
              </a:solidFill>
              <a:effectLst/>
              <a:latin typeface="HGP明朝E"/>
              <a:ea typeface="HGP明朝E"/>
              <a:cs typeface="+mn-cs"/>
            </a:endParaRPr>
          </a:p>
        </p:txBody>
      </p:sp>
      <p:sp>
        <p:nvSpPr>
          <p:cNvPr id="316" name="スライド番号プレースホルダ 315"/>
          <p:cNvSpPr>
            <a:spLocks noGrp="1"/>
          </p:cNvSpPr>
          <p:nvPr>
            <p:ph type="sldNum" sz="quarter" idx="4"/>
          </p:nvPr>
        </p:nvSpPr>
        <p:spPr/>
        <p:txBody>
          <a:bodyPr/>
          <a:lstStyle/>
          <a:p>
            <a:fld id="{D68EC6C2-C245-4AC8-96E5-E9ACFF55E9A6}" type="slidenum">
              <a:rPr lang="ja-JP" altLang="en-US" smtClean="0"/>
              <a:pPr/>
              <a:t>38</a:t>
            </a:fld>
            <a:endParaRPr lang="ja-JP" altLang="en-US"/>
          </a:p>
        </p:txBody>
      </p:sp>
      <p:pic>
        <p:nvPicPr>
          <p:cNvPr id="38914" name="Picture 2" descr="C:\JDCHCT_PP\2014\Slide_eng\★最終版Slide作成中★\PP_JDCHCT_Slide2014_PP_eng_20150610P_pic\スライド38.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タイトル 34"/>
          <p:cNvSpPr>
            <a:spLocks noGrp="1"/>
          </p:cNvSpPr>
          <p:nvPr>
            <p:ph type="title"/>
          </p:nvPr>
        </p:nvSpPr>
        <p:spPr>
          <a:xfrm>
            <a:off x="432000" y="0"/>
            <a:ext cx="8229600" cy="813816"/>
          </a:xfrm>
        </p:spPr>
        <p:txBody>
          <a:bodyPr>
            <a:normAutofit/>
          </a:bodyPr>
          <a:lstStyle/>
          <a:p>
            <a:r>
              <a:rPr lang="en-US" altLang="ja-JP" sz="2500" smtClean="0">
                <a:solidFill>
                  <a:schemeClr val="bg1"/>
                </a:solidFill>
                <a:effectLst/>
                <a:latin typeface="Arial" pitchFamily="34" charset="0"/>
                <a:cs typeface="Arial" pitchFamily="34" charset="0"/>
              </a:rPr>
              <a:t>Survival after Allogeneic Transplantsfor </a:t>
            </a:r>
            <a:r>
              <a:rPr lang="en-US" altLang="ja-JP" sz="2500" smtClean="0">
                <a:solidFill>
                  <a:schemeClr val="bg1"/>
                </a:solidFill>
                <a:effectLst/>
                <a:latin typeface="Arial" pitchFamily="34" charset="0"/>
                <a:ea typeface="メイリオ" pitchFamily="50" charset="-128"/>
                <a:cs typeface="Arial" pitchFamily="34" charset="0"/>
              </a:rPr>
              <a:t>NHL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1991-2013</a:t>
            </a:r>
            <a:endParaRPr kumimoji="1" lang="ja-JP" altLang="en-US" sz="1800">
              <a:solidFill>
                <a:schemeClr val="bg1"/>
              </a:solidFill>
              <a:effectLst/>
            </a:endParaRPr>
          </a:p>
        </p:txBody>
      </p:sp>
      <p:sp>
        <p:nvSpPr>
          <p:cNvPr id="1713" name="スライド番号プレースホルダ 1712"/>
          <p:cNvSpPr>
            <a:spLocks noGrp="1"/>
          </p:cNvSpPr>
          <p:nvPr>
            <p:ph type="sldNum" sz="quarter" idx="4"/>
          </p:nvPr>
        </p:nvSpPr>
        <p:spPr/>
        <p:txBody>
          <a:bodyPr/>
          <a:lstStyle/>
          <a:p>
            <a:fld id="{D68EC6C2-C245-4AC8-96E5-E9ACFF55E9A6}" type="slidenum">
              <a:rPr lang="ja-JP" altLang="en-US" smtClean="0"/>
              <a:pPr/>
              <a:t>39</a:t>
            </a:fld>
            <a:endParaRPr lang="ja-JP" altLang="en-US"/>
          </a:p>
        </p:txBody>
      </p:sp>
      <p:pic>
        <p:nvPicPr>
          <p:cNvPr id="2" name="Picture 2" descr="C:\JDCHCT_PP\2014\Slide_eng\★最終版Slide作成中★\PP_JDCHCT_Slide2014_PP_eng_20150610P_pic\スライド39.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Transplant Recipients in the Japan,</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by Donor Type and Stem Cell Sources   </a:t>
            </a:r>
            <a:r>
              <a:rPr lang="en-US" altLang="ja-JP" sz="1100" smtClean="0">
                <a:solidFill>
                  <a:schemeClr val="bg1"/>
                </a:solidFill>
                <a:effectLst/>
                <a:latin typeface="Arial" pitchFamily="34" charset="0"/>
                <a:ea typeface="Verdana" pitchFamily="34" charset="0"/>
                <a:cs typeface="Arial" pitchFamily="34" charset="0"/>
              </a:rPr>
              <a:t>&lt;Autologous/Allogeneic&gt;</a:t>
            </a:r>
            <a:endParaRPr lang="ja-JP" altLang="en-US" sz="1100" dirty="0" smtClean="0">
              <a:solidFill>
                <a:schemeClr val="bg1"/>
              </a:solidFill>
              <a:latin typeface="Arial" pitchFamily="34" charset="0"/>
              <a:ea typeface="HGP明朝E" pitchFamily="18" charset="-128"/>
              <a:cs typeface="Arial" pitchFamily="34" charset="0"/>
            </a:endParaRPr>
          </a:p>
        </p:txBody>
      </p:sp>
      <p:grpSp>
        <p:nvGrpSpPr>
          <p:cNvPr id="9" name="グループ化 8"/>
          <p:cNvGrpSpPr/>
          <p:nvPr/>
        </p:nvGrpSpPr>
        <p:grpSpPr>
          <a:xfrm>
            <a:off x="62552" y="6370632"/>
            <a:ext cx="3749040" cy="486950"/>
            <a:chOff x="62552" y="6370632"/>
            <a:chExt cx="3749040" cy="486950"/>
          </a:xfrm>
        </p:grpSpPr>
        <p:pic>
          <p:nvPicPr>
            <p:cNvPr id="13" name="図 12"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0" name="スライド番号プレースホルダ 6"/>
          <p:cNvSpPr txBox="1">
            <a:spLocks/>
          </p:cNvSpPr>
          <p:nvPr/>
        </p:nvSpPr>
        <p:spPr>
          <a:xfrm>
            <a:off x="8540496" y="6664604"/>
            <a:ext cx="593224" cy="181527"/>
          </a:xfrm>
          <a:prstGeom prst="rect">
            <a:avLst/>
          </a:prstGeom>
        </p:spPr>
        <p:txBody>
          <a:bodyPr tIns="0" anchor="t"/>
          <a:lstStyle/>
          <a:p>
            <a:pPr marR="0" lvl="0" algn="r" defTabSz="914400" rtl="0" eaLnBrk="1" fontAlgn="auto" latinLnBrk="0" hangingPunct="1">
              <a:lnSpc>
                <a:spcPct val="100000"/>
              </a:lnSpc>
              <a:spcBef>
                <a:spcPts val="0"/>
              </a:spcBef>
              <a:spcAft>
                <a:spcPts val="0"/>
              </a:spcAft>
              <a:buClr>
                <a:schemeClr val="accent3"/>
              </a:buClr>
              <a:buSzPct val="95000"/>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pitchFamily="50" charset="-128"/>
                <a:cs typeface="Arial" pitchFamily="34" charset="0"/>
              </a:rPr>
              <a:pPr marR="0" lvl="0" algn="r" defTabSz="914400" rtl="0" eaLnBrk="1" fontAlgn="auto" latinLnBrk="0" hangingPunct="1">
                <a:lnSpc>
                  <a:spcPct val="100000"/>
                </a:lnSpc>
                <a:spcBef>
                  <a:spcPts val="0"/>
                </a:spcBef>
                <a:spcAft>
                  <a:spcPts val="0"/>
                </a:spcAft>
                <a:buClr>
                  <a:schemeClr val="accent3"/>
                </a:buClr>
                <a:buSzPct val="95000"/>
                <a:tabLst/>
                <a:defRPr/>
              </a:pPr>
              <a:t>4</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pitchFamily="50" charset="-128"/>
              <a:cs typeface="Arial" pitchFamily="34" charset="0"/>
            </a:endParaRPr>
          </a:p>
        </p:txBody>
      </p:sp>
      <p:sp>
        <p:nvSpPr>
          <p:cNvPr id="18" name="コンテンツ プレースホルダ 17"/>
          <p:cNvSpPr>
            <a:spLocks noGrp="1"/>
          </p:cNvSpPr>
          <p:nvPr>
            <p:ph sz="quarter" idx="4"/>
          </p:nvPr>
        </p:nvSpPr>
        <p:spPr/>
        <p:txBody>
          <a:bodyPr/>
          <a:lstStyle/>
          <a:p>
            <a:endParaRPr kumimoji="1" lang="ja-JP" altLang="en-US"/>
          </a:p>
        </p:txBody>
      </p:sp>
      <p:pic>
        <p:nvPicPr>
          <p:cNvPr id="2050" name="Picture 2" descr="C:\JDCHCT_PP\2014\Slide_eng\★最終版Slide作成中★\PP_JDCHCT_Slide2014_PP_eng_20150610_pic\スライド4.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ransition advClick="0"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MM/PCD</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1991-2013</a:t>
            </a:r>
            <a:endParaRPr kumimoji="1" lang="ja-JP" altLang="en-US" sz="1800">
              <a:solidFill>
                <a:schemeClr val="bg1"/>
              </a:solidFill>
              <a:effectLst/>
            </a:endParaRPr>
          </a:p>
        </p:txBody>
      </p:sp>
      <p:sp>
        <p:nvSpPr>
          <p:cNvPr id="228" name="スライド番号プレースホルダ 227"/>
          <p:cNvSpPr>
            <a:spLocks noGrp="1"/>
          </p:cNvSpPr>
          <p:nvPr>
            <p:ph type="sldNum" sz="quarter" idx="4"/>
          </p:nvPr>
        </p:nvSpPr>
        <p:spPr/>
        <p:txBody>
          <a:bodyPr/>
          <a:lstStyle/>
          <a:p>
            <a:fld id="{D68EC6C2-C245-4AC8-96E5-E9ACFF55E9A6}" type="slidenum">
              <a:rPr lang="ja-JP" altLang="en-US" smtClean="0"/>
              <a:pPr/>
              <a:t>40</a:t>
            </a:fld>
            <a:endParaRPr lang="ja-JP" altLang="en-US"/>
          </a:p>
        </p:txBody>
      </p:sp>
      <p:pic>
        <p:nvPicPr>
          <p:cNvPr id="40962" name="Picture 2" descr="C:\JDCHCT_PP\2014\Slide_eng\★最終版Slide作成中★\PP_JDCHCT_Slide2014_PP_eng_20150610P_pic\スライド40.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AA</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15 Years, 1991-2013</a:t>
            </a:r>
            <a:endParaRPr kumimoji="1" lang="ja-JP" altLang="ja-JP" sz="2000" b="1" i="0" kern="1200" spc="0" baseline="0" smtClean="0">
              <a:solidFill>
                <a:schemeClr val="bg1"/>
              </a:solidFill>
              <a:effectLst/>
              <a:latin typeface="HGP明朝E"/>
              <a:ea typeface="HGP明朝E"/>
              <a:cs typeface="+mn-cs"/>
            </a:endParaRPr>
          </a:p>
        </p:txBody>
      </p:sp>
      <p:sp>
        <p:nvSpPr>
          <p:cNvPr id="534" name="スライド番号プレースホルダ 533"/>
          <p:cNvSpPr>
            <a:spLocks noGrp="1"/>
          </p:cNvSpPr>
          <p:nvPr>
            <p:ph type="sldNum" sz="quarter" idx="4"/>
          </p:nvPr>
        </p:nvSpPr>
        <p:spPr/>
        <p:txBody>
          <a:bodyPr/>
          <a:lstStyle/>
          <a:p>
            <a:fld id="{D68EC6C2-C245-4AC8-96E5-E9ACFF55E9A6}" type="slidenum">
              <a:rPr lang="ja-JP" altLang="en-US" smtClean="0"/>
              <a:pPr/>
              <a:t>41</a:t>
            </a:fld>
            <a:endParaRPr lang="ja-JP" altLang="en-US"/>
          </a:p>
        </p:txBody>
      </p:sp>
      <p:pic>
        <p:nvPicPr>
          <p:cNvPr id="41986" name="Picture 2" descr="C:\JDCHCT_PP\2014\Slide_eng\★最終版Slide作成中★\PP_JDCHCT_Slide2014_PP_eng_20150610P_pic\スライド41.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29"/>
          <p:cNvSpPr>
            <a:spLocks noGrp="1"/>
          </p:cNvSpPr>
          <p:nvPr>
            <p:ph type="title"/>
          </p:nvPr>
        </p:nvSpPr>
        <p:spPr>
          <a:xfrm>
            <a:off x="432000" y="0"/>
            <a:ext cx="8229600" cy="813816"/>
          </a:xfrm>
        </p:spPr>
        <p:txBody>
          <a:bodyPr/>
          <a:lstStyle/>
          <a:p>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AA</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1991-2013</a:t>
            </a:r>
            <a:endParaRPr kumimoji="1" lang="ja-JP" altLang="en-US" sz="1800">
              <a:solidFill>
                <a:schemeClr val="bg1"/>
              </a:solidFill>
              <a:effectLst/>
            </a:endParaRPr>
          </a:p>
        </p:txBody>
      </p:sp>
      <p:sp>
        <p:nvSpPr>
          <p:cNvPr id="759" name="スライド番号プレースホルダ 758"/>
          <p:cNvSpPr>
            <a:spLocks noGrp="1"/>
          </p:cNvSpPr>
          <p:nvPr>
            <p:ph type="sldNum" sz="quarter" idx="4"/>
          </p:nvPr>
        </p:nvSpPr>
        <p:spPr/>
        <p:txBody>
          <a:bodyPr/>
          <a:lstStyle/>
          <a:p>
            <a:fld id="{D68EC6C2-C245-4AC8-96E5-E9ACFF55E9A6}" type="slidenum">
              <a:rPr lang="ja-JP" altLang="en-US" smtClean="0"/>
              <a:pPr/>
              <a:t>42</a:t>
            </a:fld>
            <a:endParaRPr lang="ja-JP" altLang="en-US"/>
          </a:p>
        </p:txBody>
      </p:sp>
      <p:pic>
        <p:nvPicPr>
          <p:cNvPr id="43010" name="Picture 2" descr="C:\JDCHCT_PP\2014\Slide_eng\★最終版Slide作成中★\PP_JDCHCT_Slide2014_PP_eng_20150610P_pic\スライド42.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smtClean="0">
                <a:solidFill>
                  <a:schemeClr val="bg1"/>
                </a:solidFill>
                <a:effectLst/>
                <a:latin typeface="Arial" pitchFamily="34" charset="0"/>
                <a:ea typeface="Verdana" pitchFamily="34" charset="0"/>
                <a:cs typeface="Arial" pitchFamily="34" charset="0"/>
              </a:rPr>
              <a:t>Annual Trends in Transplants</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by Recipient Age at Transplant &lt;Autologous/Allogeneic&gt;</a:t>
            </a:r>
            <a:endParaRPr kumimoji="1" lang="ja-JP" altLang="en-US" sz="2000" dirty="0">
              <a:solidFill>
                <a:schemeClr val="bg1"/>
              </a:solidFill>
            </a:endParaRPr>
          </a:p>
        </p:txBody>
      </p:sp>
      <p:sp>
        <p:nvSpPr>
          <p:cNvPr id="11" name="テキスト ボックス 10"/>
          <p:cNvSpPr txBox="1"/>
          <p:nvPr/>
        </p:nvSpPr>
        <p:spPr>
          <a:xfrm>
            <a:off x="1194000" y="4076700"/>
            <a:ext cx="1250750" cy="3302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lang="en-US" altLang="ja-JP" b="1" smtClean="0">
                <a:solidFill>
                  <a:schemeClr val="accent1">
                    <a:lumMod val="75000"/>
                  </a:schemeClr>
                </a:solidFill>
                <a:latin typeface="Arial" pitchFamily="34" charset="0"/>
                <a:ea typeface="メイリオ" pitchFamily="50" charset="-128"/>
                <a:cs typeface="Arial" pitchFamily="34" charset="0"/>
              </a:rPr>
              <a:t>Allogeneic</a:t>
            </a:r>
            <a:endParaRPr kumimoji="1" lang="ja-JP" altLang="en-US" b="1" i="0" u="none" strike="noStrike" kern="1200" cap="none" spc="0" normalizeH="0" baseline="0" noProof="0" dirty="0" smtClean="0">
              <a:ln>
                <a:noFill/>
              </a:ln>
              <a:solidFill>
                <a:schemeClr val="accent1">
                  <a:lumMod val="75000"/>
                </a:schemeClr>
              </a:solidFill>
              <a:effectLst/>
              <a:uLnTx/>
              <a:uFillTx/>
              <a:latin typeface="Arial" pitchFamily="34" charset="0"/>
              <a:ea typeface="メイリオ" pitchFamily="50" charset="-128"/>
              <a:cs typeface="Arial" pitchFamily="34" charset="0"/>
            </a:endParaRPr>
          </a:p>
        </p:txBody>
      </p:sp>
      <p:pic>
        <p:nvPicPr>
          <p:cNvPr id="15" name="図 14"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4" name="スライド番号プレースホルダ 13"/>
          <p:cNvSpPr>
            <a:spLocks noGrp="1"/>
          </p:cNvSpPr>
          <p:nvPr>
            <p:ph type="sldNum" sz="quarter" idx="4"/>
          </p:nvPr>
        </p:nvSpPr>
        <p:spPr/>
        <p:txBody>
          <a:bodyPr/>
          <a:lstStyle/>
          <a:p>
            <a:fld id="{D68EC6C2-C245-4AC8-96E5-E9ACFF55E9A6}" type="slidenum">
              <a:rPr lang="ja-JP" altLang="en-US" smtClean="0"/>
              <a:pPr/>
              <a:t>5</a:t>
            </a:fld>
            <a:endParaRPr lang="ja-JP" altLang="en-US"/>
          </a:p>
        </p:txBody>
      </p:sp>
      <p:pic>
        <p:nvPicPr>
          <p:cNvPr id="5122" name="Picture 2" descr="C:\JDCHCT_PP\2014\Slide_eng\★最終版Slide作成中★\PP_JDCHCT_Slide2014_PP_eng_20150610P_pic\スライド5.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smtClean="0">
                <a:solidFill>
                  <a:schemeClr val="bg1"/>
                </a:solidFill>
                <a:effectLst/>
                <a:latin typeface="Arial" pitchFamily="34" charset="0"/>
                <a:ea typeface="Verdana" pitchFamily="34" charset="0"/>
                <a:cs typeface="Arial" pitchFamily="34" charset="0"/>
              </a:rPr>
              <a:t>Trends in Transplants</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by Stem Cell Sources and Recipient Age at Transplant</a:t>
            </a:r>
            <a:endParaRPr kumimoji="1" lang="ja-JP" altLang="en-US" sz="2000" dirty="0">
              <a:solidFill>
                <a:schemeClr val="bg1"/>
              </a:solidFill>
            </a:endParaRPr>
          </a:p>
        </p:txBody>
      </p:sp>
      <p:grpSp>
        <p:nvGrpSpPr>
          <p:cNvPr id="11" name="グループ化 10"/>
          <p:cNvGrpSpPr/>
          <p:nvPr/>
        </p:nvGrpSpPr>
        <p:grpSpPr>
          <a:xfrm>
            <a:off x="62552" y="6370632"/>
            <a:ext cx="3749040" cy="486950"/>
            <a:chOff x="62552" y="6370632"/>
            <a:chExt cx="3749040" cy="486950"/>
          </a:xfrm>
        </p:grpSpPr>
        <p:pic>
          <p:nvPicPr>
            <p:cNvPr id="9" name="図 8"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4" name="スライド番号プレースホルダ 10"/>
          <p:cNvSpPr>
            <a:spLocks noGrp="1"/>
          </p:cNvSpPr>
          <p:nvPr>
            <p:ph type="sldNum" sz="quarter" idx="4"/>
          </p:nvPr>
        </p:nvSpPr>
        <p:spPr>
          <a:xfrm>
            <a:off x="8540496" y="6664604"/>
            <a:ext cx="593224" cy="181527"/>
          </a:xfrm>
        </p:spPr>
        <p:txBody>
          <a:bodyPr/>
          <a:lstStyle/>
          <a:p>
            <a:fld id="{D68EC6C2-C245-4AC8-96E5-E9ACFF55E9A6}" type="slidenum">
              <a:rPr lang="ja-JP" altLang="en-US" smtClean="0"/>
              <a:pPr/>
              <a:t>6</a:t>
            </a:fld>
            <a:endParaRPr lang="ja-JP" altLang="en-US"/>
          </a:p>
        </p:txBody>
      </p:sp>
      <p:pic>
        <p:nvPicPr>
          <p:cNvPr id="6146" name="Picture 2" descr="C:\JDCHCT_PP\2014\Slide_eng\★最終版Slide作成中★\PP_JDCHCT_Slide2014_PP_eng_20150610P_pic\スライド6.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smtClean="0">
                <a:solidFill>
                  <a:schemeClr val="bg1"/>
                </a:solidFill>
                <a:effectLst/>
                <a:latin typeface="Arial" pitchFamily="34" charset="0"/>
                <a:ea typeface="Verdana" pitchFamily="34" charset="0"/>
                <a:cs typeface="Arial" pitchFamily="34" charset="0"/>
              </a:rPr>
              <a:t>Trends in Transplants for Leukemia </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and Malignant Lymphoma by Recipient Age at Transplant</a:t>
            </a:r>
            <a:endParaRPr kumimoji="1" lang="ja-JP" altLang="en-US" sz="2000" dirty="0">
              <a:solidFill>
                <a:schemeClr val="bg1"/>
              </a:solidFill>
            </a:endParaRPr>
          </a:p>
        </p:txBody>
      </p:sp>
      <p:pic>
        <p:nvPicPr>
          <p:cNvPr id="13" name="図 12"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sp>
        <p:nvSpPr>
          <p:cNvPr id="10" name="スライド番号プレースホルダ 9"/>
          <p:cNvSpPr>
            <a:spLocks noGrp="1"/>
          </p:cNvSpPr>
          <p:nvPr>
            <p:ph type="sldNum" sz="quarter" idx="4"/>
          </p:nvPr>
        </p:nvSpPr>
        <p:spPr/>
        <p:txBody>
          <a:bodyPr/>
          <a:lstStyle/>
          <a:p>
            <a:fld id="{D68EC6C2-C245-4AC8-96E5-E9ACFF55E9A6}" type="slidenum">
              <a:rPr lang="ja-JP" altLang="en-US" smtClean="0"/>
              <a:pPr/>
              <a:t>7</a:t>
            </a:fld>
            <a:endParaRPr lang="ja-JP" altLang="en-US"/>
          </a:p>
        </p:txBody>
      </p:sp>
      <p:pic>
        <p:nvPicPr>
          <p:cNvPr id="7170" name="Picture 2" descr="C:\JDCHCT_PP\2014\Slide_eng\★最終版Slide作成中★\PP_JDCHCT_Slide2014_PP_eng_20150610P_pic\スライド7.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en-US" altLang="ja-JP" smtClean="0">
                <a:solidFill>
                  <a:schemeClr val="bg1"/>
                </a:solidFill>
                <a:effectLst/>
                <a:latin typeface="Arial" pitchFamily="34" charset="0"/>
                <a:ea typeface="Verdana" pitchFamily="34" charset="0"/>
                <a:cs typeface="Arial" pitchFamily="34" charset="0"/>
              </a:rPr>
              <a:t>Indications for Hematopoietic Stem Cell</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Transplants in 1991-2013  &lt;Age</a:t>
            </a:r>
            <a:r>
              <a:rPr lang="ja-JP" altLang="en-US" smtClean="0">
                <a:solidFill>
                  <a:schemeClr val="bg1"/>
                </a:solidFill>
                <a:effectLst/>
                <a:latin typeface="Arial" pitchFamily="34" charset="0"/>
                <a:ea typeface="Verdana" pitchFamily="34" charset="0"/>
                <a:cs typeface="Arial" pitchFamily="34" charset="0"/>
              </a:rPr>
              <a:t>≤</a:t>
            </a:r>
            <a:r>
              <a:rPr lang="en-US" altLang="ja-JP" smtClean="0">
                <a:solidFill>
                  <a:schemeClr val="bg1"/>
                </a:solidFill>
                <a:effectLst/>
                <a:latin typeface="Arial" pitchFamily="34" charset="0"/>
                <a:ea typeface="Verdana" pitchFamily="34" charset="0"/>
                <a:cs typeface="Arial" pitchFamily="34" charset="0"/>
              </a:rPr>
              <a:t>15&gt;</a:t>
            </a:r>
            <a:endParaRPr kumimoji="1" lang="ja-JP" altLang="en-US" sz="2000" dirty="0">
              <a:solidFill>
                <a:schemeClr val="bg1"/>
              </a:solidFill>
              <a:effectLst/>
            </a:endParaRPr>
          </a:p>
        </p:txBody>
      </p:sp>
      <p:grpSp>
        <p:nvGrpSpPr>
          <p:cNvPr id="13" name="グループ化 12"/>
          <p:cNvGrpSpPr/>
          <p:nvPr/>
        </p:nvGrpSpPr>
        <p:grpSpPr>
          <a:xfrm>
            <a:off x="62552" y="6370632"/>
            <a:ext cx="3749040" cy="486950"/>
            <a:chOff x="62552" y="6370632"/>
            <a:chExt cx="3749040" cy="486950"/>
          </a:xfrm>
        </p:grpSpPr>
        <p:pic>
          <p:nvPicPr>
            <p:cNvPr id="14" name="図 13"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0" name="スライド番号プレースホルダ 9"/>
          <p:cNvSpPr>
            <a:spLocks noGrp="1"/>
          </p:cNvSpPr>
          <p:nvPr>
            <p:ph type="sldNum" sz="quarter" idx="4"/>
          </p:nvPr>
        </p:nvSpPr>
        <p:spPr/>
        <p:txBody>
          <a:bodyPr/>
          <a:lstStyle/>
          <a:p>
            <a:fld id="{D68EC6C2-C245-4AC8-96E5-E9ACFF55E9A6}" type="slidenum">
              <a:rPr lang="ja-JP" altLang="en-US" smtClean="0"/>
              <a:pPr/>
              <a:t>8</a:t>
            </a:fld>
            <a:endParaRPr lang="ja-JP" altLang="en-US"/>
          </a:p>
        </p:txBody>
      </p:sp>
      <p:pic>
        <p:nvPicPr>
          <p:cNvPr id="8194" name="Picture 2" descr="C:\JDCHCT_PP\2014\Slide_eng\★最終版Slide作成中★\PP_JDCHCT_Slide2014_PP_eng_20150610P_pic\スライド8.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en-US" altLang="ja-JP" smtClean="0">
                <a:solidFill>
                  <a:schemeClr val="bg1"/>
                </a:solidFill>
                <a:effectLst/>
                <a:latin typeface="Arial" pitchFamily="34" charset="0"/>
                <a:ea typeface="Verdana" pitchFamily="34" charset="0"/>
                <a:cs typeface="Arial" pitchFamily="34" charset="0"/>
              </a:rPr>
              <a:t>Indications for Hematopoietic Stem Cell</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Transplants in 1991-2013  &lt;Age</a:t>
            </a:r>
            <a:r>
              <a:rPr lang="ja-JP" altLang="en-US" smtClean="0">
                <a:solidFill>
                  <a:schemeClr val="bg1"/>
                </a:solidFill>
                <a:effectLst/>
                <a:latin typeface="Arial" pitchFamily="34" charset="0"/>
                <a:ea typeface="Verdana" pitchFamily="34" charset="0"/>
                <a:cs typeface="Arial" pitchFamily="34" charset="0"/>
              </a:rPr>
              <a:t>≥</a:t>
            </a:r>
            <a:r>
              <a:rPr lang="en-US" altLang="ja-JP" smtClean="0">
                <a:solidFill>
                  <a:schemeClr val="bg1"/>
                </a:solidFill>
                <a:effectLst/>
                <a:latin typeface="Arial" pitchFamily="34" charset="0"/>
                <a:ea typeface="Verdana" pitchFamily="34" charset="0"/>
                <a:cs typeface="Arial" pitchFamily="34" charset="0"/>
              </a:rPr>
              <a:t>16&gt;</a:t>
            </a:r>
            <a:endParaRPr kumimoji="1" lang="ja-JP" altLang="en-US" sz="2000">
              <a:solidFill>
                <a:schemeClr val="bg1"/>
              </a:solidFill>
            </a:endParaRPr>
          </a:p>
        </p:txBody>
      </p:sp>
      <p:grpSp>
        <p:nvGrpSpPr>
          <p:cNvPr id="16" name="グループ化 15"/>
          <p:cNvGrpSpPr/>
          <p:nvPr/>
        </p:nvGrpSpPr>
        <p:grpSpPr>
          <a:xfrm>
            <a:off x="62552" y="6370632"/>
            <a:ext cx="3749040" cy="486950"/>
            <a:chOff x="62552" y="6370632"/>
            <a:chExt cx="3749040" cy="486950"/>
          </a:xfrm>
        </p:grpSpPr>
        <p:pic>
          <p:nvPicPr>
            <p:cNvPr id="17" name="図 16"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1" name="スライド番号プレースホルダ 10"/>
          <p:cNvSpPr>
            <a:spLocks noGrp="1"/>
          </p:cNvSpPr>
          <p:nvPr>
            <p:ph type="sldNum" sz="quarter" idx="4"/>
          </p:nvPr>
        </p:nvSpPr>
        <p:spPr/>
        <p:txBody>
          <a:bodyPr/>
          <a:lstStyle/>
          <a:p>
            <a:fld id="{D68EC6C2-C245-4AC8-96E5-E9ACFF55E9A6}" type="slidenum">
              <a:rPr lang="ja-JP" altLang="en-US" smtClean="0"/>
              <a:pPr/>
              <a:t>9</a:t>
            </a:fld>
            <a:endParaRPr lang="ja-JP" altLang="en-US"/>
          </a:p>
        </p:txBody>
      </p:sp>
      <p:pic>
        <p:nvPicPr>
          <p:cNvPr id="9218" name="Picture 2" descr="C:\JDCHCT_PP\2014\Slide_eng\★最終版Slide作成中★\PP_JDCHCT_Slide2014_PP_eng_20150610P_pic\スライド9.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bodyPr vert="horz" lIns="0" rIns="0" bIns="0" anchor="ctr">
        <a:normAutofit fontScale="97500"/>
      </a:bodyPr>
      <a:lstStyle>
        <a:defPPr marL="0" marR="0" indent="0" algn="l" defTabSz="914400" rtl="0" eaLnBrk="1" fontAlgn="auto" latinLnBrk="0" hangingPunct="1">
          <a:lnSpc>
            <a:spcPct val="100000"/>
          </a:lnSpc>
          <a:spcBef>
            <a:spcPct val="0"/>
          </a:spcBef>
          <a:spcAft>
            <a:spcPts val="0"/>
          </a:spcAft>
          <a:buClrTx/>
          <a:buSzTx/>
          <a:buFontTx/>
          <a:buNone/>
          <a:tabLst/>
          <a:defRPr kumimoji="1" sz="2600" b="0" i="0" u="none" strike="noStrike" kern="1200" cap="none" spc="0" normalizeH="0" baseline="0" noProof="0" dirty="0" smtClean="0">
            <a:ln>
              <a:noFill/>
            </a:ln>
            <a:solidFill>
              <a:schemeClr val="accent1">
                <a:lumMod val="75000"/>
              </a:schemeClr>
            </a:solidFill>
            <a:effectLst/>
            <a:uLnTx/>
            <a:uFillTx/>
            <a:latin typeface="+mn-ea"/>
            <a:ea typeface="+mn-ea"/>
            <a:cs typeface="+mj-cs"/>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27931</TotalTime>
  <Words>4167</Words>
  <Application>Microsoft Office PowerPoint</Application>
  <PresentationFormat>画面に合わせる (4:3)</PresentationFormat>
  <Paragraphs>370</Paragraphs>
  <Slides>42</Slides>
  <Notes>42</Notes>
  <HiddenSlides>0</HiddenSlides>
  <MMClips>0</MMClips>
  <ScaleCrop>false</ScaleCrop>
  <HeadingPairs>
    <vt:vector size="4" baseType="variant">
      <vt:variant>
        <vt:lpstr>テーマ</vt:lpstr>
      </vt:variant>
      <vt:variant>
        <vt:i4>2</vt:i4>
      </vt:variant>
      <vt:variant>
        <vt:lpstr>スライド タイトル</vt:lpstr>
      </vt:variant>
      <vt:variant>
        <vt:i4>42</vt:i4>
      </vt:variant>
    </vt:vector>
  </HeadingPairs>
  <TitlesOfParts>
    <vt:vector size="44" baseType="lpstr">
      <vt:lpstr>リゾート</vt:lpstr>
      <vt:lpstr>デザインの設定</vt:lpstr>
      <vt:lpstr>スライド 1</vt:lpstr>
      <vt:lpstr>Introduction</vt:lpstr>
      <vt:lpstr>Annual Number of Transplant Recipients in the Japan  by Transplant Type</vt:lpstr>
      <vt:lpstr>Transplant Recipients in the Japan,  by Donor Type and Stem Cell Sources   &lt;Autologous/Allogeneic&gt;</vt:lpstr>
      <vt:lpstr>Annual Trends in Transplants  by Recipient Age at Transplant &lt;Autologous/Allogeneic&gt;</vt:lpstr>
      <vt:lpstr>Trends in Transplants  by Stem Cell Sources and Recipient Age at Transplant</vt:lpstr>
      <vt:lpstr>Trends in Transplants for Leukemia   and Malignant Lymphoma by Recipient Age at Transplant</vt:lpstr>
      <vt:lpstr>Indications for Hematopoietic Stem Cell  Transplants in 1991-2013  &lt;Age≤15&gt;</vt:lpstr>
      <vt:lpstr>Indications for Hematopoietic Stem Cell  Transplants in 1991-2013  &lt;Age≥16&gt;</vt:lpstr>
      <vt:lpstr>Stem Cell Sources for Autologous Transplants by Year</vt:lpstr>
      <vt:lpstr>Stem Cell Sources for Allogeneic Transplants by Year</vt:lpstr>
      <vt:lpstr>Stem Cell Sources for Unrelated Donor Transplants by Year</vt:lpstr>
      <vt:lpstr>Allogeneic Transplants for Age ≤15 years by Donor Type and Graft Source</vt:lpstr>
      <vt:lpstr>Allogeneic Transplants for Age 16 - 50 years by Donor Type and Graft Source</vt:lpstr>
      <vt:lpstr>Allogeneic Transplants for Age ≥ 51 years by Donor Type and Graft Source</vt:lpstr>
      <vt:lpstr>Trends in Transplants  by Disease Status (Risk) at Transplant （AML/ALL/CML/MDS)</vt:lpstr>
      <vt:lpstr>Trends in Transplants by Conditioning Regimen</vt:lpstr>
      <vt:lpstr>100-day Survival by Year of Transplants,  Donor, and Age  &lt;Autologous/Allogeneic&gt;</vt:lpstr>
      <vt:lpstr>One-year Survival by Year of Transplants, Donor, and Age  &lt;Autologous/Allogeneic&gt;</vt:lpstr>
      <vt:lpstr>100-day Survival by Year of Allogeneic Transplants, Donor, and Age</vt:lpstr>
      <vt:lpstr>One-year Survival by Year of Allogeneic Transplants, Donor, and Age</vt:lpstr>
      <vt:lpstr>100-day Survival by Year of Transplants, Disease Status, and Age （AML/ALL/CML/MDS)</vt:lpstr>
      <vt:lpstr>One-year Survival by Year of Transplants, Disease Status, and Age （AML/ALL/CML/MDS)</vt:lpstr>
      <vt:lpstr>Survival after Transplants, by Donor Type and Stem Cell Sources (1991-2013) </vt:lpstr>
      <vt:lpstr>Survival after Transplants for Leukemia, 1991-2013</vt:lpstr>
      <vt:lpstr>Survival after Transplants for Malignant Lymphoma and MM/PCD, 1991-2013</vt:lpstr>
      <vt:lpstr>Survival after Autologous Transplants for Leukemia by Recipient Age, 1991-2013</vt:lpstr>
      <vt:lpstr>Survival after Autologous Transplants for Malignant Lymphoma by Recipient Age, 1991-2013</vt:lpstr>
      <vt:lpstr>Survival after Autologous Transplants for MM/PCD, Age≥16 Years, 1991-2013</vt:lpstr>
      <vt:lpstr>Survival after Allogeneic Transplants for AML, Age≤15 Years, 1991-2013</vt:lpstr>
      <vt:lpstr>Survival after Allogeneic Transplants for AML, Age≥16 Years, 1991-2013</vt:lpstr>
      <vt:lpstr>Survival after Allogeneic Transplants for ALL, Age≤15 Years, 1991-2013　</vt:lpstr>
      <vt:lpstr>Survival after Allogeneic Transplants for ALL, Age≥16 Years, 1991-2013</vt:lpstr>
      <vt:lpstr>Survival after Allogeneic Transplants for CML, Age≤15 Years, 1991-2013</vt:lpstr>
      <vt:lpstr>Survival after Allogeneic Transplants for CML, Age≥16 Years, 1991-2013</vt:lpstr>
      <vt:lpstr>Survival after Allogeneic Transplants for MDS, Age≤15 Years, 1991-2013</vt:lpstr>
      <vt:lpstr>Survival after Allogeneic Transplants for MDS, Age≥16 Years, 1991-2013</vt:lpstr>
      <vt:lpstr>Survival after Allogeneic Transplants for NHL, Age≤15 Years, 1991-2013</vt:lpstr>
      <vt:lpstr>Survival after Allogeneic Transplantsfor NHL, Age≥16 Years, 1991-2013</vt:lpstr>
      <vt:lpstr>Survival after Allogeneic Transplants for MM/PCD, Age≥16 Years, 1991-2013</vt:lpstr>
      <vt:lpstr>Survival after Allogeneic Transplants for AA, Age≤15 Years, 1991-2013</vt:lpstr>
      <vt:lpstr>Survival after Allogeneic Transplants for AA, Age≥16 Years, 1991-2013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P-ralay.com</dc:creator>
  <cp:lastModifiedBy>kurata</cp:lastModifiedBy>
  <cp:revision>2987</cp:revision>
  <dcterms:created xsi:type="dcterms:W3CDTF">2010-11-02T16:02:47Z</dcterms:created>
  <dcterms:modified xsi:type="dcterms:W3CDTF">2015-07-02T02:01:31Z</dcterms:modified>
  <cp:contentStatus/>
</cp:coreProperties>
</file>