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709" r:id="rId1"/>
    <p:sldMasterId id="2147483721" r:id="rId2"/>
  </p:sldMasterIdLst>
  <p:notesMasterIdLst>
    <p:notesMasterId r:id="rId53"/>
  </p:notesMasterIdLst>
  <p:handoutMasterIdLst>
    <p:handoutMasterId r:id="rId54"/>
  </p:handoutMasterIdLst>
  <p:sldIdLst>
    <p:sldId id="535" r:id="rId3"/>
    <p:sldId id="363" r:id="rId4"/>
    <p:sldId id="481" r:id="rId5"/>
    <p:sldId id="482" r:id="rId6"/>
    <p:sldId id="483" r:id="rId7"/>
    <p:sldId id="484" r:id="rId8"/>
    <p:sldId id="582" r:id="rId9"/>
    <p:sldId id="486" r:id="rId10"/>
    <p:sldId id="487" r:id="rId11"/>
    <p:sldId id="488" r:id="rId12"/>
    <p:sldId id="575" r:id="rId13"/>
    <p:sldId id="574" r:id="rId14"/>
    <p:sldId id="570" r:id="rId15"/>
    <p:sldId id="588" r:id="rId16"/>
    <p:sldId id="589" r:id="rId17"/>
    <p:sldId id="590" r:id="rId18"/>
    <p:sldId id="491" r:id="rId19"/>
    <p:sldId id="497" r:id="rId20"/>
    <p:sldId id="498" r:id="rId21"/>
    <p:sldId id="499" r:id="rId22"/>
    <p:sldId id="495" r:id="rId23"/>
    <p:sldId id="496" r:id="rId24"/>
    <p:sldId id="536" r:id="rId25"/>
    <p:sldId id="537" r:id="rId26"/>
    <p:sldId id="584" r:id="rId27"/>
    <p:sldId id="541" r:id="rId28"/>
    <p:sldId id="585" r:id="rId29"/>
    <p:sldId id="544" r:id="rId30"/>
    <p:sldId id="586" r:id="rId31"/>
    <p:sldId id="547" r:id="rId32"/>
    <p:sldId id="587" r:id="rId33"/>
    <p:sldId id="591" r:id="rId34"/>
    <p:sldId id="592" r:id="rId35"/>
    <p:sldId id="593" r:id="rId36"/>
    <p:sldId id="594" r:id="rId37"/>
    <p:sldId id="595" r:id="rId38"/>
    <p:sldId id="596" r:id="rId39"/>
    <p:sldId id="597" r:id="rId40"/>
    <p:sldId id="598" r:id="rId41"/>
    <p:sldId id="599" r:id="rId42"/>
    <p:sldId id="600" r:id="rId43"/>
    <p:sldId id="601" r:id="rId44"/>
    <p:sldId id="602" r:id="rId45"/>
    <p:sldId id="603" r:id="rId46"/>
    <p:sldId id="604" r:id="rId47"/>
    <p:sldId id="605" r:id="rId48"/>
    <p:sldId id="606" r:id="rId49"/>
    <p:sldId id="607" r:id="rId50"/>
    <p:sldId id="608" r:id="rId51"/>
    <p:sldId id="609" r:id="rId52"/>
  </p:sldIdLst>
  <p:sldSz cx="9144000" cy="6858000" type="screen4x3"/>
  <p:notesSz cx="6735763" cy="9866313"/>
  <p:defaultTextStyle>
    <a:defPPr>
      <a:defRPr lang="ja-JP"/>
    </a:defPPr>
    <a:lvl1pPr algn="l" defTabSz="457200"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21">
          <p15:clr>
            <a:srgbClr val="A4A3A4"/>
          </p15:clr>
        </p15:guide>
        <p15:guide id="2" pos="3107">
          <p15:clr>
            <a:srgbClr val="A4A3A4"/>
          </p15:clr>
        </p15:guide>
        <p15:guide id="3" orient="horz" pos="3107">
          <p15:clr>
            <a:srgbClr val="A4A3A4"/>
          </p15:clr>
        </p15:guide>
        <p15:guide id="4" pos="212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9CA3"/>
    <a:srgbClr val="87CB3D"/>
    <a:srgbClr val="59AAF2"/>
    <a:srgbClr val="8ADEFF"/>
    <a:srgbClr val="FFE63C"/>
    <a:srgbClr val="FFB84F"/>
    <a:srgbClr val="FF9900"/>
    <a:srgbClr val="FFFF00"/>
    <a:srgbClr val="FFE642"/>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84E427A-3D55-4303-BF80-6455036E1DE7}" styleName="テーマ スタイル 1 - アクセント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721" autoAdjust="0"/>
    <p:restoredTop sz="67213" autoAdjust="0"/>
  </p:normalViewPr>
  <p:slideViewPr>
    <p:cSldViewPr snapToGrid="0" snapToObjects="1">
      <p:cViewPr>
        <p:scale>
          <a:sx n="70" d="100"/>
          <a:sy n="70" d="100"/>
        </p:scale>
        <p:origin x="1572" y="216"/>
      </p:cViewPr>
      <p:guideLst>
        <p:guide orient="horz" pos="2160"/>
        <p:guide pos="2880"/>
      </p:guideLst>
    </p:cSldViewPr>
  </p:slideViewPr>
  <p:outlineViewPr>
    <p:cViewPr>
      <p:scale>
        <a:sx n="25" d="100"/>
        <a:sy n="25" d="100"/>
      </p:scale>
      <p:origin x="0" y="0"/>
    </p:cViewPr>
    <p:sldLst>
      <p:sld r:id="rId1" collapse="1"/>
    </p:sldLst>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81" d="100"/>
          <a:sy n="81" d="100"/>
        </p:scale>
        <p:origin x="3156" y="90"/>
      </p:cViewPr>
      <p:guideLst>
        <p:guide orient="horz" pos="2121"/>
        <p:guide pos="3107"/>
        <p:guide orient="horz" pos="3107"/>
        <p:guide pos="212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_rels/viewProps.xml.rels><?xml version="1.0" encoding="UTF-8" standalone="yes"?>
<Relationships xmlns="http://schemas.openxmlformats.org/package/2006/relationships"><Relationship Id="rId1"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1A8BF0B-C132-4AF9-8411-2453CFE9AB4F}" type="doc">
      <dgm:prSet loTypeId="urn:microsoft.com/office/officeart/2005/8/layout/hierarchy2" loCatId="hierarchy" qsTypeId="urn:microsoft.com/office/officeart/2005/8/quickstyle/simple1" qsCatId="simple" csTypeId="urn:microsoft.com/office/officeart/2005/8/colors/accent2_3" csCatId="accent2" phldr="1"/>
      <dgm:spPr/>
      <dgm:t>
        <a:bodyPr/>
        <a:lstStyle/>
        <a:p>
          <a:endParaRPr kumimoji="1" lang="ja-JP" altLang="en-US"/>
        </a:p>
      </dgm:t>
    </dgm:pt>
    <dgm:pt modelId="{A1485D54-1D7A-45A8-94CC-CC7E155A3662}" type="pres">
      <dgm:prSet presAssocID="{41A8BF0B-C132-4AF9-8411-2453CFE9AB4F}" presName="diagram" presStyleCnt="0">
        <dgm:presLayoutVars>
          <dgm:chPref val="1"/>
          <dgm:dir/>
          <dgm:animOne val="branch"/>
          <dgm:animLvl val="lvl"/>
          <dgm:resizeHandles val="exact"/>
        </dgm:presLayoutVars>
      </dgm:prSet>
      <dgm:spPr/>
    </dgm:pt>
  </dgm:ptLst>
  <dgm:cxnLst>
    <dgm:cxn modelId="{5F23A578-C1FB-4522-8F84-33558013077A}" type="presOf" srcId="{41A8BF0B-C132-4AF9-8411-2453CFE9AB4F}" destId="{A1485D54-1D7A-45A8-94CC-CC7E155A3662}" srcOrd="0" destOrd="0" presId="urn:microsoft.com/office/officeart/2005/8/layout/hierarchy2"/>
  </dgm:cxnLst>
  <dgm:bg>
    <a:noFill/>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3" y="3"/>
            <a:ext cx="2918831" cy="493315"/>
          </a:xfrm>
          <a:prstGeom prst="rect">
            <a:avLst/>
          </a:prstGeom>
        </p:spPr>
        <p:txBody>
          <a:bodyPr vert="horz" lIns="91409" tIns="45705" rIns="91409" bIns="45705" rtlCol="0"/>
          <a:lstStyle>
            <a:lvl1pPr algn="l">
              <a:defRPr sz="1200"/>
            </a:lvl1pPr>
          </a:lstStyle>
          <a:p>
            <a:endParaRPr kumimoji="1" lang="ja-JP" altLang="en-US"/>
          </a:p>
        </p:txBody>
      </p:sp>
      <p:sp>
        <p:nvSpPr>
          <p:cNvPr id="3" name="日付プレースホルダ 2"/>
          <p:cNvSpPr>
            <a:spLocks noGrp="1"/>
          </p:cNvSpPr>
          <p:nvPr>
            <p:ph type="dt" sz="quarter" idx="1"/>
          </p:nvPr>
        </p:nvSpPr>
        <p:spPr>
          <a:xfrm>
            <a:off x="3815379" y="3"/>
            <a:ext cx="2918831" cy="493315"/>
          </a:xfrm>
          <a:prstGeom prst="rect">
            <a:avLst/>
          </a:prstGeom>
        </p:spPr>
        <p:txBody>
          <a:bodyPr vert="horz" lIns="91409" tIns="45705" rIns="91409" bIns="45705" rtlCol="0"/>
          <a:lstStyle>
            <a:lvl1pPr algn="r">
              <a:defRPr sz="1200"/>
            </a:lvl1pPr>
          </a:lstStyle>
          <a:p>
            <a:fld id="{292F48DE-8B2D-4940-86CC-8FD3CA4E3F37}" type="datetimeFigureOut">
              <a:rPr kumimoji="1" lang="ja-JP" altLang="en-US" smtClean="0"/>
              <a:pPr/>
              <a:t>2019/3/28</a:t>
            </a:fld>
            <a:endParaRPr kumimoji="1" lang="ja-JP" altLang="en-US"/>
          </a:p>
        </p:txBody>
      </p:sp>
      <p:sp>
        <p:nvSpPr>
          <p:cNvPr id="4" name="フッター プレースホルダ 3"/>
          <p:cNvSpPr>
            <a:spLocks noGrp="1"/>
          </p:cNvSpPr>
          <p:nvPr>
            <p:ph type="ftr" sz="quarter" idx="2"/>
          </p:nvPr>
        </p:nvSpPr>
        <p:spPr>
          <a:xfrm>
            <a:off x="3" y="9371285"/>
            <a:ext cx="2918831" cy="493315"/>
          </a:xfrm>
          <a:prstGeom prst="rect">
            <a:avLst/>
          </a:prstGeom>
        </p:spPr>
        <p:txBody>
          <a:bodyPr vert="horz" lIns="91409" tIns="45705" rIns="91409" bIns="45705" rtlCol="0" anchor="b"/>
          <a:lstStyle>
            <a:lvl1pPr algn="l">
              <a:defRPr sz="1200"/>
            </a:lvl1pPr>
          </a:lstStyle>
          <a:p>
            <a:r>
              <a:rPr kumimoji="1" lang="en-US" altLang="ja-JP"/>
              <a:t>Slide</a:t>
            </a:r>
            <a:endParaRPr kumimoji="1" lang="ja-JP" altLang="en-US"/>
          </a:p>
        </p:txBody>
      </p:sp>
      <p:sp>
        <p:nvSpPr>
          <p:cNvPr id="5" name="スライド番号プレースホルダ 4"/>
          <p:cNvSpPr>
            <a:spLocks noGrp="1"/>
          </p:cNvSpPr>
          <p:nvPr>
            <p:ph type="sldNum" sz="quarter" idx="3"/>
          </p:nvPr>
        </p:nvSpPr>
        <p:spPr>
          <a:xfrm>
            <a:off x="3815379" y="9371285"/>
            <a:ext cx="2918831" cy="493315"/>
          </a:xfrm>
          <a:prstGeom prst="rect">
            <a:avLst/>
          </a:prstGeom>
        </p:spPr>
        <p:txBody>
          <a:bodyPr vert="horz" lIns="91409" tIns="45705" rIns="91409" bIns="45705" rtlCol="0" anchor="b"/>
          <a:lstStyle>
            <a:lvl1pPr algn="r">
              <a:defRPr sz="1200"/>
            </a:lvl1pPr>
          </a:lstStyle>
          <a:p>
            <a:fld id="{F31212E1-CCDA-417E-8699-B85B1A77BA30}" type="slidenum">
              <a:rPr kumimoji="1" lang="ja-JP" altLang="en-US" smtClean="0"/>
              <a:pPr/>
              <a:t>‹#›</a:t>
            </a:fld>
            <a:endParaRPr kumimoji="1" lang="ja-JP" altLang="en-US"/>
          </a:p>
        </p:txBody>
      </p:sp>
    </p:spTree>
    <p:extLst>
      <p:ext uri="{BB962C8B-B14F-4D97-AF65-F5344CB8AC3E}">
        <p14:creationId xmlns:p14="http://schemas.microsoft.com/office/powerpoint/2010/main" val="10112080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スライド イメージ プレースホルダ 3"/>
          <p:cNvSpPr>
            <a:spLocks noGrp="1" noRot="1" noChangeAspect="1"/>
          </p:cNvSpPr>
          <p:nvPr>
            <p:ph type="sldImg" idx="2"/>
          </p:nvPr>
        </p:nvSpPr>
        <p:spPr>
          <a:xfrm>
            <a:off x="146304" y="329184"/>
            <a:ext cx="6334781" cy="4752000"/>
          </a:xfrm>
          <a:prstGeom prst="rect">
            <a:avLst/>
          </a:prstGeom>
          <a:noFill/>
          <a:ln w="12700">
            <a:solidFill>
              <a:prstClr val="black"/>
            </a:solidFill>
          </a:ln>
          <a:scene3d>
            <a:camera prst="orthographicFront"/>
            <a:lightRig rig="threePt" dir="t"/>
          </a:scene3d>
          <a:sp3d contourW="6350"/>
        </p:spPr>
        <p:txBody>
          <a:bodyPr vert="horz" lIns="91409" tIns="45705" rIns="91409" bIns="45705" rtlCol="0" anchor="ctr"/>
          <a:lstStyle/>
          <a:p>
            <a:endParaRPr lang="ja-JP" altLang="en-US"/>
          </a:p>
        </p:txBody>
      </p:sp>
      <p:sp>
        <p:nvSpPr>
          <p:cNvPr id="5" name="ノート プレースホルダ 4"/>
          <p:cNvSpPr>
            <a:spLocks noGrp="1"/>
          </p:cNvSpPr>
          <p:nvPr>
            <p:ph type="body" sz="quarter" idx="3"/>
          </p:nvPr>
        </p:nvSpPr>
        <p:spPr>
          <a:xfrm>
            <a:off x="1122983" y="5656657"/>
            <a:ext cx="4918208" cy="2480336"/>
          </a:xfrm>
          <a:prstGeom prst="rect">
            <a:avLst/>
          </a:prstGeom>
        </p:spPr>
        <p:txBody>
          <a:bodyPr vert="horz" lIns="91409" tIns="45705" rIns="91409" bIns="45705" rtlCol="0">
            <a:normAutofit/>
          </a:bodyPr>
          <a:lstStyle/>
          <a:p>
            <a:pPr lvl="0"/>
            <a:r>
              <a:rPr kumimoji="1" lang="ja-JP" altLang="en-US" dirty="0"/>
              <a:t>マスタ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Tree>
    <p:extLst>
      <p:ext uri="{BB962C8B-B14F-4D97-AF65-F5344CB8AC3E}">
        <p14:creationId xmlns:p14="http://schemas.microsoft.com/office/powerpoint/2010/main" val="152918812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80975" y="311150"/>
            <a:ext cx="6334125" cy="4751388"/>
          </a:xfrm>
          <a:ln>
            <a:noFill/>
          </a:ln>
        </p:spPr>
      </p:sp>
      <p:sp>
        <p:nvSpPr>
          <p:cNvPr id="3" name="ノート プレースホルダ 2"/>
          <p:cNvSpPr>
            <a:spLocks noGrp="1"/>
          </p:cNvSpPr>
          <p:nvPr>
            <p:ph type="body" idx="1"/>
          </p:nvPr>
        </p:nvSpPr>
        <p:spPr>
          <a:xfrm>
            <a:off x="921815" y="6343607"/>
            <a:ext cx="4918208" cy="2480336"/>
          </a:xfrm>
        </p:spPr>
        <p:txBody>
          <a:bodyPr>
            <a:normAutofit/>
          </a:bodyPr>
          <a:lstStyle/>
          <a:p>
            <a:endParaRPr kumimoji="1" lang="ja-JP"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 2"/>
          <p:cNvSpPr>
            <a:spLocks noGrp="1"/>
          </p:cNvSpPr>
          <p:nvPr>
            <p:ph type="body" idx="1"/>
          </p:nvPr>
        </p:nvSpPr>
        <p:spPr>
          <a:xfrm>
            <a:off x="1068119" y="5650053"/>
            <a:ext cx="4918208" cy="2480336"/>
          </a:xfrm>
        </p:spPr>
        <p:txBody>
          <a:bodyPr>
            <a:normAutofit/>
          </a:bodyPr>
          <a:lstStyle/>
          <a:p>
            <a:r>
              <a:rPr kumimoji="1" lang="en-US" altLang="ja-JP" sz="1200" kern="1200" dirty="0">
                <a:solidFill>
                  <a:schemeClr val="tx1"/>
                </a:solidFill>
                <a:effectLst/>
                <a:latin typeface="+mn-lt"/>
                <a:ea typeface="+mn-ea"/>
                <a:cs typeface="+mn-cs"/>
              </a:rPr>
              <a:t>In patients aged 16 years or older, allogeneic transplants are most frequently performed for acute leukemia (acute myeloid leukemia and acute lymphoid leukemia), which accounts for about 56% of the total cases of allogeneic transplants. Following this, allogeneic transplants are also frequently performed in non-Hodgkin lymphoma, myelodysplastic syndrome and chronic myeloid leukemia. </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Multiple myeloma occurs more frequently in the elderly and the number of patients with multiple myeloma has shown a tendency to increase, as in malignant lymphoma. High-dose chemotherapy in combination with autologous transplantation is the established standard therapy for multiple myeloma in patients aged 65 years or younger, and autologous transplants account for about 96% of the first transplantation cases.</a:t>
            </a:r>
            <a:endParaRPr kumimoji="1" lang="ja-JP" altLang="ja-JP" sz="1200" kern="1200" dirty="0">
              <a:solidFill>
                <a:schemeClr val="tx1"/>
              </a:solidFill>
              <a:effectLst/>
              <a:latin typeface="+mn-lt"/>
              <a:ea typeface="+mn-ea"/>
              <a:cs typeface="+mn-cs"/>
            </a:endParaRPr>
          </a:p>
        </p:txBody>
      </p:sp>
      <p:sp>
        <p:nvSpPr>
          <p:cNvPr id="10" name="スライド イメージ プレースホルダ 9"/>
          <p:cNvSpPr>
            <a:spLocks noGrp="1" noRot="1" noChangeAspect="1"/>
          </p:cNvSpPr>
          <p:nvPr>
            <p:ph type="sldImg"/>
          </p:nvPr>
        </p:nvSpPr>
        <p:spPr>
          <a:xfrm>
            <a:off x="169863" y="274638"/>
            <a:ext cx="6335712" cy="4751387"/>
          </a:xfrm>
          <a:ln>
            <a:noFill/>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 2"/>
          <p:cNvSpPr>
            <a:spLocks noGrp="1"/>
          </p:cNvSpPr>
          <p:nvPr>
            <p:ph type="body" idx="1"/>
          </p:nvPr>
        </p:nvSpPr>
        <p:spPr>
          <a:xfrm>
            <a:off x="1068119" y="5631765"/>
            <a:ext cx="4918208" cy="2480336"/>
          </a:xfrm>
        </p:spPr>
        <p:txBody>
          <a:bodyPr>
            <a:normAutofit/>
          </a:bodyPr>
          <a:lstStyle/>
          <a:p>
            <a:r>
              <a:rPr kumimoji="1" lang="en-US" altLang="ja-JP" sz="1200" kern="1200" dirty="0">
                <a:solidFill>
                  <a:schemeClr val="tx1"/>
                </a:solidFill>
                <a:effectLst/>
                <a:latin typeface="+mn-lt"/>
                <a:ea typeface="+mn-ea"/>
                <a:cs typeface="+mn-cs"/>
              </a:rPr>
              <a:t>For solid tumors in pediatric patients, autologous transplants are performed in order to rescue hematopoietic dysfunction due to high-dose chemotherapy and therefore, autologous transplantation is most performed and the number has been similar over the last decade.</a:t>
            </a:r>
            <a:endParaRPr kumimoji="1" lang="ja-JP" altLang="ja-JP" sz="1200" kern="1200" dirty="0">
              <a:solidFill>
                <a:schemeClr val="tx1"/>
              </a:solidFill>
              <a:effectLst/>
              <a:latin typeface="+mn-lt"/>
              <a:ea typeface="+mn-ea"/>
              <a:cs typeface="+mn-cs"/>
            </a:endParaRPr>
          </a:p>
        </p:txBody>
      </p:sp>
      <p:sp>
        <p:nvSpPr>
          <p:cNvPr id="7" name="スライド イメージ プレースホルダ 6"/>
          <p:cNvSpPr>
            <a:spLocks noGrp="1" noRot="1" noChangeAspect="1"/>
          </p:cNvSpPr>
          <p:nvPr>
            <p:ph type="sldImg"/>
          </p:nvPr>
        </p:nvSpPr>
        <p:spPr>
          <a:xfrm>
            <a:off x="206375" y="292100"/>
            <a:ext cx="6335713" cy="4752975"/>
          </a:xfrm>
          <a:ln>
            <a:noFill/>
          </a:ln>
        </p:spPr>
      </p:sp>
    </p:spTree>
    <p:extLst>
      <p:ext uri="{BB962C8B-B14F-4D97-AF65-F5344CB8AC3E}">
        <p14:creationId xmlns:p14="http://schemas.microsoft.com/office/powerpoint/2010/main" val="35339015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 2"/>
          <p:cNvSpPr>
            <a:spLocks noGrp="1"/>
          </p:cNvSpPr>
          <p:nvPr>
            <p:ph type="body" idx="1"/>
          </p:nvPr>
        </p:nvSpPr>
        <p:spPr>
          <a:xfrm>
            <a:off x="1068119" y="5613477"/>
            <a:ext cx="4918208" cy="2480336"/>
          </a:xfrm>
        </p:spPr>
        <p:txBody>
          <a:bodyPr>
            <a:normAutofit/>
          </a:bodyPr>
          <a:lstStyle/>
          <a:p>
            <a:r>
              <a:rPr kumimoji="1" lang="en-US" altLang="ja-JP" sz="1200" kern="1200" dirty="0">
                <a:solidFill>
                  <a:schemeClr val="tx1"/>
                </a:solidFill>
                <a:effectLst/>
                <a:latin typeface="+mn-lt"/>
                <a:ea typeface="+mn-ea"/>
                <a:cs typeface="+mn-cs"/>
              </a:rPr>
              <a:t>For these disease in pediatric patients, the number of allogeneic transplants has been similar over the last decade.</a:t>
            </a:r>
            <a:endParaRPr kumimoji="1" lang="ja-JP" altLang="ja-JP" sz="1200" kern="1200" dirty="0">
              <a:solidFill>
                <a:schemeClr val="tx1"/>
              </a:solidFill>
              <a:effectLst/>
              <a:latin typeface="+mn-lt"/>
              <a:ea typeface="+mn-ea"/>
              <a:cs typeface="+mn-cs"/>
            </a:endParaRPr>
          </a:p>
        </p:txBody>
      </p:sp>
      <p:sp>
        <p:nvSpPr>
          <p:cNvPr id="7" name="スライド イメージ プレースホルダ 6"/>
          <p:cNvSpPr>
            <a:spLocks noGrp="1" noRot="1" noChangeAspect="1"/>
          </p:cNvSpPr>
          <p:nvPr>
            <p:ph type="sldImg"/>
          </p:nvPr>
        </p:nvSpPr>
        <p:spPr>
          <a:xfrm>
            <a:off x="187325" y="328613"/>
            <a:ext cx="6337300" cy="4752975"/>
          </a:xfrm>
          <a:ln>
            <a:noFill/>
          </a:ln>
        </p:spPr>
      </p:sp>
    </p:spTree>
    <p:extLst>
      <p:ext uri="{BB962C8B-B14F-4D97-AF65-F5344CB8AC3E}">
        <p14:creationId xmlns:p14="http://schemas.microsoft.com/office/powerpoint/2010/main" val="7673033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 2"/>
          <p:cNvSpPr>
            <a:spLocks noGrp="1"/>
          </p:cNvSpPr>
          <p:nvPr>
            <p:ph type="body" idx="1"/>
          </p:nvPr>
        </p:nvSpPr>
        <p:spPr>
          <a:xfrm>
            <a:off x="1086407" y="5631765"/>
            <a:ext cx="4918208" cy="2480336"/>
          </a:xfrm>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n-lt"/>
                <a:ea typeface="+mn-ea"/>
                <a:cs typeface="+mn-cs"/>
              </a:rPr>
              <a:t>Multiple myeloma occurs more frequently in the elderly and the number of patients with multiple myeloma has shown a tendency to increase, as in malignant lymphoma.</a:t>
            </a:r>
            <a:endParaRPr kumimoji="1" lang="ja-JP" altLang="ja-JP" sz="1200" kern="1200" dirty="0">
              <a:solidFill>
                <a:schemeClr val="tx1"/>
              </a:solidFill>
              <a:effectLst/>
              <a:latin typeface="+mn-lt"/>
              <a:ea typeface="+mn-ea"/>
              <a:cs typeface="+mn-cs"/>
            </a:endParaRPr>
          </a:p>
        </p:txBody>
      </p:sp>
      <p:sp>
        <p:nvSpPr>
          <p:cNvPr id="10" name="スライド イメージ プレースホルダ 9"/>
          <p:cNvSpPr>
            <a:spLocks noGrp="1" noRot="1" noChangeAspect="1"/>
          </p:cNvSpPr>
          <p:nvPr>
            <p:ph type="sldImg"/>
          </p:nvPr>
        </p:nvSpPr>
        <p:spPr>
          <a:xfrm>
            <a:off x="169863" y="328613"/>
            <a:ext cx="6335712" cy="4752975"/>
          </a:xfrm>
          <a:ln>
            <a:noFill/>
          </a:ln>
        </p:spPr>
      </p:sp>
    </p:spTree>
    <p:extLst>
      <p:ext uri="{BB962C8B-B14F-4D97-AF65-F5344CB8AC3E}">
        <p14:creationId xmlns:p14="http://schemas.microsoft.com/office/powerpoint/2010/main" val="28879672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 2"/>
          <p:cNvSpPr>
            <a:spLocks noGrp="1"/>
          </p:cNvSpPr>
          <p:nvPr>
            <p:ph type="body" idx="1"/>
          </p:nvPr>
        </p:nvSpPr>
        <p:spPr>
          <a:xfrm>
            <a:off x="1086407" y="5631765"/>
            <a:ext cx="4918208" cy="2480336"/>
          </a:xfrm>
        </p:spPr>
        <p:txBody>
          <a:bodyPr>
            <a:normAutofit/>
          </a:bodyPr>
          <a:lstStyle/>
          <a:p>
            <a:r>
              <a:rPr kumimoji="1" lang="en-US" altLang="ja-JP" sz="1200" kern="1200" dirty="0">
                <a:solidFill>
                  <a:schemeClr val="tx1"/>
                </a:solidFill>
                <a:effectLst/>
                <a:latin typeface="+mn-lt"/>
                <a:ea typeface="+mn-ea"/>
                <a:cs typeface="+mn-cs"/>
              </a:rPr>
              <a:t>In 2001, </a:t>
            </a:r>
            <a:r>
              <a:rPr kumimoji="1" lang="en-US" altLang="ja-JP" sz="1200" kern="1200" dirty="0" err="1">
                <a:solidFill>
                  <a:schemeClr val="tx1"/>
                </a:solidFill>
                <a:effectLst/>
                <a:latin typeface="+mn-lt"/>
                <a:ea typeface="+mn-ea"/>
                <a:cs typeface="+mn-cs"/>
              </a:rPr>
              <a:t>imatinib</a:t>
            </a:r>
            <a:r>
              <a:rPr kumimoji="1" lang="en-US" altLang="ja-JP" sz="1200" kern="1200" dirty="0">
                <a:solidFill>
                  <a:schemeClr val="tx1"/>
                </a:solidFill>
                <a:effectLst/>
                <a:latin typeface="+mn-lt"/>
                <a:ea typeface="+mn-ea"/>
                <a:cs typeface="+mn-cs"/>
              </a:rPr>
              <a:t> was officially approved in Japan as a molecular targeted therapy for chronic myeloid leukemia and subsequently, </a:t>
            </a:r>
            <a:r>
              <a:rPr kumimoji="1" lang="en-US" altLang="ja-JP" sz="1200" kern="1200" dirty="0" err="1">
                <a:solidFill>
                  <a:schemeClr val="tx1"/>
                </a:solidFill>
                <a:effectLst/>
                <a:latin typeface="+mn-lt"/>
                <a:ea typeface="+mn-ea"/>
                <a:cs typeface="+mn-cs"/>
              </a:rPr>
              <a:t>nilotinib</a:t>
            </a:r>
            <a:r>
              <a:rPr kumimoji="1" lang="en-US" altLang="ja-JP" sz="1200" kern="1200" dirty="0">
                <a:solidFill>
                  <a:schemeClr val="tx1"/>
                </a:solidFill>
                <a:effectLst/>
                <a:latin typeface="+mn-lt"/>
                <a:ea typeface="+mn-ea"/>
                <a:cs typeface="+mn-cs"/>
              </a:rPr>
              <a:t> and </a:t>
            </a:r>
            <a:r>
              <a:rPr kumimoji="1" lang="en-US" altLang="ja-JP" sz="1200" kern="1200" dirty="0" err="1">
                <a:solidFill>
                  <a:schemeClr val="tx1"/>
                </a:solidFill>
                <a:effectLst/>
                <a:latin typeface="+mn-lt"/>
                <a:ea typeface="+mn-ea"/>
                <a:cs typeface="+mn-cs"/>
              </a:rPr>
              <a:t>dasatinib</a:t>
            </a:r>
            <a:r>
              <a:rPr kumimoji="1" lang="en-US" altLang="ja-JP" sz="1200" kern="1200" dirty="0">
                <a:solidFill>
                  <a:schemeClr val="tx1"/>
                </a:solidFill>
                <a:effectLst/>
                <a:latin typeface="+mn-lt"/>
                <a:ea typeface="+mn-ea"/>
                <a:cs typeface="+mn-cs"/>
              </a:rPr>
              <a:t> were approved.  Since then, transplantation for chronic myeloid leukemia has shown a tendency to decrease. </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For malignant lymphoma, the number of patients with this disease has increased.   </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However, since rituximab, chemotherapy, and radiotherapy are effective in many cases, allogeneic transplantation is not commonly the first choice.</a:t>
            </a:r>
            <a:endParaRPr kumimoji="1" lang="ja-JP" altLang="ja-JP" sz="1000" b="0" kern="1200" dirty="0">
              <a:solidFill>
                <a:schemeClr val="tx1"/>
              </a:solidFill>
              <a:latin typeface="+mn-lt"/>
              <a:ea typeface="+mn-ea"/>
              <a:cs typeface="+mn-cs"/>
            </a:endParaRPr>
          </a:p>
        </p:txBody>
      </p:sp>
      <p:sp>
        <p:nvSpPr>
          <p:cNvPr id="10" name="スライド イメージ プレースホルダ 9"/>
          <p:cNvSpPr>
            <a:spLocks noGrp="1" noRot="1" noChangeAspect="1"/>
          </p:cNvSpPr>
          <p:nvPr>
            <p:ph type="sldImg"/>
          </p:nvPr>
        </p:nvSpPr>
        <p:spPr>
          <a:xfrm>
            <a:off x="169863" y="328613"/>
            <a:ext cx="6335712" cy="4752975"/>
          </a:xfrm>
          <a:ln>
            <a:noFill/>
          </a:ln>
        </p:spPr>
      </p:sp>
    </p:spTree>
    <p:extLst>
      <p:ext uri="{BB962C8B-B14F-4D97-AF65-F5344CB8AC3E}">
        <p14:creationId xmlns:p14="http://schemas.microsoft.com/office/powerpoint/2010/main" val="12740365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 2"/>
          <p:cNvSpPr>
            <a:spLocks noGrp="1"/>
          </p:cNvSpPr>
          <p:nvPr>
            <p:ph type="body" idx="1"/>
          </p:nvPr>
        </p:nvSpPr>
        <p:spPr>
          <a:xfrm>
            <a:off x="1049831" y="5659709"/>
            <a:ext cx="4918208" cy="2480336"/>
          </a:xfrm>
        </p:spPr>
        <p:txBody>
          <a:bodyPr>
            <a:normAutofit/>
          </a:bodyPr>
          <a:lstStyle/>
          <a:p>
            <a:r>
              <a:rPr kumimoji="1" lang="en-US" altLang="ja-JP" sz="1200" kern="1200" dirty="0">
                <a:solidFill>
                  <a:schemeClr val="tx1"/>
                </a:solidFill>
                <a:effectLst/>
                <a:latin typeface="+mn-lt"/>
                <a:ea typeface="+mn-ea"/>
                <a:cs typeface="+mn-cs"/>
              </a:rPr>
              <a:t>In the period from 2013 to 2017, peripheral blood stem cell transplantation accounts for about 96% and 99% or more of the total cases of autologous transplants in patients aged 0 to 15 years and in those aged 16 years or older, respectively. The process of collecting peripheral blood stem cells poses less burden to patients than the harvesting procedure in bone marrow transplantation. Since 2000, the process of collecting peripheral blood stem cells for transplantation through the use of granulocyte-colony stimulating factor (G-CSF) has been covered by the national health insurance. For these reasons, the number of autologous peripheral blood stem cell transplantation has increased, whereas autologous bone marrow transplants have shown a tendency to decrease.</a:t>
            </a:r>
            <a:endParaRPr kumimoji="1" lang="ja-JP" altLang="ja-JP" sz="1200" kern="1200" dirty="0">
              <a:solidFill>
                <a:schemeClr val="tx1"/>
              </a:solidFill>
              <a:effectLst/>
              <a:latin typeface="+mn-lt"/>
              <a:ea typeface="+mn-ea"/>
              <a:cs typeface="+mn-cs"/>
            </a:endParaRPr>
          </a:p>
        </p:txBody>
      </p:sp>
      <p:sp>
        <p:nvSpPr>
          <p:cNvPr id="7" name="スライド イメージ プレースホルダ 6"/>
          <p:cNvSpPr>
            <a:spLocks noGrp="1" noRot="1" noChangeAspect="1"/>
          </p:cNvSpPr>
          <p:nvPr>
            <p:ph type="sldImg"/>
          </p:nvPr>
        </p:nvSpPr>
        <p:spPr>
          <a:xfrm>
            <a:off x="161925" y="311150"/>
            <a:ext cx="6335713" cy="4751388"/>
          </a:xfrm>
          <a:ln>
            <a:noFill/>
          </a:ln>
        </p:spPr>
      </p:sp>
    </p:spTree>
    <p:extLst>
      <p:ext uri="{BB962C8B-B14F-4D97-AF65-F5344CB8AC3E}">
        <p14:creationId xmlns:p14="http://schemas.microsoft.com/office/powerpoint/2010/main" val="3247329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 2"/>
          <p:cNvSpPr>
            <a:spLocks noGrp="1"/>
          </p:cNvSpPr>
          <p:nvPr>
            <p:ph type="body" idx="1"/>
          </p:nvPr>
        </p:nvSpPr>
        <p:spPr>
          <a:xfrm>
            <a:off x="1086407" y="5650053"/>
            <a:ext cx="4918208" cy="2480336"/>
          </a:xfrm>
        </p:spPr>
        <p:txBody>
          <a:bodyPr>
            <a:normAutofit/>
          </a:bodyPr>
          <a:lstStyle/>
          <a:p>
            <a:r>
              <a:rPr kumimoji="1" lang="en-US" altLang="ja-JP" sz="1200" kern="1200" dirty="0">
                <a:solidFill>
                  <a:schemeClr val="tx1"/>
                </a:solidFill>
                <a:effectLst/>
                <a:latin typeface="+mn-lt"/>
                <a:ea typeface="+mn-ea"/>
                <a:cs typeface="+mn-cs"/>
              </a:rPr>
              <a:t>The spread of cord blood transplantation has made the proportion of allogeneic bone marrow transplantation show a tendency to decrease. </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In recent years, cord blood transplants account for about 30% of the total cases of allogeneic transplantation.</a:t>
            </a:r>
            <a:endParaRPr kumimoji="1" lang="ja-JP" altLang="ja-JP" sz="1200" b="0" kern="1200" dirty="0">
              <a:solidFill>
                <a:schemeClr val="tx1"/>
              </a:solidFill>
              <a:latin typeface="+mn-lt"/>
              <a:ea typeface="+mn-ea"/>
              <a:cs typeface="+mn-cs"/>
            </a:endParaRPr>
          </a:p>
        </p:txBody>
      </p:sp>
      <p:sp>
        <p:nvSpPr>
          <p:cNvPr id="7" name="スライド イメージ プレースホルダ 6"/>
          <p:cNvSpPr>
            <a:spLocks noGrp="1" noRot="1" noChangeAspect="1"/>
          </p:cNvSpPr>
          <p:nvPr>
            <p:ph type="sldImg"/>
          </p:nvPr>
        </p:nvSpPr>
        <p:spPr>
          <a:xfrm>
            <a:off x="201613" y="311150"/>
            <a:ext cx="6334125" cy="4751388"/>
          </a:xfrm>
          <a:ln>
            <a:noFill/>
          </a:ln>
        </p:spPr>
      </p:sp>
    </p:spTree>
    <p:extLst>
      <p:ext uri="{BB962C8B-B14F-4D97-AF65-F5344CB8AC3E}">
        <p14:creationId xmlns:p14="http://schemas.microsoft.com/office/powerpoint/2010/main" val="9964686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 2"/>
          <p:cNvSpPr>
            <a:spLocks noGrp="1"/>
          </p:cNvSpPr>
          <p:nvPr>
            <p:ph type="body" idx="1"/>
          </p:nvPr>
        </p:nvSpPr>
        <p:spPr>
          <a:xfrm>
            <a:off x="1068119" y="5632790"/>
            <a:ext cx="4918208" cy="2480336"/>
          </a:xfrm>
        </p:spPr>
        <p:txBody>
          <a:bodyPr>
            <a:normAutofit/>
          </a:bodyPr>
          <a:lstStyle/>
          <a:p>
            <a:r>
              <a:rPr kumimoji="1" lang="en-US" altLang="ja-JP" sz="1200" kern="1200" dirty="0">
                <a:solidFill>
                  <a:schemeClr val="tx1"/>
                </a:solidFill>
                <a:effectLst/>
                <a:latin typeface="+mn-lt"/>
                <a:ea typeface="+mn-ea"/>
                <a:cs typeface="+mn-cs"/>
              </a:rPr>
              <a:t>In transplantation from unrelated donors, the increased number of cord blood transplants has recently resulted in the similar proportion between bone marrow transplants and cord blood transplants.</a:t>
            </a:r>
            <a:endParaRPr kumimoji="1" lang="ja-JP" altLang="ja-JP" sz="1200" kern="1200" dirty="0">
              <a:solidFill>
                <a:schemeClr val="tx1"/>
              </a:solidFill>
              <a:effectLst/>
              <a:latin typeface="+mn-lt"/>
              <a:ea typeface="+mn-ea"/>
              <a:cs typeface="+mn-cs"/>
            </a:endParaRPr>
          </a:p>
        </p:txBody>
      </p:sp>
      <p:sp>
        <p:nvSpPr>
          <p:cNvPr id="7" name="スライド イメージ プレースホルダ 6"/>
          <p:cNvSpPr>
            <a:spLocks noGrp="1" noRot="1" noChangeAspect="1"/>
          </p:cNvSpPr>
          <p:nvPr>
            <p:ph type="sldImg"/>
          </p:nvPr>
        </p:nvSpPr>
        <p:spPr>
          <a:xfrm>
            <a:off x="193675" y="328613"/>
            <a:ext cx="6337300" cy="4752975"/>
          </a:xfrm>
          <a:ln>
            <a:noFill/>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 2"/>
          <p:cNvSpPr>
            <a:spLocks noGrp="1"/>
          </p:cNvSpPr>
          <p:nvPr>
            <p:ph type="body" idx="1"/>
          </p:nvPr>
        </p:nvSpPr>
        <p:spPr>
          <a:xfrm>
            <a:off x="1086407" y="5632790"/>
            <a:ext cx="4918208" cy="2480336"/>
          </a:xfrm>
        </p:spPr>
        <p:txBody>
          <a:bodyPr>
            <a:normAutofit/>
          </a:bodyPr>
          <a:lstStyle/>
          <a:p>
            <a:r>
              <a:rPr kumimoji="1" lang="en-US" altLang="ja-JP" sz="1200" kern="1200" dirty="0">
                <a:solidFill>
                  <a:schemeClr val="tx1"/>
                </a:solidFill>
                <a:effectLst/>
                <a:latin typeface="+mn-lt"/>
                <a:ea typeface="+mn-ea"/>
                <a:cs typeface="+mn-cs"/>
              </a:rPr>
              <a:t>Transplantation from unrelated donors has increased more markedly than transplantation from related donors. The ratio of transplantation from related donors to that from unrelated donors is 35% to 65%.</a:t>
            </a:r>
            <a:endParaRPr kumimoji="1" lang="ja-JP" altLang="ja-JP" sz="1200" kern="1200" dirty="0">
              <a:solidFill>
                <a:schemeClr val="tx1"/>
              </a:solidFill>
              <a:effectLst/>
              <a:latin typeface="+mn-lt"/>
              <a:ea typeface="+mn-ea"/>
              <a:cs typeface="+mn-cs"/>
            </a:endParaRPr>
          </a:p>
        </p:txBody>
      </p:sp>
      <p:sp>
        <p:nvSpPr>
          <p:cNvPr id="9" name="スライド イメージ プレースホルダ 8"/>
          <p:cNvSpPr>
            <a:spLocks noGrp="1" noRot="1" noChangeAspect="1"/>
          </p:cNvSpPr>
          <p:nvPr>
            <p:ph type="sldImg"/>
          </p:nvPr>
        </p:nvSpPr>
        <p:spPr>
          <a:xfrm>
            <a:off x="195263" y="311150"/>
            <a:ext cx="6334125" cy="4751388"/>
          </a:xfrm>
          <a:ln>
            <a:noFill/>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 2"/>
          <p:cNvSpPr>
            <a:spLocks noGrp="1"/>
          </p:cNvSpPr>
          <p:nvPr>
            <p:ph type="body" idx="1"/>
          </p:nvPr>
        </p:nvSpPr>
        <p:spPr>
          <a:xfrm>
            <a:off x="1122983" y="5641421"/>
            <a:ext cx="4918208" cy="2480336"/>
          </a:xfrm>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n-lt"/>
                <a:ea typeface="+mn-ea"/>
                <a:cs typeface="+mn-cs"/>
              </a:rPr>
              <a:t>Bone marrow transplantation from related donors and peripheral blood stem cell transplantation from related donors have leveled off, in particular, the number of cord blood transplants from unrelated donors have shown an increasing trend.</a:t>
            </a:r>
            <a:endParaRPr kumimoji="1" lang="ja-JP" altLang="ja-JP" sz="1200" kern="1200" dirty="0">
              <a:solidFill>
                <a:schemeClr val="tx1"/>
              </a:solidFill>
              <a:effectLst/>
              <a:latin typeface="+mn-lt"/>
              <a:ea typeface="+mn-ea"/>
              <a:cs typeface="+mn-cs"/>
            </a:endParaRPr>
          </a:p>
        </p:txBody>
      </p:sp>
      <p:sp>
        <p:nvSpPr>
          <p:cNvPr id="7" name="スライド イメージ プレースホルダ 6"/>
          <p:cNvSpPr>
            <a:spLocks noGrp="1" noRot="1" noChangeAspect="1"/>
          </p:cNvSpPr>
          <p:nvPr>
            <p:ph type="sldImg"/>
          </p:nvPr>
        </p:nvSpPr>
        <p:spPr>
          <a:xfrm>
            <a:off x="217488" y="292100"/>
            <a:ext cx="6335712" cy="4752975"/>
          </a:xfrm>
          <a:ln>
            <a:noFill/>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49225" y="328613"/>
            <a:ext cx="6337300" cy="4752975"/>
          </a:xfrm>
          <a:ln>
            <a:noFill/>
          </a:ln>
        </p:spPr>
      </p:sp>
      <p:sp>
        <p:nvSpPr>
          <p:cNvPr id="3" name="ノート プレースホルダ 2"/>
          <p:cNvSpPr>
            <a:spLocks noGrp="1"/>
          </p:cNvSpPr>
          <p:nvPr>
            <p:ph type="body" idx="1"/>
          </p:nvPr>
        </p:nvSpPr>
        <p:spPr/>
        <p:txBody>
          <a:bodyPr>
            <a:normAutofit/>
          </a:bodyPr>
          <a:lstStyle/>
          <a:p>
            <a:r>
              <a:rPr kumimoji="1" lang="ja-JP" altLang="en-US"/>
              <a:t>　　　　　　　　　　　　　　　　　　　　　　　</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 2"/>
          <p:cNvSpPr>
            <a:spLocks noGrp="1"/>
          </p:cNvSpPr>
          <p:nvPr>
            <p:ph type="body" idx="1"/>
          </p:nvPr>
        </p:nvSpPr>
        <p:spPr>
          <a:xfrm>
            <a:off x="1086407" y="5631765"/>
            <a:ext cx="4918208" cy="2480336"/>
          </a:xfrm>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n-lt"/>
                <a:ea typeface="+mn-ea"/>
                <a:cs typeface="+mn-cs"/>
              </a:rPr>
              <a:t>Due to the spread of transplants with reduced intensity conditioning (RIC), in all types of allogeneic transplants, the number has remarkably increased in the elderly.</a:t>
            </a:r>
            <a:endParaRPr kumimoji="1" lang="ja-JP" altLang="ja-JP" sz="1200" b="0" kern="1200" dirty="0">
              <a:solidFill>
                <a:schemeClr val="tx1"/>
              </a:solidFill>
              <a:latin typeface="+mn-lt"/>
              <a:ea typeface="+mn-ea"/>
              <a:cs typeface="+mn-cs"/>
            </a:endParaRPr>
          </a:p>
        </p:txBody>
      </p:sp>
      <p:sp>
        <p:nvSpPr>
          <p:cNvPr id="7" name="スライド イメージ プレースホルダ 6"/>
          <p:cNvSpPr>
            <a:spLocks noGrp="1" noRot="1" noChangeAspect="1"/>
          </p:cNvSpPr>
          <p:nvPr>
            <p:ph type="sldImg"/>
          </p:nvPr>
        </p:nvSpPr>
        <p:spPr>
          <a:xfrm>
            <a:off x="152400" y="311150"/>
            <a:ext cx="6334125" cy="4751388"/>
          </a:xfrm>
          <a:ln>
            <a:noFill/>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 2"/>
          <p:cNvSpPr>
            <a:spLocks noGrp="1"/>
          </p:cNvSpPr>
          <p:nvPr>
            <p:ph type="body" idx="1"/>
          </p:nvPr>
        </p:nvSpPr>
        <p:spPr>
          <a:xfrm>
            <a:off x="1104695" y="5617665"/>
            <a:ext cx="4918208" cy="3517129"/>
          </a:xfrm>
        </p:spPr>
        <p:txBody>
          <a:bodyPr>
            <a:noAutofit/>
          </a:bodyPr>
          <a:lstStyle/>
          <a:p>
            <a:r>
              <a:rPr kumimoji="1" lang="en-US" altLang="ja-JP" sz="1200" kern="1200" dirty="0">
                <a:solidFill>
                  <a:schemeClr val="tx1"/>
                </a:solidFill>
                <a:effectLst/>
                <a:latin typeface="+mn-lt"/>
                <a:ea typeface="+mn-ea"/>
                <a:cs typeface="+mn-cs"/>
              </a:rPr>
              <a:t>Even in the advanced risk group of patients with leukemia for whom the disease condition is difficult to treat, transplants from unrelated donors (for bone marrow and cord blood) have increased in number.</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a:t>
            </a:r>
            <a:r>
              <a:rPr kumimoji="1" lang="ja-JP" altLang="ja-JP" sz="1200" kern="1200" dirty="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Disease risk status at transplantation</a:t>
            </a:r>
            <a:r>
              <a:rPr kumimoji="1" lang="ja-JP" altLang="ja-JP" sz="1200" kern="1200" dirty="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a:t>
            </a:r>
            <a:endParaRPr kumimoji="1" lang="ja-JP" altLang="ja-JP" sz="1200" kern="1200" dirty="0">
              <a:solidFill>
                <a:schemeClr val="tx1"/>
              </a:solidFill>
              <a:effectLst/>
              <a:latin typeface="+mn-lt"/>
              <a:ea typeface="+mn-ea"/>
              <a:cs typeface="+mn-cs"/>
            </a:endParaRPr>
          </a:p>
          <a:p>
            <a:r>
              <a:rPr kumimoji="1" lang="ja-JP" altLang="ja-JP" sz="1200" b="1" kern="1200" dirty="0">
                <a:solidFill>
                  <a:schemeClr val="tx1"/>
                </a:solidFill>
                <a:effectLst/>
                <a:latin typeface="+mn-lt"/>
                <a:ea typeface="+mn-ea"/>
                <a:cs typeface="+mn-cs"/>
              </a:rPr>
              <a:t>■</a:t>
            </a:r>
            <a:r>
              <a:rPr kumimoji="1" lang="en-US" altLang="ja-JP" sz="1200" b="1" kern="1200" dirty="0">
                <a:solidFill>
                  <a:schemeClr val="tx1"/>
                </a:solidFill>
                <a:effectLst/>
                <a:latin typeface="+mn-lt"/>
                <a:ea typeface="+mn-ea"/>
                <a:cs typeface="+mn-cs"/>
              </a:rPr>
              <a:t>Standard Risk Group</a:t>
            </a:r>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    </a:t>
            </a:r>
            <a:r>
              <a:rPr kumimoji="1" lang="ja-JP" altLang="ja-JP" sz="1200" kern="1200" dirty="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AML (first complete remission[1CR]</a:t>
            </a:r>
            <a:r>
              <a:rPr kumimoji="1" lang="ja-JP" altLang="ja-JP" sz="1200" kern="1200" dirty="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second complete remission[2CR])</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    </a:t>
            </a:r>
            <a:r>
              <a:rPr kumimoji="1" lang="ja-JP" altLang="ja-JP" sz="1200" kern="1200" dirty="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ALL  (1CR)</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    </a:t>
            </a:r>
            <a:r>
              <a:rPr kumimoji="1" lang="ja-JP" altLang="ja-JP" sz="1200" kern="1200" dirty="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CML (first chronic</a:t>
            </a:r>
            <a:r>
              <a:rPr kumimoji="1" lang="en-US" altLang="ja-JP" sz="1200" kern="1200" baseline="0" dirty="0">
                <a:solidFill>
                  <a:schemeClr val="tx1"/>
                </a:solidFill>
                <a:effectLst/>
                <a:latin typeface="+mn-lt"/>
                <a:ea typeface="+mn-ea"/>
                <a:cs typeface="+mn-cs"/>
              </a:rPr>
              <a:t> phase[</a:t>
            </a:r>
            <a:r>
              <a:rPr kumimoji="1" lang="en-US" altLang="ja-JP" sz="1200" kern="1200" dirty="0">
                <a:solidFill>
                  <a:schemeClr val="tx1"/>
                </a:solidFill>
                <a:effectLst/>
                <a:latin typeface="+mn-lt"/>
                <a:ea typeface="+mn-ea"/>
                <a:cs typeface="+mn-cs"/>
              </a:rPr>
              <a:t>1CP])</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    </a:t>
            </a:r>
            <a:r>
              <a:rPr kumimoji="1" lang="ja-JP" altLang="ja-JP" sz="1200" kern="1200" dirty="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MDS (refractory anemia[RA] </a:t>
            </a:r>
            <a:r>
              <a:rPr kumimoji="1" lang="ja-JP" altLang="ja-JP" sz="1200" kern="1200" dirty="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refractory anemia with ring </a:t>
            </a:r>
            <a:r>
              <a:rPr kumimoji="1" lang="en-US" altLang="ja-JP" sz="1200" kern="1200" dirty="0" err="1">
                <a:solidFill>
                  <a:schemeClr val="tx1"/>
                </a:solidFill>
                <a:effectLst/>
                <a:latin typeface="+mn-lt"/>
                <a:ea typeface="+mn-ea"/>
                <a:cs typeface="+mn-cs"/>
              </a:rPr>
              <a:t>sideroblasts</a:t>
            </a:r>
            <a:r>
              <a:rPr kumimoji="1" lang="en-US" altLang="ja-JP" sz="1200" kern="1200" dirty="0">
                <a:solidFill>
                  <a:schemeClr val="tx1"/>
                </a:solidFill>
                <a:effectLst/>
                <a:latin typeface="+mn-lt"/>
                <a:ea typeface="+mn-ea"/>
                <a:cs typeface="+mn-cs"/>
              </a:rPr>
              <a:t>[RARS]) </a:t>
            </a:r>
            <a:endParaRPr kumimoji="1" lang="ja-JP" altLang="ja-JP" sz="1200" kern="1200" dirty="0">
              <a:solidFill>
                <a:schemeClr val="tx1"/>
              </a:solidFill>
              <a:effectLst/>
              <a:latin typeface="+mn-lt"/>
              <a:ea typeface="+mn-ea"/>
              <a:cs typeface="+mn-cs"/>
            </a:endParaRPr>
          </a:p>
          <a:p>
            <a:r>
              <a:rPr kumimoji="1" lang="ja-JP" altLang="ja-JP" sz="1200" b="1" kern="1200" dirty="0">
                <a:solidFill>
                  <a:schemeClr val="tx1"/>
                </a:solidFill>
                <a:effectLst/>
                <a:latin typeface="+mn-lt"/>
                <a:ea typeface="+mn-ea"/>
                <a:cs typeface="+mn-cs"/>
              </a:rPr>
              <a:t>■</a:t>
            </a:r>
            <a:r>
              <a:rPr kumimoji="1" lang="en-US" altLang="ja-JP" sz="1200" b="1" kern="1200" dirty="0">
                <a:solidFill>
                  <a:schemeClr val="tx1"/>
                </a:solidFill>
                <a:effectLst/>
                <a:latin typeface="+mn-lt"/>
                <a:ea typeface="+mn-ea"/>
                <a:cs typeface="+mn-cs"/>
              </a:rPr>
              <a:t>Advanced Risk Group</a:t>
            </a:r>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en-US" altLang="ja-JP" sz="1200" b="1" kern="1200" dirty="0">
                <a:solidFill>
                  <a:schemeClr val="tx1"/>
                </a:solidFill>
                <a:effectLst/>
                <a:latin typeface="+mn-lt"/>
                <a:ea typeface="+mn-ea"/>
                <a:cs typeface="+mn-cs"/>
              </a:rPr>
              <a:t>    </a:t>
            </a:r>
            <a:r>
              <a:rPr kumimoji="1" lang="ja-JP" altLang="ja-JP" sz="1200" kern="1200" dirty="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all other conditions</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a:t>
            </a:r>
            <a:endParaRPr kumimoji="1" lang="ja-JP" altLang="ja-JP" sz="1200" kern="1200" dirty="0">
              <a:solidFill>
                <a:schemeClr val="tx1"/>
              </a:solidFill>
              <a:effectLst/>
              <a:latin typeface="+mn-lt"/>
              <a:ea typeface="+mn-ea"/>
              <a:cs typeface="+mn-cs"/>
            </a:endParaRPr>
          </a:p>
          <a:p>
            <a:pPr>
              <a:lnSpc>
                <a:spcPts val="1400"/>
              </a:lnSpc>
            </a:pPr>
            <a:endParaRPr lang="en-US" altLang="ja-JP" sz="1000" u="sng" dirty="0">
              <a:solidFill>
                <a:schemeClr val="tx1"/>
              </a:solidFill>
              <a:latin typeface="+mn-ea"/>
              <a:ea typeface="+mn-ea"/>
              <a:cs typeface="メイリオ" pitchFamily="50" charset="-128"/>
            </a:endParaRPr>
          </a:p>
        </p:txBody>
      </p:sp>
      <p:sp>
        <p:nvSpPr>
          <p:cNvPr id="7" name="スライド イメージ プレースホルダ 6"/>
          <p:cNvSpPr>
            <a:spLocks noGrp="1" noRot="1" noChangeAspect="1"/>
          </p:cNvSpPr>
          <p:nvPr>
            <p:ph type="sldImg"/>
          </p:nvPr>
        </p:nvSpPr>
        <p:spPr>
          <a:xfrm>
            <a:off x="217488" y="292100"/>
            <a:ext cx="6337300" cy="4752975"/>
          </a:xfrm>
          <a:ln>
            <a:noFill/>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 2"/>
          <p:cNvSpPr>
            <a:spLocks noGrp="1"/>
          </p:cNvSpPr>
          <p:nvPr>
            <p:ph type="body" idx="1"/>
          </p:nvPr>
        </p:nvSpPr>
        <p:spPr>
          <a:xfrm>
            <a:off x="1130848" y="5612254"/>
            <a:ext cx="5374845" cy="3074545"/>
          </a:xfrm>
        </p:spPr>
        <p:txBody>
          <a:bodyPr>
            <a:noAutofit/>
          </a:bodyPr>
          <a:lstStyle/>
          <a:p>
            <a:r>
              <a:rPr kumimoji="1" lang="en-US" altLang="ja-JP" kern="1200" dirty="0">
                <a:solidFill>
                  <a:schemeClr val="tx1"/>
                </a:solidFill>
                <a:effectLst/>
              </a:rPr>
              <a:t>The spread of the reduced intensity conditioning (RIC) to reduce toxicity has expanded the scope of indication of transplantation to the elderly, which has greatly contributed to the increased number of overall transplants.</a:t>
            </a:r>
          </a:p>
          <a:p>
            <a:r>
              <a:rPr kumimoji="1" lang="en-US" altLang="ja-JP" kern="1200" dirty="0">
                <a:solidFill>
                  <a:schemeClr val="tx1"/>
                </a:solidFill>
                <a:effectLst/>
              </a:rPr>
              <a:t> </a:t>
            </a:r>
            <a:endParaRPr kumimoji="1" lang="ja-JP" altLang="ja-JP" kern="1200" dirty="0">
              <a:solidFill>
                <a:schemeClr val="tx1"/>
              </a:solidFill>
              <a:effectLst/>
            </a:endParaRPr>
          </a:p>
          <a:p>
            <a:r>
              <a:rPr kumimoji="1" lang="en-US" altLang="ja-JP" kern="1200" dirty="0">
                <a:solidFill>
                  <a:schemeClr val="tx1"/>
                </a:solidFill>
                <a:effectLst/>
              </a:rPr>
              <a:t>―</a:t>
            </a:r>
            <a:r>
              <a:rPr kumimoji="1" lang="ja-JP" altLang="ja-JP" kern="1200" dirty="0">
                <a:solidFill>
                  <a:schemeClr val="tx1"/>
                </a:solidFill>
                <a:effectLst/>
              </a:rPr>
              <a:t>≪</a:t>
            </a:r>
            <a:r>
              <a:rPr kumimoji="1" lang="en-US" altLang="ja-JP" kern="1200" dirty="0">
                <a:solidFill>
                  <a:schemeClr val="tx1"/>
                </a:solidFill>
                <a:effectLst/>
              </a:rPr>
              <a:t>Conditioning regimen</a:t>
            </a:r>
            <a:r>
              <a:rPr kumimoji="1" lang="ja-JP" altLang="ja-JP" kern="1200" dirty="0">
                <a:solidFill>
                  <a:schemeClr val="tx1"/>
                </a:solidFill>
                <a:effectLst/>
              </a:rPr>
              <a:t>≫</a:t>
            </a:r>
            <a:r>
              <a:rPr kumimoji="1" lang="en-US" altLang="ja-JP" kern="1200" dirty="0">
                <a:solidFill>
                  <a:schemeClr val="tx1"/>
                </a:solidFill>
                <a:effectLst/>
              </a:rPr>
              <a:t>――――――――</a:t>
            </a:r>
            <a:endParaRPr kumimoji="1" lang="ja-JP" altLang="ja-JP" kern="1200" dirty="0">
              <a:solidFill>
                <a:schemeClr val="tx1"/>
              </a:solidFill>
              <a:effectLst/>
            </a:endParaRPr>
          </a:p>
          <a:p>
            <a:r>
              <a:rPr kumimoji="1" lang="ja-JP" altLang="ja-JP" b="1" kern="1200" dirty="0">
                <a:solidFill>
                  <a:schemeClr val="tx1"/>
                </a:solidFill>
                <a:effectLst/>
              </a:rPr>
              <a:t>■</a:t>
            </a:r>
            <a:r>
              <a:rPr kumimoji="1" lang="en-US" altLang="ja-JP" b="1" kern="1200" dirty="0" err="1">
                <a:solidFill>
                  <a:schemeClr val="tx1"/>
                </a:solidFill>
                <a:effectLst/>
              </a:rPr>
              <a:t>Myeloablative</a:t>
            </a:r>
            <a:r>
              <a:rPr kumimoji="1" lang="en-US" altLang="ja-JP" b="1" kern="1200" dirty="0">
                <a:solidFill>
                  <a:schemeClr val="tx1"/>
                </a:solidFill>
                <a:effectLst/>
              </a:rPr>
              <a:t> conditioning </a:t>
            </a:r>
            <a:r>
              <a:rPr kumimoji="1" lang="en-US" altLang="ja-JP" kern="1200" dirty="0">
                <a:solidFill>
                  <a:schemeClr val="tx1"/>
                </a:solidFill>
                <a:effectLst/>
              </a:rPr>
              <a:t>(</a:t>
            </a:r>
            <a:r>
              <a:rPr kumimoji="1" lang="en-US" altLang="ja-JP" b="1" kern="1200" dirty="0">
                <a:solidFill>
                  <a:schemeClr val="tx1"/>
                </a:solidFill>
                <a:effectLst/>
              </a:rPr>
              <a:t>MAC</a:t>
            </a:r>
            <a:r>
              <a:rPr kumimoji="1" lang="en-US" altLang="ja-JP" kern="1200" dirty="0">
                <a:solidFill>
                  <a:schemeClr val="tx1"/>
                </a:solidFill>
                <a:effectLst/>
              </a:rPr>
              <a:t>) </a:t>
            </a:r>
            <a:endParaRPr kumimoji="1" lang="ja-JP" altLang="ja-JP" kern="1200" dirty="0">
              <a:solidFill>
                <a:schemeClr val="tx1"/>
              </a:solidFill>
              <a:effectLst/>
            </a:endParaRPr>
          </a:p>
          <a:p>
            <a:r>
              <a:rPr kumimoji="1" lang="en-US" altLang="ja-JP" kern="1200" dirty="0">
                <a:solidFill>
                  <a:schemeClr val="tx1"/>
                </a:solidFill>
                <a:effectLst/>
              </a:rPr>
              <a:t>Pre-transplantation therapy with the primary purpose of totally destroying cancer cells, together with normal blood cells, in the bone marrow by total body irradiation or high-dose chemotherapy </a:t>
            </a:r>
            <a:endParaRPr kumimoji="1" lang="ja-JP" altLang="ja-JP" kern="1200" dirty="0">
              <a:solidFill>
                <a:schemeClr val="tx1"/>
              </a:solidFill>
              <a:effectLst/>
            </a:endParaRPr>
          </a:p>
          <a:p>
            <a:r>
              <a:rPr kumimoji="1" lang="ja-JP" altLang="ja-JP" b="1" kern="1200" dirty="0">
                <a:solidFill>
                  <a:schemeClr val="tx1"/>
                </a:solidFill>
                <a:effectLst/>
              </a:rPr>
              <a:t>■</a:t>
            </a:r>
            <a:r>
              <a:rPr kumimoji="1" lang="en-US" altLang="ja-JP" b="1" kern="1200" dirty="0">
                <a:solidFill>
                  <a:schemeClr val="tx1"/>
                </a:solidFill>
                <a:effectLst/>
              </a:rPr>
              <a:t>Reduced-intensity conditioning </a:t>
            </a:r>
            <a:r>
              <a:rPr kumimoji="1" lang="en-US" altLang="ja-JP" kern="1200" dirty="0">
                <a:solidFill>
                  <a:schemeClr val="tx1"/>
                </a:solidFill>
                <a:effectLst/>
              </a:rPr>
              <a:t>(</a:t>
            </a:r>
            <a:r>
              <a:rPr kumimoji="1" lang="en-US" altLang="ja-JP" b="1" kern="1200" dirty="0">
                <a:solidFill>
                  <a:schemeClr val="tx1"/>
                </a:solidFill>
                <a:effectLst/>
              </a:rPr>
              <a:t>RIC</a:t>
            </a:r>
            <a:r>
              <a:rPr kumimoji="1" lang="en-US" altLang="ja-JP" kern="1200" dirty="0">
                <a:solidFill>
                  <a:schemeClr val="tx1"/>
                </a:solidFill>
                <a:effectLst/>
              </a:rPr>
              <a:t>) </a:t>
            </a:r>
            <a:endParaRPr kumimoji="1" lang="ja-JP" altLang="ja-JP" kern="1200" dirty="0">
              <a:solidFill>
                <a:schemeClr val="tx1"/>
              </a:solidFill>
              <a:effectLst/>
            </a:endParaRPr>
          </a:p>
          <a:p>
            <a:r>
              <a:rPr kumimoji="1" lang="en-US" altLang="ja-JP" kern="1200" dirty="0">
                <a:solidFill>
                  <a:schemeClr val="tx1"/>
                </a:solidFill>
                <a:effectLst/>
              </a:rPr>
              <a:t>Pre-transplantation therapy with the primary purpose of suppressing the patient’s immune system with drugs which do not have strong </a:t>
            </a:r>
            <a:r>
              <a:rPr kumimoji="1" lang="en-US" altLang="ja-JP" kern="1200" dirty="0" err="1">
                <a:solidFill>
                  <a:schemeClr val="tx1"/>
                </a:solidFill>
                <a:effectLst/>
              </a:rPr>
              <a:t>myelosuppressive</a:t>
            </a:r>
            <a:r>
              <a:rPr kumimoji="1" lang="en-US" altLang="ja-JP" kern="1200" dirty="0">
                <a:solidFill>
                  <a:schemeClr val="tx1"/>
                </a:solidFill>
                <a:effectLst/>
              </a:rPr>
              <a:t> effects</a:t>
            </a:r>
            <a:endParaRPr kumimoji="1" lang="ja-JP" altLang="ja-JP" kern="1200" dirty="0">
              <a:solidFill>
                <a:schemeClr val="tx1"/>
              </a:solidFill>
              <a:effectLst/>
            </a:endParaRPr>
          </a:p>
          <a:p>
            <a:r>
              <a:rPr lang="en-US" altLang="ja-JP" u="none" dirty="0">
                <a:solidFill>
                  <a:schemeClr val="tx1"/>
                </a:solidFill>
                <a:ea typeface="ＭＳ Ｐゴシック" pitchFamily="50" charset="-128"/>
                <a:cs typeface="メイリオ" pitchFamily="50" charset="-128"/>
              </a:rPr>
              <a:t>―――――――――――――――――――――</a:t>
            </a:r>
          </a:p>
        </p:txBody>
      </p:sp>
      <p:sp>
        <p:nvSpPr>
          <p:cNvPr id="9" name="スライド イメージ プレースホルダ 8"/>
          <p:cNvSpPr>
            <a:spLocks noGrp="1" noRot="1" noChangeAspect="1"/>
          </p:cNvSpPr>
          <p:nvPr>
            <p:ph type="sldImg"/>
          </p:nvPr>
        </p:nvSpPr>
        <p:spPr>
          <a:xfrm>
            <a:off x="169863" y="328613"/>
            <a:ext cx="6337300" cy="4752975"/>
          </a:xfrm>
          <a:ln>
            <a:noFill/>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98438" y="328613"/>
            <a:ext cx="6335712" cy="4752975"/>
          </a:xfrm>
          <a:ln>
            <a:noFill/>
          </a:ln>
        </p:spPr>
      </p:sp>
      <p:sp>
        <p:nvSpPr>
          <p:cNvPr id="3" name="ノート プレースホルダー 2"/>
          <p:cNvSpPr>
            <a:spLocks noGrp="1"/>
          </p:cNvSpPr>
          <p:nvPr>
            <p:ph type="body" idx="1"/>
          </p:nvPr>
        </p:nvSpPr>
        <p:spPr/>
        <p:txBody>
          <a:bodyPr/>
          <a:lstStyle/>
          <a:p>
            <a:r>
              <a:rPr kumimoji="1" lang="en-US" altLang="ja-JP" sz="1200" kern="1200" dirty="0">
                <a:solidFill>
                  <a:schemeClr val="tx1"/>
                </a:solidFill>
                <a:effectLst/>
                <a:latin typeface="+mn-lt"/>
                <a:ea typeface="+mn-ea"/>
                <a:cs typeface="+mn-cs"/>
              </a:rPr>
              <a:t>For transplantation from related donors, transplantation from a HLA-matched donor is most frequently performed. Since 2000, the annual number of transplant from HLA-matched related donors have leveled off. With the development of prevention method of GVHD, the number of </a:t>
            </a:r>
            <a:r>
              <a:rPr kumimoji="1" lang="en-US" altLang="ja-JP" sz="1200" kern="1200" dirty="0" err="1">
                <a:solidFill>
                  <a:schemeClr val="tx1"/>
                </a:solidFill>
                <a:effectLst/>
                <a:latin typeface="+mn-lt"/>
                <a:ea typeface="+mn-ea"/>
                <a:cs typeface="+mn-cs"/>
              </a:rPr>
              <a:t>haplo</a:t>
            </a:r>
            <a:r>
              <a:rPr kumimoji="1" lang="en-US" altLang="ja-JP" sz="1200" kern="1200" dirty="0">
                <a:solidFill>
                  <a:schemeClr val="tx1"/>
                </a:solidFill>
                <a:effectLst/>
                <a:latin typeface="+mn-lt"/>
                <a:ea typeface="+mn-ea"/>
                <a:cs typeface="+mn-cs"/>
              </a:rPr>
              <a:t>-identical transplantation increased remarkably since 2010.</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Subjects in this summary table include bone marrow transplantation, peripheral blood stem cell transplantation and bone marrow + peripheral blood stem cell transplantation from related donor. </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GVH-direction is considered for numbers of mismatched HLA loci. </a:t>
            </a:r>
            <a:endParaRPr kumimoji="1" lang="ja-JP" altLang="ja-JP"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2074053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 2"/>
          <p:cNvSpPr>
            <a:spLocks noGrp="1"/>
          </p:cNvSpPr>
          <p:nvPr>
            <p:ph type="body" idx="1"/>
          </p:nvPr>
        </p:nvSpPr>
        <p:spPr>
          <a:xfrm>
            <a:off x="1068119" y="5631765"/>
            <a:ext cx="4918208" cy="2480336"/>
          </a:xfrm>
        </p:spPr>
        <p:txBody>
          <a:bodyPr>
            <a:normAutofit/>
          </a:bodyPr>
          <a:lstStyle/>
          <a:p>
            <a:r>
              <a:rPr kumimoji="1" lang="en-US" altLang="ja-JP" sz="1200" kern="1200" dirty="0">
                <a:solidFill>
                  <a:schemeClr val="tx1"/>
                </a:solidFill>
                <a:effectLst/>
                <a:latin typeface="+mn-lt"/>
                <a:ea typeface="+mn-ea"/>
                <a:cs typeface="+mn-cs"/>
              </a:rPr>
              <a:t>The survival probabilities 100 days after allogeneic transplantation have shown slightly increasing trends over the last decade. </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The survival probabilities 100 days after autologous transplantation are similar between those aged 49 years or younger (&lt;50) and those aged 50 years or older (≥50). </a:t>
            </a:r>
          </a:p>
          <a:p>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This table shows the results of analysis performed on patients who received first transplants. </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The dotted lines (</a:t>
            </a:r>
            <a:r>
              <a:rPr kumimoji="1" lang="ja-JP" altLang="ja-JP" sz="1200" kern="1200" dirty="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 indicate the survival probabilities calculated when the number of transplants was below 100.</a:t>
            </a:r>
            <a:endParaRPr kumimoji="1" lang="ja-JP" altLang="ja-JP" sz="1200" kern="1200" dirty="0">
              <a:solidFill>
                <a:schemeClr val="tx1"/>
              </a:solidFill>
              <a:effectLst/>
              <a:latin typeface="+mn-lt"/>
              <a:ea typeface="+mn-ea"/>
              <a:cs typeface="+mn-cs"/>
            </a:endParaRPr>
          </a:p>
        </p:txBody>
      </p:sp>
      <p:sp>
        <p:nvSpPr>
          <p:cNvPr id="9" name="スライド イメージ プレースホルダ 8"/>
          <p:cNvSpPr>
            <a:spLocks noGrp="1" noRot="1" noChangeAspect="1"/>
          </p:cNvSpPr>
          <p:nvPr>
            <p:ph type="sldImg"/>
          </p:nvPr>
        </p:nvSpPr>
        <p:spPr>
          <a:xfrm>
            <a:off x="165100" y="347663"/>
            <a:ext cx="6334125" cy="4751387"/>
          </a:xfrm>
          <a:ln>
            <a:noFill/>
          </a:ln>
        </p:spPr>
      </p:sp>
    </p:spTree>
    <p:extLst>
      <p:ext uri="{BB962C8B-B14F-4D97-AF65-F5344CB8AC3E}">
        <p14:creationId xmlns:p14="http://schemas.microsoft.com/office/powerpoint/2010/main" val="40938211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 2"/>
          <p:cNvSpPr>
            <a:spLocks noGrp="1"/>
          </p:cNvSpPr>
          <p:nvPr>
            <p:ph type="body" idx="1"/>
          </p:nvPr>
        </p:nvSpPr>
        <p:spPr>
          <a:xfrm>
            <a:off x="1068119" y="5631765"/>
            <a:ext cx="4918208" cy="2480336"/>
          </a:xfrm>
        </p:spPr>
        <p:txBody>
          <a:bodyPr>
            <a:normAutofit/>
          </a:bodyPr>
          <a:lstStyle/>
          <a:p>
            <a:r>
              <a:rPr kumimoji="1" lang="en-US" altLang="ja-JP" sz="1200" kern="1200" dirty="0">
                <a:solidFill>
                  <a:schemeClr val="tx1"/>
                </a:solidFill>
                <a:effectLst/>
                <a:latin typeface="+mn-lt"/>
                <a:ea typeface="+mn-ea"/>
                <a:cs typeface="+mn-cs"/>
              </a:rPr>
              <a:t>The survival probabilities 365 days (1 year) after transplantation have shown increasing trends over the last decade in autologous transplant recipients and those aged 49 years or younger (&lt;50) who received allogeneic transplants. </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The survival probabilities 365 days after autologous transplantation are similar between those aged 49 years or younger (&lt;50) and those aged 50 years or older (≥50). </a:t>
            </a:r>
          </a:p>
          <a:p>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This table shows the results of analysis performed on patients who received first transplants. </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The dotted lines (</a:t>
            </a:r>
            <a:r>
              <a:rPr kumimoji="1" lang="ja-JP" altLang="ja-JP" sz="1200" kern="1200" dirty="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 indicate the survival probabilities calculated when the number of transplants was below 100.</a:t>
            </a:r>
            <a:endParaRPr kumimoji="1" lang="ja-JP" altLang="ja-JP" sz="1200" kern="1200" dirty="0">
              <a:solidFill>
                <a:schemeClr val="tx1"/>
              </a:solidFill>
              <a:effectLst/>
              <a:latin typeface="+mn-lt"/>
              <a:ea typeface="+mn-ea"/>
              <a:cs typeface="+mn-cs"/>
            </a:endParaRPr>
          </a:p>
        </p:txBody>
      </p:sp>
      <p:sp>
        <p:nvSpPr>
          <p:cNvPr id="9" name="スライド イメージ プレースホルダ 8"/>
          <p:cNvSpPr>
            <a:spLocks noGrp="1" noRot="1" noChangeAspect="1"/>
          </p:cNvSpPr>
          <p:nvPr>
            <p:ph type="sldImg"/>
          </p:nvPr>
        </p:nvSpPr>
        <p:spPr>
          <a:xfrm>
            <a:off x="184150" y="311150"/>
            <a:ext cx="6334125" cy="4751388"/>
          </a:xfrm>
          <a:ln>
            <a:noFill/>
          </a:ln>
        </p:spPr>
      </p:sp>
    </p:spTree>
    <p:extLst>
      <p:ext uri="{BB962C8B-B14F-4D97-AF65-F5344CB8AC3E}">
        <p14:creationId xmlns:p14="http://schemas.microsoft.com/office/powerpoint/2010/main" val="27151636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 2"/>
          <p:cNvSpPr>
            <a:spLocks noGrp="1"/>
          </p:cNvSpPr>
          <p:nvPr>
            <p:ph type="body" idx="1"/>
          </p:nvPr>
        </p:nvSpPr>
        <p:spPr>
          <a:xfrm>
            <a:off x="1086407" y="5631765"/>
            <a:ext cx="4918208" cy="2480336"/>
          </a:xfrm>
        </p:spPr>
        <p:txBody>
          <a:bodyPr>
            <a:normAutofit/>
          </a:bodyPr>
          <a:lstStyle/>
          <a:p>
            <a:r>
              <a:rPr kumimoji="1" lang="en-US" altLang="ja-JP" sz="1200" kern="1200" dirty="0">
                <a:solidFill>
                  <a:schemeClr val="tx1"/>
                </a:solidFill>
                <a:effectLst/>
                <a:latin typeface="+mn-lt"/>
                <a:ea typeface="+mn-ea"/>
                <a:cs typeface="+mn-cs"/>
              </a:rPr>
              <a:t>In those aged 49 years or younger (&lt;50), the survival probabilities 100 days after transplantation have shown increasing trends over the last decade in both transplantation from related and unrelated donors.</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Recently, the survival probabilities 100 days after bone marrow transplantation are similar between transplantation from related and unrelated donors.</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This table shows the results of analysis performed on patients who received first transplants. </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The dotted lines (</a:t>
            </a:r>
            <a:r>
              <a:rPr kumimoji="1" lang="ja-JP" altLang="ja-JP" sz="1200" kern="1200" dirty="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 indicate the survival probabilities calculated when the number of transplants was below 100.</a:t>
            </a:r>
            <a:endParaRPr lang="ja-JP" altLang="ja-JP" sz="1000" dirty="0">
              <a:solidFill>
                <a:schemeClr val="tx2">
                  <a:lumMod val="75000"/>
                </a:schemeClr>
              </a:solidFill>
              <a:latin typeface="HGS教科書体" pitchFamily="18" charset="-128"/>
              <a:ea typeface="HGS教科書体" pitchFamily="18" charset="-128"/>
              <a:cs typeface="メイリオ" pitchFamily="50" charset="-128"/>
            </a:endParaRPr>
          </a:p>
        </p:txBody>
      </p:sp>
      <p:sp>
        <p:nvSpPr>
          <p:cNvPr id="9" name="スライド イメージ プレースホルダ 8"/>
          <p:cNvSpPr>
            <a:spLocks noGrp="1" noRot="1" noChangeAspect="1"/>
          </p:cNvSpPr>
          <p:nvPr>
            <p:ph type="sldImg"/>
          </p:nvPr>
        </p:nvSpPr>
        <p:spPr>
          <a:xfrm>
            <a:off x="201613" y="311150"/>
            <a:ext cx="6334125" cy="4751388"/>
          </a:xfrm>
          <a:ln>
            <a:noFill/>
          </a:ln>
        </p:spPr>
      </p:sp>
    </p:spTree>
    <p:extLst>
      <p:ext uri="{BB962C8B-B14F-4D97-AF65-F5344CB8AC3E}">
        <p14:creationId xmlns:p14="http://schemas.microsoft.com/office/powerpoint/2010/main" val="11901025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 2"/>
          <p:cNvSpPr>
            <a:spLocks noGrp="1"/>
          </p:cNvSpPr>
          <p:nvPr>
            <p:ph type="body" idx="1"/>
          </p:nvPr>
        </p:nvSpPr>
        <p:spPr>
          <a:xfrm>
            <a:off x="1122983" y="5631765"/>
            <a:ext cx="4918208" cy="2480336"/>
          </a:xfrm>
        </p:spPr>
        <p:txBody>
          <a:bodyPr>
            <a:normAutofit/>
          </a:bodyPr>
          <a:lstStyle/>
          <a:p>
            <a:r>
              <a:rPr kumimoji="1" lang="en-US" altLang="ja-JP" sz="1200" kern="1200" dirty="0">
                <a:solidFill>
                  <a:schemeClr val="tx1"/>
                </a:solidFill>
                <a:effectLst/>
                <a:latin typeface="+mn-lt"/>
                <a:ea typeface="+mn-ea"/>
                <a:cs typeface="+mn-cs"/>
              </a:rPr>
              <a:t>In those aged 49 years or younger (&lt;50), the survival probabilities 365 days after transplantation have shown increasing trends over the last decade in both transplantation from related and unrelated donors. </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This table shows the results of analysis performed on patients who received first transplants. </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The dotted lines (</a:t>
            </a:r>
            <a:r>
              <a:rPr kumimoji="1" lang="ja-JP" altLang="ja-JP" sz="1200" kern="1200" dirty="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 indicate the survival probabilities calculated when the number of transplants was below 100.</a:t>
            </a:r>
            <a:endParaRPr kumimoji="1" lang="ja-JP" altLang="ja-JP" sz="1200" kern="1200" dirty="0">
              <a:solidFill>
                <a:schemeClr val="tx1"/>
              </a:solidFill>
              <a:effectLst/>
              <a:latin typeface="+mn-lt"/>
              <a:ea typeface="+mn-ea"/>
              <a:cs typeface="+mn-cs"/>
            </a:endParaRPr>
          </a:p>
          <a:p>
            <a:endParaRPr lang="ja-JP" altLang="ja-JP" sz="1000" dirty="0">
              <a:solidFill>
                <a:schemeClr val="tx2">
                  <a:lumMod val="75000"/>
                </a:schemeClr>
              </a:solidFill>
              <a:latin typeface="HGS教科書体" pitchFamily="18" charset="-128"/>
              <a:ea typeface="HGS教科書体" pitchFamily="18" charset="-128"/>
              <a:cs typeface="メイリオ" pitchFamily="50" charset="-128"/>
            </a:endParaRPr>
          </a:p>
        </p:txBody>
      </p:sp>
      <p:sp>
        <p:nvSpPr>
          <p:cNvPr id="9" name="スライド イメージ プレースホルダ 8"/>
          <p:cNvSpPr>
            <a:spLocks noGrp="1" noRot="1" noChangeAspect="1"/>
          </p:cNvSpPr>
          <p:nvPr>
            <p:ph type="sldImg"/>
          </p:nvPr>
        </p:nvSpPr>
        <p:spPr>
          <a:xfrm>
            <a:off x="201613" y="311150"/>
            <a:ext cx="6334125" cy="4751388"/>
          </a:xfrm>
          <a:ln>
            <a:noFill/>
          </a:ln>
        </p:spPr>
      </p:sp>
    </p:spTree>
    <p:extLst>
      <p:ext uri="{BB962C8B-B14F-4D97-AF65-F5344CB8AC3E}">
        <p14:creationId xmlns:p14="http://schemas.microsoft.com/office/powerpoint/2010/main" val="5408683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 2"/>
          <p:cNvSpPr>
            <a:spLocks noGrp="1"/>
          </p:cNvSpPr>
          <p:nvPr>
            <p:ph type="body" idx="1"/>
          </p:nvPr>
        </p:nvSpPr>
        <p:spPr>
          <a:xfrm>
            <a:off x="1122983" y="5631765"/>
            <a:ext cx="4918208" cy="2480336"/>
          </a:xfrm>
        </p:spPr>
        <p:txBody>
          <a:bodyPr>
            <a:normAutofit/>
          </a:bodyPr>
          <a:lstStyle/>
          <a:p>
            <a:r>
              <a:rPr kumimoji="1" lang="en-US" altLang="ja-JP" sz="1200" kern="1200" dirty="0">
                <a:solidFill>
                  <a:schemeClr val="tx1"/>
                </a:solidFill>
                <a:effectLst/>
                <a:latin typeface="+mn-lt"/>
                <a:ea typeface="+mn-ea"/>
                <a:cs typeface="+mn-cs"/>
              </a:rPr>
              <a:t>In those aged 50 years or older (≥50), the survival probabilities 100 days after transplantation from unrelated donors have shown increasing trends over the last decade.</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This table shows the results of analysis performed on patients who received first transplants. </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The dotted lines (</a:t>
            </a:r>
            <a:r>
              <a:rPr kumimoji="1" lang="ja-JP" altLang="ja-JP" sz="1200" kern="1200" dirty="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 indicate the survival probabilities calculated when the number of transplants was below 100.</a:t>
            </a:r>
            <a:endParaRPr kumimoji="1" lang="ja-JP" altLang="ja-JP" sz="1200" kern="1200" dirty="0">
              <a:solidFill>
                <a:schemeClr val="tx1"/>
              </a:solidFill>
              <a:effectLst/>
              <a:latin typeface="+mn-lt"/>
              <a:ea typeface="+mn-ea"/>
              <a:cs typeface="+mn-cs"/>
            </a:endParaRPr>
          </a:p>
        </p:txBody>
      </p:sp>
      <p:sp>
        <p:nvSpPr>
          <p:cNvPr id="9" name="スライド イメージ プレースホルダ 8"/>
          <p:cNvSpPr>
            <a:spLocks noGrp="1" noRot="1" noChangeAspect="1"/>
          </p:cNvSpPr>
          <p:nvPr>
            <p:ph type="sldImg"/>
          </p:nvPr>
        </p:nvSpPr>
        <p:spPr>
          <a:xfrm>
            <a:off x="182563" y="328613"/>
            <a:ext cx="6337300" cy="4752975"/>
          </a:xfrm>
          <a:ln>
            <a:noFill/>
          </a:ln>
        </p:spPr>
      </p:sp>
    </p:spTree>
    <p:extLst>
      <p:ext uri="{BB962C8B-B14F-4D97-AF65-F5344CB8AC3E}">
        <p14:creationId xmlns:p14="http://schemas.microsoft.com/office/powerpoint/2010/main" val="13888141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 2"/>
          <p:cNvSpPr>
            <a:spLocks noGrp="1"/>
          </p:cNvSpPr>
          <p:nvPr>
            <p:ph type="body" idx="1"/>
          </p:nvPr>
        </p:nvSpPr>
        <p:spPr>
          <a:xfrm>
            <a:off x="1049831" y="5631765"/>
            <a:ext cx="4918208" cy="2480336"/>
          </a:xfrm>
        </p:spPr>
        <p:txBody>
          <a:bodyPr>
            <a:normAutofit/>
          </a:bodyPr>
          <a:lstStyle/>
          <a:p>
            <a:r>
              <a:rPr kumimoji="1" lang="en-US" altLang="ja-JP" sz="1200" kern="1200" dirty="0">
                <a:solidFill>
                  <a:schemeClr val="tx1"/>
                </a:solidFill>
                <a:effectLst/>
                <a:latin typeface="+mn-lt"/>
                <a:ea typeface="+mn-ea"/>
                <a:cs typeface="+mn-cs"/>
              </a:rPr>
              <a:t>In those aged 50 years or older (≥50), the survival probabilities 365 days after transplantation from unrelated donors have shown increasing trends over the last decade.</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This table shows the results of analysis performed on patients who received first transplants. </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The dotted lines (</a:t>
            </a:r>
            <a:r>
              <a:rPr kumimoji="1" lang="ja-JP" altLang="ja-JP" sz="1200" kern="1200" dirty="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 indicate the survival probabilities calculated when the number of transplants was below 100.</a:t>
            </a:r>
            <a:endParaRPr kumimoji="1" lang="ja-JP" altLang="ja-JP" sz="1200" kern="1200" dirty="0">
              <a:solidFill>
                <a:schemeClr val="tx1"/>
              </a:solidFill>
              <a:effectLst/>
              <a:latin typeface="+mn-lt"/>
              <a:ea typeface="+mn-ea"/>
              <a:cs typeface="+mn-cs"/>
            </a:endParaRPr>
          </a:p>
        </p:txBody>
      </p:sp>
      <p:sp>
        <p:nvSpPr>
          <p:cNvPr id="9" name="スライド イメージ プレースホルダ 8"/>
          <p:cNvSpPr>
            <a:spLocks noGrp="1" noRot="1" noChangeAspect="1"/>
          </p:cNvSpPr>
          <p:nvPr>
            <p:ph type="sldImg"/>
          </p:nvPr>
        </p:nvSpPr>
        <p:spPr>
          <a:xfrm>
            <a:off x="182563" y="328613"/>
            <a:ext cx="6337300" cy="4752975"/>
          </a:xfrm>
          <a:ln>
            <a:noFill/>
          </a:ln>
        </p:spPr>
      </p:sp>
    </p:spTree>
    <p:extLst>
      <p:ext uri="{BB962C8B-B14F-4D97-AF65-F5344CB8AC3E}">
        <p14:creationId xmlns:p14="http://schemas.microsoft.com/office/powerpoint/2010/main" val="24789253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 2"/>
          <p:cNvSpPr>
            <a:spLocks noGrp="1"/>
          </p:cNvSpPr>
          <p:nvPr>
            <p:ph type="body" idx="1"/>
          </p:nvPr>
        </p:nvSpPr>
        <p:spPr>
          <a:xfrm>
            <a:off x="1049831" y="5614502"/>
            <a:ext cx="4918208" cy="2480336"/>
          </a:xfrm>
        </p:spPr>
        <p:txBody>
          <a:bodyPr>
            <a:normAutofit/>
          </a:bodyPr>
          <a:lstStyle/>
          <a:p>
            <a:r>
              <a:rPr kumimoji="1" lang="en-US" altLang="ja-JP" sz="1200" kern="1200" dirty="0">
                <a:solidFill>
                  <a:schemeClr val="tx1"/>
                </a:solidFill>
                <a:effectLst/>
                <a:latin typeface="+mn-lt"/>
                <a:ea typeface="+mn-ea"/>
                <a:cs typeface="+mn-cs"/>
              </a:rPr>
              <a:t>In Japan, registration for bone marrow transplantation from unrelated donors was started in 1993 and the first case of cord blood transplantation was performed in 1997. Since these times, transplantation from unrelated donors has spread and the total number of allogeneic transplant recipients has increased. Recently, the annual number of autologous and allogeneic transplants registration extends to round 5,500.</a:t>
            </a:r>
            <a:endParaRPr kumimoji="1" lang="ja-JP" altLang="ja-JP" sz="1200" kern="1200" dirty="0">
              <a:solidFill>
                <a:schemeClr val="tx1"/>
              </a:solidFill>
              <a:effectLst/>
              <a:latin typeface="+mn-lt"/>
              <a:ea typeface="+mn-ea"/>
              <a:cs typeface="+mn-cs"/>
            </a:endParaRPr>
          </a:p>
          <a:p>
            <a:endParaRPr kumimoji="1" lang="ja-JP" altLang="ja-JP" sz="1200" b="0" kern="1200" dirty="0">
              <a:solidFill>
                <a:schemeClr val="tx1"/>
              </a:solidFill>
              <a:latin typeface="+mn-lt"/>
              <a:ea typeface="+mn-ea"/>
              <a:cs typeface="+mn-cs"/>
            </a:endParaRPr>
          </a:p>
        </p:txBody>
      </p:sp>
      <p:sp>
        <p:nvSpPr>
          <p:cNvPr id="9" name="スライド イメージ プレースホルダ 8"/>
          <p:cNvSpPr>
            <a:spLocks noGrp="1" noRot="1" noChangeAspect="1"/>
          </p:cNvSpPr>
          <p:nvPr>
            <p:ph type="sldImg"/>
          </p:nvPr>
        </p:nvSpPr>
        <p:spPr>
          <a:xfrm>
            <a:off x="169863" y="328613"/>
            <a:ext cx="6337300" cy="4752975"/>
          </a:xfrm>
          <a:ln>
            <a:noFill/>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 2"/>
          <p:cNvSpPr>
            <a:spLocks noGrp="1"/>
          </p:cNvSpPr>
          <p:nvPr>
            <p:ph type="body" idx="1"/>
          </p:nvPr>
        </p:nvSpPr>
        <p:spPr>
          <a:xfrm>
            <a:off x="1104695" y="5605870"/>
            <a:ext cx="4918208" cy="4123346"/>
          </a:xfrm>
        </p:spPr>
        <p:txBody>
          <a:bodyPr>
            <a:noAutofit/>
          </a:bodyPr>
          <a:lstStyle/>
          <a:p>
            <a:r>
              <a:rPr kumimoji="1" lang="en-US" altLang="ja-JP" kern="1200" dirty="0">
                <a:solidFill>
                  <a:schemeClr val="tx1"/>
                </a:solidFill>
                <a:effectLst/>
                <a:latin typeface="+mj-lt"/>
              </a:rPr>
              <a:t>The survival probabilities 100 days after transplantation in the advanced risk group of patients with leukemia have shown increasing trends over the last 10 years in the subgroup of recipients aged 49 years or younger (&lt;50). In the subgroup of recipients aged 50 years or older (≥50), the number of transplants increased and the outcome of transplantation improved, when compared with the situation 10 years ago. </a:t>
            </a:r>
            <a:endParaRPr kumimoji="1" lang="ja-JP" altLang="ja-JP" kern="1200" dirty="0">
              <a:solidFill>
                <a:schemeClr val="tx1"/>
              </a:solidFill>
              <a:effectLst/>
              <a:latin typeface="+mj-lt"/>
            </a:endParaRPr>
          </a:p>
          <a:p>
            <a:r>
              <a:rPr kumimoji="1" lang="en-US" altLang="ja-JP" kern="1200" dirty="0">
                <a:solidFill>
                  <a:schemeClr val="tx1"/>
                </a:solidFill>
                <a:effectLst/>
              </a:rPr>
              <a:t> </a:t>
            </a:r>
            <a:endParaRPr kumimoji="1" lang="ja-JP" altLang="ja-JP" kern="1200" dirty="0">
              <a:solidFill>
                <a:schemeClr val="tx1"/>
              </a:solidFill>
              <a:effectLst/>
            </a:endParaRPr>
          </a:p>
          <a:p>
            <a:r>
              <a:rPr kumimoji="1" lang="ja-JP" altLang="ja-JP" kern="1200" dirty="0">
                <a:solidFill>
                  <a:schemeClr val="tx1"/>
                </a:solidFill>
                <a:effectLst/>
              </a:rPr>
              <a:t>※</a:t>
            </a:r>
            <a:r>
              <a:rPr kumimoji="1" lang="en-US" altLang="ja-JP" kern="1200" dirty="0">
                <a:solidFill>
                  <a:schemeClr val="tx1"/>
                </a:solidFill>
                <a:effectLst/>
              </a:rPr>
              <a:t>This table shows the results of analysis performed on patients who received first transplants. </a:t>
            </a:r>
            <a:endParaRPr kumimoji="1" lang="ja-JP" altLang="ja-JP" kern="1200" dirty="0">
              <a:solidFill>
                <a:schemeClr val="tx1"/>
              </a:solidFill>
              <a:effectLst/>
            </a:endParaRPr>
          </a:p>
          <a:p>
            <a:r>
              <a:rPr kumimoji="1" lang="ja-JP" altLang="ja-JP" kern="1200" dirty="0">
                <a:solidFill>
                  <a:schemeClr val="tx1"/>
                </a:solidFill>
                <a:effectLst/>
              </a:rPr>
              <a:t>※</a:t>
            </a:r>
            <a:r>
              <a:rPr kumimoji="1" lang="en-US" altLang="ja-JP" kern="1200" dirty="0">
                <a:solidFill>
                  <a:schemeClr val="tx1"/>
                </a:solidFill>
                <a:effectLst/>
              </a:rPr>
              <a:t>The dotted lines (</a:t>
            </a:r>
            <a:r>
              <a:rPr kumimoji="1" lang="ja-JP" altLang="ja-JP" kern="1200" dirty="0">
                <a:solidFill>
                  <a:schemeClr val="tx1"/>
                </a:solidFill>
                <a:effectLst/>
              </a:rPr>
              <a:t>…</a:t>
            </a:r>
            <a:r>
              <a:rPr kumimoji="1" lang="en-US" altLang="ja-JP" kern="1200" dirty="0">
                <a:solidFill>
                  <a:schemeClr val="tx1"/>
                </a:solidFill>
                <a:effectLst/>
              </a:rPr>
              <a:t>) indicate the survival probabilities calculated when the number of transplants was below 100.</a:t>
            </a:r>
            <a:endParaRPr kumimoji="1" lang="ja-JP" altLang="ja-JP" kern="1200" dirty="0">
              <a:solidFill>
                <a:schemeClr val="tx1"/>
              </a:solidFill>
              <a:effectLst/>
            </a:endParaRPr>
          </a:p>
          <a:p>
            <a:r>
              <a:rPr kumimoji="1" lang="en-US" altLang="ja-JP" kern="1200" dirty="0">
                <a:solidFill>
                  <a:schemeClr val="tx1"/>
                </a:solidFill>
                <a:effectLst/>
              </a:rPr>
              <a:t> </a:t>
            </a:r>
            <a:r>
              <a:rPr kumimoji="1" lang="ja-JP" altLang="ja-JP" u="sng" kern="1200" dirty="0">
                <a:solidFill>
                  <a:schemeClr val="tx1"/>
                </a:solidFill>
                <a:effectLst/>
              </a:rPr>
              <a:t>　　　　　　　　</a:t>
            </a:r>
            <a:r>
              <a:rPr kumimoji="1" lang="en-US" altLang="ja-JP" u="sng" kern="1200" dirty="0">
                <a:solidFill>
                  <a:schemeClr val="tx1"/>
                </a:solidFill>
                <a:effectLst/>
              </a:rPr>
              <a:t>                     </a:t>
            </a:r>
            <a:endParaRPr kumimoji="1" lang="ja-JP" altLang="ja-JP" kern="1200" dirty="0">
              <a:solidFill>
                <a:schemeClr val="tx1"/>
              </a:solidFill>
              <a:effectLst/>
            </a:endParaRPr>
          </a:p>
          <a:p>
            <a:r>
              <a:rPr kumimoji="1" lang="en-US" altLang="ja-JP" kern="1200" dirty="0">
                <a:solidFill>
                  <a:schemeClr val="tx1"/>
                </a:solidFill>
                <a:effectLst/>
              </a:rPr>
              <a:t>―</a:t>
            </a:r>
            <a:r>
              <a:rPr kumimoji="1" lang="ja-JP" altLang="ja-JP" kern="1200" dirty="0">
                <a:solidFill>
                  <a:schemeClr val="tx1"/>
                </a:solidFill>
                <a:effectLst/>
              </a:rPr>
              <a:t>≪</a:t>
            </a:r>
            <a:r>
              <a:rPr kumimoji="1" lang="en-US" altLang="ja-JP" kern="1200" dirty="0">
                <a:solidFill>
                  <a:schemeClr val="tx1"/>
                </a:solidFill>
                <a:effectLst/>
              </a:rPr>
              <a:t>Disease risk status at transplantation</a:t>
            </a:r>
            <a:r>
              <a:rPr kumimoji="1" lang="ja-JP" altLang="ja-JP" kern="1200" dirty="0">
                <a:solidFill>
                  <a:schemeClr val="tx1"/>
                </a:solidFill>
                <a:effectLst/>
              </a:rPr>
              <a:t>≫</a:t>
            </a:r>
            <a:r>
              <a:rPr kumimoji="1" lang="en-US" altLang="ja-JP" kern="1200" dirty="0">
                <a:solidFill>
                  <a:schemeClr val="tx1"/>
                </a:solidFill>
                <a:effectLst/>
              </a:rPr>
              <a:t>―――――――――</a:t>
            </a:r>
            <a:endParaRPr kumimoji="1" lang="ja-JP" altLang="ja-JP" kern="1200" dirty="0">
              <a:solidFill>
                <a:schemeClr val="tx1"/>
              </a:solidFill>
              <a:effectLst/>
            </a:endParaRPr>
          </a:p>
          <a:p>
            <a:r>
              <a:rPr kumimoji="1" lang="ja-JP" altLang="ja-JP" b="1" kern="1200" dirty="0">
                <a:solidFill>
                  <a:schemeClr val="tx1"/>
                </a:solidFill>
                <a:effectLst/>
              </a:rPr>
              <a:t>■</a:t>
            </a:r>
            <a:r>
              <a:rPr kumimoji="1" lang="en-US" altLang="ja-JP" b="1" kern="1200" dirty="0">
                <a:solidFill>
                  <a:schemeClr val="tx1"/>
                </a:solidFill>
                <a:effectLst/>
              </a:rPr>
              <a:t>Standard Risk Group</a:t>
            </a:r>
            <a:r>
              <a:rPr kumimoji="1" lang="en-US" altLang="ja-JP" kern="1200" dirty="0">
                <a:solidFill>
                  <a:schemeClr val="tx1"/>
                </a:solidFill>
                <a:effectLst/>
              </a:rPr>
              <a:t> </a:t>
            </a:r>
            <a:endParaRPr kumimoji="1" lang="ja-JP" altLang="ja-JP" kern="1200" dirty="0">
              <a:solidFill>
                <a:schemeClr val="tx1"/>
              </a:solidFill>
              <a:effectLst/>
            </a:endParaRPr>
          </a:p>
          <a:p>
            <a:r>
              <a:rPr kumimoji="1" lang="en-US" altLang="ja-JP" kern="1200" dirty="0">
                <a:solidFill>
                  <a:schemeClr val="tx1"/>
                </a:solidFill>
                <a:effectLst/>
              </a:rPr>
              <a:t>    </a:t>
            </a:r>
            <a:r>
              <a:rPr kumimoji="1" lang="ja-JP" altLang="ja-JP" kern="1200" dirty="0">
                <a:solidFill>
                  <a:schemeClr val="tx1"/>
                </a:solidFill>
                <a:effectLst/>
              </a:rPr>
              <a:t>・</a:t>
            </a:r>
            <a:r>
              <a:rPr kumimoji="1" lang="en-US" altLang="ja-JP" kern="1200" dirty="0">
                <a:solidFill>
                  <a:schemeClr val="tx1"/>
                </a:solidFill>
                <a:effectLst/>
              </a:rPr>
              <a:t>AML (1CR</a:t>
            </a:r>
            <a:r>
              <a:rPr kumimoji="1" lang="ja-JP" altLang="ja-JP" kern="1200" dirty="0">
                <a:solidFill>
                  <a:schemeClr val="tx1"/>
                </a:solidFill>
                <a:effectLst/>
              </a:rPr>
              <a:t>／</a:t>
            </a:r>
            <a:r>
              <a:rPr kumimoji="1" lang="en-US" altLang="ja-JP" kern="1200" dirty="0">
                <a:solidFill>
                  <a:schemeClr val="tx1"/>
                </a:solidFill>
                <a:effectLst/>
              </a:rPr>
              <a:t>2CR)</a:t>
            </a:r>
            <a:endParaRPr kumimoji="1" lang="ja-JP" altLang="ja-JP" kern="1200" dirty="0">
              <a:solidFill>
                <a:schemeClr val="tx1"/>
              </a:solidFill>
              <a:effectLst/>
            </a:endParaRPr>
          </a:p>
          <a:p>
            <a:r>
              <a:rPr kumimoji="1" lang="en-US" altLang="ja-JP" kern="1200" dirty="0">
                <a:solidFill>
                  <a:schemeClr val="tx1"/>
                </a:solidFill>
                <a:effectLst/>
              </a:rPr>
              <a:t>    </a:t>
            </a:r>
            <a:r>
              <a:rPr kumimoji="1" lang="ja-JP" altLang="ja-JP" kern="1200" dirty="0">
                <a:solidFill>
                  <a:schemeClr val="tx1"/>
                </a:solidFill>
                <a:effectLst/>
              </a:rPr>
              <a:t>・</a:t>
            </a:r>
            <a:r>
              <a:rPr kumimoji="1" lang="en-US" altLang="ja-JP" kern="1200" dirty="0">
                <a:solidFill>
                  <a:schemeClr val="tx1"/>
                </a:solidFill>
                <a:effectLst/>
              </a:rPr>
              <a:t>ALL  (1CR)</a:t>
            </a:r>
            <a:endParaRPr kumimoji="1" lang="ja-JP" altLang="ja-JP" kern="1200" dirty="0">
              <a:solidFill>
                <a:schemeClr val="tx1"/>
              </a:solidFill>
              <a:effectLst/>
            </a:endParaRPr>
          </a:p>
          <a:p>
            <a:r>
              <a:rPr kumimoji="1" lang="en-US" altLang="ja-JP" kern="1200" dirty="0">
                <a:solidFill>
                  <a:schemeClr val="tx1"/>
                </a:solidFill>
                <a:effectLst/>
              </a:rPr>
              <a:t>    </a:t>
            </a:r>
            <a:r>
              <a:rPr kumimoji="1" lang="ja-JP" altLang="ja-JP" kern="1200" dirty="0">
                <a:solidFill>
                  <a:schemeClr val="tx1"/>
                </a:solidFill>
                <a:effectLst/>
              </a:rPr>
              <a:t>・</a:t>
            </a:r>
            <a:r>
              <a:rPr kumimoji="1" lang="en-US" altLang="ja-JP" kern="1200" dirty="0">
                <a:solidFill>
                  <a:schemeClr val="tx1"/>
                </a:solidFill>
                <a:effectLst/>
              </a:rPr>
              <a:t>CML (1CP)</a:t>
            </a:r>
            <a:endParaRPr kumimoji="1" lang="ja-JP" altLang="ja-JP" kern="1200" dirty="0">
              <a:solidFill>
                <a:schemeClr val="tx1"/>
              </a:solidFill>
              <a:effectLst/>
            </a:endParaRPr>
          </a:p>
          <a:p>
            <a:r>
              <a:rPr kumimoji="1" lang="en-US" altLang="ja-JP" kern="1200" dirty="0">
                <a:solidFill>
                  <a:schemeClr val="tx1"/>
                </a:solidFill>
                <a:effectLst/>
              </a:rPr>
              <a:t>    </a:t>
            </a:r>
            <a:r>
              <a:rPr kumimoji="1" lang="ja-JP" altLang="ja-JP" kern="1200" dirty="0">
                <a:solidFill>
                  <a:schemeClr val="tx1"/>
                </a:solidFill>
                <a:effectLst/>
              </a:rPr>
              <a:t>・</a:t>
            </a:r>
            <a:r>
              <a:rPr kumimoji="1" lang="en-US" altLang="ja-JP" kern="1200" dirty="0">
                <a:solidFill>
                  <a:schemeClr val="tx1"/>
                </a:solidFill>
                <a:effectLst/>
              </a:rPr>
              <a:t>MDS (RA</a:t>
            </a:r>
            <a:r>
              <a:rPr kumimoji="1" lang="ja-JP" altLang="ja-JP" kern="1200" dirty="0">
                <a:solidFill>
                  <a:schemeClr val="tx1"/>
                </a:solidFill>
                <a:effectLst/>
              </a:rPr>
              <a:t>／</a:t>
            </a:r>
            <a:r>
              <a:rPr kumimoji="1" lang="en-US" altLang="ja-JP" kern="1200" dirty="0">
                <a:solidFill>
                  <a:schemeClr val="tx1"/>
                </a:solidFill>
                <a:effectLst/>
              </a:rPr>
              <a:t>RARS) </a:t>
            </a:r>
            <a:endParaRPr kumimoji="1" lang="ja-JP" altLang="ja-JP" kern="1200" dirty="0">
              <a:solidFill>
                <a:schemeClr val="tx1"/>
              </a:solidFill>
              <a:effectLst/>
            </a:endParaRPr>
          </a:p>
          <a:p>
            <a:r>
              <a:rPr kumimoji="1" lang="ja-JP" altLang="ja-JP" b="1" kern="1200" dirty="0">
                <a:solidFill>
                  <a:schemeClr val="tx1"/>
                </a:solidFill>
                <a:effectLst/>
              </a:rPr>
              <a:t>■</a:t>
            </a:r>
            <a:r>
              <a:rPr kumimoji="1" lang="en-US" altLang="ja-JP" b="1" kern="1200" dirty="0">
                <a:solidFill>
                  <a:schemeClr val="tx1"/>
                </a:solidFill>
                <a:effectLst/>
              </a:rPr>
              <a:t>Advanced Risk Group</a:t>
            </a:r>
            <a:r>
              <a:rPr kumimoji="1" lang="en-US" altLang="ja-JP" kern="1200" dirty="0">
                <a:solidFill>
                  <a:schemeClr val="tx1"/>
                </a:solidFill>
                <a:effectLst/>
              </a:rPr>
              <a:t> </a:t>
            </a:r>
            <a:endParaRPr kumimoji="1" lang="ja-JP" altLang="ja-JP" kern="1200" dirty="0">
              <a:solidFill>
                <a:schemeClr val="tx1"/>
              </a:solidFill>
              <a:effectLst/>
            </a:endParaRPr>
          </a:p>
          <a:p>
            <a:r>
              <a:rPr kumimoji="1" lang="en-US" altLang="ja-JP" b="1" kern="1200" dirty="0">
                <a:solidFill>
                  <a:schemeClr val="tx1"/>
                </a:solidFill>
                <a:effectLst/>
              </a:rPr>
              <a:t>    </a:t>
            </a:r>
            <a:r>
              <a:rPr kumimoji="1" lang="ja-JP" altLang="ja-JP" kern="1200" dirty="0">
                <a:solidFill>
                  <a:schemeClr val="tx1"/>
                </a:solidFill>
                <a:effectLst/>
              </a:rPr>
              <a:t>・</a:t>
            </a:r>
            <a:r>
              <a:rPr kumimoji="1" lang="en-US" altLang="ja-JP" kern="1200" dirty="0">
                <a:solidFill>
                  <a:schemeClr val="tx1"/>
                </a:solidFill>
                <a:effectLst/>
              </a:rPr>
              <a:t>all other conditions</a:t>
            </a:r>
            <a:endParaRPr kumimoji="1" lang="ja-JP" altLang="ja-JP" kern="1200" dirty="0">
              <a:solidFill>
                <a:schemeClr val="tx1"/>
              </a:solidFill>
              <a:effectLst/>
            </a:endParaRPr>
          </a:p>
          <a:p>
            <a:r>
              <a:rPr kumimoji="1" lang="en-US" altLang="ja-JP" kern="1200" dirty="0">
                <a:solidFill>
                  <a:schemeClr val="tx1"/>
                </a:solidFill>
                <a:effectLst/>
              </a:rPr>
              <a:t>――――――――――――――――――――――――――――――</a:t>
            </a:r>
            <a:endParaRPr lang="ja-JP" altLang="en-US" dirty="0">
              <a:solidFill>
                <a:srgbClr val="0B5395"/>
              </a:solidFill>
              <a:latin typeface="メイリオ" pitchFamily="50" charset="-128"/>
              <a:ea typeface="メイリオ" pitchFamily="50" charset="-128"/>
              <a:cs typeface="メイリオ" pitchFamily="50" charset="-128"/>
            </a:endParaRPr>
          </a:p>
        </p:txBody>
      </p:sp>
      <p:sp>
        <p:nvSpPr>
          <p:cNvPr id="7" name="スライド イメージ プレースホルダ 6"/>
          <p:cNvSpPr>
            <a:spLocks noGrp="1" noRot="1" noChangeAspect="1"/>
          </p:cNvSpPr>
          <p:nvPr>
            <p:ph type="sldImg"/>
          </p:nvPr>
        </p:nvSpPr>
        <p:spPr>
          <a:xfrm>
            <a:off x="185738" y="311150"/>
            <a:ext cx="6334125" cy="4751388"/>
          </a:xfrm>
          <a:ln>
            <a:noFill/>
          </a:ln>
        </p:spPr>
      </p:sp>
    </p:spTree>
    <p:extLst>
      <p:ext uri="{BB962C8B-B14F-4D97-AF65-F5344CB8AC3E}">
        <p14:creationId xmlns:p14="http://schemas.microsoft.com/office/powerpoint/2010/main" val="25505636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 2"/>
          <p:cNvSpPr>
            <a:spLocks noGrp="1"/>
          </p:cNvSpPr>
          <p:nvPr>
            <p:ph type="body" idx="1"/>
          </p:nvPr>
        </p:nvSpPr>
        <p:spPr>
          <a:xfrm>
            <a:off x="1104695" y="5605868"/>
            <a:ext cx="4918208" cy="3867315"/>
          </a:xfrm>
        </p:spPr>
        <p:txBody>
          <a:bodyPr>
            <a:noAutofit/>
          </a:bodyPr>
          <a:lstStyle/>
          <a:p>
            <a:r>
              <a:rPr kumimoji="1" lang="en-US" altLang="ja-JP" kern="1200" dirty="0">
                <a:solidFill>
                  <a:schemeClr val="tx1"/>
                </a:solidFill>
                <a:effectLst/>
                <a:latin typeface="+mn-lt"/>
                <a:ea typeface="+mn-ea"/>
                <a:cs typeface="+mn-cs"/>
              </a:rPr>
              <a:t>The survival probabilities 365 days after transplantation in patients with leukemia have shown slightly increasing trends or have leveled off over the last 10 years. Comparison of the younger patients and the older patients in each risk group has revealed that the outcome of transplantation is slightly better in the younger patient group. </a:t>
            </a:r>
            <a:endParaRPr kumimoji="1" lang="ja-JP" altLang="ja-JP" kern="1200" dirty="0">
              <a:solidFill>
                <a:schemeClr val="tx1"/>
              </a:solidFill>
              <a:effectLst/>
              <a:latin typeface="+mn-lt"/>
              <a:ea typeface="+mn-ea"/>
              <a:cs typeface="+mn-cs"/>
            </a:endParaRPr>
          </a:p>
          <a:p>
            <a:r>
              <a:rPr kumimoji="1" lang="en-US" altLang="ja-JP" kern="1200" dirty="0">
                <a:solidFill>
                  <a:schemeClr val="tx1"/>
                </a:solidFill>
                <a:effectLst/>
                <a:latin typeface="+mn-lt"/>
                <a:ea typeface="+mn-ea"/>
                <a:cs typeface="+mn-cs"/>
              </a:rPr>
              <a:t> </a:t>
            </a:r>
            <a:endParaRPr kumimoji="1" lang="ja-JP" altLang="ja-JP" kern="1200" dirty="0">
              <a:solidFill>
                <a:schemeClr val="tx1"/>
              </a:solidFill>
              <a:effectLst/>
              <a:latin typeface="+mn-lt"/>
              <a:ea typeface="+mn-ea"/>
              <a:cs typeface="+mn-cs"/>
            </a:endParaRPr>
          </a:p>
          <a:p>
            <a:r>
              <a:rPr kumimoji="1" lang="ja-JP" altLang="ja-JP" kern="1200" dirty="0">
                <a:solidFill>
                  <a:schemeClr val="tx1"/>
                </a:solidFill>
                <a:effectLst/>
                <a:latin typeface="+mn-lt"/>
                <a:ea typeface="+mn-ea"/>
                <a:cs typeface="+mn-cs"/>
              </a:rPr>
              <a:t>※</a:t>
            </a:r>
            <a:r>
              <a:rPr kumimoji="1" lang="en-US" altLang="ja-JP" kern="1200" dirty="0">
                <a:solidFill>
                  <a:schemeClr val="tx1"/>
                </a:solidFill>
                <a:effectLst/>
                <a:latin typeface="+mn-lt"/>
                <a:ea typeface="+mn-ea"/>
                <a:cs typeface="+mn-cs"/>
              </a:rPr>
              <a:t>This table shows the results of analysis performed on patients who received first transplants. </a:t>
            </a:r>
            <a:endParaRPr kumimoji="1" lang="ja-JP" altLang="ja-JP" kern="1200" dirty="0">
              <a:solidFill>
                <a:schemeClr val="tx1"/>
              </a:solidFill>
              <a:effectLst/>
              <a:latin typeface="+mn-lt"/>
              <a:ea typeface="+mn-ea"/>
              <a:cs typeface="+mn-cs"/>
            </a:endParaRPr>
          </a:p>
          <a:p>
            <a:r>
              <a:rPr kumimoji="1" lang="ja-JP" altLang="ja-JP" kern="1200" dirty="0">
                <a:solidFill>
                  <a:schemeClr val="tx1"/>
                </a:solidFill>
                <a:effectLst/>
                <a:latin typeface="+mn-lt"/>
                <a:ea typeface="+mn-ea"/>
                <a:cs typeface="+mn-cs"/>
              </a:rPr>
              <a:t>※</a:t>
            </a:r>
            <a:r>
              <a:rPr kumimoji="1" lang="en-US" altLang="ja-JP" kern="1200" dirty="0">
                <a:solidFill>
                  <a:schemeClr val="tx1"/>
                </a:solidFill>
                <a:effectLst/>
                <a:latin typeface="+mn-lt"/>
                <a:ea typeface="+mn-ea"/>
                <a:cs typeface="+mn-cs"/>
              </a:rPr>
              <a:t>The dotted lines (</a:t>
            </a:r>
            <a:r>
              <a:rPr kumimoji="1" lang="ja-JP" altLang="ja-JP" kern="1200" dirty="0">
                <a:solidFill>
                  <a:schemeClr val="tx1"/>
                </a:solidFill>
                <a:effectLst/>
                <a:latin typeface="+mn-lt"/>
                <a:ea typeface="+mn-ea"/>
                <a:cs typeface="+mn-cs"/>
              </a:rPr>
              <a:t>…</a:t>
            </a:r>
            <a:r>
              <a:rPr kumimoji="1" lang="en-US" altLang="ja-JP" kern="1200" dirty="0">
                <a:solidFill>
                  <a:schemeClr val="tx1"/>
                </a:solidFill>
                <a:effectLst/>
                <a:latin typeface="+mn-lt"/>
                <a:ea typeface="+mn-ea"/>
                <a:cs typeface="+mn-cs"/>
              </a:rPr>
              <a:t>) indicate the survival probabilities calculated when the number of transplants was below 100.</a:t>
            </a:r>
            <a:endParaRPr kumimoji="1" lang="ja-JP" altLang="ja-JP" kern="1200" dirty="0">
              <a:solidFill>
                <a:schemeClr val="tx1"/>
              </a:solidFill>
              <a:effectLst/>
              <a:latin typeface="+mn-lt"/>
              <a:ea typeface="+mn-ea"/>
              <a:cs typeface="+mn-cs"/>
            </a:endParaRPr>
          </a:p>
          <a:p>
            <a:r>
              <a:rPr kumimoji="1" lang="en-US" altLang="ja-JP" kern="1200" dirty="0">
                <a:solidFill>
                  <a:schemeClr val="tx1"/>
                </a:solidFill>
                <a:effectLst/>
                <a:latin typeface="+mn-lt"/>
                <a:ea typeface="+mn-ea"/>
                <a:cs typeface="+mn-cs"/>
              </a:rPr>
              <a:t> </a:t>
            </a:r>
            <a:endParaRPr kumimoji="1" lang="ja-JP" altLang="ja-JP" kern="1200" dirty="0">
              <a:solidFill>
                <a:schemeClr val="tx1"/>
              </a:solidFill>
              <a:effectLst/>
              <a:latin typeface="+mn-lt"/>
              <a:ea typeface="+mn-ea"/>
              <a:cs typeface="+mn-cs"/>
            </a:endParaRPr>
          </a:p>
          <a:p>
            <a:r>
              <a:rPr kumimoji="1" lang="en-US" altLang="ja-JP" kern="1200" dirty="0">
                <a:solidFill>
                  <a:schemeClr val="tx1"/>
                </a:solidFill>
                <a:effectLst/>
                <a:latin typeface="+mn-lt"/>
                <a:ea typeface="+mn-ea"/>
                <a:cs typeface="+mn-cs"/>
              </a:rPr>
              <a:t> ―</a:t>
            </a:r>
            <a:r>
              <a:rPr kumimoji="1" lang="ja-JP" altLang="ja-JP" kern="1200" dirty="0">
                <a:solidFill>
                  <a:schemeClr val="tx1"/>
                </a:solidFill>
                <a:effectLst/>
                <a:latin typeface="+mn-lt"/>
                <a:ea typeface="+mn-ea"/>
                <a:cs typeface="+mn-cs"/>
              </a:rPr>
              <a:t>≪</a:t>
            </a:r>
            <a:r>
              <a:rPr kumimoji="1" lang="en-US" altLang="ja-JP" kern="1200" dirty="0">
                <a:solidFill>
                  <a:schemeClr val="tx1"/>
                </a:solidFill>
                <a:effectLst/>
                <a:latin typeface="+mn-lt"/>
                <a:ea typeface="+mn-ea"/>
                <a:cs typeface="+mn-cs"/>
              </a:rPr>
              <a:t>Disease risk status at transplantation</a:t>
            </a:r>
            <a:r>
              <a:rPr kumimoji="1" lang="ja-JP" altLang="ja-JP" kern="1200" dirty="0">
                <a:solidFill>
                  <a:schemeClr val="tx1"/>
                </a:solidFill>
                <a:effectLst/>
                <a:latin typeface="+mn-lt"/>
                <a:ea typeface="+mn-ea"/>
                <a:cs typeface="+mn-cs"/>
              </a:rPr>
              <a:t>≫</a:t>
            </a:r>
            <a:r>
              <a:rPr kumimoji="1" lang="en-US" altLang="ja-JP" kern="1200" dirty="0">
                <a:solidFill>
                  <a:schemeClr val="tx1"/>
                </a:solidFill>
                <a:effectLst/>
                <a:latin typeface="+mn-lt"/>
                <a:ea typeface="+mn-ea"/>
                <a:cs typeface="+mn-cs"/>
              </a:rPr>
              <a:t>―――――――――</a:t>
            </a:r>
            <a:endParaRPr kumimoji="1" lang="ja-JP" altLang="ja-JP" kern="1200" dirty="0">
              <a:solidFill>
                <a:schemeClr val="tx1"/>
              </a:solidFill>
              <a:effectLst/>
              <a:latin typeface="+mn-lt"/>
              <a:ea typeface="+mn-ea"/>
              <a:cs typeface="+mn-cs"/>
            </a:endParaRPr>
          </a:p>
          <a:p>
            <a:r>
              <a:rPr kumimoji="1" lang="ja-JP" altLang="ja-JP" b="1" kern="1200" dirty="0">
                <a:solidFill>
                  <a:schemeClr val="tx1"/>
                </a:solidFill>
                <a:effectLst/>
                <a:latin typeface="+mn-lt"/>
                <a:ea typeface="+mn-ea"/>
                <a:cs typeface="+mn-cs"/>
              </a:rPr>
              <a:t>■</a:t>
            </a:r>
            <a:r>
              <a:rPr kumimoji="1" lang="en-US" altLang="ja-JP" b="1" kern="1200" dirty="0">
                <a:solidFill>
                  <a:schemeClr val="tx1"/>
                </a:solidFill>
                <a:effectLst/>
                <a:latin typeface="+mn-lt"/>
                <a:ea typeface="+mn-ea"/>
                <a:cs typeface="+mn-cs"/>
              </a:rPr>
              <a:t>Standard Risk Group</a:t>
            </a:r>
            <a:r>
              <a:rPr kumimoji="1" lang="en-US" altLang="ja-JP" kern="1200" dirty="0">
                <a:solidFill>
                  <a:schemeClr val="tx1"/>
                </a:solidFill>
                <a:effectLst/>
                <a:latin typeface="+mn-lt"/>
                <a:ea typeface="+mn-ea"/>
                <a:cs typeface="+mn-cs"/>
              </a:rPr>
              <a:t> </a:t>
            </a:r>
            <a:endParaRPr kumimoji="1" lang="ja-JP" altLang="ja-JP" kern="1200" dirty="0">
              <a:solidFill>
                <a:schemeClr val="tx1"/>
              </a:solidFill>
              <a:effectLst/>
              <a:latin typeface="+mn-lt"/>
              <a:ea typeface="+mn-ea"/>
              <a:cs typeface="+mn-cs"/>
            </a:endParaRPr>
          </a:p>
          <a:p>
            <a:r>
              <a:rPr kumimoji="1" lang="en-US" altLang="ja-JP" kern="1200" dirty="0">
                <a:solidFill>
                  <a:schemeClr val="tx1"/>
                </a:solidFill>
                <a:effectLst/>
                <a:latin typeface="+mn-lt"/>
                <a:ea typeface="+mn-ea"/>
                <a:cs typeface="+mn-cs"/>
              </a:rPr>
              <a:t>    </a:t>
            </a:r>
            <a:r>
              <a:rPr kumimoji="1" lang="ja-JP" altLang="ja-JP" kern="1200" dirty="0">
                <a:solidFill>
                  <a:schemeClr val="tx1"/>
                </a:solidFill>
                <a:effectLst/>
                <a:latin typeface="+mn-lt"/>
                <a:ea typeface="+mn-ea"/>
                <a:cs typeface="+mn-cs"/>
              </a:rPr>
              <a:t>・</a:t>
            </a:r>
            <a:r>
              <a:rPr kumimoji="1" lang="en-US" altLang="ja-JP" kern="1200" dirty="0">
                <a:solidFill>
                  <a:schemeClr val="tx1"/>
                </a:solidFill>
                <a:effectLst/>
                <a:latin typeface="+mn-lt"/>
                <a:ea typeface="+mn-ea"/>
                <a:cs typeface="+mn-cs"/>
              </a:rPr>
              <a:t>AML (1CR</a:t>
            </a:r>
            <a:r>
              <a:rPr kumimoji="1" lang="ja-JP" altLang="ja-JP" kern="1200" dirty="0">
                <a:solidFill>
                  <a:schemeClr val="tx1"/>
                </a:solidFill>
                <a:effectLst/>
                <a:latin typeface="+mn-lt"/>
                <a:ea typeface="+mn-ea"/>
                <a:cs typeface="+mn-cs"/>
              </a:rPr>
              <a:t>／</a:t>
            </a:r>
            <a:r>
              <a:rPr kumimoji="1" lang="en-US" altLang="ja-JP" kern="1200" dirty="0">
                <a:solidFill>
                  <a:schemeClr val="tx1"/>
                </a:solidFill>
                <a:effectLst/>
                <a:latin typeface="+mn-lt"/>
                <a:ea typeface="+mn-ea"/>
                <a:cs typeface="+mn-cs"/>
              </a:rPr>
              <a:t>2CR)</a:t>
            </a:r>
            <a:endParaRPr kumimoji="1" lang="ja-JP" altLang="ja-JP" kern="1200" dirty="0">
              <a:solidFill>
                <a:schemeClr val="tx1"/>
              </a:solidFill>
              <a:effectLst/>
              <a:latin typeface="+mn-lt"/>
              <a:ea typeface="+mn-ea"/>
              <a:cs typeface="+mn-cs"/>
            </a:endParaRPr>
          </a:p>
          <a:p>
            <a:r>
              <a:rPr kumimoji="1" lang="en-US" altLang="ja-JP" kern="1200" dirty="0">
                <a:solidFill>
                  <a:schemeClr val="tx1"/>
                </a:solidFill>
                <a:effectLst/>
                <a:latin typeface="+mn-lt"/>
                <a:ea typeface="+mn-ea"/>
                <a:cs typeface="+mn-cs"/>
              </a:rPr>
              <a:t>    </a:t>
            </a:r>
            <a:r>
              <a:rPr kumimoji="1" lang="ja-JP" altLang="ja-JP" kern="1200" dirty="0">
                <a:solidFill>
                  <a:schemeClr val="tx1"/>
                </a:solidFill>
                <a:effectLst/>
                <a:latin typeface="+mn-lt"/>
                <a:ea typeface="+mn-ea"/>
                <a:cs typeface="+mn-cs"/>
              </a:rPr>
              <a:t>・</a:t>
            </a:r>
            <a:r>
              <a:rPr kumimoji="1" lang="en-US" altLang="ja-JP" kern="1200" dirty="0">
                <a:solidFill>
                  <a:schemeClr val="tx1"/>
                </a:solidFill>
                <a:effectLst/>
                <a:latin typeface="+mn-lt"/>
                <a:ea typeface="+mn-ea"/>
                <a:cs typeface="+mn-cs"/>
              </a:rPr>
              <a:t>ALL  (1CR)</a:t>
            </a:r>
            <a:endParaRPr kumimoji="1" lang="ja-JP" altLang="ja-JP" kern="1200" dirty="0">
              <a:solidFill>
                <a:schemeClr val="tx1"/>
              </a:solidFill>
              <a:effectLst/>
              <a:latin typeface="+mn-lt"/>
              <a:ea typeface="+mn-ea"/>
              <a:cs typeface="+mn-cs"/>
            </a:endParaRPr>
          </a:p>
          <a:p>
            <a:r>
              <a:rPr kumimoji="1" lang="en-US" altLang="ja-JP" kern="1200" dirty="0">
                <a:solidFill>
                  <a:schemeClr val="tx1"/>
                </a:solidFill>
                <a:effectLst/>
                <a:latin typeface="+mn-lt"/>
                <a:ea typeface="+mn-ea"/>
                <a:cs typeface="+mn-cs"/>
              </a:rPr>
              <a:t>    </a:t>
            </a:r>
            <a:r>
              <a:rPr kumimoji="1" lang="ja-JP" altLang="ja-JP" kern="1200" dirty="0">
                <a:solidFill>
                  <a:schemeClr val="tx1"/>
                </a:solidFill>
                <a:effectLst/>
                <a:latin typeface="+mn-lt"/>
                <a:ea typeface="+mn-ea"/>
                <a:cs typeface="+mn-cs"/>
              </a:rPr>
              <a:t>・</a:t>
            </a:r>
            <a:r>
              <a:rPr kumimoji="1" lang="en-US" altLang="ja-JP" kern="1200" dirty="0">
                <a:solidFill>
                  <a:schemeClr val="tx1"/>
                </a:solidFill>
                <a:effectLst/>
                <a:latin typeface="+mn-lt"/>
                <a:ea typeface="+mn-ea"/>
                <a:cs typeface="+mn-cs"/>
              </a:rPr>
              <a:t>CML (1CP)</a:t>
            </a:r>
            <a:endParaRPr kumimoji="1" lang="ja-JP" altLang="ja-JP" kern="1200" dirty="0">
              <a:solidFill>
                <a:schemeClr val="tx1"/>
              </a:solidFill>
              <a:effectLst/>
              <a:latin typeface="+mn-lt"/>
              <a:ea typeface="+mn-ea"/>
              <a:cs typeface="+mn-cs"/>
            </a:endParaRPr>
          </a:p>
          <a:p>
            <a:r>
              <a:rPr kumimoji="1" lang="en-US" altLang="ja-JP" kern="1200" dirty="0">
                <a:solidFill>
                  <a:schemeClr val="tx1"/>
                </a:solidFill>
                <a:effectLst/>
                <a:latin typeface="+mn-lt"/>
                <a:ea typeface="+mn-ea"/>
                <a:cs typeface="+mn-cs"/>
              </a:rPr>
              <a:t>    </a:t>
            </a:r>
            <a:r>
              <a:rPr kumimoji="1" lang="ja-JP" altLang="ja-JP" kern="1200" dirty="0">
                <a:solidFill>
                  <a:schemeClr val="tx1"/>
                </a:solidFill>
                <a:effectLst/>
                <a:latin typeface="+mn-lt"/>
                <a:ea typeface="+mn-ea"/>
                <a:cs typeface="+mn-cs"/>
              </a:rPr>
              <a:t>・</a:t>
            </a:r>
            <a:r>
              <a:rPr kumimoji="1" lang="en-US" altLang="ja-JP" kern="1200" dirty="0">
                <a:solidFill>
                  <a:schemeClr val="tx1"/>
                </a:solidFill>
                <a:effectLst/>
                <a:latin typeface="+mn-lt"/>
                <a:ea typeface="+mn-ea"/>
                <a:cs typeface="+mn-cs"/>
              </a:rPr>
              <a:t>MDS (RA</a:t>
            </a:r>
            <a:r>
              <a:rPr kumimoji="1" lang="ja-JP" altLang="ja-JP" kern="1200" dirty="0">
                <a:solidFill>
                  <a:schemeClr val="tx1"/>
                </a:solidFill>
                <a:effectLst/>
                <a:latin typeface="+mn-lt"/>
                <a:ea typeface="+mn-ea"/>
                <a:cs typeface="+mn-cs"/>
              </a:rPr>
              <a:t>／</a:t>
            </a:r>
            <a:r>
              <a:rPr kumimoji="1" lang="en-US" altLang="ja-JP" kern="1200" dirty="0">
                <a:solidFill>
                  <a:schemeClr val="tx1"/>
                </a:solidFill>
                <a:effectLst/>
                <a:latin typeface="+mn-lt"/>
                <a:ea typeface="+mn-ea"/>
                <a:cs typeface="+mn-cs"/>
              </a:rPr>
              <a:t>RARS) </a:t>
            </a:r>
            <a:endParaRPr kumimoji="1" lang="ja-JP" altLang="ja-JP" kern="1200" dirty="0">
              <a:solidFill>
                <a:schemeClr val="tx1"/>
              </a:solidFill>
              <a:effectLst/>
              <a:latin typeface="+mn-lt"/>
              <a:ea typeface="+mn-ea"/>
              <a:cs typeface="+mn-cs"/>
            </a:endParaRPr>
          </a:p>
          <a:p>
            <a:r>
              <a:rPr kumimoji="1" lang="ja-JP" altLang="ja-JP" b="1" kern="1200" dirty="0">
                <a:solidFill>
                  <a:schemeClr val="tx1"/>
                </a:solidFill>
                <a:effectLst/>
                <a:latin typeface="+mn-lt"/>
                <a:ea typeface="+mn-ea"/>
                <a:cs typeface="+mn-cs"/>
              </a:rPr>
              <a:t>■</a:t>
            </a:r>
            <a:r>
              <a:rPr kumimoji="1" lang="en-US" altLang="ja-JP" b="1" kern="1200" dirty="0">
                <a:solidFill>
                  <a:schemeClr val="tx1"/>
                </a:solidFill>
                <a:effectLst/>
                <a:latin typeface="+mn-lt"/>
                <a:ea typeface="+mn-ea"/>
                <a:cs typeface="+mn-cs"/>
              </a:rPr>
              <a:t>Advanced Risk Group</a:t>
            </a:r>
            <a:r>
              <a:rPr kumimoji="1" lang="en-US" altLang="ja-JP" kern="1200" dirty="0">
                <a:solidFill>
                  <a:schemeClr val="tx1"/>
                </a:solidFill>
                <a:effectLst/>
                <a:latin typeface="+mn-lt"/>
                <a:ea typeface="+mn-ea"/>
                <a:cs typeface="+mn-cs"/>
              </a:rPr>
              <a:t> </a:t>
            </a:r>
            <a:endParaRPr kumimoji="1" lang="ja-JP" altLang="ja-JP" kern="1200" dirty="0">
              <a:solidFill>
                <a:schemeClr val="tx1"/>
              </a:solidFill>
              <a:effectLst/>
              <a:latin typeface="+mn-lt"/>
              <a:ea typeface="+mn-ea"/>
              <a:cs typeface="+mn-cs"/>
            </a:endParaRPr>
          </a:p>
          <a:p>
            <a:r>
              <a:rPr kumimoji="1" lang="en-US" altLang="ja-JP" b="1" kern="1200" dirty="0">
                <a:solidFill>
                  <a:schemeClr val="tx1"/>
                </a:solidFill>
                <a:effectLst/>
                <a:latin typeface="+mn-lt"/>
                <a:ea typeface="+mn-ea"/>
                <a:cs typeface="+mn-cs"/>
              </a:rPr>
              <a:t>    </a:t>
            </a:r>
            <a:r>
              <a:rPr kumimoji="1" lang="ja-JP" altLang="ja-JP" kern="1200" dirty="0">
                <a:solidFill>
                  <a:schemeClr val="tx1"/>
                </a:solidFill>
                <a:effectLst/>
                <a:latin typeface="+mn-lt"/>
                <a:ea typeface="+mn-ea"/>
                <a:cs typeface="+mn-cs"/>
              </a:rPr>
              <a:t>・</a:t>
            </a:r>
            <a:r>
              <a:rPr kumimoji="1" lang="en-US" altLang="ja-JP" kern="1200" dirty="0">
                <a:solidFill>
                  <a:schemeClr val="tx1"/>
                </a:solidFill>
                <a:effectLst/>
                <a:latin typeface="+mn-lt"/>
                <a:ea typeface="+mn-ea"/>
                <a:cs typeface="+mn-cs"/>
              </a:rPr>
              <a:t>all other conditions</a:t>
            </a:r>
            <a:endParaRPr kumimoji="1" lang="ja-JP" altLang="ja-JP" kern="1200" dirty="0">
              <a:solidFill>
                <a:schemeClr val="tx1"/>
              </a:solidFill>
              <a:effectLst/>
              <a:latin typeface="+mn-lt"/>
              <a:ea typeface="+mn-ea"/>
              <a:cs typeface="+mn-cs"/>
            </a:endParaRPr>
          </a:p>
          <a:p>
            <a:r>
              <a:rPr kumimoji="1" lang="en-US" altLang="ja-JP" kern="1200" dirty="0">
                <a:solidFill>
                  <a:schemeClr val="tx1"/>
                </a:solidFill>
                <a:effectLst/>
                <a:latin typeface="+mn-lt"/>
                <a:ea typeface="+mn-ea"/>
                <a:cs typeface="+mn-cs"/>
              </a:rPr>
              <a:t>――――――――――――――――――――――――――――――</a:t>
            </a:r>
            <a:endParaRPr kumimoji="1" lang="ja-JP" altLang="ja-JP" kern="1200" dirty="0">
              <a:solidFill>
                <a:schemeClr val="tx1"/>
              </a:solidFill>
              <a:effectLst/>
              <a:latin typeface="+mn-lt"/>
              <a:ea typeface="+mn-ea"/>
              <a:cs typeface="+mn-cs"/>
            </a:endParaRPr>
          </a:p>
        </p:txBody>
      </p:sp>
      <p:sp>
        <p:nvSpPr>
          <p:cNvPr id="7" name="スライド イメージ プレースホルダ 6"/>
          <p:cNvSpPr>
            <a:spLocks noGrp="1" noRot="1" noChangeAspect="1"/>
          </p:cNvSpPr>
          <p:nvPr>
            <p:ph type="sldImg"/>
          </p:nvPr>
        </p:nvSpPr>
        <p:spPr>
          <a:xfrm>
            <a:off x="168275" y="311150"/>
            <a:ext cx="6334125" cy="4751388"/>
          </a:xfrm>
          <a:ln>
            <a:noFill/>
          </a:ln>
        </p:spPr>
      </p:sp>
    </p:spTree>
    <p:extLst>
      <p:ext uri="{BB962C8B-B14F-4D97-AF65-F5344CB8AC3E}">
        <p14:creationId xmlns:p14="http://schemas.microsoft.com/office/powerpoint/2010/main" val="395782431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 2"/>
          <p:cNvSpPr>
            <a:spLocks noGrp="1"/>
          </p:cNvSpPr>
          <p:nvPr>
            <p:ph type="body" idx="1"/>
          </p:nvPr>
        </p:nvSpPr>
        <p:spPr>
          <a:xfrm>
            <a:off x="1125901" y="5631766"/>
            <a:ext cx="4918208" cy="4234547"/>
          </a:xfrm>
        </p:spPr>
        <p:txBody>
          <a:bodyPr>
            <a:noAutofit/>
          </a:bodyPr>
          <a:lstStyle/>
          <a:p>
            <a:r>
              <a:rPr kumimoji="1" lang="en-US" altLang="ja-JP" kern="1200" dirty="0">
                <a:solidFill>
                  <a:schemeClr val="tx1"/>
                </a:solidFill>
                <a:effectLst/>
                <a:latin typeface="Calibri" panose="020F0502020204030204" pitchFamily="34" charset="0"/>
              </a:rPr>
              <a:t>The survival probability in autologous transplants is 82.9% one year after transplantation, 60.5% five years after transplantation, and slightly lower than 50% ten years after transplantation. </a:t>
            </a:r>
            <a:endParaRPr kumimoji="1" lang="ja-JP" altLang="ja-JP" kern="1200" dirty="0">
              <a:solidFill>
                <a:schemeClr val="tx1"/>
              </a:solidFill>
              <a:effectLst/>
              <a:latin typeface="Calibri" panose="020F0502020204030204" pitchFamily="34" charset="0"/>
            </a:endParaRPr>
          </a:p>
          <a:p>
            <a:r>
              <a:rPr kumimoji="1" lang="en-US" altLang="ja-JP" kern="1200" dirty="0">
                <a:solidFill>
                  <a:schemeClr val="tx1"/>
                </a:solidFill>
                <a:effectLst/>
                <a:latin typeface="Calibri" panose="020F0502020204030204" pitchFamily="34" charset="0"/>
              </a:rPr>
              <a:t>The survival probability in bone marrow transplants from related donors is 57.7% five years after transplantation and 53.8% ten years after transplantation. The survival probability in bone marrow transplants from unrelated donors is 50.3% five years after transplantation and 45.4% ten years after transplantation. In allogeneic transplants excluding peripheral blood stem cell transplants from unrelated donors which was introduced in 2010, the survival probabilities from the time of 5 years after transplantation onwards decline only modestly. </a:t>
            </a:r>
          </a:p>
          <a:p>
            <a:endParaRPr kumimoji="1" lang="en-US" altLang="ja-JP" kern="1200" dirty="0">
              <a:solidFill>
                <a:srgbClr val="0B5395"/>
              </a:solidFill>
              <a:latin typeface="Calibri" panose="020F0502020204030204" pitchFamily="34" charset="0"/>
              <a:cs typeface="メイリオ" pitchFamily="50" charset="-128"/>
            </a:endParaRPr>
          </a:p>
          <a:p>
            <a:pPr rtl="0" eaLnBrk="1" fontAlgn="b" latinLnBrk="0" hangingPunct="1"/>
            <a:r>
              <a:rPr kumimoji="1" lang="ja-JP" altLang="en-US" b="0" i="0" u="none" strike="noStrike" kern="1200" dirty="0">
                <a:solidFill>
                  <a:schemeClr val="tx1"/>
                </a:solidFill>
                <a:latin typeface="Calibri" panose="020F0502020204030204" pitchFamily="34" charset="0"/>
                <a:ea typeface="メイリオ" pitchFamily="50" charset="-128"/>
                <a:cs typeface="Arial" pitchFamily="34" charset="0"/>
              </a:rPr>
              <a:t>≪</a:t>
            </a:r>
            <a:r>
              <a:rPr kumimoji="1" lang="en-US" altLang="ja-JP" b="0" i="0" u="none" strike="noStrike" kern="1200" dirty="0">
                <a:solidFill>
                  <a:schemeClr val="tx1"/>
                </a:solidFill>
                <a:latin typeface="Calibri" panose="020F0502020204030204" pitchFamily="34" charset="0"/>
                <a:ea typeface="メイリオ" pitchFamily="50" charset="-128"/>
                <a:cs typeface="Calibri" panose="020F0502020204030204" pitchFamily="34" charset="0"/>
              </a:rPr>
              <a:t>Probability of survival</a:t>
            </a:r>
            <a:r>
              <a:rPr kumimoji="1" lang="ja-JP" altLang="en-US" b="0" i="0" u="none" strike="noStrike" kern="1200" dirty="0">
                <a:solidFill>
                  <a:schemeClr val="tx1"/>
                </a:solidFill>
                <a:latin typeface="Calibri" panose="020F0502020204030204" pitchFamily="34" charset="0"/>
                <a:ea typeface="メイリオ" pitchFamily="50" charset="-128"/>
                <a:cs typeface="Arial" pitchFamily="34" charset="0"/>
              </a:rPr>
              <a:t>≫</a:t>
            </a:r>
            <a:endParaRPr kumimoji="1" lang="en-US" altLang="ja-JP" b="0" i="0" u="none" strike="noStrike" kern="1200" dirty="0">
              <a:solidFill>
                <a:schemeClr val="tx1"/>
              </a:solidFill>
              <a:latin typeface="Calibri" panose="020F0502020204030204" pitchFamily="34" charset="0"/>
              <a:ea typeface="メイリオ" pitchFamily="50" charset="-128"/>
              <a:cs typeface="Arial" pitchFamily="34" charset="0"/>
            </a:endParaRPr>
          </a:p>
          <a:p>
            <a:r>
              <a:rPr kumimoji="1" lang="en-US" altLang="ja-JP" kern="1200" dirty="0">
                <a:solidFill>
                  <a:schemeClr val="tx1"/>
                </a:solidFill>
                <a:latin typeface="Calibri" panose="020F0502020204030204" pitchFamily="34" charset="0"/>
              </a:rPr>
              <a:t>                             Years after the first transplantation </a:t>
            </a:r>
            <a:endParaRPr kumimoji="1" lang="ja-JP" altLang="ja-JP" kern="1200" dirty="0">
              <a:solidFill>
                <a:schemeClr val="tx1"/>
              </a:solidFill>
              <a:latin typeface="Calibri" panose="020F0502020204030204" pitchFamily="34" charset="0"/>
            </a:endParaRPr>
          </a:p>
          <a:p>
            <a:r>
              <a:rPr kumimoji="1" lang="en-US" altLang="ja-JP" kern="1200" dirty="0">
                <a:solidFill>
                  <a:schemeClr val="tx1"/>
                </a:solidFill>
                <a:latin typeface="Calibri" panose="020F0502020204030204" pitchFamily="34" charset="0"/>
              </a:rPr>
              <a:t>                    N       1year</a:t>
            </a:r>
            <a:r>
              <a:rPr kumimoji="1" lang="en-US" altLang="ja-JP" b="1" kern="1200" dirty="0">
                <a:solidFill>
                  <a:schemeClr val="tx1"/>
                </a:solidFill>
                <a:latin typeface="Calibri" panose="020F0502020204030204" pitchFamily="34" charset="0"/>
              </a:rPr>
              <a:t>        </a:t>
            </a:r>
            <a:r>
              <a:rPr kumimoji="1" lang="en-US" altLang="ja-JP" kern="1200" dirty="0">
                <a:solidFill>
                  <a:schemeClr val="tx1"/>
                </a:solidFill>
                <a:latin typeface="Calibri" panose="020F0502020204030204" pitchFamily="34" charset="0"/>
              </a:rPr>
              <a:t>5years</a:t>
            </a:r>
            <a:r>
              <a:rPr kumimoji="1" lang="en-US" altLang="ja-JP" b="1" kern="1200" dirty="0">
                <a:solidFill>
                  <a:schemeClr val="tx1"/>
                </a:solidFill>
                <a:latin typeface="Calibri" panose="020F0502020204030204" pitchFamily="34" charset="0"/>
              </a:rPr>
              <a:t>      </a:t>
            </a:r>
            <a:r>
              <a:rPr kumimoji="1" lang="en-US" altLang="ja-JP" kern="1200" dirty="0">
                <a:solidFill>
                  <a:schemeClr val="tx1"/>
                </a:solidFill>
                <a:latin typeface="Calibri" panose="020F0502020204030204" pitchFamily="34" charset="0"/>
              </a:rPr>
              <a:t>10years</a:t>
            </a:r>
            <a:endParaRPr kumimoji="1" lang="ja-JP" altLang="ja-JP" kern="1200" dirty="0">
              <a:solidFill>
                <a:schemeClr val="tx1"/>
              </a:solidFill>
              <a:latin typeface="Calibri" panose="020F0502020204030204" pitchFamily="34" charset="0"/>
            </a:endParaRPr>
          </a:p>
          <a:p>
            <a:r>
              <a:rPr lang="en-US" altLang="ja-JP" dirty="0">
                <a:latin typeface="+mn-ea"/>
              </a:rPr>
              <a:t>―――――――――――――――――――――――</a:t>
            </a:r>
            <a:endParaRPr kumimoji="1" lang="ja-JP" altLang="ja-JP" kern="1200" dirty="0">
              <a:solidFill>
                <a:schemeClr val="tx1"/>
              </a:solidFill>
              <a:latin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b="1" kern="1200" dirty="0">
                <a:solidFill>
                  <a:schemeClr val="tx1"/>
                </a:solidFill>
                <a:latin typeface="Calibri" panose="020F0502020204030204" pitchFamily="34" charset="0"/>
              </a:rPr>
              <a:t>Auto       </a:t>
            </a:r>
            <a:r>
              <a:rPr kumimoji="1" lang="en-US" altLang="ja-JP" b="0" i="0" u="none" strike="noStrike" kern="1200" dirty="0">
                <a:solidFill>
                  <a:schemeClr val="tx1"/>
                </a:solidFill>
                <a:effectLst/>
                <a:latin typeface="Calibri" panose="020F0502020204030204" pitchFamily="34" charset="0"/>
              </a:rPr>
              <a:t>30,654       </a:t>
            </a:r>
            <a:r>
              <a:rPr kumimoji="1" lang="en-US" altLang="ja-JP" b="1" i="0" u="none" strike="noStrike" kern="1200" dirty="0">
                <a:solidFill>
                  <a:schemeClr val="tx1"/>
                </a:solidFill>
                <a:effectLst/>
                <a:latin typeface="Calibri" panose="020F0502020204030204" pitchFamily="34" charset="0"/>
              </a:rPr>
              <a:t>82.9%       60.5%        49.9%</a:t>
            </a:r>
            <a:endParaRPr kumimoji="1" lang="ja-JP" altLang="ja-JP" b="1" kern="1200" dirty="0">
              <a:solidFill>
                <a:schemeClr val="tx1"/>
              </a:solidFill>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b="1" kern="1200" dirty="0" err="1">
                <a:solidFill>
                  <a:schemeClr val="tx1"/>
                </a:solidFill>
                <a:latin typeface="Calibri" panose="020F0502020204030204" pitchFamily="34" charset="0"/>
              </a:rPr>
              <a:t>Rel</a:t>
            </a:r>
            <a:r>
              <a:rPr kumimoji="1" lang="en-US" altLang="ja-JP" b="1" kern="1200" dirty="0">
                <a:solidFill>
                  <a:schemeClr val="tx1"/>
                </a:solidFill>
                <a:latin typeface="Calibri" panose="020F0502020204030204" pitchFamily="34" charset="0"/>
              </a:rPr>
              <a:t>-BM</a:t>
            </a:r>
            <a:r>
              <a:rPr kumimoji="1" lang="en-US" altLang="ja-JP" b="1" kern="1200" baseline="0" dirty="0">
                <a:solidFill>
                  <a:schemeClr val="tx1"/>
                </a:solidFill>
                <a:latin typeface="Calibri" panose="020F0502020204030204" pitchFamily="34" charset="0"/>
              </a:rPr>
              <a:t>   </a:t>
            </a:r>
            <a:r>
              <a:rPr kumimoji="1" lang="en-US" altLang="ja-JP" b="0" i="0" u="none" strike="noStrike" kern="1200" dirty="0">
                <a:solidFill>
                  <a:schemeClr val="tx1"/>
                </a:solidFill>
                <a:effectLst/>
                <a:latin typeface="Calibri" panose="020F0502020204030204" pitchFamily="34" charset="0"/>
              </a:rPr>
              <a:t>11,278       </a:t>
            </a:r>
            <a:r>
              <a:rPr kumimoji="1" lang="en-US" altLang="ja-JP" b="1" i="0" u="none" strike="noStrike" kern="1200" dirty="0">
                <a:solidFill>
                  <a:schemeClr val="tx1"/>
                </a:solidFill>
                <a:effectLst/>
                <a:latin typeface="Calibri" panose="020F0502020204030204" pitchFamily="34" charset="0"/>
              </a:rPr>
              <a:t>73.3%       57.7%        53.8%</a:t>
            </a:r>
            <a:endParaRPr kumimoji="1" lang="ja-JP" altLang="ja-JP" b="1" kern="1200" dirty="0">
              <a:solidFill>
                <a:schemeClr val="tx1"/>
              </a:solidFill>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b="1" kern="1200" dirty="0" err="1">
                <a:latin typeface="Calibri" panose="020F0502020204030204" pitchFamily="34" charset="0"/>
              </a:rPr>
              <a:t>Rel</a:t>
            </a:r>
            <a:r>
              <a:rPr kumimoji="1" lang="en-US" altLang="ja-JP" b="1" kern="1200" dirty="0">
                <a:latin typeface="Calibri" panose="020F0502020204030204" pitchFamily="34" charset="0"/>
              </a:rPr>
              <a:t>-PB      </a:t>
            </a:r>
            <a:r>
              <a:rPr kumimoji="1" lang="en-US" altLang="ja-JP" b="0" i="0" u="none" strike="noStrike" kern="1200" dirty="0">
                <a:effectLst/>
                <a:latin typeface="Calibri" panose="020F0502020204030204" pitchFamily="34" charset="0"/>
              </a:rPr>
              <a:t>9,702       </a:t>
            </a:r>
            <a:r>
              <a:rPr kumimoji="1" lang="en-US" altLang="ja-JP" b="1" i="0" u="none" strike="noStrike" kern="1200" dirty="0">
                <a:effectLst/>
                <a:latin typeface="Calibri" panose="020F0502020204030204" pitchFamily="34" charset="0"/>
              </a:rPr>
              <a:t>59.0%       39.8%        34.7%</a:t>
            </a:r>
            <a:endParaRPr kumimoji="1" lang="ja-JP" altLang="ja-JP" b="1" kern="1200" dirty="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b="1" kern="1200" dirty="0">
                <a:latin typeface="Calibri" panose="020F0502020204030204" pitchFamily="34" charset="0"/>
              </a:rPr>
              <a:t>UR-BM   </a:t>
            </a:r>
            <a:r>
              <a:rPr kumimoji="1" lang="en-US" altLang="ja-JP" b="0" i="0" u="none" strike="noStrike" kern="1200" dirty="0">
                <a:effectLst/>
                <a:latin typeface="Calibri" panose="020F0502020204030204" pitchFamily="34" charset="0"/>
              </a:rPr>
              <a:t>18,455       </a:t>
            </a:r>
            <a:r>
              <a:rPr kumimoji="1" lang="en-US" altLang="ja-JP" b="1" i="0" u="none" strike="noStrike" kern="1200" dirty="0">
                <a:effectLst/>
                <a:latin typeface="Calibri" panose="020F0502020204030204" pitchFamily="34" charset="0"/>
              </a:rPr>
              <a:t>65.9%       50.3%        45.4%</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b="1" kern="1200" dirty="0">
                <a:solidFill>
                  <a:schemeClr val="tx1"/>
                </a:solidFill>
                <a:latin typeface="Calibri" panose="020F0502020204030204" pitchFamily="34" charset="0"/>
              </a:rPr>
              <a:t>UR-PB         </a:t>
            </a:r>
            <a:r>
              <a:rPr kumimoji="1" lang="en-US" altLang="ja-JP" b="0" i="0" u="none" strike="noStrike" kern="1200" dirty="0">
                <a:solidFill>
                  <a:schemeClr val="tx1"/>
                </a:solidFill>
                <a:effectLst/>
                <a:latin typeface="Calibri" panose="020F0502020204030204" pitchFamily="34" charset="0"/>
              </a:rPr>
              <a:t>388</a:t>
            </a:r>
            <a:r>
              <a:rPr kumimoji="1" lang="ja-JP" altLang="en-US" b="0" i="0" u="none" strike="noStrike" kern="1200" dirty="0">
                <a:solidFill>
                  <a:schemeClr val="tx1"/>
                </a:solidFill>
                <a:effectLst/>
                <a:latin typeface="Calibri" panose="020F0502020204030204" pitchFamily="34" charset="0"/>
              </a:rPr>
              <a:t>        </a:t>
            </a:r>
            <a:r>
              <a:rPr kumimoji="1" lang="en-US" altLang="ja-JP" b="1" i="0" u="none" strike="noStrike" kern="1200" dirty="0">
                <a:solidFill>
                  <a:schemeClr val="tx1"/>
                </a:solidFill>
                <a:effectLst/>
                <a:latin typeface="Calibri" panose="020F0502020204030204" pitchFamily="34" charset="0"/>
              </a:rPr>
              <a:t>66.6%</a:t>
            </a:r>
            <a:r>
              <a:rPr kumimoji="1" lang="ja-JP" altLang="en-US" b="1" i="0" u="none" strike="noStrike" kern="1200" dirty="0">
                <a:solidFill>
                  <a:schemeClr val="tx1"/>
                </a:solidFill>
                <a:effectLst/>
                <a:latin typeface="Calibri" panose="020F0502020204030204" pitchFamily="34" charset="0"/>
              </a:rPr>
              <a:t>       </a:t>
            </a:r>
            <a:r>
              <a:rPr kumimoji="1" lang="en-US" altLang="ja-JP" b="1" i="0" u="none" strike="noStrike" kern="1200" dirty="0">
                <a:solidFill>
                  <a:schemeClr val="tx1"/>
                </a:solidFill>
                <a:effectLst/>
                <a:latin typeface="Calibri" panose="020F0502020204030204" pitchFamily="34" charset="0"/>
              </a:rPr>
              <a:t>50.0%</a:t>
            </a:r>
            <a:r>
              <a:rPr kumimoji="1" lang="ja-JP" altLang="en-US" b="1" i="0" u="none" strike="noStrike" kern="1200" dirty="0">
                <a:solidFill>
                  <a:schemeClr val="tx1"/>
                </a:solidFill>
                <a:effectLst/>
                <a:latin typeface="Calibri" panose="020F0502020204030204" pitchFamily="34" charset="0"/>
              </a:rPr>
              <a:t>       </a:t>
            </a:r>
            <a:r>
              <a:rPr kumimoji="1" lang="en-US" altLang="ja-JP" b="1" i="0" u="none" strike="noStrike" kern="1200" dirty="0">
                <a:solidFill>
                  <a:schemeClr val="tx1"/>
                </a:solidFill>
                <a:effectLst/>
                <a:latin typeface="Calibri" panose="020F0502020204030204" pitchFamily="34" charset="0"/>
              </a:rPr>
              <a:t>30.0%</a:t>
            </a:r>
            <a:endParaRPr kumimoji="1" lang="ja-JP" altLang="ja-JP" b="1" kern="1200" dirty="0">
              <a:solidFill>
                <a:schemeClr val="tx1"/>
              </a:solidFill>
              <a:latin typeface="Calibri" panose="020F0502020204030204" pitchFamily="34" charset="0"/>
            </a:endParaRPr>
          </a:p>
          <a:p>
            <a:pPr rtl="0" eaLnBrk="1" fontAlgn="ctr" latinLnBrk="0" hangingPunct="1"/>
            <a:r>
              <a:rPr kumimoji="1" lang="en-US" altLang="ja-JP" b="1" u="sng" kern="1200" dirty="0">
                <a:solidFill>
                  <a:schemeClr val="tx1"/>
                </a:solidFill>
                <a:latin typeface="Calibri" panose="020F0502020204030204" pitchFamily="34" charset="0"/>
              </a:rPr>
              <a:t>UR-CB    </a:t>
            </a:r>
            <a:r>
              <a:rPr kumimoji="1" lang="en-US" altLang="ja-JP" b="0" i="0" u="sng" strike="noStrike" kern="1200" dirty="0">
                <a:solidFill>
                  <a:schemeClr val="tx1"/>
                </a:solidFill>
                <a:effectLst/>
                <a:latin typeface="Calibri" panose="020F0502020204030204" pitchFamily="34" charset="0"/>
              </a:rPr>
              <a:t>11,482        </a:t>
            </a:r>
            <a:r>
              <a:rPr kumimoji="1" lang="en-US" altLang="ja-JP" b="1" i="0" u="sng" strike="noStrike" kern="1200" dirty="0">
                <a:solidFill>
                  <a:schemeClr val="tx1"/>
                </a:solidFill>
                <a:effectLst/>
                <a:latin typeface="Calibri" panose="020F0502020204030204" pitchFamily="34" charset="0"/>
              </a:rPr>
              <a:t>55.6%       41.7%       38.2%</a:t>
            </a:r>
            <a:r>
              <a:rPr kumimoji="1" lang="en-US" altLang="ja-JP" b="1" i="0" u="none" strike="noStrike" kern="1200" dirty="0">
                <a:solidFill>
                  <a:schemeClr val="tx1"/>
                </a:solidFill>
                <a:effectLst/>
                <a:latin typeface="Calibri" panose="020F0502020204030204" pitchFamily="34" charset="0"/>
              </a:rPr>
              <a:t>  </a:t>
            </a:r>
            <a:r>
              <a:rPr kumimoji="1" lang="en-US" altLang="ja-JP" b="1" i="0" u="sng" strike="noStrike" kern="1200" dirty="0">
                <a:solidFill>
                  <a:schemeClr val="tx1"/>
                </a:solidFill>
                <a:effectLst/>
                <a:latin typeface="Calibri" panose="020F0502020204030204" pitchFamily="34" charset="0"/>
              </a:rPr>
              <a:t> </a:t>
            </a:r>
            <a:endParaRPr lang="en-US" altLang="ja-JP" b="1" u="sng" dirty="0">
              <a:latin typeface="Calibri" panose="020F0502020204030204" pitchFamily="34" charset="0"/>
              <a:cs typeface="メイリオ" pitchFamily="50" charset="-128"/>
            </a:endParaRPr>
          </a:p>
        </p:txBody>
      </p:sp>
      <p:sp>
        <p:nvSpPr>
          <p:cNvPr id="7" name="スライド イメージ プレースホルダ 6"/>
          <p:cNvSpPr>
            <a:spLocks noGrp="1" noRot="1" noChangeAspect="1"/>
          </p:cNvSpPr>
          <p:nvPr>
            <p:ph type="sldImg"/>
          </p:nvPr>
        </p:nvSpPr>
        <p:spPr>
          <a:xfrm>
            <a:off x="139700" y="311150"/>
            <a:ext cx="6335713" cy="4751388"/>
          </a:xfrm>
          <a:ln>
            <a:noFill/>
          </a:ln>
        </p:spPr>
      </p:sp>
    </p:spTree>
    <p:extLst>
      <p:ext uri="{BB962C8B-B14F-4D97-AF65-F5344CB8AC3E}">
        <p14:creationId xmlns:p14="http://schemas.microsoft.com/office/powerpoint/2010/main" val="7961602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 2"/>
          <p:cNvSpPr>
            <a:spLocks noGrp="1"/>
          </p:cNvSpPr>
          <p:nvPr>
            <p:ph type="body" idx="1"/>
          </p:nvPr>
        </p:nvSpPr>
        <p:spPr>
          <a:xfrm>
            <a:off x="1023858" y="5610195"/>
            <a:ext cx="4918208" cy="4009294"/>
          </a:xfrm>
        </p:spPr>
        <p:txBody>
          <a:bodyPr>
            <a:normAutofit/>
          </a:bodyPr>
          <a:lstStyle/>
          <a:p>
            <a:r>
              <a:rPr kumimoji="1" lang="en-US" altLang="ja-JP" kern="1200" dirty="0">
                <a:solidFill>
                  <a:schemeClr val="tx1"/>
                </a:solidFill>
                <a:effectLst/>
                <a:latin typeface="Calibri" panose="020F0502020204030204" pitchFamily="34" charset="0"/>
              </a:rPr>
              <a:t>In all types of acute leukemia, the survival probabilities are around 45% five years after transplantation and about 40% ten years after transplantation. </a:t>
            </a:r>
            <a:endParaRPr kumimoji="1" lang="ja-JP" altLang="ja-JP" kern="1200" dirty="0">
              <a:solidFill>
                <a:schemeClr val="tx1"/>
              </a:solidFill>
              <a:effectLst/>
              <a:latin typeface="Calibri" panose="020F0502020204030204" pitchFamily="34" charset="0"/>
            </a:endParaRPr>
          </a:p>
          <a:p>
            <a:r>
              <a:rPr kumimoji="1" lang="en-US" altLang="ja-JP" kern="1200" dirty="0">
                <a:solidFill>
                  <a:schemeClr val="tx1"/>
                </a:solidFill>
                <a:effectLst/>
                <a:latin typeface="Calibri" panose="020F0502020204030204" pitchFamily="34" charset="0"/>
              </a:rPr>
              <a:t>In chronic myelogenous leukemia, the spread of therapeutic drugs has reduced the number of transplants, and the survival probabilities both 5 and 10 years after transplantation are above 50%. </a:t>
            </a:r>
            <a:endParaRPr kumimoji="1" lang="ja-JP" altLang="ja-JP" kern="1200" dirty="0">
              <a:solidFill>
                <a:schemeClr val="tx1"/>
              </a:solidFill>
              <a:effectLst/>
              <a:latin typeface="Calibri" panose="020F0502020204030204" pitchFamily="34" charset="0"/>
            </a:endParaRPr>
          </a:p>
          <a:p>
            <a:r>
              <a:rPr kumimoji="1" lang="en-US" altLang="ja-JP" kern="1200" dirty="0">
                <a:solidFill>
                  <a:schemeClr val="tx1"/>
                </a:solidFill>
                <a:effectLst/>
                <a:latin typeface="Calibri" panose="020F0502020204030204" pitchFamily="34" charset="0"/>
              </a:rPr>
              <a:t>In adult T-cell leukemia, the survival probability is 44.9% one year after transplantation and 25.3% ten years after transplantation, both of which are lower than the survival probabilities of the other types of leukemia.</a:t>
            </a:r>
            <a:endParaRPr kumimoji="1" lang="ja-JP" altLang="ja-JP" kern="1200" dirty="0">
              <a:solidFill>
                <a:schemeClr val="tx1"/>
              </a:solidFill>
              <a:effectLst/>
              <a:latin typeface="Calibri" panose="020F0502020204030204" pitchFamily="34" charset="0"/>
            </a:endParaRPr>
          </a:p>
          <a:p>
            <a:endParaRPr kumimoji="1" lang="en-US" altLang="ja-JP" kern="1200" dirty="0">
              <a:solidFill>
                <a:srgbClr val="0B5395"/>
              </a:solidFill>
              <a:latin typeface="Calibri" panose="020F0502020204030204" pitchFamily="34" charset="0"/>
              <a:cs typeface="メイリオ" pitchFamily="50" charset="-128"/>
            </a:endParaRPr>
          </a:p>
          <a:p>
            <a:pPr rtl="0" eaLnBrk="1" fontAlgn="b" latinLnBrk="0" hangingPunct="1"/>
            <a:r>
              <a:rPr kumimoji="1" lang="ja-JP" altLang="en-US" b="0" i="0" u="none" strike="noStrike" kern="1200" dirty="0">
                <a:solidFill>
                  <a:schemeClr val="tx1"/>
                </a:solidFill>
                <a:latin typeface="Calibri" panose="020F0502020204030204" pitchFamily="34" charset="0"/>
                <a:ea typeface="メイリオ" pitchFamily="50" charset="-128"/>
                <a:cs typeface="Arial" pitchFamily="34" charset="0"/>
              </a:rPr>
              <a:t>≪</a:t>
            </a:r>
            <a:r>
              <a:rPr kumimoji="1" lang="en-US" altLang="ja-JP" b="0" i="0" u="none" strike="noStrike" kern="1200" dirty="0">
                <a:solidFill>
                  <a:schemeClr val="tx1"/>
                </a:solidFill>
                <a:latin typeface="Calibri" panose="020F0502020204030204" pitchFamily="34" charset="0"/>
                <a:ea typeface="メイリオ" pitchFamily="50" charset="-128"/>
                <a:cs typeface="Arial" pitchFamily="34" charset="0"/>
              </a:rPr>
              <a:t>Probability of survival</a:t>
            </a:r>
            <a:r>
              <a:rPr kumimoji="1" lang="ja-JP" altLang="en-US" b="0" i="0" u="none" strike="noStrike" kern="1200" dirty="0">
                <a:solidFill>
                  <a:schemeClr val="tx1"/>
                </a:solidFill>
                <a:latin typeface="Calibri" panose="020F0502020204030204" pitchFamily="34" charset="0"/>
                <a:ea typeface="メイリオ" pitchFamily="50" charset="-128"/>
                <a:cs typeface="Arial" pitchFamily="34" charset="0"/>
              </a:rPr>
              <a:t>≫</a:t>
            </a:r>
            <a:endParaRPr kumimoji="1" lang="en-US" altLang="ja-JP" b="0" i="0" u="none" strike="noStrike" kern="1200" dirty="0">
              <a:solidFill>
                <a:schemeClr val="tx1"/>
              </a:solidFill>
              <a:latin typeface="Calibri" panose="020F0502020204030204" pitchFamily="34" charset="0"/>
              <a:ea typeface="メイリオ" pitchFamily="50" charset="-128"/>
              <a:cs typeface="Arial" pitchFamily="34" charset="0"/>
            </a:endParaRPr>
          </a:p>
          <a:p>
            <a:r>
              <a:rPr kumimoji="1" lang="en-US" altLang="ja-JP" kern="1200" dirty="0">
                <a:solidFill>
                  <a:schemeClr val="tx1"/>
                </a:solidFill>
                <a:latin typeface="Calibri" panose="020F0502020204030204" pitchFamily="34" charset="0"/>
              </a:rPr>
              <a:t>                             Years after the first transplantation </a:t>
            </a:r>
            <a:endParaRPr kumimoji="1" lang="ja-JP" altLang="ja-JP" kern="1200" dirty="0">
              <a:solidFill>
                <a:schemeClr val="tx1"/>
              </a:solidFill>
              <a:latin typeface="Calibri" panose="020F0502020204030204" pitchFamily="34" charset="0"/>
            </a:endParaRPr>
          </a:p>
          <a:p>
            <a:r>
              <a:rPr kumimoji="1" lang="en-US" altLang="ja-JP" kern="1200" dirty="0">
                <a:solidFill>
                  <a:schemeClr val="tx1"/>
                </a:solidFill>
                <a:latin typeface="Calibri" panose="020F0502020204030204" pitchFamily="34" charset="0"/>
              </a:rPr>
              <a:t>                    N       1year</a:t>
            </a:r>
            <a:r>
              <a:rPr kumimoji="1" lang="en-US" altLang="ja-JP" b="1" kern="1200" dirty="0">
                <a:solidFill>
                  <a:schemeClr val="tx1"/>
                </a:solidFill>
                <a:latin typeface="Calibri" panose="020F0502020204030204" pitchFamily="34" charset="0"/>
              </a:rPr>
              <a:t>        </a:t>
            </a:r>
            <a:r>
              <a:rPr kumimoji="1" lang="en-US" altLang="ja-JP" kern="1200" dirty="0">
                <a:solidFill>
                  <a:schemeClr val="tx1"/>
                </a:solidFill>
                <a:latin typeface="Calibri" panose="020F0502020204030204" pitchFamily="34" charset="0"/>
              </a:rPr>
              <a:t>5years</a:t>
            </a:r>
            <a:r>
              <a:rPr kumimoji="1" lang="en-US" altLang="ja-JP" b="1" kern="1200" dirty="0">
                <a:solidFill>
                  <a:schemeClr val="tx1"/>
                </a:solidFill>
                <a:latin typeface="Calibri" panose="020F0502020204030204" pitchFamily="34" charset="0"/>
              </a:rPr>
              <a:t>      </a:t>
            </a:r>
            <a:r>
              <a:rPr kumimoji="1" lang="en-US" altLang="ja-JP" kern="1200" dirty="0">
                <a:solidFill>
                  <a:schemeClr val="tx1"/>
                </a:solidFill>
                <a:latin typeface="Calibri" panose="020F0502020204030204" pitchFamily="34" charset="0"/>
              </a:rPr>
              <a:t>10years</a:t>
            </a:r>
            <a:endParaRPr kumimoji="1" lang="ja-JP" altLang="ja-JP" kern="1200" dirty="0">
              <a:solidFill>
                <a:schemeClr val="tx1"/>
              </a:solidFill>
              <a:latin typeface="Calibri" panose="020F0502020204030204" pitchFamily="34" charset="0"/>
            </a:endParaRPr>
          </a:p>
          <a:p>
            <a:r>
              <a:rPr lang="en-US" altLang="ja-JP" dirty="0">
                <a:latin typeface="+mn-ea"/>
              </a:rPr>
              <a:t>―――――――――――――――――――――――</a:t>
            </a:r>
            <a:endParaRPr kumimoji="1" lang="en-US" altLang="ja-JP" b="0" i="0" u="none" strike="noStrike" kern="1200" dirty="0">
              <a:solidFill>
                <a:schemeClr val="tx1"/>
              </a:solidFill>
              <a:latin typeface="Calibri" panose="020F0502020204030204" pitchFamily="34" charset="0"/>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b="1" i="0" u="none" strike="noStrike" kern="1200" dirty="0">
                <a:solidFill>
                  <a:schemeClr val="tx1"/>
                </a:solidFill>
                <a:latin typeface="Calibri" panose="020F0502020204030204" pitchFamily="34" charset="0"/>
                <a:cs typeface="Arial" pitchFamily="34" charset="0"/>
              </a:rPr>
              <a:t>AML</a:t>
            </a:r>
            <a:r>
              <a:rPr kumimoji="1" lang="en-US" altLang="ja-JP" b="1" i="0" u="none" strike="noStrike" kern="1200" baseline="0" dirty="0">
                <a:solidFill>
                  <a:schemeClr val="tx1"/>
                </a:solidFill>
                <a:latin typeface="Calibri" panose="020F0502020204030204" pitchFamily="34" charset="0"/>
                <a:cs typeface="Arial" pitchFamily="34" charset="0"/>
              </a:rPr>
              <a:t>       </a:t>
            </a:r>
            <a:r>
              <a:rPr kumimoji="1" lang="en-US" altLang="ja-JP" b="0" i="0" u="none" strike="noStrike" kern="1200" dirty="0">
                <a:solidFill>
                  <a:schemeClr val="tx1"/>
                </a:solidFill>
                <a:effectLst/>
                <a:latin typeface="Calibri" panose="020F0502020204030204" pitchFamily="34" charset="0"/>
              </a:rPr>
              <a:t>20,296      </a:t>
            </a:r>
            <a:r>
              <a:rPr kumimoji="1" lang="en-US" altLang="ja-JP" b="1" i="0" u="none" strike="noStrike" kern="1200" dirty="0">
                <a:solidFill>
                  <a:schemeClr val="tx1"/>
                </a:solidFill>
                <a:effectLst/>
                <a:latin typeface="Calibri" panose="020F0502020204030204" pitchFamily="34" charset="0"/>
              </a:rPr>
              <a:t>62.5%        44.6%       40.1%</a:t>
            </a:r>
            <a:endParaRPr kumimoji="1" lang="en-US" altLang="ja-JP" kern="1200" dirty="0">
              <a:solidFill>
                <a:schemeClr val="tx1"/>
              </a:solidFill>
              <a:latin typeface="Calibri" panose="020F0502020204030204" pitchFamily="34" charset="0"/>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b="1" i="0" u="none" strike="noStrike" kern="1200" dirty="0">
                <a:solidFill>
                  <a:schemeClr val="tx1"/>
                </a:solidFill>
                <a:latin typeface="Calibri" panose="020F0502020204030204" pitchFamily="34" charset="0"/>
                <a:cs typeface="Arial" pitchFamily="34" charset="0"/>
              </a:rPr>
              <a:t>ALL         </a:t>
            </a:r>
            <a:r>
              <a:rPr kumimoji="1" lang="en-US" altLang="ja-JP" b="0" i="0" u="none" strike="noStrike" kern="1200" dirty="0">
                <a:solidFill>
                  <a:schemeClr val="tx1"/>
                </a:solidFill>
                <a:effectLst/>
                <a:latin typeface="Calibri" panose="020F0502020204030204" pitchFamily="34" charset="0"/>
              </a:rPr>
              <a:t>11,187      </a:t>
            </a:r>
            <a:r>
              <a:rPr kumimoji="1" lang="en-US" altLang="ja-JP" b="1" i="0" u="none" strike="noStrike" kern="1200" dirty="0">
                <a:solidFill>
                  <a:schemeClr val="tx1"/>
                </a:solidFill>
                <a:effectLst/>
                <a:latin typeface="Calibri" panose="020F0502020204030204" pitchFamily="34" charset="0"/>
              </a:rPr>
              <a:t>69.3%        49.9%       45.5%</a:t>
            </a:r>
            <a:endParaRPr kumimoji="1" lang="en-US" altLang="ja-JP" kern="1200" dirty="0">
              <a:solidFill>
                <a:schemeClr val="tx1"/>
              </a:solidFill>
              <a:latin typeface="Calibri" panose="020F0502020204030204" pitchFamily="34" charset="0"/>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b="1" i="0" u="none" strike="noStrike" kern="1200" dirty="0">
                <a:solidFill>
                  <a:schemeClr val="tx1"/>
                </a:solidFill>
                <a:latin typeface="Calibri" panose="020F0502020204030204" pitchFamily="34" charset="0"/>
                <a:cs typeface="Arial" pitchFamily="34" charset="0"/>
              </a:rPr>
              <a:t>ATL</a:t>
            </a:r>
            <a:r>
              <a:rPr kumimoji="1" lang="en-US" altLang="ja-JP" b="1" i="0" u="none" strike="noStrike" kern="1200" baseline="0" dirty="0">
                <a:solidFill>
                  <a:schemeClr val="tx1"/>
                </a:solidFill>
                <a:latin typeface="Calibri" panose="020F0502020204030204" pitchFamily="34" charset="0"/>
                <a:cs typeface="Arial" pitchFamily="34" charset="0"/>
              </a:rPr>
              <a:t>           </a:t>
            </a:r>
            <a:r>
              <a:rPr kumimoji="1" lang="en-US" altLang="ja-JP" b="0" i="0" u="none" strike="noStrike" kern="1200" dirty="0">
                <a:solidFill>
                  <a:schemeClr val="tx1"/>
                </a:solidFill>
                <a:effectLst/>
                <a:latin typeface="Calibri" panose="020F0502020204030204" pitchFamily="34" charset="0"/>
              </a:rPr>
              <a:t>2,191     </a:t>
            </a:r>
            <a:r>
              <a:rPr kumimoji="1" lang="en-US" altLang="ja-JP" b="0" i="0" u="none" strike="noStrike" kern="1200" baseline="0" dirty="0">
                <a:solidFill>
                  <a:schemeClr val="tx1"/>
                </a:solidFill>
                <a:effectLst/>
                <a:latin typeface="Calibri" panose="020F0502020204030204" pitchFamily="34" charset="0"/>
              </a:rPr>
              <a:t> </a:t>
            </a:r>
            <a:r>
              <a:rPr kumimoji="1" lang="en-US" altLang="ja-JP" b="1" i="0" u="none" strike="noStrike" kern="1200" dirty="0">
                <a:solidFill>
                  <a:schemeClr val="tx1"/>
                </a:solidFill>
                <a:effectLst/>
                <a:latin typeface="Calibri" panose="020F0502020204030204" pitchFamily="34" charset="0"/>
              </a:rPr>
              <a:t>44.9%        29.9%       25.3%</a:t>
            </a:r>
            <a:endParaRPr kumimoji="1" lang="en-US" altLang="ja-JP" kern="1200" dirty="0">
              <a:solidFill>
                <a:schemeClr val="tx1"/>
              </a:solidFill>
              <a:latin typeface="Calibri" panose="020F0502020204030204" pitchFamily="34" charset="0"/>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b="1" i="0" u="none" strike="noStrike" kern="1200" dirty="0">
                <a:solidFill>
                  <a:schemeClr val="tx1"/>
                </a:solidFill>
                <a:latin typeface="Calibri" panose="020F0502020204030204" pitchFamily="34" charset="0"/>
                <a:cs typeface="Arial" pitchFamily="34" charset="0"/>
              </a:rPr>
              <a:t>CML </a:t>
            </a:r>
            <a:r>
              <a:rPr kumimoji="1" lang="en-US" altLang="ja-JP" b="1" i="0" u="none" strike="noStrike" kern="1200" baseline="0" dirty="0">
                <a:solidFill>
                  <a:schemeClr val="tx1"/>
                </a:solidFill>
                <a:latin typeface="Calibri" panose="020F0502020204030204" pitchFamily="34" charset="0"/>
                <a:cs typeface="Arial" pitchFamily="34" charset="0"/>
              </a:rPr>
              <a:t>        </a:t>
            </a:r>
            <a:r>
              <a:rPr kumimoji="1" lang="en-US" altLang="ja-JP" b="0" i="0" u="none" strike="noStrike" kern="1200" dirty="0">
                <a:solidFill>
                  <a:schemeClr val="tx1"/>
                </a:solidFill>
                <a:effectLst/>
                <a:latin typeface="Calibri" panose="020F0502020204030204" pitchFamily="34" charset="0"/>
              </a:rPr>
              <a:t>3,517      </a:t>
            </a:r>
            <a:r>
              <a:rPr kumimoji="1" lang="en-US" altLang="ja-JP" b="1" i="0" u="none" strike="noStrike" kern="1200" dirty="0">
                <a:solidFill>
                  <a:schemeClr val="tx1"/>
                </a:solidFill>
                <a:effectLst/>
                <a:latin typeface="Calibri" panose="020F0502020204030204" pitchFamily="34" charset="0"/>
              </a:rPr>
              <a:t>70.5%        58.3%       54.5%</a:t>
            </a:r>
            <a:endParaRPr kumimoji="1" lang="en-US" altLang="ja-JP" kern="1200" dirty="0">
              <a:solidFill>
                <a:schemeClr val="tx1"/>
              </a:solidFill>
              <a:latin typeface="Calibri" panose="020F0502020204030204" pitchFamily="34" charset="0"/>
              <a:cs typeface="Arial" pitchFamily="34" charset="0"/>
            </a:endParaRPr>
          </a:p>
          <a:p>
            <a:r>
              <a:rPr kumimoji="1" lang="en-US" altLang="ja-JP" b="1" i="0" u="sng" strike="noStrike" kern="1200" dirty="0">
                <a:solidFill>
                  <a:schemeClr val="tx1"/>
                </a:solidFill>
                <a:latin typeface="Calibri" panose="020F0502020204030204" pitchFamily="34" charset="0"/>
                <a:cs typeface="Arial" pitchFamily="34" charset="0"/>
              </a:rPr>
              <a:t>MDS         </a:t>
            </a:r>
            <a:r>
              <a:rPr kumimoji="1" lang="en-US" altLang="ja-JP" b="0" i="0" u="sng" strike="noStrike" kern="1200" dirty="0">
                <a:solidFill>
                  <a:schemeClr val="tx1"/>
                </a:solidFill>
                <a:effectLst/>
                <a:latin typeface="Calibri" panose="020F0502020204030204" pitchFamily="34" charset="0"/>
              </a:rPr>
              <a:t>5,160      </a:t>
            </a:r>
            <a:r>
              <a:rPr kumimoji="1" lang="en-US" altLang="ja-JP" b="1" i="0" u="sng" strike="noStrike" kern="1200" dirty="0">
                <a:solidFill>
                  <a:schemeClr val="tx1"/>
                </a:solidFill>
                <a:effectLst/>
                <a:latin typeface="Calibri" panose="020F0502020204030204" pitchFamily="34" charset="0"/>
              </a:rPr>
              <a:t>65.1%        48.6%       42.5%</a:t>
            </a:r>
            <a:endParaRPr lang="en-US" altLang="ja-JP" u="none" dirty="0">
              <a:latin typeface="Calibri" panose="020F0502020204030204" pitchFamily="34" charset="0"/>
              <a:cs typeface="Arial" pitchFamily="34" charset="0"/>
            </a:endParaRPr>
          </a:p>
        </p:txBody>
      </p:sp>
      <p:sp>
        <p:nvSpPr>
          <p:cNvPr id="7" name="スライド イメージ プレースホルダ 6"/>
          <p:cNvSpPr>
            <a:spLocks noGrp="1" noRot="1" noChangeAspect="1"/>
          </p:cNvSpPr>
          <p:nvPr>
            <p:ph type="sldImg"/>
          </p:nvPr>
        </p:nvSpPr>
        <p:spPr>
          <a:xfrm>
            <a:off x="185738" y="311150"/>
            <a:ext cx="6334125" cy="4751388"/>
          </a:xfrm>
          <a:ln>
            <a:noFill/>
          </a:ln>
        </p:spPr>
      </p:sp>
    </p:spTree>
    <p:extLst>
      <p:ext uri="{BB962C8B-B14F-4D97-AF65-F5344CB8AC3E}">
        <p14:creationId xmlns:p14="http://schemas.microsoft.com/office/powerpoint/2010/main" val="391736233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 2"/>
          <p:cNvSpPr>
            <a:spLocks noGrp="1"/>
          </p:cNvSpPr>
          <p:nvPr>
            <p:ph type="body" idx="1"/>
          </p:nvPr>
        </p:nvSpPr>
        <p:spPr>
          <a:xfrm>
            <a:off x="1023858" y="5659649"/>
            <a:ext cx="4918208" cy="3923263"/>
          </a:xfrm>
        </p:spPr>
        <p:txBody>
          <a:bodyPr>
            <a:noAutofit/>
          </a:bodyPr>
          <a:lstStyle/>
          <a:p>
            <a:r>
              <a:rPr kumimoji="1" lang="en-US" altLang="ja-JP" kern="1200" dirty="0">
                <a:solidFill>
                  <a:schemeClr val="tx1"/>
                </a:solidFill>
                <a:effectLst/>
                <a:latin typeface="Calibri" panose="020F0502020204030204" pitchFamily="34" charset="0"/>
              </a:rPr>
              <a:t>In both non-Hodgkin lymphoma and Hodgkin lymphoma, the survival probabilities are around 60% five years after transplantation and around 50% ten years after transplantation. The survival probability one year after transplantation is slightly higher in Hodgkin lymphoma. </a:t>
            </a:r>
            <a:endParaRPr kumimoji="1" lang="ja-JP" altLang="ja-JP" kern="1200" dirty="0">
              <a:solidFill>
                <a:schemeClr val="tx1"/>
              </a:solidFill>
              <a:effectLst/>
              <a:latin typeface="Calibri" panose="020F0502020204030204" pitchFamily="34" charset="0"/>
            </a:endParaRPr>
          </a:p>
          <a:p>
            <a:r>
              <a:rPr kumimoji="1" lang="en-US" altLang="ja-JP" kern="1200" dirty="0">
                <a:solidFill>
                  <a:schemeClr val="tx1"/>
                </a:solidFill>
                <a:effectLst/>
                <a:latin typeface="Calibri" panose="020F0502020204030204" pitchFamily="34" charset="0"/>
              </a:rPr>
              <a:t>In approximately 97% of first transplants in plasma cell neoplasms including multiple myeloma, autologous transplants are performed. For the total autologous and allogeneic transplants, the survival probability one year after transplantation is as high as 91.4%, whereas the survival probability 10 years after transplantation is 36.5%.</a:t>
            </a:r>
            <a:endParaRPr kumimoji="1" lang="ja-JP" altLang="ja-JP" kern="1200" dirty="0">
              <a:solidFill>
                <a:schemeClr val="tx1"/>
              </a:solidFill>
              <a:effectLst/>
              <a:latin typeface="Calibri" panose="020F0502020204030204" pitchFamily="34" charset="0"/>
            </a:endParaRPr>
          </a:p>
          <a:p>
            <a:r>
              <a:rPr kumimoji="1" lang="en-US" altLang="ja-JP" kern="1200" dirty="0">
                <a:solidFill>
                  <a:schemeClr val="tx1"/>
                </a:solidFill>
                <a:latin typeface="Calibri" panose="020F0502020204030204" pitchFamily="34" charset="0"/>
              </a:rPr>
              <a:t> </a:t>
            </a:r>
            <a:endParaRPr lang="en-US" altLang="ja-JP" dirty="0">
              <a:solidFill>
                <a:srgbClr val="0B5395"/>
              </a:solidFill>
              <a:latin typeface="Calibri" panose="020F0502020204030204" pitchFamily="34" charset="0"/>
              <a:ea typeface="メイリオ" pitchFamily="50" charset="-128"/>
              <a:cs typeface="メイリオ" pitchFamily="50" charset="-128"/>
            </a:endParaRPr>
          </a:p>
          <a:p>
            <a:pPr rtl="0" eaLnBrk="1" fontAlgn="b" latinLnBrk="0" hangingPunct="1"/>
            <a:r>
              <a:rPr kumimoji="1" lang="ja-JP" altLang="en-US" b="0" i="0" u="none" strike="noStrike" kern="1200" dirty="0">
                <a:solidFill>
                  <a:schemeClr val="tx1"/>
                </a:solidFill>
                <a:latin typeface="Calibri" panose="020F0502020204030204" pitchFamily="34" charset="0"/>
                <a:ea typeface="メイリオ" pitchFamily="50" charset="-128"/>
                <a:cs typeface="Arial" pitchFamily="34" charset="0"/>
              </a:rPr>
              <a:t>≪</a:t>
            </a:r>
            <a:r>
              <a:rPr kumimoji="1" lang="en-US" altLang="ja-JP" b="0" i="0" u="none" strike="noStrike" kern="1200" dirty="0">
                <a:solidFill>
                  <a:schemeClr val="tx1"/>
                </a:solidFill>
                <a:latin typeface="Calibri" panose="020F0502020204030204" pitchFamily="34" charset="0"/>
                <a:ea typeface="メイリオ" pitchFamily="50" charset="-128"/>
                <a:cs typeface="Arial" pitchFamily="34" charset="0"/>
              </a:rPr>
              <a:t>Probability of survival</a:t>
            </a:r>
            <a:r>
              <a:rPr kumimoji="1" lang="ja-JP" altLang="en-US" b="0" i="0" u="none" strike="noStrike" kern="1200" dirty="0">
                <a:solidFill>
                  <a:schemeClr val="tx1"/>
                </a:solidFill>
                <a:latin typeface="Calibri" panose="020F0502020204030204" pitchFamily="34" charset="0"/>
                <a:ea typeface="メイリオ" pitchFamily="50" charset="-128"/>
                <a:cs typeface="Arial" pitchFamily="34" charset="0"/>
              </a:rPr>
              <a:t>≫</a:t>
            </a:r>
            <a:endParaRPr kumimoji="1" lang="en-US" altLang="ja-JP" b="0" i="0" u="none" strike="noStrike" kern="1200" dirty="0">
              <a:solidFill>
                <a:schemeClr val="tx1"/>
              </a:solidFill>
              <a:latin typeface="Calibri" panose="020F0502020204030204" pitchFamily="34" charset="0"/>
              <a:ea typeface="メイリオ" pitchFamily="50" charset="-128"/>
              <a:cs typeface="Arial" pitchFamily="34" charset="0"/>
            </a:endParaRPr>
          </a:p>
          <a:p>
            <a:r>
              <a:rPr kumimoji="1" lang="en-US" altLang="ja-JP" kern="1200" dirty="0">
                <a:solidFill>
                  <a:schemeClr val="tx1"/>
                </a:solidFill>
                <a:latin typeface="Calibri" panose="020F0502020204030204" pitchFamily="34" charset="0"/>
              </a:rPr>
              <a:t>                                            Years after the first transplantation </a:t>
            </a:r>
            <a:endParaRPr kumimoji="1" lang="ja-JP" altLang="ja-JP" kern="1200" dirty="0">
              <a:solidFill>
                <a:schemeClr val="tx1"/>
              </a:solidFill>
              <a:latin typeface="Calibri" panose="020F0502020204030204" pitchFamily="34" charset="0"/>
            </a:endParaRPr>
          </a:p>
          <a:p>
            <a:r>
              <a:rPr kumimoji="1" lang="en-US" altLang="ja-JP" kern="1200" dirty="0">
                <a:solidFill>
                  <a:schemeClr val="tx1"/>
                </a:solidFill>
                <a:latin typeface="Calibri" panose="020F0502020204030204" pitchFamily="34" charset="0"/>
              </a:rPr>
              <a:t>                                  N        1year</a:t>
            </a:r>
            <a:r>
              <a:rPr kumimoji="1" lang="en-US" altLang="ja-JP" b="1" kern="1200" dirty="0">
                <a:solidFill>
                  <a:schemeClr val="tx1"/>
                </a:solidFill>
                <a:latin typeface="Calibri" panose="020F0502020204030204" pitchFamily="34" charset="0"/>
              </a:rPr>
              <a:t>        </a:t>
            </a:r>
            <a:r>
              <a:rPr kumimoji="1" lang="en-US" altLang="ja-JP" kern="1200" dirty="0">
                <a:solidFill>
                  <a:schemeClr val="tx1"/>
                </a:solidFill>
                <a:latin typeface="Calibri" panose="020F0502020204030204" pitchFamily="34" charset="0"/>
              </a:rPr>
              <a:t>5years</a:t>
            </a:r>
            <a:r>
              <a:rPr kumimoji="1" lang="en-US" altLang="ja-JP" b="1" kern="1200" dirty="0">
                <a:solidFill>
                  <a:schemeClr val="tx1"/>
                </a:solidFill>
                <a:latin typeface="Calibri" panose="020F0502020204030204" pitchFamily="34" charset="0"/>
              </a:rPr>
              <a:t>      </a:t>
            </a:r>
            <a:r>
              <a:rPr kumimoji="1" lang="en-US" altLang="ja-JP" kern="1200" dirty="0">
                <a:solidFill>
                  <a:schemeClr val="tx1"/>
                </a:solidFill>
                <a:latin typeface="Calibri" panose="020F0502020204030204" pitchFamily="34" charset="0"/>
              </a:rPr>
              <a:t>10years</a:t>
            </a:r>
            <a:endParaRPr kumimoji="1" lang="ja-JP" altLang="ja-JP" kern="1200" dirty="0">
              <a:solidFill>
                <a:schemeClr val="tx1"/>
              </a:solidFill>
              <a:latin typeface="Calibri" panose="020F0502020204030204" pitchFamily="34" charset="0"/>
            </a:endParaRPr>
          </a:p>
          <a:p>
            <a:r>
              <a:rPr kumimoji="1" lang="en-US" altLang="ja-JP" kern="1200" dirty="0">
                <a:solidFill>
                  <a:schemeClr val="tx1"/>
                </a:solidFill>
                <a:latin typeface="+mn-ea"/>
              </a:rPr>
              <a:t>――――――――――――――――――――――――――――</a:t>
            </a:r>
            <a:endParaRPr kumimoji="1" lang="ja-JP" altLang="ja-JP" kern="1200" dirty="0">
              <a:solidFill>
                <a:schemeClr val="tx1"/>
              </a:solidFill>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b="1" i="0" u="none" strike="noStrike" kern="1200" dirty="0">
                <a:solidFill>
                  <a:schemeClr val="tx1"/>
                </a:solidFill>
                <a:latin typeface="Calibri" panose="020F0502020204030204" pitchFamily="34" charset="0"/>
                <a:cs typeface="Arial" pitchFamily="34" charset="0"/>
              </a:rPr>
              <a:t>NHL                  </a:t>
            </a:r>
            <a:r>
              <a:rPr kumimoji="1" lang="en-US" altLang="ja-JP" b="1" i="0" u="none" strike="noStrike" kern="1200" baseline="0" dirty="0">
                <a:solidFill>
                  <a:schemeClr val="tx1"/>
                </a:solidFill>
                <a:latin typeface="Calibri" panose="020F0502020204030204" pitchFamily="34" charset="0"/>
                <a:cs typeface="Arial" pitchFamily="34" charset="0"/>
              </a:rPr>
              <a:t>      </a:t>
            </a:r>
            <a:r>
              <a:rPr kumimoji="1" lang="en-US" altLang="ja-JP" b="0" i="0" u="none" strike="noStrike" kern="1200" dirty="0">
                <a:solidFill>
                  <a:schemeClr val="tx1"/>
                </a:solidFill>
                <a:effectLst/>
                <a:latin typeface="Calibri" panose="020F0502020204030204" pitchFamily="34" charset="0"/>
              </a:rPr>
              <a:t>17,567      </a:t>
            </a:r>
            <a:r>
              <a:rPr kumimoji="1" lang="en-US" altLang="ja-JP" b="1" i="0" u="none" strike="noStrike" kern="1200" dirty="0">
                <a:solidFill>
                  <a:schemeClr val="tx1"/>
                </a:solidFill>
                <a:effectLst/>
                <a:latin typeface="Calibri" panose="020F0502020204030204" pitchFamily="34" charset="0"/>
              </a:rPr>
              <a:t>72.2%      57.0%       49.8%</a:t>
            </a:r>
            <a:endParaRPr kumimoji="1" lang="en-US" altLang="ja-JP" kern="1200" dirty="0">
              <a:solidFill>
                <a:schemeClr val="tx1"/>
              </a:solidFill>
              <a:latin typeface="Calibri" panose="020F0502020204030204" pitchFamily="34" charset="0"/>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b="1" i="0" u="none" strike="noStrike" kern="1200" dirty="0">
                <a:solidFill>
                  <a:schemeClr val="tx1"/>
                </a:solidFill>
                <a:latin typeface="Calibri" panose="020F0502020204030204" pitchFamily="34" charset="0"/>
                <a:cs typeface="Arial" pitchFamily="34" charset="0"/>
              </a:rPr>
              <a:t>HL                     </a:t>
            </a:r>
            <a:r>
              <a:rPr kumimoji="1" lang="en-US" altLang="ja-JP" b="1" i="0" u="none" strike="noStrike" kern="1200" baseline="0" dirty="0">
                <a:solidFill>
                  <a:schemeClr val="tx1"/>
                </a:solidFill>
                <a:latin typeface="Calibri" panose="020F0502020204030204" pitchFamily="34" charset="0"/>
                <a:cs typeface="Arial" pitchFamily="34" charset="0"/>
              </a:rPr>
              <a:t>        </a:t>
            </a:r>
            <a:r>
              <a:rPr kumimoji="1" lang="en-US" altLang="ja-JP" b="0" i="0" u="none" strike="noStrike" kern="1200" dirty="0">
                <a:solidFill>
                  <a:schemeClr val="tx1"/>
                </a:solidFill>
                <a:effectLst/>
                <a:latin typeface="Calibri" panose="020F0502020204030204" pitchFamily="34" charset="0"/>
              </a:rPr>
              <a:t>1,407       </a:t>
            </a:r>
            <a:r>
              <a:rPr kumimoji="1" lang="en-US" altLang="ja-JP" b="1" i="0" u="none" strike="noStrike" kern="1200" dirty="0">
                <a:solidFill>
                  <a:schemeClr val="tx1"/>
                </a:solidFill>
                <a:effectLst/>
                <a:latin typeface="Calibri" panose="020F0502020204030204" pitchFamily="34" charset="0"/>
              </a:rPr>
              <a:t>85.6%      66.8%       59.1%</a:t>
            </a:r>
            <a:endParaRPr kumimoji="1" lang="en-US" altLang="ja-JP" kern="1200" dirty="0">
              <a:solidFill>
                <a:schemeClr val="tx1"/>
              </a:solidFill>
              <a:latin typeface="Calibri" panose="020F0502020204030204" pitchFamily="34" charset="0"/>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b="1" i="0" u="none" strike="noStrike" kern="1200" dirty="0">
                <a:solidFill>
                  <a:schemeClr val="tx1"/>
                </a:solidFill>
                <a:latin typeface="Calibri" panose="020F0502020204030204" pitchFamily="34" charset="0"/>
                <a:cs typeface="Arial" pitchFamily="34" charset="0"/>
              </a:rPr>
              <a:t>Other</a:t>
            </a:r>
            <a:r>
              <a:rPr kumimoji="1" lang="en-US" altLang="ja-JP" b="1" i="0" u="none" strike="noStrike" kern="1200" baseline="0" dirty="0">
                <a:solidFill>
                  <a:schemeClr val="tx1"/>
                </a:solidFill>
                <a:latin typeface="Calibri" panose="020F0502020204030204" pitchFamily="34" charset="0"/>
                <a:cs typeface="Arial" pitchFamily="34" charset="0"/>
              </a:rPr>
              <a:t> lymphoma       </a:t>
            </a:r>
            <a:r>
              <a:rPr kumimoji="1" lang="en-US" altLang="ja-JP" b="0" i="0" u="none" strike="noStrike" kern="1200" dirty="0">
                <a:solidFill>
                  <a:schemeClr val="tx1"/>
                </a:solidFill>
                <a:effectLst/>
                <a:latin typeface="Calibri" panose="020F0502020204030204" pitchFamily="34" charset="0"/>
              </a:rPr>
              <a:t>693      </a:t>
            </a:r>
            <a:r>
              <a:rPr kumimoji="1" lang="en-US" altLang="ja-JP" b="1" i="0" u="none" strike="noStrike" kern="1200" dirty="0">
                <a:solidFill>
                  <a:schemeClr val="tx1"/>
                </a:solidFill>
                <a:effectLst/>
                <a:latin typeface="Calibri" panose="020F0502020204030204" pitchFamily="34" charset="0"/>
              </a:rPr>
              <a:t>67.5%      50.8%       41.8%</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b="1" i="0" u="none" strike="noStrike" kern="1200" dirty="0">
                <a:solidFill>
                  <a:schemeClr val="tx1"/>
                </a:solidFill>
                <a:effectLst/>
                <a:latin typeface="Calibri" panose="020F0502020204030204" pitchFamily="34" charset="0"/>
              </a:rPr>
              <a:t> / type missing</a:t>
            </a:r>
            <a:endParaRPr kumimoji="1" lang="en-US" altLang="ja-JP" kern="1200" dirty="0">
              <a:solidFill>
                <a:schemeClr val="tx1"/>
              </a:solidFill>
              <a:latin typeface="Calibri" panose="020F0502020204030204" pitchFamily="34" charset="0"/>
              <a:cs typeface="Arial" pitchFamily="34" charset="0"/>
            </a:endParaRPr>
          </a:p>
          <a:p>
            <a:r>
              <a:rPr kumimoji="1" lang="en-US" altLang="ja-JP" b="1" i="0" u="sng" strike="noStrike" kern="1200" baseline="0" dirty="0">
                <a:solidFill>
                  <a:schemeClr val="tx1"/>
                </a:solidFill>
                <a:latin typeface="Calibri" panose="020F0502020204030204" pitchFamily="34" charset="0"/>
                <a:cs typeface="Arial" pitchFamily="34" charset="0"/>
              </a:rPr>
              <a:t>MM/PCD                 </a:t>
            </a:r>
            <a:r>
              <a:rPr kumimoji="1" lang="en-US" altLang="ja-JP" b="0" i="0" u="sng" strike="noStrike" kern="1200" dirty="0">
                <a:solidFill>
                  <a:schemeClr val="tx1"/>
                </a:solidFill>
                <a:effectLst/>
                <a:latin typeface="Calibri" panose="020F0502020204030204" pitchFamily="34" charset="0"/>
              </a:rPr>
              <a:t>8,679       </a:t>
            </a:r>
            <a:r>
              <a:rPr kumimoji="1" lang="en-US" altLang="ja-JP" b="1" i="0" u="sng" strike="noStrike" kern="1200" dirty="0">
                <a:solidFill>
                  <a:schemeClr val="tx1"/>
                </a:solidFill>
                <a:effectLst/>
                <a:latin typeface="Calibri" panose="020F0502020204030204" pitchFamily="34" charset="0"/>
              </a:rPr>
              <a:t>91.4%      60.9%       36.5%</a:t>
            </a:r>
            <a:endParaRPr lang="en-US" altLang="ja-JP" u="none" dirty="0">
              <a:latin typeface="Calibri" panose="020F0502020204030204" pitchFamily="34" charset="0"/>
              <a:cs typeface="Arial" pitchFamily="34" charset="0"/>
            </a:endParaRPr>
          </a:p>
        </p:txBody>
      </p:sp>
      <p:sp>
        <p:nvSpPr>
          <p:cNvPr id="7" name="スライド イメージ プレースホルダ 6"/>
          <p:cNvSpPr>
            <a:spLocks noGrp="1" noRot="1" noChangeAspect="1"/>
          </p:cNvSpPr>
          <p:nvPr>
            <p:ph type="sldImg"/>
          </p:nvPr>
        </p:nvSpPr>
        <p:spPr>
          <a:xfrm>
            <a:off x="161925" y="311150"/>
            <a:ext cx="6335713" cy="4751388"/>
          </a:xfrm>
          <a:ln>
            <a:noFill/>
          </a:ln>
        </p:spPr>
      </p:sp>
    </p:spTree>
    <p:extLst>
      <p:ext uri="{BB962C8B-B14F-4D97-AF65-F5344CB8AC3E}">
        <p14:creationId xmlns:p14="http://schemas.microsoft.com/office/powerpoint/2010/main" val="323959747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 2"/>
          <p:cNvSpPr>
            <a:spLocks noGrp="1"/>
          </p:cNvSpPr>
          <p:nvPr>
            <p:ph type="body" idx="1"/>
          </p:nvPr>
        </p:nvSpPr>
        <p:spPr>
          <a:xfrm>
            <a:off x="1086407" y="5659648"/>
            <a:ext cx="4918208" cy="3685520"/>
          </a:xfrm>
        </p:spPr>
        <p:txBody>
          <a:bodyPr>
            <a:normAutofit/>
          </a:bodyPr>
          <a:lstStyle/>
          <a:p>
            <a:r>
              <a:rPr kumimoji="1" lang="en-US" altLang="ja-JP" kern="1200" dirty="0">
                <a:solidFill>
                  <a:schemeClr val="tx1"/>
                </a:solidFill>
                <a:effectLst/>
                <a:latin typeface="Calibri" panose="020F0502020204030204" pitchFamily="34" charset="0"/>
              </a:rPr>
              <a:t>In acute myeloid leukemia, the survival probabilities after autologous transplant are almost similar between recipients aged 0 to 15 years and those aged 16 years or older (≥16). </a:t>
            </a:r>
            <a:endParaRPr kumimoji="1" lang="ja-JP" altLang="ja-JP" kern="1200" dirty="0">
              <a:solidFill>
                <a:schemeClr val="tx1"/>
              </a:solidFill>
              <a:effectLst/>
              <a:latin typeface="Calibri" panose="020F0502020204030204" pitchFamily="34" charset="0"/>
            </a:endParaRPr>
          </a:p>
          <a:p>
            <a:r>
              <a:rPr kumimoji="1" lang="en-US" altLang="ja-JP" kern="1200" dirty="0">
                <a:solidFill>
                  <a:schemeClr val="tx1"/>
                </a:solidFill>
                <a:effectLst/>
                <a:latin typeface="Calibri" panose="020F0502020204030204" pitchFamily="34" charset="0"/>
              </a:rPr>
              <a:t>In acute lymphoblastic leukemia, the survival probability in those aged 16 years or older (≥16) is 30.8% and 26.2% five and ten years after autologous transplantation, respectively, indicating lower long-term survival probabilities in this age group than in pediatric patients.</a:t>
            </a:r>
            <a:endParaRPr kumimoji="1" lang="ja-JP" altLang="ja-JP" kern="1200" dirty="0">
              <a:solidFill>
                <a:schemeClr val="tx1"/>
              </a:solidFill>
              <a:effectLst/>
              <a:latin typeface="Calibri" panose="020F0502020204030204" pitchFamily="34" charset="0"/>
            </a:endParaRPr>
          </a:p>
          <a:p>
            <a:endParaRPr lang="en-US" altLang="ja-JP" dirty="0">
              <a:solidFill>
                <a:srgbClr val="0B5395"/>
              </a:solidFill>
              <a:latin typeface="Calibri" panose="020F0502020204030204" pitchFamily="34" charset="0"/>
              <a:cs typeface="メイリオ" pitchFamily="50" charset="-128"/>
            </a:endParaRPr>
          </a:p>
          <a:p>
            <a:pPr rtl="0" eaLnBrk="1" fontAlgn="b" latinLnBrk="0" hangingPunct="1"/>
            <a:r>
              <a:rPr kumimoji="1" lang="ja-JP" altLang="en-US" b="0" i="0" u="none" strike="noStrike" kern="1200" dirty="0">
                <a:solidFill>
                  <a:schemeClr val="tx1"/>
                </a:solidFill>
                <a:latin typeface="Calibri" panose="020F0502020204030204" pitchFamily="34" charset="0"/>
                <a:ea typeface="メイリオ" pitchFamily="50" charset="-128"/>
                <a:cs typeface="Arial" pitchFamily="34" charset="0"/>
              </a:rPr>
              <a:t>≪</a:t>
            </a:r>
            <a:r>
              <a:rPr kumimoji="1" lang="en-US" altLang="ja-JP" b="0" i="0" u="none" strike="noStrike" kern="1200" dirty="0">
                <a:solidFill>
                  <a:schemeClr val="tx1"/>
                </a:solidFill>
                <a:latin typeface="Calibri" panose="020F0502020204030204" pitchFamily="34" charset="0"/>
                <a:ea typeface="メイリオ" pitchFamily="50" charset="-128"/>
                <a:cs typeface="Arial" pitchFamily="34" charset="0"/>
              </a:rPr>
              <a:t>Probability of survival</a:t>
            </a:r>
            <a:r>
              <a:rPr kumimoji="1" lang="ja-JP" altLang="en-US" b="0" i="0" u="none" strike="noStrike" kern="1200" dirty="0">
                <a:solidFill>
                  <a:schemeClr val="tx1"/>
                </a:solidFill>
                <a:latin typeface="Calibri" panose="020F0502020204030204" pitchFamily="34" charset="0"/>
                <a:ea typeface="メイリオ" pitchFamily="50" charset="-128"/>
                <a:cs typeface="Arial" pitchFamily="34" charset="0"/>
              </a:rPr>
              <a:t>≫</a:t>
            </a:r>
            <a:endParaRPr kumimoji="1" lang="en-US" altLang="ja-JP" b="0" i="0" u="none" strike="noStrike" kern="1200" dirty="0">
              <a:solidFill>
                <a:schemeClr val="tx1"/>
              </a:solidFill>
              <a:latin typeface="Calibri" panose="020F0502020204030204" pitchFamily="34" charset="0"/>
              <a:ea typeface="メイリオ" pitchFamily="50" charset="-128"/>
              <a:cs typeface="Arial" pitchFamily="34" charset="0"/>
            </a:endParaRPr>
          </a:p>
          <a:p>
            <a:r>
              <a:rPr kumimoji="1" lang="en-US" altLang="ja-JP" kern="1200" dirty="0">
                <a:solidFill>
                  <a:schemeClr val="tx1"/>
                </a:solidFill>
                <a:latin typeface="Calibri" panose="020F0502020204030204" pitchFamily="34" charset="0"/>
              </a:rPr>
              <a:t>                                        Years after the first transplantation </a:t>
            </a:r>
            <a:endParaRPr kumimoji="1" lang="ja-JP" altLang="ja-JP" kern="1200" dirty="0">
              <a:solidFill>
                <a:schemeClr val="tx1"/>
              </a:solidFill>
              <a:latin typeface="Calibri" panose="020F0502020204030204" pitchFamily="34" charset="0"/>
            </a:endParaRPr>
          </a:p>
          <a:p>
            <a:r>
              <a:rPr kumimoji="1" lang="en-US" altLang="ja-JP" kern="1200" dirty="0">
                <a:solidFill>
                  <a:schemeClr val="tx1"/>
                </a:solidFill>
                <a:latin typeface="Calibri" panose="020F0502020204030204" pitchFamily="34" charset="0"/>
              </a:rPr>
              <a:t>                             N         1year</a:t>
            </a:r>
            <a:r>
              <a:rPr kumimoji="1" lang="en-US" altLang="ja-JP" b="1" kern="1200" dirty="0">
                <a:solidFill>
                  <a:schemeClr val="tx1"/>
                </a:solidFill>
                <a:latin typeface="Calibri" panose="020F0502020204030204" pitchFamily="34" charset="0"/>
              </a:rPr>
              <a:t>        </a:t>
            </a:r>
            <a:r>
              <a:rPr kumimoji="1" lang="en-US" altLang="ja-JP" kern="1200" dirty="0">
                <a:solidFill>
                  <a:schemeClr val="tx1"/>
                </a:solidFill>
                <a:latin typeface="Calibri" panose="020F0502020204030204" pitchFamily="34" charset="0"/>
              </a:rPr>
              <a:t>5years</a:t>
            </a:r>
            <a:r>
              <a:rPr kumimoji="1" lang="en-US" altLang="ja-JP" b="1" kern="1200" dirty="0">
                <a:solidFill>
                  <a:schemeClr val="tx1"/>
                </a:solidFill>
                <a:latin typeface="Calibri" panose="020F0502020204030204" pitchFamily="34" charset="0"/>
              </a:rPr>
              <a:t>      </a:t>
            </a:r>
            <a:r>
              <a:rPr kumimoji="1" lang="en-US" altLang="ja-JP" kern="1200" dirty="0">
                <a:solidFill>
                  <a:schemeClr val="tx1"/>
                </a:solidFill>
                <a:latin typeface="Calibri" panose="020F0502020204030204" pitchFamily="34" charset="0"/>
              </a:rPr>
              <a:t>10years</a:t>
            </a:r>
            <a:endParaRPr kumimoji="1" lang="ja-JP" altLang="ja-JP" kern="1200" dirty="0">
              <a:solidFill>
                <a:schemeClr val="tx1"/>
              </a:solidFill>
              <a:latin typeface="Calibri" panose="020F0502020204030204" pitchFamily="34" charset="0"/>
            </a:endParaRPr>
          </a:p>
          <a:p>
            <a:r>
              <a:rPr lang="en-US" altLang="ja-JP" dirty="0">
                <a:latin typeface="+mn-ea"/>
              </a:rPr>
              <a:t>―――――――――――――――――――――――</a:t>
            </a:r>
            <a:endParaRPr kumimoji="1" lang="ja-JP" altLang="ja-JP" kern="1200" dirty="0">
              <a:solidFill>
                <a:schemeClr val="tx1"/>
              </a:solidFill>
              <a:latin typeface="Calibri" panose="020F0502020204030204" pitchFamily="34" charset="0"/>
            </a:endParaRPr>
          </a:p>
          <a:p>
            <a:pPr rtl="0" eaLnBrk="1" fontAlgn="ctr" latinLnBrk="0" hangingPunct="1"/>
            <a:r>
              <a:rPr kumimoji="1" lang="en-US" altLang="ja-JP" b="1" i="0" u="none" strike="noStrike" kern="1200" dirty="0">
                <a:solidFill>
                  <a:schemeClr val="tx1"/>
                </a:solidFill>
                <a:latin typeface="Calibri" panose="020F0502020204030204" pitchFamily="34" charset="0"/>
                <a:ea typeface="ＭＳ ゴシック" pitchFamily="49" charset="-128"/>
                <a:cs typeface="Arial" pitchFamily="34" charset="0"/>
              </a:rPr>
              <a:t>AML   </a:t>
            </a:r>
            <a:r>
              <a:rPr kumimoji="1" lang="en-US" altLang="ja-JP" b="0" i="0" u="none" strike="noStrike" kern="1200" dirty="0">
                <a:solidFill>
                  <a:schemeClr val="tx1"/>
                </a:solidFill>
                <a:latin typeface="Calibri" panose="020F0502020204030204" pitchFamily="34" charset="0"/>
                <a:ea typeface="ＭＳ ゴシック" pitchFamily="49" charset="-128"/>
                <a:cs typeface="Arial" pitchFamily="34" charset="0"/>
              </a:rPr>
              <a:t>Age</a:t>
            </a:r>
            <a:r>
              <a:rPr kumimoji="1" lang="ja-JP" altLang="en-US" b="0" i="0" u="none" strike="noStrike" kern="1200" dirty="0">
                <a:solidFill>
                  <a:schemeClr val="tx1"/>
                </a:solidFill>
                <a:latin typeface="Calibri" panose="020F0502020204030204" pitchFamily="34" charset="0"/>
                <a:ea typeface="ＭＳ ゴシック" pitchFamily="49" charset="-128"/>
                <a:cs typeface="Arial" pitchFamily="34" charset="0"/>
              </a:rPr>
              <a:t>≤</a:t>
            </a:r>
            <a:r>
              <a:rPr kumimoji="1" lang="en-US" altLang="ja-JP" b="0" i="0" u="none" strike="noStrike" kern="1200" dirty="0">
                <a:solidFill>
                  <a:schemeClr val="tx1"/>
                </a:solidFill>
                <a:latin typeface="Calibri" panose="020F0502020204030204" pitchFamily="34" charset="0"/>
                <a:ea typeface="ＭＳ ゴシック" pitchFamily="49" charset="-128"/>
                <a:cs typeface="Arial" pitchFamily="34" charset="0"/>
              </a:rPr>
              <a:t>15</a:t>
            </a:r>
            <a:r>
              <a:rPr kumimoji="1" lang="ja-JP" altLang="en-US" b="0" i="0" u="none" strike="noStrike" kern="1200" baseline="0" dirty="0">
                <a:solidFill>
                  <a:schemeClr val="tx1"/>
                </a:solidFill>
                <a:latin typeface="Calibri" panose="020F0502020204030204" pitchFamily="34" charset="0"/>
                <a:ea typeface="ＭＳ ゴシック" pitchFamily="49" charset="-128"/>
                <a:cs typeface="Arial" pitchFamily="34" charset="0"/>
              </a:rPr>
              <a:t>       </a:t>
            </a:r>
            <a:r>
              <a:rPr kumimoji="1" lang="en-US" altLang="ja-JP" b="0" i="0" u="none" strike="noStrike" kern="1200" dirty="0">
                <a:solidFill>
                  <a:schemeClr val="tx1"/>
                </a:solidFill>
                <a:effectLst/>
                <a:latin typeface="Calibri" panose="020F0502020204030204" pitchFamily="34" charset="0"/>
              </a:rPr>
              <a:t>235      </a:t>
            </a:r>
            <a:r>
              <a:rPr kumimoji="1" lang="en-US" altLang="ja-JP" b="1" i="0" u="none" strike="noStrike" kern="1200" dirty="0">
                <a:solidFill>
                  <a:schemeClr val="tx1"/>
                </a:solidFill>
                <a:effectLst/>
                <a:latin typeface="Calibri" panose="020F0502020204030204" pitchFamily="34" charset="0"/>
              </a:rPr>
              <a:t>86.8%       64.1%        61.3%</a:t>
            </a:r>
            <a:endParaRPr kumimoji="1" lang="en-US" altLang="ja-JP" b="1" i="0" u="none" strike="noStrike" kern="1200" baseline="0" dirty="0">
              <a:solidFill>
                <a:schemeClr val="tx1"/>
              </a:solidFill>
              <a:effectLst/>
              <a:latin typeface="Calibri" panose="020F0502020204030204" pitchFamily="34" charset="0"/>
            </a:endParaRPr>
          </a:p>
          <a:p>
            <a:pPr marL="0" marR="0" lvl="0" indent="0" algn="l" defTabSz="914400" rtl="0" eaLnBrk="1" fontAlgn="ctr" latinLnBrk="0" hangingPunct="1">
              <a:lnSpc>
                <a:spcPct val="100000"/>
              </a:lnSpc>
              <a:spcBef>
                <a:spcPts val="0"/>
              </a:spcBef>
              <a:spcAft>
                <a:spcPts val="0"/>
              </a:spcAft>
              <a:buClrTx/>
              <a:buSzTx/>
              <a:buFontTx/>
              <a:buNone/>
              <a:tabLst/>
              <a:defRPr/>
            </a:pPr>
            <a:r>
              <a:rPr kumimoji="1" lang="en-US" altLang="ja-JP" b="0" i="0" u="none" strike="noStrike" kern="1200" baseline="0" dirty="0">
                <a:solidFill>
                  <a:schemeClr val="tx1"/>
                </a:solidFill>
                <a:latin typeface="Calibri" panose="020F0502020204030204" pitchFamily="34" charset="0"/>
                <a:ea typeface="ＭＳ ゴシック" pitchFamily="49" charset="-128"/>
                <a:cs typeface="Arial" pitchFamily="34" charset="0"/>
              </a:rPr>
              <a:t>           Age</a:t>
            </a:r>
            <a:r>
              <a:rPr kumimoji="1" lang="ja-JP" altLang="en-US" b="0" i="0" u="none" strike="noStrike" kern="1200" baseline="0" dirty="0">
                <a:solidFill>
                  <a:schemeClr val="tx1"/>
                </a:solidFill>
                <a:latin typeface="Calibri" panose="020F0502020204030204" pitchFamily="34" charset="0"/>
                <a:ea typeface="ＭＳ ゴシック" pitchFamily="49" charset="-128"/>
                <a:cs typeface="Arial" pitchFamily="34" charset="0"/>
              </a:rPr>
              <a:t>≥</a:t>
            </a:r>
            <a:r>
              <a:rPr kumimoji="1" lang="en-US" altLang="ja-JP" b="0" i="0" u="none" strike="noStrike" kern="1200" dirty="0">
                <a:solidFill>
                  <a:schemeClr val="tx1"/>
                </a:solidFill>
                <a:latin typeface="Calibri" panose="020F0502020204030204" pitchFamily="34" charset="0"/>
                <a:ea typeface="ＭＳ ゴシック" pitchFamily="49" charset="-128"/>
                <a:cs typeface="Arial" pitchFamily="34" charset="0"/>
              </a:rPr>
              <a:t>16</a:t>
            </a:r>
            <a:r>
              <a:rPr kumimoji="1" lang="ja-JP" altLang="en-US" b="0" i="0" u="none" strike="noStrike" kern="1200" baseline="0" dirty="0">
                <a:solidFill>
                  <a:schemeClr val="tx1"/>
                </a:solidFill>
                <a:latin typeface="Calibri" panose="020F0502020204030204" pitchFamily="34" charset="0"/>
                <a:ea typeface="ＭＳ ゴシック" pitchFamily="49" charset="-128"/>
                <a:cs typeface="Arial" pitchFamily="34" charset="0"/>
              </a:rPr>
              <a:t>    </a:t>
            </a:r>
            <a:r>
              <a:rPr kumimoji="1" lang="en-US" altLang="ja-JP" b="0" i="0" u="none" strike="noStrike" kern="1200" dirty="0">
                <a:solidFill>
                  <a:schemeClr val="tx1"/>
                </a:solidFill>
                <a:effectLst/>
                <a:latin typeface="Calibri" panose="020F0502020204030204" pitchFamily="34" charset="0"/>
              </a:rPr>
              <a:t>1,364      </a:t>
            </a:r>
            <a:r>
              <a:rPr kumimoji="1" lang="en-US" altLang="ja-JP" b="1" i="0" u="none" strike="noStrike" kern="1200" dirty="0">
                <a:solidFill>
                  <a:schemeClr val="tx1"/>
                </a:solidFill>
                <a:effectLst/>
                <a:latin typeface="Calibri" panose="020F0502020204030204" pitchFamily="34" charset="0"/>
              </a:rPr>
              <a:t>82.2%       66.3%        62.1%</a:t>
            </a:r>
            <a:endParaRPr lang="en-US" altLang="ja-JP" dirty="0">
              <a:latin typeface="Calibri" panose="020F0502020204030204" pitchFamily="34" charset="0"/>
              <a:ea typeface="ＭＳ ゴシック" pitchFamily="49" charset="-128"/>
              <a:cs typeface="Arial" pitchFamily="34" charset="0"/>
            </a:endParaRPr>
          </a:p>
          <a:p>
            <a:r>
              <a:rPr kumimoji="1" lang="en-US" altLang="ja-JP" b="1" i="0" u="none" strike="noStrike" kern="1200" dirty="0">
                <a:solidFill>
                  <a:schemeClr val="tx1"/>
                </a:solidFill>
                <a:latin typeface="Calibri" panose="020F0502020204030204" pitchFamily="34" charset="0"/>
                <a:ea typeface="ＭＳ ゴシック" pitchFamily="49" charset="-128"/>
                <a:cs typeface="Arial" pitchFamily="34" charset="0"/>
              </a:rPr>
              <a:t>ALL  </a:t>
            </a:r>
            <a:r>
              <a:rPr kumimoji="1" lang="en-US" altLang="ja-JP" b="1" i="0" u="none" strike="noStrike" kern="1200" baseline="0" dirty="0">
                <a:solidFill>
                  <a:schemeClr val="tx1"/>
                </a:solidFill>
                <a:latin typeface="Calibri" panose="020F0502020204030204" pitchFamily="34" charset="0"/>
                <a:ea typeface="ＭＳ ゴシック" pitchFamily="49" charset="-128"/>
                <a:cs typeface="Arial" pitchFamily="34" charset="0"/>
              </a:rPr>
              <a:t>  </a:t>
            </a:r>
            <a:r>
              <a:rPr kumimoji="1" lang="en-US" altLang="ja-JP" b="0" i="0" u="none" strike="noStrike" kern="1200" baseline="0" dirty="0">
                <a:solidFill>
                  <a:schemeClr val="tx1"/>
                </a:solidFill>
                <a:latin typeface="Calibri" panose="020F0502020204030204" pitchFamily="34" charset="0"/>
                <a:ea typeface="ＭＳ ゴシック" pitchFamily="49" charset="-128"/>
                <a:cs typeface="Arial" pitchFamily="34" charset="0"/>
              </a:rPr>
              <a:t>Age</a:t>
            </a:r>
            <a:r>
              <a:rPr kumimoji="1" lang="ja-JP" altLang="en-US" b="0" i="0" u="none" strike="noStrike" kern="1200" baseline="0" dirty="0">
                <a:solidFill>
                  <a:schemeClr val="tx1"/>
                </a:solidFill>
                <a:latin typeface="Calibri" panose="020F0502020204030204" pitchFamily="34" charset="0"/>
                <a:ea typeface="ＭＳ ゴシック" pitchFamily="49" charset="-128"/>
                <a:cs typeface="Arial" pitchFamily="34" charset="0"/>
              </a:rPr>
              <a:t>≤</a:t>
            </a:r>
            <a:r>
              <a:rPr kumimoji="1" lang="en-US" altLang="ja-JP" b="0" i="0" u="none" strike="noStrike" kern="1200" dirty="0">
                <a:solidFill>
                  <a:schemeClr val="tx1"/>
                </a:solidFill>
                <a:latin typeface="Calibri" panose="020F0502020204030204" pitchFamily="34" charset="0"/>
                <a:ea typeface="ＭＳ ゴシック" pitchFamily="49" charset="-128"/>
                <a:cs typeface="Arial" pitchFamily="34" charset="0"/>
              </a:rPr>
              <a:t>15</a:t>
            </a:r>
            <a:r>
              <a:rPr lang="ja-JP" altLang="en-US" b="0" dirty="0">
                <a:latin typeface="Calibri" panose="020F0502020204030204" pitchFamily="34" charset="0"/>
                <a:ea typeface="ＭＳ ゴシック" pitchFamily="49" charset="-128"/>
                <a:cs typeface="Arial" pitchFamily="34" charset="0"/>
              </a:rPr>
              <a:t>        </a:t>
            </a:r>
            <a:r>
              <a:rPr kumimoji="1" lang="en-US" altLang="ja-JP" b="0" i="0" u="none" strike="noStrike" kern="1200" dirty="0">
                <a:solidFill>
                  <a:schemeClr val="tx1"/>
                </a:solidFill>
                <a:effectLst/>
                <a:latin typeface="Calibri" panose="020F0502020204030204" pitchFamily="34" charset="0"/>
              </a:rPr>
              <a:t>393      </a:t>
            </a:r>
            <a:r>
              <a:rPr kumimoji="1" lang="en-US" altLang="ja-JP" b="1" i="0" u="none" strike="noStrike" kern="1200" dirty="0">
                <a:solidFill>
                  <a:schemeClr val="tx1"/>
                </a:solidFill>
                <a:effectLst/>
                <a:latin typeface="Calibri" panose="020F0502020204030204" pitchFamily="34" charset="0"/>
              </a:rPr>
              <a:t>81.4%       59.7%        55.4% </a:t>
            </a:r>
            <a:r>
              <a:rPr lang="ja-JP" altLang="en-US" dirty="0">
                <a:latin typeface="Calibri" panose="020F0502020204030204" pitchFamily="34" charset="0"/>
                <a:ea typeface="ＭＳ ゴシック" pitchFamily="49" charset="-128"/>
                <a:cs typeface="Arial" pitchFamily="34" charset="0"/>
              </a:rPr>
              <a:t> </a:t>
            </a:r>
            <a:endParaRPr kumimoji="1" lang="en-US" altLang="ja-JP" b="1" i="0" u="none" strike="noStrike" kern="1200" dirty="0">
              <a:solidFill>
                <a:schemeClr val="tx1"/>
              </a:solidFill>
              <a:latin typeface="Calibri" panose="020F0502020204030204" pitchFamily="34" charset="0"/>
              <a:ea typeface="ＭＳ ゴシック" pitchFamily="49" charset="-128"/>
              <a:cs typeface="Arial" pitchFamily="34" charset="0"/>
            </a:endParaRPr>
          </a:p>
          <a:p>
            <a:r>
              <a:rPr kumimoji="1" lang="ja-JP" altLang="en-US" b="1" i="0" u="sng" strike="noStrike" kern="1200" dirty="0">
                <a:solidFill>
                  <a:schemeClr val="tx1"/>
                </a:solidFill>
                <a:latin typeface="Calibri" panose="020F0502020204030204" pitchFamily="34" charset="0"/>
                <a:ea typeface="ＭＳ ゴシック" pitchFamily="49" charset="-128"/>
                <a:cs typeface="Arial" pitchFamily="34" charset="0"/>
              </a:rPr>
              <a:t>　</a:t>
            </a:r>
            <a:r>
              <a:rPr kumimoji="1" lang="ja-JP" altLang="en-US" u="sng" kern="1200" dirty="0">
                <a:solidFill>
                  <a:schemeClr val="tx1"/>
                </a:solidFill>
                <a:latin typeface="Calibri" panose="020F0502020204030204" pitchFamily="34" charset="0"/>
                <a:ea typeface="ＭＳ ゴシック" pitchFamily="49" charset="-128"/>
                <a:cs typeface="Arial" pitchFamily="34" charset="0"/>
              </a:rPr>
              <a:t>　</a:t>
            </a:r>
            <a:r>
              <a:rPr lang="ja-JP" altLang="en-US" u="sng" dirty="0">
                <a:latin typeface="Calibri" panose="020F0502020204030204" pitchFamily="34" charset="0"/>
                <a:ea typeface="ＭＳ ゴシック" pitchFamily="49" charset="-128"/>
                <a:cs typeface="Arial" pitchFamily="34" charset="0"/>
              </a:rPr>
              <a:t>  </a:t>
            </a:r>
            <a:r>
              <a:rPr kumimoji="1" lang="en-US" altLang="ja-JP" u="sng" kern="1200" dirty="0">
                <a:solidFill>
                  <a:schemeClr val="tx1"/>
                </a:solidFill>
                <a:latin typeface="Calibri" panose="020F0502020204030204" pitchFamily="34" charset="0"/>
                <a:ea typeface="ＭＳ ゴシック" pitchFamily="49" charset="-128"/>
                <a:cs typeface="Arial" pitchFamily="34" charset="0"/>
              </a:rPr>
              <a:t>Age</a:t>
            </a:r>
            <a:r>
              <a:rPr kumimoji="1" lang="ja-JP" altLang="en-US" u="sng" kern="1200" dirty="0">
                <a:solidFill>
                  <a:schemeClr val="tx1"/>
                </a:solidFill>
                <a:latin typeface="Calibri" panose="020F0502020204030204" pitchFamily="34" charset="0"/>
                <a:ea typeface="ＭＳ ゴシック" pitchFamily="49" charset="-128"/>
                <a:cs typeface="Arial" pitchFamily="34" charset="0"/>
              </a:rPr>
              <a:t>≥</a:t>
            </a:r>
            <a:r>
              <a:rPr kumimoji="1" lang="en-US" altLang="ja-JP" u="sng" kern="1200" dirty="0">
                <a:solidFill>
                  <a:schemeClr val="tx1"/>
                </a:solidFill>
                <a:latin typeface="Calibri" panose="020F0502020204030204" pitchFamily="34" charset="0"/>
                <a:ea typeface="ＭＳ ゴシック" pitchFamily="49" charset="-128"/>
                <a:cs typeface="Arial" pitchFamily="34" charset="0"/>
              </a:rPr>
              <a:t>16</a:t>
            </a:r>
            <a:r>
              <a:rPr kumimoji="1" lang="ja-JP" altLang="en-US" b="0" u="sng" kern="1200" dirty="0">
                <a:solidFill>
                  <a:schemeClr val="tx1"/>
                </a:solidFill>
                <a:latin typeface="Calibri" panose="020F0502020204030204" pitchFamily="34" charset="0"/>
                <a:ea typeface="ＭＳ ゴシック" pitchFamily="49" charset="-128"/>
                <a:cs typeface="Arial" pitchFamily="34" charset="0"/>
              </a:rPr>
              <a:t>        </a:t>
            </a:r>
            <a:r>
              <a:rPr kumimoji="1" lang="en-US" altLang="ja-JP" b="0" i="0" u="sng" strike="noStrike" kern="1200" dirty="0">
                <a:solidFill>
                  <a:schemeClr val="tx1"/>
                </a:solidFill>
                <a:effectLst/>
                <a:latin typeface="Calibri" panose="020F0502020204030204" pitchFamily="34" charset="0"/>
              </a:rPr>
              <a:t>336      </a:t>
            </a:r>
            <a:r>
              <a:rPr kumimoji="1" lang="en-US" altLang="ja-JP" b="1" i="0" u="sng" strike="noStrike" kern="1200" dirty="0">
                <a:solidFill>
                  <a:schemeClr val="tx1"/>
                </a:solidFill>
                <a:effectLst/>
                <a:latin typeface="Calibri" panose="020F0502020204030204" pitchFamily="34" charset="0"/>
              </a:rPr>
              <a:t>60.7%       30.8%        26.2%</a:t>
            </a:r>
            <a:endParaRPr kumimoji="1" lang="en-US" altLang="ja-JP" b="1" u="none" kern="1200" dirty="0">
              <a:solidFill>
                <a:schemeClr val="tx1"/>
              </a:solidFill>
              <a:latin typeface="Calibri" panose="020F0502020204030204" pitchFamily="34" charset="0"/>
              <a:ea typeface="ＭＳ ゴシック" pitchFamily="49" charset="-128"/>
              <a:cs typeface="Arial" pitchFamily="34" charset="0"/>
            </a:endParaRPr>
          </a:p>
        </p:txBody>
      </p:sp>
      <p:sp>
        <p:nvSpPr>
          <p:cNvPr id="9" name="スライド イメージ プレースホルダ 8"/>
          <p:cNvSpPr>
            <a:spLocks noGrp="1" noRot="1" noChangeAspect="1"/>
          </p:cNvSpPr>
          <p:nvPr>
            <p:ph type="sldImg"/>
          </p:nvPr>
        </p:nvSpPr>
        <p:spPr>
          <a:xfrm>
            <a:off x="198438" y="328613"/>
            <a:ext cx="6335712" cy="4752975"/>
          </a:xfrm>
          <a:ln>
            <a:noFill/>
          </a:ln>
        </p:spPr>
      </p:sp>
    </p:spTree>
    <p:extLst>
      <p:ext uri="{BB962C8B-B14F-4D97-AF65-F5344CB8AC3E}">
        <p14:creationId xmlns:p14="http://schemas.microsoft.com/office/powerpoint/2010/main" val="301845894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88913" y="311150"/>
            <a:ext cx="6334125" cy="4751388"/>
          </a:xfrm>
          <a:ln>
            <a:noFill/>
          </a:ln>
        </p:spPr>
      </p:sp>
      <p:sp>
        <p:nvSpPr>
          <p:cNvPr id="3" name="ノート プレースホルダ 2"/>
          <p:cNvSpPr>
            <a:spLocks noGrp="1"/>
          </p:cNvSpPr>
          <p:nvPr>
            <p:ph type="body" idx="1"/>
          </p:nvPr>
        </p:nvSpPr>
        <p:spPr>
          <a:xfrm>
            <a:off x="1170443" y="5610194"/>
            <a:ext cx="4918208" cy="3826413"/>
          </a:xfrm>
        </p:spPr>
        <p:txBody>
          <a:bodyPr>
            <a:noAutofit/>
          </a:bodyPr>
          <a:lstStyle/>
          <a:p>
            <a:r>
              <a:rPr kumimoji="1" lang="en-US" altLang="ja-JP" kern="1200" dirty="0">
                <a:solidFill>
                  <a:schemeClr val="tx1"/>
                </a:solidFill>
                <a:effectLst/>
                <a:latin typeface="Calibri" panose="020F0502020204030204" pitchFamily="34" charset="0"/>
              </a:rPr>
              <a:t>In malignant lymphoma, non-Hodgkin lymphoma accounts for 89% of the total cases of first transplantation and Hodgkin lymphoma, less than 10%. These proportions are almost the same as those in the incidence rates of malignant lymphoma. The vast majority of transplants are autologous in recipients aged 16 years or older (≥16). </a:t>
            </a:r>
            <a:endParaRPr kumimoji="1" lang="ja-JP" altLang="ja-JP" kern="1200" dirty="0">
              <a:solidFill>
                <a:schemeClr val="tx1"/>
              </a:solidFill>
              <a:effectLst/>
              <a:latin typeface="Calibri" panose="020F0502020204030204" pitchFamily="34" charset="0"/>
            </a:endParaRPr>
          </a:p>
          <a:p>
            <a:r>
              <a:rPr kumimoji="1" lang="en-US" altLang="ja-JP" kern="1200" dirty="0">
                <a:solidFill>
                  <a:schemeClr val="tx1"/>
                </a:solidFill>
                <a:effectLst/>
                <a:latin typeface="Calibri" panose="020F0502020204030204" pitchFamily="34" charset="0"/>
              </a:rPr>
              <a:t>In both non-Hodgkin lymphoma and Hodgkin lymphoma, the survival probabilities 5 years after autologous transplantation are around 70% in recipients aged 0 to 15 years. </a:t>
            </a:r>
            <a:endParaRPr kumimoji="1" lang="ja-JP" altLang="ja-JP" kern="1200" dirty="0">
              <a:solidFill>
                <a:schemeClr val="tx1"/>
              </a:solidFill>
              <a:effectLst/>
              <a:latin typeface="Calibri" panose="020F0502020204030204" pitchFamily="34" charset="0"/>
            </a:endParaRPr>
          </a:p>
          <a:p>
            <a:r>
              <a:rPr kumimoji="1" lang="en-US" altLang="ja-JP" kern="1200" dirty="0">
                <a:solidFill>
                  <a:schemeClr val="tx1"/>
                </a:solidFill>
                <a:effectLst/>
                <a:latin typeface="Calibri" panose="020F0502020204030204" pitchFamily="34" charset="0"/>
              </a:rPr>
              <a:t>The survival probability in autologous transplant recipients aged 16 years or older (≥16) in Hodgkin lymphoma is as high as 88.3% one year after transplantation and is about 60% ten years after transplantation.</a:t>
            </a:r>
            <a:endParaRPr kumimoji="1" lang="ja-JP" altLang="ja-JP" kern="1200" dirty="0">
              <a:solidFill>
                <a:schemeClr val="tx1"/>
              </a:solidFill>
              <a:effectLst/>
              <a:latin typeface="Calibri" panose="020F0502020204030204" pitchFamily="34" charset="0"/>
            </a:endParaRPr>
          </a:p>
          <a:p>
            <a:r>
              <a:rPr kumimoji="1" lang="en-US" altLang="ja-JP" kern="1200" dirty="0">
                <a:solidFill>
                  <a:schemeClr val="tx1"/>
                </a:solidFill>
                <a:effectLst/>
                <a:latin typeface="Calibri" panose="020F0502020204030204" pitchFamily="34" charset="0"/>
              </a:rPr>
              <a:t> </a:t>
            </a:r>
            <a:endParaRPr kumimoji="1" lang="en-US" altLang="ja-JP" kern="1200" dirty="0">
              <a:solidFill>
                <a:srgbClr val="0B5395"/>
              </a:solidFill>
              <a:latin typeface="Calibri" panose="020F0502020204030204" pitchFamily="34" charset="0"/>
              <a:ea typeface="ＭＳ Ｐゴシック" pitchFamily="50" charset="-128"/>
              <a:cs typeface="メイリオ" pitchFamily="50" charset="-128"/>
            </a:endParaRPr>
          </a:p>
          <a:p>
            <a:pPr rtl="0" eaLnBrk="1" fontAlgn="b" latinLnBrk="0" hangingPunct="1"/>
            <a:r>
              <a:rPr kumimoji="1" lang="ja-JP" altLang="en-US" b="0" i="0" u="none" strike="noStrike" kern="1200" dirty="0">
                <a:solidFill>
                  <a:schemeClr val="tx1"/>
                </a:solidFill>
                <a:latin typeface="Calibri" panose="020F0502020204030204" pitchFamily="34" charset="0"/>
                <a:ea typeface="メイリオ" pitchFamily="50" charset="-128"/>
                <a:cs typeface="Arial" pitchFamily="34" charset="0"/>
              </a:rPr>
              <a:t>≪</a:t>
            </a:r>
            <a:r>
              <a:rPr kumimoji="1" lang="en-US" altLang="ja-JP" b="0" i="0" u="none" strike="noStrike" kern="1200" dirty="0">
                <a:solidFill>
                  <a:schemeClr val="tx1"/>
                </a:solidFill>
                <a:latin typeface="Calibri" panose="020F0502020204030204" pitchFamily="34" charset="0"/>
                <a:ea typeface="メイリオ" pitchFamily="50" charset="-128"/>
                <a:cs typeface="Arial" pitchFamily="34" charset="0"/>
              </a:rPr>
              <a:t>Probability of survival</a:t>
            </a:r>
            <a:r>
              <a:rPr kumimoji="1" lang="ja-JP" altLang="en-US" b="0" i="0" u="none" strike="noStrike" kern="1200" dirty="0">
                <a:solidFill>
                  <a:schemeClr val="tx1"/>
                </a:solidFill>
                <a:latin typeface="Calibri" panose="020F0502020204030204" pitchFamily="34" charset="0"/>
                <a:ea typeface="メイリオ" pitchFamily="50" charset="-128"/>
                <a:cs typeface="Arial" pitchFamily="34" charset="0"/>
              </a:rPr>
              <a:t>≫</a:t>
            </a:r>
            <a:endParaRPr kumimoji="1" lang="en-US" altLang="ja-JP" b="0" i="0" u="none" strike="noStrike" kern="1200" dirty="0">
              <a:solidFill>
                <a:schemeClr val="tx1"/>
              </a:solidFill>
              <a:latin typeface="Calibri" panose="020F0502020204030204" pitchFamily="34" charset="0"/>
              <a:ea typeface="メイリオ" pitchFamily="50" charset="-128"/>
              <a:cs typeface="Arial" pitchFamily="34" charset="0"/>
            </a:endParaRPr>
          </a:p>
          <a:p>
            <a:r>
              <a:rPr kumimoji="1" lang="en-US" altLang="ja-JP" kern="1200" dirty="0">
                <a:solidFill>
                  <a:schemeClr val="tx1"/>
                </a:solidFill>
                <a:latin typeface="Calibri" panose="020F0502020204030204" pitchFamily="34" charset="0"/>
              </a:rPr>
              <a:t>                                       Years after the first transplantation </a:t>
            </a:r>
            <a:endParaRPr kumimoji="1" lang="ja-JP" altLang="ja-JP" kern="1200" dirty="0">
              <a:solidFill>
                <a:schemeClr val="tx1"/>
              </a:solidFill>
              <a:latin typeface="Calibri" panose="020F0502020204030204" pitchFamily="34" charset="0"/>
            </a:endParaRPr>
          </a:p>
          <a:p>
            <a:r>
              <a:rPr kumimoji="1" lang="en-US" altLang="ja-JP" kern="1200" dirty="0">
                <a:solidFill>
                  <a:schemeClr val="tx1"/>
                </a:solidFill>
                <a:latin typeface="Calibri" panose="020F0502020204030204" pitchFamily="34" charset="0"/>
              </a:rPr>
              <a:t>                            N         1year</a:t>
            </a:r>
            <a:r>
              <a:rPr kumimoji="1" lang="en-US" altLang="ja-JP" b="1" kern="1200" dirty="0">
                <a:solidFill>
                  <a:schemeClr val="tx1"/>
                </a:solidFill>
                <a:latin typeface="Calibri" panose="020F0502020204030204" pitchFamily="34" charset="0"/>
              </a:rPr>
              <a:t>        </a:t>
            </a:r>
            <a:r>
              <a:rPr kumimoji="1" lang="en-US" altLang="ja-JP" kern="1200" dirty="0">
                <a:solidFill>
                  <a:schemeClr val="tx1"/>
                </a:solidFill>
                <a:latin typeface="Calibri" panose="020F0502020204030204" pitchFamily="34" charset="0"/>
              </a:rPr>
              <a:t>5years</a:t>
            </a:r>
            <a:r>
              <a:rPr kumimoji="1" lang="en-US" altLang="ja-JP" b="1" kern="1200" dirty="0">
                <a:solidFill>
                  <a:schemeClr val="tx1"/>
                </a:solidFill>
                <a:latin typeface="Calibri" panose="020F0502020204030204" pitchFamily="34" charset="0"/>
              </a:rPr>
              <a:t>       </a:t>
            </a:r>
            <a:r>
              <a:rPr kumimoji="1" lang="en-US" altLang="ja-JP" kern="1200" dirty="0">
                <a:solidFill>
                  <a:schemeClr val="tx1"/>
                </a:solidFill>
                <a:latin typeface="Calibri" panose="020F0502020204030204" pitchFamily="34" charset="0"/>
              </a:rPr>
              <a:t>10years</a:t>
            </a:r>
            <a:endParaRPr kumimoji="1" lang="ja-JP" altLang="ja-JP" kern="1200" dirty="0">
              <a:solidFill>
                <a:schemeClr val="tx1"/>
              </a:solidFill>
              <a:latin typeface="Calibri" panose="020F0502020204030204" pitchFamily="34" charset="0"/>
            </a:endParaRPr>
          </a:p>
          <a:p>
            <a:r>
              <a:rPr lang="en-US" altLang="ja-JP" dirty="0">
                <a:latin typeface="+mn-ea"/>
              </a:rPr>
              <a:t>―――――――――――――――――――――――</a:t>
            </a:r>
            <a:endParaRPr kumimoji="1" lang="ja-JP" altLang="ja-JP" kern="1200" dirty="0">
              <a:solidFill>
                <a:schemeClr val="tx1"/>
              </a:solidFill>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b="1" i="0" u="none" strike="noStrike" kern="1200" dirty="0">
                <a:solidFill>
                  <a:schemeClr val="tx1"/>
                </a:solidFill>
                <a:latin typeface="Calibri" panose="020F0502020204030204" pitchFamily="34" charset="0"/>
                <a:ea typeface="ＭＳ Ｐゴシック" pitchFamily="50" charset="-128"/>
                <a:cs typeface="Arial" pitchFamily="34" charset="0"/>
              </a:rPr>
              <a:t>NHL</a:t>
            </a:r>
            <a:r>
              <a:rPr kumimoji="1" lang="ja-JP" altLang="en-US" b="1" i="0" u="none" strike="noStrike" kern="1200" dirty="0">
                <a:solidFill>
                  <a:schemeClr val="tx1"/>
                </a:solidFill>
                <a:latin typeface="Calibri" panose="020F0502020204030204" pitchFamily="34" charset="0"/>
                <a:ea typeface="ＭＳ Ｐゴシック" pitchFamily="50" charset="-128"/>
                <a:cs typeface="Arial" pitchFamily="34" charset="0"/>
              </a:rPr>
              <a:t> </a:t>
            </a:r>
            <a:r>
              <a:rPr lang="ja-JP" altLang="en-US" dirty="0">
                <a:latin typeface="Calibri" panose="020F0502020204030204" pitchFamily="34" charset="0"/>
                <a:ea typeface="ＭＳ Ｐゴシック" pitchFamily="50" charset="-128"/>
                <a:cs typeface="Arial" pitchFamily="34" charset="0"/>
              </a:rPr>
              <a:t>  </a:t>
            </a:r>
            <a:r>
              <a:rPr kumimoji="1" lang="en-US" altLang="ja-JP" b="0" i="0" u="none" strike="noStrike" kern="1200" dirty="0">
                <a:solidFill>
                  <a:schemeClr val="tx1"/>
                </a:solidFill>
                <a:latin typeface="Calibri" panose="020F0502020204030204" pitchFamily="34" charset="0"/>
                <a:cs typeface="Arial" pitchFamily="34" charset="0"/>
              </a:rPr>
              <a:t>Age</a:t>
            </a:r>
            <a:r>
              <a:rPr kumimoji="1" lang="ja-JP" altLang="en-US" b="0" i="0" u="none" strike="noStrike" kern="1200" dirty="0">
                <a:solidFill>
                  <a:schemeClr val="tx1"/>
                </a:solidFill>
                <a:latin typeface="Calibri" panose="020F0502020204030204" pitchFamily="34" charset="0"/>
                <a:cs typeface="Arial" pitchFamily="34" charset="0"/>
              </a:rPr>
              <a:t>≤</a:t>
            </a:r>
            <a:r>
              <a:rPr kumimoji="1" lang="en-US" altLang="ja-JP" b="0" i="0" u="none" strike="noStrike" kern="1200" dirty="0">
                <a:solidFill>
                  <a:schemeClr val="tx1"/>
                </a:solidFill>
                <a:latin typeface="Calibri" panose="020F0502020204030204" pitchFamily="34" charset="0"/>
                <a:cs typeface="Arial" pitchFamily="34" charset="0"/>
              </a:rPr>
              <a:t>15</a:t>
            </a:r>
            <a:r>
              <a:rPr kumimoji="1" lang="ja-JP" altLang="en-US" b="0" i="0" u="none" strike="noStrike" kern="1200" baseline="0" dirty="0">
                <a:solidFill>
                  <a:schemeClr val="tx1"/>
                </a:solidFill>
                <a:latin typeface="Calibri" panose="020F0502020204030204" pitchFamily="34" charset="0"/>
                <a:cs typeface="Arial" pitchFamily="34" charset="0"/>
              </a:rPr>
              <a:t>       </a:t>
            </a:r>
            <a:r>
              <a:rPr kumimoji="1" lang="en-US" altLang="ja-JP" b="0" i="0" u="none" strike="noStrike" kern="1200" dirty="0">
                <a:solidFill>
                  <a:schemeClr val="tx1"/>
                </a:solidFill>
                <a:effectLst/>
                <a:latin typeface="Calibri" panose="020F0502020204030204" pitchFamily="34" charset="0"/>
              </a:rPr>
              <a:t>214     </a:t>
            </a:r>
            <a:r>
              <a:rPr kumimoji="1" lang="en-US" altLang="ja-JP" b="1" i="0" u="none" strike="noStrike" kern="1200" dirty="0">
                <a:solidFill>
                  <a:schemeClr val="tx1"/>
                </a:solidFill>
                <a:effectLst/>
                <a:latin typeface="Calibri" panose="020F0502020204030204" pitchFamily="34" charset="0"/>
              </a:rPr>
              <a:t>77.6%       70.3%       69.7%</a:t>
            </a:r>
            <a:r>
              <a:rPr kumimoji="1" lang="ja-JP" altLang="en-US" b="1" i="0" u="none" strike="noStrike" kern="1200" dirty="0">
                <a:solidFill>
                  <a:schemeClr val="tx1"/>
                </a:solidFill>
                <a:latin typeface="Calibri" panose="020F0502020204030204" pitchFamily="34" charset="0"/>
                <a:ea typeface="ＭＳ Ｐゴシック" pitchFamily="50" charset="-128"/>
                <a:cs typeface="Arial" pitchFamily="34" charset="0"/>
              </a:rPr>
              <a:t>　</a:t>
            </a:r>
            <a:r>
              <a:rPr lang="ja-JP" altLang="en-US" dirty="0">
                <a:latin typeface="Calibri" panose="020F0502020204030204" pitchFamily="34" charset="0"/>
                <a:ea typeface="ＭＳ Ｐゴシック" pitchFamily="50" charset="-128"/>
                <a:cs typeface="Arial" pitchFamily="34" charset="0"/>
              </a:rPr>
              <a:t> </a:t>
            </a:r>
            <a:endParaRPr lang="en-US" altLang="ja-JP" dirty="0">
              <a:latin typeface="Calibri" panose="020F0502020204030204" pitchFamily="34" charset="0"/>
              <a:ea typeface="ＭＳ Ｐゴシック" pitchFamily="50" charset="-128"/>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b="0" i="0" u="none" strike="noStrike" kern="1200" baseline="0" dirty="0">
                <a:solidFill>
                  <a:schemeClr val="tx1"/>
                </a:solidFill>
                <a:latin typeface="Calibri" panose="020F0502020204030204" pitchFamily="34" charset="0"/>
                <a:cs typeface="Arial" pitchFamily="34" charset="0"/>
              </a:rPr>
              <a:t>          Age</a:t>
            </a:r>
            <a:r>
              <a:rPr kumimoji="1" lang="ja-JP" altLang="en-US" b="0" i="0" u="none" strike="noStrike" kern="1200" baseline="0" dirty="0">
                <a:solidFill>
                  <a:schemeClr val="tx1"/>
                </a:solidFill>
                <a:latin typeface="Calibri" panose="020F0502020204030204" pitchFamily="34" charset="0"/>
                <a:cs typeface="Arial" pitchFamily="34" charset="0"/>
              </a:rPr>
              <a:t>≥</a:t>
            </a:r>
            <a:r>
              <a:rPr kumimoji="1" lang="en-US" altLang="ja-JP" b="0" i="0" u="none" strike="noStrike" kern="1200" dirty="0">
                <a:solidFill>
                  <a:schemeClr val="tx1"/>
                </a:solidFill>
                <a:latin typeface="Calibri" panose="020F0502020204030204" pitchFamily="34" charset="0"/>
                <a:cs typeface="Arial" pitchFamily="34" charset="0"/>
              </a:rPr>
              <a:t>16</a:t>
            </a:r>
            <a:r>
              <a:rPr kumimoji="1" lang="ja-JP" altLang="en-US" b="0" i="0" u="none" strike="noStrike" kern="1200" baseline="0" dirty="0">
                <a:solidFill>
                  <a:schemeClr val="tx1"/>
                </a:solidFill>
                <a:latin typeface="Calibri" panose="020F0502020204030204" pitchFamily="34" charset="0"/>
                <a:cs typeface="Arial" pitchFamily="34" charset="0"/>
              </a:rPr>
              <a:t>  </a:t>
            </a:r>
            <a:r>
              <a:rPr kumimoji="1" lang="en-US" altLang="ja-JP" b="0" i="0" u="none" strike="noStrike" kern="1200" dirty="0">
                <a:solidFill>
                  <a:schemeClr val="tx1"/>
                </a:solidFill>
                <a:effectLst/>
                <a:latin typeface="Calibri" panose="020F0502020204030204" pitchFamily="34" charset="0"/>
              </a:rPr>
              <a:t>12,937     </a:t>
            </a:r>
            <a:r>
              <a:rPr kumimoji="1" lang="en-US" altLang="ja-JP" b="1" i="0" u="none" strike="noStrike" kern="1200" dirty="0">
                <a:solidFill>
                  <a:schemeClr val="tx1"/>
                </a:solidFill>
                <a:effectLst/>
                <a:latin typeface="Calibri" panose="020F0502020204030204" pitchFamily="34" charset="0"/>
              </a:rPr>
              <a:t>78.6%       61.7%       52.8%</a:t>
            </a:r>
            <a:r>
              <a:rPr lang="ja-JP" altLang="en-US" dirty="0">
                <a:latin typeface="Calibri" panose="020F0502020204030204" pitchFamily="34" charset="0"/>
                <a:ea typeface="ＭＳ Ｐゴシック" pitchFamily="50" charset="-128"/>
                <a:cs typeface="Arial" pitchFamily="34" charset="0"/>
              </a:rPr>
              <a:t> </a:t>
            </a:r>
            <a:endParaRPr lang="en-US" altLang="ja-JP" dirty="0">
              <a:latin typeface="Calibri" panose="020F0502020204030204" pitchFamily="34" charset="0"/>
              <a:ea typeface="ＭＳ Ｐゴシック" pitchFamily="50" charset="-128"/>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b="1" i="0" u="none" strike="noStrike" kern="1200" dirty="0">
                <a:solidFill>
                  <a:schemeClr val="tx1"/>
                </a:solidFill>
                <a:latin typeface="Calibri" panose="020F0502020204030204" pitchFamily="34" charset="0"/>
                <a:ea typeface="ＭＳ Ｐゴシック" pitchFamily="50" charset="-128"/>
                <a:cs typeface="Arial" pitchFamily="34" charset="0"/>
              </a:rPr>
              <a:t>HL</a:t>
            </a:r>
            <a:r>
              <a:rPr kumimoji="1" lang="ja-JP" altLang="en-US" b="1" i="0" u="none" strike="noStrike" kern="1200" dirty="0">
                <a:solidFill>
                  <a:schemeClr val="tx1"/>
                </a:solidFill>
                <a:latin typeface="Calibri" panose="020F0502020204030204" pitchFamily="34" charset="0"/>
                <a:ea typeface="ＭＳ Ｐゴシック" pitchFamily="50" charset="-128"/>
                <a:cs typeface="Arial" pitchFamily="34" charset="0"/>
              </a:rPr>
              <a:t> </a:t>
            </a:r>
            <a:r>
              <a:rPr lang="ja-JP" altLang="en-US" dirty="0">
                <a:latin typeface="Calibri" panose="020F0502020204030204" pitchFamily="34" charset="0"/>
                <a:ea typeface="ＭＳ Ｐゴシック" pitchFamily="50" charset="-128"/>
                <a:cs typeface="Arial" pitchFamily="34" charset="0"/>
              </a:rPr>
              <a:t>   </a:t>
            </a:r>
            <a:r>
              <a:rPr lang="ja-JP" altLang="en-US" baseline="0" dirty="0">
                <a:latin typeface="Calibri" panose="020F0502020204030204" pitchFamily="34" charset="0"/>
                <a:ea typeface="ＭＳ Ｐゴシック" pitchFamily="50" charset="-128"/>
                <a:cs typeface="Arial" pitchFamily="34" charset="0"/>
              </a:rPr>
              <a:t> </a:t>
            </a:r>
            <a:r>
              <a:rPr kumimoji="1" lang="en-US" altLang="ja-JP" b="0" i="0" u="none" strike="noStrike" kern="1200" dirty="0">
                <a:solidFill>
                  <a:schemeClr val="tx1"/>
                </a:solidFill>
                <a:latin typeface="Calibri" panose="020F0502020204030204" pitchFamily="34" charset="0"/>
                <a:cs typeface="Arial" pitchFamily="34" charset="0"/>
              </a:rPr>
              <a:t>Age</a:t>
            </a:r>
            <a:r>
              <a:rPr kumimoji="1" lang="ja-JP" altLang="en-US" b="0" i="0" u="none" strike="noStrike" kern="1200" dirty="0">
                <a:solidFill>
                  <a:schemeClr val="tx1"/>
                </a:solidFill>
                <a:latin typeface="Calibri" panose="020F0502020204030204" pitchFamily="34" charset="0"/>
                <a:cs typeface="Arial" pitchFamily="34" charset="0"/>
              </a:rPr>
              <a:t>≤</a:t>
            </a:r>
            <a:r>
              <a:rPr kumimoji="1" lang="en-US" altLang="ja-JP" b="0" i="0" u="none" strike="noStrike" kern="1200" dirty="0">
                <a:solidFill>
                  <a:schemeClr val="tx1"/>
                </a:solidFill>
                <a:latin typeface="Calibri" panose="020F0502020204030204" pitchFamily="34" charset="0"/>
                <a:cs typeface="Arial" pitchFamily="34" charset="0"/>
              </a:rPr>
              <a:t>15</a:t>
            </a:r>
            <a:r>
              <a:rPr kumimoji="1" lang="ja-JP" altLang="en-US" b="0" i="0" u="none" strike="noStrike" kern="1200" baseline="0" dirty="0">
                <a:solidFill>
                  <a:schemeClr val="tx1"/>
                </a:solidFill>
                <a:latin typeface="Calibri" panose="020F0502020204030204" pitchFamily="34" charset="0"/>
                <a:cs typeface="Arial" pitchFamily="34" charset="0"/>
              </a:rPr>
              <a:t> </a:t>
            </a:r>
            <a:r>
              <a:rPr kumimoji="1" lang="ja-JP" altLang="en-US" b="0" i="0" u="none" strike="noStrike" kern="1200" dirty="0">
                <a:solidFill>
                  <a:schemeClr val="tx1"/>
                </a:solidFill>
                <a:latin typeface="Calibri" panose="020F0502020204030204" pitchFamily="34" charset="0"/>
                <a:ea typeface="ＭＳ Ｐゴシック" pitchFamily="50" charset="-128"/>
                <a:cs typeface="Arial" pitchFamily="34" charset="0"/>
              </a:rPr>
              <a:t> </a:t>
            </a:r>
            <a:r>
              <a:rPr lang="ja-JP" altLang="en-US" dirty="0">
                <a:latin typeface="Calibri" panose="020F0502020204030204" pitchFamily="34" charset="0"/>
                <a:ea typeface="ＭＳ Ｐゴシック" pitchFamily="50" charset="-128"/>
                <a:cs typeface="Arial" pitchFamily="34" charset="0"/>
              </a:rPr>
              <a:t>    </a:t>
            </a:r>
            <a:r>
              <a:rPr lang="ja-JP" altLang="en-US" baseline="0" dirty="0">
                <a:latin typeface="Calibri" panose="020F0502020204030204" pitchFamily="34" charset="0"/>
                <a:ea typeface="ＭＳ Ｐゴシック" pitchFamily="50" charset="-128"/>
                <a:cs typeface="Arial" pitchFamily="34" charset="0"/>
              </a:rPr>
              <a:t> </a:t>
            </a:r>
            <a:r>
              <a:rPr lang="ja-JP" altLang="en-US" dirty="0">
                <a:latin typeface="Calibri" panose="020F0502020204030204" pitchFamily="34" charset="0"/>
                <a:ea typeface="ＭＳ Ｐゴシック" pitchFamily="50" charset="-128"/>
                <a:cs typeface="Arial" pitchFamily="34" charset="0"/>
              </a:rPr>
              <a:t>   </a:t>
            </a:r>
            <a:r>
              <a:rPr kumimoji="1" lang="en-US" altLang="ja-JP" b="0" i="0" u="none" strike="noStrike" kern="1200" dirty="0">
                <a:solidFill>
                  <a:schemeClr val="tx1"/>
                </a:solidFill>
                <a:effectLst/>
                <a:latin typeface="Calibri" panose="020F0502020204030204" pitchFamily="34" charset="0"/>
              </a:rPr>
              <a:t>32     </a:t>
            </a:r>
            <a:r>
              <a:rPr kumimoji="1" lang="en-US" altLang="ja-JP" b="1" i="0" u="none" strike="noStrike" kern="1200" dirty="0">
                <a:solidFill>
                  <a:schemeClr val="tx1"/>
                </a:solidFill>
                <a:effectLst/>
                <a:latin typeface="Calibri" panose="020F0502020204030204" pitchFamily="34" charset="0"/>
              </a:rPr>
              <a:t>84.4%       73.4%       73.4%</a:t>
            </a:r>
            <a:r>
              <a:rPr kumimoji="1" lang="ja-JP" altLang="en-US" b="1" i="0" u="none" strike="noStrike" kern="1200" dirty="0">
                <a:solidFill>
                  <a:schemeClr val="tx1"/>
                </a:solidFill>
                <a:latin typeface="Calibri" panose="020F0502020204030204" pitchFamily="34" charset="0"/>
                <a:ea typeface="ＭＳ Ｐゴシック" pitchFamily="50" charset="-128"/>
                <a:cs typeface="Arial" pitchFamily="34" charset="0"/>
              </a:rPr>
              <a:t>　</a:t>
            </a:r>
            <a:r>
              <a:rPr lang="ja-JP" altLang="en-US" dirty="0">
                <a:latin typeface="Calibri" panose="020F0502020204030204" pitchFamily="34" charset="0"/>
                <a:ea typeface="ＭＳ Ｐゴシック" pitchFamily="50" charset="-128"/>
                <a:cs typeface="Arial" pitchFamily="34" charset="0"/>
              </a:rPr>
              <a:t> </a:t>
            </a:r>
            <a:endParaRPr lang="en-US" altLang="ja-JP" dirty="0">
              <a:latin typeface="Calibri" panose="020F0502020204030204" pitchFamily="34" charset="0"/>
              <a:ea typeface="ＭＳ Ｐゴシック" pitchFamily="50" charset="-128"/>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0" i="0" u="sng" strike="noStrike" kern="1200" dirty="0">
                <a:solidFill>
                  <a:schemeClr val="tx1"/>
                </a:solidFill>
                <a:latin typeface="Calibri" panose="020F0502020204030204" pitchFamily="34" charset="0"/>
                <a:ea typeface="ＭＳ Ｐゴシック" pitchFamily="50" charset="-128"/>
                <a:cs typeface="Arial" pitchFamily="34" charset="0"/>
              </a:rPr>
              <a:t>        </a:t>
            </a:r>
            <a:r>
              <a:rPr kumimoji="1" lang="ja-JP" altLang="en-US" b="0" i="0" u="sng" strike="noStrike" kern="1200" baseline="0" dirty="0">
                <a:solidFill>
                  <a:schemeClr val="tx1"/>
                </a:solidFill>
                <a:latin typeface="Calibri" panose="020F0502020204030204" pitchFamily="34" charset="0"/>
                <a:ea typeface="ＭＳ Ｐゴシック" pitchFamily="50" charset="-128"/>
                <a:cs typeface="Arial" pitchFamily="34" charset="0"/>
              </a:rPr>
              <a:t>  </a:t>
            </a:r>
            <a:r>
              <a:rPr kumimoji="1" lang="en-US" altLang="ja-JP" b="0" i="0" u="sng" strike="noStrike" kern="1200" baseline="0" dirty="0">
                <a:solidFill>
                  <a:schemeClr val="tx1"/>
                </a:solidFill>
                <a:latin typeface="Calibri" panose="020F0502020204030204" pitchFamily="34" charset="0"/>
                <a:cs typeface="Arial" pitchFamily="34" charset="0"/>
              </a:rPr>
              <a:t>Age</a:t>
            </a:r>
            <a:r>
              <a:rPr kumimoji="1" lang="ja-JP" altLang="en-US" b="0" i="0" u="sng" strike="noStrike" kern="1200" baseline="0" dirty="0">
                <a:solidFill>
                  <a:schemeClr val="tx1"/>
                </a:solidFill>
                <a:latin typeface="Calibri" panose="020F0502020204030204" pitchFamily="34" charset="0"/>
                <a:cs typeface="Arial" pitchFamily="34" charset="0"/>
              </a:rPr>
              <a:t>≥</a:t>
            </a:r>
            <a:r>
              <a:rPr kumimoji="1" lang="en-US" altLang="ja-JP" b="0" i="0" u="sng" strike="noStrike" kern="1200" dirty="0">
                <a:solidFill>
                  <a:schemeClr val="tx1"/>
                </a:solidFill>
                <a:latin typeface="Calibri" panose="020F0502020204030204" pitchFamily="34" charset="0"/>
                <a:cs typeface="Arial" pitchFamily="34" charset="0"/>
              </a:rPr>
              <a:t>16</a:t>
            </a:r>
            <a:r>
              <a:rPr kumimoji="1" lang="ja-JP" altLang="en-US" b="0" i="0" u="sng" strike="noStrike" kern="1200" baseline="0" dirty="0">
                <a:solidFill>
                  <a:schemeClr val="tx1"/>
                </a:solidFill>
                <a:latin typeface="Calibri" panose="020F0502020204030204" pitchFamily="34" charset="0"/>
                <a:cs typeface="Arial" pitchFamily="34" charset="0"/>
              </a:rPr>
              <a:t>    </a:t>
            </a:r>
            <a:r>
              <a:rPr kumimoji="1" lang="en-US" altLang="ja-JP" b="0" i="0" u="sng" strike="noStrike" kern="1200" dirty="0">
                <a:solidFill>
                  <a:schemeClr val="tx1"/>
                </a:solidFill>
                <a:effectLst/>
                <a:latin typeface="Calibri" panose="020F0502020204030204" pitchFamily="34" charset="0"/>
              </a:rPr>
              <a:t>1,240     </a:t>
            </a:r>
            <a:r>
              <a:rPr kumimoji="1" lang="en-US" altLang="ja-JP" b="1" i="0" u="sng" strike="noStrike" kern="1200" dirty="0">
                <a:solidFill>
                  <a:schemeClr val="tx1"/>
                </a:solidFill>
                <a:effectLst/>
                <a:latin typeface="Calibri" panose="020F0502020204030204" pitchFamily="34" charset="0"/>
              </a:rPr>
              <a:t>88.3%       69.4%       61.5%</a:t>
            </a:r>
            <a:endParaRPr kumimoji="1" lang="ja-JP" altLang="ja-JP" b="1" i="0" u="sng" strike="noStrike" kern="1200" dirty="0">
              <a:solidFill>
                <a:schemeClr val="tx1"/>
              </a:solidFill>
              <a:effectLst/>
              <a:latin typeface="Calibri" panose="020F0502020204030204" pitchFamily="34" charset="0"/>
            </a:endParaRPr>
          </a:p>
          <a:p>
            <a:endParaRPr lang="en-US" altLang="ja-JP" b="1" u="sng" dirty="0">
              <a:latin typeface="Calibri" panose="020F0502020204030204" pitchFamily="34" charset="0"/>
              <a:ea typeface="メイリオ" pitchFamily="50" charset="-128"/>
              <a:cs typeface="Arial" pitchFamily="34" charset="0"/>
            </a:endParaRPr>
          </a:p>
        </p:txBody>
      </p:sp>
    </p:spTree>
    <p:extLst>
      <p:ext uri="{BB962C8B-B14F-4D97-AF65-F5344CB8AC3E}">
        <p14:creationId xmlns:p14="http://schemas.microsoft.com/office/powerpoint/2010/main" val="43214729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92088" y="328613"/>
            <a:ext cx="6335712" cy="4752975"/>
          </a:xfrm>
          <a:ln>
            <a:noFill/>
          </a:ln>
        </p:spPr>
      </p:sp>
      <p:sp>
        <p:nvSpPr>
          <p:cNvPr id="3" name="ノート プレースホルダ 2"/>
          <p:cNvSpPr>
            <a:spLocks noGrp="1"/>
          </p:cNvSpPr>
          <p:nvPr>
            <p:ph type="body" idx="1"/>
          </p:nvPr>
        </p:nvSpPr>
        <p:spPr>
          <a:xfrm>
            <a:off x="1122983" y="5628738"/>
            <a:ext cx="4918208" cy="2480336"/>
          </a:xfrm>
        </p:spPr>
        <p:txBody>
          <a:bodyPr>
            <a:normAutofit/>
          </a:bodyPr>
          <a:lstStyle/>
          <a:p>
            <a:r>
              <a:rPr kumimoji="1" lang="en-US" altLang="ja-JP" kern="1200" dirty="0">
                <a:solidFill>
                  <a:schemeClr val="tx1"/>
                </a:solidFill>
                <a:effectLst/>
                <a:latin typeface="Calibri" panose="020F0502020204030204" pitchFamily="34" charset="0"/>
              </a:rPr>
              <a:t>Autologous transplants account for approximately 97% of the total cases of first transplantation for plasma cell neoplasms including multiple myeloma. </a:t>
            </a:r>
            <a:endParaRPr kumimoji="1" lang="ja-JP" altLang="ja-JP" kern="1200" dirty="0">
              <a:solidFill>
                <a:schemeClr val="tx1"/>
              </a:solidFill>
              <a:effectLst/>
              <a:latin typeface="Calibri" panose="020F0502020204030204" pitchFamily="34" charset="0"/>
            </a:endParaRPr>
          </a:p>
          <a:p>
            <a:r>
              <a:rPr kumimoji="1" lang="en-US" altLang="ja-JP" kern="1200" dirty="0">
                <a:solidFill>
                  <a:schemeClr val="tx1"/>
                </a:solidFill>
                <a:effectLst/>
                <a:latin typeface="Calibri" panose="020F0502020204030204" pitchFamily="34" charset="0"/>
              </a:rPr>
              <a:t>The survival probability is as high as 90% or more one year after transplantation, but decreases to 37% ten years after transplantation.</a:t>
            </a:r>
            <a:endParaRPr kumimoji="1" lang="ja-JP" altLang="ja-JP" kern="1200" dirty="0">
              <a:solidFill>
                <a:schemeClr val="tx1"/>
              </a:solidFill>
              <a:effectLst/>
              <a:latin typeface="Calibri" panose="020F0502020204030204" pitchFamily="34" charset="0"/>
            </a:endParaRPr>
          </a:p>
          <a:p>
            <a:endParaRPr kumimoji="1" lang="en-US" altLang="ja-JP" kern="1200" dirty="0">
              <a:solidFill>
                <a:srgbClr val="0B5395"/>
              </a:solidFill>
              <a:latin typeface="Calibri" panose="020F0502020204030204" pitchFamily="34" charset="0"/>
              <a:cs typeface="メイリオ" pitchFamily="50" charset="-128"/>
            </a:endParaRPr>
          </a:p>
          <a:p>
            <a:pPr rtl="0" eaLnBrk="1" fontAlgn="b" latinLnBrk="0" hangingPunct="1"/>
            <a:r>
              <a:rPr kumimoji="1" lang="ja-JP" altLang="en-US" b="0" i="0" u="none" strike="noStrike" kern="1200" dirty="0">
                <a:solidFill>
                  <a:schemeClr val="tx1"/>
                </a:solidFill>
                <a:latin typeface="Calibri" panose="020F0502020204030204" pitchFamily="34" charset="0"/>
                <a:ea typeface="メイリオ" pitchFamily="50" charset="-128"/>
                <a:cs typeface="Arial" pitchFamily="34" charset="0"/>
              </a:rPr>
              <a:t>≪</a:t>
            </a:r>
            <a:r>
              <a:rPr kumimoji="1" lang="en-US" altLang="ja-JP" b="0" i="0" u="none" strike="noStrike" kern="1200" dirty="0">
                <a:solidFill>
                  <a:schemeClr val="tx1"/>
                </a:solidFill>
                <a:latin typeface="Calibri" panose="020F0502020204030204" pitchFamily="34" charset="0"/>
                <a:ea typeface="メイリオ" pitchFamily="50" charset="-128"/>
                <a:cs typeface="Arial" pitchFamily="34" charset="0"/>
              </a:rPr>
              <a:t>Probability of survival</a:t>
            </a:r>
            <a:r>
              <a:rPr kumimoji="1" lang="ja-JP" altLang="en-US" b="0" i="0" u="none" strike="noStrike" kern="1200" dirty="0">
                <a:solidFill>
                  <a:schemeClr val="tx1"/>
                </a:solidFill>
                <a:latin typeface="Calibri" panose="020F0502020204030204" pitchFamily="34" charset="0"/>
                <a:ea typeface="メイリオ" pitchFamily="50" charset="-128"/>
                <a:cs typeface="Arial" pitchFamily="34" charset="0"/>
              </a:rPr>
              <a:t>≫</a:t>
            </a:r>
            <a:endParaRPr kumimoji="1" lang="en-US" altLang="ja-JP" b="0" i="0" u="none" strike="noStrike" kern="1200" dirty="0">
              <a:solidFill>
                <a:schemeClr val="tx1"/>
              </a:solidFill>
              <a:latin typeface="Calibri" panose="020F0502020204030204" pitchFamily="34" charset="0"/>
              <a:ea typeface="メイリオ" pitchFamily="50" charset="-128"/>
              <a:cs typeface="Arial" pitchFamily="34" charset="0"/>
            </a:endParaRPr>
          </a:p>
          <a:p>
            <a:r>
              <a:rPr kumimoji="1" lang="en-US" altLang="ja-JP" kern="1200" dirty="0">
                <a:solidFill>
                  <a:schemeClr val="tx1"/>
                </a:solidFill>
                <a:latin typeface="Calibri" panose="020F0502020204030204" pitchFamily="34" charset="0"/>
              </a:rPr>
              <a:t>                             Years after the first transplantation </a:t>
            </a:r>
            <a:endParaRPr kumimoji="1" lang="ja-JP" altLang="ja-JP" kern="1200" dirty="0">
              <a:solidFill>
                <a:schemeClr val="tx1"/>
              </a:solidFill>
              <a:latin typeface="Calibri" panose="020F0502020204030204" pitchFamily="34" charset="0"/>
            </a:endParaRPr>
          </a:p>
          <a:p>
            <a:r>
              <a:rPr kumimoji="1" lang="en-US" altLang="ja-JP" kern="1200" dirty="0">
                <a:solidFill>
                  <a:schemeClr val="tx1"/>
                </a:solidFill>
                <a:latin typeface="Calibri" panose="020F0502020204030204" pitchFamily="34" charset="0"/>
              </a:rPr>
              <a:t>                    N       1year</a:t>
            </a:r>
            <a:r>
              <a:rPr kumimoji="1" lang="en-US" altLang="ja-JP" b="1" kern="1200" dirty="0">
                <a:solidFill>
                  <a:schemeClr val="tx1"/>
                </a:solidFill>
                <a:latin typeface="Calibri" panose="020F0502020204030204" pitchFamily="34" charset="0"/>
              </a:rPr>
              <a:t>        </a:t>
            </a:r>
            <a:r>
              <a:rPr kumimoji="1" lang="en-US" altLang="ja-JP" kern="1200" dirty="0">
                <a:solidFill>
                  <a:schemeClr val="tx1"/>
                </a:solidFill>
                <a:latin typeface="Calibri" panose="020F0502020204030204" pitchFamily="34" charset="0"/>
              </a:rPr>
              <a:t>5years</a:t>
            </a:r>
            <a:r>
              <a:rPr kumimoji="1" lang="en-US" altLang="ja-JP" b="1" kern="1200" dirty="0">
                <a:solidFill>
                  <a:schemeClr val="tx1"/>
                </a:solidFill>
                <a:latin typeface="Calibri" panose="020F0502020204030204" pitchFamily="34" charset="0"/>
              </a:rPr>
              <a:t>      </a:t>
            </a:r>
            <a:r>
              <a:rPr kumimoji="1" lang="en-US" altLang="ja-JP" kern="1200" dirty="0">
                <a:solidFill>
                  <a:schemeClr val="tx1"/>
                </a:solidFill>
                <a:latin typeface="Calibri" panose="020F0502020204030204" pitchFamily="34" charset="0"/>
              </a:rPr>
              <a:t>10years</a:t>
            </a:r>
            <a:endParaRPr kumimoji="1" lang="ja-JP" altLang="ja-JP" kern="1200" dirty="0">
              <a:solidFill>
                <a:schemeClr val="tx1"/>
              </a:solidFill>
              <a:latin typeface="Calibri" panose="020F0502020204030204" pitchFamily="34" charset="0"/>
            </a:endParaRPr>
          </a:p>
          <a:p>
            <a:r>
              <a:rPr lang="en-US" altLang="ja-JP" dirty="0">
                <a:latin typeface="+mn-ea"/>
              </a:rPr>
              <a:t>―――――――――――――――――――――――</a:t>
            </a:r>
            <a:endParaRPr kumimoji="1" lang="ja-JP" altLang="ja-JP" kern="1200" dirty="0">
              <a:solidFill>
                <a:schemeClr val="tx1"/>
              </a:solidFill>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b="1" i="0" u="sng" strike="noStrike" kern="1200" baseline="0" dirty="0">
                <a:solidFill>
                  <a:schemeClr val="tx1"/>
                </a:solidFill>
                <a:latin typeface="Calibri" panose="020F0502020204030204" pitchFamily="34" charset="0"/>
                <a:cs typeface="Arial" pitchFamily="34" charset="0"/>
              </a:rPr>
              <a:t>Auto</a:t>
            </a:r>
            <a:r>
              <a:rPr kumimoji="1" lang="ja-JP" altLang="en-US" b="1" i="0" u="sng" strike="noStrike" kern="1200" baseline="0" dirty="0">
                <a:solidFill>
                  <a:schemeClr val="tx1"/>
                </a:solidFill>
                <a:latin typeface="Calibri" panose="020F0502020204030204" pitchFamily="34" charset="0"/>
                <a:cs typeface="Arial" pitchFamily="34" charset="0"/>
              </a:rPr>
              <a:t>         </a:t>
            </a:r>
            <a:r>
              <a:rPr kumimoji="1" lang="en-US" altLang="ja-JP" b="0" i="0" u="sng" strike="noStrike" kern="1200" dirty="0">
                <a:solidFill>
                  <a:schemeClr val="tx1"/>
                </a:solidFill>
                <a:effectLst/>
                <a:latin typeface="Calibri" panose="020F0502020204030204" pitchFamily="34" charset="0"/>
              </a:rPr>
              <a:t>8,374</a:t>
            </a:r>
            <a:r>
              <a:rPr kumimoji="1" lang="ja-JP" altLang="en-US" b="0" i="0" u="sng" strike="noStrike" kern="1200" dirty="0">
                <a:solidFill>
                  <a:schemeClr val="tx1"/>
                </a:solidFill>
                <a:effectLst/>
                <a:latin typeface="Calibri" panose="020F0502020204030204" pitchFamily="34" charset="0"/>
              </a:rPr>
              <a:t>　　　</a:t>
            </a:r>
            <a:r>
              <a:rPr kumimoji="1" lang="en-US" altLang="ja-JP" b="0" i="0" u="sng" strike="noStrike" kern="1200" dirty="0">
                <a:solidFill>
                  <a:schemeClr val="tx1"/>
                </a:solidFill>
                <a:effectLst/>
                <a:latin typeface="Calibri" panose="020F0502020204030204" pitchFamily="34" charset="0"/>
              </a:rPr>
              <a:t>92.9%</a:t>
            </a:r>
            <a:r>
              <a:rPr kumimoji="1" lang="ja-JP" altLang="en-US" b="0" i="0" u="sng" strike="noStrike" kern="1200" dirty="0">
                <a:solidFill>
                  <a:schemeClr val="tx1"/>
                </a:solidFill>
                <a:effectLst/>
                <a:latin typeface="Calibri" panose="020F0502020204030204" pitchFamily="34" charset="0"/>
              </a:rPr>
              <a:t>　　　 </a:t>
            </a:r>
            <a:r>
              <a:rPr kumimoji="1" lang="en-US" altLang="ja-JP" b="0" i="0" u="sng" strike="noStrike" kern="1200" dirty="0">
                <a:solidFill>
                  <a:schemeClr val="tx1"/>
                </a:solidFill>
                <a:effectLst/>
                <a:latin typeface="Calibri" panose="020F0502020204030204" pitchFamily="34" charset="0"/>
              </a:rPr>
              <a:t>62.3%</a:t>
            </a:r>
            <a:r>
              <a:rPr kumimoji="1" lang="ja-JP" altLang="en-US" b="0" i="0" u="sng" strike="noStrike" kern="1200" dirty="0">
                <a:solidFill>
                  <a:schemeClr val="tx1"/>
                </a:solidFill>
                <a:effectLst/>
                <a:latin typeface="Calibri" panose="020F0502020204030204" pitchFamily="34" charset="0"/>
              </a:rPr>
              <a:t>　　　  </a:t>
            </a:r>
            <a:r>
              <a:rPr kumimoji="1" lang="en-US" altLang="ja-JP" b="0" i="0" u="sng" strike="noStrike" kern="1200" dirty="0">
                <a:solidFill>
                  <a:schemeClr val="tx1"/>
                </a:solidFill>
                <a:effectLst/>
                <a:latin typeface="Calibri" panose="020F0502020204030204" pitchFamily="34" charset="0"/>
              </a:rPr>
              <a:t>37.1%</a:t>
            </a:r>
            <a:endParaRPr kumimoji="1" lang="ja-JP" altLang="ja-JP" b="0" i="0" u="sng" strike="noStrike" kern="1200" dirty="0">
              <a:solidFill>
                <a:schemeClr val="tx1"/>
              </a:solidFill>
              <a:effectLst/>
              <a:latin typeface="Calibri" panose="020F0502020204030204" pitchFamily="34" charset="0"/>
            </a:endParaRPr>
          </a:p>
        </p:txBody>
      </p:sp>
    </p:spTree>
    <p:extLst>
      <p:ext uri="{BB962C8B-B14F-4D97-AF65-F5344CB8AC3E}">
        <p14:creationId xmlns:p14="http://schemas.microsoft.com/office/powerpoint/2010/main" val="356307433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92088" y="328613"/>
            <a:ext cx="6335712" cy="4752975"/>
          </a:xfrm>
          <a:ln>
            <a:noFill/>
          </a:ln>
        </p:spPr>
      </p:sp>
      <p:sp>
        <p:nvSpPr>
          <p:cNvPr id="3" name="ノート プレースホルダ 2"/>
          <p:cNvSpPr>
            <a:spLocks noGrp="1"/>
          </p:cNvSpPr>
          <p:nvPr>
            <p:ph type="body" idx="1"/>
          </p:nvPr>
        </p:nvSpPr>
        <p:spPr>
          <a:xfrm>
            <a:off x="1104695" y="5628738"/>
            <a:ext cx="4918208" cy="3679854"/>
          </a:xfrm>
        </p:spPr>
        <p:txBody>
          <a:bodyPr>
            <a:noAutofit/>
          </a:bodyPr>
          <a:lstStyle/>
          <a:p>
            <a:r>
              <a:rPr kumimoji="1" lang="en-US" altLang="ja-JP" kern="1200" dirty="0">
                <a:solidFill>
                  <a:schemeClr val="tx1"/>
                </a:solidFill>
                <a:effectLst/>
                <a:latin typeface="Calibri" panose="020F0502020204030204" pitchFamily="34" charset="0"/>
              </a:rPr>
              <a:t>For acute myeloid leukemia, allogeneic transplants account for approximately 90% of the total cases of transplantation, and bone marrow transplants from related donors are frequently performed in patients aged 15 years or younger (≤15). The survival probability 5 years after transplantation in registered patients who received first allogeneic transplants in the period between 1991 and 2017 is 59.6% for bone marrow transplants from related donors and about 50% for transplants from unrelated donors.</a:t>
            </a:r>
            <a:endParaRPr kumimoji="1" lang="ja-JP" altLang="ja-JP" kern="1200" dirty="0">
              <a:solidFill>
                <a:schemeClr val="tx1"/>
              </a:solidFill>
              <a:effectLst/>
              <a:latin typeface="Calibri" panose="020F0502020204030204" pitchFamily="34" charset="0"/>
            </a:endParaRPr>
          </a:p>
          <a:p>
            <a:endParaRPr kumimoji="1" lang="en-US" altLang="ja-JP" kern="1200" dirty="0">
              <a:solidFill>
                <a:srgbClr val="0B5395"/>
              </a:solidFill>
              <a:latin typeface="Calibri" panose="020F0502020204030204" pitchFamily="34" charset="0"/>
              <a:cs typeface="Arial" pitchFamily="34" charset="0"/>
            </a:endParaRPr>
          </a:p>
          <a:p>
            <a:pPr rtl="0" eaLnBrk="1" fontAlgn="b" latinLnBrk="0" hangingPunct="1"/>
            <a:r>
              <a:rPr kumimoji="1" lang="ja-JP" altLang="en-US" b="0" i="0" u="none" strike="noStrike" kern="1200" dirty="0">
                <a:solidFill>
                  <a:schemeClr val="tx1"/>
                </a:solidFill>
                <a:latin typeface="Calibri" panose="020F0502020204030204" pitchFamily="34" charset="0"/>
                <a:ea typeface="メイリオ" pitchFamily="50" charset="-128"/>
                <a:cs typeface="Arial" pitchFamily="34" charset="0"/>
              </a:rPr>
              <a:t>≪</a:t>
            </a:r>
            <a:r>
              <a:rPr kumimoji="1" lang="en-US" altLang="ja-JP" b="0" i="0" u="none" strike="noStrike" kern="1200" dirty="0">
                <a:solidFill>
                  <a:schemeClr val="tx1"/>
                </a:solidFill>
                <a:latin typeface="Calibri" panose="020F0502020204030204" pitchFamily="34" charset="0"/>
                <a:ea typeface="メイリオ" pitchFamily="50" charset="-128"/>
                <a:cs typeface="Arial" pitchFamily="34" charset="0"/>
              </a:rPr>
              <a:t>Probability of survival</a:t>
            </a:r>
            <a:r>
              <a:rPr kumimoji="1" lang="ja-JP" altLang="en-US" b="0" i="0" u="none" strike="noStrike" kern="1200" dirty="0">
                <a:solidFill>
                  <a:schemeClr val="tx1"/>
                </a:solidFill>
                <a:latin typeface="Calibri" panose="020F0502020204030204" pitchFamily="34" charset="0"/>
                <a:ea typeface="メイリオ" pitchFamily="50" charset="-128"/>
                <a:cs typeface="Arial" pitchFamily="34" charset="0"/>
              </a:rPr>
              <a:t>≫</a:t>
            </a:r>
            <a:endParaRPr kumimoji="1" lang="en-US" altLang="ja-JP" b="0" i="0" u="none" strike="noStrike" kern="1200" dirty="0">
              <a:solidFill>
                <a:schemeClr val="tx1"/>
              </a:solidFill>
              <a:latin typeface="Calibri" panose="020F0502020204030204" pitchFamily="34" charset="0"/>
              <a:ea typeface="メイリオ" pitchFamily="50" charset="-128"/>
              <a:cs typeface="Arial" pitchFamily="34" charset="0"/>
            </a:endParaRPr>
          </a:p>
          <a:p>
            <a:r>
              <a:rPr kumimoji="1" lang="en-US" altLang="ja-JP" kern="1200" dirty="0">
                <a:solidFill>
                  <a:schemeClr val="tx1"/>
                </a:solidFill>
                <a:latin typeface="Calibri" panose="020F0502020204030204" pitchFamily="34" charset="0"/>
              </a:rPr>
              <a:t>                             Years after the first transplantation </a:t>
            </a:r>
            <a:endParaRPr kumimoji="1" lang="ja-JP" altLang="ja-JP" kern="1200" dirty="0">
              <a:solidFill>
                <a:schemeClr val="tx1"/>
              </a:solidFill>
              <a:latin typeface="Calibri" panose="020F0502020204030204" pitchFamily="34" charset="0"/>
            </a:endParaRPr>
          </a:p>
          <a:p>
            <a:r>
              <a:rPr kumimoji="1" lang="en-US" altLang="ja-JP" kern="1200" dirty="0">
                <a:solidFill>
                  <a:schemeClr val="tx1"/>
                </a:solidFill>
                <a:latin typeface="Calibri" panose="020F0502020204030204" pitchFamily="34" charset="0"/>
              </a:rPr>
              <a:t>                    N       1year</a:t>
            </a:r>
            <a:r>
              <a:rPr kumimoji="1" lang="en-US" altLang="ja-JP" b="1" kern="1200" dirty="0">
                <a:solidFill>
                  <a:schemeClr val="tx1"/>
                </a:solidFill>
                <a:latin typeface="Calibri" panose="020F0502020204030204" pitchFamily="34" charset="0"/>
              </a:rPr>
              <a:t>        </a:t>
            </a:r>
            <a:r>
              <a:rPr kumimoji="1" lang="en-US" altLang="ja-JP" kern="1200" dirty="0">
                <a:solidFill>
                  <a:schemeClr val="tx1"/>
                </a:solidFill>
                <a:latin typeface="Calibri" panose="020F0502020204030204" pitchFamily="34" charset="0"/>
              </a:rPr>
              <a:t>5years</a:t>
            </a:r>
            <a:r>
              <a:rPr kumimoji="1" lang="en-US" altLang="ja-JP" b="1" kern="1200" dirty="0">
                <a:solidFill>
                  <a:schemeClr val="tx1"/>
                </a:solidFill>
                <a:latin typeface="Calibri" panose="020F0502020204030204" pitchFamily="34" charset="0"/>
              </a:rPr>
              <a:t>      </a:t>
            </a:r>
            <a:r>
              <a:rPr kumimoji="1" lang="en-US" altLang="ja-JP" kern="1200" dirty="0">
                <a:solidFill>
                  <a:schemeClr val="tx1"/>
                </a:solidFill>
                <a:latin typeface="Calibri" panose="020F0502020204030204" pitchFamily="34" charset="0"/>
              </a:rPr>
              <a:t>10years</a:t>
            </a:r>
            <a:endParaRPr kumimoji="1" lang="ja-JP" altLang="ja-JP" kern="1200" dirty="0">
              <a:solidFill>
                <a:schemeClr val="tx1"/>
              </a:solidFill>
              <a:latin typeface="Calibri" panose="020F0502020204030204" pitchFamily="34" charset="0"/>
            </a:endParaRPr>
          </a:p>
          <a:p>
            <a:r>
              <a:rPr lang="en-US" altLang="ja-JP" dirty="0">
                <a:latin typeface="+mn-ea"/>
              </a:rPr>
              <a:t>―――――――――――――――――――――――</a:t>
            </a:r>
            <a:endParaRPr kumimoji="1" lang="ja-JP" altLang="ja-JP" kern="1200" dirty="0">
              <a:solidFill>
                <a:schemeClr val="tx1"/>
              </a:solidFill>
              <a:latin typeface="Calibri" panose="020F0502020204030204" pitchFamily="34" charset="0"/>
            </a:endParaRPr>
          </a:p>
          <a:p>
            <a:pPr rtl="0" eaLnBrk="1" fontAlgn="ctr" latinLnBrk="0" hangingPunct="1"/>
            <a:r>
              <a:rPr kumimoji="1" lang="en-US" altLang="zh-TW" b="1" i="0" u="none" strike="noStrike" kern="1200" dirty="0" err="1">
                <a:solidFill>
                  <a:schemeClr val="tx1"/>
                </a:solidFill>
                <a:latin typeface="Calibri" panose="020F0502020204030204" pitchFamily="34" charset="0"/>
                <a:ea typeface="ＭＳ Ｐゴシック" pitchFamily="50" charset="-128"/>
                <a:cs typeface="Arial" pitchFamily="34" charset="0"/>
              </a:rPr>
              <a:t>Rel</a:t>
            </a:r>
            <a:r>
              <a:rPr kumimoji="1" lang="en-US" altLang="zh-TW" b="1" i="0" u="none" strike="noStrike" kern="1200" dirty="0">
                <a:solidFill>
                  <a:schemeClr val="tx1"/>
                </a:solidFill>
                <a:latin typeface="Calibri" panose="020F0502020204030204" pitchFamily="34" charset="0"/>
                <a:ea typeface="ＭＳ Ｐゴシック" pitchFamily="50" charset="-128"/>
                <a:cs typeface="Arial" pitchFamily="34" charset="0"/>
              </a:rPr>
              <a:t>-BM</a:t>
            </a:r>
            <a:r>
              <a:rPr kumimoji="1" lang="en-US" altLang="zh-TW" b="1" i="0" u="none" strike="noStrike" kern="1200" baseline="0" dirty="0">
                <a:solidFill>
                  <a:schemeClr val="tx1"/>
                </a:solidFill>
                <a:latin typeface="Calibri" panose="020F0502020204030204" pitchFamily="34" charset="0"/>
                <a:ea typeface="ＭＳ Ｐゴシック" pitchFamily="50" charset="-128"/>
                <a:cs typeface="Arial" pitchFamily="34" charset="0"/>
              </a:rPr>
              <a:t>      </a:t>
            </a:r>
            <a:r>
              <a:rPr kumimoji="1" lang="en-US" altLang="ja-JP" b="0" i="0" u="none" strike="noStrike" kern="1200" dirty="0">
                <a:solidFill>
                  <a:schemeClr val="tx1"/>
                </a:solidFill>
                <a:effectLst/>
                <a:latin typeface="Calibri" panose="020F0502020204030204" pitchFamily="34" charset="0"/>
              </a:rPr>
              <a:t>721      </a:t>
            </a:r>
            <a:r>
              <a:rPr kumimoji="1" lang="en-US" altLang="ja-JP" b="1" i="0" u="none" strike="noStrike" kern="1200" dirty="0">
                <a:solidFill>
                  <a:schemeClr val="tx1"/>
                </a:solidFill>
                <a:effectLst/>
                <a:latin typeface="Calibri" panose="020F0502020204030204" pitchFamily="34" charset="0"/>
              </a:rPr>
              <a:t>77.4%      59.6%       57.7%</a:t>
            </a:r>
            <a:endParaRPr kumimoji="1" lang="ja-JP" altLang="ja-JP" b="1" i="0" u="none" strike="noStrike" kern="1200" dirty="0">
              <a:solidFill>
                <a:schemeClr val="tx1"/>
              </a:solidFill>
              <a:effectLst/>
              <a:latin typeface="Calibri" panose="020F0502020204030204" pitchFamily="34" charset="0"/>
            </a:endParaRPr>
          </a:p>
          <a:p>
            <a:pPr marL="0" marR="0" lvl="0" indent="0" algn="l" defTabSz="914400" rtl="0" eaLnBrk="1" fontAlgn="auto" latinLnBrk="0" hangingPunct="1">
              <a:lnSpc>
                <a:spcPct val="110000"/>
              </a:lnSpc>
              <a:spcBef>
                <a:spcPts val="0"/>
              </a:spcBef>
              <a:spcAft>
                <a:spcPts val="0"/>
              </a:spcAft>
              <a:buClrTx/>
              <a:buSzTx/>
              <a:buFontTx/>
              <a:buNone/>
              <a:tabLst/>
              <a:defRPr/>
            </a:pPr>
            <a:r>
              <a:rPr kumimoji="1" lang="en-US" altLang="ja-JP" b="1" i="0" u="none" strike="noStrike" kern="1200" baseline="0" dirty="0" err="1">
                <a:solidFill>
                  <a:schemeClr val="tx1"/>
                </a:solidFill>
                <a:latin typeface="Calibri" panose="020F0502020204030204" pitchFamily="34" charset="0"/>
                <a:cs typeface="Arial" pitchFamily="34" charset="0"/>
              </a:rPr>
              <a:t>Rel</a:t>
            </a:r>
            <a:r>
              <a:rPr kumimoji="1" lang="en-US" altLang="ja-JP" b="1" i="0" u="none" strike="noStrike" kern="1200" baseline="0" dirty="0">
                <a:solidFill>
                  <a:schemeClr val="tx1"/>
                </a:solidFill>
                <a:latin typeface="Calibri" panose="020F0502020204030204" pitchFamily="34" charset="0"/>
                <a:cs typeface="Arial" pitchFamily="34" charset="0"/>
              </a:rPr>
              <a:t>-PB       </a:t>
            </a:r>
            <a:r>
              <a:rPr kumimoji="1" lang="en-US" altLang="ja-JP" b="0" i="0" u="none" strike="noStrike" kern="1200" dirty="0">
                <a:solidFill>
                  <a:schemeClr val="tx1"/>
                </a:solidFill>
                <a:effectLst/>
                <a:latin typeface="Calibri" panose="020F0502020204030204" pitchFamily="34" charset="0"/>
              </a:rPr>
              <a:t>165      </a:t>
            </a:r>
            <a:r>
              <a:rPr kumimoji="1" lang="en-US" altLang="ja-JP" b="1" i="0" u="none" strike="noStrike" kern="1200" dirty="0">
                <a:solidFill>
                  <a:schemeClr val="tx1"/>
                </a:solidFill>
                <a:effectLst/>
                <a:latin typeface="Calibri" panose="020F0502020204030204" pitchFamily="34" charset="0"/>
              </a:rPr>
              <a:t>61.2%      46.7%        43.9%</a:t>
            </a:r>
            <a:endParaRPr kumimoji="1" lang="en-US" altLang="ja-JP" kern="1200" dirty="0">
              <a:solidFill>
                <a:schemeClr val="tx1"/>
              </a:solidFill>
              <a:latin typeface="Calibri" panose="020F0502020204030204" pitchFamily="34" charset="0"/>
              <a:cs typeface="Arial" pitchFamily="34" charset="0"/>
            </a:endParaRPr>
          </a:p>
          <a:p>
            <a:pPr marL="0" marR="0" lvl="0" indent="0" algn="l" defTabSz="914400" rtl="0" eaLnBrk="1" fontAlgn="auto" latinLnBrk="0" hangingPunct="1">
              <a:lnSpc>
                <a:spcPct val="110000"/>
              </a:lnSpc>
              <a:spcBef>
                <a:spcPts val="0"/>
              </a:spcBef>
              <a:spcAft>
                <a:spcPts val="0"/>
              </a:spcAft>
              <a:buClrTx/>
              <a:buSzTx/>
              <a:buFontTx/>
              <a:buNone/>
              <a:tabLst/>
              <a:defRPr/>
            </a:pPr>
            <a:r>
              <a:rPr kumimoji="1" lang="en-US" altLang="ja-JP" b="1" i="0" u="none" strike="noStrike" kern="1200" dirty="0">
                <a:solidFill>
                  <a:schemeClr val="tx1"/>
                </a:solidFill>
                <a:latin typeface="Calibri" panose="020F0502020204030204" pitchFamily="34" charset="0"/>
                <a:cs typeface="Arial" pitchFamily="34" charset="0"/>
              </a:rPr>
              <a:t>UR-BM      </a:t>
            </a:r>
            <a:r>
              <a:rPr kumimoji="1" lang="en-US" altLang="ja-JP" b="0" i="0" u="none" strike="noStrike" kern="1200" dirty="0">
                <a:solidFill>
                  <a:schemeClr val="tx1"/>
                </a:solidFill>
                <a:effectLst/>
                <a:latin typeface="Calibri" panose="020F0502020204030204" pitchFamily="34" charset="0"/>
              </a:rPr>
              <a:t>454      </a:t>
            </a:r>
            <a:r>
              <a:rPr kumimoji="1" lang="en-US" altLang="ja-JP" b="1" i="0" u="none" strike="noStrike" kern="1200" dirty="0">
                <a:solidFill>
                  <a:schemeClr val="tx1"/>
                </a:solidFill>
                <a:effectLst/>
                <a:latin typeface="Calibri" panose="020F0502020204030204" pitchFamily="34" charset="0"/>
              </a:rPr>
              <a:t>71.4%      54.2%        51.7%</a:t>
            </a:r>
            <a:endParaRPr kumimoji="1" lang="en-US" altLang="ja-JP" kern="1200" dirty="0">
              <a:solidFill>
                <a:schemeClr val="tx1"/>
              </a:solidFill>
              <a:latin typeface="Calibri" panose="020F0502020204030204" pitchFamily="34" charset="0"/>
              <a:cs typeface="Arial" pitchFamily="34" charset="0"/>
            </a:endParaRPr>
          </a:p>
          <a:p>
            <a:pPr rtl="0" eaLnBrk="1" fontAlgn="ctr" latinLnBrk="0" hangingPunct="1"/>
            <a:r>
              <a:rPr kumimoji="1" lang="en-US" altLang="ja-JP" b="1" i="0" u="sng" strike="noStrike" kern="1200" dirty="0">
                <a:solidFill>
                  <a:schemeClr val="tx1"/>
                </a:solidFill>
                <a:latin typeface="Calibri" panose="020F0502020204030204" pitchFamily="34" charset="0"/>
                <a:cs typeface="Arial" pitchFamily="34" charset="0"/>
              </a:rPr>
              <a:t>UR-CB</a:t>
            </a:r>
            <a:r>
              <a:rPr kumimoji="1" lang="en-US" altLang="ja-JP" b="1" i="0" u="sng" strike="noStrike" kern="1200" baseline="0" dirty="0">
                <a:solidFill>
                  <a:schemeClr val="tx1"/>
                </a:solidFill>
                <a:latin typeface="Calibri" panose="020F0502020204030204" pitchFamily="34" charset="0"/>
                <a:cs typeface="Arial" pitchFamily="34" charset="0"/>
              </a:rPr>
              <a:t>        </a:t>
            </a:r>
            <a:r>
              <a:rPr kumimoji="1" lang="en-US" altLang="ja-JP" b="0" i="0" u="sng" strike="noStrike" kern="1200" dirty="0">
                <a:solidFill>
                  <a:schemeClr val="tx1"/>
                </a:solidFill>
                <a:effectLst/>
                <a:latin typeface="Calibri" panose="020F0502020204030204" pitchFamily="34" charset="0"/>
              </a:rPr>
              <a:t>471      </a:t>
            </a:r>
            <a:r>
              <a:rPr kumimoji="1" lang="en-US" altLang="ja-JP" b="1" i="0" u="sng" strike="noStrike" kern="1200" dirty="0">
                <a:solidFill>
                  <a:schemeClr val="tx1"/>
                </a:solidFill>
                <a:effectLst/>
                <a:latin typeface="Calibri" panose="020F0502020204030204" pitchFamily="34" charset="0"/>
              </a:rPr>
              <a:t>70.1%      52.4%        50.5%</a:t>
            </a:r>
            <a:endParaRPr kumimoji="1" lang="ja-JP" altLang="ja-JP" b="1" i="0" u="sng" strike="noStrike" kern="1200" dirty="0">
              <a:solidFill>
                <a:schemeClr val="tx1"/>
              </a:solidFill>
              <a:effectLst/>
              <a:latin typeface="Calibri" panose="020F0502020204030204" pitchFamily="34" charset="0"/>
            </a:endParaRPr>
          </a:p>
        </p:txBody>
      </p:sp>
    </p:spTree>
    <p:extLst>
      <p:ext uri="{BB962C8B-B14F-4D97-AF65-F5344CB8AC3E}">
        <p14:creationId xmlns:p14="http://schemas.microsoft.com/office/powerpoint/2010/main" val="288189707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65100" y="311150"/>
            <a:ext cx="6334125" cy="4751388"/>
          </a:xfrm>
          <a:ln>
            <a:noFill/>
          </a:ln>
        </p:spPr>
      </p:sp>
      <p:sp>
        <p:nvSpPr>
          <p:cNvPr id="3" name="ノート プレースホルダ 2"/>
          <p:cNvSpPr>
            <a:spLocks noGrp="1"/>
          </p:cNvSpPr>
          <p:nvPr>
            <p:ph type="body" idx="1"/>
          </p:nvPr>
        </p:nvSpPr>
        <p:spPr>
          <a:xfrm>
            <a:off x="1086407" y="5638010"/>
            <a:ext cx="4918208" cy="3451125"/>
          </a:xfrm>
        </p:spPr>
        <p:txBody>
          <a:bodyPr>
            <a:noAutofit/>
          </a:bodyPr>
          <a:lstStyle/>
          <a:p>
            <a:r>
              <a:rPr kumimoji="1" lang="en-US" altLang="ja-JP" kern="1200" dirty="0">
                <a:solidFill>
                  <a:schemeClr val="tx1"/>
                </a:solidFill>
                <a:effectLst/>
                <a:latin typeface="Calibri" panose="020F0502020204030204" pitchFamily="34" charset="0"/>
              </a:rPr>
              <a:t>For allogeneic transplants in patients with acute myeloid leukemia aged 16 years or older (≥16), bone marrow transplantation from unrelated donors is frequently performed. The survival probability 5 years after transplantation in registered patients who received first allogeneic transplants in the period between 1991 and 2017 ranges from 30% to 50% for both transplants from related and unrelated donors.</a:t>
            </a:r>
            <a:endParaRPr kumimoji="1" lang="ja-JP" altLang="ja-JP" kern="1200" dirty="0">
              <a:solidFill>
                <a:schemeClr val="tx1"/>
              </a:solidFill>
              <a:effectLst/>
              <a:latin typeface="Calibri" panose="020F0502020204030204" pitchFamily="34" charset="0"/>
            </a:endParaRPr>
          </a:p>
          <a:p>
            <a:endParaRPr kumimoji="1" lang="en-US" altLang="ja-JP" kern="1200" dirty="0">
              <a:solidFill>
                <a:srgbClr val="0B5395"/>
              </a:solidFill>
              <a:latin typeface="Calibri" panose="020F0502020204030204" pitchFamily="34" charset="0"/>
              <a:cs typeface="メイリオ" pitchFamily="50" charset="-128"/>
            </a:endParaRPr>
          </a:p>
          <a:p>
            <a:pPr rtl="0" eaLnBrk="1" fontAlgn="b" latinLnBrk="0" hangingPunct="1"/>
            <a:r>
              <a:rPr kumimoji="1" lang="ja-JP" altLang="en-US" b="0" i="0" u="none" strike="noStrike" kern="1200" dirty="0">
                <a:solidFill>
                  <a:schemeClr val="tx1"/>
                </a:solidFill>
                <a:latin typeface="Calibri" panose="020F0502020204030204" pitchFamily="34" charset="0"/>
                <a:ea typeface="メイリオ" pitchFamily="50" charset="-128"/>
                <a:cs typeface="Arial" pitchFamily="34" charset="0"/>
              </a:rPr>
              <a:t>≪</a:t>
            </a:r>
            <a:r>
              <a:rPr kumimoji="1" lang="en-US" altLang="ja-JP" b="0" i="0" u="none" strike="noStrike" kern="1200" dirty="0">
                <a:solidFill>
                  <a:schemeClr val="tx1"/>
                </a:solidFill>
                <a:latin typeface="Calibri" panose="020F0502020204030204" pitchFamily="34" charset="0"/>
                <a:ea typeface="メイリオ" pitchFamily="50" charset="-128"/>
                <a:cs typeface="Arial" pitchFamily="34" charset="0"/>
              </a:rPr>
              <a:t>Probability of survival</a:t>
            </a:r>
            <a:r>
              <a:rPr kumimoji="1" lang="ja-JP" altLang="en-US" b="0" i="0" u="none" strike="noStrike" kern="1200" dirty="0">
                <a:solidFill>
                  <a:schemeClr val="tx1"/>
                </a:solidFill>
                <a:latin typeface="Calibri" panose="020F0502020204030204" pitchFamily="34" charset="0"/>
                <a:ea typeface="メイリオ" pitchFamily="50" charset="-128"/>
                <a:cs typeface="Arial" pitchFamily="34" charset="0"/>
              </a:rPr>
              <a:t>≫</a:t>
            </a:r>
            <a:endParaRPr kumimoji="1" lang="en-US" altLang="ja-JP" b="0" i="0" u="none" strike="noStrike" kern="1200" dirty="0">
              <a:solidFill>
                <a:schemeClr val="tx1"/>
              </a:solidFill>
              <a:latin typeface="Calibri" panose="020F0502020204030204" pitchFamily="34" charset="0"/>
              <a:ea typeface="メイリオ" pitchFamily="50" charset="-128"/>
              <a:cs typeface="Arial" pitchFamily="34" charset="0"/>
            </a:endParaRPr>
          </a:p>
          <a:p>
            <a:r>
              <a:rPr kumimoji="1" lang="en-US" altLang="ja-JP" kern="1200" dirty="0">
                <a:solidFill>
                  <a:schemeClr val="tx1"/>
                </a:solidFill>
                <a:latin typeface="Calibri" panose="020F0502020204030204" pitchFamily="34" charset="0"/>
              </a:rPr>
              <a:t>                              Years after the first transplantation </a:t>
            </a:r>
            <a:endParaRPr kumimoji="1" lang="ja-JP" altLang="ja-JP" kern="1200" dirty="0">
              <a:solidFill>
                <a:schemeClr val="tx1"/>
              </a:solidFill>
              <a:latin typeface="Calibri" panose="020F0502020204030204" pitchFamily="34" charset="0"/>
            </a:endParaRPr>
          </a:p>
          <a:p>
            <a:r>
              <a:rPr kumimoji="1" lang="en-US" altLang="ja-JP" kern="1200" dirty="0">
                <a:solidFill>
                  <a:schemeClr val="tx1"/>
                </a:solidFill>
                <a:latin typeface="Calibri" panose="020F0502020204030204" pitchFamily="34" charset="0"/>
              </a:rPr>
              <a:t>                    N        1year</a:t>
            </a:r>
            <a:r>
              <a:rPr kumimoji="1" lang="en-US" altLang="ja-JP" b="1" kern="1200" dirty="0">
                <a:solidFill>
                  <a:schemeClr val="tx1"/>
                </a:solidFill>
                <a:latin typeface="Calibri" panose="020F0502020204030204" pitchFamily="34" charset="0"/>
              </a:rPr>
              <a:t>        </a:t>
            </a:r>
            <a:r>
              <a:rPr kumimoji="1" lang="en-US" altLang="ja-JP" kern="1200" dirty="0">
                <a:solidFill>
                  <a:schemeClr val="tx1"/>
                </a:solidFill>
                <a:latin typeface="Calibri" panose="020F0502020204030204" pitchFamily="34" charset="0"/>
              </a:rPr>
              <a:t>5years</a:t>
            </a:r>
            <a:r>
              <a:rPr kumimoji="1" lang="en-US" altLang="ja-JP" b="1" kern="1200" dirty="0">
                <a:solidFill>
                  <a:schemeClr val="tx1"/>
                </a:solidFill>
                <a:latin typeface="Calibri" panose="020F0502020204030204" pitchFamily="34" charset="0"/>
              </a:rPr>
              <a:t>      </a:t>
            </a:r>
            <a:r>
              <a:rPr kumimoji="1" lang="en-US" altLang="ja-JP" kern="1200" dirty="0">
                <a:solidFill>
                  <a:schemeClr val="tx1"/>
                </a:solidFill>
                <a:latin typeface="Calibri" panose="020F0502020204030204" pitchFamily="34" charset="0"/>
              </a:rPr>
              <a:t>10years</a:t>
            </a:r>
            <a:endParaRPr kumimoji="1" lang="ja-JP" altLang="ja-JP" kern="1200" dirty="0">
              <a:solidFill>
                <a:schemeClr val="tx1"/>
              </a:solidFill>
              <a:latin typeface="Calibri" panose="020F0502020204030204" pitchFamily="34" charset="0"/>
            </a:endParaRPr>
          </a:p>
          <a:p>
            <a:r>
              <a:rPr lang="en-US" altLang="ja-JP" dirty="0">
                <a:latin typeface="+mn-ea"/>
              </a:rPr>
              <a:t>―――――――――――――――――――――――</a:t>
            </a:r>
            <a:endParaRPr kumimoji="1" lang="ja-JP" altLang="ja-JP" kern="1200" dirty="0">
              <a:solidFill>
                <a:schemeClr val="tx1"/>
              </a:solidFill>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TW" b="1" i="0" u="none" strike="noStrike" kern="1200" dirty="0" err="1">
                <a:solidFill>
                  <a:schemeClr val="tx1"/>
                </a:solidFill>
                <a:latin typeface="Calibri" panose="020F0502020204030204" pitchFamily="34" charset="0"/>
                <a:ea typeface="ＭＳ Ｐゴシック" pitchFamily="50" charset="-128"/>
                <a:cs typeface="Arial" pitchFamily="34" charset="0"/>
              </a:rPr>
              <a:t>Rel</a:t>
            </a:r>
            <a:r>
              <a:rPr kumimoji="1" lang="en-US" altLang="zh-TW" b="1" i="0" u="none" strike="noStrike" kern="1200" dirty="0">
                <a:solidFill>
                  <a:schemeClr val="tx1"/>
                </a:solidFill>
                <a:latin typeface="Calibri" panose="020F0502020204030204" pitchFamily="34" charset="0"/>
                <a:ea typeface="ＭＳ Ｐゴシック" pitchFamily="50" charset="-128"/>
                <a:cs typeface="Arial" pitchFamily="34" charset="0"/>
              </a:rPr>
              <a:t>-BM</a:t>
            </a:r>
            <a:r>
              <a:rPr kumimoji="1" lang="en-US" altLang="zh-TW" b="1" i="0" u="none" strike="noStrike" kern="1200" baseline="0" dirty="0">
                <a:solidFill>
                  <a:schemeClr val="tx1"/>
                </a:solidFill>
                <a:latin typeface="Calibri" panose="020F0502020204030204" pitchFamily="34" charset="0"/>
                <a:ea typeface="ＭＳ Ｐゴシック" pitchFamily="50" charset="-128"/>
                <a:cs typeface="Arial" pitchFamily="34" charset="0"/>
              </a:rPr>
              <a:t>    </a:t>
            </a:r>
            <a:r>
              <a:rPr kumimoji="1" lang="en-US" altLang="ja-JP" b="0" i="0" u="none" strike="noStrike" kern="1200" dirty="0">
                <a:solidFill>
                  <a:schemeClr val="tx1"/>
                </a:solidFill>
                <a:effectLst/>
                <a:latin typeface="Calibri" panose="020F0502020204030204" pitchFamily="34" charset="0"/>
              </a:rPr>
              <a:t>2,716       </a:t>
            </a:r>
            <a:r>
              <a:rPr kumimoji="1" lang="en-US" altLang="ja-JP" b="1" i="0" u="none" strike="noStrike" kern="1200" dirty="0">
                <a:solidFill>
                  <a:schemeClr val="tx1"/>
                </a:solidFill>
                <a:effectLst/>
                <a:latin typeface="Calibri" panose="020F0502020204030204" pitchFamily="34" charset="0"/>
              </a:rPr>
              <a:t>67.5%       48.5%  </a:t>
            </a:r>
            <a:r>
              <a:rPr kumimoji="1" lang="en-US" altLang="ja-JP" b="1" i="0" u="none" strike="noStrike" kern="1200" baseline="0" dirty="0">
                <a:solidFill>
                  <a:schemeClr val="tx1"/>
                </a:solidFill>
                <a:effectLst/>
                <a:latin typeface="Calibri" panose="020F0502020204030204" pitchFamily="34" charset="0"/>
              </a:rPr>
              <a:t> </a:t>
            </a:r>
            <a:r>
              <a:rPr kumimoji="1" lang="en-US" altLang="ja-JP" b="1" i="0" u="none" strike="noStrike" kern="1200" dirty="0">
                <a:solidFill>
                  <a:schemeClr val="tx1"/>
                </a:solidFill>
                <a:effectLst/>
                <a:latin typeface="Calibri" panose="020F0502020204030204" pitchFamily="34" charset="0"/>
              </a:rPr>
              <a:t>     44.0%</a:t>
            </a:r>
            <a:endParaRPr kumimoji="1" lang="en-US" altLang="ja-JP" kern="1200" dirty="0">
              <a:solidFill>
                <a:schemeClr val="tx1"/>
              </a:solidFill>
              <a:latin typeface="Calibri" panose="020F0502020204030204" pitchFamily="34" charset="0"/>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b="1" i="0" u="none" strike="noStrike" kern="1200" baseline="0" dirty="0" err="1">
                <a:solidFill>
                  <a:schemeClr val="tx1"/>
                </a:solidFill>
                <a:latin typeface="Calibri" panose="020F0502020204030204" pitchFamily="34" charset="0"/>
                <a:cs typeface="Arial" pitchFamily="34" charset="0"/>
              </a:rPr>
              <a:t>Rel</a:t>
            </a:r>
            <a:r>
              <a:rPr kumimoji="1" lang="en-US" altLang="ja-JP" b="1" i="0" u="none" strike="noStrike" kern="1200" baseline="0" dirty="0">
                <a:solidFill>
                  <a:schemeClr val="tx1"/>
                </a:solidFill>
                <a:latin typeface="Calibri" panose="020F0502020204030204" pitchFamily="34" charset="0"/>
                <a:cs typeface="Arial" pitchFamily="34" charset="0"/>
              </a:rPr>
              <a:t>-PB      </a:t>
            </a:r>
            <a:r>
              <a:rPr kumimoji="1" lang="en-US" altLang="ja-JP" b="0" i="0" u="none" strike="noStrike" kern="1200" dirty="0">
                <a:solidFill>
                  <a:schemeClr val="tx1"/>
                </a:solidFill>
                <a:effectLst/>
                <a:latin typeface="Calibri" panose="020F0502020204030204" pitchFamily="34" charset="0"/>
              </a:rPr>
              <a:t>3,585      </a:t>
            </a:r>
            <a:r>
              <a:rPr kumimoji="1" lang="en-US" altLang="ja-JP" b="1" i="0" u="none" strike="noStrike" kern="1200" dirty="0">
                <a:solidFill>
                  <a:schemeClr val="tx1"/>
                </a:solidFill>
                <a:effectLst/>
                <a:latin typeface="Calibri" panose="020F0502020204030204" pitchFamily="34" charset="0"/>
              </a:rPr>
              <a:t>58.7%       37.0%        30.5%</a:t>
            </a:r>
            <a:endParaRPr kumimoji="1" lang="en-US" altLang="ja-JP" kern="1200" dirty="0">
              <a:solidFill>
                <a:schemeClr val="tx1"/>
              </a:solidFill>
              <a:latin typeface="Calibri" panose="020F0502020204030204" pitchFamily="34" charset="0"/>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b="1" i="0" u="none" strike="noStrike" kern="1200" dirty="0">
                <a:solidFill>
                  <a:schemeClr val="tx1"/>
                </a:solidFill>
                <a:latin typeface="Calibri" panose="020F0502020204030204" pitchFamily="34" charset="0"/>
                <a:cs typeface="Arial" pitchFamily="34" charset="0"/>
              </a:rPr>
              <a:t>UR-BM</a:t>
            </a:r>
            <a:r>
              <a:rPr kumimoji="1" lang="en-US" altLang="ja-JP" b="1" i="0" u="none" strike="noStrike" kern="1200" baseline="0" dirty="0">
                <a:solidFill>
                  <a:schemeClr val="tx1"/>
                </a:solidFill>
                <a:latin typeface="Calibri" panose="020F0502020204030204" pitchFamily="34" charset="0"/>
                <a:cs typeface="Arial" pitchFamily="34" charset="0"/>
              </a:rPr>
              <a:t>    </a:t>
            </a:r>
            <a:r>
              <a:rPr kumimoji="1" lang="en-US" altLang="ja-JP" b="0" i="0" u="none" strike="noStrike" kern="1200" dirty="0">
                <a:solidFill>
                  <a:schemeClr val="tx1"/>
                </a:solidFill>
                <a:effectLst/>
                <a:latin typeface="Calibri" panose="020F0502020204030204" pitchFamily="34" charset="0"/>
              </a:rPr>
              <a:t>5,939       </a:t>
            </a:r>
            <a:r>
              <a:rPr kumimoji="1" lang="en-US" altLang="ja-JP" b="1" i="0" u="none" strike="noStrike" kern="1200" dirty="0">
                <a:solidFill>
                  <a:schemeClr val="tx1"/>
                </a:solidFill>
                <a:effectLst/>
                <a:latin typeface="Calibri" panose="020F0502020204030204" pitchFamily="34" charset="0"/>
              </a:rPr>
              <a:t>62.2%       44.2%        38.9%</a:t>
            </a:r>
            <a:endParaRPr kumimoji="1" lang="en-US" altLang="ja-JP" kern="1200" dirty="0">
              <a:solidFill>
                <a:schemeClr val="tx1"/>
              </a:solidFill>
              <a:latin typeface="Calibri" panose="020F0502020204030204" pitchFamily="34" charset="0"/>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b="1" i="0" u="sng" strike="noStrike" kern="1200" dirty="0">
                <a:solidFill>
                  <a:schemeClr val="tx1"/>
                </a:solidFill>
                <a:latin typeface="Calibri" panose="020F0502020204030204" pitchFamily="34" charset="0"/>
                <a:cs typeface="Arial" pitchFamily="34" charset="0"/>
              </a:rPr>
              <a:t>UR-CB</a:t>
            </a:r>
            <a:r>
              <a:rPr kumimoji="1" lang="en-US" altLang="ja-JP" b="1" i="0" u="sng" strike="noStrike" kern="1200" baseline="0" dirty="0">
                <a:solidFill>
                  <a:schemeClr val="tx1"/>
                </a:solidFill>
                <a:latin typeface="Calibri" panose="020F0502020204030204" pitchFamily="34" charset="0"/>
                <a:cs typeface="Arial" pitchFamily="34" charset="0"/>
              </a:rPr>
              <a:t>      </a:t>
            </a:r>
            <a:r>
              <a:rPr kumimoji="1" lang="en-US" altLang="ja-JP" b="0" i="0" u="sng" strike="noStrike" kern="1200" dirty="0">
                <a:solidFill>
                  <a:schemeClr val="tx1"/>
                </a:solidFill>
                <a:effectLst/>
                <a:latin typeface="Calibri" panose="020F0502020204030204" pitchFamily="34" charset="0"/>
              </a:rPr>
              <a:t>4,477       </a:t>
            </a:r>
            <a:r>
              <a:rPr kumimoji="1" lang="en-US" altLang="ja-JP" b="1" i="0" u="sng" strike="noStrike" kern="1200" dirty="0">
                <a:solidFill>
                  <a:schemeClr val="tx1"/>
                </a:solidFill>
                <a:effectLst/>
                <a:latin typeface="Calibri" panose="020F0502020204030204" pitchFamily="34" charset="0"/>
              </a:rPr>
              <a:t>51.1%       35.9%        31.3%</a:t>
            </a:r>
            <a:endParaRPr kumimoji="1" lang="ja-JP" altLang="ja-JP" b="1" i="0" u="sng" strike="noStrike" kern="1200" dirty="0">
              <a:solidFill>
                <a:schemeClr val="tx1"/>
              </a:solidFill>
              <a:effectLst/>
              <a:latin typeface="Calibri" panose="020F0502020204030204" pitchFamily="34" charset="0"/>
            </a:endParaRPr>
          </a:p>
          <a:p>
            <a:endParaRPr lang="en-US" altLang="ja-JP" u="none" dirty="0">
              <a:latin typeface="Calibri" panose="020F0502020204030204" pitchFamily="34" charset="0"/>
              <a:cs typeface="Arial" pitchFamily="34" charset="0"/>
            </a:endParaRPr>
          </a:p>
        </p:txBody>
      </p:sp>
    </p:spTree>
    <p:extLst>
      <p:ext uri="{BB962C8B-B14F-4D97-AF65-F5344CB8AC3E}">
        <p14:creationId xmlns:p14="http://schemas.microsoft.com/office/powerpoint/2010/main" val="29685426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 2"/>
          <p:cNvSpPr>
            <a:spLocks noGrp="1"/>
          </p:cNvSpPr>
          <p:nvPr>
            <p:ph type="body" idx="1"/>
          </p:nvPr>
        </p:nvSpPr>
        <p:spPr>
          <a:xfrm>
            <a:off x="1035864" y="5612085"/>
            <a:ext cx="4918208" cy="2480336"/>
          </a:xfrm>
        </p:spPr>
        <p:txBody>
          <a:bodyPr>
            <a:normAutofit/>
          </a:bodyPr>
          <a:lstStyle/>
          <a:p>
            <a:r>
              <a:rPr kumimoji="1" lang="en-US" altLang="ja-JP" sz="1200" kern="1200" dirty="0">
                <a:solidFill>
                  <a:schemeClr val="tx1"/>
                </a:solidFill>
                <a:effectLst/>
                <a:latin typeface="+mn-lt"/>
                <a:ea typeface="+mn-ea"/>
                <a:cs typeface="+mn-cs"/>
              </a:rPr>
              <a:t>For autologous transplants, the annual number of cases registered has been approximately 1,800 for past several years, for which the stem cell source is peripheral blood in the vast majority of cases. </a:t>
            </a:r>
            <a:endParaRPr kumimoji="1" lang="ja-JP" altLang="ja-JP" sz="1200" kern="1200" dirty="0">
              <a:solidFill>
                <a:schemeClr val="tx1"/>
              </a:solidFill>
              <a:effectLst/>
              <a:latin typeface="+mn-lt"/>
              <a:ea typeface="+mn-ea"/>
              <a:cs typeface="+mn-cs"/>
            </a:endParaRPr>
          </a:p>
        </p:txBody>
      </p:sp>
      <p:sp>
        <p:nvSpPr>
          <p:cNvPr id="9" name="スライド イメージ プレースホルダ 8"/>
          <p:cNvSpPr>
            <a:spLocks noGrp="1" noRot="1" noChangeAspect="1"/>
          </p:cNvSpPr>
          <p:nvPr>
            <p:ph type="sldImg"/>
          </p:nvPr>
        </p:nvSpPr>
        <p:spPr>
          <a:xfrm>
            <a:off x="141288" y="347663"/>
            <a:ext cx="6335712" cy="4751387"/>
          </a:xfrm>
          <a:ln>
            <a:noFill/>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82563" y="311150"/>
            <a:ext cx="6335712" cy="4751388"/>
          </a:xfrm>
          <a:ln>
            <a:noFill/>
          </a:ln>
        </p:spPr>
      </p:sp>
      <p:sp>
        <p:nvSpPr>
          <p:cNvPr id="3" name="ノート プレースホルダ 2"/>
          <p:cNvSpPr>
            <a:spLocks noGrp="1"/>
          </p:cNvSpPr>
          <p:nvPr>
            <p:ph type="body" idx="1"/>
          </p:nvPr>
        </p:nvSpPr>
        <p:spPr>
          <a:xfrm>
            <a:off x="1122983" y="5627711"/>
            <a:ext cx="4918208" cy="4238601"/>
          </a:xfrm>
        </p:spPr>
        <p:txBody>
          <a:bodyPr>
            <a:noAutofit/>
          </a:bodyPr>
          <a:lstStyle/>
          <a:p>
            <a:r>
              <a:rPr kumimoji="1" lang="en-US" altLang="ja-JP" kern="1200" dirty="0">
                <a:solidFill>
                  <a:schemeClr val="tx1"/>
                </a:solidFill>
                <a:effectLst/>
                <a:latin typeface="Calibri" panose="020F0502020204030204" pitchFamily="34" charset="0"/>
              </a:rPr>
              <a:t>For acute lymphoblastic leukemia, allogeneic transplants account for approximately 90% of the total cases of transplantation, and bone marrow transplants from related donors are frequently performed in patients aged 15 years or younger (≤15). The survival probability 5 years after transplantation in registered patients who received first allogeneic transplants in the period between 1991 and 2017 is around 56% for bone marrow transplants from related donors and those from unrelated donors, and 37.5% for peripheral blood stem cell transplants from related donors. The decline in survival probabilities becomes moderate from the time of 5 years after transplantation onwards, and the survival probabilities 10 years after transplantation are more than 50% for both bone marrow transplants from related and unrelated donors.</a:t>
            </a:r>
            <a:endParaRPr kumimoji="1" lang="ja-JP" altLang="ja-JP" kern="1200" dirty="0">
              <a:solidFill>
                <a:schemeClr val="tx1"/>
              </a:solidFill>
              <a:effectLst/>
              <a:latin typeface="Calibri" panose="020F0502020204030204" pitchFamily="34" charset="0"/>
            </a:endParaRPr>
          </a:p>
          <a:p>
            <a:endParaRPr kumimoji="1" lang="en-US" altLang="ja-JP" kern="1200" dirty="0">
              <a:solidFill>
                <a:srgbClr val="0B5395"/>
              </a:solidFill>
              <a:latin typeface="Calibri" panose="020F0502020204030204" pitchFamily="34" charset="0"/>
              <a:cs typeface="メイリオ" pitchFamily="50" charset="-128"/>
            </a:endParaRPr>
          </a:p>
          <a:p>
            <a:pPr rtl="0" eaLnBrk="1" fontAlgn="b" latinLnBrk="0" hangingPunct="1"/>
            <a:r>
              <a:rPr kumimoji="1" lang="ja-JP" altLang="en-US" b="0" i="0" u="none" strike="noStrike" kern="1200" dirty="0">
                <a:solidFill>
                  <a:schemeClr val="tx1"/>
                </a:solidFill>
                <a:latin typeface="Calibri" panose="020F0502020204030204" pitchFamily="34" charset="0"/>
                <a:ea typeface="メイリオ" pitchFamily="50" charset="-128"/>
                <a:cs typeface="Arial" pitchFamily="34" charset="0"/>
              </a:rPr>
              <a:t>≪</a:t>
            </a:r>
            <a:r>
              <a:rPr kumimoji="1" lang="en-US" altLang="ja-JP" b="0" i="0" u="none" strike="noStrike" kern="1200" dirty="0">
                <a:solidFill>
                  <a:schemeClr val="tx1"/>
                </a:solidFill>
                <a:latin typeface="Calibri" panose="020F0502020204030204" pitchFamily="34" charset="0"/>
                <a:ea typeface="メイリオ" pitchFamily="50" charset="-128"/>
                <a:cs typeface="Arial" pitchFamily="34" charset="0"/>
              </a:rPr>
              <a:t>Probability of survival</a:t>
            </a:r>
            <a:r>
              <a:rPr kumimoji="1" lang="ja-JP" altLang="en-US" b="0" i="0" u="none" strike="noStrike" kern="1200" dirty="0">
                <a:solidFill>
                  <a:schemeClr val="tx1"/>
                </a:solidFill>
                <a:latin typeface="Calibri" panose="020F0502020204030204" pitchFamily="34" charset="0"/>
                <a:ea typeface="メイリオ" pitchFamily="50" charset="-128"/>
                <a:cs typeface="Arial" pitchFamily="34" charset="0"/>
              </a:rPr>
              <a:t>≫</a:t>
            </a:r>
            <a:endParaRPr kumimoji="1" lang="en-US" altLang="ja-JP" b="0" i="0" u="none" strike="noStrike" kern="1200" dirty="0">
              <a:solidFill>
                <a:schemeClr val="tx1"/>
              </a:solidFill>
              <a:latin typeface="Calibri" panose="020F0502020204030204" pitchFamily="34" charset="0"/>
              <a:ea typeface="メイリオ" pitchFamily="50" charset="-128"/>
              <a:cs typeface="Arial" pitchFamily="34" charset="0"/>
            </a:endParaRPr>
          </a:p>
          <a:p>
            <a:r>
              <a:rPr kumimoji="1" lang="en-US" altLang="ja-JP" kern="1200" dirty="0">
                <a:solidFill>
                  <a:schemeClr val="tx1"/>
                </a:solidFill>
                <a:latin typeface="Calibri" panose="020F0502020204030204" pitchFamily="34" charset="0"/>
              </a:rPr>
              <a:t>                             Years after the first transplantation </a:t>
            </a:r>
            <a:endParaRPr kumimoji="1" lang="ja-JP" altLang="ja-JP" kern="1200" dirty="0">
              <a:solidFill>
                <a:schemeClr val="tx1"/>
              </a:solidFill>
              <a:latin typeface="Calibri" panose="020F0502020204030204" pitchFamily="34" charset="0"/>
            </a:endParaRPr>
          </a:p>
          <a:p>
            <a:r>
              <a:rPr kumimoji="1" lang="en-US" altLang="ja-JP" kern="1200" dirty="0">
                <a:solidFill>
                  <a:schemeClr val="tx1"/>
                </a:solidFill>
                <a:latin typeface="Calibri" panose="020F0502020204030204" pitchFamily="34" charset="0"/>
              </a:rPr>
              <a:t>                    N       1year</a:t>
            </a:r>
            <a:r>
              <a:rPr kumimoji="1" lang="en-US" altLang="ja-JP" b="1" kern="1200" dirty="0">
                <a:solidFill>
                  <a:schemeClr val="tx1"/>
                </a:solidFill>
                <a:latin typeface="Calibri" panose="020F0502020204030204" pitchFamily="34" charset="0"/>
              </a:rPr>
              <a:t>        </a:t>
            </a:r>
            <a:r>
              <a:rPr kumimoji="1" lang="en-US" altLang="ja-JP" kern="1200" dirty="0">
                <a:solidFill>
                  <a:schemeClr val="tx1"/>
                </a:solidFill>
                <a:latin typeface="Calibri" panose="020F0502020204030204" pitchFamily="34" charset="0"/>
              </a:rPr>
              <a:t>5years</a:t>
            </a:r>
            <a:r>
              <a:rPr kumimoji="1" lang="en-US" altLang="ja-JP" b="1" kern="1200" dirty="0">
                <a:solidFill>
                  <a:schemeClr val="tx1"/>
                </a:solidFill>
                <a:latin typeface="Calibri" panose="020F0502020204030204" pitchFamily="34" charset="0"/>
              </a:rPr>
              <a:t>      </a:t>
            </a:r>
            <a:r>
              <a:rPr kumimoji="1" lang="en-US" altLang="ja-JP" kern="1200" dirty="0">
                <a:solidFill>
                  <a:schemeClr val="tx1"/>
                </a:solidFill>
                <a:latin typeface="Calibri" panose="020F0502020204030204" pitchFamily="34" charset="0"/>
              </a:rPr>
              <a:t>10years</a:t>
            </a:r>
            <a:endParaRPr kumimoji="1" lang="ja-JP" altLang="ja-JP" kern="1200" dirty="0">
              <a:solidFill>
                <a:schemeClr val="tx1"/>
              </a:solidFill>
              <a:latin typeface="Calibri" panose="020F0502020204030204" pitchFamily="34" charset="0"/>
            </a:endParaRPr>
          </a:p>
          <a:p>
            <a:r>
              <a:rPr lang="en-US" altLang="ja-JP" dirty="0">
                <a:latin typeface="+mn-ea"/>
              </a:rPr>
              <a:t>―――――――――――――――――――――――</a:t>
            </a:r>
            <a:endParaRPr kumimoji="1" lang="ja-JP" altLang="ja-JP" kern="1200" dirty="0">
              <a:solidFill>
                <a:schemeClr val="tx1"/>
              </a:solidFill>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TW" b="1" i="0" u="none" strike="noStrike" kern="1200" dirty="0" err="1">
                <a:solidFill>
                  <a:schemeClr val="tx1"/>
                </a:solidFill>
                <a:latin typeface="Calibri" panose="020F0502020204030204" pitchFamily="34" charset="0"/>
                <a:ea typeface="ＭＳ Ｐゴシック" pitchFamily="50" charset="-128"/>
                <a:cs typeface="Arial" pitchFamily="34" charset="0"/>
              </a:rPr>
              <a:t>Rel</a:t>
            </a:r>
            <a:r>
              <a:rPr kumimoji="1" lang="en-US" altLang="zh-TW" b="1" i="0" u="none" strike="noStrike" kern="1200" dirty="0">
                <a:solidFill>
                  <a:schemeClr val="tx1"/>
                </a:solidFill>
                <a:latin typeface="Calibri" panose="020F0502020204030204" pitchFamily="34" charset="0"/>
                <a:ea typeface="ＭＳ Ｐゴシック" pitchFamily="50" charset="-128"/>
                <a:cs typeface="Arial" pitchFamily="34" charset="0"/>
              </a:rPr>
              <a:t>-BM</a:t>
            </a:r>
            <a:r>
              <a:rPr kumimoji="1" lang="en-US" altLang="zh-TW" b="1" i="0" u="none" strike="noStrike" kern="1200" baseline="0" dirty="0">
                <a:solidFill>
                  <a:schemeClr val="tx1"/>
                </a:solidFill>
                <a:latin typeface="Calibri" panose="020F0502020204030204" pitchFamily="34" charset="0"/>
                <a:ea typeface="ＭＳ Ｐゴシック" pitchFamily="50" charset="-128"/>
                <a:cs typeface="Arial" pitchFamily="34" charset="0"/>
              </a:rPr>
              <a:t>     </a:t>
            </a:r>
            <a:r>
              <a:rPr kumimoji="1" lang="en-US" altLang="ja-JP" b="0" i="0" u="none" strike="noStrike" kern="1200" dirty="0">
                <a:solidFill>
                  <a:schemeClr val="tx1"/>
                </a:solidFill>
                <a:effectLst/>
                <a:latin typeface="Calibri" panose="020F0502020204030204" pitchFamily="34" charset="0"/>
              </a:rPr>
              <a:t>1,089     </a:t>
            </a:r>
            <a:r>
              <a:rPr kumimoji="1" lang="en-US" altLang="ja-JP" b="1" i="0" u="none" strike="noStrike" kern="1200" dirty="0">
                <a:solidFill>
                  <a:schemeClr val="tx1"/>
                </a:solidFill>
                <a:effectLst/>
                <a:latin typeface="Calibri" panose="020F0502020204030204" pitchFamily="34" charset="0"/>
              </a:rPr>
              <a:t>73.2%      56.0%         52.6%</a:t>
            </a:r>
            <a:endParaRPr lang="en-US" altLang="ja-JP" dirty="0">
              <a:latin typeface="Calibri" panose="020F0502020204030204" pitchFamily="34" charset="0"/>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b="1" i="0" u="none" strike="noStrike" kern="1200" dirty="0" err="1">
                <a:solidFill>
                  <a:schemeClr val="tx1"/>
                </a:solidFill>
                <a:latin typeface="Calibri" panose="020F0502020204030204" pitchFamily="34" charset="0"/>
                <a:cs typeface="Arial" pitchFamily="34" charset="0"/>
              </a:rPr>
              <a:t>Rel</a:t>
            </a:r>
            <a:r>
              <a:rPr kumimoji="1" lang="en-US" altLang="ja-JP" b="1" i="0" u="none" strike="noStrike" kern="1200" dirty="0">
                <a:solidFill>
                  <a:schemeClr val="tx1"/>
                </a:solidFill>
                <a:latin typeface="Calibri" panose="020F0502020204030204" pitchFamily="34" charset="0"/>
                <a:cs typeface="Arial" pitchFamily="34" charset="0"/>
              </a:rPr>
              <a:t>-PB</a:t>
            </a:r>
            <a:r>
              <a:rPr kumimoji="1" lang="en-US" altLang="ja-JP" b="1" i="0" u="none" strike="noStrike" kern="1200" baseline="0" dirty="0">
                <a:solidFill>
                  <a:schemeClr val="tx1"/>
                </a:solidFill>
                <a:latin typeface="Calibri" panose="020F0502020204030204" pitchFamily="34" charset="0"/>
                <a:cs typeface="Arial" pitchFamily="34" charset="0"/>
              </a:rPr>
              <a:t>          </a:t>
            </a:r>
            <a:r>
              <a:rPr kumimoji="1" lang="en-US" altLang="ja-JP" b="0" i="0" u="none" strike="noStrike" kern="1200" dirty="0">
                <a:solidFill>
                  <a:schemeClr val="tx1"/>
                </a:solidFill>
                <a:effectLst/>
                <a:latin typeface="Calibri" panose="020F0502020204030204" pitchFamily="34" charset="0"/>
              </a:rPr>
              <a:t>216     </a:t>
            </a:r>
            <a:r>
              <a:rPr kumimoji="1" lang="en-US" altLang="ja-JP" b="1" i="0" u="none" strike="noStrike" kern="1200" dirty="0">
                <a:solidFill>
                  <a:schemeClr val="tx1"/>
                </a:solidFill>
                <a:effectLst/>
                <a:latin typeface="Calibri" panose="020F0502020204030204" pitchFamily="34" charset="0"/>
              </a:rPr>
              <a:t>59.4%      37.5%         33.8%</a:t>
            </a:r>
            <a:endParaRPr lang="en-US" altLang="ja-JP" dirty="0">
              <a:latin typeface="Calibri" panose="020F0502020204030204" pitchFamily="34" charset="0"/>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b="1" i="0" u="none" strike="noStrike" kern="1200" baseline="0" dirty="0">
                <a:solidFill>
                  <a:schemeClr val="tx1"/>
                </a:solidFill>
                <a:latin typeface="Calibri" panose="020F0502020204030204" pitchFamily="34" charset="0"/>
                <a:cs typeface="Arial" pitchFamily="34" charset="0"/>
              </a:rPr>
              <a:t>UR-BM         </a:t>
            </a:r>
            <a:r>
              <a:rPr kumimoji="1" lang="en-US" altLang="ja-JP" b="0" i="0" u="none" strike="noStrike" kern="1200" baseline="0" dirty="0">
                <a:solidFill>
                  <a:schemeClr val="tx1"/>
                </a:solidFill>
                <a:effectLst/>
                <a:latin typeface="Calibri" panose="020F0502020204030204" pitchFamily="34" charset="0"/>
              </a:rPr>
              <a:t>901</a:t>
            </a:r>
            <a:r>
              <a:rPr kumimoji="1" lang="en-US" altLang="ja-JP" b="0" i="0" u="none" strike="noStrike" kern="1200" dirty="0">
                <a:solidFill>
                  <a:schemeClr val="tx1"/>
                </a:solidFill>
                <a:effectLst/>
                <a:latin typeface="Calibri" panose="020F0502020204030204" pitchFamily="34" charset="0"/>
              </a:rPr>
              <a:t>     </a:t>
            </a:r>
            <a:r>
              <a:rPr kumimoji="1" lang="en-US" altLang="ja-JP" b="1" i="0" u="none" strike="noStrike" kern="1200" dirty="0">
                <a:solidFill>
                  <a:schemeClr val="tx1"/>
                </a:solidFill>
                <a:effectLst/>
                <a:latin typeface="Calibri" panose="020F0502020204030204" pitchFamily="34" charset="0"/>
              </a:rPr>
              <a:t>75.1%      59.6%         56.2%</a:t>
            </a:r>
            <a:endParaRPr lang="en-US" altLang="ja-JP" dirty="0">
              <a:latin typeface="Calibri" panose="020F0502020204030204" pitchFamily="34" charset="0"/>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b="1" i="0" u="sng" strike="noStrike" kern="1200" dirty="0">
                <a:solidFill>
                  <a:schemeClr val="tx1"/>
                </a:solidFill>
                <a:latin typeface="Calibri" panose="020F0502020204030204" pitchFamily="34" charset="0"/>
                <a:cs typeface="Arial" pitchFamily="34" charset="0"/>
              </a:rPr>
              <a:t>UR-CB           </a:t>
            </a:r>
            <a:r>
              <a:rPr kumimoji="1" lang="en-US" altLang="ja-JP" b="0" i="0" u="sng" strike="noStrike" kern="1200" dirty="0">
                <a:solidFill>
                  <a:schemeClr val="tx1"/>
                </a:solidFill>
                <a:effectLst/>
                <a:latin typeface="Calibri" panose="020F0502020204030204" pitchFamily="34" charset="0"/>
              </a:rPr>
              <a:t>729     </a:t>
            </a:r>
            <a:r>
              <a:rPr kumimoji="1" lang="en-US" altLang="ja-JP" b="1" i="0" u="sng" strike="noStrike" kern="1200" dirty="0">
                <a:solidFill>
                  <a:schemeClr val="tx1"/>
                </a:solidFill>
                <a:effectLst/>
                <a:latin typeface="Calibri" panose="020F0502020204030204" pitchFamily="34" charset="0"/>
              </a:rPr>
              <a:t>75.3%      57.8%        </a:t>
            </a:r>
            <a:r>
              <a:rPr kumimoji="1" lang="en-US" altLang="ja-JP" b="1" i="0" u="sng" strike="noStrike" kern="1200" baseline="0" dirty="0">
                <a:solidFill>
                  <a:schemeClr val="tx1"/>
                </a:solidFill>
                <a:effectLst/>
                <a:latin typeface="Calibri" panose="020F0502020204030204" pitchFamily="34" charset="0"/>
              </a:rPr>
              <a:t> </a:t>
            </a:r>
            <a:r>
              <a:rPr kumimoji="1" lang="en-US" altLang="ja-JP" b="1" i="0" u="sng" strike="noStrike" kern="1200" dirty="0">
                <a:solidFill>
                  <a:schemeClr val="tx1"/>
                </a:solidFill>
                <a:effectLst/>
                <a:latin typeface="Calibri" panose="020F0502020204030204" pitchFamily="34" charset="0"/>
              </a:rPr>
              <a:t>55.5%</a:t>
            </a:r>
            <a:endParaRPr kumimoji="1" lang="ja-JP" altLang="ja-JP" b="1" i="0" u="sng" strike="noStrike" kern="1200" dirty="0">
              <a:solidFill>
                <a:schemeClr val="tx1"/>
              </a:solidFill>
              <a:effectLst/>
              <a:latin typeface="Calibri" panose="020F0502020204030204" pitchFamily="34" charset="0"/>
            </a:endParaRPr>
          </a:p>
        </p:txBody>
      </p:sp>
    </p:spTree>
    <p:extLst>
      <p:ext uri="{BB962C8B-B14F-4D97-AF65-F5344CB8AC3E}">
        <p14:creationId xmlns:p14="http://schemas.microsoft.com/office/powerpoint/2010/main" val="336964134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90500" y="274638"/>
            <a:ext cx="6335713" cy="4751387"/>
          </a:xfrm>
          <a:ln>
            <a:noFill/>
          </a:ln>
        </p:spPr>
      </p:sp>
      <p:sp>
        <p:nvSpPr>
          <p:cNvPr id="3" name="ノート プレースホルダ 2"/>
          <p:cNvSpPr>
            <a:spLocks noGrp="1"/>
          </p:cNvSpPr>
          <p:nvPr>
            <p:ph type="body" idx="1"/>
          </p:nvPr>
        </p:nvSpPr>
        <p:spPr>
          <a:xfrm>
            <a:off x="1068119" y="5635952"/>
            <a:ext cx="4918208" cy="3416607"/>
          </a:xfrm>
        </p:spPr>
        <p:txBody>
          <a:bodyPr>
            <a:noAutofit/>
          </a:bodyPr>
          <a:lstStyle/>
          <a:p>
            <a:r>
              <a:rPr kumimoji="1" lang="en-US" altLang="ja-JP" kern="1200" dirty="0">
                <a:solidFill>
                  <a:schemeClr val="tx1"/>
                </a:solidFill>
                <a:effectLst/>
                <a:latin typeface="Calibri" panose="020F0502020204030204" pitchFamily="34" charset="0"/>
              </a:rPr>
              <a:t>For allogeneic transplants in patients with acute lymphoblastic leukemia aged 16 years or older (≥16), bone marrow transplantation from unrelated donors is frequently performed. The survival probability 5 years after transplantation in registered patients who received first allogeneic transplants in the period between 1991 and 2017 is around 45% for both transplants from related and unrelated donors.</a:t>
            </a:r>
            <a:endParaRPr kumimoji="1" lang="ja-JP" altLang="ja-JP" kern="1200" dirty="0">
              <a:solidFill>
                <a:schemeClr val="tx1"/>
              </a:solidFill>
              <a:effectLst/>
              <a:latin typeface="Calibri" panose="020F0502020204030204" pitchFamily="34" charset="0"/>
            </a:endParaRPr>
          </a:p>
          <a:p>
            <a:endParaRPr kumimoji="1" lang="en-US" altLang="ja-JP" kern="1200" dirty="0">
              <a:solidFill>
                <a:srgbClr val="0B5395"/>
              </a:solidFill>
              <a:latin typeface="Calibri" panose="020F0502020204030204" pitchFamily="34" charset="0"/>
              <a:cs typeface="メイリオ" pitchFamily="50" charset="-128"/>
            </a:endParaRPr>
          </a:p>
          <a:p>
            <a:pPr rtl="0" eaLnBrk="1" fontAlgn="b" latinLnBrk="0" hangingPunct="1"/>
            <a:r>
              <a:rPr kumimoji="1" lang="ja-JP" altLang="en-US" b="0" i="0" u="none" strike="noStrike" kern="1200" dirty="0">
                <a:solidFill>
                  <a:schemeClr val="tx1"/>
                </a:solidFill>
                <a:latin typeface="Calibri" panose="020F0502020204030204" pitchFamily="34" charset="0"/>
                <a:ea typeface="メイリオ" pitchFamily="50" charset="-128"/>
                <a:cs typeface="Arial" pitchFamily="34" charset="0"/>
              </a:rPr>
              <a:t>≪</a:t>
            </a:r>
            <a:r>
              <a:rPr kumimoji="1" lang="en-US" altLang="ja-JP" b="0" i="0" u="none" strike="noStrike" kern="1200" dirty="0">
                <a:solidFill>
                  <a:schemeClr val="tx1"/>
                </a:solidFill>
                <a:latin typeface="Calibri" panose="020F0502020204030204" pitchFamily="34" charset="0"/>
                <a:ea typeface="メイリオ" pitchFamily="50" charset="-128"/>
                <a:cs typeface="Arial" pitchFamily="34" charset="0"/>
              </a:rPr>
              <a:t>Probability of survival</a:t>
            </a:r>
            <a:r>
              <a:rPr kumimoji="1" lang="ja-JP" altLang="en-US" b="0" i="0" u="none" strike="noStrike" kern="1200" dirty="0">
                <a:solidFill>
                  <a:schemeClr val="tx1"/>
                </a:solidFill>
                <a:latin typeface="Calibri" panose="020F0502020204030204" pitchFamily="34" charset="0"/>
                <a:ea typeface="メイリオ" pitchFamily="50" charset="-128"/>
                <a:cs typeface="Arial" pitchFamily="34" charset="0"/>
              </a:rPr>
              <a:t>≫</a:t>
            </a:r>
            <a:endParaRPr kumimoji="1" lang="en-US" altLang="ja-JP" b="0" i="0" u="none" strike="noStrike" kern="1200" dirty="0">
              <a:solidFill>
                <a:schemeClr val="tx1"/>
              </a:solidFill>
              <a:latin typeface="Calibri" panose="020F0502020204030204" pitchFamily="34" charset="0"/>
              <a:ea typeface="メイリオ" pitchFamily="50" charset="-128"/>
              <a:cs typeface="Arial" pitchFamily="34" charset="0"/>
            </a:endParaRPr>
          </a:p>
          <a:p>
            <a:r>
              <a:rPr kumimoji="1" lang="en-US" altLang="ja-JP" kern="1200" dirty="0">
                <a:solidFill>
                  <a:schemeClr val="tx1"/>
                </a:solidFill>
                <a:latin typeface="Calibri" panose="020F0502020204030204" pitchFamily="34" charset="0"/>
              </a:rPr>
              <a:t>                             Years after the first transplantation </a:t>
            </a:r>
            <a:endParaRPr kumimoji="1" lang="ja-JP" altLang="ja-JP" kern="1200" dirty="0">
              <a:solidFill>
                <a:schemeClr val="tx1"/>
              </a:solidFill>
              <a:latin typeface="Calibri" panose="020F0502020204030204" pitchFamily="34" charset="0"/>
            </a:endParaRPr>
          </a:p>
          <a:p>
            <a:r>
              <a:rPr kumimoji="1" lang="en-US" altLang="ja-JP" kern="1200" dirty="0">
                <a:solidFill>
                  <a:schemeClr val="tx1"/>
                </a:solidFill>
                <a:latin typeface="Calibri" panose="020F0502020204030204" pitchFamily="34" charset="0"/>
              </a:rPr>
              <a:t>                    N       1year</a:t>
            </a:r>
            <a:r>
              <a:rPr kumimoji="1" lang="en-US" altLang="ja-JP" b="1" kern="1200" dirty="0">
                <a:solidFill>
                  <a:schemeClr val="tx1"/>
                </a:solidFill>
                <a:latin typeface="Calibri" panose="020F0502020204030204" pitchFamily="34" charset="0"/>
              </a:rPr>
              <a:t>        </a:t>
            </a:r>
            <a:r>
              <a:rPr kumimoji="1" lang="en-US" altLang="ja-JP" kern="1200" dirty="0">
                <a:solidFill>
                  <a:schemeClr val="tx1"/>
                </a:solidFill>
                <a:latin typeface="Calibri" panose="020F0502020204030204" pitchFamily="34" charset="0"/>
              </a:rPr>
              <a:t>5years</a:t>
            </a:r>
            <a:r>
              <a:rPr kumimoji="1" lang="en-US" altLang="ja-JP" b="1" kern="1200" dirty="0">
                <a:solidFill>
                  <a:schemeClr val="tx1"/>
                </a:solidFill>
                <a:latin typeface="Calibri" panose="020F0502020204030204" pitchFamily="34" charset="0"/>
              </a:rPr>
              <a:t>      </a:t>
            </a:r>
            <a:r>
              <a:rPr kumimoji="1" lang="en-US" altLang="ja-JP" kern="1200" dirty="0">
                <a:solidFill>
                  <a:schemeClr val="tx1"/>
                </a:solidFill>
                <a:latin typeface="Calibri" panose="020F0502020204030204" pitchFamily="34" charset="0"/>
              </a:rPr>
              <a:t>10years</a:t>
            </a:r>
            <a:endParaRPr kumimoji="1" lang="ja-JP" altLang="ja-JP" kern="1200" dirty="0">
              <a:solidFill>
                <a:schemeClr val="tx1"/>
              </a:solidFill>
              <a:latin typeface="Calibri" panose="020F0502020204030204" pitchFamily="34" charset="0"/>
            </a:endParaRPr>
          </a:p>
          <a:p>
            <a:r>
              <a:rPr lang="en-US" altLang="ja-JP" dirty="0">
                <a:latin typeface="+mn-ea"/>
              </a:rPr>
              <a:t>―――――――――――――――――――――――</a:t>
            </a:r>
            <a:endParaRPr kumimoji="1" lang="ja-JP" altLang="ja-JP" kern="1200" dirty="0">
              <a:solidFill>
                <a:schemeClr val="tx1"/>
              </a:solidFill>
              <a:latin typeface="Calibri" panose="020F0502020204030204" pitchFamily="34" charset="0"/>
            </a:endParaRPr>
          </a:p>
          <a:p>
            <a:pPr rtl="0" eaLnBrk="1" fontAlgn="ctr" latinLnBrk="0" hangingPunct="1"/>
            <a:r>
              <a:rPr kumimoji="1" lang="en-US" altLang="zh-TW" b="1" i="0" u="none" strike="noStrike" kern="1200" dirty="0" err="1">
                <a:solidFill>
                  <a:schemeClr val="tx1"/>
                </a:solidFill>
                <a:latin typeface="Calibri" panose="020F0502020204030204" pitchFamily="34" charset="0"/>
                <a:ea typeface="ＭＳ Ｐゴシック" pitchFamily="50" charset="-128"/>
                <a:cs typeface="Arial" pitchFamily="34" charset="0"/>
              </a:rPr>
              <a:t>Rel</a:t>
            </a:r>
            <a:r>
              <a:rPr kumimoji="1" lang="en-US" altLang="zh-TW" b="1" i="0" u="none" strike="noStrike" kern="1200" dirty="0">
                <a:solidFill>
                  <a:schemeClr val="tx1"/>
                </a:solidFill>
                <a:latin typeface="Calibri" panose="020F0502020204030204" pitchFamily="34" charset="0"/>
                <a:ea typeface="ＭＳ Ｐゴシック" pitchFamily="50" charset="-128"/>
                <a:cs typeface="Arial" pitchFamily="34" charset="0"/>
              </a:rPr>
              <a:t>-BM</a:t>
            </a:r>
            <a:r>
              <a:rPr kumimoji="1" lang="en-US" altLang="zh-TW" b="1" i="0" u="none" strike="noStrike" kern="1200" baseline="0" dirty="0">
                <a:solidFill>
                  <a:schemeClr val="tx1"/>
                </a:solidFill>
                <a:latin typeface="Calibri" panose="020F0502020204030204" pitchFamily="34" charset="0"/>
                <a:ea typeface="ＭＳ Ｐゴシック" pitchFamily="50" charset="-128"/>
                <a:cs typeface="Arial" pitchFamily="34" charset="0"/>
              </a:rPr>
              <a:t>     </a:t>
            </a:r>
            <a:r>
              <a:rPr kumimoji="1" lang="en-US" altLang="ja-JP" b="0" i="0" u="none" strike="noStrike" kern="1200" dirty="0">
                <a:solidFill>
                  <a:schemeClr val="tx1"/>
                </a:solidFill>
                <a:effectLst/>
                <a:latin typeface="Calibri" panose="020F0502020204030204" pitchFamily="34" charset="0"/>
              </a:rPr>
              <a:t>1,593      </a:t>
            </a:r>
            <a:r>
              <a:rPr kumimoji="1" lang="en-US" altLang="ja-JP" b="1" i="0" u="none" strike="noStrike" kern="1200" dirty="0">
                <a:solidFill>
                  <a:schemeClr val="tx1"/>
                </a:solidFill>
                <a:effectLst/>
                <a:latin typeface="Calibri" panose="020F0502020204030204" pitchFamily="34" charset="0"/>
              </a:rPr>
              <a:t>70.9%     48.9%       43.3%</a:t>
            </a:r>
            <a:endParaRPr kumimoji="1" lang="ja-JP" altLang="ja-JP" b="1" i="0" u="none" strike="noStrike" kern="1200" dirty="0">
              <a:solidFill>
                <a:schemeClr val="tx1"/>
              </a:solidFill>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b="1" i="0" u="none" strike="noStrike" kern="1200" dirty="0" err="1">
                <a:solidFill>
                  <a:schemeClr val="tx1"/>
                </a:solidFill>
                <a:latin typeface="Calibri" panose="020F0502020204030204" pitchFamily="34" charset="0"/>
                <a:cs typeface="Arial" pitchFamily="34" charset="0"/>
              </a:rPr>
              <a:t>Rel</a:t>
            </a:r>
            <a:r>
              <a:rPr kumimoji="1" lang="en-US" altLang="ja-JP" b="1" i="0" u="none" strike="noStrike" kern="1200" dirty="0">
                <a:solidFill>
                  <a:schemeClr val="tx1"/>
                </a:solidFill>
                <a:latin typeface="Calibri" panose="020F0502020204030204" pitchFamily="34" charset="0"/>
                <a:cs typeface="Arial" pitchFamily="34" charset="0"/>
              </a:rPr>
              <a:t>-PB       </a:t>
            </a:r>
            <a:r>
              <a:rPr kumimoji="1" lang="en-US" altLang="ja-JP" b="0" i="0" u="none" strike="noStrike" kern="1200" dirty="0">
                <a:solidFill>
                  <a:schemeClr val="tx1"/>
                </a:solidFill>
                <a:effectLst/>
                <a:latin typeface="Calibri" panose="020F0502020204030204" pitchFamily="34" charset="0"/>
              </a:rPr>
              <a:t>1,422      </a:t>
            </a:r>
            <a:r>
              <a:rPr kumimoji="1" lang="en-US" altLang="ja-JP" b="1" i="0" u="none" strike="noStrike" kern="1200" dirty="0">
                <a:solidFill>
                  <a:schemeClr val="tx1"/>
                </a:solidFill>
                <a:effectLst/>
                <a:latin typeface="Calibri" panose="020F0502020204030204" pitchFamily="34" charset="0"/>
              </a:rPr>
              <a:t>66.0%     42.3%       36.9%</a:t>
            </a:r>
            <a:endParaRPr kumimoji="1" lang="en-US" altLang="ja-JP" kern="1200" dirty="0">
              <a:solidFill>
                <a:schemeClr val="tx1"/>
              </a:solidFill>
              <a:latin typeface="Calibri" panose="020F0502020204030204" pitchFamily="34" charset="0"/>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b="1" i="0" u="none" strike="noStrike" kern="1200" dirty="0">
                <a:solidFill>
                  <a:schemeClr val="tx1"/>
                </a:solidFill>
                <a:latin typeface="Calibri" panose="020F0502020204030204" pitchFamily="34" charset="0"/>
                <a:cs typeface="Arial" pitchFamily="34" charset="0"/>
              </a:rPr>
              <a:t>UR-BM</a:t>
            </a:r>
            <a:r>
              <a:rPr kumimoji="1" lang="en-US" altLang="ja-JP" b="1" i="0" u="none" strike="noStrike" kern="1200" baseline="0" dirty="0">
                <a:solidFill>
                  <a:schemeClr val="tx1"/>
                </a:solidFill>
                <a:latin typeface="Calibri" panose="020F0502020204030204" pitchFamily="34" charset="0"/>
                <a:cs typeface="Arial" pitchFamily="34" charset="0"/>
              </a:rPr>
              <a:t>     </a:t>
            </a:r>
            <a:r>
              <a:rPr kumimoji="1" lang="en-US" altLang="ja-JP" b="0" i="0" u="none" strike="noStrike" kern="1200" dirty="0">
                <a:solidFill>
                  <a:schemeClr val="tx1"/>
                </a:solidFill>
                <a:effectLst/>
                <a:latin typeface="Calibri" panose="020F0502020204030204" pitchFamily="34" charset="0"/>
              </a:rPr>
              <a:t>3,032      </a:t>
            </a:r>
            <a:r>
              <a:rPr kumimoji="1" lang="en-US" altLang="ja-JP" b="1" i="0" u="none" strike="noStrike" kern="1200" dirty="0">
                <a:solidFill>
                  <a:schemeClr val="tx1"/>
                </a:solidFill>
                <a:effectLst/>
                <a:latin typeface="Calibri" panose="020F0502020204030204" pitchFamily="34" charset="0"/>
              </a:rPr>
              <a:t>68.3%     50.3%       44.1%</a:t>
            </a:r>
            <a:r>
              <a:rPr kumimoji="1" lang="ja-JP" altLang="en-US" kern="1200" dirty="0">
                <a:solidFill>
                  <a:schemeClr val="tx1"/>
                </a:solidFill>
                <a:latin typeface="Calibri" panose="020F0502020204030204" pitchFamily="34" charset="0"/>
                <a:cs typeface="Arial" pitchFamily="34" charset="0"/>
              </a:rPr>
              <a:t> </a:t>
            </a:r>
            <a:endParaRPr kumimoji="1" lang="en-US" altLang="ja-JP" kern="1200" dirty="0">
              <a:solidFill>
                <a:schemeClr val="tx1"/>
              </a:solidFill>
              <a:latin typeface="Calibri" panose="020F0502020204030204" pitchFamily="34" charset="0"/>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b="1" i="0" u="sng" strike="noStrike" kern="1200" dirty="0">
                <a:solidFill>
                  <a:schemeClr val="tx1"/>
                </a:solidFill>
                <a:latin typeface="Calibri" panose="020F0502020204030204" pitchFamily="34" charset="0"/>
                <a:cs typeface="Arial" pitchFamily="34" charset="0"/>
              </a:rPr>
              <a:t>UR-CB</a:t>
            </a:r>
            <a:r>
              <a:rPr kumimoji="1" lang="en-US" altLang="ja-JP" b="1" i="0" u="sng" strike="noStrike" kern="1200" baseline="0" dirty="0">
                <a:solidFill>
                  <a:schemeClr val="tx1"/>
                </a:solidFill>
                <a:latin typeface="Calibri" panose="020F0502020204030204" pitchFamily="34" charset="0"/>
                <a:cs typeface="Arial" pitchFamily="34" charset="0"/>
              </a:rPr>
              <a:t>       </a:t>
            </a:r>
            <a:r>
              <a:rPr kumimoji="1" lang="en-US" altLang="ja-JP" b="0" i="0" u="sng" strike="noStrike" kern="1200" dirty="0">
                <a:solidFill>
                  <a:schemeClr val="tx1"/>
                </a:solidFill>
                <a:effectLst/>
                <a:latin typeface="Calibri" panose="020F0502020204030204" pitchFamily="34" charset="0"/>
              </a:rPr>
              <a:t>1,422      </a:t>
            </a:r>
            <a:r>
              <a:rPr kumimoji="1" lang="en-US" altLang="ja-JP" b="1" i="0" u="sng" strike="noStrike" kern="1200" dirty="0">
                <a:solidFill>
                  <a:schemeClr val="tx1"/>
                </a:solidFill>
                <a:effectLst/>
                <a:latin typeface="Calibri" panose="020F0502020204030204" pitchFamily="34" charset="0"/>
              </a:rPr>
              <a:t>62.8%     46.2%       43.4%</a:t>
            </a:r>
            <a:endParaRPr kumimoji="1" lang="ja-JP" altLang="ja-JP" b="1" i="0" u="sng" strike="noStrike" kern="1200" dirty="0">
              <a:solidFill>
                <a:schemeClr val="tx1"/>
              </a:solidFill>
              <a:effectLst/>
              <a:latin typeface="Calibri" panose="020F0502020204030204" pitchFamily="34" charset="0"/>
            </a:endParaRPr>
          </a:p>
        </p:txBody>
      </p:sp>
    </p:spTree>
    <p:extLst>
      <p:ext uri="{BB962C8B-B14F-4D97-AF65-F5344CB8AC3E}">
        <p14:creationId xmlns:p14="http://schemas.microsoft.com/office/powerpoint/2010/main" val="215775880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55575" y="311150"/>
            <a:ext cx="6335713" cy="4751388"/>
          </a:xfrm>
          <a:ln>
            <a:noFill/>
          </a:ln>
        </p:spPr>
      </p:sp>
      <p:sp>
        <p:nvSpPr>
          <p:cNvPr id="3" name="ノート プレースホルダ 2"/>
          <p:cNvSpPr>
            <a:spLocks noGrp="1"/>
          </p:cNvSpPr>
          <p:nvPr>
            <p:ph type="body" idx="1"/>
          </p:nvPr>
        </p:nvSpPr>
        <p:spPr>
          <a:xfrm>
            <a:off x="1004729" y="5630542"/>
            <a:ext cx="4918208" cy="4007234"/>
          </a:xfrm>
        </p:spPr>
        <p:txBody>
          <a:bodyPr>
            <a:noAutofit/>
          </a:bodyPr>
          <a:lstStyle/>
          <a:p>
            <a:r>
              <a:rPr kumimoji="1" lang="en-US" altLang="ja-JP" kern="1200" dirty="0">
                <a:solidFill>
                  <a:schemeClr val="tx1"/>
                </a:solidFill>
                <a:effectLst/>
                <a:latin typeface="Calibri" panose="020F0502020204030204" pitchFamily="34" charset="0"/>
              </a:rPr>
              <a:t>The number of patients with chronic myeloid leukemia aged 15 years or younger (≤15) is small, for whom bone marrow transplants from related or unrelated donors are frequently performed. The survival probability 5 years after transplantation in registered patients who received first allogeneic transplants in the period between 1991 and 2017 is 75.1% for bone marrow transplants from related donors, and 69.9% for bone marrow transplants from unrelated donors. The decline in survival probabilities becomes moderate from the time of 5 years after transplantation onwards, and the survival probabilities 10 years after transplantation are more than 60% for both transplants from related and unrelated donors.</a:t>
            </a:r>
            <a:endParaRPr kumimoji="1" lang="ja-JP" altLang="ja-JP" kern="1200" dirty="0">
              <a:solidFill>
                <a:schemeClr val="tx1"/>
              </a:solidFill>
              <a:effectLst/>
              <a:latin typeface="Calibri" panose="020F0502020204030204" pitchFamily="34" charset="0"/>
            </a:endParaRPr>
          </a:p>
          <a:p>
            <a:r>
              <a:rPr kumimoji="1" lang="en-US" altLang="ja-JP" kern="1200" dirty="0">
                <a:solidFill>
                  <a:schemeClr val="tx1"/>
                </a:solidFill>
                <a:effectLst/>
                <a:latin typeface="Calibri" panose="020F0502020204030204" pitchFamily="34" charset="0"/>
              </a:rPr>
              <a:t> </a:t>
            </a:r>
            <a:endParaRPr kumimoji="1" lang="en-US" altLang="ja-JP" kern="1200" dirty="0">
              <a:solidFill>
                <a:srgbClr val="0B5395"/>
              </a:solidFill>
              <a:latin typeface="Calibri" panose="020F0502020204030204" pitchFamily="34" charset="0"/>
              <a:cs typeface="メイリオ" pitchFamily="50" charset="-128"/>
            </a:endParaRPr>
          </a:p>
          <a:p>
            <a:pPr rtl="0" eaLnBrk="1" fontAlgn="b" latinLnBrk="0" hangingPunct="1"/>
            <a:r>
              <a:rPr kumimoji="1" lang="ja-JP" altLang="en-US" b="0" i="0" u="none" strike="noStrike" kern="1200" dirty="0">
                <a:solidFill>
                  <a:schemeClr val="tx1"/>
                </a:solidFill>
                <a:latin typeface="Calibri" panose="020F0502020204030204" pitchFamily="34" charset="0"/>
                <a:ea typeface="メイリオ" pitchFamily="50" charset="-128"/>
                <a:cs typeface="Arial" pitchFamily="34" charset="0"/>
              </a:rPr>
              <a:t>≪</a:t>
            </a:r>
            <a:r>
              <a:rPr kumimoji="1" lang="en-US" altLang="ja-JP" b="0" i="0" u="none" strike="noStrike" kern="1200" dirty="0">
                <a:solidFill>
                  <a:schemeClr val="tx1"/>
                </a:solidFill>
                <a:latin typeface="Calibri" panose="020F0502020204030204" pitchFamily="34" charset="0"/>
                <a:ea typeface="メイリオ" pitchFamily="50" charset="-128"/>
                <a:cs typeface="Arial" pitchFamily="34" charset="0"/>
              </a:rPr>
              <a:t>Probability of survival</a:t>
            </a:r>
            <a:r>
              <a:rPr kumimoji="1" lang="ja-JP" altLang="en-US" b="0" i="0" u="none" strike="noStrike" kern="1200" dirty="0">
                <a:solidFill>
                  <a:schemeClr val="tx1"/>
                </a:solidFill>
                <a:latin typeface="Calibri" panose="020F0502020204030204" pitchFamily="34" charset="0"/>
                <a:ea typeface="メイリオ" pitchFamily="50" charset="-128"/>
                <a:cs typeface="Arial" pitchFamily="34" charset="0"/>
              </a:rPr>
              <a:t>≫</a:t>
            </a:r>
            <a:endParaRPr kumimoji="1" lang="en-US" altLang="ja-JP" b="0" i="0" u="none" strike="noStrike" kern="1200" dirty="0">
              <a:solidFill>
                <a:schemeClr val="tx1"/>
              </a:solidFill>
              <a:latin typeface="Calibri" panose="020F0502020204030204" pitchFamily="34" charset="0"/>
              <a:ea typeface="メイリオ" pitchFamily="50" charset="-128"/>
              <a:cs typeface="Arial" pitchFamily="34" charset="0"/>
            </a:endParaRPr>
          </a:p>
          <a:p>
            <a:r>
              <a:rPr kumimoji="1" lang="en-US" altLang="ja-JP" kern="1200" dirty="0">
                <a:solidFill>
                  <a:schemeClr val="tx1"/>
                </a:solidFill>
                <a:latin typeface="Calibri" panose="020F0502020204030204" pitchFamily="34" charset="0"/>
              </a:rPr>
              <a:t>                             Years after the first transplantation </a:t>
            </a:r>
            <a:endParaRPr kumimoji="1" lang="ja-JP" altLang="ja-JP" kern="1200" dirty="0">
              <a:solidFill>
                <a:schemeClr val="tx1"/>
              </a:solidFill>
              <a:latin typeface="Calibri" panose="020F0502020204030204" pitchFamily="34" charset="0"/>
            </a:endParaRPr>
          </a:p>
          <a:p>
            <a:r>
              <a:rPr kumimoji="1" lang="en-US" altLang="ja-JP" kern="1200" dirty="0">
                <a:solidFill>
                  <a:schemeClr val="tx1"/>
                </a:solidFill>
                <a:latin typeface="Calibri" panose="020F0502020204030204" pitchFamily="34" charset="0"/>
              </a:rPr>
              <a:t>                    N       1year</a:t>
            </a:r>
            <a:r>
              <a:rPr kumimoji="1" lang="en-US" altLang="ja-JP" b="1" kern="1200" dirty="0">
                <a:solidFill>
                  <a:schemeClr val="tx1"/>
                </a:solidFill>
                <a:latin typeface="Calibri" panose="020F0502020204030204" pitchFamily="34" charset="0"/>
              </a:rPr>
              <a:t>        </a:t>
            </a:r>
            <a:r>
              <a:rPr kumimoji="1" lang="en-US" altLang="ja-JP" kern="1200" dirty="0">
                <a:solidFill>
                  <a:schemeClr val="tx1"/>
                </a:solidFill>
                <a:latin typeface="Calibri" panose="020F0502020204030204" pitchFamily="34" charset="0"/>
              </a:rPr>
              <a:t>5years</a:t>
            </a:r>
            <a:r>
              <a:rPr kumimoji="1" lang="en-US" altLang="ja-JP" b="1" kern="1200" dirty="0">
                <a:solidFill>
                  <a:schemeClr val="tx1"/>
                </a:solidFill>
                <a:latin typeface="Calibri" panose="020F0502020204030204" pitchFamily="34" charset="0"/>
              </a:rPr>
              <a:t>      </a:t>
            </a:r>
            <a:r>
              <a:rPr kumimoji="1" lang="en-US" altLang="ja-JP" kern="1200" dirty="0">
                <a:solidFill>
                  <a:schemeClr val="tx1"/>
                </a:solidFill>
                <a:latin typeface="Calibri" panose="020F0502020204030204" pitchFamily="34" charset="0"/>
              </a:rPr>
              <a:t>10years</a:t>
            </a:r>
            <a:endParaRPr kumimoji="1" lang="ja-JP" altLang="ja-JP" kern="1200" dirty="0">
              <a:solidFill>
                <a:schemeClr val="tx1"/>
              </a:solidFill>
              <a:latin typeface="Calibri" panose="020F0502020204030204" pitchFamily="34" charset="0"/>
            </a:endParaRPr>
          </a:p>
          <a:p>
            <a:r>
              <a:rPr lang="en-US" altLang="ja-JP" dirty="0">
                <a:latin typeface="+mn-ea"/>
              </a:rPr>
              <a:t>―――――――――――――――――――――――</a:t>
            </a:r>
            <a:endParaRPr kumimoji="1" lang="ja-JP" altLang="ja-JP" kern="1200" dirty="0">
              <a:solidFill>
                <a:schemeClr val="tx1"/>
              </a:solidFill>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TW" b="1" i="0" u="none" strike="noStrike" kern="1200" dirty="0" err="1">
                <a:solidFill>
                  <a:schemeClr val="tx1"/>
                </a:solidFill>
                <a:latin typeface="Calibri" panose="020F0502020204030204" pitchFamily="34" charset="0"/>
                <a:ea typeface="ＭＳ Ｐゴシック" pitchFamily="50" charset="-128"/>
                <a:cs typeface="Arial" pitchFamily="34" charset="0"/>
              </a:rPr>
              <a:t>Rel</a:t>
            </a:r>
            <a:r>
              <a:rPr kumimoji="1" lang="en-US" altLang="zh-TW" b="1" i="0" u="none" strike="noStrike" kern="1200" dirty="0">
                <a:solidFill>
                  <a:schemeClr val="tx1"/>
                </a:solidFill>
                <a:latin typeface="Calibri" panose="020F0502020204030204" pitchFamily="34" charset="0"/>
                <a:ea typeface="ＭＳ Ｐゴシック" pitchFamily="50" charset="-128"/>
                <a:cs typeface="Arial" pitchFamily="34" charset="0"/>
              </a:rPr>
              <a:t>-BM</a:t>
            </a:r>
            <a:r>
              <a:rPr kumimoji="1" lang="en-US" altLang="zh-TW" b="1" i="0" u="none" strike="noStrike" kern="1200" baseline="0" dirty="0">
                <a:solidFill>
                  <a:schemeClr val="tx1"/>
                </a:solidFill>
                <a:latin typeface="Calibri" panose="020F0502020204030204" pitchFamily="34" charset="0"/>
                <a:ea typeface="ＭＳ Ｐゴシック" pitchFamily="50" charset="-128"/>
                <a:cs typeface="Arial" pitchFamily="34" charset="0"/>
              </a:rPr>
              <a:t>      </a:t>
            </a:r>
            <a:r>
              <a:rPr kumimoji="1" lang="en-US" altLang="ja-JP" b="0" i="0" u="none" strike="noStrike" kern="1200" dirty="0">
                <a:solidFill>
                  <a:schemeClr val="tx1"/>
                </a:solidFill>
                <a:effectLst/>
                <a:latin typeface="Calibri" panose="020F0502020204030204" pitchFamily="34" charset="0"/>
              </a:rPr>
              <a:t>114      </a:t>
            </a:r>
            <a:r>
              <a:rPr kumimoji="1" lang="en-US" altLang="ja-JP" b="1" i="0" u="none" strike="noStrike" kern="1200" dirty="0">
                <a:solidFill>
                  <a:schemeClr val="tx1"/>
                </a:solidFill>
                <a:effectLst/>
                <a:latin typeface="Calibri" panose="020F0502020204030204" pitchFamily="34" charset="0"/>
              </a:rPr>
              <a:t>82.5%      75.1%       73.0%</a:t>
            </a:r>
            <a:endParaRPr lang="en-US" altLang="zh-TW" dirty="0">
              <a:latin typeface="Calibri" panose="020F0502020204030204" pitchFamily="34" charset="0"/>
              <a:ea typeface="ＭＳ Ｐゴシック" pitchFamily="50" charset="-128"/>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TW" b="1" i="0" u="none" strike="noStrike" kern="1200" baseline="0" dirty="0" err="1">
                <a:solidFill>
                  <a:schemeClr val="tx1"/>
                </a:solidFill>
                <a:latin typeface="Calibri" panose="020F0502020204030204" pitchFamily="34" charset="0"/>
                <a:ea typeface="ＭＳ Ｐゴシック" pitchFamily="50" charset="-128"/>
                <a:cs typeface="Arial" pitchFamily="34" charset="0"/>
              </a:rPr>
              <a:t>Rel</a:t>
            </a:r>
            <a:r>
              <a:rPr kumimoji="1" lang="en-US" altLang="zh-TW" b="1" i="0" u="none" strike="noStrike" kern="1200" baseline="0" dirty="0">
                <a:solidFill>
                  <a:schemeClr val="tx1"/>
                </a:solidFill>
                <a:latin typeface="Calibri" panose="020F0502020204030204" pitchFamily="34" charset="0"/>
                <a:ea typeface="ＭＳ Ｐゴシック" pitchFamily="50" charset="-128"/>
                <a:cs typeface="Arial" pitchFamily="34" charset="0"/>
              </a:rPr>
              <a:t>-PB         </a:t>
            </a:r>
            <a:r>
              <a:rPr kumimoji="1" lang="en-US" altLang="ja-JP" b="0" i="0" u="none" strike="noStrike" kern="1200" dirty="0">
                <a:solidFill>
                  <a:schemeClr val="tx1"/>
                </a:solidFill>
                <a:effectLst/>
                <a:latin typeface="Calibri" panose="020F0502020204030204" pitchFamily="34" charset="0"/>
              </a:rPr>
              <a:t>19      </a:t>
            </a:r>
            <a:r>
              <a:rPr kumimoji="1" lang="en-US" altLang="ja-JP" b="1" i="0" u="none" strike="noStrike" kern="1200" dirty="0">
                <a:solidFill>
                  <a:schemeClr val="tx1"/>
                </a:solidFill>
                <a:effectLst/>
                <a:latin typeface="Calibri" panose="020F0502020204030204" pitchFamily="34" charset="0"/>
              </a:rPr>
              <a:t>78.3%      61.5%       61.5%</a:t>
            </a:r>
            <a:endParaRPr lang="en-US" altLang="zh-TW" dirty="0">
              <a:latin typeface="Calibri" panose="020F0502020204030204" pitchFamily="34" charset="0"/>
              <a:ea typeface="ＭＳ Ｐゴシック" pitchFamily="50" charset="-128"/>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TW" b="1" i="0" u="none" strike="noStrike" kern="1200" dirty="0">
                <a:solidFill>
                  <a:schemeClr val="tx1"/>
                </a:solidFill>
                <a:latin typeface="Calibri" panose="020F0502020204030204" pitchFamily="34" charset="0"/>
                <a:ea typeface="ＭＳ Ｐゴシック" pitchFamily="50" charset="-128"/>
                <a:cs typeface="Arial" pitchFamily="34" charset="0"/>
              </a:rPr>
              <a:t>UR-BM</a:t>
            </a:r>
            <a:r>
              <a:rPr kumimoji="1" lang="en-US" altLang="zh-TW" b="1" i="0" u="none" strike="noStrike" kern="1200" baseline="0" dirty="0">
                <a:solidFill>
                  <a:schemeClr val="tx1"/>
                </a:solidFill>
                <a:latin typeface="Calibri" panose="020F0502020204030204" pitchFamily="34" charset="0"/>
                <a:ea typeface="ＭＳ Ｐゴシック" pitchFamily="50" charset="-128"/>
                <a:cs typeface="Arial" pitchFamily="34" charset="0"/>
              </a:rPr>
              <a:t>      </a:t>
            </a:r>
            <a:r>
              <a:rPr kumimoji="1" lang="en-US" altLang="ja-JP" b="0" i="0" u="none" strike="noStrike" kern="1200" dirty="0">
                <a:solidFill>
                  <a:schemeClr val="tx1"/>
                </a:solidFill>
                <a:effectLst/>
                <a:latin typeface="Calibri" panose="020F0502020204030204" pitchFamily="34" charset="0"/>
              </a:rPr>
              <a:t>118      </a:t>
            </a:r>
            <a:r>
              <a:rPr kumimoji="1" lang="en-US" altLang="ja-JP" b="1" i="0" u="none" strike="noStrike" kern="1200" dirty="0">
                <a:solidFill>
                  <a:schemeClr val="tx1"/>
                </a:solidFill>
                <a:effectLst/>
                <a:latin typeface="Calibri" panose="020F0502020204030204" pitchFamily="34" charset="0"/>
              </a:rPr>
              <a:t>77.0%      69.9%       68.8%</a:t>
            </a:r>
            <a:endParaRPr kumimoji="1" lang="ja-JP" altLang="ja-JP" b="1" i="0" u="none" strike="noStrike" kern="1200" dirty="0">
              <a:solidFill>
                <a:schemeClr val="tx1"/>
              </a:solidFill>
              <a:effectLst/>
              <a:latin typeface="Calibri" panose="020F0502020204030204" pitchFamily="34" charset="0"/>
            </a:endParaRPr>
          </a:p>
          <a:p>
            <a:r>
              <a:rPr kumimoji="1" lang="en-US" altLang="zh-TW" b="1" i="0" u="sng" strike="noStrike" kern="1200" dirty="0">
                <a:solidFill>
                  <a:schemeClr val="tx1"/>
                </a:solidFill>
                <a:latin typeface="Calibri" panose="020F0502020204030204" pitchFamily="34" charset="0"/>
                <a:ea typeface="ＭＳ Ｐゴシック" pitchFamily="50" charset="-128"/>
                <a:cs typeface="Arial" pitchFamily="34" charset="0"/>
              </a:rPr>
              <a:t>UR-CB</a:t>
            </a:r>
            <a:r>
              <a:rPr kumimoji="1" lang="en-US" altLang="zh-TW" b="1" i="0" u="sng" strike="noStrike" kern="1200" baseline="0" dirty="0">
                <a:solidFill>
                  <a:schemeClr val="tx1"/>
                </a:solidFill>
                <a:latin typeface="Calibri" panose="020F0502020204030204" pitchFamily="34" charset="0"/>
                <a:ea typeface="ＭＳ Ｐゴシック" pitchFamily="50" charset="-128"/>
                <a:cs typeface="Arial" pitchFamily="34" charset="0"/>
              </a:rPr>
              <a:t>         </a:t>
            </a:r>
            <a:r>
              <a:rPr kumimoji="1" lang="en-US" altLang="ja-JP" b="0" i="0" u="sng" strike="noStrike" kern="1200" dirty="0">
                <a:solidFill>
                  <a:schemeClr val="tx1"/>
                </a:solidFill>
                <a:effectLst/>
                <a:latin typeface="Calibri" panose="020F0502020204030204" pitchFamily="34" charset="0"/>
              </a:rPr>
              <a:t>15       </a:t>
            </a:r>
            <a:r>
              <a:rPr kumimoji="1" lang="en-US" altLang="ja-JP" b="1" i="0" u="sng" strike="noStrike" kern="1200" dirty="0">
                <a:solidFill>
                  <a:schemeClr val="tx1"/>
                </a:solidFill>
                <a:effectLst/>
                <a:latin typeface="Calibri" panose="020F0502020204030204" pitchFamily="34" charset="0"/>
              </a:rPr>
              <a:t>80.0%      72.7%       72.7%</a:t>
            </a:r>
            <a:endParaRPr kumimoji="1" lang="en-US" altLang="ja-JP" b="0" u="none" kern="1200" dirty="0">
              <a:solidFill>
                <a:srgbClr val="0B5395"/>
              </a:solidFill>
              <a:latin typeface="Calibri" panose="020F0502020204030204" pitchFamily="34" charset="0"/>
              <a:ea typeface="ＭＳ Ｐゴシック" pitchFamily="50" charset="-128"/>
              <a:cs typeface="Arial" pitchFamily="34" charset="0"/>
            </a:endParaRPr>
          </a:p>
        </p:txBody>
      </p:sp>
    </p:spTree>
    <p:extLst>
      <p:ext uri="{BB962C8B-B14F-4D97-AF65-F5344CB8AC3E}">
        <p14:creationId xmlns:p14="http://schemas.microsoft.com/office/powerpoint/2010/main" val="201261840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79388" y="311150"/>
            <a:ext cx="6334125" cy="4751388"/>
          </a:xfrm>
          <a:ln>
            <a:noFill/>
          </a:ln>
        </p:spPr>
      </p:sp>
      <p:sp>
        <p:nvSpPr>
          <p:cNvPr id="3" name="ノート プレースホルダ 2"/>
          <p:cNvSpPr>
            <a:spLocks noGrp="1"/>
          </p:cNvSpPr>
          <p:nvPr>
            <p:ph type="body" idx="1"/>
          </p:nvPr>
        </p:nvSpPr>
        <p:spPr>
          <a:xfrm>
            <a:off x="1086407" y="5654629"/>
            <a:ext cx="4918208" cy="3873419"/>
          </a:xfrm>
        </p:spPr>
        <p:txBody>
          <a:bodyPr>
            <a:noAutofit/>
          </a:bodyPr>
          <a:lstStyle/>
          <a:p>
            <a:r>
              <a:rPr kumimoji="1" lang="en-US" altLang="ja-JP" kern="1200" dirty="0">
                <a:solidFill>
                  <a:schemeClr val="tx1"/>
                </a:solidFill>
                <a:effectLst/>
                <a:latin typeface="Calibri" panose="020F0502020204030204" pitchFamily="34" charset="0"/>
              </a:rPr>
              <a:t>For chronic myeloid leukemia, the vast majority of transplants in patients with the disease are allogeneic and bone marrow transplants from unrelated donors are frequently performed in those aged 16 years or older (≥16). The survival probability 5 years after transplantation in registered patients who received first allogeneic transplants in the period between 1991 and 2017 is 66.1% for bone marrow transplants from related donors, 55.7% for peripheral blood stem cell transplants from related donors, 52.6% for bone marrow transplants from unrelated donors, and 48.9% for cord blood transplants from unrelated donors. Ten years after transplantation, the survival probability is below 50% for transplants from unrelated donors.</a:t>
            </a:r>
            <a:endParaRPr kumimoji="1" lang="ja-JP" altLang="ja-JP" kern="1200" dirty="0">
              <a:solidFill>
                <a:schemeClr val="tx1"/>
              </a:solidFill>
              <a:effectLst/>
              <a:latin typeface="Calibri" panose="020F0502020204030204" pitchFamily="34" charset="0"/>
            </a:endParaRPr>
          </a:p>
          <a:p>
            <a:endParaRPr kumimoji="1" lang="en-US" altLang="ja-JP" kern="1200" dirty="0">
              <a:solidFill>
                <a:srgbClr val="0B5395"/>
              </a:solidFill>
              <a:latin typeface="Calibri" panose="020F0502020204030204" pitchFamily="34" charset="0"/>
              <a:cs typeface="メイリオ" pitchFamily="50" charset="-128"/>
            </a:endParaRPr>
          </a:p>
          <a:p>
            <a:pPr rtl="0" eaLnBrk="1" fontAlgn="b" latinLnBrk="0" hangingPunct="1"/>
            <a:r>
              <a:rPr kumimoji="1" lang="ja-JP" altLang="en-US" b="0" i="0" u="none" strike="noStrike" kern="1200" dirty="0">
                <a:solidFill>
                  <a:schemeClr val="tx1"/>
                </a:solidFill>
                <a:latin typeface="Calibri" panose="020F0502020204030204" pitchFamily="34" charset="0"/>
                <a:ea typeface="メイリオ" pitchFamily="50" charset="-128"/>
                <a:cs typeface="Arial" pitchFamily="34" charset="0"/>
              </a:rPr>
              <a:t>≪</a:t>
            </a:r>
            <a:r>
              <a:rPr kumimoji="1" lang="en-US" altLang="ja-JP" b="0" i="0" u="none" strike="noStrike" kern="1200" dirty="0">
                <a:solidFill>
                  <a:schemeClr val="tx1"/>
                </a:solidFill>
                <a:latin typeface="Calibri" panose="020F0502020204030204" pitchFamily="34" charset="0"/>
                <a:ea typeface="メイリオ" pitchFamily="50" charset="-128"/>
                <a:cs typeface="Arial" pitchFamily="34" charset="0"/>
              </a:rPr>
              <a:t>Probability of survival</a:t>
            </a:r>
            <a:r>
              <a:rPr kumimoji="1" lang="ja-JP" altLang="en-US" b="0" i="0" u="none" strike="noStrike" kern="1200" dirty="0">
                <a:solidFill>
                  <a:schemeClr val="tx1"/>
                </a:solidFill>
                <a:latin typeface="Calibri" panose="020F0502020204030204" pitchFamily="34" charset="0"/>
                <a:ea typeface="メイリオ" pitchFamily="50" charset="-128"/>
                <a:cs typeface="Arial" pitchFamily="34" charset="0"/>
              </a:rPr>
              <a:t>≫</a:t>
            </a:r>
            <a:endParaRPr kumimoji="1" lang="en-US" altLang="ja-JP" b="0" i="0" u="none" strike="noStrike" kern="1200" dirty="0">
              <a:solidFill>
                <a:schemeClr val="tx1"/>
              </a:solidFill>
              <a:latin typeface="Calibri" panose="020F0502020204030204" pitchFamily="34" charset="0"/>
              <a:ea typeface="メイリオ" pitchFamily="50" charset="-128"/>
              <a:cs typeface="Arial" pitchFamily="34" charset="0"/>
            </a:endParaRPr>
          </a:p>
          <a:p>
            <a:r>
              <a:rPr kumimoji="1" lang="en-US" altLang="ja-JP" kern="1200" dirty="0">
                <a:solidFill>
                  <a:schemeClr val="tx1"/>
                </a:solidFill>
                <a:latin typeface="Calibri" panose="020F0502020204030204" pitchFamily="34" charset="0"/>
              </a:rPr>
              <a:t>                             Years after the first transplantation </a:t>
            </a:r>
            <a:endParaRPr kumimoji="1" lang="ja-JP" altLang="ja-JP" kern="1200" dirty="0">
              <a:solidFill>
                <a:schemeClr val="tx1"/>
              </a:solidFill>
              <a:latin typeface="Calibri" panose="020F0502020204030204" pitchFamily="34" charset="0"/>
            </a:endParaRPr>
          </a:p>
          <a:p>
            <a:r>
              <a:rPr kumimoji="1" lang="en-US" altLang="ja-JP" kern="1200" dirty="0">
                <a:solidFill>
                  <a:schemeClr val="tx1"/>
                </a:solidFill>
                <a:latin typeface="Calibri" panose="020F0502020204030204" pitchFamily="34" charset="0"/>
              </a:rPr>
              <a:t>                    N       1year</a:t>
            </a:r>
            <a:r>
              <a:rPr kumimoji="1" lang="en-US" altLang="ja-JP" b="1" kern="1200" dirty="0">
                <a:solidFill>
                  <a:schemeClr val="tx1"/>
                </a:solidFill>
                <a:latin typeface="Calibri" panose="020F0502020204030204" pitchFamily="34" charset="0"/>
              </a:rPr>
              <a:t>        </a:t>
            </a:r>
            <a:r>
              <a:rPr kumimoji="1" lang="en-US" altLang="ja-JP" kern="1200" dirty="0">
                <a:solidFill>
                  <a:schemeClr val="tx1"/>
                </a:solidFill>
                <a:latin typeface="Calibri" panose="020F0502020204030204" pitchFamily="34" charset="0"/>
              </a:rPr>
              <a:t>5years</a:t>
            </a:r>
            <a:r>
              <a:rPr kumimoji="1" lang="en-US" altLang="ja-JP" b="1" kern="1200" dirty="0">
                <a:solidFill>
                  <a:schemeClr val="tx1"/>
                </a:solidFill>
                <a:latin typeface="Calibri" panose="020F0502020204030204" pitchFamily="34" charset="0"/>
              </a:rPr>
              <a:t>      </a:t>
            </a:r>
            <a:r>
              <a:rPr kumimoji="1" lang="en-US" altLang="ja-JP" kern="1200" dirty="0">
                <a:solidFill>
                  <a:schemeClr val="tx1"/>
                </a:solidFill>
                <a:latin typeface="Calibri" panose="020F0502020204030204" pitchFamily="34" charset="0"/>
              </a:rPr>
              <a:t>10years</a:t>
            </a:r>
            <a:endParaRPr kumimoji="1" lang="ja-JP" altLang="ja-JP" kern="1200" dirty="0">
              <a:solidFill>
                <a:schemeClr val="tx1"/>
              </a:solidFill>
              <a:latin typeface="Calibri" panose="020F0502020204030204" pitchFamily="34" charset="0"/>
            </a:endParaRPr>
          </a:p>
          <a:p>
            <a:r>
              <a:rPr lang="en-US" altLang="ja-JP" dirty="0">
                <a:latin typeface="+mn-ea"/>
              </a:rPr>
              <a:t>―――――――――――――――――――――――</a:t>
            </a:r>
            <a:endParaRPr kumimoji="1" lang="ja-JP" altLang="ja-JP" kern="1200" dirty="0">
              <a:solidFill>
                <a:schemeClr val="tx1"/>
              </a:solidFill>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TW" b="1" i="0" u="none" strike="noStrike" kern="1200" dirty="0" err="1">
                <a:solidFill>
                  <a:schemeClr val="tx1"/>
                </a:solidFill>
                <a:latin typeface="Calibri" panose="020F0502020204030204" pitchFamily="34" charset="0"/>
                <a:ea typeface="ＭＳ Ｐゴシック" pitchFamily="50" charset="-128"/>
                <a:cs typeface="Arial" pitchFamily="34" charset="0"/>
              </a:rPr>
              <a:t>Rel</a:t>
            </a:r>
            <a:r>
              <a:rPr kumimoji="1" lang="en-US" altLang="zh-TW" b="1" i="0" u="none" strike="noStrike" kern="1200" dirty="0">
                <a:solidFill>
                  <a:schemeClr val="tx1"/>
                </a:solidFill>
                <a:latin typeface="Calibri" panose="020F0502020204030204" pitchFamily="34" charset="0"/>
                <a:ea typeface="ＭＳ Ｐゴシック" pitchFamily="50" charset="-128"/>
                <a:cs typeface="Arial" pitchFamily="34" charset="0"/>
              </a:rPr>
              <a:t>-BM</a:t>
            </a:r>
            <a:r>
              <a:rPr kumimoji="1" lang="en-US" altLang="zh-TW" b="1" i="0" u="none" strike="noStrike" kern="1200" baseline="0" dirty="0">
                <a:solidFill>
                  <a:schemeClr val="tx1"/>
                </a:solidFill>
                <a:latin typeface="Calibri" panose="020F0502020204030204" pitchFamily="34" charset="0"/>
                <a:ea typeface="ＭＳ Ｐゴシック" pitchFamily="50" charset="-128"/>
                <a:cs typeface="Arial" pitchFamily="34" charset="0"/>
              </a:rPr>
              <a:t>     </a:t>
            </a:r>
            <a:r>
              <a:rPr kumimoji="1" lang="en-US" altLang="ja-JP" b="0" i="0" u="none" strike="noStrike" kern="1200" dirty="0">
                <a:solidFill>
                  <a:schemeClr val="tx1"/>
                </a:solidFill>
                <a:effectLst/>
                <a:latin typeface="Calibri" panose="020F0502020204030204" pitchFamily="34" charset="0"/>
              </a:rPr>
              <a:t>1,094       </a:t>
            </a:r>
            <a:r>
              <a:rPr kumimoji="1" lang="en-US" altLang="ja-JP" b="1" i="0" u="none" strike="noStrike" kern="1200" dirty="0">
                <a:solidFill>
                  <a:schemeClr val="tx1"/>
                </a:solidFill>
                <a:effectLst/>
                <a:latin typeface="Calibri" panose="020F0502020204030204" pitchFamily="34" charset="0"/>
              </a:rPr>
              <a:t>77.9%      66.1%      62.3%</a:t>
            </a:r>
            <a:endParaRPr kumimoji="1" lang="en-US" altLang="ja-JP" kern="1200" dirty="0">
              <a:solidFill>
                <a:schemeClr val="tx1"/>
              </a:solidFill>
              <a:latin typeface="Calibri" panose="020F0502020204030204" pitchFamily="34" charset="0"/>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b="1" i="0" u="none" strike="noStrike" kern="1200" baseline="0" dirty="0" err="1">
                <a:solidFill>
                  <a:schemeClr val="tx1"/>
                </a:solidFill>
                <a:latin typeface="Calibri" panose="020F0502020204030204" pitchFamily="34" charset="0"/>
                <a:cs typeface="Arial" pitchFamily="34" charset="0"/>
              </a:rPr>
              <a:t>Rel</a:t>
            </a:r>
            <a:r>
              <a:rPr kumimoji="1" lang="en-US" altLang="ja-JP" b="1" i="0" u="none" strike="noStrike" kern="1200" baseline="0" dirty="0">
                <a:solidFill>
                  <a:schemeClr val="tx1"/>
                </a:solidFill>
                <a:latin typeface="Calibri" panose="020F0502020204030204" pitchFamily="34" charset="0"/>
                <a:cs typeface="Arial" pitchFamily="34" charset="0"/>
              </a:rPr>
              <a:t>-PB          </a:t>
            </a:r>
            <a:r>
              <a:rPr kumimoji="1" lang="en-US" altLang="ja-JP" b="0" i="0" u="none" strike="noStrike" kern="1200" dirty="0">
                <a:solidFill>
                  <a:schemeClr val="tx1"/>
                </a:solidFill>
                <a:effectLst/>
                <a:latin typeface="Calibri" panose="020F0502020204030204" pitchFamily="34" charset="0"/>
              </a:rPr>
              <a:t>478      </a:t>
            </a:r>
            <a:r>
              <a:rPr kumimoji="1" lang="en-US" altLang="ja-JP" b="1" i="0" u="none" strike="noStrike" kern="1200" dirty="0">
                <a:solidFill>
                  <a:schemeClr val="tx1"/>
                </a:solidFill>
                <a:effectLst/>
                <a:latin typeface="Calibri" panose="020F0502020204030204" pitchFamily="34" charset="0"/>
              </a:rPr>
              <a:t>68.3%      55.7%      52.8%</a:t>
            </a:r>
            <a:endParaRPr kumimoji="1" lang="en-US" altLang="ja-JP" kern="1200" dirty="0">
              <a:solidFill>
                <a:schemeClr val="tx1"/>
              </a:solidFill>
              <a:latin typeface="Calibri" panose="020F0502020204030204" pitchFamily="34" charset="0"/>
              <a:cs typeface="Arial" pitchFamily="34" charset="0"/>
            </a:endParaRPr>
          </a:p>
          <a:p>
            <a:pPr rtl="0" eaLnBrk="1" fontAlgn="ctr" latinLnBrk="0" hangingPunct="1"/>
            <a:r>
              <a:rPr kumimoji="1" lang="en-US" altLang="ja-JP" b="1" i="0" u="none" strike="noStrike" kern="1200" baseline="0" dirty="0">
                <a:solidFill>
                  <a:schemeClr val="tx1"/>
                </a:solidFill>
                <a:latin typeface="Calibri" panose="020F0502020204030204" pitchFamily="34" charset="0"/>
                <a:cs typeface="Arial" pitchFamily="34" charset="0"/>
              </a:rPr>
              <a:t>UR-BM      </a:t>
            </a:r>
            <a:r>
              <a:rPr kumimoji="1" lang="en-US" altLang="ja-JP" b="0" i="0" u="none" strike="noStrike" kern="1200" dirty="0">
                <a:solidFill>
                  <a:schemeClr val="tx1"/>
                </a:solidFill>
                <a:effectLst/>
                <a:latin typeface="Calibri" panose="020F0502020204030204" pitchFamily="34" charset="0"/>
              </a:rPr>
              <a:t>1,342      </a:t>
            </a:r>
            <a:r>
              <a:rPr kumimoji="1" lang="en-US" altLang="ja-JP" b="1" i="0" u="none" strike="noStrike" kern="1200" dirty="0">
                <a:solidFill>
                  <a:schemeClr val="tx1"/>
                </a:solidFill>
                <a:effectLst/>
                <a:latin typeface="Calibri" panose="020F0502020204030204" pitchFamily="34" charset="0"/>
              </a:rPr>
              <a:t>65.3%      52.6%      48.0%</a:t>
            </a:r>
            <a:endParaRPr kumimoji="1" lang="ja-JP" altLang="ja-JP" b="1" i="0" u="none" strike="noStrike" kern="1200" dirty="0">
              <a:solidFill>
                <a:schemeClr val="tx1"/>
              </a:solidFill>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b="1" i="0" u="sng" strike="noStrike" kern="1200" baseline="0" dirty="0">
                <a:solidFill>
                  <a:schemeClr val="tx1"/>
                </a:solidFill>
                <a:latin typeface="Calibri" panose="020F0502020204030204" pitchFamily="34" charset="0"/>
                <a:cs typeface="Arial" pitchFamily="34" charset="0"/>
              </a:rPr>
              <a:t>UR-CB          </a:t>
            </a:r>
            <a:r>
              <a:rPr kumimoji="1" lang="en-US" altLang="ja-JP" b="0" i="0" u="sng" strike="noStrike" kern="1200" dirty="0">
                <a:solidFill>
                  <a:schemeClr val="tx1"/>
                </a:solidFill>
                <a:effectLst/>
                <a:latin typeface="Calibri" panose="020F0502020204030204" pitchFamily="34" charset="0"/>
              </a:rPr>
              <a:t>290       </a:t>
            </a:r>
            <a:r>
              <a:rPr kumimoji="1" lang="en-US" altLang="ja-JP" b="1" i="0" u="sng" strike="noStrike" kern="1200" dirty="0">
                <a:solidFill>
                  <a:schemeClr val="tx1"/>
                </a:solidFill>
                <a:effectLst/>
                <a:latin typeface="Calibri" panose="020F0502020204030204" pitchFamily="34" charset="0"/>
              </a:rPr>
              <a:t>64.2%     48.9%       45.5%</a:t>
            </a:r>
            <a:endParaRPr kumimoji="1" lang="ja-JP" altLang="ja-JP" b="1" i="0" u="sng" strike="noStrike" kern="1200" dirty="0">
              <a:solidFill>
                <a:schemeClr val="tx1"/>
              </a:solidFill>
              <a:effectLst/>
              <a:latin typeface="Calibri" panose="020F0502020204030204" pitchFamily="34" charset="0"/>
            </a:endParaRPr>
          </a:p>
        </p:txBody>
      </p:sp>
    </p:spTree>
    <p:extLst>
      <p:ext uri="{BB962C8B-B14F-4D97-AF65-F5344CB8AC3E}">
        <p14:creationId xmlns:p14="http://schemas.microsoft.com/office/powerpoint/2010/main" val="40636027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53988" y="311150"/>
            <a:ext cx="6335712" cy="4751388"/>
          </a:xfrm>
          <a:ln>
            <a:noFill/>
          </a:ln>
        </p:spPr>
      </p:sp>
      <p:sp>
        <p:nvSpPr>
          <p:cNvPr id="3" name="ノート プレースホルダ 2"/>
          <p:cNvSpPr>
            <a:spLocks noGrp="1"/>
          </p:cNvSpPr>
          <p:nvPr>
            <p:ph type="body" idx="1"/>
          </p:nvPr>
        </p:nvSpPr>
        <p:spPr>
          <a:xfrm>
            <a:off x="1122983" y="5637370"/>
            <a:ext cx="4918208" cy="4091846"/>
          </a:xfrm>
        </p:spPr>
        <p:txBody>
          <a:bodyPr>
            <a:noAutofit/>
          </a:bodyPr>
          <a:lstStyle/>
          <a:p>
            <a:r>
              <a:rPr kumimoji="1" lang="en-US" altLang="ja-JP" kern="1200" dirty="0">
                <a:solidFill>
                  <a:schemeClr val="tx1"/>
                </a:solidFill>
                <a:effectLst/>
                <a:latin typeface="Calibri" panose="020F0502020204030204" pitchFamily="34" charset="0"/>
              </a:rPr>
              <a:t>For myelodysplastic syndrome, the vast majority of transplants in patients with the syndrome are allogeneic and bone marrow transplants from related or unrelated donors are frequently performed in those aged 15 years or younger (≤15). The survival probability 5 years after transplantation in registered patients who received first allogeneic transplants in the period between 1991 and 2017 is 73.9% for bone marrow transplants from related donors, 58.5% for peripheral blood stem cell transplants from related donors, 73.6% for bone marrow transplants from unrelated donors, and 60.1% for cord blood transplants from unrelated donors. The decline in survival probabilities becomes moderate from the time of 5 years after transplantation onwards, and the survival probabilities are more than 50% for both transplants from related and unrelated donors.</a:t>
            </a:r>
            <a:endParaRPr kumimoji="1" lang="ja-JP" altLang="ja-JP" kern="1200" dirty="0">
              <a:solidFill>
                <a:schemeClr val="tx1"/>
              </a:solidFill>
              <a:effectLst/>
              <a:latin typeface="Calibri" panose="020F0502020204030204" pitchFamily="34" charset="0"/>
            </a:endParaRPr>
          </a:p>
          <a:p>
            <a:pPr>
              <a:lnSpc>
                <a:spcPct val="110000"/>
              </a:lnSpc>
            </a:pPr>
            <a:endParaRPr kumimoji="1" lang="en-US" altLang="ja-JP" kern="1200" dirty="0">
              <a:solidFill>
                <a:srgbClr val="0B5395"/>
              </a:solidFill>
              <a:latin typeface="Calibri" panose="020F0502020204030204" pitchFamily="34" charset="0"/>
              <a:cs typeface="メイリオ" pitchFamily="50" charset="-128"/>
            </a:endParaRPr>
          </a:p>
          <a:p>
            <a:pPr rtl="0" eaLnBrk="1" fontAlgn="b" latinLnBrk="0" hangingPunct="1"/>
            <a:r>
              <a:rPr kumimoji="1" lang="ja-JP" altLang="en-US" b="0" i="0" u="none" strike="noStrike" kern="1200" dirty="0">
                <a:solidFill>
                  <a:schemeClr val="tx1"/>
                </a:solidFill>
                <a:latin typeface="Calibri" panose="020F0502020204030204" pitchFamily="34" charset="0"/>
                <a:ea typeface="メイリオ" pitchFamily="50" charset="-128"/>
                <a:cs typeface="Arial" pitchFamily="34" charset="0"/>
              </a:rPr>
              <a:t>≪</a:t>
            </a:r>
            <a:r>
              <a:rPr kumimoji="1" lang="en-US" altLang="ja-JP" b="0" i="0" u="none" strike="noStrike" kern="1200" dirty="0">
                <a:solidFill>
                  <a:schemeClr val="tx1"/>
                </a:solidFill>
                <a:latin typeface="Calibri" panose="020F0502020204030204" pitchFamily="34" charset="0"/>
                <a:ea typeface="メイリオ" pitchFamily="50" charset="-128"/>
                <a:cs typeface="Arial" pitchFamily="34" charset="0"/>
              </a:rPr>
              <a:t>Probability of survival</a:t>
            </a:r>
            <a:r>
              <a:rPr kumimoji="1" lang="ja-JP" altLang="en-US" b="0" i="0" u="none" strike="noStrike" kern="1200" dirty="0">
                <a:solidFill>
                  <a:schemeClr val="tx1"/>
                </a:solidFill>
                <a:latin typeface="Calibri" panose="020F0502020204030204" pitchFamily="34" charset="0"/>
                <a:ea typeface="メイリオ" pitchFamily="50" charset="-128"/>
                <a:cs typeface="Arial" pitchFamily="34" charset="0"/>
              </a:rPr>
              <a:t>≫</a:t>
            </a:r>
            <a:endParaRPr kumimoji="1" lang="en-US" altLang="ja-JP" b="0" i="0" u="none" strike="noStrike" kern="1200" dirty="0">
              <a:solidFill>
                <a:schemeClr val="tx1"/>
              </a:solidFill>
              <a:latin typeface="Calibri" panose="020F0502020204030204" pitchFamily="34" charset="0"/>
              <a:ea typeface="メイリオ" pitchFamily="50" charset="-128"/>
              <a:cs typeface="Arial" pitchFamily="34" charset="0"/>
            </a:endParaRPr>
          </a:p>
          <a:p>
            <a:r>
              <a:rPr kumimoji="1" lang="en-US" altLang="ja-JP" kern="1200" dirty="0">
                <a:solidFill>
                  <a:schemeClr val="tx1"/>
                </a:solidFill>
                <a:latin typeface="Calibri" panose="020F0502020204030204" pitchFamily="34" charset="0"/>
              </a:rPr>
              <a:t>                             Years after the first transplantation </a:t>
            </a:r>
            <a:endParaRPr kumimoji="1" lang="ja-JP" altLang="ja-JP" kern="1200" dirty="0">
              <a:solidFill>
                <a:schemeClr val="tx1"/>
              </a:solidFill>
              <a:latin typeface="Calibri" panose="020F0502020204030204" pitchFamily="34" charset="0"/>
            </a:endParaRPr>
          </a:p>
          <a:p>
            <a:r>
              <a:rPr kumimoji="1" lang="en-US" altLang="ja-JP" kern="1200" dirty="0">
                <a:solidFill>
                  <a:schemeClr val="tx1"/>
                </a:solidFill>
                <a:latin typeface="Calibri" panose="020F0502020204030204" pitchFamily="34" charset="0"/>
              </a:rPr>
              <a:t>                    N       1year</a:t>
            </a:r>
            <a:r>
              <a:rPr kumimoji="1" lang="en-US" altLang="ja-JP" b="1" kern="1200" dirty="0">
                <a:solidFill>
                  <a:schemeClr val="tx1"/>
                </a:solidFill>
                <a:latin typeface="Calibri" panose="020F0502020204030204" pitchFamily="34" charset="0"/>
              </a:rPr>
              <a:t>        </a:t>
            </a:r>
            <a:r>
              <a:rPr kumimoji="1" lang="en-US" altLang="ja-JP" kern="1200" dirty="0">
                <a:solidFill>
                  <a:schemeClr val="tx1"/>
                </a:solidFill>
                <a:latin typeface="Calibri" panose="020F0502020204030204" pitchFamily="34" charset="0"/>
              </a:rPr>
              <a:t>5years</a:t>
            </a:r>
            <a:r>
              <a:rPr kumimoji="1" lang="en-US" altLang="ja-JP" b="1" kern="1200" dirty="0">
                <a:solidFill>
                  <a:schemeClr val="tx1"/>
                </a:solidFill>
                <a:latin typeface="Calibri" panose="020F0502020204030204" pitchFamily="34" charset="0"/>
              </a:rPr>
              <a:t>      </a:t>
            </a:r>
            <a:r>
              <a:rPr kumimoji="1" lang="en-US" altLang="ja-JP" kern="1200" dirty="0">
                <a:solidFill>
                  <a:schemeClr val="tx1"/>
                </a:solidFill>
                <a:latin typeface="Calibri" panose="020F0502020204030204" pitchFamily="34" charset="0"/>
              </a:rPr>
              <a:t>10years</a:t>
            </a:r>
            <a:endParaRPr kumimoji="1" lang="ja-JP" altLang="ja-JP" kern="1200" dirty="0">
              <a:solidFill>
                <a:schemeClr val="tx1"/>
              </a:solidFill>
              <a:latin typeface="Calibri" panose="020F0502020204030204" pitchFamily="34" charset="0"/>
            </a:endParaRPr>
          </a:p>
          <a:p>
            <a:r>
              <a:rPr lang="en-US" altLang="ja-JP" dirty="0">
                <a:latin typeface="+mn-ea"/>
              </a:rPr>
              <a:t>―――――――――――――――――――――――</a:t>
            </a:r>
            <a:endParaRPr kumimoji="1" lang="en-US" altLang="ja-JP" b="0" i="0" u="sng" strike="noStrike" kern="1200" dirty="0">
              <a:solidFill>
                <a:schemeClr val="tx1"/>
              </a:solidFill>
              <a:latin typeface="Calibri" panose="020F0502020204030204" pitchFamily="34" charset="0"/>
              <a:cs typeface="Arial" pitchFamily="34" charset="0"/>
            </a:endParaRPr>
          </a:p>
          <a:p>
            <a:pPr marL="0" marR="0" lvl="0" indent="0" algn="l" defTabSz="914400" rtl="0" eaLnBrk="1" fontAlgn="auto" latinLnBrk="0" hangingPunct="1">
              <a:lnSpc>
                <a:spcPct val="110000"/>
              </a:lnSpc>
              <a:spcBef>
                <a:spcPts val="0"/>
              </a:spcBef>
              <a:spcAft>
                <a:spcPts val="0"/>
              </a:spcAft>
              <a:buClrTx/>
              <a:buSzTx/>
              <a:buFontTx/>
              <a:buNone/>
              <a:tabLst/>
              <a:defRPr/>
            </a:pPr>
            <a:r>
              <a:rPr kumimoji="1" lang="en-US" altLang="zh-TW" b="1" i="0" u="none" strike="noStrike" kern="1200" dirty="0" err="1">
                <a:solidFill>
                  <a:schemeClr val="tx1"/>
                </a:solidFill>
                <a:latin typeface="Calibri" panose="020F0502020204030204" pitchFamily="34" charset="0"/>
                <a:ea typeface="ＭＳ Ｐゴシック" pitchFamily="50" charset="-128"/>
                <a:cs typeface="Arial" pitchFamily="34" charset="0"/>
              </a:rPr>
              <a:t>Rel</a:t>
            </a:r>
            <a:r>
              <a:rPr kumimoji="1" lang="en-US" altLang="zh-TW" b="1" i="0" u="none" strike="noStrike" kern="1200" dirty="0">
                <a:solidFill>
                  <a:schemeClr val="tx1"/>
                </a:solidFill>
                <a:latin typeface="Calibri" panose="020F0502020204030204" pitchFamily="34" charset="0"/>
                <a:ea typeface="ＭＳ Ｐゴシック" pitchFamily="50" charset="-128"/>
                <a:cs typeface="Arial" pitchFamily="34" charset="0"/>
              </a:rPr>
              <a:t>-BM</a:t>
            </a:r>
            <a:r>
              <a:rPr kumimoji="1" lang="ja-JP" altLang="en-US" b="1" i="0" u="none" strike="noStrike" kern="1200" baseline="0" dirty="0">
                <a:solidFill>
                  <a:schemeClr val="tx1"/>
                </a:solidFill>
                <a:latin typeface="Calibri" panose="020F0502020204030204" pitchFamily="34" charset="0"/>
                <a:cs typeface="Arial" pitchFamily="34" charset="0"/>
              </a:rPr>
              <a:t>      </a:t>
            </a:r>
            <a:r>
              <a:rPr kumimoji="1" lang="en-US" altLang="ja-JP" b="0" i="0" u="none" strike="noStrike" kern="1200" dirty="0">
                <a:solidFill>
                  <a:schemeClr val="tx1"/>
                </a:solidFill>
                <a:effectLst/>
                <a:latin typeface="Calibri" panose="020F0502020204030204" pitchFamily="34" charset="0"/>
              </a:rPr>
              <a:t>136      </a:t>
            </a:r>
            <a:r>
              <a:rPr kumimoji="1" lang="en-US" altLang="ja-JP" b="1" i="0" u="none" strike="noStrike" kern="1200" dirty="0">
                <a:solidFill>
                  <a:schemeClr val="tx1"/>
                </a:solidFill>
                <a:effectLst/>
                <a:latin typeface="Calibri" panose="020F0502020204030204" pitchFamily="34" charset="0"/>
              </a:rPr>
              <a:t>83.1%       73.9%       70.2%</a:t>
            </a:r>
            <a:endParaRPr kumimoji="1" lang="en-US" altLang="ja-JP" kern="1200" dirty="0">
              <a:solidFill>
                <a:schemeClr val="tx1"/>
              </a:solidFill>
              <a:latin typeface="Calibri" panose="020F0502020204030204" pitchFamily="34" charset="0"/>
              <a:cs typeface="Arial" pitchFamily="34" charset="0"/>
            </a:endParaRPr>
          </a:p>
          <a:p>
            <a:pPr marL="0" marR="0" lvl="0" indent="0" algn="l" defTabSz="914400" rtl="0" eaLnBrk="1" fontAlgn="auto" latinLnBrk="0" hangingPunct="1">
              <a:lnSpc>
                <a:spcPct val="110000"/>
              </a:lnSpc>
              <a:spcBef>
                <a:spcPts val="0"/>
              </a:spcBef>
              <a:spcAft>
                <a:spcPts val="0"/>
              </a:spcAft>
              <a:buClrTx/>
              <a:buSzTx/>
              <a:buFontTx/>
              <a:buNone/>
              <a:tabLst/>
              <a:defRPr/>
            </a:pPr>
            <a:r>
              <a:rPr kumimoji="1" lang="en-US" altLang="ja-JP" b="1" i="0" u="none" strike="noStrike" kern="1200" baseline="0" dirty="0" err="1">
                <a:solidFill>
                  <a:schemeClr val="tx1"/>
                </a:solidFill>
                <a:latin typeface="Calibri" panose="020F0502020204030204" pitchFamily="34" charset="0"/>
                <a:cs typeface="Arial" pitchFamily="34" charset="0"/>
              </a:rPr>
              <a:t>Rel</a:t>
            </a:r>
            <a:r>
              <a:rPr kumimoji="1" lang="en-US" altLang="ja-JP" b="1" i="0" u="none" strike="noStrike" kern="1200" baseline="0" dirty="0">
                <a:solidFill>
                  <a:schemeClr val="tx1"/>
                </a:solidFill>
                <a:latin typeface="Calibri" panose="020F0502020204030204" pitchFamily="34" charset="0"/>
                <a:cs typeface="Arial" pitchFamily="34" charset="0"/>
              </a:rPr>
              <a:t>-PB</a:t>
            </a:r>
            <a:r>
              <a:rPr kumimoji="1" lang="ja-JP" altLang="en-US" b="1" i="0" u="none" strike="noStrike" kern="1200" baseline="0" dirty="0">
                <a:solidFill>
                  <a:schemeClr val="tx1"/>
                </a:solidFill>
                <a:latin typeface="Calibri" panose="020F0502020204030204" pitchFamily="34" charset="0"/>
                <a:cs typeface="Arial" pitchFamily="34" charset="0"/>
              </a:rPr>
              <a:t>         </a:t>
            </a:r>
            <a:r>
              <a:rPr kumimoji="1" lang="en-US" altLang="ja-JP" b="0" i="0" u="none" strike="noStrike" kern="1200" dirty="0">
                <a:solidFill>
                  <a:schemeClr val="tx1"/>
                </a:solidFill>
                <a:effectLst/>
                <a:latin typeface="Calibri" panose="020F0502020204030204" pitchFamily="34" charset="0"/>
              </a:rPr>
              <a:t>21      </a:t>
            </a:r>
            <a:r>
              <a:rPr kumimoji="1" lang="en-US" altLang="ja-JP" b="1" i="0" u="none" strike="noStrike" kern="1200" dirty="0">
                <a:solidFill>
                  <a:schemeClr val="tx1"/>
                </a:solidFill>
                <a:effectLst/>
                <a:latin typeface="Calibri" panose="020F0502020204030204" pitchFamily="34" charset="0"/>
              </a:rPr>
              <a:t>75.6%       58.5%       58.5%</a:t>
            </a:r>
            <a:endParaRPr kumimoji="1" lang="en-US" altLang="ja-JP" kern="1200" dirty="0">
              <a:solidFill>
                <a:schemeClr val="tx1"/>
              </a:solidFill>
              <a:latin typeface="Calibri" panose="020F0502020204030204" pitchFamily="34" charset="0"/>
              <a:cs typeface="Arial" pitchFamily="34" charset="0"/>
            </a:endParaRPr>
          </a:p>
          <a:p>
            <a:pPr marL="0" marR="0" lvl="0" indent="0" algn="l" defTabSz="914400" rtl="0" eaLnBrk="1" fontAlgn="auto" latinLnBrk="0" hangingPunct="1">
              <a:lnSpc>
                <a:spcPct val="110000"/>
              </a:lnSpc>
              <a:spcBef>
                <a:spcPts val="0"/>
              </a:spcBef>
              <a:spcAft>
                <a:spcPts val="0"/>
              </a:spcAft>
              <a:buClrTx/>
              <a:buSzTx/>
              <a:buFontTx/>
              <a:buNone/>
              <a:tabLst/>
              <a:defRPr/>
            </a:pPr>
            <a:r>
              <a:rPr kumimoji="1" lang="en-US" altLang="ja-JP" b="1" i="0" u="none" strike="noStrike" kern="1200" baseline="0" dirty="0">
                <a:solidFill>
                  <a:schemeClr val="tx1"/>
                </a:solidFill>
                <a:latin typeface="Calibri" panose="020F0502020204030204" pitchFamily="34" charset="0"/>
                <a:cs typeface="Arial" pitchFamily="34" charset="0"/>
              </a:rPr>
              <a:t>UR-BM</a:t>
            </a:r>
            <a:r>
              <a:rPr kumimoji="1" lang="ja-JP" altLang="en-US" b="1" i="0" u="none" strike="noStrike" kern="1200" baseline="0" dirty="0">
                <a:solidFill>
                  <a:schemeClr val="tx1"/>
                </a:solidFill>
                <a:latin typeface="Calibri" panose="020F0502020204030204" pitchFamily="34" charset="0"/>
                <a:cs typeface="Arial" pitchFamily="34" charset="0"/>
              </a:rPr>
              <a:t>      </a:t>
            </a:r>
            <a:r>
              <a:rPr kumimoji="1" lang="en-US" altLang="ja-JP" b="0" i="0" u="none" strike="noStrike" kern="1200" dirty="0">
                <a:solidFill>
                  <a:schemeClr val="tx1"/>
                </a:solidFill>
                <a:effectLst/>
                <a:latin typeface="Calibri" panose="020F0502020204030204" pitchFamily="34" charset="0"/>
              </a:rPr>
              <a:t>156      </a:t>
            </a:r>
            <a:r>
              <a:rPr kumimoji="1" lang="en-US" altLang="ja-JP" b="1" i="0" u="none" strike="noStrike" kern="1200" dirty="0">
                <a:solidFill>
                  <a:schemeClr val="tx1"/>
                </a:solidFill>
                <a:effectLst/>
                <a:latin typeface="Calibri" panose="020F0502020204030204" pitchFamily="34" charset="0"/>
              </a:rPr>
              <a:t>84.1%       73.6%       70.4%</a:t>
            </a:r>
            <a:endParaRPr kumimoji="1" lang="en-US" altLang="ja-JP" kern="1200" dirty="0">
              <a:solidFill>
                <a:schemeClr val="tx1"/>
              </a:solidFill>
              <a:latin typeface="Calibri" panose="020F0502020204030204" pitchFamily="34" charset="0"/>
              <a:cs typeface="Arial" pitchFamily="34" charset="0"/>
            </a:endParaRPr>
          </a:p>
          <a:p>
            <a:pPr marL="0" marR="0" lvl="0" indent="0" algn="l" defTabSz="914400" rtl="0" eaLnBrk="1" fontAlgn="auto" latinLnBrk="0" hangingPunct="1">
              <a:lnSpc>
                <a:spcPct val="110000"/>
              </a:lnSpc>
              <a:spcBef>
                <a:spcPts val="0"/>
              </a:spcBef>
              <a:spcAft>
                <a:spcPts val="0"/>
              </a:spcAft>
              <a:buClrTx/>
              <a:buSzTx/>
              <a:buFontTx/>
              <a:buNone/>
              <a:tabLst/>
              <a:defRPr/>
            </a:pPr>
            <a:r>
              <a:rPr kumimoji="1" lang="en-US" altLang="ja-JP" b="1" i="0" u="sng" strike="noStrike" kern="1200" baseline="0" dirty="0">
                <a:solidFill>
                  <a:schemeClr val="tx1"/>
                </a:solidFill>
                <a:latin typeface="Calibri" panose="020F0502020204030204" pitchFamily="34" charset="0"/>
                <a:cs typeface="Arial" pitchFamily="34" charset="0"/>
              </a:rPr>
              <a:t>UR-CB</a:t>
            </a:r>
            <a:r>
              <a:rPr kumimoji="1" lang="ja-JP" altLang="en-US" b="1" i="0" u="sng" strike="noStrike" kern="1200" baseline="0" dirty="0">
                <a:solidFill>
                  <a:schemeClr val="tx1"/>
                </a:solidFill>
                <a:latin typeface="Calibri" panose="020F0502020204030204" pitchFamily="34" charset="0"/>
                <a:cs typeface="Arial" pitchFamily="34" charset="0"/>
              </a:rPr>
              <a:t>         </a:t>
            </a:r>
            <a:r>
              <a:rPr kumimoji="1" lang="en-US" altLang="ja-JP" b="0" i="0" u="sng" strike="noStrike" kern="1200" dirty="0">
                <a:solidFill>
                  <a:schemeClr val="tx1"/>
                </a:solidFill>
                <a:effectLst/>
                <a:latin typeface="Calibri" panose="020F0502020204030204" pitchFamily="34" charset="0"/>
              </a:rPr>
              <a:t>80       </a:t>
            </a:r>
            <a:r>
              <a:rPr kumimoji="1" lang="en-US" altLang="ja-JP" b="1" i="0" u="sng" strike="noStrike" kern="1200" dirty="0">
                <a:solidFill>
                  <a:schemeClr val="tx1"/>
                </a:solidFill>
                <a:effectLst/>
                <a:latin typeface="Calibri" panose="020F0502020204030204" pitchFamily="34" charset="0"/>
              </a:rPr>
              <a:t>71.7%       60.1%       60.1%</a:t>
            </a:r>
            <a:endParaRPr kumimoji="1" lang="ja-JP" altLang="ja-JP" b="1" i="0" u="sng" strike="noStrike" kern="1200" dirty="0">
              <a:solidFill>
                <a:schemeClr val="tx1"/>
              </a:solidFill>
              <a:effectLst/>
              <a:latin typeface="Calibri" panose="020F0502020204030204" pitchFamily="34" charset="0"/>
            </a:endParaRPr>
          </a:p>
        </p:txBody>
      </p:sp>
    </p:spTree>
    <p:extLst>
      <p:ext uri="{BB962C8B-B14F-4D97-AF65-F5344CB8AC3E}">
        <p14:creationId xmlns:p14="http://schemas.microsoft.com/office/powerpoint/2010/main" val="11742870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85738" y="274638"/>
            <a:ext cx="6334125" cy="4751387"/>
          </a:xfrm>
          <a:ln>
            <a:noFill/>
          </a:ln>
        </p:spPr>
      </p:sp>
      <p:sp>
        <p:nvSpPr>
          <p:cNvPr id="3" name="ノート プレースホルダ 2"/>
          <p:cNvSpPr>
            <a:spLocks noGrp="1"/>
          </p:cNvSpPr>
          <p:nvPr>
            <p:ph type="body" idx="1"/>
          </p:nvPr>
        </p:nvSpPr>
        <p:spPr>
          <a:xfrm>
            <a:off x="1086407" y="5618053"/>
            <a:ext cx="4918208" cy="3727115"/>
          </a:xfrm>
        </p:spPr>
        <p:txBody>
          <a:bodyPr>
            <a:noAutofit/>
          </a:bodyPr>
          <a:lstStyle/>
          <a:p>
            <a:r>
              <a:rPr kumimoji="1" lang="en-US" altLang="ja-JP" kern="1200" dirty="0">
                <a:solidFill>
                  <a:schemeClr val="tx1"/>
                </a:solidFill>
                <a:effectLst/>
                <a:latin typeface="Calibri" panose="020F0502020204030204" pitchFamily="34" charset="0"/>
              </a:rPr>
              <a:t>For allogeneic transplants in patients with myelodysplastic syndrome aged 16 years or older (≥16), bone marrow transplantation from unrelated donors is frequently performed. The survival probability 5 years after transplantation in registered patients who received first allogeneic transplants in the period between 1991 and 2017 is 55.9% for bone marrow transplants from related donors and below 50% for both peripheral blood stem cell transplants from related donors and transplants from unrelated donors.</a:t>
            </a:r>
          </a:p>
          <a:p>
            <a:endParaRPr kumimoji="1" lang="en-US" altLang="ja-JP" kern="1200" dirty="0">
              <a:solidFill>
                <a:srgbClr val="0B5395"/>
              </a:solidFill>
              <a:latin typeface="Calibri" panose="020F0502020204030204" pitchFamily="34" charset="0"/>
              <a:cs typeface="メイリオ" pitchFamily="50" charset="-128"/>
            </a:endParaRPr>
          </a:p>
          <a:p>
            <a:pPr rtl="0" eaLnBrk="1" fontAlgn="b" latinLnBrk="0" hangingPunct="1"/>
            <a:r>
              <a:rPr kumimoji="1" lang="ja-JP" altLang="en-US" b="0" i="0" u="none" strike="noStrike" kern="1200" dirty="0">
                <a:solidFill>
                  <a:schemeClr val="tx1"/>
                </a:solidFill>
                <a:latin typeface="Calibri" panose="020F0502020204030204" pitchFamily="34" charset="0"/>
                <a:ea typeface="メイリオ" pitchFamily="50" charset="-128"/>
                <a:cs typeface="Arial" pitchFamily="34" charset="0"/>
              </a:rPr>
              <a:t>≪</a:t>
            </a:r>
            <a:r>
              <a:rPr kumimoji="1" lang="en-US" altLang="ja-JP" b="0" i="0" u="none" strike="noStrike" kern="1200" dirty="0">
                <a:solidFill>
                  <a:schemeClr val="tx1"/>
                </a:solidFill>
                <a:latin typeface="Calibri" panose="020F0502020204030204" pitchFamily="34" charset="0"/>
                <a:ea typeface="メイリオ" pitchFamily="50" charset="-128"/>
                <a:cs typeface="Arial" pitchFamily="34" charset="0"/>
              </a:rPr>
              <a:t>Probability of survival</a:t>
            </a:r>
            <a:r>
              <a:rPr kumimoji="1" lang="ja-JP" altLang="en-US" b="0" i="0" u="none" strike="noStrike" kern="1200" dirty="0">
                <a:solidFill>
                  <a:schemeClr val="tx1"/>
                </a:solidFill>
                <a:latin typeface="Calibri" panose="020F0502020204030204" pitchFamily="34" charset="0"/>
                <a:ea typeface="メイリオ" pitchFamily="50" charset="-128"/>
                <a:cs typeface="Arial" pitchFamily="34" charset="0"/>
              </a:rPr>
              <a:t>≫</a:t>
            </a:r>
            <a:endParaRPr kumimoji="1" lang="en-US" altLang="ja-JP" b="0" i="0" u="none" strike="noStrike" kern="1200" dirty="0">
              <a:solidFill>
                <a:schemeClr val="tx1"/>
              </a:solidFill>
              <a:latin typeface="Calibri" panose="020F0502020204030204" pitchFamily="34" charset="0"/>
              <a:ea typeface="メイリオ" pitchFamily="50" charset="-128"/>
              <a:cs typeface="Arial" pitchFamily="34" charset="0"/>
            </a:endParaRPr>
          </a:p>
          <a:p>
            <a:r>
              <a:rPr kumimoji="1" lang="en-US" altLang="ja-JP" kern="1200" dirty="0">
                <a:solidFill>
                  <a:schemeClr val="tx1"/>
                </a:solidFill>
                <a:latin typeface="Calibri" panose="020F0502020204030204" pitchFamily="34" charset="0"/>
              </a:rPr>
              <a:t>                             Years after the first transplantation </a:t>
            </a:r>
            <a:endParaRPr kumimoji="1" lang="ja-JP" altLang="ja-JP" kern="1200" dirty="0">
              <a:solidFill>
                <a:schemeClr val="tx1"/>
              </a:solidFill>
              <a:latin typeface="Calibri" panose="020F0502020204030204" pitchFamily="34" charset="0"/>
            </a:endParaRPr>
          </a:p>
          <a:p>
            <a:r>
              <a:rPr kumimoji="1" lang="en-US" altLang="ja-JP" kern="1200" dirty="0">
                <a:solidFill>
                  <a:schemeClr val="tx1"/>
                </a:solidFill>
                <a:latin typeface="Calibri" panose="020F0502020204030204" pitchFamily="34" charset="0"/>
              </a:rPr>
              <a:t>                    N       1year</a:t>
            </a:r>
            <a:r>
              <a:rPr kumimoji="1" lang="en-US" altLang="ja-JP" b="1" kern="1200" dirty="0">
                <a:solidFill>
                  <a:schemeClr val="tx1"/>
                </a:solidFill>
                <a:latin typeface="Calibri" panose="020F0502020204030204" pitchFamily="34" charset="0"/>
              </a:rPr>
              <a:t>        </a:t>
            </a:r>
            <a:r>
              <a:rPr kumimoji="1" lang="en-US" altLang="ja-JP" kern="1200" dirty="0">
                <a:solidFill>
                  <a:schemeClr val="tx1"/>
                </a:solidFill>
                <a:latin typeface="Calibri" panose="020F0502020204030204" pitchFamily="34" charset="0"/>
              </a:rPr>
              <a:t>5years</a:t>
            </a:r>
            <a:r>
              <a:rPr kumimoji="1" lang="en-US" altLang="ja-JP" b="1" kern="1200" dirty="0">
                <a:solidFill>
                  <a:schemeClr val="tx1"/>
                </a:solidFill>
                <a:latin typeface="Calibri" panose="020F0502020204030204" pitchFamily="34" charset="0"/>
              </a:rPr>
              <a:t>      </a:t>
            </a:r>
            <a:r>
              <a:rPr kumimoji="1" lang="en-US" altLang="ja-JP" kern="1200" dirty="0">
                <a:solidFill>
                  <a:schemeClr val="tx1"/>
                </a:solidFill>
                <a:latin typeface="Calibri" panose="020F0502020204030204" pitchFamily="34" charset="0"/>
              </a:rPr>
              <a:t>10years</a:t>
            </a:r>
            <a:endParaRPr kumimoji="1" lang="ja-JP" altLang="ja-JP" kern="1200" dirty="0">
              <a:solidFill>
                <a:schemeClr val="tx1"/>
              </a:solidFill>
              <a:latin typeface="Calibri" panose="020F0502020204030204" pitchFamily="34" charset="0"/>
            </a:endParaRPr>
          </a:p>
          <a:p>
            <a:r>
              <a:rPr lang="en-US" altLang="ja-JP" dirty="0">
                <a:latin typeface="+mn-ea"/>
              </a:rPr>
              <a:t>―――――――――――――――――――――――</a:t>
            </a:r>
            <a:endParaRPr kumimoji="1" lang="ja-JP" altLang="ja-JP" kern="1200" dirty="0">
              <a:solidFill>
                <a:schemeClr val="tx1"/>
              </a:solidFill>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b="1" i="0" u="none" strike="noStrike" kern="1200" dirty="0" err="1">
                <a:solidFill>
                  <a:schemeClr val="tx1"/>
                </a:solidFill>
                <a:latin typeface="Calibri" panose="020F0502020204030204" pitchFamily="34" charset="0"/>
                <a:cs typeface="Arial" pitchFamily="34" charset="0"/>
              </a:rPr>
              <a:t>Rel</a:t>
            </a:r>
            <a:r>
              <a:rPr kumimoji="1" lang="en-US" altLang="ja-JP" b="1" i="0" u="none" strike="noStrike" kern="1200" dirty="0">
                <a:solidFill>
                  <a:schemeClr val="tx1"/>
                </a:solidFill>
                <a:latin typeface="Calibri" panose="020F0502020204030204" pitchFamily="34" charset="0"/>
                <a:cs typeface="Arial" pitchFamily="34" charset="0"/>
              </a:rPr>
              <a:t>-BM</a:t>
            </a:r>
            <a:r>
              <a:rPr kumimoji="1" lang="en-US" altLang="ja-JP" b="1" i="0" u="none" strike="noStrike" kern="1200" baseline="0" dirty="0">
                <a:solidFill>
                  <a:schemeClr val="tx1"/>
                </a:solidFill>
                <a:latin typeface="Calibri" panose="020F0502020204030204" pitchFamily="34" charset="0"/>
                <a:cs typeface="Arial" pitchFamily="34" charset="0"/>
              </a:rPr>
              <a:t>         </a:t>
            </a:r>
            <a:r>
              <a:rPr kumimoji="1" lang="en-US" altLang="ja-JP" b="0" i="0" u="none" strike="noStrike" kern="1200" dirty="0">
                <a:solidFill>
                  <a:schemeClr val="tx1"/>
                </a:solidFill>
                <a:effectLst/>
                <a:latin typeface="Calibri" panose="020F0502020204030204" pitchFamily="34" charset="0"/>
              </a:rPr>
              <a:t>742      </a:t>
            </a:r>
            <a:r>
              <a:rPr kumimoji="1" lang="en-US" altLang="ja-JP" b="1" i="0" u="none" strike="noStrike" kern="1200" dirty="0">
                <a:solidFill>
                  <a:schemeClr val="tx1"/>
                </a:solidFill>
                <a:effectLst/>
                <a:latin typeface="Calibri" panose="020F0502020204030204" pitchFamily="34" charset="0"/>
              </a:rPr>
              <a:t>73.2%      55.9%       50.2%</a:t>
            </a:r>
            <a:endParaRPr lang="en-US" altLang="ja-JP" dirty="0">
              <a:latin typeface="Calibri" panose="020F0502020204030204" pitchFamily="34" charset="0"/>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b="1" i="0" u="none" strike="noStrike" kern="1200" baseline="0" dirty="0" err="1">
                <a:solidFill>
                  <a:schemeClr val="tx1"/>
                </a:solidFill>
                <a:latin typeface="Calibri" panose="020F0502020204030204" pitchFamily="34" charset="0"/>
                <a:cs typeface="Arial" pitchFamily="34" charset="0"/>
              </a:rPr>
              <a:t>Rel</a:t>
            </a:r>
            <a:r>
              <a:rPr kumimoji="1" lang="en-US" altLang="ja-JP" b="1" i="0" u="none" strike="noStrike" kern="1200" baseline="0" dirty="0">
                <a:solidFill>
                  <a:schemeClr val="tx1"/>
                </a:solidFill>
                <a:latin typeface="Calibri" panose="020F0502020204030204" pitchFamily="34" charset="0"/>
                <a:cs typeface="Arial" pitchFamily="34" charset="0"/>
              </a:rPr>
              <a:t>-PB          </a:t>
            </a:r>
            <a:r>
              <a:rPr kumimoji="1" lang="en-US" altLang="ja-JP" b="0" i="0" u="none" strike="noStrike" kern="1200" dirty="0">
                <a:solidFill>
                  <a:schemeClr val="tx1"/>
                </a:solidFill>
                <a:effectLst/>
                <a:latin typeface="Calibri" panose="020F0502020204030204" pitchFamily="34" charset="0"/>
              </a:rPr>
              <a:t>884      </a:t>
            </a:r>
            <a:r>
              <a:rPr kumimoji="1" lang="en-US" altLang="ja-JP" b="1" i="0" u="none" strike="noStrike" kern="1200" dirty="0">
                <a:solidFill>
                  <a:schemeClr val="tx1"/>
                </a:solidFill>
                <a:effectLst/>
                <a:latin typeface="Calibri" panose="020F0502020204030204" pitchFamily="34" charset="0"/>
              </a:rPr>
              <a:t>65.7%      45.2%       38.3%</a:t>
            </a:r>
            <a:endParaRPr lang="en-US" altLang="ja-JP" dirty="0">
              <a:latin typeface="Calibri" panose="020F0502020204030204" pitchFamily="34" charset="0"/>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b="1" i="0" u="none" strike="noStrike" kern="1200" dirty="0">
                <a:solidFill>
                  <a:schemeClr val="tx1"/>
                </a:solidFill>
                <a:latin typeface="Calibri" panose="020F0502020204030204" pitchFamily="34" charset="0"/>
                <a:cs typeface="Arial" pitchFamily="34" charset="0"/>
              </a:rPr>
              <a:t>UR-BM</a:t>
            </a:r>
            <a:r>
              <a:rPr kumimoji="1" lang="en-US" altLang="ja-JP" b="1" i="0" u="none" strike="noStrike" kern="1200" baseline="0" dirty="0">
                <a:solidFill>
                  <a:schemeClr val="tx1"/>
                </a:solidFill>
                <a:latin typeface="Calibri" panose="020F0502020204030204" pitchFamily="34" charset="0"/>
                <a:cs typeface="Arial" pitchFamily="34" charset="0"/>
              </a:rPr>
              <a:t>      </a:t>
            </a:r>
            <a:r>
              <a:rPr kumimoji="1" lang="en-US" altLang="ja-JP" b="0" i="0" u="none" strike="noStrike" kern="1200" baseline="0" dirty="0">
                <a:solidFill>
                  <a:schemeClr val="tx1"/>
                </a:solidFill>
                <a:effectLst/>
                <a:latin typeface="Calibri" panose="020F0502020204030204" pitchFamily="34" charset="0"/>
              </a:rPr>
              <a:t>2,01</a:t>
            </a:r>
            <a:r>
              <a:rPr kumimoji="1" lang="en-US" altLang="ja-JP" b="0" i="0" u="none" strike="noStrike" kern="1200" dirty="0">
                <a:solidFill>
                  <a:schemeClr val="tx1"/>
                </a:solidFill>
                <a:effectLst/>
                <a:latin typeface="Calibri" panose="020F0502020204030204" pitchFamily="34" charset="0"/>
              </a:rPr>
              <a:t>4      </a:t>
            </a:r>
            <a:r>
              <a:rPr kumimoji="1" lang="en-US" altLang="ja-JP" b="1" i="0" u="none" strike="noStrike" kern="1200" dirty="0">
                <a:solidFill>
                  <a:schemeClr val="tx1"/>
                </a:solidFill>
                <a:effectLst/>
                <a:latin typeface="Calibri" panose="020F0502020204030204" pitchFamily="34" charset="0"/>
              </a:rPr>
              <a:t>64.2%      48.2%       40.5%</a:t>
            </a:r>
            <a:endParaRPr lang="en-US" altLang="ja-JP" dirty="0">
              <a:latin typeface="Calibri" panose="020F0502020204030204" pitchFamily="34" charset="0"/>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b="1" i="0" u="sng" strike="noStrike" kern="1200" dirty="0">
                <a:solidFill>
                  <a:schemeClr val="tx1"/>
                </a:solidFill>
                <a:latin typeface="Calibri" panose="020F0502020204030204" pitchFamily="34" charset="0"/>
                <a:cs typeface="Arial" pitchFamily="34" charset="0"/>
              </a:rPr>
              <a:t>UR-CB</a:t>
            </a:r>
            <a:r>
              <a:rPr kumimoji="1" lang="en-US" altLang="ja-JP" b="1" i="0" u="sng" strike="noStrike" kern="1200" baseline="0" dirty="0">
                <a:solidFill>
                  <a:schemeClr val="tx1"/>
                </a:solidFill>
                <a:latin typeface="Calibri" panose="020F0502020204030204" pitchFamily="34" charset="0"/>
                <a:cs typeface="Arial" pitchFamily="34" charset="0"/>
              </a:rPr>
              <a:t>       </a:t>
            </a:r>
            <a:r>
              <a:rPr kumimoji="1" lang="en-US" altLang="ja-JP" b="0" i="0" u="sng" strike="noStrike" kern="1200" dirty="0">
                <a:solidFill>
                  <a:schemeClr val="tx1"/>
                </a:solidFill>
                <a:effectLst/>
                <a:latin typeface="Calibri" panose="020F0502020204030204" pitchFamily="34" charset="0"/>
              </a:rPr>
              <a:t>1,031      </a:t>
            </a:r>
            <a:r>
              <a:rPr kumimoji="1" lang="en-US" altLang="ja-JP" b="1" i="0" u="sng" strike="noStrike" kern="1200" dirty="0">
                <a:solidFill>
                  <a:schemeClr val="tx1"/>
                </a:solidFill>
                <a:effectLst/>
                <a:latin typeface="Calibri" panose="020F0502020204030204" pitchFamily="34" charset="0"/>
              </a:rPr>
              <a:t>53.7%      38.5%       33.9%</a:t>
            </a:r>
            <a:endParaRPr kumimoji="1" lang="ja-JP" altLang="ja-JP" b="1" i="0" u="sng" strike="noStrike" kern="1200" dirty="0">
              <a:solidFill>
                <a:schemeClr val="tx1"/>
              </a:solidFill>
              <a:effectLst/>
              <a:latin typeface="Calibri" panose="020F0502020204030204" pitchFamily="34" charset="0"/>
            </a:endParaRPr>
          </a:p>
        </p:txBody>
      </p:sp>
    </p:spTree>
    <p:extLst>
      <p:ext uri="{BB962C8B-B14F-4D97-AF65-F5344CB8AC3E}">
        <p14:creationId xmlns:p14="http://schemas.microsoft.com/office/powerpoint/2010/main" val="210468771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87325" y="292100"/>
            <a:ext cx="6337300" cy="4752975"/>
          </a:xfrm>
          <a:ln>
            <a:noFill/>
          </a:ln>
        </p:spPr>
      </p:sp>
      <p:sp>
        <p:nvSpPr>
          <p:cNvPr id="3" name="ノート プレースホルダ 2"/>
          <p:cNvSpPr>
            <a:spLocks noGrp="1"/>
          </p:cNvSpPr>
          <p:nvPr>
            <p:ph type="body" idx="1"/>
          </p:nvPr>
        </p:nvSpPr>
        <p:spPr>
          <a:xfrm>
            <a:off x="1068119" y="5644970"/>
            <a:ext cx="4918208" cy="3883078"/>
          </a:xfrm>
        </p:spPr>
        <p:txBody>
          <a:bodyPr>
            <a:normAutofit/>
          </a:bodyPr>
          <a:lstStyle/>
          <a:p>
            <a:r>
              <a:rPr kumimoji="1" lang="en-US" altLang="ja-JP" kern="1200" dirty="0">
                <a:solidFill>
                  <a:schemeClr val="tx1"/>
                </a:solidFill>
                <a:effectLst/>
                <a:latin typeface="Calibri" panose="020F0502020204030204" pitchFamily="34" charset="0"/>
              </a:rPr>
              <a:t>Approximately half the patients with non-Hodgkin lymphoma aged 15 years or younger (≤15) receive allogeneic transplants, for whom bone marrow transplantation from related donors is frequently performed. The survival probability 5 years after transplantation in registered patients who received first allogeneic transplants in the period between 1991 and 2017 is more than 50% for bone marrow transplants from related donors and for transplants from unrelated donors. From the time of 5 years after transplantation onward, the survival probability remains almost steady.</a:t>
            </a:r>
            <a:endParaRPr kumimoji="1" lang="ja-JP" altLang="ja-JP" kern="1200" dirty="0">
              <a:solidFill>
                <a:schemeClr val="tx1"/>
              </a:solidFill>
              <a:effectLst/>
              <a:latin typeface="Calibri" panose="020F0502020204030204" pitchFamily="34" charset="0"/>
            </a:endParaRPr>
          </a:p>
          <a:p>
            <a:endParaRPr kumimoji="1" lang="en-US" altLang="ja-JP" kern="1200" dirty="0">
              <a:solidFill>
                <a:srgbClr val="0B5395"/>
              </a:solidFill>
              <a:latin typeface="Calibri" panose="020F0502020204030204" pitchFamily="34" charset="0"/>
              <a:cs typeface="メイリオ" pitchFamily="50" charset="-128"/>
            </a:endParaRPr>
          </a:p>
          <a:p>
            <a:pPr rtl="0" eaLnBrk="1" fontAlgn="b" latinLnBrk="0" hangingPunct="1"/>
            <a:r>
              <a:rPr kumimoji="1" lang="ja-JP" altLang="en-US" b="0" i="0" u="none" strike="noStrike" kern="1200" dirty="0">
                <a:solidFill>
                  <a:schemeClr val="tx1"/>
                </a:solidFill>
                <a:latin typeface="Calibri" panose="020F0502020204030204" pitchFamily="34" charset="0"/>
                <a:ea typeface="メイリオ" pitchFamily="50" charset="-128"/>
                <a:cs typeface="Arial" pitchFamily="34" charset="0"/>
              </a:rPr>
              <a:t>≪</a:t>
            </a:r>
            <a:r>
              <a:rPr kumimoji="1" lang="en-US" altLang="ja-JP" b="0" i="0" u="none" strike="noStrike" kern="1200" dirty="0">
                <a:solidFill>
                  <a:schemeClr val="tx1"/>
                </a:solidFill>
                <a:latin typeface="Calibri" panose="020F0502020204030204" pitchFamily="34" charset="0"/>
                <a:ea typeface="メイリオ" pitchFamily="50" charset="-128"/>
                <a:cs typeface="Arial" pitchFamily="34" charset="0"/>
              </a:rPr>
              <a:t>Probability of survival</a:t>
            </a:r>
            <a:r>
              <a:rPr kumimoji="1" lang="ja-JP" altLang="en-US" b="0" i="0" u="none" strike="noStrike" kern="1200" dirty="0">
                <a:solidFill>
                  <a:schemeClr val="tx1"/>
                </a:solidFill>
                <a:latin typeface="Calibri" panose="020F0502020204030204" pitchFamily="34" charset="0"/>
                <a:ea typeface="メイリオ" pitchFamily="50" charset="-128"/>
                <a:cs typeface="Arial" pitchFamily="34" charset="0"/>
              </a:rPr>
              <a:t>≫</a:t>
            </a:r>
            <a:endParaRPr kumimoji="1" lang="en-US" altLang="ja-JP" b="0" i="0" u="none" strike="noStrike" kern="1200" dirty="0">
              <a:solidFill>
                <a:schemeClr val="tx1"/>
              </a:solidFill>
              <a:latin typeface="Calibri" panose="020F0502020204030204" pitchFamily="34" charset="0"/>
              <a:ea typeface="メイリオ" pitchFamily="50" charset="-128"/>
              <a:cs typeface="Arial" pitchFamily="34" charset="0"/>
            </a:endParaRPr>
          </a:p>
          <a:p>
            <a:r>
              <a:rPr kumimoji="1" lang="en-US" altLang="ja-JP" kern="1200" dirty="0">
                <a:solidFill>
                  <a:schemeClr val="tx1"/>
                </a:solidFill>
                <a:latin typeface="Calibri" panose="020F0502020204030204" pitchFamily="34" charset="0"/>
              </a:rPr>
              <a:t>                            Years after the first transplantation </a:t>
            </a:r>
            <a:endParaRPr kumimoji="1" lang="ja-JP" altLang="ja-JP" kern="1200" dirty="0">
              <a:solidFill>
                <a:schemeClr val="tx1"/>
              </a:solidFill>
              <a:latin typeface="Calibri" panose="020F0502020204030204" pitchFamily="34" charset="0"/>
            </a:endParaRPr>
          </a:p>
          <a:p>
            <a:r>
              <a:rPr kumimoji="1" lang="en-US" altLang="ja-JP" kern="1200" dirty="0">
                <a:solidFill>
                  <a:schemeClr val="tx1"/>
                </a:solidFill>
                <a:latin typeface="Calibri" panose="020F0502020204030204" pitchFamily="34" charset="0"/>
              </a:rPr>
              <a:t>                  N      1year</a:t>
            </a:r>
            <a:r>
              <a:rPr kumimoji="1" lang="en-US" altLang="ja-JP" b="1" kern="1200" dirty="0">
                <a:solidFill>
                  <a:schemeClr val="tx1"/>
                </a:solidFill>
                <a:latin typeface="Calibri" panose="020F0502020204030204" pitchFamily="34" charset="0"/>
              </a:rPr>
              <a:t>        </a:t>
            </a:r>
            <a:r>
              <a:rPr kumimoji="1" lang="en-US" altLang="ja-JP" kern="1200" dirty="0">
                <a:solidFill>
                  <a:schemeClr val="tx1"/>
                </a:solidFill>
                <a:latin typeface="Calibri" panose="020F0502020204030204" pitchFamily="34" charset="0"/>
              </a:rPr>
              <a:t>5years</a:t>
            </a:r>
            <a:r>
              <a:rPr kumimoji="1" lang="en-US" altLang="ja-JP" b="1" kern="1200" dirty="0">
                <a:solidFill>
                  <a:schemeClr val="tx1"/>
                </a:solidFill>
                <a:latin typeface="Calibri" panose="020F0502020204030204" pitchFamily="34" charset="0"/>
              </a:rPr>
              <a:t>      </a:t>
            </a:r>
            <a:r>
              <a:rPr kumimoji="1" lang="en-US" altLang="ja-JP" kern="1200" dirty="0">
                <a:solidFill>
                  <a:schemeClr val="tx1"/>
                </a:solidFill>
                <a:latin typeface="Calibri" panose="020F0502020204030204" pitchFamily="34" charset="0"/>
              </a:rPr>
              <a:t>10years</a:t>
            </a:r>
            <a:endParaRPr kumimoji="1" lang="ja-JP" altLang="ja-JP" kern="1200" dirty="0">
              <a:solidFill>
                <a:schemeClr val="tx1"/>
              </a:solidFill>
              <a:latin typeface="Calibri" panose="020F0502020204030204" pitchFamily="34" charset="0"/>
            </a:endParaRPr>
          </a:p>
          <a:p>
            <a:r>
              <a:rPr lang="en-US" altLang="ja-JP" dirty="0">
                <a:latin typeface="+mn-ea"/>
              </a:rPr>
              <a:t>―――――――――――――――――――――――</a:t>
            </a:r>
            <a:endParaRPr kumimoji="1" lang="en-US" altLang="ja-JP" b="0" i="0" u="sng" strike="noStrike" kern="1200" dirty="0">
              <a:solidFill>
                <a:schemeClr val="tx1"/>
              </a:solidFill>
              <a:latin typeface="Calibri" panose="020F0502020204030204" pitchFamily="34" charset="0"/>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b="1" i="0" u="none" strike="noStrike" kern="1200" dirty="0" err="1">
                <a:solidFill>
                  <a:schemeClr val="tx1"/>
                </a:solidFill>
                <a:latin typeface="Calibri" panose="020F0502020204030204" pitchFamily="34" charset="0"/>
                <a:cs typeface="Arial" pitchFamily="34" charset="0"/>
              </a:rPr>
              <a:t>Rel</a:t>
            </a:r>
            <a:r>
              <a:rPr kumimoji="1" lang="en-US" altLang="ja-JP" b="1" i="0" u="none" strike="noStrike" kern="1200" dirty="0">
                <a:solidFill>
                  <a:schemeClr val="tx1"/>
                </a:solidFill>
                <a:latin typeface="Calibri" panose="020F0502020204030204" pitchFamily="34" charset="0"/>
                <a:cs typeface="Arial" pitchFamily="34" charset="0"/>
              </a:rPr>
              <a:t>-BM</a:t>
            </a:r>
            <a:r>
              <a:rPr kumimoji="1" lang="en-US" altLang="ja-JP" b="1" i="0" u="none" strike="noStrike" kern="1200" baseline="0" dirty="0">
                <a:solidFill>
                  <a:schemeClr val="tx1"/>
                </a:solidFill>
                <a:latin typeface="Calibri" panose="020F0502020204030204" pitchFamily="34" charset="0"/>
                <a:cs typeface="Arial" pitchFamily="34" charset="0"/>
              </a:rPr>
              <a:t>       </a:t>
            </a:r>
            <a:r>
              <a:rPr kumimoji="1" lang="en-US" altLang="ja-JP" b="0" i="0" u="none" strike="noStrike" kern="1200" dirty="0">
                <a:solidFill>
                  <a:schemeClr val="tx1"/>
                </a:solidFill>
                <a:effectLst/>
                <a:latin typeface="Calibri" panose="020F0502020204030204" pitchFamily="34" charset="0"/>
              </a:rPr>
              <a:t>114    </a:t>
            </a:r>
            <a:r>
              <a:rPr kumimoji="1" lang="en-US" altLang="ja-JP" b="1" i="0" u="none" strike="noStrike" kern="1200" dirty="0">
                <a:solidFill>
                  <a:schemeClr val="tx1"/>
                </a:solidFill>
                <a:effectLst/>
                <a:latin typeface="Calibri" panose="020F0502020204030204" pitchFamily="34" charset="0"/>
              </a:rPr>
              <a:t>67.9%       60.5%      58.1%</a:t>
            </a:r>
            <a:endParaRPr lang="en-US" altLang="ja-JP" dirty="0">
              <a:latin typeface="Calibri" panose="020F0502020204030204" pitchFamily="34" charset="0"/>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b="1" i="0" u="none" strike="noStrike" kern="1200" baseline="0" dirty="0" err="1">
                <a:solidFill>
                  <a:schemeClr val="tx1"/>
                </a:solidFill>
                <a:latin typeface="Calibri" panose="020F0502020204030204" pitchFamily="34" charset="0"/>
                <a:cs typeface="Arial" pitchFamily="34" charset="0"/>
              </a:rPr>
              <a:t>Rel</a:t>
            </a:r>
            <a:r>
              <a:rPr kumimoji="1" lang="en-US" altLang="ja-JP" b="1" i="0" u="none" strike="noStrike" kern="1200" baseline="0" dirty="0">
                <a:solidFill>
                  <a:schemeClr val="tx1"/>
                </a:solidFill>
                <a:latin typeface="Calibri" panose="020F0502020204030204" pitchFamily="34" charset="0"/>
                <a:cs typeface="Arial" pitchFamily="34" charset="0"/>
              </a:rPr>
              <a:t>-PB          </a:t>
            </a:r>
            <a:r>
              <a:rPr kumimoji="1" lang="en-US" altLang="ja-JP" b="0" i="0" u="none" strike="noStrike" kern="1200" dirty="0">
                <a:solidFill>
                  <a:schemeClr val="tx1"/>
                </a:solidFill>
                <a:effectLst/>
                <a:latin typeface="Calibri" panose="020F0502020204030204" pitchFamily="34" charset="0"/>
              </a:rPr>
              <a:t>37    </a:t>
            </a:r>
            <a:r>
              <a:rPr kumimoji="1" lang="en-US" altLang="ja-JP" b="1" i="0" u="none" strike="noStrike" kern="1200" dirty="0">
                <a:solidFill>
                  <a:schemeClr val="tx1"/>
                </a:solidFill>
                <a:effectLst/>
                <a:latin typeface="Calibri" panose="020F0502020204030204" pitchFamily="34" charset="0"/>
              </a:rPr>
              <a:t>32.4%       24.3%      24.3%</a:t>
            </a:r>
            <a:endParaRPr lang="en-US" altLang="ja-JP" dirty="0">
              <a:latin typeface="Calibri" panose="020F0502020204030204" pitchFamily="34" charset="0"/>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b="1" i="0" u="none" strike="noStrike" kern="1200" dirty="0">
                <a:solidFill>
                  <a:schemeClr val="tx1"/>
                </a:solidFill>
                <a:latin typeface="Calibri" panose="020F0502020204030204" pitchFamily="34" charset="0"/>
                <a:cs typeface="Arial" pitchFamily="34" charset="0"/>
              </a:rPr>
              <a:t>UR-BM</a:t>
            </a:r>
            <a:r>
              <a:rPr kumimoji="1" lang="en-US" altLang="ja-JP" b="1" i="0" u="none" strike="noStrike" kern="1200" baseline="0" dirty="0">
                <a:solidFill>
                  <a:schemeClr val="tx1"/>
                </a:solidFill>
                <a:latin typeface="Calibri" panose="020F0502020204030204" pitchFamily="34" charset="0"/>
                <a:cs typeface="Arial" pitchFamily="34" charset="0"/>
              </a:rPr>
              <a:t>         </a:t>
            </a:r>
            <a:r>
              <a:rPr kumimoji="1" lang="en-US" altLang="ja-JP" b="0" i="0" u="none" strike="noStrike" kern="1200" dirty="0">
                <a:solidFill>
                  <a:schemeClr val="tx1"/>
                </a:solidFill>
                <a:effectLst/>
                <a:latin typeface="Calibri" panose="020F0502020204030204" pitchFamily="34" charset="0"/>
              </a:rPr>
              <a:t>75    </a:t>
            </a:r>
            <a:r>
              <a:rPr kumimoji="1" lang="en-US" altLang="ja-JP" b="1" i="0" u="none" strike="noStrike" kern="1200" dirty="0">
                <a:solidFill>
                  <a:schemeClr val="tx1"/>
                </a:solidFill>
                <a:effectLst/>
                <a:latin typeface="Calibri" panose="020F0502020204030204" pitchFamily="34" charset="0"/>
              </a:rPr>
              <a:t>68.7%       58.1%      58.1%</a:t>
            </a:r>
            <a:endParaRPr lang="en-US" altLang="ja-JP" dirty="0">
              <a:latin typeface="Calibri" panose="020F0502020204030204" pitchFamily="34" charset="0"/>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b="1" i="0" u="sng" strike="noStrike" kern="1200" dirty="0">
                <a:solidFill>
                  <a:schemeClr val="tx1"/>
                </a:solidFill>
                <a:latin typeface="Calibri" panose="020F0502020204030204" pitchFamily="34" charset="0"/>
                <a:cs typeface="Arial" pitchFamily="34" charset="0"/>
              </a:rPr>
              <a:t>UR-CB</a:t>
            </a:r>
            <a:r>
              <a:rPr kumimoji="1" lang="en-US" altLang="ja-JP" b="1" i="0" u="sng" strike="noStrike" kern="1200" baseline="0" dirty="0">
                <a:solidFill>
                  <a:schemeClr val="tx1"/>
                </a:solidFill>
                <a:latin typeface="Calibri" panose="020F0502020204030204" pitchFamily="34" charset="0"/>
                <a:cs typeface="Arial" pitchFamily="34" charset="0"/>
              </a:rPr>
              <a:t>          </a:t>
            </a:r>
            <a:r>
              <a:rPr kumimoji="1" lang="en-US" altLang="ja-JP" b="0" i="0" u="sng" strike="noStrike" kern="1200" baseline="0" dirty="0">
                <a:solidFill>
                  <a:schemeClr val="tx1"/>
                </a:solidFill>
                <a:effectLst/>
                <a:latin typeface="Calibri" panose="020F0502020204030204" pitchFamily="34" charset="0"/>
              </a:rPr>
              <a:t>80</a:t>
            </a:r>
            <a:r>
              <a:rPr kumimoji="1" lang="en-US" altLang="ja-JP" b="0" i="0" u="sng" strike="noStrike" kern="1200" dirty="0">
                <a:solidFill>
                  <a:schemeClr val="tx1"/>
                </a:solidFill>
                <a:effectLst/>
                <a:latin typeface="Calibri" panose="020F0502020204030204" pitchFamily="34" charset="0"/>
              </a:rPr>
              <a:t>     </a:t>
            </a:r>
            <a:r>
              <a:rPr kumimoji="1" lang="en-US" altLang="ja-JP" b="1" i="0" u="sng" strike="noStrike" kern="1200" dirty="0">
                <a:solidFill>
                  <a:schemeClr val="tx1"/>
                </a:solidFill>
                <a:effectLst/>
                <a:latin typeface="Calibri" panose="020F0502020204030204" pitchFamily="34" charset="0"/>
              </a:rPr>
              <a:t>57.2%       57.2%      57.2%</a:t>
            </a:r>
            <a:endParaRPr kumimoji="1" lang="ja-JP" altLang="ja-JP" b="1" i="0" u="sng" strike="noStrike" kern="1200" dirty="0">
              <a:solidFill>
                <a:schemeClr val="tx1"/>
              </a:solidFill>
              <a:effectLst/>
              <a:latin typeface="Calibri" panose="020F0502020204030204" pitchFamily="34" charset="0"/>
            </a:endParaRPr>
          </a:p>
        </p:txBody>
      </p:sp>
    </p:spTree>
    <p:extLst>
      <p:ext uri="{BB962C8B-B14F-4D97-AF65-F5344CB8AC3E}">
        <p14:creationId xmlns:p14="http://schemas.microsoft.com/office/powerpoint/2010/main" val="10101419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92088" y="311150"/>
            <a:ext cx="6334125" cy="4751388"/>
          </a:xfrm>
          <a:ln>
            <a:noFill/>
          </a:ln>
        </p:spPr>
      </p:sp>
      <p:sp>
        <p:nvSpPr>
          <p:cNvPr id="3" name="ノート プレースホルダ 2"/>
          <p:cNvSpPr>
            <a:spLocks noGrp="1"/>
          </p:cNvSpPr>
          <p:nvPr>
            <p:ph type="body" idx="1"/>
          </p:nvPr>
        </p:nvSpPr>
        <p:spPr>
          <a:xfrm>
            <a:off x="1086407" y="5636890"/>
            <a:ext cx="4918208" cy="3488821"/>
          </a:xfrm>
        </p:spPr>
        <p:txBody>
          <a:bodyPr>
            <a:noAutofit/>
          </a:bodyPr>
          <a:lstStyle/>
          <a:p>
            <a:r>
              <a:rPr kumimoji="1" lang="en-US" altLang="ja-JP" kern="1200" dirty="0">
                <a:solidFill>
                  <a:schemeClr val="tx1"/>
                </a:solidFill>
                <a:effectLst/>
                <a:latin typeface="Calibri" panose="020F0502020204030204" pitchFamily="34" charset="0"/>
              </a:rPr>
              <a:t>For allogeneic transplantation in patients with non-Hodgkin lymphoma aged 16 years or older (≥16), peripheral blood stem cell transplantation from related donors and bone marrow transplants from unrelated donors are frequently performed. The survival probability 5 years after transplantation in registered patients who received first allogeneic transplants in the period between 1991 and 2017 ranged from 30% to 50% for both transplants from related and unrelated donors.</a:t>
            </a:r>
            <a:endParaRPr kumimoji="1" lang="ja-JP" altLang="ja-JP" kern="1200" dirty="0">
              <a:solidFill>
                <a:schemeClr val="tx1"/>
              </a:solidFill>
              <a:effectLst/>
              <a:latin typeface="Calibri" panose="020F0502020204030204" pitchFamily="34" charset="0"/>
            </a:endParaRPr>
          </a:p>
          <a:p>
            <a:endParaRPr kumimoji="1" lang="en-US" altLang="ja-JP" kern="1200" dirty="0">
              <a:solidFill>
                <a:srgbClr val="0B5395"/>
              </a:solidFill>
              <a:latin typeface="Calibri" panose="020F0502020204030204" pitchFamily="34" charset="0"/>
              <a:cs typeface="メイリオ" pitchFamily="50" charset="-128"/>
            </a:endParaRPr>
          </a:p>
          <a:p>
            <a:pPr rtl="0" eaLnBrk="1" fontAlgn="b" latinLnBrk="0" hangingPunct="1"/>
            <a:r>
              <a:rPr kumimoji="1" lang="ja-JP" altLang="en-US" b="0" i="0" u="none" strike="noStrike" kern="1200" dirty="0">
                <a:solidFill>
                  <a:schemeClr val="tx1"/>
                </a:solidFill>
                <a:latin typeface="Calibri" panose="020F0502020204030204" pitchFamily="34" charset="0"/>
                <a:ea typeface="メイリオ" pitchFamily="50" charset="-128"/>
                <a:cs typeface="Arial" pitchFamily="34" charset="0"/>
              </a:rPr>
              <a:t>≪</a:t>
            </a:r>
            <a:r>
              <a:rPr kumimoji="1" lang="en-US" altLang="ja-JP" b="0" i="0" u="none" strike="noStrike" kern="1200" dirty="0">
                <a:solidFill>
                  <a:schemeClr val="tx1"/>
                </a:solidFill>
                <a:latin typeface="Calibri" panose="020F0502020204030204" pitchFamily="34" charset="0"/>
                <a:ea typeface="メイリオ" pitchFamily="50" charset="-128"/>
                <a:cs typeface="Arial" pitchFamily="34" charset="0"/>
              </a:rPr>
              <a:t>Probability of survival</a:t>
            </a:r>
            <a:r>
              <a:rPr kumimoji="1" lang="ja-JP" altLang="en-US" b="0" i="0" u="none" strike="noStrike" kern="1200" dirty="0">
                <a:solidFill>
                  <a:schemeClr val="tx1"/>
                </a:solidFill>
                <a:latin typeface="Calibri" panose="020F0502020204030204" pitchFamily="34" charset="0"/>
                <a:ea typeface="メイリオ" pitchFamily="50" charset="-128"/>
                <a:cs typeface="Arial" pitchFamily="34" charset="0"/>
              </a:rPr>
              <a:t>≫</a:t>
            </a:r>
            <a:endParaRPr kumimoji="1" lang="en-US" altLang="ja-JP" b="0" i="0" u="none" strike="noStrike" kern="1200" dirty="0">
              <a:solidFill>
                <a:schemeClr val="tx1"/>
              </a:solidFill>
              <a:latin typeface="Calibri" panose="020F0502020204030204" pitchFamily="34" charset="0"/>
              <a:ea typeface="メイリオ" pitchFamily="50" charset="-128"/>
              <a:cs typeface="Arial" pitchFamily="34" charset="0"/>
            </a:endParaRPr>
          </a:p>
          <a:p>
            <a:r>
              <a:rPr kumimoji="1" lang="en-US" altLang="ja-JP" kern="1200" dirty="0">
                <a:solidFill>
                  <a:schemeClr val="tx1"/>
                </a:solidFill>
                <a:latin typeface="Calibri" panose="020F0502020204030204" pitchFamily="34" charset="0"/>
              </a:rPr>
              <a:t>                             Years after the first transplantation </a:t>
            </a:r>
            <a:endParaRPr kumimoji="1" lang="ja-JP" altLang="ja-JP" kern="1200" dirty="0">
              <a:solidFill>
                <a:schemeClr val="tx1"/>
              </a:solidFill>
              <a:latin typeface="Calibri" panose="020F0502020204030204" pitchFamily="34" charset="0"/>
            </a:endParaRPr>
          </a:p>
          <a:p>
            <a:r>
              <a:rPr kumimoji="1" lang="en-US" altLang="ja-JP" kern="1200" dirty="0">
                <a:solidFill>
                  <a:schemeClr val="tx1"/>
                </a:solidFill>
                <a:latin typeface="Calibri" panose="020F0502020204030204" pitchFamily="34" charset="0"/>
              </a:rPr>
              <a:t>                    N       1year</a:t>
            </a:r>
            <a:r>
              <a:rPr kumimoji="1" lang="en-US" altLang="ja-JP" b="1" kern="1200" dirty="0">
                <a:solidFill>
                  <a:schemeClr val="tx1"/>
                </a:solidFill>
                <a:latin typeface="Calibri" panose="020F0502020204030204" pitchFamily="34" charset="0"/>
              </a:rPr>
              <a:t>        </a:t>
            </a:r>
            <a:r>
              <a:rPr kumimoji="1" lang="en-US" altLang="ja-JP" kern="1200" dirty="0">
                <a:solidFill>
                  <a:schemeClr val="tx1"/>
                </a:solidFill>
                <a:latin typeface="Calibri" panose="020F0502020204030204" pitchFamily="34" charset="0"/>
              </a:rPr>
              <a:t>5years</a:t>
            </a:r>
            <a:r>
              <a:rPr kumimoji="1" lang="en-US" altLang="ja-JP" b="1" kern="1200" dirty="0">
                <a:solidFill>
                  <a:schemeClr val="tx1"/>
                </a:solidFill>
                <a:latin typeface="Calibri" panose="020F0502020204030204" pitchFamily="34" charset="0"/>
              </a:rPr>
              <a:t>      </a:t>
            </a:r>
            <a:r>
              <a:rPr kumimoji="1" lang="en-US" altLang="ja-JP" kern="1200" dirty="0">
                <a:solidFill>
                  <a:schemeClr val="tx1"/>
                </a:solidFill>
                <a:latin typeface="Calibri" panose="020F0502020204030204" pitchFamily="34" charset="0"/>
              </a:rPr>
              <a:t>10years</a:t>
            </a:r>
            <a:endParaRPr kumimoji="1" lang="ja-JP" altLang="ja-JP" kern="1200" dirty="0">
              <a:solidFill>
                <a:schemeClr val="tx1"/>
              </a:solidFill>
              <a:latin typeface="Calibri" panose="020F0502020204030204" pitchFamily="34" charset="0"/>
            </a:endParaRPr>
          </a:p>
          <a:p>
            <a:r>
              <a:rPr lang="en-US" altLang="ja-JP" dirty="0">
                <a:latin typeface="+mn-ea"/>
              </a:rPr>
              <a:t>―――――――――――――――――――――――</a:t>
            </a:r>
            <a:endParaRPr kumimoji="1" lang="ja-JP" altLang="ja-JP" kern="1200" dirty="0">
              <a:solidFill>
                <a:schemeClr val="tx1"/>
              </a:solidFill>
              <a:latin typeface="Calibri" panose="020F0502020204030204" pitchFamily="34" charset="0"/>
            </a:endParaRPr>
          </a:p>
          <a:p>
            <a:pPr rtl="0" eaLnBrk="1" fontAlgn="ctr" latinLnBrk="0" hangingPunct="1"/>
            <a:r>
              <a:rPr kumimoji="1" lang="en-US" altLang="ja-JP" b="1" i="0" u="none" strike="noStrike" kern="1200" dirty="0" err="1">
                <a:solidFill>
                  <a:schemeClr val="tx1"/>
                </a:solidFill>
                <a:latin typeface="Calibri" panose="020F0502020204030204" pitchFamily="34" charset="0"/>
                <a:cs typeface="Arial" pitchFamily="34" charset="0"/>
              </a:rPr>
              <a:t>Rel</a:t>
            </a:r>
            <a:r>
              <a:rPr kumimoji="1" lang="en-US" altLang="ja-JP" b="1" i="0" u="none" strike="noStrike" kern="1200" dirty="0">
                <a:solidFill>
                  <a:schemeClr val="tx1"/>
                </a:solidFill>
                <a:latin typeface="Calibri" panose="020F0502020204030204" pitchFamily="34" charset="0"/>
                <a:cs typeface="Arial" pitchFamily="34" charset="0"/>
              </a:rPr>
              <a:t>-BM</a:t>
            </a:r>
            <a:r>
              <a:rPr kumimoji="1" lang="en-US" altLang="ja-JP" b="1" i="0" u="none" strike="noStrike" kern="1200" baseline="0" dirty="0">
                <a:solidFill>
                  <a:schemeClr val="tx1"/>
                </a:solidFill>
                <a:latin typeface="Calibri" panose="020F0502020204030204" pitchFamily="34" charset="0"/>
                <a:cs typeface="Arial" pitchFamily="34" charset="0"/>
              </a:rPr>
              <a:t>     </a:t>
            </a:r>
            <a:r>
              <a:rPr kumimoji="1" lang="en-US" altLang="ja-JP" b="1" i="0" u="none" strike="noStrike" kern="1200" dirty="0">
                <a:solidFill>
                  <a:schemeClr val="tx1"/>
                </a:solidFill>
                <a:latin typeface="Calibri" panose="020F0502020204030204" pitchFamily="34" charset="0"/>
                <a:cs typeface="Arial" pitchFamily="34" charset="0"/>
              </a:rPr>
              <a:t>  </a:t>
            </a:r>
            <a:r>
              <a:rPr kumimoji="1" lang="en-US" altLang="ja-JP" b="0" i="0" u="none" strike="noStrike" kern="1200" dirty="0">
                <a:solidFill>
                  <a:schemeClr val="tx1"/>
                </a:solidFill>
                <a:effectLst/>
                <a:latin typeface="Calibri" panose="020F0502020204030204" pitchFamily="34" charset="0"/>
              </a:rPr>
              <a:t>585     </a:t>
            </a:r>
            <a:r>
              <a:rPr kumimoji="1" lang="en-US" altLang="ja-JP" b="1" i="0" u="none" strike="noStrike" kern="1200" dirty="0">
                <a:solidFill>
                  <a:schemeClr val="tx1"/>
                </a:solidFill>
                <a:effectLst/>
                <a:latin typeface="Calibri" panose="020F0502020204030204" pitchFamily="34" charset="0"/>
              </a:rPr>
              <a:t>57.9%       46.3%       42.8%</a:t>
            </a:r>
            <a:endParaRPr kumimoji="1" lang="ja-JP" altLang="ja-JP" b="1" i="0" u="none" strike="noStrike" kern="1200" dirty="0">
              <a:solidFill>
                <a:schemeClr val="tx1"/>
              </a:solidFill>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b="1" i="0" u="none" strike="noStrike" kern="1200" baseline="0" dirty="0" err="1">
                <a:solidFill>
                  <a:schemeClr val="tx1"/>
                </a:solidFill>
                <a:latin typeface="Calibri" panose="020F0502020204030204" pitchFamily="34" charset="0"/>
                <a:cs typeface="Arial" pitchFamily="34" charset="0"/>
              </a:rPr>
              <a:t>Rel</a:t>
            </a:r>
            <a:r>
              <a:rPr kumimoji="1" lang="en-US" altLang="ja-JP" b="1" i="0" u="none" strike="noStrike" kern="1200" baseline="0" dirty="0">
                <a:solidFill>
                  <a:schemeClr val="tx1"/>
                </a:solidFill>
                <a:latin typeface="Calibri" panose="020F0502020204030204" pitchFamily="34" charset="0"/>
                <a:cs typeface="Arial" pitchFamily="34" charset="0"/>
              </a:rPr>
              <a:t>-PB     </a:t>
            </a:r>
            <a:r>
              <a:rPr kumimoji="1" lang="en-US" altLang="ja-JP" b="0" i="0" u="none" strike="noStrike" kern="1200" dirty="0">
                <a:solidFill>
                  <a:schemeClr val="tx1"/>
                </a:solidFill>
                <a:effectLst/>
                <a:latin typeface="Calibri" panose="020F0502020204030204" pitchFamily="34" charset="0"/>
              </a:rPr>
              <a:t>1,277     </a:t>
            </a:r>
            <a:r>
              <a:rPr kumimoji="1" lang="en-US" altLang="ja-JP" b="1" i="0" u="none" strike="noStrike" kern="1200" dirty="0">
                <a:solidFill>
                  <a:schemeClr val="tx1"/>
                </a:solidFill>
                <a:effectLst/>
                <a:latin typeface="Calibri" panose="020F0502020204030204" pitchFamily="34" charset="0"/>
              </a:rPr>
              <a:t>49.8%       37.3%       34.8%</a:t>
            </a:r>
            <a:endParaRPr lang="en-US" altLang="ja-JP" dirty="0">
              <a:latin typeface="Calibri" panose="020F0502020204030204" pitchFamily="34" charset="0"/>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b="1" i="0" u="none" strike="noStrike" kern="1200" dirty="0">
                <a:solidFill>
                  <a:schemeClr val="tx1"/>
                </a:solidFill>
                <a:latin typeface="Calibri" panose="020F0502020204030204" pitchFamily="34" charset="0"/>
                <a:cs typeface="Arial" pitchFamily="34" charset="0"/>
              </a:rPr>
              <a:t>UR-BM    </a:t>
            </a:r>
            <a:r>
              <a:rPr kumimoji="1" lang="en-US" altLang="ja-JP" b="0" i="0" u="none" strike="noStrike" kern="1200" dirty="0">
                <a:solidFill>
                  <a:schemeClr val="tx1"/>
                </a:solidFill>
                <a:effectLst/>
                <a:latin typeface="Calibri" panose="020F0502020204030204" pitchFamily="34" charset="0"/>
              </a:rPr>
              <a:t>1,199     </a:t>
            </a:r>
            <a:r>
              <a:rPr kumimoji="1" lang="en-US" altLang="ja-JP" b="1" i="0" u="none" strike="noStrike" kern="1200" dirty="0">
                <a:solidFill>
                  <a:schemeClr val="tx1"/>
                </a:solidFill>
                <a:effectLst/>
                <a:latin typeface="Calibri" panose="020F0502020204030204" pitchFamily="34" charset="0"/>
              </a:rPr>
              <a:t>61.4%       48.4%       43.8%</a:t>
            </a:r>
            <a:endParaRPr lang="en-US" altLang="ja-JP" dirty="0">
              <a:latin typeface="Calibri" panose="020F0502020204030204" pitchFamily="34" charset="0"/>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b="1" i="0" u="sng" strike="noStrike" kern="1200" baseline="0" dirty="0">
                <a:solidFill>
                  <a:schemeClr val="tx1"/>
                </a:solidFill>
                <a:latin typeface="Calibri" panose="020F0502020204030204" pitchFamily="34" charset="0"/>
                <a:cs typeface="Arial" pitchFamily="34" charset="0"/>
              </a:rPr>
              <a:t>UR-CB      </a:t>
            </a:r>
            <a:r>
              <a:rPr kumimoji="1" lang="en-US" altLang="ja-JP" b="0" i="0" u="sng" strike="noStrike" kern="1200" dirty="0">
                <a:solidFill>
                  <a:schemeClr val="tx1"/>
                </a:solidFill>
                <a:effectLst/>
                <a:latin typeface="Calibri" panose="020F0502020204030204" pitchFamily="34" charset="0"/>
              </a:rPr>
              <a:t>1,011     </a:t>
            </a:r>
            <a:r>
              <a:rPr kumimoji="1" lang="en-US" altLang="ja-JP" b="1" i="0" u="sng" strike="noStrike" kern="1200" dirty="0">
                <a:solidFill>
                  <a:schemeClr val="tx1"/>
                </a:solidFill>
                <a:effectLst/>
                <a:latin typeface="Calibri" panose="020F0502020204030204" pitchFamily="34" charset="0"/>
              </a:rPr>
              <a:t>44.4%       36.1%       32.5%</a:t>
            </a:r>
            <a:endParaRPr kumimoji="1" lang="ja-JP" altLang="ja-JP" b="1" i="0" u="sng" strike="noStrike" kern="1200" dirty="0">
              <a:solidFill>
                <a:schemeClr val="tx1"/>
              </a:solidFill>
              <a:effectLst/>
              <a:latin typeface="Calibri" panose="020F0502020204030204" pitchFamily="34" charset="0"/>
            </a:endParaRPr>
          </a:p>
        </p:txBody>
      </p:sp>
    </p:spTree>
    <p:extLst>
      <p:ext uri="{BB962C8B-B14F-4D97-AF65-F5344CB8AC3E}">
        <p14:creationId xmlns:p14="http://schemas.microsoft.com/office/powerpoint/2010/main" val="27891470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84150" y="292100"/>
            <a:ext cx="6337300" cy="4752975"/>
          </a:xfrm>
          <a:ln>
            <a:noFill/>
          </a:ln>
        </p:spPr>
      </p:sp>
      <p:sp>
        <p:nvSpPr>
          <p:cNvPr id="3" name="ノート プレースホルダ 2"/>
          <p:cNvSpPr>
            <a:spLocks noGrp="1"/>
          </p:cNvSpPr>
          <p:nvPr>
            <p:ph type="body" idx="1"/>
          </p:nvPr>
        </p:nvSpPr>
        <p:spPr>
          <a:xfrm>
            <a:off x="1068119" y="5636341"/>
            <a:ext cx="4918208" cy="3708827"/>
          </a:xfrm>
        </p:spPr>
        <p:txBody>
          <a:bodyPr>
            <a:noAutofit/>
          </a:bodyPr>
          <a:lstStyle/>
          <a:p>
            <a:r>
              <a:rPr kumimoji="1" lang="en-US" altLang="ja-JP" kern="1200" dirty="0">
                <a:solidFill>
                  <a:schemeClr val="tx1"/>
                </a:solidFill>
                <a:effectLst/>
                <a:latin typeface="Calibri" panose="020F0502020204030204" pitchFamily="34" charset="0"/>
              </a:rPr>
              <a:t>Multiple myeloma occurs frequently in the elderly. Autologous transplants account for approximately 97% of the total cases of transplants in patients with multiple myeloma aged 16 years or older (≥16). For allogeneic transplants, peripheral blood stem cell transplantation from related donors is frequently performed. The survival probability 5 years after transplantation is below 30% for both transplants from related and unrelated donors, and subsequently, survival probabilities remarkably decline.</a:t>
            </a:r>
          </a:p>
          <a:p>
            <a:endParaRPr kumimoji="1" lang="en-US" altLang="ja-JP" kern="1200" dirty="0">
              <a:solidFill>
                <a:srgbClr val="0B5395"/>
              </a:solidFill>
              <a:latin typeface="Calibri" panose="020F0502020204030204" pitchFamily="34" charset="0"/>
              <a:cs typeface="メイリオ" pitchFamily="50" charset="-128"/>
            </a:endParaRPr>
          </a:p>
          <a:p>
            <a:pPr rtl="0" eaLnBrk="1" fontAlgn="b" latinLnBrk="0" hangingPunct="1"/>
            <a:r>
              <a:rPr kumimoji="1" lang="ja-JP" altLang="en-US" b="0" i="0" u="none" strike="noStrike" kern="1200" dirty="0">
                <a:solidFill>
                  <a:schemeClr val="tx1"/>
                </a:solidFill>
                <a:latin typeface="Calibri" panose="020F0502020204030204" pitchFamily="34" charset="0"/>
                <a:ea typeface="メイリオ" pitchFamily="50" charset="-128"/>
                <a:cs typeface="Arial" pitchFamily="34" charset="0"/>
              </a:rPr>
              <a:t>≪</a:t>
            </a:r>
            <a:r>
              <a:rPr kumimoji="1" lang="en-US" altLang="ja-JP" b="0" i="0" u="none" strike="noStrike" kern="1200" dirty="0">
                <a:solidFill>
                  <a:schemeClr val="tx1"/>
                </a:solidFill>
                <a:latin typeface="Calibri" panose="020F0502020204030204" pitchFamily="34" charset="0"/>
                <a:ea typeface="メイリオ" pitchFamily="50" charset="-128"/>
                <a:cs typeface="Arial" pitchFamily="34" charset="0"/>
              </a:rPr>
              <a:t>Probability of survival</a:t>
            </a:r>
            <a:r>
              <a:rPr kumimoji="1" lang="ja-JP" altLang="en-US" b="0" i="0" u="none" strike="noStrike" kern="1200" dirty="0">
                <a:solidFill>
                  <a:schemeClr val="tx1"/>
                </a:solidFill>
                <a:latin typeface="Calibri" panose="020F0502020204030204" pitchFamily="34" charset="0"/>
                <a:ea typeface="メイリオ" pitchFamily="50" charset="-128"/>
                <a:cs typeface="Arial" pitchFamily="34" charset="0"/>
              </a:rPr>
              <a:t>≫</a:t>
            </a:r>
            <a:endParaRPr kumimoji="1" lang="en-US" altLang="ja-JP" b="0" i="0" u="none" strike="noStrike" kern="1200" dirty="0">
              <a:solidFill>
                <a:schemeClr val="tx1"/>
              </a:solidFill>
              <a:latin typeface="Calibri" panose="020F0502020204030204" pitchFamily="34" charset="0"/>
              <a:ea typeface="メイリオ" pitchFamily="50" charset="-128"/>
              <a:cs typeface="Arial" pitchFamily="34" charset="0"/>
            </a:endParaRPr>
          </a:p>
          <a:p>
            <a:r>
              <a:rPr kumimoji="1" lang="en-US" altLang="ja-JP" kern="1200" dirty="0">
                <a:solidFill>
                  <a:schemeClr val="tx1"/>
                </a:solidFill>
                <a:latin typeface="Calibri" panose="020F0502020204030204" pitchFamily="34" charset="0"/>
              </a:rPr>
              <a:t>                             Years after the first transplantation </a:t>
            </a:r>
            <a:endParaRPr kumimoji="1" lang="ja-JP" altLang="ja-JP" kern="1200" dirty="0">
              <a:solidFill>
                <a:schemeClr val="tx1"/>
              </a:solidFill>
              <a:latin typeface="Calibri" panose="020F0502020204030204" pitchFamily="34" charset="0"/>
            </a:endParaRPr>
          </a:p>
          <a:p>
            <a:r>
              <a:rPr kumimoji="1" lang="en-US" altLang="ja-JP" kern="1200" dirty="0">
                <a:solidFill>
                  <a:schemeClr val="tx1"/>
                </a:solidFill>
                <a:latin typeface="Calibri" panose="020F0502020204030204" pitchFamily="34" charset="0"/>
              </a:rPr>
              <a:t>                    N       1year</a:t>
            </a:r>
            <a:r>
              <a:rPr kumimoji="1" lang="en-US" altLang="ja-JP" b="1" kern="1200" dirty="0">
                <a:solidFill>
                  <a:schemeClr val="tx1"/>
                </a:solidFill>
                <a:latin typeface="Calibri" panose="020F0502020204030204" pitchFamily="34" charset="0"/>
              </a:rPr>
              <a:t>        </a:t>
            </a:r>
            <a:r>
              <a:rPr kumimoji="1" lang="en-US" altLang="ja-JP" kern="1200" dirty="0">
                <a:solidFill>
                  <a:schemeClr val="tx1"/>
                </a:solidFill>
                <a:latin typeface="Calibri" panose="020F0502020204030204" pitchFamily="34" charset="0"/>
              </a:rPr>
              <a:t>5years</a:t>
            </a:r>
            <a:r>
              <a:rPr kumimoji="1" lang="en-US" altLang="ja-JP" b="1" kern="1200" dirty="0">
                <a:solidFill>
                  <a:schemeClr val="tx1"/>
                </a:solidFill>
                <a:latin typeface="Calibri" panose="020F0502020204030204" pitchFamily="34" charset="0"/>
              </a:rPr>
              <a:t>      </a:t>
            </a:r>
            <a:r>
              <a:rPr kumimoji="1" lang="en-US" altLang="ja-JP" kern="1200" dirty="0">
                <a:solidFill>
                  <a:schemeClr val="tx1"/>
                </a:solidFill>
                <a:latin typeface="Calibri" panose="020F0502020204030204" pitchFamily="34" charset="0"/>
              </a:rPr>
              <a:t>10years</a:t>
            </a:r>
            <a:endParaRPr kumimoji="1" lang="ja-JP" altLang="ja-JP" kern="1200" dirty="0">
              <a:solidFill>
                <a:schemeClr val="tx1"/>
              </a:solidFill>
              <a:latin typeface="Calibri" panose="020F0502020204030204" pitchFamily="34" charset="0"/>
            </a:endParaRPr>
          </a:p>
          <a:p>
            <a:r>
              <a:rPr lang="en-US" altLang="ja-JP" dirty="0">
                <a:latin typeface="+mn-ea"/>
              </a:rPr>
              <a:t>―――――――――――――――――――――――</a:t>
            </a:r>
            <a:endParaRPr kumimoji="1" lang="ja-JP" altLang="ja-JP" kern="1200" dirty="0">
              <a:solidFill>
                <a:schemeClr val="tx1"/>
              </a:solidFill>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b="1" i="0" u="none" strike="noStrike" kern="1200" dirty="0" err="1">
                <a:solidFill>
                  <a:schemeClr val="tx1"/>
                </a:solidFill>
                <a:latin typeface="Calibri" panose="020F0502020204030204" pitchFamily="34" charset="0"/>
                <a:cs typeface="Arial" pitchFamily="34" charset="0"/>
              </a:rPr>
              <a:t>Rel</a:t>
            </a:r>
            <a:r>
              <a:rPr kumimoji="1" lang="en-US" altLang="ja-JP" b="1" i="0" u="none" strike="noStrike" kern="1200" dirty="0">
                <a:solidFill>
                  <a:schemeClr val="tx1"/>
                </a:solidFill>
                <a:latin typeface="Calibri" panose="020F0502020204030204" pitchFamily="34" charset="0"/>
                <a:cs typeface="Arial" pitchFamily="34" charset="0"/>
              </a:rPr>
              <a:t>-BM</a:t>
            </a:r>
            <a:r>
              <a:rPr kumimoji="1" lang="en-US" altLang="ja-JP" b="1" i="0" u="none" strike="noStrike" kern="1200" baseline="0" dirty="0">
                <a:solidFill>
                  <a:schemeClr val="tx1"/>
                </a:solidFill>
                <a:latin typeface="Calibri" panose="020F0502020204030204" pitchFamily="34" charset="0"/>
                <a:cs typeface="Arial" pitchFamily="34" charset="0"/>
              </a:rPr>
              <a:t>        </a:t>
            </a:r>
            <a:r>
              <a:rPr kumimoji="1" lang="en-US" altLang="ja-JP" b="0" i="0" u="none" strike="noStrike" kern="1200" dirty="0">
                <a:solidFill>
                  <a:schemeClr val="tx1"/>
                </a:solidFill>
                <a:effectLst/>
                <a:latin typeface="Calibri" panose="020F0502020204030204" pitchFamily="34" charset="0"/>
              </a:rPr>
              <a:t>70      </a:t>
            </a:r>
            <a:r>
              <a:rPr kumimoji="1" lang="en-US" altLang="ja-JP" b="1" i="0" u="none" strike="noStrike" kern="1200" dirty="0">
                <a:solidFill>
                  <a:schemeClr val="tx1"/>
                </a:solidFill>
                <a:effectLst/>
                <a:latin typeface="Calibri" panose="020F0502020204030204" pitchFamily="34" charset="0"/>
              </a:rPr>
              <a:t>64.0%      29.0%       18.8%</a:t>
            </a:r>
            <a:endParaRPr lang="en-US" altLang="ja-JP" dirty="0">
              <a:latin typeface="Calibri" panose="020F0502020204030204" pitchFamily="34" charset="0"/>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b="1" i="0" u="none" strike="noStrike" kern="1200" baseline="0" dirty="0" err="1">
                <a:solidFill>
                  <a:schemeClr val="tx1"/>
                </a:solidFill>
                <a:latin typeface="Calibri" panose="020F0502020204030204" pitchFamily="34" charset="0"/>
                <a:cs typeface="Arial" pitchFamily="34" charset="0"/>
              </a:rPr>
              <a:t>Rel</a:t>
            </a:r>
            <a:r>
              <a:rPr kumimoji="1" lang="en-US" altLang="ja-JP" b="1" i="0" u="none" strike="noStrike" kern="1200" baseline="0" dirty="0">
                <a:solidFill>
                  <a:schemeClr val="tx1"/>
                </a:solidFill>
                <a:latin typeface="Calibri" panose="020F0502020204030204" pitchFamily="34" charset="0"/>
                <a:cs typeface="Arial" pitchFamily="34" charset="0"/>
              </a:rPr>
              <a:t>-PB       </a:t>
            </a:r>
            <a:r>
              <a:rPr kumimoji="1" lang="en-US" altLang="ja-JP" b="0" i="0" u="none" strike="noStrike" kern="1200" dirty="0">
                <a:solidFill>
                  <a:schemeClr val="tx1"/>
                </a:solidFill>
                <a:effectLst/>
                <a:latin typeface="Calibri" panose="020F0502020204030204" pitchFamily="34" charset="0"/>
              </a:rPr>
              <a:t>128      </a:t>
            </a:r>
            <a:r>
              <a:rPr kumimoji="1" lang="en-US" altLang="ja-JP" b="1" i="0" u="none" strike="noStrike" kern="1200" dirty="0">
                <a:solidFill>
                  <a:schemeClr val="tx1"/>
                </a:solidFill>
                <a:effectLst/>
                <a:latin typeface="Calibri" panose="020F0502020204030204" pitchFamily="34" charset="0"/>
              </a:rPr>
              <a:t>55.3%      27.6%       23.3%</a:t>
            </a:r>
            <a:endParaRPr lang="en-US" altLang="ja-JP" dirty="0">
              <a:latin typeface="Calibri" panose="020F0502020204030204" pitchFamily="34" charset="0"/>
              <a:cs typeface="Arial" pitchFamily="34" charset="0"/>
            </a:endParaRPr>
          </a:p>
          <a:p>
            <a:pPr rtl="0" eaLnBrk="1" fontAlgn="ctr" latinLnBrk="0" hangingPunct="1"/>
            <a:r>
              <a:rPr kumimoji="1" lang="en-US" altLang="ja-JP" b="1" i="0" u="none" strike="noStrike" kern="1200" dirty="0">
                <a:solidFill>
                  <a:schemeClr val="tx1"/>
                </a:solidFill>
                <a:latin typeface="Calibri" panose="020F0502020204030204" pitchFamily="34" charset="0"/>
                <a:cs typeface="Arial" pitchFamily="34" charset="0"/>
              </a:rPr>
              <a:t>UR-BM</a:t>
            </a:r>
            <a:r>
              <a:rPr kumimoji="1" lang="en-US" altLang="ja-JP" b="1" i="0" u="none" strike="noStrike" kern="1200" baseline="0" dirty="0">
                <a:solidFill>
                  <a:schemeClr val="tx1"/>
                </a:solidFill>
                <a:latin typeface="Calibri" panose="020F0502020204030204" pitchFamily="34" charset="0"/>
                <a:cs typeface="Arial" pitchFamily="34" charset="0"/>
              </a:rPr>
              <a:t>        </a:t>
            </a:r>
            <a:r>
              <a:rPr kumimoji="1" lang="en-US" altLang="ja-JP" b="0" i="0" u="none" strike="noStrike" kern="1200" dirty="0">
                <a:solidFill>
                  <a:schemeClr val="tx1"/>
                </a:solidFill>
                <a:effectLst/>
                <a:latin typeface="Calibri" panose="020F0502020204030204" pitchFamily="34" charset="0"/>
              </a:rPr>
              <a:t>64</a:t>
            </a:r>
            <a:r>
              <a:rPr kumimoji="1" lang="ja-JP" altLang="en-US" b="0" i="0" u="none" strike="noStrike" kern="1200" baseline="0" dirty="0">
                <a:solidFill>
                  <a:schemeClr val="tx1"/>
                </a:solidFill>
                <a:effectLst/>
                <a:latin typeface="Calibri" panose="020F0502020204030204" pitchFamily="34" charset="0"/>
              </a:rPr>
              <a:t>      </a:t>
            </a:r>
            <a:r>
              <a:rPr kumimoji="1" lang="en-US" altLang="ja-JP" b="1" i="0" u="none" strike="noStrike" kern="1200" dirty="0">
                <a:solidFill>
                  <a:schemeClr val="tx1"/>
                </a:solidFill>
                <a:effectLst/>
                <a:latin typeface="Calibri" panose="020F0502020204030204" pitchFamily="34" charset="0"/>
              </a:rPr>
              <a:t>55.8%      29.8%       11.9%</a:t>
            </a:r>
            <a:endParaRPr kumimoji="1" lang="ja-JP" altLang="ja-JP" b="1" i="0" u="none" strike="noStrike" kern="1200" dirty="0">
              <a:solidFill>
                <a:schemeClr val="tx1"/>
              </a:solidFill>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b="1" i="0" u="sng" strike="noStrike" kern="1200" baseline="0" dirty="0">
                <a:solidFill>
                  <a:schemeClr val="tx1"/>
                </a:solidFill>
                <a:latin typeface="Calibri" panose="020F0502020204030204" pitchFamily="34" charset="0"/>
                <a:cs typeface="Arial" pitchFamily="34" charset="0"/>
              </a:rPr>
              <a:t>UR-CB          </a:t>
            </a:r>
            <a:r>
              <a:rPr kumimoji="1" lang="en-US" altLang="ja-JP" b="0" i="0" u="sng" strike="noStrike" kern="1200" dirty="0">
                <a:solidFill>
                  <a:schemeClr val="tx1"/>
                </a:solidFill>
                <a:effectLst/>
                <a:latin typeface="Calibri" panose="020F0502020204030204" pitchFamily="34" charset="0"/>
              </a:rPr>
              <a:t>40        </a:t>
            </a:r>
            <a:r>
              <a:rPr kumimoji="1" lang="en-US" altLang="ja-JP" b="1" i="0" u="sng" strike="noStrike" kern="1200" dirty="0">
                <a:solidFill>
                  <a:schemeClr val="tx1"/>
                </a:solidFill>
                <a:effectLst/>
                <a:latin typeface="Calibri" panose="020F0502020204030204" pitchFamily="34" charset="0"/>
              </a:rPr>
              <a:t>8.0%        8.0%          ―</a:t>
            </a:r>
            <a:r>
              <a:rPr kumimoji="1" lang="ja-JP" altLang="en-US" b="1" i="0" u="sng" strike="noStrike" kern="1200" dirty="0">
                <a:solidFill>
                  <a:schemeClr val="tx1"/>
                </a:solidFill>
                <a:effectLst/>
                <a:latin typeface="Calibri" panose="020F0502020204030204" pitchFamily="34" charset="0"/>
              </a:rPr>
              <a:t> </a:t>
            </a:r>
            <a:r>
              <a:rPr kumimoji="1" lang="ja-JP" altLang="en-US" b="0" i="0" u="sng" strike="noStrike" kern="1200" dirty="0">
                <a:solidFill>
                  <a:schemeClr val="tx1"/>
                </a:solidFill>
                <a:effectLst/>
                <a:latin typeface="Calibri" panose="020F0502020204030204" pitchFamily="34" charset="0"/>
              </a:rPr>
              <a:t>    </a:t>
            </a:r>
            <a:r>
              <a:rPr kumimoji="1" lang="en-US" altLang="ja-JP" b="0" i="0" u="sng" strike="noStrike" kern="1200" dirty="0">
                <a:solidFill>
                  <a:schemeClr val="tx1"/>
                </a:solidFill>
                <a:effectLst/>
                <a:latin typeface="Calibri" panose="020F0502020204030204" pitchFamily="34" charset="0"/>
              </a:rPr>
              <a:t>.</a:t>
            </a:r>
            <a:r>
              <a:rPr kumimoji="1" lang="ja-JP" altLang="en-US" b="0" i="0" u="sng" strike="noStrike" kern="1200" dirty="0">
                <a:solidFill>
                  <a:schemeClr val="tx1"/>
                </a:solidFill>
                <a:effectLst/>
                <a:latin typeface="Calibri" panose="020F0502020204030204" pitchFamily="34" charset="0"/>
              </a:rPr>
              <a:t> </a:t>
            </a:r>
            <a:endParaRPr kumimoji="1" lang="ja-JP" altLang="ja-JP" b="0" i="0" u="sng" strike="noStrike" kern="1200" dirty="0">
              <a:solidFill>
                <a:schemeClr val="tx1"/>
              </a:solidFill>
              <a:effectLst/>
              <a:latin typeface="Calibri" panose="020F0502020204030204" pitchFamily="34" charset="0"/>
            </a:endParaRPr>
          </a:p>
        </p:txBody>
      </p:sp>
    </p:spTree>
    <p:extLst>
      <p:ext uri="{BB962C8B-B14F-4D97-AF65-F5344CB8AC3E}">
        <p14:creationId xmlns:p14="http://schemas.microsoft.com/office/powerpoint/2010/main" val="306837687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66688" y="328613"/>
            <a:ext cx="6335712" cy="4752975"/>
          </a:xfrm>
          <a:ln>
            <a:noFill/>
          </a:ln>
        </p:spPr>
      </p:sp>
      <p:sp>
        <p:nvSpPr>
          <p:cNvPr id="3" name="ノート プレースホルダ 2"/>
          <p:cNvSpPr>
            <a:spLocks noGrp="1"/>
          </p:cNvSpPr>
          <p:nvPr>
            <p:ph type="body" idx="1"/>
          </p:nvPr>
        </p:nvSpPr>
        <p:spPr>
          <a:xfrm>
            <a:off x="1122983" y="5635952"/>
            <a:ext cx="4918208" cy="3508048"/>
          </a:xfrm>
        </p:spPr>
        <p:txBody>
          <a:bodyPr>
            <a:noAutofit/>
          </a:bodyPr>
          <a:lstStyle/>
          <a:p>
            <a:r>
              <a:rPr kumimoji="1" lang="en-US" altLang="ja-JP" kern="1200" dirty="0">
                <a:solidFill>
                  <a:schemeClr val="tx1"/>
                </a:solidFill>
                <a:effectLst/>
                <a:latin typeface="Calibri" panose="020F0502020204030204" pitchFamily="34" charset="0"/>
              </a:rPr>
              <a:t>For aplastic anemia, allogeneic transplants are performed and in patients aged 15 years or younger (≤15), bone marrow transplants from related donors are frequently performed. The survival probability 5 years after transplantation is 92.6% for bone marrow transplants from related donors, 81.3% for peripheral blood stem cell transplantation from related donors, 88.3% for bone marrow transplants from unrelated donors, and 79.6% for cord blood transplants from unrelated donors.</a:t>
            </a:r>
            <a:endParaRPr kumimoji="1" lang="en-US" altLang="ja-JP" kern="1200" dirty="0">
              <a:solidFill>
                <a:schemeClr val="tx1"/>
              </a:solidFill>
              <a:latin typeface="Calibri" panose="020F0502020204030204" pitchFamily="34" charset="0"/>
            </a:endParaRPr>
          </a:p>
          <a:p>
            <a:r>
              <a:rPr kumimoji="1" lang="en-US" altLang="ja-JP" kern="1200" dirty="0">
                <a:solidFill>
                  <a:schemeClr val="tx1"/>
                </a:solidFill>
                <a:latin typeface="Calibri" panose="020F0502020204030204" pitchFamily="34" charset="0"/>
              </a:rPr>
              <a:t> </a:t>
            </a:r>
            <a:endParaRPr kumimoji="1" lang="en-US" altLang="ja-JP" kern="1200" dirty="0">
              <a:solidFill>
                <a:srgbClr val="0B5395"/>
              </a:solidFill>
              <a:latin typeface="Calibri" panose="020F0502020204030204" pitchFamily="34" charset="0"/>
              <a:cs typeface="メイリオ" pitchFamily="50" charset="-128"/>
            </a:endParaRPr>
          </a:p>
          <a:p>
            <a:pPr rtl="0" eaLnBrk="1" fontAlgn="b" latinLnBrk="0" hangingPunct="1"/>
            <a:r>
              <a:rPr kumimoji="1" lang="ja-JP" altLang="en-US" b="0" i="0" u="none" strike="noStrike" kern="1200" dirty="0">
                <a:solidFill>
                  <a:schemeClr val="tx1"/>
                </a:solidFill>
                <a:latin typeface="Calibri" panose="020F0502020204030204" pitchFamily="34" charset="0"/>
                <a:ea typeface="メイリオ" pitchFamily="50" charset="-128"/>
                <a:cs typeface="Arial" pitchFamily="34" charset="0"/>
              </a:rPr>
              <a:t>≪</a:t>
            </a:r>
            <a:r>
              <a:rPr kumimoji="1" lang="en-US" altLang="ja-JP" b="0" i="0" u="none" strike="noStrike" kern="1200" dirty="0">
                <a:solidFill>
                  <a:schemeClr val="tx1"/>
                </a:solidFill>
                <a:latin typeface="Calibri" panose="020F0502020204030204" pitchFamily="34" charset="0"/>
                <a:ea typeface="メイリオ" pitchFamily="50" charset="-128"/>
                <a:cs typeface="Arial" pitchFamily="34" charset="0"/>
              </a:rPr>
              <a:t>Probability of survival</a:t>
            </a:r>
            <a:r>
              <a:rPr kumimoji="1" lang="ja-JP" altLang="en-US" b="0" i="0" u="none" strike="noStrike" kern="1200" dirty="0">
                <a:solidFill>
                  <a:schemeClr val="tx1"/>
                </a:solidFill>
                <a:latin typeface="Calibri" panose="020F0502020204030204" pitchFamily="34" charset="0"/>
                <a:ea typeface="メイリオ" pitchFamily="50" charset="-128"/>
                <a:cs typeface="Arial" pitchFamily="34" charset="0"/>
              </a:rPr>
              <a:t>≫</a:t>
            </a:r>
            <a:endParaRPr kumimoji="1" lang="en-US" altLang="ja-JP" b="0" i="0" u="none" strike="noStrike" kern="1200" dirty="0">
              <a:solidFill>
                <a:schemeClr val="tx1"/>
              </a:solidFill>
              <a:latin typeface="Calibri" panose="020F0502020204030204" pitchFamily="34" charset="0"/>
              <a:ea typeface="メイリオ" pitchFamily="50" charset="-128"/>
              <a:cs typeface="Arial" pitchFamily="34" charset="0"/>
            </a:endParaRPr>
          </a:p>
          <a:p>
            <a:r>
              <a:rPr kumimoji="1" lang="en-US" altLang="ja-JP" kern="1200" dirty="0">
                <a:solidFill>
                  <a:schemeClr val="tx1"/>
                </a:solidFill>
                <a:latin typeface="Calibri" panose="020F0502020204030204" pitchFamily="34" charset="0"/>
              </a:rPr>
              <a:t>                             Years after the first transplantation </a:t>
            </a:r>
            <a:endParaRPr kumimoji="1" lang="ja-JP" altLang="ja-JP" kern="1200" dirty="0">
              <a:solidFill>
                <a:schemeClr val="tx1"/>
              </a:solidFill>
              <a:latin typeface="Calibri" panose="020F0502020204030204" pitchFamily="34" charset="0"/>
            </a:endParaRPr>
          </a:p>
          <a:p>
            <a:r>
              <a:rPr kumimoji="1" lang="en-US" altLang="ja-JP" kern="1200" dirty="0">
                <a:solidFill>
                  <a:schemeClr val="tx1"/>
                </a:solidFill>
                <a:latin typeface="Calibri" panose="020F0502020204030204" pitchFamily="34" charset="0"/>
              </a:rPr>
              <a:t>                    N       1year</a:t>
            </a:r>
            <a:r>
              <a:rPr kumimoji="1" lang="en-US" altLang="ja-JP" b="1" kern="1200" dirty="0">
                <a:solidFill>
                  <a:schemeClr val="tx1"/>
                </a:solidFill>
                <a:latin typeface="Calibri" panose="020F0502020204030204" pitchFamily="34" charset="0"/>
              </a:rPr>
              <a:t>        </a:t>
            </a:r>
            <a:r>
              <a:rPr kumimoji="1" lang="en-US" altLang="ja-JP" kern="1200" dirty="0">
                <a:solidFill>
                  <a:schemeClr val="tx1"/>
                </a:solidFill>
                <a:latin typeface="Calibri" panose="020F0502020204030204" pitchFamily="34" charset="0"/>
              </a:rPr>
              <a:t>5years</a:t>
            </a:r>
            <a:r>
              <a:rPr kumimoji="1" lang="en-US" altLang="ja-JP" b="1" kern="1200" dirty="0">
                <a:solidFill>
                  <a:schemeClr val="tx1"/>
                </a:solidFill>
                <a:latin typeface="Calibri" panose="020F0502020204030204" pitchFamily="34" charset="0"/>
              </a:rPr>
              <a:t>      </a:t>
            </a:r>
            <a:r>
              <a:rPr kumimoji="1" lang="en-US" altLang="ja-JP" kern="1200" dirty="0">
                <a:solidFill>
                  <a:schemeClr val="tx1"/>
                </a:solidFill>
                <a:latin typeface="Calibri" panose="020F0502020204030204" pitchFamily="34" charset="0"/>
              </a:rPr>
              <a:t>10years</a:t>
            </a:r>
            <a:endParaRPr kumimoji="1" lang="ja-JP" altLang="ja-JP" kern="1200" dirty="0">
              <a:solidFill>
                <a:schemeClr val="tx1"/>
              </a:solidFill>
              <a:latin typeface="Calibri" panose="020F0502020204030204" pitchFamily="34" charset="0"/>
            </a:endParaRPr>
          </a:p>
          <a:p>
            <a:r>
              <a:rPr lang="en-US" altLang="ja-JP" dirty="0">
                <a:latin typeface="+mn-ea"/>
              </a:rPr>
              <a:t>―――――――――――――――――――――――</a:t>
            </a:r>
            <a:endParaRPr kumimoji="1" lang="ja-JP" altLang="ja-JP" kern="1200" dirty="0">
              <a:solidFill>
                <a:schemeClr val="tx1"/>
              </a:solidFill>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b="1" i="0" u="none" strike="noStrike" kern="1200" baseline="0" dirty="0" err="1">
                <a:solidFill>
                  <a:schemeClr val="tx1"/>
                </a:solidFill>
                <a:latin typeface="Calibri" panose="020F0502020204030204" pitchFamily="34" charset="0"/>
                <a:cs typeface="Arial" pitchFamily="34" charset="0"/>
              </a:rPr>
              <a:t>Rel</a:t>
            </a:r>
            <a:r>
              <a:rPr kumimoji="1" lang="en-US" altLang="ja-JP" b="1" i="0" u="none" strike="noStrike" kern="1200" baseline="0" dirty="0">
                <a:solidFill>
                  <a:schemeClr val="tx1"/>
                </a:solidFill>
                <a:latin typeface="Calibri" panose="020F0502020204030204" pitchFamily="34" charset="0"/>
                <a:cs typeface="Arial" pitchFamily="34" charset="0"/>
              </a:rPr>
              <a:t>-BM      </a:t>
            </a:r>
            <a:r>
              <a:rPr kumimoji="1" lang="en-US" altLang="ja-JP" b="0" i="0" u="none" strike="noStrike" kern="1200" dirty="0">
                <a:solidFill>
                  <a:schemeClr val="tx1"/>
                </a:solidFill>
                <a:effectLst/>
                <a:latin typeface="Calibri" panose="020F0502020204030204" pitchFamily="34" charset="0"/>
              </a:rPr>
              <a:t>464       </a:t>
            </a:r>
            <a:r>
              <a:rPr kumimoji="1" lang="en-US" altLang="ja-JP" b="1" i="0" u="none" strike="noStrike" kern="1200" dirty="0">
                <a:solidFill>
                  <a:schemeClr val="tx1"/>
                </a:solidFill>
                <a:effectLst/>
                <a:latin typeface="Calibri" panose="020F0502020204030204" pitchFamily="34" charset="0"/>
              </a:rPr>
              <a:t>95.0%      92.6%      91.1%</a:t>
            </a:r>
            <a:endParaRPr lang="en-US" altLang="ja-JP" dirty="0">
              <a:latin typeface="Calibri" panose="020F0502020204030204" pitchFamily="34" charset="0"/>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b="1" i="0" u="none" strike="noStrike" kern="1200" baseline="0" dirty="0" err="1">
                <a:solidFill>
                  <a:schemeClr val="tx1"/>
                </a:solidFill>
                <a:latin typeface="Calibri" panose="020F0502020204030204" pitchFamily="34" charset="0"/>
                <a:cs typeface="Arial" pitchFamily="34" charset="0"/>
              </a:rPr>
              <a:t>Rel</a:t>
            </a:r>
            <a:r>
              <a:rPr kumimoji="1" lang="en-US" altLang="ja-JP" b="1" i="0" u="none" strike="noStrike" kern="1200" baseline="0" dirty="0">
                <a:solidFill>
                  <a:schemeClr val="tx1"/>
                </a:solidFill>
                <a:latin typeface="Calibri" panose="020F0502020204030204" pitchFamily="34" charset="0"/>
                <a:cs typeface="Arial" pitchFamily="34" charset="0"/>
              </a:rPr>
              <a:t>-PB          </a:t>
            </a:r>
            <a:r>
              <a:rPr kumimoji="1" lang="en-US" altLang="ja-JP" b="0" i="0" u="none" strike="noStrike" kern="1200" dirty="0">
                <a:solidFill>
                  <a:schemeClr val="tx1"/>
                </a:solidFill>
                <a:effectLst/>
                <a:latin typeface="Calibri" panose="020F0502020204030204" pitchFamily="34" charset="0"/>
              </a:rPr>
              <a:t>16      </a:t>
            </a:r>
            <a:r>
              <a:rPr kumimoji="1" lang="en-US" altLang="ja-JP" b="1" i="0" u="none" strike="noStrike" kern="1200" dirty="0">
                <a:solidFill>
                  <a:schemeClr val="tx1"/>
                </a:solidFill>
                <a:effectLst/>
                <a:latin typeface="Calibri" panose="020F0502020204030204" pitchFamily="34" charset="0"/>
              </a:rPr>
              <a:t>87.5%       81.3%      81.3%</a:t>
            </a:r>
            <a:endParaRPr lang="en-US" altLang="ja-JP" dirty="0">
              <a:latin typeface="Calibri" panose="020F0502020204030204" pitchFamily="34" charset="0"/>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b="1" i="0" u="none" strike="noStrike" kern="1200" dirty="0">
                <a:solidFill>
                  <a:schemeClr val="tx1"/>
                </a:solidFill>
                <a:latin typeface="Calibri" panose="020F0502020204030204" pitchFamily="34" charset="0"/>
                <a:cs typeface="Arial" pitchFamily="34" charset="0"/>
              </a:rPr>
              <a:t>UR-BM</a:t>
            </a:r>
            <a:r>
              <a:rPr kumimoji="1" lang="en-US" altLang="ja-JP" b="1" i="0" u="none" strike="noStrike" kern="1200" baseline="0" dirty="0">
                <a:solidFill>
                  <a:schemeClr val="tx1"/>
                </a:solidFill>
                <a:latin typeface="Calibri" panose="020F0502020204030204" pitchFamily="34" charset="0"/>
                <a:cs typeface="Arial" pitchFamily="34" charset="0"/>
              </a:rPr>
              <a:t>      </a:t>
            </a:r>
            <a:r>
              <a:rPr kumimoji="1" lang="en-US" altLang="ja-JP" b="0" i="0" u="none" strike="noStrike" kern="1200" dirty="0">
                <a:solidFill>
                  <a:schemeClr val="tx1"/>
                </a:solidFill>
                <a:effectLst/>
                <a:latin typeface="Calibri" panose="020F0502020204030204" pitchFamily="34" charset="0"/>
              </a:rPr>
              <a:t>336       </a:t>
            </a:r>
            <a:r>
              <a:rPr kumimoji="1" lang="en-US" altLang="ja-JP" b="1" i="0" u="none" strike="noStrike" kern="1200" dirty="0">
                <a:solidFill>
                  <a:schemeClr val="tx1"/>
                </a:solidFill>
                <a:effectLst/>
                <a:latin typeface="Calibri" panose="020F0502020204030204" pitchFamily="34" charset="0"/>
              </a:rPr>
              <a:t>90.3%       88.3%      86.8%</a:t>
            </a:r>
            <a:endParaRPr lang="en-US" altLang="ja-JP" dirty="0">
              <a:latin typeface="Calibri" panose="020F0502020204030204" pitchFamily="34" charset="0"/>
              <a:cs typeface="Arial" pitchFamily="34" charset="0"/>
            </a:endParaRPr>
          </a:p>
          <a:p>
            <a:pPr rtl="0" eaLnBrk="1" fontAlgn="ctr" latinLnBrk="0" hangingPunct="1"/>
            <a:r>
              <a:rPr kumimoji="1" lang="en-US" altLang="ja-JP" b="1" i="0" u="sng" strike="noStrike" kern="1200" baseline="0" dirty="0">
                <a:solidFill>
                  <a:schemeClr val="tx1"/>
                </a:solidFill>
                <a:latin typeface="Calibri" panose="020F0502020204030204" pitchFamily="34" charset="0"/>
                <a:cs typeface="Arial" pitchFamily="34" charset="0"/>
              </a:rPr>
              <a:t>UR-CB          </a:t>
            </a:r>
            <a:r>
              <a:rPr kumimoji="1" lang="en-US" altLang="ja-JP" b="0" i="0" u="sng" strike="noStrike" kern="1200" dirty="0">
                <a:solidFill>
                  <a:schemeClr val="tx1"/>
                </a:solidFill>
                <a:effectLst/>
                <a:latin typeface="Calibri" panose="020F0502020204030204" pitchFamily="34" charset="0"/>
              </a:rPr>
              <a:t>35       </a:t>
            </a:r>
            <a:r>
              <a:rPr kumimoji="1" lang="en-US" altLang="ja-JP" b="1" i="0" u="sng" strike="noStrike" kern="1200" dirty="0">
                <a:solidFill>
                  <a:schemeClr val="tx1"/>
                </a:solidFill>
                <a:effectLst/>
                <a:latin typeface="Calibri" panose="020F0502020204030204" pitchFamily="34" charset="0"/>
              </a:rPr>
              <a:t>82.8%       79.6%      72.3%</a:t>
            </a:r>
            <a:endParaRPr kumimoji="1" lang="ja-JP" altLang="ja-JP" b="1" i="0" u="sng" strike="noStrike" kern="1200" dirty="0">
              <a:solidFill>
                <a:schemeClr val="tx1"/>
              </a:solidFill>
              <a:effectLst/>
              <a:latin typeface="Calibri" panose="020F0502020204030204" pitchFamily="34" charset="0"/>
            </a:endParaRPr>
          </a:p>
        </p:txBody>
      </p:sp>
    </p:spTree>
    <p:extLst>
      <p:ext uri="{BB962C8B-B14F-4D97-AF65-F5344CB8AC3E}">
        <p14:creationId xmlns:p14="http://schemas.microsoft.com/office/powerpoint/2010/main" val="29648007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 2"/>
          <p:cNvSpPr>
            <a:spLocks noGrp="1"/>
          </p:cNvSpPr>
          <p:nvPr>
            <p:ph type="body" idx="1"/>
          </p:nvPr>
        </p:nvSpPr>
        <p:spPr>
          <a:xfrm>
            <a:off x="1035864" y="5648661"/>
            <a:ext cx="4918208" cy="2480336"/>
          </a:xfrm>
        </p:spPr>
        <p:txBody>
          <a:bodyPr>
            <a:normAutofit/>
          </a:bodyPr>
          <a:lstStyle/>
          <a:p>
            <a:r>
              <a:rPr kumimoji="1" lang="en-US" altLang="ja-JP" sz="1200" kern="1200" dirty="0">
                <a:solidFill>
                  <a:schemeClr val="tx1"/>
                </a:solidFill>
                <a:effectLst/>
                <a:latin typeface="+mn-lt"/>
                <a:ea typeface="+mn-ea"/>
                <a:cs typeface="+mn-cs"/>
              </a:rPr>
              <a:t>In Japan, since 1993 in which registration for bone marrow transplantation from unrelated donors was started and since 1997 in which the first case of cord blood transplantation was performed, transplantation from unrelated donors has spread and the total number of transplant recipients has increased. In particular, the increase in cord blood transplants is remarkable. Also, peripheral blood stem cell transplantation from unrelated donors was introduced since 2010, and the number of transplants has been gradually increased.</a:t>
            </a:r>
            <a:endParaRPr kumimoji="1" lang="ja-JP" altLang="ja-JP" sz="1200" b="0" kern="1200" dirty="0">
              <a:solidFill>
                <a:schemeClr val="tx1"/>
              </a:solidFill>
              <a:latin typeface="+mn-lt"/>
              <a:ea typeface="+mn-ea"/>
              <a:cs typeface="+mn-cs"/>
            </a:endParaRPr>
          </a:p>
        </p:txBody>
      </p:sp>
      <p:sp>
        <p:nvSpPr>
          <p:cNvPr id="9" name="スライド イメージ プレースホルダ 8"/>
          <p:cNvSpPr>
            <a:spLocks noGrp="1" noRot="1" noChangeAspect="1"/>
          </p:cNvSpPr>
          <p:nvPr>
            <p:ph type="sldImg"/>
          </p:nvPr>
        </p:nvSpPr>
        <p:spPr>
          <a:xfrm>
            <a:off x="196850" y="311150"/>
            <a:ext cx="6334125" cy="4751388"/>
          </a:xfrm>
          <a:ln>
            <a:noFill/>
          </a:ln>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88913" y="292100"/>
            <a:ext cx="6335712" cy="4752975"/>
          </a:xfrm>
          <a:ln>
            <a:noFill/>
          </a:ln>
        </p:spPr>
      </p:sp>
      <p:sp>
        <p:nvSpPr>
          <p:cNvPr id="3" name="ノート プレースホルダ 2"/>
          <p:cNvSpPr>
            <a:spLocks noGrp="1"/>
          </p:cNvSpPr>
          <p:nvPr>
            <p:ph type="body" idx="1"/>
          </p:nvPr>
        </p:nvSpPr>
        <p:spPr>
          <a:xfrm>
            <a:off x="1122983" y="5635952"/>
            <a:ext cx="4918208" cy="2794670"/>
          </a:xfrm>
        </p:spPr>
        <p:txBody>
          <a:bodyPr>
            <a:normAutofit/>
          </a:bodyPr>
          <a:lstStyle/>
          <a:p>
            <a:r>
              <a:rPr kumimoji="1" lang="en-US" altLang="ja-JP" kern="1200" dirty="0">
                <a:solidFill>
                  <a:schemeClr val="tx1"/>
                </a:solidFill>
                <a:effectLst/>
                <a:latin typeface="Calibri" panose="020F0502020204030204" pitchFamily="34" charset="0"/>
              </a:rPr>
              <a:t>For patients with aplastic anemia aged 16 years or older (≥16), approximately half the allogeneic transplants are bone marrow transplants from related donors. The survival probability 5 years after transplantation is more than 60% for both transplants from related and unrelated donors, and 84.6% for bone marrow transplants from related donors.</a:t>
            </a:r>
            <a:endParaRPr kumimoji="1" lang="ja-JP" altLang="ja-JP" kern="1200" dirty="0">
              <a:solidFill>
                <a:schemeClr val="tx1"/>
              </a:solidFill>
              <a:effectLst/>
              <a:latin typeface="Calibri" panose="020F0502020204030204" pitchFamily="34" charset="0"/>
            </a:endParaRPr>
          </a:p>
          <a:p>
            <a:endParaRPr kumimoji="1" lang="en-US" altLang="ja-JP" kern="1200" dirty="0">
              <a:solidFill>
                <a:srgbClr val="0B5395"/>
              </a:solidFill>
              <a:latin typeface="Calibri" panose="020F0502020204030204" pitchFamily="34" charset="0"/>
              <a:cs typeface="メイリオ" pitchFamily="50" charset="-128"/>
            </a:endParaRPr>
          </a:p>
          <a:p>
            <a:pPr rtl="0" eaLnBrk="1" fontAlgn="b" latinLnBrk="0" hangingPunct="1"/>
            <a:r>
              <a:rPr kumimoji="1" lang="ja-JP" altLang="en-US" b="0" i="0" u="none" strike="noStrike" kern="1200" dirty="0">
                <a:solidFill>
                  <a:schemeClr val="tx1"/>
                </a:solidFill>
                <a:latin typeface="Calibri" panose="020F0502020204030204" pitchFamily="34" charset="0"/>
                <a:ea typeface="メイリオ" pitchFamily="50" charset="-128"/>
                <a:cs typeface="Arial" pitchFamily="34" charset="0"/>
              </a:rPr>
              <a:t>≪</a:t>
            </a:r>
            <a:r>
              <a:rPr kumimoji="1" lang="en-US" altLang="ja-JP" b="0" i="0" u="none" strike="noStrike" kern="1200" dirty="0">
                <a:solidFill>
                  <a:schemeClr val="tx1"/>
                </a:solidFill>
                <a:latin typeface="Calibri" panose="020F0502020204030204" pitchFamily="34" charset="0"/>
                <a:ea typeface="メイリオ" pitchFamily="50" charset="-128"/>
                <a:cs typeface="Arial" pitchFamily="34" charset="0"/>
              </a:rPr>
              <a:t>Probability of survival</a:t>
            </a:r>
            <a:r>
              <a:rPr kumimoji="1" lang="ja-JP" altLang="en-US" b="0" i="0" u="none" strike="noStrike" kern="1200" dirty="0">
                <a:solidFill>
                  <a:schemeClr val="tx1"/>
                </a:solidFill>
                <a:latin typeface="Calibri" panose="020F0502020204030204" pitchFamily="34" charset="0"/>
                <a:ea typeface="メイリオ" pitchFamily="50" charset="-128"/>
                <a:cs typeface="Arial" pitchFamily="34" charset="0"/>
              </a:rPr>
              <a:t>≫</a:t>
            </a:r>
            <a:endParaRPr kumimoji="1" lang="en-US" altLang="ja-JP" b="0" i="0" u="none" strike="noStrike" kern="1200" dirty="0">
              <a:solidFill>
                <a:schemeClr val="tx1"/>
              </a:solidFill>
              <a:latin typeface="Calibri" panose="020F0502020204030204" pitchFamily="34" charset="0"/>
              <a:ea typeface="メイリオ" pitchFamily="50" charset="-128"/>
              <a:cs typeface="Arial" pitchFamily="34" charset="0"/>
            </a:endParaRPr>
          </a:p>
          <a:p>
            <a:r>
              <a:rPr kumimoji="1" lang="en-US" altLang="ja-JP" kern="1200" dirty="0">
                <a:solidFill>
                  <a:schemeClr val="tx1"/>
                </a:solidFill>
                <a:latin typeface="Calibri" panose="020F0502020204030204" pitchFamily="34" charset="0"/>
              </a:rPr>
              <a:t>                             Years after the first transplantation </a:t>
            </a:r>
            <a:endParaRPr kumimoji="1" lang="ja-JP" altLang="ja-JP" kern="1200" dirty="0">
              <a:solidFill>
                <a:schemeClr val="tx1"/>
              </a:solidFill>
              <a:latin typeface="Calibri" panose="020F0502020204030204" pitchFamily="34" charset="0"/>
            </a:endParaRPr>
          </a:p>
          <a:p>
            <a:r>
              <a:rPr kumimoji="1" lang="en-US" altLang="ja-JP" kern="1200" dirty="0">
                <a:solidFill>
                  <a:schemeClr val="tx1"/>
                </a:solidFill>
                <a:latin typeface="Calibri" panose="020F0502020204030204" pitchFamily="34" charset="0"/>
              </a:rPr>
              <a:t>                    N       1year</a:t>
            </a:r>
            <a:r>
              <a:rPr kumimoji="1" lang="en-US" altLang="ja-JP" b="1" kern="1200" dirty="0">
                <a:solidFill>
                  <a:schemeClr val="tx1"/>
                </a:solidFill>
                <a:latin typeface="Calibri" panose="020F0502020204030204" pitchFamily="34" charset="0"/>
              </a:rPr>
              <a:t>        </a:t>
            </a:r>
            <a:r>
              <a:rPr kumimoji="1" lang="en-US" altLang="ja-JP" kern="1200" dirty="0">
                <a:solidFill>
                  <a:schemeClr val="tx1"/>
                </a:solidFill>
                <a:latin typeface="Calibri" panose="020F0502020204030204" pitchFamily="34" charset="0"/>
              </a:rPr>
              <a:t>5years</a:t>
            </a:r>
            <a:r>
              <a:rPr kumimoji="1" lang="en-US" altLang="ja-JP" b="1" kern="1200" dirty="0">
                <a:solidFill>
                  <a:schemeClr val="tx1"/>
                </a:solidFill>
                <a:latin typeface="Calibri" panose="020F0502020204030204" pitchFamily="34" charset="0"/>
              </a:rPr>
              <a:t>      </a:t>
            </a:r>
            <a:r>
              <a:rPr kumimoji="1" lang="en-US" altLang="ja-JP" kern="1200" dirty="0">
                <a:solidFill>
                  <a:schemeClr val="tx1"/>
                </a:solidFill>
                <a:latin typeface="Calibri" panose="020F0502020204030204" pitchFamily="34" charset="0"/>
              </a:rPr>
              <a:t>10years</a:t>
            </a:r>
            <a:endParaRPr kumimoji="1" lang="ja-JP" altLang="ja-JP" kern="1200" dirty="0">
              <a:solidFill>
                <a:schemeClr val="tx1"/>
              </a:solidFill>
              <a:latin typeface="Calibri" panose="020F0502020204030204" pitchFamily="34" charset="0"/>
            </a:endParaRPr>
          </a:p>
          <a:p>
            <a:r>
              <a:rPr lang="en-US" altLang="ja-JP" dirty="0">
                <a:latin typeface="+mn-ea"/>
              </a:rPr>
              <a:t>―――――――――――――――――――――――</a:t>
            </a:r>
            <a:endParaRPr kumimoji="1" lang="ja-JP" altLang="ja-JP" kern="1200" dirty="0">
              <a:solidFill>
                <a:schemeClr val="tx1"/>
              </a:solidFill>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b="1" i="0" u="none" strike="noStrike" kern="1200" baseline="0" dirty="0" err="1">
                <a:solidFill>
                  <a:schemeClr val="tx1"/>
                </a:solidFill>
                <a:latin typeface="Calibri" panose="020F0502020204030204" pitchFamily="34" charset="0"/>
                <a:cs typeface="Arial" pitchFamily="34" charset="0"/>
              </a:rPr>
              <a:t>Rel</a:t>
            </a:r>
            <a:r>
              <a:rPr kumimoji="1" lang="en-US" altLang="ja-JP" b="1" i="0" u="none" strike="noStrike" kern="1200" baseline="0" dirty="0">
                <a:solidFill>
                  <a:schemeClr val="tx1"/>
                </a:solidFill>
                <a:latin typeface="Calibri" panose="020F0502020204030204" pitchFamily="34" charset="0"/>
                <a:cs typeface="Arial" pitchFamily="34" charset="0"/>
              </a:rPr>
              <a:t>-BM       </a:t>
            </a:r>
            <a:r>
              <a:rPr kumimoji="1" lang="en-US" altLang="ja-JP" b="0" i="0" u="none" strike="noStrike" kern="1200" dirty="0">
                <a:solidFill>
                  <a:schemeClr val="tx1"/>
                </a:solidFill>
                <a:effectLst/>
                <a:latin typeface="Calibri" panose="020F0502020204030204" pitchFamily="34" charset="0"/>
              </a:rPr>
              <a:t>650      </a:t>
            </a:r>
            <a:r>
              <a:rPr kumimoji="1" lang="en-US" altLang="ja-JP" b="1" i="0" u="none" strike="noStrike" kern="1200" dirty="0">
                <a:solidFill>
                  <a:schemeClr val="tx1"/>
                </a:solidFill>
                <a:effectLst/>
                <a:latin typeface="Calibri" panose="020F0502020204030204" pitchFamily="34" charset="0"/>
              </a:rPr>
              <a:t>88.4%       84.6%       83.9%</a:t>
            </a:r>
            <a:endParaRPr lang="en-US" altLang="ja-JP" dirty="0">
              <a:latin typeface="Calibri" panose="020F0502020204030204" pitchFamily="34" charset="0"/>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b="1" i="0" u="none" strike="noStrike" kern="1200" baseline="0" dirty="0" err="1">
                <a:solidFill>
                  <a:schemeClr val="tx1"/>
                </a:solidFill>
                <a:latin typeface="Calibri" panose="020F0502020204030204" pitchFamily="34" charset="0"/>
                <a:cs typeface="Arial" pitchFamily="34" charset="0"/>
              </a:rPr>
              <a:t>Rel</a:t>
            </a:r>
            <a:r>
              <a:rPr kumimoji="1" lang="en-US" altLang="ja-JP" b="1" i="0" u="none" strike="noStrike" kern="1200" baseline="0" dirty="0">
                <a:solidFill>
                  <a:schemeClr val="tx1"/>
                </a:solidFill>
                <a:latin typeface="Calibri" panose="020F0502020204030204" pitchFamily="34" charset="0"/>
                <a:cs typeface="Arial" pitchFamily="34" charset="0"/>
              </a:rPr>
              <a:t>-PB        </a:t>
            </a:r>
            <a:r>
              <a:rPr kumimoji="1" lang="en-US" altLang="ja-JP" b="0" i="0" u="none" strike="noStrike" kern="1200" dirty="0">
                <a:solidFill>
                  <a:schemeClr val="tx1"/>
                </a:solidFill>
                <a:effectLst/>
                <a:latin typeface="Calibri" panose="020F0502020204030204" pitchFamily="34" charset="0"/>
              </a:rPr>
              <a:t>154      </a:t>
            </a:r>
            <a:r>
              <a:rPr kumimoji="1" lang="en-US" altLang="ja-JP" b="1" i="0" u="none" strike="noStrike" kern="1200" dirty="0">
                <a:solidFill>
                  <a:schemeClr val="tx1"/>
                </a:solidFill>
                <a:effectLst/>
                <a:latin typeface="Calibri" panose="020F0502020204030204" pitchFamily="34" charset="0"/>
              </a:rPr>
              <a:t>74.4%       62.0%       51.5%</a:t>
            </a:r>
            <a:endParaRPr lang="en-US" altLang="ja-JP" dirty="0">
              <a:latin typeface="Calibri" panose="020F0502020204030204" pitchFamily="34" charset="0"/>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b="1" i="0" u="none" strike="noStrike" kern="1200" baseline="0" dirty="0">
                <a:solidFill>
                  <a:schemeClr val="tx1"/>
                </a:solidFill>
                <a:latin typeface="Calibri" panose="020F0502020204030204" pitchFamily="34" charset="0"/>
                <a:cs typeface="Arial" pitchFamily="34" charset="0"/>
              </a:rPr>
              <a:t>UR-BM       </a:t>
            </a:r>
            <a:r>
              <a:rPr kumimoji="1" lang="en-US" altLang="ja-JP" b="0" i="0" u="none" strike="noStrike" kern="1200" dirty="0">
                <a:solidFill>
                  <a:schemeClr val="tx1"/>
                </a:solidFill>
                <a:effectLst/>
                <a:latin typeface="Calibri" panose="020F0502020204030204" pitchFamily="34" charset="0"/>
              </a:rPr>
              <a:t>546      </a:t>
            </a:r>
            <a:r>
              <a:rPr kumimoji="1" lang="en-US" altLang="ja-JP" b="1" i="0" u="none" strike="noStrike" kern="1200" dirty="0">
                <a:solidFill>
                  <a:schemeClr val="tx1"/>
                </a:solidFill>
                <a:effectLst/>
                <a:latin typeface="Calibri" panose="020F0502020204030204" pitchFamily="34" charset="0"/>
              </a:rPr>
              <a:t>75.2%       67.0%       64.3%</a:t>
            </a:r>
            <a:endParaRPr lang="en-US" altLang="ja-JP" dirty="0">
              <a:latin typeface="Calibri" panose="020F0502020204030204" pitchFamily="34" charset="0"/>
              <a:cs typeface="Arial" pitchFamily="34" charset="0"/>
            </a:endParaRPr>
          </a:p>
          <a:p>
            <a:pPr rtl="0" eaLnBrk="1" fontAlgn="ctr" latinLnBrk="0" hangingPunct="1"/>
            <a:r>
              <a:rPr kumimoji="1" lang="en-US" altLang="ja-JP" b="1" i="0" u="sng" strike="noStrike" kern="1200" baseline="0" dirty="0">
                <a:solidFill>
                  <a:schemeClr val="tx1"/>
                </a:solidFill>
                <a:latin typeface="Calibri" panose="020F0502020204030204" pitchFamily="34" charset="0"/>
                <a:cs typeface="Arial" pitchFamily="34" charset="0"/>
              </a:rPr>
              <a:t>UR-CB        </a:t>
            </a:r>
            <a:r>
              <a:rPr kumimoji="1" lang="en-US" altLang="ja-JP" b="0" i="0" u="sng" strike="noStrike" kern="1200" dirty="0">
                <a:solidFill>
                  <a:schemeClr val="tx1"/>
                </a:solidFill>
                <a:effectLst/>
                <a:latin typeface="Calibri" panose="020F0502020204030204" pitchFamily="34" charset="0"/>
              </a:rPr>
              <a:t>147       </a:t>
            </a:r>
            <a:r>
              <a:rPr kumimoji="1" lang="en-US" altLang="ja-JP" b="1" i="0" u="sng" strike="noStrike" kern="1200" dirty="0">
                <a:solidFill>
                  <a:schemeClr val="tx1"/>
                </a:solidFill>
                <a:effectLst/>
                <a:latin typeface="Calibri" panose="020F0502020204030204" pitchFamily="34" charset="0"/>
              </a:rPr>
              <a:t>63.4%       60.5%       60.5%</a:t>
            </a:r>
            <a:endParaRPr kumimoji="1" lang="ja-JP" altLang="ja-JP" b="1" i="0" u="sng" strike="noStrike" kern="1200" dirty="0">
              <a:solidFill>
                <a:schemeClr val="tx1"/>
              </a:solidFill>
              <a:effectLst/>
              <a:latin typeface="Calibri" panose="020F0502020204030204" pitchFamily="34" charset="0"/>
            </a:endParaRPr>
          </a:p>
        </p:txBody>
      </p:sp>
    </p:spTree>
    <p:extLst>
      <p:ext uri="{BB962C8B-B14F-4D97-AF65-F5344CB8AC3E}">
        <p14:creationId xmlns:p14="http://schemas.microsoft.com/office/powerpoint/2010/main" val="25160316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 2"/>
          <p:cNvSpPr>
            <a:spLocks noGrp="1"/>
          </p:cNvSpPr>
          <p:nvPr>
            <p:ph type="body" idx="1"/>
          </p:nvPr>
        </p:nvSpPr>
        <p:spPr>
          <a:xfrm>
            <a:off x="1086407" y="5650053"/>
            <a:ext cx="4918208" cy="2480336"/>
          </a:xfrm>
        </p:spPr>
        <p:txBody>
          <a:bodyPr>
            <a:normAutofit/>
          </a:bodyPr>
          <a:lstStyle/>
          <a:p>
            <a:r>
              <a:rPr kumimoji="1" lang="en-US" altLang="ja-JP" sz="1200" kern="1200" dirty="0">
                <a:solidFill>
                  <a:schemeClr val="tx1"/>
                </a:solidFill>
                <a:effectLst/>
                <a:latin typeface="+mn-lt"/>
                <a:ea typeface="+mn-ea"/>
                <a:cs typeface="+mn-cs"/>
              </a:rPr>
              <a:t>Due to the spread of transplants with reduced intensity conditioning (RIC), the age groups in which transplantation is indicated have expanded, and the number of transplants in older age groups has increased.</a:t>
            </a:r>
            <a:endParaRPr kumimoji="1" lang="ja-JP" altLang="ja-JP" sz="1200" kern="1200" dirty="0">
              <a:solidFill>
                <a:schemeClr val="tx1"/>
              </a:solidFill>
              <a:effectLst/>
              <a:latin typeface="+mn-lt"/>
              <a:ea typeface="+mn-ea"/>
              <a:cs typeface="+mn-cs"/>
            </a:endParaRPr>
          </a:p>
        </p:txBody>
      </p:sp>
      <p:sp>
        <p:nvSpPr>
          <p:cNvPr id="9" name="スライド イメージ プレースホルダ 8"/>
          <p:cNvSpPr>
            <a:spLocks noGrp="1" noRot="1" noChangeAspect="1"/>
          </p:cNvSpPr>
          <p:nvPr>
            <p:ph type="sldImg"/>
          </p:nvPr>
        </p:nvSpPr>
        <p:spPr>
          <a:xfrm>
            <a:off x="163513" y="328613"/>
            <a:ext cx="6337300" cy="4752975"/>
          </a:xfrm>
          <a:ln>
            <a:noFill/>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 2"/>
          <p:cNvSpPr>
            <a:spLocks noGrp="1"/>
          </p:cNvSpPr>
          <p:nvPr>
            <p:ph type="body" idx="1"/>
          </p:nvPr>
        </p:nvSpPr>
        <p:spPr>
          <a:xfrm>
            <a:off x="1104695" y="5641421"/>
            <a:ext cx="4918208" cy="2480336"/>
          </a:xfrm>
        </p:spPr>
        <p:txBody>
          <a:bodyPr>
            <a:normAutofit/>
          </a:bodyPr>
          <a:lstStyle/>
          <a:p>
            <a:r>
              <a:rPr kumimoji="1" lang="en-US" altLang="ja-JP" sz="1200" kern="1200" dirty="0">
                <a:solidFill>
                  <a:schemeClr val="tx1"/>
                </a:solidFill>
                <a:effectLst/>
                <a:latin typeface="+mn-lt"/>
                <a:ea typeface="+mn-ea"/>
                <a:cs typeface="+mn-cs"/>
              </a:rPr>
              <a:t>The spread of transplants with reduced intensity conditioning (RIC), has expanded the age groups in which transplantation is indicated.</a:t>
            </a:r>
            <a:endParaRPr kumimoji="1" lang="ja-JP" altLang="ja-JP" sz="1200" kern="1200" dirty="0">
              <a:solidFill>
                <a:schemeClr val="tx1"/>
              </a:solidFill>
              <a:effectLst/>
              <a:latin typeface="+mn-lt"/>
              <a:ea typeface="+mn-ea"/>
              <a:cs typeface="+mn-cs"/>
            </a:endParaRPr>
          </a:p>
        </p:txBody>
      </p:sp>
      <p:sp>
        <p:nvSpPr>
          <p:cNvPr id="9" name="スライド イメージ プレースホルダ 8"/>
          <p:cNvSpPr>
            <a:spLocks noGrp="1" noRot="1" noChangeAspect="1"/>
          </p:cNvSpPr>
          <p:nvPr>
            <p:ph type="sldImg"/>
          </p:nvPr>
        </p:nvSpPr>
        <p:spPr>
          <a:xfrm>
            <a:off x="198438" y="292100"/>
            <a:ext cx="6335712" cy="4752975"/>
          </a:xfrm>
          <a:ln>
            <a:noFill/>
          </a:ln>
        </p:spPr>
      </p:sp>
    </p:spTree>
    <p:extLst>
      <p:ext uri="{BB962C8B-B14F-4D97-AF65-F5344CB8AC3E}">
        <p14:creationId xmlns:p14="http://schemas.microsoft.com/office/powerpoint/2010/main" val="32364111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 2"/>
          <p:cNvSpPr>
            <a:spLocks noGrp="1"/>
          </p:cNvSpPr>
          <p:nvPr>
            <p:ph type="body" idx="1"/>
          </p:nvPr>
        </p:nvSpPr>
        <p:spPr>
          <a:xfrm>
            <a:off x="1068119" y="5635953"/>
            <a:ext cx="4918208" cy="2480336"/>
          </a:xfrm>
        </p:spPr>
        <p:txBody>
          <a:bodyPr>
            <a:normAutofit/>
          </a:bodyPr>
          <a:lstStyle/>
          <a:p>
            <a:r>
              <a:rPr kumimoji="1" lang="en-US" altLang="ja-JP" sz="1200" kern="1200" dirty="0">
                <a:solidFill>
                  <a:schemeClr val="tx1"/>
                </a:solidFill>
                <a:effectLst/>
                <a:latin typeface="+mn-lt"/>
                <a:ea typeface="+mn-ea"/>
                <a:cs typeface="+mn-cs"/>
              </a:rPr>
              <a:t>The increase is specially remarkable in the elderly. In the period from 2013 to 2017, those aged 50 years or older accounted for 50% of the total cases of leukemia and 66% of the total cases of malignant lymphoma.</a:t>
            </a:r>
            <a:endParaRPr kumimoji="1" lang="ja-JP" altLang="ja-JP" sz="1200" kern="1200" dirty="0">
              <a:solidFill>
                <a:schemeClr val="tx1"/>
              </a:solidFill>
              <a:effectLst/>
              <a:latin typeface="+mn-lt"/>
              <a:ea typeface="+mn-ea"/>
              <a:cs typeface="+mn-cs"/>
            </a:endParaRPr>
          </a:p>
        </p:txBody>
      </p:sp>
      <p:sp>
        <p:nvSpPr>
          <p:cNvPr id="7" name="スライド イメージ プレースホルダ 6"/>
          <p:cNvSpPr>
            <a:spLocks noGrp="1" noRot="1" noChangeAspect="1"/>
          </p:cNvSpPr>
          <p:nvPr>
            <p:ph type="sldImg"/>
          </p:nvPr>
        </p:nvSpPr>
        <p:spPr>
          <a:xfrm>
            <a:off x="157163" y="292100"/>
            <a:ext cx="6335712" cy="4752975"/>
          </a:xfrm>
          <a:ln>
            <a:noFill/>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 2"/>
          <p:cNvSpPr>
            <a:spLocks noGrp="1"/>
          </p:cNvSpPr>
          <p:nvPr>
            <p:ph type="body" idx="1"/>
          </p:nvPr>
        </p:nvSpPr>
        <p:spPr>
          <a:xfrm>
            <a:off x="1049831" y="5613477"/>
            <a:ext cx="4918208" cy="2480336"/>
          </a:xfrm>
        </p:spPr>
        <p:txBody>
          <a:bodyPr>
            <a:normAutofit/>
          </a:bodyPr>
          <a:lstStyle/>
          <a:p>
            <a:r>
              <a:rPr kumimoji="1" lang="en-US" altLang="ja-JP" sz="1200" kern="1200" dirty="0">
                <a:solidFill>
                  <a:schemeClr val="tx1"/>
                </a:solidFill>
                <a:effectLst/>
                <a:latin typeface="+mn-lt"/>
                <a:ea typeface="+mn-ea"/>
                <a:cs typeface="+mn-cs"/>
              </a:rPr>
              <a:t>In pediatric patients, allogeneic transplants are most frequently performed for acute leukemia (acute myeloid leukemia and acute lymphoid leukemia), which accounts for about 55% of the total cases of allogeneic transplantation. Following this, allogeneic transplants are also frequently performed for aplastic anemia. Although aplastic anemia is a rare disease, allogeneic transplantation is the first choice for serious and most serious cases. </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Accordingly, aplastic anemia accounts for about 10% of the allogeneic transplants in pediatric patients.</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For solid tumors in pediatric patients, autologous transplants are performed in order to rescue hematopoietic dysfunction due to high-dose chemotherapy and therefore, autologous transplantation accounts for 87% of the total number of transplants.</a:t>
            </a:r>
            <a:endParaRPr kumimoji="1" lang="ja-JP" altLang="ja-JP" sz="1200" kern="1200" dirty="0">
              <a:solidFill>
                <a:schemeClr val="tx1"/>
              </a:solidFill>
              <a:effectLst/>
              <a:latin typeface="+mn-lt"/>
              <a:ea typeface="+mn-ea"/>
              <a:cs typeface="+mn-cs"/>
            </a:endParaRPr>
          </a:p>
        </p:txBody>
      </p:sp>
      <p:sp>
        <p:nvSpPr>
          <p:cNvPr id="7" name="スライド イメージ プレースホルダ 6"/>
          <p:cNvSpPr>
            <a:spLocks noGrp="1" noRot="1" noChangeAspect="1"/>
          </p:cNvSpPr>
          <p:nvPr>
            <p:ph type="sldImg"/>
          </p:nvPr>
        </p:nvSpPr>
        <p:spPr>
          <a:xfrm>
            <a:off x="206375" y="311150"/>
            <a:ext cx="6335713" cy="4751388"/>
          </a:xfrm>
          <a:ln>
            <a:noFill/>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31"/>
            <a:ext cx="7772400" cy="1470025"/>
          </a:xfrm>
        </p:spPr>
        <p:txBody>
          <a:bodyPr/>
          <a:lstStyle/>
          <a:p>
            <a:r>
              <a:rPr kumimoji="1" lang="ja-JP" altLang="en-US"/>
              <a:t>マスタ タイトルの書式設定</a:t>
            </a:r>
          </a:p>
        </p:txBody>
      </p:sp>
      <p:sp>
        <p:nvSpPr>
          <p:cNvPr id="3" name="サブタイトル 2"/>
          <p:cNvSpPr>
            <a:spLocks noGrp="1"/>
          </p:cNvSpPr>
          <p:nvPr>
            <p:ph type="subTitle" idx="1"/>
          </p:nvPr>
        </p:nvSpPr>
        <p:spPr>
          <a:xfrm>
            <a:off x="1371601"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 サブタイトルの書式設定</a:t>
            </a:r>
          </a:p>
        </p:txBody>
      </p:sp>
      <p:sp>
        <p:nvSpPr>
          <p:cNvPr id="4" name="日付プレースホルダ 3"/>
          <p:cNvSpPr>
            <a:spLocks noGrp="1"/>
          </p:cNvSpPr>
          <p:nvPr>
            <p:ph type="dt" sz="half" idx="10"/>
          </p:nvPr>
        </p:nvSpPr>
        <p:spPr/>
        <p:txBody>
          <a:bodyPr/>
          <a:lstStyle/>
          <a:p>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grpSp>
        <p:nvGrpSpPr>
          <p:cNvPr id="6" name="グループ化 5"/>
          <p:cNvGrpSpPr/>
          <p:nvPr userDrawn="1"/>
        </p:nvGrpSpPr>
        <p:grpSpPr>
          <a:xfrm>
            <a:off x="0" y="6357600"/>
            <a:ext cx="9149624" cy="428108"/>
            <a:chOff x="0" y="6357600"/>
            <a:chExt cx="9149624" cy="428108"/>
          </a:xfrm>
        </p:grpSpPr>
        <p:grpSp>
          <p:nvGrpSpPr>
            <p:cNvPr id="7" name="グループ化 7"/>
            <p:cNvGrpSpPr/>
            <p:nvPr userDrawn="1"/>
          </p:nvGrpSpPr>
          <p:grpSpPr>
            <a:xfrm>
              <a:off x="0" y="6396536"/>
              <a:ext cx="9149624" cy="389172"/>
              <a:chOff x="-4511" y="6329435"/>
              <a:chExt cx="9149625" cy="389172"/>
            </a:xfrm>
          </p:grpSpPr>
          <p:sp>
            <p:nvSpPr>
              <p:cNvPr id="9" name="フリーフォーム 8"/>
              <p:cNvSpPr>
                <a:spLocks/>
              </p:cNvSpPr>
              <p:nvPr/>
            </p:nvSpPr>
            <p:spPr bwMode="auto">
              <a:xfrm rot="60000">
                <a:off x="1113" y="6329435"/>
                <a:ext cx="9144001" cy="360000"/>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0">
                      <a:schemeClr val="accent1">
                        <a:lumMod val="75000"/>
                      </a:schemeClr>
                    </a:gs>
                    <a:gs pos="50000">
                      <a:schemeClr val="accent1">
                        <a:tint val="44500"/>
                        <a:satMod val="160000"/>
                      </a:schemeClr>
                    </a:gs>
                    <a:gs pos="100000">
                      <a:schemeClr val="accent1">
                        <a:tint val="23500"/>
                        <a:satMod val="160000"/>
                      </a:schemeClr>
                    </a:gs>
                  </a:gsLst>
                  <a:lin ang="0" scaled="0"/>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フリーフォーム 9"/>
              <p:cNvSpPr>
                <a:spLocks/>
              </p:cNvSpPr>
              <p:nvPr/>
            </p:nvSpPr>
            <p:spPr bwMode="auto">
              <a:xfrm rot="120000">
                <a:off x="-4511" y="6424523"/>
                <a:ext cx="9144000" cy="294084"/>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flip="none" rotWithShape="1">
                  <a:gsLst>
                    <a:gs pos="74000">
                      <a:schemeClr val="bg1">
                        <a:lumMod val="65000"/>
                      </a:schemeClr>
                    </a:gs>
                    <a:gs pos="44000">
                      <a:schemeClr val="accent1"/>
                    </a:gs>
                    <a:gs pos="33000">
                      <a:schemeClr val="accent2">
                        <a:alpha val="56000"/>
                      </a:schemeClr>
                    </a:gs>
                  </a:gsLst>
                  <a:lin ang="270000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pic>
          <p:nvPicPr>
            <p:cNvPr id="8" name="図 7" descr="jdchct_logo_only_131104.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5531" y="6357600"/>
              <a:ext cx="350521" cy="386487"/>
            </a:xfrm>
            <a:prstGeom prst="rect">
              <a:avLst/>
            </a:prstGeom>
            <a:effectLst>
              <a:outerShdw blurRad="76200" dir="18900000" sy="23000" kx="-1200000" algn="bl" rotWithShape="0">
                <a:prstClr val="black">
                  <a:alpha val="20000"/>
                </a:prstClr>
              </a:outerShdw>
            </a:effectLst>
          </p:spPr>
        </p:pic>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40"/>
            <a:ext cx="2057400" cy="5851525"/>
          </a:xfrm>
        </p:spPr>
        <p:txBody>
          <a:bodyPr vert="eaVert"/>
          <a:lstStyle/>
          <a:p>
            <a:r>
              <a:rPr kumimoji="1" lang="ja-JP" altLang="en-US"/>
              <a:t>マスタ タイトルの書式設定</a:t>
            </a:r>
          </a:p>
        </p:txBody>
      </p:sp>
      <p:sp>
        <p:nvSpPr>
          <p:cNvPr id="3" name="縦書きテキスト プレースホルダ 2"/>
          <p:cNvSpPr>
            <a:spLocks noGrp="1"/>
          </p:cNvSpPr>
          <p:nvPr>
            <p:ph type="body" orient="vert" idx="1"/>
          </p:nvPr>
        </p:nvSpPr>
        <p:spPr>
          <a:xfrm>
            <a:off x="457201" y="274640"/>
            <a:ext cx="6019800" cy="5851525"/>
          </a:xfrm>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9" name="タイトル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ja-JP" altLang="en-US"/>
              <a:t>マスタ タイトルの書式設定</a:t>
            </a:r>
            <a:endParaRPr kumimoji="0" lang="en-US"/>
          </a:p>
        </p:txBody>
      </p:sp>
      <p:sp>
        <p:nvSpPr>
          <p:cNvPr id="17" name="サブタイトル 16"/>
          <p:cNvSpPr>
            <a:spLocks noGrp="1"/>
          </p:cNvSpPr>
          <p:nvPr>
            <p:ph type="subTitle" idx="1"/>
          </p:nvPr>
        </p:nvSpPr>
        <p:spPr>
          <a:xfrm>
            <a:off x="533400" y="3228536"/>
            <a:ext cx="7854696" cy="1752600"/>
          </a:xfrm>
          <a:prstGeom prst="rect">
            <a:avLst/>
          </a:prstGeo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ja-JP" altLang="en-US"/>
              <a:t>マスタ サブタイトルの書式設定</a:t>
            </a:r>
            <a:endParaRPr kumimoji="0" lang="en-US"/>
          </a:p>
        </p:txBody>
      </p:sp>
      <p:sp>
        <p:nvSpPr>
          <p:cNvPr id="30" name="日付プレースホルダ 29"/>
          <p:cNvSpPr>
            <a:spLocks noGrp="1"/>
          </p:cNvSpPr>
          <p:nvPr>
            <p:ph type="dt" sz="half" idx="10"/>
          </p:nvPr>
        </p:nvSpPr>
        <p:spPr>
          <a:xfrm>
            <a:off x="457201" y="6356356"/>
            <a:ext cx="2133600" cy="365125"/>
          </a:xfrm>
          <a:prstGeom prst="rect">
            <a:avLst/>
          </a:prstGeom>
        </p:spPr>
        <p:txBody>
          <a:bodyPr/>
          <a:lstStyle/>
          <a:p>
            <a:endParaRPr lang="ja-JP" altLang="en-US">
              <a:solidFill>
                <a:prstClr val="white"/>
              </a:solidFill>
            </a:endParaRPr>
          </a:p>
        </p:txBody>
      </p:sp>
      <p:sp>
        <p:nvSpPr>
          <p:cNvPr id="19" name="フッター プレースホルダ 18"/>
          <p:cNvSpPr>
            <a:spLocks noGrp="1"/>
          </p:cNvSpPr>
          <p:nvPr>
            <p:ph type="ftr" sz="quarter" idx="11"/>
          </p:nvPr>
        </p:nvSpPr>
        <p:spPr>
          <a:xfrm>
            <a:off x="2667000" y="6356356"/>
            <a:ext cx="3352800" cy="365125"/>
          </a:xfrm>
          <a:prstGeom prst="rect">
            <a:avLst/>
          </a:prstGeom>
        </p:spPr>
        <p:txBody>
          <a:bodyPr/>
          <a:lstStyle/>
          <a:p>
            <a:pPr>
              <a:defRPr/>
            </a:pPr>
            <a:endParaRPr lang="ja-JP" altLang="en-US">
              <a:solidFill>
                <a:prstClr val="white"/>
              </a:solidFill>
            </a:endParaRPr>
          </a:p>
        </p:txBody>
      </p:sp>
    </p:spTree>
    <p:extLst>
      <p:ext uri="{BB962C8B-B14F-4D97-AF65-F5344CB8AC3E}">
        <p14:creationId xmlns:p14="http://schemas.microsoft.com/office/powerpoint/2010/main" val="419889898"/>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10896" y="0"/>
            <a:ext cx="8229600" cy="813816"/>
          </a:xfrm>
        </p:spPr>
        <p:txBody>
          <a:bodyPr/>
          <a:lstStyle/>
          <a:p>
            <a:r>
              <a:rPr kumimoji="0" lang="ja-JP" altLang="en-US" dirty="0"/>
              <a:t>マスタ タイトルの書式設定</a:t>
            </a:r>
            <a:endParaRPr kumimoji="0" lang="en-US" dirty="0"/>
          </a:p>
        </p:txBody>
      </p:sp>
      <p:sp>
        <p:nvSpPr>
          <p:cNvPr id="3" name="コンテンツ プレースホルダ 2"/>
          <p:cNvSpPr>
            <a:spLocks noGrp="1"/>
          </p:cNvSpPr>
          <p:nvPr>
            <p:ph idx="1"/>
          </p:nvPr>
        </p:nvSpPr>
        <p:spPr>
          <a:xfrm>
            <a:off x="457200" y="1935480"/>
            <a:ext cx="8229600" cy="4389120"/>
          </a:xfrm>
          <a:prstGeom prst="rect">
            <a:avLst/>
          </a:prstGeom>
        </p:spPr>
        <p:txBody>
          <a:bodyPr/>
          <a:lstStyle>
            <a:lvl1pPr>
              <a:defRPr>
                <a:solidFill>
                  <a:schemeClr val="accent1">
                    <a:lumMod val="75000"/>
                  </a:schemeClr>
                </a:solidFill>
              </a:defRPr>
            </a:lvl1pPr>
            <a:lvl2pPr>
              <a:defRPr>
                <a:solidFill>
                  <a:schemeClr val="accent1">
                    <a:lumMod val="75000"/>
                  </a:schemeClr>
                </a:solidFill>
              </a:defRPr>
            </a:lvl2pPr>
            <a:lvl3pPr>
              <a:defRPr>
                <a:solidFill>
                  <a:schemeClr val="accent1">
                    <a:lumMod val="75000"/>
                  </a:schemeClr>
                </a:solidFill>
              </a:defRPr>
            </a:lvl3pPr>
            <a:lvl4pPr>
              <a:defRPr>
                <a:solidFill>
                  <a:schemeClr val="accent1">
                    <a:lumMod val="75000"/>
                  </a:schemeClr>
                </a:solidFill>
              </a:defRPr>
            </a:lvl4pPr>
            <a:lvl5pPr>
              <a:defRPr>
                <a:solidFill>
                  <a:schemeClr val="accent1">
                    <a:lumMod val="75000"/>
                  </a:schemeClr>
                </a:solidFill>
              </a:defRPr>
            </a:lvl5pPr>
          </a:lstStyle>
          <a:p>
            <a:pPr lvl="0" eaLnBrk="1" latinLnBrk="0" hangingPunct="1"/>
            <a:r>
              <a:rPr lang="ja-JP" altLang="en-US" dirty="0"/>
              <a:t>マスタ テキストの書式設定</a:t>
            </a:r>
          </a:p>
          <a:p>
            <a:pPr lvl="1" eaLnBrk="1" latinLnBrk="0" hangingPunct="1"/>
            <a:r>
              <a:rPr lang="ja-JP" altLang="en-US" dirty="0"/>
              <a:t>第 </a:t>
            </a:r>
            <a:r>
              <a:rPr lang="en-US" altLang="ja-JP" dirty="0"/>
              <a:t>2 </a:t>
            </a:r>
            <a:r>
              <a:rPr lang="ja-JP" altLang="en-US" dirty="0"/>
              <a:t>レベル</a:t>
            </a:r>
            <a:endParaRPr lang="en-US" altLang="ja-JP" dirty="0"/>
          </a:p>
          <a:p>
            <a:pPr lvl="1" eaLnBrk="1" latinLnBrk="0" hangingPunct="1"/>
            <a:endParaRPr lang="ja-JP" altLang="en-US" dirty="0"/>
          </a:p>
          <a:p>
            <a:pPr lvl="2" eaLnBrk="1" latinLnBrk="0" hangingPunct="1"/>
            <a:r>
              <a:rPr lang="ja-JP" altLang="en-US" dirty="0"/>
              <a:t>第 </a:t>
            </a:r>
            <a:r>
              <a:rPr lang="en-US" altLang="ja-JP" dirty="0"/>
              <a:t>3 </a:t>
            </a:r>
            <a:r>
              <a:rPr lang="ja-JP" altLang="en-US" dirty="0"/>
              <a:t>レベル</a:t>
            </a:r>
          </a:p>
          <a:p>
            <a:pPr lvl="3" eaLnBrk="1" latinLnBrk="0" hangingPunct="1"/>
            <a:r>
              <a:rPr lang="ja-JP" altLang="en-US" dirty="0"/>
              <a:t>第 </a:t>
            </a:r>
            <a:r>
              <a:rPr lang="en-US" altLang="ja-JP" dirty="0"/>
              <a:t>4 </a:t>
            </a:r>
            <a:r>
              <a:rPr lang="ja-JP" altLang="en-US" dirty="0"/>
              <a:t>レベル</a:t>
            </a:r>
          </a:p>
          <a:p>
            <a:pPr lvl="4" eaLnBrk="1" latinLnBrk="0" hangingPunct="1"/>
            <a:r>
              <a:rPr lang="ja-JP" altLang="en-US" dirty="0"/>
              <a:t>第 </a:t>
            </a:r>
            <a:r>
              <a:rPr lang="en-US" altLang="ja-JP" dirty="0"/>
              <a:t>5 </a:t>
            </a:r>
            <a:r>
              <a:rPr lang="ja-JP" altLang="en-US" dirty="0"/>
              <a:t>レベル</a:t>
            </a:r>
            <a:endParaRPr kumimoji="0" lang="en-US" dirty="0"/>
          </a:p>
        </p:txBody>
      </p:sp>
    </p:spTree>
    <p:extLst>
      <p:ext uri="{BB962C8B-B14F-4D97-AF65-F5344CB8AC3E}">
        <p14:creationId xmlns:p14="http://schemas.microsoft.com/office/powerpoint/2010/main" val="28519957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ja-JP" altLang="en-US"/>
              <a:t>マスタ タイトルの書式設定</a:t>
            </a:r>
            <a:endParaRPr kumimoji="0" lang="en-US"/>
          </a:p>
        </p:txBody>
      </p:sp>
      <p:sp>
        <p:nvSpPr>
          <p:cNvPr id="3" name="テキスト プレースホルダ 2"/>
          <p:cNvSpPr>
            <a:spLocks noGrp="1"/>
          </p:cNvSpPr>
          <p:nvPr>
            <p:ph type="body" idx="1"/>
          </p:nvPr>
        </p:nvSpPr>
        <p:spPr>
          <a:xfrm>
            <a:off x="530352" y="2704665"/>
            <a:ext cx="7772400" cy="1509712"/>
          </a:xfrm>
          <a:prstGeom prst="rect">
            <a:avLst/>
          </a:prstGeo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ja-JP" altLang="en-US"/>
              <a:t>マスタ テキストの書式設定</a:t>
            </a:r>
          </a:p>
        </p:txBody>
      </p:sp>
      <p:sp>
        <p:nvSpPr>
          <p:cNvPr id="4" name="日付プレースホルダ 3"/>
          <p:cNvSpPr>
            <a:spLocks noGrp="1"/>
          </p:cNvSpPr>
          <p:nvPr>
            <p:ph type="dt" sz="half" idx="10"/>
          </p:nvPr>
        </p:nvSpPr>
        <p:spPr>
          <a:xfrm>
            <a:off x="457201" y="6356356"/>
            <a:ext cx="2133600" cy="365125"/>
          </a:xfrm>
          <a:prstGeom prst="rect">
            <a:avLst/>
          </a:prstGeom>
        </p:spPr>
        <p:txBody>
          <a:bodyPr/>
          <a:lstStyle/>
          <a:p>
            <a:endParaRPr lang="ja-JP" altLang="en-US">
              <a:solidFill>
                <a:prstClr val="white"/>
              </a:solidFill>
            </a:endParaRPr>
          </a:p>
        </p:txBody>
      </p:sp>
      <p:sp>
        <p:nvSpPr>
          <p:cNvPr id="5" name="フッター プレースホルダ 4"/>
          <p:cNvSpPr>
            <a:spLocks noGrp="1"/>
          </p:cNvSpPr>
          <p:nvPr>
            <p:ph type="ftr" sz="quarter" idx="11"/>
          </p:nvPr>
        </p:nvSpPr>
        <p:spPr>
          <a:xfrm>
            <a:off x="2667000" y="6356356"/>
            <a:ext cx="3352800" cy="365125"/>
          </a:xfrm>
          <a:prstGeom prst="rect">
            <a:avLst/>
          </a:prstGeom>
        </p:spPr>
        <p:txBody>
          <a:bodyPr/>
          <a:lstStyle/>
          <a:p>
            <a:pPr>
              <a:defRPr/>
            </a:pPr>
            <a:endParaRPr lang="ja-JP" altLang="en-US">
              <a:solidFill>
                <a:prstClr val="white"/>
              </a:solidFill>
            </a:endParaRPr>
          </a:p>
        </p:txBody>
      </p:sp>
    </p:spTree>
    <p:extLst>
      <p:ext uri="{BB962C8B-B14F-4D97-AF65-F5344CB8AC3E}">
        <p14:creationId xmlns:p14="http://schemas.microsoft.com/office/powerpoint/2010/main" val="435646754"/>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704088"/>
            <a:ext cx="8229600" cy="1143000"/>
          </a:xfrm>
        </p:spPr>
        <p:txBody>
          <a:bodyPr/>
          <a:lstStyle/>
          <a:p>
            <a:r>
              <a:rPr kumimoji="0" lang="ja-JP" altLang="en-US"/>
              <a:t>マスタ タイトルの書式設定</a:t>
            </a:r>
            <a:endParaRPr kumimoji="0" lang="en-US"/>
          </a:p>
        </p:txBody>
      </p:sp>
      <p:sp>
        <p:nvSpPr>
          <p:cNvPr id="3" name="コンテンツ プレースホルダ 2"/>
          <p:cNvSpPr>
            <a:spLocks noGrp="1"/>
          </p:cNvSpPr>
          <p:nvPr>
            <p:ph sz="half" idx="1"/>
          </p:nvPr>
        </p:nvSpPr>
        <p:spPr>
          <a:xfrm>
            <a:off x="457201" y="1920085"/>
            <a:ext cx="4038600" cy="4434840"/>
          </a:xfrm>
          <a:prstGeom prst="rect">
            <a:avLst/>
          </a:prstGeom>
        </p:spPr>
        <p:txBody>
          <a:bodyPr/>
          <a:lstStyle>
            <a:lvl1pPr>
              <a:defRPr sz="2600"/>
            </a:lvl1pPr>
            <a:lvl2pPr>
              <a:defRPr sz="2400"/>
            </a:lvl2pPr>
            <a:lvl3pPr>
              <a:defRPr sz="2000"/>
            </a:lvl3pPr>
            <a:lvl4pPr>
              <a:defRPr sz="1800"/>
            </a:lvl4pPr>
            <a:lvl5pPr>
              <a:defRPr sz="1800"/>
            </a:lvl5pPr>
          </a:lstStyle>
          <a:p>
            <a:pPr lvl="0" eaLnBrk="1" latinLnBrk="0" hangingPunct="1"/>
            <a:r>
              <a:rPr lang="ja-JP" altLang="en-US"/>
              <a:t>マスタ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4" name="コンテンツ プレースホルダ 3"/>
          <p:cNvSpPr>
            <a:spLocks noGrp="1"/>
          </p:cNvSpPr>
          <p:nvPr>
            <p:ph sz="half" idx="2"/>
          </p:nvPr>
        </p:nvSpPr>
        <p:spPr>
          <a:xfrm>
            <a:off x="4648200" y="1920085"/>
            <a:ext cx="4038600" cy="4434840"/>
          </a:xfrm>
          <a:prstGeom prst="rect">
            <a:avLst/>
          </a:prstGeom>
        </p:spPr>
        <p:txBody>
          <a:bodyPr/>
          <a:lstStyle>
            <a:lvl1pPr>
              <a:defRPr sz="2600"/>
            </a:lvl1pPr>
            <a:lvl2pPr>
              <a:defRPr sz="2400"/>
            </a:lvl2pPr>
            <a:lvl3pPr>
              <a:defRPr sz="2000"/>
            </a:lvl3pPr>
            <a:lvl4pPr>
              <a:defRPr sz="1800"/>
            </a:lvl4pPr>
            <a:lvl5pPr>
              <a:defRPr sz="1800"/>
            </a:lvl5pPr>
          </a:lstStyle>
          <a:p>
            <a:pPr lvl="0" eaLnBrk="1" latinLnBrk="0" hangingPunct="1"/>
            <a:r>
              <a:rPr lang="ja-JP" altLang="en-US"/>
              <a:t>マスタ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5" name="日付プレースホルダ 4"/>
          <p:cNvSpPr>
            <a:spLocks noGrp="1"/>
          </p:cNvSpPr>
          <p:nvPr>
            <p:ph type="dt" sz="half" idx="10"/>
          </p:nvPr>
        </p:nvSpPr>
        <p:spPr>
          <a:xfrm>
            <a:off x="457201" y="6356356"/>
            <a:ext cx="2133600" cy="365125"/>
          </a:xfrm>
          <a:prstGeom prst="rect">
            <a:avLst/>
          </a:prstGeom>
        </p:spPr>
        <p:txBody>
          <a:bodyPr/>
          <a:lstStyle/>
          <a:p>
            <a:endParaRPr lang="ja-JP" altLang="en-US">
              <a:solidFill>
                <a:srgbClr val="000000"/>
              </a:solidFill>
            </a:endParaRPr>
          </a:p>
        </p:txBody>
      </p:sp>
      <p:sp>
        <p:nvSpPr>
          <p:cNvPr id="6" name="フッター プレースホルダ 5"/>
          <p:cNvSpPr>
            <a:spLocks noGrp="1"/>
          </p:cNvSpPr>
          <p:nvPr>
            <p:ph type="ftr" sz="quarter" idx="11"/>
          </p:nvPr>
        </p:nvSpPr>
        <p:spPr>
          <a:xfrm>
            <a:off x="2667000" y="6356356"/>
            <a:ext cx="3352800" cy="365125"/>
          </a:xfrm>
          <a:prstGeom prst="rect">
            <a:avLst/>
          </a:prstGeom>
        </p:spPr>
        <p:txBody>
          <a:bodyPr/>
          <a:lstStyle/>
          <a:p>
            <a:pPr>
              <a:defRPr/>
            </a:pPr>
            <a:endParaRPr lang="ja-JP" altLang="en-US">
              <a:solidFill>
                <a:srgbClr val="000000"/>
              </a:solidFill>
            </a:endParaRPr>
          </a:p>
        </p:txBody>
      </p:sp>
      <p:sp>
        <p:nvSpPr>
          <p:cNvPr id="8" name="スライド番号プレースホルダ 26"/>
          <p:cNvSpPr txBox="1">
            <a:spLocks/>
          </p:cNvSpPr>
          <p:nvPr userDrawn="1"/>
        </p:nvSpPr>
        <p:spPr>
          <a:xfrm>
            <a:off x="8901404" y="6699380"/>
            <a:ext cx="251092" cy="158620"/>
          </a:xfrm>
          <a:prstGeom prst="rect">
            <a:avLst/>
          </a:prstGeom>
        </p:spPr>
        <p:txBody>
          <a:bodyPr lIns="0" tIns="0" rIns="0" bIns="0"/>
          <a:lstStyle>
            <a:lvl1pPr>
              <a:defRPr sz="1100" b="1" i="0" baseline="0">
                <a:solidFill>
                  <a:schemeClr val="bg1">
                    <a:lumMod val="75000"/>
                  </a:schemeClr>
                </a:solidFill>
              </a:defRPr>
            </a:lvl1pPr>
          </a:lstStyle>
          <a:p>
            <a:pPr algn="r">
              <a:defRPr/>
            </a:pPr>
            <a:endParaRPr lang="ja-JP" altLang="en-US">
              <a:solidFill>
                <a:prstClr val="white">
                  <a:lumMod val="75000"/>
                </a:prstClr>
              </a:solidFill>
            </a:endParaRPr>
          </a:p>
        </p:txBody>
      </p:sp>
    </p:spTree>
    <p:extLst>
      <p:ext uri="{BB962C8B-B14F-4D97-AF65-F5344CB8AC3E}">
        <p14:creationId xmlns:p14="http://schemas.microsoft.com/office/powerpoint/2010/main" val="5358068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スライド番号プレースホルダ 26"/>
          <p:cNvSpPr txBox="1">
            <a:spLocks/>
          </p:cNvSpPr>
          <p:nvPr userDrawn="1"/>
        </p:nvSpPr>
        <p:spPr>
          <a:xfrm>
            <a:off x="8901404" y="6699380"/>
            <a:ext cx="251092" cy="158620"/>
          </a:xfrm>
          <a:prstGeom prst="rect">
            <a:avLst/>
          </a:prstGeom>
        </p:spPr>
        <p:txBody>
          <a:bodyPr lIns="0" tIns="0" rIns="0" bIns="0"/>
          <a:lstStyle>
            <a:lvl1pPr>
              <a:defRPr sz="1100" b="1" i="0" baseline="0">
                <a:solidFill>
                  <a:schemeClr val="bg1">
                    <a:lumMod val="75000"/>
                  </a:schemeClr>
                </a:solidFill>
              </a:defRPr>
            </a:lvl1pPr>
          </a:lstStyle>
          <a:p>
            <a:pPr algn="r">
              <a:defRPr/>
            </a:pPr>
            <a:endParaRPr lang="ja-JP" altLang="en-US">
              <a:solidFill>
                <a:prstClr val="white">
                  <a:lumMod val="75000"/>
                </a:prstClr>
              </a:solidFill>
            </a:endParaRPr>
          </a:p>
        </p:txBody>
      </p:sp>
    </p:spTree>
    <p:extLst>
      <p:ext uri="{BB962C8B-B14F-4D97-AF65-F5344CB8AC3E}">
        <p14:creationId xmlns:p14="http://schemas.microsoft.com/office/powerpoint/2010/main" val="38541296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704088"/>
            <a:ext cx="8229600" cy="1143000"/>
          </a:xfrm>
        </p:spPr>
        <p:txBody>
          <a:bodyPr tIns="45720" anchor="b"/>
          <a:lstStyle>
            <a:lvl1pPr>
              <a:defRPr/>
            </a:lvl1pPr>
          </a:lstStyle>
          <a:p>
            <a:r>
              <a:rPr kumimoji="0" lang="ja-JP" altLang="en-US"/>
              <a:t>マスタ タイトルの書式設定</a:t>
            </a:r>
            <a:endParaRPr kumimoji="0" lang="en-US"/>
          </a:p>
        </p:txBody>
      </p:sp>
      <p:sp>
        <p:nvSpPr>
          <p:cNvPr id="3" name="テキスト プレースホルダ 2"/>
          <p:cNvSpPr>
            <a:spLocks noGrp="1"/>
          </p:cNvSpPr>
          <p:nvPr>
            <p:ph type="body" idx="1"/>
          </p:nvPr>
        </p:nvSpPr>
        <p:spPr>
          <a:xfrm>
            <a:off x="457202" y="1855248"/>
            <a:ext cx="4040188" cy="659352"/>
          </a:xfrm>
          <a:prstGeom prst="rect">
            <a:avLst/>
          </a:prstGeo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ja-JP" altLang="en-US"/>
              <a:t>マスタ テキストの書式設定</a:t>
            </a:r>
          </a:p>
        </p:txBody>
      </p:sp>
      <p:sp>
        <p:nvSpPr>
          <p:cNvPr id="4" name="テキスト プレースホルダ 3"/>
          <p:cNvSpPr>
            <a:spLocks noGrp="1"/>
          </p:cNvSpPr>
          <p:nvPr>
            <p:ph type="body" sz="half" idx="3"/>
          </p:nvPr>
        </p:nvSpPr>
        <p:spPr>
          <a:xfrm>
            <a:off x="4645030" y="1859761"/>
            <a:ext cx="4041775" cy="654843"/>
          </a:xfrm>
          <a:prstGeom prst="rect">
            <a:avLst/>
          </a:prstGeo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ja-JP" altLang="en-US"/>
              <a:t>マスタ テキストの書式設定</a:t>
            </a:r>
          </a:p>
        </p:txBody>
      </p:sp>
      <p:sp>
        <p:nvSpPr>
          <p:cNvPr id="5" name="コンテンツ プレースホルダ 4"/>
          <p:cNvSpPr>
            <a:spLocks noGrp="1"/>
          </p:cNvSpPr>
          <p:nvPr>
            <p:ph sz="quarter" idx="2"/>
          </p:nvPr>
        </p:nvSpPr>
        <p:spPr>
          <a:xfrm>
            <a:off x="457202" y="2514601"/>
            <a:ext cx="4040188" cy="3845720"/>
          </a:xfrm>
          <a:prstGeom prst="rect">
            <a:avLst/>
          </a:prstGeom>
        </p:spPr>
        <p:txBody>
          <a:bodyPr tIns="0"/>
          <a:lstStyle>
            <a:lvl1pPr>
              <a:defRPr sz="2200"/>
            </a:lvl1pPr>
            <a:lvl2pPr>
              <a:defRPr sz="2000"/>
            </a:lvl2pPr>
            <a:lvl3pPr>
              <a:defRPr sz="1800"/>
            </a:lvl3pPr>
            <a:lvl4pPr>
              <a:defRPr sz="1600"/>
            </a:lvl4pPr>
            <a:lvl5pPr>
              <a:defRPr sz="1600"/>
            </a:lvl5pPr>
          </a:lstStyle>
          <a:p>
            <a:pPr lvl="0" eaLnBrk="1" latinLnBrk="0" hangingPunct="1"/>
            <a:r>
              <a:rPr lang="ja-JP" altLang="en-US"/>
              <a:t>マスタ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6" name="コンテンツ プレースホルダ 5"/>
          <p:cNvSpPr>
            <a:spLocks noGrp="1"/>
          </p:cNvSpPr>
          <p:nvPr>
            <p:ph sz="quarter" idx="4"/>
          </p:nvPr>
        </p:nvSpPr>
        <p:spPr>
          <a:xfrm>
            <a:off x="4645030" y="2514601"/>
            <a:ext cx="4041775" cy="3845720"/>
          </a:xfrm>
          <a:prstGeom prst="rect">
            <a:avLst/>
          </a:prstGeom>
        </p:spPr>
        <p:txBody>
          <a:bodyPr tIns="0"/>
          <a:lstStyle>
            <a:lvl1pPr>
              <a:defRPr sz="2200"/>
            </a:lvl1pPr>
            <a:lvl2pPr>
              <a:defRPr sz="2000"/>
            </a:lvl2pPr>
            <a:lvl3pPr>
              <a:defRPr sz="1800"/>
            </a:lvl3pPr>
            <a:lvl4pPr>
              <a:defRPr sz="1600"/>
            </a:lvl4pPr>
            <a:lvl5pPr>
              <a:defRPr sz="1600"/>
            </a:lvl5pPr>
          </a:lstStyle>
          <a:p>
            <a:pPr lvl="0" eaLnBrk="1" latinLnBrk="0" hangingPunct="1"/>
            <a:r>
              <a:rPr lang="ja-JP" altLang="en-US"/>
              <a:t>マスタ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7" name="日付プレースホルダ 6"/>
          <p:cNvSpPr>
            <a:spLocks noGrp="1"/>
          </p:cNvSpPr>
          <p:nvPr>
            <p:ph type="dt" sz="half" idx="10"/>
          </p:nvPr>
        </p:nvSpPr>
        <p:spPr>
          <a:xfrm>
            <a:off x="457201" y="6356356"/>
            <a:ext cx="2133600" cy="365125"/>
          </a:xfrm>
          <a:prstGeom prst="rect">
            <a:avLst/>
          </a:prstGeom>
        </p:spPr>
        <p:txBody>
          <a:bodyPr/>
          <a:lstStyle/>
          <a:p>
            <a:endParaRPr lang="ja-JP" altLang="en-US">
              <a:solidFill>
                <a:srgbClr val="000000"/>
              </a:solidFill>
            </a:endParaRPr>
          </a:p>
        </p:txBody>
      </p:sp>
      <p:sp>
        <p:nvSpPr>
          <p:cNvPr id="8" name="フッター プレースホルダ 7"/>
          <p:cNvSpPr>
            <a:spLocks noGrp="1"/>
          </p:cNvSpPr>
          <p:nvPr>
            <p:ph type="ftr" sz="quarter" idx="11"/>
          </p:nvPr>
        </p:nvSpPr>
        <p:spPr>
          <a:xfrm>
            <a:off x="2667000" y="6356356"/>
            <a:ext cx="3352800" cy="365125"/>
          </a:xfrm>
          <a:prstGeom prst="rect">
            <a:avLst/>
          </a:prstGeom>
        </p:spPr>
        <p:txBody>
          <a:bodyPr/>
          <a:lstStyle/>
          <a:p>
            <a:pPr>
              <a:defRPr/>
            </a:pPr>
            <a:endParaRPr lang="ja-JP" altLang="en-US">
              <a:solidFill>
                <a:srgbClr val="000000"/>
              </a:solidFill>
            </a:endParaRPr>
          </a:p>
        </p:txBody>
      </p:sp>
    </p:spTree>
    <p:extLst>
      <p:ext uri="{BB962C8B-B14F-4D97-AF65-F5344CB8AC3E}">
        <p14:creationId xmlns:p14="http://schemas.microsoft.com/office/powerpoint/2010/main" val="35275558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1"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ja-JP" altLang="en-US"/>
              <a:t>マスタ タイトルの書式設定</a:t>
            </a:r>
            <a:endParaRPr kumimoji="0" lang="en-US"/>
          </a:p>
        </p:txBody>
      </p:sp>
      <p:sp>
        <p:nvSpPr>
          <p:cNvPr id="4" name="フッター プレースホルダ 3"/>
          <p:cNvSpPr>
            <a:spLocks noGrp="1"/>
          </p:cNvSpPr>
          <p:nvPr>
            <p:ph type="ftr" sz="quarter" idx="11"/>
          </p:nvPr>
        </p:nvSpPr>
        <p:spPr>
          <a:xfrm>
            <a:off x="2667000" y="6356356"/>
            <a:ext cx="3352800" cy="365125"/>
          </a:xfrm>
          <a:prstGeom prst="rect">
            <a:avLst/>
          </a:prstGeom>
        </p:spPr>
        <p:txBody>
          <a:bodyPr/>
          <a:lstStyle/>
          <a:p>
            <a:pPr>
              <a:defRPr/>
            </a:pPr>
            <a:endParaRPr lang="ja-JP" altLang="en-US">
              <a:solidFill>
                <a:srgbClr val="000000"/>
              </a:solidFill>
            </a:endParaRPr>
          </a:p>
        </p:txBody>
      </p:sp>
    </p:spTree>
    <p:extLst>
      <p:ext uri="{BB962C8B-B14F-4D97-AF65-F5344CB8AC3E}">
        <p14:creationId xmlns:p14="http://schemas.microsoft.com/office/powerpoint/2010/main" val="2829180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grpSp>
        <p:nvGrpSpPr>
          <p:cNvPr id="2" name="グループ化 1"/>
          <p:cNvGrpSpPr/>
          <p:nvPr userDrawn="1"/>
        </p:nvGrpSpPr>
        <p:grpSpPr>
          <a:xfrm>
            <a:off x="0" y="6357600"/>
            <a:ext cx="9149624" cy="428108"/>
            <a:chOff x="0" y="6357600"/>
            <a:chExt cx="9149624" cy="428108"/>
          </a:xfrm>
        </p:grpSpPr>
        <p:grpSp>
          <p:nvGrpSpPr>
            <p:cNvPr id="3" name="グループ化 7"/>
            <p:cNvGrpSpPr/>
            <p:nvPr userDrawn="1"/>
          </p:nvGrpSpPr>
          <p:grpSpPr>
            <a:xfrm>
              <a:off x="0" y="6396536"/>
              <a:ext cx="9149624" cy="389172"/>
              <a:chOff x="-4511" y="6329435"/>
              <a:chExt cx="9149625" cy="389172"/>
            </a:xfrm>
          </p:grpSpPr>
          <p:sp>
            <p:nvSpPr>
              <p:cNvPr id="5" name="フリーフォーム 4"/>
              <p:cNvSpPr>
                <a:spLocks/>
              </p:cNvSpPr>
              <p:nvPr/>
            </p:nvSpPr>
            <p:spPr bwMode="auto">
              <a:xfrm rot="60000">
                <a:off x="1113" y="6329435"/>
                <a:ext cx="9144001" cy="360000"/>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0">
                      <a:schemeClr val="accent1">
                        <a:lumMod val="75000"/>
                      </a:schemeClr>
                    </a:gs>
                    <a:gs pos="50000">
                      <a:schemeClr val="accent1">
                        <a:tint val="44500"/>
                        <a:satMod val="160000"/>
                      </a:schemeClr>
                    </a:gs>
                    <a:gs pos="100000">
                      <a:schemeClr val="accent1">
                        <a:tint val="23500"/>
                        <a:satMod val="160000"/>
                      </a:schemeClr>
                    </a:gs>
                  </a:gsLst>
                  <a:lin ang="0" scaled="0"/>
                </a:gradFill>
                <a:prstDash val="solid"/>
                <a:round/>
                <a:headEnd type="none" w="med" len="med"/>
                <a:tailEnd type="none" w="med" len="med"/>
              </a:ln>
              <a:effectLst/>
            </p:spPr>
            <p:txBody>
              <a:bodyPr vert="horz" wrap="square" lIns="91440" tIns="45720" rIns="91440" bIns="45720" anchor="t" compatLnSpc="1"/>
              <a:lstStyle/>
              <a:p>
                <a:endParaRPr kumimoji="0" lang="en-US">
                  <a:solidFill>
                    <a:srgbClr val="000000"/>
                  </a:solidFill>
                </a:endParaRPr>
              </a:p>
            </p:txBody>
          </p:sp>
          <p:sp>
            <p:nvSpPr>
              <p:cNvPr id="6" name="フリーフォーム 5"/>
              <p:cNvSpPr>
                <a:spLocks/>
              </p:cNvSpPr>
              <p:nvPr/>
            </p:nvSpPr>
            <p:spPr bwMode="auto">
              <a:xfrm rot="120000">
                <a:off x="-4511" y="6424523"/>
                <a:ext cx="9144000" cy="294084"/>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flip="none" rotWithShape="1">
                  <a:gsLst>
                    <a:gs pos="74000">
                      <a:schemeClr val="bg1">
                        <a:lumMod val="65000"/>
                      </a:schemeClr>
                    </a:gs>
                    <a:gs pos="44000">
                      <a:schemeClr val="accent1"/>
                    </a:gs>
                    <a:gs pos="33000">
                      <a:schemeClr val="accent2">
                        <a:alpha val="56000"/>
                      </a:schemeClr>
                    </a:gs>
                  </a:gsLst>
                  <a:lin ang="2700000" scaled="1"/>
                  <a:tileRect/>
                </a:gradFill>
                <a:prstDash val="solid"/>
                <a:round/>
                <a:headEnd type="none" w="med" len="med"/>
                <a:tailEnd type="none" w="med" len="med"/>
              </a:ln>
              <a:effectLst/>
            </p:spPr>
            <p:txBody>
              <a:bodyPr vert="horz" wrap="square" lIns="91440" tIns="45720" rIns="91440" bIns="45720" anchor="t" compatLnSpc="1"/>
              <a:lstStyle/>
              <a:p>
                <a:endParaRPr kumimoji="0" lang="en-US">
                  <a:solidFill>
                    <a:srgbClr val="000000"/>
                  </a:solidFill>
                </a:endParaRPr>
              </a:p>
            </p:txBody>
          </p:sp>
        </p:grpSp>
        <p:pic>
          <p:nvPicPr>
            <p:cNvPr id="4" name="図 3" descr="jdchct_logo_only_131104.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5531" y="6357600"/>
              <a:ext cx="350521" cy="386487"/>
            </a:xfrm>
            <a:prstGeom prst="rect">
              <a:avLst/>
            </a:prstGeom>
            <a:effectLst>
              <a:outerShdw blurRad="76200" dir="18900000" sy="23000" kx="-1200000" algn="bl" rotWithShape="0">
                <a:prstClr val="black">
                  <a:alpha val="20000"/>
                </a:prstClr>
              </a:outerShdw>
            </a:effectLst>
          </p:spPr>
        </p:pic>
      </p:grpSp>
    </p:spTree>
    <p:extLst>
      <p:ext uri="{BB962C8B-B14F-4D97-AF65-F5344CB8AC3E}">
        <p14:creationId xmlns:p14="http://schemas.microsoft.com/office/powerpoint/2010/main" val="40304479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idx="1"/>
          </p:nvPr>
        </p:nvSpPr>
        <p:spPr/>
        <p:txBody>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ja-JP" altLang="en-US"/>
              <a:t>マスタ タイトルの書式設定</a:t>
            </a:r>
            <a:endParaRPr kumimoji="0" lang="en-US"/>
          </a:p>
        </p:txBody>
      </p:sp>
      <p:sp>
        <p:nvSpPr>
          <p:cNvPr id="3" name="テキスト プレースホルダ 2"/>
          <p:cNvSpPr>
            <a:spLocks noGrp="1"/>
          </p:cNvSpPr>
          <p:nvPr>
            <p:ph type="body" idx="2"/>
          </p:nvPr>
        </p:nvSpPr>
        <p:spPr>
          <a:xfrm>
            <a:off x="685800" y="1676400"/>
            <a:ext cx="2743200" cy="4572000"/>
          </a:xfrm>
          <a:prstGeom prst="rect">
            <a:avLst/>
          </a:prstGeo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ja-JP" altLang="en-US"/>
              <a:t>マスタ テキストの書式設定</a:t>
            </a:r>
          </a:p>
        </p:txBody>
      </p:sp>
      <p:sp>
        <p:nvSpPr>
          <p:cNvPr id="4" name="コンテンツ プレースホルダ 3"/>
          <p:cNvSpPr>
            <a:spLocks noGrp="1"/>
          </p:cNvSpPr>
          <p:nvPr>
            <p:ph sz="half" idx="1"/>
          </p:nvPr>
        </p:nvSpPr>
        <p:spPr>
          <a:xfrm>
            <a:off x="3575053" y="1676400"/>
            <a:ext cx="5111751" cy="4572000"/>
          </a:xfrm>
          <a:prstGeom prst="rect">
            <a:avLst/>
          </a:prstGeom>
        </p:spPr>
        <p:txBody>
          <a:bodyPr tIns="0"/>
          <a:lstStyle>
            <a:lvl1pPr>
              <a:defRPr sz="2800"/>
            </a:lvl1pPr>
            <a:lvl2pPr>
              <a:defRPr sz="2600"/>
            </a:lvl2pPr>
            <a:lvl3pPr>
              <a:defRPr sz="2400"/>
            </a:lvl3pPr>
            <a:lvl4pPr>
              <a:defRPr sz="2000"/>
            </a:lvl4pPr>
            <a:lvl5pPr>
              <a:defRPr sz="1800"/>
            </a:lvl5pPr>
          </a:lstStyle>
          <a:p>
            <a:pPr lvl="0" eaLnBrk="1" latinLnBrk="0" hangingPunct="1"/>
            <a:r>
              <a:rPr lang="ja-JP" altLang="en-US"/>
              <a:t>マスタ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5" name="日付プレースホルダ 4"/>
          <p:cNvSpPr>
            <a:spLocks noGrp="1"/>
          </p:cNvSpPr>
          <p:nvPr>
            <p:ph type="dt" sz="half" idx="10"/>
          </p:nvPr>
        </p:nvSpPr>
        <p:spPr>
          <a:xfrm>
            <a:off x="457201" y="6356356"/>
            <a:ext cx="2133600" cy="365125"/>
          </a:xfrm>
          <a:prstGeom prst="rect">
            <a:avLst/>
          </a:prstGeom>
        </p:spPr>
        <p:txBody>
          <a:bodyPr/>
          <a:lstStyle/>
          <a:p>
            <a:endParaRPr lang="ja-JP" altLang="en-US">
              <a:solidFill>
                <a:srgbClr val="000000"/>
              </a:solidFill>
            </a:endParaRPr>
          </a:p>
        </p:txBody>
      </p:sp>
      <p:sp>
        <p:nvSpPr>
          <p:cNvPr id="6" name="フッター プレースホルダ 5"/>
          <p:cNvSpPr>
            <a:spLocks noGrp="1"/>
          </p:cNvSpPr>
          <p:nvPr>
            <p:ph type="ftr" sz="quarter" idx="11"/>
          </p:nvPr>
        </p:nvSpPr>
        <p:spPr>
          <a:xfrm>
            <a:off x="2667000" y="6356356"/>
            <a:ext cx="3352800" cy="365125"/>
          </a:xfrm>
          <a:prstGeom prst="rect">
            <a:avLst/>
          </a:prstGeom>
        </p:spPr>
        <p:txBody>
          <a:bodyPr/>
          <a:lstStyle/>
          <a:p>
            <a:pPr>
              <a:defRPr/>
            </a:pPr>
            <a:endParaRPr lang="ja-JP" altLang="en-US">
              <a:solidFill>
                <a:srgbClr val="000000"/>
              </a:solidFill>
            </a:endParaRPr>
          </a:p>
        </p:txBody>
      </p:sp>
    </p:spTree>
    <p:extLst>
      <p:ext uri="{BB962C8B-B14F-4D97-AF65-F5344CB8AC3E}">
        <p14:creationId xmlns:p14="http://schemas.microsoft.com/office/powerpoint/2010/main" val="27731564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9" name="1 つの角を丸めた四角形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kumimoji="0" lang="en-US">
              <a:solidFill>
                <a:prstClr val="white"/>
              </a:solidFill>
            </a:endParaRPr>
          </a:p>
        </p:txBody>
      </p:sp>
      <p:sp>
        <p:nvSpPr>
          <p:cNvPr id="12" name="直角三角形 11"/>
          <p:cNvSpPr/>
          <p:nvPr/>
        </p:nvSpPr>
        <p:spPr>
          <a:xfrm rot="420000" flipV="1">
            <a:off x="8004135"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kumimoji="0" lang="en-US">
              <a:solidFill>
                <a:prstClr val="white"/>
              </a:solidFill>
            </a:endParaRPr>
          </a:p>
        </p:txBody>
      </p:sp>
      <p:sp>
        <p:nvSpPr>
          <p:cNvPr id="2" name="タイトル 1"/>
          <p:cNvSpPr>
            <a:spLocks noGrp="1"/>
          </p:cNvSpPr>
          <p:nvPr>
            <p:ph type="title"/>
          </p:nvPr>
        </p:nvSpPr>
        <p:spPr>
          <a:xfrm>
            <a:off x="609600" y="1177001"/>
            <a:ext cx="2212848" cy="1582621"/>
          </a:xfrm>
        </p:spPr>
        <p:txBody>
          <a:bodyPr vert="horz" lIns="45720" tIns="45720" rIns="45720" bIns="45720" anchor="b"/>
          <a:lstStyle>
            <a:lvl1pPr algn="l">
              <a:buNone/>
              <a:defRPr sz="2000" b="1">
                <a:solidFill>
                  <a:schemeClr val="tx2"/>
                </a:solidFill>
              </a:defRPr>
            </a:lvl1pPr>
          </a:lstStyle>
          <a:p>
            <a:r>
              <a:rPr kumimoji="0" lang="ja-JP" altLang="en-US"/>
              <a:t>マスタ タイトルの書式設定</a:t>
            </a:r>
            <a:endParaRPr kumimoji="0" lang="en-US"/>
          </a:p>
        </p:txBody>
      </p:sp>
      <p:sp>
        <p:nvSpPr>
          <p:cNvPr id="4" name="テキスト プレースホルダ 3"/>
          <p:cNvSpPr>
            <a:spLocks noGrp="1"/>
          </p:cNvSpPr>
          <p:nvPr>
            <p:ph type="body" sz="half" idx="2"/>
          </p:nvPr>
        </p:nvSpPr>
        <p:spPr>
          <a:xfrm>
            <a:off x="609601" y="2828785"/>
            <a:ext cx="2209800" cy="2179320"/>
          </a:xfrm>
          <a:prstGeom prst="rect">
            <a:avLst/>
          </a:prstGeo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ja-JP" altLang="en-US"/>
              <a:t>マスタ テキストの書式設定</a:t>
            </a:r>
          </a:p>
        </p:txBody>
      </p:sp>
      <p:sp>
        <p:nvSpPr>
          <p:cNvPr id="5" name="日付プレースホルダ 4"/>
          <p:cNvSpPr>
            <a:spLocks noGrp="1"/>
          </p:cNvSpPr>
          <p:nvPr>
            <p:ph type="dt" sz="half" idx="10"/>
          </p:nvPr>
        </p:nvSpPr>
        <p:spPr>
          <a:xfrm>
            <a:off x="457201" y="6356356"/>
            <a:ext cx="2133600" cy="365125"/>
          </a:xfrm>
          <a:prstGeom prst="rect">
            <a:avLst/>
          </a:prstGeom>
        </p:spPr>
        <p:txBody>
          <a:bodyPr/>
          <a:lstStyle/>
          <a:p>
            <a:endParaRPr lang="ja-JP" altLang="en-US">
              <a:solidFill>
                <a:srgbClr val="000000"/>
              </a:solidFill>
            </a:endParaRPr>
          </a:p>
        </p:txBody>
      </p:sp>
      <p:sp>
        <p:nvSpPr>
          <p:cNvPr id="6" name="フッター プレースホルダ 5"/>
          <p:cNvSpPr>
            <a:spLocks noGrp="1"/>
          </p:cNvSpPr>
          <p:nvPr>
            <p:ph type="ftr" sz="quarter" idx="11"/>
          </p:nvPr>
        </p:nvSpPr>
        <p:spPr>
          <a:xfrm>
            <a:off x="2667000" y="6356356"/>
            <a:ext cx="3352800" cy="365125"/>
          </a:xfrm>
          <a:prstGeom prst="rect">
            <a:avLst/>
          </a:prstGeom>
        </p:spPr>
        <p:txBody>
          <a:bodyPr/>
          <a:lstStyle/>
          <a:p>
            <a:pPr>
              <a:defRPr/>
            </a:pPr>
            <a:endParaRPr lang="ja-JP" altLang="en-US">
              <a:solidFill>
                <a:srgbClr val="000000"/>
              </a:solidFill>
            </a:endParaRPr>
          </a:p>
        </p:txBody>
      </p:sp>
      <p:sp>
        <p:nvSpPr>
          <p:cNvPr id="3" name="図プレースホルダ 2"/>
          <p:cNvSpPr>
            <a:spLocks noGrp="1"/>
          </p:cNvSpPr>
          <p:nvPr>
            <p:ph type="pic" idx="1"/>
          </p:nvPr>
        </p:nvSpPr>
        <p:spPr>
          <a:xfrm rot="420000">
            <a:off x="3485795"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ja-JP" altLang="en-US"/>
              <a:t>アイコンをクリックして図を追加</a:t>
            </a:r>
            <a:endParaRPr kumimoji="0" lang="en-US" dirty="0"/>
          </a:p>
        </p:txBody>
      </p:sp>
      <p:sp>
        <p:nvSpPr>
          <p:cNvPr id="13" name="スライド番号プレースホルダ 26"/>
          <p:cNvSpPr txBox="1">
            <a:spLocks/>
          </p:cNvSpPr>
          <p:nvPr userDrawn="1"/>
        </p:nvSpPr>
        <p:spPr>
          <a:xfrm>
            <a:off x="8874000" y="6674400"/>
            <a:ext cx="251092" cy="158620"/>
          </a:xfrm>
          <a:prstGeom prst="rect">
            <a:avLst/>
          </a:prstGeom>
        </p:spPr>
        <p:txBody>
          <a:bodyPr lIns="0" tIns="0" rIns="0" bIns="0"/>
          <a:lstStyle>
            <a:lvl1pPr>
              <a:defRPr sz="1100" b="1" i="0" baseline="0">
                <a:solidFill>
                  <a:schemeClr val="bg1">
                    <a:lumMod val="75000"/>
                  </a:schemeClr>
                </a:solidFill>
              </a:defRPr>
            </a:lvl1pPr>
          </a:lstStyle>
          <a:p>
            <a:pPr algn="r">
              <a:defRPr/>
            </a:pPr>
            <a:fld id="{2FECD35A-6F14-4CA7-81FF-DADAB1564319}" type="slidenum">
              <a:rPr lang="ja-JP" altLang="en-US" smtClean="0">
                <a:solidFill>
                  <a:prstClr val="white">
                    <a:lumMod val="75000"/>
                  </a:prstClr>
                </a:solidFill>
              </a:rPr>
              <a:pPr algn="r">
                <a:defRPr/>
              </a:pPr>
              <a:t>‹#›</a:t>
            </a:fld>
            <a:endParaRPr lang="ja-JP" altLang="en-US">
              <a:solidFill>
                <a:prstClr val="white">
                  <a:lumMod val="75000"/>
                </a:prstClr>
              </a:solidFill>
            </a:endParaRPr>
          </a:p>
        </p:txBody>
      </p:sp>
    </p:spTree>
    <p:extLst>
      <p:ext uri="{BB962C8B-B14F-4D97-AF65-F5344CB8AC3E}">
        <p14:creationId xmlns:p14="http://schemas.microsoft.com/office/powerpoint/2010/main" val="27595129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a:t>マスタ タイトルの書式設定</a:t>
            </a:r>
            <a:endParaRPr kumimoji="0" lang="en-US"/>
          </a:p>
        </p:txBody>
      </p:sp>
      <p:sp>
        <p:nvSpPr>
          <p:cNvPr id="3" name="縦書きテキスト プレースホルダ 2"/>
          <p:cNvSpPr>
            <a:spLocks noGrp="1"/>
          </p:cNvSpPr>
          <p:nvPr>
            <p:ph type="body" orient="vert" idx="1"/>
          </p:nvPr>
        </p:nvSpPr>
        <p:spPr>
          <a:xfrm>
            <a:off x="457200" y="1935480"/>
            <a:ext cx="8229600" cy="4389120"/>
          </a:xfrm>
          <a:prstGeom prst="rect">
            <a:avLst/>
          </a:prstGeom>
        </p:spPr>
        <p:txBody>
          <a:bodyPr vert="eaVert"/>
          <a:lstStyle/>
          <a:p>
            <a:pPr lvl="0" eaLnBrk="1" latinLnBrk="0" hangingPunct="1"/>
            <a:r>
              <a:rPr lang="ja-JP" altLang="en-US"/>
              <a:t>マスタ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4" name="日付プレースホルダ 3"/>
          <p:cNvSpPr>
            <a:spLocks noGrp="1"/>
          </p:cNvSpPr>
          <p:nvPr>
            <p:ph type="dt" sz="half" idx="10"/>
          </p:nvPr>
        </p:nvSpPr>
        <p:spPr>
          <a:xfrm>
            <a:off x="457201" y="6356356"/>
            <a:ext cx="2133600" cy="365125"/>
          </a:xfrm>
          <a:prstGeom prst="rect">
            <a:avLst/>
          </a:prstGeom>
        </p:spPr>
        <p:txBody>
          <a:bodyPr/>
          <a:lstStyle/>
          <a:p>
            <a:endParaRPr lang="ja-JP" altLang="en-US">
              <a:solidFill>
                <a:srgbClr val="000000"/>
              </a:solidFill>
            </a:endParaRPr>
          </a:p>
        </p:txBody>
      </p:sp>
      <p:sp>
        <p:nvSpPr>
          <p:cNvPr id="5" name="フッター プレースホルダ 4"/>
          <p:cNvSpPr>
            <a:spLocks noGrp="1"/>
          </p:cNvSpPr>
          <p:nvPr>
            <p:ph type="ftr" sz="quarter" idx="11"/>
          </p:nvPr>
        </p:nvSpPr>
        <p:spPr>
          <a:xfrm>
            <a:off x="2667000" y="6356356"/>
            <a:ext cx="3352800" cy="365125"/>
          </a:xfrm>
          <a:prstGeom prst="rect">
            <a:avLst/>
          </a:prstGeom>
        </p:spPr>
        <p:txBody>
          <a:bodyPr/>
          <a:lstStyle/>
          <a:p>
            <a:pPr>
              <a:defRPr/>
            </a:pPr>
            <a:endParaRPr lang="ja-JP" altLang="en-US">
              <a:solidFill>
                <a:srgbClr val="000000"/>
              </a:solidFill>
            </a:endParaRPr>
          </a:p>
        </p:txBody>
      </p:sp>
    </p:spTree>
    <p:extLst>
      <p:ext uri="{BB962C8B-B14F-4D97-AF65-F5344CB8AC3E}">
        <p14:creationId xmlns:p14="http://schemas.microsoft.com/office/powerpoint/2010/main" val="21381650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914402"/>
            <a:ext cx="2057400" cy="5211763"/>
          </a:xfrm>
        </p:spPr>
        <p:txBody>
          <a:bodyPr vert="eaVert"/>
          <a:lstStyle/>
          <a:p>
            <a:r>
              <a:rPr kumimoji="0" lang="ja-JP" altLang="en-US"/>
              <a:t>マスタ タイトルの書式設定</a:t>
            </a:r>
            <a:endParaRPr kumimoji="0" lang="en-US"/>
          </a:p>
        </p:txBody>
      </p:sp>
      <p:sp>
        <p:nvSpPr>
          <p:cNvPr id="3" name="縦書きテキスト プレースホルダ 2"/>
          <p:cNvSpPr>
            <a:spLocks noGrp="1"/>
          </p:cNvSpPr>
          <p:nvPr>
            <p:ph type="body" orient="vert" idx="1"/>
          </p:nvPr>
        </p:nvSpPr>
        <p:spPr>
          <a:xfrm>
            <a:off x="457201" y="914402"/>
            <a:ext cx="6019800" cy="5211763"/>
          </a:xfrm>
          <a:prstGeom prst="rect">
            <a:avLst/>
          </a:prstGeom>
        </p:spPr>
        <p:txBody>
          <a:bodyPr vert="eaVert"/>
          <a:lstStyle/>
          <a:p>
            <a:pPr lvl="0" eaLnBrk="1" latinLnBrk="0" hangingPunct="1"/>
            <a:r>
              <a:rPr lang="ja-JP" altLang="en-US"/>
              <a:t>マスタ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4" name="日付プレースホルダ 3"/>
          <p:cNvSpPr>
            <a:spLocks noGrp="1"/>
          </p:cNvSpPr>
          <p:nvPr>
            <p:ph type="dt" sz="half" idx="10"/>
          </p:nvPr>
        </p:nvSpPr>
        <p:spPr>
          <a:xfrm>
            <a:off x="457201" y="6356356"/>
            <a:ext cx="2133600" cy="365125"/>
          </a:xfrm>
          <a:prstGeom prst="rect">
            <a:avLst/>
          </a:prstGeom>
        </p:spPr>
        <p:txBody>
          <a:bodyPr/>
          <a:lstStyle/>
          <a:p>
            <a:endParaRPr lang="ja-JP" altLang="en-US">
              <a:solidFill>
                <a:srgbClr val="000000"/>
              </a:solidFill>
            </a:endParaRPr>
          </a:p>
        </p:txBody>
      </p:sp>
      <p:sp>
        <p:nvSpPr>
          <p:cNvPr id="5" name="フッター プレースホルダ 4"/>
          <p:cNvSpPr>
            <a:spLocks noGrp="1"/>
          </p:cNvSpPr>
          <p:nvPr>
            <p:ph type="ftr" sz="quarter" idx="11"/>
          </p:nvPr>
        </p:nvSpPr>
        <p:spPr>
          <a:xfrm>
            <a:off x="2667000" y="6356356"/>
            <a:ext cx="3352800" cy="365125"/>
          </a:xfrm>
          <a:prstGeom prst="rect">
            <a:avLst/>
          </a:prstGeom>
        </p:spPr>
        <p:txBody>
          <a:bodyPr/>
          <a:lstStyle/>
          <a:p>
            <a:pPr>
              <a:defRPr/>
            </a:pPr>
            <a:endParaRPr lang="ja-JP" altLang="en-US">
              <a:solidFill>
                <a:srgbClr val="000000"/>
              </a:solidFill>
            </a:endParaRPr>
          </a:p>
        </p:txBody>
      </p:sp>
    </p:spTree>
    <p:extLst>
      <p:ext uri="{BB962C8B-B14F-4D97-AF65-F5344CB8AC3E}">
        <p14:creationId xmlns:p14="http://schemas.microsoft.com/office/powerpoint/2010/main" val="27063346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1_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スライド番号プレースホルダ 26"/>
          <p:cNvSpPr txBox="1">
            <a:spLocks/>
          </p:cNvSpPr>
          <p:nvPr userDrawn="1"/>
        </p:nvSpPr>
        <p:spPr>
          <a:xfrm>
            <a:off x="8901404" y="6699380"/>
            <a:ext cx="251092" cy="158620"/>
          </a:xfrm>
          <a:prstGeom prst="rect">
            <a:avLst/>
          </a:prstGeom>
        </p:spPr>
        <p:txBody>
          <a:bodyPr lIns="0" tIns="0" rIns="0" bIns="0"/>
          <a:lstStyle>
            <a:lvl1pPr>
              <a:defRPr sz="1100" b="1" i="0" baseline="0">
                <a:solidFill>
                  <a:schemeClr val="bg1">
                    <a:lumMod val="75000"/>
                  </a:schemeClr>
                </a:solidFill>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endParaRPr kumimoji="1" lang="ja-JP" altLang="en-US" sz="1100" b="1" i="0" u="none" strike="noStrike" kern="1200" cap="none" spc="0" normalizeH="0" baseline="0" noProof="0">
              <a:ln>
                <a:noFill/>
              </a:ln>
              <a:solidFill>
                <a:schemeClr val="bg1">
                  <a:lumMod val="75000"/>
                </a:schemeClr>
              </a:solidFill>
              <a:effectLst/>
              <a:uLnTx/>
              <a:uFillTx/>
              <a:latin typeface="Arial" charset="0"/>
              <a:ea typeface="ＭＳ Ｐゴシック" charset="-128"/>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6"/>
            <a:ext cx="7772400" cy="1362075"/>
          </a:xfrm>
        </p:spPr>
        <p:txBody>
          <a:bodyPr anchor="t"/>
          <a:lstStyle>
            <a:lvl1pPr algn="l">
              <a:defRPr sz="4000" b="1" cap="all"/>
            </a:lvl1pPr>
          </a:lstStyle>
          <a:p>
            <a:r>
              <a:rPr kumimoji="1" lang="ja-JP" altLang="en-US"/>
              <a:t>マスタ タイトルの書式設定</a:t>
            </a:r>
          </a:p>
        </p:txBody>
      </p:sp>
      <p:sp>
        <p:nvSpPr>
          <p:cNvPr id="3" name="テキスト プレースホルダ 2"/>
          <p:cNvSpPr>
            <a:spLocks noGrp="1"/>
          </p:cNvSpPr>
          <p:nvPr>
            <p:ph type="body" idx="1"/>
          </p:nvPr>
        </p:nvSpPr>
        <p:spPr>
          <a:xfrm>
            <a:off x="722313" y="2906715"/>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 テキストの書式設定</a:t>
            </a:r>
          </a:p>
        </p:txBody>
      </p:sp>
      <p:sp>
        <p:nvSpPr>
          <p:cNvPr id="4" name="日付プレースホルダ 3"/>
          <p:cNvSpPr>
            <a:spLocks noGrp="1"/>
          </p:cNvSpPr>
          <p:nvPr>
            <p:ph type="dt" sz="half" idx="10"/>
          </p:nvPr>
        </p:nvSpPr>
        <p:spPr/>
        <p:txBody>
          <a:bodyPr/>
          <a:lstStyle/>
          <a:p>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sz="half" idx="1"/>
          </p:nvPr>
        </p:nvSpPr>
        <p:spPr>
          <a:xfrm>
            <a:off x="457201"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4648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 4"/>
          <p:cNvSpPr>
            <a:spLocks noGrp="1"/>
          </p:cNvSpPr>
          <p:nvPr>
            <p:ph type="dt" sz="half" idx="10"/>
          </p:nvPr>
        </p:nvSpPr>
        <p:spPr/>
        <p:txBody>
          <a:bodyPr/>
          <a:lstStyle/>
          <a:p>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 タイトルの書式設定</a:t>
            </a:r>
          </a:p>
        </p:txBody>
      </p:sp>
      <p:sp>
        <p:nvSpPr>
          <p:cNvPr id="3" name="テキスト プレースホルダ 2"/>
          <p:cNvSpPr>
            <a:spLocks noGrp="1"/>
          </p:cNvSpPr>
          <p:nvPr>
            <p:ph type="body" idx="1"/>
          </p:nvPr>
        </p:nvSpPr>
        <p:spPr>
          <a:xfrm>
            <a:off x="457202"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4" name="コンテンツ プレースホルダ 3"/>
          <p:cNvSpPr>
            <a:spLocks noGrp="1"/>
          </p:cNvSpPr>
          <p:nvPr>
            <p:ph sz="half" idx="2"/>
          </p:nvPr>
        </p:nvSpPr>
        <p:spPr>
          <a:xfrm>
            <a:off x="457202"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4645030"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6" name="コンテンツ プレースホルダ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 6"/>
          <p:cNvSpPr>
            <a:spLocks noGrp="1"/>
          </p:cNvSpPr>
          <p:nvPr>
            <p:ph type="dt" sz="half" idx="10"/>
          </p:nvPr>
        </p:nvSpPr>
        <p:spPr/>
        <p:txBody>
          <a:bodyPr/>
          <a:lstStyle/>
          <a:p>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日付プレースホルダ 2"/>
          <p:cNvSpPr>
            <a:spLocks noGrp="1"/>
          </p:cNvSpPr>
          <p:nvPr>
            <p:ph type="dt" sz="half" idx="10"/>
          </p:nvPr>
        </p:nvSpPr>
        <p:spPr/>
        <p:txBody>
          <a:bodyPr/>
          <a:lstStyle/>
          <a:p>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4" y="273050"/>
            <a:ext cx="3008313" cy="1162050"/>
          </a:xfrm>
        </p:spPr>
        <p:txBody>
          <a:bodyPr anchor="b"/>
          <a:lstStyle>
            <a:lvl1pPr algn="l">
              <a:defRPr sz="2000" b="1"/>
            </a:lvl1pPr>
          </a:lstStyle>
          <a:p>
            <a:r>
              <a:rPr kumimoji="1" lang="ja-JP" altLang="en-US"/>
              <a:t>マスタ タイトルの書式設定</a:t>
            </a:r>
          </a:p>
        </p:txBody>
      </p:sp>
      <p:sp>
        <p:nvSpPr>
          <p:cNvPr id="3" name="コンテンツ プレースホルダ 2"/>
          <p:cNvSpPr>
            <a:spLocks noGrp="1"/>
          </p:cNvSpPr>
          <p:nvPr>
            <p:ph idx="1"/>
          </p:nvPr>
        </p:nvSpPr>
        <p:spPr>
          <a:xfrm>
            <a:off x="3575053" y="273054"/>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 3"/>
          <p:cNvSpPr>
            <a:spLocks noGrp="1"/>
          </p:cNvSpPr>
          <p:nvPr>
            <p:ph type="body" sz="half" idx="2"/>
          </p:nvPr>
        </p:nvSpPr>
        <p:spPr>
          <a:xfrm>
            <a:off x="457204"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9" y="4800601"/>
            <a:ext cx="5486400" cy="566738"/>
          </a:xfrm>
        </p:spPr>
        <p:txBody>
          <a:bodyPr anchor="b"/>
          <a:lstStyle>
            <a:lvl1pPr algn="l">
              <a:defRPr sz="2000" b="1"/>
            </a:lvl1pPr>
          </a:lstStyle>
          <a:p>
            <a:r>
              <a:rPr kumimoji="1" lang="ja-JP" altLang="en-US"/>
              <a:t>マスタ タイトルの書式設定</a:t>
            </a:r>
          </a:p>
        </p:txBody>
      </p:sp>
      <p:sp>
        <p:nvSpPr>
          <p:cNvPr id="3" name="図プレースホルダ 2"/>
          <p:cNvSpPr>
            <a:spLocks noGrp="1"/>
          </p:cNvSpPr>
          <p:nvPr>
            <p:ph type="pic" idx="1"/>
          </p:nvPr>
        </p:nvSpPr>
        <p:spPr>
          <a:xfrm>
            <a:off x="1792289"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9"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 タイトルの書式設定</a:t>
            </a:r>
          </a:p>
        </p:txBody>
      </p:sp>
      <p:sp>
        <p:nvSpPr>
          <p:cNvPr id="3" name="テキスト プレースホルダ 2"/>
          <p:cNvSpPr>
            <a:spLocks noGrp="1"/>
          </p:cNvSpPr>
          <p:nvPr>
            <p:ph type="body" idx="1"/>
          </p:nvPr>
        </p:nvSpPr>
        <p:spPr>
          <a:xfrm>
            <a:off x="457200" y="1600205"/>
            <a:ext cx="8229600" cy="4525963"/>
          </a:xfrm>
          <a:prstGeom prst="rect">
            <a:avLst/>
          </a:prstGeom>
        </p:spPr>
        <p:txBody>
          <a:bodyPr vert="horz" lIns="91440" tIns="45720" rIns="91440" bIns="4572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2"/>
          </p:nvPr>
        </p:nvSpPr>
        <p:spPr>
          <a:xfrm>
            <a:off x="457201" y="6356356"/>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kumimoji="1" lang="ja-JP" altLang="en-US"/>
          </a:p>
        </p:txBody>
      </p:sp>
      <p:sp>
        <p:nvSpPr>
          <p:cNvPr id="5" name="フッター プレースホルダ 4"/>
          <p:cNvSpPr>
            <a:spLocks noGrp="1"/>
          </p:cNvSpPr>
          <p:nvPr>
            <p:ph type="ftr" sz="quarter" idx="3"/>
          </p:nvPr>
        </p:nvSpPr>
        <p:spPr>
          <a:xfrm>
            <a:off x="3124200" y="6356356"/>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grpSp>
        <p:nvGrpSpPr>
          <p:cNvPr id="8" name="グループ化 7"/>
          <p:cNvGrpSpPr/>
          <p:nvPr userDrawn="1"/>
        </p:nvGrpSpPr>
        <p:grpSpPr>
          <a:xfrm>
            <a:off x="29718" y="6245040"/>
            <a:ext cx="3758947" cy="580923"/>
            <a:chOff x="10667" y="6265053"/>
            <a:chExt cx="3758947" cy="580923"/>
          </a:xfrm>
        </p:grpSpPr>
        <p:pic>
          <p:nvPicPr>
            <p:cNvPr id="9" name="図 8" descr="jdchct_logo_only_131104.png"/>
            <p:cNvPicPr>
              <a:picLocks noChangeAspect="1"/>
            </p:cNvPicPr>
            <p:nvPr userDrawn="1"/>
          </p:nvPicPr>
          <p:blipFill>
            <a:blip r:embed="rId13" cstate="print">
              <a:extLst>
                <a:ext uri="{28A0092B-C50C-407E-A947-70E740481C1C}">
                  <a14:useLocalDpi xmlns:a14="http://schemas.microsoft.com/office/drawing/2010/main"/>
                </a:ext>
              </a:extLst>
            </a:blip>
            <a:stretch>
              <a:fillRect/>
            </a:stretch>
          </p:blipFill>
          <p:spPr>
            <a:xfrm>
              <a:off x="10667" y="6265053"/>
              <a:ext cx="420625" cy="463785"/>
            </a:xfrm>
            <a:prstGeom prst="rect">
              <a:avLst/>
            </a:prstGeom>
            <a:effectLst>
              <a:outerShdw blurRad="76200" dir="18900000" sy="23000" kx="-1200000" algn="bl" rotWithShape="0">
                <a:prstClr val="black">
                  <a:alpha val="20000"/>
                </a:prstClr>
              </a:outerShdw>
            </a:effectLst>
          </p:spPr>
        </p:pic>
        <p:sp>
          <p:nvSpPr>
            <p:cNvPr id="10" name="テキスト ボックス 9"/>
            <p:cNvSpPr txBox="1"/>
            <p:nvPr userDrawn="1"/>
          </p:nvSpPr>
          <p:spPr>
            <a:xfrm>
              <a:off x="20574" y="6665976"/>
              <a:ext cx="3749040" cy="180000"/>
            </a:xfrm>
            <a:prstGeom prst="rect">
              <a:avLst/>
            </a:prstGeom>
          </p:spPr>
          <p:txBody>
            <a:bodyPr vert="horz" wrap="square" lIns="0" rIns="0" bIns="0" rtlCol="0" anchor="ctr">
              <a:normAutofit fontScale="97500"/>
            </a:bodyPr>
            <a:lstStyle/>
            <a:p>
              <a:pPr marL="0" marR="0" indent="0" algn="l" defTabSz="914400" rtl="0" eaLnBrk="1" fontAlgn="auto" latinLnBrk="0" hangingPunct="1">
                <a:lnSpc>
                  <a:spcPct val="100000"/>
                </a:lnSpc>
                <a:spcBef>
                  <a:spcPct val="0"/>
                </a:spcBef>
                <a:spcAft>
                  <a:spcPts val="0"/>
                </a:spcAft>
                <a:buClrTx/>
                <a:buSzTx/>
                <a:buFontTx/>
                <a:buNone/>
                <a:tabLst/>
              </a:pPr>
              <a:r>
                <a:rPr kumimoji="1" lang="en-US" altLang="ja-JP" sz="800" b="0" i="0" u="none" strike="noStrike" kern="1200" cap="none" spc="0" normalizeH="0" baseline="0" noProof="0">
                  <a:ln>
                    <a:noFill/>
                  </a:ln>
                  <a:solidFill>
                    <a:srgbClr val="96B1B6"/>
                  </a:solidFill>
                  <a:effectLst/>
                  <a:uLnTx/>
                  <a:uFillTx/>
                  <a:latin typeface="Cambria" pitchFamily="18" charset="0"/>
                  <a:ea typeface="+mn-ea"/>
                  <a:cs typeface="+mj-cs"/>
                </a:rPr>
                <a:t>The </a:t>
              </a:r>
              <a:r>
                <a:rPr kumimoji="1" lang="en-US" altLang="ja-JP" sz="800" b="0" i="0" u="none" strike="noStrike" kern="1200" cap="none" spc="0" normalizeH="0" baseline="0" noProof="0">
                  <a:ln>
                    <a:noFill/>
                  </a:ln>
                  <a:solidFill>
                    <a:srgbClr val="7AA4D2"/>
                  </a:solidFill>
                  <a:effectLst/>
                  <a:uLnTx/>
                  <a:uFillTx/>
                  <a:latin typeface="Cambria" pitchFamily="18" charset="0"/>
                  <a:ea typeface="+mn-ea"/>
                  <a:cs typeface="+mj-cs"/>
                </a:rPr>
                <a:t>J</a:t>
              </a:r>
              <a:r>
                <a:rPr kumimoji="1" lang="en-US" altLang="ja-JP" sz="800" b="0" i="0" u="none" strike="noStrike" kern="1200" cap="none" spc="0" normalizeH="0" baseline="0" noProof="0">
                  <a:ln>
                    <a:noFill/>
                  </a:ln>
                  <a:solidFill>
                    <a:srgbClr val="96B1B6"/>
                  </a:solidFill>
                  <a:effectLst/>
                  <a:uLnTx/>
                  <a:uFillTx/>
                  <a:latin typeface="Cambria" pitchFamily="18" charset="0"/>
                  <a:ea typeface="+mn-ea"/>
                  <a:cs typeface="+mj-cs"/>
                </a:rPr>
                <a:t>apanese </a:t>
              </a:r>
              <a:r>
                <a:rPr kumimoji="1" lang="en-US" altLang="ja-JP" sz="800" b="0" i="0" u="none" strike="noStrike" kern="1200" cap="none" spc="0" normalizeH="0" baseline="0" noProof="0">
                  <a:ln>
                    <a:noFill/>
                  </a:ln>
                  <a:solidFill>
                    <a:srgbClr val="7AA4D2"/>
                  </a:solidFill>
                  <a:effectLst/>
                  <a:uLnTx/>
                  <a:uFillTx/>
                  <a:latin typeface="Cambria" pitchFamily="18" charset="0"/>
                  <a:ea typeface="+mn-ea"/>
                  <a:cs typeface="+mj-cs"/>
                </a:rPr>
                <a:t>D</a:t>
              </a:r>
              <a:r>
                <a:rPr kumimoji="1" lang="en-US" altLang="ja-JP" sz="800" b="0" i="0" u="none" strike="noStrike" kern="1200" cap="none" spc="0" normalizeH="0" baseline="0" noProof="0">
                  <a:ln>
                    <a:noFill/>
                  </a:ln>
                  <a:solidFill>
                    <a:srgbClr val="96B1B6"/>
                  </a:solidFill>
                  <a:effectLst/>
                  <a:uLnTx/>
                  <a:uFillTx/>
                  <a:latin typeface="Cambria" pitchFamily="18" charset="0"/>
                  <a:ea typeface="+mn-ea"/>
                  <a:cs typeface="+mj-cs"/>
                </a:rPr>
                <a:t>ata </a:t>
              </a:r>
              <a:r>
                <a:rPr kumimoji="1" lang="en-US" altLang="ja-JP" sz="800" b="0" i="0" u="none" strike="noStrike" kern="1200" cap="none" spc="0" normalizeH="0" baseline="0" noProof="0">
                  <a:ln>
                    <a:noFill/>
                  </a:ln>
                  <a:solidFill>
                    <a:srgbClr val="7AA4D2"/>
                  </a:solidFill>
                  <a:effectLst/>
                  <a:uLnTx/>
                  <a:uFillTx/>
                  <a:latin typeface="Cambria" pitchFamily="18" charset="0"/>
                  <a:ea typeface="+mn-ea"/>
                  <a:cs typeface="+mj-cs"/>
                </a:rPr>
                <a:t>C</a:t>
              </a:r>
              <a:r>
                <a:rPr kumimoji="1" lang="en-US" altLang="ja-JP" sz="800" b="0" i="0" u="none" strike="noStrike" kern="1200" cap="none" spc="0" normalizeH="0" baseline="0" noProof="0">
                  <a:ln>
                    <a:noFill/>
                  </a:ln>
                  <a:solidFill>
                    <a:srgbClr val="96B1B6"/>
                  </a:solidFill>
                  <a:effectLst/>
                  <a:uLnTx/>
                  <a:uFillTx/>
                  <a:latin typeface="Cambria" pitchFamily="18" charset="0"/>
                  <a:ea typeface="+mn-ea"/>
                  <a:cs typeface="+mj-cs"/>
                </a:rPr>
                <a:t>enter for </a:t>
              </a:r>
              <a:r>
                <a:rPr kumimoji="1" lang="en-US" altLang="ja-JP" sz="800" b="0" i="0" u="none" strike="noStrike" kern="1200" cap="none" spc="0" normalizeH="0" baseline="0" noProof="0">
                  <a:ln>
                    <a:noFill/>
                  </a:ln>
                  <a:solidFill>
                    <a:srgbClr val="7AA4D2"/>
                  </a:solidFill>
                  <a:effectLst/>
                  <a:uLnTx/>
                  <a:uFillTx/>
                  <a:latin typeface="Cambria" pitchFamily="18" charset="0"/>
                  <a:ea typeface="+mn-ea"/>
                  <a:cs typeface="+mj-cs"/>
                </a:rPr>
                <a:t>H</a:t>
              </a:r>
              <a:r>
                <a:rPr kumimoji="1" lang="en-US" altLang="ja-JP" sz="800" b="0" i="0" u="none" strike="noStrike" kern="1200" cap="none" spc="0" normalizeH="0" baseline="0" noProof="0">
                  <a:ln>
                    <a:noFill/>
                  </a:ln>
                  <a:solidFill>
                    <a:srgbClr val="96B1B6"/>
                  </a:solidFill>
                  <a:effectLst/>
                  <a:uLnTx/>
                  <a:uFillTx/>
                  <a:latin typeface="Cambria" pitchFamily="18" charset="0"/>
                  <a:ea typeface="+mn-ea"/>
                  <a:cs typeface="+mj-cs"/>
                </a:rPr>
                <a:t>ematopoietic </a:t>
              </a:r>
              <a:r>
                <a:rPr kumimoji="1" lang="en-US" altLang="ja-JP" sz="800" b="0" i="0" u="none" strike="noStrike" kern="1200" cap="none" spc="0" normalizeH="0" baseline="0" noProof="0">
                  <a:ln>
                    <a:noFill/>
                  </a:ln>
                  <a:solidFill>
                    <a:srgbClr val="7AA4D2"/>
                  </a:solidFill>
                  <a:effectLst/>
                  <a:uLnTx/>
                  <a:uFillTx/>
                  <a:latin typeface="Cambria" pitchFamily="18" charset="0"/>
                  <a:ea typeface="+mn-ea"/>
                  <a:cs typeface="+mj-cs"/>
                </a:rPr>
                <a:t>C</a:t>
              </a:r>
              <a:r>
                <a:rPr kumimoji="1" lang="en-US" altLang="ja-JP" sz="800" b="0" i="0" u="none" strike="noStrike" kern="1200" cap="none" spc="0" normalizeH="0" baseline="0" noProof="0">
                  <a:ln>
                    <a:noFill/>
                  </a:ln>
                  <a:solidFill>
                    <a:srgbClr val="96B1B6"/>
                  </a:solidFill>
                  <a:effectLst/>
                  <a:uLnTx/>
                  <a:uFillTx/>
                  <a:latin typeface="Cambria" pitchFamily="18" charset="0"/>
                  <a:ea typeface="+mn-ea"/>
                  <a:cs typeface="+mj-cs"/>
                </a:rPr>
                <a:t>ell </a:t>
              </a:r>
              <a:r>
                <a:rPr kumimoji="1" lang="en-US" altLang="ja-JP" sz="800" b="0" i="0" u="none" strike="noStrike" kern="1200" cap="none" spc="0" normalizeH="0" baseline="0" noProof="0">
                  <a:ln>
                    <a:noFill/>
                  </a:ln>
                  <a:solidFill>
                    <a:srgbClr val="7AA4D2"/>
                  </a:solidFill>
                  <a:effectLst/>
                  <a:uLnTx/>
                  <a:uFillTx/>
                  <a:latin typeface="Cambria" pitchFamily="18" charset="0"/>
                  <a:ea typeface="+mn-ea"/>
                  <a:cs typeface="+mj-cs"/>
                </a:rPr>
                <a:t>T</a:t>
              </a:r>
              <a:r>
                <a:rPr kumimoji="1" lang="en-US" altLang="ja-JP" sz="800" b="0" i="0" u="none" strike="noStrike" kern="1200" cap="none" spc="0" normalizeH="0" baseline="0" noProof="0">
                  <a:ln>
                    <a:noFill/>
                  </a:ln>
                  <a:solidFill>
                    <a:srgbClr val="96B1B6"/>
                  </a:solidFill>
                  <a:effectLst/>
                  <a:uLnTx/>
                  <a:uFillTx/>
                  <a:latin typeface="Cambria" pitchFamily="18" charset="0"/>
                  <a:ea typeface="+mn-ea"/>
                  <a:cs typeface="+mj-cs"/>
                </a:rPr>
                <a:t>ransplantation</a:t>
              </a:r>
              <a:endParaRPr kumimoji="1" lang="ja-JP" altLang="en-US" sz="800" b="0" i="0" u="none" strike="noStrike" kern="1200" cap="none" spc="0" normalizeH="0" baseline="0" noProof="0" dirty="0">
                <a:ln>
                  <a:noFill/>
                </a:ln>
                <a:solidFill>
                  <a:srgbClr val="96B1B6"/>
                </a:solidFill>
                <a:effectLst/>
                <a:uLnTx/>
                <a:uFillTx/>
                <a:latin typeface="Cambria" pitchFamily="18" charset="0"/>
                <a:ea typeface="+mn-ea"/>
                <a:cs typeface="+mj-cs"/>
              </a:endParaRPr>
            </a:p>
          </p:txBody>
        </p:sp>
      </p:grpSp>
      <p:sp>
        <p:nvSpPr>
          <p:cNvPr id="11" name="スライド番号プレースホルダ 26"/>
          <p:cNvSpPr txBox="1">
            <a:spLocks/>
          </p:cNvSpPr>
          <p:nvPr userDrawn="1"/>
        </p:nvSpPr>
        <p:spPr>
          <a:xfrm>
            <a:off x="8874000" y="6674400"/>
            <a:ext cx="251092" cy="158620"/>
          </a:xfrm>
          <a:prstGeom prst="rect">
            <a:avLst/>
          </a:prstGeom>
        </p:spPr>
        <p:txBody>
          <a:bodyPr lIns="0" tIns="0" rIns="0" bIns="0"/>
          <a:lstStyle>
            <a:lvl1pPr>
              <a:defRPr sz="1100" b="1" i="0" baseline="0">
                <a:solidFill>
                  <a:schemeClr val="bg1">
                    <a:lumMod val="75000"/>
                  </a:schemeClr>
                </a:solidFill>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2FECD35A-6F14-4CA7-81FF-DADAB1564319}" type="slidenum">
              <a:rPr kumimoji="1" lang="ja-JP" altLang="en-US" sz="1100" b="1" i="0" u="none" strike="noStrike" kern="1200" cap="none" spc="0" normalizeH="0" baseline="0" noProof="0" smtClean="0">
                <a:ln>
                  <a:noFill/>
                </a:ln>
                <a:solidFill>
                  <a:schemeClr val="bg1">
                    <a:lumMod val="75000"/>
                  </a:schemeClr>
                </a:solidFill>
                <a:effectLst/>
                <a:uLnTx/>
                <a:uFillTx/>
                <a:latin typeface="Arial" charset="0"/>
                <a:ea typeface="ＭＳ Ｐゴシック"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1" lang="ja-JP" altLang="en-US" sz="1100" b="1" i="0" u="none" strike="noStrike" kern="1200" cap="none" spc="0" normalizeH="0" baseline="0" noProof="0">
              <a:ln>
                <a:noFill/>
              </a:ln>
              <a:solidFill>
                <a:schemeClr val="bg1">
                  <a:lumMod val="75000"/>
                </a:schemeClr>
              </a:solidFill>
              <a:effectLst/>
              <a:uLnTx/>
              <a:uFillTx/>
              <a:latin typeface="Arial" charset="0"/>
              <a:ea typeface="ＭＳ Ｐゴシック" charset="-128"/>
              <a:cs typeface="+mn-cs"/>
            </a:endParaRPr>
          </a:p>
        </p:txBody>
      </p:sp>
    </p:spTree>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タイトル プレースホルダ 8"/>
          <p:cNvSpPr>
            <a:spLocks noGrp="1"/>
          </p:cNvSpPr>
          <p:nvPr userDrawn="1">
            <p:ph type="title"/>
          </p:nvPr>
        </p:nvSpPr>
        <p:spPr>
          <a:xfrm>
            <a:off x="310896" y="0"/>
            <a:ext cx="8229600" cy="932688"/>
          </a:xfrm>
          <a:prstGeom prst="rect">
            <a:avLst/>
          </a:prstGeom>
        </p:spPr>
        <p:txBody>
          <a:bodyPr vert="horz" lIns="0" rIns="0" bIns="0" anchor="ctr">
            <a:normAutofit/>
          </a:bodyPr>
          <a:lstStyle/>
          <a:p>
            <a:r>
              <a:rPr kumimoji="0" lang="ja-JP" altLang="en-US" dirty="0"/>
              <a:t>マスタ タイトルの書式設定</a:t>
            </a:r>
            <a:endParaRPr kumimoji="0" lang="en-US" dirty="0"/>
          </a:p>
        </p:txBody>
      </p:sp>
      <p:grpSp>
        <p:nvGrpSpPr>
          <p:cNvPr id="10" name="グループ化 9"/>
          <p:cNvGrpSpPr/>
          <p:nvPr userDrawn="1"/>
        </p:nvGrpSpPr>
        <p:grpSpPr>
          <a:xfrm>
            <a:off x="0" y="6357600"/>
            <a:ext cx="9149624" cy="428108"/>
            <a:chOff x="0" y="6357600"/>
            <a:chExt cx="9149624" cy="428108"/>
          </a:xfrm>
        </p:grpSpPr>
        <p:grpSp>
          <p:nvGrpSpPr>
            <p:cNvPr id="8" name="グループ化 7"/>
            <p:cNvGrpSpPr/>
            <p:nvPr userDrawn="1"/>
          </p:nvGrpSpPr>
          <p:grpSpPr>
            <a:xfrm>
              <a:off x="0" y="6396536"/>
              <a:ext cx="9149624" cy="389172"/>
              <a:chOff x="-4511" y="6329435"/>
              <a:chExt cx="9149625" cy="389172"/>
            </a:xfrm>
          </p:grpSpPr>
          <p:sp>
            <p:nvSpPr>
              <p:cNvPr id="12" name="フリーフォーム 11"/>
              <p:cNvSpPr>
                <a:spLocks/>
              </p:cNvSpPr>
              <p:nvPr/>
            </p:nvSpPr>
            <p:spPr bwMode="auto">
              <a:xfrm rot="60000">
                <a:off x="1113" y="6329435"/>
                <a:ext cx="9144001" cy="360000"/>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0">
                      <a:schemeClr val="accent1">
                        <a:lumMod val="75000"/>
                      </a:schemeClr>
                    </a:gs>
                    <a:gs pos="50000">
                      <a:schemeClr val="accent1">
                        <a:tint val="44500"/>
                        <a:satMod val="160000"/>
                      </a:schemeClr>
                    </a:gs>
                    <a:gs pos="100000">
                      <a:schemeClr val="accent1">
                        <a:tint val="23500"/>
                        <a:satMod val="160000"/>
                      </a:schemeClr>
                    </a:gs>
                  </a:gsLst>
                  <a:lin ang="0" scaled="0"/>
                </a:gradFill>
                <a:prstDash val="solid"/>
                <a:round/>
                <a:headEnd type="none" w="med" len="med"/>
                <a:tailEnd type="none" w="med" len="med"/>
              </a:ln>
              <a:effectLst/>
            </p:spPr>
            <p:txBody>
              <a:bodyPr vert="horz" wrap="square" lIns="91440" tIns="45720" rIns="91440" bIns="45720" anchor="t" compatLnSpc="1"/>
              <a:lstStyle/>
              <a:p>
                <a:endParaRPr kumimoji="0" lang="en-US">
                  <a:solidFill>
                    <a:srgbClr val="000000"/>
                  </a:solidFill>
                </a:endParaRPr>
              </a:p>
            </p:txBody>
          </p:sp>
          <p:sp>
            <p:nvSpPr>
              <p:cNvPr id="13" name="フリーフォーム 12"/>
              <p:cNvSpPr>
                <a:spLocks/>
              </p:cNvSpPr>
              <p:nvPr/>
            </p:nvSpPr>
            <p:spPr bwMode="auto">
              <a:xfrm rot="120000">
                <a:off x="-4511" y="6424523"/>
                <a:ext cx="9144000" cy="294084"/>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flip="none" rotWithShape="1">
                  <a:gsLst>
                    <a:gs pos="74000">
                      <a:schemeClr val="bg1">
                        <a:lumMod val="65000"/>
                      </a:schemeClr>
                    </a:gs>
                    <a:gs pos="44000">
                      <a:schemeClr val="accent1"/>
                    </a:gs>
                    <a:gs pos="33000">
                      <a:schemeClr val="accent2">
                        <a:alpha val="56000"/>
                      </a:schemeClr>
                    </a:gs>
                  </a:gsLst>
                  <a:lin ang="2700000" scaled="1"/>
                  <a:tileRect/>
                </a:gradFill>
                <a:prstDash val="solid"/>
                <a:round/>
                <a:headEnd type="none" w="med" len="med"/>
                <a:tailEnd type="none" w="med" len="med"/>
              </a:ln>
              <a:effectLst/>
            </p:spPr>
            <p:txBody>
              <a:bodyPr vert="horz" wrap="square" lIns="91440" tIns="45720" rIns="91440" bIns="45720" anchor="t" compatLnSpc="1"/>
              <a:lstStyle/>
              <a:p>
                <a:endParaRPr kumimoji="0" lang="en-US">
                  <a:solidFill>
                    <a:srgbClr val="000000"/>
                  </a:solidFill>
                </a:endParaRPr>
              </a:p>
            </p:txBody>
          </p:sp>
        </p:grpSp>
        <p:pic>
          <p:nvPicPr>
            <p:cNvPr id="6" name="図 5" descr="jdchct_logo_only_131104.png"/>
            <p:cNvPicPr>
              <a:picLocks noChangeAspect="1"/>
            </p:cNvPicPr>
            <p:nvPr userDrawn="1"/>
          </p:nvPicPr>
          <p:blipFill>
            <a:blip r:embed="rId15" cstate="print">
              <a:extLst>
                <a:ext uri="{28A0092B-C50C-407E-A947-70E740481C1C}">
                  <a14:useLocalDpi xmlns:a14="http://schemas.microsoft.com/office/drawing/2010/main"/>
                </a:ext>
              </a:extLst>
            </a:blip>
            <a:stretch>
              <a:fillRect/>
            </a:stretch>
          </p:blipFill>
          <p:spPr>
            <a:xfrm>
              <a:off x="65531" y="6357600"/>
              <a:ext cx="350521" cy="386487"/>
            </a:xfrm>
            <a:prstGeom prst="rect">
              <a:avLst/>
            </a:prstGeom>
            <a:effectLst>
              <a:outerShdw blurRad="76200" dir="18900000" sy="23000" kx="-1200000" algn="bl" rotWithShape="0">
                <a:prstClr val="black">
                  <a:alpha val="20000"/>
                </a:prstClr>
              </a:outerShdw>
            </a:effectLst>
          </p:spPr>
        </p:pic>
      </p:grpSp>
      <p:sp>
        <p:nvSpPr>
          <p:cNvPr id="7" name="テキスト ボックス 6"/>
          <p:cNvSpPr txBox="1"/>
          <p:nvPr userDrawn="1"/>
        </p:nvSpPr>
        <p:spPr>
          <a:xfrm>
            <a:off x="54864" y="6676479"/>
            <a:ext cx="3749040" cy="180000"/>
          </a:xfrm>
          <a:prstGeom prst="rect">
            <a:avLst/>
          </a:prstGeom>
        </p:spPr>
        <p:txBody>
          <a:bodyPr vert="horz" wrap="square" lIns="0" rIns="0" bIns="0" rtlCol="0" anchor="ctr">
            <a:normAutofit fontScale="97500"/>
          </a:bodyPr>
          <a:lstStyle/>
          <a:p>
            <a:pPr defTabSz="914400" fontAlgn="auto">
              <a:spcAft>
                <a:spcPts val="0"/>
              </a:spcAft>
            </a:pPr>
            <a:r>
              <a:rPr lang="en-US" altLang="ja-JP" sz="800">
                <a:solidFill>
                  <a:srgbClr val="96B1B6"/>
                </a:solidFill>
                <a:latin typeface="Cambria" pitchFamily="18" charset="0"/>
                <a:ea typeface="HGP明朝E"/>
              </a:rPr>
              <a:t>The </a:t>
            </a:r>
            <a:r>
              <a:rPr lang="en-US" altLang="ja-JP" sz="800">
                <a:solidFill>
                  <a:srgbClr val="7AA4D2"/>
                </a:solidFill>
                <a:latin typeface="Cambria" pitchFamily="18" charset="0"/>
                <a:ea typeface="HGP明朝E"/>
              </a:rPr>
              <a:t>J</a:t>
            </a:r>
            <a:r>
              <a:rPr lang="en-US" altLang="ja-JP" sz="800">
                <a:solidFill>
                  <a:srgbClr val="96B1B6"/>
                </a:solidFill>
                <a:latin typeface="Cambria" pitchFamily="18" charset="0"/>
                <a:ea typeface="HGP明朝E"/>
              </a:rPr>
              <a:t>apanese </a:t>
            </a:r>
            <a:r>
              <a:rPr lang="en-US" altLang="ja-JP" sz="800">
                <a:solidFill>
                  <a:srgbClr val="7AA4D2"/>
                </a:solidFill>
                <a:latin typeface="Cambria" pitchFamily="18" charset="0"/>
                <a:ea typeface="HGP明朝E"/>
              </a:rPr>
              <a:t>D</a:t>
            </a:r>
            <a:r>
              <a:rPr lang="en-US" altLang="ja-JP" sz="800">
                <a:solidFill>
                  <a:srgbClr val="96B1B6"/>
                </a:solidFill>
                <a:latin typeface="Cambria" pitchFamily="18" charset="0"/>
                <a:ea typeface="HGP明朝E"/>
              </a:rPr>
              <a:t>ata </a:t>
            </a:r>
            <a:r>
              <a:rPr lang="en-US" altLang="ja-JP" sz="800">
                <a:solidFill>
                  <a:srgbClr val="7AA4D2"/>
                </a:solidFill>
                <a:latin typeface="Cambria" pitchFamily="18" charset="0"/>
                <a:ea typeface="HGP明朝E"/>
              </a:rPr>
              <a:t>C</a:t>
            </a:r>
            <a:r>
              <a:rPr lang="en-US" altLang="ja-JP" sz="800">
                <a:solidFill>
                  <a:srgbClr val="96B1B6"/>
                </a:solidFill>
                <a:latin typeface="Cambria" pitchFamily="18" charset="0"/>
                <a:ea typeface="HGP明朝E"/>
              </a:rPr>
              <a:t>enter for </a:t>
            </a:r>
            <a:r>
              <a:rPr lang="en-US" altLang="ja-JP" sz="800">
                <a:solidFill>
                  <a:srgbClr val="7AA4D2"/>
                </a:solidFill>
                <a:latin typeface="Cambria" pitchFamily="18" charset="0"/>
                <a:ea typeface="HGP明朝E"/>
              </a:rPr>
              <a:t>H</a:t>
            </a:r>
            <a:r>
              <a:rPr lang="en-US" altLang="ja-JP" sz="800">
                <a:solidFill>
                  <a:srgbClr val="96B1B6"/>
                </a:solidFill>
                <a:latin typeface="Cambria" pitchFamily="18" charset="0"/>
                <a:ea typeface="HGP明朝E"/>
              </a:rPr>
              <a:t>ematopoietic </a:t>
            </a:r>
            <a:r>
              <a:rPr lang="en-US" altLang="ja-JP" sz="800">
                <a:solidFill>
                  <a:srgbClr val="7AA4D2"/>
                </a:solidFill>
                <a:latin typeface="Cambria" pitchFamily="18" charset="0"/>
                <a:ea typeface="HGP明朝E"/>
              </a:rPr>
              <a:t>C</a:t>
            </a:r>
            <a:r>
              <a:rPr lang="en-US" altLang="ja-JP" sz="800">
                <a:solidFill>
                  <a:srgbClr val="96B1B6"/>
                </a:solidFill>
                <a:latin typeface="Cambria" pitchFamily="18" charset="0"/>
                <a:ea typeface="HGP明朝E"/>
              </a:rPr>
              <a:t>ell </a:t>
            </a:r>
            <a:r>
              <a:rPr lang="en-US" altLang="ja-JP" sz="800">
                <a:solidFill>
                  <a:srgbClr val="7AA4D2"/>
                </a:solidFill>
                <a:latin typeface="Cambria" pitchFamily="18" charset="0"/>
                <a:ea typeface="HGP明朝E"/>
              </a:rPr>
              <a:t>T</a:t>
            </a:r>
            <a:r>
              <a:rPr lang="en-US" altLang="ja-JP" sz="800">
                <a:solidFill>
                  <a:srgbClr val="96B1B6"/>
                </a:solidFill>
                <a:latin typeface="Cambria" pitchFamily="18" charset="0"/>
                <a:ea typeface="HGP明朝E"/>
              </a:rPr>
              <a:t>ransplantation</a:t>
            </a:r>
            <a:endParaRPr lang="ja-JP" altLang="en-US" sz="800" dirty="0">
              <a:solidFill>
                <a:srgbClr val="96B1B6"/>
              </a:solidFill>
              <a:latin typeface="Cambria" pitchFamily="18" charset="0"/>
              <a:ea typeface="HGP明朝E"/>
            </a:endParaRPr>
          </a:p>
        </p:txBody>
      </p:sp>
    </p:spTree>
    <p:extLst>
      <p:ext uri="{BB962C8B-B14F-4D97-AF65-F5344CB8AC3E}">
        <p14:creationId xmlns:p14="http://schemas.microsoft.com/office/powerpoint/2010/main" val="3658719021"/>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 id="2147483708" r:id="rId13"/>
  </p:sldLayoutIdLst>
  <p:hf hdr="0" ftr="0" dt="0"/>
  <p:txStyles>
    <p:titleStyle>
      <a:lvl1pPr algn="l" rtl="0" eaLnBrk="1" latinLnBrk="0" hangingPunct="1">
        <a:spcBef>
          <a:spcPct val="0"/>
        </a:spcBef>
        <a:buNone/>
        <a:defRPr kumimoji="1" sz="2800" b="0" kern="1200">
          <a:ln>
            <a:noFill/>
          </a:ln>
          <a:solidFill>
            <a:schemeClr val="accent1">
              <a:lumMod val="75000"/>
            </a:schemeClr>
          </a:solidFill>
          <a:effectLst>
            <a:outerShdw blurRad="38100" dist="38100" dir="2700000" algn="tl">
              <a:srgbClr val="000000">
                <a:alpha val="43137"/>
              </a:srgbClr>
            </a:outerShdw>
          </a:effectLst>
          <a:latin typeface="+mn-ea"/>
          <a:ea typeface="+mn-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1"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1"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1"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1"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1"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1"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1"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1"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1" sz="1400" kern="1200" baseline="0">
          <a:solidFill>
            <a:schemeClr val="tx1"/>
          </a:solidFill>
          <a:latin typeface="+mn-lt"/>
          <a:ea typeface="+mn-ea"/>
          <a:cs typeface="+mn-cs"/>
        </a:defRPr>
      </a:lvl9pPr>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20.jpe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image" Target="../media/image21.jpeg"/></Relationships>
</file>

<file path=ppt/slides/_rels/slide1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9.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22.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openxmlformats.org/officeDocument/2006/relationships/image" Target="../media/image23.jpe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3.xml"/><Relationship Id="rId4" Type="http://schemas.openxmlformats.org/officeDocument/2006/relationships/image" Target="../media/image24.jpe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3.xml"/><Relationship Id="rId4" Type="http://schemas.openxmlformats.org/officeDocument/2006/relationships/image" Target="../media/image25.jpe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3.xml"/><Relationship Id="rId4" Type="http://schemas.openxmlformats.org/officeDocument/2006/relationships/image" Target="../media/image26.jpe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3.xml"/><Relationship Id="rId4" Type="http://schemas.openxmlformats.org/officeDocument/2006/relationships/image" Target="../media/image27.jpe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3.xml"/><Relationship Id="rId4" Type="http://schemas.openxmlformats.org/officeDocument/2006/relationships/image" Target="../media/image28.jpe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13.xml"/><Relationship Id="rId4" Type="http://schemas.openxmlformats.org/officeDocument/2006/relationships/image" Target="../media/image29.jpe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13.xml"/><Relationship Id="rId4" Type="http://schemas.openxmlformats.org/officeDocument/2006/relationships/image" Target="../media/image30.jpe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13.xml"/><Relationship Id="rId4" Type="http://schemas.openxmlformats.org/officeDocument/2006/relationships/image" Target="../media/image31.jpe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13.xml"/><Relationship Id="rId4" Type="http://schemas.openxmlformats.org/officeDocument/2006/relationships/image" Target="../media/image32.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13.xml"/><Relationship Id="rId4" Type="http://schemas.openxmlformats.org/officeDocument/2006/relationships/image" Target="../media/image33.jpe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13.xml"/><Relationship Id="rId4" Type="http://schemas.openxmlformats.org/officeDocument/2006/relationships/image" Target="../media/image34.jpe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13.xml"/><Relationship Id="rId4" Type="http://schemas.openxmlformats.org/officeDocument/2006/relationships/image" Target="../media/image35.jpe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13.xml"/><Relationship Id="rId4" Type="http://schemas.openxmlformats.org/officeDocument/2006/relationships/image" Target="../media/image36.jpe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13.xml"/><Relationship Id="rId4" Type="http://schemas.openxmlformats.org/officeDocument/2006/relationships/image" Target="../media/image37.jpe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13.xml"/><Relationship Id="rId4" Type="http://schemas.openxmlformats.org/officeDocument/2006/relationships/image" Target="../media/image38.jpe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13.xml"/><Relationship Id="rId4" Type="http://schemas.openxmlformats.org/officeDocument/2006/relationships/image" Target="../media/image39.jpeg"/></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13.xml"/><Relationship Id="rId4" Type="http://schemas.openxmlformats.org/officeDocument/2006/relationships/image" Target="../media/image40.jpeg"/></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13.xml"/><Relationship Id="rId4" Type="http://schemas.openxmlformats.org/officeDocument/2006/relationships/image" Target="../media/image41.jpeg"/></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13.xml"/><Relationship Id="rId4" Type="http://schemas.openxmlformats.org/officeDocument/2006/relationships/image" Target="../media/image42.jpe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7.xml"/><Relationship Id="rId4" Type="http://schemas.openxmlformats.org/officeDocument/2006/relationships/image" Target="../media/image7.jpeg"/></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13.xml"/><Relationship Id="rId4" Type="http://schemas.openxmlformats.org/officeDocument/2006/relationships/image" Target="../media/image43.jpeg"/></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13.xml"/><Relationship Id="rId4" Type="http://schemas.openxmlformats.org/officeDocument/2006/relationships/image" Target="../media/image44.jpeg"/></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2.xml"/><Relationship Id="rId1" Type="http://schemas.openxmlformats.org/officeDocument/2006/relationships/slideLayout" Target="../slideLayouts/slideLayout13.xml"/><Relationship Id="rId4" Type="http://schemas.openxmlformats.org/officeDocument/2006/relationships/image" Target="../media/image45.jpeg"/></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3.xml"/><Relationship Id="rId1" Type="http://schemas.openxmlformats.org/officeDocument/2006/relationships/slideLayout" Target="../slideLayouts/slideLayout13.xml"/><Relationship Id="rId4" Type="http://schemas.openxmlformats.org/officeDocument/2006/relationships/image" Target="../media/image46.jpeg"/></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4.xml"/><Relationship Id="rId1" Type="http://schemas.openxmlformats.org/officeDocument/2006/relationships/slideLayout" Target="../slideLayouts/slideLayout13.xml"/><Relationship Id="rId4" Type="http://schemas.openxmlformats.org/officeDocument/2006/relationships/image" Target="../media/image47.jpeg"/></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5.xml"/><Relationship Id="rId1" Type="http://schemas.openxmlformats.org/officeDocument/2006/relationships/slideLayout" Target="../slideLayouts/slideLayout13.xml"/><Relationship Id="rId4" Type="http://schemas.openxmlformats.org/officeDocument/2006/relationships/image" Target="../media/image48.jpeg"/></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6.xml"/><Relationship Id="rId1" Type="http://schemas.openxmlformats.org/officeDocument/2006/relationships/slideLayout" Target="../slideLayouts/slideLayout13.xml"/><Relationship Id="rId4" Type="http://schemas.openxmlformats.org/officeDocument/2006/relationships/image" Target="../media/image49.jpeg"/></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7.xml"/><Relationship Id="rId1" Type="http://schemas.openxmlformats.org/officeDocument/2006/relationships/slideLayout" Target="../slideLayouts/slideLayout13.xml"/><Relationship Id="rId4" Type="http://schemas.openxmlformats.org/officeDocument/2006/relationships/image" Target="../media/image50.jpeg"/></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8.xml"/><Relationship Id="rId1" Type="http://schemas.openxmlformats.org/officeDocument/2006/relationships/slideLayout" Target="../slideLayouts/slideLayout13.xml"/><Relationship Id="rId4" Type="http://schemas.openxmlformats.org/officeDocument/2006/relationships/image" Target="../media/image51.jpeg"/></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9.xml"/><Relationship Id="rId1" Type="http://schemas.openxmlformats.org/officeDocument/2006/relationships/slideLayout" Target="../slideLayouts/slideLayout13.xml"/><Relationship Id="rId4" Type="http://schemas.openxmlformats.org/officeDocument/2006/relationships/image" Target="../media/image52.jpe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7.xml"/><Relationship Id="rId4" Type="http://schemas.openxmlformats.org/officeDocument/2006/relationships/image" Target="../media/image8.jpeg"/></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0.xml"/><Relationship Id="rId1" Type="http://schemas.openxmlformats.org/officeDocument/2006/relationships/slideLayout" Target="../slideLayouts/slideLayout13.xml"/><Relationship Id="rId4" Type="http://schemas.openxmlformats.org/officeDocument/2006/relationships/image" Target="../media/image53.jpe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2EC79AA-12DE-439C-832A-F248CB41E2BB}"/>
              </a:ext>
            </a:extLst>
          </p:cNvPr>
          <p:cNvSpPr>
            <a:spLocks noGrp="1"/>
          </p:cNvSpPr>
          <p:nvPr>
            <p:ph type="ctrTitle"/>
          </p:nvPr>
        </p:nvSpPr>
        <p:spPr>
          <a:xfrm>
            <a:off x="533400" y="288758"/>
            <a:ext cx="7851648" cy="757989"/>
          </a:xfrm>
        </p:spPr>
        <p:txBody>
          <a:bodyPr anchor="t">
            <a:noAutofit/>
          </a:bodyPr>
          <a:lstStyle/>
          <a:p>
            <a:pPr lvl="0" algn="l">
              <a:lnSpc>
                <a:spcPts val="5400"/>
              </a:lnSpc>
            </a:pPr>
            <a:r>
              <a:rPr lang="en-US" altLang="ja-JP" sz="2400" b="0" dirty="0">
                <a:solidFill>
                  <a:schemeClr val="tx2"/>
                </a:solidFill>
                <a:effectLst/>
              </a:rPr>
              <a:t>Title: Activities and Outcomes of Hematopoietic Cell Transplantation in Japan</a:t>
            </a:r>
            <a:endParaRPr kumimoji="1" lang="ja-JP" altLang="en-US" sz="2400" b="0" dirty="0">
              <a:solidFill>
                <a:schemeClr val="tx2"/>
              </a:solidFill>
              <a:effectLst/>
            </a:endParaRPr>
          </a:p>
        </p:txBody>
      </p:sp>
      <p:pic>
        <p:nvPicPr>
          <p:cNvPr id="1026" name="Picture 2" descr="Z:\Analyses of Annual Report\Pamphlet_Slide\2018\Pamphlet_Slide\Slide\transplants_2018_JDCHCT_Slide_eng_2019MMDD\スライド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0330617"/>
      </p:ext>
    </p:extLst>
  </p:cSld>
  <p:clrMapOvr>
    <a:masterClrMapping/>
  </p:clrMapOvr>
  <p:transition advTm="5000"/>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タイトル 1"/>
          <p:cNvSpPr txBox="1">
            <a:spLocks/>
          </p:cNvSpPr>
          <p:nvPr/>
        </p:nvSpPr>
        <p:spPr>
          <a:xfrm>
            <a:off x="432000" y="0"/>
            <a:ext cx="8229600" cy="813816"/>
          </a:xfrm>
          <a:prstGeom prst="rect">
            <a:avLst/>
          </a:prstGeom>
        </p:spPr>
        <p:txBody>
          <a:bodyPr vert="horz" lIns="0" rIns="0" bIns="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ja-JP" altLang="en-US" sz="1800" b="0" i="0" u="none" strike="noStrike" kern="1200" cap="none" spc="0" normalizeH="0" baseline="0" noProof="0" dirty="0">
              <a:ln>
                <a:noFill/>
              </a:ln>
              <a:solidFill>
                <a:schemeClr val="bg1">
                  <a:lumMod val="50000"/>
                </a:schemeClr>
              </a:solidFill>
              <a:effectLst/>
              <a:uLnTx/>
              <a:uFillTx/>
              <a:latin typeface="+mn-ea"/>
              <a:ea typeface="+mn-ea"/>
              <a:cs typeface="+mj-cs"/>
            </a:endParaRPr>
          </a:p>
        </p:txBody>
      </p:sp>
      <p:sp>
        <p:nvSpPr>
          <p:cNvPr id="8" name="タイトル 7"/>
          <p:cNvSpPr>
            <a:spLocks noGrp="1"/>
          </p:cNvSpPr>
          <p:nvPr>
            <p:ph type="title"/>
          </p:nvPr>
        </p:nvSpPr>
        <p:spPr>
          <a:xfrm>
            <a:off x="432000" y="0"/>
            <a:ext cx="8229600" cy="813816"/>
          </a:xfrm>
        </p:spPr>
        <p:txBody>
          <a:bodyPr>
            <a:normAutofit fontScale="90000"/>
          </a:bodyPr>
          <a:lstStyle/>
          <a:p>
            <a:pPr lvl="0">
              <a:defRPr/>
            </a:pPr>
            <a:r>
              <a:rPr lang="en-US" altLang="ja-JP" dirty="0">
                <a:solidFill>
                  <a:schemeClr val="tx2"/>
                </a:solidFill>
                <a:effectLst/>
                <a:latin typeface="Arial" pitchFamily="34" charset="0"/>
                <a:ea typeface="Verdana" pitchFamily="34" charset="0"/>
                <a:cs typeface="Arial" pitchFamily="34" charset="0"/>
              </a:rPr>
              <a:t>Indications for Hematopoietic Stem Cell</a:t>
            </a:r>
            <a:br>
              <a:rPr lang="en-US" altLang="ja-JP" dirty="0">
                <a:solidFill>
                  <a:schemeClr val="tx2"/>
                </a:solidFill>
                <a:effectLst/>
                <a:latin typeface="Arial" pitchFamily="34" charset="0"/>
                <a:ea typeface="Verdana" pitchFamily="34" charset="0"/>
                <a:cs typeface="Arial" pitchFamily="34" charset="0"/>
              </a:rPr>
            </a:br>
            <a:r>
              <a:rPr lang="en-US" altLang="ja-JP" dirty="0">
                <a:solidFill>
                  <a:schemeClr val="tx2"/>
                </a:solidFill>
                <a:effectLst/>
                <a:latin typeface="Arial" pitchFamily="34" charset="0"/>
                <a:ea typeface="Verdana" pitchFamily="34" charset="0"/>
                <a:cs typeface="Arial" pitchFamily="34" charset="0"/>
              </a:rPr>
              <a:t> Transplants in 1991-2017</a:t>
            </a:r>
            <a:r>
              <a:rPr lang="ja-JP" altLang="en-US" sz="2000" b="0" spc="-150" baseline="0" dirty="0">
                <a:solidFill>
                  <a:schemeClr val="tx2"/>
                </a:solidFill>
                <a:effectLst/>
                <a:latin typeface="Arial" pitchFamily="34" charset="0"/>
                <a:ea typeface="ＭＳ Ｐゴシック"/>
                <a:cs typeface="Arial" pitchFamily="34" charset="0"/>
              </a:rPr>
              <a:t> </a:t>
            </a:r>
            <a:r>
              <a:rPr lang="en-US" altLang="ja-JP" sz="2000" b="0" spc="-150" baseline="0" dirty="0">
                <a:solidFill>
                  <a:schemeClr val="tx2"/>
                </a:solidFill>
                <a:effectLst/>
                <a:latin typeface="Arial" pitchFamily="34" charset="0"/>
                <a:ea typeface="ＭＳ Ｐゴシック"/>
                <a:cs typeface="Arial" pitchFamily="34" charset="0"/>
              </a:rPr>
              <a:t>(Age</a:t>
            </a:r>
            <a:r>
              <a:rPr lang="ja-JP" altLang="en-US" sz="2000" b="0" spc="-150" baseline="0" dirty="0">
                <a:solidFill>
                  <a:schemeClr val="tx2"/>
                </a:solidFill>
                <a:effectLst/>
                <a:latin typeface="Arial" pitchFamily="34" charset="0"/>
                <a:ea typeface="ＭＳ Ｐゴシック"/>
                <a:cs typeface="Arial" pitchFamily="34" charset="0"/>
              </a:rPr>
              <a:t>≥</a:t>
            </a:r>
            <a:r>
              <a:rPr lang="en-US" altLang="ja-JP" sz="2000" b="0" spc="-150" baseline="0" dirty="0">
                <a:solidFill>
                  <a:schemeClr val="tx2"/>
                </a:solidFill>
                <a:effectLst/>
                <a:latin typeface="Arial" pitchFamily="34" charset="0"/>
                <a:ea typeface="ＭＳ Ｐゴシック"/>
                <a:cs typeface="Arial" pitchFamily="34" charset="0"/>
              </a:rPr>
              <a:t>16)</a:t>
            </a:r>
            <a:endParaRPr kumimoji="1" lang="ja-JP" altLang="en-US" sz="2000" b="0" dirty="0">
              <a:solidFill>
                <a:schemeClr val="tx2"/>
              </a:solidFill>
            </a:endParaRPr>
          </a:p>
        </p:txBody>
      </p:sp>
      <p:grpSp>
        <p:nvGrpSpPr>
          <p:cNvPr id="2" name="グループ化 18"/>
          <p:cNvGrpSpPr/>
          <p:nvPr/>
        </p:nvGrpSpPr>
        <p:grpSpPr>
          <a:xfrm>
            <a:off x="62552" y="6357600"/>
            <a:ext cx="3749040" cy="499982"/>
            <a:chOff x="62552" y="6357600"/>
            <a:chExt cx="3749040" cy="499982"/>
          </a:xfrm>
        </p:grpSpPr>
        <p:pic>
          <p:nvPicPr>
            <p:cNvPr id="20" name="図 19" descr="jdchct_logo_only_131104.png"/>
            <p:cNvPicPr>
              <a:picLocks/>
            </p:cNvPicPr>
            <p:nvPr/>
          </p:nvPicPr>
          <p:blipFill>
            <a:blip r:embed="rId3" cstate="print">
              <a:extLst>
                <a:ext uri="{28A0092B-C50C-407E-A947-70E740481C1C}">
                  <a14:useLocalDpi xmlns:a14="http://schemas.microsoft.com/office/drawing/2010/main"/>
                </a:ext>
              </a:extLst>
            </a:blip>
            <a:stretch>
              <a:fillRect/>
            </a:stretch>
          </p:blipFill>
          <p:spPr>
            <a:xfrm>
              <a:off x="64800" y="6357600"/>
              <a:ext cx="349200" cy="385200"/>
            </a:xfrm>
            <a:prstGeom prst="rect">
              <a:avLst/>
            </a:prstGeom>
            <a:effectLst>
              <a:outerShdw blurRad="76200" dir="18900000" sy="23000" kx="-1200000" algn="bl" rotWithShape="0">
                <a:prstClr val="black">
                  <a:alpha val="20000"/>
                </a:prstClr>
              </a:outerShdw>
            </a:effectLst>
          </p:spPr>
        </p:pic>
        <p:sp>
          <p:nvSpPr>
            <p:cNvPr id="21" name="テキスト ボックス 6"/>
            <p:cNvSpPr txBox="1"/>
            <p:nvPr/>
          </p:nvSpPr>
          <p:spPr>
            <a:xfrm>
              <a:off x="62552" y="6677586"/>
              <a:ext cx="3749040" cy="179996"/>
            </a:xfrm>
            <a:prstGeom prst="rect">
              <a:avLst/>
            </a:prstGeom>
          </p:spPr>
          <p:txBody>
            <a:bodyPr vert="horz" wrap="square" lIns="0" rIns="0" bIns="0" rtlCol="0" anchor="ctr">
              <a:normAutofit fontScale="97500"/>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eaLnBrk="1" fontAlgn="auto" latinLnBrk="0" hangingPunct="1">
                <a:lnSpc>
                  <a:spcPct val="100000"/>
                </a:lnSpc>
                <a:spcBef>
                  <a:spcPct val="0"/>
                </a:spcBef>
                <a:spcAft>
                  <a:spcPts val="0"/>
                </a:spcAft>
                <a:buClrTx/>
                <a:buSzTx/>
                <a:buFontTx/>
                <a:buNone/>
                <a:tabLst/>
              </a:pP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The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J</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apanese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D</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ata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C</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enter for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H</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ematopoietic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C</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ell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T</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ransplantation</a:t>
              </a:r>
              <a:endParaRPr kumimoji="1" lang="ja-JP" altLang="en-US" sz="800" b="0" i="0" u="none" strike="noStrike" kern="1200" cap="none" spc="0" normalizeH="0" baseline="0" noProof="0" dirty="0">
                <a:ln>
                  <a:noFill/>
                </a:ln>
                <a:solidFill>
                  <a:srgbClr val="96B1B6"/>
                </a:solidFill>
                <a:effectLst/>
                <a:uLnTx/>
                <a:uFillTx/>
                <a:latin typeface="Cambria" pitchFamily="18" charset="0"/>
                <a:ea typeface="HGP明朝E"/>
              </a:endParaRPr>
            </a:p>
          </p:txBody>
        </p:sp>
      </p:grpSp>
      <p:sp>
        <p:nvSpPr>
          <p:cNvPr id="14" name="スライド番号プレースホルダ 4"/>
          <p:cNvSpPr txBox="1">
            <a:spLocks/>
          </p:cNvSpPr>
          <p:nvPr/>
        </p:nvSpPr>
        <p:spPr>
          <a:xfrm>
            <a:off x="8829027" y="6639001"/>
            <a:ext cx="463492" cy="158620"/>
          </a:xfrm>
          <a:prstGeom prst="rect">
            <a:avLst/>
          </a:prstGeom>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2FECD35A-6F14-4CA7-81FF-DADAB1564319}" type="slidenum">
              <a:rPr kumimoji="1" lang="ja-JP" altLang="en-US" sz="1100" b="1" i="0" u="none" strike="noStrike" kern="1200" cap="none" spc="0" normalizeH="0" baseline="0" noProof="0" smtClean="0">
                <a:ln>
                  <a:noFill/>
                </a:ln>
                <a:solidFill>
                  <a:schemeClr val="bg1">
                    <a:lumMod val="75000"/>
                  </a:schemeClr>
                </a:solidFill>
                <a:effectLst/>
                <a:uLnTx/>
                <a:uFillTx/>
                <a:latin typeface="Arial" charset="0"/>
                <a:ea typeface="ＭＳ Ｐゴシック"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10</a:t>
            </a:fld>
            <a:endParaRPr kumimoji="1" lang="ja-JP" altLang="en-US" sz="1100" b="1" i="0" u="none" strike="noStrike" kern="1200" cap="none" spc="0" normalizeH="0" baseline="0" noProof="0" dirty="0">
              <a:ln>
                <a:noFill/>
              </a:ln>
              <a:solidFill>
                <a:schemeClr val="bg1">
                  <a:lumMod val="75000"/>
                </a:schemeClr>
              </a:solidFill>
              <a:effectLst/>
              <a:uLnTx/>
              <a:uFillTx/>
              <a:latin typeface="Arial" charset="0"/>
              <a:ea typeface="ＭＳ Ｐゴシック" charset="-128"/>
              <a:cs typeface="+mn-cs"/>
            </a:endParaRPr>
          </a:p>
        </p:txBody>
      </p:sp>
      <p:pic>
        <p:nvPicPr>
          <p:cNvPr id="8194" name="Picture 2" descr="Z:\Analyses of Annual Report\Pamphlet_Slide\2018\Pamphlet_Slide\Slide\transplants_2018_JDCHCT_Slide_eng_2019MMDD\スライド1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33107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32000" y="0"/>
            <a:ext cx="8229600" cy="813816"/>
          </a:xfrm>
        </p:spPr>
        <p:txBody>
          <a:bodyPr>
            <a:normAutofit fontScale="90000"/>
          </a:bodyPr>
          <a:lstStyle/>
          <a:p>
            <a:pPr lvl="0"/>
            <a:r>
              <a:rPr lang="en-US" altLang="ja-JP" dirty="0">
                <a:solidFill>
                  <a:schemeClr val="tx2"/>
                </a:solidFill>
                <a:effectLst/>
                <a:latin typeface="Arial" pitchFamily="34" charset="0"/>
                <a:ea typeface="Verdana" pitchFamily="34" charset="0"/>
                <a:cs typeface="Arial" pitchFamily="34" charset="0"/>
              </a:rPr>
              <a:t>Trends of Main Disease</a:t>
            </a:r>
            <a:br>
              <a:rPr lang="en-US" altLang="ja-JP" dirty="0">
                <a:solidFill>
                  <a:schemeClr val="tx2"/>
                </a:solidFill>
                <a:effectLst/>
                <a:latin typeface="Arial" pitchFamily="34" charset="0"/>
                <a:ea typeface="Verdana" pitchFamily="34" charset="0"/>
                <a:cs typeface="Arial" pitchFamily="34" charset="0"/>
              </a:rPr>
            </a:br>
            <a:r>
              <a:rPr lang="en-US" altLang="ja-JP" dirty="0">
                <a:solidFill>
                  <a:schemeClr val="tx2"/>
                </a:solidFill>
                <a:effectLst/>
                <a:latin typeface="Arial" pitchFamily="34" charset="0"/>
                <a:ea typeface="Verdana" pitchFamily="34" charset="0"/>
                <a:cs typeface="Arial" pitchFamily="34" charset="0"/>
              </a:rPr>
              <a:t>for Autologous Transplants in 1991-2017 </a:t>
            </a:r>
            <a:r>
              <a:rPr lang="en-US" altLang="ja-JP" sz="2000" dirty="0">
                <a:solidFill>
                  <a:schemeClr val="tx2"/>
                </a:solidFill>
                <a:effectLst/>
                <a:latin typeface="Arial" pitchFamily="34" charset="0"/>
                <a:ea typeface="Verdana" pitchFamily="34" charset="0"/>
                <a:cs typeface="Arial" pitchFamily="34" charset="0"/>
              </a:rPr>
              <a:t>(Age</a:t>
            </a:r>
            <a:r>
              <a:rPr lang="ja-JP" altLang="en-US" sz="2000" dirty="0">
                <a:solidFill>
                  <a:schemeClr val="tx2"/>
                </a:solidFill>
                <a:effectLst/>
                <a:latin typeface="Arial" pitchFamily="34" charset="0"/>
                <a:ea typeface="Verdana" pitchFamily="34" charset="0"/>
                <a:cs typeface="Arial" pitchFamily="34" charset="0"/>
              </a:rPr>
              <a:t>≤</a:t>
            </a:r>
            <a:r>
              <a:rPr lang="en-US" altLang="ja-JP" sz="2000" dirty="0">
                <a:solidFill>
                  <a:schemeClr val="tx2"/>
                </a:solidFill>
                <a:effectLst/>
                <a:latin typeface="Arial" pitchFamily="34" charset="0"/>
                <a:ea typeface="Verdana" pitchFamily="34" charset="0"/>
                <a:cs typeface="Arial" pitchFamily="34" charset="0"/>
              </a:rPr>
              <a:t>15)</a:t>
            </a:r>
            <a:endParaRPr kumimoji="1" lang="ja-JP" altLang="en-US" sz="2000" b="0" dirty="0">
              <a:solidFill>
                <a:schemeClr val="tx2"/>
              </a:solidFill>
              <a:effectLst/>
            </a:endParaRPr>
          </a:p>
        </p:txBody>
      </p:sp>
      <p:sp>
        <p:nvSpPr>
          <p:cNvPr id="16" name="スライド番号プレースホルダ 4"/>
          <p:cNvSpPr txBox="1">
            <a:spLocks/>
          </p:cNvSpPr>
          <p:nvPr/>
        </p:nvSpPr>
        <p:spPr>
          <a:xfrm>
            <a:off x="8867664" y="6651880"/>
            <a:ext cx="463492" cy="158620"/>
          </a:xfrm>
          <a:prstGeom prst="rect">
            <a:avLst/>
          </a:prstGeom>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2FECD35A-6F14-4CA7-81FF-DADAB1564319}" type="slidenum">
              <a:rPr kumimoji="1" lang="ja-JP" altLang="en-US" sz="1100" b="1" i="0" u="none" strike="noStrike" kern="1200" cap="none" spc="0" normalizeH="0" baseline="0" noProof="0" smtClean="0">
                <a:ln>
                  <a:noFill/>
                </a:ln>
                <a:solidFill>
                  <a:schemeClr val="bg1">
                    <a:lumMod val="75000"/>
                  </a:schemeClr>
                </a:solidFill>
                <a:effectLst/>
                <a:uLnTx/>
                <a:uFillTx/>
                <a:latin typeface="Arial" charset="0"/>
                <a:ea typeface="ＭＳ Ｐゴシック"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11</a:t>
            </a:fld>
            <a:endParaRPr kumimoji="1" lang="ja-JP" altLang="en-US" sz="1100" b="1" i="0" u="none" strike="noStrike" kern="1200" cap="none" spc="0" normalizeH="0" baseline="0" noProof="0" dirty="0">
              <a:ln>
                <a:noFill/>
              </a:ln>
              <a:solidFill>
                <a:schemeClr val="bg1">
                  <a:lumMod val="75000"/>
                </a:schemeClr>
              </a:solidFill>
              <a:effectLst/>
              <a:uLnTx/>
              <a:uFillTx/>
              <a:latin typeface="Arial" charset="0"/>
              <a:ea typeface="ＭＳ Ｐゴシック" charset="-128"/>
              <a:cs typeface="+mn-cs"/>
            </a:endParaRPr>
          </a:p>
        </p:txBody>
      </p:sp>
      <p:grpSp>
        <p:nvGrpSpPr>
          <p:cNvPr id="19" name="グループ化 18"/>
          <p:cNvGrpSpPr/>
          <p:nvPr/>
        </p:nvGrpSpPr>
        <p:grpSpPr>
          <a:xfrm>
            <a:off x="62552" y="6357600"/>
            <a:ext cx="3749040" cy="499982"/>
            <a:chOff x="62552" y="6357600"/>
            <a:chExt cx="3749040" cy="499982"/>
          </a:xfrm>
        </p:grpSpPr>
        <p:pic>
          <p:nvPicPr>
            <p:cNvPr id="20" name="図 19" descr="jdchct_logo_only_131104.png"/>
            <p:cNvPicPr>
              <a:picLocks/>
            </p:cNvPicPr>
            <p:nvPr/>
          </p:nvPicPr>
          <p:blipFill>
            <a:blip r:embed="rId3" cstate="print">
              <a:extLst>
                <a:ext uri="{28A0092B-C50C-407E-A947-70E740481C1C}">
                  <a14:useLocalDpi xmlns:a14="http://schemas.microsoft.com/office/drawing/2010/main"/>
                </a:ext>
              </a:extLst>
            </a:blip>
            <a:stretch>
              <a:fillRect/>
            </a:stretch>
          </p:blipFill>
          <p:spPr>
            <a:xfrm>
              <a:off x="64800" y="6357600"/>
              <a:ext cx="349200" cy="385200"/>
            </a:xfrm>
            <a:prstGeom prst="rect">
              <a:avLst/>
            </a:prstGeom>
            <a:effectLst>
              <a:outerShdw blurRad="76200" dir="18900000" sy="23000" kx="-1200000" algn="bl" rotWithShape="0">
                <a:prstClr val="black">
                  <a:alpha val="20000"/>
                </a:prstClr>
              </a:outerShdw>
            </a:effectLst>
          </p:spPr>
        </p:pic>
        <p:sp>
          <p:nvSpPr>
            <p:cNvPr id="21" name="テキスト ボックス 6"/>
            <p:cNvSpPr txBox="1"/>
            <p:nvPr/>
          </p:nvSpPr>
          <p:spPr>
            <a:xfrm>
              <a:off x="62552" y="6677586"/>
              <a:ext cx="3749040" cy="179996"/>
            </a:xfrm>
            <a:prstGeom prst="rect">
              <a:avLst/>
            </a:prstGeom>
          </p:spPr>
          <p:txBody>
            <a:bodyPr vert="horz" wrap="square" lIns="0" rIns="0" bIns="0" rtlCol="0" anchor="ctr">
              <a:normAutofit fontScale="97500"/>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eaLnBrk="1" fontAlgn="auto" latinLnBrk="0" hangingPunct="1">
                <a:lnSpc>
                  <a:spcPct val="100000"/>
                </a:lnSpc>
                <a:spcBef>
                  <a:spcPct val="0"/>
                </a:spcBef>
                <a:spcAft>
                  <a:spcPts val="0"/>
                </a:spcAft>
                <a:buClrTx/>
                <a:buSzTx/>
                <a:buFontTx/>
                <a:buNone/>
                <a:tabLst/>
              </a:pP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The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J</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apanese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D</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ata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C</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enter for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H</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ematopoietic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C</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ell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T</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ransplantation</a:t>
              </a:r>
              <a:endParaRPr kumimoji="1" lang="ja-JP" altLang="en-US" sz="800" b="0" i="0" u="none" strike="noStrike" kern="1200" cap="none" spc="0" normalizeH="0" baseline="0" noProof="0" dirty="0">
                <a:ln>
                  <a:noFill/>
                </a:ln>
                <a:solidFill>
                  <a:srgbClr val="96B1B6"/>
                </a:solidFill>
                <a:effectLst/>
                <a:uLnTx/>
                <a:uFillTx/>
                <a:latin typeface="Cambria" pitchFamily="18" charset="0"/>
                <a:ea typeface="HGP明朝E"/>
              </a:endParaRPr>
            </a:p>
          </p:txBody>
        </p:sp>
      </p:grpSp>
      <p:pic>
        <p:nvPicPr>
          <p:cNvPr id="9218" name="Picture 2" descr="Z:\Analyses of Annual Report\Pamphlet_Slide\2018\Pamphlet_Slide\Slide\transplants_2018_JDCHCT_Slide_eng_2019MMDD\スライド1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99453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32000" y="0"/>
            <a:ext cx="8229600" cy="813816"/>
          </a:xfrm>
        </p:spPr>
        <p:txBody>
          <a:bodyPr>
            <a:normAutofit fontScale="90000"/>
          </a:bodyPr>
          <a:lstStyle/>
          <a:p>
            <a:pPr lvl="0"/>
            <a:r>
              <a:rPr lang="en-US" altLang="ja-JP" dirty="0">
                <a:solidFill>
                  <a:schemeClr val="tx2"/>
                </a:solidFill>
                <a:effectLst/>
                <a:latin typeface="Arial" pitchFamily="34" charset="0"/>
                <a:ea typeface="Verdana" pitchFamily="34" charset="0"/>
                <a:cs typeface="Arial" pitchFamily="34" charset="0"/>
              </a:rPr>
              <a:t>Trends of Main Disease </a:t>
            </a:r>
            <a:br>
              <a:rPr lang="en-US" altLang="ja-JP" dirty="0">
                <a:solidFill>
                  <a:schemeClr val="tx2"/>
                </a:solidFill>
                <a:effectLst/>
                <a:latin typeface="Arial" pitchFamily="34" charset="0"/>
                <a:ea typeface="Verdana" pitchFamily="34" charset="0"/>
                <a:cs typeface="Arial" pitchFamily="34" charset="0"/>
              </a:rPr>
            </a:br>
            <a:r>
              <a:rPr lang="en-US" altLang="ja-JP" dirty="0">
                <a:solidFill>
                  <a:schemeClr val="tx2"/>
                </a:solidFill>
                <a:effectLst/>
                <a:latin typeface="Arial" pitchFamily="34" charset="0"/>
                <a:ea typeface="Verdana" pitchFamily="34" charset="0"/>
                <a:cs typeface="Arial" pitchFamily="34" charset="0"/>
              </a:rPr>
              <a:t>for Allogeneic Transplants in 1991-2017 </a:t>
            </a:r>
            <a:r>
              <a:rPr lang="en-US" altLang="ja-JP" sz="2000" dirty="0">
                <a:solidFill>
                  <a:schemeClr val="tx2"/>
                </a:solidFill>
                <a:effectLst/>
                <a:latin typeface="Arial" pitchFamily="34" charset="0"/>
                <a:ea typeface="Verdana" pitchFamily="34" charset="0"/>
                <a:cs typeface="Arial" pitchFamily="34" charset="0"/>
              </a:rPr>
              <a:t>(Age</a:t>
            </a:r>
            <a:r>
              <a:rPr lang="ja-JP" altLang="en-US" sz="2000" dirty="0">
                <a:solidFill>
                  <a:schemeClr val="tx2"/>
                </a:solidFill>
                <a:effectLst/>
                <a:latin typeface="Arial" pitchFamily="34" charset="0"/>
                <a:ea typeface="Verdana" pitchFamily="34" charset="0"/>
                <a:cs typeface="Arial" pitchFamily="34" charset="0"/>
              </a:rPr>
              <a:t>≤</a:t>
            </a:r>
            <a:r>
              <a:rPr lang="en-US" altLang="ja-JP" sz="2000" dirty="0">
                <a:solidFill>
                  <a:schemeClr val="tx2"/>
                </a:solidFill>
                <a:effectLst/>
                <a:latin typeface="Arial" pitchFamily="34" charset="0"/>
                <a:ea typeface="Verdana" pitchFamily="34" charset="0"/>
                <a:cs typeface="Arial" pitchFamily="34" charset="0"/>
              </a:rPr>
              <a:t>15)</a:t>
            </a:r>
            <a:endParaRPr kumimoji="1" lang="ja-JP" altLang="en-US" sz="2000" b="0" dirty="0">
              <a:solidFill>
                <a:schemeClr val="tx2"/>
              </a:solidFill>
              <a:effectLst/>
            </a:endParaRPr>
          </a:p>
        </p:txBody>
      </p:sp>
      <p:sp>
        <p:nvSpPr>
          <p:cNvPr id="16" name="スライド番号プレースホルダ 4"/>
          <p:cNvSpPr txBox="1">
            <a:spLocks/>
          </p:cNvSpPr>
          <p:nvPr/>
        </p:nvSpPr>
        <p:spPr>
          <a:xfrm>
            <a:off x="8867664" y="6651880"/>
            <a:ext cx="463492" cy="158620"/>
          </a:xfrm>
          <a:prstGeom prst="rect">
            <a:avLst/>
          </a:prstGeom>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2FECD35A-6F14-4CA7-81FF-DADAB1564319}" type="slidenum">
              <a:rPr kumimoji="1" lang="ja-JP" altLang="en-US" sz="1100" b="1" i="0" u="none" strike="noStrike" kern="1200" cap="none" spc="0" normalizeH="0" baseline="0" noProof="0" smtClean="0">
                <a:ln>
                  <a:noFill/>
                </a:ln>
                <a:solidFill>
                  <a:schemeClr val="bg1">
                    <a:lumMod val="75000"/>
                  </a:schemeClr>
                </a:solidFill>
                <a:effectLst/>
                <a:uLnTx/>
                <a:uFillTx/>
                <a:latin typeface="Arial" charset="0"/>
                <a:ea typeface="ＭＳ Ｐゴシック"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12</a:t>
            </a:fld>
            <a:endParaRPr kumimoji="1" lang="ja-JP" altLang="en-US" sz="1100" b="1" i="0" u="none" strike="noStrike" kern="1200" cap="none" spc="0" normalizeH="0" baseline="0" noProof="0" dirty="0">
              <a:ln>
                <a:noFill/>
              </a:ln>
              <a:solidFill>
                <a:schemeClr val="bg1">
                  <a:lumMod val="75000"/>
                </a:schemeClr>
              </a:solidFill>
              <a:effectLst/>
              <a:uLnTx/>
              <a:uFillTx/>
              <a:latin typeface="Arial" charset="0"/>
              <a:ea typeface="ＭＳ Ｐゴシック" charset="-128"/>
              <a:cs typeface="+mn-cs"/>
            </a:endParaRPr>
          </a:p>
        </p:txBody>
      </p:sp>
      <p:grpSp>
        <p:nvGrpSpPr>
          <p:cNvPr id="19" name="グループ化 18"/>
          <p:cNvGrpSpPr/>
          <p:nvPr/>
        </p:nvGrpSpPr>
        <p:grpSpPr>
          <a:xfrm>
            <a:off x="62552" y="6357600"/>
            <a:ext cx="3749040" cy="499982"/>
            <a:chOff x="62552" y="6357600"/>
            <a:chExt cx="3749040" cy="499982"/>
          </a:xfrm>
        </p:grpSpPr>
        <p:pic>
          <p:nvPicPr>
            <p:cNvPr id="20" name="図 19" descr="jdchct_logo_only_131104.png"/>
            <p:cNvPicPr>
              <a:picLocks/>
            </p:cNvPicPr>
            <p:nvPr/>
          </p:nvPicPr>
          <p:blipFill>
            <a:blip r:embed="rId3" cstate="print">
              <a:extLst>
                <a:ext uri="{28A0092B-C50C-407E-A947-70E740481C1C}">
                  <a14:useLocalDpi xmlns:a14="http://schemas.microsoft.com/office/drawing/2010/main"/>
                </a:ext>
              </a:extLst>
            </a:blip>
            <a:stretch>
              <a:fillRect/>
            </a:stretch>
          </p:blipFill>
          <p:spPr>
            <a:xfrm>
              <a:off x="64800" y="6357600"/>
              <a:ext cx="349200" cy="385200"/>
            </a:xfrm>
            <a:prstGeom prst="rect">
              <a:avLst/>
            </a:prstGeom>
            <a:effectLst>
              <a:outerShdw blurRad="76200" dir="18900000" sy="23000" kx="-1200000" algn="bl" rotWithShape="0">
                <a:prstClr val="black">
                  <a:alpha val="20000"/>
                </a:prstClr>
              </a:outerShdw>
            </a:effectLst>
          </p:spPr>
        </p:pic>
        <p:sp>
          <p:nvSpPr>
            <p:cNvPr id="21" name="テキスト ボックス 6"/>
            <p:cNvSpPr txBox="1"/>
            <p:nvPr/>
          </p:nvSpPr>
          <p:spPr>
            <a:xfrm>
              <a:off x="62552" y="6677586"/>
              <a:ext cx="3749040" cy="179996"/>
            </a:xfrm>
            <a:prstGeom prst="rect">
              <a:avLst/>
            </a:prstGeom>
          </p:spPr>
          <p:txBody>
            <a:bodyPr vert="horz" wrap="square" lIns="0" rIns="0" bIns="0" rtlCol="0" anchor="ctr">
              <a:normAutofit fontScale="97500"/>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eaLnBrk="1" fontAlgn="auto" latinLnBrk="0" hangingPunct="1">
                <a:lnSpc>
                  <a:spcPct val="100000"/>
                </a:lnSpc>
                <a:spcBef>
                  <a:spcPct val="0"/>
                </a:spcBef>
                <a:spcAft>
                  <a:spcPts val="0"/>
                </a:spcAft>
                <a:buClrTx/>
                <a:buSzTx/>
                <a:buFontTx/>
                <a:buNone/>
                <a:tabLst/>
              </a:pP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The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J</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apanese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D</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ata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C</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enter for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H</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ematopoietic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C</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ell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T</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ransplantation</a:t>
              </a:r>
              <a:endParaRPr kumimoji="1" lang="ja-JP" altLang="en-US" sz="800" b="0" i="0" u="none" strike="noStrike" kern="1200" cap="none" spc="0" normalizeH="0" baseline="0" noProof="0" dirty="0">
                <a:ln>
                  <a:noFill/>
                </a:ln>
                <a:solidFill>
                  <a:srgbClr val="96B1B6"/>
                </a:solidFill>
                <a:effectLst/>
                <a:uLnTx/>
                <a:uFillTx/>
                <a:latin typeface="Cambria" pitchFamily="18" charset="0"/>
                <a:ea typeface="HGP明朝E"/>
              </a:endParaRPr>
            </a:p>
          </p:txBody>
        </p:sp>
      </p:grpSp>
      <p:pic>
        <p:nvPicPr>
          <p:cNvPr id="10242" name="Picture 2" descr="Z:\Analyses of Annual Report\Pamphlet_Slide\2018\Pamphlet_Slide\Slide\transplants_2018_JDCHCT_Slide_eng_2019MMDD\スライド1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74253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タイトル 1"/>
          <p:cNvSpPr txBox="1">
            <a:spLocks/>
          </p:cNvSpPr>
          <p:nvPr/>
        </p:nvSpPr>
        <p:spPr>
          <a:xfrm>
            <a:off x="432000" y="0"/>
            <a:ext cx="8229600" cy="813816"/>
          </a:xfrm>
          <a:prstGeom prst="rect">
            <a:avLst/>
          </a:prstGeom>
        </p:spPr>
        <p:txBody>
          <a:bodyPr vert="horz" lIns="0" rIns="0" bIns="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ja-JP" altLang="en-US" sz="1800" b="0" i="0" u="none" strike="noStrike" kern="1200" cap="none" spc="0" normalizeH="0" baseline="0" noProof="0" dirty="0">
              <a:ln>
                <a:noFill/>
              </a:ln>
              <a:solidFill>
                <a:schemeClr val="bg1">
                  <a:lumMod val="50000"/>
                </a:schemeClr>
              </a:solidFill>
              <a:effectLst/>
              <a:uLnTx/>
              <a:uFillTx/>
              <a:latin typeface="+mn-ea"/>
              <a:ea typeface="+mn-ea"/>
              <a:cs typeface="+mj-cs"/>
            </a:endParaRPr>
          </a:p>
        </p:txBody>
      </p:sp>
      <p:sp>
        <p:nvSpPr>
          <p:cNvPr id="8" name="タイトル 7"/>
          <p:cNvSpPr>
            <a:spLocks noGrp="1"/>
          </p:cNvSpPr>
          <p:nvPr>
            <p:ph type="title"/>
          </p:nvPr>
        </p:nvSpPr>
        <p:spPr>
          <a:xfrm>
            <a:off x="432000" y="0"/>
            <a:ext cx="8229600" cy="813816"/>
          </a:xfrm>
        </p:spPr>
        <p:txBody>
          <a:bodyPr>
            <a:normAutofit fontScale="90000"/>
          </a:bodyPr>
          <a:lstStyle/>
          <a:p>
            <a:pPr lvl="0">
              <a:defRPr/>
            </a:pPr>
            <a:r>
              <a:rPr lang="en-US" altLang="ja-JP" dirty="0">
                <a:solidFill>
                  <a:schemeClr val="tx2"/>
                </a:solidFill>
                <a:effectLst/>
                <a:latin typeface="Arial" pitchFamily="34" charset="0"/>
                <a:ea typeface="Verdana" pitchFamily="34" charset="0"/>
                <a:cs typeface="Arial" pitchFamily="34" charset="0"/>
              </a:rPr>
              <a:t>Trends of Main Disease</a:t>
            </a:r>
            <a:br>
              <a:rPr lang="en-US" altLang="ja-JP" dirty="0">
                <a:solidFill>
                  <a:schemeClr val="tx2"/>
                </a:solidFill>
                <a:effectLst/>
                <a:latin typeface="Arial" pitchFamily="34" charset="0"/>
                <a:ea typeface="Verdana" pitchFamily="34" charset="0"/>
                <a:cs typeface="Arial" pitchFamily="34" charset="0"/>
              </a:rPr>
            </a:br>
            <a:r>
              <a:rPr lang="en-US" altLang="ja-JP" dirty="0">
                <a:solidFill>
                  <a:schemeClr val="tx2"/>
                </a:solidFill>
                <a:effectLst/>
                <a:latin typeface="Arial" pitchFamily="34" charset="0"/>
                <a:ea typeface="Verdana" pitchFamily="34" charset="0"/>
                <a:cs typeface="Arial" pitchFamily="34" charset="0"/>
              </a:rPr>
              <a:t>for Autologous Transplants in 1991-2017</a:t>
            </a:r>
            <a:r>
              <a:rPr lang="ja-JP" altLang="en-US" baseline="0" dirty="0">
                <a:solidFill>
                  <a:schemeClr val="tx2"/>
                </a:solidFill>
                <a:effectLst/>
                <a:latin typeface="Arial" pitchFamily="34" charset="0"/>
                <a:ea typeface="Verdana" pitchFamily="34" charset="0"/>
                <a:cs typeface="Arial" pitchFamily="34" charset="0"/>
              </a:rPr>
              <a:t> </a:t>
            </a:r>
            <a:r>
              <a:rPr lang="en-US" altLang="ja-JP" sz="2000" baseline="0" dirty="0">
                <a:solidFill>
                  <a:schemeClr val="tx2"/>
                </a:solidFill>
                <a:effectLst/>
                <a:latin typeface="Arial" pitchFamily="34" charset="0"/>
                <a:ea typeface="Verdana" pitchFamily="34" charset="0"/>
                <a:cs typeface="Arial" pitchFamily="34" charset="0"/>
              </a:rPr>
              <a:t>(Age</a:t>
            </a:r>
            <a:r>
              <a:rPr lang="ja-JP" altLang="en-US" sz="2000" baseline="0" dirty="0">
                <a:solidFill>
                  <a:schemeClr val="tx2"/>
                </a:solidFill>
                <a:effectLst/>
                <a:latin typeface="Arial" pitchFamily="34" charset="0"/>
                <a:ea typeface="Verdana" pitchFamily="34" charset="0"/>
                <a:cs typeface="Arial" pitchFamily="34" charset="0"/>
              </a:rPr>
              <a:t>≥</a:t>
            </a:r>
            <a:r>
              <a:rPr lang="en-US" altLang="ja-JP" sz="2000" baseline="0" dirty="0">
                <a:solidFill>
                  <a:schemeClr val="tx2"/>
                </a:solidFill>
                <a:effectLst/>
                <a:latin typeface="Arial" pitchFamily="34" charset="0"/>
                <a:ea typeface="Verdana" pitchFamily="34" charset="0"/>
                <a:cs typeface="Arial" pitchFamily="34" charset="0"/>
              </a:rPr>
              <a:t>16)</a:t>
            </a:r>
            <a:endParaRPr kumimoji="1" lang="ja-JP" altLang="en-US" sz="2000" b="0" dirty="0">
              <a:solidFill>
                <a:schemeClr val="tx2"/>
              </a:solidFill>
            </a:endParaRPr>
          </a:p>
        </p:txBody>
      </p:sp>
      <p:grpSp>
        <p:nvGrpSpPr>
          <p:cNvPr id="2" name="グループ化 18"/>
          <p:cNvGrpSpPr/>
          <p:nvPr/>
        </p:nvGrpSpPr>
        <p:grpSpPr>
          <a:xfrm>
            <a:off x="62552" y="6357600"/>
            <a:ext cx="3749040" cy="499982"/>
            <a:chOff x="62552" y="6357600"/>
            <a:chExt cx="3749040" cy="499982"/>
          </a:xfrm>
        </p:grpSpPr>
        <p:pic>
          <p:nvPicPr>
            <p:cNvPr id="20" name="図 19" descr="jdchct_logo_only_131104.png"/>
            <p:cNvPicPr>
              <a:picLocks/>
            </p:cNvPicPr>
            <p:nvPr/>
          </p:nvPicPr>
          <p:blipFill>
            <a:blip r:embed="rId3" cstate="print">
              <a:extLst>
                <a:ext uri="{28A0092B-C50C-407E-A947-70E740481C1C}">
                  <a14:useLocalDpi xmlns:a14="http://schemas.microsoft.com/office/drawing/2010/main"/>
                </a:ext>
              </a:extLst>
            </a:blip>
            <a:stretch>
              <a:fillRect/>
            </a:stretch>
          </p:blipFill>
          <p:spPr>
            <a:xfrm>
              <a:off x="64800" y="6357600"/>
              <a:ext cx="349200" cy="385200"/>
            </a:xfrm>
            <a:prstGeom prst="rect">
              <a:avLst/>
            </a:prstGeom>
            <a:effectLst>
              <a:outerShdw blurRad="76200" dir="18900000" sy="23000" kx="-1200000" algn="bl" rotWithShape="0">
                <a:prstClr val="black">
                  <a:alpha val="20000"/>
                </a:prstClr>
              </a:outerShdw>
            </a:effectLst>
          </p:spPr>
        </p:pic>
        <p:sp>
          <p:nvSpPr>
            <p:cNvPr id="21" name="テキスト ボックス 6"/>
            <p:cNvSpPr txBox="1"/>
            <p:nvPr/>
          </p:nvSpPr>
          <p:spPr>
            <a:xfrm>
              <a:off x="62552" y="6677586"/>
              <a:ext cx="3749040" cy="179996"/>
            </a:xfrm>
            <a:prstGeom prst="rect">
              <a:avLst/>
            </a:prstGeom>
          </p:spPr>
          <p:txBody>
            <a:bodyPr vert="horz" wrap="square" lIns="0" rIns="0" bIns="0" rtlCol="0" anchor="ctr">
              <a:normAutofit fontScale="97500"/>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eaLnBrk="1" fontAlgn="auto" latinLnBrk="0" hangingPunct="1">
                <a:lnSpc>
                  <a:spcPct val="100000"/>
                </a:lnSpc>
                <a:spcBef>
                  <a:spcPct val="0"/>
                </a:spcBef>
                <a:spcAft>
                  <a:spcPts val="0"/>
                </a:spcAft>
                <a:buClrTx/>
                <a:buSzTx/>
                <a:buFontTx/>
                <a:buNone/>
                <a:tabLst/>
              </a:pP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The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J</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apanese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D</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ata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C</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enter for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H</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ematopoietic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C</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ell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T</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ransplantation</a:t>
              </a:r>
              <a:endParaRPr kumimoji="1" lang="ja-JP" altLang="en-US" sz="800" b="0" i="0" u="none" strike="noStrike" kern="1200" cap="none" spc="0" normalizeH="0" baseline="0" noProof="0" dirty="0">
                <a:ln>
                  <a:noFill/>
                </a:ln>
                <a:solidFill>
                  <a:srgbClr val="96B1B6"/>
                </a:solidFill>
                <a:effectLst/>
                <a:uLnTx/>
                <a:uFillTx/>
                <a:latin typeface="Cambria" pitchFamily="18" charset="0"/>
                <a:ea typeface="HGP明朝E"/>
              </a:endParaRPr>
            </a:p>
          </p:txBody>
        </p:sp>
      </p:grpSp>
      <p:sp>
        <p:nvSpPr>
          <p:cNvPr id="14" name="スライド番号プレースホルダ 4"/>
          <p:cNvSpPr txBox="1">
            <a:spLocks/>
          </p:cNvSpPr>
          <p:nvPr/>
        </p:nvSpPr>
        <p:spPr>
          <a:xfrm>
            <a:off x="8829027" y="6639001"/>
            <a:ext cx="463492" cy="158620"/>
          </a:xfrm>
          <a:prstGeom prst="rect">
            <a:avLst/>
          </a:prstGeom>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2FECD35A-6F14-4CA7-81FF-DADAB1564319}" type="slidenum">
              <a:rPr kumimoji="1" lang="ja-JP" altLang="en-US" sz="1100" b="1" i="0" u="none" strike="noStrike" kern="1200" cap="none" spc="0" normalizeH="0" baseline="0" noProof="0" smtClean="0">
                <a:ln>
                  <a:noFill/>
                </a:ln>
                <a:solidFill>
                  <a:schemeClr val="bg1">
                    <a:lumMod val="75000"/>
                  </a:schemeClr>
                </a:solidFill>
                <a:effectLst/>
                <a:uLnTx/>
                <a:uFillTx/>
                <a:latin typeface="Arial" charset="0"/>
                <a:ea typeface="ＭＳ Ｐゴシック"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13</a:t>
            </a:fld>
            <a:endParaRPr kumimoji="1" lang="ja-JP" altLang="en-US" sz="1100" b="1" i="0" u="none" strike="noStrike" kern="1200" cap="none" spc="0" normalizeH="0" baseline="0" noProof="0" dirty="0">
              <a:ln>
                <a:noFill/>
              </a:ln>
              <a:solidFill>
                <a:schemeClr val="bg1">
                  <a:lumMod val="75000"/>
                </a:schemeClr>
              </a:solidFill>
              <a:effectLst/>
              <a:uLnTx/>
              <a:uFillTx/>
              <a:latin typeface="Arial" charset="0"/>
              <a:ea typeface="ＭＳ Ｐゴシック" charset="-128"/>
              <a:cs typeface="+mn-cs"/>
            </a:endParaRPr>
          </a:p>
        </p:txBody>
      </p:sp>
      <p:pic>
        <p:nvPicPr>
          <p:cNvPr id="11266" name="Picture 2" descr="Z:\Analyses of Annual Report\Pamphlet_Slide\2018\Pamphlet_Slide\Slide\transplants_2018_JDCHCT_Slide_eng_2019MMDD\スライド1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58279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タイトル 1"/>
          <p:cNvSpPr txBox="1">
            <a:spLocks/>
          </p:cNvSpPr>
          <p:nvPr/>
        </p:nvSpPr>
        <p:spPr>
          <a:xfrm>
            <a:off x="432000" y="0"/>
            <a:ext cx="8229600" cy="813816"/>
          </a:xfrm>
          <a:prstGeom prst="rect">
            <a:avLst/>
          </a:prstGeom>
        </p:spPr>
        <p:txBody>
          <a:bodyPr vert="horz" lIns="0" rIns="0" bIns="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ja-JP" altLang="en-US" sz="1800" b="0" i="0" u="none" strike="noStrike" kern="1200" cap="none" spc="0" normalizeH="0" baseline="0" noProof="0" dirty="0">
              <a:ln>
                <a:noFill/>
              </a:ln>
              <a:solidFill>
                <a:schemeClr val="bg1">
                  <a:lumMod val="50000"/>
                </a:schemeClr>
              </a:solidFill>
              <a:effectLst/>
              <a:uLnTx/>
              <a:uFillTx/>
              <a:latin typeface="+mn-ea"/>
              <a:ea typeface="+mn-ea"/>
              <a:cs typeface="+mj-cs"/>
            </a:endParaRPr>
          </a:p>
        </p:txBody>
      </p:sp>
      <p:sp>
        <p:nvSpPr>
          <p:cNvPr id="8" name="タイトル 7"/>
          <p:cNvSpPr>
            <a:spLocks noGrp="1"/>
          </p:cNvSpPr>
          <p:nvPr>
            <p:ph type="title"/>
          </p:nvPr>
        </p:nvSpPr>
        <p:spPr>
          <a:xfrm>
            <a:off x="432000" y="0"/>
            <a:ext cx="8229600" cy="813816"/>
          </a:xfrm>
        </p:spPr>
        <p:txBody>
          <a:bodyPr>
            <a:normAutofit fontScale="90000"/>
          </a:bodyPr>
          <a:lstStyle/>
          <a:p>
            <a:pPr lvl="0">
              <a:defRPr/>
            </a:pPr>
            <a:r>
              <a:rPr lang="en-US" altLang="ja-JP" dirty="0">
                <a:solidFill>
                  <a:schemeClr val="tx2"/>
                </a:solidFill>
                <a:effectLst/>
                <a:latin typeface="Arial" pitchFamily="34" charset="0"/>
                <a:ea typeface="Verdana" pitchFamily="34" charset="0"/>
                <a:cs typeface="Arial" pitchFamily="34" charset="0"/>
              </a:rPr>
              <a:t>Trends of Main Disease </a:t>
            </a:r>
            <a:br>
              <a:rPr lang="en-US" altLang="ja-JP" dirty="0">
                <a:solidFill>
                  <a:schemeClr val="tx2"/>
                </a:solidFill>
                <a:effectLst/>
                <a:latin typeface="Arial" pitchFamily="34" charset="0"/>
                <a:ea typeface="Verdana" pitchFamily="34" charset="0"/>
                <a:cs typeface="Arial" pitchFamily="34" charset="0"/>
              </a:rPr>
            </a:br>
            <a:r>
              <a:rPr lang="en-US" altLang="ja-JP" dirty="0">
                <a:solidFill>
                  <a:schemeClr val="tx2"/>
                </a:solidFill>
                <a:effectLst/>
                <a:latin typeface="Arial" pitchFamily="34" charset="0"/>
                <a:ea typeface="Verdana" pitchFamily="34" charset="0"/>
                <a:cs typeface="Arial" pitchFamily="34" charset="0"/>
              </a:rPr>
              <a:t>for Allogeneic Transplants in 1991-2017 </a:t>
            </a:r>
            <a:r>
              <a:rPr lang="en-US" altLang="ja-JP" sz="2000" dirty="0">
                <a:solidFill>
                  <a:schemeClr val="tx2"/>
                </a:solidFill>
                <a:effectLst/>
                <a:latin typeface="Arial" pitchFamily="34" charset="0"/>
                <a:ea typeface="Verdana" pitchFamily="34" charset="0"/>
                <a:cs typeface="Arial" pitchFamily="34" charset="0"/>
              </a:rPr>
              <a:t>(Age</a:t>
            </a:r>
            <a:r>
              <a:rPr lang="ja-JP" altLang="en-US" sz="2000" dirty="0">
                <a:solidFill>
                  <a:schemeClr val="tx2"/>
                </a:solidFill>
                <a:effectLst/>
                <a:latin typeface="Arial" pitchFamily="34" charset="0"/>
                <a:ea typeface="Verdana" pitchFamily="34" charset="0"/>
                <a:cs typeface="Arial" pitchFamily="34" charset="0"/>
              </a:rPr>
              <a:t>≥</a:t>
            </a:r>
            <a:r>
              <a:rPr lang="en-US" altLang="ja-JP" sz="2000" dirty="0">
                <a:solidFill>
                  <a:schemeClr val="tx2"/>
                </a:solidFill>
                <a:effectLst/>
                <a:latin typeface="Arial" pitchFamily="34" charset="0"/>
                <a:ea typeface="Verdana" pitchFamily="34" charset="0"/>
                <a:cs typeface="Arial" pitchFamily="34" charset="0"/>
              </a:rPr>
              <a:t>16)</a:t>
            </a:r>
            <a:endParaRPr kumimoji="1" lang="ja-JP" altLang="en-US" sz="2000" b="0" dirty="0">
              <a:solidFill>
                <a:schemeClr val="tx2"/>
              </a:solidFill>
            </a:endParaRPr>
          </a:p>
        </p:txBody>
      </p:sp>
      <p:grpSp>
        <p:nvGrpSpPr>
          <p:cNvPr id="2" name="グループ化 18"/>
          <p:cNvGrpSpPr/>
          <p:nvPr/>
        </p:nvGrpSpPr>
        <p:grpSpPr>
          <a:xfrm>
            <a:off x="62552" y="6357600"/>
            <a:ext cx="3749040" cy="499982"/>
            <a:chOff x="62552" y="6357600"/>
            <a:chExt cx="3749040" cy="499982"/>
          </a:xfrm>
        </p:grpSpPr>
        <p:pic>
          <p:nvPicPr>
            <p:cNvPr id="20" name="図 19" descr="jdchct_logo_only_131104.png"/>
            <p:cNvPicPr>
              <a:picLocks/>
            </p:cNvPicPr>
            <p:nvPr/>
          </p:nvPicPr>
          <p:blipFill>
            <a:blip r:embed="rId3" cstate="print">
              <a:extLst>
                <a:ext uri="{28A0092B-C50C-407E-A947-70E740481C1C}">
                  <a14:useLocalDpi xmlns:a14="http://schemas.microsoft.com/office/drawing/2010/main"/>
                </a:ext>
              </a:extLst>
            </a:blip>
            <a:stretch>
              <a:fillRect/>
            </a:stretch>
          </p:blipFill>
          <p:spPr>
            <a:xfrm>
              <a:off x="64800" y="6357600"/>
              <a:ext cx="349200" cy="385200"/>
            </a:xfrm>
            <a:prstGeom prst="rect">
              <a:avLst/>
            </a:prstGeom>
            <a:effectLst>
              <a:outerShdw blurRad="76200" dir="18900000" sy="23000" kx="-1200000" algn="bl" rotWithShape="0">
                <a:prstClr val="black">
                  <a:alpha val="20000"/>
                </a:prstClr>
              </a:outerShdw>
            </a:effectLst>
          </p:spPr>
        </p:pic>
        <p:sp>
          <p:nvSpPr>
            <p:cNvPr id="21" name="テキスト ボックス 6"/>
            <p:cNvSpPr txBox="1"/>
            <p:nvPr/>
          </p:nvSpPr>
          <p:spPr>
            <a:xfrm>
              <a:off x="62552" y="6677586"/>
              <a:ext cx="3749040" cy="179996"/>
            </a:xfrm>
            <a:prstGeom prst="rect">
              <a:avLst/>
            </a:prstGeom>
          </p:spPr>
          <p:txBody>
            <a:bodyPr vert="horz" wrap="square" lIns="0" rIns="0" bIns="0" rtlCol="0" anchor="ctr">
              <a:normAutofit fontScale="97500"/>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eaLnBrk="1" fontAlgn="auto" latinLnBrk="0" hangingPunct="1">
                <a:lnSpc>
                  <a:spcPct val="100000"/>
                </a:lnSpc>
                <a:spcBef>
                  <a:spcPct val="0"/>
                </a:spcBef>
                <a:spcAft>
                  <a:spcPts val="0"/>
                </a:spcAft>
                <a:buClrTx/>
                <a:buSzTx/>
                <a:buFontTx/>
                <a:buNone/>
                <a:tabLst/>
              </a:pP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The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J</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apanese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D</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ata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C</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enter for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H</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ematopoietic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C</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ell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T</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ransplantation</a:t>
              </a:r>
              <a:endParaRPr kumimoji="1" lang="ja-JP" altLang="en-US" sz="800" b="0" i="0" u="none" strike="noStrike" kern="1200" cap="none" spc="0" normalizeH="0" baseline="0" noProof="0" dirty="0">
                <a:ln>
                  <a:noFill/>
                </a:ln>
                <a:solidFill>
                  <a:srgbClr val="96B1B6"/>
                </a:solidFill>
                <a:effectLst/>
                <a:uLnTx/>
                <a:uFillTx/>
                <a:latin typeface="Cambria" pitchFamily="18" charset="0"/>
                <a:ea typeface="HGP明朝E"/>
              </a:endParaRPr>
            </a:p>
          </p:txBody>
        </p:sp>
      </p:grpSp>
      <p:sp>
        <p:nvSpPr>
          <p:cNvPr id="14" name="スライド番号プレースホルダ 4"/>
          <p:cNvSpPr txBox="1">
            <a:spLocks/>
          </p:cNvSpPr>
          <p:nvPr/>
        </p:nvSpPr>
        <p:spPr>
          <a:xfrm>
            <a:off x="8829027" y="6639001"/>
            <a:ext cx="463492" cy="158620"/>
          </a:xfrm>
          <a:prstGeom prst="rect">
            <a:avLst/>
          </a:prstGeom>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2FECD35A-6F14-4CA7-81FF-DADAB1564319}" type="slidenum">
              <a:rPr kumimoji="1" lang="ja-JP" altLang="en-US" sz="1100" b="1" i="0" u="none" strike="noStrike" kern="1200" cap="none" spc="0" normalizeH="0" baseline="0" noProof="0" smtClean="0">
                <a:ln>
                  <a:noFill/>
                </a:ln>
                <a:solidFill>
                  <a:schemeClr val="bg1">
                    <a:lumMod val="75000"/>
                  </a:schemeClr>
                </a:solidFill>
                <a:effectLst/>
                <a:uLnTx/>
                <a:uFillTx/>
                <a:latin typeface="Arial" charset="0"/>
                <a:ea typeface="ＭＳ Ｐゴシック"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14</a:t>
            </a:fld>
            <a:endParaRPr kumimoji="1" lang="ja-JP" altLang="en-US" sz="1100" b="1" i="0" u="none" strike="noStrike" kern="1200" cap="none" spc="0" normalizeH="0" baseline="0" noProof="0" dirty="0">
              <a:ln>
                <a:noFill/>
              </a:ln>
              <a:solidFill>
                <a:schemeClr val="bg1">
                  <a:lumMod val="75000"/>
                </a:schemeClr>
              </a:solidFill>
              <a:effectLst/>
              <a:uLnTx/>
              <a:uFillTx/>
              <a:latin typeface="Arial" charset="0"/>
              <a:ea typeface="ＭＳ Ｐゴシック" charset="-128"/>
              <a:cs typeface="+mn-cs"/>
            </a:endParaRPr>
          </a:p>
        </p:txBody>
      </p:sp>
      <p:pic>
        <p:nvPicPr>
          <p:cNvPr id="12290" name="Picture 2" descr="Z:\Analyses of Annual Report\Pamphlet_Slide\2018\Pamphlet_Slide\Slide\transplants_2018_JDCHCT_Slide_eng_2019MMDD\スライド1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17907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32000" y="0"/>
            <a:ext cx="8229600" cy="813816"/>
          </a:xfrm>
        </p:spPr>
        <p:txBody>
          <a:bodyPr anchor="ctr">
            <a:normAutofit/>
          </a:bodyPr>
          <a:lstStyle/>
          <a:p>
            <a:pPr lvl="0"/>
            <a:r>
              <a:rPr lang="en-US" altLang="ja-JP" sz="2500" dirty="0">
                <a:solidFill>
                  <a:schemeClr val="tx2"/>
                </a:solidFill>
                <a:effectLst/>
                <a:latin typeface="Arial" pitchFamily="34" charset="0"/>
                <a:ea typeface="Verdana" pitchFamily="34" charset="0"/>
                <a:cs typeface="Arial" pitchFamily="34" charset="0"/>
              </a:rPr>
              <a:t>Stem Cell Sources for Autologous Transplants </a:t>
            </a:r>
            <a:br>
              <a:rPr lang="en-US" altLang="ja-JP" sz="2500" dirty="0">
                <a:solidFill>
                  <a:schemeClr val="tx2"/>
                </a:solidFill>
                <a:effectLst/>
                <a:latin typeface="Arial" pitchFamily="34" charset="0"/>
                <a:ea typeface="Verdana" pitchFamily="34" charset="0"/>
                <a:cs typeface="Arial" pitchFamily="34" charset="0"/>
              </a:rPr>
            </a:br>
            <a:r>
              <a:rPr lang="en-US" altLang="ja-JP" sz="2500" dirty="0">
                <a:solidFill>
                  <a:schemeClr val="tx2"/>
                </a:solidFill>
                <a:effectLst/>
                <a:latin typeface="Arial" pitchFamily="34" charset="0"/>
                <a:ea typeface="Verdana" pitchFamily="34" charset="0"/>
                <a:cs typeface="Arial" pitchFamily="34" charset="0"/>
              </a:rPr>
              <a:t> by Year</a:t>
            </a:r>
            <a:endParaRPr kumimoji="1" lang="ja-JP" altLang="en-US" sz="2200" b="0" dirty="0">
              <a:solidFill>
                <a:schemeClr val="tx2"/>
              </a:solidFill>
            </a:endParaRPr>
          </a:p>
        </p:txBody>
      </p:sp>
      <p:sp>
        <p:nvSpPr>
          <p:cNvPr id="15" name="スライド番号プレースホルダ 4"/>
          <p:cNvSpPr txBox="1">
            <a:spLocks/>
          </p:cNvSpPr>
          <p:nvPr/>
        </p:nvSpPr>
        <p:spPr>
          <a:xfrm>
            <a:off x="8827504" y="6651880"/>
            <a:ext cx="360000" cy="158620"/>
          </a:xfrm>
          <a:prstGeom prst="rect">
            <a:avLst/>
          </a:prstGeom>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2FECD35A-6F14-4CA7-81FF-DADAB1564319}" type="slidenum">
              <a:rPr kumimoji="1" lang="ja-JP" altLang="en-US" sz="1100" b="1" i="0" u="none" strike="noStrike" kern="1200" cap="none" spc="0" normalizeH="0" baseline="0" noProof="0" smtClean="0">
                <a:ln>
                  <a:noFill/>
                </a:ln>
                <a:solidFill>
                  <a:schemeClr val="bg1">
                    <a:lumMod val="75000"/>
                  </a:schemeClr>
                </a:solidFill>
                <a:effectLst/>
                <a:uLnTx/>
                <a:uFillTx/>
                <a:latin typeface="Arial" charset="0"/>
                <a:ea typeface="ＭＳ Ｐゴシック"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15</a:t>
            </a:fld>
            <a:endParaRPr kumimoji="1" lang="ja-JP" altLang="en-US" sz="1100" b="1" i="0" u="none" strike="noStrike" kern="1200" cap="none" spc="0" normalizeH="0" baseline="0" noProof="0" dirty="0">
              <a:ln>
                <a:noFill/>
              </a:ln>
              <a:solidFill>
                <a:schemeClr val="bg1">
                  <a:lumMod val="75000"/>
                </a:schemeClr>
              </a:solidFill>
              <a:effectLst/>
              <a:uLnTx/>
              <a:uFillTx/>
              <a:latin typeface="Arial" charset="0"/>
              <a:ea typeface="ＭＳ Ｐゴシック" charset="-128"/>
              <a:cs typeface="+mn-cs"/>
            </a:endParaRPr>
          </a:p>
        </p:txBody>
      </p:sp>
      <p:grpSp>
        <p:nvGrpSpPr>
          <p:cNvPr id="14" name="グループ化 13"/>
          <p:cNvGrpSpPr/>
          <p:nvPr/>
        </p:nvGrpSpPr>
        <p:grpSpPr>
          <a:xfrm>
            <a:off x="62552" y="6357600"/>
            <a:ext cx="3749040" cy="499982"/>
            <a:chOff x="62552" y="6357600"/>
            <a:chExt cx="3749040" cy="499982"/>
          </a:xfrm>
        </p:grpSpPr>
        <p:pic>
          <p:nvPicPr>
            <p:cNvPr id="16" name="図 15" descr="jdchct_logo_only_131104.png"/>
            <p:cNvPicPr>
              <a:picLocks/>
            </p:cNvPicPr>
            <p:nvPr/>
          </p:nvPicPr>
          <p:blipFill>
            <a:blip r:embed="rId3" cstate="print">
              <a:extLst>
                <a:ext uri="{28A0092B-C50C-407E-A947-70E740481C1C}">
                  <a14:useLocalDpi xmlns:a14="http://schemas.microsoft.com/office/drawing/2010/main"/>
                </a:ext>
              </a:extLst>
            </a:blip>
            <a:stretch>
              <a:fillRect/>
            </a:stretch>
          </p:blipFill>
          <p:spPr>
            <a:xfrm>
              <a:off x="64800" y="6357600"/>
              <a:ext cx="349200" cy="385200"/>
            </a:xfrm>
            <a:prstGeom prst="rect">
              <a:avLst/>
            </a:prstGeom>
            <a:effectLst>
              <a:outerShdw blurRad="76200" dir="18900000" sy="23000" kx="-1200000" algn="bl" rotWithShape="0">
                <a:prstClr val="black">
                  <a:alpha val="20000"/>
                </a:prstClr>
              </a:outerShdw>
            </a:effectLst>
          </p:spPr>
        </p:pic>
        <p:sp>
          <p:nvSpPr>
            <p:cNvPr id="17" name="テキスト ボックス 6"/>
            <p:cNvSpPr txBox="1"/>
            <p:nvPr/>
          </p:nvSpPr>
          <p:spPr>
            <a:xfrm>
              <a:off x="62552" y="6677586"/>
              <a:ext cx="3749040" cy="179996"/>
            </a:xfrm>
            <a:prstGeom prst="rect">
              <a:avLst/>
            </a:prstGeom>
          </p:spPr>
          <p:txBody>
            <a:bodyPr vert="horz" wrap="square" lIns="0" rIns="0" bIns="0" rtlCol="0" anchor="ctr">
              <a:normAutofit fontScale="97500"/>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eaLnBrk="1" fontAlgn="auto" latinLnBrk="0" hangingPunct="1">
                <a:lnSpc>
                  <a:spcPct val="100000"/>
                </a:lnSpc>
                <a:spcBef>
                  <a:spcPct val="0"/>
                </a:spcBef>
                <a:spcAft>
                  <a:spcPts val="0"/>
                </a:spcAft>
                <a:buClrTx/>
                <a:buSzTx/>
                <a:buFontTx/>
                <a:buNone/>
                <a:tabLst/>
              </a:pP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The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J</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apanese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D</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ata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C</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enter for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H</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ematopoietic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C</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ell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T</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ransplantation</a:t>
              </a:r>
              <a:endParaRPr kumimoji="1" lang="ja-JP" altLang="en-US" sz="800" b="0" i="0" u="none" strike="noStrike" kern="1200" cap="none" spc="0" normalizeH="0" baseline="0" noProof="0" dirty="0">
                <a:ln>
                  <a:noFill/>
                </a:ln>
                <a:solidFill>
                  <a:srgbClr val="96B1B6"/>
                </a:solidFill>
                <a:effectLst/>
                <a:uLnTx/>
                <a:uFillTx/>
                <a:latin typeface="Cambria" pitchFamily="18" charset="0"/>
                <a:ea typeface="HGP明朝E"/>
              </a:endParaRPr>
            </a:p>
          </p:txBody>
        </p:sp>
      </p:grpSp>
      <p:pic>
        <p:nvPicPr>
          <p:cNvPr id="13314" name="Picture 2" descr="Z:\Analyses of Annual Report\Pamphlet_Slide\2018\Pamphlet_Slide\Slide\transplants_2018_JDCHCT_Slide_eng_2019MMDD\スライド1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02330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32000" y="0"/>
            <a:ext cx="8229600" cy="813816"/>
          </a:xfrm>
        </p:spPr>
        <p:txBody>
          <a:bodyPr anchor="ctr">
            <a:normAutofit fontScale="90000"/>
          </a:bodyPr>
          <a:lstStyle/>
          <a:p>
            <a:pPr lvl="0"/>
            <a:r>
              <a:rPr lang="en-US" altLang="ja-JP" dirty="0">
                <a:solidFill>
                  <a:schemeClr val="tx2"/>
                </a:solidFill>
                <a:effectLst/>
                <a:latin typeface="Arial" pitchFamily="34" charset="0"/>
                <a:ea typeface="Verdana" pitchFamily="34" charset="0"/>
                <a:cs typeface="Arial" pitchFamily="34" charset="0"/>
              </a:rPr>
              <a:t>Stem Cell Sources for Allogeneic Transplants </a:t>
            </a:r>
            <a:br>
              <a:rPr lang="en-US" altLang="ja-JP" dirty="0">
                <a:solidFill>
                  <a:schemeClr val="tx2"/>
                </a:solidFill>
                <a:effectLst/>
                <a:latin typeface="Arial" pitchFamily="34" charset="0"/>
                <a:ea typeface="Verdana" pitchFamily="34" charset="0"/>
                <a:cs typeface="Arial" pitchFamily="34" charset="0"/>
              </a:rPr>
            </a:br>
            <a:r>
              <a:rPr lang="en-US" altLang="ja-JP" dirty="0">
                <a:solidFill>
                  <a:schemeClr val="tx2"/>
                </a:solidFill>
                <a:effectLst/>
                <a:latin typeface="Arial" pitchFamily="34" charset="0"/>
                <a:ea typeface="Verdana" pitchFamily="34" charset="0"/>
                <a:cs typeface="Arial" pitchFamily="34" charset="0"/>
              </a:rPr>
              <a:t> by Year</a:t>
            </a:r>
            <a:endParaRPr kumimoji="1" lang="ja-JP" altLang="en-US" sz="2400" b="0" dirty="0">
              <a:solidFill>
                <a:schemeClr val="tx2"/>
              </a:solidFill>
            </a:endParaRPr>
          </a:p>
        </p:txBody>
      </p:sp>
      <p:sp>
        <p:nvSpPr>
          <p:cNvPr id="18" name="スライド番号プレースホルダ 4"/>
          <p:cNvSpPr txBox="1">
            <a:spLocks/>
          </p:cNvSpPr>
          <p:nvPr/>
        </p:nvSpPr>
        <p:spPr>
          <a:xfrm>
            <a:off x="8836659" y="6651880"/>
            <a:ext cx="360000" cy="158620"/>
          </a:xfrm>
          <a:prstGeom prst="rect">
            <a:avLst/>
          </a:prstGeom>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2FECD35A-6F14-4CA7-81FF-DADAB1564319}" type="slidenum">
              <a:rPr kumimoji="1" lang="ja-JP" altLang="en-US" sz="1100" b="1" i="0" u="none" strike="noStrike" kern="1200" cap="none" spc="0" normalizeH="0" baseline="0" noProof="0" smtClean="0">
                <a:ln>
                  <a:noFill/>
                </a:ln>
                <a:solidFill>
                  <a:schemeClr val="bg1">
                    <a:lumMod val="75000"/>
                  </a:schemeClr>
                </a:solidFill>
                <a:effectLst/>
                <a:uLnTx/>
                <a:uFillTx/>
                <a:latin typeface="Arial" charset="0"/>
                <a:ea typeface="ＭＳ Ｐゴシック"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16</a:t>
            </a:fld>
            <a:endParaRPr kumimoji="1" lang="ja-JP" altLang="en-US" sz="1100" b="1" i="0" u="none" strike="noStrike" kern="1200" cap="none" spc="0" normalizeH="0" baseline="0" noProof="0" dirty="0">
              <a:ln>
                <a:noFill/>
              </a:ln>
              <a:solidFill>
                <a:schemeClr val="bg1">
                  <a:lumMod val="75000"/>
                </a:schemeClr>
              </a:solidFill>
              <a:effectLst/>
              <a:uLnTx/>
              <a:uFillTx/>
              <a:latin typeface="Arial" charset="0"/>
              <a:ea typeface="ＭＳ Ｐゴシック" charset="-128"/>
              <a:cs typeface="+mn-cs"/>
            </a:endParaRPr>
          </a:p>
        </p:txBody>
      </p:sp>
      <p:grpSp>
        <p:nvGrpSpPr>
          <p:cNvPr id="14" name="グループ化 13"/>
          <p:cNvGrpSpPr/>
          <p:nvPr/>
        </p:nvGrpSpPr>
        <p:grpSpPr>
          <a:xfrm>
            <a:off x="62552" y="6357600"/>
            <a:ext cx="3749040" cy="499982"/>
            <a:chOff x="62552" y="6357600"/>
            <a:chExt cx="3749040" cy="499982"/>
          </a:xfrm>
        </p:grpSpPr>
        <p:pic>
          <p:nvPicPr>
            <p:cNvPr id="15" name="図 14" descr="jdchct_logo_only_131104.png"/>
            <p:cNvPicPr>
              <a:picLocks/>
            </p:cNvPicPr>
            <p:nvPr/>
          </p:nvPicPr>
          <p:blipFill>
            <a:blip r:embed="rId3" cstate="print">
              <a:extLst>
                <a:ext uri="{28A0092B-C50C-407E-A947-70E740481C1C}">
                  <a14:useLocalDpi xmlns:a14="http://schemas.microsoft.com/office/drawing/2010/main"/>
                </a:ext>
              </a:extLst>
            </a:blip>
            <a:stretch>
              <a:fillRect/>
            </a:stretch>
          </p:blipFill>
          <p:spPr>
            <a:xfrm>
              <a:off x="64800" y="6357600"/>
              <a:ext cx="349200" cy="385200"/>
            </a:xfrm>
            <a:prstGeom prst="rect">
              <a:avLst/>
            </a:prstGeom>
            <a:effectLst>
              <a:outerShdw blurRad="76200" dir="18900000" sy="23000" kx="-1200000" algn="bl" rotWithShape="0">
                <a:prstClr val="black">
                  <a:alpha val="20000"/>
                </a:prstClr>
              </a:outerShdw>
            </a:effectLst>
          </p:spPr>
        </p:pic>
        <p:sp>
          <p:nvSpPr>
            <p:cNvPr id="16" name="テキスト ボックス 6"/>
            <p:cNvSpPr txBox="1"/>
            <p:nvPr/>
          </p:nvSpPr>
          <p:spPr>
            <a:xfrm>
              <a:off x="62552" y="6677586"/>
              <a:ext cx="3749040" cy="179996"/>
            </a:xfrm>
            <a:prstGeom prst="rect">
              <a:avLst/>
            </a:prstGeom>
          </p:spPr>
          <p:txBody>
            <a:bodyPr vert="horz" wrap="square" lIns="0" rIns="0" bIns="0" rtlCol="0" anchor="ctr">
              <a:normAutofit fontScale="97500"/>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eaLnBrk="1" fontAlgn="auto" latinLnBrk="0" hangingPunct="1">
                <a:lnSpc>
                  <a:spcPct val="100000"/>
                </a:lnSpc>
                <a:spcBef>
                  <a:spcPct val="0"/>
                </a:spcBef>
                <a:spcAft>
                  <a:spcPts val="0"/>
                </a:spcAft>
                <a:buClrTx/>
                <a:buSzTx/>
                <a:buFontTx/>
                <a:buNone/>
                <a:tabLst/>
              </a:pP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The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J</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apanese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D</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ata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C</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enter for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H</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ematopoietic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C</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ell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T</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ransplantation</a:t>
              </a:r>
              <a:endParaRPr kumimoji="1" lang="ja-JP" altLang="en-US" sz="800" b="0" i="0" u="none" strike="noStrike" kern="1200" cap="none" spc="0" normalizeH="0" baseline="0" noProof="0" dirty="0">
                <a:ln>
                  <a:noFill/>
                </a:ln>
                <a:solidFill>
                  <a:srgbClr val="96B1B6"/>
                </a:solidFill>
                <a:effectLst/>
                <a:uLnTx/>
                <a:uFillTx/>
                <a:latin typeface="Cambria" pitchFamily="18" charset="0"/>
                <a:ea typeface="HGP明朝E"/>
              </a:endParaRPr>
            </a:p>
          </p:txBody>
        </p:sp>
      </p:grpSp>
      <p:pic>
        <p:nvPicPr>
          <p:cNvPr id="14338" name="Picture 2" descr="Z:\Analyses of Annual Report\Pamphlet_Slide\2018\Pamphlet_Slide\Slide\transplants_2018_JDCHCT_Slide_eng_2019MMDD\スライド1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67076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32000" y="0"/>
            <a:ext cx="8229600" cy="813816"/>
          </a:xfrm>
        </p:spPr>
        <p:txBody>
          <a:bodyPr anchor="ctr">
            <a:normAutofit/>
          </a:bodyPr>
          <a:lstStyle/>
          <a:p>
            <a:r>
              <a:rPr lang="en-US" altLang="ja-JP" sz="2500" dirty="0">
                <a:solidFill>
                  <a:schemeClr val="tx2"/>
                </a:solidFill>
                <a:effectLst/>
                <a:latin typeface="Arial" pitchFamily="34" charset="0"/>
                <a:ea typeface="Verdana" pitchFamily="34" charset="0"/>
                <a:cs typeface="Arial" pitchFamily="34" charset="0"/>
              </a:rPr>
              <a:t>Stem Cell Sources for Unrelated Donor Transplants</a:t>
            </a:r>
            <a:br>
              <a:rPr lang="en-US" altLang="ja-JP" sz="2500" dirty="0">
                <a:solidFill>
                  <a:schemeClr val="tx2"/>
                </a:solidFill>
                <a:effectLst/>
                <a:latin typeface="Arial" pitchFamily="34" charset="0"/>
                <a:ea typeface="Verdana" pitchFamily="34" charset="0"/>
                <a:cs typeface="Arial" pitchFamily="34" charset="0"/>
              </a:rPr>
            </a:br>
            <a:r>
              <a:rPr lang="en-US" altLang="ja-JP" sz="2500" dirty="0">
                <a:solidFill>
                  <a:schemeClr val="tx2"/>
                </a:solidFill>
                <a:effectLst/>
                <a:latin typeface="Arial" pitchFamily="34" charset="0"/>
                <a:ea typeface="Verdana" pitchFamily="34" charset="0"/>
                <a:cs typeface="Arial" pitchFamily="34" charset="0"/>
              </a:rPr>
              <a:t> by Year</a:t>
            </a:r>
            <a:endParaRPr kumimoji="1" lang="ja-JP" altLang="en-US" sz="1800" b="0" dirty="0">
              <a:solidFill>
                <a:schemeClr val="tx2"/>
              </a:solidFill>
            </a:endParaRPr>
          </a:p>
        </p:txBody>
      </p:sp>
      <p:sp>
        <p:nvSpPr>
          <p:cNvPr id="16" name="スライド番号プレースホルダ 4"/>
          <p:cNvSpPr txBox="1">
            <a:spLocks/>
          </p:cNvSpPr>
          <p:nvPr/>
        </p:nvSpPr>
        <p:spPr>
          <a:xfrm>
            <a:off x="8836659" y="6651880"/>
            <a:ext cx="360000" cy="158620"/>
          </a:xfrm>
          <a:prstGeom prst="rect">
            <a:avLst/>
          </a:prstGeom>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2FECD35A-6F14-4CA7-81FF-DADAB1564319}" type="slidenum">
              <a:rPr kumimoji="1" lang="ja-JP" altLang="en-US" sz="1100" b="1" i="0" u="none" strike="noStrike" kern="1200" cap="none" spc="0" normalizeH="0" baseline="0" noProof="0" smtClean="0">
                <a:ln>
                  <a:noFill/>
                </a:ln>
                <a:solidFill>
                  <a:schemeClr val="bg1">
                    <a:lumMod val="75000"/>
                  </a:schemeClr>
                </a:solidFill>
                <a:effectLst/>
                <a:uLnTx/>
                <a:uFillTx/>
                <a:latin typeface="Arial" charset="0"/>
                <a:ea typeface="ＭＳ Ｐゴシック"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17</a:t>
            </a:fld>
            <a:endParaRPr kumimoji="1" lang="ja-JP" altLang="en-US" sz="1100" b="1" i="0" u="none" strike="noStrike" kern="1200" cap="none" spc="0" normalizeH="0" baseline="0" noProof="0" dirty="0">
              <a:ln>
                <a:noFill/>
              </a:ln>
              <a:solidFill>
                <a:schemeClr val="bg1">
                  <a:lumMod val="75000"/>
                </a:schemeClr>
              </a:solidFill>
              <a:effectLst/>
              <a:uLnTx/>
              <a:uFillTx/>
              <a:latin typeface="Arial" charset="0"/>
              <a:ea typeface="ＭＳ Ｐゴシック" charset="-128"/>
              <a:cs typeface="+mn-cs"/>
            </a:endParaRPr>
          </a:p>
        </p:txBody>
      </p:sp>
      <p:grpSp>
        <p:nvGrpSpPr>
          <p:cNvPr id="17" name="グループ化 16"/>
          <p:cNvGrpSpPr/>
          <p:nvPr/>
        </p:nvGrpSpPr>
        <p:grpSpPr>
          <a:xfrm>
            <a:off x="62552" y="6357600"/>
            <a:ext cx="3749040" cy="499982"/>
            <a:chOff x="62552" y="6357600"/>
            <a:chExt cx="3749040" cy="499982"/>
          </a:xfrm>
        </p:grpSpPr>
        <p:pic>
          <p:nvPicPr>
            <p:cNvPr id="18" name="図 17" descr="jdchct_logo_only_131104.png"/>
            <p:cNvPicPr>
              <a:picLocks/>
            </p:cNvPicPr>
            <p:nvPr/>
          </p:nvPicPr>
          <p:blipFill>
            <a:blip r:embed="rId3" cstate="print">
              <a:extLst>
                <a:ext uri="{28A0092B-C50C-407E-A947-70E740481C1C}">
                  <a14:useLocalDpi xmlns:a14="http://schemas.microsoft.com/office/drawing/2010/main"/>
                </a:ext>
              </a:extLst>
            </a:blip>
            <a:stretch>
              <a:fillRect/>
            </a:stretch>
          </p:blipFill>
          <p:spPr>
            <a:xfrm>
              <a:off x="64800" y="6357600"/>
              <a:ext cx="349200" cy="385200"/>
            </a:xfrm>
            <a:prstGeom prst="rect">
              <a:avLst/>
            </a:prstGeom>
            <a:effectLst>
              <a:outerShdw blurRad="76200" dir="18900000" sy="23000" kx="-1200000" algn="bl" rotWithShape="0">
                <a:prstClr val="black">
                  <a:alpha val="20000"/>
                </a:prstClr>
              </a:outerShdw>
            </a:effectLst>
          </p:spPr>
        </p:pic>
        <p:sp>
          <p:nvSpPr>
            <p:cNvPr id="19" name="テキスト ボックス 6"/>
            <p:cNvSpPr txBox="1"/>
            <p:nvPr/>
          </p:nvSpPr>
          <p:spPr>
            <a:xfrm>
              <a:off x="62552" y="6677586"/>
              <a:ext cx="3749040" cy="179996"/>
            </a:xfrm>
            <a:prstGeom prst="rect">
              <a:avLst/>
            </a:prstGeom>
          </p:spPr>
          <p:txBody>
            <a:bodyPr vert="horz" wrap="square" lIns="0" rIns="0" bIns="0" rtlCol="0" anchor="ctr">
              <a:normAutofit fontScale="97500"/>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eaLnBrk="1" fontAlgn="auto" latinLnBrk="0" hangingPunct="1">
                <a:lnSpc>
                  <a:spcPct val="100000"/>
                </a:lnSpc>
                <a:spcBef>
                  <a:spcPct val="0"/>
                </a:spcBef>
                <a:spcAft>
                  <a:spcPts val="0"/>
                </a:spcAft>
                <a:buClrTx/>
                <a:buSzTx/>
                <a:buFontTx/>
                <a:buNone/>
                <a:tabLst/>
              </a:pP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The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J</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apanese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D</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ata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C</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enter for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H</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ematopoietic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C</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ell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T</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ransplantation</a:t>
              </a:r>
              <a:endParaRPr kumimoji="1" lang="ja-JP" altLang="en-US" sz="800" b="0" i="0" u="none" strike="noStrike" kern="1200" cap="none" spc="0" normalizeH="0" baseline="0" noProof="0" dirty="0">
                <a:ln>
                  <a:noFill/>
                </a:ln>
                <a:solidFill>
                  <a:srgbClr val="96B1B6"/>
                </a:solidFill>
                <a:effectLst/>
                <a:uLnTx/>
                <a:uFillTx/>
                <a:latin typeface="Cambria" pitchFamily="18" charset="0"/>
                <a:ea typeface="HGP明朝E"/>
              </a:endParaRPr>
            </a:p>
          </p:txBody>
        </p:sp>
      </p:grpSp>
      <p:pic>
        <p:nvPicPr>
          <p:cNvPr id="15362" name="Picture 2" descr="Z:\Analyses of Annual Report\Pamphlet_Slide\2018\Pamphlet_Slide\Slide\transplants_2018_JDCHCT_Slide_eng_2019MMDD\スライド1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31922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32000" y="0"/>
            <a:ext cx="8229600" cy="813816"/>
          </a:xfrm>
        </p:spPr>
        <p:txBody>
          <a:bodyPr anchor="ctr">
            <a:normAutofit fontScale="90000"/>
          </a:bodyPr>
          <a:lstStyle/>
          <a:p>
            <a:r>
              <a:rPr lang="en-US" altLang="ja-JP" dirty="0">
                <a:solidFill>
                  <a:schemeClr val="tx2"/>
                </a:solidFill>
                <a:effectLst/>
                <a:latin typeface="Arial" pitchFamily="34" charset="0"/>
                <a:ea typeface="Verdana" pitchFamily="34" charset="0"/>
                <a:cs typeface="Arial" pitchFamily="34" charset="0"/>
              </a:rPr>
              <a:t>Allogeneic Transplants for Age </a:t>
            </a:r>
            <a:r>
              <a:rPr lang="ja-JP" altLang="en-US" dirty="0">
                <a:solidFill>
                  <a:schemeClr val="tx2"/>
                </a:solidFill>
                <a:effectLst/>
                <a:latin typeface="Arial" pitchFamily="34" charset="0"/>
                <a:ea typeface="Verdana" pitchFamily="34" charset="0"/>
                <a:cs typeface="Arial" pitchFamily="34" charset="0"/>
              </a:rPr>
              <a:t>≤</a:t>
            </a:r>
            <a:r>
              <a:rPr lang="en-US" altLang="ja-JP" dirty="0">
                <a:solidFill>
                  <a:schemeClr val="tx2"/>
                </a:solidFill>
                <a:effectLst/>
                <a:latin typeface="Arial" pitchFamily="34" charset="0"/>
                <a:ea typeface="Verdana" pitchFamily="34" charset="0"/>
                <a:cs typeface="Arial" pitchFamily="34" charset="0"/>
              </a:rPr>
              <a:t>15</a:t>
            </a:r>
            <a:r>
              <a:rPr lang="ja-JP" altLang="en-US" dirty="0">
                <a:solidFill>
                  <a:schemeClr val="tx2"/>
                </a:solidFill>
                <a:effectLst/>
                <a:latin typeface="Arial" pitchFamily="34" charset="0"/>
                <a:ea typeface="Verdana" pitchFamily="34" charset="0"/>
                <a:cs typeface="Arial" pitchFamily="34" charset="0"/>
              </a:rPr>
              <a:t> </a:t>
            </a:r>
            <a:r>
              <a:rPr lang="en-US" altLang="ja-JP" dirty="0">
                <a:solidFill>
                  <a:schemeClr val="tx2"/>
                </a:solidFill>
                <a:effectLst/>
                <a:latin typeface="Arial" pitchFamily="34" charset="0"/>
                <a:ea typeface="Verdana" pitchFamily="34" charset="0"/>
                <a:cs typeface="Arial" pitchFamily="34" charset="0"/>
              </a:rPr>
              <a:t>years</a:t>
            </a:r>
            <a:br>
              <a:rPr lang="en-US" altLang="ja-JP" dirty="0">
                <a:solidFill>
                  <a:schemeClr val="tx2"/>
                </a:solidFill>
                <a:effectLst/>
                <a:latin typeface="Arial" pitchFamily="34" charset="0"/>
                <a:ea typeface="Verdana" pitchFamily="34" charset="0"/>
                <a:cs typeface="Arial" pitchFamily="34" charset="0"/>
              </a:rPr>
            </a:br>
            <a:r>
              <a:rPr lang="en-US" altLang="ja-JP" dirty="0">
                <a:solidFill>
                  <a:schemeClr val="tx2"/>
                </a:solidFill>
                <a:effectLst/>
                <a:latin typeface="Arial" pitchFamily="34" charset="0"/>
                <a:ea typeface="Verdana" pitchFamily="34" charset="0"/>
                <a:cs typeface="Arial" pitchFamily="34" charset="0"/>
              </a:rPr>
              <a:t>by Donor Type and Graft Source</a:t>
            </a:r>
            <a:endParaRPr kumimoji="1" lang="ja-JP" altLang="en-US" sz="2000" b="0" dirty="0">
              <a:solidFill>
                <a:schemeClr val="tx2"/>
              </a:solidFill>
              <a:effectLst/>
            </a:endParaRPr>
          </a:p>
        </p:txBody>
      </p:sp>
      <p:sp>
        <p:nvSpPr>
          <p:cNvPr id="9" name="スライド番号プレースホルダ 4"/>
          <p:cNvSpPr txBox="1">
            <a:spLocks/>
          </p:cNvSpPr>
          <p:nvPr/>
        </p:nvSpPr>
        <p:spPr>
          <a:xfrm>
            <a:off x="8836659" y="6651880"/>
            <a:ext cx="360000" cy="158620"/>
          </a:xfrm>
          <a:prstGeom prst="rect">
            <a:avLst/>
          </a:prstGeom>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2FECD35A-6F14-4CA7-81FF-DADAB1564319}" type="slidenum">
              <a:rPr kumimoji="1" lang="ja-JP" altLang="en-US" sz="1100" b="1" i="0" u="none" strike="noStrike" kern="1200" cap="none" spc="0" normalizeH="0" baseline="0" noProof="0" smtClean="0">
                <a:ln>
                  <a:noFill/>
                </a:ln>
                <a:solidFill>
                  <a:schemeClr val="bg1">
                    <a:lumMod val="75000"/>
                  </a:schemeClr>
                </a:solidFill>
                <a:effectLst/>
                <a:uLnTx/>
                <a:uFillTx/>
                <a:latin typeface="Arial" charset="0"/>
                <a:ea typeface="ＭＳ Ｐゴシック"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18</a:t>
            </a:fld>
            <a:endParaRPr kumimoji="1" lang="ja-JP" altLang="en-US" sz="1100" b="1" i="0" u="none" strike="noStrike" kern="1200" cap="none" spc="0" normalizeH="0" baseline="0" noProof="0" dirty="0">
              <a:ln>
                <a:noFill/>
              </a:ln>
              <a:solidFill>
                <a:schemeClr val="bg1">
                  <a:lumMod val="75000"/>
                </a:schemeClr>
              </a:solidFill>
              <a:effectLst/>
              <a:uLnTx/>
              <a:uFillTx/>
              <a:latin typeface="Arial" charset="0"/>
              <a:ea typeface="ＭＳ Ｐゴシック" charset="-128"/>
              <a:cs typeface="+mn-cs"/>
            </a:endParaRPr>
          </a:p>
        </p:txBody>
      </p:sp>
      <p:grpSp>
        <p:nvGrpSpPr>
          <p:cNvPr id="10" name="グループ化 17"/>
          <p:cNvGrpSpPr/>
          <p:nvPr/>
        </p:nvGrpSpPr>
        <p:grpSpPr>
          <a:xfrm>
            <a:off x="62552" y="6357600"/>
            <a:ext cx="3749040" cy="499982"/>
            <a:chOff x="62552" y="6357600"/>
            <a:chExt cx="3749040" cy="499982"/>
          </a:xfrm>
        </p:grpSpPr>
        <p:pic>
          <p:nvPicPr>
            <p:cNvPr id="11" name="図 10" descr="jdchct_logo_only_131104.png"/>
            <p:cNvPicPr>
              <a:picLocks/>
            </p:cNvPicPr>
            <p:nvPr/>
          </p:nvPicPr>
          <p:blipFill>
            <a:blip r:embed="rId3" cstate="print">
              <a:extLst>
                <a:ext uri="{28A0092B-C50C-407E-A947-70E740481C1C}">
                  <a14:useLocalDpi xmlns:a14="http://schemas.microsoft.com/office/drawing/2010/main"/>
                </a:ext>
              </a:extLst>
            </a:blip>
            <a:stretch>
              <a:fillRect/>
            </a:stretch>
          </p:blipFill>
          <p:spPr>
            <a:xfrm>
              <a:off x="64800" y="6357600"/>
              <a:ext cx="349200" cy="385200"/>
            </a:xfrm>
            <a:prstGeom prst="rect">
              <a:avLst/>
            </a:prstGeom>
            <a:effectLst>
              <a:outerShdw blurRad="76200" dir="18900000" sy="23000" kx="-1200000" algn="bl" rotWithShape="0">
                <a:prstClr val="black">
                  <a:alpha val="20000"/>
                </a:prstClr>
              </a:outerShdw>
            </a:effectLst>
          </p:spPr>
        </p:pic>
        <p:sp>
          <p:nvSpPr>
            <p:cNvPr id="13" name="テキスト ボックス 6"/>
            <p:cNvSpPr txBox="1"/>
            <p:nvPr/>
          </p:nvSpPr>
          <p:spPr>
            <a:xfrm>
              <a:off x="62552" y="6677586"/>
              <a:ext cx="3749040" cy="179996"/>
            </a:xfrm>
            <a:prstGeom prst="rect">
              <a:avLst/>
            </a:prstGeom>
          </p:spPr>
          <p:txBody>
            <a:bodyPr vert="horz" wrap="square" lIns="0" rIns="0" bIns="0" rtlCol="0" anchor="ctr">
              <a:normAutofit fontScale="97500"/>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eaLnBrk="1" fontAlgn="auto" latinLnBrk="0" hangingPunct="1">
                <a:lnSpc>
                  <a:spcPct val="100000"/>
                </a:lnSpc>
                <a:spcBef>
                  <a:spcPct val="0"/>
                </a:spcBef>
                <a:spcAft>
                  <a:spcPts val="0"/>
                </a:spcAft>
                <a:buClrTx/>
                <a:buSzTx/>
                <a:buFontTx/>
                <a:buNone/>
                <a:tabLst/>
              </a:pP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The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J</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apanese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D</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ata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C</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enter for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H</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ematopoietic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C</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ell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T</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ransplantation</a:t>
              </a:r>
              <a:endParaRPr kumimoji="1" lang="ja-JP" altLang="en-US" sz="800" b="0" i="0" u="none" strike="noStrike" kern="1200" cap="none" spc="0" normalizeH="0" baseline="0" noProof="0" dirty="0">
                <a:ln>
                  <a:noFill/>
                </a:ln>
                <a:solidFill>
                  <a:srgbClr val="96B1B6"/>
                </a:solidFill>
                <a:effectLst/>
                <a:uLnTx/>
                <a:uFillTx/>
                <a:latin typeface="Cambria" pitchFamily="18" charset="0"/>
                <a:ea typeface="HGP明朝E"/>
              </a:endParaRPr>
            </a:p>
          </p:txBody>
        </p:sp>
      </p:grpSp>
      <p:pic>
        <p:nvPicPr>
          <p:cNvPr id="16386" name="Picture 2" descr="Z:\Analyses of Annual Report\Pamphlet_Slide\2018\Pamphlet_Slide\Slide\transplants_2018_JDCHCT_Slide_eng_2019MMDD\スライド1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4070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8" name="図表 7"/>
          <p:cNvGraphicFramePr/>
          <p:nvPr/>
        </p:nvGraphicFramePr>
        <p:xfrm>
          <a:off x="7966802" y="48128"/>
          <a:ext cx="1068404" cy="2502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7" name="タイトル 1"/>
          <p:cNvSpPr>
            <a:spLocks noGrp="1"/>
          </p:cNvSpPr>
          <p:nvPr>
            <p:ph type="title"/>
          </p:nvPr>
        </p:nvSpPr>
        <p:spPr>
          <a:xfrm>
            <a:off x="432000" y="0"/>
            <a:ext cx="8229600" cy="813816"/>
          </a:xfrm>
        </p:spPr>
        <p:txBody>
          <a:bodyPr anchor="ctr">
            <a:normAutofit fontScale="90000"/>
          </a:bodyPr>
          <a:lstStyle/>
          <a:p>
            <a:r>
              <a:rPr lang="en-US" altLang="ja-JP" dirty="0">
                <a:solidFill>
                  <a:schemeClr val="tx2"/>
                </a:solidFill>
                <a:effectLst/>
                <a:latin typeface="Arial" pitchFamily="34" charset="0"/>
                <a:ea typeface="Verdana" pitchFamily="34" charset="0"/>
                <a:cs typeface="Arial" pitchFamily="34" charset="0"/>
              </a:rPr>
              <a:t>Allogeneic Transplants for Age 16-50 years</a:t>
            </a:r>
            <a:br>
              <a:rPr lang="en-US" altLang="ja-JP" dirty="0">
                <a:solidFill>
                  <a:schemeClr val="tx2"/>
                </a:solidFill>
                <a:effectLst/>
                <a:latin typeface="Arial" pitchFamily="34" charset="0"/>
                <a:ea typeface="Verdana" pitchFamily="34" charset="0"/>
                <a:cs typeface="Arial" pitchFamily="34" charset="0"/>
              </a:rPr>
            </a:br>
            <a:r>
              <a:rPr lang="en-US" altLang="ja-JP" dirty="0">
                <a:solidFill>
                  <a:schemeClr val="tx2"/>
                </a:solidFill>
                <a:effectLst/>
                <a:latin typeface="Arial" pitchFamily="34" charset="0"/>
                <a:ea typeface="Verdana" pitchFamily="34" charset="0"/>
                <a:cs typeface="Arial" pitchFamily="34" charset="0"/>
              </a:rPr>
              <a:t>by Donor Type and Graft Source</a:t>
            </a:r>
            <a:endParaRPr kumimoji="1" lang="ja-JP" altLang="en-US" sz="2000" b="0" dirty="0">
              <a:solidFill>
                <a:schemeClr val="tx2"/>
              </a:solidFill>
              <a:effectLst/>
            </a:endParaRPr>
          </a:p>
        </p:txBody>
      </p:sp>
      <p:sp>
        <p:nvSpPr>
          <p:cNvPr id="11" name="スライド番号プレースホルダ 4"/>
          <p:cNvSpPr txBox="1">
            <a:spLocks/>
          </p:cNvSpPr>
          <p:nvPr/>
        </p:nvSpPr>
        <p:spPr>
          <a:xfrm>
            <a:off x="8836659" y="6651880"/>
            <a:ext cx="360000" cy="158620"/>
          </a:xfrm>
          <a:prstGeom prst="rect">
            <a:avLst/>
          </a:prstGeom>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2FECD35A-6F14-4CA7-81FF-DADAB1564319}" type="slidenum">
              <a:rPr kumimoji="1" lang="ja-JP" altLang="en-US" sz="1100" b="1" i="0" u="none" strike="noStrike" kern="1200" cap="none" spc="0" normalizeH="0" baseline="0" noProof="0" smtClean="0">
                <a:ln>
                  <a:noFill/>
                </a:ln>
                <a:solidFill>
                  <a:schemeClr val="bg1">
                    <a:lumMod val="75000"/>
                  </a:schemeClr>
                </a:solidFill>
                <a:effectLst/>
                <a:uLnTx/>
                <a:uFillTx/>
                <a:latin typeface="Arial" charset="0"/>
                <a:ea typeface="ＭＳ Ｐゴシック"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19</a:t>
            </a:fld>
            <a:endParaRPr kumimoji="1" lang="ja-JP" altLang="en-US" sz="1100" b="1" i="0" u="none" strike="noStrike" kern="1200" cap="none" spc="0" normalizeH="0" baseline="0" noProof="0" dirty="0">
              <a:ln>
                <a:noFill/>
              </a:ln>
              <a:solidFill>
                <a:schemeClr val="bg1">
                  <a:lumMod val="75000"/>
                </a:schemeClr>
              </a:solidFill>
              <a:effectLst/>
              <a:uLnTx/>
              <a:uFillTx/>
              <a:latin typeface="Arial" charset="0"/>
              <a:ea typeface="ＭＳ Ｐゴシック" charset="-128"/>
              <a:cs typeface="+mn-cs"/>
            </a:endParaRPr>
          </a:p>
        </p:txBody>
      </p:sp>
      <p:grpSp>
        <p:nvGrpSpPr>
          <p:cNvPr id="12" name="グループ化 17"/>
          <p:cNvGrpSpPr/>
          <p:nvPr/>
        </p:nvGrpSpPr>
        <p:grpSpPr>
          <a:xfrm>
            <a:off x="62552" y="6357600"/>
            <a:ext cx="3749040" cy="499982"/>
            <a:chOff x="62552" y="6357600"/>
            <a:chExt cx="3749040" cy="499982"/>
          </a:xfrm>
        </p:grpSpPr>
        <p:pic>
          <p:nvPicPr>
            <p:cNvPr id="14" name="図 13" descr="jdchct_logo_only_131104.png"/>
            <p:cNvPicPr>
              <a:picLocks/>
            </p:cNvPicPr>
            <p:nvPr/>
          </p:nvPicPr>
          <p:blipFill>
            <a:blip r:embed="rId8" cstate="print">
              <a:extLst>
                <a:ext uri="{28A0092B-C50C-407E-A947-70E740481C1C}">
                  <a14:useLocalDpi xmlns:a14="http://schemas.microsoft.com/office/drawing/2010/main"/>
                </a:ext>
              </a:extLst>
            </a:blip>
            <a:stretch>
              <a:fillRect/>
            </a:stretch>
          </p:blipFill>
          <p:spPr>
            <a:xfrm>
              <a:off x="64800" y="6357600"/>
              <a:ext cx="349200" cy="385200"/>
            </a:xfrm>
            <a:prstGeom prst="rect">
              <a:avLst/>
            </a:prstGeom>
            <a:effectLst>
              <a:outerShdw blurRad="76200" dir="18900000" sy="23000" kx="-1200000" algn="bl" rotWithShape="0">
                <a:prstClr val="black">
                  <a:alpha val="20000"/>
                </a:prstClr>
              </a:outerShdw>
            </a:effectLst>
          </p:spPr>
        </p:pic>
        <p:sp>
          <p:nvSpPr>
            <p:cNvPr id="15" name="テキスト ボックス 6"/>
            <p:cNvSpPr txBox="1"/>
            <p:nvPr/>
          </p:nvSpPr>
          <p:spPr>
            <a:xfrm>
              <a:off x="62552" y="6677586"/>
              <a:ext cx="3749040" cy="179996"/>
            </a:xfrm>
            <a:prstGeom prst="rect">
              <a:avLst/>
            </a:prstGeom>
          </p:spPr>
          <p:txBody>
            <a:bodyPr vert="horz" wrap="square" lIns="0" rIns="0" bIns="0" rtlCol="0" anchor="ctr">
              <a:normAutofit fontScale="97500"/>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eaLnBrk="1" fontAlgn="auto" latinLnBrk="0" hangingPunct="1">
                <a:lnSpc>
                  <a:spcPct val="100000"/>
                </a:lnSpc>
                <a:spcBef>
                  <a:spcPct val="0"/>
                </a:spcBef>
                <a:spcAft>
                  <a:spcPts val="0"/>
                </a:spcAft>
                <a:buClrTx/>
                <a:buSzTx/>
                <a:buFontTx/>
                <a:buNone/>
                <a:tabLst/>
              </a:pP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The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J</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apanese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D</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ata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C</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enter for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H</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ematopoietic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C</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ell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T</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ransplantation</a:t>
              </a:r>
              <a:endParaRPr kumimoji="1" lang="ja-JP" altLang="en-US" sz="800" b="0" i="0" u="none" strike="noStrike" kern="1200" cap="none" spc="0" normalizeH="0" baseline="0" noProof="0" dirty="0">
                <a:ln>
                  <a:noFill/>
                </a:ln>
                <a:solidFill>
                  <a:srgbClr val="96B1B6"/>
                </a:solidFill>
                <a:effectLst/>
                <a:uLnTx/>
                <a:uFillTx/>
                <a:latin typeface="Cambria" pitchFamily="18" charset="0"/>
                <a:ea typeface="HGP明朝E"/>
              </a:endParaRPr>
            </a:p>
          </p:txBody>
        </p:sp>
      </p:grpSp>
      <p:pic>
        <p:nvPicPr>
          <p:cNvPr id="17410" name="Picture 2" descr="Z:\Analyses of Annual Report\Pamphlet_Slide\2018\Pamphlet_Slide\Slide\transplants_2018_JDCHCT_Slide_eng_2019MMDD\スライド19.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82452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32000" y="0"/>
            <a:ext cx="8229600" cy="813816"/>
          </a:xfrm>
        </p:spPr>
        <p:txBody>
          <a:bodyPr>
            <a:normAutofit/>
          </a:bodyPr>
          <a:lstStyle/>
          <a:p>
            <a:r>
              <a:rPr lang="en-US" altLang="ja-JP" sz="2500" dirty="0">
                <a:solidFill>
                  <a:schemeClr val="tx2"/>
                </a:solidFill>
                <a:effectLst/>
                <a:latin typeface="Arial" pitchFamily="34" charset="0"/>
                <a:ea typeface="HGPｺﾞｼｯｸE" pitchFamily="50" charset="-128"/>
                <a:cs typeface="Arial" pitchFamily="34" charset="0"/>
              </a:rPr>
              <a:t>Introduction</a:t>
            </a:r>
            <a:endParaRPr kumimoji="1" lang="ja-JP" altLang="en-US" sz="2500" b="0" dirty="0">
              <a:solidFill>
                <a:schemeClr val="tx2"/>
              </a:solidFill>
              <a:effectLst/>
            </a:endParaRPr>
          </a:p>
        </p:txBody>
      </p:sp>
      <p:sp>
        <p:nvSpPr>
          <p:cNvPr id="6" name="スライド番号プレースホルダ 4"/>
          <p:cNvSpPr>
            <a:spLocks noGrp="1"/>
          </p:cNvSpPr>
          <p:nvPr>
            <p:ph type="sldNum" sz="quarter" idx="4294967295"/>
          </p:nvPr>
        </p:nvSpPr>
        <p:spPr>
          <a:xfrm>
            <a:off x="8893175" y="6650038"/>
            <a:ext cx="250825" cy="158750"/>
          </a:xfrm>
          <a:prstGeom prst="rect">
            <a:avLst/>
          </a:prstGeom>
        </p:spPr>
        <p:txBody>
          <a:bodyPr/>
          <a:lstStyle/>
          <a:p>
            <a:pPr algn="r"/>
            <a:fld id="{2FECD35A-6F14-4CA7-81FF-DADAB1564319}" type="slidenum">
              <a:rPr lang="ja-JP" altLang="en-US" sz="1100" b="1" smtClean="0">
                <a:solidFill>
                  <a:schemeClr val="bg1">
                    <a:lumMod val="75000"/>
                  </a:schemeClr>
                </a:solidFill>
              </a:rPr>
              <a:pPr algn="r"/>
              <a:t>2</a:t>
            </a:fld>
            <a:endParaRPr lang="ja-JP" altLang="en-US" sz="1100" b="1">
              <a:solidFill>
                <a:schemeClr val="bg1">
                  <a:lumMod val="75000"/>
                </a:schemeClr>
              </a:solidFill>
            </a:endParaRPr>
          </a:p>
        </p:txBody>
      </p:sp>
      <p:pic>
        <p:nvPicPr>
          <p:cNvPr id="2050" name="Picture 2" descr="Z:\Analyses of Annual Report\Pamphlet_Slide\2018\Pamphlet_Slide\Slide\transplants_2018_JDCHCT_Slide_eng_2019MMDD\スライド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32000" y="0"/>
            <a:ext cx="8229600" cy="813816"/>
          </a:xfrm>
        </p:spPr>
        <p:txBody>
          <a:bodyPr anchor="ctr">
            <a:normAutofit fontScale="90000"/>
          </a:bodyPr>
          <a:lstStyle/>
          <a:p>
            <a:r>
              <a:rPr lang="en-US" altLang="ja-JP" dirty="0">
                <a:solidFill>
                  <a:schemeClr val="tx2"/>
                </a:solidFill>
                <a:effectLst/>
                <a:latin typeface="Arial" pitchFamily="34" charset="0"/>
                <a:ea typeface="Verdana" pitchFamily="34" charset="0"/>
                <a:cs typeface="Arial" pitchFamily="34" charset="0"/>
              </a:rPr>
              <a:t>Allogeneic Transplants for Age </a:t>
            </a:r>
            <a:r>
              <a:rPr lang="ja-JP" altLang="en-US" dirty="0">
                <a:solidFill>
                  <a:schemeClr val="tx2"/>
                </a:solidFill>
                <a:effectLst/>
                <a:latin typeface="Arial" pitchFamily="34" charset="0"/>
                <a:ea typeface="Verdana" pitchFamily="34" charset="0"/>
                <a:cs typeface="Arial" pitchFamily="34" charset="0"/>
              </a:rPr>
              <a:t>≥</a:t>
            </a:r>
            <a:r>
              <a:rPr lang="en-US" altLang="ja-JP" dirty="0">
                <a:solidFill>
                  <a:schemeClr val="tx2"/>
                </a:solidFill>
                <a:effectLst/>
                <a:latin typeface="Arial" pitchFamily="34" charset="0"/>
                <a:ea typeface="Verdana" pitchFamily="34" charset="0"/>
                <a:cs typeface="Arial" pitchFamily="34" charset="0"/>
              </a:rPr>
              <a:t>51</a:t>
            </a:r>
            <a:r>
              <a:rPr lang="ja-JP" altLang="en-US" dirty="0">
                <a:solidFill>
                  <a:schemeClr val="tx2"/>
                </a:solidFill>
                <a:effectLst/>
                <a:latin typeface="Arial" pitchFamily="34" charset="0"/>
                <a:ea typeface="Verdana" pitchFamily="34" charset="0"/>
                <a:cs typeface="Arial" pitchFamily="34" charset="0"/>
              </a:rPr>
              <a:t> </a:t>
            </a:r>
            <a:r>
              <a:rPr lang="en-US" altLang="ja-JP" dirty="0">
                <a:solidFill>
                  <a:schemeClr val="tx2"/>
                </a:solidFill>
                <a:effectLst/>
                <a:latin typeface="Arial" pitchFamily="34" charset="0"/>
                <a:ea typeface="Verdana" pitchFamily="34" charset="0"/>
                <a:cs typeface="Arial" pitchFamily="34" charset="0"/>
              </a:rPr>
              <a:t>years</a:t>
            </a:r>
            <a:br>
              <a:rPr lang="en-US" altLang="ja-JP" dirty="0">
                <a:solidFill>
                  <a:schemeClr val="tx2"/>
                </a:solidFill>
                <a:effectLst/>
                <a:latin typeface="Arial" pitchFamily="34" charset="0"/>
                <a:ea typeface="Verdana" pitchFamily="34" charset="0"/>
                <a:cs typeface="Arial" pitchFamily="34" charset="0"/>
              </a:rPr>
            </a:br>
            <a:r>
              <a:rPr lang="en-US" altLang="ja-JP" dirty="0">
                <a:solidFill>
                  <a:schemeClr val="tx2"/>
                </a:solidFill>
                <a:effectLst/>
                <a:latin typeface="Arial" pitchFamily="34" charset="0"/>
                <a:ea typeface="Verdana" pitchFamily="34" charset="0"/>
                <a:cs typeface="Arial" pitchFamily="34" charset="0"/>
              </a:rPr>
              <a:t>by Donor Type and Graft Source</a:t>
            </a:r>
            <a:endParaRPr kumimoji="1" lang="ja-JP" altLang="en-US" sz="2000" b="0" dirty="0">
              <a:solidFill>
                <a:schemeClr val="tx2"/>
              </a:solidFill>
              <a:effectLst/>
            </a:endParaRPr>
          </a:p>
        </p:txBody>
      </p:sp>
      <p:sp>
        <p:nvSpPr>
          <p:cNvPr id="10" name="スライド番号プレースホルダ 4"/>
          <p:cNvSpPr txBox="1">
            <a:spLocks/>
          </p:cNvSpPr>
          <p:nvPr/>
        </p:nvSpPr>
        <p:spPr>
          <a:xfrm>
            <a:off x="8836659" y="6651880"/>
            <a:ext cx="360000" cy="158620"/>
          </a:xfrm>
          <a:prstGeom prst="rect">
            <a:avLst/>
          </a:prstGeom>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2FECD35A-6F14-4CA7-81FF-DADAB1564319}" type="slidenum">
              <a:rPr kumimoji="1" lang="ja-JP" altLang="en-US" sz="1100" b="1" i="0" u="none" strike="noStrike" kern="1200" cap="none" spc="0" normalizeH="0" baseline="0" noProof="0" smtClean="0">
                <a:ln>
                  <a:noFill/>
                </a:ln>
                <a:solidFill>
                  <a:schemeClr val="bg1">
                    <a:lumMod val="75000"/>
                  </a:schemeClr>
                </a:solidFill>
                <a:effectLst/>
                <a:uLnTx/>
                <a:uFillTx/>
                <a:latin typeface="Arial" charset="0"/>
                <a:ea typeface="ＭＳ Ｐゴシック"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20</a:t>
            </a:fld>
            <a:endParaRPr kumimoji="1" lang="ja-JP" altLang="en-US" sz="1100" b="1" i="0" u="none" strike="noStrike" kern="1200" cap="none" spc="0" normalizeH="0" baseline="0" noProof="0" dirty="0">
              <a:ln>
                <a:noFill/>
              </a:ln>
              <a:solidFill>
                <a:schemeClr val="bg1">
                  <a:lumMod val="75000"/>
                </a:schemeClr>
              </a:solidFill>
              <a:effectLst/>
              <a:uLnTx/>
              <a:uFillTx/>
              <a:latin typeface="Arial" charset="0"/>
              <a:ea typeface="ＭＳ Ｐゴシック" charset="-128"/>
              <a:cs typeface="+mn-cs"/>
            </a:endParaRPr>
          </a:p>
        </p:txBody>
      </p:sp>
      <p:grpSp>
        <p:nvGrpSpPr>
          <p:cNvPr id="11" name="グループ化 17"/>
          <p:cNvGrpSpPr/>
          <p:nvPr/>
        </p:nvGrpSpPr>
        <p:grpSpPr>
          <a:xfrm>
            <a:off x="62552" y="6357600"/>
            <a:ext cx="3749040" cy="499982"/>
            <a:chOff x="62552" y="6357600"/>
            <a:chExt cx="3749040" cy="499982"/>
          </a:xfrm>
        </p:grpSpPr>
        <p:pic>
          <p:nvPicPr>
            <p:cNvPr id="12" name="図 11" descr="jdchct_logo_only_131104.png"/>
            <p:cNvPicPr>
              <a:picLocks/>
            </p:cNvPicPr>
            <p:nvPr/>
          </p:nvPicPr>
          <p:blipFill>
            <a:blip r:embed="rId3" cstate="print">
              <a:extLst>
                <a:ext uri="{28A0092B-C50C-407E-A947-70E740481C1C}">
                  <a14:useLocalDpi xmlns:a14="http://schemas.microsoft.com/office/drawing/2010/main"/>
                </a:ext>
              </a:extLst>
            </a:blip>
            <a:stretch>
              <a:fillRect/>
            </a:stretch>
          </p:blipFill>
          <p:spPr>
            <a:xfrm>
              <a:off x="64800" y="6357600"/>
              <a:ext cx="349200" cy="385200"/>
            </a:xfrm>
            <a:prstGeom prst="rect">
              <a:avLst/>
            </a:prstGeom>
            <a:effectLst>
              <a:outerShdw blurRad="76200" dir="18900000" sy="23000" kx="-1200000" algn="bl" rotWithShape="0">
                <a:prstClr val="black">
                  <a:alpha val="20000"/>
                </a:prstClr>
              </a:outerShdw>
            </a:effectLst>
          </p:spPr>
        </p:pic>
        <p:sp>
          <p:nvSpPr>
            <p:cNvPr id="13" name="テキスト ボックス 6"/>
            <p:cNvSpPr txBox="1"/>
            <p:nvPr/>
          </p:nvSpPr>
          <p:spPr>
            <a:xfrm>
              <a:off x="62552" y="6677586"/>
              <a:ext cx="3749040" cy="179996"/>
            </a:xfrm>
            <a:prstGeom prst="rect">
              <a:avLst/>
            </a:prstGeom>
          </p:spPr>
          <p:txBody>
            <a:bodyPr vert="horz" wrap="square" lIns="0" rIns="0" bIns="0" rtlCol="0" anchor="ctr">
              <a:normAutofit fontScale="97500"/>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eaLnBrk="1" fontAlgn="auto" latinLnBrk="0" hangingPunct="1">
                <a:lnSpc>
                  <a:spcPct val="100000"/>
                </a:lnSpc>
                <a:spcBef>
                  <a:spcPct val="0"/>
                </a:spcBef>
                <a:spcAft>
                  <a:spcPts val="0"/>
                </a:spcAft>
                <a:buClrTx/>
                <a:buSzTx/>
                <a:buFontTx/>
                <a:buNone/>
                <a:tabLst/>
              </a:pP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The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J</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apanese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D</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ata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C</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enter for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H</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ematopoietic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C</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ell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T</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ransplantation</a:t>
              </a:r>
              <a:endParaRPr kumimoji="1" lang="ja-JP" altLang="en-US" sz="800" b="0" i="0" u="none" strike="noStrike" kern="1200" cap="none" spc="0" normalizeH="0" baseline="0" noProof="0" dirty="0">
                <a:ln>
                  <a:noFill/>
                </a:ln>
                <a:solidFill>
                  <a:srgbClr val="96B1B6"/>
                </a:solidFill>
                <a:effectLst/>
                <a:uLnTx/>
                <a:uFillTx/>
                <a:latin typeface="Cambria" pitchFamily="18" charset="0"/>
                <a:ea typeface="HGP明朝E"/>
              </a:endParaRPr>
            </a:p>
          </p:txBody>
        </p:sp>
      </p:grpSp>
      <p:pic>
        <p:nvPicPr>
          <p:cNvPr id="18434" name="Picture 2" descr="Z:\Analyses of Annual Report\Pamphlet_Slide\2018\Pamphlet_Slide\Slide\transplants_2018_JDCHCT_Slide_eng_2019MMDD\スライド2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88676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タイトル 13"/>
          <p:cNvSpPr>
            <a:spLocks noGrp="1"/>
          </p:cNvSpPr>
          <p:nvPr>
            <p:ph type="title"/>
          </p:nvPr>
        </p:nvSpPr>
        <p:spPr>
          <a:xfrm>
            <a:off x="393900" y="0"/>
            <a:ext cx="8712000" cy="813816"/>
          </a:xfrm>
        </p:spPr>
        <p:txBody>
          <a:bodyPr>
            <a:normAutofit fontScale="90000"/>
          </a:bodyPr>
          <a:lstStyle/>
          <a:p>
            <a:pPr fontAlgn="base"/>
            <a:r>
              <a:rPr lang="en-US" altLang="ja-JP" dirty="0">
                <a:solidFill>
                  <a:schemeClr val="tx2"/>
                </a:solidFill>
                <a:effectLst/>
                <a:latin typeface="Arial" pitchFamily="34" charset="0"/>
                <a:ea typeface="Verdana" pitchFamily="34" charset="0"/>
                <a:cs typeface="Arial" pitchFamily="34" charset="0"/>
              </a:rPr>
              <a:t>Trends in Transplants</a:t>
            </a:r>
            <a:br>
              <a:rPr lang="en-US" altLang="ja-JP" dirty="0">
                <a:solidFill>
                  <a:schemeClr val="tx2"/>
                </a:solidFill>
                <a:effectLst/>
                <a:latin typeface="Arial" pitchFamily="34" charset="0"/>
                <a:ea typeface="Verdana" pitchFamily="34" charset="0"/>
                <a:cs typeface="Arial" pitchFamily="34" charset="0"/>
              </a:rPr>
            </a:br>
            <a:r>
              <a:rPr lang="en-US" altLang="ja-JP" dirty="0">
                <a:solidFill>
                  <a:schemeClr val="tx2"/>
                </a:solidFill>
                <a:effectLst/>
                <a:latin typeface="Arial" pitchFamily="34" charset="0"/>
                <a:ea typeface="Verdana" pitchFamily="34" charset="0"/>
                <a:cs typeface="Arial" pitchFamily="34" charset="0"/>
              </a:rPr>
              <a:t> by Disease Status (Risk) at Transplant</a:t>
            </a:r>
            <a:r>
              <a:rPr lang="ja-JP" altLang="en-US" sz="1400" dirty="0">
                <a:solidFill>
                  <a:schemeClr val="tx2"/>
                </a:solidFill>
                <a:effectLst/>
                <a:latin typeface="Arial" pitchFamily="34" charset="0"/>
                <a:cs typeface="Arial" pitchFamily="34" charset="0"/>
              </a:rPr>
              <a:t>（ </a:t>
            </a:r>
            <a:r>
              <a:rPr lang="en-US" altLang="ja-JP" sz="1400" dirty="0">
                <a:solidFill>
                  <a:schemeClr val="tx2"/>
                </a:solidFill>
                <a:effectLst/>
                <a:latin typeface="Arial" pitchFamily="34" charset="0"/>
                <a:cs typeface="Arial" pitchFamily="34" charset="0"/>
              </a:rPr>
              <a:t>AML / ALL / CML / MDS )</a:t>
            </a:r>
            <a:endParaRPr kumimoji="1" lang="ja-JP" altLang="ja-JP" sz="1200" b="0" i="0" kern="1200" spc="0" baseline="0" dirty="0">
              <a:solidFill>
                <a:schemeClr val="tx2"/>
              </a:solidFill>
              <a:effectLst/>
              <a:latin typeface="HGP明朝E"/>
              <a:ea typeface="HGP明朝E"/>
              <a:cs typeface="+mn-cs"/>
            </a:endParaRPr>
          </a:p>
        </p:txBody>
      </p:sp>
      <p:sp>
        <p:nvSpPr>
          <p:cNvPr id="10" name="スライド番号プレースホルダ 4"/>
          <p:cNvSpPr txBox="1">
            <a:spLocks/>
          </p:cNvSpPr>
          <p:nvPr/>
        </p:nvSpPr>
        <p:spPr>
          <a:xfrm>
            <a:off x="8836659" y="6651880"/>
            <a:ext cx="360000" cy="158620"/>
          </a:xfrm>
          <a:prstGeom prst="rect">
            <a:avLst/>
          </a:prstGeom>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2FECD35A-6F14-4CA7-81FF-DADAB1564319}" type="slidenum">
              <a:rPr kumimoji="1" lang="ja-JP" altLang="en-US" sz="1100" b="1" i="0" u="none" strike="noStrike" kern="1200" cap="none" spc="0" normalizeH="0" baseline="0" noProof="0" smtClean="0">
                <a:ln>
                  <a:noFill/>
                </a:ln>
                <a:solidFill>
                  <a:schemeClr val="bg1">
                    <a:lumMod val="75000"/>
                  </a:schemeClr>
                </a:solidFill>
                <a:effectLst/>
                <a:uLnTx/>
                <a:uFillTx/>
                <a:latin typeface="Arial" charset="0"/>
                <a:ea typeface="ＭＳ Ｐゴシック"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21</a:t>
            </a:fld>
            <a:endParaRPr kumimoji="1" lang="ja-JP" altLang="en-US" sz="1100" b="1" i="0" u="none" strike="noStrike" kern="1200" cap="none" spc="0" normalizeH="0" baseline="0" noProof="0" dirty="0">
              <a:ln>
                <a:noFill/>
              </a:ln>
              <a:solidFill>
                <a:schemeClr val="bg1">
                  <a:lumMod val="75000"/>
                </a:schemeClr>
              </a:solidFill>
              <a:effectLst/>
              <a:uLnTx/>
              <a:uFillTx/>
              <a:latin typeface="Arial" charset="0"/>
              <a:ea typeface="ＭＳ Ｐゴシック" charset="-128"/>
              <a:cs typeface="+mn-cs"/>
            </a:endParaRPr>
          </a:p>
        </p:txBody>
      </p:sp>
      <p:grpSp>
        <p:nvGrpSpPr>
          <p:cNvPr id="15" name="グループ化 14"/>
          <p:cNvGrpSpPr/>
          <p:nvPr/>
        </p:nvGrpSpPr>
        <p:grpSpPr>
          <a:xfrm>
            <a:off x="62552" y="6357600"/>
            <a:ext cx="3749040" cy="499982"/>
            <a:chOff x="62552" y="6357600"/>
            <a:chExt cx="3749040" cy="499982"/>
          </a:xfrm>
        </p:grpSpPr>
        <p:pic>
          <p:nvPicPr>
            <p:cNvPr id="16" name="図 15" descr="jdchct_logo_only_131104.png"/>
            <p:cNvPicPr>
              <a:picLocks/>
            </p:cNvPicPr>
            <p:nvPr/>
          </p:nvPicPr>
          <p:blipFill>
            <a:blip r:embed="rId3" cstate="print">
              <a:extLst>
                <a:ext uri="{28A0092B-C50C-407E-A947-70E740481C1C}">
                  <a14:useLocalDpi xmlns:a14="http://schemas.microsoft.com/office/drawing/2010/main"/>
                </a:ext>
              </a:extLst>
            </a:blip>
            <a:stretch>
              <a:fillRect/>
            </a:stretch>
          </p:blipFill>
          <p:spPr>
            <a:xfrm>
              <a:off x="64800" y="6357600"/>
              <a:ext cx="349200" cy="385200"/>
            </a:xfrm>
            <a:prstGeom prst="rect">
              <a:avLst/>
            </a:prstGeom>
            <a:effectLst>
              <a:outerShdw blurRad="76200" dir="18900000" sy="23000" kx="-1200000" algn="bl" rotWithShape="0">
                <a:prstClr val="black">
                  <a:alpha val="20000"/>
                </a:prstClr>
              </a:outerShdw>
            </a:effectLst>
          </p:spPr>
        </p:pic>
        <p:sp>
          <p:nvSpPr>
            <p:cNvPr id="17" name="テキスト ボックス 6"/>
            <p:cNvSpPr txBox="1"/>
            <p:nvPr/>
          </p:nvSpPr>
          <p:spPr>
            <a:xfrm>
              <a:off x="62552" y="6677586"/>
              <a:ext cx="3749040" cy="179996"/>
            </a:xfrm>
            <a:prstGeom prst="rect">
              <a:avLst/>
            </a:prstGeom>
          </p:spPr>
          <p:txBody>
            <a:bodyPr vert="horz" wrap="square" lIns="0" rIns="0" bIns="0" rtlCol="0" anchor="ctr">
              <a:normAutofit fontScale="97500"/>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eaLnBrk="1" fontAlgn="auto" latinLnBrk="0" hangingPunct="1">
                <a:lnSpc>
                  <a:spcPct val="100000"/>
                </a:lnSpc>
                <a:spcBef>
                  <a:spcPct val="0"/>
                </a:spcBef>
                <a:spcAft>
                  <a:spcPts val="0"/>
                </a:spcAft>
                <a:buClrTx/>
                <a:buSzTx/>
                <a:buFontTx/>
                <a:buNone/>
                <a:tabLst/>
              </a:pP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The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J</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apanese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D</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ata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C</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enter for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H</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ematopoietic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C</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ell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T</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ransplantation</a:t>
              </a:r>
              <a:endParaRPr kumimoji="1" lang="ja-JP" altLang="en-US" sz="800" b="0" i="0" u="none" strike="noStrike" kern="1200" cap="none" spc="0" normalizeH="0" baseline="0" noProof="0" dirty="0">
                <a:ln>
                  <a:noFill/>
                </a:ln>
                <a:solidFill>
                  <a:srgbClr val="96B1B6"/>
                </a:solidFill>
                <a:effectLst/>
                <a:uLnTx/>
                <a:uFillTx/>
                <a:latin typeface="Cambria" pitchFamily="18" charset="0"/>
                <a:ea typeface="HGP明朝E"/>
              </a:endParaRPr>
            </a:p>
          </p:txBody>
        </p:sp>
      </p:grpSp>
      <p:pic>
        <p:nvPicPr>
          <p:cNvPr id="19458" name="Picture 2" descr="Z:\Analyses of Annual Report\Pamphlet_Slide\2018\Pamphlet_Slide\Slide\transplants_2018_JDCHCT_Slide_eng_2019MMDD\スライド2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55387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タイトル 10"/>
          <p:cNvSpPr>
            <a:spLocks noGrp="1"/>
          </p:cNvSpPr>
          <p:nvPr>
            <p:ph type="title"/>
          </p:nvPr>
        </p:nvSpPr>
        <p:spPr>
          <a:xfrm>
            <a:off x="432000" y="0"/>
            <a:ext cx="8229600" cy="813816"/>
          </a:xfrm>
        </p:spPr>
        <p:txBody>
          <a:bodyPr/>
          <a:lstStyle/>
          <a:p>
            <a:pPr fontAlgn="base"/>
            <a:r>
              <a:rPr lang="en-US" altLang="ja-JP" sz="2400" dirty="0">
                <a:solidFill>
                  <a:schemeClr val="tx2"/>
                </a:solidFill>
                <a:effectLst/>
                <a:latin typeface="Arial" pitchFamily="34" charset="0"/>
                <a:ea typeface="Verdana" pitchFamily="34" charset="0"/>
                <a:cs typeface="Arial" pitchFamily="34" charset="0"/>
              </a:rPr>
              <a:t>Trends in Allogeneic Transplants</a:t>
            </a:r>
            <a:br>
              <a:rPr lang="en-US" altLang="ja-JP" sz="2400" dirty="0">
                <a:solidFill>
                  <a:schemeClr val="tx2"/>
                </a:solidFill>
                <a:effectLst/>
                <a:latin typeface="Arial" pitchFamily="34" charset="0"/>
                <a:ea typeface="Verdana" pitchFamily="34" charset="0"/>
                <a:cs typeface="Arial" pitchFamily="34" charset="0"/>
              </a:rPr>
            </a:br>
            <a:r>
              <a:rPr lang="en-US" altLang="ja-JP" sz="2400" dirty="0">
                <a:solidFill>
                  <a:schemeClr val="tx2"/>
                </a:solidFill>
                <a:effectLst/>
                <a:latin typeface="Arial" pitchFamily="34" charset="0"/>
                <a:ea typeface="Verdana" pitchFamily="34" charset="0"/>
                <a:cs typeface="Arial" pitchFamily="34" charset="0"/>
              </a:rPr>
              <a:t> by Conditioning Regimen</a:t>
            </a:r>
            <a:endParaRPr kumimoji="1" lang="ja-JP" altLang="ja-JP" sz="1800" b="0" i="0" kern="1200" spc="0" baseline="0" dirty="0">
              <a:solidFill>
                <a:schemeClr val="tx2"/>
              </a:solidFill>
              <a:effectLst>
                <a:outerShdw blurRad="50800" dist="38100" algn="tr" rotWithShape="0">
                  <a:prstClr val="black">
                    <a:alpha val="40000"/>
                  </a:prstClr>
                </a:outerShdw>
              </a:effectLst>
              <a:latin typeface="HGP明朝E"/>
              <a:ea typeface="HGP明朝E"/>
              <a:cs typeface="+mn-cs"/>
            </a:endParaRPr>
          </a:p>
        </p:txBody>
      </p:sp>
      <p:sp>
        <p:nvSpPr>
          <p:cNvPr id="12" name="スライド番号プレースホルダ 4"/>
          <p:cNvSpPr txBox="1">
            <a:spLocks/>
          </p:cNvSpPr>
          <p:nvPr/>
        </p:nvSpPr>
        <p:spPr>
          <a:xfrm>
            <a:off x="8836659" y="6651880"/>
            <a:ext cx="360000" cy="158620"/>
          </a:xfrm>
          <a:prstGeom prst="rect">
            <a:avLst/>
          </a:prstGeom>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2FECD35A-6F14-4CA7-81FF-DADAB1564319}" type="slidenum">
              <a:rPr kumimoji="1" lang="ja-JP" altLang="en-US" sz="1100" b="1" i="0" u="none" strike="noStrike" kern="1200" cap="none" spc="0" normalizeH="0" baseline="0" noProof="0" smtClean="0">
                <a:ln>
                  <a:noFill/>
                </a:ln>
                <a:solidFill>
                  <a:schemeClr val="bg1">
                    <a:lumMod val="75000"/>
                  </a:schemeClr>
                </a:solidFill>
                <a:effectLst/>
                <a:uLnTx/>
                <a:uFillTx/>
                <a:latin typeface="Arial" charset="0"/>
                <a:ea typeface="ＭＳ Ｐゴシック"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22</a:t>
            </a:fld>
            <a:endParaRPr kumimoji="1" lang="ja-JP" altLang="en-US" sz="1100" b="1" i="0" u="none" strike="noStrike" kern="1200" cap="none" spc="0" normalizeH="0" baseline="0" noProof="0" dirty="0">
              <a:ln>
                <a:noFill/>
              </a:ln>
              <a:solidFill>
                <a:schemeClr val="bg1">
                  <a:lumMod val="75000"/>
                </a:schemeClr>
              </a:solidFill>
              <a:effectLst/>
              <a:uLnTx/>
              <a:uFillTx/>
              <a:latin typeface="Arial" charset="0"/>
              <a:ea typeface="ＭＳ Ｐゴシック" charset="-128"/>
              <a:cs typeface="+mn-cs"/>
            </a:endParaRPr>
          </a:p>
        </p:txBody>
      </p:sp>
      <p:grpSp>
        <p:nvGrpSpPr>
          <p:cNvPr id="13" name="グループ化 12"/>
          <p:cNvGrpSpPr/>
          <p:nvPr/>
        </p:nvGrpSpPr>
        <p:grpSpPr>
          <a:xfrm>
            <a:off x="62552" y="6357600"/>
            <a:ext cx="3749040" cy="499982"/>
            <a:chOff x="62552" y="6357600"/>
            <a:chExt cx="3749040" cy="499982"/>
          </a:xfrm>
        </p:grpSpPr>
        <p:pic>
          <p:nvPicPr>
            <p:cNvPr id="14" name="図 13" descr="jdchct_logo_only_131104.png"/>
            <p:cNvPicPr>
              <a:picLocks/>
            </p:cNvPicPr>
            <p:nvPr/>
          </p:nvPicPr>
          <p:blipFill>
            <a:blip r:embed="rId3" cstate="print">
              <a:extLst>
                <a:ext uri="{28A0092B-C50C-407E-A947-70E740481C1C}">
                  <a14:useLocalDpi xmlns:a14="http://schemas.microsoft.com/office/drawing/2010/main"/>
                </a:ext>
              </a:extLst>
            </a:blip>
            <a:stretch>
              <a:fillRect/>
            </a:stretch>
          </p:blipFill>
          <p:spPr>
            <a:xfrm>
              <a:off x="64800" y="6357600"/>
              <a:ext cx="349200" cy="385200"/>
            </a:xfrm>
            <a:prstGeom prst="rect">
              <a:avLst/>
            </a:prstGeom>
            <a:effectLst>
              <a:outerShdw blurRad="76200" dir="18900000" sy="23000" kx="-1200000" algn="bl" rotWithShape="0">
                <a:prstClr val="black">
                  <a:alpha val="20000"/>
                </a:prstClr>
              </a:outerShdw>
            </a:effectLst>
          </p:spPr>
        </p:pic>
        <p:sp>
          <p:nvSpPr>
            <p:cNvPr id="15" name="テキスト ボックス 6"/>
            <p:cNvSpPr txBox="1"/>
            <p:nvPr/>
          </p:nvSpPr>
          <p:spPr>
            <a:xfrm>
              <a:off x="62552" y="6677586"/>
              <a:ext cx="3749040" cy="179996"/>
            </a:xfrm>
            <a:prstGeom prst="rect">
              <a:avLst/>
            </a:prstGeom>
          </p:spPr>
          <p:txBody>
            <a:bodyPr vert="horz" wrap="square" lIns="0" rIns="0" bIns="0" rtlCol="0" anchor="ctr">
              <a:normAutofit fontScale="97500"/>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eaLnBrk="1" fontAlgn="auto" latinLnBrk="0" hangingPunct="1">
                <a:lnSpc>
                  <a:spcPct val="100000"/>
                </a:lnSpc>
                <a:spcBef>
                  <a:spcPct val="0"/>
                </a:spcBef>
                <a:spcAft>
                  <a:spcPts val="0"/>
                </a:spcAft>
                <a:buClrTx/>
                <a:buSzTx/>
                <a:buFontTx/>
                <a:buNone/>
                <a:tabLst/>
              </a:pP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The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J</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apanese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D</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ata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C</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enter for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H</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ematopoietic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C</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ell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T</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ransplantation</a:t>
              </a:r>
              <a:endParaRPr kumimoji="1" lang="ja-JP" altLang="en-US" sz="800" b="0" i="0" u="none" strike="noStrike" kern="1200" cap="none" spc="0" normalizeH="0" baseline="0" noProof="0" dirty="0">
                <a:ln>
                  <a:noFill/>
                </a:ln>
                <a:solidFill>
                  <a:srgbClr val="96B1B6"/>
                </a:solidFill>
                <a:effectLst/>
                <a:uLnTx/>
                <a:uFillTx/>
                <a:latin typeface="Cambria" pitchFamily="18" charset="0"/>
                <a:ea typeface="HGP明朝E"/>
              </a:endParaRPr>
            </a:p>
          </p:txBody>
        </p:sp>
      </p:grpSp>
      <p:pic>
        <p:nvPicPr>
          <p:cNvPr id="20482" name="Picture 2" descr="Z:\Analyses of Annual Report\Pamphlet_Slide\2018\Pamphlet_Slide\Slide\transplants_2018_JDCHCT_Slide_eng_2019MMDD\スライド2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64125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 4"/>
          <p:cNvSpPr txBox="1">
            <a:spLocks/>
          </p:cNvSpPr>
          <p:nvPr/>
        </p:nvSpPr>
        <p:spPr>
          <a:xfrm>
            <a:off x="8833743" y="6651880"/>
            <a:ext cx="376508" cy="115704"/>
          </a:xfrm>
          <a:prstGeom prst="rect">
            <a:avLst/>
          </a:prstGeom>
        </p:spPr>
        <p:txBody>
          <a:bodyPr/>
          <a:lstStyle/>
          <a:p>
            <a:pPr defTabSz="457200" fontAlgn="base">
              <a:spcBef>
                <a:spcPct val="0"/>
              </a:spcBef>
              <a:spcAft>
                <a:spcPct val="0"/>
              </a:spcAft>
              <a:defRPr/>
            </a:pPr>
            <a:fld id="{2FECD35A-6F14-4CA7-81FF-DADAB1564319}" type="slidenum">
              <a:rPr lang="ja-JP" altLang="en-US" sz="1100" b="1">
                <a:solidFill>
                  <a:prstClr val="white">
                    <a:lumMod val="75000"/>
                  </a:prstClr>
                </a:solidFill>
                <a:latin typeface="Arial" charset="0"/>
                <a:ea typeface="ＭＳ Ｐゴシック" charset="-128"/>
              </a:rPr>
              <a:pPr defTabSz="457200" fontAlgn="base">
                <a:spcBef>
                  <a:spcPct val="0"/>
                </a:spcBef>
                <a:spcAft>
                  <a:spcPct val="0"/>
                </a:spcAft>
                <a:defRPr/>
              </a:pPr>
              <a:t>23</a:t>
            </a:fld>
            <a:endParaRPr lang="ja-JP" altLang="en-US" sz="1100" b="1" dirty="0">
              <a:solidFill>
                <a:prstClr val="white">
                  <a:lumMod val="75000"/>
                </a:prstClr>
              </a:solidFill>
              <a:latin typeface="Arial" charset="0"/>
              <a:ea typeface="ＭＳ Ｐゴシック" charset="-128"/>
            </a:endParaRPr>
          </a:p>
        </p:txBody>
      </p:sp>
      <p:grpSp>
        <p:nvGrpSpPr>
          <p:cNvPr id="8" name="グループ化 17"/>
          <p:cNvGrpSpPr/>
          <p:nvPr/>
        </p:nvGrpSpPr>
        <p:grpSpPr>
          <a:xfrm>
            <a:off x="62552" y="6357600"/>
            <a:ext cx="3749040" cy="499982"/>
            <a:chOff x="62552" y="6357600"/>
            <a:chExt cx="3749040" cy="499982"/>
          </a:xfrm>
        </p:grpSpPr>
        <p:pic>
          <p:nvPicPr>
            <p:cNvPr id="9" name="図 8" descr="jdchct_logo_only_131104.png"/>
            <p:cNvPicPr>
              <a:picLocks/>
            </p:cNvPicPr>
            <p:nvPr/>
          </p:nvPicPr>
          <p:blipFill>
            <a:blip r:embed="rId3" cstate="print">
              <a:extLst>
                <a:ext uri="{28A0092B-C50C-407E-A947-70E740481C1C}">
                  <a14:useLocalDpi xmlns:a14="http://schemas.microsoft.com/office/drawing/2010/main"/>
                </a:ext>
              </a:extLst>
            </a:blip>
            <a:stretch>
              <a:fillRect/>
            </a:stretch>
          </p:blipFill>
          <p:spPr>
            <a:xfrm>
              <a:off x="64800" y="6357600"/>
              <a:ext cx="349200" cy="385200"/>
            </a:xfrm>
            <a:prstGeom prst="rect">
              <a:avLst/>
            </a:prstGeom>
            <a:effectLst>
              <a:outerShdw blurRad="76200" dir="18900000" sy="23000" kx="-1200000" algn="bl" rotWithShape="0">
                <a:prstClr val="black">
                  <a:alpha val="20000"/>
                </a:prstClr>
              </a:outerShdw>
            </a:effectLst>
          </p:spPr>
        </p:pic>
        <p:sp>
          <p:nvSpPr>
            <p:cNvPr id="10" name="テキスト ボックス 6"/>
            <p:cNvSpPr txBox="1"/>
            <p:nvPr/>
          </p:nvSpPr>
          <p:spPr>
            <a:xfrm>
              <a:off x="62552" y="6677586"/>
              <a:ext cx="3749040" cy="179996"/>
            </a:xfrm>
            <a:prstGeom prst="rect">
              <a:avLst/>
            </a:prstGeom>
          </p:spPr>
          <p:txBody>
            <a:bodyPr vert="horz" wrap="square" lIns="0" rIns="0" bIns="0" rtlCol="0" anchor="ctr">
              <a:normAutofit fontScale="97500"/>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spcBef>
                  <a:spcPct val="0"/>
                </a:spcBef>
              </a:pPr>
              <a:r>
                <a:rPr lang="en-US" altLang="ja-JP" sz="800">
                  <a:solidFill>
                    <a:srgbClr val="96B1B6"/>
                  </a:solidFill>
                  <a:latin typeface="Cambria" pitchFamily="18" charset="0"/>
                </a:rPr>
                <a:t>The </a:t>
              </a:r>
              <a:r>
                <a:rPr lang="en-US" altLang="ja-JP" sz="800">
                  <a:solidFill>
                    <a:srgbClr val="7AA4D2"/>
                  </a:solidFill>
                  <a:latin typeface="Cambria" pitchFamily="18" charset="0"/>
                </a:rPr>
                <a:t>J</a:t>
              </a:r>
              <a:r>
                <a:rPr lang="en-US" altLang="ja-JP" sz="800">
                  <a:solidFill>
                    <a:srgbClr val="96B1B6"/>
                  </a:solidFill>
                  <a:latin typeface="Cambria" pitchFamily="18" charset="0"/>
                </a:rPr>
                <a:t>apanese </a:t>
              </a:r>
              <a:r>
                <a:rPr lang="en-US" altLang="ja-JP" sz="800">
                  <a:solidFill>
                    <a:srgbClr val="7AA4D2"/>
                  </a:solidFill>
                  <a:latin typeface="Cambria" pitchFamily="18" charset="0"/>
                </a:rPr>
                <a:t>D</a:t>
              </a:r>
              <a:r>
                <a:rPr lang="en-US" altLang="ja-JP" sz="800">
                  <a:solidFill>
                    <a:srgbClr val="96B1B6"/>
                  </a:solidFill>
                  <a:latin typeface="Cambria" pitchFamily="18" charset="0"/>
                </a:rPr>
                <a:t>ata </a:t>
              </a:r>
              <a:r>
                <a:rPr lang="en-US" altLang="ja-JP" sz="800">
                  <a:solidFill>
                    <a:srgbClr val="7AA4D2"/>
                  </a:solidFill>
                  <a:latin typeface="Cambria" pitchFamily="18" charset="0"/>
                </a:rPr>
                <a:t>C</a:t>
              </a:r>
              <a:r>
                <a:rPr lang="en-US" altLang="ja-JP" sz="800">
                  <a:solidFill>
                    <a:srgbClr val="96B1B6"/>
                  </a:solidFill>
                  <a:latin typeface="Cambria" pitchFamily="18" charset="0"/>
                </a:rPr>
                <a:t>enter for </a:t>
              </a:r>
              <a:r>
                <a:rPr lang="en-US" altLang="ja-JP" sz="800">
                  <a:solidFill>
                    <a:srgbClr val="7AA4D2"/>
                  </a:solidFill>
                  <a:latin typeface="Cambria" pitchFamily="18" charset="0"/>
                </a:rPr>
                <a:t>H</a:t>
              </a:r>
              <a:r>
                <a:rPr lang="en-US" altLang="ja-JP" sz="800">
                  <a:solidFill>
                    <a:srgbClr val="96B1B6"/>
                  </a:solidFill>
                  <a:latin typeface="Cambria" pitchFamily="18" charset="0"/>
                </a:rPr>
                <a:t>ematopoietic </a:t>
              </a:r>
              <a:r>
                <a:rPr lang="en-US" altLang="ja-JP" sz="800">
                  <a:solidFill>
                    <a:srgbClr val="7AA4D2"/>
                  </a:solidFill>
                  <a:latin typeface="Cambria" pitchFamily="18" charset="0"/>
                </a:rPr>
                <a:t>C</a:t>
              </a:r>
              <a:r>
                <a:rPr lang="en-US" altLang="ja-JP" sz="800">
                  <a:solidFill>
                    <a:srgbClr val="96B1B6"/>
                  </a:solidFill>
                  <a:latin typeface="Cambria" pitchFamily="18" charset="0"/>
                </a:rPr>
                <a:t>ell </a:t>
              </a:r>
              <a:r>
                <a:rPr lang="en-US" altLang="ja-JP" sz="800">
                  <a:solidFill>
                    <a:srgbClr val="7AA4D2"/>
                  </a:solidFill>
                  <a:latin typeface="Cambria" pitchFamily="18" charset="0"/>
                </a:rPr>
                <a:t>T</a:t>
              </a:r>
              <a:r>
                <a:rPr lang="en-US" altLang="ja-JP" sz="800">
                  <a:solidFill>
                    <a:srgbClr val="96B1B6"/>
                  </a:solidFill>
                  <a:latin typeface="Cambria" pitchFamily="18" charset="0"/>
                </a:rPr>
                <a:t>ransplantation</a:t>
              </a:r>
              <a:endParaRPr lang="ja-JP" altLang="en-US" sz="800" dirty="0">
                <a:solidFill>
                  <a:srgbClr val="96B1B6"/>
                </a:solidFill>
                <a:latin typeface="Cambria" pitchFamily="18" charset="0"/>
              </a:endParaRPr>
            </a:p>
          </p:txBody>
        </p:sp>
      </p:grpSp>
      <p:sp>
        <p:nvSpPr>
          <p:cNvPr id="12" name="タイトル 11"/>
          <p:cNvSpPr>
            <a:spLocks noGrp="1"/>
          </p:cNvSpPr>
          <p:nvPr>
            <p:ph type="title"/>
          </p:nvPr>
        </p:nvSpPr>
        <p:spPr>
          <a:xfrm>
            <a:off x="445464" y="-1"/>
            <a:ext cx="8229600" cy="790685"/>
          </a:xfrm>
        </p:spPr>
        <p:txBody>
          <a:bodyPr>
            <a:normAutofit fontScale="90000"/>
          </a:bodyPr>
          <a:lstStyle/>
          <a:p>
            <a:pPr>
              <a:lnSpc>
                <a:spcPct val="90000"/>
              </a:lnSpc>
            </a:pPr>
            <a:r>
              <a:rPr lang="en-US" altLang="ja-JP" dirty="0">
                <a:solidFill>
                  <a:schemeClr val="tx2"/>
                </a:solidFill>
                <a:effectLst/>
                <a:latin typeface="Arial"/>
                <a:ea typeface="Verdana"/>
                <a:cs typeface="Arial"/>
              </a:rPr>
              <a:t>Annual Number of Allogeneic HCTs from related donors</a:t>
            </a:r>
            <a:br>
              <a:rPr lang="en-US" altLang="ja-JP" dirty="0">
                <a:solidFill>
                  <a:schemeClr val="tx2"/>
                </a:solidFill>
                <a:effectLst/>
                <a:latin typeface="Arial"/>
                <a:ea typeface="Verdana"/>
                <a:cs typeface="Arial"/>
              </a:rPr>
            </a:br>
            <a:r>
              <a:rPr lang="en-US" altLang="ja-JP" dirty="0">
                <a:solidFill>
                  <a:schemeClr val="tx2"/>
                </a:solidFill>
                <a:effectLst/>
                <a:latin typeface="Arial"/>
                <a:ea typeface="Verdana"/>
                <a:cs typeface="Arial"/>
              </a:rPr>
              <a:t>by Year and Donor Type</a:t>
            </a:r>
            <a:r>
              <a:rPr lang="en-US" altLang="ja-JP" sz="1600" dirty="0">
                <a:solidFill>
                  <a:schemeClr val="tx2"/>
                </a:solidFill>
                <a:effectLst/>
                <a:latin typeface="Arial"/>
                <a:ea typeface="Verdana"/>
                <a:cs typeface="Arial"/>
              </a:rPr>
              <a:t>(</a:t>
            </a:r>
            <a:r>
              <a:rPr lang="ja-JP" altLang="en-US" sz="1600" dirty="0">
                <a:solidFill>
                  <a:schemeClr val="tx2"/>
                </a:solidFill>
                <a:effectLst/>
                <a:latin typeface="Arial"/>
                <a:ea typeface="Verdana"/>
                <a:cs typeface="Arial"/>
              </a:rPr>
              <a:t> </a:t>
            </a:r>
            <a:r>
              <a:rPr lang="en-US" altLang="ja-JP" sz="1600" dirty="0">
                <a:solidFill>
                  <a:schemeClr val="tx2"/>
                </a:solidFill>
                <a:effectLst/>
                <a:latin typeface="Arial"/>
                <a:ea typeface="Verdana"/>
                <a:cs typeface="Arial"/>
              </a:rPr>
              <a:t>HLA-matched/HLA-non-id relative )</a:t>
            </a:r>
            <a:endParaRPr kumimoji="1" lang="ja-JP" altLang="en-US" sz="2200" dirty="0">
              <a:solidFill>
                <a:schemeClr val="tx2"/>
              </a:solidFill>
            </a:endParaRPr>
          </a:p>
        </p:txBody>
      </p:sp>
      <p:pic>
        <p:nvPicPr>
          <p:cNvPr id="21506" name="Picture 2" descr="Z:\Analyses of Annual Report\Pamphlet_Slide\2018\Pamphlet_Slide\Slide\transplants_2018_JDCHCT_Slide_eng_2019MMDD\スライド2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12610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タイトル 1"/>
          <p:cNvSpPr>
            <a:spLocks noGrp="1"/>
          </p:cNvSpPr>
          <p:nvPr>
            <p:ph type="title"/>
          </p:nvPr>
        </p:nvSpPr>
        <p:spPr>
          <a:xfrm>
            <a:off x="432000" y="0"/>
            <a:ext cx="8229600" cy="803564"/>
          </a:xfrm>
        </p:spPr>
        <p:txBody>
          <a:bodyPr anchor="ctr">
            <a:noAutofit/>
          </a:bodyPr>
          <a:lstStyle/>
          <a:p>
            <a:r>
              <a:rPr lang="en-US" altLang="ja-JP" sz="2500" dirty="0">
                <a:solidFill>
                  <a:schemeClr val="tx2"/>
                </a:solidFill>
                <a:effectLst/>
                <a:latin typeface="Arial" pitchFamily="34" charset="0"/>
                <a:ea typeface="Verdana" pitchFamily="34" charset="0"/>
                <a:cs typeface="Arial" pitchFamily="34" charset="0"/>
              </a:rPr>
              <a:t>100-day Survival by Year of Transplants,</a:t>
            </a:r>
            <a:br>
              <a:rPr lang="en-US" altLang="ja-JP" sz="2500" dirty="0">
                <a:solidFill>
                  <a:schemeClr val="tx2"/>
                </a:solidFill>
                <a:effectLst/>
                <a:latin typeface="Arial" pitchFamily="34" charset="0"/>
                <a:ea typeface="Verdana" pitchFamily="34" charset="0"/>
                <a:cs typeface="Arial" pitchFamily="34" charset="0"/>
              </a:rPr>
            </a:br>
            <a:r>
              <a:rPr lang="en-US" altLang="ja-JP" sz="2500" dirty="0">
                <a:solidFill>
                  <a:schemeClr val="tx2"/>
                </a:solidFill>
                <a:effectLst/>
                <a:latin typeface="Arial" pitchFamily="34" charset="0"/>
                <a:ea typeface="Verdana" pitchFamily="34" charset="0"/>
                <a:cs typeface="Arial" pitchFamily="34" charset="0"/>
              </a:rPr>
              <a:t>Donor, and Age </a:t>
            </a:r>
            <a:r>
              <a:rPr lang="en-US" altLang="ja-JP" sz="1800" dirty="0">
                <a:solidFill>
                  <a:schemeClr val="tx2"/>
                </a:solidFill>
                <a:effectLst/>
                <a:latin typeface="Arial" pitchFamily="34" charset="0"/>
                <a:ea typeface="Verdana" pitchFamily="34" charset="0"/>
                <a:cs typeface="Arial" pitchFamily="34" charset="0"/>
              </a:rPr>
              <a:t>(Autologous / Allogeneic)</a:t>
            </a:r>
            <a:endParaRPr lang="ja-JP" altLang="en-US" sz="1800" b="0" dirty="0">
              <a:solidFill>
                <a:schemeClr val="tx2"/>
              </a:solidFill>
              <a:effectLst/>
              <a:cs typeface="メイリオ" pitchFamily="50" charset="-128"/>
            </a:endParaRPr>
          </a:p>
        </p:txBody>
      </p:sp>
      <p:sp>
        <p:nvSpPr>
          <p:cNvPr id="10" name="テキスト ボックス 9"/>
          <p:cNvSpPr txBox="1"/>
          <p:nvPr/>
        </p:nvSpPr>
        <p:spPr>
          <a:xfrm>
            <a:off x="5565913" y="6188765"/>
            <a:ext cx="914400" cy="914400"/>
          </a:xfrm>
          <a:prstGeom prst="rect">
            <a:avLst/>
          </a:prstGeom>
        </p:spPr>
        <p:txBody>
          <a:bodyPr vert="horz" wrap="none" lIns="0" rIns="0" bIns="0" rtlCol="0" anchor="ctr">
            <a:normAutofit fontScale="97500"/>
          </a:bodyPr>
          <a:lstStyle/>
          <a:p>
            <a:pPr marL="0" marR="0" indent="0" algn="l" defTabSz="914400" rtl="0" eaLnBrk="1" fontAlgn="auto" latinLnBrk="0" hangingPunct="1">
              <a:lnSpc>
                <a:spcPct val="100000"/>
              </a:lnSpc>
              <a:spcBef>
                <a:spcPct val="0"/>
              </a:spcBef>
              <a:spcAft>
                <a:spcPts val="0"/>
              </a:spcAft>
              <a:buClrTx/>
              <a:buSzTx/>
              <a:buFontTx/>
              <a:buNone/>
              <a:tabLst/>
            </a:pPr>
            <a:endParaRPr kumimoji="1" lang="ja-JP" altLang="en-US" sz="2600" b="0" i="0" u="none" strike="noStrike" kern="1200" cap="none" spc="0" normalizeH="0" baseline="0" noProof="0" dirty="0">
              <a:ln>
                <a:noFill/>
              </a:ln>
              <a:solidFill>
                <a:schemeClr val="accent1">
                  <a:lumMod val="75000"/>
                </a:schemeClr>
              </a:solidFill>
              <a:effectLst/>
              <a:uLnTx/>
              <a:uFillTx/>
              <a:latin typeface="+mn-ea"/>
              <a:ea typeface="+mn-ea"/>
              <a:cs typeface="+mj-cs"/>
            </a:endParaRPr>
          </a:p>
        </p:txBody>
      </p:sp>
      <p:sp>
        <p:nvSpPr>
          <p:cNvPr id="16" name="テキスト ボックス 15"/>
          <p:cNvSpPr txBox="1"/>
          <p:nvPr/>
        </p:nvSpPr>
        <p:spPr>
          <a:xfrm>
            <a:off x="6480313" y="4025900"/>
            <a:ext cx="1914387" cy="507978"/>
          </a:xfrm>
          <a:prstGeom prst="rect">
            <a:avLst/>
          </a:prstGeom>
        </p:spPr>
        <p:txBody>
          <a:bodyPr vert="horz" wrap="square" lIns="0" rIns="0" bIns="0" rtlCol="0" anchor="ctr">
            <a:normAutofit fontScale="97500"/>
          </a:bodyPr>
          <a:lstStyle/>
          <a:p>
            <a:pPr marL="0" marR="0" indent="0" algn="l" defTabSz="914400" rtl="0" eaLnBrk="1" fontAlgn="auto" latinLnBrk="0" hangingPunct="1">
              <a:lnSpc>
                <a:spcPct val="100000"/>
              </a:lnSpc>
              <a:spcBef>
                <a:spcPct val="0"/>
              </a:spcBef>
              <a:spcAft>
                <a:spcPts val="0"/>
              </a:spcAft>
              <a:buClrTx/>
              <a:buSzTx/>
              <a:buFontTx/>
              <a:buNone/>
              <a:tabLst/>
            </a:pPr>
            <a:endParaRPr kumimoji="1" lang="ja-JP" altLang="en-US" sz="2600" b="0" i="0" u="none" strike="noStrike" kern="1200" cap="none" spc="0" normalizeH="0" baseline="0" noProof="0" dirty="0">
              <a:ln>
                <a:noFill/>
              </a:ln>
              <a:solidFill>
                <a:schemeClr val="accent1">
                  <a:lumMod val="75000"/>
                </a:schemeClr>
              </a:solidFill>
              <a:effectLst/>
              <a:uLnTx/>
              <a:uFillTx/>
              <a:latin typeface="+mn-ea"/>
              <a:ea typeface="+mn-ea"/>
              <a:cs typeface="+mj-cs"/>
            </a:endParaRPr>
          </a:p>
        </p:txBody>
      </p:sp>
      <p:grpSp>
        <p:nvGrpSpPr>
          <p:cNvPr id="21" name="グループ化 17">
            <a:extLst>
              <a:ext uri="{FF2B5EF4-FFF2-40B4-BE49-F238E27FC236}">
                <a16:creationId xmlns:a16="http://schemas.microsoft.com/office/drawing/2014/main" id="{3C1C8416-F880-4A08-99CA-7C8908B4CBEA}"/>
              </a:ext>
            </a:extLst>
          </p:cNvPr>
          <p:cNvGrpSpPr/>
          <p:nvPr/>
        </p:nvGrpSpPr>
        <p:grpSpPr>
          <a:xfrm>
            <a:off x="62552" y="6357600"/>
            <a:ext cx="3749040" cy="499982"/>
            <a:chOff x="62552" y="6357600"/>
            <a:chExt cx="3749040" cy="499982"/>
          </a:xfrm>
        </p:grpSpPr>
        <p:pic>
          <p:nvPicPr>
            <p:cNvPr id="22" name="図 21" descr="jdchct_logo_only_131104.png">
              <a:extLst>
                <a:ext uri="{FF2B5EF4-FFF2-40B4-BE49-F238E27FC236}">
                  <a16:creationId xmlns:a16="http://schemas.microsoft.com/office/drawing/2014/main" id="{18E828EF-43B1-46AE-97E9-374EB0E729E0}"/>
                </a:ext>
              </a:extLst>
            </p:cNvPr>
            <p:cNvPicPr>
              <a:picLocks/>
            </p:cNvPicPr>
            <p:nvPr/>
          </p:nvPicPr>
          <p:blipFill>
            <a:blip r:embed="rId3" cstate="print">
              <a:extLst>
                <a:ext uri="{28A0092B-C50C-407E-A947-70E740481C1C}">
                  <a14:useLocalDpi xmlns:a14="http://schemas.microsoft.com/office/drawing/2010/main"/>
                </a:ext>
              </a:extLst>
            </a:blip>
            <a:stretch>
              <a:fillRect/>
            </a:stretch>
          </p:blipFill>
          <p:spPr>
            <a:xfrm>
              <a:off x="64800" y="6357600"/>
              <a:ext cx="349200" cy="385200"/>
            </a:xfrm>
            <a:prstGeom prst="rect">
              <a:avLst/>
            </a:prstGeom>
            <a:effectLst>
              <a:outerShdw blurRad="76200" dir="18900000" sy="23000" kx="-1200000" algn="bl" rotWithShape="0">
                <a:prstClr val="black">
                  <a:alpha val="20000"/>
                </a:prstClr>
              </a:outerShdw>
            </a:effectLst>
          </p:spPr>
        </p:pic>
        <p:sp>
          <p:nvSpPr>
            <p:cNvPr id="23" name="テキスト ボックス 6">
              <a:extLst>
                <a:ext uri="{FF2B5EF4-FFF2-40B4-BE49-F238E27FC236}">
                  <a16:creationId xmlns:a16="http://schemas.microsoft.com/office/drawing/2014/main" id="{A59F6A2B-5E02-4AE7-BDEB-0A5D7D01CE62}"/>
                </a:ext>
              </a:extLst>
            </p:cNvPr>
            <p:cNvSpPr txBox="1"/>
            <p:nvPr/>
          </p:nvSpPr>
          <p:spPr>
            <a:xfrm>
              <a:off x="62552" y="6677586"/>
              <a:ext cx="3749040" cy="179996"/>
            </a:xfrm>
            <a:prstGeom prst="rect">
              <a:avLst/>
            </a:prstGeom>
          </p:spPr>
          <p:txBody>
            <a:bodyPr vert="horz" wrap="square" lIns="0" rIns="0" bIns="0" rtlCol="0" anchor="ctr">
              <a:normAutofit fontScale="97500"/>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spcBef>
                  <a:spcPct val="0"/>
                </a:spcBef>
              </a:pPr>
              <a:r>
                <a:rPr lang="en-US" altLang="ja-JP" sz="800">
                  <a:solidFill>
                    <a:srgbClr val="96B1B6"/>
                  </a:solidFill>
                  <a:latin typeface="Cambria" pitchFamily="18" charset="0"/>
                </a:rPr>
                <a:t>The </a:t>
              </a:r>
              <a:r>
                <a:rPr lang="en-US" altLang="ja-JP" sz="800">
                  <a:solidFill>
                    <a:srgbClr val="7AA4D2"/>
                  </a:solidFill>
                  <a:latin typeface="Cambria" pitchFamily="18" charset="0"/>
                </a:rPr>
                <a:t>J</a:t>
              </a:r>
              <a:r>
                <a:rPr lang="en-US" altLang="ja-JP" sz="800">
                  <a:solidFill>
                    <a:srgbClr val="96B1B6"/>
                  </a:solidFill>
                  <a:latin typeface="Cambria" pitchFamily="18" charset="0"/>
                </a:rPr>
                <a:t>apanese </a:t>
              </a:r>
              <a:r>
                <a:rPr lang="en-US" altLang="ja-JP" sz="800">
                  <a:solidFill>
                    <a:srgbClr val="7AA4D2"/>
                  </a:solidFill>
                  <a:latin typeface="Cambria" pitchFamily="18" charset="0"/>
                </a:rPr>
                <a:t>D</a:t>
              </a:r>
              <a:r>
                <a:rPr lang="en-US" altLang="ja-JP" sz="800">
                  <a:solidFill>
                    <a:srgbClr val="96B1B6"/>
                  </a:solidFill>
                  <a:latin typeface="Cambria" pitchFamily="18" charset="0"/>
                </a:rPr>
                <a:t>ata </a:t>
              </a:r>
              <a:r>
                <a:rPr lang="en-US" altLang="ja-JP" sz="800">
                  <a:solidFill>
                    <a:srgbClr val="7AA4D2"/>
                  </a:solidFill>
                  <a:latin typeface="Cambria" pitchFamily="18" charset="0"/>
                </a:rPr>
                <a:t>C</a:t>
              </a:r>
              <a:r>
                <a:rPr lang="en-US" altLang="ja-JP" sz="800">
                  <a:solidFill>
                    <a:srgbClr val="96B1B6"/>
                  </a:solidFill>
                  <a:latin typeface="Cambria" pitchFamily="18" charset="0"/>
                </a:rPr>
                <a:t>enter for </a:t>
              </a:r>
              <a:r>
                <a:rPr lang="en-US" altLang="ja-JP" sz="800">
                  <a:solidFill>
                    <a:srgbClr val="7AA4D2"/>
                  </a:solidFill>
                  <a:latin typeface="Cambria" pitchFamily="18" charset="0"/>
                </a:rPr>
                <a:t>H</a:t>
              </a:r>
              <a:r>
                <a:rPr lang="en-US" altLang="ja-JP" sz="800">
                  <a:solidFill>
                    <a:srgbClr val="96B1B6"/>
                  </a:solidFill>
                  <a:latin typeface="Cambria" pitchFamily="18" charset="0"/>
                </a:rPr>
                <a:t>ematopoietic </a:t>
              </a:r>
              <a:r>
                <a:rPr lang="en-US" altLang="ja-JP" sz="800">
                  <a:solidFill>
                    <a:srgbClr val="7AA4D2"/>
                  </a:solidFill>
                  <a:latin typeface="Cambria" pitchFamily="18" charset="0"/>
                </a:rPr>
                <a:t>C</a:t>
              </a:r>
              <a:r>
                <a:rPr lang="en-US" altLang="ja-JP" sz="800">
                  <a:solidFill>
                    <a:srgbClr val="96B1B6"/>
                  </a:solidFill>
                  <a:latin typeface="Cambria" pitchFamily="18" charset="0"/>
                </a:rPr>
                <a:t>ell </a:t>
              </a:r>
              <a:r>
                <a:rPr lang="en-US" altLang="ja-JP" sz="800">
                  <a:solidFill>
                    <a:srgbClr val="7AA4D2"/>
                  </a:solidFill>
                  <a:latin typeface="Cambria" pitchFamily="18" charset="0"/>
                </a:rPr>
                <a:t>T</a:t>
              </a:r>
              <a:r>
                <a:rPr lang="en-US" altLang="ja-JP" sz="800">
                  <a:solidFill>
                    <a:srgbClr val="96B1B6"/>
                  </a:solidFill>
                  <a:latin typeface="Cambria" pitchFamily="18" charset="0"/>
                </a:rPr>
                <a:t>ransplantation</a:t>
              </a:r>
              <a:endParaRPr lang="ja-JP" altLang="en-US" sz="800" dirty="0">
                <a:solidFill>
                  <a:srgbClr val="96B1B6"/>
                </a:solidFill>
                <a:latin typeface="Cambria" pitchFamily="18" charset="0"/>
              </a:endParaRPr>
            </a:p>
          </p:txBody>
        </p:sp>
      </p:grpSp>
      <p:pic>
        <p:nvPicPr>
          <p:cNvPr id="22530" name="Picture 2" descr="Z:\Analyses of Annual Report\Pamphlet_Slide\2018\Pamphlet_Slide\Slide\transplants_2018_JDCHCT_Slide_eng_2019MMDD\スライド2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54622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タイトル 1"/>
          <p:cNvSpPr>
            <a:spLocks noGrp="1"/>
          </p:cNvSpPr>
          <p:nvPr>
            <p:ph type="title"/>
          </p:nvPr>
        </p:nvSpPr>
        <p:spPr>
          <a:xfrm>
            <a:off x="432000" y="0"/>
            <a:ext cx="8229600" cy="803564"/>
          </a:xfrm>
        </p:spPr>
        <p:txBody>
          <a:bodyPr anchor="ctr">
            <a:noAutofit/>
          </a:bodyPr>
          <a:lstStyle/>
          <a:p>
            <a:r>
              <a:rPr lang="en-US" altLang="ja-JP" sz="2500" dirty="0">
                <a:solidFill>
                  <a:schemeClr val="tx2"/>
                </a:solidFill>
                <a:effectLst/>
                <a:latin typeface="Arial" pitchFamily="34" charset="0"/>
                <a:ea typeface="Verdana" pitchFamily="34" charset="0"/>
                <a:cs typeface="Arial" pitchFamily="34" charset="0"/>
              </a:rPr>
              <a:t>One-year Survival by Year of Transplants,</a:t>
            </a:r>
            <a:br>
              <a:rPr lang="en-US" altLang="ja-JP" sz="2500" dirty="0">
                <a:solidFill>
                  <a:schemeClr val="tx2"/>
                </a:solidFill>
                <a:effectLst/>
                <a:latin typeface="Arial" pitchFamily="34" charset="0"/>
                <a:ea typeface="Verdana" pitchFamily="34" charset="0"/>
                <a:cs typeface="Arial" pitchFamily="34" charset="0"/>
              </a:rPr>
            </a:br>
            <a:r>
              <a:rPr lang="en-US" altLang="ja-JP" sz="2500" dirty="0">
                <a:solidFill>
                  <a:schemeClr val="tx2"/>
                </a:solidFill>
                <a:effectLst/>
                <a:latin typeface="Arial" pitchFamily="34" charset="0"/>
                <a:ea typeface="Verdana" pitchFamily="34" charset="0"/>
                <a:cs typeface="Arial" pitchFamily="34" charset="0"/>
              </a:rPr>
              <a:t>Donor,</a:t>
            </a:r>
            <a:r>
              <a:rPr lang="ja-JP" altLang="en-US" sz="2500" dirty="0">
                <a:solidFill>
                  <a:schemeClr val="tx2"/>
                </a:solidFill>
                <a:effectLst/>
                <a:cs typeface="Arial Unicode MS" pitchFamily="50" charset="-128"/>
              </a:rPr>
              <a:t> </a:t>
            </a:r>
            <a:r>
              <a:rPr lang="en-US" altLang="ja-JP" sz="2500" dirty="0">
                <a:solidFill>
                  <a:schemeClr val="tx2"/>
                </a:solidFill>
                <a:effectLst/>
                <a:latin typeface="Arial" pitchFamily="34" charset="0"/>
                <a:ea typeface="Verdana" pitchFamily="34" charset="0"/>
                <a:cs typeface="Arial" pitchFamily="34" charset="0"/>
              </a:rPr>
              <a:t>and Age</a:t>
            </a:r>
            <a:r>
              <a:rPr lang="en-US" altLang="ja-JP" sz="1800" dirty="0">
                <a:solidFill>
                  <a:schemeClr val="tx2"/>
                </a:solidFill>
                <a:effectLst/>
                <a:latin typeface="Arial" pitchFamily="34" charset="0"/>
                <a:ea typeface="Verdana" pitchFamily="34" charset="0"/>
                <a:cs typeface="Arial" pitchFamily="34" charset="0"/>
              </a:rPr>
              <a:t>(Autologous / Allogeneic)</a:t>
            </a:r>
            <a:endParaRPr lang="ja-JP" altLang="en-US" sz="1800" b="0" dirty="0">
              <a:solidFill>
                <a:schemeClr val="tx2"/>
              </a:solidFill>
              <a:effectLst/>
              <a:cs typeface="メイリオ" pitchFamily="50" charset="-128"/>
            </a:endParaRPr>
          </a:p>
        </p:txBody>
      </p:sp>
      <p:sp>
        <p:nvSpPr>
          <p:cNvPr id="10" name="テキスト ボックス 9"/>
          <p:cNvSpPr txBox="1"/>
          <p:nvPr/>
        </p:nvSpPr>
        <p:spPr>
          <a:xfrm>
            <a:off x="5565913" y="6188765"/>
            <a:ext cx="914400" cy="914400"/>
          </a:xfrm>
          <a:prstGeom prst="rect">
            <a:avLst/>
          </a:prstGeom>
        </p:spPr>
        <p:txBody>
          <a:bodyPr vert="horz" wrap="none" lIns="0" rIns="0" bIns="0" rtlCol="0" anchor="ctr">
            <a:normAutofit fontScale="97500"/>
          </a:bodyPr>
          <a:lstStyle/>
          <a:p>
            <a:pPr marL="0" marR="0" indent="0" algn="l" defTabSz="914400" rtl="0" eaLnBrk="1" fontAlgn="auto" latinLnBrk="0" hangingPunct="1">
              <a:lnSpc>
                <a:spcPct val="100000"/>
              </a:lnSpc>
              <a:spcBef>
                <a:spcPct val="0"/>
              </a:spcBef>
              <a:spcAft>
                <a:spcPts val="0"/>
              </a:spcAft>
              <a:buClrTx/>
              <a:buSzTx/>
              <a:buFontTx/>
              <a:buNone/>
              <a:tabLst/>
            </a:pPr>
            <a:endParaRPr kumimoji="1" lang="ja-JP" altLang="en-US" sz="2600" b="0" i="0" u="none" strike="noStrike" kern="1200" cap="none" spc="0" normalizeH="0" baseline="0" noProof="0" dirty="0">
              <a:ln>
                <a:noFill/>
              </a:ln>
              <a:solidFill>
                <a:schemeClr val="accent1">
                  <a:lumMod val="75000"/>
                </a:schemeClr>
              </a:solidFill>
              <a:effectLst/>
              <a:uLnTx/>
              <a:uFillTx/>
              <a:latin typeface="+mn-ea"/>
              <a:ea typeface="+mn-ea"/>
              <a:cs typeface="+mj-cs"/>
            </a:endParaRPr>
          </a:p>
        </p:txBody>
      </p:sp>
      <p:sp>
        <p:nvSpPr>
          <p:cNvPr id="16" name="テキスト ボックス 15"/>
          <p:cNvSpPr txBox="1"/>
          <p:nvPr/>
        </p:nvSpPr>
        <p:spPr>
          <a:xfrm>
            <a:off x="6480313" y="4025900"/>
            <a:ext cx="1914387" cy="507978"/>
          </a:xfrm>
          <a:prstGeom prst="rect">
            <a:avLst/>
          </a:prstGeom>
        </p:spPr>
        <p:txBody>
          <a:bodyPr vert="horz" wrap="square" lIns="0" rIns="0" bIns="0" rtlCol="0" anchor="ctr">
            <a:normAutofit fontScale="97500"/>
          </a:bodyPr>
          <a:lstStyle/>
          <a:p>
            <a:pPr marL="0" marR="0" indent="0" algn="l" defTabSz="914400" rtl="0" eaLnBrk="1" fontAlgn="auto" latinLnBrk="0" hangingPunct="1">
              <a:lnSpc>
                <a:spcPct val="100000"/>
              </a:lnSpc>
              <a:spcBef>
                <a:spcPct val="0"/>
              </a:spcBef>
              <a:spcAft>
                <a:spcPts val="0"/>
              </a:spcAft>
              <a:buClrTx/>
              <a:buSzTx/>
              <a:buFontTx/>
              <a:buNone/>
              <a:tabLst/>
            </a:pPr>
            <a:endParaRPr kumimoji="1" lang="ja-JP" altLang="en-US" sz="2600" b="0" i="0" u="none" strike="noStrike" kern="1200" cap="none" spc="0" normalizeH="0" baseline="0" noProof="0" dirty="0">
              <a:ln>
                <a:noFill/>
              </a:ln>
              <a:solidFill>
                <a:schemeClr val="accent1">
                  <a:lumMod val="75000"/>
                </a:schemeClr>
              </a:solidFill>
              <a:effectLst/>
              <a:uLnTx/>
              <a:uFillTx/>
              <a:latin typeface="+mn-ea"/>
              <a:ea typeface="+mn-ea"/>
              <a:cs typeface="+mj-cs"/>
            </a:endParaRPr>
          </a:p>
        </p:txBody>
      </p:sp>
      <p:grpSp>
        <p:nvGrpSpPr>
          <p:cNvPr id="20" name="グループ化 17">
            <a:extLst>
              <a:ext uri="{FF2B5EF4-FFF2-40B4-BE49-F238E27FC236}">
                <a16:creationId xmlns:a16="http://schemas.microsoft.com/office/drawing/2014/main" id="{CE106140-2D18-4478-AA25-6A804D235902}"/>
              </a:ext>
            </a:extLst>
          </p:cNvPr>
          <p:cNvGrpSpPr/>
          <p:nvPr/>
        </p:nvGrpSpPr>
        <p:grpSpPr>
          <a:xfrm>
            <a:off x="62552" y="6357600"/>
            <a:ext cx="3749040" cy="499982"/>
            <a:chOff x="62552" y="6357600"/>
            <a:chExt cx="3749040" cy="499982"/>
          </a:xfrm>
        </p:grpSpPr>
        <p:pic>
          <p:nvPicPr>
            <p:cNvPr id="21" name="図 20" descr="jdchct_logo_only_131104.png">
              <a:extLst>
                <a:ext uri="{FF2B5EF4-FFF2-40B4-BE49-F238E27FC236}">
                  <a16:creationId xmlns:a16="http://schemas.microsoft.com/office/drawing/2014/main" id="{B924114B-83B6-49C0-B6F6-A176C8601EA2}"/>
                </a:ext>
              </a:extLst>
            </p:cNvPr>
            <p:cNvPicPr>
              <a:picLocks/>
            </p:cNvPicPr>
            <p:nvPr/>
          </p:nvPicPr>
          <p:blipFill>
            <a:blip r:embed="rId3" cstate="print">
              <a:extLst>
                <a:ext uri="{28A0092B-C50C-407E-A947-70E740481C1C}">
                  <a14:useLocalDpi xmlns:a14="http://schemas.microsoft.com/office/drawing/2010/main"/>
                </a:ext>
              </a:extLst>
            </a:blip>
            <a:stretch>
              <a:fillRect/>
            </a:stretch>
          </p:blipFill>
          <p:spPr>
            <a:xfrm>
              <a:off x="64800" y="6357600"/>
              <a:ext cx="349200" cy="385200"/>
            </a:xfrm>
            <a:prstGeom prst="rect">
              <a:avLst/>
            </a:prstGeom>
            <a:effectLst>
              <a:outerShdw blurRad="76200" dir="18900000" sy="23000" kx="-1200000" algn="bl" rotWithShape="0">
                <a:prstClr val="black">
                  <a:alpha val="20000"/>
                </a:prstClr>
              </a:outerShdw>
            </a:effectLst>
          </p:spPr>
        </p:pic>
        <p:sp>
          <p:nvSpPr>
            <p:cNvPr id="22" name="テキスト ボックス 6">
              <a:extLst>
                <a:ext uri="{FF2B5EF4-FFF2-40B4-BE49-F238E27FC236}">
                  <a16:creationId xmlns:a16="http://schemas.microsoft.com/office/drawing/2014/main" id="{050723B4-24D3-4535-BC9E-61A25BB66757}"/>
                </a:ext>
              </a:extLst>
            </p:cNvPr>
            <p:cNvSpPr txBox="1"/>
            <p:nvPr/>
          </p:nvSpPr>
          <p:spPr>
            <a:xfrm>
              <a:off x="62552" y="6677586"/>
              <a:ext cx="3749040" cy="179996"/>
            </a:xfrm>
            <a:prstGeom prst="rect">
              <a:avLst/>
            </a:prstGeom>
          </p:spPr>
          <p:txBody>
            <a:bodyPr vert="horz" wrap="square" lIns="0" rIns="0" bIns="0" rtlCol="0" anchor="ctr">
              <a:normAutofit fontScale="97500"/>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spcBef>
                  <a:spcPct val="0"/>
                </a:spcBef>
              </a:pPr>
              <a:r>
                <a:rPr lang="en-US" altLang="ja-JP" sz="800">
                  <a:solidFill>
                    <a:srgbClr val="96B1B6"/>
                  </a:solidFill>
                  <a:latin typeface="Cambria" pitchFamily="18" charset="0"/>
                </a:rPr>
                <a:t>The </a:t>
              </a:r>
              <a:r>
                <a:rPr lang="en-US" altLang="ja-JP" sz="800">
                  <a:solidFill>
                    <a:srgbClr val="7AA4D2"/>
                  </a:solidFill>
                  <a:latin typeface="Cambria" pitchFamily="18" charset="0"/>
                </a:rPr>
                <a:t>J</a:t>
              </a:r>
              <a:r>
                <a:rPr lang="en-US" altLang="ja-JP" sz="800">
                  <a:solidFill>
                    <a:srgbClr val="96B1B6"/>
                  </a:solidFill>
                  <a:latin typeface="Cambria" pitchFamily="18" charset="0"/>
                </a:rPr>
                <a:t>apanese </a:t>
              </a:r>
              <a:r>
                <a:rPr lang="en-US" altLang="ja-JP" sz="800">
                  <a:solidFill>
                    <a:srgbClr val="7AA4D2"/>
                  </a:solidFill>
                  <a:latin typeface="Cambria" pitchFamily="18" charset="0"/>
                </a:rPr>
                <a:t>D</a:t>
              </a:r>
              <a:r>
                <a:rPr lang="en-US" altLang="ja-JP" sz="800">
                  <a:solidFill>
                    <a:srgbClr val="96B1B6"/>
                  </a:solidFill>
                  <a:latin typeface="Cambria" pitchFamily="18" charset="0"/>
                </a:rPr>
                <a:t>ata </a:t>
              </a:r>
              <a:r>
                <a:rPr lang="en-US" altLang="ja-JP" sz="800">
                  <a:solidFill>
                    <a:srgbClr val="7AA4D2"/>
                  </a:solidFill>
                  <a:latin typeface="Cambria" pitchFamily="18" charset="0"/>
                </a:rPr>
                <a:t>C</a:t>
              </a:r>
              <a:r>
                <a:rPr lang="en-US" altLang="ja-JP" sz="800">
                  <a:solidFill>
                    <a:srgbClr val="96B1B6"/>
                  </a:solidFill>
                  <a:latin typeface="Cambria" pitchFamily="18" charset="0"/>
                </a:rPr>
                <a:t>enter for </a:t>
              </a:r>
              <a:r>
                <a:rPr lang="en-US" altLang="ja-JP" sz="800">
                  <a:solidFill>
                    <a:srgbClr val="7AA4D2"/>
                  </a:solidFill>
                  <a:latin typeface="Cambria" pitchFamily="18" charset="0"/>
                </a:rPr>
                <a:t>H</a:t>
              </a:r>
              <a:r>
                <a:rPr lang="en-US" altLang="ja-JP" sz="800">
                  <a:solidFill>
                    <a:srgbClr val="96B1B6"/>
                  </a:solidFill>
                  <a:latin typeface="Cambria" pitchFamily="18" charset="0"/>
                </a:rPr>
                <a:t>ematopoietic </a:t>
              </a:r>
              <a:r>
                <a:rPr lang="en-US" altLang="ja-JP" sz="800">
                  <a:solidFill>
                    <a:srgbClr val="7AA4D2"/>
                  </a:solidFill>
                  <a:latin typeface="Cambria" pitchFamily="18" charset="0"/>
                </a:rPr>
                <a:t>C</a:t>
              </a:r>
              <a:r>
                <a:rPr lang="en-US" altLang="ja-JP" sz="800">
                  <a:solidFill>
                    <a:srgbClr val="96B1B6"/>
                  </a:solidFill>
                  <a:latin typeface="Cambria" pitchFamily="18" charset="0"/>
                </a:rPr>
                <a:t>ell </a:t>
              </a:r>
              <a:r>
                <a:rPr lang="en-US" altLang="ja-JP" sz="800">
                  <a:solidFill>
                    <a:srgbClr val="7AA4D2"/>
                  </a:solidFill>
                  <a:latin typeface="Cambria" pitchFamily="18" charset="0"/>
                </a:rPr>
                <a:t>T</a:t>
              </a:r>
              <a:r>
                <a:rPr lang="en-US" altLang="ja-JP" sz="800">
                  <a:solidFill>
                    <a:srgbClr val="96B1B6"/>
                  </a:solidFill>
                  <a:latin typeface="Cambria" pitchFamily="18" charset="0"/>
                </a:rPr>
                <a:t>ransplantation</a:t>
              </a:r>
              <a:endParaRPr lang="ja-JP" altLang="en-US" sz="800" dirty="0">
                <a:solidFill>
                  <a:srgbClr val="96B1B6"/>
                </a:solidFill>
                <a:latin typeface="Cambria" pitchFamily="18" charset="0"/>
              </a:endParaRPr>
            </a:p>
          </p:txBody>
        </p:sp>
      </p:grpSp>
      <p:pic>
        <p:nvPicPr>
          <p:cNvPr id="23554" name="Picture 2" descr="Z:\Analyses of Annual Report\Pamphlet_Slide\2018\Pamphlet_Slide\Slide\transplants_2018_JDCHCT_Slide_eng_2019MMDD\スライド2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28773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タイトル 1"/>
          <p:cNvSpPr>
            <a:spLocks noGrp="1"/>
          </p:cNvSpPr>
          <p:nvPr>
            <p:ph type="title"/>
          </p:nvPr>
        </p:nvSpPr>
        <p:spPr>
          <a:xfrm>
            <a:off x="432000" y="0"/>
            <a:ext cx="8229600" cy="803564"/>
          </a:xfrm>
        </p:spPr>
        <p:txBody>
          <a:bodyPr anchor="ctr">
            <a:noAutofit/>
          </a:bodyPr>
          <a:lstStyle/>
          <a:p>
            <a:r>
              <a:rPr lang="en-US" altLang="ja-JP" sz="2500" dirty="0">
                <a:solidFill>
                  <a:schemeClr val="accent1">
                    <a:lumMod val="20000"/>
                    <a:lumOff val="80000"/>
                  </a:schemeClr>
                </a:solidFill>
                <a:effectLst/>
                <a:latin typeface="Arial" pitchFamily="34" charset="0"/>
                <a:ea typeface="Verdana" pitchFamily="34" charset="0"/>
                <a:cs typeface="Arial" pitchFamily="34" charset="0"/>
              </a:rPr>
              <a:t>100-day Survival by Year of Allogeneic</a:t>
            </a:r>
            <a:r>
              <a:rPr lang="en-US" altLang="ja-JP" sz="2500" baseline="0" dirty="0">
                <a:solidFill>
                  <a:schemeClr val="accent1">
                    <a:lumMod val="20000"/>
                    <a:lumOff val="80000"/>
                  </a:schemeClr>
                </a:solidFill>
                <a:effectLst/>
                <a:latin typeface="Arial" pitchFamily="34" charset="0"/>
                <a:ea typeface="Verdana" pitchFamily="34" charset="0"/>
                <a:cs typeface="Arial" pitchFamily="34" charset="0"/>
              </a:rPr>
              <a:t> </a:t>
            </a:r>
            <a:r>
              <a:rPr lang="en-US" altLang="ja-JP" sz="2500" dirty="0">
                <a:solidFill>
                  <a:schemeClr val="accent1">
                    <a:lumMod val="20000"/>
                    <a:lumOff val="80000"/>
                  </a:schemeClr>
                </a:solidFill>
                <a:effectLst/>
                <a:latin typeface="Arial" pitchFamily="34" charset="0"/>
                <a:ea typeface="Verdana" pitchFamily="34" charset="0"/>
                <a:cs typeface="Arial" pitchFamily="34" charset="0"/>
              </a:rPr>
              <a:t>Transplants,</a:t>
            </a:r>
            <a:br>
              <a:rPr lang="en-US" altLang="ja-JP" sz="2500" dirty="0">
                <a:solidFill>
                  <a:schemeClr val="accent1">
                    <a:lumMod val="20000"/>
                    <a:lumOff val="80000"/>
                  </a:schemeClr>
                </a:solidFill>
                <a:effectLst/>
                <a:latin typeface="Arial" pitchFamily="34" charset="0"/>
                <a:ea typeface="Verdana" pitchFamily="34" charset="0"/>
                <a:cs typeface="Arial" pitchFamily="34" charset="0"/>
              </a:rPr>
            </a:br>
            <a:r>
              <a:rPr lang="en-US" altLang="ja-JP" sz="2500" dirty="0">
                <a:solidFill>
                  <a:schemeClr val="accent1">
                    <a:lumMod val="20000"/>
                    <a:lumOff val="80000"/>
                  </a:schemeClr>
                </a:solidFill>
                <a:effectLst/>
                <a:latin typeface="Arial" pitchFamily="34" charset="0"/>
                <a:ea typeface="Verdana" pitchFamily="34" charset="0"/>
                <a:cs typeface="Arial" pitchFamily="34" charset="0"/>
              </a:rPr>
              <a:t>Donor, and Stem Cell Sources</a:t>
            </a:r>
            <a:r>
              <a:rPr lang="en-US" altLang="ja-JP" sz="1800" baseline="0" dirty="0">
                <a:solidFill>
                  <a:schemeClr val="accent1">
                    <a:lumMod val="20000"/>
                    <a:lumOff val="80000"/>
                  </a:schemeClr>
                </a:solidFill>
                <a:effectLst/>
                <a:latin typeface="Arial" pitchFamily="34" charset="0"/>
                <a:ea typeface="Verdana" pitchFamily="34" charset="0"/>
                <a:cs typeface="Arial" pitchFamily="34" charset="0"/>
              </a:rPr>
              <a:t> (Age&lt;50)</a:t>
            </a:r>
            <a:endParaRPr lang="ja-JP" altLang="en-US" sz="1800" b="0" dirty="0">
              <a:solidFill>
                <a:schemeClr val="accent1">
                  <a:lumMod val="20000"/>
                  <a:lumOff val="80000"/>
                </a:schemeClr>
              </a:solidFill>
              <a:effectLst/>
              <a:cs typeface="メイリオ" pitchFamily="50" charset="-128"/>
            </a:endParaRPr>
          </a:p>
        </p:txBody>
      </p:sp>
      <p:sp>
        <p:nvSpPr>
          <p:cNvPr id="10" name="テキスト ボックス 9"/>
          <p:cNvSpPr txBox="1"/>
          <p:nvPr/>
        </p:nvSpPr>
        <p:spPr>
          <a:xfrm>
            <a:off x="5565913" y="6188765"/>
            <a:ext cx="914400" cy="914400"/>
          </a:xfrm>
          <a:prstGeom prst="rect">
            <a:avLst/>
          </a:prstGeom>
        </p:spPr>
        <p:txBody>
          <a:bodyPr vert="horz" wrap="none" lIns="0" rIns="0" bIns="0" rtlCol="0" anchor="ctr">
            <a:normAutofit fontScale="97500"/>
          </a:bodyPr>
          <a:lstStyle/>
          <a:p>
            <a:pPr marL="0" marR="0" indent="0" algn="l" defTabSz="914400" rtl="0" eaLnBrk="1" fontAlgn="auto" latinLnBrk="0" hangingPunct="1">
              <a:lnSpc>
                <a:spcPct val="100000"/>
              </a:lnSpc>
              <a:spcBef>
                <a:spcPct val="0"/>
              </a:spcBef>
              <a:spcAft>
                <a:spcPts val="0"/>
              </a:spcAft>
              <a:buClrTx/>
              <a:buSzTx/>
              <a:buFontTx/>
              <a:buNone/>
              <a:tabLst/>
            </a:pPr>
            <a:endParaRPr kumimoji="1" lang="ja-JP" altLang="en-US" sz="2600" b="0" i="0" u="none" strike="noStrike" kern="1200" cap="none" spc="0" normalizeH="0" baseline="0" noProof="0" dirty="0">
              <a:ln>
                <a:noFill/>
              </a:ln>
              <a:solidFill>
                <a:schemeClr val="accent1">
                  <a:lumMod val="75000"/>
                </a:schemeClr>
              </a:solidFill>
              <a:effectLst/>
              <a:uLnTx/>
              <a:uFillTx/>
              <a:latin typeface="+mn-ea"/>
              <a:ea typeface="+mn-ea"/>
              <a:cs typeface="+mj-cs"/>
            </a:endParaRPr>
          </a:p>
        </p:txBody>
      </p:sp>
      <p:sp>
        <p:nvSpPr>
          <p:cNvPr id="16" name="テキスト ボックス 15"/>
          <p:cNvSpPr txBox="1"/>
          <p:nvPr/>
        </p:nvSpPr>
        <p:spPr>
          <a:xfrm>
            <a:off x="6480313" y="4025900"/>
            <a:ext cx="1914387" cy="507978"/>
          </a:xfrm>
          <a:prstGeom prst="rect">
            <a:avLst/>
          </a:prstGeom>
        </p:spPr>
        <p:txBody>
          <a:bodyPr vert="horz" wrap="square" lIns="0" rIns="0" bIns="0" rtlCol="0" anchor="ctr">
            <a:normAutofit fontScale="97500"/>
          </a:bodyPr>
          <a:lstStyle/>
          <a:p>
            <a:pPr marL="0" marR="0" indent="0" algn="l" defTabSz="914400" rtl="0" eaLnBrk="1" fontAlgn="auto" latinLnBrk="0" hangingPunct="1">
              <a:lnSpc>
                <a:spcPct val="100000"/>
              </a:lnSpc>
              <a:spcBef>
                <a:spcPct val="0"/>
              </a:spcBef>
              <a:spcAft>
                <a:spcPts val="0"/>
              </a:spcAft>
              <a:buClrTx/>
              <a:buSzTx/>
              <a:buFontTx/>
              <a:buNone/>
              <a:tabLst/>
            </a:pPr>
            <a:endParaRPr kumimoji="1" lang="ja-JP" altLang="en-US" sz="2600" b="0" i="0" u="none" strike="noStrike" kern="1200" cap="none" spc="0" normalizeH="0" baseline="0" noProof="0" dirty="0">
              <a:ln>
                <a:noFill/>
              </a:ln>
              <a:solidFill>
                <a:schemeClr val="accent1">
                  <a:lumMod val="75000"/>
                </a:schemeClr>
              </a:solidFill>
              <a:effectLst/>
              <a:uLnTx/>
              <a:uFillTx/>
              <a:latin typeface="+mn-ea"/>
              <a:ea typeface="+mn-ea"/>
              <a:cs typeface="+mj-cs"/>
            </a:endParaRPr>
          </a:p>
        </p:txBody>
      </p:sp>
      <p:cxnSp>
        <p:nvCxnSpPr>
          <p:cNvPr id="30" name="直線コネクタ 29"/>
          <p:cNvCxnSpPr/>
          <p:nvPr/>
        </p:nvCxnSpPr>
        <p:spPr>
          <a:xfrm rot="5400000">
            <a:off x="5547600" y="2929784"/>
            <a:ext cx="792000" cy="0"/>
          </a:xfrm>
          <a:prstGeom prst="line">
            <a:avLst/>
          </a:prstGeom>
          <a:ln w="22225">
            <a:solidFill>
              <a:schemeClr val="bg1"/>
            </a:solidFill>
            <a:tailEnd type="none" w="med" len="sm"/>
          </a:ln>
        </p:spPr>
        <p:style>
          <a:lnRef idx="1">
            <a:schemeClr val="accent1"/>
          </a:lnRef>
          <a:fillRef idx="0">
            <a:schemeClr val="accent1"/>
          </a:fillRef>
          <a:effectRef idx="0">
            <a:schemeClr val="accent1"/>
          </a:effectRef>
          <a:fontRef idx="minor">
            <a:schemeClr val="tx1"/>
          </a:fontRef>
        </p:style>
      </p:cxnSp>
      <p:grpSp>
        <p:nvGrpSpPr>
          <p:cNvPr id="29" name="グループ化 17">
            <a:extLst>
              <a:ext uri="{FF2B5EF4-FFF2-40B4-BE49-F238E27FC236}">
                <a16:creationId xmlns:a16="http://schemas.microsoft.com/office/drawing/2014/main" id="{1DB3F963-077A-47B8-BF22-1A600B1ABB55}"/>
              </a:ext>
            </a:extLst>
          </p:cNvPr>
          <p:cNvGrpSpPr/>
          <p:nvPr/>
        </p:nvGrpSpPr>
        <p:grpSpPr>
          <a:xfrm>
            <a:off x="62552" y="6357600"/>
            <a:ext cx="3749040" cy="499982"/>
            <a:chOff x="62552" y="6357600"/>
            <a:chExt cx="3749040" cy="499982"/>
          </a:xfrm>
        </p:grpSpPr>
        <p:pic>
          <p:nvPicPr>
            <p:cNvPr id="31" name="図 30" descr="jdchct_logo_only_131104.png">
              <a:extLst>
                <a:ext uri="{FF2B5EF4-FFF2-40B4-BE49-F238E27FC236}">
                  <a16:creationId xmlns:a16="http://schemas.microsoft.com/office/drawing/2014/main" id="{D017F71A-C559-4F2D-B2AA-2EF688828B7E}"/>
                </a:ext>
              </a:extLst>
            </p:cNvPr>
            <p:cNvPicPr>
              <a:picLocks/>
            </p:cNvPicPr>
            <p:nvPr/>
          </p:nvPicPr>
          <p:blipFill>
            <a:blip r:embed="rId3" cstate="print">
              <a:extLst>
                <a:ext uri="{28A0092B-C50C-407E-A947-70E740481C1C}">
                  <a14:useLocalDpi xmlns:a14="http://schemas.microsoft.com/office/drawing/2010/main"/>
                </a:ext>
              </a:extLst>
            </a:blip>
            <a:stretch>
              <a:fillRect/>
            </a:stretch>
          </p:blipFill>
          <p:spPr>
            <a:xfrm>
              <a:off x="64800" y="6357600"/>
              <a:ext cx="349200" cy="385200"/>
            </a:xfrm>
            <a:prstGeom prst="rect">
              <a:avLst/>
            </a:prstGeom>
            <a:effectLst>
              <a:outerShdw blurRad="76200" dir="18900000" sy="23000" kx="-1200000" algn="bl" rotWithShape="0">
                <a:prstClr val="black">
                  <a:alpha val="20000"/>
                </a:prstClr>
              </a:outerShdw>
            </a:effectLst>
          </p:spPr>
        </p:pic>
        <p:sp>
          <p:nvSpPr>
            <p:cNvPr id="32" name="テキスト ボックス 6">
              <a:extLst>
                <a:ext uri="{FF2B5EF4-FFF2-40B4-BE49-F238E27FC236}">
                  <a16:creationId xmlns:a16="http://schemas.microsoft.com/office/drawing/2014/main" id="{6647DFF6-76CE-49B0-BAF4-7849B0A7272E}"/>
                </a:ext>
              </a:extLst>
            </p:cNvPr>
            <p:cNvSpPr txBox="1"/>
            <p:nvPr/>
          </p:nvSpPr>
          <p:spPr>
            <a:xfrm>
              <a:off x="62552" y="6677586"/>
              <a:ext cx="3749040" cy="179996"/>
            </a:xfrm>
            <a:prstGeom prst="rect">
              <a:avLst/>
            </a:prstGeom>
          </p:spPr>
          <p:txBody>
            <a:bodyPr vert="horz" wrap="square" lIns="0" rIns="0" bIns="0" rtlCol="0" anchor="ctr">
              <a:normAutofit fontScale="97500"/>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spcBef>
                  <a:spcPct val="0"/>
                </a:spcBef>
              </a:pPr>
              <a:r>
                <a:rPr lang="en-US" altLang="ja-JP" sz="800">
                  <a:solidFill>
                    <a:srgbClr val="96B1B6"/>
                  </a:solidFill>
                  <a:latin typeface="Cambria" pitchFamily="18" charset="0"/>
                </a:rPr>
                <a:t>The </a:t>
              </a:r>
              <a:r>
                <a:rPr lang="en-US" altLang="ja-JP" sz="800">
                  <a:solidFill>
                    <a:srgbClr val="7AA4D2"/>
                  </a:solidFill>
                  <a:latin typeface="Cambria" pitchFamily="18" charset="0"/>
                </a:rPr>
                <a:t>J</a:t>
              </a:r>
              <a:r>
                <a:rPr lang="en-US" altLang="ja-JP" sz="800">
                  <a:solidFill>
                    <a:srgbClr val="96B1B6"/>
                  </a:solidFill>
                  <a:latin typeface="Cambria" pitchFamily="18" charset="0"/>
                </a:rPr>
                <a:t>apanese </a:t>
              </a:r>
              <a:r>
                <a:rPr lang="en-US" altLang="ja-JP" sz="800">
                  <a:solidFill>
                    <a:srgbClr val="7AA4D2"/>
                  </a:solidFill>
                  <a:latin typeface="Cambria" pitchFamily="18" charset="0"/>
                </a:rPr>
                <a:t>D</a:t>
              </a:r>
              <a:r>
                <a:rPr lang="en-US" altLang="ja-JP" sz="800">
                  <a:solidFill>
                    <a:srgbClr val="96B1B6"/>
                  </a:solidFill>
                  <a:latin typeface="Cambria" pitchFamily="18" charset="0"/>
                </a:rPr>
                <a:t>ata </a:t>
              </a:r>
              <a:r>
                <a:rPr lang="en-US" altLang="ja-JP" sz="800">
                  <a:solidFill>
                    <a:srgbClr val="7AA4D2"/>
                  </a:solidFill>
                  <a:latin typeface="Cambria" pitchFamily="18" charset="0"/>
                </a:rPr>
                <a:t>C</a:t>
              </a:r>
              <a:r>
                <a:rPr lang="en-US" altLang="ja-JP" sz="800">
                  <a:solidFill>
                    <a:srgbClr val="96B1B6"/>
                  </a:solidFill>
                  <a:latin typeface="Cambria" pitchFamily="18" charset="0"/>
                </a:rPr>
                <a:t>enter for </a:t>
              </a:r>
              <a:r>
                <a:rPr lang="en-US" altLang="ja-JP" sz="800">
                  <a:solidFill>
                    <a:srgbClr val="7AA4D2"/>
                  </a:solidFill>
                  <a:latin typeface="Cambria" pitchFamily="18" charset="0"/>
                </a:rPr>
                <a:t>H</a:t>
              </a:r>
              <a:r>
                <a:rPr lang="en-US" altLang="ja-JP" sz="800">
                  <a:solidFill>
                    <a:srgbClr val="96B1B6"/>
                  </a:solidFill>
                  <a:latin typeface="Cambria" pitchFamily="18" charset="0"/>
                </a:rPr>
                <a:t>ematopoietic </a:t>
              </a:r>
              <a:r>
                <a:rPr lang="en-US" altLang="ja-JP" sz="800">
                  <a:solidFill>
                    <a:srgbClr val="7AA4D2"/>
                  </a:solidFill>
                  <a:latin typeface="Cambria" pitchFamily="18" charset="0"/>
                </a:rPr>
                <a:t>C</a:t>
              </a:r>
              <a:r>
                <a:rPr lang="en-US" altLang="ja-JP" sz="800">
                  <a:solidFill>
                    <a:srgbClr val="96B1B6"/>
                  </a:solidFill>
                  <a:latin typeface="Cambria" pitchFamily="18" charset="0"/>
                </a:rPr>
                <a:t>ell </a:t>
              </a:r>
              <a:r>
                <a:rPr lang="en-US" altLang="ja-JP" sz="800">
                  <a:solidFill>
                    <a:srgbClr val="7AA4D2"/>
                  </a:solidFill>
                  <a:latin typeface="Cambria" pitchFamily="18" charset="0"/>
                </a:rPr>
                <a:t>T</a:t>
              </a:r>
              <a:r>
                <a:rPr lang="en-US" altLang="ja-JP" sz="800">
                  <a:solidFill>
                    <a:srgbClr val="96B1B6"/>
                  </a:solidFill>
                  <a:latin typeface="Cambria" pitchFamily="18" charset="0"/>
                </a:rPr>
                <a:t>ransplantation</a:t>
              </a:r>
              <a:endParaRPr lang="ja-JP" altLang="en-US" sz="800" dirty="0">
                <a:solidFill>
                  <a:srgbClr val="96B1B6"/>
                </a:solidFill>
                <a:latin typeface="Cambria" pitchFamily="18" charset="0"/>
              </a:endParaRPr>
            </a:p>
          </p:txBody>
        </p:sp>
      </p:grpSp>
      <p:pic>
        <p:nvPicPr>
          <p:cNvPr id="24578" name="Picture 2" descr="Z:\Analyses of Annual Report\Pamphlet_Slide\2018\Pamphlet_Slide\Slide\transplants_2018_JDCHCT_Slide_eng_2019MMDD\スライド2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08532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タイトル 1"/>
          <p:cNvSpPr>
            <a:spLocks noGrp="1"/>
          </p:cNvSpPr>
          <p:nvPr>
            <p:ph type="title"/>
          </p:nvPr>
        </p:nvSpPr>
        <p:spPr>
          <a:xfrm>
            <a:off x="432000" y="0"/>
            <a:ext cx="8229600" cy="803564"/>
          </a:xfrm>
        </p:spPr>
        <p:txBody>
          <a:bodyPr anchor="ctr">
            <a:noAutofit/>
          </a:bodyPr>
          <a:lstStyle/>
          <a:p>
            <a:r>
              <a:rPr lang="en-US" altLang="ja-JP" sz="2500" dirty="0">
                <a:solidFill>
                  <a:schemeClr val="tx2"/>
                </a:solidFill>
                <a:effectLst/>
                <a:latin typeface="Arial" pitchFamily="34" charset="0"/>
                <a:ea typeface="Verdana" pitchFamily="34" charset="0"/>
                <a:cs typeface="Arial" pitchFamily="34" charset="0"/>
              </a:rPr>
              <a:t>One-year Survival by Year of Allogeneic Transplants,</a:t>
            </a:r>
            <a:br>
              <a:rPr lang="en-US" altLang="ja-JP" sz="2500" dirty="0">
                <a:solidFill>
                  <a:schemeClr val="tx2"/>
                </a:solidFill>
                <a:effectLst/>
                <a:latin typeface="Arial" pitchFamily="34" charset="0"/>
                <a:ea typeface="Verdana" pitchFamily="34" charset="0"/>
                <a:cs typeface="Arial" pitchFamily="34" charset="0"/>
              </a:rPr>
            </a:br>
            <a:r>
              <a:rPr lang="en-US" altLang="ja-JP" sz="2500" dirty="0">
                <a:solidFill>
                  <a:schemeClr val="tx2"/>
                </a:solidFill>
                <a:effectLst/>
                <a:latin typeface="Arial" pitchFamily="34" charset="0"/>
                <a:ea typeface="Verdana" pitchFamily="34" charset="0"/>
                <a:cs typeface="Arial" pitchFamily="34" charset="0"/>
              </a:rPr>
              <a:t>Donor, and Stem Cell Sources </a:t>
            </a:r>
            <a:r>
              <a:rPr lang="en-US" altLang="ja-JP" sz="1800" dirty="0">
                <a:solidFill>
                  <a:schemeClr val="tx2"/>
                </a:solidFill>
                <a:effectLst/>
                <a:latin typeface="Arial" pitchFamily="34" charset="0"/>
                <a:ea typeface="Verdana" pitchFamily="34" charset="0"/>
                <a:cs typeface="Arial" pitchFamily="34" charset="0"/>
              </a:rPr>
              <a:t>(Age&lt;50)</a:t>
            </a:r>
            <a:endParaRPr lang="ja-JP" altLang="en-US" sz="1800" b="0" dirty="0">
              <a:solidFill>
                <a:schemeClr val="tx2"/>
              </a:solidFill>
              <a:effectLst/>
              <a:cs typeface="メイリオ" pitchFamily="50" charset="-128"/>
            </a:endParaRPr>
          </a:p>
        </p:txBody>
      </p:sp>
      <p:sp>
        <p:nvSpPr>
          <p:cNvPr id="10" name="テキスト ボックス 9"/>
          <p:cNvSpPr txBox="1"/>
          <p:nvPr/>
        </p:nvSpPr>
        <p:spPr>
          <a:xfrm>
            <a:off x="5565913" y="6188765"/>
            <a:ext cx="914400" cy="914400"/>
          </a:xfrm>
          <a:prstGeom prst="rect">
            <a:avLst/>
          </a:prstGeom>
        </p:spPr>
        <p:txBody>
          <a:bodyPr vert="horz" wrap="none" lIns="0" rIns="0" bIns="0" rtlCol="0" anchor="ctr">
            <a:normAutofit fontScale="97500"/>
          </a:bodyPr>
          <a:lstStyle/>
          <a:p>
            <a:pPr marL="0" marR="0" indent="0" algn="l" defTabSz="914400" rtl="0" eaLnBrk="1" fontAlgn="auto" latinLnBrk="0" hangingPunct="1">
              <a:lnSpc>
                <a:spcPct val="100000"/>
              </a:lnSpc>
              <a:spcBef>
                <a:spcPct val="0"/>
              </a:spcBef>
              <a:spcAft>
                <a:spcPts val="0"/>
              </a:spcAft>
              <a:buClrTx/>
              <a:buSzTx/>
              <a:buFontTx/>
              <a:buNone/>
              <a:tabLst/>
            </a:pPr>
            <a:endParaRPr kumimoji="1" lang="ja-JP" altLang="en-US" sz="2600" b="0" i="0" u="none" strike="noStrike" kern="1200" cap="none" spc="0" normalizeH="0" baseline="0" noProof="0" dirty="0">
              <a:ln>
                <a:noFill/>
              </a:ln>
              <a:solidFill>
                <a:schemeClr val="accent1">
                  <a:lumMod val="75000"/>
                </a:schemeClr>
              </a:solidFill>
              <a:effectLst/>
              <a:uLnTx/>
              <a:uFillTx/>
              <a:latin typeface="+mn-ea"/>
              <a:ea typeface="+mn-ea"/>
              <a:cs typeface="+mj-cs"/>
            </a:endParaRPr>
          </a:p>
        </p:txBody>
      </p:sp>
      <p:sp>
        <p:nvSpPr>
          <p:cNvPr id="16" name="テキスト ボックス 15"/>
          <p:cNvSpPr txBox="1"/>
          <p:nvPr/>
        </p:nvSpPr>
        <p:spPr>
          <a:xfrm>
            <a:off x="6480313" y="4025900"/>
            <a:ext cx="1914387" cy="507978"/>
          </a:xfrm>
          <a:prstGeom prst="rect">
            <a:avLst/>
          </a:prstGeom>
        </p:spPr>
        <p:txBody>
          <a:bodyPr vert="horz" wrap="square" lIns="0" rIns="0" bIns="0" rtlCol="0" anchor="ctr">
            <a:normAutofit fontScale="97500"/>
          </a:bodyPr>
          <a:lstStyle/>
          <a:p>
            <a:pPr marL="0" marR="0" indent="0" algn="l" defTabSz="914400" rtl="0" eaLnBrk="1" fontAlgn="auto" latinLnBrk="0" hangingPunct="1">
              <a:lnSpc>
                <a:spcPct val="100000"/>
              </a:lnSpc>
              <a:spcBef>
                <a:spcPct val="0"/>
              </a:spcBef>
              <a:spcAft>
                <a:spcPts val="0"/>
              </a:spcAft>
              <a:buClrTx/>
              <a:buSzTx/>
              <a:buFontTx/>
              <a:buNone/>
              <a:tabLst/>
            </a:pPr>
            <a:endParaRPr kumimoji="1" lang="ja-JP" altLang="en-US" sz="2600" b="0" i="0" u="none" strike="noStrike" kern="1200" cap="none" spc="0" normalizeH="0" baseline="0" noProof="0" dirty="0">
              <a:ln>
                <a:noFill/>
              </a:ln>
              <a:solidFill>
                <a:schemeClr val="accent1">
                  <a:lumMod val="75000"/>
                </a:schemeClr>
              </a:solidFill>
              <a:effectLst/>
              <a:uLnTx/>
              <a:uFillTx/>
              <a:latin typeface="+mn-ea"/>
              <a:ea typeface="+mn-ea"/>
              <a:cs typeface="+mj-cs"/>
            </a:endParaRPr>
          </a:p>
        </p:txBody>
      </p:sp>
      <p:cxnSp>
        <p:nvCxnSpPr>
          <p:cNvPr id="30" name="直線コネクタ 29"/>
          <p:cNvCxnSpPr/>
          <p:nvPr/>
        </p:nvCxnSpPr>
        <p:spPr>
          <a:xfrm rot="5400000">
            <a:off x="5547600" y="2929784"/>
            <a:ext cx="792000" cy="0"/>
          </a:xfrm>
          <a:prstGeom prst="line">
            <a:avLst/>
          </a:prstGeom>
          <a:ln w="22225">
            <a:solidFill>
              <a:schemeClr val="bg1"/>
            </a:solidFill>
            <a:tailEnd type="none" w="med" len="sm"/>
          </a:ln>
        </p:spPr>
        <p:style>
          <a:lnRef idx="1">
            <a:schemeClr val="accent1"/>
          </a:lnRef>
          <a:fillRef idx="0">
            <a:schemeClr val="accent1"/>
          </a:fillRef>
          <a:effectRef idx="0">
            <a:schemeClr val="accent1"/>
          </a:effectRef>
          <a:fontRef idx="minor">
            <a:schemeClr val="tx1"/>
          </a:fontRef>
        </p:style>
      </p:cxnSp>
      <p:grpSp>
        <p:nvGrpSpPr>
          <p:cNvPr id="26" name="グループ化 17">
            <a:extLst>
              <a:ext uri="{FF2B5EF4-FFF2-40B4-BE49-F238E27FC236}">
                <a16:creationId xmlns:a16="http://schemas.microsoft.com/office/drawing/2014/main" id="{724F50B5-15C7-4960-BC9B-BAA9EE57189C}"/>
              </a:ext>
            </a:extLst>
          </p:cNvPr>
          <p:cNvGrpSpPr/>
          <p:nvPr/>
        </p:nvGrpSpPr>
        <p:grpSpPr>
          <a:xfrm>
            <a:off x="62552" y="6357600"/>
            <a:ext cx="3749040" cy="499982"/>
            <a:chOff x="62552" y="6357600"/>
            <a:chExt cx="3749040" cy="499982"/>
          </a:xfrm>
        </p:grpSpPr>
        <p:pic>
          <p:nvPicPr>
            <p:cNvPr id="27" name="図 26" descr="jdchct_logo_only_131104.png">
              <a:extLst>
                <a:ext uri="{FF2B5EF4-FFF2-40B4-BE49-F238E27FC236}">
                  <a16:creationId xmlns:a16="http://schemas.microsoft.com/office/drawing/2014/main" id="{DC22D8EA-A3BB-4040-9EEE-0DDD9B2D5E1F}"/>
                </a:ext>
              </a:extLst>
            </p:cNvPr>
            <p:cNvPicPr>
              <a:picLocks/>
            </p:cNvPicPr>
            <p:nvPr/>
          </p:nvPicPr>
          <p:blipFill>
            <a:blip r:embed="rId3" cstate="print">
              <a:extLst>
                <a:ext uri="{28A0092B-C50C-407E-A947-70E740481C1C}">
                  <a14:useLocalDpi xmlns:a14="http://schemas.microsoft.com/office/drawing/2010/main"/>
                </a:ext>
              </a:extLst>
            </a:blip>
            <a:stretch>
              <a:fillRect/>
            </a:stretch>
          </p:blipFill>
          <p:spPr>
            <a:xfrm>
              <a:off x="64800" y="6357600"/>
              <a:ext cx="349200" cy="385200"/>
            </a:xfrm>
            <a:prstGeom prst="rect">
              <a:avLst/>
            </a:prstGeom>
            <a:effectLst>
              <a:outerShdw blurRad="76200" dir="18900000" sy="23000" kx="-1200000" algn="bl" rotWithShape="0">
                <a:prstClr val="black">
                  <a:alpha val="20000"/>
                </a:prstClr>
              </a:outerShdw>
            </a:effectLst>
          </p:spPr>
        </p:pic>
        <p:sp>
          <p:nvSpPr>
            <p:cNvPr id="28" name="テキスト ボックス 6">
              <a:extLst>
                <a:ext uri="{FF2B5EF4-FFF2-40B4-BE49-F238E27FC236}">
                  <a16:creationId xmlns:a16="http://schemas.microsoft.com/office/drawing/2014/main" id="{D525E901-6471-48C0-A889-DA08E11B78D1}"/>
                </a:ext>
              </a:extLst>
            </p:cNvPr>
            <p:cNvSpPr txBox="1"/>
            <p:nvPr/>
          </p:nvSpPr>
          <p:spPr>
            <a:xfrm>
              <a:off x="62552" y="6677586"/>
              <a:ext cx="3749040" cy="179996"/>
            </a:xfrm>
            <a:prstGeom prst="rect">
              <a:avLst/>
            </a:prstGeom>
          </p:spPr>
          <p:txBody>
            <a:bodyPr vert="horz" wrap="square" lIns="0" rIns="0" bIns="0" rtlCol="0" anchor="ctr">
              <a:normAutofit fontScale="97500"/>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spcBef>
                  <a:spcPct val="0"/>
                </a:spcBef>
              </a:pPr>
              <a:r>
                <a:rPr lang="en-US" altLang="ja-JP" sz="800">
                  <a:solidFill>
                    <a:srgbClr val="96B1B6"/>
                  </a:solidFill>
                  <a:latin typeface="Cambria" pitchFamily="18" charset="0"/>
                </a:rPr>
                <a:t>The </a:t>
              </a:r>
              <a:r>
                <a:rPr lang="en-US" altLang="ja-JP" sz="800">
                  <a:solidFill>
                    <a:srgbClr val="7AA4D2"/>
                  </a:solidFill>
                  <a:latin typeface="Cambria" pitchFamily="18" charset="0"/>
                </a:rPr>
                <a:t>J</a:t>
              </a:r>
              <a:r>
                <a:rPr lang="en-US" altLang="ja-JP" sz="800">
                  <a:solidFill>
                    <a:srgbClr val="96B1B6"/>
                  </a:solidFill>
                  <a:latin typeface="Cambria" pitchFamily="18" charset="0"/>
                </a:rPr>
                <a:t>apanese </a:t>
              </a:r>
              <a:r>
                <a:rPr lang="en-US" altLang="ja-JP" sz="800">
                  <a:solidFill>
                    <a:srgbClr val="7AA4D2"/>
                  </a:solidFill>
                  <a:latin typeface="Cambria" pitchFamily="18" charset="0"/>
                </a:rPr>
                <a:t>D</a:t>
              </a:r>
              <a:r>
                <a:rPr lang="en-US" altLang="ja-JP" sz="800">
                  <a:solidFill>
                    <a:srgbClr val="96B1B6"/>
                  </a:solidFill>
                  <a:latin typeface="Cambria" pitchFamily="18" charset="0"/>
                </a:rPr>
                <a:t>ata </a:t>
              </a:r>
              <a:r>
                <a:rPr lang="en-US" altLang="ja-JP" sz="800">
                  <a:solidFill>
                    <a:srgbClr val="7AA4D2"/>
                  </a:solidFill>
                  <a:latin typeface="Cambria" pitchFamily="18" charset="0"/>
                </a:rPr>
                <a:t>C</a:t>
              </a:r>
              <a:r>
                <a:rPr lang="en-US" altLang="ja-JP" sz="800">
                  <a:solidFill>
                    <a:srgbClr val="96B1B6"/>
                  </a:solidFill>
                  <a:latin typeface="Cambria" pitchFamily="18" charset="0"/>
                </a:rPr>
                <a:t>enter for </a:t>
              </a:r>
              <a:r>
                <a:rPr lang="en-US" altLang="ja-JP" sz="800">
                  <a:solidFill>
                    <a:srgbClr val="7AA4D2"/>
                  </a:solidFill>
                  <a:latin typeface="Cambria" pitchFamily="18" charset="0"/>
                </a:rPr>
                <a:t>H</a:t>
              </a:r>
              <a:r>
                <a:rPr lang="en-US" altLang="ja-JP" sz="800">
                  <a:solidFill>
                    <a:srgbClr val="96B1B6"/>
                  </a:solidFill>
                  <a:latin typeface="Cambria" pitchFamily="18" charset="0"/>
                </a:rPr>
                <a:t>ematopoietic </a:t>
              </a:r>
              <a:r>
                <a:rPr lang="en-US" altLang="ja-JP" sz="800">
                  <a:solidFill>
                    <a:srgbClr val="7AA4D2"/>
                  </a:solidFill>
                  <a:latin typeface="Cambria" pitchFamily="18" charset="0"/>
                </a:rPr>
                <a:t>C</a:t>
              </a:r>
              <a:r>
                <a:rPr lang="en-US" altLang="ja-JP" sz="800">
                  <a:solidFill>
                    <a:srgbClr val="96B1B6"/>
                  </a:solidFill>
                  <a:latin typeface="Cambria" pitchFamily="18" charset="0"/>
                </a:rPr>
                <a:t>ell </a:t>
              </a:r>
              <a:r>
                <a:rPr lang="en-US" altLang="ja-JP" sz="800">
                  <a:solidFill>
                    <a:srgbClr val="7AA4D2"/>
                  </a:solidFill>
                  <a:latin typeface="Cambria" pitchFamily="18" charset="0"/>
                </a:rPr>
                <a:t>T</a:t>
              </a:r>
              <a:r>
                <a:rPr lang="en-US" altLang="ja-JP" sz="800">
                  <a:solidFill>
                    <a:srgbClr val="96B1B6"/>
                  </a:solidFill>
                  <a:latin typeface="Cambria" pitchFamily="18" charset="0"/>
                </a:rPr>
                <a:t>ransplantation</a:t>
              </a:r>
              <a:endParaRPr lang="ja-JP" altLang="en-US" sz="800" dirty="0">
                <a:solidFill>
                  <a:srgbClr val="96B1B6"/>
                </a:solidFill>
                <a:latin typeface="Cambria" pitchFamily="18" charset="0"/>
              </a:endParaRPr>
            </a:p>
          </p:txBody>
        </p:sp>
      </p:grpSp>
      <p:pic>
        <p:nvPicPr>
          <p:cNvPr id="25602" name="Picture 2" descr="Z:\Analyses of Annual Report\Pamphlet_Slide\2018\Pamphlet_Slide\Slide\transplants_2018_JDCHCT_Slide_eng_2019MMDD\スライド2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8829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タイトル 1"/>
          <p:cNvSpPr>
            <a:spLocks noGrp="1"/>
          </p:cNvSpPr>
          <p:nvPr>
            <p:ph type="title"/>
          </p:nvPr>
        </p:nvSpPr>
        <p:spPr>
          <a:xfrm>
            <a:off x="432000" y="0"/>
            <a:ext cx="8229600" cy="803564"/>
          </a:xfrm>
        </p:spPr>
        <p:txBody>
          <a:bodyPr anchor="ctr">
            <a:noAutofit/>
          </a:bodyPr>
          <a:lstStyle/>
          <a:p>
            <a:r>
              <a:rPr lang="en-US" altLang="ja-JP" sz="2500" dirty="0">
                <a:solidFill>
                  <a:schemeClr val="accent1">
                    <a:lumMod val="20000"/>
                    <a:lumOff val="80000"/>
                  </a:schemeClr>
                </a:solidFill>
                <a:effectLst/>
                <a:latin typeface="Arial" pitchFamily="34" charset="0"/>
                <a:ea typeface="Verdana" pitchFamily="34" charset="0"/>
                <a:cs typeface="Arial" pitchFamily="34" charset="0"/>
              </a:rPr>
              <a:t>100-day Survival by Year of Allogeneic Transplants,</a:t>
            </a:r>
            <a:br>
              <a:rPr lang="en-US" altLang="ja-JP" sz="2500" dirty="0">
                <a:solidFill>
                  <a:schemeClr val="accent1">
                    <a:lumMod val="20000"/>
                    <a:lumOff val="80000"/>
                  </a:schemeClr>
                </a:solidFill>
                <a:effectLst/>
                <a:latin typeface="Arial" pitchFamily="34" charset="0"/>
                <a:ea typeface="Verdana" pitchFamily="34" charset="0"/>
                <a:cs typeface="Arial" pitchFamily="34" charset="0"/>
              </a:rPr>
            </a:br>
            <a:r>
              <a:rPr lang="en-US" altLang="ja-JP" sz="2500" dirty="0">
                <a:solidFill>
                  <a:schemeClr val="accent1">
                    <a:lumMod val="20000"/>
                    <a:lumOff val="80000"/>
                  </a:schemeClr>
                </a:solidFill>
                <a:effectLst/>
                <a:latin typeface="Arial" pitchFamily="34" charset="0"/>
                <a:ea typeface="Verdana" pitchFamily="34" charset="0"/>
                <a:cs typeface="Arial" pitchFamily="34" charset="0"/>
              </a:rPr>
              <a:t>Donor, and Stem Cell Sources </a:t>
            </a:r>
            <a:r>
              <a:rPr lang="en-US" altLang="ja-JP" sz="1800" dirty="0">
                <a:solidFill>
                  <a:schemeClr val="accent1">
                    <a:lumMod val="20000"/>
                    <a:lumOff val="80000"/>
                  </a:schemeClr>
                </a:solidFill>
                <a:effectLst/>
                <a:latin typeface="Arial" pitchFamily="34" charset="0"/>
                <a:ea typeface="Verdana" pitchFamily="34" charset="0"/>
                <a:cs typeface="Arial" pitchFamily="34" charset="0"/>
              </a:rPr>
              <a:t>(Age</a:t>
            </a:r>
            <a:r>
              <a:rPr lang="ja-JP" altLang="en-US" sz="1800" dirty="0">
                <a:solidFill>
                  <a:schemeClr val="accent1">
                    <a:lumMod val="20000"/>
                    <a:lumOff val="80000"/>
                  </a:schemeClr>
                </a:solidFill>
                <a:effectLst/>
                <a:latin typeface="Arial" pitchFamily="34" charset="0"/>
                <a:ea typeface="Verdana" pitchFamily="34" charset="0"/>
                <a:cs typeface="Arial" pitchFamily="34" charset="0"/>
              </a:rPr>
              <a:t>≥</a:t>
            </a:r>
            <a:r>
              <a:rPr lang="en-US" altLang="ja-JP" sz="1800" dirty="0">
                <a:solidFill>
                  <a:schemeClr val="accent1">
                    <a:lumMod val="20000"/>
                    <a:lumOff val="80000"/>
                  </a:schemeClr>
                </a:solidFill>
                <a:effectLst/>
                <a:latin typeface="Arial" pitchFamily="34" charset="0"/>
                <a:ea typeface="Verdana" pitchFamily="34" charset="0"/>
                <a:cs typeface="Arial" pitchFamily="34" charset="0"/>
              </a:rPr>
              <a:t>50)</a:t>
            </a:r>
            <a:endParaRPr lang="ja-JP" altLang="en-US" sz="1800" b="0" dirty="0">
              <a:solidFill>
                <a:schemeClr val="accent1">
                  <a:lumMod val="20000"/>
                  <a:lumOff val="80000"/>
                </a:schemeClr>
              </a:solidFill>
              <a:effectLst/>
              <a:cs typeface="メイリオ" pitchFamily="50" charset="-128"/>
            </a:endParaRPr>
          </a:p>
        </p:txBody>
      </p:sp>
      <p:sp>
        <p:nvSpPr>
          <p:cNvPr id="10" name="テキスト ボックス 9"/>
          <p:cNvSpPr txBox="1"/>
          <p:nvPr/>
        </p:nvSpPr>
        <p:spPr>
          <a:xfrm>
            <a:off x="5565913" y="6188765"/>
            <a:ext cx="914400" cy="914400"/>
          </a:xfrm>
          <a:prstGeom prst="rect">
            <a:avLst/>
          </a:prstGeom>
        </p:spPr>
        <p:txBody>
          <a:bodyPr vert="horz" wrap="none" lIns="0" rIns="0" bIns="0" rtlCol="0" anchor="ctr">
            <a:normAutofit fontScale="97500"/>
          </a:bodyPr>
          <a:lstStyle/>
          <a:p>
            <a:pPr marL="0" marR="0" indent="0" algn="l" defTabSz="914400" rtl="0" eaLnBrk="1" fontAlgn="auto" latinLnBrk="0" hangingPunct="1">
              <a:lnSpc>
                <a:spcPct val="100000"/>
              </a:lnSpc>
              <a:spcBef>
                <a:spcPct val="0"/>
              </a:spcBef>
              <a:spcAft>
                <a:spcPts val="0"/>
              </a:spcAft>
              <a:buClrTx/>
              <a:buSzTx/>
              <a:buFontTx/>
              <a:buNone/>
              <a:tabLst/>
            </a:pPr>
            <a:endParaRPr kumimoji="1" lang="ja-JP" altLang="en-US" sz="2600" b="0" i="0" u="none" strike="noStrike" kern="1200" cap="none" spc="0" normalizeH="0" baseline="0" noProof="0" dirty="0">
              <a:ln>
                <a:noFill/>
              </a:ln>
              <a:solidFill>
                <a:schemeClr val="accent1">
                  <a:lumMod val="75000"/>
                </a:schemeClr>
              </a:solidFill>
              <a:effectLst/>
              <a:uLnTx/>
              <a:uFillTx/>
              <a:latin typeface="+mn-ea"/>
              <a:ea typeface="+mn-ea"/>
              <a:cs typeface="+mj-cs"/>
            </a:endParaRPr>
          </a:p>
        </p:txBody>
      </p:sp>
      <p:sp>
        <p:nvSpPr>
          <p:cNvPr id="16" name="テキスト ボックス 15"/>
          <p:cNvSpPr txBox="1"/>
          <p:nvPr/>
        </p:nvSpPr>
        <p:spPr>
          <a:xfrm>
            <a:off x="6480313" y="4025900"/>
            <a:ext cx="1914387" cy="507978"/>
          </a:xfrm>
          <a:prstGeom prst="rect">
            <a:avLst/>
          </a:prstGeom>
        </p:spPr>
        <p:txBody>
          <a:bodyPr vert="horz" wrap="square" lIns="0" rIns="0" bIns="0" rtlCol="0" anchor="ctr">
            <a:normAutofit fontScale="97500"/>
          </a:bodyPr>
          <a:lstStyle/>
          <a:p>
            <a:pPr marL="0" marR="0" indent="0" algn="l" defTabSz="914400" rtl="0" eaLnBrk="1" fontAlgn="auto" latinLnBrk="0" hangingPunct="1">
              <a:lnSpc>
                <a:spcPct val="100000"/>
              </a:lnSpc>
              <a:spcBef>
                <a:spcPct val="0"/>
              </a:spcBef>
              <a:spcAft>
                <a:spcPts val="0"/>
              </a:spcAft>
              <a:buClrTx/>
              <a:buSzTx/>
              <a:buFontTx/>
              <a:buNone/>
              <a:tabLst/>
            </a:pPr>
            <a:endParaRPr kumimoji="1" lang="ja-JP" altLang="en-US" sz="2600" b="0" i="0" u="none" strike="noStrike" kern="1200" cap="none" spc="0" normalizeH="0" baseline="0" noProof="0" dirty="0">
              <a:ln>
                <a:noFill/>
              </a:ln>
              <a:solidFill>
                <a:schemeClr val="accent1">
                  <a:lumMod val="75000"/>
                </a:schemeClr>
              </a:solidFill>
              <a:effectLst/>
              <a:uLnTx/>
              <a:uFillTx/>
              <a:latin typeface="+mn-ea"/>
              <a:ea typeface="+mn-ea"/>
              <a:cs typeface="+mj-cs"/>
            </a:endParaRPr>
          </a:p>
        </p:txBody>
      </p:sp>
      <p:cxnSp>
        <p:nvCxnSpPr>
          <p:cNvPr id="28" name="直線コネクタ 27"/>
          <p:cNvCxnSpPr/>
          <p:nvPr/>
        </p:nvCxnSpPr>
        <p:spPr>
          <a:xfrm>
            <a:off x="1012100" y="4839637"/>
            <a:ext cx="2088000" cy="0"/>
          </a:xfrm>
          <a:prstGeom prst="line">
            <a:avLst/>
          </a:prstGeom>
          <a:ln w="22225">
            <a:solidFill>
              <a:schemeClr val="bg1"/>
            </a:solidFill>
            <a:tailEnd type="none" w="med" len="sm"/>
          </a:ln>
        </p:spPr>
        <p:style>
          <a:lnRef idx="1">
            <a:schemeClr val="accent1"/>
          </a:lnRef>
          <a:fillRef idx="0">
            <a:schemeClr val="accent1"/>
          </a:fillRef>
          <a:effectRef idx="0">
            <a:schemeClr val="accent1"/>
          </a:effectRef>
          <a:fontRef idx="minor">
            <a:schemeClr val="tx1"/>
          </a:fontRef>
        </p:style>
      </p:cxnSp>
      <p:grpSp>
        <p:nvGrpSpPr>
          <p:cNvPr id="22" name="グループ化 17">
            <a:extLst>
              <a:ext uri="{FF2B5EF4-FFF2-40B4-BE49-F238E27FC236}">
                <a16:creationId xmlns:a16="http://schemas.microsoft.com/office/drawing/2014/main" id="{E09E35B3-03A9-473C-817B-1E54675BDE05}"/>
              </a:ext>
            </a:extLst>
          </p:cNvPr>
          <p:cNvGrpSpPr/>
          <p:nvPr/>
        </p:nvGrpSpPr>
        <p:grpSpPr>
          <a:xfrm>
            <a:off x="62552" y="6357600"/>
            <a:ext cx="3749040" cy="499982"/>
            <a:chOff x="62552" y="6357600"/>
            <a:chExt cx="3749040" cy="499982"/>
          </a:xfrm>
        </p:grpSpPr>
        <p:pic>
          <p:nvPicPr>
            <p:cNvPr id="24" name="図 23" descr="jdchct_logo_only_131104.png">
              <a:extLst>
                <a:ext uri="{FF2B5EF4-FFF2-40B4-BE49-F238E27FC236}">
                  <a16:creationId xmlns:a16="http://schemas.microsoft.com/office/drawing/2014/main" id="{35A31977-8F97-451D-A4C1-50A49198C736}"/>
                </a:ext>
              </a:extLst>
            </p:cNvPr>
            <p:cNvPicPr>
              <a:picLocks/>
            </p:cNvPicPr>
            <p:nvPr/>
          </p:nvPicPr>
          <p:blipFill>
            <a:blip r:embed="rId3" cstate="print">
              <a:extLst>
                <a:ext uri="{28A0092B-C50C-407E-A947-70E740481C1C}">
                  <a14:useLocalDpi xmlns:a14="http://schemas.microsoft.com/office/drawing/2010/main"/>
                </a:ext>
              </a:extLst>
            </a:blip>
            <a:stretch>
              <a:fillRect/>
            </a:stretch>
          </p:blipFill>
          <p:spPr>
            <a:xfrm>
              <a:off x="64800" y="6357600"/>
              <a:ext cx="349200" cy="385200"/>
            </a:xfrm>
            <a:prstGeom prst="rect">
              <a:avLst/>
            </a:prstGeom>
            <a:effectLst>
              <a:outerShdw blurRad="76200" dir="18900000" sy="23000" kx="-1200000" algn="bl" rotWithShape="0">
                <a:prstClr val="black">
                  <a:alpha val="20000"/>
                </a:prstClr>
              </a:outerShdw>
            </a:effectLst>
          </p:spPr>
        </p:pic>
        <p:sp>
          <p:nvSpPr>
            <p:cNvPr id="25" name="テキスト ボックス 6">
              <a:extLst>
                <a:ext uri="{FF2B5EF4-FFF2-40B4-BE49-F238E27FC236}">
                  <a16:creationId xmlns:a16="http://schemas.microsoft.com/office/drawing/2014/main" id="{E0CE5427-AA90-4AD1-85EF-7B4D97C7158B}"/>
                </a:ext>
              </a:extLst>
            </p:cNvPr>
            <p:cNvSpPr txBox="1"/>
            <p:nvPr/>
          </p:nvSpPr>
          <p:spPr>
            <a:xfrm>
              <a:off x="62552" y="6677586"/>
              <a:ext cx="3749040" cy="179996"/>
            </a:xfrm>
            <a:prstGeom prst="rect">
              <a:avLst/>
            </a:prstGeom>
          </p:spPr>
          <p:txBody>
            <a:bodyPr vert="horz" wrap="square" lIns="0" rIns="0" bIns="0" rtlCol="0" anchor="ctr">
              <a:normAutofit fontScale="97500"/>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spcBef>
                  <a:spcPct val="0"/>
                </a:spcBef>
              </a:pPr>
              <a:r>
                <a:rPr lang="en-US" altLang="ja-JP" sz="800">
                  <a:solidFill>
                    <a:srgbClr val="96B1B6"/>
                  </a:solidFill>
                  <a:latin typeface="Cambria" pitchFamily="18" charset="0"/>
                </a:rPr>
                <a:t>The </a:t>
              </a:r>
              <a:r>
                <a:rPr lang="en-US" altLang="ja-JP" sz="800">
                  <a:solidFill>
                    <a:srgbClr val="7AA4D2"/>
                  </a:solidFill>
                  <a:latin typeface="Cambria" pitchFamily="18" charset="0"/>
                </a:rPr>
                <a:t>J</a:t>
              </a:r>
              <a:r>
                <a:rPr lang="en-US" altLang="ja-JP" sz="800">
                  <a:solidFill>
                    <a:srgbClr val="96B1B6"/>
                  </a:solidFill>
                  <a:latin typeface="Cambria" pitchFamily="18" charset="0"/>
                </a:rPr>
                <a:t>apanese </a:t>
              </a:r>
              <a:r>
                <a:rPr lang="en-US" altLang="ja-JP" sz="800">
                  <a:solidFill>
                    <a:srgbClr val="7AA4D2"/>
                  </a:solidFill>
                  <a:latin typeface="Cambria" pitchFamily="18" charset="0"/>
                </a:rPr>
                <a:t>D</a:t>
              </a:r>
              <a:r>
                <a:rPr lang="en-US" altLang="ja-JP" sz="800">
                  <a:solidFill>
                    <a:srgbClr val="96B1B6"/>
                  </a:solidFill>
                  <a:latin typeface="Cambria" pitchFamily="18" charset="0"/>
                </a:rPr>
                <a:t>ata </a:t>
              </a:r>
              <a:r>
                <a:rPr lang="en-US" altLang="ja-JP" sz="800">
                  <a:solidFill>
                    <a:srgbClr val="7AA4D2"/>
                  </a:solidFill>
                  <a:latin typeface="Cambria" pitchFamily="18" charset="0"/>
                </a:rPr>
                <a:t>C</a:t>
              </a:r>
              <a:r>
                <a:rPr lang="en-US" altLang="ja-JP" sz="800">
                  <a:solidFill>
                    <a:srgbClr val="96B1B6"/>
                  </a:solidFill>
                  <a:latin typeface="Cambria" pitchFamily="18" charset="0"/>
                </a:rPr>
                <a:t>enter for </a:t>
              </a:r>
              <a:r>
                <a:rPr lang="en-US" altLang="ja-JP" sz="800">
                  <a:solidFill>
                    <a:srgbClr val="7AA4D2"/>
                  </a:solidFill>
                  <a:latin typeface="Cambria" pitchFamily="18" charset="0"/>
                </a:rPr>
                <a:t>H</a:t>
              </a:r>
              <a:r>
                <a:rPr lang="en-US" altLang="ja-JP" sz="800">
                  <a:solidFill>
                    <a:srgbClr val="96B1B6"/>
                  </a:solidFill>
                  <a:latin typeface="Cambria" pitchFamily="18" charset="0"/>
                </a:rPr>
                <a:t>ematopoietic </a:t>
              </a:r>
              <a:r>
                <a:rPr lang="en-US" altLang="ja-JP" sz="800">
                  <a:solidFill>
                    <a:srgbClr val="7AA4D2"/>
                  </a:solidFill>
                  <a:latin typeface="Cambria" pitchFamily="18" charset="0"/>
                </a:rPr>
                <a:t>C</a:t>
              </a:r>
              <a:r>
                <a:rPr lang="en-US" altLang="ja-JP" sz="800">
                  <a:solidFill>
                    <a:srgbClr val="96B1B6"/>
                  </a:solidFill>
                  <a:latin typeface="Cambria" pitchFamily="18" charset="0"/>
                </a:rPr>
                <a:t>ell </a:t>
              </a:r>
              <a:r>
                <a:rPr lang="en-US" altLang="ja-JP" sz="800">
                  <a:solidFill>
                    <a:srgbClr val="7AA4D2"/>
                  </a:solidFill>
                  <a:latin typeface="Cambria" pitchFamily="18" charset="0"/>
                </a:rPr>
                <a:t>T</a:t>
              </a:r>
              <a:r>
                <a:rPr lang="en-US" altLang="ja-JP" sz="800">
                  <a:solidFill>
                    <a:srgbClr val="96B1B6"/>
                  </a:solidFill>
                  <a:latin typeface="Cambria" pitchFamily="18" charset="0"/>
                </a:rPr>
                <a:t>ransplantation</a:t>
              </a:r>
              <a:endParaRPr lang="ja-JP" altLang="en-US" sz="800" dirty="0">
                <a:solidFill>
                  <a:srgbClr val="96B1B6"/>
                </a:solidFill>
                <a:latin typeface="Cambria" pitchFamily="18" charset="0"/>
              </a:endParaRPr>
            </a:p>
          </p:txBody>
        </p:sp>
      </p:grpSp>
      <p:pic>
        <p:nvPicPr>
          <p:cNvPr id="26626" name="Picture 2" descr="Z:\Analyses of Annual Report\Pamphlet_Slide\2018\Pamphlet_Slide\Slide\transplants_2018_JDCHCT_Slide_eng_2019MMDD\スライド2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01578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タイトル 1"/>
          <p:cNvSpPr>
            <a:spLocks noGrp="1"/>
          </p:cNvSpPr>
          <p:nvPr>
            <p:ph type="title"/>
          </p:nvPr>
        </p:nvSpPr>
        <p:spPr>
          <a:xfrm>
            <a:off x="432000" y="0"/>
            <a:ext cx="8229600" cy="803564"/>
          </a:xfrm>
        </p:spPr>
        <p:txBody>
          <a:bodyPr anchor="ctr">
            <a:noAutofit/>
          </a:bodyPr>
          <a:lstStyle/>
          <a:p>
            <a:r>
              <a:rPr lang="en-US" altLang="ja-JP" sz="2500" dirty="0">
                <a:solidFill>
                  <a:schemeClr val="accent1">
                    <a:lumMod val="20000"/>
                    <a:lumOff val="80000"/>
                  </a:schemeClr>
                </a:solidFill>
                <a:effectLst/>
                <a:latin typeface="Arial" pitchFamily="34" charset="0"/>
                <a:ea typeface="Verdana" pitchFamily="34" charset="0"/>
                <a:cs typeface="Arial" pitchFamily="34" charset="0"/>
              </a:rPr>
              <a:t>One-year Survival by Year of</a:t>
            </a:r>
            <a:r>
              <a:rPr lang="en-US" altLang="ja-JP" sz="2500" baseline="0" dirty="0">
                <a:solidFill>
                  <a:schemeClr val="accent1">
                    <a:lumMod val="20000"/>
                    <a:lumOff val="80000"/>
                  </a:schemeClr>
                </a:solidFill>
                <a:effectLst/>
                <a:latin typeface="Arial" pitchFamily="34" charset="0"/>
                <a:ea typeface="Verdana" pitchFamily="34" charset="0"/>
                <a:cs typeface="Arial" pitchFamily="34" charset="0"/>
              </a:rPr>
              <a:t> Allogeneic </a:t>
            </a:r>
            <a:r>
              <a:rPr lang="en-US" altLang="ja-JP" sz="2500" dirty="0">
                <a:solidFill>
                  <a:schemeClr val="accent1">
                    <a:lumMod val="20000"/>
                    <a:lumOff val="80000"/>
                  </a:schemeClr>
                </a:solidFill>
                <a:effectLst/>
                <a:latin typeface="Arial" pitchFamily="34" charset="0"/>
                <a:ea typeface="Verdana" pitchFamily="34" charset="0"/>
                <a:cs typeface="Arial" pitchFamily="34" charset="0"/>
              </a:rPr>
              <a:t>Transplants,</a:t>
            </a:r>
            <a:br>
              <a:rPr lang="en-US" altLang="ja-JP" sz="2500" dirty="0">
                <a:solidFill>
                  <a:schemeClr val="accent1">
                    <a:lumMod val="20000"/>
                    <a:lumOff val="80000"/>
                  </a:schemeClr>
                </a:solidFill>
                <a:effectLst/>
                <a:latin typeface="Arial" pitchFamily="34" charset="0"/>
                <a:ea typeface="Verdana" pitchFamily="34" charset="0"/>
                <a:cs typeface="Arial" pitchFamily="34" charset="0"/>
              </a:rPr>
            </a:br>
            <a:r>
              <a:rPr lang="en-US" altLang="ja-JP" sz="2500" dirty="0">
                <a:solidFill>
                  <a:schemeClr val="accent1">
                    <a:lumMod val="20000"/>
                    <a:lumOff val="80000"/>
                  </a:schemeClr>
                </a:solidFill>
                <a:effectLst/>
                <a:latin typeface="Arial" pitchFamily="34" charset="0"/>
                <a:ea typeface="Verdana" pitchFamily="34" charset="0"/>
                <a:cs typeface="Arial" pitchFamily="34" charset="0"/>
              </a:rPr>
              <a:t>Donor, and Stem Cell Sources </a:t>
            </a:r>
            <a:r>
              <a:rPr lang="en-US" altLang="ja-JP" sz="1800" dirty="0">
                <a:solidFill>
                  <a:schemeClr val="accent1">
                    <a:lumMod val="20000"/>
                    <a:lumOff val="80000"/>
                  </a:schemeClr>
                </a:solidFill>
                <a:effectLst/>
                <a:latin typeface="Arial" pitchFamily="34" charset="0"/>
                <a:ea typeface="Verdana" pitchFamily="34" charset="0"/>
                <a:cs typeface="Arial" pitchFamily="34" charset="0"/>
              </a:rPr>
              <a:t>(Age</a:t>
            </a:r>
            <a:r>
              <a:rPr lang="ja-JP" altLang="en-US" sz="1800" dirty="0">
                <a:solidFill>
                  <a:schemeClr val="accent1">
                    <a:lumMod val="20000"/>
                    <a:lumOff val="80000"/>
                  </a:schemeClr>
                </a:solidFill>
                <a:effectLst/>
                <a:latin typeface="Arial" pitchFamily="34" charset="0"/>
                <a:ea typeface="Verdana" pitchFamily="34" charset="0"/>
                <a:cs typeface="Arial" pitchFamily="34" charset="0"/>
              </a:rPr>
              <a:t>≥</a:t>
            </a:r>
            <a:r>
              <a:rPr lang="en-US" altLang="ja-JP" sz="1800" dirty="0">
                <a:solidFill>
                  <a:schemeClr val="accent1">
                    <a:lumMod val="20000"/>
                    <a:lumOff val="80000"/>
                  </a:schemeClr>
                </a:solidFill>
                <a:effectLst/>
                <a:latin typeface="Arial" pitchFamily="34" charset="0"/>
                <a:ea typeface="Verdana" pitchFamily="34" charset="0"/>
                <a:cs typeface="Arial" pitchFamily="34" charset="0"/>
              </a:rPr>
              <a:t>50)</a:t>
            </a:r>
            <a:endParaRPr lang="ja-JP" altLang="en-US" sz="1800" b="0" dirty="0">
              <a:solidFill>
                <a:schemeClr val="accent1">
                  <a:lumMod val="20000"/>
                  <a:lumOff val="80000"/>
                </a:schemeClr>
              </a:solidFill>
              <a:effectLst/>
              <a:cs typeface="メイリオ" pitchFamily="50" charset="-128"/>
            </a:endParaRPr>
          </a:p>
        </p:txBody>
      </p:sp>
      <p:sp>
        <p:nvSpPr>
          <p:cNvPr id="10" name="テキスト ボックス 9"/>
          <p:cNvSpPr txBox="1"/>
          <p:nvPr/>
        </p:nvSpPr>
        <p:spPr>
          <a:xfrm>
            <a:off x="5565913" y="6188765"/>
            <a:ext cx="914400" cy="914400"/>
          </a:xfrm>
          <a:prstGeom prst="rect">
            <a:avLst/>
          </a:prstGeom>
        </p:spPr>
        <p:txBody>
          <a:bodyPr vert="horz" wrap="none" lIns="0" rIns="0" bIns="0" rtlCol="0" anchor="ctr">
            <a:normAutofit fontScale="97500"/>
          </a:bodyPr>
          <a:lstStyle/>
          <a:p>
            <a:pPr marL="0" marR="0" indent="0" algn="l" defTabSz="914400" rtl="0" eaLnBrk="1" fontAlgn="auto" latinLnBrk="0" hangingPunct="1">
              <a:lnSpc>
                <a:spcPct val="100000"/>
              </a:lnSpc>
              <a:spcBef>
                <a:spcPct val="0"/>
              </a:spcBef>
              <a:spcAft>
                <a:spcPts val="0"/>
              </a:spcAft>
              <a:buClrTx/>
              <a:buSzTx/>
              <a:buFontTx/>
              <a:buNone/>
              <a:tabLst/>
            </a:pPr>
            <a:endParaRPr kumimoji="1" lang="ja-JP" altLang="en-US" sz="2600" b="0" i="0" u="none" strike="noStrike" kern="1200" cap="none" spc="0" normalizeH="0" baseline="0" noProof="0" dirty="0">
              <a:ln>
                <a:noFill/>
              </a:ln>
              <a:solidFill>
                <a:schemeClr val="accent1">
                  <a:lumMod val="75000"/>
                </a:schemeClr>
              </a:solidFill>
              <a:effectLst/>
              <a:uLnTx/>
              <a:uFillTx/>
              <a:latin typeface="+mn-ea"/>
              <a:ea typeface="+mn-ea"/>
              <a:cs typeface="+mj-cs"/>
            </a:endParaRPr>
          </a:p>
        </p:txBody>
      </p:sp>
      <p:sp>
        <p:nvSpPr>
          <p:cNvPr id="16" name="テキスト ボックス 15"/>
          <p:cNvSpPr txBox="1"/>
          <p:nvPr/>
        </p:nvSpPr>
        <p:spPr>
          <a:xfrm>
            <a:off x="6480313" y="4025900"/>
            <a:ext cx="1914387" cy="507978"/>
          </a:xfrm>
          <a:prstGeom prst="rect">
            <a:avLst/>
          </a:prstGeom>
        </p:spPr>
        <p:txBody>
          <a:bodyPr vert="horz" wrap="square" lIns="0" rIns="0" bIns="0" rtlCol="0" anchor="ctr">
            <a:normAutofit fontScale="97500"/>
          </a:bodyPr>
          <a:lstStyle/>
          <a:p>
            <a:pPr marL="0" marR="0" indent="0" algn="l" defTabSz="914400" rtl="0" eaLnBrk="1" fontAlgn="auto" latinLnBrk="0" hangingPunct="1">
              <a:lnSpc>
                <a:spcPct val="100000"/>
              </a:lnSpc>
              <a:spcBef>
                <a:spcPct val="0"/>
              </a:spcBef>
              <a:spcAft>
                <a:spcPts val="0"/>
              </a:spcAft>
              <a:buClrTx/>
              <a:buSzTx/>
              <a:buFontTx/>
              <a:buNone/>
              <a:tabLst/>
            </a:pPr>
            <a:endParaRPr kumimoji="1" lang="ja-JP" altLang="en-US" sz="2600" b="0" i="0" u="none" strike="noStrike" kern="1200" cap="none" spc="0" normalizeH="0" baseline="0" noProof="0" dirty="0">
              <a:ln>
                <a:noFill/>
              </a:ln>
              <a:solidFill>
                <a:schemeClr val="accent1">
                  <a:lumMod val="75000"/>
                </a:schemeClr>
              </a:solidFill>
              <a:effectLst/>
              <a:uLnTx/>
              <a:uFillTx/>
              <a:latin typeface="+mn-ea"/>
              <a:ea typeface="+mn-ea"/>
              <a:cs typeface="+mj-cs"/>
            </a:endParaRPr>
          </a:p>
        </p:txBody>
      </p:sp>
      <p:cxnSp>
        <p:nvCxnSpPr>
          <p:cNvPr id="28" name="直線コネクタ 27"/>
          <p:cNvCxnSpPr/>
          <p:nvPr/>
        </p:nvCxnSpPr>
        <p:spPr>
          <a:xfrm>
            <a:off x="1012100" y="4839637"/>
            <a:ext cx="2088000" cy="0"/>
          </a:xfrm>
          <a:prstGeom prst="line">
            <a:avLst/>
          </a:prstGeom>
          <a:ln w="22225">
            <a:solidFill>
              <a:schemeClr val="bg1"/>
            </a:solidFill>
            <a:tailEnd type="none" w="med" len="sm"/>
          </a:ln>
        </p:spPr>
        <p:style>
          <a:lnRef idx="1">
            <a:schemeClr val="accent1"/>
          </a:lnRef>
          <a:fillRef idx="0">
            <a:schemeClr val="accent1"/>
          </a:fillRef>
          <a:effectRef idx="0">
            <a:schemeClr val="accent1"/>
          </a:effectRef>
          <a:fontRef idx="minor">
            <a:schemeClr val="tx1"/>
          </a:fontRef>
        </p:style>
      </p:cxnSp>
      <p:grpSp>
        <p:nvGrpSpPr>
          <p:cNvPr id="23" name="グループ化 17">
            <a:extLst>
              <a:ext uri="{FF2B5EF4-FFF2-40B4-BE49-F238E27FC236}">
                <a16:creationId xmlns:a16="http://schemas.microsoft.com/office/drawing/2014/main" id="{B1F03D64-8EBB-4558-88B8-22C20446F8CC}"/>
              </a:ext>
            </a:extLst>
          </p:cNvPr>
          <p:cNvGrpSpPr/>
          <p:nvPr/>
        </p:nvGrpSpPr>
        <p:grpSpPr>
          <a:xfrm>
            <a:off x="62552" y="6357600"/>
            <a:ext cx="3749040" cy="499982"/>
            <a:chOff x="62552" y="6357600"/>
            <a:chExt cx="3749040" cy="499982"/>
          </a:xfrm>
        </p:grpSpPr>
        <p:pic>
          <p:nvPicPr>
            <p:cNvPr id="24" name="図 23" descr="jdchct_logo_only_131104.png">
              <a:extLst>
                <a:ext uri="{FF2B5EF4-FFF2-40B4-BE49-F238E27FC236}">
                  <a16:creationId xmlns:a16="http://schemas.microsoft.com/office/drawing/2014/main" id="{098DB6E8-158B-4DB6-97BD-48850CF7214F}"/>
                </a:ext>
              </a:extLst>
            </p:cNvPr>
            <p:cNvPicPr>
              <a:picLocks/>
            </p:cNvPicPr>
            <p:nvPr/>
          </p:nvPicPr>
          <p:blipFill>
            <a:blip r:embed="rId3" cstate="print">
              <a:extLst>
                <a:ext uri="{28A0092B-C50C-407E-A947-70E740481C1C}">
                  <a14:useLocalDpi xmlns:a14="http://schemas.microsoft.com/office/drawing/2010/main"/>
                </a:ext>
              </a:extLst>
            </a:blip>
            <a:stretch>
              <a:fillRect/>
            </a:stretch>
          </p:blipFill>
          <p:spPr>
            <a:xfrm>
              <a:off x="64800" y="6357600"/>
              <a:ext cx="349200" cy="385200"/>
            </a:xfrm>
            <a:prstGeom prst="rect">
              <a:avLst/>
            </a:prstGeom>
            <a:effectLst>
              <a:outerShdw blurRad="76200" dir="18900000" sy="23000" kx="-1200000" algn="bl" rotWithShape="0">
                <a:prstClr val="black">
                  <a:alpha val="20000"/>
                </a:prstClr>
              </a:outerShdw>
            </a:effectLst>
          </p:spPr>
        </p:pic>
        <p:sp>
          <p:nvSpPr>
            <p:cNvPr id="25" name="テキスト ボックス 6">
              <a:extLst>
                <a:ext uri="{FF2B5EF4-FFF2-40B4-BE49-F238E27FC236}">
                  <a16:creationId xmlns:a16="http://schemas.microsoft.com/office/drawing/2014/main" id="{39DA02BF-DDCF-4BE1-BFEA-EDB02049F08F}"/>
                </a:ext>
              </a:extLst>
            </p:cNvPr>
            <p:cNvSpPr txBox="1"/>
            <p:nvPr/>
          </p:nvSpPr>
          <p:spPr>
            <a:xfrm>
              <a:off x="62552" y="6677586"/>
              <a:ext cx="3749040" cy="179996"/>
            </a:xfrm>
            <a:prstGeom prst="rect">
              <a:avLst/>
            </a:prstGeom>
          </p:spPr>
          <p:txBody>
            <a:bodyPr vert="horz" wrap="square" lIns="0" rIns="0" bIns="0" rtlCol="0" anchor="ctr">
              <a:normAutofit fontScale="97500"/>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spcBef>
                  <a:spcPct val="0"/>
                </a:spcBef>
              </a:pPr>
              <a:r>
                <a:rPr lang="en-US" altLang="ja-JP" sz="800">
                  <a:solidFill>
                    <a:srgbClr val="96B1B6"/>
                  </a:solidFill>
                  <a:latin typeface="Cambria" pitchFamily="18" charset="0"/>
                </a:rPr>
                <a:t>The </a:t>
              </a:r>
              <a:r>
                <a:rPr lang="en-US" altLang="ja-JP" sz="800">
                  <a:solidFill>
                    <a:srgbClr val="7AA4D2"/>
                  </a:solidFill>
                  <a:latin typeface="Cambria" pitchFamily="18" charset="0"/>
                </a:rPr>
                <a:t>J</a:t>
              </a:r>
              <a:r>
                <a:rPr lang="en-US" altLang="ja-JP" sz="800">
                  <a:solidFill>
                    <a:srgbClr val="96B1B6"/>
                  </a:solidFill>
                  <a:latin typeface="Cambria" pitchFamily="18" charset="0"/>
                </a:rPr>
                <a:t>apanese </a:t>
              </a:r>
              <a:r>
                <a:rPr lang="en-US" altLang="ja-JP" sz="800">
                  <a:solidFill>
                    <a:srgbClr val="7AA4D2"/>
                  </a:solidFill>
                  <a:latin typeface="Cambria" pitchFamily="18" charset="0"/>
                </a:rPr>
                <a:t>D</a:t>
              </a:r>
              <a:r>
                <a:rPr lang="en-US" altLang="ja-JP" sz="800">
                  <a:solidFill>
                    <a:srgbClr val="96B1B6"/>
                  </a:solidFill>
                  <a:latin typeface="Cambria" pitchFamily="18" charset="0"/>
                </a:rPr>
                <a:t>ata </a:t>
              </a:r>
              <a:r>
                <a:rPr lang="en-US" altLang="ja-JP" sz="800">
                  <a:solidFill>
                    <a:srgbClr val="7AA4D2"/>
                  </a:solidFill>
                  <a:latin typeface="Cambria" pitchFamily="18" charset="0"/>
                </a:rPr>
                <a:t>C</a:t>
              </a:r>
              <a:r>
                <a:rPr lang="en-US" altLang="ja-JP" sz="800">
                  <a:solidFill>
                    <a:srgbClr val="96B1B6"/>
                  </a:solidFill>
                  <a:latin typeface="Cambria" pitchFamily="18" charset="0"/>
                </a:rPr>
                <a:t>enter for </a:t>
              </a:r>
              <a:r>
                <a:rPr lang="en-US" altLang="ja-JP" sz="800">
                  <a:solidFill>
                    <a:srgbClr val="7AA4D2"/>
                  </a:solidFill>
                  <a:latin typeface="Cambria" pitchFamily="18" charset="0"/>
                </a:rPr>
                <a:t>H</a:t>
              </a:r>
              <a:r>
                <a:rPr lang="en-US" altLang="ja-JP" sz="800">
                  <a:solidFill>
                    <a:srgbClr val="96B1B6"/>
                  </a:solidFill>
                  <a:latin typeface="Cambria" pitchFamily="18" charset="0"/>
                </a:rPr>
                <a:t>ematopoietic </a:t>
              </a:r>
              <a:r>
                <a:rPr lang="en-US" altLang="ja-JP" sz="800">
                  <a:solidFill>
                    <a:srgbClr val="7AA4D2"/>
                  </a:solidFill>
                  <a:latin typeface="Cambria" pitchFamily="18" charset="0"/>
                </a:rPr>
                <a:t>C</a:t>
              </a:r>
              <a:r>
                <a:rPr lang="en-US" altLang="ja-JP" sz="800">
                  <a:solidFill>
                    <a:srgbClr val="96B1B6"/>
                  </a:solidFill>
                  <a:latin typeface="Cambria" pitchFamily="18" charset="0"/>
                </a:rPr>
                <a:t>ell </a:t>
              </a:r>
              <a:r>
                <a:rPr lang="en-US" altLang="ja-JP" sz="800">
                  <a:solidFill>
                    <a:srgbClr val="7AA4D2"/>
                  </a:solidFill>
                  <a:latin typeface="Cambria" pitchFamily="18" charset="0"/>
                </a:rPr>
                <a:t>T</a:t>
              </a:r>
              <a:r>
                <a:rPr lang="en-US" altLang="ja-JP" sz="800">
                  <a:solidFill>
                    <a:srgbClr val="96B1B6"/>
                  </a:solidFill>
                  <a:latin typeface="Cambria" pitchFamily="18" charset="0"/>
                </a:rPr>
                <a:t>ransplantation</a:t>
              </a:r>
              <a:endParaRPr lang="ja-JP" altLang="en-US" sz="800" dirty="0">
                <a:solidFill>
                  <a:srgbClr val="96B1B6"/>
                </a:solidFill>
                <a:latin typeface="Cambria" pitchFamily="18" charset="0"/>
              </a:endParaRPr>
            </a:p>
          </p:txBody>
        </p:sp>
      </p:grpSp>
      <p:pic>
        <p:nvPicPr>
          <p:cNvPr id="27650" name="Picture 2" descr="Z:\Analyses of Annual Report\Pamphlet_Slide\2018\Pamphlet_Slide\Slide\transplants_2018_JDCHCT_Slide_eng_2019MMDD\スライド2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29935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タイトル 1"/>
          <p:cNvSpPr>
            <a:spLocks noGrp="1"/>
          </p:cNvSpPr>
          <p:nvPr>
            <p:ph type="title"/>
          </p:nvPr>
        </p:nvSpPr>
        <p:spPr>
          <a:xfrm>
            <a:off x="432000" y="0"/>
            <a:ext cx="8229600" cy="803564"/>
          </a:xfrm>
        </p:spPr>
        <p:txBody>
          <a:bodyPr anchor="ctr">
            <a:normAutofit fontScale="90000"/>
          </a:bodyPr>
          <a:lstStyle/>
          <a:p>
            <a:r>
              <a:rPr lang="en-US" altLang="ja-JP" dirty="0">
                <a:solidFill>
                  <a:schemeClr val="tx2"/>
                </a:solidFill>
                <a:effectLst/>
                <a:latin typeface="Arial"/>
                <a:ea typeface="Verdana"/>
                <a:cs typeface="Arial"/>
              </a:rPr>
              <a:t>Annual Number of Transplant Recipients in Japan</a:t>
            </a:r>
            <a:br>
              <a:rPr lang="en-US" altLang="ja-JP" dirty="0">
                <a:solidFill>
                  <a:schemeClr val="tx2"/>
                </a:solidFill>
                <a:effectLst/>
                <a:latin typeface="Arial"/>
                <a:ea typeface="Verdana"/>
                <a:cs typeface="Arial"/>
              </a:rPr>
            </a:br>
            <a:r>
              <a:rPr lang="en-US" altLang="ja-JP" dirty="0">
                <a:solidFill>
                  <a:schemeClr val="tx2"/>
                </a:solidFill>
                <a:effectLst/>
                <a:latin typeface="Arial"/>
                <a:ea typeface="Verdana"/>
                <a:cs typeface="Arial"/>
              </a:rPr>
              <a:t> by Transplant Type</a:t>
            </a:r>
            <a:endParaRPr lang="ja-JP" altLang="en-US" sz="2000" b="0" spc="-300" dirty="0">
              <a:solidFill>
                <a:schemeClr val="tx2"/>
              </a:solidFill>
              <a:cs typeface="Arial Unicode MS" pitchFamily="50" charset="-128"/>
            </a:endParaRPr>
          </a:p>
        </p:txBody>
      </p:sp>
      <p:sp>
        <p:nvSpPr>
          <p:cNvPr id="9" name="スライド番号プレースホルダ 4"/>
          <p:cNvSpPr txBox="1">
            <a:spLocks/>
          </p:cNvSpPr>
          <p:nvPr/>
        </p:nvSpPr>
        <p:spPr>
          <a:xfrm>
            <a:off x="8874000" y="6651880"/>
            <a:ext cx="251092" cy="158620"/>
          </a:xfrm>
          <a:prstGeom prst="rect">
            <a:avLst/>
          </a:prstGeom>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2FECD35A-6F14-4CA7-81FF-DADAB1564319}" type="slidenum">
              <a:rPr kumimoji="1" lang="ja-JP" altLang="en-US" sz="1100" b="1" i="0" u="none" strike="noStrike" kern="1200" cap="none" spc="0" normalizeH="0" baseline="0" noProof="0" smtClean="0">
                <a:ln>
                  <a:noFill/>
                </a:ln>
                <a:solidFill>
                  <a:schemeClr val="bg1">
                    <a:lumMod val="75000"/>
                  </a:schemeClr>
                </a:solidFill>
                <a:effectLst/>
                <a:uLnTx/>
                <a:uFillTx/>
                <a:latin typeface="Arial" charset="0"/>
                <a:ea typeface="ＭＳ Ｐゴシック"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3</a:t>
            </a:fld>
            <a:endParaRPr kumimoji="1" lang="ja-JP" altLang="en-US" sz="1100" b="1" i="0" u="none" strike="noStrike" kern="1200" cap="none" spc="0" normalizeH="0" baseline="0" noProof="0">
              <a:ln>
                <a:noFill/>
              </a:ln>
              <a:solidFill>
                <a:schemeClr val="bg1">
                  <a:lumMod val="75000"/>
                </a:schemeClr>
              </a:solidFill>
              <a:effectLst/>
              <a:uLnTx/>
              <a:uFillTx/>
              <a:latin typeface="Arial" charset="0"/>
              <a:ea typeface="ＭＳ Ｐゴシック" charset="-128"/>
              <a:cs typeface="+mn-cs"/>
            </a:endParaRPr>
          </a:p>
        </p:txBody>
      </p:sp>
      <p:grpSp>
        <p:nvGrpSpPr>
          <p:cNvPr id="7" name="グループ化 17"/>
          <p:cNvGrpSpPr/>
          <p:nvPr/>
        </p:nvGrpSpPr>
        <p:grpSpPr>
          <a:xfrm>
            <a:off x="62552" y="6357600"/>
            <a:ext cx="3749040" cy="499982"/>
            <a:chOff x="62552" y="6357600"/>
            <a:chExt cx="3749040" cy="499982"/>
          </a:xfrm>
        </p:grpSpPr>
        <p:pic>
          <p:nvPicPr>
            <p:cNvPr id="8" name="図 7" descr="jdchct_logo_only_131104.png"/>
            <p:cNvPicPr>
              <a:picLocks/>
            </p:cNvPicPr>
            <p:nvPr/>
          </p:nvPicPr>
          <p:blipFill>
            <a:blip r:embed="rId3" cstate="print">
              <a:extLst>
                <a:ext uri="{28A0092B-C50C-407E-A947-70E740481C1C}">
                  <a14:useLocalDpi xmlns:a14="http://schemas.microsoft.com/office/drawing/2010/main"/>
                </a:ext>
              </a:extLst>
            </a:blip>
            <a:stretch>
              <a:fillRect/>
            </a:stretch>
          </p:blipFill>
          <p:spPr>
            <a:xfrm>
              <a:off x="64800" y="6357600"/>
              <a:ext cx="349200" cy="385200"/>
            </a:xfrm>
            <a:prstGeom prst="rect">
              <a:avLst/>
            </a:prstGeom>
            <a:effectLst>
              <a:outerShdw blurRad="76200" dir="18900000" sy="23000" kx="-1200000" algn="bl" rotWithShape="0">
                <a:prstClr val="black">
                  <a:alpha val="20000"/>
                </a:prstClr>
              </a:outerShdw>
            </a:effectLst>
          </p:spPr>
        </p:pic>
        <p:sp>
          <p:nvSpPr>
            <p:cNvPr id="11" name="テキスト ボックス 6"/>
            <p:cNvSpPr txBox="1"/>
            <p:nvPr/>
          </p:nvSpPr>
          <p:spPr>
            <a:xfrm>
              <a:off x="62552" y="6677586"/>
              <a:ext cx="3749040" cy="179996"/>
            </a:xfrm>
            <a:prstGeom prst="rect">
              <a:avLst/>
            </a:prstGeom>
          </p:spPr>
          <p:txBody>
            <a:bodyPr vert="horz" wrap="square" lIns="0" rIns="0" bIns="0" rtlCol="0" anchor="ctr">
              <a:normAutofit fontScale="97500"/>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eaLnBrk="1" fontAlgn="auto" latinLnBrk="0" hangingPunct="1">
                <a:lnSpc>
                  <a:spcPct val="100000"/>
                </a:lnSpc>
                <a:spcBef>
                  <a:spcPct val="0"/>
                </a:spcBef>
                <a:spcAft>
                  <a:spcPts val="0"/>
                </a:spcAft>
                <a:buClrTx/>
                <a:buSzTx/>
                <a:buFontTx/>
                <a:buNone/>
                <a:tabLst/>
              </a:pP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The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J</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apanese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D</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ata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C</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enter for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H</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ematopoietic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C</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ell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T</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ransplantation</a:t>
              </a:r>
              <a:endParaRPr kumimoji="1" lang="ja-JP" altLang="en-US" sz="800" b="0" i="0" u="none" strike="noStrike" kern="1200" cap="none" spc="0" normalizeH="0" baseline="0" noProof="0" dirty="0">
                <a:ln>
                  <a:noFill/>
                </a:ln>
                <a:solidFill>
                  <a:srgbClr val="96B1B6"/>
                </a:solidFill>
                <a:effectLst/>
                <a:uLnTx/>
                <a:uFillTx/>
                <a:latin typeface="Cambria" pitchFamily="18" charset="0"/>
                <a:ea typeface="HGP明朝E"/>
              </a:endParaRPr>
            </a:p>
          </p:txBody>
        </p:sp>
      </p:grpSp>
      <p:pic>
        <p:nvPicPr>
          <p:cNvPr id="1026" name="Picture 2" descr="Z:\Analyses of Annual Report\Pamphlet_Slide\2018\Pamphlet_Slide\Slide\transplants_2018_JDCHCT_Slide_eng_2019MMDD\スライド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49884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タイトル 1"/>
          <p:cNvSpPr>
            <a:spLocks noGrp="1"/>
          </p:cNvSpPr>
          <p:nvPr>
            <p:ph type="title"/>
          </p:nvPr>
        </p:nvSpPr>
        <p:spPr>
          <a:xfrm>
            <a:off x="432000" y="0"/>
            <a:ext cx="8568000" cy="803564"/>
          </a:xfrm>
          <a:effectLst/>
        </p:spPr>
        <p:txBody>
          <a:bodyPr anchor="t">
            <a:normAutofit fontScale="90000"/>
          </a:bodyPr>
          <a:lstStyle/>
          <a:p>
            <a:pPr defTabSz="914400" fontAlgn="auto">
              <a:lnSpc>
                <a:spcPts val="3000"/>
              </a:lnSpc>
              <a:spcAft>
                <a:spcPts val="0"/>
              </a:spcAft>
            </a:pPr>
            <a:r>
              <a:rPr lang="en-US" altLang="ja-JP" dirty="0">
                <a:solidFill>
                  <a:schemeClr val="accent1">
                    <a:lumMod val="20000"/>
                    <a:lumOff val="80000"/>
                  </a:schemeClr>
                </a:solidFill>
                <a:effectLst/>
                <a:latin typeface="Arial" pitchFamily="34" charset="0"/>
                <a:ea typeface="Verdana" pitchFamily="34" charset="0"/>
                <a:cs typeface="Arial" pitchFamily="34" charset="0"/>
              </a:rPr>
              <a:t>100-day Survival by Year of Transplants,</a:t>
            </a:r>
            <a:br>
              <a:rPr lang="en-US" altLang="ja-JP" dirty="0">
                <a:solidFill>
                  <a:schemeClr val="accent1">
                    <a:lumMod val="20000"/>
                    <a:lumOff val="80000"/>
                  </a:schemeClr>
                </a:solidFill>
                <a:effectLst/>
                <a:latin typeface="Arial" pitchFamily="34" charset="0"/>
                <a:ea typeface="Verdana" pitchFamily="34" charset="0"/>
                <a:cs typeface="Arial" pitchFamily="34" charset="0"/>
              </a:rPr>
            </a:br>
            <a:r>
              <a:rPr lang="en-US" altLang="ja-JP" dirty="0">
                <a:solidFill>
                  <a:schemeClr val="accent1">
                    <a:lumMod val="20000"/>
                    <a:lumOff val="80000"/>
                  </a:schemeClr>
                </a:solidFill>
                <a:effectLst/>
                <a:latin typeface="Arial" pitchFamily="34" charset="0"/>
                <a:ea typeface="Verdana" pitchFamily="34" charset="0"/>
                <a:cs typeface="Arial" pitchFamily="34" charset="0"/>
              </a:rPr>
              <a:t>Disease Status, and Age</a:t>
            </a:r>
            <a:r>
              <a:rPr lang="en-US" altLang="ja-JP" dirty="0">
                <a:solidFill>
                  <a:schemeClr val="accent1">
                    <a:lumMod val="20000"/>
                    <a:lumOff val="80000"/>
                  </a:schemeClr>
                </a:solidFill>
                <a:latin typeface="Arial" pitchFamily="34" charset="0"/>
                <a:ea typeface="Verdana" pitchFamily="34" charset="0"/>
                <a:cs typeface="Arial" pitchFamily="34" charset="0"/>
              </a:rPr>
              <a:t> </a:t>
            </a:r>
            <a:r>
              <a:rPr lang="ja-JP" altLang="en-US" sz="2000" dirty="0">
                <a:solidFill>
                  <a:schemeClr val="accent1">
                    <a:lumMod val="20000"/>
                    <a:lumOff val="80000"/>
                  </a:schemeClr>
                </a:solidFill>
                <a:effectLst/>
                <a:latin typeface="Arial" pitchFamily="34" charset="0"/>
                <a:cs typeface="Arial" pitchFamily="34" charset="0"/>
              </a:rPr>
              <a:t>（ </a:t>
            </a:r>
            <a:r>
              <a:rPr lang="en-US" altLang="ja-JP" sz="2000" dirty="0">
                <a:solidFill>
                  <a:schemeClr val="accent1">
                    <a:lumMod val="20000"/>
                    <a:lumOff val="80000"/>
                  </a:schemeClr>
                </a:solidFill>
                <a:effectLst/>
                <a:latin typeface="Arial" pitchFamily="34" charset="0"/>
                <a:cs typeface="Arial" pitchFamily="34" charset="0"/>
              </a:rPr>
              <a:t>AML / ALL / CML / MDS )</a:t>
            </a:r>
            <a:endParaRPr lang="ja-JP" altLang="en-US" sz="2000" dirty="0">
              <a:solidFill>
                <a:schemeClr val="accent1">
                  <a:lumMod val="20000"/>
                  <a:lumOff val="80000"/>
                </a:schemeClr>
              </a:solidFill>
              <a:effectLst/>
            </a:endParaRPr>
          </a:p>
        </p:txBody>
      </p:sp>
      <p:grpSp>
        <p:nvGrpSpPr>
          <p:cNvPr id="18" name="グループ化 17">
            <a:extLst>
              <a:ext uri="{FF2B5EF4-FFF2-40B4-BE49-F238E27FC236}">
                <a16:creationId xmlns:a16="http://schemas.microsoft.com/office/drawing/2014/main" id="{5B92BCF5-93C8-4312-95DE-D974C87CE309}"/>
              </a:ext>
            </a:extLst>
          </p:cNvPr>
          <p:cNvGrpSpPr/>
          <p:nvPr/>
        </p:nvGrpSpPr>
        <p:grpSpPr>
          <a:xfrm>
            <a:off x="62552" y="6357600"/>
            <a:ext cx="3749040" cy="499982"/>
            <a:chOff x="62552" y="6357600"/>
            <a:chExt cx="3749040" cy="499982"/>
          </a:xfrm>
        </p:grpSpPr>
        <p:pic>
          <p:nvPicPr>
            <p:cNvPr id="19" name="図 18" descr="jdchct_logo_only_131104.png">
              <a:extLst>
                <a:ext uri="{FF2B5EF4-FFF2-40B4-BE49-F238E27FC236}">
                  <a16:creationId xmlns:a16="http://schemas.microsoft.com/office/drawing/2014/main" id="{FBC32846-2CA4-4DDC-B7A1-F73150E9C731}"/>
                </a:ext>
              </a:extLst>
            </p:cNvPr>
            <p:cNvPicPr>
              <a:picLocks/>
            </p:cNvPicPr>
            <p:nvPr/>
          </p:nvPicPr>
          <p:blipFill>
            <a:blip r:embed="rId3" cstate="print">
              <a:extLst>
                <a:ext uri="{28A0092B-C50C-407E-A947-70E740481C1C}">
                  <a14:useLocalDpi xmlns:a14="http://schemas.microsoft.com/office/drawing/2010/main"/>
                </a:ext>
              </a:extLst>
            </a:blip>
            <a:stretch>
              <a:fillRect/>
            </a:stretch>
          </p:blipFill>
          <p:spPr>
            <a:xfrm>
              <a:off x="64800" y="6357600"/>
              <a:ext cx="349200" cy="385200"/>
            </a:xfrm>
            <a:prstGeom prst="rect">
              <a:avLst/>
            </a:prstGeom>
            <a:effectLst>
              <a:outerShdw blurRad="76200" dir="18900000" sy="23000" kx="-1200000" algn="bl" rotWithShape="0">
                <a:prstClr val="black">
                  <a:alpha val="20000"/>
                </a:prstClr>
              </a:outerShdw>
            </a:effectLst>
          </p:spPr>
        </p:pic>
        <p:sp>
          <p:nvSpPr>
            <p:cNvPr id="20" name="テキスト ボックス 6">
              <a:extLst>
                <a:ext uri="{FF2B5EF4-FFF2-40B4-BE49-F238E27FC236}">
                  <a16:creationId xmlns:a16="http://schemas.microsoft.com/office/drawing/2014/main" id="{A23DE5A3-6B86-405B-80C6-7D2572A73508}"/>
                </a:ext>
              </a:extLst>
            </p:cNvPr>
            <p:cNvSpPr txBox="1"/>
            <p:nvPr/>
          </p:nvSpPr>
          <p:spPr>
            <a:xfrm>
              <a:off x="62552" y="6677586"/>
              <a:ext cx="3749040" cy="179996"/>
            </a:xfrm>
            <a:prstGeom prst="rect">
              <a:avLst/>
            </a:prstGeom>
          </p:spPr>
          <p:txBody>
            <a:bodyPr vert="horz" wrap="square" lIns="0" rIns="0" bIns="0" rtlCol="0" anchor="ctr">
              <a:normAutofit fontScale="97500"/>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spcBef>
                  <a:spcPct val="0"/>
                </a:spcBef>
              </a:pPr>
              <a:r>
                <a:rPr lang="en-US" altLang="ja-JP" sz="800">
                  <a:solidFill>
                    <a:srgbClr val="96B1B6"/>
                  </a:solidFill>
                  <a:latin typeface="Cambria" pitchFamily="18" charset="0"/>
                </a:rPr>
                <a:t>The </a:t>
              </a:r>
              <a:r>
                <a:rPr lang="en-US" altLang="ja-JP" sz="800">
                  <a:solidFill>
                    <a:srgbClr val="7AA4D2"/>
                  </a:solidFill>
                  <a:latin typeface="Cambria" pitchFamily="18" charset="0"/>
                </a:rPr>
                <a:t>J</a:t>
              </a:r>
              <a:r>
                <a:rPr lang="en-US" altLang="ja-JP" sz="800">
                  <a:solidFill>
                    <a:srgbClr val="96B1B6"/>
                  </a:solidFill>
                  <a:latin typeface="Cambria" pitchFamily="18" charset="0"/>
                </a:rPr>
                <a:t>apanese </a:t>
              </a:r>
              <a:r>
                <a:rPr lang="en-US" altLang="ja-JP" sz="800">
                  <a:solidFill>
                    <a:srgbClr val="7AA4D2"/>
                  </a:solidFill>
                  <a:latin typeface="Cambria" pitchFamily="18" charset="0"/>
                </a:rPr>
                <a:t>D</a:t>
              </a:r>
              <a:r>
                <a:rPr lang="en-US" altLang="ja-JP" sz="800">
                  <a:solidFill>
                    <a:srgbClr val="96B1B6"/>
                  </a:solidFill>
                  <a:latin typeface="Cambria" pitchFamily="18" charset="0"/>
                </a:rPr>
                <a:t>ata </a:t>
              </a:r>
              <a:r>
                <a:rPr lang="en-US" altLang="ja-JP" sz="800">
                  <a:solidFill>
                    <a:srgbClr val="7AA4D2"/>
                  </a:solidFill>
                  <a:latin typeface="Cambria" pitchFamily="18" charset="0"/>
                </a:rPr>
                <a:t>C</a:t>
              </a:r>
              <a:r>
                <a:rPr lang="en-US" altLang="ja-JP" sz="800">
                  <a:solidFill>
                    <a:srgbClr val="96B1B6"/>
                  </a:solidFill>
                  <a:latin typeface="Cambria" pitchFamily="18" charset="0"/>
                </a:rPr>
                <a:t>enter for </a:t>
              </a:r>
              <a:r>
                <a:rPr lang="en-US" altLang="ja-JP" sz="800">
                  <a:solidFill>
                    <a:srgbClr val="7AA4D2"/>
                  </a:solidFill>
                  <a:latin typeface="Cambria" pitchFamily="18" charset="0"/>
                </a:rPr>
                <a:t>H</a:t>
              </a:r>
              <a:r>
                <a:rPr lang="en-US" altLang="ja-JP" sz="800">
                  <a:solidFill>
                    <a:srgbClr val="96B1B6"/>
                  </a:solidFill>
                  <a:latin typeface="Cambria" pitchFamily="18" charset="0"/>
                </a:rPr>
                <a:t>ematopoietic </a:t>
              </a:r>
              <a:r>
                <a:rPr lang="en-US" altLang="ja-JP" sz="800">
                  <a:solidFill>
                    <a:srgbClr val="7AA4D2"/>
                  </a:solidFill>
                  <a:latin typeface="Cambria" pitchFamily="18" charset="0"/>
                </a:rPr>
                <a:t>C</a:t>
              </a:r>
              <a:r>
                <a:rPr lang="en-US" altLang="ja-JP" sz="800">
                  <a:solidFill>
                    <a:srgbClr val="96B1B6"/>
                  </a:solidFill>
                  <a:latin typeface="Cambria" pitchFamily="18" charset="0"/>
                </a:rPr>
                <a:t>ell </a:t>
              </a:r>
              <a:r>
                <a:rPr lang="en-US" altLang="ja-JP" sz="800">
                  <a:solidFill>
                    <a:srgbClr val="7AA4D2"/>
                  </a:solidFill>
                  <a:latin typeface="Cambria" pitchFamily="18" charset="0"/>
                </a:rPr>
                <a:t>T</a:t>
              </a:r>
              <a:r>
                <a:rPr lang="en-US" altLang="ja-JP" sz="800">
                  <a:solidFill>
                    <a:srgbClr val="96B1B6"/>
                  </a:solidFill>
                  <a:latin typeface="Cambria" pitchFamily="18" charset="0"/>
                </a:rPr>
                <a:t>ransplantation</a:t>
              </a:r>
              <a:endParaRPr lang="ja-JP" altLang="en-US" sz="800" dirty="0">
                <a:solidFill>
                  <a:srgbClr val="96B1B6"/>
                </a:solidFill>
                <a:latin typeface="Cambria" pitchFamily="18" charset="0"/>
              </a:endParaRPr>
            </a:p>
          </p:txBody>
        </p:sp>
      </p:grpSp>
      <p:pic>
        <p:nvPicPr>
          <p:cNvPr id="28674" name="Picture 2" descr="Z:\Analyses of Annual Report\Pamphlet_Slide\2018\Pamphlet_Slide\Slide\transplants_2018_JDCHCT_Slide_eng_2019MMDD\スライド3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64113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タイトル 1"/>
          <p:cNvSpPr>
            <a:spLocks noGrp="1"/>
          </p:cNvSpPr>
          <p:nvPr>
            <p:ph type="title"/>
          </p:nvPr>
        </p:nvSpPr>
        <p:spPr>
          <a:xfrm>
            <a:off x="432000" y="0"/>
            <a:ext cx="8568000" cy="803564"/>
          </a:xfrm>
          <a:effectLst/>
        </p:spPr>
        <p:txBody>
          <a:bodyPr anchor="t">
            <a:normAutofit fontScale="90000"/>
          </a:bodyPr>
          <a:lstStyle/>
          <a:p>
            <a:pPr defTabSz="914400" fontAlgn="auto">
              <a:lnSpc>
                <a:spcPts val="3000"/>
              </a:lnSpc>
              <a:spcAft>
                <a:spcPts val="0"/>
              </a:spcAft>
            </a:pPr>
            <a:r>
              <a:rPr lang="en-US" altLang="ja-JP" dirty="0">
                <a:solidFill>
                  <a:schemeClr val="accent1">
                    <a:lumMod val="20000"/>
                    <a:lumOff val="80000"/>
                  </a:schemeClr>
                </a:solidFill>
                <a:effectLst/>
                <a:latin typeface="Arial" pitchFamily="34" charset="0"/>
                <a:ea typeface="Verdana" pitchFamily="34" charset="0"/>
                <a:cs typeface="Arial" pitchFamily="34" charset="0"/>
              </a:rPr>
              <a:t>One-year Survival by Year of Transplants,</a:t>
            </a:r>
            <a:br>
              <a:rPr lang="en-US" altLang="ja-JP" dirty="0">
                <a:solidFill>
                  <a:schemeClr val="accent1">
                    <a:lumMod val="20000"/>
                    <a:lumOff val="80000"/>
                  </a:schemeClr>
                </a:solidFill>
                <a:effectLst/>
                <a:latin typeface="Arial" pitchFamily="34" charset="0"/>
                <a:ea typeface="Verdana" pitchFamily="34" charset="0"/>
                <a:cs typeface="Arial" pitchFamily="34" charset="0"/>
              </a:rPr>
            </a:br>
            <a:r>
              <a:rPr lang="en-US" altLang="ja-JP" dirty="0">
                <a:solidFill>
                  <a:schemeClr val="accent1">
                    <a:lumMod val="20000"/>
                    <a:lumOff val="80000"/>
                  </a:schemeClr>
                </a:solidFill>
                <a:effectLst/>
                <a:latin typeface="Arial" pitchFamily="34" charset="0"/>
                <a:ea typeface="Verdana" pitchFamily="34" charset="0"/>
                <a:cs typeface="Arial" pitchFamily="34" charset="0"/>
              </a:rPr>
              <a:t>Disease Status, and Age</a:t>
            </a:r>
            <a:r>
              <a:rPr lang="ja-JP" altLang="en-US" sz="2000" dirty="0">
                <a:solidFill>
                  <a:schemeClr val="accent1">
                    <a:lumMod val="20000"/>
                    <a:lumOff val="80000"/>
                  </a:schemeClr>
                </a:solidFill>
                <a:effectLst/>
                <a:latin typeface="Arial" pitchFamily="34" charset="0"/>
                <a:cs typeface="Arial" pitchFamily="34" charset="0"/>
              </a:rPr>
              <a:t>（ </a:t>
            </a:r>
            <a:r>
              <a:rPr lang="en-US" altLang="ja-JP" sz="2000" dirty="0">
                <a:solidFill>
                  <a:schemeClr val="accent1">
                    <a:lumMod val="20000"/>
                    <a:lumOff val="80000"/>
                  </a:schemeClr>
                </a:solidFill>
                <a:effectLst/>
                <a:latin typeface="Arial" pitchFamily="34" charset="0"/>
                <a:cs typeface="Arial" pitchFamily="34" charset="0"/>
              </a:rPr>
              <a:t>AML / ALL / CML /MDS )</a:t>
            </a:r>
            <a:endParaRPr lang="ja-JP" altLang="en-US" sz="2000" dirty="0">
              <a:solidFill>
                <a:schemeClr val="accent1">
                  <a:lumMod val="20000"/>
                  <a:lumOff val="80000"/>
                </a:schemeClr>
              </a:solidFill>
              <a:effectLst/>
            </a:endParaRPr>
          </a:p>
        </p:txBody>
      </p:sp>
      <p:grpSp>
        <p:nvGrpSpPr>
          <p:cNvPr id="20" name="グループ化 17">
            <a:extLst>
              <a:ext uri="{FF2B5EF4-FFF2-40B4-BE49-F238E27FC236}">
                <a16:creationId xmlns:a16="http://schemas.microsoft.com/office/drawing/2014/main" id="{1E3CFAC1-1561-4D2B-8213-AF0A7D1474AF}"/>
              </a:ext>
            </a:extLst>
          </p:cNvPr>
          <p:cNvGrpSpPr/>
          <p:nvPr/>
        </p:nvGrpSpPr>
        <p:grpSpPr>
          <a:xfrm>
            <a:off x="62552" y="6357600"/>
            <a:ext cx="3749040" cy="499982"/>
            <a:chOff x="62552" y="6357600"/>
            <a:chExt cx="3749040" cy="499982"/>
          </a:xfrm>
        </p:grpSpPr>
        <p:pic>
          <p:nvPicPr>
            <p:cNvPr id="21" name="図 20" descr="jdchct_logo_only_131104.png">
              <a:extLst>
                <a:ext uri="{FF2B5EF4-FFF2-40B4-BE49-F238E27FC236}">
                  <a16:creationId xmlns:a16="http://schemas.microsoft.com/office/drawing/2014/main" id="{9BE75410-89ED-458E-AF4E-2D2008BD1EB9}"/>
                </a:ext>
              </a:extLst>
            </p:cNvPr>
            <p:cNvPicPr>
              <a:picLocks/>
            </p:cNvPicPr>
            <p:nvPr/>
          </p:nvPicPr>
          <p:blipFill>
            <a:blip r:embed="rId3" cstate="print">
              <a:extLst>
                <a:ext uri="{28A0092B-C50C-407E-A947-70E740481C1C}">
                  <a14:useLocalDpi xmlns:a14="http://schemas.microsoft.com/office/drawing/2010/main"/>
                </a:ext>
              </a:extLst>
            </a:blip>
            <a:stretch>
              <a:fillRect/>
            </a:stretch>
          </p:blipFill>
          <p:spPr>
            <a:xfrm>
              <a:off x="64800" y="6357600"/>
              <a:ext cx="349200" cy="385200"/>
            </a:xfrm>
            <a:prstGeom prst="rect">
              <a:avLst/>
            </a:prstGeom>
            <a:effectLst>
              <a:outerShdw blurRad="76200" dir="18900000" sy="23000" kx="-1200000" algn="bl" rotWithShape="0">
                <a:prstClr val="black">
                  <a:alpha val="20000"/>
                </a:prstClr>
              </a:outerShdw>
            </a:effectLst>
          </p:spPr>
        </p:pic>
        <p:sp>
          <p:nvSpPr>
            <p:cNvPr id="22" name="テキスト ボックス 6">
              <a:extLst>
                <a:ext uri="{FF2B5EF4-FFF2-40B4-BE49-F238E27FC236}">
                  <a16:creationId xmlns:a16="http://schemas.microsoft.com/office/drawing/2014/main" id="{C4A808E9-A90C-46CF-A009-7031303CD49C}"/>
                </a:ext>
              </a:extLst>
            </p:cNvPr>
            <p:cNvSpPr txBox="1"/>
            <p:nvPr/>
          </p:nvSpPr>
          <p:spPr>
            <a:xfrm>
              <a:off x="62552" y="6677586"/>
              <a:ext cx="3749040" cy="179996"/>
            </a:xfrm>
            <a:prstGeom prst="rect">
              <a:avLst/>
            </a:prstGeom>
          </p:spPr>
          <p:txBody>
            <a:bodyPr vert="horz" wrap="square" lIns="0" rIns="0" bIns="0" rtlCol="0" anchor="ctr">
              <a:normAutofit fontScale="97500"/>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spcBef>
                  <a:spcPct val="0"/>
                </a:spcBef>
              </a:pPr>
              <a:r>
                <a:rPr lang="en-US" altLang="ja-JP" sz="800">
                  <a:solidFill>
                    <a:srgbClr val="96B1B6"/>
                  </a:solidFill>
                  <a:latin typeface="Cambria" pitchFamily="18" charset="0"/>
                </a:rPr>
                <a:t>The </a:t>
              </a:r>
              <a:r>
                <a:rPr lang="en-US" altLang="ja-JP" sz="800">
                  <a:solidFill>
                    <a:srgbClr val="7AA4D2"/>
                  </a:solidFill>
                  <a:latin typeface="Cambria" pitchFamily="18" charset="0"/>
                </a:rPr>
                <a:t>J</a:t>
              </a:r>
              <a:r>
                <a:rPr lang="en-US" altLang="ja-JP" sz="800">
                  <a:solidFill>
                    <a:srgbClr val="96B1B6"/>
                  </a:solidFill>
                  <a:latin typeface="Cambria" pitchFamily="18" charset="0"/>
                </a:rPr>
                <a:t>apanese </a:t>
              </a:r>
              <a:r>
                <a:rPr lang="en-US" altLang="ja-JP" sz="800">
                  <a:solidFill>
                    <a:srgbClr val="7AA4D2"/>
                  </a:solidFill>
                  <a:latin typeface="Cambria" pitchFamily="18" charset="0"/>
                </a:rPr>
                <a:t>D</a:t>
              </a:r>
              <a:r>
                <a:rPr lang="en-US" altLang="ja-JP" sz="800">
                  <a:solidFill>
                    <a:srgbClr val="96B1B6"/>
                  </a:solidFill>
                  <a:latin typeface="Cambria" pitchFamily="18" charset="0"/>
                </a:rPr>
                <a:t>ata </a:t>
              </a:r>
              <a:r>
                <a:rPr lang="en-US" altLang="ja-JP" sz="800">
                  <a:solidFill>
                    <a:srgbClr val="7AA4D2"/>
                  </a:solidFill>
                  <a:latin typeface="Cambria" pitchFamily="18" charset="0"/>
                </a:rPr>
                <a:t>C</a:t>
              </a:r>
              <a:r>
                <a:rPr lang="en-US" altLang="ja-JP" sz="800">
                  <a:solidFill>
                    <a:srgbClr val="96B1B6"/>
                  </a:solidFill>
                  <a:latin typeface="Cambria" pitchFamily="18" charset="0"/>
                </a:rPr>
                <a:t>enter for </a:t>
              </a:r>
              <a:r>
                <a:rPr lang="en-US" altLang="ja-JP" sz="800">
                  <a:solidFill>
                    <a:srgbClr val="7AA4D2"/>
                  </a:solidFill>
                  <a:latin typeface="Cambria" pitchFamily="18" charset="0"/>
                </a:rPr>
                <a:t>H</a:t>
              </a:r>
              <a:r>
                <a:rPr lang="en-US" altLang="ja-JP" sz="800">
                  <a:solidFill>
                    <a:srgbClr val="96B1B6"/>
                  </a:solidFill>
                  <a:latin typeface="Cambria" pitchFamily="18" charset="0"/>
                </a:rPr>
                <a:t>ematopoietic </a:t>
              </a:r>
              <a:r>
                <a:rPr lang="en-US" altLang="ja-JP" sz="800">
                  <a:solidFill>
                    <a:srgbClr val="7AA4D2"/>
                  </a:solidFill>
                  <a:latin typeface="Cambria" pitchFamily="18" charset="0"/>
                </a:rPr>
                <a:t>C</a:t>
              </a:r>
              <a:r>
                <a:rPr lang="en-US" altLang="ja-JP" sz="800">
                  <a:solidFill>
                    <a:srgbClr val="96B1B6"/>
                  </a:solidFill>
                  <a:latin typeface="Cambria" pitchFamily="18" charset="0"/>
                </a:rPr>
                <a:t>ell </a:t>
              </a:r>
              <a:r>
                <a:rPr lang="en-US" altLang="ja-JP" sz="800">
                  <a:solidFill>
                    <a:srgbClr val="7AA4D2"/>
                  </a:solidFill>
                  <a:latin typeface="Cambria" pitchFamily="18" charset="0"/>
                </a:rPr>
                <a:t>T</a:t>
              </a:r>
              <a:r>
                <a:rPr lang="en-US" altLang="ja-JP" sz="800">
                  <a:solidFill>
                    <a:srgbClr val="96B1B6"/>
                  </a:solidFill>
                  <a:latin typeface="Cambria" pitchFamily="18" charset="0"/>
                </a:rPr>
                <a:t>ransplantation</a:t>
              </a:r>
              <a:endParaRPr lang="ja-JP" altLang="en-US" sz="800" dirty="0">
                <a:solidFill>
                  <a:srgbClr val="96B1B6"/>
                </a:solidFill>
                <a:latin typeface="Cambria" pitchFamily="18" charset="0"/>
              </a:endParaRPr>
            </a:p>
          </p:txBody>
        </p:sp>
      </p:grpSp>
      <p:pic>
        <p:nvPicPr>
          <p:cNvPr id="29698" name="Picture 2" descr="Z:\Analyses of Annual Report\Pamphlet_Slide\2018\Pamphlet_Slide\Slide\transplants_2018_JDCHCT_Slide_eng_2019MMDD\スライド3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45206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32000" y="0"/>
            <a:ext cx="8229600" cy="813816"/>
          </a:xfrm>
        </p:spPr>
        <p:txBody>
          <a:bodyPr anchor="ctr">
            <a:normAutofit/>
          </a:bodyPr>
          <a:lstStyle/>
          <a:p>
            <a:pPr>
              <a:defRPr/>
            </a:pPr>
            <a:r>
              <a:rPr lang="en-US" altLang="ja-JP" sz="2500" dirty="0">
                <a:solidFill>
                  <a:schemeClr val="tx2"/>
                </a:solidFill>
                <a:effectLst/>
                <a:latin typeface="Arial" pitchFamily="34" charset="0"/>
                <a:cs typeface="Arial" pitchFamily="34" charset="0"/>
              </a:rPr>
              <a:t>Survival after Transplants, </a:t>
            </a:r>
            <a:br>
              <a:rPr lang="en-US" altLang="ja-JP" sz="2500" dirty="0">
                <a:solidFill>
                  <a:schemeClr val="tx2"/>
                </a:solidFill>
                <a:effectLst/>
              </a:rPr>
            </a:br>
            <a:r>
              <a:rPr lang="en-US" altLang="ja-JP" sz="2500" dirty="0">
                <a:solidFill>
                  <a:schemeClr val="tx2"/>
                </a:solidFill>
                <a:effectLst/>
                <a:latin typeface="Arial" pitchFamily="34" charset="0"/>
                <a:ea typeface="Verdana" pitchFamily="34" charset="0"/>
                <a:cs typeface="Arial" pitchFamily="34" charset="0"/>
              </a:rPr>
              <a:t>by Donor Type and Stem Cell Sources (1991-2017) </a:t>
            </a:r>
            <a:endParaRPr lang="ja-JP" altLang="en-US" sz="2500" b="1" dirty="0">
              <a:solidFill>
                <a:schemeClr val="tx2"/>
              </a:solidFill>
              <a:effectLst/>
            </a:endParaRPr>
          </a:p>
        </p:txBody>
      </p:sp>
      <p:sp>
        <p:nvSpPr>
          <p:cNvPr id="23" name="テキスト ボックス 22"/>
          <p:cNvSpPr txBox="1"/>
          <p:nvPr/>
        </p:nvSpPr>
        <p:spPr>
          <a:xfrm>
            <a:off x="2400300" y="996375"/>
            <a:ext cx="3859501" cy="1080075"/>
          </a:xfrm>
          <a:prstGeom prst="rect">
            <a:avLst/>
          </a:prstGeom>
        </p:spPr>
        <p:txBody>
          <a:bodyPr vert="horz" wrap="square" lIns="0" rIns="0" bIns="0" rtlCol="0" anchor="ctr">
            <a:normAutofit fontScale="97500"/>
          </a:bodyPr>
          <a:lstStyle/>
          <a:p>
            <a:pPr marL="0" marR="0" indent="0" algn="l" defTabSz="914400" rtl="0" eaLnBrk="1" fontAlgn="auto" latinLnBrk="0" hangingPunct="1">
              <a:lnSpc>
                <a:spcPct val="100000"/>
              </a:lnSpc>
              <a:spcBef>
                <a:spcPct val="0"/>
              </a:spcBef>
              <a:spcAft>
                <a:spcPts val="0"/>
              </a:spcAft>
              <a:buClrTx/>
              <a:buSzTx/>
              <a:buFontTx/>
              <a:buNone/>
              <a:tabLst/>
            </a:pPr>
            <a:endParaRPr kumimoji="1" lang="ja-JP" altLang="en-US" sz="2600" b="0" i="0" u="none" strike="noStrike" kern="1200" cap="none" spc="0" normalizeH="0" baseline="0" noProof="0" dirty="0">
              <a:ln>
                <a:noFill/>
              </a:ln>
              <a:solidFill>
                <a:schemeClr val="accent1">
                  <a:lumMod val="75000"/>
                </a:schemeClr>
              </a:solidFill>
              <a:effectLst/>
              <a:uLnTx/>
              <a:uFillTx/>
              <a:latin typeface="+mn-ea"/>
              <a:ea typeface="+mn-ea"/>
              <a:cs typeface="+mj-cs"/>
            </a:endParaRPr>
          </a:p>
        </p:txBody>
      </p:sp>
      <p:grpSp>
        <p:nvGrpSpPr>
          <p:cNvPr id="11719" name="グループ化 11718"/>
          <p:cNvGrpSpPr/>
          <p:nvPr/>
        </p:nvGrpSpPr>
        <p:grpSpPr>
          <a:xfrm>
            <a:off x="62552" y="6357600"/>
            <a:ext cx="3749040" cy="499982"/>
            <a:chOff x="62552" y="6357600"/>
            <a:chExt cx="3749040" cy="499982"/>
          </a:xfrm>
        </p:grpSpPr>
        <p:pic>
          <p:nvPicPr>
            <p:cNvPr id="11920" name="図 11919" descr="jdchct_logo_only_131104.png"/>
            <p:cNvPicPr>
              <a:picLocks/>
            </p:cNvPicPr>
            <p:nvPr/>
          </p:nvPicPr>
          <p:blipFill>
            <a:blip r:embed="rId3" cstate="print">
              <a:extLst>
                <a:ext uri="{28A0092B-C50C-407E-A947-70E740481C1C}">
                  <a14:useLocalDpi xmlns:a14="http://schemas.microsoft.com/office/drawing/2010/main"/>
                </a:ext>
              </a:extLst>
            </a:blip>
            <a:stretch>
              <a:fillRect/>
            </a:stretch>
          </p:blipFill>
          <p:spPr>
            <a:xfrm>
              <a:off x="64800" y="6357600"/>
              <a:ext cx="349200" cy="385200"/>
            </a:xfrm>
            <a:prstGeom prst="rect">
              <a:avLst/>
            </a:prstGeom>
            <a:effectLst>
              <a:outerShdw blurRad="76200" dir="18900000" sy="23000" kx="-1200000" algn="bl" rotWithShape="0">
                <a:prstClr val="black">
                  <a:alpha val="20000"/>
                </a:prstClr>
              </a:outerShdw>
            </a:effectLst>
          </p:spPr>
        </p:pic>
        <p:sp>
          <p:nvSpPr>
            <p:cNvPr id="12118" name="テキスト ボックス 6"/>
            <p:cNvSpPr txBox="1"/>
            <p:nvPr/>
          </p:nvSpPr>
          <p:spPr>
            <a:xfrm>
              <a:off x="62552" y="6677586"/>
              <a:ext cx="3749040" cy="179996"/>
            </a:xfrm>
            <a:prstGeom prst="rect">
              <a:avLst/>
            </a:prstGeom>
          </p:spPr>
          <p:txBody>
            <a:bodyPr vert="horz" wrap="square" lIns="0" rIns="0" bIns="0" rtlCol="0" anchor="ctr">
              <a:normAutofit fontScale="97500"/>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eaLnBrk="1" fontAlgn="auto" latinLnBrk="0" hangingPunct="1">
                <a:lnSpc>
                  <a:spcPct val="100000"/>
                </a:lnSpc>
                <a:spcBef>
                  <a:spcPct val="0"/>
                </a:spcBef>
                <a:spcAft>
                  <a:spcPts val="0"/>
                </a:spcAft>
                <a:buClrTx/>
                <a:buSzTx/>
                <a:buFontTx/>
                <a:buNone/>
                <a:tabLst/>
              </a:pP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The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J</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apanese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D</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ata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C</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enter for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H</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ematopoietic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C</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ell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T</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ransplantation</a:t>
              </a:r>
              <a:endParaRPr kumimoji="1" lang="ja-JP" altLang="en-US" sz="800" b="0" i="0" u="none" strike="noStrike" kern="1200" cap="none" spc="0" normalizeH="0" baseline="0" noProof="0" dirty="0">
                <a:ln>
                  <a:noFill/>
                </a:ln>
                <a:solidFill>
                  <a:srgbClr val="96B1B6"/>
                </a:solidFill>
                <a:effectLst/>
                <a:uLnTx/>
                <a:uFillTx/>
                <a:latin typeface="Cambria" pitchFamily="18" charset="0"/>
                <a:ea typeface="HGP明朝E"/>
              </a:endParaRPr>
            </a:p>
          </p:txBody>
        </p:sp>
      </p:grpSp>
      <p:sp>
        <p:nvSpPr>
          <p:cNvPr id="12119" name="スライド番号プレースホルダ 4"/>
          <p:cNvSpPr txBox="1">
            <a:spLocks/>
          </p:cNvSpPr>
          <p:nvPr/>
        </p:nvSpPr>
        <p:spPr>
          <a:xfrm>
            <a:off x="8814625" y="6651880"/>
            <a:ext cx="360000" cy="158620"/>
          </a:xfrm>
          <a:prstGeom prst="rect">
            <a:avLst/>
          </a:prstGeom>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2FECD35A-6F14-4CA7-81FF-DADAB1564319}" type="slidenum">
              <a:rPr kumimoji="1" lang="ja-JP" altLang="en-US" sz="1100" b="1" i="0" u="none" strike="noStrike" kern="1200" cap="none" spc="0" normalizeH="0" baseline="0" noProof="0" smtClean="0">
                <a:ln>
                  <a:noFill/>
                </a:ln>
                <a:solidFill>
                  <a:schemeClr val="bg1">
                    <a:lumMod val="75000"/>
                  </a:schemeClr>
                </a:solidFill>
                <a:effectLst/>
                <a:uLnTx/>
                <a:uFillTx/>
                <a:latin typeface="Arial" charset="0"/>
                <a:ea typeface="ＭＳ Ｐゴシック"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32</a:t>
            </a:fld>
            <a:endParaRPr kumimoji="1" lang="ja-JP" altLang="en-US" sz="1100" b="1" i="0" u="none" strike="noStrike" kern="1200" cap="none" spc="0" normalizeH="0" baseline="0" noProof="0">
              <a:ln>
                <a:noFill/>
              </a:ln>
              <a:solidFill>
                <a:schemeClr val="bg1">
                  <a:lumMod val="75000"/>
                </a:schemeClr>
              </a:solidFill>
              <a:effectLst/>
              <a:uLnTx/>
              <a:uFillTx/>
              <a:latin typeface="Arial" charset="0"/>
              <a:ea typeface="ＭＳ Ｐゴシック" charset="-128"/>
              <a:cs typeface="+mn-cs"/>
            </a:endParaRPr>
          </a:p>
        </p:txBody>
      </p:sp>
      <p:pic>
        <p:nvPicPr>
          <p:cNvPr id="30722" name="Picture 2" descr="Z:\Analyses of Annual Report\Pamphlet_Slide\2018\Pamphlet_Slide\Slide\transplants_2018_JDCHCT_Slide_eng_2019MMDD\スライド3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17639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32000" y="0"/>
            <a:ext cx="8229600" cy="813816"/>
          </a:xfrm>
        </p:spPr>
        <p:txBody>
          <a:bodyPr anchor="ctr">
            <a:normAutofit fontScale="90000"/>
          </a:bodyPr>
          <a:lstStyle/>
          <a:p>
            <a:pPr>
              <a:defRPr/>
            </a:pPr>
            <a:r>
              <a:rPr lang="en-US" altLang="ja-JP" dirty="0">
                <a:solidFill>
                  <a:schemeClr val="tx2"/>
                </a:solidFill>
                <a:effectLst/>
                <a:latin typeface="Arial" pitchFamily="34" charset="0"/>
                <a:cs typeface="Arial" pitchFamily="34" charset="0"/>
              </a:rPr>
              <a:t>Survival after Transplants </a:t>
            </a:r>
            <a:br>
              <a:rPr lang="en-US" altLang="ja-JP" dirty="0">
                <a:solidFill>
                  <a:schemeClr val="tx2"/>
                </a:solidFill>
                <a:effectLst/>
                <a:latin typeface="Arial" pitchFamily="34" charset="0"/>
                <a:cs typeface="Arial" pitchFamily="34" charset="0"/>
              </a:rPr>
            </a:br>
            <a:r>
              <a:rPr lang="en-US" altLang="ja-JP" dirty="0">
                <a:solidFill>
                  <a:schemeClr val="tx2"/>
                </a:solidFill>
                <a:effectLst/>
                <a:latin typeface="Arial" pitchFamily="34" charset="0"/>
                <a:cs typeface="Arial" pitchFamily="34" charset="0"/>
              </a:rPr>
              <a:t>for Leukemia, 1991-2017</a:t>
            </a:r>
            <a:endParaRPr lang="ja-JP" altLang="en-US" sz="2000" b="1" dirty="0">
              <a:solidFill>
                <a:schemeClr val="tx2"/>
              </a:solidFill>
              <a:effectLst/>
            </a:endParaRPr>
          </a:p>
        </p:txBody>
      </p:sp>
      <p:sp>
        <p:nvSpPr>
          <p:cNvPr id="56" name="スライド番号プレースホルダ 4"/>
          <p:cNvSpPr txBox="1">
            <a:spLocks/>
          </p:cNvSpPr>
          <p:nvPr/>
        </p:nvSpPr>
        <p:spPr>
          <a:xfrm>
            <a:off x="8814625" y="6651880"/>
            <a:ext cx="360000" cy="158620"/>
          </a:xfrm>
          <a:prstGeom prst="rect">
            <a:avLst/>
          </a:prstGeom>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2FECD35A-6F14-4CA7-81FF-DADAB1564319}" type="slidenum">
              <a:rPr kumimoji="1" lang="ja-JP" altLang="en-US" sz="1100" b="1" i="0" u="none" strike="noStrike" kern="1200" cap="none" spc="0" normalizeH="0" baseline="0" noProof="0" smtClean="0">
                <a:ln>
                  <a:noFill/>
                </a:ln>
                <a:solidFill>
                  <a:schemeClr val="bg1">
                    <a:lumMod val="75000"/>
                  </a:schemeClr>
                </a:solidFill>
                <a:effectLst/>
                <a:uLnTx/>
                <a:uFillTx/>
                <a:latin typeface="Arial" charset="0"/>
                <a:ea typeface="ＭＳ Ｐゴシック"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33</a:t>
            </a:fld>
            <a:endParaRPr kumimoji="1" lang="ja-JP" altLang="en-US" sz="1100" b="1" i="0" u="none" strike="noStrike" kern="1200" cap="none" spc="0" normalizeH="0" baseline="0" noProof="0">
              <a:ln>
                <a:noFill/>
              </a:ln>
              <a:solidFill>
                <a:schemeClr val="bg1">
                  <a:lumMod val="75000"/>
                </a:schemeClr>
              </a:solidFill>
              <a:effectLst/>
              <a:uLnTx/>
              <a:uFillTx/>
              <a:latin typeface="Arial" charset="0"/>
              <a:ea typeface="ＭＳ Ｐゴシック" charset="-128"/>
              <a:cs typeface="+mn-cs"/>
            </a:endParaRPr>
          </a:p>
        </p:txBody>
      </p:sp>
      <p:grpSp>
        <p:nvGrpSpPr>
          <p:cNvPr id="57" name="グループ化 56"/>
          <p:cNvGrpSpPr/>
          <p:nvPr/>
        </p:nvGrpSpPr>
        <p:grpSpPr>
          <a:xfrm>
            <a:off x="62552" y="6357600"/>
            <a:ext cx="3749040" cy="499982"/>
            <a:chOff x="62552" y="6357600"/>
            <a:chExt cx="3749040" cy="499982"/>
          </a:xfrm>
        </p:grpSpPr>
        <p:pic>
          <p:nvPicPr>
            <p:cNvPr id="58" name="図 57" descr="jdchct_logo_only_131104.png"/>
            <p:cNvPicPr>
              <a:picLocks/>
            </p:cNvPicPr>
            <p:nvPr/>
          </p:nvPicPr>
          <p:blipFill>
            <a:blip r:embed="rId3" cstate="print">
              <a:extLst>
                <a:ext uri="{28A0092B-C50C-407E-A947-70E740481C1C}">
                  <a14:useLocalDpi xmlns:a14="http://schemas.microsoft.com/office/drawing/2010/main"/>
                </a:ext>
              </a:extLst>
            </a:blip>
            <a:stretch>
              <a:fillRect/>
            </a:stretch>
          </p:blipFill>
          <p:spPr>
            <a:xfrm>
              <a:off x="64800" y="6357600"/>
              <a:ext cx="349200" cy="385200"/>
            </a:xfrm>
            <a:prstGeom prst="rect">
              <a:avLst/>
            </a:prstGeom>
            <a:effectLst>
              <a:outerShdw blurRad="76200" dir="18900000" sy="23000" kx="-1200000" algn="bl" rotWithShape="0">
                <a:prstClr val="black">
                  <a:alpha val="20000"/>
                </a:prstClr>
              </a:outerShdw>
            </a:effectLst>
          </p:spPr>
        </p:pic>
        <p:sp>
          <p:nvSpPr>
            <p:cNvPr id="59" name="テキスト ボックス 6"/>
            <p:cNvSpPr txBox="1"/>
            <p:nvPr/>
          </p:nvSpPr>
          <p:spPr>
            <a:xfrm>
              <a:off x="62552" y="6677586"/>
              <a:ext cx="3749040" cy="179996"/>
            </a:xfrm>
            <a:prstGeom prst="rect">
              <a:avLst/>
            </a:prstGeom>
          </p:spPr>
          <p:txBody>
            <a:bodyPr vert="horz" wrap="square" lIns="0" rIns="0" bIns="0" rtlCol="0" anchor="ctr">
              <a:normAutofit fontScale="97500"/>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eaLnBrk="1" fontAlgn="auto" latinLnBrk="0" hangingPunct="1">
                <a:lnSpc>
                  <a:spcPct val="100000"/>
                </a:lnSpc>
                <a:spcBef>
                  <a:spcPct val="0"/>
                </a:spcBef>
                <a:spcAft>
                  <a:spcPts val="0"/>
                </a:spcAft>
                <a:buClrTx/>
                <a:buSzTx/>
                <a:buFontTx/>
                <a:buNone/>
                <a:tabLst/>
              </a:pP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The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J</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apanese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D</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ata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C</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enter for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H</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ematopoietic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C</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ell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T</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ransplantation</a:t>
              </a:r>
              <a:endParaRPr kumimoji="1" lang="ja-JP" altLang="en-US" sz="800" b="0" i="0" u="none" strike="noStrike" kern="1200" cap="none" spc="0" normalizeH="0" baseline="0" noProof="0" dirty="0">
                <a:ln>
                  <a:noFill/>
                </a:ln>
                <a:solidFill>
                  <a:srgbClr val="96B1B6"/>
                </a:solidFill>
                <a:effectLst/>
                <a:uLnTx/>
                <a:uFillTx/>
                <a:latin typeface="Cambria" pitchFamily="18" charset="0"/>
                <a:ea typeface="HGP明朝E"/>
              </a:endParaRPr>
            </a:p>
          </p:txBody>
        </p:sp>
      </p:grpSp>
      <p:pic>
        <p:nvPicPr>
          <p:cNvPr id="31746" name="Picture 2" descr="Z:\Analyses of Annual Report\Pamphlet_Slide\2018\Pamphlet_Slide\Slide\transplants_2018_JDCHCT_Slide_eng_2019MMDD\スライド3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51498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32000" y="0"/>
            <a:ext cx="8229600" cy="813816"/>
          </a:xfrm>
        </p:spPr>
        <p:txBody>
          <a:bodyPr anchor="ctr">
            <a:normAutofit fontScale="90000"/>
          </a:bodyPr>
          <a:lstStyle/>
          <a:p>
            <a:pPr>
              <a:defRPr/>
            </a:pPr>
            <a:r>
              <a:rPr lang="en-US" altLang="ja-JP" dirty="0">
                <a:solidFill>
                  <a:schemeClr val="tx2"/>
                </a:solidFill>
                <a:effectLst/>
                <a:latin typeface="Arial" pitchFamily="34" charset="0"/>
                <a:cs typeface="Arial" pitchFamily="34" charset="0"/>
              </a:rPr>
              <a:t>Survival after Transplants </a:t>
            </a:r>
            <a:br>
              <a:rPr lang="en-US" altLang="ja-JP" dirty="0">
                <a:solidFill>
                  <a:schemeClr val="tx2"/>
                </a:solidFill>
                <a:effectLst/>
                <a:latin typeface="Arial" pitchFamily="34" charset="0"/>
                <a:cs typeface="Arial" pitchFamily="34" charset="0"/>
              </a:rPr>
            </a:br>
            <a:r>
              <a:rPr lang="en-US" altLang="ja-JP" dirty="0">
                <a:solidFill>
                  <a:schemeClr val="tx2"/>
                </a:solidFill>
                <a:effectLst/>
                <a:latin typeface="Arial" pitchFamily="34" charset="0"/>
                <a:cs typeface="Arial" pitchFamily="34" charset="0"/>
              </a:rPr>
              <a:t>for </a:t>
            </a:r>
            <a:r>
              <a:rPr lang="en-US" altLang="ja-JP" dirty="0">
                <a:solidFill>
                  <a:schemeClr val="tx2"/>
                </a:solidFill>
                <a:effectLst/>
                <a:latin typeface="Arial" pitchFamily="34" charset="0"/>
                <a:ea typeface="メイリオ" pitchFamily="50" charset="-128"/>
                <a:cs typeface="Arial" pitchFamily="34" charset="0"/>
              </a:rPr>
              <a:t>Malignant Lymphoma and MM/PCD,</a:t>
            </a:r>
            <a:r>
              <a:rPr lang="en-US" altLang="ja-JP" dirty="0">
                <a:solidFill>
                  <a:schemeClr val="tx2"/>
                </a:solidFill>
                <a:effectLst/>
                <a:latin typeface="Arial" pitchFamily="34" charset="0"/>
                <a:cs typeface="Arial" pitchFamily="34" charset="0"/>
              </a:rPr>
              <a:t> 1991-2017</a:t>
            </a:r>
            <a:endParaRPr lang="ja-JP" altLang="en-US" sz="2000" b="1" dirty="0">
              <a:solidFill>
                <a:schemeClr val="tx2"/>
              </a:solidFill>
              <a:effectLst/>
            </a:endParaRPr>
          </a:p>
        </p:txBody>
      </p:sp>
      <p:sp>
        <p:nvSpPr>
          <p:cNvPr id="52" name="スライド番号プレースホルダ 4"/>
          <p:cNvSpPr txBox="1">
            <a:spLocks/>
          </p:cNvSpPr>
          <p:nvPr/>
        </p:nvSpPr>
        <p:spPr>
          <a:xfrm>
            <a:off x="8814625" y="6651880"/>
            <a:ext cx="360000" cy="158620"/>
          </a:xfrm>
          <a:prstGeom prst="rect">
            <a:avLst/>
          </a:prstGeom>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2FECD35A-6F14-4CA7-81FF-DADAB1564319}" type="slidenum">
              <a:rPr kumimoji="1" lang="ja-JP" altLang="en-US" sz="1100" b="1" i="0" u="none" strike="noStrike" kern="1200" cap="none" spc="0" normalizeH="0" baseline="0" noProof="0" smtClean="0">
                <a:ln>
                  <a:noFill/>
                </a:ln>
                <a:solidFill>
                  <a:schemeClr val="bg1">
                    <a:lumMod val="75000"/>
                  </a:schemeClr>
                </a:solidFill>
                <a:effectLst/>
                <a:uLnTx/>
                <a:uFillTx/>
                <a:latin typeface="Arial" charset="0"/>
                <a:ea typeface="ＭＳ Ｐゴシック"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34</a:t>
            </a:fld>
            <a:endParaRPr kumimoji="1" lang="ja-JP" altLang="en-US" sz="1100" b="1" i="0" u="none" strike="noStrike" kern="1200" cap="none" spc="0" normalizeH="0" baseline="0" noProof="0">
              <a:ln>
                <a:noFill/>
              </a:ln>
              <a:solidFill>
                <a:schemeClr val="bg1">
                  <a:lumMod val="75000"/>
                </a:schemeClr>
              </a:solidFill>
              <a:effectLst/>
              <a:uLnTx/>
              <a:uFillTx/>
              <a:latin typeface="Arial" charset="0"/>
              <a:ea typeface="ＭＳ Ｐゴシック" charset="-128"/>
              <a:cs typeface="+mn-cs"/>
            </a:endParaRPr>
          </a:p>
        </p:txBody>
      </p:sp>
      <p:grpSp>
        <p:nvGrpSpPr>
          <p:cNvPr id="53" name="グループ化 52"/>
          <p:cNvGrpSpPr/>
          <p:nvPr/>
        </p:nvGrpSpPr>
        <p:grpSpPr>
          <a:xfrm>
            <a:off x="62552" y="6357600"/>
            <a:ext cx="3749040" cy="499982"/>
            <a:chOff x="62552" y="6357600"/>
            <a:chExt cx="3749040" cy="499982"/>
          </a:xfrm>
        </p:grpSpPr>
        <p:pic>
          <p:nvPicPr>
            <p:cNvPr id="54" name="図 53" descr="jdchct_logo_only_131104.png"/>
            <p:cNvPicPr>
              <a:picLocks/>
            </p:cNvPicPr>
            <p:nvPr/>
          </p:nvPicPr>
          <p:blipFill>
            <a:blip r:embed="rId3" cstate="print">
              <a:extLst>
                <a:ext uri="{28A0092B-C50C-407E-A947-70E740481C1C}">
                  <a14:useLocalDpi xmlns:a14="http://schemas.microsoft.com/office/drawing/2010/main"/>
                </a:ext>
              </a:extLst>
            </a:blip>
            <a:stretch>
              <a:fillRect/>
            </a:stretch>
          </p:blipFill>
          <p:spPr>
            <a:xfrm>
              <a:off x="64800" y="6357600"/>
              <a:ext cx="349200" cy="385200"/>
            </a:xfrm>
            <a:prstGeom prst="rect">
              <a:avLst/>
            </a:prstGeom>
            <a:effectLst>
              <a:outerShdw blurRad="76200" dir="18900000" sy="23000" kx="-1200000" algn="bl" rotWithShape="0">
                <a:prstClr val="black">
                  <a:alpha val="20000"/>
                </a:prstClr>
              </a:outerShdw>
            </a:effectLst>
          </p:spPr>
        </p:pic>
        <p:sp>
          <p:nvSpPr>
            <p:cNvPr id="55" name="テキスト ボックス 6"/>
            <p:cNvSpPr txBox="1"/>
            <p:nvPr/>
          </p:nvSpPr>
          <p:spPr>
            <a:xfrm>
              <a:off x="62552" y="6677586"/>
              <a:ext cx="3749040" cy="179996"/>
            </a:xfrm>
            <a:prstGeom prst="rect">
              <a:avLst/>
            </a:prstGeom>
          </p:spPr>
          <p:txBody>
            <a:bodyPr vert="horz" wrap="square" lIns="0" rIns="0" bIns="0" rtlCol="0" anchor="ctr">
              <a:normAutofit fontScale="97500"/>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eaLnBrk="1" fontAlgn="auto" latinLnBrk="0" hangingPunct="1">
                <a:lnSpc>
                  <a:spcPct val="100000"/>
                </a:lnSpc>
                <a:spcBef>
                  <a:spcPct val="0"/>
                </a:spcBef>
                <a:spcAft>
                  <a:spcPts val="0"/>
                </a:spcAft>
                <a:buClrTx/>
                <a:buSzTx/>
                <a:buFontTx/>
                <a:buNone/>
                <a:tabLst/>
              </a:pP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The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J</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apanese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D</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ata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C</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enter for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H</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ematopoietic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C</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ell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T</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ransplantation</a:t>
              </a:r>
              <a:endParaRPr kumimoji="1" lang="ja-JP" altLang="en-US" sz="800" b="0" i="0" u="none" strike="noStrike" kern="1200" cap="none" spc="0" normalizeH="0" baseline="0" noProof="0" dirty="0">
                <a:ln>
                  <a:noFill/>
                </a:ln>
                <a:solidFill>
                  <a:srgbClr val="96B1B6"/>
                </a:solidFill>
                <a:effectLst/>
                <a:uLnTx/>
                <a:uFillTx/>
                <a:latin typeface="Cambria" pitchFamily="18" charset="0"/>
                <a:ea typeface="HGP明朝E"/>
              </a:endParaRPr>
            </a:p>
          </p:txBody>
        </p:sp>
      </p:grpSp>
      <p:pic>
        <p:nvPicPr>
          <p:cNvPr id="32770" name="Picture 2" descr="Z:\Analyses of Annual Report\Pamphlet_Slide\2018\Pamphlet_Slide\Slide\transplants_2018_JDCHCT_Slide_eng_2019MMDD\スライド3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47379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32003" y="0"/>
            <a:ext cx="8380717" cy="813816"/>
          </a:xfrm>
        </p:spPr>
        <p:txBody>
          <a:bodyPr>
            <a:normAutofit fontScale="90000"/>
          </a:bodyPr>
          <a:lstStyle/>
          <a:p>
            <a:r>
              <a:rPr lang="en-US" altLang="ja-JP" dirty="0">
                <a:solidFill>
                  <a:schemeClr val="tx2"/>
                </a:solidFill>
                <a:effectLst/>
                <a:latin typeface="Arial" pitchFamily="34" charset="0"/>
                <a:cs typeface="Arial" pitchFamily="34" charset="0"/>
              </a:rPr>
              <a:t>Survival after Autologous Transplants </a:t>
            </a:r>
            <a:br>
              <a:rPr lang="en-US" altLang="ja-JP" dirty="0">
                <a:solidFill>
                  <a:schemeClr val="tx2"/>
                </a:solidFill>
                <a:effectLst/>
                <a:latin typeface="Arial" pitchFamily="34" charset="0"/>
                <a:cs typeface="Arial" pitchFamily="34" charset="0"/>
              </a:rPr>
            </a:br>
            <a:r>
              <a:rPr lang="en-US" altLang="ja-JP" dirty="0">
                <a:solidFill>
                  <a:schemeClr val="tx2"/>
                </a:solidFill>
                <a:effectLst/>
                <a:latin typeface="Arial" pitchFamily="34" charset="0"/>
                <a:cs typeface="Arial" pitchFamily="34" charset="0"/>
              </a:rPr>
              <a:t>for Acute Leukemia by </a:t>
            </a:r>
            <a:r>
              <a:rPr lang="en-US" altLang="ja-JP" dirty="0">
                <a:solidFill>
                  <a:schemeClr val="tx2"/>
                </a:solidFill>
                <a:effectLst/>
                <a:latin typeface="Arial" pitchFamily="34" charset="0"/>
                <a:ea typeface="Verdana" pitchFamily="34" charset="0"/>
                <a:cs typeface="Arial" pitchFamily="34" charset="0"/>
              </a:rPr>
              <a:t>Recipient Age</a:t>
            </a:r>
            <a:r>
              <a:rPr lang="en-US" altLang="ja-JP" dirty="0">
                <a:solidFill>
                  <a:schemeClr val="tx2"/>
                </a:solidFill>
                <a:effectLst/>
                <a:latin typeface="Arial" pitchFamily="34" charset="0"/>
                <a:cs typeface="Arial" pitchFamily="34" charset="0"/>
              </a:rPr>
              <a:t>, 1991-2017</a:t>
            </a:r>
            <a:endParaRPr kumimoji="1" lang="ja-JP" altLang="en-US" sz="2000" dirty="0">
              <a:solidFill>
                <a:schemeClr val="tx2"/>
              </a:solidFill>
              <a:effectLst/>
            </a:endParaRPr>
          </a:p>
        </p:txBody>
      </p:sp>
      <p:sp>
        <p:nvSpPr>
          <p:cNvPr id="1044" name="スライド番号プレースホルダ 4"/>
          <p:cNvSpPr txBox="1">
            <a:spLocks/>
          </p:cNvSpPr>
          <p:nvPr/>
        </p:nvSpPr>
        <p:spPr>
          <a:xfrm>
            <a:off x="8814625" y="6651880"/>
            <a:ext cx="360000" cy="158620"/>
          </a:xfrm>
          <a:prstGeom prst="rect">
            <a:avLst/>
          </a:prstGeom>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2FECD35A-6F14-4CA7-81FF-DADAB1564319}" type="slidenum">
              <a:rPr kumimoji="1" lang="ja-JP" altLang="en-US" sz="1100" b="1" i="0" u="none" strike="noStrike" kern="1200" cap="none" spc="0" normalizeH="0" baseline="0" noProof="0" smtClean="0">
                <a:ln>
                  <a:noFill/>
                </a:ln>
                <a:solidFill>
                  <a:schemeClr val="bg1">
                    <a:lumMod val="75000"/>
                  </a:schemeClr>
                </a:solidFill>
                <a:effectLst/>
                <a:uLnTx/>
                <a:uFillTx/>
                <a:latin typeface="Arial" charset="0"/>
                <a:ea typeface="ＭＳ Ｐゴシック"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35</a:t>
            </a:fld>
            <a:endParaRPr kumimoji="1" lang="ja-JP" altLang="en-US" sz="1100" b="1" i="0" u="none" strike="noStrike" kern="1200" cap="none" spc="0" normalizeH="0" baseline="0" noProof="0">
              <a:ln>
                <a:noFill/>
              </a:ln>
              <a:solidFill>
                <a:schemeClr val="bg1">
                  <a:lumMod val="75000"/>
                </a:schemeClr>
              </a:solidFill>
              <a:effectLst/>
              <a:uLnTx/>
              <a:uFillTx/>
              <a:latin typeface="Arial" charset="0"/>
              <a:ea typeface="ＭＳ Ｐゴシック" charset="-128"/>
              <a:cs typeface="+mn-cs"/>
            </a:endParaRPr>
          </a:p>
        </p:txBody>
      </p:sp>
      <p:grpSp>
        <p:nvGrpSpPr>
          <p:cNvPr id="1045" name="グループ化 1044"/>
          <p:cNvGrpSpPr/>
          <p:nvPr/>
        </p:nvGrpSpPr>
        <p:grpSpPr>
          <a:xfrm>
            <a:off x="62552" y="6357600"/>
            <a:ext cx="3749040" cy="499982"/>
            <a:chOff x="62552" y="6357600"/>
            <a:chExt cx="3749040" cy="499982"/>
          </a:xfrm>
        </p:grpSpPr>
        <p:pic>
          <p:nvPicPr>
            <p:cNvPr id="1046" name="図 1045" descr="jdchct_logo_only_131104.png"/>
            <p:cNvPicPr>
              <a:picLocks/>
            </p:cNvPicPr>
            <p:nvPr/>
          </p:nvPicPr>
          <p:blipFill>
            <a:blip r:embed="rId3" cstate="print">
              <a:extLst>
                <a:ext uri="{28A0092B-C50C-407E-A947-70E740481C1C}">
                  <a14:useLocalDpi xmlns:a14="http://schemas.microsoft.com/office/drawing/2010/main"/>
                </a:ext>
              </a:extLst>
            </a:blip>
            <a:stretch>
              <a:fillRect/>
            </a:stretch>
          </p:blipFill>
          <p:spPr>
            <a:xfrm>
              <a:off x="64800" y="6357600"/>
              <a:ext cx="349200" cy="385200"/>
            </a:xfrm>
            <a:prstGeom prst="rect">
              <a:avLst/>
            </a:prstGeom>
            <a:effectLst>
              <a:outerShdw blurRad="76200" dir="18900000" sy="23000" kx="-1200000" algn="bl" rotWithShape="0">
                <a:prstClr val="black">
                  <a:alpha val="20000"/>
                </a:prstClr>
              </a:outerShdw>
            </a:effectLst>
          </p:spPr>
        </p:pic>
        <p:sp>
          <p:nvSpPr>
            <p:cNvPr id="1047" name="テキスト ボックス 6"/>
            <p:cNvSpPr txBox="1"/>
            <p:nvPr/>
          </p:nvSpPr>
          <p:spPr>
            <a:xfrm>
              <a:off x="62552" y="6677586"/>
              <a:ext cx="3749040" cy="179996"/>
            </a:xfrm>
            <a:prstGeom prst="rect">
              <a:avLst/>
            </a:prstGeom>
          </p:spPr>
          <p:txBody>
            <a:bodyPr vert="horz" wrap="square" lIns="0" rIns="0" bIns="0" rtlCol="0" anchor="ctr">
              <a:normAutofit fontScale="97500"/>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eaLnBrk="1" fontAlgn="auto" latinLnBrk="0" hangingPunct="1">
                <a:lnSpc>
                  <a:spcPct val="100000"/>
                </a:lnSpc>
                <a:spcBef>
                  <a:spcPct val="0"/>
                </a:spcBef>
                <a:spcAft>
                  <a:spcPts val="0"/>
                </a:spcAft>
                <a:buClrTx/>
                <a:buSzTx/>
                <a:buFontTx/>
                <a:buNone/>
                <a:tabLst/>
              </a:pP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The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J</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apanese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D</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ata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C</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enter for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H</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ematopoietic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C</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ell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T</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ransplantation</a:t>
              </a:r>
              <a:endParaRPr kumimoji="1" lang="ja-JP" altLang="en-US" sz="800" b="0" i="0" u="none" strike="noStrike" kern="1200" cap="none" spc="0" normalizeH="0" baseline="0" noProof="0" dirty="0">
                <a:ln>
                  <a:noFill/>
                </a:ln>
                <a:solidFill>
                  <a:srgbClr val="96B1B6"/>
                </a:solidFill>
                <a:effectLst/>
                <a:uLnTx/>
                <a:uFillTx/>
                <a:latin typeface="Cambria" pitchFamily="18" charset="0"/>
                <a:ea typeface="HGP明朝E"/>
              </a:endParaRPr>
            </a:p>
          </p:txBody>
        </p:sp>
      </p:grpSp>
      <p:pic>
        <p:nvPicPr>
          <p:cNvPr id="33794" name="Picture 2" descr="Z:\Analyses of Annual Report\Pamphlet_Slide\2018\Pamphlet_Slide\Slide\transplants_2018_JDCHCT_Slide_eng_2019MMDD\スライド3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32951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32003" y="0"/>
            <a:ext cx="8380717" cy="813816"/>
          </a:xfrm>
        </p:spPr>
        <p:txBody>
          <a:bodyPr>
            <a:normAutofit fontScale="90000"/>
          </a:bodyPr>
          <a:lstStyle/>
          <a:p>
            <a:r>
              <a:rPr lang="en-US" altLang="ja-JP" dirty="0">
                <a:solidFill>
                  <a:schemeClr val="tx2"/>
                </a:solidFill>
                <a:effectLst/>
                <a:latin typeface="Arial" pitchFamily="34" charset="0"/>
                <a:cs typeface="Arial" pitchFamily="34" charset="0"/>
              </a:rPr>
              <a:t>Survival after Autologous Transplants </a:t>
            </a:r>
            <a:br>
              <a:rPr lang="en-US" altLang="ja-JP" dirty="0">
                <a:solidFill>
                  <a:schemeClr val="tx2"/>
                </a:solidFill>
                <a:effectLst/>
                <a:latin typeface="Arial" pitchFamily="34" charset="0"/>
                <a:cs typeface="Arial" pitchFamily="34" charset="0"/>
              </a:rPr>
            </a:br>
            <a:r>
              <a:rPr lang="en-US" altLang="ja-JP" dirty="0">
                <a:solidFill>
                  <a:schemeClr val="tx2"/>
                </a:solidFill>
                <a:effectLst/>
                <a:latin typeface="Arial" pitchFamily="34" charset="0"/>
                <a:cs typeface="Arial" pitchFamily="34" charset="0"/>
              </a:rPr>
              <a:t>for </a:t>
            </a:r>
            <a:r>
              <a:rPr lang="en-US" altLang="ja-JP" dirty="0">
                <a:solidFill>
                  <a:schemeClr val="tx2"/>
                </a:solidFill>
                <a:effectLst/>
                <a:latin typeface="Arial" pitchFamily="34" charset="0"/>
                <a:ea typeface="メイリオ" pitchFamily="50" charset="-128"/>
                <a:cs typeface="Arial" pitchFamily="34" charset="0"/>
              </a:rPr>
              <a:t>Malignant Lymphoma</a:t>
            </a:r>
            <a:r>
              <a:rPr lang="en-US" altLang="ja-JP" dirty="0">
                <a:solidFill>
                  <a:schemeClr val="tx2"/>
                </a:solidFill>
                <a:effectLst/>
                <a:latin typeface="Arial" pitchFamily="34" charset="0"/>
                <a:cs typeface="Arial" pitchFamily="34" charset="0"/>
              </a:rPr>
              <a:t> by </a:t>
            </a:r>
            <a:r>
              <a:rPr lang="en-US" altLang="ja-JP" dirty="0">
                <a:solidFill>
                  <a:schemeClr val="tx2"/>
                </a:solidFill>
                <a:effectLst/>
                <a:latin typeface="Arial" pitchFamily="34" charset="0"/>
                <a:ea typeface="Verdana" pitchFamily="34" charset="0"/>
                <a:cs typeface="Arial" pitchFamily="34" charset="0"/>
              </a:rPr>
              <a:t>Recipient Age</a:t>
            </a:r>
            <a:r>
              <a:rPr lang="en-US" altLang="ja-JP" dirty="0">
                <a:solidFill>
                  <a:schemeClr val="tx2"/>
                </a:solidFill>
                <a:effectLst/>
                <a:latin typeface="Arial" pitchFamily="34" charset="0"/>
                <a:cs typeface="Arial" pitchFamily="34" charset="0"/>
              </a:rPr>
              <a:t>, 1991-2017</a:t>
            </a:r>
            <a:endParaRPr kumimoji="1" lang="ja-JP" altLang="en-US" sz="2000" dirty="0">
              <a:solidFill>
                <a:schemeClr val="tx2"/>
              </a:solidFill>
              <a:effectLst/>
            </a:endParaRPr>
          </a:p>
        </p:txBody>
      </p:sp>
      <p:sp>
        <p:nvSpPr>
          <p:cNvPr id="1302" name="スライド番号プレースホルダ 4"/>
          <p:cNvSpPr txBox="1">
            <a:spLocks/>
          </p:cNvSpPr>
          <p:nvPr/>
        </p:nvSpPr>
        <p:spPr>
          <a:xfrm>
            <a:off x="8814625" y="6651880"/>
            <a:ext cx="360000" cy="158620"/>
          </a:xfrm>
          <a:prstGeom prst="rect">
            <a:avLst/>
          </a:prstGeom>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2FECD35A-6F14-4CA7-81FF-DADAB1564319}" type="slidenum">
              <a:rPr kumimoji="1" lang="ja-JP" altLang="en-US" sz="1100" b="1" i="0" u="none" strike="noStrike" kern="1200" cap="none" spc="0" normalizeH="0" baseline="0" noProof="0" smtClean="0">
                <a:ln>
                  <a:noFill/>
                </a:ln>
                <a:solidFill>
                  <a:schemeClr val="bg1">
                    <a:lumMod val="75000"/>
                  </a:schemeClr>
                </a:solidFill>
                <a:effectLst/>
                <a:uLnTx/>
                <a:uFillTx/>
                <a:latin typeface="Arial" charset="0"/>
                <a:ea typeface="ＭＳ Ｐゴシック"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36</a:t>
            </a:fld>
            <a:endParaRPr kumimoji="1" lang="ja-JP" altLang="en-US" sz="1100" b="1" i="0" u="none" strike="noStrike" kern="1200" cap="none" spc="0" normalizeH="0" baseline="0" noProof="0">
              <a:ln>
                <a:noFill/>
              </a:ln>
              <a:solidFill>
                <a:schemeClr val="bg1">
                  <a:lumMod val="75000"/>
                </a:schemeClr>
              </a:solidFill>
              <a:effectLst/>
              <a:uLnTx/>
              <a:uFillTx/>
              <a:latin typeface="Arial" charset="0"/>
              <a:ea typeface="ＭＳ Ｐゴシック" charset="-128"/>
              <a:cs typeface="+mn-cs"/>
            </a:endParaRPr>
          </a:p>
        </p:txBody>
      </p:sp>
      <p:grpSp>
        <p:nvGrpSpPr>
          <p:cNvPr id="1303" name="グループ化 1302"/>
          <p:cNvGrpSpPr/>
          <p:nvPr/>
        </p:nvGrpSpPr>
        <p:grpSpPr>
          <a:xfrm>
            <a:off x="62552" y="6357600"/>
            <a:ext cx="3749040" cy="499982"/>
            <a:chOff x="62552" y="6357600"/>
            <a:chExt cx="3749040" cy="499982"/>
          </a:xfrm>
        </p:grpSpPr>
        <p:pic>
          <p:nvPicPr>
            <p:cNvPr id="1304" name="図 1303" descr="jdchct_logo_only_131104.png"/>
            <p:cNvPicPr>
              <a:picLocks/>
            </p:cNvPicPr>
            <p:nvPr/>
          </p:nvPicPr>
          <p:blipFill>
            <a:blip r:embed="rId3" cstate="print">
              <a:extLst>
                <a:ext uri="{28A0092B-C50C-407E-A947-70E740481C1C}">
                  <a14:useLocalDpi xmlns:a14="http://schemas.microsoft.com/office/drawing/2010/main"/>
                </a:ext>
              </a:extLst>
            </a:blip>
            <a:stretch>
              <a:fillRect/>
            </a:stretch>
          </p:blipFill>
          <p:spPr>
            <a:xfrm>
              <a:off x="64800" y="6357600"/>
              <a:ext cx="349200" cy="385200"/>
            </a:xfrm>
            <a:prstGeom prst="rect">
              <a:avLst/>
            </a:prstGeom>
            <a:effectLst>
              <a:outerShdw blurRad="76200" dir="18900000" sy="23000" kx="-1200000" algn="bl" rotWithShape="0">
                <a:prstClr val="black">
                  <a:alpha val="20000"/>
                </a:prstClr>
              </a:outerShdw>
            </a:effectLst>
          </p:spPr>
        </p:pic>
        <p:sp>
          <p:nvSpPr>
            <p:cNvPr id="1305" name="テキスト ボックス 6"/>
            <p:cNvSpPr txBox="1"/>
            <p:nvPr/>
          </p:nvSpPr>
          <p:spPr>
            <a:xfrm>
              <a:off x="62552" y="6677586"/>
              <a:ext cx="3749040" cy="179996"/>
            </a:xfrm>
            <a:prstGeom prst="rect">
              <a:avLst/>
            </a:prstGeom>
          </p:spPr>
          <p:txBody>
            <a:bodyPr vert="horz" wrap="square" lIns="0" rIns="0" bIns="0" rtlCol="0" anchor="ctr">
              <a:normAutofit fontScale="97500"/>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eaLnBrk="1" fontAlgn="auto" latinLnBrk="0" hangingPunct="1">
                <a:lnSpc>
                  <a:spcPct val="100000"/>
                </a:lnSpc>
                <a:spcBef>
                  <a:spcPct val="0"/>
                </a:spcBef>
                <a:spcAft>
                  <a:spcPts val="0"/>
                </a:spcAft>
                <a:buClrTx/>
                <a:buSzTx/>
                <a:buFontTx/>
                <a:buNone/>
                <a:tabLst/>
              </a:pP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The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J</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apanese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D</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ata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C</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enter for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H</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ematopoietic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C</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ell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T</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ransplantation</a:t>
              </a:r>
              <a:endParaRPr kumimoji="1" lang="ja-JP" altLang="en-US" sz="800" b="0" i="0" u="none" strike="noStrike" kern="1200" cap="none" spc="0" normalizeH="0" baseline="0" noProof="0" dirty="0">
                <a:ln>
                  <a:noFill/>
                </a:ln>
                <a:solidFill>
                  <a:srgbClr val="96B1B6"/>
                </a:solidFill>
                <a:effectLst/>
                <a:uLnTx/>
                <a:uFillTx/>
                <a:latin typeface="Cambria" pitchFamily="18" charset="0"/>
                <a:ea typeface="HGP明朝E"/>
              </a:endParaRPr>
            </a:p>
          </p:txBody>
        </p:sp>
      </p:grpSp>
      <p:pic>
        <p:nvPicPr>
          <p:cNvPr id="34818" name="Picture 2" descr="Z:\Analyses of Annual Report\Pamphlet_Slide\2018\Pamphlet_Slide\Slide\transplants_2018_JDCHCT_Slide_eng_2019MMDD\スライド3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84778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タイトル 16"/>
          <p:cNvSpPr>
            <a:spLocks noGrp="1"/>
          </p:cNvSpPr>
          <p:nvPr>
            <p:ph type="title"/>
          </p:nvPr>
        </p:nvSpPr>
        <p:spPr>
          <a:xfrm>
            <a:off x="432000" y="0"/>
            <a:ext cx="8229600" cy="813816"/>
          </a:xfrm>
        </p:spPr>
        <p:txBody>
          <a:bodyPr>
            <a:normAutofit/>
          </a:bodyPr>
          <a:lstStyle/>
          <a:p>
            <a:r>
              <a:rPr lang="en-US" altLang="ja-JP" sz="2500" dirty="0">
                <a:solidFill>
                  <a:schemeClr val="tx2"/>
                </a:solidFill>
                <a:effectLst/>
                <a:latin typeface="Arial" pitchFamily="34" charset="0"/>
                <a:cs typeface="Arial" pitchFamily="34" charset="0"/>
              </a:rPr>
              <a:t>Survival after Autologous Transplants </a:t>
            </a:r>
            <a:br>
              <a:rPr lang="en-US" altLang="ja-JP" sz="2500" dirty="0">
                <a:solidFill>
                  <a:schemeClr val="tx2"/>
                </a:solidFill>
                <a:effectLst/>
                <a:latin typeface="Arial" pitchFamily="34" charset="0"/>
                <a:cs typeface="Arial" pitchFamily="34" charset="0"/>
              </a:rPr>
            </a:br>
            <a:r>
              <a:rPr lang="en-US" altLang="ja-JP" sz="2500" dirty="0">
                <a:solidFill>
                  <a:schemeClr val="tx2"/>
                </a:solidFill>
                <a:effectLst/>
                <a:latin typeface="Arial" pitchFamily="34" charset="0"/>
                <a:cs typeface="Arial" pitchFamily="34" charset="0"/>
              </a:rPr>
              <a:t>for </a:t>
            </a:r>
            <a:r>
              <a:rPr lang="en-US" altLang="ja-JP" sz="2500" dirty="0">
                <a:solidFill>
                  <a:schemeClr val="tx2"/>
                </a:solidFill>
                <a:effectLst/>
                <a:latin typeface="Arial" pitchFamily="34" charset="0"/>
                <a:ea typeface="メイリオ" pitchFamily="50" charset="-128"/>
                <a:cs typeface="Arial" pitchFamily="34" charset="0"/>
              </a:rPr>
              <a:t>MM/PCD</a:t>
            </a:r>
            <a:r>
              <a:rPr lang="en-US" altLang="ja-JP" sz="2500" dirty="0">
                <a:solidFill>
                  <a:schemeClr val="tx2"/>
                </a:solidFill>
                <a:effectLst/>
                <a:latin typeface="Arial" pitchFamily="34" charset="0"/>
                <a:cs typeface="Arial" pitchFamily="34" charset="0"/>
              </a:rPr>
              <a:t>, Age</a:t>
            </a:r>
            <a:r>
              <a:rPr lang="ja-JP" altLang="en-US" sz="2500" dirty="0">
                <a:solidFill>
                  <a:schemeClr val="tx2"/>
                </a:solidFill>
                <a:effectLst/>
                <a:latin typeface="Arial" pitchFamily="34" charset="0"/>
                <a:cs typeface="Arial" pitchFamily="34" charset="0"/>
              </a:rPr>
              <a:t>≥</a:t>
            </a:r>
            <a:r>
              <a:rPr lang="en-US" altLang="ja-JP" sz="2500" dirty="0">
                <a:solidFill>
                  <a:schemeClr val="tx2"/>
                </a:solidFill>
                <a:effectLst/>
                <a:latin typeface="Arial" pitchFamily="34" charset="0"/>
                <a:cs typeface="Arial" pitchFamily="34" charset="0"/>
              </a:rPr>
              <a:t>16 Years, 1991-2017</a:t>
            </a:r>
            <a:endParaRPr kumimoji="1" lang="ja-JP" altLang="en-US" sz="2500" dirty="0">
              <a:solidFill>
                <a:schemeClr val="tx2"/>
              </a:solidFill>
              <a:effectLst/>
            </a:endParaRPr>
          </a:p>
        </p:txBody>
      </p:sp>
      <p:sp>
        <p:nvSpPr>
          <p:cNvPr id="43" name="スライド番号プレースホルダ 4"/>
          <p:cNvSpPr txBox="1">
            <a:spLocks/>
          </p:cNvSpPr>
          <p:nvPr/>
        </p:nvSpPr>
        <p:spPr>
          <a:xfrm>
            <a:off x="8814625" y="6651880"/>
            <a:ext cx="360000" cy="158620"/>
          </a:xfrm>
          <a:prstGeom prst="rect">
            <a:avLst/>
          </a:prstGeom>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2FECD35A-6F14-4CA7-81FF-DADAB1564319}" type="slidenum">
              <a:rPr kumimoji="1" lang="ja-JP" altLang="en-US" sz="1100" b="1" i="0" u="none" strike="noStrike" kern="1200" cap="none" spc="0" normalizeH="0" baseline="0" noProof="0" smtClean="0">
                <a:ln>
                  <a:noFill/>
                </a:ln>
                <a:solidFill>
                  <a:schemeClr val="bg1">
                    <a:lumMod val="75000"/>
                  </a:schemeClr>
                </a:solidFill>
                <a:effectLst/>
                <a:uLnTx/>
                <a:uFillTx/>
                <a:latin typeface="Arial" charset="0"/>
                <a:ea typeface="ＭＳ Ｐゴシック"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37</a:t>
            </a:fld>
            <a:endParaRPr kumimoji="1" lang="ja-JP" altLang="en-US" sz="1100" b="1" i="0" u="none" strike="noStrike" kern="1200" cap="none" spc="0" normalizeH="0" baseline="0" noProof="0">
              <a:ln>
                <a:noFill/>
              </a:ln>
              <a:solidFill>
                <a:schemeClr val="bg1">
                  <a:lumMod val="75000"/>
                </a:schemeClr>
              </a:solidFill>
              <a:effectLst/>
              <a:uLnTx/>
              <a:uFillTx/>
              <a:latin typeface="Arial" charset="0"/>
              <a:ea typeface="ＭＳ Ｐゴシック" charset="-128"/>
              <a:cs typeface="+mn-cs"/>
            </a:endParaRPr>
          </a:p>
        </p:txBody>
      </p:sp>
      <p:grpSp>
        <p:nvGrpSpPr>
          <p:cNvPr id="45" name="グループ化 44"/>
          <p:cNvGrpSpPr/>
          <p:nvPr/>
        </p:nvGrpSpPr>
        <p:grpSpPr>
          <a:xfrm>
            <a:off x="62552" y="6357600"/>
            <a:ext cx="3749040" cy="499982"/>
            <a:chOff x="62552" y="6357600"/>
            <a:chExt cx="3749040" cy="499982"/>
          </a:xfrm>
        </p:grpSpPr>
        <p:pic>
          <p:nvPicPr>
            <p:cNvPr id="46" name="図 45" descr="jdchct_logo_only_131104.png"/>
            <p:cNvPicPr>
              <a:picLocks/>
            </p:cNvPicPr>
            <p:nvPr/>
          </p:nvPicPr>
          <p:blipFill>
            <a:blip r:embed="rId3" cstate="print">
              <a:extLst>
                <a:ext uri="{28A0092B-C50C-407E-A947-70E740481C1C}">
                  <a14:useLocalDpi xmlns:a14="http://schemas.microsoft.com/office/drawing/2010/main"/>
                </a:ext>
              </a:extLst>
            </a:blip>
            <a:stretch>
              <a:fillRect/>
            </a:stretch>
          </p:blipFill>
          <p:spPr>
            <a:xfrm>
              <a:off x="64800" y="6357600"/>
              <a:ext cx="349200" cy="385200"/>
            </a:xfrm>
            <a:prstGeom prst="rect">
              <a:avLst/>
            </a:prstGeom>
            <a:effectLst>
              <a:outerShdw blurRad="76200" dir="18900000" sy="23000" kx="-1200000" algn="bl" rotWithShape="0">
                <a:prstClr val="black">
                  <a:alpha val="20000"/>
                </a:prstClr>
              </a:outerShdw>
            </a:effectLst>
          </p:spPr>
        </p:pic>
        <p:sp>
          <p:nvSpPr>
            <p:cNvPr id="47" name="テキスト ボックス 6"/>
            <p:cNvSpPr txBox="1"/>
            <p:nvPr/>
          </p:nvSpPr>
          <p:spPr>
            <a:xfrm>
              <a:off x="62552" y="6677586"/>
              <a:ext cx="3749040" cy="179996"/>
            </a:xfrm>
            <a:prstGeom prst="rect">
              <a:avLst/>
            </a:prstGeom>
          </p:spPr>
          <p:txBody>
            <a:bodyPr vert="horz" wrap="square" lIns="0" rIns="0" bIns="0" rtlCol="0" anchor="ctr">
              <a:normAutofit fontScale="97500"/>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eaLnBrk="1" fontAlgn="auto" latinLnBrk="0" hangingPunct="1">
                <a:lnSpc>
                  <a:spcPct val="100000"/>
                </a:lnSpc>
                <a:spcBef>
                  <a:spcPct val="0"/>
                </a:spcBef>
                <a:spcAft>
                  <a:spcPts val="0"/>
                </a:spcAft>
                <a:buClrTx/>
                <a:buSzTx/>
                <a:buFontTx/>
                <a:buNone/>
                <a:tabLst/>
              </a:pP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The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J</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apanese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D</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ata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C</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enter for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H</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ematopoietic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C</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ell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T</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ransplantation</a:t>
              </a:r>
              <a:endParaRPr kumimoji="1" lang="ja-JP" altLang="en-US" sz="800" b="0" i="0" u="none" strike="noStrike" kern="1200" cap="none" spc="0" normalizeH="0" baseline="0" noProof="0" dirty="0">
                <a:ln>
                  <a:noFill/>
                </a:ln>
                <a:solidFill>
                  <a:srgbClr val="96B1B6"/>
                </a:solidFill>
                <a:effectLst/>
                <a:uLnTx/>
                <a:uFillTx/>
                <a:latin typeface="Cambria" pitchFamily="18" charset="0"/>
                <a:ea typeface="HGP明朝E"/>
              </a:endParaRPr>
            </a:p>
          </p:txBody>
        </p:sp>
      </p:grpSp>
      <p:pic>
        <p:nvPicPr>
          <p:cNvPr id="35842" name="Picture 2" descr="Z:\Analyses of Annual Report\Pamphlet_Slide\2018\Pamphlet_Slide\Slide\transplants_2018_JDCHCT_Slide_eng_2019MMDD\スライド3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91185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タイトル 35"/>
          <p:cNvSpPr>
            <a:spLocks noGrp="1"/>
          </p:cNvSpPr>
          <p:nvPr>
            <p:ph type="title"/>
          </p:nvPr>
        </p:nvSpPr>
        <p:spPr>
          <a:xfrm>
            <a:off x="432000" y="0"/>
            <a:ext cx="8229600" cy="813816"/>
          </a:xfrm>
        </p:spPr>
        <p:txBody>
          <a:bodyPr>
            <a:normAutofit fontScale="90000"/>
          </a:bodyPr>
          <a:lstStyle/>
          <a:p>
            <a:pPr fontAlgn="base"/>
            <a:r>
              <a:rPr lang="en-US" altLang="ja-JP" dirty="0">
                <a:solidFill>
                  <a:schemeClr val="tx2"/>
                </a:solidFill>
                <a:effectLst/>
                <a:latin typeface="Arial" pitchFamily="34" charset="0"/>
                <a:cs typeface="Arial" pitchFamily="34" charset="0"/>
              </a:rPr>
              <a:t>Survival after Allogeneic Transplants </a:t>
            </a:r>
            <a:br>
              <a:rPr lang="en-US" altLang="ja-JP" dirty="0">
                <a:solidFill>
                  <a:schemeClr val="tx2"/>
                </a:solidFill>
                <a:effectLst/>
                <a:latin typeface="Arial" pitchFamily="34" charset="0"/>
                <a:cs typeface="Arial" pitchFamily="34" charset="0"/>
              </a:rPr>
            </a:br>
            <a:r>
              <a:rPr lang="en-US" altLang="ja-JP" dirty="0">
                <a:solidFill>
                  <a:schemeClr val="tx2"/>
                </a:solidFill>
                <a:effectLst/>
                <a:latin typeface="Arial" pitchFamily="34" charset="0"/>
                <a:cs typeface="Arial" pitchFamily="34" charset="0"/>
              </a:rPr>
              <a:t>for </a:t>
            </a:r>
            <a:r>
              <a:rPr lang="en-US" altLang="ja-JP" dirty="0">
                <a:solidFill>
                  <a:schemeClr val="tx2"/>
                </a:solidFill>
                <a:effectLst/>
                <a:latin typeface="Arial" pitchFamily="34" charset="0"/>
                <a:ea typeface="メイリオ" pitchFamily="50" charset="-128"/>
                <a:cs typeface="Arial" pitchFamily="34" charset="0"/>
              </a:rPr>
              <a:t>AML</a:t>
            </a:r>
            <a:r>
              <a:rPr lang="en-US" altLang="ja-JP" dirty="0">
                <a:solidFill>
                  <a:schemeClr val="tx2"/>
                </a:solidFill>
                <a:effectLst/>
                <a:latin typeface="Arial" pitchFamily="34" charset="0"/>
                <a:cs typeface="Arial" pitchFamily="34" charset="0"/>
              </a:rPr>
              <a:t>, Age</a:t>
            </a:r>
            <a:r>
              <a:rPr lang="ja-JP" altLang="en-US" dirty="0">
                <a:solidFill>
                  <a:schemeClr val="tx2"/>
                </a:solidFill>
                <a:effectLst/>
                <a:latin typeface="Arial" pitchFamily="34" charset="0"/>
                <a:cs typeface="Arial" pitchFamily="34" charset="0"/>
              </a:rPr>
              <a:t>≤</a:t>
            </a:r>
            <a:r>
              <a:rPr lang="en-US" altLang="ja-JP" dirty="0">
                <a:solidFill>
                  <a:schemeClr val="tx2"/>
                </a:solidFill>
                <a:effectLst/>
                <a:latin typeface="Arial" pitchFamily="34" charset="0"/>
                <a:cs typeface="Arial" pitchFamily="34" charset="0"/>
              </a:rPr>
              <a:t>15 Years, 1991-2017</a:t>
            </a:r>
            <a:endParaRPr kumimoji="1" lang="ja-JP" altLang="ja-JP" sz="2000" b="1" i="0" kern="1200" spc="0" baseline="0" dirty="0">
              <a:solidFill>
                <a:schemeClr val="tx2"/>
              </a:solidFill>
              <a:effectLst/>
              <a:latin typeface="HGP明朝E"/>
              <a:ea typeface="HGP明朝E"/>
              <a:cs typeface="+mn-cs"/>
            </a:endParaRPr>
          </a:p>
        </p:txBody>
      </p:sp>
      <p:sp>
        <p:nvSpPr>
          <p:cNvPr id="1046" name="スライド番号プレースホルダ 4"/>
          <p:cNvSpPr txBox="1">
            <a:spLocks/>
          </p:cNvSpPr>
          <p:nvPr/>
        </p:nvSpPr>
        <p:spPr>
          <a:xfrm>
            <a:off x="8814625" y="6651880"/>
            <a:ext cx="360000" cy="158620"/>
          </a:xfrm>
          <a:prstGeom prst="rect">
            <a:avLst/>
          </a:prstGeom>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2FECD35A-6F14-4CA7-81FF-DADAB1564319}" type="slidenum">
              <a:rPr kumimoji="1" lang="ja-JP" altLang="en-US" sz="1100" b="1" i="0" u="none" strike="noStrike" kern="1200" cap="none" spc="0" normalizeH="0" baseline="0" noProof="0" smtClean="0">
                <a:ln>
                  <a:noFill/>
                </a:ln>
                <a:solidFill>
                  <a:schemeClr val="bg1">
                    <a:lumMod val="75000"/>
                  </a:schemeClr>
                </a:solidFill>
                <a:effectLst/>
                <a:uLnTx/>
                <a:uFillTx/>
                <a:latin typeface="Arial" charset="0"/>
                <a:ea typeface="ＭＳ Ｐゴシック"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38</a:t>
            </a:fld>
            <a:endParaRPr kumimoji="1" lang="ja-JP" altLang="en-US" sz="1100" b="1" i="0" u="none" strike="noStrike" kern="1200" cap="none" spc="0" normalizeH="0" baseline="0" noProof="0">
              <a:ln>
                <a:noFill/>
              </a:ln>
              <a:solidFill>
                <a:schemeClr val="bg1">
                  <a:lumMod val="75000"/>
                </a:schemeClr>
              </a:solidFill>
              <a:effectLst/>
              <a:uLnTx/>
              <a:uFillTx/>
              <a:latin typeface="Arial" charset="0"/>
              <a:ea typeface="ＭＳ Ｐゴシック" charset="-128"/>
              <a:cs typeface="+mn-cs"/>
            </a:endParaRPr>
          </a:p>
        </p:txBody>
      </p:sp>
      <p:grpSp>
        <p:nvGrpSpPr>
          <p:cNvPr id="1047" name="グループ化 1046"/>
          <p:cNvGrpSpPr/>
          <p:nvPr/>
        </p:nvGrpSpPr>
        <p:grpSpPr>
          <a:xfrm>
            <a:off x="62552" y="6357600"/>
            <a:ext cx="3749040" cy="499982"/>
            <a:chOff x="62552" y="6357600"/>
            <a:chExt cx="3749040" cy="499982"/>
          </a:xfrm>
        </p:grpSpPr>
        <p:pic>
          <p:nvPicPr>
            <p:cNvPr id="1048" name="図 1047" descr="jdchct_logo_only_131104.png"/>
            <p:cNvPicPr>
              <a:picLocks/>
            </p:cNvPicPr>
            <p:nvPr/>
          </p:nvPicPr>
          <p:blipFill>
            <a:blip r:embed="rId3" cstate="print">
              <a:extLst>
                <a:ext uri="{28A0092B-C50C-407E-A947-70E740481C1C}">
                  <a14:useLocalDpi xmlns:a14="http://schemas.microsoft.com/office/drawing/2010/main"/>
                </a:ext>
              </a:extLst>
            </a:blip>
            <a:stretch>
              <a:fillRect/>
            </a:stretch>
          </p:blipFill>
          <p:spPr>
            <a:xfrm>
              <a:off x="64800" y="6357600"/>
              <a:ext cx="349200" cy="385200"/>
            </a:xfrm>
            <a:prstGeom prst="rect">
              <a:avLst/>
            </a:prstGeom>
            <a:effectLst>
              <a:outerShdw blurRad="76200" dir="18900000" sy="23000" kx="-1200000" algn="bl" rotWithShape="0">
                <a:prstClr val="black">
                  <a:alpha val="20000"/>
                </a:prstClr>
              </a:outerShdw>
            </a:effectLst>
          </p:spPr>
        </p:pic>
        <p:sp>
          <p:nvSpPr>
            <p:cNvPr id="1049" name="テキスト ボックス 6"/>
            <p:cNvSpPr txBox="1"/>
            <p:nvPr/>
          </p:nvSpPr>
          <p:spPr>
            <a:xfrm>
              <a:off x="62552" y="6677586"/>
              <a:ext cx="3749040" cy="179996"/>
            </a:xfrm>
            <a:prstGeom prst="rect">
              <a:avLst/>
            </a:prstGeom>
          </p:spPr>
          <p:txBody>
            <a:bodyPr vert="horz" wrap="square" lIns="0" rIns="0" bIns="0" rtlCol="0" anchor="ctr">
              <a:normAutofit fontScale="97500"/>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eaLnBrk="1" fontAlgn="auto" latinLnBrk="0" hangingPunct="1">
                <a:lnSpc>
                  <a:spcPct val="100000"/>
                </a:lnSpc>
                <a:spcBef>
                  <a:spcPct val="0"/>
                </a:spcBef>
                <a:spcAft>
                  <a:spcPts val="0"/>
                </a:spcAft>
                <a:buClrTx/>
                <a:buSzTx/>
                <a:buFontTx/>
                <a:buNone/>
                <a:tabLst/>
              </a:pP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The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J</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apanese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D</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ata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C</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enter for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H</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ematopoietic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C</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ell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T</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ransplantation</a:t>
              </a:r>
              <a:endParaRPr kumimoji="1" lang="ja-JP" altLang="en-US" sz="800" b="0" i="0" u="none" strike="noStrike" kern="1200" cap="none" spc="0" normalizeH="0" baseline="0" noProof="0" dirty="0">
                <a:ln>
                  <a:noFill/>
                </a:ln>
                <a:solidFill>
                  <a:srgbClr val="96B1B6"/>
                </a:solidFill>
                <a:effectLst/>
                <a:uLnTx/>
                <a:uFillTx/>
                <a:latin typeface="Cambria" pitchFamily="18" charset="0"/>
                <a:ea typeface="HGP明朝E"/>
              </a:endParaRPr>
            </a:p>
          </p:txBody>
        </p:sp>
      </p:grpSp>
      <p:pic>
        <p:nvPicPr>
          <p:cNvPr id="36866" name="Picture 2" descr="Z:\Analyses of Annual Report\Pamphlet_Slide\2018\Pamphlet_Slide\Slide\transplants_2018_JDCHCT_Slide_eng_2019MMDD\スライド3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33060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タイトル 31"/>
          <p:cNvSpPr>
            <a:spLocks noGrp="1"/>
          </p:cNvSpPr>
          <p:nvPr>
            <p:ph type="title"/>
          </p:nvPr>
        </p:nvSpPr>
        <p:spPr>
          <a:xfrm>
            <a:off x="432000" y="0"/>
            <a:ext cx="8229600" cy="813816"/>
          </a:xfrm>
        </p:spPr>
        <p:txBody>
          <a:bodyPr>
            <a:normAutofit/>
          </a:bodyPr>
          <a:lstStyle/>
          <a:p>
            <a:pPr fontAlgn="base"/>
            <a:r>
              <a:rPr lang="en-US" altLang="ja-JP" sz="2500" dirty="0">
                <a:solidFill>
                  <a:schemeClr val="tx2"/>
                </a:solidFill>
                <a:effectLst/>
                <a:latin typeface="Arial" pitchFamily="34" charset="0"/>
                <a:cs typeface="Arial" pitchFamily="34" charset="0"/>
              </a:rPr>
              <a:t>Survival after Allogeneic Transplants</a:t>
            </a:r>
            <a:br>
              <a:rPr lang="en-US" altLang="ja-JP" sz="2500" dirty="0">
                <a:solidFill>
                  <a:schemeClr val="tx2"/>
                </a:solidFill>
                <a:effectLst/>
                <a:latin typeface="Arial" pitchFamily="34" charset="0"/>
                <a:cs typeface="Arial" pitchFamily="34" charset="0"/>
              </a:rPr>
            </a:br>
            <a:r>
              <a:rPr lang="en-US" altLang="ja-JP" sz="2500" dirty="0">
                <a:solidFill>
                  <a:schemeClr val="tx2"/>
                </a:solidFill>
                <a:effectLst/>
                <a:latin typeface="Arial" pitchFamily="34" charset="0"/>
                <a:cs typeface="Arial" pitchFamily="34" charset="0"/>
              </a:rPr>
              <a:t>for </a:t>
            </a:r>
            <a:r>
              <a:rPr lang="en-US" altLang="ja-JP" sz="2500" dirty="0">
                <a:solidFill>
                  <a:schemeClr val="tx2"/>
                </a:solidFill>
                <a:effectLst/>
                <a:latin typeface="Arial" pitchFamily="34" charset="0"/>
                <a:ea typeface="メイリオ" pitchFamily="50" charset="-128"/>
                <a:cs typeface="Arial" pitchFamily="34" charset="0"/>
              </a:rPr>
              <a:t>AML</a:t>
            </a:r>
            <a:r>
              <a:rPr lang="en-US" altLang="ja-JP" sz="2500" dirty="0">
                <a:solidFill>
                  <a:schemeClr val="tx2"/>
                </a:solidFill>
                <a:effectLst/>
                <a:latin typeface="Arial" pitchFamily="34" charset="0"/>
                <a:cs typeface="Arial" pitchFamily="34" charset="0"/>
              </a:rPr>
              <a:t>, Age</a:t>
            </a:r>
            <a:r>
              <a:rPr lang="ja-JP" altLang="en-US" sz="2500" dirty="0">
                <a:solidFill>
                  <a:schemeClr val="tx2"/>
                </a:solidFill>
                <a:effectLst/>
                <a:latin typeface="Arial" pitchFamily="34" charset="0"/>
                <a:cs typeface="Arial" pitchFamily="34" charset="0"/>
              </a:rPr>
              <a:t>≥</a:t>
            </a:r>
            <a:r>
              <a:rPr lang="en-US" altLang="ja-JP" sz="2500" dirty="0">
                <a:solidFill>
                  <a:schemeClr val="tx2"/>
                </a:solidFill>
                <a:effectLst/>
                <a:latin typeface="Arial" pitchFamily="34" charset="0"/>
                <a:cs typeface="Arial" pitchFamily="34" charset="0"/>
              </a:rPr>
              <a:t>16 Years, 1991-2017</a:t>
            </a:r>
            <a:endParaRPr kumimoji="1" lang="ja-JP" altLang="ja-JP" sz="2500" b="1" i="0" kern="1200" spc="0" baseline="0" dirty="0">
              <a:solidFill>
                <a:schemeClr val="tx2"/>
              </a:solidFill>
              <a:effectLst/>
              <a:latin typeface="HGP明朝E"/>
              <a:ea typeface="HGP明朝E"/>
              <a:cs typeface="+mn-cs"/>
            </a:endParaRPr>
          </a:p>
        </p:txBody>
      </p:sp>
      <p:sp>
        <p:nvSpPr>
          <p:cNvPr id="4626" name="スライド番号プレースホルダ 4"/>
          <p:cNvSpPr txBox="1">
            <a:spLocks/>
          </p:cNvSpPr>
          <p:nvPr/>
        </p:nvSpPr>
        <p:spPr>
          <a:xfrm>
            <a:off x="8814625" y="6651880"/>
            <a:ext cx="360000" cy="158620"/>
          </a:xfrm>
          <a:prstGeom prst="rect">
            <a:avLst/>
          </a:prstGeom>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2FECD35A-6F14-4CA7-81FF-DADAB1564319}" type="slidenum">
              <a:rPr kumimoji="1" lang="ja-JP" altLang="en-US" sz="1100" b="1" i="0" u="none" strike="noStrike" kern="1200" cap="none" spc="0" normalizeH="0" baseline="0" noProof="0" smtClean="0">
                <a:ln>
                  <a:noFill/>
                </a:ln>
                <a:solidFill>
                  <a:schemeClr val="bg1">
                    <a:lumMod val="75000"/>
                  </a:schemeClr>
                </a:solidFill>
                <a:effectLst/>
                <a:uLnTx/>
                <a:uFillTx/>
                <a:latin typeface="Arial" charset="0"/>
                <a:ea typeface="ＭＳ Ｐゴシック"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39</a:t>
            </a:fld>
            <a:endParaRPr kumimoji="1" lang="ja-JP" altLang="en-US" sz="1100" b="1" i="0" u="none" strike="noStrike" kern="1200" cap="none" spc="0" normalizeH="0" baseline="0" noProof="0">
              <a:ln>
                <a:noFill/>
              </a:ln>
              <a:solidFill>
                <a:schemeClr val="bg1">
                  <a:lumMod val="75000"/>
                </a:schemeClr>
              </a:solidFill>
              <a:effectLst/>
              <a:uLnTx/>
              <a:uFillTx/>
              <a:latin typeface="Arial" charset="0"/>
              <a:ea typeface="ＭＳ Ｐゴシック" charset="-128"/>
              <a:cs typeface="+mn-cs"/>
            </a:endParaRPr>
          </a:p>
        </p:txBody>
      </p:sp>
      <p:grpSp>
        <p:nvGrpSpPr>
          <p:cNvPr id="4627" name="グループ化 4626"/>
          <p:cNvGrpSpPr/>
          <p:nvPr/>
        </p:nvGrpSpPr>
        <p:grpSpPr>
          <a:xfrm>
            <a:off x="62552" y="6357600"/>
            <a:ext cx="3749040" cy="499982"/>
            <a:chOff x="62552" y="6357600"/>
            <a:chExt cx="3749040" cy="499982"/>
          </a:xfrm>
        </p:grpSpPr>
        <p:pic>
          <p:nvPicPr>
            <p:cNvPr id="4628" name="図 4627" descr="jdchct_logo_only_131104.png"/>
            <p:cNvPicPr>
              <a:picLocks/>
            </p:cNvPicPr>
            <p:nvPr/>
          </p:nvPicPr>
          <p:blipFill>
            <a:blip r:embed="rId3" cstate="print">
              <a:extLst>
                <a:ext uri="{28A0092B-C50C-407E-A947-70E740481C1C}">
                  <a14:useLocalDpi xmlns:a14="http://schemas.microsoft.com/office/drawing/2010/main"/>
                </a:ext>
              </a:extLst>
            </a:blip>
            <a:stretch>
              <a:fillRect/>
            </a:stretch>
          </p:blipFill>
          <p:spPr>
            <a:xfrm>
              <a:off x="64800" y="6357600"/>
              <a:ext cx="349200" cy="385200"/>
            </a:xfrm>
            <a:prstGeom prst="rect">
              <a:avLst/>
            </a:prstGeom>
            <a:effectLst>
              <a:outerShdw blurRad="76200" dir="18900000" sy="23000" kx="-1200000" algn="bl" rotWithShape="0">
                <a:prstClr val="black">
                  <a:alpha val="20000"/>
                </a:prstClr>
              </a:outerShdw>
            </a:effectLst>
          </p:spPr>
        </p:pic>
        <p:sp>
          <p:nvSpPr>
            <p:cNvPr id="4629" name="テキスト ボックス 6"/>
            <p:cNvSpPr txBox="1"/>
            <p:nvPr/>
          </p:nvSpPr>
          <p:spPr>
            <a:xfrm>
              <a:off x="62552" y="6677586"/>
              <a:ext cx="3749040" cy="179996"/>
            </a:xfrm>
            <a:prstGeom prst="rect">
              <a:avLst/>
            </a:prstGeom>
          </p:spPr>
          <p:txBody>
            <a:bodyPr vert="horz" wrap="square" lIns="0" rIns="0" bIns="0" rtlCol="0" anchor="ctr">
              <a:normAutofit fontScale="97500"/>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eaLnBrk="1" fontAlgn="auto" latinLnBrk="0" hangingPunct="1">
                <a:lnSpc>
                  <a:spcPct val="100000"/>
                </a:lnSpc>
                <a:spcBef>
                  <a:spcPct val="0"/>
                </a:spcBef>
                <a:spcAft>
                  <a:spcPts val="0"/>
                </a:spcAft>
                <a:buClrTx/>
                <a:buSzTx/>
                <a:buFontTx/>
                <a:buNone/>
                <a:tabLst/>
              </a:pP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The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J</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apanese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D</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ata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C</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enter for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H</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ematopoietic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C</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ell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T</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ransplantation</a:t>
              </a:r>
              <a:endParaRPr kumimoji="1" lang="ja-JP" altLang="en-US" sz="800" b="0" i="0" u="none" strike="noStrike" kern="1200" cap="none" spc="0" normalizeH="0" baseline="0" noProof="0" dirty="0">
                <a:ln>
                  <a:noFill/>
                </a:ln>
                <a:solidFill>
                  <a:srgbClr val="96B1B6"/>
                </a:solidFill>
                <a:effectLst/>
                <a:uLnTx/>
                <a:uFillTx/>
                <a:latin typeface="Cambria" pitchFamily="18" charset="0"/>
                <a:ea typeface="HGP明朝E"/>
              </a:endParaRPr>
            </a:p>
          </p:txBody>
        </p:sp>
      </p:grpSp>
      <p:pic>
        <p:nvPicPr>
          <p:cNvPr id="37890" name="Picture 2" descr="Z:\Analyses of Annual Report\Pamphlet_Slide\2018\Pamphlet_Slide\Slide\transplants_2018_JDCHCT_Slide_eng_2019MMDD\スライド3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73122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タイトル 1"/>
          <p:cNvSpPr>
            <a:spLocks noGrp="1"/>
          </p:cNvSpPr>
          <p:nvPr>
            <p:ph type="title"/>
          </p:nvPr>
        </p:nvSpPr>
        <p:spPr>
          <a:xfrm>
            <a:off x="432000" y="0"/>
            <a:ext cx="8229600" cy="803564"/>
          </a:xfrm>
        </p:spPr>
        <p:txBody>
          <a:bodyPr anchor="ctr">
            <a:normAutofit fontScale="90000"/>
          </a:bodyPr>
          <a:lstStyle/>
          <a:p>
            <a:r>
              <a:rPr lang="en-US" altLang="ja-JP" dirty="0">
                <a:solidFill>
                  <a:schemeClr val="tx2"/>
                </a:solidFill>
                <a:effectLst/>
                <a:latin typeface="Arial" pitchFamily="34" charset="0"/>
                <a:ea typeface="Verdana" pitchFamily="34" charset="0"/>
                <a:cs typeface="Arial" pitchFamily="34" charset="0"/>
              </a:rPr>
              <a:t>Transplant Recipients in Japan,</a:t>
            </a:r>
            <a:br>
              <a:rPr lang="en-US" altLang="ja-JP" dirty="0">
                <a:solidFill>
                  <a:schemeClr val="tx2"/>
                </a:solidFill>
                <a:effectLst/>
                <a:latin typeface="Arial" pitchFamily="34" charset="0"/>
                <a:ea typeface="Verdana" pitchFamily="34" charset="0"/>
                <a:cs typeface="Arial" pitchFamily="34" charset="0"/>
              </a:rPr>
            </a:br>
            <a:r>
              <a:rPr lang="en-US" altLang="ja-JP" dirty="0">
                <a:solidFill>
                  <a:schemeClr val="tx2"/>
                </a:solidFill>
                <a:effectLst/>
                <a:latin typeface="Arial" pitchFamily="34" charset="0"/>
                <a:ea typeface="Verdana" pitchFamily="34" charset="0"/>
                <a:cs typeface="Arial" pitchFamily="34" charset="0"/>
              </a:rPr>
              <a:t> by Donor Type and Stem Cell Sources</a:t>
            </a:r>
            <a:r>
              <a:rPr lang="en-US" altLang="ja-JP" dirty="0">
                <a:solidFill>
                  <a:schemeClr val="tx2"/>
                </a:solidFill>
                <a:latin typeface="Arial" pitchFamily="34" charset="0"/>
                <a:ea typeface="Verdana" pitchFamily="34" charset="0"/>
                <a:cs typeface="Arial" pitchFamily="34" charset="0"/>
              </a:rPr>
              <a:t> </a:t>
            </a:r>
            <a:r>
              <a:rPr lang="en-US" altLang="ja-JP" sz="2000" b="0" spc="-150" baseline="0" dirty="0">
                <a:solidFill>
                  <a:schemeClr val="tx2"/>
                </a:solidFill>
                <a:effectLst/>
                <a:latin typeface="Arial" pitchFamily="34" charset="0"/>
                <a:ea typeface="ＭＳ Ｐゴシック"/>
                <a:cs typeface="Arial" pitchFamily="34" charset="0"/>
              </a:rPr>
              <a:t>(Autologous)</a:t>
            </a:r>
            <a:endParaRPr lang="ja-JP" altLang="en-US" sz="2000" b="0" dirty="0">
              <a:solidFill>
                <a:schemeClr val="tx2"/>
              </a:solidFill>
              <a:effectLst/>
              <a:latin typeface="HGP明朝E" pitchFamily="18" charset="-128"/>
              <a:ea typeface="HGP明朝E" pitchFamily="18" charset="-128"/>
              <a:cs typeface="Arial Unicode MS" pitchFamily="50" charset="-128"/>
            </a:endParaRPr>
          </a:p>
        </p:txBody>
      </p:sp>
      <p:sp>
        <p:nvSpPr>
          <p:cNvPr id="21" name="スライド番号プレースホルダ 4"/>
          <p:cNvSpPr>
            <a:spLocks noGrp="1"/>
          </p:cNvSpPr>
          <p:nvPr>
            <p:ph type="sldNum" sz="quarter" idx="4294967295"/>
          </p:nvPr>
        </p:nvSpPr>
        <p:spPr>
          <a:xfrm>
            <a:off x="8893175" y="6650038"/>
            <a:ext cx="250825" cy="158750"/>
          </a:xfrm>
          <a:prstGeom prst="rect">
            <a:avLst/>
          </a:prstGeom>
        </p:spPr>
        <p:txBody>
          <a:bodyPr/>
          <a:lstStyle/>
          <a:p>
            <a:pPr algn="r"/>
            <a:fld id="{2FECD35A-6F14-4CA7-81FF-DADAB1564319}" type="slidenum">
              <a:rPr lang="ja-JP" altLang="en-US" sz="1100" b="1" smtClean="0">
                <a:solidFill>
                  <a:schemeClr val="bg1">
                    <a:lumMod val="75000"/>
                  </a:schemeClr>
                </a:solidFill>
              </a:rPr>
              <a:pPr algn="r"/>
              <a:t>4</a:t>
            </a:fld>
            <a:endParaRPr lang="ja-JP" altLang="en-US" sz="1100" b="1">
              <a:solidFill>
                <a:schemeClr val="bg1">
                  <a:lumMod val="75000"/>
                </a:schemeClr>
              </a:solidFill>
            </a:endParaRPr>
          </a:p>
        </p:txBody>
      </p:sp>
      <p:grpSp>
        <p:nvGrpSpPr>
          <p:cNvPr id="2" name="グループ化 17"/>
          <p:cNvGrpSpPr/>
          <p:nvPr/>
        </p:nvGrpSpPr>
        <p:grpSpPr>
          <a:xfrm>
            <a:off x="62552" y="6357600"/>
            <a:ext cx="3749040" cy="499982"/>
            <a:chOff x="62552" y="6357600"/>
            <a:chExt cx="3749040" cy="499982"/>
          </a:xfrm>
        </p:grpSpPr>
        <p:pic>
          <p:nvPicPr>
            <p:cNvPr id="13" name="図 12" descr="jdchct_logo_only_131104.png"/>
            <p:cNvPicPr>
              <a:picLocks/>
            </p:cNvPicPr>
            <p:nvPr/>
          </p:nvPicPr>
          <p:blipFill>
            <a:blip r:embed="rId3" cstate="print">
              <a:extLst>
                <a:ext uri="{28A0092B-C50C-407E-A947-70E740481C1C}">
                  <a14:useLocalDpi xmlns:a14="http://schemas.microsoft.com/office/drawing/2010/main"/>
                </a:ext>
              </a:extLst>
            </a:blip>
            <a:stretch>
              <a:fillRect/>
            </a:stretch>
          </p:blipFill>
          <p:spPr>
            <a:xfrm>
              <a:off x="64800" y="6357600"/>
              <a:ext cx="349200" cy="385200"/>
            </a:xfrm>
            <a:prstGeom prst="rect">
              <a:avLst/>
            </a:prstGeom>
            <a:effectLst>
              <a:outerShdw blurRad="76200" dir="18900000" sy="23000" kx="-1200000" algn="bl" rotWithShape="0">
                <a:prstClr val="black">
                  <a:alpha val="20000"/>
                </a:prstClr>
              </a:outerShdw>
            </a:effectLst>
          </p:spPr>
        </p:pic>
        <p:sp>
          <p:nvSpPr>
            <p:cNvPr id="17" name="テキスト ボックス 6"/>
            <p:cNvSpPr txBox="1"/>
            <p:nvPr/>
          </p:nvSpPr>
          <p:spPr>
            <a:xfrm>
              <a:off x="62552" y="6677586"/>
              <a:ext cx="3749040" cy="179996"/>
            </a:xfrm>
            <a:prstGeom prst="rect">
              <a:avLst/>
            </a:prstGeom>
          </p:spPr>
          <p:txBody>
            <a:bodyPr vert="horz" wrap="square" lIns="0" rIns="0" bIns="0" rtlCol="0" anchor="ctr">
              <a:normAutofit fontScale="97500"/>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eaLnBrk="1" fontAlgn="auto" latinLnBrk="0" hangingPunct="1">
                <a:lnSpc>
                  <a:spcPct val="100000"/>
                </a:lnSpc>
                <a:spcBef>
                  <a:spcPct val="0"/>
                </a:spcBef>
                <a:spcAft>
                  <a:spcPts val="0"/>
                </a:spcAft>
                <a:buClrTx/>
                <a:buSzTx/>
                <a:buFontTx/>
                <a:buNone/>
                <a:tabLst/>
              </a:pP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The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J</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apanese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D</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ata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C</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enter for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H</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ematopoietic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C</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ell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T</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ransplantation</a:t>
              </a:r>
              <a:endParaRPr kumimoji="1" lang="ja-JP" altLang="en-US" sz="800" b="0" i="0" u="none" strike="noStrike" kern="1200" cap="none" spc="0" normalizeH="0" baseline="0" noProof="0" dirty="0">
                <a:ln>
                  <a:noFill/>
                </a:ln>
                <a:solidFill>
                  <a:srgbClr val="96B1B6"/>
                </a:solidFill>
                <a:effectLst/>
                <a:uLnTx/>
                <a:uFillTx/>
                <a:latin typeface="Cambria" pitchFamily="18" charset="0"/>
                <a:ea typeface="HGP明朝E"/>
              </a:endParaRPr>
            </a:p>
          </p:txBody>
        </p:sp>
      </p:grpSp>
      <p:pic>
        <p:nvPicPr>
          <p:cNvPr id="2050" name="Picture 2" descr="Z:\Analyses of Annual Report\Pamphlet_Slide\2018\Pamphlet_Slide\Slide\transplants_2018_JDCHCT_Slide_eng_2019MMDD\スライド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9266992"/>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タイトル 31"/>
          <p:cNvSpPr>
            <a:spLocks noGrp="1"/>
          </p:cNvSpPr>
          <p:nvPr>
            <p:ph type="title"/>
          </p:nvPr>
        </p:nvSpPr>
        <p:spPr>
          <a:xfrm>
            <a:off x="432000" y="0"/>
            <a:ext cx="8229600" cy="813816"/>
          </a:xfrm>
        </p:spPr>
        <p:txBody>
          <a:bodyPr>
            <a:normAutofit/>
          </a:bodyPr>
          <a:lstStyle/>
          <a:p>
            <a:pPr fontAlgn="base"/>
            <a:r>
              <a:rPr lang="en-US" altLang="ja-JP" sz="2500" dirty="0">
                <a:solidFill>
                  <a:schemeClr val="tx2"/>
                </a:solidFill>
                <a:effectLst/>
                <a:latin typeface="Arial" pitchFamily="34" charset="0"/>
                <a:cs typeface="Arial" pitchFamily="34" charset="0"/>
              </a:rPr>
              <a:t>Survival after Allogeneic Transplants</a:t>
            </a:r>
            <a:br>
              <a:rPr lang="en-US" altLang="ja-JP" sz="2500" dirty="0">
                <a:solidFill>
                  <a:schemeClr val="tx2"/>
                </a:solidFill>
                <a:effectLst/>
                <a:latin typeface="Arial" pitchFamily="34" charset="0"/>
                <a:cs typeface="Arial" pitchFamily="34" charset="0"/>
              </a:rPr>
            </a:br>
            <a:r>
              <a:rPr lang="en-US" altLang="ja-JP" sz="2500" dirty="0">
                <a:solidFill>
                  <a:schemeClr val="tx2"/>
                </a:solidFill>
                <a:effectLst/>
                <a:latin typeface="Arial" pitchFamily="34" charset="0"/>
                <a:cs typeface="Arial" pitchFamily="34" charset="0"/>
              </a:rPr>
              <a:t>for </a:t>
            </a:r>
            <a:r>
              <a:rPr lang="en-US" altLang="ja-JP" sz="2500" dirty="0">
                <a:solidFill>
                  <a:schemeClr val="tx2"/>
                </a:solidFill>
                <a:effectLst/>
                <a:latin typeface="Arial" pitchFamily="34" charset="0"/>
                <a:ea typeface="メイリオ" pitchFamily="50" charset="-128"/>
                <a:cs typeface="Arial" pitchFamily="34" charset="0"/>
              </a:rPr>
              <a:t>ALL</a:t>
            </a:r>
            <a:r>
              <a:rPr lang="en-US" altLang="ja-JP" sz="2500" dirty="0">
                <a:solidFill>
                  <a:schemeClr val="tx2"/>
                </a:solidFill>
                <a:effectLst/>
                <a:latin typeface="Arial" pitchFamily="34" charset="0"/>
                <a:cs typeface="Arial" pitchFamily="34" charset="0"/>
              </a:rPr>
              <a:t>, Age</a:t>
            </a:r>
            <a:r>
              <a:rPr lang="ja-JP" altLang="en-US" sz="2500" dirty="0">
                <a:solidFill>
                  <a:schemeClr val="tx2"/>
                </a:solidFill>
                <a:effectLst/>
                <a:latin typeface="Arial" pitchFamily="34" charset="0"/>
                <a:cs typeface="Arial" pitchFamily="34" charset="0"/>
              </a:rPr>
              <a:t>≤</a:t>
            </a:r>
            <a:r>
              <a:rPr lang="en-US" altLang="ja-JP" sz="2500" dirty="0">
                <a:solidFill>
                  <a:schemeClr val="tx2"/>
                </a:solidFill>
                <a:effectLst/>
                <a:latin typeface="Arial" pitchFamily="34" charset="0"/>
                <a:cs typeface="Arial" pitchFamily="34" charset="0"/>
              </a:rPr>
              <a:t>15 Years, 1991-2017</a:t>
            </a:r>
            <a:endParaRPr kumimoji="1" lang="ja-JP" altLang="ja-JP" sz="2500" b="1" i="0" kern="1200" spc="0" baseline="0" dirty="0">
              <a:solidFill>
                <a:schemeClr val="tx2"/>
              </a:solidFill>
              <a:effectLst/>
              <a:latin typeface="HGP明朝E"/>
              <a:ea typeface="HGP明朝E"/>
              <a:cs typeface="+mn-cs"/>
            </a:endParaRPr>
          </a:p>
        </p:txBody>
      </p:sp>
      <p:sp>
        <p:nvSpPr>
          <p:cNvPr id="1794" name="スライド番号プレースホルダ 4"/>
          <p:cNvSpPr txBox="1">
            <a:spLocks/>
          </p:cNvSpPr>
          <p:nvPr/>
        </p:nvSpPr>
        <p:spPr>
          <a:xfrm>
            <a:off x="8814625" y="6651880"/>
            <a:ext cx="360000" cy="158620"/>
          </a:xfrm>
          <a:prstGeom prst="rect">
            <a:avLst/>
          </a:prstGeom>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2FECD35A-6F14-4CA7-81FF-DADAB1564319}" type="slidenum">
              <a:rPr kumimoji="1" lang="ja-JP" altLang="en-US" sz="1100" b="1" i="0" u="none" strike="noStrike" kern="1200" cap="none" spc="0" normalizeH="0" baseline="0" noProof="0" smtClean="0">
                <a:ln>
                  <a:noFill/>
                </a:ln>
                <a:solidFill>
                  <a:schemeClr val="bg1">
                    <a:lumMod val="75000"/>
                  </a:schemeClr>
                </a:solidFill>
                <a:effectLst/>
                <a:uLnTx/>
                <a:uFillTx/>
                <a:latin typeface="Arial" charset="0"/>
                <a:ea typeface="ＭＳ Ｐゴシック"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40</a:t>
            </a:fld>
            <a:endParaRPr kumimoji="1" lang="ja-JP" altLang="en-US" sz="1100" b="1" i="0" u="none" strike="noStrike" kern="1200" cap="none" spc="0" normalizeH="0" baseline="0" noProof="0">
              <a:ln>
                <a:noFill/>
              </a:ln>
              <a:solidFill>
                <a:schemeClr val="bg1">
                  <a:lumMod val="75000"/>
                </a:schemeClr>
              </a:solidFill>
              <a:effectLst/>
              <a:uLnTx/>
              <a:uFillTx/>
              <a:latin typeface="Arial" charset="0"/>
              <a:ea typeface="ＭＳ Ｐゴシック" charset="-128"/>
              <a:cs typeface="+mn-cs"/>
            </a:endParaRPr>
          </a:p>
        </p:txBody>
      </p:sp>
      <p:grpSp>
        <p:nvGrpSpPr>
          <p:cNvPr id="1795" name="グループ化 1794"/>
          <p:cNvGrpSpPr/>
          <p:nvPr/>
        </p:nvGrpSpPr>
        <p:grpSpPr>
          <a:xfrm>
            <a:off x="62552" y="6357600"/>
            <a:ext cx="3749040" cy="499982"/>
            <a:chOff x="62552" y="6357600"/>
            <a:chExt cx="3749040" cy="499982"/>
          </a:xfrm>
        </p:grpSpPr>
        <p:pic>
          <p:nvPicPr>
            <p:cNvPr id="1796" name="図 1795" descr="jdchct_logo_only_131104.png"/>
            <p:cNvPicPr>
              <a:picLocks/>
            </p:cNvPicPr>
            <p:nvPr/>
          </p:nvPicPr>
          <p:blipFill>
            <a:blip r:embed="rId3" cstate="print">
              <a:extLst>
                <a:ext uri="{28A0092B-C50C-407E-A947-70E740481C1C}">
                  <a14:useLocalDpi xmlns:a14="http://schemas.microsoft.com/office/drawing/2010/main"/>
                </a:ext>
              </a:extLst>
            </a:blip>
            <a:stretch>
              <a:fillRect/>
            </a:stretch>
          </p:blipFill>
          <p:spPr>
            <a:xfrm>
              <a:off x="64800" y="6357600"/>
              <a:ext cx="349200" cy="385200"/>
            </a:xfrm>
            <a:prstGeom prst="rect">
              <a:avLst/>
            </a:prstGeom>
            <a:effectLst>
              <a:outerShdw blurRad="76200" dir="18900000" sy="23000" kx="-1200000" algn="bl" rotWithShape="0">
                <a:prstClr val="black">
                  <a:alpha val="20000"/>
                </a:prstClr>
              </a:outerShdw>
            </a:effectLst>
          </p:spPr>
        </p:pic>
        <p:sp>
          <p:nvSpPr>
            <p:cNvPr id="1797" name="テキスト ボックス 6"/>
            <p:cNvSpPr txBox="1"/>
            <p:nvPr/>
          </p:nvSpPr>
          <p:spPr>
            <a:xfrm>
              <a:off x="62552" y="6677586"/>
              <a:ext cx="3749040" cy="179996"/>
            </a:xfrm>
            <a:prstGeom prst="rect">
              <a:avLst/>
            </a:prstGeom>
          </p:spPr>
          <p:txBody>
            <a:bodyPr vert="horz" wrap="square" lIns="0" rIns="0" bIns="0" rtlCol="0" anchor="ctr">
              <a:normAutofit fontScale="97500"/>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eaLnBrk="1" fontAlgn="auto" latinLnBrk="0" hangingPunct="1">
                <a:lnSpc>
                  <a:spcPct val="100000"/>
                </a:lnSpc>
                <a:spcBef>
                  <a:spcPct val="0"/>
                </a:spcBef>
                <a:spcAft>
                  <a:spcPts val="0"/>
                </a:spcAft>
                <a:buClrTx/>
                <a:buSzTx/>
                <a:buFontTx/>
                <a:buNone/>
                <a:tabLst/>
              </a:pP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The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J</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apanese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D</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ata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C</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enter for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H</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ematopoietic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C</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ell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T</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ransplantation</a:t>
              </a:r>
              <a:endParaRPr kumimoji="1" lang="ja-JP" altLang="en-US" sz="800" b="0" i="0" u="none" strike="noStrike" kern="1200" cap="none" spc="0" normalizeH="0" baseline="0" noProof="0" dirty="0">
                <a:ln>
                  <a:noFill/>
                </a:ln>
                <a:solidFill>
                  <a:srgbClr val="96B1B6"/>
                </a:solidFill>
                <a:effectLst/>
                <a:uLnTx/>
                <a:uFillTx/>
                <a:latin typeface="Cambria" pitchFamily="18" charset="0"/>
                <a:ea typeface="HGP明朝E"/>
              </a:endParaRPr>
            </a:p>
          </p:txBody>
        </p:sp>
      </p:grpSp>
      <p:pic>
        <p:nvPicPr>
          <p:cNvPr id="38915" name="Picture 3" descr="Z:\Analyses of Annual Report\Pamphlet_Slide\2018\Pamphlet_Slide\Slide\transplants_2018_JDCHCT_Slide_eng_2019MMDD\スライド4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69294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タイトル 60"/>
          <p:cNvSpPr>
            <a:spLocks noGrp="1"/>
          </p:cNvSpPr>
          <p:nvPr>
            <p:ph type="title"/>
          </p:nvPr>
        </p:nvSpPr>
        <p:spPr>
          <a:xfrm>
            <a:off x="432000" y="0"/>
            <a:ext cx="8229600" cy="813816"/>
          </a:xfrm>
        </p:spPr>
        <p:txBody>
          <a:bodyPr/>
          <a:lstStyle/>
          <a:p>
            <a:r>
              <a:rPr lang="en-US" altLang="ja-JP" sz="2500" dirty="0">
                <a:solidFill>
                  <a:schemeClr val="tx2"/>
                </a:solidFill>
                <a:effectLst/>
                <a:latin typeface="Arial" pitchFamily="34" charset="0"/>
                <a:cs typeface="Arial" pitchFamily="34" charset="0"/>
              </a:rPr>
              <a:t>Survival after Allogeneic Transplants</a:t>
            </a:r>
            <a:br>
              <a:rPr lang="en-US" altLang="ja-JP" sz="2500" dirty="0">
                <a:solidFill>
                  <a:schemeClr val="tx2"/>
                </a:solidFill>
                <a:effectLst/>
                <a:latin typeface="Arial" pitchFamily="34" charset="0"/>
                <a:cs typeface="Arial" pitchFamily="34" charset="0"/>
              </a:rPr>
            </a:br>
            <a:r>
              <a:rPr lang="en-US" altLang="ja-JP" sz="2500" dirty="0">
                <a:solidFill>
                  <a:schemeClr val="tx2"/>
                </a:solidFill>
                <a:effectLst/>
                <a:latin typeface="Arial" pitchFamily="34" charset="0"/>
                <a:cs typeface="Arial" pitchFamily="34" charset="0"/>
              </a:rPr>
              <a:t>for </a:t>
            </a:r>
            <a:r>
              <a:rPr lang="en-US" altLang="ja-JP" sz="2500" dirty="0">
                <a:solidFill>
                  <a:schemeClr val="tx2"/>
                </a:solidFill>
                <a:effectLst/>
                <a:latin typeface="Arial" pitchFamily="34" charset="0"/>
                <a:ea typeface="メイリオ" pitchFamily="50" charset="-128"/>
                <a:cs typeface="Arial" pitchFamily="34" charset="0"/>
              </a:rPr>
              <a:t>ALL</a:t>
            </a:r>
            <a:r>
              <a:rPr lang="en-US" altLang="ja-JP" sz="2500" dirty="0">
                <a:solidFill>
                  <a:schemeClr val="tx2"/>
                </a:solidFill>
                <a:effectLst/>
                <a:latin typeface="Arial" pitchFamily="34" charset="0"/>
                <a:cs typeface="Arial" pitchFamily="34" charset="0"/>
              </a:rPr>
              <a:t>, Age</a:t>
            </a:r>
            <a:r>
              <a:rPr lang="ja-JP" altLang="en-US" sz="2500" dirty="0">
                <a:solidFill>
                  <a:schemeClr val="tx2"/>
                </a:solidFill>
                <a:effectLst/>
                <a:latin typeface="Arial" pitchFamily="34" charset="0"/>
                <a:cs typeface="Arial" pitchFamily="34" charset="0"/>
              </a:rPr>
              <a:t>≥</a:t>
            </a:r>
            <a:r>
              <a:rPr lang="en-US" altLang="ja-JP" sz="2500" dirty="0">
                <a:solidFill>
                  <a:schemeClr val="tx2"/>
                </a:solidFill>
                <a:effectLst/>
                <a:latin typeface="Arial" pitchFamily="34" charset="0"/>
                <a:cs typeface="Arial" pitchFamily="34" charset="0"/>
              </a:rPr>
              <a:t>16 Years, 1991-2017</a:t>
            </a:r>
            <a:endParaRPr kumimoji="1" lang="ja-JP" altLang="en-US" dirty="0">
              <a:solidFill>
                <a:schemeClr val="tx2"/>
              </a:solidFill>
              <a:effectLst/>
            </a:endParaRPr>
          </a:p>
        </p:txBody>
      </p:sp>
      <p:sp>
        <p:nvSpPr>
          <p:cNvPr id="3035" name="スライド番号プレースホルダ 4"/>
          <p:cNvSpPr txBox="1">
            <a:spLocks/>
          </p:cNvSpPr>
          <p:nvPr/>
        </p:nvSpPr>
        <p:spPr>
          <a:xfrm>
            <a:off x="8814625" y="6651880"/>
            <a:ext cx="360000" cy="158620"/>
          </a:xfrm>
          <a:prstGeom prst="rect">
            <a:avLst/>
          </a:prstGeom>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2FECD35A-6F14-4CA7-81FF-DADAB1564319}" type="slidenum">
              <a:rPr kumimoji="1" lang="ja-JP" altLang="en-US" sz="1100" b="1" i="0" u="none" strike="noStrike" kern="1200" cap="none" spc="0" normalizeH="0" baseline="0" noProof="0" smtClean="0">
                <a:ln>
                  <a:noFill/>
                </a:ln>
                <a:solidFill>
                  <a:schemeClr val="bg1">
                    <a:lumMod val="75000"/>
                  </a:schemeClr>
                </a:solidFill>
                <a:effectLst/>
                <a:uLnTx/>
                <a:uFillTx/>
                <a:latin typeface="Arial" charset="0"/>
                <a:ea typeface="ＭＳ Ｐゴシック"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41</a:t>
            </a:fld>
            <a:endParaRPr kumimoji="1" lang="ja-JP" altLang="en-US" sz="1100" b="1" i="0" u="none" strike="noStrike" kern="1200" cap="none" spc="0" normalizeH="0" baseline="0" noProof="0">
              <a:ln>
                <a:noFill/>
              </a:ln>
              <a:solidFill>
                <a:schemeClr val="bg1">
                  <a:lumMod val="75000"/>
                </a:schemeClr>
              </a:solidFill>
              <a:effectLst/>
              <a:uLnTx/>
              <a:uFillTx/>
              <a:latin typeface="Arial" charset="0"/>
              <a:ea typeface="ＭＳ Ｐゴシック" charset="-128"/>
              <a:cs typeface="+mn-cs"/>
            </a:endParaRPr>
          </a:p>
        </p:txBody>
      </p:sp>
      <p:grpSp>
        <p:nvGrpSpPr>
          <p:cNvPr id="3036" name="グループ化 3035"/>
          <p:cNvGrpSpPr/>
          <p:nvPr/>
        </p:nvGrpSpPr>
        <p:grpSpPr>
          <a:xfrm>
            <a:off x="62552" y="6357600"/>
            <a:ext cx="3749040" cy="499982"/>
            <a:chOff x="62552" y="6357600"/>
            <a:chExt cx="3749040" cy="499982"/>
          </a:xfrm>
        </p:grpSpPr>
        <p:pic>
          <p:nvPicPr>
            <p:cNvPr id="3037" name="図 3036" descr="jdchct_logo_only_131104.png"/>
            <p:cNvPicPr>
              <a:picLocks/>
            </p:cNvPicPr>
            <p:nvPr/>
          </p:nvPicPr>
          <p:blipFill>
            <a:blip r:embed="rId3" cstate="print">
              <a:extLst>
                <a:ext uri="{28A0092B-C50C-407E-A947-70E740481C1C}">
                  <a14:useLocalDpi xmlns:a14="http://schemas.microsoft.com/office/drawing/2010/main"/>
                </a:ext>
              </a:extLst>
            </a:blip>
            <a:stretch>
              <a:fillRect/>
            </a:stretch>
          </p:blipFill>
          <p:spPr>
            <a:xfrm>
              <a:off x="64800" y="6357600"/>
              <a:ext cx="349200" cy="385200"/>
            </a:xfrm>
            <a:prstGeom prst="rect">
              <a:avLst/>
            </a:prstGeom>
            <a:effectLst>
              <a:outerShdw blurRad="76200" dir="18900000" sy="23000" kx="-1200000" algn="bl" rotWithShape="0">
                <a:prstClr val="black">
                  <a:alpha val="20000"/>
                </a:prstClr>
              </a:outerShdw>
            </a:effectLst>
          </p:spPr>
        </p:pic>
        <p:sp>
          <p:nvSpPr>
            <p:cNvPr id="3038" name="テキスト ボックス 6"/>
            <p:cNvSpPr txBox="1"/>
            <p:nvPr/>
          </p:nvSpPr>
          <p:spPr>
            <a:xfrm>
              <a:off x="62552" y="6677586"/>
              <a:ext cx="3749040" cy="179996"/>
            </a:xfrm>
            <a:prstGeom prst="rect">
              <a:avLst/>
            </a:prstGeom>
          </p:spPr>
          <p:txBody>
            <a:bodyPr vert="horz" wrap="square" lIns="0" rIns="0" bIns="0" rtlCol="0" anchor="ctr">
              <a:normAutofit fontScale="97500"/>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eaLnBrk="1" fontAlgn="auto" latinLnBrk="0" hangingPunct="1">
                <a:lnSpc>
                  <a:spcPct val="100000"/>
                </a:lnSpc>
                <a:spcBef>
                  <a:spcPct val="0"/>
                </a:spcBef>
                <a:spcAft>
                  <a:spcPts val="0"/>
                </a:spcAft>
                <a:buClrTx/>
                <a:buSzTx/>
                <a:buFontTx/>
                <a:buNone/>
                <a:tabLst/>
              </a:pP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The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J</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apanese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D</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ata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C</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enter for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H</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ematopoietic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C</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ell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T</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ransplantation</a:t>
              </a:r>
              <a:endParaRPr kumimoji="1" lang="ja-JP" altLang="en-US" sz="800" b="0" i="0" u="none" strike="noStrike" kern="1200" cap="none" spc="0" normalizeH="0" baseline="0" noProof="0" dirty="0">
                <a:ln>
                  <a:noFill/>
                </a:ln>
                <a:solidFill>
                  <a:srgbClr val="96B1B6"/>
                </a:solidFill>
                <a:effectLst/>
                <a:uLnTx/>
                <a:uFillTx/>
                <a:latin typeface="Cambria" pitchFamily="18" charset="0"/>
                <a:ea typeface="HGP明朝E"/>
              </a:endParaRPr>
            </a:p>
          </p:txBody>
        </p:sp>
      </p:grpSp>
      <p:pic>
        <p:nvPicPr>
          <p:cNvPr id="39938" name="Picture 2" descr="Z:\Analyses of Annual Report\Pamphlet_Slide\2018\Pamphlet_Slide\Slide\transplants_2018_JDCHCT_Slide_eng_2019MMDD\スライド4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75995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タイトル 35"/>
          <p:cNvSpPr>
            <a:spLocks noGrp="1"/>
          </p:cNvSpPr>
          <p:nvPr>
            <p:ph type="title"/>
          </p:nvPr>
        </p:nvSpPr>
        <p:spPr>
          <a:xfrm>
            <a:off x="432000" y="0"/>
            <a:ext cx="8229600" cy="813816"/>
          </a:xfrm>
        </p:spPr>
        <p:txBody>
          <a:bodyPr/>
          <a:lstStyle/>
          <a:p>
            <a:pPr fontAlgn="base"/>
            <a:r>
              <a:rPr lang="en-US" altLang="ja-JP" sz="2500" dirty="0">
                <a:solidFill>
                  <a:schemeClr val="tx2"/>
                </a:solidFill>
                <a:effectLst/>
                <a:latin typeface="Arial" pitchFamily="34" charset="0"/>
                <a:cs typeface="Arial" pitchFamily="34" charset="0"/>
              </a:rPr>
              <a:t>Survival after Allogeneic Transplants</a:t>
            </a:r>
            <a:br>
              <a:rPr lang="en-US" altLang="ja-JP" sz="2500" dirty="0">
                <a:solidFill>
                  <a:schemeClr val="tx2"/>
                </a:solidFill>
                <a:effectLst/>
                <a:latin typeface="Arial" pitchFamily="34" charset="0"/>
                <a:cs typeface="Arial" pitchFamily="34" charset="0"/>
              </a:rPr>
            </a:br>
            <a:r>
              <a:rPr lang="en-US" altLang="ja-JP" sz="2500" dirty="0">
                <a:solidFill>
                  <a:schemeClr val="tx2"/>
                </a:solidFill>
                <a:effectLst/>
                <a:latin typeface="Arial" pitchFamily="34" charset="0"/>
                <a:cs typeface="Arial" pitchFamily="34" charset="0"/>
              </a:rPr>
              <a:t>for </a:t>
            </a:r>
            <a:r>
              <a:rPr lang="en-US" altLang="ja-JP" sz="2500" dirty="0">
                <a:solidFill>
                  <a:schemeClr val="tx2"/>
                </a:solidFill>
                <a:effectLst/>
                <a:latin typeface="Arial" pitchFamily="34" charset="0"/>
                <a:ea typeface="メイリオ" pitchFamily="50" charset="-128"/>
                <a:cs typeface="Arial" pitchFamily="34" charset="0"/>
              </a:rPr>
              <a:t>CML</a:t>
            </a:r>
            <a:r>
              <a:rPr lang="en-US" altLang="ja-JP" sz="2500" dirty="0">
                <a:solidFill>
                  <a:schemeClr val="tx2"/>
                </a:solidFill>
                <a:effectLst/>
                <a:latin typeface="Arial" pitchFamily="34" charset="0"/>
                <a:cs typeface="Arial" pitchFamily="34" charset="0"/>
              </a:rPr>
              <a:t>, Age</a:t>
            </a:r>
            <a:r>
              <a:rPr lang="ja-JP" altLang="en-US" sz="2500" dirty="0">
                <a:solidFill>
                  <a:schemeClr val="tx2"/>
                </a:solidFill>
                <a:effectLst/>
                <a:latin typeface="Arial" pitchFamily="34" charset="0"/>
                <a:cs typeface="Arial" pitchFamily="34" charset="0"/>
              </a:rPr>
              <a:t>≤</a:t>
            </a:r>
            <a:r>
              <a:rPr lang="en-US" altLang="ja-JP" sz="2500" dirty="0">
                <a:solidFill>
                  <a:schemeClr val="tx2"/>
                </a:solidFill>
                <a:effectLst/>
                <a:latin typeface="Arial" pitchFamily="34" charset="0"/>
                <a:cs typeface="Arial" pitchFamily="34" charset="0"/>
              </a:rPr>
              <a:t>15 Years, 1991-2017</a:t>
            </a:r>
            <a:endParaRPr kumimoji="1" lang="ja-JP" altLang="ja-JP" sz="2000" b="1" i="0" kern="1200" spc="0" baseline="0" dirty="0">
              <a:solidFill>
                <a:schemeClr val="tx2"/>
              </a:solidFill>
              <a:effectLst/>
              <a:latin typeface="HGP明朝E"/>
              <a:ea typeface="HGP明朝E"/>
              <a:cs typeface="+mn-cs"/>
            </a:endParaRPr>
          </a:p>
        </p:txBody>
      </p:sp>
      <p:grpSp>
        <p:nvGrpSpPr>
          <p:cNvPr id="238" name="グループ化 237"/>
          <p:cNvGrpSpPr/>
          <p:nvPr/>
        </p:nvGrpSpPr>
        <p:grpSpPr>
          <a:xfrm>
            <a:off x="62552" y="6357600"/>
            <a:ext cx="3749040" cy="499982"/>
            <a:chOff x="62552" y="6357600"/>
            <a:chExt cx="3749040" cy="499982"/>
          </a:xfrm>
        </p:grpSpPr>
        <p:pic>
          <p:nvPicPr>
            <p:cNvPr id="239" name="図 238" descr="jdchct_logo_only_131104.png"/>
            <p:cNvPicPr>
              <a:picLocks/>
            </p:cNvPicPr>
            <p:nvPr/>
          </p:nvPicPr>
          <p:blipFill>
            <a:blip r:embed="rId3" cstate="print">
              <a:extLst>
                <a:ext uri="{28A0092B-C50C-407E-A947-70E740481C1C}">
                  <a14:useLocalDpi xmlns:a14="http://schemas.microsoft.com/office/drawing/2010/main"/>
                </a:ext>
              </a:extLst>
            </a:blip>
            <a:stretch>
              <a:fillRect/>
            </a:stretch>
          </p:blipFill>
          <p:spPr>
            <a:xfrm>
              <a:off x="64800" y="6357600"/>
              <a:ext cx="349200" cy="385200"/>
            </a:xfrm>
            <a:prstGeom prst="rect">
              <a:avLst/>
            </a:prstGeom>
            <a:effectLst>
              <a:outerShdw blurRad="76200" dir="18900000" sy="23000" kx="-1200000" algn="bl" rotWithShape="0">
                <a:prstClr val="black">
                  <a:alpha val="20000"/>
                </a:prstClr>
              </a:outerShdw>
            </a:effectLst>
          </p:spPr>
        </p:pic>
        <p:sp>
          <p:nvSpPr>
            <p:cNvPr id="240" name="テキスト ボックス 6"/>
            <p:cNvSpPr txBox="1"/>
            <p:nvPr/>
          </p:nvSpPr>
          <p:spPr>
            <a:xfrm>
              <a:off x="62552" y="6677586"/>
              <a:ext cx="3749040" cy="179996"/>
            </a:xfrm>
            <a:prstGeom prst="rect">
              <a:avLst/>
            </a:prstGeom>
          </p:spPr>
          <p:txBody>
            <a:bodyPr vert="horz" wrap="square" lIns="0" rIns="0" bIns="0" rtlCol="0" anchor="ctr">
              <a:normAutofit fontScale="97500"/>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eaLnBrk="1" fontAlgn="auto" latinLnBrk="0" hangingPunct="1">
                <a:lnSpc>
                  <a:spcPct val="100000"/>
                </a:lnSpc>
                <a:spcBef>
                  <a:spcPct val="0"/>
                </a:spcBef>
                <a:spcAft>
                  <a:spcPts val="0"/>
                </a:spcAft>
                <a:buClrTx/>
                <a:buSzTx/>
                <a:buFontTx/>
                <a:buNone/>
                <a:tabLst/>
              </a:pP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The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J</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apanese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D</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ata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C</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enter for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H</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ematopoietic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C</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ell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T</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ransplantation</a:t>
              </a:r>
              <a:endParaRPr kumimoji="1" lang="ja-JP" altLang="en-US" sz="800" b="0" i="0" u="none" strike="noStrike" kern="1200" cap="none" spc="0" normalizeH="0" baseline="0" noProof="0" dirty="0">
                <a:ln>
                  <a:noFill/>
                </a:ln>
                <a:solidFill>
                  <a:srgbClr val="96B1B6"/>
                </a:solidFill>
                <a:effectLst/>
                <a:uLnTx/>
                <a:uFillTx/>
                <a:latin typeface="Cambria" pitchFamily="18" charset="0"/>
                <a:ea typeface="HGP明朝E"/>
              </a:endParaRPr>
            </a:p>
          </p:txBody>
        </p:sp>
      </p:grpSp>
      <p:sp>
        <p:nvSpPr>
          <p:cNvPr id="241" name="スライド番号プレースホルダ 4"/>
          <p:cNvSpPr txBox="1">
            <a:spLocks/>
          </p:cNvSpPr>
          <p:nvPr/>
        </p:nvSpPr>
        <p:spPr>
          <a:xfrm>
            <a:off x="8814625" y="6651880"/>
            <a:ext cx="360000" cy="158620"/>
          </a:xfrm>
          <a:prstGeom prst="rect">
            <a:avLst/>
          </a:prstGeom>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2FECD35A-6F14-4CA7-81FF-DADAB1564319}" type="slidenum">
              <a:rPr kumimoji="1" lang="ja-JP" altLang="en-US" sz="1100" b="1" i="0" u="none" strike="noStrike" kern="1200" cap="none" spc="0" normalizeH="0" baseline="0" noProof="0" smtClean="0">
                <a:ln>
                  <a:noFill/>
                </a:ln>
                <a:solidFill>
                  <a:schemeClr val="bg1">
                    <a:lumMod val="75000"/>
                  </a:schemeClr>
                </a:solidFill>
                <a:effectLst/>
                <a:uLnTx/>
                <a:uFillTx/>
                <a:latin typeface="Arial" charset="0"/>
                <a:ea typeface="ＭＳ Ｐゴシック"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42</a:t>
            </a:fld>
            <a:endParaRPr kumimoji="1" lang="ja-JP" altLang="en-US" sz="1100" b="1" i="0" u="none" strike="noStrike" kern="1200" cap="none" spc="0" normalizeH="0" baseline="0" noProof="0">
              <a:ln>
                <a:noFill/>
              </a:ln>
              <a:solidFill>
                <a:schemeClr val="bg1">
                  <a:lumMod val="75000"/>
                </a:schemeClr>
              </a:solidFill>
              <a:effectLst/>
              <a:uLnTx/>
              <a:uFillTx/>
              <a:latin typeface="Arial" charset="0"/>
              <a:ea typeface="ＭＳ Ｐゴシック" charset="-128"/>
              <a:cs typeface="+mn-cs"/>
            </a:endParaRPr>
          </a:p>
        </p:txBody>
      </p:sp>
      <p:pic>
        <p:nvPicPr>
          <p:cNvPr id="40962" name="Picture 2" descr="Z:\Analyses of Annual Report\Pamphlet_Slide\2018\Pamphlet_Slide\Slide\transplants_2018_JDCHCT_Slide_eng_2019MMDD\スライド4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301063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タイトル 31"/>
          <p:cNvSpPr>
            <a:spLocks noGrp="1"/>
          </p:cNvSpPr>
          <p:nvPr>
            <p:ph type="title"/>
          </p:nvPr>
        </p:nvSpPr>
        <p:spPr>
          <a:xfrm>
            <a:off x="432000" y="0"/>
            <a:ext cx="8229600" cy="813816"/>
          </a:xfrm>
        </p:spPr>
        <p:txBody>
          <a:bodyPr/>
          <a:lstStyle/>
          <a:p>
            <a:pPr fontAlgn="base"/>
            <a:r>
              <a:rPr lang="en-US" altLang="ja-JP" sz="2500" dirty="0">
                <a:solidFill>
                  <a:schemeClr val="tx2"/>
                </a:solidFill>
                <a:effectLst/>
                <a:latin typeface="Arial" pitchFamily="34" charset="0"/>
                <a:cs typeface="Arial" pitchFamily="34" charset="0"/>
              </a:rPr>
              <a:t>Survival after Allogeneic Transplants</a:t>
            </a:r>
            <a:br>
              <a:rPr lang="en-US" altLang="ja-JP" sz="2500" dirty="0">
                <a:solidFill>
                  <a:schemeClr val="tx2"/>
                </a:solidFill>
                <a:effectLst/>
                <a:latin typeface="Arial" pitchFamily="34" charset="0"/>
                <a:cs typeface="Arial" pitchFamily="34" charset="0"/>
              </a:rPr>
            </a:br>
            <a:r>
              <a:rPr lang="en-US" altLang="ja-JP" sz="2500" dirty="0">
                <a:solidFill>
                  <a:schemeClr val="tx2"/>
                </a:solidFill>
                <a:effectLst/>
                <a:latin typeface="Arial" pitchFamily="34" charset="0"/>
                <a:cs typeface="Arial" pitchFamily="34" charset="0"/>
              </a:rPr>
              <a:t>for </a:t>
            </a:r>
            <a:r>
              <a:rPr lang="en-US" altLang="ja-JP" sz="2500" dirty="0">
                <a:solidFill>
                  <a:schemeClr val="tx2"/>
                </a:solidFill>
                <a:effectLst/>
                <a:latin typeface="Arial" pitchFamily="34" charset="0"/>
                <a:ea typeface="メイリオ" pitchFamily="50" charset="-128"/>
                <a:cs typeface="Arial" pitchFamily="34" charset="0"/>
              </a:rPr>
              <a:t>CML</a:t>
            </a:r>
            <a:r>
              <a:rPr lang="en-US" altLang="ja-JP" sz="2500" dirty="0">
                <a:solidFill>
                  <a:schemeClr val="tx2"/>
                </a:solidFill>
                <a:effectLst/>
                <a:latin typeface="Arial" pitchFamily="34" charset="0"/>
                <a:cs typeface="Arial" pitchFamily="34" charset="0"/>
              </a:rPr>
              <a:t>, Age</a:t>
            </a:r>
            <a:r>
              <a:rPr lang="ja-JP" altLang="en-US" sz="2500" dirty="0">
                <a:solidFill>
                  <a:schemeClr val="tx2"/>
                </a:solidFill>
                <a:effectLst/>
                <a:latin typeface="Arial" pitchFamily="34" charset="0"/>
                <a:cs typeface="Arial" pitchFamily="34" charset="0"/>
              </a:rPr>
              <a:t>≥</a:t>
            </a:r>
            <a:r>
              <a:rPr lang="en-US" altLang="ja-JP" sz="2500" dirty="0">
                <a:solidFill>
                  <a:schemeClr val="tx2"/>
                </a:solidFill>
                <a:effectLst/>
                <a:latin typeface="Arial" pitchFamily="34" charset="0"/>
                <a:cs typeface="Arial" pitchFamily="34" charset="0"/>
              </a:rPr>
              <a:t>16 Years, 1991-2017</a:t>
            </a:r>
            <a:endParaRPr kumimoji="1" lang="ja-JP" altLang="ja-JP" sz="2000" b="1" i="0" kern="1200" spc="0" baseline="0" dirty="0">
              <a:solidFill>
                <a:schemeClr val="tx2"/>
              </a:solidFill>
              <a:effectLst/>
              <a:latin typeface="HGP明朝E"/>
              <a:ea typeface="HGP明朝E"/>
              <a:cs typeface="+mn-cs"/>
            </a:endParaRPr>
          </a:p>
        </p:txBody>
      </p:sp>
      <p:sp>
        <p:nvSpPr>
          <p:cNvPr id="1692" name="スライド番号プレースホルダ 4"/>
          <p:cNvSpPr txBox="1">
            <a:spLocks/>
          </p:cNvSpPr>
          <p:nvPr/>
        </p:nvSpPr>
        <p:spPr>
          <a:xfrm>
            <a:off x="8814625" y="6651880"/>
            <a:ext cx="360000" cy="158620"/>
          </a:xfrm>
          <a:prstGeom prst="rect">
            <a:avLst/>
          </a:prstGeom>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2FECD35A-6F14-4CA7-81FF-DADAB1564319}" type="slidenum">
              <a:rPr kumimoji="1" lang="ja-JP" altLang="en-US" sz="1100" b="1" i="0" u="none" strike="noStrike" kern="1200" cap="none" spc="0" normalizeH="0" baseline="0" noProof="0" smtClean="0">
                <a:ln>
                  <a:noFill/>
                </a:ln>
                <a:solidFill>
                  <a:schemeClr val="bg1">
                    <a:lumMod val="75000"/>
                  </a:schemeClr>
                </a:solidFill>
                <a:effectLst/>
                <a:uLnTx/>
                <a:uFillTx/>
                <a:latin typeface="Arial" charset="0"/>
                <a:ea typeface="ＭＳ Ｐゴシック"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43</a:t>
            </a:fld>
            <a:endParaRPr kumimoji="1" lang="ja-JP" altLang="en-US" sz="1100" b="1" i="0" u="none" strike="noStrike" kern="1200" cap="none" spc="0" normalizeH="0" baseline="0" noProof="0">
              <a:ln>
                <a:noFill/>
              </a:ln>
              <a:solidFill>
                <a:schemeClr val="bg1">
                  <a:lumMod val="75000"/>
                </a:schemeClr>
              </a:solidFill>
              <a:effectLst/>
              <a:uLnTx/>
              <a:uFillTx/>
              <a:latin typeface="Arial" charset="0"/>
              <a:ea typeface="ＭＳ Ｐゴシック" charset="-128"/>
              <a:cs typeface="+mn-cs"/>
            </a:endParaRPr>
          </a:p>
        </p:txBody>
      </p:sp>
      <p:grpSp>
        <p:nvGrpSpPr>
          <p:cNvPr id="1693" name="グループ化 1692"/>
          <p:cNvGrpSpPr/>
          <p:nvPr/>
        </p:nvGrpSpPr>
        <p:grpSpPr>
          <a:xfrm>
            <a:off x="62552" y="6357600"/>
            <a:ext cx="3749040" cy="499982"/>
            <a:chOff x="62552" y="6357600"/>
            <a:chExt cx="3749040" cy="499982"/>
          </a:xfrm>
        </p:grpSpPr>
        <p:pic>
          <p:nvPicPr>
            <p:cNvPr id="1694" name="図 1693" descr="jdchct_logo_only_131104.png"/>
            <p:cNvPicPr>
              <a:picLocks/>
            </p:cNvPicPr>
            <p:nvPr/>
          </p:nvPicPr>
          <p:blipFill>
            <a:blip r:embed="rId3" cstate="print">
              <a:extLst>
                <a:ext uri="{28A0092B-C50C-407E-A947-70E740481C1C}">
                  <a14:useLocalDpi xmlns:a14="http://schemas.microsoft.com/office/drawing/2010/main"/>
                </a:ext>
              </a:extLst>
            </a:blip>
            <a:stretch>
              <a:fillRect/>
            </a:stretch>
          </p:blipFill>
          <p:spPr>
            <a:xfrm>
              <a:off x="64800" y="6357600"/>
              <a:ext cx="349200" cy="385200"/>
            </a:xfrm>
            <a:prstGeom prst="rect">
              <a:avLst/>
            </a:prstGeom>
            <a:effectLst>
              <a:outerShdw blurRad="76200" dir="18900000" sy="23000" kx="-1200000" algn="bl" rotWithShape="0">
                <a:prstClr val="black">
                  <a:alpha val="20000"/>
                </a:prstClr>
              </a:outerShdw>
            </a:effectLst>
          </p:spPr>
        </p:pic>
        <p:sp>
          <p:nvSpPr>
            <p:cNvPr id="1695" name="テキスト ボックス 6"/>
            <p:cNvSpPr txBox="1"/>
            <p:nvPr/>
          </p:nvSpPr>
          <p:spPr>
            <a:xfrm>
              <a:off x="62552" y="6677586"/>
              <a:ext cx="3749040" cy="179996"/>
            </a:xfrm>
            <a:prstGeom prst="rect">
              <a:avLst/>
            </a:prstGeom>
          </p:spPr>
          <p:txBody>
            <a:bodyPr vert="horz" wrap="square" lIns="0" rIns="0" bIns="0" rtlCol="0" anchor="ctr">
              <a:normAutofit fontScale="97500"/>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eaLnBrk="1" fontAlgn="auto" latinLnBrk="0" hangingPunct="1">
                <a:lnSpc>
                  <a:spcPct val="100000"/>
                </a:lnSpc>
                <a:spcBef>
                  <a:spcPct val="0"/>
                </a:spcBef>
                <a:spcAft>
                  <a:spcPts val="0"/>
                </a:spcAft>
                <a:buClrTx/>
                <a:buSzTx/>
                <a:buFontTx/>
                <a:buNone/>
                <a:tabLst/>
              </a:pP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The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J</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apanese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D</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ata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C</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enter for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H</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ematopoietic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C</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ell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T</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ransplantation</a:t>
              </a:r>
              <a:endParaRPr kumimoji="1" lang="ja-JP" altLang="en-US" sz="800" b="0" i="0" u="none" strike="noStrike" kern="1200" cap="none" spc="0" normalizeH="0" baseline="0" noProof="0" dirty="0">
                <a:ln>
                  <a:noFill/>
                </a:ln>
                <a:solidFill>
                  <a:srgbClr val="96B1B6"/>
                </a:solidFill>
                <a:effectLst/>
                <a:uLnTx/>
                <a:uFillTx/>
                <a:latin typeface="Cambria" pitchFamily="18" charset="0"/>
                <a:ea typeface="HGP明朝E"/>
              </a:endParaRPr>
            </a:p>
          </p:txBody>
        </p:sp>
      </p:grpSp>
      <p:pic>
        <p:nvPicPr>
          <p:cNvPr id="41986" name="Picture 2" descr="Z:\Analyses of Annual Report\Pamphlet_Slide\2018\Pamphlet_Slide\Slide\transplants_2018_JDCHCT_Slide_eng_2019MMDD\スライド4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660064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タイトル 32"/>
          <p:cNvSpPr>
            <a:spLocks noGrp="1"/>
          </p:cNvSpPr>
          <p:nvPr>
            <p:ph type="title"/>
          </p:nvPr>
        </p:nvSpPr>
        <p:spPr>
          <a:xfrm>
            <a:off x="432000" y="0"/>
            <a:ext cx="8229600" cy="813816"/>
          </a:xfrm>
        </p:spPr>
        <p:txBody>
          <a:bodyPr/>
          <a:lstStyle/>
          <a:p>
            <a:r>
              <a:rPr lang="en-US" altLang="ja-JP" sz="2500" dirty="0">
                <a:solidFill>
                  <a:schemeClr val="tx2"/>
                </a:solidFill>
                <a:effectLst/>
                <a:latin typeface="Arial" pitchFamily="34" charset="0"/>
                <a:cs typeface="Arial" pitchFamily="34" charset="0"/>
              </a:rPr>
              <a:t>Survival after Allogeneic Transplants</a:t>
            </a:r>
            <a:br>
              <a:rPr lang="en-US" altLang="ja-JP" sz="2500" dirty="0">
                <a:solidFill>
                  <a:schemeClr val="tx2"/>
                </a:solidFill>
                <a:effectLst/>
                <a:latin typeface="Arial" pitchFamily="34" charset="0"/>
                <a:cs typeface="Arial" pitchFamily="34" charset="0"/>
              </a:rPr>
            </a:br>
            <a:r>
              <a:rPr lang="en-US" altLang="ja-JP" sz="2500" dirty="0">
                <a:solidFill>
                  <a:schemeClr val="tx2"/>
                </a:solidFill>
                <a:effectLst/>
                <a:latin typeface="Arial" pitchFamily="34" charset="0"/>
                <a:cs typeface="Arial" pitchFamily="34" charset="0"/>
              </a:rPr>
              <a:t>for </a:t>
            </a:r>
            <a:r>
              <a:rPr lang="en-US" altLang="ja-JP" sz="2500" dirty="0">
                <a:solidFill>
                  <a:schemeClr val="tx2"/>
                </a:solidFill>
                <a:effectLst/>
                <a:latin typeface="Arial" pitchFamily="34" charset="0"/>
                <a:ea typeface="メイリオ" pitchFamily="50" charset="-128"/>
                <a:cs typeface="Arial" pitchFamily="34" charset="0"/>
              </a:rPr>
              <a:t>MDS</a:t>
            </a:r>
            <a:r>
              <a:rPr lang="en-US" altLang="ja-JP" sz="2500" dirty="0">
                <a:solidFill>
                  <a:schemeClr val="tx2"/>
                </a:solidFill>
                <a:effectLst/>
                <a:latin typeface="Arial" pitchFamily="34" charset="0"/>
                <a:cs typeface="Arial" pitchFamily="34" charset="0"/>
              </a:rPr>
              <a:t>, Age</a:t>
            </a:r>
            <a:r>
              <a:rPr lang="ja-JP" altLang="en-US" sz="2500" dirty="0">
                <a:solidFill>
                  <a:schemeClr val="tx2"/>
                </a:solidFill>
                <a:effectLst/>
                <a:latin typeface="Arial" pitchFamily="34" charset="0"/>
                <a:cs typeface="Arial" pitchFamily="34" charset="0"/>
              </a:rPr>
              <a:t>≤</a:t>
            </a:r>
            <a:r>
              <a:rPr lang="en-US" altLang="ja-JP" sz="2500" dirty="0">
                <a:solidFill>
                  <a:schemeClr val="tx2"/>
                </a:solidFill>
                <a:effectLst/>
                <a:latin typeface="Arial" pitchFamily="34" charset="0"/>
                <a:cs typeface="Arial" pitchFamily="34" charset="0"/>
              </a:rPr>
              <a:t>15 Years, 1991-2017</a:t>
            </a:r>
            <a:endParaRPr kumimoji="1" lang="ja-JP" altLang="en-US" dirty="0">
              <a:solidFill>
                <a:schemeClr val="tx2"/>
              </a:solidFill>
              <a:effectLst/>
            </a:endParaRPr>
          </a:p>
        </p:txBody>
      </p:sp>
      <p:sp>
        <p:nvSpPr>
          <p:cNvPr id="385" name="スライド番号プレースホルダ 4"/>
          <p:cNvSpPr txBox="1">
            <a:spLocks/>
          </p:cNvSpPr>
          <p:nvPr/>
        </p:nvSpPr>
        <p:spPr>
          <a:xfrm>
            <a:off x="8814625" y="6651880"/>
            <a:ext cx="360000" cy="158620"/>
          </a:xfrm>
          <a:prstGeom prst="rect">
            <a:avLst/>
          </a:prstGeom>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2FECD35A-6F14-4CA7-81FF-DADAB1564319}" type="slidenum">
              <a:rPr kumimoji="1" lang="ja-JP" altLang="en-US" sz="1100" b="1" i="0" u="none" strike="noStrike" kern="1200" cap="none" spc="0" normalizeH="0" baseline="0" noProof="0" smtClean="0">
                <a:ln>
                  <a:noFill/>
                </a:ln>
                <a:solidFill>
                  <a:schemeClr val="bg1">
                    <a:lumMod val="75000"/>
                  </a:schemeClr>
                </a:solidFill>
                <a:effectLst/>
                <a:uLnTx/>
                <a:uFillTx/>
                <a:latin typeface="Arial" charset="0"/>
                <a:ea typeface="ＭＳ Ｐゴシック"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44</a:t>
            </a:fld>
            <a:endParaRPr kumimoji="1" lang="ja-JP" altLang="en-US" sz="1100" b="1" i="0" u="none" strike="noStrike" kern="1200" cap="none" spc="0" normalizeH="0" baseline="0" noProof="0">
              <a:ln>
                <a:noFill/>
              </a:ln>
              <a:solidFill>
                <a:schemeClr val="bg1">
                  <a:lumMod val="75000"/>
                </a:schemeClr>
              </a:solidFill>
              <a:effectLst/>
              <a:uLnTx/>
              <a:uFillTx/>
              <a:latin typeface="Arial" charset="0"/>
              <a:ea typeface="ＭＳ Ｐゴシック" charset="-128"/>
              <a:cs typeface="+mn-cs"/>
            </a:endParaRPr>
          </a:p>
        </p:txBody>
      </p:sp>
      <p:grpSp>
        <p:nvGrpSpPr>
          <p:cNvPr id="386" name="グループ化 385"/>
          <p:cNvGrpSpPr/>
          <p:nvPr/>
        </p:nvGrpSpPr>
        <p:grpSpPr>
          <a:xfrm>
            <a:off x="62552" y="6357600"/>
            <a:ext cx="3749040" cy="499982"/>
            <a:chOff x="62552" y="6357600"/>
            <a:chExt cx="3749040" cy="499982"/>
          </a:xfrm>
        </p:grpSpPr>
        <p:pic>
          <p:nvPicPr>
            <p:cNvPr id="387" name="図 386" descr="jdchct_logo_only_131104.png"/>
            <p:cNvPicPr>
              <a:picLocks/>
            </p:cNvPicPr>
            <p:nvPr/>
          </p:nvPicPr>
          <p:blipFill>
            <a:blip r:embed="rId3" cstate="print">
              <a:extLst>
                <a:ext uri="{28A0092B-C50C-407E-A947-70E740481C1C}">
                  <a14:useLocalDpi xmlns:a14="http://schemas.microsoft.com/office/drawing/2010/main"/>
                </a:ext>
              </a:extLst>
            </a:blip>
            <a:stretch>
              <a:fillRect/>
            </a:stretch>
          </p:blipFill>
          <p:spPr>
            <a:xfrm>
              <a:off x="64800" y="6357600"/>
              <a:ext cx="349200" cy="385200"/>
            </a:xfrm>
            <a:prstGeom prst="rect">
              <a:avLst/>
            </a:prstGeom>
            <a:effectLst>
              <a:outerShdw blurRad="76200" dir="18900000" sy="23000" kx="-1200000" algn="bl" rotWithShape="0">
                <a:prstClr val="black">
                  <a:alpha val="20000"/>
                </a:prstClr>
              </a:outerShdw>
            </a:effectLst>
          </p:spPr>
        </p:pic>
        <p:sp>
          <p:nvSpPr>
            <p:cNvPr id="388" name="テキスト ボックス 6"/>
            <p:cNvSpPr txBox="1"/>
            <p:nvPr/>
          </p:nvSpPr>
          <p:spPr>
            <a:xfrm>
              <a:off x="62552" y="6677586"/>
              <a:ext cx="3749040" cy="179996"/>
            </a:xfrm>
            <a:prstGeom prst="rect">
              <a:avLst/>
            </a:prstGeom>
          </p:spPr>
          <p:txBody>
            <a:bodyPr vert="horz" wrap="square" lIns="0" rIns="0" bIns="0" rtlCol="0" anchor="ctr">
              <a:normAutofit fontScale="97500"/>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eaLnBrk="1" fontAlgn="auto" latinLnBrk="0" hangingPunct="1">
                <a:lnSpc>
                  <a:spcPct val="100000"/>
                </a:lnSpc>
                <a:spcBef>
                  <a:spcPct val="0"/>
                </a:spcBef>
                <a:spcAft>
                  <a:spcPts val="0"/>
                </a:spcAft>
                <a:buClrTx/>
                <a:buSzTx/>
                <a:buFontTx/>
                <a:buNone/>
                <a:tabLst/>
              </a:pP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The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J</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apanese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D</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ata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C</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enter for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H</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ematopoietic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C</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ell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T</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ransplantation</a:t>
              </a:r>
              <a:endParaRPr kumimoji="1" lang="ja-JP" altLang="en-US" sz="800" b="0" i="0" u="none" strike="noStrike" kern="1200" cap="none" spc="0" normalizeH="0" baseline="0" noProof="0" dirty="0">
                <a:ln>
                  <a:noFill/>
                </a:ln>
                <a:solidFill>
                  <a:srgbClr val="96B1B6"/>
                </a:solidFill>
                <a:effectLst/>
                <a:uLnTx/>
                <a:uFillTx/>
                <a:latin typeface="Cambria" pitchFamily="18" charset="0"/>
                <a:ea typeface="HGP明朝E"/>
              </a:endParaRPr>
            </a:p>
          </p:txBody>
        </p:sp>
      </p:grpSp>
      <p:pic>
        <p:nvPicPr>
          <p:cNvPr id="43010" name="Picture 2" descr="Z:\Analyses of Annual Report\Pamphlet_Slide\2018\Pamphlet_Slide\Slide\transplants_2018_JDCHCT_Slide_eng_2019MMDD\スライド4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688746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タイトル 31"/>
          <p:cNvSpPr>
            <a:spLocks noGrp="1"/>
          </p:cNvSpPr>
          <p:nvPr>
            <p:ph type="title"/>
          </p:nvPr>
        </p:nvSpPr>
        <p:spPr>
          <a:xfrm>
            <a:off x="432000" y="0"/>
            <a:ext cx="8229600" cy="813816"/>
          </a:xfrm>
        </p:spPr>
        <p:txBody>
          <a:bodyPr/>
          <a:lstStyle/>
          <a:p>
            <a:pPr fontAlgn="base"/>
            <a:r>
              <a:rPr lang="en-US" altLang="ja-JP" sz="2500" dirty="0">
                <a:solidFill>
                  <a:schemeClr val="tx2"/>
                </a:solidFill>
                <a:effectLst/>
                <a:latin typeface="Arial" pitchFamily="34" charset="0"/>
                <a:cs typeface="Arial" pitchFamily="34" charset="0"/>
              </a:rPr>
              <a:t>Survival after Allogeneic Transplants</a:t>
            </a:r>
            <a:br>
              <a:rPr lang="en-US" altLang="ja-JP" sz="2500" dirty="0">
                <a:solidFill>
                  <a:schemeClr val="tx2"/>
                </a:solidFill>
                <a:effectLst/>
                <a:latin typeface="Arial" pitchFamily="34" charset="0"/>
                <a:cs typeface="Arial" pitchFamily="34" charset="0"/>
              </a:rPr>
            </a:br>
            <a:r>
              <a:rPr lang="en-US" altLang="ja-JP" sz="2500" dirty="0">
                <a:solidFill>
                  <a:schemeClr val="tx2"/>
                </a:solidFill>
                <a:effectLst/>
                <a:latin typeface="Arial" pitchFamily="34" charset="0"/>
                <a:cs typeface="Arial" pitchFamily="34" charset="0"/>
              </a:rPr>
              <a:t>for </a:t>
            </a:r>
            <a:r>
              <a:rPr lang="en-US" altLang="ja-JP" sz="2500" dirty="0">
                <a:solidFill>
                  <a:schemeClr val="tx2"/>
                </a:solidFill>
                <a:effectLst/>
                <a:latin typeface="Arial" pitchFamily="34" charset="0"/>
                <a:ea typeface="メイリオ" pitchFamily="50" charset="-128"/>
                <a:cs typeface="Arial" pitchFamily="34" charset="0"/>
              </a:rPr>
              <a:t>MDS</a:t>
            </a:r>
            <a:r>
              <a:rPr lang="en-US" altLang="ja-JP" sz="2500" dirty="0">
                <a:solidFill>
                  <a:schemeClr val="tx2"/>
                </a:solidFill>
                <a:effectLst/>
                <a:latin typeface="Arial" pitchFamily="34" charset="0"/>
                <a:cs typeface="Arial" pitchFamily="34" charset="0"/>
              </a:rPr>
              <a:t>, Age</a:t>
            </a:r>
            <a:r>
              <a:rPr lang="ja-JP" altLang="en-US" sz="2500" dirty="0">
                <a:solidFill>
                  <a:schemeClr val="tx2"/>
                </a:solidFill>
                <a:effectLst/>
                <a:latin typeface="Arial" pitchFamily="34" charset="0"/>
                <a:cs typeface="Arial" pitchFamily="34" charset="0"/>
              </a:rPr>
              <a:t>≥</a:t>
            </a:r>
            <a:r>
              <a:rPr lang="en-US" altLang="ja-JP" sz="2500" dirty="0">
                <a:solidFill>
                  <a:schemeClr val="tx2"/>
                </a:solidFill>
                <a:effectLst/>
                <a:latin typeface="Arial" pitchFamily="34" charset="0"/>
                <a:cs typeface="Arial" pitchFamily="34" charset="0"/>
              </a:rPr>
              <a:t>16 Years, 1991-2017</a:t>
            </a:r>
            <a:endParaRPr kumimoji="1" lang="ja-JP" altLang="ja-JP" sz="1800" b="1" i="0" kern="1200" spc="0" baseline="0" dirty="0">
              <a:solidFill>
                <a:schemeClr val="tx2"/>
              </a:solidFill>
              <a:effectLst/>
              <a:latin typeface="HGP明朝E"/>
              <a:ea typeface="HGP明朝E"/>
              <a:cs typeface="+mn-cs"/>
            </a:endParaRPr>
          </a:p>
        </p:txBody>
      </p:sp>
      <p:sp>
        <p:nvSpPr>
          <p:cNvPr id="2106" name="スライド番号プレースホルダ 4"/>
          <p:cNvSpPr txBox="1">
            <a:spLocks/>
          </p:cNvSpPr>
          <p:nvPr/>
        </p:nvSpPr>
        <p:spPr>
          <a:xfrm>
            <a:off x="8814625" y="6651880"/>
            <a:ext cx="360000" cy="158620"/>
          </a:xfrm>
          <a:prstGeom prst="rect">
            <a:avLst/>
          </a:prstGeom>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2FECD35A-6F14-4CA7-81FF-DADAB1564319}" type="slidenum">
              <a:rPr kumimoji="1" lang="ja-JP" altLang="en-US" sz="1100" b="1" i="0" u="none" strike="noStrike" kern="1200" cap="none" spc="0" normalizeH="0" baseline="0" noProof="0" smtClean="0">
                <a:ln>
                  <a:noFill/>
                </a:ln>
                <a:solidFill>
                  <a:schemeClr val="bg1">
                    <a:lumMod val="75000"/>
                  </a:schemeClr>
                </a:solidFill>
                <a:effectLst/>
                <a:uLnTx/>
                <a:uFillTx/>
                <a:latin typeface="Arial" charset="0"/>
                <a:ea typeface="ＭＳ Ｐゴシック"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45</a:t>
            </a:fld>
            <a:endParaRPr kumimoji="1" lang="ja-JP" altLang="en-US" sz="1100" b="1" i="0" u="none" strike="noStrike" kern="1200" cap="none" spc="0" normalizeH="0" baseline="0" noProof="0">
              <a:ln>
                <a:noFill/>
              </a:ln>
              <a:solidFill>
                <a:schemeClr val="bg1">
                  <a:lumMod val="75000"/>
                </a:schemeClr>
              </a:solidFill>
              <a:effectLst/>
              <a:uLnTx/>
              <a:uFillTx/>
              <a:latin typeface="Arial" charset="0"/>
              <a:ea typeface="ＭＳ Ｐゴシック" charset="-128"/>
              <a:cs typeface="+mn-cs"/>
            </a:endParaRPr>
          </a:p>
        </p:txBody>
      </p:sp>
      <p:grpSp>
        <p:nvGrpSpPr>
          <p:cNvPr id="2107" name="グループ化 2106"/>
          <p:cNvGrpSpPr/>
          <p:nvPr/>
        </p:nvGrpSpPr>
        <p:grpSpPr>
          <a:xfrm>
            <a:off x="62552" y="6357600"/>
            <a:ext cx="3749040" cy="499982"/>
            <a:chOff x="62552" y="6357600"/>
            <a:chExt cx="3749040" cy="499982"/>
          </a:xfrm>
        </p:grpSpPr>
        <p:pic>
          <p:nvPicPr>
            <p:cNvPr id="2108" name="図 2107" descr="jdchct_logo_only_131104.png"/>
            <p:cNvPicPr>
              <a:picLocks/>
            </p:cNvPicPr>
            <p:nvPr/>
          </p:nvPicPr>
          <p:blipFill>
            <a:blip r:embed="rId3" cstate="print">
              <a:extLst>
                <a:ext uri="{28A0092B-C50C-407E-A947-70E740481C1C}">
                  <a14:useLocalDpi xmlns:a14="http://schemas.microsoft.com/office/drawing/2010/main"/>
                </a:ext>
              </a:extLst>
            </a:blip>
            <a:stretch>
              <a:fillRect/>
            </a:stretch>
          </p:blipFill>
          <p:spPr>
            <a:xfrm>
              <a:off x="64800" y="6357600"/>
              <a:ext cx="349200" cy="385200"/>
            </a:xfrm>
            <a:prstGeom prst="rect">
              <a:avLst/>
            </a:prstGeom>
            <a:effectLst>
              <a:outerShdw blurRad="76200" dir="18900000" sy="23000" kx="-1200000" algn="bl" rotWithShape="0">
                <a:prstClr val="black">
                  <a:alpha val="20000"/>
                </a:prstClr>
              </a:outerShdw>
            </a:effectLst>
          </p:spPr>
        </p:pic>
        <p:sp>
          <p:nvSpPr>
            <p:cNvPr id="2109" name="テキスト ボックス 6"/>
            <p:cNvSpPr txBox="1"/>
            <p:nvPr/>
          </p:nvSpPr>
          <p:spPr>
            <a:xfrm>
              <a:off x="62552" y="6677586"/>
              <a:ext cx="3749040" cy="179996"/>
            </a:xfrm>
            <a:prstGeom prst="rect">
              <a:avLst/>
            </a:prstGeom>
          </p:spPr>
          <p:txBody>
            <a:bodyPr vert="horz" wrap="square" lIns="0" rIns="0" bIns="0" rtlCol="0" anchor="ctr">
              <a:normAutofit fontScale="97500"/>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eaLnBrk="1" fontAlgn="auto" latinLnBrk="0" hangingPunct="1">
                <a:lnSpc>
                  <a:spcPct val="100000"/>
                </a:lnSpc>
                <a:spcBef>
                  <a:spcPct val="0"/>
                </a:spcBef>
                <a:spcAft>
                  <a:spcPts val="0"/>
                </a:spcAft>
                <a:buClrTx/>
                <a:buSzTx/>
                <a:buFontTx/>
                <a:buNone/>
                <a:tabLst/>
              </a:pP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The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J</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apanese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D</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ata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C</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enter for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H</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ematopoietic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C</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ell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T</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ransplantation</a:t>
              </a:r>
              <a:endParaRPr kumimoji="1" lang="ja-JP" altLang="en-US" sz="800" b="0" i="0" u="none" strike="noStrike" kern="1200" cap="none" spc="0" normalizeH="0" baseline="0" noProof="0" dirty="0">
                <a:ln>
                  <a:noFill/>
                </a:ln>
                <a:solidFill>
                  <a:srgbClr val="96B1B6"/>
                </a:solidFill>
                <a:effectLst/>
                <a:uLnTx/>
                <a:uFillTx/>
                <a:latin typeface="Cambria" pitchFamily="18" charset="0"/>
                <a:ea typeface="HGP明朝E"/>
              </a:endParaRPr>
            </a:p>
          </p:txBody>
        </p:sp>
      </p:grpSp>
      <p:pic>
        <p:nvPicPr>
          <p:cNvPr id="44034" name="Picture 2" descr="Z:\Analyses of Annual Report\Pamphlet_Slide\2018\Pamphlet_Slide\Slide\transplants_2018_JDCHCT_Slide_eng_2019MMDD\スライド4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566768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タイトル 35"/>
          <p:cNvSpPr>
            <a:spLocks noGrp="1"/>
          </p:cNvSpPr>
          <p:nvPr>
            <p:ph type="title"/>
          </p:nvPr>
        </p:nvSpPr>
        <p:spPr>
          <a:xfrm>
            <a:off x="432000" y="0"/>
            <a:ext cx="8229600" cy="813816"/>
          </a:xfrm>
        </p:spPr>
        <p:txBody>
          <a:bodyPr/>
          <a:lstStyle/>
          <a:p>
            <a:pPr fontAlgn="base"/>
            <a:r>
              <a:rPr lang="en-US" altLang="ja-JP" sz="2500" dirty="0">
                <a:solidFill>
                  <a:schemeClr val="tx2"/>
                </a:solidFill>
                <a:effectLst/>
                <a:latin typeface="Arial" pitchFamily="34" charset="0"/>
                <a:cs typeface="Arial" pitchFamily="34" charset="0"/>
              </a:rPr>
              <a:t>Survival after Allogeneic Transplants</a:t>
            </a:r>
            <a:br>
              <a:rPr lang="en-US" altLang="ja-JP" sz="2500" dirty="0">
                <a:solidFill>
                  <a:schemeClr val="tx2"/>
                </a:solidFill>
                <a:effectLst/>
                <a:latin typeface="Arial" pitchFamily="34" charset="0"/>
                <a:cs typeface="Arial" pitchFamily="34" charset="0"/>
              </a:rPr>
            </a:br>
            <a:r>
              <a:rPr lang="en-US" altLang="ja-JP" sz="2500" dirty="0">
                <a:solidFill>
                  <a:schemeClr val="tx2"/>
                </a:solidFill>
                <a:effectLst/>
                <a:latin typeface="Arial" pitchFamily="34" charset="0"/>
                <a:cs typeface="Arial" pitchFamily="34" charset="0"/>
              </a:rPr>
              <a:t>for </a:t>
            </a:r>
            <a:r>
              <a:rPr lang="en-US" altLang="ja-JP" sz="2500" dirty="0">
                <a:solidFill>
                  <a:schemeClr val="tx2"/>
                </a:solidFill>
                <a:effectLst/>
                <a:latin typeface="Arial" pitchFamily="34" charset="0"/>
                <a:ea typeface="メイリオ" pitchFamily="50" charset="-128"/>
                <a:cs typeface="Arial" pitchFamily="34" charset="0"/>
              </a:rPr>
              <a:t>NHL</a:t>
            </a:r>
            <a:r>
              <a:rPr lang="en-US" altLang="ja-JP" sz="2500" dirty="0">
                <a:solidFill>
                  <a:schemeClr val="tx2"/>
                </a:solidFill>
                <a:effectLst/>
                <a:latin typeface="Arial" pitchFamily="34" charset="0"/>
                <a:cs typeface="Arial" pitchFamily="34" charset="0"/>
              </a:rPr>
              <a:t>, Age</a:t>
            </a:r>
            <a:r>
              <a:rPr lang="ja-JP" altLang="en-US" sz="2500" dirty="0">
                <a:solidFill>
                  <a:schemeClr val="tx2"/>
                </a:solidFill>
                <a:effectLst/>
                <a:latin typeface="Arial" pitchFamily="34" charset="0"/>
                <a:cs typeface="Arial" pitchFamily="34" charset="0"/>
              </a:rPr>
              <a:t>≤</a:t>
            </a:r>
            <a:r>
              <a:rPr lang="en-US" altLang="ja-JP" sz="2500" dirty="0">
                <a:solidFill>
                  <a:schemeClr val="tx2"/>
                </a:solidFill>
                <a:effectLst/>
                <a:latin typeface="Arial" pitchFamily="34" charset="0"/>
                <a:cs typeface="Arial" pitchFamily="34" charset="0"/>
              </a:rPr>
              <a:t>15 Years, 1991-2017</a:t>
            </a:r>
            <a:endParaRPr kumimoji="1" lang="ja-JP" altLang="ja-JP" sz="2000" b="1" i="0" kern="1200" spc="0" baseline="0" dirty="0">
              <a:solidFill>
                <a:schemeClr val="tx2"/>
              </a:solidFill>
              <a:effectLst/>
              <a:latin typeface="HGP明朝E"/>
              <a:ea typeface="HGP明朝E"/>
              <a:cs typeface="+mn-cs"/>
            </a:endParaRPr>
          </a:p>
        </p:txBody>
      </p:sp>
      <p:sp>
        <p:nvSpPr>
          <p:cNvPr id="317" name="スライド番号プレースホルダ 4"/>
          <p:cNvSpPr txBox="1">
            <a:spLocks/>
          </p:cNvSpPr>
          <p:nvPr/>
        </p:nvSpPr>
        <p:spPr>
          <a:xfrm>
            <a:off x="8814625" y="6651880"/>
            <a:ext cx="360000" cy="158620"/>
          </a:xfrm>
          <a:prstGeom prst="rect">
            <a:avLst/>
          </a:prstGeom>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2FECD35A-6F14-4CA7-81FF-DADAB1564319}" type="slidenum">
              <a:rPr kumimoji="1" lang="ja-JP" altLang="en-US" sz="1100" b="1" i="0" u="none" strike="noStrike" kern="1200" cap="none" spc="0" normalizeH="0" baseline="0" noProof="0" smtClean="0">
                <a:ln>
                  <a:noFill/>
                </a:ln>
                <a:solidFill>
                  <a:schemeClr val="bg1">
                    <a:lumMod val="75000"/>
                  </a:schemeClr>
                </a:solidFill>
                <a:effectLst/>
                <a:uLnTx/>
                <a:uFillTx/>
                <a:latin typeface="Arial" charset="0"/>
                <a:ea typeface="ＭＳ Ｐゴシック"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46</a:t>
            </a:fld>
            <a:endParaRPr kumimoji="1" lang="ja-JP" altLang="en-US" sz="1100" b="1" i="0" u="none" strike="noStrike" kern="1200" cap="none" spc="0" normalizeH="0" baseline="0" noProof="0">
              <a:ln>
                <a:noFill/>
              </a:ln>
              <a:solidFill>
                <a:schemeClr val="bg1">
                  <a:lumMod val="75000"/>
                </a:schemeClr>
              </a:solidFill>
              <a:effectLst/>
              <a:uLnTx/>
              <a:uFillTx/>
              <a:latin typeface="Arial" charset="0"/>
              <a:ea typeface="ＭＳ Ｐゴシック" charset="-128"/>
              <a:cs typeface="+mn-cs"/>
            </a:endParaRPr>
          </a:p>
        </p:txBody>
      </p:sp>
      <p:grpSp>
        <p:nvGrpSpPr>
          <p:cNvPr id="318" name="グループ化 317"/>
          <p:cNvGrpSpPr/>
          <p:nvPr/>
        </p:nvGrpSpPr>
        <p:grpSpPr>
          <a:xfrm>
            <a:off x="62552" y="6357600"/>
            <a:ext cx="3749040" cy="499982"/>
            <a:chOff x="62552" y="6357600"/>
            <a:chExt cx="3749040" cy="499982"/>
          </a:xfrm>
        </p:grpSpPr>
        <p:pic>
          <p:nvPicPr>
            <p:cNvPr id="319" name="図 318" descr="jdchct_logo_only_131104.png"/>
            <p:cNvPicPr>
              <a:picLocks/>
            </p:cNvPicPr>
            <p:nvPr/>
          </p:nvPicPr>
          <p:blipFill>
            <a:blip r:embed="rId3" cstate="print">
              <a:extLst>
                <a:ext uri="{28A0092B-C50C-407E-A947-70E740481C1C}">
                  <a14:useLocalDpi xmlns:a14="http://schemas.microsoft.com/office/drawing/2010/main"/>
                </a:ext>
              </a:extLst>
            </a:blip>
            <a:stretch>
              <a:fillRect/>
            </a:stretch>
          </p:blipFill>
          <p:spPr>
            <a:xfrm>
              <a:off x="64800" y="6357600"/>
              <a:ext cx="349200" cy="385200"/>
            </a:xfrm>
            <a:prstGeom prst="rect">
              <a:avLst/>
            </a:prstGeom>
            <a:effectLst>
              <a:outerShdw blurRad="76200" dir="18900000" sy="23000" kx="-1200000" algn="bl" rotWithShape="0">
                <a:prstClr val="black">
                  <a:alpha val="20000"/>
                </a:prstClr>
              </a:outerShdw>
            </a:effectLst>
          </p:spPr>
        </p:pic>
        <p:sp>
          <p:nvSpPr>
            <p:cNvPr id="320" name="テキスト ボックス 6"/>
            <p:cNvSpPr txBox="1"/>
            <p:nvPr/>
          </p:nvSpPr>
          <p:spPr>
            <a:xfrm>
              <a:off x="62552" y="6677586"/>
              <a:ext cx="3749040" cy="179996"/>
            </a:xfrm>
            <a:prstGeom prst="rect">
              <a:avLst/>
            </a:prstGeom>
          </p:spPr>
          <p:txBody>
            <a:bodyPr vert="horz" wrap="square" lIns="0" rIns="0" bIns="0" rtlCol="0" anchor="ctr">
              <a:normAutofit fontScale="97500"/>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eaLnBrk="1" fontAlgn="auto" latinLnBrk="0" hangingPunct="1">
                <a:lnSpc>
                  <a:spcPct val="100000"/>
                </a:lnSpc>
                <a:spcBef>
                  <a:spcPct val="0"/>
                </a:spcBef>
                <a:spcAft>
                  <a:spcPts val="0"/>
                </a:spcAft>
                <a:buClrTx/>
                <a:buSzTx/>
                <a:buFontTx/>
                <a:buNone/>
                <a:tabLst/>
              </a:pP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The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J</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apanese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D</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ata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C</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enter for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H</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ematopoietic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C</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ell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T</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ransplantation</a:t>
              </a:r>
              <a:endParaRPr kumimoji="1" lang="ja-JP" altLang="en-US" sz="800" b="0" i="0" u="none" strike="noStrike" kern="1200" cap="none" spc="0" normalizeH="0" baseline="0" noProof="0" dirty="0">
                <a:ln>
                  <a:noFill/>
                </a:ln>
                <a:solidFill>
                  <a:srgbClr val="96B1B6"/>
                </a:solidFill>
                <a:effectLst/>
                <a:uLnTx/>
                <a:uFillTx/>
                <a:latin typeface="Cambria" pitchFamily="18" charset="0"/>
                <a:ea typeface="HGP明朝E"/>
              </a:endParaRPr>
            </a:p>
          </p:txBody>
        </p:sp>
      </p:grpSp>
      <p:pic>
        <p:nvPicPr>
          <p:cNvPr id="45058" name="Picture 2" descr="Z:\Analyses of Annual Report\Pamphlet_Slide\2018\Pamphlet_Slide\Slide\transplants_2018_JDCHCT_Slide_eng_2019MMDD\スライド4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007952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タイトル 34"/>
          <p:cNvSpPr>
            <a:spLocks noGrp="1"/>
          </p:cNvSpPr>
          <p:nvPr>
            <p:ph type="title"/>
          </p:nvPr>
        </p:nvSpPr>
        <p:spPr>
          <a:xfrm>
            <a:off x="432000" y="0"/>
            <a:ext cx="8229600" cy="813816"/>
          </a:xfrm>
        </p:spPr>
        <p:txBody>
          <a:bodyPr>
            <a:normAutofit/>
          </a:bodyPr>
          <a:lstStyle/>
          <a:p>
            <a:r>
              <a:rPr lang="en-US" altLang="ja-JP" sz="2500" dirty="0">
                <a:solidFill>
                  <a:schemeClr val="tx2"/>
                </a:solidFill>
                <a:effectLst/>
                <a:latin typeface="Arial" pitchFamily="34" charset="0"/>
                <a:cs typeface="Arial" pitchFamily="34" charset="0"/>
              </a:rPr>
              <a:t>Survival after Allogeneic Transplants</a:t>
            </a:r>
            <a:br>
              <a:rPr lang="en-US" altLang="ja-JP" sz="2500" dirty="0">
                <a:solidFill>
                  <a:schemeClr val="tx2"/>
                </a:solidFill>
                <a:effectLst/>
                <a:latin typeface="Arial" pitchFamily="34" charset="0"/>
                <a:cs typeface="Arial" pitchFamily="34" charset="0"/>
              </a:rPr>
            </a:br>
            <a:r>
              <a:rPr lang="en-US" altLang="ja-JP" sz="2500" dirty="0">
                <a:solidFill>
                  <a:schemeClr val="tx2"/>
                </a:solidFill>
                <a:effectLst/>
                <a:latin typeface="Arial" pitchFamily="34" charset="0"/>
                <a:cs typeface="Arial" pitchFamily="34" charset="0"/>
              </a:rPr>
              <a:t>for </a:t>
            </a:r>
            <a:r>
              <a:rPr lang="en-US" altLang="ja-JP" sz="2500" dirty="0">
                <a:solidFill>
                  <a:schemeClr val="tx2"/>
                </a:solidFill>
                <a:effectLst/>
                <a:latin typeface="Arial" pitchFamily="34" charset="0"/>
                <a:ea typeface="メイリオ" pitchFamily="50" charset="-128"/>
                <a:cs typeface="Arial" pitchFamily="34" charset="0"/>
              </a:rPr>
              <a:t>NHL</a:t>
            </a:r>
            <a:r>
              <a:rPr lang="en-US" altLang="ja-JP" sz="2500" dirty="0">
                <a:solidFill>
                  <a:schemeClr val="tx2"/>
                </a:solidFill>
                <a:effectLst/>
                <a:latin typeface="Arial" pitchFamily="34" charset="0"/>
                <a:cs typeface="Arial" pitchFamily="34" charset="0"/>
              </a:rPr>
              <a:t>, Age</a:t>
            </a:r>
            <a:r>
              <a:rPr lang="ja-JP" altLang="en-US" sz="2500" dirty="0">
                <a:solidFill>
                  <a:schemeClr val="tx2"/>
                </a:solidFill>
                <a:effectLst/>
                <a:latin typeface="Arial" pitchFamily="34" charset="0"/>
                <a:cs typeface="Arial" pitchFamily="34" charset="0"/>
              </a:rPr>
              <a:t>≥</a:t>
            </a:r>
            <a:r>
              <a:rPr lang="en-US" altLang="ja-JP" sz="2500" dirty="0">
                <a:solidFill>
                  <a:schemeClr val="tx2"/>
                </a:solidFill>
                <a:effectLst/>
                <a:latin typeface="Arial" pitchFamily="34" charset="0"/>
                <a:cs typeface="Arial" pitchFamily="34" charset="0"/>
              </a:rPr>
              <a:t>16 Years, 1991-2017</a:t>
            </a:r>
            <a:endParaRPr kumimoji="1" lang="ja-JP" altLang="en-US" sz="1800" dirty="0">
              <a:solidFill>
                <a:schemeClr val="tx2"/>
              </a:solidFill>
              <a:effectLst/>
            </a:endParaRPr>
          </a:p>
        </p:txBody>
      </p:sp>
      <p:sp>
        <p:nvSpPr>
          <p:cNvPr id="1714" name="スライド番号プレースホルダ 4"/>
          <p:cNvSpPr txBox="1">
            <a:spLocks/>
          </p:cNvSpPr>
          <p:nvPr/>
        </p:nvSpPr>
        <p:spPr>
          <a:xfrm>
            <a:off x="8814625" y="6651880"/>
            <a:ext cx="360000" cy="158620"/>
          </a:xfrm>
          <a:prstGeom prst="rect">
            <a:avLst/>
          </a:prstGeom>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2FECD35A-6F14-4CA7-81FF-DADAB1564319}" type="slidenum">
              <a:rPr kumimoji="1" lang="ja-JP" altLang="en-US" sz="1100" b="1" i="0" u="none" strike="noStrike" kern="1200" cap="none" spc="0" normalizeH="0" baseline="0" noProof="0" smtClean="0">
                <a:ln>
                  <a:noFill/>
                </a:ln>
                <a:solidFill>
                  <a:schemeClr val="bg1">
                    <a:lumMod val="75000"/>
                  </a:schemeClr>
                </a:solidFill>
                <a:effectLst/>
                <a:uLnTx/>
                <a:uFillTx/>
                <a:latin typeface="Arial" charset="0"/>
                <a:ea typeface="ＭＳ Ｐゴシック"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47</a:t>
            </a:fld>
            <a:endParaRPr kumimoji="1" lang="ja-JP" altLang="en-US" sz="1100" b="1" i="0" u="none" strike="noStrike" kern="1200" cap="none" spc="0" normalizeH="0" baseline="0" noProof="0">
              <a:ln>
                <a:noFill/>
              </a:ln>
              <a:solidFill>
                <a:schemeClr val="bg1">
                  <a:lumMod val="75000"/>
                </a:schemeClr>
              </a:solidFill>
              <a:effectLst/>
              <a:uLnTx/>
              <a:uFillTx/>
              <a:latin typeface="Arial" charset="0"/>
              <a:ea typeface="ＭＳ Ｐゴシック" charset="-128"/>
              <a:cs typeface="+mn-cs"/>
            </a:endParaRPr>
          </a:p>
        </p:txBody>
      </p:sp>
      <p:grpSp>
        <p:nvGrpSpPr>
          <p:cNvPr id="1715" name="グループ化 1714"/>
          <p:cNvGrpSpPr/>
          <p:nvPr/>
        </p:nvGrpSpPr>
        <p:grpSpPr>
          <a:xfrm>
            <a:off x="62552" y="6357600"/>
            <a:ext cx="3749040" cy="499982"/>
            <a:chOff x="62552" y="6357600"/>
            <a:chExt cx="3749040" cy="499982"/>
          </a:xfrm>
        </p:grpSpPr>
        <p:pic>
          <p:nvPicPr>
            <p:cNvPr id="1716" name="図 1715" descr="jdchct_logo_only_131104.png"/>
            <p:cNvPicPr>
              <a:picLocks/>
            </p:cNvPicPr>
            <p:nvPr/>
          </p:nvPicPr>
          <p:blipFill>
            <a:blip r:embed="rId3" cstate="print">
              <a:extLst>
                <a:ext uri="{28A0092B-C50C-407E-A947-70E740481C1C}">
                  <a14:useLocalDpi xmlns:a14="http://schemas.microsoft.com/office/drawing/2010/main"/>
                </a:ext>
              </a:extLst>
            </a:blip>
            <a:stretch>
              <a:fillRect/>
            </a:stretch>
          </p:blipFill>
          <p:spPr>
            <a:xfrm>
              <a:off x="64800" y="6357600"/>
              <a:ext cx="349200" cy="385200"/>
            </a:xfrm>
            <a:prstGeom prst="rect">
              <a:avLst/>
            </a:prstGeom>
            <a:effectLst>
              <a:outerShdw blurRad="76200" dir="18900000" sy="23000" kx="-1200000" algn="bl" rotWithShape="0">
                <a:prstClr val="black">
                  <a:alpha val="20000"/>
                </a:prstClr>
              </a:outerShdw>
            </a:effectLst>
          </p:spPr>
        </p:pic>
        <p:sp>
          <p:nvSpPr>
            <p:cNvPr id="1717" name="テキスト ボックス 6"/>
            <p:cNvSpPr txBox="1"/>
            <p:nvPr/>
          </p:nvSpPr>
          <p:spPr>
            <a:xfrm>
              <a:off x="62552" y="6677586"/>
              <a:ext cx="3749040" cy="179996"/>
            </a:xfrm>
            <a:prstGeom prst="rect">
              <a:avLst/>
            </a:prstGeom>
          </p:spPr>
          <p:txBody>
            <a:bodyPr vert="horz" wrap="square" lIns="0" rIns="0" bIns="0" rtlCol="0" anchor="ctr">
              <a:normAutofit fontScale="97500"/>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eaLnBrk="1" fontAlgn="auto" latinLnBrk="0" hangingPunct="1">
                <a:lnSpc>
                  <a:spcPct val="100000"/>
                </a:lnSpc>
                <a:spcBef>
                  <a:spcPct val="0"/>
                </a:spcBef>
                <a:spcAft>
                  <a:spcPts val="0"/>
                </a:spcAft>
                <a:buClrTx/>
                <a:buSzTx/>
                <a:buFontTx/>
                <a:buNone/>
                <a:tabLst/>
              </a:pP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The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J</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apanese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D</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ata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C</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enter for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H</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ematopoietic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C</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ell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T</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ransplantation</a:t>
              </a:r>
              <a:endParaRPr kumimoji="1" lang="ja-JP" altLang="en-US" sz="800" b="0" i="0" u="none" strike="noStrike" kern="1200" cap="none" spc="0" normalizeH="0" baseline="0" noProof="0" dirty="0">
                <a:ln>
                  <a:noFill/>
                </a:ln>
                <a:solidFill>
                  <a:srgbClr val="96B1B6"/>
                </a:solidFill>
                <a:effectLst/>
                <a:uLnTx/>
                <a:uFillTx/>
                <a:latin typeface="Cambria" pitchFamily="18" charset="0"/>
                <a:ea typeface="HGP明朝E"/>
              </a:endParaRPr>
            </a:p>
          </p:txBody>
        </p:sp>
      </p:grpSp>
      <p:pic>
        <p:nvPicPr>
          <p:cNvPr id="46082" name="Picture 2" descr="Z:\Analyses of Annual Report\Pamphlet_Slide\2018\Pamphlet_Slide\Slide\transplants_2018_JDCHCT_Slide_eng_2019MMDD\スライド4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786240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タイトル 31"/>
          <p:cNvSpPr>
            <a:spLocks noGrp="1"/>
          </p:cNvSpPr>
          <p:nvPr>
            <p:ph type="title"/>
          </p:nvPr>
        </p:nvSpPr>
        <p:spPr>
          <a:xfrm>
            <a:off x="432000" y="0"/>
            <a:ext cx="8229600" cy="813816"/>
          </a:xfrm>
        </p:spPr>
        <p:txBody>
          <a:bodyPr>
            <a:normAutofit/>
          </a:bodyPr>
          <a:lstStyle/>
          <a:p>
            <a:r>
              <a:rPr lang="en-US" altLang="ja-JP" sz="2500" dirty="0">
                <a:solidFill>
                  <a:schemeClr val="tx2"/>
                </a:solidFill>
                <a:effectLst/>
                <a:latin typeface="Arial" pitchFamily="34" charset="0"/>
                <a:cs typeface="Arial" pitchFamily="34" charset="0"/>
              </a:rPr>
              <a:t>Survival after Allogeneic Transplants</a:t>
            </a:r>
            <a:br>
              <a:rPr lang="en-US" altLang="ja-JP" sz="2500" dirty="0">
                <a:solidFill>
                  <a:schemeClr val="tx2"/>
                </a:solidFill>
                <a:effectLst/>
                <a:latin typeface="Arial" pitchFamily="34" charset="0"/>
                <a:cs typeface="Arial" pitchFamily="34" charset="0"/>
              </a:rPr>
            </a:br>
            <a:r>
              <a:rPr lang="en-US" altLang="ja-JP" sz="2500" dirty="0">
                <a:solidFill>
                  <a:schemeClr val="tx2"/>
                </a:solidFill>
                <a:effectLst/>
                <a:latin typeface="Arial" pitchFamily="34" charset="0"/>
                <a:cs typeface="Arial" pitchFamily="34" charset="0"/>
              </a:rPr>
              <a:t>for </a:t>
            </a:r>
            <a:r>
              <a:rPr lang="en-US" altLang="ja-JP" sz="2500" dirty="0">
                <a:solidFill>
                  <a:schemeClr val="tx2"/>
                </a:solidFill>
                <a:effectLst/>
                <a:latin typeface="Arial" pitchFamily="34" charset="0"/>
                <a:ea typeface="メイリオ" pitchFamily="50" charset="-128"/>
                <a:cs typeface="Arial" pitchFamily="34" charset="0"/>
              </a:rPr>
              <a:t>MM/PCD</a:t>
            </a:r>
            <a:r>
              <a:rPr lang="en-US" altLang="ja-JP" sz="2500" dirty="0">
                <a:solidFill>
                  <a:schemeClr val="tx2"/>
                </a:solidFill>
                <a:effectLst/>
                <a:latin typeface="Arial" pitchFamily="34" charset="0"/>
                <a:cs typeface="Arial" pitchFamily="34" charset="0"/>
              </a:rPr>
              <a:t>, Age</a:t>
            </a:r>
            <a:r>
              <a:rPr lang="ja-JP" altLang="en-US" sz="2500" dirty="0">
                <a:solidFill>
                  <a:schemeClr val="tx2"/>
                </a:solidFill>
                <a:effectLst/>
                <a:latin typeface="Arial" pitchFamily="34" charset="0"/>
                <a:cs typeface="Arial" pitchFamily="34" charset="0"/>
              </a:rPr>
              <a:t>≥</a:t>
            </a:r>
            <a:r>
              <a:rPr lang="en-US" altLang="ja-JP" sz="2500" dirty="0">
                <a:solidFill>
                  <a:schemeClr val="tx2"/>
                </a:solidFill>
                <a:effectLst/>
                <a:latin typeface="Arial" pitchFamily="34" charset="0"/>
                <a:cs typeface="Arial" pitchFamily="34" charset="0"/>
              </a:rPr>
              <a:t>16 Years, 1991-2017</a:t>
            </a:r>
            <a:endParaRPr kumimoji="1" lang="ja-JP" altLang="en-US" sz="1800" dirty="0">
              <a:solidFill>
                <a:schemeClr val="tx2"/>
              </a:solidFill>
              <a:effectLst/>
            </a:endParaRPr>
          </a:p>
        </p:txBody>
      </p:sp>
      <p:sp>
        <p:nvSpPr>
          <p:cNvPr id="229" name="スライド番号プレースホルダ 4"/>
          <p:cNvSpPr txBox="1">
            <a:spLocks/>
          </p:cNvSpPr>
          <p:nvPr/>
        </p:nvSpPr>
        <p:spPr>
          <a:xfrm>
            <a:off x="8814625" y="6651880"/>
            <a:ext cx="360000" cy="158620"/>
          </a:xfrm>
          <a:prstGeom prst="rect">
            <a:avLst/>
          </a:prstGeom>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2FECD35A-6F14-4CA7-81FF-DADAB1564319}" type="slidenum">
              <a:rPr kumimoji="1" lang="ja-JP" altLang="en-US" sz="1100" b="1" i="0" u="none" strike="noStrike" kern="1200" cap="none" spc="0" normalizeH="0" baseline="0" noProof="0" smtClean="0">
                <a:ln>
                  <a:noFill/>
                </a:ln>
                <a:solidFill>
                  <a:schemeClr val="bg1">
                    <a:lumMod val="75000"/>
                  </a:schemeClr>
                </a:solidFill>
                <a:effectLst/>
                <a:uLnTx/>
                <a:uFillTx/>
                <a:latin typeface="Arial" charset="0"/>
                <a:ea typeface="ＭＳ Ｐゴシック"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48</a:t>
            </a:fld>
            <a:endParaRPr kumimoji="1" lang="ja-JP" altLang="en-US" sz="1100" b="1" i="0" u="none" strike="noStrike" kern="1200" cap="none" spc="0" normalizeH="0" baseline="0" noProof="0">
              <a:ln>
                <a:noFill/>
              </a:ln>
              <a:solidFill>
                <a:schemeClr val="bg1">
                  <a:lumMod val="75000"/>
                </a:schemeClr>
              </a:solidFill>
              <a:effectLst/>
              <a:uLnTx/>
              <a:uFillTx/>
              <a:latin typeface="Arial" charset="0"/>
              <a:ea typeface="ＭＳ Ｐゴシック" charset="-128"/>
              <a:cs typeface="+mn-cs"/>
            </a:endParaRPr>
          </a:p>
        </p:txBody>
      </p:sp>
      <p:grpSp>
        <p:nvGrpSpPr>
          <p:cNvPr id="230" name="グループ化 229"/>
          <p:cNvGrpSpPr/>
          <p:nvPr/>
        </p:nvGrpSpPr>
        <p:grpSpPr>
          <a:xfrm>
            <a:off x="62552" y="6357600"/>
            <a:ext cx="3749040" cy="499982"/>
            <a:chOff x="62552" y="6357600"/>
            <a:chExt cx="3749040" cy="499982"/>
          </a:xfrm>
        </p:grpSpPr>
        <p:pic>
          <p:nvPicPr>
            <p:cNvPr id="231" name="図 230" descr="jdchct_logo_only_131104.png"/>
            <p:cNvPicPr>
              <a:picLocks/>
            </p:cNvPicPr>
            <p:nvPr/>
          </p:nvPicPr>
          <p:blipFill>
            <a:blip r:embed="rId3" cstate="print">
              <a:extLst>
                <a:ext uri="{28A0092B-C50C-407E-A947-70E740481C1C}">
                  <a14:useLocalDpi xmlns:a14="http://schemas.microsoft.com/office/drawing/2010/main"/>
                </a:ext>
              </a:extLst>
            </a:blip>
            <a:stretch>
              <a:fillRect/>
            </a:stretch>
          </p:blipFill>
          <p:spPr>
            <a:xfrm>
              <a:off x="64800" y="6357600"/>
              <a:ext cx="349200" cy="385200"/>
            </a:xfrm>
            <a:prstGeom prst="rect">
              <a:avLst/>
            </a:prstGeom>
            <a:effectLst>
              <a:outerShdw blurRad="76200" dir="18900000" sy="23000" kx="-1200000" algn="bl" rotWithShape="0">
                <a:prstClr val="black">
                  <a:alpha val="20000"/>
                </a:prstClr>
              </a:outerShdw>
            </a:effectLst>
          </p:spPr>
        </p:pic>
        <p:sp>
          <p:nvSpPr>
            <p:cNvPr id="232" name="テキスト ボックス 6"/>
            <p:cNvSpPr txBox="1"/>
            <p:nvPr/>
          </p:nvSpPr>
          <p:spPr>
            <a:xfrm>
              <a:off x="62552" y="6677586"/>
              <a:ext cx="3749040" cy="179996"/>
            </a:xfrm>
            <a:prstGeom prst="rect">
              <a:avLst/>
            </a:prstGeom>
          </p:spPr>
          <p:txBody>
            <a:bodyPr vert="horz" wrap="square" lIns="0" rIns="0" bIns="0" rtlCol="0" anchor="ctr">
              <a:normAutofit fontScale="97500"/>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eaLnBrk="1" fontAlgn="auto" latinLnBrk="0" hangingPunct="1">
                <a:lnSpc>
                  <a:spcPct val="100000"/>
                </a:lnSpc>
                <a:spcBef>
                  <a:spcPct val="0"/>
                </a:spcBef>
                <a:spcAft>
                  <a:spcPts val="0"/>
                </a:spcAft>
                <a:buClrTx/>
                <a:buSzTx/>
                <a:buFontTx/>
                <a:buNone/>
                <a:tabLst/>
              </a:pP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The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J</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apanese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D</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ata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C</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enter for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H</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ematopoietic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C</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ell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T</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ransplantation</a:t>
              </a:r>
              <a:endParaRPr kumimoji="1" lang="ja-JP" altLang="en-US" sz="800" b="0" i="0" u="none" strike="noStrike" kern="1200" cap="none" spc="0" normalizeH="0" baseline="0" noProof="0" dirty="0">
                <a:ln>
                  <a:noFill/>
                </a:ln>
                <a:solidFill>
                  <a:srgbClr val="96B1B6"/>
                </a:solidFill>
                <a:effectLst/>
                <a:uLnTx/>
                <a:uFillTx/>
                <a:latin typeface="Cambria" pitchFamily="18" charset="0"/>
                <a:ea typeface="HGP明朝E"/>
              </a:endParaRPr>
            </a:p>
          </p:txBody>
        </p:sp>
      </p:grpSp>
      <p:pic>
        <p:nvPicPr>
          <p:cNvPr id="47106" name="Picture 2" descr="Z:\Analyses of Annual Report\Pamphlet_Slide\2018\Pamphlet_Slide\Slide\transplants_2018_JDCHCT_Slide_eng_2019MMDD\スライド4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937845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タイトル 31"/>
          <p:cNvSpPr>
            <a:spLocks noGrp="1"/>
          </p:cNvSpPr>
          <p:nvPr>
            <p:ph type="title"/>
          </p:nvPr>
        </p:nvSpPr>
        <p:spPr>
          <a:xfrm>
            <a:off x="432000" y="0"/>
            <a:ext cx="8229600" cy="813816"/>
          </a:xfrm>
        </p:spPr>
        <p:txBody>
          <a:bodyPr/>
          <a:lstStyle/>
          <a:p>
            <a:pPr fontAlgn="base"/>
            <a:r>
              <a:rPr lang="en-US" altLang="ja-JP" sz="2500" dirty="0">
                <a:solidFill>
                  <a:schemeClr val="tx2"/>
                </a:solidFill>
                <a:effectLst/>
                <a:latin typeface="Arial" pitchFamily="34" charset="0"/>
                <a:cs typeface="Arial" pitchFamily="34" charset="0"/>
              </a:rPr>
              <a:t>Survival after Allogeneic Transplants</a:t>
            </a:r>
            <a:br>
              <a:rPr lang="en-US" altLang="ja-JP" sz="2500" dirty="0">
                <a:solidFill>
                  <a:schemeClr val="tx2"/>
                </a:solidFill>
                <a:effectLst/>
                <a:latin typeface="Arial" pitchFamily="34" charset="0"/>
                <a:cs typeface="Arial" pitchFamily="34" charset="0"/>
              </a:rPr>
            </a:br>
            <a:r>
              <a:rPr lang="en-US" altLang="ja-JP" sz="2500" dirty="0">
                <a:solidFill>
                  <a:schemeClr val="tx2"/>
                </a:solidFill>
                <a:effectLst/>
                <a:latin typeface="Arial" pitchFamily="34" charset="0"/>
                <a:cs typeface="Arial" pitchFamily="34" charset="0"/>
              </a:rPr>
              <a:t>for </a:t>
            </a:r>
            <a:r>
              <a:rPr lang="en-US" altLang="ja-JP" sz="2500" dirty="0">
                <a:solidFill>
                  <a:schemeClr val="tx2"/>
                </a:solidFill>
                <a:effectLst/>
                <a:latin typeface="Arial" pitchFamily="34" charset="0"/>
                <a:ea typeface="メイリオ" pitchFamily="50" charset="-128"/>
                <a:cs typeface="Arial" pitchFamily="34" charset="0"/>
              </a:rPr>
              <a:t>AA</a:t>
            </a:r>
            <a:r>
              <a:rPr lang="en-US" altLang="ja-JP" sz="2500" dirty="0">
                <a:solidFill>
                  <a:schemeClr val="tx2"/>
                </a:solidFill>
                <a:effectLst/>
                <a:latin typeface="Arial" pitchFamily="34" charset="0"/>
                <a:cs typeface="Arial" pitchFamily="34" charset="0"/>
              </a:rPr>
              <a:t>, Age</a:t>
            </a:r>
            <a:r>
              <a:rPr lang="ja-JP" altLang="en-US" sz="2500" dirty="0">
                <a:solidFill>
                  <a:schemeClr val="tx2"/>
                </a:solidFill>
                <a:effectLst/>
                <a:latin typeface="Arial" pitchFamily="34" charset="0"/>
                <a:cs typeface="Arial" pitchFamily="34" charset="0"/>
              </a:rPr>
              <a:t>≤</a:t>
            </a:r>
            <a:r>
              <a:rPr lang="en-US" altLang="ja-JP" sz="2500" dirty="0">
                <a:solidFill>
                  <a:schemeClr val="tx2"/>
                </a:solidFill>
                <a:effectLst/>
                <a:latin typeface="Arial" pitchFamily="34" charset="0"/>
                <a:cs typeface="Arial" pitchFamily="34" charset="0"/>
              </a:rPr>
              <a:t>15 Years, 1991-2017</a:t>
            </a:r>
            <a:endParaRPr kumimoji="1" lang="ja-JP" altLang="ja-JP" sz="2000" b="1" i="0" kern="1200" spc="0" baseline="0" dirty="0">
              <a:solidFill>
                <a:schemeClr val="tx2"/>
              </a:solidFill>
              <a:effectLst/>
              <a:latin typeface="HGP明朝E"/>
              <a:ea typeface="HGP明朝E"/>
              <a:cs typeface="+mn-cs"/>
            </a:endParaRPr>
          </a:p>
        </p:txBody>
      </p:sp>
      <p:sp>
        <p:nvSpPr>
          <p:cNvPr id="535" name="スライド番号プレースホルダ 4"/>
          <p:cNvSpPr txBox="1">
            <a:spLocks/>
          </p:cNvSpPr>
          <p:nvPr/>
        </p:nvSpPr>
        <p:spPr>
          <a:xfrm>
            <a:off x="8814625" y="6651880"/>
            <a:ext cx="360000" cy="158620"/>
          </a:xfrm>
          <a:prstGeom prst="rect">
            <a:avLst/>
          </a:prstGeom>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2FECD35A-6F14-4CA7-81FF-DADAB1564319}" type="slidenum">
              <a:rPr kumimoji="1" lang="ja-JP" altLang="en-US" sz="1100" b="1" i="0" u="none" strike="noStrike" kern="1200" cap="none" spc="0" normalizeH="0" baseline="0" noProof="0" smtClean="0">
                <a:ln>
                  <a:noFill/>
                </a:ln>
                <a:solidFill>
                  <a:schemeClr val="bg1">
                    <a:lumMod val="75000"/>
                  </a:schemeClr>
                </a:solidFill>
                <a:effectLst/>
                <a:uLnTx/>
                <a:uFillTx/>
                <a:latin typeface="Arial" charset="0"/>
                <a:ea typeface="ＭＳ Ｐゴシック"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49</a:t>
            </a:fld>
            <a:endParaRPr kumimoji="1" lang="ja-JP" altLang="en-US" sz="1100" b="1" i="0" u="none" strike="noStrike" kern="1200" cap="none" spc="0" normalizeH="0" baseline="0" noProof="0">
              <a:ln>
                <a:noFill/>
              </a:ln>
              <a:solidFill>
                <a:schemeClr val="bg1">
                  <a:lumMod val="75000"/>
                </a:schemeClr>
              </a:solidFill>
              <a:effectLst/>
              <a:uLnTx/>
              <a:uFillTx/>
              <a:latin typeface="Arial" charset="0"/>
              <a:ea typeface="ＭＳ Ｐゴシック" charset="-128"/>
              <a:cs typeface="+mn-cs"/>
            </a:endParaRPr>
          </a:p>
        </p:txBody>
      </p:sp>
      <p:grpSp>
        <p:nvGrpSpPr>
          <p:cNvPr id="536" name="グループ化 535"/>
          <p:cNvGrpSpPr/>
          <p:nvPr/>
        </p:nvGrpSpPr>
        <p:grpSpPr>
          <a:xfrm>
            <a:off x="62552" y="6357600"/>
            <a:ext cx="3749040" cy="499982"/>
            <a:chOff x="62552" y="6357600"/>
            <a:chExt cx="3749040" cy="499982"/>
          </a:xfrm>
        </p:grpSpPr>
        <p:pic>
          <p:nvPicPr>
            <p:cNvPr id="537" name="図 536" descr="jdchct_logo_only_131104.png"/>
            <p:cNvPicPr>
              <a:picLocks/>
            </p:cNvPicPr>
            <p:nvPr/>
          </p:nvPicPr>
          <p:blipFill>
            <a:blip r:embed="rId3" cstate="print">
              <a:extLst>
                <a:ext uri="{28A0092B-C50C-407E-A947-70E740481C1C}">
                  <a14:useLocalDpi xmlns:a14="http://schemas.microsoft.com/office/drawing/2010/main"/>
                </a:ext>
              </a:extLst>
            </a:blip>
            <a:stretch>
              <a:fillRect/>
            </a:stretch>
          </p:blipFill>
          <p:spPr>
            <a:xfrm>
              <a:off x="64800" y="6357600"/>
              <a:ext cx="349200" cy="385200"/>
            </a:xfrm>
            <a:prstGeom prst="rect">
              <a:avLst/>
            </a:prstGeom>
            <a:effectLst>
              <a:outerShdw blurRad="76200" dir="18900000" sy="23000" kx="-1200000" algn="bl" rotWithShape="0">
                <a:prstClr val="black">
                  <a:alpha val="20000"/>
                </a:prstClr>
              </a:outerShdw>
            </a:effectLst>
          </p:spPr>
        </p:pic>
        <p:sp>
          <p:nvSpPr>
            <p:cNvPr id="538" name="テキスト ボックス 6"/>
            <p:cNvSpPr txBox="1"/>
            <p:nvPr/>
          </p:nvSpPr>
          <p:spPr>
            <a:xfrm>
              <a:off x="62552" y="6677586"/>
              <a:ext cx="3749040" cy="179996"/>
            </a:xfrm>
            <a:prstGeom prst="rect">
              <a:avLst/>
            </a:prstGeom>
          </p:spPr>
          <p:txBody>
            <a:bodyPr vert="horz" wrap="square" lIns="0" rIns="0" bIns="0" rtlCol="0" anchor="ctr">
              <a:normAutofit fontScale="97500"/>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eaLnBrk="1" fontAlgn="auto" latinLnBrk="0" hangingPunct="1">
                <a:lnSpc>
                  <a:spcPct val="100000"/>
                </a:lnSpc>
                <a:spcBef>
                  <a:spcPct val="0"/>
                </a:spcBef>
                <a:spcAft>
                  <a:spcPts val="0"/>
                </a:spcAft>
                <a:buClrTx/>
                <a:buSzTx/>
                <a:buFontTx/>
                <a:buNone/>
                <a:tabLst/>
              </a:pP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The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J</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apanese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D</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ata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C</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enter for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H</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ematopoietic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C</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ell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T</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ransplantation</a:t>
              </a:r>
              <a:endParaRPr kumimoji="1" lang="ja-JP" altLang="en-US" sz="800" b="0" i="0" u="none" strike="noStrike" kern="1200" cap="none" spc="0" normalizeH="0" baseline="0" noProof="0" dirty="0">
                <a:ln>
                  <a:noFill/>
                </a:ln>
                <a:solidFill>
                  <a:srgbClr val="96B1B6"/>
                </a:solidFill>
                <a:effectLst/>
                <a:uLnTx/>
                <a:uFillTx/>
                <a:latin typeface="Cambria" pitchFamily="18" charset="0"/>
                <a:ea typeface="HGP明朝E"/>
              </a:endParaRPr>
            </a:p>
          </p:txBody>
        </p:sp>
      </p:grpSp>
      <p:pic>
        <p:nvPicPr>
          <p:cNvPr id="48130" name="Picture 2" descr="Z:\Analyses of Annual Report\Pamphlet_Slide\2018\Pamphlet_Slide\Slide\transplants_2018_JDCHCT_Slide_eng_2019MMDD\スライド4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11728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タイトル 1"/>
          <p:cNvSpPr>
            <a:spLocks noGrp="1"/>
          </p:cNvSpPr>
          <p:nvPr>
            <p:ph type="title"/>
          </p:nvPr>
        </p:nvSpPr>
        <p:spPr>
          <a:xfrm>
            <a:off x="432000" y="0"/>
            <a:ext cx="8229600" cy="803564"/>
          </a:xfrm>
        </p:spPr>
        <p:txBody>
          <a:bodyPr anchor="ctr">
            <a:normAutofit fontScale="90000"/>
          </a:bodyPr>
          <a:lstStyle/>
          <a:p>
            <a:r>
              <a:rPr lang="en-US" altLang="ja-JP" dirty="0">
                <a:solidFill>
                  <a:schemeClr val="tx2"/>
                </a:solidFill>
                <a:effectLst/>
                <a:latin typeface="Arial" pitchFamily="34" charset="0"/>
                <a:ea typeface="Verdana" pitchFamily="34" charset="0"/>
                <a:cs typeface="Arial" pitchFamily="34" charset="0"/>
              </a:rPr>
              <a:t>Transplant Recipients in Japan,</a:t>
            </a:r>
            <a:br>
              <a:rPr lang="en-US" altLang="ja-JP" dirty="0">
                <a:solidFill>
                  <a:schemeClr val="tx2"/>
                </a:solidFill>
                <a:effectLst/>
                <a:latin typeface="Arial" pitchFamily="34" charset="0"/>
                <a:ea typeface="Verdana" pitchFamily="34" charset="0"/>
                <a:cs typeface="Arial" pitchFamily="34" charset="0"/>
              </a:rPr>
            </a:br>
            <a:r>
              <a:rPr lang="en-US" altLang="ja-JP" dirty="0">
                <a:solidFill>
                  <a:schemeClr val="tx2"/>
                </a:solidFill>
                <a:effectLst/>
                <a:latin typeface="Arial" pitchFamily="34" charset="0"/>
                <a:ea typeface="Verdana" pitchFamily="34" charset="0"/>
                <a:cs typeface="Arial" pitchFamily="34" charset="0"/>
              </a:rPr>
              <a:t> by Donor Type and Stem Cell Sources</a:t>
            </a:r>
            <a:r>
              <a:rPr lang="en-US" altLang="ja-JP" baseline="0" dirty="0">
                <a:solidFill>
                  <a:schemeClr val="tx2"/>
                </a:solidFill>
                <a:effectLst/>
                <a:latin typeface="Arial" pitchFamily="34" charset="0"/>
                <a:ea typeface="Verdana" pitchFamily="34" charset="0"/>
                <a:cs typeface="Arial" pitchFamily="34" charset="0"/>
              </a:rPr>
              <a:t> </a:t>
            </a:r>
            <a:r>
              <a:rPr lang="en-US" altLang="ja-JP" sz="2000" b="0" spc="-150" baseline="0" dirty="0">
                <a:solidFill>
                  <a:schemeClr val="tx2"/>
                </a:solidFill>
                <a:effectLst/>
                <a:latin typeface="Arial" pitchFamily="34" charset="0"/>
                <a:ea typeface="ＭＳ Ｐゴシック"/>
                <a:cs typeface="Arial" pitchFamily="34" charset="0"/>
              </a:rPr>
              <a:t>(Allogeneic)</a:t>
            </a:r>
            <a:endParaRPr lang="ja-JP" altLang="en-US" sz="2000" b="0" dirty="0">
              <a:solidFill>
                <a:schemeClr val="tx2"/>
              </a:solidFill>
              <a:effectLst/>
              <a:latin typeface="HGP明朝E" pitchFamily="18" charset="-128"/>
              <a:ea typeface="HGP明朝E" pitchFamily="18" charset="-128"/>
              <a:cs typeface="Arial Unicode MS" pitchFamily="50" charset="-128"/>
            </a:endParaRPr>
          </a:p>
        </p:txBody>
      </p:sp>
      <p:sp>
        <p:nvSpPr>
          <p:cNvPr id="21" name="スライド番号プレースホルダ 4"/>
          <p:cNvSpPr>
            <a:spLocks noGrp="1"/>
          </p:cNvSpPr>
          <p:nvPr>
            <p:ph type="sldNum" sz="quarter" idx="4294967295"/>
          </p:nvPr>
        </p:nvSpPr>
        <p:spPr>
          <a:xfrm>
            <a:off x="8893175" y="6650038"/>
            <a:ext cx="250825" cy="158750"/>
          </a:xfrm>
          <a:prstGeom prst="rect">
            <a:avLst/>
          </a:prstGeom>
        </p:spPr>
        <p:txBody>
          <a:bodyPr/>
          <a:lstStyle/>
          <a:p>
            <a:pPr algn="r"/>
            <a:fld id="{2FECD35A-6F14-4CA7-81FF-DADAB1564319}" type="slidenum">
              <a:rPr lang="ja-JP" altLang="en-US" sz="1100" b="1" smtClean="0">
                <a:solidFill>
                  <a:schemeClr val="bg1">
                    <a:lumMod val="75000"/>
                  </a:schemeClr>
                </a:solidFill>
              </a:rPr>
              <a:pPr algn="r"/>
              <a:t>5</a:t>
            </a:fld>
            <a:endParaRPr lang="ja-JP" altLang="en-US" sz="1100" b="1" dirty="0">
              <a:solidFill>
                <a:schemeClr val="bg1">
                  <a:lumMod val="75000"/>
                </a:schemeClr>
              </a:solidFill>
            </a:endParaRPr>
          </a:p>
        </p:txBody>
      </p:sp>
      <p:grpSp>
        <p:nvGrpSpPr>
          <p:cNvPr id="2" name="グループ化 17"/>
          <p:cNvGrpSpPr/>
          <p:nvPr/>
        </p:nvGrpSpPr>
        <p:grpSpPr>
          <a:xfrm>
            <a:off x="62552" y="6357600"/>
            <a:ext cx="3749040" cy="499982"/>
            <a:chOff x="62552" y="6357600"/>
            <a:chExt cx="3749040" cy="499982"/>
          </a:xfrm>
        </p:grpSpPr>
        <p:pic>
          <p:nvPicPr>
            <p:cNvPr id="13" name="図 12" descr="jdchct_logo_only_131104.png"/>
            <p:cNvPicPr>
              <a:picLocks/>
            </p:cNvPicPr>
            <p:nvPr/>
          </p:nvPicPr>
          <p:blipFill>
            <a:blip r:embed="rId3" cstate="print">
              <a:extLst>
                <a:ext uri="{28A0092B-C50C-407E-A947-70E740481C1C}">
                  <a14:useLocalDpi xmlns:a14="http://schemas.microsoft.com/office/drawing/2010/main"/>
                </a:ext>
              </a:extLst>
            </a:blip>
            <a:stretch>
              <a:fillRect/>
            </a:stretch>
          </p:blipFill>
          <p:spPr>
            <a:xfrm>
              <a:off x="64800" y="6357600"/>
              <a:ext cx="349200" cy="385200"/>
            </a:xfrm>
            <a:prstGeom prst="rect">
              <a:avLst/>
            </a:prstGeom>
            <a:effectLst>
              <a:outerShdw blurRad="76200" dir="18900000" sy="23000" kx="-1200000" algn="bl" rotWithShape="0">
                <a:prstClr val="black">
                  <a:alpha val="20000"/>
                </a:prstClr>
              </a:outerShdw>
            </a:effectLst>
          </p:spPr>
        </p:pic>
        <p:sp>
          <p:nvSpPr>
            <p:cNvPr id="17" name="テキスト ボックス 6"/>
            <p:cNvSpPr txBox="1"/>
            <p:nvPr/>
          </p:nvSpPr>
          <p:spPr>
            <a:xfrm>
              <a:off x="62552" y="6677586"/>
              <a:ext cx="3749040" cy="179996"/>
            </a:xfrm>
            <a:prstGeom prst="rect">
              <a:avLst/>
            </a:prstGeom>
          </p:spPr>
          <p:txBody>
            <a:bodyPr vert="horz" wrap="square" lIns="0" rIns="0" bIns="0" rtlCol="0" anchor="ctr">
              <a:normAutofit fontScale="97500"/>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eaLnBrk="1" fontAlgn="auto" latinLnBrk="0" hangingPunct="1">
                <a:lnSpc>
                  <a:spcPct val="100000"/>
                </a:lnSpc>
                <a:spcBef>
                  <a:spcPct val="0"/>
                </a:spcBef>
                <a:spcAft>
                  <a:spcPts val="0"/>
                </a:spcAft>
                <a:buClrTx/>
                <a:buSzTx/>
                <a:buFontTx/>
                <a:buNone/>
                <a:tabLst/>
              </a:pP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The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J</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apanese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D</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ata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C</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enter for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H</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ematopoietic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C</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ell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T</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ransplantation</a:t>
              </a:r>
              <a:endParaRPr kumimoji="1" lang="ja-JP" altLang="en-US" sz="800" b="0" i="0" u="none" strike="noStrike" kern="1200" cap="none" spc="0" normalizeH="0" baseline="0" noProof="0" dirty="0">
                <a:ln>
                  <a:noFill/>
                </a:ln>
                <a:solidFill>
                  <a:srgbClr val="96B1B6"/>
                </a:solidFill>
                <a:effectLst/>
                <a:uLnTx/>
                <a:uFillTx/>
                <a:latin typeface="Cambria" pitchFamily="18" charset="0"/>
                <a:ea typeface="HGP明朝E"/>
              </a:endParaRPr>
            </a:p>
          </p:txBody>
        </p:sp>
      </p:grpSp>
      <p:pic>
        <p:nvPicPr>
          <p:cNvPr id="3074" name="Picture 2" descr="Z:\Analyses of Annual Report\Pamphlet_Slide\2018\Pamphlet_Slide\Slide\transplants_2018_JDCHCT_Slide_eng_2019MMDD\スライド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4983126"/>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タイトル 29"/>
          <p:cNvSpPr>
            <a:spLocks noGrp="1"/>
          </p:cNvSpPr>
          <p:nvPr>
            <p:ph type="title"/>
          </p:nvPr>
        </p:nvSpPr>
        <p:spPr>
          <a:xfrm>
            <a:off x="432000" y="0"/>
            <a:ext cx="8229600" cy="813816"/>
          </a:xfrm>
        </p:spPr>
        <p:txBody>
          <a:bodyPr/>
          <a:lstStyle/>
          <a:p>
            <a:r>
              <a:rPr lang="en-US" altLang="ja-JP" sz="2500" dirty="0">
                <a:solidFill>
                  <a:schemeClr val="tx2"/>
                </a:solidFill>
                <a:effectLst/>
                <a:latin typeface="Arial" pitchFamily="34" charset="0"/>
                <a:cs typeface="Arial" pitchFamily="34" charset="0"/>
              </a:rPr>
              <a:t>Survival after Allogeneic Transplants</a:t>
            </a:r>
            <a:br>
              <a:rPr lang="en-US" altLang="ja-JP" sz="2500" dirty="0">
                <a:solidFill>
                  <a:schemeClr val="tx2"/>
                </a:solidFill>
                <a:effectLst/>
                <a:latin typeface="Arial" pitchFamily="34" charset="0"/>
                <a:cs typeface="Arial" pitchFamily="34" charset="0"/>
              </a:rPr>
            </a:br>
            <a:r>
              <a:rPr lang="en-US" altLang="ja-JP" sz="2500" dirty="0">
                <a:solidFill>
                  <a:schemeClr val="tx2"/>
                </a:solidFill>
                <a:effectLst/>
                <a:latin typeface="Arial" pitchFamily="34" charset="0"/>
                <a:cs typeface="Arial" pitchFamily="34" charset="0"/>
              </a:rPr>
              <a:t>for </a:t>
            </a:r>
            <a:r>
              <a:rPr lang="en-US" altLang="ja-JP" sz="2500" dirty="0">
                <a:solidFill>
                  <a:schemeClr val="tx2"/>
                </a:solidFill>
                <a:effectLst/>
                <a:latin typeface="Arial" pitchFamily="34" charset="0"/>
                <a:ea typeface="メイリオ" pitchFamily="50" charset="-128"/>
                <a:cs typeface="Arial" pitchFamily="34" charset="0"/>
              </a:rPr>
              <a:t>AA</a:t>
            </a:r>
            <a:r>
              <a:rPr lang="en-US" altLang="ja-JP" sz="2500" dirty="0">
                <a:solidFill>
                  <a:schemeClr val="tx2"/>
                </a:solidFill>
                <a:effectLst/>
                <a:latin typeface="Arial" pitchFamily="34" charset="0"/>
                <a:cs typeface="Arial" pitchFamily="34" charset="0"/>
              </a:rPr>
              <a:t>, Age</a:t>
            </a:r>
            <a:r>
              <a:rPr lang="ja-JP" altLang="en-US" sz="2500" dirty="0">
                <a:solidFill>
                  <a:schemeClr val="tx2"/>
                </a:solidFill>
                <a:effectLst/>
                <a:latin typeface="Arial" pitchFamily="34" charset="0"/>
                <a:cs typeface="Arial" pitchFamily="34" charset="0"/>
              </a:rPr>
              <a:t>≥</a:t>
            </a:r>
            <a:r>
              <a:rPr lang="en-US" altLang="ja-JP" sz="2500" dirty="0">
                <a:solidFill>
                  <a:schemeClr val="tx2"/>
                </a:solidFill>
                <a:effectLst/>
                <a:latin typeface="Arial" pitchFamily="34" charset="0"/>
                <a:cs typeface="Arial" pitchFamily="34" charset="0"/>
              </a:rPr>
              <a:t>16 Years, 1991-2017</a:t>
            </a:r>
            <a:endParaRPr kumimoji="1" lang="ja-JP" altLang="en-US" sz="1800" dirty="0">
              <a:solidFill>
                <a:schemeClr val="tx2"/>
              </a:solidFill>
              <a:effectLst/>
            </a:endParaRPr>
          </a:p>
        </p:txBody>
      </p:sp>
      <p:sp>
        <p:nvSpPr>
          <p:cNvPr id="760" name="スライド番号プレースホルダ 4"/>
          <p:cNvSpPr txBox="1">
            <a:spLocks/>
          </p:cNvSpPr>
          <p:nvPr/>
        </p:nvSpPr>
        <p:spPr>
          <a:xfrm>
            <a:off x="8814625" y="6651880"/>
            <a:ext cx="360000" cy="158620"/>
          </a:xfrm>
          <a:prstGeom prst="rect">
            <a:avLst/>
          </a:prstGeom>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2FECD35A-6F14-4CA7-81FF-DADAB1564319}" type="slidenum">
              <a:rPr kumimoji="1" lang="ja-JP" altLang="en-US" sz="1100" b="1" i="0" u="none" strike="noStrike" kern="1200" cap="none" spc="0" normalizeH="0" baseline="0" noProof="0" smtClean="0">
                <a:ln>
                  <a:noFill/>
                </a:ln>
                <a:solidFill>
                  <a:schemeClr val="bg1">
                    <a:lumMod val="75000"/>
                  </a:schemeClr>
                </a:solidFill>
                <a:effectLst/>
                <a:uLnTx/>
                <a:uFillTx/>
                <a:latin typeface="Arial" charset="0"/>
                <a:ea typeface="ＭＳ Ｐゴシック"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50</a:t>
            </a:fld>
            <a:endParaRPr kumimoji="1" lang="ja-JP" altLang="en-US" sz="1100" b="1" i="0" u="none" strike="noStrike" kern="1200" cap="none" spc="0" normalizeH="0" baseline="0" noProof="0">
              <a:ln>
                <a:noFill/>
              </a:ln>
              <a:solidFill>
                <a:schemeClr val="bg1">
                  <a:lumMod val="75000"/>
                </a:schemeClr>
              </a:solidFill>
              <a:effectLst/>
              <a:uLnTx/>
              <a:uFillTx/>
              <a:latin typeface="Arial" charset="0"/>
              <a:ea typeface="ＭＳ Ｐゴシック" charset="-128"/>
              <a:cs typeface="+mn-cs"/>
            </a:endParaRPr>
          </a:p>
        </p:txBody>
      </p:sp>
      <p:grpSp>
        <p:nvGrpSpPr>
          <p:cNvPr id="761" name="グループ化 760"/>
          <p:cNvGrpSpPr/>
          <p:nvPr/>
        </p:nvGrpSpPr>
        <p:grpSpPr>
          <a:xfrm>
            <a:off x="62552" y="6357600"/>
            <a:ext cx="3749040" cy="499982"/>
            <a:chOff x="62552" y="6357600"/>
            <a:chExt cx="3749040" cy="499982"/>
          </a:xfrm>
        </p:grpSpPr>
        <p:pic>
          <p:nvPicPr>
            <p:cNvPr id="762" name="図 761" descr="jdchct_logo_only_131104.png"/>
            <p:cNvPicPr>
              <a:picLocks/>
            </p:cNvPicPr>
            <p:nvPr/>
          </p:nvPicPr>
          <p:blipFill>
            <a:blip r:embed="rId3" cstate="print">
              <a:extLst>
                <a:ext uri="{28A0092B-C50C-407E-A947-70E740481C1C}">
                  <a14:useLocalDpi xmlns:a14="http://schemas.microsoft.com/office/drawing/2010/main"/>
                </a:ext>
              </a:extLst>
            </a:blip>
            <a:stretch>
              <a:fillRect/>
            </a:stretch>
          </p:blipFill>
          <p:spPr>
            <a:xfrm>
              <a:off x="64800" y="6357600"/>
              <a:ext cx="349200" cy="385200"/>
            </a:xfrm>
            <a:prstGeom prst="rect">
              <a:avLst/>
            </a:prstGeom>
            <a:effectLst>
              <a:outerShdw blurRad="76200" dir="18900000" sy="23000" kx="-1200000" algn="bl" rotWithShape="0">
                <a:prstClr val="black">
                  <a:alpha val="20000"/>
                </a:prstClr>
              </a:outerShdw>
            </a:effectLst>
          </p:spPr>
        </p:pic>
        <p:sp>
          <p:nvSpPr>
            <p:cNvPr id="763" name="テキスト ボックス 6"/>
            <p:cNvSpPr txBox="1"/>
            <p:nvPr/>
          </p:nvSpPr>
          <p:spPr>
            <a:xfrm>
              <a:off x="62552" y="6677586"/>
              <a:ext cx="3749040" cy="179996"/>
            </a:xfrm>
            <a:prstGeom prst="rect">
              <a:avLst/>
            </a:prstGeom>
          </p:spPr>
          <p:txBody>
            <a:bodyPr vert="horz" wrap="square" lIns="0" rIns="0" bIns="0" rtlCol="0" anchor="ctr">
              <a:normAutofit fontScale="97500"/>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eaLnBrk="1" fontAlgn="auto" latinLnBrk="0" hangingPunct="1">
                <a:lnSpc>
                  <a:spcPct val="100000"/>
                </a:lnSpc>
                <a:spcBef>
                  <a:spcPct val="0"/>
                </a:spcBef>
                <a:spcAft>
                  <a:spcPts val="0"/>
                </a:spcAft>
                <a:buClrTx/>
                <a:buSzTx/>
                <a:buFontTx/>
                <a:buNone/>
                <a:tabLst/>
              </a:pP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The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J</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apanese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D</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ata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C</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enter for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H</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ematopoietic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C</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ell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T</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ransplantation</a:t>
              </a:r>
              <a:endParaRPr kumimoji="1" lang="ja-JP" altLang="en-US" sz="800" b="0" i="0" u="none" strike="noStrike" kern="1200" cap="none" spc="0" normalizeH="0" baseline="0" noProof="0" dirty="0">
                <a:ln>
                  <a:noFill/>
                </a:ln>
                <a:solidFill>
                  <a:srgbClr val="96B1B6"/>
                </a:solidFill>
                <a:effectLst/>
                <a:uLnTx/>
                <a:uFillTx/>
                <a:latin typeface="Cambria" pitchFamily="18" charset="0"/>
                <a:ea typeface="HGP明朝E"/>
              </a:endParaRPr>
            </a:p>
          </p:txBody>
        </p:sp>
      </p:grpSp>
      <p:pic>
        <p:nvPicPr>
          <p:cNvPr id="49154" name="Picture 2" descr="Z:\Analyses of Annual Report\Pamphlet_Slide\2018\Pamphlet_Slide\Slide\transplants_2018_JDCHCT_Slide_eng_2019MMDD\スライド5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01836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32000" y="0"/>
            <a:ext cx="8229600" cy="813816"/>
          </a:xfrm>
        </p:spPr>
        <p:txBody>
          <a:bodyPr>
            <a:normAutofit fontScale="90000"/>
          </a:bodyPr>
          <a:lstStyle/>
          <a:p>
            <a:r>
              <a:rPr lang="en-US" altLang="ja-JP" dirty="0">
                <a:solidFill>
                  <a:schemeClr val="tx2"/>
                </a:solidFill>
                <a:effectLst/>
                <a:latin typeface="Arial" pitchFamily="34" charset="0"/>
                <a:ea typeface="Verdana" pitchFamily="34" charset="0"/>
                <a:cs typeface="Arial" pitchFamily="34" charset="0"/>
              </a:rPr>
              <a:t>Annual Trends in Transplants</a:t>
            </a:r>
            <a:br>
              <a:rPr lang="en-US" altLang="ja-JP" dirty="0">
                <a:solidFill>
                  <a:schemeClr val="tx2"/>
                </a:solidFill>
                <a:effectLst/>
                <a:latin typeface="Arial" pitchFamily="34" charset="0"/>
                <a:ea typeface="Verdana" pitchFamily="34" charset="0"/>
                <a:cs typeface="Arial" pitchFamily="34" charset="0"/>
              </a:rPr>
            </a:br>
            <a:r>
              <a:rPr lang="en-US" altLang="ja-JP" dirty="0">
                <a:solidFill>
                  <a:schemeClr val="tx2"/>
                </a:solidFill>
                <a:effectLst/>
                <a:latin typeface="Arial" pitchFamily="34" charset="0"/>
                <a:ea typeface="Verdana" pitchFamily="34" charset="0"/>
                <a:cs typeface="Arial" pitchFamily="34" charset="0"/>
              </a:rPr>
              <a:t> by Recipient Age at Transplant </a:t>
            </a:r>
            <a:r>
              <a:rPr lang="en-US" altLang="ja-JP" sz="2000" b="0" spc="-150" dirty="0">
                <a:solidFill>
                  <a:schemeClr val="tx2"/>
                </a:solidFill>
                <a:effectLst/>
                <a:latin typeface="Arial" panose="020B0604020202020204" pitchFamily="34" charset="0"/>
                <a:ea typeface="ＭＳ ゴシック" pitchFamily="49" charset="-128"/>
                <a:cs typeface="Arial" panose="020B0604020202020204" pitchFamily="34" charset="0"/>
              </a:rPr>
              <a:t>(</a:t>
            </a:r>
            <a:r>
              <a:rPr kumimoji="1" lang="en-US" altLang="ja-JP" sz="2000" b="0" kern="1200" dirty="0">
                <a:ln>
                  <a:noFill/>
                </a:ln>
                <a:solidFill>
                  <a:schemeClr val="tx2"/>
                </a:solidFill>
                <a:effectLst/>
                <a:latin typeface="Arial" panose="020B0604020202020204" pitchFamily="34" charset="0"/>
                <a:ea typeface="ＭＳ ゴシック" pitchFamily="49" charset="-128"/>
                <a:cs typeface="Arial" panose="020B0604020202020204" pitchFamily="34" charset="0"/>
              </a:rPr>
              <a:t>Autologous</a:t>
            </a:r>
            <a:r>
              <a:rPr kumimoji="1" lang="en-US" altLang="ja-JP" sz="2000" b="0" kern="1200" baseline="0" dirty="0">
                <a:ln>
                  <a:noFill/>
                </a:ln>
                <a:solidFill>
                  <a:schemeClr val="tx2"/>
                </a:solidFill>
                <a:effectLst/>
                <a:latin typeface="Arial" panose="020B0604020202020204" pitchFamily="34" charset="0"/>
                <a:ea typeface="ＭＳ ゴシック" pitchFamily="49" charset="-128"/>
                <a:cs typeface="Arial" panose="020B0604020202020204" pitchFamily="34" charset="0"/>
              </a:rPr>
              <a:t> / </a:t>
            </a:r>
            <a:r>
              <a:rPr kumimoji="1" lang="en-US" altLang="ja-JP" sz="2000" b="0" kern="1200" dirty="0">
                <a:ln>
                  <a:noFill/>
                </a:ln>
                <a:solidFill>
                  <a:schemeClr val="tx2"/>
                </a:solidFill>
                <a:effectLst/>
                <a:latin typeface="Arial" panose="020B0604020202020204" pitchFamily="34" charset="0"/>
                <a:ea typeface="ＭＳ ゴシック" pitchFamily="49" charset="-128"/>
                <a:cs typeface="Arial" panose="020B0604020202020204" pitchFamily="34" charset="0"/>
              </a:rPr>
              <a:t>Allogeneic)</a:t>
            </a:r>
            <a:endParaRPr kumimoji="1" lang="ja-JP" altLang="en-US" sz="2000" b="0" dirty="0">
              <a:solidFill>
                <a:schemeClr val="tx2"/>
              </a:solidFill>
              <a:effectLst/>
              <a:latin typeface="Arial" panose="020B0604020202020204" pitchFamily="34" charset="0"/>
              <a:ea typeface="ＭＳ ゴシック" pitchFamily="49" charset="-128"/>
              <a:cs typeface="Arial" panose="020B0604020202020204" pitchFamily="34" charset="0"/>
            </a:endParaRPr>
          </a:p>
        </p:txBody>
      </p:sp>
      <p:pic>
        <p:nvPicPr>
          <p:cNvPr id="15" name="図 14" descr="jdchct_logo_only_131104.png"/>
          <p:cNvPicPr>
            <a:picLocks/>
          </p:cNvPicPr>
          <p:nvPr/>
        </p:nvPicPr>
        <p:blipFill>
          <a:blip r:embed="rId3" cstate="print">
            <a:extLst>
              <a:ext uri="{28A0092B-C50C-407E-A947-70E740481C1C}">
                <a14:useLocalDpi xmlns:a14="http://schemas.microsoft.com/office/drawing/2010/main"/>
              </a:ext>
            </a:extLst>
          </a:blip>
          <a:stretch>
            <a:fillRect/>
          </a:stretch>
        </p:blipFill>
        <p:spPr>
          <a:xfrm>
            <a:off x="64800" y="6357600"/>
            <a:ext cx="349200" cy="385200"/>
          </a:xfrm>
          <a:prstGeom prst="rect">
            <a:avLst/>
          </a:prstGeom>
          <a:effectLst>
            <a:outerShdw blurRad="76200" dir="18900000" sy="23000" kx="-1200000" algn="bl" rotWithShape="0">
              <a:prstClr val="black">
                <a:alpha val="20000"/>
              </a:prstClr>
            </a:outerShdw>
          </a:effectLst>
        </p:spPr>
      </p:pic>
      <p:sp>
        <p:nvSpPr>
          <p:cNvPr id="12" name="スライド番号プレースホルダ 4"/>
          <p:cNvSpPr txBox="1">
            <a:spLocks/>
          </p:cNvSpPr>
          <p:nvPr/>
        </p:nvSpPr>
        <p:spPr>
          <a:xfrm>
            <a:off x="8770339" y="6647296"/>
            <a:ext cx="362929" cy="158620"/>
          </a:xfrm>
          <a:prstGeom prst="rect">
            <a:avLst/>
          </a:prstGeom>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2FECD35A-6F14-4CA7-81FF-DADAB1564319}" type="slidenum">
              <a:rPr kumimoji="1" lang="ja-JP" altLang="en-US" sz="1100" b="1" i="0" u="none" strike="noStrike" kern="1200" cap="none" spc="0" normalizeH="0" baseline="0" noProof="0" smtClean="0">
                <a:ln>
                  <a:noFill/>
                </a:ln>
                <a:solidFill>
                  <a:schemeClr val="bg1">
                    <a:lumMod val="75000"/>
                  </a:schemeClr>
                </a:solidFill>
                <a:effectLst/>
                <a:uLnTx/>
                <a:uFillTx/>
                <a:latin typeface="Arial" charset="0"/>
                <a:ea typeface="ＭＳ Ｐゴシック"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6</a:t>
            </a:fld>
            <a:endParaRPr kumimoji="1" lang="ja-JP" altLang="en-US" sz="1100" b="1" i="0" u="none" strike="noStrike" kern="1200" cap="none" spc="0" normalizeH="0" baseline="0" noProof="0" dirty="0">
              <a:ln>
                <a:noFill/>
              </a:ln>
              <a:solidFill>
                <a:schemeClr val="bg1">
                  <a:lumMod val="75000"/>
                </a:schemeClr>
              </a:solidFill>
              <a:effectLst/>
              <a:uLnTx/>
              <a:uFillTx/>
              <a:latin typeface="Arial" charset="0"/>
              <a:ea typeface="ＭＳ Ｐゴシック" charset="-128"/>
              <a:cs typeface="+mn-cs"/>
            </a:endParaRPr>
          </a:p>
        </p:txBody>
      </p:sp>
      <p:sp>
        <p:nvSpPr>
          <p:cNvPr id="14" name="テキスト ボックス 6"/>
          <p:cNvSpPr txBox="1"/>
          <p:nvPr/>
        </p:nvSpPr>
        <p:spPr>
          <a:xfrm>
            <a:off x="62552" y="6677586"/>
            <a:ext cx="3749040" cy="179996"/>
          </a:xfrm>
          <a:prstGeom prst="rect">
            <a:avLst/>
          </a:prstGeom>
        </p:spPr>
        <p:txBody>
          <a:bodyPr vert="horz" wrap="square" lIns="0" rIns="0" bIns="0" rtlCol="0" anchor="ctr">
            <a:normAutofit fontScale="97500"/>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eaLnBrk="1" fontAlgn="auto" latinLnBrk="0" hangingPunct="1">
              <a:lnSpc>
                <a:spcPct val="100000"/>
              </a:lnSpc>
              <a:spcBef>
                <a:spcPct val="0"/>
              </a:spcBef>
              <a:spcAft>
                <a:spcPts val="0"/>
              </a:spcAft>
              <a:buClrTx/>
              <a:buSzTx/>
              <a:buFontTx/>
              <a:buNone/>
              <a:tabLst/>
            </a:pPr>
            <a:r>
              <a:rPr kumimoji="1" lang="en-US" altLang="ja-JP" sz="800" b="0" i="0" u="none" strike="noStrike" kern="1200" cap="none" spc="0" normalizeH="0" baseline="0" noProof="0" dirty="0">
                <a:ln>
                  <a:noFill/>
                </a:ln>
                <a:solidFill>
                  <a:srgbClr val="96B1B6"/>
                </a:solidFill>
                <a:effectLst/>
                <a:uLnTx/>
                <a:uFillTx/>
                <a:latin typeface="Cambria" pitchFamily="18" charset="0"/>
                <a:ea typeface="HGP明朝E"/>
              </a:rPr>
              <a:t>The </a:t>
            </a:r>
            <a:r>
              <a:rPr kumimoji="1" lang="en-US" altLang="ja-JP" sz="800" b="0" i="0" u="none" strike="noStrike" kern="1200" cap="none" spc="0" normalizeH="0" baseline="0" noProof="0" dirty="0">
                <a:ln>
                  <a:noFill/>
                </a:ln>
                <a:solidFill>
                  <a:srgbClr val="7AA4D2"/>
                </a:solidFill>
                <a:effectLst/>
                <a:uLnTx/>
                <a:uFillTx/>
                <a:latin typeface="Cambria" pitchFamily="18" charset="0"/>
                <a:ea typeface="HGP明朝E"/>
              </a:rPr>
              <a:t>J</a:t>
            </a:r>
            <a:r>
              <a:rPr kumimoji="1" lang="en-US" altLang="ja-JP" sz="800" b="0" i="0" u="none" strike="noStrike" kern="1200" cap="none" spc="0" normalizeH="0" baseline="0" noProof="0" dirty="0">
                <a:ln>
                  <a:noFill/>
                </a:ln>
                <a:solidFill>
                  <a:srgbClr val="96B1B6"/>
                </a:solidFill>
                <a:effectLst/>
                <a:uLnTx/>
                <a:uFillTx/>
                <a:latin typeface="Cambria" pitchFamily="18" charset="0"/>
                <a:ea typeface="HGP明朝E"/>
              </a:rPr>
              <a:t>apanese </a:t>
            </a:r>
            <a:r>
              <a:rPr kumimoji="1" lang="en-US" altLang="ja-JP" sz="800" b="0" i="0" u="none" strike="noStrike" kern="1200" cap="none" spc="0" normalizeH="0" baseline="0" noProof="0" dirty="0">
                <a:ln>
                  <a:noFill/>
                </a:ln>
                <a:solidFill>
                  <a:srgbClr val="7AA4D2"/>
                </a:solidFill>
                <a:effectLst/>
                <a:uLnTx/>
                <a:uFillTx/>
                <a:latin typeface="Cambria" pitchFamily="18" charset="0"/>
                <a:ea typeface="HGP明朝E"/>
              </a:rPr>
              <a:t>D</a:t>
            </a:r>
            <a:r>
              <a:rPr kumimoji="1" lang="en-US" altLang="ja-JP" sz="800" b="0" i="0" u="none" strike="noStrike" kern="1200" cap="none" spc="0" normalizeH="0" baseline="0" noProof="0" dirty="0">
                <a:ln>
                  <a:noFill/>
                </a:ln>
                <a:solidFill>
                  <a:srgbClr val="96B1B6"/>
                </a:solidFill>
                <a:effectLst/>
                <a:uLnTx/>
                <a:uFillTx/>
                <a:latin typeface="Cambria" pitchFamily="18" charset="0"/>
                <a:ea typeface="HGP明朝E"/>
              </a:rPr>
              <a:t>ata </a:t>
            </a:r>
            <a:r>
              <a:rPr kumimoji="1" lang="en-US" altLang="ja-JP" sz="800" b="0" i="0" u="none" strike="noStrike" kern="1200" cap="none" spc="0" normalizeH="0" baseline="0" noProof="0" dirty="0">
                <a:ln>
                  <a:noFill/>
                </a:ln>
                <a:solidFill>
                  <a:srgbClr val="7AA4D2"/>
                </a:solidFill>
                <a:effectLst/>
                <a:uLnTx/>
                <a:uFillTx/>
                <a:latin typeface="Cambria" pitchFamily="18" charset="0"/>
                <a:ea typeface="HGP明朝E"/>
              </a:rPr>
              <a:t>C</a:t>
            </a:r>
            <a:r>
              <a:rPr kumimoji="1" lang="en-US" altLang="ja-JP" sz="800" b="0" i="0" u="none" strike="noStrike" kern="1200" cap="none" spc="0" normalizeH="0" baseline="0" noProof="0" dirty="0">
                <a:ln>
                  <a:noFill/>
                </a:ln>
                <a:solidFill>
                  <a:srgbClr val="96B1B6"/>
                </a:solidFill>
                <a:effectLst/>
                <a:uLnTx/>
                <a:uFillTx/>
                <a:latin typeface="Cambria" pitchFamily="18" charset="0"/>
                <a:ea typeface="HGP明朝E"/>
              </a:rPr>
              <a:t>enter for </a:t>
            </a:r>
            <a:r>
              <a:rPr kumimoji="1" lang="en-US" altLang="ja-JP" sz="800" b="0" i="0" u="none" strike="noStrike" kern="1200" cap="none" spc="0" normalizeH="0" baseline="0" noProof="0" dirty="0">
                <a:ln>
                  <a:noFill/>
                </a:ln>
                <a:solidFill>
                  <a:srgbClr val="7AA4D2"/>
                </a:solidFill>
                <a:effectLst/>
                <a:uLnTx/>
                <a:uFillTx/>
                <a:latin typeface="Cambria" pitchFamily="18" charset="0"/>
                <a:ea typeface="HGP明朝E"/>
              </a:rPr>
              <a:t>H</a:t>
            </a:r>
            <a:r>
              <a:rPr kumimoji="1" lang="en-US" altLang="ja-JP" sz="800" b="0" i="0" u="none" strike="noStrike" kern="1200" cap="none" spc="0" normalizeH="0" baseline="0" noProof="0" dirty="0">
                <a:ln>
                  <a:noFill/>
                </a:ln>
                <a:solidFill>
                  <a:srgbClr val="96B1B6"/>
                </a:solidFill>
                <a:effectLst/>
                <a:uLnTx/>
                <a:uFillTx/>
                <a:latin typeface="Cambria" pitchFamily="18" charset="0"/>
                <a:ea typeface="HGP明朝E"/>
              </a:rPr>
              <a:t>ematopoietic </a:t>
            </a:r>
            <a:r>
              <a:rPr kumimoji="1" lang="en-US" altLang="ja-JP" sz="800" b="0" i="0" u="none" strike="noStrike" kern="1200" cap="none" spc="0" normalizeH="0" baseline="0" noProof="0" dirty="0">
                <a:ln>
                  <a:noFill/>
                </a:ln>
                <a:solidFill>
                  <a:srgbClr val="7AA4D2"/>
                </a:solidFill>
                <a:effectLst/>
                <a:uLnTx/>
                <a:uFillTx/>
                <a:latin typeface="Cambria" pitchFamily="18" charset="0"/>
                <a:ea typeface="HGP明朝E"/>
              </a:rPr>
              <a:t>C</a:t>
            </a:r>
            <a:r>
              <a:rPr kumimoji="1" lang="en-US" altLang="ja-JP" sz="800" b="0" i="0" u="none" strike="noStrike" kern="1200" cap="none" spc="0" normalizeH="0" baseline="0" noProof="0" dirty="0">
                <a:ln>
                  <a:noFill/>
                </a:ln>
                <a:solidFill>
                  <a:srgbClr val="96B1B6"/>
                </a:solidFill>
                <a:effectLst/>
                <a:uLnTx/>
                <a:uFillTx/>
                <a:latin typeface="Cambria" pitchFamily="18" charset="0"/>
                <a:ea typeface="HGP明朝E"/>
              </a:rPr>
              <a:t>ell </a:t>
            </a:r>
            <a:r>
              <a:rPr kumimoji="1" lang="en-US" altLang="ja-JP" sz="800" b="0" i="0" u="none" strike="noStrike" kern="1200" cap="none" spc="0" normalizeH="0" baseline="0" noProof="0" dirty="0">
                <a:ln>
                  <a:noFill/>
                </a:ln>
                <a:solidFill>
                  <a:srgbClr val="7AA4D2"/>
                </a:solidFill>
                <a:effectLst/>
                <a:uLnTx/>
                <a:uFillTx/>
                <a:latin typeface="Cambria" pitchFamily="18" charset="0"/>
                <a:ea typeface="HGP明朝E"/>
              </a:rPr>
              <a:t>T</a:t>
            </a:r>
            <a:r>
              <a:rPr kumimoji="1" lang="en-US" altLang="ja-JP" sz="800" b="0" i="0" u="none" strike="noStrike" kern="1200" cap="none" spc="0" normalizeH="0" baseline="0" noProof="0" dirty="0">
                <a:ln>
                  <a:noFill/>
                </a:ln>
                <a:solidFill>
                  <a:srgbClr val="96B1B6"/>
                </a:solidFill>
                <a:effectLst/>
                <a:uLnTx/>
                <a:uFillTx/>
                <a:latin typeface="Cambria" pitchFamily="18" charset="0"/>
                <a:ea typeface="HGP明朝E"/>
              </a:rPr>
              <a:t>ransplantation</a:t>
            </a:r>
            <a:endParaRPr kumimoji="1" lang="ja-JP" altLang="en-US" sz="800" b="0" i="0" u="none" strike="noStrike" kern="1200" cap="none" spc="0" normalizeH="0" baseline="0" noProof="0" dirty="0">
              <a:ln>
                <a:noFill/>
              </a:ln>
              <a:solidFill>
                <a:srgbClr val="96B1B6"/>
              </a:solidFill>
              <a:effectLst/>
              <a:uLnTx/>
              <a:uFillTx/>
              <a:latin typeface="Cambria" pitchFamily="18" charset="0"/>
              <a:ea typeface="HGP明朝E"/>
            </a:endParaRPr>
          </a:p>
        </p:txBody>
      </p:sp>
      <p:pic>
        <p:nvPicPr>
          <p:cNvPr id="4098" name="Picture 2" descr="Z:\Analyses of Annual Report\Pamphlet_Slide\2018\Pamphlet_Slide\Slide\transplants_2018_JDCHCT_Slide_eng_2019MMDD\スライド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04418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32000" y="0"/>
            <a:ext cx="8229600" cy="813816"/>
          </a:xfrm>
        </p:spPr>
        <p:txBody>
          <a:bodyPr>
            <a:normAutofit fontScale="90000"/>
          </a:bodyPr>
          <a:lstStyle/>
          <a:p>
            <a:r>
              <a:rPr lang="en-US" altLang="ja-JP" dirty="0">
                <a:solidFill>
                  <a:schemeClr val="tx2"/>
                </a:solidFill>
                <a:effectLst/>
                <a:latin typeface="Arial" pitchFamily="34" charset="0"/>
                <a:ea typeface="Verdana" pitchFamily="34" charset="0"/>
                <a:cs typeface="Arial" pitchFamily="34" charset="0"/>
              </a:rPr>
              <a:t>Trends in Transplants</a:t>
            </a:r>
            <a:br>
              <a:rPr lang="en-US" altLang="ja-JP" dirty="0">
                <a:solidFill>
                  <a:schemeClr val="tx2"/>
                </a:solidFill>
                <a:effectLst/>
                <a:latin typeface="Arial" pitchFamily="34" charset="0"/>
                <a:ea typeface="Verdana" pitchFamily="34" charset="0"/>
                <a:cs typeface="Arial" pitchFamily="34" charset="0"/>
              </a:rPr>
            </a:br>
            <a:r>
              <a:rPr lang="en-US" altLang="ja-JP" dirty="0">
                <a:solidFill>
                  <a:schemeClr val="tx2"/>
                </a:solidFill>
                <a:effectLst/>
                <a:latin typeface="Arial" pitchFamily="34" charset="0"/>
                <a:ea typeface="Verdana" pitchFamily="34" charset="0"/>
                <a:cs typeface="Arial" pitchFamily="34" charset="0"/>
              </a:rPr>
              <a:t> by Stem Cell Sources and Recipient Age at Transplant</a:t>
            </a:r>
            <a:endParaRPr kumimoji="1" lang="ja-JP" altLang="en-US" sz="2000" b="0" dirty="0">
              <a:solidFill>
                <a:schemeClr val="tx2"/>
              </a:solidFill>
            </a:endParaRPr>
          </a:p>
        </p:txBody>
      </p:sp>
      <p:sp>
        <p:nvSpPr>
          <p:cNvPr id="13" name="スライド番号プレースホルダ 4">
            <a:extLst>
              <a:ext uri="{FF2B5EF4-FFF2-40B4-BE49-F238E27FC236}">
                <a16:creationId xmlns:a16="http://schemas.microsoft.com/office/drawing/2014/main" id="{0DFB3A84-787B-4FDF-A2A1-2B20D7364A33}"/>
              </a:ext>
            </a:extLst>
          </p:cNvPr>
          <p:cNvSpPr txBox="1">
            <a:spLocks/>
          </p:cNvSpPr>
          <p:nvPr/>
        </p:nvSpPr>
        <p:spPr>
          <a:xfrm>
            <a:off x="8770339" y="6647296"/>
            <a:ext cx="362929" cy="158620"/>
          </a:xfrm>
          <a:prstGeom prst="rect">
            <a:avLst/>
          </a:prstGeom>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2FECD35A-6F14-4CA7-81FF-DADAB1564319}" type="slidenum">
              <a:rPr kumimoji="1" lang="ja-JP" altLang="en-US" sz="1100" b="1" i="0" u="none" strike="noStrike" kern="1200" cap="none" spc="0" normalizeH="0" baseline="0" noProof="0" smtClean="0">
                <a:ln>
                  <a:noFill/>
                </a:ln>
                <a:solidFill>
                  <a:schemeClr val="bg1">
                    <a:lumMod val="75000"/>
                  </a:schemeClr>
                </a:solidFill>
                <a:effectLst/>
                <a:uLnTx/>
                <a:uFillTx/>
                <a:latin typeface="Arial" charset="0"/>
                <a:ea typeface="ＭＳ Ｐゴシック"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7</a:t>
            </a:fld>
            <a:endParaRPr kumimoji="1" lang="ja-JP" altLang="en-US" sz="1100" b="1" i="0" u="none" strike="noStrike" kern="1200" cap="none" spc="0" normalizeH="0" baseline="0" noProof="0" dirty="0">
              <a:ln>
                <a:noFill/>
              </a:ln>
              <a:solidFill>
                <a:schemeClr val="bg1">
                  <a:lumMod val="75000"/>
                </a:schemeClr>
              </a:solidFill>
              <a:effectLst/>
              <a:uLnTx/>
              <a:uFillTx/>
              <a:latin typeface="Arial" charset="0"/>
              <a:ea typeface="ＭＳ Ｐゴシック" charset="-128"/>
              <a:cs typeface="+mn-cs"/>
            </a:endParaRPr>
          </a:p>
        </p:txBody>
      </p:sp>
      <p:grpSp>
        <p:nvGrpSpPr>
          <p:cNvPr id="16" name="グループ化 17">
            <a:extLst>
              <a:ext uri="{FF2B5EF4-FFF2-40B4-BE49-F238E27FC236}">
                <a16:creationId xmlns:a16="http://schemas.microsoft.com/office/drawing/2014/main" id="{E2BD01C0-CAD4-4E6B-B328-7B584F670C19}"/>
              </a:ext>
            </a:extLst>
          </p:cNvPr>
          <p:cNvGrpSpPr/>
          <p:nvPr/>
        </p:nvGrpSpPr>
        <p:grpSpPr>
          <a:xfrm>
            <a:off x="62552" y="6357600"/>
            <a:ext cx="3749040" cy="499982"/>
            <a:chOff x="62552" y="6357600"/>
            <a:chExt cx="3749040" cy="499982"/>
          </a:xfrm>
        </p:grpSpPr>
        <p:pic>
          <p:nvPicPr>
            <p:cNvPr id="22" name="図 21" descr="jdchct_logo_only_131104.png">
              <a:extLst>
                <a:ext uri="{FF2B5EF4-FFF2-40B4-BE49-F238E27FC236}">
                  <a16:creationId xmlns:a16="http://schemas.microsoft.com/office/drawing/2014/main" id="{FCA92758-BA59-4E1D-BB0B-76434569EB5C}"/>
                </a:ext>
              </a:extLst>
            </p:cNvPr>
            <p:cNvPicPr>
              <a:picLocks/>
            </p:cNvPicPr>
            <p:nvPr/>
          </p:nvPicPr>
          <p:blipFill>
            <a:blip r:embed="rId3" cstate="print">
              <a:extLst>
                <a:ext uri="{28A0092B-C50C-407E-A947-70E740481C1C}">
                  <a14:useLocalDpi xmlns:a14="http://schemas.microsoft.com/office/drawing/2010/main"/>
                </a:ext>
              </a:extLst>
            </a:blip>
            <a:stretch>
              <a:fillRect/>
            </a:stretch>
          </p:blipFill>
          <p:spPr>
            <a:xfrm>
              <a:off x="64800" y="6357600"/>
              <a:ext cx="349200" cy="385200"/>
            </a:xfrm>
            <a:prstGeom prst="rect">
              <a:avLst/>
            </a:prstGeom>
            <a:effectLst>
              <a:outerShdw blurRad="76200" dir="18900000" sy="23000" kx="-1200000" algn="bl" rotWithShape="0">
                <a:prstClr val="black">
                  <a:alpha val="20000"/>
                </a:prstClr>
              </a:outerShdw>
            </a:effectLst>
          </p:spPr>
        </p:pic>
        <p:sp>
          <p:nvSpPr>
            <p:cNvPr id="23" name="テキスト ボックス 6">
              <a:extLst>
                <a:ext uri="{FF2B5EF4-FFF2-40B4-BE49-F238E27FC236}">
                  <a16:creationId xmlns:a16="http://schemas.microsoft.com/office/drawing/2014/main" id="{3F7DC3DF-D617-4D44-9033-D28C18BA81BE}"/>
                </a:ext>
              </a:extLst>
            </p:cNvPr>
            <p:cNvSpPr txBox="1"/>
            <p:nvPr/>
          </p:nvSpPr>
          <p:spPr>
            <a:xfrm>
              <a:off x="62552" y="6677586"/>
              <a:ext cx="3749040" cy="179996"/>
            </a:xfrm>
            <a:prstGeom prst="rect">
              <a:avLst/>
            </a:prstGeom>
          </p:spPr>
          <p:txBody>
            <a:bodyPr vert="horz" wrap="square" lIns="0" rIns="0" bIns="0" rtlCol="0" anchor="ctr">
              <a:normAutofit fontScale="97500"/>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eaLnBrk="1" fontAlgn="auto" latinLnBrk="0" hangingPunct="1">
                <a:lnSpc>
                  <a:spcPct val="100000"/>
                </a:lnSpc>
                <a:spcBef>
                  <a:spcPct val="0"/>
                </a:spcBef>
                <a:spcAft>
                  <a:spcPts val="0"/>
                </a:spcAft>
                <a:buClrTx/>
                <a:buSzTx/>
                <a:buFontTx/>
                <a:buNone/>
                <a:tabLst/>
              </a:pP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The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J</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apanese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D</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ata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C</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enter for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H</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ematopoietic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C</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ell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T</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ransplantation</a:t>
              </a:r>
              <a:endParaRPr kumimoji="1" lang="ja-JP" altLang="en-US" sz="800" b="0" i="0" u="none" strike="noStrike" kern="1200" cap="none" spc="0" normalizeH="0" baseline="0" noProof="0" dirty="0">
                <a:ln>
                  <a:noFill/>
                </a:ln>
                <a:solidFill>
                  <a:srgbClr val="96B1B6"/>
                </a:solidFill>
                <a:effectLst/>
                <a:uLnTx/>
                <a:uFillTx/>
                <a:latin typeface="Cambria" pitchFamily="18" charset="0"/>
                <a:ea typeface="HGP明朝E"/>
              </a:endParaRPr>
            </a:p>
          </p:txBody>
        </p:sp>
      </p:grpSp>
      <p:pic>
        <p:nvPicPr>
          <p:cNvPr id="5122" name="Picture 2" descr="Z:\Analyses of Annual Report\Pamphlet_Slide\2018\Pamphlet_Slide\Slide\transplants_2018_JDCHCT_Slide_eng_2019MMDD\スライド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38625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32000" y="0"/>
            <a:ext cx="8229600" cy="813816"/>
          </a:xfrm>
        </p:spPr>
        <p:txBody>
          <a:bodyPr>
            <a:normAutofit fontScale="90000"/>
          </a:bodyPr>
          <a:lstStyle/>
          <a:p>
            <a:r>
              <a:rPr lang="en-US" altLang="ja-JP" dirty="0">
                <a:solidFill>
                  <a:schemeClr val="tx2"/>
                </a:solidFill>
                <a:effectLst/>
                <a:latin typeface="Arial" pitchFamily="34" charset="0"/>
                <a:ea typeface="Verdana" pitchFamily="34" charset="0"/>
                <a:cs typeface="Arial" pitchFamily="34" charset="0"/>
              </a:rPr>
              <a:t>Trends in Transplants for Leukemia </a:t>
            </a:r>
            <a:br>
              <a:rPr lang="en-US" altLang="ja-JP" dirty="0">
                <a:solidFill>
                  <a:schemeClr val="tx2"/>
                </a:solidFill>
                <a:effectLst/>
                <a:latin typeface="Arial" pitchFamily="34" charset="0"/>
                <a:ea typeface="Verdana" pitchFamily="34" charset="0"/>
                <a:cs typeface="Arial" pitchFamily="34" charset="0"/>
              </a:rPr>
            </a:br>
            <a:r>
              <a:rPr lang="en-US" altLang="ja-JP" dirty="0">
                <a:solidFill>
                  <a:schemeClr val="tx2"/>
                </a:solidFill>
                <a:effectLst/>
                <a:latin typeface="Arial" pitchFamily="34" charset="0"/>
                <a:ea typeface="Verdana" pitchFamily="34" charset="0"/>
                <a:cs typeface="Arial" pitchFamily="34" charset="0"/>
              </a:rPr>
              <a:t> and Malignant Lymphoma by Recipient Age at Transplant</a:t>
            </a:r>
            <a:endParaRPr kumimoji="1" lang="ja-JP" altLang="en-US" sz="2000" b="0" dirty="0">
              <a:solidFill>
                <a:schemeClr val="tx2"/>
              </a:solidFill>
            </a:endParaRPr>
          </a:p>
        </p:txBody>
      </p:sp>
      <p:grpSp>
        <p:nvGrpSpPr>
          <p:cNvPr id="16" name="グループ化 15"/>
          <p:cNvGrpSpPr/>
          <p:nvPr/>
        </p:nvGrpSpPr>
        <p:grpSpPr>
          <a:xfrm>
            <a:off x="62552" y="6357600"/>
            <a:ext cx="3749040" cy="499982"/>
            <a:chOff x="62552" y="6357600"/>
            <a:chExt cx="3749040" cy="499982"/>
          </a:xfrm>
        </p:grpSpPr>
        <p:pic>
          <p:nvPicPr>
            <p:cNvPr id="13" name="図 12" descr="jdchct_logo_only_131104.png"/>
            <p:cNvPicPr>
              <a:picLocks/>
            </p:cNvPicPr>
            <p:nvPr/>
          </p:nvPicPr>
          <p:blipFill>
            <a:blip r:embed="rId3" cstate="print">
              <a:extLst>
                <a:ext uri="{28A0092B-C50C-407E-A947-70E740481C1C}">
                  <a14:useLocalDpi xmlns:a14="http://schemas.microsoft.com/office/drawing/2010/main"/>
                </a:ext>
              </a:extLst>
            </a:blip>
            <a:stretch>
              <a:fillRect/>
            </a:stretch>
          </p:blipFill>
          <p:spPr>
            <a:xfrm>
              <a:off x="64800" y="6357600"/>
              <a:ext cx="349200" cy="385200"/>
            </a:xfrm>
            <a:prstGeom prst="rect">
              <a:avLst/>
            </a:prstGeom>
            <a:effectLst>
              <a:outerShdw blurRad="76200" dir="18900000" sy="23000" kx="-1200000" algn="bl" rotWithShape="0">
                <a:prstClr val="black">
                  <a:alpha val="20000"/>
                </a:prstClr>
              </a:outerShdw>
            </a:effectLst>
          </p:spPr>
        </p:pic>
        <p:sp>
          <p:nvSpPr>
            <p:cNvPr id="14" name="テキスト ボックス 6"/>
            <p:cNvSpPr txBox="1"/>
            <p:nvPr/>
          </p:nvSpPr>
          <p:spPr>
            <a:xfrm>
              <a:off x="62552" y="6677586"/>
              <a:ext cx="3749040" cy="179996"/>
            </a:xfrm>
            <a:prstGeom prst="rect">
              <a:avLst/>
            </a:prstGeom>
          </p:spPr>
          <p:txBody>
            <a:bodyPr vert="horz" wrap="square" lIns="0" rIns="0" bIns="0" rtlCol="0" anchor="ctr">
              <a:normAutofit fontScale="97500"/>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eaLnBrk="1" fontAlgn="auto" latinLnBrk="0" hangingPunct="1">
                <a:lnSpc>
                  <a:spcPct val="100000"/>
                </a:lnSpc>
                <a:spcBef>
                  <a:spcPct val="0"/>
                </a:spcBef>
                <a:spcAft>
                  <a:spcPts val="0"/>
                </a:spcAft>
                <a:buClrTx/>
                <a:buSzTx/>
                <a:buFontTx/>
                <a:buNone/>
                <a:tabLst/>
              </a:pP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The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J</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apanese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D</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ata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C</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enter for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H</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ematopoietic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C</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ell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T</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ransplantation</a:t>
              </a:r>
              <a:endParaRPr kumimoji="1" lang="ja-JP" altLang="en-US" sz="800" b="0" i="0" u="none" strike="noStrike" kern="1200" cap="none" spc="0" normalizeH="0" baseline="0" noProof="0" dirty="0">
                <a:ln>
                  <a:noFill/>
                </a:ln>
                <a:solidFill>
                  <a:srgbClr val="96B1B6"/>
                </a:solidFill>
                <a:effectLst/>
                <a:uLnTx/>
                <a:uFillTx/>
                <a:latin typeface="Cambria" pitchFamily="18" charset="0"/>
                <a:ea typeface="HGP明朝E"/>
              </a:endParaRPr>
            </a:p>
          </p:txBody>
        </p:sp>
      </p:grpSp>
      <p:sp>
        <p:nvSpPr>
          <p:cNvPr id="11" name="スライド番号プレースホルダ 4"/>
          <p:cNvSpPr txBox="1">
            <a:spLocks/>
          </p:cNvSpPr>
          <p:nvPr/>
        </p:nvSpPr>
        <p:spPr>
          <a:xfrm>
            <a:off x="8867664" y="6651880"/>
            <a:ext cx="463492" cy="158620"/>
          </a:xfrm>
          <a:prstGeom prst="rect">
            <a:avLst/>
          </a:prstGeom>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2FECD35A-6F14-4CA7-81FF-DADAB1564319}" type="slidenum">
              <a:rPr kumimoji="1" lang="ja-JP" altLang="en-US" sz="1100" b="1" i="0" u="none" strike="noStrike" kern="1200" cap="none" spc="0" normalizeH="0" baseline="0" noProof="0" smtClean="0">
                <a:ln>
                  <a:noFill/>
                </a:ln>
                <a:solidFill>
                  <a:schemeClr val="bg1">
                    <a:lumMod val="75000"/>
                  </a:schemeClr>
                </a:solidFill>
                <a:effectLst/>
                <a:uLnTx/>
                <a:uFillTx/>
                <a:latin typeface="Arial" charset="0"/>
                <a:ea typeface="ＭＳ Ｐゴシック"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8</a:t>
            </a:fld>
            <a:endParaRPr kumimoji="1" lang="ja-JP" altLang="en-US" sz="1100" b="1" i="0" u="none" strike="noStrike" kern="1200" cap="none" spc="0" normalizeH="0" baseline="0" noProof="0" dirty="0">
              <a:ln>
                <a:noFill/>
              </a:ln>
              <a:solidFill>
                <a:schemeClr val="bg1">
                  <a:lumMod val="75000"/>
                </a:schemeClr>
              </a:solidFill>
              <a:effectLst/>
              <a:uLnTx/>
              <a:uFillTx/>
              <a:latin typeface="Arial" charset="0"/>
              <a:ea typeface="ＭＳ Ｐゴシック" charset="-128"/>
              <a:cs typeface="+mn-cs"/>
            </a:endParaRPr>
          </a:p>
        </p:txBody>
      </p:sp>
      <p:pic>
        <p:nvPicPr>
          <p:cNvPr id="6146" name="Picture 2" descr="Z:\Analyses of Annual Report\Pamphlet_Slide\2018\Pamphlet_Slide\Slide\transplants_2018_JDCHCT_Slide_eng_2019MMDD\スライド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23100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32000" y="0"/>
            <a:ext cx="8229600" cy="813816"/>
          </a:xfrm>
        </p:spPr>
        <p:txBody>
          <a:bodyPr>
            <a:normAutofit fontScale="90000"/>
          </a:bodyPr>
          <a:lstStyle/>
          <a:p>
            <a:pPr lvl="0"/>
            <a:r>
              <a:rPr lang="en-US" altLang="ja-JP" dirty="0">
                <a:solidFill>
                  <a:schemeClr val="tx2"/>
                </a:solidFill>
                <a:effectLst/>
                <a:latin typeface="Arial" pitchFamily="34" charset="0"/>
                <a:ea typeface="Verdana" pitchFamily="34" charset="0"/>
                <a:cs typeface="Arial" pitchFamily="34" charset="0"/>
              </a:rPr>
              <a:t>Indications for Hematopoietic Stem Cell</a:t>
            </a:r>
            <a:br>
              <a:rPr lang="en-US" altLang="ja-JP" dirty="0">
                <a:solidFill>
                  <a:schemeClr val="tx2"/>
                </a:solidFill>
                <a:effectLst/>
                <a:latin typeface="Arial" pitchFamily="34" charset="0"/>
                <a:ea typeface="Verdana" pitchFamily="34" charset="0"/>
                <a:cs typeface="Arial" pitchFamily="34" charset="0"/>
              </a:rPr>
            </a:br>
            <a:r>
              <a:rPr lang="en-US" altLang="ja-JP" dirty="0">
                <a:solidFill>
                  <a:schemeClr val="tx2"/>
                </a:solidFill>
                <a:effectLst/>
                <a:latin typeface="Arial" pitchFamily="34" charset="0"/>
                <a:ea typeface="Verdana" pitchFamily="34" charset="0"/>
                <a:cs typeface="Arial" pitchFamily="34" charset="0"/>
              </a:rPr>
              <a:t> Transplants in 1991-2017 </a:t>
            </a:r>
            <a:r>
              <a:rPr lang="en-US" altLang="ja-JP" sz="2000" dirty="0">
                <a:solidFill>
                  <a:schemeClr val="tx2"/>
                </a:solidFill>
                <a:effectLst/>
                <a:latin typeface="Arial" pitchFamily="34" charset="0"/>
                <a:ea typeface="Verdana" pitchFamily="34" charset="0"/>
                <a:cs typeface="Arial" pitchFamily="34" charset="0"/>
              </a:rPr>
              <a:t>(Age</a:t>
            </a:r>
            <a:r>
              <a:rPr lang="ja-JP" altLang="en-US" sz="2000" dirty="0">
                <a:solidFill>
                  <a:schemeClr val="tx2"/>
                </a:solidFill>
                <a:effectLst/>
                <a:latin typeface="Arial" pitchFamily="34" charset="0"/>
                <a:ea typeface="Verdana" pitchFamily="34" charset="0"/>
                <a:cs typeface="Arial" pitchFamily="34" charset="0"/>
              </a:rPr>
              <a:t>≤</a:t>
            </a:r>
            <a:r>
              <a:rPr lang="en-US" altLang="ja-JP" sz="2000" dirty="0">
                <a:solidFill>
                  <a:schemeClr val="tx2"/>
                </a:solidFill>
                <a:effectLst/>
                <a:latin typeface="Arial" pitchFamily="34" charset="0"/>
                <a:ea typeface="Verdana" pitchFamily="34" charset="0"/>
                <a:cs typeface="Arial" pitchFamily="34" charset="0"/>
              </a:rPr>
              <a:t>15)</a:t>
            </a:r>
            <a:endParaRPr kumimoji="1" lang="ja-JP" altLang="en-US" sz="2000" b="0" dirty="0">
              <a:solidFill>
                <a:schemeClr val="tx2"/>
              </a:solidFill>
              <a:effectLst/>
            </a:endParaRPr>
          </a:p>
        </p:txBody>
      </p:sp>
      <p:sp>
        <p:nvSpPr>
          <p:cNvPr id="16" name="スライド番号プレースホルダ 4"/>
          <p:cNvSpPr txBox="1">
            <a:spLocks/>
          </p:cNvSpPr>
          <p:nvPr/>
        </p:nvSpPr>
        <p:spPr>
          <a:xfrm>
            <a:off x="8867664" y="6651880"/>
            <a:ext cx="463492" cy="158620"/>
          </a:xfrm>
          <a:prstGeom prst="rect">
            <a:avLst/>
          </a:prstGeom>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2FECD35A-6F14-4CA7-81FF-DADAB1564319}" type="slidenum">
              <a:rPr kumimoji="1" lang="ja-JP" altLang="en-US" sz="1100" b="1" i="0" u="none" strike="noStrike" kern="1200" cap="none" spc="0" normalizeH="0" baseline="0" noProof="0" smtClean="0">
                <a:ln>
                  <a:noFill/>
                </a:ln>
                <a:solidFill>
                  <a:schemeClr val="bg1">
                    <a:lumMod val="75000"/>
                  </a:schemeClr>
                </a:solidFill>
                <a:effectLst/>
                <a:uLnTx/>
                <a:uFillTx/>
                <a:latin typeface="Arial" charset="0"/>
                <a:ea typeface="ＭＳ Ｐゴシック"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9</a:t>
            </a:fld>
            <a:endParaRPr kumimoji="1" lang="ja-JP" altLang="en-US" sz="1100" b="1" i="0" u="none" strike="noStrike" kern="1200" cap="none" spc="0" normalizeH="0" baseline="0" noProof="0" dirty="0">
              <a:ln>
                <a:noFill/>
              </a:ln>
              <a:solidFill>
                <a:schemeClr val="bg1">
                  <a:lumMod val="75000"/>
                </a:schemeClr>
              </a:solidFill>
              <a:effectLst/>
              <a:uLnTx/>
              <a:uFillTx/>
              <a:latin typeface="Arial" charset="0"/>
              <a:ea typeface="ＭＳ Ｐゴシック" charset="-128"/>
              <a:cs typeface="+mn-cs"/>
            </a:endParaRPr>
          </a:p>
        </p:txBody>
      </p:sp>
      <p:grpSp>
        <p:nvGrpSpPr>
          <p:cNvPr id="19" name="グループ化 18"/>
          <p:cNvGrpSpPr/>
          <p:nvPr/>
        </p:nvGrpSpPr>
        <p:grpSpPr>
          <a:xfrm>
            <a:off x="62552" y="6357600"/>
            <a:ext cx="3749040" cy="499982"/>
            <a:chOff x="62552" y="6357600"/>
            <a:chExt cx="3749040" cy="499982"/>
          </a:xfrm>
        </p:grpSpPr>
        <p:pic>
          <p:nvPicPr>
            <p:cNvPr id="20" name="図 19" descr="jdchct_logo_only_131104.png"/>
            <p:cNvPicPr>
              <a:picLocks/>
            </p:cNvPicPr>
            <p:nvPr/>
          </p:nvPicPr>
          <p:blipFill>
            <a:blip r:embed="rId3" cstate="print">
              <a:extLst>
                <a:ext uri="{28A0092B-C50C-407E-A947-70E740481C1C}">
                  <a14:useLocalDpi xmlns:a14="http://schemas.microsoft.com/office/drawing/2010/main"/>
                </a:ext>
              </a:extLst>
            </a:blip>
            <a:stretch>
              <a:fillRect/>
            </a:stretch>
          </p:blipFill>
          <p:spPr>
            <a:xfrm>
              <a:off x="64800" y="6357600"/>
              <a:ext cx="349200" cy="385200"/>
            </a:xfrm>
            <a:prstGeom prst="rect">
              <a:avLst/>
            </a:prstGeom>
            <a:effectLst>
              <a:outerShdw blurRad="76200" dir="18900000" sy="23000" kx="-1200000" algn="bl" rotWithShape="0">
                <a:prstClr val="black">
                  <a:alpha val="20000"/>
                </a:prstClr>
              </a:outerShdw>
            </a:effectLst>
          </p:spPr>
        </p:pic>
        <p:sp>
          <p:nvSpPr>
            <p:cNvPr id="21" name="テキスト ボックス 6"/>
            <p:cNvSpPr txBox="1"/>
            <p:nvPr/>
          </p:nvSpPr>
          <p:spPr>
            <a:xfrm>
              <a:off x="62552" y="6677586"/>
              <a:ext cx="3749040" cy="179996"/>
            </a:xfrm>
            <a:prstGeom prst="rect">
              <a:avLst/>
            </a:prstGeom>
          </p:spPr>
          <p:txBody>
            <a:bodyPr vert="horz" wrap="square" lIns="0" rIns="0" bIns="0" rtlCol="0" anchor="ctr">
              <a:normAutofit fontScale="97500"/>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eaLnBrk="1" fontAlgn="auto" latinLnBrk="0" hangingPunct="1">
                <a:lnSpc>
                  <a:spcPct val="100000"/>
                </a:lnSpc>
                <a:spcBef>
                  <a:spcPct val="0"/>
                </a:spcBef>
                <a:spcAft>
                  <a:spcPts val="0"/>
                </a:spcAft>
                <a:buClrTx/>
                <a:buSzTx/>
                <a:buFontTx/>
                <a:buNone/>
                <a:tabLst/>
              </a:pP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The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J</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apanese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D</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ata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C</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enter for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H</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ematopoietic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C</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ell </a:t>
              </a:r>
              <a:r>
                <a:rPr kumimoji="1" lang="en-US" altLang="ja-JP" sz="800" b="0" i="0" u="none" strike="noStrike" kern="1200" cap="none" spc="0" normalizeH="0" baseline="0" noProof="0">
                  <a:ln>
                    <a:noFill/>
                  </a:ln>
                  <a:solidFill>
                    <a:srgbClr val="7AA4D2"/>
                  </a:solidFill>
                  <a:effectLst/>
                  <a:uLnTx/>
                  <a:uFillTx/>
                  <a:latin typeface="Cambria" pitchFamily="18" charset="0"/>
                  <a:ea typeface="HGP明朝E"/>
                </a:rPr>
                <a:t>T</a:t>
              </a:r>
              <a:r>
                <a:rPr kumimoji="1" lang="en-US" altLang="ja-JP" sz="800" b="0" i="0" u="none" strike="noStrike" kern="1200" cap="none" spc="0" normalizeH="0" baseline="0" noProof="0">
                  <a:ln>
                    <a:noFill/>
                  </a:ln>
                  <a:solidFill>
                    <a:srgbClr val="96B1B6"/>
                  </a:solidFill>
                  <a:effectLst/>
                  <a:uLnTx/>
                  <a:uFillTx/>
                  <a:latin typeface="Cambria" pitchFamily="18" charset="0"/>
                  <a:ea typeface="HGP明朝E"/>
                </a:rPr>
                <a:t>ransplantation</a:t>
              </a:r>
              <a:endParaRPr kumimoji="1" lang="ja-JP" altLang="en-US" sz="800" b="0" i="0" u="none" strike="noStrike" kern="1200" cap="none" spc="0" normalizeH="0" baseline="0" noProof="0" dirty="0">
                <a:ln>
                  <a:noFill/>
                </a:ln>
                <a:solidFill>
                  <a:srgbClr val="96B1B6"/>
                </a:solidFill>
                <a:effectLst/>
                <a:uLnTx/>
                <a:uFillTx/>
                <a:latin typeface="Cambria" pitchFamily="18" charset="0"/>
                <a:ea typeface="HGP明朝E"/>
              </a:endParaRPr>
            </a:p>
          </p:txBody>
        </p:sp>
      </p:grpSp>
      <p:pic>
        <p:nvPicPr>
          <p:cNvPr id="7170" name="Picture 2" descr="Z:\Analyses of Annual Report\Pamphlet_Slide\2018\Pamphlet_Slide\Slide\transplants_2018_JDCHCT_Slide_eng_2019MMDD\スライド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769511"/>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リゾート">
  <a:themeElements>
    <a:clrScheme name="ユーザー定義 6">
      <a:dk1>
        <a:srgbClr val="000000"/>
      </a:dk1>
      <a:lt1>
        <a:sysClr val="window" lastClr="FFFFFF"/>
      </a:lt1>
      <a:dk2>
        <a:srgbClr val="DBF5F9"/>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リゾート">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リゾート">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spDef>
      <a:spPr>
        <a:noFill/>
        <a:ln w="15875">
          <a:solidFill>
            <a:schemeClr val="accent1">
              <a:lumMod val="75000"/>
            </a:schemeClr>
          </a:solidFill>
        </a:ln>
        <a:effectLst/>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lnDef>
      <a:spPr>
        <a:ln w="15875">
          <a:solidFill>
            <a:schemeClr val="bg1">
              <a:lumMod val="50000"/>
            </a:schemeClr>
          </a:solidFill>
          <a:tailEnd type="arrow" w="med" len="sm"/>
        </a:ln>
      </a:spPr>
      <a:bodyPr/>
      <a:lstStyle/>
      <a:style>
        <a:lnRef idx="1">
          <a:schemeClr val="accent1"/>
        </a:lnRef>
        <a:fillRef idx="0">
          <a:schemeClr val="accent1"/>
        </a:fillRef>
        <a:effectRef idx="0">
          <a:schemeClr val="accent1"/>
        </a:effectRef>
        <a:fontRef idx="minor">
          <a:schemeClr val="tx1"/>
        </a:fontRef>
      </a:style>
    </a:lnDef>
    <a:txDef>
      <a:spPr>
        <a:solidFill>
          <a:srgbClr val="E5EFFD"/>
        </a:solidFill>
      </a:spPr>
      <a:bodyPr wrap="square" rtlCol="0">
        <a:spAutoFit/>
      </a:bodyPr>
      <a:lstStyle>
        <a:defPPr>
          <a:lnSpc>
            <a:spcPts val="1100"/>
          </a:lnSpc>
          <a:defRPr sz="1000" b="1" smtClean="0">
            <a:latin typeface="メイリオ" pitchFamily="50" charset="-128"/>
            <a:ea typeface="メイリオ" pitchFamily="50" charset="-128"/>
            <a:cs typeface="メイリオ" pitchFamily="50" charset="-128"/>
          </a:defRPr>
        </a:defPPr>
      </a:lstStyle>
    </a:txDef>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4682</Words>
  <Application>Microsoft Office PowerPoint</Application>
  <PresentationFormat>画面に合わせる (4:3)</PresentationFormat>
  <Paragraphs>441</Paragraphs>
  <Slides>50</Slides>
  <Notes>50</Notes>
  <HiddenSlides>0</HiddenSlides>
  <MMClips>0</MMClips>
  <ScaleCrop>false</ScaleCrop>
  <HeadingPairs>
    <vt:vector size="6" baseType="variant">
      <vt:variant>
        <vt:lpstr>使用されているフォント</vt:lpstr>
      </vt:variant>
      <vt:variant>
        <vt:i4>13</vt:i4>
      </vt:variant>
      <vt:variant>
        <vt:lpstr>テーマ</vt:lpstr>
      </vt:variant>
      <vt:variant>
        <vt:i4>2</vt:i4>
      </vt:variant>
      <vt:variant>
        <vt:lpstr>スライド タイトル</vt:lpstr>
      </vt:variant>
      <vt:variant>
        <vt:i4>50</vt:i4>
      </vt:variant>
    </vt:vector>
  </HeadingPairs>
  <TitlesOfParts>
    <vt:vector size="65" baseType="lpstr">
      <vt:lpstr>Arial Unicode MS</vt:lpstr>
      <vt:lpstr>HGPｺﾞｼｯｸE</vt:lpstr>
      <vt:lpstr>HGP明朝E</vt:lpstr>
      <vt:lpstr>HGS教科書体</vt:lpstr>
      <vt:lpstr>ＭＳ Ｐゴシック</vt:lpstr>
      <vt:lpstr>ＭＳ ゴシック</vt:lpstr>
      <vt:lpstr>メイリオ</vt:lpstr>
      <vt:lpstr>Arial</vt:lpstr>
      <vt:lpstr>Calibri</vt:lpstr>
      <vt:lpstr>Cambria</vt:lpstr>
      <vt:lpstr>Constantia</vt:lpstr>
      <vt:lpstr>Verdana</vt:lpstr>
      <vt:lpstr>Wingdings 2</vt:lpstr>
      <vt:lpstr>デザインの設定</vt:lpstr>
      <vt:lpstr>1_リゾート</vt:lpstr>
      <vt:lpstr>Title: Activities and Outcomes of Hematopoietic Cell Transplantation in Japan</vt:lpstr>
      <vt:lpstr>Introduction</vt:lpstr>
      <vt:lpstr>Annual Number of Transplant Recipients in Japan  by Transplant Type</vt:lpstr>
      <vt:lpstr>Transplant Recipients in Japan,  by Donor Type and Stem Cell Sources (Autologous)</vt:lpstr>
      <vt:lpstr>Transplant Recipients in Japan,  by Donor Type and Stem Cell Sources (Allogeneic)</vt:lpstr>
      <vt:lpstr>Annual Trends in Transplants  by Recipient Age at Transplant (Autologous / Allogeneic)</vt:lpstr>
      <vt:lpstr>Trends in Transplants  by Stem Cell Sources and Recipient Age at Transplant</vt:lpstr>
      <vt:lpstr>Trends in Transplants for Leukemia   and Malignant Lymphoma by Recipient Age at Transplant</vt:lpstr>
      <vt:lpstr>Indications for Hematopoietic Stem Cell  Transplants in 1991-2017 (Age≤15)</vt:lpstr>
      <vt:lpstr>Indications for Hematopoietic Stem Cell  Transplants in 1991-2017 (Age≥16)</vt:lpstr>
      <vt:lpstr>Trends of Main Disease for Autologous Transplants in 1991-2017 (Age≤15)</vt:lpstr>
      <vt:lpstr>Trends of Main Disease  for Allogeneic Transplants in 1991-2017 (Age≤15)</vt:lpstr>
      <vt:lpstr>Trends of Main Disease for Autologous Transplants in 1991-2017 (Age≥16)</vt:lpstr>
      <vt:lpstr>Trends of Main Disease  for Allogeneic Transplants in 1991-2017 (Age≥16)</vt:lpstr>
      <vt:lpstr>Stem Cell Sources for Autologous Transplants   by Year</vt:lpstr>
      <vt:lpstr>Stem Cell Sources for Allogeneic Transplants   by Year</vt:lpstr>
      <vt:lpstr>Stem Cell Sources for Unrelated Donor Transplants  by Year</vt:lpstr>
      <vt:lpstr>Allogeneic Transplants for Age ≤15 years by Donor Type and Graft Source</vt:lpstr>
      <vt:lpstr>Allogeneic Transplants for Age 16-50 years by Donor Type and Graft Source</vt:lpstr>
      <vt:lpstr>Allogeneic Transplants for Age ≥51 years by Donor Type and Graft Source</vt:lpstr>
      <vt:lpstr>Trends in Transplants  by Disease Status (Risk) at Transplant（ AML / ALL / CML / MDS )</vt:lpstr>
      <vt:lpstr>Trends in Allogeneic Transplants  by Conditioning Regimen</vt:lpstr>
      <vt:lpstr>Annual Number of Allogeneic HCTs from related donors by Year and Donor Type( HLA-matched/HLA-non-id relative )</vt:lpstr>
      <vt:lpstr>100-day Survival by Year of Transplants, Donor, and Age (Autologous / Allogeneic)</vt:lpstr>
      <vt:lpstr>One-year Survival by Year of Transplants, Donor, and Age(Autologous / Allogeneic)</vt:lpstr>
      <vt:lpstr>100-day Survival by Year of Allogeneic Transplants, Donor, and Stem Cell Sources (Age&lt;50)</vt:lpstr>
      <vt:lpstr>One-year Survival by Year of Allogeneic Transplants, Donor, and Stem Cell Sources (Age&lt;50)</vt:lpstr>
      <vt:lpstr>100-day Survival by Year of Allogeneic Transplants, Donor, and Stem Cell Sources (Age≥50)</vt:lpstr>
      <vt:lpstr>One-year Survival by Year of Allogeneic Transplants, Donor, and Stem Cell Sources (Age≥50)</vt:lpstr>
      <vt:lpstr>100-day Survival by Year of Transplants, Disease Status, and Age （ AML / ALL / CML / MDS )</vt:lpstr>
      <vt:lpstr>One-year Survival by Year of Transplants, Disease Status, and Age（ AML / ALL / CML /MDS )</vt:lpstr>
      <vt:lpstr>Survival after Transplants,  by Donor Type and Stem Cell Sources (1991-2017) </vt:lpstr>
      <vt:lpstr>Survival after Transplants  for Leukemia, 1991-2017</vt:lpstr>
      <vt:lpstr>Survival after Transplants  for Malignant Lymphoma and MM/PCD, 1991-2017</vt:lpstr>
      <vt:lpstr>Survival after Autologous Transplants  for Acute Leukemia by Recipient Age, 1991-2017</vt:lpstr>
      <vt:lpstr>Survival after Autologous Transplants  for Malignant Lymphoma by Recipient Age, 1991-2017</vt:lpstr>
      <vt:lpstr>Survival after Autologous Transplants  for MM/PCD, Age≥16 Years, 1991-2017</vt:lpstr>
      <vt:lpstr>Survival after Allogeneic Transplants  for AML, Age≤15 Years, 1991-2017</vt:lpstr>
      <vt:lpstr>Survival after Allogeneic Transplants for AML, Age≥16 Years, 1991-2017</vt:lpstr>
      <vt:lpstr>Survival after Allogeneic Transplants for ALL, Age≤15 Years, 1991-2017</vt:lpstr>
      <vt:lpstr>Survival after Allogeneic Transplants for ALL, Age≥16 Years, 1991-2017</vt:lpstr>
      <vt:lpstr>Survival after Allogeneic Transplants for CML, Age≤15 Years, 1991-2017</vt:lpstr>
      <vt:lpstr>Survival after Allogeneic Transplants for CML, Age≥16 Years, 1991-2017</vt:lpstr>
      <vt:lpstr>Survival after Allogeneic Transplants for MDS, Age≤15 Years, 1991-2017</vt:lpstr>
      <vt:lpstr>Survival after Allogeneic Transplants for MDS, Age≥16 Years, 1991-2017</vt:lpstr>
      <vt:lpstr>Survival after Allogeneic Transplants for NHL, Age≤15 Years, 1991-2017</vt:lpstr>
      <vt:lpstr>Survival after Allogeneic Transplants for NHL, Age≥16 Years, 1991-2017</vt:lpstr>
      <vt:lpstr>Survival after Allogeneic Transplants for MM/PCD, Age≥16 Years, 1991-2017</vt:lpstr>
      <vt:lpstr>Survival after Allogeneic Transplants for AA, Age≤15 Years, 1991-2017</vt:lpstr>
      <vt:lpstr>Survival after Allogeneic Transplants for AA, Age≥16 Years, 1991-2017</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2019-03-28T07:34:58Z</dcterms:created>
  <dcterms:modified xsi:type="dcterms:W3CDTF">2019-03-28T07:35:28Z</dcterms:modified>
</cp:coreProperties>
</file>