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 id="2147483721" r:id="rId2"/>
  </p:sldMasterIdLst>
  <p:notesMasterIdLst>
    <p:notesMasterId r:id="rId53"/>
  </p:notesMasterIdLst>
  <p:handoutMasterIdLst>
    <p:handoutMasterId r:id="rId54"/>
  </p:handoutMasterIdLst>
  <p:sldIdLst>
    <p:sldId id="535" r:id="rId3"/>
    <p:sldId id="363" r:id="rId4"/>
    <p:sldId id="481" r:id="rId5"/>
    <p:sldId id="482" r:id="rId6"/>
    <p:sldId id="483" r:id="rId7"/>
    <p:sldId id="484" r:id="rId8"/>
    <p:sldId id="582" r:id="rId9"/>
    <p:sldId id="486" r:id="rId10"/>
    <p:sldId id="487" r:id="rId11"/>
    <p:sldId id="488" r:id="rId12"/>
    <p:sldId id="575" r:id="rId13"/>
    <p:sldId id="574" r:id="rId14"/>
    <p:sldId id="570" r:id="rId15"/>
    <p:sldId id="588" r:id="rId16"/>
    <p:sldId id="589" r:id="rId17"/>
    <p:sldId id="590" r:id="rId18"/>
    <p:sldId id="491" r:id="rId19"/>
    <p:sldId id="497" r:id="rId20"/>
    <p:sldId id="498" r:id="rId21"/>
    <p:sldId id="499" r:id="rId22"/>
    <p:sldId id="495" r:id="rId23"/>
    <p:sldId id="496" r:id="rId24"/>
    <p:sldId id="536" r:id="rId25"/>
    <p:sldId id="537" r:id="rId26"/>
    <p:sldId id="584" r:id="rId27"/>
    <p:sldId id="541" r:id="rId28"/>
    <p:sldId id="585" r:id="rId29"/>
    <p:sldId id="544" r:id="rId30"/>
    <p:sldId id="586" r:id="rId31"/>
    <p:sldId id="547" r:id="rId32"/>
    <p:sldId id="587" r:id="rId33"/>
    <p:sldId id="591" r:id="rId34"/>
    <p:sldId id="592" r:id="rId35"/>
    <p:sldId id="593" r:id="rId36"/>
    <p:sldId id="594" r:id="rId37"/>
    <p:sldId id="595" r:id="rId38"/>
    <p:sldId id="596" r:id="rId39"/>
    <p:sldId id="597" r:id="rId40"/>
    <p:sldId id="598" r:id="rId41"/>
    <p:sldId id="599" r:id="rId42"/>
    <p:sldId id="600" r:id="rId43"/>
    <p:sldId id="601" r:id="rId44"/>
    <p:sldId id="602" r:id="rId45"/>
    <p:sldId id="603" r:id="rId46"/>
    <p:sldId id="604" r:id="rId47"/>
    <p:sldId id="605" r:id="rId48"/>
    <p:sldId id="606" r:id="rId49"/>
    <p:sldId id="607" r:id="rId50"/>
    <p:sldId id="608" r:id="rId51"/>
    <p:sldId id="609" r:id="rId52"/>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21">
          <p15:clr>
            <a:srgbClr val="A4A3A4"/>
          </p15:clr>
        </p15:guide>
        <p15:guide id="2" pos="31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3FD"/>
    <a:srgbClr val="089CA3"/>
    <a:srgbClr val="87CB3D"/>
    <a:srgbClr val="59AAF2"/>
    <a:srgbClr val="8ADEFF"/>
    <a:srgbClr val="FFE63C"/>
    <a:srgbClr val="FFB84F"/>
    <a:srgbClr val="FF9900"/>
    <a:srgbClr val="FFFF00"/>
    <a:srgbClr val="FFE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4" autoAdjust="0"/>
    <p:restoredTop sz="84192" autoAdjust="0"/>
  </p:normalViewPr>
  <p:slideViewPr>
    <p:cSldViewPr snapToGrid="0" snapToObjects="1">
      <p:cViewPr>
        <p:scale>
          <a:sx n="66" d="100"/>
          <a:sy n="66" d="100"/>
        </p:scale>
        <p:origin x="-420" y="-48"/>
      </p:cViewPr>
      <p:guideLst>
        <p:guide orient="horz" pos="2160"/>
        <p:guide pos="2880"/>
      </p:guideLst>
    </p:cSldViewPr>
  </p:slideViewPr>
  <p:outlineViewPr>
    <p:cViewPr>
      <p:scale>
        <a:sx n="33" d="100"/>
        <a:sy n="33" d="100"/>
      </p:scale>
      <p:origin x="0" y="1152"/>
    </p:cViewPr>
    <p:sldLst>
      <p:sld r:id="rId1" collapse="1"/>
    </p:sldLst>
  </p:outlineViewPr>
  <p:notesTextViewPr>
    <p:cViewPr>
      <p:scale>
        <a:sx n="150" d="100"/>
        <a:sy n="150" d="100"/>
      </p:scale>
      <p:origin x="0" y="0"/>
    </p:cViewPr>
  </p:notesTextViewPr>
  <p:sorterViewPr>
    <p:cViewPr>
      <p:scale>
        <a:sx n="100" d="100"/>
        <a:sy n="100" d="100"/>
      </p:scale>
      <p:origin x="0" y="0"/>
    </p:cViewPr>
  </p:sorterViewPr>
  <p:notesViewPr>
    <p:cSldViewPr snapToGrid="0" snapToObjects="1">
      <p:cViewPr varScale="1">
        <p:scale>
          <a:sx n="106" d="100"/>
          <a:sy n="106" d="100"/>
        </p:scale>
        <p:origin x="438" y="96"/>
      </p:cViewPr>
      <p:guideLst>
        <p:guide orient="horz" pos="2121"/>
        <p:guide pos="31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2020/3/16</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In patients aged 16 years or older, allogeneic transplants are most frequently performed for acute leukemia (acute myeloid leukemia and acute lymphoid leukemia), which accounts for about 56% of the total cases of allogeneic transplants. Following this, allogeneic transplants are also frequently performed in non-Hodgkin lymphoma, myelodysplastic syndrome and chronic myeloid leukemia. </a:t>
            </a:r>
          </a:p>
          <a:p>
            <a:r>
              <a:rPr kumimoji="1" lang="en-US" altLang="ja-JP" sz="1200" kern="1200" dirty="0" smtClean="0">
                <a:solidFill>
                  <a:schemeClr val="tx1"/>
                </a:solidFill>
                <a:effectLst/>
                <a:latin typeface="+mn-lt"/>
                <a:ea typeface="+mn-ea"/>
                <a:cs typeface="+mn-cs"/>
              </a:rPr>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aged 65 years or younger, and autologous transplants account for about 96% of the first transplantation cases.</a:t>
            </a:r>
            <a:endParaRPr kumimoji="1" lang="ja-JP" altLang="ja-JP" sz="1200" kern="1200" dirty="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is most performed and the number has been similar over the last decade.</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3533901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For these disease in pediatric patients, the number of allogeneic transplants has been similar over the last decade.</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76730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Multiple myeloma occurs more frequently in the elderly and the number of patients with multiple myeloma has shown a tendency to increase, as in malignant lymphoma.</a:t>
            </a:r>
            <a:endParaRPr kumimoji="1" lang="ja-JP" altLang="ja-JP" sz="1200" kern="1200" dirty="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288796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In 2001, </a:t>
            </a:r>
            <a:r>
              <a:rPr kumimoji="1" lang="en-US" altLang="ja-JP" sz="1200" kern="1200" dirty="0" err="1" smtClean="0">
                <a:solidFill>
                  <a:schemeClr val="tx1"/>
                </a:solidFill>
                <a:effectLst/>
                <a:latin typeface="+mn-lt"/>
                <a:ea typeface="+mn-ea"/>
                <a:cs typeface="+mn-cs"/>
              </a:rPr>
              <a:t>imatinib</a:t>
            </a:r>
            <a:r>
              <a:rPr kumimoji="1" lang="en-US" altLang="ja-JP" sz="1200" kern="1200" dirty="0" smtClean="0">
                <a:solidFill>
                  <a:schemeClr val="tx1"/>
                </a:solidFill>
                <a:effectLst/>
                <a:latin typeface="+mn-lt"/>
                <a:ea typeface="+mn-ea"/>
                <a:cs typeface="+mn-cs"/>
              </a:rPr>
              <a:t> was officially approved in Japan as a molecular targeted therapy for chronic myeloid leukemia and subsequently, </a:t>
            </a:r>
            <a:r>
              <a:rPr kumimoji="1" lang="en-US" altLang="ja-JP" sz="1200" kern="1200" dirty="0" err="1" smtClean="0">
                <a:solidFill>
                  <a:schemeClr val="tx1"/>
                </a:solidFill>
                <a:effectLst/>
                <a:latin typeface="+mn-lt"/>
                <a:ea typeface="+mn-ea"/>
                <a:cs typeface="+mn-cs"/>
              </a:rPr>
              <a:t>nilotinib</a:t>
            </a:r>
            <a:r>
              <a:rPr kumimoji="1" lang="en-US" altLang="ja-JP" sz="1200" kern="1200" dirty="0" smtClean="0">
                <a:solidFill>
                  <a:schemeClr val="tx1"/>
                </a:solidFill>
                <a:effectLst/>
                <a:latin typeface="+mn-lt"/>
                <a:ea typeface="+mn-ea"/>
                <a:cs typeface="+mn-cs"/>
              </a:rPr>
              <a:t> and </a:t>
            </a:r>
            <a:r>
              <a:rPr kumimoji="1" lang="en-US" altLang="ja-JP" sz="1200" kern="1200" dirty="0" err="1" smtClean="0">
                <a:solidFill>
                  <a:schemeClr val="tx1"/>
                </a:solidFill>
                <a:effectLst/>
                <a:latin typeface="+mn-lt"/>
                <a:ea typeface="+mn-ea"/>
                <a:cs typeface="+mn-cs"/>
              </a:rPr>
              <a:t>dasatinib</a:t>
            </a:r>
            <a:r>
              <a:rPr kumimoji="1" lang="en-US" altLang="ja-JP" sz="1200" kern="1200" dirty="0" smtClean="0">
                <a:solidFill>
                  <a:schemeClr val="tx1"/>
                </a:solidFill>
                <a:effectLst/>
                <a:latin typeface="+mn-lt"/>
                <a:ea typeface="+mn-ea"/>
                <a:cs typeface="+mn-cs"/>
              </a:rPr>
              <a:t> were approved.  Since then, transplantation for chronic myeloid leukemia has shown a tendency to decrease. </a:t>
            </a:r>
          </a:p>
          <a:p>
            <a:r>
              <a:rPr kumimoji="1" lang="en-US" altLang="ja-JP" sz="1200" kern="1200" dirty="0" smtClean="0">
                <a:solidFill>
                  <a:schemeClr val="tx1"/>
                </a:solidFill>
                <a:effectLst/>
                <a:latin typeface="+mn-lt"/>
                <a:ea typeface="+mn-ea"/>
                <a:cs typeface="+mn-cs"/>
              </a:rPr>
              <a:t>For malignant lymphoma, the number of patients with this disease has increased.</a:t>
            </a:r>
          </a:p>
          <a:p>
            <a:r>
              <a:rPr kumimoji="1" lang="en-US" altLang="ja-JP" sz="1200" kern="1200" dirty="0" smtClean="0">
                <a:solidFill>
                  <a:schemeClr val="tx1"/>
                </a:solidFill>
                <a:effectLst/>
                <a:latin typeface="+mn-lt"/>
                <a:ea typeface="+mn-ea"/>
                <a:cs typeface="+mn-cs"/>
              </a:rPr>
              <a:t>However, since rituximab, chemotherapy, and radiotherapy are effective in many cases, allogeneic transplantation is not commonly the first choice.</a:t>
            </a:r>
            <a:endParaRPr kumimoji="1" lang="ja-JP" altLang="ja-JP" sz="1000" b="0" kern="1200" dirty="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127403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dirty="0" smtClean="0">
                <a:solidFill>
                  <a:schemeClr val="tx1"/>
                </a:solidFill>
                <a:effectLst/>
                <a:latin typeface="+mn-lt"/>
                <a:ea typeface="+mn-ea"/>
                <a:cs typeface="+mn-cs"/>
              </a:rPr>
              <a:t>In the period from 2014 to 2018, peripheral blood stem cell transplantation accounts for about 95% and 99% or more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shown a tendency to decrease.</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extLst>
      <p:ext uri="{BB962C8B-B14F-4D97-AF65-F5344CB8AC3E}">
        <p14:creationId xmlns:p14="http://schemas.microsoft.com/office/powerpoint/2010/main" val="324732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The spread of cord blood transplantation has made the proportion of allogeneic bone marrow transplantation show a tendency to decrease. </a:t>
            </a:r>
          </a:p>
          <a:p>
            <a:r>
              <a:rPr kumimoji="1" lang="en-US" altLang="ja-JP" sz="1200" kern="1200" dirty="0" smtClean="0">
                <a:solidFill>
                  <a:schemeClr val="tx1"/>
                </a:solidFill>
                <a:effectLst/>
                <a:latin typeface="+mn-lt"/>
                <a:ea typeface="+mn-ea"/>
                <a:cs typeface="+mn-cs"/>
              </a:rPr>
              <a:t>In recent years, cord blood transplants account for about 30% of the total cases of allogeneic transplantation.</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99646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dirty="0" smtClean="0">
                <a:solidFill>
                  <a:schemeClr val="tx1"/>
                </a:solidFill>
                <a:effectLst/>
                <a:latin typeface="+mn-lt"/>
                <a:ea typeface="+mn-ea"/>
                <a:cs typeface="+mn-cs"/>
              </a:rPr>
              <a:t>In transplantation from unrelated donors, the increased number of cord blood transplants has recently resulted in the similar proportion between bone marrow transplants and cord blood transplants.</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dirty="0" smtClean="0">
                <a:solidFill>
                  <a:schemeClr val="tx1"/>
                </a:solidFill>
                <a:effectLst/>
                <a:latin typeface="+mn-lt"/>
                <a:ea typeface="+mn-ea"/>
                <a:cs typeface="+mn-cs"/>
              </a:rPr>
              <a:t>Transplantation from unrelated donors has increased more markedly than transplantation from related donors. The ratio of transplantation from related donors to that from unrelated donors is 34% to 66%.</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Bone marrow transplantation from related donors and peripheral blood stem cell transplantation from related donors have leveled off, in particular, the number of cord blood transplants from unrelated donors have shown an increasing trend.</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Due to the spread of transplants with reduced intensity conditioning (RIC), in all types of allogeneic transplants, the number has remarkably increased in the elderly.</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en-US" altLang="ja-JP" sz="1200" kern="1200" dirty="0" smtClean="0">
                <a:solidFill>
                  <a:schemeClr val="tx1"/>
                </a:solidFill>
                <a:effectLst/>
                <a:latin typeface="+mn-lt"/>
                <a:ea typeface="+mn-ea"/>
                <a:cs typeface="+mn-cs"/>
              </a:rPr>
              <a:t>Even in the advanced risk group of patients with leukemia for whom the disease condition is difficult to treat, transplants from unrelated donors (for bone marrow and cord blood) have increased in number.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―≪Disease risk status at transplantation≫―――――――――</a:t>
            </a:r>
          </a:p>
          <a:p>
            <a:r>
              <a:rPr kumimoji="1" lang="en-US" altLang="ja-JP" sz="1200" kern="1200" dirty="0" smtClean="0">
                <a:solidFill>
                  <a:schemeClr val="tx1"/>
                </a:solidFill>
                <a:effectLst/>
                <a:latin typeface="+mn-lt"/>
                <a:ea typeface="+mn-ea"/>
                <a:cs typeface="+mn-cs"/>
              </a:rPr>
              <a:t>■</a:t>
            </a:r>
            <a:r>
              <a:rPr kumimoji="1" lang="en-US" altLang="ja-JP" sz="1200" b="1" kern="1200" dirty="0" smtClean="0">
                <a:solidFill>
                  <a:schemeClr val="tx1"/>
                </a:solidFill>
                <a:effectLst/>
                <a:latin typeface="+mn-lt"/>
                <a:ea typeface="+mn-ea"/>
                <a:cs typeface="+mn-cs"/>
              </a:rPr>
              <a:t>Standard Risk Group </a:t>
            </a: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AML (first complete remission[1CR]</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second complete remission[2CR])</a:t>
            </a: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ALL  (1CR)</a:t>
            </a: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CML (first chronic phase[1CP])</a:t>
            </a: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MDS (refractory anemia[RA]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refractory anemia with ring </a:t>
            </a:r>
            <a:r>
              <a:rPr kumimoji="1" lang="en-US" altLang="ja-JP" sz="1200" kern="1200" dirty="0" err="1" smtClean="0">
                <a:solidFill>
                  <a:schemeClr val="tx1"/>
                </a:solidFill>
                <a:effectLst/>
                <a:latin typeface="+mn-lt"/>
                <a:ea typeface="+mn-ea"/>
                <a:cs typeface="+mn-cs"/>
              </a:rPr>
              <a:t>sideroblasts</a:t>
            </a:r>
            <a:r>
              <a:rPr kumimoji="1" lang="en-US" altLang="ja-JP" sz="1200" kern="1200" dirty="0" smtClean="0">
                <a:solidFill>
                  <a:schemeClr val="tx1"/>
                </a:solidFill>
                <a:effectLst/>
                <a:latin typeface="+mn-lt"/>
                <a:ea typeface="+mn-ea"/>
                <a:cs typeface="+mn-cs"/>
              </a:rPr>
              <a:t>[RARS]) </a:t>
            </a:r>
          </a:p>
          <a:p>
            <a:r>
              <a:rPr kumimoji="1" lang="en-US" altLang="ja-JP" sz="1200" kern="1200" dirty="0" smtClean="0">
                <a:solidFill>
                  <a:schemeClr val="tx1"/>
                </a:solidFill>
                <a:effectLst/>
                <a:latin typeface="+mn-lt"/>
                <a:ea typeface="+mn-ea"/>
                <a:cs typeface="+mn-cs"/>
              </a:rPr>
              <a:t>■</a:t>
            </a:r>
            <a:r>
              <a:rPr kumimoji="1" lang="en-US" altLang="ja-JP" sz="1200" b="1" kern="1200" dirty="0" smtClean="0">
                <a:solidFill>
                  <a:schemeClr val="tx1"/>
                </a:solidFill>
                <a:effectLst/>
                <a:latin typeface="+mn-lt"/>
                <a:ea typeface="+mn-ea"/>
                <a:cs typeface="+mn-cs"/>
              </a:rPr>
              <a:t>Advanced Risk Group </a:t>
            </a: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all other conditions</a:t>
            </a:r>
          </a:p>
          <a:p>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pPr>
              <a:lnSpc>
                <a:spcPts val="1400"/>
              </a:lnSpc>
            </a:pPr>
            <a:endParaRPr lang="en-US" altLang="ja-JP" sz="1000" u="sng" dirty="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en-US" altLang="ja-JP" sz="1200" kern="1200" dirty="0" smtClean="0">
                <a:solidFill>
                  <a:schemeClr val="tx1"/>
                </a:solidFill>
                <a:effectLst/>
                <a:latin typeface="+mn-lt"/>
                <a:ea typeface="+mn-ea"/>
                <a:cs typeface="+mn-cs"/>
              </a:rPr>
              <a:t>The spread of the reduced intensity conditioning (RIC) to reduce toxicity has expanded the scope of indication of transplantation to the elderly, which has greatly contributed to the increased number of overall transplants.</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―≪Conditioning regimen≫――――――――</a:t>
            </a:r>
          </a:p>
          <a:p>
            <a:r>
              <a:rPr kumimoji="1" lang="en-US" altLang="ja-JP" sz="1200" kern="1200" dirty="0" smtClean="0">
                <a:solidFill>
                  <a:schemeClr val="tx1"/>
                </a:solidFill>
                <a:effectLst/>
                <a:latin typeface="+mn-lt"/>
                <a:ea typeface="+mn-ea"/>
                <a:cs typeface="+mn-cs"/>
              </a:rPr>
              <a:t>■</a:t>
            </a:r>
            <a:r>
              <a:rPr kumimoji="1" lang="en-US" altLang="ja-JP" sz="1200" b="1" kern="1200" dirty="0" err="1" smtClean="0">
                <a:solidFill>
                  <a:schemeClr val="tx1"/>
                </a:solidFill>
                <a:effectLst/>
                <a:latin typeface="+mn-lt"/>
                <a:ea typeface="+mn-ea"/>
                <a:cs typeface="+mn-cs"/>
              </a:rPr>
              <a:t>Myeloablative</a:t>
            </a:r>
            <a:r>
              <a:rPr kumimoji="1" lang="en-US" altLang="ja-JP" sz="1200" b="1" kern="1200" dirty="0" smtClean="0">
                <a:solidFill>
                  <a:schemeClr val="tx1"/>
                </a:solidFill>
                <a:effectLst/>
                <a:latin typeface="+mn-lt"/>
                <a:ea typeface="+mn-ea"/>
                <a:cs typeface="+mn-cs"/>
              </a:rPr>
              <a:t> conditioning</a:t>
            </a:r>
            <a:r>
              <a:rPr kumimoji="1" lang="en-US" altLang="ja-JP" sz="1200" kern="1200" dirty="0" smtClean="0">
                <a:solidFill>
                  <a:schemeClr val="tx1"/>
                </a:solidFill>
                <a:effectLst/>
                <a:latin typeface="+mn-lt"/>
                <a:ea typeface="+mn-ea"/>
                <a:cs typeface="+mn-cs"/>
              </a:rPr>
              <a:t> (</a:t>
            </a:r>
            <a:r>
              <a:rPr kumimoji="1" lang="en-US" altLang="ja-JP" sz="1200" b="1" kern="1200" dirty="0" smtClean="0">
                <a:solidFill>
                  <a:schemeClr val="tx1"/>
                </a:solidFill>
                <a:effectLst/>
                <a:latin typeface="+mn-lt"/>
                <a:ea typeface="+mn-ea"/>
                <a:cs typeface="+mn-cs"/>
              </a:rPr>
              <a:t>MAC</a:t>
            </a:r>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Pre-transplantation therapy with the primary purpose of totally destroying cancer cells, together with normal blood cells, in the bone marrow by total body irradiation or high-dose chemotherapy </a:t>
            </a:r>
          </a:p>
          <a:p>
            <a:r>
              <a:rPr kumimoji="1" lang="en-US" altLang="ja-JP" sz="1200" kern="1200" dirty="0" smtClean="0">
                <a:solidFill>
                  <a:schemeClr val="tx1"/>
                </a:solidFill>
                <a:effectLst/>
                <a:latin typeface="+mn-lt"/>
                <a:ea typeface="+mn-ea"/>
                <a:cs typeface="+mn-cs"/>
              </a:rPr>
              <a:t>■</a:t>
            </a:r>
            <a:r>
              <a:rPr kumimoji="1" lang="en-US" altLang="ja-JP" sz="1200" b="1" kern="1200" dirty="0" smtClean="0">
                <a:solidFill>
                  <a:schemeClr val="tx1"/>
                </a:solidFill>
                <a:effectLst/>
                <a:latin typeface="+mn-lt"/>
                <a:ea typeface="+mn-ea"/>
                <a:cs typeface="+mn-cs"/>
              </a:rPr>
              <a:t>Reduced-intensity conditioning</a:t>
            </a:r>
            <a:r>
              <a:rPr kumimoji="1" lang="en-US" altLang="ja-JP" sz="1200" kern="1200" dirty="0" smtClean="0">
                <a:solidFill>
                  <a:schemeClr val="tx1"/>
                </a:solidFill>
                <a:effectLst/>
                <a:latin typeface="+mn-lt"/>
                <a:ea typeface="+mn-ea"/>
                <a:cs typeface="+mn-cs"/>
              </a:rPr>
              <a:t> (</a:t>
            </a:r>
            <a:r>
              <a:rPr kumimoji="1" lang="en-US" altLang="ja-JP" sz="1200" b="1" kern="1200" dirty="0" smtClean="0">
                <a:solidFill>
                  <a:schemeClr val="tx1"/>
                </a:solidFill>
                <a:effectLst/>
                <a:latin typeface="+mn-lt"/>
                <a:ea typeface="+mn-ea"/>
                <a:cs typeface="+mn-cs"/>
              </a:rPr>
              <a:t>RIC</a:t>
            </a:r>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Pre-transplantation therapy with the primary purpose of suppressing the patient’s immune system with drugs which do not have strong </a:t>
            </a:r>
            <a:r>
              <a:rPr kumimoji="1" lang="en-US" altLang="ja-JP" sz="1200" kern="1200" dirty="0" err="1" smtClean="0">
                <a:solidFill>
                  <a:schemeClr val="tx1"/>
                </a:solidFill>
                <a:effectLst/>
                <a:latin typeface="+mn-lt"/>
                <a:ea typeface="+mn-ea"/>
                <a:cs typeface="+mn-cs"/>
              </a:rPr>
              <a:t>myelosuppressive</a:t>
            </a:r>
            <a:r>
              <a:rPr kumimoji="1" lang="en-US" altLang="ja-JP" sz="1200" kern="1200" dirty="0" smtClean="0">
                <a:solidFill>
                  <a:schemeClr val="tx1"/>
                </a:solidFill>
                <a:effectLst/>
                <a:latin typeface="+mn-lt"/>
                <a:ea typeface="+mn-ea"/>
                <a:cs typeface="+mn-cs"/>
              </a:rPr>
              <a:t> effects</a:t>
            </a:r>
          </a:p>
          <a:p>
            <a:r>
              <a:rPr kumimoji="1" lang="en-US" altLang="ja-JP" sz="1200" kern="1200" dirty="0" smtClean="0">
                <a:solidFill>
                  <a:schemeClr val="tx1"/>
                </a:solidFill>
                <a:effectLst/>
                <a:latin typeface="+mn-lt"/>
                <a:ea typeface="+mn-ea"/>
                <a:cs typeface="+mn-cs"/>
              </a:rPr>
              <a:t>―――――――――――――――――――――</a:t>
            </a:r>
            <a:endParaRPr lang="en-US" altLang="ja-JP" sz="1000" u="none" dirty="0">
              <a:solidFill>
                <a:schemeClr val="tx1"/>
              </a:solidFill>
              <a:latin typeface="ＭＳ Ｐゴシック" pitchFamily="50" charset="-128"/>
              <a:ea typeface="ＭＳ Ｐゴシック"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1188" y="0"/>
            <a:ext cx="5634037" cy="4224338"/>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For transplantation from related donors, transplantation from a HLA-matched donor is most frequently performed. Since 2000, the annual number of transplant from HLA-matched related donors have leveled off. With the development of prevention method of GVHD, the number of </a:t>
            </a:r>
            <a:r>
              <a:rPr kumimoji="1" lang="en-US" altLang="ja-JP" sz="1200" kern="1200" dirty="0" err="1" smtClean="0">
                <a:solidFill>
                  <a:schemeClr val="tx1"/>
                </a:solidFill>
                <a:effectLst/>
                <a:latin typeface="+mn-lt"/>
                <a:ea typeface="+mn-ea"/>
                <a:cs typeface="+mn-cs"/>
              </a:rPr>
              <a:t>haplo</a:t>
            </a:r>
            <a:r>
              <a:rPr kumimoji="1" lang="en-US" altLang="ja-JP" sz="1200" kern="1200" dirty="0" smtClean="0">
                <a:solidFill>
                  <a:schemeClr val="tx1"/>
                </a:solidFill>
                <a:effectLst/>
                <a:latin typeface="+mn-lt"/>
                <a:ea typeface="+mn-ea"/>
                <a:cs typeface="+mn-cs"/>
              </a:rPr>
              <a:t>-identical transplantation increased remarkably since 2010.</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※Subjects in this summary table include bone marrow transplantation, peripheral blood stem cell transplantation and bone marrow + peripheral blood stem cell transplantation from related donor. </a:t>
            </a:r>
          </a:p>
          <a:p>
            <a:r>
              <a:rPr kumimoji="1" lang="en-US" altLang="ja-JP" sz="1200" kern="1200" dirty="0" smtClean="0">
                <a:solidFill>
                  <a:schemeClr val="tx1"/>
                </a:solidFill>
                <a:effectLst/>
                <a:latin typeface="+mn-lt"/>
                <a:ea typeface="+mn-ea"/>
                <a:cs typeface="+mn-cs"/>
              </a:rPr>
              <a:t>※GVH-direction is considered for numbers of mismatched HLA loci. </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07405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The survival probabilities 100 days after allogeneic transplantation have shown slightly increasing trends over the last decade.</a:t>
            </a:r>
          </a:p>
          <a:p>
            <a:r>
              <a:rPr kumimoji="1" lang="en-US" altLang="ja-JP" sz="1200" kern="1200" dirty="0" smtClean="0">
                <a:solidFill>
                  <a:schemeClr val="tx1"/>
                </a:solidFill>
                <a:effectLst/>
                <a:latin typeface="+mn-lt"/>
                <a:ea typeface="+mn-ea"/>
                <a:cs typeface="+mn-cs"/>
              </a:rPr>
              <a:t>The survival probabilities 100 days after autologous transplantation are similar between those aged 49 years or younger (&lt;50) and those aged 50 years or older (≥50). </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smtClean="0">
                <a:solidFill>
                  <a:schemeClr val="tx1"/>
                </a:solidFill>
                <a:effectLst/>
                <a:latin typeface="+mn-lt"/>
                <a:ea typeface="+mn-ea"/>
                <a:cs typeface="+mn-cs"/>
              </a:rPr>
              <a:t>※The dotted lines (…)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409382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lnSpcReduction="10000"/>
          </a:bodyPr>
          <a:lstStyle/>
          <a:p>
            <a:r>
              <a:rPr kumimoji="1" lang="en-US" altLang="ja-JP" sz="1200" kern="1200" dirty="0" smtClean="0">
                <a:solidFill>
                  <a:schemeClr val="tx1"/>
                </a:solidFill>
                <a:effectLst/>
                <a:latin typeface="+mn-lt"/>
                <a:ea typeface="+mn-ea"/>
                <a:cs typeface="+mn-cs"/>
              </a:rPr>
              <a:t>The survival probabilities 365 days (1 year) after transplantation have shown increasing trends over the last decade in autologous transplant recipients and those aged 49 years or younger (&lt;50) who received allogeneic transplants. </a:t>
            </a:r>
          </a:p>
          <a:p>
            <a:r>
              <a:rPr kumimoji="1" lang="en-US" altLang="ja-JP" sz="1200" kern="1200" dirty="0" smtClean="0">
                <a:solidFill>
                  <a:schemeClr val="tx1"/>
                </a:solidFill>
                <a:effectLst/>
                <a:latin typeface="+mn-lt"/>
                <a:ea typeface="+mn-ea"/>
                <a:cs typeface="+mn-cs"/>
              </a:rPr>
              <a:t>The survival probabilities 365 days after autologous transplantation are similar between those aged 49 years or younger (&lt;50) and those aged 50 years or older (≥50). </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smtClean="0">
                <a:solidFill>
                  <a:schemeClr val="tx1"/>
                </a:solidFill>
                <a:effectLst/>
                <a:latin typeface="+mn-lt"/>
                <a:ea typeface="+mn-ea"/>
                <a:cs typeface="+mn-cs"/>
              </a:rPr>
              <a:t>※The dotted lines (…)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715163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In those aged 49 years or younger (&lt;50), the survival probabilities 100 days after transplantation have shown increasing trends over the last decade in both transplantation from related and unrelated donors.</a:t>
            </a:r>
          </a:p>
          <a:p>
            <a:r>
              <a:rPr kumimoji="1" lang="en-US" altLang="ja-JP" sz="1200" kern="1200" dirty="0" smtClean="0">
                <a:solidFill>
                  <a:schemeClr val="tx1"/>
                </a:solidFill>
                <a:effectLst/>
                <a:latin typeface="+mn-lt"/>
                <a:ea typeface="+mn-ea"/>
                <a:cs typeface="+mn-cs"/>
              </a:rPr>
              <a:t>Recently, the survival probabilities 100 days after bone marrow transplantation are similar between transplantation from related and unrelated donors.</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smtClean="0">
                <a:solidFill>
                  <a:schemeClr val="tx1"/>
                </a:solidFill>
                <a:effectLst/>
                <a:latin typeface="+mn-lt"/>
                <a:ea typeface="+mn-ea"/>
                <a:cs typeface="+mn-cs"/>
              </a:rPr>
              <a:t>※The dotted lines (…) indicate the survival probabilities calculated when the number of transplants was below 100.</a:t>
            </a:r>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19010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In those aged 49 years or younger (&lt;50), the survival probabilities 365 days after transplantation have shown increasing trends over the last decade in both transplantation from related and unrelated donors. </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smtClean="0">
                <a:solidFill>
                  <a:schemeClr val="tx1"/>
                </a:solidFill>
                <a:effectLst/>
                <a:latin typeface="+mn-lt"/>
                <a:ea typeface="+mn-ea"/>
                <a:cs typeface="+mn-cs"/>
              </a:rPr>
              <a:t>※The dotted lines (…)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a:p>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540868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In those aged 50 years or older (≥50), the survival probabilities 100 days after transplantation from unrelated donors have shown increasing trends over the last decade.</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smtClean="0">
                <a:solidFill>
                  <a:schemeClr val="tx1"/>
                </a:solidFill>
                <a:effectLst/>
                <a:latin typeface="+mn-lt"/>
                <a:ea typeface="+mn-ea"/>
                <a:cs typeface="+mn-cs"/>
              </a:rPr>
              <a:t>※The dotted lines (…)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388814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In those aged 50 years or older (≥50), the survival probabilities 365 days after transplantation from unrelated donors have shown increasing trends over the last decade.</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smtClean="0">
                <a:solidFill>
                  <a:schemeClr val="tx1"/>
                </a:solidFill>
                <a:effectLst/>
                <a:latin typeface="+mn-lt"/>
                <a:ea typeface="+mn-ea"/>
                <a:cs typeface="+mn-cs"/>
              </a:rPr>
              <a:t>※The dotted lines (…)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47892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dirty="0" smtClean="0">
                <a:solidFill>
                  <a:schemeClr val="tx1"/>
                </a:solidFill>
                <a:effectLst/>
                <a:latin typeface="+mn-lt"/>
                <a:ea typeface="+mn-ea"/>
                <a:cs typeface="+mn-cs"/>
              </a:rPr>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extends to round 5,500.</a:t>
            </a:r>
            <a:endParaRPr kumimoji="1" lang="ja-JP" altLang="ja-JP" sz="1200" kern="1200" dirty="0">
              <a:solidFill>
                <a:schemeClr val="tx1"/>
              </a:solidFill>
              <a:effectLst/>
              <a:latin typeface="+mn-lt"/>
              <a:ea typeface="+mn-ea"/>
              <a:cs typeface="+mn-cs"/>
            </a:endParaRPr>
          </a:p>
          <a:p>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1"/>
            <a:ext cx="7204021" cy="1346536"/>
          </a:xfrm>
        </p:spPr>
        <p:txBody>
          <a:bodyPr>
            <a:noAutofit/>
          </a:bodyPr>
          <a:lstStyle/>
          <a:p>
            <a:r>
              <a:rPr kumimoji="1" lang="en-US" altLang="ja-JP" sz="1000" kern="1200" dirty="0" smtClean="0">
                <a:solidFill>
                  <a:schemeClr val="tx1"/>
                </a:solidFill>
                <a:effectLst/>
                <a:latin typeface="+mj-lt"/>
                <a:ea typeface="+mn-ea"/>
                <a:cs typeface="+mn-cs"/>
              </a:rPr>
              <a:t>The survival probabilities 100 days after transplantation in the advanced risk group of patients with leukemia have shown increasing trends over the last 10 years in the subgroup of recipients aged 49 years or younger (&lt;50). In the subgroup of recipients aged 50 years or older (≥50), the number of transplants increased and the outcome of transplantation improved, when compared with the situation 10 years ago. </a:t>
            </a:r>
          </a:p>
          <a:p>
            <a:r>
              <a:rPr kumimoji="1" lang="en-US" altLang="ja-JP" sz="1000" kern="1200" dirty="0" smtClean="0">
                <a:solidFill>
                  <a:schemeClr val="tx1"/>
                </a:solidFill>
                <a:effectLst/>
                <a:latin typeface="+mj-lt"/>
                <a:ea typeface="+mn-ea"/>
                <a:cs typeface="+mn-cs"/>
              </a:rPr>
              <a:t> </a:t>
            </a:r>
          </a:p>
          <a:p>
            <a:r>
              <a:rPr kumimoji="1" lang="en-US" altLang="ja-JP" sz="1000" kern="1200" dirty="0" smtClean="0">
                <a:solidFill>
                  <a:schemeClr val="tx1"/>
                </a:solidFill>
                <a:effectLst/>
                <a:latin typeface="+mj-lt"/>
                <a:ea typeface="+mn-ea"/>
                <a:cs typeface="+mn-cs"/>
              </a:rPr>
              <a:t>※This table shows the results of analysis performed on patients who received first transplants. </a:t>
            </a:r>
          </a:p>
          <a:p>
            <a:r>
              <a:rPr kumimoji="1" lang="en-US" altLang="ja-JP" sz="1000" kern="1200" dirty="0" smtClean="0">
                <a:solidFill>
                  <a:schemeClr val="tx1"/>
                </a:solidFill>
                <a:effectLst/>
                <a:latin typeface="+mj-lt"/>
                <a:ea typeface="+mn-ea"/>
                <a:cs typeface="+mn-cs"/>
              </a:rPr>
              <a:t>※The dotted lines (…) indicate the survival probabilities calculated when the number of transplants was below 100.</a:t>
            </a:r>
          </a:p>
          <a:p>
            <a:r>
              <a:rPr kumimoji="1" lang="en-US" altLang="ja-JP" sz="1000" kern="1200" dirty="0" smtClean="0">
                <a:solidFill>
                  <a:schemeClr val="tx1"/>
                </a:solidFill>
                <a:effectLst/>
                <a:latin typeface="+mj-lt"/>
                <a:ea typeface="+mn-ea"/>
                <a:cs typeface="+mn-cs"/>
              </a:rPr>
              <a:t> </a:t>
            </a:r>
            <a:r>
              <a:rPr kumimoji="1" lang="ja-JP" altLang="en-US" sz="1000" kern="1200" dirty="0" smtClean="0">
                <a:solidFill>
                  <a:schemeClr val="tx1"/>
                </a:solidFill>
                <a:effectLst/>
                <a:latin typeface="+mj-lt"/>
                <a:ea typeface="+mn-ea"/>
                <a:cs typeface="+mn-cs"/>
              </a:rPr>
              <a:t>　　　　　　　　                     </a:t>
            </a:r>
          </a:p>
          <a:p>
            <a:r>
              <a:rPr kumimoji="1" lang="en-US" altLang="ja-JP" sz="1000" kern="1200" dirty="0" smtClean="0">
                <a:solidFill>
                  <a:schemeClr val="tx1"/>
                </a:solidFill>
                <a:effectLst/>
                <a:latin typeface="+mj-lt"/>
                <a:ea typeface="+mn-ea"/>
                <a:cs typeface="+mn-cs"/>
              </a:rPr>
              <a:t>―≪Disease risk status at transplantation≫―――――――――</a:t>
            </a:r>
          </a:p>
          <a:p>
            <a:r>
              <a:rPr kumimoji="1" lang="en-US" altLang="ja-JP" sz="1000" kern="1200" dirty="0" smtClean="0">
                <a:solidFill>
                  <a:schemeClr val="tx1"/>
                </a:solidFill>
                <a:effectLst/>
                <a:latin typeface="+mj-lt"/>
                <a:ea typeface="+mn-ea"/>
                <a:cs typeface="+mn-cs"/>
              </a:rPr>
              <a:t>■</a:t>
            </a:r>
            <a:r>
              <a:rPr kumimoji="1" lang="en-US" altLang="ja-JP" sz="1000" b="1" kern="1200" dirty="0" smtClean="0">
                <a:solidFill>
                  <a:schemeClr val="tx1"/>
                </a:solidFill>
                <a:effectLst/>
                <a:latin typeface="+mj-lt"/>
                <a:ea typeface="+mn-ea"/>
                <a:cs typeface="+mn-cs"/>
              </a:rPr>
              <a:t>Standard Risk Group </a:t>
            </a:r>
          </a:p>
          <a:p>
            <a:r>
              <a:rPr kumimoji="1" lang="en-US" altLang="ja-JP" sz="1000" kern="1200" dirty="0" smtClean="0">
                <a:solidFill>
                  <a:schemeClr val="tx1"/>
                </a:solidFill>
                <a:effectLst/>
                <a:latin typeface="+mj-lt"/>
                <a:ea typeface="+mn-ea"/>
                <a:cs typeface="+mn-cs"/>
              </a:rPr>
              <a:t>    </a:t>
            </a:r>
            <a:r>
              <a:rPr kumimoji="1" lang="ja-JP" altLang="en-US" sz="1000" kern="1200" dirty="0" smtClean="0">
                <a:solidFill>
                  <a:schemeClr val="tx1"/>
                </a:solidFill>
                <a:effectLst/>
                <a:latin typeface="+mj-lt"/>
                <a:ea typeface="+mn-ea"/>
                <a:cs typeface="+mn-cs"/>
              </a:rPr>
              <a:t>・</a:t>
            </a:r>
            <a:r>
              <a:rPr kumimoji="1" lang="en-US" altLang="ja-JP" sz="1000" kern="1200" dirty="0" smtClean="0">
                <a:solidFill>
                  <a:schemeClr val="tx1"/>
                </a:solidFill>
                <a:effectLst/>
                <a:latin typeface="+mj-lt"/>
                <a:ea typeface="+mn-ea"/>
                <a:cs typeface="+mn-cs"/>
              </a:rPr>
              <a:t>AML (1CR</a:t>
            </a:r>
            <a:r>
              <a:rPr kumimoji="1" lang="ja-JP" altLang="en-US" sz="1000" kern="1200" dirty="0" smtClean="0">
                <a:solidFill>
                  <a:schemeClr val="tx1"/>
                </a:solidFill>
                <a:effectLst/>
                <a:latin typeface="+mj-lt"/>
                <a:ea typeface="+mn-ea"/>
                <a:cs typeface="+mn-cs"/>
              </a:rPr>
              <a:t>／</a:t>
            </a:r>
            <a:r>
              <a:rPr kumimoji="1" lang="en-US" altLang="ja-JP" sz="1000" kern="1200" dirty="0" smtClean="0">
                <a:solidFill>
                  <a:schemeClr val="tx1"/>
                </a:solidFill>
                <a:effectLst/>
                <a:latin typeface="+mj-lt"/>
                <a:ea typeface="+mn-ea"/>
                <a:cs typeface="+mn-cs"/>
              </a:rPr>
              <a:t>2CR)</a:t>
            </a:r>
          </a:p>
          <a:p>
            <a:r>
              <a:rPr kumimoji="1" lang="en-US" altLang="ja-JP" sz="1000" kern="1200" dirty="0" smtClean="0">
                <a:solidFill>
                  <a:schemeClr val="tx1"/>
                </a:solidFill>
                <a:effectLst/>
                <a:latin typeface="+mj-lt"/>
                <a:ea typeface="+mn-ea"/>
                <a:cs typeface="+mn-cs"/>
              </a:rPr>
              <a:t>    </a:t>
            </a:r>
            <a:r>
              <a:rPr kumimoji="1" lang="ja-JP" altLang="en-US" sz="1000" kern="1200" dirty="0" smtClean="0">
                <a:solidFill>
                  <a:schemeClr val="tx1"/>
                </a:solidFill>
                <a:effectLst/>
                <a:latin typeface="+mj-lt"/>
                <a:ea typeface="+mn-ea"/>
                <a:cs typeface="+mn-cs"/>
              </a:rPr>
              <a:t>・</a:t>
            </a:r>
            <a:r>
              <a:rPr kumimoji="1" lang="en-US" altLang="ja-JP" sz="1000" kern="1200" dirty="0" smtClean="0">
                <a:solidFill>
                  <a:schemeClr val="tx1"/>
                </a:solidFill>
                <a:effectLst/>
                <a:latin typeface="+mj-lt"/>
                <a:ea typeface="+mn-ea"/>
                <a:cs typeface="+mn-cs"/>
              </a:rPr>
              <a:t>ALL  (1CR)</a:t>
            </a:r>
          </a:p>
          <a:p>
            <a:r>
              <a:rPr kumimoji="1" lang="en-US" altLang="ja-JP" sz="1000" kern="1200" dirty="0" smtClean="0">
                <a:solidFill>
                  <a:schemeClr val="tx1"/>
                </a:solidFill>
                <a:effectLst/>
                <a:latin typeface="+mj-lt"/>
                <a:ea typeface="+mn-ea"/>
                <a:cs typeface="+mn-cs"/>
              </a:rPr>
              <a:t>    </a:t>
            </a:r>
            <a:r>
              <a:rPr kumimoji="1" lang="ja-JP" altLang="en-US" sz="1000" kern="1200" dirty="0" smtClean="0">
                <a:solidFill>
                  <a:schemeClr val="tx1"/>
                </a:solidFill>
                <a:effectLst/>
                <a:latin typeface="+mj-lt"/>
                <a:ea typeface="+mn-ea"/>
                <a:cs typeface="+mn-cs"/>
              </a:rPr>
              <a:t>・</a:t>
            </a:r>
            <a:r>
              <a:rPr kumimoji="1" lang="en-US" altLang="ja-JP" sz="1000" kern="1200" dirty="0" smtClean="0">
                <a:solidFill>
                  <a:schemeClr val="tx1"/>
                </a:solidFill>
                <a:effectLst/>
                <a:latin typeface="+mj-lt"/>
                <a:ea typeface="+mn-ea"/>
                <a:cs typeface="+mn-cs"/>
              </a:rPr>
              <a:t>CML (1CP)</a:t>
            </a:r>
          </a:p>
          <a:p>
            <a:r>
              <a:rPr kumimoji="1" lang="en-US" altLang="ja-JP" sz="1000" kern="1200" dirty="0" smtClean="0">
                <a:solidFill>
                  <a:schemeClr val="tx1"/>
                </a:solidFill>
                <a:effectLst/>
                <a:latin typeface="+mj-lt"/>
                <a:ea typeface="+mn-ea"/>
                <a:cs typeface="+mn-cs"/>
              </a:rPr>
              <a:t>    </a:t>
            </a:r>
            <a:r>
              <a:rPr kumimoji="1" lang="ja-JP" altLang="en-US" sz="1000" kern="1200" dirty="0" smtClean="0">
                <a:solidFill>
                  <a:schemeClr val="tx1"/>
                </a:solidFill>
                <a:effectLst/>
                <a:latin typeface="+mj-lt"/>
                <a:ea typeface="+mn-ea"/>
                <a:cs typeface="+mn-cs"/>
              </a:rPr>
              <a:t>・</a:t>
            </a:r>
            <a:r>
              <a:rPr kumimoji="1" lang="en-US" altLang="ja-JP" sz="1000" kern="1200" dirty="0" smtClean="0">
                <a:solidFill>
                  <a:schemeClr val="tx1"/>
                </a:solidFill>
                <a:effectLst/>
                <a:latin typeface="+mj-lt"/>
                <a:ea typeface="+mn-ea"/>
                <a:cs typeface="+mn-cs"/>
              </a:rPr>
              <a:t>MDS (RA </a:t>
            </a:r>
            <a:r>
              <a:rPr kumimoji="1" lang="ja-JP" altLang="en-US" sz="1000" kern="1200" dirty="0" smtClean="0">
                <a:solidFill>
                  <a:schemeClr val="tx1"/>
                </a:solidFill>
                <a:effectLst/>
                <a:latin typeface="+mj-lt"/>
                <a:ea typeface="+mn-ea"/>
                <a:cs typeface="+mn-cs"/>
              </a:rPr>
              <a:t>／</a:t>
            </a:r>
            <a:r>
              <a:rPr kumimoji="1" lang="en-US" altLang="ja-JP" sz="1000" kern="1200" dirty="0" smtClean="0">
                <a:solidFill>
                  <a:schemeClr val="tx1"/>
                </a:solidFill>
                <a:effectLst/>
                <a:latin typeface="+mj-lt"/>
                <a:ea typeface="+mn-ea"/>
                <a:cs typeface="+mn-cs"/>
              </a:rPr>
              <a:t>RARS) </a:t>
            </a:r>
          </a:p>
          <a:p>
            <a:r>
              <a:rPr kumimoji="1" lang="en-US" altLang="ja-JP" sz="1000" kern="1200" dirty="0" smtClean="0">
                <a:solidFill>
                  <a:schemeClr val="tx1"/>
                </a:solidFill>
                <a:effectLst/>
                <a:latin typeface="+mj-lt"/>
                <a:ea typeface="+mn-ea"/>
                <a:cs typeface="+mn-cs"/>
              </a:rPr>
              <a:t>■</a:t>
            </a:r>
            <a:r>
              <a:rPr kumimoji="1" lang="en-US" altLang="ja-JP" sz="1000" b="1" kern="1200" dirty="0" smtClean="0">
                <a:solidFill>
                  <a:schemeClr val="tx1"/>
                </a:solidFill>
                <a:effectLst/>
                <a:latin typeface="+mj-lt"/>
                <a:ea typeface="+mn-ea"/>
                <a:cs typeface="+mn-cs"/>
              </a:rPr>
              <a:t>Advanced Risk Group </a:t>
            </a:r>
          </a:p>
          <a:p>
            <a:r>
              <a:rPr kumimoji="1" lang="en-US" altLang="ja-JP" sz="1000" kern="1200" dirty="0" smtClean="0">
                <a:solidFill>
                  <a:schemeClr val="tx1"/>
                </a:solidFill>
                <a:effectLst/>
                <a:latin typeface="+mj-lt"/>
                <a:ea typeface="+mn-ea"/>
                <a:cs typeface="+mn-cs"/>
              </a:rPr>
              <a:t>    </a:t>
            </a:r>
            <a:r>
              <a:rPr kumimoji="1" lang="ja-JP" altLang="en-US" sz="1000" kern="1200" dirty="0" smtClean="0">
                <a:solidFill>
                  <a:schemeClr val="tx1"/>
                </a:solidFill>
                <a:effectLst/>
                <a:latin typeface="+mj-lt"/>
                <a:ea typeface="+mn-ea"/>
                <a:cs typeface="+mn-cs"/>
              </a:rPr>
              <a:t>・</a:t>
            </a:r>
            <a:r>
              <a:rPr kumimoji="1" lang="en-US" altLang="ja-JP" sz="1000" kern="1200" dirty="0" smtClean="0">
                <a:solidFill>
                  <a:schemeClr val="tx1"/>
                </a:solidFill>
                <a:effectLst/>
                <a:latin typeface="+mj-lt"/>
                <a:ea typeface="+mn-ea"/>
                <a:cs typeface="+mn-cs"/>
              </a:rPr>
              <a:t>all other conditions</a:t>
            </a:r>
          </a:p>
          <a:p>
            <a:r>
              <a:rPr kumimoji="1" lang="en-US" altLang="ja-JP" sz="1000" kern="1200" dirty="0" smtClean="0">
                <a:solidFill>
                  <a:schemeClr val="tx1"/>
                </a:solidFill>
                <a:effectLst/>
                <a:latin typeface="+mj-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2550563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Autofit/>
          </a:bodyPr>
          <a:lstStyle/>
          <a:p>
            <a:r>
              <a:rPr kumimoji="1" lang="en-US" altLang="ja-JP" sz="1000" kern="1200" dirty="0" smtClean="0">
                <a:solidFill>
                  <a:schemeClr val="tx1"/>
                </a:solidFill>
                <a:effectLst/>
                <a:latin typeface="+mn-lt"/>
                <a:ea typeface="+mn-ea"/>
                <a:cs typeface="+mn-cs"/>
              </a:rPr>
              <a:t>The survival probabilities 365 days after transplantation in patients with leukemia have shown slightly increasing trends or have leveled off over the last 10 years. Comparison of the younger patients and the older patients in each risk group has revealed that the outcome of transplantation is slightly better in the younger patient group. </a:t>
            </a:r>
          </a:p>
          <a:p>
            <a:r>
              <a:rPr kumimoji="1" lang="en-US" altLang="ja-JP" sz="1000" kern="1200" dirty="0" smtClean="0">
                <a:solidFill>
                  <a:schemeClr val="tx1"/>
                </a:solidFill>
                <a:effectLst/>
                <a:latin typeface="+mn-lt"/>
                <a:ea typeface="+mn-ea"/>
                <a:cs typeface="+mn-cs"/>
              </a:rPr>
              <a:t> </a:t>
            </a:r>
          </a:p>
          <a:p>
            <a:r>
              <a:rPr kumimoji="1" lang="en-US" altLang="ja-JP" sz="1000" kern="1200" dirty="0" smtClean="0">
                <a:solidFill>
                  <a:schemeClr val="tx1"/>
                </a:solidFill>
                <a:effectLst/>
                <a:latin typeface="+mn-lt"/>
                <a:ea typeface="+mn-ea"/>
                <a:cs typeface="+mn-cs"/>
              </a:rPr>
              <a:t>※This table shows the results of analysis performed on patients who received first transplants. </a:t>
            </a:r>
          </a:p>
          <a:p>
            <a:r>
              <a:rPr kumimoji="1" lang="en-US" altLang="ja-JP" sz="1000" kern="1200" dirty="0" smtClean="0">
                <a:solidFill>
                  <a:schemeClr val="tx1"/>
                </a:solidFill>
                <a:effectLst/>
                <a:latin typeface="+mn-lt"/>
                <a:ea typeface="+mn-ea"/>
                <a:cs typeface="+mn-cs"/>
              </a:rPr>
              <a:t>※The dotted lines (…) indicate the survival probabilities calculated when the number of transplants was below 100.</a:t>
            </a:r>
          </a:p>
          <a:p>
            <a:r>
              <a:rPr kumimoji="1" lang="en-US" altLang="ja-JP" sz="1000" kern="1200" dirty="0" smtClean="0">
                <a:solidFill>
                  <a:schemeClr val="tx1"/>
                </a:solidFill>
                <a:effectLst/>
                <a:latin typeface="+mn-lt"/>
                <a:ea typeface="+mn-ea"/>
                <a:cs typeface="+mn-cs"/>
              </a:rPr>
              <a:t> </a:t>
            </a:r>
          </a:p>
          <a:p>
            <a:r>
              <a:rPr kumimoji="1" lang="en-US" altLang="ja-JP" sz="1000" kern="1200" dirty="0" smtClean="0">
                <a:solidFill>
                  <a:schemeClr val="tx1"/>
                </a:solidFill>
                <a:effectLst/>
                <a:latin typeface="+mn-lt"/>
                <a:ea typeface="+mn-ea"/>
                <a:cs typeface="+mn-cs"/>
              </a:rPr>
              <a:t> ―≪Disease risk status at transplantation≫―――――――――</a:t>
            </a:r>
          </a:p>
          <a:p>
            <a:r>
              <a:rPr kumimoji="1" lang="en-US" altLang="ja-JP" sz="1000" kern="1200" dirty="0" smtClean="0">
                <a:solidFill>
                  <a:schemeClr val="tx1"/>
                </a:solidFill>
                <a:effectLst/>
                <a:latin typeface="+mn-lt"/>
                <a:ea typeface="+mn-ea"/>
                <a:cs typeface="+mn-cs"/>
              </a:rPr>
              <a:t>■</a:t>
            </a:r>
            <a:r>
              <a:rPr kumimoji="1" lang="en-US" altLang="ja-JP" sz="1000" b="1" kern="1200" dirty="0" smtClean="0">
                <a:solidFill>
                  <a:schemeClr val="tx1"/>
                </a:solidFill>
                <a:effectLst/>
                <a:latin typeface="+mn-lt"/>
                <a:ea typeface="+mn-ea"/>
                <a:cs typeface="+mn-cs"/>
              </a:rPr>
              <a:t>Standard Risk Group </a:t>
            </a:r>
          </a:p>
          <a:p>
            <a:r>
              <a:rPr kumimoji="1" lang="en-US" altLang="ja-JP" sz="1000" kern="1200" dirty="0" smtClean="0">
                <a:solidFill>
                  <a:schemeClr val="tx1"/>
                </a:solidFill>
                <a:effectLst/>
                <a:latin typeface="+mn-lt"/>
                <a:ea typeface="+mn-ea"/>
                <a:cs typeface="+mn-cs"/>
              </a:rPr>
              <a:t>    </a:t>
            </a:r>
            <a:r>
              <a:rPr kumimoji="1" lang="ja-JP" altLang="en-US" sz="1000" kern="1200" dirty="0" smtClean="0">
                <a:solidFill>
                  <a:schemeClr val="tx1"/>
                </a:solidFill>
                <a:effectLst/>
                <a:latin typeface="+mn-lt"/>
                <a:ea typeface="+mn-ea"/>
                <a:cs typeface="+mn-cs"/>
              </a:rPr>
              <a:t>・</a:t>
            </a:r>
            <a:r>
              <a:rPr kumimoji="1" lang="en-US" altLang="ja-JP" sz="1000" kern="1200" dirty="0" smtClean="0">
                <a:solidFill>
                  <a:schemeClr val="tx1"/>
                </a:solidFill>
                <a:effectLst/>
                <a:latin typeface="+mn-lt"/>
                <a:ea typeface="+mn-ea"/>
                <a:cs typeface="+mn-cs"/>
              </a:rPr>
              <a:t>AML (1CR</a:t>
            </a:r>
            <a:r>
              <a:rPr kumimoji="1" lang="ja-JP" altLang="en-US" sz="1000" kern="1200" dirty="0" smtClean="0">
                <a:solidFill>
                  <a:schemeClr val="tx1"/>
                </a:solidFill>
                <a:effectLst/>
                <a:latin typeface="+mn-lt"/>
                <a:ea typeface="+mn-ea"/>
                <a:cs typeface="+mn-cs"/>
              </a:rPr>
              <a:t>／</a:t>
            </a:r>
            <a:r>
              <a:rPr kumimoji="1" lang="en-US" altLang="ja-JP" sz="1000" kern="1200" dirty="0" smtClean="0">
                <a:solidFill>
                  <a:schemeClr val="tx1"/>
                </a:solidFill>
                <a:effectLst/>
                <a:latin typeface="+mn-lt"/>
                <a:ea typeface="+mn-ea"/>
                <a:cs typeface="+mn-cs"/>
              </a:rPr>
              <a:t>2CR)</a:t>
            </a:r>
          </a:p>
          <a:p>
            <a:r>
              <a:rPr kumimoji="1" lang="en-US" altLang="ja-JP" sz="1000" kern="1200" dirty="0" smtClean="0">
                <a:solidFill>
                  <a:schemeClr val="tx1"/>
                </a:solidFill>
                <a:effectLst/>
                <a:latin typeface="+mn-lt"/>
                <a:ea typeface="+mn-ea"/>
                <a:cs typeface="+mn-cs"/>
              </a:rPr>
              <a:t>    </a:t>
            </a:r>
            <a:r>
              <a:rPr kumimoji="1" lang="ja-JP" altLang="en-US" sz="1000" kern="1200" dirty="0" smtClean="0">
                <a:solidFill>
                  <a:schemeClr val="tx1"/>
                </a:solidFill>
                <a:effectLst/>
                <a:latin typeface="+mn-lt"/>
                <a:ea typeface="+mn-ea"/>
                <a:cs typeface="+mn-cs"/>
              </a:rPr>
              <a:t>・</a:t>
            </a:r>
            <a:r>
              <a:rPr kumimoji="1" lang="en-US" altLang="ja-JP" sz="1000" kern="1200" dirty="0" smtClean="0">
                <a:solidFill>
                  <a:schemeClr val="tx1"/>
                </a:solidFill>
                <a:effectLst/>
                <a:latin typeface="+mn-lt"/>
                <a:ea typeface="+mn-ea"/>
                <a:cs typeface="+mn-cs"/>
              </a:rPr>
              <a:t>ALL  (1CR)</a:t>
            </a:r>
          </a:p>
          <a:p>
            <a:r>
              <a:rPr kumimoji="1" lang="en-US" altLang="ja-JP" sz="1000" kern="1200" dirty="0" smtClean="0">
                <a:solidFill>
                  <a:schemeClr val="tx1"/>
                </a:solidFill>
                <a:effectLst/>
                <a:latin typeface="+mn-lt"/>
                <a:ea typeface="+mn-ea"/>
                <a:cs typeface="+mn-cs"/>
              </a:rPr>
              <a:t>    </a:t>
            </a:r>
            <a:r>
              <a:rPr kumimoji="1" lang="ja-JP" altLang="en-US" sz="1000" kern="1200" dirty="0" smtClean="0">
                <a:solidFill>
                  <a:schemeClr val="tx1"/>
                </a:solidFill>
                <a:effectLst/>
                <a:latin typeface="+mn-lt"/>
                <a:ea typeface="+mn-ea"/>
                <a:cs typeface="+mn-cs"/>
              </a:rPr>
              <a:t>・</a:t>
            </a:r>
            <a:r>
              <a:rPr kumimoji="1" lang="en-US" altLang="ja-JP" sz="1000" kern="1200" dirty="0" smtClean="0">
                <a:solidFill>
                  <a:schemeClr val="tx1"/>
                </a:solidFill>
                <a:effectLst/>
                <a:latin typeface="+mn-lt"/>
                <a:ea typeface="+mn-ea"/>
                <a:cs typeface="+mn-cs"/>
              </a:rPr>
              <a:t>CML (1CP)</a:t>
            </a:r>
          </a:p>
          <a:p>
            <a:r>
              <a:rPr kumimoji="1" lang="en-US" altLang="ja-JP" sz="1000" kern="1200" dirty="0" smtClean="0">
                <a:solidFill>
                  <a:schemeClr val="tx1"/>
                </a:solidFill>
                <a:effectLst/>
                <a:latin typeface="+mn-lt"/>
                <a:ea typeface="+mn-ea"/>
                <a:cs typeface="+mn-cs"/>
              </a:rPr>
              <a:t>    </a:t>
            </a:r>
            <a:r>
              <a:rPr kumimoji="1" lang="ja-JP" altLang="en-US" sz="1000" kern="1200" dirty="0" smtClean="0">
                <a:solidFill>
                  <a:schemeClr val="tx1"/>
                </a:solidFill>
                <a:effectLst/>
                <a:latin typeface="+mn-lt"/>
                <a:ea typeface="+mn-ea"/>
                <a:cs typeface="+mn-cs"/>
              </a:rPr>
              <a:t>・</a:t>
            </a:r>
            <a:r>
              <a:rPr kumimoji="1" lang="en-US" altLang="ja-JP" sz="1000" kern="1200" dirty="0" smtClean="0">
                <a:solidFill>
                  <a:schemeClr val="tx1"/>
                </a:solidFill>
                <a:effectLst/>
                <a:latin typeface="+mn-lt"/>
                <a:ea typeface="+mn-ea"/>
                <a:cs typeface="+mn-cs"/>
              </a:rPr>
              <a:t>MDS (RA</a:t>
            </a:r>
            <a:r>
              <a:rPr kumimoji="1" lang="ja-JP" altLang="en-US" sz="1000" kern="1200" dirty="0" smtClean="0">
                <a:solidFill>
                  <a:schemeClr val="tx1"/>
                </a:solidFill>
                <a:effectLst/>
                <a:latin typeface="+mn-lt"/>
                <a:ea typeface="+mn-ea"/>
                <a:cs typeface="+mn-cs"/>
              </a:rPr>
              <a:t>／</a:t>
            </a:r>
            <a:r>
              <a:rPr kumimoji="1" lang="en-US" altLang="ja-JP" sz="1000" kern="1200" dirty="0" smtClean="0">
                <a:solidFill>
                  <a:schemeClr val="tx1"/>
                </a:solidFill>
                <a:effectLst/>
                <a:latin typeface="+mn-lt"/>
                <a:ea typeface="+mn-ea"/>
                <a:cs typeface="+mn-cs"/>
              </a:rPr>
              <a:t>RARS) </a:t>
            </a:r>
          </a:p>
          <a:p>
            <a:r>
              <a:rPr kumimoji="1" lang="en-US" altLang="ja-JP" sz="1000" kern="1200" dirty="0" smtClean="0">
                <a:solidFill>
                  <a:schemeClr val="tx1"/>
                </a:solidFill>
                <a:effectLst/>
                <a:latin typeface="+mn-lt"/>
                <a:ea typeface="+mn-ea"/>
                <a:cs typeface="+mn-cs"/>
              </a:rPr>
              <a:t>■</a:t>
            </a:r>
            <a:r>
              <a:rPr kumimoji="1" lang="en-US" altLang="ja-JP" sz="1000" b="1" kern="1200" dirty="0" smtClean="0">
                <a:solidFill>
                  <a:schemeClr val="tx1"/>
                </a:solidFill>
                <a:effectLst/>
                <a:latin typeface="+mn-lt"/>
                <a:ea typeface="+mn-ea"/>
                <a:cs typeface="+mn-cs"/>
              </a:rPr>
              <a:t>Advanced Risk Group </a:t>
            </a:r>
          </a:p>
          <a:p>
            <a:r>
              <a:rPr kumimoji="1" lang="en-US" altLang="ja-JP" sz="1000" kern="1200" dirty="0" smtClean="0">
                <a:solidFill>
                  <a:schemeClr val="tx1"/>
                </a:solidFill>
                <a:effectLst/>
                <a:latin typeface="+mn-lt"/>
                <a:ea typeface="+mn-ea"/>
                <a:cs typeface="+mn-cs"/>
              </a:rPr>
              <a:t>    </a:t>
            </a:r>
            <a:r>
              <a:rPr kumimoji="1" lang="ja-JP" altLang="en-US" sz="1000" kern="1200" dirty="0" smtClean="0">
                <a:solidFill>
                  <a:schemeClr val="tx1"/>
                </a:solidFill>
                <a:effectLst/>
                <a:latin typeface="+mn-lt"/>
                <a:ea typeface="+mn-ea"/>
                <a:cs typeface="+mn-cs"/>
              </a:rPr>
              <a:t>・</a:t>
            </a:r>
            <a:r>
              <a:rPr kumimoji="1" lang="en-US" altLang="ja-JP" sz="1000" kern="1200" dirty="0" smtClean="0">
                <a:solidFill>
                  <a:schemeClr val="tx1"/>
                </a:solidFill>
                <a:effectLst/>
                <a:latin typeface="+mn-lt"/>
                <a:ea typeface="+mn-ea"/>
                <a:cs typeface="+mn-cs"/>
              </a:rPr>
              <a:t>all other conditions</a:t>
            </a:r>
          </a:p>
          <a:p>
            <a:r>
              <a:rPr kumimoji="1" lang="en-US" altLang="ja-JP" sz="1000" kern="1200" dirty="0" smtClean="0">
                <a:solidFill>
                  <a:schemeClr val="tx1"/>
                </a:solidFill>
                <a:effectLst/>
                <a:latin typeface="+mn-lt"/>
                <a:ea typeface="+mn-ea"/>
                <a:cs typeface="+mn-cs"/>
              </a:rPr>
              <a:t>――――――――――――――――――――――――――――――</a:t>
            </a:r>
            <a:endParaRPr kumimoji="1" lang="ja-JP" altLang="ja-JP" sz="10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3957824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649181" y="4319264"/>
            <a:ext cx="7204021" cy="2074333"/>
          </a:xfrm>
        </p:spPr>
        <p:txBody>
          <a:bodyPr>
            <a:normAutofit fontScale="92500" lnSpcReduction="10000"/>
          </a:bodyPr>
          <a:lstStyle/>
          <a:p>
            <a:r>
              <a:rPr kumimoji="1" lang="en-US" altLang="ja-JP" sz="1200" kern="1200" dirty="0" smtClean="0">
                <a:solidFill>
                  <a:schemeClr val="tx1"/>
                </a:solidFill>
                <a:effectLst/>
                <a:latin typeface="+mn-lt"/>
                <a:ea typeface="+mn-ea"/>
                <a:cs typeface="+mn-cs"/>
              </a:rPr>
              <a:t>The survival probability in autologous transplants is 83.3% one year after transplantation, 61.1% five years after transplantation, and around 50% ten years after transplantation. </a:t>
            </a:r>
          </a:p>
          <a:p>
            <a:r>
              <a:rPr kumimoji="1" lang="en-US" altLang="ja-JP" sz="1200" kern="1200" dirty="0" smtClean="0">
                <a:solidFill>
                  <a:schemeClr val="tx1"/>
                </a:solidFill>
                <a:effectLst/>
                <a:latin typeface="+mn-lt"/>
                <a:ea typeface="+mn-ea"/>
                <a:cs typeface="+mn-cs"/>
              </a:rPr>
              <a:t>The survival probability in bone marrow transplants from related donors is 58.0% five years after transplantation and 54.0% ten years after transplantation. The survival probability in bone marrow transplants from unrelated donors is 50.6% five years after transplantation and 45.7% ten years after transplantation. In allogeneic transplants excluding peripheral blood stem cell transplants from unrelated donors which was introduced in 2010, the survival probabilities from the time of 5 years after transplantation onwards decline only modestly. </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smtClean="0">
                <a:solidFill>
                  <a:schemeClr val="tx1"/>
                </a:solidFill>
                <a:effectLst/>
                <a:latin typeface="+mn-lt"/>
                <a:ea typeface="+mn-ea"/>
                <a:cs typeface="+mn-cs"/>
              </a:rPr>
              <a:t>Auto	</a:t>
            </a:r>
            <a:r>
              <a:rPr kumimoji="1" lang="en-US" altLang="ja-JP" sz="1200" b="0" kern="1200" dirty="0" smtClean="0">
                <a:solidFill>
                  <a:schemeClr val="tx1"/>
                </a:solidFill>
                <a:effectLst/>
                <a:latin typeface="+mn-lt"/>
                <a:ea typeface="+mn-ea"/>
                <a:cs typeface="+mn-cs"/>
              </a:rPr>
              <a:t>32,653</a:t>
            </a:r>
            <a:r>
              <a:rPr kumimoji="1" lang="en-US" altLang="ja-JP" sz="1200" b="1" kern="1200" dirty="0" smtClean="0">
                <a:solidFill>
                  <a:schemeClr val="tx1"/>
                </a:solidFill>
                <a:effectLst/>
                <a:latin typeface="+mn-lt"/>
                <a:ea typeface="+mn-ea"/>
                <a:cs typeface="+mn-cs"/>
              </a:rPr>
              <a:t>	83.3%	61.1%	50.4%</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11,500</a:t>
            </a:r>
            <a:r>
              <a:rPr kumimoji="1" lang="en-US" altLang="ja-JP" sz="1200" b="1" kern="1200" dirty="0" smtClean="0">
                <a:solidFill>
                  <a:schemeClr val="tx1"/>
                </a:solidFill>
                <a:effectLst/>
                <a:latin typeface="+mn-lt"/>
                <a:ea typeface="+mn-ea"/>
                <a:cs typeface="+mn-cs"/>
              </a:rPr>
              <a:t>	73.5%	58.0%	54.0%</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10,381</a:t>
            </a:r>
            <a:r>
              <a:rPr kumimoji="1" lang="en-US" altLang="ja-JP" sz="1200" b="1" kern="1200" dirty="0" smtClean="0">
                <a:solidFill>
                  <a:schemeClr val="tx1"/>
                </a:solidFill>
                <a:effectLst/>
                <a:latin typeface="+mn-lt"/>
                <a:ea typeface="+mn-ea"/>
                <a:cs typeface="+mn-cs"/>
              </a:rPr>
              <a:t>	59.5%	40.5%	35.3%</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19,371</a:t>
            </a:r>
            <a:r>
              <a:rPr kumimoji="1" lang="en-US" altLang="ja-JP" sz="1200" b="1" kern="1200" dirty="0" smtClean="0">
                <a:solidFill>
                  <a:schemeClr val="tx1"/>
                </a:solidFill>
                <a:effectLst/>
                <a:latin typeface="+mn-lt"/>
                <a:ea typeface="+mn-ea"/>
                <a:cs typeface="+mn-cs"/>
              </a:rPr>
              <a:t>	66.2%	50.6%	45.7%</a:t>
            </a:r>
          </a:p>
          <a:p>
            <a:r>
              <a:rPr kumimoji="1" lang="en-US" altLang="ja-JP" sz="1200" b="1" kern="1200" dirty="0" smtClean="0">
                <a:solidFill>
                  <a:schemeClr val="tx1"/>
                </a:solidFill>
                <a:effectLst/>
                <a:latin typeface="+mn-lt"/>
                <a:ea typeface="+mn-ea"/>
                <a:cs typeface="+mn-cs"/>
              </a:rPr>
              <a:t>UR-PB	    </a:t>
            </a:r>
            <a:r>
              <a:rPr kumimoji="1" lang="en-US" altLang="ja-JP" sz="1200" b="0" kern="1200" dirty="0" smtClean="0">
                <a:solidFill>
                  <a:schemeClr val="tx1"/>
                </a:solidFill>
                <a:effectLst/>
                <a:latin typeface="+mn-lt"/>
                <a:ea typeface="+mn-ea"/>
                <a:cs typeface="+mn-cs"/>
              </a:rPr>
              <a:t>559</a:t>
            </a:r>
            <a:r>
              <a:rPr kumimoji="1" lang="en-US" altLang="ja-JP" sz="1200" b="1" kern="1200" dirty="0" smtClean="0">
                <a:solidFill>
                  <a:schemeClr val="tx1"/>
                </a:solidFill>
                <a:effectLst/>
                <a:latin typeface="+mn-lt"/>
                <a:ea typeface="+mn-ea"/>
                <a:cs typeface="+mn-cs"/>
              </a:rPr>
              <a:t>	68.5%	50.3%	34.1%</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12,525</a:t>
            </a:r>
            <a:r>
              <a:rPr kumimoji="1" lang="en-US" altLang="ja-JP" sz="1200" b="1" u="sng" kern="1200" dirty="0" smtClean="0">
                <a:solidFill>
                  <a:schemeClr val="tx1"/>
                </a:solidFill>
                <a:effectLst/>
                <a:latin typeface="+mn-lt"/>
                <a:ea typeface="+mn-ea"/>
                <a:cs typeface="+mn-cs"/>
              </a:rPr>
              <a:t>	56.2%	42.4%	38.8%</a:t>
            </a: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extLst>
      <p:ext uri="{BB962C8B-B14F-4D97-AF65-F5344CB8AC3E}">
        <p14:creationId xmlns:p14="http://schemas.microsoft.com/office/powerpoint/2010/main" val="79616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17022"/>
            <a:ext cx="7204021" cy="2074333"/>
          </a:xfrm>
        </p:spPr>
        <p:txBody>
          <a:bodyPr>
            <a:normAutofit lnSpcReduction="10000"/>
          </a:bodyPr>
          <a:lstStyle/>
          <a:p>
            <a:r>
              <a:rPr kumimoji="1" lang="en-US" altLang="ja-JP" sz="1200" kern="1200" dirty="0" smtClean="0">
                <a:solidFill>
                  <a:schemeClr val="tx1"/>
                </a:solidFill>
                <a:effectLst/>
                <a:latin typeface="+mn-lt"/>
                <a:ea typeface="+mn-ea"/>
                <a:cs typeface="+mn-cs"/>
              </a:rPr>
              <a:t>In all types of acute leukemia, the survival probabilities are around 45% five years after transplantation and about 40% ten years after transplantation. </a:t>
            </a:r>
          </a:p>
          <a:p>
            <a:r>
              <a:rPr kumimoji="1" lang="en-US" altLang="ja-JP" sz="1200" kern="1200" dirty="0" smtClean="0">
                <a:solidFill>
                  <a:schemeClr val="tx1"/>
                </a:solidFill>
                <a:effectLst/>
                <a:latin typeface="+mn-lt"/>
                <a:ea typeface="+mn-ea"/>
                <a:cs typeface="+mn-cs"/>
              </a:rPr>
              <a:t>In chronic myelogenous leukemia, the spread of therapeutic drugs has reduced the number of transplants, and the survival probabilities both 5 and 10 years after transplantation are above 50%. </a:t>
            </a:r>
          </a:p>
          <a:p>
            <a:r>
              <a:rPr kumimoji="1" lang="en-US" altLang="ja-JP" sz="1200" kern="1200" dirty="0" smtClean="0">
                <a:solidFill>
                  <a:schemeClr val="tx1"/>
                </a:solidFill>
                <a:effectLst/>
                <a:latin typeface="+mn-lt"/>
                <a:ea typeface="+mn-ea"/>
                <a:cs typeface="+mn-cs"/>
              </a:rPr>
              <a:t>In adult T-cell leukemia, the survival probability is 45.1% one year after transplantation and 25.5 % ten years after transplantation, both of which are lower than the survival probabilities of the other types of leukemia.</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smtClean="0">
                <a:solidFill>
                  <a:schemeClr val="tx1"/>
                </a:solidFill>
                <a:effectLst/>
                <a:latin typeface="+mn-lt"/>
                <a:ea typeface="+mn-ea"/>
                <a:cs typeface="+mn-cs"/>
              </a:rPr>
              <a:t>AML	</a:t>
            </a:r>
            <a:r>
              <a:rPr kumimoji="1" lang="en-US" altLang="ja-JP" sz="1200" b="0" kern="1200" dirty="0" smtClean="0">
                <a:solidFill>
                  <a:schemeClr val="tx1"/>
                </a:solidFill>
                <a:effectLst/>
                <a:latin typeface="+mn-lt"/>
                <a:ea typeface="+mn-ea"/>
                <a:cs typeface="+mn-cs"/>
              </a:rPr>
              <a:t>21,521</a:t>
            </a:r>
            <a:r>
              <a:rPr kumimoji="1" lang="en-US" altLang="ja-JP" sz="1200" b="1" kern="1200" dirty="0" smtClean="0">
                <a:solidFill>
                  <a:schemeClr val="tx1"/>
                </a:solidFill>
                <a:effectLst/>
                <a:latin typeface="+mn-lt"/>
                <a:ea typeface="+mn-ea"/>
                <a:cs typeface="+mn-cs"/>
              </a:rPr>
              <a:t>	62.8%	45.0%	40.5%</a:t>
            </a:r>
          </a:p>
          <a:p>
            <a:r>
              <a:rPr kumimoji="1" lang="en-US" altLang="ja-JP" sz="1200" b="1" kern="1200" dirty="0" smtClean="0">
                <a:solidFill>
                  <a:schemeClr val="tx1"/>
                </a:solidFill>
                <a:effectLst/>
                <a:latin typeface="+mn-lt"/>
                <a:ea typeface="+mn-ea"/>
                <a:cs typeface="+mn-cs"/>
              </a:rPr>
              <a:t>ALL	</a:t>
            </a:r>
            <a:r>
              <a:rPr kumimoji="1" lang="en-US" altLang="ja-JP" sz="1200" b="0" kern="1200" dirty="0" smtClean="0">
                <a:solidFill>
                  <a:schemeClr val="tx1"/>
                </a:solidFill>
                <a:effectLst/>
                <a:latin typeface="+mn-lt"/>
                <a:ea typeface="+mn-ea"/>
                <a:cs typeface="+mn-cs"/>
              </a:rPr>
              <a:t>11,732</a:t>
            </a:r>
            <a:r>
              <a:rPr kumimoji="1" lang="en-US" altLang="ja-JP" sz="1200" b="1" kern="1200" dirty="0" smtClean="0">
                <a:solidFill>
                  <a:schemeClr val="tx1"/>
                </a:solidFill>
                <a:effectLst/>
                <a:latin typeface="+mn-lt"/>
                <a:ea typeface="+mn-ea"/>
                <a:cs typeface="+mn-cs"/>
              </a:rPr>
              <a:t>	69.7%	50.5%	46.1%</a:t>
            </a:r>
          </a:p>
          <a:p>
            <a:r>
              <a:rPr kumimoji="1" lang="en-US" altLang="ja-JP" sz="1200" b="1" kern="1200" dirty="0" smtClean="0">
                <a:solidFill>
                  <a:schemeClr val="tx1"/>
                </a:solidFill>
                <a:effectLst/>
                <a:latin typeface="+mn-lt"/>
                <a:ea typeface="+mn-ea"/>
                <a:cs typeface="+mn-cs"/>
              </a:rPr>
              <a:t>ATL	  </a:t>
            </a:r>
            <a:r>
              <a:rPr kumimoji="1" lang="en-US" altLang="ja-JP" sz="1200" b="0" kern="1200" dirty="0" smtClean="0">
                <a:solidFill>
                  <a:schemeClr val="tx1"/>
                </a:solidFill>
                <a:effectLst/>
                <a:latin typeface="+mn-lt"/>
                <a:ea typeface="+mn-ea"/>
                <a:cs typeface="+mn-cs"/>
              </a:rPr>
              <a:t>2,342</a:t>
            </a:r>
            <a:r>
              <a:rPr kumimoji="1" lang="en-US" altLang="ja-JP" sz="1200" b="1" kern="1200" dirty="0" smtClean="0">
                <a:solidFill>
                  <a:schemeClr val="tx1"/>
                </a:solidFill>
                <a:effectLst/>
                <a:latin typeface="+mn-lt"/>
                <a:ea typeface="+mn-ea"/>
                <a:cs typeface="+mn-cs"/>
              </a:rPr>
              <a:t>	45.1%	30.3%	25.5%</a:t>
            </a:r>
          </a:p>
          <a:p>
            <a:r>
              <a:rPr kumimoji="1" lang="en-US" altLang="ja-JP" sz="1200" b="1" kern="1200" dirty="0" smtClean="0">
                <a:solidFill>
                  <a:schemeClr val="tx1"/>
                </a:solidFill>
                <a:effectLst/>
                <a:latin typeface="+mn-lt"/>
                <a:ea typeface="+mn-ea"/>
                <a:cs typeface="+mn-cs"/>
              </a:rPr>
              <a:t>CML	  </a:t>
            </a:r>
            <a:r>
              <a:rPr kumimoji="1" lang="en-US" altLang="ja-JP" sz="1200" b="0" kern="1200" dirty="0" smtClean="0">
                <a:solidFill>
                  <a:schemeClr val="tx1"/>
                </a:solidFill>
                <a:effectLst/>
                <a:latin typeface="+mn-lt"/>
                <a:ea typeface="+mn-ea"/>
                <a:cs typeface="+mn-cs"/>
              </a:rPr>
              <a:t>3,577</a:t>
            </a:r>
            <a:r>
              <a:rPr kumimoji="1" lang="en-US" altLang="ja-JP" sz="1200" b="1" kern="1200" dirty="0" smtClean="0">
                <a:solidFill>
                  <a:schemeClr val="tx1"/>
                </a:solidFill>
                <a:effectLst/>
                <a:latin typeface="+mn-lt"/>
                <a:ea typeface="+mn-ea"/>
                <a:cs typeface="+mn-cs"/>
              </a:rPr>
              <a:t>	70.7%	58.5%	54.8%</a:t>
            </a:r>
          </a:p>
          <a:p>
            <a:r>
              <a:rPr kumimoji="1" lang="en-US" altLang="ja-JP" sz="1200" b="1" u="sng" kern="1200" dirty="0" smtClean="0">
                <a:solidFill>
                  <a:schemeClr val="tx1"/>
                </a:solidFill>
                <a:effectLst/>
                <a:latin typeface="+mn-lt"/>
                <a:ea typeface="+mn-ea"/>
                <a:cs typeface="+mn-cs"/>
              </a:rPr>
              <a:t>MDS	  </a:t>
            </a:r>
            <a:r>
              <a:rPr kumimoji="1" lang="en-US" altLang="ja-JP" sz="1200" b="0" u="sng" kern="1200" dirty="0" smtClean="0">
                <a:solidFill>
                  <a:schemeClr val="tx1"/>
                </a:solidFill>
                <a:effectLst/>
                <a:latin typeface="+mn-lt"/>
                <a:ea typeface="+mn-ea"/>
                <a:cs typeface="+mn-cs"/>
              </a:rPr>
              <a:t>5,592</a:t>
            </a:r>
            <a:r>
              <a:rPr kumimoji="1" lang="en-US" altLang="ja-JP" sz="1200" b="1" u="sng" kern="1200" dirty="0" smtClean="0">
                <a:solidFill>
                  <a:schemeClr val="tx1"/>
                </a:solidFill>
                <a:effectLst/>
                <a:latin typeface="+mn-lt"/>
                <a:ea typeface="+mn-ea"/>
                <a:cs typeface="+mn-cs"/>
              </a:rPr>
              <a:t>	65.4%	48.9%	42.6%</a:t>
            </a:r>
            <a:endParaRPr lang="en-US" altLang="ja-JP" sz="800" b="1" u="sng" dirty="0">
              <a:latin typeface="Arial" pitchFamily="34" charset="0"/>
              <a:cs typeface="Arial" pitchFamily="34" charset="0"/>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extLst>
      <p:ext uri="{BB962C8B-B14F-4D97-AF65-F5344CB8AC3E}">
        <p14:creationId xmlns:p14="http://schemas.microsoft.com/office/powerpoint/2010/main" val="3917362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25815"/>
            <a:ext cx="7204021" cy="2074333"/>
          </a:xfrm>
        </p:spPr>
        <p:txBody>
          <a:bodyPr>
            <a:normAutofit lnSpcReduction="10000"/>
          </a:bodyPr>
          <a:lstStyle/>
          <a:p>
            <a:r>
              <a:rPr kumimoji="1" lang="en-US" altLang="ja-JP" sz="1200" kern="1200" dirty="0" smtClean="0">
                <a:solidFill>
                  <a:schemeClr val="tx1"/>
                </a:solidFill>
                <a:effectLst/>
                <a:latin typeface="+mn-lt"/>
                <a:ea typeface="+mn-ea"/>
                <a:cs typeface="+mn-cs"/>
              </a:rPr>
              <a:t>In both non-Hodgkin lymphoma and Hodgkin lymphoma, the survival probabilities are around 60% five years after transplantation and around 50% ten years after transplantation. The survival probability one year after transplantation is slightly higher in Hodgkin lymphoma. </a:t>
            </a:r>
          </a:p>
          <a:p>
            <a:r>
              <a:rPr kumimoji="1" lang="en-US" altLang="ja-JP" sz="1200" kern="1200" dirty="0" smtClean="0">
                <a:solidFill>
                  <a:schemeClr val="tx1"/>
                </a:solidFill>
                <a:effectLst/>
                <a:latin typeface="+mn-lt"/>
                <a:ea typeface="+mn-ea"/>
                <a:cs typeface="+mn-cs"/>
              </a:rPr>
              <a:t>In approximately 97% of first transplants in plasma cell neoplasms including multiple myeloma, autologous transplants are performed. For the total autologous and allogeneic transplants, the survival probability one year after transplantation is as high as  91.8%, whereas the survival probability 10 years after transplantation is 38.2%.</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smtClean="0">
                <a:solidFill>
                  <a:schemeClr val="tx1"/>
                </a:solidFill>
                <a:effectLst/>
                <a:latin typeface="+mn-lt"/>
                <a:ea typeface="+mn-ea"/>
                <a:cs typeface="+mn-cs"/>
              </a:rPr>
              <a:t>NHL		</a:t>
            </a:r>
            <a:r>
              <a:rPr kumimoji="1" lang="en-US" altLang="ja-JP" sz="1200" b="0" kern="1200" dirty="0" smtClean="0">
                <a:solidFill>
                  <a:schemeClr val="tx1"/>
                </a:solidFill>
                <a:effectLst/>
                <a:latin typeface="+mn-lt"/>
                <a:ea typeface="+mn-ea"/>
                <a:cs typeface="+mn-cs"/>
              </a:rPr>
              <a:t>18,672</a:t>
            </a:r>
            <a:r>
              <a:rPr kumimoji="1" lang="en-US" altLang="ja-JP" sz="1200" b="1" kern="1200" dirty="0" smtClean="0">
                <a:solidFill>
                  <a:schemeClr val="tx1"/>
                </a:solidFill>
                <a:effectLst/>
                <a:latin typeface="+mn-lt"/>
                <a:ea typeface="+mn-ea"/>
                <a:cs typeface="+mn-cs"/>
              </a:rPr>
              <a:t>	72.4%	57.1%	49.9%</a:t>
            </a:r>
          </a:p>
          <a:p>
            <a:r>
              <a:rPr kumimoji="1" lang="en-US" altLang="ja-JP" sz="1200" b="1" kern="1200" dirty="0" smtClean="0">
                <a:solidFill>
                  <a:schemeClr val="tx1"/>
                </a:solidFill>
                <a:effectLst/>
                <a:latin typeface="+mn-lt"/>
                <a:ea typeface="+mn-ea"/>
                <a:cs typeface="+mn-cs"/>
              </a:rPr>
              <a:t>HL		  </a:t>
            </a:r>
            <a:r>
              <a:rPr kumimoji="1" lang="en-US" altLang="ja-JP" sz="1200" b="0" kern="1200" dirty="0" smtClean="0">
                <a:solidFill>
                  <a:schemeClr val="tx1"/>
                </a:solidFill>
                <a:effectLst/>
                <a:latin typeface="+mn-lt"/>
                <a:ea typeface="+mn-ea"/>
                <a:cs typeface="+mn-cs"/>
              </a:rPr>
              <a:t>1,495</a:t>
            </a:r>
            <a:r>
              <a:rPr kumimoji="1" lang="en-US" altLang="ja-JP" sz="1200" b="1" kern="1200" dirty="0" smtClean="0">
                <a:solidFill>
                  <a:schemeClr val="tx1"/>
                </a:solidFill>
                <a:effectLst/>
                <a:latin typeface="+mn-lt"/>
                <a:ea typeface="+mn-ea"/>
                <a:cs typeface="+mn-cs"/>
              </a:rPr>
              <a:t>	86.2%	68.1%	60.8%</a:t>
            </a:r>
          </a:p>
          <a:p>
            <a:r>
              <a:rPr kumimoji="1" lang="en-US" altLang="ja-JP" sz="1200" b="1" kern="1200" dirty="0" smtClean="0">
                <a:solidFill>
                  <a:schemeClr val="tx1"/>
                </a:solidFill>
                <a:effectLst/>
                <a:latin typeface="+mn-lt"/>
                <a:ea typeface="+mn-ea"/>
                <a:cs typeface="+mn-cs"/>
              </a:rPr>
              <a:t>Other lymphoma 	    </a:t>
            </a:r>
            <a:r>
              <a:rPr kumimoji="1" lang="en-US" altLang="ja-JP" sz="1200" b="0" kern="1200" dirty="0" smtClean="0">
                <a:solidFill>
                  <a:schemeClr val="tx1"/>
                </a:solidFill>
                <a:effectLst/>
                <a:latin typeface="+mn-lt"/>
                <a:ea typeface="+mn-ea"/>
                <a:cs typeface="+mn-cs"/>
              </a:rPr>
              <a:t>707</a:t>
            </a:r>
            <a:r>
              <a:rPr kumimoji="1" lang="en-US" altLang="ja-JP" sz="1200" b="1" kern="1200" dirty="0" smtClean="0">
                <a:solidFill>
                  <a:schemeClr val="tx1"/>
                </a:solidFill>
                <a:effectLst/>
                <a:latin typeface="+mn-lt"/>
                <a:ea typeface="+mn-ea"/>
                <a:cs typeface="+mn-cs"/>
              </a:rPr>
              <a:t>	67.6%	51.2%	41.7%</a:t>
            </a:r>
          </a:p>
          <a:p>
            <a:r>
              <a:rPr kumimoji="1" lang="en-US" altLang="ja-JP" sz="1200" b="1" kern="1200" dirty="0" smtClean="0">
                <a:solidFill>
                  <a:schemeClr val="tx1"/>
                </a:solidFill>
                <a:effectLst/>
                <a:latin typeface="+mn-lt"/>
                <a:ea typeface="+mn-ea"/>
                <a:cs typeface="+mn-cs"/>
              </a:rPr>
              <a:t> / type missing</a:t>
            </a:r>
          </a:p>
          <a:p>
            <a:r>
              <a:rPr kumimoji="1" lang="en-US" altLang="ja-JP" sz="1200" b="1" i="0" u="sng" kern="1200" dirty="0" smtClean="0">
                <a:solidFill>
                  <a:schemeClr val="tx1"/>
                </a:solidFill>
                <a:effectLst/>
                <a:latin typeface="+mn-lt"/>
                <a:ea typeface="+mn-ea"/>
                <a:cs typeface="+mn-cs"/>
              </a:rPr>
              <a:t>MM/PCD		  </a:t>
            </a:r>
            <a:r>
              <a:rPr kumimoji="1" lang="en-US" altLang="ja-JP" sz="1200" b="0" i="0" u="sng" kern="1200" dirty="0" smtClean="0">
                <a:solidFill>
                  <a:schemeClr val="tx1"/>
                </a:solidFill>
                <a:effectLst/>
                <a:latin typeface="+mn-lt"/>
                <a:ea typeface="+mn-ea"/>
                <a:cs typeface="+mn-cs"/>
              </a:rPr>
              <a:t>9,584</a:t>
            </a:r>
            <a:r>
              <a:rPr kumimoji="1" lang="en-US" altLang="ja-JP" sz="1200" b="1" i="0" u="sng" kern="1200" dirty="0" smtClean="0">
                <a:solidFill>
                  <a:schemeClr val="tx1"/>
                </a:solidFill>
                <a:effectLst/>
                <a:latin typeface="+mn-lt"/>
                <a:ea typeface="+mn-ea"/>
                <a:cs typeface="+mn-cs"/>
              </a:rPr>
              <a:t>	91.8%	62.1%	38.2%</a:t>
            </a:r>
          </a:p>
          <a:p>
            <a:endParaRPr lang="en-US" altLang="ja-JP" sz="600" u="none" dirty="0">
              <a:latin typeface="Arial" pitchFamily="34" charset="0"/>
              <a:cs typeface="Arial" pitchFamily="34" charset="0"/>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extLst>
      <p:ext uri="{BB962C8B-B14F-4D97-AF65-F5344CB8AC3E}">
        <p14:creationId xmlns:p14="http://schemas.microsoft.com/office/powerpoint/2010/main" val="3239597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15"/>
            <a:ext cx="7204021" cy="2154116"/>
          </a:xfrm>
        </p:spPr>
        <p:txBody>
          <a:bodyPr>
            <a:normAutofit/>
          </a:bodyPr>
          <a:lstStyle/>
          <a:p>
            <a:r>
              <a:rPr kumimoji="1" lang="en-US" altLang="ja-JP" sz="1200" kern="1200" dirty="0" smtClean="0">
                <a:solidFill>
                  <a:schemeClr val="tx1"/>
                </a:solidFill>
                <a:effectLst/>
                <a:latin typeface="+mn-lt"/>
                <a:ea typeface="+mn-ea"/>
                <a:cs typeface="+mn-cs"/>
              </a:rPr>
              <a:t>In acute myeloid leukemia, the survival probabilities after autologous transplant are almost similar between recipients aged 0 to 15 years and those aged 16 years or older (≥16). </a:t>
            </a:r>
          </a:p>
          <a:p>
            <a:r>
              <a:rPr kumimoji="1" lang="en-US" altLang="ja-JP" sz="1200" kern="1200" dirty="0" smtClean="0">
                <a:solidFill>
                  <a:schemeClr val="tx1"/>
                </a:solidFill>
                <a:effectLst/>
                <a:latin typeface="+mn-lt"/>
                <a:ea typeface="+mn-ea"/>
                <a:cs typeface="+mn-cs"/>
              </a:rPr>
              <a:t>In acute lymphoblastic leukemia, the survival probability in those aged 16 years or older (≥16) is 31.2% and 26.5% five and ten years after autologous transplantation, respectively, indicating lower long-term survival probabilities in this age group than in pediatric patients.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smtClean="0">
                <a:solidFill>
                  <a:schemeClr val="tx1"/>
                </a:solidFill>
                <a:effectLst/>
                <a:latin typeface="+mn-lt"/>
                <a:ea typeface="+mn-ea"/>
                <a:cs typeface="+mn-cs"/>
              </a:rPr>
              <a:t>AML    </a:t>
            </a:r>
            <a:r>
              <a:rPr kumimoji="1" lang="en-US" altLang="ja-JP" sz="1200" b="0" kern="1200" dirty="0" smtClean="0">
                <a:solidFill>
                  <a:schemeClr val="tx1"/>
                </a:solidFill>
                <a:effectLst/>
                <a:latin typeface="+mn-lt"/>
                <a:ea typeface="+mn-ea"/>
                <a:cs typeface="+mn-cs"/>
              </a:rPr>
              <a:t>Age≤15	  235</a:t>
            </a:r>
            <a:r>
              <a:rPr kumimoji="1" lang="en-US" altLang="ja-JP" sz="1200" b="1" kern="1200" dirty="0" smtClean="0">
                <a:solidFill>
                  <a:schemeClr val="tx1"/>
                </a:solidFill>
                <a:effectLst/>
                <a:latin typeface="+mn-lt"/>
                <a:ea typeface="+mn-ea"/>
                <a:cs typeface="+mn-cs"/>
              </a:rPr>
              <a:t>	86.8%	64.2%	61.4%</a:t>
            </a:r>
          </a:p>
          <a:p>
            <a:r>
              <a:rPr kumimoji="1" lang="en-US" altLang="ja-JP" sz="1200" b="1" kern="1200" dirty="0" smtClean="0">
                <a:solidFill>
                  <a:schemeClr val="tx1"/>
                </a:solidFill>
                <a:effectLst/>
                <a:latin typeface="+mn-lt"/>
                <a:ea typeface="+mn-ea"/>
                <a:cs typeface="+mn-cs"/>
              </a:rPr>
              <a:t>          </a:t>
            </a:r>
            <a:r>
              <a:rPr kumimoji="1" lang="en-US" altLang="ja-JP" sz="1200" b="0" kern="1200" dirty="0" smtClean="0">
                <a:solidFill>
                  <a:schemeClr val="tx1"/>
                </a:solidFill>
                <a:effectLst/>
                <a:latin typeface="+mn-lt"/>
                <a:ea typeface="+mn-ea"/>
                <a:cs typeface="+mn-cs"/>
              </a:rPr>
              <a:t>Age≥16	1,396</a:t>
            </a:r>
            <a:r>
              <a:rPr kumimoji="1" lang="en-US" altLang="ja-JP" sz="1200" b="1" kern="1200" dirty="0" smtClean="0">
                <a:solidFill>
                  <a:schemeClr val="tx1"/>
                </a:solidFill>
                <a:effectLst/>
                <a:latin typeface="+mn-lt"/>
                <a:ea typeface="+mn-ea"/>
                <a:cs typeface="+mn-cs"/>
              </a:rPr>
              <a:t>	82.4%	66.5%	62.5%</a:t>
            </a:r>
          </a:p>
          <a:p>
            <a:r>
              <a:rPr kumimoji="1" lang="en-US" altLang="ja-JP" sz="1200" b="1" kern="1200" dirty="0" smtClean="0">
                <a:solidFill>
                  <a:schemeClr val="tx1"/>
                </a:solidFill>
                <a:effectLst/>
                <a:latin typeface="+mn-lt"/>
                <a:ea typeface="+mn-ea"/>
                <a:cs typeface="+mn-cs"/>
              </a:rPr>
              <a:t>ALL    </a:t>
            </a:r>
            <a:r>
              <a:rPr kumimoji="1" lang="en-US" altLang="ja-JP" sz="1200" b="0" kern="1200" dirty="0" smtClean="0">
                <a:solidFill>
                  <a:schemeClr val="tx1"/>
                </a:solidFill>
                <a:effectLst/>
                <a:latin typeface="+mn-lt"/>
                <a:ea typeface="+mn-ea"/>
                <a:cs typeface="+mn-cs"/>
              </a:rPr>
              <a:t>Age≤15	  393</a:t>
            </a:r>
            <a:r>
              <a:rPr kumimoji="1" lang="en-US" altLang="ja-JP" sz="1200" b="1" kern="1200" dirty="0" smtClean="0">
                <a:solidFill>
                  <a:schemeClr val="tx1"/>
                </a:solidFill>
                <a:effectLst/>
                <a:latin typeface="+mn-lt"/>
                <a:ea typeface="+mn-ea"/>
                <a:cs typeface="+mn-cs"/>
              </a:rPr>
              <a:t>	81.4%	59.7%	55.4%</a:t>
            </a:r>
          </a:p>
          <a:p>
            <a:r>
              <a:rPr kumimoji="1" lang="en-US" altLang="ja-JP" sz="1200" b="1" u="sng" kern="1200" dirty="0" smtClean="0">
                <a:solidFill>
                  <a:schemeClr val="tx1"/>
                </a:solidFill>
                <a:effectLst/>
                <a:latin typeface="+mn-lt"/>
                <a:ea typeface="+mn-ea"/>
                <a:cs typeface="+mn-cs"/>
              </a:rPr>
              <a:t>          </a:t>
            </a:r>
            <a:r>
              <a:rPr kumimoji="1" lang="en-US" altLang="ja-JP" sz="1200" b="0" u="sng" kern="1200" dirty="0" smtClean="0">
                <a:solidFill>
                  <a:schemeClr val="tx1"/>
                </a:solidFill>
                <a:effectLst/>
                <a:latin typeface="+mn-lt"/>
                <a:ea typeface="+mn-ea"/>
                <a:cs typeface="+mn-cs"/>
              </a:rPr>
              <a:t>Age≥16	  341</a:t>
            </a:r>
            <a:r>
              <a:rPr kumimoji="1" lang="en-US" altLang="ja-JP" sz="1200" b="1" u="sng" kern="1200" dirty="0" smtClean="0">
                <a:solidFill>
                  <a:schemeClr val="tx1"/>
                </a:solidFill>
                <a:effectLst/>
                <a:latin typeface="+mn-lt"/>
                <a:ea typeface="+mn-ea"/>
                <a:cs typeface="+mn-cs"/>
              </a:rPr>
              <a:t>	61.2%	31.2%	26.5%</a:t>
            </a:r>
            <a:endParaRPr kumimoji="1" lang="en-US" altLang="ja-JP" sz="1200" b="1" u="sng"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extLst>
      <p:ext uri="{BB962C8B-B14F-4D97-AF65-F5344CB8AC3E}">
        <p14:creationId xmlns:p14="http://schemas.microsoft.com/office/powerpoint/2010/main" val="3018458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1473335" y="4317023"/>
            <a:ext cx="7204021" cy="1916723"/>
          </a:xfrm>
        </p:spPr>
        <p:txBody>
          <a:bodyPr>
            <a:noAutofit/>
          </a:bodyPr>
          <a:lstStyle/>
          <a:p>
            <a:r>
              <a:rPr kumimoji="1" lang="en-US" altLang="ja-JP" sz="1200" kern="1200" dirty="0" smtClean="0">
                <a:solidFill>
                  <a:schemeClr val="tx1"/>
                </a:solidFill>
                <a:effectLst/>
                <a:latin typeface="+mn-lt"/>
                <a:ea typeface="+mn-ea"/>
                <a:cs typeface="+mn-cs"/>
              </a:rPr>
              <a:t>In malignant lymphoma, non-Hodgkin lymphoma accounts for 89% of the total cases of first transplantation and Hodgkin lymphoma, less than 10%. These proportions are almost the same as those in the incidence rates of malignant lymphoma. The vast majority of transplants are autologous in recipients aged 16 years or older (≥16). </a:t>
            </a:r>
          </a:p>
          <a:p>
            <a:r>
              <a:rPr kumimoji="1" lang="en-US" altLang="ja-JP" sz="1200" kern="1200" dirty="0" smtClean="0">
                <a:solidFill>
                  <a:schemeClr val="tx1"/>
                </a:solidFill>
                <a:effectLst/>
                <a:latin typeface="+mn-lt"/>
                <a:ea typeface="+mn-ea"/>
                <a:cs typeface="+mn-cs"/>
              </a:rPr>
              <a:t>In both non-Hodgkin lymphoma and Hodgkin lymphoma, the survival probabilities 5 years after autologous transplantation are around 70% in recipients aged 0 to 15 years. </a:t>
            </a:r>
          </a:p>
          <a:p>
            <a:r>
              <a:rPr kumimoji="1" lang="en-US" altLang="ja-JP" sz="1200" kern="1200" dirty="0" smtClean="0">
                <a:solidFill>
                  <a:schemeClr val="tx1"/>
                </a:solidFill>
                <a:effectLst/>
                <a:latin typeface="+mn-lt"/>
                <a:ea typeface="+mn-ea"/>
                <a:cs typeface="+mn-cs"/>
              </a:rPr>
              <a:t>The survival probability in autologous transplant recipients aged 16 years or older (≥16) in Hodgkin lymphoma is as high as 88.8% one year after transplantation and is about 60% ten years after transplantation.</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smtClean="0">
                <a:solidFill>
                  <a:schemeClr val="tx1"/>
                </a:solidFill>
                <a:effectLst/>
                <a:latin typeface="+mn-lt"/>
                <a:ea typeface="+mn-ea"/>
                <a:cs typeface="+mn-cs"/>
              </a:rPr>
              <a:t>NHL</a:t>
            </a:r>
            <a:r>
              <a:rPr kumimoji="1" lang="ja-JP" altLang="en-US" sz="1200" b="1" kern="1200" dirty="0" smtClean="0">
                <a:solidFill>
                  <a:schemeClr val="tx1"/>
                </a:solidFill>
                <a:effectLst/>
                <a:latin typeface="+mn-lt"/>
                <a:ea typeface="+mn-ea"/>
                <a:cs typeface="+mn-cs"/>
              </a:rPr>
              <a:t>　</a:t>
            </a:r>
            <a:r>
              <a:rPr kumimoji="1" lang="en-US" altLang="ja-JP" sz="1200" b="0" kern="1200" dirty="0" smtClean="0">
                <a:solidFill>
                  <a:schemeClr val="tx1"/>
                </a:solidFill>
                <a:effectLst/>
                <a:latin typeface="+mn-lt"/>
                <a:ea typeface="+mn-ea"/>
                <a:cs typeface="+mn-cs"/>
              </a:rPr>
              <a:t>Age≤15		   215</a:t>
            </a:r>
            <a:r>
              <a:rPr kumimoji="1" lang="en-US" altLang="ja-JP" sz="1200" b="1" kern="1200" dirty="0" smtClean="0">
                <a:solidFill>
                  <a:schemeClr val="tx1"/>
                </a:solidFill>
                <a:effectLst/>
                <a:latin typeface="+mn-lt"/>
                <a:ea typeface="+mn-ea"/>
                <a:cs typeface="+mn-cs"/>
              </a:rPr>
              <a:t>	78.0%	70.7%	70.0%</a:t>
            </a:r>
          </a:p>
          <a:p>
            <a:r>
              <a:rPr kumimoji="1" lang="en-US" altLang="ja-JP" sz="1200" b="1" kern="1200" dirty="0" smtClean="0">
                <a:solidFill>
                  <a:schemeClr val="tx1"/>
                </a:solidFill>
                <a:effectLst/>
                <a:latin typeface="+mn-lt"/>
                <a:ea typeface="+mn-ea"/>
                <a:cs typeface="+mn-cs"/>
              </a:rPr>
              <a:t>        </a:t>
            </a:r>
            <a:r>
              <a:rPr kumimoji="1" lang="en-US" altLang="ja-JP" sz="1200" b="0" kern="1200" dirty="0" smtClean="0">
                <a:solidFill>
                  <a:schemeClr val="tx1"/>
                </a:solidFill>
                <a:effectLst/>
                <a:latin typeface="+mn-lt"/>
                <a:ea typeface="+mn-ea"/>
                <a:cs typeface="+mn-cs"/>
              </a:rPr>
              <a:t>Age≥16 		13,771</a:t>
            </a:r>
            <a:r>
              <a:rPr kumimoji="1" lang="en-US" altLang="ja-JP" sz="1200" b="1" kern="1200" dirty="0" smtClean="0">
                <a:solidFill>
                  <a:schemeClr val="tx1"/>
                </a:solidFill>
                <a:effectLst/>
                <a:latin typeface="+mn-lt"/>
                <a:ea typeface="+mn-ea"/>
                <a:cs typeface="+mn-cs"/>
              </a:rPr>
              <a:t>	78.8%	61.9%	53.0%</a:t>
            </a:r>
          </a:p>
          <a:p>
            <a:r>
              <a:rPr kumimoji="1" lang="en-US" altLang="ja-JP" sz="1200" b="1" kern="1200" dirty="0" smtClean="0">
                <a:solidFill>
                  <a:schemeClr val="tx1"/>
                </a:solidFill>
                <a:effectLst/>
                <a:latin typeface="+mn-lt"/>
                <a:ea typeface="+mn-ea"/>
                <a:cs typeface="+mn-cs"/>
              </a:rPr>
              <a:t>HL   </a:t>
            </a:r>
            <a:r>
              <a:rPr kumimoji="1" lang="en-US" altLang="ja-JP" sz="1200" b="1" kern="1200" baseline="0" dirty="0" smtClean="0">
                <a:solidFill>
                  <a:schemeClr val="tx1"/>
                </a:solidFill>
                <a:effectLst/>
                <a:latin typeface="+mn-lt"/>
                <a:ea typeface="+mn-ea"/>
                <a:cs typeface="+mn-cs"/>
              </a:rPr>
              <a:t> </a:t>
            </a:r>
            <a:r>
              <a:rPr kumimoji="1" lang="en-US" altLang="ja-JP" sz="1200" b="0" kern="1200" dirty="0" smtClean="0">
                <a:solidFill>
                  <a:schemeClr val="tx1"/>
                </a:solidFill>
                <a:effectLst/>
                <a:latin typeface="+mn-lt"/>
                <a:ea typeface="+mn-ea"/>
                <a:cs typeface="+mn-cs"/>
              </a:rPr>
              <a:t>Age≤15		     33</a:t>
            </a:r>
            <a:r>
              <a:rPr kumimoji="1" lang="en-US" altLang="ja-JP" sz="1200" b="1" kern="1200" dirty="0" smtClean="0">
                <a:solidFill>
                  <a:schemeClr val="tx1"/>
                </a:solidFill>
                <a:effectLst/>
                <a:latin typeface="+mn-lt"/>
                <a:ea typeface="+mn-ea"/>
                <a:cs typeface="+mn-cs"/>
              </a:rPr>
              <a:t>	84.4%	70.7%	70.7%</a:t>
            </a:r>
          </a:p>
          <a:p>
            <a:r>
              <a:rPr kumimoji="1" lang="en-US" altLang="ja-JP" sz="1200" b="0" u="sng" kern="1200" dirty="0" smtClean="0">
                <a:solidFill>
                  <a:schemeClr val="tx1"/>
                </a:solidFill>
                <a:effectLst/>
                <a:latin typeface="+mn-lt"/>
                <a:ea typeface="+mn-ea"/>
                <a:cs typeface="+mn-cs"/>
              </a:rPr>
              <a:t>        Age≥16		  1,319</a:t>
            </a:r>
            <a:r>
              <a:rPr kumimoji="1" lang="en-US" altLang="ja-JP" sz="1200" b="1" u="sng" kern="1200" dirty="0" smtClean="0">
                <a:solidFill>
                  <a:schemeClr val="tx1"/>
                </a:solidFill>
                <a:effectLst/>
                <a:latin typeface="+mn-lt"/>
                <a:ea typeface="+mn-ea"/>
                <a:cs typeface="+mn-cs"/>
              </a:rPr>
              <a:t>	88.8%	70.7%	63.2%</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500" b="1" u="sng" dirty="0">
              <a:latin typeface="Arial" pitchFamily="34" charset="0"/>
              <a:ea typeface="メイリオ" pitchFamily="50" charset="-128"/>
              <a:cs typeface="Arial" pitchFamily="34" charset="0"/>
            </a:endParaRPr>
          </a:p>
        </p:txBody>
      </p:sp>
    </p:spTree>
    <p:extLst>
      <p:ext uri="{BB962C8B-B14F-4D97-AF65-F5344CB8AC3E}">
        <p14:creationId xmlns:p14="http://schemas.microsoft.com/office/powerpoint/2010/main" val="432147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en-US" altLang="ja-JP" sz="1200" kern="1200" dirty="0" smtClean="0">
                <a:solidFill>
                  <a:schemeClr val="tx1"/>
                </a:solidFill>
                <a:effectLst/>
                <a:latin typeface="+mn-lt"/>
                <a:ea typeface="+mn-ea"/>
                <a:cs typeface="+mn-cs"/>
              </a:rPr>
              <a:t>Autologous transplants account for approximately 97% of the total cases of first transplantation for plasma cell neoplasms including multiple myeloma. </a:t>
            </a:r>
          </a:p>
          <a:p>
            <a:r>
              <a:rPr kumimoji="1" lang="en-US" altLang="ja-JP" sz="1200" kern="1200" dirty="0" smtClean="0">
                <a:solidFill>
                  <a:schemeClr val="tx1"/>
                </a:solidFill>
                <a:effectLst/>
                <a:latin typeface="+mn-lt"/>
                <a:ea typeface="+mn-ea"/>
                <a:cs typeface="+mn-cs"/>
              </a:rPr>
              <a:t>The survival probability is as high as 90% or more one year after transplantation, but decreases to 39% ten years after transplantation.</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u="sng" kern="1200" dirty="0" smtClean="0">
                <a:solidFill>
                  <a:schemeClr val="tx1"/>
                </a:solidFill>
                <a:effectLst/>
                <a:latin typeface="+mn-lt"/>
                <a:ea typeface="+mn-ea"/>
                <a:cs typeface="+mn-cs"/>
              </a:rPr>
              <a:t>Auto	</a:t>
            </a:r>
            <a:r>
              <a:rPr kumimoji="1" lang="en-US" altLang="ja-JP" sz="1200" b="0" u="sng" kern="1200" dirty="0" smtClean="0">
                <a:solidFill>
                  <a:schemeClr val="tx1"/>
                </a:solidFill>
                <a:effectLst/>
                <a:latin typeface="+mn-lt"/>
                <a:ea typeface="+mn-ea"/>
                <a:cs typeface="+mn-cs"/>
              </a:rPr>
              <a:t>9,274</a:t>
            </a:r>
            <a:r>
              <a:rPr kumimoji="1" lang="en-US" altLang="ja-JP" sz="1200" b="1" u="sng" kern="1200" dirty="0" smtClean="0">
                <a:solidFill>
                  <a:schemeClr val="tx1"/>
                </a:solidFill>
                <a:effectLst/>
                <a:latin typeface="+mn-lt"/>
                <a:ea typeface="+mn-ea"/>
                <a:cs typeface="+mn-cs"/>
              </a:rPr>
              <a:t>	93.2%	63.5%	38.8%</a:t>
            </a:r>
          </a:p>
        </p:txBody>
      </p:sp>
    </p:spTree>
    <p:extLst>
      <p:ext uri="{BB962C8B-B14F-4D97-AF65-F5344CB8AC3E}">
        <p14:creationId xmlns:p14="http://schemas.microsoft.com/office/powerpoint/2010/main" val="3563074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fontScale="92500" lnSpcReduction="10000"/>
          </a:bodyPr>
          <a:lstStyle/>
          <a:p>
            <a:r>
              <a:rPr kumimoji="1" lang="en-US" altLang="ja-JP" sz="1200" kern="1200" dirty="0" smtClean="0">
                <a:solidFill>
                  <a:schemeClr val="tx1"/>
                </a:solidFill>
                <a:effectLst/>
                <a:latin typeface="+mn-lt"/>
                <a:ea typeface="+mn-ea"/>
                <a:cs typeface="+mn-cs"/>
              </a:rPr>
              <a:t>For acute myeloid leukemia, allogeneic transplants account for approximately 90% of the total cases of transplantation, and bone marrow transplants from related donors are frequently performed in patients aged 15 years or younger (≤15). The survival probability 5 years after transplantation in registered patients who received first allogeneic transplants in the period between 1991 and 2018 is 59.7% for bone marrow transplants from related donors and about 50% for transplants from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735</a:t>
            </a:r>
            <a:r>
              <a:rPr kumimoji="1" lang="en-US" altLang="ja-JP" sz="1200" b="1" kern="1200" dirty="0" smtClean="0">
                <a:solidFill>
                  <a:schemeClr val="tx1"/>
                </a:solidFill>
                <a:effectLst/>
                <a:latin typeface="+mn-lt"/>
                <a:ea typeface="+mn-ea"/>
                <a:cs typeface="+mn-cs"/>
              </a:rPr>
              <a:t>	77.6%	59.7%	57.8%</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178</a:t>
            </a:r>
            <a:r>
              <a:rPr kumimoji="1" lang="en-US" altLang="ja-JP" sz="1200" b="1" kern="1200" dirty="0" smtClean="0">
                <a:solidFill>
                  <a:schemeClr val="tx1"/>
                </a:solidFill>
                <a:effectLst/>
                <a:latin typeface="+mn-lt"/>
                <a:ea typeface="+mn-ea"/>
                <a:cs typeface="+mn-cs"/>
              </a:rPr>
              <a:t>	62.1%	48.6%	44.9%</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464</a:t>
            </a:r>
            <a:r>
              <a:rPr kumimoji="1" lang="en-US" altLang="ja-JP" sz="1200" b="1" kern="1200" dirty="0" smtClean="0">
                <a:solidFill>
                  <a:schemeClr val="tx1"/>
                </a:solidFill>
                <a:effectLst/>
                <a:latin typeface="+mn-lt"/>
                <a:ea typeface="+mn-ea"/>
                <a:cs typeface="+mn-cs"/>
              </a:rPr>
              <a:t>	71.7%	54.4%	52.0%</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498</a:t>
            </a:r>
            <a:r>
              <a:rPr kumimoji="1" lang="en-US" altLang="ja-JP" sz="1200" b="1" u="sng" kern="1200" dirty="0" smtClean="0">
                <a:solidFill>
                  <a:schemeClr val="tx1"/>
                </a:solidFill>
                <a:effectLst/>
                <a:latin typeface="+mn-lt"/>
                <a:ea typeface="+mn-ea"/>
                <a:cs typeface="+mn-cs"/>
              </a:rPr>
              <a:t>	70.9%	52.8%	50.6%</a:t>
            </a:r>
            <a:endParaRPr kumimoji="1" lang="en-US" altLang="ja-JP" sz="1200" b="1" u="sng"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81897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1350243" y="4360984"/>
            <a:ext cx="7204021" cy="1693333"/>
          </a:xfrm>
        </p:spPr>
        <p:txBody>
          <a:bodyPr>
            <a:normAutofit lnSpcReduction="10000"/>
          </a:bodyPr>
          <a:lstStyle/>
          <a:p>
            <a:r>
              <a:rPr kumimoji="1" lang="en-US" altLang="ja-JP" sz="1200" kern="1200" dirty="0" smtClean="0">
                <a:solidFill>
                  <a:schemeClr val="tx1"/>
                </a:solidFill>
                <a:effectLst/>
                <a:latin typeface="+mn-lt"/>
                <a:ea typeface="+mn-ea"/>
                <a:cs typeface="+mn-cs"/>
              </a:rPr>
              <a:t>For allogeneic transplants in patients with acute myeloid leukemia aged 16 years or older (≥16), bone marrow transplantation from unrelated donors is frequently performed. The survival probability 5 years after transplantation in registered patients who received first allogeneic transplants in the period between 1991 and 2018 ranges from 30% to 50% for both transplants from related and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2,777</a:t>
            </a:r>
            <a:r>
              <a:rPr kumimoji="1" lang="en-US" altLang="ja-JP" sz="1200" b="1" kern="1200" dirty="0" smtClean="0">
                <a:solidFill>
                  <a:schemeClr val="tx1"/>
                </a:solidFill>
                <a:effectLst/>
                <a:latin typeface="+mn-lt"/>
                <a:ea typeface="+mn-ea"/>
                <a:cs typeface="+mn-cs"/>
              </a:rPr>
              <a:t>	67.7%	48.9%	44.3%</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3,862</a:t>
            </a:r>
            <a:r>
              <a:rPr kumimoji="1" lang="en-US" altLang="ja-JP" sz="1200" b="1" kern="1200" dirty="0" smtClean="0">
                <a:solidFill>
                  <a:schemeClr val="tx1"/>
                </a:solidFill>
                <a:effectLst/>
                <a:latin typeface="+mn-lt"/>
                <a:ea typeface="+mn-ea"/>
                <a:cs typeface="+mn-cs"/>
              </a:rPr>
              <a:t>	59.2%	37.8%	31.3%</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6,211</a:t>
            </a:r>
            <a:r>
              <a:rPr kumimoji="1" lang="en-US" altLang="ja-JP" sz="1200" b="1" kern="1200" dirty="0" smtClean="0">
                <a:solidFill>
                  <a:schemeClr val="tx1"/>
                </a:solidFill>
                <a:effectLst/>
                <a:latin typeface="+mn-lt"/>
                <a:ea typeface="+mn-ea"/>
                <a:cs typeface="+mn-cs"/>
              </a:rPr>
              <a:t>	62.4%	44.5%	39.1%</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4,932</a:t>
            </a:r>
            <a:r>
              <a:rPr kumimoji="1" lang="en-US" altLang="ja-JP" sz="1200" b="1" u="sng" kern="1200" dirty="0" smtClean="0">
                <a:solidFill>
                  <a:schemeClr val="tx1"/>
                </a:solidFill>
                <a:effectLst/>
                <a:latin typeface="+mn-lt"/>
                <a:ea typeface="+mn-ea"/>
                <a:cs typeface="+mn-cs"/>
              </a:rPr>
              <a:t>	52.2%	37.3%	32.7%</a:t>
            </a:r>
          </a:p>
        </p:txBody>
      </p:sp>
    </p:spTree>
    <p:extLst>
      <p:ext uri="{BB962C8B-B14F-4D97-AF65-F5344CB8AC3E}">
        <p14:creationId xmlns:p14="http://schemas.microsoft.com/office/powerpoint/2010/main" val="296854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en-US" altLang="ja-JP" sz="1200" kern="1200" dirty="0" smtClean="0">
                <a:solidFill>
                  <a:schemeClr val="tx1"/>
                </a:solidFill>
                <a:effectLst/>
                <a:latin typeface="+mn-lt"/>
                <a:ea typeface="+mn-ea"/>
                <a:cs typeface="+mn-cs"/>
              </a:rPr>
              <a:t>For autologous transplants, the annual number of cases registered has been approximately 1,800 for past several years, for which the stem cell source is peripheral blood in the vast majority of cases. </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1350243" y="4328982"/>
            <a:ext cx="7204021" cy="2098195"/>
          </a:xfrm>
        </p:spPr>
        <p:txBody>
          <a:bodyPr>
            <a:noAutofit/>
          </a:bodyPr>
          <a:lstStyle/>
          <a:p>
            <a:r>
              <a:rPr kumimoji="1" lang="en-US" altLang="ja-JP" sz="1200" kern="1200" dirty="0" smtClean="0">
                <a:solidFill>
                  <a:schemeClr val="tx1"/>
                </a:solidFill>
                <a:effectLst/>
                <a:latin typeface="+mn-lt"/>
                <a:ea typeface="+mn-ea"/>
                <a:cs typeface="+mn-cs"/>
              </a:rPr>
              <a:t>For acute lymphoblastic leukemia, allogeneic transplants account for approximately 90% of the total cases of transplantation, and bone marrow transplants from related donors are frequently performed in patients aged 15 years or younger (≤15). The survival probability 5 years after transplantation in registered patients who received first allogeneic transplants in the period between 1991 and 2018 is around 56% for bone marrow transplants from related donors and those from unrelated donors, and 38.3% for peripheral blood stem cell transplants from related donors. The decline in survival probabilities becomes moderate from the time of 5 years after transplantation onwards, and the survival probabilities 10 years after transplantation are more than 50% for both bone marrow transplants from related and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1,102</a:t>
            </a:r>
            <a:r>
              <a:rPr kumimoji="1" lang="en-US" altLang="ja-JP" sz="1200" b="1" kern="1200" dirty="0" smtClean="0">
                <a:solidFill>
                  <a:schemeClr val="tx1"/>
                </a:solidFill>
                <a:effectLst/>
                <a:latin typeface="+mn-lt"/>
                <a:ea typeface="+mn-ea"/>
                <a:cs typeface="+mn-cs"/>
              </a:rPr>
              <a:t>	73.4%	56.2%	52.5%</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218</a:t>
            </a:r>
            <a:r>
              <a:rPr kumimoji="1" lang="en-US" altLang="ja-JP" sz="1200" b="1" kern="1200" dirty="0" smtClean="0">
                <a:solidFill>
                  <a:schemeClr val="tx1"/>
                </a:solidFill>
                <a:effectLst/>
                <a:latin typeface="+mn-lt"/>
                <a:ea typeface="+mn-ea"/>
                <a:cs typeface="+mn-cs"/>
              </a:rPr>
              <a:t>	60.1%	38.3%	34.7%</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918</a:t>
            </a:r>
            <a:r>
              <a:rPr kumimoji="1" lang="en-US" altLang="ja-JP" sz="1200" b="1" kern="1200" dirty="0" smtClean="0">
                <a:solidFill>
                  <a:schemeClr val="tx1"/>
                </a:solidFill>
                <a:effectLst/>
                <a:latin typeface="+mn-lt"/>
                <a:ea typeface="+mn-ea"/>
                <a:cs typeface="+mn-cs"/>
              </a:rPr>
              <a:t>	75.5%	60.1%	56.8%</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774</a:t>
            </a:r>
            <a:r>
              <a:rPr kumimoji="1" lang="en-US" altLang="ja-JP" sz="1200" b="1" u="sng" kern="1200" dirty="0" smtClean="0">
                <a:solidFill>
                  <a:schemeClr val="tx1"/>
                </a:solidFill>
                <a:effectLst/>
                <a:latin typeface="+mn-lt"/>
                <a:ea typeface="+mn-ea"/>
                <a:cs typeface="+mn-cs"/>
              </a:rPr>
              <a:t>	75.8%	58.4%	56.3%</a:t>
            </a:r>
          </a:p>
        </p:txBody>
      </p:sp>
    </p:spTree>
    <p:extLst>
      <p:ext uri="{BB962C8B-B14F-4D97-AF65-F5344CB8AC3E}">
        <p14:creationId xmlns:p14="http://schemas.microsoft.com/office/powerpoint/2010/main" val="3369641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1350243" y="4334608"/>
            <a:ext cx="7204021" cy="1693333"/>
          </a:xfrm>
        </p:spPr>
        <p:txBody>
          <a:bodyPr>
            <a:normAutofit lnSpcReduction="10000"/>
          </a:bodyPr>
          <a:lstStyle/>
          <a:p>
            <a:r>
              <a:rPr kumimoji="1" lang="en-US" altLang="ja-JP" sz="1200" kern="1200" dirty="0" smtClean="0">
                <a:solidFill>
                  <a:schemeClr val="tx1"/>
                </a:solidFill>
                <a:effectLst/>
                <a:latin typeface="+mn-lt"/>
                <a:ea typeface="+mn-ea"/>
                <a:cs typeface="+mn-cs"/>
              </a:rPr>
              <a:t>For allogeneic transplants in patients with acute lymphoblastic leukemia aged 16 years or older (≥16), bone marrow transplantation from unrelated donors is frequently performed. The survival probability 5 years after transplantation in registered patients who received first allogeneic transplants in the period between 1991 and 2018 is around 45% for both transplants from related and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1,626</a:t>
            </a:r>
            <a:r>
              <a:rPr kumimoji="1" lang="en-US" altLang="ja-JP" sz="1200" b="1" kern="1200" dirty="0" smtClean="0">
                <a:solidFill>
                  <a:schemeClr val="tx1"/>
                </a:solidFill>
                <a:effectLst/>
                <a:latin typeface="+mn-lt"/>
                <a:ea typeface="+mn-ea"/>
                <a:cs typeface="+mn-cs"/>
              </a:rPr>
              <a:t>	71.3%	49.4%	44.0%</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1,537</a:t>
            </a:r>
            <a:r>
              <a:rPr kumimoji="1" lang="en-US" altLang="ja-JP" sz="1200" b="1" kern="1200" dirty="0" smtClean="0">
                <a:solidFill>
                  <a:schemeClr val="tx1"/>
                </a:solidFill>
                <a:effectLst/>
                <a:latin typeface="+mn-lt"/>
                <a:ea typeface="+mn-ea"/>
                <a:cs typeface="+mn-cs"/>
              </a:rPr>
              <a:t>	67.0%	43.6%	38.1%</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3,186</a:t>
            </a:r>
            <a:r>
              <a:rPr kumimoji="1" lang="en-US" altLang="ja-JP" sz="1200" b="1" kern="1200" dirty="0" smtClean="0">
                <a:solidFill>
                  <a:schemeClr val="tx1"/>
                </a:solidFill>
                <a:effectLst/>
                <a:latin typeface="+mn-lt"/>
                <a:ea typeface="+mn-ea"/>
                <a:cs typeface="+mn-cs"/>
              </a:rPr>
              <a:t>	68.7%	50.7%	45.0%</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1,554</a:t>
            </a:r>
            <a:r>
              <a:rPr kumimoji="1" lang="en-US" altLang="ja-JP" sz="1200" b="1" u="sng" kern="1200" dirty="0" smtClean="0">
                <a:solidFill>
                  <a:schemeClr val="tx1"/>
                </a:solidFill>
                <a:effectLst/>
                <a:latin typeface="+mn-lt"/>
                <a:ea typeface="+mn-ea"/>
                <a:cs typeface="+mn-cs"/>
              </a:rPr>
              <a:t>	63.8%	46.9%	43.8%</a:t>
            </a:r>
            <a:endParaRPr kumimoji="1" lang="en-US" altLang="ja-JP" sz="1200" b="1" u="sng"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57758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1471692" y="4343400"/>
            <a:ext cx="7204021" cy="1899138"/>
          </a:xfrm>
        </p:spPr>
        <p:txBody>
          <a:bodyPr>
            <a:noAutofit/>
          </a:bodyPr>
          <a:lstStyle/>
          <a:p>
            <a:r>
              <a:rPr kumimoji="1" lang="en-US" altLang="ja-JP" sz="1200" kern="1200" dirty="0" smtClean="0">
                <a:solidFill>
                  <a:schemeClr val="tx1"/>
                </a:solidFill>
                <a:effectLst/>
                <a:latin typeface="+mn-lt"/>
                <a:ea typeface="+mn-ea"/>
                <a:cs typeface="+mn-cs"/>
              </a:rPr>
              <a:t>The number of patients with chronic myeloid leukemia aged 15 years or younger (≤15) is small, for whom bone marrow transplants from related or unrelated donors are frequently performed. The survival probability 5 years after transplantation in registered patients who received first allogeneic transplants in the period between 1991 and 2018 is 75.2% for bone marrow transplants from related donors, and 69.6% for bone marrow transplants from unrelated donors. The decline in survival probabilities becomes moderate from the time of 5 years after transplantation onwards, and the survival probabilities 10 years after transplantation are more than 60% for both transplants from related and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114</a:t>
            </a:r>
            <a:r>
              <a:rPr kumimoji="1" lang="en-US" altLang="ja-JP" sz="1200" b="1" kern="1200" dirty="0" smtClean="0">
                <a:solidFill>
                  <a:schemeClr val="tx1"/>
                </a:solidFill>
                <a:effectLst/>
                <a:latin typeface="+mn-lt"/>
                <a:ea typeface="+mn-ea"/>
                <a:cs typeface="+mn-cs"/>
              </a:rPr>
              <a:t>	82.5%	75.2%	73.1%</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19</a:t>
            </a:r>
            <a:r>
              <a:rPr kumimoji="1" lang="en-US" altLang="ja-JP" sz="1200" b="1" kern="1200" dirty="0" smtClean="0">
                <a:solidFill>
                  <a:schemeClr val="tx1"/>
                </a:solidFill>
                <a:effectLst/>
                <a:latin typeface="+mn-lt"/>
                <a:ea typeface="+mn-ea"/>
                <a:cs typeface="+mn-cs"/>
              </a:rPr>
              <a:t>	78.3%	61.5%	61.5%</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120</a:t>
            </a:r>
            <a:r>
              <a:rPr kumimoji="1" lang="en-US" altLang="ja-JP" sz="1200" b="1" kern="1200" dirty="0" smtClean="0">
                <a:solidFill>
                  <a:schemeClr val="tx1"/>
                </a:solidFill>
                <a:effectLst/>
                <a:latin typeface="+mn-lt"/>
                <a:ea typeface="+mn-ea"/>
                <a:cs typeface="+mn-cs"/>
              </a:rPr>
              <a:t>	76.6%	69.6%	68.6%</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16</a:t>
            </a:r>
            <a:r>
              <a:rPr kumimoji="1" lang="en-US" altLang="ja-JP" sz="1200" b="1" u="sng" kern="1200" dirty="0" smtClean="0">
                <a:solidFill>
                  <a:schemeClr val="tx1"/>
                </a:solidFill>
                <a:effectLst/>
                <a:latin typeface="+mn-lt"/>
                <a:ea typeface="+mn-ea"/>
                <a:cs typeface="+mn-cs"/>
              </a:rPr>
              <a:t>	81.3%	75.0%	75.0%</a:t>
            </a:r>
          </a:p>
        </p:txBody>
      </p:sp>
    </p:spTree>
    <p:extLst>
      <p:ext uri="{BB962C8B-B14F-4D97-AF65-F5344CB8AC3E}">
        <p14:creationId xmlns:p14="http://schemas.microsoft.com/office/powerpoint/2010/main" val="2012618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1350243" y="4322388"/>
            <a:ext cx="7204021" cy="2245466"/>
          </a:xfrm>
        </p:spPr>
        <p:txBody>
          <a:bodyPr>
            <a:noAutofit/>
          </a:bodyPr>
          <a:lstStyle/>
          <a:p>
            <a:r>
              <a:rPr kumimoji="1" lang="en-US" altLang="ja-JP" sz="1200" kern="1200" dirty="0" smtClean="0">
                <a:solidFill>
                  <a:schemeClr val="tx1"/>
                </a:solidFill>
                <a:effectLst/>
                <a:latin typeface="+mn-lt"/>
                <a:ea typeface="+mn-ea"/>
                <a:cs typeface="+mn-cs"/>
              </a:rPr>
              <a:t>For chronic myeloid leukemia, the vast majority of transplants in patients with the disease are allogeneic and bone marrow transplants from unrelated donors are frequently performed in those aged 16 years or older (≥16). The survival probability 5 years after transplantation in registered patients who received first allogeneic transplants in the period between 1991 and 2018 is 66.2% for bone marrow transplants from related donors, 56.0% for peripheral blood stem cell transplants from related donors, 52.8% for bone marrow transplants from unrelated donors, and 50.3% for cord blood transplants from unrelated donors. Ten years after transplantation, the survival probability is below 50% for transplants from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1,095</a:t>
            </a:r>
            <a:r>
              <a:rPr kumimoji="1" lang="en-US" altLang="ja-JP" sz="1200" b="1" kern="1200" dirty="0" smtClean="0">
                <a:solidFill>
                  <a:schemeClr val="tx1"/>
                </a:solidFill>
                <a:effectLst/>
                <a:latin typeface="+mn-lt"/>
                <a:ea typeface="+mn-ea"/>
                <a:cs typeface="+mn-cs"/>
              </a:rPr>
              <a:t>	77.9%	66.2%	62.4%</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496</a:t>
            </a:r>
            <a:r>
              <a:rPr kumimoji="1" lang="en-US" altLang="ja-JP" sz="1200" b="1" kern="1200" dirty="0" smtClean="0">
                <a:solidFill>
                  <a:schemeClr val="tx1"/>
                </a:solidFill>
                <a:effectLst/>
                <a:latin typeface="+mn-lt"/>
                <a:ea typeface="+mn-ea"/>
                <a:cs typeface="+mn-cs"/>
              </a:rPr>
              <a:t>	69.0%	56.0%	53.1%</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1,358</a:t>
            </a:r>
            <a:r>
              <a:rPr kumimoji="1" lang="en-US" altLang="ja-JP" sz="1200" b="1" kern="1200" dirty="0" smtClean="0">
                <a:solidFill>
                  <a:schemeClr val="tx1"/>
                </a:solidFill>
                <a:effectLst/>
                <a:latin typeface="+mn-lt"/>
                <a:ea typeface="+mn-ea"/>
                <a:cs typeface="+mn-cs"/>
              </a:rPr>
              <a:t>	65.5%	52.8%	48.1%</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308</a:t>
            </a:r>
            <a:r>
              <a:rPr kumimoji="1" lang="en-US" altLang="ja-JP" sz="1200" b="1" u="sng" kern="1200" dirty="0" smtClean="0">
                <a:solidFill>
                  <a:schemeClr val="tx1"/>
                </a:solidFill>
                <a:effectLst/>
                <a:latin typeface="+mn-lt"/>
                <a:ea typeface="+mn-ea"/>
                <a:cs typeface="+mn-cs"/>
              </a:rPr>
              <a:t>	65.0%	50.3%	47.2%</a:t>
            </a:r>
            <a:endParaRPr kumimoji="1" lang="en-US" altLang="ja-JP" sz="1200" b="1" u="sng"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6360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1350243" y="4335576"/>
            <a:ext cx="7204021" cy="2109186"/>
          </a:xfrm>
        </p:spPr>
        <p:txBody>
          <a:bodyPr>
            <a:normAutofit fontScale="92500" lnSpcReduction="10000"/>
          </a:bodyPr>
          <a:lstStyle/>
          <a:p>
            <a:r>
              <a:rPr kumimoji="1" lang="en-US" altLang="ja-JP" sz="1200" kern="1200" dirty="0" smtClean="0">
                <a:solidFill>
                  <a:schemeClr val="tx1"/>
                </a:solidFill>
                <a:effectLst/>
                <a:latin typeface="+mn-lt"/>
                <a:ea typeface="+mn-ea"/>
                <a:cs typeface="+mn-cs"/>
              </a:rPr>
              <a:t>For myelodysplastic syndrome, the vast majority of transplants in patients with the syndrome are allogeneic and bone marrow transplants from related or unrelated donors are frequently performed in those aged 15 years or younger (≤15). The survival probability 5 years after transplantation in registered patients who received first allogeneic transplants in the period between 1991 and  2018 is 75.1% for bone marrow transplants from related donors, 55.4% for peripheral blood stem cell transplants from related donors, 75.4% for bone marrow transplants from unrelated donors, and 60.0% for cord blood transplants from unrelated donors. The decline in survival probabilities becomes moderate from the time of 5 years after transplantation onwards, and the survival probabilities are more than 50% for both transplants from related and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143</a:t>
            </a:r>
            <a:r>
              <a:rPr kumimoji="1" lang="en-US" altLang="ja-JP" sz="1200" b="1" kern="1200" dirty="0" smtClean="0">
                <a:solidFill>
                  <a:schemeClr val="tx1"/>
                </a:solidFill>
                <a:effectLst/>
                <a:latin typeface="+mn-lt"/>
                <a:ea typeface="+mn-ea"/>
                <a:cs typeface="+mn-cs"/>
              </a:rPr>
              <a:t>	83.9%	75.1%	71.6%</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22</a:t>
            </a:r>
            <a:r>
              <a:rPr kumimoji="1" lang="en-US" altLang="ja-JP" sz="1200" b="1" kern="1200" dirty="0" smtClean="0">
                <a:solidFill>
                  <a:schemeClr val="tx1"/>
                </a:solidFill>
                <a:effectLst/>
                <a:latin typeface="+mn-lt"/>
                <a:ea typeface="+mn-ea"/>
                <a:cs typeface="+mn-cs"/>
              </a:rPr>
              <a:t>	76.2%	55.4%	55.4%</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165</a:t>
            </a:r>
            <a:r>
              <a:rPr kumimoji="1" lang="en-US" altLang="ja-JP" sz="1200" b="1" kern="1200" dirty="0" smtClean="0">
                <a:solidFill>
                  <a:schemeClr val="tx1"/>
                </a:solidFill>
                <a:effectLst/>
                <a:latin typeface="+mn-lt"/>
                <a:ea typeface="+mn-ea"/>
                <a:cs typeface="+mn-cs"/>
              </a:rPr>
              <a:t>	85.1%	75.4%	72.4%</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85</a:t>
            </a:r>
            <a:r>
              <a:rPr kumimoji="1" lang="en-US" altLang="ja-JP" sz="1200" b="1" u="sng" kern="1200" dirty="0" smtClean="0">
                <a:solidFill>
                  <a:schemeClr val="tx1"/>
                </a:solidFill>
                <a:effectLst/>
                <a:latin typeface="+mn-lt"/>
                <a:ea typeface="+mn-ea"/>
                <a:cs typeface="+mn-cs"/>
              </a:rPr>
              <a:t>	72.0%	60.0%	60.0%</a:t>
            </a:r>
            <a:endParaRPr kumimoji="1" lang="ja-JP" altLang="ja-JP" sz="800" b="1" i="0" u="sng"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7428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1200" kern="1200" dirty="0" smtClean="0">
                <a:solidFill>
                  <a:schemeClr val="tx1"/>
                </a:solidFill>
                <a:effectLst/>
                <a:latin typeface="+mn-lt"/>
                <a:ea typeface="+mn-ea"/>
                <a:cs typeface="+mn-cs"/>
              </a:rPr>
              <a:t>For allogeneic transplants in patients with myelodysplastic syndrome aged 16 years or older (≥16), bone marrow transplantation from unrelated donors is frequently performed. The survival probability 5 years after transplantation in registered patients who received first allogeneic transplants in the period between 1991 and 2018 is 56.0% for bone marrow transplants from related donors and below 50% for both peripheral blood stem cell transplants from related donors and transplants from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760</a:t>
            </a:r>
            <a:r>
              <a:rPr kumimoji="1" lang="en-US" altLang="ja-JP" sz="1200" b="1" kern="1200" dirty="0" smtClean="0">
                <a:solidFill>
                  <a:schemeClr val="tx1"/>
                </a:solidFill>
                <a:effectLst/>
                <a:latin typeface="+mn-lt"/>
                <a:ea typeface="+mn-ea"/>
                <a:cs typeface="+mn-cs"/>
              </a:rPr>
              <a:t>	73.0%	56.0%	49.7%</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957</a:t>
            </a:r>
            <a:r>
              <a:rPr kumimoji="1" lang="en-US" altLang="ja-JP" sz="1200" b="1" kern="1200" dirty="0" smtClean="0">
                <a:solidFill>
                  <a:schemeClr val="tx1"/>
                </a:solidFill>
                <a:effectLst/>
                <a:latin typeface="+mn-lt"/>
                <a:ea typeface="+mn-ea"/>
                <a:cs typeface="+mn-cs"/>
              </a:rPr>
              <a:t>	65.6%	45.3%	38.7%</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2,178</a:t>
            </a:r>
            <a:r>
              <a:rPr kumimoji="1" lang="en-US" altLang="ja-JP" sz="1200" b="1" kern="1200" dirty="0" smtClean="0">
                <a:solidFill>
                  <a:schemeClr val="tx1"/>
                </a:solidFill>
                <a:effectLst/>
                <a:latin typeface="+mn-lt"/>
                <a:ea typeface="+mn-ea"/>
                <a:cs typeface="+mn-cs"/>
              </a:rPr>
              <a:t>	64.9%	48.7%	40.9%</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1,153</a:t>
            </a:r>
            <a:r>
              <a:rPr kumimoji="1" lang="en-US" altLang="ja-JP" sz="1200" b="1" u="sng" kern="1200" dirty="0" smtClean="0">
                <a:solidFill>
                  <a:schemeClr val="tx1"/>
                </a:solidFill>
                <a:effectLst/>
                <a:latin typeface="+mn-lt"/>
                <a:ea typeface="+mn-ea"/>
                <a:cs typeface="+mn-cs"/>
              </a:rPr>
              <a:t>	54.6%	39.2%	34.2%</a:t>
            </a:r>
          </a:p>
        </p:txBody>
      </p:sp>
    </p:spTree>
    <p:extLst>
      <p:ext uri="{BB962C8B-B14F-4D97-AF65-F5344CB8AC3E}">
        <p14:creationId xmlns:p14="http://schemas.microsoft.com/office/powerpoint/2010/main" val="2104687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1350243" y="4315794"/>
            <a:ext cx="7204021" cy="1926744"/>
          </a:xfrm>
        </p:spPr>
        <p:txBody>
          <a:bodyPr>
            <a:normAutofit lnSpcReduction="10000"/>
          </a:bodyPr>
          <a:lstStyle/>
          <a:p>
            <a:r>
              <a:rPr kumimoji="1" lang="en-US" altLang="ja-JP" sz="1200" kern="1200" dirty="0" smtClean="0">
                <a:solidFill>
                  <a:schemeClr val="tx1"/>
                </a:solidFill>
                <a:effectLst/>
                <a:latin typeface="+mn-lt"/>
                <a:ea typeface="+mn-ea"/>
                <a:cs typeface="+mn-cs"/>
              </a:rPr>
              <a:t>Approximately half the patients with non-Hodgkin lymphoma aged 15 years or younger (≤15) receive allogeneic transplants, for whom bone marrow transplantation from related donors is frequently performed. The survival probability 5 years after transplantation in registered patients who received first allogeneic transplants in the period between 1991 and 2018 is more than 50% for bone marrow transplants from related donors and for transplants from unrelated donors. From the time of 5 years after transplantation onward, the survival probability remains almost steady.</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116</a:t>
            </a:r>
            <a:r>
              <a:rPr kumimoji="1" lang="en-US" altLang="ja-JP" sz="1200" b="1" kern="1200" dirty="0" smtClean="0">
                <a:solidFill>
                  <a:schemeClr val="tx1"/>
                </a:solidFill>
                <a:effectLst/>
                <a:latin typeface="+mn-lt"/>
                <a:ea typeface="+mn-ea"/>
                <a:cs typeface="+mn-cs"/>
              </a:rPr>
              <a:t>	67.9%	60.7%	58.3%</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38</a:t>
            </a:r>
            <a:r>
              <a:rPr kumimoji="1" lang="en-US" altLang="ja-JP" sz="1200" b="1" kern="1200" dirty="0" smtClean="0">
                <a:solidFill>
                  <a:schemeClr val="tx1"/>
                </a:solidFill>
                <a:effectLst/>
                <a:latin typeface="+mn-lt"/>
                <a:ea typeface="+mn-ea"/>
                <a:cs typeface="+mn-cs"/>
              </a:rPr>
              <a:t>	31.6%	24.6%	24.6%</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75</a:t>
            </a:r>
            <a:r>
              <a:rPr kumimoji="1" lang="en-US" altLang="ja-JP" sz="1200" b="1" kern="1200" dirty="0" smtClean="0">
                <a:solidFill>
                  <a:schemeClr val="tx1"/>
                </a:solidFill>
                <a:effectLst/>
                <a:latin typeface="+mn-lt"/>
                <a:ea typeface="+mn-ea"/>
                <a:cs typeface="+mn-cs"/>
              </a:rPr>
              <a:t>	67.6%	58.8%	58.8%</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85</a:t>
            </a:r>
            <a:r>
              <a:rPr kumimoji="1" lang="en-US" altLang="ja-JP" sz="1200" b="1" u="sng" kern="1200" dirty="0" smtClean="0">
                <a:solidFill>
                  <a:schemeClr val="tx1"/>
                </a:solidFill>
                <a:effectLst/>
                <a:latin typeface="+mn-lt"/>
                <a:ea typeface="+mn-ea"/>
                <a:cs typeface="+mn-cs"/>
              </a:rPr>
              <a:t>	56.4%	56.4%	56.4%</a:t>
            </a:r>
            <a:endParaRPr kumimoji="1" lang="ja-JP" altLang="ja-JP" sz="800" b="1" i="0" u="sng"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1014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1350243" y="4322763"/>
            <a:ext cx="7204021" cy="1919775"/>
          </a:xfrm>
        </p:spPr>
        <p:txBody>
          <a:bodyPr>
            <a:normAutofit/>
          </a:bodyPr>
          <a:lstStyle/>
          <a:p>
            <a:r>
              <a:rPr kumimoji="1" lang="en-US" altLang="ja-JP" sz="1200" kern="1200" dirty="0" smtClean="0">
                <a:solidFill>
                  <a:schemeClr val="tx1"/>
                </a:solidFill>
                <a:effectLst/>
                <a:latin typeface="+mn-lt"/>
                <a:ea typeface="+mn-ea"/>
                <a:cs typeface="+mn-cs"/>
              </a:rPr>
              <a:t>For allogeneic transplantation in patients with non-Hodgkin lymphoma aged 16 years or older (≥16), peripheral blood stem cell transplantation from related donors and bone marrow transplants from unrelated donors are frequently performed. The survival probability 5 years after transplantation in registered patients who received first allogeneic transplants in the period between 1991 and 2018 ranged from 30% to 50% for both transplants from related and unrelated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594</a:t>
            </a:r>
            <a:r>
              <a:rPr kumimoji="1" lang="en-US" altLang="ja-JP" sz="1200" b="1" kern="1200" dirty="0" smtClean="0">
                <a:solidFill>
                  <a:schemeClr val="tx1"/>
                </a:solidFill>
                <a:effectLst/>
                <a:latin typeface="+mn-lt"/>
                <a:ea typeface="+mn-ea"/>
                <a:cs typeface="+mn-cs"/>
              </a:rPr>
              <a:t>	58.2%	46.4%	43.0%</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1,355</a:t>
            </a:r>
            <a:r>
              <a:rPr kumimoji="1" lang="en-US" altLang="ja-JP" sz="1200" b="1" kern="1200" dirty="0" smtClean="0">
                <a:solidFill>
                  <a:schemeClr val="tx1"/>
                </a:solidFill>
                <a:effectLst/>
                <a:latin typeface="+mn-lt"/>
                <a:ea typeface="+mn-ea"/>
                <a:cs typeface="+mn-cs"/>
              </a:rPr>
              <a:t>	50.2%	37.8%	35.2%</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1,263</a:t>
            </a:r>
            <a:r>
              <a:rPr kumimoji="1" lang="en-US" altLang="ja-JP" sz="1200" b="1" kern="1200" dirty="0" smtClean="0">
                <a:solidFill>
                  <a:schemeClr val="tx1"/>
                </a:solidFill>
                <a:effectLst/>
                <a:latin typeface="+mn-lt"/>
                <a:ea typeface="+mn-ea"/>
                <a:cs typeface="+mn-cs"/>
              </a:rPr>
              <a:t>	61.5%	48.2%	44.0%</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1,107</a:t>
            </a:r>
            <a:r>
              <a:rPr kumimoji="1" lang="en-US" altLang="ja-JP" sz="1200" b="1" u="sng" kern="1200" dirty="0" smtClean="0">
                <a:solidFill>
                  <a:schemeClr val="tx1"/>
                </a:solidFill>
                <a:effectLst/>
                <a:latin typeface="+mn-lt"/>
                <a:ea typeface="+mn-ea"/>
                <a:cs typeface="+mn-cs"/>
              </a:rPr>
              <a:t>	44.3%	35.7%	31.6%</a:t>
            </a:r>
          </a:p>
        </p:txBody>
      </p:sp>
    </p:spTree>
    <p:extLst>
      <p:ext uri="{BB962C8B-B14F-4D97-AF65-F5344CB8AC3E}">
        <p14:creationId xmlns:p14="http://schemas.microsoft.com/office/powerpoint/2010/main" val="278914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920150"/>
          </a:xfrm>
        </p:spPr>
        <p:txBody>
          <a:bodyPr>
            <a:normAutofit/>
          </a:bodyPr>
          <a:lstStyle/>
          <a:p>
            <a:r>
              <a:rPr kumimoji="1" lang="en-US" altLang="ja-JP" sz="1200" kern="1200" dirty="0" smtClean="0">
                <a:solidFill>
                  <a:schemeClr val="tx1"/>
                </a:solidFill>
                <a:effectLst/>
                <a:latin typeface="+mn-lt"/>
                <a:ea typeface="+mn-ea"/>
                <a:cs typeface="+mn-cs"/>
              </a:rPr>
              <a:t>Multiple myeloma occurs frequently in the elderly. Autologous transplants account for approximately 97% of the total cases of transplants in patients with multiple myeloma aged 16 years or older (≥16). For allogeneic transplants, peripheral blood stem cell transplantation from related donors is frequently performed. The survival probability 5 years after transplantation is below 30% for both transplants from related and unrelated donors, and subsequently, survival probabilities remarkably decline.</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71</a:t>
            </a:r>
            <a:r>
              <a:rPr kumimoji="1" lang="en-US" altLang="ja-JP" sz="1200" b="1" kern="1200" dirty="0" smtClean="0">
                <a:solidFill>
                  <a:schemeClr val="tx1"/>
                </a:solidFill>
                <a:effectLst/>
                <a:latin typeface="+mn-lt"/>
                <a:ea typeface="+mn-ea"/>
                <a:cs typeface="+mn-cs"/>
              </a:rPr>
              <a:t>	64.4%	29.2%	18.9%</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132</a:t>
            </a:r>
            <a:r>
              <a:rPr kumimoji="1" lang="en-US" altLang="ja-JP" sz="1200" b="1" kern="1200" dirty="0" smtClean="0">
                <a:solidFill>
                  <a:schemeClr val="tx1"/>
                </a:solidFill>
                <a:effectLst/>
                <a:latin typeface="+mn-lt"/>
                <a:ea typeface="+mn-ea"/>
                <a:cs typeface="+mn-cs"/>
              </a:rPr>
              <a:t>	55.9%	27.8%	23.7%</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64</a:t>
            </a:r>
            <a:r>
              <a:rPr kumimoji="1" lang="en-US" altLang="ja-JP" sz="1200" b="1" kern="1200" dirty="0" smtClean="0">
                <a:solidFill>
                  <a:schemeClr val="tx1"/>
                </a:solidFill>
                <a:effectLst/>
                <a:latin typeface="+mn-lt"/>
                <a:ea typeface="+mn-ea"/>
                <a:cs typeface="+mn-cs"/>
              </a:rPr>
              <a:t>	52.9%	26.2%	10.9%</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40</a:t>
            </a:r>
            <a:r>
              <a:rPr kumimoji="1" lang="en-US" altLang="ja-JP" sz="1200" b="1" u="sng" kern="1200" dirty="0" smtClean="0">
                <a:solidFill>
                  <a:schemeClr val="tx1"/>
                </a:solidFill>
                <a:effectLst/>
                <a:latin typeface="+mn-lt"/>
                <a:ea typeface="+mn-ea"/>
                <a:cs typeface="+mn-cs"/>
              </a:rPr>
              <a:t>	 9.0%	 9.0%	  ―     .</a:t>
            </a:r>
            <a:endParaRPr kumimoji="1" lang="ja-JP" altLang="ja-JP" sz="800" b="1" i="0" u="sng"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8376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1350243" y="4334608"/>
            <a:ext cx="7204021" cy="1907930"/>
          </a:xfrm>
        </p:spPr>
        <p:txBody>
          <a:bodyPr>
            <a:normAutofit lnSpcReduction="10000"/>
          </a:bodyPr>
          <a:lstStyle/>
          <a:p>
            <a:r>
              <a:rPr kumimoji="1" lang="en-US" altLang="ja-JP" sz="1200" kern="1200" dirty="0" smtClean="0">
                <a:solidFill>
                  <a:schemeClr val="tx1"/>
                </a:solidFill>
                <a:effectLst/>
                <a:latin typeface="+mn-lt"/>
                <a:ea typeface="+mn-ea"/>
                <a:cs typeface="+mn-cs"/>
              </a:rPr>
              <a:t>For aplastic anemia, allogeneic transplants are performed and in patients aged 15 years or younger (≤15), bone marrow transplants from related donors are frequently performed. The survival probability 5 years after transplantation is 92.7% for bone marrow transplants from related donors, 81.9% for peripheral blood stem cell transplantation from related donors, 88.7% for bone marrow transplants from unrelated donors, and 79.8% for cord blood transplants from unrelated donors..</a:t>
            </a:r>
          </a:p>
          <a:p>
            <a:r>
              <a:rPr kumimoji="1" lang="en-US" altLang="ja-JP"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473</a:t>
            </a:r>
            <a:r>
              <a:rPr kumimoji="1" lang="en-US" altLang="ja-JP" sz="1200" b="1" kern="1200" dirty="0" smtClean="0">
                <a:solidFill>
                  <a:schemeClr val="tx1"/>
                </a:solidFill>
                <a:effectLst/>
                <a:latin typeface="+mn-lt"/>
                <a:ea typeface="+mn-ea"/>
                <a:cs typeface="+mn-cs"/>
              </a:rPr>
              <a:t>	95.1%	92.7%	91.3%</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17</a:t>
            </a:r>
            <a:r>
              <a:rPr kumimoji="1" lang="en-US" altLang="ja-JP" sz="1200" b="1" kern="1200" dirty="0" smtClean="0">
                <a:solidFill>
                  <a:schemeClr val="tx1"/>
                </a:solidFill>
                <a:effectLst/>
                <a:latin typeface="+mn-lt"/>
                <a:ea typeface="+mn-ea"/>
                <a:cs typeface="+mn-cs"/>
              </a:rPr>
              <a:t>	88.2%	81.9%	81.9%</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348</a:t>
            </a:r>
            <a:r>
              <a:rPr kumimoji="1" lang="en-US" altLang="ja-JP" sz="1200" b="1" kern="1200" dirty="0" smtClean="0">
                <a:solidFill>
                  <a:schemeClr val="tx1"/>
                </a:solidFill>
                <a:effectLst/>
                <a:latin typeface="+mn-lt"/>
                <a:ea typeface="+mn-ea"/>
                <a:cs typeface="+mn-cs"/>
              </a:rPr>
              <a:t>	90.6%	88.7%	87.3%</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35</a:t>
            </a:r>
            <a:r>
              <a:rPr kumimoji="1" lang="en-US" altLang="ja-JP" sz="1200" b="1" u="sng" kern="1200" dirty="0" smtClean="0">
                <a:solidFill>
                  <a:schemeClr val="tx1"/>
                </a:solidFill>
                <a:effectLst/>
                <a:latin typeface="+mn-lt"/>
                <a:ea typeface="+mn-ea"/>
                <a:cs typeface="+mn-cs"/>
              </a:rPr>
              <a:t>	82.8%	79.8%	73.2%</a:t>
            </a:r>
            <a:endParaRPr kumimoji="1" lang="ja-JP" altLang="ja-JP" sz="800" b="1" i="0" u="sng"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6480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en-US" altLang="ja-JP" sz="1200" kern="1200" dirty="0" smtClean="0">
                <a:solidFill>
                  <a:schemeClr val="tx1"/>
                </a:solidFill>
                <a:effectLst/>
                <a:latin typeface="+mn-lt"/>
                <a:ea typeface="+mn-ea"/>
                <a:cs typeface="+mn-cs"/>
              </a:rPr>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number of transplants has been gradually increased.</a:t>
            </a:r>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1350243" y="4334608"/>
            <a:ext cx="7204021" cy="1907930"/>
          </a:xfrm>
        </p:spPr>
        <p:txBody>
          <a:bodyPr>
            <a:normAutofit/>
          </a:bodyPr>
          <a:lstStyle/>
          <a:p>
            <a:r>
              <a:rPr kumimoji="1" lang="en-US" altLang="ja-JP" sz="1200" kern="1200" dirty="0" smtClean="0">
                <a:solidFill>
                  <a:schemeClr val="tx1"/>
                </a:solidFill>
                <a:effectLst/>
                <a:latin typeface="+mn-lt"/>
                <a:ea typeface="+mn-ea"/>
                <a:cs typeface="+mn-cs"/>
              </a:rPr>
              <a:t>For patients with aplastic anemia aged 16 years or older (≥16), approximately half the allogeneic transplants are bone marrow transplants from related donors. The survival probability 5 years after transplantation is more than 60% for both transplants from related and unrelated donors, and 84.8% for bone marrow transplants from related donors.</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≪Probability of survival≫</a:t>
            </a:r>
          </a:p>
          <a:p>
            <a:r>
              <a:rPr kumimoji="1" lang="en-US" altLang="ja-JP" sz="1200" kern="1200" dirty="0" smtClean="0">
                <a:solidFill>
                  <a:schemeClr val="tx1"/>
                </a:solidFill>
                <a:effectLst/>
                <a:latin typeface="+mn-lt"/>
                <a:ea typeface="+mn-ea"/>
                <a:cs typeface="+mn-cs"/>
              </a:rPr>
              <a:t>                             	Years after the first transplantation </a:t>
            </a:r>
          </a:p>
          <a:p>
            <a:r>
              <a:rPr kumimoji="1" lang="en-US" altLang="ja-JP" sz="1200" kern="1200" dirty="0" smtClean="0">
                <a:solidFill>
                  <a:schemeClr val="tx1"/>
                </a:solidFill>
                <a:effectLst/>
                <a:latin typeface="+mn-lt"/>
                <a:ea typeface="+mn-ea"/>
                <a:cs typeface="+mn-cs"/>
              </a:rPr>
              <a:t>                    N       	1year        	5years      	10years</a:t>
            </a:r>
          </a:p>
          <a:p>
            <a:r>
              <a:rPr kumimoji="1" lang="en-US" altLang="ja-JP" sz="1200" kern="1200" dirty="0" smtClean="0">
                <a:solidFill>
                  <a:schemeClr val="tx1"/>
                </a:solidFill>
                <a:effectLst/>
                <a:latin typeface="+mn-lt"/>
                <a:ea typeface="+mn-ea"/>
                <a:cs typeface="+mn-cs"/>
              </a:rPr>
              <a:t>――――――――――――――――――――――――――――</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-BM	</a:t>
            </a:r>
            <a:r>
              <a:rPr kumimoji="1" lang="en-US" altLang="ja-JP" sz="1200" b="0" kern="1200" dirty="0" smtClean="0">
                <a:solidFill>
                  <a:schemeClr val="tx1"/>
                </a:solidFill>
                <a:effectLst/>
                <a:latin typeface="+mn-lt"/>
                <a:ea typeface="+mn-ea"/>
                <a:cs typeface="+mn-cs"/>
              </a:rPr>
              <a:t>666</a:t>
            </a:r>
            <a:r>
              <a:rPr kumimoji="1" lang="en-US" altLang="ja-JP" sz="1200" b="1" kern="1200" dirty="0" smtClean="0">
                <a:solidFill>
                  <a:schemeClr val="tx1"/>
                </a:solidFill>
                <a:effectLst/>
                <a:latin typeface="+mn-lt"/>
                <a:ea typeface="+mn-ea"/>
                <a:cs typeface="+mn-cs"/>
              </a:rPr>
              <a:t>	88.7%	84.8%	84.0%</a:t>
            </a:r>
          </a:p>
          <a:p>
            <a:r>
              <a:rPr kumimoji="1" lang="en-US" altLang="ja-JP" sz="1200" b="1" kern="1200" dirty="0" err="1" smtClean="0">
                <a:solidFill>
                  <a:schemeClr val="tx1"/>
                </a:solidFill>
                <a:effectLst/>
                <a:latin typeface="+mn-lt"/>
                <a:ea typeface="+mn-ea"/>
                <a:cs typeface="+mn-cs"/>
              </a:rPr>
              <a:t>Rel</a:t>
            </a:r>
            <a:r>
              <a:rPr kumimoji="1" lang="en-US" altLang="ja-JP" sz="1200" b="1" kern="1200" dirty="0" smtClean="0">
                <a:solidFill>
                  <a:schemeClr val="tx1"/>
                </a:solidFill>
                <a:effectLst/>
                <a:latin typeface="+mn-lt"/>
                <a:ea typeface="+mn-ea"/>
                <a:cs typeface="+mn-cs"/>
              </a:rPr>
              <a:t>-PB	</a:t>
            </a:r>
            <a:r>
              <a:rPr kumimoji="1" lang="en-US" altLang="ja-JP" sz="1200" b="0" kern="1200" dirty="0" smtClean="0">
                <a:solidFill>
                  <a:schemeClr val="tx1"/>
                </a:solidFill>
                <a:effectLst/>
                <a:latin typeface="+mn-lt"/>
                <a:ea typeface="+mn-ea"/>
                <a:cs typeface="+mn-cs"/>
              </a:rPr>
              <a:t>165</a:t>
            </a:r>
            <a:r>
              <a:rPr kumimoji="1" lang="en-US" altLang="ja-JP" sz="1200" b="1" kern="1200" dirty="0" smtClean="0">
                <a:solidFill>
                  <a:schemeClr val="tx1"/>
                </a:solidFill>
                <a:effectLst/>
                <a:latin typeface="+mn-lt"/>
                <a:ea typeface="+mn-ea"/>
                <a:cs typeface="+mn-cs"/>
              </a:rPr>
              <a:t>	73.7%	62.0%	52.1%</a:t>
            </a:r>
          </a:p>
          <a:p>
            <a:r>
              <a:rPr kumimoji="1" lang="en-US" altLang="ja-JP" sz="1200" b="1" kern="1200" dirty="0" smtClean="0">
                <a:solidFill>
                  <a:schemeClr val="tx1"/>
                </a:solidFill>
                <a:effectLst/>
                <a:latin typeface="+mn-lt"/>
                <a:ea typeface="+mn-ea"/>
                <a:cs typeface="+mn-cs"/>
              </a:rPr>
              <a:t>UR-BM	</a:t>
            </a:r>
            <a:r>
              <a:rPr kumimoji="1" lang="en-US" altLang="ja-JP" sz="1200" b="0" kern="1200" dirty="0" smtClean="0">
                <a:solidFill>
                  <a:schemeClr val="tx1"/>
                </a:solidFill>
                <a:effectLst/>
                <a:latin typeface="+mn-lt"/>
                <a:ea typeface="+mn-ea"/>
                <a:cs typeface="+mn-cs"/>
              </a:rPr>
              <a:t>571</a:t>
            </a:r>
            <a:r>
              <a:rPr kumimoji="1" lang="en-US" altLang="ja-JP" sz="1200" b="1" kern="1200" dirty="0" smtClean="0">
                <a:solidFill>
                  <a:schemeClr val="tx1"/>
                </a:solidFill>
                <a:effectLst/>
                <a:latin typeface="+mn-lt"/>
                <a:ea typeface="+mn-ea"/>
                <a:cs typeface="+mn-cs"/>
              </a:rPr>
              <a:t>	75.4%	67.5%	65.0%</a:t>
            </a:r>
          </a:p>
          <a:p>
            <a:r>
              <a:rPr kumimoji="1" lang="en-US" altLang="ja-JP" sz="1200" b="1" u="sng" kern="1200" dirty="0" smtClean="0">
                <a:solidFill>
                  <a:schemeClr val="tx1"/>
                </a:solidFill>
                <a:effectLst/>
                <a:latin typeface="+mn-lt"/>
                <a:ea typeface="+mn-ea"/>
                <a:cs typeface="+mn-cs"/>
              </a:rPr>
              <a:t>UR-CB	</a:t>
            </a:r>
            <a:r>
              <a:rPr kumimoji="1" lang="en-US" altLang="ja-JP" sz="1200" b="0" u="sng" kern="1200" dirty="0" smtClean="0">
                <a:solidFill>
                  <a:schemeClr val="tx1"/>
                </a:solidFill>
                <a:effectLst/>
                <a:latin typeface="+mn-lt"/>
                <a:ea typeface="+mn-ea"/>
                <a:cs typeface="+mn-cs"/>
              </a:rPr>
              <a:t>164</a:t>
            </a:r>
            <a:r>
              <a:rPr kumimoji="1" lang="en-US" altLang="ja-JP" sz="1200" b="1" u="sng" kern="1200" dirty="0" smtClean="0">
                <a:solidFill>
                  <a:schemeClr val="tx1"/>
                </a:solidFill>
                <a:effectLst/>
                <a:latin typeface="+mn-lt"/>
                <a:ea typeface="+mn-ea"/>
                <a:cs typeface="+mn-cs"/>
              </a:rPr>
              <a:t>	63.4%	60.7%	60.7%</a:t>
            </a:r>
          </a:p>
        </p:txBody>
      </p:sp>
    </p:spTree>
    <p:extLst>
      <p:ext uri="{BB962C8B-B14F-4D97-AF65-F5344CB8AC3E}">
        <p14:creationId xmlns:p14="http://schemas.microsoft.com/office/powerpoint/2010/main" val="251603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dirty="0" smtClean="0">
                <a:solidFill>
                  <a:schemeClr val="tx1"/>
                </a:solidFill>
                <a:effectLst/>
                <a:latin typeface="+mn-lt"/>
                <a:ea typeface="+mn-ea"/>
                <a:cs typeface="+mn-cs"/>
              </a:rPr>
              <a:t>Due to the spread of transplants with reduced intensity conditioning (RIC), the age groups in which transplantation is indicated have expanded, and the number of transplants in older age groups has increased.</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dirty="0" smtClean="0">
                <a:solidFill>
                  <a:schemeClr val="tx1"/>
                </a:solidFill>
                <a:effectLst/>
                <a:latin typeface="+mn-lt"/>
                <a:ea typeface="+mn-ea"/>
                <a:cs typeface="+mn-cs"/>
              </a:rPr>
              <a:t>The spread of transplants with reduced intensity conditioning (RIC), has expanded the age groups in which transplantation is indicated.</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extLst>
      <p:ext uri="{BB962C8B-B14F-4D97-AF65-F5344CB8AC3E}">
        <p14:creationId xmlns:p14="http://schemas.microsoft.com/office/powerpoint/2010/main" val="323641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200" kern="1200" dirty="0" smtClean="0">
                <a:solidFill>
                  <a:schemeClr val="tx1"/>
                </a:solidFill>
                <a:effectLst/>
                <a:latin typeface="+mn-lt"/>
                <a:ea typeface="+mn-ea"/>
                <a:cs typeface="+mn-cs"/>
              </a:rPr>
              <a:t>The increase is specially remarkable in the elderly. In the period from 2014 to 2018, those aged 50 years or older accounted for 51% of the total cases of leukemia and 67% of the total cases of malignant lymphoma.</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lnSpcReduction="10000"/>
          </a:bodyPr>
          <a:lstStyle/>
          <a:p>
            <a:r>
              <a:rPr kumimoji="1" lang="en-US" altLang="ja-JP" sz="1200" kern="1200" dirty="0" smtClean="0">
                <a:solidFill>
                  <a:schemeClr val="tx1"/>
                </a:solidFill>
                <a:effectLst/>
                <a:latin typeface="+mn-lt"/>
                <a:ea typeface="+mn-ea"/>
                <a:cs typeface="+mn-cs"/>
              </a:rPr>
              <a:t>In pediatric patients, allogeneic transplants are most frequently performed for acute leukemia (acute myeloid leukemia and acute lymphoid leukemia), which accounts for about 55% of the total cases of allogeneic transplantation. Following this, allogeneic transplants are also frequently performed for aplastic anemia. Although aplastic anemia is a rare disease, allogeneic transplantation is the first choice for serious and most serious cases. </a:t>
            </a:r>
          </a:p>
          <a:p>
            <a:r>
              <a:rPr kumimoji="1" lang="en-US" altLang="ja-JP" sz="1200" kern="1200" dirty="0" smtClean="0">
                <a:solidFill>
                  <a:schemeClr val="tx1"/>
                </a:solidFill>
                <a:effectLst/>
                <a:latin typeface="+mn-lt"/>
                <a:ea typeface="+mn-ea"/>
                <a:cs typeface="+mn-cs"/>
              </a:rPr>
              <a:t>Accordingly, aplastic anemia accounts for about 10% of the allogeneic transplants in pediatric patients.</a:t>
            </a:r>
          </a:p>
          <a:p>
            <a:r>
              <a:rPr kumimoji="1" lang="en-US" altLang="ja-JP" sz="1200" kern="1200" dirty="0" smtClean="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accounts for 87% of the total number of transplants.</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grpSp>
        <p:nvGrpSpPr>
          <p:cNvPr id="6" name="グループ化 5"/>
          <p:cNvGrpSpPr/>
          <p:nvPr userDrawn="1"/>
        </p:nvGrpSpPr>
        <p:grpSpPr>
          <a:xfrm>
            <a:off x="0" y="6357600"/>
            <a:ext cx="9149624" cy="428108"/>
            <a:chOff x="0" y="6357600"/>
            <a:chExt cx="9149624" cy="428108"/>
          </a:xfrm>
        </p:grpSpPr>
        <p:grpSp>
          <p:nvGrpSpPr>
            <p:cNvPr id="7" name="グループ化 7"/>
            <p:cNvGrpSpPr/>
            <p:nvPr userDrawn="1"/>
          </p:nvGrpSpPr>
          <p:grpSpPr>
            <a:xfrm>
              <a:off x="0" y="6396536"/>
              <a:ext cx="9149624" cy="389172"/>
              <a:chOff x="-4511" y="6329435"/>
              <a:chExt cx="9149625" cy="389172"/>
            </a:xfrm>
          </p:grpSpPr>
          <p:sp>
            <p:nvSpPr>
              <p:cNvPr id="9" name="フリーフォーム 8"/>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フリーフォーム 9"/>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8" name="図 7"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3564675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53580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3854129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82918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4" name="図 3"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403044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73156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fld id="{2FECD35A-6F14-4CA7-81FF-DADAB1564319}" type="slidenum">
              <a:rPr lang="ja-JP" altLang="en-US" smtClean="0">
                <a:solidFill>
                  <a:prstClr val="white">
                    <a:lumMod val="75000"/>
                  </a:prstClr>
                </a:solidFill>
              </a:rPr>
              <a:pPr algn="r">
                <a:defRPr/>
              </a:pPr>
              <a:t>‹#›</a:t>
            </a:fld>
            <a:endParaRPr lang="ja-JP" altLang="en-US">
              <a:solidFill>
                <a:prstClr val="white">
                  <a:lumMod val="75000"/>
                </a:prstClr>
              </a:solidFill>
            </a:endParaRPr>
          </a:p>
        </p:txBody>
      </p:sp>
    </p:spTree>
    <p:extLst>
      <p:ext uri="{BB962C8B-B14F-4D97-AF65-F5344CB8AC3E}">
        <p14:creationId xmlns:p14="http://schemas.microsoft.com/office/powerpoint/2010/main" val="2759512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13816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0633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6" name="図 5" descr="jdchct_logo_only_131104.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08" r:id="rId13"/>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2EC79AA-12DE-439C-832A-F248CB41E2BB}"/>
              </a:ext>
            </a:extLst>
          </p:cNvPr>
          <p:cNvSpPr>
            <a:spLocks noGrp="1"/>
          </p:cNvSpPr>
          <p:nvPr>
            <p:ph type="ctrTitle"/>
          </p:nvPr>
        </p:nvSpPr>
        <p:spPr>
          <a:xfrm>
            <a:off x="533400" y="288758"/>
            <a:ext cx="7851648" cy="757989"/>
          </a:xfrm>
        </p:spPr>
        <p:txBody>
          <a:bodyPr anchor="t">
            <a:noAutofit/>
          </a:bodyPr>
          <a:lstStyle/>
          <a:p>
            <a:pPr lvl="0" algn="l">
              <a:lnSpc>
                <a:spcPts val="5400"/>
              </a:lnSpc>
            </a:pPr>
            <a:r>
              <a:rPr kumimoji="1" lang="en-US" altLang="ja-JP" sz="1600" b="0" dirty="0">
                <a:solidFill>
                  <a:schemeClr val="tx2"/>
                </a:solidFill>
                <a:effectLst/>
              </a:rPr>
              <a:t>Title</a:t>
            </a:r>
            <a:endParaRPr kumimoji="1" lang="ja-JP" altLang="en-US" sz="1600" b="0" dirty="0">
              <a:solidFill>
                <a:schemeClr val="tx2"/>
              </a:solidFill>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dirty="0">
                <a:solidFill>
                  <a:schemeClr val="tx2"/>
                </a:solidFill>
                <a:effectLst/>
                <a:latin typeface="Arial" pitchFamily="34" charset="0"/>
                <a:ea typeface="Verdana" pitchFamily="34" charset="0"/>
                <a:cs typeface="Arial" pitchFamily="34" charset="0"/>
              </a:rPr>
              <a:t>Indications for Hematopoietic Stem Cell</a:t>
            </a:r>
            <a:br>
              <a:rPr lang="en-US" altLang="ja-JP" dirty="0">
                <a:solidFill>
                  <a:schemeClr val="tx2"/>
                </a:solidFill>
                <a:effectLst/>
                <a:latin typeface="Arial" pitchFamily="34" charset="0"/>
                <a:ea typeface="Verdana" pitchFamily="34" charset="0"/>
                <a:cs typeface="Arial" pitchFamily="34" charset="0"/>
              </a:rPr>
            </a:br>
            <a:r>
              <a:rPr lang="en-US" altLang="ja-JP" dirty="0">
                <a:solidFill>
                  <a:schemeClr val="tx2"/>
                </a:solidFill>
                <a:effectLst/>
                <a:latin typeface="Arial" pitchFamily="34" charset="0"/>
                <a:ea typeface="Verdana" pitchFamily="34" charset="0"/>
                <a:cs typeface="Arial" pitchFamily="34" charset="0"/>
              </a:rPr>
              <a:t> Transplants in </a:t>
            </a:r>
            <a:r>
              <a:rPr lang="en-US" altLang="ja-JP" dirty="0" smtClean="0">
                <a:solidFill>
                  <a:schemeClr val="tx2"/>
                </a:solidFill>
                <a:effectLst/>
                <a:latin typeface="Arial" pitchFamily="34" charset="0"/>
                <a:ea typeface="Verdana" pitchFamily="34" charset="0"/>
                <a:cs typeface="Arial" pitchFamily="34" charset="0"/>
              </a:rPr>
              <a:t>1991-2018</a:t>
            </a:r>
            <a:r>
              <a:rPr lang="ja-JP" altLang="en-US" sz="2000" b="0" spc="-150" baseline="0" dirty="0" smtClean="0">
                <a:solidFill>
                  <a:schemeClr val="tx2"/>
                </a:solidFill>
                <a:effectLst/>
                <a:latin typeface="Arial" pitchFamily="34" charset="0"/>
                <a:ea typeface="ＭＳ Ｐゴシック"/>
                <a:cs typeface="Arial" pitchFamily="34" charset="0"/>
              </a:rPr>
              <a:t> </a:t>
            </a:r>
            <a:r>
              <a:rPr lang="en-US" altLang="ja-JP" sz="2000" b="0" spc="-150" baseline="0" dirty="0">
                <a:solidFill>
                  <a:schemeClr val="tx2"/>
                </a:solidFill>
                <a:effectLst/>
                <a:latin typeface="Arial" pitchFamily="34" charset="0"/>
                <a:ea typeface="ＭＳ Ｐゴシック"/>
                <a:cs typeface="Arial" pitchFamily="34" charset="0"/>
              </a:rPr>
              <a:t>(Age</a:t>
            </a:r>
            <a:r>
              <a:rPr lang="ja-JP" altLang="en-US" sz="2000" b="0" spc="-150" baseline="0" dirty="0">
                <a:solidFill>
                  <a:schemeClr val="tx2"/>
                </a:solidFill>
                <a:effectLst/>
                <a:latin typeface="Arial" pitchFamily="34" charset="0"/>
                <a:ea typeface="ＭＳ Ｐゴシック"/>
                <a:cs typeface="Arial" pitchFamily="34" charset="0"/>
              </a:rPr>
              <a:t>≥</a:t>
            </a:r>
            <a:r>
              <a:rPr lang="en-US" altLang="ja-JP" sz="2000" b="0" spc="-150" baseline="0" dirty="0">
                <a:solidFill>
                  <a:schemeClr val="tx2"/>
                </a:solidFill>
                <a:effectLst/>
                <a:latin typeface="Arial" pitchFamily="34" charset="0"/>
                <a:ea typeface="ＭＳ Ｐゴシック"/>
                <a:cs typeface="Arial" pitchFamily="34" charset="0"/>
              </a:rPr>
              <a:t>16)</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31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dirty="0">
                <a:solidFill>
                  <a:schemeClr val="tx2"/>
                </a:solidFill>
                <a:effectLst/>
                <a:latin typeface="Arial" pitchFamily="34" charset="0"/>
                <a:ea typeface="Verdana" pitchFamily="34" charset="0"/>
                <a:cs typeface="Arial" pitchFamily="34" charset="0"/>
              </a:rPr>
              <a:t>Trends of Main Disease</a:t>
            </a:r>
            <a:br>
              <a:rPr lang="en-US" altLang="ja-JP" dirty="0">
                <a:solidFill>
                  <a:schemeClr val="tx2"/>
                </a:solidFill>
                <a:effectLst/>
                <a:latin typeface="Arial" pitchFamily="34" charset="0"/>
                <a:ea typeface="Verdana" pitchFamily="34" charset="0"/>
                <a:cs typeface="Arial" pitchFamily="34" charset="0"/>
              </a:rPr>
            </a:br>
            <a:r>
              <a:rPr lang="en-US" altLang="ja-JP" dirty="0">
                <a:solidFill>
                  <a:schemeClr val="tx2"/>
                </a:solidFill>
                <a:effectLst/>
                <a:latin typeface="Arial" pitchFamily="34" charset="0"/>
                <a:ea typeface="Verdana" pitchFamily="34" charset="0"/>
                <a:cs typeface="Arial" pitchFamily="34" charset="0"/>
              </a:rPr>
              <a:t>for Autologous Transplants in </a:t>
            </a:r>
            <a:r>
              <a:rPr lang="en-US" altLang="ja-JP" dirty="0" smtClean="0">
                <a:solidFill>
                  <a:schemeClr val="tx2"/>
                </a:solidFill>
                <a:effectLst/>
                <a:latin typeface="Arial" pitchFamily="34" charset="0"/>
                <a:ea typeface="Verdana" pitchFamily="34" charset="0"/>
                <a:cs typeface="Arial" pitchFamily="34" charset="0"/>
              </a:rPr>
              <a:t>1991-2018 </a:t>
            </a:r>
            <a:r>
              <a:rPr lang="en-US" altLang="ja-JP" dirty="0">
                <a:solidFill>
                  <a:schemeClr val="tx2"/>
                </a:solidFill>
                <a:effectLst/>
                <a:latin typeface="Arial" pitchFamily="34" charset="0"/>
                <a:ea typeface="Verdana" pitchFamily="34" charset="0"/>
                <a:cs typeface="Arial" pitchFamily="34" charset="0"/>
              </a:rPr>
              <a:t>(Age</a:t>
            </a:r>
            <a:r>
              <a:rPr lang="ja-JP" altLang="en-US" dirty="0">
                <a:solidFill>
                  <a:schemeClr val="tx2"/>
                </a:solidFill>
                <a:effectLst/>
                <a:latin typeface="Arial" pitchFamily="34" charset="0"/>
                <a:ea typeface="Verdana" pitchFamily="34" charset="0"/>
                <a:cs typeface="Arial" pitchFamily="34" charset="0"/>
              </a:rPr>
              <a:t>≤</a:t>
            </a:r>
            <a:r>
              <a:rPr lang="en-US" altLang="ja-JP" dirty="0">
                <a:solidFill>
                  <a:schemeClr val="tx2"/>
                </a:solidFill>
                <a:effectLst/>
                <a:latin typeface="Arial" pitchFamily="34" charset="0"/>
                <a:ea typeface="Verdana" pitchFamily="34" charset="0"/>
                <a:cs typeface="Arial" pitchFamily="34" charset="0"/>
              </a:rPr>
              <a:t>15)</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41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94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dirty="0">
                <a:solidFill>
                  <a:schemeClr val="tx2"/>
                </a:solidFill>
                <a:effectLst/>
                <a:latin typeface="Arial" pitchFamily="34" charset="0"/>
                <a:ea typeface="Verdana" pitchFamily="34" charset="0"/>
                <a:cs typeface="Arial" pitchFamily="34" charset="0"/>
              </a:rPr>
              <a:t>Trends of Main Disease </a:t>
            </a:r>
            <a:br>
              <a:rPr lang="en-US" altLang="ja-JP" dirty="0">
                <a:solidFill>
                  <a:schemeClr val="tx2"/>
                </a:solidFill>
                <a:effectLst/>
                <a:latin typeface="Arial" pitchFamily="34" charset="0"/>
                <a:ea typeface="Verdana" pitchFamily="34" charset="0"/>
                <a:cs typeface="Arial" pitchFamily="34" charset="0"/>
              </a:rPr>
            </a:br>
            <a:r>
              <a:rPr lang="en-US" altLang="ja-JP" dirty="0">
                <a:solidFill>
                  <a:schemeClr val="tx2"/>
                </a:solidFill>
                <a:effectLst/>
                <a:latin typeface="Arial" pitchFamily="34" charset="0"/>
                <a:ea typeface="Verdana" pitchFamily="34" charset="0"/>
                <a:cs typeface="Arial" pitchFamily="34" charset="0"/>
              </a:rPr>
              <a:t>for Allogeneic Transplants in </a:t>
            </a:r>
            <a:r>
              <a:rPr lang="en-US" altLang="ja-JP" dirty="0" smtClean="0">
                <a:solidFill>
                  <a:schemeClr val="tx2"/>
                </a:solidFill>
                <a:effectLst/>
                <a:latin typeface="Arial" pitchFamily="34" charset="0"/>
                <a:ea typeface="Verdana" pitchFamily="34" charset="0"/>
                <a:cs typeface="Arial" pitchFamily="34" charset="0"/>
              </a:rPr>
              <a:t>1991-2018 </a:t>
            </a:r>
            <a:r>
              <a:rPr lang="en-US" altLang="ja-JP" dirty="0">
                <a:solidFill>
                  <a:schemeClr val="tx2"/>
                </a:solidFill>
                <a:effectLst/>
                <a:latin typeface="Arial" pitchFamily="34" charset="0"/>
                <a:ea typeface="Verdana" pitchFamily="34" charset="0"/>
                <a:cs typeface="Arial" pitchFamily="34" charset="0"/>
              </a:rPr>
              <a:t>(Age</a:t>
            </a:r>
            <a:r>
              <a:rPr lang="ja-JP" altLang="en-US" dirty="0">
                <a:solidFill>
                  <a:schemeClr val="tx2"/>
                </a:solidFill>
                <a:effectLst/>
                <a:latin typeface="Arial" pitchFamily="34" charset="0"/>
                <a:ea typeface="Verdana" pitchFamily="34" charset="0"/>
                <a:cs typeface="Arial" pitchFamily="34" charset="0"/>
              </a:rPr>
              <a:t>≤</a:t>
            </a:r>
            <a:r>
              <a:rPr lang="en-US" altLang="ja-JP" dirty="0">
                <a:solidFill>
                  <a:schemeClr val="tx2"/>
                </a:solidFill>
                <a:effectLst/>
                <a:latin typeface="Arial" pitchFamily="34" charset="0"/>
                <a:ea typeface="Verdana" pitchFamily="34" charset="0"/>
                <a:cs typeface="Arial" pitchFamily="34" charset="0"/>
              </a:rPr>
              <a:t>15)</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42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dirty="0">
                <a:solidFill>
                  <a:schemeClr val="tx2"/>
                </a:solidFill>
                <a:effectLst/>
                <a:latin typeface="Arial" pitchFamily="34" charset="0"/>
                <a:ea typeface="Verdana" pitchFamily="34" charset="0"/>
                <a:cs typeface="Arial" pitchFamily="34" charset="0"/>
              </a:rPr>
              <a:t>Trends of Main Disease</a:t>
            </a:r>
            <a:br>
              <a:rPr lang="en-US" altLang="ja-JP" dirty="0">
                <a:solidFill>
                  <a:schemeClr val="tx2"/>
                </a:solidFill>
                <a:effectLst/>
                <a:latin typeface="Arial" pitchFamily="34" charset="0"/>
                <a:ea typeface="Verdana" pitchFamily="34" charset="0"/>
                <a:cs typeface="Arial" pitchFamily="34" charset="0"/>
              </a:rPr>
            </a:br>
            <a:r>
              <a:rPr lang="en-US" altLang="ja-JP" dirty="0">
                <a:solidFill>
                  <a:schemeClr val="tx2"/>
                </a:solidFill>
                <a:effectLst/>
                <a:latin typeface="Arial" pitchFamily="34" charset="0"/>
                <a:ea typeface="Verdana" pitchFamily="34" charset="0"/>
                <a:cs typeface="Arial" pitchFamily="34" charset="0"/>
              </a:rPr>
              <a:t>for Autologous Transplants in </a:t>
            </a:r>
            <a:r>
              <a:rPr lang="en-US" altLang="ja-JP" dirty="0" smtClean="0">
                <a:solidFill>
                  <a:schemeClr val="tx2"/>
                </a:solidFill>
                <a:effectLst/>
                <a:latin typeface="Arial" pitchFamily="34" charset="0"/>
                <a:ea typeface="Verdana" pitchFamily="34" charset="0"/>
                <a:cs typeface="Arial" pitchFamily="34" charset="0"/>
              </a:rPr>
              <a:t>1991-2018</a:t>
            </a:r>
            <a:r>
              <a:rPr lang="ja-JP" altLang="en-US" baseline="0" dirty="0" smtClean="0">
                <a:solidFill>
                  <a:schemeClr val="tx2"/>
                </a:solidFill>
                <a:effectLst/>
                <a:latin typeface="Arial" pitchFamily="34" charset="0"/>
                <a:ea typeface="Verdana" pitchFamily="34" charset="0"/>
                <a:cs typeface="Arial" pitchFamily="34" charset="0"/>
              </a:rPr>
              <a:t> </a:t>
            </a:r>
            <a:r>
              <a:rPr lang="en-US" altLang="ja-JP" baseline="0" dirty="0">
                <a:solidFill>
                  <a:schemeClr val="tx2"/>
                </a:solidFill>
                <a:effectLst/>
                <a:latin typeface="Arial" pitchFamily="34" charset="0"/>
                <a:ea typeface="Verdana" pitchFamily="34" charset="0"/>
                <a:cs typeface="Arial" pitchFamily="34" charset="0"/>
              </a:rPr>
              <a:t>(Age</a:t>
            </a:r>
            <a:r>
              <a:rPr lang="ja-JP" altLang="en-US" baseline="0" dirty="0">
                <a:solidFill>
                  <a:schemeClr val="tx2"/>
                </a:solidFill>
                <a:effectLst/>
                <a:latin typeface="Arial" pitchFamily="34" charset="0"/>
                <a:ea typeface="Verdana" pitchFamily="34" charset="0"/>
                <a:cs typeface="Arial" pitchFamily="34" charset="0"/>
              </a:rPr>
              <a:t>≥</a:t>
            </a:r>
            <a:r>
              <a:rPr lang="en-US" altLang="ja-JP" baseline="0" dirty="0">
                <a:solidFill>
                  <a:schemeClr val="tx2"/>
                </a:solidFill>
                <a:effectLst/>
                <a:latin typeface="Arial" pitchFamily="34" charset="0"/>
                <a:ea typeface="Verdana" pitchFamily="34" charset="0"/>
                <a:cs typeface="Arial" pitchFamily="34" charset="0"/>
              </a:rPr>
              <a:t>16)</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82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rgbClr val="E9F3FD"/>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dirty="0">
                <a:solidFill>
                  <a:srgbClr val="E9F3FD"/>
                </a:solidFill>
                <a:effectLst/>
                <a:latin typeface="Arial" pitchFamily="34" charset="0"/>
                <a:ea typeface="Verdana" pitchFamily="34" charset="0"/>
                <a:cs typeface="Arial" pitchFamily="34" charset="0"/>
              </a:rPr>
              <a:t>Trends of Main Disease </a:t>
            </a:r>
            <a:br>
              <a:rPr lang="en-US" altLang="ja-JP" dirty="0">
                <a:solidFill>
                  <a:srgbClr val="E9F3FD"/>
                </a:solidFill>
                <a:effectLst/>
                <a:latin typeface="Arial" pitchFamily="34" charset="0"/>
                <a:ea typeface="Verdana" pitchFamily="34" charset="0"/>
                <a:cs typeface="Arial" pitchFamily="34" charset="0"/>
              </a:rPr>
            </a:br>
            <a:r>
              <a:rPr lang="en-US" altLang="ja-JP" dirty="0">
                <a:solidFill>
                  <a:srgbClr val="E9F3FD"/>
                </a:solidFill>
                <a:effectLst/>
                <a:latin typeface="Arial" pitchFamily="34" charset="0"/>
                <a:ea typeface="Verdana" pitchFamily="34" charset="0"/>
                <a:cs typeface="Arial" pitchFamily="34" charset="0"/>
              </a:rPr>
              <a:t>for Allogeneic Transplants in </a:t>
            </a:r>
            <a:r>
              <a:rPr lang="en-US" altLang="ja-JP" dirty="0" smtClean="0">
                <a:solidFill>
                  <a:srgbClr val="E9F3FD"/>
                </a:solidFill>
                <a:effectLst/>
                <a:latin typeface="Arial" pitchFamily="34" charset="0"/>
                <a:ea typeface="Verdana" pitchFamily="34" charset="0"/>
                <a:cs typeface="Arial" pitchFamily="34" charset="0"/>
              </a:rPr>
              <a:t>1991-2018 </a:t>
            </a:r>
            <a:r>
              <a:rPr lang="en-US" altLang="ja-JP" dirty="0">
                <a:solidFill>
                  <a:srgbClr val="E9F3FD"/>
                </a:solidFill>
                <a:effectLst/>
                <a:latin typeface="Arial" pitchFamily="34" charset="0"/>
                <a:ea typeface="Verdana" pitchFamily="34" charset="0"/>
                <a:cs typeface="Arial" pitchFamily="34" charset="0"/>
              </a:rPr>
              <a:t>(Age</a:t>
            </a:r>
            <a:r>
              <a:rPr lang="ja-JP" altLang="en-US" dirty="0">
                <a:solidFill>
                  <a:srgbClr val="E9F3FD"/>
                </a:solidFill>
                <a:effectLst/>
                <a:latin typeface="Arial" pitchFamily="34" charset="0"/>
                <a:ea typeface="Verdana" pitchFamily="34" charset="0"/>
                <a:cs typeface="Arial" pitchFamily="34" charset="0"/>
              </a:rPr>
              <a:t>≥</a:t>
            </a:r>
            <a:r>
              <a:rPr lang="en-US" altLang="ja-JP" dirty="0">
                <a:solidFill>
                  <a:srgbClr val="E9F3FD"/>
                </a:solidFill>
                <a:effectLst/>
                <a:latin typeface="Arial" pitchFamily="34" charset="0"/>
                <a:ea typeface="Verdana" pitchFamily="34" charset="0"/>
                <a:cs typeface="Arial" pitchFamily="34" charset="0"/>
              </a:rPr>
              <a:t>16)</a:t>
            </a:r>
            <a:endParaRPr kumimoji="1" lang="ja-JP" altLang="en-US" sz="2000" b="0" dirty="0">
              <a:solidFill>
                <a:srgbClr val="E9F3FD"/>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79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en-US" altLang="ja-JP" sz="2500">
                <a:solidFill>
                  <a:schemeClr val="tx2"/>
                </a:solidFill>
                <a:effectLst/>
                <a:latin typeface="Arial" pitchFamily="34" charset="0"/>
                <a:ea typeface="Verdana" pitchFamily="34" charset="0"/>
                <a:cs typeface="Arial" pitchFamily="34" charset="0"/>
              </a:rPr>
              <a:t>Stem Cell Sources for Autologous Transplants </a:t>
            </a:r>
            <a:br>
              <a:rPr lang="en-US" altLang="ja-JP" sz="2500">
                <a:solidFill>
                  <a:schemeClr val="tx2"/>
                </a:solidFill>
                <a:effectLst/>
                <a:latin typeface="Arial" pitchFamily="34" charset="0"/>
                <a:ea typeface="Verdana" pitchFamily="34" charset="0"/>
                <a:cs typeface="Arial" pitchFamily="34" charset="0"/>
              </a:rPr>
            </a:br>
            <a:r>
              <a:rPr lang="en-US" altLang="ja-JP" sz="2500">
                <a:solidFill>
                  <a:schemeClr val="tx2"/>
                </a:solidFill>
                <a:effectLst/>
                <a:latin typeface="Arial" pitchFamily="34" charset="0"/>
                <a:ea typeface="Verdana" pitchFamily="34" charset="0"/>
                <a:cs typeface="Arial" pitchFamily="34" charset="0"/>
              </a:rPr>
              <a:t> by Year</a:t>
            </a:r>
            <a:endParaRPr kumimoji="1" lang="ja-JP" altLang="en-US" sz="2200" b="0" dirty="0">
              <a:solidFill>
                <a:schemeClr val="tx2"/>
              </a:solidFill>
            </a:endParaRPr>
          </a:p>
        </p:txBody>
      </p:sp>
      <p:sp>
        <p:nvSpPr>
          <p:cNvPr id="15" name="スライド番号プレースホルダ 4"/>
          <p:cNvSpPr txBox="1">
            <a:spLocks/>
          </p:cNvSpPr>
          <p:nvPr/>
        </p:nvSpPr>
        <p:spPr>
          <a:xfrm>
            <a:off x="8827504"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233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lvl="0"/>
            <a:r>
              <a:rPr lang="en-US" altLang="ja-JP">
                <a:solidFill>
                  <a:schemeClr val="tx2"/>
                </a:solidFill>
                <a:effectLst/>
                <a:latin typeface="Arial" pitchFamily="34" charset="0"/>
                <a:ea typeface="Verdana" pitchFamily="34" charset="0"/>
                <a:cs typeface="Arial" pitchFamily="34" charset="0"/>
              </a:rPr>
              <a:t>Stem Cell Sources for Allogeneic Transplants </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Year</a:t>
            </a:r>
            <a:endParaRPr kumimoji="1" lang="ja-JP" altLang="en-US" sz="2400" b="0" dirty="0">
              <a:solidFill>
                <a:schemeClr val="tx2"/>
              </a:solidFill>
            </a:endParaRPr>
          </a:p>
        </p:txBody>
      </p:sp>
      <p:sp>
        <p:nvSpPr>
          <p:cNvPr id="18"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6"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707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en-US" altLang="ja-JP" sz="2500" dirty="0">
                <a:solidFill>
                  <a:srgbClr val="E9F3FD"/>
                </a:solidFill>
                <a:effectLst/>
                <a:latin typeface="Arial" pitchFamily="34" charset="0"/>
                <a:ea typeface="Verdana" pitchFamily="34" charset="0"/>
                <a:cs typeface="Arial" pitchFamily="34" charset="0"/>
              </a:rPr>
              <a:t>Stem Cell Sources for Unrelated Donor Transplants</a:t>
            </a:r>
            <a:br>
              <a:rPr lang="en-US" altLang="ja-JP" sz="2500" dirty="0">
                <a:solidFill>
                  <a:srgbClr val="E9F3FD"/>
                </a:solidFill>
                <a:effectLst/>
                <a:latin typeface="Arial" pitchFamily="34" charset="0"/>
                <a:ea typeface="Verdana" pitchFamily="34" charset="0"/>
                <a:cs typeface="Arial" pitchFamily="34" charset="0"/>
              </a:rPr>
            </a:br>
            <a:r>
              <a:rPr lang="en-US" altLang="ja-JP" sz="2500" dirty="0">
                <a:solidFill>
                  <a:srgbClr val="E9F3FD"/>
                </a:solidFill>
                <a:effectLst/>
                <a:latin typeface="Arial" pitchFamily="34" charset="0"/>
                <a:ea typeface="Verdana" pitchFamily="34" charset="0"/>
                <a:cs typeface="Arial" pitchFamily="34" charset="0"/>
              </a:rPr>
              <a:t> by Year</a:t>
            </a:r>
            <a:endParaRPr kumimoji="1" lang="ja-JP" altLang="en-US" sz="1800" b="0" dirty="0">
              <a:solidFill>
                <a:srgbClr val="E9F3FD"/>
              </a:solidFill>
            </a:endParaRPr>
          </a:p>
        </p:txBody>
      </p:sp>
      <p:sp>
        <p:nvSpPr>
          <p:cNvPr id="16"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7" name="グループ化 16"/>
          <p:cNvGrpSpPr/>
          <p:nvPr/>
        </p:nvGrpSpPr>
        <p:grpSpPr>
          <a:xfrm>
            <a:off x="62552" y="6357600"/>
            <a:ext cx="3749040" cy="499982"/>
            <a:chOff x="62552" y="6357600"/>
            <a:chExt cx="3749040" cy="499982"/>
          </a:xfrm>
        </p:grpSpPr>
        <p:pic>
          <p:nvPicPr>
            <p:cNvPr id="18" name="図 1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19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en-US" altLang="ja-JP">
                <a:solidFill>
                  <a:schemeClr val="tx2"/>
                </a:solidFill>
                <a:effectLst/>
                <a:latin typeface="Arial" pitchFamily="34" charset="0"/>
                <a:ea typeface="Verdana" pitchFamily="34" charset="0"/>
                <a:cs typeface="Arial" pitchFamily="34" charset="0"/>
              </a:rPr>
              <a:t>Allogeneic Transplants for Age </a:t>
            </a:r>
            <a:r>
              <a:rPr lang="ja-JP" altLang="en-US">
                <a:solidFill>
                  <a:schemeClr val="tx2"/>
                </a:solidFill>
                <a:effectLst/>
                <a:latin typeface="Arial" pitchFamily="34" charset="0"/>
                <a:ea typeface="Verdana" pitchFamily="34" charset="0"/>
                <a:cs typeface="Arial" pitchFamily="34" charset="0"/>
              </a:rPr>
              <a:t>≤</a:t>
            </a:r>
            <a:r>
              <a:rPr lang="en-US" altLang="ja-JP">
                <a:solidFill>
                  <a:schemeClr val="tx2"/>
                </a:solidFill>
                <a:effectLst/>
                <a:latin typeface="Arial" pitchFamily="34" charset="0"/>
                <a:ea typeface="Verdana" pitchFamily="34" charset="0"/>
                <a:cs typeface="Arial" pitchFamily="34" charset="0"/>
              </a:rPr>
              <a:t>15</a:t>
            </a:r>
            <a:r>
              <a:rPr lang="ja-JP" altLang="en-US">
                <a:solidFill>
                  <a:schemeClr val="tx2"/>
                </a:solidFill>
                <a:effectLst/>
                <a:latin typeface="Arial" pitchFamily="34" charset="0"/>
                <a:ea typeface="Verdana" pitchFamily="34" charset="0"/>
                <a:cs typeface="Arial" pitchFamily="34" charset="0"/>
              </a:rPr>
              <a:t> </a:t>
            </a:r>
            <a:r>
              <a:rPr lang="en-US" altLang="ja-JP">
                <a:solidFill>
                  <a:schemeClr val="tx2"/>
                </a:solidFill>
                <a:effectLst/>
                <a:latin typeface="Arial" pitchFamily="34" charset="0"/>
                <a:ea typeface="Verdana" pitchFamily="34" charset="0"/>
                <a:cs typeface="Arial" pitchFamily="34" charset="0"/>
              </a:rPr>
              <a:t>years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by Donor Type and Graft Source</a:t>
            </a:r>
            <a:endParaRPr kumimoji="1" lang="ja-JP" altLang="en-US" sz="2000" b="0" dirty="0">
              <a:solidFill>
                <a:schemeClr val="tx2"/>
              </a:solidFill>
              <a:effectLst/>
            </a:endParaRPr>
          </a:p>
        </p:txBody>
      </p:sp>
      <p:sp>
        <p:nvSpPr>
          <p:cNvPr id="9"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0" name="グループ化 17"/>
          <p:cNvGrpSpPr/>
          <p:nvPr/>
        </p:nvGrpSpPr>
        <p:grpSpPr>
          <a:xfrm>
            <a:off x="62552" y="6357600"/>
            <a:ext cx="3749040" cy="499982"/>
            <a:chOff x="62552" y="6357600"/>
            <a:chExt cx="3749040" cy="499982"/>
          </a:xfrm>
        </p:grpSpPr>
        <p:pic>
          <p:nvPicPr>
            <p:cNvPr id="11" name="図 10"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en-US" altLang="ja-JP" dirty="0">
                <a:solidFill>
                  <a:srgbClr val="E9F3FD"/>
                </a:solidFill>
                <a:effectLst/>
                <a:latin typeface="Arial" pitchFamily="34" charset="0"/>
                <a:ea typeface="Verdana" pitchFamily="34" charset="0"/>
                <a:cs typeface="Arial" pitchFamily="34" charset="0"/>
              </a:rPr>
              <a:t>Allogeneic Transplants for Age 16-50 years</a:t>
            </a:r>
            <a:br>
              <a:rPr lang="en-US" altLang="ja-JP" dirty="0">
                <a:solidFill>
                  <a:srgbClr val="E9F3FD"/>
                </a:solidFill>
                <a:effectLst/>
                <a:latin typeface="Arial" pitchFamily="34" charset="0"/>
                <a:ea typeface="Verdana" pitchFamily="34" charset="0"/>
                <a:cs typeface="Arial" pitchFamily="34" charset="0"/>
              </a:rPr>
            </a:br>
            <a:r>
              <a:rPr lang="en-US" altLang="ja-JP" dirty="0">
                <a:solidFill>
                  <a:srgbClr val="E9F3FD"/>
                </a:solidFill>
                <a:effectLst/>
                <a:latin typeface="Arial" pitchFamily="34" charset="0"/>
                <a:ea typeface="Verdana" pitchFamily="34" charset="0"/>
                <a:cs typeface="Arial" pitchFamily="34" charset="0"/>
              </a:rPr>
              <a:t>by Donor Type and Graft Source</a:t>
            </a:r>
            <a:endParaRPr kumimoji="1" lang="ja-JP" altLang="en-US" sz="2000" b="0" dirty="0">
              <a:solidFill>
                <a:srgbClr val="E9F3FD"/>
              </a:solidFill>
              <a:effectLst/>
            </a:endParaRPr>
          </a:p>
        </p:txBody>
      </p:sp>
      <p:sp>
        <p:nvSpPr>
          <p:cNvPr id="11"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2" name="グループ化 17"/>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8"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9460" name="Picture 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546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24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en-US" altLang="ja-JP" sz="2500" dirty="0">
                <a:solidFill>
                  <a:schemeClr val="tx2"/>
                </a:solidFill>
                <a:effectLst/>
                <a:latin typeface="Arial" pitchFamily="34" charset="0"/>
                <a:ea typeface="HGPｺﾞｼｯｸE" pitchFamily="50" charset="-128"/>
                <a:cs typeface="Arial" pitchFamily="34" charset="0"/>
              </a:rPr>
              <a:t>Introduction</a:t>
            </a:r>
            <a:endParaRPr kumimoji="1" lang="ja-JP" altLang="en-US" sz="2500" b="0" dirty="0">
              <a:solidFill>
                <a:schemeClr val="tx2"/>
              </a:solidFill>
              <a:effectLst/>
            </a:endParaRPr>
          </a:p>
        </p:txBody>
      </p:sp>
      <p:sp>
        <p:nvSpPr>
          <p:cNvPr id="6"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2</a:t>
            </a:fld>
            <a:endParaRPr lang="ja-JP" altLang="en-US" sz="1100" b="1">
              <a:solidFill>
                <a:schemeClr val="bg1">
                  <a:lumMod val="75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en-US" altLang="ja-JP">
                <a:solidFill>
                  <a:schemeClr val="tx2"/>
                </a:solidFill>
                <a:effectLst/>
                <a:latin typeface="Arial" pitchFamily="34" charset="0"/>
                <a:ea typeface="Verdana" pitchFamily="34" charset="0"/>
                <a:cs typeface="Arial" pitchFamily="34" charset="0"/>
              </a:rPr>
              <a:t>Allogeneic Transplants for Age </a:t>
            </a:r>
            <a:r>
              <a:rPr lang="ja-JP" altLang="en-US">
                <a:solidFill>
                  <a:schemeClr val="tx2"/>
                </a:solidFill>
                <a:effectLst/>
                <a:latin typeface="Arial" pitchFamily="34" charset="0"/>
                <a:ea typeface="Verdana" pitchFamily="34" charset="0"/>
                <a:cs typeface="Arial" pitchFamily="34" charset="0"/>
              </a:rPr>
              <a:t>≥</a:t>
            </a:r>
            <a:r>
              <a:rPr lang="en-US" altLang="ja-JP">
                <a:solidFill>
                  <a:schemeClr val="tx2"/>
                </a:solidFill>
                <a:effectLst/>
                <a:latin typeface="Arial" pitchFamily="34" charset="0"/>
                <a:ea typeface="Verdana" pitchFamily="34" charset="0"/>
                <a:cs typeface="Arial" pitchFamily="34" charset="0"/>
              </a:rPr>
              <a:t>51</a:t>
            </a:r>
            <a:r>
              <a:rPr lang="ja-JP" altLang="en-US">
                <a:solidFill>
                  <a:schemeClr val="tx2"/>
                </a:solidFill>
                <a:effectLst/>
                <a:latin typeface="Arial" pitchFamily="34" charset="0"/>
                <a:ea typeface="Verdana" pitchFamily="34" charset="0"/>
                <a:cs typeface="Arial" pitchFamily="34" charset="0"/>
              </a:rPr>
              <a:t> </a:t>
            </a:r>
            <a:r>
              <a:rPr lang="en-US" altLang="ja-JP">
                <a:solidFill>
                  <a:schemeClr val="tx2"/>
                </a:solidFill>
                <a:effectLst/>
                <a:latin typeface="Arial" pitchFamily="34" charset="0"/>
                <a:ea typeface="Verdana" pitchFamily="34" charset="0"/>
                <a:cs typeface="Arial" pitchFamily="34" charset="0"/>
              </a:rPr>
              <a:t>years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by Donor Type and Graft Source</a:t>
            </a:r>
            <a:endParaRPr kumimoji="1" lang="ja-JP" altLang="en-US" sz="2000" b="0" dirty="0">
              <a:solidFill>
                <a:schemeClr val="tx2"/>
              </a:solidFill>
              <a:effectLst/>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1" name="グループ化 17"/>
          <p:cNvGrpSpPr/>
          <p:nvPr/>
        </p:nvGrpSpPr>
        <p:grpSpPr>
          <a:xfrm>
            <a:off x="62552" y="6357600"/>
            <a:ext cx="3749040" cy="499982"/>
            <a:chOff x="62552" y="6357600"/>
            <a:chExt cx="3749040" cy="499982"/>
          </a:xfrm>
        </p:grpSpPr>
        <p:pic>
          <p:nvPicPr>
            <p:cNvPr id="12" name="図 11"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86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393900" y="0"/>
            <a:ext cx="8712000" cy="813816"/>
          </a:xfrm>
        </p:spPr>
        <p:txBody>
          <a:bodyPr>
            <a:normAutofit fontScale="90000"/>
          </a:bodyPr>
          <a:lstStyle/>
          <a:p>
            <a:pPr fontAlgn="base"/>
            <a:r>
              <a:rPr lang="en-US" altLang="ja-JP">
                <a:solidFill>
                  <a:schemeClr val="tx2"/>
                </a:solidFill>
                <a:effectLst/>
                <a:latin typeface="Arial" pitchFamily="34" charset="0"/>
                <a:ea typeface="Verdana" pitchFamily="34" charset="0"/>
                <a:cs typeface="Arial" pitchFamily="34" charset="0"/>
              </a:rPr>
              <a:t>Trends in Transplants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Disease Status (Risk) at Transplant</a:t>
            </a:r>
            <a:br>
              <a:rPr lang="en-US" altLang="ja-JP">
                <a:solidFill>
                  <a:schemeClr val="tx2"/>
                </a:solidFill>
                <a:effectLst/>
                <a:latin typeface="Arial" pitchFamily="34" charset="0"/>
                <a:ea typeface="Verdana" pitchFamily="34" charset="0"/>
                <a:cs typeface="Arial" pitchFamily="34" charset="0"/>
              </a:rPr>
            </a:br>
            <a:r>
              <a:rPr lang="ja-JP" altLang="en-US" sz="1400">
                <a:solidFill>
                  <a:schemeClr val="tx2"/>
                </a:solidFill>
                <a:effectLst/>
                <a:latin typeface="Arial" pitchFamily="34" charset="0"/>
                <a:cs typeface="Arial" pitchFamily="34" charset="0"/>
              </a:rPr>
              <a:t>（ </a:t>
            </a:r>
            <a:r>
              <a:rPr lang="en-US" altLang="ja-JP" sz="1400">
                <a:solidFill>
                  <a:schemeClr val="tx2"/>
                </a:solidFill>
                <a:effectLst/>
                <a:latin typeface="Arial" pitchFamily="34" charset="0"/>
                <a:cs typeface="Arial" pitchFamily="34" charset="0"/>
              </a:rPr>
              <a:t>AML / ALL / CML / MDS )</a:t>
            </a:r>
            <a:endParaRPr kumimoji="1" lang="ja-JP" altLang="ja-JP" sz="1200" b="0" i="0" kern="1200" spc="0" baseline="0" dirty="0">
              <a:solidFill>
                <a:schemeClr val="tx2"/>
              </a:solidFill>
              <a:effectLst/>
              <a:latin typeface="HGP明朝E"/>
              <a:ea typeface="HGP明朝E"/>
              <a:cs typeface="+mn-cs"/>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5" name="グループ化 14"/>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53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432000" y="0"/>
            <a:ext cx="8229600" cy="813816"/>
          </a:xfrm>
        </p:spPr>
        <p:txBody>
          <a:bodyPr/>
          <a:lstStyle/>
          <a:p>
            <a:pPr fontAlgn="base"/>
            <a:r>
              <a:rPr lang="en-US" altLang="ja-JP" sz="2400">
                <a:solidFill>
                  <a:schemeClr val="tx2"/>
                </a:solidFill>
                <a:effectLst/>
                <a:latin typeface="Arial" pitchFamily="34" charset="0"/>
                <a:ea typeface="Verdana" pitchFamily="34" charset="0"/>
                <a:cs typeface="Arial" pitchFamily="34" charset="0"/>
              </a:rPr>
              <a:t>Trends in Allogeneic Transplants</a:t>
            </a:r>
            <a:br>
              <a:rPr lang="en-US" altLang="ja-JP" sz="2400">
                <a:solidFill>
                  <a:schemeClr val="tx2"/>
                </a:solidFill>
                <a:effectLst/>
                <a:latin typeface="Arial" pitchFamily="34" charset="0"/>
                <a:ea typeface="Verdana" pitchFamily="34" charset="0"/>
                <a:cs typeface="Arial" pitchFamily="34" charset="0"/>
              </a:rPr>
            </a:br>
            <a:r>
              <a:rPr lang="en-US" altLang="ja-JP" sz="2400">
                <a:solidFill>
                  <a:schemeClr val="tx2"/>
                </a:solidFill>
                <a:effectLst/>
                <a:latin typeface="Arial" pitchFamily="34" charset="0"/>
                <a:ea typeface="Verdana" pitchFamily="34" charset="0"/>
                <a:cs typeface="Arial" pitchFamily="34" charset="0"/>
              </a:rPr>
              <a:t> by Conditioning Regimen</a:t>
            </a:r>
            <a:endParaRPr kumimoji="1" lang="ja-JP" altLang="ja-JP" sz="1800" b="0" i="0" kern="1200" spc="0" baseline="0" dirty="0">
              <a:solidFill>
                <a:schemeClr val="tx2"/>
              </a:solidFill>
              <a:effectLst>
                <a:outerShdw blurRad="50800" dist="38100" algn="tr" rotWithShape="0">
                  <a:prstClr val="black">
                    <a:alpha val="40000"/>
                  </a:prstClr>
                </a:outerShdw>
              </a:effectLst>
              <a:latin typeface="HGP明朝E"/>
              <a:ea typeface="HGP明朝E"/>
              <a:cs typeface="+mn-cs"/>
            </a:endParaRPr>
          </a:p>
        </p:txBody>
      </p:sp>
      <p:sp>
        <p:nvSpPr>
          <p:cNvPr id="12"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3" name="グループ化 12"/>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41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4"/>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23</a:t>
            </a:fld>
            <a:endParaRPr lang="ja-JP" altLang="en-US" sz="1100" b="1" dirty="0">
              <a:solidFill>
                <a:prstClr val="white">
                  <a:lumMod val="75000"/>
                </a:prstClr>
              </a:solidFill>
              <a:latin typeface="Arial" charset="0"/>
              <a:ea typeface="ＭＳ Ｐゴシック" charset="-128"/>
            </a:endParaRPr>
          </a:p>
        </p:txBody>
      </p:sp>
      <p:grpSp>
        <p:nvGrpSpPr>
          <p:cNvPr id="8" name="グループ化 17"/>
          <p:cNvGrpSpPr/>
          <p:nvPr/>
        </p:nvGrpSpPr>
        <p:grpSpPr>
          <a:xfrm>
            <a:off x="62552" y="6357600"/>
            <a:ext cx="3749040" cy="499982"/>
            <a:chOff x="62552" y="6357600"/>
            <a:chExt cx="3749040" cy="499982"/>
          </a:xfrm>
        </p:grpSpPr>
        <p:pic>
          <p:nvPicPr>
            <p:cNvPr id="9" name="図 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sp>
        <p:nvSpPr>
          <p:cNvPr id="12" name="タイトル 11"/>
          <p:cNvSpPr>
            <a:spLocks noGrp="1"/>
          </p:cNvSpPr>
          <p:nvPr>
            <p:ph type="title"/>
          </p:nvPr>
        </p:nvSpPr>
        <p:spPr>
          <a:xfrm>
            <a:off x="445464" y="-1"/>
            <a:ext cx="8229600" cy="790685"/>
          </a:xfrm>
        </p:spPr>
        <p:txBody>
          <a:bodyPr>
            <a:normAutofit fontScale="90000"/>
          </a:bodyPr>
          <a:lstStyle/>
          <a:p>
            <a:pPr>
              <a:lnSpc>
                <a:spcPct val="90000"/>
              </a:lnSpc>
            </a:pPr>
            <a:r>
              <a:rPr lang="en-US" altLang="ja-JP">
                <a:solidFill>
                  <a:schemeClr val="tx2"/>
                </a:solidFill>
                <a:effectLst/>
                <a:latin typeface="Arial"/>
                <a:ea typeface="Verdana"/>
                <a:cs typeface="Arial"/>
              </a:rPr>
              <a:t>Annual Number of Allogeneic HCTs from related donors</a:t>
            </a:r>
            <a:br>
              <a:rPr lang="en-US" altLang="ja-JP">
                <a:solidFill>
                  <a:schemeClr val="tx2"/>
                </a:solidFill>
                <a:effectLst/>
                <a:latin typeface="Arial"/>
                <a:ea typeface="Verdana"/>
                <a:cs typeface="Arial"/>
              </a:rPr>
            </a:br>
            <a:r>
              <a:rPr lang="en-US" altLang="ja-JP">
                <a:solidFill>
                  <a:schemeClr val="tx2"/>
                </a:solidFill>
                <a:effectLst/>
                <a:latin typeface="Arial"/>
                <a:ea typeface="Verdana"/>
                <a:cs typeface="Arial"/>
              </a:rPr>
              <a:t>by Year and Donor Type</a:t>
            </a:r>
            <a:br>
              <a:rPr lang="en-US" altLang="ja-JP">
                <a:solidFill>
                  <a:schemeClr val="tx2"/>
                </a:solidFill>
                <a:effectLst/>
                <a:latin typeface="Arial"/>
                <a:ea typeface="Verdana"/>
                <a:cs typeface="Arial"/>
              </a:rPr>
            </a:br>
            <a:r>
              <a:rPr lang="en-US" altLang="ja-JP" sz="1600">
                <a:solidFill>
                  <a:schemeClr val="tx2"/>
                </a:solidFill>
                <a:effectLst/>
                <a:latin typeface="Arial"/>
                <a:ea typeface="Verdana"/>
                <a:cs typeface="Arial"/>
              </a:rPr>
              <a:t>(</a:t>
            </a:r>
            <a:r>
              <a:rPr lang="ja-JP" altLang="en-US" sz="1600">
                <a:solidFill>
                  <a:schemeClr val="tx2"/>
                </a:solidFill>
                <a:effectLst/>
                <a:latin typeface="Arial"/>
                <a:ea typeface="Verdana"/>
                <a:cs typeface="Arial"/>
              </a:rPr>
              <a:t> </a:t>
            </a:r>
            <a:r>
              <a:rPr lang="en-US" altLang="ja-JP" sz="1600">
                <a:solidFill>
                  <a:schemeClr val="tx2"/>
                </a:solidFill>
                <a:effectLst/>
                <a:latin typeface="Arial"/>
                <a:ea typeface="Verdana"/>
                <a:cs typeface="Arial"/>
              </a:rPr>
              <a:t>HLA-matched/HLA-non-id relative )</a:t>
            </a:r>
            <a:endParaRPr kumimoji="1" lang="ja-JP" altLang="en-US" sz="2200" dirty="0">
              <a:solidFill>
                <a:schemeClr val="tx2"/>
              </a:solidFill>
            </a:endParaRP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26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000">
                <a:solidFill>
                  <a:schemeClr val="tx2"/>
                </a:solidFill>
                <a:effectLst/>
                <a:latin typeface="Arial" pitchFamily="34" charset="0"/>
                <a:ea typeface="Verdana" pitchFamily="34" charset="0"/>
                <a:cs typeface="Arial" pitchFamily="34" charset="0"/>
              </a:rPr>
              <a:t>100-day Survival by Year of Transplants,</a:t>
            </a:r>
            <a:br>
              <a:rPr lang="en-US" altLang="ja-JP" sz="2000">
                <a:solidFill>
                  <a:schemeClr val="tx2"/>
                </a:solidFill>
                <a:effectLst/>
                <a:latin typeface="Arial" pitchFamily="34" charset="0"/>
                <a:ea typeface="Verdana" pitchFamily="34" charset="0"/>
                <a:cs typeface="Arial" pitchFamily="34" charset="0"/>
              </a:rPr>
            </a:br>
            <a:r>
              <a:rPr lang="en-US" altLang="ja-JP" sz="2000">
                <a:solidFill>
                  <a:schemeClr val="tx2"/>
                </a:solidFill>
                <a:effectLst/>
                <a:latin typeface="Arial" pitchFamily="34" charset="0"/>
                <a:ea typeface="Verdana" pitchFamily="34" charset="0"/>
                <a:cs typeface="Arial" pitchFamily="34" charset="0"/>
              </a:rPr>
              <a:t>Donor, and Age</a:t>
            </a:r>
            <a:br>
              <a:rPr lang="en-US" altLang="ja-JP" sz="2000">
                <a:solidFill>
                  <a:schemeClr val="tx2"/>
                </a:solidFill>
                <a:effectLst/>
                <a:latin typeface="Arial" pitchFamily="34" charset="0"/>
                <a:ea typeface="Verdana" pitchFamily="34" charset="0"/>
                <a:cs typeface="Arial" pitchFamily="34" charset="0"/>
              </a:rPr>
            </a:br>
            <a:r>
              <a:rPr lang="en-US" altLang="ja-JP" sz="2000">
                <a:solidFill>
                  <a:schemeClr val="tx2"/>
                </a:solidFill>
                <a:effectLst/>
                <a:latin typeface="Arial" pitchFamily="34" charset="0"/>
                <a:ea typeface="Verdana" pitchFamily="34" charset="0"/>
                <a:cs typeface="Arial" pitchFamily="34" charset="0"/>
              </a:rPr>
              <a:t>(Autologous / Allogeneic)</a:t>
            </a:r>
            <a:endParaRPr lang="ja-JP" altLang="en-US" sz="20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grpSp>
        <p:nvGrpSpPr>
          <p:cNvPr id="21" name="グループ化 17">
            <a:extLst>
              <a:ext uri="{FF2B5EF4-FFF2-40B4-BE49-F238E27FC236}">
                <a16:creationId xmlns:a16="http://schemas.microsoft.com/office/drawing/2014/main" xmlns="" id="{3C1C8416-F880-4A08-99CA-7C8908B4CBEA}"/>
              </a:ext>
            </a:extLst>
          </p:cNvPr>
          <p:cNvGrpSpPr/>
          <p:nvPr/>
        </p:nvGrpSpPr>
        <p:grpSpPr>
          <a:xfrm>
            <a:off x="62552" y="6357600"/>
            <a:ext cx="3749040" cy="499982"/>
            <a:chOff x="62552" y="6357600"/>
            <a:chExt cx="3749040" cy="499982"/>
          </a:xfrm>
        </p:grpSpPr>
        <p:pic>
          <p:nvPicPr>
            <p:cNvPr id="22" name="図 21" descr="jdchct_logo_only_131104.png">
              <a:extLst>
                <a:ext uri="{FF2B5EF4-FFF2-40B4-BE49-F238E27FC236}">
                  <a16:creationId xmlns:a16="http://schemas.microsoft.com/office/drawing/2014/main" xmlns="" id="{18E828EF-43B1-46AE-97E9-374EB0E729E0}"/>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3" name="テキスト ボックス 6">
              <a:extLst>
                <a:ext uri="{FF2B5EF4-FFF2-40B4-BE49-F238E27FC236}">
                  <a16:creationId xmlns:a16="http://schemas.microsoft.com/office/drawing/2014/main" xmlns="" id="{A59F6A2B-5E02-4AE7-BDEB-0A5D7D01CE62}"/>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2457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462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300">
                <a:solidFill>
                  <a:schemeClr val="tx2"/>
                </a:solidFill>
                <a:effectLst/>
                <a:latin typeface="Arial" pitchFamily="34" charset="0"/>
                <a:ea typeface="Verdana" pitchFamily="34" charset="0"/>
                <a:cs typeface="Arial" pitchFamily="34" charset="0"/>
              </a:rPr>
              <a:t>One-year Survival by Year of Transplants,</a:t>
            </a:r>
            <a:br>
              <a:rPr lang="en-US" altLang="ja-JP" sz="2300">
                <a:solidFill>
                  <a:schemeClr val="tx2"/>
                </a:solidFill>
                <a:effectLst/>
                <a:latin typeface="Arial" pitchFamily="34" charset="0"/>
                <a:ea typeface="Verdana" pitchFamily="34" charset="0"/>
                <a:cs typeface="Arial" pitchFamily="34" charset="0"/>
              </a:rPr>
            </a:br>
            <a:r>
              <a:rPr lang="en-US" altLang="ja-JP" sz="2300">
                <a:solidFill>
                  <a:schemeClr val="tx2"/>
                </a:solidFill>
                <a:effectLst/>
                <a:latin typeface="Arial" pitchFamily="34" charset="0"/>
                <a:ea typeface="Verdana" pitchFamily="34" charset="0"/>
                <a:cs typeface="Arial" pitchFamily="34" charset="0"/>
              </a:rPr>
              <a:t>Donor,</a:t>
            </a:r>
            <a:r>
              <a:rPr lang="ja-JP" altLang="en-US" sz="2300">
                <a:solidFill>
                  <a:schemeClr val="tx2"/>
                </a:solidFill>
                <a:effectLst/>
                <a:cs typeface="Arial Unicode MS" pitchFamily="50" charset="-128"/>
              </a:rPr>
              <a:t> </a:t>
            </a:r>
            <a:r>
              <a:rPr lang="en-US" altLang="ja-JP" sz="2300">
                <a:solidFill>
                  <a:schemeClr val="tx2"/>
                </a:solidFill>
                <a:effectLst/>
                <a:latin typeface="Arial" pitchFamily="34" charset="0"/>
                <a:ea typeface="Verdana" pitchFamily="34" charset="0"/>
                <a:cs typeface="Arial" pitchFamily="34" charset="0"/>
              </a:rPr>
              <a:t>and Age</a:t>
            </a:r>
            <a:br>
              <a:rPr lang="en-US" altLang="ja-JP" sz="2300">
                <a:solidFill>
                  <a:schemeClr val="tx2"/>
                </a:solidFill>
                <a:effectLst/>
                <a:latin typeface="Arial" pitchFamily="34" charset="0"/>
                <a:ea typeface="Verdana" pitchFamily="34" charset="0"/>
                <a:cs typeface="Arial" pitchFamily="34" charset="0"/>
              </a:rPr>
            </a:br>
            <a:r>
              <a:rPr lang="en-US" altLang="ja-JP" sz="2300">
                <a:solidFill>
                  <a:schemeClr val="tx2"/>
                </a:solidFill>
                <a:effectLst/>
                <a:latin typeface="Arial" pitchFamily="34" charset="0"/>
                <a:ea typeface="Verdana" pitchFamily="34" charset="0"/>
                <a:cs typeface="Arial" pitchFamily="34" charset="0"/>
              </a:rPr>
              <a:t>(Autologous / Allogeneic)</a:t>
            </a:r>
            <a:endParaRPr lang="ja-JP" altLang="en-US" sz="23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grpSp>
        <p:nvGrpSpPr>
          <p:cNvPr id="20" name="グループ化 17">
            <a:extLst>
              <a:ext uri="{FF2B5EF4-FFF2-40B4-BE49-F238E27FC236}">
                <a16:creationId xmlns:a16="http://schemas.microsoft.com/office/drawing/2014/main" xmlns="" id="{CE106140-2D18-4478-AA25-6A804D235902}"/>
              </a:ext>
            </a:extLst>
          </p:cNvPr>
          <p:cNvGrpSpPr/>
          <p:nvPr/>
        </p:nvGrpSpPr>
        <p:grpSpPr>
          <a:xfrm>
            <a:off x="62552" y="6357600"/>
            <a:ext cx="3749040" cy="499982"/>
            <a:chOff x="62552" y="6357600"/>
            <a:chExt cx="3749040" cy="499982"/>
          </a:xfrm>
        </p:grpSpPr>
        <p:pic>
          <p:nvPicPr>
            <p:cNvPr id="21" name="図 20" descr="jdchct_logo_only_131104.png">
              <a:extLst>
                <a:ext uri="{FF2B5EF4-FFF2-40B4-BE49-F238E27FC236}">
                  <a16:creationId xmlns:a16="http://schemas.microsoft.com/office/drawing/2014/main" xmlns="" id="{B924114B-83B6-49C0-B6F6-A176C8601EA2}"/>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a:extLst>
                <a:ext uri="{FF2B5EF4-FFF2-40B4-BE49-F238E27FC236}">
                  <a16:creationId xmlns:a16="http://schemas.microsoft.com/office/drawing/2014/main" xmlns="" id="{050723B4-24D3-4535-BC9E-61A25BB66757}"/>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2560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287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accent1">
                    <a:lumMod val="20000"/>
                    <a:lumOff val="80000"/>
                  </a:schemeClr>
                </a:solidFill>
                <a:effectLst/>
                <a:latin typeface="Arial" pitchFamily="34" charset="0"/>
                <a:ea typeface="Verdana" pitchFamily="34" charset="0"/>
                <a:cs typeface="Arial" pitchFamily="34" charset="0"/>
              </a:rPr>
              <a:t>100-day Survival by Year of Allogeneic</a:t>
            </a:r>
            <a:r>
              <a:rPr lang="en-US" altLang="ja-JP" sz="2500" baseline="0">
                <a:solidFill>
                  <a:schemeClr val="accent1">
                    <a:lumMod val="20000"/>
                    <a:lumOff val="80000"/>
                  </a:schemeClr>
                </a:solidFill>
                <a:effectLst/>
                <a:latin typeface="Arial" pitchFamily="34" charset="0"/>
                <a:ea typeface="Verdana" pitchFamily="34" charset="0"/>
                <a:cs typeface="Arial" pitchFamily="34" charset="0"/>
              </a:rPr>
              <a:t> </a:t>
            </a:r>
            <a:r>
              <a:rPr lang="en-US" altLang="ja-JP" sz="2500">
                <a:solidFill>
                  <a:schemeClr val="accent1">
                    <a:lumMod val="20000"/>
                    <a:lumOff val="80000"/>
                  </a:schemeClr>
                </a:solidFill>
                <a:effectLst/>
                <a:latin typeface="Arial" pitchFamily="34" charset="0"/>
                <a:ea typeface="Verdana" pitchFamily="34" charset="0"/>
                <a:cs typeface="Arial" pitchFamily="34" charset="0"/>
              </a:rPr>
              <a:t>Transplants,</a:t>
            </a:r>
            <a:br>
              <a:rPr lang="en-US" altLang="ja-JP" sz="2500">
                <a:solidFill>
                  <a:schemeClr val="accent1">
                    <a:lumMod val="20000"/>
                    <a:lumOff val="80000"/>
                  </a:schemeClr>
                </a:solidFill>
                <a:effectLst/>
                <a:latin typeface="Arial" pitchFamily="34" charset="0"/>
                <a:ea typeface="Verdana" pitchFamily="34" charset="0"/>
                <a:cs typeface="Arial" pitchFamily="34" charset="0"/>
              </a:rPr>
            </a:br>
            <a:r>
              <a:rPr lang="en-US" altLang="ja-JP" sz="2500">
                <a:solidFill>
                  <a:schemeClr val="accent1">
                    <a:lumMod val="20000"/>
                    <a:lumOff val="80000"/>
                  </a:schemeClr>
                </a:solidFill>
                <a:effectLst/>
                <a:latin typeface="Arial" pitchFamily="34" charset="0"/>
                <a:ea typeface="Verdana" pitchFamily="34" charset="0"/>
                <a:cs typeface="Arial" pitchFamily="34" charset="0"/>
              </a:rPr>
              <a:t>Donor, and Stem Cell Sources</a:t>
            </a:r>
            <a:r>
              <a:rPr lang="en-US" altLang="ja-JP" sz="2500" baseline="0">
                <a:solidFill>
                  <a:schemeClr val="accent1">
                    <a:lumMod val="20000"/>
                    <a:lumOff val="80000"/>
                  </a:schemeClr>
                </a:solidFill>
                <a:effectLst/>
                <a:latin typeface="Arial" pitchFamily="34" charset="0"/>
                <a:ea typeface="Verdana" pitchFamily="34" charset="0"/>
                <a:cs typeface="Arial" pitchFamily="34" charset="0"/>
              </a:rPr>
              <a:t> (Age&lt;50)</a:t>
            </a:r>
            <a:endParaRPr lang="ja-JP" altLang="en-US" sz="2500" b="0">
              <a:solidFill>
                <a:schemeClr val="accent1">
                  <a:lumMod val="20000"/>
                  <a:lumOff val="8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9" name="グループ化 17">
            <a:extLst>
              <a:ext uri="{FF2B5EF4-FFF2-40B4-BE49-F238E27FC236}">
                <a16:creationId xmlns:a16="http://schemas.microsoft.com/office/drawing/2014/main" xmlns="" id="{1DB3F963-077A-47B8-BF22-1A600B1ABB55}"/>
              </a:ext>
            </a:extLst>
          </p:cNvPr>
          <p:cNvGrpSpPr/>
          <p:nvPr/>
        </p:nvGrpSpPr>
        <p:grpSpPr>
          <a:xfrm>
            <a:off x="62552" y="6357600"/>
            <a:ext cx="3749040" cy="499982"/>
            <a:chOff x="62552" y="6357600"/>
            <a:chExt cx="3749040" cy="499982"/>
          </a:xfrm>
        </p:grpSpPr>
        <p:pic>
          <p:nvPicPr>
            <p:cNvPr id="31" name="図 30" descr="jdchct_logo_only_131104.png">
              <a:extLst>
                <a:ext uri="{FF2B5EF4-FFF2-40B4-BE49-F238E27FC236}">
                  <a16:creationId xmlns:a16="http://schemas.microsoft.com/office/drawing/2014/main" xmlns="" id="{D017F71A-C559-4F2D-B2AA-2EF688828B7E}"/>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2" name="テキスト ボックス 6">
              <a:extLst>
                <a:ext uri="{FF2B5EF4-FFF2-40B4-BE49-F238E27FC236}">
                  <a16:creationId xmlns:a16="http://schemas.microsoft.com/office/drawing/2014/main" xmlns="" id="{6647DFF6-76CE-49B0-BAF4-7849B0A7272E}"/>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85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tx2"/>
                </a:solidFill>
                <a:effectLst/>
                <a:latin typeface="Arial" pitchFamily="34" charset="0"/>
                <a:ea typeface="Verdana" pitchFamily="34" charset="0"/>
                <a:cs typeface="Arial" pitchFamily="34" charset="0"/>
              </a:rPr>
              <a:t>One-year Survival by Year of Allogeneic Transplants,</a:t>
            </a:r>
            <a:br>
              <a:rPr lang="en-US" altLang="ja-JP" sz="2500">
                <a:solidFill>
                  <a:schemeClr val="tx2"/>
                </a:solidFill>
                <a:effectLst/>
                <a:latin typeface="Arial" pitchFamily="34" charset="0"/>
                <a:ea typeface="Verdana" pitchFamily="34" charset="0"/>
                <a:cs typeface="Arial" pitchFamily="34" charset="0"/>
              </a:rPr>
            </a:br>
            <a:r>
              <a:rPr lang="en-US" altLang="ja-JP" sz="2500">
                <a:solidFill>
                  <a:schemeClr val="tx2"/>
                </a:solidFill>
                <a:effectLst/>
                <a:latin typeface="Arial" pitchFamily="34" charset="0"/>
                <a:ea typeface="Verdana" pitchFamily="34" charset="0"/>
                <a:cs typeface="Arial" pitchFamily="34" charset="0"/>
              </a:rPr>
              <a:t>Donor, and Stem Cell Sources (Age&lt;50)</a:t>
            </a:r>
            <a:endParaRPr lang="ja-JP" altLang="en-US" sz="25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6" name="グループ化 17">
            <a:extLst>
              <a:ext uri="{FF2B5EF4-FFF2-40B4-BE49-F238E27FC236}">
                <a16:creationId xmlns:a16="http://schemas.microsoft.com/office/drawing/2014/main" xmlns="" id="{724F50B5-15C7-4960-BC9B-BAA9EE57189C}"/>
              </a:ext>
            </a:extLst>
          </p:cNvPr>
          <p:cNvGrpSpPr/>
          <p:nvPr/>
        </p:nvGrpSpPr>
        <p:grpSpPr>
          <a:xfrm>
            <a:off x="62552" y="6357600"/>
            <a:ext cx="3749040" cy="499982"/>
            <a:chOff x="62552" y="6357600"/>
            <a:chExt cx="3749040" cy="499982"/>
          </a:xfrm>
        </p:grpSpPr>
        <p:pic>
          <p:nvPicPr>
            <p:cNvPr id="27" name="図 26" descr="jdchct_logo_only_131104.png">
              <a:extLst>
                <a:ext uri="{FF2B5EF4-FFF2-40B4-BE49-F238E27FC236}">
                  <a16:creationId xmlns:a16="http://schemas.microsoft.com/office/drawing/2014/main" xmlns="" id="{DC22D8EA-A3BB-4040-9EEE-0DDD9B2D5E1F}"/>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8" name="テキスト ボックス 6">
              <a:extLst>
                <a:ext uri="{FF2B5EF4-FFF2-40B4-BE49-F238E27FC236}">
                  <a16:creationId xmlns:a16="http://schemas.microsoft.com/office/drawing/2014/main" xmlns="" id="{D525E901-6471-48C0-A889-DA08E11B78D1}"/>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8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accent1">
                    <a:lumMod val="20000"/>
                    <a:lumOff val="80000"/>
                  </a:schemeClr>
                </a:solidFill>
                <a:effectLst/>
                <a:latin typeface="Arial" pitchFamily="34" charset="0"/>
                <a:ea typeface="Verdana" pitchFamily="34" charset="0"/>
                <a:cs typeface="Arial" pitchFamily="34" charset="0"/>
              </a:rPr>
              <a:t>100-day Survival by Year of Allogeneic Transplants,</a:t>
            </a:r>
            <a:br>
              <a:rPr lang="en-US" altLang="ja-JP" sz="2500">
                <a:solidFill>
                  <a:schemeClr val="accent1">
                    <a:lumMod val="20000"/>
                    <a:lumOff val="80000"/>
                  </a:schemeClr>
                </a:solidFill>
                <a:effectLst/>
                <a:latin typeface="Arial" pitchFamily="34" charset="0"/>
                <a:ea typeface="Verdana" pitchFamily="34" charset="0"/>
                <a:cs typeface="Arial" pitchFamily="34" charset="0"/>
              </a:rPr>
            </a:br>
            <a:r>
              <a:rPr lang="en-US" altLang="ja-JP" sz="2500">
                <a:solidFill>
                  <a:schemeClr val="accent1">
                    <a:lumMod val="20000"/>
                    <a:lumOff val="80000"/>
                  </a:schemeClr>
                </a:solidFill>
                <a:effectLst/>
                <a:latin typeface="Arial" pitchFamily="34" charset="0"/>
                <a:ea typeface="Verdana" pitchFamily="34" charset="0"/>
                <a:cs typeface="Arial" pitchFamily="34" charset="0"/>
              </a:rPr>
              <a:t>Donor, and Stem Cell Sources (Age</a:t>
            </a:r>
            <a:r>
              <a:rPr lang="ja-JP" altLang="en-US" sz="2500">
                <a:solidFill>
                  <a:schemeClr val="accent1">
                    <a:lumMod val="20000"/>
                    <a:lumOff val="80000"/>
                  </a:schemeClr>
                </a:solidFill>
                <a:effectLst/>
                <a:latin typeface="Arial" pitchFamily="34" charset="0"/>
                <a:ea typeface="Verdana" pitchFamily="34" charset="0"/>
                <a:cs typeface="Arial" pitchFamily="34" charset="0"/>
              </a:rPr>
              <a:t>≥</a:t>
            </a:r>
            <a:r>
              <a:rPr lang="en-US" altLang="ja-JP" sz="2500">
                <a:solidFill>
                  <a:schemeClr val="accent1">
                    <a:lumMod val="20000"/>
                    <a:lumOff val="80000"/>
                  </a:schemeClr>
                </a:solidFill>
                <a:effectLst/>
                <a:latin typeface="Arial" pitchFamily="34" charset="0"/>
                <a:ea typeface="Verdana" pitchFamily="34" charset="0"/>
                <a:cs typeface="Arial" pitchFamily="34" charset="0"/>
              </a:rPr>
              <a:t>50)</a:t>
            </a:r>
            <a:endParaRPr lang="ja-JP" altLang="en-US" sz="2500" b="0">
              <a:solidFill>
                <a:schemeClr val="accent1">
                  <a:lumMod val="20000"/>
                  <a:lumOff val="8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2" name="グループ化 17">
            <a:extLst>
              <a:ext uri="{FF2B5EF4-FFF2-40B4-BE49-F238E27FC236}">
                <a16:creationId xmlns:a16="http://schemas.microsoft.com/office/drawing/2014/main" xmlns="" id="{E09E35B3-03A9-473C-817B-1E54675BDE05}"/>
              </a:ext>
            </a:extLst>
          </p:cNvPr>
          <p:cNvGrpSpPr/>
          <p:nvPr/>
        </p:nvGrpSpPr>
        <p:grpSpPr>
          <a:xfrm>
            <a:off x="62552" y="6357600"/>
            <a:ext cx="3749040" cy="499982"/>
            <a:chOff x="62552" y="6357600"/>
            <a:chExt cx="3749040" cy="499982"/>
          </a:xfrm>
        </p:grpSpPr>
        <p:pic>
          <p:nvPicPr>
            <p:cNvPr id="24" name="図 23" descr="jdchct_logo_only_131104.png">
              <a:extLst>
                <a:ext uri="{FF2B5EF4-FFF2-40B4-BE49-F238E27FC236}">
                  <a16:creationId xmlns:a16="http://schemas.microsoft.com/office/drawing/2014/main" xmlns="" id="{35A31977-8F97-451D-A4C1-50A49198C736}"/>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5" name="テキスト ボックス 6">
              <a:extLst>
                <a:ext uri="{FF2B5EF4-FFF2-40B4-BE49-F238E27FC236}">
                  <a16:creationId xmlns:a16="http://schemas.microsoft.com/office/drawing/2014/main" xmlns="" id="{E0CE5427-AA90-4AD1-85EF-7B4D97C7158B}"/>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157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Autofit/>
          </a:bodyPr>
          <a:lstStyle/>
          <a:p>
            <a:r>
              <a:rPr lang="en-US" altLang="ja-JP" sz="2500">
                <a:solidFill>
                  <a:schemeClr val="accent1">
                    <a:lumMod val="20000"/>
                    <a:lumOff val="80000"/>
                  </a:schemeClr>
                </a:solidFill>
                <a:effectLst/>
                <a:latin typeface="Arial" pitchFamily="34" charset="0"/>
                <a:ea typeface="Verdana" pitchFamily="34" charset="0"/>
                <a:cs typeface="Arial" pitchFamily="34" charset="0"/>
              </a:rPr>
              <a:t>One-year Survival by Year of</a:t>
            </a:r>
            <a:r>
              <a:rPr lang="en-US" altLang="ja-JP" sz="2500" baseline="0">
                <a:solidFill>
                  <a:schemeClr val="accent1">
                    <a:lumMod val="20000"/>
                    <a:lumOff val="80000"/>
                  </a:schemeClr>
                </a:solidFill>
                <a:effectLst/>
                <a:latin typeface="Arial" pitchFamily="34" charset="0"/>
                <a:ea typeface="Verdana" pitchFamily="34" charset="0"/>
                <a:cs typeface="Arial" pitchFamily="34" charset="0"/>
              </a:rPr>
              <a:t> Allogeneic </a:t>
            </a:r>
            <a:r>
              <a:rPr lang="en-US" altLang="ja-JP" sz="2500">
                <a:solidFill>
                  <a:schemeClr val="accent1">
                    <a:lumMod val="20000"/>
                    <a:lumOff val="80000"/>
                  </a:schemeClr>
                </a:solidFill>
                <a:effectLst/>
                <a:latin typeface="Arial" pitchFamily="34" charset="0"/>
                <a:ea typeface="Verdana" pitchFamily="34" charset="0"/>
                <a:cs typeface="Arial" pitchFamily="34" charset="0"/>
              </a:rPr>
              <a:t>Transplants,</a:t>
            </a:r>
            <a:br>
              <a:rPr lang="en-US" altLang="ja-JP" sz="2500">
                <a:solidFill>
                  <a:schemeClr val="accent1">
                    <a:lumMod val="20000"/>
                    <a:lumOff val="80000"/>
                  </a:schemeClr>
                </a:solidFill>
                <a:effectLst/>
                <a:latin typeface="Arial" pitchFamily="34" charset="0"/>
                <a:ea typeface="Verdana" pitchFamily="34" charset="0"/>
                <a:cs typeface="Arial" pitchFamily="34" charset="0"/>
              </a:rPr>
            </a:br>
            <a:r>
              <a:rPr lang="en-US" altLang="ja-JP" sz="2500">
                <a:solidFill>
                  <a:schemeClr val="accent1">
                    <a:lumMod val="20000"/>
                    <a:lumOff val="80000"/>
                  </a:schemeClr>
                </a:solidFill>
                <a:effectLst/>
                <a:latin typeface="Arial" pitchFamily="34" charset="0"/>
                <a:ea typeface="Verdana" pitchFamily="34" charset="0"/>
                <a:cs typeface="Arial" pitchFamily="34" charset="0"/>
              </a:rPr>
              <a:t>Donor, and Stem Cell Sources (Age</a:t>
            </a:r>
            <a:r>
              <a:rPr lang="ja-JP" altLang="en-US" sz="2500">
                <a:solidFill>
                  <a:schemeClr val="accent1">
                    <a:lumMod val="20000"/>
                    <a:lumOff val="80000"/>
                  </a:schemeClr>
                </a:solidFill>
                <a:effectLst/>
                <a:latin typeface="Arial" pitchFamily="34" charset="0"/>
                <a:ea typeface="Verdana" pitchFamily="34" charset="0"/>
                <a:cs typeface="Arial" pitchFamily="34" charset="0"/>
              </a:rPr>
              <a:t>≥</a:t>
            </a:r>
            <a:r>
              <a:rPr lang="en-US" altLang="ja-JP" sz="2500">
                <a:solidFill>
                  <a:schemeClr val="accent1">
                    <a:lumMod val="20000"/>
                    <a:lumOff val="80000"/>
                  </a:schemeClr>
                </a:solidFill>
                <a:effectLst/>
                <a:latin typeface="Arial" pitchFamily="34" charset="0"/>
                <a:ea typeface="Verdana" pitchFamily="34" charset="0"/>
                <a:cs typeface="Arial" pitchFamily="34" charset="0"/>
              </a:rPr>
              <a:t>50)</a:t>
            </a:r>
            <a:endParaRPr lang="ja-JP" altLang="en-US" sz="2500" b="0">
              <a:solidFill>
                <a:schemeClr val="accent1">
                  <a:lumMod val="20000"/>
                  <a:lumOff val="80000"/>
                </a:schemeClr>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grpSp>
        <p:nvGrpSpPr>
          <p:cNvPr id="23" name="グループ化 17">
            <a:extLst>
              <a:ext uri="{FF2B5EF4-FFF2-40B4-BE49-F238E27FC236}">
                <a16:creationId xmlns:a16="http://schemas.microsoft.com/office/drawing/2014/main" xmlns="" id="{B1F03D64-8EBB-4558-88B8-22C20446F8CC}"/>
              </a:ext>
            </a:extLst>
          </p:cNvPr>
          <p:cNvGrpSpPr/>
          <p:nvPr/>
        </p:nvGrpSpPr>
        <p:grpSpPr>
          <a:xfrm>
            <a:off x="62552" y="6357600"/>
            <a:ext cx="3749040" cy="499982"/>
            <a:chOff x="62552" y="6357600"/>
            <a:chExt cx="3749040" cy="499982"/>
          </a:xfrm>
        </p:grpSpPr>
        <p:pic>
          <p:nvPicPr>
            <p:cNvPr id="24" name="図 23" descr="jdchct_logo_only_131104.png">
              <a:extLst>
                <a:ext uri="{FF2B5EF4-FFF2-40B4-BE49-F238E27FC236}">
                  <a16:creationId xmlns:a16="http://schemas.microsoft.com/office/drawing/2014/main" xmlns="" id="{098DB6E8-158B-4DB6-97BD-48850CF7214F}"/>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5" name="テキスト ボックス 6">
              <a:extLst>
                <a:ext uri="{FF2B5EF4-FFF2-40B4-BE49-F238E27FC236}">
                  <a16:creationId xmlns:a16="http://schemas.microsoft.com/office/drawing/2014/main" xmlns="" id="{39DA02BF-DDCF-4BE1-BFEA-EDB02049F08F}"/>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99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a:solidFill>
                  <a:schemeClr val="tx2"/>
                </a:solidFill>
                <a:effectLst/>
                <a:latin typeface="Arial"/>
                <a:ea typeface="Verdana"/>
                <a:cs typeface="Arial"/>
              </a:rPr>
              <a:t>Annual Number of Transplant Recipients in the Japan</a:t>
            </a:r>
            <a:br>
              <a:rPr lang="en-US" altLang="ja-JP">
                <a:solidFill>
                  <a:schemeClr val="tx2"/>
                </a:solidFill>
                <a:effectLst/>
                <a:latin typeface="Arial"/>
                <a:ea typeface="Verdana"/>
                <a:cs typeface="Arial"/>
              </a:rPr>
            </a:br>
            <a:r>
              <a:rPr lang="en-US" altLang="ja-JP">
                <a:solidFill>
                  <a:schemeClr val="tx2"/>
                </a:solidFill>
                <a:effectLst/>
                <a:latin typeface="Arial"/>
                <a:ea typeface="Verdana"/>
                <a:cs typeface="Arial"/>
              </a:rPr>
              <a:t> by Transplant Type</a:t>
            </a:r>
            <a:endParaRPr lang="ja-JP" altLang="en-US" sz="2000" b="0" spc="-300" dirty="0">
              <a:solidFill>
                <a:schemeClr val="tx2"/>
              </a:solidFill>
              <a:cs typeface="Arial Unicode MS" pitchFamily="50" charset="-128"/>
            </a:endParaRPr>
          </a:p>
        </p:txBody>
      </p:sp>
      <p:sp>
        <p:nvSpPr>
          <p:cNvPr id="9"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7" name="グループ化 17"/>
          <p:cNvGrpSpPr/>
          <p:nvPr/>
        </p:nvGrpSpPr>
        <p:grpSpPr>
          <a:xfrm>
            <a:off x="62552" y="6357600"/>
            <a:ext cx="3749040" cy="499982"/>
            <a:chOff x="62552" y="6357600"/>
            <a:chExt cx="3749040" cy="499982"/>
          </a:xfrm>
        </p:grpSpPr>
        <p:pic>
          <p:nvPicPr>
            <p:cNvPr id="8" name="図 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988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en-US" altLang="ja-JP">
                <a:solidFill>
                  <a:schemeClr val="accent1">
                    <a:lumMod val="20000"/>
                    <a:lumOff val="80000"/>
                  </a:schemeClr>
                </a:solidFill>
                <a:effectLst/>
                <a:latin typeface="Arial" pitchFamily="34" charset="0"/>
                <a:ea typeface="Verdana" pitchFamily="34" charset="0"/>
                <a:cs typeface="Arial" pitchFamily="34" charset="0"/>
              </a:rPr>
              <a:t>100-day Survival by Year of Transplants,</a:t>
            </a:r>
            <a:br>
              <a:rPr lang="en-US" altLang="ja-JP">
                <a:solidFill>
                  <a:schemeClr val="accent1">
                    <a:lumMod val="20000"/>
                    <a:lumOff val="80000"/>
                  </a:schemeClr>
                </a:solidFill>
                <a:effectLst/>
                <a:latin typeface="Arial" pitchFamily="34" charset="0"/>
                <a:ea typeface="Verdana" pitchFamily="34" charset="0"/>
                <a:cs typeface="Arial" pitchFamily="34" charset="0"/>
              </a:rPr>
            </a:br>
            <a:r>
              <a:rPr lang="en-US" altLang="ja-JP">
                <a:solidFill>
                  <a:schemeClr val="accent1">
                    <a:lumMod val="20000"/>
                    <a:lumOff val="80000"/>
                  </a:schemeClr>
                </a:solidFill>
                <a:effectLst/>
                <a:latin typeface="Arial" pitchFamily="34" charset="0"/>
                <a:ea typeface="Verdana" pitchFamily="34" charset="0"/>
                <a:cs typeface="Arial" pitchFamily="34" charset="0"/>
              </a:rPr>
              <a:t>Disease Status, and Age</a:t>
            </a:r>
            <a:r>
              <a:rPr lang="en-US" altLang="ja-JP">
                <a:solidFill>
                  <a:schemeClr val="accent1">
                    <a:lumMod val="20000"/>
                    <a:lumOff val="80000"/>
                  </a:schemeClr>
                </a:solidFill>
                <a:latin typeface="Arial" pitchFamily="34" charset="0"/>
                <a:ea typeface="Verdana" pitchFamily="34" charset="0"/>
                <a:cs typeface="Arial" pitchFamily="34" charset="0"/>
              </a:rPr>
              <a:t> </a:t>
            </a:r>
            <a:br>
              <a:rPr lang="en-US" altLang="ja-JP">
                <a:solidFill>
                  <a:schemeClr val="accent1">
                    <a:lumMod val="20000"/>
                    <a:lumOff val="80000"/>
                  </a:schemeClr>
                </a:solidFill>
                <a:latin typeface="Arial" pitchFamily="34" charset="0"/>
                <a:ea typeface="Verdana" pitchFamily="34" charset="0"/>
                <a:cs typeface="Arial" pitchFamily="34" charset="0"/>
              </a:rPr>
            </a:br>
            <a:r>
              <a:rPr lang="ja-JP" altLang="en-US" sz="1300">
                <a:solidFill>
                  <a:schemeClr val="accent1">
                    <a:lumMod val="20000"/>
                    <a:lumOff val="80000"/>
                  </a:schemeClr>
                </a:solidFill>
                <a:effectLst/>
                <a:latin typeface="Arial" pitchFamily="34" charset="0"/>
                <a:cs typeface="Arial" pitchFamily="34" charset="0"/>
              </a:rPr>
              <a:t>（ </a:t>
            </a:r>
            <a:r>
              <a:rPr lang="en-US" altLang="ja-JP" sz="1300">
                <a:solidFill>
                  <a:schemeClr val="accent1">
                    <a:lumMod val="20000"/>
                    <a:lumOff val="80000"/>
                  </a:schemeClr>
                </a:solidFill>
                <a:effectLst/>
                <a:latin typeface="Arial" pitchFamily="34" charset="0"/>
                <a:cs typeface="Arial" pitchFamily="34" charset="0"/>
              </a:rPr>
              <a:t>AML / ALL / CML / MDS )</a:t>
            </a:r>
            <a:endParaRPr lang="ja-JP" altLang="en-US" sz="1200" dirty="0">
              <a:solidFill>
                <a:schemeClr val="accent1">
                  <a:lumMod val="20000"/>
                  <a:lumOff val="80000"/>
                </a:schemeClr>
              </a:solidFill>
              <a:effectLst/>
            </a:endParaRPr>
          </a:p>
        </p:txBody>
      </p:sp>
      <p:grpSp>
        <p:nvGrpSpPr>
          <p:cNvPr id="18" name="グループ化 17">
            <a:extLst>
              <a:ext uri="{FF2B5EF4-FFF2-40B4-BE49-F238E27FC236}">
                <a16:creationId xmlns:a16="http://schemas.microsoft.com/office/drawing/2014/main" xmlns="" id="{5B92BCF5-93C8-4312-95DE-D974C87CE309}"/>
              </a:ext>
            </a:extLst>
          </p:cNvPr>
          <p:cNvGrpSpPr/>
          <p:nvPr/>
        </p:nvGrpSpPr>
        <p:grpSpPr>
          <a:xfrm>
            <a:off x="62552" y="6357600"/>
            <a:ext cx="3749040" cy="499982"/>
            <a:chOff x="62552" y="6357600"/>
            <a:chExt cx="3749040" cy="499982"/>
          </a:xfrm>
        </p:grpSpPr>
        <p:pic>
          <p:nvPicPr>
            <p:cNvPr id="19" name="図 18" descr="jdchct_logo_only_131104.png">
              <a:extLst>
                <a:ext uri="{FF2B5EF4-FFF2-40B4-BE49-F238E27FC236}">
                  <a16:creationId xmlns:a16="http://schemas.microsoft.com/office/drawing/2014/main" xmlns="" id="{FBC32846-2CA4-4DDC-B7A1-F73150E9C731}"/>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0" name="テキスト ボックス 6">
              <a:extLst>
                <a:ext uri="{FF2B5EF4-FFF2-40B4-BE49-F238E27FC236}">
                  <a16:creationId xmlns:a16="http://schemas.microsoft.com/office/drawing/2014/main" xmlns="" id="{A23DE5A3-6B86-405B-80C6-7D2572A73508}"/>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307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411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en-US" altLang="ja-JP">
                <a:solidFill>
                  <a:schemeClr val="accent1">
                    <a:lumMod val="20000"/>
                    <a:lumOff val="80000"/>
                  </a:schemeClr>
                </a:solidFill>
                <a:effectLst/>
                <a:latin typeface="Arial" pitchFamily="34" charset="0"/>
                <a:ea typeface="Verdana" pitchFamily="34" charset="0"/>
                <a:cs typeface="Arial" pitchFamily="34" charset="0"/>
              </a:rPr>
              <a:t>One-year Survival by Year of Transplants,</a:t>
            </a:r>
            <a:br>
              <a:rPr lang="en-US" altLang="ja-JP">
                <a:solidFill>
                  <a:schemeClr val="accent1">
                    <a:lumMod val="20000"/>
                    <a:lumOff val="80000"/>
                  </a:schemeClr>
                </a:solidFill>
                <a:effectLst/>
                <a:latin typeface="Arial" pitchFamily="34" charset="0"/>
                <a:ea typeface="Verdana" pitchFamily="34" charset="0"/>
                <a:cs typeface="Arial" pitchFamily="34" charset="0"/>
              </a:rPr>
            </a:br>
            <a:r>
              <a:rPr lang="en-US" altLang="ja-JP">
                <a:solidFill>
                  <a:schemeClr val="accent1">
                    <a:lumMod val="20000"/>
                    <a:lumOff val="80000"/>
                  </a:schemeClr>
                </a:solidFill>
                <a:effectLst/>
                <a:latin typeface="Arial" pitchFamily="34" charset="0"/>
                <a:ea typeface="Verdana" pitchFamily="34" charset="0"/>
                <a:cs typeface="Arial" pitchFamily="34" charset="0"/>
              </a:rPr>
              <a:t>Disease Status, and Age</a:t>
            </a:r>
            <a:r>
              <a:rPr lang="en-US" altLang="ja-JP">
                <a:solidFill>
                  <a:schemeClr val="accent1">
                    <a:lumMod val="20000"/>
                    <a:lumOff val="80000"/>
                  </a:schemeClr>
                </a:solidFill>
                <a:latin typeface="Arial" pitchFamily="34" charset="0"/>
                <a:ea typeface="Verdana" pitchFamily="34" charset="0"/>
                <a:cs typeface="Arial" pitchFamily="34" charset="0"/>
              </a:rPr>
              <a:t/>
            </a:r>
            <a:br>
              <a:rPr lang="en-US" altLang="ja-JP">
                <a:solidFill>
                  <a:schemeClr val="accent1">
                    <a:lumMod val="20000"/>
                    <a:lumOff val="80000"/>
                  </a:schemeClr>
                </a:solidFill>
                <a:latin typeface="Arial" pitchFamily="34" charset="0"/>
                <a:ea typeface="Verdana" pitchFamily="34" charset="0"/>
                <a:cs typeface="Arial" pitchFamily="34" charset="0"/>
              </a:rPr>
            </a:br>
            <a:r>
              <a:rPr lang="ja-JP" altLang="en-US" sz="1200">
                <a:solidFill>
                  <a:schemeClr val="accent1">
                    <a:lumMod val="20000"/>
                    <a:lumOff val="80000"/>
                  </a:schemeClr>
                </a:solidFill>
                <a:effectLst/>
                <a:latin typeface="Arial" pitchFamily="34" charset="0"/>
                <a:cs typeface="Arial" pitchFamily="34" charset="0"/>
              </a:rPr>
              <a:t>（ </a:t>
            </a:r>
            <a:r>
              <a:rPr lang="en-US" altLang="ja-JP" sz="1200">
                <a:solidFill>
                  <a:schemeClr val="accent1">
                    <a:lumMod val="20000"/>
                    <a:lumOff val="80000"/>
                  </a:schemeClr>
                </a:solidFill>
                <a:effectLst/>
                <a:latin typeface="Arial" pitchFamily="34" charset="0"/>
                <a:cs typeface="Arial" pitchFamily="34" charset="0"/>
              </a:rPr>
              <a:t>AML / ALL / CML /MDS )</a:t>
            </a:r>
            <a:endParaRPr lang="ja-JP" altLang="en-US" sz="1200" dirty="0">
              <a:solidFill>
                <a:schemeClr val="accent1">
                  <a:lumMod val="20000"/>
                  <a:lumOff val="80000"/>
                </a:schemeClr>
              </a:solidFill>
              <a:effectLst/>
            </a:endParaRPr>
          </a:p>
        </p:txBody>
      </p:sp>
      <p:grpSp>
        <p:nvGrpSpPr>
          <p:cNvPr id="20" name="グループ化 17">
            <a:extLst>
              <a:ext uri="{FF2B5EF4-FFF2-40B4-BE49-F238E27FC236}">
                <a16:creationId xmlns:a16="http://schemas.microsoft.com/office/drawing/2014/main" xmlns="" id="{1E3CFAC1-1561-4D2B-8213-AF0A7D1474AF}"/>
              </a:ext>
            </a:extLst>
          </p:cNvPr>
          <p:cNvGrpSpPr/>
          <p:nvPr/>
        </p:nvGrpSpPr>
        <p:grpSpPr>
          <a:xfrm>
            <a:off x="62552" y="6357600"/>
            <a:ext cx="3749040" cy="499982"/>
            <a:chOff x="62552" y="6357600"/>
            <a:chExt cx="3749040" cy="499982"/>
          </a:xfrm>
        </p:grpSpPr>
        <p:pic>
          <p:nvPicPr>
            <p:cNvPr id="21" name="図 20" descr="jdchct_logo_only_131104.png">
              <a:extLst>
                <a:ext uri="{FF2B5EF4-FFF2-40B4-BE49-F238E27FC236}">
                  <a16:creationId xmlns:a16="http://schemas.microsoft.com/office/drawing/2014/main" xmlns="" id="{9BE75410-89ED-458E-AF4E-2D2008BD1EB9}"/>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a:extLst>
                <a:ext uri="{FF2B5EF4-FFF2-40B4-BE49-F238E27FC236}">
                  <a16:creationId xmlns:a16="http://schemas.microsoft.com/office/drawing/2014/main" xmlns="" id="{C4A808E9-A90C-46CF-A009-7031303CD49C}"/>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pic>
        <p:nvPicPr>
          <p:cNvPr id="3174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52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en-US" altLang="ja-JP" sz="2500" dirty="0">
                <a:solidFill>
                  <a:schemeClr val="tx2"/>
                </a:solidFill>
                <a:effectLst/>
                <a:latin typeface="Arial" pitchFamily="34" charset="0"/>
                <a:cs typeface="Arial" pitchFamily="34" charset="0"/>
              </a:rPr>
              <a:t>Survival after Transplants, </a:t>
            </a:r>
            <a:r>
              <a:rPr lang="en-US" altLang="ja-JP" sz="2500" dirty="0">
                <a:solidFill>
                  <a:schemeClr val="tx2"/>
                </a:solidFill>
                <a:effectLst/>
              </a:rPr>
              <a:t/>
            </a:r>
            <a:br>
              <a:rPr lang="en-US" altLang="ja-JP" sz="2500" dirty="0">
                <a:solidFill>
                  <a:schemeClr val="tx2"/>
                </a:solidFill>
                <a:effectLst/>
              </a:rPr>
            </a:br>
            <a:r>
              <a:rPr lang="en-US" altLang="ja-JP" sz="2500" dirty="0">
                <a:solidFill>
                  <a:schemeClr val="tx2"/>
                </a:solidFill>
                <a:effectLst/>
                <a:latin typeface="Arial" pitchFamily="34" charset="0"/>
                <a:ea typeface="Verdana" pitchFamily="34" charset="0"/>
                <a:cs typeface="Arial" pitchFamily="34" charset="0"/>
              </a:rPr>
              <a:t>by Donor Type and Stem Cell Sources (</a:t>
            </a:r>
            <a:r>
              <a:rPr lang="en-US" altLang="ja-JP" sz="2500" dirty="0" smtClean="0">
                <a:solidFill>
                  <a:schemeClr val="tx2"/>
                </a:solidFill>
                <a:effectLst/>
                <a:latin typeface="Arial" pitchFamily="34" charset="0"/>
                <a:ea typeface="Verdana" pitchFamily="34" charset="0"/>
                <a:cs typeface="Arial" pitchFamily="34" charset="0"/>
              </a:rPr>
              <a:t>1991-2018) </a:t>
            </a:r>
            <a:endParaRPr lang="ja-JP" altLang="en-US" sz="2500" b="1" dirty="0">
              <a:solidFill>
                <a:schemeClr val="tx2"/>
              </a:solidFill>
              <a:effectLst/>
            </a:endParaRPr>
          </a:p>
        </p:txBody>
      </p:sp>
      <p:sp>
        <p:nvSpPr>
          <p:cNvPr id="23" name="テキスト ボックス 22"/>
          <p:cNvSpPr txBox="1"/>
          <p:nvPr/>
        </p:nvSpPr>
        <p:spPr>
          <a:xfrm>
            <a:off x="2400300" y="996375"/>
            <a:ext cx="3859501" cy="1080075"/>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grpSp>
        <p:nvGrpSpPr>
          <p:cNvPr id="11719" name="グループ化 11718"/>
          <p:cNvGrpSpPr/>
          <p:nvPr/>
        </p:nvGrpSpPr>
        <p:grpSpPr>
          <a:xfrm>
            <a:off x="62552" y="6357600"/>
            <a:ext cx="3749040" cy="499982"/>
            <a:chOff x="62552" y="6357600"/>
            <a:chExt cx="3749040" cy="499982"/>
          </a:xfrm>
        </p:grpSpPr>
        <p:pic>
          <p:nvPicPr>
            <p:cNvPr id="11920" name="図 119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11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211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277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763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dirty="0">
                <a:solidFill>
                  <a:schemeClr val="tx2"/>
                </a:solidFill>
                <a:effectLst/>
                <a:latin typeface="Arial" pitchFamily="34" charset="0"/>
                <a:cs typeface="Arial" pitchFamily="34" charset="0"/>
              </a:rPr>
              <a:t>Survival after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Leukemia, </a:t>
            </a:r>
            <a:r>
              <a:rPr lang="en-US" altLang="ja-JP" dirty="0" smtClean="0">
                <a:solidFill>
                  <a:schemeClr val="tx2"/>
                </a:solidFill>
                <a:effectLst/>
                <a:latin typeface="Arial" pitchFamily="34" charset="0"/>
                <a:cs typeface="Arial" pitchFamily="34" charset="0"/>
              </a:rPr>
              <a:t>1991-2018</a:t>
            </a:r>
            <a:endParaRPr lang="ja-JP" altLang="en-US" sz="2000" b="1" dirty="0">
              <a:solidFill>
                <a:schemeClr val="tx2"/>
              </a:solidFill>
              <a:effectLst/>
            </a:endParaRPr>
          </a:p>
        </p:txBody>
      </p:sp>
      <p:sp>
        <p:nvSpPr>
          <p:cNvPr id="5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57" name="グループ化 56"/>
          <p:cNvGrpSpPr/>
          <p:nvPr/>
        </p:nvGrpSpPr>
        <p:grpSpPr>
          <a:xfrm>
            <a:off x="62552" y="6357600"/>
            <a:ext cx="3749040" cy="499982"/>
            <a:chOff x="62552" y="6357600"/>
            <a:chExt cx="3749040" cy="499982"/>
          </a:xfrm>
        </p:grpSpPr>
        <p:pic>
          <p:nvPicPr>
            <p:cNvPr id="58" name="図 5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5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379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149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dirty="0">
                <a:solidFill>
                  <a:schemeClr val="tx2"/>
                </a:solidFill>
                <a:effectLst/>
                <a:latin typeface="Arial" pitchFamily="34" charset="0"/>
                <a:cs typeface="Arial" pitchFamily="34" charset="0"/>
              </a:rPr>
              <a:t>Survival after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t>
            </a:r>
            <a:r>
              <a:rPr lang="en-US" altLang="ja-JP" dirty="0">
                <a:solidFill>
                  <a:schemeClr val="tx2"/>
                </a:solidFill>
                <a:effectLst/>
                <a:latin typeface="Arial" pitchFamily="34" charset="0"/>
                <a:ea typeface="メイリオ" pitchFamily="50" charset="-128"/>
                <a:cs typeface="Arial" pitchFamily="34" charset="0"/>
              </a:rPr>
              <a:t>Malignant Lymphoma and MM/PCD,</a:t>
            </a:r>
            <a:r>
              <a:rPr lang="en-US" altLang="ja-JP" dirty="0">
                <a:solidFill>
                  <a:schemeClr val="tx2"/>
                </a:solidFill>
                <a:effectLst/>
                <a:latin typeface="Arial" pitchFamily="34" charset="0"/>
                <a:cs typeface="Arial" pitchFamily="34" charset="0"/>
              </a:rPr>
              <a:t> </a:t>
            </a:r>
            <a:r>
              <a:rPr lang="en-US" altLang="ja-JP" dirty="0" smtClean="0">
                <a:solidFill>
                  <a:schemeClr val="tx2"/>
                </a:solidFill>
                <a:effectLst/>
                <a:latin typeface="Arial" pitchFamily="34" charset="0"/>
                <a:cs typeface="Arial" pitchFamily="34" charset="0"/>
              </a:rPr>
              <a:t>1991-2018</a:t>
            </a:r>
            <a:endParaRPr lang="ja-JP" altLang="en-US" sz="2000" b="1" dirty="0">
              <a:solidFill>
                <a:schemeClr val="tx2"/>
              </a:solidFill>
              <a:effectLst/>
            </a:endParaRPr>
          </a:p>
        </p:txBody>
      </p:sp>
      <p:sp>
        <p:nvSpPr>
          <p:cNvPr id="5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53" name="グループ化 52"/>
          <p:cNvGrpSpPr/>
          <p:nvPr/>
        </p:nvGrpSpPr>
        <p:grpSpPr>
          <a:xfrm>
            <a:off x="62552" y="6357600"/>
            <a:ext cx="3749040" cy="499982"/>
            <a:chOff x="62552" y="6357600"/>
            <a:chExt cx="3749040" cy="499982"/>
          </a:xfrm>
        </p:grpSpPr>
        <p:pic>
          <p:nvPicPr>
            <p:cNvPr id="54" name="図 5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5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737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dirty="0">
                <a:solidFill>
                  <a:schemeClr val="tx2"/>
                </a:solidFill>
                <a:effectLst/>
                <a:latin typeface="Arial" pitchFamily="34" charset="0"/>
                <a:cs typeface="Arial" pitchFamily="34" charset="0"/>
              </a:rPr>
              <a:t>Survival after Autologous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Acute Leukemia by </a:t>
            </a:r>
            <a:r>
              <a:rPr lang="en-US" altLang="ja-JP" dirty="0">
                <a:solidFill>
                  <a:schemeClr val="tx2"/>
                </a:solidFill>
                <a:effectLst/>
                <a:latin typeface="Arial" pitchFamily="34" charset="0"/>
                <a:ea typeface="Verdana" pitchFamily="34" charset="0"/>
                <a:cs typeface="Arial" pitchFamily="34" charset="0"/>
              </a:rPr>
              <a:t>Recipient Age</a:t>
            </a:r>
            <a:r>
              <a:rPr lang="en-US" altLang="ja-JP" dirty="0">
                <a:solidFill>
                  <a:schemeClr val="tx2"/>
                </a:solidFill>
                <a:effectLst/>
                <a:latin typeface="Arial" pitchFamily="34" charset="0"/>
                <a:cs typeface="Arial" pitchFamily="34" charset="0"/>
              </a:rPr>
              <a:t>, </a:t>
            </a:r>
            <a:r>
              <a:rPr lang="en-US" altLang="ja-JP" dirty="0" smtClean="0">
                <a:solidFill>
                  <a:schemeClr val="tx2"/>
                </a:solidFill>
                <a:effectLst/>
                <a:latin typeface="Arial" pitchFamily="34" charset="0"/>
                <a:cs typeface="Arial" pitchFamily="34" charset="0"/>
              </a:rPr>
              <a:t>1991-2018</a:t>
            </a:r>
            <a:endParaRPr kumimoji="1" lang="ja-JP" altLang="en-US" sz="2000" dirty="0">
              <a:solidFill>
                <a:schemeClr val="tx2"/>
              </a:solidFill>
              <a:effectLst/>
            </a:endParaRPr>
          </a:p>
        </p:txBody>
      </p:sp>
      <p:sp>
        <p:nvSpPr>
          <p:cNvPr id="104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045" name="グループ化 1044"/>
          <p:cNvGrpSpPr/>
          <p:nvPr/>
        </p:nvGrpSpPr>
        <p:grpSpPr>
          <a:xfrm>
            <a:off x="62552" y="6357600"/>
            <a:ext cx="3749040" cy="499982"/>
            <a:chOff x="62552" y="6357600"/>
            <a:chExt cx="3749040" cy="499982"/>
          </a:xfrm>
        </p:grpSpPr>
        <p:pic>
          <p:nvPicPr>
            <p:cNvPr id="1046" name="図 104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4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584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295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dirty="0">
                <a:solidFill>
                  <a:schemeClr val="tx2"/>
                </a:solidFill>
                <a:effectLst/>
                <a:latin typeface="Arial" pitchFamily="34" charset="0"/>
                <a:cs typeface="Arial" pitchFamily="34" charset="0"/>
              </a:rPr>
              <a:t>Survival after Autologous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t>
            </a:r>
            <a:r>
              <a:rPr lang="en-US" altLang="ja-JP" dirty="0">
                <a:solidFill>
                  <a:schemeClr val="tx2"/>
                </a:solidFill>
                <a:effectLst/>
                <a:latin typeface="Arial" pitchFamily="34" charset="0"/>
                <a:ea typeface="メイリオ" pitchFamily="50" charset="-128"/>
                <a:cs typeface="Arial" pitchFamily="34" charset="0"/>
              </a:rPr>
              <a:t>Malignant Lymphoma</a:t>
            </a:r>
            <a:r>
              <a:rPr lang="en-US" altLang="ja-JP" dirty="0">
                <a:solidFill>
                  <a:schemeClr val="tx2"/>
                </a:solidFill>
                <a:effectLst/>
                <a:latin typeface="Arial" pitchFamily="34" charset="0"/>
                <a:cs typeface="Arial" pitchFamily="34" charset="0"/>
              </a:rPr>
              <a:t> by </a:t>
            </a:r>
            <a:r>
              <a:rPr lang="en-US" altLang="ja-JP" dirty="0">
                <a:solidFill>
                  <a:schemeClr val="tx2"/>
                </a:solidFill>
                <a:effectLst/>
                <a:latin typeface="Arial" pitchFamily="34" charset="0"/>
                <a:ea typeface="Verdana" pitchFamily="34" charset="0"/>
                <a:cs typeface="Arial" pitchFamily="34" charset="0"/>
              </a:rPr>
              <a:t>Recipient Age</a:t>
            </a:r>
            <a:r>
              <a:rPr lang="en-US" altLang="ja-JP" dirty="0">
                <a:solidFill>
                  <a:schemeClr val="tx2"/>
                </a:solidFill>
                <a:effectLst/>
                <a:latin typeface="Arial" pitchFamily="34" charset="0"/>
                <a:cs typeface="Arial" pitchFamily="34" charset="0"/>
              </a:rPr>
              <a:t>, </a:t>
            </a:r>
            <a:r>
              <a:rPr lang="en-US" altLang="ja-JP" dirty="0" smtClean="0">
                <a:solidFill>
                  <a:schemeClr val="tx2"/>
                </a:solidFill>
                <a:effectLst/>
                <a:latin typeface="Arial" pitchFamily="34" charset="0"/>
                <a:cs typeface="Arial" pitchFamily="34" charset="0"/>
              </a:rPr>
              <a:t>1991-2018</a:t>
            </a:r>
            <a:endParaRPr kumimoji="1" lang="ja-JP" altLang="en-US" sz="2000" dirty="0">
              <a:solidFill>
                <a:schemeClr val="tx2"/>
              </a:solidFill>
              <a:effectLst/>
            </a:endParaRPr>
          </a:p>
        </p:txBody>
      </p:sp>
      <p:sp>
        <p:nvSpPr>
          <p:cNvPr id="130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303" name="グループ化 1302"/>
          <p:cNvGrpSpPr/>
          <p:nvPr/>
        </p:nvGrpSpPr>
        <p:grpSpPr>
          <a:xfrm>
            <a:off x="62552" y="6357600"/>
            <a:ext cx="3749040" cy="499982"/>
            <a:chOff x="62552" y="6357600"/>
            <a:chExt cx="3749040" cy="499982"/>
          </a:xfrm>
        </p:grpSpPr>
        <p:pic>
          <p:nvPicPr>
            <p:cNvPr id="1304" name="図 130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0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686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477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normAutofit/>
          </a:bodyPr>
          <a:lstStyle/>
          <a:p>
            <a:r>
              <a:rPr lang="en-US" altLang="ja-JP" sz="2500" dirty="0">
                <a:solidFill>
                  <a:schemeClr val="tx2"/>
                </a:solidFill>
                <a:effectLst/>
                <a:latin typeface="Arial" pitchFamily="34" charset="0"/>
                <a:cs typeface="Arial" pitchFamily="34" charset="0"/>
              </a:rPr>
              <a:t>Survival after Autologous Transplants </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MM/PCD</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en-US" sz="2500" dirty="0">
              <a:solidFill>
                <a:schemeClr val="tx2"/>
              </a:solidFill>
              <a:effectLst/>
            </a:endParaRPr>
          </a:p>
        </p:txBody>
      </p:sp>
      <p:sp>
        <p:nvSpPr>
          <p:cNvPr id="4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45" name="グループ化 44"/>
          <p:cNvGrpSpPr/>
          <p:nvPr/>
        </p:nvGrpSpPr>
        <p:grpSpPr>
          <a:xfrm>
            <a:off x="62552" y="6357600"/>
            <a:ext cx="3749040" cy="499982"/>
            <a:chOff x="62552" y="6357600"/>
            <a:chExt cx="3749040" cy="499982"/>
          </a:xfrm>
        </p:grpSpPr>
        <p:pic>
          <p:nvPicPr>
            <p:cNvPr id="46" name="図 4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4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789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118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normAutofit fontScale="90000"/>
          </a:bodyPr>
          <a:lstStyle/>
          <a:p>
            <a:pPr fontAlgn="base"/>
            <a:r>
              <a:rPr lang="en-US" altLang="ja-JP" dirty="0">
                <a:solidFill>
                  <a:schemeClr val="tx2"/>
                </a:solidFill>
                <a:effectLst/>
                <a:latin typeface="Arial" pitchFamily="34" charset="0"/>
                <a:cs typeface="Arial" pitchFamily="34" charset="0"/>
              </a:rPr>
              <a:t>Survival after Allogeneic Transplants </a:t>
            </a:r>
            <a:br>
              <a:rPr lang="en-US" altLang="ja-JP" dirty="0">
                <a:solidFill>
                  <a:schemeClr val="tx2"/>
                </a:solidFill>
                <a:effectLst/>
                <a:latin typeface="Arial" pitchFamily="34" charset="0"/>
                <a:cs typeface="Arial" pitchFamily="34" charset="0"/>
              </a:rPr>
            </a:br>
            <a:r>
              <a:rPr lang="en-US" altLang="ja-JP" dirty="0">
                <a:solidFill>
                  <a:schemeClr val="tx2"/>
                </a:solidFill>
                <a:effectLst/>
                <a:latin typeface="Arial" pitchFamily="34" charset="0"/>
                <a:cs typeface="Arial" pitchFamily="34" charset="0"/>
              </a:rPr>
              <a:t>for </a:t>
            </a:r>
            <a:r>
              <a:rPr lang="en-US" altLang="ja-JP" dirty="0">
                <a:solidFill>
                  <a:schemeClr val="tx2"/>
                </a:solidFill>
                <a:effectLst/>
                <a:latin typeface="Arial" pitchFamily="34" charset="0"/>
                <a:ea typeface="メイリオ" pitchFamily="50" charset="-128"/>
                <a:cs typeface="Arial" pitchFamily="34" charset="0"/>
              </a:rPr>
              <a:t>AML</a:t>
            </a:r>
            <a:r>
              <a:rPr lang="en-US" altLang="ja-JP" dirty="0">
                <a:solidFill>
                  <a:schemeClr val="tx2"/>
                </a:solidFill>
                <a:effectLst/>
                <a:latin typeface="Arial" pitchFamily="34" charset="0"/>
                <a:cs typeface="Arial" pitchFamily="34" charset="0"/>
              </a:rPr>
              <a:t>, Age</a:t>
            </a:r>
            <a:r>
              <a:rPr lang="ja-JP" altLang="en-US" dirty="0">
                <a:solidFill>
                  <a:schemeClr val="tx2"/>
                </a:solidFill>
                <a:effectLst/>
                <a:latin typeface="Arial" pitchFamily="34" charset="0"/>
                <a:cs typeface="Arial" pitchFamily="34" charset="0"/>
              </a:rPr>
              <a:t>≤</a:t>
            </a:r>
            <a:r>
              <a:rPr lang="en-US" altLang="ja-JP" dirty="0">
                <a:solidFill>
                  <a:schemeClr val="tx2"/>
                </a:solidFill>
                <a:effectLst/>
                <a:latin typeface="Arial" pitchFamily="34" charset="0"/>
                <a:cs typeface="Arial" pitchFamily="34" charset="0"/>
              </a:rPr>
              <a:t>15 Years, </a:t>
            </a:r>
            <a:r>
              <a:rPr lang="en-US" altLang="ja-JP" dirty="0" smtClean="0">
                <a:solidFill>
                  <a:schemeClr val="tx2"/>
                </a:solidFill>
                <a:effectLst/>
                <a:latin typeface="Arial" pitchFamily="34" charset="0"/>
                <a:cs typeface="Arial" pitchFamily="34" charset="0"/>
              </a:rPr>
              <a:t>1991-2018</a:t>
            </a:r>
            <a:endParaRPr kumimoji="1" lang="ja-JP" altLang="ja-JP" sz="2000" b="1" i="0" kern="1200" spc="0" baseline="0" dirty="0">
              <a:solidFill>
                <a:schemeClr val="tx2"/>
              </a:solidFill>
              <a:effectLst/>
              <a:latin typeface="HGP明朝E"/>
              <a:ea typeface="HGP明朝E"/>
              <a:cs typeface="+mn-cs"/>
            </a:endParaRPr>
          </a:p>
        </p:txBody>
      </p:sp>
      <p:sp>
        <p:nvSpPr>
          <p:cNvPr id="104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047" name="グループ化 1046"/>
          <p:cNvGrpSpPr/>
          <p:nvPr/>
        </p:nvGrpSpPr>
        <p:grpSpPr>
          <a:xfrm>
            <a:off x="62552" y="6357600"/>
            <a:ext cx="3749040" cy="499982"/>
            <a:chOff x="62552" y="6357600"/>
            <a:chExt cx="3749040" cy="499982"/>
          </a:xfrm>
        </p:grpSpPr>
        <p:pic>
          <p:nvPicPr>
            <p:cNvPr id="1048" name="図 104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4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891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306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AML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ja-JP" sz="2500" b="1" i="0" kern="1200" spc="0" baseline="0" dirty="0">
              <a:solidFill>
                <a:schemeClr val="tx2"/>
              </a:solidFill>
              <a:effectLst/>
              <a:latin typeface="HGP明朝E"/>
              <a:ea typeface="HGP明朝E"/>
              <a:cs typeface="+mn-cs"/>
            </a:endParaRPr>
          </a:p>
        </p:txBody>
      </p:sp>
      <p:sp>
        <p:nvSpPr>
          <p:cNvPr id="462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4627" name="グループ化 4626"/>
          <p:cNvGrpSpPr/>
          <p:nvPr/>
        </p:nvGrpSpPr>
        <p:grpSpPr>
          <a:xfrm>
            <a:off x="62552" y="6357600"/>
            <a:ext cx="3749040" cy="499982"/>
            <a:chOff x="62552" y="6357600"/>
            <a:chExt cx="3749040" cy="499982"/>
          </a:xfrm>
        </p:grpSpPr>
        <p:pic>
          <p:nvPicPr>
            <p:cNvPr id="4628" name="図 462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462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3993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312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en-US" altLang="ja-JP" dirty="0">
                <a:solidFill>
                  <a:srgbClr val="E9F3FD"/>
                </a:solidFill>
                <a:effectLst/>
                <a:latin typeface="Arial" pitchFamily="34" charset="0"/>
                <a:ea typeface="Verdana" pitchFamily="34" charset="0"/>
                <a:cs typeface="Arial" pitchFamily="34" charset="0"/>
              </a:rPr>
              <a:t>Transplant Recipients in the Japan,</a:t>
            </a:r>
            <a:br>
              <a:rPr lang="en-US" altLang="ja-JP" dirty="0">
                <a:solidFill>
                  <a:srgbClr val="E9F3FD"/>
                </a:solidFill>
                <a:effectLst/>
                <a:latin typeface="Arial" pitchFamily="34" charset="0"/>
                <a:ea typeface="Verdana" pitchFamily="34" charset="0"/>
                <a:cs typeface="Arial" pitchFamily="34" charset="0"/>
              </a:rPr>
            </a:br>
            <a:r>
              <a:rPr lang="en-US" altLang="ja-JP" dirty="0">
                <a:solidFill>
                  <a:srgbClr val="E9F3FD"/>
                </a:solidFill>
                <a:effectLst/>
                <a:latin typeface="Arial" pitchFamily="34" charset="0"/>
                <a:ea typeface="Verdana" pitchFamily="34" charset="0"/>
                <a:cs typeface="Arial" pitchFamily="34" charset="0"/>
              </a:rPr>
              <a:t> by Donor Type and Stem Cell Sources</a:t>
            </a:r>
            <a:r>
              <a:rPr lang="en-US" altLang="ja-JP" dirty="0">
                <a:solidFill>
                  <a:srgbClr val="E9F3FD"/>
                </a:solidFill>
                <a:latin typeface="Arial" pitchFamily="34" charset="0"/>
                <a:ea typeface="Verdana" pitchFamily="34" charset="0"/>
                <a:cs typeface="Arial" pitchFamily="34" charset="0"/>
              </a:rPr>
              <a:t> </a:t>
            </a:r>
            <a:r>
              <a:rPr lang="en-US" altLang="ja-JP" sz="2000" b="0" spc="-150" baseline="0" dirty="0">
                <a:solidFill>
                  <a:srgbClr val="E9F3FD"/>
                </a:solidFill>
                <a:effectLst/>
                <a:latin typeface="Arial" pitchFamily="34" charset="0"/>
                <a:ea typeface="ＭＳ Ｐゴシック"/>
                <a:cs typeface="Arial" pitchFamily="34" charset="0"/>
              </a:rPr>
              <a:t>(Autologous)</a:t>
            </a:r>
            <a:endParaRPr lang="ja-JP" altLang="en-US" sz="2000" b="0" dirty="0">
              <a:solidFill>
                <a:srgbClr val="E9F3FD"/>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4</a:t>
            </a:fld>
            <a:endParaRPr lang="ja-JP" altLang="en-US" sz="1100" b="1">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2669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ALL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 </a:t>
            </a:r>
            <a:r>
              <a:rPr lang="en-US" altLang="ja-JP" sz="2500" dirty="0" smtClean="0">
                <a:solidFill>
                  <a:schemeClr val="tx2"/>
                </a:solidFill>
                <a:effectLst/>
                <a:latin typeface="Arial" pitchFamily="34" charset="0"/>
                <a:cs typeface="Arial" pitchFamily="34" charset="0"/>
              </a:rPr>
              <a:t>1991-2018</a:t>
            </a:r>
            <a:endParaRPr kumimoji="1" lang="ja-JP" altLang="ja-JP" sz="2500" b="1" i="0" kern="1200" spc="0" baseline="0" dirty="0">
              <a:solidFill>
                <a:schemeClr val="tx2"/>
              </a:solidFill>
              <a:effectLst/>
              <a:latin typeface="HGP明朝E"/>
              <a:ea typeface="HGP明朝E"/>
              <a:cs typeface="+mn-cs"/>
            </a:endParaRPr>
          </a:p>
        </p:txBody>
      </p:sp>
      <p:sp>
        <p:nvSpPr>
          <p:cNvPr id="179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795" name="グループ化 1794"/>
          <p:cNvGrpSpPr/>
          <p:nvPr/>
        </p:nvGrpSpPr>
        <p:grpSpPr>
          <a:xfrm>
            <a:off x="62552" y="6357600"/>
            <a:ext cx="3749040" cy="499982"/>
            <a:chOff x="62552" y="6357600"/>
            <a:chExt cx="3749040" cy="499982"/>
          </a:xfrm>
        </p:grpSpPr>
        <p:pic>
          <p:nvPicPr>
            <p:cNvPr id="1796" name="図 179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9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096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929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ALL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en-US" dirty="0">
              <a:solidFill>
                <a:schemeClr val="tx2"/>
              </a:solidFill>
              <a:effectLst/>
            </a:endParaRPr>
          </a:p>
        </p:txBody>
      </p:sp>
      <p:sp>
        <p:nvSpPr>
          <p:cNvPr id="303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3036" name="グループ化 3035"/>
          <p:cNvGrpSpPr/>
          <p:nvPr/>
        </p:nvGrpSpPr>
        <p:grpSpPr>
          <a:xfrm>
            <a:off x="62552" y="6357600"/>
            <a:ext cx="3749040" cy="499982"/>
            <a:chOff x="62552" y="6357600"/>
            <a:chExt cx="3749040" cy="499982"/>
          </a:xfrm>
        </p:grpSpPr>
        <p:pic>
          <p:nvPicPr>
            <p:cNvPr id="3037" name="図 3036"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03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198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599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CML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 </a:t>
            </a:r>
            <a:r>
              <a:rPr lang="en-US" altLang="ja-JP" sz="2500" dirty="0" smtClean="0">
                <a:solidFill>
                  <a:schemeClr val="tx2"/>
                </a:solidFill>
                <a:effectLst/>
                <a:latin typeface="Arial" pitchFamily="34" charset="0"/>
                <a:cs typeface="Arial" pitchFamily="34" charset="0"/>
              </a:rPr>
              <a:t>1991-2018</a:t>
            </a:r>
            <a:endParaRPr kumimoji="1" lang="ja-JP" altLang="ja-JP" sz="2000" b="1" i="0" kern="1200" spc="0" baseline="0" dirty="0">
              <a:solidFill>
                <a:schemeClr val="tx2"/>
              </a:solidFill>
              <a:effectLst/>
              <a:latin typeface="HGP明朝E"/>
              <a:ea typeface="HGP明朝E"/>
              <a:cs typeface="+mn-cs"/>
            </a:endParaRPr>
          </a:p>
        </p:txBody>
      </p:sp>
      <p:sp>
        <p:nvSpPr>
          <p:cNvPr id="16" name="テキスト ボックス 15"/>
          <p:cNvSpPr txBox="1"/>
          <p:nvPr/>
        </p:nvSpPr>
        <p:spPr>
          <a:xfrm>
            <a:off x="3109870" y="6582918"/>
            <a:ext cx="5704755" cy="323165"/>
          </a:xfrm>
          <a:prstGeom prst="rect">
            <a:avLst/>
          </a:prstGeom>
          <a:noFill/>
        </p:spPr>
        <p:txBody>
          <a:bodyPr wrap="square" rtlCol="0">
            <a:spAutoFit/>
          </a:bodyPr>
          <a:lstStyle/>
          <a:p>
            <a:pPr>
              <a:lnSpc>
                <a:spcPts val="900"/>
              </a:lnSpc>
            </a:pPr>
            <a:r>
              <a:rPr lang="ja-JP" altLang="ja-JP" sz="900">
                <a:solidFill>
                  <a:schemeClr val="tx1">
                    <a:lumMod val="65000"/>
                    <a:lumOff val="35000"/>
                  </a:schemeClr>
                </a:solidFill>
                <a:latin typeface="Arial" pitchFamily="34" charset="0"/>
                <a:cs typeface="Arial" pitchFamily="34" charset="0"/>
              </a:rPr>
              <a:t>※</a:t>
            </a:r>
            <a:r>
              <a:rPr lang="en-US" altLang="ja-JP" sz="900">
                <a:solidFill>
                  <a:schemeClr val="tx1">
                    <a:lumMod val="65000"/>
                    <a:lumOff val="35000"/>
                  </a:schemeClr>
                </a:solidFill>
                <a:latin typeface="Arial" pitchFamily="34" charset="0"/>
                <a:cs typeface="Arial" pitchFamily="34" charset="0"/>
              </a:rPr>
              <a:t>Cases of cord blood transplantation (first transplantation) from unrelated donors in patients </a:t>
            </a:r>
          </a:p>
          <a:p>
            <a:pPr>
              <a:lnSpc>
                <a:spcPts val="900"/>
              </a:lnSpc>
            </a:pPr>
            <a:r>
              <a:rPr lang="en-US" altLang="ja-JP" sz="900">
                <a:solidFill>
                  <a:schemeClr val="tx1">
                    <a:lumMod val="65000"/>
                    <a:lumOff val="35000"/>
                  </a:schemeClr>
                </a:solidFill>
                <a:latin typeface="Arial" pitchFamily="34" charset="0"/>
                <a:cs typeface="Arial" pitchFamily="34" charset="0"/>
              </a:rPr>
              <a:t>    with chronic myeloid leukemia aged 0 to 15 years are small in number and are not included in this analysis.</a:t>
            </a:r>
            <a:endParaRPr lang="ja-JP" altLang="ja-JP" sz="900">
              <a:solidFill>
                <a:schemeClr val="tx1">
                  <a:lumMod val="65000"/>
                  <a:lumOff val="35000"/>
                </a:schemeClr>
              </a:solidFill>
              <a:latin typeface="Arial" pitchFamily="34" charset="0"/>
              <a:cs typeface="Arial" pitchFamily="34" charset="0"/>
            </a:endParaRPr>
          </a:p>
        </p:txBody>
      </p:sp>
      <p:grpSp>
        <p:nvGrpSpPr>
          <p:cNvPr id="238" name="グループ化 237"/>
          <p:cNvGrpSpPr/>
          <p:nvPr/>
        </p:nvGrpSpPr>
        <p:grpSpPr>
          <a:xfrm>
            <a:off x="62552" y="6357600"/>
            <a:ext cx="3749040" cy="499982"/>
            <a:chOff x="62552" y="6357600"/>
            <a:chExt cx="3749040" cy="499982"/>
          </a:xfrm>
        </p:grpSpPr>
        <p:pic>
          <p:nvPicPr>
            <p:cNvPr id="239" name="図 23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4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241"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430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010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CML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ja-JP" sz="2000" b="1" i="0" kern="1200" spc="0" baseline="0" dirty="0">
              <a:solidFill>
                <a:schemeClr val="tx2"/>
              </a:solidFill>
              <a:effectLst/>
              <a:latin typeface="HGP明朝E"/>
              <a:ea typeface="HGP明朝E"/>
              <a:cs typeface="+mn-cs"/>
            </a:endParaRPr>
          </a:p>
        </p:txBody>
      </p:sp>
      <p:sp>
        <p:nvSpPr>
          <p:cNvPr id="169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693" name="グループ化 1692"/>
          <p:cNvGrpSpPr/>
          <p:nvPr/>
        </p:nvGrpSpPr>
        <p:grpSpPr>
          <a:xfrm>
            <a:off x="62552" y="6357600"/>
            <a:ext cx="3749040" cy="499982"/>
            <a:chOff x="62552" y="6357600"/>
            <a:chExt cx="3749040" cy="499982"/>
          </a:xfrm>
        </p:grpSpPr>
        <p:pic>
          <p:nvPicPr>
            <p:cNvPr id="1694" name="図 169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69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403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600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MDS</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 </a:t>
            </a:r>
            <a:r>
              <a:rPr lang="en-US" altLang="ja-JP" sz="2500" dirty="0" smtClean="0">
                <a:solidFill>
                  <a:schemeClr val="tx2"/>
                </a:solidFill>
                <a:effectLst/>
                <a:latin typeface="Arial" pitchFamily="34" charset="0"/>
                <a:cs typeface="Arial" pitchFamily="34" charset="0"/>
              </a:rPr>
              <a:t>1991-2018</a:t>
            </a:r>
            <a:endParaRPr kumimoji="1" lang="ja-JP" altLang="en-US" dirty="0">
              <a:solidFill>
                <a:schemeClr val="tx2"/>
              </a:solidFill>
              <a:effectLst/>
            </a:endParaRPr>
          </a:p>
        </p:txBody>
      </p:sp>
      <p:sp>
        <p:nvSpPr>
          <p:cNvPr id="38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386" name="グループ化 385"/>
          <p:cNvGrpSpPr/>
          <p:nvPr/>
        </p:nvGrpSpPr>
        <p:grpSpPr>
          <a:xfrm>
            <a:off x="62552" y="6357600"/>
            <a:ext cx="3749040" cy="499982"/>
            <a:chOff x="62552" y="6357600"/>
            <a:chExt cx="3749040" cy="499982"/>
          </a:xfrm>
        </p:grpSpPr>
        <p:pic>
          <p:nvPicPr>
            <p:cNvPr id="387" name="図 386"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8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505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887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MDS</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ja-JP" sz="1800" b="1" i="0" kern="1200" spc="0" baseline="0" dirty="0">
              <a:solidFill>
                <a:schemeClr val="tx2"/>
              </a:solidFill>
              <a:effectLst/>
              <a:latin typeface="HGP明朝E"/>
              <a:ea typeface="HGP明朝E"/>
              <a:cs typeface="+mn-cs"/>
            </a:endParaRPr>
          </a:p>
        </p:txBody>
      </p:sp>
      <p:sp>
        <p:nvSpPr>
          <p:cNvPr id="210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2107" name="グループ化 2106"/>
          <p:cNvGrpSpPr/>
          <p:nvPr/>
        </p:nvGrpSpPr>
        <p:grpSpPr>
          <a:xfrm>
            <a:off x="62552" y="6357600"/>
            <a:ext cx="3749040" cy="499982"/>
            <a:chOff x="62552" y="6357600"/>
            <a:chExt cx="3749040" cy="499982"/>
          </a:xfrm>
        </p:grpSpPr>
        <p:pic>
          <p:nvPicPr>
            <p:cNvPr id="2108" name="図 210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0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608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667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NHL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 </a:t>
            </a:r>
            <a:r>
              <a:rPr lang="en-US" altLang="ja-JP" sz="2500" dirty="0" smtClean="0">
                <a:solidFill>
                  <a:schemeClr val="tx2"/>
                </a:solidFill>
                <a:effectLst/>
                <a:latin typeface="Arial" pitchFamily="34" charset="0"/>
                <a:cs typeface="Arial" pitchFamily="34" charset="0"/>
              </a:rPr>
              <a:t>1991-2018</a:t>
            </a:r>
            <a:endParaRPr kumimoji="1" lang="ja-JP" altLang="ja-JP" sz="2000" b="1" i="0" kern="1200" spc="0" baseline="0" dirty="0">
              <a:solidFill>
                <a:schemeClr val="tx2"/>
              </a:solidFill>
              <a:effectLst/>
              <a:latin typeface="HGP明朝E"/>
              <a:ea typeface="HGP明朝E"/>
              <a:cs typeface="+mn-cs"/>
            </a:endParaRPr>
          </a:p>
        </p:txBody>
      </p:sp>
      <p:sp>
        <p:nvSpPr>
          <p:cNvPr id="317"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318" name="グループ化 317"/>
          <p:cNvGrpSpPr/>
          <p:nvPr/>
        </p:nvGrpSpPr>
        <p:grpSpPr>
          <a:xfrm>
            <a:off x="62552" y="6357600"/>
            <a:ext cx="3749040" cy="499982"/>
            <a:chOff x="62552" y="6357600"/>
            <a:chExt cx="3749040" cy="499982"/>
          </a:xfrm>
        </p:grpSpPr>
        <p:pic>
          <p:nvPicPr>
            <p:cNvPr id="319" name="図 31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2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710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079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432000" y="0"/>
            <a:ext cx="8229600" cy="813816"/>
          </a:xfrm>
        </p:spPr>
        <p:txBody>
          <a:bodyPr>
            <a:normAutofit/>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NHL</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en-US" sz="1800" dirty="0">
              <a:solidFill>
                <a:schemeClr val="tx2"/>
              </a:solidFill>
              <a:effectLst/>
            </a:endParaRPr>
          </a:p>
        </p:txBody>
      </p:sp>
      <p:sp>
        <p:nvSpPr>
          <p:cNvPr id="171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715" name="グループ化 1714"/>
          <p:cNvGrpSpPr/>
          <p:nvPr/>
        </p:nvGrpSpPr>
        <p:grpSpPr>
          <a:xfrm>
            <a:off x="62552" y="6357600"/>
            <a:ext cx="3749040" cy="499982"/>
            <a:chOff x="62552" y="6357600"/>
            <a:chExt cx="3749040" cy="499982"/>
          </a:xfrm>
        </p:grpSpPr>
        <p:pic>
          <p:nvPicPr>
            <p:cNvPr id="1716" name="図 17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813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862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MM/PCD</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en-US" sz="1800" dirty="0">
              <a:solidFill>
                <a:schemeClr val="tx2"/>
              </a:solidFill>
              <a:effectLst/>
            </a:endParaRPr>
          </a:p>
        </p:txBody>
      </p:sp>
      <p:sp>
        <p:nvSpPr>
          <p:cNvPr id="22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230" name="グループ化 229"/>
          <p:cNvGrpSpPr/>
          <p:nvPr/>
        </p:nvGrpSpPr>
        <p:grpSpPr>
          <a:xfrm>
            <a:off x="62552" y="6357600"/>
            <a:ext cx="3749040" cy="499982"/>
            <a:chOff x="62552" y="6357600"/>
            <a:chExt cx="3749040" cy="499982"/>
          </a:xfrm>
        </p:grpSpPr>
        <p:pic>
          <p:nvPicPr>
            <p:cNvPr id="231" name="図 230"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32"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4915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378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AA</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15 Years, </a:t>
            </a:r>
            <a:r>
              <a:rPr lang="en-US" altLang="ja-JP" sz="2500" dirty="0" smtClean="0">
                <a:solidFill>
                  <a:schemeClr val="tx2"/>
                </a:solidFill>
                <a:effectLst/>
                <a:latin typeface="Arial" pitchFamily="34" charset="0"/>
                <a:cs typeface="Arial" pitchFamily="34" charset="0"/>
              </a:rPr>
              <a:t>1991-2018</a:t>
            </a:r>
            <a:endParaRPr kumimoji="1" lang="ja-JP" altLang="ja-JP" sz="2000" b="1" i="0" kern="1200" spc="0" baseline="0" dirty="0">
              <a:solidFill>
                <a:schemeClr val="tx2"/>
              </a:solidFill>
              <a:effectLst/>
              <a:latin typeface="HGP明朝E"/>
              <a:ea typeface="HGP明朝E"/>
              <a:cs typeface="+mn-cs"/>
            </a:endParaRPr>
          </a:p>
        </p:txBody>
      </p:sp>
      <p:sp>
        <p:nvSpPr>
          <p:cNvPr id="53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536" name="グループ化 535"/>
          <p:cNvGrpSpPr/>
          <p:nvPr/>
        </p:nvGrpSpPr>
        <p:grpSpPr>
          <a:xfrm>
            <a:off x="62552" y="6357600"/>
            <a:ext cx="3749040" cy="499982"/>
            <a:chOff x="62552" y="6357600"/>
            <a:chExt cx="3749040" cy="499982"/>
          </a:xfrm>
        </p:grpSpPr>
        <p:pic>
          <p:nvPicPr>
            <p:cNvPr id="537" name="図 536"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53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017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172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en-US" altLang="ja-JP">
                <a:solidFill>
                  <a:schemeClr val="tx2"/>
                </a:solidFill>
                <a:effectLst/>
                <a:latin typeface="Arial" pitchFamily="34" charset="0"/>
                <a:ea typeface="Verdana" pitchFamily="34" charset="0"/>
                <a:cs typeface="Arial" pitchFamily="34" charset="0"/>
              </a:rPr>
              <a:t>Transplant Recipients in the Japan,</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Donor Type and Stem Cell Sources</a:t>
            </a:r>
            <a:r>
              <a:rPr lang="en-US" altLang="ja-JP" baseline="0">
                <a:solidFill>
                  <a:schemeClr val="tx2"/>
                </a:solidFill>
                <a:effectLst/>
                <a:latin typeface="Arial" pitchFamily="34" charset="0"/>
                <a:ea typeface="Verdana" pitchFamily="34" charset="0"/>
                <a:cs typeface="Arial" pitchFamily="34" charset="0"/>
              </a:rPr>
              <a:t> </a:t>
            </a:r>
            <a:r>
              <a:rPr lang="en-US" altLang="ja-JP" sz="2000" b="0" spc="-150" baseline="0">
                <a:solidFill>
                  <a:schemeClr val="tx2"/>
                </a:solidFill>
                <a:effectLst/>
                <a:latin typeface="Arial" pitchFamily="34" charset="0"/>
                <a:ea typeface="ＭＳ Ｐゴシック"/>
                <a:cs typeface="Arial" pitchFamily="34" charset="0"/>
              </a:rPr>
              <a:t>(Allogeneic)</a:t>
            </a:r>
            <a:endParaRPr lang="ja-JP" altLang="en-US" sz="2000" b="0" dirty="0">
              <a:solidFill>
                <a:schemeClr val="tx2"/>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5</a:t>
            </a:fld>
            <a:endParaRPr lang="ja-JP" altLang="en-US" sz="1100" b="1" dirty="0">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9831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lstStyle/>
          <a:p>
            <a:r>
              <a:rPr lang="en-US" altLang="ja-JP" sz="2500" dirty="0">
                <a:solidFill>
                  <a:schemeClr val="tx2"/>
                </a:solidFill>
                <a:effectLst/>
                <a:latin typeface="Arial" pitchFamily="34" charset="0"/>
                <a:cs typeface="Arial" pitchFamily="34" charset="0"/>
              </a:rPr>
              <a:t>Survival after Allogeneic Transplants</a:t>
            </a:r>
            <a:br>
              <a:rPr lang="en-US" altLang="ja-JP" sz="2500" dirty="0">
                <a:solidFill>
                  <a:schemeClr val="tx2"/>
                </a:solidFill>
                <a:effectLst/>
                <a:latin typeface="Arial" pitchFamily="34" charset="0"/>
                <a:cs typeface="Arial" pitchFamily="34" charset="0"/>
              </a:rPr>
            </a:br>
            <a:r>
              <a:rPr lang="en-US" altLang="ja-JP" sz="2500" dirty="0">
                <a:solidFill>
                  <a:schemeClr val="tx2"/>
                </a:solidFill>
                <a:effectLst/>
                <a:latin typeface="Arial" pitchFamily="34" charset="0"/>
                <a:cs typeface="Arial" pitchFamily="34" charset="0"/>
              </a:rPr>
              <a:t>for </a:t>
            </a:r>
            <a:r>
              <a:rPr lang="en-US" altLang="ja-JP" sz="2500" dirty="0">
                <a:solidFill>
                  <a:schemeClr val="tx2"/>
                </a:solidFill>
                <a:effectLst/>
                <a:latin typeface="Arial" pitchFamily="34" charset="0"/>
                <a:ea typeface="メイリオ" pitchFamily="50" charset="-128"/>
                <a:cs typeface="Arial" pitchFamily="34" charset="0"/>
              </a:rPr>
              <a:t>AA</a:t>
            </a:r>
            <a:r>
              <a:rPr lang="en-US" altLang="ja-JP" sz="2500" dirty="0">
                <a:solidFill>
                  <a:schemeClr val="tx2"/>
                </a:solidFill>
                <a:effectLst/>
                <a:latin typeface="Arial" pitchFamily="34" charset="0"/>
                <a:cs typeface="Arial" pitchFamily="34" charset="0"/>
              </a:rPr>
              <a:t>, Age</a:t>
            </a:r>
            <a:r>
              <a:rPr lang="ja-JP" altLang="en-US" sz="2500" dirty="0">
                <a:solidFill>
                  <a:schemeClr val="tx2"/>
                </a:solidFill>
                <a:effectLst/>
                <a:latin typeface="Arial" pitchFamily="34" charset="0"/>
                <a:cs typeface="Arial" pitchFamily="34" charset="0"/>
              </a:rPr>
              <a:t>≥</a:t>
            </a:r>
            <a:r>
              <a:rPr lang="en-US" altLang="ja-JP" sz="2500" dirty="0">
                <a:solidFill>
                  <a:schemeClr val="tx2"/>
                </a:solidFill>
                <a:effectLst/>
                <a:latin typeface="Arial" pitchFamily="34" charset="0"/>
                <a:cs typeface="Arial" pitchFamily="34" charset="0"/>
              </a:rPr>
              <a:t>16 Years, </a:t>
            </a:r>
            <a:r>
              <a:rPr lang="en-US" altLang="ja-JP" sz="2500" dirty="0" smtClean="0">
                <a:solidFill>
                  <a:schemeClr val="tx2"/>
                </a:solidFill>
                <a:effectLst/>
                <a:latin typeface="Arial" pitchFamily="34" charset="0"/>
                <a:cs typeface="Arial" pitchFamily="34" charset="0"/>
              </a:rPr>
              <a:t>1991-2018</a:t>
            </a:r>
            <a:endParaRPr kumimoji="1" lang="ja-JP" altLang="en-US" sz="1800" dirty="0">
              <a:solidFill>
                <a:schemeClr val="tx2"/>
              </a:solidFill>
              <a:effectLst/>
            </a:endParaRPr>
          </a:p>
        </p:txBody>
      </p:sp>
      <p:sp>
        <p:nvSpPr>
          <p:cNvPr id="760"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50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761" name="グループ化 760"/>
          <p:cNvGrpSpPr/>
          <p:nvPr/>
        </p:nvGrpSpPr>
        <p:grpSpPr>
          <a:xfrm>
            <a:off x="62552" y="6357600"/>
            <a:ext cx="3749040" cy="499982"/>
            <a:chOff x="62552" y="6357600"/>
            <a:chExt cx="3749040" cy="499982"/>
          </a:xfrm>
        </p:grpSpPr>
        <p:pic>
          <p:nvPicPr>
            <p:cNvPr id="762" name="図 761"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76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120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183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a:solidFill>
                  <a:schemeClr val="tx2"/>
                </a:solidFill>
                <a:effectLst/>
                <a:latin typeface="Arial" pitchFamily="34" charset="0"/>
                <a:ea typeface="Verdana" pitchFamily="34" charset="0"/>
                <a:cs typeface="Arial" pitchFamily="34" charset="0"/>
              </a:rPr>
              <a:t>Annual Trends in Transplants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Recipient Age at Transplant </a:t>
            </a:r>
            <a:r>
              <a:rPr lang="en-US" altLang="ja-JP" sz="2000" b="0" spc="-150">
                <a:solidFill>
                  <a:schemeClr val="tx2"/>
                </a:solidFill>
                <a:effectLst/>
                <a:latin typeface="ＭＳ ゴシック" pitchFamily="49" charset="-128"/>
                <a:ea typeface="ＭＳ ゴシック" pitchFamily="49" charset="-128"/>
                <a:cs typeface="Arial" pitchFamily="34" charset="0"/>
              </a:rPr>
              <a:t>(</a:t>
            </a:r>
            <a:r>
              <a:rPr kumimoji="1" lang="en-US" altLang="ja-JP" sz="2000" b="0" kern="1200">
                <a:ln>
                  <a:noFill/>
                </a:ln>
                <a:solidFill>
                  <a:schemeClr val="tx2"/>
                </a:solidFill>
                <a:effectLst/>
                <a:latin typeface="ＭＳ ゴシック" pitchFamily="49" charset="-128"/>
                <a:ea typeface="ＭＳ ゴシック" pitchFamily="49" charset="-128"/>
              </a:rPr>
              <a:t>Autologous</a:t>
            </a:r>
            <a:r>
              <a:rPr kumimoji="1" lang="en-US" altLang="ja-JP" sz="2000" b="0" kern="1200" baseline="0">
                <a:ln>
                  <a:noFill/>
                </a:ln>
                <a:solidFill>
                  <a:schemeClr val="tx2"/>
                </a:solidFill>
                <a:effectLst/>
                <a:latin typeface="ＭＳ ゴシック" pitchFamily="49" charset="-128"/>
                <a:ea typeface="ＭＳ ゴシック" pitchFamily="49" charset="-128"/>
              </a:rPr>
              <a:t> / </a:t>
            </a:r>
            <a:r>
              <a:rPr kumimoji="1" lang="en-US" altLang="ja-JP" sz="2000" b="0" kern="1200">
                <a:ln>
                  <a:noFill/>
                </a:ln>
                <a:solidFill>
                  <a:schemeClr val="tx2"/>
                </a:solidFill>
                <a:effectLst/>
                <a:latin typeface="ＭＳ ゴシック" pitchFamily="49" charset="-128"/>
                <a:ea typeface="ＭＳ ゴシック" pitchFamily="49" charset="-128"/>
              </a:rPr>
              <a:t>Allogeneic)</a:t>
            </a:r>
            <a:endParaRPr kumimoji="1" lang="ja-JP" altLang="en-US" sz="2000" b="0" dirty="0">
              <a:solidFill>
                <a:schemeClr val="tx2"/>
              </a:solidFill>
              <a:effectLst/>
              <a:latin typeface="ＭＳ ゴシック" pitchFamily="49" charset="-128"/>
              <a:ea typeface="ＭＳ ゴシック" pitchFamily="49" charset="-128"/>
            </a:endParaRPr>
          </a:p>
        </p:txBody>
      </p:sp>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 name="スライド番号プレースホルダ 4"/>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44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a:solidFill>
                  <a:schemeClr val="tx2"/>
                </a:solidFill>
                <a:effectLst/>
                <a:latin typeface="Arial" pitchFamily="34" charset="0"/>
                <a:ea typeface="Verdana" pitchFamily="34" charset="0"/>
                <a:cs typeface="Arial" pitchFamily="34" charset="0"/>
              </a:rPr>
              <a:t>Trends in Transplants</a:t>
            </a:r>
            <a:br>
              <a:rPr lang="en-US" altLang="ja-JP">
                <a:solidFill>
                  <a:schemeClr val="tx2"/>
                </a:solidFill>
                <a:effectLst/>
                <a:latin typeface="Arial" pitchFamily="34" charset="0"/>
                <a:ea typeface="Verdana" pitchFamily="34" charset="0"/>
                <a:cs typeface="Arial" pitchFamily="34" charset="0"/>
              </a:rPr>
            </a:br>
            <a:r>
              <a:rPr lang="en-US" altLang="ja-JP">
                <a:solidFill>
                  <a:schemeClr val="tx2"/>
                </a:solidFill>
                <a:effectLst/>
                <a:latin typeface="Arial" pitchFamily="34" charset="0"/>
                <a:ea typeface="Verdana" pitchFamily="34" charset="0"/>
                <a:cs typeface="Arial" pitchFamily="34" charset="0"/>
              </a:rPr>
              <a:t> by Stem Cell Sources and Recipient Age at Transplant</a:t>
            </a:r>
            <a:endParaRPr kumimoji="1" lang="ja-JP" altLang="en-US" sz="2000" b="0" dirty="0">
              <a:solidFill>
                <a:schemeClr val="tx2"/>
              </a:solidFill>
            </a:endParaRPr>
          </a:p>
        </p:txBody>
      </p:sp>
      <p:sp>
        <p:nvSpPr>
          <p:cNvPr id="13" name="スライド番号プレースホルダ 4">
            <a:extLst>
              <a:ext uri="{FF2B5EF4-FFF2-40B4-BE49-F238E27FC236}">
                <a16:creationId xmlns:a16="http://schemas.microsoft.com/office/drawing/2014/main" xmlns="" id="{0DFB3A84-787B-4FDF-A2A1-2B20D7364A33}"/>
              </a:ext>
            </a:extLst>
          </p:cNvPr>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6" name="グループ化 17">
            <a:extLst>
              <a:ext uri="{FF2B5EF4-FFF2-40B4-BE49-F238E27FC236}">
                <a16:creationId xmlns:a16="http://schemas.microsoft.com/office/drawing/2014/main" xmlns="" id="{E2BD01C0-CAD4-4E6B-B328-7B584F670C19}"/>
              </a:ext>
            </a:extLst>
          </p:cNvPr>
          <p:cNvGrpSpPr/>
          <p:nvPr/>
        </p:nvGrpSpPr>
        <p:grpSpPr>
          <a:xfrm>
            <a:off x="62552" y="6357600"/>
            <a:ext cx="3749040" cy="499982"/>
            <a:chOff x="62552" y="6357600"/>
            <a:chExt cx="3749040" cy="499982"/>
          </a:xfrm>
        </p:grpSpPr>
        <p:pic>
          <p:nvPicPr>
            <p:cNvPr id="22" name="図 21" descr="jdchct_logo_only_131104.png">
              <a:extLst>
                <a:ext uri="{FF2B5EF4-FFF2-40B4-BE49-F238E27FC236}">
                  <a16:creationId xmlns:a16="http://schemas.microsoft.com/office/drawing/2014/main" xmlns="" id="{FCA92758-BA59-4E1D-BB0B-76434569EB5C}"/>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3" name="テキスト ボックス 6">
              <a:extLst>
                <a:ext uri="{FF2B5EF4-FFF2-40B4-BE49-F238E27FC236}">
                  <a16:creationId xmlns:a16="http://schemas.microsoft.com/office/drawing/2014/main" xmlns="" id="{3F7DC3DF-D617-4D44-9033-D28C18BA81BE}"/>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86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dirty="0">
                <a:solidFill>
                  <a:srgbClr val="E9F3FD"/>
                </a:solidFill>
                <a:effectLst/>
                <a:latin typeface="Arial" pitchFamily="34" charset="0"/>
                <a:ea typeface="Verdana" pitchFamily="34" charset="0"/>
                <a:cs typeface="Arial" pitchFamily="34" charset="0"/>
              </a:rPr>
              <a:t>Trends in Transplants for Leukemia </a:t>
            </a:r>
            <a:br>
              <a:rPr lang="en-US" altLang="ja-JP" dirty="0">
                <a:solidFill>
                  <a:srgbClr val="E9F3FD"/>
                </a:solidFill>
                <a:effectLst/>
                <a:latin typeface="Arial" pitchFamily="34" charset="0"/>
                <a:ea typeface="Verdana" pitchFamily="34" charset="0"/>
                <a:cs typeface="Arial" pitchFamily="34" charset="0"/>
              </a:rPr>
            </a:br>
            <a:r>
              <a:rPr lang="en-US" altLang="ja-JP" dirty="0">
                <a:solidFill>
                  <a:srgbClr val="E9F3FD"/>
                </a:solidFill>
                <a:effectLst/>
                <a:latin typeface="Arial" pitchFamily="34" charset="0"/>
                <a:ea typeface="Verdana" pitchFamily="34" charset="0"/>
                <a:cs typeface="Arial" pitchFamily="34" charset="0"/>
              </a:rPr>
              <a:t> and Malignant Lymphoma by Recipient Age at Transplant</a:t>
            </a:r>
            <a:endParaRPr kumimoji="1" lang="ja-JP" altLang="en-US" sz="2000" b="0" dirty="0">
              <a:solidFill>
                <a:srgbClr val="E9F3FD"/>
              </a:solidFill>
            </a:endParaRPr>
          </a:p>
        </p:txBody>
      </p:sp>
      <p:grpSp>
        <p:nvGrpSpPr>
          <p:cNvPr id="16" name="グループ化 15"/>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1"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31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dirty="0">
                <a:solidFill>
                  <a:schemeClr val="tx2"/>
                </a:solidFill>
                <a:effectLst/>
                <a:latin typeface="Arial" pitchFamily="34" charset="0"/>
                <a:ea typeface="Verdana" pitchFamily="34" charset="0"/>
                <a:cs typeface="Arial" pitchFamily="34" charset="0"/>
              </a:rPr>
              <a:t>Indications for Hematopoietic Stem Cell</a:t>
            </a:r>
            <a:br>
              <a:rPr lang="en-US" altLang="ja-JP" dirty="0">
                <a:solidFill>
                  <a:schemeClr val="tx2"/>
                </a:solidFill>
                <a:effectLst/>
                <a:latin typeface="Arial" pitchFamily="34" charset="0"/>
                <a:ea typeface="Verdana" pitchFamily="34" charset="0"/>
                <a:cs typeface="Arial" pitchFamily="34" charset="0"/>
              </a:rPr>
            </a:br>
            <a:r>
              <a:rPr lang="en-US" altLang="ja-JP" dirty="0">
                <a:solidFill>
                  <a:schemeClr val="tx2"/>
                </a:solidFill>
                <a:effectLst/>
                <a:latin typeface="Arial" pitchFamily="34" charset="0"/>
                <a:ea typeface="Verdana" pitchFamily="34" charset="0"/>
                <a:cs typeface="Arial" pitchFamily="34" charset="0"/>
              </a:rPr>
              <a:t> Transplants in </a:t>
            </a:r>
            <a:r>
              <a:rPr lang="en-US" altLang="ja-JP" dirty="0" smtClean="0">
                <a:solidFill>
                  <a:schemeClr val="tx2"/>
                </a:solidFill>
                <a:effectLst/>
                <a:latin typeface="Arial" pitchFamily="34" charset="0"/>
                <a:ea typeface="Verdana" pitchFamily="34" charset="0"/>
                <a:cs typeface="Arial" pitchFamily="34" charset="0"/>
              </a:rPr>
              <a:t>1991-2018 </a:t>
            </a:r>
            <a:r>
              <a:rPr lang="en-US" altLang="ja-JP" dirty="0">
                <a:solidFill>
                  <a:schemeClr val="tx2"/>
                </a:solidFill>
                <a:effectLst/>
                <a:latin typeface="Arial" pitchFamily="34" charset="0"/>
                <a:ea typeface="Verdana" pitchFamily="34" charset="0"/>
                <a:cs typeface="Arial" pitchFamily="34" charset="0"/>
              </a:rPr>
              <a:t>(Age</a:t>
            </a:r>
            <a:r>
              <a:rPr lang="ja-JP" altLang="en-US" dirty="0">
                <a:solidFill>
                  <a:schemeClr val="tx2"/>
                </a:solidFill>
                <a:effectLst/>
                <a:latin typeface="Arial" pitchFamily="34" charset="0"/>
                <a:ea typeface="Verdana" pitchFamily="34" charset="0"/>
                <a:cs typeface="Arial" pitchFamily="34" charset="0"/>
              </a:rPr>
              <a:t>≤</a:t>
            </a:r>
            <a:r>
              <a:rPr lang="en-US" altLang="ja-JP" dirty="0">
                <a:solidFill>
                  <a:schemeClr val="tx2"/>
                </a:solidFill>
                <a:effectLst/>
                <a:latin typeface="Arial" pitchFamily="34" charset="0"/>
                <a:ea typeface="Verdana" pitchFamily="34" charset="0"/>
                <a:cs typeface="Arial" pitchFamily="34" charset="0"/>
              </a:rPr>
              <a:t>15)</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695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40605</TotalTime>
  <Words>4074</Words>
  <Application>Microsoft Office PowerPoint</Application>
  <PresentationFormat>画面に合わせる (4:3)</PresentationFormat>
  <Paragraphs>443</Paragraphs>
  <Slides>50</Slides>
  <Notes>50</Notes>
  <HiddenSlides>0</HiddenSlides>
  <MMClips>0</MMClips>
  <ScaleCrop>false</ScaleCrop>
  <HeadingPairs>
    <vt:vector size="4" baseType="variant">
      <vt:variant>
        <vt:lpstr>テーマ</vt:lpstr>
      </vt:variant>
      <vt:variant>
        <vt:i4>2</vt:i4>
      </vt:variant>
      <vt:variant>
        <vt:lpstr>スライド タイトル</vt:lpstr>
      </vt:variant>
      <vt:variant>
        <vt:i4>50</vt:i4>
      </vt:variant>
    </vt:vector>
  </HeadingPairs>
  <TitlesOfParts>
    <vt:vector size="52" baseType="lpstr">
      <vt:lpstr>デザインの設定</vt:lpstr>
      <vt:lpstr>1_リゾート</vt:lpstr>
      <vt:lpstr>Title</vt:lpstr>
      <vt:lpstr>Introduction</vt:lpstr>
      <vt:lpstr>Annual Number of Transplant Recipients in the Japan  by Transplant Type</vt:lpstr>
      <vt:lpstr>Transplant Recipients in the Japan,  by Donor Type and Stem Cell Sources (Autologous)</vt:lpstr>
      <vt:lpstr>Transplant Recipients in the Japan,  by Donor Type and Stem Cell Sources (Allogeneic)</vt:lpstr>
      <vt:lpstr>Annual Trends in Transplants  by Recipient Age at Transplant (Autologous / Allogeneic)</vt:lpstr>
      <vt:lpstr>Trends in Transplants  by Stem Cell Sources and Recipient Age at Transplant</vt:lpstr>
      <vt:lpstr>Trends in Transplants for Leukemia   and Malignant Lymphoma by Recipient Age at Transplant</vt:lpstr>
      <vt:lpstr>Indications for Hematopoietic Stem Cell  Transplants in 1991-2018 (Age≤15)</vt:lpstr>
      <vt:lpstr>Indications for Hematopoietic Stem Cell  Transplants in 1991-2018 (Age≥16)</vt:lpstr>
      <vt:lpstr>Trends of Main Disease for Autologous Transplants in 1991-2018 (Age≤15)</vt:lpstr>
      <vt:lpstr>Trends of Main Disease  for Allogeneic Transplants in 1991-2018 (Age≤15)</vt:lpstr>
      <vt:lpstr>Trends of Main Disease for Autologous Transplants in 1991-2018 (Age≥16)</vt:lpstr>
      <vt:lpstr>Trends of Main Disease  for Allogeneic Transplants in 1991-2018 (Age≥16)</vt:lpstr>
      <vt:lpstr>Stem Cell Sources for Autologous Transplants   by Year</vt:lpstr>
      <vt:lpstr>Stem Cell Sources for Allogeneic Transplants   by Year</vt:lpstr>
      <vt:lpstr>Stem Cell Sources for Unrelated Donor Transplants  by Year</vt:lpstr>
      <vt:lpstr>Allogeneic Transplants for Age ≤15 years by Donor Type and Graft Source</vt:lpstr>
      <vt:lpstr>Allogeneic Transplants for Age 16-50 years by Donor Type and Graft Source</vt:lpstr>
      <vt:lpstr>Allogeneic Transplants for Age ≥51 years by Donor Type and Graft Source</vt:lpstr>
      <vt:lpstr>Trends in Transplants  by Disease Status (Risk) at Transplant （ AML / ALL / CML / MDS )</vt:lpstr>
      <vt:lpstr>Trends in Allogeneic Transplants  by Conditioning Regimen</vt:lpstr>
      <vt:lpstr>Annual Number of Allogeneic HCTs from related donors by Year and Donor Type ( HLA-matched/HLA-non-id relative )</vt:lpstr>
      <vt:lpstr>100-day Survival by Year of Transplants, Donor, and Age (Autologous / Allogeneic)</vt:lpstr>
      <vt:lpstr>One-year Survival by Year of Transplants, Donor, and Age (Autologous / Allogeneic)</vt:lpstr>
      <vt:lpstr>100-day Survival by Year of Allogeneic Transplants, Donor, and Stem Cell Sources (Age&lt;50)</vt:lpstr>
      <vt:lpstr>One-year Survival by Year of Allogeneic Transplants, Donor, and Stem Cell Sources (Age&lt;50)</vt:lpstr>
      <vt:lpstr>100-day Survival by Year of Allogeneic Transplants, Donor, and Stem Cell Sources (Age≥50)</vt:lpstr>
      <vt:lpstr>One-year Survival by Year of Allogeneic Transplants, Donor, and Stem Cell Sources (Age≥50)</vt:lpstr>
      <vt:lpstr>100-day Survival by Year of Transplants, Disease Status, and Age  （ AML / ALL / CML / MDS )</vt:lpstr>
      <vt:lpstr>One-year Survival by Year of Transplants, Disease Status, and Age （ AML / ALL / CML /MDS )</vt:lpstr>
      <vt:lpstr>Survival after Transplants,  by Donor Type and Stem Cell Sources (1991-2018) </vt:lpstr>
      <vt:lpstr>Survival after Transplants  for Leukemia, 1991-2018</vt:lpstr>
      <vt:lpstr>Survival after Transplants  for Malignant Lymphoma and MM/PCD, 1991-2018</vt:lpstr>
      <vt:lpstr>Survival after Autologous Transplants  for Acute Leukemia by Recipient Age, 1991-2018</vt:lpstr>
      <vt:lpstr>Survival after Autologous Transplants  for Malignant Lymphoma by Recipient Age, 1991-2018</vt:lpstr>
      <vt:lpstr>Survival after Autologous Transplants  for MM/PCD, Age≥16 Years, 1991-2018</vt:lpstr>
      <vt:lpstr>Survival after Allogeneic Transplants  for AML, Age≤15 Years, 1991-2018</vt:lpstr>
      <vt:lpstr>Survival after Allogeneic Transplants for AML, Age≥16 Years, 1991-2018</vt:lpstr>
      <vt:lpstr>Survival after Allogeneic Transplants for ALL, Age≤15 Years, 1991-2018</vt:lpstr>
      <vt:lpstr>Survival after Allogeneic Transplants for ALL, Age≥16 Years, 1991-2018</vt:lpstr>
      <vt:lpstr>Survival after Allogeneic Transplants for CML, Age≤15 Years, 1991-2018</vt:lpstr>
      <vt:lpstr>Survival after Allogeneic Transplants for CML, Age≥16 Years, 1991-2018</vt:lpstr>
      <vt:lpstr>Survival after Allogeneic Transplants for MDS, Age≤15 Years, 1991-2018</vt:lpstr>
      <vt:lpstr>Survival after Allogeneic Transplants for MDS, Age≥16 Years, 1991-2018</vt:lpstr>
      <vt:lpstr>Survival after Allogeneic Transplants for NHL, Age≤15 Years, 1991-2018</vt:lpstr>
      <vt:lpstr>Survival after Allogeneic Transplants for NHL, Age≥16 Years, 1991-2018</vt:lpstr>
      <vt:lpstr>Survival after Allogeneic Transplants for MM/PCD, Age≥16 Years, 1991-2018</vt:lpstr>
      <vt:lpstr>Survival after Allogeneic Transplants for AA, Age≤15 Years, 1991-2018</vt:lpstr>
      <vt:lpstr>Survival after Allogeneic Transplants for AA, Age≥16 Years, 1991-2018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cp:lastModifiedBy>
  <cp:revision>4061</cp:revision>
  <cp:lastPrinted>2018-04-10T05:00:15Z</cp:lastPrinted>
  <dcterms:created xsi:type="dcterms:W3CDTF">2010-11-02T16:02:47Z</dcterms:created>
  <dcterms:modified xsi:type="dcterms:W3CDTF">2020-03-16T03:24:05Z</dcterms:modified>
</cp:coreProperties>
</file>