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87"/>
  </p:notesMasterIdLst>
  <p:handoutMasterIdLst>
    <p:handoutMasterId r:id="rId88"/>
  </p:handoutMasterIdLst>
  <p:sldIdLst>
    <p:sldId id="535" r:id="rId2"/>
    <p:sldId id="809" r:id="rId3"/>
    <p:sldId id="784" r:id="rId4"/>
    <p:sldId id="785" r:id="rId5"/>
    <p:sldId id="786" r:id="rId6"/>
    <p:sldId id="787" r:id="rId7"/>
    <p:sldId id="670" r:id="rId8"/>
    <p:sldId id="671" r:id="rId9"/>
    <p:sldId id="672" r:id="rId10"/>
    <p:sldId id="673" r:id="rId11"/>
    <p:sldId id="788" r:id="rId12"/>
    <p:sldId id="789" r:id="rId13"/>
    <p:sldId id="790" r:id="rId14"/>
    <p:sldId id="791" r:id="rId15"/>
    <p:sldId id="684" r:id="rId16"/>
    <p:sldId id="799" r:id="rId17"/>
    <p:sldId id="679" r:id="rId18"/>
    <p:sldId id="680" r:id="rId19"/>
    <p:sldId id="681" r:id="rId20"/>
    <p:sldId id="793" r:id="rId21"/>
    <p:sldId id="794" r:id="rId22"/>
    <p:sldId id="795" r:id="rId23"/>
    <p:sldId id="774" r:id="rId24"/>
    <p:sldId id="796" r:id="rId25"/>
    <p:sldId id="536" r:id="rId26"/>
    <p:sldId id="775" r:id="rId27"/>
    <p:sldId id="776" r:id="rId28"/>
    <p:sldId id="782" r:id="rId29"/>
    <p:sldId id="778" r:id="rId30"/>
    <p:sldId id="783" r:id="rId31"/>
    <p:sldId id="779" r:id="rId32"/>
    <p:sldId id="767" r:id="rId33"/>
    <p:sldId id="768" r:id="rId34"/>
    <p:sldId id="797" r:id="rId35"/>
    <p:sldId id="798" r:id="rId36"/>
    <p:sldId id="692" r:id="rId37"/>
    <p:sldId id="552" r:id="rId38"/>
    <p:sldId id="699" r:id="rId39"/>
    <p:sldId id="554" r:id="rId40"/>
    <p:sldId id="555" r:id="rId41"/>
    <p:sldId id="556" r:id="rId42"/>
    <p:sldId id="557" r:id="rId43"/>
    <p:sldId id="705" r:id="rId44"/>
    <p:sldId id="707" r:id="rId45"/>
    <p:sldId id="708" r:id="rId46"/>
    <p:sldId id="709" r:id="rId47"/>
    <p:sldId id="710" r:id="rId48"/>
    <p:sldId id="711" r:id="rId49"/>
    <p:sldId id="558" r:id="rId50"/>
    <p:sldId id="559" r:id="rId51"/>
    <p:sldId id="713" r:id="rId52"/>
    <p:sldId id="714" r:id="rId53"/>
    <p:sldId id="715" r:id="rId54"/>
    <p:sldId id="716" r:id="rId55"/>
    <p:sldId id="717" r:id="rId56"/>
    <p:sldId id="718" r:id="rId57"/>
    <p:sldId id="722" r:id="rId58"/>
    <p:sldId id="723" r:id="rId59"/>
    <p:sldId id="725" r:id="rId60"/>
    <p:sldId id="727" r:id="rId61"/>
    <p:sldId id="729" r:id="rId62"/>
    <p:sldId id="731" r:id="rId63"/>
    <p:sldId id="563" r:id="rId64"/>
    <p:sldId id="733" r:id="rId65"/>
    <p:sldId id="734" r:id="rId66"/>
    <p:sldId id="735" r:id="rId67"/>
    <p:sldId id="736" r:id="rId68"/>
    <p:sldId id="737" r:id="rId69"/>
    <p:sldId id="738" r:id="rId70"/>
    <p:sldId id="740" r:id="rId71"/>
    <p:sldId id="741" r:id="rId72"/>
    <p:sldId id="744" r:id="rId73"/>
    <p:sldId id="745" r:id="rId74"/>
    <p:sldId id="746" r:id="rId75"/>
    <p:sldId id="747" r:id="rId76"/>
    <p:sldId id="748" r:id="rId77"/>
    <p:sldId id="750" r:id="rId78"/>
    <p:sldId id="566" r:id="rId79"/>
    <p:sldId id="800" r:id="rId80"/>
    <p:sldId id="801" r:id="rId81"/>
    <p:sldId id="803" r:id="rId82"/>
    <p:sldId id="805" r:id="rId83"/>
    <p:sldId id="806" r:id="rId84"/>
    <p:sldId id="807" r:id="rId85"/>
    <p:sldId id="808" r:id="rId86"/>
  </p:sldIdLst>
  <p:sldSz cx="9144000" cy="6858000" type="screen4x3"/>
  <p:notesSz cx="7099300" cy="1023461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0" userDrawn="1">
          <p15:clr>
            <a:srgbClr val="A4A3A4"/>
          </p15:clr>
        </p15:guide>
        <p15:guide id="2" pos="3275" userDrawn="1">
          <p15:clr>
            <a:srgbClr val="A4A3A4"/>
          </p15:clr>
        </p15:guide>
        <p15:guide id="3" orient="horz" pos="3223" userDrawn="1">
          <p15:clr>
            <a:srgbClr val="A4A3A4"/>
          </p15:clr>
        </p15:guide>
        <p15:guide id="4" pos="223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9CA3"/>
    <a:srgbClr val="33CCCC"/>
    <a:srgbClr val="FF9999"/>
    <a:srgbClr val="55A839"/>
    <a:srgbClr val="0076A3"/>
    <a:srgbClr val="FC9900"/>
    <a:srgbClr val="FC8000"/>
    <a:srgbClr val="FF5050"/>
    <a:srgbClr val="59AAF2"/>
    <a:srgbClr val="8DB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snapToObjects="1">
      <p:cViewPr varScale="1">
        <p:scale>
          <a:sx n="114" d="100"/>
          <a:sy n="114" d="100"/>
        </p:scale>
        <p:origin x="438" y="102"/>
      </p:cViewPr>
      <p:guideLst>
        <p:guide orient="horz" pos="2160"/>
        <p:guide pos="2880"/>
      </p:guideLst>
    </p:cSldViewPr>
  </p:slideViewPr>
  <p:outlineViewPr>
    <p:cViewPr>
      <p:scale>
        <a:sx n="25" d="100"/>
        <a:sy n="25" d="100"/>
      </p:scale>
      <p:origin x="0" y="0"/>
    </p:cViewPr>
    <p:sldLst>
      <p:sld r:id="rId1" collapse="1"/>
    </p:sldLst>
  </p:outlineViewPr>
  <p:notesTextViewPr>
    <p:cViewPr>
      <p:scale>
        <a:sx n="150" d="100"/>
        <a:sy n="150" d="100"/>
      </p:scale>
      <p:origin x="0" y="0"/>
    </p:cViewPr>
  </p:notesTextViewPr>
  <p:sorterViewPr>
    <p:cViewPr>
      <p:scale>
        <a:sx n="100" d="100"/>
        <a:sy n="100" d="100"/>
      </p:scale>
      <p:origin x="0" y="3072"/>
    </p:cViewPr>
  </p:sorterViewPr>
  <p:notesViewPr>
    <p:cSldViewPr snapToGrid="0" snapToObjects="1">
      <p:cViewPr>
        <p:scale>
          <a:sx n="50" d="100"/>
          <a:sy n="50" d="100"/>
        </p:scale>
        <p:origin x="1608" y="882"/>
      </p:cViewPr>
      <p:guideLst>
        <p:guide orient="horz" pos="2200"/>
        <p:guide pos="3275"/>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4"/>
            <a:ext cx="3076364" cy="511730"/>
          </a:xfrm>
          <a:prstGeom prst="rect">
            <a:avLst/>
          </a:prstGeom>
        </p:spPr>
        <p:txBody>
          <a:bodyPr vert="horz" lIns="95431" tIns="47716" rIns="95431" bIns="47716" rtlCol="0"/>
          <a:lstStyle>
            <a:lvl1pPr algn="l">
              <a:defRPr sz="1300"/>
            </a:lvl1pPr>
          </a:lstStyle>
          <a:p>
            <a:endParaRPr kumimoji="1" lang="ja-JP" altLang="en-US"/>
          </a:p>
        </p:txBody>
      </p:sp>
      <p:sp>
        <p:nvSpPr>
          <p:cNvPr id="3" name="日付プレースホルダ 2"/>
          <p:cNvSpPr>
            <a:spLocks noGrp="1"/>
          </p:cNvSpPr>
          <p:nvPr>
            <p:ph type="dt" sz="quarter" idx="1"/>
          </p:nvPr>
        </p:nvSpPr>
        <p:spPr>
          <a:xfrm>
            <a:off x="4021300" y="4"/>
            <a:ext cx="3076364" cy="511730"/>
          </a:xfrm>
          <a:prstGeom prst="rect">
            <a:avLst/>
          </a:prstGeom>
        </p:spPr>
        <p:txBody>
          <a:bodyPr vert="horz" lIns="95431" tIns="47716" rIns="95431" bIns="47716" rtlCol="0"/>
          <a:lstStyle>
            <a:lvl1pPr algn="r">
              <a:defRPr sz="1300"/>
            </a:lvl1pPr>
          </a:lstStyle>
          <a:p>
            <a:fld id="{292F48DE-8B2D-4940-86CC-8FD3CA4E3F37}" type="datetimeFigureOut">
              <a:rPr kumimoji="1" lang="ja-JP" altLang="en-US" smtClean="0"/>
              <a:pPr/>
              <a:t>2022/3/29</a:t>
            </a:fld>
            <a:endParaRPr kumimoji="1" lang="ja-JP" altLang="en-US"/>
          </a:p>
        </p:txBody>
      </p:sp>
      <p:sp>
        <p:nvSpPr>
          <p:cNvPr id="4" name="フッター プレースホルダ 3"/>
          <p:cNvSpPr>
            <a:spLocks noGrp="1"/>
          </p:cNvSpPr>
          <p:nvPr>
            <p:ph type="ftr" sz="quarter" idx="2"/>
          </p:nvPr>
        </p:nvSpPr>
        <p:spPr>
          <a:xfrm>
            <a:off x="4" y="9721107"/>
            <a:ext cx="3076364" cy="511730"/>
          </a:xfrm>
          <a:prstGeom prst="rect">
            <a:avLst/>
          </a:prstGeom>
        </p:spPr>
        <p:txBody>
          <a:bodyPr vert="horz" lIns="95431" tIns="47716" rIns="95431" bIns="47716" rtlCol="0" anchor="b"/>
          <a:lstStyle>
            <a:lvl1pPr algn="l">
              <a:defRPr sz="1300"/>
            </a:lvl1pPr>
          </a:lstStyle>
          <a:p>
            <a:r>
              <a:rPr kumimoji="1" lang="en-US" altLang="ja-JP"/>
              <a:t>Slide</a:t>
            </a:r>
            <a:endParaRPr kumimoji="1" lang="ja-JP" altLang="en-US"/>
          </a:p>
        </p:txBody>
      </p:sp>
      <p:sp>
        <p:nvSpPr>
          <p:cNvPr id="5" name="スライド番号プレースホルダ 4"/>
          <p:cNvSpPr>
            <a:spLocks noGrp="1"/>
          </p:cNvSpPr>
          <p:nvPr>
            <p:ph type="sldNum" sz="quarter" idx="3"/>
          </p:nvPr>
        </p:nvSpPr>
        <p:spPr>
          <a:xfrm>
            <a:off x="4021300" y="9721107"/>
            <a:ext cx="3076364" cy="511730"/>
          </a:xfrm>
          <a:prstGeom prst="rect">
            <a:avLst/>
          </a:prstGeom>
        </p:spPr>
        <p:txBody>
          <a:bodyPr vert="horz" lIns="95431" tIns="47716" rIns="95431" bIns="47716" rtlCol="0" anchor="b"/>
          <a:lstStyle>
            <a:lvl1pPr algn="r">
              <a:defRPr sz="13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55563" y="0"/>
            <a:ext cx="6985000" cy="5238750"/>
          </a:xfrm>
          <a:prstGeom prst="rect">
            <a:avLst/>
          </a:prstGeom>
          <a:noFill/>
          <a:ln w="12700">
            <a:solidFill>
              <a:prstClr val="black"/>
            </a:solidFill>
          </a:ln>
        </p:spPr>
        <p:txBody>
          <a:bodyPr vert="horz" lIns="95431" tIns="47716" rIns="95431" bIns="47716" rtlCol="0" anchor="ctr"/>
          <a:lstStyle/>
          <a:p>
            <a:endParaRPr lang="ja-JP" altLang="en-US"/>
          </a:p>
        </p:txBody>
      </p:sp>
      <p:sp>
        <p:nvSpPr>
          <p:cNvPr id="5" name="ノート プレースホルダ 4"/>
          <p:cNvSpPr>
            <a:spLocks noGrp="1"/>
          </p:cNvSpPr>
          <p:nvPr>
            <p:ph type="body" sz="quarter" idx="3"/>
          </p:nvPr>
        </p:nvSpPr>
        <p:spPr>
          <a:xfrm>
            <a:off x="479858" y="5469431"/>
            <a:ext cx="6089387" cy="4557925"/>
          </a:xfrm>
          <a:prstGeom prst="rect">
            <a:avLst/>
          </a:prstGeom>
        </p:spPr>
        <p:txBody>
          <a:bodyPr vert="horz" lIns="95431" tIns="47716" rIns="95431" bIns="47716"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971569" y="6580412"/>
            <a:ext cx="5183649" cy="2572925"/>
          </a:xfrm>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a:solidFill>
                  <a:schemeClr val="tx1"/>
                </a:solidFill>
                <a:effectLst/>
                <a:latin typeface="+mn-lt"/>
                <a:ea typeface="+mn-ea"/>
                <a:cs typeface="+mn-cs"/>
              </a:rPr>
              <a:t>In leukemia and lymphoma, the number of transplants ( autologous transplantation and  allogeneic transplantation) has increased remarkably in the elderly. Those aged 50 years or older accounted for about 50</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of the total cases of leukemia and about 70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total cases of malignant lymphoma.</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458211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459483"/>
            <a:ext cx="6069719" cy="2572925"/>
          </a:xfrm>
        </p:spPr>
        <p:txBody>
          <a:bodyPr>
            <a:normAutofit/>
          </a:bodyPr>
          <a:lstStyle/>
          <a:p>
            <a:r>
              <a:rPr kumimoji="1" lang="en-US" altLang="ja-JP" sz="1200" kern="1200">
                <a:solidFill>
                  <a:schemeClr val="tx1"/>
                </a:solidFill>
                <a:effectLst/>
                <a:latin typeface="+mn-lt"/>
                <a:ea typeface="+mn-ea"/>
                <a:cs typeface="+mn-cs"/>
              </a:rPr>
              <a:t>In pediatric patients, allogeneic transplants are most frequently performed for acute leukemia (acute myeloid leukemia and acute lymphoid leukemia), which accounts for about 55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total cases of allogeneic transplantation. Following this, allogeneic transplants are also frequently performed for aplastic anemia. Although aplastic anemia is a rare disease, allogeneic transplantation is the first choice for serious and most serious cases.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Accordingly, aplastic anemia accounts for about 8</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allogeneic transplants in pediatric patients.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For solid tumors in pediatric patients, autologous transplants are performed in order to rescue hematopoietic dysfunction due to high-dose chemotherapy and therefore, autologous transplantation around 80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total number of transplants.</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9" y="5478844"/>
            <a:ext cx="6109054" cy="2572925"/>
          </a:xfrm>
        </p:spPr>
        <p:txBody>
          <a:bodyPr>
            <a:normAutofit/>
          </a:bodyPr>
          <a:lstStyle/>
          <a:p>
            <a:r>
              <a:rPr kumimoji="1" lang="en-US" altLang="ja-JP" sz="1200" kern="1200">
                <a:solidFill>
                  <a:schemeClr val="tx1"/>
                </a:solidFill>
                <a:effectLst/>
                <a:latin typeface="+mn-lt"/>
                <a:ea typeface="+mn-ea"/>
                <a:cs typeface="+mn-cs"/>
              </a:rPr>
              <a:t>In patients aged 16 years or older, allogeneic transplants are most frequently performed for acute leukemia (acute myeloid leukemia and acute lymphoid leukemia), which accounts for 57</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total cases of allogeneic transplants. Following this, allogeneic transplants are also frequently performed in non-Hodgkin lymphoma, myelodysplastic syndrome and chronic myeloid leukemia.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Multiple myeloma occurs more frequently in the elderly and the number of patients with multiple myeloma has shown a tendency to increase, as in malignant lymphoma. High-dose chemotherapy in combination with autologous transplantation is the established standard therapy for multiple myeloma in patients aged 65 years or younger, and autologous transplants account for about 90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
        <p:nvSpPr>
          <p:cNvPr id="10" name="スライド イメージ プレースホルダ 9"/>
          <p:cNvSpPr>
            <a:spLocks noGrp="1" noRot="1" noChangeAspect="1"/>
          </p:cNvSpPr>
          <p:nvPr>
            <p:ph type="sldImg"/>
          </p:nvPr>
        </p:nvSpPr>
        <p:spPr>
          <a:xfrm>
            <a:off x="55563" y="0"/>
            <a:ext cx="6985000" cy="5238750"/>
          </a:xfrm>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8" y="5498201"/>
            <a:ext cx="6089387" cy="2572925"/>
          </a:xfrm>
        </p:spPr>
        <p:txBody>
          <a:bodyPr>
            <a:normAutofit/>
          </a:bodyPr>
          <a:lstStyle/>
          <a:p>
            <a:r>
              <a:rPr kumimoji="1" lang="en-US" altLang="ja-JP" sz="1200" kern="1200">
                <a:solidFill>
                  <a:schemeClr val="tx1"/>
                </a:solidFill>
                <a:effectLst/>
                <a:latin typeface="+mn-lt"/>
                <a:ea typeface="+mn-ea"/>
                <a:cs typeface="+mn-cs"/>
              </a:rPr>
              <a:t>For solid tumors in pediatric patients, autologous transplants are performed in order to rescue hematopoietic dysfunction due to high-dose chemotherapy and therefore, autologous transplantation is most performed and the number has been similar over the last decade.</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53390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19195" y="5478844"/>
            <a:ext cx="6030381" cy="2572925"/>
          </a:xfrm>
        </p:spPr>
        <p:txBody>
          <a:bodyPr>
            <a:normAutofit/>
          </a:bodyPr>
          <a:lstStyle/>
          <a:p>
            <a:r>
              <a:rPr kumimoji="1" lang="en-US" altLang="ja-JP" sz="1200" kern="1200">
                <a:solidFill>
                  <a:schemeClr val="tx1"/>
                </a:solidFill>
                <a:effectLst/>
                <a:latin typeface="+mn-lt"/>
                <a:ea typeface="+mn-ea"/>
                <a:cs typeface="+mn-cs"/>
              </a:rPr>
              <a:t>For these disease in pediatric patients, the number of allogeneic transplants has been similar over the last decade.</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76730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517557"/>
            <a:ext cx="6089386" cy="2572925"/>
          </a:xfrm>
        </p:spPr>
        <p:txBody>
          <a:bodyPr>
            <a:normAutofit/>
          </a:bodyPr>
          <a:lstStyle/>
          <a:p>
            <a:pPr defTabSz="954634">
              <a:defRPr/>
            </a:pPr>
            <a:r>
              <a:rPr kumimoji="1" lang="en-US" altLang="ja-JP" sz="1200" kern="1200">
                <a:solidFill>
                  <a:schemeClr val="tx1"/>
                </a:solidFill>
                <a:effectLst/>
                <a:latin typeface="+mn-lt"/>
                <a:ea typeface="+mn-ea"/>
                <a:cs typeface="+mn-cs"/>
              </a:rPr>
              <a:t>Multiple myeloma occurs more frequently in the elderly and the number of autologous transplants in adults patients with multiple myeloma has shown a tendency to increase, as in malignant lymphoma.</a:t>
            </a:r>
            <a:endParaRPr kumimoji="1" lang="ja-JP" altLang="ja-JP" b="0" kern="1200" dirty="0">
              <a:solidFill>
                <a:schemeClr val="tx1"/>
              </a:solidFill>
              <a:latin typeface="+mn-lt"/>
              <a:ea typeface="+mn-ea"/>
              <a:cs typeface="+mn-cs"/>
            </a:endParaRPr>
          </a:p>
        </p:txBody>
      </p:sp>
      <p:sp>
        <p:nvSpPr>
          <p:cNvPr id="10" name="スライド イメージ プレースホルダ 9"/>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41847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4140" y="5307534"/>
            <a:ext cx="5774260" cy="2480336"/>
          </a:xfrm>
        </p:spPr>
        <p:txBody>
          <a:bodyPr>
            <a:normAutofit/>
          </a:bodyPr>
          <a:lstStyle/>
          <a:p>
            <a:r>
              <a:rPr kumimoji="1" lang="en-US" altLang="ja-JP" sz="1200" kern="1200">
                <a:solidFill>
                  <a:schemeClr val="tx1"/>
                </a:solidFill>
                <a:effectLst/>
                <a:latin typeface="+mn-lt"/>
                <a:ea typeface="+mn-ea"/>
                <a:cs typeface="+mn-cs"/>
              </a:rPr>
              <a:t>In 2001, imatinib was officially approved in Japan as a molecular targeted therapy for chronic myeloid leukemia and subsequently, nilotinib and dasatinib were approved.  Since then, transplantation for chronic myeloid leukemia has shown a tendency to decrease.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For malignant lymphoma, the number of patients with this disease has increased.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However, since rituximab, chemotherapy, and radiotherapy are effective in many cases, allogeneic transplantation is not commonly the first choice.</a:t>
            </a:r>
            <a:endParaRPr kumimoji="1" lang="ja-JP" altLang="ja-JP" sz="1200" kern="1200">
              <a:solidFill>
                <a:schemeClr val="tx1"/>
              </a:solidFill>
              <a:effectLst/>
              <a:latin typeface="+mn-lt"/>
              <a:ea typeface="+mn-ea"/>
              <a:cs typeface="+mn-cs"/>
            </a:endParaRPr>
          </a:p>
        </p:txBody>
      </p:sp>
      <p:sp>
        <p:nvSpPr>
          <p:cNvPr id="10" name="スライド イメージ プレースホルダ 9"/>
          <p:cNvSpPr>
            <a:spLocks noGrp="1" noRot="1" noChangeAspect="1"/>
          </p:cNvSpPr>
          <p:nvPr>
            <p:ph type="sldImg"/>
          </p:nvPr>
        </p:nvSpPr>
        <p:spPr>
          <a:xfrm>
            <a:off x="0" y="0"/>
            <a:ext cx="6732588" cy="5049838"/>
          </a:xfrm>
          <a:ln>
            <a:noFill/>
          </a:ln>
        </p:spPr>
      </p:sp>
    </p:spTree>
    <p:extLst>
      <p:ext uri="{BB962C8B-B14F-4D97-AF65-F5344CB8AC3E}">
        <p14:creationId xmlns:p14="http://schemas.microsoft.com/office/powerpoint/2010/main" val="280073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a:solidFill>
                  <a:schemeClr val="tx1"/>
                </a:solidFill>
                <a:effectLst/>
                <a:latin typeface="+mn-lt"/>
                <a:ea typeface="+mn-ea"/>
                <a:cs typeface="+mn-cs"/>
              </a:rPr>
              <a:t>Recently, in peripheral blood stem cell transplantation accounts for about 95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and 99</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or more of the total cases of autologous transplants in patients aged 0 to 15 years and in those aged 16 years or older, respectively. The process of collecting peripheral blood stem cells poses less burden to patients than the harvesting procedure in bone marrow transplantation. Since 2000, the process of collecting peripheral blood stem cells for transplantation through the use of granulocyte-colony stimulating factor (G-CSF) has been covered by the national health insurance. For these reasons, the number of autologous peripheral blood stem cell transplantation has increased, whereas autologous bone marrow transplants have shown a tendency to decrease.</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270179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a:solidFill>
                  <a:schemeClr val="tx1"/>
                </a:solidFill>
                <a:effectLst/>
                <a:latin typeface="+mn-lt"/>
                <a:ea typeface="+mn-ea"/>
                <a:cs typeface="+mn-cs"/>
              </a:rPr>
              <a:t>The spread of cord blood transplantation has made the proportion of allogeneic bone marrow transplantation show a tendency to decrease.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In recent years, cord blood transplants account for 30</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or more of the total cases of allogeneic transplantation.</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484973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a:solidFill>
                  <a:schemeClr val="tx1"/>
                </a:solidFill>
                <a:effectLst/>
                <a:latin typeface="+mn-lt"/>
                <a:ea typeface="+mn-ea"/>
                <a:cs typeface="+mn-cs"/>
              </a:rPr>
              <a:t>In transplantation from unrelated donors, the number of cord blood transplants has increased, accounts for more than half in recent years.</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1145222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p:txBody>
          <a:bodyPr>
            <a:normAutofit/>
          </a:bodyPr>
          <a:lstStyle/>
          <a:p>
            <a:r>
              <a:rPr kumimoji="1" lang="ja-JP" altLang="en-US"/>
              <a:t>　　　　　　　　　　　　　　　　　　　　　　　</a:t>
            </a:r>
          </a:p>
        </p:txBody>
      </p:sp>
    </p:spTree>
    <p:extLst>
      <p:ext uri="{BB962C8B-B14F-4D97-AF65-F5344CB8AC3E}">
        <p14:creationId xmlns:p14="http://schemas.microsoft.com/office/powerpoint/2010/main" val="3117419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40803"/>
            <a:ext cx="6069718" cy="2572925"/>
          </a:xfrm>
        </p:spPr>
        <p:txBody>
          <a:bodyPr>
            <a:normAutofit/>
          </a:bodyPr>
          <a:lstStyle/>
          <a:p>
            <a:r>
              <a:rPr kumimoji="1" lang="en-US" altLang="ja-JP" sz="1200" kern="1200">
                <a:solidFill>
                  <a:schemeClr val="tx1"/>
                </a:solidFill>
                <a:effectLst/>
                <a:latin typeface="+mn-lt"/>
                <a:ea typeface="+mn-ea"/>
                <a:cs typeface="+mn-cs"/>
              </a:rPr>
              <a:t>In patients aged 0 to 15 years, the increase rate of transplantation from unrelated donors was higher than transplantation from related donors.</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Recently, the each transplantation have leveled off, the ratio of transplantation from unrelated donors are around 65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430787"/>
            <a:ext cx="6069719" cy="2572925"/>
          </a:xfrm>
        </p:spPr>
        <p:txBody>
          <a:bodyPr>
            <a:normAutofit/>
          </a:bodyPr>
          <a:lstStyle/>
          <a:p>
            <a:r>
              <a:rPr kumimoji="1" lang="en-US" altLang="ja-JP" sz="1200" kern="1200">
                <a:solidFill>
                  <a:schemeClr val="tx1"/>
                </a:solidFill>
                <a:effectLst/>
                <a:latin typeface="+mn-lt"/>
                <a:ea typeface="+mn-ea"/>
                <a:cs typeface="+mn-cs"/>
              </a:rPr>
              <a:t>In patients aged 16 to 50 years, both the number of bone marrow transplantation and peripheral blood stem cell transplantation from related donors have leveled off, the number of cord blood transplants from unrelated donors have shown an increasing trend in recent years.</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2124101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478844"/>
            <a:ext cx="6050051" cy="2572925"/>
          </a:xfrm>
        </p:spPr>
        <p:txBody>
          <a:bodyPr>
            <a:normAutofit/>
          </a:bodyPr>
          <a:lstStyle/>
          <a:p>
            <a:r>
              <a:rPr kumimoji="1" lang="en-US" altLang="ja-JP" sz="1200" kern="1200">
                <a:solidFill>
                  <a:schemeClr val="tx1"/>
                </a:solidFill>
                <a:effectLst/>
                <a:latin typeface="+mn-lt"/>
                <a:ea typeface="+mn-ea"/>
                <a:cs typeface="+mn-cs"/>
              </a:rPr>
              <a:t>Due to the spread of transplants with reduced intensity conditioning (RIC), in all types of allogeneic transplants, the number has remarkably increased in the elderly.</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1546541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7" y="5521513"/>
            <a:ext cx="6089386" cy="3648420"/>
          </a:xfrm>
        </p:spPr>
        <p:txBody>
          <a:bodyPr>
            <a:noAutofit/>
          </a:bodyPr>
          <a:lstStyle/>
          <a:p>
            <a:r>
              <a:rPr kumimoji="1" lang="en-US" altLang="ja-JP" sz="1200" kern="1200">
                <a:solidFill>
                  <a:schemeClr val="tx1"/>
                </a:solidFill>
                <a:effectLst/>
                <a:latin typeface="+mn-lt"/>
                <a:ea typeface="+mn-ea"/>
                <a:cs typeface="+mn-cs"/>
              </a:rPr>
              <a:t>In the advanced risk group of patients with leukemia for whom the disease condition is difficult to treat,  allogeneic transplantation is actively performed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p>
          <a:p>
            <a:r>
              <a:rPr kumimoji="1" lang="ja-JP" altLang="ja-JP" sz="1200" b="1"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Standard Risk Group</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AML (first complete remission[1CR]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second complete remission[2CR])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ALL  (1CR)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CML (complete hematologic response(CHR)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first chronic phase[1CP])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(WHO 2017 classification</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MDS with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single lineage dysplasia</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multilineage dysplasia</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multilineage dysplasia</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isolated del(5q)</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unclassifiable</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cytopenia of childhood (provisional entity)</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WHO old classification, FAB classification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anemia[RA]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anemia with ring sideroblasts[RARS]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cytopenia with multilineage dysplasia[RCMD]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cytopenia with multilineage dysplasia and ringed sideroblasts[RCMD-RS]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myelodysplastic syndrome associated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with isolated del</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5q</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chromosome abnormality[5q−syndrome]) </a:t>
            </a:r>
            <a:endParaRPr kumimoji="1" lang="ja-JP" altLang="ja-JP" sz="1200" kern="1200">
              <a:solidFill>
                <a:schemeClr val="tx1"/>
              </a:solidFill>
              <a:effectLst/>
              <a:latin typeface="+mn-lt"/>
              <a:ea typeface="+mn-ea"/>
              <a:cs typeface="+mn-cs"/>
            </a:endParaRPr>
          </a:p>
          <a:p>
            <a:r>
              <a:rPr kumimoji="1" lang="ja-JP" altLang="ja-JP" sz="1200" b="1"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Advanced Risk Group</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b="1"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all other conditions</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p>
          <a:p>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2013482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96156"/>
            <a:ext cx="6089386" cy="3299776"/>
          </a:xfrm>
        </p:spPr>
        <p:txBody>
          <a:bodyPr>
            <a:noAutofit/>
          </a:bodyPr>
          <a:lstStyle/>
          <a:p>
            <a:r>
              <a:rPr kumimoji="1" lang="en-US" altLang="ja-JP" sz="1200" kern="1200">
                <a:solidFill>
                  <a:schemeClr val="tx1"/>
                </a:solidFill>
                <a:effectLst/>
                <a:latin typeface="+mn-lt"/>
                <a:ea typeface="+mn-ea"/>
                <a:cs typeface="+mn-cs"/>
              </a:rPr>
              <a:t>The spread of the reduced intensity conditioning (RIC) to reduce toxicity has expanded the scope of indication of transplantation to the elderly, which has greatly contributed to the increased number of overall transplants.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In all types of allogeneic transplants, the reduced intensity conditioning (RIC) transplant has recently accounted for 40 to 50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b="1"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Conditioning regimen</a:t>
            </a:r>
            <a:r>
              <a:rPr kumimoji="1" lang="ja-JP" altLang="ja-JP" sz="1200" kern="1200">
                <a:solidFill>
                  <a:schemeClr val="tx1"/>
                </a:solidFill>
                <a:effectLst/>
                <a:latin typeface="+mn-lt"/>
                <a:ea typeface="+mn-ea"/>
                <a:cs typeface="+mn-cs"/>
              </a:rPr>
              <a:t>≫</a:t>
            </a:r>
            <a:r>
              <a:rPr kumimoji="1" lang="ja-JP" altLang="ja-JP" sz="1200" b="1"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ja-JP" altLang="ja-JP" sz="1200" b="1"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Myeloablative conditioning </a:t>
            </a:r>
            <a:r>
              <a:rPr kumimoji="1" lang="en-US" altLang="ja-JP" sz="1200"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MAC</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Pre-transplantation therapy with the primary purpose of totally destroying cancer cells, together with normal blood cells, in the bone marrow by total body irradiation or high-dose chemotherapy </a:t>
            </a:r>
            <a:endParaRPr kumimoji="1" lang="ja-JP" altLang="ja-JP" sz="1200" kern="1200">
              <a:solidFill>
                <a:schemeClr val="tx1"/>
              </a:solidFill>
              <a:effectLst/>
              <a:latin typeface="+mn-lt"/>
              <a:ea typeface="+mn-ea"/>
              <a:cs typeface="+mn-cs"/>
            </a:endParaRPr>
          </a:p>
          <a:p>
            <a:r>
              <a:rPr kumimoji="1" lang="ja-JP" altLang="ja-JP" sz="1200" b="1"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Reduced-intensity conditioning </a:t>
            </a:r>
            <a:r>
              <a:rPr kumimoji="1" lang="en-US" altLang="ja-JP" sz="1200"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RIC</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Pre-transplantation therapy with the primary purpose of suppressing the patient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 immune system with drugs which do not have strong myelosuppressive effects</a:t>
            </a:r>
            <a:endParaRPr kumimoji="1" lang="ja-JP" altLang="ja-JP" sz="1200" kern="1200">
              <a:solidFill>
                <a:schemeClr val="tx1"/>
              </a:solidFill>
              <a:effectLst/>
              <a:latin typeface="+mn-lt"/>
              <a:ea typeface="+mn-ea"/>
              <a:cs typeface="+mn-cs"/>
            </a:endParaRPr>
          </a:p>
          <a:p>
            <a:r>
              <a:rPr kumimoji="1" lang="ja-JP" altLang="ja-JP" sz="1200" b="1"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lang="en-US" altLang="ja-JP" sz="1000" u="none" dirty="0">
              <a:solidFill>
                <a:schemeClr val="tx1"/>
              </a:solidFill>
              <a:latin typeface="ＭＳ Ｐゴシック" pitchFamily="50" charset="-128"/>
              <a:ea typeface="+mn-ea"/>
              <a:cs typeface="メイリオ" pitchFamily="50" charset="-128"/>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015159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5563" y="0"/>
            <a:ext cx="6985000" cy="5238750"/>
          </a:xfrm>
          <a:ln>
            <a:noFill/>
          </a:ln>
        </p:spPr>
      </p:sp>
      <p:sp>
        <p:nvSpPr>
          <p:cNvPr id="3" name="ノート プレースホルダー 2"/>
          <p:cNvSpPr>
            <a:spLocks noGrp="1"/>
          </p:cNvSpPr>
          <p:nvPr>
            <p:ph type="body" idx="1"/>
          </p:nvPr>
        </p:nvSpPr>
        <p:spPr/>
        <p:txBody>
          <a:bodyPr/>
          <a:lstStyle/>
          <a:p>
            <a:r>
              <a:rPr kumimoji="1" lang="en-US" altLang="ja-JP" sz="1200" kern="1200">
                <a:solidFill>
                  <a:schemeClr val="tx1"/>
                </a:solidFill>
                <a:effectLst/>
                <a:latin typeface="+mn-lt"/>
                <a:ea typeface="+mn-ea"/>
                <a:cs typeface="+mn-cs"/>
              </a:rPr>
              <a:t>For transplantation from related donors, transplantation from a HLA-matched donor is most frequently performed.  With the development of GVHD prophylaxis, the number of haplo-identical transplantation increased remarkably since 2010.</a:t>
            </a:r>
          </a:p>
          <a:p>
            <a:r>
              <a:rPr kumimoji="1" lang="en-US" altLang="ja-JP" sz="1200" kern="1200">
                <a:solidFill>
                  <a:schemeClr val="tx1"/>
                </a:solidFill>
                <a:effectLst/>
                <a:latin typeface="+mn-lt"/>
                <a:ea typeface="+mn-ea"/>
                <a:cs typeface="+mn-cs"/>
              </a:rPr>
              <a:t>The annual number likely to reach the transplantation from a HLA-matched donor.</a:t>
            </a:r>
          </a:p>
          <a:p>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Subjects in this summary table include bone marrow transplantation, peripheral blood stem cell transplantation and bone marrow + peripheral blood stem cell transplantation from related donor.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GVH-direction is considered for numbers of mismatched HLA loci. </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207405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517557"/>
            <a:ext cx="6089387" cy="2572925"/>
          </a:xfrm>
        </p:spPr>
        <p:txBody>
          <a:bodyPr>
            <a:normAutofit/>
          </a:bodyPr>
          <a:lstStyle/>
          <a:p>
            <a:r>
              <a:rPr kumimoji="1" lang="en-US" altLang="ja-JP" sz="1200" kern="1200">
                <a:solidFill>
                  <a:schemeClr val="tx1"/>
                </a:solidFill>
                <a:effectLst/>
                <a:latin typeface="+mn-lt"/>
                <a:ea typeface="+mn-ea"/>
                <a:cs typeface="+mn-cs"/>
              </a:rPr>
              <a:t>The survival probabilities at 100 days after allogeneic transplantation have shown slightly improving  trends over the last decade.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100 days after autologous transplantation are similar between those aged 49 years or younger (&lt;50) and those aged 50 years or older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50).</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This table shows the results of analysis performed on patients who received first transplants.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The dotted lines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indicate the survival probabilities calculated when the number of transplants was below 100.</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679135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7" y="5478844"/>
            <a:ext cx="6069718" cy="2572925"/>
          </a:xfrm>
        </p:spPr>
        <p:txBody>
          <a:bodyPr>
            <a:normAutofit/>
          </a:bodyPr>
          <a:lstStyle/>
          <a:p>
            <a:r>
              <a:rPr kumimoji="1" lang="en-US" altLang="ja-JP" sz="1200" kern="1200">
                <a:solidFill>
                  <a:schemeClr val="tx1"/>
                </a:solidFill>
                <a:effectLst/>
                <a:latin typeface="+mn-lt"/>
                <a:ea typeface="+mn-ea"/>
                <a:cs typeface="+mn-cs"/>
              </a:rPr>
              <a:t>The survival probabilities at 365 days (1 year) after transplantation have shown improving trends over the last decade who aged 49 years or younger (&lt;50) and 50 years or older (≥50) in autologous and allogeneic transplants recipients.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365 days after autologous transplantation are similar between those aged 49 years or younger (&lt;50) and those aged 50 years or older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50).</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This table shows the results of analysis performed on patients who received first transplants.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The dotted lines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indicate the survival probabilities calculated when the number of transplants was below 100.</a:t>
            </a:r>
            <a:endParaRPr lang="ja-JP" altLang="ja-JP" dirty="0">
              <a:solidFill>
                <a:schemeClr val="tx2">
                  <a:lumMod val="75000"/>
                </a:schemeClr>
              </a:solidFill>
              <a:latin typeface="Calibri" panose="020F0502020204030204" pitchFamily="34" charset="0"/>
              <a:ea typeface="ＭＳ Ｐゴシック" panose="020B0600070205080204"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46801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19196" y="5498202"/>
            <a:ext cx="6089386" cy="2572925"/>
          </a:xfrm>
        </p:spPr>
        <p:txBody>
          <a:bodyPr>
            <a:normAutofit/>
          </a:bodyPr>
          <a:lstStyle/>
          <a:p>
            <a:r>
              <a:rPr kumimoji="1" lang="en-US" altLang="ja-JP" sz="1200" kern="1200">
                <a:solidFill>
                  <a:schemeClr val="tx1"/>
                </a:solidFill>
                <a:effectLst/>
                <a:latin typeface="+mn-lt"/>
                <a:ea typeface="+mn-ea"/>
                <a:cs typeface="+mn-cs"/>
              </a:rPr>
              <a:t>In those aged 49 years or younger (&lt;50), the survival probabilities at 100 days after transplantation have shown improving trends over the last decade in both transplantation from related and unrelated donors.</a:t>
            </a:r>
          </a:p>
          <a:p>
            <a:r>
              <a:rPr kumimoji="1" lang="en-US" altLang="ja-JP" sz="1200" kern="1200">
                <a:solidFill>
                  <a:schemeClr val="tx1"/>
                </a:solidFill>
                <a:effectLst/>
                <a:latin typeface="+mn-lt"/>
                <a:ea typeface="+mn-ea"/>
                <a:cs typeface="+mn-cs"/>
              </a:rPr>
              <a:t>Recently, the survival probabilities at 100 days after bone marrow transplantation are similar between transplantation from related and unrelated donors.</a:t>
            </a:r>
          </a:p>
          <a:p>
            <a:r>
              <a:rPr kumimoji="1" lang="en-US" altLang="ja-JP" sz="1200" kern="1200">
                <a:solidFill>
                  <a:schemeClr val="tx1"/>
                </a:solidFill>
                <a:effectLst/>
                <a:latin typeface="+mn-lt"/>
                <a:ea typeface="+mn-ea"/>
                <a:cs typeface="+mn-cs"/>
              </a:rPr>
              <a:t> </a:t>
            </a:r>
          </a:p>
          <a:p>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※This table shows the results of analysis performed on patients who received first transplants. </a:t>
            </a:r>
          </a:p>
          <a:p>
            <a:r>
              <a:rPr kumimoji="1" lang="en-US" altLang="ja-JP" sz="1200" kern="1200">
                <a:solidFill>
                  <a:schemeClr val="tx1"/>
                </a:solidFill>
                <a:effectLst/>
                <a:latin typeface="+mn-lt"/>
                <a:ea typeface="+mn-ea"/>
                <a:cs typeface="+mn-cs"/>
              </a:rPr>
              <a:t>※The dotted lines (…) indicate the survival probabilities calculated when the number of transplants was below 100.</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1190102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19193" y="5478844"/>
            <a:ext cx="6050050" cy="2572925"/>
          </a:xfrm>
        </p:spPr>
        <p:txBody>
          <a:bodyPr>
            <a:normAutofit/>
          </a:bodyPr>
          <a:lstStyle/>
          <a:p>
            <a:r>
              <a:rPr kumimoji="1" lang="en-US" altLang="ja-JP" sz="1200" kern="1200">
                <a:solidFill>
                  <a:schemeClr val="tx1"/>
                </a:solidFill>
                <a:effectLst/>
                <a:latin typeface="+mn-lt"/>
                <a:ea typeface="+mn-ea"/>
                <a:cs typeface="+mn-cs"/>
              </a:rPr>
              <a:t>In those aged 49 years or younger (&lt;50), the survival probabilities at 365 days after transplantation have shown improving trends over the last decade in both transplantation from related and unrelated donors. </a:t>
            </a:r>
          </a:p>
          <a:p>
            <a:r>
              <a:rPr kumimoji="1" lang="en-US" altLang="ja-JP" sz="1200" kern="1200">
                <a:solidFill>
                  <a:schemeClr val="tx1"/>
                </a:solidFill>
                <a:effectLst/>
                <a:latin typeface="+mn-lt"/>
                <a:ea typeface="+mn-ea"/>
                <a:cs typeface="+mn-cs"/>
              </a:rPr>
              <a:t> </a:t>
            </a:r>
          </a:p>
          <a:p>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※This table shows the results of analysis performed on patients who received first transplants. </a:t>
            </a:r>
          </a:p>
          <a:p>
            <a:r>
              <a:rPr kumimoji="1" lang="en-US" altLang="ja-JP" sz="1200" kern="1200">
                <a:solidFill>
                  <a:schemeClr val="tx1"/>
                </a:solidFill>
                <a:effectLst/>
                <a:latin typeface="+mn-lt"/>
                <a:ea typeface="+mn-ea"/>
                <a:cs typeface="+mn-cs"/>
              </a:rPr>
              <a:t>※The dotted lines (…) indicate the survival probabilities calculated when the number of transplants was below 100.</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856732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7" y="5460163"/>
            <a:ext cx="6109054" cy="2572925"/>
          </a:xfrm>
        </p:spPr>
        <p:txBody>
          <a:bodyPr>
            <a:normAutofit/>
          </a:bodyPr>
          <a:lstStyle/>
          <a:p>
            <a:r>
              <a:rPr kumimoji="1" lang="en-US" altLang="ja-JP" sz="1200" kern="1200">
                <a:solidFill>
                  <a:schemeClr val="tx1"/>
                </a:solidFill>
                <a:effectLst/>
                <a:latin typeface="+mn-lt"/>
                <a:ea typeface="+mn-ea"/>
                <a:cs typeface="+mn-cs"/>
              </a:rPr>
              <a:t>In Japan, registration for bone marrow transplantation from unrelated donors was started in 1993 and the first case of cord blood transplantation was performed in 1997. Since these times, transplantation from unrelated donors has spread and the total number of allogeneic transplant recipients has increased. Recently, the annual number of autologous and allogeneic transplants registration extends to round 5,500.</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78844"/>
            <a:ext cx="6069718" cy="2572925"/>
          </a:xfrm>
        </p:spPr>
        <p:txBody>
          <a:bodyPr>
            <a:normAutofit/>
          </a:bodyPr>
          <a:lstStyle/>
          <a:p>
            <a:r>
              <a:rPr kumimoji="1" lang="en-US" altLang="ja-JP" sz="1200" kern="1200">
                <a:solidFill>
                  <a:schemeClr val="tx1"/>
                </a:solidFill>
                <a:effectLst/>
                <a:latin typeface="+mn-lt"/>
                <a:ea typeface="+mn-ea"/>
                <a:cs typeface="+mn-cs"/>
              </a:rPr>
              <a:t>In those aged 50 years or older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50), the survival probabilities at 100 days after transplantation from unrelated donors have shown improving trends over the last decade.</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This table shows the results of analysis performed on patients who received first transplants.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The dotted lines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indicate the survival probabilities calculated when the number of transplants was below 100.</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374559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78844"/>
            <a:ext cx="6069718" cy="2572925"/>
          </a:xfrm>
        </p:spPr>
        <p:txBody>
          <a:bodyPr>
            <a:normAutofit/>
          </a:bodyPr>
          <a:lstStyle/>
          <a:p>
            <a:r>
              <a:rPr kumimoji="1" lang="en-US" altLang="ja-JP" sz="1200" kern="1200">
                <a:solidFill>
                  <a:schemeClr val="tx1"/>
                </a:solidFill>
                <a:effectLst/>
                <a:latin typeface="+mn-lt"/>
                <a:ea typeface="+mn-ea"/>
                <a:cs typeface="+mn-cs"/>
              </a:rPr>
              <a:t>In those aged 50 years or older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50), the survival probabilities at 365 days after transplantation from unrelated donors have shown improving trends over the last decade.</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This table shows the results of analysis performed on patients who received first transplants.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The dotted lines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indicate the survival probabilities calculated when the number of transplants was below 100.</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1353659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8" y="5470175"/>
            <a:ext cx="6128723" cy="3641686"/>
          </a:xfrm>
        </p:spPr>
        <p:txBody>
          <a:bodyPr>
            <a:noAutofit/>
          </a:bodyPr>
          <a:lstStyle/>
          <a:p>
            <a:r>
              <a:rPr kumimoji="1" lang="en-US" altLang="ja-JP" sz="1200" kern="1200">
                <a:solidFill>
                  <a:schemeClr val="tx1"/>
                </a:solidFill>
                <a:effectLst/>
                <a:latin typeface="+mn-lt"/>
                <a:ea typeface="+mn-ea"/>
                <a:cs typeface="+mn-cs"/>
              </a:rPr>
              <a:t>The survival probabilities at 100 days after transplantation in the advanced risk group of patients with leukemia have shown improving trends over the last 10 years in the subgroup of recipients aged 49 years or younger (&lt;50). In the subgroup of recipients aged 50 years or older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50), the number of transplants increased and the outcome of transplantation improved, when compared with the situation 10 years ago.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This table shows the results of analysis performed on patients who received first transplants.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The dotted lines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indicate the survival probabilities calculated when the number of transplants was below 100.</a:t>
            </a:r>
            <a:endParaRPr kumimoji="1" lang="ja-JP"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ja-JP" altLang="ja-JP" sz="1200" b="1"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Standard Risk Group</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AML (first complete remission[1CR]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second complete remission[2CR])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ALL  (1CR)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CML (complete hematologic response(CHR)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first chronic phase[1CP])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(WHO 2017 classification</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MDS with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single lineage dysplasia</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multilineage dysplasia</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multilineage dysplasia</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isolated del(5q)</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unclassifiable</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cytopenia of childhood (provisional entity)</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WHO old classification, FAB classification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anemia[RA]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anemia with ring sideroblasts[RARS]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cytopenia with multilineage dysplasia[RCMD]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cytopenia with multilineage dysplasia and ringed sideroblasts[RCMD-RS]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myelodysplastic syndrome associated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with isolated del</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5q</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chromosome abnormality[5q−syndrome]) </a:t>
            </a:r>
            <a:endParaRPr kumimoji="1" lang="ja-JP" altLang="ja-JP" sz="1200" kern="1200">
              <a:solidFill>
                <a:schemeClr val="tx1"/>
              </a:solidFill>
              <a:effectLst/>
              <a:latin typeface="+mn-lt"/>
              <a:ea typeface="+mn-ea"/>
              <a:cs typeface="+mn-cs"/>
            </a:endParaRPr>
          </a:p>
          <a:p>
            <a:r>
              <a:rPr kumimoji="1" lang="ja-JP" altLang="ja-JP" sz="1200" b="1" kern="1200">
                <a:solidFill>
                  <a:schemeClr val="tx1"/>
                </a:solidFill>
                <a:effectLst/>
                <a:latin typeface="+mn-lt"/>
                <a:ea typeface="+mn-ea"/>
                <a:cs typeface="+mn-cs"/>
              </a:rPr>
              <a:t>■</a:t>
            </a:r>
            <a:r>
              <a:rPr kumimoji="1" lang="en-US" altLang="ja-JP" sz="1200" b="1" kern="1200">
                <a:solidFill>
                  <a:schemeClr val="tx1"/>
                </a:solidFill>
                <a:effectLst/>
                <a:latin typeface="+mn-lt"/>
                <a:ea typeface="+mn-ea"/>
                <a:cs typeface="+mn-cs"/>
              </a:rPr>
              <a:t>Advanced Risk Group</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b="1"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all other conditions</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p>
          <a:p>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550563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508892"/>
            <a:ext cx="6069718" cy="3460777"/>
          </a:xfrm>
        </p:spPr>
        <p:txBody>
          <a:bodyPr>
            <a:noAutofit/>
          </a:bodyPr>
          <a:lstStyle/>
          <a:p>
            <a:r>
              <a:rPr kumimoji="1" lang="en-US" altLang="ja-JP" sz="1200" kern="1200">
                <a:solidFill>
                  <a:schemeClr val="tx1"/>
                </a:solidFill>
                <a:effectLst/>
                <a:latin typeface="+mn-lt"/>
                <a:ea typeface="+mn-ea"/>
                <a:cs typeface="+mn-cs"/>
              </a:rPr>
              <a:t>The survival probabilities at 365 days after transplantation in patients with leukemia have shown slightly improving trends in recent years,.</a:t>
            </a:r>
          </a:p>
          <a:p>
            <a:r>
              <a:rPr kumimoji="1" lang="en-US" altLang="ja-JP" sz="1200" kern="1200">
                <a:solidFill>
                  <a:schemeClr val="tx1"/>
                </a:solidFill>
                <a:effectLst/>
                <a:latin typeface="+mn-lt"/>
                <a:ea typeface="+mn-ea"/>
                <a:cs typeface="+mn-cs"/>
              </a:rPr>
              <a:t>Comparison of the younger patients and the older patients in each risk group has revealed that the outcome of transplantation is slightly better in the younger patient group.</a:t>
            </a:r>
          </a:p>
          <a:p>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※This table shows the results of analysis performed on patients who received first transplants. </a:t>
            </a:r>
          </a:p>
          <a:p>
            <a:r>
              <a:rPr kumimoji="1" lang="en-US" altLang="ja-JP" sz="1200" kern="1200">
                <a:solidFill>
                  <a:schemeClr val="tx1"/>
                </a:solidFill>
                <a:effectLst/>
                <a:latin typeface="+mn-lt"/>
                <a:ea typeface="+mn-ea"/>
                <a:cs typeface="+mn-cs"/>
              </a:rPr>
              <a:t>※The dotted lines (…) indicate the survival probabilities calculated when the number of transplants was below 100.</a:t>
            </a:r>
          </a:p>
          <a:p>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―≪Disease risk status at transplantation≫-</a:t>
            </a:r>
          </a:p>
          <a:p>
            <a:r>
              <a:rPr kumimoji="1" lang="en-US" altLang="ja-JP" sz="1200" kern="1200">
                <a:solidFill>
                  <a:schemeClr val="tx1"/>
                </a:solidFill>
                <a:effectLst/>
                <a:latin typeface="+mn-lt"/>
                <a:ea typeface="+mn-ea"/>
                <a:cs typeface="+mn-cs"/>
              </a:rPr>
              <a:t>■Standard Risk Group </a:t>
            </a:r>
          </a:p>
          <a:p>
            <a:r>
              <a:rPr kumimoji="1" lang="en-US" altLang="ja-JP" sz="1200" kern="1200">
                <a:solidFill>
                  <a:schemeClr val="tx1"/>
                </a:solidFill>
                <a:effectLst/>
                <a:latin typeface="+mn-lt"/>
                <a:ea typeface="+mn-ea"/>
                <a:cs typeface="+mn-cs"/>
              </a:rPr>
              <a:t>    </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AML (first complete remission[1CR]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second complete remission[2CR])</a:t>
            </a:r>
          </a:p>
          <a:p>
            <a:r>
              <a:rPr kumimoji="1" lang="en-US" altLang="ja-JP" sz="1200" kern="1200">
                <a:solidFill>
                  <a:schemeClr val="tx1"/>
                </a:solidFill>
                <a:effectLst/>
                <a:latin typeface="+mn-lt"/>
                <a:ea typeface="+mn-ea"/>
                <a:cs typeface="+mn-cs"/>
              </a:rPr>
              <a:t>    </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ALL  (1CR)</a:t>
            </a:r>
          </a:p>
          <a:p>
            <a:r>
              <a:rPr kumimoji="1" lang="en-US" altLang="ja-JP" sz="1200" kern="1200">
                <a:solidFill>
                  <a:schemeClr val="tx1"/>
                </a:solidFill>
                <a:effectLst/>
                <a:latin typeface="+mn-lt"/>
                <a:ea typeface="+mn-ea"/>
                <a:cs typeface="+mn-cs"/>
              </a:rPr>
              <a:t>    </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CML (complete hematologic response(CHR)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first chronic phase[1CP])</a:t>
            </a:r>
          </a:p>
          <a:p>
            <a:r>
              <a:rPr kumimoji="1" lang="en-US" altLang="ja-JP" sz="1200" kern="1200">
                <a:solidFill>
                  <a:schemeClr val="tx1"/>
                </a:solidFill>
                <a:effectLst/>
                <a:latin typeface="+mn-lt"/>
                <a:ea typeface="+mn-ea"/>
                <a:cs typeface="+mn-cs"/>
              </a:rPr>
              <a:t>    </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(WHO 2017 classification</a:t>
            </a:r>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MDS with single lineage dysplasia</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single lineage dysplasia</a:t>
            </a:r>
          </a:p>
          <a:p>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multilineage dysplasia</a:t>
            </a:r>
          </a:p>
          <a:p>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multilineage dysplasia</a:t>
            </a:r>
          </a:p>
          <a:p>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isolated del(5q)</a:t>
            </a:r>
          </a:p>
          <a:p>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unclassifiable</a:t>
            </a:r>
          </a:p>
          <a:p>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cytopenia of childhood (provisional entity)</a:t>
            </a:r>
          </a:p>
          <a:p>
            <a:r>
              <a:rPr kumimoji="1" lang="en-US" altLang="ja-JP" sz="1200" kern="1200">
                <a:solidFill>
                  <a:schemeClr val="tx1"/>
                </a:solidFill>
                <a:effectLst/>
                <a:latin typeface="+mn-lt"/>
                <a:ea typeface="+mn-ea"/>
                <a:cs typeface="+mn-cs"/>
              </a:rPr>
              <a:t>WHO old classification, FAB classification</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anemia[RA] </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anemia with ring sideroblasts[RARS]</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a:t>
            </a:r>
          </a:p>
          <a:p>
            <a:r>
              <a:rPr kumimoji="1" lang="en-US" altLang="ja-JP" sz="1200" kern="1200">
                <a:solidFill>
                  <a:schemeClr val="tx1"/>
                </a:solidFill>
                <a:effectLst/>
                <a:latin typeface="+mn-lt"/>
                <a:ea typeface="+mn-ea"/>
                <a:cs typeface="+mn-cs"/>
              </a:rPr>
              <a:t>cytopenia with multilineage dysplasia[RCMD]</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cytopenia with multilineage dysplasia and ringed sideroblasts[RCMD-RS]</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myelodysplastic syndrome associated</a:t>
            </a:r>
          </a:p>
          <a:p>
            <a:r>
              <a:rPr kumimoji="1" lang="en-US" altLang="ja-JP" sz="1200" kern="1200">
                <a:solidFill>
                  <a:schemeClr val="tx1"/>
                </a:solidFill>
                <a:effectLst/>
                <a:latin typeface="+mn-lt"/>
                <a:ea typeface="+mn-ea"/>
                <a:cs typeface="+mn-cs"/>
              </a:rPr>
              <a:t>with isolated del</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5q</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chromosome abnormality[5q−syndrome]) </a:t>
            </a:r>
          </a:p>
          <a:p>
            <a:r>
              <a:rPr kumimoji="1" lang="en-US" altLang="ja-JP" sz="1200" kern="1200">
                <a:solidFill>
                  <a:schemeClr val="tx1"/>
                </a:solidFill>
                <a:effectLst/>
                <a:latin typeface="+mn-lt"/>
                <a:ea typeface="+mn-ea"/>
                <a:cs typeface="+mn-cs"/>
              </a:rPr>
              <a:t>■Advanced Risk Group </a:t>
            </a:r>
          </a:p>
          <a:p>
            <a:r>
              <a:rPr kumimoji="1" lang="en-US" altLang="ja-JP" sz="1200" kern="1200">
                <a:solidFill>
                  <a:schemeClr val="tx1"/>
                </a:solidFill>
                <a:effectLst/>
                <a:latin typeface="+mn-lt"/>
                <a:ea typeface="+mn-ea"/>
                <a:cs typeface="+mn-cs"/>
              </a:rPr>
              <a:t>    </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all other conditions</a:t>
            </a:r>
          </a:p>
          <a:p>
            <a:r>
              <a:rPr kumimoji="1" lang="en-US" altLang="ja-JP" sz="1200" kern="1200">
                <a:solidFill>
                  <a:schemeClr val="tx1"/>
                </a:solidFill>
                <a:effectLst/>
                <a:latin typeface="+mn-lt"/>
                <a:ea typeface="+mn-ea"/>
                <a:cs typeface="+mn-cs"/>
              </a:rPr>
              <a:t>―――――――――――――――――――</a:t>
            </a:r>
          </a:p>
          <a:p>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957824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9398" y="5513044"/>
            <a:ext cx="6119515" cy="4097379"/>
          </a:xfrm>
        </p:spPr>
        <p:txBody>
          <a:bodyPr>
            <a:noAutofit/>
          </a:bodyPr>
          <a:lstStyle/>
          <a:p>
            <a:r>
              <a:rPr kumimoji="1" lang="en-US" altLang="ja-JP" sz="1200" kern="1200">
                <a:solidFill>
                  <a:schemeClr val="tx1"/>
                </a:solidFill>
                <a:effectLst/>
                <a:latin typeface="+mn-lt"/>
                <a:ea typeface="+mn-ea"/>
                <a:cs typeface="+mn-cs"/>
              </a:rPr>
              <a:t>The survival probability in autologous transplants is 80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or more at one year after transplantation, and 50.8</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at ten years after transplantation.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in allogeneic transplants are 64.6</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one year after transplantation, and 44.4</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ten years after transplantation.</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828876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9398" y="5513044"/>
            <a:ext cx="6119515" cy="4097379"/>
          </a:xfrm>
        </p:spPr>
        <p:txBody>
          <a:bodyPr>
            <a:noAutofit/>
          </a:bodyPr>
          <a:lstStyle/>
          <a:p>
            <a:r>
              <a:rPr kumimoji="1" lang="en-US" altLang="ja-JP" sz="1200" kern="1200">
                <a:solidFill>
                  <a:schemeClr val="tx1"/>
                </a:solidFill>
                <a:effectLst/>
                <a:latin typeface="+mn-lt"/>
                <a:ea typeface="+mn-ea"/>
                <a:cs typeface="+mn-cs"/>
              </a:rPr>
              <a:t>The survival probability in bone marrow transplants from related donors is 58.4</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five years after transplantation and 54.4</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at ten years after transplantation. The survival probability in bone marrow transplants from unrelated donors is 50.9</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five years after transplantation and 46.1</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at ten years after transplantation.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In allogeneic transplants excluding peripheral blood stem cell transplants from unrelated donors which was introduced in 2010, the survival probabilities from the time of 5 years after transplantation onwards decline only modestly. </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001365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9398" y="5513044"/>
            <a:ext cx="6119515" cy="4097379"/>
          </a:xfrm>
        </p:spPr>
        <p:txBody>
          <a:bodyPr>
            <a:noAutofit/>
          </a:bodyPr>
          <a:lstStyle/>
          <a:p>
            <a:r>
              <a:rPr kumimoji="1" lang="en-US" altLang="ja-JP" sz="1200" kern="1200">
                <a:solidFill>
                  <a:schemeClr val="tx1"/>
                </a:solidFill>
                <a:effectLst/>
                <a:latin typeface="+mn-lt"/>
                <a:ea typeface="+mn-ea"/>
                <a:cs typeface="+mn-cs"/>
              </a:rPr>
              <a:t>In acute myeloid leukemia and acute lymphoid leukemia, the survival probabilities are 45.2</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and 51.1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at five years after transplantation, and 40.7</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and 46.7</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at ten years after transplantation.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In chronic myelogenous leukemia, the spread of therapeutic drugs has reduced the number of transplants, and the survival probabilities both 5 and 10 years after transplantation are above 50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In adult T-cell leukemia, the survival probability is 45.6</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at one year after transplantation and 25.8</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at ten years after transplantation.</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085500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89065" y="5493687"/>
            <a:ext cx="6080178" cy="3151832"/>
          </a:xfrm>
        </p:spPr>
        <p:txBody>
          <a:bodyPr>
            <a:noAutofit/>
          </a:bodyPr>
          <a:lstStyle/>
          <a:p>
            <a:r>
              <a:rPr kumimoji="1" lang="en-US" altLang="ja-JP" sz="1200" kern="1200">
                <a:solidFill>
                  <a:schemeClr val="tx1"/>
                </a:solidFill>
                <a:effectLst/>
                <a:latin typeface="+mn-lt"/>
                <a:ea typeface="+mn-ea"/>
                <a:cs typeface="+mn-cs"/>
              </a:rPr>
              <a:t>In both non-Hodgkin lymphoma and Hodgkin lymphoma, the survival probabilities are 57.3</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and 68.8</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at five years after transplantation and 50.0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and 61.9</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at ten years after transplantation. The survival probability at one year after transplantation is slightly higher in Hodgkin lymphoma.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In most of first transplants in plasma cell neoplasms including multiple myeloma, autologous transplants are performed. For the total autologous and allogeneic transplants, the survival probability at one year after transplantation is as high as 92.1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whereas the survival probability at 10 years after transplantation is 39.8</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228444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510033"/>
            <a:ext cx="6128722" cy="4214648"/>
          </a:xfrm>
        </p:spPr>
        <p:txBody>
          <a:bodyPr>
            <a:noAutofit/>
          </a:bodyPr>
          <a:lstStyle/>
          <a:p>
            <a:r>
              <a:rPr kumimoji="1" lang="en-US" altLang="ja-JP" sz="1200" kern="1200">
                <a:solidFill>
                  <a:schemeClr val="tx1"/>
                </a:solidFill>
                <a:effectLst/>
                <a:latin typeface="+mn-lt"/>
                <a:ea typeface="+mn-ea"/>
                <a:cs typeface="+mn-cs"/>
              </a:rPr>
              <a:t>In acute myeloid leukemia, the survival probabilities are around 65</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at five years after autologous transplant for both of recipients aged and 0 to 15 years and those aged 16 years or older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16).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In acute lymphoblastic leukemia, the survival probabilities at 5 years after transplantation are 59.7% and 31.8% in recipients aged 0 to 15 years and those aged 16 years or older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16). </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543382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510033"/>
            <a:ext cx="6128722" cy="4214648"/>
          </a:xfrm>
        </p:spPr>
        <p:txBody>
          <a:bodyPr>
            <a:noAutofit/>
          </a:bodyPr>
          <a:lstStyle/>
          <a:p>
            <a:r>
              <a:rPr kumimoji="1" lang="en-US" altLang="ja-JP" sz="1200" kern="1200">
                <a:solidFill>
                  <a:schemeClr val="tx1"/>
                </a:solidFill>
                <a:effectLst/>
                <a:latin typeface="+mn-lt"/>
                <a:ea typeface="+mn-ea"/>
                <a:cs typeface="+mn-cs"/>
              </a:rPr>
              <a:t>In both non-Hodgkin lymphoma and Hodgkin lymphoma, the survival probabilities five years after autologous transplantation are around 70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recipients aged 0 to 15 years.</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probability in autologous transplant recipients aged 16 years or older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16) in Hodgkin lymphoma is as high as 89.1</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at one year after transplantation, and is 64.4</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at ten years after transplantation.</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4279678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2381" y="5515726"/>
            <a:ext cx="6106862" cy="2572925"/>
          </a:xfrm>
        </p:spPr>
        <p:txBody>
          <a:bodyPr>
            <a:normAutofit/>
          </a:bodyPr>
          <a:lstStyle/>
          <a:p>
            <a:r>
              <a:rPr kumimoji="1" lang="en-US" altLang="ja-JP" sz="1200" kern="1200">
                <a:solidFill>
                  <a:schemeClr val="tx1"/>
                </a:solidFill>
                <a:effectLst/>
                <a:latin typeface="+mn-lt"/>
                <a:ea typeface="+mn-ea"/>
                <a:cs typeface="+mn-cs"/>
              </a:rPr>
              <a:t>For autologous transplants, the annual number of cases registered has been approximately 2,000 for past several years, for which the stem cell source is peripheral blood in the vast majority of cases. </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plasma cell neoplasms including multiple myeloma, the survival probability at one year after autologous transplantation is as high as 93.4</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recipients aged 16 years or older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16). The survival probability decreases to 40.4% at ten years after transplantation.</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569723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8175" cy="5241925"/>
          </a:xfrm>
          <a:ln>
            <a:noFill/>
          </a:ln>
        </p:spPr>
      </p:sp>
      <p:sp>
        <p:nvSpPr>
          <p:cNvPr id="3" name="ノート プレースホルダ 2"/>
          <p:cNvSpPr>
            <a:spLocks noGrp="1"/>
          </p:cNvSpPr>
          <p:nvPr>
            <p:ph type="body" idx="1"/>
          </p:nvPr>
        </p:nvSpPr>
        <p:spPr>
          <a:xfrm>
            <a:off x="499525" y="5508149"/>
            <a:ext cx="6069718" cy="3365583"/>
          </a:xfrm>
        </p:spPr>
        <p:txBody>
          <a:bodyPr>
            <a:noAutofit/>
          </a:bodyPr>
          <a:lstStyle/>
          <a:p>
            <a:r>
              <a:rPr kumimoji="1" lang="en-US" altLang="ja-JP" sz="1200" kern="1200">
                <a:solidFill>
                  <a:schemeClr val="tx1"/>
                </a:solidFill>
                <a:effectLst/>
                <a:latin typeface="+mn-lt"/>
                <a:ea typeface="+mn-ea"/>
                <a:cs typeface="+mn-cs"/>
              </a:rPr>
              <a:t>In acute myeloid leukemia, the number of allogeneic transplants registered is approximately 700 for the last 10 years for recipients aged 0 to 15 years. </a:t>
            </a:r>
          </a:p>
          <a:p>
            <a:r>
              <a:rPr kumimoji="1" lang="en-US" altLang="ja-JP" sz="1200" kern="1200">
                <a:solidFill>
                  <a:schemeClr val="tx1"/>
                </a:solidFill>
                <a:effectLst/>
                <a:latin typeface="+mn-lt"/>
                <a:ea typeface="+mn-ea"/>
                <a:cs typeface="+mn-cs"/>
              </a:rPr>
              <a:t>Cord blood transplantation from unrelated donors has accounted for around 40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p>
          <a:p>
            <a:r>
              <a:rPr kumimoji="1" lang="en-US" altLang="ja-JP" sz="1200" kern="1200">
                <a:solidFill>
                  <a:schemeClr val="tx1"/>
                </a:solidFill>
                <a:effectLst/>
                <a:latin typeface="+mn-lt"/>
                <a:ea typeface="+mn-ea"/>
                <a:cs typeface="+mn-cs"/>
              </a:rPr>
              <a:t>The survival probabilities at 5 years after transplantation in registered patients who received allogeneic transplants in the period between 2010 and 2019 are around 50% from related donors and about 60% from unrelated donors.</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291106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8" y="5469432"/>
            <a:ext cx="6089387" cy="3326989"/>
          </a:xfrm>
        </p:spPr>
        <p:txBody>
          <a:bodyPr>
            <a:noAutofit/>
          </a:bodyPr>
          <a:lstStyle/>
          <a:p>
            <a:r>
              <a:rPr kumimoji="1" lang="en-US" altLang="ja-JP" sz="1200" kern="1200">
                <a:solidFill>
                  <a:schemeClr val="tx1"/>
                </a:solidFill>
                <a:effectLst/>
                <a:latin typeface="+mn-lt"/>
                <a:ea typeface="+mn-ea"/>
                <a:cs typeface="+mn-cs"/>
              </a:rPr>
              <a:t>In acute myeloid leukemia, the number of allogeneic transplants registered is more than 10,000 for the last 10 years in recipients aged 16 years or older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16). </a:t>
            </a:r>
          </a:p>
          <a:p>
            <a:r>
              <a:rPr kumimoji="1" lang="en-US" altLang="ja-JP" sz="1200" kern="1200">
                <a:solidFill>
                  <a:schemeClr val="tx1"/>
                </a:solidFill>
                <a:effectLst/>
                <a:latin typeface="+mn-lt"/>
                <a:ea typeface="+mn-ea"/>
                <a:cs typeface="+mn-cs"/>
              </a:rPr>
              <a:t>Transplantation from unrelated donors is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probability at 5 years after transplantation in registered patients who received allogeneic transplants in the period between 2010 and 2019 ranges from 40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to 50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for both transplants from related and unrelated donors.</a:t>
            </a:r>
            <a:endParaRPr kumimoji="1" lang="ja-JP" altLang="ja-JP" sz="1200" kern="120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734998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acute myeloid leukemia, the number of HLA-matched sibling donor transplants registered is below 100 for the last 10 years in recipients aged 0 to 15 years. </a:t>
            </a:r>
          </a:p>
          <a:p>
            <a:r>
              <a:rPr kumimoji="1" lang="en-US" altLang="ja-JP" sz="1200" kern="1200">
                <a:solidFill>
                  <a:schemeClr val="tx1"/>
                </a:solidFill>
                <a:effectLst/>
                <a:latin typeface="+mn-lt"/>
                <a:ea typeface="+mn-ea"/>
                <a:cs typeface="+mn-cs"/>
              </a:rPr>
              <a:t>The standard risk group has accounted for around 65</a:t>
            </a:r>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of the transplantation.</a:t>
            </a:r>
          </a:p>
          <a:p>
            <a:r>
              <a:rPr kumimoji="1" lang="en-US" altLang="ja-JP" sz="1200" kern="1200">
                <a:solidFill>
                  <a:schemeClr val="tx1"/>
                </a:solidFill>
                <a:effectLst/>
                <a:latin typeface="+mn-lt"/>
                <a:ea typeface="+mn-ea"/>
                <a:cs typeface="+mn-cs"/>
              </a:rPr>
              <a:t>The survival probabilities at 5 years after transplantation in registered patients who received HLA-matched sibling donor transplants in the period between 2010 and 2019 are 59.6</a:t>
            </a:r>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in the standard risk group and 31.6</a:t>
            </a:r>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in the advanced risk group of patients with leukemia.</a:t>
            </a:r>
          </a:p>
          <a:p>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―≪Disease risk status at transplantation≫―――</a:t>
            </a:r>
          </a:p>
          <a:p>
            <a:r>
              <a:rPr kumimoji="1" lang="en-US" altLang="ja-JP" sz="1200" kern="1200">
                <a:solidFill>
                  <a:schemeClr val="tx1"/>
                </a:solidFill>
                <a:effectLst/>
                <a:latin typeface="+mn-lt"/>
                <a:ea typeface="+mn-ea"/>
                <a:cs typeface="+mn-cs"/>
              </a:rPr>
              <a:t>■Standard Risk Group  : first complete remission [1CR]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second complete remission [2CR]</a:t>
            </a:r>
          </a:p>
          <a:p>
            <a:r>
              <a:rPr kumimoji="1" lang="en-US" altLang="ja-JP" sz="1200" kern="1200">
                <a:solidFill>
                  <a:schemeClr val="tx1"/>
                </a:solidFill>
                <a:effectLst/>
                <a:latin typeface="+mn-lt"/>
                <a:ea typeface="+mn-ea"/>
                <a:cs typeface="+mn-cs"/>
              </a:rPr>
              <a:t>■Advanced Risk Group</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third or more complete remission [≥3CR]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primary induction failure [PIF]</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untreated</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relapse</a:t>
            </a:r>
          </a:p>
          <a:p>
            <a:r>
              <a:rPr kumimoji="1" lang="en-US" altLang="ja-JP" sz="1200" kern="1200">
                <a:solidFill>
                  <a:schemeClr val="tx1"/>
                </a:solidFill>
                <a:effectLst/>
                <a:latin typeface="+mn-lt"/>
                <a:ea typeface="+mn-ea"/>
                <a:cs typeface="+mn-cs"/>
              </a:rPr>
              <a:t>―――――――――――――――――――――――</a:t>
            </a:r>
          </a:p>
        </p:txBody>
      </p:sp>
    </p:spTree>
    <p:extLst>
      <p:ext uri="{BB962C8B-B14F-4D97-AF65-F5344CB8AC3E}">
        <p14:creationId xmlns:p14="http://schemas.microsoft.com/office/powerpoint/2010/main" val="1573692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acute myeloid leukemia, the number of HLA-matched sibling donor transplants registered is approximately 2,000 for the last 10 years in recipients aged 16 years or older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16). The standard risk group is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HLA-matched sibling donor transplants in the period between 2010 and 2019 are 60.7</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24.7</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―≪Disease risk status at transplantation≫―――</a:t>
            </a:r>
          </a:p>
          <a:p>
            <a:r>
              <a:rPr kumimoji="1" lang="en-US" altLang="ja-JP" sz="1200" kern="1200">
                <a:solidFill>
                  <a:schemeClr val="tx1"/>
                </a:solidFill>
                <a:effectLst/>
                <a:latin typeface="+mn-lt"/>
                <a:ea typeface="+mn-ea"/>
                <a:cs typeface="+mn-cs"/>
              </a:rPr>
              <a:t>■Standard Risk Group  : first complete remission [1CR]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second complete remission [2CR]</a:t>
            </a:r>
          </a:p>
          <a:p>
            <a:r>
              <a:rPr kumimoji="1" lang="en-US" altLang="ja-JP" sz="1200" kern="1200">
                <a:solidFill>
                  <a:schemeClr val="tx1"/>
                </a:solidFill>
                <a:effectLst/>
                <a:latin typeface="+mn-lt"/>
                <a:ea typeface="+mn-ea"/>
                <a:cs typeface="+mn-cs"/>
              </a:rPr>
              <a:t>■Advanced Risk Group</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third or more complete remission [≥3CR]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primary induction failure [PIF]</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untreated</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relapse</a:t>
            </a:r>
          </a:p>
          <a:p>
            <a:r>
              <a:rPr kumimoji="1" lang="en-US" altLang="ja-JP" sz="1200" kern="1200">
                <a:solidFill>
                  <a:schemeClr val="tx1"/>
                </a:solidFill>
                <a:effectLst/>
                <a:latin typeface="+mn-lt"/>
                <a:ea typeface="+mn-ea"/>
                <a:cs typeface="+mn-cs"/>
              </a:rPr>
              <a:t>―――――――――――――――――――――――</a:t>
            </a:r>
          </a:p>
        </p:txBody>
      </p:sp>
    </p:spTree>
    <p:extLst>
      <p:ext uri="{BB962C8B-B14F-4D97-AF65-F5344CB8AC3E}">
        <p14:creationId xmlns:p14="http://schemas.microsoft.com/office/powerpoint/2010/main" val="3456025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acute myeloid leukemia, the number of bone marrow transplants from unrelated donors registered is approximately 150 for the last 10 years in recipients aged 0 to 15 year. The standard risk group is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probability at 5 years after transplantation in registered patients who received bone marrow transplants from unrelated donors in the period between 2010 and 2019 is 78.8</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―≪Disease risk status at transplantation≫―――</a:t>
            </a:r>
          </a:p>
          <a:p>
            <a:r>
              <a:rPr kumimoji="1" lang="en-US" altLang="ja-JP" sz="1200" kern="1200">
                <a:solidFill>
                  <a:schemeClr val="tx1"/>
                </a:solidFill>
                <a:effectLst/>
                <a:latin typeface="+mn-lt"/>
                <a:ea typeface="+mn-ea"/>
                <a:cs typeface="+mn-cs"/>
              </a:rPr>
              <a:t>■Standard Risk Group  : first complete remission [1CR]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second complete remission [2CR]</a:t>
            </a:r>
          </a:p>
          <a:p>
            <a:r>
              <a:rPr kumimoji="1" lang="en-US" altLang="ja-JP" sz="1200" kern="1200">
                <a:solidFill>
                  <a:schemeClr val="tx1"/>
                </a:solidFill>
                <a:effectLst/>
                <a:latin typeface="+mn-lt"/>
                <a:ea typeface="+mn-ea"/>
                <a:cs typeface="+mn-cs"/>
              </a:rPr>
              <a:t>■Advanced Risk Group</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third or more complete remission [≥3CR]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primary induction failure [PIF]</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untreated</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relapse</a:t>
            </a:r>
          </a:p>
          <a:p>
            <a:r>
              <a:rPr kumimoji="1" lang="en-US" altLang="ja-JP" sz="1200" kern="1200">
                <a:solidFill>
                  <a:schemeClr val="tx1"/>
                </a:solidFill>
                <a:effectLst/>
                <a:latin typeface="+mn-lt"/>
                <a:ea typeface="+mn-ea"/>
                <a:cs typeface="+mn-cs"/>
              </a:rPr>
              <a:t>―――――――――――――――――――――――</a:t>
            </a:r>
          </a:p>
        </p:txBody>
      </p:sp>
    </p:spTree>
    <p:extLst>
      <p:ext uri="{BB962C8B-B14F-4D97-AF65-F5344CB8AC3E}">
        <p14:creationId xmlns:p14="http://schemas.microsoft.com/office/powerpoint/2010/main" val="3799683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acute myeloid leukemia, the number of bone marrow transplants from unrelated donors registered is more than 3,500 for the last 10 years in recipients aged 16 years or older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16). The standard risk group has accounted for 65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2010 and 2019 are 59.6</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25.3</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―≪Disease risk status at transplantation≫―――</a:t>
            </a:r>
          </a:p>
          <a:p>
            <a:r>
              <a:rPr kumimoji="1" lang="en-US" altLang="ja-JP" sz="1200" kern="1200">
                <a:solidFill>
                  <a:schemeClr val="tx1"/>
                </a:solidFill>
                <a:effectLst/>
                <a:latin typeface="+mn-lt"/>
                <a:ea typeface="+mn-ea"/>
                <a:cs typeface="+mn-cs"/>
              </a:rPr>
              <a:t>■Standard Risk Group  : first complete remission [1CR]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second complete remission [2CR]</a:t>
            </a:r>
          </a:p>
          <a:p>
            <a:r>
              <a:rPr kumimoji="1" lang="en-US" altLang="ja-JP" sz="1200" kern="1200">
                <a:solidFill>
                  <a:schemeClr val="tx1"/>
                </a:solidFill>
                <a:effectLst/>
                <a:latin typeface="+mn-lt"/>
                <a:ea typeface="+mn-ea"/>
                <a:cs typeface="+mn-cs"/>
              </a:rPr>
              <a:t>■Advanced Risk Group</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third or more complete remission [≥3CR]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primary induction failure [PIF]</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untreated</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relapse</a:t>
            </a:r>
          </a:p>
          <a:p>
            <a:r>
              <a:rPr kumimoji="1" lang="en-US" altLang="ja-JP" sz="1200" kern="1200">
                <a:solidFill>
                  <a:schemeClr val="tx1"/>
                </a:solidFill>
                <a:effectLst/>
                <a:latin typeface="+mn-lt"/>
                <a:ea typeface="+mn-ea"/>
                <a:cs typeface="+mn-cs"/>
              </a:rPr>
              <a:t>―――――――――――――――――――――――</a:t>
            </a:r>
          </a:p>
        </p:txBody>
      </p:sp>
    </p:spTree>
    <p:extLst>
      <p:ext uri="{BB962C8B-B14F-4D97-AF65-F5344CB8AC3E}">
        <p14:creationId xmlns:p14="http://schemas.microsoft.com/office/powerpoint/2010/main" val="35305628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acute myeloid leukemia, the number of cord blood transplants from unrelated donors registered is approximately 300 for the last 10 years in recipients aged 0 to 15 year. </a:t>
            </a:r>
          </a:p>
          <a:p>
            <a:r>
              <a:rPr kumimoji="1" lang="en-US" altLang="ja-JP" sz="1200" kern="1200">
                <a:solidFill>
                  <a:schemeClr val="tx1"/>
                </a:solidFill>
                <a:effectLst/>
                <a:latin typeface="+mn-lt"/>
                <a:ea typeface="+mn-ea"/>
                <a:cs typeface="+mn-cs"/>
              </a:rPr>
              <a:t>The standard risk group is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2010 and 2019 are 75.5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23.2</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―≪Disease risk status at transplantation≫―――</a:t>
            </a:r>
          </a:p>
          <a:p>
            <a:r>
              <a:rPr kumimoji="1" lang="en-US" altLang="ja-JP" sz="1200" kern="1200">
                <a:solidFill>
                  <a:schemeClr val="tx1"/>
                </a:solidFill>
                <a:effectLst/>
                <a:latin typeface="+mn-lt"/>
                <a:ea typeface="+mn-ea"/>
                <a:cs typeface="+mn-cs"/>
              </a:rPr>
              <a:t>■Standard Risk Group  : first complete remission [1CR]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second complete remission [2CR]</a:t>
            </a:r>
          </a:p>
          <a:p>
            <a:r>
              <a:rPr kumimoji="1" lang="en-US" altLang="ja-JP" sz="1200" kern="1200">
                <a:solidFill>
                  <a:schemeClr val="tx1"/>
                </a:solidFill>
                <a:effectLst/>
                <a:latin typeface="+mn-lt"/>
                <a:ea typeface="+mn-ea"/>
                <a:cs typeface="+mn-cs"/>
              </a:rPr>
              <a:t>■Advanced Risk Group</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third or more complete remission [≥3CR]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primary induction failure [PIF]</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untreated</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relapse</a:t>
            </a:r>
          </a:p>
          <a:p>
            <a:r>
              <a:rPr kumimoji="1" lang="en-US" altLang="ja-JP" sz="1200" kern="1200">
                <a:solidFill>
                  <a:schemeClr val="tx1"/>
                </a:solidFill>
                <a:effectLst/>
                <a:latin typeface="+mn-lt"/>
                <a:ea typeface="+mn-ea"/>
                <a:cs typeface="+mn-cs"/>
              </a:rPr>
              <a:t>―――――――――――――――――――――――</a:t>
            </a:r>
          </a:p>
        </p:txBody>
      </p:sp>
    </p:spTree>
    <p:extLst>
      <p:ext uri="{BB962C8B-B14F-4D97-AF65-F5344CB8AC3E}">
        <p14:creationId xmlns:p14="http://schemas.microsoft.com/office/powerpoint/2010/main" val="9944819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acute myeloid leukemia, the number of cord blood transplants from unrelated donors registered is approximately 3,800 for the last 10 years in recipients aged 16 years or older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16). The advanced risk group accounts for more than half.</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2010 and 2019 are 57.6</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25.5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―≪Disease risk status at transplantation≫―――</a:t>
            </a:r>
          </a:p>
          <a:p>
            <a:r>
              <a:rPr kumimoji="1" lang="en-US" altLang="ja-JP" sz="1200" kern="1200">
                <a:solidFill>
                  <a:schemeClr val="tx1"/>
                </a:solidFill>
                <a:effectLst/>
                <a:latin typeface="+mn-lt"/>
                <a:ea typeface="+mn-ea"/>
                <a:cs typeface="+mn-cs"/>
              </a:rPr>
              <a:t>■Standard Risk Group  : first complete remission [1CR]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second complete remission [2CR]</a:t>
            </a:r>
          </a:p>
          <a:p>
            <a:r>
              <a:rPr kumimoji="1" lang="en-US" altLang="ja-JP" sz="1200" kern="1200">
                <a:solidFill>
                  <a:schemeClr val="tx1"/>
                </a:solidFill>
                <a:effectLst/>
                <a:latin typeface="+mn-lt"/>
                <a:ea typeface="+mn-ea"/>
                <a:cs typeface="+mn-cs"/>
              </a:rPr>
              <a:t>■Advanced Risk Group</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third or more complete remission [≥3CR]</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primary induction failure [PIF]</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untreated</a:t>
            </a:r>
            <a:r>
              <a:rPr kumimoji="1" lang="ja-JP" altLang="en-US"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relapse</a:t>
            </a:r>
          </a:p>
          <a:p>
            <a:r>
              <a:rPr kumimoji="1" lang="en-US" altLang="ja-JP" sz="1200" kern="1200">
                <a:solidFill>
                  <a:schemeClr val="tx1"/>
                </a:solidFill>
                <a:effectLst/>
                <a:latin typeface="+mn-lt"/>
                <a:ea typeface="+mn-ea"/>
                <a:cs typeface="+mn-cs"/>
              </a:rPr>
              <a:t>―――――――――――――――――――――――</a:t>
            </a:r>
          </a:p>
        </p:txBody>
      </p:sp>
    </p:spTree>
    <p:extLst>
      <p:ext uri="{BB962C8B-B14F-4D97-AF65-F5344CB8AC3E}">
        <p14:creationId xmlns:p14="http://schemas.microsoft.com/office/powerpoint/2010/main" val="2713130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5000" cy="5238750"/>
          </a:xfrm>
          <a:ln>
            <a:noFill/>
          </a:ln>
        </p:spPr>
      </p:sp>
      <p:sp>
        <p:nvSpPr>
          <p:cNvPr id="3" name="ノート プレースホルダ 2"/>
          <p:cNvSpPr>
            <a:spLocks noGrp="1"/>
          </p:cNvSpPr>
          <p:nvPr>
            <p:ph type="body" idx="1"/>
          </p:nvPr>
        </p:nvSpPr>
        <p:spPr>
          <a:xfrm>
            <a:off x="489693" y="5459549"/>
            <a:ext cx="6085904" cy="3635740"/>
          </a:xfrm>
        </p:spPr>
        <p:txBody>
          <a:bodyPr>
            <a:noAutofit/>
          </a:bodyPr>
          <a:lstStyle/>
          <a:p>
            <a:r>
              <a:rPr kumimoji="1" lang="en-US" altLang="ja-JP" sz="1200" kern="1200">
                <a:solidFill>
                  <a:schemeClr val="tx1"/>
                </a:solidFill>
                <a:effectLst/>
                <a:latin typeface="+mn-lt"/>
                <a:ea typeface="+mn-ea"/>
                <a:cs typeface="+mn-cs"/>
              </a:rPr>
              <a:t>In acute lymphoblastic leukemia, the number of allogeneic transplants registered is approximately 1,000 for the last 10 years in recipients aged 0 to 15 years. Cord blood transplantation from unrelated donors is frequently performed.</a:t>
            </a:r>
          </a:p>
          <a:p>
            <a:r>
              <a:rPr kumimoji="1" lang="en-US" altLang="ja-JP" sz="1200" kern="1200">
                <a:solidFill>
                  <a:schemeClr val="tx1"/>
                </a:solidFill>
                <a:effectLst/>
                <a:latin typeface="+mn-lt"/>
                <a:ea typeface="+mn-ea"/>
                <a:cs typeface="+mn-cs"/>
              </a:rPr>
              <a:t>The survival probabilities at 5 years after transplantation in registered patients who received allogeneic transplants in the period between 2010 and 2019 are around 65 to 70% for bone marrow transplants from related donors and transplants from unrelated donors.</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37269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01719" y="5515726"/>
            <a:ext cx="6067524" cy="25729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a:solidFill>
                  <a:schemeClr val="tx1"/>
                </a:solidFill>
                <a:effectLst/>
                <a:latin typeface="+mn-lt"/>
                <a:ea typeface="+mn-ea"/>
                <a:cs typeface="+mn-cs"/>
              </a:rPr>
              <a:t>In Japan, since 1993 in which registration for bone marrow transplantation from unrelated donors was started and since 1997 in which the first case of cord blood transplantation was performed, transplantation from unrelated donors has spread and the total number of transplant recipients has increased. In particular, the increase in cord blood transplants is remarkable. Also, peripheral blood stem cell transplantation from unrelated donors was introduced since 2010, and the number of transplants has been gradually increased.</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5000" cy="5238750"/>
          </a:xfrm>
          <a:ln>
            <a:noFill/>
          </a:ln>
        </p:spPr>
      </p:sp>
      <p:sp>
        <p:nvSpPr>
          <p:cNvPr id="3" name="ノート プレースホルダ 2"/>
          <p:cNvSpPr>
            <a:spLocks noGrp="1"/>
          </p:cNvSpPr>
          <p:nvPr>
            <p:ph type="body" idx="1"/>
          </p:nvPr>
        </p:nvSpPr>
        <p:spPr>
          <a:xfrm>
            <a:off x="479858" y="5508145"/>
            <a:ext cx="6089387" cy="3172614"/>
          </a:xfrm>
        </p:spPr>
        <p:txBody>
          <a:bodyPr>
            <a:noAutofit/>
          </a:bodyPr>
          <a:lstStyle/>
          <a:p>
            <a:r>
              <a:rPr kumimoji="1" lang="en-US" altLang="ja-JP" sz="1200" kern="1200">
                <a:solidFill>
                  <a:schemeClr val="tx1"/>
                </a:solidFill>
                <a:effectLst/>
                <a:latin typeface="+mn-lt"/>
                <a:ea typeface="+mn-ea"/>
                <a:cs typeface="+mn-cs"/>
              </a:rPr>
              <a:t>In acute lymphoblastic leukemia, the number of allogeneic transplants registered is approximately 4,000 for the last 10 years in recipients aged 16 years or older (≥16). Bone marrow transplantation from unrelated donors is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probability at 5 years after transplantation in registered patients who received allogeneic transplants in the period between 2010 and 2019 ranges from 50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to 65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for both transplants from related and unrelated donors.</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761868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acute lymphoblastic leukemia, the number of HLA-matched sibling donor transplants registered is approximately 150 for the last 10 years in recipients aged 0 to 15 years. </a:t>
            </a:r>
          </a:p>
          <a:p>
            <a:r>
              <a:rPr kumimoji="1" lang="en-US" altLang="ja-JP" sz="1200" kern="1200">
                <a:solidFill>
                  <a:schemeClr val="tx1"/>
                </a:solidFill>
                <a:effectLst/>
                <a:latin typeface="+mn-lt"/>
                <a:ea typeface="+mn-ea"/>
                <a:cs typeface="+mn-cs"/>
              </a:rPr>
              <a:t>The number of patients with standard risk or with advanced risk are similar.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HLA-matched sibling donor transplants in the period between 2010 and 2019 are as high as 93.1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51.7</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■Standard Risk Group : first complete remission [1CR]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■Advanced Risk Group : second or more complete remission [≥2CR]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primary induction failure [PIF]</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PIF, extramedullary involvement only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untreated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relapse</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653591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acute lymphoblastic leukemia, the number of HLA-matched sibling donor transplants registered is approximately 900 for the last 10 years in recipients aged 16 years or older (≥16). </a:t>
            </a:r>
          </a:p>
          <a:p>
            <a:r>
              <a:rPr kumimoji="1" lang="en-US" altLang="ja-JP" sz="1200" kern="1200">
                <a:solidFill>
                  <a:schemeClr val="tx1"/>
                </a:solidFill>
                <a:effectLst/>
                <a:latin typeface="+mn-lt"/>
                <a:ea typeface="+mn-ea"/>
                <a:cs typeface="+mn-cs"/>
              </a:rPr>
              <a:t>The standard risk group has accounted for around 80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HLA-matched sibling donor transplants in the period between 2010 and 2019 are 71.0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33.9</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■Standard Risk Group : first complete remission [1CR]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■Advanced Risk Group : second or more complete remission [≥2CR]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primary induction failure [PIF]</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PIF, extramedullary involvement only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untreated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relapse</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451006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acute lymphoblastic, the number of bone marrow transplants from unrelated donors registered is approximately 300 for the last 10 years in recipients aged 0 to 15 year. </a:t>
            </a:r>
          </a:p>
          <a:p>
            <a:r>
              <a:rPr kumimoji="1" lang="en-US" altLang="ja-JP" sz="1200" kern="1200">
                <a:solidFill>
                  <a:schemeClr val="tx1"/>
                </a:solidFill>
                <a:effectLst/>
                <a:latin typeface="+mn-lt"/>
                <a:ea typeface="+mn-ea"/>
                <a:cs typeface="+mn-cs"/>
              </a:rPr>
              <a:t>The number of patients with standard risk or with advanced risk are similar.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2010 and 2019 are 87.6</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52.5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■Standard Risk Group : first complete remission [1CR]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■Advanced Risk Group : second or more complete remission [≥2CR]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primary induction failure [PIF]</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PIF, extramedullary involvement only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untreated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relapse</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856895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acute lymphoblastic leukemia, the number of bone marrow transplants from unrelated donors registered is approximately 1,600 for the last 10 years in recipients aged 16 years or older (≥16). </a:t>
            </a:r>
          </a:p>
          <a:p>
            <a:r>
              <a:rPr kumimoji="1" lang="en-US" altLang="ja-JP" sz="1200" kern="1200">
                <a:solidFill>
                  <a:schemeClr val="tx1"/>
                </a:solidFill>
                <a:effectLst/>
                <a:latin typeface="+mn-lt"/>
                <a:ea typeface="+mn-ea"/>
                <a:cs typeface="+mn-cs"/>
              </a:rPr>
              <a:t>The standard risk group has accounted for around 75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2010 and 2019 are 67.8</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33.9</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■Standard Risk Group : first complete remission [1CR]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■Advanced Risk Group : second or more complete remission [≥2CR]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primary induction failure [PIF]</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PIF, extramedullary involvement only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untreated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relapse</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913666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acute lymphoblastic, the number of cord blood transplants from unrelated donors registered is approximately 400 for the last 10 years in recipients aged 0 to 15 year. </a:t>
            </a:r>
          </a:p>
          <a:p>
            <a:r>
              <a:rPr kumimoji="1" lang="en-US" altLang="ja-JP" sz="1200" kern="1200">
                <a:solidFill>
                  <a:schemeClr val="tx1"/>
                </a:solidFill>
                <a:effectLst/>
                <a:latin typeface="+mn-lt"/>
                <a:ea typeface="+mn-ea"/>
                <a:cs typeface="+mn-cs"/>
              </a:rPr>
              <a:t>The number of patients with standard risk or with advanced risk are similar.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2010 and 2019 are 82.0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53.9</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■Standard Risk Group : first complete remission [1CR]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■Advanced Risk Group : second or more complete remission [≥2CR]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primary induction failure [PIF]</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PIF, extramedullary involvement only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untreated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relapse</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969596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acute lymphoblastic, the number of cord blood transplants from unrelated donors registered is approximately 1,000 for the last 10 years in recipients aged 16 years or older (≥16). </a:t>
            </a:r>
          </a:p>
          <a:p>
            <a:r>
              <a:rPr kumimoji="1" lang="en-US" altLang="ja-JP" sz="1200" kern="1200">
                <a:solidFill>
                  <a:schemeClr val="tx1"/>
                </a:solidFill>
                <a:effectLst/>
                <a:latin typeface="+mn-lt"/>
                <a:ea typeface="+mn-ea"/>
                <a:cs typeface="+mn-cs"/>
              </a:rPr>
              <a:t>The standard risk group has accounted for 64</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2010 and 2019 are 68.1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28.2</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■Standard Risk Group : first complete remission [1CR]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■Advanced Risk Group : second or more complete remission [≥2CR]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primary induction failure [PIF]</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PIF, extramedullary involvement only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untreated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relapse</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4093293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8175" cy="5241925"/>
          </a:xfrm>
          <a:ln>
            <a:noFill/>
          </a:ln>
        </p:spPr>
      </p:sp>
      <p:sp>
        <p:nvSpPr>
          <p:cNvPr id="3" name="ノート プレースホルダ 2"/>
          <p:cNvSpPr>
            <a:spLocks noGrp="1"/>
          </p:cNvSpPr>
          <p:nvPr>
            <p:ph type="body" idx="1"/>
          </p:nvPr>
        </p:nvSpPr>
        <p:spPr>
          <a:xfrm>
            <a:off x="499525" y="5508149"/>
            <a:ext cx="6069718" cy="3365583"/>
          </a:xfrm>
        </p:spPr>
        <p:txBody>
          <a:bodyPr>
            <a:noAutofit/>
          </a:bodyPr>
          <a:lstStyle/>
          <a:p>
            <a:r>
              <a:rPr kumimoji="1" lang="en-US" altLang="ja-JP" sz="1200" kern="1200">
                <a:solidFill>
                  <a:schemeClr val="tx1"/>
                </a:solidFill>
                <a:effectLst/>
                <a:latin typeface="+mn-lt"/>
                <a:ea typeface="+mn-ea"/>
                <a:cs typeface="+mn-cs"/>
              </a:rPr>
              <a:t>In chronic myelogenous leukemia, the number of allogeneic transplants registered is below 50 for the last 10 years in recipients aged 0 to 15 years. Bone marrow transplantation from related donors are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allogeneic transplants in the period between 2010 and 2019 are 76.5</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for bone marrow transplants from related donors and 80.0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for bone marrow transplants from unrelated donors.</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1401553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8" y="5469432"/>
            <a:ext cx="6089387" cy="3326989"/>
          </a:xfrm>
        </p:spPr>
        <p:txBody>
          <a:bodyPr>
            <a:noAutofit/>
          </a:bodyPr>
          <a:lstStyle/>
          <a:p>
            <a:r>
              <a:rPr kumimoji="1" lang="en-US" altLang="ja-JP" sz="1200" kern="1200">
                <a:solidFill>
                  <a:schemeClr val="tx1"/>
                </a:solidFill>
                <a:effectLst/>
                <a:latin typeface="+mn-lt"/>
                <a:ea typeface="+mn-ea"/>
                <a:cs typeface="+mn-cs"/>
              </a:rPr>
              <a:t>In chronic myelogenous leukemia, the number of allogeneic transplants registered is approximately 650 for the last 10 years in recipients aged 16 years or older (≥16). </a:t>
            </a:r>
          </a:p>
          <a:p>
            <a:r>
              <a:rPr kumimoji="1" lang="en-US" altLang="ja-JP" sz="1200" kern="1200">
                <a:solidFill>
                  <a:schemeClr val="tx1"/>
                </a:solidFill>
                <a:effectLst/>
                <a:latin typeface="+mn-lt"/>
                <a:ea typeface="+mn-ea"/>
                <a:cs typeface="+mn-cs"/>
              </a:rPr>
              <a:t>Bone marrow transplantation from unrelated donors is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allogeneic transplants in the period between 2010 and 2019 are 71.7% for bone marrow transplants from related donors, and around 60% for peripheral blood stem cell transplants from related or unrelated donors.</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3623229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chronic myelogenous leukemia, the number of HLA-matched sibling donor transplants registered is approximately 130 for the last 10 years in recipients aged 16 years or older (≥16). The advanced risk group has accounted for around 70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HLA-matched sibling donor transplants in the period between 2010 and 2019 are 81.4</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66.1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Standard Risk Group : complete hematologic response(CHR)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first chronic phase[1CP]</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Advanced Risk Group : second or more hronic phase [≥2CP]</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accelerated phase [AP]</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blast crisis [BC]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ja-JP" altLang="ja-JP" sz="1000" kern="120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331077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pPr defTabSz="954634">
              <a:defRPr/>
            </a:pPr>
            <a:r>
              <a:rPr kumimoji="1" lang="en-US" altLang="ja-JP" sz="1200" kern="1200">
                <a:solidFill>
                  <a:schemeClr val="tx1"/>
                </a:solidFill>
                <a:effectLst/>
                <a:latin typeface="+mn-lt"/>
                <a:ea typeface="+mn-ea"/>
                <a:cs typeface="+mn-cs"/>
              </a:rPr>
              <a:t>Due to the spread of transplants with reduced intensity conditioning (RIC), the age groups in which transplantation is indicated have expanded, and the number of transplants in older age groups has increased. </a:t>
            </a:r>
            <a:endParaRPr lang="ja-JP" altLang="ja-JP" sz="1300" dirty="0"/>
          </a:p>
        </p:txBody>
      </p:sp>
      <p:sp>
        <p:nvSpPr>
          <p:cNvPr id="9" name="スライド イメージ プレースホルダ 8"/>
          <p:cNvSpPr>
            <a:spLocks noGrp="1" noRot="1" noChangeAspect="1"/>
          </p:cNvSpPr>
          <p:nvPr>
            <p:ph type="sldImg"/>
          </p:nvPr>
        </p:nvSpPr>
        <p:spPr>
          <a:xfrm>
            <a:off x="58738" y="0"/>
            <a:ext cx="6985000" cy="5238750"/>
          </a:xfrm>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chronic myelogenous leukemia, the number of bone marrow transplants from unrelated donors registered is approximately 260 for the last 10 years in recipients aged 16 years or older (≥16). </a:t>
            </a:r>
          </a:p>
          <a:p>
            <a:r>
              <a:rPr kumimoji="1" lang="en-US" altLang="ja-JP" sz="1200" kern="1200">
                <a:solidFill>
                  <a:schemeClr val="tx1"/>
                </a:solidFill>
                <a:effectLst/>
                <a:latin typeface="+mn-lt"/>
                <a:ea typeface="+mn-ea"/>
                <a:cs typeface="+mn-cs"/>
              </a:rPr>
              <a:t>The advanced risk group has accounted for around 65</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2010 and 2019 ranges from 60 to 70</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for both the standard risk group and the advanced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Standard Risk Group : complete hematologic response(CHR)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first chronic phase[1CP]</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Advanced Risk Group : second or more hronic phase [≥2CP]</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accelerated phase [AP]</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blast crisis [BC]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ja-JP" altLang="ja-JP" sz="1000" kern="120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4450104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chronic myelogenous leukemia, the number of cord blood transplants from unrelated donors registered is approximately 190 for the last 10 years in recipients aged 16 years or older (≥16). The advanced risk group has accounted for around 80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2010 and 2019 are 79.2</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56.5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 of patients with leukemia.</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Standard Risk Group : complete hematologic response(CHR)</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first chronic phase[1CP]</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Advanced Risk Group : second or more hronic phase [≥2CP]</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accelerated phase [AP]</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blast crisis [BC]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ja-JP" altLang="ja-JP" sz="1000" kern="120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36817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en-US" altLang="ja-JP" sz="1200" kern="1200">
                <a:solidFill>
                  <a:schemeClr val="tx1"/>
                </a:solidFill>
                <a:effectLst/>
                <a:latin typeface="+mn-lt"/>
                <a:ea typeface="+mn-ea"/>
                <a:cs typeface="+mn-cs"/>
              </a:rPr>
              <a:t>In myelodysplastic syndromes, the number of allogeneic transplants registered is approximately 200 for the last 10 years for recipients aged 0 to 15 years. </a:t>
            </a:r>
            <a:r>
              <a:rPr kumimoji="1" lang="en-US" altLang="ja-JP" sz="1200" kern="1200" baseline="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Bone marrow transplantation from unrelated donors is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probability at 5 years after transplantation in registered patients who received allogeneic transplants in the period between 2010 and 2019 are around 85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or more for both bone marrow transplants from related and unrelated donors.</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3880869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en-US" altLang="ja-JP" sz="1200" kern="1200">
                <a:solidFill>
                  <a:schemeClr val="tx1"/>
                </a:solidFill>
                <a:effectLst/>
                <a:latin typeface="+mn-lt"/>
                <a:ea typeface="+mn-ea"/>
                <a:cs typeface="+mn-cs"/>
              </a:rPr>
              <a:t>In myelodysplastic syndromes, the number of allogeneic transplants registered is more than 3,000 for the last 10 years in recipients aged 16 years or older (≥16). </a:t>
            </a:r>
            <a:r>
              <a:rPr kumimoji="1" lang="en-US" altLang="ja-JP" sz="1200" kern="1200" baseline="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Bone marrow transplantation from unrelated donors is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allogeneic transplants in the period between 2010 and 2019 are around 50% from related donors and for bone marrow transplants from unrelated donors, and around 40% for cord blood transplants from unrelated donors.</a:t>
            </a:r>
            <a:endParaRPr kumimoji="1" lang="ja-JP" altLang="ja-JP" sz="1200" kern="1200">
              <a:solidFill>
                <a:schemeClr val="tx1"/>
              </a:solidFill>
              <a:effectLst/>
              <a:latin typeface="+mn-lt"/>
              <a:ea typeface="+mn-ea"/>
              <a:cs typeface="+mn-cs"/>
            </a:endParaRPr>
          </a:p>
          <a:p>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93855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myelodysplastic syndromes, the number of HLA-matched sibling donor transplants registered is approximately 50 for the last 10 years in recipients aged 0 to 15 years. </a:t>
            </a:r>
            <a:r>
              <a:rPr kumimoji="1" lang="en-US" altLang="ja-JP" sz="1200" kern="1200" baseline="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The standard risk group is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HLA-matched sibling donor transplants in the period between 2010 and 2019 are 92.7</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76.2</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Standard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2017 classification : MDS with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multilineage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multilineage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isolated del(5q)</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unclassifiable</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cytopenia of childhood (provisional entity)</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WHO old classification, FAB classification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RCMD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RCMD-RS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5q-syndrome</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Advanced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2017 classification : MDS with excess blasts-1 (MDS-EB-1)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excess blasts-2 (MDS-EB-2)</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old classification, FAB classification : RAEB</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RAEB-2</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ja-JP" altLang="ja-JP" sz="1100" kern="1200">
                <a:solidFill>
                  <a:schemeClr val="tx1"/>
                </a:solidFill>
                <a:effectLst/>
                <a:latin typeface="+mn-lt"/>
                <a:ea typeface="+mn-ea"/>
                <a:cs typeface="+mn-cs"/>
              </a:rPr>
              <a:t>――――――――――――――――――――――</a:t>
            </a:r>
            <a:endParaRPr lang="en-US" altLang="ja-JP" sz="1100" b="1"/>
          </a:p>
        </p:txBody>
      </p:sp>
    </p:spTree>
    <p:extLst>
      <p:ext uri="{BB962C8B-B14F-4D97-AF65-F5344CB8AC3E}">
        <p14:creationId xmlns:p14="http://schemas.microsoft.com/office/powerpoint/2010/main" val="2735003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myelodysplastic syndromes, the number of HLA-matched sibling donor transplants registered is approximately 530 for the last 10 years in recipients aged 16 years or older (≥16). The advanced risk group has accounted for around 65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HLA-matched sibling donor transplants in the period between 2010 and 2019 are 65.1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43.6</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Standard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2017 classification : MDS with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multilineage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multilineage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isolated del(5q)</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unclassifiable</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cytopenia of childhood (provisional entity)</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WHO old classification, FAB classification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RCMD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RCMD-RS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5q-syndrome</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Advanced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2017 classification : MDS with excess blasts-1 (MDS-EB-1)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excess blasts-2 (MDS-EB-2)</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old classification, FAB classification : RAEB</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RAEB-2</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ja-JP" altLang="ja-JP" sz="1100" kern="1200">
                <a:solidFill>
                  <a:schemeClr val="tx1"/>
                </a:solidFill>
                <a:effectLst/>
                <a:latin typeface="+mn-lt"/>
                <a:ea typeface="+mn-ea"/>
                <a:cs typeface="+mn-cs"/>
              </a:rPr>
              <a:t>――――――――――――――――――――――</a:t>
            </a:r>
            <a:endParaRPr lang="en-US" altLang="ja-JP" sz="1100" b="1"/>
          </a:p>
        </p:txBody>
      </p:sp>
    </p:spTree>
    <p:extLst>
      <p:ext uri="{BB962C8B-B14F-4D97-AF65-F5344CB8AC3E}">
        <p14:creationId xmlns:p14="http://schemas.microsoft.com/office/powerpoint/2010/main" val="7973524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myelodysplastic syndromes, the number of bone marrow transplants from unrelated donors registered is below 100 for the last 10 years in recipients aged 0 to 15 year.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2010 and 2019 are as high as 90.7</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79.1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Standard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2017 classification : MDS with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multilineage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multilineage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isolated del(5q)</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unclassifiable</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cytopenia of childhood (provisional entity)</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WHO old classification, FAB classification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RCMD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RCMD-RS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5q-syndrome</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Advanced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2017 classification : MDS with excess blasts-1 (MDS-EB-1)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excess blasts-2 (MDS-EB-2)</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old classification, FAB classification : RAEB</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RAEB-2</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ja-JP" altLang="ja-JP" sz="1100" kern="1200">
                <a:solidFill>
                  <a:schemeClr val="tx1"/>
                </a:solidFill>
                <a:effectLst/>
                <a:latin typeface="+mn-lt"/>
                <a:ea typeface="+mn-ea"/>
                <a:cs typeface="+mn-cs"/>
              </a:rPr>
              <a:t>――――――――――――――――――――――</a:t>
            </a:r>
            <a:endParaRPr lang="en-US" altLang="ja-JP" sz="1100" b="1"/>
          </a:p>
        </p:txBody>
      </p:sp>
    </p:spTree>
    <p:extLst>
      <p:ext uri="{BB962C8B-B14F-4D97-AF65-F5344CB8AC3E}">
        <p14:creationId xmlns:p14="http://schemas.microsoft.com/office/powerpoint/2010/main" val="3854377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myelodysplastic syndromes, the number of bone marrow transplants from unrelated donors registered is approximately 1,500 for the last 10 years in recipients aged 16 years or older (≥16). </a:t>
            </a:r>
          </a:p>
          <a:p>
            <a:r>
              <a:rPr kumimoji="1" lang="en-US" altLang="ja-JP" sz="1200" kern="1200">
                <a:solidFill>
                  <a:schemeClr val="tx1"/>
                </a:solidFill>
                <a:effectLst/>
                <a:latin typeface="+mn-lt"/>
                <a:ea typeface="+mn-ea"/>
                <a:cs typeface="+mn-cs"/>
              </a:rPr>
              <a:t>The advanced risk group has accounted for around 60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2010 and 2019 are 53.1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43.0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Standard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2017 classification : MDS with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multilineage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multilineage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isolated del(5q)</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unclassifiable</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cytopenia of childhood (provisional entity)</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WHO old classification, FAB classification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RCMD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RCMD-RS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5q-syndrome</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Advanced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2017 classification : MDS with excess blasts-1 (MDS-EB-1)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excess blasts-2 (MDS-EB-2)</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old classification, FAB classification : RAEB</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RAEB-2</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ja-JP" altLang="ja-JP" sz="1100" kern="120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8853100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myelodysplastic syndromes, the number of cord blood transplants from unrelated donors registered is below 50 for the last 10 years in recipients aged 0 to 15 year.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2010 and 2019 are 74.7</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64.5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a:t>
            </a:r>
            <a:endParaRPr kumimoji="1" lang="ja-JP"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Standard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2017 classification : MDS with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multilineage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multilineage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isolated del(5q)</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unclassifiable</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cytopenia of childhood (provisional entity)</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WHO old classification, FAB classification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RCMD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RCMD-RS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5q-syndrome</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Advanced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2017 classification : MDS with excess blasts-1 (MDS-EB-1)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excess blasts-2 (MDS-EB-2)</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old classification, FAB classification : RAEB</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RAEB-2</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ja-JP" altLang="ja-JP" sz="1100" kern="120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282275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myelodysplastic syndromes, the number of cord blood transplants from unrelated donors registered is 970 for the last 10 years in recipients aged 16 years or older (≥16). </a:t>
            </a:r>
          </a:p>
          <a:p>
            <a:r>
              <a:rPr kumimoji="1" lang="en-US" altLang="ja-JP" sz="1200" kern="1200">
                <a:solidFill>
                  <a:schemeClr val="tx1"/>
                </a:solidFill>
                <a:effectLst/>
                <a:latin typeface="+mn-lt"/>
                <a:ea typeface="+mn-ea"/>
                <a:cs typeface="+mn-cs"/>
              </a:rPr>
              <a:t>The advanced risk group has accounted for around 70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2010 and 2019 are 47.0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standard risk group and 38.4</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in the advanced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Disease risk status at transplantation</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Standard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2017 classification : MDS with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single 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MDS-RS and multilineage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multilineage dysplasia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isolated del(5q)</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unclassifiable</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Refractory cytopenia of childhood (provisional entity)</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WHO old classification, FAB classification</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RCMD</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RCMD-RS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5q-syndrome</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Advanced Risk Group</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2017 classification : MDS with excess blasts-1 (MDS-EB-1)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MDS with excess blasts-2 (MDS-EB-2)</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 old classification, FAB classification : RAEB</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RAEB-1</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RAEB-2</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ja-JP" altLang="ja-JP" sz="1100" kern="120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399613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a:solidFill>
                  <a:schemeClr val="tx1"/>
                </a:solidFill>
                <a:effectLst/>
                <a:latin typeface="+mn-lt"/>
                <a:ea typeface="+mn-ea"/>
                <a:cs typeface="+mn-cs"/>
              </a:rPr>
              <a:t>The number of peripheral blood stem cell transplantation from related donors in older age groups has increased.</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088058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en-US" altLang="ja-JP" sz="1200" kern="1200">
                <a:solidFill>
                  <a:schemeClr val="tx1"/>
                </a:solidFill>
                <a:effectLst/>
                <a:latin typeface="+mn-lt"/>
                <a:ea typeface="+mn-ea"/>
                <a:cs typeface="+mn-cs"/>
              </a:rPr>
              <a:t>In non-Hodgkin lymphoma, the number of allogeneic transplants registered is approximately 100 for the last 10 years for recipients aged 0 to 15 years. </a:t>
            </a:r>
            <a:r>
              <a:rPr kumimoji="1" lang="en-US" altLang="ja-JP" sz="1200" kern="1200" baseline="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Cord blood transplantation from unrelated donors is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allogeneic transplants in the period between 2010 and 2019 are 66.7</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for bone marrow transplants from related donors and 69.8</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for cord blood transplants from unrelated donors.</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14990392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en-US" altLang="ja-JP" sz="1200" kern="1200">
                <a:solidFill>
                  <a:schemeClr val="tx1"/>
                </a:solidFill>
                <a:effectLst/>
                <a:latin typeface="+mn-lt"/>
                <a:ea typeface="+mn-ea"/>
                <a:cs typeface="+mn-cs"/>
              </a:rPr>
              <a:t>In non-Hodgkin lymphoma, the number of allogeneic transplants registered is more than 2,000 for the last 10 years in recipients aged 16 years or older (≥16). Cord blood transplantation from unrelated donors is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probability at 5 years after transplantation in registered patients who received allogeneic transplants in the period between 2010 and 2019 are around 50% for bone marrow transplants from related or unrelated donors, and around 35% for peripheral blood stem cell transplants from related donors or cord blood transplants from unrelated donors. </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42612626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non-Hodgkin lymphoma, the number of HLA-matched sibling donor transplants registered is approximately 500 for the last 10 years in recipients aged 16 years or older (≥16). </a:t>
            </a:r>
          </a:p>
          <a:p>
            <a:r>
              <a:rPr kumimoji="1" lang="en-US" altLang="ja-JP" sz="1200" kern="1200">
                <a:solidFill>
                  <a:schemeClr val="tx1"/>
                </a:solidFill>
                <a:effectLst/>
                <a:latin typeface="+mn-lt"/>
                <a:ea typeface="+mn-ea"/>
                <a:cs typeface="+mn-cs"/>
              </a:rPr>
              <a:t>Those with untreated / PIF / relapse at transplantation has accounted for around 40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HLA-matched sibling donor transplants in the period between 2010 and 2019 are around 80% for those with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2CR, 64.3% for those with 1CR, around 55% for those with PR, and 31.6% for those with untreare / PIF / relapse at transplantation.</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614342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non-Hodgkin lymphoma, the number of bone marrow transplants from unrelated donors registered is approximately 30 for the last 10 years in recipients aged 0 to 15 year.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probability at 5 years after transplantation in registered patients who received bone marrow transplants from unrelated donors in the period between 2010 and 2019 are 50</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or more for those with CR, 1PR, and untreated / PIF / relapse at transplantation.</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9567211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non-Hodgkin lymphoma, the number of bone marrow transplants from unrelated donors registered is approximately 670 for the last 10 years in recipients aged 16 years or older (≥16). Untreated, PIF, or relapse at trasnplantation has accounted for around 40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2010 and 2019 are 60 to 65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for those with CR, around 50</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for those with PR, and 34.0% for those with untreated / PIF / relapse at transplantation.</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975699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non-Hodgkin lymphoma, the number of cord blood transplants from unrelated donors registered is below 50 for the last 10 years in recipients aged 0 to 15 year.</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2010 and 2019 are around 80% for those with CR and 48.9% for those with untreated / PIF / relapse at transplantation.</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41775552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non-Hodgkin lymphoma, the number of cord blood transplants from unrelated donors registered is approximately 850 for the last 10 years in recipients aged 16 years or older (≥16). Untreated, PIF, or relapse at trasnplantation accounted for 50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2010 and 2019 are 55.8% for those with 1CR, 50.3% for those with 1PR, and 26.7% for those with untreated / PIF / relapse at transplantation.</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3435950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multiple myeloma, the number of autologous transplants registration accounted 6,800 for the last 10 years in recipients aged 16 years or older (≥16).</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autologous transplants in the period between 2010 and 2019 is 70.5%.</a:t>
            </a:r>
            <a:endParaRPr kumimoji="1" lang="ja-JP" altLang="ja-JP" sz="1200" kern="1200">
              <a:solidFill>
                <a:schemeClr val="tx1"/>
              </a:solidFill>
              <a:effectLst/>
              <a:latin typeface="+mn-lt"/>
              <a:ea typeface="+mn-ea"/>
              <a:cs typeface="+mn-cs"/>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3366029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5000" cy="5238750"/>
          </a:xfrm>
          <a:ln>
            <a:noFill/>
          </a:ln>
        </p:spPr>
      </p:sp>
      <p:sp>
        <p:nvSpPr>
          <p:cNvPr id="3" name="ノート プレースホルダ 2"/>
          <p:cNvSpPr>
            <a:spLocks noGrp="1"/>
          </p:cNvSpPr>
          <p:nvPr>
            <p:ph type="body" idx="1"/>
          </p:nvPr>
        </p:nvSpPr>
        <p:spPr>
          <a:xfrm>
            <a:off x="519193" y="5488787"/>
            <a:ext cx="6050050" cy="3153316"/>
          </a:xfrm>
        </p:spPr>
        <p:txBody>
          <a:bodyPr>
            <a:noAutofit/>
          </a:bodyPr>
          <a:lstStyle/>
          <a:p>
            <a:r>
              <a:rPr kumimoji="1" lang="en-US" altLang="ja-JP" sz="1200" kern="1200">
                <a:solidFill>
                  <a:schemeClr val="tx1"/>
                </a:solidFill>
                <a:effectLst/>
                <a:latin typeface="+mn-lt"/>
                <a:ea typeface="+mn-ea"/>
                <a:cs typeface="+mn-cs"/>
              </a:rPr>
              <a:t>In multiple myeloma, the number of allogeneic transplants registered is 75 for the last 10 years in recipients aged 16 years or older (≥16).</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probability at 5 years after transplantation in registered patients who received allogeneic transplants in the period between 2010 and 2019 are 34.2% for peripheral blood stem cell transplants from related donors and 21.4% for bone marrow transplants from unrelated donors.</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455363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multiple myeloma, the number of autologous transplants registered is approximately 6,200 for the last 10 years in recipients aged 16 years or older (≥16).</a:t>
            </a:r>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Those with VGPR or PR at transplantation has accounted for around 30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autologous transplants in the period between 2010 and 2019 are 78.1% for those with CR/sCR, 72.1% for those with VGPR and 68.3% for those with PR at transplantation.</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749111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a:solidFill>
                  <a:schemeClr val="tx1"/>
                </a:solidFill>
                <a:effectLst/>
                <a:latin typeface="+mn-lt"/>
                <a:ea typeface="+mn-ea"/>
                <a:cs typeface="+mn-cs"/>
              </a:rPr>
              <a:t>In both bone marrow transplantation and peripheral blood stem cell transplantation from unrelated donors, the number of transplants in older age groups has increased, and those aged 50 years or older accounted for 50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each transplantation.</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8613774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multiple myeloma, the number of allogeneic transplants registered is around 70 for the last 10 years in recipients aged 16 years or older (≥16). Allogeneic transplantation for those with PR is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probability at 5 years after transplantation in registered patients who received allogeneic transplants in the period between 2010 and 2019 are 51.3% for those with CR/sCR, and below 30% for those with VGPR, PR, SD, and PD / relapse at transplantation.</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864054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a:solidFill>
                  <a:schemeClr val="tx1"/>
                </a:solidFill>
                <a:effectLst/>
                <a:latin typeface="+mn-lt"/>
                <a:ea typeface="+mn-ea"/>
                <a:cs typeface="+mn-cs"/>
              </a:rPr>
              <a:t>In multiple myeloma, the number of bone marrow transplants from unrelated donors registered is below 30 for the last 10 years in recipients aged 16 years or older (≥16).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2010 and 2019 is 25.0% for those with PR at transplantation.</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354676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en-US" altLang="ja-JP" sz="1200" kern="1200">
                <a:solidFill>
                  <a:schemeClr val="tx1"/>
                </a:solidFill>
                <a:effectLst/>
                <a:latin typeface="+mn-lt"/>
                <a:ea typeface="+mn-ea"/>
                <a:cs typeface="+mn-cs"/>
              </a:rPr>
              <a:t>In aplastic anemia, the number of allogeneic transplants registered is approximately 300 for the last 10 years for recipients aged 0 to 15 years. Bone marrow transplantation fom related donors and unrelated donors are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allogeneic transplants in the period between 2010 and 2019 are as high as 90</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or more for bone marrow transplants from related donors and trasnplants unrelated donors.</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5592202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en-US" altLang="ja-JP" sz="1200" kern="1200">
                <a:solidFill>
                  <a:schemeClr val="tx1"/>
                </a:solidFill>
                <a:effectLst/>
                <a:latin typeface="+mn-lt"/>
                <a:ea typeface="+mn-ea"/>
                <a:cs typeface="+mn-cs"/>
              </a:rPr>
              <a:t>In aplastic anemia, the number of allogeneic transplants registered is 680 for the last 10 years in recipients aged 16 years or older (≥16). </a:t>
            </a:r>
          </a:p>
          <a:p>
            <a:r>
              <a:rPr kumimoji="1" lang="en-US" altLang="ja-JP" sz="1200" kern="1200">
                <a:solidFill>
                  <a:schemeClr val="tx1"/>
                </a:solidFill>
                <a:effectLst/>
                <a:latin typeface="+mn-lt"/>
                <a:ea typeface="+mn-ea"/>
                <a:cs typeface="+mn-cs"/>
              </a:rPr>
              <a:t>Bone marrow transplantation fom unrelated donors has accounted for around 40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of the transplantation.</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patients who received allogeneic transplants in the period between 2010 and 2019 are 65</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or more from related donorsand unrelated donors, and 87.5% for bone marrow transplants from related donors.</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1297181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en-US" altLang="ja-JP" sz="1200" kern="1200">
                <a:solidFill>
                  <a:schemeClr val="tx1"/>
                </a:solidFill>
                <a:effectLst/>
                <a:latin typeface="+mn-lt"/>
                <a:ea typeface="+mn-ea"/>
                <a:cs typeface="+mn-cs"/>
              </a:rPr>
              <a:t>In aplastic anemia, the number of HLA-matched sibling donor transplants, bone marrow transplants from unrelated donors and cord blood transplants from unrelated donors registered are approximately 260 for the last 10 years in recipients aged 0 to 15 years.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recipients in the period between 2010 and 2019 are 90</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or more.</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9605850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en-US" altLang="ja-JP" sz="1200" kern="1200">
                <a:solidFill>
                  <a:schemeClr val="tx1"/>
                </a:solidFill>
                <a:effectLst/>
                <a:latin typeface="+mn-lt"/>
                <a:ea typeface="+mn-ea"/>
                <a:cs typeface="+mn-cs"/>
              </a:rPr>
              <a:t>In aplastic anemia, the number of HLA-matched sibling donor transplants, bone marrow transplants from unrelated donors and cord blood transplants from unrelated donors registered are 630 for the last 10 years in recipients aged 16 years or older (≥16). </a:t>
            </a:r>
          </a:p>
          <a:p>
            <a:r>
              <a:rPr kumimoji="1" lang="en-US" altLang="ja-JP" sz="1200" kern="1200">
                <a:solidFill>
                  <a:schemeClr val="tx1"/>
                </a:solidFill>
                <a:effectLst/>
                <a:latin typeface="+mn-lt"/>
                <a:ea typeface="+mn-ea"/>
                <a:cs typeface="+mn-cs"/>
              </a:rPr>
              <a:t>Bone marrow transplantation fom unrelated donors is frequently performed.</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The survival probabilities at 5 years after transplantation in registered recipients in the period between 2010 and 2019 are 82.7</a:t>
            </a:r>
            <a:r>
              <a:rPr kumimoji="1" lang="ja-JP" altLang="ja-JP"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for HLA-matched sibling donor transplants and 74.6</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for bone marrow transplants from unrelated donors.</a:t>
            </a:r>
            <a:endParaRPr kumimoji="1" lang="en-US" altLang="ja-JP" b="0" kern="1200">
              <a:solidFill>
                <a:schemeClr val="tx1"/>
              </a:solidFill>
              <a:latin typeface="Calibri" panose="020F0502020204030204" pitchFamily="34" charset="0"/>
              <a:ea typeface="+mn-ea"/>
              <a:cs typeface="メイリオ" pitchFamily="50" charset="-128"/>
            </a:endParaRPr>
          </a:p>
        </p:txBody>
      </p:sp>
    </p:spTree>
    <p:extLst>
      <p:ext uri="{BB962C8B-B14F-4D97-AF65-F5344CB8AC3E}">
        <p14:creationId xmlns:p14="http://schemas.microsoft.com/office/powerpoint/2010/main" val="786165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a:solidFill>
                  <a:schemeClr val="tx1"/>
                </a:solidFill>
                <a:effectLst/>
                <a:latin typeface="+mn-lt"/>
                <a:ea typeface="+mn-ea"/>
                <a:cs typeface="+mn-cs"/>
              </a:rPr>
              <a:t>In cord blood transplantation from unrelated donors, the number of transplants in older age groups has increased, and those aged 50 years or older accounted for 50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8829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A05FE2-8CE3-469B-963A-DC7DAB8D0D1C}"/>
              </a:ext>
            </a:extLst>
          </p:cNvPr>
          <p:cNvSpPr>
            <a:spLocks noGrp="1"/>
          </p:cNvSpPr>
          <p:nvPr>
            <p:ph type="title"/>
          </p:nvPr>
        </p:nvSpPr>
        <p:spPr>
          <a:noFill/>
        </p:spPr>
        <p:txBody>
          <a:bodyPr/>
          <a:lstStyle/>
          <a:p>
            <a:r>
              <a:rPr kumimoji="1" lang="ja-JP" altLang="en-US"/>
              <a:t>マスター タイトルの書式設定</a:t>
            </a:r>
          </a:p>
        </p:txBody>
      </p:sp>
    </p:spTree>
    <p:extLst>
      <p:ext uri="{BB962C8B-B14F-4D97-AF65-F5344CB8AC3E}">
        <p14:creationId xmlns:p14="http://schemas.microsoft.com/office/powerpoint/2010/main" val="345441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928000" cy="828000"/>
          </a:xfrm>
          <a:noFill/>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D5B7F-B5A6-4AE7-96BC-CD99496A7391}"/>
              </a:ext>
            </a:extLst>
          </p:cNvPr>
          <p:cNvSpPr>
            <a:spLocks noGrp="1"/>
          </p:cNvSpPr>
          <p:nvPr>
            <p:ph type="title"/>
          </p:nvPr>
        </p:nvSpPr>
        <p:spPr>
          <a:xfrm>
            <a:off x="432000" y="0"/>
            <a:ext cx="8229600" cy="802800"/>
          </a:xfrm>
          <a:noFill/>
        </p:spPr>
        <p:txBody>
          <a:bodyPr/>
          <a:lstStyle/>
          <a:p>
            <a:r>
              <a:rPr kumimoji="1" lang="ja-JP" altLang="en-US"/>
              <a:t>マスター タイトルの書式設定</a:t>
            </a:r>
          </a:p>
        </p:txBody>
      </p:sp>
    </p:spTree>
    <p:extLst>
      <p:ext uri="{BB962C8B-B14F-4D97-AF65-F5344CB8AC3E}">
        <p14:creationId xmlns:p14="http://schemas.microsoft.com/office/powerpoint/2010/main" val="2853886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432000" y="0"/>
            <a:ext cx="8229600" cy="802800"/>
          </a:xfrm>
          <a:prstGeom prst="rect">
            <a:avLst/>
          </a:prstGeom>
          <a:solidFill>
            <a:schemeClr val="bg1"/>
          </a:solidFill>
        </p:spPr>
        <p:txBody>
          <a:bodyPr vert="horz" lIns="0" rIns="0" bIns="0" anchor="ctr">
            <a:normAutofit/>
          </a:bodyPr>
          <a:lstStyle/>
          <a:p>
            <a:r>
              <a:rPr kumimoji="0" lang="ja-JP" altLang="en-US" dirty="0"/>
              <a:t>マスタ タイトルの書式設定</a:t>
            </a:r>
            <a:endParaRPr kumimoji="0" lang="en-US" dirty="0"/>
          </a:p>
        </p:txBody>
      </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defTabSz="914400" fontAlgn="auto">
              <a:spcAft>
                <a:spcPts val="0"/>
              </a:spcAft>
            </a:pPr>
            <a:r>
              <a:rPr lang="en-US" altLang="ja-JP" sz="800">
                <a:solidFill>
                  <a:srgbClr val="96B1B6"/>
                </a:solidFill>
                <a:latin typeface="Cambria" pitchFamily="18" charset="0"/>
                <a:ea typeface="HGP明朝E"/>
              </a:rPr>
              <a:t>The </a:t>
            </a:r>
            <a:r>
              <a:rPr lang="en-US" altLang="ja-JP" sz="800">
                <a:solidFill>
                  <a:srgbClr val="7AA4D2"/>
                </a:solidFill>
                <a:latin typeface="Cambria" pitchFamily="18" charset="0"/>
                <a:ea typeface="HGP明朝E"/>
              </a:rPr>
              <a:t>J</a:t>
            </a:r>
            <a:r>
              <a:rPr lang="en-US" altLang="ja-JP" sz="800">
                <a:solidFill>
                  <a:srgbClr val="96B1B6"/>
                </a:solidFill>
                <a:latin typeface="Cambria" pitchFamily="18" charset="0"/>
                <a:ea typeface="HGP明朝E"/>
              </a:rPr>
              <a:t>apanese </a:t>
            </a:r>
            <a:r>
              <a:rPr lang="en-US" altLang="ja-JP" sz="800">
                <a:solidFill>
                  <a:srgbClr val="7AA4D2"/>
                </a:solidFill>
                <a:latin typeface="Cambria" pitchFamily="18" charset="0"/>
                <a:ea typeface="HGP明朝E"/>
              </a:rPr>
              <a:t>D</a:t>
            </a:r>
            <a:r>
              <a:rPr lang="en-US" altLang="ja-JP" sz="800">
                <a:solidFill>
                  <a:srgbClr val="96B1B6"/>
                </a:solidFill>
                <a:latin typeface="Cambria" pitchFamily="18" charset="0"/>
                <a:ea typeface="HGP明朝E"/>
              </a:rPr>
              <a:t>ata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enter for </a:t>
            </a:r>
            <a:r>
              <a:rPr lang="en-US" altLang="ja-JP" sz="800">
                <a:solidFill>
                  <a:srgbClr val="7AA4D2"/>
                </a:solidFill>
                <a:latin typeface="Cambria" pitchFamily="18" charset="0"/>
                <a:ea typeface="HGP明朝E"/>
              </a:rPr>
              <a:t>H</a:t>
            </a:r>
            <a:r>
              <a:rPr lang="en-US" altLang="ja-JP" sz="800">
                <a:solidFill>
                  <a:srgbClr val="96B1B6"/>
                </a:solidFill>
                <a:latin typeface="Cambria" pitchFamily="18" charset="0"/>
                <a:ea typeface="HGP明朝E"/>
              </a:rPr>
              <a:t>ematopoietic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ell </a:t>
            </a:r>
            <a:r>
              <a:rPr lang="en-US" altLang="ja-JP" sz="800">
                <a:solidFill>
                  <a:srgbClr val="7AA4D2"/>
                </a:solidFill>
                <a:latin typeface="Cambria" pitchFamily="18" charset="0"/>
                <a:ea typeface="HGP明朝E"/>
              </a:rPr>
              <a:t>T</a:t>
            </a:r>
            <a:r>
              <a:rPr lang="en-US" altLang="ja-JP" sz="800">
                <a:solidFill>
                  <a:srgbClr val="96B1B6"/>
                </a:solidFill>
                <a:latin typeface="Cambria" pitchFamily="18" charset="0"/>
                <a:ea typeface="HGP明朝E"/>
              </a:rPr>
              <a:t>ransplantation</a:t>
            </a:r>
            <a:endParaRPr lang="ja-JP" altLang="en-US" sz="800" dirty="0">
              <a:solidFill>
                <a:srgbClr val="96B1B6"/>
              </a:solidFill>
              <a:latin typeface="Cambria" pitchFamily="18" charset="0"/>
              <a:ea typeface="HGP明朝E"/>
            </a:endParaRPr>
          </a:p>
        </p:txBody>
      </p:sp>
      <p:grpSp>
        <p:nvGrpSpPr>
          <p:cNvPr id="35" name="グループ化 17">
            <a:extLst>
              <a:ext uri="{FF2B5EF4-FFF2-40B4-BE49-F238E27FC236}">
                <a16:creationId xmlns:a16="http://schemas.microsoft.com/office/drawing/2014/main" id="{A866808E-9A25-4A7E-8758-367F45BB6096}"/>
              </a:ext>
            </a:extLst>
          </p:cNvPr>
          <p:cNvGrpSpPr/>
          <p:nvPr userDrawn="1"/>
        </p:nvGrpSpPr>
        <p:grpSpPr>
          <a:xfrm>
            <a:off x="62552" y="6357600"/>
            <a:ext cx="3749040" cy="499982"/>
            <a:chOff x="62552" y="6357600"/>
            <a:chExt cx="3749040" cy="499982"/>
          </a:xfrm>
        </p:grpSpPr>
        <p:pic>
          <p:nvPicPr>
            <p:cNvPr id="36" name="図 35" descr="jdchct_logo_only_131104.png">
              <a:extLst>
                <a:ext uri="{FF2B5EF4-FFF2-40B4-BE49-F238E27FC236}">
                  <a16:creationId xmlns:a16="http://schemas.microsoft.com/office/drawing/2014/main" id="{D03AD724-F076-46C2-993D-02B6712FD575}"/>
                </a:ext>
              </a:extLst>
            </p:cNvPr>
            <p:cNvPicPr>
              <a:picLocks/>
            </p:cNvPicPr>
            <p:nvPr/>
          </p:nvPicPr>
          <p:blipFill>
            <a:blip r:embed="rId7"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7" name="テキスト ボックス 6">
              <a:extLst>
                <a:ext uri="{FF2B5EF4-FFF2-40B4-BE49-F238E27FC236}">
                  <a16:creationId xmlns:a16="http://schemas.microsoft.com/office/drawing/2014/main" id="{DABAF261-F294-403C-AAE8-61DF00E7AF96}"/>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cs typeface="+mn-cs"/>
              </a:endParaRPr>
            </a:p>
          </p:txBody>
        </p:sp>
      </p:grpSp>
      <p:sp>
        <p:nvSpPr>
          <p:cNvPr id="2" name="スライド番号プレースホルダー 1">
            <a:extLst>
              <a:ext uri="{FF2B5EF4-FFF2-40B4-BE49-F238E27FC236}">
                <a16:creationId xmlns:a16="http://schemas.microsoft.com/office/drawing/2014/main" id="{780B7359-C7C6-4EA5-AB70-8A5AEACDD21B}"/>
              </a:ext>
            </a:extLst>
          </p:cNvPr>
          <p:cNvSpPr>
            <a:spLocks noGrp="1"/>
          </p:cNvSpPr>
          <p:nvPr>
            <p:ph type="sldNum" sz="quarter" idx="4"/>
          </p:nvPr>
        </p:nvSpPr>
        <p:spPr>
          <a:xfrm>
            <a:off x="7086600" y="6491354"/>
            <a:ext cx="2057400"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37" r:id="rId2"/>
    <p:sldLayoutId id="2147483723" r:id="rId3"/>
    <p:sldLayoutId id="2147483727" r:id="rId4"/>
    <p:sldLayoutId id="2147483736" r:id="rId5"/>
  </p:sldLayoutIdLst>
  <p:hf sldNum="0"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FC449D1-180D-40FB-B8CA-8B0B68B6739E}"/>
              </a:ext>
            </a:extLst>
          </p:cNvPr>
          <p:cNvSpPr>
            <a:spLocks noGrp="1"/>
          </p:cNvSpPr>
          <p:nvPr>
            <p:ph type="title" idx="4294967295"/>
          </p:nvPr>
        </p:nvSpPr>
        <p:spPr>
          <a:noFill/>
        </p:spPr>
        <p:txBody>
          <a:bodyPr/>
          <a:lstStyle/>
          <a:p>
            <a:r>
              <a:rPr kumimoji="1" lang="en-US" altLang="ja-JP">
                <a:solidFill>
                  <a:schemeClr val="bg1"/>
                </a:solidFill>
              </a:rPr>
              <a:t>Title</a:t>
            </a:r>
            <a:endParaRPr kumimoji="1" lang="ja-JP" altLang="en-US">
              <a:solidFill>
                <a:schemeClr val="bg1"/>
              </a:solidFill>
            </a:endParaRPr>
          </a:p>
        </p:txBody>
      </p:sp>
      <p:pic>
        <p:nvPicPr>
          <p:cNvPr id="7" name="図 6">
            <a:extLst>
              <a:ext uri="{FF2B5EF4-FFF2-40B4-BE49-F238E27FC236}">
                <a16:creationId xmlns:a16="http://schemas.microsoft.com/office/drawing/2014/main" id="{17380414-13B0-4E7C-AA20-22FE3B5621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a:solidFill>
                  <a:schemeClr val="bg1"/>
                </a:solidFill>
                <a:effectLst/>
                <a:latin typeface="Arial" pitchFamily="34" charset="0"/>
                <a:ea typeface="Verdana" pitchFamily="34" charset="0"/>
                <a:cs typeface="Arial" pitchFamily="34" charset="0"/>
              </a:rPr>
              <a:t>by Recipient Age at Transplant</a:t>
            </a:r>
            <a:r>
              <a:rPr lang="ja-JP" altLang="en-US">
                <a:solidFill>
                  <a:schemeClr val="bg1"/>
                </a:solidFill>
                <a:effectLst/>
                <a:latin typeface="Arial" pitchFamily="34" charset="0"/>
                <a:ea typeface="Verdana" pitchFamily="34" charset="0"/>
                <a:cs typeface="Arial" pitchFamily="34" charset="0"/>
              </a:rPr>
              <a:t>　</a:t>
            </a:r>
            <a:r>
              <a:rPr lang="en-US" altLang="ja-JP" sz="1100" b="0" spc="-150">
                <a:solidFill>
                  <a:schemeClr val="bg1"/>
                </a:solidFill>
                <a:effectLst/>
                <a:latin typeface="ＭＳ ゴシック" pitchFamily="49" charset="-128"/>
                <a:ea typeface="ＭＳ ゴシック" pitchFamily="49" charset="-128"/>
                <a:cs typeface="Arial" pitchFamily="34" charset="0"/>
              </a:rPr>
              <a:t>&lt;</a:t>
            </a:r>
            <a:r>
              <a:rPr kumimoji="1" lang="en-US" altLang="ja-JP" sz="1100" b="0" kern="1200">
                <a:ln>
                  <a:noFill/>
                </a:ln>
                <a:solidFill>
                  <a:schemeClr val="bg1"/>
                </a:solidFill>
                <a:effectLst/>
                <a:latin typeface="ＭＳ ゴシック" pitchFamily="49" charset="-128"/>
                <a:ea typeface="ＭＳ ゴシック" pitchFamily="49" charset="-128"/>
              </a:rPr>
              <a:t>Leukemia/</a:t>
            </a:r>
            <a:r>
              <a:rPr kumimoji="1" lang="en-US" altLang="ja-JP" sz="1100" b="0" kern="1200">
                <a:ln>
                  <a:noFill/>
                </a:ln>
                <a:solidFill>
                  <a:schemeClr val="bg1"/>
                </a:solidFill>
                <a:effectLst/>
              </a:rPr>
              <a:t>Malignant Lymphoma</a:t>
            </a:r>
            <a:r>
              <a:rPr kumimoji="1" lang="en-US" altLang="ja-JP" sz="1100" b="0" kern="1200">
                <a:ln>
                  <a:noFill/>
                </a:ln>
                <a:solidFill>
                  <a:schemeClr val="bg1"/>
                </a:solidFill>
                <a:effectLst/>
                <a:latin typeface="ＭＳ ゴシック" pitchFamily="49" charset="-128"/>
                <a:ea typeface="ＭＳ ゴシック" pitchFamily="49" charset="-128"/>
              </a:rPr>
              <a:t>&gt;</a:t>
            </a:r>
            <a:endParaRPr kumimoji="1" lang="ja-JP" altLang="en-US" sz="1100" b="0" dirty="0">
              <a:solidFill>
                <a:schemeClr val="bg1"/>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5715517D-B8D8-4C6B-A512-B3FC90E937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4755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lvl="0"/>
            <a:r>
              <a:rPr lang="en-US" altLang="ja-JP" sz="2500" spc="-100">
                <a:solidFill>
                  <a:schemeClr val="bg1"/>
                </a:solidFill>
                <a:effectLst/>
                <a:latin typeface="Arial" panose="020B0604020202020204" pitchFamily="34" charset="0"/>
                <a:cs typeface="Arial" panose="020B0604020202020204" pitchFamily="34" charset="0"/>
              </a:rPr>
              <a:t>Indications for Hematopoietic Stem Cell </a:t>
            </a:r>
            <a:br>
              <a:rPr lang="en-US" altLang="ja-JP" sz="2500" spc="-100">
                <a:solidFill>
                  <a:schemeClr val="bg1"/>
                </a:solidFill>
                <a:effectLst/>
                <a:latin typeface="Arial" panose="020B0604020202020204" pitchFamily="34" charset="0"/>
                <a:cs typeface="Arial" panose="020B0604020202020204" pitchFamily="34" charset="0"/>
              </a:rPr>
            </a:br>
            <a:r>
              <a:rPr lang="en-US" altLang="ja-JP" sz="2500" spc="-100">
                <a:solidFill>
                  <a:schemeClr val="bg1"/>
                </a:solidFill>
                <a:effectLst/>
                <a:latin typeface="Arial" panose="020B0604020202020204" pitchFamily="34" charset="0"/>
                <a:cs typeface="Arial" panose="020B0604020202020204" pitchFamily="34" charset="0"/>
              </a:rPr>
              <a:t>Transplants by Transplant type</a:t>
            </a:r>
            <a:r>
              <a:rPr lang="en-US" altLang="ja-JP" sz="2500" b="0" spc="-100">
                <a:solidFill>
                  <a:schemeClr val="bg1"/>
                </a:solidFill>
                <a:latin typeface="Arial" panose="020B0604020202020204" pitchFamily="34" charset="0"/>
                <a:ea typeface="ＭＳ Ｐゴシック"/>
                <a:cs typeface="Arial" pitchFamily="34" charset="0"/>
              </a:rPr>
              <a:t> </a:t>
            </a:r>
            <a:r>
              <a:rPr lang="en-US" altLang="ja-JP" sz="2500" b="0" spc="-100">
                <a:solidFill>
                  <a:schemeClr val="bg1"/>
                </a:solidFill>
                <a:effectLst/>
                <a:latin typeface="Arial" panose="020B0604020202020204" pitchFamily="34" charset="0"/>
                <a:ea typeface="ＭＳ Ｐゴシック"/>
                <a:cs typeface="Arial" pitchFamily="34" charset="0"/>
              </a:rPr>
              <a:t>&lt;age 0-15&gt;</a:t>
            </a:r>
            <a:endParaRPr kumimoji="1" lang="ja-JP" altLang="en-US" sz="2500" b="0" spc="-100" dirty="0">
              <a:solidFill>
                <a:schemeClr val="bg1"/>
              </a:solidFill>
              <a:effectLst/>
              <a:latin typeface="Arial" panose="020B0604020202020204" pitchFamily="34" charset="0"/>
              <a:cs typeface="Arial" panose="020B0604020202020204" pitchFamily="34" charset="0"/>
            </a:endParaRPr>
          </a:p>
        </p:txBody>
      </p:sp>
      <p:pic>
        <p:nvPicPr>
          <p:cNvPr id="4" name="図 3" descr="グラフ, ウォーターフォール図&#10;&#10;自動的に生成された説明">
            <a:extLst>
              <a:ext uri="{FF2B5EF4-FFF2-40B4-BE49-F238E27FC236}">
                <a16:creationId xmlns:a16="http://schemas.microsoft.com/office/drawing/2014/main" id="{95614375-DEE3-459E-9C94-E12357E37B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5395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lvl="0">
              <a:defRPr/>
            </a:pPr>
            <a:r>
              <a:rPr lang="en-US" altLang="ja-JP" spc="-100">
                <a:solidFill>
                  <a:schemeClr val="bg1"/>
                </a:solidFill>
                <a:effectLst/>
                <a:latin typeface="Arial" panose="020B0604020202020204" pitchFamily="34" charset="0"/>
                <a:cs typeface="Arial" panose="020B0604020202020204" pitchFamily="34" charset="0"/>
              </a:rPr>
              <a:t>Indications for Hematopoietic Stem Cell </a:t>
            </a:r>
            <a:br>
              <a:rPr lang="en-US" altLang="ja-JP" spc="-100">
                <a:solidFill>
                  <a:schemeClr val="bg1"/>
                </a:solidFill>
                <a:effectLst/>
                <a:latin typeface="Arial" panose="020B0604020202020204" pitchFamily="34" charset="0"/>
                <a:cs typeface="Arial" panose="020B0604020202020204" pitchFamily="34" charset="0"/>
              </a:rPr>
            </a:br>
            <a:r>
              <a:rPr lang="en-US" altLang="ja-JP" spc="-100">
                <a:solidFill>
                  <a:schemeClr val="bg1"/>
                </a:solidFill>
                <a:effectLst/>
                <a:latin typeface="Arial" panose="020B0604020202020204" pitchFamily="34" charset="0"/>
                <a:cs typeface="Arial" panose="020B0604020202020204" pitchFamily="34" charset="0"/>
              </a:rPr>
              <a:t>Transplants by Transplant type</a:t>
            </a:r>
            <a:r>
              <a:rPr lang="ja-JP" altLang="en-US" spc="-100">
                <a:solidFill>
                  <a:schemeClr val="bg1"/>
                </a:solidFill>
                <a:effectLst/>
                <a:latin typeface="Arial" panose="020B0604020202020204" pitchFamily="34" charset="0"/>
                <a:cs typeface="Arial" panose="020B0604020202020204" pitchFamily="34" charset="0"/>
              </a:rPr>
              <a:t>　</a:t>
            </a:r>
            <a:r>
              <a:rPr lang="en-US" altLang="ja-JP" sz="2000" b="0" spc="-150">
                <a:solidFill>
                  <a:schemeClr val="bg1"/>
                </a:solidFill>
                <a:effectLst/>
                <a:latin typeface="Arial" pitchFamily="34" charset="0"/>
                <a:ea typeface="ＭＳ Ｐゴシック"/>
                <a:cs typeface="Arial" pitchFamily="34" charset="0"/>
              </a:rPr>
              <a:t>&lt;age </a:t>
            </a:r>
            <a:r>
              <a:rPr lang="ja-JP" altLang="en-US" sz="2000" b="0" spc="-150">
                <a:solidFill>
                  <a:schemeClr val="bg1"/>
                </a:solidFill>
                <a:effectLst/>
                <a:latin typeface="Arial" pitchFamily="34" charset="0"/>
                <a:ea typeface="ＭＳ Ｐゴシック"/>
                <a:cs typeface="Arial" pitchFamily="34" charset="0"/>
              </a:rPr>
              <a:t>≥</a:t>
            </a:r>
            <a:r>
              <a:rPr lang="en-US" altLang="ja-JP" sz="2000" b="0" spc="-150">
                <a:solidFill>
                  <a:schemeClr val="bg1"/>
                </a:solidFill>
                <a:effectLst/>
                <a:latin typeface="Arial" pitchFamily="34" charset="0"/>
                <a:ea typeface="ＭＳ Ｐゴシック"/>
                <a:cs typeface="Arial" pitchFamily="34" charset="0"/>
              </a:rPr>
              <a:t>16&gt;</a:t>
            </a:r>
            <a:endParaRPr kumimoji="1" lang="ja-JP" altLang="en-US" sz="2000" b="0" dirty="0">
              <a:solidFill>
                <a:schemeClr val="bg1"/>
              </a:solidFill>
            </a:endParaRPr>
          </a:p>
        </p:txBody>
      </p:sp>
      <p:pic>
        <p:nvPicPr>
          <p:cNvPr id="3" name="図 2" descr="グラフ, 棒グラフ&#10;&#10;自動的に生成された説明">
            <a:extLst>
              <a:ext uri="{FF2B5EF4-FFF2-40B4-BE49-F238E27FC236}">
                <a16:creationId xmlns:a16="http://schemas.microsoft.com/office/drawing/2014/main" id="{C8638708-A711-4FBF-9DCD-8922506105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791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spc="-100">
                <a:solidFill>
                  <a:schemeClr val="bg1"/>
                </a:solidFill>
                <a:effectLst/>
                <a:latin typeface="Arial" panose="020B0604020202020204" pitchFamily="34" charset="0"/>
                <a:cs typeface="Arial" panose="020B0604020202020204" pitchFamily="34" charset="0"/>
              </a:rPr>
              <a:t>Trend of Main Disease </a:t>
            </a:r>
            <a:r>
              <a:rPr lang="en-US" altLang="ja-JP" sz="1100" spc="-100">
                <a:solidFill>
                  <a:schemeClr val="bg1"/>
                </a:solidFill>
                <a:effectLst/>
                <a:latin typeface="Arial" panose="020B0604020202020204" pitchFamily="34" charset="0"/>
                <a:cs typeface="Arial" panose="020B0604020202020204" pitchFamily="34" charset="0"/>
              </a:rPr>
              <a:t>&lt;Autologous</a:t>
            </a:r>
            <a:r>
              <a:rPr lang="en-US" altLang="ja-JP" sz="1100" b="0" spc="-150">
                <a:solidFill>
                  <a:schemeClr val="bg1"/>
                </a:solidFill>
                <a:effectLst/>
                <a:latin typeface="Arial" pitchFamily="34" charset="0"/>
                <a:ea typeface="ＭＳ Ｐゴシック"/>
                <a:cs typeface="Arial" pitchFamily="34" charset="0"/>
              </a:rPr>
              <a:t>&gt;&lt;age</a:t>
            </a:r>
            <a:r>
              <a:rPr lang="ja-JP" altLang="en-US" sz="1100" b="0" spc="-150">
                <a:solidFill>
                  <a:schemeClr val="bg1"/>
                </a:solidFill>
                <a:effectLst/>
                <a:latin typeface="Arial" pitchFamily="34" charset="0"/>
                <a:ea typeface="ＭＳ Ｐゴシック"/>
                <a:cs typeface="Arial" pitchFamily="34" charset="0"/>
              </a:rPr>
              <a:t>≤</a:t>
            </a:r>
            <a:r>
              <a:rPr lang="en-US" altLang="ja-JP" sz="1100" b="0" spc="-150">
                <a:solidFill>
                  <a:schemeClr val="bg1"/>
                </a:solidFill>
                <a:effectLst/>
                <a:latin typeface="Arial" pitchFamily="34" charset="0"/>
                <a:ea typeface="ＭＳ Ｐゴシック"/>
                <a:cs typeface="Arial" pitchFamily="34" charset="0"/>
              </a:rPr>
              <a:t>15&gt;</a:t>
            </a:r>
            <a:endParaRPr kumimoji="1" lang="ja-JP" altLang="en-US" sz="1100" b="0" dirty="0">
              <a:solidFill>
                <a:schemeClr val="bg1"/>
              </a:solidFill>
              <a:effectLst/>
            </a:endParaRPr>
          </a:p>
        </p:txBody>
      </p:sp>
      <p:pic>
        <p:nvPicPr>
          <p:cNvPr id="4" name="図 3">
            <a:extLst>
              <a:ext uri="{FF2B5EF4-FFF2-40B4-BE49-F238E27FC236}">
                <a16:creationId xmlns:a16="http://schemas.microsoft.com/office/drawing/2014/main" id="{5564A4A6-2A00-4671-9AEE-51C107FE21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973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spc="-100">
                <a:solidFill>
                  <a:schemeClr val="bg1"/>
                </a:solidFill>
                <a:effectLst/>
                <a:latin typeface="Arial" panose="020B0604020202020204" pitchFamily="34" charset="0"/>
                <a:cs typeface="Arial" panose="020B0604020202020204" pitchFamily="34" charset="0"/>
              </a:rPr>
              <a:t>Trend of Main Disease </a:t>
            </a:r>
            <a:r>
              <a:rPr lang="en-US" altLang="ja-JP" sz="2000" b="0" spc="-150">
                <a:solidFill>
                  <a:schemeClr val="bg1"/>
                </a:solidFill>
                <a:effectLst/>
                <a:latin typeface="Arial" pitchFamily="34" charset="0"/>
                <a:ea typeface="ＭＳ Ｐゴシック"/>
                <a:cs typeface="Arial" pitchFamily="34" charset="0"/>
              </a:rPr>
              <a:t>&lt;Allogeneic&gt;&lt;age</a:t>
            </a:r>
            <a:r>
              <a:rPr lang="ja-JP" altLang="en-US" sz="2000" b="0" spc="-150">
                <a:solidFill>
                  <a:schemeClr val="bg1"/>
                </a:solidFill>
                <a:effectLst/>
                <a:latin typeface="Arial" pitchFamily="34" charset="0"/>
                <a:ea typeface="ＭＳ Ｐゴシック"/>
                <a:cs typeface="Arial" pitchFamily="34" charset="0"/>
              </a:rPr>
              <a:t>≤</a:t>
            </a:r>
            <a:r>
              <a:rPr lang="en-US" altLang="ja-JP" sz="2000" b="0" spc="-150">
                <a:solidFill>
                  <a:schemeClr val="bg1"/>
                </a:solidFill>
                <a:effectLst/>
                <a:latin typeface="Arial" pitchFamily="34" charset="0"/>
                <a:ea typeface="ＭＳ Ｐゴシック"/>
                <a:cs typeface="Arial" pitchFamily="34" charset="0"/>
              </a:rPr>
              <a:t>15&gt;</a:t>
            </a:r>
            <a:endParaRPr kumimoji="1" lang="ja-JP" altLang="en-US" sz="2000" b="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01297789-DF27-4CF9-9797-FA746D60E0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33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lvl="0">
              <a:defRPr/>
            </a:pPr>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spc="-100">
                <a:solidFill>
                  <a:schemeClr val="bg1"/>
                </a:solidFill>
                <a:effectLst/>
                <a:latin typeface="Arial" panose="020B0604020202020204" pitchFamily="34" charset="0"/>
                <a:cs typeface="Arial" panose="020B0604020202020204" pitchFamily="34" charset="0"/>
              </a:rPr>
              <a:t>Trend of Main Disease </a:t>
            </a:r>
            <a:r>
              <a:rPr lang="en-US" altLang="ja-JP" sz="1100" spc="-100">
                <a:solidFill>
                  <a:schemeClr val="bg1"/>
                </a:solidFill>
                <a:effectLst/>
                <a:latin typeface="Arial" panose="020B0604020202020204" pitchFamily="34" charset="0"/>
                <a:cs typeface="Arial" panose="020B0604020202020204" pitchFamily="34" charset="0"/>
              </a:rPr>
              <a:t>&lt;</a:t>
            </a:r>
            <a:r>
              <a:rPr kumimoji="1" lang="en-US" altLang="ja-JP" sz="1100" b="0" kern="1200">
                <a:ln>
                  <a:noFill/>
                </a:ln>
                <a:solidFill>
                  <a:schemeClr val="bg1"/>
                </a:solidFill>
                <a:effectLst/>
                <a:latin typeface="+mn-ea"/>
                <a:ea typeface="+mn-ea"/>
                <a:cs typeface="+mj-cs"/>
              </a:rPr>
              <a:t>Autologous&gt;</a:t>
            </a:r>
            <a:r>
              <a:rPr lang="en-US" altLang="ja-JP" sz="1100" b="0" spc="-150">
                <a:solidFill>
                  <a:schemeClr val="bg1"/>
                </a:solidFill>
                <a:effectLst/>
                <a:latin typeface="Arial" pitchFamily="34" charset="0"/>
                <a:ea typeface="ＭＳ Ｐゴシック"/>
                <a:cs typeface="Arial" pitchFamily="34" charset="0"/>
              </a:rPr>
              <a:t>&lt;age</a:t>
            </a:r>
            <a:r>
              <a:rPr lang="ja-JP" altLang="en-US" sz="1100" b="0" spc="-150">
                <a:solidFill>
                  <a:schemeClr val="bg1"/>
                </a:solidFill>
                <a:effectLst/>
                <a:latin typeface="Arial" pitchFamily="34" charset="0"/>
                <a:ea typeface="ＭＳ Ｐゴシック"/>
                <a:cs typeface="Arial" pitchFamily="34" charset="0"/>
              </a:rPr>
              <a:t>≥</a:t>
            </a:r>
            <a:r>
              <a:rPr lang="en-US" altLang="ja-JP" sz="1100" b="0" spc="-150">
                <a:solidFill>
                  <a:schemeClr val="bg1"/>
                </a:solidFill>
                <a:effectLst/>
                <a:latin typeface="Arial" pitchFamily="34" charset="0"/>
                <a:ea typeface="ＭＳ Ｐゴシック"/>
                <a:cs typeface="Arial" pitchFamily="34" charset="0"/>
              </a:rPr>
              <a:t>16&gt;</a:t>
            </a:r>
            <a:endParaRPr kumimoji="1" lang="ja-JP" altLang="en-US" sz="1100" b="0" dirty="0">
              <a:solidFill>
                <a:schemeClr val="bg1"/>
              </a:solidFill>
            </a:endParaRPr>
          </a:p>
        </p:txBody>
      </p:sp>
      <p:pic>
        <p:nvPicPr>
          <p:cNvPr id="3" name="図 2" descr="グラフ, 折れ線グラフ&#10;&#10;自動的に生成された説明">
            <a:extLst>
              <a:ext uri="{FF2B5EF4-FFF2-40B4-BE49-F238E27FC236}">
                <a16:creationId xmlns:a16="http://schemas.microsoft.com/office/drawing/2014/main" id="{DC3F603E-A2AB-4B0C-BC6B-64939687EF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4396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lumMod val="50000"/>
                </a:prstClr>
              </a:solidFill>
              <a:effectLst/>
              <a:uLnTx/>
              <a:uFillTx/>
              <a:latin typeface="HGP明朝E" panose="02020900000000000000" pitchFamily="18" charset="-128"/>
              <a:ea typeface="HGP明朝E" panose="02020900000000000000" pitchFamily="18" charset="-128"/>
              <a:cs typeface="+mn-cs"/>
            </a:endParaRPr>
          </a:p>
        </p:txBody>
      </p:sp>
      <p:sp>
        <p:nvSpPr>
          <p:cNvPr id="8" name="タイトル 7"/>
          <p:cNvSpPr>
            <a:spLocks noGrp="1"/>
          </p:cNvSpPr>
          <p:nvPr>
            <p:ph type="title"/>
          </p:nvPr>
        </p:nvSpPr>
        <p:spPr/>
        <p:txBody>
          <a:bodyPr>
            <a:normAutofit fontScale="90000"/>
          </a:bodyPr>
          <a:lstStyle/>
          <a:p>
            <a:pPr lvl="0">
              <a:defRPr/>
            </a:pPr>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spc="-100">
                <a:solidFill>
                  <a:schemeClr val="bg1"/>
                </a:solidFill>
                <a:effectLst/>
                <a:latin typeface="Arial" panose="020B0604020202020204" pitchFamily="34" charset="0"/>
                <a:cs typeface="Arial" panose="020B0604020202020204" pitchFamily="34" charset="0"/>
              </a:rPr>
              <a:t>Trend of Main Disease </a:t>
            </a:r>
            <a:r>
              <a:rPr kumimoji="1" lang="en-US" altLang="ja-JP" sz="1100" b="0" kern="1200">
                <a:ln>
                  <a:noFill/>
                </a:ln>
                <a:solidFill>
                  <a:schemeClr val="bg1"/>
                </a:solidFill>
                <a:effectLst/>
                <a:latin typeface="+mn-ea"/>
                <a:ea typeface="+mn-ea"/>
                <a:cs typeface="+mj-cs"/>
              </a:rPr>
              <a:t>&lt;Allogeneic&gt;&lt;age</a:t>
            </a:r>
            <a:r>
              <a:rPr kumimoji="1" lang="ja-JP" altLang="ja-JP"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latin typeface="+mn-ea"/>
                <a:ea typeface="+mn-ea"/>
                <a:cs typeface="+mj-cs"/>
              </a:rPr>
              <a:t>16</a:t>
            </a:r>
            <a:r>
              <a:rPr lang="en-US" altLang="ja-JP" sz="2000" b="0" spc="-15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ndParaRPr>
          </a:p>
        </p:txBody>
      </p:sp>
      <p:pic>
        <p:nvPicPr>
          <p:cNvPr id="3" name="図 2" descr="グラフ, 折れ線グラフ&#10;&#10;自動的に生成された説明">
            <a:extLst>
              <a:ext uri="{FF2B5EF4-FFF2-40B4-BE49-F238E27FC236}">
                <a16:creationId xmlns:a16="http://schemas.microsoft.com/office/drawing/2014/main" id="{F0D2934A-65A4-4D32-97A7-D0C5897897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6007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b="0" spc="-100">
                <a:solidFill>
                  <a:schemeClr val="bg1"/>
                </a:solidFill>
                <a:effectLst/>
              </a:rPr>
            </a:br>
            <a:r>
              <a:rPr lang="en-US" altLang="ja-JP" spc="-100">
                <a:solidFill>
                  <a:schemeClr val="bg1"/>
                </a:solidFill>
                <a:effectLst/>
                <a:latin typeface="Arial" panose="020B0604020202020204" pitchFamily="34" charset="0"/>
                <a:cs typeface="Arial" panose="020B0604020202020204" pitchFamily="34" charset="0"/>
              </a:rPr>
              <a:t>Ratio of the Number of Stem Cell Sources </a:t>
            </a:r>
            <a:r>
              <a:rPr kumimoji="1" lang="en-US" altLang="ja-JP" sz="1100" b="0" kern="1200">
                <a:ln>
                  <a:noFill/>
                </a:ln>
                <a:solidFill>
                  <a:schemeClr val="bg1"/>
                </a:solidFill>
                <a:effectLst/>
              </a:rPr>
              <a:t>&lt;Autologous&gt;</a:t>
            </a:r>
            <a:endParaRPr kumimoji="1" lang="ja-JP" altLang="en-US" sz="1100" b="0" spc="-100" dirty="0">
              <a:solidFill>
                <a:schemeClr val="bg1"/>
              </a:solidFill>
              <a:effectLst/>
              <a:latin typeface="Arial" panose="020B0604020202020204" pitchFamily="34" charset="0"/>
              <a:ea typeface="ＭＳ ゴシック" pitchFamily="49" charset="-128"/>
              <a:cs typeface="Arial" panose="020B0604020202020204" pitchFamily="34" charset="0"/>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10;&#10;自動的に生成された説明">
            <a:extLst>
              <a:ext uri="{FF2B5EF4-FFF2-40B4-BE49-F238E27FC236}">
                <a16:creationId xmlns:a16="http://schemas.microsoft.com/office/drawing/2014/main" id="{ACF05ADE-4297-447E-B570-7E004E2A42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4595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500"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z="2500" spc="-100">
                <a:solidFill>
                  <a:schemeClr val="bg1"/>
                </a:solidFill>
                <a:effectLst/>
              </a:rPr>
            </a:br>
            <a:r>
              <a:rPr lang="en-US" altLang="ja-JP" sz="2500" spc="-100">
                <a:solidFill>
                  <a:schemeClr val="bg1"/>
                </a:solidFill>
                <a:effectLst/>
                <a:latin typeface="Arial" panose="020B0604020202020204" pitchFamily="34" charset="0"/>
                <a:cs typeface="Arial" panose="020B0604020202020204" pitchFamily="34" charset="0"/>
              </a:rPr>
              <a:t>Ratio of the Number of Stem Cell Sources </a:t>
            </a:r>
            <a:r>
              <a:rPr kumimoji="1" lang="en-US" altLang="ja-JP" sz="1000" b="0" kern="1200">
                <a:ln>
                  <a:noFill/>
                </a:ln>
                <a:solidFill>
                  <a:schemeClr val="bg1"/>
                </a:solidFill>
                <a:effectLst/>
              </a:rPr>
              <a:t>&lt;Allogeneic&gt;</a:t>
            </a:r>
            <a:endParaRPr kumimoji="1" lang="ja-JP" altLang="en-US" sz="1000" b="0" spc="-100" dirty="0">
              <a:solidFill>
                <a:schemeClr val="bg1"/>
              </a:solidFill>
              <a:effectLst/>
              <a:latin typeface="ＭＳ ゴシック" pitchFamily="49" charset="-128"/>
              <a:ea typeface="ＭＳ ゴシック" pitchFamily="49" charset="-128"/>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10;&#10;自動的に生成された説明">
            <a:extLst>
              <a:ext uri="{FF2B5EF4-FFF2-40B4-BE49-F238E27FC236}">
                <a16:creationId xmlns:a16="http://schemas.microsoft.com/office/drawing/2014/main" id="{32D27827-4295-4AAF-93D5-F57DE9BAAA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9255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solidFill>
            <a:srgbClr val="E9F3FD"/>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onstantia"/>
              <a:ea typeface="HGP明朝E" panose="02020900000000000000" pitchFamily="18" charset="-128"/>
              <a:cs typeface="+mn-cs"/>
            </a:endParaRPr>
          </a:p>
        </p:txBody>
      </p:sp>
      <p:sp>
        <p:nvSpPr>
          <p:cNvPr id="2" name="タイトル 1"/>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a:effectLst/>
                <a:latin typeface="Arial" panose="020B0604020202020204" pitchFamily="34" charset="0"/>
                <a:cs typeface="Arial" panose="020B0604020202020204" pitchFamily="34" charset="0"/>
              </a:rPr>
              <a:t>Annual Number of Transplant Recipients </a:t>
            </a:r>
            <a:br>
              <a:rPr lang="en-US" altLang="ja-JP" spc="-100">
                <a:effectLst/>
                <a:latin typeface="Arial" panose="020B0604020202020204" pitchFamily="34" charset="0"/>
                <a:cs typeface="Arial" panose="020B0604020202020204" pitchFamily="34" charset="0"/>
              </a:rPr>
            </a:br>
            <a:r>
              <a:rPr lang="en-US" altLang="ja-JP" spc="-100">
                <a:effectLst/>
                <a:latin typeface="Arial" panose="020B0604020202020204" pitchFamily="34" charset="0"/>
                <a:cs typeface="Arial" panose="020B0604020202020204" pitchFamily="34" charset="0"/>
              </a:rPr>
              <a:t>Ratio of the Number of Stem Cell Sources </a:t>
            </a:r>
            <a:r>
              <a:rPr kumimoji="1" lang="en-US" altLang="ja-JP" sz="600" b="0" kern="1200">
                <a:ln>
                  <a:noFill/>
                </a:ln>
                <a:solidFill>
                  <a:schemeClr val="bg1"/>
                </a:solidFill>
                <a:effectLst/>
                <a:latin typeface="+mn-ea"/>
                <a:ea typeface="+mn-ea"/>
                <a:cs typeface="+mj-cs"/>
              </a:rPr>
              <a:t>&lt;</a:t>
            </a:r>
            <a:r>
              <a:rPr kumimoji="1" lang="en-US" altLang="ja-JP" sz="1100" b="0" kern="1200">
                <a:ln>
                  <a:noFill/>
                </a:ln>
                <a:solidFill>
                  <a:schemeClr val="bg1"/>
                </a:solidFill>
                <a:effectLst/>
                <a:latin typeface="+mn-ea"/>
                <a:ea typeface="+mn-ea"/>
                <a:cs typeface="+mj-cs"/>
              </a:rPr>
              <a:t>Allogeneic&gt;&lt;Unrelated donors</a:t>
            </a:r>
            <a:r>
              <a:rPr kumimoji="1" lang="en-US" altLang="ja-JP" sz="600" b="0" kern="1200">
                <a:ln>
                  <a:noFill/>
                </a:ln>
                <a:solidFill>
                  <a:schemeClr val="bg1"/>
                </a:solidFill>
                <a:effectLst/>
                <a:latin typeface="+mn-ea"/>
                <a:ea typeface="+mn-ea"/>
                <a:cs typeface="+mj-cs"/>
              </a:rPr>
              <a:t>&gt;</a:t>
            </a:r>
            <a:endParaRPr lang="ja-JP" altLang="ja-JP" sz="600">
              <a:solidFill>
                <a:schemeClr val="bg1"/>
              </a:solidFill>
              <a:effectLst/>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sp>
        <p:nvSpPr>
          <p:cNvPr id="19" name="対角する 2 つの角を丸めた四角形 6">
            <a:extLst>
              <a:ext uri="{FF2B5EF4-FFF2-40B4-BE49-F238E27FC236}">
                <a16:creationId xmlns:a16="http://schemas.microsoft.com/office/drawing/2014/main" id="{935B72DD-EA15-4401-8A7D-0C01BB9EDA9C}"/>
              </a:ext>
            </a:extLst>
          </p:cNvPr>
          <p:cNvSpPr/>
          <p:nvPr/>
        </p:nvSpPr>
        <p:spPr>
          <a:xfrm>
            <a:off x="6940804" y="172800"/>
            <a:ext cx="1906941" cy="577998"/>
          </a:xfrm>
          <a:prstGeom prst="round2DiagRect">
            <a:avLst>
              <a:gd name="adj1" fmla="val 50000"/>
              <a:gd name="adj2" fmla="val 0"/>
            </a:avLst>
          </a:prstGeom>
          <a:solidFill>
            <a:srgbClr val="ADD5F9"/>
          </a:solidFill>
          <a:ln w="15875" cap="flat">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accent2">
                    <a:lumMod val="75000"/>
                  </a:schemeClr>
                </a:solidFill>
                <a:latin typeface="+mn-ea"/>
                <a:cs typeface="Arial Unicode MS" pitchFamily="50" charset="-128"/>
              </a:rPr>
              <a:t>　 </a:t>
            </a:r>
            <a:r>
              <a:rPr lang="en-US" altLang="ja-JP" spc="-100">
                <a:solidFill>
                  <a:schemeClr val="accent2">
                    <a:lumMod val="75000"/>
                  </a:schemeClr>
                </a:solidFill>
                <a:latin typeface="Arial" panose="020B0604020202020204" pitchFamily="34" charset="0"/>
                <a:cs typeface="Arial" panose="020B0604020202020204" pitchFamily="34" charset="0"/>
              </a:rPr>
              <a:t>Unrelated   </a:t>
            </a:r>
          </a:p>
          <a:p>
            <a:pPr algn="ctr"/>
            <a:r>
              <a:rPr lang="en-US" altLang="ja-JP" spc="-100">
                <a:solidFill>
                  <a:schemeClr val="accent2">
                    <a:lumMod val="75000"/>
                  </a:schemeClr>
                </a:solidFill>
                <a:latin typeface="Arial" panose="020B0604020202020204" pitchFamily="34" charset="0"/>
                <a:cs typeface="Arial" panose="020B0604020202020204" pitchFamily="34" charset="0"/>
              </a:rPr>
              <a:t>   donors</a:t>
            </a:r>
            <a:endParaRPr kumimoji="1" lang="ja-JP" altLang="en-US" spc="-100" dirty="0">
              <a:solidFill>
                <a:schemeClr val="accent2">
                  <a:lumMod val="75000"/>
                </a:schemeClr>
              </a:solidFill>
              <a:latin typeface="Arial" panose="020B0604020202020204" pitchFamily="34" charset="0"/>
              <a:cs typeface="Arial" panose="020B0604020202020204" pitchFamily="34" charset="0"/>
            </a:endParaRPr>
          </a:p>
        </p:txBody>
      </p:sp>
      <p:sp>
        <p:nvSpPr>
          <p:cNvPr id="20" name="対角する 2 つの角を丸めた四角形 7">
            <a:extLst>
              <a:ext uri="{FF2B5EF4-FFF2-40B4-BE49-F238E27FC236}">
                <a16:creationId xmlns:a16="http://schemas.microsoft.com/office/drawing/2014/main" id="{366577C0-45B3-40D8-83FB-18D3E79D55AD}"/>
              </a:ext>
            </a:extLst>
          </p:cNvPr>
          <p:cNvSpPr/>
          <p:nvPr/>
        </p:nvSpPr>
        <p:spPr>
          <a:xfrm>
            <a:off x="5904000" y="96118"/>
            <a:ext cx="1476000" cy="577998"/>
          </a:xfrm>
          <a:prstGeom prst="round2DiagRect">
            <a:avLst>
              <a:gd name="adj1" fmla="val 50000"/>
              <a:gd name="adj2" fmla="val 0"/>
            </a:avLst>
          </a:prstGeom>
          <a:solidFill>
            <a:srgbClr val="C8E3FB"/>
          </a:solidFill>
          <a:ln w="15875" cap="flat">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pc="-100">
                <a:solidFill>
                  <a:schemeClr val="accent2">
                    <a:lumMod val="75000"/>
                  </a:schemeClr>
                </a:solidFill>
                <a:latin typeface="Arial" panose="020B0604020202020204" pitchFamily="34" charset="0"/>
                <a:cs typeface="Arial" panose="020B0604020202020204" pitchFamily="34" charset="0"/>
              </a:rPr>
              <a:t>Allogeneic</a:t>
            </a:r>
            <a:endParaRPr lang="en-US" altLang="ja-JP" spc="-100" dirty="0">
              <a:solidFill>
                <a:schemeClr val="accent2">
                  <a:lumMod val="75000"/>
                </a:schemeClr>
              </a:solidFill>
              <a:latin typeface="Arial" panose="020B0604020202020204" pitchFamily="34" charset="0"/>
              <a:cs typeface="Arial" panose="020B0604020202020204" pitchFamily="34" charset="0"/>
            </a:endParaRPr>
          </a:p>
        </p:txBody>
      </p:sp>
      <p:pic>
        <p:nvPicPr>
          <p:cNvPr id="4" name="図 3" descr="グラフ&#10;&#10;自動的に生成された説明">
            <a:extLst>
              <a:ext uri="{FF2B5EF4-FFF2-40B4-BE49-F238E27FC236}">
                <a16:creationId xmlns:a16="http://schemas.microsoft.com/office/drawing/2014/main" id="{F0F34306-E109-435D-B41B-AC6E0CFD3D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504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kumimoji="1" lang="en-US" altLang="ja-JP" sz="2500" b="0">
                <a:solidFill>
                  <a:schemeClr val="bg1"/>
                </a:solidFill>
                <a:effectLst/>
                <a:latin typeface="Arial" panose="020B0604020202020204" pitchFamily="34" charset="0"/>
                <a:cs typeface="Arial" panose="020B0604020202020204" pitchFamily="34" charset="0"/>
              </a:rPr>
              <a:t>Introduction</a:t>
            </a:r>
            <a:endParaRPr kumimoji="1" lang="ja-JP" altLang="en-US" sz="2500" b="0" dirty="0">
              <a:solidFill>
                <a:schemeClr val="bg1"/>
              </a:solidFill>
              <a:effectLst/>
              <a:latin typeface="Arial" panose="020B0604020202020204" pitchFamily="34" charset="0"/>
              <a:cs typeface="Arial" panose="020B0604020202020204" pitchFamily="34" charset="0"/>
            </a:endParaRPr>
          </a:p>
        </p:txBody>
      </p:sp>
      <p:pic>
        <p:nvPicPr>
          <p:cNvPr id="7" name="コンテンツ プレースホルダー 6" descr="テキスト, 手紙&#10;&#10;自動的に生成された説明">
            <a:extLst>
              <a:ext uri="{FF2B5EF4-FFF2-40B4-BE49-F238E27FC236}">
                <a16:creationId xmlns:a16="http://schemas.microsoft.com/office/drawing/2014/main" id="{336CB848-F616-43B6-A619-29261E0C8CB2}"/>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1"/>
            <a:ext cx="9144000" cy="6858000"/>
          </a:xfrm>
        </p:spPr>
      </p:pic>
    </p:spTree>
    <p:extLst>
      <p:ext uri="{BB962C8B-B14F-4D97-AF65-F5344CB8AC3E}">
        <p14:creationId xmlns:p14="http://schemas.microsoft.com/office/powerpoint/2010/main" val="4636159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spc="-100">
                <a:solidFill>
                  <a:schemeClr val="bg1"/>
                </a:solidFill>
                <a:effectLst/>
                <a:latin typeface="Arial" panose="020B0604020202020204" pitchFamily="34" charset="0"/>
                <a:cs typeface="Arial" panose="020B0604020202020204" pitchFamily="34" charset="0"/>
              </a:rPr>
              <a:t>by Donor Tyepe and Stem Cell Sources </a:t>
            </a:r>
            <a:r>
              <a:rPr lang="en-US" altLang="ja-JP" sz="1100" b="0" spc="-150">
                <a:solidFill>
                  <a:schemeClr val="bg1"/>
                </a:solidFill>
                <a:effectLst/>
                <a:latin typeface="Arial" pitchFamily="34" charset="0"/>
                <a:ea typeface="ＭＳ Ｐゴシック"/>
                <a:cs typeface="Arial" pitchFamily="34" charset="0"/>
              </a:rPr>
              <a:t>&lt;</a:t>
            </a:r>
            <a:r>
              <a:rPr kumimoji="1" lang="en-US" altLang="ja-JP" sz="1100" b="0" kern="1200">
                <a:ln>
                  <a:noFill/>
                </a:ln>
                <a:solidFill>
                  <a:schemeClr val="bg1"/>
                </a:solidFill>
                <a:effectLst/>
                <a:latin typeface="+mn-ea"/>
                <a:ea typeface="+mn-ea"/>
                <a:cs typeface="+mj-cs"/>
              </a:rPr>
              <a:t>Allogeneic</a:t>
            </a:r>
            <a:r>
              <a:rPr lang="en-US" altLang="ja-JP" sz="1100" b="0" spc="-150">
                <a:solidFill>
                  <a:schemeClr val="bg1"/>
                </a:solidFill>
                <a:effectLst/>
                <a:latin typeface="Arial" pitchFamily="34" charset="0"/>
                <a:ea typeface="ＭＳ Ｐゴシック"/>
                <a:cs typeface="Arial" pitchFamily="34" charset="0"/>
              </a:rPr>
              <a:t>&gt; &lt;</a:t>
            </a:r>
            <a:r>
              <a:rPr kumimoji="1" lang="en-US" altLang="ja-JP" sz="1100" b="0" kern="1200">
                <a:ln>
                  <a:noFill/>
                </a:ln>
                <a:solidFill>
                  <a:schemeClr val="bg1"/>
                </a:solidFill>
                <a:effectLst/>
                <a:latin typeface="+mn-ea"/>
                <a:ea typeface="+mn-ea"/>
                <a:cs typeface="+mj-cs"/>
              </a:rPr>
              <a:t>age</a:t>
            </a:r>
            <a:r>
              <a:rPr kumimoji="1" lang="ja-JP" altLang="ja-JP"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latin typeface="+mn-ea"/>
                <a:ea typeface="+mn-ea"/>
                <a:cs typeface="+mj-cs"/>
              </a:rPr>
              <a:t>15</a:t>
            </a:r>
            <a:r>
              <a:rPr lang="en-US" altLang="ja-JP" sz="1100" b="0" spc="-150">
                <a:solidFill>
                  <a:schemeClr val="bg1"/>
                </a:solidFill>
                <a:effectLst/>
                <a:latin typeface="Arial" pitchFamily="34" charset="0"/>
                <a:ea typeface="ＭＳ Ｐゴシック"/>
                <a:cs typeface="Arial" pitchFamily="34" charset="0"/>
              </a:rPr>
              <a:t>&gt;</a:t>
            </a:r>
            <a:endParaRPr kumimoji="1" lang="ja-JP" altLang="en-US" sz="1100" b="0" dirty="0">
              <a:solidFill>
                <a:schemeClr val="bg1"/>
              </a:solidFill>
              <a:effectLst/>
            </a:endParaRPr>
          </a:p>
        </p:txBody>
      </p:sp>
      <p:pic>
        <p:nvPicPr>
          <p:cNvPr id="4" name="図 3" descr="グラフ, ヒストグラム&#10;&#10;自動的に生成された説明">
            <a:extLst>
              <a:ext uri="{FF2B5EF4-FFF2-40B4-BE49-F238E27FC236}">
                <a16:creationId xmlns:a16="http://schemas.microsoft.com/office/drawing/2014/main" id="{1CCC4490-E12C-4165-8A52-785CB03080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0674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p:txBody>
          <a:bodyPr anchor="ctr">
            <a:normAutofit fontScale="90000"/>
          </a:bodyPr>
          <a:lstStyle/>
          <a:p>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spc="-100">
                <a:solidFill>
                  <a:schemeClr val="bg1"/>
                </a:solidFill>
                <a:effectLst/>
                <a:latin typeface="Arial" panose="020B0604020202020204" pitchFamily="34" charset="0"/>
                <a:cs typeface="Arial" panose="020B0604020202020204" pitchFamily="34" charset="0"/>
              </a:rPr>
              <a:t>by Donor Tyepe and Stem Cell Sources </a:t>
            </a:r>
            <a:r>
              <a:rPr kumimoji="1" lang="en-US" altLang="ja-JP" sz="1100" b="0" kern="1200">
                <a:ln>
                  <a:noFill/>
                </a:ln>
                <a:solidFill>
                  <a:schemeClr val="bg1"/>
                </a:solidFill>
                <a:effectLst/>
                <a:latin typeface="+mn-ea"/>
                <a:ea typeface="+mn-ea"/>
                <a:cs typeface="+mj-cs"/>
              </a:rPr>
              <a:t>&lt;Allogeneic&gt; </a:t>
            </a:r>
            <a:r>
              <a:rPr lang="en-US" altLang="ja-JP" sz="1100" b="0" spc="-150" baseline="0">
                <a:solidFill>
                  <a:schemeClr val="bg1"/>
                </a:solidFill>
                <a:effectLst/>
                <a:latin typeface="Arial" pitchFamily="34" charset="0"/>
                <a:ea typeface="ＭＳ Ｐゴシック"/>
                <a:cs typeface="Arial" pitchFamily="34" charset="0"/>
              </a:rPr>
              <a:t>&lt;age 16-50&gt;</a:t>
            </a:r>
            <a:endParaRPr kumimoji="1" lang="ja-JP" altLang="en-US" sz="1100" b="0" dirty="0">
              <a:solidFill>
                <a:schemeClr val="bg1"/>
              </a:solidFill>
              <a:effectLst/>
            </a:endParaRPr>
          </a:p>
        </p:txBody>
      </p:sp>
      <p:pic>
        <p:nvPicPr>
          <p:cNvPr id="3" name="図 2" descr="グラフ, 棒グラフ&#10;&#10;自動的に生成された説明">
            <a:extLst>
              <a:ext uri="{FF2B5EF4-FFF2-40B4-BE49-F238E27FC236}">
                <a16:creationId xmlns:a16="http://schemas.microsoft.com/office/drawing/2014/main" id="{DAFF7F78-DF08-4FC3-991D-32A03E1E75C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7336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spc="-100">
                <a:solidFill>
                  <a:schemeClr val="bg1"/>
                </a:solidFill>
                <a:effectLst/>
                <a:latin typeface="Arial" panose="020B0604020202020204" pitchFamily="34" charset="0"/>
                <a:cs typeface="Arial" panose="020B0604020202020204" pitchFamily="34" charset="0"/>
              </a:rPr>
              <a:t>by Donor Tyepe and Stem Cell Sources </a:t>
            </a:r>
            <a:r>
              <a:rPr lang="en-US" altLang="ja-JP" sz="1100" b="0" spc="-150">
                <a:solidFill>
                  <a:schemeClr val="bg1"/>
                </a:solidFill>
                <a:effectLst/>
                <a:latin typeface="Arial" pitchFamily="34" charset="0"/>
                <a:ea typeface="ＭＳ Ｐゴシック"/>
                <a:cs typeface="Arial" pitchFamily="34" charset="0"/>
              </a:rPr>
              <a:t>&lt;</a:t>
            </a:r>
            <a:r>
              <a:rPr kumimoji="1" lang="en-US" altLang="ja-JP" sz="1100" b="0" kern="1200">
                <a:ln>
                  <a:noFill/>
                </a:ln>
                <a:solidFill>
                  <a:schemeClr val="bg1"/>
                </a:solidFill>
                <a:effectLst/>
                <a:latin typeface="+mn-ea"/>
                <a:ea typeface="+mn-ea"/>
                <a:cs typeface="+mj-cs"/>
              </a:rPr>
              <a:t>Allogeneic</a:t>
            </a:r>
            <a:r>
              <a:rPr lang="en-US" altLang="ja-JP" sz="1100" b="0" spc="-150">
                <a:solidFill>
                  <a:schemeClr val="bg1"/>
                </a:solidFill>
                <a:effectLst/>
                <a:latin typeface="Arial" pitchFamily="34" charset="0"/>
                <a:ea typeface="ＭＳ Ｐゴシック"/>
                <a:cs typeface="Arial" pitchFamily="34" charset="0"/>
              </a:rPr>
              <a:t>&gt; &lt;age</a:t>
            </a:r>
            <a:r>
              <a:rPr lang="ja-JP" altLang="en-US" sz="1100" b="0" spc="-150">
                <a:solidFill>
                  <a:schemeClr val="bg1"/>
                </a:solidFill>
                <a:effectLst/>
                <a:latin typeface="Arial" pitchFamily="34" charset="0"/>
                <a:ea typeface="ＭＳ Ｐゴシック"/>
                <a:cs typeface="Arial" pitchFamily="34" charset="0"/>
              </a:rPr>
              <a:t>≥</a:t>
            </a:r>
            <a:r>
              <a:rPr lang="en-US" altLang="ja-JP" sz="1100" b="0" spc="-150">
                <a:solidFill>
                  <a:schemeClr val="bg1"/>
                </a:solidFill>
                <a:effectLst/>
                <a:latin typeface="Arial" pitchFamily="34" charset="0"/>
                <a:ea typeface="ＭＳ Ｐゴシック"/>
                <a:cs typeface="Arial" pitchFamily="34" charset="0"/>
              </a:rPr>
              <a:t>16&gt;</a:t>
            </a:r>
            <a:endParaRPr kumimoji="1" lang="ja-JP" altLang="en-US" sz="1100" b="0" dirty="0">
              <a:solidFill>
                <a:schemeClr val="bg1"/>
              </a:solidFill>
              <a:effectLst/>
            </a:endParaRPr>
          </a:p>
        </p:txBody>
      </p:sp>
      <p:pic>
        <p:nvPicPr>
          <p:cNvPr id="4" name="図 3" descr="グラフ, 棒グラフ, ヒストグラム&#10;&#10;自動的に生成された説明">
            <a:extLst>
              <a:ext uri="{FF2B5EF4-FFF2-40B4-BE49-F238E27FC236}">
                <a16:creationId xmlns:a16="http://schemas.microsoft.com/office/drawing/2014/main" id="{497DE480-BB79-4D27-B972-810EEAF50C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9037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p:txBody>
          <a:bodyPr>
            <a:noAutofit/>
          </a:bodyPr>
          <a:lstStyle/>
          <a:p>
            <a:pPr fontAlgn="base"/>
            <a:r>
              <a:rPr lang="en-US" altLang="ja-JP" sz="2500" spc="-100">
                <a:solidFill>
                  <a:schemeClr val="bg1"/>
                </a:solidFill>
                <a:effectLst/>
                <a:latin typeface="Arial" panose="020B0604020202020204" pitchFamily="34" charset="0"/>
                <a:cs typeface="Arial" panose="020B0604020202020204" pitchFamily="34" charset="0"/>
              </a:rPr>
              <a:t>Trend in  the Number of Transplant Recipients</a:t>
            </a:r>
            <a:br>
              <a:rPr lang="en-US" altLang="ja-JP" sz="2500" spc="-100">
                <a:solidFill>
                  <a:schemeClr val="bg1"/>
                </a:solidFill>
                <a:effectLst/>
                <a:latin typeface="Arial" panose="020B0604020202020204" pitchFamily="34" charset="0"/>
                <a:cs typeface="Arial" panose="020B0604020202020204" pitchFamily="34" charset="0"/>
              </a:rPr>
            </a:br>
            <a:r>
              <a:rPr lang="en-US" altLang="ja-JP" sz="2500" spc="-100">
                <a:solidFill>
                  <a:schemeClr val="bg1"/>
                </a:solidFill>
                <a:effectLst/>
                <a:latin typeface="Arial" panose="020B0604020202020204" pitchFamily="34" charset="0"/>
                <a:cs typeface="Arial" panose="020B0604020202020204" pitchFamily="34" charset="0"/>
              </a:rPr>
              <a:t>Ratio of the Disease Status (Risk) at Transplant</a:t>
            </a:r>
            <a:endParaRPr kumimoji="1" lang="ja-JP" altLang="ja-JP" sz="2500" b="0" i="0" kern="1200" spc="0" baseline="0" dirty="0">
              <a:solidFill>
                <a:schemeClr val="bg1"/>
              </a:solidFill>
              <a:effectLst/>
              <a:latin typeface="HGP明朝E"/>
              <a:ea typeface="HGP明朝E"/>
              <a:cs typeface="+mn-cs"/>
            </a:endParaRPr>
          </a:p>
        </p:txBody>
      </p:sp>
      <p:pic>
        <p:nvPicPr>
          <p:cNvPr id="3" name="図 2" descr="グラフ, 棒グラフ, ヒストグラム&#10;&#10;自動的に生成された説明">
            <a:extLst>
              <a:ext uri="{FF2B5EF4-FFF2-40B4-BE49-F238E27FC236}">
                <a16:creationId xmlns:a16="http://schemas.microsoft.com/office/drawing/2014/main" id="{CB08E88B-A97D-4230-8168-8CB581552D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2126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p:txBody>
          <a:bodyPr>
            <a:noAutofit/>
          </a:bodyPr>
          <a:lstStyle/>
          <a:p>
            <a:pPr fontAlgn="base"/>
            <a:r>
              <a:rPr lang="en-US" altLang="ja-JP" sz="2500" spc="-100">
                <a:solidFill>
                  <a:schemeClr val="bg1"/>
                </a:solidFill>
                <a:effectLst/>
                <a:latin typeface="Arial" panose="020B0604020202020204" pitchFamily="34" charset="0"/>
                <a:cs typeface="Arial" panose="020B0604020202020204" pitchFamily="34" charset="0"/>
              </a:rPr>
              <a:t>Trend in the Number of Transplant Recipients</a:t>
            </a:r>
            <a:br>
              <a:rPr lang="en-US" altLang="ja-JP" sz="2500" spc="-100">
                <a:solidFill>
                  <a:schemeClr val="bg1"/>
                </a:solidFill>
                <a:effectLst/>
                <a:latin typeface="Arial" panose="020B0604020202020204" pitchFamily="34" charset="0"/>
                <a:cs typeface="Arial" panose="020B0604020202020204" pitchFamily="34" charset="0"/>
              </a:rPr>
            </a:br>
            <a:r>
              <a:rPr lang="en-US" altLang="ja-JP" sz="2500" spc="-100">
                <a:solidFill>
                  <a:schemeClr val="bg1"/>
                </a:solidFill>
                <a:effectLst/>
                <a:latin typeface="Arial" panose="020B0604020202020204" pitchFamily="34" charset="0"/>
                <a:cs typeface="Arial" panose="020B0604020202020204" pitchFamily="34" charset="0"/>
              </a:rPr>
              <a:t>Ratio of the Conditioning Regimen </a:t>
            </a:r>
            <a:r>
              <a:rPr kumimoji="1" lang="en-US" altLang="ja-JP" sz="1000" b="0" kern="1200">
                <a:ln>
                  <a:noFill/>
                </a:ln>
                <a:solidFill>
                  <a:schemeClr val="bg1"/>
                </a:solidFill>
                <a:effectLst/>
              </a:rPr>
              <a:t>&lt;Allogeneic&gt; </a:t>
            </a:r>
            <a:endParaRPr kumimoji="1" lang="ja-JP" altLang="ja-JP" sz="1000" b="0" i="0" kern="1200" spc="0" baseline="0" dirty="0">
              <a:solidFill>
                <a:schemeClr val="bg1"/>
              </a:solidFill>
              <a:effectLst>
                <a:outerShdw blurRad="50800" dist="38100" algn="tr" rotWithShape="0">
                  <a:prstClr val="black">
                    <a:alpha val="40000"/>
                  </a:prstClr>
                </a:outerShdw>
              </a:effectLst>
              <a:latin typeface="HGP明朝E"/>
              <a:ea typeface="HGP明朝E"/>
              <a:cs typeface="+mn-cs"/>
            </a:endParaRPr>
          </a:p>
        </p:txBody>
      </p:sp>
      <p:pic>
        <p:nvPicPr>
          <p:cNvPr id="3" name="図 2" descr="グラフ, ヒストグラム&#10;&#10;自動的に生成された説明">
            <a:extLst>
              <a:ext uri="{FF2B5EF4-FFF2-40B4-BE49-F238E27FC236}">
                <a16:creationId xmlns:a16="http://schemas.microsoft.com/office/drawing/2014/main" id="{1C069CD2-9657-4FD3-B2C7-893B07100E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9370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normAutofit/>
          </a:bodyPr>
          <a:lstStyle/>
          <a:p>
            <a:pPr>
              <a:lnSpc>
                <a:spcPct val="90000"/>
              </a:lnSpc>
            </a:pPr>
            <a:r>
              <a:rPr lang="en-US" altLang="ja-JP" sz="2500"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z="3000" spc="-100">
                <a:solidFill>
                  <a:schemeClr val="bg1"/>
                </a:solidFill>
                <a:effectLst/>
                <a:cs typeface="Arial Unicode MS" pitchFamily="50" charset="-128"/>
              </a:rPr>
            </a:br>
            <a:r>
              <a:rPr lang="en-US" altLang="ja-JP" sz="2500" spc="-100">
                <a:solidFill>
                  <a:schemeClr val="bg1"/>
                </a:solidFill>
                <a:effectLst/>
                <a:latin typeface="Arial" panose="020B0604020202020204" pitchFamily="34" charset="0"/>
                <a:cs typeface="Arial" panose="020B0604020202020204" pitchFamily="34" charset="0"/>
              </a:rPr>
              <a:t>by Donor Tyepe </a:t>
            </a:r>
            <a:r>
              <a:rPr lang="en-US" altLang="ja-JP" sz="1400">
                <a:solidFill>
                  <a:schemeClr val="bg1"/>
                </a:solidFill>
                <a:effectLst/>
                <a:latin typeface="Arial" panose="020B0604020202020204" pitchFamily="34" charset="0"/>
                <a:ea typeface="Verdana"/>
                <a:cs typeface="Arial" panose="020B0604020202020204" pitchFamily="34" charset="0"/>
              </a:rPr>
              <a:t>(</a:t>
            </a:r>
            <a:r>
              <a:rPr lang="ja-JP" altLang="en-US" sz="1400">
                <a:solidFill>
                  <a:schemeClr val="bg1"/>
                </a:solidFill>
                <a:effectLst/>
                <a:latin typeface="Arial" panose="020B0604020202020204" pitchFamily="34" charset="0"/>
                <a:ea typeface="Verdana"/>
                <a:cs typeface="Arial" panose="020B0604020202020204" pitchFamily="34" charset="0"/>
              </a:rPr>
              <a:t> </a:t>
            </a:r>
            <a:r>
              <a:rPr lang="en-US" altLang="ja-JP" sz="1400">
                <a:solidFill>
                  <a:schemeClr val="bg1"/>
                </a:solidFill>
                <a:effectLst/>
                <a:latin typeface="Arial" panose="020B0604020202020204" pitchFamily="34" charset="0"/>
                <a:ea typeface="Verdana"/>
                <a:cs typeface="Arial" panose="020B0604020202020204" pitchFamily="34" charset="0"/>
              </a:rPr>
              <a:t>HLA-matched/HLA-non-id relative ) </a:t>
            </a:r>
            <a:r>
              <a:rPr kumimoji="1" lang="en-US" altLang="ja-JP" sz="1100" b="0" kern="1200">
                <a:ln>
                  <a:noFill/>
                </a:ln>
                <a:solidFill>
                  <a:schemeClr val="bg1"/>
                </a:solidFill>
                <a:effectLst/>
              </a:rPr>
              <a:t>&lt;Allogeneic&gt;&lt;Related donors&gt;</a:t>
            </a:r>
            <a:endParaRPr kumimoji="1" lang="ja-JP" altLang="en-US" sz="1100" spc="-100" dirty="0">
              <a:solidFill>
                <a:schemeClr val="bg1"/>
              </a:solidFill>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F57D3D8B-124B-44B4-8847-644BC8DC70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1261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ea typeface="Verdana" pitchFamily="34" charset="0"/>
                <a:cs typeface="Arial" pitchFamily="34" charset="0"/>
              </a:rPr>
              <a:t>100-day Survival by Year of Transplants,</a:t>
            </a:r>
            <a:br>
              <a:rPr lang="en-US" altLang="ja-JP" sz="2500" spc="-100">
                <a:solidFill>
                  <a:schemeClr val="bg1"/>
                </a:solidFill>
                <a:effectLst/>
                <a:latin typeface="Arial" pitchFamily="34" charset="0"/>
                <a:ea typeface="Verdana" pitchFamily="34" charset="0"/>
                <a:cs typeface="Arial" pitchFamily="34" charset="0"/>
              </a:rPr>
            </a:br>
            <a:r>
              <a:rPr lang="en-US" altLang="ja-JP" sz="2500" spc="-100">
                <a:solidFill>
                  <a:schemeClr val="bg1"/>
                </a:solidFill>
                <a:effectLst/>
                <a:latin typeface="Arial" pitchFamily="34" charset="0"/>
                <a:ea typeface="Verdana" pitchFamily="34" charset="0"/>
                <a:cs typeface="Arial" pitchFamily="34" charset="0"/>
              </a:rPr>
              <a:t>Donor, and Age </a:t>
            </a:r>
            <a:r>
              <a:rPr kumimoji="1" lang="en-US" altLang="ja-JP" sz="1000" b="0" kern="1200">
                <a:ln>
                  <a:noFill/>
                </a:ln>
                <a:solidFill>
                  <a:schemeClr val="bg1"/>
                </a:solidFill>
                <a:effectLst/>
                <a:latin typeface="+mn-ea"/>
                <a:ea typeface="+mn-ea"/>
                <a:cs typeface="+mj-cs"/>
              </a:rPr>
              <a:t>&lt;Autologous/</a:t>
            </a:r>
            <a:r>
              <a:rPr kumimoji="1" lang="en-US" altLang="ja-JP" sz="1000" b="0" kern="1200" baseline="0">
                <a:ln>
                  <a:noFill/>
                </a:ln>
                <a:solidFill>
                  <a:schemeClr val="bg1"/>
                </a:solidFill>
                <a:effectLst/>
              </a:rPr>
              <a:t>Allogeneic&gt;</a:t>
            </a:r>
            <a:endParaRPr lang="ja-JP" altLang="ja-JP" sz="100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E52789A6-1A28-4056-BF01-C65BFC71AE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1381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ea typeface="Verdana" pitchFamily="34" charset="0"/>
                <a:cs typeface="Arial" pitchFamily="34" charset="0"/>
              </a:rPr>
              <a:t>One-year Survival by Year of Transplants,</a:t>
            </a:r>
            <a:br>
              <a:rPr lang="en-US" altLang="ja-JP" sz="2500" spc="-100">
                <a:solidFill>
                  <a:schemeClr val="bg1"/>
                </a:solidFill>
                <a:effectLst/>
                <a:latin typeface="Arial" pitchFamily="34" charset="0"/>
                <a:ea typeface="Verdana" pitchFamily="34" charset="0"/>
                <a:cs typeface="Arial" pitchFamily="34" charset="0"/>
              </a:rPr>
            </a:br>
            <a:r>
              <a:rPr lang="en-US" altLang="ja-JP" sz="2500" spc="-100">
                <a:solidFill>
                  <a:schemeClr val="bg1"/>
                </a:solidFill>
                <a:effectLst/>
                <a:latin typeface="Arial" pitchFamily="34" charset="0"/>
                <a:ea typeface="Verdana" pitchFamily="34" charset="0"/>
                <a:cs typeface="Arial" pitchFamily="34" charset="0"/>
              </a:rPr>
              <a:t>Donor,</a:t>
            </a:r>
            <a:r>
              <a:rPr lang="ja-JP" altLang="en-US" sz="2500" spc="-100">
                <a:solidFill>
                  <a:schemeClr val="bg1"/>
                </a:solidFill>
                <a:effectLst/>
                <a:cs typeface="Arial Unicode MS" pitchFamily="50" charset="-128"/>
              </a:rPr>
              <a:t> </a:t>
            </a:r>
            <a:r>
              <a:rPr lang="en-US" altLang="ja-JP" sz="2500" spc="-100">
                <a:solidFill>
                  <a:schemeClr val="bg1"/>
                </a:solidFill>
                <a:effectLst/>
                <a:latin typeface="Arial" pitchFamily="34" charset="0"/>
                <a:ea typeface="Verdana" pitchFamily="34" charset="0"/>
                <a:cs typeface="Arial" pitchFamily="34" charset="0"/>
              </a:rPr>
              <a:t>and Age </a:t>
            </a:r>
            <a:r>
              <a:rPr lang="en-US" altLang="ja-JP" sz="1000" spc="-100">
                <a:solidFill>
                  <a:schemeClr val="bg1"/>
                </a:solidFill>
                <a:effectLst/>
                <a:latin typeface="Arial" pitchFamily="34" charset="0"/>
                <a:ea typeface="Verdana" pitchFamily="34" charset="0"/>
                <a:cs typeface="Arial" pitchFamily="34" charset="0"/>
              </a:rPr>
              <a:t>&lt;</a:t>
            </a:r>
            <a:r>
              <a:rPr kumimoji="1" lang="en-US" altLang="ja-JP" sz="1000" b="0" kern="1200">
                <a:ln>
                  <a:noFill/>
                </a:ln>
                <a:solidFill>
                  <a:schemeClr val="bg1"/>
                </a:solidFill>
                <a:effectLst/>
                <a:latin typeface="+mn-ea"/>
                <a:ea typeface="+mn-ea"/>
                <a:cs typeface="+mj-cs"/>
              </a:rPr>
              <a:t>Autologous/</a:t>
            </a:r>
            <a:r>
              <a:rPr kumimoji="1" lang="en-US" altLang="ja-JP" sz="1000" b="0" kern="1200" baseline="0">
                <a:ln>
                  <a:noFill/>
                </a:ln>
                <a:solidFill>
                  <a:schemeClr val="bg1"/>
                </a:solidFill>
                <a:effectLst/>
              </a:rPr>
              <a:t>Allogeneic&gt;</a:t>
            </a:r>
            <a:endParaRPr lang="ja-JP" altLang="ja-JP" sz="100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ヒストグラム が含まれている画像&#10;&#10;自動的に生成された説明">
            <a:extLst>
              <a:ext uri="{FF2B5EF4-FFF2-40B4-BE49-F238E27FC236}">
                <a16:creationId xmlns:a16="http://schemas.microsoft.com/office/drawing/2014/main" id="{0AE51EB8-216E-4D11-A96B-6D2D095EDB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9824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r>
              <a:rPr lang="en-US" altLang="ja-JP" sz="2500" spc="-100">
                <a:solidFill>
                  <a:schemeClr val="bg1"/>
                </a:solidFill>
                <a:effectLst/>
                <a:latin typeface="Arial" pitchFamily="34" charset="0"/>
                <a:ea typeface="Verdana" pitchFamily="34" charset="0"/>
                <a:cs typeface="Arial" pitchFamily="34" charset="0"/>
              </a:rPr>
              <a:t>100-day Survival by Year Transplants,</a:t>
            </a:r>
            <a:br>
              <a:rPr lang="en-US" altLang="ja-JP" sz="2500" spc="-100">
                <a:solidFill>
                  <a:schemeClr val="bg1"/>
                </a:solidFill>
                <a:effectLst/>
                <a:latin typeface="Arial" pitchFamily="34" charset="0"/>
                <a:ea typeface="Verdana" pitchFamily="34" charset="0"/>
                <a:cs typeface="Arial" pitchFamily="34" charset="0"/>
              </a:rPr>
            </a:br>
            <a:r>
              <a:rPr lang="en-US" altLang="ja-JP" sz="2500" spc="-100">
                <a:solidFill>
                  <a:schemeClr val="bg1"/>
                </a:solidFill>
                <a:effectLst/>
                <a:latin typeface="Arial" pitchFamily="34" charset="0"/>
                <a:ea typeface="Verdana" pitchFamily="34" charset="0"/>
                <a:cs typeface="Arial" pitchFamily="34" charset="0"/>
              </a:rPr>
              <a:t>Donor, and Stem Cell Sources </a:t>
            </a:r>
            <a:r>
              <a:rPr kumimoji="1" lang="en-US" altLang="ja-JP" sz="1000" b="0" kern="1200">
                <a:ln>
                  <a:noFill/>
                </a:ln>
                <a:solidFill>
                  <a:schemeClr val="bg1"/>
                </a:solidFill>
                <a:effectLst/>
                <a:latin typeface="+mn-ea"/>
                <a:ea typeface="+mn-ea"/>
                <a:cs typeface="+mj-cs"/>
              </a:rPr>
              <a:t>&lt;Allogeneic&gt;&lt;age</a:t>
            </a:r>
            <a:r>
              <a:rPr kumimoji="1" lang="ja-JP" altLang="en-US"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50&gt;</a:t>
            </a:r>
            <a:endParaRPr lang="ja-JP" altLang="en-US" sz="1000" b="0" spc="-10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E8E1F0C4-CEB7-4BCE-A476-F1483891BD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9311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ea typeface="Verdana" pitchFamily="34" charset="0"/>
                <a:cs typeface="Arial" pitchFamily="34" charset="0"/>
              </a:rPr>
              <a:t>One-year Survival by Year Transplants,</a:t>
            </a:r>
            <a:br>
              <a:rPr lang="en-US" altLang="ja-JP" sz="2500" spc="-100">
                <a:solidFill>
                  <a:schemeClr val="bg1"/>
                </a:solidFill>
                <a:effectLst/>
                <a:latin typeface="Arial" pitchFamily="34" charset="0"/>
                <a:ea typeface="Verdana" pitchFamily="34" charset="0"/>
                <a:cs typeface="Arial" pitchFamily="34" charset="0"/>
              </a:rPr>
            </a:br>
            <a:r>
              <a:rPr lang="en-US" altLang="ja-JP" sz="2500" spc="-100">
                <a:solidFill>
                  <a:schemeClr val="bg1"/>
                </a:solidFill>
                <a:effectLst/>
                <a:latin typeface="Arial" pitchFamily="34" charset="0"/>
                <a:ea typeface="Verdana" pitchFamily="34" charset="0"/>
                <a:cs typeface="Arial" pitchFamily="34" charset="0"/>
              </a:rPr>
              <a:t>Donor, and Stem Cell Sources </a:t>
            </a:r>
            <a:r>
              <a:rPr kumimoji="1" lang="en-US" altLang="ja-JP" sz="1000" b="0" kern="1200">
                <a:ln>
                  <a:noFill/>
                </a:ln>
                <a:solidFill>
                  <a:schemeClr val="bg1"/>
                </a:solidFill>
                <a:effectLst/>
                <a:latin typeface="+mn-ea"/>
                <a:ea typeface="+mn-ea"/>
                <a:cs typeface="+mj-cs"/>
              </a:rPr>
              <a:t>&lt;Allogeneic&gt;&lt;age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50&gt;</a:t>
            </a:r>
            <a:endParaRPr lang="ja-JP" altLang="ja-JP" sz="100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4" name="図 3" descr="グラフ, ヒストグラム&#10;&#10;自動的に生成された説明">
            <a:extLst>
              <a:ext uri="{FF2B5EF4-FFF2-40B4-BE49-F238E27FC236}">
                <a16:creationId xmlns:a16="http://schemas.microsoft.com/office/drawing/2014/main" id="{412F6EC3-F997-496D-914C-2AE0F27316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5832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r>
              <a:rPr lang="en-US" altLang="ja-JP" b="0"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spc="-100">
                <a:solidFill>
                  <a:schemeClr val="bg1"/>
                </a:solidFill>
                <a:effectLst/>
                <a:latin typeface="Arial" panose="020B0604020202020204" pitchFamily="34" charset="0"/>
                <a:cs typeface="Arial" panose="020B0604020202020204" pitchFamily="34" charset="0"/>
              </a:rPr>
              <a:t>by Transplant Type</a:t>
            </a:r>
            <a:endParaRPr lang="ja-JP" altLang="en-US" sz="2000" b="0" spc="-100" dirty="0">
              <a:solidFill>
                <a:schemeClr val="bg1"/>
              </a:solidFill>
              <a:latin typeface="Arial" panose="020B0604020202020204" pitchFamily="34" charset="0"/>
              <a:cs typeface="Arial" panose="020B0604020202020204" pitchFamily="34" charset="0"/>
            </a:endParaRPr>
          </a:p>
        </p:txBody>
      </p:sp>
      <p:pic>
        <p:nvPicPr>
          <p:cNvPr id="3" name="図 2" descr="グラフ, 折れ線グラフ&#10;&#10;自動的に生成された説明">
            <a:extLst>
              <a:ext uri="{FF2B5EF4-FFF2-40B4-BE49-F238E27FC236}">
                <a16:creationId xmlns:a16="http://schemas.microsoft.com/office/drawing/2014/main" id="{377EFBC1-A881-4626-911C-C556A3280B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4018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ea typeface="Verdana" pitchFamily="34" charset="0"/>
                <a:cs typeface="Arial" pitchFamily="34" charset="0"/>
              </a:rPr>
              <a:t>100-day Survival by Year Transplants,</a:t>
            </a:r>
            <a:br>
              <a:rPr lang="en-US" altLang="ja-JP" sz="2500" spc="-100">
                <a:solidFill>
                  <a:schemeClr val="bg1"/>
                </a:solidFill>
                <a:effectLst/>
                <a:latin typeface="Arial" pitchFamily="34" charset="0"/>
                <a:ea typeface="Verdana" pitchFamily="34" charset="0"/>
                <a:cs typeface="Arial" pitchFamily="34" charset="0"/>
              </a:rPr>
            </a:br>
            <a:r>
              <a:rPr lang="en-US" altLang="ja-JP" sz="2500" spc="-100">
                <a:solidFill>
                  <a:schemeClr val="bg1"/>
                </a:solidFill>
                <a:effectLst/>
                <a:latin typeface="Arial" pitchFamily="34" charset="0"/>
                <a:ea typeface="Verdana" pitchFamily="34" charset="0"/>
                <a:cs typeface="Arial" pitchFamily="34" charset="0"/>
              </a:rPr>
              <a:t>Donor, and Stem Cell Sources </a:t>
            </a:r>
            <a:r>
              <a:rPr kumimoji="1" lang="en-US" altLang="ja-JP" sz="1100" b="0" kern="1200">
                <a:ln>
                  <a:noFill/>
                </a:ln>
                <a:solidFill>
                  <a:schemeClr val="bg1"/>
                </a:solidFill>
                <a:effectLst/>
                <a:latin typeface="+mn-ea"/>
                <a:ea typeface="+mn-ea"/>
                <a:cs typeface="+mj-cs"/>
              </a:rPr>
              <a:t>&lt;Allogeneic&gt;&lt;age</a:t>
            </a:r>
            <a:r>
              <a:rPr kumimoji="1" lang="ja-JP" altLang="en-US"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rPr>
              <a:t>50&gt;</a:t>
            </a:r>
            <a:endParaRPr lang="ja-JP" altLang="ja-JP" sz="110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pic>
        <p:nvPicPr>
          <p:cNvPr id="3" name="図 2" descr="グラフ, ヒストグラム&#10;&#10;自動的に生成された説明">
            <a:extLst>
              <a:ext uri="{FF2B5EF4-FFF2-40B4-BE49-F238E27FC236}">
                <a16:creationId xmlns:a16="http://schemas.microsoft.com/office/drawing/2014/main" id="{5754153D-36BA-4633-B46F-FBE4156DE1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445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ea typeface="Verdana" pitchFamily="34" charset="0"/>
                <a:cs typeface="Arial" pitchFamily="34" charset="0"/>
              </a:rPr>
              <a:t>One-year Survival by Year Transplants,</a:t>
            </a:r>
            <a:br>
              <a:rPr lang="en-US" altLang="ja-JP" sz="2500" spc="-100">
                <a:solidFill>
                  <a:schemeClr val="bg1"/>
                </a:solidFill>
                <a:effectLst/>
                <a:latin typeface="Arial" pitchFamily="34" charset="0"/>
                <a:ea typeface="Verdana" pitchFamily="34" charset="0"/>
                <a:cs typeface="Arial" pitchFamily="34" charset="0"/>
              </a:rPr>
            </a:br>
            <a:r>
              <a:rPr lang="en-US" altLang="ja-JP" sz="2500" spc="-100">
                <a:solidFill>
                  <a:schemeClr val="bg1"/>
                </a:solidFill>
                <a:effectLst/>
                <a:latin typeface="Arial" pitchFamily="34" charset="0"/>
                <a:ea typeface="Verdana" pitchFamily="34" charset="0"/>
                <a:cs typeface="Arial" pitchFamily="34" charset="0"/>
              </a:rPr>
              <a:t>Donor, and Stem Cell Sources</a:t>
            </a:r>
            <a:r>
              <a:rPr lang="ja-JP" altLang="en-US" sz="2500" spc="-100">
                <a:solidFill>
                  <a:schemeClr val="bg1"/>
                </a:solidFill>
                <a:effectLst/>
                <a:latin typeface="Arial" pitchFamily="34" charset="0"/>
                <a:ea typeface="Verdana" pitchFamily="34" charset="0"/>
                <a:cs typeface="Arial" pitchFamily="34" charset="0"/>
              </a:rPr>
              <a:t>　</a:t>
            </a:r>
            <a:r>
              <a:rPr kumimoji="1" lang="en-US" altLang="ja-JP" sz="1000" b="0" kern="1200">
                <a:ln>
                  <a:noFill/>
                </a:ln>
                <a:solidFill>
                  <a:schemeClr val="bg1"/>
                </a:solidFill>
                <a:effectLst/>
                <a:latin typeface="+mn-ea"/>
                <a:ea typeface="+mn-ea"/>
                <a:cs typeface="+mj-cs"/>
              </a:rPr>
              <a:t>&lt;Allogeneic&gt;&lt;age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50&gt;</a:t>
            </a:r>
            <a:endParaRPr lang="ja-JP" altLang="ja-JP" sz="100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pic>
        <p:nvPicPr>
          <p:cNvPr id="5" name="図 4" descr="グラフ&#10;&#10;自動的に生成された説明">
            <a:extLst>
              <a:ext uri="{FF2B5EF4-FFF2-40B4-BE49-F238E27FC236}">
                <a16:creationId xmlns:a16="http://schemas.microsoft.com/office/drawing/2014/main" id="{AB1DFAE9-4C81-4A10-8FC0-6FAC4DFB58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6914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1999" y="0"/>
            <a:ext cx="8470931" cy="802800"/>
          </a:xfrm>
          <a:effectLst/>
        </p:spPr>
        <p:txBody>
          <a:bodyPr anchor="t">
            <a:normAutofit fontScale="90000"/>
          </a:bodyPr>
          <a:lstStyle/>
          <a:p>
            <a:pPr defTabSz="914400" fontAlgn="auto">
              <a:lnSpc>
                <a:spcPts val="3000"/>
              </a:lnSpc>
              <a:spcAft>
                <a:spcPts val="0"/>
              </a:spcAft>
            </a:pPr>
            <a:r>
              <a:rPr lang="en-US" altLang="ja-JP" spc="-100">
                <a:solidFill>
                  <a:schemeClr val="bg1"/>
                </a:solidFill>
                <a:effectLst/>
                <a:latin typeface="Arial" pitchFamily="34" charset="0"/>
                <a:ea typeface="Verdana" pitchFamily="34" charset="0"/>
                <a:cs typeface="Arial" pitchFamily="34" charset="0"/>
              </a:rPr>
              <a:t>100-day Survival by Year of Transplants,</a:t>
            </a:r>
            <a:br>
              <a:rPr lang="en-US" altLang="ja-JP" spc="-100">
                <a:solidFill>
                  <a:schemeClr val="bg1"/>
                </a:solidFill>
                <a:effectLst/>
                <a:latin typeface="Arial" pitchFamily="34" charset="0"/>
                <a:ea typeface="Verdana" pitchFamily="34" charset="0"/>
                <a:cs typeface="Arial" pitchFamily="34" charset="0"/>
              </a:rPr>
            </a:br>
            <a:r>
              <a:rPr lang="en-US" altLang="ja-JP" spc="-100">
                <a:solidFill>
                  <a:schemeClr val="bg1"/>
                </a:solidFill>
                <a:effectLst/>
                <a:latin typeface="Arial" pitchFamily="34" charset="0"/>
                <a:ea typeface="Verdana" pitchFamily="34" charset="0"/>
                <a:cs typeface="Arial" pitchFamily="34" charset="0"/>
              </a:rPr>
              <a:t>Disease Status, and Age</a:t>
            </a:r>
            <a:r>
              <a:rPr lang="ja-JP" altLang="en-US" sz="1600" spc="-100">
                <a:solidFill>
                  <a:schemeClr val="bg1"/>
                </a:solidFill>
                <a:effectLst/>
                <a:latin typeface="Arial" panose="020B0604020202020204" pitchFamily="34" charset="0"/>
                <a:ea typeface="メイリオ" panose="020B0604030504040204" pitchFamily="50" charset="-128"/>
                <a:cs typeface="Arial" panose="020B0604020202020204" pitchFamily="34" charset="0"/>
              </a:rPr>
              <a:t>（ </a:t>
            </a:r>
            <a:r>
              <a:rPr lang="en-US" altLang="ja-JP" sz="1600" spc="-100">
                <a:solidFill>
                  <a:schemeClr val="bg1"/>
                </a:solidFill>
                <a:effectLst/>
                <a:latin typeface="Arial" panose="020B0604020202020204" pitchFamily="34" charset="0"/>
                <a:ea typeface="メイリオ" panose="020B0604030504040204" pitchFamily="50" charset="-128"/>
                <a:cs typeface="Arial" panose="020B0604020202020204" pitchFamily="34" charset="0"/>
              </a:rPr>
              <a:t>AML / ALL / CML / MDS )</a:t>
            </a:r>
            <a:endParaRPr lang="ja-JP" altLang="en-US" sz="1600" spc="-100" dirty="0">
              <a:solidFill>
                <a:schemeClr val="bg1"/>
              </a:solidFill>
              <a:effectLst/>
              <a:latin typeface="Arial" panose="020B0604020202020204" pitchFamily="34" charset="0"/>
              <a:ea typeface="メイリオ" panose="020B0604030504040204" pitchFamily="50" charset="-128"/>
              <a:cs typeface="Arial" panose="020B0604020202020204" pitchFamily="34" charset="0"/>
            </a:endParaRPr>
          </a:p>
        </p:txBody>
      </p:sp>
      <p:pic>
        <p:nvPicPr>
          <p:cNvPr id="3" name="図 2" descr="グラフ&#10;&#10;自動的に生成された説明">
            <a:extLst>
              <a:ext uri="{FF2B5EF4-FFF2-40B4-BE49-F238E27FC236}">
                <a16:creationId xmlns:a16="http://schemas.microsoft.com/office/drawing/2014/main" id="{359707BD-31AA-494E-A318-9F4E20A284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656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2800"/>
          </a:xfrm>
          <a:effectLst/>
        </p:spPr>
        <p:txBody>
          <a:bodyPr anchor="t">
            <a:normAutofit fontScale="90000"/>
          </a:bodyPr>
          <a:lstStyle/>
          <a:p>
            <a:pPr defTabSz="914400" fontAlgn="auto">
              <a:lnSpc>
                <a:spcPts val="3000"/>
              </a:lnSpc>
              <a:spcAft>
                <a:spcPts val="0"/>
              </a:spcAft>
            </a:pPr>
            <a:r>
              <a:rPr lang="en-US" altLang="ja-JP" spc="-100">
                <a:solidFill>
                  <a:schemeClr val="bg1"/>
                </a:solidFill>
                <a:effectLst/>
                <a:latin typeface="Arial" pitchFamily="34" charset="0"/>
                <a:ea typeface="Verdana" pitchFamily="34" charset="0"/>
                <a:cs typeface="Arial" pitchFamily="34" charset="0"/>
              </a:rPr>
              <a:t>One-year Survival by Year of Transplants,</a:t>
            </a:r>
            <a:br>
              <a:rPr lang="en-US" altLang="ja-JP" spc="-100">
                <a:solidFill>
                  <a:schemeClr val="bg1"/>
                </a:solidFill>
                <a:effectLst/>
                <a:latin typeface="Arial" pitchFamily="34" charset="0"/>
                <a:ea typeface="Verdana" pitchFamily="34" charset="0"/>
                <a:cs typeface="Arial" pitchFamily="34" charset="0"/>
              </a:rPr>
            </a:br>
            <a:r>
              <a:rPr lang="en-US" altLang="ja-JP" spc="-100">
                <a:solidFill>
                  <a:schemeClr val="bg1"/>
                </a:solidFill>
                <a:effectLst/>
                <a:latin typeface="Arial" pitchFamily="34" charset="0"/>
                <a:ea typeface="Verdana" pitchFamily="34" charset="0"/>
                <a:cs typeface="Arial" pitchFamily="34" charset="0"/>
              </a:rPr>
              <a:t>Disease Status, and Age</a:t>
            </a:r>
            <a:r>
              <a:rPr lang="en-US" altLang="ja-JP" spc="-100">
                <a:solidFill>
                  <a:schemeClr val="bg1"/>
                </a:solidFill>
                <a:latin typeface="Arial" pitchFamily="34" charset="0"/>
                <a:ea typeface="Verdana" pitchFamily="34" charset="0"/>
                <a:cs typeface="Arial" pitchFamily="34" charset="0"/>
              </a:rPr>
              <a:t> </a:t>
            </a:r>
            <a:r>
              <a:rPr lang="ja-JP" altLang="en-US" sz="1600" spc="-100">
                <a:solidFill>
                  <a:schemeClr val="bg1"/>
                </a:solidFill>
                <a:effectLst/>
                <a:latin typeface="Arial" pitchFamily="34" charset="0"/>
                <a:cs typeface="Arial" pitchFamily="34" charset="0"/>
              </a:rPr>
              <a:t>（ </a:t>
            </a:r>
            <a:r>
              <a:rPr lang="en-US" altLang="ja-JP" sz="1600" spc="-100">
                <a:solidFill>
                  <a:schemeClr val="bg1"/>
                </a:solidFill>
                <a:effectLst/>
                <a:latin typeface="Arial" pitchFamily="34" charset="0"/>
                <a:cs typeface="Arial" pitchFamily="34" charset="0"/>
              </a:rPr>
              <a:t>AML / ALL / CML /MDS )</a:t>
            </a:r>
            <a:endParaRPr lang="ja-JP" altLang="en-US" sz="1600" spc="-100" dirty="0">
              <a:solidFill>
                <a:schemeClr val="bg1"/>
              </a:solidFill>
              <a:effectLst/>
            </a:endParaRPr>
          </a:p>
        </p:txBody>
      </p:sp>
      <p:pic>
        <p:nvPicPr>
          <p:cNvPr id="5" name="図 4" descr="グラフ, ヒストグラム&#10;&#10;自動的に生成された説明">
            <a:extLst>
              <a:ext uri="{FF2B5EF4-FFF2-40B4-BE49-F238E27FC236}">
                <a16:creationId xmlns:a16="http://schemas.microsoft.com/office/drawing/2014/main" id="{3A178C14-8427-4802-A4E0-BE87377933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371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Autofit/>
          </a:bodyPr>
          <a:lstStyle/>
          <a:p>
            <a:pPr>
              <a:defRPr/>
            </a:pPr>
            <a:r>
              <a:rPr lang="en-US" altLang="ja-JP" sz="2500" spc="-100">
                <a:solidFill>
                  <a:schemeClr val="bg1"/>
                </a:solidFill>
                <a:effectLst/>
                <a:latin typeface="Arial" pitchFamily="34" charset="0"/>
                <a:cs typeface="Arial" pitchFamily="34" charset="0"/>
              </a:rPr>
              <a:t>Survival after Transplants</a:t>
            </a:r>
            <a:br>
              <a:rPr lang="en-US" altLang="ja-JP" sz="2500" spc="-100">
                <a:solidFill>
                  <a:schemeClr val="bg1"/>
                </a:solidFill>
                <a:effectLst/>
              </a:rPr>
            </a:br>
            <a:r>
              <a:rPr lang="en-US" altLang="ja-JP" sz="2500" spc="-100">
                <a:solidFill>
                  <a:schemeClr val="bg1"/>
                </a:solidFill>
                <a:effectLst/>
                <a:latin typeface="Arial" pitchFamily="34" charset="0"/>
                <a:ea typeface="Verdana" pitchFamily="34" charset="0"/>
                <a:cs typeface="Arial" pitchFamily="34" charset="0"/>
              </a:rPr>
              <a:t>by Transplant Type, 1991-2019</a:t>
            </a:r>
            <a:endParaRPr lang="ja-JP" altLang="en-US" sz="2500" b="1" spc="-1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17F6FB3C-6698-4B42-ADD3-7536A3D9A5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8072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en-US" altLang="ja-JP" spc="-100">
                <a:solidFill>
                  <a:schemeClr val="bg1"/>
                </a:solidFill>
                <a:effectLst/>
                <a:latin typeface="Arial" pitchFamily="34" charset="0"/>
                <a:cs typeface="Arial" pitchFamily="34" charset="0"/>
              </a:rPr>
              <a:t>Survival after Transplants</a:t>
            </a:r>
            <a:br>
              <a:rPr lang="en-US" altLang="ja-JP" spc="-100">
                <a:solidFill>
                  <a:schemeClr val="bg1"/>
                </a:solidFill>
                <a:effectLst/>
              </a:rPr>
            </a:br>
            <a:r>
              <a:rPr lang="en-US" altLang="ja-JP" spc="-100">
                <a:solidFill>
                  <a:schemeClr val="bg1"/>
                </a:solidFill>
                <a:effectLst/>
                <a:latin typeface="Arial" pitchFamily="34" charset="0"/>
                <a:ea typeface="Verdana" pitchFamily="34" charset="0"/>
                <a:cs typeface="Arial" pitchFamily="34" charset="0"/>
              </a:rPr>
              <a:t>by Donor Type and Stem Cell Sources, 1991-2019 </a:t>
            </a:r>
            <a:endParaRPr lang="ja-JP" altLang="en-US" sz="2000" b="1" spc="-1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CBD2562D-FB0F-4EBA-9181-B15DCDA447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3994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en-US" altLang="ja-JP" spc="-100">
                <a:solidFill>
                  <a:schemeClr val="bg1"/>
                </a:solidFill>
                <a:effectLst/>
                <a:latin typeface="Arial" pitchFamily="34" charset="0"/>
                <a:cs typeface="Arial" pitchFamily="34" charset="0"/>
              </a:rPr>
              <a:t>Survival after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Leukemia, 1991-2019</a:t>
            </a:r>
            <a:endParaRPr lang="ja-JP" altLang="en-US" sz="2000" b="1" spc="-1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C17D99B4-BE43-40BB-8F18-667354B509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87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en-US" altLang="ja-JP" spc="-100">
                <a:solidFill>
                  <a:schemeClr val="bg1"/>
                </a:solidFill>
                <a:effectLst/>
                <a:latin typeface="Arial" pitchFamily="34" charset="0"/>
                <a:cs typeface="Arial" pitchFamily="34" charset="0"/>
              </a:rPr>
              <a:t>Survival after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Malignant Lymphoma and MM/PCD,</a:t>
            </a:r>
            <a:r>
              <a:rPr lang="en-US" altLang="ja-JP" spc="-100">
                <a:solidFill>
                  <a:schemeClr val="bg1"/>
                </a:solidFill>
                <a:effectLst/>
                <a:latin typeface="Arial" pitchFamily="34" charset="0"/>
                <a:cs typeface="Arial" pitchFamily="34" charset="0"/>
              </a:rPr>
              <a:t> 1991-2019</a:t>
            </a:r>
            <a:endParaRPr lang="ja-JP" altLang="en-US" sz="2000" b="1" spc="-1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22FC897F-AF18-4A9C-AC1D-612C6AFA02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0568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a:solidFill>
                  <a:schemeClr val="bg1"/>
                </a:solidFill>
                <a:effectLst/>
                <a:latin typeface="Arial" pitchFamily="34" charset="0"/>
                <a:cs typeface="Arial" pitchFamily="34" charset="0"/>
              </a:rPr>
              <a:t>Survival after Autologous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Acute Leukemia, 1991-2019</a:t>
            </a:r>
            <a:r>
              <a:rPr lang="ja-JP" altLang="en-US" spc="-100" baseline="0">
                <a:solidFill>
                  <a:schemeClr val="bg1"/>
                </a:solidFill>
                <a:effectLst/>
                <a:latin typeface="Arial" pitchFamily="34" charset="0"/>
                <a:cs typeface="Arial" pitchFamily="34" charset="0"/>
              </a:rPr>
              <a:t> </a:t>
            </a:r>
            <a:r>
              <a:rPr lang="en-US" altLang="ja-JP" sz="2000" spc="-100">
                <a:solidFill>
                  <a:schemeClr val="bg1"/>
                </a:solidFill>
                <a:effectLst/>
                <a:latin typeface="Arial" pitchFamily="34" charset="0"/>
                <a:ea typeface="ＭＳ Ｐゴシック"/>
                <a:cs typeface="Arial" pitchFamily="34" charset="0"/>
              </a:rPr>
              <a:t>&lt;Autologous</a:t>
            </a:r>
            <a:r>
              <a:rPr lang="en-US" altLang="ja-JP" sz="2000" spc="-15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ndParaRPr>
          </a:p>
        </p:txBody>
      </p:sp>
      <p:pic>
        <p:nvPicPr>
          <p:cNvPr id="4" name="図 3" descr="グラフ&#10;&#10;自動的に生成された説明">
            <a:extLst>
              <a:ext uri="{FF2B5EF4-FFF2-40B4-BE49-F238E27FC236}">
                <a16:creationId xmlns:a16="http://schemas.microsoft.com/office/drawing/2014/main" id="{2830538F-E7A0-496C-8A99-DFC5DAA702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0868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a:solidFill>
                  <a:schemeClr val="bg1"/>
                </a:solidFill>
                <a:effectLst/>
                <a:latin typeface="Arial" pitchFamily="34" charset="0"/>
                <a:cs typeface="Arial" pitchFamily="34" charset="0"/>
              </a:rPr>
              <a:t>Survival after Autologous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Malignant Lymphoma</a:t>
            </a:r>
            <a:r>
              <a:rPr lang="en-US" altLang="ja-JP" spc="-100">
                <a:solidFill>
                  <a:schemeClr val="bg1"/>
                </a:solidFill>
                <a:effectLst/>
                <a:latin typeface="Arial" pitchFamily="34" charset="0"/>
                <a:cs typeface="Arial" pitchFamily="34" charset="0"/>
              </a:rPr>
              <a:t>, 1991-2019 </a:t>
            </a:r>
            <a:r>
              <a:rPr kumimoji="1" lang="en-US" altLang="ja-JP" sz="1100" b="0" kern="1200">
                <a:ln>
                  <a:noFill/>
                </a:ln>
                <a:solidFill>
                  <a:schemeClr val="bg1"/>
                </a:solidFill>
                <a:effectLst/>
              </a:rPr>
              <a:t>&lt;Autologous&gt;</a:t>
            </a:r>
            <a:endParaRPr lang="ja-JP" altLang="ja-JP" sz="1100">
              <a:solidFill>
                <a:schemeClr val="bg1"/>
              </a:solidFill>
              <a:effectLst/>
            </a:endParaRPr>
          </a:p>
        </p:txBody>
      </p:sp>
      <p:pic>
        <p:nvPicPr>
          <p:cNvPr id="4" name="図 3" descr="グラフィカル ユーザー インターフェイス, グラフ, 折れ線グラフ&#10;&#10;自動的に生成された説明">
            <a:extLst>
              <a:ext uri="{FF2B5EF4-FFF2-40B4-BE49-F238E27FC236}">
                <a16:creationId xmlns:a16="http://schemas.microsoft.com/office/drawing/2014/main" id="{85EA8562-3638-4CB7-8A94-D26CDDD87A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289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spc="-100">
                <a:solidFill>
                  <a:schemeClr val="bg1"/>
                </a:solidFill>
                <a:effectLst/>
                <a:latin typeface="Arial" panose="020B0604020202020204" pitchFamily="34" charset="0"/>
                <a:cs typeface="Arial" panose="020B0604020202020204" pitchFamily="34" charset="0"/>
              </a:rPr>
              <a:t>by Donor Tyepe and Stem Cell Sources &lt;Autologous</a:t>
            </a:r>
            <a:r>
              <a:rPr lang="en-US" altLang="ja-JP" sz="2000" b="0" spc="-150" baseline="0">
                <a:solidFill>
                  <a:schemeClr val="bg1"/>
                </a:solidFill>
                <a:effectLst/>
                <a:latin typeface="Arial" pitchFamily="34" charset="0"/>
                <a:ea typeface="ＭＳ Ｐゴシック"/>
                <a:cs typeface="Arial" pitchFamily="34" charset="0"/>
              </a:rPr>
              <a:t>&gt;</a:t>
            </a:r>
            <a:endParaRPr lang="ja-JP" altLang="en-US" sz="2000" b="0" dirty="0">
              <a:solidFill>
                <a:schemeClr val="bg1"/>
              </a:solidFill>
              <a:effectLst/>
              <a:latin typeface="HGP明朝E" pitchFamily="18" charset="-128"/>
              <a:ea typeface="HGP明朝E" pitchFamily="18" charset="-128"/>
              <a:cs typeface="Arial Unicode MS" pitchFamily="50" charset="-128"/>
            </a:endParaRPr>
          </a:p>
        </p:txBody>
      </p:sp>
      <p:pic>
        <p:nvPicPr>
          <p:cNvPr id="3" name="図 2" descr="グラフ, ヒストグラム&#10;&#10;自動的に生成された説明">
            <a:extLst>
              <a:ext uri="{FF2B5EF4-FFF2-40B4-BE49-F238E27FC236}">
                <a16:creationId xmlns:a16="http://schemas.microsoft.com/office/drawing/2014/main" id="{FD3E5AEB-5BE0-404C-898A-32CAFBAB72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314685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p:txBody>
          <a:bodyPr>
            <a:normAutofit fontScale="90000"/>
          </a:bodyPr>
          <a:lstStyle/>
          <a:p>
            <a:r>
              <a:rPr lang="en-US" altLang="ja-JP" spc="-100">
                <a:solidFill>
                  <a:schemeClr val="bg1"/>
                </a:solidFill>
                <a:effectLst/>
                <a:latin typeface="Arial" pitchFamily="34" charset="0"/>
                <a:cs typeface="Arial" pitchFamily="34" charset="0"/>
              </a:rPr>
              <a:t>Survival after Autologous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MM/PCD</a:t>
            </a:r>
            <a:r>
              <a:rPr lang="en-US" altLang="ja-JP" spc="-100">
                <a:solidFill>
                  <a:schemeClr val="bg1"/>
                </a:solidFill>
                <a:effectLst/>
                <a:latin typeface="Arial" pitchFamily="34" charset="0"/>
                <a:cs typeface="Arial" pitchFamily="34" charset="0"/>
              </a:rPr>
              <a:t>, 1991-2019 </a:t>
            </a:r>
            <a:r>
              <a:rPr lang="en-US" altLang="ja-JP" sz="1100" spc="-100">
                <a:solidFill>
                  <a:schemeClr val="bg1"/>
                </a:solidFill>
                <a:effectLst/>
                <a:latin typeface="Arial" pitchFamily="34" charset="0"/>
                <a:cs typeface="Arial" pitchFamily="34" charset="0"/>
              </a:rPr>
              <a:t>&lt;Autologous</a:t>
            </a:r>
            <a:r>
              <a:rPr lang="en-US" altLang="ja-JP" sz="1100" spc="-150">
                <a:solidFill>
                  <a:schemeClr val="bg1"/>
                </a:solidFill>
                <a:effectLst/>
                <a:latin typeface="Arial" pitchFamily="34" charset="0"/>
                <a:ea typeface="ＭＳ Ｐゴシック"/>
                <a:cs typeface="Arial" pitchFamily="34" charset="0"/>
              </a:rPr>
              <a:t>&gt;&lt;age</a:t>
            </a:r>
            <a:r>
              <a:rPr lang="ja-JP" altLang="en-US" sz="1100" spc="-150">
                <a:solidFill>
                  <a:schemeClr val="bg1"/>
                </a:solidFill>
                <a:effectLst/>
                <a:latin typeface="Arial" pitchFamily="34" charset="0"/>
                <a:ea typeface="ＭＳ Ｐゴシック"/>
                <a:cs typeface="Arial" pitchFamily="34" charset="0"/>
              </a:rPr>
              <a:t>≥</a:t>
            </a:r>
            <a:r>
              <a:rPr lang="en-US" altLang="ja-JP" sz="1100" spc="-150">
                <a:solidFill>
                  <a:schemeClr val="bg1"/>
                </a:solidFill>
                <a:effectLst/>
                <a:latin typeface="Arial" pitchFamily="34" charset="0"/>
                <a:ea typeface="ＭＳ Ｐゴシック"/>
                <a:cs typeface="Arial" pitchFamily="34" charset="0"/>
              </a:rPr>
              <a:t>16&gt;</a:t>
            </a:r>
            <a:endParaRPr kumimoji="1" lang="ja-JP" altLang="en-US" sz="11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A4A41045-2DE1-4088-94F0-08C41E14DA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522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AML</a:t>
            </a:r>
            <a:r>
              <a:rPr lang="en-US" altLang="ja-JP" spc="-100">
                <a:solidFill>
                  <a:schemeClr val="bg1"/>
                </a:solidFill>
                <a:effectLst/>
                <a:latin typeface="Arial" pitchFamily="34" charset="0"/>
                <a:cs typeface="Arial" pitchFamily="34" charset="0"/>
              </a:rPr>
              <a:t>, 2010-2019 </a:t>
            </a:r>
            <a:r>
              <a:rPr lang="en-US" altLang="ja-JP" sz="1100" spc="-100">
                <a:solidFill>
                  <a:schemeClr val="bg1"/>
                </a:solidFill>
                <a:effectLst/>
                <a:latin typeface="Arial" pitchFamily="34" charset="0"/>
                <a:cs typeface="Arial" pitchFamily="34" charset="0"/>
              </a:rPr>
              <a:t>&lt;</a:t>
            </a:r>
            <a:r>
              <a:rPr lang="en-US" altLang="ja-JP" sz="1100" spc="-150">
                <a:solidFill>
                  <a:schemeClr val="bg1"/>
                </a:solidFill>
                <a:effectLst/>
                <a:latin typeface="Arial" pitchFamily="34" charset="0"/>
                <a:ea typeface="ＭＳ Ｐゴシック"/>
                <a:cs typeface="Arial" pitchFamily="34" charset="0"/>
              </a:rPr>
              <a:t>Allogeneic&gt;&lt;age</a:t>
            </a:r>
            <a:r>
              <a:rPr lang="ja-JP" altLang="en-US" sz="1100" spc="-150">
                <a:solidFill>
                  <a:schemeClr val="bg1"/>
                </a:solidFill>
                <a:effectLst/>
                <a:latin typeface="Arial" pitchFamily="34" charset="0"/>
                <a:ea typeface="ＭＳ Ｐゴシック"/>
                <a:cs typeface="Arial" pitchFamily="34" charset="0"/>
              </a:rPr>
              <a:t>≤</a:t>
            </a:r>
            <a:r>
              <a:rPr lang="en-US" altLang="ja-JP" sz="1100" spc="-150">
                <a:solidFill>
                  <a:schemeClr val="bg1"/>
                </a:solidFill>
                <a:effectLst/>
                <a:latin typeface="Arial" pitchFamily="34" charset="0"/>
                <a:ea typeface="ＭＳ Ｐゴシック"/>
                <a:cs typeface="Arial" pitchFamily="34" charset="0"/>
              </a:rPr>
              <a:t>15&gt;</a:t>
            </a:r>
            <a:endParaRPr kumimoji="1" lang="ja-JP" altLang="ja-JP" sz="1100" b="1" i="0" kern="1200" spc="0" baseline="0" dirty="0">
              <a:solidFill>
                <a:schemeClr val="bg1"/>
              </a:solidFill>
              <a:effectLst/>
              <a:latin typeface="HGP明朝E"/>
              <a:ea typeface="HGP明朝E"/>
              <a:cs typeface="+mn-cs"/>
            </a:endParaRPr>
          </a:p>
        </p:txBody>
      </p:sp>
      <p:pic>
        <p:nvPicPr>
          <p:cNvPr id="4" name="図 3" descr="グラフ&#10;&#10;自動的に生成された説明">
            <a:extLst>
              <a:ext uri="{FF2B5EF4-FFF2-40B4-BE49-F238E27FC236}">
                <a16:creationId xmlns:a16="http://schemas.microsoft.com/office/drawing/2014/main" id="{AA44442C-B191-425A-B882-951A23AF89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9170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AML</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&lt;Allogeneic&gt;&lt;age</a:t>
            </a:r>
            <a:r>
              <a:rPr kumimoji="1" lang="ja-JP" altLang="en-US"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kumimoji="1" lang="ja-JP" altLang="ja-JP" sz="1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E49A14AA-EC8E-4039-A28B-7E2581C50F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3825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AML</a:t>
            </a:r>
            <a:r>
              <a:rPr lang="en-US" altLang="ja-JP" spc="-100">
                <a:solidFill>
                  <a:schemeClr val="bg1"/>
                </a:solidFill>
                <a:effectLst/>
                <a:latin typeface="Arial" pitchFamily="34" charset="0"/>
                <a:cs typeface="Arial" pitchFamily="34" charset="0"/>
              </a:rPr>
              <a:t>, 2010-2019 </a:t>
            </a:r>
            <a:r>
              <a:rPr lang="en-US" altLang="ja-JP" sz="1100" spc="-100">
                <a:solidFill>
                  <a:schemeClr val="bg1"/>
                </a:solidFill>
                <a:effectLst/>
                <a:latin typeface="Arial" pitchFamily="34" charset="0"/>
                <a:cs typeface="Arial" pitchFamily="34" charset="0"/>
              </a:rPr>
              <a:t>&lt;HLA-identical</a:t>
            </a:r>
            <a:r>
              <a:rPr lang="en-US" altLang="ja-JP" sz="1100" spc="-100" baseline="0">
                <a:solidFill>
                  <a:schemeClr val="bg1"/>
                </a:solidFill>
                <a:effectLst/>
                <a:latin typeface="Arial" pitchFamily="34" charset="0"/>
                <a:cs typeface="Arial" pitchFamily="34" charset="0"/>
              </a:rPr>
              <a:t> Sibling&gt; &lt;age</a:t>
            </a:r>
            <a:r>
              <a:rPr lang="ja-JP" altLang="en-US" sz="1100" spc="-100" baseline="0">
                <a:solidFill>
                  <a:schemeClr val="bg1"/>
                </a:solidFill>
                <a:effectLst/>
                <a:latin typeface="Arial" pitchFamily="34" charset="0"/>
                <a:cs typeface="Arial" pitchFamily="34" charset="0"/>
              </a:rPr>
              <a:t>≤</a:t>
            </a:r>
            <a:r>
              <a:rPr lang="en-US" altLang="ja-JP" sz="1100" spc="-100" baseline="0">
                <a:solidFill>
                  <a:schemeClr val="bg1"/>
                </a:solidFill>
                <a:effectLst/>
                <a:latin typeface="Arial" pitchFamily="34" charset="0"/>
                <a:cs typeface="Arial" pitchFamily="34" charset="0"/>
              </a:rPr>
              <a:t>15&gt;</a:t>
            </a:r>
            <a:endParaRPr kumimoji="1" lang="ja-JP" altLang="ja-JP" sz="1100" b="1" i="0" kern="1200" spc="0" baseline="0">
              <a:solidFill>
                <a:schemeClr val="bg1"/>
              </a:solidFill>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833FBC6B-61F1-40CA-9367-CA5E187E29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8732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AML</a:t>
            </a:r>
            <a:r>
              <a:rPr lang="en-US" altLang="ja-JP" sz="2500" spc="-100">
                <a:solidFill>
                  <a:schemeClr val="bg1"/>
                </a:solidFill>
                <a:effectLst/>
                <a:latin typeface="Arial" pitchFamily="34" charset="0"/>
                <a:cs typeface="Arial" pitchFamily="34" charset="0"/>
              </a:rPr>
              <a:t>, 2010-2019 </a:t>
            </a:r>
            <a:r>
              <a:rPr kumimoji="1" lang="en-US" altLang="ja-JP" sz="1600" b="0" kern="1200">
                <a:ln>
                  <a:noFill/>
                </a:ln>
                <a:solidFill>
                  <a:schemeClr val="bg1"/>
                </a:solidFill>
                <a:effectLst/>
                <a:latin typeface="+mn-ea"/>
                <a:ea typeface="+mn-ea"/>
                <a:cs typeface="+mj-cs"/>
              </a:rPr>
              <a:t>&lt;HLA-identical</a:t>
            </a:r>
            <a:r>
              <a:rPr kumimoji="1" lang="en-US" altLang="ja-JP" sz="1600" b="0" kern="1200" baseline="0">
                <a:ln>
                  <a:noFill/>
                </a:ln>
                <a:solidFill>
                  <a:schemeClr val="bg1"/>
                </a:solidFill>
                <a:effectLst/>
                <a:latin typeface="+mn-ea"/>
                <a:ea typeface="+mn-ea"/>
                <a:cs typeface="+mj-cs"/>
              </a:rPr>
              <a:t> Sibling&gt; &lt;age</a:t>
            </a:r>
            <a:r>
              <a:rPr kumimoji="1" lang="ja-JP" altLang="en-US" sz="1600" b="0" kern="1200" baseline="0">
                <a:ln>
                  <a:noFill/>
                </a:ln>
                <a:solidFill>
                  <a:schemeClr val="bg1"/>
                </a:solidFill>
                <a:effectLst/>
                <a:latin typeface="+mn-ea"/>
                <a:ea typeface="+mn-ea"/>
                <a:cs typeface="+mj-cs"/>
              </a:rPr>
              <a:t>≧</a:t>
            </a:r>
            <a:r>
              <a:rPr kumimoji="1" lang="en-US" altLang="ja-JP" sz="1600" b="0" kern="1200" baseline="0">
                <a:ln>
                  <a:noFill/>
                </a:ln>
                <a:solidFill>
                  <a:schemeClr val="bg1"/>
                </a:solidFill>
                <a:effectLst/>
              </a:rPr>
              <a:t>16&gt;</a:t>
            </a:r>
            <a:endParaRPr kumimoji="1" lang="ja-JP" altLang="ja-JP" sz="1600" b="1" i="0" kern="1200" spc="0" baseline="0">
              <a:solidFill>
                <a:schemeClr val="bg1"/>
              </a:solidFill>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43FC29BD-E89A-4F40-8A4A-372B4CB01C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4859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effectLst/>
        </p:spPr>
        <p:txBody>
          <a:bodyPr>
            <a:normAutofit fontScale="90000"/>
          </a:bodyPr>
          <a:lstStyle/>
          <a:p>
            <a:pPr fontAlgn="base"/>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AML</a:t>
            </a:r>
            <a:r>
              <a:rPr lang="en-US" altLang="ja-JP" spc="-100">
                <a:solidFill>
                  <a:schemeClr val="bg1"/>
                </a:solidFill>
                <a:effectLst/>
                <a:latin typeface="Arial" pitchFamily="34" charset="0"/>
                <a:cs typeface="Arial" pitchFamily="34" charset="0"/>
              </a:rPr>
              <a:t>, 2010-2019 </a:t>
            </a:r>
            <a:r>
              <a:rPr lang="en-US" altLang="ja-JP" sz="1100" spc="-100">
                <a:solidFill>
                  <a:schemeClr val="bg1"/>
                </a:solidFill>
                <a:effectLst/>
                <a:latin typeface="Arial" pitchFamily="34" charset="0"/>
                <a:cs typeface="Arial" pitchFamily="34" charset="0"/>
              </a:rPr>
              <a:t>&lt;UR-BM&gt;&lt;age</a:t>
            </a:r>
            <a:r>
              <a:rPr lang="ja-JP" altLang="en-US" sz="1100" spc="-100">
                <a:solidFill>
                  <a:schemeClr val="bg1"/>
                </a:solidFill>
                <a:effectLst/>
                <a:latin typeface="Arial" pitchFamily="34" charset="0"/>
                <a:cs typeface="Arial" pitchFamily="34" charset="0"/>
              </a:rPr>
              <a:t>≤</a:t>
            </a:r>
            <a:r>
              <a:rPr lang="en-US" altLang="ja-JP" sz="1100" spc="-100">
                <a:solidFill>
                  <a:schemeClr val="bg1"/>
                </a:solidFill>
                <a:effectLst/>
                <a:latin typeface="Arial" pitchFamily="34" charset="0"/>
                <a:cs typeface="Arial" pitchFamily="34" charset="0"/>
              </a:rPr>
              <a:t>15&gt;</a:t>
            </a:r>
            <a:endParaRPr kumimoji="1" lang="ja-JP" altLang="ja-JP" sz="1100" b="1" i="0" kern="1200" spc="0" baseline="0">
              <a:solidFill>
                <a:schemeClr val="bg1"/>
              </a:solidFill>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2AADA093-0C1A-430D-A53C-6EFBA82F59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0383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AML</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latin typeface="+mn-ea"/>
                <a:ea typeface="+mn-ea"/>
                <a:cs typeface="+mj-cs"/>
              </a:rPr>
              <a:t>&lt;UR-BM&gt;&lt;age</a:t>
            </a:r>
            <a:r>
              <a:rPr kumimoji="1" lang="ja-JP" altLang="en-US"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rPr>
              <a:t>16&gt;</a:t>
            </a:r>
            <a:endParaRPr lang="ja-JP" altLang="ja-JP" sz="1100">
              <a:solidFill>
                <a:schemeClr val="bg1"/>
              </a:solidFill>
              <a:effectLst/>
            </a:endParaRPr>
          </a:p>
        </p:txBody>
      </p:sp>
      <p:pic>
        <p:nvPicPr>
          <p:cNvPr id="4" name="図 3" descr="グラフィカル ユーザー インターフェイス&#10;&#10;自動的に生成された説明">
            <a:extLst>
              <a:ext uri="{FF2B5EF4-FFF2-40B4-BE49-F238E27FC236}">
                <a16:creationId xmlns:a16="http://schemas.microsoft.com/office/drawing/2014/main" id="{E7A8CF67-65A8-4121-93BE-57300B4EC3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3522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AML</a:t>
            </a:r>
            <a:r>
              <a:rPr lang="en-US" altLang="ja-JP" spc="-100">
                <a:solidFill>
                  <a:schemeClr val="bg1"/>
                </a:solidFill>
                <a:effectLst/>
                <a:latin typeface="Arial" pitchFamily="34" charset="0"/>
                <a:cs typeface="Arial" pitchFamily="34" charset="0"/>
              </a:rPr>
              <a:t>, 2010-2019 </a:t>
            </a:r>
            <a:r>
              <a:rPr lang="en-US" altLang="ja-JP" sz="1100" spc="-100">
                <a:solidFill>
                  <a:schemeClr val="bg1"/>
                </a:solidFill>
                <a:effectLst/>
                <a:latin typeface="Arial" pitchFamily="34" charset="0"/>
                <a:cs typeface="Arial" pitchFamily="34" charset="0"/>
              </a:rPr>
              <a:t>&lt;UR-CB&gt;&lt;age≤15&gt;</a:t>
            </a:r>
          </a:p>
        </p:txBody>
      </p:sp>
      <p:pic>
        <p:nvPicPr>
          <p:cNvPr id="4" name="図 3" descr="グラフ, 折れ線グラフ&#10;&#10;自動的に生成された説明">
            <a:extLst>
              <a:ext uri="{FF2B5EF4-FFF2-40B4-BE49-F238E27FC236}">
                <a16:creationId xmlns:a16="http://schemas.microsoft.com/office/drawing/2014/main" id="{E103ECDF-F38B-44DB-9002-4AEA1E7D1B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2313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AML</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&lt;UR-CB&gt;&lt;age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12FBAAF4-4989-4A1B-801F-179D1BF7B3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8443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rtl="0" eaLnBrk="1" fontAlgn="base" latinLnBrk="0" hangingPunct="1"/>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ALL</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latin typeface="+mn-ea"/>
                <a:ea typeface="+mn-ea"/>
                <a:cs typeface="+mj-cs"/>
              </a:rPr>
              <a:t>&lt;Allogeneic&gt;&lt;age</a:t>
            </a:r>
            <a:r>
              <a:rPr kumimoji="1" lang="ja-JP" altLang="ja-JP"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rPr>
              <a:t>15&gt;</a:t>
            </a:r>
            <a:endParaRPr lang="ja-JP" altLang="ja-JP" sz="110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685569F2-48F4-4698-BC1E-13D2CF3171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7503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spc="-100">
                <a:solidFill>
                  <a:schemeClr val="bg1"/>
                </a:solidFill>
                <a:effectLst/>
                <a:latin typeface="Arial" panose="020B0604020202020204" pitchFamily="34" charset="0"/>
                <a:cs typeface="Arial" panose="020B0604020202020204" pitchFamily="34" charset="0"/>
              </a:rPr>
              <a:t>by Donor Tyepe and Stem Cell Sources </a:t>
            </a:r>
            <a:r>
              <a:rPr lang="en-US" altLang="ja-JP" sz="2000" b="0" spc="-150" baseline="0">
                <a:solidFill>
                  <a:schemeClr val="bg1"/>
                </a:solidFill>
                <a:effectLst/>
                <a:latin typeface="Arial" pitchFamily="34" charset="0"/>
                <a:ea typeface="ＭＳ Ｐゴシック"/>
                <a:cs typeface="Arial" pitchFamily="34" charset="0"/>
              </a:rPr>
              <a:t>&lt;Allogeneic&gt;</a:t>
            </a:r>
            <a:endParaRPr lang="ja-JP" altLang="en-US" sz="2000" b="0" dirty="0">
              <a:solidFill>
                <a:schemeClr val="bg1"/>
              </a:solidFill>
              <a:effectLst/>
              <a:latin typeface="HGP明朝E" pitchFamily="18" charset="-128"/>
              <a:ea typeface="HGP明朝E" pitchFamily="18" charset="-128"/>
              <a:cs typeface="Arial Unicode MS" pitchFamily="50" charset="-128"/>
            </a:endParaRPr>
          </a:p>
        </p:txBody>
      </p:sp>
      <p:pic>
        <p:nvPicPr>
          <p:cNvPr id="3" name="図 2" descr="グラフ, 棒グラフ&#10;&#10;自動的に生成された説明">
            <a:extLst>
              <a:ext uri="{FF2B5EF4-FFF2-40B4-BE49-F238E27FC236}">
                <a16:creationId xmlns:a16="http://schemas.microsoft.com/office/drawing/2014/main" id="{FC8D2A85-0B15-407F-A2D7-FB27C27614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325455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p:txBody>
          <a:bodyPr>
            <a:normAutofit fontScale="90000"/>
          </a:bodyPr>
          <a:lstStyle/>
          <a:p>
            <a:pPr rtl="0" eaLnBrk="1" fontAlgn="base" latinLnBrk="0" hangingPunct="1"/>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ALL</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latin typeface="+mn-ea"/>
                <a:ea typeface="+mn-ea"/>
                <a:cs typeface="+mj-cs"/>
              </a:rPr>
              <a:t>&lt;Allogeneic&gt;&lt;age</a:t>
            </a:r>
            <a:r>
              <a:rPr kumimoji="1" lang="ja-JP" altLang="ja-JP"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rPr>
              <a:t>16&gt;</a:t>
            </a:r>
            <a:endParaRPr lang="ja-JP" altLang="ja-JP" sz="110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2411189D-F196-47E4-8E3B-B9FFCD3BA0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3154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ALL</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latin typeface="+mn-ea"/>
                <a:ea typeface="+mn-ea"/>
                <a:cs typeface="+mj-cs"/>
              </a:rPr>
              <a:t>&lt;HLA-identical</a:t>
            </a:r>
            <a:r>
              <a:rPr kumimoji="1" lang="en-US" altLang="ja-JP" sz="1100" b="0" kern="1200" baseline="0">
                <a:ln>
                  <a:noFill/>
                </a:ln>
                <a:solidFill>
                  <a:schemeClr val="bg1"/>
                </a:solidFill>
                <a:effectLst/>
                <a:latin typeface="+mn-ea"/>
                <a:ea typeface="+mn-ea"/>
                <a:cs typeface="+mj-cs"/>
              </a:rPr>
              <a:t> Sibling&gt; &lt;age</a:t>
            </a:r>
            <a:r>
              <a:rPr kumimoji="1" lang="ja-JP" altLang="ja-JP" sz="1100" b="0" kern="1200" baseline="0">
                <a:ln>
                  <a:noFill/>
                </a:ln>
                <a:solidFill>
                  <a:schemeClr val="bg1"/>
                </a:solidFill>
                <a:effectLst/>
                <a:latin typeface="+mn-ea"/>
                <a:ea typeface="+mn-ea"/>
                <a:cs typeface="+mj-cs"/>
              </a:rPr>
              <a:t>≤</a:t>
            </a:r>
            <a:r>
              <a:rPr kumimoji="1" lang="en-US" altLang="ja-JP" sz="1100" b="0" kern="1200" baseline="0">
                <a:ln>
                  <a:noFill/>
                </a:ln>
                <a:solidFill>
                  <a:schemeClr val="bg1"/>
                </a:solidFill>
                <a:effectLst/>
              </a:rPr>
              <a:t>15&gt;</a:t>
            </a:r>
            <a:endParaRPr kumimoji="1" lang="ja-JP" altLang="ja-JP" sz="1100" b="1" i="0" kern="1200" spc="0" baseline="0">
              <a:solidFill>
                <a:schemeClr val="bg1"/>
              </a:solidFill>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906ABC9E-42A4-469E-A010-19480F47B7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8333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ALL</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&lt;HLA-identical</a:t>
            </a:r>
            <a:r>
              <a:rPr kumimoji="1" lang="en-US" altLang="ja-JP" sz="1000" b="0" kern="1200" baseline="0">
                <a:ln>
                  <a:noFill/>
                </a:ln>
                <a:solidFill>
                  <a:schemeClr val="bg1"/>
                </a:solidFill>
                <a:effectLst/>
                <a:latin typeface="+mn-ea"/>
                <a:ea typeface="+mn-ea"/>
                <a:cs typeface="+mj-cs"/>
              </a:rPr>
              <a:t> Sibling&gt; &lt;</a:t>
            </a:r>
            <a:r>
              <a:rPr kumimoji="1" lang="en-US" altLang="ja-JP" sz="1000" b="0" kern="1200">
                <a:ln>
                  <a:noFill/>
                </a:ln>
                <a:solidFill>
                  <a:schemeClr val="bg1"/>
                </a:solidFill>
                <a:effectLst/>
                <a:latin typeface="+mn-ea"/>
                <a:ea typeface="+mn-ea"/>
                <a:cs typeface="+mj-cs"/>
              </a:rPr>
              <a: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latin typeface="+mn-ea"/>
                <a:ea typeface="+mn-ea"/>
                <a:cs typeface="+mj-cs"/>
              </a:rPr>
              <a:t>16</a:t>
            </a:r>
            <a:r>
              <a:rPr kumimoji="1" lang="en-US" altLang="ja-JP" sz="1000" b="0" kern="1200" baseline="0">
                <a:ln>
                  <a:noFill/>
                </a:ln>
                <a:solidFill>
                  <a:schemeClr val="bg1"/>
                </a:solidFill>
                <a:effectLst/>
              </a:rPr>
              <a:t>&gt;</a:t>
            </a:r>
            <a:endParaRPr lang="ja-JP" altLang="ja-JP" sz="10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01689C1C-B87B-4319-8A87-AA0EF9B661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1588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ALL</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latin typeface="+mn-ea"/>
                <a:ea typeface="+mn-ea"/>
                <a:cs typeface="+mj-cs"/>
              </a:rPr>
              <a:t>&lt;UR-BM&gt;&lt;age</a:t>
            </a:r>
            <a:r>
              <a:rPr kumimoji="1" lang="ja-JP" altLang="ja-JP"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rPr>
              <a:t>15&gt;</a:t>
            </a:r>
            <a:endParaRPr lang="ja-JP" altLang="ja-JP" sz="11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01060B68-32B4-42BE-936C-5CF9774D25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4397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ALL</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&lt;UR-BM&gt;&lt;age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771B191F-FCFD-4480-8CBA-85026342C4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2775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ALL</a:t>
            </a:r>
            <a:r>
              <a:rPr lang="en-US" altLang="ja-JP" spc="-100">
                <a:solidFill>
                  <a:schemeClr val="bg1"/>
                </a:solidFill>
                <a:effectLst/>
                <a:latin typeface="Arial" pitchFamily="34" charset="0"/>
                <a:cs typeface="Arial" pitchFamily="34" charset="0"/>
              </a:rPr>
              <a:t>, 2010-2019 </a:t>
            </a:r>
            <a:r>
              <a:rPr kumimoji="1" lang="en-US" altLang="ja-JP" sz="2800" b="0" kern="1200">
                <a:ln>
                  <a:noFill/>
                </a:ln>
                <a:solidFill>
                  <a:schemeClr val="bg1"/>
                </a:solidFill>
                <a:effectLst/>
                <a:latin typeface="+mn-ea"/>
                <a:ea typeface="+mn-ea"/>
                <a:cs typeface="+mj-cs"/>
              </a:rPr>
              <a:t>&lt;UR-CB&gt;&lt;age≤15&gt;</a:t>
            </a:r>
            <a:endParaRPr lang="ja-JP" altLang="ja-JP" sz="20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40ECF02E-BFBF-4903-BEEC-DE1A99248B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1669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ALL</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&lt;UR-CB&gt;&lt;age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371C3D8E-B75F-4D4E-8FF3-3CD421872C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560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rtl="0" eaLnBrk="1" fontAlgn="base" latinLnBrk="0" hangingPunct="1"/>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CML</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latin typeface="+mn-ea"/>
                <a:ea typeface="+mn-ea"/>
                <a:cs typeface="+mj-cs"/>
              </a:rPr>
              <a:t>&lt;Allogeneic&gt;&lt;age</a:t>
            </a:r>
            <a:r>
              <a:rPr kumimoji="1" lang="ja-JP" altLang="ja-JP"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rPr>
              <a:t>15&gt;</a:t>
            </a:r>
            <a:endParaRPr lang="ja-JP" altLang="ja-JP" sz="110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B234C12E-1773-476B-A465-81CE1096DD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1821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CML</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&lt;Allogeneic&gt;&lt;age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4FE07E08-E9D1-4361-9AEB-E533DF396E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5256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CML</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&lt;HLA-identical</a:t>
            </a:r>
            <a:r>
              <a:rPr kumimoji="1" lang="en-US" altLang="ja-JP" sz="1000" b="0" kern="1200" baseline="0">
                <a:ln>
                  <a:noFill/>
                </a:ln>
                <a:solidFill>
                  <a:schemeClr val="bg1"/>
                </a:solidFill>
                <a:effectLst/>
                <a:latin typeface="+mn-ea"/>
                <a:ea typeface="+mn-ea"/>
                <a:cs typeface="+mj-cs"/>
              </a:rPr>
              <a:t> Sibling&gt; &lt;</a:t>
            </a:r>
            <a:r>
              <a:rPr kumimoji="1" lang="en-US" altLang="ja-JP" sz="1000" b="0" kern="1200">
                <a:ln>
                  <a:noFill/>
                </a:ln>
                <a:solidFill>
                  <a:schemeClr val="bg1"/>
                </a:solidFill>
                <a:effectLst/>
                <a:latin typeface="+mn-ea"/>
                <a:ea typeface="+mn-ea"/>
                <a:cs typeface="+mj-cs"/>
              </a:rPr>
              <a: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latin typeface="+mn-ea"/>
                <a:ea typeface="+mn-ea"/>
                <a:cs typeface="+mj-cs"/>
              </a:rPr>
              <a:t>16</a:t>
            </a:r>
            <a:r>
              <a:rPr kumimoji="1" lang="en-US" altLang="ja-JP" sz="1000" b="0" kern="1200" baseline="0">
                <a:ln>
                  <a:noFill/>
                </a:ln>
                <a:solidFill>
                  <a:schemeClr val="bg1"/>
                </a:solidFill>
                <a:effectLst/>
              </a:rPr>
              <a:t>&gt;</a:t>
            </a:r>
            <a:endParaRPr kumimoji="1" lang="ja-JP" altLang="ja-JP" sz="1000" b="1" i="0" kern="1200" spc="0" baseline="0">
              <a:solidFill>
                <a:schemeClr val="bg1"/>
              </a:solidFill>
              <a:latin typeface="HGP明朝E"/>
              <a:ea typeface="HGP明朝E"/>
              <a:cs typeface="+mn-cs"/>
            </a:endParaRPr>
          </a:p>
        </p:txBody>
      </p:sp>
      <p:pic>
        <p:nvPicPr>
          <p:cNvPr id="6" name="図 5" descr="グラフ, 折れ線グラフ&#10;&#10;自動的に生成された説明">
            <a:extLst>
              <a:ext uri="{FF2B5EF4-FFF2-40B4-BE49-F238E27FC236}">
                <a16:creationId xmlns:a16="http://schemas.microsoft.com/office/drawing/2014/main" id="{670FAB7C-798B-496C-8524-FE713E145B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986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a:solidFill>
                  <a:schemeClr val="bg1"/>
                </a:solidFill>
                <a:effectLst/>
                <a:latin typeface="Arial" pitchFamily="34" charset="0"/>
                <a:ea typeface="Verdana" pitchFamily="34" charset="0"/>
                <a:cs typeface="Arial" pitchFamily="34" charset="0"/>
              </a:rPr>
              <a:t>by Recipient Age at Transplant </a:t>
            </a:r>
            <a:r>
              <a:rPr lang="en-US" altLang="ja-JP" sz="2000" b="0" spc="-150">
                <a:solidFill>
                  <a:schemeClr val="bg1"/>
                </a:solidFill>
                <a:effectLst/>
                <a:latin typeface="ＭＳ ゴシック" pitchFamily="49" charset="-128"/>
                <a:ea typeface="ＭＳ ゴシック" pitchFamily="49" charset="-128"/>
                <a:cs typeface="Arial" pitchFamily="34" charset="0"/>
              </a:rPr>
              <a:t>&lt;</a:t>
            </a:r>
            <a:r>
              <a:rPr kumimoji="1" lang="en-US" altLang="ja-JP" sz="1100" b="0" kern="1200">
                <a:ln>
                  <a:noFill/>
                </a:ln>
                <a:solidFill>
                  <a:schemeClr val="bg1"/>
                </a:solidFill>
                <a:effectLst/>
                <a:latin typeface="ＭＳ ゴシック" pitchFamily="49" charset="-128"/>
                <a:ea typeface="ＭＳ ゴシック" pitchFamily="49" charset="-128"/>
              </a:rPr>
              <a:t>Autologous/</a:t>
            </a:r>
            <a:r>
              <a:rPr kumimoji="1" lang="en-US" altLang="ja-JP" sz="1100" b="0" kern="1200" baseline="0">
                <a:ln>
                  <a:noFill/>
                </a:ln>
                <a:solidFill>
                  <a:schemeClr val="bg1"/>
                </a:solidFill>
                <a:effectLst/>
              </a:rPr>
              <a:t>Allogeneic</a:t>
            </a:r>
            <a:r>
              <a:rPr kumimoji="1" lang="en-US" altLang="ja-JP" sz="1100" b="0" kern="1200">
                <a:ln>
                  <a:noFill/>
                </a:ln>
                <a:solidFill>
                  <a:schemeClr val="bg1"/>
                </a:solidFill>
                <a:effectLst/>
                <a:latin typeface="ＭＳ ゴシック" pitchFamily="49" charset="-128"/>
                <a:ea typeface="ＭＳ ゴシック" pitchFamily="49" charset="-128"/>
              </a:rPr>
              <a:t>&gt;</a:t>
            </a:r>
            <a:endParaRPr kumimoji="1" lang="ja-JP" altLang="en-US" sz="1100" b="0" dirty="0">
              <a:solidFill>
                <a:schemeClr val="bg1"/>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5C633738-FF3A-478C-9128-E99C4D37B1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394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CML</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&lt;UR-BM&gt;&lt;age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71FA1FF5-2CC8-4437-8168-74B975FD87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3484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CML</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&lt;UR-CB&gt;&lt;age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E7F7B805-50C9-4600-AEE0-E4442A77EE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908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rtl="0" eaLnBrk="1" fontAlgn="base" latinLnBrk="0" hangingPunct="1"/>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MDS</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latin typeface="+mn-ea"/>
                <a:ea typeface="+mn-ea"/>
                <a:cs typeface="+mj-cs"/>
              </a:rPr>
              <a:t>&lt;Allogeneic&gt;&lt;age</a:t>
            </a:r>
            <a:r>
              <a:rPr kumimoji="1" lang="ja-JP" altLang="ja-JP"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rPr>
              <a:t>15&gt;</a:t>
            </a:r>
            <a:endParaRPr lang="ja-JP" altLang="ja-JP" sz="11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A4514033-0D60-44C4-925B-8D89E670475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1889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rtl="0" eaLnBrk="1" fontAlgn="base" latinLnBrk="0" hangingPunct="1"/>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MDS</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latin typeface="+mn-ea"/>
                <a:ea typeface="+mn-ea"/>
                <a:cs typeface="+mj-cs"/>
              </a:rPr>
              <a:t>&lt;Allogeneic&gt;&lt;age</a:t>
            </a:r>
            <a:r>
              <a:rPr kumimoji="1" lang="ja-JP" altLang="ja-JP"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rPr>
              <a:t>16&gt;</a:t>
            </a:r>
            <a:endParaRPr lang="ja-JP" altLang="ja-JP" sz="11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6324C524-A06F-4C98-A6F3-5B68B06C76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8000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MDS</a:t>
            </a:r>
            <a:r>
              <a:rPr lang="en-US" altLang="ja-JP" spc="-100">
                <a:solidFill>
                  <a:schemeClr val="bg1"/>
                </a:solidFill>
                <a:effectLst/>
                <a:latin typeface="Arial" pitchFamily="34" charset="0"/>
                <a:cs typeface="Arial" pitchFamily="34" charset="0"/>
              </a:rPr>
              <a:t>, </a:t>
            </a:r>
            <a:r>
              <a:rPr lang="en-US" altLang="ja-JP" sz="1100" spc="-100">
                <a:solidFill>
                  <a:schemeClr val="bg1"/>
                </a:solidFill>
                <a:effectLst/>
                <a:latin typeface="Arial" pitchFamily="34" charset="0"/>
                <a:cs typeface="Arial" pitchFamily="34" charset="0"/>
              </a:rPr>
              <a:t>2010-2019 </a:t>
            </a:r>
            <a:r>
              <a:rPr kumimoji="1" lang="en-US" altLang="ja-JP" sz="1100" b="0" kern="1200">
                <a:ln>
                  <a:noFill/>
                </a:ln>
                <a:solidFill>
                  <a:schemeClr val="bg1"/>
                </a:solidFill>
                <a:effectLst/>
                <a:latin typeface="+mn-ea"/>
                <a:ea typeface="+mn-ea"/>
                <a:cs typeface="+mj-cs"/>
              </a:rPr>
              <a:t>&lt;HLA-identical</a:t>
            </a:r>
            <a:r>
              <a:rPr kumimoji="1" lang="en-US" altLang="ja-JP" sz="1100" b="0" kern="1200" baseline="0">
                <a:ln>
                  <a:noFill/>
                </a:ln>
                <a:solidFill>
                  <a:schemeClr val="bg1"/>
                </a:solidFill>
                <a:effectLst/>
                <a:latin typeface="+mn-ea"/>
                <a:ea typeface="+mn-ea"/>
                <a:cs typeface="+mj-cs"/>
              </a:rPr>
              <a:t> Sibling&gt; &lt;age</a:t>
            </a:r>
            <a:r>
              <a:rPr kumimoji="1" lang="ja-JP" altLang="ja-JP" sz="1100" b="0" kern="1200" baseline="0">
                <a:ln>
                  <a:noFill/>
                </a:ln>
                <a:solidFill>
                  <a:schemeClr val="bg1"/>
                </a:solidFill>
                <a:effectLst/>
                <a:latin typeface="+mn-ea"/>
                <a:ea typeface="+mn-ea"/>
                <a:cs typeface="+mj-cs"/>
              </a:rPr>
              <a:t>≤</a:t>
            </a:r>
            <a:r>
              <a:rPr kumimoji="1" lang="en-US" altLang="ja-JP" sz="1100" b="0" kern="1200" baseline="0">
                <a:ln>
                  <a:noFill/>
                </a:ln>
                <a:solidFill>
                  <a:schemeClr val="bg1"/>
                </a:solidFill>
                <a:effectLst/>
              </a:rPr>
              <a:t>15&gt;</a:t>
            </a:r>
            <a:endParaRPr kumimoji="1" lang="ja-JP" altLang="ja-JP" sz="1100" b="1" i="0" kern="1200" spc="0" baseline="0">
              <a:solidFill>
                <a:schemeClr val="bg1"/>
              </a:solidFill>
              <a:latin typeface="HGP明朝E"/>
              <a:ea typeface="HGP明朝E"/>
              <a:cs typeface="+mn-cs"/>
            </a:endParaRPr>
          </a:p>
        </p:txBody>
      </p:sp>
      <p:pic>
        <p:nvPicPr>
          <p:cNvPr id="4" name="図 3" descr="グラフ&#10;&#10;自動的に生成された説明">
            <a:extLst>
              <a:ext uri="{FF2B5EF4-FFF2-40B4-BE49-F238E27FC236}">
                <a16:creationId xmlns:a16="http://schemas.microsoft.com/office/drawing/2014/main" id="{F0660354-32BC-48C9-8EB6-351370E64D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1194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MDS</a:t>
            </a:r>
            <a:r>
              <a:rPr lang="en-US" altLang="ja-JP" sz="2500" spc="-100">
                <a:solidFill>
                  <a:schemeClr val="bg1"/>
                </a:solidFill>
                <a:effectLst/>
                <a:latin typeface="Arial" pitchFamily="34" charset="0"/>
                <a:cs typeface="Arial" pitchFamily="34" charset="0"/>
              </a:rPr>
              <a:t>, </a:t>
            </a:r>
            <a:r>
              <a:rPr lang="en-US" altLang="ja-JP" sz="1000" spc="-100">
                <a:solidFill>
                  <a:schemeClr val="bg1"/>
                </a:solidFill>
                <a:effectLst/>
                <a:latin typeface="Arial" pitchFamily="34" charset="0"/>
                <a:cs typeface="Arial" pitchFamily="34" charset="0"/>
              </a:rPr>
              <a:t>2010-2019 </a:t>
            </a:r>
            <a:r>
              <a:rPr kumimoji="1" lang="en-US" altLang="ja-JP" sz="1000" b="0" kern="1200">
                <a:ln>
                  <a:noFill/>
                </a:ln>
                <a:solidFill>
                  <a:schemeClr val="bg1"/>
                </a:solidFill>
                <a:effectLst/>
                <a:latin typeface="+mn-ea"/>
                <a:ea typeface="+mn-ea"/>
                <a:cs typeface="+mj-cs"/>
              </a:rPr>
              <a:t>&lt;HLA-identical</a:t>
            </a:r>
            <a:r>
              <a:rPr kumimoji="1" lang="en-US" altLang="ja-JP" sz="1000" b="0" kern="1200" baseline="0">
                <a:ln>
                  <a:noFill/>
                </a:ln>
                <a:solidFill>
                  <a:schemeClr val="bg1"/>
                </a:solidFill>
                <a:effectLst/>
                <a:latin typeface="+mn-ea"/>
                <a:ea typeface="+mn-ea"/>
                <a:cs typeface="+mj-cs"/>
              </a:rPr>
              <a:t> Sibling&gt; &lt;</a:t>
            </a:r>
            <a:r>
              <a:rPr kumimoji="1" lang="en-US" altLang="ja-JP" sz="1000" b="0" kern="1200">
                <a:ln>
                  <a:noFill/>
                </a:ln>
                <a:solidFill>
                  <a:schemeClr val="bg1"/>
                </a:solidFill>
                <a:effectLst/>
                <a:latin typeface="+mn-ea"/>
                <a:ea typeface="+mn-ea"/>
                <a:cs typeface="+mj-cs"/>
              </a:rPr>
              <a: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latin typeface="+mn-ea"/>
                <a:ea typeface="+mn-ea"/>
                <a:cs typeface="+mj-cs"/>
              </a:rPr>
              <a:t>16</a:t>
            </a:r>
            <a:r>
              <a:rPr kumimoji="1" lang="en-US" altLang="ja-JP" sz="1000" b="0" kern="1200" baseline="0">
                <a:ln>
                  <a:noFill/>
                </a:ln>
                <a:solidFill>
                  <a:schemeClr val="bg1"/>
                </a:solidFill>
                <a:effectLst/>
              </a:rPr>
              <a:t>&gt;</a:t>
            </a:r>
            <a:endParaRPr kumimoji="1" lang="ja-JP" altLang="ja-JP" sz="1000" b="1" i="0" kern="1200" spc="0" baseline="0">
              <a:solidFill>
                <a:schemeClr val="bg1"/>
              </a:solidFill>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19595FC9-AF88-4D69-9B9B-9AB6F04805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0633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MDS</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latin typeface="+mn-ea"/>
                <a:ea typeface="+mn-ea"/>
                <a:cs typeface="+mj-cs"/>
              </a:rPr>
              <a:t>&lt;UR-BM&gt;&lt;age</a:t>
            </a:r>
            <a:r>
              <a:rPr kumimoji="1" lang="ja-JP" altLang="ja-JP"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rPr>
              <a:t>15&gt;</a:t>
            </a:r>
            <a:endParaRPr lang="ja-JP" altLang="ja-JP" sz="110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33370078-DD89-4ED8-ACA7-419670348A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390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MDS</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&lt;UR-BM&gt;&lt;age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F638E4D6-B41D-4515-A970-F738CAD71C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5908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MDS</a:t>
            </a:r>
            <a:r>
              <a:rPr lang="en-US" altLang="ja-JP" spc="-100">
                <a:solidFill>
                  <a:schemeClr val="bg1"/>
                </a:solidFill>
                <a:effectLst/>
                <a:latin typeface="Arial" pitchFamily="34" charset="0"/>
                <a:cs typeface="Arial" pitchFamily="34" charset="0"/>
              </a:rPr>
              <a:t>, 2010-2019 </a:t>
            </a:r>
            <a:r>
              <a:rPr kumimoji="1" lang="en-US" altLang="ja-JP" sz="2800" b="0" kern="1200">
                <a:ln>
                  <a:noFill/>
                </a:ln>
                <a:solidFill>
                  <a:schemeClr val="bg1"/>
                </a:solidFill>
                <a:effectLst/>
              </a:rPr>
              <a:t>&lt;UR-CB&gt;&lt;age≤15&gt;</a:t>
            </a:r>
            <a:endParaRPr lang="ja-JP" altLang="ja-JP" sz="200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D8FF7F30-ECF1-4669-BCD4-7A2B3F9E87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65403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MDS</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&lt;UR-CB&gt;&lt;age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DA38ADFC-C3F8-4B9C-93DA-B6A08DDDAB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5471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a:solidFill>
                  <a:schemeClr val="bg1"/>
                </a:solidFill>
                <a:effectLst/>
                <a:latin typeface="Arial" pitchFamily="34" charset="0"/>
                <a:ea typeface="Verdana" pitchFamily="34" charset="0"/>
                <a:cs typeface="Arial" pitchFamily="34" charset="0"/>
              </a:rPr>
              <a:t>by Recipient Age at Transplant </a:t>
            </a:r>
            <a:r>
              <a:rPr lang="en-US" altLang="ja-JP" sz="2000" b="0" spc="-150">
                <a:solidFill>
                  <a:schemeClr val="bg1"/>
                </a:solidFill>
                <a:effectLst/>
                <a:latin typeface="ＭＳ ゴシック" pitchFamily="49" charset="-128"/>
                <a:ea typeface="ＭＳ ゴシック" pitchFamily="49" charset="-128"/>
                <a:cs typeface="Arial" pitchFamily="34" charset="0"/>
              </a:rPr>
              <a:t>&lt;</a:t>
            </a:r>
            <a:r>
              <a:rPr kumimoji="1" lang="en-US" altLang="ja-JP" sz="1100" b="0" kern="1200">
                <a:ln>
                  <a:noFill/>
                </a:ln>
                <a:solidFill>
                  <a:schemeClr val="bg1"/>
                </a:solidFill>
                <a:effectLst/>
              </a:rPr>
              <a:t>Autologous/</a:t>
            </a:r>
            <a:r>
              <a:rPr kumimoji="1" lang="en-US" altLang="ja-JP" sz="1100" b="0" kern="1200" baseline="0">
                <a:ln>
                  <a:noFill/>
                </a:ln>
                <a:solidFill>
                  <a:schemeClr val="bg1"/>
                </a:solidFill>
                <a:effectLst/>
              </a:rPr>
              <a:t>Allogeneic</a:t>
            </a:r>
            <a:r>
              <a:rPr kumimoji="1" lang="en-US" altLang="ja-JP" sz="1100" b="0" kern="1200">
                <a:ln>
                  <a:noFill/>
                </a:ln>
                <a:solidFill>
                  <a:schemeClr val="bg1"/>
                </a:solidFill>
                <a:effectLst/>
                <a:latin typeface="ＭＳ ゴシック" pitchFamily="49" charset="-128"/>
                <a:ea typeface="ＭＳ ゴシック" pitchFamily="49" charset="-128"/>
              </a:rPr>
              <a:t>&gt;</a:t>
            </a:r>
            <a:endParaRPr kumimoji="1" lang="ja-JP" altLang="en-US" sz="1100" b="0" dirty="0">
              <a:solidFill>
                <a:schemeClr val="bg1"/>
              </a:solidFill>
              <a:effectLst/>
              <a:latin typeface="ＭＳ ゴシック" pitchFamily="49" charset="-128"/>
              <a:ea typeface="ＭＳ ゴシック" pitchFamily="49" charset="-128"/>
            </a:endParaRPr>
          </a:p>
        </p:txBody>
      </p:sp>
      <p:pic>
        <p:nvPicPr>
          <p:cNvPr id="4" name="図 3">
            <a:extLst>
              <a:ext uri="{FF2B5EF4-FFF2-40B4-BE49-F238E27FC236}">
                <a16:creationId xmlns:a16="http://schemas.microsoft.com/office/drawing/2014/main" id="{346CFE25-84A4-4F3D-A891-E9890CE45E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2813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rtl="0" eaLnBrk="1" fontAlgn="base" latinLnBrk="0" hangingPunct="1"/>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NHL</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latin typeface="+mn-ea"/>
                <a:ea typeface="+mn-ea"/>
                <a:cs typeface="+mj-cs"/>
              </a:rPr>
              <a:t>&lt;Allogeneic&gt;&lt;age</a:t>
            </a:r>
            <a:r>
              <a:rPr kumimoji="1" lang="ja-JP" altLang="ja-JP"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rPr>
              <a:t>15&gt;</a:t>
            </a:r>
            <a:endParaRPr lang="ja-JP" altLang="ja-JP" sz="110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10EE8CA3-3071-4ACF-B96D-21085D1281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9368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NHL</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&lt;Allogeneic&gt;&lt;age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DED58CBB-37F0-4463-B615-94C5C6C94D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5336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NHL</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&lt;HLA-identical</a:t>
            </a:r>
            <a:r>
              <a:rPr kumimoji="1" lang="en-US" altLang="ja-JP" sz="1000" b="0" kern="1200" baseline="0">
                <a:ln>
                  <a:noFill/>
                </a:ln>
                <a:solidFill>
                  <a:schemeClr val="bg1"/>
                </a:solidFill>
                <a:effectLst/>
                <a:latin typeface="+mn-ea"/>
                <a:ea typeface="+mn-ea"/>
                <a:cs typeface="+mj-cs"/>
              </a:rPr>
              <a:t> Sibling&gt; &lt;</a:t>
            </a:r>
            <a:r>
              <a:rPr kumimoji="1" lang="en-US" altLang="ja-JP" sz="1000" b="0" kern="1200">
                <a:ln>
                  <a:noFill/>
                </a:ln>
                <a:solidFill>
                  <a:schemeClr val="bg1"/>
                </a:solidFill>
                <a:effectLst/>
                <a:latin typeface="+mn-ea"/>
                <a:ea typeface="+mn-ea"/>
                <a:cs typeface="+mj-cs"/>
              </a:rPr>
              <a: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latin typeface="+mn-ea"/>
                <a:ea typeface="+mn-ea"/>
                <a:cs typeface="+mj-cs"/>
              </a:rPr>
              <a:t>16</a:t>
            </a:r>
            <a:r>
              <a:rPr kumimoji="1" lang="en-US" altLang="ja-JP" sz="1000" b="0" kern="1200" baseline="0">
                <a:ln>
                  <a:noFill/>
                </a:ln>
                <a:solidFill>
                  <a:schemeClr val="bg1"/>
                </a:solidFill>
                <a:effectLst/>
              </a:rPr>
              <a:t>&gt;</a:t>
            </a:r>
            <a:endParaRPr kumimoji="1" lang="ja-JP" altLang="ja-JP" sz="1000" b="1" i="0" kern="1200" spc="0" baseline="0">
              <a:solidFill>
                <a:schemeClr val="bg1"/>
              </a:solidFill>
              <a:latin typeface="HGP明朝E"/>
              <a:ea typeface="HGP明朝E"/>
              <a:cs typeface="+mn-cs"/>
            </a:endParaRPr>
          </a:p>
        </p:txBody>
      </p:sp>
      <p:pic>
        <p:nvPicPr>
          <p:cNvPr id="4" name="図 3" descr="グラフ&#10;&#10;中程度の精度で自動的に生成された説明">
            <a:extLst>
              <a:ext uri="{FF2B5EF4-FFF2-40B4-BE49-F238E27FC236}">
                <a16:creationId xmlns:a16="http://schemas.microsoft.com/office/drawing/2014/main" id="{8FE765A9-919B-4C2B-BD1A-E030A5D81F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55106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NHL</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latin typeface="+mn-ea"/>
                <a:ea typeface="+mn-ea"/>
                <a:cs typeface="+mj-cs"/>
              </a:rPr>
              <a:t>&lt;UR-BM&gt;&lt;age</a:t>
            </a:r>
            <a:r>
              <a:rPr kumimoji="1" lang="ja-JP" altLang="ja-JP"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rPr>
              <a:t>15&gt;</a:t>
            </a:r>
            <a:endParaRPr lang="ja-JP" altLang="ja-JP" sz="1100">
              <a:solidFill>
                <a:schemeClr val="bg1"/>
              </a:solidFill>
              <a:effectLst/>
            </a:endParaRPr>
          </a:p>
        </p:txBody>
      </p:sp>
      <p:pic>
        <p:nvPicPr>
          <p:cNvPr id="4" name="図 3" descr="グラフ&#10;&#10;中程度の精度で自動的に生成された説明">
            <a:extLst>
              <a:ext uri="{FF2B5EF4-FFF2-40B4-BE49-F238E27FC236}">
                <a16:creationId xmlns:a16="http://schemas.microsoft.com/office/drawing/2014/main" id="{E1C873BA-E11E-4604-9948-3797931405D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8068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57200" y="0"/>
            <a:ext cx="8204400" cy="802800"/>
          </a:xfrm>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NHL</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&lt;UR-BM&gt;&lt;age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527F114E-A6A1-4D08-8278-A7D7834038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17065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NHL</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rPr>
              <a:t>&lt;UR-CB&gt;&lt;age≤15&gt;</a:t>
            </a:r>
            <a:endParaRPr lang="ja-JP" altLang="ja-JP" sz="110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1E3CB036-8126-4E69-8F13-ACBB512D7E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3289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NHL</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&lt;UR-CB&gt;&lt;age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10;&#10;低い精度で自動的に生成された説明">
            <a:extLst>
              <a:ext uri="{FF2B5EF4-FFF2-40B4-BE49-F238E27FC236}">
                <a16:creationId xmlns:a16="http://schemas.microsoft.com/office/drawing/2014/main" id="{EDFD221D-F487-465F-A930-73C2BFE7DF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7911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Autologous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MM / PCD</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&lt;Autologousc&gt;&lt;age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D1C6CE16-4C4A-4771-B84D-5E34516520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3519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rtl="0" eaLnBrk="1" fontAlgn="base" latinLnBrk="0" hangingPunct="1"/>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MM / PCD</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latin typeface="+mn-ea"/>
                <a:ea typeface="+mn-ea"/>
                <a:cs typeface="+mj-cs"/>
              </a:rPr>
              <a:t>&lt;Allogeneic&gt;&lt;age</a:t>
            </a:r>
            <a:r>
              <a:rPr kumimoji="1" lang="ja-JP" altLang="ja-JP" sz="1100" b="0" kern="1200">
                <a:ln>
                  <a:noFill/>
                </a:ln>
                <a:solidFill>
                  <a:schemeClr val="bg1"/>
                </a:solidFill>
                <a:effectLst/>
                <a:latin typeface="+mn-ea"/>
                <a:ea typeface="+mn-ea"/>
                <a:cs typeface="+mj-cs"/>
              </a:rPr>
              <a:t>≥</a:t>
            </a:r>
            <a:r>
              <a:rPr kumimoji="1" lang="en-US" altLang="ja-JP" sz="1100" b="0" kern="1200">
                <a:ln>
                  <a:noFill/>
                </a:ln>
                <a:solidFill>
                  <a:schemeClr val="bg1"/>
                </a:solidFill>
                <a:effectLst/>
              </a:rPr>
              <a:t>16&gt;</a:t>
            </a:r>
            <a:endParaRPr lang="ja-JP" altLang="ja-JP" sz="110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BB68C9FD-D8A5-4764-9E4F-2A44B63D1F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14888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rtl="0" eaLnBrk="1" fontAlgn="base" latinLnBrk="0" hangingPunct="1"/>
            <a:r>
              <a:rPr lang="en-US" altLang="ja-JP" sz="2500" spc="-100">
                <a:solidFill>
                  <a:schemeClr val="bg1"/>
                </a:solidFill>
                <a:effectLst/>
                <a:latin typeface="Arial" pitchFamily="34" charset="0"/>
                <a:cs typeface="Arial" pitchFamily="34" charset="0"/>
              </a:rPr>
              <a:t>Survival after Autologous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MM / PCD</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&lt;Autologousc&gt;&lt;age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7B59CBB2-371E-40FA-942D-F1CF408D99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744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a:solidFill>
                  <a:schemeClr val="bg1"/>
                </a:solidFill>
                <a:effectLst/>
                <a:latin typeface="Arial" pitchFamily="34" charset="0"/>
                <a:ea typeface="Verdana" pitchFamily="34" charset="0"/>
                <a:cs typeface="Arial" pitchFamily="34" charset="0"/>
              </a:rPr>
              <a:t>by Recipient Age at Transplant </a:t>
            </a:r>
            <a:r>
              <a:rPr lang="en-US" altLang="ja-JP" sz="1100" b="0" spc="-150">
                <a:solidFill>
                  <a:schemeClr val="bg1"/>
                </a:solidFill>
                <a:effectLst/>
                <a:latin typeface="ＭＳ ゴシック" pitchFamily="49" charset="-128"/>
                <a:ea typeface="ＭＳ ゴシック" pitchFamily="49" charset="-128"/>
                <a:cs typeface="Arial" pitchFamily="34" charset="0"/>
              </a:rPr>
              <a:t>&lt;</a:t>
            </a:r>
            <a:r>
              <a:rPr kumimoji="1" lang="en-US" altLang="ja-JP" sz="1100" b="0" kern="1200" baseline="0">
                <a:ln>
                  <a:noFill/>
                </a:ln>
                <a:solidFill>
                  <a:schemeClr val="bg1"/>
                </a:solidFill>
                <a:effectLst/>
              </a:rPr>
              <a:t>Allogeneic</a:t>
            </a:r>
            <a:r>
              <a:rPr kumimoji="1" lang="en-US" altLang="ja-JP" sz="1100" b="0" kern="1200">
                <a:ln>
                  <a:noFill/>
                </a:ln>
                <a:solidFill>
                  <a:schemeClr val="bg1"/>
                </a:solidFill>
                <a:effectLst/>
                <a:latin typeface="ＭＳ ゴシック" pitchFamily="49" charset="-128"/>
                <a:ea typeface="ＭＳ ゴシック" pitchFamily="49" charset="-128"/>
              </a:rPr>
              <a:t>&gt;</a:t>
            </a:r>
            <a:endParaRPr kumimoji="1" lang="ja-JP" altLang="en-US" sz="1100" b="0" dirty="0">
              <a:solidFill>
                <a:schemeClr val="bg1"/>
              </a:solidFill>
              <a:effectLst/>
              <a:latin typeface="ＭＳ ゴシック" pitchFamily="49" charset="-128"/>
              <a:ea typeface="ＭＳ ゴシック" pitchFamily="49" charset="-128"/>
            </a:endParaRPr>
          </a:p>
        </p:txBody>
      </p:sp>
      <p:pic>
        <p:nvPicPr>
          <p:cNvPr id="7" name="図 6" descr="グラフ&#10;&#10;自動的に生成された説明">
            <a:extLst>
              <a:ext uri="{FF2B5EF4-FFF2-40B4-BE49-F238E27FC236}">
                <a16:creationId xmlns:a16="http://schemas.microsoft.com/office/drawing/2014/main" id="{DDA6F389-C8D5-4249-8ACC-5589BA9679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6297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MM / PCD</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&lt;Allogeneic&gt;&lt;age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99AE1537-3DD1-47FB-BCE0-B7590DA71C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03843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MM / PCD</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&lt;UR-BM&gt;&lt;age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DEE06C54-2B93-49BC-AAD6-6581217409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82909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rtl="0" eaLnBrk="1" fontAlgn="base" latinLnBrk="0" hangingPunct="1"/>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AA</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rPr>
              <a:t>&lt;Allogeneic&gt;&lt;age≤15&gt;</a:t>
            </a:r>
            <a:endParaRPr lang="ja-JP" altLang="ja-JP" sz="110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AF48512C-8274-4646-B222-DD9DE1221C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220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AA</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&lt;Allogeneic&gt;&lt;age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rPr>
              <a:t>16&gt;</a:t>
            </a:r>
            <a:endParaRPr lang="ja-JP" altLang="ja-JP" sz="100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4FD3ECFA-BD0F-4242-B2C7-FBA4FB1C60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85714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a:solidFill>
                  <a:schemeClr val="bg1"/>
                </a:solidFill>
                <a:effectLst/>
                <a:latin typeface="Arial" pitchFamily="34" charset="0"/>
                <a:cs typeface="Arial" pitchFamily="34" charset="0"/>
              </a:rPr>
              <a:t>Survival after Allogeneic Transplants </a:t>
            </a:r>
            <a:br>
              <a:rPr lang="en-US" altLang="ja-JP" spc="-100">
                <a:solidFill>
                  <a:schemeClr val="bg1"/>
                </a:solidFill>
                <a:effectLst/>
                <a:latin typeface="Arial" pitchFamily="34" charset="0"/>
                <a:cs typeface="Arial" pitchFamily="34" charset="0"/>
              </a:rPr>
            </a:br>
            <a:r>
              <a:rPr lang="en-US" altLang="ja-JP" spc="-100">
                <a:solidFill>
                  <a:schemeClr val="bg1"/>
                </a:solidFill>
                <a:effectLst/>
                <a:latin typeface="Arial" pitchFamily="34" charset="0"/>
                <a:cs typeface="Arial" pitchFamily="34" charset="0"/>
              </a:rPr>
              <a:t>for </a:t>
            </a:r>
            <a:r>
              <a:rPr lang="en-US" altLang="ja-JP" spc="-100">
                <a:solidFill>
                  <a:schemeClr val="bg1"/>
                </a:solidFill>
                <a:effectLst/>
                <a:latin typeface="Arial" pitchFamily="34" charset="0"/>
                <a:ea typeface="メイリオ" pitchFamily="50" charset="-128"/>
                <a:cs typeface="Arial" pitchFamily="34" charset="0"/>
              </a:rPr>
              <a:t>AA</a:t>
            </a:r>
            <a:r>
              <a:rPr lang="en-US" altLang="ja-JP" spc="-100">
                <a:solidFill>
                  <a:schemeClr val="bg1"/>
                </a:solidFill>
                <a:effectLst/>
                <a:latin typeface="Arial" pitchFamily="34" charset="0"/>
                <a:cs typeface="Arial" pitchFamily="34" charset="0"/>
              </a:rPr>
              <a:t>, 2010-2019 </a:t>
            </a:r>
            <a:r>
              <a:rPr kumimoji="1" lang="en-US" altLang="ja-JP" sz="1100" b="0" kern="1200">
                <a:ln>
                  <a:noFill/>
                </a:ln>
                <a:solidFill>
                  <a:schemeClr val="bg1"/>
                </a:solidFill>
                <a:effectLst/>
              </a:rPr>
              <a:t>&lt;Allogeneic&gt;&lt;age≤15&gt;</a:t>
            </a:r>
            <a:endParaRPr lang="ja-JP" altLang="ja-JP" sz="110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52E32E15-CD21-48FE-80E6-2D5A749588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71185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a:solidFill>
                  <a:schemeClr val="bg1"/>
                </a:solidFill>
                <a:effectLst/>
                <a:latin typeface="Arial" pitchFamily="34" charset="0"/>
                <a:cs typeface="Arial" pitchFamily="34" charset="0"/>
              </a:rPr>
              <a:t>Survival after Allogeneic Transplants </a:t>
            </a:r>
            <a:br>
              <a:rPr lang="en-US" altLang="ja-JP" sz="2500" spc="-100">
                <a:solidFill>
                  <a:schemeClr val="bg1"/>
                </a:solidFill>
                <a:effectLst/>
                <a:latin typeface="Arial" pitchFamily="34" charset="0"/>
                <a:cs typeface="Arial" pitchFamily="34" charset="0"/>
              </a:rPr>
            </a:br>
            <a:r>
              <a:rPr lang="en-US" altLang="ja-JP" sz="2500" spc="-100">
                <a:solidFill>
                  <a:schemeClr val="bg1"/>
                </a:solidFill>
                <a:effectLst/>
                <a:latin typeface="Arial" pitchFamily="34" charset="0"/>
                <a:cs typeface="Arial" pitchFamily="34" charset="0"/>
              </a:rPr>
              <a:t>for </a:t>
            </a:r>
            <a:r>
              <a:rPr lang="en-US" altLang="ja-JP" sz="2500" spc="-100">
                <a:solidFill>
                  <a:schemeClr val="bg1"/>
                </a:solidFill>
                <a:effectLst/>
                <a:latin typeface="Arial" pitchFamily="34" charset="0"/>
                <a:ea typeface="メイリオ" pitchFamily="50" charset="-128"/>
                <a:cs typeface="Arial" pitchFamily="34" charset="0"/>
              </a:rPr>
              <a:t>AA</a:t>
            </a:r>
            <a:r>
              <a:rPr lang="en-US" altLang="ja-JP" sz="2500" spc="-100">
                <a:solidFill>
                  <a:schemeClr val="bg1"/>
                </a:solidFill>
                <a:effectLst/>
                <a:latin typeface="Arial" pitchFamily="34" charset="0"/>
                <a:cs typeface="Arial" pitchFamily="34" charset="0"/>
              </a:rPr>
              <a:t>, 2010-2019 </a:t>
            </a:r>
            <a:r>
              <a:rPr kumimoji="1" lang="en-US" altLang="ja-JP" sz="1000" b="0" kern="1200">
                <a:ln>
                  <a:noFill/>
                </a:ln>
                <a:solidFill>
                  <a:schemeClr val="bg1"/>
                </a:solidFill>
                <a:effectLst/>
                <a:latin typeface="+mn-ea"/>
                <a:ea typeface="+mn-ea"/>
                <a:cs typeface="+mj-cs"/>
              </a:rPr>
              <a:t>&lt;Allogeneic&gt;&lt;age</a:t>
            </a:r>
            <a:r>
              <a:rPr kumimoji="1" lang="ja-JP" altLang="ja-JP" sz="1000" b="0" kern="1200">
                <a:ln>
                  <a:noFill/>
                </a:ln>
                <a:solidFill>
                  <a:schemeClr val="bg1"/>
                </a:solidFill>
                <a:effectLst/>
                <a:latin typeface="+mn-ea"/>
                <a:ea typeface="+mn-ea"/>
                <a:cs typeface="+mj-cs"/>
              </a:rPr>
              <a:t>≥</a:t>
            </a:r>
            <a:r>
              <a:rPr kumimoji="1" lang="en-US" altLang="ja-JP" sz="1000" b="0" kern="1200">
                <a:ln>
                  <a:noFill/>
                </a:ln>
                <a:solidFill>
                  <a:schemeClr val="bg1"/>
                </a:solidFill>
                <a:effectLst/>
                <a:latin typeface="+mn-ea"/>
                <a:ea typeface="+mn-ea"/>
                <a:cs typeface="+mj-cs"/>
              </a:rPr>
              <a:t>16&gt;</a:t>
            </a:r>
          </a:p>
        </p:txBody>
      </p:sp>
      <p:pic>
        <p:nvPicPr>
          <p:cNvPr id="4" name="図 3" descr="グラフ&#10;&#10;自動的に生成された説明">
            <a:extLst>
              <a:ext uri="{FF2B5EF4-FFF2-40B4-BE49-F238E27FC236}">
                <a16:creationId xmlns:a16="http://schemas.microsoft.com/office/drawing/2014/main" id="{BB427104-9747-4094-8DC7-0E72F4A94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527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a:solidFill>
                  <a:schemeClr val="bg1"/>
                </a:solidFill>
                <a:effectLst/>
                <a:latin typeface="Arial" pitchFamily="34" charset="0"/>
                <a:ea typeface="Verdana" pitchFamily="34" charset="0"/>
                <a:cs typeface="Arial" pitchFamily="34" charset="0"/>
              </a:rPr>
              <a:t>by Recipient Age at Transplant </a:t>
            </a:r>
            <a:r>
              <a:rPr lang="en-US" altLang="ja-JP" sz="1100" b="0" spc="-150">
                <a:solidFill>
                  <a:schemeClr val="bg1"/>
                </a:solidFill>
                <a:effectLst/>
                <a:latin typeface="ＭＳ ゴシック" pitchFamily="49" charset="-128"/>
                <a:ea typeface="ＭＳ ゴシック" pitchFamily="49" charset="-128"/>
                <a:cs typeface="Arial" pitchFamily="34" charset="0"/>
              </a:rPr>
              <a:t>&lt;</a:t>
            </a:r>
            <a:r>
              <a:rPr kumimoji="1" lang="en-US" altLang="ja-JP" sz="1100" b="0" kern="1200" baseline="0">
                <a:ln>
                  <a:noFill/>
                </a:ln>
                <a:solidFill>
                  <a:schemeClr val="bg1"/>
                </a:solidFill>
                <a:effectLst/>
              </a:rPr>
              <a:t>Allogeneic</a:t>
            </a:r>
            <a:r>
              <a:rPr kumimoji="1" lang="en-US" altLang="ja-JP" sz="2000" b="0" kern="1200">
                <a:ln>
                  <a:noFill/>
                </a:ln>
                <a:solidFill>
                  <a:schemeClr val="bg1"/>
                </a:solidFill>
                <a:effectLst/>
                <a:latin typeface="ＭＳ ゴシック" pitchFamily="49" charset="-128"/>
                <a:ea typeface="ＭＳ ゴシック" pitchFamily="49" charset="-128"/>
              </a:rPr>
              <a:t>&gt;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7" name="図 6" descr="グラフ&#10;&#10;自動的に生成された説明">
            <a:extLst>
              <a:ext uri="{FF2B5EF4-FFF2-40B4-BE49-F238E27FC236}">
                <a16:creationId xmlns:a16="http://schemas.microsoft.com/office/drawing/2014/main" id="{37FDE0DA-B91D-490A-B9BF-A96BE05CC7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13214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72857</TotalTime>
  <Words>10109</Words>
  <Application>Microsoft Office PowerPoint</Application>
  <PresentationFormat>画面に合わせる (4:3)</PresentationFormat>
  <Paragraphs>507</Paragraphs>
  <Slides>85</Slides>
  <Notes>85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85</vt:i4>
      </vt:variant>
    </vt:vector>
  </HeadingPairs>
  <TitlesOfParts>
    <vt:vector size="96" baseType="lpstr">
      <vt:lpstr>HGP明朝E</vt:lpstr>
      <vt:lpstr>ＭＳ Ｐゴシック</vt:lpstr>
      <vt:lpstr>ＭＳ ゴシック</vt:lpstr>
      <vt:lpstr>UD デジタル 教科書体 NK-R</vt:lpstr>
      <vt:lpstr>メイリオ</vt:lpstr>
      <vt:lpstr>Arial</vt:lpstr>
      <vt:lpstr>Calibri</vt:lpstr>
      <vt:lpstr>Cambria</vt:lpstr>
      <vt:lpstr>Constantia</vt:lpstr>
      <vt:lpstr>Wingdings 2</vt:lpstr>
      <vt:lpstr>1_リゾート</vt:lpstr>
      <vt:lpstr>Title</vt:lpstr>
      <vt:lpstr>Introduction</vt:lpstr>
      <vt:lpstr>Annual Number of Transplant Recipients by Transplant Type</vt:lpstr>
      <vt:lpstr>Annual Number of Transplant Recipients by Donor Tyepe and Stem Cell Sources &lt;Autologous&gt;</vt:lpstr>
      <vt:lpstr>Annual Number of Transplant Recipients by Donor Tyepe and Stem Cell Sources &lt;Allogeneic&gt;</vt:lpstr>
      <vt:lpstr>Annual Number of Transplant Recipients by Recipient Age at Transplant &lt;Autologous/Allogeneic&gt;</vt:lpstr>
      <vt:lpstr>Annual Number of Transplant Recipients by Recipient Age at Transplant &lt;Autologous/Allogeneic&gt;</vt:lpstr>
      <vt:lpstr>Annual Number of Transplant Recipients by Recipient Age at Transplant &lt;Allogeneic&gt;</vt:lpstr>
      <vt:lpstr>Annual Number of Transplant Recipients by Recipient Age at Transplant &lt;Allogeneic&gt;</vt:lpstr>
      <vt:lpstr>Annual Number of Transplant Recipients by Recipient Age at Transplant　&lt;Leukemia/Malignant Lymphoma&gt;</vt:lpstr>
      <vt:lpstr>Indications for Hematopoietic Stem Cell  Transplants by Transplant type &lt;age 0-15&gt;</vt:lpstr>
      <vt:lpstr>Indications for Hematopoietic Stem Cell  Transplants by Transplant type　&lt;age ≥16&gt;</vt:lpstr>
      <vt:lpstr>Annual Number of Transplant Recipients Trend of Main Disease &lt;Autologous&gt;&lt;age≤15&gt;</vt:lpstr>
      <vt:lpstr>Annual Number of Transplant Recipients Trend of Main Disease &lt;Allogeneic&gt;&lt;age≤15&gt;</vt:lpstr>
      <vt:lpstr>Annual Number of Transplant Recipients Trend of Main Disease &lt;Autologous&gt;&lt;age≥16&gt;</vt:lpstr>
      <vt:lpstr>Annual Number of Transplant Recipients Trend of Main Disease &lt;Allogeneic&gt;&lt;age≥16&gt;</vt:lpstr>
      <vt:lpstr>Annual Number of Transplant Recipients Ratio of the Number of Stem Cell Sources &lt;Autologous&gt;</vt:lpstr>
      <vt:lpstr>Annual Number of Transplant Recipients Ratio of the Number of Stem Cell Sources &lt;Allogeneic&gt;</vt:lpstr>
      <vt:lpstr>Annual Number of Transplant Recipients  Ratio of the Number of Stem Cell Sources &lt;Allogeneic&gt;&lt;Unrelated donors&gt;</vt:lpstr>
      <vt:lpstr>Annual Number of Transplant Recipients by Donor Tyepe and Stem Cell Sources &lt;Allogeneic&gt; &lt;age≤15&gt;</vt:lpstr>
      <vt:lpstr>Annual Number of Transplant Recipients by Donor Tyepe and Stem Cell Sources &lt;Allogeneic&gt; &lt;age 16-50&gt;</vt:lpstr>
      <vt:lpstr>Annual Number of Transplant Recipients by Donor Tyepe and Stem Cell Sources &lt;Allogeneic&gt; &lt;age≥16&gt;</vt:lpstr>
      <vt:lpstr>Trend in  the Number of Transplant Recipients Ratio of the Disease Status (Risk) at Transplant</vt:lpstr>
      <vt:lpstr>Trend in the Number of Transplant Recipients Ratio of the Conditioning Regimen &lt;Allogeneic&gt; </vt:lpstr>
      <vt:lpstr>Annual Number of Transplant Recipients by Donor Tyepe ( HLA-matched/HLA-non-id relative ) &lt;Allogeneic&gt;&lt;Related donors&gt;</vt:lpstr>
      <vt:lpstr>100-day Survival by Year of Transplants, Donor, and Age &lt;Autologous/Allogeneic&gt;</vt:lpstr>
      <vt:lpstr>One-year Survival by Year of Transplants, Donor, and Age &lt;Autologous/Allogeneic&gt;</vt:lpstr>
      <vt:lpstr>100-day Survival by Year Transplants, Donor, and Stem Cell Sources &lt;Allogeneic&gt;&lt;age≤50&gt;</vt:lpstr>
      <vt:lpstr>One-year Survival by Year Transplants, Donor, and Stem Cell Sources &lt;Allogeneic&gt;&lt;age≤50&gt;</vt:lpstr>
      <vt:lpstr>100-day Survival by Year Transplants, Donor, and Stem Cell Sources &lt;Allogeneic&gt;&lt;age≥50&gt;</vt:lpstr>
      <vt:lpstr>One-year Survival by Year Transplants, Donor, and Stem Cell Sources　&lt;Allogeneic&gt;&lt;age≥50&gt;</vt:lpstr>
      <vt:lpstr>100-day Survival by Year of Transplants, Disease Status, and Age（ AML / ALL / CML / MDS )</vt:lpstr>
      <vt:lpstr>One-year Survival by Year of Transplants, Disease Status, and Age （ AML / ALL / CML /MDS )</vt:lpstr>
      <vt:lpstr>Survival after Transplants by Transplant Type, 1991-2019</vt:lpstr>
      <vt:lpstr>Survival after Transplants by Donor Type and Stem Cell Sources, 1991-2019 </vt:lpstr>
      <vt:lpstr>Survival after Transplants  for Leukemia, 1991-2019</vt:lpstr>
      <vt:lpstr>Survival after Transplants  for Malignant Lymphoma and MM/PCD, 1991-2019</vt:lpstr>
      <vt:lpstr>Survival after Autologous Transplants  for Acute Leukemia, 1991-2019 &lt;Autologous&gt;</vt:lpstr>
      <vt:lpstr>Survival after Autologous Transplants  for Malignant Lymphoma, 1991-2019 &lt;Autologous&gt;</vt:lpstr>
      <vt:lpstr>Survival after Autologous Transplants  for MM/PCD, 1991-2019 &lt;Autologous&gt;&lt;age≥16&gt;</vt:lpstr>
      <vt:lpstr>Survival after Allogeneic Transplants  for AML, 2010-2019 &lt;Allogeneic&gt;&lt;age≤15&gt;</vt:lpstr>
      <vt:lpstr>Survival after Allogeneic Transplants  for AML, 2010-2019 &lt;Allogeneic&gt;&lt;age≥16&gt;</vt:lpstr>
      <vt:lpstr>Survival after Allogeneic Transplants  for AML, 2010-2019 &lt;HLA-identical Sibling&gt; &lt;age≤15&gt;</vt:lpstr>
      <vt:lpstr>Survival after Allogeneic Transplants  for AML, 2010-2019 &lt;HLA-identical Sibling&gt; &lt;age≧16&gt;</vt:lpstr>
      <vt:lpstr>Survival after Allogeneic Transplants  for AML, 2010-2019 &lt;UR-BM&gt;&lt;age≤15&gt;</vt:lpstr>
      <vt:lpstr>Survival after Allogeneic Transplants  for AML, 2010-2019 &lt;UR-BM&gt;&lt;age≥16&gt;</vt:lpstr>
      <vt:lpstr>Survival after Allogeneic Transplants  for AML, 2010-2019 &lt;UR-CB&gt;&lt;age≤15&gt;</vt:lpstr>
      <vt:lpstr>Survival after Allogeneic Transplants  for AML, 2010-2019 &lt;UR-CB&gt;&lt;age≥16&gt;</vt:lpstr>
      <vt:lpstr>Survival after Allogeneic Transplants  for ALL, 2010-2019 &lt;Allogeneic&gt;&lt;age≤15&gt;</vt:lpstr>
      <vt:lpstr>Survival after Allogeneic Transplants  for ALL, 2010-2019 &lt;Allogeneic&gt;&lt;age≥16&gt;</vt:lpstr>
      <vt:lpstr>Survival after Allogeneic Transplants  for ALL, 2010-2019 &lt;HLA-identical Sibling&gt; &lt;age≤15&gt;</vt:lpstr>
      <vt:lpstr>Survival after Allogeneic Transplants  for ALL, 2010-2019 &lt;HLA-identical Sibling&gt; &lt;age≥16&gt;</vt:lpstr>
      <vt:lpstr>Survival after Allogeneic Transplants  for ALL, 2010-2019 &lt;UR-BM&gt;&lt;age≤15&gt;</vt:lpstr>
      <vt:lpstr>Survival after Allogeneic Transplants  for ALL, 2010-2019 &lt;UR-BM&gt;&lt;age≥16&gt;</vt:lpstr>
      <vt:lpstr>Survival after Allogeneic Transplants  for ALL, 2010-2019 &lt;UR-CB&gt;&lt;age≤15&gt;</vt:lpstr>
      <vt:lpstr>Survival after Allogeneic Transplants  for ALL, 2010-2019 &lt;UR-CB&gt;&lt;age≥16&gt;</vt:lpstr>
      <vt:lpstr>Survival after Allogeneic Transplants  for CML, 2010-2019 &lt;Allogeneic&gt;&lt;age≤15&gt;</vt:lpstr>
      <vt:lpstr>Survival after Allogeneic Transplants  for CML, 2010-2019 &lt;Allogeneic&gt;&lt;age≥16&gt;</vt:lpstr>
      <vt:lpstr>Survival after Allogeneic Transplants  for CML, 2010-2019 &lt;HLA-identical Sibling&gt; &lt;age≥16&gt;</vt:lpstr>
      <vt:lpstr>Survival after Allogeneic Transplants  for CML, 2010-2019 &lt;UR-BM&gt;&lt;age≥16&gt;</vt:lpstr>
      <vt:lpstr>Survival after Allogeneic Transplants  for CML, 2010-2019 &lt;UR-CB&gt;&lt;age≥16&gt;</vt:lpstr>
      <vt:lpstr>Survival after Allogeneic Transplants  for MDS, 2010-2019 &lt;Allogeneic&gt;&lt;age≤15&gt;</vt:lpstr>
      <vt:lpstr>Survival after Allogeneic Transplants  for MDS, 2010-2019 &lt;Allogeneic&gt;&lt;age≥16&gt;</vt:lpstr>
      <vt:lpstr>Survival after Allogeneic Transplants  for MDS, 2010-2019 &lt;HLA-identical Sibling&gt; &lt;age≤15&gt;</vt:lpstr>
      <vt:lpstr>Survival after Allogeneic Transplants  for MDS, 2010-2019 &lt;HLA-identical Sibling&gt; &lt;age≥16&gt;</vt:lpstr>
      <vt:lpstr>Survival after Allogeneic Transplants  for MDS, 2010-2019 &lt;UR-BM&gt;&lt;age≤15&gt;</vt:lpstr>
      <vt:lpstr>Survival after Allogeneic Transplants  for MDS, 2010-2019 &lt;UR-BM&gt;&lt;age≥16&gt;</vt:lpstr>
      <vt:lpstr>Survival after Allogeneic Transplants  for MDS, 2010-2019 &lt;UR-CB&gt;&lt;age≤15&gt;</vt:lpstr>
      <vt:lpstr>Survival after Allogeneic Transplants  for MDS, 2010-2019 &lt;UR-CB&gt;&lt;age≥16&gt;</vt:lpstr>
      <vt:lpstr>Survival after Allogeneic Transplants  for NHL, 2010-2019 &lt;Allogeneic&gt;&lt;age≤15&gt;</vt:lpstr>
      <vt:lpstr>Survival after Allogeneic Transplants  for NHL, 2010-2019 &lt;Allogeneic&gt;&lt;age≥16&gt;</vt:lpstr>
      <vt:lpstr>Survival after Allogeneic Transplants  for NHL, 2010-2019 &lt;HLA-identical Sibling&gt; &lt;age≥16&gt;</vt:lpstr>
      <vt:lpstr>Survival after Allogeneic Transplants  for NHL, 2010-2019 &lt;UR-BM&gt;&lt;age≤15&gt;</vt:lpstr>
      <vt:lpstr>Survival after Allogeneic Transplants  for NHL, 2010-2019 &lt;UR-BM&gt;&lt;age≥16&gt;</vt:lpstr>
      <vt:lpstr>Survival after Allogeneic Transplants  for NHL, 2010-2019 &lt;UR-CB&gt;&lt;age≤15&gt;</vt:lpstr>
      <vt:lpstr>Survival after Allogeneic Transplants  for NHL, 2010-2019 &lt;UR-CB&gt;&lt;age≥16&gt;</vt:lpstr>
      <vt:lpstr>Survival after Autologous Transplants  for MM / PCD, 2010-2019 &lt;Autologousc&gt;&lt;age≥16&gt;</vt:lpstr>
      <vt:lpstr>Survival after Allogeneic Transplants  for MM / PCD, 2010-2019 &lt;Allogeneic&gt;&lt;age≥16&gt;</vt:lpstr>
      <vt:lpstr>Survival after Autologous Transplants  for MM / PCD, 2010-2019 &lt;Autologousc&gt;&lt;age≥16&gt;</vt:lpstr>
      <vt:lpstr>Survival after Allogeneic Transplants  for MM / PCD, 2010-2019 &lt;Allogeneic&gt;&lt;age≥16&gt;</vt:lpstr>
      <vt:lpstr>Survival after Allogeneic Transplants  for MM / PCD, 2010-2019 &lt;UR-BM&gt;&lt;age≥16&gt;</vt:lpstr>
      <vt:lpstr>Survival after Allogeneic Transplants  for AA, 2010-2019 &lt;Allogeneic&gt;&lt;age≤15&gt;</vt:lpstr>
      <vt:lpstr>Survival after Allogeneic Transplants  for AA, 2010-2019 &lt;Allogeneic&gt;&lt;age≥16&gt;</vt:lpstr>
      <vt:lpstr>Survival after Allogeneic Transplants  for AA, 2010-2019 &lt;Allogeneic&gt;&lt;age≤15&gt;</vt:lpstr>
      <vt:lpstr>Survival after Allogeneic Transplants  for AA, 2010-2019 &lt;Allogeneic&gt;&lt;age≥16&gt;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JDCHCT</dc:creator>
  <cp:lastModifiedBy>JDCHCT_stat_K</cp:lastModifiedBy>
  <cp:revision>5094</cp:revision>
  <cp:lastPrinted>2021-03-09T02:25:48Z</cp:lastPrinted>
  <dcterms:created xsi:type="dcterms:W3CDTF">2010-11-02T16:02:47Z</dcterms:created>
  <dcterms:modified xsi:type="dcterms:W3CDTF">2022-03-29T02:28:29Z</dcterms:modified>
</cp:coreProperties>
</file>